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6" r:id="rId5"/>
    <p:sldMasterId id="214748369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y="6858000" cx="12192000"/>
  <p:notesSz cx="6858000" cy="9144000"/>
  <p:embeddedFontLst>
    <p:embeddedFont>
      <p:font typeface="Book Antiqua"/>
      <p:regular r:id="rId90"/>
      <p:bold r:id="rId91"/>
      <p:italic r:id="rId92"/>
      <p:boldItalic r:id="rId93"/>
    </p:embeddedFont>
    <p:embeddedFont>
      <p:font typeface="Century Gothic"/>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8" roundtripDataSignature="AMtx7mg9llnxZdY+lGlvOwqvEPma/tH0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CenturyGothic-bold.fntdata"/><Relationship Id="rId94" Type="http://schemas.openxmlformats.org/officeDocument/2006/relationships/font" Target="fonts/CenturyGothic-regular.fntdata"/><Relationship Id="rId97" Type="http://schemas.openxmlformats.org/officeDocument/2006/relationships/font" Target="fonts/CenturyGothic-boldItalic.fntdata"/><Relationship Id="rId96" Type="http://schemas.openxmlformats.org/officeDocument/2006/relationships/font" Target="fonts/CenturyGothic-italic.fntdata"/><Relationship Id="rId11" Type="http://schemas.openxmlformats.org/officeDocument/2006/relationships/slide" Target="slides/slide4.xml"/><Relationship Id="rId10" Type="http://schemas.openxmlformats.org/officeDocument/2006/relationships/slide" Target="slides/slide3.xml"/><Relationship Id="rId98"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BookAntiqua-bold.fntdata"/><Relationship Id="rId90" Type="http://schemas.openxmlformats.org/officeDocument/2006/relationships/font" Target="fonts/BookAntiqua-regular.fntdata"/><Relationship Id="rId93" Type="http://schemas.openxmlformats.org/officeDocument/2006/relationships/font" Target="fonts/BookAntiqua-boldItalic.fntdata"/><Relationship Id="rId92" Type="http://schemas.openxmlformats.org/officeDocument/2006/relationships/font" Target="fonts/BookAntiqua-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spatialworld.net/blogs/vulnerabilities-of-gps-is-a-big-concern-dana-goward/" TargetMode="External"/><Relationship Id="rId3" Type="http://schemas.openxmlformats.org/officeDocument/2006/relationships/hyperlink" Target="https://breakingdefense.com/2022/03/local-russian-gps-jamming-in-ukraine-hasnt-affected-us-support-ops-so-far/" TargetMode="External"/><Relationship Id="rId4" Type="http://schemas.openxmlformats.org/officeDocument/2006/relationships/hyperlink" Target="https://www.osce.org/special-monitoring-mission-to-ukraine/483008" TargetMode="External"/><Relationship Id="rId5" Type="http://schemas.openxmlformats.org/officeDocument/2006/relationships/hyperlink" Target="https://www.geospatialworld.net/blogs/eos-da-issues-plea-for-satellite-data-ukraine/" TargetMode="External"/><Relationship Id="rId6" Type="http://schemas.openxmlformats.org/officeDocument/2006/relationships/hyperlink" Target="https://www.osce.org/special-monitoring-mission-to-ukraine/483149" TargetMode="External"/><Relationship Id="rId7" Type="http://schemas.openxmlformats.org/officeDocument/2006/relationships/hyperlink" Target="https://www.he360.com/hawkeye-360-signal-detection-reveals-gps-interference-in-ukrain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Good morning dear audience</a:t>
            </a:r>
            <a:endParaRPr/>
          </a:p>
          <a:p>
            <a:pPr indent="0" lvl="0" marL="0" rtl="0" algn="just">
              <a:spcBef>
                <a:spcPts val="600"/>
              </a:spcBef>
              <a:spcAft>
                <a:spcPts val="0"/>
              </a:spcAft>
              <a:buNone/>
            </a:pPr>
            <a:r>
              <a:rPr lang="fr-FR" sz="1800">
                <a:latin typeface="Times New Roman"/>
                <a:ea typeface="Times New Roman"/>
                <a:cs typeface="Times New Roman"/>
                <a:sym typeface="Times New Roman"/>
              </a:rPr>
              <a:t>The </a:t>
            </a:r>
            <a:r>
              <a:rPr b="1" lang="fr-FR" sz="1800">
                <a:latin typeface="Verdana"/>
                <a:ea typeface="Verdana"/>
                <a:cs typeface="Verdana"/>
                <a:sym typeface="Verdana"/>
              </a:rPr>
              <a:t>AIS hacking work-place training</a:t>
            </a:r>
            <a:r>
              <a:rPr lang="fr-FR" sz="1800">
                <a:latin typeface="Times New Roman"/>
                <a:ea typeface="Times New Roman"/>
                <a:cs typeface="Times New Roman"/>
                <a:sym typeface="Times New Roman"/>
              </a:rPr>
              <a:t> aims at describing the maritime environment and specificities. A focus is done on the AIS standards and specificities as well as on international regulation. Common vulnerabilities of AIS/GNSS systems and applications are detailed; Methods and examples of hacking and spoofing of these systems are demonstrated during the course. </a:t>
            </a:r>
            <a:endParaRPr sz="1800">
              <a:latin typeface="Times New Roman"/>
              <a:ea typeface="Times New Roman"/>
              <a:cs typeface="Times New Roman"/>
              <a:sym typeface="Times New Roman"/>
            </a:endParaRPr>
          </a:p>
          <a:p>
            <a:pPr indent="0" lvl="0" marL="0" rtl="0" algn="just">
              <a:spcBef>
                <a:spcPts val="1200"/>
              </a:spcBef>
              <a:spcAft>
                <a:spcPts val="0"/>
              </a:spcAft>
              <a:buNone/>
            </a:pPr>
            <a:r>
              <a:rPr lang="fr-FR" sz="1800">
                <a:latin typeface="Times New Roman"/>
                <a:ea typeface="Times New Roman"/>
                <a:cs typeface="Times New Roman"/>
                <a:sym typeface="Times New Roman"/>
              </a:rPr>
              <a:t>Risk analysis, security plans, policies and processes, regulatory framework and security standards continuity and recovery measures are presented.</a:t>
            </a:r>
            <a:endParaRPr sz="1800">
              <a:latin typeface="Times New Roman"/>
              <a:ea typeface="Times New Roman"/>
              <a:cs typeface="Times New Roman"/>
              <a:sym typeface="Times New Roman"/>
            </a:endParaRPr>
          </a:p>
          <a:p>
            <a:pPr indent="0" lvl="0" marL="0" rtl="0" algn="l">
              <a:spcBef>
                <a:spcPts val="600"/>
              </a:spcBef>
              <a:spcAft>
                <a:spcPts val="0"/>
              </a:spcAft>
              <a:buNone/>
            </a:pPr>
            <a:r>
              <a:rPr lang="fr-FR"/>
              <a:t> </a:t>
            </a:r>
            <a:endParaRPr/>
          </a:p>
        </p:txBody>
      </p:sp>
      <p:sp>
        <p:nvSpPr>
          <p:cNvPr id="569" name="Google Shape;56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Good morning dear audience</a:t>
            </a:r>
            <a:endParaRPr/>
          </a:p>
          <a:p>
            <a:pPr indent="0" lvl="0" marL="0" rtl="0" algn="just">
              <a:spcBef>
                <a:spcPts val="600"/>
              </a:spcBef>
              <a:spcAft>
                <a:spcPts val="0"/>
              </a:spcAft>
              <a:buNone/>
            </a:pPr>
            <a:r>
              <a:rPr lang="fr-FR" sz="1800">
                <a:latin typeface="Times New Roman"/>
                <a:ea typeface="Times New Roman"/>
                <a:cs typeface="Times New Roman"/>
                <a:sym typeface="Times New Roman"/>
              </a:rPr>
              <a:t>The </a:t>
            </a:r>
            <a:r>
              <a:rPr b="1" lang="fr-FR" sz="1800">
                <a:latin typeface="Verdana"/>
                <a:ea typeface="Verdana"/>
                <a:cs typeface="Verdana"/>
                <a:sym typeface="Verdana"/>
              </a:rPr>
              <a:t>AIS hacking work-place training</a:t>
            </a:r>
            <a:r>
              <a:rPr lang="fr-FR" sz="1800">
                <a:latin typeface="Times New Roman"/>
                <a:ea typeface="Times New Roman"/>
                <a:cs typeface="Times New Roman"/>
                <a:sym typeface="Times New Roman"/>
              </a:rPr>
              <a:t> aims at describing the maritime environment and specificities. A focus is done on the AIS standards and specificities as well as on international regulation. Common vulnerabilities of AIS/GNSS systems and applications are detailed; Methods and examples of hacking and spoofing of these systems are demonstrated during the course. </a:t>
            </a:r>
            <a:endParaRPr sz="1800">
              <a:latin typeface="Times New Roman"/>
              <a:ea typeface="Times New Roman"/>
              <a:cs typeface="Times New Roman"/>
              <a:sym typeface="Times New Roman"/>
            </a:endParaRPr>
          </a:p>
          <a:p>
            <a:pPr indent="0" lvl="0" marL="0" rtl="0" algn="just">
              <a:spcBef>
                <a:spcPts val="1200"/>
              </a:spcBef>
              <a:spcAft>
                <a:spcPts val="0"/>
              </a:spcAft>
              <a:buNone/>
            </a:pPr>
            <a:r>
              <a:rPr lang="fr-FR" sz="1800">
                <a:latin typeface="Times New Roman"/>
                <a:ea typeface="Times New Roman"/>
                <a:cs typeface="Times New Roman"/>
                <a:sym typeface="Times New Roman"/>
              </a:rPr>
              <a:t>Risk analysis, security plans, policies and processes, regulatory framework and security standards continuity and recovery measures are presented.</a:t>
            </a:r>
            <a:endParaRPr sz="1800">
              <a:latin typeface="Times New Roman"/>
              <a:ea typeface="Times New Roman"/>
              <a:cs typeface="Times New Roman"/>
              <a:sym typeface="Times New Roman"/>
            </a:endParaRPr>
          </a:p>
          <a:p>
            <a:pPr indent="0" lvl="0" marL="0" rtl="0" algn="l">
              <a:spcBef>
                <a:spcPts val="600"/>
              </a:spcBef>
              <a:spcAft>
                <a:spcPts val="0"/>
              </a:spcAft>
              <a:buNone/>
            </a:pPr>
            <a:r>
              <a:rPr lang="fr-FR"/>
              <a:t> </a:t>
            </a:r>
            <a:endParaRPr/>
          </a:p>
        </p:txBody>
      </p:sp>
      <p:sp>
        <p:nvSpPr>
          <p:cNvPr id="725" name="Google Shape;72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9" name="Google Shape;103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4" name="Google Shape;120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4" name="Google Shape;121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8" name="Google Shape;128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9" name="Google Shape;132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9" name="Google Shape;134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Shortly before the Russian invasion started in February, there were massive GPS interference along the Ukraine-Belarus border. The activity was detected just north of Chernobyl, within the Chernobyl Exclusion Zone, HawkEye 360, said on March 4, calling it a demonstration of the “integration of electronic warfare tactics into Russian military operation to further degrade Ukraine’s ability for self-defense”.</a:t>
            </a:r>
            <a:endParaRPr/>
          </a:p>
          <a:p>
            <a:pPr indent="0" lvl="0" marL="0" rtl="0" algn="l">
              <a:spcBef>
                <a:spcPts val="0"/>
              </a:spcBef>
              <a:spcAft>
                <a:spcPts val="0"/>
              </a:spcAft>
              <a:buNone/>
            </a:pPr>
            <a:r>
              <a:rPr lang="fr-FR"/>
              <a:t>“This is a modern war, with the Russians leveraging the latest in Electronic Warfare technologies. This is representative of the tactics that Russian troops are deploying to degrade the effectiveness of space based assets, such as the United States Global Positioning System. GPS jamming is one facet that we are seeing evidence through the use of our signal detection constellation and processing capabilities,” </a:t>
            </a:r>
            <a:r>
              <a:rPr b="1" lang="fr-FR"/>
              <a:t>HawkEye 360 CEO John Serafini told Geospatial World over email.</a:t>
            </a:r>
            <a:endParaRPr/>
          </a:p>
          <a:p>
            <a:pPr indent="0" lvl="0" marL="0" rtl="0" algn="l">
              <a:spcBef>
                <a:spcPts val="0"/>
              </a:spcBef>
              <a:spcAft>
                <a:spcPts val="0"/>
              </a:spcAft>
              <a:buNone/>
            </a:pPr>
            <a:r>
              <a:rPr lang="fr-FR"/>
              <a:t>HawkEye 360’s unique satellites can monitor radio frequency signals from space over hundreds of millions of square kilometers daily.</a:t>
            </a:r>
            <a:endParaRPr/>
          </a:p>
          <a:p>
            <a:pPr indent="0" lvl="0" marL="0" rtl="0" algn="l">
              <a:spcBef>
                <a:spcPts val="0"/>
              </a:spcBef>
              <a:spcAft>
                <a:spcPts val="0"/>
              </a:spcAft>
              <a:buNone/>
            </a:pPr>
            <a:r>
              <a:rPr lang="fr-FR"/>
              <a:t>Analysis of the GPS signals around Ukraine over the past four months revealed continued and increased GPS interference across this particular region. The analysts discovered extensive GPS interference as far back as November 2021 along the boundary of the Luhansk and Donetsk, regions controlled by pro-Russian separatist forces.</a:t>
            </a:r>
            <a:endParaRPr/>
          </a:p>
          <a:p>
            <a:pPr indent="0" lvl="0" marL="0" rtl="0" algn="l">
              <a:spcBef>
                <a:spcPts val="0"/>
              </a:spcBef>
              <a:spcAft>
                <a:spcPts val="0"/>
              </a:spcAft>
              <a:buNone/>
            </a:pPr>
            <a:r>
              <a:rPr lang="fr-FR"/>
              <a:t>“We started to collect GPS interference signals back in the Fall, quickly recognizing it as a useful signal to monitor. We continue to collect that signal and other data across Eastern Europe, as it has emerged as a critical indicator of human activity,” Serafini added.  </a:t>
            </a:r>
            <a:endParaRPr/>
          </a:p>
          <a:p>
            <a:pPr indent="0" lvl="0" marL="0" rtl="0" algn="l">
              <a:spcBef>
                <a:spcPts val="0"/>
              </a:spcBef>
              <a:spcAft>
                <a:spcPts val="0"/>
              </a:spcAft>
              <a:buNone/>
            </a:pPr>
            <a:r>
              <a:rPr lang="fr-FR"/>
              <a:t>Open-source information also confirmed Unmanned Aerial Vehicles (UAVs) operating in the area were disrupted due to lost GPS connections.</a:t>
            </a:r>
            <a:endParaRPr/>
          </a:p>
          <a:p>
            <a:pPr indent="0" lvl="0" marL="0" rtl="0" algn="l">
              <a:spcBef>
                <a:spcPts val="0"/>
              </a:spcBef>
              <a:spcAft>
                <a:spcPts val="0"/>
              </a:spcAft>
              <a:buNone/>
            </a:pPr>
            <a:r>
              <a:rPr b="1" lang="fr-FR" u="sng">
                <a:solidFill>
                  <a:schemeClr val="hlink"/>
                </a:solidFill>
                <a:hlinkClick r:id="rId2"/>
              </a:rPr>
              <a:t>ALSO READ: Vulnerabilities of GPS is a big concern: Dana Goward</a:t>
            </a:r>
            <a:endParaRPr/>
          </a:p>
          <a:p>
            <a:pPr indent="0" lvl="0" marL="0" rtl="0" algn="l">
              <a:spcBef>
                <a:spcPts val="0"/>
              </a:spcBef>
              <a:spcAft>
                <a:spcPts val="0"/>
              </a:spcAft>
              <a:buNone/>
            </a:pPr>
            <a:r>
              <a:rPr b="1" lang="fr-FR"/>
              <a:t>Jamming happening since much longer</a:t>
            </a:r>
            <a:endParaRPr/>
          </a:p>
          <a:p>
            <a:pPr indent="0" lvl="0" marL="0" rtl="0" algn="l">
              <a:spcBef>
                <a:spcPts val="0"/>
              </a:spcBef>
              <a:spcAft>
                <a:spcPts val="0"/>
              </a:spcAft>
              <a:buNone/>
            </a:pPr>
            <a:r>
              <a:rPr lang="fr-FR"/>
              <a:t>Pentagon officials had recently said that localized Russian jamming of GPS signals in Ukraine has been detected by US forces in the region, but so far has not interfered with US support operations. </a:t>
            </a:r>
            <a:r>
              <a:rPr lang="fr-FR" u="sng">
                <a:solidFill>
                  <a:schemeClr val="hlink"/>
                </a:solidFill>
                <a:hlinkClick r:id="rId3"/>
              </a:rPr>
              <a:t>Breaking Defense</a:t>
            </a:r>
            <a:r>
              <a:rPr lang="fr-FR"/>
              <a:t> reported that jamming was detected as far out as the Black Sea by US reconnaissance aircraft, but that didn’t have any impact on mission capability.</a:t>
            </a:r>
            <a:endParaRPr/>
          </a:p>
          <a:p>
            <a:pPr indent="0" lvl="0" marL="0" rtl="0" algn="l">
              <a:spcBef>
                <a:spcPts val="0"/>
              </a:spcBef>
              <a:spcAft>
                <a:spcPts val="0"/>
              </a:spcAft>
              <a:buNone/>
            </a:pPr>
            <a:r>
              <a:rPr lang="fr-FR"/>
              <a:t>Way back in April 2021, the Organization for Security and Cooperation in Europe had warned of GPS signal interference in the region. On the evening of 6 April, an SMM long-range unmanned aerial vehicle (UAV) was unable to take off from its base in government-controlled Stepanivka (54 km north of Donetsk) to conduct regular monitoring of areas on both sides of the contact line, due to dual GPS signal interference assessed as caused by jamming. “This is the first time such interference has prevented a take-off since the Mission launched long-range UAV operations in October 2014,” OSCE had said in a </a:t>
            </a:r>
            <a:r>
              <a:rPr lang="fr-FR" u="sng">
                <a:solidFill>
                  <a:schemeClr val="hlink"/>
                </a:solidFill>
                <a:hlinkClick r:id="rId4"/>
              </a:rPr>
              <a:t>statement</a:t>
            </a:r>
            <a:r>
              <a:rPr lang="fr-FR"/>
              <a:t> on April 7, 2021.</a:t>
            </a:r>
            <a:endParaRPr/>
          </a:p>
          <a:p>
            <a:pPr indent="0" lvl="0" marL="0" rtl="0" algn="l">
              <a:spcBef>
                <a:spcPts val="0"/>
              </a:spcBef>
              <a:spcAft>
                <a:spcPts val="0"/>
              </a:spcAft>
              <a:buNone/>
            </a:pPr>
            <a:r>
              <a:rPr lang="fr-FR"/>
              <a:t>It added that since late March, the SMM’s long-range UAVs have been experiencing increased levels of GPS signal interference on take-off and landing, affecting both of their GPS receivers, in areas near their base in Stepanivka, located approximately 25km west-north-west of the contact line.</a:t>
            </a:r>
            <a:endParaRPr/>
          </a:p>
          <a:p>
            <a:pPr indent="0" lvl="0" marL="0" rtl="0" algn="l">
              <a:spcBef>
                <a:spcPts val="0"/>
              </a:spcBef>
              <a:spcAft>
                <a:spcPts val="0"/>
              </a:spcAft>
              <a:buNone/>
            </a:pPr>
            <a:r>
              <a:rPr b="1" lang="fr-FR" u="sng">
                <a:solidFill>
                  <a:schemeClr val="hlink"/>
                </a:solidFill>
                <a:hlinkClick r:id="rId5"/>
              </a:rPr>
              <a:t>ALSO READ: EOS DA Issues Urgent Plea for Satellite Data to Help Ukraine</a:t>
            </a:r>
            <a:endParaRPr/>
          </a:p>
          <a:p>
            <a:pPr indent="0" lvl="0" marL="0" rtl="0" algn="l">
              <a:spcBef>
                <a:spcPts val="0"/>
              </a:spcBef>
              <a:spcAft>
                <a:spcPts val="0"/>
              </a:spcAft>
              <a:buNone/>
            </a:pPr>
            <a:r>
              <a:rPr lang="fr-FR"/>
              <a:t>A </a:t>
            </a:r>
            <a:r>
              <a:rPr lang="fr-FR" u="sng">
                <a:solidFill>
                  <a:schemeClr val="hlink"/>
                </a:solidFill>
                <a:hlinkClick r:id="rId6"/>
              </a:rPr>
              <a:t>second OCSE report on April 9, 2021</a:t>
            </a:r>
            <a:r>
              <a:rPr lang="fr-FR"/>
              <a:t> had stressed that the problem was continuing leading to missions being aborted. </a:t>
            </a:r>
            <a:r>
              <a:rPr i="1" lang="fr-FR"/>
              <a:t>“Any GPS signal interference hinders the Mission’s ability to conduct effective monitoring and reporting of the security situation in line with its mandate. Long-range UAVs are an essential part of SMM operations, especially at night and in areas where the Mission’s monitoring and freedom of movement are restricted,” it said.</a:t>
            </a:r>
            <a:endParaRPr/>
          </a:p>
          <a:p>
            <a:pPr indent="0" lvl="0" marL="0" rtl="0" algn="l">
              <a:spcBef>
                <a:spcPts val="0"/>
              </a:spcBef>
              <a:spcAft>
                <a:spcPts val="0"/>
              </a:spcAft>
              <a:buNone/>
            </a:pPr>
            <a:r>
              <a:rPr b="1" lang="fr-FR"/>
              <a:t>GPS jamming is a major issue</a:t>
            </a:r>
            <a:endParaRPr/>
          </a:p>
          <a:p>
            <a:pPr indent="0" lvl="0" marL="0" rtl="0" algn="l">
              <a:spcBef>
                <a:spcPts val="0"/>
              </a:spcBef>
              <a:spcAft>
                <a:spcPts val="0"/>
              </a:spcAft>
              <a:buNone/>
            </a:pPr>
            <a:r>
              <a:rPr lang="fr-FR"/>
              <a:t>Since military forces regularly use GPS jammers to obscure and protect critical troops, facilities, and equipment from attack, this can be a leading indicator of future military activity in a region. While interference can be inadvertent when multiple equipment operate too close to GPS frequency bands, incidents of deliberate GPS interference has spiked across the world over the past years. This has been possible mainly due to low cost, ease of deployment, and general availability of GPS jamming technology. Extremist organizations and nefarious elements such as drug cartels use GPS jammers to deter surveillance from overhead drones even though their use is illegal in most developed parts of the world.</a:t>
            </a:r>
            <a:endParaRPr/>
          </a:p>
          <a:p>
            <a:pPr indent="0" lvl="0" marL="0" rtl="0" algn="l">
              <a:spcBef>
                <a:spcPts val="0"/>
              </a:spcBef>
              <a:spcAft>
                <a:spcPts val="0"/>
              </a:spcAft>
              <a:buNone/>
            </a:pPr>
            <a:r>
              <a:rPr lang="fr-FR"/>
              <a:t>“GPS is a fundamental ‘global commons’ service that all modern economies depend upon. GPS signal interference has the potential to significantly disrupt air travel, logistics, finance, transportation, communication, and many other basic services,” Serafini earlier said in a </a:t>
            </a:r>
            <a:r>
              <a:rPr lang="fr-FR" u="sng">
                <a:solidFill>
                  <a:schemeClr val="hlink"/>
                </a:solidFill>
                <a:hlinkClick r:id="rId7"/>
              </a:rPr>
              <a:t>statement</a:t>
            </a:r>
            <a:r>
              <a:rPr lang="fr-FR"/>
              <a:t>. “Whether unintentional or deliberate, interference that prevents people, vehicles, ships, and planes from determining accurate locations can be devastating to government and commercial activities alike.</a:t>
            </a:r>
            <a:endParaRPr/>
          </a:p>
          <a:p>
            <a:pPr indent="0" lvl="0" marL="0" rtl="0" algn="l">
              <a:spcBef>
                <a:spcPts val="0"/>
              </a:spcBef>
              <a:spcAft>
                <a:spcPts val="0"/>
              </a:spcAft>
              <a:buNone/>
            </a:pPr>
            <a:r>
              <a:rPr lang="fr-FR"/>
              <a:t>Last year, the Herndon, Virginia-based company announced that it has acquired the capability to detect and geolocate interference in GPS signals, which may threaten military and civil navigation applications. The capability was tested last year in a variety of exercises and is currently available as part of HawkEye 360’s RFGeo signal product catalogue.</a:t>
            </a:r>
            <a:endParaRPr/>
          </a:p>
          <a:p>
            <a:pPr indent="0" lvl="0" marL="0" rtl="0" algn="l">
              <a:spcBef>
                <a:spcPts val="0"/>
              </a:spcBef>
              <a:spcAft>
                <a:spcPts val="0"/>
              </a:spcAft>
              <a:buNone/>
            </a:pPr>
            <a:r>
              <a:t/>
            </a:r>
            <a:endParaRPr/>
          </a:p>
        </p:txBody>
      </p:sp>
      <p:sp>
        <p:nvSpPr>
          <p:cNvPr id="1361" name="Google Shape;1361;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7" name="Google Shape;136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5" name="Google Shape;137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fr-FR" sz="1200" u="none" cap="none" strike="noStrike">
                <a:solidFill>
                  <a:srgbClr val="000000"/>
                </a:solidFill>
                <a:latin typeface="Arial"/>
                <a:ea typeface="Arial"/>
                <a:cs typeface="Arial"/>
                <a:sym typeface="Arial"/>
              </a:rPr>
              <a:t>‹#›</a:t>
            </a:fld>
            <a:endParaRPr b="1"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3" name="Google Shape;138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91" name="Google Shape;1391;p63:notes"/>
          <p:cNvSpPr txBox="1"/>
          <p:nvPr>
            <p:ph idx="1" type="body"/>
          </p:nvPr>
        </p:nvSpPr>
        <p:spPr>
          <a:xfrm>
            <a:off x="679450" y="4497388"/>
            <a:ext cx="5438775" cy="44672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2" name="Google Shape;139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9" name="Google Shape;139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6" name="Google Shape;140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3" name="Google Shape;141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19" name="Google Shape;1419;p67:notes"/>
          <p:cNvSpPr txBox="1"/>
          <p:nvPr>
            <p:ph idx="1" type="body"/>
          </p:nvPr>
        </p:nvSpPr>
        <p:spPr>
          <a:xfrm>
            <a:off x="679450" y="4497388"/>
            <a:ext cx="5438775" cy="44672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0" name="Google Shape;1420;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7" name="Google Shape;142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7" name="Google Shape;144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1" name="Google Shape;146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5" name="Google Shape;147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1" name="Google Shape;1481;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5" name="Google Shape;1495;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8" name="Google Shape;150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2" name="Google Shape;1522;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7" name="Shape 17"/>
        <p:cNvGrpSpPr/>
        <p:nvPr/>
      </p:nvGrpSpPr>
      <p:grpSpPr>
        <a:xfrm>
          <a:off x="0" y="0"/>
          <a:ext cx="0" cy="0"/>
          <a:chOff x="0" y="0"/>
          <a:chExt cx="0" cy="0"/>
        </a:xfrm>
      </p:grpSpPr>
      <p:sp>
        <p:nvSpPr>
          <p:cNvPr id="18" name="Google Shape;1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4" name="Shape 74"/>
        <p:cNvGrpSpPr/>
        <p:nvPr/>
      </p:nvGrpSpPr>
      <p:grpSpPr>
        <a:xfrm>
          <a:off x="0" y="0"/>
          <a:ext cx="0" cy="0"/>
          <a:chOff x="0" y="0"/>
          <a:chExt cx="0" cy="0"/>
        </a:xfrm>
      </p:grpSpPr>
      <p:sp>
        <p:nvSpPr>
          <p:cNvPr id="75" name="Google Shape;75;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80" name="Shape 80"/>
        <p:cNvGrpSpPr/>
        <p:nvPr/>
      </p:nvGrpSpPr>
      <p:grpSpPr>
        <a:xfrm>
          <a:off x="0" y="0"/>
          <a:ext cx="0" cy="0"/>
          <a:chOff x="0" y="0"/>
          <a:chExt cx="0" cy="0"/>
        </a:xfrm>
      </p:grpSpPr>
      <p:sp>
        <p:nvSpPr>
          <p:cNvPr id="81" name="Google Shape;81;p10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0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91" name="Shape 91"/>
        <p:cNvGrpSpPr/>
        <p:nvPr/>
      </p:nvGrpSpPr>
      <p:grpSpPr>
        <a:xfrm>
          <a:off x="0" y="0"/>
          <a:ext cx="0" cy="0"/>
          <a:chOff x="0" y="0"/>
          <a:chExt cx="0" cy="0"/>
        </a:xfrm>
      </p:grpSpPr>
      <p:sp>
        <p:nvSpPr>
          <p:cNvPr id="92" name="Google Shape;92;p8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3" name="Google Shape;93;p86"/>
          <p:cNvSpPr/>
          <p:nvPr>
            <p:ph idx="2" type="pic"/>
          </p:nvPr>
        </p:nvSpPr>
        <p:spPr>
          <a:xfrm flipH="1">
            <a:off x="7163691" y="0"/>
            <a:ext cx="5024825" cy="6858000"/>
          </a:xfrm>
          <a:prstGeom prst="rect">
            <a:avLst/>
          </a:prstGeom>
          <a:solidFill>
            <a:schemeClr val="lt2"/>
          </a:solidFill>
          <a:ln>
            <a:noFill/>
          </a:ln>
        </p:spPr>
      </p:sp>
      <p:cxnSp>
        <p:nvCxnSpPr>
          <p:cNvPr id="94" name="Google Shape;94;p8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5" name="Google Shape;95;p8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8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
        <p:nvSpPr>
          <p:cNvPr id="97" name="Google Shape;97;p8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8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8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86"/>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86"/>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86"/>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86"/>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86"/>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86"/>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86"/>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7" name="Google Shape;107;p86"/>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08" name="Shape 108"/>
        <p:cNvGrpSpPr/>
        <p:nvPr/>
      </p:nvGrpSpPr>
      <p:grpSpPr>
        <a:xfrm>
          <a:off x="0" y="0"/>
          <a:ext cx="0" cy="0"/>
          <a:chOff x="0" y="0"/>
          <a:chExt cx="0" cy="0"/>
        </a:xfrm>
      </p:grpSpPr>
      <p:pic>
        <p:nvPicPr>
          <p:cNvPr id="109" name="Google Shape;109;p87"/>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10" name="Google Shape;110;p87"/>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87"/>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12" name="Google Shape;112;p87"/>
          <p:cNvSpPr/>
          <p:nvPr>
            <p:ph idx="2" type="pic"/>
          </p:nvPr>
        </p:nvSpPr>
        <p:spPr>
          <a:xfrm>
            <a:off x="0" y="-2235"/>
            <a:ext cx="5840730" cy="6862275"/>
          </a:xfrm>
          <a:prstGeom prst="rect">
            <a:avLst/>
          </a:prstGeom>
          <a:solidFill>
            <a:schemeClr val="lt2"/>
          </a:solidFill>
          <a:ln>
            <a:noFill/>
          </a:ln>
        </p:spPr>
      </p:sp>
      <p:sp>
        <p:nvSpPr>
          <p:cNvPr id="113" name="Google Shape;113;p87"/>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4" name="Google Shape;114;p87"/>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115" name="Shape 115"/>
        <p:cNvGrpSpPr/>
        <p:nvPr/>
      </p:nvGrpSpPr>
      <p:grpSpPr>
        <a:xfrm>
          <a:off x="0" y="0"/>
          <a:ext cx="0" cy="0"/>
          <a:chOff x="0" y="0"/>
          <a:chExt cx="0" cy="0"/>
        </a:xfrm>
      </p:grpSpPr>
      <p:sp>
        <p:nvSpPr>
          <p:cNvPr id="116" name="Google Shape;116;p11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18" name="Google Shape;118;p115"/>
          <p:cNvSpPr/>
          <p:nvPr>
            <p:ph idx="2" type="pic"/>
          </p:nvPr>
        </p:nvSpPr>
        <p:spPr>
          <a:xfrm>
            <a:off x="0" y="-2235"/>
            <a:ext cx="5840730" cy="6862275"/>
          </a:xfrm>
          <a:prstGeom prst="rect">
            <a:avLst/>
          </a:prstGeom>
          <a:solidFill>
            <a:schemeClr val="lt2"/>
          </a:solidFill>
          <a:ln>
            <a:noFill/>
          </a:ln>
        </p:spPr>
      </p:sp>
      <p:sp>
        <p:nvSpPr>
          <p:cNvPr id="119" name="Google Shape;119;p11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20" name="Google Shape;120;p11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21" name="Shape 121"/>
        <p:cNvGrpSpPr/>
        <p:nvPr/>
      </p:nvGrpSpPr>
      <p:grpSpPr>
        <a:xfrm>
          <a:off x="0" y="0"/>
          <a:ext cx="0" cy="0"/>
          <a:chOff x="0" y="0"/>
          <a:chExt cx="0" cy="0"/>
        </a:xfrm>
      </p:grpSpPr>
      <p:sp>
        <p:nvSpPr>
          <p:cNvPr id="122" name="Google Shape;122;p11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16"/>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4" name="Google Shape;124;p116"/>
          <p:cNvSpPr/>
          <p:nvPr>
            <p:ph idx="2" type="pic"/>
          </p:nvPr>
        </p:nvSpPr>
        <p:spPr>
          <a:xfrm flipH="1">
            <a:off x="7163691" y="0"/>
            <a:ext cx="5024825" cy="6858000"/>
          </a:xfrm>
          <a:prstGeom prst="rect">
            <a:avLst/>
          </a:prstGeom>
          <a:solidFill>
            <a:schemeClr val="lt2"/>
          </a:solidFill>
          <a:ln>
            <a:noFill/>
          </a:ln>
        </p:spPr>
      </p:sp>
      <p:sp>
        <p:nvSpPr>
          <p:cNvPr id="125" name="Google Shape;125;p11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26" name="Google Shape;126;p11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7" name="Google Shape;127;p11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9" name="Shape 129"/>
        <p:cNvGrpSpPr/>
        <p:nvPr/>
      </p:nvGrpSpPr>
      <p:grpSpPr>
        <a:xfrm>
          <a:off x="0" y="0"/>
          <a:ext cx="0" cy="0"/>
          <a:chOff x="0" y="0"/>
          <a:chExt cx="0" cy="0"/>
        </a:xfrm>
      </p:grpSpPr>
      <p:sp>
        <p:nvSpPr>
          <p:cNvPr id="130" name="Google Shape;130;p117"/>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17"/>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117"/>
          <p:cNvSpPr/>
          <p:nvPr>
            <p:ph idx="2" type="pic"/>
          </p:nvPr>
        </p:nvSpPr>
        <p:spPr>
          <a:xfrm flipH="1">
            <a:off x="7163691" y="0"/>
            <a:ext cx="5024825" cy="6858000"/>
          </a:xfrm>
          <a:prstGeom prst="rect">
            <a:avLst/>
          </a:prstGeom>
          <a:solidFill>
            <a:schemeClr val="lt2"/>
          </a:solidFill>
          <a:ln>
            <a:noFill/>
          </a:ln>
        </p:spPr>
      </p:sp>
      <p:sp>
        <p:nvSpPr>
          <p:cNvPr id="133" name="Google Shape;133;p11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35" name="Shape 135"/>
        <p:cNvGrpSpPr/>
        <p:nvPr/>
      </p:nvGrpSpPr>
      <p:grpSpPr>
        <a:xfrm>
          <a:off x="0" y="0"/>
          <a:ext cx="0" cy="0"/>
          <a:chOff x="0" y="0"/>
          <a:chExt cx="0" cy="0"/>
        </a:xfrm>
      </p:grpSpPr>
      <p:sp>
        <p:nvSpPr>
          <p:cNvPr id="136" name="Google Shape;136;p11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7" name="Google Shape;137;p11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18"/>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9" name="Google Shape;139;p11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40" name="Google Shape;140;p11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18"/>
          <p:cNvSpPr/>
          <p:nvPr>
            <p:ph idx="2" type="pic"/>
          </p:nvPr>
        </p:nvSpPr>
        <p:spPr>
          <a:xfrm flipH="1">
            <a:off x="7163691" y="0"/>
            <a:ext cx="5024825" cy="6858000"/>
          </a:xfrm>
          <a:prstGeom prst="rect">
            <a:avLst/>
          </a:prstGeom>
          <a:solidFill>
            <a:schemeClr val="lt2"/>
          </a:solidFill>
          <a:ln>
            <a:noFill/>
          </a:ln>
        </p:spPr>
      </p:sp>
      <p:sp>
        <p:nvSpPr>
          <p:cNvPr id="142" name="Google Shape;142;p1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pic>
        <p:nvPicPr>
          <p:cNvPr id="143" name="Google Shape;143;p118"/>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144" name="Shape 144"/>
        <p:cNvGrpSpPr/>
        <p:nvPr/>
      </p:nvGrpSpPr>
      <p:grpSpPr>
        <a:xfrm>
          <a:off x="0" y="0"/>
          <a:ext cx="0" cy="0"/>
          <a:chOff x="0" y="0"/>
          <a:chExt cx="0" cy="0"/>
        </a:xfrm>
      </p:grpSpPr>
      <p:grpSp>
        <p:nvGrpSpPr>
          <p:cNvPr id="145" name="Google Shape;145;p119"/>
          <p:cNvGrpSpPr/>
          <p:nvPr/>
        </p:nvGrpSpPr>
        <p:grpSpPr>
          <a:xfrm>
            <a:off x="8233290" y="0"/>
            <a:ext cx="2740011" cy="6850028"/>
            <a:chOff x="8233290" y="0"/>
            <a:chExt cx="2740011" cy="6850028"/>
          </a:xfrm>
        </p:grpSpPr>
        <p:pic>
          <p:nvPicPr>
            <p:cNvPr id="146" name="Google Shape;146;p119"/>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47" name="Google Shape;147;p119"/>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48" name="Google Shape;148;p119"/>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9" name="Google Shape;149;p119"/>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19"/>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1" name="Google Shape;151;p119"/>
          <p:cNvSpPr/>
          <p:nvPr>
            <p:ph idx="2" type="pic"/>
          </p:nvPr>
        </p:nvSpPr>
        <p:spPr>
          <a:xfrm>
            <a:off x="2239419" y="2833688"/>
            <a:ext cx="1005840" cy="914400"/>
          </a:xfrm>
          <a:prstGeom prst="rect">
            <a:avLst/>
          </a:prstGeom>
          <a:noFill/>
          <a:ln>
            <a:noFill/>
          </a:ln>
        </p:spPr>
      </p:sp>
      <p:sp>
        <p:nvSpPr>
          <p:cNvPr id="152" name="Google Shape;152;p119"/>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3" name="Google Shape;153;p119"/>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4" name="Google Shape;154;p119"/>
          <p:cNvSpPr/>
          <p:nvPr>
            <p:ph idx="5" type="pic"/>
          </p:nvPr>
        </p:nvSpPr>
        <p:spPr>
          <a:xfrm>
            <a:off x="5572159" y="2954840"/>
            <a:ext cx="1005840" cy="914400"/>
          </a:xfrm>
          <a:prstGeom prst="rect">
            <a:avLst/>
          </a:prstGeom>
          <a:noFill/>
          <a:ln>
            <a:noFill/>
          </a:ln>
        </p:spPr>
      </p:sp>
      <p:sp>
        <p:nvSpPr>
          <p:cNvPr id="155" name="Google Shape;155;p119"/>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6" name="Google Shape;156;p119"/>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119"/>
          <p:cNvSpPr/>
          <p:nvPr>
            <p:ph idx="8" type="pic"/>
          </p:nvPr>
        </p:nvSpPr>
        <p:spPr>
          <a:xfrm>
            <a:off x="8916470" y="2833688"/>
            <a:ext cx="1005840" cy="914400"/>
          </a:xfrm>
          <a:prstGeom prst="rect">
            <a:avLst/>
          </a:prstGeom>
          <a:noFill/>
          <a:ln>
            <a:noFill/>
          </a:ln>
        </p:spPr>
      </p:sp>
      <p:sp>
        <p:nvSpPr>
          <p:cNvPr id="158" name="Google Shape;158;p119"/>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11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161" name="Shape 161"/>
        <p:cNvGrpSpPr/>
        <p:nvPr/>
      </p:nvGrpSpPr>
      <p:grpSpPr>
        <a:xfrm>
          <a:off x="0" y="0"/>
          <a:ext cx="0" cy="0"/>
          <a:chOff x="0" y="0"/>
          <a:chExt cx="0" cy="0"/>
        </a:xfrm>
      </p:grpSpPr>
      <p:grpSp>
        <p:nvGrpSpPr>
          <p:cNvPr id="162" name="Google Shape;162;p120"/>
          <p:cNvGrpSpPr/>
          <p:nvPr/>
        </p:nvGrpSpPr>
        <p:grpSpPr>
          <a:xfrm>
            <a:off x="8233290" y="0"/>
            <a:ext cx="2740011" cy="6850028"/>
            <a:chOff x="8233290" y="0"/>
            <a:chExt cx="2740011" cy="6850028"/>
          </a:xfrm>
        </p:grpSpPr>
        <p:pic>
          <p:nvPicPr>
            <p:cNvPr id="163" name="Google Shape;163;p12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64" name="Google Shape;164;p12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65" name="Google Shape;165;p120"/>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20"/>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7" name="Google Shape;167;p120"/>
          <p:cNvSpPr/>
          <p:nvPr>
            <p:ph idx="2" type="pic"/>
          </p:nvPr>
        </p:nvSpPr>
        <p:spPr>
          <a:xfrm>
            <a:off x="2239419" y="2833688"/>
            <a:ext cx="1005840" cy="914400"/>
          </a:xfrm>
          <a:prstGeom prst="rect">
            <a:avLst/>
          </a:prstGeom>
          <a:noFill/>
          <a:ln>
            <a:noFill/>
          </a:ln>
        </p:spPr>
      </p:sp>
      <p:sp>
        <p:nvSpPr>
          <p:cNvPr id="168" name="Google Shape;168;p12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9" name="Google Shape;169;p120"/>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0" name="Google Shape;170;p120"/>
          <p:cNvSpPr/>
          <p:nvPr>
            <p:ph idx="5" type="pic"/>
          </p:nvPr>
        </p:nvSpPr>
        <p:spPr>
          <a:xfrm>
            <a:off x="5572159" y="2954840"/>
            <a:ext cx="1005840" cy="914400"/>
          </a:xfrm>
          <a:prstGeom prst="rect">
            <a:avLst/>
          </a:prstGeom>
          <a:noFill/>
          <a:ln>
            <a:noFill/>
          </a:ln>
        </p:spPr>
      </p:sp>
      <p:sp>
        <p:nvSpPr>
          <p:cNvPr id="171" name="Google Shape;171;p12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2" name="Google Shape;172;p120"/>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3" name="Google Shape;173;p120"/>
          <p:cNvSpPr/>
          <p:nvPr>
            <p:ph idx="8" type="pic"/>
          </p:nvPr>
        </p:nvSpPr>
        <p:spPr>
          <a:xfrm>
            <a:off x="8916470" y="2833688"/>
            <a:ext cx="1005840" cy="914400"/>
          </a:xfrm>
          <a:prstGeom prst="rect">
            <a:avLst/>
          </a:prstGeom>
          <a:noFill/>
          <a:ln>
            <a:noFill/>
          </a:ln>
        </p:spPr>
      </p:sp>
      <p:sp>
        <p:nvSpPr>
          <p:cNvPr id="174" name="Google Shape;174;p12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12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1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1" name="Shape 21"/>
        <p:cNvGrpSpPr/>
        <p:nvPr/>
      </p:nvGrpSpPr>
      <p:grpSpPr>
        <a:xfrm>
          <a:off x="0" y="0"/>
          <a:ext cx="0" cy="0"/>
          <a:chOff x="0" y="0"/>
          <a:chExt cx="0" cy="0"/>
        </a:xfrm>
      </p:grpSpPr>
      <p:sp>
        <p:nvSpPr>
          <p:cNvPr id="22" name="Google Shape;22;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177" name="Shape 177"/>
        <p:cNvGrpSpPr/>
        <p:nvPr/>
      </p:nvGrpSpPr>
      <p:grpSpPr>
        <a:xfrm>
          <a:off x="0" y="0"/>
          <a:ext cx="0" cy="0"/>
          <a:chOff x="0" y="0"/>
          <a:chExt cx="0" cy="0"/>
        </a:xfrm>
      </p:grpSpPr>
      <p:sp>
        <p:nvSpPr>
          <p:cNvPr id="178" name="Google Shape;178;p121"/>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121"/>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0" name="Google Shape;180;p121"/>
          <p:cNvSpPr/>
          <p:nvPr>
            <p:ph idx="2" type="pic"/>
          </p:nvPr>
        </p:nvSpPr>
        <p:spPr>
          <a:xfrm>
            <a:off x="0" y="-2235"/>
            <a:ext cx="5840730" cy="6862275"/>
          </a:xfrm>
          <a:prstGeom prst="rect">
            <a:avLst/>
          </a:prstGeom>
          <a:solidFill>
            <a:schemeClr val="lt2"/>
          </a:solidFill>
          <a:ln>
            <a:noFill/>
          </a:ln>
        </p:spPr>
      </p:sp>
      <p:sp>
        <p:nvSpPr>
          <p:cNvPr id="181" name="Google Shape;181;p121"/>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121"/>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83" name="Google Shape;183;p121"/>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184" name="Google Shape;184;p121"/>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121"/>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6" name="Google Shape;186;p121"/>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7" name="Google Shape;187;p121"/>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88" name="Shape 188"/>
        <p:cNvGrpSpPr/>
        <p:nvPr/>
      </p:nvGrpSpPr>
      <p:grpSpPr>
        <a:xfrm>
          <a:off x="0" y="0"/>
          <a:ext cx="0" cy="0"/>
          <a:chOff x="0" y="0"/>
          <a:chExt cx="0" cy="0"/>
        </a:xfrm>
      </p:grpSpPr>
      <p:sp>
        <p:nvSpPr>
          <p:cNvPr id="189" name="Google Shape;189;p12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90" name="Google Shape;190;p122"/>
          <p:cNvSpPr/>
          <p:nvPr>
            <p:ph idx="2" type="pic"/>
          </p:nvPr>
        </p:nvSpPr>
        <p:spPr>
          <a:xfrm flipH="1">
            <a:off x="7163691" y="0"/>
            <a:ext cx="5024825" cy="6858000"/>
          </a:xfrm>
          <a:prstGeom prst="rect">
            <a:avLst/>
          </a:prstGeom>
          <a:solidFill>
            <a:schemeClr val="lt2"/>
          </a:solidFill>
          <a:ln>
            <a:noFill/>
          </a:ln>
        </p:spPr>
      </p:sp>
      <p:sp>
        <p:nvSpPr>
          <p:cNvPr id="191" name="Google Shape;191;p12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12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12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12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12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12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12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12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12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0" name="Google Shape;200;p12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1" name="Google Shape;201;p12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2" name="Google Shape;202;p12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3" name="Google Shape;203;p1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05" name="Shape 205"/>
        <p:cNvGrpSpPr/>
        <p:nvPr/>
      </p:nvGrpSpPr>
      <p:grpSpPr>
        <a:xfrm>
          <a:off x="0" y="0"/>
          <a:ext cx="0" cy="0"/>
          <a:chOff x="0" y="0"/>
          <a:chExt cx="0" cy="0"/>
        </a:xfrm>
      </p:grpSpPr>
      <p:sp>
        <p:nvSpPr>
          <p:cNvPr id="206" name="Google Shape;206;p12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7" name="Google Shape;207;p123"/>
          <p:cNvSpPr/>
          <p:nvPr>
            <p:ph idx="2" type="pic"/>
          </p:nvPr>
        </p:nvSpPr>
        <p:spPr>
          <a:xfrm flipH="1">
            <a:off x="7163691" y="0"/>
            <a:ext cx="5024825" cy="6858000"/>
          </a:xfrm>
          <a:prstGeom prst="rect">
            <a:avLst/>
          </a:prstGeom>
          <a:solidFill>
            <a:schemeClr val="lt2"/>
          </a:solidFill>
          <a:ln>
            <a:noFill/>
          </a:ln>
        </p:spPr>
      </p:sp>
      <p:sp>
        <p:nvSpPr>
          <p:cNvPr id="208" name="Google Shape;208;p12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12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0" name="Google Shape;210;p12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1" name="Google Shape;211;p12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2" name="Google Shape;212;p12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3" name="Google Shape;213;p12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4" name="Google Shape;214;p12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5" name="Google Shape;215;p12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6" name="Google Shape;216;p12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7" name="Google Shape;217;p12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8" name="Google Shape;218;p12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19" name="Google Shape;219;p12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20" name="Google Shape;220;p1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222" name="Shape 222"/>
        <p:cNvGrpSpPr/>
        <p:nvPr/>
      </p:nvGrpSpPr>
      <p:grpSpPr>
        <a:xfrm>
          <a:off x="0" y="0"/>
          <a:ext cx="0" cy="0"/>
          <a:chOff x="0" y="0"/>
          <a:chExt cx="0" cy="0"/>
        </a:xfrm>
      </p:grpSpPr>
      <p:sp>
        <p:nvSpPr>
          <p:cNvPr id="223" name="Google Shape;223;p12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24" name="Google Shape;224;p124"/>
          <p:cNvSpPr/>
          <p:nvPr>
            <p:ph idx="2" type="pic"/>
          </p:nvPr>
        </p:nvSpPr>
        <p:spPr>
          <a:xfrm flipH="1">
            <a:off x="7163691" y="0"/>
            <a:ext cx="5024825" cy="6858000"/>
          </a:xfrm>
          <a:prstGeom prst="rect">
            <a:avLst/>
          </a:prstGeom>
          <a:solidFill>
            <a:schemeClr val="lt2"/>
          </a:solidFill>
          <a:ln>
            <a:noFill/>
          </a:ln>
        </p:spPr>
      </p:sp>
      <p:sp>
        <p:nvSpPr>
          <p:cNvPr id="225" name="Google Shape;225;p12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12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7" name="Google Shape;227;p12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8" name="Google Shape;228;p12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9" name="Google Shape;229;p12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0" name="Google Shape;230;p12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1" name="Google Shape;231;p12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2" name="Google Shape;232;p12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3" name="Google Shape;233;p12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4" name="Google Shape;234;p12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5" name="Google Shape;235;p12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36" name="Google Shape;236;p12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37" name="Google Shape;237;p1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1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239" name="Shape 239"/>
        <p:cNvGrpSpPr/>
        <p:nvPr/>
      </p:nvGrpSpPr>
      <p:grpSpPr>
        <a:xfrm>
          <a:off x="0" y="0"/>
          <a:ext cx="0" cy="0"/>
          <a:chOff x="0" y="0"/>
          <a:chExt cx="0" cy="0"/>
        </a:xfrm>
      </p:grpSpPr>
      <p:sp>
        <p:nvSpPr>
          <p:cNvPr id="240" name="Google Shape;240;p12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41" name="Google Shape;241;p125"/>
          <p:cNvSpPr/>
          <p:nvPr>
            <p:ph idx="2" type="pic"/>
          </p:nvPr>
        </p:nvSpPr>
        <p:spPr>
          <a:xfrm flipH="1">
            <a:off x="7163691" y="0"/>
            <a:ext cx="5024825" cy="6858000"/>
          </a:xfrm>
          <a:prstGeom prst="rect">
            <a:avLst/>
          </a:prstGeom>
          <a:solidFill>
            <a:schemeClr val="lt2"/>
          </a:solidFill>
          <a:ln>
            <a:noFill/>
          </a:ln>
        </p:spPr>
      </p:sp>
      <p:sp>
        <p:nvSpPr>
          <p:cNvPr id="242" name="Google Shape;242;p12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12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4" name="Google Shape;244;p12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5" name="Google Shape;245;p12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6" name="Google Shape;246;p12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7" name="Google Shape;247;p12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8" name="Google Shape;248;p12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9" name="Google Shape;249;p12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50" name="Google Shape;250;p12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51" name="Google Shape;251;p12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52" name="Google Shape;252;p12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53" name="Google Shape;253;p12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4" name="Google Shape;254;p12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1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256" name="Shape 256"/>
        <p:cNvGrpSpPr/>
        <p:nvPr/>
      </p:nvGrpSpPr>
      <p:grpSpPr>
        <a:xfrm>
          <a:off x="0" y="0"/>
          <a:ext cx="0" cy="0"/>
          <a:chOff x="0" y="0"/>
          <a:chExt cx="0" cy="0"/>
        </a:xfrm>
      </p:grpSpPr>
      <p:sp>
        <p:nvSpPr>
          <p:cNvPr id="257" name="Google Shape;257;p12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58" name="Google Shape;258;p126"/>
          <p:cNvSpPr/>
          <p:nvPr>
            <p:ph idx="2" type="pic"/>
          </p:nvPr>
        </p:nvSpPr>
        <p:spPr>
          <a:xfrm flipH="1">
            <a:off x="7163691" y="0"/>
            <a:ext cx="5024825" cy="6858000"/>
          </a:xfrm>
          <a:prstGeom prst="rect">
            <a:avLst/>
          </a:prstGeom>
          <a:solidFill>
            <a:schemeClr val="lt2"/>
          </a:solidFill>
          <a:ln>
            <a:noFill/>
          </a:ln>
        </p:spPr>
      </p:sp>
      <p:sp>
        <p:nvSpPr>
          <p:cNvPr id="259" name="Google Shape;259;p12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12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1" name="Google Shape;261;p12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2" name="Google Shape;262;p12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3" name="Google Shape;263;p12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4" name="Google Shape;264;p12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5" name="Google Shape;265;p12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6" name="Google Shape;266;p12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7" name="Google Shape;267;p12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8" name="Google Shape;268;p12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9" name="Google Shape;269;p12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70" name="Google Shape;270;p12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1" name="Google Shape;271;p12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12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273" name="Shape 273"/>
        <p:cNvGrpSpPr/>
        <p:nvPr/>
      </p:nvGrpSpPr>
      <p:grpSpPr>
        <a:xfrm>
          <a:off x="0" y="0"/>
          <a:ext cx="0" cy="0"/>
          <a:chOff x="0" y="0"/>
          <a:chExt cx="0" cy="0"/>
        </a:xfrm>
      </p:grpSpPr>
      <p:grpSp>
        <p:nvGrpSpPr>
          <p:cNvPr id="274" name="Google Shape;274;p127"/>
          <p:cNvGrpSpPr/>
          <p:nvPr/>
        </p:nvGrpSpPr>
        <p:grpSpPr>
          <a:xfrm>
            <a:off x="5382569" y="2242"/>
            <a:ext cx="6806909" cy="6862481"/>
            <a:chOff x="5382569" y="2242"/>
            <a:chExt cx="6806909" cy="6862481"/>
          </a:xfrm>
        </p:grpSpPr>
        <p:pic>
          <p:nvPicPr>
            <p:cNvPr id="275" name="Google Shape;275;p127"/>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276" name="Google Shape;276;p127"/>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277" name="Google Shape;277;p127"/>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127"/>
          <p:cNvSpPr/>
          <p:nvPr>
            <p:ph idx="2" type="pic"/>
          </p:nvPr>
        </p:nvSpPr>
        <p:spPr>
          <a:xfrm>
            <a:off x="-29499" y="-2236"/>
            <a:ext cx="6814124" cy="6871095"/>
          </a:xfrm>
          <a:prstGeom prst="rect">
            <a:avLst/>
          </a:prstGeom>
          <a:solidFill>
            <a:schemeClr val="lt2"/>
          </a:solidFill>
          <a:ln>
            <a:noFill/>
          </a:ln>
        </p:spPr>
      </p:sp>
      <p:sp>
        <p:nvSpPr>
          <p:cNvPr id="279" name="Google Shape;279;p127"/>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285" name="Shape 285"/>
        <p:cNvGrpSpPr/>
        <p:nvPr/>
      </p:nvGrpSpPr>
      <p:grpSpPr>
        <a:xfrm>
          <a:off x="0" y="0"/>
          <a:ext cx="0" cy="0"/>
          <a:chOff x="0" y="0"/>
          <a:chExt cx="0" cy="0"/>
        </a:xfrm>
      </p:grpSpPr>
      <p:grpSp>
        <p:nvGrpSpPr>
          <p:cNvPr id="286" name="Google Shape;286;p89"/>
          <p:cNvGrpSpPr/>
          <p:nvPr/>
        </p:nvGrpSpPr>
        <p:grpSpPr>
          <a:xfrm>
            <a:off x="8233290" y="0"/>
            <a:ext cx="2740011" cy="6850028"/>
            <a:chOff x="8233290" y="0"/>
            <a:chExt cx="2740011" cy="6850028"/>
          </a:xfrm>
        </p:grpSpPr>
        <p:pic>
          <p:nvPicPr>
            <p:cNvPr id="287" name="Google Shape;287;p89"/>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288" name="Google Shape;288;p89"/>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289" name="Google Shape;289;p89"/>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89"/>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1" name="Google Shape;291;p89"/>
          <p:cNvSpPr/>
          <p:nvPr>
            <p:ph idx="2" type="pic"/>
          </p:nvPr>
        </p:nvSpPr>
        <p:spPr>
          <a:xfrm>
            <a:off x="2239419" y="2833688"/>
            <a:ext cx="1005840" cy="914400"/>
          </a:xfrm>
          <a:prstGeom prst="rect">
            <a:avLst/>
          </a:prstGeom>
          <a:noFill/>
          <a:ln>
            <a:noFill/>
          </a:ln>
        </p:spPr>
      </p:sp>
      <p:sp>
        <p:nvSpPr>
          <p:cNvPr id="292" name="Google Shape;292;p89"/>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3" name="Google Shape;293;p89"/>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4" name="Google Shape;294;p89"/>
          <p:cNvSpPr/>
          <p:nvPr>
            <p:ph idx="5" type="pic"/>
          </p:nvPr>
        </p:nvSpPr>
        <p:spPr>
          <a:xfrm>
            <a:off x="5572159" y="2954840"/>
            <a:ext cx="1005840" cy="914400"/>
          </a:xfrm>
          <a:prstGeom prst="rect">
            <a:avLst/>
          </a:prstGeom>
          <a:noFill/>
          <a:ln>
            <a:noFill/>
          </a:ln>
        </p:spPr>
      </p:sp>
      <p:sp>
        <p:nvSpPr>
          <p:cNvPr id="295" name="Google Shape;295;p89"/>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6" name="Google Shape;296;p89"/>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7" name="Google Shape;297;p89"/>
          <p:cNvSpPr/>
          <p:nvPr>
            <p:ph idx="8" type="pic"/>
          </p:nvPr>
        </p:nvSpPr>
        <p:spPr>
          <a:xfrm>
            <a:off x="8916470" y="2833688"/>
            <a:ext cx="1005840" cy="914400"/>
          </a:xfrm>
          <a:prstGeom prst="rect">
            <a:avLst/>
          </a:prstGeom>
          <a:noFill/>
          <a:ln>
            <a:noFill/>
          </a:ln>
        </p:spPr>
      </p:sp>
      <p:sp>
        <p:nvSpPr>
          <p:cNvPr id="298" name="Google Shape;298;p89"/>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9" name="Google Shape;299;p8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8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301" name="Shape 301"/>
        <p:cNvGrpSpPr/>
        <p:nvPr/>
      </p:nvGrpSpPr>
      <p:grpSpPr>
        <a:xfrm>
          <a:off x="0" y="0"/>
          <a:ext cx="0" cy="0"/>
          <a:chOff x="0" y="0"/>
          <a:chExt cx="0" cy="0"/>
        </a:xfrm>
      </p:grpSpPr>
      <p:grpSp>
        <p:nvGrpSpPr>
          <p:cNvPr id="302" name="Google Shape;302;p90"/>
          <p:cNvGrpSpPr/>
          <p:nvPr/>
        </p:nvGrpSpPr>
        <p:grpSpPr>
          <a:xfrm>
            <a:off x="8233290" y="0"/>
            <a:ext cx="2740011" cy="6850028"/>
            <a:chOff x="8233290" y="0"/>
            <a:chExt cx="2740011" cy="6850028"/>
          </a:xfrm>
        </p:grpSpPr>
        <p:pic>
          <p:nvPicPr>
            <p:cNvPr id="303" name="Google Shape;303;p9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304" name="Google Shape;304;p9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305" name="Google Shape;305;p90"/>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6" name="Google Shape;306;p90"/>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90"/>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8" name="Google Shape;308;p90"/>
          <p:cNvSpPr/>
          <p:nvPr>
            <p:ph idx="2" type="pic"/>
          </p:nvPr>
        </p:nvSpPr>
        <p:spPr>
          <a:xfrm>
            <a:off x="2239419" y="2833688"/>
            <a:ext cx="1005840" cy="914400"/>
          </a:xfrm>
          <a:prstGeom prst="rect">
            <a:avLst/>
          </a:prstGeom>
          <a:noFill/>
          <a:ln>
            <a:noFill/>
          </a:ln>
        </p:spPr>
      </p:sp>
      <p:sp>
        <p:nvSpPr>
          <p:cNvPr id="309" name="Google Shape;309;p9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0" name="Google Shape;310;p90"/>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1" name="Google Shape;311;p90"/>
          <p:cNvSpPr/>
          <p:nvPr>
            <p:ph idx="5" type="pic"/>
          </p:nvPr>
        </p:nvSpPr>
        <p:spPr>
          <a:xfrm>
            <a:off x="5572159" y="2954840"/>
            <a:ext cx="1005840" cy="914400"/>
          </a:xfrm>
          <a:prstGeom prst="rect">
            <a:avLst/>
          </a:prstGeom>
          <a:noFill/>
          <a:ln>
            <a:noFill/>
          </a:ln>
        </p:spPr>
      </p:sp>
      <p:sp>
        <p:nvSpPr>
          <p:cNvPr id="312" name="Google Shape;312;p9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3" name="Google Shape;313;p90"/>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4" name="Google Shape;314;p90"/>
          <p:cNvSpPr/>
          <p:nvPr>
            <p:ph idx="8" type="pic"/>
          </p:nvPr>
        </p:nvSpPr>
        <p:spPr>
          <a:xfrm>
            <a:off x="8916470" y="2833688"/>
            <a:ext cx="1005840" cy="914400"/>
          </a:xfrm>
          <a:prstGeom prst="rect">
            <a:avLst/>
          </a:prstGeom>
          <a:noFill/>
          <a:ln>
            <a:noFill/>
          </a:ln>
        </p:spPr>
      </p:sp>
      <p:sp>
        <p:nvSpPr>
          <p:cNvPr id="315" name="Google Shape;315;p9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6" name="Google Shape;316;p9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9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318" name="Shape 318"/>
        <p:cNvGrpSpPr/>
        <p:nvPr/>
      </p:nvGrpSpPr>
      <p:grpSpPr>
        <a:xfrm>
          <a:off x="0" y="0"/>
          <a:ext cx="0" cy="0"/>
          <a:chOff x="0" y="0"/>
          <a:chExt cx="0" cy="0"/>
        </a:xfrm>
      </p:grpSpPr>
      <p:sp>
        <p:nvSpPr>
          <p:cNvPr id="319" name="Google Shape;319;p91"/>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9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21" name="Google Shape;321;p91"/>
          <p:cNvSpPr/>
          <p:nvPr>
            <p:ph idx="2" type="pic"/>
          </p:nvPr>
        </p:nvSpPr>
        <p:spPr>
          <a:xfrm>
            <a:off x="0" y="-2235"/>
            <a:ext cx="5840730" cy="6862275"/>
          </a:xfrm>
          <a:prstGeom prst="rect">
            <a:avLst/>
          </a:prstGeom>
          <a:solidFill>
            <a:schemeClr val="lt2"/>
          </a:solidFill>
          <a:ln>
            <a:noFill/>
          </a:ln>
        </p:spPr>
      </p:sp>
      <p:sp>
        <p:nvSpPr>
          <p:cNvPr id="322" name="Google Shape;322;p91"/>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323" name="Google Shape;323;p91"/>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26" name="Shape 26"/>
        <p:cNvGrpSpPr/>
        <p:nvPr/>
      </p:nvGrpSpPr>
      <p:grpSpPr>
        <a:xfrm>
          <a:off x="0" y="0"/>
          <a:ext cx="0" cy="0"/>
          <a:chOff x="0" y="0"/>
          <a:chExt cx="0" cy="0"/>
        </a:xfrm>
      </p:grpSpPr>
      <p:sp>
        <p:nvSpPr>
          <p:cNvPr id="27" name="Google Shape;27;p9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9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324" name="Shape 324"/>
        <p:cNvGrpSpPr/>
        <p:nvPr/>
      </p:nvGrpSpPr>
      <p:grpSpPr>
        <a:xfrm>
          <a:off x="0" y="0"/>
          <a:ext cx="0" cy="0"/>
          <a:chOff x="0" y="0"/>
          <a:chExt cx="0" cy="0"/>
        </a:xfrm>
      </p:grpSpPr>
      <p:sp>
        <p:nvSpPr>
          <p:cNvPr id="325" name="Google Shape;325;p9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26" name="Google Shape;326;p92"/>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92"/>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28" name="Shape 328"/>
        <p:cNvGrpSpPr/>
        <p:nvPr/>
      </p:nvGrpSpPr>
      <p:grpSpPr>
        <a:xfrm>
          <a:off x="0" y="0"/>
          <a:ext cx="0" cy="0"/>
          <a:chOff x="0" y="0"/>
          <a:chExt cx="0" cy="0"/>
        </a:xfrm>
      </p:grpSpPr>
      <p:pic>
        <p:nvPicPr>
          <p:cNvPr id="329" name="Google Shape;329;p12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330" name="Google Shape;330;p12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12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32" name="Google Shape;332;p128"/>
          <p:cNvSpPr/>
          <p:nvPr>
            <p:ph idx="2" type="pic"/>
          </p:nvPr>
        </p:nvSpPr>
        <p:spPr>
          <a:xfrm>
            <a:off x="0" y="-2235"/>
            <a:ext cx="5840730" cy="6862275"/>
          </a:xfrm>
          <a:prstGeom prst="rect">
            <a:avLst/>
          </a:prstGeom>
          <a:solidFill>
            <a:schemeClr val="lt2"/>
          </a:solidFill>
          <a:ln>
            <a:noFill/>
          </a:ln>
        </p:spPr>
      </p:sp>
      <p:sp>
        <p:nvSpPr>
          <p:cNvPr id="333" name="Google Shape;333;p12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34" name="Google Shape;334;p128"/>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335" name="Shape 335"/>
        <p:cNvGrpSpPr/>
        <p:nvPr/>
      </p:nvGrpSpPr>
      <p:grpSpPr>
        <a:xfrm>
          <a:off x="0" y="0"/>
          <a:ext cx="0" cy="0"/>
          <a:chOff x="0" y="0"/>
          <a:chExt cx="0" cy="0"/>
        </a:xfrm>
      </p:grpSpPr>
      <p:sp>
        <p:nvSpPr>
          <p:cNvPr id="336" name="Google Shape;336;p12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37" name="Google Shape;337;p129"/>
          <p:cNvSpPr/>
          <p:nvPr>
            <p:ph idx="2" type="pic"/>
          </p:nvPr>
        </p:nvSpPr>
        <p:spPr>
          <a:xfrm flipH="1">
            <a:off x="7163691" y="0"/>
            <a:ext cx="5024825" cy="6858000"/>
          </a:xfrm>
          <a:prstGeom prst="rect">
            <a:avLst/>
          </a:prstGeom>
          <a:solidFill>
            <a:schemeClr val="lt2"/>
          </a:solidFill>
          <a:ln>
            <a:noFill/>
          </a:ln>
        </p:spPr>
      </p:sp>
      <p:cxnSp>
        <p:nvCxnSpPr>
          <p:cNvPr id="338" name="Google Shape;338;p12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9" name="Google Shape;339;p12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12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
        <p:nvSpPr>
          <p:cNvPr id="341" name="Google Shape;341;p12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12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3" name="Google Shape;343;p12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4" name="Google Shape;344;p129"/>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5" name="Google Shape;345;p129"/>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6" name="Google Shape;346;p129"/>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7" name="Google Shape;347;p129"/>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8" name="Google Shape;348;p129"/>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9" name="Google Shape;349;p129"/>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0" name="Google Shape;350;p129"/>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1" name="Google Shape;351;p129"/>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352" name="Shape 352"/>
        <p:cNvGrpSpPr/>
        <p:nvPr/>
      </p:nvGrpSpPr>
      <p:grpSpPr>
        <a:xfrm>
          <a:off x="0" y="0"/>
          <a:ext cx="0" cy="0"/>
          <a:chOff x="0" y="0"/>
          <a:chExt cx="0" cy="0"/>
        </a:xfrm>
      </p:grpSpPr>
      <p:sp>
        <p:nvSpPr>
          <p:cNvPr id="353" name="Google Shape;353;p13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 name="Google Shape;354;p130"/>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5" name="Google Shape;355;p130"/>
          <p:cNvSpPr/>
          <p:nvPr>
            <p:ph idx="2" type="pic"/>
          </p:nvPr>
        </p:nvSpPr>
        <p:spPr>
          <a:xfrm flipH="1">
            <a:off x="7163691" y="0"/>
            <a:ext cx="5024825" cy="6858000"/>
          </a:xfrm>
          <a:prstGeom prst="rect">
            <a:avLst/>
          </a:prstGeom>
          <a:solidFill>
            <a:schemeClr val="lt2"/>
          </a:solidFill>
          <a:ln>
            <a:noFill/>
          </a:ln>
        </p:spPr>
      </p:sp>
      <p:sp>
        <p:nvSpPr>
          <p:cNvPr id="356" name="Google Shape;356;p130"/>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57" name="Google Shape;357;p130"/>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8" name="Google Shape;358;p1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13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360" name="Shape 360"/>
        <p:cNvGrpSpPr/>
        <p:nvPr/>
      </p:nvGrpSpPr>
      <p:grpSpPr>
        <a:xfrm>
          <a:off x="0" y="0"/>
          <a:ext cx="0" cy="0"/>
          <a:chOff x="0" y="0"/>
          <a:chExt cx="0" cy="0"/>
        </a:xfrm>
      </p:grpSpPr>
      <p:sp>
        <p:nvSpPr>
          <p:cNvPr id="361" name="Google Shape;361;p131"/>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131"/>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3" name="Google Shape;363;p131"/>
          <p:cNvSpPr/>
          <p:nvPr>
            <p:ph idx="2" type="pic"/>
          </p:nvPr>
        </p:nvSpPr>
        <p:spPr>
          <a:xfrm flipH="1">
            <a:off x="7163691" y="0"/>
            <a:ext cx="5024825" cy="6858000"/>
          </a:xfrm>
          <a:prstGeom prst="rect">
            <a:avLst/>
          </a:prstGeom>
          <a:solidFill>
            <a:schemeClr val="lt2"/>
          </a:solidFill>
          <a:ln>
            <a:noFill/>
          </a:ln>
        </p:spPr>
      </p:sp>
      <p:sp>
        <p:nvSpPr>
          <p:cNvPr id="364" name="Google Shape;364;p13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13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366" name="Shape 366"/>
        <p:cNvGrpSpPr/>
        <p:nvPr/>
      </p:nvGrpSpPr>
      <p:grpSpPr>
        <a:xfrm>
          <a:off x="0" y="0"/>
          <a:ext cx="0" cy="0"/>
          <a:chOff x="0" y="0"/>
          <a:chExt cx="0" cy="0"/>
        </a:xfrm>
      </p:grpSpPr>
      <p:sp>
        <p:nvSpPr>
          <p:cNvPr id="367" name="Google Shape;367;p1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68" name="Google Shape;368;p13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132"/>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70" name="Google Shape;370;p1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71" name="Google Shape;371;p1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132"/>
          <p:cNvSpPr/>
          <p:nvPr>
            <p:ph idx="2" type="pic"/>
          </p:nvPr>
        </p:nvSpPr>
        <p:spPr>
          <a:xfrm flipH="1">
            <a:off x="7163691" y="0"/>
            <a:ext cx="5024825" cy="6858000"/>
          </a:xfrm>
          <a:prstGeom prst="rect">
            <a:avLst/>
          </a:prstGeom>
          <a:solidFill>
            <a:schemeClr val="lt2"/>
          </a:solidFill>
          <a:ln>
            <a:noFill/>
          </a:ln>
        </p:spPr>
      </p:sp>
      <p:sp>
        <p:nvSpPr>
          <p:cNvPr id="373" name="Google Shape;373;p1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pic>
        <p:nvPicPr>
          <p:cNvPr id="374" name="Google Shape;374;p132"/>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375" name="Shape 375"/>
        <p:cNvGrpSpPr/>
        <p:nvPr/>
      </p:nvGrpSpPr>
      <p:grpSpPr>
        <a:xfrm>
          <a:off x="0" y="0"/>
          <a:ext cx="0" cy="0"/>
          <a:chOff x="0" y="0"/>
          <a:chExt cx="0" cy="0"/>
        </a:xfrm>
      </p:grpSpPr>
      <p:sp>
        <p:nvSpPr>
          <p:cNvPr id="376" name="Google Shape;376;p133"/>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33"/>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78" name="Google Shape;378;p133"/>
          <p:cNvSpPr/>
          <p:nvPr>
            <p:ph idx="2" type="pic"/>
          </p:nvPr>
        </p:nvSpPr>
        <p:spPr>
          <a:xfrm>
            <a:off x="0" y="-2235"/>
            <a:ext cx="5840730" cy="6862275"/>
          </a:xfrm>
          <a:prstGeom prst="rect">
            <a:avLst/>
          </a:prstGeom>
          <a:solidFill>
            <a:schemeClr val="lt2"/>
          </a:solidFill>
          <a:ln>
            <a:noFill/>
          </a:ln>
        </p:spPr>
      </p:sp>
      <p:sp>
        <p:nvSpPr>
          <p:cNvPr id="379" name="Google Shape;379;p133"/>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0" name="Google Shape;380;p133"/>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381" name="Google Shape;381;p133"/>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382" name="Google Shape;382;p133"/>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3" name="Google Shape;383;p133"/>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4" name="Google Shape;384;p133"/>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5" name="Google Shape;385;p133"/>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386" name="Shape 386"/>
        <p:cNvGrpSpPr/>
        <p:nvPr/>
      </p:nvGrpSpPr>
      <p:grpSpPr>
        <a:xfrm>
          <a:off x="0" y="0"/>
          <a:ext cx="0" cy="0"/>
          <a:chOff x="0" y="0"/>
          <a:chExt cx="0" cy="0"/>
        </a:xfrm>
      </p:grpSpPr>
      <p:sp>
        <p:nvSpPr>
          <p:cNvPr id="387" name="Google Shape;387;p13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88" name="Google Shape;388;p134"/>
          <p:cNvSpPr/>
          <p:nvPr>
            <p:ph idx="2" type="pic"/>
          </p:nvPr>
        </p:nvSpPr>
        <p:spPr>
          <a:xfrm flipH="1">
            <a:off x="7163691" y="0"/>
            <a:ext cx="5024825" cy="6858000"/>
          </a:xfrm>
          <a:prstGeom prst="rect">
            <a:avLst/>
          </a:prstGeom>
          <a:solidFill>
            <a:schemeClr val="lt2"/>
          </a:solidFill>
          <a:ln>
            <a:noFill/>
          </a:ln>
        </p:spPr>
      </p:sp>
      <p:sp>
        <p:nvSpPr>
          <p:cNvPr id="389" name="Google Shape;389;p13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 name="Google Shape;390;p13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1" name="Google Shape;391;p13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2" name="Google Shape;392;p13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3" name="Google Shape;393;p13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4" name="Google Shape;394;p13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5" name="Google Shape;395;p13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6" name="Google Shape;396;p13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7" name="Google Shape;397;p13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8" name="Google Shape;398;p13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9" name="Google Shape;399;p13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00" name="Google Shape;400;p13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01" name="Google Shape;401;p1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403" name="Shape 403"/>
        <p:cNvGrpSpPr/>
        <p:nvPr/>
      </p:nvGrpSpPr>
      <p:grpSpPr>
        <a:xfrm>
          <a:off x="0" y="0"/>
          <a:ext cx="0" cy="0"/>
          <a:chOff x="0" y="0"/>
          <a:chExt cx="0" cy="0"/>
        </a:xfrm>
      </p:grpSpPr>
      <p:sp>
        <p:nvSpPr>
          <p:cNvPr id="404" name="Google Shape;404;p13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5" name="Google Shape;405;p135"/>
          <p:cNvSpPr/>
          <p:nvPr>
            <p:ph idx="2" type="pic"/>
          </p:nvPr>
        </p:nvSpPr>
        <p:spPr>
          <a:xfrm flipH="1">
            <a:off x="7163691" y="0"/>
            <a:ext cx="5024825" cy="6858000"/>
          </a:xfrm>
          <a:prstGeom prst="rect">
            <a:avLst/>
          </a:prstGeom>
          <a:solidFill>
            <a:schemeClr val="lt2"/>
          </a:solidFill>
          <a:ln>
            <a:noFill/>
          </a:ln>
        </p:spPr>
      </p:sp>
      <p:sp>
        <p:nvSpPr>
          <p:cNvPr id="406" name="Google Shape;406;p13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13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8" name="Google Shape;408;p13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9" name="Google Shape;409;p13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0" name="Google Shape;410;p13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1" name="Google Shape;411;p13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2" name="Google Shape;412;p13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3" name="Google Shape;413;p13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4" name="Google Shape;414;p13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5" name="Google Shape;415;p13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6" name="Google Shape;416;p13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17" name="Google Shape;417;p13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18" name="Google Shape;418;p1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13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420" name="Shape 420"/>
        <p:cNvGrpSpPr/>
        <p:nvPr/>
      </p:nvGrpSpPr>
      <p:grpSpPr>
        <a:xfrm>
          <a:off x="0" y="0"/>
          <a:ext cx="0" cy="0"/>
          <a:chOff x="0" y="0"/>
          <a:chExt cx="0" cy="0"/>
        </a:xfrm>
      </p:grpSpPr>
      <p:sp>
        <p:nvSpPr>
          <p:cNvPr id="421" name="Google Shape;421;p13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22" name="Google Shape;422;p136"/>
          <p:cNvSpPr/>
          <p:nvPr>
            <p:ph idx="2" type="pic"/>
          </p:nvPr>
        </p:nvSpPr>
        <p:spPr>
          <a:xfrm flipH="1">
            <a:off x="7163691" y="0"/>
            <a:ext cx="5024825" cy="6858000"/>
          </a:xfrm>
          <a:prstGeom prst="rect">
            <a:avLst/>
          </a:prstGeom>
          <a:solidFill>
            <a:schemeClr val="lt2"/>
          </a:solidFill>
          <a:ln>
            <a:noFill/>
          </a:ln>
        </p:spPr>
      </p:sp>
      <p:sp>
        <p:nvSpPr>
          <p:cNvPr id="423" name="Google Shape;423;p13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13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5" name="Google Shape;425;p13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6" name="Google Shape;426;p13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7" name="Google Shape;427;p13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8" name="Google Shape;428;p13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9" name="Google Shape;429;p13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0" name="Google Shape;430;p13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1" name="Google Shape;431;p13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2" name="Google Shape;432;p13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3" name="Google Shape;433;p13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34" name="Google Shape;434;p13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35" name="Google Shape;435;p13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13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2" name="Shape 32"/>
        <p:cNvGrpSpPr/>
        <p:nvPr/>
      </p:nvGrpSpPr>
      <p:grpSpPr>
        <a:xfrm>
          <a:off x="0" y="0"/>
          <a:ext cx="0" cy="0"/>
          <a:chOff x="0" y="0"/>
          <a:chExt cx="0" cy="0"/>
        </a:xfrm>
      </p:grpSpPr>
      <p:sp>
        <p:nvSpPr>
          <p:cNvPr id="33" name="Google Shape;33;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9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437" name="Shape 437"/>
        <p:cNvGrpSpPr/>
        <p:nvPr/>
      </p:nvGrpSpPr>
      <p:grpSpPr>
        <a:xfrm>
          <a:off x="0" y="0"/>
          <a:ext cx="0" cy="0"/>
          <a:chOff x="0" y="0"/>
          <a:chExt cx="0" cy="0"/>
        </a:xfrm>
      </p:grpSpPr>
      <p:sp>
        <p:nvSpPr>
          <p:cNvPr id="438" name="Google Shape;438;p1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39" name="Google Shape;439;p137"/>
          <p:cNvSpPr/>
          <p:nvPr>
            <p:ph idx="2" type="pic"/>
          </p:nvPr>
        </p:nvSpPr>
        <p:spPr>
          <a:xfrm flipH="1">
            <a:off x="7163691" y="0"/>
            <a:ext cx="5024825" cy="6858000"/>
          </a:xfrm>
          <a:prstGeom prst="rect">
            <a:avLst/>
          </a:prstGeom>
          <a:solidFill>
            <a:schemeClr val="lt2"/>
          </a:solidFill>
          <a:ln>
            <a:noFill/>
          </a:ln>
        </p:spPr>
      </p:sp>
      <p:sp>
        <p:nvSpPr>
          <p:cNvPr id="440" name="Google Shape;440;p13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137"/>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2" name="Google Shape;442;p137"/>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3" name="Google Shape;443;p137"/>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4" name="Google Shape;444;p137"/>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5" name="Google Shape;445;p137"/>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6" name="Google Shape;446;p137"/>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7" name="Google Shape;447;p137"/>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8" name="Google Shape;448;p137"/>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9" name="Google Shape;449;p137"/>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0" name="Google Shape;450;p137"/>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51" name="Google Shape;451;p1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52" name="Google Shape;452;p1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454" name="Shape 454"/>
        <p:cNvGrpSpPr/>
        <p:nvPr/>
      </p:nvGrpSpPr>
      <p:grpSpPr>
        <a:xfrm>
          <a:off x="0" y="0"/>
          <a:ext cx="0" cy="0"/>
          <a:chOff x="0" y="0"/>
          <a:chExt cx="0" cy="0"/>
        </a:xfrm>
      </p:grpSpPr>
      <p:sp>
        <p:nvSpPr>
          <p:cNvPr id="455" name="Google Shape;455;p1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56" name="Google Shape;456;p138"/>
          <p:cNvSpPr/>
          <p:nvPr>
            <p:ph idx="2" type="pic"/>
          </p:nvPr>
        </p:nvSpPr>
        <p:spPr>
          <a:xfrm flipH="1">
            <a:off x="7163691" y="0"/>
            <a:ext cx="5024825" cy="6858000"/>
          </a:xfrm>
          <a:prstGeom prst="rect">
            <a:avLst/>
          </a:prstGeom>
          <a:solidFill>
            <a:schemeClr val="lt2"/>
          </a:solidFill>
          <a:ln>
            <a:noFill/>
          </a:ln>
        </p:spPr>
      </p:sp>
      <p:sp>
        <p:nvSpPr>
          <p:cNvPr id="457" name="Google Shape;457;p1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8" name="Google Shape;458;p1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9" name="Google Shape;459;p1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0" name="Google Shape;460;p1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1" name="Google Shape;461;p1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2" name="Google Shape;462;p1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3" name="Google Shape;463;p1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4" name="Google Shape;464;p1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5" name="Google Shape;465;p1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6" name="Google Shape;466;p1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7" name="Google Shape;467;p1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68" name="Google Shape;468;p1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69" name="Google Shape;469;p1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1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471" name="Shape 471"/>
        <p:cNvGrpSpPr/>
        <p:nvPr/>
      </p:nvGrpSpPr>
      <p:grpSpPr>
        <a:xfrm>
          <a:off x="0" y="0"/>
          <a:ext cx="0" cy="0"/>
          <a:chOff x="0" y="0"/>
          <a:chExt cx="0" cy="0"/>
        </a:xfrm>
      </p:grpSpPr>
      <p:grpSp>
        <p:nvGrpSpPr>
          <p:cNvPr id="472" name="Google Shape;472;p139"/>
          <p:cNvGrpSpPr/>
          <p:nvPr/>
        </p:nvGrpSpPr>
        <p:grpSpPr>
          <a:xfrm>
            <a:off x="5382569" y="2242"/>
            <a:ext cx="6806909" cy="6862481"/>
            <a:chOff x="5382569" y="2242"/>
            <a:chExt cx="6806909" cy="6862481"/>
          </a:xfrm>
        </p:grpSpPr>
        <p:pic>
          <p:nvPicPr>
            <p:cNvPr id="473" name="Google Shape;473;p139"/>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474" name="Google Shape;474;p139"/>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475" name="Google Shape;475;p13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39"/>
          <p:cNvSpPr/>
          <p:nvPr>
            <p:ph idx="2" type="pic"/>
          </p:nvPr>
        </p:nvSpPr>
        <p:spPr>
          <a:xfrm>
            <a:off x="-29499" y="-2236"/>
            <a:ext cx="6814124" cy="6871095"/>
          </a:xfrm>
          <a:prstGeom prst="rect">
            <a:avLst/>
          </a:prstGeom>
          <a:solidFill>
            <a:schemeClr val="lt2"/>
          </a:solidFill>
          <a:ln>
            <a:noFill/>
          </a:ln>
        </p:spPr>
      </p:sp>
      <p:sp>
        <p:nvSpPr>
          <p:cNvPr id="477" name="Google Shape;477;p13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478" name="Shape 478"/>
        <p:cNvGrpSpPr/>
        <p:nvPr/>
      </p:nvGrpSpPr>
      <p:grpSpPr>
        <a:xfrm>
          <a:off x="0" y="0"/>
          <a:ext cx="0" cy="0"/>
          <a:chOff x="0" y="0"/>
          <a:chExt cx="0" cy="0"/>
        </a:xfrm>
      </p:grpSpPr>
      <p:sp>
        <p:nvSpPr>
          <p:cNvPr id="479" name="Google Shape;479;p1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Book Antiqu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140"/>
          <p:cNvSpPr txBox="1"/>
          <p:nvPr>
            <p:ph idx="1" type="subTitle"/>
          </p:nvPr>
        </p:nvSpPr>
        <p:spPr>
          <a:xfrm>
            <a:off x="1524000" y="3602038"/>
            <a:ext cx="9144000" cy="1655762"/>
          </a:xfrm>
          <a:prstGeom prst="rect">
            <a:avLst/>
          </a:prstGeom>
          <a:noFill/>
          <a:ln>
            <a:noFill/>
          </a:ln>
        </p:spPr>
        <p:txBody>
          <a:bodyPr anchorCtr="0" anchor="t" bIns="45700" lIns="0" spcFirstLastPara="1" rIns="0" wrap="square" tIns="45700">
            <a:normAutofit/>
          </a:bodyPr>
          <a:lstStyle>
            <a:lvl1pPr lvl="0" algn="ctr">
              <a:lnSpc>
                <a:spcPct val="100000"/>
              </a:lnSpc>
              <a:spcBef>
                <a:spcPts val="1200"/>
              </a:spcBef>
              <a:spcAft>
                <a:spcPts val="0"/>
              </a:spcAft>
              <a:buSzPts val="2400"/>
              <a:buNone/>
              <a:defRPr sz="2400"/>
            </a:lvl1pPr>
            <a:lvl2pPr lvl="1" algn="ctr">
              <a:lnSpc>
                <a:spcPct val="100000"/>
              </a:lnSpc>
              <a:spcBef>
                <a:spcPts val="200"/>
              </a:spcBef>
              <a:spcAft>
                <a:spcPts val="0"/>
              </a:spcAft>
              <a:buClr>
                <a:schemeClr val="dk1"/>
              </a:buClr>
              <a:buSzPts val="2000"/>
              <a:buNone/>
              <a:defRPr sz="2000"/>
            </a:lvl2pPr>
            <a:lvl3pPr lvl="2" algn="ctr">
              <a:lnSpc>
                <a:spcPct val="100000"/>
              </a:lnSpc>
              <a:spcBef>
                <a:spcPts val="400"/>
              </a:spcBef>
              <a:spcAft>
                <a:spcPts val="0"/>
              </a:spcAft>
              <a:buClr>
                <a:schemeClr val="dk1"/>
              </a:buClr>
              <a:buSzPts val="1800"/>
              <a:buNone/>
              <a:defRPr sz="1800"/>
            </a:lvl3pPr>
            <a:lvl4pPr lvl="3" algn="ctr">
              <a:lnSpc>
                <a:spcPct val="100000"/>
              </a:lnSpc>
              <a:spcBef>
                <a:spcPts val="400"/>
              </a:spcBef>
              <a:spcAft>
                <a:spcPts val="0"/>
              </a:spcAft>
              <a:buClr>
                <a:schemeClr val="dk1"/>
              </a:buClr>
              <a:buSzPts val="1600"/>
              <a:buNone/>
              <a:defRPr sz="1600"/>
            </a:lvl4pPr>
            <a:lvl5pPr lvl="4" algn="ctr">
              <a:lnSpc>
                <a:spcPct val="100000"/>
              </a:lnSpc>
              <a:spcBef>
                <a:spcPts val="400"/>
              </a:spcBef>
              <a:spcAft>
                <a:spcPts val="0"/>
              </a:spcAft>
              <a:buClr>
                <a:schemeClr val="dk1"/>
              </a:buClr>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481" name="Google Shape;481;p1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82" name="Google Shape;482;p14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14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84" name="Shape 484"/>
        <p:cNvGrpSpPr/>
        <p:nvPr/>
      </p:nvGrpSpPr>
      <p:grpSpPr>
        <a:xfrm>
          <a:off x="0" y="0"/>
          <a:ext cx="0" cy="0"/>
          <a:chOff x="0" y="0"/>
          <a:chExt cx="0" cy="0"/>
        </a:xfrm>
      </p:grpSpPr>
      <p:sp>
        <p:nvSpPr>
          <p:cNvPr id="485" name="Google Shape;485;p14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6" name="Google Shape;486;p141"/>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00000"/>
              </a:lnSpc>
              <a:spcBef>
                <a:spcPts val="1200"/>
              </a:spcBef>
              <a:spcAft>
                <a:spcPts val="0"/>
              </a:spcAft>
              <a:buSzPts val="1800"/>
              <a:buChar char=" "/>
              <a:defRPr/>
            </a:lvl1pPr>
            <a:lvl2pPr indent="-342900" lvl="1" marL="914400" algn="l">
              <a:lnSpc>
                <a:spcPct val="100000"/>
              </a:lnSpc>
              <a:spcBef>
                <a:spcPts val="200"/>
              </a:spcBef>
              <a:spcAft>
                <a:spcPts val="0"/>
              </a:spcAft>
              <a:buClr>
                <a:schemeClr val="dk1"/>
              </a:buClr>
              <a:buSzPts val="1800"/>
              <a:buChar char="◦"/>
              <a:defRPr/>
            </a:lvl2pPr>
            <a:lvl3pPr indent="-342900" lvl="2" marL="1371600" algn="l">
              <a:lnSpc>
                <a:spcPct val="100000"/>
              </a:lnSpc>
              <a:spcBef>
                <a:spcPts val="400"/>
              </a:spcBef>
              <a:spcAft>
                <a:spcPts val="0"/>
              </a:spcAft>
              <a:buClr>
                <a:schemeClr val="dk1"/>
              </a:buClr>
              <a:buSzPts val="1800"/>
              <a:buChar char="◦"/>
              <a:defRPr/>
            </a:lvl3pPr>
            <a:lvl4pPr indent="-342900" lvl="3" marL="1828800" algn="l">
              <a:lnSpc>
                <a:spcPct val="100000"/>
              </a:lnSpc>
              <a:spcBef>
                <a:spcPts val="400"/>
              </a:spcBef>
              <a:spcAft>
                <a:spcPts val="0"/>
              </a:spcAft>
              <a:buClr>
                <a:schemeClr val="dk1"/>
              </a:buClr>
              <a:buSzPts val="1800"/>
              <a:buChar char="◦"/>
              <a:defRPr/>
            </a:lvl4pPr>
            <a:lvl5pPr indent="-342900" lvl="4" marL="2286000" algn="l">
              <a:lnSpc>
                <a:spcPct val="100000"/>
              </a:lnSpc>
              <a:spcBef>
                <a:spcPts val="400"/>
              </a:spcBef>
              <a:spcAft>
                <a:spcPts val="0"/>
              </a:spcAft>
              <a:buClr>
                <a:schemeClr val="dk1"/>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7" name="Google Shape;487;p1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88" name="Google Shape;488;p141"/>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141"/>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497" name="Shape 497"/>
        <p:cNvGrpSpPr/>
        <p:nvPr/>
      </p:nvGrpSpPr>
      <p:grpSpPr>
        <a:xfrm>
          <a:off x="0" y="0"/>
          <a:ext cx="0" cy="0"/>
          <a:chOff x="0" y="0"/>
          <a:chExt cx="0" cy="0"/>
        </a:xfrm>
      </p:grpSpPr>
      <p:sp>
        <p:nvSpPr>
          <p:cNvPr id="498" name="Google Shape;498;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01" name="Shape 501"/>
        <p:cNvGrpSpPr/>
        <p:nvPr/>
      </p:nvGrpSpPr>
      <p:grpSpPr>
        <a:xfrm>
          <a:off x="0" y="0"/>
          <a:ext cx="0" cy="0"/>
          <a:chOff x="0" y="0"/>
          <a:chExt cx="0" cy="0"/>
        </a:xfrm>
      </p:grpSpPr>
      <p:sp>
        <p:nvSpPr>
          <p:cNvPr id="502" name="Google Shape;502;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06" name="Shape 506"/>
        <p:cNvGrpSpPr/>
        <p:nvPr/>
      </p:nvGrpSpPr>
      <p:grpSpPr>
        <a:xfrm>
          <a:off x="0" y="0"/>
          <a:ext cx="0" cy="0"/>
          <a:chOff x="0" y="0"/>
          <a:chExt cx="0" cy="0"/>
        </a:xfrm>
      </p:grpSpPr>
      <p:sp>
        <p:nvSpPr>
          <p:cNvPr id="507" name="Google Shape;507;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8" name="Google Shape;508;p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512" name="Shape 512"/>
        <p:cNvGrpSpPr/>
        <p:nvPr/>
      </p:nvGrpSpPr>
      <p:grpSpPr>
        <a:xfrm>
          <a:off x="0" y="0"/>
          <a:ext cx="0" cy="0"/>
          <a:chOff x="0" y="0"/>
          <a:chExt cx="0" cy="0"/>
        </a:xfrm>
      </p:grpSpPr>
      <p:sp>
        <p:nvSpPr>
          <p:cNvPr id="513" name="Google Shape;513;p1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4" name="Google Shape;514;p10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5" name="Google Shape;515;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18" name="Shape 518"/>
        <p:cNvGrpSpPr/>
        <p:nvPr/>
      </p:nvGrpSpPr>
      <p:grpSpPr>
        <a:xfrm>
          <a:off x="0" y="0"/>
          <a:ext cx="0" cy="0"/>
          <a:chOff x="0" y="0"/>
          <a:chExt cx="0" cy="0"/>
        </a:xfrm>
      </p:grpSpPr>
      <p:sp>
        <p:nvSpPr>
          <p:cNvPr id="519" name="Google Shape;519;p10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10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21" name="Google Shape;521;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38" name="Shape 38"/>
        <p:cNvGrpSpPr/>
        <p:nvPr/>
      </p:nvGrpSpPr>
      <p:grpSpPr>
        <a:xfrm>
          <a:off x="0" y="0"/>
          <a:ext cx="0" cy="0"/>
          <a:chOff x="0" y="0"/>
          <a:chExt cx="0" cy="0"/>
        </a:xfrm>
      </p:grpSpPr>
      <p:sp>
        <p:nvSpPr>
          <p:cNvPr id="39" name="Google Shape;39;p10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0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24" name="Shape 524"/>
        <p:cNvGrpSpPr/>
        <p:nvPr/>
      </p:nvGrpSpPr>
      <p:grpSpPr>
        <a:xfrm>
          <a:off x="0" y="0"/>
          <a:ext cx="0" cy="0"/>
          <a:chOff x="0" y="0"/>
          <a:chExt cx="0" cy="0"/>
        </a:xfrm>
      </p:grpSpPr>
      <p:sp>
        <p:nvSpPr>
          <p:cNvPr id="525" name="Google Shape;525;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0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0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0" name="Google Shape;530;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531" name="Shape 531"/>
        <p:cNvGrpSpPr/>
        <p:nvPr/>
      </p:nvGrpSpPr>
      <p:grpSpPr>
        <a:xfrm>
          <a:off x="0" y="0"/>
          <a:ext cx="0" cy="0"/>
          <a:chOff x="0" y="0"/>
          <a:chExt cx="0" cy="0"/>
        </a:xfrm>
      </p:grpSpPr>
      <p:sp>
        <p:nvSpPr>
          <p:cNvPr id="532" name="Google Shape;532;p1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3" name="Google Shape;533;p1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4" name="Google Shape;534;p1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1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6" name="Google Shape;536;p1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0" name="Shape 540"/>
        <p:cNvGrpSpPr/>
        <p:nvPr/>
      </p:nvGrpSpPr>
      <p:grpSpPr>
        <a:xfrm>
          <a:off x="0" y="0"/>
          <a:ext cx="0" cy="0"/>
          <a:chOff x="0" y="0"/>
          <a:chExt cx="0" cy="0"/>
        </a:xfrm>
      </p:grpSpPr>
      <p:sp>
        <p:nvSpPr>
          <p:cNvPr id="541" name="Google Shape;541;p1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2" name="Google Shape;542;p1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43" name="Google Shape;543;p1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44" name="Google Shape;544;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6" name="Google Shape;546;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547" name="Shape 547"/>
        <p:cNvGrpSpPr/>
        <p:nvPr/>
      </p:nvGrpSpPr>
      <p:grpSpPr>
        <a:xfrm>
          <a:off x="0" y="0"/>
          <a:ext cx="0" cy="0"/>
          <a:chOff x="0" y="0"/>
          <a:chExt cx="0" cy="0"/>
        </a:xfrm>
      </p:grpSpPr>
      <p:sp>
        <p:nvSpPr>
          <p:cNvPr id="548" name="Google Shape;548;p1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9" name="Google Shape;549;p112"/>
          <p:cNvSpPr/>
          <p:nvPr>
            <p:ph idx="2" type="pic"/>
          </p:nvPr>
        </p:nvSpPr>
        <p:spPr>
          <a:xfrm>
            <a:off x="5183188" y="987425"/>
            <a:ext cx="6172200" cy="4873625"/>
          </a:xfrm>
          <a:prstGeom prst="rect">
            <a:avLst/>
          </a:prstGeom>
          <a:noFill/>
          <a:ln>
            <a:noFill/>
          </a:ln>
        </p:spPr>
      </p:sp>
      <p:sp>
        <p:nvSpPr>
          <p:cNvPr id="550" name="Google Shape;550;p1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1" name="Google Shape;551;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2" name="Google Shape;552;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554" name="Shape 554"/>
        <p:cNvGrpSpPr/>
        <p:nvPr/>
      </p:nvGrpSpPr>
      <p:grpSpPr>
        <a:xfrm>
          <a:off x="0" y="0"/>
          <a:ext cx="0" cy="0"/>
          <a:chOff x="0" y="0"/>
          <a:chExt cx="0" cy="0"/>
        </a:xfrm>
      </p:grpSpPr>
      <p:sp>
        <p:nvSpPr>
          <p:cNvPr id="555" name="Google Shape;555;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6" name="Google Shape;556;p1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8" name="Google Shape;558;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9" name="Google Shape;559;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560" name="Shape 560"/>
        <p:cNvGrpSpPr/>
        <p:nvPr/>
      </p:nvGrpSpPr>
      <p:grpSpPr>
        <a:xfrm>
          <a:off x="0" y="0"/>
          <a:ext cx="0" cy="0"/>
          <a:chOff x="0" y="0"/>
          <a:chExt cx="0" cy="0"/>
        </a:xfrm>
      </p:grpSpPr>
      <p:sp>
        <p:nvSpPr>
          <p:cNvPr id="561" name="Google Shape;561;p1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1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3" name="Google Shape;563;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4" name="Google Shape;564;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5" name="Google Shape;565;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44" name="Shape 44"/>
        <p:cNvGrpSpPr/>
        <p:nvPr/>
      </p:nvGrpSpPr>
      <p:grpSpPr>
        <a:xfrm>
          <a:off x="0" y="0"/>
          <a:ext cx="0" cy="0"/>
          <a:chOff x="0" y="0"/>
          <a:chExt cx="0" cy="0"/>
        </a:xfrm>
      </p:grpSpPr>
      <p:sp>
        <p:nvSpPr>
          <p:cNvPr id="45" name="Google Shape;45;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0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0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51" name="Shape 51"/>
        <p:cNvGrpSpPr/>
        <p:nvPr/>
      </p:nvGrpSpPr>
      <p:grpSpPr>
        <a:xfrm>
          <a:off x="0" y="0"/>
          <a:ext cx="0" cy="0"/>
          <a:chOff x="0" y="0"/>
          <a:chExt cx="0" cy="0"/>
        </a:xfrm>
      </p:grpSpPr>
      <p:sp>
        <p:nvSpPr>
          <p:cNvPr id="52" name="Google Shape;52;p10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10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10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0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10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60" name="Shape 60"/>
        <p:cNvGrpSpPr/>
        <p:nvPr/>
      </p:nvGrpSpPr>
      <p:grpSpPr>
        <a:xfrm>
          <a:off x="0" y="0"/>
          <a:ext cx="0" cy="0"/>
          <a:chOff x="0" y="0"/>
          <a:chExt cx="0" cy="0"/>
        </a:xfrm>
      </p:grpSpPr>
      <p:sp>
        <p:nvSpPr>
          <p:cNvPr id="61" name="Google Shape;61;p10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0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10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7" name="Shape 67"/>
        <p:cNvGrpSpPr/>
        <p:nvPr/>
      </p:nvGrpSpPr>
      <p:grpSpPr>
        <a:xfrm>
          <a:off x="0" y="0"/>
          <a:ext cx="0" cy="0"/>
          <a:chOff x="0" y="0"/>
          <a:chExt cx="0" cy="0"/>
        </a:xfrm>
      </p:grpSpPr>
      <p:sp>
        <p:nvSpPr>
          <p:cNvPr id="68" name="Google Shape;68;p10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4"/>
          <p:cNvSpPr/>
          <p:nvPr>
            <p:ph idx="2" type="pic"/>
          </p:nvPr>
        </p:nvSpPr>
        <p:spPr>
          <a:xfrm>
            <a:off x="5183188" y="987425"/>
            <a:ext cx="6172200" cy="4873625"/>
          </a:xfrm>
          <a:prstGeom prst="rect">
            <a:avLst/>
          </a:prstGeom>
          <a:noFill/>
          <a:ln>
            <a:noFill/>
          </a:ln>
        </p:spPr>
      </p:sp>
      <p:sp>
        <p:nvSpPr>
          <p:cNvPr id="70" name="Google Shape;70;p10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4.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theme" Target="../theme/theme3.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5.xml"/><Relationship Id="rId12" Type="http://schemas.openxmlformats.org/officeDocument/2006/relationships/slideLayout" Target="../slideLayouts/slideLayout55.xml"/><Relationship Id="rId1" Type="http://schemas.openxmlformats.org/officeDocument/2006/relationships/image" Target="../media/image1.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15" name="Google Shape;15;p83"/>
          <p:cNvPicPr preferRelativeResize="0"/>
          <p:nvPr/>
        </p:nvPicPr>
        <p:blipFill rotWithShape="1">
          <a:blip r:embed="rId1">
            <a:alphaModFix amt="18000"/>
          </a:blip>
          <a:srcRect b="0" l="0" r="0" t="0"/>
          <a:stretch/>
        </p:blipFill>
        <p:spPr>
          <a:xfrm>
            <a:off x="-2220076" y="46601"/>
            <a:ext cx="6952005" cy="6858000"/>
          </a:xfrm>
          <a:prstGeom prst="rect">
            <a:avLst/>
          </a:prstGeom>
          <a:noFill/>
          <a:ln>
            <a:noFill/>
          </a:ln>
        </p:spPr>
      </p:pic>
      <p:sp>
        <p:nvSpPr>
          <p:cNvPr id="16" name="Google Shape;16;p83"/>
          <p:cNvSpPr txBox="1"/>
          <p:nvPr/>
        </p:nvSpPr>
        <p:spPr>
          <a:xfrm>
            <a:off x="10234413" y="11877"/>
            <a:ext cx="195758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BA00"/>
              </a:buClr>
              <a:buSzPts val="2000"/>
              <a:buFont typeface="Calibri"/>
              <a:buNone/>
            </a:pPr>
            <a:r>
              <a:rPr b="1" i="0" lang="fr-FR" sz="2000" u="none" cap="none" strike="noStrike">
                <a:solidFill>
                  <a:srgbClr val="D87A1A"/>
                </a:solidFill>
                <a:latin typeface="Century Gothic"/>
                <a:ea typeface="Century Gothic"/>
                <a:cs typeface="Century Gothic"/>
                <a:sym typeface="Century Gothic"/>
              </a:rPr>
              <a:t>CSP0010_W_M</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8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 name="Google Shape;88;p85"/>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89" name="Google Shape;89;p85"/>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0" name="Google Shape;90;p85"/>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a:solidFill>
                  <a:schemeClr val="dk1"/>
                </a:solidFill>
                <a:latin typeface="Century Gothic"/>
                <a:ea typeface="Century Gothic"/>
                <a:cs typeface="Century Gothic"/>
                <a:sym typeface="Century Gothic"/>
              </a:defRPr>
            </a:lvl1pPr>
            <a:lvl2pPr indent="0" lvl="1" marL="0" marR="0" rtl="0" algn="r">
              <a:spcBef>
                <a:spcPts val="0"/>
              </a:spcBef>
              <a:buNone/>
              <a:defRPr b="0" i="0" sz="1100">
                <a:solidFill>
                  <a:schemeClr val="dk1"/>
                </a:solidFill>
                <a:latin typeface="Century Gothic"/>
                <a:ea typeface="Century Gothic"/>
                <a:cs typeface="Century Gothic"/>
                <a:sym typeface="Century Gothic"/>
              </a:defRPr>
            </a:lvl2pPr>
            <a:lvl3pPr indent="0" lvl="2" marL="0" marR="0" rtl="0" algn="r">
              <a:spcBef>
                <a:spcPts val="0"/>
              </a:spcBef>
              <a:buNone/>
              <a:defRPr b="0" i="0" sz="1100">
                <a:solidFill>
                  <a:schemeClr val="dk1"/>
                </a:solidFill>
                <a:latin typeface="Century Gothic"/>
                <a:ea typeface="Century Gothic"/>
                <a:cs typeface="Century Gothic"/>
                <a:sym typeface="Century Gothic"/>
              </a:defRPr>
            </a:lvl3pPr>
            <a:lvl4pPr indent="0" lvl="3" marL="0" marR="0" rtl="0" algn="r">
              <a:spcBef>
                <a:spcPts val="0"/>
              </a:spcBef>
              <a:buNone/>
              <a:defRPr b="0" i="0" sz="1100">
                <a:solidFill>
                  <a:schemeClr val="dk1"/>
                </a:solidFill>
                <a:latin typeface="Century Gothic"/>
                <a:ea typeface="Century Gothic"/>
                <a:cs typeface="Century Gothic"/>
                <a:sym typeface="Century Gothic"/>
              </a:defRPr>
            </a:lvl4pPr>
            <a:lvl5pPr indent="0" lvl="4" marL="0" marR="0" rtl="0" algn="r">
              <a:spcBef>
                <a:spcPts val="0"/>
              </a:spcBef>
              <a:buNone/>
              <a:defRPr b="0" i="0" sz="1100">
                <a:solidFill>
                  <a:schemeClr val="dk1"/>
                </a:solidFill>
                <a:latin typeface="Century Gothic"/>
                <a:ea typeface="Century Gothic"/>
                <a:cs typeface="Century Gothic"/>
                <a:sym typeface="Century Gothic"/>
              </a:defRPr>
            </a:lvl5pPr>
            <a:lvl6pPr indent="0" lvl="5" marL="0" marR="0" rtl="0" algn="r">
              <a:spcBef>
                <a:spcPts val="0"/>
              </a:spcBef>
              <a:buNone/>
              <a:defRPr b="0" i="0" sz="1100">
                <a:solidFill>
                  <a:schemeClr val="dk1"/>
                </a:solidFill>
                <a:latin typeface="Century Gothic"/>
                <a:ea typeface="Century Gothic"/>
                <a:cs typeface="Century Gothic"/>
                <a:sym typeface="Century Gothic"/>
              </a:defRPr>
            </a:lvl6pPr>
            <a:lvl7pPr indent="0" lvl="6" marL="0" marR="0" rtl="0" algn="r">
              <a:spcBef>
                <a:spcPts val="0"/>
              </a:spcBef>
              <a:buNone/>
              <a:defRPr b="0" i="0" sz="1100">
                <a:solidFill>
                  <a:schemeClr val="dk1"/>
                </a:solidFill>
                <a:latin typeface="Century Gothic"/>
                <a:ea typeface="Century Gothic"/>
                <a:cs typeface="Century Gothic"/>
                <a:sym typeface="Century Gothic"/>
              </a:defRPr>
            </a:lvl7pPr>
            <a:lvl8pPr indent="0" lvl="7" marL="0" marR="0" rtl="0" algn="r">
              <a:spcBef>
                <a:spcPts val="0"/>
              </a:spcBef>
              <a:buNone/>
              <a:defRPr b="0" i="0" sz="1100">
                <a:solidFill>
                  <a:schemeClr val="dk1"/>
                </a:solidFill>
                <a:latin typeface="Century Gothic"/>
                <a:ea typeface="Century Gothic"/>
                <a:cs typeface="Century Gothic"/>
                <a:sym typeface="Century Gothic"/>
              </a:defRPr>
            </a:lvl8pPr>
            <a:lvl9pPr indent="0" lvl="8" marL="0" marR="0" rt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8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2" name="Google Shape;282;p88"/>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283" name="Google Shape;283;p88"/>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84" name="Google Shape;284;p88"/>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a:solidFill>
                  <a:schemeClr val="dk1"/>
                </a:solidFill>
                <a:latin typeface="Century Gothic"/>
                <a:ea typeface="Century Gothic"/>
                <a:cs typeface="Century Gothic"/>
                <a:sym typeface="Century Gothic"/>
              </a:defRPr>
            </a:lvl1pPr>
            <a:lvl2pPr indent="0" lvl="1" marL="0" marR="0" rtl="0" algn="r">
              <a:spcBef>
                <a:spcPts val="0"/>
              </a:spcBef>
              <a:buNone/>
              <a:defRPr b="0" i="0" sz="1100">
                <a:solidFill>
                  <a:schemeClr val="dk1"/>
                </a:solidFill>
                <a:latin typeface="Century Gothic"/>
                <a:ea typeface="Century Gothic"/>
                <a:cs typeface="Century Gothic"/>
                <a:sym typeface="Century Gothic"/>
              </a:defRPr>
            </a:lvl2pPr>
            <a:lvl3pPr indent="0" lvl="2" marL="0" marR="0" rtl="0" algn="r">
              <a:spcBef>
                <a:spcPts val="0"/>
              </a:spcBef>
              <a:buNone/>
              <a:defRPr b="0" i="0" sz="1100">
                <a:solidFill>
                  <a:schemeClr val="dk1"/>
                </a:solidFill>
                <a:latin typeface="Century Gothic"/>
                <a:ea typeface="Century Gothic"/>
                <a:cs typeface="Century Gothic"/>
                <a:sym typeface="Century Gothic"/>
              </a:defRPr>
            </a:lvl3pPr>
            <a:lvl4pPr indent="0" lvl="3" marL="0" marR="0" rtl="0" algn="r">
              <a:spcBef>
                <a:spcPts val="0"/>
              </a:spcBef>
              <a:buNone/>
              <a:defRPr b="0" i="0" sz="1100">
                <a:solidFill>
                  <a:schemeClr val="dk1"/>
                </a:solidFill>
                <a:latin typeface="Century Gothic"/>
                <a:ea typeface="Century Gothic"/>
                <a:cs typeface="Century Gothic"/>
                <a:sym typeface="Century Gothic"/>
              </a:defRPr>
            </a:lvl4pPr>
            <a:lvl5pPr indent="0" lvl="4" marL="0" marR="0" rtl="0" algn="r">
              <a:spcBef>
                <a:spcPts val="0"/>
              </a:spcBef>
              <a:buNone/>
              <a:defRPr b="0" i="0" sz="1100">
                <a:solidFill>
                  <a:schemeClr val="dk1"/>
                </a:solidFill>
                <a:latin typeface="Century Gothic"/>
                <a:ea typeface="Century Gothic"/>
                <a:cs typeface="Century Gothic"/>
                <a:sym typeface="Century Gothic"/>
              </a:defRPr>
            </a:lvl5pPr>
            <a:lvl6pPr indent="0" lvl="5" marL="0" marR="0" rtl="0" algn="r">
              <a:spcBef>
                <a:spcPts val="0"/>
              </a:spcBef>
              <a:buNone/>
              <a:defRPr b="0" i="0" sz="1100">
                <a:solidFill>
                  <a:schemeClr val="dk1"/>
                </a:solidFill>
                <a:latin typeface="Century Gothic"/>
                <a:ea typeface="Century Gothic"/>
                <a:cs typeface="Century Gothic"/>
                <a:sym typeface="Century Gothic"/>
              </a:defRPr>
            </a:lvl6pPr>
            <a:lvl7pPr indent="0" lvl="6" marL="0" marR="0" rtl="0" algn="r">
              <a:spcBef>
                <a:spcPts val="0"/>
              </a:spcBef>
              <a:buNone/>
              <a:defRPr b="0" i="0" sz="1100">
                <a:solidFill>
                  <a:schemeClr val="dk1"/>
                </a:solidFill>
                <a:latin typeface="Century Gothic"/>
                <a:ea typeface="Century Gothic"/>
                <a:cs typeface="Century Gothic"/>
                <a:sym typeface="Century Gothic"/>
              </a:defRPr>
            </a:lvl7pPr>
            <a:lvl8pPr indent="0" lvl="7" marL="0" marR="0" rtl="0" algn="r">
              <a:spcBef>
                <a:spcPts val="0"/>
              </a:spcBef>
              <a:buNone/>
              <a:defRPr b="0" i="0" sz="1100">
                <a:solidFill>
                  <a:schemeClr val="dk1"/>
                </a:solidFill>
                <a:latin typeface="Century Gothic"/>
                <a:ea typeface="Century Gothic"/>
                <a:cs typeface="Century Gothic"/>
                <a:sym typeface="Century Gothic"/>
              </a:defRPr>
            </a:lvl8pPr>
            <a:lvl9pPr indent="0" lvl="8" marL="0" marR="0" rt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2" name="Google Shape;492;p9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3" name="Google Shape;493;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4" name="Google Shape;494;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5" name="Google Shape;495;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496" name="Google Shape;496;p94"/>
          <p:cNvPicPr preferRelativeResize="0"/>
          <p:nvPr/>
        </p:nvPicPr>
        <p:blipFill rotWithShape="1">
          <a:blip r:embed="rId1">
            <a:alphaModFix amt="18000"/>
          </a:blip>
          <a:srcRect b="0" l="0" r="0" t="0"/>
          <a:stretch/>
        </p:blipFill>
        <p:spPr>
          <a:xfrm>
            <a:off x="-2220076" y="46601"/>
            <a:ext cx="6952005"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0.jpg"/><Relationship Id="rId5" Type="http://schemas.openxmlformats.org/officeDocument/2006/relationships/hyperlink" Target="http://www.cybersecpro-project.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en.wikipedia.org/wiki/International_Regulations_for_Preventing_Collisions_at_Sea" TargetMode="External"/><Relationship Id="rId4" Type="http://schemas.openxmlformats.org/officeDocument/2006/relationships/hyperlink" Target="http://en.wikipedia.org/wiki/Electronic_Chart_Display_and_Information_Syste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46.png"/><Relationship Id="rId5" Type="http://schemas.openxmlformats.org/officeDocument/2006/relationships/image" Target="../media/image6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50.jpg"/><Relationship Id="rId4" Type="http://schemas.openxmlformats.org/officeDocument/2006/relationships/image" Target="../media/image43.png"/><Relationship Id="rId5" Type="http://schemas.openxmlformats.org/officeDocument/2006/relationships/image" Target="../media/image39.png"/><Relationship Id="rId6"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62.jpg"/><Relationship Id="rId4" Type="http://schemas.openxmlformats.org/officeDocument/2006/relationships/image" Target="../media/image42.jpg"/><Relationship Id="rId5" Type="http://schemas.openxmlformats.org/officeDocument/2006/relationships/image" Target="../media/image53.png"/><Relationship Id="rId6" Type="http://schemas.openxmlformats.org/officeDocument/2006/relationships/image" Target="../media/image48.jpg"/><Relationship Id="rId7"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2.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hyperlink" Target="http://www.cybersecpro-project.e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8.xml"/><Relationship Id="rId3"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5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image" Target="../media/image84.png"/><Relationship Id="rId4" Type="http://schemas.openxmlformats.org/officeDocument/2006/relationships/image" Target="../media/image65.png"/><Relationship Id="rId5" Type="http://schemas.openxmlformats.org/officeDocument/2006/relationships/image" Target="../media/image74.png"/><Relationship Id="rId6"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18.jpg"/><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 Id="rId3" Type="http://schemas.openxmlformats.org/officeDocument/2006/relationships/image" Target="../media/image18.jpg"/><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 Id="rId3" Type="http://schemas.openxmlformats.org/officeDocument/2006/relationships/image" Target="../media/image84.png"/><Relationship Id="rId4" Type="http://schemas.openxmlformats.org/officeDocument/2006/relationships/image" Target="../media/image65.png"/><Relationship Id="rId5" Type="http://schemas.openxmlformats.org/officeDocument/2006/relationships/image" Target="../media/image74.png"/><Relationship Id="rId6" Type="http://schemas.openxmlformats.org/officeDocument/2006/relationships/image" Target="../media/image69.png"/></Relationships>
</file>

<file path=ppt/slides/_rels/slide48.xml.rels><?xml version="1.0" encoding="UTF-8" standalone="yes"?><Relationships xmlns="http://schemas.openxmlformats.org/package/2006/relationships"><Relationship Id="rId10" Type="http://schemas.openxmlformats.org/officeDocument/2006/relationships/image" Target="../media/image83.png"/><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image" Target="../media/image88.jpg"/><Relationship Id="rId4" Type="http://schemas.openxmlformats.org/officeDocument/2006/relationships/image" Target="../media/image80.png"/><Relationship Id="rId9" Type="http://schemas.openxmlformats.org/officeDocument/2006/relationships/image" Target="../media/image76.jpg"/><Relationship Id="rId5" Type="http://schemas.openxmlformats.org/officeDocument/2006/relationships/image" Target="../media/image71.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9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 Id="rId3" Type="http://schemas.openxmlformats.org/officeDocument/2006/relationships/image" Target="../media/image88.jpg"/><Relationship Id="rId4" Type="http://schemas.openxmlformats.org/officeDocument/2006/relationships/image" Target="../media/image95.png"/><Relationship Id="rId9"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71.png"/><Relationship Id="rId7" Type="http://schemas.openxmlformats.org/officeDocument/2006/relationships/image" Target="../media/image77.png"/><Relationship Id="rId8" Type="http://schemas.openxmlformats.org/officeDocument/2006/relationships/image" Target="../media/image8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0.xml"/><Relationship Id="rId3" Type="http://schemas.openxmlformats.org/officeDocument/2006/relationships/image" Target="../media/image9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1.xml"/><Relationship Id="rId3" Type="http://schemas.openxmlformats.org/officeDocument/2006/relationships/image" Target="../media/image103.png"/><Relationship Id="rId4" Type="http://schemas.openxmlformats.org/officeDocument/2006/relationships/image" Target="../media/image9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2.xml"/><Relationship Id="rId3"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 Id="rId3" Type="http://schemas.openxmlformats.org/officeDocument/2006/relationships/image" Target="../media/image8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 Id="rId3" Type="http://schemas.openxmlformats.org/officeDocument/2006/relationships/image" Target="../media/image9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 Id="rId3" Type="http://schemas.openxmlformats.org/officeDocument/2006/relationships/image" Target="../media/image10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6.xml"/><Relationship Id="rId3" Type="http://schemas.openxmlformats.org/officeDocument/2006/relationships/image" Target="../media/image91.jpg"/><Relationship Id="rId4" Type="http://schemas.openxmlformats.org/officeDocument/2006/relationships/image" Target="../media/image107.jpg"/><Relationship Id="rId5" Type="http://schemas.openxmlformats.org/officeDocument/2006/relationships/image" Target="../media/image10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18.jpg"/><Relationship Id="rId4" Type="http://schemas.openxmlformats.org/officeDocument/2006/relationships/image" Target="../media/image4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93.jpg"/><Relationship Id="rId4" Type="http://schemas.openxmlformats.org/officeDocument/2006/relationships/image" Target="../media/image97.jpg"/><Relationship Id="rId5" Type="http://schemas.openxmlformats.org/officeDocument/2006/relationships/image" Target="../media/image90.jpg"/><Relationship Id="rId6" Type="http://schemas.openxmlformats.org/officeDocument/2006/relationships/image" Target="../media/image104.jpg"/><Relationship Id="rId7" Type="http://schemas.openxmlformats.org/officeDocument/2006/relationships/image" Target="../media/image100.png"/><Relationship Id="rId8" Type="http://schemas.openxmlformats.org/officeDocument/2006/relationships/image" Target="../media/image10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9.xml"/><Relationship Id="rId3" Type="http://schemas.openxmlformats.org/officeDocument/2006/relationships/image" Target="../media/image1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3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0.xml"/><Relationship Id="rId3" Type="http://schemas.openxmlformats.org/officeDocument/2006/relationships/image" Target="../media/image10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0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8.jpg"/><Relationship Id="rId4" Type="http://schemas.openxmlformats.org/officeDocument/2006/relationships/image" Target="../media/image4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3.xml"/><Relationship Id="rId3" Type="http://schemas.openxmlformats.org/officeDocument/2006/relationships/image" Target="../media/image10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4.xml"/><Relationship Id="rId3" Type="http://schemas.openxmlformats.org/officeDocument/2006/relationships/image" Target="../media/image11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5.xml"/><Relationship Id="rId3" Type="http://schemas.openxmlformats.org/officeDocument/2006/relationships/image" Target="../media/image11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7.xml"/><Relationship Id="rId3" Type="http://schemas.openxmlformats.org/officeDocument/2006/relationships/image" Target="../media/image11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8.xml"/><Relationship Id="rId3" Type="http://schemas.openxmlformats.org/officeDocument/2006/relationships/image" Target="../media/image11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9.xml"/><Relationship Id="rId3" Type="http://schemas.openxmlformats.org/officeDocument/2006/relationships/image" Target="../media/image1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1.xml"/><Relationship Id="rId3" Type="http://schemas.openxmlformats.org/officeDocument/2006/relationships/image" Target="../media/image12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 Id="rId3" Type="http://schemas.openxmlformats.org/officeDocument/2006/relationships/image" Target="../media/image12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4.xml"/><Relationship Id="rId3" Type="http://schemas.openxmlformats.org/officeDocument/2006/relationships/image" Target="../media/image18.jpg"/><Relationship Id="rId4" Type="http://schemas.openxmlformats.org/officeDocument/2006/relationships/image" Target="../media/image4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5.xml"/><Relationship Id="rId3" Type="http://schemas.openxmlformats.org/officeDocument/2006/relationships/image" Target="../media/image11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6.xml"/><Relationship Id="rId3" Type="http://schemas.openxmlformats.org/officeDocument/2006/relationships/image" Target="../media/image119.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0.xml"/><Relationship Id="rId3" Type="http://schemas.openxmlformats.org/officeDocument/2006/relationships/image" Target="../media/image18.jp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2.xml"/><Relationship Id="rId3" Type="http://schemas.openxmlformats.org/officeDocument/2006/relationships/image" Target="../media/image1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1"/>
          <p:cNvPicPr preferRelativeResize="0"/>
          <p:nvPr/>
        </p:nvPicPr>
        <p:blipFill rotWithShape="1">
          <a:blip r:embed="rId3">
            <a:alphaModFix amt="52000"/>
          </a:blip>
          <a:srcRect b="0" l="0" r="0" t="0"/>
          <a:stretch/>
        </p:blipFill>
        <p:spPr>
          <a:xfrm>
            <a:off x="0" y="15766"/>
            <a:ext cx="12192000" cy="6857999"/>
          </a:xfrm>
          <a:prstGeom prst="rect">
            <a:avLst/>
          </a:prstGeom>
          <a:noFill/>
          <a:ln>
            <a:noFill/>
          </a:ln>
        </p:spPr>
      </p:pic>
      <p:sp>
        <p:nvSpPr>
          <p:cNvPr id="572" name="Google Shape;572;p1"/>
          <p:cNvSpPr/>
          <p:nvPr/>
        </p:nvSpPr>
        <p:spPr>
          <a:xfrm>
            <a:off x="5906478" y="433547"/>
            <a:ext cx="6669868"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i="0" sz="3600" u="none" cap="none" strike="noStrike">
              <a:solidFill>
                <a:schemeClr val="dk1"/>
              </a:solidFill>
              <a:latin typeface="Verdana"/>
              <a:ea typeface="Verdana"/>
              <a:cs typeface="Verdana"/>
              <a:sym typeface="Verdana"/>
            </a:endParaRPr>
          </a:p>
          <a:p>
            <a:pPr indent="0" lvl="0" marL="0" marR="0" rtl="0" algn="l">
              <a:spcBef>
                <a:spcPts val="0"/>
              </a:spcBef>
              <a:spcAft>
                <a:spcPts val="0"/>
              </a:spcAft>
              <a:buNone/>
            </a:pPr>
            <a:r>
              <a:rPr b="1" i="0" lang="fr-FR" sz="3600" u="none" cap="none" strike="noStrike">
                <a:solidFill>
                  <a:schemeClr val="dk1"/>
                </a:solidFill>
                <a:latin typeface="Verdana"/>
                <a:ea typeface="Verdana"/>
                <a:cs typeface="Verdana"/>
                <a:sym typeface="Verdana"/>
              </a:rPr>
              <a:t>Pentesting for Maritime</a:t>
            </a:r>
            <a:endParaRPr/>
          </a:p>
          <a:p>
            <a:pPr indent="0" lvl="0" marL="0" marR="0" rtl="0" algn="l">
              <a:spcBef>
                <a:spcPts val="0"/>
              </a:spcBef>
              <a:spcAft>
                <a:spcPts val="0"/>
              </a:spcAft>
              <a:buNone/>
            </a:pPr>
            <a:r>
              <a:rPr b="1" lang="fr-FR" sz="3600">
                <a:solidFill>
                  <a:schemeClr val="dk1"/>
                </a:solidFill>
                <a:latin typeface="Verdana"/>
                <a:ea typeface="Verdana"/>
                <a:cs typeface="Verdana"/>
                <a:sym typeface="Verdana"/>
              </a:rPr>
              <a:t>Workshop  </a:t>
            </a:r>
            <a:r>
              <a:rPr b="0" i="0" lang="fr-FR" sz="1800" u="none" strike="noStrike">
                <a:solidFill>
                  <a:srgbClr val="000000"/>
                </a:solidFill>
                <a:latin typeface="Times New Roman"/>
                <a:ea typeface="Times New Roman"/>
                <a:cs typeface="Times New Roman"/>
                <a:sym typeface="Times New Roman"/>
              </a:rPr>
              <a:t>	</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000">
              <a:solidFill>
                <a:schemeClr val="dk1"/>
              </a:solidFill>
              <a:latin typeface="Verdana"/>
              <a:ea typeface="Verdana"/>
              <a:cs typeface="Verdana"/>
              <a:sym typeface="Verdana"/>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Focus on </a:t>
            </a:r>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AIS / GNSS / ECDIS</a:t>
            </a:r>
            <a:endParaRPr b="1" sz="2000">
              <a:solidFill>
                <a:schemeClr val="dk1"/>
              </a:solidFill>
              <a:latin typeface="Calibri"/>
              <a:ea typeface="Calibri"/>
              <a:cs typeface="Calibri"/>
              <a:sym typeface="Calibri"/>
            </a:endParaRPr>
          </a:p>
        </p:txBody>
      </p:sp>
      <p:grpSp>
        <p:nvGrpSpPr>
          <p:cNvPr id="573" name="Google Shape;573;p1"/>
          <p:cNvGrpSpPr/>
          <p:nvPr/>
        </p:nvGrpSpPr>
        <p:grpSpPr>
          <a:xfrm>
            <a:off x="141079" y="-26289"/>
            <a:ext cx="1880988" cy="1139039"/>
            <a:chOff x="1138489" y="782122"/>
            <a:chExt cx="5088088" cy="3256800"/>
          </a:xfrm>
        </p:grpSpPr>
        <p:grpSp>
          <p:nvGrpSpPr>
            <p:cNvPr id="574" name="Google Shape;574;p1"/>
            <p:cNvGrpSpPr/>
            <p:nvPr/>
          </p:nvGrpSpPr>
          <p:grpSpPr>
            <a:xfrm>
              <a:off x="2984803" y="782122"/>
              <a:ext cx="1162455" cy="2904038"/>
              <a:chOff x="5729301" y="1851645"/>
              <a:chExt cx="1162455" cy="2904038"/>
            </a:xfrm>
          </p:grpSpPr>
          <p:sp>
            <p:nvSpPr>
              <p:cNvPr id="575" name="Google Shape;575;p1"/>
              <p:cNvSpPr/>
              <p:nvPr/>
            </p:nvSpPr>
            <p:spPr>
              <a:xfrm>
                <a:off x="5729301" y="1851645"/>
                <a:ext cx="1162455" cy="29040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6000" cap="none">
                    <a:solidFill>
                      <a:schemeClr val="accent1"/>
                    </a:solidFill>
                    <a:latin typeface="Calibri"/>
                    <a:ea typeface="Calibri"/>
                    <a:cs typeface="Calibri"/>
                    <a:sym typeface="Calibri"/>
                  </a:rPr>
                  <a:t>2</a:t>
                </a:r>
                <a:endParaRPr/>
              </a:p>
            </p:txBody>
          </p:sp>
          <p:sp>
            <p:nvSpPr>
              <p:cNvPr id="576" name="Google Shape;576;p1"/>
              <p:cNvSpPr/>
              <p:nvPr/>
            </p:nvSpPr>
            <p:spPr>
              <a:xfrm>
                <a:off x="5861198" y="3587688"/>
                <a:ext cx="910664" cy="32799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grpSp>
        <p:sp>
          <p:nvSpPr>
            <p:cNvPr id="577" name="Google Shape;577;p1"/>
            <p:cNvSpPr/>
            <p:nvPr/>
          </p:nvSpPr>
          <p:spPr>
            <a:xfrm rot="-1385229">
              <a:off x="1444486" y="1828799"/>
              <a:ext cx="1815548" cy="1931504"/>
            </a:xfrm>
            <a:prstGeom prst="blockArc">
              <a:avLst>
                <a:gd fmla="val 2332549" name="adj1"/>
                <a:gd fmla="val 0" name="adj2"/>
                <a:gd fmla="val 25000"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dk1"/>
                </a:solidFill>
                <a:latin typeface="Calibri"/>
                <a:ea typeface="Calibri"/>
                <a:cs typeface="Calibri"/>
                <a:sym typeface="Calibri"/>
              </a:endParaRPr>
            </a:p>
          </p:txBody>
        </p:sp>
        <p:sp>
          <p:nvSpPr>
            <p:cNvPr id="578" name="Google Shape;578;p1"/>
            <p:cNvSpPr/>
            <p:nvPr/>
          </p:nvSpPr>
          <p:spPr>
            <a:xfrm>
              <a:off x="3047901" y="2584174"/>
              <a:ext cx="966211" cy="301738"/>
            </a:xfrm>
            <a:prstGeom prst="roundRect">
              <a:avLst>
                <a:gd fmla="val 50000"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sp>
          <p:nvSpPr>
            <p:cNvPr id="579" name="Google Shape;579;p1"/>
            <p:cNvSpPr txBox="1"/>
            <p:nvPr/>
          </p:nvSpPr>
          <p:spPr>
            <a:xfrm>
              <a:off x="3116700" y="2829590"/>
              <a:ext cx="3109877" cy="11440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4472C4"/>
                  </a:solidFill>
                  <a:latin typeface="Calibri"/>
                  <a:ea typeface="Calibri"/>
                  <a:cs typeface="Calibri"/>
                  <a:sym typeface="Calibri"/>
                </a:rPr>
                <a:t>onsulting</a:t>
              </a:r>
              <a:endParaRPr sz="2000">
                <a:solidFill>
                  <a:srgbClr val="4472C4"/>
                </a:solidFill>
                <a:latin typeface="Calibri"/>
                <a:ea typeface="Calibri"/>
                <a:cs typeface="Calibri"/>
                <a:sym typeface="Calibri"/>
              </a:endParaRPr>
            </a:p>
          </p:txBody>
        </p:sp>
        <p:sp>
          <p:nvSpPr>
            <p:cNvPr id="580" name="Google Shape;580;p1"/>
            <p:cNvSpPr/>
            <p:nvPr/>
          </p:nvSpPr>
          <p:spPr>
            <a:xfrm>
              <a:off x="4022861" y="984108"/>
              <a:ext cx="843727" cy="23760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4800" cap="none">
                  <a:solidFill>
                    <a:schemeClr val="accent1"/>
                  </a:solidFill>
                  <a:latin typeface="Calibri"/>
                  <a:ea typeface="Calibri"/>
                  <a:cs typeface="Calibri"/>
                  <a:sym typeface="Calibri"/>
                </a:rPr>
                <a:t>B</a:t>
              </a:r>
              <a:endParaRPr/>
            </a:p>
          </p:txBody>
        </p:sp>
      </p:grpSp>
      <p:sp>
        <p:nvSpPr>
          <p:cNvPr id="581" name="Google Shape;581;p1"/>
          <p:cNvSpPr txBox="1"/>
          <p:nvPr/>
        </p:nvSpPr>
        <p:spPr>
          <a:xfrm>
            <a:off x="6251753" y="6404219"/>
            <a:ext cx="4323426" cy="42051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fr-FR" sz="1600" u="none" cap="none" strike="noStrike">
                <a:solidFill>
                  <a:srgbClr val="000000"/>
                </a:solidFill>
                <a:latin typeface="Century Gothic"/>
                <a:ea typeface="Century Gothic"/>
                <a:cs typeface="Century Gothic"/>
                <a:sym typeface="Century Gothic"/>
              </a:rPr>
              <a:t>PRESENTATION BY:  BRUNO BENDER</a:t>
            </a:r>
            <a:endParaRPr/>
          </a:p>
        </p:txBody>
      </p:sp>
      <p:sp>
        <p:nvSpPr>
          <p:cNvPr id="582" name="Google Shape;582;p1"/>
          <p:cNvSpPr txBox="1"/>
          <p:nvPr/>
        </p:nvSpPr>
        <p:spPr>
          <a:xfrm>
            <a:off x="5601915" y="3301186"/>
            <a:ext cx="5960432" cy="10089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BA00"/>
              </a:buClr>
              <a:buSzPts val="4400"/>
              <a:buFont typeface="Calibri"/>
              <a:buNone/>
            </a:pPr>
            <a:r>
              <a:rPr b="1" i="0" lang="fr-FR" sz="4400" u="none" cap="none" strike="noStrike">
                <a:solidFill>
                  <a:srgbClr val="D87A1A"/>
                </a:solidFill>
                <a:latin typeface="Century Gothic"/>
                <a:ea typeface="Century Gothic"/>
                <a:cs typeface="Century Gothic"/>
                <a:sym typeface="Century Gothic"/>
              </a:rPr>
              <a:t>CSP0010_W_M</a:t>
            </a:r>
            <a:endParaRPr/>
          </a:p>
        </p:txBody>
      </p:sp>
      <p:pic>
        <p:nvPicPr>
          <p:cNvPr descr="A black and white cover with blue squares&#10;&#10;Description automatically generated" id="583" name="Google Shape;583;p1"/>
          <p:cNvPicPr preferRelativeResize="0"/>
          <p:nvPr/>
        </p:nvPicPr>
        <p:blipFill rotWithShape="1">
          <a:blip r:embed="rId4">
            <a:alphaModFix/>
          </a:blip>
          <a:srcRect b="0" l="0" r="0" t="0"/>
          <a:stretch/>
        </p:blipFill>
        <p:spPr>
          <a:xfrm>
            <a:off x="0" y="-2235"/>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a:ln>
            <a:noFill/>
          </a:ln>
        </p:spPr>
      </p:pic>
      <p:sp>
        <p:nvSpPr>
          <p:cNvPr id="584" name="Google Shape;584;p1"/>
          <p:cNvSpPr txBox="1"/>
          <p:nvPr/>
        </p:nvSpPr>
        <p:spPr>
          <a:xfrm>
            <a:off x="9130220" y="5841221"/>
            <a:ext cx="30617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u="sng">
                <a:solidFill>
                  <a:schemeClr val="lt1"/>
                </a:solidFill>
                <a:latin typeface="Calibri"/>
                <a:ea typeface="Calibri"/>
                <a:cs typeface="Calibri"/>
                <a:sym typeface="Calibri"/>
                <a:hlinkClick r:id="rId5">
                  <a:extLst>
                    <a:ext uri="{A12FA001-AC4F-418D-AE19-62706E023703}">
                      <ahyp:hlinkClr val="tx"/>
                    </a:ext>
                  </a:extLst>
                </a:hlinkClick>
              </a:rPr>
              <a:t>www.cybersecpro-project.eu</a:t>
            </a:r>
            <a:r>
              <a:rPr lang="fr-FR"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0"/>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fr-FR" sz="3600"/>
              <a:t>Topic-1: </a:t>
            </a:r>
            <a:br>
              <a:rPr lang="fr-FR" sz="3600"/>
            </a:br>
            <a:r>
              <a:rPr lang="fr-FR" sz="3600"/>
              <a:t>Cybersecurity Risks in the Maritime Domain</a:t>
            </a:r>
            <a:endParaRPr/>
          </a:p>
        </p:txBody>
      </p:sp>
      <p:sp>
        <p:nvSpPr>
          <p:cNvPr id="697" name="Google Shape;697;p1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We will cover these skills</a:t>
            </a:r>
            <a:endParaRPr/>
          </a:p>
          <a:p>
            <a:pPr indent="0" lvl="0" marL="0" rtl="0" algn="l">
              <a:lnSpc>
                <a:spcPct val="100000"/>
              </a:lnSpc>
              <a:spcBef>
                <a:spcPts val="0"/>
              </a:spcBef>
              <a:spcAft>
                <a:spcPts val="0"/>
              </a:spcAft>
              <a:buSzPts val="2400"/>
              <a:buNone/>
            </a:pPr>
            <a:r>
              <a:t/>
            </a:r>
            <a:endParaRPr/>
          </a:p>
        </p:txBody>
      </p:sp>
      <p:sp>
        <p:nvSpPr>
          <p:cNvPr id="698" name="Google Shape;698;p10"/>
          <p:cNvSpPr txBox="1"/>
          <p:nvPr>
            <p:ph idx="3" type="body"/>
          </p:nvPr>
        </p:nvSpPr>
        <p:spPr>
          <a:xfrm>
            <a:off x="6605707" y="3195376"/>
            <a:ext cx="5344245" cy="272310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fr-FR" sz="1000"/>
              <a:t>Introduction to information security: This section will introduce the concept of information security and its importance to organisations. It will also discuss the different types of information assets that need to be protected, as well as the different threats and vulnerabilities that these assets face.</a:t>
            </a:r>
            <a:endParaRPr/>
          </a:p>
          <a:p>
            <a:pPr indent="-274320" lvl="0" marL="274320" rtl="0" algn="l">
              <a:lnSpc>
                <a:spcPct val="100000"/>
              </a:lnSpc>
              <a:spcBef>
                <a:spcPts val="600"/>
              </a:spcBef>
              <a:spcAft>
                <a:spcPts val="0"/>
              </a:spcAft>
              <a:buSzPts val="1000"/>
              <a:buChar char="o"/>
            </a:pPr>
            <a:r>
              <a:rPr lang="fr-FR" sz="1000"/>
              <a:t>Introduction to cybersecurity: This section will focus on the specific threats and vulnerabilities that exist in the cyber domain. It will also discuss the different types of cyber attacks that can be launched, as well as the different ways to mitigate these attacks.</a:t>
            </a:r>
            <a:endParaRPr/>
          </a:p>
          <a:p>
            <a:pPr indent="-274320" lvl="0" marL="274320" rtl="0" algn="l">
              <a:lnSpc>
                <a:spcPct val="100000"/>
              </a:lnSpc>
              <a:spcBef>
                <a:spcPts val="600"/>
              </a:spcBef>
              <a:spcAft>
                <a:spcPts val="0"/>
              </a:spcAft>
              <a:buSzPts val="1000"/>
              <a:buChar char="o"/>
            </a:pPr>
            <a:r>
              <a:rPr lang="fr-FR" sz="1000"/>
              <a:t>The CIA triad: This section will discuss the three pillars of information security: confidentiality, integrity, and availability. It will explain what each pillar means and why it is important.</a:t>
            </a:r>
            <a:endParaRPr/>
          </a:p>
          <a:p>
            <a:pPr indent="-274320" lvl="0" marL="274320" rtl="0" algn="l">
              <a:lnSpc>
                <a:spcPct val="100000"/>
              </a:lnSpc>
              <a:spcBef>
                <a:spcPts val="600"/>
              </a:spcBef>
              <a:spcAft>
                <a:spcPts val="0"/>
              </a:spcAft>
              <a:buSzPts val="1000"/>
              <a:buChar char="o"/>
            </a:pPr>
            <a:r>
              <a:rPr lang="fr-FR" sz="1000"/>
              <a:t>Other security models: This section will discuss other security models that can be used to protect information assets. These models include the NIST Cybersecurity Framework, the ISO/IEC 27001 standard, and the COBIT framework.</a:t>
            </a:r>
            <a:endParaRPr/>
          </a:p>
          <a:p>
            <a:pPr indent="-210820" lvl="0" marL="274320" rtl="0" algn="l">
              <a:lnSpc>
                <a:spcPct val="100000"/>
              </a:lnSpc>
              <a:spcBef>
                <a:spcPts val="600"/>
              </a:spcBef>
              <a:spcAft>
                <a:spcPts val="0"/>
              </a:spcAft>
              <a:buSzPts val="1000"/>
              <a:buNone/>
            </a:pPr>
            <a:r>
              <a:t/>
            </a:r>
            <a:endParaRPr sz="1000"/>
          </a:p>
          <a:p>
            <a:pPr indent="0" lvl="0" marL="0" rtl="0" algn="l">
              <a:lnSpc>
                <a:spcPct val="100000"/>
              </a:lnSpc>
              <a:spcBef>
                <a:spcPts val="600"/>
              </a:spcBef>
              <a:spcAft>
                <a:spcPts val="0"/>
              </a:spcAft>
              <a:buSzPts val="1000"/>
              <a:buNone/>
            </a:pPr>
            <a:r>
              <a:t/>
            </a:r>
            <a:endParaRPr sz="1000"/>
          </a:p>
        </p:txBody>
      </p:sp>
      <p:cxnSp>
        <p:nvCxnSpPr>
          <p:cNvPr id="699" name="Google Shape;699;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00" name="Google Shape;700;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apture d’écran, Appareils électroniques, ciel, contrôle&#10;&#10;Description générée automatiquement" id="701" name="Google Shape;701;p10"/>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1"/>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Book Antiqua"/>
              <a:buNone/>
            </a:pPr>
            <a:r>
              <a:rPr lang="fr-FR" sz="3200"/>
              <a:t>Topic-2: </a:t>
            </a:r>
            <a:br>
              <a:rPr lang="fr-FR" sz="3200"/>
            </a:br>
            <a:r>
              <a:rPr lang="fr-FR" sz="3200"/>
              <a:t>AIS Threats and vulnerabilities</a:t>
            </a:r>
            <a:endParaRPr/>
          </a:p>
        </p:txBody>
      </p:sp>
      <p:sp>
        <p:nvSpPr>
          <p:cNvPr id="707" name="Google Shape;707;p1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We will cover these skills</a:t>
            </a:r>
            <a:endParaRPr/>
          </a:p>
          <a:p>
            <a:pPr indent="0" lvl="0" marL="0" rtl="0" algn="l">
              <a:lnSpc>
                <a:spcPct val="100000"/>
              </a:lnSpc>
              <a:spcBef>
                <a:spcPts val="0"/>
              </a:spcBef>
              <a:spcAft>
                <a:spcPts val="0"/>
              </a:spcAft>
              <a:buSzPts val="2400"/>
              <a:buNone/>
            </a:pPr>
            <a:r>
              <a:t/>
            </a:r>
            <a:endParaRPr/>
          </a:p>
        </p:txBody>
      </p:sp>
      <p:sp>
        <p:nvSpPr>
          <p:cNvPr id="708" name="Google Shape;708;p11"/>
          <p:cNvSpPr txBox="1"/>
          <p:nvPr>
            <p:ph idx="3" type="body"/>
          </p:nvPr>
        </p:nvSpPr>
        <p:spPr>
          <a:xfrm>
            <a:off x="6605707" y="3348616"/>
            <a:ext cx="5344245" cy="3052183"/>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50"/>
              <a:buChar char="o"/>
            </a:pPr>
            <a:r>
              <a:rPr lang="fr-FR" sz="1050"/>
              <a:t>1. AIS: What is AIS – Legal use and specificities of a system recognized by the Internation Maritime organization (IMO) and the International Transmission Union (ITU)</a:t>
            </a:r>
            <a:endParaRPr/>
          </a:p>
          <a:p>
            <a:pPr indent="-274320" lvl="0" marL="274320" rtl="0" algn="l">
              <a:lnSpc>
                <a:spcPct val="100000"/>
              </a:lnSpc>
              <a:spcBef>
                <a:spcPts val="600"/>
              </a:spcBef>
              <a:spcAft>
                <a:spcPts val="0"/>
              </a:spcAft>
              <a:buSzPts val="1050"/>
              <a:buChar char="o"/>
            </a:pPr>
            <a:r>
              <a:rPr lang="fr-FR" sz="1050"/>
              <a:t>2. Description of AIS including hardware, software, and networks.</a:t>
            </a:r>
            <a:endParaRPr/>
          </a:p>
          <a:p>
            <a:pPr indent="-274320" lvl="0" marL="274320" rtl="0" algn="l">
              <a:lnSpc>
                <a:spcPct val="100000"/>
              </a:lnSpc>
              <a:spcBef>
                <a:spcPts val="600"/>
              </a:spcBef>
              <a:spcAft>
                <a:spcPts val="0"/>
              </a:spcAft>
              <a:buSzPts val="1050"/>
              <a:buChar char="o"/>
            </a:pPr>
            <a:r>
              <a:rPr lang="fr-FR" sz="1050"/>
              <a:t>3. Ways AIS has been attecked</a:t>
            </a:r>
            <a:endParaRPr sz="1050"/>
          </a:p>
          <a:p>
            <a:pPr indent="-274320" lvl="1" marL="274320" rtl="0" algn="l">
              <a:lnSpc>
                <a:spcPct val="100000"/>
              </a:lnSpc>
              <a:spcBef>
                <a:spcPts val="600"/>
              </a:spcBef>
              <a:spcAft>
                <a:spcPts val="0"/>
              </a:spcAft>
              <a:buClr>
                <a:schemeClr val="lt1"/>
              </a:buClr>
              <a:buSzPts val="1050"/>
              <a:buChar char="o"/>
            </a:pPr>
            <a:r>
              <a:rPr lang="fr-FR" sz="1050"/>
              <a:t>RF jamming</a:t>
            </a:r>
            <a:endParaRPr/>
          </a:p>
          <a:p>
            <a:pPr indent="-274320" lvl="1" marL="274320" rtl="0" algn="l">
              <a:lnSpc>
                <a:spcPct val="100000"/>
              </a:lnSpc>
              <a:spcBef>
                <a:spcPts val="600"/>
              </a:spcBef>
              <a:spcAft>
                <a:spcPts val="0"/>
              </a:spcAft>
              <a:buClr>
                <a:schemeClr val="lt1"/>
              </a:buClr>
              <a:buSzPts val="1050"/>
              <a:buChar char="o"/>
            </a:pPr>
            <a:r>
              <a:rPr lang="fr-FR" sz="1050"/>
              <a:t>CYBER Spoofing</a:t>
            </a:r>
            <a:endParaRPr/>
          </a:p>
          <a:p>
            <a:pPr indent="-274320" lvl="1" marL="274320" rtl="0" algn="l">
              <a:lnSpc>
                <a:spcPct val="100000"/>
              </a:lnSpc>
              <a:spcBef>
                <a:spcPts val="600"/>
              </a:spcBef>
              <a:spcAft>
                <a:spcPts val="0"/>
              </a:spcAft>
              <a:buClr>
                <a:schemeClr val="lt1"/>
              </a:buClr>
              <a:buSzPts val="1050"/>
              <a:buChar char="o"/>
            </a:pPr>
            <a:r>
              <a:rPr lang="fr-FR" sz="1050"/>
              <a:t>Other</a:t>
            </a:r>
            <a:endParaRPr sz="900"/>
          </a:p>
        </p:txBody>
      </p:sp>
      <p:cxnSp>
        <p:nvCxnSpPr>
          <p:cNvPr id="709" name="Google Shape;709;p1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10" name="Google Shape;710;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iel, nuage, ordinateur portable, bâtiment&#10;&#10;Description générée automatiquement" id="711" name="Google Shape;711;p11"/>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2"/>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Book Antiqua"/>
              <a:buNone/>
            </a:pPr>
            <a:r>
              <a:rPr lang="fr-FR" sz="3200"/>
              <a:t>Topic-3: </a:t>
            </a:r>
            <a:br>
              <a:rPr lang="fr-FR" sz="3200"/>
            </a:br>
            <a:r>
              <a:rPr lang="fr-FR" sz="3200"/>
              <a:t>AIS Forensics</a:t>
            </a:r>
            <a:endParaRPr/>
          </a:p>
        </p:txBody>
      </p:sp>
      <p:sp>
        <p:nvSpPr>
          <p:cNvPr id="717" name="Google Shape;717;p12"/>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We will cover these skills</a:t>
            </a:r>
            <a:endParaRPr/>
          </a:p>
          <a:p>
            <a:pPr indent="0" lvl="0" marL="0" rtl="0" algn="l">
              <a:lnSpc>
                <a:spcPct val="100000"/>
              </a:lnSpc>
              <a:spcBef>
                <a:spcPts val="0"/>
              </a:spcBef>
              <a:spcAft>
                <a:spcPts val="0"/>
              </a:spcAft>
              <a:buSzPts val="2400"/>
              <a:buNone/>
            </a:pPr>
            <a:r>
              <a:t/>
            </a:r>
            <a:endParaRPr/>
          </a:p>
        </p:txBody>
      </p:sp>
      <p:sp>
        <p:nvSpPr>
          <p:cNvPr id="718" name="Google Shape;718;p12"/>
          <p:cNvSpPr txBox="1"/>
          <p:nvPr>
            <p:ph idx="3" type="body"/>
          </p:nvPr>
        </p:nvSpPr>
        <p:spPr>
          <a:xfrm>
            <a:off x="6605707" y="3348616"/>
            <a:ext cx="5344245" cy="3052183"/>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50"/>
              <a:buChar char="o"/>
            </a:pPr>
            <a:r>
              <a:rPr lang="fr-FR" sz="1050"/>
              <a:t>1. Attacks  on AIS: It covers the different types of attacks and the methods used to avoid or defend against them. It includes topics such as:</a:t>
            </a:r>
            <a:endParaRPr/>
          </a:p>
          <a:p>
            <a:pPr indent="-274320" lvl="0" marL="274320" rtl="0" algn="l">
              <a:lnSpc>
                <a:spcPct val="100000"/>
              </a:lnSpc>
              <a:spcBef>
                <a:spcPts val="600"/>
              </a:spcBef>
              <a:spcAft>
                <a:spcPts val="0"/>
              </a:spcAft>
              <a:buSzPts val="1050"/>
              <a:buChar char="o"/>
            </a:pPr>
            <a:r>
              <a:rPr lang="fr-FR" sz="1050"/>
              <a:t>2. Systems Security: It covers the security of Automatic information system (AIS), including hardware, software, and networks.</a:t>
            </a:r>
            <a:endParaRPr/>
          </a:p>
          <a:p>
            <a:pPr indent="-274320" lvl="0" marL="274320" rtl="0" algn="l">
              <a:lnSpc>
                <a:spcPct val="100000"/>
              </a:lnSpc>
              <a:spcBef>
                <a:spcPts val="600"/>
              </a:spcBef>
              <a:spcAft>
                <a:spcPts val="0"/>
              </a:spcAft>
              <a:buSzPts val="1050"/>
              <a:buChar char="o"/>
            </a:pPr>
            <a:r>
              <a:rPr lang="fr-FR" sz="1050"/>
              <a:t>3. Software and Platform Forensic investigations after an attack: including;</a:t>
            </a:r>
            <a:endParaRPr/>
          </a:p>
          <a:p>
            <a:pPr indent="-274320" lvl="1" marL="274320" rtl="0" algn="l">
              <a:lnSpc>
                <a:spcPct val="100000"/>
              </a:lnSpc>
              <a:spcBef>
                <a:spcPts val="600"/>
              </a:spcBef>
              <a:spcAft>
                <a:spcPts val="0"/>
              </a:spcAft>
              <a:buClr>
                <a:schemeClr val="lt1"/>
              </a:buClr>
              <a:buSzPts val="1050"/>
              <a:buChar char="o"/>
            </a:pPr>
            <a:r>
              <a:rPr lang="fr-FR" sz="1050"/>
              <a:t>Deployment of solutions   </a:t>
            </a:r>
            <a:endParaRPr/>
          </a:p>
          <a:p>
            <a:pPr indent="-274320" lvl="1" marL="274320" rtl="0" algn="l">
              <a:lnSpc>
                <a:spcPct val="100000"/>
              </a:lnSpc>
              <a:spcBef>
                <a:spcPts val="600"/>
              </a:spcBef>
              <a:spcAft>
                <a:spcPts val="0"/>
              </a:spcAft>
              <a:buClr>
                <a:schemeClr val="lt1"/>
              </a:buClr>
              <a:buSzPts val="1050"/>
              <a:buChar char="o"/>
            </a:pPr>
            <a:r>
              <a:rPr lang="fr-FR" sz="1050"/>
              <a:t>Analysis of proofs</a:t>
            </a:r>
            <a:endParaRPr/>
          </a:p>
          <a:p>
            <a:pPr indent="-274320" lvl="1" marL="274320" rtl="0" algn="l">
              <a:lnSpc>
                <a:spcPct val="100000"/>
              </a:lnSpc>
              <a:spcBef>
                <a:spcPts val="600"/>
              </a:spcBef>
              <a:spcAft>
                <a:spcPts val="0"/>
              </a:spcAft>
              <a:buClr>
                <a:schemeClr val="lt1"/>
              </a:buClr>
              <a:buSzPts val="1050"/>
              <a:buChar char="o"/>
            </a:pPr>
            <a:r>
              <a:rPr lang="fr-FR" sz="1050"/>
              <a:t>Investigations and lessons learned</a:t>
            </a:r>
            <a:endParaRPr sz="900"/>
          </a:p>
        </p:txBody>
      </p:sp>
      <p:cxnSp>
        <p:nvCxnSpPr>
          <p:cNvPr id="719" name="Google Shape;719;p1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20" name="Google Shape;720;p1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iel, nuage, ordinateur portable, bâtiment&#10;&#10;Description générée automatiquement" id="721" name="Google Shape;721;p12"/>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13"/>
          <p:cNvPicPr preferRelativeResize="0"/>
          <p:nvPr/>
        </p:nvPicPr>
        <p:blipFill rotWithShape="1">
          <a:blip r:embed="rId3">
            <a:alphaModFix amt="52000"/>
          </a:blip>
          <a:srcRect b="0" l="0" r="0" t="0"/>
          <a:stretch/>
        </p:blipFill>
        <p:spPr>
          <a:xfrm>
            <a:off x="0" y="15766"/>
            <a:ext cx="12192000" cy="6857999"/>
          </a:xfrm>
          <a:prstGeom prst="rect">
            <a:avLst/>
          </a:prstGeom>
          <a:noFill/>
          <a:ln>
            <a:noFill/>
          </a:ln>
        </p:spPr>
      </p:pic>
      <p:sp>
        <p:nvSpPr>
          <p:cNvPr id="728" name="Google Shape;728;p13"/>
          <p:cNvSpPr/>
          <p:nvPr/>
        </p:nvSpPr>
        <p:spPr>
          <a:xfrm>
            <a:off x="5906478" y="433547"/>
            <a:ext cx="6669868"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600">
              <a:solidFill>
                <a:schemeClr val="dk1"/>
              </a:solidFill>
              <a:latin typeface="Verdana"/>
              <a:ea typeface="Verdana"/>
              <a:cs typeface="Verdana"/>
              <a:sym typeface="Verdana"/>
            </a:endParaRPr>
          </a:p>
          <a:p>
            <a:pPr indent="0" lvl="0" marL="0" marR="0" rtl="0" algn="l">
              <a:spcBef>
                <a:spcPts val="0"/>
              </a:spcBef>
              <a:spcAft>
                <a:spcPts val="0"/>
              </a:spcAft>
              <a:buNone/>
            </a:pPr>
            <a:r>
              <a:rPr b="1" lang="fr-FR" sz="3600">
                <a:solidFill>
                  <a:schemeClr val="dk1"/>
                </a:solidFill>
                <a:latin typeface="Verdana"/>
                <a:ea typeface="Verdana"/>
                <a:cs typeface="Verdana"/>
                <a:sym typeface="Verdana"/>
              </a:rPr>
              <a:t>Pentesting for Maritime</a:t>
            </a:r>
            <a:endParaRPr/>
          </a:p>
          <a:p>
            <a:pPr indent="0" lvl="0" marL="0" marR="0" rtl="0" algn="l">
              <a:spcBef>
                <a:spcPts val="0"/>
              </a:spcBef>
              <a:spcAft>
                <a:spcPts val="0"/>
              </a:spcAft>
              <a:buNone/>
            </a:pPr>
            <a:r>
              <a:rPr b="1" lang="fr-FR" sz="3600">
                <a:solidFill>
                  <a:schemeClr val="dk1"/>
                </a:solidFill>
                <a:latin typeface="Verdana"/>
                <a:ea typeface="Verdana"/>
                <a:cs typeface="Verdana"/>
                <a:sym typeface="Verdana"/>
              </a:rPr>
              <a:t>Workshop  </a:t>
            </a:r>
            <a:r>
              <a:rPr b="0" i="0" lang="fr-FR" sz="1800" u="none" strike="noStrike">
                <a:solidFill>
                  <a:srgbClr val="000000"/>
                </a:solidFill>
                <a:latin typeface="Times New Roman"/>
                <a:ea typeface="Times New Roman"/>
                <a:cs typeface="Times New Roman"/>
                <a:sym typeface="Times New Roman"/>
              </a:rPr>
              <a:t>	</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000">
              <a:solidFill>
                <a:schemeClr val="dk1"/>
              </a:solidFill>
              <a:latin typeface="Verdana"/>
              <a:ea typeface="Verdana"/>
              <a:cs typeface="Verdana"/>
              <a:sym typeface="Verdana"/>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Focus on </a:t>
            </a:r>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AIS / GNSS / ECDIS</a:t>
            </a:r>
            <a:endParaRPr b="1" sz="2000">
              <a:solidFill>
                <a:schemeClr val="dk1"/>
              </a:solidFill>
              <a:latin typeface="Calibri"/>
              <a:ea typeface="Calibri"/>
              <a:cs typeface="Calibri"/>
              <a:sym typeface="Calibri"/>
            </a:endParaRPr>
          </a:p>
        </p:txBody>
      </p:sp>
      <p:grpSp>
        <p:nvGrpSpPr>
          <p:cNvPr id="729" name="Google Shape;729;p13"/>
          <p:cNvGrpSpPr/>
          <p:nvPr/>
        </p:nvGrpSpPr>
        <p:grpSpPr>
          <a:xfrm>
            <a:off x="141079" y="-26289"/>
            <a:ext cx="1880988" cy="1139039"/>
            <a:chOff x="1138489" y="782122"/>
            <a:chExt cx="5088088" cy="3256800"/>
          </a:xfrm>
        </p:grpSpPr>
        <p:grpSp>
          <p:nvGrpSpPr>
            <p:cNvPr id="730" name="Google Shape;730;p13"/>
            <p:cNvGrpSpPr/>
            <p:nvPr/>
          </p:nvGrpSpPr>
          <p:grpSpPr>
            <a:xfrm>
              <a:off x="2984803" y="782122"/>
              <a:ext cx="1162455" cy="2904038"/>
              <a:chOff x="5729301" y="1851645"/>
              <a:chExt cx="1162455" cy="2904038"/>
            </a:xfrm>
          </p:grpSpPr>
          <p:sp>
            <p:nvSpPr>
              <p:cNvPr id="731" name="Google Shape;731;p13"/>
              <p:cNvSpPr/>
              <p:nvPr/>
            </p:nvSpPr>
            <p:spPr>
              <a:xfrm>
                <a:off x="5729301" y="1851645"/>
                <a:ext cx="1162455" cy="29040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6000" cap="none">
                    <a:solidFill>
                      <a:schemeClr val="accent1"/>
                    </a:solidFill>
                    <a:latin typeface="Century Gothic"/>
                    <a:ea typeface="Century Gothic"/>
                    <a:cs typeface="Century Gothic"/>
                    <a:sym typeface="Century Gothic"/>
                  </a:rPr>
                  <a:t>2</a:t>
                </a:r>
                <a:endParaRPr/>
              </a:p>
            </p:txBody>
          </p:sp>
          <p:sp>
            <p:nvSpPr>
              <p:cNvPr id="732" name="Google Shape;732;p13"/>
              <p:cNvSpPr/>
              <p:nvPr/>
            </p:nvSpPr>
            <p:spPr>
              <a:xfrm>
                <a:off x="5861198" y="3587688"/>
                <a:ext cx="910664" cy="327991"/>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entury Gothic"/>
                  <a:ea typeface="Century Gothic"/>
                  <a:cs typeface="Century Gothic"/>
                  <a:sym typeface="Century Gothic"/>
                </a:endParaRPr>
              </a:p>
            </p:txBody>
          </p:sp>
        </p:grpSp>
        <p:sp>
          <p:nvSpPr>
            <p:cNvPr id="733" name="Google Shape;733;p13"/>
            <p:cNvSpPr/>
            <p:nvPr/>
          </p:nvSpPr>
          <p:spPr>
            <a:xfrm rot="-1385229">
              <a:off x="1444486" y="1828799"/>
              <a:ext cx="1815548" cy="1931504"/>
            </a:xfrm>
            <a:prstGeom prst="blockArc">
              <a:avLst>
                <a:gd fmla="val 2332549" name="adj1"/>
                <a:gd fmla="val 0" name="adj2"/>
                <a:gd fmla="val 25000" name="adj3"/>
              </a:avLst>
            </a:prstGeom>
            <a:solidFill>
              <a:schemeClr val="accent1"/>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734" name="Google Shape;734;p13"/>
            <p:cNvSpPr/>
            <p:nvPr/>
          </p:nvSpPr>
          <p:spPr>
            <a:xfrm>
              <a:off x="3047901" y="2584174"/>
              <a:ext cx="966211" cy="301738"/>
            </a:xfrm>
            <a:prstGeom prst="roundRect">
              <a:avLst>
                <a:gd fmla="val 50000" name="adj"/>
              </a:avLst>
            </a:prstGeom>
            <a:solidFill>
              <a:schemeClr val="accent1"/>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entury Gothic"/>
                <a:ea typeface="Century Gothic"/>
                <a:cs typeface="Century Gothic"/>
                <a:sym typeface="Century Gothic"/>
              </a:endParaRPr>
            </a:p>
          </p:txBody>
        </p:sp>
        <p:sp>
          <p:nvSpPr>
            <p:cNvPr id="735" name="Google Shape;735;p13"/>
            <p:cNvSpPr txBox="1"/>
            <p:nvPr/>
          </p:nvSpPr>
          <p:spPr>
            <a:xfrm>
              <a:off x="3116700" y="2829590"/>
              <a:ext cx="3109877" cy="11440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4472C4"/>
                  </a:solidFill>
                  <a:latin typeface="Century Gothic"/>
                  <a:ea typeface="Century Gothic"/>
                  <a:cs typeface="Century Gothic"/>
                  <a:sym typeface="Century Gothic"/>
                </a:rPr>
                <a:t>onsulting</a:t>
              </a:r>
              <a:endParaRPr sz="2000">
                <a:solidFill>
                  <a:srgbClr val="4472C4"/>
                </a:solidFill>
                <a:latin typeface="Century Gothic"/>
                <a:ea typeface="Century Gothic"/>
                <a:cs typeface="Century Gothic"/>
                <a:sym typeface="Century Gothic"/>
              </a:endParaRPr>
            </a:p>
          </p:txBody>
        </p:sp>
        <p:sp>
          <p:nvSpPr>
            <p:cNvPr id="736" name="Google Shape;736;p13"/>
            <p:cNvSpPr/>
            <p:nvPr/>
          </p:nvSpPr>
          <p:spPr>
            <a:xfrm>
              <a:off x="4022861" y="984108"/>
              <a:ext cx="843727" cy="23760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4800" cap="none">
                  <a:solidFill>
                    <a:schemeClr val="accent1"/>
                  </a:solidFill>
                  <a:latin typeface="Century Gothic"/>
                  <a:ea typeface="Century Gothic"/>
                  <a:cs typeface="Century Gothic"/>
                  <a:sym typeface="Century Gothic"/>
                </a:rPr>
                <a:t>B</a:t>
              </a:r>
              <a:endParaRPr/>
            </a:p>
          </p:txBody>
        </p:sp>
      </p:grpSp>
      <p:pic>
        <p:nvPicPr>
          <p:cNvPr id="737" name="Google Shape;737;p13"/>
          <p:cNvPicPr preferRelativeResize="0"/>
          <p:nvPr/>
        </p:nvPicPr>
        <p:blipFill rotWithShape="1">
          <a:blip r:embed="rId4">
            <a:alphaModFix/>
          </a:blip>
          <a:srcRect b="0" l="21875" r="21874" t="0"/>
          <a:stretch/>
        </p:blipFill>
        <p:spPr>
          <a:xfrm>
            <a:off x="10052304" y="4718304"/>
            <a:ext cx="2057400" cy="2057400"/>
          </a:xfrm>
          <a:prstGeom prst="ellipse">
            <a:avLst/>
          </a:prstGeom>
          <a:noFill/>
          <a:ln>
            <a:noFill/>
          </a:ln>
        </p:spPr>
      </p:pic>
      <p:sp>
        <p:nvSpPr>
          <p:cNvPr id="738" name="Google Shape;738;p13"/>
          <p:cNvSpPr txBox="1"/>
          <p:nvPr/>
        </p:nvSpPr>
        <p:spPr>
          <a:xfrm>
            <a:off x="6251753" y="6404219"/>
            <a:ext cx="4323426" cy="42051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fr-FR" sz="1600" u="none" cap="none" strike="noStrike">
                <a:solidFill>
                  <a:srgbClr val="000000"/>
                </a:solidFill>
                <a:latin typeface="Century Gothic"/>
                <a:ea typeface="Century Gothic"/>
                <a:cs typeface="Century Gothic"/>
                <a:sym typeface="Century Gothic"/>
              </a:rPr>
              <a:t>PRESENTATION BY:  BRUNO BENDER</a:t>
            </a:r>
            <a:endParaRPr/>
          </a:p>
        </p:txBody>
      </p:sp>
      <p:sp>
        <p:nvSpPr>
          <p:cNvPr id="739" name="Google Shape;739;p13"/>
          <p:cNvSpPr txBox="1"/>
          <p:nvPr/>
        </p:nvSpPr>
        <p:spPr>
          <a:xfrm>
            <a:off x="5601915" y="3301186"/>
            <a:ext cx="5960432" cy="10089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BA00"/>
              </a:buClr>
              <a:buSzPts val="4400"/>
              <a:buFont typeface="Calibri"/>
              <a:buNone/>
            </a:pPr>
            <a:r>
              <a:rPr b="1" i="0" lang="fr-FR" sz="4400" u="none" cap="none" strike="noStrike">
                <a:solidFill>
                  <a:srgbClr val="D87A1A"/>
                </a:solidFill>
                <a:latin typeface="Century Gothic"/>
                <a:ea typeface="Century Gothic"/>
                <a:cs typeface="Century Gothic"/>
                <a:sym typeface="Century Gothic"/>
              </a:rPr>
              <a:t>CSP0010_W_M</a:t>
            </a:r>
            <a:endParaRPr/>
          </a:p>
        </p:txBody>
      </p:sp>
      <p:pic>
        <p:nvPicPr>
          <p:cNvPr descr="A black and white cover with blue squares&#10;&#10;Description automatically generated" id="740" name="Google Shape;740;p13"/>
          <p:cNvPicPr preferRelativeResize="0"/>
          <p:nvPr/>
        </p:nvPicPr>
        <p:blipFill rotWithShape="1">
          <a:blip r:embed="rId5">
            <a:alphaModFix/>
          </a:blip>
          <a:srcRect b="0" l="0" r="0" t="0"/>
          <a:stretch/>
        </p:blipFill>
        <p:spPr>
          <a:xfrm>
            <a:off x="0" y="-2235"/>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4"/>
          <p:cNvSpPr txBox="1"/>
          <p:nvPr/>
        </p:nvSpPr>
        <p:spPr>
          <a:xfrm>
            <a:off x="926414" y="1256419"/>
            <a:ext cx="10732185" cy="50783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fr-FR" sz="2400" u="none" strike="noStrike">
                <a:solidFill>
                  <a:srgbClr val="000000"/>
                </a:solidFill>
                <a:latin typeface="Century"/>
                <a:ea typeface="Century"/>
                <a:cs typeface="Century"/>
                <a:sym typeface="Century"/>
              </a:rPr>
              <a:t>Objectives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CSP0010_W_M is a workshop that should be operated on a physical installation operated by an end-user (In this case, preferred AIS transponder provider).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The course aims at providing a training on AIS devices detained by an entity willing to improve the skills of its personnel.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It aims at helping to identify digital anomalies as spoofing and even jamming of AIS / GNSS.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During the course a group of trainees (4 – 6 trainees) will have the opportunity to face the symptoms of attacks, simulated on the devices they are normally operating.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Most often observed attacks of AIS (including attacks via GNSS) are presented and described and even simulated (if the legal environment allows it for the training purpose).</a:t>
            </a:r>
            <a:endParaRPr/>
          </a:p>
        </p:txBody>
      </p:sp>
      <p:sp>
        <p:nvSpPr>
          <p:cNvPr id="746" name="Google Shape;746;p14"/>
          <p:cNvSpPr/>
          <p:nvPr/>
        </p:nvSpPr>
        <p:spPr>
          <a:xfrm>
            <a:off x="226002" y="215491"/>
            <a:ext cx="90115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chemeClr val="dk1"/>
                </a:solidFill>
                <a:latin typeface="Verdana"/>
                <a:ea typeface="Verdana"/>
                <a:cs typeface="Verdana"/>
                <a:sym typeface="Verdana"/>
              </a:rPr>
              <a:t>AIS hacking work-place training </a:t>
            </a:r>
            <a:endParaRPr b="0" i="0" sz="1800" u="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5"/>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for Maritime</a:t>
            </a:r>
            <a:endParaRPr/>
          </a:p>
        </p:txBody>
      </p:sp>
      <p:pic>
        <p:nvPicPr>
          <p:cNvPr descr="Une image contenant eau, bateau, extérieur, ciel&#10;&#10;Description générée automatiquement" id="752" name="Google Shape;752;p15"/>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753" name="Google Shape;753;p15"/>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754" name="Google Shape;754;p15"/>
          <p:cNvSpPr txBox="1"/>
          <p:nvPr/>
        </p:nvSpPr>
        <p:spPr>
          <a:xfrm>
            <a:off x="595276" y="1357605"/>
            <a:ext cx="4902881"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What is 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User communities </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Functionning / Architecture(s)</a:t>
            </a:r>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Functionnal</a:t>
            </a:r>
            <a:endParaRPr b="0" i="0" sz="2800" u="none" cap="none" strike="noStrike">
              <a:solidFill>
                <a:schemeClr val="dk1"/>
              </a:solidFill>
              <a:latin typeface="Calibri"/>
              <a:ea typeface="Calibri"/>
              <a:cs typeface="Calibri"/>
              <a:sym typeface="Calibri"/>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Administrations &amp; 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Technical description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6"/>
          <p:cNvSpPr txBox="1"/>
          <p:nvPr/>
        </p:nvSpPr>
        <p:spPr>
          <a:xfrm>
            <a:off x="311728" y="237549"/>
            <a:ext cx="8229600" cy="1143000"/>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90000"/>
              </a:lnSpc>
              <a:spcBef>
                <a:spcPts val="0"/>
              </a:spcBef>
              <a:spcAft>
                <a:spcPts val="0"/>
              </a:spcAft>
              <a:buClr>
                <a:schemeClr val="dk1"/>
              </a:buClr>
              <a:buSzPct val="100000"/>
              <a:buFont typeface="Arial"/>
              <a:buNone/>
            </a:pPr>
            <a:r>
              <a:rPr lang="fr-FR" sz="3200">
                <a:solidFill>
                  <a:schemeClr val="dk1"/>
                </a:solidFill>
                <a:latin typeface="Arial"/>
                <a:ea typeface="Arial"/>
                <a:cs typeface="Arial"/>
                <a:sym typeface="Arial"/>
              </a:rPr>
              <a:t>AUTOMATIC IDENTIFICATION SYSTEM</a:t>
            </a:r>
            <a:endParaRPr sz="3200">
              <a:solidFill>
                <a:schemeClr val="dk1"/>
              </a:solidFill>
              <a:latin typeface="Arial"/>
              <a:ea typeface="Arial"/>
              <a:cs typeface="Arial"/>
              <a:sym typeface="Arial"/>
            </a:endParaRPr>
          </a:p>
        </p:txBody>
      </p:sp>
      <p:sp>
        <p:nvSpPr>
          <p:cNvPr id="760" name="Google Shape;760;p16"/>
          <p:cNvSpPr txBox="1"/>
          <p:nvPr/>
        </p:nvSpPr>
        <p:spPr>
          <a:xfrm>
            <a:off x="442912" y="1166018"/>
            <a:ext cx="11306175" cy="4525963"/>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90000"/>
              </a:lnSpc>
              <a:spcBef>
                <a:spcPts val="0"/>
              </a:spcBef>
              <a:spcAft>
                <a:spcPts val="0"/>
              </a:spcAft>
              <a:buClr>
                <a:schemeClr val="dk1"/>
              </a:buClr>
              <a:buSzPts val="2000"/>
              <a:buFont typeface="Arial"/>
              <a:buNone/>
            </a:pPr>
            <a:r>
              <a:rPr b="1" lang="fr-FR" sz="2000">
                <a:solidFill>
                  <a:schemeClr val="dk1"/>
                </a:solidFill>
                <a:latin typeface="Calibri"/>
                <a:ea typeface="Calibri"/>
                <a:cs typeface="Calibri"/>
                <a:sym typeface="Calibri"/>
              </a:rPr>
              <a:t>AIS AIM</a:t>
            </a:r>
            <a:endParaRPr b="1"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rPr lang="fr-FR" sz="2000">
                <a:solidFill>
                  <a:schemeClr val="dk1"/>
                </a:solidFill>
                <a:latin typeface="Calibri"/>
                <a:ea typeface="Calibri"/>
                <a:cs typeface="Calibri"/>
                <a:sym typeface="Calibri"/>
              </a:rPr>
              <a:t>AIS is primarily a </a:t>
            </a:r>
            <a:r>
              <a:rPr b="1" lang="fr-FR" sz="2000">
                <a:solidFill>
                  <a:schemeClr val="dk1"/>
                </a:solidFill>
                <a:latin typeface="Calibri"/>
                <a:ea typeface="Calibri"/>
                <a:cs typeface="Calibri"/>
                <a:sym typeface="Calibri"/>
              </a:rPr>
              <a:t>collision avoidance system </a:t>
            </a:r>
            <a:r>
              <a:rPr lang="fr-FR" sz="2000">
                <a:solidFill>
                  <a:schemeClr val="dk1"/>
                </a:solidFill>
                <a:latin typeface="Calibri"/>
                <a:ea typeface="Calibri"/>
                <a:cs typeface="Calibri"/>
                <a:sym typeface="Calibri"/>
              </a:rPr>
              <a:t>. Due to the limitations of VHF radio communications, and because not all vessels are equipped with AIS, the system is meant to be used primarily as a means of situational awareness and to determine risk of collision rather than as an automated collision avoidance system, in accordance with the </a:t>
            </a:r>
            <a:r>
              <a:rPr lang="fr-FR" sz="2000" u="sng">
                <a:solidFill>
                  <a:schemeClr val="dk1"/>
                </a:solidFill>
                <a:latin typeface="Calibri"/>
                <a:ea typeface="Calibri"/>
                <a:cs typeface="Calibri"/>
                <a:sym typeface="Calibri"/>
                <a:hlinkClick r:id="rId3">
                  <a:extLst>
                    <a:ext uri="{A12FA001-AC4F-418D-AE19-62706E023703}">
                      <ahyp:hlinkClr val="tx"/>
                    </a:ext>
                  </a:extLst>
                </a:hlinkClick>
              </a:rPr>
              <a:t>International Regulations for Preventing Collisions at Sea</a:t>
            </a:r>
            <a:r>
              <a:rPr lang="fr-FR" sz="2000">
                <a:solidFill>
                  <a:schemeClr val="dk1"/>
                </a:solidFill>
                <a:latin typeface="Calibri"/>
                <a:ea typeface="Calibri"/>
                <a:cs typeface="Calibri"/>
                <a:sym typeface="Calibri"/>
              </a:rPr>
              <a:t> (COLREGS).</a:t>
            </a:r>
            <a:endParaRPr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rPr lang="fr-FR" sz="2000">
                <a:solidFill>
                  <a:schemeClr val="dk1"/>
                </a:solidFill>
                <a:latin typeface="Calibri"/>
                <a:ea typeface="Calibri"/>
                <a:cs typeface="Calibri"/>
                <a:sym typeface="Calibri"/>
              </a:rPr>
              <a:t>While requirements of AIS are only to display a very basic text information, the data obtained can be integrated with a graphical </a:t>
            </a:r>
            <a:r>
              <a:rPr lang="fr-FR" sz="2000" u="sng">
                <a:solidFill>
                  <a:schemeClr val="dk1"/>
                </a:solidFill>
                <a:latin typeface="Calibri"/>
                <a:ea typeface="Calibri"/>
                <a:cs typeface="Calibri"/>
                <a:sym typeface="Calibri"/>
                <a:hlinkClick r:id="rId4">
                  <a:extLst>
                    <a:ext uri="{A12FA001-AC4F-418D-AE19-62706E023703}">
                      <ahyp:hlinkClr val="tx"/>
                    </a:ext>
                  </a:extLst>
                </a:hlinkClick>
              </a:rPr>
              <a:t>electronic chart</a:t>
            </a:r>
            <a:r>
              <a:rPr lang="fr-FR" sz="2000">
                <a:solidFill>
                  <a:schemeClr val="dk1"/>
                </a:solidFill>
                <a:latin typeface="Calibri"/>
                <a:ea typeface="Calibri"/>
                <a:cs typeface="Calibri"/>
                <a:sym typeface="Calibri"/>
              </a:rPr>
              <a:t> or a radar display, providing consolidated navigational information on a single display.</a:t>
            </a:r>
            <a:endParaRPr b="1"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rPr lang="fr-FR" sz="2000">
                <a:solidFill>
                  <a:schemeClr val="dk1"/>
                </a:solidFill>
                <a:latin typeface="Calibri"/>
                <a:ea typeface="Calibri"/>
                <a:cs typeface="Calibri"/>
                <a:sym typeface="Calibri"/>
              </a:rPr>
              <a:t>AIS is a LOS coastal tracking system used on ships and by Vessel Traffic Services (VTS) to identify and locate vessels by automated data exchange with other nearby ships and VTS stations. Information such as unique identification, position, course, and speed can be displayed on a screen or an ECDIS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descr="Une image contenant diagramme, ligne, cercle, capture d’écran&#10;&#10;Description générée automatiquement" id="765" name="Google Shape;765;p17"/>
          <p:cNvPicPr preferRelativeResize="0"/>
          <p:nvPr/>
        </p:nvPicPr>
        <p:blipFill rotWithShape="1">
          <a:blip r:embed="rId3">
            <a:alphaModFix/>
          </a:blip>
          <a:srcRect b="0" l="0" r="0" t="0"/>
          <a:stretch/>
        </p:blipFill>
        <p:spPr>
          <a:xfrm>
            <a:off x="7206108" y="633726"/>
            <a:ext cx="4629149" cy="4349804"/>
          </a:xfrm>
          <a:prstGeom prst="rect">
            <a:avLst/>
          </a:prstGeom>
          <a:noFill/>
          <a:ln>
            <a:noFill/>
          </a:ln>
        </p:spPr>
      </p:pic>
      <p:pic>
        <p:nvPicPr>
          <p:cNvPr descr="Une image contenant texte, équipement électronique, noir&#10;&#10;Description générée automatiquement" id="766" name="Google Shape;766;p17"/>
          <p:cNvPicPr preferRelativeResize="0"/>
          <p:nvPr/>
        </p:nvPicPr>
        <p:blipFill rotWithShape="1">
          <a:blip r:embed="rId4">
            <a:alphaModFix/>
          </a:blip>
          <a:srcRect b="0" l="0" r="0" t="0"/>
          <a:stretch/>
        </p:blipFill>
        <p:spPr>
          <a:xfrm>
            <a:off x="9164543" y="5294766"/>
            <a:ext cx="2404474" cy="1473616"/>
          </a:xfrm>
          <a:prstGeom prst="rect">
            <a:avLst/>
          </a:prstGeom>
          <a:noFill/>
          <a:ln>
            <a:noFill/>
          </a:ln>
        </p:spPr>
      </p:pic>
      <p:sp>
        <p:nvSpPr>
          <p:cNvPr id="767" name="Google Shape;767;p17"/>
          <p:cNvSpPr txBox="1"/>
          <p:nvPr/>
        </p:nvSpPr>
        <p:spPr>
          <a:xfrm>
            <a:off x="8363186" y="4984196"/>
            <a:ext cx="232627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100" u="none">
                <a:solidFill>
                  <a:srgbClr val="000000"/>
                </a:solidFill>
                <a:latin typeface="Arial"/>
                <a:ea typeface="Arial"/>
                <a:cs typeface="Arial"/>
                <a:sym typeface="Arial"/>
              </a:rPr>
              <a:t>JRC – E/R VHF Marine JHS-800S</a:t>
            </a:r>
            <a:endParaRPr/>
          </a:p>
          <a:p>
            <a:pPr indent="0" lvl="0" marL="0" marR="0" rtl="0" algn="l">
              <a:lnSpc>
                <a:spcPct val="100000"/>
              </a:lnSpc>
              <a:spcBef>
                <a:spcPts val="0"/>
              </a:spcBef>
              <a:spcAft>
                <a:spcPts val="0"/>
              </a:spcAft>
              <a:buNone/>
            </a:pPr>
            <a:r>
              <a:rPr lang="fr-FR" sz="1100">
                <a:solidFill>
                  <a:srgbClr val="000000"/>
                </a:solidFill>
                <a:latin typeface="Arial"/>
                <a:ea typeface="Arial"/>
                <a:cs typeface="Arial"/>
                <a:sym typeface="Arial"/>
              </a:rPr>
              <a:t>With ASN Function</a:t>
            </a:r>
            <a:endParaRPr b="0" i="0" sz="1100" u="none">
              <a:solidFill>
                <a:srgbClr val="000000"/>
              </a:solidFill>
              <a:latin typeface="Arial"/>
              <a:ea typeface="Arial"/>
              <a:cs typeface="Arial"/>
              <a:sym typeface="Arial"/>
            </a:endParaRPr>
          </a:p>
        </p:txBody>
      </p:sp>
      <p:sp>
        <p:nvSpPr>
          <p:cNvPr id="768" name="Google Shape;768;p17"/>
          <p:cNvSpPr txBox="1"/>
          <p:nvPr/>
        </p:nvSpPr>
        <p:spPr>
          <a:xfrm>
            <a:off x="683708" y="89618"/>
            <a:ext cx="356931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WHAT is AIS ?</a:t>
            </a:r>
            <a:endParaRPr/>
          </a:p>
        </p:txBody>
      </p:sp>
      <p:sp>
        <p:nvSpPr>
          <p:cNvPr id="769" name="Google Shape;769;p17"/>
          <p:cNvSpPr txBox="1"/>
          <p:nvPr/>
        </p:nvSpPr>
        <p:spPr>
          <a:xfrm>
            <a:off x="7871086" y="241007"/>
            <a:ext cx="11022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AIS &amp; CPA</a:t>
            </a:r>
            <a:endParaRPr/>
          </a:p>
        </p:txBody>
      </p:sp>
      <p:pic>
        <p:nvPicPr>
          <p:cNvPr descr="&gt;Figure 1-1. Aperçu du Système d'Identification Automatique (AIS)" id="770" name="Google Shape;770;p17"/>
          <p:cNvPicPr preferRelativeResize="0"/>
          <p:nvPr/>
        </p:nvPicPr>
        <p:blipFill rotWithShape="1">
          <a:blip r:embed="rId5">
            <a:alphaModFix/>
          </a:blip>
          <a:srcRect b="0" l="0" r="0" t="0"/>
          <a:stretch/>
        </p:blipFill>
        <p:spPr>
          <a:xfrm>
            <a:off x="-589875" y="610339"/>
            <a:ext cx="6635322" cy="5491352"/>
          </a:xfrm>
          <a:prstGeom prst="rect">
            <a:avLst/>
          </a:prstGeom>
          <a:noFill/>
          <a:ln>
            <a:noFill/>
          </a:ln>
        </p:spPr>
      </p:pic>
      <p:pic>
        <p:nvPicPr>
          <p:cNvPr id="771" name="Google Shape;771;p17"/>
          <p:cNvPicPr preferRelativeResize="0"/>
          <p:nvPr/>
        </p:nvPicPr>
        <p:blipFill rotWithShape="1">
          <a:blip r:embed="rId6">
            <a:alphaModFix/>
          </a:blip>
          <a:srcRect b="0" l="0" r="0" t="0"/>
          <a:stretch/>
        </p:blipFill>
        <p:spPr>
          <a:xfrm>
            <a:off x="6356928" y="3935160"/>
            <a:ext cx="1514158" cy="28332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Une image contenant carte, texte, capture d’écran, ligne&#10;&#10;Description générée automatiquement" id="776" name="Google Shape;776;p18"/>
          <p:cNvPicPr preferRelativeResize="0"/>
          <p:nvPr/>
        </p:nvPicPr>
        <p:blipFill rotWithShape="1">
          <a:blip r:embed="rId3">
            <a:alphaModFix/>
          </a:blip>
          <a:srcRect b="0" l="0" r="0" t="0"/>
          <a:stretch/>
        </p:blipFill>
        <p:spPr>
          <a:xfrm>
            <a:off x="7540669" y="619666"/>
            <a:ext cx="4399756" cy="3299817"/>
          </a:xfrm>
          <a:prstGeom prst="rect">
            <a:avLst/>
          </a:prstGeom>
          <a:noFill/>
          <a:ln>
            <a:noFill/>
          </a:ln>
        </p:spPr>
      </p:pic>
      <p:pic>
        <p:nvPicPr>
          <p:cNvPr descr="Une image contenant texte, cercle, diagramme, motif&#10;&#10;Description générée automatiquement" id="777" name="Google Shape;777;p18"/>
          <p:cNvPicPr preferRelativeResize="0"/>
          <p:nvPr/>
        </p:nvPicPr>
        <p:blipFill rotWithShape="1">
          <a:blip r:embed="rId4">
            <a:alphaModFix/>
          </a:blip>
          <a:srcRect b="0" l="0" r="0" t="0"/>
          <a:stretch/>
        </p:blipFill>
        <p:spPr>
          <a:xfrm>
            <a:off x="1088571" y="997744"/>
            <a:ext cx="5817326" cy="5860256"/>
          </a:xfrm>
          <a:prstGeom prst="rect">
            <a:avLst/>
          </a:prstGeom>
          <a:noFill/>
          <a:ln>
            <a:noFill/>
          </a:ln>
        </p:spPr>
      </p:pic>
      <p:sp>
        <p:nvSpPr>
          <p:cNvPr id="778" name="Google Shape;778;p18"/>
          <p:cNvSpPr txBox="1"/>
          <p:nvPr/>
        </p:nvSpPr>
        <p:spPr>
          <a:xfrm>
            <a:off x="683708" y="89618"/>
            <a:ext cx="423357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The Ultimate Aim of AIS</a:t>
            </a:r>
            <a:endParaRPr/>
          </a:p>
          <a:p>
            <a:pPr indent="0" lvl="0" marL="0" marR="0" rtl="0" algn="l">
              <a:lnSpc>
                <a:spcPct val="90000"/>
              </a:lnSpc>
              <a:spcBef>
                <a:spcPts val="0"/>
              </a:spcBef>
              <a:spcAft>
                <a:spcPts val="0"/>
              </a:spcAft>
              <a:buClr>
                <a:schemeClr val="dk1"/>
              </a:buClr>
              <a:buSzPts val="1400"/>
              <a:buFont typeface="Arial"/>
              <a:buNone/>
            </a:pPr>
            <a:r>
              <a:rPr lang="fr-FR" sz="1400">
                <a:solidFill>
                  <a:schemeClr val="dk1"/>
                </a:solidFill>
                <a:latin typeface="Arial"/>
                <a:ea typeface="Arial"/>
                <a:cs typeface="Arial"/>
                <a:sym typeface="Arial"/>
              </a:rPr>
              <a:t>Help to calculation of CPA – to avoid collision</a:t>
            </a:r>
            <a:endParaRPr/>
          </a:p>
        </p:txBody>
      </p:sp>
      <p:cxnSp>
        <p:nvCxnSpPr>
          <p:cNvPr id="779" name="Google Shape;779;p18"/>
          <p:cNvCxnSpPr/>
          <p:nvPr/>
        </p:nvCxnSpPr>
        <p:spPr>
          <a:xfrm rot="10800000">
            <a:off x="3826235" y="2686050"/>
            <a:ext cx="212365" cy="847725"/>
          </a:xfrm>
          <a:prstGeom prst="straightConnector1">
            <a:avLst/>
          </a:prstGeom>
          <a:noFill/>
          <a:ln cap="flat" cmpd="sng" w="38100">
            <a:solidFill>
              <a:srgbClr val="00B0F0"/>
            </a:solidFill>
            <a:prstDash val="solid"/>
            <a:miter lim="800000"/>
            <a:headEnd len="sm" w="sm" type="none"/>
            <a:tailEnd len="med" w="med" type="triangle"/>
          </a:ln>
        </p:spPr>
      </p:cxnSp>
      <p:sp>
        <p:nvSpPr>
          <p:cNvPr id="780" name="Google Shape;780;p18"/>
          <p:cNvSpPr/>
          <p:nvPr/>
        </p:nvSpPr>
        <p:spPr>
          <a:xfrm>
            <a:off x="5468166" y="2237559"/>
            <a:ext cx="108000" cy="108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81" name="Google Shape;781;p18"/>
          <p:cNvCxnSpPr/>
          <p:nvPr/>
        </p:nvCxnSpPr>
        <p:spPr>
          <a:xfrm rot="10800000">
            <a:off x="4671743" y="1726542"/>
            <a:ext cx="830854" cy="568983"/>
          </a:xfrm>
          <a:prstGeom prst="straightConnector1">
            <a:avLst/>
          </a:prstGeom>
          <a:noFill/>
          <a:ln cap="flat" cmpd="sng" w="38100">
            <a:solidFill>
              <a:srgbClr val="FF0000"/>
            </a:solidFill>
            <a:prstDash val="solid"/>
            <a:miter lim="800000"/>
            <a:headEnd len="sm" w="sm" type="none"/>
            <a:tailEnd len="med" w="med" type="triangle"/>
          </a:ln>
        </p:spPr>
      </p:cxnSp>
      <p:sp>
        <p:nvSpPr>
          <p:cNvPr id="782" name="Google Shape;782;p18"/>
          <p:cNvSpPr txBox="1"/>
          <p:nvPr/>
        </p:nvSpPr>
        <p:spPr>
          <a:xfrm>
            <a:off x="3709766" y="2258497"/>
            <a:ext cx="7200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accent1"/>
                </a:solidFill>
                <a:latin typeface="Calibri"/>
                <a:ea typeface="Calibri"/>
                <a:cs typeface="Calibri"/>
                <a:sym typeface="Calibri"/>
              </a:rPr>
              <a:t>C</a:t>
            </a:r>
            <a:r>
              <a:rPr baseline="-25000" lang="fr-FR" sz="1800">
                <a:solidFill>
                  <a:schemeClr val="accent1"/>
                </a:solidFill>
                <a:latin typeface="Calibri"/>
                <a:ea typeface="Calibri"/>
                <a:cs typeface="Calibri"/>
                <a:sym typeface="Calibri"/>
              </a:rPr>
              <a:t>A</a:t>
            </a:r>
            <a:r>
              <a:rPr lang="fr-FR" sz="1800">
                <a:solidFill>
                  <a:schemeClr val="accent1"/>
                </a:solidFill>
                <a:latin typeface="Calibri"/>
                <a:ea typeface="Calibri"/>
                <a:cs typeface="Calibri"/>
                <a:sym typeface="Calibri"/>
              </a:rPr>
              <a:t>, V</a:t>
            </a:r>
            <a:r>
              <a:rPr baseline="-25000" lang="fr-FR" sz="1800">
                <a:solidFill>
                  <a:schemeClr val="accent1"/>
                </a:solidFill>
                <a:latin typeface="Calibri"/>
                <a:ea typeface="Calibri"/>
                <a:cs typeface="Calibri"/>
                <a:sym typeface="Calibri"/>
              </a:rPr>
              <a:t>A</a:t>
            </a:r>
            <a:endParaRPr/>
          </a:p>
        </p:txBody>
      </p:sp>
      <p:sp>
        <p:nvSpPr>
          <p:cNvPr id="783" name="Google Shape;783;p18"/>
          <p:cNvSpPr txBox="1"/>
          <p:nvPr/>
        </p:nvSpPr>
        <p:spPr>
          <a:xfrm>
            <a:off x="4810870" y="1758672"/>
            <a:ext cx="7200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Calibri"/>
                <a:ea typeface="Calibri"/>
                <a:cs typeface="Calibri"/>
                <a:sym typeface="Calibri"/>
              </a:rPr>
              <a:t>C</a:t>
            </a:r>
            <a:r>
              <a:rPr baseline="-25000" lang="fr-FR" sz="1800">
                <a:solidFill>
                  <a:srgbClr val="FF0000"/>
                </a:solidFill>
                <a:latin typeface="Calibri"/>
                <a:ea typeface="Calibri"/>
                <a:cs typeface="Calibri"/>
                <a:sym typeface="Calibri"/>
              </a:rPr>
              <a:t>B</a:t>
            </a:r>
            <a:r>
              <a:rPr lang="fr-FR" sz="1800">
                <a:solidFill>
                  <a:srgbClr val="FF0000"/>
                </a:solidFill>
                <a:latin typeface="Calibri"/>
                <a:ea typeface="Calibri"/>
                <a:cs typeface="Calibri"/>
                <a:sym typeface="Calibri"/>
              </a:rPr>
              <a:t>, V</a:t>
            </a:r>
            <a:r>
              <a:rPr baseline="-25000" lang="fr-FR" sz="1800">
                <a:solidFill>
                  <a:srgbClr val="FF0000"/>
                </a:solidFill>
                <a:latin typeface="Calibri"/>
                <a:ea typeface="Calibri"/>
                <a:cs typeface="Calibri"/>
                <a:sym typeface="Calibri"/>
              </a:rPr>
              <a:t>B</a:t>
            </a:r>
            <a:endParaRPr/>
          </a:p>
        </p:txBody>
      </p:sp>
      <p:sp>
        <p:nvSpPr>
          <p:cNvPr id="784" name="Google Shape;784;p18"/>
          <p:cNvSpPr txBox="1"/>
          <p:nvPr/>
        </p:nvSpPr>
        <p:spPr>
          <a:xfrm>
            <a:off x="3508519" y="3558540"/>
            <a:ext cx="3177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accent1"/>
                </a:solidFill>
                <a:latin typeface="Calibri"/>
                <a:ea typeface="Calibri"/>
                <a:cs typeface="Calibri"/>
                <a:sym typeface="Calibri"/>
              </a:rPr>
              <a:t>A</a:t>
            </a:r>
            <a:endParaRPr/>
          </a:p>
        </p:txBody>
      </p:sp>
      <p:sp>
        <p:nvSpPr>
          <p:cNvPr id="785" name="Google Shape;785;p18"/>
          <p:cNvSpPr txBox="1"/>
          <p:nvPr/>
        </p:nvSpPr>
        <p:spPr>
          <a:xfrm>
            <a:off x="5578575" y="2205628"/>
            <a:ext cx="3097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Calibri"/>
                <a:ea typeface="Calibri"/>
                <a:cs typeface="Calibri"/>
                <a:sym typeface="Calibri"/>
              </a:rPr>
              <a:t>B</a:t>
            </a:r>
            <a:endParaRPr/>
          </a:p>
        </p:txBody>
      </p:sp>
      <p:cxnSp>
        <p:nvCxnSpPr>
          <p:cNvPr id="786" name="Google Shape;786;p18"/>
          <p:cNvCxnSpPr/>
          <p:nvPr/>
        </p:nvCxnSpPr>
        <p:spPr>
          <a:xfrm rot="10800000">
            <a:off x="4703080" y="1746171"/>
            <a:ext cx="247486" cy="848796"/>
          </a:xfrm>
          <a:prstGeom prst="straightConnector1">
            <a:avLst/>
          </a:prstGeom>
          <a:noFill/>
          <a:ln cap="flat" cmpd="sng" w="12700">
            <a:solidFill>
              <a:srgbClr val="00B0F0"/>
            </a:solidFill>
            <a:prstDash val="solid"/>
            <a:miter lim="800000"/>
            <a:headEnd len="med" w="med" type="triangle"/>
            <a:tailEnd len="sm" w="sm" type="none"/>
          </a:ln>
        </p:spPr>
      </p:cxnSp>
      <p:cxnSp>
        <p:nvCxnSpPr>
          <p:cNvPr id="787" name="Google Shape;787;p18"/>
          <p:cNvCxnSpPr/>
          <p:nvPr/>
        </p:nvCxnSpPr>
        <p:spPr>
          <a:xfrm flipH="1">
            <a:off x="4917278" y="2298750"/>
            <a:ext cx="604072" cy="293059"/>
          </a:xfrm>
          <a:prstGeom prst="straightConnector1">
            <a:avLst/>
          </a:prstGeom>
          <a:noFill/>
          <a:ln cap="flat" cmpd="sng" w="28575">
            <a:solidFill>
              <a:srgbClr val="CC00CC"/>
            </a:solidFill>
            <a:prstDash val="solid"/>
            <a:miter lim="800000"/>
            <a:headEnd len="sm" w="sm" type="none"/>
            <a:tailEnd len="med" w="med" type="triangle"/>
          </a:ln>
        </p:spPr>
      </p:cxnSp>
      <p:cxnSp>
        <p:nvCxnSpPr>
          <p:cNvPr id="788" name="Google Shape;788;p18"/>
          <p:cNvCxnSpPr/>
          <p:nvPr/>
        </p:nvCxnSpPr>
        <p:spPr>
          <a:xfrm flipH="1">
            <a:off x="2934120" y="2286000"/>
            <a:ext cx="2596755" cy="1311603"/>
          </a:xfrm>
          <a:prstGeom prst="straightConnector1">
            <a:avLst/>
          </a:prstGeom>
          <a:noFill/>
          <a:ln cap="flat" cmpd="sng" w="9525">
            <a:solidFill>
              <a:schemeClr val="accent1"/>
            </a:solidFill>
            <a:prstDash val="solid"/>
            <a:miter lim="800000"/>
            <a:headEnd len="sm" w="sm" type="none"/>
            <a:tailEnd len="sm" w="sm" type="none"/>
          </a:ln>
        </p:spPr>
      </p:cxnSp>
      <p:sp>
        <p:nvSpPr>
          <p:cNvPr id="789" name="Google Shape;789;p18"/>
          <p:cNvSpPr txBox="1"/>
          <p:nvPr/>
        </p:nvSpPr>
        <p:spPr>
          <a:xfrm>
            <a:off x="4608138" y="2785221"/>
            <a:ext cx="14611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CC00CC"/>
                </a:solidFill>
                <a:latin typeface="Calibri"/>
                <a:ea typeface="Calibri"/>
                <a:cs typeface="Calibri"/>
                <a:sym typeface="Calibri"/>
              </a:rPr>
              <a:t>C rel </a:t>
            </a:r>
            <a:r>
              <a:rPr baseline="-25000" lang="fr-FR" sz="1800">
                <a:solidFill>
                  <a:srgbClr val="CC00CC"/>
                </a:solidFill>
                <a:latin typeface="Calibri"/>
                <a:ea typeface="Calibri"/>
                <a:cs typeface="Calibri"/>
                <a:sym typeface="Calibri"/>
              </a:rPr>
              <a:t>B</a:t>
            </a:r>
            <a:r>
              <a:rPr lang="fr-FR" sz="1800">
                <a:solidFill>
                  <a:srgbClr val="CC00CC"/>
                </a:solidFill>
                <a:latin typeface="Calibri"/>
                <a:ea typeface="Calibri"/>
                <a:cs typeface="Calibri"/>
                <a:sym typeface="Calibri"/>
              </a:rPr>
              <a:t>, V Rel </a:t>
            </a:r>
            <a:r>
              <a:rPr baseline="-25000" lang="fr-FR" sz="1800">
                <a:solidFill>
                  <a:srgbClr val="CC00CC"/>
                </a:solidFill>
                <a:latin typeface="Calibri"/>
                <a:ea typeface="Calibri"/>
                <a:cs typeface="Calibri"/>
                <a:sym typeface="Calibri"/>
              </a:rPr>
              <a:t>B</a:t>
            </a:r>
            <a:endParaRPr/>
          </a:p>
        </p:txBody>
      </p:sp>
      <p:pic>
        <p:nvPicPr>
          <p:cNvPr descr="Une image contenant transport, plein air, embarcation, bateau&#10;&#10;Description générée automatiquement" id="790" name="Google Shape;790;p18"/>
          <p:cNvPicPr preferRelativeResize="0"/>
          <p:nvPr/>
        </p:nvPicPr>
        <p:blipFill rotWithShape="1">
          <a:blip r:embed="rId5">
            <a:alphaModFix/>
          </a:blip>
          <a:srcRect b="0" l="0" r="0" t="0"/>
          <a:stretch/>
        </p:blipFill>
        <p:spPr>
          <a:xfrm>
            <a:off x="8212795" y="4211672"/>
            <a:ext cx="3289744" cy="2246278"/>
          </a:xfrm>
          <a:prstGeom prst="rect">
            <a:avLst/>
          </a:prstGeom>
          <a:noFill/>
          <a:ln>
            <a:noFill/>
          </a:ln>
        </p:spPr>
      </p:pic>
      <p:cxnSp>
        <p:nvCxnSpPr>
          <p:cNvPr id="791" name="Google Shape;791;p18"/>
          <p:cNvCxnSpPr/>
          <p:nvPr/>
        </p:nvCxnSpPr>
        <p:spPr>
          <a:xfrm rot="10800000">
            <a:off x="3324225" y="2295525"/>
            <a:ext cx="714375" cy="1238250"/>
          </a:xfrm>
          <a:prstGeom prst="straightConnector1">
            <a:avLst/>
          </a:prstGeom>
          <a:noFill/>
          <a:ln cap="flat" cmpd="sng" w="9525">
            <a:solidFill>
              <a:schemeClr val="accent1"/>
            </a:solidFill>
            <a:prstDash val="solid"/>
            <a:miter lim="800000"/>
            <a:headEnd len="sm" w="sm" type="none"/>
            <a:tailEnd len="sm" w="sm" type="none"/>
          </a:ln>
        </p:spPr>
      </p:cxnSp>
      <p:sp>
        <p:nvSpPr>
          <p:cNvPr id="792" name="Google Shape;792;p18"/>
          <p:cNvSpPr/>
          <p:nvPr/>
        </p:nvSpPr>
        <p:spPr>
          <a:xfrm rot="-1763822">
            <a:off x="3626424" y="3035470"/>
            <a:ext cx="155253" cy="159007"/>
          </a:xfrm>
          <a:prstGeom prst="rect">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18"/>
          <p:cNvSpPr txBox="1"/>
          <p:nvPr/>
        </p:nvSpPr>
        <p:spPr>
          <a:xfrm>
            <a:off x="3101181" y="2925544"/>
            <a:ext cx="5427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CPA</a:t>
            </a:r>
            <a:endParaRPr/>
          </a:p>
        </p:txBody>
      </p:sp>
      <p:sp>
        <p:nvSpPr>
          <p:cNvPr id="794" name="Google Shape;794;p18"/>
          <p:cNvSpPr/>
          <p:nvPr/>
        </p:nvSpPr>
        <p:spPr>
          <a:xfrm>
            <a:off x="3984600" y="3479775"/>
            <a:ext cx="108000" cy="108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grpSp>
        <p:nvGrpSpPr>
          <p:cNvPr id="799" name="Google Shape;799;p19"/>
          <p:cNvGrpSpPr/>
          <p:nvPr/>
        </p:nvGrpSpPr>
        <p:grpSpPr>
          <a:xfrm>
            <a:off x="326126" y="1261752"/>
            <a:ext cx="11222501" cy="4912524"/>
            <a:chOff x="484749" y="1420378"/>
            <a:chExt cx="11222501" cy="4912524"/>
          </a:xfrm>
        </p:grpSpPr>
        <p:pic>
          <p:nvPicPr>
            <p:cNvPr id="800" name="Google Shape;800;p19"/>
            <p:cNvPicPr preferRelativeResize="0"/>
            <p:nvPr/>
          </p:nvPicPr>
          <p:blipFill rotWithShape="1">
            <a:blip r:embed="rId3">
              <a:alphaModFix/>
            </a:blip>
            <a:srcRect b="0" l="0" r="0" t="0"/>
            <a:stretch/>
          </p:blipFill>
          <p:spPr>
            <a:xfrm>
              <a:off x="484749" y="1800101"/>
              <a:ext cx="5257800" cy="4514850"/>
            </a:xfrm>
            <a:prstGeom prst="rect">
              <a:avLst/>
            </a:prstGeom>
            <a:noFill/>
            <a:ln>
              <a:noFill/>
            </a:ln>
          </p:spPr>
        </p:pic>
        <p:pic>
          <p:nvPicPr>
            <p:cNvPr id="801" name="Google Shape;801;p19"/>
            <p:cNvPicPr preferRelativeResize="0"/>
            <p:nvPr/>
          </p:nvPicPr>
          <p:blipFill rotWithShape="1">
            <a:blip r:embed="rId4">
              <a:alphaModFix/>
            </a:blip>
            <a:srcRect b="0" l="0" r="0" t="0"/>
            <a:stretch/>
          </p:blipFill>
          <p:spPr>
            <a:xfrm>
              <a:off x="6231987" y="1800102"/>
              <a:ext cx="5475263" cy="4532800"/>
            </a:xfrm>
            <a:prstGeom prst="rect">
              <a:avLst/>
            </a:prstGeom>
            <a:noFill/>
            <a:ln>
              <a:noFill/>
            </a:ln>
          </p:spPr>
        </p:pic>
        <p:sp>
          <p:nvSpPr>
            <p:cNvPr id="802" name="Google Shape;802;p19"/>
            <p:cNvSpPr txBox="1"/>
            <p:nvPr/>
          </p:nvSpPr>
          <p:spPr>
            <a:xfrm>
              <a:off x="1461597" y="1420378"/>
              <a:ext cx="38876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Coastal AIS Network in France (40 sites)</a:t>
              </a:r>
              <a:endParaRPr/>
            </a:p>
          </p:txBody>
        </p:sp>
        <p:sp>
          <p:nvSpPr>
            <p:cNvPr id="803" name="Google Shape;803;p19"/>
            <p:cNvSpPr txBox="1"/>
            <p:nvPr/>
          </p:nvSpPr>
          <p:spPr>
            <a:xfrm>
              <a:off x="6660013" y="1430769"/>
              <a:ext cx="38102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Military AIS / Radar stations (130 sites)</a:t>
              </a:r>
              <a:endParaRPr/>
            </a:p>
          </p:txBody>
        </p:sp>
      </p:grpSp>
      <p:sp>
        <p:nvSpPr>
          <p:cNvPr id="804" name="Google Shape;804;p19"/>
          <p:cNvSpPr txBox="1"/>
          <p:nvPr/>
        </p:nvSpPr>
        <p:spPr>
          <a:xfrm>
            <a:off x="121298" y="79375"/>
            <a:ext cx="11948782"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fr-FR" sz="2800">
                <a:solidFill>
                  <a:schemeClr val="dk1"/>
                </a:solidFill>
                <a:latin typeface="Arial"/>
                <a:ea typeface="Arial"/>
                <a:cs typeface="Arial"/>
                <a:sym typeface="Arial"/>
              </a:rPr>
              <a:t>AIS / GNSS – Organisation (shore)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A person writing at a desk&#10;" id="589" name="Google Shape;589;p2"/>
          <p:cNvPicPr preferRelativeResize="0"/>
          <p:nvPr>
            <p:ph idx="2" type="pic"/>
          </p:nvPr>
        </p:nvPicPr>
        <p:blipFill rotWithShape="1">
          <a:blip r:embed="rId3">
            <a:alphaModFix/>
          </a:blip>
          <a:srcRect b="0" l="0" r="0" t="0"/>
          <a:stretch/>
        </p:blipFill>
        <p:spPr>
          <a:xfrm flipH="1">
            <a:off x="7163691" y="0"/>
            <a:ext cx="5024825" cy="6858000"/>
          </a:xfrm>
          <a:prstGeom prst="rect">
            <a:avLst/>
          </a:prstGeom>
          <a:solidFill>
            <a:schemeClr val="lt2"/>
          </a:solidFill>
          <a:ln>
            <a:noFill/>
          </a:ln>
        </p:spPr>
      </p:pic>
      <p:sp>
        <p:nvSpPr>
          <p:cNvPr id="590" name="Google Shape;590;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591" name="Google Shape;591;p2"/>
          <p:cNvSpPr txBox="1"/>
          <p:nvPr>
            <p:ph type="ctrTitle"/>
          </p:nvPr>
        </p:nvSpPr>
        <p:spPr>
          <a:xfrm>
            <a:off x="796322" y="320040"/>
            <a:ext cx="7649409"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fr-FR" sz="3600"/>
              <a:t>Pentesting for Maritime</a:t>
            </a:r>
            <a:br>
              <a:rPr lang="fr-FR" sz="3600"/>
            </a:br>
            <a:r>
              <a:rPr lang="fr-FR" sz="3600"/>
              <a:t>Workshop </a:t>
            </a:r>
            <a:r>
              <a:rPr lang="fr-FR" sz="2000"/>
              <a:t>(AIS – GNSS – ECDIS)</a:t>
            </a:r>
            <a:endParaRPr/>
          </a:p>
        </p:txBody>
      </p:sp>
      <p:sp>
        <p:nvSpPr>
          <p:cNvPr id="592" name="Google Shape;592;p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93" name="Google Shape;593;p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grpSp>
        <p:nvGrpSpPr>
          <p:cNvPr id="594" name="Google Shape;594;p2"/>
          <p:cNvGrpSpPr/>
          <p:nvPr/>
        </p:nvGrpSpPr>
        <p:grpSpPr>
          <a:xfrm>
            <a:off x="7549377" y="6167336"/>
            <a:ext cx="3294001" cy="612000"/>
            <a:chOff x="5179092" y="5483822"/>
            <a:chExt cx="3294001" cy="612000"/>
          </a:xfrm>
        </p:grpSpPr>
        <p:pic>
          <p:nvPicPr>
            <p:cNvPr id="595" name="Google Shape;595;p2"/>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596" name="Google Shape;596;p2"/>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
        <p:nvSpPr>
          <p:cNvPr id="597" name="Google Shape;597;p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o1.</a:t>
            </a:r>
            <a:endParaRPr/>
          </a:p>
        </p:txBody>
      </p:sp>
      <p:sp>
        <p:nvSpPr>
          <p:cNvPr id="598" name="Google Shape;598;p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Identify vulnerabilities of  Maritime System for advanced administrators </a:t>
            </a:r>
            <a:endParaRPr/>
          </a:p>
        </p:txBody>
      </p:sp>
      <p:sp>
        <p:nvSpPr>
          <p:cNvPr id="599" name="Google Shape;599;p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o3.</a:t>
            </a:r>
            <a:endParaRPr/>
          </a:p>
        </p:txBody>
      </p:sp>
      <p:sp>
        <p:nvSpPr>
          <p:cNvPr id="600" name="Google Shape;600;p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fr-FR"/>
              <a:t>Function and Vulnerabilities of Maritime AIS </a:t>
            </a:r>
            <a:endParaRPr/>
          </a:p>
        </p:txBody>
      </p:sp>
      <p:sp>
        <p:nvSpPr>
          <p:cNvPr id="601" name="Google Shape;601;p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o4.</a:t>
            </a:r>
            <a:endParaRPr/>
          </a:p>
        </p:txBody>
      </p:sp>
      <p:sp>
        <p:nvSpPr>
          <p:cNvPr id="602" name="Google Shape;602;p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AIS vulnerabilities and example of attacks on AIS systems will be described</a:t>
            </a:r>
            <a:endParaRPr/>
          </a:p>
        </p:txBody>
      </p:sp>
      <p:sp>
        <p:nvSpPr>
          <p:cNvPr id="603" name="Google Shape;603;p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o5.</a:t>
            </a:r>
            <a:endParaRPr/>
          </a:p>
        </p:txBody>
      </p:sp>
      <p:sp>
        <p:nvSpPr>
          <p:cNvPr id="604" name="Google Shape;604;p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On-hands practice will be made available via a training / Spoofing platform</a:t>
            </a:r>
            <a:endParaRPr/>
          </a:p>
        </p:txBody>
      </p:sp>
      <p:sp>
        <p:nvSpPr>
          <p:cNvPr id="605" name="Google Shape;605;p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o2.</a:t>
            </a:r>
            <a:endParaRPr/>
          </a:p>
        </p:txBody>
      </p:sp>
      <p:sp>
        <p:nvSpPr>
          <p:cNvPr id="606" name="Google Shape;606;p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Annual course as part of Maritime workshops – presential - Toulon)</a:t>
            </a:r>
            <a:endParaRPr/>
          </a:p>
        </p:txBody>
      </p:sp>
      <p:sp>
        <p:nvSpPr>
          <p:cNvPr id="607" name="Google Shape;607;p2"/>
          <p:cNvSpPr txBox="1"/>
          <p:nvPr>
            <p:ph idx="11" type="ftr"/>
          </p:nvPr>
        </p:nvSpPr>
        <p:spPr>
          <a:xfrm>
            <a:off x="824241" y="6465338"/>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sz="1100"/>
              <a:t>PENTESTING FOR MARITIME </a:t>
            </a:r>
            <a:r>
              <a:rPr lang="fr-FR"/>
              <a:t>: PRESENTATION TEMPLATE  - CREATED BY PR</a:t>
            </a:r>
            <a:endParaRPr/>
          </a:p>
        </p:txBody>
      </p:sp>
      <p:sp>
        <p:nvSpPr>
          <p:cNvPr id="608" name="Google Shape;608;p2"/>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fr-FR" sz="4400">
                <a:solidFill>
                  <a:schemeClr val="dk2"/>
                </a:solidFill>
                <a:latin typeface="Century Gothic"/>
                <a:ea typeface="Century Gothic"/>
                <a:cs typeface="Century Gothic"/>
                <a:sym typeface="Century Gothic"/>
              </a:rPr>
              <a:t>o6.</a:t>
            </a:r>
            <a:endParaRPr/>
          </a:p>
        </p:txBody>
      </p:sp>
      <p:sp>
        <p:nvSpPr>
          <p:cNvPr id="609" name="Google Shape;609;p2"/>
          <p:cNvSpPr txBox="1"/>
          <p:nvPr/>
        </p:nvSpPr>
        <p:spPr>
          <a:xfrm>
            <a:off x="1627103" y="4989054"/>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marR="0" rtl="0" algn="l">
              <a:lnSpc>
                <a:spcPct val="100000"/>
              </a:lnSpc>
              <a:spcBef>
                <a:spcPts val="0"/>
              </a:spcBef>
              <a:spcAft>
                <a:spcPts val="0"/>
              </a:spcAft>
              <a:buClr>
                <a:schemeClr val="accent1"/>
              </a:buClr>
              <a:buSzPct val="100000"/>
              <a:buFont typeface="Calibri"/>
              <a:buNone/>
            </a:pPr>
            <a:r>
              <a:rPr lang="fr-FR" sz="2000">
                <a:solidFill>
                  <a:srgbClr val="7F7F7F"/>
                </a:solidFill>
                <a:latin typeface="Century Gothic"/>
                <a:ea typeface="Century Gothic"/>
                <a:cs typeface="Century Gothic"/>
                <a:sym typeface="Century Gothic"/>
              </a:rPr>
              <a:t>Student should be familiar with communication protocols and Maritime systems</a:t>
            </a:r>
            <a:endParaRPr/>
          </a:p>
        </p:txBody>
      </p:sp>
      <p:sp>
        <p:nvSpPr>
          <p:cNvPr id="610" name="Google Shape;610;p2"/>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fr-FR" sz="4400">
                <a:solidFill>
                  <a:schemeClr val="dk2"/>
                </a:solidFill>
                <a:latin typeface="Century Gothic"/>
                <a:ea typeface="Century Gothic"/>
                <a:cs typeface="Century Gothic"/>
                <a:sym typeface="Century Gothic"/>
              </a:rPr>
              <a:t>o7.</a:t>
            </a:r>
            <a:endParaRPr/>
          </a:p>
        </p:txBody>
      </p:sp>
      <p:sp>
        <p:nvSpPr>
          <p:cNvPr id="611" name="Google Shape;611;p2"/>
          <p:cNvSpPr txBox="1"/>
          <p:nvPr/>
        </p:nvSpPr>
        <p:spPr>
          <a:xfrm>
            <a:off x="1627103" y="5622537"/>
            <a:ext cx="5885179" cy="730126"/>
          </a:xfrm>
          <a:prstGeom prst="rect">
            <a:avLst/>
          </a:prstGeom>
          <a:noFill/>
          <a:ln>
            <a:noFill/>
          </a:ln>
        </p:spPr>
        <p:txBody>
          <a:bodyPr anchorCtr="0" anchor="b" bIns="0" lIns="0" spcFirstLastPara="1" rIns="0" wrap="square" tIns="45700">
            <a:normAutofit/>
          </a:bodyPr>
          <a:lstStyle/>
          <a:p>
            <a:pPr indent="0" lvl="0" marL="0" marR="0" rtl="0" algn="l">
              <a:lnSpc>
                <a:spcPct val="60000"/>
              </a:lnSpc>
              <a:spcBef>
                <a:spcPts val="0"/>
              </a:spcBef>
              <a:spcAft>
                <a:spcPts val="0"/>
              </a:spcAft>
              <a:buClr>
                <a:schemeClr val="accent1"/>
              </a:buClr>
              <a:buSzPts val="1700"/>
              <a:buFont typeface="Calibri"/>
              <a:buNone/>
            </a:pPr>
            <a:r>
              <a:rPr lang="fr-FR" sz="1700">
                <a:solidFill>
                  <a:srgbClr val="7F7F7F"/>
                </a:solidFill>
                <a:latin typeface="Century Gothic"/>
                <a:ea typeface="Century Gothic"/>
                <a:cs typeface="Century Gothic"/>
                <a:sym typeface="Century Gothic"/>
              </a:rPr>
              <a:t>C2B Consulting</a:t>
            </a:r>
            <a:endParaRPr/>
          </a:p>
          <a:p>
            <a:pPr indent="0" lvl="0" marL="0" marR="0" rtl="0" algn="l">
              <a:lnSpc>
                <a:spcPct val="60000"/>
              </a:lnSpc>
              <a:spcBef>
                <a:spcPts val="800"/>
              </a:spcBef>
              <a:spcAft>
                <a:spcPts val="0"/>
              </a:spcAft>
              <a:buClr>
                <a:schemeClr val="accent1"/>
              </a:buClr>
              <a:buSzPts val="1300"/>
              <a:buFont typeface="Calibri"/>
              <a:buNone/>
            </a:pPr>
            <a:r>
              <a:rPr lang="fr-FR" sz="1300">
                <a:solidFill>
                  <a:srgbClr val="7F7F7F"/>
                </a:solidFill>
                <a:latin typeface="Century Gothic"/>
                <a:ea typeface="Century Gothic"/>
                <a:cs typeface="Century Gothic"/>
                <a:sym typeface="Century Gothic"/>
              </a:rPr>
              <a:t>115 rue du maréchal Foch –F83.200 LE REVEST – France</a:t>
            </a:r>
            <a:r>
              <a:rPr lang="fr-FR" sz="2000">
                <a:solidFill>
                  <a:srgbClr val="7F7F7F"/>
                </a:solidFill>
                <a:latin typeface="Century Gothic"/>
                <a:ea typeface="Century Gothic"/>
                <a:cs typeface="Century Gothic"/>
                <a:sym typeface="Century Gothic"/>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20"/>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for Maritime</a:t>
            </a:r>
            <a:endParaRPr/>
          </a:p>
        </p:txBody>
      </p:sp>
      <p:pic>
        <p:nvPicPr>
          <p:cNvPr descr="Une image contenant eau, bateau, extérieur, ciel&#10;&#10;Description générée automatiquement" id="810" name="Google Shape;810;p20"/>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811" name="Google Shape;811;p20"/>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812" name="Google Shape;812;p20"/>
          <p:cNvSpPr txBox="1"/>
          <p:nvPr/>
        </p:nvSpPr>
        <p:spPr>
          <a:xfrm>
            <a:off x="595276" y="1357605"/>
            <a:ext cx="4902881"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What is 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User communities </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Functionning / Architecture(s)</a:t>
            </a:r>
            <a:endParaRPr/>
          </a:p>
          <a:p>
            <a:pPr indent="-342900" lvl="1" marL="800100" marR="0" rtl="0" algn="l">
              <a:spcBef>
                <a:spcPts val="0"/>
              </a:spcBef>
              <a:spcAft>
                <a:spcPts val="0"/>
              </a:spcAft>
              <a:buClr>
                <a:srgbClr val="AEABAB"/>
              </a:buClr>
              <a:buSzPts val="2800"/>
              <a:buFont typeface="Arial"/>
              <a:buChar char="•"/>
            </a:pPr>
            <a:r>
              <a:rPr b="0" i="0" lang="fr-FR" sz="2800" u="none" cap="none" strike="noStrike">
                <a:solidFill>
                  <a:srgbClr val="AEABAB"/>
                </a:solidFill>
                <a:latin typeface="Calibri"/>
                <a:ea typeface="Calibri"/>
                <a:cs typeface="Calibri"/>
                <a:sym typeface="Calibri"/>
              </a:rPr>
              <a:t>Functionnal</a:t>
            </a:r>
            <a:endParaRPr b="0" i="0" sz="2800" u="none" cap="none" strike="noStrike">
              <a:solidFill>
                <a:srgbClr val="AEABAB"/>
              </a:solidFill>
              <a:latin typeface="Calibri"/>
              <a:ea typeface="Calibri"/>
              <a:cs typeface="Calibri"/>
              <a:sym typeface="Calibri"/>
            </a:endParaRPr>
          </a:p>
          <a:p>
            <a:pPr indent="-342900" lvl="1" marL="800100" marR="0" rtl="0" algn="l">
              <a:spcBef>
                <a:spcPts val="0"/>
              </a:spcBef>
              <a:spcAft>
                <a:spcPts val="0"/>
              </a:spcAft>
              <a:buClr>
                <a:srgbClr val="AEABAB"/>
              </a:buClr>
              <a:buSzPts val="2800"/>
              <a:buFont typeface="Arial"/>
              <a:buChar char="•"/>
            </a:pPr>
            <a:r>
              <a:rPr b="0" i="0" lang="fr-FR" sz="2800" u="none" cap="none" strike="noStrike">
                <a:solidFill>
                  <a:srgbClr val="AEABAB"/>
                </a:solidFill>
                <a:latin typeface="Calibri"/>
                <a:ea typeface="Calibri"/>
                <a:cs typeface="Calibri"/>
                <a:sym typeface="Calibri"/>
              </a:rPr>
              <a:t>Administrations &amp; AIS</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Technical description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grpSp>
        <p:nvGrpSpPr>
          <p:cNvPr id="817" name="Google Shape;817;p21"/>
          <p:cNvGrpSpPr/>
          <p:nvPr/>
        </p:nvGrpSpPr>
        <p:grpSpPr>
          <a:xfrm>
            <a:off x="1632393" y="1028699"/>
            <a:ext cx="9745652" cy="5569527"/>
            <a:chOff x="1733106" y="1187856"/>
            <a:chExt cx="6777481" cy="3067828"/>
          </a:xfrm>
        </p:grpSpPr>
        <p:pic>
          <p:nvPicPr>
            <p:cNvPr id="818" name="Google Shape;818;p21"/>
            <p:cNvPicPr preferRelativeResize="0"/>
            <p:nvPr/>
          </p:nvPicPr>
          <p:blipFill rotWithShape="1">
            <a:blip r:embed="rId3">
              <a:alphaModFix/>
            </a:blip>
            <a:srcRect b="0" l="0" r="0" t="0"/>
            <a:stretch/>
          </p:blipFill>
          <p:spPr>
            <a:xfrm>
              <a:off x="3681412" y="1187856"/>
              <a:ext cx="4829175" cy="3057525"/>
            </a:xfrm>
            <a:prstGeom prst="rect">
              <a:avLst/>
            </a:prstGeom>
            <a:noFill/>
            <a:ln>
              <a:noFill/>
            </a:ln>
          </p:spPr>
        </p:pic>
        <p:sp>
          <p:nvSpPr>
            <p:cNvPr id="819" name="Google Shape;819;p21"/>
            <p:cNvSpPr/>
            <p:nvPr/>
          </p:nvSpPr>
          <p:spPr>
            <a:xfrm>
              <a:off x="1733107" y="1371600"/>
              <a:ext cx="1658679" cy="563526"/>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lt1"/>
                  </a:solidFill>
                  <a:latin typeface="Calibri"/>
                  <a:ea typeface="Calibri"/>
                  <a:cs typeface="Calibri"/>
                  <a:sym typeface="Calibri"/>
                </a:rPr>
                <a:t>Public administrations</a:t>
              </a:r>
              <a:endParaRPr/>
            </a:p>
          </p:txBody>
        </p:sp>
        <p:sp>
          <p:nvSpPr>
            <p:cNvPr id="820" name="Google Shape;820;p21"/>
            <p:cNvSpPr/>
            <p:nvPr/>
          </p:nvSpPr>
          <p:spPr>
            <a:xfrm>
              <a:off x="1733107" y="2327221"/>
              <a:ext cx="1658679" cy="334927"/>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lt1"/>
                  </a:solidFill>
                  <a:latin typeface="Calibri"/>
                  <a:ea typeface="Calibri"/>
                  <a:cs typeface="Calibri"/>
                  <a:sym typeface="Calibri"/>
                </a:rPr>
                <a:t>Public</a:t>
              </a:r>
              <a:endParaRPr/>
            </a:p>
          </p:txBody>
        </p:sp>
        <p:sp>
          <p:nvSpPr>
            <p:cNvPr id="821" name="Google Shape;821;p21"/>
            <p:cNvSpPr/>
            <p:nvPr/>
          </p:nvSpPr>
          <p:spPr>
            <a:xfrm>
              <a:off x="1733107" y="2723283"/>
              <a:ext cx="1658679" cy="334927"/>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dk1"/>
                  </a:solidFill>
                  <a:latin typeface="Calibri"/>
                  <a:ea typeface="Calibri"/>
                  <a:cs typeface="Calibri"/>
                  <a:sym typeface="Calibri"/>
                </a:rPr>
                <a:t>Private</a:t>
              </a:r>
              <a:endParaRPr sz="2400">
                <a:solidFill>
                  <a:schemeClr val="dk1"/>
                </a:solidFill>
                <a:latin typeface="Calibri"/>
                <a:ea typeface="Calibri"/>
                <a:cs typeface="Calibri"/>
                <a:sym typeface="Calibri"/>
              </a:endParaRPr>
            </a:p>
          </p:txBody>
        </p:sp>
        <p:sp>
          <p:nvSpPr>
            <p:cNvPr id="822" name="Google Shape;822;p21"/>
            <p:cNvSpPr/>
            <p:nvPr/>
          </p:nvSpPr>
          <p:spPr>
            <a:xfrm>
              <a:off x="1733106" y="3410394"/>
              <a:ext cx="1658679" cy="563526"/>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dk1"/>
                  </a:solidFill>
                  <a:latin typeface="Calibri"/>
                  <a:ea typeface="Calibri"/>
                  <a:cs typeface="Calibri"/>
                  <a:sym typeface="Calibri"/>
                </a:rPr>
                <a:t>Private</a:t>
              </a:r>
              <a:endParaRPr sz="2400">
                <a:solidFill>
                  <a:schemeClr val="dk1"/>
                </a:solidFill>
                <a:latin typeface="Calibri"/>
                <a:ea typeface="Calibri"/>
                <a:cs typeface="Calibri"/>
                <a:sym typeface="Calibri"/>
              </a:endParaRPr>
            </a:p>
          </p:txBody>
        </p:sp>
        <p:sp>
          <p:nvSpPr>
            <p:cNvPr id="823" name="Google Shape;823;p21"/>
            <p:cNvSpPr/>
            <p:nvPr/>
          </p:nvSpPr>
          <p:spPr>
            <a:xfrm>
              <a:off x="3702678" y="1935126"/>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Surveillance et security</a:t>
              </a:r>
              <a:endParaRPr sz="1600">
                <a:solidFill>
                  <a:schemeClr val="lt1"/>
                </a:solidFill>
                <a:latin typeface="Calibri"/>
                <a:ea typeface="Calibri"/>
                <a:cs typeface="Calibri"/>
                <a:sym typeface="Calibri"/>
              </a:endParaRPr>
            </a:p>
          </p:txBody>
        </p:sp>
        <p:sp>
          <p:nvSpPr>
            <p:cNvPr id="824" name="Google Shape;824;p21"/>
            <p:cNvSpPr/>
            <p:nvPr/>
          </p:nvSpPr>
          <p:spPr>
            <a:xfrm>
              <a:off x="5305146" y="1935126"/>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SAR</a:t>
              </a:r>
              <a:endParaRPr/>
            </a:p>
          </p:txBody>
        </p:sp>
        <p:sp>
          <p:nvSpPr>
            <p:cNvPr id="825" name="Google Shape;825;p21"/>
            <p:cNvSpPr/>
            <p:nvPr/>
          </p:nvSpPr>
          <p:spPr>
            <a:xfrm>
              <a:off x="6918247" y="1935126"/>
              <a:ext cx="1592340"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Intelligence</a:t>
              </a:r>
              <a:endParaRPr/>
            </a:p>
          </p:txBody>
        </p:sp>
        <p:sp>
          <p:nvSpPr>
            <p:cNvPr id="826" name="Google Shape;826;p21"/>
            <p:cNvSpPr/>
            <p:nvPr/>
          </p:nvSpPr>
          <p:spPr>
            <a:xfrm>
              <a:off x="3702678" y="2940791"/>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Counter-piracy</a:t>
              </a:r>
              <a:endParaRPr sz="1600">
                <a:solidFill>
                  <a:schemeClr val="lt1"/>
                </a:solidFill>
                <a:latin typeface="Calibri"/>
                <a:ea typeface="Calibri"/>
                <a:cs typeface="Calibri"/>
                <a:sym typeface="Calibri"/>
              </a:endParaRPr>
            </a:p>
          </p:txBody>
        </p:sp>
        <p:sp>
          <p:nvSpPr>
            <p:cNvPr id="827" name="Google Shape;827;p21"/>
            <p:cNvSpPr/>
            <p:nvPr/>
          </p:nvSpPr>
          <p:spPr>
            <a:xfrm>
              <a:off x="5305146" y="2940791"/>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Environment</a:t>
              </a:r>
              <a:endParaRPr sz="1600">
                <a:solidFill>
                  <a:schemeClr val="lt1"/>
                </a:solidFill>
                <a:latin typeface="Calibri"/>
                <a:ea typeface="Calibri"/>
                <a:cs typeface="Calibri"/>
                <a:sym typeface="Calibri"/>
              </a:endParaRPr>
            </a:p>
          </p:txBody>
        </p:sp>
        <p:sp>
          <p:nvSpPr>
            <p:cNvPr id="828" name="Google Shape;828;p21"/>
            <p:cNvSpPr/>
            <p:nvPr/>
          </p:nvSpPr>
          <p:spPr>
            <a:xfrm>
              <a:off x="6918247" y="2940791"/>
              <a:ext cx="1592340"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Inquiry</a:t>
              </a:r>
              <a:endParaRPr sz="1600">
                <a:solidFill>
                  <a:schemeClr val="lt1"/>
                </a:solidFill>
                <a:latin typeface="Calibri"/>
                <a:ea typeface="Calibri"/>
                <a:cs typeface="Calibri"/>
                <a:sym typeface="Calibri"/>
              </a:endParaRPr>
            </a:p>
          </p:txBody>
        </p:sp>
        <p:sp>
          <p:nvSpPr>
            <p:cNvPr id="829" name="Google Shape;829;p21"/>
            <p:cNvSpPr/>
            <p:nvPr/>
          </p:nvSpPr>
          <p:spPr>
            <a:xfrm>
              <a:off x="3692046" y="3973920"/>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Logistics</a:t>
              </a:r>
              <a:endParaRPr sz="1600">
                <a:solidFill>
                  <a:schemeClr val="lt1"/>
                </a:solidFill>
                <a:latin typeface="Calibri"/>
                <a:ea typeface="Calibri"/>
                <a:cs typeface="Calibri"/>
                <a:sym typeface="Calibri"/>
              </a:endParaRPr>
            </a:p>
          </p:txBody>
        </p:sp>
        <p:sp>
          <p:nvSpPr>
            <p:cNvPr id="830" name="Google Shape;830;p21"/>
            <p:cNvSpPr/>
            <p:nvPr/>
          </p:nvSpPr>
          <p:spPr>
            <a:xfrm>
              <a:off x="5294514" y="3973920"/>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Oil &amp; Gaz</a:t>
              </a:r>
              <a:endParaRPr/>
            </a:p>
          </p:txBody>
        </p:sp>
        <p:sp>
          <p:nvSpPr>
            <p:cNvPr id="831" name="Google Shape;831;p21"/>
            <p:cNvSpPr/>
            <p:nvPr/>
          </p:nvSpPr>
          <p:spPr>
            <a:xfrm>
              <a:off x="6907615" y="3973920"/>
              <a:ext cx="1592340"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Fishery</a:t>
              </a:r>
              <a:endParaRPr sz="1600">
                <a:solidFill>
                  <a:schemeClr val="lt1"/>
                </a:solidFill>
                <a:latin typeface="Calibri"/>
                <a:ea typeface="Calibri"/>
                <a:cs typeface="Calibri"/>
                <a:sym typeface="Calibri"/>
              </a:endParaRPr>
            </a:p>
          </p:txBody>
        </p:sp>
      </p:grpSp>
      <p:sp>
        <p:nvSpPr>
          <p:cNvPr id="832" name="Google Shape;832;p21"/>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AIS / GNSS – Users and use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22"/>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for Maritime</a:t>
            </a:r>
            <a:endParaRPr/>
          </a:p>
        </p:txBody>
      </p:sp>
      <p:pic>
        <p:nvPicPr>
          <p:cNvPr descr="Une image contenant eau, bateau, extérieur, ciel&#10;&#10;Description générée automatiquement" id="838" name="Google Shape;838;p22"/>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839" name="Google Shape;839;p22"/>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840" name="Google Shape;840;p22"/>
          <p:cNvSpPr txBox="1"/>
          <p:nvPr/>
        </p:nvSpPr>
        <p:spPr>
          <a:xfrm>
            <a:off x="595276" y="1357605"/>
            <a:ext cx="4984634"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What is AIS</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User communities </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Functionning / Architecture(s)</a:t>
            </a:r>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Functionnal</a:t>
            </a:r>
            <a:endParaRPr b="0" i="0" sz="2800" u="none" cap="none" strike="noStrike">
              <a:solidFill>
                <a:schemeClr val="dk1"/>
              </a:solidFill>
              <a:latin typeface="Calibri"/>
              <a:ea typeface="Calibri"/>
              <a:cs typeface="Calibri"/>
              <a:sym typeface="Calibri"/>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Administrations &amp; AIS</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Technical description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23"/>
          <p:cNvSpPr txBox="1"/>
          <p:nvPr/>
        </p:nvSpPr>
        <p:spPr>
          <a:xfrm>
            <a:off x="1679694" y="6119336"/>
            <a:ext cx="521559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1400" u="sng">
                <a:solidFill>
                  <a:schemeClr val="dk1"/>
                </a:solidFill>
                <a:latin typeface="Calibri"/>
                <a:ea typeface="Calibri"/>
                <a:cs typeface="Calibri"/>
                <a:sym typeface="Calibri"/>
              </a:rPr>
              <a:t>Example:</a:t>
            </a:r>
            <a:endParaRPr/>
          </a:p>
          <a:p>
            <a:pPr indent="0" lvl="0" marL="0" marR="0" rtl="0" algn="l">
              <a:spcBef>
                <a:spcPts val="0"/>
              </a:spcBef>
              <a:spcAft>
                <a:spcPts val="0"/>
              </a:spcAft>
              <a:buNone/>
            </a:pPr>
            <a:r>
              <a:rPr i="1" lang="fr-FR" sz="1400">
                <a:solidFill>
                  <a:schemeClr val="dk1"/>
                </a:solidFill>
                <a:latin typeface="Calibri"/>
                <a:ea typeface="Calibri"/>
                <a:cs typeface="Calibri"/>
                <a:sym typeface="Calibri"/>
              </a:rPr>
              <a:t>1 / How far can I see a 20 m high vessel if I am on a 100 m high tower</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fr-FR" sz="1400">
                <a:solidFill>
                  <a:schemeClr val="dk1"/>
                </a:solidFill>
                <a:latin typeface="Calibri"/>
                <a:ea typeface="Calibri"/>
                <a:cs typeface="Calibri"/>
                <a:sym typeface="Calibri"/>
              </a:rPr>
              <a:t>2/ How far can I see a 20 m high vessel if I am on the beach</a:t>
            </a:r>
            <a:endParaRPr i="1" sz="1400">
              <a:solidFill>
                <a:schemeClr val="dk1"/>
              </a:solidFill>
              <a:latin typeface="Calibri"/>
              <a:ea typeface="Calibri"/>
              <a:cs typeface="Calibri"/>
              <a:sym typeface="Calibri"/>
            </a:endParaRPr>
          </a:p>
        </p:txBody>
      </p:sp>
      <p:sp>
        <p:nvSpPr>
          <p:cNvPr id="846" name="Google Shape;846;p23"/>
          <p:cNvSpPr txBox="1"/>
          <p:nvPr/>
        </p:nvSpPr>
        <p:spPr>
          <a:xfrm>
            <a:off x="11353736" y="6370519"/>
            <a:ext cx="82266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1/ 102 km</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2/ 34 km</a:t>
            </a:r>
            <a:endParaRPr/>
          </a:p>
        </p:txBody>
      </p:sp>
      <p:grpSp>
        <p:nvGrpSpPr>
          <p:cNvPr id="847" name="Google Shape;847;p23"/>
          <p:cNvGrpSpPr/>
          <p:nvPr/>
        </p:nvGrpSpPr>
        <p:grpSpPr>
          <a:xfrm>
            <a:off x="5206707" y="3549045"/>
            <a:ext cx="6389731" cy="2642025"/>
            <a:chOff x="5206707" y="3549045"/>
            <a:chExt cx="6389731" cy="2642025"/>
          </a:xfrm>
        </p:grpSpPr>
        <p:grpSp>
          <p:nvGrpSpPr>
            <p:cNvPr id="848" name="Google Shape;848;p23"/>
            <p:cNvGrpSpPr/>
            <p:nvPr/>
          </p:nvGrpSpPr>
          <p:grpSpPr>
            <a:xfrm>
              <a:off x="6035040" y="3995719"/>
              <a:ext cx="4300585" cy="1247809"/>
              <a:chOff x="2046514" y="1161143"/>
              <a:chExt cx="7082971" cy="3017475"/>
            </a:xfrm>
          </p:grpSpPr>
          <p:pic>
            <p:nvPicPr>
              <p:cNvPr descr="distance En savoir plus sur les VHF marine ICOM" id="849" name="Google Shape;849;p23"/>
              <p:cNvPicPr preferRelativeResize="0"/>
              <p:nvPr/>
            </p:nvPicPr>
            <p:blipFill rotWithShape="1">
              <a:blip r:embed="rId3">
                <a:alphaModFix/>
              </a:blip>
              <a:srcRect b="0" l="0" r="0" t="0"/>
              <a:stretch/>
            </p:blipFill>
            <p:spPr>
              <a:xfrm>
                <a:off x="2046514" y="1393372"/>
                <a:ext cx="7082971" cy="2785246"/>
              </a:xfrm>
              <a:prstGeom prst="rect">
                <a:avLst/>
              </a:prstGeom>
              <a:noFill/>
              <a:ln>
                <a:noFill/>
              </a:ln>
            </p:spPr>
          </p:pic>
          <p:sp>
            <p:nvSpPr>
              <p:cNvPr id="850" name="Google Shape;850;p23"/>
              <p:cNvSpPr/>
              <p:nvPr/>
            </p:nvSpPr>
            <p:spPr>
              <a:xfrm>
                <a:off x="3244948" y="3068544"/>
                <a:ext cx="537029" cy="464457"/>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H</a:t>
                </a:r>
                <a:endParaRPr/>
              </a:p>
            </p:txBody>
          </p:sp>
          <p:sp>
            <p:nvSpPr>
              <p:cNvPr id="851" name="Google Shape;851;p23"/>
              <p:cNvSpPr/>
              <p:nvPr/>
            </p:nvSpPr>
            <p:spPr>
              <a:xfrm>
                <a:off x="7265963" y="3070330"/>
                <a:ext cx="537029" cy="464457"/>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h</a:t>
                </a:r>
                <a:endParaRPr/>
              </a:p>
            </p:txBody>
          </p:sp>
          <p:sp>
            <p:nvSpPr>
              <p:cNvPr id="852" name="Google Shape;852;p23"/>
              <p:cNvSpPr/>
              <p:nvPr/>
            </p:nvSpPr>
            <p:spPr>
              <a:xfrm>
                <a:off x="5319484" y="1161143"/>
                <a:ext cx="537029" cy="464457"/>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P</a:t>
                </a:r>
                <a:endParaRPr/>
              </a:p>
            </p:txBody>
          </p:sp>
        </p:grpSp>
        <p:sp>
          <p:nvSpPr>
            <p:cNvPr id="853" name="Google Shape;853;p23"/>
            <p:cNvSpPr txBox="1"/>
            <p:nvPr/>
          </p:nvSpPr>
          <p:spPr>
            <a:xfrm>
              <a:off x="5206707" y="5392848"/>
              <a:ext cx="6157978" cy="546560"/>
            </a:xfrm>
            <a:prstGeom prst="rect">
              <a:avLst/>
            </a:prstGeom>
            <a:blipFill rotWithShape="1">
              <a:blip r:embed="rId4">
                <a:alphaModFix/>
              </a:blip>
              <a:stretch>
                <a:fillRect b="-20878" l="-1382"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latin typeface="Calibri"/>
                  <a:ea typeface="Calibri"/>
                  <a:cs typeface="Calibri"/>
                  <a:sym typeface="Calibri"/>
                </a:rPr>
                <a:t> </a:t>
              </a:r>
              <a:endParaRPr/>
            </a:p>
          </p:txBody>
        </p:sp>
        <p:sp>
          <p:nvSpPr>
            <p:cNvPr id="854" name="Google Shape;854;p23"/>
            <p:cNvSpPr txBox="1"/>
            <p:nvPr/>
          </p:nvSpPr>
          <p:spPr>
            <a:xfrm>
              <a:off x="10541341" y="5914071"/>
              <a:ext cx="1055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1 ft = 0,305 m</a:t>
              </a:r>
              <a:endParaRPr/>
            </a:p>
          </p:txBody>
        </p:sp>
        <p:sp>
          <p:nvSpPr>
            <p:cNvPr id="855" name="Google Shape;855;p23"/>
            <p:cNvSpPr txBox="1"/>
            <p:nvPr/>
          </p:nvSpPr>
          <p:spPr>
            <a:xfrm>
              <a:off x="6895289" y="3549045"/>
              <a:ext cx="3002188"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1" lang="fr-FR" sz="1600">
                  <a:solidFill>
                    <a:schemeClr val="dk1"/>
                  </a:solidFill>
                  <a:latin typeface="Arial"/>
                  <a:ea typeface="Arial"/>
                  <a:cs typeface="Arial"/>
                  <a:sym typeface="Arial"/>
                </a:rPr>
                <a:t>Optical Range formula</a:t>
              </a:r>
              <a:endParaRPr/>
            </a:p>
          </p:txBody>
        </p:sp>
      </p:grpSp>
      <p:sp>
        <p:nvSpPr>
          <p:cNvPr id="856" name="Google Shape;856;p23"/>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AIS Transponder – How does it Work ?</a:t>
            </a:r>
            <a:endParaRPr/>
          </a:p>
        </p:txBody>
      </p:sp>
      <p:pic>
        <p:nvPicPr>
          <p:cNvPr id="857" name="Google Shape;857;p23"/>
          <p:cNvPicPr preferRelativeResize="0"/>
          <p:nvPr/>
        </p:nvPicPr>
        <p:blipFill rotWithShape="1">
          <a:blip r:embed="rId5">
            <a:alphaModFix/>
          </a:blip>
          <a:srcRect b="0" l="0" r="0" t="0"/>
          <a:stretch/>
        </p:blipFill>
        <p:spPr>
          <a:xfrm>
            <a:off x="-9213" y="446137"/>
            <a:ext cx="5359740" cy="3962577"/>
          </a:xfrm>
          <a:prstGeom prst="rect">
            <a:avLst/>
          </a:prstGeom>
          <a:noFill/>
          <a:ln>
            <a:noFill/>
          </a:ln>
        </p:spPr>
      </p:pic>
      <p:sp>
        <p:nvSpPr>
          <p:cNvPr id="858" name="Google Shape;858;p23"/>
          <p:cNvSpPr txBox="1"/>
          <p:nvPr/>
        </p:nvSpPr>
        <p:spPr>
          <a:xfrm>
            <a:off x="466376" y="2948881"/>
            <a:ext cx="286738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VHF waveform</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Robust</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LOS</a:t>
            </a:r>
            <a:endParaRPr/>
          </a:p>
          <a:p>
            <a:pPr indent="-285750" lvl="0" marL="285750" marR="0" rtl="0" algn="l">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Low available Bandwidth</a:t>
            </a:r>
            <a:endParaRPr b="1" sz="1800">
              <a:solidFill>
                <a:schemeClr val="dk1"/>
              </a:solidFill>
              <a:latin typeface="Calibri"/>
              <a:ea typeface="Calibri"/>
              <a:cs typeface="Calibri"/>
              <a:sym typeface="Calibri"/>
            </a:endParaRPr>
          </a:p>
        </p:txBody>
      </p:sp>
      <p:pic>
        <p:nvPicPr>
          <p:cNvPr descr="Une image contenant texte, diagramme, croquis, conception&#10;&#10;Description générée automatiquement" id="859" name="Google Shape;859;p23"/>
          <p:cNvPicPr preferRelativeResize="0"/>
          <p:nvPr/>
        </p:nvPicPr>
        <p:blipFill rotWithShape="1">
          <a:blip r:embed="rId6">
            <a:alphaModFix/>
          </a:blip>
          <a:srcRect b="13996" l="0" r="0" t="0"/>
          <a:stretch/>
        </p:blipFill>
        <p:spPr>
          <a:xfrm>
            <a:off x="7056751" y="705370"/>
            <a:ext cx="4896661" cy="2047161"/>
          </a:xfrm>
          <a:prstGeom prst="rect">
            <a:avLst/>
          </a:prstGeom>
          <a:noFill/>
          <a:ln>
            <a:noFill/>
          </a:ln>
        </p:spPr>
      </p:pic>
      <p:sp>
        <p:nvSpPr>
          <p:cNvPr id="860" name="Google Shape;860;p23"/>
          <p:cNvSpPr txBox="1"/>
          <p:nvPr/>
        </p:nvSpPr>
        <p:spPr>
          <a:xfrm>
            <a:off x="9845915" y="211918"/>
            <a:ext cx="17450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AIS Transponder</a:t>
            </a:r>
            <a:endParaRPr b="1" sz="1800">
              <a:solidFill>
                <a:schemeClr val="dk1"/>
              </a:solidFill>
              <a:latin typeface="Calibri"/>
              <a:ea typeface="Calibri"/>
              <a:cs typeface="Calibri"/>
              <a:sym typeface="Calibri"/>
            </a:endParaRPr>
          </a:p>
        </p:txBody>
      </p:sp>
      <p:sp>
        <p:nvSpPr>
          <p:cNvPr id="861" name="Google Shape;861;p23"/>
          <p:cNvSpPr txBox="1"/>
          <p:nvPr/>
        </p:nvSpPr>
        <p:spPr>
          <a:xfrm>
            <a:off x="8841127" y="2712839"/>
            <a:ext cx="110280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Class B </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Transponder</a:t>
            </a:r>
            <a:endParaRPr sz="1400">
              <a:solidFill>
                <a:schemeClr val="dk1"/>
              </a:solidFill>
              <a:latin typeface="Calibri"/>
              <a:ea typeface="Calibri"/>
              <a:cs typeface="Calibri"/>
              <a:sym typeface="Calibri"/>
            </a:endParaRPr>
          </a:p>
        </p:txBody>
      </p:sp>
      <p:sp>
        <p:nvSpPr>
          <p:cNvPr id="862" name="Google Shape;862;p23"/>
          <p:cNvSpPr txBox="1"/>
          <p:nvPr/>
        </p:nvSpPr>
        <p:spPr>
          <a:xfrm>
            <a:off x="7276070" y="2712839"/>
            <a:ext cx="10230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GNSS / VHF</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 Antenna</a:t>
            </a:r>
            <a:endParaRPr sz="1400">
              <a:solidFill>
                <a:schemeClr val="dk1"/>
              </a:solidFill>
              <a:latin typeface="Calibri"/>
              <a:ea typeface="Calibri"/>
              <a:cs typeface="Calibri"/>
              <a:sym typeface="Calibri"/>
            </a:endParaRPr>
          </a:p>
        </p:txBody>
      </p:sp>
      <p:sp>
        <p:nvSpPr>
          <p:cNvPr id="863" name="Google Shape;863;p23"/>
          <p:cNvSpPr txBox="1"/>
          <p:nvPr/>
        </p:nvSpPr>
        <p:spPr>
          <a:xfrm>
            <a:off x="10771948" y="2712839"/>
            <a:ext cx="70872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Display</a:t>
            </a:r>
            <a:endParaRPr/>
          </a:p>
        </p:txBody>
      </p:sp>
      <p:sp>
        <p:nvSpPr>
          <p:cNvPr id="864" name="Google Shape;864;p23"/>
          <p:cNvSpPr txBox="1"/>
          <p:nvPr/>
        </p:nvSpPr>
        <p:spPr>
          <a:xfrm>
            <a:off x="3781062" y="642921"/>
            <a:ext cx="3823444"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Class A:  T/R all Messages</a:t>
            </a:r>
            <a:endParaRPr/>
          </a:p>
          <a:p>
            <a:pPr indent="-285750" lvl="0" marL="285750" marR="0" rtl="0" algn="l">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Class B:  T/R limited Messages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grpSp>
        <p:nvGrpSpPr>
          <p:cNvPr id="869" name="Google Shape;869;p24"/>
          <p:cNvGrpSpPr/>
          <p:nvPr/>
        </p:nvGrpSpPr>
        <p:grpSpPr>
          <a:xfrm>
            <a:off x="53710" y="462421"/>
            <a:ext cx="7941722" cy="6023094"/>
            <a:chOff x="2492110" y="277359"/>
            <a:chExt cx="7941722" cy="6023094"/>
          </a:xfrm>
        </p:grpSpPr>
        <p:sp>
          <p:nvSpPr>
            <p:cNvPr id="870" name="Google Shape;870;p24"/>
            <p:cNvSpPr/>
            <p:nvPr/>
          </p:nvSpPr>
          <p:spPr>
            <a:xfrm>
              <a:off x="5936343" y="2452914"/>
              <a:ext cx="1756228" cy="1741715"/>
            </a:xfrm>
            <a:prstGeom prst="rect">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AIS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Transponder</a:t>
              </a:r>
              <a:endParaRPr sz="1800">
                <a:solidFill>
                  <a:schemeClr val="dk1"/>
                </a:solidFill>
                <a:latin typeface="Calibri"/>
                <a:ea typeface="Calibri"/>
                <a:cs typeface="Calibri"/>
                <a:sym typeface="Calibri"/>
              </a:endParaRPr>
            </a:p>
          </p:txBody>
        </p:sp>
        <p:pic>
          <p:nvPicPr>
            <p:cNvPr descr="Une image contenant arme&#10;&#10;Description générée automatiquement" id="871" name="Google Shape;871;p24"/>
            <p:cNvPicPr preferRelativeResize="0"/>
            <p:nvPr/>
          </p:nvPicPr>
          <p:blipFill rotWithShape="1">
            <a:blip r:embed="rId3">
              <a:alphaModFix/>
            </a:blip>
            <a:srcRect b="0" l="0" r="0" t="0"/>
            <a:stretch/>
          </p:blipFill>
          <p:spPr>
            <a:xfrm>
              <a:off x="7357402" y="277359"/>
              <a:ext cx="472885" cy="1433739"/>
            </a:xfrm>
            <a:prstGeom prst="rect">
              <a:avLst/>
            </a:prstGeom>
            <a:noFill/>
            <a:ln>
              <a:noFill/>
            </a:ln>
          </p:spPr>
        </p:pic>
        <p:pic>
          <p:nvPicPr>
            <p:cNvPr id="872" name="Google Shape;872;p24"/>
            <p:cNvPicPr preferRelativeResize="0"/>
            <p:nvPr/>
          </p:nvPicPr>
          <p:blipFill rotWithShape="1">
            <a:blip r:embed="rId4">
              <a:alphaModFix/>
            </a:blip>
            <a:srcRect b="0" l="0" r="0" t="0"/>
            <a:stretch/>
          </p:blipFill>
          <p:spPr>
            <a:xfrm>
              <a:off x="6302326" y="652487"/>
              <a:ext cx="618979" cy="756054"/>
            </a:xfrm>
            <a:prstGeom prst="rect">
              <a:avLst/>
            </a:prstGeom>
            <a:noFill/>
            <a:ln>
              <a:noFill/>
            </a:ln>
          </p:spPr>
        </p:pic>
        <p:pic>
          <p:nvPicPr>
            <p:cNvPr descr="CSD300 Colour AIS Display Chartplotter - Comar Systems" id="873" name="Google Shape;873;p24"/>
            <p:cNvPicPr preferRelativeResize="0"/>
            <p:nvPr/>
          </p:nvPicPr>
          <p:blipFill rotWithShape="1">
            <a:blip r:embed="rId5">
              <a:alphaModFix/>
            </a:blip>
            <a:srcRect b="0" l="0" r="0" t="0"/>
            <a:stretch/>
          </p:blipFill>
          <p:spPr>
            <a:xfrm>
              <a:off x="2492110" y="2328496"/>
              <a:ext cx="2190750" cy="1638300"/>
            </a:xfrm>
            <a:prstGeom prst="rect">
              <a:avLst/>
            </a:prstGeom>
            <a:noFill/>
            <a:ln>
              <a:noFill/>
            </a:ln>
          </p:spPr>
        </p:pic>
        <p:pic>
          <p:nvPicPr>
            <p:cNvPr descr="Une image contenant texte, équipement électronique, ordinateur&#10;&#10;Description générée automatiquement" id="874" name="Google Shape;874;p24"/>
            <p:cNvPicPr preferRelativeResize="0"/>
            <p:nvPr/>
          </p:nvPicPr>
          <p:blipFill rotWithShape="1">
            <a:blip r:embed="rId6">
              <a:alphaModFix/>
            </a:blip>
            <a:srcRect b="0" l="0" r="0" t="0"/>
            <a:stretch/>
          </p:blipFill>
          <p:spPr>
            <a:xfrm>
              <a:off x="8566932" y="1975046"/>
              <a:ext cx="1866900" cy="1866900"/>
            </a:xfrm>
            <a:prstGeom prst="rect">
              <a:avLst/>
            </a:prstGeom>
            <a:noFill/>
            <a:ln>
              <a:noFill/>
            </a:ln>
          </p:spPr>
        </p:pic>
        <p:sp>
          <p:nvSpPr>
            <p:cNvPr id="875" name="Google Shape;875;p24"/>
            <p:cNvSpPr txBox="1"/>
            <p:nvPr/>
          </p:nvSpPr>
          <p:spPr>
            <a:xfrm>
              <a:off x="4919635" y="1125507"/>
              <a:ext cx="14047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GPS Antenna</a:t>
              </a:r>
              <a:endParaRPr sz="1800">
                <a:solidFill>
                  <a:schemeClr val="dk1"/>
                </a:solidFill>
                <a:latin typeface="Calibri"/>
                <a:ea typeface="Calibri"/>
                <a:cs typeface="Calibri"/>
                <a:sym typeface="Calibri"/>
              </a:endParaRPr>
            </a:p>
          </p:txBody>
        </p:sp>
        <p:sp>
          <p:nvSpPr>
            <p:cNvPr id="876" name="Google Shape;876;p24"/>
            <p:cNvSpPr txBox="1"/>
            <p:nvPr/>
          </p:nvSpPr>
          <p:spPr>
            <a:xfrm>
              <a:off x="8064584" y="1190015"/>
              <a:ext cx="14207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VHF Antenna</a:t>
              </a:r>
              <a:endParaRPr sz="1800">
                <a:solidFill>
                  <a:schemeClr val="dk1"/>
                </a:solidFill>
                <a:latin typeface="Calibri"/>
                <a:ea typeface="Calibri"/>
                <a:cs typeface="Calibri"/>
                <a:sym typeface="Calibri"/>
              </a:endParaRPr>
            </a:p>
          </p:txBody>
        </p:sp>
        <p:sp>
          <p:nvSpPr>
            <p:cNvPr id="877" name="Google Shape;877;p24"/>
            <p:cNvSpPr txBox="1"/>
            <p:nvPr/>
          </p:nvSpPr>
          <p:spPr>
            <a:xfrm>
              <a:off x="8883148" y="3597464"/>
              <a:ext cx="5838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HMI</a:t>
              </a:r>
              <a:endParaRPr/>
            </a:p>
          </p:txBody>
        </p:sp>
        <p:sp>
          <p:nvSpPr>
            <p:cNvPr id="878" name="Google Shape;878;p24"/>
            <p:cNvSpPr/>
            <p:nvPr/>
          </p:nvSpPr>
          <p:spPr>
            <a:xfrm>
              <a:off x="8064584" y="4375052"/>
              <a:ext cx="1571785" cy="411426"/>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AC / DC</a:t>
              </a:r>
              <a:endParaRPr/>
            </a:p>
          </p:txBody>
        </p:sp>
        <p:sp>
          <p:nvSpPr>
            <p:cNvPr id="879" name="Google Shape;879;p24"/>
            <p:cNvSpPr/>
            <p:nvPr/>
          </p:nvSpPr>
          <p:spPr>
            <a:xfrm>
              <a:off x="3621824" y="4432438"/>
              <a:ext cx="1629602" cy="411426"/>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Loch</a:t>
              </a:r>
              <a:endParaRPr/>
            </a:p>
          </p:txBody>
        </p:sp>
        <p:sp>
          <p:nvSpPr>
            <p:cNvPr id="880" name="Google Shape;880;p24"/>
            <p:cNvSpPr/>
            <p:nvPr/>
          </p:nvSpPr>
          <p:spPr>
            <a:xfrm>
              <a:off x="3621823" y="5126994"/>
              <a:ext cx="1629602" cy="434314"/>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CCV (Compass)</a:t>
              </a:r>
              <a:endParaRPr/>
            </a:p>
          </p:txBody>
        </p:sp>
        <p:sp>
          <p:nvSpPr>
            <p:cNvPr id="881" name="Google Shape;881;p24"/>
            <p:cNvSpPr/>
            <p:nvPr/>
          </p:nvSpPr>
          <p:spPr>
            <a:xfrm>
              <a:off x="3621823" y="5889027"/>
              <a:ext cx="1629602" cy="411426"/>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GPS</a:t>
              </a:r>
              <a:endParaRPr/>
            </a:p>
          </p:txBody>
        </p:sp>
        <p:cxnSp>
          <p:nvCxnSpPr>
            <p:cNvPr id="882" name="Google Shape;882;p24"/>
            <p:cNvCxnSpPr/>
            <p:nvPr/>
          </p:nvCxnSpPr>
          <p:spPr>
            <a:xfrm>
              <a:off x="7830287" y="3260536"/>
              <a:ext cx="944684" cy="0"/>
            </a:xfrm>
            <a:prstGeom prst="straightConnector1">
              <a:avLst/>
            </a:prstGeom>
            <a:noFill/>
            <a:ln cap="flat" cmpd="sng" w="57150">
              <a:solidFill>
                <a:schemeClr val="accent1"/>
              </a:solidFill>
              <a:prstDash val="solid"/>
              <a:miter lim="800000"/>
              <a:headEnd len="med" w="med" type="triangle"/>
              <a:tailEnd len="med" w="med" type="triangle"/>
            </a:ln>
          </p:spPr>
        </p:cxnSp>
        <p:cxnSp>
          <p:nvCxnSpPr>
            <p:cNvPr id="883" name="Google Shape;883;p24"/>
            <p:cNvCxnSpPr/>
            <p:nvPr/>
          </p:nvCxnSpPr>
          <p:spPr>
            <a:xfrm rot="10800000">
              <a:off x="7420973" y="1711098"/>
              <a:ext cx="0" cy="741816"/>
            </a:xfrm>
            <a:prstGeom prst="straightConnector1">
              <a:avLst/>
            </a:prstGeom>
            <a:noFill/>
            <a:ln cap="flat" cmpd="sng" w="57150">
              <a:solidFill>
                <a:schemeClr val="accent1"/>
              </a:solidFill>
              <a:prstDash val="solid"/>
              <a:miter lim="800000"/>
              <a:headEnd len="med" w="med" type="triangle"/>
              <a:tailEnd len="med" w="med" type="triangle"/>
            </a:ln>
          </p:spPr>
        </p:cxnSp>
        <p:cxnSp>
          <p:nvCxnSpPr>
            <p:cNvPr id="884" name="Google Shape;884;p24"/>
            <p:cNvCxnSpPr/>
            <p:nvPr/>
          </p:nvCxnSpPr>
          <p:spPr>
            <a:xfrm rot="10800000">
              <a:off x="6611815" y="1494839"/>
              <a:ext cx="0" cy="958075"/>
            </a:xfrm>
            <a:prstGeom prst="straightConnector1">
              <a:avLst/>
            </a:prstGeom>
            <a:noFill/>
            <a:ln cap="flat" cmpd="sng" w="57150">
              <a:solidFill>
                <a:schemeClr val="accent1"/>
              </a:solidFill>
              <a:prstDash val="solid"/>
              <a:miter lim="800000"/>
              <a:headEnd len="med" w="med" type="triangle"/>
              <a:tailEnd len="sm" w="sm" type="none"/>
            </a:ln>
          </p:spPr>
        </p:cxnSp>
        <p:cxnSp>
          <p:nvCxnSpPr>
            <p:cNvPr id="885" name="Google Shape;885;p24"/>
            <p:cNvCxnSpPr/>
            <p:nvPr/>
          </p:nvCxnSpPr>
          <p:spPr>
            <a:xfrm>
              <a:off x="4306741" y="3147646"/>
              <a:ext cx="1629602" cy="0"/>
            </a:xfrm>
            <a:prstGeom prst="straightConnector1">
              <a:avLst/>
            </a:prstGeom>
            <a:noFill/>
            <a:ln cap="flat" cmpd="sng" w="57150">
              <a:solidFill>
                <a:schemeClr val="accent1"/>
              </a:solidFill>
              <a:prstDash val="solid"/>
              <a:miter lim="800000"/>
              <a:headEnd len="med" w="med" type="triangle"/>
              <a:tailEnd len="med" w="med" type="triangle"/>
            </a:ln>
          </p:spPr>
        </p:cxnSp>
        <p:cxnSp>
          <p:nvCxnSpPr>
            <p:cNvPr id="886" name="Google Shape;886;p24"/>
            <p:cNvCxnSpPr>
              <a:stCxn id="879" idx="3"/>
            </p:cNvCxnSpPr>
            <p:nvPr/>
          </p:nvCxnSpPr>
          <p:spPr>
            <a:xfrm flipH="1" rot="10800000">
              <a:off x="5251426" y="4194751"/>
              <a:ext cx="986400" cy="443400"/>
            </a:xfrm>
            <a:prstGeom prst="bentConnector3">
              <a:avLst>
                <a:gd fmla="val 297238" name="adj1"/>
              </a:avLst>
            </a:prstGeom>
            <a:noFill/>
            <a:ln cap="flat" cmpd="sng" w="57150">
              <a:solidFill>
                <a:schemeClr val="accent1"/>
              </a:solidFill>
              <a:prstDash val="solid"/>
              <a:miter lim="800000"/>
              <a:headEnd len="sm" w="sm" type="none"/>
              <a:tailEnd len="med" w="med" type="triangle"/>
            </a:ln>
          </p:spPr>
        </p:cxnSp>
        <p:cxnSp>
          <p:nvCxnSpPr>
            <p:cNvPr id="887" name="Google Shape;887;p24"/>
            <p:cNvCxnSpPr/>
            <p:nvPr/>
          </p:nvCxnSpPr>
          <p:spPr>
            <a:xfrm flipH="1" rot="10800000">
              <a:off x="5251424" y="4217289"/>
              <a:ext cx="1360391" cy="1106210"/>
            </a:xfrm>
            <a:prstGeom prst="bentConnector3">
              <a:avLst>
                <a:gd fmla="val 278879" name="adj1"/>
              </a:avLst>
            </a:prstGeom>
            <a:noFill/>
            <a:ln cap="flat" cmpd="sng" w="57150">
              <a:solidFill>
                <a:schemeClr val="accent1"/>
              </a:solidFill>
              <a:prstDash val="solid"/>
              <a:miter lim="800000"/>
              <a:headEnd len="sm" w="sm" type="none"/>
              <a:tailEnd len="med" w="med" type="triangle"/>
            </a:ln>
          </p:spPr>
        </p:cxnSp>
        <p:cxnSp>
          <p:nvCxnSpPr>
            <p:cNvPr id="888" name="Google Shape;888;p24"/>
            <p:cNvCxnSpPr/>
            <p:nvPr/>
          </p:nvCxnSpPr>
          <p:spPr>
            <a:xfrm rot="-5400000">
              <a:off x="5165868" y="4312167"/>
              <a:ext cx="1868129" cy="1697019"/>
            </a:xfrm>
            <a:prstGeom prst="bentConnector3">
              <a:avLst>
                <a:gd fmla="val 8700" name="adj1"/>
              </a:avLst>
            </a:prstGeom>
            <a:noFill/>
            <a:ln cap="flat" cmpd="sng" w="57150">
              <a:solidFill>
                <a:schemeClr val="accent1"/>
              </a:solidFill>
              <a:prstDash val="solid"/>
              <a:miter lim="800000"/>
              <a:headEnd len="sm" w="sm" type="none"/>
              <a:tailEnd len="med" w="med" type="triangle"/>
            </a:ln>
          </p:spPr>
        </p:cxnSp>
        <p:cxnSp>
          <p:nvCxnSpPr>
            <p:cNvPr id="889" name="Google Shape;889;p24"/>
            <p:cNvCxnSpPr>
              <a:stCxn id="878" idx="1"/>
            </p:cNvCxnSpPr>
            <p:nvPr/>
          </p:nvCxnSpPr>
          <p:spPr>
            <a:xfrm rot="10800000">
              <a:off x="7444184" y="4207565"/>
              <a:ext cx="620400" cy="373200"/>
            </a:xfrm>
            <a:prstGeom prst="bentConnector3">
              <a:avLst>
                <a:gd fmla="val -290899" name="adj1"/>
              </a:avLst>
            </a:prstGeom>
            <a:noFill/>
            <a:ln cap="flat" cmpd="sng" w="57150">
              <a:solidFill>
                <a:schemeClr val="accent1"/>
              </a:solidFill>
              <a:prstDash val="solid"/>
              <a:miter lim="800000"/>
              <a:headEnd len="sm" w="sm" type="none"/>
              <a:tailEnd len="med" w="med" type="triangle"/>
            </a:ln>
          </p:spPr>
        </p:cxnSp>
        <p:sp>
          <p:nvSpPr>
            <p:cNvPr id="890" name="Google Shape;890;p24"/>
            <p:cNvSpPr txBox="1"/>
            <p:nvPr/>
          </p:nvSpPr>
          <p:spPr>
            <a:xfrm>
              <a:off x="2947362" y="1674911"/>
              <a:ext cx="15530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User Interface</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(ECS / ECDIS)</a:t>
              </a:r>
              <a:endParaRPr/>
            </a:p>
          </p:txBody>
        </p:sp>
      </p:grpSp>
      <p:sp>
        <p:nvSpPr>
          <p:cNvPr id="891" name="Google Shape;891;p24"/>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AIS / GNSS – Inteconnection / Functionalities</a:t>
            </a:r>
            <a:endParaRPr b="1" sz="2400">
              <a:solidFill>
                <a:schemeClr val="dk1"/>
              </a:solidFill>
              <a:latin typeface="Arial"/>
              <a:ea typeface="Arial"/>
              <a:cs typeface="Arial"/>
              <a:sym typeface="Arial"/>
            </a:endParaRPr>
          </a:p>
        </p:txBody>
      </p:sp>
      <p:pic>
        <p:nvPicPr>
          <p:cNvPr id="892" name="Google Shape;892;p24"/>
          <p:cNvPicPr preferRelativeResize="0"/>
          <p:nvPr/>
        </p:nvPicPr>
        <p:blipFill rotWithShape="1">
          <a:blip r:embed="rId7">
            <a:alphaModFix/>
          </a:blip>
          <a:srcRect b="0" l="0" r="0" t="0"/>
          <a:stretch/>
        </p:blipFill>
        <p:spPr>
          <a:xfrm>
            <a:off x="8297744" y="834355"/>
            <a:ext cx="3709684" cy="5196547"/>
          </a:xfrm>
          <a:prstGeom prst="rect">
            <a:avLst/>
          </a:prstGeom>
          <a:noFill/>
          <a:ln>
            <a:noFill/>
          </a:ln>
        </p:spPr>
      </p:pic>
      <p:sp>
        <p:nvSpPr>
          <p:cNvPr id="893" name="Google Shape;893;p24"/>
          <p:cNvSpPr txBox="1"/>
          <p:nvPr/>
        </p:nvSpPr>
        <p:spPr>
          <a:xfrm>
            <a:off x="9678853" y="1709663"/>
            <a:ext cx="202824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Navigation Aid functions </a:t>
            </a:r>
            <a:endParaRPr/>
          </a:p>
        </p:txBody>
      </p:sp>
      <p:sp>
        <p:nvSpPr>
          <p:cNvPr id="894" name="Google Shape;894;p24"/>
          <p:cNvSpPr txBox="1"/>
          <p:nvPr/>
        </p:nvSpPr>
        <p:spPr>
          <a:xfrm>
            <a:off x="9678853" y="2679099"/>
            <a:ext cx="202824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Display of data on digital Map</a:t>
            </a:r>
            <a:endParaRPr sz="2000">
              <a:solidFill>
                <a:schemeClr val="dk1"/>
              </a:solidFill>
              <a:latin typeface="Calibri"/>
              <a:ea typeface="Calibri"/>
              <a:cs typeface="Calibri"/>
              <a:sym typeface="Calibri"/>
            </a:endParaRPr>
          </a:p>
        </p:txBody>
      </p:sp>
      <p:sp>
        <p:nvSpPr>
          <p:cNvPr id="895" name="Google Shape;895;p24"/>
          <p:cNvSpPr txBox="1"/>
          <p:nvPr/>
        </p:nvSpPr>
        <p:spPr>
          <a:xfrm>
            <a:off x="9678853" y="4091698"/>
            <a:ext cx="136809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Update</a:t>
            </a:r>
            <a:endParaRPr/>
          </a:p>
        </p:txBody>
      </p:sp>
      <p:sp>
        <p:nvSpPr>
          <p:cNvPr id="896" name="Google Shape;896;p24"/>
          <p:cNvSpPr txBox="1"/>
          <p:nvPr/>
        </p:nvSpPr>
        <p:spPr>
          <a:xfrm>
            <a:off x="9726980" y="4925964"/>
            <a:ext cx="201757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Monitoring of alarms</a:t>
            </a:r>
            <a:endParaRPr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25"/>
          <p:cNvPicPr preferRelativeResize="0"/>
          <p:nvPr/>
        </p:nvPicPr>
        <p:blipFill rotWithShape="1">
          <a:blip r:embed="rId3">
            <a:alphaModFix/>
          </a:blip>
          <a:srcRect b="0" l="0" r="0" t="0"/>
          <a:stretch/>
        </p:blipFill>
        <p:spPr>
          <a:xfrm>
            <a:off x="449419" y="1313290"/>
            <a:ext cx="4941731" cy="4231420"/>
          </a:xfrm>
          <a:prstGeom prst="rect">
            <a:avLst/>
          </a:prstGeom>
          <a:noFill/>
          <a:ln>
            <a:noFill/>
          </a:ln>
        </p:spPr>
      </p:pic>
      <p:sp>
        <p:nvSpPr>
          <p:cNvPr id="902" name="Google Shape;902;p25"/>
          <p:cNvSpPr txBox="1"/>
          <p:nvPr/>
        </p:nvSpPr>
        <p:spPr>
          <a:xfrm>
            <a:off x="0" y="79375"/>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COMMUNICATIONS</a:t>
            </a:r>
            <a:endParaRPr/>
          </a:p>
        </p:txBody>
      </p:sp>
      <p:pic>
        <p:nvPicPr>
          <p:cNvPr id="903" name="Google Shape;903;p25"/>
          <p:cNvPicPr preferRelativeResize="0"/>
          <p:nvPr/>
        </p:nvPicPr>
        <p:blipFill rotWithShape="1">
          <a:blip r:embed="rId4">
            <a:alphaModFix/>
          </a:blip>
          <a:srcRect b="0" l="0" r="0" t="0"/>
          <a:stretch/>
        </p:blipFill>
        <p:spPr>
          <a:xfrm>
            <a:off x="5912878" y="1173297"/>
            <a:ext cx="5585944" cy="4206605"/>
          </a:xfrm>
          <a:prstGeom prst="rect">
            <a:avLst/>
          </a:prstGeom>
          <a:noFill/>
          <a:ln>
            <a:noFill/>
          </a:ln>
        </p:spPr>
      </p:pic>
      <p:sp>
        <p:nvSpPr>
          <p:cNvPr id="904" name="Google Shape;904;p25"/>
          <p:cNvSpPr txBox="1"/>
          <p:nvPr/>
        </p:nvSpPr>
        <p:spPr>
          <a:xfrm>
            <a:off x="7310438" y="5684703"/>
            <a:ext cx="366236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TDMA usage by device type</a:t>
            </a:r>
            <a:endParaRPr/>
          </a:p>
        </p:txBody>
      </p:sp>
      <p:sp>
        <p:nvSpPr>
          <p:cNvPr id="905" name="Google Shape;905;p25"/>
          <p:cNvSpPr txBox="1"/>
          <p:nvPr/>
        </p:nvSpPr>
        <p:spPr>
          <a:xfrm>
            <a:off x="1953001" y="5879245"/>
            <a:ext cx="275197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Slots are available on 2 frequencies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F1 : 2250 slots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F2 : 225 slots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26"/>
          <p:cNvSpPr txBox="1"/>
          <p:nvPr>
            <p:ph type="title"/>
          </p:nvPr>
        </p:nvSpPr>
        <p:spPr>
          <a:xfrm>
            <a:off x="133216" y="90281"/>
            <a:ext cx="5962784" cy="45640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b="1" lang="fr-FR" sz="2400"/>
              <a:t>Pentesting for Maritime</a:t>
            </a:r>
            <a:endParaRPr/>
          </a:p>
        </p:txBody>
      </p:sp>
      <p:pic>
        <p:nvPicPr>
          <p:cNvPr descr="Une image contenant eau, bateau, extérieur, ciel&#10;&#10;Description générée automatiquement" id="911" name="Google Shape;911;p26"/>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912" name="Google Shape;912;p26"/>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913" name="Google Shape;913;p26"/>
          <p:cNvSpPr txBox="1"/>
          <p:nvPr/>
        </p:nvSpPr>
        <p:spPr>
          <a:xfrm>
            <a:off x="341638" y="875644"/>
            <a:ext cx="7130315" cy="30162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SUMMARY OF AIS TDMA ACCESS SCHEMES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SOTDMA - Self Organised Time Division Multiple Access</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RATDMA – Random Access Time Division Multiple Access</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ITDMA - Incremental Time Division Multiple Access</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FATDMA – Fixed Access Time Division Multiple Access</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CSTDMA – Carrier Sense Time Division Multiple Access</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Modified SOTDMA – Modifier Self Organised Time Division Multiple Access (also known as PATDMA, Pre-Announced Time Division Multiple Access)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Une image contenant texte, capture d’écran, diagramme, ligne&#10;&#10;Description générée automatiquement" id="918" name="Google Shape;918;p27"/>
          <p:cNvPicPr preferRelativeResize="0"/>
          <p:nvPr/>
        </p:nvPicPr>
        <p:blipFill rotWithShape="1">
          <a:blip r:embed="rId3">
            <a:alphaModFix/>
          </a:blip>
          <a:srcRect b="0" l="0" r="0" t="0"/>
          <a:stretch/>
        </p:blipFill>
        <p:spPr>
          <a:xfrm>
            <a:off x="5862386" y="781050"/>
            <a:ext cx="5951241" cy="4130542"/>
          </a:xfrm>
          <a:prstGeom prst="rect">
            <a:avLst/>
          </a:prstGeom>
          <a:noFill/>
          <a:ln>
            <a:noFill/>
          </a:ln>
        </p:spPr>
      </p:pic>
      <p:pic>
        <p:nvPicPr>
          <p:cNvPr descr="Une image contenant texte, capture d’écran, conception&#10;&#10;Description générée automatiquement" id="919" name="Google Shape;919;p27"/>
          <p:cNvPicPr preferRelativeResize="0"/>
          <p:nvPr/>
        </p:nvPicPr>
        <p:blipFill rotWithShape="1">
          <a:blip r:embed="rId4">
            <a:alphaModFix/>
          </a:blip>
          <a:srcRect b="0" l="0" r="0" t="0"/>
          <a:stretch/>
        </p:blipFill>
        <p:spPr>
          <a:xfrm>
            <a:off x="1743550" y="781050"/>
            <a:ext cx="2888494" cy="5848350"/>
          </a:xfrm>
          <a:prstGeom prst="rect">
            <a:avLst/>
          </a:prstGeom>
          <a:noFill/>
          <a:ln>
            <a:noFill/>
          </a:ln>
        </p:spPr>
      </p:pic>
      <p:sp>
        <p:nvSpPr>
          <p:cNvPr id="920" name="Google Shape;920;p27"/>
          <p:cNvSpPr txBox="1"/>
          <p:nvPr/>
        </p:nvSpPr>
        <p:spPr>
          <a:xfrm>
            <a:off x="5380677" y="5400675"/>
            <a:ext cx="5575700" cy="116955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TDMA: the users share the same frequency at different time slots. </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FDMA: different frequency bands are assigned to different data-streams. CDMA: the entire spectrum is utilized to encode the information from all users, and different users are distinguished with their own unique codes. Each user in the network is represented by a different color.</a:t>
            </a:r>
            <a:endParaRPr/>
          </a:p>
        </p:txBody>
      </p:sp>
      <p:sp>
        <p:nvSpPr>
          <p:cNvPr id="921" name="Google Shape;921;p27"/>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Communication Modulation for dummies</a:t>
            </a:r>
            <a:endParaRPr b="1" sz="2400">
              <a:solidFill>
                <a:schemeClr val="dk1"/>
              </a:solidFill>
              <a:latin typeface="Calibri"/>
              <a:ea typeface="Calibri"/>
              <a:cs typeface="Calibri"/>
              <a:sym typeface="Calibri"/>
            </a:endParaRPr>
          </a:p>
        </p:txBody>
      </p:sp>
      <p:sp>
        <p:nvSpPr>
          <p:cNvPr id="922" name="Google Shape;922;p27"/>
          <p:cNvSpPr/>
          <p:nvPr/>
        </p:nvSpPr>
        <p:spPr>
          <a:xfrm>
            <a:off x="4867275" y="1457325"/>
            <a:ext cx="762000" cy="561975"/>
          </a:xfrm>
          <a:prstGeom prst="rightArrow">
            <a:avLst>
              <a:gd fmla="val 50000" name="adj1"/>
              <a:gd fmla="val 50000" name="adj2"/>
            </a:avLst>
          </a:prstGeom>
          <a:solidFill>
            <a:schemeClr val="lt1"/>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28"/>
          <p:cNvSpPr txBox="1"/>
          <p:nvPr/>
        </p:nvSpPr>
        <p:spPr>
          <a:xfrm>
            <a:off x="442912" y="1059418"/>
            <a:ext cx="10491787" cy="52937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1. SOTDMA - Self Organised Time Division Multiple Access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SOTDMA is the most complex TDMA access scheme defined for AIS. It provides the backbone for autonomous operation of the network offshore. The complete technical definition of SOTDMA can be found in ITU-R M.1371-4 [1] Annex 2.</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Key elements of SOTDMA operation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All stations share a common time reference (GPS time) ensuring they can determine the start time of each TDMA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Each data transmission includes indication of the TDMA slot that will be used by the transmitting station for subsequent transmissions. This allows receiving stations to build up a ‘map’ of which slots are in use by which station.</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Each station avoids slots known to be in use by other stations for its own transmissions. This prevents two stations in range of one another using the same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As mobile stations move from one area to another they encounter new stations with different slot allocations. This may cause the station to modify its own slot allocation leading to a dynamic and self organising system over time and space.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SOTDMA also provides for dynamic and autonomous management of capacity in busy areas. Should a situation occur where all TDMA slots are occupied ‘slot re-use’ rules are applied. This allows the slots occupied by the stations most distant to a particular mobile station to be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re-used for its own transmissions. This effectively reduces the size of an AIS ‘cell’ and ensures that position reports from the nearest vessels (which are most relevant to safety of navigation) are not affected.</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Essential hardware requirements to support SOTDMA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VHF transmitter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Two VHF receivers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Full time decoding of all received messages in order to populate an internal slot map</a:t>
            </a:r>
            <a:endParaRPr sz="1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GPS receiver to provide a time reference for TDMA timing</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Sufficient memory (RAM) to store a slot map for at least five minutes of TMDA slot allocations (the allocation status for 22500 TDMA slots)</a:t>
            </a:r>
            <a:endParaRPr/>
          </a:p>
        </p:txBody>
      </p:sp>
      <p:sp>
        <p:nvSpPr>
          <p:cNvPr id="928" name="Google Shape;928;p28"/>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ACCESS SCHEMES for AIS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29"/>
          <p:cNvPicPr preferRelativeResize="0"/>
          <p:nvPr/>
        </p:nvPicPr>
        <p:blipFill rotWithShape="1">
          <a:blip r:embed="rId3">
            <a:alphaModFix/>
          </a:blip>
          <a:srcRect b="0" l="0" r="0" t="0"/>
          <a:stretch/>
        </p:blipFill>
        <p:spPr>
          <a:xfrm>
            <a:off x="3324225" y="1095375"/>
            <a:ext cx="8305800" cy="3048000"/>
          </a:xfrm>
          <a:prstGeom prst="rect">
            <a:avLst/>
          </a:prstGeom>
          <a:noFill/>
          <a:ln>
            <a:noFill/>
          </a:ln>
        </p:spPr>
      </p:pic>
      <p:sp>
        <p:nvSpPr>
          <p:cNvPr id="934" name="Google Shape;934;p29"/>
          <p:cNvSpPr txBox="1"/>
          <p:nvPr/>
        </p:nvSpPr>
        <p:spPr>
          <a:xfrm>
            <a:off x="3333750" y="1200150"/>
            <a:ext cx="13811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lang="fr-FR" sz="1200">
                <a:solidFill>
                  <a:schemeClr val="dk1"/>
                </a:solidFill>
                <a:latin typeface="Calibri"/>
                <a:ea typeface="Calibri"/>
                <a:cs typeface="Calibri"/>
                <a:sym typeface="Calibri"/>
              </a:rPr>
              <a:t>Each time slot represents 26.6 ms</a:t>
            </a:r>
            <a:endParaRPr sz="1200">
              <a:solidFill>
                <a:schemeClr val="dk1"/>
              </a:solidFill>
              <a:latin typeface="Calibri"/>
              <a:ea typeface="Calibri"/>
              <a:cs typeface="Calibri"/>
              <a:sym typeface="Calibri"/>
            </a:endParaRPr>
          </a:p>
        </p:txBody>
      </p:sp>
      <p:sp>
        <p:nvSpPr>
          <p:cNvPr id="935" name="Google Shape;935;p29"/>
          <p:cNvSpPr txBox="1"/>
          <p:nvPr/>
        </p:nvSpPr>
        <p:spPr>
          <a:xfrm>
            <a:off x="3562350" y="2418516"/>
            <a:ext cx="169545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lang="fr-FR" sz="1200">
                <a:solidFill>
                  <a:schemeClr val="dk1"/>
                </a:solidFill>
                <a:latin typeface="Calibri"/>
                <a:ea typeface="Calibri"/>
                <a:cs typeface="Calibri"/>
                <a:sym typeface="Calibri"/>
              </a:rPr>
              <a:t>Ship A sends a PSN MSG in a time slot, reserving  another slot for the next PSN message</a:t>
            </a:r>
            <a:endParaRPr/>
          </a:p>
        </p:txBody>
      </p:sp>
      <p:sp>
        <p:nvSpPr>
          <p:cNvPr id="936" name="Google Shape;936;p29"/>
          <p:cNvSpPr txBox="1"/>
          <p:nvPr/>
        </p:nvSpPr>
        <p:spPr>
          <a:xfrm>
            <a:off x="10048875" y="2475011"/>
            <a:ext cx="147637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fr-FR" sz="1100">
                <a:solidFill>
                  <a:schemeClr val="dk1"/>
                </a:solidFill>
                <a:latin typeface="Calibri"/>
                <a:ea typeface="Calibri"/>
                <a:cs typeface="Calibri"/>
                <a:sym typeface="Calibri"/>
              </a:rPr>
              <a:t>The same procedure is repeated by all other AIS-equipped ships.</a:t>
            </a:r>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937" name="Google Shape;937;p29"/>
          <p:cNvSpPr txBox="1"/>
          <p:nvPr/>
        </p:nvSpPr>
        <p:spPr>
          <a:xfrm>
            <a:off x="566737" y="105846"/>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Communication Principle of AIS</a:t>
            </a:r>
            <a:endParaRPr/>
          </a:p>
        </p:txBody>
      </p:sp>
      <p:sp>
        <p:nvSpPr>
          <p:cNvPr id="938" name="Google Shape;938;p29"/>
          <p:cNvSpPr txBox="1"/>
          <p:nvPr/>
        </p:nvSpPr>
        <p:spPr>
          <a:xfrm>
            <a:off x="571500" y="4780687"/>
            <a:ext cx="1105852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Calibri"/>
                <a:ea typeface="Calibri"/>
                <a:cs typeface="Calibri"/>
                <a:sym typeface="Calibri"/>
              </a:rPr>
              <a:t>Emissions alternate on two identified channels </a:t>
            </a:r>
            <a:r>
              <a:rPr b="1" lang="fr-FR" sz="1800">
                <a:solidFill>
                  <a:schemeClr val="dk1"/>
                </a:solidFill>
                <a:latin typeface="Calibri"/>
                <a:ea typeface="Calibri"/>
                <a:cs typeface="Calibri"/>
                <a:sym typeface="Calibri"/>
              </a:rPr>
              <a:t>(AIS1 &amp; AIS2) </a:t>
            </a:r>
            <a:endParaRPr/>
          </a:p>
          <a:p>
            <a:pPr indent="0" lvl="0" marL="0" marR="0" rtl="0" algn="l">
              <a:spcBef>
                <a:spcPts val="0"/>
              </a:spcBef>
              <a:spcAft>
                <a:spcPts val="0"/>
              </a:spcAft>
              <a:buClr>
                <a:schemeClr val="dk1"/>
              </a:buClr>
              <a:buSzPts val="1800"/>
              <a:buFont typeface="Arial"/>
              <a:buNone/>
            </a:pP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In most areas </a:t>
            </a:r>
            <a:r>
              <a:rPr b="1" lang="fr-FR" sz="1800">
                <a:solidFill>
                  <a:schemeClr val="dk1"/>
                </a:solidFill>
                <a:latin typeface="Calibri"/>
                <a:ea typeface="Calibri"/>
                <a:cs typeface="Calibri"/>
                <a:sym typeface="Calibri"/>
              </a:rPr>
              <a:t>Channels 87 B</a:t>
            </a:r>
            <a:r>
              <a:rPr lang="fr-FR" sz="1800">
                <a:solidFill>
                  <a:schemeClr val="dk1"/>
                </a:solidFill>
                <a:latin typeface="Calibri"/>
                <a:ea typeface="Calibri"/>
                <a:cs typeface="Calibri"/>
                <a:sym typeface="Calibri"/>
              </a:rPr>
              <a:t> </a:t>
            </a:r>
            <a:r>
              <a:rPr b="1" lang="fr-FR" sz="1800">
                <a:solidFill>
                  <a:schemeClr val="dk1"/>
                </a:solidFill>
                <a:latin typeface="Calibri"/>
                <a:ea typeface="Calibri"/>
                <a:cs typeface="Calibri"/>
                <a:sym typeface="Calibri"/>
              </a:rPr>
              <a:t>(161.975 MHz)</a:t>
            </a:r>
            <a:r>
              <a:rPr lang="fr-FR" sz="1800">
                <a:solidFill>
                  <a:schemeClr val="dk1"/>
                </a:solidFill>
                <a:latin typeface="Calibri"/>
                <a:ea typeface="Calibri"/>
                <a:cs typeface="Calibri"/>
                <a:sym typeface="Calibri"/>
              </a:rPr>
              <a:t> &amp; </a:t>
            </a:r>
            <a:r>
              <a:rPr b="1" lang="fr-FR" sz="1800">
                <a:solidFill>
                  <a:schemeClr val="dk1"/>
                </a:solidFill>
                <a:latin typeface="Calibri"/>
                <a:ea typeface="Calibri"/>
                <a:cs typeface="Calibri"/>
                <a:sym typeface="Calibri"/>
              </a:rPr>
              <a:t>88 B (162.025 MHz)</a:t>
            </a:r>
            <a:r>
              <a:rPr lang="fr-FR" sz="1800">
                <a:solidFill>
                  <a:schemeClr val="dk1"/>
                </a:solidFill>
                <a:latin typeface="Calibri"/>
                <a:ea typeface="Calibri"/>
                <a:cs typeface="Calibri"/>
                <a:sym typeface="Calibri"/>
              </a:rPr>
              <a:t> are used for both AIS1 &amp; AIS2. </a:t>
            </a:r>
            <a:endParaRPr/>
          </a:p>
          <a:p>
            <a:pPr indent="0" lvl="0" marL="0" marR="0" rtl="0" algn="l">
              <a:spcBef>
                <a:spcPts val="0"/>
              </a:spcBef>
              <a:spcAft>
                <a:spcPts val="0"/>
              </a:spcAft>
              <a:buClr>
                <a:schemeClr val="dk1"/>
              </a:buClr>
              <a:buSzPts val="1800"/>
              <a:buFont typeface="Arial"/>
              <a:buNone/>
            </a:pPr>
            <a:r>
              <a:rPr lang="fr-FR" sz="1800">
                <a:solidFill>
                  <a:schemeClr val="dk1"/>
                </a:solidFill>
                <a:latin typeface="Calibri"/>
                <a:ea typeface="Calibri"/>
                <a:cs typeface="Calibri"/>
                <a:sym typeface="Calibri"/>
              </a:rPr>
              <a:t>Some countries have enforced other channels to avoid interference with pre-existing non-AIS services.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 Shore station commands automatically request ship transponders which frequencies to use for AIS1 &amp; AIS2, avoiding any channel adjustment by operators.</a:t>
            </a:r>
            <a:endParaRPr/>
          </a:p>
        </p:txBody>
      </p:sp>
      <p:pic>
        <p:nvPicPr>
          <p:cNvPr id="939" name="Google Shape;939;p29"/>
          <p:cNvPicPr preferRelativeResize="0"/>
          <p:nvPr/>
        </p:nvPicPr>
        <p:blipFill rotWithShape="1">
          <a:blip r:embed="rId4">
            <a:alphaModFix/>
          </a:blip>
          <a:srcRect b="0" l="0" r="0" t="0"/>
          <a:stretch/>
        </p:blipFill>
        <p:spPr>
          <a:xfrm>
            <a:off x="561975" y="2640686"/>
            <a:ext cx="2314575" cy="542925"/>
          </a:xfrm>
          <a:prstGeom prst="rect">
            <a:avLst/>
          </a:prstGeom>
          <a:noFill/>
          <a:ln>
            <a:noFill/>
          </a:ln>
        </p:spPr>
      </p:pic>
      <p:pic>
        <p:nvPicPr>
          <p:cNvPr id="940" name="Google Shape;940;p29"/>
          <p:cNvPicPr preferRelativeResize="0"/>
          <p:nvPr/>
        </p:nvPicPr>
        <p:blipFill rotWithShape="1">
          <a:blip r:embed="rId4">
            <a:alphaModFix/>
          </a:blip>
          <a:srcRect b="0" l="0" r="0" t="0"/>
          <a:stretch/>
        </p:blipFill>
        <p:spPr>
          <a:xfrm>
            <a:off x="561975" y="2134670"/>
            <a:ext cx="2314575" cy="542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6" name="Shape 616"/>
        <p:cNvGrpSpPr/>
        <p:nvPr/>
      </p:nvGrpSpPr>
      <p:grpSpPr>
        <a:xfrm>
          <a:off x="0" y="0"/>
          <a:ext cx="0" cy="0"/>
          <a:chOff x="0" y="0"/>
          <a:chExt cx="0" cy="0"/>
        </a:xfrm>
      </p:grpSpPr>
      <p:sp>
        <p:nvSpPr>
          <p:cNvPr id="617" name="Google Shape;617;p3"/>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id="618" name="Google Shape;618;p3"/>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
        <p:nvSpPr>
          <p:cNvPr id="619" name="Google Shape;619;p3"/>
          <p:cNvSpPr txBox="1"/>
          <p:nvPr/>
        </p:nvSpPr>
        <p:spPr>
          <a:xfrm>
            <a:off x="8900835" y="6348899"/>
            <a:ext cx="30994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u="sng">
                <a:solidFill>
                  <a:srgbClr val="0000FF"/>
                </a:solidFill>
                <a:latin typeface="Calibri"/>
                <a:ea typeface="Calibri"/>
                <a:cs typeface="Calibri"/>
                <a:sym typeface="Calibri"/>
                <a:hlinkClick r:id="rId4">
                  <a:extLst>
                    <a:ext uri="{A12FA001-AC4F-418D-AE19-62706E023703}">
                      <ahyp:hlinkClr val="tx"/>
                    </a:ext>
                  </a:extLst>
                </a:hlinkClick>
              </a:rPr>
              <a:t>www.cybersecpro-project.eu</a:t>
            </a:r>
            <a:r>
              <a:rPr lang="fr-FR" sz="1800">
                <a:solidFill>
                  <a:srgbClr val="131313"/>
                </a:solidFill>
                <a:latin typeface="Calibri"/>
                <a:ea typeface="Calibri"/>
                <a:cs typeface="Calibri"/>
                <a:sym typeface="Calibri"/>
              </a:rPr>
              <a:t>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30"/>
          <p:cNvSpPr txBox="1"/>
          <p:nvPr/>
        </p:nvSpPr>
        <p:spPr>
          <a:xfrm>
            <a:off x="803366" y="80508"/>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TDMA</a:t>
            </a:r>
            <a:endParaRPr/>
          </a:p>
          <a:p>
            <a:pPr indent="0" lvl="0" marL="0" marR="0" rtl="0" algn="l">
              <a:lnSpc>
                <a:spcPct val="90000"/>
              </a:lnSpc>
              <a:spcBef>
                <a:spcPts val="0"/>
              </a:spcBef>
              <a:spcAft>
                <a:spcPts val="0"/>
              </a:spcAft>
              <a:buClr>
                <a:schemeClr val="dk1"/>
              </a:buClr>
              <a:buSzPts val="1400"/>
              <a:buFont typeface="Arial"/>
              <a:buNone/>
            </a:pPr>
            <a:r>
              <a:rPr lang="fr-FR" sz="1400">
                <a:solidFill>
                  <a:schemeClr val="dk1"/>
                </a:solidFill>
                <a:latin typeface="Arial"/>
                <a:ea typeface="Arial"/>
                <a:cs typeface="Arial"/>
                <a:sym typeface="Arial"/>
              </a:rPr>
              <a:t>Source : CA CG</a:t>
            </a:r>
            <a:endParaRPr/>
          </a:p>
        </p:txBody>
      </p:sp>
      <p:pic>
        <p:nvPicPr>
          <p:cNvPr descr="Une image contenant texte, capture d’écran, graphisme&#10;&#10;Description générée automatiquement" id="946" name="Google Shape;946;p30"/>
          <p:cNvPicPr preferRelativeResize="0"/>
          <p:nvPr/>
        </p:nvPicPr>
        <p:blipFill rotWithShape="1">
          <a:blip r:embed="rId3">
            <a:alphaModFix/>
          </a:blip>
          <a:srcRect b="0" l="0" r="0" t="0"/>
          <a:stretch/>
        </p:blipFill>
        <p:spPr>
          <a:xfrm>
            <a:off x="1752953" y="514350"/>
            <a:ext cx="8342506" cy="62631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31"/>
          <p:cNvSpPr txBox="1"/>
          <p:nvPr/>
        </p:nvSpPr>
        <p:spPr>
          <a:xfrm>
            <a:off x="442912" y="964168"/>
            <a:ext cx="10491787" cy="46474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2. RATDMA – Random Access Time Division Multiple Access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RATDMA is a simple TDMA access scheme available for certain types of data transmission and AIS device types. RATDMA is defined in ITU-R M.1371-4 [1] Annex 2, §3.3.4.2.</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RATDMA is used when a station needs to allocate a slot, which has not been pre-announced. This is generally done for the first transmission slot during data link network entry, or for messages of a non-repeatable character (such as transmission of text messages).</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Key elements of RATDMA operation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All stations share a common time reference (GPS time) to determine the start time of each TDMA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The station transmitting using RATDMA uses its internal ‘slot map’ to randomly select a slot that is not currently used by another station. It does not announce use of this slot, or subsequent slots used for non-periodic transmissions.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RATDMA is not suitable for periodic transmissions as slots allocated using this technique can not be known by other AIS devices. Use of RATDMA for periodic transmissions by many devices would result in significant data collisions and compromise the integrity of the system.</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RATDMA is used by Class A AIS stations for ‘network entry’. This occurs when a Class A device is first switched on and has not previously announced its own slot allocation using SOTDMA. An initial RATDMA transmission is used to solve this problem.</a:t>
            </a:r>
            <a:endParaRPr/>
          </a:p>
          <a:p>
            <a:pPr indent="0" lvl="0" marL="0" marR="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Hardware requirements to support RATDMA: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VHF transmitter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Two VHF receivers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Full time decoding of all received messages in order to populate an internal slot map</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GPS receiver to provide a time reference for TDMA timing</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Sufficient memory (RAM) to store a slot map for at least five minutes of TMDA slot allocations (the allocation status for 22500 TDMA slots)</a:t>
            </a:r>
            <a:endParaRPr sz="1400">
              <a:solidFill>
                <a:schemeClr val="dk1"/>
              </a:solidFill>
              <a:latin typeface="Calibri"/>
              <a:ea typeface="Calibri"/>
              <a:cs typeface="Calibri"/>
              <a:sym typeface="Calibri"/>
            </a:endParaRPr>
          </a:p>
        </p:txBody>
      </p:sp>
      <p:sp>
        <p:nvSpPr>
          <p:cNvPr id="952" name="Google Shape;952;p31"/>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ACCESS SCHEMES for AIS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32"/>
          <p:cNvSpPr txBox="1"/>
          <p:nvPr/>
        </p:nvSpPr>
        <p:spPr>
          <a:xfrm>
            <a:off x="442912" y="964168"/>
            <a:ext cx="10491787" cy="40010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3. ITDMA – Incremental Access Time Division Multiple Access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ITDMA is used in specific situations to pre-announce the transmission slots for non-periodic messages. ITDMA is defined in ITU-R M.1371-4</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[1] Annex 2, §3.3.4.1.</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Key elements of ITDMA operation</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All stations share a common time reference (GPS) ensuring they can all accurately determine the start time of each TDMA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The station transmitting using ITDMA uses its internal ‘slot map’ to randomly select a slot that is not currently in use by another station for its own future use. It uses ITDMA transmission to announce use of this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ITDMA is used when a station needs to announce a temporary change in the reporting interval of a periodic message, to pre-announce a non-periodic message (such as a safety related message) or during network entry.</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ITDMA is required to support SOTDMA operation; however it is not used as a standalone access scheme.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Hardware requirements to support ITDMA: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VHF transmitter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Two VHF receivers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Full time decoding of all received messages in order to populate an internal slot map</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GPS receiver to provide a time reference for TDMA timing</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Sufficient memory (RAM) to store a slot map for at least five minutes of TMDA slot allocations (the allocation status for 22500 TDMA slots</a:t>
            </a:r>
            <a:endParaRPr sz="1400">
              <a:solidFill>
                <a:schemeClr val="dk1"/>
              </a:solidFill>
              <a:latin typeface="Calibri"/>
              <a:ea typeface="Calibri"/>
              <a:cs typeface="Calibri"/>
              <a:sym typeface="Calibri"/>
            </a:endParaRPr>
          </a:p>
        </p:txBody>
      </p:sp>
      <p:sp>
        <p:nvSpPr>
          <p:cNvPr id="958" name="Google Shape;958;p32"/>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ACCESS SCHEMES for AIS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33"/>
          <p:cNvSpPr txBox="1"/>
          <p:nvPr/>
        </p:nvSpPr>
        <p:spPr>
          <a:xfrm>
            <a:off x="442912" y="964168"/>
            <a:ext cx="10491787" cy="3570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4. FATDMA – Fixed Access Time Division Multiple Access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FATDMA is a manually managed TDMA access scheme where AIS devices are pre-configured to use specific TDMA slots for all transmissions. FATDMA is used only for </a:t>
            </a:r>
            <a:r>
              <a:rPr b="1" lang="fr-FR" sz="1400">
                <a:solidFill>
                  <a:schemeClr val="dk1"/>
                </a:solidFill>
                <a:latin typeface="Calibri"/>
                <a:ea typeface="Calibri"/>
                <a:cs typeface="Calibri"/>
                <a:sym typeface="Calibri"/>
              </a:rPr>
              <a:t>AIS base stations and AIS AtoN </a:t>
            </a:r>
            <a:r>
              <a:rPr lang="fr-FR" sz="1400">
                <a:solidFill>
                  <a:schemeClr val="dk1"/>
                </a:solidFill>
                <a:latin typeface="Calibri"/>
                <a:ea typeface="Calibri"/>
                <a:cs typeface="Calibri"/>
                <a:sym typeface="Calibri"/>
              </a:rPr>
              <a:t>stations. FATDMA is defined in ITU-R M.1371-4 [1] Annex 2, §3.3.4.3.</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Key elements of FATDMA operation:</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All stations share a common time reference (GPS) ensuring they can all accurately determine the start time of each TDMA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Stations are configured at installation to transmit in a specific TDMA slot or slots.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Stations configured for FATDMA operation transmit a Data Link Management message which advises other stations of the FATDMA slot allocations. This blocks these slots from use by any other station in range. For this reason the use of FATDMA is minimised in order to minimise impact on the dynamic behaviour of the AIS network.</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Stations configured for FATDMA operation transmit only into the pre-defined slots.</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Hardware requirements to support FATDMA: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VHF transmitter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GPS receiver to provide a time reference for TDMA timing</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Note that no receiver capability is required to support the FATDMA access scheme.</a:t>
            </a:r>
            <a:endParaRPr sz="1400">
              <a:solidFill>
                <a:schemeClr val="dk1"/>
              </a:solidFill>
              <a:latin typeface="Calibri"/>
              <a:ea typeface="Calibri"/>
              <a:cs typeface="Calibri"/>
              <a:sym typeface="Calibri"/>
            </a:endParaRPr>
          </a:p>
        </p:txBody>
      </p:sp>
      <p:sp>
        <p:nvSpPr>
          <p:cNvPr id="964" name="Google Shape;964;p33"/>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ACCESS SCHEMES for AIS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34"/>
          <p:cNvSpPr txBox="1"/>
          <p:nvPr/>
        </p:nvSpPr>
        <p:spPr>
          <a:xfrm>
            <a:off x="442912" y="964168"/>
            <a:ext cx="10491787" cy="42165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5. CSTDMA – Carrier Sense Time Division Multiple Access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CSTDMA is defined for Class B AIS stations and permits development of a low cost transceiver that is fully interoperable with SOTDMA transmissions whilst ensuring priority is always given to SOTDMA transmissions. CSTDMA is defined in ITU-R M.1371-4 [1] Annex 7.</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Key elements of CSTDMA operation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TDMA slot timing is determined from the timing of AIS Class A or AIS base station transmissions within receiver range.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GPS based timing is not required.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Stations using CSTDMA continuously monitor the AIS radio channels background noise level. This background level is used as a reference for a received signal strength measurement at the start of each TDMA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When a transmission is required a TDMA slot is randomly selected and the signal strength at the start of the slot measured. If the signal strength is significantly above the background level the slot is assumed to be in use and the transmission is deferred. If the signal strength at the start of the slot is close to the background level the slot is assumed to be unused and the transmission is made.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The ‘listen before transmit’ or ‘carrier sense’ scheme works on a slot by slot basis; this limits CSTDMA transmissions to a single TDMA slot. Multiple consecutive slots cannot be allocated using this technique.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Hardware requirements to support CSTDMA: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VHF transmitter capable of operating on any of the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Two VHF receivers capable of operating on any of the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Full time decoding of all received messages in order perform carrier sense measurements.</a:t>
            </a:r>
            <a:endParaRPr sz="1400">
              <a:solidFill>
                <a:schemeClr val="dk1"/>
              </a:solidFill>
              <a:latin typeface="Calibri"/>
              <a:ea typeface="Calibri"/>
              <a:cs typeface="Calibri"/>
              <a:sym typeface="Calibri"/>
            </a:endParaRPr>
          </a:p>
        </p:txBody>
      </p:sp>
      <p:sp>
        <p:nvSpPr>
          <p:cNvPr id="970" name="Google Shape;970;p34"/>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ACCESS SCHEMES for AIS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Une image contenant texte, capture d’écran, graphisme&#10;&#10;Description générée automatiquement" id="975" name="Google Shape;975;p35"/>
          <p:cNvPicPr preferRelativeResize="0"/>
          <p:nvPr/>
        </p:nvPicPr>
        <p:blipFill rotWithShape="1">
          <a:blip r:embed="rId3">
            <a:alphaModFix/>
          </a:blip>
          <a:srcRect b="0" l="0" r="0" t="0"/>
          <a:stretch/>
        </p:blipFill>
        <p:spPr>
          <a:xfrm>
            <a:off x="2368914" y="176205"/>
            <a:ext cx="8321761" cy="6681795"/>
          </a:xfrm>
          <a:prstGeom prst="rect">
            <a:avLst/>
          </a:prstGeom>
          <a:noFill/>
          <a:ln>
            <a:noFill/>
          </a:ln>
        </p:spPr>
      </p:pic>
      <p:sp>
        <p:nvSpPr>
          <p:cNvPr id="976" name="Google Shape;976;p35"/>
          <p:cNvSpPr txBox="1"/>
          <p:nvPr/>
        </p:nvSpPr>
        <p:spPr>
          <a:xfrm>
            <a:off x="609600" y="80508"/>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CSTDMA</a:t>
            </a:r>
            <a:endParaRPr/>
          </a:p>
          <a:p>
            <a:pPr indent="0" lvl="0" marL="0" marR="0" rtl="0" algn="l">
              <a:lnSpc>
                <a:spcPct val="90000"/>
              </a:lnSpc>
              <a:spcBef>
                <a:spcPts val="0"/>
              </a:spcBef>
              <a:spcAft>
                <a:spcPts val="0"/>
              </a:spcAft>
              <a:buClr>
                <a:schemeClr val="dk1"/>
              </a:buClr>
              <a:buSzPts val="1400"/>
              <a:buFont typeface="Arial"/>
              <a:buNone/>
            </a:pPr>
            <a:r>
              <a:rPr lang="fr-FR" sz="1400">
                <a:solidFill>
                  <a:schemeClr val="dk1"/>
                </a:solidFill>
                <a:latin typeface="Arial"/>
                <a:ea typeface="Arial"/>
                <a:cs typeface="Arial"/>
                <a:sym typeface="Arial"/>
              </a:rPr>
              <a:t>Source : CA CG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36"/>
          <p:cNvSpPr txBox="1"/>
          <p:nvPr/>
        </p:nvSpPr>
        <p:spPr>
          <a:xfrm>
            <a:off x="442912" y="964168"/>
            <a:ext cx="10491787"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6. Modified SOTDMA – Modified Self Organised Time Division Multiple Access (or PATDMA)</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Modified SOTDMA (or Pre-Announced TDMA) is a simple TDMA access scheme defined for use in transmit only devices. It has specific application in emergency beacons such as AIS Search and Rescue transceivers (SART).</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Whilst sharing the ‘SOTDMA’ name with the SOTDMA access scheme described in section 1 this technique has little else in common with SOTDMA. Modified SOTDMA is defined in ITU-R M.1371-4 Annex 9 and described for use in “devices that have limited range and</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operate in a low volume”. Further definition of the access scheme is given in the AIS SART equipment standard IEC61097-14 [2] .</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Key elements of modified SOTDMA operation are as follows: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All stations share a common time reference (GPS) ensuring they can all accurately determine the start time of each TDMA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A station randomly selects a slot for transmission. In the first transmission it announces its intention to use this slot for the following 8 minute period. At the start of the next period a new slot is randomly selected.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Transmissions are made in ‘bursts’ of 8 messages once per minute. This is intended to ensure successful transmission when the device is operating near the surface of the sea and may be blocked from reception by periodic swell.</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The system is referred to as ‘modified’ SOTDMA as it uses the same pre-announcement system for future transmissions as the complete SOTDMA.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 As modified SOTDMA randomly selects transmission slots without knowledge of their use by other stations it is likely to create data collisions. This has been deemed acceptable for use in emergency beacons where the cost benefits of the modified SOTDMA system outweigh the impact of data collisions (which are small as emergency beacons do not operate regularly or in high densities).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 Due to the likelihood of random transmissions colliding with transmissions from other AIS transceivers the modified SOTDMA technique is not suited to use in systems installed in large volume, or where large numbers of systems are used in a small area.</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Hardware requirements to support modified SOTDMA are: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VHF transmitter capable of operating on any AIS channel in the marine VHF band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GPS receiver to provide a time reference for TDMA timing</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Note that no receiver capability is required to support the modified SOTDMA access scheme.</a:t>
            </a:r>
            <a:endParaRPr/>
          </a:p>
        </p:txBody>
      </p:sp>
      <p:sp>
        <p:nvSpPr>
          <p:cNvPr id="982" name="Google Shape;982;p36"/>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TDMA ACCESS SCHEMES for AIS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37"/>
          <p:cNvSpPr txBox="1"/>
          <p:nvPr/>
        </p:nvSpPr>
        <p:spPr>
          <a:xfrm>
            <a:off x="0" y="79375"/>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TDMA usage per service</a:t>
            </a:r>
            <a:endParaRPr/>
          </a:p>
        </p:txBody>
      </p:sp>
      <p:pic>
        <p:nvPicPr>
          <p:cNvPr id="988" name="Google Shape;988;p37"/>
          <p:cNvPicPr preferRelativeResize="0"/>
          <p:nvPr/>
        </p:nvPicPr>
        <p:blipFill rotWithShape="1">
          <a:blip r:embed="rId3">
            <a:alphaModFix/>
          </a:blip>
          <a:srcRect b="0" l="0" r="0" t="0"/>
          <a:stretch/>
        </p:blipFill>
        <p:spPr>
          <a:xfrm>
            <a:off x="3657807" y="513337"/>
            <a:ext cx="7743407" cy="5831325"/>
          </a:xfrm>
          <a:prstGeom prst="rect">
            <a:avLst/>
          </a:prstGeom>
          <a:noFill/>
          <a:ln>
            <a:noFill/>
          </a:ln>
        </p:spPr>
      </p:pic>
      <p:sp>
        <p:nvSpPr>
          <p:cNvPr id="989" name="Google Shape;989;p37"/>
          <p:cNvSpPr txBox="1"/>
          <p:nvPr/>
        </p:nvSpPr>
        <p:spPr>
          <a:xfrm>
            <a:off x="8748713" y="6401384"/>
            <a:ext cx="366236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TDMA usage by device type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Une image contenant ciel, espace, étoile, Monde&#10;&#10;Description générée automatiquement" id="994" name="Google Shape;994;p38"/>
          <p:cNvPicPr preferRelativeResize="0"/>
          <p:nvPr/>
        </p:nvPicPr>
        <p:blipFill rotWithShape="1">
          <a:blip r:embed="rId3">
            <a:alphaModFix/>
          </a:blip>
          <a:srcRect b="0" l="0" r="0" t="0"/>
          <a:stretch/>
        </p:blipFill>
        <p:spPr>
          <a:xfrm>
            <a:off x="2256617" y="838201"/>
            <a:ext cx="9619697" cy="5943599"/>
          </a:xfrm>
          <a:prstGeom prst="rect">
            <a:avLst/>
          </a:prstGeom>
          <a:noFill/>
          <a:ln>
            <a:noFill/>
          </a:ln>
        </p:spPr>
      </p:pic>
      <p:sp>
        <p:nvSpPr>
          <p:cNvPr id="995" name="Google Shape;995;p38"/>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AIS Architecture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39"/>
          <p:cNvSpPr txBox="1"/>
          <p:nvPr>
            <p:ph type="title"/>
          </p:nvPr>
        </p:nvSpPr>
        <p:spPr>
          <a:xfrm>
            <a:off x="2606411" y="9130"/>
            <a:ext cx="7329866" cy="53529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b="1" lang="fr-FR" sz="3200"/>
              <a:t>AIS – interfacing modules</a:t>
            </a:r>
            <a:endParaRPr/>
          </a:p>
        </p:txBody>
      </p:sp>
      <p:sp>
        <p:nvSpPr>
          <p:cNvPr id="1002" name="Google Shape;1002;p39"/>
          <p:cNvSpPr/>
          <p:nvPr/>
        </p:nvSpPr>
        <p:spPr>
          <a:xfrm>
            <a:off x="6543171" y="6131810"/>
            <a:ext cx="1720516" cy="465543"/>
          </a:xfrm>
          <a:prstGeom prst="rect">
            <a:avLst/>
          </a:prstGeom>
          <a:solidFill>
            <a:srgbClr val="A8D08C"/>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Display, (e.g. ECDIS)</a:t>
            </a:r>
            <a:endParaRPr/>
          </a:p>
        </p:txBody>
      </p:sp>
      <p:sp>
        <p:nvSpPr>
          <p:cNvPr id="1003" name="Google Shape;1003;p39"/>
          <p:cNvSpPr/>
          <p:nvPr/>
        </p:nvSpPr>
        <p:spPr>
          <a:xfrm>
            <a:off x="5247027" y="834855"/>
            <a:ext cx="1388550" cy="779791"/>
          </a:xfrm>
          <a:prstGeom prst="rect">
            <a:avLst/>
          </a:prstGeom>
          <a:solidFill>
            <a:srgbClr val="FFFFFF"/>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AIS antennas</a:t>
            </a:r>
            <a:endParaRPr sz="1400">
              <a:solidFill>
                <a:srgbClr val="333366"/>
              </a:solidFill>
              <a:latin typeface="Century Gothic"/>
              <a:ea typeface="Century Gothic"/>
              <a:cs typeface="Century Gothic"/>
              <a:sym typeface="Century Gothic"/>
            </a:endParaRPr>
          </a:p>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(GNSS / VHF)</a:t>
            </a:r>
            <a:endParaRPr/>
          </a:p>
        </p:txBody>
      </p:sp>
      <p:sp>
        <p:nvSpPr>
          <p:cNvPr id="1004" name="Google Shape;1004;p39"/>
          <p:cNvSpPr/>
          <p:nvPr/>
        </p:nvSpPr>
        <p:spPr>
          <a:xfrm>
            <a:off x="9758822" y="1910156"/>
            <a:ext cx="873683" cy="2915670"/>
          </a:xfrm>
          <a:prstGeom prst="rect">
            <a:avLst/>
          </a:prstGeom>
          <a:solidFill>
            <a:srgbClr val="E1EFD8"/>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Internal</a:t>
            </a:r>
            <a:endParaRPr sz="14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Display Control</a:t>
            </a:r>
            <a:endParaRPr/>
          </a:p>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Unit</a:t>
            </a:r>
            <a:endParaRPr/>
          </a:p>
        </p:txBody>
      </p:sp>
      <p:sp>
        <p:nvSpPr>
          <p:cNvPr id="1005" name="Google Shape;1005;p39"/>
          <p:cNvSpPr/>
          <p:nvPr/>
        </p:nvSpPr>
        <p:spPr>
          <a:xfrm>
            <a:off x="4022891" y="1688511"/>
            <a:ext cx="4896544" cy="380690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39"/>
          <p:cNvSpPr/>
          <p:nvPr/>
        </p:nvSpPr>
        <p:spPr>
          <a:xfrm>
            <a:off x="5257660" y="3068960"/>
            <a:ext cx="2304256" cy="1368152"/>
          </a:xfrm>
          <a:prstGeom prst="rect">
            <a:avLst/>
          </a:prstGeom>
          <a:solidFill>
            <a:srgbClr val="D5D5D5"/>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000">
                <a:solidFill>
                  <a:srgbClr val="333366"/>
                </a:solidFill>
                <a:latin typeface="Century Gothic"/>
                <a:ea typeface="Century Gothic"/>
                <a:cs typeface="Century Gothic"/>
                <a:sym typeface="Century Gothic"/>
              </a:rPr>
              <a:t>Calculator</a:t>
            </a:r>
            <a:endParaRPr sz="2800">
              <a:solidFill>
                <a:srgbClr val="333366"/>
              </a:solidFill>
              <a:latin typeface="Century Gothic"/>
              <a:ea typeface="Century Gothic"/>
              <a:cs typeface="Century Gothic"/>
              <a:sym typeface="Century Gothic"/>
            </a:endParaRPr>
          </a:p>
        </p:txBody>
      </p:sp>
      <p:sp>
        <p:nvSpPr>
          <p:cNvPr id="1007" name="Google Shape;1007;p39"/>
          <p:cNvSpPr/>
          <p:nvPr/>
        </p:nvSpPr>
        <p:spPr>
          <a:xfrm>
            <a:off x="5326072" y="1751550"/>
            <a:ext cx="1568487" cy="504056"/>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GNSS signal quality analyser</a:t>
            </a:r>
            <a:endParaRPr/>
          </a:p>
        </p:txBody>
      </p:sp>
      <p:sp>
        <p:nvSpPr>
          <p:cNvPr id="1008" name="Google Shape;1008;p39"/>
          <p:cNvSpPr/>
          <p:nvPr/>
        </p:nvSpPr>
        <p:spPr>
          <a:xfrm>
            <a:off x="6333969" y="4509121"/>
            <a:ext cx="1142444" cy="443923"/>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Track table</a:t>
            </a:r>
            <a:endParaRPr/>
          </a:p>
        </p:txBody>
      </p:sp>
      <p:cxnSp>
        <p:nvCxnSpPr>
          <p:cNvPr id="1009" name="Google Shape;1009;p39"/>
          <p:cNvCxnSpPr/>
          <p:nvPr/>
        </p:nvCxnSpPr>
        <p:spPr>
          <a:xfrm rot="10800000">
            <a:off x="3158795" y="2852936"/>
            <a:ext cx="864096" cy="0"/>
          </a:xfrm>
          <a:prstGeom prst="straightConnector1">
            <a:avLst/>
          </a:prstGeom>
          <a:noFill/>
          <a:ln cap="flat" cmpd="sng" w="25400">
            <a:solidFill>
              <a:schemeClr val="dk1"/>
            </a:solidFill>
            <a:prstDash val="solid"/>
            <a:miter lim="800000"/>
            <a:headEnd len="sm" w="sm" type="none"/>
            <a:tailEnd len="med" w="med" type="stealth"/>
          </a:ln>
        </p:spPr>
      </p:cxnSp>
      <p:sp>
        <p:nvSpPr>
          <p:cNvPr id="1010" name="Google Shape;1010;p39"/>
          <p:cNvSpPr txBox="1"/>
          <p:nvPr/>
        </p:nvSpPr>
        <p:spPr>
          <a:xfrm>
            <a:off x="3230803" y="2564905"/>
            <a:ext cx="70987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NMEA</a:t>
            </a:r>
            <a:endParaRPr/>
          </a:p>
          <a:p>
            <a:pPr indent="0" lvl="0" marL="0" marR="0" rtl="0" algn="ctr">
              <a:spcBef>
                <a:spcPts val="0"/>
              </a:spcBef>
              <a:spcAft>
                <a:spcPts val="0"/>
              </a:spcAft>
              <a:buNone/>
            </a:pPr>
            <a:r>
              <a:rPr lang="fr-FR" sz="1600">
                <a:solidFill>
                  <a:schemeClr val="dk1"/>
                </a:solidFill>
                <a:latin typeface="Calibri"/>
                <a:ea typeface="Calibri"/>
                <a:cs typeface="Calibri"/>
                <a:sym typeface="Calibri"/>
              </a:rPr>
              <a:t>link</a:t>
            </a:r>
            <a:endParaRPr sz="1600">
              <a:solidFill>
                <a:schemeClr val="dk1"/>
              </a:solidFill>
              <a:latin typeface="Calibri"/>
              <a:ea typeface="Calibri"/>
              <a:cs typeface="Calibri"/>
              <a:sym typeface="Calibri"/>
            </a:endParaRPr>
          </a:p>
        </p:txBody>
      </p:sp>
      <p:sp>
        <p:nvSpPr>
          <p:cNvPr id="1011" name="Google Shape;1011;p39"/>
          <p:cNvSpPr txBox="1"/>
          <p:nvPr/>
        </p:nvSpPr>
        <p:spPr>
          <a:xfrm>
            <a:off x="3158796" y="3924346"/>
            <a:ext cx="85023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rgbClr val="00B050"/>
                </a:solidFill>
                <a:latin typeface="Calibri"/>
                <a:ea typeface="Calibri"/>
                <a:cs typeface="Calibri"/>
                <a:sym typeface="Calibri"/>
              </a:rPr>
              <a:t>Web</a:t>
            </a:r>
            <a:endParaRPr/>
          </a:p>
          <a:p>
            <a:pPr indent="0" lvl="0" marL="0" marR="0" rtl="0" algn="ctr">
              <a:spcBef>
                <a:spcPts val="0"/>
              </a:spcBef>
              <a:spcAft>
                <a:spcPts val="0"/>
              </a:spcAft>
              <a:buNone/>
            </a:pPr>
            <a:r>
              <a:rPr lang="fr-FR" sz="1600">
                <a:solidFill>
                  <a:srgbClr val="00B050"/>
                </a:solidFill>
                <a:latin typeface="Calibri"/>
                <a:ea typeface="Calibri"/>
                <a:cs typeface="Calibri"/>
                <a:sym typeface="Calibri"/>
              </a:rPr>
              <a:t>services</a:t>
            </a:r>
            <a:endParaRPr/>
          </a:p>
        </p:txBody>
      </p:sp>
      <p:cxnSp>
        <p:nvCxnSpPr>
          <p:cNvPr id="1012" name="Google Shape;1012;p39"/>
          <p:cNvCxnSpPr/>
          <p:nvPr/>
        </p:nvCxnSpPr>
        <p:spPr>
          <a:xfrm rot="10800000">
            <a:off x="3158795" y="4221088"/>
            <a:ext cx="864096" cy="0"/>
          </a:xfrm>
          <a:prstGeom prst="straightConnector1">
            <a:avLst/>
          </a:prstGeom>
          <a:noFill/>
          <a:ln cap="flat" cmpd="sng" w="25400">
            <a:solidFill>
              <a:srgbClr val="00B050"/>
            </a:solidFill>
            <a:prstDash val="solid"/>
            <a:miter lim="800000"/>
            <a:headEnd len="med" w="med" type="stealth"/>
            <a:tailEnd len="med" w="med" type="stealth"/>
          </a:ln>
        </p:spPr>
      </p:cxnSp>
      <p:sp>
        <p:nvSpPr>
          <p:cNvPr id="1013" name="Google Shape;1013;p39"/>
          <p:cNvSpPr/>
          <p:nvPr/>
        </p:nvSpPr>
        <p:spPr>
          <a:xfrm>
            <a:off x="6816080" y="849010"/>
            <a:ext cx="1312786" cy="779791"/>
          </a:xfrm>
          <a:prstGeom prst="rect">
            <a:avLst/>
          </a:prstGeom>
          <a:solidFill>
            <a:srgbClr val="7F7F7F"/>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entury Gothic"/>
                <a:ea typeface="Century Gothic"/>
                <a:cs typeface="Century Gothic"/>
                <a:sym typeface="Century Gothic"/>
              </a:rPr>
              <a:t>UHF antenna</a:t>
            </a:r>
            <a:endParaRPr sz="14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lang="fr-FR" sz="1100">
                <a:solidFill>
                  <a:schemeClr val="lt1"/>
                </a:solidFill>
                <a:latin typeface="Century Gothic"/>
                <a:ea typeface="Century Gothic"/>
                <a:cs typeface="Century Gothic"/>
                <a:sym typeface="Century Gothic"/>
              </a:rPr>
              <a:t>(feasability study)</a:t>
            </a:r>
            <a:endParaRPr/>
          </a:p>
        </p:txBody>
      </p:sp>
      <p:sp>
        <p:nvSpPr>
          <p:cNvPr id="1014" name="Google Shape;1014;p39"/>
          <p:cNvSpPr/>
          <p:nvPr/>
        </p:nvSpPr>
        <p:spPr>
          <a:xfrm>
            <a:off x="4896159" y="6033586"/>
            <a:ext cx="1430988" cy="779791"/>
          </a:xfrm>
          <a:prstGeom prst="rect">
            <a:avLst/>
          </a:prstGeom>
          <a:solidFill>
            <a:srgbClr val="FFFFFF"/>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External sensors (radar / optronic)</a:t>
            </a:r>
            <a:endParaRPr/>
          </a:p>
        </p:txBody>
      </p:sp>
      <p:sp>
        <p:nvSpPr>
          <p:cNvPr id="1015" name="Google Shape;1015;p39"/>
          <p:cNvSpPr/>
          <p:nvPr/>
        </p:nvSpPr>
        <p:spPr>
          <a:xfrm>
            <a:off x="5413631" y="4509120"/>
            <a:ext cx="848330" cy="504056"/>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Sensor drivers</a:t>
            </a:r>
            <a:endParaRPr/>
          </a:p>
        </p:txBody>
      </p:sp>
      <p:sp>
        <p:nvSpPr>
          <p:cNvPr id="1016" name="Google Shape;1016;p39"/>
          <p:cNvSpPr txBox="1"/>
          <p:nvPr/>
        </p:nvSpPr>
        <p:spPr>
          <a:xfrm>
            <a:off x="8986526" y="2564905"/>
            <a:ext cx="70987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NMEA</a:t>
            </a:r>
            <a:endParaRPr/>
          </a:p>
        </p:txBody>
      </p:sp>
      <p:cxnSp>
        <p:nvCxnSpPr>
          <p:cNvPr id="1017" name="Google Shape;1017;p39"/>
          <p:cNvCxnSpPr/>
          <p:nvPr/>
        </p:nvCxnSpPr>
        <p:spPr>
          <a:xfrm rot="10800000">
            <a:off x="8904312" y="2852936"/>
            <a:ext cx="864096" cy="0"/>
          </a:xfrm>
          <a:prstGeom prst="straightConnector1">
            <a:avLst/>
          </a:prstGeom>
          <a:noFill/>
          <a:ln cap="flat" cmpd="sng" w="25400">
            <a:solidFill>
              <a:srgbClr val="000000"/>
            </a:solidFill>
            <a:prstDash val="solid"/>
            <a:miter lim="800000"/>
            <a:headEnd len="med" w="med" type="stealth"/>
            <a:tailEnd len="med" w="med" type="stealth"/>
          </a:ln>
        </p:spPr>
      </p:cxnSp>
      <p:cxnSp>
        <p:nvCxnSpPr>
          <p:cNvPr id="1018" name="Google Shape;1018;p39"/>
          <p:cNvCxnSpPr/>
          <p:nvPr/>
        </p:nvCxnSpPr>
        <p:spPr>
          <a:xfrm rot="10800000">
            <a:off x="7119235" y="5517232"/>
            <a:ext cx="0" cy="648072"/>
          </a:xfrm>
          <a:prstGeom prst="straightConnector1">
            <a:avLst/>
          </a:prstGeom>
          <a:noFill/>
          <a:ln cap="flat" cmpd="sng" w="25400">
            <a:solidFill>
              <a:schemeClr val="dk1"/>
            </a:solidFill>
            <a:prstDash val="solid"/>
            <a:miter lim="800000"/>
            <a:headEnd len="med" w="med" type="stealth"/>
            <a:tailEnd len="sm" w="sm" type="none"/>
          </a:ln>
        </p:spPr>
      </p:cxnSp>
      <p:cxnSp>
        <p:nvCxnSpPr>
          <p:cNvPr id="1019" name="Google Shape;1019;p39"/>
          <p:cNvCxnSpPr/>
          <p:nvPr/>
        </p:nvCxnSpPr>
        <p:spPr>
          <a:xfrm flipH="1" rot="10800000">
            <a:off x="5314449" y="5517232"/>
            <a:ext cx="4586" cy="504056"/>
          </a:xfrm>
          <a:prstGeom prst="straightConnector1">
            <a:avLst/>
          </a:prstGeom>
          <a:noFill/>
          <a:ln cap="flat" cmpd="sng" w="25400">
            <a:solidFill>
              <a:schemeClr val="dk1"/>
            </a:solidFill>
            <a:prstDash val="solid"/>
            <a:miter lim="800000"/>
            <a:headEnd len="med" w="med" type="stealth"/>
            <a:tailEnd len="med" w="med" type="stealth"/>
          </a:ln>
        </p:spPr>
      </p:cxnSp>
      <p:sp>
        <p:nvSpPr>
          <p:cNvPr id="1020" name="Google Shape;1020;p39"/>
          <p:cNvSpPr txBox="1"/>
          <p:nvPr/>
        </p:nvSpPr>
        <p:spPr>
          <a:xfrm>
            <a:off x="6376795" y="5661248"/>
            <a:ext cx="135898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NMEA   link</a:t>
            </a:r>
            <a:endParaRPr sz="1600">
              <a:solidFill>
                <a:schemeClr val="dk1"/>
              </a:solidFill>
              <a:latin typeface="Calibri"/>
              <a:ea typeface="Calibri"/>
              <a:cs typeface="Calibri"/>
              <a:sym typeface="Calibri"/>
            </a:endParaRPr>
          </a:p>
        </p:txBody>
      </p:sp>
      <p:cxnSp>
        <p:nvCxnSpPr>
          <p:cNvPr id="1021" name="Google Shape;1021;p39"/>
          <p:cNvCxnSpPr/>
          <p:nvPr/>
        </p:nvCxnSpPr>
        <p:spPr>
          <a:xfrm rot="10800000">
            <a:off x="8904312" y="4293096"/>
            <a:ext cx="864096" cy="0"/>
          </a:xfrm>
          <a:prstGeom prst="straightConnector1">
            <a:avLst/>
          </a:prstGeom>
          <a:noFill/>
          <a:ln cap="flat" cmpd="sng" w="25400">
            <a:solidFill>
              <a:srgbClr val="00B050"/>
            </a:solidFill>
            <a:prstDash val="solid"/>
            <a:miter lim="800000"/>
            <a:headEnd len="med" w="med" type="stealth"/>
            <a:tailEnd len="med" w="med" type="stealth"/>
          </a:ln>
        </p:spPr>
      </p:cxnSp>
      <p:sp>
        <p:nvSpPr>
          <p:cNvPr id="1022" name="Google Shape;1022;p39"/>
          <p:cNvSpPr txBox="1"/>
          <p:nvPr/>
        </p:nvSpPr>
        <p:spPr>
          <a:xfrm>
            <a:off x="8918176" y="3996354"/>
            <a:ext cx="85023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rgbClr val="00B050"/>
                </a:solidFill>
                <a:latin typeface="Calibri"/>
                <a:ea typeface="Calibri"/>
                <a:cs typeface="Calibri"/>
                <a:sym typeface="Calibri"/>
              </a:rPr>
              <a:t>Web</a:t>
            </a:r>
            <a:endParaRPr/>
          </a:p>
          <a:p>
            <a:pPr indent="0" lvl="0" marL="0" marR="0" rtl="0" algn="ctr">
              <a:spcBef>
                <a:spcPts val="0"/>
              </a:spcBef>
              <a:spcAft>
                <a:spcPts val="0"/>
              </a:spcAft>
              <a:buNone/>
            </a:pPr>
            <a:r>
              <a:rPr lang="fr-FR" sz="1600">
                <a:solidFill>
                  <a:srgbClr val="00B050"/>
                </a:solidFill>
                <a:latin typeface="Calibri"/>
                <a:ea typeface="Calibri"/>
                <a:cs typeface="Calibri"/>
                <a:sym typeface="Calibri"/>
              </a:rPr>
              <a:t>services</a:t>
            </a:r>
            <a:endParaRPr/>
          </a:p>
        </p:txBody>
      </p:sp>
      <p:sp>
        <p:nvSpPr>
          <p:cNvPr id="1023" name="Google Shape;1023;p39"/>
          <p:cNvSpPr/>
          <p:nvPr/>
        </p:nvSpPr>
        <p:spPr>
          <a:xfrm rot="5400000">
            <a:off x="3733763" y="2626134"/>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a:t>
            </a:r>
            <a:endParaRPr/>
          </a:p>
        </p:txBody>
      </p:sp>
      <p:sp>
        <p:nvSpPr>
          <p:cNvPr id="1024" name="Google Shape;1024;p39"/>
          <p:cNvSpPr/>
          <p:nvPr/>
        </p:nvSpPr>
        <p:spPr>
          <a:xfrm rot="5400000">
            <a:off x="8074057" y="2923849"/>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a:t>
            </a:r>
            <a:endParaRPr/>
          </a:p>
        </p:txBody>
      </p:sp>
      <p:sp>
        <p:nvSpPr>
          <p:cNvPr id="1025" name="Google Shape;1025;p39"/>
          <p:cNvSpPr/>
          <p:nvPr/>
        </p:nvSpPr>
        <p:spPr>
          <a:xfrm rot="5400000">
            <a:off x="3733763" y="4003969"/>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ETH</a:t>
            </a:r>
            <a:endParaRPr/>
          </a:p>
        </p:txBody>
      </p:sp>
      <p:sp>
        <p:nvSpPr>
          <p:cNvPr id="1026" name="Google Shape;1026;p39"/>
          <p:cNvSpPr/>
          <p:nvPr/>
        </p:nvSpPr>
        <p:spPr>
          <a:xfrm rot="5400000">
            <a:off x="8086414" y="4219993"/>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ETH</a:t>
            </a:r>
            <a:endParaRPr/>
          </a:p>
        </p:txBody>
      </p:sp>
      <p:sp>
        <p:nvSpPr>
          <p:cNvPr id="1027" name="Google Shape;1027;p39"/>
          <p:cNvSpPr/>
          <p:nvPr/>
        </p:nvSpPr>
        <p:spPr>
          <a:xfrm>
            <a:off x="2002178" y="2132856"/>
            <a:ext cx="1166205" cy="2915670"/>
          </a:xfrm>
          <a:prstGeom prst="rect">
            <a:avLst/>
          </a:prstGeom>
          <a:solidFill>
            <a:srgbClr val="E1EFD8"/>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Other connected systems</a:t>
            </a:r>
            <a:endParaRPr sz="14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(CCS, CNY)</a:t>
            </a:r>
            <a:endParaRPr/>
          </a:p>
        </p:txBody>
      </p:sp>
      <p:sp>
        <p:nvSpPr>
          <p:cNvPr id="1028" name="Google Shape;1028;p39"/>
          <p:cNvSpPr/>
          <p:nvPr/>
        </p:nvSpPr>
        <p:spPr>
          <a:xfrm>
            <a:off x="4598956" y="2132857"/>
            <a:ext cx="602007" cy="2796545"/>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Data model converter</a:t>
            </a:r>
            <a:endParaRPr sz="1400">
              <a:solidFill>
                <a:schemeClr val="dk1"/>
              </a:solidFill>
              <a:latin typeface="Century Gothic"/>
              <a:ea typeface="Century Gothic"/>
              <a:cs typeface="Century Gothic"/>
              <a:sym typeface="Century Gothic"/>
            </a:endParaRPr>
          </a:p>
        </p:txBody>
      </p:sp>
      <p:sp>
        <p:nvSpPr>
          <p:cNvPr id="1029" name="Google Shape;1029;p39"/>
          <p:cNvSpPr/>
          <p:nvPr/>
        </p:nvSpPr>
        <p:spPr>
          <a:xfrm>
            <a:off x="4886987" y="5116717"/>
            <a:ext cx="627950" cy="313069"/>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a:t>
            </a:r>
            <a:endParaRPr/>
          </a:p>
        </p:txBody>
      </p:sp>
      <p:sp>
        <p:nvSpPr>
          <p:cNvPr id="1030" name="Google Shape;1030;p39"/>
          <p:cNvSpPr/>
          <p:nvPr/>
        </p:nvSpPr>
        <p:spPr>
          <a:xfrm>
            <a:off x="5627189" y="5116717"/>
            <a:ext cx="627950" cy="313069"/>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ETH</a:t>
            </a:r>
            <a:endParaRPr/>
          </a:p>
        </p:txBody>
      </p:sp>
      <p:sp>
        <p:nvSpPr>
          <p:cNvPr id="1031" name="Google Shape;1031;p39"/>
          <p:cNvSpPr/>
          <p:nvPr/>
        </p:nvSpPr>
        <p:spPr>
          <a:xfrm>
            <a:off x="6804027" y="5116717"/>
            <a:ext cx="627950" cy="313069"/>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a:t>
            </a:r>
            <a:endParaRPr/>
          </a:p>
        </p:txBody>
      </p:sp>
      <p:cxnSp>
        <p:nvCxnSpPr>
          <p:cNvPr id="1032" name="Google Shape;1032;p39"/>
          <p:cNvCxnSpPr/>
          <p:nvPr/>
        </p:nvCxnSpPr>
        <p:spPr>
          <a:xfrm flipH="1" rot="10800000">
            <a:off x="5962521" y="5517232"/>
            <a:ext cx="4586" cy="504056"/>
          </a:xfrm>
          <a:prstGeom prst="straightConnector1">
            <a:avLst/>
          </a:prstGeom>
          <a:noFill/>
          <a:ln cap="flat" cmpd="sng" w="25400">
            <a:solidFill>
              <a:schemeClr val="dk1"/>
            </a:solidFill>
            <a:prstDash val="solid"/>
            <a:miter lim="800000"/>
            <a:headEnd len="med" w="med" type="stealth"/>
            <a:tailEnd len="med" w="med" type="stealth"/>
          </a:ln>
        </p:spPr>
      </p:cxnSp>
      <p:sp>
        <p:nvSpPr>
          <p:cNvPr id="1033" name="Google Shape;1033;p39"/>
          <p:cNvSpPr txBox="1"/>
          <p:nvPr/>
        </p:nvSpPr>
        <p:spPr>
          <a:xfrm>
            <a:off x="4598956" y="5682734"/>
            <a:ext cx="186991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NMEA      / IP     link</a:t>
            </a:r>
            <a:endParaRPr sz="1600">
              <a:solidFill>
                <a:schemeClr val="dk1"/>
              </a:solidFill>
              <a:latin typeface="Calibri"/>
              <a:ea typeface="Calibri"/>
              <a:cs typeface="Calibri"/>
              <a:sym typeface="Calibri"/>
            </a:endParaRPr>
          </a:p>
        </p:txBody>
      </p:sp>
      <p:sp>
        <p:nvSpPr>
          <p:cNvPr id="1034" name="Google Shape;1034;p39"/>
          <p:cNvSpPr/>
          <p:nvPr/>
        </p:nvSpPr>
        <p:spPr>
          <a:xfrm>
            <a:off x="7097678" y="1751549"/>
            <a:ext cx="942539" cy="743311"/>
          </a:xfrm>
          <a:prstGeom prst="rect">
            <a:avLst/>
          </a:prstGeom>
          <a:solidFill>
            <a:schemeClr val="dk1"/>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entury Gothic"/>
                <a:ea typeface="Century Gothic"/>
                <a:cs typeface="Century Gothic"/>
                <a:sym typeface="Century Gothic"/>
              </a:rPr>
              <a:t>UHF module</a:t>
            </a:r>
            <a:endParaRPr/>
          </a:p>
        </p:txBody>
      </p:sp>
      <p:sp>
        <p:nvSpPr>
          <p:cNvPr id="1035" name="Google Shape;1035;p39"/>
          <p:cNvSpPr/>
          <p:nvPr/>
        </p:nvSpPr>
        <p:spPr>
          <a:xfrm>
            <a:off x="5330235" y="2295715"/>
            <a:ext cx="1568487" cy="701237"/>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AIS message authenticity analyser</a:t>
            </a:r>
            <a:endParaRPr/>
          </a:p>
        </p:txBody>
      </p:sp>
      <p:sp>
        <p:nvSpPr>
          <p:cNvPr id="1036" name="Google Shape;1036;p39"/>
          <p:cNvSpPr/>
          <p:nvPr/>
        </p:nvSpPr>
        <p:spPr>
          <a:xfrm>
            <a:off x="7632883" y="2529554"/>
            <a:ext cx="729667" cy="2915670"/>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AIS management software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Book Antiqua"/>
              <a:buNone/>
            </a:pPr>
            <a:r>
              <a:rPr lang="fr-FR">
                <a:solidFill>
                  <a:schemeClr val="accent1"/>
                </a:solidFill>
              </a:rPr>
              <a:t>Goals: </a:t>
            </a:r>
            <a:r>
              <a:rPr lang="fr-FR" sz="3600">
                <a:solidFill>
                  <a:srgbClr val="FFFFFF"/>
                </a:solidFill>
                <a:latin typeface="Arial"/>
                <a:ea typeface="Arial"/>
                <a:cs typeface="Arial"/>
                <a:sym typeface="Arial"/>
              </a:rPr>
              <a:t>This workshop, designed for CIS admin of Maritime systems aims at demonstrating vulnerabilities of AIS to improve their skills for recognizing same attacks</a:t>
            </a:r>
            <a:endParaRPr/>
          </a:p>
        </p:txBody>
      </p:sp>
      <p:sp>
        <p:nvSpPr>
          <p:cNvPr id="625" name="Google Shape;625;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WHO</a:t>
            </a:r>
            <a:endParaRPr/>
          </a:p>
        </p:txBody>
      </p:sp>
      <p:sp>
        <p:nvSpPr>
          <p:cNvPr id="626" name="Google Shape;626;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Mqritime CIS qdministrqtors</a:t>
            </a:r>
            <a:endParaRPr/>
          </a:p>
        </p:txBody>
      </p:sp>
      <p:sp>
        <p:nvSpPr>
          <p:cNvPr id="627" name="Google Shape;627;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WHAT</a:t>
            </a:r>
            <a:endParaRPr/>
          </a:p>
        </p:txBody>
      </p:sp>
      <p:sp>
        <p:nvSpPr>
          <p:cNvPr id="628" name="Google Shape;628;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Foundational of cybersecurity advanced pentesting for CIS ADMINISTRATORS in the maritime domain</a:t>
            </a:r>
            <a:endParaRPr/>
          </a:p>
        </p:txBody>
      </p:sp>
      <p:sp>
        <p:nvSpPr>
          <p:cNvPr id="629" name="Google Shape;629;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WHY</a:t>
            </a:r>
            <a:endParaRPr/>
          </a:p>
        </p:txBody>
      </p:sp>
      <p:pic>
        <p:nvPicPr>
          <p:cNvPr descr="Circuit" id="630" name="Google Shape;630;p4"/>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631" name="Google Shape;631;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Equipping participants with the knowledge and skills necessary to avoid attacks on their systems </a:t>
            </a:r>
            <a:endParaRPr/>
          </a:p>
        </p:txBody>
      </p:sp>
      <p:sp>
        <p:nvSpPr>
          <p:cNvPr id="632" name="Google Shape;632;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FFFF"/>
              </a:buClr>
              <a:buSzPts val="1100"/>
              <a:buFont typeface="Century Gothic"/>
              <a:buNone/>
            </a:pPr>
            <a:fld id="{00000000-1234-1234-1234-123412341234}" type="slidenum">
              <a:rPr b="0" i="0" lang="fr-FR" sz="1100" u="none" cap="none" strike="noStrike">
                <a:solidFill>
                  <a:srgbClr val="FFFFFF"/>
                </a:solidFill>
                <a:latin typeface="Century Gothic"/>
                <a:ea typeface="Century Gothic"/>
                <a:cs typeface="Century Gothic"/>
                <a:sym typeface="Century Gothic"/>
              </a:rPr>
              <a:t>‹#›</a:t>
            </a:fld>
            <a:endParaRPr b="0" i="0" sz="1100" u="none" cap="none" strike="noStrike">
              <a:solidFill>
                <a:srgbClr val="FFFFFF"/>
              </a:solidFill>
              <a:latin typeface="Century Gothic"/>
              <a:ea typeface="Century Gothic"/>
              <a:cs typeface="Century Gothic"/>
              <a:sym typeface="Century Gothic"/>
            </a:endParaRPr>
          </a:p>
        </p:txBody>
      </p:sp>
      <p:pic>
        <p:nvPicPr>
          <p:cNvPr descr="3d Glasses" id="633" name="Google Shape;633;p4"/>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634" name="Google Shape;634;p4"/>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635" name="Google Shape;635;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100"/>
              <a:buFont typeface="Century Gothic"/>
              <a:buNone/>
            </a:pPr>
            <a:r>
              <a:rPr b="0" i="0" lang="fr-FR" sz="1100" u="none" cap="none" strike="noStrike">
                <a:solidFill>
                  <a:srgbClr val="FFFFFF"/>
                </a:solidFill>
                <a:latin typeface="Century Gothic"/>
                <a:ea typeface="Century Gothic"/>
                <a:cs typeface="Century Gothic"/>
                <a:sym typeface="Century Gothic"/>
              </a:rPr>
              <a:t>CSP00010_W_M_PENTESTING FOR MARITIME: PRESENTATION TEMPLATE CREATED BY PR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40"/>
          <p:cNvSpPr/>
          <p:nvPr/>
        </p:nvSpPr>
        <p:spPr>
          <a:xfrm>
            <a:off x="2929906" y="1691115"/>
            <a:ext cx="7117452" cy="4662019"/>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000000"/>
                </a:solidFill>
                <a:latin typeface="Calibri"/>
                <a:ea typeface="Calibri"/>
                <a:cs typeface="Calibri"/>
                <a:sym typeface="Calibri"/>
              </a:rPr>
              <a:t>AIS/D</a:t>
            </a:r>
            <a:endParaRPr/>
          </a:p>
        </p:txBody>
      </p:sp>
      <p:sp>
        <p:nvSpPr>
          <p:cNvPr id="1042" name="Google Shape;1042;p40"/>
          <p:cNvSpPr/>
          <p:nvPr/>
        </p:nvSpPr>
        <p:spPr>
          <a:xfrm>
            <a:off x="3137124" y="3623163"/>
            <a:ext cx="1584176" cy="2657963"/>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C2 Interface</a:t>
            </a:r>
            <a:endParaRPr/>
          </a:p>
        </p:txBody>
      </p:sp>
      <p:sp>
        <p:nvSpPr>
          <p:cNvPr id="1043" name="Google Shape;1043;p40"/>
          <p:cNvSpPr/>
          <p:nvPr/>
        </p:nvSpPr>
        <p:spPr>
          <a:xfrm>
            <a:off x="7491058" y="3677327"/>
            <a:ext cx="1584176" cy="1944216"/>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CDU Interface</a:t>
            </a:r>
            <a:endParaRPr/>
          </a:p>
        </p:txBody>
      </p:sp>
      <p:sp>
        <p:nvSpPr>
          <p:cNvPr id="1044" name="Google Shape;1044;p40"/>
          <p:cNvSpPr/>
          <p:nvPr/>
        </p:nvSpPr>
        <p:spPr>
          <a:xfrm>
            <a:off x="3292885" y="4071182"/>
            <a:ext cx="1296144" cy="413182"/>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RS232 port 0</a:t>
            </a:r>
            <a:endParaRPr/>
          </a:p>
        </p:txBody>
      </p:sp>
      <p:sp>
        <p:nvSpPr>
          <p:cNvPr id="1045" name="Google Shape;1045;p40"/>
          <p:cNvSpPr/>
          <p:nvPr/>
        </p:nvSpPr>
        <p:spPr>
          <a:xfrm>
            <a:off x="3309979" y="4936059"/>
            <a:ext cx="1296144" cy="439562"/>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Ethernet port 0</a:t>
            </a:r>
            <a:endParaRPr/>
          </a:p>
        </p:txBody>
      </p:sp>
      <p:sp>
        <p:nvSpPr>
          <p:cNvPr id="1046" name="Google Shape;1046;p40"/>
          <p:cNvSpPr/>
          <p:nvPr/>
        </p:nvSpPr>
        <p:spPr>
          <a:xfrm>
            <a:off x="3283154" y="5602914"/>
            <a:ext cx="1296144" cy="577991"/>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Data Model Translator</a:t>
            </a:r>
            <a:endParaRPr/>
          </a:p>
        </p:txBody>
      </p:sp>
      <p:sp>
        <p:nvSpPr>
          <p:cNvPr id="1047" name="Google Shape;1047;p40"/>
          <p:cNvSpPr/>
          <p:nvPr/>
        </p:nvSpPr>
        <p:spPr>
          <a:xfrm>
            <a:off x="3010206" y="1587439"/>
            <a:ext cx="129614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RS232 Port 2 &amp; Ethernet port 2</a:t>
            </a:r>
            <a:endParaRPr/>
          </a:p>
        </p:txBody>
      </p:sp>
      <p:sp>
        <p:nvSpPr>
          <p:cNvPr id="1048" name="Google Shape;1048;p40"/>
          <p:cNvSpPr/>
          <p:nvPr/>
        </p:nvSpPr>
        <p:spPr>
          <a:xfrm>
            <a:off x="7843685" y="2809060"/>
            <a:ext cx="1296144" cy="517223"/>
          </a:xfrm>
          <a:prstGeom prst="rect">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1049" name="Google Shape;1049;p40"/>
          <p:cNvSpPr/>
          <p:nvPr/>
        </p:nvSpPr>
        <p:spPr>
          <a:xfrm>
            <a:off x="7642093" y="5705756"/>
            <a:ext cx="129614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AIS Track Record</a:t>
            </a:r>
            <a:endParaRPr/>
          </a:p>
        </p:txBody>
      </p:sp>
      <p:sp>
        <p:nvSpPr>
          <p:cNvPr id="1050" name="Google Shape;1050;p40"/>
          <p:cNvSpPr/>
          <p:nvPr/>
        </p:nvSpPr>
        <p:spPr>
          <a:xfrm>
            <a:off x="5406279" y="3760845"/>
            <a:ext cx="1296144" cy="1867422"/>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Legacy AIS</a:t>
            </a:r>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Processor</a:t>
            </a:r>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1" name="Google Shape;1051;p40"/>
          <p:cNvSpPr/>
          <p:nvPr/>
        </p:nvSpPr>
        <p:spPr>
          <a:xfrm>
            <a:off x="7642093" y="3971124"/>
            <a:ext cx="1296144"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RS232 port 1</a:t>
            </a:r>
            <a:endParaRPr/>
          </a:p>
        </p:txBody>
      </p:sp>
      <p:sp>
        <p:nvSpPr>
          <p:cNvPr id="1052" name="Google Shape;1052;p40"/>
          <p:cNvSpPr/>
          <p:nvPr/>
        </p:nvSpPr>
        <p:spPr>
          <a:xfrm>
            <a:off x="7642093" y="4845531"/>
            <a:ext cx="1296144"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Ethernet port 1</a:t>
            </a:r>
            <a:endParaRPr/>
          </a:p>
        </p:txBody>
      </p:sp>
      <p:sp>
        <p:nvSpPr>
          <p:cNvPr id="1053" name="Google Shape;1053;p40"/>
          <p:cNvSpPr/>
          <p:nvPr/>
        </p:nvSpPr>
        <p:spPr>
          <a:xfrm>
            <a:off x="5920330" y="2896750"/>
            <a:ext cx="1122325" cy="722007"/>
          </a:xfrm>
          <a:prstGeom prst="rect">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GNSS Receiver</a:t>
            </a:r>
            <a:endParaRPr sz="1400">
              <a:solidFill>
                <a:schemeClr val="lt1"/>
              </a:solidFill>
              <a:latin typeface="Calibri"/>
              <a:ea typeface="Calibri"/>
              <a:cs typeface="Calibri"/>
              <a:sym typeface="Calibri"/>
            </a:endParaRPr>
          </a:p>
        </p:txBody>
      </p:sp>
      <p:cxnSp>
        <p:nvCxnSpPr>
          <p:cNvPr id="1054" name="Google Shape;1054;p40"/>
          <p:cNvCxnSpPr>
            <a:stCxn id="1050" idx="2"/>
            <a:endCxn id="1049" idx="1"/>
          </p:cNvCxnSpPr>
          <p:nvPr/>
        </p:nvCxnSpPr>
        <p:spPr>
          <a:xfrm flipH="1" rot="-5400000">
            <a:off x="6680151" y="5002467"/>
            <a:ext cx="336000" cy="1587600"/>
          </a:xfrm>
          <a:prstGeom prst="bentConnector2">
            <a:avLst/>
          </a:prstGeom>
          <a:noFill/>
          <a:ln cap="flat" cmpd="sng" w="28575">
            <a:solidFill>
              <a:schemeClr val="dk1"/>
            </a:solidFill>
            <a:prstDash val="solid"/>
            <a:miter lim="800000"/>
            <a:headEnd len="med" w="med" type="triangle"/>
            <a:tailEnd len="med" w="med" type="triangle"/>
          </a:ln>
        </p:spPr>
      </p:cxnSp>
      <p:cxnSp>
        <p:nvCxnSpPr>
          <p:cNvPr id="1055" name="Google Shape;1055;p40"/>
          <p:cNvCxnSpPr>
            <a:stCxn id="1056" idx="3"/>
            <a:endCxn id="1048" idx="1"/>
          </p:cNvCxnSpPr>
          <p:nvPr/>
        </p:nvCxnSpPr>
        <p:spPr>
          <a:xfrm flipH="1" rot="10800000">
            <a:off x="6535687" y="3067663"/>
            <a:ext cx="1308000" cy="1520100"/>
          </a:xfrm>
          <a:prstGeom prst="bentConnector3">
            <a:avLst>
              <a:gd fmla="val 50000" name="adj1"/>
            </a:avLst>
          </a:prstGeom>
          <a:noFill/>
          <a:ln cap="flat" cmpd="sng" w="28575">
            <a:solidFill>
              <a:schemeClr val="dk1"/>
            </a:solidFill>
            <a:prstDash val="solid"/>
            <a:miter lim="800000"/>
            <a:headEnd len="med" w="med" type="triangle"/>
            <a:tailEnd len="med" w="med" type="triangle"/>
          </a:ln>
        </p:spPr>
      </p:cxnSp>
      <p:cxnSp>
        <p:nvCxnSpPr>
          <p:cNvPr id="1057" name="Google Shape;1057;p40"/>
          <p:cNvCxnSpPr>
            <a:endCxn id="1046" idx="3"/>
          </p:cNvCxnSpPr>
          <p:nvPr/>
        </p:nvCxnSpPr>
        <p:spPr>
          <a:xfrm flipH="1">
            <a:off x="4579298" y="5632710"/>
            <a:ext cx="1015800" cy="259200"/>
          </a:xfrm>
          <a:prstGeom prst="bentConnector3">
            <a:avLst>
              <a:gd fmla="val 1731" name="adj1"/>
            </a:avLst>
          </a:prstGeom>
          <a:noFill/>
          <a:ln cap="flat" cmpd="sng" w="28575">
            <a:solidFill>
              <a:schemeClr val="dk1"/>
            </a:solidFill>
            <a:prstDash val="solid"/>
            <a:miter lim="800000"/>
            <a:headEnd len="med" w="med" type="triangle"/>
            <a:tailEnd len="med" w="med" type="triangle"/>
          </a:ln>
        </p:spPr>
      </p:cxnSp>
      <p:cxnSp>
        <p:nvCxnSpPr>
          <p:cNvPr id="1058" name="Google Shape;1058;p40"/>
          <p:cNvCxnSpPr/>
          <p:nvPr/>
        </p:nvCxnSpPr>
        <p:spPr>
          <a:xfrm rot="10800000">
            <a:off x="4721302" y="5326993"/>
            <a:ext cx="66022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59" name="Google Shape;1059;p40"/>
          <p:cNvCxnSpPr/>
          <p:nvPr/>
        </p:nvCxnSpPr>
        <p:spPr>
          <a:xfrm>
            <a:off x="6702424" y="5281905"/>
            <a:ext cx="78863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60" name="Google Shape;1060;p40"/>
          <p:cNvCxnSpPr/>
          <p:nvPr/>
        </p:nvCxnSpPr>
        <p:spPr>
          <a:xfrm rot="10800000">
            <a:off x="6702424" y="5547857"/>
            <a:ext cx="788635" cy="2"/>
          </a:xfrm>
          <a:prstGeom prst="straightConnector1">
            <a:avLst/>
          </a:prstGeom>
          <a:noFill/>
          <a:ln cap="flat" cmpd="sng" w="28575">
            <a:solidFill>
              <a:schemeClr val="dk1"/>
            </a:solidFill>
            <a:prstDash val="solid"/>
            <a:miter lim="800000"/>
            <a:headEnd len="sm" w="sm" type="none"/>
            <a:tailEnd len="med" w="med" type="triangle"/>
          </a:ln>
        </p:spPr>
      </p:cxnSp>
      <p:cxnSp>
        <p:nvCxnSpPr>
          <p:cNvPr id="1061" name="Google Shape;1061;p40"/>
          <p:cNvCxnSpPr/>
          <p:nvPr/>
        </p:nvCxnSpPr>
        <p:spPr>
          <a:xfrm>
            <a:off x="6702424" y="5045479"/>
            <a:ext cx="78863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62" name="Google Shape;1062;p40"/>
          <p:cNvCxnSpPr/>
          <p:nvPr/>
        </p:nvCxnSpPr>
        <p:spPr>
          <a:xfrm>
            <a:off x="6610606" y="4768957"/>
            <a:ext cx="918616"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63" name="Google Shape;1063;p40"/>
          <p:cNvCxnSpPr/>
          <p:nvPr/>
        </p:nvCxnSpPr>
        <p:spPr>
          <a:xfrm flipH="1">
            <a:off x="6322575" y="3618757"/>
            <a:ext cx="1" cy="175259"/>
          </a:xfrm>
          <a:prstGeom prst="straightConnector1">
            <a:avLst/>
          </a:prstGeom>
          <a:noFill/>
          <a:ln cap="flat" cmpd="sng" w="28575">
            <a:solidFill>
              <a:schemeClr val="dk1"/>
            </a:solidFill>
            <a:prstDash val="solid"/>
            <a:miter lim="800000"/>
            <a:headEnd len="sm" w="sm" type="none"/>
            <a:tailEnd len="med" w="med" type="triangle"/>
          </a:ln>
        </p:spPr>
      </p:cxnSp>
      <p:sp>
        <p:nvSpPr>
          <p:cNvPr id="1064" name="Google Shape;1064;p40"/>
          <p:cNvSpPr txBox="1"/>
          <p:nvPr/>
        </p:nvSpPr>
        <p:spPr>
          <a:xfrm>
            <a:off x="6794457" y="4773490"/>
            <a:ext cx="5693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Status</a:t>
            </a:r>
            <a:endParaRPr sz="1200">
              <a:solidFill>
                <a:schemeClr val="dk1"/>
              </a:solidFill>
              <a:latin typeface="Calibri"/>
              <a:ea typeface="Calibri"/>
              <a:cs typeface="Calibri"/>
              <a:sym typeface="Calibri"/>
            </a:endParaRPr>
          </a:p>
        </p:txBody>
      </p:sp>
      <p:sp>
        <p:nvSpPr>
          <p:cNvPr id="1065" name="Google Shape;1065;p40"/>
          <p:cNvSpPr txBox="1"/>
          <p:nvPr/>
        </p:nvSpPr>
        <p:spPr>
          <a:xfrm>
            <a:off x="6848593" y="5055806"/>
            <a:ext cx="4747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Data</a:t>
            </a:r>
            <a:endParaRPr/>
          </a:p>
        </p:txBody>
      </p:sp>
      <p:sp>
        <p:nvSpPr>
          <p:cNvPr id="1066" name="Google Shape;1066;p40"/>
          <p:cNvSpPr txBox="1"/>
          <p:nvPr/>
        </p:nvSpPr>
        <p:spPr>
          <a:xfrm>
            <a:off x="6793377" y="5308671"/>
            <a:ext cx="68018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Settings</a:t>
            </a:r>
            <a:endParaRPr/>
          </a:p>
        </p:txBody>
      </p:sp>
      <p:sp>
        <p:nvSpPr>
          <p:cNvPr id="1067" name="Google Shape;1067;p40"/>
          <p:cNvSpPr txBox="1"/>
          <p:nvPr/>
        </p:nvSpPr>
        <p:spPr>
          <a:xfrm>
            <a:off x="4761569" y="5633054"/>
            <a:ext cx="70878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AIS Data</a:t>
            </a:r>
            <a:endParaRPr/>
          </a:p>
        </p:txBody>
      </p:sp>
      <p:sp>
        <p:nvSpPr>
          <p:cNvPr id="1068" name="Google Shape;1068;p40"/>
          <p:cNvSpPr txBox="1"/>
          <p:nvPr/>
        </p:nvSpPr>
        <p:spPr>
          <a:xfrm>
            <a:off x="4634646" y="5021125"/>
            <a:ext cx="84901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Processing</a:t>
            </a:r>
            <a:endParaRPr sz="1200">
              <a:solidFill>
                <a:schemeClr val="dk1"/>
              </a:solidFill>
              <a:latin typeface="Calibri"/>
              <a:ea typeface="Calibri"/>
              <a:cs typeface="Calibri"/>
              <a:sym typeface="Calibri"/>
            </a:endParaRPr>
          </a:p>
        </p:txBody>
      </p:sp>
      <p:sp>
        <p:nvSpPr>
          <p:cNvPr id="1069" name="Google Shape;1069;p40"/>
          <p:cNvSpPr/>
          <p:nvPr/>
        </p:nvSpPr>
        <p:spPr>
          <a:xfrm rot="-5400000">
            <a:off x="256938" y="3561785"/>
            <a:ext cx="4048506" cy="846226"/>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Other</a:t>
            </a:r>
            <a:endParaRPr sz="1400">
              <a:solidFill>
                <a:srgbClr val="000000"/>
              </a:solidFill>
              <a:latin typeface="Calibri"/>
              <a:ea typeface="Calibri"/>
              <a:cs typeface="Calibri"/>
              <a:sym typeface="Calibri"/>
            </a:endParaRPr>
          </a:p>
          <a:p>
            <a:pPr indent="0" lvl="0" marL="0" marR="0" rtl="0" algn="ctr">
              <a:spcBef>
                <a:spcPts val="0"/>
              </a:spcBef>
              <a:spcAft>
                <a:spcPts val="0"/>
              </a:spcAft>
              <a:buNone/>
            </a:pPr>
            <a:r>
              <a:rPr lang="fr-FR" sz="1400">
                <a:solidFill>
                  <a:srgbClr val="000000"/>
                </a:solidFill>
                <a:latin typeface="Calibri"/>
                <a:ea typeface="Calibri"/>
                <a:cs typeface="Calibri"/>
                <a:sym typeface="Calibri"/>
              </a:rPr>
              <a:t>System</a:t>
            </a:r>
            <a:endParaRPr/>
          </a:p>
        </p:txBody>
      </p:sp>
      <p:sp>
        <p:nvSpPr>
          <p:cNvPr id="1070" name="Google Shape;1070;p40"/>
          <p:cNvSpPr/>
          <p:nvPr/>
        </p:nvSpPr>
        <p:spPr>
          <a:xfrm rot="5400000">
            <a:off x="8605500" y="3695142"/>
            <a:ext cx="3947329" cy="478337"/>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Control Display Unit</a:t>
            </a:r>
            <a:endParaRPr/>
          </a:p>
        </p:txBody>
      </p:sp>
      <p:cxnSp>
        <p:nvCxnSpPr>
          <p:cNvPr id="1071" name="Google Shape;1071;p40"/>
          <p:cNvCxnSpPr>
            <a:stCxn id="1051" idx="3"/>
          </p:cNvCxnSpPr>
          <p:nvPr/>
        </p:nvCxnSpPr>
        <p:spPr>
          <a:xfrm>
            <a:off x="8938237" y="4332128"/>
            <a:ext cx="478200" cy="0"/>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072" name="Google Shape;1072;p40"/>
          <p:cNvCxnSpPr/>
          <p:nvPr/>
        </p:nvCxnSpPr>
        <p:spPr>
          <a:xfrm flipH="1" rot="10800000">
            <a:off x="8931218" y="5235280"/>
            <a:ext cx="485356"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073" name="Google Shape;1073;p40"/>
          <p:cNvCxnSpPr/>
          <p:nvPr/>
        </p:nvCxnSpPr>
        <p:spPr>
          <a:xfrm flipH="1" rot="10800000">
            <a:off x="2700214" y="4259957"/>
            <a:ext cx="581511"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074" name="Google Shape;1074;p40"/>
          <p:cNvCxnSpPr/>
          <p:nvPr/>
        </p:nvCxnSpPr>
        <p:spPr>
          <a:xfrm flipH="1" rot="10800000">
            <a:off x="2741348" y="5167064"/>
            <a:ext cx="581511" cy="1"/>
          </a:xfrm>
          <a:prstGeom prst="straightConnector1">
            <a:avLst/>
          </a:prstGeom>
          <a:noFill/>
          <a:ln cap="flat" cmpd="sng" w="28575">
            <a:solidFill>
              <a:schemeClr val="dk1"/>
            </a:solidFill>
            <a:prstDash val="solid"/>
            <a:miter lim="800000"/>
            <a:headEnd len="med" w="med" type="triangle"/>
            <a:tailEnd len="med" w="med" type="triangle"/>
          </a:ln>
        </p:spPr>
      </p:cxnSp>
      <p:sp>
        <p:nvSpPr>
          <p:cNvPr id="1075" name="Google Shape;1075;p40"/>
          <p:cNvSpPr/>
          <p:nvPr/>
        </p:nvSpPr>
        <p:spPr>
          <a:xfrm>
            <a:off x="2834059" y="892569"/>
            <a:ext cx="1296144"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Sensors (radar &amp; optronics)</a:t>
            </a:r>
            <a:endParaRPr/>
          </a:p>
        </p:txBody>
      </p:sp>
      <p:sp>
        <p:nvSpPr>
          <p:cNvPr id="1076" name="Google Shape;1076;p40"/>
          <p:cNvSpPr/>
          <p:nvPr/>
        </p:nvSpPr>
        <p:spPr>
          <a:xfrm>
            <a:off x="4350382" y="880526"/>
            <a:ext cx="1036089"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ECDIS</a:t>
            </a:r>
            <a:endParaRPr/>
          </a:p>
        </p:txBody>
      </p:sp>
      <p:sp>
        <p:nvSpPr>
          <p:cNvPr id="1077" name="Google Shape;1077;p40"/>
          <p:cNvSpPr/>
          <p:nvPr/>
        </p:nvSpPr>
        <p:spPr>
          <a:xfrm rot="5400000">
            <a:off x="8712052" y="4697051"/>
            <a:ext cx="1943509" cy="478337"/>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AIS management software</a:t>
            </a:r>
            <a:endParaRPr sz="1200">
              <a:solidFill>
                <a:schemeClr val="dk1"/>
              </a:solidFill>
              <a:latin typeface="Calibri"/>
              <a:ea typeface="Calibri"/>
              <a:cs typeface="Calibri"/>
              <a:sym typeface="Calibri"/>
            </a:endParaRPr>
          </a:p>
        </p:txBody>
      </p:sp>
      <p:cxnSp>
        <p:nvCxnSpPr>
          <p:cNvPr id="1078" name="Google Shape;1078;p40"/>
          <p:cNvCxnSpPr/>
          <p:nvPr/>
        </p:nvCxnSpPr>
        <p:spPr>
          <a:xfrm>
            <a:off x="9991067" y="5019684"/>
            <a:ext cx="348931" cy="0"/>
          </a:xfrm>
          <a:prstGeom prst="straightConnector1">
            <a:avLst/>
          </a:prstGeom>
          <a:noFill/>
          <a:ln cap="flat" cmpd="sng" w="28575">
            <a:solidFill>
              <a:schemeClr val="dk1"/>
            </a:solidFill>
            <a:prstDash val="solid"/>
            <a:miter lim="800000"/>
            <a:headEnd len="sm" w="sm" type="none"/>
            <a:tailEnd len="med" w="med" type="triangle"/>
          </a:ln>
        </p:spPr>
      </p:cxnSp>
      <p:sp>
        <p:nvSpPr>
          <p:cNvPr id="1079" name="Google Shape;1079;p40"/>
          <p:cNvSpPr/>
          <p:nvPr/>
        </p:nvSpPr>
        <p:spPr>
          <a:xfrm>
            <a:off x="8626830" y="2211495"/>
            <a:ext cx="1314358" cy="380342"/>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UHF Front End</a:t>
            </a:r>
            <a:endParaRPr/>
          </a:p>
        </p:txBody>
      </p:sp>
      <p:sp>
        <p:nvSpPr>
          <p:cNvPr id="1080" name="Google Shape;1080;p40"/>
          <p:cNvSpPr/>
          <p:nvPr/>
        </p:nvSpPr>
        <p:spPr>
          <a:xfrm>
            <a:off x="4090327" y="2824742"/>
            <a:ext cx="988567"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AIS MSG Converter</a:t>
            </a:r>
            <a:endParaRPr/>
          </a:p>
        </p:txBody>
      </p:sp>
      <p:cxnSp>
        <p:nvCxnSpPr>
          <p:cNvPr id="1081" name="Google Shape;1081;p40"/>
          <p:cNvCxnSpPr>
            <a:stCxn id="1047" idx="2"/>
            <a:endCxn id="1080" idx="1"/>
          </p:cNvCxnSpPr>
          <p:nvPr/>
        </p:nvCxnSpPr>
        <p:spPr>
          <a:xfrm flipH="1" rot="-5400000">
            <a:off x="3384978" y="2377962"/>
            <a:ext cx="978600" cy="432000"/>
          </a:xfrm>
          <a:prstGeom prst="bentConnector2">
            <a:avLst/>
          </a:prstGeom>
          <a:noFill/>
          <a:ln cap="flat" cmpd="sng" w="28575">
            <a:solidFill>
              <a:schemeClr val="dk1"/>
            </a:solidFill>
            <a:prstDash val="solid"/>
            <a:miter lim="800000"/>
            <a:headEnd len="sm" w="sm" type="none"/>
            <a:tailEnd len="med" w="med" type="triangle"/>
          </a:ln>
        </p:spPr>
      </p:cxnSp>
      <p:sp>
        <p:nvSpPr>
          <p:cNvPr id="1082" name="Google Shape;1082;p40"/>
          <p:cNvSpPr txBox="1"/>
          <p:nvPr/>
        </p:nvSpPr>
        <p:spPr>
          <a:xfrm>
            <a:off x="568177" y="43743"/>
            <a:ext cx="431130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800">
                <a:solidFill>
                  <a:schemeClr val="dk2"/>
                </a:solidFill>
                <a:latin typeface="Calibri"/>
                <a:ea typeface="Calibri"/>
                <a:cs typeface="Calibri"/>
                <a:sym typeface="Calibri"/>
              </a:rPr>
              <a:t>HARDWARE – Detailled view</a:t>
            </a:r>
            <a:endParaRPr sz="2800">
              <a:solidFill>
                <a:schemeClr val="dk2"/>
              </a:solidFill>
              <a:latin typeface="Calibri"/>
              <a:ea typeface="Calibri"/>
              <a:cs typeface="Calibri"/>
              <a:sym typeface="Calibri"/>
            </a:endParaRPr>
          </a:p>
        </p:txBody>
      </p:sp>
      <p:sp>
        <p:nvSpPr>
          <p:cNvPr id="1083" name="Google Shape;1083;p40"/>
          <p:cNvSpPr/>
          <p:nvPr/>
        </p:nvSpPr>
        <p:spPr>
          <a:xfrm>
            <a:off x="6494511" y="1266671"/>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40"/>
          <p:cNvSpPr txBox="1"/>
          <p:nvPr/>
        </p:nvSpPr>
        <p:spPr>
          <a:xfrm>
            <a:off x="6722958" y="834608"/>
            <a:ext cx="84632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GNSS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 Antenna</a:t>
            </a:r>
            <a:endParaRPr sz="1400">
              <a:solidFill>
                <a:schemeClr val="dk1"/>
              </a:solidFill>
              <a:latin typeface="Calibri"/>
              <a:ea typeface="Calibri"/>
              <a:cs typeface="Calibri"/>
              <a:sym typeface="Calibri"/>
            </a:endParaRPr>
          </a:p>
        </p:txBody>
      </p:sp>
      <p:sp>
        <p:nvSpPr>
          <p:cNvPr id="1085" name="Google Shape;1085;p40"/>
          <p:cNvSpPr/>
          <p:nvPr/>
        </p:nvSpPr>
        <p:spPr>
          <a:xfrm>
            <a:off x="5604173" y="946073"/>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40"/>
          <p:cNvSpPr txBox="1"/>
          <p:nvPr/>
        </p:nvSpPr>
        <p:spPr>
          <a:xfrm>
            <a:off x="5897407" y="644592"/>
            <a:ext cx="806246"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r-FR" sz="1400">
                <a:solidFill>
                  <a:schemeClr val="dk1"/>
                </a:solidFill>
                <a:latin typeface="Calibri"/>
                <a:ea typeface="Calibri"/>
                <a:cs typeface="Calibri"/>
                <a:sym typeface="Calibri"/>
              </a:rPr>
              <a:t>VHF </a:t>
            </a:r>
            <a:endParaRPr/>
          </a:p>
          <a:p>
            <a:pPr indent="0" lvl="0" marL="0" marR="0" rtl="0" algn="r">
              <a:spcBef>
                <a:spcPts val="0"/>
              </a:spcBef>
              <a:spcAft>
                <a:spcPts val="0"/>
              </a:spcAft>
              <a:buNone/>
            </a:pPr>
            <a:r>
              <a:rPr lang="fr-FR" sz="1400">
                <a:solidFill>
                  <a:schemeClr val="dk1"/>
                </a:solidFill>
                <a:latin typeface="Calibri"/>
                <a:ea typeface="Calibri"/>
                <a:cs typeface="Calibri"/>
                <a:sym typeface="Calibri"/>
              </a:rPr>
              <a:t>Antenna</a:t>
            </a:r>
            <a:endParaRPr sz="1400">
              <a:solidFill>
                <a:schemeClr val="dk1"/>
              </a:solidFill>
              <a:latin typeface="Calibri"/>
              <a:ea typeface="Calibri"/>
              <a:cs typeface="Calibri"/>
              <a:sym typeface="Calibri"/>
            </a:endParaRPr>
          </a:p>
        </p:txBody>
      </p:sp>
      <p:sp>
        <p:nvSpPr>
          <p:cNvPr id="1087" name="Google Shape;1087;p40"/>
          <p:cNvSpPr/>
          <p:nvPr/>
        </p:nvSpPr>
        <p:spPr>
          <a:xfrm>
            <a:off x="4494688" y="1600606"/>
            <a:ext cx="91251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RS232 Port 3</a:t>
            </a:r>
            <a:endParaRPr/>
          </a:p>
        </p:txBody>
      </p:sp>
      <p:cxnSp>
        <p:nvCxnSpPr>
          <p:cNvPr id="1088" name="Google Shape;1088;p40"/>
          <p:cNvCxnSpPr>
            <a:stCxn id="1076" idx="2"/>
          </p:cNvCxnSpPr>
          <p:nvPr/>
        </p:nvCxnSpPr>
        <p:spPr>
          <a:xfrm>
            <a:off x="4868427" y="1383883"/>
            <a:ext cx="5400" cy="217200"/>
          </a:xfrm>
          <a:prstGeom prst="straightConnector1">
            <a:avLst/>
          </a:prstGeom>
          <a:noFill/>
          <a:ln cap="flat" cmpd="sng" w="28575">
            <a:solidFill>
              <a:schemeClr val="dk1"/>
            </a:solidFill>
            <a:prstDash val="solid"/>
            <a:miter lim="800000"/>
            <a:headEnd len="sm" w="sm" type="none"/>
            <a:tailEnd len="med" w="med" type="triangle"/>
          </a:ln>
        </p:spPr>
      </p:cxnSp>
      <p:cxnSp>
        <p:nvCxnSpPr>
          <p:cNvPr id="1089" name="Google Shape;1089;p40"/>
          <p:cNvCxnSpPr>
            <a:stCxn id="1047" idx="2"/>
          </p:cNvCxnSpPr>
          <p:nvPr/>
        </p:nvCxnSpPr>
        <p:spPr>
          <a:xfrm rot="10800000">
            <a:off x="3656778" y="2101362"/>
            <a:ext cx="1500" cy="3300"/>
          </a:xfrm>
          <a:prstGeom prst="straightConnector1">
            <a:avLst/>
          </a:prstGeom>
          <a:noFill/>
          <a:ln cap="flat" cmpd="sng" w="28575">
            <a:solidFill>
              <a:schemeClr val="dk1"/>
            </a:solidFill>
            <a:prstDash val="solid"/>
            <a:miter lim="800000"/>
            <a:headEnd len="sm" w="sm" type="none"/>
            <a:tailEnd len="med" w="med" type="triangle"/>
          </a:ln>
        </p:spPr>
      </p:cxnSp>
      <p:cxnSp>
        <p:nvCxnSpPr>
          <p:cNvPr id="1090" name="Google Shape;1090;p40"/>
          <p:cNvCxnSpPr/>
          <p:nvPr/>
        </p:nvCxnSpPr>
        <p:spPr>
          <a:xfrm>
            <a:off x="4792487" y="2101473"/>
            <a:ext cx="0" cy="723268"/>
          </a:xfrm>
          <a:prstGeom prst="straightConnector1">
            <a:avLst/>
          </a:prstGeom>
          <a:noFill/>
          <a:ln cap="flat" cmpd="sng" w="28575">
            <a:solidFill>
              <a:schemeClr val="dk1"/>
            </a:solidFill>
            <a:prstDash val="solid"/>
            <a:miter lim="800000"/>
            <a:headEnd len="sm" w="sm" type="none"/>
            <a:tailEnd len="med" w="med" type="triangle"/>
          </a:ln>
        </p:spPr>
      </p:cxnSp>
      <p:cxnSp>
        <p:nvCxnSpPr>
          <p:cNvPr id="1091" name="Google Shape;1091;p40"/>
          <p:cNvCxnSpPr/>
          <p:nvPr/>
        </p:nvCxnSpPr>
        <p:spPr>
          <a:xfrm>
            <a:off x="6719599" y="1594270"/>
            <a:ext cx="0" cy="1258348"/>
          </a:xfrm>
          <a:prstGeom prst="straightConnector1">
            <a:avLst/>
          </a:prstGeom>
          <a:noFill/>
          <a:ln cap="flat" cmpd="sng" w="28575">
            <a:solidFill>
              <a:schemeClr val="dk1"/>
            </a:solidFill>
            <a:prstDash val="solid"/>
            <a:miter lim="800000"/>
            <a:headEnd len="sm" w="sm" type="none"/>
            <a:tailEnd len="med" w="med" type="triangle"/>
          </a:ln>
        </p:spPr>
      </p:cxnSp>
      <p:sp>
        <p:nvSpPr>
          <p:cNvPr id="1092" name="Google Shape;1092;p40"/>
          <p:cNvSpPr/>
          <p:nvPr/>
        </p:nvSpPr>
        <p:spPr>
          <a:xfrm>
            <a:off x="7767038" y="1528598"/>
            <a:ext cx="1131220" cy="432048"/>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RF</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Port 5 (UHF)</a:t>
            </a:r>
            <a:endParaRPr/>
          </a:p>
        </p:txBody>
      </p:sp>
      <p:cxnSp>
        <p:nvCxnSpPr>
          <p:cNvPr id="1093" name="Google Shape;1093;p40"/>
          <p:cNvCxnSpPr>
            <a:stCxn id="1085" idx="3"/>
          </p:cNvCxnSpPr>
          <p:nvPr/>
        </p:nvCxnSpPr>
        <p:spPr>
          <a:xfrm flipH="1">
            <a:off x="5818463" y="1280007"/>
            <a:ext cx="10800" cy="2473500"/>
          </a:xfrm>
          <a:prstGeom prst="straightConnector1">
            <a:avLst/>
          </a:prstGeom>
          <a:noFill/>
          <a:ln cap="flat" cmpd="sng" w="28575">
            <a:solidFill>
              <a:schemeClr val="dk1"/>
            </a:solidFill>
            <a:prstDash val="solid"/>
            <a:miter lim="800000"/>
            <a:headEnd len="med" w="med" type="triangle"/>
            <a:tailEnd len="med" w="med" type="triangle"/>
          </a:ln>
        </p:spPr>
      </p:cxnSp>
      <p:sp>
        <p:nvSpPr>
          <p:cNvPr id="1094" name="Google Shape;1094;p40"/>
          <p:cNvSpPr/>
          <p:nvPr/>
        </p:nvSpPr>
        <p:spPr>
          <a:xfrm>
            <a:off x="5458478" y="1587439"/>
            <a:ext cx="91251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VHF</a:t>
            </a:r>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Port 4</a:t>
            </a:r>
            <a:endParaRPr/>
          </a:p>
        </p:txBody>
      </p:sp>
      <p:cxnSp>
        <p:nvCxnSpPr>
          <p:cNvPr id="1095" name="Google Shape;1095;p40"/>
          <p:cNvCxnSpPr>
            <a:stCxn id="1075" idx="2"/>
          </p:cNvCxnSpPr>
          <p:nvPr/>
        </p:nvCxnSpPr>
        <p:spPr>
          <a:xfrm>
            <a:off x="3482131" y="1395926"/>
            <a:ext cx="0" cy="193500"/>
          </a:xfrm>
          <a:prstGeom prst="straightConnector1">
            <a:avLst/>
          </a:prstGeom>
          <a:noFill/>
          <a:ln cap="flat" cmpd="sng" w="28575">
            <a:solidFill>
              <a:schemeClr val="dk1"/>
            </a:solidFill>
            <a:prstDash val="solid"/>
            <a:miter lim="800000"/>
            <a:headEnd len="sm" w="sm" type="none"/>
            <a:tailEnd len="med" w="med" type="triangle"/>
          </a:ln>
        </p:spPr>
      </p:cxnSp>
      <p:sp>
        <p:nvSpPr>
          <p:cNvPr id="1096" name="Google Shape;1096;p40"/>
          <p:cNvSpPr/>
          <p:nvPr/>
        </p:nvSpPr>
        <p:spPr>
          <a:xfrm>
            <a:off x="5387914" y="3753546"/>
            <a:ext cx="1339894" cy="1867421"/>
          </a:xfrm>
          <a:prstGeom prst="rtTriangle">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1056" name="Google Shape;1056;p40"/>
          <p:cNvSpPr/>
          <p:nvPr/>
        </p:nvSpPr>
        <p:spPr>
          <a:xfrm>
            <a:off x="5586672" y="4298767"/>
            <a:ext cx="949015" cy="577991"/>
          </a:xfrm>
          <a:prstGeom prst="rect">
            <a:avLst/>
          </a:prstGeom>
          <a:solidFill>
            <a:srgbClr val="75707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200">
                <a:solidFill>
                  <a:schemeClr val="lt1"/>
                </a:solidFill>
                <a:latin typeface="Calibri"/>
                <a:ea typeface="Calibri"/>
                <a:cs typeface="Calibri"/>
                <a:sym typeface="Calibri"/>
              </a:rPr>
              <a:t>AIS Cyber Analysing</a:t>
            </a:r>
            <a:endParaRPr sz="1200">
              <a:solidFill>
                <a:schemeClr val="lt1"/>
              </a:solidFill>
              <a:latin typeface="Calibri"/>
              <a:ea typeface="Calibri"/>
              <a:cs typeface="Calibri"/>
              <a:sym typeface="Calibri"/>
            </a:endParaRPr>
          </a:p>
        </p:txBody>
      </p:sp>
      <p:sp>
        <p:nvSpPr>
          <p:cNvPr id="1097" name="Google Shape;1097;p40"/>
          <p:cNvSpPr txBox="1"/>
          <p:nvPr/>
        </p:nvSpPr>
        <p:spPr>
          <a:xfrm>
            <a:off x="5623498" y="4950931"/>
            <a:ext cx="102464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AIS Module</a:t>
            </a:r>
            <a:endParaRPr/>
          </a:p>
        </p:txBody>
      </p:sp>
      <p:cxnSp>
        <p:nvCxnSpPr>
          <p:cNvPr id="1098" name="Google Shape;1098;p40"/>
          <p:cNvCxnSpPr>
            <a:stCxn id="1056" idx="1"/>
            <a:endCxn id="1080" idx="3"/>
          </p:cNvCxnSpPr>
          <p:nvPr/>
        </p:nvCxnSpPr>
        <p:spPr>
          <a:xfrm rot="10800000">
            <a:off x="5078772" y="3083263"/>
            <a:ext cx="507900" cy="1504500"/>
          </a:xfrm>
          <a:prstGeom prst="bentConnector3">
            <a:avLst>
              <a:gd fmla="val 73472" name="adj1"/>
            </a:avLst>
          </a:prstGeom>
          <a:noFill/>
          <a:ln cap="flat" cmpd="sng" w="28575">
            <a:solidFill>
              <a:schemeClr val="dk1"/>
            </a:solidFill>
            <a:prstDash val="solid"/>
            <a:miter lim="800000"/>
            <a:headEnd len="med" w="med" type="triangle"/>
            <a:tailEnd len="med" w="med" type="triangle"/>
          </a:ln>
        </p:spPr>
      </p:cxnSp>
      <p:sp>
        <p:nvSpPr>
          <p:cNvPr id="1099" name="Google Shape;1099;p40"/>
          <p:cNvSpPr/>
          <p:nvPr/>
        </p:nvSpPr>
        <p:spPr>
          <a:xfrm>
            <a:off x="7834501" y="2809059"/>
            <a:ext cx="1314357" cy="513158"/>
          </a:xfrm>
          <a:prstGeom prst="rtTriangle">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0" name="Google Shape;1100;p40"/>
          <p:cNvSpPr txBox="1"/>
          <p:nvPr/>
        </p:nvSpPr>
        <p:spPr>
          <a:xfrm>
            <a:off x="7906751" y="2803040"/>
            <a:ext cx="119282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UHF  </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COMM Driver</a:t>
            </a:r>
            <a:endParaRPr/>
          </a:p>
        </p:txBody>
      </p:sp>
      <p:sp>
        <p:nvSpPr>
          <p:cNvPr id="1101" name="Google Shape;1101;p40"/>
          <p:cNvSpPr/>
          <p:nvPr/>
        </p:nvSpPr>
        <p:spPr>
          <a:xfrm>
            <a:off x="8108963" y="911905"/>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p40"/>
          <p:cNvSpPr txBox="1"/>
          <p:nvPr/>
        </p:nvSpPr>
        <p:spPr>
          <a:xfrm>
            <a:off x="8503164" y="426659"/>
            <a:ext cx="216309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UHF </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Antenna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(next Generation standard)</a:t>
            </a:r>
            <a:endParaRPr/>
          </a:p>
        </p:txBody>
      </p:sp>
      <p:cxnSp>
        <p:nvCxnSpPr>
          <p:cNvPr id="1103" name="Google Shape;1103;p40"/>
          <p:cNvCxnSpPr>
            <a:stCxn id="1101" idx="3"/>
            <a:endCxn id="1092" idx="0"/>
          </p:cNvCxnSpPr>
          <p:nvPr/>
        </p:nvCxnSpPr>
        <p:spPr>
          <a:xfrm flipH="1">
            <a:off x="8332553" y="1245839"/>
            <a:ext cx="1500" cy="282900"/>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04" name="Google Shape;1104;p40"/>
          <p:cNvCxnSpPr>
            <a:stCxn id="1079" idx="0"/>
            <a:endCxn id="1092" idx="3"/>
          </p:cNvCxnSpPr>
          <p:nvPr/>
        </p:nvCxnSpPr>
        <p:spPr>
          <a:xfrm flipH="1" rot="5400000">
            <a:off x="8857709" y="1785195"/>
            <a:ext cx="466800" cy="385800"/>
          </a:xfrm>
          <a:prstGeom prst="bentConnector2">
            <a:avLst/>
          </a:prstGeom>
          <a:noFill/>
          <a:ln cap="flat" cmpd="sng" w="28575">
            <a:solidFill>
              <a:schemeClr val="dk1"/>
            </a:solidFill>
            <a:prstDash val="solid"/>
            <a:miter lim="800000"/>
            <a:headEnd len="med" w="med" type="triangle"/>
            <a:tailEnd len="med" w="med" type="triangle"/>
          </a:ln>
        </p:spPr>
      </p:cxnSp>
      <p:cxnSp>
        <p:nvCxnSpPr>
          <p:cNvPr id="1105" name="Google Shape;1105;p40"/>
          <p:cNvCxnSpPr>
            <a:stCxn id="1048" idx="3"/>
            <a:endCxn id="1079" idx="2"/>
          </p:cNvCxnSpPr>
          <p:nvPr/>
        </p:nvCxnSpPr>
        <p:spPr>
          <a:xfrm flipH="1" rot="10800000">
            <a:off x="9139829" y="2591872"/>
            <a:ext cx="144300" cy="475800"/>
          </a:xfrm>
          <a:prstGeom prst="bentConnector2">
            <a:avLst/>
          </a:prstGeom>
          <a:noFill/>
          <a:ln cap="flat" cmpd="sng" w="28575">
            <a:solidFill>
              <a:schemeClr val="dk1"/>
            </a:solidFill>
            <a:prstDash val="solid"/>
            <a:miter lim="800000"/>
            <a:headEnd len="med" w="med" type="triangl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41"/>
          <p:cNvSpPr/>
          <p:nvPr/>
        </p:nvSpPr>
        <p:spPr>
          <a:xfrm>
            <a:off x="2740656" y="1969585"/>
            <a:ext cx="6408712" cy="4048506"/>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000000"/>
                </a:solidFill>
                <a:latin typeface="Calibri"/>
                <a:ea typeface="Calibri"/>
                <a:cs typeface="Calibri"/>
                <a:sym typeface="Calibri"/>
              </a:rPr>
              <a:t>AIS/D</a:t>
            </a:r>
            <a:endParaRPr/>
          </a:p>
        </p:txBody>
      </p:sp>
      <p:sp>
        <p:nvSpPr>
          <p:cNvPr id="1111" name="Google Shape;1111;p41"/>
          <p:cNvSpPr/>
          <p:nvPr/>
        </p:nvSpPr>
        <p:spPr>
          <a:xfrm>
            <a:off x="2947874" y="3132366"/>
            <a:ext cx="1584176" cy="2702939"/>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Ext Syst. Interface</a:t>
            </a:r>
            <a:endParaRPr/>
          </a:p>
        </p:txBody>
      </p:sp>
      <p:sp>
        <p:nvSpPr>
          <p:cNvPr id="1112" name="Google Shape;1112;p41"/>
          <p:cNvSpPr/>
          <p:nvPr/>
        </p:nvSpPr>
        <p:spPr>
          <a:xfrm>
            <a:off x="7550040" y="3085615"/>
            <a:ext cx="1335944" cy="1944216"/>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CDU Interface</a:t>
            </a:r>
            <a:endParaRPr/>
          </a:p>
        </p:txBody>
      </p:sp>
      <p:sp>
        <p:nvSpPr>
          <p:cNvPr id="1113" name="Google Shape;1113;p41"/>
          <p:cNvSpPr/>
          <p:nvPr/>
        </p:nvSpPr>
        <p:spPr>
          <a:xfrm>
            <a:off x="3036981" y="3408157"/>
            <a:ext cx="1373189"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Generate NMEA message</a:t>
            </a:r>
            <a:endParaRPr/>
          </a:p>
        </p:txBody>
      </p:sp>
      <p:sp>
        <p:nvSpPr>
          <p:cNvPr id="1114" name="Google Shape;1114;p41"/>
          <p:cNvSpPr/>
          <p:nvPr/>
        </p:nvSpPr>
        <p:spPr>
          <a:xfrm>
            <a:off x="3092474" y="4282564"/>
            <a:ext cx="1296144"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Generate Web services</a:t>
            </a:r>
            <a:endParaRPr/>
          </a:p>
        </p:txBody>
      </p:sp>
      <p:sp>
        <p:nvSpPr>
          <p:cNvPr id="1115" name="Google Shape;1115;p41"/>
          <p:cNvSpPr/>
          <p:nvPr/>
        </p:nvSpPr>
        <p:spPr>
          <a:xfrm>
            <a:off x="3093904" y="5173864"/>
            <a:ext cx="1296144" cy="577991"/>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Translate Data Model</a:t>
            </a:r>
            <a:endParaRPr/>
          </a:p>
        </p:txBody>
      </p:sp>
      <p:sp>
        <p:nvSpPr>
          <p:cNvPr id="1116" name="Google Shape;1116;p41"/>
          <p:cNvSpPr/>
          <p:nvPr/>
        </p:nvSpPr>
        <p:spPr>
          <a:xfrm>
            <a:off x="3337941" y="2180946"/>
            <a:ext cx="1539480" cy="486390"/>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Data Acquisition from sensors</a:t>
            </a:r>
            <a:endParaRPr sz="1400">
              <a:solidFill>
                <a:schemeClr val="lt1"/>
              </a:solidFill>
              <a:latin typeface="Calibri"/>
              <a:ea typeface="Calibri"/>
              <a:cs typeface="Calibri"/>
              <a:sym typeface="Calibri"/>
            </a:endParaRPr>
          </a:p>
        </p:txBody>
      </p:sp>
      <p:sp>
        <p:nvSpPr>
          <p:cNvPr id="1117" name="Google Shape;1117;p41"/>
          <p:cNvSpPr/>
          <p:nvPr/>
        </p:nvSpPr>
        <p:spPr>
          <a:xfrm>
            <a:off x="6205333" y="2182404"/>
            <a:ext cx="1296985" cy="459455"/>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ECDIS Interface Management</a:t>
            </a:r>
            <a:endParaRPr/>
          </a:p>
        </p:txBody>
      </p:sp>
      <p:sp>
        <p:nvSpPr>
          <p:cNvPr id="1118" name="Google Shape;1118;p41"/>
          <p:cNvSpPr/>
          <p:nvPr/>
        </p:nvSpPr>
        <p:spPr>
          <a:xfrm>
            <a:off x="5159896" y="3730004"/>
            <a:ext cx="1296144" cy="1434014"/>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9" name="Google Shape;1119;p41"/>
          <p:cNvSpPr/>
          <p:nvPr/>
        </p:nvSpPr>
        <p:spPr>
          <a:xfrm>
            <a:off x="7712120" y="3379412"/>
            <a:ext cx="1036867"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Generate NMEA Message</a:t>
            </a:r>
            <a:endParaRPr/>
          </a:p>
        </p:txBody>
      </p:sp>
      <p:sp>
        <p:nvSpPr>
          <p:cNvPr id="1120" name="Google Shape;1120;p41"/>
          <p:cNvSpPr/>
          <p:nvPr/>
        </p:nvSpPr>
        <p:spPr>
          <a:xfrm>
            <a:off x="7712120" y="4179505"/>
            <a:ext cx="1036867"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Web Service server</a:t>
            </a:r>
            <a:endParaRPr/>
          </a:p>
        </p:txBody>
      </p:sp>
      <p:sp>
        <p:nvSpPr>
          <p:cNvPr id="1121" name="Google Shape;1121;p41"/>
          <p:cNvSpPr/>
          <p:nvPr/>
        </p:nvSpPr>
        <p:spPr>
          <a:xfrm>
            <a:off x="4981196" y="2850419"/>
            <a:ext cx="1265156" cy="682941"/>
          </a:xfrm>
          <a:prstGeom prst="rect">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GNSS Processing</a:t>
            </a:r>
            <a:endParaRPr sz="1400">
              <a:solidFill>
                <a:schemeClr val="lt1"/>
              </a:solidFill>
              <a:latin typeface="Calibri"/>
              <a:ea typeface="Calibri"/>
              <a:cs typeface="Calibri"/>
              <a:sym typeface="Calibri"/>
            </a:endParaRPr>
          </a:p>
        </p:txBody>
      </p:sp>
      <p:cxnSp>
        <p:nvCxnSpPr>
          <p:cNvPr id="1122" name="Google Shape;1122;p41"/>
          <p:cNvCxnSpPr/>
          <p:nvPr/>
        </p:nvCxnSpPr>
        <p:spPr>
          <a:xfrm rot="10800000">
            <a:off x="4557471" y="4847720"/>
            <a:ext cx="597719"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3" name="Google Shape;1123;p41"/>
          <p:cNvCxnSpPr/>
          <p:nvPr/>
        </p:nvCxnSpPr>
        <p:spPr>
          <a:xfrm>
            <a:off x="6513174" y="4690193"/>
            <a:ext cx="1036867"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4" name="Google Shape;1124;p41"/>
          <p:cNvCxnSpPr/>
          <p:nvPr/>
        </p:nvCxnSpPr>
        <p:spPr>
          <a:xfrm rot="10800000">
            <a:off x="6513174" y="4956145"/>
            <a:ext cx="1031224"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5" name="Google Shape;1125;p41"/>
          <p:cNvCxnSpPr/>
          <p:nvPr/>
        </p:nvCxnSpPr>
        <p:spPr>
          <a:xfrm>
            <a:off x="6513174" y="4453767"/>
            <a:ext cx="988303"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6" name="Google Shape;1126;p41"/>
          <p:cNvCxnSpPr/>
          <p:nvPr/>
        </p:nvCxnSpPr>
        <p:spPr>
          <a:xfrm>
            <a:off x="6320467" y="3957959"/>
            <a:ext cx="120415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7" name="Google Shape;1127;p41"/>
          <p:cNvCxnSpPr>
            <a:endCxn id="1118" idx="0"/>
          </p:cNvCxnSpPr>
          <p:nvPr/>
        </p:nvCxnSpPr>
        <p:spPr>
          <a:xfrm>
            <a:off x="5807968" y="2945504"/>
            <a:ext cx="0" cy="784500"/>
          </a:xfrm>
          <a:prstGeom prst="straightConnector1">
            <a:avLst/>
          </a:prstGeom>
          <a:noFill/>
          <a:ln cap="flat" cmpd="sng" w="28575">
            <a:solidFill>
              <a:schemeClr val="dk1"/>
            </a:solidFill>
            <a:prstDash val="solid"/>
            <a:miter lim="800000"/>
            <a:headEnd len="med" w="med" type="triangle"/>
            <a:tailEnd len="med" w="med" type="triangle"/>
          </a:ln>
        </p:spPr>
      </p:cxnSp>
      <p:sp>
        <p:nvSpPr>
          <p:cNvPr id="1128" name="Google Shape;1128;p41"/>
          <p:cNvSpPr txBox="1"/>
          <p:nvPr/>
        </p:nvSpPr>
        <p:spPr>
          <a:xfrm>
            <a:off x="6605207" y="4181778"/>
            <a:ext cx="5693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Status</a:t>
            </a:r>
            <a:endParaRPr sz="1200">
              <a:solidFill>
                <a:schemeClr val="dk1"/>
              </a:solidFill>
              <a:latin typeface="Calibri"/>
              <a:ea typeface="Calibri"/>
              <a:cs typeface="Calibri"/>
              <a:sym typeface="Calibri"/>
            </a:endParaRPr>
          </a:p>
        </p:txBody>
      </p:sp>
      <p:sp>
        <p:nvSpPr>
          <p:cNvPr id="1129" name="Google Shape;1129;p41"/>
          <p:cNvSpPr txBox="1"/>
          <p:nvPr/>
        </p:nvSpPr>
        <p:spPr>
          <a:xfrm>
            <a:off x="6659343" y="4464094"/>
            <a:ext cx="4747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Data</a:t>
            </a:r>
            <a:endParaRPr/>
          </a:p>
        </p:txBody>
      </p:sp>
      <p:sp>
        <p:nvSpPr>
          <p:cNvPr id="1130" name="Google Shape;1130;p41"/>
          <p:cNvSpPr txBox="1"/>
          <p:nvPr/>
        </p:nvSpPr>
        <p:spPr>
          <a:xfrm>
            <a:off x="6604127" y="4716959"/>
            <a:ext cx="68018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Settings</a:t>
            </a:r>
            <a:endParaRPr/>
          </a:p>
        </p:txBody>
      </p:sp>
      <p:sp>
        <p:nvSpPr>
          <p:cNvPr id="1131" name="Google Shape;1131;p41"/>
          <p:cNvSpPr txBox="1"/>
          <p:nvPr/>
        </p:nvSpPr>
        <p:spPr>
          <a:xfrm>
            <a:off x="4521462" y="4441519"/>
            <a:ext cx="6881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Position</a:t>
            </a:r>
            <a:endParaRPr/>
          </a:p>
        </p:txBody>
      </p:sp>
      <p:sp>
        <p:nvSpPr>
          <p:cNvPr id="1132" name="Google Shape;1132;p41"/>
          <p:cNvSpPr/>
          <p:nvPr/>
        </p:nvSpPr>
        <p:spPr>
          <a:xfrm rot="-5400000">
            <a:off x="-16291" y="3604346"/>
            <a:ext cx="4048506" cy="846226"/>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Ext </a:t>
            </a:r>
            <a:endParaRPr/>
          </a:p>
          <a:p>
            <a:pPr indent="0" lvl="0" marL="0" marR="0" rtl="0" algn="ctr">
              <a:spcBef>
                <a:spcPts val="0"/>
              </a:spcBef>
              <a:spcAft>
                <a:spcPts val="0"/>
              </a:spcAft>
              <a:buNone/>
            </a:pPr>
            <a:r>
              <a:rPr lang="fr-FR" sz="1400">
                <a:solidFill>
                  <a:srgbClr val="000000"/>
                </a:solidFill>
                <a:latin typeface="Calibri"/>
                <a:ea typeface="Calibri"/>
                <a:cs typeface="Calibri"/>
                <a:sym typeface="Calibri"/>
              </a:rPr>
              <a:t>System</a:t>
            </a:r>
            <a:endParaRPr/>
          </a:p>
        </p:txBody>
      </p:sp>
      <p:sp>
        <p:nvSpPr>
          <p:cNvPr id="1133" name="Google Shape;1133;p41"/>
          <p:cNvSpPr/>
          <p:nvPr/>
        </p:nvSpPr>
        <p:spPr>
          <a:xfrm rot="5400000">
            <a:off x="7745441" y="3541233"/>
            <a:ext cx="4048506" cy="905210"/>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Control Display Unit</a:t>
            </a:r>
            <a:endParaRPr/>
          </a:p>
        </p:txBody>
      </p:sp>
      <p:cxnSp>
        <p:nvCxnSpPr>
          <p:cNvPr id="1134" name="Google Shape;1134;p41"/>
          <p:cNvCxnSpPr>
            <a:stCxn id="1119" idx="3"/>
          </p:cNvCxnSpPr>
          <p:nvPr/>
        </p:nvCxnSpPr>
        <p:spPr>
          <a:xfrm>
            <a:off x="8748987" y="3740416"/>
            <a:ext cx="581400" cy="0"/>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35" name="Google Shape;1135;p41"/>
          <p:cNvCxnSpPr/>
          <p:nvPr/>
        </p:nvCxnSpPr>
        <p:spPr>
          <a:xfrm flipH="1" rot="10800000">
            <a:off x="8741969" y="4643567"/>
            <a:ext cx="581511"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36" name="Google Shape;1136;p41"/>
          <p:cNvCxnSpPr/>
          <p:nvPr/>
        </p:nvCxnSpPr>
        <p:spPr>
          <a:xfrm flipH="1" rot="10800000">
            <a:off x="2426985" y="3769160"/>
            <a:ext cx="581511"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37" name="Google Shape;1137;p41"/>
          <p:cNvCxnSpPr/>
          <p:nvPr/>
        </p:nvCxnSpPr>
        <p:spPr>
          <a:xfrm flipH="1" rot="10800000">
            <a:off x="2426985" y="4676267"/>
            <a:ext cx="706624" cy="13926"/>
          </a:xfrm>
          <a:prstGeom prst="straightConnector1">
            <a:avLst/>
          </a:prstGeom>
          <a:noFill/>
          <a:ln cap="flat" cmpd="sng" w="28575">
            <a:solidFill>
              <a:schemeClr val="dk1"/>
            </a:solidFill>
            <a:prstDash val="solid"/>
            <a:miter lim="800000"/>
            <a:headEnd len="med" w="med" type="triangle"/>
            <a:tailEnd len="med" w="med" type="triangle"/>
          </a:ln>
        </p:spPr>
      </p:cxnSp>
      <p:sp>
        <p:nvSpPr>
          <p:cNvPr id="1138" name="Google Shape;1138;p41"/>
          <p:cNvSpPr/>
          <p:nvPr/>
        </p:nvSpPr>
        <p:spPr>
          <a:xfrm>
            <a:off x="5876680" y="965250"/>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9" name="Google Shape;1139;p41"/>
          <p:cNvSpPr txBox="1"/>
          <p:nvPr/>
        </p:nvSpPr>
        <p:spPr>
          <a:xfrm>
            <a:off x="6126299" y="731100"/>
            <a:ext cx="131164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GNSS Receiving</a:t>
            </a:r>
            <a:endParaRPr sz="1400">
              <a:solidFill>
                <a:schemeClr val="dk1"/>
              </a:solidFill>
              <a:latin typeface="Calibri"/>
              <a:ea typeface="Calibri"/>
              <a:cs typeface="Calibri"/>
              <a:sym typeface="Calibri"/>
            </a:endParaRPr>
          </a:p>
        </p:txBody>
      </p:sp>
      <p:cxnSp>
        <p:nvCxnSpPr>
          <p:cNvPr id="1140" name="Google Shape;1140;p41"/>
          <p:cNvCxnSpPr>
            <a:stCxn id="1138" idx="3"/>
          </p:cNvCxnSpPr>
          <p:nvPr/>
        </p:nvCxnSpPr>
        <p:spPr>
          <a:xfrm>
            <a:off x="6101770" y="1299184"/>
            <a:ext cx="11700" cy="1572300"/>
          </a:xfrm>
          <a:prstGeom prst="straightConnector1">
            <a:avLst/>
          </a:prstGeom>
          <a:noFill/>
          <a:ln cap="flat" cmpd="sng" w="28575">
            <a:solidFill>
              <a:schemeClr val="dk1"/>
            </a:solidFill>
            <a:prstDash val="solid"/>
            <a:miter lim="800000"/>
            <a:headEnd len="sm" w="sm" type="none"/>
            <a:tailEnd len="med" w="med" type="triangle"/>
          </a:ln>
        </p:spPr>
      </p:cxnSp>
      <p:sp>
        <p:nvSpPr>
          <p:cNvPr id="1141" name="Google Shape;1141;p41"/>
          <p:cNvSpPr txBox="1"/>
          <p:nvPr/>
        </p:nvSpPr>
        <p:spPr>
          <a:xfrm>
            <a:off x="6464574" y="3684984"/>
            <a:ext cx="7697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AIS alerts</a:t>
            </a:r>
            <a:endParaRPr sz="1200">
              <a:solidFill>
                <a:schemeClr val="dk1"/>
              </a:solidFill>
              <a:latin typeface="Calibri"/>
              <a:ea typeface="Calibri"/>
              <a:cs typeface="Calibri"/>
              <a:sym typeface="Calibri"/>
            </a:endParaRPr>
          </a:p>
        </p:txBody>
      </p:sp>
      <p:sp>
        <p:nvSpPr>
          <p:cNvPr id="1142" name="Google Shape;1142;p41"/>
          <p:cNvSpPr/>
          <p:nvPr/>
        </p:nvSpPr>
        <p:spPr>
          <a:xfrm>
            <a:off x="3459609" y="1335821"/>
            <a:ext cx="1296144"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Sensors (radar &amp; optronics)</a:t>
            </a:r>
            <a:endParaRPr/>
          </a:p>
        </p:txBody>
      </p:sp>
      <p:sp>
        <p:nvSpPr>
          <p:cNvPr id="1143" name="Google Shape;1143;p41"/>
          <p:cNvSpPr/>
          <p:nvPr/>
        </p:nvSpPr>
        <p:spPr>
          <a:xfrm>
            <a:off x="6469278" y="1326909"/>
            <a:ext cx="1032198"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ECDIS</a:t>
            </a:r>
            <a:endParaRPr/>
          </a:p>
        </p:txBody>
      </p:sp>
      <p:sp>
        <p:nvSpPr>
          <p:cNvPr id="1144" name="Google Shape;1144;p41"/>
          <p:cNvSpPr txBox="1"/>
          <p:nvPr/>
        </p:nvSpPr>
        <p:spPr>
          <a:xfrm>
            <a:off x="583812" y="39423"/>
            <a:ext cx="39492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fr-FR" sz="2800">
                <a:solidFill>
                  <a:schemeClr val="dk2"/>
                </a:solidFill>
                <a:latin typeface="Calibri"/>
                <a:ea typeface="Calibri"/>
                <a:cs typeface="Calibri"/>
                <a:sym typeface="Calibri"/>
              </a:rPr>
              <a:t>FUNCTIONAL architecture</a:t>
            </a:r>
            <a:endParaRPr/>
          </a:p>
        </p:txBody>
      </p:sp>
      <p:sp>
        <p:nvSpPr>
          <p:cNvPr id="1145" name="Google Shape;1145;p41"/>
          <p:cNvSpPr txBox="1"/>
          <p:nvPr/>
        </p:nvSpPr>
        <p:spPr>
          <a:xfrm>
            <a:off x="6457447" y="3915758"/>
            <a:ext cx="5229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GNSS</a:t>
            </a:r>
            <a:endParaRPr/>
          </a:p>
        </p:txBody>
      </p:sp>
      <p:cxnSp>
        <p:nvCxnSpPr>
          <p:cNvPr id="1146" name="Google Shape;1146;p41"/>
          <p:cNvCxnSpPr/>
          <p:nvPr/>
        </p:nvCxnSpPr>
        <p:spPr>
          <a:xfrm flipH="1">
            <a:off x="4559229" y="3923037"/>
            <a:ext cx="793560" cy="89"/>
          </a:xfrm>
          <a:prstGeom prst="straightConnector1">
            <a:avLst/>
          </a:prstGeom>
          <a:noFill/>
          <a:ln cap="flat" cmpd="sng" w="28575">
            <a:solidFill>
              <a:schemeClr val="dk1"/>
            </a:solidFill>
            <a:prstDash val="solid"/>
            <a:miter lim="800000"/>
            <a:headEnd len="sm" w="sm" type="none"/>
            <a:tailEnd len="med" w="med" type="triangle"/>
          </a:ln>
        </p:spPr>
      </p:cxnSp>
      <p:cxnSp>
        <p:nvCxnSpPr>
          <p:cNvPr id="1147" name="Google Shape;1147;p41"/>
          <p:cNvCxnSpPr>
            <a:stCxn id="1142" idx="2"/>
            <a:endCxn id="1116" idx="0"/>
          </p:cNvCxnSpPr>
          <p:nvPr/>
        </p:nvCxnSpPr>
        <p:spPr>
          <a:xfrm>
            <a:off x="4107681" y="1839178"/>
            <a:ext cx="0" cy="341700"/>
          </a:xfrm>
          <a:prstGeom prst="straightConnector1">
            <a:avLst/>
          </a:prstGeom>
          <a:noFill/>
          <a:ln cap="flat" cmpd="sng" w="28575">
            <a:solidFill>
              <a:schemeClr val="dk1"/>
            </a:solidFill>
            <a:prstDash val="solid"/>
            <a:miter lim="800000"/>
            <a:headEnd len="sm" w="sm" type="none"/>
            <a:tailEnd len="med" w="med" type="triangle"/>
          </a:ln>
        </p:spPr>
      </p:cxnSp>
      <p:cxnSp>
        <p:nvCxnSpPr>
          <p:cNvPr id="1148" name="Google Shape;1148;p41"/>
          <p:cNvCxnSpPr>
            <a:endCxn id="1116" idx="3"/>
          </p:cNvCxnSpPr>
          <p:nvPr/>
        </p:nvCxnSpPr>
        <p:spPr>
          <a:xfrm rot="10800000">
            <a:off x="4877421" y="2424141"/>
            <a:ext cx="645000" cy="447300"/>
          </a:xfrm>
          <a:prstGeom prst="bentConnector3">
            <a:avLst>
              <a:gd fmla="val 2739" name="adj1"/>
            </a:avLst>
          </a:prstGeom>
          <a:noFill/>
          <a:ln cap="flat" cmpd="sng" w="28575">
            <a:solidFill>
              <a:schemeClr val="dk1"/>
            </a:solidFill>
            <a:prstDash val="solid"/>
            <a:miter lim="800000"/>
            <a:headEnd len="med" w="med" type="triangle"/>
            <a:tailEnd len="sm" w="sm" type="none"/>
          </a:ln>
        </p:spPr>
      </p:cxnSp>
      <p:cxnSp>
        <p:nvCxnSpPr>
          <p:cNvPr id="1149" name="Google Shape;1149;p41"/>
          <p:cNvCxnSpPr/>
          <p:nvPr/>
        </p:nvCxnSpPr>
        <p:spPr>
          <a:xfrm>
            <a:off x="6997420" y="1832322"/>
            <a:ext cx="0" cy="341769"/>
          </a:xfrm>
          <a:prstGeom prst="straightConnector1">
            <a:avLst/>
          </a:prstGeom>
          <a:noFill/>
          <a:ln cap="flat" cmpd="sng" w="28575">
            <a:solidFill>
              <a:schemeClr val="dk1"/>
            </a:solidFill>
            <a:prstDash val="solid"/>
            <a:miter lim="800000"/>
            <a:headEnd len="sm" w="sm" type="none"/>
            <a:tailEnd len="med" w="med" type="triangle"/>
          </a:ln>
        </p:spPr>
      </p:cxnSp>
      <p:cxnSp>
        <p:nvCxnSpPr>
          <p:cNvPr id="1150" name="Google Shape;1150;p41"/>
          <p:cNvCxnSpPr>
            <a:stCxn id="1117" idx="2"/>
            <a:endCxn id="1121" idx="3"/>
          </p:cNvCxnSpPr>
          <p:nvPr/>
        </p:nvCxnSpPr>
        <p:spPr>
          <a:xfrm rot="5400000">
            <a:off x="6275126" y="2613059"/>
            <a:ext cx="549900" cy="607500"/>
          </a:xfrm>
          <a:prstGeom prst="bentConnector2">
            <a:avLst/>
          </a:prstGeom>
          <a:noFill/>
          <a:ln cap="flat" cmpd="sng" w="28575">
            <a:solidFill>
              <a:schemeClr val="dk1"/>
            </a:solidFill>
            <a:prstDash val="solid"/>
            <a:miter lim="800000"/>
            <a:headEnd len="med" w="med" type="triangle"/>
            <a:tailEnd len="sm" w="sm" type="none"/>
          </a:ln>
        </p:spPr>
      </p:cxnSp>
      <p:sp>
        <p:nvSpPr>
          <p:cNvPr id="1151" name="Google Shape;1151;p41"/>
          <p:cNvSpPr/>
          <p:nvPr/>
        </p:nvSpPr>
        <p:spPr>
          <a:xfrm>
            <a:off x="5417431" y="960133"/>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2" name="Google Shape;1152;p41"/>
          <p:cNvSpPr txBox="1"/>
          <p:nvPr/>
        </p:nvSpPr>
        <p:spPr>
          <a:xfrm>
            <a:off x="5175664" y="642948"/>
            <a:ext cx="5212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VHF </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E/R</a:t>
            </a:r>
            <a:endParaRPr/>
          </a:p>
        </p:txBody>
      </p:sp>
      <p:cxnSp>
        <p:nvCxnSpPr>
          <p:cNvPr id="1153" name="Google Shape;1153;p41"/>
          <p:cNvCxnSpPr/>
          <p:nvPr/>
        </p:nvCxnSpPr>
        <p:spPr>
          <a:xfrm>
            <a:off x="5662149" y="1306631"/>
            <a:ext cx="12826" cy="1572350"/>
          </a:xfrm>
          <a:prstGeom prst="straightConnector1">
            <a:avLst/>
          </a:prstGeom>
          <a:noFill/>
          <a:ln cap="flat" cmpd="sng" w="28575">
            <a:solidFill>
              <a:schemeClr val="dk1"/>
            </a:solidFill>
            <a:prstDash val="solid"/>
            <a:miter lim="800000"/>
            <a:headEnd len="sm" w="sm" type="none"/>
            <a:tailEnd len="med" w="med" type="triangle"/>
          </a:ln>
        </p:spPr>
      </p:cxnSp>
      <p:sp>
        <p:nvSpPr>
          <p:cNvPr id="1154" name="Google Shape;1154;p41"/>
          <p:cNvSpPr/>
          <p:nvPr/>
        </p:nvSpPr>
        <p:spPr>
          <a:xfrm>
            <a:off x="8123480" y="929574"/>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55" name="Google Shape;1155;p41"/>
          <p:cNvCxnSpPr>
            <a:stCxn id="1154" idx="3"/>
            <a:endCxn id="1156" idx="0"/>
          </p:cNvCxnSpPr>
          <p:nvPr/>
        </p:nvCxnSpPr>
        <p:spPr>
          <a:xfrm>
            <a:off x="8348570" y="1263508"/>
            <a:ext cx="20700" cy="1130700"/>
          </a:xfrm>
          <a:prstGeom prst="straightConnector1">
            <a:avLst/>
          </a:prstGeom>
          <a:noFill/>
          <a:ln cap="flat" cmpd="sng" w="28575">
            <a:solidFill>
              <a:schemeClr val="dk1"/>
            </a:solidFill>
            <a:prstDash val="solid"/>
            <a:miter lim="800000"/>
            <a:headEnd len="sm" w="sm" type="none"/>
            <a:tailEnd len="med" w="med" type="triangle"/>
          </a:ln>
        </p:spPr>
      </p:cxnSp>
      <p:sp>
        <p:nvSpPr>
          <p:cNvPr id="1157" name="Google Shape;1157;p41"/>
          <p:cNvSpPr txBox="1"/>
          <p:nvPr/>
        </p:nvSpPr>
        <p:spPr>
          <a:xfrm>
            <a:off x="8573659" y="719714"/>
            <a:ext cx="208813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UHF E/R</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Next Generation Standard</a:t>
            </a:r>
            <a:endParaRPr/>
          </a:p>
        </p:txBody>
      </p:sp>
      <p:sp>
        <p:nvSpPr>
          <p:cNvPr id="1156" name="Google Shape;1156;p41"/>
          <p:cNvSpPr/>
          <p:nvPr/>
        </p:nvSpPr>
        <p:spPr>
          <a:xfrm>
            <a:off x="7721305" y="2394179"/>
            <a:ext cx="1296144" cy="517223"/>
          </a:xfrm>
          <a:prstGeom prst="rect">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1158" name="Google Shape;1158;p41"/>
          <p:cNvSpPr/>
          <p:nvPr/>
        </p:nvSpPr>
        <p:spPr>
          <a:xfrm>
            <a:off x="7712121" y="2394178"/>
            <a:ext cx="1314357" cy="513158"/>
          </a:xfrm>
          <a:prstGeom prst="rtTriangle">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9" name="Google Shape;1159;p41"/>
          <p:cNvSpPr txBox="1"/>
          <p:nvPr/>
        </p:nvSpPr>
        <p:spPr>
          <a:xfrm>
            <a:off x="7948164" y="2478599"/>
            <a:ext cx="82426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lt1"/>
                </a:solidFill>
                <a:latin typeface="Calibri"/>
                <a:ea typeface="Calibri"/>
                <a:cs typeface="Calibri"/>
                <a:sym typeface="Calibri"/>
              </a:rPr>
              <a:t>UHF SDR</a:t>
            </a:r>
            <a:endParaRPr/>
          </a:p>
        </p:txBody>
      </p:sp>
      <p:sp>
        <p:nvSpPr>
          <p:cNvPr id="1160" name="Google Shape;1160;p41"/>
          <p:cNvSpPr txBox="1"/>
          <p:nvPr/>
        </p:nvSpPr>
        <p:spPr>
          <a:xfrm>
            <a:off x="5278598" y="3809434"/>
            <a:ext cx="111427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Processing </a:t>
            </a:r>
            <a:endParaRPr/>
          </a:p>
          <a:p>
            <a:pPr indent="0" lvl="0" marL="0" marR="0" rtl="0" algn="ctr">
              <a:spcBef>
                <a:spcPts val="0"/>
              </a:spcBef>
              <a:spcAft>
                <a:spcPts val="0"/>
              </a:spcAft>
              <a:buNone/>
            </a:pPr>
            <a:r>
              <a:rPr lang="fr-FR" sz="1600">
                <a:solidFill>
                  <a:schemeClr val="lt1"/>
                </a:solidFill>
                <a:latin typeface="Calibri"/>
                <a:ea typeface="Calibri"/>
                <a:cs typeface="Calibri"/>
                <a:sym typeface="Calibri"/>
              </a:rPr>
              <a:t>AIS / Data</a:t>
            </a:r>
            <a:endParaRPr/>
          </a:p>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1161" name="Google Shape;1161;p41"/>
          <p:cNvSpPr/>
          <p:nvPr/>
        </p:nvSpPr>
        <p:spPr>
          <a:xfrm>
            <a:off x="6424873" y="2779846"/>
            <a:ext cx="1285461" cy="1497495"/>
          </a:xfrm>
          <a:custGeom>
            <a:rect b="b" l="l" r="r" t="t"/>
            <a:pathLst>
              <a:path extrusionOk="0" h="1497495" w="1285461">
                <a:moveTo>
                  <a:pt x="13252" y="1497495"/>
                </a:moveTo>
                <a:lnTo>
                  <a:pt x="0" y="596347"/>
                </a:lnTo>
                <a:lnTo>
                  <a:pt x="861391" y="609600"/>
                </a:lnTo>
                <a:lnTo>
                  <a:pt x="861391" y="0"/>
                </a:lnTo>
                <a:lnTo>
                  <a:pt x="1285461" y="0"/>
                </a:lnTo>
              </a:path>
            </a:pathLst>
          </a:custGeom>
          <a:noFill/>
          <a:ln cap="flat" cmpd="sng" w="28575">
            <a:solidFill>
              <a:schemeClr val="dk1"/>
            </a:solidFill>
            <a:prstDash val="solid"/>
            <a:miter lim="800000"/>
            <a:headEnd len="med" w="med" type="triangl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41"/>
          <p:cNvSpPr/>
          <p:nvPr/>
        </p:nvSpPr>
        <p:spPr>
          <a:xfrm>
            <a:off x="5431397" y="4463478"/>
            <a:ext cx="798245" cy="614721"/>
          </a:xfrm>
          <a:prstGeom prst="can">
            <a:avLst>
              <a:gd fmla="val 25000"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200">
                <a:solidFill>
                  <a:schemeClr val="lt1"/>
                </a:solidFill>
                <a:latin typeface="Calibri"/>
                <a:ea typeface="Calibri"/>
                <a:cs typeface="Calibri"/>
                <a:sym typeface="Calibri"/>
              </a:rPr>
              <a:t>AIS Database</a:t>
            </a:r>
            <a:endParaRPr sz="12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pic>
        <p:nvPicPr>
          <p:cNvPr id="1167" name="Google Shape;1167;p42"/>
          <p:cNvPicPr preferRelativeResize="0"/>
          <p:nvPr/>
        </p:nvPicPr>
        <p:blipFill rotWithShape="1">
          <a:blip r:embed="rId3">
            <a:alphaModFix/>
          </a:blip>
          <a:srcRect b="0" l="0" r="0" t="0"/>
          <a:stretch/>
        </p:blipFill>
        <p:spPr>
          <a:xfrm>
            <a:off x="3716091" y="0"/>
            <a:ext cx="8044191" cy="67034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pic>
        <p:nvPicPr>
          <p:cNvPr id="1172" name="Google Shape;1172;p43"/>
          <p:cNvPicPr preferRelativeResize="0"/>
          <p:nvPr/>
        </p:nvPicPr>
        <p:blipFill rotWithShape="1">
          <a:blip r:embed="rId3">
            <a:alphaModFix/>
          </a:blip>
          <a:srcRect b="0" l="0" r="0" t="0"/>
          <a:stretch/>
        </p:blipFill>
        <p:spPr>
          <a:xfrm>
            <a:off x="188685" y="412525"/>
            <a:ext cx="5285488" cy="3005592"/>
          </a:xfrm>
          <a:prstGeom prst="rect">
            <a:avLst/>
          </a:prstGeom>
          <a:noFill/>
          <a:ln>
            <a:noFill/>
          </a:ln>
        </p:spPr>
      </p:pic>
      <p:pic>
        <p:nvPicPr>
          <p:cNvPr id="1173" name="Google Shape;1173;p43"/>
          <p:cNvPicPr preferRelativeResize="0"/>
          <p:nvPr/>
        </p:nvPicPr>
        <p:blipFill rotWithShape="1">
          <a:blip r:embed="rId4">
            <a:alphaModFix/>
          </a:blip>
          <a:srcRect b="0" l="0" r="0" t="0"/>
          <a:stretch/>
        </p:blipFill>
        <p:spPr>
          <a:xfrm>
            <a:off x="5830864" y="441553"/>
            <a:ext cx="6172451" cy="3005592"/>
          </a:xfrm>
          <a:prstGeom prst="rect">
            <a:avLst/>
          </a:prstGeom>
          <a:noFill/>
          <a:ln>
            <a:noFill/>
          </a:ln>
        </p:spPr>
      </p:pic>
      <p:pic>
        <p:nvPicPr>
          <p:cNvPr id="1174" name="Google Shape;1174;p43"/>
          <p:cNvPicPr preferRelativeResize="0"/>
          <p:nvPr/>
        </p:nvPicPr>
        <p:blipFill rotWithShape="1">
          <a:blip r:embed="rId5">
            <a:alphaModFix/>
          </a:blip>
          <a:srcRect b="0" l="0" r="0" t="0"/>
          <a:stretch/>
        </p:blipFill>
        <p:spPr>
          <a:xfrm>
            <a:off x="6077603" y="3494314"/>
            <a:ext cx="5653855" cy="3363686"/>
          </a:xfrm>
          <a:prstGeom prst="rect">
            <a:avLst/>
          </a:prstGeom>
          <a:noFill/>
          <a:ln>
            <a:noFill/>
          </a:ln>
        </p:spPr>
      </p:pic>
      <p:pic>
        <p:nvPicPr>
          <p:cNvPr id="1175" name="Google Shape;1175;p43"/>
          <p:cNvPicPr preferRelativeResize="0"/>
          <p:nvPr/>
        </p:nvPicPr>
        <p:blipFill rotWithShape="1">
          <a:blip r:embed="rId6">
            <a:alphaModFix/>
          </a:blip>
          <a:srcRect b="0" l="0" r="0" t="0"/>
          <a:stretch/>
        </p:blipFill>
        <p:spPr>
          <a:xfrm>
            <a:off x="358730" y="3472542"/>
            <a:ext cx="4930816" cy="3363686"/>
          </a:xfrm>
          <a:prstGeom prst="rect">
            <a:avLst/>
          </a:prstGeom>
          <a:noFill/>
          <a:ln>
            <a:noFill/>
          </a:ln>
        </p:spPr>
      </p:pic>
      <p:sp>
        <p:nvSpPr>
          <p:cNvPr id="1176" name="Google Shape;1176;p43"/>
          <p:cNvSpPr txBox="1"/>
          <p:nvPr/>
        </p:nvSpPr>
        <p:spPr>
          <a:xfrm>
            <a:off x="132915" y="-4370"/>
            <a:ext cx="23229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Cartographie AIS</a:t>
            </a:r>
            <a:endParaRPr/>
          </a:p>
        </p:txBody>
      </p:sp>
      <p:sp>
        <p:nvSpPr>
          <p:cNvPr id="1177" name="Google Shape;1177;p43"/>
          <p:cNvSpPr txBox="1"/>
          <p:nvPr/>
        </p:nvSpPr>
        <p:spPr>
          <a:xfrm>
            <a:off x="5830864" y="54430"/>
            <a:ext cx="25886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Calibri"/>
                <a:ea typeface="Calibri"/>
                <a:cs typeface="Calibri"/>
                <a:sym typeface="Calibri"/>
              </a:rPr>
              <a:t>Marinetraffic.com (satellites)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44"/>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CYBERSECURITY &amp; AIS</a:t>
            </a:r>
            <a:endParaRPr/>
          </a:p>
        </p:txBody>
      </p:sp>
      <p:pic>
        <p:nvPicPr>
          <p:cNvPr descr="Une image contenant eau, bateau, extérieur, ciel&#10;&#10;Description générée automatiquement" id="1183" name="Google Shape;1183;p44"/>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184" name="Google Shape;1184;p44"/>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185" name="Google Shape;1185;p44"/>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Type of Attacks most commonly observed</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Jamming</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Remediation</a:t>
            </a:r>
            <a:endParaRPr sz="2800">
              <a:solidFill>
                <a:srgbClr val="D0CECE"/>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45"/>
          <p:cNvSpPr txBox="1"/>
          <p:nvPr/>
        </p:nvSpPr>
        <p:spPr>
          <a:xfrm>
            <a:off x="829994" y="802100"/>
            <a:ext cx="1090246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Ship spoofing</a:t>
            </a:r>
            <a:r>
              <a:rPr b="0" lang="fr-FR" sz="1800">
                <a:solidFill>
                  <a:schemeClr val="dk1"/>
                </a:solidFill>
                <a:latin typeface="Calibri"/>
                <a:ea typeface="Calibri"/>
                <a:cs typeface="Calibri"/>
                <a:sym typeface="Calibri"/>
              </a:rPr>
              <a:t> – AIS message is broadcast giving details of a non-existent ship. Scenarios where this could be used include spoofing a ship of one nation into the territorial waters of a hostile nation, leading that nation to take countermeasures. Alternatively, multiple versions of the details of a real ship can be broadcast, placing it in many different locations simultaneously to obscure its true location</a:t>
            </a:r>
            <a:r>
              <a:rPr lang="fr-FR" sz="1800">
                <a:solidFill>
                  <a:schemeClr val="dk1"/>
                </a:solidFill>
                <a:latin typeface="Calibri"/>
                <a:ea typeface="Calibri"/>
                <a:cs typeface="Calibri"/>
                <a:sym typeface="Calibri"/>
              </a:rPr>
              <a:t> (e.g. illegal fishing)</a:t>
            </a:r>
            <a:r>
              <a:rPr b="0"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Aid-to-navigation spoofing</a:t>
            </a:r>
            <a:r>
              <a:rPr b="0" lang="fr-FR" sz="1800">
                <a:solidFill>
                  <a:schemeClr val="dk1"/>
                </a:solidFill>
                <a:latin typeface="Calibri"/>
                <a:ea typeface="Calibri"/>
                <a:cs typeface="Calibri"/>
                <a:sym typeface="Calibri"/>
              </a:rPr>
              <a:t> – Fake aid-to-navigation, such as a buoy warning of hidden shoals, are broadcast in order to force a ship to change its course. This might be done to force a vessel into a region where it can be hijacked.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Collision spoofing</a:t>
            </a:r>
            <a:r>
              <a:rPr b="0" lang="fr-FR" sz="1800">
                <a:solidFill>
                  <a:schemeClr val="dk1"/>
                </a:solidFill>
                <a:latin typeface="Calibri"/>
                <a:ea typeface="Calibri"/>
                <a:cs typeface="Calibri"/>
                <a:sym typeface="Calibri"/>
              </a:rPr>
              <a:t> – Collision avoidance is one of the primary uses of AIS. By providing spoofed details of a vessel on a collision course, an attacker can force a ship to change course to avoid the anticipated collision. This could, for example, be used to steer the ship into a real collision</a:t>
            </a:r>
            <a:endParaRPr sz="1800">
              <a:solidFill>
                <a:schemeClr val="dk1"/>
              </a:solidFill>
              <a:latin typeface="Calibri"/>
              <a:ea typeface="Calibri"/>
              <a:cs typeface="Calibri"/>
              <a:sym typeface="Calibri"/>
            </a:endParaRPr>
          </a:p>
        </p:txBody>
      </p:sp>
      <p:pic>
        <p:nvPicPr>
          <p:cNvPr id="1191" name="Google Shape;1191;p45"/>
          <p:cNvPicPr preferRelativeResize="0"/>
          <p:nvPr/>
        </p:nvPicPr>
        <p:blipFill rotWithShape="1">
          <a:blip r:embed="rId3">
            <a:alphaModFix/>
          </a:blip>
          <a:srcRect b="0" l="0" r="0" t="0"/>
          <a:stretch/>
        </p:blipFill>
        <p:spPr>
          <a:xfrm>
            <a:off x="9641991" y="3333572"/>
            <a:ext cx="2381250" cy="3486150"/>
          </a:xfrm>
          <a:prstGeom prst="rect">
            <a:avLst/>
          </a:prstGeom>
          <a:noFill/>
          <a:ln>
            <a:noFill/>
          </a:ln>
        </p:spPr>
      </p:pic>
      <p:sp>
        <p:nvSpPr>
          <p:cNvPr id="1192" name="Google Shape;1192;p45"/>
          <p:cNvSpPr txBox="1"/>
          <p:nvPr/>
        </p:nvSpPr>
        <p:spPr>
          <a:xfrm>
            <a:off x="829993" y="3661235"/>
            <a:ext cx="8811997"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AIS-SART spoofing</a:t>
            </a:r>
            <a:r>
              <a:rPr b="0" lang="fr-FR" sz="1800">
                <a:solidFill>
                  <a:schemeClr val="dk1"/>
                </a:solidFill>
                <a:latin typeface="Calibri"/>
                <a:ea typeface="Calibri"/>
                <a:cs typeface="Calibri"/>
                <a:sym typeface="Calibri"/>
              </a:rPr>
              <a:t> – Search &amp; rescue is another of the primary uses of AIS. This attack generates a spoofed SAR-T transponder signal, which gives details of a distress. As ships are legally obliged to assist, SART spoofing can be used as a decoy to lure vessels to a location where they can be attacked.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Weather forecast spoofing</a:t>
            </a:r>
            <a:r>
              <a:rPr b="0" lang="fr-FR" sz="1800">
                <a:solidFill>
                  <a:schemeClr val="dk1"/>
                </a:solidFill>
                <a:latin typeface="Calibri"/>
                <a:ea typeface="Calibri"/>
                <a:cs typeface="Calibri"/>
                <a:sym typeface="Calibri"/>
              </a:rPr>
              <a:t> – AIS can be used to relay information about prevailing weather conditions between marine craft. A fake forecast, particularly one that predicts fine conditions when a storm is incoming, could be used to lead vessels into difficulties.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AIS hijacking</a:t>
            </a:r>
            <a:r>
              <a:rPr b="0" lang="fr-FR" sz="1800">
                <a:solidFill>
                  <a:schemeClr val="dk1"/>
                </a:solidFill>
                <a:latin typeface="Calibri"/>
                <a:ea typeface="Calibri"/>
                <a:cs typeface="Calibri"/>
                <a:sym typeface="Calibri"/>
              </a:rPr>
              <a:t> – It is also possible to override signals being sent by vessels, by broadcasting a higher-power signal at the same time and frequency. The attacker can then change some details of the original message, for example to suggest that the vessel has a nuclear cargo in an area where such cargoes are illegal.</a:t>
            </a:r>
            <a:endParaRPr sz="1800">
              <a:solidFill>
                <a:schemeClr val="dk1"/>
              </a:solidFill>
              <a:latin typeface="Calibri"/>
              <a:ea typeface="Calibri"/>
              <a:cs typeface="Calibri"/>
              <a:sym typeface="Calibri"/>
            </a:endParaRPr>
          </a:p>
        </p:txBody>
      </p:sp>
      <p:sp>
        <p:nvSpPr>
          <p:cNvPr id="1193" name="Google Shape;1193;p45"/>
          <p:cNvSpPr/>
          <p:nvPr/>
        </p:nvSpPr>
        <p:spPr>
          <a:xfrm>
            <a:off x="985142" y="111512"/>
            <a:ext cx="7446269"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2800">
                <a:solidFill>
                  <a:schemeClr val="dk2"/>
                </a:solidFill>
                <a:latin typeface="Century Gothic"/>
                <a:ea typeface="Century Gothic"/>
                <a:cs typeface="Century Gothic"/>
                <a:sym typeface="Century Gothic"/>
              </a:rPr>
              <a:t>Attacks most commonly observed on AIS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46"/>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CYBERSECURITY &amp; AIS</a:t>
            </a:r>
            <a:endParaRPr/>
          </a:p>
        </p:txBody>
      </p:sp>
      <p:pic>
        <p:nvPicPr>
          <p:cNvPr descr="Une image contenant eau, bateau, extérieur, ciel&#10;&#10;Description générée automatiquement" id="1199" name="Google Shape;1199;p46"/>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200" name="Google Shape;1200;p46"/>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201" name="Google Shape;1201;p46"/>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Type of Attacks most commonly observed</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Jamming</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Remediation</a:t>
            </a:r>
            <a:endParaRPr sz="2800">
              <a:solidFill>
                <a:srgbClr val="D0CECE"/>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47"/>
          <p:cNvPicPr preferRelativeResize="0"/>
          <p:nvPr/>
        </p:nvPicPr>
        <p:blipFill rotWithShape="1">
          <a:blip r:embed="rId3">
            <a:alphaModFix/>
          </a:blip>
          <a:srcRect b="0" l="0" r="0" t="0"/>
          <a:stretch/>
        </p:blipFill>
        <p:spPr>
          <a:xfrm>
            <a:off x="188685" y="379867"/>
            <a:ext cx="5285488" cy="3005592"/>
          </a:xfrm>
          <a:prstGeom prst="rect">
            <a:avLst/>
          </a:prstGeom>
          <a:noFill/>
          <a:ln>
            <a:noFill/>
          </a:ln>
        </p:spPr>
      </p:pic>
      <p:pic>
        <p:nvPicPr>
          <p:cNvPr id="1207" name="Google Shape;1207;p47"/>
          <p:cNvPicPr preferRelativeResize="0"/>
          <p:nvPr/>
        </p:nvPicPr>
        <p:blipFill rotWithShape="1">
          <a:blip r:embed="rId4">
            <a:alphaModFix/>
          </a:blip>
          <a:srcRect b="0" l="0" r="0" t="0"/>
          <a:stretch/>
        </p:blipFill>
        <p:spPr>
          <a:xfrm>
            <a:off x="5830864" y="408895"/>
            <a:ext cx="6172451" cy="3005592"/>
          </a:xfrm>
          <a:prstGeom prst="rect">
            <a:avLst/>
          </a:prstGeom>
          <a:noFill/>
          <a:ln>
            <a:noFill/>
          </a:ln>
        </p:spPr>
      </p:pic>
      <p:pic>
        <p:nvPicPr>
          <p:cNvPr id="1208" name="Google Shape;1208;p47"/>
          <p:cNvPicPr preferRelativeResize="0"/>
          <p:nvPr/>
        </p:nvPicPr>
        <p:blipFill rotWithShape="1">
          <a:blip r:embed="rId5">
            <a:alphaModFix/>
          </a:blip>
          <a:srcRect b="0" l="0" r="0" t="0"/>
          <a:stretch/>
        </p:blipFill>
        <p:spPr>
          <a:xfrm>
            <a:off x="6077603" y="3494314"/>
            <a:ext cx="5653855" cy="3363686"/>
          </a:xfrm>
          <a:prstGeom prst="rect">
            <a:avLst/>
          </a:prstGeom>
          <a:noFill/>
          <a:ln>
            <a:noFill/>
          </a:ln>
        </p:spPr>
      </p:pic>
      <p:pic>
        <p:nvPicPr>
          <p:cNvPr id="1209" name="Google Shape;1209;p47"/>
          <p:cNvPicPr preferRelativeResize="0"/>
          <p:nvPr/>
        </p:nvPicPr>
        <p:blipFill rotWithShape="1">
          <a:blip r:embed="rId6">
            <a:alphaModFix/>
          </a:blip>
          <a:srcRect b="0" l="0" r="0" t="0"/>
          <a:stretch/>
        </p:blipFill>
        <p:spPr>
          <a:xfrm>
            <a:off x="348339" y="3472542"/>
            <a:ext cx="4930816" cy="3363686"/>
          </a:xfrm>
          <a:prstGeom prst="rect">
            <a:avLst/>
          </a:prstGeom>
          <a:noFill/>
          <a:ln>
            <a:noFill/>
          </a:ln>
        </p:spPr>
      </p:pic>
      <p:sp>
        <p:nvSpPr>
          <p:cNvPr id="1210" name="Google Shape;1210;p47"/>
          <p:cNvSpPr txBox="1"/>
          <p:nvPr/>
        </p:nvSpPr>
        <p:spPr>
          <a:xfrm>
            <a:off x="245214" y="-4370"/>
            <a:ext cx="4718279"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COASTAL AIS / VS Satellite AIS </a:t>
            </a:r>
            <a:endParaRPr/>
          </a:p>
        </p:txBody>
      </p:sp>
      <p:sp>
        <p:nvSpPr>
          <p:cNvPr id="1211" name="Google Shape;1211;p47"/>
          <p:cNvSpPr txBox="1"/>
          <p:nvPr/>
        </p:nvSpPr>
        <p:spPr>
          <a:xfrm>
            <a:off x="5830864" y="0"/>
            <a:ext cx="18723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Marinetraffic.com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descr="Une image contenant texte, carte&#10;&#10;Description générée avec un niveau de confiance très élevé" id="1216" name="Google Shape;1216;p48"/>
          <p:cNvPicPr preferRelativeResize="0"/>
          <p:nvPr/>
        </p:nvPicPr>
        <p:blipFill rotWithShape="1">
          <a:blip r:embed="rId3">
            <a:alphaModFix/>
          </a:blip>
          <a:srcRect b="0" l="0" r="0" t="0"/>
          <a:stretch/>
        </p:blipFill>
        <p:spPr>
          <a:xfrm>
            <a:off x="1415349" y="159486"/>
            <a:ext cx="9306662" cy="8785915"/>
          </a:xfrm>
          <a:prstGeom prst="rect">
            <a:avLst/>
          </a:prstGeom>
          <a:noFill/>
          <a:ln>
            <a:noFill/>
          </a:ln>
          <a:effectLst>
            <a:reflection blurRad="0" dir="0" dist="0" endA="300" endPos="55000" kx="0" rotWithShape="0" algn="bl" stA="50000" stPos="0" sy="-100000" ky="0"/>
          </a:effectLst>
        </p:spPr>
      </p:pic>
      <p:pic>
        <p:nvPicPr>
          <p:cNvPr descr="tour-telecom" id="1217" name="Google Shape;1217;p48"/>
          <p:cNvPicPr preferRelativeResize="0"/>
          <p:nvPr/>
        </p:nvPicPr>
        <p:blipFill rotWithShape="1">
          <a:blip r:embed="rId4">
            <a:alphaModFix/>
          </a:blip>
          <a:srcRect b="0" l="0" r="0" t="0"/>
          <a:stretch/>
        </p:blipFill>
        <p:spPr>
          <a:xfrm>
            <a:off x="6030304" y="2160013"/>
            <a:ext cx="1203707" cy="1505243"/>
          </a:xfrm>
          <a:prstGeom prst="rect">
            <a:avLst/>
          </a:prstGeom>
          <a:noFill/>
          <a:ln>
            <a:noFill/>
          </a:ln>
        </p:spPr>
      </p:pic>
      <p:pic>
        <p:nvPicPr>
          <p:cNvPr id="1218" name="Google Shape;1218;p48"/>
          <p:cNvPicPr preferRelativeResize="0"/>
          <p:nvPr/>
        </p:nvPicPr>
        <p:blipFill rotWithShape="1">
          <a:blip r:embed="rId5">
            <a:alphaModFix/>
          </a:blip>
          <a:srcRect b="0" l="0" r="0" t="0"/>
          <a:stretch/>
        </p:blipFill>
        <p:spPr>
          <a:xfrm>
            <a:off x="5235844" y="2884104"/>
            <a:ext cx="1327189" cy="939783"/>
          </a:xfrm>
          <a:prstGeom prst="rect">
            <a:avLst/>
          </a:prstGeom>
          <a:noFill/>
          <a:ln>
            <a:noFill/>
          </a:ln>
        </p:spPr>
      </p:pic>
      <p:pic>
        <p:nvPicPr>
          <p:cNvPr descr="Z:\Mes images\Icones new FC\satell_athena_bd.png" id="1219" name="Google Shape;1219;p48"/>
          <p:cNvPicPr preferRelativeResize="0"/>
          <p:nvPr/>
        </p:nvPicPr>
        <p:blipFill rotWithShape="1">
          <a:blip r:embed="rId6">
            <a:alphaModFix/>
          </a:blip>
          <a:srcRect b="0" l="0" r="0" t="0"/>
          <a:stretch/>
        </p:blipFill>
        <p:spPr>
          <a:xfrm flipH="1" rot="2695252">
            <a:off x="5014096" y="661836"/>
            <a:ext cx="1250700" cy="955234"/>
          </a:xfrm>
          <a:prstGeom prst="rect">
            <a:avLst/>
          </a:prstGeom>
          <a:noFill/>
          <a:ln>
            <a:noFill/>
          </a:ln>
        </p:spPr>
      </p:pic>
      <p:pic>
        <p:nvPicPr>
          <p:cNvPr descr="Z:\Mes images\Icones new FC\satell_athena_bd.png" id="1220" name="Google Shape;1220;p48"/>
          <p:cNvPicPr preferRelativeResize="0"/>
          <p:nvPr/>
        </p:nvPicPr>
        <p:blipFill rotWithShape="1">
          <a:blip r:embed="rId6">
            <a:alphaModFix/>
          </a:blip>
          <a:srcRect b="0" l="0" r="0" t="0"/>
          <a:stretch/>
        </p:blipFill>
        <p:spPr>
          <a:xfrm flipH="1" rot="2695252">
            <a:off x="5829147" y="391353"/>
            <a:ext cx="1250700" cy="955234"/>
          </a:xfrm>
          <a:prstGeom prst="rect">
            <a:avLst/>
          </a:prstGeom>
          <a:noFill/>
          <a:ln>
            <a:noFill/>
          </a:ln>
        </p:spPr>
      </p:pic>
      <p:pic>
        <p:nvPicPr>
          <p:cNvPr descr="Z:\Mes images\Icones new FC\satell_athena_bd.png" id="1221" name="Google Shape;1221;p48"/>
          <p:cNvPicPr preferRelativeResize="0"/>
          <p:nvPr/>
        </p:nvPicPr>
        <p:blipFill rotWithShape="1">
          <a:blip r:embed="rId6">
            <a:alphaModFix/>
          </a:blip>
          <a:srcRect b="0" l="0" r="0" t="0"/>
          <a:stretch/>
        </p:blipFill>
        <p:spPr>
          <a:xfrm flipH="1" rot="2695252">
            <a:off x="6504249" y="43379"/>
            <a:ext cx="1250700" cy="955234"/>
          </a:xfrm>
          <a:prstGeom prst="rect">
            <a:avLst/>
          </a:prstGeom>
          <a:noFill/>
          <a:ln>
            <a:noFill/>
          </a:ln>
        </p:spPr>
      </p:pic>
      <p:pic>
        <p:nvPicPr>
          <p:cNvPr id="1222" name="Google Shape;1222;p48"/>
          <p:cNvPicPr preferRelativeResize="0"/>
          <p:nvPr/>
        </p:nvPicPr>
        <p:blipFill rotWithShape="1">
          <a:blip r:embed="rId7">
            <a:alphaModFix/>
          </a:blip>
          <a:srcRect b="0" l="0" r="0" t="0"/>
          <a:stretch/>
        </p:blipFill>
        <p:spPr>
          <a:xfrm>
            <a:off x="4976397" y="2786989"/>
            <a:ext cx="1048473" cy="728924"/>
          </a:xfrm>
          <a:prstGeom prst="rect">
            <a:avLst/>
          </a:prstGeom>
          <a:noFill/>
          <a:ln>
            <a:noFill/>
          </a:ln>
        </p:spPr>
      </p:pic>
      <p:pic>
        <p:nvPicPr>
          <p:cNvPr descr="MV" id="1223" name="Google Shape;1223;p48"/>
          <p:cNvPicPr preferRelativeResize="0"/>
          <p:nvPr/>
        </p:nvPicPr>
        <p:blipFill rotWithShape="1">
          <a:blip r:embed="rId8">
            <a:alphaModFix/>
          </a:blip>
          <a:srcRect b="0" l="0" r="0" t="0"/>
          <a:stretch/>
        </p:blipFill>
        <p:spPr>
          <a:xfrm flipH="1">
            <a:off x="8050892" y="4289931"/>
            <a:ext cx="1427785" cy="896815"/>
          </a:xfrm>
          <a:prstGeom prst="rect">
            <a:avLst/>
          </a:prstGeom>
          <a:noFill/>
          <a:ln>
            <a:noFill/>
          </a:ln>
        </p:spPr>
      </p:pic>
      <p:cxnSp>
        <p:nvCxnSpPr>
          <p:cNvPr id="1224" name="Google Shape;1224;p48"/>
          <p:cNvCxnSpPr/>
          <p:nvPr/>
        </p:nvCxnSpPr>
        <p:spPr>
          <a:xfrm>
            <a:off x="6301349" y="1568955"/>
            <a:ext cx="1842633" cy="2823207"/>
          </a:xfrm>
          <a:prstGeom prst="straightConnector1">
            <a:avLst/>
          </a:prstGeom>
          <a:noFill/>
          <a:ln cap="flat" cmpd="sng" w="9525">
            <a:solidFill>
              <a:schemeClr val="accent1"/>
            </a:solidFill>
            <a:prstDash val="lgDash"/>
            <a:miter lim="800000"/>
            <a:headEnd len="sm" w="sm" type="none"/>
            <a:tailEnd len="sm" w="sm" type="none"/>
          </a:ln>
        </p:spPr>
      </p:cxnSp>
      <p:cxnSp>
        <p:nvCxnSpPr>
          <p:cNvPr id="1225" name="Google Shape;1225;p48"/>
          <p:cNvCxnSpPr/>
          <p:nvPr/>
        </p:nvCxnSpPr>
        <p:spPr>
          <a:xfrm>
            <a:off x="6722876" y="1206610"/>
            <a:ext cx="1431495" cy="3273070"/>
          </a:xfrm>
          <a:prstGeom prst="straightConnector1">
            <a:avLst/>
          </a:prstGeom>
          <a:noFill/>
          <a:ln cap="flat" cmpd="sng" w="9525">
            <a:solidFill>
              <a:schemeClr val="accent1"/>
            </a:solidFill>
            <a:prstDash val="lgDash"/>
            <a:miter lim="800000"/>
            <a:headEnd len="sm" w="sm" type="none"/>
            <a:tailEnd len="sm" w="sm" type="none"/>
          </a:ln>
        </p:spPr>
      </p:cxnSp>
      <p:cxnSp>
        <p:nvCxnSpPr>
          <p:cNvPr id="1226" name="Google Shape;1226;p48"/>
          <p:cNvCxnSpPr/>
          <p:nvPr/>
        </p:nvCxnSpPr>
        <p:spPr>
          <a:xfrm>
            <a:off x="7487121" y="883095"/>
            <a:ext cx="642322" cy="3565130"/>
          </a:xfrm>
          <a:prstGeom prst="straightConnector1">
            <a:avLst/>
          </a:prstGeom>
          <a:noFill/>
          <a:ln cap="flat" cmpd="sng" w="9525">
            <a:solidFill>
              <a:schemeClr val="accent1"/>
            </a:solidFill>
            <a:prstDash val="lgDash"/>
            <a:miter lim="800000"/>
            <a:headEnd len="sm" w="sm" type="none"/>
            <a:tailEnd len="sm" w="sm" type="none"/>
          </a:ln>
        </p:spPr>
      </p:cxnSp>
      <p:sp>
        <p:nvSpPr>
          <p:cNvPr id="1227" name="Google Shape;1227;p48"/>
          <p:cNvSpPr txBox="1"/>
          <p:nvPr/>
        </p:nvSpPr>
        <p:spPr>
          <a:xfrm>
            <a:off x="210474" y="52370"/>
            <a:ext cx="2988319"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TYPE OF ATTACKS</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General Principle</a:t>
            </a:r>
            <a:endParaRPr sz="1800">
              <a:solidFill>
                <a:schemeClr val="dk1"/>
              </a:solidFill>
              <a:latin typeface="Calibri"/>
              <a:ea typeface="Calibri"/>
              <a:cs typeface="Calibri"/>
              <a:sym typeface="Calibri"/>
            </a:endParaRPr>
          </a:p>
        </p:txBody>
      </p:sp>
      <p:sp>
        <p:nvSpPr>
          <p:cNvPr id="1228" name="Google Shape;1228;p48"/>
          <p:cNvSpPr/>
          <p:nvPr/>
        </p:nvSpPr>
        <p:spPr>
          <a:xfrm rot="-9604491">
            <a:off x="4909924" y="3689835"/>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9" name="Google Shape;1229;p48"/>
          <p:cNvSpPr/>
          <p:nvPr/>
        </p:nvSpPr>
        <p:spPr>
          <a:xfrm>
            <a:off x="2347752" y="4627716"/>
            <a:ext cx="2673225" cy="1461271"/>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Local Spoofing</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Bearer : VHF network</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False AIS Message </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Impacts local situational awareness</a:t>
            </a:r>
            <a:endParaRPr sz="1800">
              <a:solidFill>
                <a:schemeClr val="lt1"/>
              </a:solidFill>
              <a:latin typeface="Calibri"/>
              <a:ea typeface="Calibri"/>
              <a:cs typeface="Calibri"/>
              <a:sym typeface="Calibri"/>
            </a:endParaRPr>
          </a:p>
        </p:txBody>
      </p:sp>
      <p:pic>
        <p:nvPicPr>
          <p:cNvPr descr="Z:\Mes images\Icones new FC\satell_athena_bd.png" id="1230" name="Google Shape;1230;p48"/>
          <p:cNvPicPr preferRelativeResize="0"/>
          <p:nvPr/>
        </p:nvPicPr>
        <p:blipFill rotWithShape="1">
          <a:blip r:embed="rId6">
            <a:alphaModFix/>
          </a:blip>
          <a:srcRect b="0" l="0" r="0" t="0"/>
          <a:stretch/>
        </p:blipFill>
        <p:spPr>
          <a:xfrm flipH="1" rot="2695252">
            <a:off x="9084851" y="302154"/>
            <a:ext cx="1250700" cy="955234"/>
          </a:xfrm>
          <a:prstGeom prst="rect">
            <a:avLst/>
          </a:prstGeom>
          <a:noFill/>
          <a:ln>
            <a:noFill/>
          </a:ln>
        </p:spPr>
      </p:pic>
      <p:sp>
        <p:nvSpPr>
          <p:cNvPr id="1231" name="Google Shape;1231;p48"/>
          <p:cNvSpPr txBox="1"/>
          <p:nvPr/>
        </p:nvSpPr>
        <p:spPr>
          <a:xfrm>
            <a:off x="10222045" y="336330"/>
            <a:ext cx="185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SAT AIS RECEIVER</a:t>
            </a:r>
            <a:endParaRPr/>
          </a:p>
        </p:txBody>
      </p:sp>
      <p:cxnSp>
        <p:nvCxnSpPr>
          <p:cNvPr id="1232" name="Google Shape;1232;p48"/>
          <p:cNvCxnSpPr>
            <a:endCxn id="1233" idx="2"/>
          </p:cNvCxnSpPr>
          <p:nvPr/>
        </p:nvCxnSpPr>
        <p:spPr>
          <a:xfrm flipH="1">
            <a:off x="7110496" y="1010621"/>
            <a:ext cx="2459700" cy="3131100"/>
          </a:xfrm>
          <a:prstGeom prst="straightConnector1">
            <a:avLst/>
          </a:prstGeom>
          <a:noFill/>
          <a:ln cap="flat" cmpd="sng" w="9525">
            <a:solidFill>
              <a:schemeClr val="accent1"/>
            </a:solidFill>
            <a:prstDash val="solid"/>
            <a:miter lim="800000"/>
            <a:headEnd len="sm" w="sm" type="none"/>
            <a:tailEnd len="sm" w="sm" type="none"/>
          </a:ln>
        </p:spPr>
      </p:cxnSp>
      <p:cxnSp>
        <p:nvCxnSpPr>
          <p:cNvPr id="1234" name="Google Shape;1234;p48"/>
          <p:cNvCxnSpPr>
            <a:endCxn id="1233" idx="6"/>
          </p:cNvCxnSpPr>
          <p:nvPr/>
        </p:nvCxnSpPr>
        <p:spPr>
          <a:xfrm>
            <a:off x="9585935" y="1010698"/>
            <a:ext cx="1460700" cy="3684000"/>
          </a:xfrm>
          <a:prstGeom prst="straightConnector1">
            <a:avLst/>
          </a:prstGeom>
          <a:noFill/>
          <a:ln cap="flat" cmpd="sng" w="9525">
            <a:solidFill>
              <a:schemeClr val="accent1"/>
            </a:solidFill>
            <a:prstDash val="solid"/>
            <a:miter lim="800000"/>
            <a:headEnd len="sm" w="sm" type="none"/>
            <a:tailEnd len="sm" w="sm" type="none"/>
          </a:ln>
        </p:spPr>
      </p:cxnSp>
      <p:sp>
        <p:nvSpPr>
          <p:cNvPr id="1233" name="Google Shape;1233;p48"/>
          <p:cNvSpPr/>
          <p:nvPr/>
        </p:nvSpPr>
        <p:spPr>
          <a:xfrm rot="479819">
            <a:off x="7091169" y="3721666"/>
            <a:ext cx="3974793" cy="1393087"/>
          </a:xfrm>
          <a:prstGeom prst="ellipse">
            <a:avLst/>
          </a:prstGeom>
          <a:solidFill>
            <a:srgbClr val="DAE3F3">
              <a:alpha val="49803"/>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5" name="Google Shape;1235;p48"/>
          <p:cNvSpPr txBox="1"/>
          <p:nvPr/>
        </p:nvSpPr>
        <p:spPr>
          <a:xfrm>
            <a:off x="3765774" y="175016"/>
            <a:ext cx="14833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GPS Satellites</a:t>
            </a:r>
            <a:endParaRPr/>
          </a:p>
        </p:txBody>
      </p:sp>
      <p:sp>
        <p:nvSpPr>
          <p:cNvPr id="1236" name="Google Shape;1236;p48"/>
          <p:cNvSpPr/>
          <p:nvPr/>
        </p:nvSpPr>
        <p:spPr>
          <a:xfrm rot="-7830390">
            <a:off x="4369880" y="1298581"/>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7" name="Google Shape;1237;p48"/>
          <p:cNvSpPr/>
          <p:nvPr/>
        </p:nvSpPr>
        <p:spPr>
          <a:xfrm>
            <a:off x="770022" y="1988576"/>
            <a:ext cx="3178012" cy="1461271"/>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GPS Spoofing</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Bearer : GPS network</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False positions </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Impacts the GPS coverage (Several hundreds of km)</a:t>
            </a:r>
            <a:endParaRPr/>
          </a:p>
        </p:txBody>
      </p:sp>
      <p:sp>
        <p:nvSpPr>
          <p:cNvPr id="1238" name="Google Shape;1238;p48"/>
          <p:cNvSpPr/>
          <p:nvPr/>
        </p:nvSpPr>
        <p:spPr>
          <a:xfrm rot="8406918">
            <a:off x="9621749" y="1237780"/>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9" name="Google Shape;1239;p48"/>
          <p:cNvSpPr/>
          <p:nvPr/>
        </p:nvSpPr>
        <p:spPr>
          <a:xfrm>
            <a:off x="9367231" y="2491699"/>
            <a:ext cx="2673225" cy="1777580"/>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Global Spoofing</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Bearer : AIS SAT network</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False AIS Message </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Impacts regional areas</a:t>
            </a:r>
            <a:endParaRPr/>
          </a:p>
        </p:txBody>
      </p:sp>
      <p:sp>
        <p:nvSpPr>
          <p:cNvPr id="1240" name="Google Shape;1240;p48"/>
          <p:cNvSpPr/>
          <p:nvPr/>
        </p:nvSpPr>
        <p:spPr>
          <a:xfrm>
            <a:off x="8154372" y="5334955"/>
            <a:ext cx="3886084" cy="1498765"/>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Attack on AIS operator</a:t>
            </a:r>
            <a:endParaRPr sz="1800">
              <a:solidFill>
                <a:schemeClr val="lt1"/>
              </a:solidFill>
              <a:latin typeface="Calibri"/>
              <a:ea typeface="Calibri"/>
              <a:cs typeface="Calibri"/>
              <a:sym typeface="Calibri"/>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Bearer : AIS operator facilities</a:t>
            </a:r>
            <a:endParaRPr sz="1800">
              <a:solidFill>
                <a:schemeClr val="lt1"/>
              </a:solidFill>
              <a:latin typeface="Calibri"/>
              <a:ea typeface="Calibri"/>
              <a:cs typeface="Calibri"/>
              <a:sym typeface="Calibri"/>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Impacts potenitally the worldwide AIS reporting via Satellite</a:t>
            </a:r>
            <a:endParaRPr/>
          </a:p>
        </p:txBody>
      </p:sp>
      <p:sp>
        <p:nvSpPr>
          <p:cNvPr id="1241" name="Google Shape;1241;p48"/>
          <p:cNvSpPr/>
          <p:nvPr/>
        </p:nvSpPr>
        <p:spPr>
          <a:xfrm rot="6525761">
            <a:off x="6970233" y="5367859"/>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42" name="Google Shape;1242;p48"/>
          <p:cNvPicPr preferRelativeResize="0"/>
          <p:nvPr/>
        </p:nvPicPr>
        <p:blipFill rotWithShape="1">
          <a:blip r:embed="rId5">
            <a:alphaModFix/>
          </a:blip>
          <a:srcRect b="0" l="0" r="0" t="0"/>
          <a:stretch/>
        </p:blipFill>
        <p:spPr>
          <a:xfrm>
            <a:off x="6401039" y="4436865"/>
            <a:ext cx="1327189" cy="939783"/>
          </a:xfrm>
          <a:prstGeom prst="rect">
            <a:avLst/>
          </a:prstGeom>
          <a:noFill/>
          <a:ln>
            <a:noFill/>
          </a:ln>
        </p:spPr>
      </p:pic>
      <p:pic>
        <p:nvPicPr>
          <p:cNvPr descr="Une image contenant texte, Police, logo, Graphique&#10;&#10;Description générée automatiquement" id="1243" name="Google Shape;1243;p48"/>
          <p:cNvPicPr preferRelativeResize="0"/>
          <p:nvPr/>
        </p:nvPicPr>
        <p:blipFill rotWithShape="1">
          <a:blip r:embed="rId9">
            <a:alphaModFix/>
          </a:blip>
          <a:srcRect b="0" l="0" r="0" t="0"/>
          <a:stretch/>
        </p:blipFill>
        <p:spPr>
          <a:xfrm>
            <a:off x="5770043" y="5600511"/>
            <a:ext cx="1158994" cy="304302"/>
          </a:xfrm>
          <a:prstGeom prst="rect">
            <a:avLst/>
          </a:prstGeom>
          <a:noFill/>
          <a:ln>
            <a:noFill/>
          </a:ln>
        </p:spPr>
      </p:pic>
      <p:pic>
        <p:nvPicPr>
          <p:cNvPr descr="Une image contenant Bleu électrique, Graphique, capture d’écran, Police&#10;&#10;Description générée automatiquement" id="1244" name="Google Shape;1244;p48"/>
          <p:cNvPicPr preferRelativeResize="0"/>
          <p:nvPr/>
        </p:nvPicPr>
        <p:blipFill rotWithShape="1">
          <a:blip r:embed="rId10">
            <a:alphaModFix/>
          </a:blip>
          <a:srcRect b="0" l="0" r="0" t="0"/>
          <a:stretch/>
        </p:blipFill>
        <p:spPr>
          <a:xfrm>
            <a:off x="5927028" y="4728342"/>
            <a:ext cx="748057" cy="748057"/>
          </a:xfrm>
          <a:prstGeom prst="rect">
            <a:avLst/>
          </a:prstGeom>
          <a:noFill/>
          <a:ln>
            <a:noFill/>
          </a:ln>
        </p:spPr>
      </p:pic>
      <p:cxnSp>
        <p:nvCxnSpPr>
          <p:cNvPr id="1245" name="Google Shape;1245;p48"/>
          <p:cNvCxnSpPr/>
          <p:nvPr/>
        </p:nvCxnSpPr>
        <p:spPr>
          <a:xfrm flipH="1">
            <a:off x="7301996" y="1063920"/>
            <a:ext cx="2268256" cy="3842836"/>
          </a:xfrm>
          <a:prstGeom prst="straightConnector1">
            <a:avLst/>
          </a:prstGeom>
          <a:noFill/>
          <a:ln cap="flat" cmpd="sng" w="28575">
            <a:solidFill>
              <a:srgbClr val="7030A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49"/>
          <p:cNvSpPr/>
          <p:nvPr/>
        </p:nvSpPr>
        <p:spPr>
          <a:xfrm>
            <a:off x="0" y="-4880"/>
            <a:ext cx="12191999" cy="6862880"/>
          </a:xfrm>
          <a:prstGeom prst="rect">
            <a:avLst/>
          </a:prstGeom>
          <a:solidFill>
            <a:schemeClr val="lt2">
              <a:alpha val="5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texte, carte&#10;&#10;Description générée avec un niveau de confiance très élevé" id="1251" name="Google Shape;1251;p49"/>
          <p:cNvPicPr preferRelativeResize="0"/>
          <p:nvPr/>
        </p:nvPicPr>
        <p:blipFill rotWithShape="1">
          <a:blip r:embed="rId3">
            <a:alphaModFix/>
          </a:blip>
          <a:srcRect b="0" l="0" r="0" t="0"/>
          <a:stretch/>
        </p:blipFill>
        <p:spPr>
          <a:xfrm>
            <a:off x="1415349" y="159486"/>
            <a:ext cx="9306662" cy="8785915"/>
          </a:xfrm>
          <a:prstGeom prst="rect">
            <a:avLst/>
          </a:prstGeom>
          <a:noFill/>
          <a:ln>
            <a:noFill/>
          </a:ln>
          <a:effectLst>
            <a:reflection blurRad="0" dir="0" dist="0" endA="300" endPos="55000" kx="0" rotWithShape="0" algn="bl" stA="50000" stPos="0" sy="-100000" ky="0"/>
          </a:effectLst>
        </p:spPr>
      </p:pic>
      <p:pic>
        <p:nvPicPr>
          <p:cNvPr descr="MV" id="1252" name="Google Shape;1252;p49"/>
          <p:cNvPicPr preferRelativeResize="0"/>
          <p:nvPr/>
        </p:nvPicPr>
        <p:blipFill rotWithShape="1">
          <a:blip r:embed="rId4">
            <a:alphaModFix/>
          </a:blip>
          <a:srcRect b="0" l="0" r="0" t="0"/>
          <a:stretch/>
        </p:blipFill>
        <p:spPr>
          <a:xfrm flipH="1">
            <a:off x="8756221" y="3883174"/>
            <a:ext cx="1427785" cy="896815"/>
          </a:xfrm>
          <a:prstGeom prst="rect">
            <a:avLst/>
          </a:prstGeom>
          <a:noFill/>
          <a:ln>
            <a:noFill/>
          </a:ln>
        </p:spPr>
      </p:pic>
      <p:pic>
        <p:nvPicPr>
          <p:cNvPr descr="tour-telecom" id="1253" name="Google Shape;1253;p49"/>
          <p:cNvPicPr preferRelativeResize="0"/>
          <p:nvPr/>
        </p:nvPicPr>
        <p:blipFill rotWithShape="1">
          <a:blip r:embed="rId5">
            <a:alphaModFix/>
          </a:blip>
          <a:srcRect b="0" l="0" r="0" t="0"/>
          <a:stretch/>
        </p:blipFill>
        <p:spPr>
          <a:xfrm>
            <a:off x="6030304" y="2160013"/>
            <a:ext cx="1203707" cy="1505243"/>
          </a:xfrm>
          <a:prstGeom prst="rect">
            <a:avLst/>
          </a:prstGeom>
          <a:noFill/>
          <a:ln>
            <a:noFill/>
          </a:ln>
        </p:spPr>
      </p:pic>
      <p:pic>
        <p:nvPicPr>
          <p:cNvPr id="1254" name="Google Shape;1254;p49"/>
          <p:cNvPicPr preferRelativeResize="0"/>
          <p:nvPr/>
        </p:nvPicPr>
        <p:blipFill rotWithShape="1">
          <a:blip r:embed="rId6">
            <a:alphaModFix/>
          </a:blip>
          <a:srcRect b="0" l="0" r="0" t="0"/>
          <a:stretch/>
        </p:blipFill>
        <p:spPr>
          <a:xfrm>
            <a:off x="5235844" y="2884104"/>
            <a:ext cx="1327189" cy="939783"/>
          </a:xfrm>
          <a:prstGeom prst="rect">
            <a:avLst/>
          </a:prstGeom>
          <a:noFill/>
          <a:ln>
            <a:noFill/>
          </a:ln>
        </p:spPr>
      </p:pic>
      <p:pic>
        <p:nvPicPr>
          <p:cNvPr descr="Z:\Mes images\Icones new FC\satell_athena_bd.png" id="1255" name="Google Shape;1255;p49"/>
          <p:cNvPicPr preferRelativeResize="0"/>
          <p:nvPr/>
        </p:nvPicPr>
        <p:blipFill rotWithShape="1">
          <a:blip r:embed="rId7">
            <a:alphaModFix/>
          </a:blip>
          <a:srcRect b="0" l="0" r="0" t="0"/>
          <a:stretch/>
        </p:blipFill>
        <p:spPr>
          <a:xfrm flipH="1" rot="2695252">
            <a:off x="5014096" y="661836"/>
            <a:ext cx="1250700" cy="955234"/>
          </a:xfrm>
          <a:prstGeom prst="rect">
            <a:avLst/>
          </a:prstGeom>
          <a:noFill/>
          <a:ln>
            <a:noFill/>
          </a:ln>
        </p:spPr>
      </p:pic>
      <p:pic>
        <p:nvPicPr>
          <p:cNvPr id="1256" name="Google Shape;1256;p49"/>
          <p:cNvPicPr preferRelativeResize="0"/>
          <p:nvPr/>
        </p:nvPicPr>
        <p:blipFill rotWithShape="1">
          <a:blip r:embed="rId8">
            <a:alphaModFix/>
          </a:blip>
          <a:srcRect b="0" l="0" r="0" t="0"/>
          <a:stretch/>
        </p:blipFill>
        <p:spPr>
          <a:xfrm>
            <a:off x="3407421" y="3353060"/>
            <a:ext cx="1018352" cy="678213"/>
          </a:xfrm>
          <a:prstGeom prst="rect">
            <a:avLst/>
          </a:prstGeom>
          <a:noFill/>
          <a:ln>
            <a:noFill/>
          </a:ln>
        </p:spPr>
      </p:pic>
      <p:pic>
        <p:nvPicPr>
          <p:cNvPr descr="Z:\Mes images\Icones new FC\satell_athena_bd.png" id="1257" name="Google Shape;1257;p49"/>
          <p:cNvPicPr preferRelativeResize="0"/>
          <p:nvPr/>
        </p:nvPicPr>
        <p:blipFill rotWithShape="1">
          <a:blip r:embed="rId7">
            <a:alphaModFix/>
          </a:blip>
          <a:srcRect b="0" l="0" r="0" t="0"/>
          <a:stretch/>
        </p:blipFill>
        <p:spPr>
          <a:xfrm flipH="1" rot="2695252">
            <a:off x="5829147" y="391353"/>
            <a:ext cx="1250700" cy="955234"/>
          </a:xfrm>
          <a:prstGeom prst="rect">
            <a:avLst/>
          </a:prstGeom>
          <a:noFill/>
          <a:ln>
            <a:noFill/>
          </a:ln>
        </p:spPr>
      </p:pic>
      <p:pic>
        <p:nvPicPr>
          <p:cNvPr descr="Z:\Mes images\Icones new FC\satell_athena_bd.png" id="1258" name="Google Shape;1258;p49"/>
          <p:cNvPicPr preferRelativeResize="0"/>
          <p:nvPr/>
        </p:nvPicPr>
        <p:blipFill rotWithShape="1">
          <a:blip r:embed="rId7">
            <a:alphaModFix/>
          </a:blip>
          <a:srcRect b="0" l="0" r="0" t="0"/>
          <a:stretch/>
        </p:blipFill>
        <p:spPr>
          <a:xfrm flipH="1" rot="2695252">
            <a:off x="6504249" y="43379"/>
            <a:ext cx="1250700" cy="955234"/>
          </a:xfrm>
          <a:prstGeom prst="rect">
            <a:avLst/>
          </a:prstGeom>
          <a:noFill/>
          <a:ln>
            <a:noFill/>
          </a:ln>
        </p:spPr>
      </p:pic>
      <p:pic>
        <p:nvPicPr>
          <p:cNvPr descr="Z:\Mes images\Icones new FC\satell_athena_bd.png" id="1259" name="Google Shape;1259;p49"/>
          <p:cNvPicPr preferRelativeResize="0"/>
          <p:nvPr/>
        </p:nvPicPr>
        <p:blipFill rotWithShape="1">
          <a:blip r:embed="rId7">
            <a:alphaModFix/>
          </a:blip>
          <a:srcRect b="0" l="0" r="0" t="0"/>
          <a:stretch/>
        </p:blipFill>
        <p:spPr>
          <a:xfrm flipH="1" rot="2695252">
            <a:off x="8760748" y="1077994"/>
            <a:ext cx="1200737" cy="917075"/>
          </a:xfrm>
          <a:prstGeom prst="rect">
            <a:avLst/>
          </a:prstGeom>
          <a:noFill/>
          <a:ln>
            <a:noFill/>
          </a:ln>
        </p:spPr>
      </p:pic>
      <p:pic>
        <p:nvPicPr>
          <p:cNvPr descr="Z:\Mes images\Icones new FC\satell_athena_bd.png" id="1260" name="Google Shape;1260;p49"/>
          <p:cNvPicPr preferRelativeResize="0"/>
          <p:nvPr/>
        </p:nvPicPr>
        <p:blipFill rotWithShape="1">
          <a:blip r:embed="rId7">
            <a:alphaModFix/>
          </a:blip>
          <a:srcRect b="0" l="0" r="0" t="0"/>
          <a:stretch/>
        </p:blipFill>
        <p:spPr>
          <a:xfrm flipH="1" rot="2695252">
            <a:off x="9712086" y="958910"/>
            <a:ext cx="1200737" cy="917075"/>
          </a:xfrm>
          <a:prstGeom prst="rect">
            <a:avLst/>
          </a:prstGeom>
          <a:noFill/>
          <a:ln>
            <a:noFill/>
          </a:ln>
        </p:spPr>
      </p:pic>
      <p:pic>
        <p:nvPicPr>
          <p:cNvPr descr="Z:\Mes images\Icones new FC\satell_athena_bd.png" id="1261" name="Google Shape;1261;p49"/>
          <p:cNvPicPr preferRelativeResize="0"/>
          <p:nvPr/>
        </p:nvPicPr>
        <p:blipFill rotWithShape="1">
          <a:blip r:embed="rId7">
            <a:alphaModFix/>
          </a:blip>
          <a:srcRect b="0" l="0" r="0" t="0"/>
          <a:stretch/>
        </p:blipFill>
        <p:spPr>
          <a:xfrm flipH="1" rot="2695252">
            <a:off x="10503953" y="776472"/>
            <a:ext cx="1200737" cy="917075"/>
          </a:xfrm>
          <a:prstGeom prst="rect">
            <a:avLst/>
          </a:prstGeom>
          <a:noFill/>
          <a:ln>
            <a:noFill/>
          </a:ln>
        </p:spPr>
      </p:pic>
      <p:sp>
        <p:nvSpPr>
          <p:cNvPr id="1262" name="Google Shape;1262;p49"/>
          <p:cNvSpPr/>
          <p:nvPr/>
        </p:nvSpPr>
        <p:spPr>
          <a:xfrm>
            <a:off x="8544281" y="871901"/>
            <a:ext cx="3410414" cy="1111730"/>
          </a:xfrm>
          <a:prstGeom prst="rect">
            <a:avLst/>
          </a:prstGeom>
          <a:solidFill>
            <a:schemeClr val="lt2">
              <a:alpha val="2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3" name="Google Shape;1263;p49"/>
          <p:cNvSpPr txBox="1"/>
          <p:nvPr/>
        </p:nvSpPr>
        <p:spPr>
          <a:xfrm>
            <a:off x="9025590" y="177352"/>
            <a:ext cx="29935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Satellites Position are shifted  </a:t>
            </a:r>
            <a:endParaRPr/>
          </a:p>
        </p:txBody>
      </p:sp>
      <p:sp>
        <p:nvSpPr>
          <p:cNvPr id="1264" name="Google Shape;1264;p49"/>
          <p:cNvSpPr/>
          <p:nvPr/>
        </p:nvSpPr>
        <p:spPr>
          <a:xfrm rot="-6072846">
            <a:off x="5065851" y="1879178"/>
            <a:ext cx="896099" cy="576646"/>
          </a:xfrm>
          <a:prstGeom prst="rightArrow">
            <a:avLst>
              <a:gd fmla="val 50000" name="adj1"/>
              <a:gd fmla="val 50000" name="adj2"/>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5" name="Google Shape;1265;p49"/>
          <p:cNvPicPr preferRelativeResize="0"/>
          <p:nvPr/>
        </p:nvPicPr>
        <p:blipFill rotWithShape="1">
          <a:blip r:embed="rId9">
            <a:alphaModFix/>
          </a:blip>
          <a:srcRect b="0" l="0" r="0" t="0"/>
          <a:stretch/>
        </p:blipFill>
        <p:spPr>
          <a:xfrm>
            <a:off x="4976397" y="2786989"/>
            <a:ext cx="1048473" cy="728924"/>
          </a:xfrm>
          <a:prstGeom prst="rect">
            <a:avLst/>
          </a:prstGeom>
          <a:noFill/>
          <a:ln>
            <a:noFill/>
          </a:ln>
        </p:spPr>
      </p:pic>
      <p:sp>
        <p:nvSpPr>
          <p:cNvPr id="1266" name="Google Shape;1266;p49"/>
          <p:cNvSpPr/>
          <p:nvPr/>
        </p:nvSpPr>
        <p:spPr>
          <a:xfrm rot="-1322781">
            <a:off x="4316100" y="3382132"/>
            <a:ext cx="896099" cy="576646"/>
          </a:xfrm>
          <a:prstGeom prst="rightArrow">
            <a:avLst>
              <a:gd fmla="val 50000" name="adj1"/>
              <a:gd fmla="val 50000" name="adj2"/>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7" name="Google Shape;1267;p49"/>
          <p:cNvSpPr txBox="1"/>
          <p:nvPr/>
        </p:nvSpPr>
        <p:spPr>
          <a:xfrm>
            <a:off x="1982205" y="1507055"/>
            <a:ext cx="330545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Spoofing Signal is sent to satellite</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(PSN – TMG)</a:t>
            </a:r>
            <a:endParaRPr/>
          </a:p>
        </p:txBody>
      </p:sp>
      <p:sp>
        <p:nvSpPr>
          <p:cNvPr id="1268" name="Google Shape;1268;p49"/>
          <p:cNvSpPr txBox="1"/>
          <p:nvPr/>
        </p:nvSpPr>
        <p:spPr>
          <a:xfrm>
            <a:off x="2059483" y="3745831"/>
            <a:ext cx="14734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Hacker enters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GNS system</a:t>
            </a:r>
            <a:endParaRPr/>
          </a:p>
        </p:txBody>
      </p:sp>
      <p:sp>
        <p:nvSpPr>
          <p:cNvPr id="1269" name="Google Shape;1269;p49"/>
          <p:cNvSpPr/>
          <p:nvPr/>
        </p:nvSpPr>
        <p:spPr>
          <a:xfrm rot="802904">
            <a:off x="7746206" y="795204"/>
            <a:ext cx="896099" cy="576646"/>
          </a:xfrm>
          <a:prstGeom prst="rightArrow">
            <a:avLst>
              <a:gd fmla="val 50000" name="adj1"/>
              <a:gd fmla="val 50000" name="adj2"/>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V" id="1270" name="Google Shape;1270;p49"/>
          <p:cNvPicPr preferRelativeResize="0"/>
          <p:nvPr/>
        </p:nvPicPr>
        <p:blipFill rotWithShape="1">
          <a:blip r:embed="rId4">
            <a:alphaModFix/>
          </a:blip>
          <a:srcRect b="0" l="0" r="0" t="0"/>
          <a:stretch/>
        </p:blipFill>
        <p:spPr>
          <a:xfrm flipH="1">
            <a:off x="8050892" y="4289931"/>
            <a:ext cx="1427785" cy="896815"/>
          </a:xfrm>
          <a:prstGeom prst="rect">
            <a:avLst/>
          </a:prstGeom>
          <a:noFill/>
          <a:ln>
            <a:noFill/>
          </a:ln>
        </p:spPr>
      </p:pic>
      <p:sp>
        <p:nvSpPr>
          <p:cNvPr id="1271" name="Google Shape;1271;p49"/>
          <p:cNvSpPr/>
          <p:nvPr/>
        </p:nvSpPr>
        <p:spPr>
          <a:xfrm>
            <a:off x="8284523" y="3774208"/>
            <a:ext cx="1811713" cy="896815"/>
          </a:xfrm>
          <a:prstGeom prst="rect">
            <a:avLst/>
          </a:prstGeom>
          <a:solidFill>
            <a:schemeClr val="lt2">
              <a:alpha val="2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72" name="Google Shape;1272;p49"/>
          <p:cNvCxnSpPr/>
          <p:nvPr/>
        </p:nvCxnSpPr>
        <p:spPr>
          <a:xfrm>
            <a:off x="6301349" y="1568955"/>
            <a:ext cx="1842633" cy="2823207"/>
          </a:xfrm>
          <a:prstGeom prst="straightConnector1">
            <a:avLst/>
          </a:prstGeom>
          <a:noFill/>
          <a:ln cap="flat" cmpd="sng" w="9525">
            <a:solidFill>
              <a:schemeClr val="accent1"/>
            </a:solidFill>
            <a:prstDash val="lgDash"/>
            <a:miter lim="800000"/>
            <a:headEnd len="sm" w="sm" type="none"/>
            <a:tailEnd len="sm" w="sm" type="none"/>
          </a:ln>
        </p:spPr>
      </p:cxnSp>
      <p:cxnSp>
        <p:nvCxnSpPr>
          <p:cNvPr id="1273" name="Google Shape;1273;p49"/>
          <p:cNvCxnSpPr/>
          <p:nvPr/>
        </p:nvCxnSpPr>
        <p:spPr>
          <a:xfrm>
            <a:off x="6722876" y="1206610"/>
            <a:ext cx="1431495" cy="3273070"/>
          </a:xfrm>
          <a:prstGeom prst="straightConnector1">
            <a:avLst/>
          </a:prstGeom>
          <a:noFill/>
          <a:ln cap="flat" cmpd="sng" w="9525">
            <a:solidFill>
              <a:schemeClr val="accent1"/>
            </a:solidFill>
            <a:prstDash val="lgDash"/>
            <a:miter lim="800000"/>
            <a:headEnd len="sm" w="sm" type="none"/>
            <a:tailEnd len="sm" w="sm" type="none"/>
          </a:ln>
        </p:spPr>
      </p:cxnSp>
      <p:cxnSp>
        <p:nvCxnSpPr>
          <p:cNvPr id="1274" name="Google Shape;1274;p49"/>
          <p:cNvCxnSpPr/>
          <p:nvPr/>
        </p:nvCxnSpPr>
        <p:spPr>
          <a:xfrm>
            <a:off x="7487121" y="883095"/>
            <a:ext cx="642322" cy="3565130"/>
          </a:xfrm>
          <a:prstGeom prst="straightConnector1">
            <a:avLst/>
          </a:prstGeom>
          <a:noFill/>
          <a:ln cap="flat" cmpd="sng" w="9525">
            <a:solidFill>
              <a:schemeClr val="accent1"/>
            </a:solidFill>
            <a:prstDash val="lgDash"/>
            <a:miter lim="800000"/>
            <a:headEnd len="sm" w="sm" type="none"/>
            <a:tailEnd len="sm" w="sm" type="none"/>
          </a:ln>
        </p:spPr>
      </p:cxnSp>
      <p:cxnSp>
        <p:nvCxnSpPr>
          <p:cNvPr id="1275" name="Google Shape;1275;p49"/>
          <p:cNvCxnSpPr/>
          <p:nvPr/>
        </p:nvCxnSpPr>
        <p:spPr>
          <a:xfrm flipH="1">
            <a:off x="9278247" y="1798496"/>
            <a:ext cx="136656" cy="2236967"/>
          </a:xfrm>
          <a:prstGeom prst="straightConnector1">
            <a:avLst/>
          </a:prstGeom>
          <a:noFill/>
          <a:ln cap="flat" cmpd="sng" w="9525">
            <a:solidFill>
              <a:srgbClr val="8DA9DB"/>
            </a:solidFill>
            <a:prstDash val="lgDash"/>
            <a:miter lim="800000"/>
            <a:headEnd len="sm" w="sm" type="none"/>
            <a:tailEnd len="sm" w="sm" type="none"/>
          </a:ln>
        </p:spPr>
      </p:cxnSp>
      <p:cxnSp>
        <p:nvCxnSpPr>
          <p:cNvPr id="1276" name="Google Shape;1276;p49"/>
          <p:cNvCxnSpPr/>
          <p:nvPr/>
        </p:nvCxnSpPr>
        <p:spPr>
          <a:xfrm flipH="1">
            <a:off x="9288636" y="1573762"/>
            <a:ext cx="997481" cy="2549219"/>
          </a:xfrm>
          <a:prstGeom prst="straightConnector1">
            <a:avLst/>
          </a:prstGeom>
          <a:noFill/>
          <a:ln cap="flat" cmpd="sng" w="9525">
            <a:solidFill>
              <a:srgbClr val="8DA9DB"/>
            </a:solidFill>
            <a:prstDash val="lgDash"/>
            <a:miter lim="800000"/>
            <a:headEnd len="sm" w="sm" type="none"/>
            <a:tailEnd len="sm" w="sm" type="none"/>
          </a:ln>
        </p:spPr>
      </p:cxnSp>
      <p:cxnSp>
        <p:nvCxnSpPr>
          <p:cNvPr id="1277" name="Google Shape;1277;p49"/>
          <p:cNvCxnSpPr/>
          <p:nvPr/>
        </p:nvCxnSpPr>
        <p:spPr>
          <a:xfrm flipH="1">
            <a:off x="9263708" y="1433108"/>
            <a:ext cx="1971560" cy="2658418"/>
          </a:xfrm>
          <a:prstGeom prst="straightConnector1">
            <a:avLst/>
          </a:prstGeom>
          <a:noFill/>
          <a:ln cap="flat" cmpd="sng" w="9525">
            <a:solidFill>
              <a:srgbClr val="8DA9DB"/>
            </a:solidFill>
            <a:prstDash val="lgDash"/>
            <a:miter lim="800000"/>
            <a:headEnd len="sm" w="sm" type="none"/>
            <a:tailEnd len="sm" w="sm" type="none"/>
          </a:ln>
        </p:spPr>
      </p:cxnSp>
      <p:sp>
        <p:nvSpPr>
          <p:cNvPr id="1278" name="Google Shape;1278;p49"/>
          <p:cNvSpPr txBox="1"/>
          <p:nvPr/>
        </p:nvSpPr>
        <p:spPr>
          <a:xfrm>
            <a:off x="8509650" y="5137645"/>
            <a:ext cx="14048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True Position</a:t>
            </a:r>
            <a:endParaRPr/>
          </a:p>
        </p:txBody>
      </p:sp>
      <p:sp>
        <p:nvSpPr>
          <p:cNvPr id="1279" name="Google Shape;1279;p49"/>
          <p:cNvSpPr txBox="1"/>
          <p:nvPr/>
        </p:nvSpPr>
        <p:spPr>
          <a:xfrm>
            <a:off x="9393800" y="4628050"/>
            <a:ext cx="14578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757070"/>
                </a:solidFill>
                <a:latin typeface="Calibri"/>
                <a:ea typeface="Calibri"/>
                <a:cs typeface="Calibri"/>
                <a:sym typeface="Calibri"/>
              </a:rPr>
              <a:t>False Position</a:t>
            </a:r>
            <a:endParaRPr/>
          </a:p>
        </p:txBody>
      </p:sp>
      <p:sp>
        <p:nvSpPr>
          <p:cNvPr id="1280" name="Google Shape;1280;p49"/>
          <p:cNvSpPr/>
          <p:nvPr/>
        </p:nvSpPr>
        <p:spPr>
          <a:xfrm>
            <a:off x="1415349" y="3739419"/>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1</a:t>
            </a:r>
            <a:endParaRPr/>
          </a:p>
        </p:txBody>
      </p:sp>
      <p:sp>
        <p:nvSpPr>
          <p:cNvPr id="1281" name="Google Shape;1281;p49"/>
          <p:cNvSpPr/>
          <p:nvPr/>
        </p:nvSpPr>
        <p:spPr>
          <a:xfrm>
            <a:off x="1339966" y="1467718"/>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2</a:t>
            </a:r>
            <a:endParaRPr/>
          </a:p>
        </p:txBody>
      </p:sp>
      <p:sp>
        <p:nvSpPr>
          <p:cNvPr id="1282" name="Google Shape;1282;p49"/>
          <p:cNvSpPr/>
          <p:nvPr/>
        </p:nvSpPr>
        <p:spPr>
          <a:xfrm>
            <a:off x="8407142" y="92979"/>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3</a:t>
            </a:r>
            <a:endParaRPr/>
          </a:p>
        </p:txBody>
      </p:sp>
      <p:sp>
        <p:nvSpPr>
          <p:cNvPr id="1283" name="Google Shape;1283;p49"/>
          <p:cNvSpPr txBox="1"/>
          <p:nvPr/>
        </p:nvSpPr>
        <p:spPr>
          <a:xfrm>
            <a:off x="210474" y="52370"/>
            <a:ext cx="2858475"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GNSS SPOOFING</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General Principle</a:t>
            </a:r>
            <a:endParaRPr sz="1800">
              <a:solidFill>
                <a:schemeClr val="dk1"/>
              </a:solidFill>
              <a:latin typeface="Calibri"/>
              <a:ea typeface="Calibri"/>
              <a:cs typeface="Calibri"/>
              <a:sym typeface="Calibri"/>
            </a:endParaRPr>
          </a:p>
        </p:txBody>
      </p:sp>
      <p:sp>
        <p:nvSpPr>
          <p:cNvPr id="1284" name="Google Shape;1284;p49"/>
          <p:cNvSpPr/>
          <p:nvPr/>
        </p:nvSpPr>
        <p:spPr>
          <a:xfrm>
            <a:off x="7153315" y="4086123"/>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4</a:t>
            </a:r>
            <a:endParaRPr/>
          </a:p>
        </p:txBody>
      </p:sp>
      <p:sp>
        <p:nvSpPr>
          <p:cNvPr id="1285" name="Google Shape;1285;p49"/>
          <p:cNvSpPr txBox="1"/>
          <p:nvPr/>
        </p:nvSpPr>
        <p:spPr>
          <a:xfrm>
            <a:off x="5674438" y="4786819"/>
            <a:ext cx="218175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Transponder receives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False Information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fr-FR">
                <a:solidFill>
                  <a:schemeClr val="accent1"/>
                </a:solidFill>
              </a:rPr>
              <a:t>CSP Training Logistic: CSP0010_ Pentesing for Maritime </a:t>
            </a:r>
            <a:endParaRPr/>
          </a:p>
        </p:txBody>
      </p:sp>
      <p:sp>
        <p:nvSpPr>
          <p:cNvPr id="641" name="Google Shape;641;p5"/>
          <p:cNvSpPr/>
          <p:nvPr>
            <p:ph idx="1" type="body"/>
          </p:nvPr>
        </p:nvSpPr>
        <p:spPr>
          <a:xfrm>
            <a:off x="1318352" y="198581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WHEN</a:t>
            </a:r>
            <a:endParaRPr/>
          </a:p>
        </p:txBody>
      </p:sp>
      <p:pic>
        <p:nvPicPr>
          <p:cNvPr descr="Abacus" id="642" name="Google Shape;642;p5"/>
          <p:cNvPicPr preferRelativeResize="0"/>
          <p:nvPr>
            <p:ph idx="2" type="pic"/>
          </p:nvPr>
        </p:nvPicPr>
        <p:blipFill rotWithShape="1">
          <a:blip r:embed="rId3">
            <a:alphaModFix/>
          </a:blip>
          <a:srcRect b="4501" l="0" r="0" t="4502"/>
          <a:stretch/>
        </p:blipFill>
        <p:spPr>
          <a:xfrm>
            <a:off x="2239419" y="2925128"/>
            <a:ext cx="1005840" cy="914400"/>
          </a:xfrm>
          <a:prstGeom prst="rect">
            <a:avLst/>
          </a:prstGeom>
          <a:noFill/>
          <a:ln>
            <a:noFill/>
          </a:ln>
        </p:spPr>
      </p:pic>
      <p:sp>
        <p:nvSpPr>
          <p:cNvPr id="643" name="Google Shape;643;p5"/>
          <p:cNvSpPr txBox="1"/>
          <p:nvPr>
            <p:ph idx="3" type="body"/>
          </p:nvPr>
        </p:nvSpPr>
        <p:spPr>
          <a:xfrm>
            <a:off x="1605817" y="408084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Time schedule: Autumn 2024</a:t>
            </a:r>
            <a:endParaRPr/>
          </a:p>
        </p:txBody>
      </p:sp>
      <p:sp>
        <p:nvSpPr>
          <p:cNvPr id="644" name="Google Shape;644;p5"/>
          <p:cNvSpPr/>
          <p:nvPr>
            <p:ph idx="4" type="body"/>
          </p:nvPr>
        </p:nvSpPr>
        <p:spPr>
          <a:xfrm>
            <a:off x="4651092" y="198581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WHERE</a:t>
            </a:r>
            <a:endParaRPr/>
          </a:p>
        </p:txBody>
      </p:sp>
      <p:pic>
        <p:nvPicPr>
          <p:cNvPr descr="3d Glasses" id="645" name="Google Shape;645;p5"/>
          <p:cNvPicPr preferRelativeResize="0"/>
          <p:nvPr>
            <p:ph idx="5" type="pic"/>
          </p:nvPr>
        </p:nvPicPr>
        <p:blipFill rotWithShape="1">
          <a:blip r:embed="rId4">
            <a:alphaModFix/>
          </a:blip>
          <a:srcRect b="4573" l="0" r="0" t="4574"/>
          <a:stretch/>
        </p:blipFill>
        <p:spPr>
          <a:xfrm>
            <a:off x="5572159" y="3046280"/>
            <a:ext cx="1005840" cy="914400"/>
          </a:xfrm>
          <a:prstGeom prst="rect">
            <a:avLst/>
          </a:prstGeom>
          <a:noFill/>
          <a:ln>
            <a:noFill/>
          </a:ln>
        </p:spPr>
      </p:pic>
      <p:sp>
        <p:nvSpPr>
          <p:cNvPr id="646" name="Google Shape;646;p5"/>
          <p:cNvSpPr txBox="1"/>
          <p:nvPr>
            <p:ph idx="6" type="body"/>
          </p:nvPr>
        </p:nvSpPr>
        <p:spPr>
          <a:xfrm>
            <a:off x="4938557" y="4080844"/>
            <a:ext cx="2275880" cy="1070276"/>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ONSITE-Location </a:t>
            </a:r>
            <a:endParaRPr/>
          </a:p>
          <a:p>
            <a:pPr indent="0" lvl="0" marL="0" rtl="0" algn="ctr">
              <a:lnSpc>
                <a:spcPct val="100000"/>
              </a:lnSpc>
              <a:spcBef>
                <a:spcPts val="1400"/>
              </a:spcBef>
              <a:spcAft>
                <a:spcPts val="0"/>
              </a:spcAft>
              <a:buSzPts val="1400"/>
              <a:buNone/>
            </a:pPr>
            <a:r>
              <a:rPr lang="fr-FR"/>
              <a:t>Toulon  (France)</a:t>
            </a:r>
            <a:endParaRPr/>
          </a:p>
          <a:p>
            <a:pPr indent="0" lvl="0" marL="0" rtl="0" algn="ctr">
              <a:lnSpc>
                <a:spcPct val="100000"/>
              </a:lnSpc>
              <a:spcBef>
                <a:spcPts val="1400"/>
              </a:spcBef>
              <a:spcAft>
                <a:spcPts val="0"/>
              </a:spcAft>
              <a:buSzPts val="1400"/>
              <a:buNone/>
            </a:pPr>
            <a:r>
              <a:rPr lang="fr-FR"/>
              <a:t>NMIOTC 5Greece) TBC </a:t>
            </a:r>
            <a:endParaRPr/>
          </a:p>
        </p:txBody>
      </p:sp>
      <p:sp>
        <p:nvSpPr>
          <p:cNvPr id="647" name="Google Shape;647;p5"/>
          <p:cNvSpPr/>
          <p:nvPr>
            <p:ph idx="7" type="body"/>
          </p:nvPr>
        </p:nvSpPr>
        <p:spPr>
          <a:xfrm>
            <a:off x="7995403" y="198581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HOW</a:t>
            </a:r>
            <a:endParaRPr/>
          </a:p>
        </p:txBody>
      </p:sp>
      <p:pic>
        <p:nvPicPr>
          <p:cNvPr descr="Circuit" id="648" name="Google Shape;648;p5"/>
          <p:cNvPicPr preferRelativeResize="0"/>
          <p:nvPr>
            <p:ph idx="8" type="pic"/>
          </p:nvPr>
        </p:nvPicPr>
        <p:blipFill rotWithShape="1">
          <a:blip r:embed="rId5">
            <a:alphaModFix/>
          </a:blip>
          <a:srcRect b="4501" l="0" r="0" t="4502"/>
          <a:stretch/>
        </p:blipFill>
        <p:spPr>
          <a:xfrm>
            <a:off x="8916470" y="2925128"/>
            <a:ext cx="1005840" cy="914400"/>
          </a:xfrm>
          <a:prstGeom prst="rect">
            <a:avLst/>
          </a:prstGeom>
          <a:noFill/>
          <a:ln>
            <a:noFill/>
          </a:ln>
        </p:spPr>
      </p:pic>
      <p:sp>
        <p:nvSpPr>
          <p:cNvPr id="649" name="Google Shape;649;p5"/>
          <p:cNvSpPr txBox="1"/>
          <p:nvPr>
            <p:ph idx="9" type="body"/>
          </p:nvPr>
        </p:nvSpPr>
        <p:spPr>
          <a:xfrm>
            <a:off x="8282868" y="408084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On Hands training </a:t>
            </a:r>
            <a:endParaRPr/>
          </a:p>
          <a:p>
            <a:pPr indent="-285750" lvl="0" marL="285750" rtl="0" algn="ctr">
              <a:lnSpc>
                <a:spcPct val="100000"/>
              </a:lnSpc>
              <a:spcBef>
                <a:spcPts val="1400"/>
              </a:spcBef>
              <a:spcAft>
                <a:spcPts val="0"/>
              </a:spcAft>
              <a:buSzPts val="1400"/>
              <a:buFont typeface="Century Gothic"/>
              <a:buChar char="-"/>
            </a:pPr>
            <a:r>
              <a:rPr lang="fr-FR"/>
              <a:t>Theory</a:t>
            </a:r>
            <a:endParaRPr/>
          </a:p>
          <a:p>
            <a:pPr indent="-285750" lvl="0" marL="285750" rtl="0" algn="ctr">
              <a:lnSpc>
                <a:spcPct val="100000"/>
              </a:lnSpc>
              <a:spcBef>
                <a:spcPts val="1400"/>
              </a:spcBef>
              <a:spcAft>
                <a:spcPts val="0"/>
              </a:spcAft>
              <a:buSzPts val="1400"/>
              <a:buFont typeface="Century Gothic"/>
              <a:buChar char="-"/>
            </a:pPr>
            <a:r>
              <a:rPr lang="fr-FR"/>
              <a:t>On-hands training</a:t>
            </a:r>
            <a:endParaRPr/>
          </a:p>
        </p:txBody>
      </p:sp>
      <p:sp>
        <p:nvSpPr>
          <p:cNvPr id="650" name="Google Shape;650;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fr-FR"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651" name="Google Shape;651;p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fr-FR" sz="1100" u="none" cap="none" strike="noStrike">
                <a:solidFill>
                  <a:srgbClr val="000000"/>
                </a:solidFill>
                <a:latin typeface="Century Gothic"/>
                <a:ea typeface="Century Gothic"/>
                <a:cs typeface="Century Gothic"/>
                <a:sym typeface="Century Gothic"/>
              </a:rPr>
              <a:t>CSP00010_W_M_PENTESTING FOR MARITIME: PRESENTATION TEMPLATE CREATED BY PR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pic>
        <p:nvPicPr>
          <p:cNvPr id="1290" name="Google Shape;1290;p50"/>
          <p:cNvPicPr preferRelativeResize="0"/>
          <p:nvPr/>
        </p:nvPicPr>
        <p:blipFill rotWithShape="1">
          <a:blip r:embed="rId3">
            <a:alphaModFix/>
          </a:blip>
          <a:srcRect b="0" l="0" r="0" t="0"/>
          <a:stretch/>
        </p:blipFill>
        <p:spPr>
          <a:xfrm>
            <a:off x="147560" y="638488"/>
            <a:ext cx="5262640" cy="6103389"/>
          </a:xfrm>
          <a:prstGeom prst="rect">
            <a:avLst/>
          </a:prstGeom>
          <a:noFill/>
          <a:ln>
            <a:noFill/>
          </a:ln>
        </p:spPr>
      </p:pic>
      <p:sp>
        <p:nvSpPr>
          <p:cNvPr id="1291" name="Google Shape;1291;p50"/>
          <p:cNvSpPr txBox="1"/>
          <p:nvPr/>
        </p:nvSpPr>
        <p:spPr>
          <a:xfrm>
            <a:off x="5809571" y="638488"/>
            <a:ext cx="5743559" cy="5878532"/>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GPS satellites send signals to the ship;</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The GPS receiver calculates the ship's position based on signals from authentic GPS satellites;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The GPS receiver sends accurate position information to the AIS;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AIS sends information on the actual position of the vessel and identifies it to the AIS Global Monitoring System;</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The GNSS spoofing transmitter mimics the genuine GNSS satellite signal and broadcasts fake navigation signals;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The GNSS receiver calculates the false position based on the signals from the spoofing GNSS transmitter;</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The GNSS receiver sends false location information to AIS;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The AIS sends information about the vessel's false position to the AIS Global Monitoring System.</a:t>
            </a:r>
            <a:endParaRPr sz="1800">
              <a:solidFill>
                <a:schemeClr val="dk1"/>
              </a:solidFill>
              <a:latin typeface="Calibri"/>
              <a:ea typeface="Calibri"/>
              <a:cs typeface="Calibri"/>
              <a:sym typeface="Calibri"/>
            </a:endParaRPr>
          </a:p>
        </p:txBody>
      </p:sp>
      <p:sp>
        <p:nvSpPr>
          <p:cNvPr id="1292" name="Google Shape;1292;p50"/>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fr-FR" sz="2800">
                <a:solidFill>
                  <a:schemeClr val="dk1"/>
                </a:solidFill>
                <a:latin typeface="Arial"/>
                <a:ea typeface="Arial"/>
                <a:cs typeface="Arial"/>
                <a:sym typeface="Arial"/>
              </a:rPr>
              <a:t>How can AIS be spoofed ?</a:t>
            </a:r>
            <a:endParaRPr sz="28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p51"/>
          <p:cNvPicPr preferRelativeResize="0"/>
          <p:nvPr/>
        </p:nvPicPr>
        <p:blipFill rotWithShape="1">
          <a:blip r:embed="rId3">
            <a:alphaModFix/>
          </a:blip>
          <a:srcRect b="0" l="0" r="0" t="0"/>
          <a:stretch/>
        </p:blipFill>
        <p:spPr>
          <a:xfrm>
            <a:off x="5719039" y="5065295"/>
            <a:ext cx="6271324" cy="1622270"/>
          </a:xfrm>
          <a:prstGeom prst="rect">
            <a:avLst/>
          </a:prstGeom>
          <a:noFill/>
          <a:ln>
            <a:noFill/>
          </a:ln>
        </p:spPr>
      </p:pic>
      <p:sp>
        <p:nvSpPr>
          <p:cNvPr id="1298" name="Google Shape;1298;p51"/>
          <p:cNvSpPr/>
          <p:nvPr/>
        </p:nvSpPr>
        <p:spPr>
          <a:xfrm>
            <a:off x="213669" y="38088"/>
            <a:ext cx="6569427" cy="7017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2800">
                <a:solidFill>
                  <a:schemeClr val="dk2"/>
                </a:solidFill>
                <a:latin typeface="Century Gothic"/>
                <a:ea typeface="Century Gothic"/>
                <a:cs typeface="Century Gothic"/>
                <a:sym typeface="Century Gothic"/>
              </a:rPr>
              <a:t>Examples : AIS SPOOFING – Feb 2021</a:t>
            </a:r>
            <a:endParaRPr/>
          </a:p>
          <a:p>
            <a:pPr indent="0" lvl="0" marL="0" marR="0" rtl="0" algn="l">
              <a:lnSpc>
                <a:spcPct val="90000"/>
              </a:lnSpc>
              <a:spcBef>
                <a:spcPts val="0"/>
              </a:spcBef>
              <a:spcAft>
                <a:spcPts val="0"/>
              </a:spcAft>
              <a:buNone/>
            </a:pPr>
            <a:r>
              <a:rPr lang="fr-FR" sz="1600">
                <a:solidFill>
                  <a:schemeClr val="dk2"/>
                </a:solidFill>
                <a:latin typeface="Century Gothic"/>
                <a:ea typeface="Century Gothic"/>
                <a:cs typeface="Century Gothic"/>
                <a:sym typeface="Century Gothic"/>
              </a:rPr>
              <a:t>Swedish AIS Spoofing in the Baltic (Feb 21)</a:t>
            </a:r>
            <a:endParaRPr/>
          </a:p>
        </p:txBody>
      </p:sp>
      <p:pic>
        <p:nvPicPr>
          <p:cNvPr id="1299" name="Google Shape;1299;p51"/>
          <p:cNvPicPr preferRelativeResize="0"/>
          <p:nvPr/>
        </p:nvPicPr>
        <p:blipFill rotWithShape="1">
          <a:blip r:embed="rId4">
            <a:alphaModFix/>
          </a:blip>
          <a:srcRect b="0" l="0" r="0" t="0"/>
          <a:stretch/>
        </p:blipFill>
        <p:spPr>
          <a:xfrm>
            <a:off x="213669" y="1041293"/>
            <a:ext cx="6310162" cy="4468763"/>
          </a:xfrm>
          <a:prstGeom prst="rect">
            <a:avLst/>
          </a:prstGeom>
          <a:noFill/>
          <a:ln>
            <a:noFill/>
          </a:ln>
        </p:spPr>
      </p:pic>
      <p:sp>
        <p:nvSpPr>
          <p:cNvPr id="1300" name="Google Shape;1300;p51"/>
          <p:cNvSpPr txBox="1"/>
          <p:nvPr/>
        </p:nvSpPr>
        <p:spPr>
          <a:xfrm>
            <a:off x="6761747" y="933008"/>
            <a:ext cx="5228615" cy="332398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400">
                <a:solidFill>
                  <a:schemeClr val="dk1"/>
                </a:solidFill>
                <a:latin typeface="Calibri"/>
                <a:ea typeface="Calibri"/>
                <a:cs typeface="Calibri"/>
                <a:sym typeface="Calibri"/>
              </a:rPr>
              <a:t>Modified AIS tracks appearing south of Karlskrona. Initially, these false positions seemed indistinguishable from legitimate AIS tracks and followed the AIS system's broadcast protocols.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400">
                <a:solidFill>
                  <a:schemeClr val="dk1"/>
                </a:solidFill>
                <a:latin typeface="Calibri"/>
                <a:ea typeface="Calibri"/>
                <a:cs typeface="Calibri"/>
                <a:sym typeface="Calibri"/>
              </a:rPr>
              <a:t>A pattern specific to simulated false AIS positions was able to be established from automated computer requests to identify other vessels with this same AIS broadcast model.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400">
                <a:solidFill>
                  <a:schemeClr val="dk1"/>
                </a:solidFill>
                <a:latin typeface="Calibri"/>
                <a:ea typeface="Calibri"/>
                <a:cs typeface="Calibri"/>
                <a:sym typeface="Calibri"/>
              </a:rPr>
              <a:t>Almost a hundred warships had same message segments than the ones observed next to Karlskrona. Using additional sources of information, the locations and identities of the vessels have be confirmed.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fr-FR" sz="1400">
                <a:solidFill>
                  <a:schemeClr val="dk1"/>
                </a:solidFill>
                <a:latin typeface="Calibri"/>
                <a:ea typeface="Calibri"/>
                <a:cs typeface="Calibri"/>
                <a:sym typeface="Calibri"/>
              </a:rPr>
              <a:t>False AIS positions for 15 naval vessels from seven countries have been identified in addition to the 9 Swedish ships</a:t>
            </a:r>
            <a:r>
              <a:rPr lang="fr-FR" sz="14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pic>
        <p:nvPicPr>
          <p:cNvPr id="1305" name="Google Shape;1305;p52"/>
          <p:cNvPicPr preferRelativeResize="0"/>
          <p:nvPr/>
        </p:nvPicPr>
        <p:blipFill rotWithShape="1">
          <a:blip r:embed="rId3">
            <a:alphaModFix/>
          </a:blip>
          <a:srcRect b="0" l="0" r="0" t="0"/>
          <a:stretch/>
        </p:blipFill>
        <p:spPr>
          <a:xfrm>
            <a:off x="299855" y="1103453"/>
            <a:ext cx="7377945" cy="5233962"/>
          </a:xfrm>
          <a:prstGeom prst="rect">
            <a:avLst/>
          </a:prstGeom>
          <a:noFill/>
          <a:ln>
            <a:noFill/>
          </a:ln>
        </p:spPr>
      </p:pic>
      <p:sp>
        <p:nvSpPr>
          <p:cNvPr id="1306" name="Google Shape;1306;p52"/>
          <p:cNvSpPr txBox="1"/>
          <p:nvPr/>
        </p:nvSpPr>
        <p:spPr>
          <a:xfrm>
            <a:off x="8150325" y="1319777"/>
            <a:ext cx="3741820" cy="480131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800">
                <a:solidFill>
                  <a:schemeClr val="dk1"/>
                </a:solidFill>
                <a:latin typeface="Calibri"/>
                <a:ea typeface="Calibri"/>
                <a:cs typeface="Calibri"/>
                <a:sym typeface="Calibri"/>
              </a:rPr>
              <a:t>AIS position on Sept 18</a:t>
            </a:r>
            <a:r>
              <a:rPr baseline="30000" lang="fr-FR" sz="1800">
                <a:solidFill>
                  <a:schemeClr val="dk1"/>
                </a:solidFill>
                <a:latin typeface="Calibri"/>
                <a:ea typeface="Calibri"/>
                <a:cs typeface="Calibri"/>
                <a:sym typeface="Calibri"/>
              </a:rPr>
              <a:t>th</a:t>
            </a:r>
            <a:r>
              <a:rPr lang="fr-FR" sz="1800">
                <a:solidFill>
                  <a:schemeClr val="dk1"/>
                </a:solidFill>
                <a:latin typeface="Calibri"/>
                <a:ea typeface="Calibri"/>
                <a:cs typeface="Calibri"/>
                <a:sym typeface="Calibri"/>
              </a:rPr>
              <a:t> showed USNS HEEZEN  in the Baltic.</a:t>
            </a:r>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Radar imagery from EU Sentinel-1 satellite showed that no ship the size of USNS Bruce C. HEEZEN (100-metre-sized vessel) was present in the area. </a:t>
            </a:r>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Only two smaller Norwegian trawlers (20 to 30 meter long) were clearly visible on SAT images next to the spoofed position.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Other false AIS trail showed the ship entering the Baltic Sea on September 23</a:t>
            </a:r>
            <a:r>
              <a:rPr baseline="30000" lang="fr-FR" sz="1800">
                <a:solidFill>
                  <a:schemeClr val="dk1"/>
                </a:solidFill>
                <a:latin typeface="Calibri"/>
                <a:ea typeface="Calibri"/>
                <a:cs typeface="Calibri"/>
                <a:sym typeface="Calibri"/>
              </a:rPr>
              <a:t>rd</a:t>
            </a:r>
            <a:r>
              <a:rPr lang="fr-FR" sz="1800">
                <a:solidFill>
                  <a:schemeClr val="dk1"/>
                </a:solidFill>
                <a:latin typeface="Calibri"/>
                <a:ea typeface="Calibri"/>
                <a:cs typeface="Calibri"/>
                <a:sym typeface="Calibri"/>
              </a:rPr>
              <a:t> 2020 when on the same time she is observed on the 27</a:t>
            </a:r>
            <a:r>
              <a:rPr baseline="30000" lang="fr-FR" sz="1800">
                <a:solidFill>
                  <a:schemeClr val="dk1"/>
                </a:solidFill>
                <a:latin typeface="Calibri"/>
                <a:ea typeface="Calibri"/>
                <a:cs typeface="Calibri"/>
                <a:sym typeface="Calibri"/>
              </a:rPr>
              <a:t>th</a:t>
            </a:r>
            <a:r>
              <a:rPr lang="fr-FR" sz="1800">
                <a:solidFill>
                  <a:schemeClr val="dk1"/>
                </a:solidFill>
                <a:latin typeface="Calibri"/>
                <a:ea typeface="Calibri"/>
                <a:cs typeface="Calibri"/>
                <a:sym typeface="Calibri"/>
              </a:rPr>
              <a:t> of September in vicinity of Norfolk.</a:t>
            </a:r>
            <a:endParaRPr sz="2400">
              <a:solidFill>
                <a:schemeClr val="dk1"/>
              </a:solidFill>
              <a:latin typeface="Calibri"/>
              <a:ea typeface="Calibri"/>
              <a:cs typeface="Calibri"/>
              <a:sym typeface="Calibri"/>
            </a:endParaRPr>
          </a:p>
        </p:txBody>
      </p:sp>
      <p:sp>
        <p:nvSpPr>
          <p:cNvPr id="1307" name="Google Shape;1307;p52"/>
          <p:cNvSpPr/>
          <p:nvPr/>
        </p:nvSpPr>
        <p:spPr>
          <a:xfrm>
            <a:off x="299855" y="159638"/>
            <a:ext cx="6147837" cy="7017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2800">
                <a:solidFill>
                  <a:schemeClr val="dk2"/>
                </a:solidFill>
                <a:latin typeface="Century Gothic"/>
                <a:ea typeface="Century Gothic"/>
                <a:cs typeface="Century Gothic"/>
                <a:sym typeface="Century Gothic"/>
              </a:rPr>
              <a:t>AIS SPOOFING</a:t>
            </a:r>
            <a:endParaRPr/>
          </a:p>
          <a:p>
            <a:pPr indent="0" lvl="0" marL="0" marR="0" rtl="0" algn="l">
              <a:lnSpc>
                <a:spcPct val="90000"/>
              </a:lnSpc>
              <a:spcBef>
                <a:spcPts val="0"/>
              </a:spcBef>
              <a:spcAft>
                <a:spcPts val="0"/>
              </a:spcAft>
              <a:buNone/>
            </a:pPr>
            <a:r>
              <a:rPr lang="fr-FR" sz="1600">
                <a:solidFill>
                  <a:schemeClr val="dk2"/>
                </a:solidFill>
                <a:latin typeface="Century Gothic"/>
                <a:ea typeface="Century Gothic"/>
                <a:cs typeface="Century Gothic"/>
                <a:sym typeface="Century Gothic"/>
              </a:rPr>
              <a:t>USN research Vessel Spoofing in the Blatic / Atlantic (Sep 20)</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53"/>
          <p:cNvSpPr/>
          <p:nvPr/>
        </p:nvSpPr>
        <p:spPr>
          <a:xfrm>
            <a:off x="872598" y="27104"/>
            <a:ext cx="3023585" cy="7848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3200">
                <a:solidFill>
                  <a:schemeClr val="dk2"/>
                </a:solidFill>
                <a:latin typeface="Century Gothic"/>
                <a:ea typeface="Century Gothic"/>
                <a:cs typeface="Century Gothic"/>
                <a:sym typeface="Century Gothic"/>
              </a:rPr>
              <a:t>AIS SPOOFING</a:t>
            </a:r>
            <a:endParaRPr/>
          </a:p>
          <a:p>
            <a:pPr indent="0" lvl="0" marL="0" marR="0" rtl="0" algn="l">
              <a:lnSpc>
                <a:spcPct val="90000"/>
              </a:lnSpc>
              <a:spcBef>
                <a:spcPts val="0"/>
              </a:spcBef>
              <a:spcAft>
                <a:spcPts val="0"/>
              </a:spcAft>
              <a:buNone/>
            </a:pPr>
            <a:r>
              <a:rPr lang="fr-FR" sz="1800">
                <a:solidFill>
                  <a:schemeClr val="dk2"/>
                </a:solidFill>
                <a:latin typeface="Century Gothic"/>
                <a:ea typeface="Century Gothic"/>
                <a:cs typeface="Century Gothic"/>
                <a:sym typeface="Century Gothic"/>
              </a:rPr>
              <a:t>HMS QUEEN ELISABETH</a:t>
            </a:r>
            <a:endParaRPr/>
          </a:p>
        </p:txBody>
      </p:sp>
      <p:pic>
        <p:nvPicPr>
          <p:cNvPr id="1313" name="Google Shape;1313;p53"/>
          <p:cNvPicPr preferRelativeResize="0"/>
          <p:nvPr/>
        </p:nvPicPr>
        <p:blipFill rotWithShape="1">
          <a:blip r:embed="rId3">
            <a:alphaModFix/>
          </a:blip>
          <a:srcRect b="0" l="0" r="0" t="0"/>
          <a:stretch/>
        </p:blipFill>
        <p:spPr>
          <a:xfrm>
            <a:off x="745958" y="829997"/>
            <a:ext cx="8161270" cy="5777363"/>
          </a:xfrm>
          <a:prstGeom prst="rect">
            <a:avLst/>
          </a:prstGeom>
          <a:noFill/>
          <a:ln>
            <a:noFill/>
          </a:ln>
        </p:spPr>
      </p:pic>
      <p:sp>
        <p:nvSpPr>
          <p:cNvPr id="1314" name="Google Shape;1314;p53"/>
          <p:cNvSpPr txBox="1"/>
          <p:nvPr/>
        </p:nvSpPr>
        <p:spPr>
          <a:xfrm>
            <a:off x="9554280" y="951471"/>
            <a:ext cx="2414955" cy="369331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800">
                <a:solidFill>
                  <a:schemeClr val="dk1"/>
                </a:solidFill>
                <a:latin typeface="Calibri"/>
                <a:ea typeface="Calibri"/>
                <a:cs typeface="Calibri"/>
                <a:sym typeface="Calibri"/>
              </a:rPr>
              <a:t>False AIS traces of six warships from UK, the Netherlands and Belgium, superposed on a Sentinel S-2 satellite image of the same day, </a:t>
            </a:r>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Revealing that none of the ships were present at the time of the acquisition of the S2 Satellite image. </a:t>
            </a:r>
            <a:endParaRPr sz="2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pic>
        <p:nvPicPr>
          <p:cNvPr id="1319" name="Google Shape;1319;p54"/>
          <p:cNvPicPr preferRelativeResize="0"/>
          <p:nvPr/>
        </p:nvPicPr>
        <p:blipFill rotWithShape="1">
          <a:blip r:embed="rId3">
            <a:alphaModFix/>
          </a:blip>
          <a:srcRect b="0" l="0" r="0" t="0"/>
          <a:stretch/>
        </p:blipFill>
        <p:spPr>
          <a:xfrm>
            <a:off x="2011681" y="800100"/>
            <a:ext cx="9701044" cy="5905753"/>
          </a:xfrm>
          <a:prstGeom prst="rect">
            <a:avLst/>
          </a:prstGeom>
          <a:noFill/>
          <a:ln>
            <a:noFill/>
          </a:ln>
        </p:spPr>
      </p:pic>
      <p:sp>
        <p:nvSpPr>
          <p:cNvPr id="1320" name="Google Shape;1320;p54"/>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Illegal Use of AIS – Dark fleets</a:t>
            </a:r>
            <a:endParaRPr sz="24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p55"/>
          <p:cNvPicPr preferRelativeResize="0"/>
          <p:nvPr/>
        </p:nvPicPr>
        <p:blipFill rotWithShape="1">
          <a:blip r:embed="rId3">
            <a:alphaModFix/>
          </a:blip>
          <a:srcRect b="0" l="0" r="0" t="0"/>
          <a:stretch/>
        </p:blipFill>
        <p:spPr>
          <a:xfrm>
            <a:off x="2489426" y="1264783"/>
            <a:ext cx="8715375" cy="5133975"/>
          </a:xfrm>
          <a:prstGeom prst="rect">
            <a:avLst/>
          </a:prstGeom>
          <a:noFill/>
          <a:ln>
            <a:noFill/>
          </a:ln>
        </p:spPr>
      </p:pic>
      <p:sp>
        <p:nvSpPr>
          <p:cNvPr id="1326" name="Google Shape;1326;p55"/>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Illegal Use of AIS – Dark fleets</a:t>
            </a:r>
            <a:endParaRPr sz="24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56"/>
          <p:cNvSpPr/>
          <p:nvPr/>
        </p:nvSpPr>
        <p:spPr>
          <a:xfrm>
            <a:off x="198147" y="4831101"/>
            <a:ext cx="4598936" cy="178015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just">
              <a:spcBef>
                <a:spcPts val="600"/>
              </a:spcBef>
              <a:spcAft>
                <a:spcPts val="0"/>
              </a:spcAft>
              <a:buClr>
                <a:srgbClr val="000099"/>
              </a:buClr>
              <a:buSzPts val="1800"/>
              <a:buFont typeface="Arial"/>
              <a:buNone/>
            </a:pPr>
            <a:r>
              <a:rPr b="1" lang="fr-FR" sz="1800">
                <a:solidFill>
                  <a:srgbClr val="000099"/>
                </a:solidFill>
                <a:latin typeface="Calibri"/>
                <a:ea typeface="Calibri"/>
                <a:cs typeface="Calibri"/>
                <a:sym typeface="Calibri"/>
              </a:rPr>
              <a:t>These information had completely saturated a circular maritime area with a radius of about 15 Nm. The area affected from the attack was saturated with the insertion of over 850 false targets.</a:t>
            </a:r>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p:txBody>
      </p:sp>
      <p:sp>
        <p:nvSpPr>
          <p:cNvPr id="1332" name="Google Shape;1332;p56"/>
          <p:cNvSpPr/>
          <p:nvPr/>
        </p:nvSpPr>
        <p:spPr>
          <a:xfrm>
            <a:off x="5239605" y="130367"/>
            <a:ext cx="6838656" cy="6921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99"/>
              </a:buClr>
              <a:buSzPts val="2000"/>
              <a:buFont typeface="Arial"/>
              <a:buNone/>
            </a:pPr>
            <a:r>
              <a:rPr b="1" lang="fr-FR" sz="2000">
                <a:solidFill>
                  <a:srgbClr val="000099"/>
                </a:solidFill>
                <a:latin typeface="Calibri"/>
                <a:ea typeface="Calibri"/>
                <a:cs typeface="Calibri"/>
                <a:sym typeface="Calibri"/>
              </a:rPr>
              <a:t>MINISTRY OF SUSTAINABLE INFRASTRUCTURE AND MOBILITY</a:t>
            </a:r>
            <a:br>
              <a:rPr b="1" lang="fr-FR" sz="2000">
                <a:solidFill>
                  <a:srgbClr val="000099"/>
                </a:solidFill>
                <a:latin typeface="Calibri"/>
                <a:ea typeface="Calibri"/>
                <a:cs typeface="Calibri"/>
                <a:sym typeface="Calibri"/>
              </a:rPr>
            </a:br>
            <a:r>
              <a:rPr b="1" lang="fr-FR" sz="2000">
                <a:solidFill>
                  <a:srgbClr val="000099"/>
                </a:solidFill>
                <a:latin typeface="Calibri"/>
                <a:ea typeface="Calibri"/>
                <a:cs typeface="Calibri"/>
                <a:sym typeface="Calibri"/>
              </a:rPr>
              <a:t>ITALIAN COAST GUARD</a:t>
            </a:r>
            <a:endParaRPr/>
          </a:p>
        </p:txBody>
      </p:sp>
      <p:pic>
        <p:nvPicPr>
          <p:cNvPr id="1333" name="Google Shape;1333;p56"/>
          <p:cNvPicPr preferRelativeResize="0"/>
          <p:nvPr/>
        </p:nvPicPr>
        <p:blipFill rotWithShape="1">
          <a:blip r:embed="rId3">
            <a:alphaModFix/>
          </a:blip>
          <a:srcRect b="0" l="0" r="0" t="0"/>
          <a:stretch/>
        </p:blipFill>
        <p:spPr>
          <a:xfrm>
            <a:off x="198147" y="976679"/>
            <a:ext cx="4598936" cy="3940858"/>
          </a:xfrm>
          <a:prstGeom prst="rect">
            <a:avLst/>
          </a:prstGeom>
          <a:noFill/>
          <a:ln>
            <a:noFill/>
          </a:ln>
        </p:spPr>
      </p:pic>
      <p:sp>
        <p:nvSpPr>
          <p:cNvPr id="1334" name="Google Shape;1334;p56"/>
          <p:cNvSpPr/>
          <p:nvPr/>
        </p:nvSpPr>
        <p:spPr>
          <a:xfrm>
            <a:off x="4881491" y="2798515"/>
            <a:ext cx="7196770" cy="126008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rgbClr val="000099"/>
              </a:buClr>
              <a:buSzPts val="1800"/>
              <a:buFont typeface="Arial"/>
              <a:buNone/>
            </a:pPr>
            <a:r>
              <a:rPr b="1" lang="fr-FR" sz="1800">
                <a:solidFill>
                  <a:srgbClr val="000099"/>
                </a:solidFill>
                <a:latin typeface="Calibri"/>
                <a:ea typeface="Calibri"/>
                <a:cs typeface="Calibri"/>
                <a:sym typeface="Calibri"/>
              </a:rPr>
              <a:t>On 3/12/19 between the island of Elba and Corsica, hundreds of AIS information were received from naval units of Dutch flag, created artificially, having different identification code, position, route &amp; speed. </a:t>
            </a:r>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p:txBody>
      </p:sp>
      <p:pic>
        <p:nvPicPr>
          <p:cNvPr id="1335" name="Google Shape;1335;p56"/>
          <p:cNvPicPr preferRelativeResize="0"/>
          <p:nvPr/>
        </p:nvPicPr>
        <p:blipFill rotWithShape="1">
          <a:blip r:embed="rId4">
            <a:alphaModFix/>
          </a:blip>
          <a:srcRect b="0" l="0" r="0" t="0"/>
          <a:stretch/>
        </p:blipFill>
        <p:spPr>
          <a:xfrm>
            <a:off x="6543932" y="990623"/>
            <a:ext cx="3871888" cy="1725126"/>
          </a:xfrm>
          <a:prstGeom prst="rect">
            <a:avLst/>
          </a:prstGeom>
          <a:noFill/>
          <a:ln>
            <a:noFill/>
          </a:ln>
        </p:spPr>
      </p:pic>
      <p:pic>
        <p:nvPicPr>
          <p:cNvPr id="1336" name="Google Shape;1336;p56"/>
          <p:cNvPicPr preferRelativeResize="0"/>
          <p:nvPr/>
        </p:nvPicPr>
        <p:blipFill rotWithShape="1">
          <a:blip r:embed="rId5">
            <a:alphaModFix/>
          </a:blip>
          <a:srcRect b="0" l="0" r="0" t="0"/>
          <a:stretch/>
        </p:blipFill>
        <p:spPr>
          <a:xfrm>
            <a:off x="5423584" y="3654240"/>
            <a:ext cx="6013450" cy="2726432"/>
          </a:xfrm>
          <a:prstGeom prst="rect">
            <a:avLst/>
          </a:prstGeom>
          <a:noFill/>
          <a:ln>
            <a:noFill/>
          </a:ln>
        </p:spPr>
      </p:pic>
      <p:sp>
        <p:nvSpPr>
          <p:cNvPr id="1337" name="Google Shape;1337;p56"/>
          <p:cNvSpPr txBox="1"/>
          <p:nvPr/>
        </p:nvSpPr>
        <p:spPr>
          <a:xfrm>
            <a:off x="5430704" y="6211669"/>
            <a:ext cx="609834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000099"/>
              </a:buClr>
              <a:buSzPts val="1800"/>
              <a:buFont typeface="Calibri"/>
              <a:buNone/>
            </a:pPr>
            <a:r>
              <a:rPr b="1" lang="fr-FR" sz="1800">
                <a:solidFill>
                  <a:srgbClr val="000099"/>
                </a:solidFill>
                <a:latin typeface="Calibri"/>
                <a:ea typeface="Calibri"/>
                <a:cs typeface="Calibri"/>
                <a:sym typeface="Calibri"/>
              </a:rPr>
              <a:t>The attack was repeated twice, at 13:13 UTC (duration 3 minutes) and at 13:28 (duration 4 minutes).</a:t>
            </a:r>
            <a:endParaRPr/>
          </a:p>
        </p:txBody>
      </p:sp>
      <p:sp>
        <p:nvSpPr>
          <p:cNvPr id="1338" name="Google Shape;1338;p56"/>
          <p:cNvSpPr txBox="1"/>
          <p:nvPr/>
        </p:nvSpPr>
        <p:spPr>
          <a:xfrm>
            <a:off x="0" y="79375"/>
            <a:ext cx="4881491"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fr-FR" sz="2800">
                <a:solidFill>
                  <a:schemeClr val="dk1"/>
                </a:solidFill>
                <a:latin typeface="Arial"/>
                <a:ea typeface="Arial"/>
                <a:cs typeface="Arial"/>
                <a:sym typeface="Arial"/>
              </a:rPr>
              <a:t>Example Spoofing attack</a:t>
            </a:r>
            <a:endParaRPr b="1" sz="2800">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57"/>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CYBERSECURITY &amp; AIS</a:t>
            </a:r>
            <a:endParaRPr/>
          </a:p>
        </p:txBody>
      </p:sp>
      <p:pic>
        <p:nvPicPr>
          <p:cNvPr descr="Une image contenant eau, bateau, extérieur, ciel&#10;&#10;Description générée automatiquement" id="1344" name="Google Shape;1344;p57"/>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345" name="Google Shape;1345;p57"/>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346" name="Google Shape;1346;p57"/>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Type of Attacks most commonly observed</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Jamming</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Remediation</a:t>
            </a:r>
            <a:endParaRPr sz="2800">
              <a:solidFill>
                <a:srgbClr val="D0CECE"/>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pic>
        <p:nvPicPr>
          <p:cNvPr descr="Une image contenant texte, transport, embarcation, véhicule&#10;&#10;Description générée automatiquement" id="1351" name="Google Shape;1351;p58"/>
          <p:cNvPicPr preferRelativeResize="0"/>
          <p:nvPr/>
        </p:nvPicPr>
        <p:blipFill rotWithShape="1">
          <a:blip r:embed="rId3">
            <a:alphaModFix/>
          </a:blip>
          <a:srcRect b="0" l="0" r="0" t="0"/>
          <a:stretch/>
        </p:blipFill>
        <p:spPr>
          <a:xfrm>
            <a:off x="7786443" y="2083760"/>
            <a:ext cx="4325085" cy="4632727"/>
          </a:xfrm>
          <a:prstGeom prst="rect">
            <a:avLst/>
          </a:prstGeom>
          <a:noFill/>
          <a:ln>
            <a:noFill/>
          </a:ln>
        </p:spPr>
      </p:pic>
      <p:pic>
        <p:nvPicPr>
          <p:cNvPr descr="Une image contenant texte, capture d’écran, diagramme, cercle&#10;&#10;Description générée automatiquement" id="1352" name="Google Shape;1352;p58"/>
          <p:cNvPicPr preferRelativeResize="0"/>
          <p:nvPr/>
        </p:nvPicPr>
        <p:blipFill rotWithShape="1">
          <a:blip r:embed="rId4">
            <a:alphaModFix/>
          </a:blip>
          <a:srcRect b="0" l="0" r="0" t="0"/>
          <a:stretch/>
        </p:blipFill>
        <p:spPr>
          <a:xfrm>
            <a:off x="337020" y="3243943"/>
            <a:ext cx="3472544" cy="3472544"/>
          </a:xfrm>
          <a:prstGeom prst="rect">
            <a:avLst/>
          </a:prstGeom>
          <a:noFill/>
          <a:ln>
            <a:noFill/>
          </a:ln>
        </p:spPr>
      </p:pic>
      <p:pic>
        <p:nvPicPr>
          <p:cNvPr descr="Une image contenant texte, Appareils électroniques, routeur&#10;&#10;Description générée automatiquement" id="1353" name="Google Shape;1353;p58"/>
          <p:cNvPicPr preferRelativeResize="0"/>
          <p:nvPr/>
        </p:nvPicPr>
        <p:blipFill rotWithShape="1">
          <a:blip r:embed="rId5">
            <a:alphaModFix/>
          </a:blip>
          <a:srcRect b="0" l="0" r="0" t="0"/>
          <a:stretch/>
        </p:blipFill>
        <p:spPr>
          <a:xfrm>
            <a:off x="3561581" y="65424"/>
            <a:ext cx="1847667" cy="2933701"/>
          </a:xfrm>
          <a:prstGeom prst="rect">
            <a:avLst/>
          </a:prstGeom>
          <a:noFill/>
          <a:ln>
            <a:noFill/>
          </a:ln>
        </p:spPr>
      </p:pic>
      <p:pic>
        <p:nvPicPr>
          <p:cNvPr descr="Une image contenant texte, Approvisionnement général, fournitures de bureau&#10;&#10;Description générée automatiquement" id="1354" name="Google Shape;1354;p58"/>
          <p:cNvPicPr preferRelativeResize="0"/>
          <p:nvPr/>
        </p:nvPicPr>
        <p:blipFill rotWithShape="1">
          <a:blip r:embed="rId6">
            <a:alphaModFix/>
          </a:blip>
          <a:srcRect b="0" l="0" r="0" t="0"/>
          <a:stretch/>
        </p:blipFill>
        <p:spPr>
          <a:xfrm>
            <a:off x="4405558" y="3243943"/>
            <a:ext cx="2245995" cy="3429000"/>
          </a:xfrm>
          <a:prstGeom prst="rect">
            <a:avLst/>
          </a:prstGeom>
          <a:noFill/>
          <a:ln>
            <a:noFill/>
          </a:ln>
        </p:spPr>
      </p:pic>
      <p:sp>
        <p:nvSpPr>
          <p:cNvPr id="1355" name="Google Shape;1355;p58"/>
          <p:cNvSpPr txBox="1"/>
          <p:nvPr/>
        </p:nvSpPr>
        <p:spPr>
          <a:xfrm>
            <a:off x="235996" y="136071"/>
            <a:ext cx="2495551"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fr-FR" sz="3600">
                <a:solidFill>
                  <a:schemeClr val="dk1"/>
                </a:solidFill>
                <a:latin typeface="Arial"/>
                <a:ea typeface="Arial"/>
                <a:cs typeface="Arial"/>
                <a:sym typeface="Arial"/>
              </a:rPr>
              <a:t>Jaming</a:t>
            </a:r>
            <a:endParaRPr b="1" sz="3600">
              <a:solidFill>
                <a:schemeClr val="dk1"/>
              </a:solidFill>
              <a:latin typeface="Arial"/>
              <a:ea typeface="Arial"/>
              <a:cs typeface="Arial"/>
              <a:sym typeface="Arial"/>
            </a:endParaRPr>
          </a:p>
        </p:txBody>
      </p:sp>
      <p:pic>
        <p:nvPicPr>
          <p:cNvPr descr="Une image contenant Police, Graphique, capture d’écran, texte&#10;&#10;Description générée automatiquement" id="1356" name="Google Shape;1356;p58"/>
          <p:cNvPicPr preferRelativeResize="0"/>
          <p:nvPr/>
        </p:nvPicPr>
        <p:blipFill rotWithShape="1">
          <a:blip r:embed="rId7">
            <a:alphaModFix/>
          </a:blip>
          <a:srcRect b="0" l="0" r="0" t="0"/>
          <a:stretch/>
        </p:blipFill>
        <p:spPr>
          <a:xfrm>
            <a:off x="8905513" y="597124"/>
            <a:ext cx="1808087" cy="1235526"/>
          </a:xfrm>
          <a:prstGeom prst="rect">
            <a:avLst/>
          </a:prstGeom>
          <a:noFill/>
          <a:ln>
            <a:noFill/>
          </a:ln>
        </p:spPr>
      </p:pic>
      <p:pic>
        <p:nvPicPr>
          <p:cNvPr descr="Une image contenant câble, adaptateur&#10;&#10;Description générée automatiquement" id="1357" name="Google Shape;1357;p58"/>
          <p:cNvPicPr preferRelativeResize="0"/>
          <p:nvPr/>
        </p:nvPicPr>
        <p:blipFill rotWithShape="1">
          <a:blip r:embed="rId8">
            <a:alphaModFix/>
          </a:blip>
          <a:srcRect b="0" l="0" r="0" t="0"/>
          <a:stretch/>
        </p:blipFill>
        <p:spPr>
          <a:xfrm>
            <a:off x="5743726" y="346014"/>
            <a:ext cx="2042717" cy="20427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pic>
        <p:nvPicPr>
          <p:cNvPr descr="Map&#10;&#10;Description automatically generated" id="1363" name="Google Shape;1363;p59"/>
          <p:cNvPicPr preferRelativeResize="0"/>
          <p:nvPr/>
        </p:nvPicPr>
        <p:blipFill rotWithShape="1">
          <a:blip r:embed="rId3">
            <a:alphaModFix/>
          </a:blip>
          <a:srcRect b="0" l="0" r="0" t="0"/>
          <a:stretch/>
        </p:blipFill>
        <p:spPr>
          <a:xfrm>
            <a:off x="2852057" y="629839"/>
            <a:ext cx="8785138" cy="6108417"/>
          </a:xfrm>
          <a:prstGeom prst="rect">
            <a:avLst/>
          </a:prstGeom>
          <a:noFill/>
          <a:ln>
            <a:noFill/>
          </a:ln>
        </p:spPr>
      </p:pic>
      <p:sp>
        <p:nvSpPr>
          <p:cNvPr id="1364" name="Google Shape;1364;p59"/>
          <p:cNvSpPr txBox="1"/>
          <p:nvPr/>
        </p:nvSpPr>
        <p:spPr>
          <a:xfrm>
            <a:off x="174171" y="65314"/>
            <a:ext cx="5127171"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fr-FR" sz="2800">
                <a:solidFill>
                  <a:schemeClr val="dk1"/>
                </a:solidFill>
                <a:latin typeface="Arial"/>
                <a:ea typeface="Arial"/>
                <a:cs typeface="Arial"/>
                <a:sym typeface="Arial"/>
              </a:rPr>
              <a:t>Area Jaming</a:t>
            </a:r>
            <a:endParaRPr sz="2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WHO</a:t>
            </a:r>
            <a:endParaRPr/>
          </a:p>
        </p:txBody>
      </p:sp>
      <p:sp>
        <p:nvSpPr>
          <p:cNvPr id="657" name="Google Shape;657;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Profile of Training Participants</a:t>
            </a:r>
            <a:endParaRPr/>
          </a:p>
          <a:p>
            <a:pPr indent="0" lvl="0" marL="0" rtl="0" algn="l">
              <a:lnSpc>
                <a:spcPct val="100000"/>
              </a:lnSpc>
              <a:spcBef>
                <a:spcPts val="0"/>
              </a:spcBef>
              <a:spcAft>
                <a:spcPts val="0"/>
              </a:spcAft>
              <a:buSzPts val="2400"/>
              <a:buNone/>
            </a:pPr>
            <a:r>
              <a:t/>
            </a:r>
            <a:endParaRPr/>
          </a:p>
        </p:txBody>
      </p:sp>
      <p:sp>
        <p:nvSpPr>
          <p:cNvPr id="658" name="Google Shape;658;p6"/>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fr-FR" strike="sngStrike"/>
              <a:t>Managers and Leaders</a:t>
            </a:r>
            <a:endParaRPr/>
          </a:p>
          <a:p>
            <a:pPr indent="-274320" lvl="0" marL="274320" rtl="0" algn="l">
              <a:lnSpc>
                <a:spcPct val="100000"/>
              </a:lnSpc>
              <a:spcBef>
                <a:spcPts val="1800"/>
              </a:spcBef>
              <a:spcAft>
                <a:spcPts val="0"/>
              </a:spcAft>
              <a:buSzPts val="1400"/>
              <a:buFont typeface="Courier New"/>
              <a:buChar char="o"/>
            </a:pPr>
            <a:r>
              <a:rPr lang="fr-FR" strike="sngStrike"/>
              <a:t>Working-life professionals</a:t>
            </a:r>
            <a:endParaRPr/>
          </a:p>
          <a:p>
            <a:pPr indent="-274320" lvl="0" marL="274320" rtl="0" algn="l">
              <a:lnSpc>
                <a:spcPct val="100000"/>
              </a:lnSpc>
              <a:spcBef>
                <a:spcPts val="1800"/>
              </a:spcBef>
              <a:spcAft>
                <a:spcPts val="0"/>
              </a:spcAft>
              <a:buSzPts val="1400"/>
              <a:buFont typeface="Courier New"/>
              <a:buChar char="o"/>
            </a:pPr>
            <a:r>
              <a:rPr lang="fr-FR"/>
              <a:t>SMEs and Public Sector Employees</a:t>
            </a:r>
            <a:endParaRPr/>
          </a:p>
          <a:p>
            <a:pPr indent="-274320" lvl="0" marL="274320" rtl="0" algn="l">
              <a:lnSpc>
                <a:spcPct val="100000"/>
              </a:lnSpc>
              <a:spcBef>
                <a:spcPts val="1800"/>
              </a:spcBef>
              <a:spcAft>
                <a:spcPts val="0"/>
              </a:spcAft>
              <a:buSzPts val="1400"/>
              <a:buFont typeface="Courier New"/>
              <a:buChar char="o"/>
            </a:pPr>
            <a:r>
              <a:rPr lang="fr-FR"/>
              <a:t>Cybersecurity practitioners and enthusiasts </a:t>
            </a:r>
            <a:endParaRPr/>
          </a:p>
          <a:p>
            <a:pPr indent="-274320" lvl="0" marL="274320" rtl="0" algn="l">
              <a:lnSpc>
                <a:spcPct val="100000"/>
              </a:lnSpc>
              <a:spcBef>
                <a:spcPts val="1800"/>
              </a:spcBef>
              <a:spcAft>
                <a:spcPts val="0"/>
              </a:spcAft>
              <a:buSzPts val="1400"/>
              <a:buFont typeface="Courier New"/>
              <a:buChar char="o"/>
            </a:pPr>
            <a:r>
              <a:rPr lang="fr-FR"/>
              <a:t>Maritime CIS developers</a:t>
            </a:r>
            <a:endParaRPr/>
          </a:p>
        </p:txBody>
      </p:sp>
      <p:cxnSp>
        <p:nvCxnSpPr>
          <p:cNvPr id="659" name="Google Shape;659;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60" name="Google Shape;660;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intérieur, ordinateur, Appareil de présentation, multimédia&#10;&#10;Description générée automatiquement" id="661" name="Google Shape;661;p6"/>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60"/>
          <p:cNvSpPr txBox="1"/>
          <p:nvPr>
            <p:ph type="title"/>
          </p:nvPr>
        </p:nvSpPr>
        <p:spPr>
          <a:xfrm>
            <a:off x="260685" y="155877"/>
            <a:ext cx="10515600" cy="7658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a:buNone/>
            </a:pPr>
            <a:r>
              <a:rPr lang="fr-FR" sz="2800">
                <a:latin typeface="Arial"/>
                <a:ea typeface="Arial"/>
                <a:cs typeface="Arial"/>
                <a:sym typeface="Arial"/>
              </a:rPr>
              <a:t>HANDS-ON TRAINING – Use case 1</a:t>
            </a:r>
            <a:endParaRPr/>
          </a:p>
        </p:txBody>
      </p:sp>
      <p:sp>
        <p:nvSpPr>
          <p:cNvPr id="1370" name="Google Shape;1370;p60"/>
          <p:cNvSpPr txBox="1"/>
          <p:nvPr>
            <p:ph idx="1" type="body"/>
          </p:nvPr>
        </p:nvSpPr>
        <p:spPr>
          <a:xfrm>
            <a:off x="922421" y="1476709"/>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FR"/>
              <a:t>Use case 1 – Jamming of AIS signal</a:t>
            </a:r>
            <a:br>
              <a:rPr lang="fr-FR"/>
            </a:br>
            <a:r>
              <a:rPr lang="fr-FR"/>
              <a:t>Jamming device (VHF Band)</a:t>
            </a:r>
            <a:endParaRPr/>
          </a:p>
          <a:p>
            <a:pPr indent="-228600" lvl="0" marL="228600" rtl="0" algn="l">
              <a:lnSpc>
                <a:spcPct val="90000"/>
              </a:lnSpc>
              <a:spcBef>
                <a:spcPts val="1000"/>
              </a:spcBef>
              <a:spcAft>
                <a:spcPts val="0"/>
              </a:spcAft>
              <a:buClr>
                <a:schemeClr val="dk1"/>
              </a:buClr>
              <a:buSzPts val="2800"/>
              <a:buChar char="•"/>
            </a:pPr>
            <a:r>
              <a:rPr lang="fr-FR"/>
              <a:t>100 – 145 Mhz multiband V/H</a:t>
            </a:r>
            <a:endParaRPr/>
          </a:p>
          <a:p>
            <a:pPr indent="-228600" lvl="1" marL="685800" rtl="0" algn="l">
              <a:lnSpc>
                <a:spcPct val="90000"/>
              </a:lnSpc>
              <a:spcBef>
                <a:spcPts val="500"/>
              </a:spcBef>
              <a:spcAft>
                <a:spcPts val="0"/>
              </a:spcAft>
              <a:buClr>
                <a:schemeClr val="dk1"/>
              </a:buClr>
              <a:buSzPts val="2400"/>
              <a:buChar char="•"/>
            </a:pPr>
            <a:r>
              <a:rPr lang="fr-FR"/>
              <a:t>Power output 0,2 2, 10, 20 Watt</a:t>
            </a:r>
            <a:endParaRPr/>
          </a:p>
          <a:p>
            <a:pPr indent="-228600" lvl="1" marL="685800" rtl="0" algn="l">
              <a:lnSpc>
                <a:spcPct val="90000"/>
              </a:lnSpc>
              <a:spcBef>
                <a:spcPts val="500"/>
              </a:spcBef>
              <a:spcAft>
                <a:spcPts val="0"/>
              </a:spcAft>
              <a:buClr>
                <a:schemeClr val="dk1"/>
              </a:buClr>
              <a:buSzPts val="2400"/>
              <a:buChar char="•"/>
            </a:pPr>
            <a:r>
              <a:rPr lang="fr-FR"/>
              <a:t>Ranges</a:t>
            </a:r>
            <a:endParaRPr/>
          </a:p>
          <a:p>
            <a:pPr indent="-228600" lvl="1" marL="685800" rtl="0" algn="l">
              <a:lnSpc>
                <a:spcPct val="90000"/>
              </a:lnSpc>
              <a:spcBef>
                <a:spcPts val="500"/>
              </a:spcBef>
              <a:spcAft>
                <a:spcPts val="0"/>
              </a:spcAft>
              <a:buClr>
                <a:schemeClr val="dk1"/>
              </a:buClr>
              <a:buSzPts val="2400"/>
              <a:buChar char="•"/>
            </a:pPr>
            <a:r>
              <a:rPr lang="fr-FR"/>
              <a:t>Level of perturbations</a:t>
            </a:r>
            <a:endParaRPr/>
          </a:p>
          <a:p>
            <a:pPr indent="-228600" lvl="1" marL="685800" rtl="0" algn="l">
              <a:lnSpc>
                <a:spcPct val="90000"/>
              </a:lnSpc>
              <a:spcBef>
                <a:spcPts val="500"/>
              </a:spcBef>
              <a:spcAft>
                <a:spcPts val="0"/>
              </a:spcAft>
              <a:buClr>
                <a:schemeClr val="dk1"/>
              </a:buClr>
              <a:buSzPts val="2400"/>
              <a:buChar char="•"/>
            </a:pPr>
            <a:r>
              <a:rPr lang="fr-FR"/>
              <a:t>Waveforms</a:t>
            </a:r>
            <a:endParaRPr/>
          </a:p>
          <a:p>
            <a:pPr indent="-228600" lvl="1" marL="685800" rtl="0" algn="l">
              <a:lnSpc>
                <a:spcPct val="90000"/>
              </a:lnSpc>
              <a:spcBef>
                <a:spcPts val="500"/>
              </a:spcBef>
              <a:spcAft>
                <a:spcPts val="0"/>
              </a:spcAft>
              <a:buClr>
                <a:schemeClr val="dk1"/>
              </a:buClr>
              <a:buSzPts val="2400"/>
              <a:buChar char="•"/>
            </a:pPr>
            <a:r>
              <a:rPr lang="fr-FR"/>
              <a:t>Modulations</a:t>
            </a:r>
            <a:endParaRPr/>
          </a:p>
          <a:p>
            <a:pPr indent="0" lvl="1" marL="457200" rtl="0" algn="l">
              <a:lnSpc>
                <a:spcPct val="90000"/>
              </a:lnSpc>
              <a:spcBef>
                <a:spcPts val="500"/>
              </a:spcBef>
              <a:spcAft>
                <a:spcPts val="0"/>
              </a:spcAft>
              <a:buClr>
                <a:schemeClr val="dk1"/>
              </a:buClr>
              <a:buSzPts val="2400"/>
              <a:buNone/>
            </a:pPr>
            <a:r>
              <a:t/>
            </a:r>
            <a:endParaRPr/>
          </a:p>
          <a:p>
            <a:pPr indent="0" lvl="1" marL="457200" rtl="0" algn="l">
              <a:lnSpc>
                <a:spcPct val="90000"/>
              </a:lnSpc>
              <a:spcBef>
                <a:spcPts val="500"/>
              </a:spcBef>
              <a:spcAft>
                <a:spcPts val="0"/>
              </a:spcAft>
              <a:buClr>
                <a:schemeClr val="dk1"/>
              </a:buClr>
              <a:buSzPts val="2400"/>
              <a:buNone/>
            </a:pPr>
            <a:r>
              <a:rPr lang="fr-FR"/>
              <a:t>TDMA pros / contra</a:t>
            </a:r>
            <a:endParaRPr/>
          </a:p>
        </p:txBody>
      </p:sp>
      <p:pic>
        <p:nvPicPr>
          <p:cNvPr descr="Une image contenant batterie&#10;&#10;Description générée automatiquement avec une confiance moyenne" id="1371" name="Google Shape;1371;p60"/>
          <p:cNvPicPr preferRelativeResize="0"/>
          <p:nvPr/>
        </p:nvPicPr>
        <p:blipFill rotWithShape="1">
          <a:blip r:embed="rId3">
            <a:alphaModFix/>
          </a:blip>
          <a:srcRect b="0" l="0" r="0" t="0"/>
          <a:stretch/>
        </p:blipFill>
        <p:spPr>
          <a:xfrm>
            <a:off x="4489160" y="3525254"/>
            <a:ext cx="7446167" cy="301569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61"/>
          <p:cNvSpPr txBox="1"/>
          <p:nvPr>
            <p:ph idx="4294967295" type="title"/>
          </p:nvPr>
        </p:nvSpPr>
        <p:spPr>
          <a:xfrm>
            <a:off x="0" y="0"/>
            <a:ext cx="9042400" cy="914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a:buNone/>
            </a:pPr>
            <a:r>
              <a:rPr b="1" lang="fr-FR" sz="2800">
                <a:latin typeface="Arial"/>
                <a:ea typeface="Arial"/>
                <a:cs typeface="Arial"/>
                <a:sym typeface="Arial"/>
              </a:rPr>
              <a:t>AIS / GNSS Spoofing</a:t>
            </a:r>
            <a:br>
              <a:rPr lang="fr-FR" sz="2800">
                <a:latin typeface="Arial"/>
                <a:ea typeface="Arial"/>
                <a:cs typeface="Arial"/>
                <a:sym typeface="Arial"/>
              </a:rPr>
            </a:br>
            <a:r>
              <a:rPr lang="fr-FR" sz="1600">
                <a:latin typeface="Arial"/>
                <a:ea typeface="Arial"/>
                <a:cs typeface="Arial"/>
                <a:sym typeface="Arial"/>
              </a:rPr>
              <a:t>Official source</a:t>
            </a:r>
            <a:endParaRPr sz="2800">
              <a:latin typeface="Arial"/>
              <a:ea typeface="Arial"/>
              <a:cs typeface="Arial"/>
              <a:sym typeface="Arial"/>
            </a:endParaRPr>
          </a:p>
        </p:txBody>
      </p:sp>
      <p:pic>
        <p:nvPicPr>
          <p:cNvPr descr="Z:\BPOLD_BBS\BPOL_SEE\SB_14\01 Arbeitswürfel\15-07\08 Project TRITON EU Cyber crime\02 Arbeitsentwürfe\Hansa Verröffentlichung\Bilder\Bild TRITON Projekt GPS Spoofing 1.JPG" id="1378" name="Google Shape;1378;p61"/>
          <p:cNvPicPr preferRelativeResize="0"/>
          <p:nvPr>
            <p:ph idx="4294967295" type="body"/>
          </p:nvPr>
        </p:nvPicPr>
        <p:blipFill rotWithShape="1">
          <a:blip r:embed="rId3">
            <a:alphaModFix/>
          </a:blip>
          <a:srcRect b="0" l="0" r="0" t="0"/>
          <a:stretch/>
        </p:blipFill>
        <p:spPr>
          <a:xfrm>
            <a:off x="1949450" y="1077119"/>
            <a:ext cx="8383588" cy="5189538"/>
          </a:xfrm>
          <a:prstGeom prst="rect">
            <a:avLst/>
          </a:prstGeom>
          <a:noFill/>
          <a:ln>
            <a:noFill/>
          </a:ln>
        </p:spPr>
      </p:pic>
      <p:sp>
        <p:nvSpPr>
          <p:cNvPr id="1379" name="Google Shape;1379;p61"/>
          <p:cNvSpPr txBox="1"/>
          <p:nvPr>
            <p:ph idx="4294967295" type="body"/>
          </p:nvPr>
        </p:nvSpPr>
        <p:spPr>
          <a:xfrm>
            <a:off x="457200" y="3328321"/>
            <a:ext cx="1444285" cy="687134"/>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1800"/>
              <a:buNone/>
            </a:pPr>
            <a:r>
              <a:rPr lang="fr-FR" sz="1800"/>
              <a:t>Spoofed </a:t>
            </a:r>
            <a:endParaRPr/>
          </a:p>
          <a:p>
            <a:pPr indent="0" lvl="0" marL="0" rtl="0" algn="r">
              <a:lnSpc>
                <a:spcPct val="90000"/>
              </a:lnSpc>
              <a:spcBef>
                <a:spcPts val="1000"/>
              </a:spcBef>
              <a:spcAft>
                <a:spcPts val="0"/>
              </a:spcAft>
              <a:buClr>
                <a:schemeClr val="dk1"/>
              </a:buClr>
              <a:buSzPts val="1800"/>
              <a:buNone/>
            </a:pPr>
            <a:r>
              <a:rPr lang="fr-FR" sz="1800"/>
              <a:t>position</a:t>
            </a:r>
            <a:endParaRPr sz="1800"/>
          </a:p>
        </p:txBody>
      </p:sp>
      <p:sp>
        <p:nvSpPr>
          <p:cNvPr id="1380" name="Google Shape;1380;p61"/>
          <p:cNvSpPr txBox="1"/>
          <p:nvPr>
            <p:ph idx="4294967295" type="body"/>
          </p:nvPr>
        </p:nvSpPr>
        <p:spPr>
          <a:xfrm>
            <a:off x="10488612" y="3332744"/>
            <a:ext cx="1246187" cy="7947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FR" sz="1800"/>
              <a:t>Real </a:t>
            </a:r>
            <a:endParaRPr/>
          </a:p>
          <a:p>
            <a:pPr indent="0" lvl="0" marL="0" rtl="0" algn="l">
              <a:lnSpc>
                <a:spcPct val="90000"/>
              </a:lnSpc>
              <a:spcBef>
                <a:spcPts val="1000"/>
              </a:spcBef>
              <a:spcAft>
                <a:spcPts val="0"/>
              </a:spcAft>
              <a:buClr>
                <a:schemeClr val="dk1"/>
              </a:buClr>
              <a:buSzPts val="1800"/>
              <a:buNone/>
            </a:pPr>
            <a:r>
              <a:rPr lang="fr-FR" sz="1800"/>
              <a:t>position</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62"/>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CYBERSECURITY &amp; AIS</a:t>
            </a:r>
            <a:endParaRPr/>
          </a:p>
        </p:txBody>
      </p:sp>
      <p:pic>
        <p:nvPicPr>
          <p:cNvPr descr="Une image contenant eau, bateau, extérieur, ciel&#10;&#10;Description générée automatiquement" id="1386" name="Google Shape;1386;p62"/>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387" name="Google Shape;1387;p62"/>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388" name="Google Shape;1388;p62"/>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Type of Attacks most commonly observed</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Jamming</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Remediation</a:t>
            </a:r>
            <a:endParaRPr sz="2800">
              <a:solidFill>
                <a:srgbClr val="D0CECE"/>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63"/>
          <p:cNvSpPr/>
          <p:nvPr/>
        </p:nvSpPr>
        <p:spPr>
          <a:xfrm>
            <a:off x="272375" y="1123951"/>
            <a:ext cx="10216240" cy="165734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On December 3rd 2019, starting from 13:13 UTC, in the maritime area between the island of Elba and Corsica, hundreds of AIS information were received from naval units of Dutch flag, created artificially, having different identification codes, positions, routes and speeds. </a:t>
            </a:r>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p:txBody>
      </p:sp>
      <p:sp>
        <p:nvSpPr>
          <p:cNvPr id="1395" name="Google Shape;1395;p63"/>
          <p:cNvSpPr/>
          <p:nvPr/>
        </p:nvSpPr>
        <p:spPr>
          <a:xfrm>
            <a:off x="77822" y="0"/>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Example of active spoofing of a coastal station</a:t>
            </a:r>
            <a:endParaRPr/>
          </a:p>
        </p:txBody>
      </p:sp>
      <p:pic>
        <p:nvPicPr>
          <p:cNvPr id="1396" name="Google Shape;1396;p63"/>
          <p:cNvPicPr preferRelativeResize="0"/>
          <p:nvPr/>
        </p:nvPicPr>
        <p:blipFill rotWithShape="1">
          <a:blip r:embed="rId3">
            <a:alphaModFix/>
          </a:blip>
          <a:srcRect b="0" l="0" r="0" t="0"/>
          <a:stretch/>
        </p:blipFill>
        <p:spPr>
          <a:xfrm>
            <a:off x="839246" y="2412459"/>
            <a:ext cx="10513507" cy="415371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64"/>
          <p:cNvSpPr/>
          <p:nvPr/>
        </p:nvSpPr>
        <p:spPr>
          <a:xfrm>
            <a:off x="619328" y="516731"/>
            <a:ext cx="11293812" cy="58245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These information had completely saturated a circular maritime area with a radius of about 15 Nm. The area affected from the attack was saturated with the insertion of over 850 false targets.</a:t>
            </a:r>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p:txBody>
      </p:sp>
      <p:sp>
        <p:nvSpPr>
          <p:cNvPr id="1402" name="Google Shape;1402;p64"/>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FACTS</a:t>
            </a:r>
            <a:endParaRPr/>
          </a:p>
        </p:txBody>
      </p:sp>
      <p:pic>
        <p:nvPicPr>
          <p:cNvPr id="1403" name="Google Shape;1403;p64"/>
          <p:cNvPicPr preferRelativeResize="0"/>
          <p:nvPr/>
        </p:nvPicPr>
        <p:blipFill rotWithShape="1">
          <a:blip r:embed="rId3">
            <a:alphaModFix/>
          </a:blip>
          <a:srcRect b="0" l="0" r="0" t="0"/>
          <a:stretch/>
        </p:blipFill>
        <p:spPr>
          <a:xfrm>
            <a:off x="2889115" y="1757003"/>
            <a:ext cx="5778703" cy="495180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65"/>
          <p:cNvSpPr/>
          <p:nvPr/>
        </p:nvSpPr>
        <p:spPr>
          <a:xfrm>
            <a:off x="419911" y="458787"/>
            <a:ext cx="11352178" cy="58245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The attack was repeated twice, at 13:13 UTC (duration 3 minutes) and at 13:28 (duration 4 minutes).</a:t>
            </a:r>
            <a:endParaRPr/>
          </a:p>
          <a:p>
            <a:pPr indent="0" lvl="0" marL="0" marR="0" rtl="0" algn="l">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	         Spoofing 			   	   Spoofing</a:t>
            </a:r>
            <a:endParaRPr sz="2000">
              <a:solidFill>
                <a:schemeClr val="dk1"/>
              </a:solidFill>
              <a:latin typeface="Calibri"/>
              <a:ea typeface="Calibri"/>
              <a:cs typeface="Calibri"/>
              <a:sym typeface="Calibri"/>
            </a:endParaRPr>
          </a:p>
        </p:txBody>
      </p:sp>
      <p:pic>
        <p:nvPicPr>
          <p:cNvPr id="1409" name="Google Shape;1409;p65"/>
          <p:cNvPicPr preferRelativeResize="0"/>
          <p:nvPr/>
        </p:nvPicPr>
        <p:blipFill rotWithShape="1">
          <a:blip r:embed="rId3">
            <a:alphaModFix/>
          </a:blip>
          <a:srcRect b="0" l="0" r="0" t="0"/>
          <a:stretch/>
        </p:blipFill>
        <p:spPr>
          <a:xfrm>
            <a:off x="547687" y="1753073"/>
            <a:ext cx="9991975" cy="4530252"/>
          </a:xfrm>
          <a:prstGeom prst="rect">
            <a:avLst/>
          </a:prstGeom>
          <a:noFill/>
          <a:ln>
            <a:noFill/>
          </a:ln>
        </p:spPr>
      </p:pic>
      <p:sp>
        <p:nvSpPr>
          <p:cNvPr id="1410" name="Google Shape;1410;p65"/>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FACTS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66"/>
          <p:cNvSpPr/>
          <p:nvPr/>
        </p:nvSpPr>
        <p:spPr>
          <a:xfrm>
            <a:off x="551234" y="1144705"/>
            <a:ext cx="11089531" cy="511333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From a first analysis, carried out mainly with a VHF Data Link Analyzer tool implemented in the national AIS network management application, it was possible assess that the attack :</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was conducted on the radiofrequency used by AIS systems, probably through a transceiver device, even of a portable type, with low transmission power;</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was received only by the Italian National AIS Network and in particular by a Base Station located on the Elba Island (Monte Capanne), while, for example, only 20 messages were received by the French AIS network, the nearest AIS network overlapped with the national network in that geographic area;</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required, from the originator, knowledge of both radio COMMs &amp; AIS messages broadcasting;</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was probably conducted with a radioelectric apparatus located on the Elba Island.</a:t>
            </a:r>
            <a:endParaRPr i="1" sz="2000" u="sng">
              <a:solidFill>
                <a:schemeClr val="dk1"/>
              </a:solidFill>
              <a:latin typeface="Calibri"/>
              <a:ea typeface="Calibri"/>
              <a:cs typeface="Calibri"/>
              <a:sym typeface="Calibri"/>
            </a:endParaRPr>
          </a:p>
          <a:p>
            <a:pPr indent="-215900" lvl="0" marL="342900" marR="0" rtl="0" algn="l">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1416" name="Google Shape;1416;p66"/>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FACTS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67"/>
          <p:cNvSpPr/>
          <p:nvPr/>
        </p:nvSpPr>
        <p:spPr>
          <a:xfrm>
            <a:off x="502595" y="1021878"/>
            <a:ext cx="11186809" cy="5040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This type of attack could :</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a negative impact in terms of </a:t>
            </a:r>
            <a:r>
              <a:rPr b="1" lang="fr-FR" sz="2000">
                <a:solidFill>
                  <a:schemeClr val="dk1"/>
                </a:solidFill>
                <a:latin typeface="Calibri"/>
                <a:ea typeface="Calibri"/>
                <a:cs typeface="Calibri"/>
                <a:sym typeface="Calibri"/>
              </a:rPr>
              <a:t>navigation safety</a:t>
            </a:r>
            <a:r>
              <a:rPr lang="fr-FR" sz="2000">
                <a:solidFill>
                  <a:schemeClr val="dk1"/>
                </a:solidFill>
                <a:latin typeface="Calibri"/>
                <a:ea typeface="Calibri"/>
                <a:cs typeface="Calibri"/>
                <a:sym typeface="Calibri"/>
              </a:rPr>
              <a:t>, given that the high number of slots occupied for the transmission of false targets have been removed from the availability of the on-board AIS systems present in the nearby of the broadcasting station, whose main purpose is anti-collision.</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Offer an opportunity to hide</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Impact equipment reliability</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Media </a:t>
            </a:r>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p:txBody>
      </p:sp>
      <p:pic>
        <p:nvPicPr>
          <p:cNvPr id="1423" name="Google Shape;1423;p67"/>
          <p:cNvPicPr preferRelativeResize="0"/>
          <p:nvPr/>
        </p:nvPicPr>
        <p:blipFill rotWithShape="1">
          <a:blip r:embed="rId3">
            <a:alphaModFix/>
          </a:blip>
          <a:srcRect b="0" l="0" r="0" t="0"/>
          <a:stretch/>
        </p:blipFill>
        <p:spPr>
          <a:xfrm>
            <a:off x="5334050" y="2500009"/>
            <a:ext cx="5148653" cy="4248353"/>
          </a:xfrm>
          <a:prstGeom prst="rect">
            <a:avLst/>
          </a:prstGeom>
          <a:noFill/>
          <a:ln>
            <a:noFill/>
          </a:ln>
        </p:spPr>
      </p:pic>
      <p:sp>
        <p:nvSpPr>
          <p:cNvPr id="1424" name="Google Shape;1424;p67"/>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Impacts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68"/>
          <p:cNvSpPr/>
          <p:nvPr/>
        </p:nvSpPr>
        <p:spPr>
          <a:xfrm>
            <a:off x="458821" y="765175"/>
            <a:ext cx="11274358" cy="146245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Using a VHF Data Link (VDL) analyzer it was possible to analyze the time slot occupation during the attack: each slot is represented with a color which depends on its status - free, occupied by own reservation, occupied by other reservations, occupied by message reception/transmission - eventually in combination with each others.</a:t>
            </a:r>
            <a:endParaRPr/>
          </a:p>
        </p:txBody>
      </p:sp>
      <p:pic>
        <p:nvPicPr>
          <p:cNvPr id="1430" name="Google Shape;1430;p68"/>
          <p:cNvPicPr preferRelativeResize="0"/>
          <p:nvPr/>
        </p:nvPicPr>
        <p:blipFill rotWithShape="1">
          <a:blip r:embed="rId3">
            <a:alphaModFix/>
          </a:blip>
          <a:srcRect b="0" l="0" r="0" t="0"/>
          <a:stretch/>
        </p:blipFill>
        <p:spPr>
          <a:xfrm>
            <a:off x="270195" y="2227634"/>
            <a:ext cx="11651609" cy="4562271"/>
          </a:xfrm>
          <a:prstGeom prst="rect">
            <a:avLst/>
          </a:prstGeom>
          <a:noFill/>
          <a:ln>
            <a:noFill/>
          </a:ln>
        </p:spPr>
      </p:pic>
      <p:sp>
        <p:nvSpPr>
          <p:cNvPr id="1431" name="Google Shape;1431;p68"/>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Analysis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69"/>
          <p:cNvSpPr/>
          <p:nvPr/>
        </p:nvSpPr>
        <p:spPr>
          <a:xfrm>
            <a:off x="453958" y="705053"/>
            <a:ext cx="11284084" cy="5040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It’s probable that who issued the false messages did not necessarily want to create discomfort or problems, given the low power of the received signal and very limited reception (only one BS continuously received the synthetic signal) and maybe neither there was intentionallity to create these broadcasts. An experiment in a flat or office for demonstration purposes is not excluded.</a:t>
            </a:r>
            <a:endParaRPr/>
          </a:p>
        </p:txBody>
      </p:sp>
      <p:pic>
        <p:nvPicPr>
          <p:cNvPr id="1437" name="Google Shape;1437;p69"/>
          <p:cNvPicPr preferRelativeResize="0"/>
          <p:nvPr/>
        </p:nvPicPr>
        <p:blipFill rotWithShape="1">
          <a:blip r:embed="rId3">
            <a:alphaModFix/>
          </a:blip>
          <a:srcRect b="0" l="0" r="0" t="0"/>
          <a:stretch/>
        </p:blipFill>
        <p:spPr>
          <a:xfrm>
            <a:off x="2495094" y="2169268"/>
            <a:ext cx="7201811" cy="4499617"/>
          </a:xfrm>
          <a:prstGeom prst="rect">
            <a:avLst/>
          </a:prstGeom>
          <a:noFill/>
          <a:ln>
            <a:noFill/>
          </a:ln>
        </p:spPr>
      </p:pic>
      <p:sp>
        <p:nvSpPr>
          <p:cNvPr id="1438" name="Google Shape;1438;p69"/>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Analysis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WHO</a:t>
            </a:r>
            <a:endParaRPr/>
          </a:p>
        </p:txBody>
      </p:sp>
      <p:sp>
        <p:nvSpPr>
          <p:cNvPr id="667" name="Google Shape;667;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Profile of Trainer</a:t>
            </a:r>
            <a:endParaRPr/>
          </a:p>
          <a:p>
            <a:pPr indent="0" lvl="0" marL="0" rtl="0" algn="l">
              <a:lnSpc>
                <a:spcPct val="100000"/>
              </a:lnSpc>
              <a:spcBef>
                <a:spcPts val="0"/>
              </a:spcBef>
              <a:spcAft>
                <a:spcPts val="0"/>
              </a:spcAft>
              <a:buSzPts val="2400"/>
              <a:buNone/>
            </a:pPr>
            <a:r>
              <a:t/>
            </a:r>
            <a:endParaRPr/>
          </a:p>
        </p:txBody>
      </p:sp>
      <p:sp>
        <p:nvSpPr>
          <p:cNvPr id="668" name="Google Shape;668;p7"/>
          <p:cNvSpPr txBox="1"/>
          <p:nvPr>
            <p:ph idx="3" type="body"/>
          </p:nvPr>
        </p:nvSpPr>
        <p:spPr>
          <a:xfrm>
            <a:off x="6498130" y="1977016"/>
            <a:ext cx="5182881" cy="3821107"/>
          </a:xfrm>
          <a:prstGeom prst="rect">
            <a:avLst/>
          </a:prstGeom>
          <a:noFill/>
          <a:ln>
            <a:noFill/>
          </a:ln>
        </p:spPr>
        <p:txBody>
          <a:bodyPr anchorCtr="0" anchor="t" bIns="45700" lIns="91425" spcFirstLastPara="1" rIns="0" wrap="square" tIns="0">
            <a:normAutofit fontScale="92500" lnSpcReduction="10000"/>
          </a:bodyPr>
          <a:lstStyle/>
          <a:p>
            <a:pPr indent="-274320" lvl="0" marL="274320" rtl="0" algn="l">
              <a:lnSpc>
                <a:spcPct val="100000"/>
              </a:lnSpc>
              <a:spcBef>
                <a:spcPts val="0"/>
              </a:spcBef>
              <a:spcAft>
                <a:spcPts val="0"/>
              </a:spcAft>
              <a:buSzPct val="100000"/>
              <a:buFont typeface="Courier New"/>
              <a:buChar char="o"/>
            </a:pPr>
            <a:r>
              <a:rPr lang="fr-FR"/>
              <a:t>Bruno BENDER</a:t>
            </a:r>
            <a:endParaRPr/>
          </a:p>
          <a:p>
            <a:pPr indent="-274320" lvl="0" marL="274320" rtl="0" algn="l">
              <a:lnSpc>
                <a:spcPct val="100000"/>
              </a:lnSpc>
              <a:spcBef>
                <a:spcPts val="1800"/>
              </a:spcBef>
              <a:spcAft>
                <a:spcPts val="0"/>
              </a:spcAft>
              <a:buSzPct val="100000"/>
              <a:buFont typeface="Courier New"/>
              <a:buChar char="o"/>
            </a:pPr>
            <a:r>
              <a:rPr lang="fr-FR"/>
              <a:t>C2B CONSULTING</a:t>
            </a:r>
            <a:endParaRPr/>
          </a:p>
          <a:p>
            <a:pPr indent="-274320" lvl="0" marL="274320" rtl="0" algn="l">
              <a:lnSpc>
                <a:spcPct val="100000"/>
              </a:lnSpc>
              <a:spcBef>
                <a:spcPts val="1800"/>
              </a:spcBef>
              <a:spcAft>
                <a:spcPts val="0"/>
              </a:spcAft>
              <a:buSzPct val="100000"/>
              <a:buFont typeface="Courier New"/>
              <a:buChar char="o"/>
            </a:pPr>
            <a:r>
              <a:rPr lang="fr-FR"/>
              <a:t>Former Navy Officer / CIS specialist</a:t>
            </a:r>
            <a:endParaRPr/>
          </a:p>
          <a:p>
            <a:pPr indent="-274320" lvl="0" marL="274320" rtl="0" algn="l">
              <a:lnSpc>
                <a:spcPct val="100000"/>
              </a:lnSpc>
              <a:spcBef>
                <a:spcPts val="1800"/>
              </a:spcBef>
              <a:spcAft>
                <a:spcPts val="0"/>
              </a:spcAft>
              <a:buSzPct val="100000"/>
              <a:buFont typeface="Courier New"/>
              <a:buChar char="o"/>
            </a:pPr>
            <a:r>
              <a:rPr lang="fr-FR"/>
              <a:t>Information Security officer</a:t>
            </a:r>
            <a:endParaRPr/>
          </a:p>
          <a:p>
            <a:pPr indent="-273050" lvl="1" marL="898525" rtl="0" algn="l">
              <a:lnSpc>
                <a:spcPct val="100000"/>
              </a:lnSpc>
              <a:spcBef>
                <a:spcPts val="800"/>
              </a:spcBef>
              <a:spcAft>
                <a:spcPts val="0"/>
              </a:spcAft>
              <a:buClr>
                <a:schemeClr val="lt1"/>
              </a:buClr>
              <a:buSzPct val="100000"/>
              <a:buChar char="o"/>
            </a:pPr>
            <a:r>
              <a:rPr lang="fr-FR"/>
              <a:t>NATO</a:t>
            </a:r>
            <a:endParaRPr/>
          </a:p>
          <a:p>
            <a:pPr indent="-273050" lvl="1" marL="898525" rtl="0" algn="l">
              <a:lnSpc>
                <a:spcPct val="100000"/>
              </a:lnSpc>
              <a:spcBef>
                <a:spcPts val="600"/>
              </a:spcBef>
              <a:spcAft>
                <a:spcPts val="0"/>
              </a:spcAft>
              <a:buClr>
                <a:schemeClr val="lt1"/>
              </a:buClr>
              <a:buSzPct val="100000"/>
              <a:buChar char="o"/>
            </a:pPr>
            <a:r>
              <a:rPr lang="fr-FR"/>
              <a:t>Nationally</a:t>
            </a:r>
            <a:endParaRPr/>
          </a:p>
          <a:p>
            <a:pPr indent="-273050" lvl="1" marL="898525" rtl="0" algn="l">
              <a:lnSpc>
                <a:spcPct val="100000"/>
              </a:lnSpc>
              <a:spcBef>
                <a:spcPts val="600"/>
              </a:spcBef>
              <a:spcAft>
                <a:spcPts val="0"/>
              </a:spcAft>
              <a:buClr>
                <a:schemeClr val="lt1"/>
              </a:buClr>
              <a:buSzPct val="100000"/>
              <a:buChar char="o"/>
            </a:pPr>
            <a:r>
              <a:rPr lang="fr-FR"/>
              <a:t>EU</a:t>
            </a:r>
            <a:endParaRPr/>
          </a:p>
          <a:p>
            <a:pPr indent="-274320" lvl="0" marL="274320" rtl="0" algn="l">
              <a:lnSpc>
                <a:spcPct val="100000"/>
              </a:lnSpc>
              <a:spcBef>
                <a:spcPts val="1600"/>
              </a:spcBef>
              <a:spcAft>
                <a:spcPts val="0"/>
              </a:spcAft>
              <a:buSzPct val="100000"/>
              <a:buFont typeface="Courier New"/>
              <a:buChar char="o"/>
            </a:pPr>
            <a:r>
              <a:rPr lang="fr-FR"/>
              <a:t>Since 2017 Cybersecurity expert &amp; founder of C2B</a:t>
            </a:r>
            <a:endParaRPr/>
          </a:p>
          <a:p>
            <a:pPr indent="-274320" lvl="1" marL="274320" rtl="0" algn="l">
              <a:lnSpc>
                <a:spcPct val="100000"/>
              </a:lnSpc>
              <a:spcBef>
                <a:spcPts val="800"/>
              </a:spcBef>
              <a:spcAft>
                <a:spcPts val="0"/>
              </a:spcAft>
              <a:buClr>
                <a:schemeClr val="lt1"/>
              </a:buClr>
              <a:buSzPct val="100000"/>
              <a:buChar char="o"/>
            </a:pPr>
            <a:r>
              <a:rPr lang="fr-FR"/>
              <a:t>SME specialized in Maritime security / Cybersecurity to support </a:t>
            </a:r>
            <a:endParaRPr/>
          </a:p>
          <a:p>
            <a:pPr indent="-273050" lvl="1" marL="898525" rtl="0" algn="l">
              <a:lnSpc>
                <a:spcPct val="100000"/>
              </a:lnSpc>
              <a:spcBef>
                <a:spcPts val="600"/>
              </a:spcBef>
              <a:spcAft>
                <a:spcPts val="0"/>
              </a:spcAft>
              <a:buClr>
                <a:schemeClr val="lt1"/>
              </a:buClr>
              <a:buSzPct val="100000"/>
              <a:buChar char="o"/>
            </a:pPr>
            <a:r>
              <a:rPr lang="fr-FR"/>
              <a:t>Critical Infrastructures</a:t>
            </a:r>
            <a:endParaRPr/>
          </a:p>
          <a:p>
            <a:pPr indent="-273050" lvl="1" marL="898525" rtl="0" algn="l">
              <a:lnSpc>
                <a:spcPct val="100000"/>
              </a:lnSpc>
              <a:spcBef>
                <a:spcPts val="600"/>
              </a:spcBef>
              <a:spcAft>
                <a:spcPts val="0"/>
              </a:spcAft>
              <a:buClr>
                <a:schemeClr val="lt1"/>
              </a:buClr>
              <a:buSzPct val="100000"/>
              <a:buChar char="o"/>
            </a:pPr>
            <a:r>
              <a:rPr lang="fr-FR"/>
              <a:t>Operators of essential services</a:t>
            </a:r>
            <a:endParaRPr/>
          </a:p>
          <a:p>
            <a:pPr indent="-273050" lvl="1" marL="898525" rtl="0" algn="l">
              <a:lnSpc>
                <a:spcPct val="100000"/>
              </a:lnSpc>
              <a:spcBef>
                <a:spcPts val="600"/>
              </a:spcBef>
              <a:spcAft>
                <a:spcPts val="0"/>
              </a:spcAft>
              <a:buClr>
                <a:schemeClr val="lt1"/>
              </a:buClr>
              <a:buSzPct val="100000"/>
              <a:buChar char="o"/>
            </a:pPr>
            <a:r>
              <a:rPr lang="fr-FR"/>
              <a:t>Maritime companies &amp; harbors</a:t>
            </a:r>
            <a:endParaRPr/>
          </a:p>
          <a:p>
            <a:pPr indent="-273050" lvl="1" marL="898525" rtl="0" algn="l">
              <a:lnSpc>
                <a:spcPct val="100000"/>
              </a:lnSpc>
              <a:spcBef>
                <a:spcPts val="600"/>
              </a:spcBef>
              <a:spcAft>
                <a:spcPts val="0"/>
              </a:spcAft>
              <a:buClr>
                <a:schemeClr val="lt1"/>
              </a:buClr>
              <a:buSzPct val="100000"/>
              <a:buChar char="o"/>
            </a:pPr>
            <a:r>
              <a:rPr lang="fr-FR"/>
              <a:t>Public administrations operating at sea</a:t>
            </a:r>
            <a:endParaRPr/>
          </a:p>
          <a:p>
            <a:pPr indent="-192087" lvl="0" marL="274320" rtl="0" algn="l">
              <a:lnSpc>
                <a:spcPct val="100000"/>
              </a:lnSpc>
              <a:spcBef>
                <a:spcPts val="1600"/>
              </a:spcBef>
              <a:spcAft>
                <a:spcPts val="0"/>
              </a:spcAft>
              <a:buSzPct val="100000"/>
              <a:buFont typeface="Courier New"/>
              <a:buNone/>
            </a:pPr>
            <a:r>
              <a:t/>
            </a:r>
            <a:endParaRPr/>
          </a:p>
          <a:p>
            <a:pPr indent="-192087" lvl="0" marL="274320" rtl="0" algn="l">
              <a:lnSpc>
                <a:spcPct val="100000"/>
              </a:lnSpc>
              <a:spcBef>
                <a:spcPts val="1800"/>
              </a:spcBef>
              <a:spcAft>
                <a:spcPts val="0"/>
              </a:spcAft>
              <a:buSzPct val="100000"/>
              <a:buFont typeface="Courier New"/>
              <a:buNone/>
            </a:pPr>
            <a:r>
              <a:t/>
            </a:r>
            <a:endParaRPr/>
          </a:p>
        </p:txBody>
      </p:sp>
      <p:cxnSp>
        <p:nvCxnSpPr>
          <p:cNvPr id="669" name="Google Shape;669;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70" name="Google Shape;670;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personne, habits, Visage humain, homme&#10;&#10;Description générée automatiquement" id="671" name="Google Shape;671;p7"/>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70"/>
          <p:cNvSpPr/>
          <p:nvPr/>
        </p:nvSpPr>
        <p:spPr>
          <a:xfrm>
            <a:off x="525294" y="1196976"/>
            <a:ext cx="11138169" cy="5040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Even if it appear as an isolated incident, the problem exist and several similar incidents are often reported by security agencies and nationals coast guards all around the word.</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At the moment, automatic filtering techniques are not known as fully available to prevent these phenomena from compromising the monitoring capabilities of maritime traffic.</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The only method is an acknowledgment of the phenomenon arising from monitoring of the AIS network by technical staff who, if necessary or required, shall disable the affected AIS base stations.</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1444" name="Google Shape;1444;p70"/>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Analysis – Lessons Learned</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71"/>
          <p:cNvSpPr/>
          <p:nvPr/>
        </p:nvSpPr>
        <p:spPr>
          <a:xfrm>
            <a:off x="554477" y="981076"/>
            <a:ext cx="11108987" cy="52562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One of the most basic methods of attention is to monitor AIS signals using a VHF data link (VDL) to understand if the transmitting station is using an internal or external UTC synchronization mode (sync state may be direct or indirect).</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1450" name="Google Shape;1450;p71"/>
          <p:cNvPicPr preferRelativeResize="0"/>
          <p:nvPr/>
        </p:nvPicPr>
        <p:blipFill rotWithShape="1">
          <a:blip r:embed="rId3">
            <a:alphaModFix/>
          </a:blip>
          <a:srcRect b="0" l="0" r="0" t="0"/>
          <a:stretch/>
        </p:blipFill>
        <p:spPr>
          <a:xfrm>
            <a:off x="1825625" y="3070226"/>
            <a:ext cx="8591550" cy="3527425"/>
          </a:xfrm>
          <a:prstGeom prst="rect">
            <a:avLst/>
          </a:prstGeom>
          <a:noFill/>
          <a:ln>
            <a:noFill/>
          </a:ln>
        </p:spPr>
      </p:pic>
      <p:sp>
        <p:nvSpPr>
          <p:cNvPr id="1451" name="Google Shape;1451;p71"/>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Analysis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72"/>
          <p:cNvSpPr/>
          <p:nvPr/>
        </p:nvSpPr>
        <p:spPr>
          <a:xfrm>
            <a:off x="497579" y="705053"/>
            <a:ext cx="10650319" cy="504031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The use of an external system can in fact be a first clue, since system spoofing is usually achieved by using an appropriately modified external GPS or a PC equipped with special software which, connected to the transmitter apparatus, alter its parameters, sending false signals.</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1457" name="Google Shape;1457;p72"/>
          <p:cNvPicPr preferRelativeResize="0"/>
          <p:nvPr/>
        </p:nvPicPr>
        <p:blipFill rotWithShape="1">
          <a:blip r:embed="rId3">
            <a:alphaModFix/>
          </a:blip>
          <a:srcRect b="0" l="0" r="0" t="0"/>
          <a:stretch/>
        </p:blipFill>
        <p:spPr>
          <a:xfrm>
            <a:off x="801800" y="1799617"/>
            <a:ext cx="9777929" cy="4961106"/>
          </a:xfrm>
          <a:prstGeom prst="rect">
            <a:avLst/>
          </a:prstGeom>
          <a:noFill/>
          <a:ln>
            <a:noFill/>
          </a:ln>
        </p:spPr>
      </p:pic>
      <p:sp>
        <p:nvSpPr>
          <p:cNvPr id="1458" name="Google Shape;1458;p72"/>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Lessons learned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73"/>
          <p:cNvSpPr/>
          <p:nvPr/>
        </p:nvSpPr>
        <p:spPr>
          <a:xfrm>
            <a:off x="583660" y="1125538"/>
            <a:ext cx="10797701" cy="504031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Those who decide to create interference using AIS spoofing do not need to equip themselves with sophisticated equipment, requiring, on the other hand, modest investments in terms of people and resources.</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Even relatively simple and inexpensive tools are often enough to be able to produce attacks that lead to the desired results.</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In practice, even a single individual can pose a threat, being able to strike even from great distances, anywhere in the world where to have an access to the internet and being able to act in such a time as not to allow an effective defensive reactions.</a:t>
            </a:r>
            <a:endParaRPr/>
          </a:p>
        </p:txBody>
      </p:sp>
      <p:sp>
        <p:nvSpPr>
          <p:cNvPr id="1464" name="Google Shape;1464;p73"/>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Lessons Learned</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74"/>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for Maritime</a:t>
            </a:r>
            <a:endParaRPr/>
          </a:p>
        </p:txBody>
      </p:sp>
      <p:pic>
        <p:nvPicPr>
          <p:cNvPr descr="Une image contenant eau, bateau, extérieur, ciel&#10;&#10;Description générée automatiquement" id="1470" name="Google Shape;1470;p74"/>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471" name="Google Shape;1471;p74"/>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472" name="Google Shape;1472;p74"/>
          <p:cNvSpPr txBox="1"/>
          <p:nvPr/>
        </p:nvSpPr>
        <p:spPr>
          <a:xfrm>
            <a:off x="595276" y="1357605"/>
            <a:ext cx="2758191" cy="138499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AIS Messages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Attack scenario</a:t>
            </a:r>
            <a:endParaRPr/>
          </a:p>
          <a:p>
            <a:pPr indent="-165100" lvl="0" marL="3429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pic>
        <p:nvPicPr>
          <p:cNvPr id="1477" name="Google Shape;1477;p75"/>
          <p:cNvPicPr preferRelativeResize="0"/>
          <p:nvPr/>
        </p:nvPicPr>
        <p:blipFill rotWithShape="1">
          <a:blip r:embed="rId3">
            <a:alphaModFix/>
          </a:blip>
          <a:srcRect b="0" l="0" r="0" t="0"/>
          <a:stretch/>
        </p:blipFill>
        <p:spPr>
          <a:xfrm>
            <a:off x="214929" y="1043467"/>
            <a:ext cx="11762141" cy="4527155"/>
          </a:xfrm>
          <a:prstGeom prst="rect">
            <a:avLst/>
          </a:prstGeom>
          <a:noFill/>
          <a:ln>
            <a:noFill/>
          </a:ln>
        </p:spPr>
      </p:pic>
      <p:sp>
        <p:nvSpPr>
          <p:cNvPr id="1478" name="Google Shape;1478;p75"/>
          <p:cNvSpPr txBox="1"/>
          <p:nvPr/>
        </p:nvSpPr>
        <p:spPr>
          <a:xfrm>
            <a:off x="529386" y="31247"/>
            <a:ext cx="6196267"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Data transmitted by AIS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76"/>
          <p:cNvSpPr txBox="1"/>
          <p:nvPr/>
        </p:nvSpPr>
        <p:spPr>
          <a:xfrm>
            <a:off x="2422423" y="1010652"/>
            <a:ext cx="9577136"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Messages may be fragmented owing to the NMEA0183 82-character maximum sentence size, hence there may be multiple sentences for one message.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!AIVDM refers to AIS from another vessel, !AIVDO refers to AIS data from one’s own vessel.</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Whilst the message body encoding looks complex, it’s simply 6-bit ASCII!</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Finally, there’s a message checksum as expected with NMEA0183 – CRC16</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Decoding the sample message</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13aEOK?P00PD2wVMdLDRhgvL289</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1 – 000001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3 – 000011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a – 101001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 – 010101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O – 011111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etc…</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Stringing this together:</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000001000011101001010101011111…</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Field 1-5: message type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Field 42-49, 4 character ROT</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Field 61-88, 28 character longitude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Field 89-115, 27 character latitude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etc…</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From this we can construct the vessel position:</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Longitude: 4.379285</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Latitude: 51.89475</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ROT: -127</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etc…</a:t>
            </a:r>
            <a:endParaRPr sz="1200">
              <a:solidFill>
                <a:schemeClr val="dk1"/>
              </a:solidFill>
              <a:latin typeface="Calibri"/>
              <a:ea typeface="Calibri"/>
              <a:cs typeface="Calibri"/>
              <a:sym typeface="Calibri"/>
            </a:endParaRPr>
          </a:p>
        </p:txBody>
      </p:sp>
      <p:pic>
        <p:nvPicPr>
          <p:cNvPr id="1484" name="Google Shape;1484;p76"/>
          <p:cNvPicPr preferRelativeResize="0"/>
          <p:nvPr/>
        </p:nvPicPr>
        <p:blipFill rotWithShape="1">
          <a:blip r:embed="rId3">
            <a:alphaModFix/>
          </a:blip>
          <a:srcRect b="0" l="0" r="0" t="0"/>
          <a:stretch/>
        </p:blipFill>
        <p:spPr>
          <a:xfrm>
            <a:off x="5786525" y="4662997"/>
            <a:ext cx="6081287" cy="1912786"/>
          </a:xfrm>
          <a:prstGeom prst="rect">
            <a:avLst/>
          </a:prstGeom>
          <a:noFill/>
          <a:ln>
            <a:noFill/>
          </a:ln>
        </p:spPr>
      </p:pic>
      <p:pic>
        <p:nvPicPr>
          <p:cNvPr id="1485" name="Google Shape;1485;p76"/>
          <p:cNvPicPr preferRelativeResize="0"/>
          <p:nvPr/>
        </p:nvPicPr>
        <p:blipFill rotWithShape="1">
          <a:blip r:embed="rId4">
            <a:alphaModFix/>
          </a:blip>
          <a:srcRect b="0" l="0" r="0" t="0"/>
          <a:stretch/>
        </p:blipFill>
        <p:spPr>
          <a:xfrm>
            <a:off x="5786525" y="2195003"/>
            <a:ext cx="6104149" cy="1882303"/>
          </a:xfrm>
          <a:prstGeom prst="rect">
            <a:avLst/>
          </a:prstGeom>
          <a:noFill/>
          <a:ln cap="flat" cmpd="sng" w="9525">
            <a:solidFill>
              <a:schemeClr val="dk1"/>
            </a:solidFill>
            <a:prstDash val="solid"/>
            <a:round/>
            <a:headEnd len="sm" w="sm" type="none"/>
            <a:tailEnd len="sm" w="sm" type="none"/>
          </a:ln>
        </p:spPr>
      </p:pic>
      <p:sp>
        <p:nvSpPr>
          <p:cNvPr id="1486" name="Google Shape;1486;p76"/>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AIS Message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77"/>
          <p:cNvSpPr txBox="1"/>
          <p:nvPr/>
        </p:nvSpPr>
        <p:spPr>
          <a:xfrm>
            <a:off x="57212" y="1597729"/>
            <a:ext cx="12134788"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chemeClr val="dk1"/>
                </a:solidFill>
                <a:latin typeface="Calibri"/>
                <a:ea typeface="Calibri"/>
                <a:cs typeface="Calibri"/>
                <a:sym typeface="Calibri"/>
              </a:rPr>
              <a:t>Attacks with 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Owing to the lack of encryption and message validation, Trend showed several years ago that it was possible to spoof AIS over RF or server side.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AIS supports a large number of message types. The most common are types 1, 2 &amp; 3 for navigational information.</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Fields 98-104 of the area notice describe the notice description, for example:</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Type 25: High waves</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Type 38: Drifting mines</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Type 72: Distress area: Vessel listing/capsizing</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IMO236 Meteorological &amp; Hydrological </a:t>
            </a:r>
            <a:r>
              <a:rPr lang="fr-FR" sz="1400">
                <a:solidFill>
                  <a:schemeClr val="dk1"/>
                </a:solidFill>
                <a:latin typeface="Calibri"/>
                <a:ea typeface="Calibri"/>
                <a:cs typeface="Calibri"/>
                <a:sym typeface="Calibri"/>
              </a:rPr>
              <a:t>notices contain fields that describe wind speed. Fields 318-321 cover Beaufort Scale, so one could broadcast a Force13 gale.</a:t>
            </a:r>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EMMA Warning Reports</a:t>
            </a:r>
            <a:r>
              <a:rPr lang="fr-FR" sz="1400">
                <a:solidFill>
                  <a:schemeClr val="dk1"/>
                </a:solidFill>
                <a:latin typeface="Calibri"/>
                <a:ea typeface="Calibri"/>
                <a:cs typeface="Calibri"/>
                <a:sym typeface="Calibri"/>
              </a:rPr>
              <a:t> are used for inland navigation, usually capable of being auto populated on an ECDIS if suitable interfaces exist.</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Fields 222-225 describe weather type.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Type 4: storm would be of concern. Hopefully the ships master would check other sources of weather information before solely trusting AIS.</a:t>
            </a:r>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Developing apps to provide useful ‘big data’ </a:t>
            </a:r>
            <a:r>
              <a:rPr lang="fr-FR" sz="1400">
                <a:solidFill>
                  <a:schemeClr val="dk1"/>
                </a:solidFill>
                <a:latin typeface="Calibri"/>
                <a:ea typeface="Calibri"/>
                <a:cs typeface="Calibri"/>
                <a:sym typeface="Calibri"/>
              </a:rPr>
              <a:t>analysis of shipping from AIS data.</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For example, fishing patterns can be analysed. Illegal fishing can be tracked and prosecuted. Ocean currents can be tracked using 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Container and tanker shipments can be made more efficient, ensuring transport capacity is in the right part of the globe to optimise use.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Yet, the AIS data that these decisions are made on is unencrypted. Vessel operators could be fooled through tampered AIS data in to making bad investments and business decisions.</a:t>
            </a:r>
            <a:endParaRPr/>
          </a:p>
        </p:txBody>
      </p:sp>
      <p:sp>
        <p:nvSpPr>
          <p:cNvPr id="1492" name="Google Shape;1492;p77"/>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Exemple of attacks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78"/>
          <p:cNvSpPr txBox="1"/>
          <p:nvPr/>
        </p:nvSpPr>
        <p:spPr>
          <a:xfrm>
            <a:off x="57212" y="1099738"/>
            <a:ext cx="12134788"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chemeClr val="dk1"/>
                </a:solidFill>
                <a:latin typeface="Calibri"/>
                <a:ea typeface="Calibri"/>
                <a:cs typeface="Calibri"/>
                <a:sym typeface="Calibri"/>
              </a:rPr>
              <a:t>Attacks with 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Owing to the lack of encryption and message validation, Trend showed several years ago that it was possible to spoof AIS over RF or server side.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AIS supports a large number of message types. The most common are types 1, 2 &amp; 3 for navigational information.</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Fields 98-104 of the area notice describe the notice description, for example:</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Type 25: High waves</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Type 38: Drifting mines</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Type 72: Distress area: Vessel listing/capsizing</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AIS message type 3</a:t>
            </a:r>
            <a:r>
              <a:rPr lang="fr-FR" sz="1400">
                <a:solidFill>
                  <a:schemeClr val="dk1"/>
                </a:solidFill>
                <a:latin typeface="Calibri"/>
                <a:ea typeface="Calibri"/>
                <a:cs typeface="Calibri"/>
                <a:sym typeface="Calibri"/>
              </a:rPr>
              <a:t>, fields 232-239, code 30 describes a fishing vessel.</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That vessel then appears to be fishing illegally, particularly if the AIS plot is modified to show typical fishing movements. Code 33 describes a dredger. One could display dredging activity over submerged cables and pipelines. Whilst these aren’t genuine, false alarms will damage response to genuine incidents.</a:t>
            </a:r>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Possible solutions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It is possible to encrypt AIS data. Warship AIS already supports this facility. However, if nearby vessels don’t have the ability to decrypt the data, the safety benefit of AIS is lost.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If all AIS transceivers were to support encryption, AIS could be relied on more heavily. The issue with key distribution and backward compatibility is significant.</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Finally, even if all transceivers featured and used encryption, a rogue user could simply purchase a legitimate transceiver from which to transmit tampered data.</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AIS signals have already been tampered with in order to obscure activities of vessels from countries facing sanctions. There is money at stake, so transmitting rogue data may allow those under sanction to evade detection</a:t>
            </a:r>
            <a:endParaRPr/>
          </a:p>
        </p:txBody>
      </p:sp>
      <p:sp>
        <p:nvSpPr>
          <p:cNvPr id="1498" name="Google Shape;1498;p78"/>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Exemple of attacks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79"/>
          <p:cNvSpPr txBox="1"/>
          <p:nvPr>
            <p:ph type="title"/>
          </p:nvPr>
        </p:nvSpPr>
        <p:spPr>
          <a:xfrm>
            <a:off x="585537"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AIS technical description</a:t>
            </a:r>
            <a:endParaRPr/>
          </a:p>
        </p:txBody>
      </p:sp>
      <p:sp>
        <p:nvSpPr>
          <p:cNvPr id="1505" name="Google Shape;1505;p79"/>
          <p:cNvSpPr txBox="1"/>
          <p:nvPr>
            <p:ph idx="1" type="body"/>
          </p:nvPr>
        </p:nvSpPr>
        <p:spPr>
          <a:xfrm>
            <a:off x="1042737" y="1500772"/>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FR"/>
              <a:t>Functionalities</a:t>
            </a:r>
            <a:endParaRPr/>
          </a:p>
          <a:p>
            <a:pPr indent="-228600" lvl="0" marL="228600" rtl="0" algn="l">
              <a:lnSpc>
                <a:spcPct val="90000"/>
              </a:lnSpc>
              <a:spcBef>
                <a:spcPts val="1000"/>
              </a:spcBef>
              <a:spcAft>
                <a:spcPts val="0"/>
              </a:spcAft>
              <a:buClr>
                <a:schemeClr val="dk1"/>
              </a:buClr>
              <a:buSzPts val="2800"/>
              <a:buChar char="•"/>
            </a:pPr>
            <a:r>
              <a:rPr lang="fr-FR"/>
              <a:t>Description / architecture</a:t>
            </a:r>
            <a:endParaRPr/>
          </a:p>
          <a:p>
            <a:pPr indent="-228600" lvl="0" marL="228600" rtl="0" algn="l">
              <a:lnSpc>
                <a:spcPct val="90000"/>
              </a:lnSpc>
              <a:spcBef>
                <a:spcPts val="1000"/>
              </a:spcBef>
              <a:spcAft>
                <a:spcPts val="0"/>
              </a:spcAft>
              <a:buClr>
                <a:schemeClr val="dk1"/>
              </a:buClr>
              <a:buSzPts val="2800"/>
              <a:buChar char="•"/>
            </a:pPr>
            <a:r>
              <a:rPr lang="fr-FR"/>
              <a:t>Legal framework</a:t>
            </a:r>
            <a:endParaRPr/>
          </a:p>
          <a:p>
            <a:pPr indent="-228600" lvl="0" marL="228600" rtl="0" algn="l">
              <a:lnSpc>
                <a:spcPct val="90000"/>
              </a:lnSpc>
              <a:spcBef>
                <a:spcPts val="1000"/>
              </a:spcBef>
              <a:spcAft>
                <a:spcPts val="0"/>
              </a:spcAft>
              <a:buClr>
                <a:schemeClr val="dk1"/>
              </a:buClr>
              <a:buSzPts val="2800"/>
              <a:buChar char="•"/>
            </a:pPr>
            <a:r>
              <a:rPr lang="fr-FR"/>
              <a:t>AIS messages</a:t>
            </a:r>
            <a:endParaRPr/>
          </a:p>
          <a:p>
            <a:pPr indent="-228600" lvl="0" marL="228600" rtl="0" algn="l">
              <a:lnSpc>
                <a:spcPct val="90000"/>
              </a:lnSpc>
              <a:spcBef>
                <a:spcPts val="1000"/>
              </a:spcBef>
              <a:spcAft>
                <a:spcPts val="0"/>
              </a:spcAft>
              <a:buClr>
                <a:schemeClr val="dk1"/>
              </a:buClr>
              <a:buSzPts val="2800"/>
              <a:buChar char="•"/>
            </a:pPr>
            <a:r>
              <a:rPr lang="fr-FR"/>
              <a:t>Strengh and weaknesses</a:t>
            </a:r>
            <a:endParaRPr/>
          </a:p>
          <a:p>
            <a:pPr indent="-228600" lvl="0" marL="228600" rtl="0" algn="l">
              <a:lnSpc>
                <a:spcPct val="90000"/>
              </a:lnSpc>
              <a:spcBef>
                <a:spcPts val="1000"/>
              </a:spcBef>
              <a:spcAft>
                <a:spcPts val="0"/>
              </a:spcAft>
              <a:buClr>
                <a:schemeClr val="dk1"/>
              </a:buClr>
              <a:buSzPts val="2800"/>
              <a:buChar char="•"/>
            </a:pPr>
            <a:r>
              <a:rPr lang="fr-FR"/>
              <a:t>AIS and Cyber risk</a:t>
            </a:r>
            <a:endParaRPr/>
          </a:p>
          <a:p>
            <a:pPr indent="-228600" lvl="0" marL="228600" rtl="0" algn="l">
              <a:lnSpc>
                <a:spcPct val="90000"/>
              </a:lnSpc>
              <a:spcBef>
                <a:spcPts val="1000"/>
              </a:spcBef>
              <a:spcAft>
                <a:spcPts val="0"/>
              </a:spcAft>
              <a:buClr>
                <a:schemeClr val="dk1"/>
              </a:buClr>
              <a:buSzPts val="2800"/>
              <a:buChar char="•"/>
            </a:pPr>
            <a:r>
              <a:rPr lang="fr-FR"/>
              <a:t>Hands on training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WHAT</a:t>
            </a:r>
            <a:endParaRPr/>
          </a:p>
        </p:txBody>
      </p:sp>
      <p:sp>
        <p:nvSpPr>
          <p:cNvPr id="677" name="Google Shape;677;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Training Topics</a:t>
            </a:r>
            <a:endParaRPr/>
          </a:p>
        </p:txBody>
      </p:sp>
      <p:sp>
        <p:nvSpPr>
          <p:cNvPr id="678" name="Google Shape;678;p8"/>
          <p:cNvSpPr txBox="1"/>
          <p:nvPr>
            <p:ph idx="3" type="body"/>
          </p:nvPr>
        </p:nvSpPr>
        <p:spPr>
          <a:xfrm>
            <a:off x="6498130" y="1977016"/>
            <a:ext cx="4786877" cy="3499859"/>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fr-FR" sz="1200"/>
              <a:t>What is AIS</a:t>
            </a:r>
            <a:endParaRPr/>
          </a:p>
          <a:p>
            <a:pPr indent="-274320" lvl="0" marL="274320" rtl="0" algn="l">
              <a:lnSpc>
                <a:spcPct val="100000"/>
              </a:lnSpc>
              <a:spcBef>
                <a:spcPts val="1200"/>
              </a:spcBef>
              <a:spcAft>
                <a:spcPts val="0"/>
              </a:spcAft>
              <a:buSzPts val="1200"/>
              <a:buChar char="o"/>
            </a:pPr>
            <a:r>
              <a:rPr lang="fr-FR" sz="1200"/>
              <a:t>User communities </a:t>
            </a:r>
            <a:endParaRPr/>
          </a:p>
          <a:p>
            <a:pPr indent="-274320" lvl="0" marL="274320" rtl="0" algn="l">
              <a:lnSpc>
                <a:spcPct val="100000"/>
              </a:lnSpc>
              <a:spcBef>
                <a:spcPts val="1200"/>
              </a:spcBef>
              <a:spcAft>
                <a:spcPts val="0"/>
              </a:spcAft>
              <a:buSzPts val="1200"/>
              <a:buChar char="o"/>
            </a:pPr>
            <a:r>
              <a:rPr lang="fr-FR" sz="1200"/>
              <a:t>Technical architectures / CIS</a:t>
            </a:r>
            <a:endParaRPr/>
          </a:p>
          <a:p>
            <a:pPr indent="-273050" lvl="1" marL="628650" rtl="0" algn="l">
              <a:lnSpc>
                <a:spcPct val="100000"/>
              </a:lnSpc>
              <a:spcBef>
                <a:spcPts val="1200"/>
              </a:spcBef>
              <a:spcAft>
                <a:spcPts val="0"/>
              </a:spcAft>
              <a:buClr>
                <a:schemeClr val="lt1"/>
              </a:buClr>
              <a:buSzPts val="1000"/>
              <a:buChar char="o"/>
            </a:pPr>
            <a:r>
              <a:rPr lang="fr-FR" sz="1000"/>
              <a:t>Administrations &amp; AIS</a:t>
            </a:r>
            <a:endParaRPr/>
          </a:p>
          <a:p>
            <a:pPr indent="-273050" lvl="1" marL="628650" rtl="0" algn="l">
              <a:lnSpc>
                <a:spcPct val="100000"/>
              </a:lnSpc>
              <a:spcBef>
                <a:spcPts val="1000"/>
              </a:spcBef>
              <a:spcAft>
                <a:spcPts val="0"/>
              </a:spcAft>
              <a:buClr>
                <a:schemeClr val="lt1"/>
              </a:buClr>
              <a:buSzPts val="1000"/>
              <a:buChar char="o"/>
            </a:pPr>
            <a:r>
              <a:rPr lang="fr-FR" sz="1000"/>
              <a:t>Technical description</a:t>
            </a:r>
            <a:endParaRPr/>
          </a:p>
          <a:p>
            <a:pPr indent="-274320" lvl="0" marL="274320" rtl="0" algn="l">
              <a:lnSpc>
                <a:spcPct val="100000"/>
              </a:lnSpc>
              <a:spcBef>
                <a:spcPts val="1000"/>
              </a:spcBef>
              <a:spcAft>
                <a:spcPts val="0"/>
              </a:spcAft>
              <a:buSzPts val="1200"/>
              <a:buChar char="o"/>
            </a:pPr>
            <a:r>
              <a:rPr lang="fr-FR" sz="1200"/>
              <a:t>Threats and vulnerabilities</a:t>
            </a:r>
            <a:endParaRPr/>
          </a:p>
          <a:p>
            <a:pPr indent="-274320" lvl="0" marL="274320" rtl="0" algn="l">
              <a:lnSpc>
                <a:spcPct val="100000"/>
              </a:lnSpc>
              <a:spcBef>
                <a:spcPts val="1200"/>
              </a:spcBef>
              <a:spcAft>
                <a:spcPts val="0"/>
              </a:spcAft>
              <a:buSzPts val="1200"/>
              <a:buChar char="o"/>
            </a:pPr>
            <a:r>
              <a:rPr lang="fr-FR" sz="1200"/>
              <a:t>Security Architecture Design and Implementation of AIS</a:t>
            </a:r>
            <a:endParaRPr/>
          </a:p>
          <a:p>
            <a:pPr indent="-274320" lvl="0" marL="274320" rtl="0" algn="l">
              <a:lnSpc>
                <a:spcPct val="100000"/>
              </a:lnSpc>
              <a:spcBef>
                <a:spcPts val="1200"/>
              </a:spcBef>
              <a:spcAft>
                <a:spcPts val="0"/>
              </a:spcAft>
              <a:buSzPts val="1200"/>
              <a:buChar char="o"/>
            </a:pPr>
            <a:r>
              <a:rPr lang="fr-FR" sz="1200"/>
              <a:t>Security Controls Selection and Implementation</a:t>
            </a:r>
            <a:endParaRPr/>
          </a:p>
          <a:p>
            <a:pPr indent="-198120" lvl="0" marL="274320" rtl="0" algn="l">
              <a:lnSpc>
                <a:spcPct val="100000"/>
              </a:lnSpc>
              <a:spcBef>
                <a:spcPts val="1200"/>
              </a:spcBef>
              <a:spcAft>
                <a:spcPts val="0"/>
              </a:spcAft>
              <a:buSzPts val="1200"/>
              <a:buNone/>
            </a:pPr>
            <a:r>
              <a:t/>
            </a:r>
            <a:endParaRPr sz="1200"/>
          </a:p>
        </p:txBody>
      </p:sp>
      <p:cxnSp>
        <p:nvCxnSpPr>
          <p:cNvPr id="679" name="Google Shape;679;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80" name="Google Shape;680;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iel, nuage, avion, plein air&#10;&#10;Description générée automatiquement" id="681" name="Google Shape;681;p8"/>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80"/>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Maritime Pentesting</a:t>
            </a:r>
            <a:endParaRPr b="1"/>
          </a:p>
        </p:txBody>
      </p:sp>
      <p:pic>
        <p:nvPicPr>
          <p:cNvPr descr="Une image contenant eau, bateau, extérieur, ciel&#10;&#10;Description générée automatiquement" id="1511" name="Google Shape;1511;p80"/>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1512" name="Google Shape;1512;p80"/>
          <p:cNvSpPr txBox="1"/>
          <p:nvPr/>
        </p:nvSpPr>
        <p:spPr>
          <a:xfrm>
            <a:off x="2060350" y="1905801"/>
            <a:ext cx="331917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800">
                <a:solidFill>
                  <a:schemeClr val="dk1"/>
                </a:solidFill>
                <a:latin typeface="Calibri"/>
                <a:ea typeface="Calibri"/>
                <a:cs typeface="Calibri"/>
                <a:sym typeface="Calibri"/>
              </a:rPr>
              <a:t>On hands AIS training</a:t>
            </a:r>
            <a:endParaRPr/>
          </a:p>
        </p:txBody>
      </p:sp>
      <p:pic>
        <p:nvPicPr>
          <p:cNvPr descr="Une image contenant texte, Appareils électroniques, Appareil électronique, conception&#10;&#10;Description générée automatiquement" id="1513" name="Google Shape;1513;p80"/>
          <p:cNvPicPr preferRelativeResize="0"/>
          <p:nvPr/>
        </p:nvPicPr>
        <p:blipFill rotWithShape="1">
          <a:blip r:embed="rId4">
            <a:alphaModFix/>
          </a:blip>
          <a:srcRect b="0" l="0" r="0" t="0"/>
          <a:stretch/>
        </p:blipFill>
        <p:spPr>
          <a:xfrm>
            <a:off x="2247900" y="2964437"/>
            <a:ext cx="3648211" cy="364821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81"/>
          <p:cNvSpPr txBox="1"/>
          <p:nvPr/>
        </p:nvSpPr>
        <p:spPr>
          <a:xfrm>
            <a:off x="266700" y="952500"/>
            <a:ext cx="11658600" cy="581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[1] ITU Recommendation ITU-R M.1371-4 (04/2010) - Technical characteristics for an automatic identification system using time-division multiple access in the VHF maritime mobile band.</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[2] International Electrotechnical Commission International standard IEC61097-14 Ed 1 (02/2010) - Global maritime distress and safety system (GMDSS) – Part 14: AIS search and rescue transmitter (AIS-SART) – Operational and performance requirements, methods of testing and required test results</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[3] IEC61993-2 Ed 1 (12/2001) - Maritime navigation and radiocommunication equipment and systems – Automatic identification systems (AIS) Part 2: Class A shipborne equipment of the universal automatic identification system (AIS) – Operational and performance requirements, methods of test and required test results.</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[4] IEC62287-1 Ed 2 (11/2010) - Maritime navigation and radiocommunication equipment and systems – Class B shipborne equipment of the automatic identification system (AIS) – Part 1: Carrier-sense time division multiple access (CSTDMA) techniques</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[5] IEC62287-2, CDV Draft - Maritime navigation &amp; radiocommunication equipment &amp; systems – Class B shipborne equipment of the automatic identification system (AIS) – Part 2: Self-organising time division multiple access (SOTDMA) techniques</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[6] IEC62320-1, Ed 1 (2007) - Maritime navigation and radiocommunication equipment and systems — Automatic Identification Systems (AIS) — Part 1: AIS Base Stations — Minimum operational and performance requirements, methods of testing and required test results</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[7] IEC62320-2 Ed 1 (03/2008) - Maritime navigation &amp; radiocommunication equipment &amp; systems – Automatic identification system (AIS) – Part 2: AIS AtoN Stations – Operational &amp; performance requirements, methods of testing &amp; test </a:t>
            </a:r>
            <a:endParaRPr sz="1800">
              <a:solidFill>
                <a:schemeClr val="dk1"/>
              </a:solidFill>
              <a:latin typeface="Calibri"/>
              <a:ea typeface="Calibri"/>
              <a:cs typeface="Calibri"/>
              <a:sym typeface="Calibri"/>
            </a:endParaRPr>
          </a:p>
        </p:txBody>
      </p:sp>
      <p:sp>
        <p:nvSpPr>
          <p:cNvPr id="1519" name="Google Shape;1519;p81"/>
          <p:cNvSpPr txBox="1"/>
          <p:nvPr/>
        </p:nvSpPr>
        <p:spPr>
          <a:xfrm>
            <a:off x="585537" y="1825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lang="fr-FR" sz="4400">
                <a:solidFill>
                  <a:schemeClr val="dk1"/>
                </a:solidFill>
                <a:latin typeface="Calibri"/>
                <a:ea typeface="Calibri"/>
                <a:cs typeface="Calibri"/>
                <a:sym typeface="Calibri"/>
              </a:rPr>
              <a:t>References</a:t>
            </a:r>
            <a:endParaRPr b="1" sz="44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pic>
        <p:nvPicPr>
          <p:cNvPr descr="Une image contenant extérieur&#10;&#10;Description générée avec un niveau de confiance élevé" id="1524" name="Google Shape;1524;p82"/>
          <p:cNvPicPr preferRelativeResize="0"/>
          <p:nvPr/>
        </p:nvPicPr>
        <p:blipFill rotWithShape="1">
          <a:blip r:embed="rId3">
            <a:alphaModFix/>
          </a:blip>
          <a:srcRect b="0" l="0" r="0" t="0"/>
          <a:stretch/>
        </p:blipFill>
        <p:spPr>
          <a:xfrm>
            <a:off x="3390900" y="902127"/>
            <a:ext cx="8801100" cy="5955873"/>
          </a:xfrm>
          <a:custGeom>
            <a:rect b="b" l="l" r="r" t="t"/>
            <a:pathLst>
              <a:path extrusionOk="0" h="5873097" w="8678780">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ln>
            <a:noFill/>
          </a:ln>
        </p:spPr>
      </p:pic>
      <p:sp>
        <p:nvSpPr>
          <p:cNvPr id="1525" name="Google Shape;1525;p82"/>
          <p:cNvSpPr txBox="1"/>
          <p:nvPr/>
        </p:nvSpPr>
        <p:spPr>
          <a:xfrm>
            <a:off x="309389" y="1627191"/>
            <a:ext cx="3953070"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5400">
                <a:solidFill>
                  <a:schemeClr val="dk1"/>
                </a:solidFill>
                <a:latin typeface="Calibri"/>
                <a:ea typeface="Calibri"/>
                <a:cs typeface="Calibri"/>
                <a:sym typeface="Calibri"/>
              </a:rPr>
              <a:t>QUESTIONS ?</a:t>
            </a:r>
            <a:endParaRPr/>
          </a:p>
          <a:p>
            <a:pPr indent="0" lvl="0" marL="0" marR="0" rtl="0" algn="l">
              <a:spcBef>
                <a:spcPts val="0"/>
              </a:spcBef>
              <a:spcAft>
                <a:spcPts val="0"/>
              </a:spcAft>
              <a:buNone/>
            </a:pPr>
            <a:r>
              <a:rPr lang="fr-FR" sz="54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fr-FR" sz="5400">
                <a:solidFill>
                  <a:schemeClr val="dk1"/>
                </a:solidFill>
                <a:latin typeface="Calibri"/>
                <a:ea typeface="Calibri"/>
                <a:cs typeface="Calibri"/>
                <a:sym typeface="Calibri"/>
              </a:rPr>
              <a:t>BREAK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WHY</a:t>
            </a:r>
            <a:endParaRPr/>
          </a:p>
        </p:txBody>
      </p:sp>
      <p:sp>
        <p:nvSpPr>
          <p:cNvPr id="687" name="Google Shape;687;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Learning Outcomes</a:t>
            </a:r>
            <a:endParaRPr/>
          </a:p>
        </p:txBody>
      </p:sp>
      <p:sp>
        <p:nvSpPr>
          <p:cNvPr id="688" name="Google Shape;688;p9"/>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fr-FR" sz="1200"/>
              <a:t>Demonstrate ethical and professional conduct in all aspects of information and cybersecurity management.</a:t>
            </a:r>
            <a:endParaRPr/>
          </a:p>
          <a:p>
            <a:pPr indent="-274320" lvl="0" marL="274320" rtl="0" algn="l">
              <a:lnSpc>
                <a:spcPct val="100000"/>
              </a:lnSpc>
              <a:spcBef>
                <a:spcPts val="1200"/>
              </a:spcBef>
              <a:spcAft>
                <a:spcPts val="0"/>
              </a:spcAft>
              <a:buSzPts val="1200"/>
              <a:buChar char="o"/>
            </a:pPr>
            <a:r>
              <a:rPr lang="fr-FR" sz="1200"/>
              <a:t>Comprehend and articulate the key concepts and principles of information and cybersecurity.</a:t>
            </a:r>
            <a:endParaRPr/>
          </a:p>
          <a:p>
            <a:pPr indent="-274320" lvl="0" marL="274320" rtl="0" algn="l">
              <a:lnSpc>
                <a:spcPct val="100000"/>
              </a:lnSpc>
              <a:spcBef>
                <a:spcPts val="1200"/>
              </a:spcBef>
              <a:spcAft>
                <a:spcPts val="0"/>
              </a:spcAft>
              <a:buSzPts val="1200"/>
              <a:buChar char="o"/>
            </a:pPr>
            <a:r>
              <a:rPr lang="fr-FR" sz="1200"/>
              <a:t>Understand the evolving cyber threat landscape and the diverse range of cyberattacks.</a:t>
            </a:r>
            <a:endParaRPr/>
          </a:p>
          <a:p>
            <a:pPr indent="-274320" lvl="0" marL="274320" rtl="0" algn="l">
              <a:lnSpc>
                <a:spcPct val="100000"/>
              </a:lnSpc>
              <a:spcBef>
                <a:spcPts val="1200"/>
              </a:spcBef>
              <a:spcAft>
                <a:spcPts val="0"/>
              </a:spcAft>
              <a:buSzPts val="1200"/>
              <a:buChar char="o"/>
            </a:pPr>
            <a:r>
              <a:rPr lang="fr-FR" sz="1200"/>
              <a:t>Identifies the cybersecurity threats, vulnerabilities, and risks to an organisation.</a:t>
            </a:r>
            <a:endParaRPr/>
          </a:p>
          <a:p>
            <a:pPr indent="-274320" lvl="0" marL="274320" rtl="0" algn="l">
              <a:lnSpc>
                <a:spcPct val="100000"/>
              </a:lnSpc>
              <a:spcBef>
                <a:spcPts val="1200"/>
              </a:spcBef>
              <a:spcAft>
                <a:spcPts val="0"/>
              </a:spcAft>
              <a:buSzPts val="1200"/>
              <a:buChar char="o"/>
            </a:pPr>
            <a:r>
              <a:rPr lang="fr-FR" sz="1200"/>
              <a:t>Recognises the human factor's role in cybersecurity breaches and risk mitigation strategies.</a:t>
            </a:r>
            <a:endParaRPr/>
          </a:p>
          <a:p>
            <a:pPr indent="-274320" lvl="0" marL="274320" rtl="0" algn="l">
              <a:lnSpc>
                <a:spcPct val="100000"/>
              </a:lnSpc>
              <a:spcBef>
                <a:spcPts val="1200"/>
              </a:spcBef>
              <a:spcAft>
                <a:spcPts val="0"/>
              </a:spcAft>
              <a:buSzPts val="1200"/>
              <a:buChar char="o"/>
            </a:pPr>
            <a:r>
              <a:rPr lang="fr-FR" sz="1200"/>
              <a:t>Ability to help and select appropriate security controls to protect against identified cybersecurity threats and risks.</a:t>
            </a:r>
            <a:endParaRPr/>
          </a:p>
        </p:txBody>
      </p:sp>
      <p:cxnSp>
        <p:nvCxnSpPr>
          <p:cNvPr id="689" name="Google Shape;689;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90" name="Google Shape;690;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habits, personne, chaussures, homme&#10;&#10;Description générée automatiquement" id="691" name="Google Shape;691;p9"/>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2019-04-24T10:35:13Z</dcterms:created>
  <dc:creator>bruno bender</dc:creator>
</cp:coreProperties>
</file>