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6" r:id="rId3"/>
    <p:sldMasterId id="2147483695" r:id="rId4"/>
  </p:sldMasterIdLst>
  <p:notesMasterIdLst>
    <p:notesMasterId r:id="rId8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Lst>
  <p:sldSz cx="12192000" cy="6858000"/>
  <p:notesSz cx="6858000" cy="9144000"/>
  <p:embeddedFontLst>
    <p:embeddedFont>
      <p:font typeface="Book Antiqua" panose="02040602050305030304" pitchFamily="18" charset="0"/>
      <p:regular r:id="rId88"/>
      <p:bold r:id="rId89"/>
      <p:italic r:id="rId90"/>
      <p:boldItalic r:id="rId91"/>
    </p:embeddedFont>
    <p:embeddedFont>
      <p:font typeface="Century" panose="02040604050505020304" pitchFamily="18" charset="0"/>
      <p:regular r:id="rId92"/>
    </p:embeddedFont>
    <p:embeddedFont>
      <p:font typeface="Century Gothic" panose="020B0502020202020204" pitchFamily="34" charset="0"/>
      <p:regular r:id="rId93"/>
      <p:bold r:id="rId94"/>
      <p:italic r:id="rId95"/>
      <p:boldItalic r:id="rId96"/>
    </p:embeddedFont>
    <p:embeddedFont>
      <p:font typeface="Verdana" panose="020B0604030504040204" pitchFamily="3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iN8Z3+P4LgVaEAOTpERDKkwiOS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17" autoAdjust="0"/>
  </p:normalViewPr>
  <p:slideViewPr>
    <p:cSldViewPr snapToGrid="0">
      <p:cViewPr>
        <p:scale>
          <a:sx n="100" d="100"/>
          <a:sy n="100" d="100"/>
        </p:scale>
        <p:origin x="44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99" Type="http://schemas.openxmlformats.org/officeDocument/2006/relationships/font" Target="fonts/font12.fntdata"/><Relationship Id="rId10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0.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3.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he360.com/hawkeye-360-signal-detection-reveals-gps-interference-in-ukraine/" TargetMode="External"/><Relationship Id="rId3" Type="http://schemas.openxmlformats.org/officeDocument/2006/relationships/hyperlink" Target="https://www.geospatialworld.net/blogs/vulnerabilities-of-gps-is-a-big-concern-dana-goward/" TargetMode="External"/><Relationship Id="rId7" Type="http://schemas.openxmlformats.org/officeDocument/2006/relationships/hyperlink" Target="https://www.osce.org/special-monitoring-mission-to-ukraine/483149"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geospatialworld.net/blogs/eos-da-issues-plea-for-satellite-data-ukraine/" TargetMode="External"/><Relationship Id="rId5" Type="http://schemas.openxmlformats.org/officeDocument/2006/relationships/hyperlink" Target="https://www.osce.org/special-monitoring-mission-to-ukraine/483008" TargetMode="External"/><Relationship Id="rId4" Type="http://schemas.openxmlformats.org/officeDocument/2006/relationships/hyperlink" Target="https://breakingdefense.com/2022/03/local-russian-gps-jamming-in-ukraine-hasnt-affected-us-support-ops-so-fa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Καλημέρα αγαπητό κοινό</a:t>
            </a:r>
            <a:endParaRPr/>
          </a:p>
          <a:p>
            <a:pPr marL="0" lvl="0" indent="0" algn="just" rtl="0">
              <a:spcBef>
                <a:spcPts val="600"/>
              </a:spcBef>
              <a:spcAft>
                <a:spcPts val="0"/>
              </a:spcAft>
              <a:buNone/>
            </a:pPr>
            <a:r>
              <a:rPr lang="el" sz="1800">
                <a:latin typeface="Times New Roman"/>
                <a:ea typeface="Times New Roman"/>
                <a:cs typeface="Times New Roman"/>
                <a:sym typeface="Times New Roman"/>
              </a:rPr>
              <a:t>Η </a:t>
            </a:r>
            <a:r>
              <a:rPr lang="el" sz="1800" b="1">
                <a:latin typeface="Verdana"/>
                <a:ea typeface="Verdana"/>
                <a:cs typeface="Verdana"/>
                <a:sym typeface="Verdana"/>
              </a:rPr>
              <a:t>εκπαίδευση στο χώρο εργασίας AIS hacking</a:t>
            </a:r>
            <a:r>
              <a:rPr lang="el" sz="1800">
                <a:latin typeface="Times New Roman"/>
                <a:ea typeface="Times New Roman"/>
                <a:cs typeface="Times New Roman"/>
                <a:sym typeface="Times New Roman"/>
              </a:rPr>
              <a:t> στοχεύει στην περιγραφή του ναυτηλιακόυ περιβάλλοντος και των ιδιαιτεροτήτων. Δίνεται έμφαση στα πρότυπα και τις ιδιαιτερότητες του AIS, καθώς και στη διεθνή ρύθμιση. Περιγράφονται λεπτομερώς τα κοινά τρωτά σημεία των συστημάτων και εφαρμογών AIS/GNSS· Μέθοδοι και παραδείγματα hacking και πλαστογράφησης αυτών των συστημάτων παρουσιάζονται κατά τη διάρκεια του μαθήματος. </a:t>
            </a:r>
            <a:endParaRPr sz="1800">
              <a:latin typeface="Times New Roman"/>
              <a:ea typeface="Times New Roman"/>
              <a:cs typeface="Times New Roman"/>
              <a:sym typeface="Times New Roman"/>
            </a:endParaRPr>
          </a:p>
          <a:p>
            <a:pPr marL="0" lvl="0" indent="0" algn="just" rtl="0">
              <a:spcBef>
                <a:spcPts val="1200"/>
              </a:spcBef>
              <a:spcAft>
                <a:spcPts val="0"/>
              </a:spcAft>
              <a:buNone/>
            </a:pPr>
            <a:r>
              <a:rPr lang="el" sz="1800">
                <a:latin typeface="Times New Roman"/>
                <a:ea typeface="Times New Roman"/>
                <a:cs typeface="Times New Roman"/>
                <a:sym typeface="Times New Roman"/>
              </a:rPr>
              <a:t>Παρουσιάζονται η ανάλυση κινδύνων, τα σχέδια και οι διαδικασίες ασφαλείας, το κανονιστικό πλαίσιο και τα πρότυπα ασφαλείας, τα μέτρα συνέχειας και αποκατάστασης.</a:t>
            </a:r>
            <a:endParaRPr sz="1800">
              <a:latin typeface="Times New Roman"/>
              <a:ea typeface="Times New Roman"/>
              <a:cs typeface="Times New Roman"/>
              <a:sym typeface="Times New Roman"/>
            </a:endParaRPr>
          </a:p>
          <a:p>
            <a:pPr marL="0" lvl="0" indent="0" algn="l" rtl="0">
              <a:spcBef>
                <a:spcPts val="600"/>
              </a:spcBef>
              <a:spcAft>
                <a:spcPts val="0"/>
              </a:spcAft>
              <a:buNone/>
            </a:pPr>
            <a:r>
              <a:rPr lang="el"/>
              <a:t> </a:t>
            </a:r>
            <a:endParaRPr/>
          </a:p>
        </p:txBody>
      </p:sp>
      <p:sp>
        <p:nvSpPr>
          <p:cNvPr id="569" name="Google Shape;5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Καλημέρα αγαπητό κοινό</a:t>
            </a:r>
            <a:endParaRPr/>
          </a:p>
          <a:p>
            <a:pPr marL="0" lvl="0" indent="0" algn="just" rtl="0">
              <a:spcBef>
                <a:spcPts val="600"/>
              </a:spcBef>
              <a:spcAft>
                <a:spcPts val="0"/>
              </a:spcAft>
              <a:buNone/>
            </a:pPr>
            <a:r>
              <a:rPr lang="el" sz="1800">
                <a:latin typeface="Times New Roman"/>
                <a:ea typeface="Times New Roman"/>
                <a:cs typeface="Times New Roman"/>
                <a:sym typeface="Times New Roman"/>
              </a:rPr>
              <a:t>Η </a:t>
            </a:r>
            <a:r>
              <a:rPr lang="el" sz="1800" b="1">
                <a:latin typeface="Verdana"/>
                <a:ea typeface="Verdana"/>
                <a:cs typeface="Verdana"/>
                <a:sym typeface="Verdana"/>
              </a:rPr>
              <a:t>εκπαίδευση στο χώρο εργασίας AIS hacking</a:t>
            </a:r>
            <a:r>
              <a:rPr lang="el" sz="1800">
                <a:latin typeface="Times New Roman"/>
                <a:ea typeface="Times New Roman"/>
                <a:cs typeface="Times New Roman"/>
                <a:sym typeface="Times New Roman"/>
              </a:rPr>
              <a:t> στοχεύει στην περιγραφή του ναυτηλιακόυ περιβάλλοντος και των ιδιαιτεροτήτων. Δίνεται έμφαση στα πρότυπα και τις ιδιαιτερότητες του AIS, καθώς και στη διεθνή ρύθμιση. Περιγράφονται λεπτομερώς τα κοινά τρωτά σημεία των συστημάτων και εφαρμογών AIS/GNSS· Μέθοδοι και παραδείγματα hacking και πλαστογράφησης αυτών των συστημάτων παρουσιάζονται κατά τη διάρκεια του μαθήματος. </a:t>
            </a:r>
            <a:endParaRPr sz="1800">
              <a:latin typeface="Times New Roman"/>
              <a:ea typeface="Times New Roman"/>
              <a:cs typeface="Times New Roman"/>
              <a:sym typeface="Times New Roman"/>
            </a:endParaRPr>
          </a:p>
          <a:p>
            <a:pPr marL="0" lvl="0" indent="0" algn="just" rtl="0">
              <a:spcBef>
                <a:spcPts val="1200"/>
              </a:spcBef>
              <a:spcAft>
                <a:spcPts val="0"/>
              </a:spcAft>
              <a:buNone/>
            </a:pPr>
            <a:r>
              <a:rPr lang="el" sz="1800">
                <a:latin typeface="Times New Roman"/>
                <a:ea typeface="Times New Roman"/>
                <a:cs typeface="Times New Roman"/>
                <a:sym typeface="Times New Roman"/>
              </a:rPr>
              <a:t>Παρουσιάζονται η ανάλυση κινδύνων, τα σχέδια και οι διαδικασίες ασφαλείας, το κανονιστικό πλαίσιο και τα πρότυπα ασφαλείας, τα μέτρα συνέχειας και αποκατάστασης.</a:t>
            </a:r>
            <a:endParaRPr sz="1800">
              <a:latin typeface="Times New Roman"/>
              <a:ea typeface="Times New Roman"/>
              <a:cs typeface="Times New Roman"/>
              <a:sym typeface="Times New Roman"/>
            </a:endParaRPr>
          </a:p>
          <a:p>
            <a:pPr marL="0" lvl="0" indent="0" algn="l" rtl="0">
              <a:spcBef>
                <a:spcPts val="600"/>
              </a:spcBef>
              <a:spcAft>
                <a:spcPts val="0"/>
              </a:spcAft>
              <a:buNone/>
            </a:pPr>
            <a:r>
              <a:rPr lang="el"/>
              <a:t> </a:t>
            </a:r>
            <a:endParaRPr/>
          </a:p>
        </p:txBody>
      </p:sp>
      <p:sp>
        <p:nvSpPr>
          <p:cNvPr id="725" name="Google Shape;7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4" name="Google Shape;11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0" name="Google Shape;120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9" name="Google Shape;12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7" name="Google Shape;130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1" name="Google Shape;13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7" name="Google Shape;132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3" name="Google Shape;133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5" name="Google Shape;134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3" name="Google Shape;135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dirty="0"/>
              <a:t>Λίγο πριν ξεκινήσει η ρωσική εισβολή τον Φεβρουάριο, υπήρξαν μαζικές παρεμβολές GPS κατά μήκος των συνόρων Ουκρανίας-Λευκορωσίας. Η δραστηριότητα εντοπίστηκε βόρεια του Τσερνομπίλ, εντός της ζώνης αποκλεισμού του Τσερνομπίλ, δήλωσε το HawkEye 360 στις 4 Μαρτίου, αποκαλώντας την επίδειξη της «ενσωμάτωσης τακτικών ηλεκτρονικού πολέμου στη ρωσική στρατιωτική επιχείρηση για την περαιτέρω υποβάθμιση της ικανότητας της Ουκρανίας για αυτοάμυνα».</a:t>
            </a:r>
            <a:endParaRPr dirty="0"/>
          </a:p>
          <a:p>
            <a:pPr marL="0" lvl="0" indent="0" algn="l" rtl="0">
              <a:spcBef>
                <a:spcPts val="0"/>
              </a:spcBef>
              <a:spcAft>
                <a:spcPts val="0"/>
              </a:spcAft>
              <a:buNone/>
            </a:pPr>
            <a:r>
              <a:rPr lang="el" dirty="0"/>
              <a:t>«Αυτός είναι ένας σύγχρονος πόλεμος, με τους Ρώσους να αξιοποιούν τις τελευταίες τεχνολογίες ηλεκτρονικού πολέμου. Αυτό είναι αντιπροσωπευτικό των τακτικών που αναπτύσσουν τα ρωσικά στρατεύματα για να υποβαθμίσουν την αποτελεσματικότητα των διαστημικών μέσων, όπως το Παγκόσμιο Σύστημα Εντοπισμού Θέσης των Ηνωμένων Πολιτειών. Η εμπλοκή GPS είναι μια πτυχή που βλέπουμε στοιχεία μέσω της χρήσης του αστερισμού ανίχνευσης σήματος και των δυνατοτήτων επεξεργασίας ", δήλωσε ο </a:t>
            </a:r>
            <a:r>
              <a:rPr lang="el" b="1" dirty="0"/>
              <a:t>διευθύνων σύμβουλος της HawkEye 360, John Serafini, στο Geospatial World μέσω ηλεκτρονικού ταχυδρομείου.</a:t>
            </a:r>
            <a:endParaRPr dirty="0"/>
          </a:p>
          <a:p>
            <a:pPr marL="0" lvl="0" indent="0" algn="l" rtl="0">
              <a:spcBef>
                <a:spcPts val="0"/>
              </a:spcBef>
              <a:spcAft>
                <a:spcPts val="0"/>
              </a:spcAft>
              <a:buNone/>
            </a:pPr>
            <a:r>
              <a:rPr lang="el" dirty="0"/>
              <a:t>Οι μοναδικοί δορυφόροι του HawkEye 360 μπορούν να παρακολουθούν σήματα ραδιοσυχνοτήτων από το διάστημα σε εκατοντάδες εκατομμύρια τετραγωνικά χιλιόμετρα καθημερινά.</a:t>
            </a:r>
            <a:endParaRPr dirty="0"/>
          </a:p>
          <a:p>
            <a:pPr marL="0" lvl="0" indent="0" algn="l" rtl="0">
              <a:spcBef>
                <a:spcPts val="0"/>
              </a:spcBef>
              <a:spcAft>
                <a:spcPts val="0"/>
              </a:spcAft>
              <a:buNone/>
            </a:pPr>
            <a:r>
              <a:rPr lang="el" dirty="0"/>
              <a:t>Η ανάλυση των σημάτων GPS γύρω από την Ουκρανία τους τελευταίους τέσσερις μήνες αποκάλυψε συνεχείς και αυξημένες παρεμβολές GPS σε όλη τη συγκεκριμένη περιοχή. Οι αναλυτές ανακάλυψαν εκτεταμένες παρεμβολές GPS ήδη από τον Νοέμβριο του 2021 κατά μήκος των συνόρων του Λουχάνσκ και του Ντόνετσκ, περιοχές που ελέγχονται από φιλορωσικές αυτονομιστικές δυνάμεις.</a:t>
            </a:r>
            <a:endParaRPr dirty="0"/>
          </a:p>
          <a:p>
            <a:pPr marL="0" lvl="0" indent="0" algn="l" rtl="0">
              <a:spcBef>
                <a:spcPts val="0"/>
              </a:spcBef>
              <a:spcAft>
                <a:spcPts val="0"/>
              </a:spcAft>
              <a:buNone/>
            </a:pPr>
            <a:r>
              <a:rPr lang="el" dirty="0"/>
              <a:t>«Αρχίσαμε να συλλέγουμε σήματα παρεμβολών GPS το φθινόπωρο, αναγνωρίζοντας γρήγορα ότι είναι ένα χρήσιμο σήμα για παρακολούθηση. Συνεχίζουμε να συλλέγουμε αυτό το σήμα και άλλα δεδομένα σε όλη την Ανατολική Ευρώπη, καθώς έχει αναδειχθεί ως κρίσιμος δείκτης της ανθρώπινης δραστηριότητας», πρόσθεσε ο Serafini.</a:t>
            </a:r>
            <a:endParaRPr dirty="0"/>
          </a:p>
          <a:p>
            <a:pPr marL="0" lvl="0" indent="0" algn="l" rtl="0">
              <a:spcBef>
                <a:spcPts val="0"/>
              </a:spcBef>
              <a:spcAft>
                <a:spcPts val="0"/>
              </a:spcAft>
              <a:buNone/>
            </a:pPr>
            <a:r>
              <a:rPr lang="el" dirty="0"/>
              <a:t>Οι πληροφορίες ανοιχτού κώδικα επιβεβαίωσαν επίσης ότι τα μη επανδρωμένα εναέρια οχήματα (UAV) που επιχειρούσαν στην περιοχή διακόπηκαν λόγω χαμένων συνδέσεων GPS.</a:t>
            </a:r>
            <a:endParaRPr dirty="0"/>
          </a:p>
          <a:p>
            <a:pPr marL="0" lvl="0" indent="0" algn="l" rtl="0">
              <a:spcBef>
                <a:spcPts val="0"/>
              </a:spcBef>
              <a:spcAft>
                <a:spcPts val="0"/>
              </a:spcAft>
              <a:buNone/>
            </a:pPr>
            <a:r>
              <a:rPr lang="el" b="1" u="sng" dirty="0">
                <a:solidFill>
                  <a:schemeClr val="hlink"/>
                </a:solidFill>
                <a:hlinkClick r:id="rId3"/>
              </a:rPr>
              <a:t>ΔΙΑΒΑΣΤΕ ΕΠΙΣΗΣ: Τα τρωτά σημεία του GPS είναι μεγάλη ανησυχία: Dana Goward</a:t>
            </a:r>
            <a:endParaRPr dirty="0"/>
          </a:p>
          <a:p>
            <a:pPr marL="0" lvl="0" indent="0" algn="l" rtl="0">
              <a:spcBef>
                <a:spcPts val="0"/>
              </a:spcBef>
              <a:spcAft>
                <a:spcPts val="0"/>
              </a:spcAft>
              <a:buNone/>
            </a:pPr>
            <a:r>
              <a:rPr lang="el" b="1" dirty="0"/>
              <a:t>Το μπλοκάρισμα συμβαίνει εδώ και πολύ καιρό</a:t>
            </a:r>
            <a:endParaRPr dirty="0"/>
          </a:p>
          <a:p>
            <a:pPr marL="0" lvl="0" indent="0" algn="l" rtl="0">
              <a:spcBef>
                <a:spcPts val="0"/>
              </a:spcBef>
              <a:spcAft>
                <a:spcPts val="0"/>
              </a:spcAft>
              <a:buNone/>
            </a:pPr>
            <a:r>
              <a:rPr lang="el" dirty="0"/>
              <a:t>Αξιωματούχοι του Πενταγώνου δήλωσαν πρόσφατα ότι εντοπίστηκε από τις αμερικανικές δυνάμεις στην περιοχή τοπική ρωσική παρεμβολή σημάτων GPS στην περιοχή, αλλά μέχρι στιγμής δεν έχει παρέμβει στις επιχειρήσεις υποστήριξης των ΗΠΑ. </a:t>
            </a:r>
            <a:r>
              <a:rPr lang="el" u="sng" dirty="0">
                <a:solidFill>
                  <a:schemeClr val="hlink"/>
                </a:solidFill>
                <a:hlinkClick r:id="rId4"/>
              </a:rPr>
              <a:t>Το Breaking Defense</a:t>
            </a:r>
            <a:r>
              <a:rPr lang="el" dirty="0"/>
              <a:t> ανέφερε ότι εντοπίστηκαν παρεμβολές μέχρι τη Μαύρη Θάλασσα από αεροσκάφη αναγνώρισης των ΗΠΑ, αλλά αυτό δεν είχε καμία επίδραση στην ικανότητα της αποστολής.</a:t>
            </a:r>
            <a:endParaRPr dirty="0"/>
          </a:p>
          <a:p>
            <a:pPr marL="0" lvl="0" indent="0" algn="l" rtl="0">
              <a:spcBef>
                <a:spcPts val="0"/>
              </a:spcBef>
              <a:spcAft>
                <a:spcPts val="0"/>
              </a:spcAft>
              <a:buNone/>
            </a:pPr>
            <a:r>
              <a:rPr lang="el" dirty="0"/>
              <a:t>Τον Απρίλιο του 2021, ο Οργανισμός για την Ασφάλεια και τη Συνεργασία στην Ευρώπη είχε προειδοποιήσει για παρεμβολές σήματος GPS στην περιοχή. Το βράδυ της 6ης Απριλίου, ένα μη επανδρωμένο εναέριο όχημα μεγάλης εμβέλειας (UAV) SMM δεν μπόρεσε να απογειωθεί από τη βάση του στην ελεγχόμενη από την κυβέρνηση Stepanivka (54 χλμ. βόρεια του Ντόνετσκ) για να διεξάγει τακτική παρακολούθηση των περιοχών και στις δύο πλευρές της γραμμής επαφής, λόγω παρεμβολής διπλού σήματος GPS που εκτιμάται ότι προκλήθηκε από παρεμβολές. «Αυτή είναι η πρώτη φορά που μια τέτοια παρέμβαση εμπόδισε την απογείωση από τότε που η αποστολή ξεκίνησε επιχειρήσεις UAV μεγάλου βεληνεκούς τον Οκτώβριο του 2014», ανέφερε ο ΟΑΣΕ σε </a:t>
            </a:r>
            <a:r>
              <a:rPr lang="el" u="sng" dirty="0">
                <a:solidFill>
                  <a:schemeClr val="hlink"/>
                </a:solidFill>
                <a:hlinkClick r:id="rId5"/>
              </a:rPr>
              <a:t>δήλωσή του </a:t>
            </a:r>
            <a:r>
              <a:rPr lang="el" dirty="0"/>
              <a:t> στις 7 Απριλίου 2021.</a:t>
            </a:r>
            <a:endParaRPr dirty="0"/>
          </a:p>
          <a:p>
            <a:pPr marL="0" lvl="0" indent="0" algn="l" rtl="0">
              <a:spcBef>
                <a:spcPts val="0"/>
              </a:spcBef>
              <a:spcAft>
                <a:spcPts val="0"/>
              </a:spcAft>
              <a:buNone/>
            </a:pPr>
            <a:r>
              <a:rPr lang="el" dirty="0"/>
              <a:t>Πρόσθεσε ότι από τα τέλη Μαρτίου, τα UAV μεγάλης εμβέλειας της SMM αντιμετωπίζουν αυξημένα επίπεδα παρεμβολών σήματος GPS κατά την απογείωση και την προσγείωση, επηρεάζοντας και τους δύο δέκτες GPS, σε περιοχές κοντά στη βάση τους στη Stepanivka, που βρίσκεται περίπου 25 χιλιόμετρα δυτικά-βορειοδυτικά της γραμμής επαφής.</a:t>
            </a:r>
            <a:endParaRPr dirty="0"/>
          </a:p>
          <a:p>
            <a:pPr marL="0" lvl="0" indent="0" algn="l" rtl="0">
              <a:spcBef>
                <a:spcPts val="0"/>
              </a:spcBef>
              <a:spcAft>
                <a:spcPts val="0"/>
              </a:spcAft>
              <a:buNone/>
            </a:pPr>
            <a:r>
              <a:rPr lang="el" b="1" u="sng" dirty="0">
                <a:solidFill>
                  <a:schemeClr val="hlink"/>
                </a:solidFill>
                <a:hlinkClick r:id="rId6"/>
              </a:rPr>
              <a:t>ΔΙΑΒΑΣΤΕ ΕΠΙΣΗΣ: Η EOS DA απευθύνει επείγουσα έκκληση για δορυφορικά δεδομένα για να βοηθήσει την Ουκρανία</a:t>
            </a:r>
            <a:endParaRPr dirty="0"/>
          </a:p>
          <a:p>
            <a:pPr marL="0" lvl="0" indent="0" algn="l" rtl="0">
              <a:spcBef>
                <a:spcPts val="0"/>
              </a:spcBef>
              <a:spcAft>
                <a:spcPts val="0"/>
              </a:spcAft>
              <a:buNone/>
            </a:pPr>
            <a:r>
              <a:rPr lang="el" dirty="0"/>
              <a:t>Μια </a:t>
            </a:r>
            <a:r>
              <a:rPr lang="el" u="sng" dirty="0">
                <a:solidFill>
                  <a:schemeClr val="hlink"/>
                </a:solidFill>
                <a:hlinkClick r:id="rId7"/>
              </a:rPr>
              <a:t>δεύτερη έκθεση του OCSE στις 9 Απριλίου 2021</a:t>
            </a:r>
            <a:r>
              <a:rPr lang="el" dirty="0"/>
              <a:t> είχε τονίσει ότι το πρόβλημα συνεχιζόταν οδηγώντας σε ματαίωση αποστολών. </a:t>
            </a:r>
            <a:r>
              <a:rPr lang="el" i="1" dirty="0"/>
              <a:t>«Οποιαδήποτε παρεμβολή σήματος GPS εμποδίζει την ικανότητα της αποστολής να διεξάγει αποτελεσματική παρακολούθηση και αναφορά της κατάστασης ασφαλείας σύμφωνα με την εντολή της. Τα UAV μεγάλου βεληνεκούς αποτελούν ουσιαστικό μέρος των επιχειρήσεων SMM, ειδικά τη νύχτα και σε περιοχές όπου η παρακολούθηση και η ελευθερία κινήσεων της αποστολής είναι περιορισμένες», ανέφερε.</a:t>
            </a:r>
            <a:endParaRPr dirty="0"/>
          </a:p>
          <a:p>
            <a:pPr marL="0" lvl="0" indent="0" algn="l" rtl="0">
              <a:spcBef>
                <a:spcPts val="0"/>
              </a:spcBef>
              <a:spcAft>
                <a:spcPts val="0"/>
              </a:spcAft>
              <a:buNone/>
            </a:pPr>
            <a:r>
              <a:rPr lang="el" b="1" dirty="0"/>
              <a:t>Η εμπλοκή GPS είναι ένα σημαντικό ζήτημα</a:t>
            </a:r>
            <a:endParaRPr dirty="0"/>
          </a:p>
          <a:p>
            <a:pPr marL="0" lvl="0" indent="0" algn="l" rtl="0">
              <a:spcBef>
                <a:spcPts val="0"/>
              </a:spcBef>
              <a:spcAft>
                <a:spcPts val="0"/>
              </a:spcAft>
              <a:buNone/>
            </a:pPr>
            <a:r>
              <a:rPr lang="el" dirty="0"/>
              <a:t>Δεδομένου ότι οι στρατιωτικές δυνάμεις χρησιμοποιούν τακτικά παρεμβολείς GPS για να αποκρύψουν και να προστατεύσουν κρίσιμα στρατεύματα, εγκαταστάσεις και εξοπλισμό από επίθεση, αυτό μπορεί να είναι ένας κύριος δείκτης μελλοντικής στρατιωτικής δραστηριότητας σε μια περιοχή. Ενώ οι παρεμβολές μπορεί να είναι ακούσιες όταν πολλαπλός εξοπλισμός λειτουργεί πολύ κοντά στις ζώνες συχνοτήτων GPS, περιστατικά σκόπιμων παρεμβολών GPS έχουν αυξηθεί σε όλο τον κόσμο τα τελευταία χρόνια. Αυτό κατέστη δυνατό κυρίως λόγω του χαμηλού κόστους, της ευκολίας ανάπτυξης και της γενικής διαθεσιμότητας της τεχνολογίας παρεμβολών GPS. Εξτρεμιστικές οργανώσεις και φαύλα στοιχεία, όπως τα καρτέλ ναρκωτικών, χρησιμοποιούν παρεμβολείς GPS για να αποτρέψουν την παρακολούθηση από εναέρια drones, παρόλο που η χρήση τους είναι παράνομη στα περισσότερα ανεπτυγμένα μέρη του κόσμου.</a:t>
            </a:r>
            <a:endParaRPr dirty="0"/>
          </a:p>
          <a:p>
            <a:pPr marL="0" lvl="0" indent="0" algn="l" rtl="0">
              <a:spcBef>
                <a:spcPts val="0"/>
              </a:spcBef>
              <a:spcAft>
                <a:spcPts val="0"/>
              </a:spcAft>
              <a:buNone/>
            </a:pPr>
            <a:r>
              <a:rPr lang="el" dirty="0"/>
              <a:t>«Το GPS είναι μια θεμελιώδης υπηρεσία "παγκόσμιων κοινών" από την οποία εξαρτώνται όλες οι σύγχρονες οικονομίες. Οι παρεμβολές σήματος GPS έχουν τη δυνατότητα να διαταράξουν σημαντικά τα αεροπορικά ταξίδια, την εφοδιαστική, τη χρηματοδότηση, τις μεταφορές, τις επικοινωνίες και πολλές άλλες βασικές υπηρεσίες", δήλωσε νωρίτερα ο Serafini σε </a:t>
            </a:r>
            <a:r>
              <a:rPr lang="el" u="sng" dirty="0">
                <a:solidFill>
                  <a:schemeClr val="hlink"/>
                </a:solidFill>
                <a:hlinkClick r:id="rId8"/>
              </a:rPr>
              <a:t>δήλωση</a:t>
            </a:r>
            <a:r>
              <a:rPr lang="el" dirty="0"/>
              <a:t>. «Είτε ακούσια είτε σκόπιμη, οι παρεμβολές που εμποδίζουν τους ανθρώπους, τα οχήματα, τα πλοία και τα αεροπλάνα να προσδιορίσουν ακριβείς τοποθεσίες μπορεί να είναι καταστροφικές τόσο για τις κυβερνητικές όσο και για τις εμπορικές δραστηριότητες.</a:t>
            </a:r>
            <a:endParaRPr dirty="0"/>
          </a:p>
          <a:p>
            <a:pPr marL="0" lvl="0" indent="0" algn="l" rtl="0">
              <a:spcBef>
                <a:spcPts val="0"/>
              </a:spcBef>
              <a:spcAft>
                <a:spcPts val="0"/>
              </a:spcAft>
              <a:buNone/>
            </a:pPr>
            <a:r>
              <a:rPr lang="el" dirty="0"/>
              <a:t>Πέρυσι, η εταιρεία με έδρα το Herndon της Βιρτζίνια ανακοίνωσε ότι έχει αποκτήσει την ικανότητα να ανιχνεύει και να εντοπίζει γεωγραφικά παρεμβολές σε σήματα GPS, οι οποίες μπορεί να απειλήσουν στρατιωτικές και πολιτικές εφαρμογές πλοήγησης. Η ικανότητα δοκιμάστηκε πέρυσι σε μια ποικιλία ασκήσεων και είναι επί του παρόντος διαθέσιμη ως μέρος του καταλόγου προϊόντων σήματος RFGeo του HawkEye 360.</a:t>
            </a:r>
            <a:endParaRPr dirty="0"/>
          </a:p>
          <a:p>
            <a:pPr marL="0" lvl="0" indent="0" algn="l" rtl="0">
              <a:spcBef>
                <a:spcPts val="0"/>
              </a:spcBef>
              <a:spcAft>
                <a:spcPts val="0"/>
              </a:spcAft>
              <a:buNone/>
            </a:pPr>
            <a:endParaRPr dirty="0"/>
          </a:p>
        </p:txBody>
      </p:sp>
      <p:sp>
        <p:nvSpPr>
          <p:cNvPr id="1365" name="Google Shape;1365;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9" name="Google Shape;137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l" sz="1200" b="1" i="0" u="none" strike="noStrike" cap="none">
                <a:solidFill>
                  <a:srgbClr val="000000"/>
                </a:solidFill>
                <a:latin typeface="Arial"/>
                <a:ea typeface="Arial"/>
                <a:cs typeface="Arial"/>
                <a:sym typeface="Arial"/>
              </a:rPr>
              <a:t>61</a:t>
            </a:fld>
            <a:endParaRPr sz="1200" b="1"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5" name="Google Shape;1395;p63:notes"/>
          <p:cNvSpPr txBox="1">
            <a:spLocks noGrp="1"/>
          </p:cNvSpPr>
          <p:nvPr>
            <p:ph type="body" idx="1"/>
          </p:nvPr>
        </p:nvSpPr>
        <p:spPr>
          <a:xfrm>
            <a:off x="679450" y="4497388"/>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0" name="Google Shape;141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7" name="Google Shape;14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3" name="Google Shape;1423;p67:notes"/>
          <p:cNvSpPr txBox="1">
            <a:spLocks noGrp="1"/>
          </p:cNvSpPr>
          <p:nvPr>
            <p:ph type="body" idx="1"/>
          </p:nvPr>
        </p:nvSpPr>
        <p:spPr>
          <a:xfrm>
            <a:off x="679450" y="4497388"/>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5" name="Google Shape;144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1" name="Google Shape;145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8" name="Google Shape;145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5" name="Google Shape;146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4" name="Google Shape;149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0" name="Google Shape;1500;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7" name="Google Shape;1507;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3" name="Google Shape;1513;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1" name="Google Shape;1521;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7"/>
        <p:cNvGrpSpPr/>
        <p:nvPr/>
      </p:nvGrpSpPr>
      <p:grpSpPr>
        <a:xfrm>
          <a:off x="0" y="0"/>
          <a:ext cx="0" cy="0"/>
          <a:chOff x="0" y="0"/>
          <a:chExt cx="0" cy="0"/>
        </a:xfrm>
      </p:grpSpPr>
      <p:sp>
        <p:nvSpPr>
          <p:cNvPr id="18" name="Google Shape;1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4"/>
        <p:cNvGrpSpPr/>
        <p:nvPr/>
      </p:nvGrpSpPr>
      <p:grpSpPr>
        <a:xfrm>
          <a:off x="0" y="0"/>
          <a:ext cx="0" cy="0"/>
          <a:chOff x="0" y="0"/>
          <a:chExt cx="0" cy="0"/>
        </a:xfrm>
      </p:grpSpPr>
      <p:sp>
        <p:nvSpPr>
          <p:cNvPr id="75" name="Google Shape;75;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0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0"/>
        <p:cNvGrpSpPr/>
        <p:nvPr/>
      </p:nvGrpSpPr>
      <p:grpSpPr>
        <a:xfrm>
          <a:off x="0" y="0"/>
          <a:ext cx="0" cy="0"/>
          <a:chOff x="0" y="0"/>
          <a:chExt cx="0" cy="0"/>
        </a:xfrm>
      </p:grpSpPr>
      <p:sp>
        <p:nvSpPr>
          <p:cNvPr id="81" name="Google Shape;81;p10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91"/>
        <p:cNvGrpSpPr/>
        <p:nvPr/>
      </p:nvGrpSpPr>
      <p:grpSpPr>
        <a:xfrm>
          <a:off x="0" y="0"/>
          <a:ext cx="0" cy="0"/>
          <a:chOff x="0" y="0"/>
          <a:chExt cx="0" cy="0"/>
        </a:xfrm>
      </p:grpSpPr>
      <p:sp>
        <p:nvSpPr>
          <p:cNvPr id="92" name="Google Shape;92;p8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3" name="Google Shape;93;p86"/>
          <p:cNvSpPr>
            <a:spLocks noGrp="1"/>
          </p:cNvSpPr>
          <p:nvPr>
            <p:ph type="pic" idx="2"/>
          </p:nvPr>
        </p:nvSpPr>
        <p:spPr>
          <a:xfrm flipH="1">
            <a:off x="7163691" y="0"/>
            <a:ext cx="5024825" cy="6858000"/>
          </a:xfrm>
          <a:prstGeom prst="rect">
            <a:avLst/>
          </a:prstGeom>
          <a:solidFill>
            <a:schemeClr val="lt2"/>
          </a:solidFill>
          <a:ln>
            <a:noFill/>
          </a:ln>
        </p:spPr>
      </p:sp>
      <p:cxnSp>
        <p:nvCxnSpPr>
          <p:cNvPr id="94" name="Google Shape;94;p8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5" name="Google Shape;95;p8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
        <p:nvSpPr>
          <p:cNvPr id="97" name="Google Shape;97;p86"/>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6"/>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9" name="Google Shape;99;p86"/>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0" name="Google Shape;100;p86"/>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86"/>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86"/>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86"/>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86"/>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86"/>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86"/>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86"/>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08"/>
        <p:cNvGrpSpPr/>
        <p:nvPr/>
      </p:nvGrpSpPr>
      <p:grpSpPr>
        <a:xfrm>
          <a:off x="0" y="0"/>
          <a:ext cx="0" cy="0"/>
          <a:chOff x="0" y="0"/>
          <a:chExt cx="0" cy="0"/>
        </a:xfrm>
      </p:grpSpPr>
      <p:pic>
        <p:nvPicPr>
          <p:cNvPr id="109" name="Google Shape;109;p87"/>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10" name="Google Shape;110;p87"/>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87"/>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12" name="Google Shape;112;p87"/>
          <p:cNvSpPr>
            <a:spLocks noGrp="1"/>
          </p:cNvSpPr>
          <p:nvPr>
            <p:ph type="pic" idx="2"/>
          </p:nvPr>
        </p:nvSpPr>
        <p:spPr>
          <a:xfrm>
            <a:off x="0" y="-2235"/>
            <a:ext cx="5840730" cy="6862275"/>
          </a:xfrm>
          <a:prstGeom prst="rect">
            <a:avLst/>
          </a:prstGeom>
          <a:solidFill>
            <a:schemeClr val="lt2"/>
          </a:solidFill>
          <a:ln>
            <a:noFill/>
          </a:ln>
        </p:spPr>
      </p:sp>
      <p:sp>
        <p:nvSpPr>
          <p:cNvPr id="113" name="Google Shape;113;p87"/>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4" name="Google Shape;114;p87"/>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115"/>
        <p:cNvGrpSpPr/>
        <p:nvPr/>
      </p:nvGrpSpPr>
      <p:grpSpPr>
        <a:xfrm>
          <a:off x="0" y="0"/>
          <a:ext cx="0" cy="0"/>
          <a:chOff x="0" y="0"/>
          <a:chExt cx="0" cy="0"/>
        </a:xfrm>
      </p:grpSpPr>
      <p:sp>
        <p:nvSpPr>
          <p:cNvPr id="116" name="Google Shape;116;p11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1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18" name="Google Shape;118;p115"/>
          <p:cNvSpPr>
            <a:spLocks noGrp="1"/>
          </p:cNvSpPr>
          <p:nvPr>
            <p:ph type="pic" idx="2"/>
          </p:nvPr>
        </p:nvSpPr>
        <p:spPr>
          <a:xfrm>
            <a:off x="0" y="-2235"/>
            <a:ext cx="5840730" cy="6862275"/>
          </a:xfrm>
          <a:prstGeom prst="rect">
            <a:avLst/>
          </a:prstGeom>
          <a:solidFill>
            <a:schemeClr val="lt2"/>
          </a:solidFill>
          <a:ln>
            <a:noFill/>
          </a:ln>
        </p:spPr>
      </p:sp>
      <p:sp>
        <p:nvSpPr>
          <p:cNvPr id="119" name="Google Shape;119;p11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120" name="Google Shape;120;p11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1"/>
        <p:cNvGrpSpPr/>
        <p:nvPr/>
      </p:nvGrpSpPr>
      <p:grpSpPr>
        <a:xfrm>
          <a:off x="0" y="0"/>
          <a:ext cx="0" cy="0"/>
          <a:chOff x="0" y="0"/>
          <a:chExt cx="0" cy="0"/>
        </a:xfrm>
      </p:grpSpPr>
      <p:sp>
        <p:nvSpPr>
          <p:cNvPr id="122" name="Google Shape;122;p116"/>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16"/>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4" name="Google Shape;124;p116"/>
          <p:cNvSpPr>
            <a:spLocks noGrp="1"/>
          </p:cNvSpPr>
          <p:nvPr>
            <p:ph type="pic" idx="2"/>
          </p:nvPr>
        </p:nvSpPr>
        <p:spPr>
          <a:xfrm flipH="1">
            <a:off x="7163691" y="0"/>
            <a:ext cx="5024825" cy="6858000"/>
          </a:xfrm>
          <a:prstGeom prst="rect">
            <a:avLst/>
          </a:prstGeom>
          <a:solidFill>
            <a:schemeClr val="lt2"/>
          </a:solidFill>
          <a:ln>
            <a:noFill/>
          </a:ln>
        </p:spPr>
      </p:sp>
      <p:sp>
        <p:nvSpPr>
          <p:cNvPr id="125" name="Google Shape;125;p11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126" name="Google Shape;126;p11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27" name="Google Shape;127;p11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9"/>
        <p:cNvGrpSpPr/>
        <p:nvPr/>
      </p:nvGrpSpPr>
      <p:grpSpPr>
        <a:xfrm>
          <a:off x="0" y="0"/>
          <a:ext cx="0" cy="0"/>
          <a:chOff x="0" y="0"/>
          <a:chExt cx="0" cy="0"/>
        </a:xfrm>
      </p:grpSpPr>
      <p:sp>
        <p:nvSpPr>
          <p:cNvPr id="130" name="Google Shape;130;p117"/>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17"/>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2" name="Google Shape;132;p117"/>
          <p:cNvSpPr>
            <a:spLocks noGrp="1"/>
          </p:cNvSpPr>
          <p:nvPr>
            <p:ph type="pic" idx="2"/>
          </p:nvPr>
        </p:nvSpPr>
        <p:spPr>
          <a:xfrm flipH="1">
            <a:off x="7163691" y="0"/>
            <a:ext cx="5024825" cy="6858000"/>
          </a:xfrm>
          <a:prstGeom prst="rect">
            <a:avLst/>
          </a:prstGeom>
          <a:solidFill>
            <a:schemeClr val="lt2"/>
          </a:solidFill>
          <a:ln>
            <a:noFill/>
          </a:ln>
        </p:spPr>
      </p:sp>
      <p:sp>
        <p:nvSpPr>
          <p:cNvPr id="133" name="Google Shape;133;p11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1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35"/>
        <p:cNvGrpSpPr/>
        <p:nvPr/>
      </p:nvGrpSpPr>
      <p:grpSpPr>
        <a:xfrm>
          <a:off x="0" y="0"/>
          <a:ext cx="0" cy="0"/>
          <a:chOff x="0" y="0"/>
          <a:chExt cx="0" cy="0"/>
        </a:xfrm>
      </p:grpSpPr>
      <p:sp>
        <p:nvSpPr>
          <p:cNvPr id="136" name="Google Shape;136;p11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7" name="Google Shape;137;p118"/>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18"/>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39" name="Google Shape;139;p11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40" name="Google Shape;140;p11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18"/>
          <p:cNvSpPr>
            <a:spLocks noGrp="1"/>
          </p:cNvSpPr>
          <p:nvPr>
            <p:ph type="pic" idx="2"/>
          </p:nvPr>
        </p:nvSpPr>
        <p:spPr>
          <a:xfrm flipH="1">
            <a:off x="7163691" y="0"/>
            <a:ext cx="5024825" cy="6858000"/>
          </a:xfrm>
          <a:prstGeom prst="rect">
            <a:avLst/>
          </a:prstGeom>
          <a:solidFill>
            <a:schemeClr val="lt2"/>
          </a:solidFill>
          <a:ln>
            <a:noFill/>
          </a:ln>
        </p:spPr>
      </p:sp>
      <p:sp>
        <p:nvSpPr>
          <p:cNvPr id="142" name="Google Shape;142;p11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pic>
        <p:nvPicPr>
          <p:cNvPr id="143" name="Google Shape;143;p118"/>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44"/>
        <p:cNvGrpSpPr/>
        <p:nvPr/>
      </p:nvGrpSpPr>
      <p:grpSpPr>
        <a:xfrm>
          <a:off x="0" y="0"/>
          <a:ext cx="0" cy="0"/>
          <a:chOff x="0" y="0"/>
          <a:chExt cx="0" cy="0"/>
        </a:xfrm>
      </p:grpSpPr>
      <p:grpSp>
        <p:nvGrpSpPr>
          <p:cNvPr id="145" name="Google Shape;145;p119"/>
          <p:cNvGrpSpPr/>
          <p:nvPr/>
        </p:nvGrpSpPr>
        <p:grpSpPr>
          <a:xfrm>
            <a:off x="8233290" y="0"/>
            <a:ext cx="2740011" cy="6850028"/>
            <a:chOff x="8233290" y="0"/>
            <a:chExt cx="2740011" cy="6850028"/>
          </a:xfrm>
        </p:grpSpPr>
        <p:pic>
          <p:nvPicPr>
            <p:cNvPr id="146" name="Google Shape;146;p119"/>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147" name="Google Shape;147;p119"/>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148" name="Google Shape;148;p119"/>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9" name="Google Shape;149;p119"/>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119"/>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1" name="Google Shape;151;p119"/>
          <p:cNvSpPr>
            <a:spLocks noGrp="1"/>
          </p:cNvSpPr>
          <p:nvPr>
            <p:ph type="pic" idx="2"/>
          </p:nvPr>
        </p:nvSpPr>
        <p:spPr>
          <a:xfrm>
            <a:off x="2239419" y="2833688"/>
            <a:ext cx="1005840" cy="914400"/>
          </a:xfrm>
          <a:prstGeom prst="rect">
            <a:avLst/>
          </a:prstGeom>
          <a:noFill/>
          <a:ln>
            <a:noFill/>
          </a:ln>
        </p:spPr>
      </p:sp>
      <p:sp>
        <p:nvSpPr>
          <p:cNvPr id="152" name="Google Shape;152;p119"/>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3" name="Google Shape;153;p119"/>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4" name="Google Shape;154;p119"/>
          <p:cNvSpPr>
            <a:spLocks noGrp="1"/>
          </p:cNvSpPr>
          <p:nvPr>
            <p:ph type="pic" idx="5"/>
          </p:nvPr>
        </p:nvSpPr>
        <p:spPr>
          <a:xfrm>
            <a:off x="5572159" y="2954840"/>
            <a:ext cx="1005840" cy="914400"/>
          </a:xfrm>
          <a:prstGeom prst="rect">
            <a:avLst/>
          </a:prstGeom>
          <a:noFill/>
          <a:ln>
            <a:noFill/>
          </a:ln>
        </p:spPr>
      </p:sp>
      <p:sp>
        <p:nvSpPr>
          <p:cNvPr id="155" name="Google Shape;155;p119"/>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6" name="Google Shape;156;p119"/>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119"/>
          <p:cNvSpPr>
            <a:spLocks noGrp="1"/>
          </p:cNvSpPr>
          <p:nvPr>
            <p:ph type="pic" idx="8"/>
          </p:nvPr>
        </p:nvSpPr>
        <p:spPr>
          <a:xfrm>
            <a:off x="8916470" y="2833688"/>
            <a:ext cx="1005840" cy="914400"/>
          </a:xfrm>
          <a:prstGeom prst="rect">
            <a:avLst/>
          </a:prstGeom>
          <a:noFill/>
          <a:ln>
            <a:noFill/>
          </a:ln>
        </p:spPr>
      </p:sp>
      <p:sp>
        <p:nvSpPr>
          <p:cNvPr id="158" name="Google Shape;158;p119"/>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11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161"/>
        <p:cNvGrpSpPr/>
        <p:nvPr/>
      </p:nvGrpSpPr>
      <p:grpSpPr>
        <a:xfrm>
          <a:off x="0" y="0"/>
          <a:ext cx="0" cy="0"/>
          <a:chOff x="0" y="0"/>
          <a:chExt cx="0" cy="0"/>
        </a:xfrm>
      </p:grpSpPr>
      <p:grpSp>
        <p:nvGrpSpPr>
          <p:cNvPr id="162" name="Google Shape;162;p120"/>
          <p:cNvGrpSpPr/>
          <p:nvPr/>
        </p:nvGrpSpPr>
        <p:grpSpPr>
          <a:xfrm>
            <a:off x="8233290" y="0"/>
            <a:ext cx="2740011" cy="6850028"/>
            <a:chOff x="8233290" y="0"/>
            <a:chExt cx="2740011" cy="6850028"/>
          </a:xfrm>
        </p:grpSpPr>
        <p:pic>
          <p:nvPicPr>
            <p:cNvPr id="163" name="Google Shape;163;p120"/>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164" name="Google Shape;164;p120"/>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165" name="Google Shape;165;p120"/>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20"/>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7" name="Google Shape;167;p120"/>
          <p:cNvSpPr>
            <a:spLocks noGrp="1"/>
          </p:cNvSpPr>
          <p:nvPr>
            <p:ph type="pic" idx="2"/>
          </p:nvPr>
        </p:nvSpPr>
        <p:spPr>
          <a:xfrm>
            <a:off x="2239419" y="2833688"/>
            <a:ext cx="1005840" cy="914400"/>
          </a:xfrm>
          <a:prstGeom prst="rect">
            <a:avLst/>
          </a:prstGeom>
          <a:noFill/>
          <a:ln>
            <a:noFill/>
          </a:ln>
        </p:spPr>
      </p:sp>
      <p:sp>
        <p:nvSpPr>
          <p:cNvPr id="168" name="Google Shape;168;p120"/>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9" name="Google Shape;169;p120"/>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0" name="Google Shape;170;p120"/>
          <p:cNvSpPr>
            <a:spLocks noGrp="1"/>
          </p:cNvSpPr>
          <p:nvPr>
            <p:ph type="pic" idx="5"/>
          </p:nvPr>
        </p:nvSpPr>
        <p:spPr>
          <a:xfrm>
            <a:off x="5572159" y="2954840"/>
            <a:ext cx="1005840" cy="914400"/>
          </a:xfrm>
          <a:prstGeom prst="rect">
            <a:avLst/>
          </a:prstGeom>
          <a:noFill/>
          <a:ln>
            <a:noFill/>
          </a:ln>
        </p:spPr>
      </p:sp>
      <p:sp>
        <p:nvSpPr>
          <p:cNvPr id="171" name="Google Shape;171;p120"/>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2" name="Google Shape;172;p120"/>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3" name="Google Shape;173;p120"/>
          <p:cNvSpPr>
            <a:spLocks noGrp="1"/>
          </p:cNvSpPr>
          <p:nvPr>
            <p:ph type="pic" idx="8"/>
          </p:nvPr>
        </p:nvSpPr>
        <p:spPr>
          <a:xfrm>
            <a:off x="8916470" y="2833688"/>
            <a:ext cx="1005840" cy="914400"/>
          </a:xfrm>
          <a:prstGeom prst="rect">
            <a:avLst/>
          </a:prstGeom>
          <a:noFill/>
          <a:ln>
            <a:noFill/>
          </a:ln>
        </p:spPr>
      </p:sp>
      <p:sp>
        <p:nvSpPr>
          <p:cNvPr id="174" name="Google Shape;174;p120"/>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12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1"/>
        <p:cNvGrpSpPr/>
        <p:nvPr/>
      </p:nvGrpSpPr>
      <p:grpSpPr>
        <a:xfrm>
          <a:off x="0" y="0"/>
          <a:ext cx="0" cy="0"/>
          <a:chOff x="0" y="0"/>
          <a:chExt cx="0" cy="0"/>
        </a:xfrm>
      </p:grpSpPr>
      <p:sp>
        <p:nvSpPr>
          <p:cNvPr id="22" name="Google Shape;22;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177"/>
        <p:cNvGrpSpPr/>
        <p:nvPr/>
      </p:nvGrpSpPr>
      <p:grpSpPr>
        <a:xfrm>
          <a:off x="0" y="0"/>
          <a:ext cx="0" cy="0"/>
          <a:chOff x="0" y="0"/>
          <a:chExt cx="0" cy="0"/>
        </a:xfrm>
      </p:grpSpPr>
      <p:sp>
        <p:nvSpPr>
          <p:cNvPr id="178" name="Google Shape;178;p121"/>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121"/>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0" name="Google Shape;180;p121"/>
          <p:cNvSpPr>
            <a:spLocks noGrp="1"/>
          </p:cNvSpPr>
          <p:nvPr>
            <p:ph type="pic" idx="2"/>
          </p:nvPr>
        </p:nvSpPr>
        <p:spPr>
          <a:xfrm>
            <a:off x="0" y="-2235"/>
            <a:ext cx="5840730" cy="6862275"/>
          </a:xfrm>
          <a:prstGeom prst="rect">
            <a:avLst/>
          </a:prstGeom>
          <a:solidFill>
            <a:schemeClr val="lt2"/>
          </a:solidFill>
          <a:ln>
            <a:noFill/>
          </a:ln>
        </p:spPr>
      </p:sp>
      <p:sp>
        <p:nvSpPr>
          <p:cNvPr id="181" name="Google Shape;181;p121"/>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121"/>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183" name="Google Shape;183;p121"/>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184" name="Google Shape;184;p121"/>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5" name="Google Shape;185;p121"/>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6" name="Google Shape;186;p121"/>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7" name="Google Shape;187;p121"/>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88"/>
        <p:cNvGrpSpPr/>
        <p:nvPr/>
      </p:nvGrpSpPr>
      <p:grpSpPr>
        <a:xfrm>
          <a:off x="0" y="0"/>
          <a:ext cx="0" cy="0"/>
          <a:chOff x="0" y="0"/>
          <a:chExt cx="0" cy="0"/>
        </a:xfrm>
      </p:grpSpPr>
      <p:sp>
        <p:nvSpPr>
          <p:cNvPr id="189" name="Google Shape;189;p12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90" name="Google Shape;190;p122"/>
          <p:cNvSpPr>
            <a:spLocks noGrp="1"/>
          </p:cNvSpPr>
          <p:nvPr>
            <p:ph type="pic" idx="2"/>
          </p:nvPr>
        </p:nvSpPr>
        <p:spPr>
          <a:xfrm flipH="1">
            <a:off x="7163691" y="0"/>
            <a:ext cx="5024825" cy="6858000"/>
          </a:xfrm>
          <a:prstGeom prst="rect">
            <a:avLst/>
          </a:prstGeom>
          <a:solidFill>
            <a:schemeClr val="lt2"/>
          </a:solidFill>
          <a:ln>
            <a:noFill/>
          </a:ln>
        </p:spPr>
      </p:sp>
      <p:sp>
        <p:nvSpPr>
          <p:cNvPr id="191" name="Google Shape;191;p12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12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12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122"/>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122"/>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122"/>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122"/>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122"/>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122"/>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00" name="Google Shape;200;p122"/>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01" name="Google Shape;201;p122"/>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2" name="Google Shape;202;p12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3" name="Google Shape;203;p12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205"/>
        <p:cNvGrpSpPr/>
        <p:nvPr/>
      </p:nvGrpSpPr>
      <p:grpSpPr>
        <a:xfrm>
          <a:off x="0" y="0"/>
          <a:ext cx="0" cy="0"/>
          <a:chOff x="0" y="0"/>
          <a:chExt cx="0" cy="0"/>
        </a:xfrm>
      </p:grpSpPr>
      <p:sp>
        <p:nvSpPr>
          <p:cNvPr id="206" name="Google Shape;206;p12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07" name="Google Shape;207;p123"/>
          <p:cNvSpPr>
            <a:spLocks noGrp="1"/>
          </p:cNvSpPr>
          <p:nvPr>
            <p:ph type="pic" idx="2"/>
          </p:nvPr>
        </p:nvSpPr>
        <p:spPr>
          <a:xfrm flipH="1">
            <a:off x="7163691" y="0"/>
            <a:ext cx="5024825" cy="6858000"/>
          </a:xfrm>
          <a:prstGeom prst="rect">
            <a:avLst/>
          </a:prstGeom>
          <a:solidFill>
            <a:schemeClr val="lt2"/>
          </a:solidFill>
          <a:ln>
            <a:noFill/>
          </a:ln>
        </p:spPr>
      </p:sp>
      <p:sp>
        <p:nvSpPr>
          <p:cNvPr id="208" name="Google Shape;208;p12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12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0" name="Google Shape;210;p12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1" name="Google Shape;211;p12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2" name="Google Shape;212;p12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3" name="Google Shape;213;p12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4" name="Google Shape;214;p12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5" name="Google Shape;215;p12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6" name="Google Shape;216;p12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7" name="Google Shape;217;p12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8" name="Google Shape;218;p12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19" name="Google Shape;219;p12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20" name="Google Shape;220;p12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Agenda - Topic 3">
  <p:cSld name="Agenda - Topic 3">
    <p:spTree>
      <p:nvGrpSpPr>
        <p:cNvPr id="1" name="Shape 222"/>
        <p:cNvGrpSpPr/>
        <p:nvPr/>
      </p:nvGrpSpPr>
      <p:grpSpPr>
        <a:xfrm>
          <a:off x="0" y="0"/>
          <a:ext cx="0" cy="0"/>
          <a:chOff x="0" y="0"/>
          <a:chExt cx="0" cy="0"/>
        </a:xfrm>
      </p:grpSpPr>
      <p:sp>
        <p:nvSpPr>
          <p:cNvPr id="223" name="Google Shape;223;p12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24" name="Google Shape;224;p124"/>
          <p:cNvSpPr>
            <a:spLocks noGrp="1"/>
          </p:cNvSpPr>
          <p:nvPr>
            <p:ph type="pic" idx="2"/>
          </p:nvPr>
        </p:nvSpPr>
        <p:spPr>
          <a:xfrm flipH="1">
            <a:off x="7163691" y="0"/>
            <a:ext cx="5024825" cy="6858000"/>
          </a:xfrm>
          <a:prstGeom prst="rect">
            <a:avLst/>
          </a:prstGeom>
          <a:solidFill>
            <a:schemeClr val="lt2"/>
          </a:solidFill>
          <a:ln>
            <a:noFill/>
          </a:ln>
        </p:spPr>
      </p:sp>
      <p:sp>
        <p:nvSpPr>
          <p:cNvPr id="225" name="Google Shape;225;p12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2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7" name="Google Shape;227;p12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8" name="Google Shape;228;p12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9" name="Google Shape;229;p12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0" name="Google Shape;230;p12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1" name="Google Shape;231;p12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2" name="Google Shape;232;p12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3" name="Google Shape;233;p12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4" name="Google Shape;234;p12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5" name="Google Shape;235;p12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36" name="Google Shape;236;p12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37" name="Google Shape;237;p12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2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239"/>
        <p:cNvGrpSpPr/>
        <p:nvPr/>
      </p:nvGrpSpPr>
      <p:grpSpPr>
        <a:xfrm>
          <a:off x="0" y="0"/>
          <a:ext cx="0" cy="0"/>
          <a:chOff x="0" y="0"/>
          <a:chExt cx="0" cy="0"/>
        </a:xfrm>
      </p:grpSpPr>
      <p:sp>
        <p:nvSpPr>
          <p:cNvPr id="240" name="Google Shape;240;p12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41" name="Google Shape;241;p125"/>
          <p:cNvSpPr>
            <a:spLocks noGrp="1"/>
          </p:cNvSpPr>
          <p:nvPr>
            <p:ph type="pic" idx="2"/>
          </p:nvPr>
        </p:nvSpPr>
        <p:spPr>
          <a:xfrm flipH="1">
            <a:off x="7163691" y="0"/>
            <a:ext cx="5024825" cy="6858000"/>
          </a:xfrm>
          <a:prstGeom prst="rect">
            <a:avLst/>
          </a:prstGeom>
          <a:solidFill>
            <a:schemeClr val="lt2"/>
          </a:solidFill>
          <a:ln>
            <a:noFill/>
          </a:ln>
        </p:spPr>
      </p:sp>
      <p:sp>
        <p:nvSpPr>
          <p:cNvPr id="242" name="Google Shape;242;p12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12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4" name="Google Shape;244;p12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5" name="Google Shape;245;p12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6" name="Google Shape;246;p12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7" name="Google Shape;247;p12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8" name="Google Shape;248;p12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49" name="Google Shape;249;p12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0" name="Google Shape;250;p12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1" name="Google Shape;251;p12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2" name="Google Shape;252;p12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53" name="Google Shape;253;p12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4" name="Google Shape;254;p12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2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256"/>
        <p:cNvGrpSpPr/>
        <p:nvPr/>
      </p:nvGrpSpPr>
      <p:grpSpPr>
        <a:xfrm>
          <a:off x="0" y="0"/>
          <a:ext cx="0" cy="0"/>
          <a:chOff x="0" y="0"/>
          <a:chExt cx="0" cy="0"/>
        </a:xfrm>
      </p:grpSpPr>
      <p:sp>
        <p:nvSpPr>
          <p:cNvPr id="257" name="Google Shape;257;p12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58" name="Google Shape;258;p126"/>
          <p:cNvSpPr>
            <a:spLocks noGrp="1"/>
          </p:cNvSpPr>
          <p:nvPr>
            <p:ph type="pic" idx="2"/>
          </p:nvPr>
        </p:nvSpPr>
        <p:spPr>
          <a:xfrm flipH="1">
            <a:off x="7163691" y="0"/>
            <a:ext cx="5024825" cy="6858000"/>
          </a:xfrm>
          <a:prstGeom prst="rect">
            <a:avLst/>
          </a:prstGeom>
          <a:solidFill>
            <a:schemeClr val="lt2"/>
          </a:solidFill>
          <a:ln>
            <a:noFill/>
          </a:ln>
        </p:spPr>
      </p:sp>
      <p:sp>
        <p:nvSpPr>
          <p:cNvPr id="259" name="Google Shape;259;p126"/>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126"/>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1" name="Google Shape;261;p126"/>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2" name="Google Shape;262;p126"/>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3" name="Google Shape;263;p126"/>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4" name="Google Shape;264;p126"/>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5" name="Google Shape;265;p126"/>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6" name="Google Shape;266;p126"/>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7" name="Google Shape;267;p126"/>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8" name="Google Shape;268;p126"/>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9" name="Google Shape;269;p126"/>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70" name="Google Shape;270;p12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71" name="Google Shape;271;p12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2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273"/>
        <p:cNvGrpSpPr/>
        <p:nvPr/>
      </p:nvGrpSpPr>
      <p:grpSpPr>
        <a:xfrm>
          <a:off x="0" y="0"/>
          <a:ext cx="0" cy="0"/>
          <a:chOff x="0" y="0"/>
          <a:chExt cx="0" cy="0"/>
        </a:xfrm>
      </p:grpSpPr>
      <p:grpSp>
        <p:nvGrpSpPr>
          <p:cNvPr id="274" name="Google Shape;274;p127"/>
          <p:cNvGrpSpPr/>
          <p:nvPr/>
        </p:nvGrpSpPr>
        <p:grpSpPr>
          <a:xfrm>
            <a:off x="5382569" y="2242"/>
            <a:ext cx="6806909" cy="6862481"/>
            <a:chOff x="5382569" y="2242"/>
            <a:chExt cx="6806909" cy="6862481"/>
          </a:xfrm>
        </p:grpSpPr>
        <p:pic>
          <p:nvPicPr>
            <p:cNvPr id="275" name="Google Shape;275;p127"/>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276" name="Google Shape;276;p127"/>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277" name="Google Shape;277;p127"/>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127"/>
          <p:cNvSpPr>
            <a:spLocks noGrp="1"/>
          </p:cNvSpPr>
          <p:nvPr>
            <p:ph type="pic" idx="2"/>
          </p:nvPr>
        </p:nvSpPr>
        <p:spPr>
          <a:xfrm>
            <a:off x="-29499" y="-2236"/>
            <a:ext cx="6814124" cy="6871095"/>
          </a:xfrm>
          <a:prstGeom prst="rect">
            <a:avLst/>
          </a:prstGeom>
          <a:solidFill>
            <a:schemeClr val="lt2"/>
          </a:solidFill>
          <a:ln>
            <a:noFill/>
          </a:ln>
        </p:spPr>
      </p:sp>
      <p:sp>
        <p:nvSpPr>
          <p:cNvPr id="279" name="Google Shape;279;p127"/>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285"/>
        <p:cNvGrpSpPr/>
        <p:nvPr/>
      </p:nvGrpSpPr>
      <p:grpSpPr>
        <a:xfrm>
          <a:off x="0" y="0"/>
          <a:ext cx="0" cy="0"/>
          <a:chOff x="0" y="0"/>
          <a:chExt cx="0" cy="0"/>
        </a:xfrm>
      </p:grpSpPr>
      <p:grpSp>
        <p:nvGrpSpPr>
          <p:cNvPr id="286" name="Google Shape;286;p89"/>
          <p:cNvGrpSpPr/>
          <p:nvPr/>
        </p:nvGrpSpPr>
        <p:grpSpPr>
          <a:xfrm>
            <a:off x="8233290" y="0"/>
            <a:ext cx="2740011" cy="6850028"/>
            <a:chOff x="8233290" y="0"/>
            <a:chExt cx="2740011" cy="6850028"/>
          </a:xfrm>
        </p:grpSpPr>
        <p:pic>
          <p:nvPicPr>
            <p:cNvPr id="287" name="Google Shape;287;p89"/>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288" name="Google Shape;288;p89"/>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289" name="Google Shape;289;p89"/>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89"/>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1" name="Google Shape;291;p89"/>
          <p:cNvSpPr>
            <a:spLocks noGrp="1"/>
          </p:cNvSpPr>
          <p:nvPr>
            <p:ph type="pic" idx="2"/>
          </p:nvPr>
        </p:nvSpPr>
        <p:spPr>
          <a:xfrm>
            <a:off x="2239419" y="2833688"/>
            <a:ext cx="1005840" cy="914400"/>
          </a:xfrm>
          <a:prstGeom prst="rect">
            <a:avLst/>
          </a:prstGeom>
          <a:noFill/>
          <a:ln>
            <a:noFill/>
          </a:ln>
        </p:spPr>
      </p:sp>
      <p:sp>
        <p:nvSpPr>
          <p:cNvPr id="292" name="Google Shape;292;p89"/>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3" name="Google Shape;293;p89"/>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4" name="Google Shape;294;p89"/>
          <p:cNvSpPr>
            <a:spLocks noGrp="1"/>
          </p:cNvSpPr>
          <p:nvPr>
            <p:ph type="pic" idx="5"/>
          </p:nvPr>
        </p:nvSpPr>
        <p:spPr>
          <a:xfrm>
            <a:off x="5572159" y="2954840"/>
            <a:ext cx="1005840" cy="914400"/>
          </a:xfrm>
          <a:prstGeom prst="rect">
            <a:avLst/>
          </a:prstGeom>
          <a:noFill/>
          <a:ln>
            <a:noFill/>
          </a:ln>
        </p:spPr>
      </p:sp>
      <p:sp>
        <p:nvSpPr>
          <p:cNvPr id="295" name="Google Shape;295;p89"/>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6" name="Google Shape;296;p89"/>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7" name="Google Shape;297;p89"/>
          <p:cNvSpPr>
            <a:spLocks noGrp="1"/>
          </p:cNvSpPr>
          <p:nvPr>
            <p:ph type="pic" idx="8"/>
          </p:nvPr>
        </p:nvSpPr>
        <p:spPr>
          <a:xfrm>
            <a:off x="8916470" y="2833688"/>
            <a:ext cx="1005840" cy="914400"/>
          </a:xfrm>
          <a:prstGeom prst="rect">
            <a:avLst/>
          </a:prstGeom>
          <a:noFill/>
          <a:ln>
            <a:noFill/>
          </a:ln>
        </p:spPr>
      </p:sp>
      <p:sp>
        <p:nvSpPr>
          <p:cNvPr id="298" name="Google Shape;298;p89"/>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9" name="Google Shape;299;p8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8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301"/>
        <p:cNvGrpSpPr/>
        <p:nvPr/>
      </p:nvGrpSpPr>
      <p:grpSpPr>
        <a:xfrm>
          <a:off x="0" y="0"/>
          <a:ext cx="0" cy="0"/>
          <a:chOff x="0" y="0"/>
          <a:chExt cx="0" cy="0"/>
        </a:xfrm>
      </p:grpSpPr>
      <p:grpSp>
        <p:nvGrpSpPr>
          <p:cNvPr id="302" name="Google Shape;302;p90"/>
          <p:cNvGrpSpPr/>
          <p:nvPr/>
        </p:nvGrpSpPr>
        <p:grpSpPr>
          <a:xfrm>
            <a:off x="8233290" y="0"/>
            <a:ext cx="2740011" cy="6850028"/>
            <a:chOff x="8233290" y="0"/>
            <a:chExt cx="2740011" cy="6850028"/>
          </a:xfrm>
        </p:grpSpPr>
        <p:pic>
          <p:nvPicPr>
            <p:cNvPr id="303" name="Google Shape;303;p90"/>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304" name="Google Shape;304;p90"/>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305" name="Google Shape;305;p90"/>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06" name="Google Shape;306;p90"/>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90"/>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8" name="Google Shape;308;p90"/>
          <p:cNvSpPr>
            <a:spLocks noGrp="1"/>
          </p:cNvSpPr>
          <p:nvPr>
            <p:ph type="pic" idx="2"/>
          </p:nvPr>
        </p:nvSpPr>
        <p:spPr>
          <a:xfrm>
            <a:off x="2239419" y="2833688"/>
            <a:ext cx="1005840" cy="914400"/>
          </a:xfrm>
          <a:prstGeom prst="rect">
            <a:avLst/>
          </a:prstGeom>
          <a:noFill/>
          <a:ln>
            <a:noFill/>
          </a:ln>
        </p:spPr>
      </p:sp>
      <p:sp>
        <p:nvSpPr>
          <p:cNvPr id="309" name="Google Shape;309;p90"/>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0" name="Google Shape;310;p90"/>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1" name="Google Shape;311;p90"/>
          <p:cNvSpPr>
            <a:spLocks noGrp="1"/>
          </p:cNvSpPr>
          <p:nvPr>
            <p:ph type="pic" idx="5"/>
          </p:nvPr>
        </p:nvSpPr>
        <p:spPr>
          <a:xfrm>
            <a:off x="5572159" y="2954840"/>
            <a:ext cx="1005840" cy="914400"/>
          </a:xfrm>
          <a:prstGeom prst="rect">
            <a:avLst/>
          </a:prstGeom>
          <a:noFill/>
          <a:ln>
            <a:noFill/>
          </a:ln>
        </p:spPr>
      </p:sp>
      <p:sp>
        <p:nvSpPr>
          <p:cNvPr id="312" name="Google Shape;312;p90"/>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3" name="Google Shape;313;p90"/>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4" name="Google Shape;314;p90"/>
          <p:cNvSpPr>
            <a:spLocks noGrp="1"/>
          </p:cNvSpPr>
          <p:nvPr>
            <p:ph type="pic" idx="8"/>
          </p:nvPr>
        </p:nvSpPr>
        <p:spPr>
          <a:xfrm>
            <a:off x="8916470" y="2833688"/>
            <a:ext cx="1005840" cy="914400"/>
          </a:xfrm>
          <a:prstGeom prst="rect">
            <a:avLst/>
          </a:prstGeom>
          <a:noFill/>
          <a:ln>
            <a:noFill/>
          </a:ln>
        </p:spPr>
      </p:sp>
      <p:sp>
        <p:nvSpPr>
          <p:cNvPr id="315" name="Google Shape;315;p90"/>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6" name="Google Shape;316;p9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9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318"/>
        <p:cNvGrpSpPr/>
        <p:nvPr/>
      </p:nvGrpSpPr>
      <p:grpSpPr>
        <a:xfrm>
          <a:off x="0" y="0"/>
          <a:ext cx="0" cy="0"/>
          <a:chOff x="0" y="0"/>
          <a:chExt cx="0" cy="0"/>
        </a:xfrm>
      </p:grpSpPr>
      <p:sp>
        <p:nvSpPr>
          <p:cNvPr id="319" name="Google Shape;319;p91"/>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91"/>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21" name="Google Shape;321;p91"/>
          <p:cNvSpPr>
            <a:spLocks noGrp="1"/>
          </p:cNvSpPr>
          <p:nvPr>
            <p:ph type="pic" idx="2"/>
          </p:nvPr>
        </p:nvSpPr>
        <p:spPr>
          <a:xfrm>
            <a:off x="0" y="-2235"/>
            <a:ext cx="5840730" cy="6862275"/>
          </a:xfrm>
          <a:prstGeom prst="rect">
            <a:avLst/>
          </a:prstGeom>
          <a:solidFill>
            <a:schemeClr val="lt2"/>
          </a:solidFill>
          <a:ln>
            <a:noFill/>
          </a:ln>
        </p:spPr>
      </p:sp>
      <p:sp>
        <p:nvSpPr>
          <p:cNvPr id="322" name="Google Shape;322;p91"/>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323" name="Google Shape;323;p91"/>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6"/>
        <p:cNvGrpSpPr/>
        <p:nvPr/>
      </p:nvGrpSpPr>
      <p:grpSpPr>
        <a:xfrm>
          <a:off x="0" y="0"/>
          <a:ext cx="0" cy="0"/>
          <a:chOff x="0" y="0"/>
          <a:chExt cx="0" cy="0"/>
        </a:xfrm>
      </p:grpSpPr>
      <p:sp>
        <p:nvSpPr>
          <p:cNvPr id="27" name="Google Shape;27;p9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9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24"/>
        <p:cNvGrpSpPr/>
        <p:nvPr/>
      </p:nvGrpSpPr>
      <p:grpSpPr>
        <a:xfrm>
          <a:off x="0" y="0"/>
          <a:ext cx="0" cy="0"/>
          <a:chOff x="0" y="0"/>
          <a:chExt cx="0" cy="0"/>
        </a:xfrm>
      </p:grpSpPr>
      <p:sp>
        <p:nvSpPr>
          <p:cNvPr id="325" name="Google Shape;325;p9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6" name="Google Shape;326;p92"/>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92"/>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328"/>
        <p:cNvGrpSpPr/>
        <p:nvPr/>
      </p:nvGrpSpPr>
      <p:grpSpPr>
        <a:xfrm>
          <a:off x="0" y="0"/>
          <a:ext cx="0" cy="0"/>
          <a:chOff x="0" y="0"/>
          <a:chExt cx="0" cy="0"/>
        </a:xfrm>
      </p:grpSpPr>
      <p:pic>
        <p:nvPicPr>
          <p:cNvPr id="329" name="Google Shape;329;p128"/>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330" name="Google Shape;330;p128"/>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128"/>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32" name="Google Shape;332;p128"/>
          <p:cNvSpPr>
            <a:spLocks noGrp="1"/>
          </p:cNvSpPr>
          <p:nvPr>
            <p:ph type="pic" idx="2"/>
          </p:nvPr>
        </p:nvSpPr>
        <p:spPr>
          <a:xfrm>
            <a:off x="0" y="-2235"/>
            <a:ext cx="5840730" cy="6862275"/>
          </a:xfrm>
          <a:prstGeom prst="rect">
            <a:avLst/>
          </a:prstGeom>
          <a:solidFill>
            <a:schemeClr val="lt2"/>
          </a:solidFill>
          <a:ln>
            <a:noFill/>
          </a:ln>
        </p:spPr>
      </p:sp>
      <p:sp>
        <p:nvSpPr>
          <p:cNvPr id="333" name="Google Shape;333;p128"/>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334" name="Google Shape;334;p128"/>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335"/>
        <p:cNvGrpSpPr/>
        <p:nvPr/>
      </p:nvGrpSpPr>
      <p:grpSpPr>
        <a:xfrm>
          <a:off x="0" y="0"/>
          <a:ext cx="0" cy="0"/>
          <a:chOff x="0" y="0"/>
          <a:chExt cx="0" cy="0"/>
        </a:xfrm>
      </p:grpSpPr>
      <p:sp>
        <p:nvSpPr>
          <p:cNvPr id="336" name="Google Shape;336;p12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37" name="Google Shape;337;p129"/>
          <p:cNvSpPr>
            <a:spLocks noGrp="1"/>
          </p:cNvSpPr>
          <p:nvPr>
            <p:ph type="pic" idx="2"/>
          </p:nvPr>
        </p:nvSpPr>
        <p:spPr>
          <a:xfrm flipH="1">
            <a:off x="7163691" y="0"/>
            <a:ext cx="5024825" cy="6858000"/>
          </a:xfrm>
          <a:prstGeom prst="rect">
            <a:avLst/>
          </a:prstGeom>
          <a:solidFill>
            <a:schemeClr val="lt2"/>
          </a:solidFill>
          <a:ln>
            <a:noFill/>
          </a:ln>
        </p:spPr>
      </p:sp>
      <p:cxnSp>
        <p:nvCxnSpPr>
          <p:cNvPr id="338" name="Google Shape;338;p12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39" name="Google Shape;339;p12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12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
        <p:nvSpPr>
          <p:cNvPr id="341" name="Google Shape;341;p12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129"/>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3" name="Google Shape;343;p129"/>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4" name="Google Shape;344;p129"/>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5" name="Google Shape;345;p129"/>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6" name="Google Shape;346;p129"/>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7" name="Google Shape;347;p129"/>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8" name="Google Shape;348;p129"/>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9" name="Google Shape;349;p129"/>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0" name="Google Shape;350;p129"/>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1" name="Google Shape;351;p129"/>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52"/>
        <p:cNvGrpSpPr/>
        <p:nvPr/>
      </p:nvGrpSpPr>
      <p:grpSpPr>
        <a:xfrm>
          <a:off x="0" y="0"/>
          <a:ext cx="0" cy="0"/>
          <a:chOff x="0" y="0"/>
          <a:chExt cx="0" cy="0"/>
        </a:xfrm>
      </p:grpSpPr>
      <p:sp>
        <p:nvSpPr>
          <p:cNvPr id="353" name="Google Shape;353;p130"/>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130"/>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5" name="Google Shape;355;p130"/>
          <p:cNvSpPr>
            <a:spLocks noGrp="1"/>
          </p:cNvSpPr>
          <p:nvPr>
            <p:ph type="pic" idx="2"/>
          </p:nvPr>
        </p:nvSpPr>
        <p:spPr>
          <a:xfrm flipH="1">
            <a:off x="7163691" y="0"/>
            <a:ext cx="5024825" cy="6858000"/>
          </a:xfrm>
          <a:prstGeom prst="rect">
            <a:avLst/>
          </a:prstGeom>
          <a:solidFill>
            <a:schemeClr val="lt2"/>
          </a:solidFill>
          <a:ln>
            <a:noFill/>
          </a:ln>
        </p:spPr>
      </p:sp>
      <p:sp>
        <p:nvSpPr>
          <p:cNvPr id="356" name="Google Shape;356;p130"/>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57" name="Google Shape;357;p130"/>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58" name="Google Shape;358;p13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3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360"/>
        <p:cNvGrpSpPr/>
        <p:nvPr/>
      </p:nvGrpSpPr>
      <p:grpSpPr>
        <a:xfrm>
          <a:off x="0" y="0"/>
          <a:ext cx="0" cy="0"/>
          <a:chOff x="0" y="0"/>
          <a:chExt cx="0" cy="0"/>
        </a:xfrm>
      </p:grpSpPr>
      <p:sp>
        <p:nvSpPr>
          <p:cNvPr id="361" name="Google Shape;361;p131"/>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31"/>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3" name="Google Shape;363;p131"/>
          <p:cNvSpPr>
            <a:spLocks noGrp="1"/>
          </p:cNvSpPr>
          <p:nvPr>
            <p:ph type="pic" idx="2"/>
          </p:nvPr>
        </p:nvSpPr>
        <p:spPr>
          <a:xfrm flipH="1">
            <a:off x="7163691" y="0"/>
            <a:ext cx="5024825" cy="6858000"/>
          </a:xfrm>
          <a:prstGeom prst="rect">
            <a:avLst/>
          </a:prstGeom>
          <a:solidFill>
            <a:schemeClr val="lt2"/>
          </a:solidFill>
          <a:ln>
            <a:noFill/>
          </a:ln>
        </p:spPr>
      </p:sp>
      <p:sp>
        <p:nvSpPr>
          <p:cNvPr id="364" name="Google Shape;364;p131"/>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3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366"/>
        <p:cNvGrpSpPr/>
        <p:nvPr/>
      </p:nvGrpSpPr>
      <p:grpSpPr>
        <a:xfrm>
          <a:off x="0" y="0"/>
          <a:ext cx="0" cy="0"/>
          <a:chOff x="0" y="0"/>
          <a:chExt cx="0" cy="0"/>
        </a:xfrm>
      </p:grpSpPr>
      <p:sp>
        <p:nvSpPr>
          <p:cNvPr id="367" name="Google Shape;367;p1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8" name="Google Shape;368;p132"/>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32"/>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370" name="Google Shape;370;p1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71" name="Google Shape;371;p1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32"/>
          <p:cNvSpPr>
            <a:spLocks noGrp="1"/>
          </p:cNvSpPr>
          <p:nvPr>
            <p:ph type="pic" idx="2"/>
          </p:nvPr>
        </p:nvSpPr>
        <p:spPr>
          <a:xfrm flipH="1">
            <a:off x="7163691" y="0"/>
            <a:ext cx="5024825" cy="6858000"/>
          </a:xfrm>
          <a:prstGeom prst="rect">
            <a:avLst/>
          </a:prstGeom>
          <a:solidFill>
            <a:schemeClr val="lt2"/>
          </a:solidFill>
          <a:ln>
            <a:noFill/>
          </a:ln>
        </p:spPr>
      </p:sp>
      <p:sp>
        <p:nvSpPr>
          <p:cNvPr id="373" name="Google Shape;373;p1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pic>
        <p:nvPicPr>
          <p:cNvPr id="374" name="Google Shape;374;p132"/>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375"/>
        <p:cNvGrpSpPr/>
        <p:nvPr/>
      </p:nvGrpSpPr>
      <p:grpSpPr>
        <a:xfrm>
          <a:off x="0" y="0"/>
          <a:ext cx="0" cy="0"/>
          <a:chOff x="0" y="0"/>
          <a:chExt cx="0" cy="0"/>
        </a:xfrm>
      </p:grpSpPr>
      <p:sp>
        <p:nvSpPr>
          <p:cNvPr id="376" name="Google Shape;376;p133"/>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33"/>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78" name="Google Shape;378;p133"/>
          <p:cNvSpPr>
            <a:spLocks noGrp="1"/>
          </p:cNvSpPr>
          <p:nvPr>
            <p:ph type="pic" idx="2"/>
          </p:nvPr>
        </p:nvSpPr>
        <p:spPr>
          <a:xfrm>
            <a:off x="0" y="-2235"/>
            <a:ext cx="5840730" cy="6862275"/>
          </a:xfrm>
          <a:prstGeom prst="rect">
            <a:avLst/>
          </a:prstGeom>
          <a:solidFill>
            <a:schemeClr val="lt2"/>
          </a:solidFill>
          <a:ln>
            <a:noFill/>
          </a:ln>
        </p:spPr>
      </p:sp>
      <p:sp>
        <p:nvSpPr>
          <p:cNvPr id="379" name="Google Shape;379;p133"/>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0" name="Google Shape;380;p133"/>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381" name="Google Shape;381;p133"/>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382" name="Google Shape;382;p133"/>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3" name="Google Shape;383;p133"/>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4" name="Google Shape;384;p133"/>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5" name="Google Shape;385;p133"/>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386"/>
        <p:cNvGrpSpPr/>
        <p:nvPr/>
      </p:nvGrpSpPr>
      <p:grpSpPr>
        <a:xfrm>
          <a:off x="0" y="0"/>
          <a:ext cx="0" cy="0"/>
          <a:chOff x="0" y="0"/>
          <a:chExt cx="0" cy="0"/>
        </a:xfrm>
      </p:grpSpPr>
      <p:sp>
        <p:nvSpPr>
          <p:cNvPr id="387" name="Google Shape;387;p13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88" name="Google Shape;388;p134"/>
          <p:cNvSpPr>
            <a:spLocks noGrp="1"/>
          </p:cNvSpPr>
          <p:nvPr>
            <p:ph type="pic" idx="2"/>
          </p:nvPr>
        </p:nvSpPr>
        <p:spPr>
          <a:xfrm flipH="1">
            <a:off x="7163691" y="0"/>
            <a:ext cx="5024825" cy="6858000"/>
          </a:xfrm>
          <a:prstGeom prst="rect">
            <a:avLst/>
          </a:prstGeom>
          <a:solidFill>
            <a:schemeClr val="lt2"/>
          </a:solidFill>
          <a:ln>
            <a:noFill/>
          </a:ln>
        </p:spPr>
      </p:sp>
      <p:sp>
        <p:nvSpPr>
          <p:cNvPr id="389" name="Google Shape;389;p13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13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1" name="Google Shape;391;p13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2" name="Google Shape;392;p13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3" name="Google Shape;393;p13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4" name="Google Shape;394;p13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5" name="Google Shape;395;p13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6" name="Google Shape;396;p13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7" name="Google Shape;397;p13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8" name="Google Shape;398;p13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9" name="Google Shape;399;p13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400" name="Google Shape;400;p13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01" name="Google Shape;401;p1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1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403"/>
        <p:cNvGrpSpPr/>
        <p:nvPr/>
      </p:nvGrpSpPr>
      <p:grpSpPr>
        <a:xfrm>
          <a:off x="0" y="0"/>
          <a:ext cx="0" cy="0"/>
          <a:chOff x="0" y="0"/>
          <a:chExt cx="0" cy="0"/>
        </a:xfrm>
      </p:grpSpPr>
      <p:sp>
        <p:nvSpPr>
          <p:cNvPr id="404" name="Google Shape;404;p13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05" name="Google Shape;405;p135"/>
          <p:cNvSpPr>
            <a:spLocks noGrp="1"/>
          </p:cNvSpPr>
          <p:nvPr>
            <p:ph type="pic" idx="2"/>
          </p:nvPr>
        </p:nvSpPr>
        <p:spPr>
          <a:xfrm flipH="1">
            <a:off x="7163691" y="0"/>
            <a:ext cx="5024825" cy="6858000"/>
          </a:xfrm>
          <a:prstGeom prst="rect">
            <a:avLst/>
          </a:prstGeom>
          <a:solidFill>
            <a:schemeClr val="lt2"/>
          </a:solidFill>
          <a:ln>
            <a:noFill/>
          </a:ln>
        </p:spPr>
      </p:sp>
      <p:sp>
        <p:nvSpPr>
          <p:cNvPr id="406" name="Google Shape;406;p13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13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08" name="Google Shape;408;p13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09" name="Google Shape;409;p13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0" name="Google Shape;410;p13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1" name="Google Shape;411;p13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2" name="Google Shape;412;p13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3" name="Google Shape;413;p13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4" name="Google Shape;414;p13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5" name="Google Shape;415;p13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6" name="Google Shape;416;p13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417" name="Google Shape;417;p13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18" name="Google Shape;418;p13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3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Agenda - Topic 3">
  <p:cSld name="Agenda - Topic 3">
    <p:spTree>
      <p:nvGrpSpPr>
        <p:cNvPr id="1" name="Shape 420"/>
        <p:cNvGrpSpPr/>
        <p:nvPr/>
      </p:nvGrpSpPr>
      <p:grpSpPr>
        <a:xfrm>
          <a:off x="0" y="0"/>
          <a:ext cx="0" cy="0"/>
          <a:chOff x="0" y="0"/>
          <a:chExt cx="0" cy="0"/>
        </a:xfrm>
      </p:grpSpPr>
      <p:sp>
        <p:nvSpPr>
          <p:cNvPr id="421" name="Google Shape;421;p13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22" name="Google Shape;422;p136"/>
          <p:cNvSpPr>
            <a:spLocks noGrp="1"/>
          </p:cNvSpPr>
          <p:nvPr>
            <p:ph type="pic" idx="2"/>
          </p:nvPr>
        </p:nvSpPr>
        <p:spPr>
          <a:xfrm flipH="1">
            <a:off x="7163691" y="0"/>
            <a:ext cx="5024825" cy="6858000"/>
          </a:xfrm>
          <a:prstGeom prst="rect">
            <a:avLst/>
          </a:prstGeom>
          <a:solidFill>
            <a:schemeClr val="lt2"/>
          </a:solidFill>
          <a:ln>
            <a:noFill/>
          </a:ln>
        </p:spPr>
      </p:sp>
      <p:sp>
        <p:nvSpPr>
          <p:cNvPr id="423" name="Google Shape;423;p136"/>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4" name="Google Shape;424;p136"/>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5" name="Google Shape;425;p136"/>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6" name="Google Shape;426;p136"/>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7" name="Google Shape;427;p136"/>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8" name="Google Shape;428;p136"/>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9" name="Google Shape;429;p136"/>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0" name="Google Shape;430;p136"/>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1" name="Google Shape;431;p136"/>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2" name="Google Shape;432;p136"/>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3" name="Google Shape;433;p136"/>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434" name="Google Shape;434;p13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35" name="Google Shape;435;p13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13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2"/>
        <p:cNvGrpSpPr/>
        <p:nvPr/>
      </p:nvGrpSpPr>
      <p:grpSpPr>
        <a:xfrm>
          <a:off x="0" y="0"/>
          <a:ext cx="0" cy="0"/>
          <a:chOff x="0" y="0"/>
          <a:chExt cx="0" cy="0"/>
        </a:xfrm>
      </p:grpSpPr>
      <p:sp>
        <p:nvSpPr>
          <p:cNvPr id="33" name="Google Shape;33;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437"/>
        <p:cNvGrpSpPr/>
        <p:nvPr/>
      </p:nvGrpSpPr>
      <p:grpSpPr>
        <a:xfrm>
          <a:off x="0" y="0"/>
          <a:ext cx="0" cy="0"/>
          <a:chOff x="0" y="0"/>
          <a:chExt cx="0" cy="0"/>
        </a:xfrm>
      </p:grpSpPr>
      <p:sp>
        <p:nvSpPr>
          <p:cNvPr id="438" name="Google Shape;438;p1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39" name="Google Shape;439;p137"/>
          <p:cNvSpPr>
            <a:spLocks noGrp="1"/>
          </p:cNvSpPr>
          <p:nvPr>
            <p:ph type="pic" idx="2"/>
          </p:nvPr>
        </p:nvSpPr>
        <p:spPr>
          <a:xfrm flipH="1">
            <a:off x="7163691" y="0"/>
            <a:ext cx="5024825" cy="6858000"/>
          </a:xfrm>
          <a:prstGeom prst="rect">
            <a:avLst/>
          </a:prstGeom>
          <a:solidFill>
            <a:schemeClr val="lt2"/>
          </a:solidFill>
          <a:ln>
            <a:noFill/>
          </a:ln>
        </p:spPr>
      </p:sp>
      <p:sp>
        <p:nvSpPr>
          <p:cNvPr id="440" name="Google Shape;440;p137"/>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1" name="Google Shape;441;p137"/>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2" name="Google Shape;442;p137"/>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3" name="Google Shape;443;p137"/>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4" name="Google Shape;444;p137"/>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5" name="Google Shape;445;p137"/>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6" name="Google Shape;446;p137"/>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7" name="Google Shape;447;p137"/>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8" name="Google Shape;448;p137"/>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9" name="Google Shape;449;p137"/>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0" name="Google Shape;450;p137"/>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451" name="Google Shape;451;p1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52" name="Google Shape;452;p1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454"/>
        <p:cNvGrpSpPr/>
        <p:nvPr/>
      </p:nvGrpSpPr>
      <p:grpSpPr>
        <a:xfrm>
          <a:off x="0" y="0"/>
          <a:ext cx="0" cy="0"/>
          <a:chOff x="0" y="0"/>
          <a:chExt cx="0" cy="0"/>
        </a:xfrm>
      </p:grpSpPr>
      <p:sp>
        <p:nvSpPr>
          <p:cNvPr id="455" name="Google Shape;455;p1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456" name="Google Shape;456;p138"/>
          <p:cNvSpPr>
            <a:spLocks noGrp="1"/>
          </p:cNvSpPr>
          <p:nvPr>
            <p:ph type="pic" idx="2"/>
          </p:nvPr>
        </p:nvSpPr>
        <p:spPr>
          <a:xfrm flipH="1">
            <a:off x="7163691" y="0"/>
            <a:ext cx="5024825" cy="6858000"/>
          </a:xfrm>
          <a:prstGeom prst="rect">
            <a:avLst/>
          </a:prstGeom>
          <a:solidFill>
            <a:schemeClr val="lt2"/>
          </a:solidFill>
          <a:ln>
            <a:noFill/>
          </a:ln>
        </p:spPr>
      </p:sp>
      <p:sp>
        <p:nvSpPr>
          <p:cNvPr id="457" name="Google Shape;457;p1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8" name="Google Shape;458;p1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9" name="Google Shape;459;p1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0" name="Google Shape;460;p1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1" name="Google Shape;461;p1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2" name="Google Shape;462;p1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3" name="Google Shape;463;p1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4" name="Google Shape;464;p1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5" name="Google Shape;465;p1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6" name="Google Shape;466;p1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7" name="Google Shape;467;p1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468" name="Google Shape;468;p1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69" name="Google Shape;469;p1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471"/>
        <p:cNvGrpSpPr/>
        <p:nvPr/>
      </p:nvGrpSpPr>
      <p:grpSpPr>
        <a:xfrm>
          <a:off x="0" y="0"/>
          <a:ext cx="0" cy="0"/>
          <a:chOff x="0" y="0"/>
          <a:chExt cx="0" cy="0"/>
        </a:xfrm>
      </p:grpSpPr>
      <p:grpSp>
        <p:nvGrpSpPr>
          <p:cNvPr id="472" name="Google Shape;472;p139"/>
          <p:cNvGrpSpPr/>
          <p:nvPr/>
        </p:nvGrpSpPr>
        <p:grpSpPr>
          <a:xfrm>
            <a:off x="5382569" y="2242"/>
            <a:ext cx="6806909" cy="6862481"/>
            <a:chOff x="5382569" y="2242"/>
            <a:chExt cx="6806909" cy="6862481"/>
          </a:xfrm>
        </p:grpSpPr>
        <p:pic>
          <p:nvPicPr>
            <p:cNvPr id="473" name="Google Shape;473;p139"/>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474" name="Google Shape;474;p139"/>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475" name="Google Shape;475;p13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139"/>
          <p:cNvSpPr>
            <a:spLocks noGrp="1"/>
          </p:cNvSpPr>
          <p:nvPr>
            <p:ph type="pic" idx="2"/>
          </p:nvPr>
        </p:nvSpPr>
        <p:spPr>
          <a:xfrm>
            <a:off x="-29499" y="-2236"/>
            <a:ext cx="6814124" cy="6871095"/>
          </a:xfrm>
          <a:prstGeom prst="rect">
            <a:avLst/>
          </a:prstGeom>
          <a:solidFill>
            <a:schemeClr val="lt2"/>
          </a:solidFill>
          <a:ln>
            <a:noFill/>
          </a:ln>
        </p:spPr>
      </p:sp>
      <p:sp>
        <p:nvSpPr>
          <p:cNvPr id="477" name="Google Shape;477;p139"/>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478"/>
        <p:cNvGrpSpPr/>
        <p:nvPr/>
      </p:nvGrpSpPr>
      <p:grpSpPr>
        <a:xfrm>
          <a:off x="0" y="0"/>
          <a:ext cx="0" cy="0"/>
          <a:chOff x="0" y="0"/>
          <a:chExt cx="0" cy="0"/>
        </a:xfrm>
      </p:grpSpPr>
      <p:sp>
        <p:nvSpPr>
          <p:cNvPr id="479" name="Google Shape;479;p1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Book Antiqu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140"/>
          <p:cNvSpPr txBox="1">
            <a:spLocks noGrp="1"/>
          </p:cNvSpPr>
          <p:nvPr>
            <p:ph type="subTitle" idx="1"/>
          </p:nvPr>
        </p:nvSpPr>
        <p:spPr>
          <a:xfrm>
            <a:off x="1524000" y="3602038"/>
            <a:ext cx="9144000" cy="1655762"/>
          </a:xfrm>
          <a:prstGeom prst="rect">
            <a:avLst/>
          </a:prstGeom>
          <a:noFill/>
          <a:ln>
            <a:noFill/>
          </a:ln>
        </p:spPr>
        <p:txBody>
          <a:bodyPr spcFirstLastPara="1" wrap="square" lIns="0" tIns="45700" rIns="0" bIns="45700" anchor="t" anchorCtr="0">
            <a:normAutofit/>
          </a:bodyPr>
          <a:lstStyle>
            <a:lvl1pPr lvl="0" algn="ctr">
              <a:lnSpc>
                <a:spcPct val="100000"/>
              </a:lnSpc>
              <a:spcBef>
                <a:spcPts val="1200"/>
              </a:spcBef>
              <a:spcAft>
                <a:spcPts val="0"/>
              </a:spcAft>
              <a:buSzPts val="2400"/>
              <a:buNone/>
              <a:defRPr sz="2400"/>
            </a:lvl1pPr>
            <a:lvl2pPr lvl="1" algn="ctr">
              <a:lnSpc>
                <a:spcPct val="100000"/>
              </a:lnSpc>
              <a:spcBef>
                <a:spcPts val="200"/>
              </a:spcBef>
              <a:spcAft>
                <a:spcPts val="0"/>
              </a:spcAft>
              <a:buClr>
                <a:schemeClr val="dk1"/>
              </a:buClr>
              <a:buSzPts val="2000"/>
              <a:buNone/>
              <a:defRPr sz="2000"/>
            </a:lvl2pPr>
            <a:lvl3pPr lvl="2" algn="ctr">
              <a:lnSpc>
                <a:spcPct val="100000"/>
              </a:lnSpc>
              <a:spcBef>
                <a:spcPts val="400"/>
              </a:spcBef>
              <a:spcAft>
                <a:spcPts val="0"/>
              </a:spcAft>
              <a:buClr>
                <a:schemeClr val="dk1"/>
              </a:buClr>
              <a:buSzPts val="1800"/>
              <a:buNone/>
              <a:defRPr sz="1800"/>
            </a:lvl3pPr>
            <a:lvl4pPr lvl="3" algn="ctr">
              <a:lnSpc>
                <a:spcPct val="100000"/>
              </a:lnSpc>
              <a:spcBef>
                <a:spcPts val="400"/>
              </a:spcBef>
              <a:spcAft>
                <a:spcPts val="0"/>
              </a:spcAft>
              <a:buClr>
                <a:schemeClr val="dk1"/>
              </a:buClr>
              <a:buSzPts val="1600"/>
              <a:buNone/>
              <a:defRPr sz="1600"/>
            </a:lvl4pPr>
            <a:lvl5pPr lvl="4" algn="ctr">
              <a:lnSpc>
                <a:spcPct val="100000"/>
              </a:lnSpc>
              <a:spcBef>
                <a:spcPts val="400"/>
              </a:spcBef>
              <a:spcAft>
                <a:spcPts val="0"/>
              </a:spcAft>
              <a:buClr>
                <a:schemeClr val="dk1"/>
              </a:buClr>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a:endParaRPr/>
          </a:p>
        </p:txBody>
      </p:sp>
      <p:sp>
        <p:nvSpPr>
          <p:cNvPr id="481" name="Google Shape;481;p14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2" name="Google Shape;482;p14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4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84"/>
        <p:cNvGrpSpPr/>
        <p:nvPr/>
      </p:nvGrpSpPr>
      <p:grpSpPr>
        <a:xfrm>
          <a:off x="0" y="0"/>
          <a:ext cx="0" cy="0"/>
          <a:chOff x="0" y="0"/>
          <a:chExt cx="0" cy="0"/>
        </a:xfrm>
      </p:grpSpPr>
      <p:sp>
        <p:nvSpPr>
          <p:cNvPr id="485" name="Google Shape;485;p1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141"/>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lvl="0" indent="-342900" algn="l">
              <a:lnSpc>
                <a:spcPct val="100000"/>
              </a:lnSpc>
              <a:spcBef>
                <a:spcPts val="1200"/>
              </a:spcBef>
              <a:spcAft>
                <a:spcPts val="0"/>
              </a:spcAft>
              <a:buSzPts val="1800"/>
              <a:buChar char=" "/>
              <a:defRPr/>
            </a:lvl1pPr>
            <a:lvl2pPr marL="914400" lvl="1" indent="-342900" algn="l">
              <a:lnSpc>
                <a:spcPct val="100000"/>
              </a:lnSpc>
              <a:spcBef>
                <a:spcPts val="200"/>
              </a:spcBef>
              <a:spcAft>
                <a:spcPts val="0"/>
              </a:spcAft>
              <a:buClr>
                <a:schemeClr val="dk1"/>
              </a:buClr>
              <a:buSzPts val="1800"/>
              <a:buChar char="◦"/>
              <a:defRPr/>
            </a:lvl2pPr>
            <a:lvl3pPr marL="1371600" lvl="2" indent="-342900" algn="l">
              <a:lnSpc>
                <a:spcPct val="100000"/>
              </a:lnSpc>
              <a:spcBef>
                <a:spcPts val="400"/>
              </a:spcBef>
              <a:spcAft>
                <a:spcPts val="0"/>
              </a:spcAft>
              <a:buClr>
                <a:schemeClr val="dk1"/>
              </a:buClr>
              <a:buSzPts val="1800"/>
              <a:buChar char="◦"/>
              <a:defRPr/>
            </a:lvl3pPr>
            <a:lvl4pPr marL="1828800" lvl="3" indent="-342900" algn="l">
              <a:lnSpc>
                <a:spcPct val="100000"/>
              </a:lnSpc>
              <a:spcBef>
                <a:spcPts val="400"/>
              </a:spcBef>
              <a:spcAft>
                <a:spcPts val="0"/>
              </a:spcAft>
              <a:buClr>
                <a:schemeClr val="dk1"/>
              </a:buClr>
              <a:buSzPts val="1800"/>
              <a:buChar char="◦"/>
              <a:defRPr/>
            </a:lvl4pPr>
            <a:lvl5pPr marL="2286000" lvl="4" indent="-342900" algn="l">
              <a:lnSpc>
                <a:spcPct val="100000"/>
              </a:lnSpc>
              <a:spcBef>
                <a:spcPts val="400"/>
              </a:spcBef>
              <a:spcAft>
                <a:spcPts val="0"/>
              </a:spcAft>
              <a:buClr>
                <a:schemeClr val="dk1"/>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87" name="Google Shape;487;p1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8" name="Google Shape;488;p141"/>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141"/>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97"/>
        <p:cNvGrpSpPr/>
        <p:nvPr/>
      </p:nvGrpSpPr>
      <p:grpSpPr>
        <a:xfrm>
          <a:off x="0" y="0"/>
          <a:ext cx="0" cy="0"/>
          <a:chOff x="0" y="0"/>
          <a:chExt cx="0" cy="0"/>
        </a:xfrm>
      </p:grpSpPr>
      <p:sp>
        <p:nvSpPr>
          <p:cNvPr id="498" name="Google Shape;49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01"/>
        <p:cNvGrpSpPr/>
        <p:nvPr/>
      </p:nvGrpSpPr>
      <p:grpSpPr>
        <a:xfrm>
          <a:off x="0" y="0"/>
          <a:ext cx="0" cy="0"/>
          <a:chOff x="0" y="0"/>
          <a:chExt cx="0" cy="0"/>
        </a:xfrm>
      </p:grpSpPr>
      <p:sp>
        <p:nvSpPr>
          <p:cNvPr id="502" name="Google Shape;50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3" name="Google Shape;503;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06"/>
        <p:cNvGrpSpPr/>
        <p:nvPr/>
      </p:nvGrpSpPr>
      <p:grpSpPr>
        <a:xfrm>
          <a:off x="0" y="0"/>
          <a:ext cx="0" cy="0"/>
          <a:chOff x="0" y="0"/>
          <a:chExt cx="0" cy="0"/>
        </a:xfrm>
      </p:grpSpPr>
      <p:sp>
        <p:nvSpPr>
          <p:cNvPr id="507" name="Google Shape;507;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512"/>
        <p:cNvGrpSpPr/>
        <p:nvPr/>
      </p:nvGrpSpPr>
      <p:grpSpPr>
        <a:xfrm>
          <a:off x="0" y="0"/>
          <a:ext cx="0" cy="0"/>
          <a:chOff x="0" y="0"/>
          <a:chExt cx="0" cy="0"/>
        </a:xfrm>
      </p:grpSpPr>
      <p:sp>
        <p:nvSpPr>
          <p:cNvPr id="513" name="Google Shape;513;p10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10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5" name="Google Shape;515;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18"/>
        <p:cNvGrpSpPr/>
        <p:nvPr/>
      </p:nvGrpSpPr>
      <p:grpSpPr>
        <a:xfrm>
          <a:off x="0" y="0"/>
          <a:ext cx="0" cy="0"/>
          <a:chOff x="0" y="0"/>
          <a:chExt cx="0" cy="0"/>
        </a:xfrm>
      </p:grpSpPr>
      <p:sp>
        <p:nvSpPr>
          <p:cNvPr id="519" name="Google Shape;519;p10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0" name="Google Shape;520;p10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21" name="Google Shape;521;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8"/>
        <p:cNvGrpSpPr/>
        <p:nvPr/>
      </p:nvGrpSpPr>
      <p:grpSpPr>
        <a:xfrm>
          <a:off x="0" y="0"/>
          <a:ext cx="0" cy="0"/>
          <a:chOff x="0" y="0"/>
          <a:chExt cx="0" cy="0"/>
        </a:xfrm>
      </p:grpSpPr>
      <p:sp>
        <p:nvSpPr>
          <p:cNvPr id="39" name="Google Shape;39;p10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0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24"/>
        <p:cNvGrpSpPr/>
        <p:nvPr/>
      </p:nvGrpSpPr>
      <p:grpSpPr>
        <a:xfrm>
          <a:off x="0" y="0"/>
          <a:ext cx="0" cy="0"/>
          <a:chOff x="0" y="0"/>
          <a:chExt cx="0" cy="0"/>
        </a:xfrm>
      </p:grpSpPr>
      <p:sp>
        <p:nvSpPr>
          <p:cNvPr id="525" name="Google Shape;525;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0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10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1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31"/>
        <p:cNvGrpSpPr/>
        <p:nvPr/>
      </p:nvGrpSpPr>
      <p:grpSpPr>
        <a:xfrm>
          <a:off x="0" y="0"/>
          <a:ext cx="0" cy="0"/>
          <a:chOff x="0" y="0"/>
          <a:chExt cx="0" cy="0"/>
        </a:xfrm>
      </p:grpSpPr>
      <p:sp>
        <p:nvSpPr>
          <p:cNvPr id="532" name="Google Shape;532;p1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1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4" name="Google Shape;534;p1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5" name="Google Shape;535;p1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6" name="Google Shape;536;p1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7" name="Google Shape;537;p1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0"/>
        <p:cNvGrpSpPr/>
        <p:nvPr/>
      </p:nvGrpSpPr>
      <p:grpSpPr>
        <a:xfrm>
          <a:off x="0" y="0"/>
          <a:ext cx="0" cy="0"/>
          <a:chOff x="0" y="0"/>
          <a:chExt cx="0" cy="0"/>
        </a:xfrm>
      </p:grpSpPr>
      <p:sp>
        <p:nvSpPr>
          <p:cNvPr id="541" name="Google Shape;541;p1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3" name="Google Shape;543;p1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4" name="Google Shape;544;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6" name="Google Shape;546;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547"/>
        <p:cNvGrpSpPr/>
        <p:nvPr/>
      </p:nvGrpSpPr>
      <p:grpSpPr>
        <a:xfrm>
          <a:off x="0" y="0"/>
          <a:ext cx="0" cy="0"/>
          <a:chOff x="0" y="0"/>
          <a:chExt cx="0" cy="0"/>
        </a:xfrm>
      </p:grpSpPr>
      <p:sp>
        <p:nvSpPr>
          <p:cNvPr id="548" name="Google Shape;548;p1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12"/>
          <p:cNvSpPr>
            <a:spLocks noGrp="1"/>
          </p:cNvSpPr>
          <p:nvPr>
            <p:ph type="pic" idx="2"/>
          </p:nvPr>
        </p:nvSpPr>
        <p:spPr>
          <a:xfrm>
            <a:off x="5183188" y="987425"/>
            <a:ext cx="6172200" cy="4873625"/>
          </a:xfrm>
          <a:prstGeom prst="rect">
            <a:avLst/>
          </a:prstGeom>
          <a:noFill/>
          <a:ln>
            <a:noFill/>
          </a:ln>
        </p:spPr>
      </p:sp>
      <p:sp>
        <p:nvSpPr>
          <p:cNvPr id="550" name="Google Shape;550;p1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1" name="Google Shape;551;p1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2" name="Google Shape;552;p1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1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554"/>
        <p:cNvGrpSpPr/>
        <p:nvPr/>
      </p:nvGrpSpPr>
      <p:grpSpPr>
        <a:xfrm>
          <a:off x="0" y="0"/>
          <a:ext cx="0" cy="0"/>
          <a:chOff x="0" y="0"/>
          <a:chExt cx="0" cy="0"/>
        </a:xfrm>
      </p:grpSpPr>
      <p:sp>
        <p:nvSpPr>
          <p:cNvPr id="555" name="Google Shape;555;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6" name="Google Shape;556;p1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7" name="Google Shape;557;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560"/>
        <p:cNvGrpSpPr/>
        <p:nvPr/>
      </p:nvGrpSpPr>
      <p:grpSpPr>
        <a:xfrm>
          <a:off x="0" y="0"/>
          <a:ext cx="0" cy="0"/>
          <a:chOff x="0" y="0"/>
          <a:chExt cx="0" cy="0"/>
        </a:xfrm>
      </p:grpSpPr>
      <p:sp>
        <p:nvSpPr>
          <p:cNvPr id="561" name="Google Shape;561;p1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1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3" name="Google Shape;563;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1"/>
        <p:cNvGrpSpPr/>
        <p:nvPr/>
      </p:nvGrpSpPr>
      <p:grpSpPr>
        <a:xfrm>
          <a:off x="0" y="0"/>
          <a:ext cx="0" cy="0"/>
          <a:chOff x="0" y="0"/>
          <a:chExt cx="0" cy="0"/>
        </a:xfrm>
      </p:grpSpPr>
      <p:sp>
        <p:nvSpPr>
          <p:cNvPr id="52" name="Google Shape;52;p10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0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0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10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0"/>
        <p:cNvGrpSpPr/>
        <p:nvPr/>
      </p:nvGrpSpPr>
      <p:grpSpPr>
        <a:xfrm>
          <a:off x="0" y="0"/>
          <a:ext cx="0" cy="0"/>
          <a:chOff x="0" y="0"/>
          <a:chExt cx="0" cy="0"/>
        </a:xfrm>
      </p:grpSpPr>
      <p:sp>
        <p:nvSpPr>
          <p:cNvPr id="61" name="Google Shape;61;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0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7"/>
        <p:cNvGrpSpPr/>
        <p:nvPr/>
      </p:nvGrpSpPr>
      <p:grpSpPr>
        <a:xfrm>
          <a:off x="0" y="0"/>
          <a:ext cx="0" cy="0"/>
          <a:chOff x="0" y="0"/>
          <a:chExt cx="0" cy="0"/>
        </a:xfrm>
      </p:grpSpPr>
      <p:sp>
        <p:nvSpPr>
          <p:cNvPr id="68" name="Google Shape;68;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4"/>
          <p:cNvSpPr>
            <a:spLocks noGrp="1"/>
          </p:cNvSpPr>
          <p:nvPr>
            <p:ph type="pic" idx="2"/>
          </p:nvPr>
        </p:nvSpPr>
        <p:spPr>
          <a:xfrm>
            <a:off x="5183188" y="987425"/>
            <a:ext cx="6172200" cy="4873625"/>
          </a:xfrm>
          <a:prstGeom prst="rect">
            <a:avLst/>
          </a:prstGeom>
          <a:noFill/>
          <a:ln>
            <a:noFill/>
          </a:ln>
        </p:spPr>
      </p:sp>
      <p:sp>
        <p:nvSpPr>
          <p:cNvPr id="70" name="Google Shape;70;p10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
              <a:t>‹#›</a:t>
            </a:fld>
            <a:endParaRPr/>
          </a:p>
        </p:txBody>
      </p:sp>
      <p:pic>
        <p:nvPicPr>
          <p:cNvPr id="15" name="Google Shape;15;p83"/>
          <p:cNvPicPr preferRelativeResize="0"/>
          <p:nvPr/>
        </p:nvPicPr>
        <p:blipFill rotWithShape="1">
          <a:blip r:embed="rId13">
            <a:alphaModFix amt="18000"/>
          </a:blip>
          <a:srcRect/>
          <a:stretch/>
        </p:blipFill>
        <p:spPr>
          <a:xfrm>
            <a:off x="-2220076" y="46601"/>
            <a:ext cx="6952005" cy="6858000"/>
          </a:xfrm>
          <a:prstGeom prst="rect">
            <a:avLst/>
          </a:prstGeom>
          <a:noFill/>
          <a:ln>
            <a:noFill/>
          </a:ln>
        </p:spPr>
      </p:pic>
      <p:sp>
        <p:nvSpPr>
          <p:cNvPr id="16" name="Google Shape;16;p83"/>
          <p:cNvSpPr txBox="1"/>
          <p:nvPr/>
        </p:nvSpPr>
        <p:spPr>
          <a:xfrm>
            <a:off x="10234413" y="11877"/>
            <a:ext cx="195758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BA00"/>
              </a:buClr>
              <a:buSzPts val="2000"/>
              <a:buFont typeface="Calibri"/>
              <a:buNone/>
            </a:pPr>
            <a:r>
              <a:rPr lang="el" sz="2000" b="1" i="0" u="none" strike="noStrike" cap="none">
                <a:solidFill>
                  <a:srgbClr val="D87A1A"/>
                </a:solidFill>
                <a:latin typeface="Century Gothic"/>
                <a:ea typeface="Century Gothic"/>
                <a:cs typeface="Century Gothic"/>
                <a:sym typeface="Century Gothic"/>
              </a:rPr>
              <a:t>CSP0010_W_M</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8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85"/>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89" name="Google Shape;89;p85"/>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85"/>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a:solidFill>
                  <a:schemeClr val="dk1"/>
                </a:solidFill>
                <a:latin typeface="Century Gothic"/>
                <a:ea typeface="Century Gothic"/>
                <a:cs typeface="Century Gothic"/>
                <a:sym typeface="Century Gothic"/>
              </a:defRPr>
            </a:lvl1pPr>
            <a:lvl2pPr marL="0" marR="0" lvl="1" indent="0" algn="r" rtl="0">
              <a:spcBef>
                <a:spcPts val="0"/>
              </a:spcBef>
              <a:buNone/>
              <a:defRPr sz="1100" b="0" i="0">
                <a:solidFill>
                  <a:schemeClr val="dk1"/>
                </a:solidFill>
                <a:latin typeface="Century Gothic"/>
                <a:ea typeface="Century Gothic"/>
                <a:cs typeface="Century Gothic"/>
                <a:sym typeface="Century Gothic"/>
              </a:defRPr>
            </a:lvl2pPr>
            <a:lvl3pPr marL="0" marR="0" lvl="2" indent="0" algn="r" rtl="0">
              <a:spcBef>
                <a:spcPts val="0"/>
              </a:spcBef>
              <a:buNone/>
              <a:defRPr sz="1100" b="0" i="0">
                <a:solidFill>
                  <a:schemeClr val="dk1"/>
                </a:solidFill>
                <a:latin typeface="Century Gothic"/>
                <a:ea typeface="Century Gothic"/>
                <a:cs typeface="Century Gothic"/>
                <a:sym typeface="Century Gothic"/>
              </a:defRPr>
            </a:lvl3pPr>
            <a:lvl4pPr marL="0" marR="0" lvl="3" indent="0" algn="r" rtl="0">
              <a:spcBef>
                <a:spcPts val="0"/>
              </a:spcBef>
              <a:buNone/>
              <a:defRPr sz="1100" b="0" i="0">
                <a:solidFill>
                  <a:schemeClr val="dk1"/>
                </a:solidFill>
                <a:latin typeface="Century Gothic"/>
                <a:ea typeface="Century Gothic"/>
                <a:cs typeface="Century Gothic"/>
                <a:sym typeface="Century Gothic"/>
              </a:defRPr>
            </a:lvl4pPr>
            <a:lvl5pPr marL="0" marR="0" lvl="4" indent="0" algn="r" rtl="0">
              <a:spcBef>
                <a:spcPts val="0"/>
              </a:spcBef>
              <a:buNone/>
              <a:defRPr sz="1100" b="0" i="0">
                <a:solidFill>
                  <a:schemeClr val="dk1"/>
                </a:solidFill>
                <a:latin typeface="Century Gothic"/>
                <a:ea typeface="Century Gothic"/>
                <a:cs typeface="Century Gothic"/>
                <a:sym typeface="Century Gothic"/>
              </a:defRPr>
            </a:lvl5pPr>
            <a:lvl6pPr marL="0" marR="0" lvl="5" indent="0" algn="r" rtl="0">
              <a:spcBef>
                <a:spcPts val="0"/>
              </a:spcBef>
              <a:buNone/>
              <a:defRPr sz="1100" b="0" i="0">
                <a:solidFill>
                  <a:schemeClr val="dk1"/>
                </a:solidFill>
                <a:latin typeface="Century Gothic"/>
                <a:ea typeface="Century Gothic"/>
                <a:cs typeface="Century Gothic"/>
                <a:sym typeface="Century Gothic"/>
              </a:defRPr>
            </a:lvl6pPr>
            <a:lvl7pPr marL="0" marR="0" lvl="6" indent="0" algn="r" rtl="0">
              <a:spcBef>
                <a:spcPts val="0"/>
              </a:spcBef>
              <a:buNone/>
              <a:defRPr sz="1100" b="0" i="0">
                <a:solidFill>
                  <a:schemeClr val="dk1"/>
                </a:solidFill>
                <a:latin typeface="Century Gothic"/>
                <a:ea typeface="Century Gothic"/>
                <a:cs typeface="Century Gothic"/>
                <a:sym typeface="Century Gothic"/>
              </a:defRPr>
            </a:lvl7pPr>
            <a:lvl8pPr marL="0" marR="0" lvl="7" indent="0" algn="r" rtl="0">
              <a:spcBef>
                <a:spcPts val="0"/>
              </a:spcBef>
              <a:buNone/>
              <a:defRPr sz="1100" b="0" i="0">
                <a:solidFill>
                  <a:schemeClr val="dk1"/>
                </a:solidFill>
                <a:latin typeface="Century Gothic"/>
                <a:ea typeface="Century Gothic"/>
                <a:cs typeface="Century Gothic"/>
                <a:sym typeface="Century Gothic"/>
              </a:defRPr>
            </a:lvl8pPr>
            <a:lvl9pPr marL="0" marR="0" lvl="8" indent="0" algn="r" rtl="0">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8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2" name="Google Shape;282;p88"/>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283" name="Google Shape;283;p88"/>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4" name="Google Shape;284;p88"/>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a:solidFill>
                  <a:schemeClr val="dk1"/>
                </a:solidFill>
                <a:latin typeface="Century Gothic"/>
                <a:ea typeface="Century Gothic"/>
                <a:cs typeface="Century Gothic"/>
                <a:sym typeface="Century Gothic"/>
              </a:defRPr>
            </a:lvl1pPr>
            <a:lvl2pPr marL="0" marR="0" lvl="1" indent="0" algn="r" rtl="0">
              <a:spcBef>
                <a:spcPts val="0"/>
              </a:spcBef>
              <a:buNone/>
              <a:defRPr sz="1100" b="0" i="0">
                <a:solidFill>
                  <a:schemeClr val="dk1"/>
                </a:solidFill>
                <a:latin typeface="Century Gothic"/>
                <a:ea typeface="Century Gothic"/>
                <a:cs typeface="Century Gothic"/>
                <a:sym typeface="Century Gothic"/>
              </a:defRPr>
            </a:lvl2pPr>
            <a:lvl3pPr marL="0" marR="0" lvl="2" indent="0" algn="r" rtl="0">
              <a:spcBef>
                <a:spcPts val="0"/>
              </a:spcBef>
              <a:buNone/>
              <a:defRPr sz="1100" b="0" i="0">
                <a:solidFill>
                  <a:schemeClr val="dk1"/>
                </a:solidFill>
                <a:latin typeface="Century Gothic"/>
                <a:ea typeface="Century Gothic"/>
                <a:cs typeface="Century Gothic"/>
                <a:sym typeface="Century Gothic"/>
              </a:defRPr>
            </a:lvl3pPr>
            <a:lvl4pPr marL="0" marR="0" lvl="3" indent="0" algn="r" rtl="0">
              <a:spcBef>
                <a:spcPts val="0"/>
              </a:spcBef>
              <a:buNone/>
              <a:defRPr sz="1100" b="0" i="0">
                <a:solidFill>
                  <a:schemeClr val="dk1"/>
                </a:solidFill>
                <a:latin typeface="Century Gothic"/>
                <a:ea typeface="Century Gothic"/>
                <a:cs typeface="Century Gothic"/>
                <a:sym typeface="Century Gothic"/>
              </a:defRPr>
            </a:lvl4pPr>
            <a:lvl5pPr marL="0" marR="0" lvl="4" indent="0" algn="r" rtl="0">
              <a:spcBef>
                <a:spcPts val="0"/>
              </a:spcBef>
              <a:buNone/>
              <a:defRPr sz="1100" b="0" i="0">
                <a:solidFill>
                  <a:schemeClr val="dk1"/>
                </a:solidFill>
                <a:latin typeface="Century Gothic"/>
                <a:ea typeface="Century Gothic"/>
                <a:cs typeface="Century Gothic"/>
                <a:sym typeface="Century Gothic"/>
              </a:defRPr>
            </a:lvl5pPr>
            <a:lvl6pPr marL="0" marR="0" lvl="5" indent="0" algn="r" rtl="0">
              <a:spcBef>
                <a:spcPts val="0"/>
              </a:spcBef>
              <a:buNone/>
              <a:defRPr sz="1100" b="0" i="0">
                <a:solidFill>
                  <a:schemeClr val="dk1"/>
                </a:solidFill>
                <a:latin typeface="Century Gothic"/>
                <a:ea typeface="Century Gothic"/>
                <a:cs typeface="Century Gothic"/>
                <a:sym typeface="Century Gothic"/>
              </a:defRPr>
            </a:lvl6pPr>
            <a:lvl7pPr marL="0" marR="0" lvl="6" indent="0" algn="r" rtl="0">
              <a:spcBef>
                <a:spcPts val="0"/>
              </a:spcBef>
              <a:buNone/>
              <a:defRPr sz="1100" b="0" i="0">
                <a:solidFill>
                  <a:schemeClr val="dk1"/>
                </a:solidFill>
                <a:latin typeface="Century Gothic"/>
                <a:ea typeface="Century Gothic"/>
                <a:cs typeface="Century Gothic"/>
                <a:sym typeface="Century Gothic"/>
              </a:defRPr>
            </a:lvl7pPr>
            <a:lvl8pPr marL="0" marR="0" lvl="7" indent="0" algn="r" rtl="0">
              <a:spcBef>
                <a:spcPts val="0"/>
              </a:spcBef>
              <a:buNone/>
              <a:defRPr sz="1100" b="0" i="0">
                <a:solidFill>
                  <a:schemeClr val="dk1"/>
                </a:solidFill>
                <a:latin typeface="Century Gothic"/>
                <a:ea typeface="Century Gothic"/>
                <a:cs typeface="Century Gothic"/>
                <a:sym typeface="Century Gothic"/>
              </a:defRPr>
            </a:lvl8pPr>
            <a:lvl9pPr marL="0" marR="0" lvl="8" indent="0" algn="r" rtl="0">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2" name="Google Shape;492;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3" name="Google Shape;493;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4" name="Google Shape;494;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5" name="Google Shape;495;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
              <a:t>‹#›</a:t>
            </a:fld>
            <a:endParaRPr/>
          </a:p>
        </p:txBody>
      </p:sp>
      <p:pic>
        <p:nvPicPr>
          <p:cNvPr id="496" name="Google Shape;496;p94"/>
          <p:cNvPicPr preferRelativeResize="0"/>
          <p:nvPr/>
        </p:nvPicPr>
        <p:blipFill rotWithShape="1">
          <a:blip r:embed="rId13">
            <a:alphaModFix amt="18000"/>
          </a:blip>
          <a:srcRect/>
          <a:stretch/>
        </p:blipFill>
        <p:spPr>
          <a:xfrm>
            <a:off x="-2220076" y="46601"/>
            <a:ext cx="6952005"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8.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International_Regulations_for_Preventing_Collisions_at_Sea"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en.wikipedia.org/wiki/Electronic_Chart_Display_and_Information_Syste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5.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4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g"/></Relationships>
</file>

<file path=ppt/slides/_rels/slide4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4.jp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9.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45.xml"/><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6.xml"/><Relationship Id="rId1" Type="http://schemas.openxmlformats.org/officeDocument/2006/relationships/slideLayout" Target="../slideLayouts/slideLayout47.xml"/><Relationship Id="rId5" Type="http://schemas.openxmlformats.org/officeDocument/2006/relationships/image" Target="../media/image82.jpg"/><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5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2.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4.xml"/><Relationship Id="rId1" Type="http://schemas.openxmlformats.org/officeDocument/2006/relationships/slideLayout" Target="../slideLayouts/slideLayout46.xml"/><Relationship Id="rId4" Type="http://schemas.openxmlformats.org/officeDocument/2006/relationships/image" Target="../media/image27.jp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45.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0.xml"/><Relationship Id="rId1" Type="http://schemas.openxmlformats.org/officeDocument/2006/relationships/slideLayout" Target="../slideLayouts/slideLayout46.xml"/><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1"/>
          <p:cNvPicPr preferRelativeResize="0"/>
          <p:nvPr/>
        </p:nvPicPr>
        <p:blipFill rotWithShape="1">
          <a:blip r:embed="rId3">
            <a:alphaModFix amt="52000"/>
          </a:blip>
          <a:srcRect/>
          <a:stretch/>
        </p:blipFill>
        <p:spPr>
          <a:xfrm>
            <a:off x="0" y="15766"/>
            <a:ext cx="12192000" cy="6857999"/>
          </a:xfrm>
          <a:prstGeom prst="rect">
            <a:avLst/>
          </a:prstGeom>
          <a:noFill/>
          <a:ln>
            <a:noFill/>
          </a:ln>
        </p:spPr>
      </p:pic>
      <p:sp>
        <p:nvSpPr>
          <p:cNvPr id="572" name="Google Shape;572;p1"/>
          <p:cNvSpPr/>
          <p:nvPr/>
        </p:nvSpPr>
        <p:spPr>
          <a:xfrm>
            <a:off x="5840730" y="363053"/>
            <a:ext cx="6109086"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800" b="1"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r>
              <a:rPr lang="el" sz="2800" b="1" i="0" u="none" strike="noStrike" cap="none" dirty="0">
                <a:solidFill>
                  <a:schemeClr val="dk1"/>
                </a:solidFill>
                <a:latin typeface="Verdana"/>
                <a:ea typeface="Verdana"/>
                <a:cs typeface="Verdana"/>
                <a:sym typeface="Verdana"/>
              </a:rPr>
              <a:t>Pentesting (Δοκιμές Διείσδυσης) για τη ναυτιλία</a:t>
            </a:r>
            <a:endParaRPr dirty="0"/>
          </a:p>
          <a:p>
            <a:pPr marL="0" marR="0" lvl="0" indent="0" algn="l" rtl="0">
              <a:spcBef>
                <a:spcPts val="0"/>
              </a:spcBef>
              <a:spcAft>
                <a:spcPts val="0"/>
              </a:spcAft>
              <a:buNone/>
            </a:pPr>
            <a:r>
              <a:rPr lang="el" sz="2800" b="1" dirty="0">
                <a:solidFill>
                  <a:schemeClr val="dk1"/>
                </a:solidFill>
                <a:latin typeface="Verdana"/>
                <a:ea typeface="Verdana"/>
                <a:cs typeface="Verdana"/>
                <a:sym typeface="Verdana"/>
              </a:rPr>
              <a:t>WORKSHOP  </a:t>
            </a:r>
            <a:r>
              <a:rPr lang="el" sz="1400" b="0" i="0" u="none" strike="noStrike" dirty="0">
                <a:solidFill>
                  <a:srgbClr val="000000"/>
                </a:solidFill>
                <a:latin typeface="Times New Roman"/>
                <a:ea typeface="Times New Roman"/>
                <a:cs typeface="Times New Roman"/>
                <a:sym typeface="Times New Roman"/>
              </a:rPr>
              <a:t>	</a:t>
            </a:r>
            <a:endParaRPr sz="1400" dirty="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endParaRPr sz="1600" b="1" dirty="0">
              <a:solidFill>
                <a:schemeClr val="dk1"/>
              </a:solidFill>
              <a:latin typeface="Verdana"/>
              <a:ea typeface="Verdana"/>
              <a:cs typeface="Verdana"/>
              <a:sym typeface="Verdana"/>
            </a:endParaRPr>
          </a:p>
          <a:p>
            <a:pPr marL="0" marR="0" lvl="0" indent="0" algn="l" rtl="0">
              <a:spcBef>
                <a:spcPts val="0"/>
              </a:spcBef>
              <a:spcAft>
                <a:spcPts val="0"/>
              </a:spcAft>
              <a:buNone/>
            </a:pPr>
            <a:r>
              <a:rPr lang="el" sz="1600" b="1" dirty="0">
                <a:solidFill>
                  <a:schemeClr val="dk1"/>
                </a:solidFill>
                <a:latin typeface="Verdana"/>
                <a:ea typeface="Verdana"/>
                <a:cs typeface="Verdana"/>
                <a:sym typeface="Verdana"/>
              </a:rPr>
              <a:t>Εστίαση σε </a:t>
            </a:r>
            <a:endParaRPr dirty="0"/>
          </a:p>
          <a:p>
            <a:pPr marL="0" marR="0" lvl="0" indent="0" algn="l" rtl="0">
              <a:spcBef>
                <a:spcPts val="0"/>
              </a:spcBef>
              <a:spcAft>
                <a:spcPts val="0"/>
              </a:spcAft>
              <a:buNone/>
            </a:pPr>
            <a:r>
              <a:rPr lang="el" sz="1600" b="1" dirty="0">
                <a:solidFill>
                  <a:schemeClr val="dk1"/>
                </a:solidFill>
                <a:latin typeface="Verdana"/>
                <a:ea typeface="Verdana"/>
                <a:cs typeface="Verdana"/>
                <a:sym typeface="Verdana"/>
              </a:rPr>
              <a:t>AIS / GNSS / ECDIS</a:t>
            </a:r>
            <a:endParaRPr sz="1600" b="1" dirty="0">
              <a:solidFill>
                <a:schemeClr val="dk1"/>
              </a:solidFill>
              <a:latin typeface="Calibri"/>
              <a:ea typeface="Calibri"/>
              <a:cs typeface="Calibri"/>
              <a:sym typeface="Calibri"/>
            </a:endParaRPr>
          </a:p>
        </p:txBody>
      </p:sp>
      <p:grpSp>
        <p:nvGrpSpPr>
          <p:cNvPr id="573" name="Google Shape;573;p1"/>
          <p:cNvGrpSpPr/>
          <p:nvPr/>
        </p:nvGrpSpPr>
        <p:grpSpPr>
          <a:xfrm>
            <a:off x="141079" y="-26289"/>
            <a:ext cx="1880988" cy="1139039"/>
            <a:chOff x="1138489" y="782122"/>
            <a:chExt cx="5088088" cy="3256800"/>
          </a:xfrm>
        </p:grpSpPr>
        <p:grpSp>
          <p:nvGrpSpPr>
            <p:cNvPr id="574" name="Google Shape;574;p1"/>
            <p:cNvGrpSpPr/>
            <p:nvPr/>
          </p:nvGrpSpPr>
          <p:grpSpPr>
            <a:xfrm>
              <a:off x="2984803" y="782122"/>
              <a:ext cx="1162455" cy="2904038"/>
              <a:chOff x="5729301" y="1851645"/>
              <a:chExt cx="1162455" cy="2904038"/>
            </a:xfrm>
          </p:grpSpPr>
          <p:sp>
            <p:nvSpPr>
              <p:cNvPr id="575" name="Google Shape;575;p1"/>
              <p:cNvSpPr/>
              <p:nvPr/>
            </p:nvSpPr>
            <p:spPr>
              <a:xfrm>
                <a:off x="5729301" y="1851645"/>
                <a:ext cx="1162455" cy="2904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6000" b="1" cap="none">
                    <a:solidFill>
                      <a:schemeClr val="accent1"/>
                    </a:solidFill>
                    <a:latin typeface="Calibri"/>
                    <a:ea typeface="Calibri"/>
                    <a:cs typeface="Calibri"/>
                    <a:sym typeface="Calibri"/>
                  </a:rPr>
                  <a:t>2</a:t>
                </a:r>
                <a:endParaRPr/>
              </a:p>
            </p:txBody>
          </p:sp>
          <p:sp>
            <p:nvSpPr>
              <p:cNvPr id="576" name="Google Shape;576;p1"/>
              <p:cNvSpPr/>
              <p:nvPr/>
            </p:nvSpPr>
            <p:spPr>
              <a:xfrm>
                <a:off x="5861198" y="3587688"/>
                <a:ext cx="910664" cy="32799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grpSp>
        <p:sp>
          <p:nvSpPr>
            <p:cNvPr id="577" name="Google Shape;577;p1"/>
            <p:cNvSpPr/>
            <p:nvPr/>
          </p:nvSpPr>
          <p:spPr>
            <a:xfrm rot="-1385229">
              <a:off x="1444486" y="1828799"/>
              <a:ext cx="1815548" cy="1931504"/>
            </a:xfrm>
            <a:prstGeom prst="blockArc">
              <a:avLst>
                <a:gd name="adj1" fmla="val 2332549"/>
                <a:gd name="adj2" fmla="val 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alibri"/>
                <a:ea typeface="Calibri"/>
                <a:cs typeface="Calibri"/>
                <a:sym typeface="Calibri"/>
              </a:endParaRPr>
            </a:p>
          </p:txBody>
        </p:sp>
        <p:sp>
          <p:nvSpPr>
            <p:cNvPr id="578" name="Google Shape;578;p1"/>
            <p:cNvSpPr/>
            <p:nvPr/>
          </p:nvSpPr>
          <p:spPr>
            <a:xfrm>
              <a:off x="3047901" y="2584174"/>
              <a:ext cx="966211" cy="301738"/>
            </a:xfrm>
            <a:prstGeom prst="roundRect">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579" name="Google Shape;579;p1"/>
            <p:cNvSpPr txBox="1"/>
            <p:nvPr/>
          </p:nvSpPr>
          <p:spPr>
            <a:xfrm>
              <a:off x="3116700" y="2829590"/>
              <a:ext cx="3109877" cy="11440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rgbClr val="4472C4"/>
                  </a:solidFill>
                  <a:latin typeface="Calibri"/>
                  <a:ea typeface="Calibri"/>
                  <a:cs typeface="Calibri"/>
                  <a:sym typeface="Calibri"/>
                </a:rPr>
                <a:t>Προσβλητικό</a:t>
              </a:r>
              <a:endParaRPr sz="2000">
                <a:solidFill>
                  <a:srgbClr val="4472C4"/>
                </a:solidFill>
                <a:latin typeface="Calibri"/>
                <a:ea typeface="Calibri"/>
                <a:cs typeface="Calibri"/>
                <a:sym typeface="Calibri"/>
              </a:endParaRPr>
            </a:p>
          </p:txBody>
        </p:sp>
        <p:sp>
          <p:nvSpPr>
            <p:cNvPr id="580" name="Google Shape;580;p1"/>
            <p:cNvSpPr/>
            <p:nvPr/>
          </p:nvSpPr>
          <p:spPr>
            <a:xfrm>
              <a:off x="4022861" y="984108"/>
              <a:ext cx="843727" cy="23760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4800" b="1" cap="none">
                  <a:solidFill>
                    <a:schemeClr val="accent1"/>
                  </a:solidFill>
                  <a:latin typeface="Calibri"/>
                  <a:ea typeface="Calibri"/>
                  <a:cs typeface="Calibri"/>
                  <a:sym typeface="Calibri"/>
                </a:rPr>
                <a:t>B</a:t>
              </a:r>
              <a:endParaRPr/>
            </a:p>
          </p:txBody>
        </p:sp>
      </p:grpSp>
      <p:sp>
        <p:nvSpPr>
          <p:cNvPr id="581" name="Google Shape;581;p1"/>
          <p:cNvSpPr txBox="1"/>
          <p:nvPr/>
        </p:nvSpPr>
        <p:spPr>
          <a:xfrm>
            <a:off x="6251753" y="6404219"/>
            <a:ext cx="4323426" cy="4205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BA00"/>
              </a:buClr>
              <a:buSzPts val="1600"/>
              <a:buFont typeface="Calibri"/>
              <a:buNone/>
            </a:pPr>
            <a:r>
              <a:rPr lang="el" sz="1600" b="0" i="0" u="none" strike="noStrike" cap="none">
                <a:solidFill>
                  <a:srgbClr val="000000"/>
                </a:solidFill>
                <a:latin typeface="Century Gothic"/>
                <a:ea typeface="Century Gothic"/>
                <a:cs typeface="Century Gothic"/>
                <a:sym typeface="Century Gothic"/>
              </a:rPr>
              <a:t>ΠΑΡΟΥΣΊΑΣΗ ΑΠΌ: BRUNO BENDER</a:t>
            </a:r>
            <a:endParaRPr/>
          </a:p>
        </p:txBody>
      </p:sp>
      <p:sp>
        <p:nvSpPr>
          <p:cNvPr id="582" name="Google Shape;582;p1"/>
          <p:cNvSpPr txBox="1"/>
          <p:nvPr/>
        </p:nvSpPr>
        <p:spPr>
          <a:xfrm>
            <a:off x="5601915" y="3301186"/>
            <a:ext cx="5960432" cy="10089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BA00"/>
              </a:buClr>
              <a:buSzPts val="4400"/>
              <a:buFont typeface="Calibri"/>
              <a:buNone/>
            </a:pPr>
            <a:r>
              <a:rPr lang="el" sz="4400" b="1" i="0" u="none" strike="noStrike" cap="none">
                <a:solidFill>
                  <a:srgbClr val="D87A1A"/>
                </a:solidFill>
                <a:latin typeface="Century Gothic"/>
                <a:ea typeface="Century Gothic"/>
                <a:cs typeface="Century Gothic"/>
                <a:sym typeface="Century Gothic"/>
              </a:rPr>
              <a:t>CSP0010_W_M</a:t>
            </a:r>
            <a:endParaRPr/>
          </a:p>
        </p:txBody>
      </p:sp>
      <p:pic>
        <p:nvPicPr>
          <p:cNvPr id="583" name="Google Shape;583;p1" descr="Ασπρόμαυρο εξώφυλλο με μπλε τετράγωνα&#10;&#10;Περιγραφή που δημιουργείται αυτόματα"/>
          <p:cNvPicPr preferRelativeResize="0"/>
          <p:nvPr/>
        </p:nvPicPr>
        <p:blipFill rotWithShape="1">
          <a:blip r:embed="rId4">
            <a:alphaModFix/>
          </a:blip>
          <a:srcRect/>
          <a:stretch/>
        </p:blipFill>
        <p:spPr>
          <a:xfrm>
            <a:off x="0" y="-2235"/>
            <a:ext cx="5840730" cy="6862275"/>
          </a:xfrm>
          <a:custGeom>
            <a:avLst/>
            <a:gdLst/>
            <a:ahLst/>
            <a:cxnLst/>
            <a:rect l="l" t="t" r="r" b="b"/>
            <a:pathLst>
              <a:path w="5840730" h="6887937" extrusionOk="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
        <p:nvSpPr>
          <p:cNvPr id="584" name="Google Shape;584;p1"/>
          <p:cNvSpPr txBox="1"/>
          <p:nvPr/>
        </p:nvSpPr>
        <p:spPr>
          <a:xfrm>
            <a:off x="9130220" y="5841221"/>
            <a:ext cx="30617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lt1"/>
                </a:solidFill>
                <a:latin typeface="Calibri"/>
                <a:ea typeface="Calibri"/>
                <a:cs typeface="Calibri"/>
                <a:sym typeface="Calibri"/>
              </a:rPr>
              <a:t>  www.cybersecpro-project.eu</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l" sz="3600"/>
              <a:t>Θέμα-1: </a:t>
            </a:r>
            <a:br>
              <a:rPr lang="el" sz="3600"/>
            </a:br>
            <a:r>
              <a:rPr lang="el" sz="3600"/>
              <a:t>Κίνδυνοι για την ασφάλεια στον κυβερνοχώρο στον ναυτηλιακό τομέα</a:t>
            </a:r>
            <a:endParaRPr/>
          </a:p>
        </p:txBody>
      </p:sp>
      <p:sp>
        <p:nvSpPr>
          <p:cNvPr id="697" name="Google Shape;697;p10"/>
          <p:cNvSpPr txBox="1">
            <a:spLocks noGrp="1"/>
          </p:cNvSpPr>
          <p:nvPr>
            <p:ph type="subTitle" idx="1"/>
          </p:nvPr>
        </p:nvSpPr>
        <p:spPr>
          <a:xfrm>
            <a:off x="6605707" y="2233969"/>
            <a:ext cx="4786877" cy="763899"/>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a:t>Θα καλύψουμε αυτές τις δεξιότητες</a:t>
            </a:r>
            <a:endParaRPr/>
          </a:p>
          <a:p>
            <a:pPr marL="0" lvl="0" indent="0" algn="l" rtl="0">
              <a:lnSpc>
                <a:spcPct val="100000"/>
              </a:lnSpc>
              <a:spcBef>
                <a:spcPts val="0"/>
              </a:spcBef>
              <a:spcAft>
                <a:spcPts val="0"/>
              </a:spcAft>
              <a:buSzPts val="2400"/>
              <a:buNone/>
            </a:pPr>
            <a:endParaRPr/>
          </a:p>
        </p:txBody>
      </p:sp>
      <p:sp>
        <p:nvSpPr>
          <p:cNvPr id="698" name="Google Shape;698;p10"/>
          <p:cNvSpPr txBox="1">
            <a:spLocks noGrp="1"/>
          </p:cNvSpPr>
          <p:nvPr>
            <p:ph type="body" idx="3"/>
          </p:nvPr>
        </p:nvSpPr>
        <p:spPr>
          <a:xfrm>
            <a:off x="6605707" y="3195376"/>
            <a:ext cx="5344245" cy="2723107"/>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l" sz="1000"/>
              <a:t>Εισαγωγή στην ασφάλεια πληροφοριών: Αυτή η ενότητα θα εισαγάγει την έννοια της ασφάλειας πληροφοριών και τη σημασία της για τους οργανισμούς. Θα συζητήσει επίσης τους διάφορους τύπους πληροφοριακών πόρων που πρέπει να προστατεύονται, καθώς και τις διάφορες απειλές και τρωτά σημεία που αντιμετωπίζουν αυτά τα περιουσιακά στοιχεία.</a:t>
            </a:r>
            <a:endParaRPr/>
          </a:p>
          <a:p>
            <a:pPr marL="274320" lvl="0" indent="-274320" algn="l" rtl="0">
              <a:lnSpc>
                <a:spcPct val="100000"/>
              </a:lnSpc>
              <a:spcBef>
                <a:spcPts val="600"/>
              </a:spcBef>
              <a:spcAft>
                <a:spcPts val="0"/>
              </a:spcAft>
              <a:buSzPts val="1000"/>
              <a:buChar char="o"/>
            </a:pPr>
            <a:r>
              <a:rPr lang="el" sz="1000"/>
              <a:t>Εισαγωγή στην ασφάλεια στον κυβερνοχώρο: Αυτή η ενότητα θα επικεντρωθεί στις συγκεκριμένες απειλές και τρωτά σημεία που υπάρχουν στον τομέα του κυβερνοχώρου. Θα συζητηθούν επίσης οι διάφοροι τύποι επιθέσεων στον κυβερνοχώρο που μπορούν να εξαπολυθούν, καθώς και οι διάφοροι τρόποι μετριασμού αυτών των επιθέσεων.</a:t>
            </a:r>
            <a:endParaRPr/>
          </a:p>
          <a:p>
            <a:pPr marL="274320" lvl="0" indent="-274320" algn="l" rtl="0">
              <a:lnSpc>
                <a:spcPct val="100000"/>
              </a:lnSpc>
              <a:spcBef>
                <a:spcPts val="600"/>
              </a:spcBef>
              <a:spcAft>
                <a:spcPts val="0"/>
              </a:spcAft>
              <a:buSzPts val="1000"/>
              <a:buChar char="o"/>
            </a:pPr>
            <a:r>
              <a:rPr lang="el" sz="1000"/>
              <a:t>Η τριάδα CIA: Αυτή η ενότητα θα συζητήσει τους τρεις πυλώνες της ασφάλειας των πληροφοριών: εμπιστευτικότητα, ακεραιότητα και διαθεσιμότητα. Θα εξηγήσει τι σημαίνει κάθε πυλώνας και γιατί είναι σημαντικός.</a:t>
            </a:r>
            <a:endParaRPr/>
          </a:p>
          <a:p>
            <a:pPr marL="274320" lvl="0" indent="-274320" algn="l" rtl="0">
              <a:lnSpc>
                <a:spcPct val="100000"/>
              </a:lnSpc>
              <a:spcBef>
                <a:spcPts val="600"/>
              </a:spcBef>
              <a:spcAft>
                <a:spcPts val="0"/>
              </a:spcAft>
              <a:buSzPts val="1000"/>
              <a:buChar char="o"/>
            </a:pPr>
            <a:r>
              <a:rPr lang="el" sz="1000"/>
              <a:t>Άλλα μοντέλα ασφαλείας: Αυτή η ενότητα θα συζητήσει άλλα μοντέλα ασφαλείας που μπορούν να χρησιμοποιηθούν για την προστασία των πληροφοριακών πόρων. Αυτά τα μοντέλα περιλαμβάνουν το πλαίσιο ασφάλειας στον κυβερνοχώρο NIST, το πρότυπο ISO / IEC 27001 και το πλαίσιο COBIT.</a:t>
            </a:r>
            <a:endParaRPr/>
          </a:p>
          <a:p>
            <a:pPr marL="274320" lvl="0" indent="-210820" algn="l" rtl="0">
              <a:lnSpc>
                <a:spcPct val="100000"/>
              </a:lnSpc>
              <a:spcBef>
                <a:spcPts val="600"/>
              </a:spcBef>
              <a:spcAft>
                <a:spcPts val="0"/>
              </a:spcAft>
              <a:buSzPts val="1000"/>
              <a:buNone/>
            </a:pPr>
            <a:endParaRPr sz="1000"/>
          </a:p>
          <a:p>
            <a:pPr marL="0" lvl="0" indent="0" algn="l" rtl="0">
              <a:lnSpc>
                <a:spcPct val="100000"/>
              </a:lnSpc>
              <a:spcBef>
                <a:spcPts val="600"/>
              </a:spcBef>
              <a:spcAft>
                <a:spcPts val="0"/>
              </a:spcAft>
              <a:buSzPts val="1000"/>
              <a:buNone/>
            </a:pPr>
            <a:endParaRPr sz="1000"/>
          </a:p>
        </p:txBody>
      </p:sp>
      <p:cxnSp>
        <p:nvCxnSpPr>
          <p:cNvPr id="699" name="Google Shape;699;p10"/>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700" name="Google Shape;700;p10"/>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701" name="Google Shape;701;p10" descr="Μια εικόνα που περιέχει στιγμιότυπο οθόνης, Ηλεκτρονικά, Ουρανός, Έλεγχος&#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1"/>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Book Antiqua"/>
              <a:buNone/>
            </a:pPr>
            <a:r>
              <a:rPr lang="el" sz="3200"/>
              <a:t>Θέμα-2: </a:t>
            </a:r>
            <a:br>
              <a:rPr lang="el" sz="3200"/>
            </a:br>
            <a:r>
              <a:rPr lang="el" sz="3200"/>
              <a:t>Απειλές AIS και τρωτά σημεία</a:t>
            </a:r>
            <a:endParaRPr/>
          </a:p>
        </p:txBody>
      </p:sp>
      <p:sp>
        <p:nvSpPr>
          <p:cNvPr id="707" name="Google Shape;707;p11"/>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a:t>Θα καλύψουμε αυτές τις δεξιότητες</a:t>
            </a:r>
            <a:endParaRPr/>
          </a:p>
          <a:p>
            <a:pPr marL="0" lvl="0" indent="0" algn="l" rtl="0">
              <a:lnSpc>
                <a:spcPct val="100000"/>
              </a:lnSpc>
              <a:spcBef>
                <a:spcPts val="0"/>
              </a:spcBef>
              <a:spcAft>
                <a:spcPts val="0"/>
              </a:spcAft>
              <a:buSzPts val="2400"/>
              <a:buNone/>
            </a:pPr>
            <a:endParaRPr/>
          </a:p>
        </p:txBody>
      </p:sp>
      <p:sp>
        <p:nvSpPr>
          <p:cNvPr id="708" name="Google Shape;708;p11"/>
          <p:cNvSpPr txBox="1">
            <a:spLocks noGrp="1"/>
          </p:cNvSpPr>
          <p:nvPr>
            <p:ph type="body" idx="3"/>
          </p:nvPr>
        </p:nvSpPr>
        <p:spPr>
          <a:xfrm>
            <a:off x="6605707" y="3348616"/>
            <a:ext cx="5344245" cy="3052183"/>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50"/>
              <a:buChar char="o"/>
            </a:pPr>
            <a:r>
              <a:rPr lang="el" sz="1050"/>
              <a:t>1. AIS: Τι είναι το AIS - Νόμιμη χρήση και ιδιαιτερότητες ενός συστήματος αναγνωρισμένου από τον Διεθνή Ναυτιλιακό Οργανισμό (IMO) και τη Διεθνή Ένωση Μεταφοράς (ITU)</a:t>
            </a:r>
            <a:endParaRPr/>
          </a:p>
          <a:p>
            <a:pPr marL="274320" lvl="0" indent="-274320" algn="l" rtl="0">
              <a:lnSpc>
                <a:spcPct val="100000"/>
              </a:lnSpc>
              <a:spcBef>
                <a:spcPts val="600"/>
              </a:spcBef>
              <a:spcAft>
                <a:spcPts val="0"/>
              </a:spcAft>
              <a:buSzPts val="1050"/>
              <a:buChar char="o"/>
            </a:pPr>
            <a:r>
              <a:rPr lang="el" sz="1050"/>
              <a:t>2. Περιγραφή του AIS, συμπεριλαμβανομένου του υλικού, του λογισμικού και των δικτύων.</a:t>
            </a:r>
            <a:endParaRPr/>
          </a:p>
          <a:p>
            <a:pPr marL="274320" lvl="0" indent="-274320" algn="l" rtl="0">
              <a:lnSpc>
                <a:spcPct val="100000"/>
              </a:lnSpc>
              <a:spcBef>
                <a:spcPts val="600"/>
              </a:spcBef>
              <a:spcAft>
                <a:spcPts val="0"/>
              </a:spcAft>
              <a:buSzPts val="1050"/>
              <a:buChar char="o"/>
            </a:pPr>
            <a:r>
              <a:rPr lang="el" sz="1050"/>
              <a:t>3. Τρόποι με τους οποίους έχει εντοπιστεί το AIS</a:t>
            </a:r>
            <a:endParaRPr sz="1050"/>
          </a:p>
          <a:p>
            <a:pPr marL="274320" lvl="1" indent="-274320" algn="l" rtl="0">
              <a:lnSpc>
                <a:spcPct val="100000"/>
              </a:lnSpc>
              <a:spcBef>
                <a:spcPts val="600"/>
              </a:spcBef>
              <a:spcAft>
                <a:spcPts val="0"/>
              </a:spcAft>
              <a:buClr>
                <a:schemeClr val="lt1"/>
              </a:buClr>
              <a:buSzPts val="1050"/>
              <a:buChar char="o"/>
            </a:pPr>
            <a:r>
              <a:rPr lang="el" sz="1050"/>
              <a:t>Εμπλοκή RF</a:t>
            </a:r>
            <a:endParaRPr/>
          </a:p>
          <a:p>
            <a:pPr marL="274320" lvl="1" indent="-274320" algn="l" rtl="0">
              <a:lnSpc>
                <a:spcPct val="100000"/>
              </a:lnSpc>
              <a:spcBef>
                <a:spcPts val="600"/>
              </a:spcBef>
              <a:spcAft>
                <a:spcPts val="0"/>
              </a:spcAft>
              <a:buClr>
                <a:schemeClr val="lt1"/>
              </a:buClr>
              <a:buSzPts val="1050"/>
              <a:buChar char="o"/>
            </a:pPr>
            <a:r>
              <a:rPr lang="el" sz="1050"/>
              <a:t>Πλαστογράφηση CYBER</a:t>
            </a:r>
            <a:endParaRPr/>
          </a:p>
          <a:p>
            <a:pPr marL="274320" lvl="1" indent="-274320" algn="l" rtl="0">
              <a:lnSpc>
                <a:spcPct val="100000"/>
              </a:lnSpc>
              <a:spcBef>
                <a:spcPts val="600"/>
              </a:spcBef>
              <a:spcAft>
                <a:spcPts val="0"/>
              </a:spcAft>
              <a:buClr>
                <a:schemeClr val="lt1"/>
              </a:buClr>
              <a:buSzPts val="1050"/>
              <a:buChar char="o"/>
            </a:pPr>
            <a:r>
              <a:rPr lang="el" sz="1050"/>
              <a:t>Άλλος</a:t>
            </a:r>
            <a:endParaRPr sz="900"/>
          </a:p>
        </p:txBody>
      </p:sp>
      <p:cxnSp>
        <p:nvCxnSpPr>
          <p:cNvPr id="709" name="Google Shape;709;p11"/>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710" name="Google Shape;710;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711" name="Google Shape;711;p11" descr="Μια εικόνα που περιέχει ουρανό, σύννεφο, φορητό υπολογιστή, κτίριο&#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2"/>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Book Antiqua"/>
              <a:buNone/>
            </a:pPr>
            <a:r>
              <a:rPr lang="el" sz="3200"/>
              <a:t>Θέμα-3: AIS </a:t>
            </a:r>
            <a:br>
              <a:rPr lang="el" sz="3200"/>
            </a:br>
            <a:r>
              <a:rPr lang="el" sz="3200"/>
              <a:t>Forensics</a:t>
            </a:r>
            <a:endParaRPr/>
          </a:p>
        </p:txBody>
      </p:sp>
      <p:sp>
        <p:nvSpPr>
          <p:cNvPr id="717" name="Google Shape;717;p12"/>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a:t>Θα καλύψουμε αυτές τις δεξιότητες</a:t>
            </a:r>
            <a:endParaRPr/>
          </a:p>
          <a:p>
            <a:pPr marL="0" lvl="0" indent="0" algn="l" rtl="0">
              <a:lnSpc>
                <a:spcPct val="100000"/>
              </a:lnSpc>
              <a:spcBef>
                <a:spcPts val="0"/>
              </a:spcBef>
              <a:spcAft>
                <a:spcPts val="0"/>
              </a:spcAft>
              <a:buSzPts val="2400"/>
              <a:buNone/>
            </a:pPr>
            <a:endParaRPr/>
          </a:p>
        </p:txBody>
      </p:sp>
      <p:sp>
        <p:nvSpPr>
          <p:cNvPr id="718" name="Google Shape;718;p12"/>
          <p:cNvSpPr txBox="1">
            <a:spLocks noGrp="1"/>
          </p:cNvSpPr>
          <p:nvPr>
            <p:ph type="body" idx="3"/>
          </p:nvPr>
        </p:nvSpPr>
        <p:spPr>
          <a:xfrm>
            <a:off x="6605707" y="3348616"/>
            <a:ext cx="5344245" cy="3052183"/>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50"/>
              <a:buChar char="o"/>
            </a:pPr>
            <a:r>
              <a:rPr lang="el" sz="1050"/>
              <a:t>1. Επιθέσεις στο AIS: Καλύπτει τους διάφορους τύπους επιθέσεων και τις μεθόδους που χρησιμοποιούνται για την αποφυγή ή την άμυνα εναντίον τους. Περιλαμβάνει θέματα όπως:</a:t>
            </a:r>
            <a:endParaRPr/>
          </a:p>
          <a:p>
            <a:pPr marL="274320" lvl="0" indent="-274320" algn="l" rtl="0">
              <a:lnSpc>
                <a:spcPct val="100000"/>
              </a:lnSpc>
              <a:spcBef>
                <a:spcPts val="600"/>
              </a:spcBef>
              <a:spcAft>
                <a:spcPts val="0"/>
              </a:spcAft>
              <a:buSzPts val="1050"/>
              <a:buChar char="o"/>
            </a:pPr>
            <a:r>
              <a:rPr lang="el" sz="1050"/>
              <a:t>2. Ασφάλεια συστημάτων: Καλύπτει την ασφάλεια του αυτόματου συστήματος πληροφοριών (AIS), συμπεριλαμβανομένου του υλικού, του λογισμικού και των δικτύων.</a:t>
            </a:r>
            <a:endParaRPr/>
          </a:p>
          <a:p>
            <a:pPr marL="274320" lvl="0" indent="-274320" algn="l" rtl="0">
              <a:lnSpc>
                <a:spcPct val="100000"/>
              </a:lnSpc>
              <a:spcBef>
                <a:spcPts val="600"/>
              </a:spcBef>
              <a:spcAft>
                <a:spcPts val="0"/>
              </a:spcAft>
              <a:buSzPts val="1050"/>
              <a:buChar char="o"/>
            </a:pPr>
            <a:r>
              <a:rPr lang="el" sz="1050"/>
              <a:t>3. Εγκληματολογικές έρευνες λογισμικού και πλατφόρμας μετά από επίθεση: συμπεριλαμβανομένων:</a:t>
            </a:r>
            <a:endParaRPr/>
          </a:p>
          <a:p>
            <a:pPr marL="274320" lvl="1" indent="-274320" algn="l" rtl="0">
              <a:lnSpc>
                <a:spcPct val="100000"/>
              </a:lnSpc>
              <a:spcBef>
                <a:spcPts val="600"/>
              </a:spcBef>
              <a:spcAft>
                <a:spcPts val="0"/>
              </a:spcAft>
              <a:buClr>
                <a:schemeClr val="lt1"/>
              </a:buClr>
              <a:buSzPts val="1050"/>
              <a:buChar char="o"/>
            </a:pPr>
            <a:r>
              <a:rPr lang="el" sz="1050"/>
              <a:t>Ανάπτυξη λύσεων   </a:t>
            </a:r>
            <a:endParaRPr/>
          </a:p>
          <a:p>
            <a:pPr marL="274320" lvl="1" indent="-274320" algn="l" rtl="0">
              <a:lnSpc>
                <a:spcPct val="100000"/>
              </a:lnSpc>
              <a:spcBef>
                <a:spcPts val="600"/>
              </a:spcBef>
              <a:spcAft>
                <a:spcPts val="0"/>
              </a:spcAft>
              <a:buClr>
                <a:schemeClr val="lt1"/>
              </a:buClr>
              <a:buSzPts val="1050"/>
              <a:buChar char="o"/>
            </a:pPr>
            <a:r>
              <a:rPr lang="el" sz="1050"/>
              <a:t>Ανάλυση αποδείξεων</a:t>
            </a:r>
            <a:endParaRPr/>
          </a:p>
          <a:p>
            <a:pPr marL="274320" lvl="1" indent="-274320" algn="l" rtl="0">
              <a:lnSpc>
                <a:spcPct val="100000"/>
              </a:lnSpc>
              <a:spcBef>
                <a:spcPts val="600"/>
              </a:spcBef>
              <a:spcAft>
                <a:spcPts val="0"/>
              </a:spcAft>
              <a:buClr>
                <a:schemeClr val="lt1"/>
              </a:buClr>
              <a:buSzPts val="1050"/>
              <a:buChar char="o"/>
            </a:pPr>
            <a:r>
              <a:rPr lang="el" sz="1050"/>
              <a:t>Έρευνες και διδάγματα</a:t>
            </a:r>
            <a:endParaRPr sz="900"/>
          </a:p>
        </p:txBody>
      </p:sp>
      <p:cxnSp>
        <p:nvCxnSpPr>
          <p:cNvPr id="719" name="Google Shape;719;p12"/>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720" name="Google Shape;720;p12"/>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721" name="Google Shape;721;p12" descr="Μια εικόνα που περιέχει ουρανό, σύννεφο, φορητό υπολογιστή, κτίριο&#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13"/>
          <p:cNvPicPr preferRelativeResize="0"/>
          <p:nvPr/>
        </p:nvPicPr>
        <p:blipFill rotWithShape="1">
          <a:blip r:embed="rId3">
            <a:alphaModFix amt="52000"/>
          </a:blip>
          <a:srcRect/>
          <a:stretch/>
        </p:blipFill>
        <p:spPr>
          <a:xfrm>
            <a:off x="0" y="15766"/>
            <a:ext cx="12192000" cy="6857999"/>
          </a:xfrm>
          <a:prstGeom prst="rect">
            <a:avLst/>
          </a:prstGeom>
          <a:noFill/>
          <a:ln>
            <a:noFill/>
          </a:ln>
        </p:spPr>
      </p:pic>
      <p:sp>
        <p:nvSpPr>
          <p:cNvPr id="728" name="Google Shape;728;p13"/>
          <p:cNvSpPr/>
          <p:nvPr/>
        </p:nvSpPr>
        <p:spPr>
          <a:xfrm>
            <a:off x="5906478" y="433547"/>
            <a:ext cx="6669868" cy="29854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b="1">
              <a:solidFill>
                <a:schemeClr val="dk1"/>
              </a:solidFill>
              <a:latin typeface="Verdana"/>
              <a:ea typeface="Verdana"/>
              <a:cs typeface="Verdana"/>
              <a:sym typeface="Verdana"/>
            </a:endParaRPr>
          </a:p>
          <a:p>
            <a:pPr marL="0" marR="0" lvl="0" indent="0" algn="l" rtl="0">
              <a:spcBef>
                <a:spcPts val="0"/>
              </a:spcBef>
              <a:spcAft>
                <a:spcPts val="0"/>
              </a:spcAft>
              <a:buNone/>
            </a:pPr>
            <a:r>
              <a:rPr lang="el" sz="3200" b="1">
                <a:solidFill>
                  <a:schemeClr val="dk1"/>
                </a:solidFill>
                <a:latin typeface="Verdana"/>
                <a:ea typeface="Verdana"/>
                <a:cs typeface="Verdana"/>
                <a:sym typeface="Verdana"/>
              </a:rPr>
              <a:t>Pentesting (Δοκιμές Διείσδυσης) για τη ναυτιλία</a:t>
            </a:r>
            <a:endParaRPr/>
          </a:p>
          <a:p>
            <a:pPr marL="0" marR="0" lvl="0" indent="0" algn="l" rtl="0">
              <a:spcBef>
                <a:spcPts val="0"/>
              </a:spcBef>
              <a:spcAft>
                <a:spcPts val="0"/>
              </a:spcAft>
              <a:buNone/>
            </a:pPr>
            <a:r>
              <a:rPr lang="el" sz="3200" b="1">
                <a:solidFill>
                  <a:schemeClr val="dk1"/>
                </a:solidFill>
                <a:latin typeface="Verdana"/>
                <a:ea typeface="Verdana"/>
                <a:cs typeface="Verdana"/>
                <a:sym typeface="Verdana"/>
              </a:rPr>
              <a:t>WORKSHOP  </a:t>
            </a:r>
            <a:r>
              <a:rPr lang="el" sz="1600" b="0" i="0" u="none" strike="noStrike">
                <a:solidFill>
                  <a:srgbClr val="000000"/>
                </a:solidFill>
                <a:latin typeface="Times New Roman"/>
                <a:ea typeface="Times New Roman"/>
                <a:cs typeface="Times New Roman"/>
                <a:sym typeface="Times New Roman"/>
              </a:rPr>
              <a:t>	</a:t>
            </a:r>
            <a:endParaRPr sz="16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endParaRPr sz="1800" b="1">
              <a:solidFill>
                <a:schemeClr val="dk1"/>
              </a:solidFill>
              <a:latin typeface="Verdana"/>
              <a:ea typeface="Verdana"/>
              <a:cs typeface="Verdana"/>
              <a:sym typeface="Verdana"/>
            </a:endParaRPr>
          </a:p>
          <a:p>
            <a:pPr marL="0" marR="0" lvl="0" indent="0" algn="l" rtl="0">
              <a:spcBef>
                <a:spcPts val="0"/>
              </a:spcBef>
              <a:spcAft>
                <a:spcPts val="0"/>
              </a:spcAft>
              <a:buNone/>
            </a:pPr>
            <a:r>
              <a:rPr lang="el" sz="1800" b="1">
                <a:solidFill>
                  <a:schemeClr val="dk1"/>
                </a:solidFill>
                <a:latin typeface="Verdana"/>
                <a:ea typeface="Verdana"/>
                <a:cs typeface="Verdana"/>
                <a:sym typeface="Verdana"/>
              </a:rPr>
              <a:t>Εστίαση σε </a:t>
            </a:r>
            <a:endParaRPr/>
          </a:p>
          <a:p>
            <a:pPr marL="0" marR="0" lvl="0" indent="0" algn="l" rtl="0">
              <a:spcBef>
                <a:spcPts val="0"/>
              </a:spcBef>
              <a:spcAft>
                <a:spcPts val="0"/>
              </a:spcAft>
              <a:buNone/>
            </a:pPr>
            <a:r>
              <a:rPr lang="el" sz="1800" b="1">
                <a:solidFill>
                  <a:schemeClr val="dk1"/>
                </a:solidFill>
                <a:latin typeface="Verdana"/>
                <a:ea typeface="Verdana"/>
                <a:cs typeface="Verdana"/>
                <a:sym typeface="Verdana"/>
              </a:rPr>
              <a:t>AIS / GNSS / ECDIS</a:t>
            </a:r>
            <a:endParaRPr sz="1800" b="1">
              <a:solidFill>
                <a:schemeClr val="dk1"/>
              </a:solidFill>
              <a:latin typeface="Calibri"/>
              <a:ea typeface="Calibri"/>
              <a:cs typeface="Calibri"/>
              <a:sym typeface="Calibri"/>
            </a:endParaRPr>
          </a:p>
        </p:txBody>
      </p:sp>
      <p:grpSp>
        <p:nvGrpSpPr>
          <p:cNvPr id="729" name="Google Shape;729;p13"/>
          <p:cNvGrpSpPr/>
          <p:nvPr/>
        </p:nvGrpSpPr>
        <p:grpSpPr>
          <a:xfrm>
            <a:off x="141079" y="-26289"/>
            <a:ext cx="1880988" cy="1139039"/>
            <a:chOff x="1138489" y="782122"/>
            <a:chExt cx="5088088" cy="3256800"/>
          </a:xfrm>
        </p:grpSpPr>
        <p:grpSp>
          <p:nvGrpSpPr>
            <p:cNvPr id="730" name="Google Shape;730;p13"/>
            <p:cNvGrpSpPr/>
            <p:nvPr/>
          </p:nvGrpSpPr>
          <p:grpSpPr>
            <a:xfrm>
              <a:off x="2984803" y="782122"/>
              <a:ext cx="1162455" cy="2904038"/>
              <a:chOff x="5729301" y="1851645"/>
              <a:chExt cx="1162455" cy="2904038"/>
            </a:xfrm>
          </p:grpSpPr>
          <p:sp>
            <p:nvSpPr>
              <p:cNvPr id="731" name="Google Shape;731;p13"/>
              <p:cNvSpPr/>
              <p:nvPr/>
            </p:nvSpPr>
            <p:spPr>
              <a:xfrm>
                <a:off x="5729301" y="1851645"/>
                <a:ext cx="1162455" cy="2904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6000" b="1" cap="none">
                    <a:solidFill>
                      <a:schemeClr val="accent1"/>
                    </a:solidFill>
                    <a:latin typeface="Century Gothic"/>
                    <a:ea typeface="Century Gothic"/>
                    <a:cs typeface="Century Gothic"/>
                    <a:sym typeface="Century Gothic"/>
                  </a:rPr>
                  <a:t>2</a:t>
                </a:r>
                <a:endParaRPr/>
              </a:p>
            </p:txBody>
          </p:sp>
          <p:sp>
            <p:nvSpPr>
              <p:cNvPr id="732" name="Google Shape;732;p13"/>
              <p:cNvSpPr/>
              <p:nvPr/>
            </p:nvSpPr>
            <p:spPr>
              <a:xfrm>
                <a:off x="5861198" y="3587688"/>
                <a:ext cx="910664" cy="327991"/>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entury Gothic"/>
                  <a:ea typeface="Century Gothic"/>
                  <a:cs typeface="Century Gothic"/>
                  <a:sym typeface="Century Gothic"/>
                </a:endParaRPr>
              </a:p>
            </p:txBody>
          </p:sp>
        </p:grpSp>
        <p:sp>
          <p:nvSpPr>
            <p:cNvPr id="733" name="Google Shape;733;p13"/>
            <p:cNvSpPr/>
            <p:nvPr/>
          </p:nvSpPr>
          <p:spPr>
            <a:xfrm rot="-1385229">
              <a:off x="1444486" y="1828799"/>
              <a:ext cx="1815548" cy="1931504"/>
            </a:xfrm>
            <a:prstGeom prst="blockArc">
              <a:avLst>
                <a:gd name="adj1" fmla="val 2332549"/>
                <a:gd name="adj2" fmla="val 0"/>
                <a:gd name="adj3" fmla="val 25000"/>
              </a:avLst>
            </a:prstGeom>
            <a:solidFill>
              <a:schemeClr val="accent1"/>
            </a:solidFill>
            <a:ln w="15875" cap="flat" cmpd="sng">
              <a:solidFill>
                <a:srgbClr val="BA8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734" name="Google Shape;734;p13"/>
            <p:cNvSpPr/>
            <p:nvPr/>
          </p:nvSpPr>
          <p:spPr>
            <a:xfrm>
              <a:off x="3047901" y="2584174"/>
              <a:ext cx="966211" cy="301738"/>
            </a:xfrm>
            <a:prstGeom prst="roundRect">
              <a:avLst>
                <a:gd name="adj" fmla="val 50000"/>
              </a:avLst>
            </a:prstGeom>
            <a:solidFill>
              <a:schemeClr val="accent1"/>
            </a:solidFill>
            <a:ln w="15875" cap="flat" cmpd="sng">
              <a:solidFill>
                <a:srgbClr val="BA8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entury Gothic"/>
                <a:ea typeface="Century Gothic"/>
                <a:cs typeface="Century Gothic"/>
                <a:sym typeface="Century Gothic"/>
              </a:endParaRPr>
            </a:p>
          </p:txBody>
        </p:sp>
        <p:sp>
          <p:nvSpPr>
            <p:cNvPr id="735" name="Google Shape;735;p13"/>
            <p:cNvSpPr txBox="1"/>
            <p:nvPr/>
          </p:nvSpPr>
          <p:spPr>
            <a:xfrm>
              <a:off x="3116700" y="2829590"/>
              <a:ext cx="3109877" cy="11440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rgbClr val="4472C4"/>
                  </a:solidFill>
                  <a:latin typeface="Century Gothic"/>
                  <a:ea typeface="Century Gothic"/>
                  <a:cs typeface="Century Gothic"/>
                  <a:sym typeface="Century Gothic"/>
                </a:rPr>
                <a:t>Προσβλητικό</a:t>
              </a:r>
              <a:endParaRPr sz="2000">
                <a:solidFill>
                  <a:srgbClr val="4472C4"/>
                </a:solidFill>
                <a:latin typeface="Century Gothic"/>
                <a:ea typeface="Century Gothic"/>
                <a:cs typeface="Century Gothic"/>
                <a:sym typeface="Century Gothic"/>
              </a:endParaRPr>
            </a:p>
          </p:txBody>
        </p:sp>
        <p:sp>
          <p:nvSpPr>
            <p:cNvPr id="736" name="Google Shape;736;p13"/>
            <p:cNvSpPr/>
            <p:nvPr/>
          </p:nvSpPr>
          <p:spPr>
            <a:xfrm>
              <a:off x="4022861" y="984108"/>
              <a:ext cx="843727" cy="23760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4800" b="1" cap="none">
                  <a:solidFill>
                    <a:schemeClr val="accent1"/>
                  </a:solidFill>
                  <a:latin typeface="Century Gothic"/>
                  <a:ea typeface="Century Gothic"/>
                  <a:cs typeface="Century Gothic"/>
                  <a:sym typeface="Century Gothic"/>
                </a:rPr>
                <a:t>B</a:t>
              </a:r>
              <a:endParaRPr/>
            </a:p>
          </p:txBody>
        </p:sp>
      </p:grpSp>
      <p:pic>
        <p:nvPicPr>
          <p:cNvPr id="737" name="Google Shape;737;p13"/>
          <p:cNvPicPr preferRelativeResize="0"/>
          <p:nvPr/>
        </p:nvPicPr>
        <p:blipFill rotWithShape="1">
          <a:blip r:embed="rId4">
            <a:alphaModFix/>
          </a:blip>
          <a:srcRect l="21875" r="21874"/>
          <a:stretch/>
        </p:blipFill>
        <p:spPr>
          <a:xfrm>
            <a:off x="10052304" y="4718304"/>
            <a:ext cx="2057400" cy="2057400"/>
          </a:xfrm>
          <a:prstGeom prst="ellipse">
            <a:avLst/>
          </a:prstGeom>
          <a:noFill/>
          <a:ln>
            <a:noFill/>
          </a:ln>
        </p:spPr>
      </p:pic>
      <p:sp>
        <p:nvSpPr>
          <p:cNvPr id="738" name="Google Shape;738;p13"/>
          <p:cNvSpPr txBox="1"/>
          <p:nvPr/>
        </p:nvSpPr>
        <p:spPr>
          <a:xfrm>
            <a:off x="6251753" y="6404219"/>
            <a:ext cx="4323426" cy="4205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BA00"/>
              </a:buClr>
              <a:buSzPts val="1600"/>
              <a:buFont typeface="Calibri"/>
              <a:buNone/>
            </a:pPr>
            <a:r>
              <a:rPr lang="el" sz="1600" b="0" i="0" u="none" strike="noStrike" cap="none">
                <a:solidFill>
                  <a:srgbClr val="000000"/>
                </a:solidFill>
                <a:latin typeface="Century Gothic"/>
                <a:ea typeface="Century Gothic"/>
                <a:cs typeface="Century Gothic"/>
                <a:sym typeface="Century Gothic"/>
              </a:rPr>
              <a:t>ΠΑΡΟΥΣΊΑΣΗ ΑΠΌ: BRUNO BENDER</a:t>
            </a:r>
            <a:endParaRPr/>
          </a:p>
        </p:txBody>
      </p:sp>
      <p:sp>
        <p:nvSpPr>
          <p:cNvPr id="739" name="Google Shape;739;p13"/>
          <p:cNvSpPr txBox="1"/>
          <p:nvPr/>
        </p:nvSpPr>
        <p:spPr>
          <a:xfrm>
            <a:off x="5592082" y="3611317"/>
            <a:ext cx="5960432" cy="10089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BA00"/>
              </a:buClr>
              <a:buSzPts val="4400"/>
              <a:buFont typeface="Calibri"/>
              <a:buNone/>
            </a:pPr>
            <a:r>
              <a:rPr lang="el" sz="4400" b="1" i="0" u="none" strike="noStrike" cap="none">
                <a:solidFill>
                  <a:srgbClr val="D87A1A"/>
                </a:solidFill>
                <a:latin typeface="Century Gothic"/>
                <a:ea typeface="Century Gothic"/>
                <a:cs typeface="Century Gothic"/>
                <a:sym typeface="Century Gothic"/>
              </a:rPr>
              <a:t>CSP0010_W_M</a:t>
            </a:r>
            <a:endParaRPr/>
          </a:p>
        </p:txBody>
      </p:sp>
      <p:pic>
        <p:nvPicPr>
          <p:cNvPr id="740" name="Google Shape;740;p13" descr="Ασπρόμαυρο εξώφυλλο με μπλε τετράγωνα&#10;&#10;Περιγραφή που δημιουργείται αυτόματα"/>
          <p:cNvPicPr preferRelativeResize="0"/>
          <p:nvPr/>
        </p:nvPicPr>
        <p:blipFill rotWithShape="1">
          <a:blip r:embed="rId5">
            <a:alphaModFix/>
          </a:blip>
          <a:srcRect/>
          <a:stretch/>
        </p:blipFill>
        <p:spPr>
          <a:xfrm>
            <a:off x="0" y="-2235"/>
            <a:ext cx="5840730" cy="6862275"/>
          </a:xfrm>
          <a:custGeom>
            <a:avLst/>
            <a:gdLst/>
            <a:ahLst/>
            <a:cxnLst/>
            <a:rect l="l" t="t" r="r" b="b"/>
            <a:pathLst>
              <a:path w="5840730" h="6887937" extrusionOk="0">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rgbClr val="E7E6E6"/>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4"/>
          <p:cNvSpPr txBox="1"/>
          <p:nvPr/>
        </p:nvSpPr>
        <p:spPr>
          <a:xfrm>
            <a:off x="357454" y="616339"/>
            <a:ext cx="10732185" cy="63094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 sz="2400" b="1" i="0" u="none" strike="noStrike" dirty="0">
                <a:solidFill>
                  <a:srgbClr val="000000"/>
                </a:solidFill>
                <a:latin typeface="Century"/>
                <a:ea typeface="Century"/>
                <a:cs typeface="Century"/>
                <a:sym typeface="Century"/>
              </a:rPr>
              <a:t>Στόχοι </a:t>
            </a:r>
            <a:endParaRPr dirty="0"/>
          </a:p>
          <a:p>
            <a:pPr marL="0" marR="0" lvl="0" indent="0" algn="just" rtl="0">
              <a:spcBef>
                <a:spcPts val="0"/>
              </a:spcBef>
              <a:spcAft>
                <a:spcPts val="0"/>
              </a:spcAft>
              <a:buNone/>
            </a:pPr>
            <a:endParaRPr sz="2000" dirty="0">
              <a:solidFill>
                <a:srgbClr val="000000"/>
              </a:solidFill>
              <a:latin typeface="Century"/>
              <a:ea typeface="Century"/>
              <a:cs typeface="Century"/>
              <a:sym typeface="Century"/>
            </a:endParaRPr>
          </a:p>
          <a:p>
            <a:pPr marL="0" marR="0" lvl="0" indent="0" algn="just" rtl="0">
              <a:spcBef>
                <a:spcPts val="0"/>
              </a:spcBef>
              <a:spcAft>
                <a:spcPts val="0"/>
              </a:spcAft>
              <a:buNone/>
            </a:pPr>
            <a:r>
              <a:rPr lang="el" sz="2000" b="0" i="0" u="none" strike="noStrike" dirty="0">
                <a:solidFill>
                  <a:srgbClr val="000000"/>
                </a:solidFill>
                <a:latin typeface="Century"/>
                <a:ea typeface="Century"/>
                <a:cs typeface="Century"/>
                <a:sym typeface="Century"/>
              </a:rPr>
              <a:t>CSP0010_W_M είναι ένα </a:t>
            </a:r>
            <a:r>
              <a:rPr lang="el" sz="2000" dirty="0">
                <a:solidFill>
                  <a:srgbClr val="000000"/>
                </a:solidFill>
                <a:latin typeface="Century"/>
                <a:ea typeface="Century"/>
                <a:cs typeface="Century"/>
                <a:sym typeface="Century"/>
              </a:rPr>
              <a:t>workshop</a:t>
            </a:r>
            <a:r>
              <a:rPr lang="el" sz="2000" b="0" i="0" u="none" strike="noStrike" dirty="0">
                <a:solidFill>
                  <a:srgbClr val="000000"/>
                </a:solidFill>
                <a:latin typeface="Century"/>
                <a:ea typeface="Century"/>
                <a:cs typeface="Century"/>
                <a:sym typeface="Century"/>
              </a:rPr>
              <a:t> που θα πρέπει να λειτουργεί σε φυσική εγκατάσταση που λειτουργεί από τελικό χρήστη (Σε αυτήν την περίπτωση, προτιμώμενος πάροχος πομποδεκτών AIS). </a:t>
            </a:r>
            <a:endParaRPr dirty="0"/>
          </a:p>
          <a:p>
            <a:pPr marL="0" marR="0" lvl="0" indent="0" algn="just" rtl="0">
              <a:spcBef>
                <a:spcPts val="0"/>
              </a:spcBef>
              <a:spcAft>
                <a:spcPts val="0"/>
              </a:spcAft>
              <a:buNone/>
            </a:pPr>
            <a:endParaRPr sz="2000" dirty="0">
              <a:solidFill>
                <a:srgbClr val="000000"/>
              </a:solidFill>
              <a:latin typeface="Century"/>
              <a:ea typeface="Century"/>
              <a:cs typeface="Century"/>
              <a:sym typeface="Century"/>
            </a:endParaRPr>
          </a:p>
          <a:p>
            <a:pPr marL="0" marR="0" lvl="0" indent="0" algn="just" rtl="0">
              <a:spcBef>
                <a:spcPts val="0"/>
              </a:spcBef>
              <a:spcAft>
                <a:spcPts val="0"/>
              </a:spcAft>
              <a:buNone/>
            </a:pPr>
            <a:r>
              <a:rPr lang="el" sz="2000" b="0" i="0" u="none" strike="noStrike" dirty="0">
                <a:solidFill>
                  <a:srgbClr val="000000"/>
                </a:solidFill>
                <a:latin typeface="Century"/>
                <a:ea typeface="Century"/>
                <a:cs typeface="Century"/>
                <a:sym typeface="Century"/>
              </a:rPr>
              <a:t>Το μάθημα στοχεύει στην παροχή εκπαίδευσης σχετικά με τις συσκευές AIS που κρατούνται από μια οντότητα που επιθυμεί να βελτιώσει τις δεξιότητες του προσωπικού της. </a:t>
            </a:r>
            <a:endParaRPr dirty="0"/>
          </a:p>
          <a:p>
            <a:pPr marL="0" marR="0" lvl="0" indent="0" algn="just" rtl="0">
              <a:spcBef>
                <a:spcPts val="0"/>
              </a:spcBef>
              <a:spcAft>
                <a:spcPts val="0"/>
              </a:spcAft>
              <a:buNone/>
            </a:pPr>
            <a:endParaRPr sz="2000" dirty="0">
              <a:solidFill>
                <a:srgbClr val="000000"/>
              </a:solidFill>
              <a:latin typeface="Century"/>
              <a:ea typeface="Century"/>
              <a:cs typeface="Century"/>
              <a:sym typeface="Century"/>
            </a:endParaRPr>
          </a:p>
          <a:p>
            <a:pPr marL="0" marR="0" lvl="0" indent="0" algn="just" rtl="0">
              <a:spcBef>
                <a:spcPts val="0"/>
              </a:spcBef>
              <a:spcAft>
                <a:spcPts val="0"/>
              </a:spcAft>
              <a:buNone/>
            </a:pPr>
            <a:r>
              <a:rPr lang="el" sz="2000" b="0" i="0" u="none" strike="noStrike" dirty="0">
                <a:solidFill>
                  <a:srgbClr val="000000"/>
                </a:solidFill>
                <a:latin typeface="Century"/>
                <a:ea typeface="Century"/>
                <a:cs typeface="Century"/>
                <a:sym typeface="Century"/>
              </a:rPr>
              <a:t>Στόχος του είναι να βοηθήσει στον εντοπισμό ψηφιακών ανωμαλιών ως πλαστογράφηση και ακόμη και παρεμβολή AIS / GNSS. </a:t>
            </a:r>
            <a:endParaRPr dirty="0"/>
          </a:p>
          <a:p>
            <a:pPr marL="0" marR="0" lvl="0" indent="0" algn="just" rtl="0">
              <a:spcBef>
                <a:spcPts val="0"/>
              </a:spcBef>
              <a:spcAft>
                <a:spcPts val="0"/>
              </a:spcAft>
              <a:buNone/>
            </a:pPr>
            <a:endParaRPr sz="2000" dirty="0">
              <a:solidFill>
                <a:srgbClr val="000000"/>
              </a:solidFill>
              <a:latin typeface="Century"/>
              <a:ea typeface="Century"/>
              <a:cs typeface="Century"/>
              <a:sym typeface="Century"/>
            </a:endParaRPr>
          </a:p>
          <a:p>
            <a:pPr marL="0" marR="0" lvl="0" indent="0" algn="just" rtl="0">
              <a:spcBef>
                <a:spcPts val="0"/>
              </a:spcBef>
              <a:spcAft>
                <a:spcPts val="0"/>
              </a:spcAft>
              <a:buNone/>
            </a:pPr>
            <a:r>
              <a:rPr lang="el" sz="2000" b="0" i="0" u="none" strike="noStrike" dirty="0">
                <a:solidFill>
                  <a:srgbClr val="000000"/>
                </a:solidFill>
                <a:latin typeface="Century"/>
                <a:ea typeface="Century"/>
                <a:cs typeface="Century"/>
                <a:sym typeface="Century"/>
              </a:rPr>
              <a:t>Κατά τη διάρκεια του μαθήματος μια ομάδα εκπαιδευομένων (4 – 6 εκπαιδευόμενοι) θα έχουν την ευκαιρία να αντιμετωπίσουν τα συμπτώματα των επιθέσεων, προσομοιωμένα στις συσκευές που λειτουργούν κανονικά. </a:t>
            </a:r>
            <a:endParaRPr dirty="0"/>
          </a:p>
          <a:p>
            <a:pPr marL="0" marR="0" lvl="0" indent="0" algn="just" rtl="0">
              <a:spcBef>
                <a:spcPts val="0"/>
              </a:spcBef>
              <a:spcAft>
                <a:spcPts val="0"/>
              </a:spcAft>
              <a:buNone/>
            </a:pPr>
            <a:endParaRPr sz="2000" dirty="0">
              <a:solidFill>
                <a:srgbClr val="000000"/>
              </a:solidFill>
              <a:latin typeface="Century"/>
              <a:ea typeface="Century"/>
              <a:cs typeface="Century"/>
              <a:sym typeface="Century"/>
            </a:endParaRPr>
          </a:p>
          <a:p>
            <a:pPr marL="0" marR="0" lvl="0" indent="0" algn="just" rtl="0">
              <a:spcBef>
                <a:spcPts val="0"/>
              </a:spcBef>
              <a:spcAft>
                <a:spcPts val="0"/>
              </a:spcAft>
              <a:buNone/>
            </a:pPr>
            <a:r>
              <a:rPr lang="el" sz="2000" b="0" i="0" u="none" strike="noStrike" dirty="0">
                <a:solidFill>
                  <a:srgbClr val="000000"/>
                </a:solidFill>
                <a:latin typeface="Century"/>
                <a:ea typeface="Century"/>
                <a:cs typeface="Century"/>
                <a:sym typeface="Century"/>
              </a:rPr>
              <a:t>Οι πιο συχνά παρατηρούμενες επιθέσεις AIS (συμπεριλαμβανομένων των επιθέσεων μέσω GNSS) παρουσιάζονται και περιγράφονται και ακόμη και προσομοιώνονται (εάν το νομικό περιβάλλον το επιτρέπει για τον εκπαιδευτικό σκοπό).</a:t>
            </a:r>
            <a:endParaRPr dirty="0"/>
          </a:p>
        </p:txBody>
      </p:sp>
      <p:sp>
        <p:nvSpPr>
          <p:cNvPr id="746" name="Google Shape;746;p14"/>
          <p:cNvSpPr/>
          <p:nvPr/>
        </p:nvSpPr>
        <p:spPr>
          <a:xfrm>
            <a:off x="226002" y="215491"/>
            <a:ext cx="90115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800" b="1" dirty="0">
                <a:solidFill>
                  <a:schemeClr val="dk1"/>
                </a:solidFill>
                <a:latin typeface="Verdana"/>
                <a:ea typeface="Verdana"/>
                <a:cs typeface="Verdana"/>
                <a:sym typeface="Verdana"/>
              </a:rPr>
              <a:t>Εκπαίδευση χώρου εργασίας AIS hacking </a:t>
            </a:r>
            <a:endParaRPr sz="1400" b="0" i="0" u="none" strike="noStrik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5"/>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l" b="1"/>
              <a:t>Pentesting για τη ναυτιλία</a:t>
            </a:r>
            <a:endParaRPr/>
          </a:p>
        </p:txBody>
      </p:sp>
      <p:pic>
        <p:nvPicPr>
          <p:cNvPr id="752" name="Google Shape;752;p15"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753" name="Google Shape;753;p15"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754" name="Google Shape;754;p15"/>
          <p:cNvSpPr txBox="1"/>
          <p:nvPr/>
        </p:nvSpPr>
        <p:spPr>
          <a:xfrm>
            <a:off x="595276" y="1357605"/>
            <a:ext cx="4902881"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Τι είναι το AIS</a:t>
            </a:r>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Κοινότητες χρηστών </a:t>
            </a:r>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Λειτουργία / Αρχιτεκτονική(ες)</a:t>
            </a:r>
            <a:endParaRPr/>
          </a:p>
          <a:p>
            <a:pPr marL="800100" marR="0" lvl="1" indent="-342900" algn="l" rtl="0">
              <a:spcBef>
                <a:spcPts val="0"/>
              </a:spcBef>
              <a:spcAft>
                <a:spcPts val="0"/>
              </a:spcAft>
              <a:buClr>
                <a:schemeClr val="dk1"/>
              </a:buClr>
              <a:buSzPts val="2800"/>
              <a:buFont typeface="Arial"/>
              <a:buChar char="•"/>
            </a:pPr>
            <a:r>
              <a:rPr lang="el" sz="2800" b="0" i="0" u="none" strike="noStrike" cap="none">
                <a:solidFill>
                  <a:schemeClr val="dk1"/>
                </a:solidFill>
                <a:latin typeface="Calibri"/>
                <a:ea typeface="Calibri"/>
                <a:cs typeface="Calibri"/>
                <a:sym typeface="Calibri"/>
              </a:rPr>
              <a:t>Λειτουργική</a:t>
            </a:r>
            <a:endParaRPr sz="2800" b="0" i="0" u="none" strike="noStrike" cap="none">
              <a:solidFill>
                <a:schemeClr val="dk1"/>
              </a:solidFill>
              <a:latin typeface="Calibri"/>
              <a:ea typeface="Calibri"/>
              <a:cs typeface="Calibri"/>
              <a:sym typeface="Calibri"/>
            </a:endParaRPr>
          </a:p>
          <a:p>
            <a:pPr marL="800100" marR="0" lvl="1" indent="-342900" algn="l" rtl="0">
              <a:spcBef>
                <a:spcPts val="0"/>
              </a:spcBef>
              <a:spcAft>
                <a:spcPts val="0"/>
              </a:spcAft>
              <a:buClr>
                <a:schemeClr val="dk1"/>
              </a:buClr>
              <a:buSzPts val="2800"/>
              <a:buFont typeface="Arial"/>
              <a:buChar char="•"/>
            </a:pPr>
            <a:r>
              <a:rPr lang="el" sz="2800" b="0" i="0" u="none" strike="noStrike" cap="none">
                <a:solidFill>
                  <a:schemeClr val="dk1"/>
                </a:solidFill>
                <a:latin typeface="Calibri"/>
                <a:ea typeface="Calibri"/>
                <a:cs typeface="Calibri"/>
                <a:sym typeface="Calibri"/>
              </a:rPr>
              <a:t>Διοικήσεις &amp; AIS</a:t>
            </a:r>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Τεχνική περιγραφή</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6"/>
          <p:cNvSpPr txBox="1"/>
          <p:nvPr/>
        </p:nvSpPr>
        <p:spPr>
          <a:xfrm>
            <a:off x="245053" y="228024"/>
            <a:ext cx="8229600" cy="1143000"/>
          </a:xfrm>
          <a:prstGeom prst="rect">
            <a:avLst/>
          </a:prstGeom>
          <a:noFill/>
          <a:ln>
            <a:noFill/>
          </a:ln>
        </p:spPr>
        <p:txBody>
          <a:bodyPr spcFirstLastPara="1" wrap="square" lIns="91425" tIns="45700" rIns="91425" bIns="45700" anchor="t" anchorCtr="0">
            <a:normAutofit fontScale="97500"/>
          </a:bodyPr>
          <a:lstStyle/>
          <a:p>
            <a:pPr marL="0" marR="0" lvl="0" indent="0" algn="l" rtl="0">
              <a:lnSpc>
                <a:spcPct val="90000"/>
              </a:lnSpc>
              <a:spcBef>
                <a:spcPts val="0"/>
              </a:spcBef>
              <a:spcAft>
                <a:spcPts val="0"/>
              </a:spcAft>
              <a:buClr>
                <a:schemeClr val="dk1"/>
              </a:buClr>
              <a:buSzPct val="100000"/>
              <a:buFont typeface="Arial"/>
              <a:buNone/>
            </a:pPr>
            <a:r>
              <a:rPr lang="el" sz="2800" dirty="0">
                <a:solidFill>
                  <a:schemeClr val="dk1"/>
                </a:solidFill>
                <a:latin typeface="Arial"/>
                <a:ea typeface="Arial"/>
                <a:cs typeface="Arial"/>
                <a:sym typeface="Arial"/>
              </a:rPr>
              <a:t>ΣΥΣΤΗΜΑ ΑΥΤΟΜΑΤΗΣ ΑΝΑΓΝΩΡΙΣΗΣ</a:t>
            </a:r>
            <a:r>
              <a:rPr lang="en-US" sz="2800" dirty="0">
                <a:solidFill>
                  <a:schemeClr val="dk1"/>
                </a:solidFill>
                <a:latin typeface="Arial"/>
                <a:ea typeface="Arial"/>
                <a:cs typeface="Arial"/>
                <a:sym typeface="Arial"/>
              </a:rPr>
              <a:t> </a:t>
            </a:r>
            <a:r>
              <a:rPr lang="en-US" sz="3300" dirty="0"/>
              <a:t>Automatic Identification System (AIS)</a:t>
            </a:r>
            <a:endParaRPr sz="2800" dirty="0">
              <a:solidFill>
                <a:schemeClr val="dk1"/>
              </a:solidFill>
              <a:latin typeface="Arial"/>
              <a:ea typeface="Arial"/>
              <a:cs typeface="Arial"/>
              <a:sym typeface="Arial"/>
            </a:endParaRPr>
          </a:p>
        </p:txBody>
      </p:sp>
      <p:sp>
        <p:nvSpPr>
          <p:cNvPr id="760" name="Google Shape;760;p16"/>
          <p:cNvSpPr txBox="1"/>
          <p:nvPr/>
        </p:nvSpPr>
        <p:spPr>
          <a:xfrm>
            <a:off x="442912" y="1166018"/>
            <a:ext cx="11306175" cy="4525963"/>
          </a:xfrm>
          <a:prstGeom prst="rect">
            <a:avLst/>
          </a:prstGeom>
          <a:noFill/>
          <a:ln>
            <a:noFill/>
          </a:ln>
        </p:spPr>
        <p:txBody>
          <a:bodyPr spcFirstLastPara="1" wrap="square" lIns="91425" tIns="45700" rIns="91425" bIns="45700" anchor="t" anchorCtr="0">
            <a:normAutofit lnSpcReduction="10000"/>
          </a:bodyPr>
          <a:lstStyle/>
          <a:p>
            <a:pPr marL="228600" marR="0" lvl="0" indent="-228600" algn="just" rtl="0">
              <a:lnSpc>
                <a:spcPct val="90000"/>
              </a:lnSpc>
              <a:spcBef>
                <a:spcPts val="0"/>
              </a:spcBef>
              <a:spcAft>
                <a:spcPts val="0"/>
              </a:spcAft>
              <a:buClr>
                <a:schemeClr val="dk1"/>
              </a:buClr>
              <a:buSzPts val="2000"/>
              <a:buFont typeface="Arial"/>
              <a:buNone/>
            </a:pPr>
            <a:r>
              <a:rPr lang="el" sz="2000" b="1" dirty="0">
                <a:solidFill>
                  <a:schemeClr val="dk1"/>
                </a:solidFill>
                <a:latin typeface="Calibri"/>
                <a:ea typeface="Calibri"/>
                <a:cs typeface="Calibri"/>
                <a:sym typeface="Calibri"/>
              </a:rPr>
              <a:t>ΣΚΟΠΟΣ AIS</a:t>
            </a:r>
            <a:r>
              <a:rPr lang="en-US" sz="2000" b="1" dirty="0">
                <a:solidFill>
                  <a:schemeClr val="dk1"/>
                </a:solidFill>
                <a:latin typeface="Calibri"/>
                <a:ea typeface="Calibri"/>
                <a:cs typeface="Calibri"/>
                <a:sym typeface="Calibri"/>
              </a:rPr>
              <a:t> (</a:t>
            </a:r>
            <a:r>
              <a:rPr lang="en-US" sz="2000" b="1" dirty="0"/>
              <a:t>Automatic Identification System</a:t>
            </a:r>
            <a:r>
              <a:rPr lang="en-US" sz="2000" b="1"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Το AIS είναι κυρίως ένα </a:t>
            </a:r>
            <a:r>
              <a:rPr lang="el" sz="2000" b="1" dirty="0">
                <a:solidFill>
                  <a:schemeClr val="dk1"/>
                </a:solidFill>
                <a:latin typeface="Calibri"/>
                <a:ea typeface="Calibri"/>
                <a:cs typeface="Calibri"/>
                <a:sym typeface="Calibri"/>
              </a:rPr>
              <a:t>σύστημα αποφυγής σύγκρουσης </a:t>
            </a:r>
            <a:r>
              <a:rPr lang="el" sz="2000" dirty="0">
                <a:solidFill>
                  <a:schemeClr val="dk1"/>
                </a:solidFill>
                <a:latin typeface="Calibri"/>
                <a:ea typeface="Calibri"/>
                <a:cs typeface="Calibri"/>
                <a:sym typeface="Calibri"/>
              </a:rPr>
              <a:t>. Λόγω των περιορισμών των ραδιοεπικοινωνιών VHF και επειδή δεν είναι όλα τα πλοία εξοπλισμένα με AIS, το σύστημα προορίζεται να χρησιμοποιηθεί κυρίως ως μέσο επίγνωσης της κατάστασης και για τον προσδιορισμό του κινδύνου σύγκρουσης και όχι ως αυτοματοποιημένο σύστημα αποφυγής σύγκρουσης, σύμφωνα με τους </a:t>
            </a:r>
            <a:r>
              <a:rPr lang="el" sz="2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Διεθνείς Κανονισμούς για την Πρόληψη Συγκρούσεων στη Θάλασσα</a:t>
            </a:r>
            <a:r>
              <a:rPr lang="el" sz="2000" dirty="0">
                <a:solidFill>
                  <a:schemeClr val="dk1"/>
                </a:solidFill>
                <a:latin typeface="Calibri"/>
                <a:ea typeface="Calibri"/>
                <a:cs typeface="Calibri"/>
                <a:sym typeface="Calibri"/>
              </a:rPr>
              <a:t> (COLREGS).</a:t>
            </a:r>
            <a:endParaRPr sz="2000"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Ενώ οι απαιτήσεις του AIS είναι μόνο η εμφάνιση πολύ βασικών πληροφοριών κειμένου, τα δεδομένα που λαμβάνονται μπορούν να ενσωματωθούν σε έναν γραφικό </a:t>
            </a:r>
            <a:r>
              <a:rPr lang="el" sz="2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ηλεκτρονικό χάρτη</a:t>
            </a:r>
            <a:r>
              <a:rPr lang="el" sz="2000" dirty="0">
                <a:solidFill>
                  <a:schemeClr val="dk1"/>
                </a:solidFill>
                <a:latin typeface="Calibri"/>
                <a:ea typeface="Calibri"/>
                <a:cs typeface="Calibri"/>
                <a:sym typeface="Calibri"/>
              </a:rPr>
              <a:t> ή μια οθόνη ραντάρ, παρέχοντας ενοποιημένες πληροφορίες πλοήγησης σε μία μόνο οθόνη.</a:t>
            </a:r>
            <a:endParaRPr sz="2000" b="1"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Το AIS είναι ένα σύστημα παράκτιας παρακολούθησης LOS που χρησιμοποιείται σε πλοία και από τις υπηρεσίες κυκλοφορίας πλοίων (VTS) για τον εντοπισμό και τον εντοπισμό σκαφών με αυτοματοποιημένη ανταλλαγή δεδομένων με άλλα κοντινά πλοία και σταθμούς VTS. Πληροφορίες όπως η μοναδική αναγνώριση, η θέση, η πορεία και η ταχύτητα μπορούν να εμφανιστούν σε μια οθόνη ή σε ένα ECDIS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7" descr="Μια εικόνα που περιέχει διάγραμμα, γραμμή, κύκλο, στιγμιότυπο οθόνης&#10;&#10;Περιγραφή που δημιουργείται αυτόματα"/>
          <p:cNvPicPr preferRelativeResize="0"/>
          <p:nvPr/>
        </p:nvPicPr>
        <p:blipFill rotWithShape="1">
          <a:blip r:embed="rId3">
            <a:alphaModFix/>
          </a:blip>
          <a:srcRect/>
          <a:stretch/>
        </p:blipFill>
        <p:spPr>
          <a:xfrm>
            <a:off x="7372350" y="887296"/>
            <a:ext cx="4462907" cy="4096233"/>
          </a:xfrm>
          <a:prstGeom prst="rect">
            <a:avLst/>
          </a:prstGeom>
          <a:noFill/>
          <a:ln>
            <a:noFill/>
          </a:ln>
        </p:spPr>
      </p:pic>
      <p:pic>
        <p:nvPicPr>
          <p:cNvPr id="766" name="Google Shape;766;p17" descr="Μια εικόνα που περιέχει κείμενο, ηλεκτρονικό εξοπλισμό, μαύρο&#10;&#10;Περιγραφή που δημιουργείται αυτόματα"/>
          <p:cNvPicPr preferRelativeResize="0"/>
          <p:nvPr/>
        </p:nvPicPr>
        <p:blipFill rotWithShape="1">
          <a:blip r:embed="rId4">
            <a:alphaModFix/>
          </a:blip>
          <a:srcRect/>
          <a:stretch/>
        </p:blipFill>
        <p:spPr>
          <a:xfrm>
            <a:off x="8854814" y="5294766"/>
            <a:ext cx="2404474" cy="1473616"/>
          </a:xfrm>
          <a:prstGeom prst="rect">
            <a:avLst/>
          </a:prstGeom>
          <a:noFill/>
          <a:ln>
            <a:noFill/>
          </a:ln>
        </p:spPr>
      </p:pic>
      <p:sp>
        <p:nvSpPr>
          <p:cNvPr id="767" name="Google Shape;767;p17"/>
          <p:cNvSpPr txBox="1"/>
          <p:nvPr/>
        </p:nvSpPr>
        <p:spPr>
          <a:xfrm>
            <a:off x="8363186" y="4984196"/>
            <a:ext cx="232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 sz="1100" b="0" i="0" u="none" dirty="0">
                <a:solidFill>
                  <a:srgbClr val="000000"/>
                </a:solidFill>
                <a:latin typeface="Arial"/>
                <a:ea typeface="Arial"/>
                <a:cs typeface="Arial"/>
                <a:sym typeface="Arial"/>
              </a:rPr>
              <a:t>JRC – E/R VHF Marine JHS-800S</a:t>
            </a:r>
            <a:endParaRPr dirty="0"/>
          </a:p>
          <a:p>
            <a:pPr marL="0" marR="0" lvl="0" indent="0" algn="l" rtl="0">
              <a:lnSpc>
                <a:spcPct val="100000"/>
              </a:lnSpc>
              <a:spcBef>
                <a:spcPts val="0"/>
              </a:spcBef>
              <a:spcAft>
                <a:spcPts val="0"/>
              </a:spcAft>
              <a:buNone/>
            </a:pPr>
            <a:r>
              <a:rPr lang="el" sz="1100" dirty="0">
                <a:solidFill>
                  <a:srgbClr val="000000"/>
                </a:solidFill>
                <a:latin typeface="Arial"/>
                <a:ea typeface="Arial"/>
                <a:cs typeface="Arial"/>
                <a:sym typeface="Arial"/>
              </a:rPr>
              <a:t>Με λειτουργία ASN</a:t>
            </a:r>
            <a:endParaRPr sz="1100" b="0" i="0" u="none" dirty="0">
              <a:solidFill>
                <a:srgbClr val="000000"/>
              </a:solidFill>
              <a:latin typeface="Arial"/>
              <a:ea typeface="Arial"/>
              <a:cs typeface="Arial"/>
              <a:sym typeface="Arial"/>
            </a:endParaRPr>
          </a:p>
        </p:txBody>
      </p:sp>
      <p:sp>
        <p:nvSpPr>
          <p:cNvPr id="768" name="Google Shape;768;p17"/>
          <p:cNvSpPr txBox="1"/>
          <p:nvPr/>
        </p:nvSpPr>
        <p:spPr>
          <a:xfrm>
            <a:off x="683708" y="89618"/>
            <a:ext cx="356931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ΤΙ είναι το AIS;</a:t>
            </a:r>
            <a:endParaRPr/>
          </a:p>
        </p:txBody>
      </p:sp>
      <p:sp>
        <p:nvSpPr>
          <p:cNvPr id="769" name="Google Shape;769;p17"/>
          <p:cNvSpPr txBox="1"/>
          <p:nvPr/>
        </p:nvSpPr>
        <p:spPr>
          <a:xfrm>
            <a:off x="7871086" y="241007"/>
            <a:ext cx="110222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dirty="0">
                <a:solidFill>
                  <a:schemeClr val="dk1"/>
                </a:solidFill>
                <a:latin typeface="Calibri"/>
                <a:ea typeface="Calibri"/>
                <a:cs typeface="Calibri"/>
                <a:sym typeface="Calibri"/>
              </a:rPr>
              <a:t>AIS &amp; CPA</a:t>
            </a:r>
            <a:endParaRPr dirty="0"/>
          </a:p>
        </p:txBody>
      </p:sp>
      <p:pic>
        <p:nvPicPr>
          <p:cNvPr id="770" name="Google Shape;770;p17" descr="&gt;Σχήμα 1-1. Επισκόπηση συστήματος αυτόματης αναγνώρισης (AIS)"/>
          <p:cNvPicPr preferRelativeResize="0"/>
          <p:nvPr/>
        </p:nvPicPr>
        <p:blipFill rotWithShape="1">
          <a:blip r:embed="rId5">
            <a:alphaModFix/>
          </a:blip>
          <a:srcRect/>
          <a:stretch/>
        </p:blipFill>
        <p:spPr>
          <a:xfrm>
            <a:off x="356743" y="1009649"/>
            <a:ext cx="5688704" cy="5092041"/>
          </a:xfrm>
          <a:prstGeom prst="rect">
            <a:avLst/>
          </a:prstGeom>
          <a:noFill/>
          <a:ln>
            <a:noFill/>
          </a:ln>
        </p:spPr>
      </p:pic>
      <p:pic>
        <p:nvPicPr>
          <p:cNvPr id="771" name="Google Shape;771;p17"/>
          <p:cNvPicPr preferRelativeResize="0"/>
          <p:nvPr/>
        </p:nvPicPr>
        <p:blipFill rotWithShape="1">
          <a:blip r:embed="rId6">
            <a:alphaModFix/>
          </a:blip>
          <a:srcRect/>
          <a:stretch/>
        </p:blipFill>
        <p:spPr>
          <a:xfrm>
            <a:off x="6279204" y="3878155"/>
            <a:ext cx="1514158" cy="28332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18" descr="Μια εικόνα που περιέχει χάρτη, κείμενο, στιγμιότυπο οθόνης, γραμμή&#10;&#10;Περιγραφή που δημιουργείται αυτόματα"/>
          <p:cNvPicPr preferRelativeResize="0"/>
          <p:nvPr/>
        </p:nvPicPr>
        <p:blipFill rotWithShape="1">
          <a:blip r:embed="rId3">
            <a:alphaModFix/>
          </a:blip>
          <a:srcRect/>
          <a:stretch/>
        </p:blipFill>
        <p:spPr>
          <a:xfrm>
            <a:off x="7540669" y="619666"/>
            <a:ext cx="4399756" cy="3299817"/>
          </a:xfrm>
          <a:prstGeom prst="rect">
            <a:avLst/>
          </a:prstGeom>
          <a:noFill/>
          <a:ln>
            <a:noFill/>
          </a:ln>
        </p:spPr>
      </p:pic>
      <p:pic>
        <p:nvPicPr>
          <p:cNvPr id="777" name="Google Shape;777;p18" descr="Μια εικόνα που περιέχει κείμενο, κύκλο, διάγραμμα, μοτίβο&#10;&#10;Περιγραφή που δημιουργείται αυτόματα"/>
          <p:cNvPicPr preferRelativeResize="0"/>
          <p:nvPr/>
        </p:nvPicPr>
        <p:blipFill rotWithShape="1">
          <a:blip r:embed="rId4">
            <a:alphaModFix/>
          </a:blip>
          <a:srcRect/>
          <a:stretch/>
        </p:blipFill>
        <p:spPr>
          <a:xfrm>
            <a:off x="1088571" y="997744"/>
            <a:ext cx="5817326" cy="5860256"/>
          </a:xfrm>
          <a:prstGeom prst="rect">
            <a:avLst/>
          </a:prstGeom>
          <a:noFill/>
          <a:ln>
            <a:noFill/>
          </a:ln>
        </p:spPr>
      </p:pic>
      <p:sp>
        <p:nvSpPr>
          <p:cNvPr id="778" name="Google Shape;778;p18"/>
          <p:cNvSpPr txBox="1"/>
          <p:nvPr/>
        </p:nvSpPr>
        <p:spPr>
          <a:xfrm>
            <a:off x="683707" y="89618"/>
            <a:ext cx="581732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Ο απώτερος στόχος του AIS</a:t>
            </a:r>
            <a:endParaRPr/>
          </a:p>
          <a:p>
            <a:pPr marL="0" marR="0" lvl="0" indent="0" algn="l" rtl="0">
              <a:lnSpc>
                <a:spcPct val="90000"/>
              </a:lnSpc>
              <a:spcBef>
                <a:spcPts val="0"/>
              </a:spcBef>
              <a:spcAft>
                <a:spcPts val="0"/>
              </a:spcAft>
              <a:buClr>
                <a:schemeClr val="dk1"/>
              </a:buClr>
              <a:buSzPts val="1400"/>
              <a:buFont typeface="Arial"/>
              <a:buNone/>
            </a:pPr>
            <a:r>
              <a:rPr lang="el" sz="1400">
                <a:solidFill>
                  <a:schemeClr val="dk1"/>
                </a:solidFill>
                <a:latin typeface="Arial"/>
                <a:ea typeface="Arial"/>
                <a:cs typeface="Arial"/>
                <a:sym typeface="Arial"/>
              </a:rPr>
              <a:t>Βοήθεια στον υπολογισμό του CPA - για την αποφυγή σύγκρουσης</a:t>
            </a:r>
            <a:endParaRPr/>
          </a:p>
        </p:txBody>
      </p:sp>
      <p:cxnSp>
        <p:nvCxnSpPr>
          <p:cNvPr id="779" name="Google Shape;779;p18"/>
          <p:cNvCxnSpPr/>
          <p:nvPr/>
        </p:nvCxnSpPr>
        <p:spPr>
          <a:xfrm rot="10800000">
            <a:off x="3826235" y="2686050"/>
            <a:ext cx="212365" cy="847725"/>
          </a:xfrm>
          <a:prstGeom prst="straightConnector1">
            <a:avLst/>
          </a:prstGeom>
          <a:noFill/>
          <a:ln w="38100" cap="flat" cmpd="sng">
            <a:solidFill>
              <a:srgbClr val="00B0F0"/>
            </a:solidFill>
            <a:prstDash val="solid"/>
            <a:miter lim="800000"/>
            <a:headEnd type="none" w="sm" len="sm"/>
            <a:tailEnd type="triangle" w="med" len="med"/>
          </a:ln>
        </p:spPr>
      </p:cxnSp>
      <p:sp>
        <p:nvSpPr>
          <p:cNvPr id="780" name="Google Shape;780;p18"/>
          <p:cNvSpPr/>
          <p:nvPr/>
        </p:nvSpPr>
        <p:spPr>
          <a:xfrm>
            <a:off x="5468166" y="2237559"/>
            <a:ext cx="108000" cy="1080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81" name="Google Shape;781;p18"/>
          <p:cNvCxnSpPr/>
          <p:nvPr/>
        </p:nvCxnSpPr>
        <p:spPr>
          <a:xfrm rot="10800000">
            <a:off x="4671743" y="1726542"/>
            <a:ext cx="830854" cy="568983"/>
          </a:xfrm>
          <a:prstGeom prst="straightConnector1">
            <a:avLst/>
          </a:prstGeom>
          <a:noFill/>
          <a:ln w="38100" cap="flat" cmpd="sng">
            <a:solidFill>
              <a:srgbClr val="FF0000"/>
            </a:solidFill>
            <a:prstDash val="solid"/>
            <a:miter lim="800000"/>
            <a:headEnd type="none" w="sm" len="sm"/>
            <a:tailEnd type="triangle" w="med" len="med"/>
          </a:ln>
        </p:spPr>
      </p:cxnSp>
      <p:sp>
        <p:nvSpPr>
          <p:cNvPr id="782" name="Google Shape;782;p18"/>
          <p:cNvSpPr txBox="1"/>
          <p:nvPr/>
        </p:nvSpPr>
        <p:spPr>
          <a:xfrm>
            <a:off x="3709766" y="2258497"/>
            <a:ext cx="7200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accent1"/>
                </a:solidFill>
                <a:latin typeface="Calibri"/>
                <a:ea typeface="Calibri"/>
                <a:cs typeface="Calibri"/>
                <a:sym typeface="Calibri"/>
              </a:rPr>
              <a:t>Γ</a:t>
            </a:r>
            <a:r>
              <a:rPr lang="el" sz="1800" baseline="-25000">
                <a:solidFill>
                  <a:schemeClr val="accent1"/>
                </a:solidFill>
                <a:latin typeface="Calibri"/>
                <a:ea typeface="Calibri"/>
                <a:cs typeface="Calibri"/>
                <a:sym typeface="Calibri"/>
              </a:rPr>
              <a:t>Α</a:t>
            </a:r>
            <a:r>
              <a:rPr lang="el" sz="1800">
                <a:solidFill>
                  <a:schemeClr val="accent1"/>
                </a:solidFill>
                <a:latin typeface="Calibri"/>
                <a:ea typeface="Calibri"/>
                <a:cs typeface="Calibri"/>
                <a:sym typeface="Calibri"/>
              </a:rPr>
              <a:t>, V</a:t>
            </a:r>
            <a:r>
              <a:rPr lang="el" sz="1800" baseline="-25000">
                <a:solidFill>
                  <a:schemeClr val="accent1"/>
                </a:solidFill>
                <a:latin typeface="Calibri"/>
                <a:ea typeface="Calibri"/>
                <a:cs typeface="Calibri"/>
                <a:sym typeface="Calibri"/>
              </a:rPr>
              <a:t>Α</a:t>
            </a:r>
            <a:endParaRPr/>
          </a:p>
        </p:txBody>
      </p:sp>
      <p:sp>
        <p:nvSpPr>
          <p:cNvPr id="783" name="Google Shape;783;p18"/>
          <p:cNvSpPr txBox="1"/>
          <p:nvPr/>
        </p:nvSpPr>
        <p:spPr>
          <a:xfrm>
            <a:off x="4810870" y="1758672"/>
            <a:ext cx="7200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rgbClr val="FF0000"/>
                </a:solidFill>
                <a:latin typeface="Calibri"/>
                <a:ea typeface="Calibri"/>
                <a:cs typeface="Calibri"/>
                <a:sym typeface="Calibri"/>
              </a:rPr>
              <a:t>Γ</a:t>
            </a:r>
            <a:r>
              <a:rPr lang="el" sz="1800" baseline="-25000">
                <a:solidFill>
                  <a:srgbClr val="FF0000"/>
                </a:solidFill>
                <a:latin typeface="Calibri"/>
                <a:ea typeface="Calibri"/>
                <a:cs typeface="Calibri"/>
                <a:sym typeface="Calibri"/>
              </a:rPr>
              <a:t>Β</a:t>
            </a:r>
            <a:r>
              <a:rPr lang="el" sz="1800">
                <a:solidFill>
                  <a:srgbClr val="FF0000"/>
                </a:solidFill>
                <a:latin typeface="Calibri"/>
                <a:ea typeface="Calibri"/>
                <a:cs typeface="Calibri"/>
                <a:sym typeface="Calibri"/>
              </a:rPr>
              <a:t>, V</a:t>
            </a:r>
            <a:r>
              <a:rPr lang="el" sz="1800" baseline="-25000">
                <a:solidFill>
                  <a:srgbClr val="FF0000"/>
                </a:solidFill>
                <a:latin typeface="Calibri"/>
                <a:ea typeface="Calibri"/>
                <a:cs typeface="Calibri"/>
                <a:sym typeface="Calibri"/>
              </a:rPr>
              <a:t>Β</a:t>
            </a:r>
            <a:endParaRPr/>
          </a:p>
        </p:txBody>
      </p:sp>
      <p:sp>
        <p:nvSpPr>
          <p:cNvPr id="784" name="Google Shape;784;p18"/>
          <p:cNvSpPr txBox="1"/>
          <p:nvPr/>
        </p:nvSpPr>
        <p:spPr>
          <a:xfrm>
            <a:off x="3508519" y="3558540"/>
            <a:ext cx="317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accent1"/>
                </a:solidFill>
                <a:latin typeface="Calibri"/>
                <a:ea typeface="Calibri"/>
                <a:cs typeface="Calibri"/>
                <a:sym typeface="Calibri"/>
              </a:rPr>
              <a:t>Ένας</a:t>
            </a:r>
            <a:endParaRPr/>
          </a:p>
        </p:txBody>
      </p:sp>
      <p:sp>
        <p:nvSpPr>
          <p:cNvPr id="785" name="Google Shape;785;p18"/>
          <p:cNvSpPr txBox="1"/>
          <p:nvPr/>
        </p:nvSpPr>
        <p:spPr>
          <a:xfrm>
            <a:off x="5578575" y="2205628"/>
            <a:ext cx="309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rgbClr val="FF0000"/>
                </a:solidFill>
                <a:latin typeface="Calibri"/>
                <a:ea typeface="Calibri"/>
                <a:cs typeface="Calibri"/>
                <a:sym typeface="Calibri"/>
              </a:rPr>
              <a:t>B</a:t>
            </a:r>
            <a:endParaRPr/>
          </a:p>
        </p:txBody>
      </p:sp>
      <p:cxnSp>
        <p:nvCxnSpPr>
          <p:cNvPr id="786" name="Google Shape;786;p18"/>
          <p:cNvCxnSpPr/>
          <p:nvPr/>
        </p:nvCxnSpPr>
        <p:spPr>
          <a:xfrm rot="10800000">
            <a:off x="4703080" y="1746171"/>
            <a:ext cx="247486" cy="848796"/>
          </a:xfrm>
          <a:prstGeom prst="straightConnector1">
            <a:avLst/>
          </a:prstGeom>
          <a:noFill/>
          <a:ln w="12700" cap="flat" cmpd="sng">
            <a:solidFill>
              <a:srgbClr val="00B0F0"/>
            </a:solidFill>
            <a:prstDash val="solid"/>
            <a:miter lim="800000"/>
            <a:headEnd type="triangle" w="med" len="med"/>
            <a:tailEnd type="none" w="sm" len="sm"/>
          </a:ln>
        </p:spPr>
      </p:cxnSp>
      <p:cxnSp>
        <p:nvCxnSpPr>
          <p:cNvPr id="787" name="Google Shape;787;p18"/>
          <p:cNvCxnSpPr/>
          <p:nvPr/>
        </p:nvCxnSpPr>
        <p:spPr>
          <a:xfrm flipH="1">
            <a:off x="4917278" y="2298750"/>
            <a:ext cx="604072" cy="293059"/>
          </a:xfrm>
          <a:prstGeom prst="straightConnector1">
            <a:avLst/>
          </a:prstGeom>
          <a:noFill/>
          <a:ln w="28575" cap="flat" cmpd="sng">
            <a:solidFill>
              <a:srgbClr val="CC00CC"/>
            </a:solidFill>
            <a:prstDash val="solid"/>
            <a:miter lim="800000"/>
            <a:headEnd type="none" w="sm" len="sm"/>
            <a:tailEnd type="triangle" w="med" len="med"/>
          </a:ln>
        </p:spPr>
      </p:cxnSp>
      <p:cxnSp>
        <p:nvCxnSpPr>
          <p:cNvPr id="788" name="Google Shape;788;p18"/>
          <p:cNvCxnSpPr/>
          <p:nvPr/>
        </p:nvCxnSpPr>
        <p:spPr>
          <a:xfrm flipH="1">
            <a:off x="2934120" y="2286000"/>
            <a:ext cx="2596755" cy="1311603"/>
          </a:xfrm>
          <a:prstGeom prst="straightConnector1">
            <a:avLst/>
          </a:prstGeom>
          <a:noFill/>
          <a:ln w="9525" cap="flat" cmpd="sng">
            <a:solidFill>
              <a:schemeClr val="accent1"/>
            </a:solidFill>
            <a:prstDash val="solid"/>
            <a:miter lim="800000"/>
            <a:headEnd type="none" w="sm" len="sm"/>
            <a:tailEnd type="none" w="sm" len="sm"/>
          </a:ln>
        </p:spPr>
      </p:cxnSp>
      <p:sp>
        <p:nvSpPr>
          <p:cNvPr id="789" name="Google Shape;789;p18"/>
          <p:cNvSpPr txBox="1"/>
          <p:nvPr/>
        </p:nvSpPr>
        <p:spPr>
          <a:xfrm>
            <a:off x="4608138" y="2785221"/>
            <a:ext cx="14611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rgbClr val="CC00CC"/>
                </a:solidFill>
                <a:latin typeface="Calibri"/>
                <a:ea typeface="Calibri"/>
                <a:cs typeface="Calibri"/>
                <a:sym typeface="Calibri"/>
              </a:rPr>
              <a:t>Γ σχετ </a:t>
            </a:r>
            <a:r>
              <a:rPr lang="el" sz="1800" baseline="-25000">
                <a:solidFill>
                  <a:srgbClr val="CC00CC"/>
                </a:solidFill>
                <a:latin typeface="Calibri"/>
                <a:ea typeface="Calibri"/>
                <a:cs typeface="Calibri"/>
                <a:sym typeface="Calibri"/>
              </a:rPr>
              <a:t>Β</a:t>
            </a:r>
            <a:r>
              <a:rPr lang="el" sz="1800">
                <a:solidFill>
                  <a:srgbClr val="CC00CC"/>
                </a:solidFill>
                <a:latin typeface="Calibri"/>
                <a:ea typeface="Calibri"/>
                <a:cs typeface="Calibri"/>
                <a:sym typeface="Calibri"/>
              </a:rPr>
              <a:t>, V Σχετ Β </a:t>
            </a:r>
            <a:endParaRPr/>
          </a:p>
        </p:txBody>
      </p:sp>
      <p:pic>
        <p:nvPicPr>
          <p:cNvPr id="790" name="Google Shape;790;p18" descr="Μια εικόνα που περιέχει μεταφορά, σε εξωτερικούς χώρους, βάρκα, βάρκα&#10;&#10;Περιγραφή που δημιουργείται αυτόματα"/>
          <p:cNvPicPr preferRelativeResize="0"/>
          <p:nvPr/>
        </p:nvPicPr>
        <p:blipFill rotWithShape="1">
          <a:blip r:embed="rId5">
            <a:alphaModFix/>
          </a:blip>
          <a:srcRect/>
          <a:stretch/>
        </p:blipFill>
        <p:spPr>
          <a:xfrm>
            <a:off x="8212795" y="4211672"/>
            <a:ext cx="3289744" cy="2246278"/>
          </a:xfrm>
          <a:prstGeom prst="rect">
            <a:avLst/>
          </a:prstGeom>
          <a:noFill/>
          <a:ln>
            <a:noFill/>
          </a:ln>
        </p:spPr>
      </p:pic>
      <p:cxnSp>
        <p:nvCxnSpPr>
          <p:cNvPr id="791" name="Google Shape;791;p18"/>
          <p:cNvCxnSpPr/>
          <p:nvPr/>
        </p:nvCxnSpPr>
        <p:spPr>
          <a:xfrm rot="10800000">
            <a:off x="3324225" y="2295525"/>
            <a:ext cx="714375" cy="1238250"/>
          </a:xfrm>
          <a:prstGeom prst="straightConnector1">
            <a:avLst/>
          </a:prstGeom>
          <a:noFill/>
          <a:ln w="9525" cap="flat" cmpd="sng">
            <a:solidFill>
              <a:schemeClr val="accent1"/>
            </a:solidFill>
            <a:prstDash val="solid"/>
            <a:miter lim="800000"/>
            <a:headEnd type="none" w="sm" len="sm"/>
            <a:tailEnd type="none" w="sm" len="sm"/>
          </a:ln>
        </p:spPr>
      </p:cxnSp>
      <p:sp>
        <p:nvSpPr>
          <p:cNvPr id="792" name="Google Shape;792;p18"/>
          <p:cNvSpPr/>
          <p:nvPr/>
        </p:nvSpPr>
        <p:spPr>
          <a:xfrm rot="-1763822">
            <a:off x="3626424" y="3035470"/>
            <a:ext cx="155253" cy="159007"/>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18"/>
          <p:cNvSpPr txBox="1"/>
          <p:nvPr/>
        </p:nvSpPr>
        <p:spPr>
          <a:xfrm>
            <a:off x="3101181" y="2925544"/>
            <a:ext cx="5427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CPA</a:t>
            </a:r>
            <a:endParaRPr/>
          </a:p>
        </p:txBody>
      </p:sp>
      <p:sp>
        <p:nvSpPr>
          <p:cNvPr id="794" name="Google Shape;794;p18"/>
          <p:cNvSpPr/>
          <p:nvPr/>
        </p:nvSpPr>
        <p:spPr>
          <a:xfrm>
            <a:off x="3984600" y="3479775"/>
            <a:ext cx="108000" cy="1080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grpSp>
        <p:nvGrpSpPr>
          <p:cNvPr id="799" name="Google Shape;799;p19"/>
          <p:cNvGrpSpPr/>
          <p:nvPr/>
        </p:nvGrpSpPr>
        <p:grpSpPr>
          <a:xfrm>
            <a:off x="326126" y="1261752"/>
            <a:ext cx="11222501" cy="4912524"/>
            <a:chOff x="484749" y="1420378"/>
            <a:chExt cx="11222501" cy="4912524"/>
          </a:xfrm>
        </p:grpSpPr>
        <p:pic>
          <p:nvPicPr>
            <p:cNvPr id="800" name="Google Shape;800;p19"/>
            <p:cNvPicPr preferRelativeResize="0"/>
            <p:nvPr/>
          </p:nvPicPr>
          <p:blipFill rotWithShape="1">
            <a:blip r:embed="rId3">
              <a:alphaModFix/>
            </a:blip>
            <a:srcRect/>
            <a:stretch/>
          </p:blipFill>
          <p:spPr>
            <a:xfrm>
              <a:off x="484749" y="1800101"/>
              <a:ext cx="5257800" cy="4514850"/>
            </a:xfrm>
            <a:prstGeom prst="rect">
              <a:avLst/>
            </a:prstGeom>
            <a:noFill/>
            <a:ln>
              <a:noFill/>
            </a:ln>
          </p:spPr>
        </p:pic>
        <p:pic>
          <p:nvPicPr>
            <p:cNvPr id="801" name="Google Shape;801;p19"/>
            <p:cNvPicPr preferRelativeResize="0"/>
            <p:nvPr/>
          </p:nvPicPr>
          <p:blipFill rotWithShape="1">
            <a:blip r:embed="rId4">
              <a:alphaModFix/>
            </a:blip>
            <a:srcRect/>
            <a:stretch/>
          </p:blipFill>
          <p:spPr>
            <a:xfrm>
              <a:off x="6231987" y="1800102"/>
              <a:ext cx="5475263" cy="4532800"/>
            </a:xfrm>
            <a:prstGeom prst="rect">
              <a:avLst/>
            </a:prstGeom>
            <a:noFill/>
            <a:ln>
              <a:noFill/>
            </a:ln>
          </p:spPr>
        </p:pic>
        <p:sp>
          <p:nvSpPr>
            <p:cNvPr id="802" name="Google Shape;802;p19"/>
            <p:cNvSpPr txBox="1"/>
            <p:nvPr/>
          </p:nvSpPr>
          <p:spPr>
            <a:xfrm>
              <a:off x="1461597" y="1420378"/>
              <a:ext cx="38876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Παράκτιο δίκτυο AIS στη Γαλλία (40 τοποθεσίες)</a:t>
              </a:r>
              <a:endParaRPr/>
            </a:p>
          </p:txBody>
        </p:sp>
        <p:sp>
          <p:nvSpPr>
            <p:cNvPr id="803" name="Google Shape;803;p19"/>
            <p:cNvSpPr txBox="1"/>
            <p:nvPr/>
          </p:nvSpPr>
          <p:spPr>
            <a:xfrm>
              <a:off x="6660013" y="1430769"/>
              <a:ext cx="38102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Στρατιωτικοί σταθμοί AIS / Radar (130 τοποθεσίες)</a:t>
              </a:r>
              <a:endParaRPr/>
            </a:p>
          </p:txBody>
        </p:sp>
      </p:grpSp>
      <p:sp>
        <p:nvSpPr>
          <p:cNvPr id="804" name="Google Shape;804;p19"/>
          <p:cNvSpPr txBox="1"/>
          <p:nvPr/>
        </p:nvSpPr>
        <p:spPr>
          <a:xfrm>
            <a:off x="121298" y="79375"/>
            <a:ext cx="11948782"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l" sz="2800" b="1">
                <a:solidFill>
                  <a:schemeClr val="dk1"/>
                </a:solidFill>
                <a:latin typeface="Arial"/>
                <a:ea typeface="Arial"/>
                <a:cs typeface="Arial"/>
                <a:sym typeface="Arial"/>
              </a:rPr>
              <a:t>AIS / GNSS – Οργανισμός (ξηρά)</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2" descr="Ένα άτομο που γράφει σε ένα γραφείο"/>
          <p:cNvPicPr preferRelativeResize="0">
            <a:picLocks noGrp="1"/>
          </p:cNvPicPr>
          <p:nvPr>
            <p:ph type="pic" idx="2"/>
          </p:nvPr>
        </p:nvPicPr>
        <p:blipFill rotWithShape="1">
          <a:blip r:embed="rId3">
            <a:alphaModFix/>
          </a:blip>
          <a:srcRect/>
          <a:stretch/>
        </p:blipFill>
        <p:spPr>
          <a:xfrm flipH="1">
            <a:off x="7163691" y="0"/>
            <a:ext cx="5024825" cy="6858000"/>
          </a:xfrm>
          <a:prstGeom prst="rect">
            <a:avLst/>
          </a:prstGeom>
          <a:solidFill>
            <a:schemeClr val="lt2"/>
          </a:solidFill>
          <a:ln>
            <a:noFill/>
          </a:ln>
        </p:spPr>
      </p:pic>
      <p:sp>
        <p:nvSpPr>
          <p:cNvPr id="590" name="Google Shape;590;p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l"/>
              <a:t>2</a:t>
            </a:fld>
            <a:endParaRPr/>
          </a:p>
        </p:txBody>
      </p:sp>
      <p:sp>
        <p:nvSpPr>
          <p:cNvPr id="591" name="Google Shape;591;p2"/>
          <p:cNvSpPr txBox="1">
            <a:spLocks noGrp="1"/>
          </p:cNvSpPr>
          <p:nvPr>
            <p:ph type="ctrTitle"/>
          </p:nvPr>
        </p:nvSpPr>
        <p:spPr>
          <a:xfrm>
            <a:off x="796322" y="320040"/>
            <a:ext cx="7649409"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Pentesting για Ναυτιλιακ</a:t>
            </a:r>
            <a:r>
              <a:rPr lang="el"/>
              <a:t>ό</a:t>
            </a:r>
            <a:br>
              <a:rPr lang="el" sz="3600"/>
            </a:br>
            <a:r>
              <a:rPr lang="el" sz="3600"/>
              <a:t>Workshop </a:t>
            </a:r>
            <a:r>
              <a:rPr lang="el" sz="2000"/>
              <a:t>(AIS – GNSS – ECDIS)</a:t>
            </a:r>
            <a:endParaRPr/>
          </a:p>
        </p:txBody>
      </p:sp>
      <p:sp>
        <p:nvSpPr>
          <p:cNvPr id="592" name="Google Shape;592;p2"/>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93" name="Google Shape;593;p2"/>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grpSp>
        <p:nvGrpSpPr>
          <p:cNvPr id="594" name="Google Shape;594;p2"/>
          <p:cNvGrpSpPr/>
          <p:nvPr/>
        </p:nvGrpSpPr>
        <p:grpSpPr>
          <a:xfrm>
            <a:off x="7549377" y="6167336"/>
            <a:ext cx="3294001" cy="612000"/>
            <a:chOff x="5179092" y="5483822"/>
            <a:chExt cx="3294001" cy="612000"/>
          </a:xfrm>
        </p:grpSpPr>
        <p:pic>
          <p:nvPicPr>
            <p:cNvPr id="595" name="Google Shape;595;p2"/>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96" name="Google Shape;596;p2"/>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
        <p:nvSpPr>
          <p:cNvPr id="597" name="Google Shape;597;p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Ο1.</a:t>
            </a:r>
            <a:endParaRPr/>
          </a:p>
        </p:txBody>
      </p:sp>
      <p:sp>
        <p:nvSpPr>
          <p:cNvPr id="598" name="Google Shape;598;p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l"/>
              <a:t>Προσδιορίστε τα τρωτά σημεία του ναυτιλιακού συστήματος για προχωρημένους διαχειριστές </a:t>
            </a:r>
            <a:endParaRPr/>
          </a:p>
        </p:txBody>
      </p:sp>
      <p:sp>
        <p:nvSpPr>
          <p:cNvPr id="599" name="Google Shape;599;p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600" name="Google Shape;600;p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ct val="100000"/>
              <a:buNone/>
            </a:pPr>
            <a:r>
              <a:rPr lang="el"/>
              <a:t>Λειτουργία και τρωτά σημεία του ναυτηλιακού AIS </a:t>
            </a:r>
            <a:endParaRPr/>
          </a:p>
        </p:txBody>
      </p:sp>
      <p:sp>
        <p:nvSpPr>
          <p:cNvPr id="601" name="Google Shape;601;p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602" name="Google Shape;602;p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l"/>
              <a:t>Θα περιγραφούν τα τρωτά σημεία AIS και παραδείγματα επιθέσεων σε συστήματα AIS</a:t>
            </a:r>
            <a:endParaRPr/>
          </a:p>
        </p:txBody>
      </p:sp>
      <p:sp>
        <p:nvSpPr>
          <p:cNvPr id="603" name="Google Shape;603;p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Ο5.</a:t>
            </a:r>
            <a:endParaRPr/>
          </a:p>
        </p:txBody>
      </p:sp>
      <p:sp>
        <p:nvSpPr>
          <p:cNvPr id="604" name="Google Shape;604;p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l"/>
              <a:t>Η πρακτική εξάσκηση θα είναι διαθέσιμη μέσω μιας πλατφόρμας εκπαίδευσης / πλαστογράφησης</a:t>
            </a:r>
            <a:endParaRPr/>
          </a:p>
        </p:txBody>
      </p:sp>
      <p:sp>
        <p:nvSpPr>
          <p:cNvPr id="605" name="Google Shape;605;p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Ο2.</a:t>
            </a:r>
            <a:endParaRPr/>
          </a:p>
        </p:txBody>
      </p:sp>
      <p:sp>
        <p:nvSpPr>
          <p:cNvPr id="606" name="Google Shape;606;p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l"/>
              <a:t>Ετήσια πορεία στα πλαίσια των ναυτιλιακών εργαστηρίων – παρουσίαση – Toulon)</a:t>
            </a:r>
            <a:endParaRPr/>
          </a:p>
        </p:txBody>
      </p:sp>
      <p:sp>
        <p:nvSpPr>
          <p:cNvPr id="607" name="Google Shape;607;p2"/>
          <p:cNvSpPr txBox="1">
            <a:spLocks noGrp="1"/>
          </p:cNvSpPr>
          <p:nvPr>
            <p:ph type="ftr" idx="11"/>
          </p:nvPr>
        </p:nvSpPr>
        <p:spPr>
          <a:xfrm>
            <a:off x="824241" y="6465338"/>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sz="1100"/>
              <a:t>PENTESTING FOR MARITIME </a:t>
            </a:r>
            <a:r>
              <a:rPr lang="el"/>
              <a:t>: ΠΡΌΤΥΠΟ ΠΑΡΟΥΣΊΑΣΗΣ - ΔΗΜΙΟΥΡΓΉΘΗΚΕ ΑΠΌ PR</a:t>
            </a:r>
            <a:endParaRPr/>
          </a:p>
        </p:txBody>
      </p:sp>
      <p:sp>
        <p:nvSpPr>
          <p:cNvPr id="608" name="Google Shape;608;p2"/>
          <p:cNvSpPr txBox="1"/>
          <p:nvPr/>
        </p:nvSpPr>
        <p:spPr>
          <a:xfrm>
            <a:off x="807966" y="4986668"/>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l" sz="4400" b="0" baseline="-25000">
                <a:solidFill>
                  <a:schemeClr val="dk2"/>
                </a:solidFill>
                <a:latin typeface="Century Gothic"/>
                <a:ea typeface="Century Gothic"/>
                <a:cs typeface="Century Gothic"/>
                <a:sym typeface="Century Gothic"/>
              </a:rPr>
              <a:t>Ο6.</a:t>
            </a:r>
            <a:endParaRPr/>
          </a:p>
        </p:txBody>
      </p:sp>
      <p:sp>
        <p:nvSpPr>
          <p:cNvPr id="609" name="Google Shape;609;p2"/>
          <p:cNvSpPr txBox="1"/>
          <p:nvPr/>
        </p:nvSpPr>
        <p:spPr>
          <a:xfrm>
            <a:off x="1627103" y="4989054"/>
            <a:ext cx="5885179" cy="533400"/>
          </a:xfrm>
          <a:prstGeom prst="rect">
            <a:avLst/>
          </a:prstGeom>
          <a:noFill/>
          <a:ln>
            <a:noFill/>
          </a:ln>
        </p:spPr>
        <p:txBody>
          <a:bodyPr spcFirstLastPara="1" wrap="square" lIns="0" tIns="45700" rIns="0" bIns="0" anchor="b" anchorCtr="0">
            <a:normAutofit fontScale="85000" lnSpcReduction="10000"/>
          </a:bodyPr>
          <a:lstStyle/>
          <a:p>
            <a:pPr marL="0" marR="0" lvl="0" indent="0" algn="l" rtl="0">
              <a:lnSpc>
                <a:spcPct val="100000"/>
              </a:lnSpc>
              <a:spcBef>
                <a:spcPts val="0"/>
              </a:spcBef>
              <a:spcAft>
                <a:spcPts val="0"/>
              </a:spcAft>
              <a:buClr>
                <a:schemeClr val="accent1"/>
              </a:buClr>
              <a:buSzPct val="100000"/>
              <a:buFont typeface="Calibri"/>
              <a:buNone/>
            </a:pPr>
            <a:r>
              <a:rPr lang="el" sz="2000">
                <a:solidFill>
                  <a:srgbClr val="7F7F7F"/>
                </a:solidFill>
                <a:latin typeface="Century Gothic"/>
                <a:ea typeface="Century Gothic"/>
                <a:cs typeface="Century Gothic"/>
                <a:sym typeface="Century Gothic"/>
              </a:rPr>
              <a:t>Ο φοιτητής πρέπει να είναι εξοικειωμένος με τα πρωτόκολλα επικοινωνίας και τα ναυτιλιακά συστήματα</a:t>
            </a:r>
            <a:endParaRPr/>
          </a:p>
        </p:txBody>
      </p:sp>
      <p:sp>
        <p:nvSpPr>
          <p:cNvPr id="610" name="Google Shape;610;p2"/>
          <p:cNvSpPr txBox="1"/>
          <p:nvPr/>
        </p:nvSpPr>
        <p:spPr>
          <a:xfrm>
            <a:off x="807966" y="5615541"/>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l" sz="4400" b="0" baseline="-25000">
                <a:solidFill>
                  <a:schemeClr val="dk2"/>
                </a:solidFill>
                <a:latin typeface="Century Gothic"/>
                <a:ea typeface="Century Gothic"/>
                <a:cs typeface="Century Gothic"/>
                <a:sym typeface="Century Gothic"/>
              </a:rPr>
              <a:t>Ο7.</a:t>
            </a:r>
            <a:endParaRPr/>
          </a:p>
        </p:txBody>
      </p:sp>
      <p:sp>
        <p:nvSpPr>
          <p:cNvPr id="611" name="Google Shape;611;p2"/>
          <p:cNvSpPr txBox="1"/>
          <p:nvPr/>
        </p:nvSpPr>
        <p:spPr>
          <a:xfrm>
            <a:off x="1627103" y="5622537"/>
            <a:ext cx="5885179" cy="730126"/>
          </a:xfrm>
          <a:prstGeom prst="rect">
            <a:avLst/>
          </a:prstGeom>
          <a:noFill/>
          <a:ln>
            <a:noFill/>
          </a:ln>
        </p:spPr>
        <p:txBody>
          <a:bodyPr spcFirstLastPara="1" wrap="square" lIns="0" tIns="45700" rIns="0" bIns="0" anchor="b" anchorCtr="0">
            <a:normAutofit/>
          </a:bodyPr>
          <a:lstStyle/>
          <a:p>
            <a:pPr marL="0" marR="0" lvl="0" indent="0" algn="l" rtl="0">
              <a:lnSpc>
                <a:spcPct val="60000"/>
              </a:lnSpc>
              <a:spcBef>
                <a:spcPts val="0"/>
              </a:spcBef>
              <a:spcAft>
                <a:spcPts val="0"/>
              </a:spcAft>
              <a:buClr>
                <a:schemeClr val="accent1"/>
              </a:buClr>
              <a:buSzPts val="1700"/>
              <a:buFont typeface="Calibri"/>
              <a:buNone/>
            </a:pPr>
            <a:r>
              <a:rPr lang="el" sz="1700">
                <a:solidFill>
                  <a:srgbClr val="7F7F7F"/>
                </a:solidFill>
                <a:latin typeface="Century Gothic"/>
                <a:ea typeface="Century Gothic"/>
                <a:cs typeface="Century Gothic"/>
                <a:sym typeface="Century Gothic"/>
              </a:rPr>
              <a:t>C2B Συμβουλευτικές Υπηρεσίες</a:t>
            </a:r>
            <a:endParaRPr/>
          </a:p>
          <a:p>
            <a:pPr marL="0" marR="0" lvl="0" indent="0" algn="l" rtl="0">
              <a:lnSpc>
                <a:spcPct val="60000"/>
              </a:lnSpc>
              <a:spcBef>
                <a:spcPts val="800"/>
              </a:spcBef>
              <a:spcAft>
                <a:spcPts val="0"/>
              </a:spcAft>
              <a:buClr>
                <a:schemeClr val="accent1"/>
              </a:buClr>
              <a:buSzPts val="1300"/>
              <a:buFont typeface="Calibri"/>
              <a:buNone/>
            </a:pPr>
            <a:r>
              <a:rPr lang="el" sz="1300">
                <a:solidFill>
                  <a:srgbClr val="7F7F7F"/>
                </a:solidFill>
                <a:latin typeface="Century Gothic"/>
                <a:ea typeface="Century Gothic"/>
                <a:cs typeface="Century Gothic"/>
                <a:sym typeface="Century Gothic"/>
              </a:rPr>
              <a:t>115 rue du maréchal Foch –F83.200 LE REVEST – Γαλλία</a:t>
            </a:r>
            <a:r>
              <a:rPr lang="el" sz="2000">
                <a:solidFill>
                  <a:srgbClr val="7F7F7F"/>
                </a:solidFill>
                <a:latin typeface="Century Gothic"/>
                <a:ea typeface="Century Gothic"/>
                <a:cs typeface="Century Gothic"/>
                <a:sym typeface="Century Gothic"/>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20"/>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l" b="1"/>
              <a:t>Pentesting για τη ναυτιλία</a:t>
            </a:r>
            <a:endParaRPr/>
          </a:p>
        </p:txBody>
      </p:sp>
      <p:pic>
        <p:nvPicPr>
          <p:cNvPr id="810" name="Google Shape;810;p20"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811" name="Google Shape;811;p20"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812" name="Google Shape;812;p20"/>
          <p:cNvSpPr txBox="1"/>
          <p:nvPr/>
        </p:nvSpPr>
        <p:spPr>
          <a:xfrm>
            <a:off x="595276" y="1357605"/>
            <a:ext cx="4902881"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Τι είναι το AIS</a:t>
            </a:r>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Κοινότητες χρηστών </a:t>
            </a:r>
            <a:endParaRPr/>
          </a:p>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Λειτουργία / Αρχιτεκτονική(ες)</a:t>
            </a:r>
            <a:endParaRPr/>
          </a:p>
          <a:p>
            <a:pPr marL="800100" marR="0" lvl="1" indent="-342900" algn="l" rtl="0">
              <a:spcBef>
                <a:spcPts val="0"/>
              </a:spcBef>
              <a:spcAft>
                <a:spcPts val="0"/>
              </a:spcAft>
              <a:buClr>
                <a:srgbClr val="AEABAB"/>
              </a:buClr>
              <a:buSzPts val="2800"/>
              <a:buFont typeface="Arial"/>
              <a:buChar char="•"/>
            </a:pPr>
            <a:r>
              <a:rPr lang="el" sz="2800" b="0" i="0" u="none" strike="noStrike" cap="none">
                <a:solidFill>
                  <a:srgbClr val="AEABAB"/>
                </a:solidFill>
                <a:latin typeface="Calibri"/>
                <a:ea typeface="Calibri"/>
                <a:cs typeface="Calibri"/>
                <a:sym typeface="Calibri"/>
              </a:rPr>
              <a:t>Λειτουργική</a:t>
            </a:r>
            <a:endParaRPr sz="2800" b="0" i="0" u="none" strike="noStrike" cap="none">
              <a:solidFill>
                <a:srgbClr val="AEABAB"/>
              </a:solidFill>
              <a:latin typeface="Calibri"/>
              <a:ea typeface="Calibri"/>
              <a:cs typeface="Calibri"/>
              <a:sym typeface="Calibri"/>
            </a:endParaRPr>
          </a:p>
          <a:p>
            <a:pPr marL="800100" marR="0" lvl="1" indent="-342900" algn="l" rtl="0">
              <a:spcBef>
                <a:spcPts val="0"/>
              </a:spcBef>
              <a:spcAft>
                <a:spcPts val="0"/>
              </a:spcAft>
              <a:buClr>
                <a:srgbClr val="AEABAB"/>
              </a:buClr>
              <a:buSzPts val="2800"/>
              <a:buFont typeface="Arial"/>
              <a:buChar char="•"/>
            </a:pPr>
            <a:r>
              <a:rPr lang="el" sz="2800" b="0" i="0" u="none" strike="noStrike" cap="none">
                <a:solidFill>
                  <a:srgbClr val="AEABAB"/>
                </a:solidFill>
                <a:latin typeface="Calibri"/>
                <a:ea typeface="Calibri"/>
                <a:cs typeface="Calibri"/>
                <a:sym typeface="Calibri"/>
              </a:rPr>
              <a:t>Διοικήσεις &amp; AIS</a:t>
            </a:r>
            <a:endParaRPr/>
          </a:p>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Τεχνική περιγραφή</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grpSp>
        <p:nvGrpSpPr>
          <p:cNvPr id="817" name="Google Shape;817;p21"/>
          <p:cNvGrpSpPr/>
          <p:nvPr/>
        </p:nvGrpSpPr>
        <p:grpSpPr>
          <a:xfrm>
            <a:off x="1632393" y="1028699"/>
            <a:ext cx="9745652" cy="5569527"/>
            <a:chOff x="1733106" y="1187856"/>
            <a:chExt cx="6777481" cy="3067828"/>
          </a:xfrm>
        </p:grpSpPr>
        <p:pic>
          <p:nvPicPr>
            <p:cNvPr id="818" name="Google Shape;818;p21"/>
            <p:cNvPicPr preferRelativeResize="0"/>
            <p:nvPr/>
          </p:nvPicPr>
          <p:blipFill rotWithShape="1">
            <a:blip r:embed="rId3">
              <a:alphaModFix/>
            </a:blip>
            <a:srcRect/>
            <a:stretch/>
          </p:blipFill>
          <p:spPr>
            <a:xfrm>
              <a:off x="3681412" y="1187856"/>
              <a:ext cx="4829175" cy="3057525"/>
            </a:xfrm>
            <a:prstGeom prst="rect">
              <a:avLst/>
            </a:prstGeom>
            <a:noFill/>
            <a:ln>
              <a:noFill/>
            </a:ln>
          </p:spPr>
        </p:pic>
        <p:sp>
          <p:nvSpPr>
            <p:cNvPr id="819" name="Google Shape;819;p21"/>
            <p:cNvSpPr/>
            <p:nvPr/>
          </p:nvSpPr>
          <p:spPr>
            <a:xfrm>
              <a:off x="1733107" y="1371600"/>
              <a:ext cx="1658679" cy="56352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2400">
                  <a:solidFill>
                    <a:schemeClr val="lt1"/>
                  </a:solidFill>
                  <a:latin typeface="Calibri"/>
                  <a:ea typeface="Calibri"/>
                  <a:cs typeface="Calibri"/>
                  <a:sym typeface="Calibri"/>
                </a:rPr>
                <a:t>Δημόσιες διοικήσεις</a:t>
              </a:r>
              <a:endParaRPr/>
            </a:p>
          </p:txBody>
        </p:sp>
        <p:sp>
          <p:nvSpPr>
            <p:cNvPr id="820" name="Google Shape;820;p21"/>
            <p:cNvSpPr/>
            <p:nvPr/>
          </p:nvSpPr>
          <p:spPr>
            <a:xfrm>
              <a:off x="1733107" y="2327221"/>
              <a:ext cx="1658679" cy="33492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2400">
                  <a:solidFill>
                    <a:schemeClr val="lt1"/>
                  </a:solidFill>
                  <a:latin typeface="Calibri"/>
                  <a:ea typeface="Calibri"/>
                  <a:cs typeface="Calibri"/>
                  <a:sym typeface="Calibri"/>
                </a:rPr>
                <a:t>Δημόσιος</a:t>
              </a:r>
              <a:endParaRPr/>
            </a:p>
          </p:txBody>
        </p:sp>
        <p:sp>
          <p:nvSpPr>
            <p:cNvPr id="821" name="Google Shape;821;p21"/>
            <p:cNvSpPr/>
            <p:nvPr/>
          </p:nvSpPr>
          <p:spPr>
            <a:xfrm>
              <a:off x="1733107" y="2723283"/>
              <a:ext cx="1658679" cy="334927"/>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2400">
                  <a:solidFill>
                    <a:schemeClr val="dk1"/>
                  </a:solidFill>
                  <a:latin typeface="Calibri"/>
                  <a:ea typeface="Calibri"/>
                  <a:cs typeface="Calibri"/>
                  <a:sym typeface="Calibri"/>
                </a:rPr>
                <a:t>Ιδιωτικός</a:t>
              </a:r>
              <a:endParaRPr sz="2400">
                <a:solidFill>
                  <a:schemeClr val="dk1"/>
                </a:solidFill>
                <a:latin typeface="Calibri"/>
                <a:ea typeface="Calibri"/>
                <a:cs typeface="Calibri"/>
                <a:sym typeface="Calibri"/>
              </a:endParaRPr>
            </a:p>
          </p:txBody>
        </p:sp>
        <p:sp>
          <p:nvSpPr>
            <p:cNvPr id="822" name="Google Shape;822;p21"/>
            <p:cNvSpPr/>
            <p:nvPr/>
          </p:nvSpPr>
          <p:spPr>
            <a:xfrm>
              <a:off x="1733106" y="3410394"/>
              <a:ext cx="1658679" cy="563526"/>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2400">
                  <a:solidFill>
                    <a:schemeClr val="dk1"/>
                  </a:solidFill>
                  <a:latin typeface="Calibri"/>
                  <a:ea typeface="Calibri"/>
                  <a:cs typeface="Calibri"/>
                  <a:sym typeface="Calibri"/>
                </a:rPr>
                <a:t>Ιδιωτικός</a:t>
              </a:r>
              <a:endParaRPr sz="2400">
                <a:solidFill>
                  <a:schemeClr val="dk1"/>
                </a:solidFill>
                <a:latin typeface="Calibri"/>
                <a:ea typeface="Calibri"/>
                <a:cs typeface="Calibri"/>
                <a:sym typeface="Calibri"/>
              </a:endParaRPr>
            </a:p>
          </p:txBody>
        </p:sp>
        <p:sp>
          <p:nvSpPr>
            <p:cNvPr id="823" name="Google Shape;823;p21"/>
            <p:cNvSpPr/>
            <p:nvPr/>
          </p:nvSpPr>
          <p:spPr>
            <a:xfrm>
              <a:off x="3702678" y="1935126"/>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Επιτήρηση και ασφάλεια</a:t>
              </a:r>
              <a:endParaRPr sz="1600">
                <a:solidFill>
                  <a:schemeClr val="lt1"/>
                </a:solidFill>
                <a:latin typeface="Calibri"/>
                <a:ea typeface="Calibri"/>
                <a:cs typeface="Calibri"/>
                <a:sym typeface="Calibri"/>
              </a:endParaRPr>
            </a:p>
          </p:txBody>
        </p:sp>
        <p:sp>
          <p:nvSpPr>
            <p:cNvPr id="824" name="Google Shape;824;p21"/>
            <p:cNvSpPr/>
            <p:nvPr/>
          </p:nvSpPr>
          <p:spPr>
            <a:xfrm>
              <a:off x="5305146" y="1935126"/>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SAR</a:t>
              </a:r>
              <a:endParaRPr sz="1600">
                <a:solidFill>
                  <a:schemeClr val="lt1"/>
                </a:solidFill>
                <a:latin typeface="Calibri"/>
                <a:ea typeface="Calibri"/>
                <a:cs typeface="Calibri"/>
                <a:sym typeface="Calibri"/>
              </a:endParaRPr>
            </a:p>
          </p:txBody>
        </p:sp>
        <p:sp>
          <p:nvSpPr>
            <p:cNvPr id="825" name="Google Shape;825;p21"/>
            <p:cNvSpPr/>
            <p:nvPr/>
          </p:nvSpPr>
          <p:spPr>
            <a:xfrm>
              <a:off x="6918247" y="1935126"/>
              <a:ext cx="1592340"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Νοημοσύνη</a:t>
              </a:r>
              <a:endParaRPr/>
            </a:p>
          </p:txBody>
        </p:sp>
        <p:sp>
          <p:nvSpPr>
            <p:cNvPr id="826" name="Google Shape;826;p21"/>
            <p:cNvSpPr/>
            <p:nvPr/>
          </p:nvSpPr>
          <p:spPr>
            <a:xfrm>
              <a:off x="3702678" y="2940791"/>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Καταπολέμηση της πειρατείας</a:t>
              </a:r>
              <a:endParaRPr sz="1600">
                <a:solidFill>
                  <a:schemeClr val="lt1"/>
                </a:solidFill>
                <a:latin typeface="Calibri"/>
                <a:ea typeface="Calibri"/>
                <a:cs typeface="Calibri"/>
                <a:sym typeface="Calibri"/>
              </a:endParaRPr>
            </a:p>
          </p:txBody>
        </p:sp>
        <p:sp>
          <p:nvSpPr>
            <p:cNvPr id="827" name="Google Shape;827;p21"/>
            <p:cNvSpPr/>
            <p:nvPr/>
          </p:nvSpPr>
          <p:spPr>
            <a:xfrm>
              <a:off x="5305146" y="2940791"/>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Περιβάλλον</a:t>
              </a:r>
              <a:endParaRPr sz="1600">
                <a:solidFill>
                  <a:schemeClr val="lt1"/>
                </a:solidFill>
                <a:latin typeface="Calibri"/>
                <a:ea typeface="Calibri"/>
                <a:cs typeface="Calibri"/>
                <a:sym typeface="Calibri"/>
              </a:endParaRPr>
            </a:p>
          </p:txBody>
        </p:sp>
        <p:sp>
          <p:nvSpPr>
            <p:cNvPr id="828" name="Google Shape;828;p21"/>
            <p:cNvSpPr/>
            <p:nvPr/>
          </p:nvSpPr>
          <p:spPr>
            <a:xfrm>
              <a:off x="6918247" y="2940791"/>
              <a:ext cx="1592340"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Εξέταση</a:t>
              </a:r>
              <a:endParaRPr sz="1600">
                <a:solidFill>
                  <a:schemeClr val="lt1"/>
                </a:solidFill>
                <a:latin typeface="Calibri"/>
                <a:ea typeface="Calibri"/>
                <a:cs typeface="Calibri"/>
                <a:sym typeface="Calibri"/>
              </a:endParaRPr>
            </a:p>
          </p:txBody>
        </p:sp>
        <p:sp>
          <p:nvSpPr>
            <p:cNvPr id="829" name="Google Shape;829;p21"/>
            <p:cNvSpPr/>
            <p:nvPr/>
          </p:nvSpPr>
          <p:spPr>
            <a:xfrm>
              <a:off x="3692046" y="3973920"/>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Logistics-Εφοδιασμος</a:t>
              </a:r>
              <a:endParaRPr sz="1600">
                <a:solidFill>
                  <a:schemeClr val="lt1"/>
                </a:solidFill>
                <a:latin typeface="Calibri"/>
                <a:ea typeface="Calibri"/>
                <a:cs typeface="Calibri"/>
                <a:sym typeface="Calibri"/>
              </a:endParaRPr>
            </a:p>
          </p:txBody>
        </p:sp>
        <p:sp>
          <p:nvSpPr>
            <p:cNvPr id="830" name="Google Shape;830;p21"/>
            <p:cNvSpPr/>
            <p:nvPr/>
          </p:nvSpPr>
          <p:spPr>
            <a:xfrm>
              <a:off x="5294514" y="3973920"/>
              <a:ext cx="1539174"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Πετρέλαιο &amp; Αέριο</a:t>
              </a:r>
              <a:endParaRPr sz="1600">
                <a:solidFill>
                  <a:schemeClr val="lt1"/>
                </a:solidFill>
                <a:latin typeface="Calibri"/>
                <a:ea typeface="Calibri"/>
                <a:cs typeface="Calibri"/>
                <a:sym typeface="Calibri"/>
              </a:endParaRPr>
            </a:p>
          </p:txBody>
        </p:sp>
        <p:sp>
          <p:nvSpPr>
            <p:cNvPr id="831" name="Google Shape;831;p21"/>
            <p:cNvSpPr/>
            <p:nvPr/>
          </p:nvSpPr>
          <p:spPr>
            <a:xfrm>
              <a:off x="6907615" y="3973920"/>
              <a:ext cx="1592340" cy="28176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Αλιεία</a:t>
              </a:r>
              <a:endParaRPr sz="1600">
                <a:solidFill>
                  <a:schemeClr val="lt1"/>
                </a:solidFill>
                <a:latin typeface="Calibri"/>
                <a:ea typeface="Calibri"/>
                <a:cs typeface="Calibri"/>
                <a:sym typeface="Calibri"/>
              </a:endParaRPr>
            </a:p>
          </p:txBody>
        </p:sp>
      </p:grpSp>
      <p:sp>
        <p:nvSpPr>
          <p:cNvPr id="832" name="Google Shape;832;p21"/>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AIS / GNSS – Χρήστες και χρήση</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22"/>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l" b="1"/>
              <a:t>Pentesting για τη ναυτιλία</a:t>
            </a:r>
            <a:endParaRPr/>
          </a:p>
        </p:txBody>
      </p:sp>
      <p:pic>
        <p:nvPicPr>
          <p:cNvPr id="838" name="Google Shape;838;p22"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839" name="Google Shape;839;p22"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840" name="Google Shape;840;p22"/>
          <p:cNvSpPr txBox="1"/>
          <p:nvPr/>
        </p:nvSpPr>
        <p:spPr>
          <a:xfrm>
            <a:off x="595276" y="1357605"/>
            <a:ext cx="4984634"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Τι είναι το AIS</a:t>
            </a:r>
            <a:endParaRPr/>
          </a:p>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Κοινότητες χρηστών </a:t>
            </a:r>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Λειτουργία / Αρχιτεκτονική(ες)</a:t>
            </a:r>
            <a:endParaRPr/>
          </a:p>
          <a:p>
            <a:pPr marL="800100" marR="0" lvl="1" indent="-342900" algn="l" rtl="0">
              <a:spcBef>
                <a:spcPts val="0"/>
              </a:spcBef>
              <a:spcAft>
                <a:spcPts val="0"/>
              </a:spcAft>
              <a:buClr>
                <a:schemeClr val="dk1"/>
              </a:buClr>
              <a:buSzPts val="2800"/>
              <a:buFont typeface="Arial"/>
              <a:buChar char="•"/>
            </a:pPr>
            <a:r>
              <a:rPr lang="el" sz="2800" b="0" i="0" u="none" strike="noStrike" cap="none">
                <a:solidFill>
                  <a:schemeClr val="dk1"/>
                </a:solidFill>
                <a:latin typeface="Calibri"/>
                <a:ea typeface="Calibri"/>
                <a:cs typeface="Calibri"/>
                <a:sym typeface="Calibri"/>
              </a:rPr>
              <a:t>Λειτουργική</a:t>
            </a:r>
            <a:endParaRPr sz="2800" b="0" i="0" u="none" strike="noStrike" cap="none">
              <a:solidFill>
                <a:schemeClr val="dk1"/>
              </a:solidFill>
              <a:latin typeface="Calibri"/>
              <a:ea typeface="Calibri"/>
              <a:cs typeface="Calibri"/>
              <a:sym typeface="Calibri"/>
            </a:endParaRPr>
          </a:p>
          <a:p>
            <a:pPr marL="800100" marR="0" lvl="1" indent="-342900" algn="l" rtl="0">
              <a:spcBef>
                <a:spcPts val="0"/>
              </a:spcBef>
              <a:spcAft>
                <a:spcPts val="0"/>
              </a:spcAft>
              <a:buClr>
                <a:schemeClr val="dk1"/>
              </a:buClr>
              <a:buSzPts val="2800"/>
              <a:buFont typeface="Arial"/>
              <a:buChar char="•"/>
            </a:pPr>
            <a:r>
              <a:rPr lang="el" sz="2800" b="0" i="0" u="none" strike="noStrike" cap="none">
                <a:solidFill>
                  <a:schemeClr val="dk1"/>
                </a:solidFill>
                <a:latin typeface="Calibri"/>
                <a:ea typeface="Calibri"/>
                <a:cs typeface="Calibri"/>
                <a:sym typeface="Calibri"/>
              </a:rPr>
              <a:t>Διοικήσεις &amp; AIS</a:t>
            </a:r>
            <a:endParaRPr/>
          </a:p>
          <a:p>
            <a:pPr marL="342900" marR="0" lvl="0" indent="-342900" algn="l" rtl="0">
              <a:spcBef>
                <a:spcPts val="0"/>
              </a:spcBef>
              <a:spcAft>
                <a:spcPts val="0"/>
              </a:spcAft>
              <a:buClr>
                <a:srgbClr val="AEABAB"/>
              </a:buClr>
              <a:buSzPts val="2800"/>
              <a:buFont typeface="Arial"/>
              <a:buChar char="•"/>
            </a:pPr>
            <a:r>
              <a:rPr lang="el" sz="2800">
                <a:solidFill>
                  <a:srgbClr val="AEABAB"/>
                </a:solidFill>
                <a:latin typeface="Calibri"/>
                <a:ea typeface="Calibri"/>
                <a:cs typeface="Calibri"/>
                <a:sym typeface="Calibri"/>
              </a:rPr>
              <a:t>Τεχνική περιγραφή</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23"/>
          <p:cNvSpPr txBox="1"/>
          <p:nvPr/>
        </p:nvSpPr>
        <p:spPr>
          <a:xfrm>
            <a:off x="1679694" y="6119336"/>
            <a:ext cx="5215595"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i="1" u="sng" dirty="0">
                <a:solidFill>
                  <a:schemeClr val="dk1"/>
                </a:solidFill>
                <a:latin typeface="Calibri"/>
                <a:ea typeface="Calibri"/>
                <a:cs typeface="Calibri"/>
                <a:sym typeface="Calibri"/>
              </a:rPr>
              <a:t>Παράδειγμα:</a:t>
            </a:r>
            <a:endParaRPr dirty="0"/>
          </a:p>
          <a:p>
            <a:pPr marL="0" marR="0" lvl="0" indent="0" algn="l" rtl="0">
              <a:spcBef>
                <a:spcPts val="0"/>
              </a:spcBef>
              <a:spcAft>
                <a:spcPts val="0"/>
              </a:spcAft>
              <a:buNone/>
            </a:pPr>
            <a:r>
              <a:rPr lang="el" sz="1400" i="1" dirty="0">
                <a:solidFill>
                  <a:schemeClr val="dk1"/>
                </a:solidFill>
                <a:latin typeface="Calibri"/>
                <a:ea typeface="Calibri"/>
                <a:cs typeface="Calibri"/>
                <a:sym typeface="Calibri"/>
              </a:rPr>
              <a:t>1 / Πόσο μακριά μπορώ να δω ένα σκάφος ύψους 20 μέτρων εάν βρίσκομαι σε πύργο ύψους 100 μέτρων</a:t>
            </a:r>
            <a:endParaRPr sz="14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i="1" dirty="0">
                <a:solidFill>
                  <a:schemeClr val="dk1"/>
                </a:solidFill>
                <a:latin typeface="Calibri"/>
                <a:ea typeface="Calibri"/>
                <a:cs typeface="Calibri"/>
                <a:sym typeface="Calibri"/>
              </a:rPr>
              <a:t>2/ Πόσο μακριά μπορώ να δω ένα σκάφος ύψους 20 μέτρων αν είμαι στην παραλία</a:t>
            </a:r>
            <a:endParaRPr sz="1400" i="1" dirty="0">
              <a:solidFill>
                <a:schemeClr val="dk1"/>
              </a:solidFill>
              <a:latin typeface="Calibri"/>
              <a:ea typeface="Calibri"/>
              <a:cs typeface="Calibri"/>
              <a:sym typeface="Calibri"/>
            </a:endParaRPr>
          </a:p>
        </p:txBody>
      </p:sp>
      <p:sp>
        <p:nvSpPr>
          <p:cNvPr id="846" name="Google Shape;846;p23"/>
          <p:cNvSpPr txBox="1"/>
          <p:nvPr/>
        </p:nvSpPr>
        <p:spPr>
          <a:xfrm>
            <a:off x="11353736" y="6370519"/>
            <a:ext cx="8226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1/ 102 χλμ</a:t>
            </a:r>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2/ 34 χλμ</a:t>
            </a:r>
            <a:endParaRPr/>
          </a:p>
        </p:txBody>
      </p:sp>
      <p:grpSp>
        <p:nvGrpSpPr>
          <p:cNvPr id="847" name="Google Shape;847;p23"/>
          <p:cNvGrpSpPr/>
          <p:nvPr/>
        </p:nvGrpSpPr>
        <p:grpSpPr>
          <a:xfrm>
            <a:off x="5206707" y="3549045"/>
            <a:ext cx="6389731" cy="2642025"/>
            <a:chOff x="5206707" y="3549045"/>
            <a:chExt cx="6389731" cy="2642025"/>
          </a:xfrm>
        </p:grpSpPr>
        <p:grpSp>
          <p:nvGrpSpPr>
            <p:cNvPr id="848" name="Google Shape;848;p23"/>
            <p:cNvGrpSpPr/>
            <p:nvPr/>
          </p:nvGrpSpPr>
          <p:grpSpPr>
            <a:xfrm>
              <a:off x="6035040" y="3995719"/>
              <a:ext cx="4300585" cy="1247809"/>
              <a:chOff x="2046514" y="1161143"/>
              <a:chExt cx="7082971" cy="3017475"/>
            </a:xfrm>
          </p:grpSpPr>
          <p:pic>
            <p:nvPicPr>
              <p:cNvPr id="849" name="Google Shape;849;p23" descr="απόσταση Μάθετε περισσότερα για το ICOM marine VHF"/>
              <p:cNvPicPr preferRelativeResize="0"/>
              <p:nvPr/>
            </p:nvPicPr>
            <p:blipFill rotWithShape="1">
              <a:blip r:embed="rId3">
                <a:alphaModFix/>
              </a:blip>
              <a:srcRect/>
              <a:stretch/>
            </p:blipFill>
            <p:spPr>
              <a:xfrm>
                <a:off x="2046514" y="1393372"/>
                <a:ext cx="7082971" cy="2785246"/>
              </a:xfrm>
              <a:prstGeom prst="rect">
                <a:avLst/>
              </a:prstGeom>
              <a:noFill/>
              <a:ln>
                <a:noFill/>
              </a:ln>
            </p:spPr>
          </p:pic>
          <p:sp>
            <p:nvSpPr>
              <p:cNvPr id="850" name="Google Shape;850;p23"/>
              <p:cNvSpPr/>
              <p:nvPr/>
            </p:nvSpPr>
            <p:spPr>
              <a:xfrm>
                <a:off x="3244948" y="3068544"/>
                <a:ext cx="537029" cy="464457"/>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H</a:t>
                </a:r>
                <a:endParaRPr/>
              </a:p>
            </p:txBody>
          </p:sp>
          <p:sp>
            <p:nvSpPr>
              <p:cNvPr id="851" name="Google Shape;851;p23"/>
              <p:cNvSpPr/>
              <p:nvPr/>
            </p:nvSpPr>
            <p:spPr>
              <a:xfrm>
                <a:off x="7265963" y="3070330"/>
                <a:ext cx="537029" cy="464457"/>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dk1"/>
                    </a:solidFill>
                    <a:latin typeface="Calibri"/>
                    <a:ea typeface="Calibri"/>
                    <a:cs typeface="Calibri"/>
                    <a:sym typeface="Calibri"/>
                  </a:rPr>
                  <a:t>h</a:t>
                </a:r>
                <a:endParaRPr/>
              </a:p>
            </p:txBody>
          </p:sp>
          <p:sp>
            <p:nvSpPr>
              <p:cNvPr id="852" name="Google Shape;852;p23"/>
              <p:cNvSpPr/>
              <p:nvPr/>
            </p:nvSpPr>
            <p:spPr>
              <a:xfrm>
                <a:off x="5319484" y="1161143"/>
                <a:ext cx="537029" cy="464457"/>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P</a:t>
                </a:r>
                <a:endParaRPr/>
              </a:p>
            </p:txBody>
          </p:sp>
        </p:grpSp>
        <p:sp>
          <p:nvSpPr>
            <p:cNvPr id="853" name="Google Shape;853;p23"/>
            <p:cNvSpPr txBox="1"/>
            <p:nvPr/>
          </p:nvSpPr>
          <p:spPr>
            <a:xfrm>
              <a:off x="5206707" y="5392848"/>
              <a:ext cx="6157978" cy="546560"/>
            </a:xfrm>
            <a:prstGeom prst="rect">
              <a:avLst/>
            </a:prstGeom>
            <a:blipFill rotWithShape="1">
              <a:blip r:embed="rId4">
                <a:alphaModFix/>
              </a:blip>
              <a:stretch>
                <a:fillRect l="-1382" b="-20878"/>
              </a:stretch>
            </a:blip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800">
                  <a:latin typeface="Calibri"/>
                  <a:ea typeface="Calibri"/>
                  <a:cs typeface="Calibri"/>
                  <a:sym typeface="Calibri"/>
                </a:rPr>
                <a:t> </a:t>
              </a:r>
              <a:endParaRPr/>
            </a:p>
          </p:txBody>
        </p:sp>
        <p:sp>
          <p:nvSpPr>
            <p:cNvPr id="854" name="Google Shape;854;p23"/>
            <p:cNvSpPr txBox="1"/>
            <p:nvPr/>
          </p:nvSpPr>
          <p:spPr>
            <a:xfrm>
              <a:off x="10541341" y="5914071"/>
              <a:ext cx="1055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1 ft = 0,305 m</a:t>
              </a:r>
              <a:endParaRPr/>
            </a:p>
          </p:txBody>
        </p:sp>
        <p:sp>
          <p:nvSpPr>
            <p:cNvPr id="855" name="Google Shape;855;p23"/>
            <p:cNvSpPr txBox="1"/>
            <p:nvPr/>
          </p:nvSpPr>
          <p:spPr>
            <a:xfrm>
              <a:off x="6895289" y="3549045"/>
              <a:ext cx="3002188"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el" sz="1600" b="1">
                  <a:solidFill>
                    <a:schemeClr val="dk1"/>
                  </a:solidFill>
                  <a:latin typeface="Arial"/>
                  <a:ea typeface="Arial"/>
                  <a:cs typeface="Arial"/>
                  <a:sym typeface="Arial"/>
                </a:rPr>
                <a:t>Τύπος οπτικού εύρους</a:t>
              </a:r>
              <a:endParaRPr/>
            </a:p>
          </p:txBody>
        </p:sp>
      </p:grpSp>
      <p:sp>
        <p:nvSpPr>
          <p:cNvPr id="856" name="Google Shape;856;p23"/>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Αναμεταδότης AIS - Πώς λειτουργεί;</a:t>
            </a:r>
            <a:endParaRPr/>
          </a:p>
        </p:txBody>
      </p:sp>
      <p:pic>
        <p:nvPicPr>
          <p:cNvPr id="857" name="Google Shape;857;p23"/>
          <p:cNvPicPr preferRelativeResize="0"/>
          <p:nvPr/>
        </p:nvPicPr>
        <p:blipFill rotWithShape="1">
          <a:blip r:embed="rId5">
            <a:alphaModFix/>
          </a:blip>
          <a:srcRect/>
          <a:stretch/>
        </p:blipFill>
        <p:spPr>
          <a:xfrm>
            <a:off x="-9213" y="446137"/>
            <a:ext cx="5359740" cy="3962577"/>
          </a:xfrm>
          <a:prstGeom prst="rect">
            <a:avLst/>
          </a:prstGeom>
          <a:noFill/>
          <a:ln>
            <a:noFill/>
          </a:ln>
        </p:spPr>
      </p:pic>
      <p:sp>
        <p:nvSpPr>
          <p:cNvPr id="858" name="Google Shape;858;p23"/>
          <p:cNvSpPr txBox="1"/>
          <p:nvPr/>
        </p:nvSpPr>
        <p:spPr>
          <a:xfrm>
            <a:off x="466376" y="2948881"/>
            <a:ext cx="352122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b="1">
                <a:solidFill>
                  <a:schemeClr val="dk1"/>
                </a:solidFill>
                <a:latin typeface="Calibri"/>
                <a:ea typeface="Calibri"/>
                <a:cs typeface="Calibri"/>
                <a:sym typeface="Calibri"/>
              </a:rPr>
              <a:t>Κυματομορφή VHF</a:t>
            </a: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l" sz="1800" b="1">
                <a:solidFill>
                  <a:schemeClr val="dk1"/>
                </a:solidFill>
                <a:latin typeface="Calibri"/>
                <a:ea typeface="Calibri"/>
                <a:cs typeface="Calibri"/>
                <a:sym typeface="Calibri"/>
              </a:rPr>
              <a:t>Εύρωστος</a:t>
            </a: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l" sz="1800" b="1">
                <a:solidFill>
                  <a:schemeClr val="dk1"/>
                </a:solidFill>
                <a:latin typeface="Calibri"/>
                <a:ea typeface="Calibri"/>
                <a:cs typeface="Calibri"/>
                <a:sym typeface="Calibri"/>
              </a:rPr>
              <a:t>LOS</a:t>
            </a:r>
            <a:endParaRPr sz="18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el" sz="1800" b="1">
                <a:solidFill>
                  <a:schemeClr val="dk1"/>
                </a:solidFill>
                <a:latin typeface="Calibri"/>
                <a:ea typeface="Calibri"/>
                <a:cs typeface="Calibri"/>
                <a:sym typeface="Calibri"/>
              </a:rPr>
              <a:t>Χαμηλό διαθέσιμο εύρος ζώνης</a:t>
            </a:r>
            <a:endParaRPr sz="1800" b="1">
              <a:solidFill>
                <a:schemeClr val="dk1"/>
              </a:solidFill>
              <a:latin typeface="Calibri"/>
              <a:ea typeface="Calibri"/>
              <a:cs typeface="Calibri"/>
              <a:sym typeface="Calibri"/>
            </a:endParaRPr>
          </a:p>
        </p:txBody>
      </p:sp>
      <p:pic>
        <p:nvPicPr>
          <p:cNvPr id="859" name="Google Shape;859;p23" descr="Μια εικόνα που περιέχει κείμενο, διάγραμμα, σκίτσο, σχέδιο&#10;&#10;Περιγραφή που δημιουργείται αυτόματα"/>
          <p:cNvPicPr preferRelativeResize="0"/>
          <p:nvPr/>
        </p:nvPicPr>
        <p:blipFill rotWithShape="1">
          <a:blip r:embed="rId6">
            <a:alphaModFix/>
          </a:blip>
          <a:srcRect b="13996"/>
          <a:stretch/>
        </p:blipFill>
        <p:spPr>
          <a:xfrm>
            <a:off x="7056751" y="705370"/>
            <a:ext cx="4896661" cy="2047161"/>
          </a:xfrm>
          <a:prstGeom prst="rect">
            <a:avLst/>
          </a:prstGeom>
          <a:noFill/>
          <a:ln>
            <a:noFill/>
          </a:ln>
        </p:spPr>
      </p:pic>
      <p:sp>
        <p:nvSpPr>
          <p:cNvPr id="860" name="Google Shape;860;p23"/>
          <p:cNvSpPr txBox="1"/>
          <p:nvPr/>
        </p:nvSpPr>
        <p:spPr>
          <a:xfrm>
            <a:off x="9845915" y="211918"/>
            <a:ext cx="17450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b="1">
                <a:solidFill>
                  <a:schemeClr val="dk1"/>
                </a:solidFill>
                <a:latin typeface="Calibri"/>
                <a:ea typeface="Calibri"/>
                <a:cs typeface="Calibri"/>
                <a:sym typeface="Calibri"/>
              </a:rPr>
              <a:t>Αναμεταδότης AIS</a:t>
            </a:r>
            <a:endParaRPr sz="1800" b="1">
              <a:solidFill>
                <a:schemeClr val="dk1"/>
              </a:solidFill>
              <a:latin typeface="Calibri"/>
              <a:ea typeface="Calibri"/>
              <a:cs typeface="Calibri"/>
              <a:sym typeface="Calibri"/>
            </a:endParaRPr>
          </a:p>
        </p:txBody>
      </p:sp>
      <p:sp>
        <p:nvSpPr>
          <p:cNvPr id="861" name="Google Shape;861;p23"/>
          <p:cNvSpPr txBox="1"/>
          <p:nvPr/>
        </p:nvSpPr>
        <p:spPr>
          <a:xfrm>
            <a:off x="8841127" y="2712839"/>
            <a:ext cx="110280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Κατηγορία Β </a:t>
            </a:r>
            <a:endParaRPr/>
          </a:p>
          <a:p>
            <a:pPr marL="0" marR="0" lvl="0" indent="0" algn="ctr" rtl="0">
              <a:spcBef>
                <a:spcPts val="0"/>
              </a:spcBef>
              <a:spcAft>
                <a:spcPts val="0"/>
              </a:spcAft>
              <a:buNone/>
            </a:pPr>
            <a:r>
              <a:rPr lang="el" sz="1400">
                <a:solidFill>
                  <a:schemeClr val="dk1"/>
                </a:solidFill>
                <a:latin typeface="Calibri"/>
                <a:ea typeface="Calibri"/>
                <a:cs typeface="Calibri"/>
                <a:sym typeface="Calibri"/>
              </a:rPr>
              <a:t>Αναμεταδότης</a:t>
            </a:r>
            <a:endParaRPr sz="1400">
              <a:solidFill>
                <a:schemeClr val="dk1"/>
              </a:solidFill>
              <a:latin typeface="Calibri"/>
              <a:ea typeface="Calibri"/>
              <a:cs typeface="Calibri"/>
              <a:sym typeface="Calibri"/>
            </a:endParaRPr>
          </a:p>
        </p:txBody>
      </p:sp>
      <p:sp>
        <p:nvSpPr>
          <p:cNvPr id="862" name="Google Shape;862;p23"/>
          <p:cNvSpPr txBox="1"/>
          <p:nvPr/>
        </p:nvSpPr>
        <p:spPr>
          <a:xfrm>
            <a:off x="7276070" y="2712839"/>
            <a:ext cx="10230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GNSS / VHF</a:t>
            </a:r>
            <a:endParaRPr/>
          </a:p>
          <a:p>
            <a:pPr marL="0" marR="0" lvl="0" indent="0" algn="ctr" rtl="0">
              <a:spcBef>
                <a:spcPts val="0"/>
              </a:spcBef>
              <a:spcAft>
                <a:spcPts val="0"/>
              </a:spcAft>
              <a:buNone/>
            </a:pPr>
            <a:r>
              <a:rPr lang="el" sz="1400">
                <a:solidFill>
                  <a:schemeClr val="dk1"/>
                </a:solidFill>
                <a:latin typeface="Calibri"/>
                <a:ea typeface="Calibri"/>
                <a:cs typeface="Calibri"/>
                <a:sym typeface="Calibri"/>
              </a:rPr>
              <a:t> Κεραία</a:t>
            </a:r>
            <a:endParaRPr sz="1400">
              <a:solidFill>
                <a:schemeClr val="dk1"/>
              </a:solidFill>
              <a:latin typeface="Calibri"/>
              <a:ea typeface="Calibri"/>
              <a:cs typeface="Calibri"/>
              <a:sym typeface="Calibri"/>
            </a:endParaRPr>
          </a:p>
        </p:txBody>
      </p:sp>
      <p:sp>
        <p:nvSpPr>
          <p:cNvPr id="863" name="Google Shape;863;p23"/>
          <p:cNvSpPr txBox="1"/>
          <p:nvPr/>
        </p:nvSpPr>
        <p:spPr>
          <a:xfrm>
            <a:off x="10788397" y="2712839"/>
            <a:ext cx="67582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Εικόνα</a:t>
            </a:r>
            <a:endParaRPr/>
          </a:p>
        </p:txBody>
      </p:sp>
      <p:sp>
        <p:nvSpPr>
          <p:cNvPr id="864" name="Google Shape;864;p23"/>
          <p:cNvSpPr txBox="1"/>
          <p:nvPr/>
        </p:nvSpPr>
        <p:spPr>
          <a:xfrm>
            <a:off x="3781062" y="642921"/>
            <a:ext cx="3823444"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l" sz="1800">
                <a:solidFill>
                  <a:schemeClr val="dk1"/>
                </a:solidFill>
                <a:latin typeface="Calibri"/>
                <a:ea typeface="Calibri"/>
                <a:cs typeface="Calibri"/>
                <a:sym typeface="Calibri"/>
              </a:rPr>
              <a:t>Κατηγορία A: T/R όλα τα μηνύματα</a:t>
            </a:r>
            <a:endParaRPr/>
          </a:p>
          <a:p>
            <a:pPr marL="285750" marR="0" lvl="0" indent="-285750" algn="l" rtl="0">
              <a:spcBef>
                <a:spcPts val="0"/>
              </a:spcBef>
              <a:spcAft>
                <a:spcPts val="0"/>
              </a:spcAft>
              <a:buClr>
                <a:schemeClr val="dk1"/>
              </a:buClr>
              <a:buSzPts val="1800"/>
              <a:buFont typeface="Arial"/>
              <a:buChar char="•"/>
            </a:pPr>
            <a:r>
              <a:rPr lang="el" sz="1800">
                <a:solidFill>
                  <a:schemeClr val="dk1"/>
                </a:solidFill>
                <a:latin typeface="Calibri"/>
                <a:ea typeface="Calibri"/>
                <a:cs typeface="Calibri"/>
                <a:sym typeface="Calibri"/>
              </a:rPr>
              <a:t>Κατηγορία B: T/R περιορισμένα μηνύματα</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24"/>
          <p:cNvGrpSpPr/>
          <p:nvPr/>
        </p:nvGrpSpPr>
        <p:grpSpPr>
          <a:xfrm>
            <a:off x="53710" y="462421"/>
            <a:ext cx="7941722" cy="6023094"/>
            <a:chOff x="2492110" y="277359"/>
            <a:chExt cx="7941722" cy="6023094"/>
          </a:xfrm>
        </p:grpSpPr>
        <p:sp>
          <p:nvSpPr>
            <p:cNvPr id="870" name="Google Shape;870;p24"/>
            <p:cNvSpPr/>
            <p:nvPr/>
          </p:nvSpPr>
          <p:spPr>
            <a:xfrm>
              <a:off x="5936343" y="2452914"/>
              <a:ext cx="1756228" cy="1741715"/>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dk1"/>
                  </a:solidFill>
                  <a:latin typeface="Calibri"/>
                  <a:ea typeface="Calibri"/>
                  <a:cs typeface="Calibri"/>
                  <a:sym typeface="Calibri"/>
                </a:rPr>
                <a:t>AIS </a:t>
              </a:r>
              <a:endParaRPr/>
            </a:p>
            <a:p>
              <a:pPr marL="0" marR="0" lvl="0" indent="0" algn="ctr" rtl="0">
                <a:spcBef>
                  <a:spcPts val="0"/>
                </a:spcBef>
                <a:spcAft>
                  <a:spcPts val="0"/>
                </a:spcAft>
                <a:buNone/>
              </a:pPr>
              <a:r>
                <a:rPr lang="el" sz="1800">
                  <a:solidFill>
                    <a:schemeClr val="dk1"/>
                  </a:solidFill>
                  <a:latin typeface="Calibri"/>
                  <a:ea typeface="Calibri"/>
                  <a:cs typeface="Calibri"/>
                  <a:sym typeface="Calibri"/>
                </a:rPr>
                <a:t>Αναμεταδότης</a:t>
              </a:r>
              <a:endParaRPr sz="1800">
                <a:solidFill>
                  <a:schemeClr val="dk1"/>
                </a:solidFill>
                <a:latin typeface="Calibri"/>
                <a:ea typeface="Calibri"/>
                <a:cs typeface="Calibri"/>
                <a:sym typeface="Calibri"/>
              </a:endParaRPr>
            </a:p>
          </p:txBody>
        </p:sp>
        <p:pic>
          <p:nvPicPr>
            <p:cNvPr id="871" name="Google Shape;871;p24" descr="Μια εικόνα που περιέχει ένα όπλο&#10;&#10;Περιγραφή που δημιουργείται αυτόματα"/>
            <p:cNvPicPr preferRelativeResize="0"/>
            <p:nvPr/>
          </p:nvPicPr>
          <p:blipFill rotWithShape="1">
            <a:blip r:embed="rId3">
              <a:alphaModFix/>
            </a:blip>
            <a:srcRect/>
            <a:stretch/>
          </p:blipFill>
          <p:spPr>
            <a:xfrm>
              <a:off x="7357402" y="277359"/>
              <a:ext cx="472885" cy="1433739"/>
            </a:xfrm>
            <a:prstGeom prst="rect">
              <a:avLst/>
            </a:prstGeom>
            <a:noFill/>
            <a:ln>
              <a:noFill/>
            </a:ln>
          </p:spPr>
        </p:pic>
        <p:pic>
          <p:nvPicPr>
            <p:cNvPr id="872" name="Google Shape;872;p24"/>
            <p:cNvPicPr preferRelativeResize="0"/>
            <p:nvPr/>
          </p:nvPicPr>
          <p:blipFill rotWithShape="1">
            <a:blip r:embed="rId4">
              <a:alphaModFix/>
            </a:blip>
            <a:srcRect/>
            <a:stretch/>
          </p:blipFill>
          <p:spPr>
            <a:xfrm>
              <a:off x="6302326" y="652487"/>
              <a:ext cx="618979" cy="756054"/>
            </a:xfrm>
            <a:prstGeom prst="rect">
              <a:avLst/>
            </a:prstGeom>
            <a:noFill/>
            <a:ln>
              <a:noFill/>
            </a:ln>
          </p:spPr>
        </p:pic>
        <p:pic>
          <p:nvPicPr>
            <p:cNvPr id="873" name="Google Shape;873;p24" descr="CSD300 Έγχρωμη Οθόνη AIS Πλόττερ - Comar Systems"/>
            <p:cNvPicPr preferRelativeResize="0"/>
            <p:nvPr/>
          </p:nvPicPr>
          <p:blipFill rotWithShape="1">
            <a:blip r:embed="rId5">
              <a:alphaModFix/>
            </a:blip>
            <a:srcRect/>
            <a:stretch/>
          </p:blipFill>
          <p:spPr>
            <a:xfrm>
              <a:off x="2492110" y="2328496"/>
              <a:ext cx="2190750" cy="1638300"/>
            </a:xfrm>
            <a:prstGeom prst="rect">
              <a:avLst/>
            </a:prstGeom>
            <a:noFill/>
            <a:ln>
              <a:noFill/>
            </a:ln>
          </p:spPr>
        </p:pic>
        <p:pic>
          <p:nvPicPr>
            <p:cNvPr id="874" name="Google Shape;874;p24" descr="Μια εικόνα που περιέχει κείμενο, ηλεκτρονικό εξοπλισμό, υπολογιστή&#10;&#10;Περιγραφή που δημιουργείται αυτόματα"/>
            <p:cNvPicPr preferRelativeResize="0"/>
            <p:nvPr/>
          </p:nvPicPr>
          <p:blipFill rotWithShape="1">
            <a:blip r:embed="rId6">
              <a:alphaModFix/>
            </a:blip>
            <a:srcRect/>
            <a:stretch/>
          </p:blipFill>
          <p:spPr>
            <a:xfrm>
              <a:off x="8566932" y="1975046"/>
              <a:ext cx="1866900" cy="1866900"/>
            </a:xfrm>
            <a:prstGeom prst="rect">
              <a:avLst/>
            </a:prstGeom>
            <a:noFill/>
            <a:ln>
              <a:noFill/>
            </a:ln>
          </p:spPr>
        </p:pic>
        <p:sp>
          <p:nvSpPr>
            <p:cNvPr id="875" name="Google Shape;875;p24"/>
            <p:cNvSpPr txBox="1"/>
            <p:nvPr/>
          </p:nvSpPr>
          <p:spPr>
            <a:xfrm>
              <a:off x="4919635" y="1125507"/>
              <a:ext cx="14047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Κεραία GPS</a:t>
              </a:r>
              <a:endParaRPr sz="1800">
                <a:solidFill>
                  <a:schemeClr val="dk1"/>
                </a:solidFill>
                <a:latin typeface="Calibri"/>
                <a:ea typeface="Calibri"/>
                <a:cs typeface="Calibri"/>
                <a:sym typeface="Calibri"/>
              </a:endParaRPr>
            </a:p>
          </p:txBody>
        </p:sp>
        <p:sp>
          <p:nvSpPr>
            <p:cNvPr id="876" name="Google Shape;876;p24"/>
            <p:cNvSpPr txBox="1"/>
            <p:nvPr/>
          </p:nvSpPr>
          <p:spPr>
            <a:xfrm>
              <a:off x="8064584" y="1190015"/>
              <a:ext cx="14207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Κεραία VHF</a:t>
              </a:r>
              <a:endParaRPr sz="1800">
                <a:solidFill>
                  <a:schemeClr val="dk1"/>
                </a:solidFill>
                <a:latin typeface="Calibri"/>
                <a:ea typeface="Calibri"/>
                <a:cs typeface="Calibri"/>
                <a:sym typeface="Calibri"/>
              </a:endParaRPr>
            </a:p>
          </p:txBody>
        </p:sp>
        <p:sp>
          <p:nvSpPr>
            <p:cNvPr id="877" name="Google Shape;877;p24"/>
            <p:cNvSpPr txBox="1"/>
            <p:nvPr/>
          </p:nvSpPr>
          <p:spPr>
            <a:xfrm>
              <a:off x="8883148" y="3597464"/>
              <a:ext cx="5838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HMI</a:t>
              </a:r>
              <a:endParaRPr/>
            </a:p>
          </p:txBody>
        </p:sp>
        <p:sp>
          <p:nvSpPr>
            <p:cNvPr id="878" name="Google Shape;878;p24"/>
            <p:cNvSpPr/>
            <p:nvPr/>
          </p:nvSpPr>
          <p:spPr>
            <a:xfrm>
              <a:off x="8064584" y="4375052"/>
              <a:ext cx="1571785" cy="411426"/>
            </a:xfrm>
            <a:prstGeom prst="rect">
              <a:avLst/>
            </a:prstGeom>
            <a:solidFill>
              <a:srgbClr val="FEE59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rgbClr val="000000"/>
                  </a:solidFill>
                  <a:latin typeface="Calibri"/>
                  <a:ea typeface="Calibri"/>
                  <a:cs typeface="Calibri"/>
                  <a:sym typeface="Calibri"/>
                </a:rPr>
                <a:t>AC / DC</a:t>
              </a:r>
              <a:endParaRPr/>
            </a:p>
          </p:txBody>
        </p:sp>
        <p:sp>
          <p:nvSpPr>
            <p:cNvPr id="879" name="Google Shape;879;p24"/>
            <p:cNvSpPr/>
            <p:nvPr/>
          </p:nvSpPr>
          <p:spPr>
            <a:xfrm>
              <a:off x="3621824" y="4432438"/>
              <a:ext cx="1629602" cy="411426"/>
            </a:xfrm>
            <a:prstGeom prst="rect">
              <a:avLst/>
            </a:prstGeom>
            <a:solidFill>
              <a:srgbClr val="FEE59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rgbClr val="000000"/>
                  </a:solidFill>
                  <a:latin typeface="Calibri"/>
                  <a:ea typeface="Calibri"/>
                  <a:cs typeface="Calibri"/>
                  <a:sym typeface="Calibri"/>
                </a:rPr>
                <a:t>Loch</a:t>
              </a:r>
              <a:endParaRPr sz="1800">
                <a:solidFill>
                  <a:srgbClr val="000000"/>
                </a:solidFill>
                <a:latin typeface="Calibri"/>
                <a:ea typeface="Calibri"/>
                <a:cs typeface="Calibri"/>
                <a:sym typeface="Calibri"/>
              </a:endParaRPr>
            </a:p>
          </p:txBody>
        </p:sp>
        <p:sp>
          <p:nvSpPr>
            <p:cNvPr id="880" name="Google Shape;880;p24"/>
            <p:cNvSpPr/>
            <p:nvPr/>
          </p:nvSpPr>
          <p:spPr>
            <a:xfrm>
              <a:off x="3621823" y="5126994"/>
              <a:ext cx="1629602" cy="434314"/>
            </a:xfrm>
            <a:prstGeom prst="rect">
              <a:avLst/>
            </a:prstGeom>
            <a:solidFill>
              <a:srgbClr val="FEE59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rgbClr val="000000"/>
                  </a:solidFill>
                  <a:latin typeface="Calibri"/>
                  <a:ea typeface="Calibri"/>
                  <a:cs typeface="Calibri"/>
                  <a:sym typeface="Calibri"/>
                </a:rPr>
                <a:t>CCV (Πυξίδα)</a:t>
              </a:r>
              <a:endParaRPr/>
            </a:p>
          </p:txBody>
        </p:sp>
        <p:sp>
          <p:nvSpPr>
            <p:cNvPr id="881" name="Google Shape;881;p24"/>
            <p:cNvSpPr/>
            <p:nvPr/>
          </p:nvSpPr>
          <p:spPr>
            <a:xfrm>
              <a:off x="3621823" y="5889027"/>
              <a:ext cx="1629602" cy="411426"/>
            </a:xfrm>
            <a:prstGeom prst="rect">
              <a:avLst/>
            </a:prstGeom>
            <a:solidFill>
              <a:srgbClr val="FEE59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rgbClr val="000000"/>
                  </a:solidFill>
                  <a:latin typeface="Calibri"/>
                  <a:ea typeface="Calibri"/>
                  <a:cs typeface="Calibri"/>
                  <a:sym typeface="Calibri"/>
                </a:rPr>
                <a:t>GPS</a:t>
              </a:r>
              <a:endParaRPr sz="1800">
                <a:solidFill>
                  <a:srgbClr val="000000"/>
                </a:solidFill>
                <a:latin typeface="Calibri"/>
                <a:ea typeface="Calibri"/>
                <a:cs typeface="Calibri"/>
                <a:sym typeface="Calibri"/>
              </a:endParaRPr>
            </a:p>
          </p:txBody>
        </p:sp>
        <p:cxnSp>
          <p:nvCxnSpPr>
            <p:cNvPr id="882" name="Google Shape;882;p24"/>
            <p:cNvCxnSpPr/>
            <p:nvPr/>
          </p:nvCxnSpPr>
          <p:spPr>
            <a:xfrm>
              <a:off x="7830287" y="3260536"/>
              <a:ext cx="944684" cy="0"/>
            </a:xfrm>
            <a:prstGeom prst="straightConnector1">
              <a:avLst/>
            </a:prstGeom>
            <a:noFill/>
            <a:ln w="57150" cap="flat" cmpd="sng">
              <a:solidFill>
                <a:schemeClr val="accent1"/>
              </a:solidFill>
              <a:prstDash val="solid"/>
              <a:miter lim="800000"/>
              <a:headEnd type="triangle" w="med" len="med"/>
              <a:tailEnd type="triangle" w="med" len="med"/>
            </a:ln>
          </p:spPr>
        </p:cxnSp>
        <p:cxnSp>
          <p:nvCxnSpPr>
            <p:cNvPr id="883" name="Google Shape;883;p24"/>
            <p:cNvCxnSpPr/>
            <p:nvPr/>
          </p:nvCxnSpPr>
          <p:spPr>
            <a:xfrm rot="10800000">
              <a:off x="7420973" y="1711098"/>
              <a:ext cx="0" cy="741816"/>
            </a:xfrm>
            <a:prstGeom prst="straightConnector1">
              <a:avLst/>
            </a:prstGeom>
            <a:noFill/>
            <a:ln w="57150" cap="flat" cmpd="sng">
              <a:solidFill>
                <a:schemeClr val="accent1"/>
              </a:solidFill>
              <a:prstDash val="solid"/>
              <a:miter lim="800000"/>
              <a:headEnd type="triangle" w="med" len="med"/>
              <a:tailEnd type="triangle" w="med" len="med"/>
            </a:ln>
          </p:spPr>
        </p:cxnSp>
        <p:cxnSp>
          <p:nvCxnSpPr>
            <p:cNvPr id="884" name="Google Shape;884;p24"/>
            <p:cNvCxnSpPr/>
            <p:nvPr/>
          </p:nvCxnSpPr>
          <p:spPr>
            <a:xfrm rot="10800000">
              <a:off x="6611815" y="1494839"/>
              <a:ext cx="0" cy="958075"/>
            </a:xfrm>
            <a:prstGeom prst="straightConnector1">
              <a:avLst/>
            </a:prstGeom>
            <a:noFill/>
            <a:ln w="57150" cap="flat" cmpd="sng">
              <a:solidFill>
                <a:schemeClr val="accent1"/>
              </a:solidFill>
              <a:prstDash val="solid"/>
              <a:miter lim="800000"/>
              <a:headEnd type="triangle" w="med" len="med"/>
              <a:tailEnd type="none" w="sm" len="sm"/>
            </a:ln>
          </p:spPr>
        </p:cxnSp>
        <p:cxnSp>
          <p:nvCxnSpPr>
            <p:cNvPr id="885" name="Google Shape;885;p24"/>
            <p:cNvCxnSpPr/>
            <p:nvPr/>
          </p:nvCxnSpPr>
          <p:spPr>
            <a:xfrm>
              <a:off x="4306741" y="3147646"/>
              <a:ext cx="1629602" cy="0"/>
            </a:xfrm>
            <a:prstGeom prst="straightConnector1">
              <a:avLst/>
            </a:prstGeom>
            <a:noFill/>
            <a:ln w="57150" cap="flat" cmpd="sng">
              <a:solidFill>
                <a:schemeClr val="accent1"/>
              </a:solidFill>
              <a:prstDash val="solid"/>
              <a:miter lim="800000"/>
              <a:headEnd type="triangle" w="med" len="med"/>
              <a:tailEnd type="triangle" w="med" len="med"/>
            </a:ln>
          </p:spPr>
        </p:cxnSp>
        <p:cxnSp>
          <p:nvCxnSpPr>
            <p:cNvPr id="886" name="Google Shape;886;p24"/>
            <p:cNvCxnSpPr>
              <a:stCxn id="879" idx="3"/>
            </p:cNvCxnSpPr>
            <p:nvPr/>
          </p:nvCxnSpPr>
          <p:spPr>
            <a:xfrm rot="10800000" flipH="1">
              <a:off x="5251426" y="4194751"/>
              <a:ext cx="986400" cy="443400"/>
            </a:xfrm>
            <a:prstGeom prst="bentConnector3">
              <a:avLst>
                <a:gd name="adj1" fmla="val 297238"/>
              </a:avLst>
            </a:prstGeom>
            <a:noFill/>
            <a:ln w="57150" cap="flat" cmpd="sng">
              <a:solidFill>
                <a:schemeClr val="accent1"/>
              </a:solidFill>
              <a:prstDash val="solid"/>
              <a:miter lim="800000"/>
              <a:headEnd type="none" w="sm" len="sm"/>
              <a:tailEnd type="triangle" w="med" len="med"/>
            </a:ln>
          </p:spPr>
        </p:cxnSp>
        <p:cxnSp>
          <p:nvCxnSpPr>
            <p:cNvPr id="887" name="Google Shape;887;p24"/>
            <p:cNvCxnSpPr/>
            <p:nvPr/>
          </p:nvCxnSpPr>
          <p:spPr>
            <a:xfrm rot="10800000" flipH="1">
              <a:off x="5251424" y="4217289"/>
              <a:ext cx="1360391" cy="1106210"/>
            </a:xfrm>
            <a:prstGeom prst="bentConnector3">
              <a:avLst>
                <a:gd name="adj1" fmla="val 278879"/>
              </a:avLst>
            </a:prstGeom>
            <a:noFill/>
            <a:ln w="57150" cap="flat" cmpd="sng">
              <a:solidFill>
                <a:schemeClr val="accent1"/>
              </a:solidFill>
              <a:prstDash val="solid"/>
              <a:miter lim="800000"/>
              <a:headEnd type="none" w="sm" len="sm"/>
              <a:tailEnd type="triangle" w="med" len="med"/>
            </a:ln>
          </p:spPr>
        </p:cxnSp>
        <p:cxnSp>
          <p:nvCxnSpPr>
            <p:cNvPr id="888" name="Google Shape;888;p24"/>
            <p:cNvCxnSpPr/>
            <p:nvPr/>
          </p:nvCxnSpPr>
          <p:spPr>
            <a:xfrm rot="-5400000">
              <a:off x="5165868" y="4312167"/>
              <a:ext cx="1868129" cy="1697019"/>
            </a:xfrm>
            <a:prstGeom prst="bentConnector3">
              <a:avLst>
                <a:gd name="adj1" fmla="val 8700"/>
              </a:avLst>
            </a:prstGeom>
            <a:noFill/>
            <a:ln w="57150" cap="flat" cmpd="sng">
              <a:solidFill>
                <a:schemeClr val="accent1"/>
              </a:solidFill>
              <a:prstDash val="solid"/>
              <a:miter lim="800000"/>
              <a:headEnd type="none" w="sm" len="sm"/>
              <a:tailEnd type="triangle" w="med" len="med"/>
            </a:ln>
          </p:spPr>
        </p:cxnSp>
        <p:cxnSp>
          <p:nvCxnSpPr>
            <p:cNvPr id="889" name="Google Shape;889;p24"/>
            <p:cNvCxnSpPr>
              <a:stCxn id="878" idx="1"/>
            </p:cNvCxnSpPr>
            <p:nvPr/>
          </p:nvCxnSpPr>
          <p:spPr>
            <a:xfrm rot="10800000">
              <a:off x="7444184" y="4207565"/>
              <a:ext cx="620400" cy="373200"/>
            </a:xfrm>
            <a:prstGeom prst="bentConnector3">
              <a:avLst>
                <a:gd name="adj1" fmla="val -290899"/>
              </a:avLst>
            </a:prstGeom>
            <a:noFill/>
            <a:ln w="57150" cap="flat" cmpd="sng">
              <a:solidFill>
                <a:schemeClr val="accent1"/>
              </a:solidFill>
              <a:prstDash val="solid"/>
              <a:miter lim="800000"/>
              <a:headEnd type="none" w="sm" len="sm"/>
              <a:tailEnd type="triangle" w="med" len="med"/>
            </a:ln>
          </p:spPr>
        </p:cxnSp>
        <p:sp>
          <p:nvSpPr>
            <p:cNvPr id="890" name="Google Shape;890;p24"/>
            <p:cNvSpPr txBox="1"/>
            <p:nvPr/>
          </p:nvSpPr>
          <p:spPr>
            <a:xfrm>
              <a:off x="2947362" y="1674911"/>
              <a:ext cx="15530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Διεπαφή χρήστη</a:t>
              </a:r>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(ECS / ECDIS)</a:t>
              </a:r>
              <a:endParaRPr/>
            </a:p>
          </p:txBody>
        </p:sp>
      </p:grpSp>
      <p:sp>
        <p:nvSpPr>
          <p:cNvPr id="891" name="Google Shape;891;p24"/>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AIS / GNSS – Διασύνδεση / Λειτουργίες</a:t>
            </a:r>
            <a:endParaRPr sz="2400" b="1">
              <a:solidFill>
                <a:schemeClr val="dk1"/>
              </a:solidFill>
              <a:latin typeface="Arial"/>
              <a:ea typeface="Arial"/>
              <a:cs typeface="Arial"/>
              <a:sym typeface="Arial"/>
            </a:endParaRPr>
          </a:p>
        </p:txBody>
      </p:sp>
      <p:pic>
        <p:nvPicPr>
          <p:cNvPr id="892" name="Google Shape;892;p24"/>
          <p:cNvPicPr preferRelativeResize="0"/>
          <p:nvPr/>
        </p:nvPicPr>
        <p:blipFill rotWithShape="1">
          <a:blip r:embed="rId7">
            <a:alphaModFix/>
          </a:blip>
          <a:srcRect/>
          <a:stretch/>
        </p:blipFill>
        <p:spPr>
          <a:xfrm>
            <a:off x="8297744" y="834355"/>
            <a:ext cx="3709684" cy="5196547"/>
          </a:xfrm>
          <a:prstGeom prst="rect">
            <a:avLst/>
          </a:prstGeom>
          <a:noFill/>
          <a:ln>
            <a:noFill/>
          </a:ln>
        </p:spPr>
      </p:pic>
      <p:sp>
        <p:nvSpPr>
          <p:cNvPr id="893" name="Google Shape;893;p24"/>
          <p:cNvSpPr txBox="1"/>
          <p:nvPr/>
        </p:nvSpPr>
        <p:spPr>
          <a:xfrm>
            <a:off x="9678853" y="1709663"/>
            <a:ext cx="2028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chemeClr val="dk1"/>
                </a:solidFill>
                <a:latin typeface="Calibri"/>
                <a:ea typeface="Calibri"/>
                <a:cs typeface="Calibri"/>
                <a:sym typeface="Calibri"/>
              </a:rPr>
              <a:t>Λειτουργίες βοηθήματος πλοήγησης </a:t>
            </a:r>
            <a:endParaRPr/>
          </a:p>
        </p:txBody>
      </p:sp>
      <p:sp>
        <p:nvSpPr>
          <p:cNvPr id="894" name="Google Shape;894;p24"/>
          <p:cNvSpPr txBox="1"/>
          <p:nvPr/>
        </p:nvSpPr>
        <p:spPr>
          <a:xfrm>
            <a:off x="9678853" y="2679099"/>
            <a:ext cx="2028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chemeClr val="dk1"/>
                </a:solidFill>
                <a:latin typeface="Calibri"/>
                <a:ea typeface="Calibri"/>
                <a:cs typeface="Calibri"/>
                <a:sym typeface="Calibri"/>
              </a:rPr>
              <a:t>Εμφάνιση δεδομένων σε ψηφιακό χάρτη</a:t>
            </a:r>
            <a:endParaRPr sz="2000">
              <a:solidFill>
                <a:schemeClr val="dk1"/>
              </a:solidFill>
              <a:latin typeface="Calibri"/>
              <a:ea typeface="Calibri"/>
              <a:cs typeface="Calibri"/>
              <a:sym typeface="Calibri"/>
            </a:endParaRPr>
          </a:p>
        </p:txBody>
      </p:sp>
      <p:sp>
        <p:nvSpPr>
          <p:cNvPr id="895" name="Google Shape;895;p24"/>
          <p:cNvSpPr txBox="1"/>
          <p:nvPr/>
        </p:nvSpPr>
        <p:spPr>
          <a:xfrm>
            <a:off x="9678853" y="4091698"/>
            <a:ext cx="173082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chemeClr val="dk1"/>
                </a:solidFill>
                <a:latin typeface="Calibri"/>
                <a:ea typeface="Calibri"/>
                <a:cs typeface="Calibri"/>
                <a:sym typeface="Calibri"/>
              </a:rPr>
              <a:t>Ενημέρωση</a:t>
            </a:r>
            <a:endParaRPr/>
          </a:p>
        </p:txBody>
      </p:sp>
      <p:sp>
        <p:nvSpPr>
          <p:cNvPr id="896" name="Google Shape;896;p24"/>
          <p:cNvSpPr txBox="1"/>
          <p:nvPr/>
        </p:nvSpPr>
        <p:spPr>
          <a:xfrm>
            <a:off x="9726980" y="4925964"/>
            <a:ext cx="201757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000">
                <a:solidFill>
                  <a:schemeClr val="dk1"/>
                </a:solidFill>
                <a:latin typeface="Calibri"/>
                <a:ea typeface="Calibri"/>
                <a:cs typeface="Calibri"/>
                <a:sym typeface="Calibri"/>
              </a:rPr>
              <a:t>Παρακολούθηση συναγερμών</a:t>
            </a:r>
            <a:endParaRPr sz="20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25"/>
          <p:cNvPicPr preferRelativeResize="0"/>
          <p:nvPr/>
        </p:nvPicPr>
        <p:blipFill rotWithShape="1">
          <a:blip r:embed="rId3">
            <a:alphaModFix/>
          </a:blip>
          <a:srcRect/>
          <a:stretch/>
        </p:blipFill>
        <p:spPr>
          <a:xfrm>
            <a:off x="449419" y="1313290"/>
            <a:ext cx="4941731" cy="4231420"/>
          </a:xfrm>
          <a:prstGeom prst="rect">
            <a:avLst/>
          </a:prstGeom>
          <a:noFill/>
          <a:ln>
            <a:noFill/>
          </a:ln>
        </p:spPr>
      </p:pic>
      <p:sp>
        <p:nvSpPr>
          <p:cNvPr id="902" name="Google Shape;902;p25"/>
          <p:cNvSpPr txBox="1"/>
          <p:nvPr/>
        </p:nvSpPr>
        <p:spPr>
          <a:xfrm>
            <a:off x="0" y="79375"/>
            <a:ext cx="665797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ΕΠΙΚΟΙΝΩΝΊΕΣ</a:t>
            </a:r>
            <a:endParaRPr/>
          </a:p>
        </p:txBody>
      </p:sp>
      <p:pic>
        <p:nvPicPr>
          <p:cNvPr id="903" name="Google Shape;903;p25"/>
          <p:cNvPicPr preferRelativeResize="0"/>
          <p:nvPr/>
        </p:nvPicPr>
        <p:blipFill rotWithShape="1">
          <a:blip r:embed="rId4">
            <a:alphaModFix/>
          </a:blip>
          <a:srcRect/>
          <a:stretch/>
        </p:blipFill>
        <p:spPr>
          <a:xfrm>
            <a:off x="5912878" y="1173297"/>
            <a:ext cx="5585944" cy="4206605"/>
          </a:xfrm>
          <a:prstGeom prst="rect">
            <a:avLst/>
          </a:prstGeom>
          <a:noFill/>
          <a:ln>
            <a:noFill/>
          </a:ln>
        </p:spPr>
      </p:pic>
      <p:sp>
        <p:nvSpPr>
          <p:cNvPr id="904" name="Google Shape;904;p25"/>
          <p:cNvSpPr txBox="1"/>
          <p:nvPr/>
        </p:nvSpPr>
        <p:spPr>
          <a:xfrm>
            <a:off x="7310438" y="5684703"/>
            <a:ext cx="36623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800">
                <a:solidFill>
                  <a:schemeClr val="dk1"/>
                </a:solidFill>
                <a:latin typeface="Calibri"/>
                <a:ea typeface="Calibri"/>
                <a:cs typeface="Calibri"/>
                <a:sym typeface="Calibri"/>
              </a:rPr>
              <a:t>Χρήση TDMA ανά τύπο συσκευής</a:t>
            </a:r>
            <a:endParaRPr/>
          </a:p>
        </p:txBody>
      </p:sp>
      <p:sp>
        <p:nvSpPr>
          <p:cNvPr id="905" name="Google Shape;905;p25"/>
          <p:cNvSpPr txBox="1"/>
          <p:nvPr/>
        </p:nvSpPr>
        <p:spPr>
          <a:xfrm>
            <a:off x="1953001" y="5879245"/>
            <a:ext cx="275197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Οι υποδοχές είναι διαθέσιμες σε 2 συχνότητες</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F1 : 2250 υποδοχές</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F2 : 225 υποδοχές</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26"/>
          <p:cNvSpPr txBox="1">
            <a:spLocks noGrp="1"/>
          </p:cNvSpPr>
          <p:nvPr>
            <p:ph type="title"/>
          </p:nvPr>
        </p:nvSpPr>
        <p:spPr>
          <a:xfrm>
            <a:off x="133216" y="90281"/>
            <a:ext cx="5962784" cy="45640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l" sz="2400" b="1"/>
              <a:t>Pentesting για τη ναυτιλία</a:t>
            </a:r>
            <a:endParaRPr/>
          </a:p>
        </p:txBody>
      </p:sp>
      <p:pic>
        <p:nvPicPr>
          <p:cNvPr id="911" name="Google Shape;911;p26"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912" name="Google Shape;912;p26"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34639" y="4246833"/>
            <a:ext cx="4628147" cy="2520886"/>
          </a:xfrm>
          <a:prstGeom prst="rect">
            <a:avLst/>
          </a:prstGeom>
          <a:noFill/>
          <a:ln>
            <a:noFill/>
          </a:ln>
        </p:spPr>
      </p:pic>
      <p:sp>
        <p:nvSpPr>
          <p:cNvPr id="913" name="Google Shape;913;p26"/>
          <p:cNvSpPr txBox="1"/>
          <p:nvPr/>
        </p:nvSpPr>
        <p:spPr>
          <a:xfrm>
            <a:off x="0" y="895964"/>
            <a:ext cx="7130315"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ΣΎΝΟΨΗ ΤΩΝ ΣΧΗΜΆΤΩΝ ΠΡΌΣΒΑΣΗΣ TDMA AIS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SOTDMA - Αυτοοργανωμένη Πολλαπλή Πρόσβαση με Διαίρεση Χρόνου</a:t>
            </a: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RATDMA – Τυχαία Πρόσβαση με Διαίρεση Χρόνου</a:t>
            </a: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ITDMA - Αυξητική Πολλαπλή Πρόσβαση με Διαίρεση Χρόνου</a:t>
            </a: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FATDMA – Σταθερή Πρόσβαση με Διαίρεση Χρόνου</a:t>
            </a: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CSTDMA – Πολλαπλή Πρόσβαση με Διαίρεση Χρόνου με Ανίχνευση Φέροντος</a:t>
            </a:r>
            <a:endParaRPr sz="16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Τροποποιημένο SOTDMA – Τροποποιητής Αυτοοργανωμένης Πολλαπλής Πρόσβασης με Διαίρεση Χρόνου (επίσης γνωστό ως PATDMA, Προαναγγελθείσα Πολλαπλή Πρόσβαση με Διαίρεση Χρόνου)</a:t>
            </a:r>
            <a:endParaRPr sz="1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27" descr="Μια εικόνα που περιέχει κείμενο, στιγμιότυπο οθόνης, διάγραμμα, γραμμή&#10;&#10;Περιγραφή που δημιουργείται αυτόματα"/>
          <p:cNvPicPr preferRelativeResize="0"/>
          <p:nvPr/>
        </p:nvPicPr>
        <p:blipFill rotWithShape="1">
          <a:blip r:embed="rId3">
            <a:alphaModFix/>
          </a:blip>
          <a:srcRect/>
          <a:stretch/>
        </p:blipFill>
        <p:spPr>
          <a:xfrm>
            <a:off x="6194781" y="749558"/>
            <a:ext cx="4253669" cy="2952318"/>
          </a:xfrm>
          <a:prstGeom prst="rect">
            <a:avLst/>
          </a:prstGeom>
          <a:noFill/>
          <a:ln>
            <a:noFill/>
          </a:ln>
        </p:spPr>
      </p:pic>
      <p:pic>
        <p:nvPicPr>
          <p:cNvPr id="919" name="Google Shape;919;p27" descr="Μια εικόνα που περιέχει κείμενο, στιγμιότυπο οθόνης, σχέδιο&#10;&#10;Περιγραφή που δημιουργείται αυτόματα"/>
          <p:cNvPicPr preferRelativeResize="0"/>
          <p:nvPr/>
        </p:nvPicPr>
        <p:blipFill rotWithShape="1">
          <a:blip r:embed="rId4">
            <a:alphaModFix/>
          </a:blip>
          <a:srcRect/>
          <a:stretch/>
        </p:blipFill>
        <p:spPr>
          <a:xfrm>
            <a:off x="1743550" y="781050"/>
            <a:ext cx="2888494" cy="5848350"/>
          </a:xfrm>
          <a:prstGeom prst="rect">
            <a:avLst/>
          </a:prstGeom>
          <a:noFill/>
          <a:ln>
            <a:noFill/>
          </a:ln>
        </p:spPr>
      </p:pic>
      <p:sp>
        <p:nvSpPr>
          <p:cNvPr id="920" name="Google Shape;920;p27"/>
          <p:cNvSpPr txBox="1"/>
          <p:nvPr/>
        </p:nvSpPr>
        <p:spPr>
          <a:xfrm>
            <a:off x="5248275" y="5384452"/>
            <a:ext cx="6811323" cy="138499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TDMA: οι χρήστες μοιράζονται την ίδια συχνότητα σε διαφορετικές χρονικές περιόδους. </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FDMA: διαφορετικές ζώνες συχνοτήτων εκχωρούνται σε διαφορετικές ροές δεδομένων. CDMA: ολόκληρο το φάσμα χρησιμοποιείται για την κωδικοποίηση των πληροφοριών από όλους τους χρήστες και διαφορετικοί χρήστες διακρίνονται με τους δικούς τους μοναδικούς κωδικούς. Κάθε χρήστης στο δίκτυο αντιπροσωπεύεται από διαφορετικό χρώμα.</a:t>
            </a:r>
            <a:endParaRPr/>
          </a:p>
        </p:txBody>
      </p:sp>
      <p:sp>
        <p:nvSpPr>
          <p:cNvPr id="921" name="Google Shape;921;p27"/>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Διαμόρφωση επικοινωνίας για αρχάριους</a:t>
            </a:r>
            <a:endParaRPr sz="2400" b="1">
              <a:solidFill>
                <a:schemeClr val="dk1"/>
              </a:solidFill>
              <a:latin typeface="Calibri"/>
              <a:ea typeface="Calibri"/>
              <a:cs typeface="Calibri"/>
              <a:sym typeface="Calibri"/>
            </a:endParaRPr>
          </a:p>
        </p:txBody>
      </p:sp>
      <p:sp>
        <p:nvSpPr>
          <p:cNvPr id="922" name="Google Shape;922;p27"/>
          <p:cNvSpPr/>
          <p:nvPr/>
        </p:nvSpPr>
        <p:spPr>
          <a:xfrm>
            <a:off x="4867275" y="1457325"/>
            <a:ext cx="762000" cy="561975"/>
          </a:xfrm>
          <a:prstGeom prst="righ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27"/>
          <p:cNvSpPr txBox="1"/>
          <p:nvPr/>
        </p:nvSpPr>
        <p:spPr>
          <a:xfrm>
            <a:off x="5435600" y="3885038"/>
            <a:ext cx="5993485"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Απεικόνιση της τεχνικής πολλαπλής πρόσβασης με διαίρεση χρόνου (TDMA), όπου το συνεχές ρεύμα δεδομένων χωρίζεται σε πλαίσια (frames), τα οποία με τη σειρά τους χωρίζονται σε χρονοθυρίδες (time slots). Κάθε χρήστης λαμβάνει μία χρονοθυρίδα, η οποία μπορεί να περιέχει δεδομένα και προαιρετικά περιόδους προστασίας (guard periods) για σκοπούς συγχρονισμού.</a:t>
            </a:r>
            <a:endParaRPr sz="1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8"/>
          <p:cNvSpPr txBox="1"/>
          <p:nvPr/>
        </p:nvSpPr>
        <p:spPr>
          <a:xfrm>
            <a:off x="185737" y="519886"/>
            <a:ext cx="10491787" cy="6370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dirty="0">
                <a:solidFill>
                  <a:schemeClr val="dk1"/>
                </a:solidFill>
                <a:latin typeface="Calibri"/>
                <a:ea typeface="Calibri"/>
                <a:cs typeface="Calibri"/>
                <a:sym typeface="Calibri"/>
              </a:rPr>
              <a:t>1. SOTDMA - Αυτοοργανωμένη πολλαπλή πρόσβαση διαίρεσης χρόνου</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Το SOTDMA είναι το πιο περίπλοκο σχήμα πρόσβασης TDMA που ορίζεται για AIS. Παρέχει τη ραχοκοκαλιά για την αυτόνομη λειτουργία του υπεράκτιου δικτύου. Ο πλήρης τεχνικός ορισμός του SOTDMA περιλαμβάνεται στο ITU-R M.1371-4 [1] παράρτημα 2.</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Βασικά στοιχεία της λειτουργίας του SOTDMA :</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Όλοι οι σταθμοί μοιράζονται μια κοινή χρονική αναφορά (ώρα GPS) διασφαλίζοντας ότι μπορούν να καθορίσουν την ώρα έναρξης κάθε υποδοχής TDMA.</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Κάθε μετάδοση δεδομένων περιλαμβάνει ένδειξη της υποδοχής TDMA που θα χρησιμοποιηθεί από τον σταθμό εκπομπής για τις επόμενες μεταδόσεις. Αυτό επιτρέπει στους σταθμούς λήψης να δημιουργήσουν έναν «χάρτη» των χρονοθυρίδων που χρησιμοποιούνται από κάθε σταθμό.</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Κάθε σταθμός αποφεύγει τις χρονοθυρίδες που είναι γνωστό ότι χρησιμοποιούνται από άλλους σταθμούς για τις δικές του μεταδόσεις. Αυτό εμποδίζει δύο σταθμούς στην εμβέλεια ο ένας του άλλου να χρησιμοποιούν την ίδια υποδοχή.</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Καθώς οι κινητοί σταθμοί μετακινούνται από τη μια περιοχή στην άλλη, συναντούν νέους σταθμούς με διαφορετικές κατανομές χρονοθυρίδων. Αυτό μπορεί να αναγκάσει τον σταθμό να τροποποιήσει τη δική του κατανομή χρονοθυρίδων, οδηγώντας σε ένα δυναμικό και αυτοοργανούμενο σύστημα με την πάροδο του χρόνου και του χώρου.</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Το SOTDMA προβλέπει επίσης δυναμική και αυτόνομη διαχείριση της χωρητικότητας σε πολυσύχναστες περιοχές. Σε περίπτωση που προκύψουν όλες οι χρονοθυρίδες TDMA είναι κατειλημμένες, εφαρμόζονται κανόνες «επαναχρησιμοποίησης χρονοθυρίδων». Αυτό επιτρέπει στις χρονοθυρίδες που καταλαμβάνουν οι σταθμοί που βρίσκονται πιο μακριά από έναν συγκεκριμένο κινητό σταθμό να είναι</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επαναχρησιμοποιείται για τις δικές του μεταδόσεις. Αυτό μειώνει αποτελεσματικά το μέγεθος ενός «κυττάρου» AIS και διασφαλίζει ότι δεν επηρεάζονται οι αναφορές στίγματος από τα πλησιέστερα σκάφη (τα οποία σχετίζονται περισσότερο με την ασφάλεια της ναυσιπλοΐας).</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Βασικές απαιτήσεις υλικού για την υποστήριξη SOTDMA</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Δύο δέκτες VHF ικανοί να λειτουργούν σε οποιοδήποτε κανάλι AIS στη ναυτιλιακή ζώνη VHF</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Πλήρης αποκωδικοποίηση όλων των ληφθέντων μηνυμάτων προκειμένου να συμπληρωθεί ένας εσωτερικός χάρτης υποδοχής</a:t>
            </a:r>
            <a:endParaRPr sz="14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Δέκτης GPS για την παροχή χρονικής αναφοράς για το χρονισμό TDMA</a:t>
            </a:r>
            <a:endParaRPr dirty="0"/>
          </a:p>
          <a:p>
            <a:pPr marL="285750" marR="0" lvl="0" indent="-285750" algn="l" rtl="0">
              <a:spcBef>
                <a:spcPts val="0"/>
              </a:spcBef>
              <a:spcAft>
                <a:spcPts val="0"/>
              </a:spcAft>
              <a:buClr>
                <a:schemeClr val="dk1"/>
              </a:buClr>
              <a:buSzPts val="1400"/>
              <a:buFont typeface="Arial"/>
              <a:buChar char="•"/>
            </a:pPr>
            <a:r>
              <a:rPr lang="el" sz="1400" dirty="0">
                <a:solidFill>
                  <a:schemeClr val="dk1"/>
                </a:solidFill>
                <a:latin typeface="Calibri"/>
                <a:ea typeface="Calibri"/>
                <a:cs typeface="Calibri"/>
                <a:sym typeface="Calibri"/>
              </a:rPr>
              <a:t>Επαρκής μνήμη (RAM) για την αποθήκευση ενός χάρτη υποδοχών για τουλάχιστον πέντε λεπτά εκχώρησης υποδοχών TMDA (η κατάσταση εκχώρησης για 22500 υποδοχές TDMA)</a:t>
            </a:r>
            <a:endParaRPr dirty="0"/>
          </a:p>
        </p:txBody>
      </p:sp>
      <p:sp>
        <p:nvSpPr>
          <p:cNvPr id="929" name="Google Shape;929;p28"/>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29"/>
          <p:cNvPicPr preferRelativeResize="0"/>
          <p:nvPr/>
        </p:nvPicPr>
        <p:blipFill rotWithShape="1">
          <a:blip r:embed="rId3">
            <a:alphaModFix/>
          </a:blip>
          <a:srcRect/>
          <a:stretch/>
        </p:blipFill>
        <p:spPr>
          <a:xfrm>
            <a:off x="3324225" y="1095375"/>
            <a:ext cx="8305800" cy="3048000"/>
          </a:xfrm>
          <a:prstGeom prst="rect">
            <a:avLst/>
          </a:prstGeom>
          <a:noFill/>
          <a:ln>
            <a:noFill/>
          </a:ln>
        </p:spPr>
      </p:pic>
      <p:sp>
        <p:nvSpPr>
          <p:cNvPr id="935" name="Google Shape;935;p29"/>
          <p:cNvSpPr txBox="1"/>
          <p:nvPr/>
        </p:nvSpPr>
        <p:spPr>
          <a:xfrm>
            <a:off x="3324225" y="1095375"/>
            <a:ext cx="1451610" cy="577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Arial"/>
              <a:buNone/>
            </a:pPr>
            <a:r>
              <a:rPr lang="el" sz="1050">
                <a:solidFill>
                  <a:schemeClr val="dk1"/>
                </a:solidFill>
                <a:latin typeface="Calibri"/>
                <a:ea typeface="Calibri"/>
                <a:cs typeface="Calibri"/>
                <a:sym typeface="Calibri"/>
              </a:rPr>
              <a:t>Κάθε χρονουποδοχή αντιπροσωπεύει 26,6 ms</a:t>
            </a:r>
            <a:endParaRPr sz="1050">
              <a:solidFill>
                <a:schemeClr val="dk1"/>
              </a:solidFill>
              <a:latin typeface="Calibri"/>
              <a:ea typeface="Calibri"/>
              <a:cs typeface="Calibri"/>
              <a:sym typeface="Calibri"/>
            </a:endParaRPr>
          </a:p>
        </p:txBody>
      </p:sp>
      <p:sp>
        <p:nvSpPr>
          <p:cNvPr id="936" name="Google Shape;936;p29"/>
          <p:cNvSpPr txBox="1"/>
          <p:nvPr/>
        </p:nvSpPr>
        <p:spPr>
          <a:xfrm>
            <a:off x="3562350" y="2418516"/>
            <a:ext cx="1695450" cy="9002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050"/>
              <a:buFont typeface="Arial"/>
              <a:buNone/>
            </a:pPr>
            <a:r>
              <a:rPr lang="el" sz="1050">
                <a:solidFill>
                  <a:schemeClr val="dk1"/>
                </a:solidFill>
                <a:latin typeface="Calibri"/>
                <a:ea typeface="Calibri"/>
                <a:cs typeface="Calibri"/>
                <a:sym typeface="Calibri"/>
              </a:rPr>
              <a:t>Το Ship A στέλνει ένα PSN MSG σε μια χρονική υποδοχή, δεσμεύοντας μια άλλη υποδοχή για το επόμενο μήνυμα PSN</a:t>
            </a:r>
            <a:endParaRPr/>
          </a:p>
        </p:txBody>
      </p:sp>
      <p:sp>
        <p:nvSpPr>
          <p:cNvPr id="937" name="Google Shape;937;p29"/>
          <p:cNvSpPr txBox="1"/>
          <p:nvPr/>
        </p:nvSpPr>
        <p:spPr>
          <a:xfrm>
            <a:off x="10048875" y="2475011"/>
            <a:ext cx="1476376"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900"/>
              <a:buFont typeface="Arial"/>
              <a:buNone/>
            </a:pPr>
            <a:r>
              <a:rPr lang="el" sz="900">
                <a:solidFill>
                  <a:schemeClr val="dk1"/>
                </a:solidFill>
                <a:latin typeface="Calibri"/>
                <a:ea typeface="Calibri"/>
                <a:cs typeface="Calibri"/>
                <a:sym typeface="Calibri"/>
              </a:rPr>
              <a:t>Η ίδια διαδικασία επαναλαμβάνεται από όλα τα άλλα πλοία εξοπλισμένα με AIS.</a:t>
            </a:r>
            <a:endParaRPr/>
          </a:p>
          <a:p>
            <a:pPr marL="0" marR="0" lvl="0" indent="0" algn="l" rtl="0">
              <a:spcBef>
                <a:spcPts val="0"/>
              </a:spcBef>
              <a:spcAft>
                <a:spcPts val="0"/>
              </a:spcAft>
              <a:buClr>
                <a:schemeClr val="dk1"/>
              </a:buClr>
              <a:buSzPts val="900"/>
              <a:buFont typeface="Arial"/>
              <a:buNone/>
            </a:pPr>
            <a:endParaRPr sz="900">
              <a:solidFill>
                <a:schemeClr val="dk1"/>
              </a:solidFill>
              <a:latin typeface="Calibri"/>
              <a:ea typeface="Calibri"/>
              <a:cs typeface="Calibri"/>
              <a:sym typeface="Calibri"/>
            </a:endParaRPr>
          </a:p>
        </p:txBody>
      </p:sp>
      <p:sp>
        <p:nvSpPr>
          <p:cNvPr id="938" name="Google Shape;938;p29"/>
          <p:cNvSpPr txBox="1"/>
          <p:nvPr/>
        </p:nvSpPr>
        <p:spPr>
          <a:xfrm>
            <a:off x="566737" y="105846"/>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TDMA Αρχή επικοινωνίας του AIS</a:t>
            </a:r>
            <a:endParaRPr/>
          </a:p>
        </p:txBody>
      </p:sp>
      <p:sp>
        <p:nvSpPr>
          <p:cNvPr id="939" name="Google Shape;939;p29"/>
          <p:cNvSpPr txBox="1"/>
          <p:nvPr/>
        </p:nvSpPr>
        <p:spPr>
          <a:xfrm>
            <a:off x="264160" y="4780687"/>
            <a:ext cx="1136586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l" sz="1600">
                <a:solidFill>
                  <a:schemeClr val="dk1"/>
                </a:solidFill>
                <a:latin typeface="Calibri"/>
                <a:ea typeface="Calibri"/>
                <a:cs typeface="Calibri"/>
                <a:sym typeface="Calibri"/>
              </a:rPr>
              <a:t>Οι εκπομπές εναλλάσσονται σε δύο προσδιορισμένους διαύλους </a:t>
            </a:r>
            <a:r>
              <a:rPr lang="el" sz="1600" b="1">
                <a:solidFill>
                  <a:schemeClr val="dk1"/>
                </a:solidFill>
                <a:latin typeface="Calibri"/>
                <a:ea typeface="Calibri"/>
                <a:cs typeface="Calibri"/>
                <a:sym typeface="Calibri"/>
              </a:rPr>
              <a:t>(AIS1 &amp; AIS2) </a:t>
            </a:r>
            <a:endParaRPr/>
          </a:p>
          <a:p>
            <a:pPr marL="0" marR="0" lvl="0" indent="0" algn="l" rtl="0">
              <a:spcBef>
                <a:spcPts val="0"/>
              </a:spcBef>
              <a:spcAft>
                <a:spcPts val="0"/>
              </a:spcAft>
              <a:buClr>
                <a:schemeClr val="dk1"/>
              </a:buClr>
              <a:buSzPts val="1600"/>
              <a:buFont typeface="Arial"/>
              <a:buNone/>
            </a:pP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Στις περισσότερες περιοχές</a:t>
            </a:r>
            <a:r>
              <a:rPr lang="el" sz="1600" b="1">
                <a:solidFill>
                  <a:schemeClr val="dk1"/>
                </a:solidFill>
                <a:latin typeface="Calibri"/>
                <a:ea typeface="Calibri"/>
                <a:cs typeface="Calibri"/>
                <a:sym typeface="Calibri"/>
              </a:rPr>
              <a:t>, τα κανάλια 87 B</a:t>
            </a:r>
            <a:r>
              <a:rPr lang="el" sz="1600">
                <a:solidFill>
                  <a:schemeClr val="dk1"/>
                </a:solidFill>
                <a:latin typeface="Calibri"/>
                <a:ea typeface="Calibri"/>
                <a:cs typeface="Calibri"/>
                <a:sym typeface="Calibri"/>
              </a:rPr>
              <a:t> </a:t>
            </a:r>
            <a:r>
              <a:rPr lang="el" sz="1600" b="1">
                <a:solidFill>
                  <a:schemeClr val="dk1"/>
                </a:solidFill>
                <a:latin typeface="Calibri"/>
                <a:ea typeface="Calibri"/>
                <a:cs typeface="Calibri"/>
                <a:sym typeface="Calibri"/>
              </a:rPr>
              <a:t>(161.975 MHz)</a:t>
            </a:r>
            <a:r>
              <a:rPr lang="el" sz="1600">
                <a:solidFill>
                  <a:schemeClr val="dk1"/>
                </a:solidFill>
                <a:latin typeface="Calibri"/>
                <a:ea typeface="Calibri"/>
                <a:cs typeface="Calibri"/>
                <a:sym typeface="Calibri"/>
              </a:rPr>
              <a:t> &amp; </a:t>
            </a:r>
            <a:r>
              <a:rPr lang="el" sz="1600" b="1">
                <a:solidFill>
                  <a:schemeClr val="dk1"/>
                </a:solidFill>
                <a:latin typeface="Calibri"/>
                <a:ea typeface="Calibri"/>
                <a:cs typeface="Calibri"/>
                <a:sym typeface="Calibri"/>
              </a:rPr>
              <a:t>88 B (162.025 MHz)</a:t>
            </a:r>
            <a:r>
              <a:rPr lang="el" sz="1600">
                <a:solidFill>
                  <a:schemeClr val="dk1"/>
                </a:solidFill>
                <a:latin typeface="Calibri"/>
                <a:ea typeface="Calibri"/>
                <a:cs typeface="Calibri"/>
                <a:sym typeface="Calibri"/>
              </a:rPr>
              <a:t> χρησιμοποιούνται τόσο για AIS1 όσο και για AIS2. </a:t>
            </a:r>
            <a:endParaRPr/>
          </a:p>
          <a:p>
            <a:pPr marL="0" marR="0" lvl="0" indent="0" algn="l" rtl="0">
              <a:spcBef>
                <a:spcPts val="0"/>
              </a:spcBef>
              <a:spcAft>
                <a:spcPts val="0"/>
              </a:spcAft>
              <a:buClr>
                <a:schemeClr val="dk1"/>
              </a:buClr>
              <a:buSzPts val="1600"/>
              <a:buFont typeface="Arial"/>
              <a:buNone/>
            </a:pPr>
            <a:r>
              <a:rPr lang="el" sz="1600">
                <a:solidFill>
                  <a:schemeClr val="dk1"/>
                </a:solidFill>
                <a:latin typeface="Calibri"/>
                <a:ea typeface="Calibri"/>
                <a:cs typeface="Calibri"/>
                <a:sym typeface="Calibri"/>
              </a:rPr>
              <a:t>Ορισμένες χώρες έχουν επιβάλει άλλους διαύλους για να αποφύγουν παρεμβολές σε προϋπάρχουσες υπηρεσίες που δεν είναι AIS.</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 Οι εντολές των σταθμών ξηράς ζητούν αυτόματα από τους αναμεταδότες του πλοίου ποιες συχνότητες να χρησιμοποιήσουν για AIS1 &amp; AIS2, αποφεύγοντας οποιαδήποτε ρύθμιση καναλιού από τους χειριστές.</a:t>
            </a:r>
            <a:endParaRPr/>
          </a:p>
        </p:txBody>
      </p:sp>
      <p:pic>
        <p:nvPicPr>
          <p:cNvPr id="940" name="Google Shape;940;p29"/>
          <p:cNvPicPr preferRelativeResize="0"/>
          <p:nvPr/>
        </p:nvPicPr>
        <p:blipFill rotWithShape="1">
          <a:blip r:embed="rId4">
            <a:alphaModFix/>
          </a:blip>
          <a:srcRect/>
          <a:stretch/>
        </p:blipFill>
        <p:spPr>
          <a:xfrm>
            <a:off x="561975" y="2640686"/>
            <a:ext cx="2314575" cy="542925"/>
          </a:xfrm>
          <a:prstGeom prst="rect">
            <a:avLst/>
          </a:prstGeom>
          <a:noFill/>
          <a:ln>
            <a:noFill/>
          </a:ln>
        </p:spPr>
      </p:pic>
      <p:pic>
        <p:nvPicPr>
          <p:cNvPr id="941" name="Google Shape;941;p29"/>
          <p:cNvPicPr preferRelativeResize="0"/>
          <p:nvPr/>
        </p:nvPicPr>
        <p:blipFill rotWithShape="1">
          <a:blip r:embed="rId4">
            <a:alphaModFix/>
          </a:blip>
          <a:srcRect/>
          <a:stretch/>
        </p:blipFill>
        <p:spPr>
          <a:xfrm>
            <a:off x="561975" y="2134670"/>
            <a:ext cx="2314575" cy="54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617" name="Google Shape;617;p3"/>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618" name="Google Shape;618;p3"/>
          <p:cNvPicPr preferRelativeResize="0"/>
          <p:nvPr/>
        </p:nvPicPr>
        <p:blipFill rotWithShape="1">
          <a:blip r:embed="rId3">
            <a:alphaModFix/>
          </a:blip>
          <a:srcRect/>
          <a:stretch/>
        </p:blipFill>
        <p:spPr>
          <a:xfrm>
            <a:off x="191702" y="1338943"/>
            <a:ext cx="11808595" cy="4180114"/>
          </a:xfrm>
          <a:prstGeom prst="rect">
            <a:avLst/>
          </a:prstGeom>
          <a:noFill/>
          <a:ln>
            <a:noFill/>
          </a:ln>
          <a:effectLst>
            <a:outerShdw blurRad="292100" dist="139700" dir="2700000" algn="tl" rotWithShape="0">
              <a:srgbClr val="333333">
                <a:alpha val="64705"/>
              </a:srgbClr>
            </a:outerShdw>
          </a:effectLst>
        </p:spPr>
      </p:pic>
      <p:sp>
        <p:nvSpPr>
          <p:cNvPr id="619" name="Google Shape;619;p3"/>
          <p:cNvSpPr txBox="1"/>
          <p:nvPr/>
        </p:nvSpPr>
        <p:spPr>
          <a:xfrm>
            <a:off x="8900835" y="6348899"/>
            <a:ext cx="30994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rgbClr val="131313"/>
                </a:solidFill>
                <a:latin typeface="Calibri"/>
                <a:ea typeface="Calibri"/>
                <a:cs typeface="Calibri"/>
                <a:sym typeface="Calibri"/>
              </a:rPr>
              <a:t>  www.cybersecpro-project.eu</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30"/>
          <p:cNvSpPr txBox="1"/>
          <p:nvPr/>
        </p:nvSpPr>
        <p:spPr>
          <a:xfrm>
            <a:off x="803366" y="80508"/>
            <a:ext cx="665797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TDMA</a:t>
            </a:r>
            <a:endParaRPr/>
          </a:p>
          <a:p>
            <a:pPr marL="0" marR="0" lvl="0" indent="0" algn="l" rtl="0">
              <a:lnSpc>
                <a:spcPct val="90000"/>
              </a:lnSpc>
              <a:spcBef>
                <a:spcPts val="0"/>
              </a:spcBef>
              <a:spcAft>
                <a:spcPts val="0"/>
              </a:spcAft>
              <a:buClr>
                <a:schemeClr val="dk1"/>
              </a:buClr>
              <a:buSzPts val="1400"/>
              <a:buFont typeface="Arial"/>
              <a:buNone/>
            </a:pPr>
            <a:r>
              <a:rPr lang="el" sz="1400">
                <a:solidFill>
                  <a:schemeClr val="dk1"/>
                </a:solidFill>
                <a:latin typeface="Arial"/>
                <a:ea typeface="Arial"/>
                <a:cs typeface="Arial"/>
                <a:sym typeface="Arial"/>
              </a:rPr>
              <a:t>Πηγή: CA CG</a:t>
            </a:r>
            <a:endParaRPr/>
          </a:p>
        </p:txBody>
      </p:sp>
      <p:pic>
        <p:nvPicPr>
          <p:cNvPr id="947" name="Google Shape;947;p30" descr="Μια εικόνα που περιέχει κείμενο, στιγμιότυπο οθόνης, γραφικά&#10;&#10;Περιγραφή που δημιουργείται αυτόματα"/>
          <p:cNvPicPr preferRelativeResize="0"/>
          <p:nvPr/>
        </p:nvPicPr>
        <p:blipFill rotWithShape="1">
          <a:blip r:embed="rId3">
            <a:alphaModFix/>
          </a:blip>
          <a:srcRect/>
          <a:stretch/>
        </p:blipFill>
        <p:spPr>
          <a:xfrm>
            <a:off x="1752953" y="514350"/>
            <a:ext cx="8342506" cy="6263142"/>
          </a:xfrm>
          <a:prstGeom prst="rect">
            <a:avLst/>
          </a:prstGeom>
          <a:noFill/>
          <a:ln>
            <a:noFill/>
          </a:ln>
        </p:spPr>
      </p:pic>
      <p:sp>
        <p:nvSpPr>
          <p:cNvPr id="948" name="Google Shape;948;p30"/>
          <p:cNvSpPr txBox="1"/>
          <p:nvPr/>
        </p:nvSpPr>
        <p:spPr>
          <a:xfrm>
            <a:off x="8231099" y="5023166"/>
            <a:ext cx="372872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Οπτική απεικόνιση της λειτουργίας του αυτόματου συστήματος αναγνώρισης πλοίων (AIS) κλάσης A μέσω του πρωτοκόλλου SOTDMA. Κάθε πλοίο εντοπίζει ελεύθερη χρονοθυρίδα (slot) για να μεταδώσει τη θέση του και στη συνέχεια δεσμεύει την ίδια θέση για επόμενες μεταδόσεις μέσα στο επόμενο πλαίσιο (frame), διασφαλίζοντας αποδοτικό και συγχρονισμένο διαμοιρασμό του καναλιού επικοινωνίας μεταξύ των πλοίων.</a:t>
            </a:r>
            <a:endParaRPr sz="1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31"/>
          <p:cNvSpPr txBox="1"/>
          <p:nvPr/>
        </p:nvSpPr>
        <p:spPr>
          <a:xfrm>
            <a:off x="442912" y="964168"/>
            <a:ext cx="10491787" cy="57246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a:solidFill>
                  <a:schemeClr val="dk1"/>
                </a:solidFill>
                <a:latin typeface="Calibri"/>
                <a:ea typeface="Calibri"/>
                <a:cs typeface="Calibri"/>
                <a:sym typeface="Calibri"/>
              </a:rPr>
              <a:t>2. RATDMA – Πολλαπλή πρόσβαση διαίρεσης χρόνου τυχαίας πρόσβασης</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Το RATDMA είναι ένα απλό σχήμα πρόσβασης TDMA διαθέσιμο για ορισμένους τύπους συσκευών μετάδοσης δεδομένων και AIS. Η RATDMA ορίζεται στο ITU-R M.1371-4 [1] παράρτημα 2, §3.3.4.2.</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Το RATDMA χρησιμοποιείται όταν ένας σταθμός πρέπει να διαθέσει μια υποδοχή, η οποία δεν έχει προαναγγελθεί. Αυτό γίνεται γενικά για την πρώτη υποδοχή μετάδοσης κατά την είσοδο στο δίκτυο ζεύξης δεδομένων ή για μηνύματα μη επαναλαμβανόμενου χαρακτήρα (όπως μετάδοση μηνυμάτων κειμένου).</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Βασικά στοιχεία της λειτουργίας της RATDMA :</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Όλοι οι σταθμοί μοιράζονται μια κοινή χρονική αναφορά (ώρα GPS) για τον προσδιορισμό της ώρας έναρξης κάθε υποδοχής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 σταθμός που εκπέμπει χρησιμοποιώντας το RATDMA χρησιμοποιεί τον εσωτερικό του «χάρτη υποδοχών» για να επιλέξει τυχαία μια υποδοχή που δεν χρησιμοποιείται επί του παρόντος από άλλο σταθμό. Δεν αναγγέλλει τη χρήση αυτής της χρονοθυρίδας ή μεταγενέστερων χρονοθυρίδων που χρησιμοποιούνται για μη περιοδικές μεταδόσεις.</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Το RATDMA δεν είναι κατάλληλο για περιοδικές μεταδόσεις, καθώς οι υποδοχές που κατανέμονται χρησιμοποιώντας αυτήν την τεχνική δεν μπορούν να γίνουν γνωστές από άλλες συσκευές AIS. Η χρήση του RATDMA για περιοδικές μεταδόσεις από πολλές συσκευές θα οδηγούσε σε σημαντικές συγκρούσεις δεδομένων και θα έθετε σε κίνδυνο την ακεραιότητα του συστήματος.</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Το RATDMA χρησιμοποιείται από σταθμούς AIS κλάσης Α για «είσοδο στο δίκτυο». Αυτό συμβαίνει όταν μια συσκευή κλάσης Α ενεργοποιείται για πρώτη φορά και δεν έχει ανακοινώσει προηγουμένως τη δική της εκχώρηση υποδοχής χρησιμοποιώντας το SOTDMA. Μια αρχική μετάδοση RATDMA χρησιμοποιείται για την επίλυση αυτού του προβλήματος.</a:t>
            </a:r>
            <a:endParaRPr/>
          </a:p>
          <a:p>
            <a:pPr marL="0" marR="0" lvl="0" indent="0" algn="l" rtl="0">
              <a:spcBef>
                <a:spcPts val="0"/>
              </a:spcBef>
              <a:spcAft>
                <a:spcPts val="0"/>
              </a:spcAft>
              <a:buNone/>
            </a:pP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Απαιτήσεις υλικού για την υποστήριξη RATDMA: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Δύο δέκτες VHF ικανοί να λειτουργούν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Πλήρης αποκωδικοποίηση όλων των ληφθέντων μηνυμάτων προκειμένου να συμπληρωθεί ένας εσωτερικός χάρτης υποδοχής</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Δέκτης GPS για την παροχή χρονικής αναφοράς για το χρονισμό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Επαρκής μνήμη (RAM) για την αποθήκευση ενός χάρτη υποδοχών για τουλάχιστον πέντε λεπτά εκχώρησης υποδοχών TMDA (η κατάσταση εκχώρησης για 22500 υποδοχές TDMA)</a:t>
            </a:r>
            <a:endParaRPr sz="1400">
              <a:solidFill>
                <a:schemeClr val="dk1"/>
              </a:solidFill>
              <a:latin typeface="Calibri"/>
              <a:ea typeface="Calibri"/>
              <a:cs typeface="Calibri"/>
              <a:sym typeface="Calibri"/>
            </a:endParaRPr>
          </a:p>
        </p:txBody>
      </p:sp>
      <p:sp>
        <p:nvSpPr>
          <p:cNvPr id="954" name="Google Shape;954;p31"/>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2"/>
          <p:cNvSpPr txBox="1"/>
          <p:nvPr/>
        </p:nvSpPr>
        <p:spPr>
          <a:xfrm>
            <a:off x="442912" y="964168"/>
            <a:ext cx="10491787"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a:solidFill>
                  <a:schemeClr val="dk1"/>
                </a:solidFill>
                <a:latin typeface="Calibri"/>
                <a:ea typeface="Calibri"/>
                <a:cs typeface="Calibri"/>
                <a:sym typeface="Calibri"/>
              </a:rPr>
              <a:t>3. ITDMA - Επαυξητική πολλαπλή πρόσβαση διαίρεσης χρόνου πρόσβασης</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Το ITDMA χρησιμοποιείται σε συγκεκριμένες περιπτώσεις για την προαναγγελία των υποδοχών μετάδοσης για μη περιοδικά μηνύματα. Το ITDMA ορίζεται στο ITU-R M.1371-4</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[1] Παράρτημα 2, §3.3.4.1.</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Βασικά στοιχεία της λειτουργίας του ITDMA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Όλοι οι σταθμοί μοιράζονται μια κοινή αναφορά ώρας (GPS) διασφαλίζοντας ότι όλοι μπορούν να προσδιορίσουν με ακρίβεια την ώρα έναρξης κάθε υποδοχής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 σταθμός που εκπέμπει χρησιμοποιώντας ITDMA χρησιμοποιεί τον εσωτερικό του «χάρτη υποδοχών» για να επιλέξει τυχαία μια υποδοχή που δεν χρησιμοποιείται επί του παρόντος από άλλο σταθμό για δική του μελλοντική χρήση. Χρησιμοποιεί τη μετάδοση ITDMA για να ανακοινώσει τη χρήση αυτής της υποδοχής.</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Το ITDMA χρησιμοποιείται όταν ένας σταθμός πρέπει να ανακοινώσει μια προσωρινή αλλαγή στο διάστημα αναφοράς ενός περιοδικού μηνύματος, να προαναγγείλει ένα μη περιοδικό μήνυμα (όπως ένα μήνυμα που σχετίζεται με την ασφάλεια) ή κατά την είσοδο στο δίκτυο.</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Το ITDMA απαιτείται για την υποστήριξη της λειτουργίας SOTDMA. Ωστόσο, δεν χρησιμοποιείται ως αυτόνομο σχήμα πρόσβασης.</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Απαιτήσεις υλικού για την υποστήριξη ITDMA: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Δύο δέκτες VHF ικανοί να λειτουργούν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Πλήρης αποκωδικοποίηση όλων των ληφθέντων μηνυμάτων προκειμένου να συμπληρωθεί ένας εσωτερικός χάρτης υποδοχής</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Δέκτης GPS για την παροχή χρονικής αναφοράς για το χρονισμό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Επαρκής μνήμη (RAM) για την αποθήκευση ενός χάρτη υποδοχών για τουλάχιστον πέντε λεπτά εκχωρήσεων υποδοχών TMDA (η κατάσταση εκχώρησης για 22500 υποδοχές TDMA</a:t>
            </a:r>
            <a:endParaRPr sz="1400">
              <a:solidFill>
                <a:schemeClr val="dk1"/>
              </a:solidFill>
              <a:latin typeface="Calibri"/>
              <a:ea typeface="Calibri"/>
              <a:cs typeface="Calibri"/>
              <a:sym typeface="Calibri"/>
            </a:endParaRPr>
          </a:p>
        </p:txBody>
      </p:sp>
      <p:sp>
        <p:nvSpPr>
          <p:cNvPr id="960" name="Google Shape;960;p32"/>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3"/>
          <p:cNvSpPr txBox="1"/>
          <p:nvPr/>
        </p:nvSpPr>
        <p:spPr>
          <a:xfrm>
            <a:off x="442912" y="964168"/>
            <a:ext cx="10491787"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a:solidFill>
                  <a:schemeClr val="dk1"/>
                </a:solidFill>
                <a:latin typeface="Calibri"/>
                <a:ea typeface="Calibri"/>
                <a:cs typeface="Calibri"/>
                <a:sym typeface="Calibri"/>
              </a:rPr>
              <a:t>4. FATDMA – Πολλαπλή πρόσβαση διαίρεσης χρόνου σταθερής πρόσβασης</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Το FATDMA είναι ένα χειροκίνητα διαχειριζόμενο σχήμα πρόσβασης TDMA όπου οι συσκευές AIS είναι προρυθμισμένες ώστε να χρησιμοποιούν συγκεκριμένες υποδοχές TDMA για όλες τις μεταδόσεις. Το FATDMA χρησιμοποιείται μόνο για </a:t>
            </a:r>
            <a:r>
              <a:rPr lang="el" sz="1400" b="1">
                <a:solidFill>
                  <a:schemeClr val="dk1"/>
                </a:solidFill>
                <a:latin typeface="Calibri"/>
                <a:ea typeface="Calibri"/>
                <a:cs typeface="Calibri"/>
                <a:sym typeface="Calibri"/>
              </a:rPr>
              <a:t>σταθμούς βάσης AIS και σταθμούς AIS AtoN </a:t>
            </a:r>
            <a:r>
              <a:rPr lang="el" sz="1400">
                <a:solidFill>
                  <a:schemeClr val="dk1"/>
                </a:solidFill>
                <a:latin typeface="Calibri"/>
                <a:ea typeface="Calibri"/>
                <a:cs typeface="Calibri"/>
                <a:sym typeface="Calibri"/>
              </a:rPr>
              <a:t>. Η FATDMA ορίζεται στο ITU-R M.1371-4 [1] παράρτημα 2, §3.3.4.3.</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Βασικά στοιχεία της λειτουργίας της FATDMA: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Όλοι οι σταθμοί μοιράζονται μια κοινή αναφορά ώρας (GPS) διασφαλίζοντας ότι όλοι μπορούν να προσδιορίσουν με ακρίβεια την ώρα έναρξης κάθε υποδοχής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Οι σταθμοί διαμορφώνονται κατά την εγκατάσταση ώστε να εκπέμπουν σε συγκεκριμένη υποδοχή ή υποδοχές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Οι σταθμοί που έχουν ρυθμιστεί για λειτουργία FATDMA μεταδίδουν ένα μήνυμα διαχείρισης ζεύξης δεδομένων, το οποίο ενημερώνει άλλους σταθμούς για τις κατανομές χρονοθυρίδων FATDMA. Αυτό εμποδίζει αυτές τις υποδοχές να χρησιμοποιηθούν από οποιονδήποτε άλλο σταθμό εντός εμβέλειας. Για το λόγο αυτό, η χρήση του FATDMA ελαχιστοποιείται προκειμένου να ελαχιστοποιηθούν οι επιπτώσεις στη δυναμική συμπεριφορά του δικτύου AIS.</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Οι σταθμοί που έχουν ρυθμιστεί για λειτουργία FATDMA μεταδίδουν μόνο στις προκαθορισμένες υποδοχές.</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Απαιτήσεις υλικού για την υποστήριξη του FATDMA: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Δέκτης GPS για την παροχή χρονικής αναφοράς για το χρονισμό TDMA</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Σημειώστε ότι δεν απαιτείται δυνατότητα δέκτη για την υποστήριξη του σχήματος πρόσβασης FATDMA.</a:t>
            </a:r>
            <a:endParaRPr sz="1400">
              <a:solidFill>
                <a:schemeClr val="dk1"/>
              </a:solidFill>
              <a:latin typeface="Calibri"/>
              <a:ea typeface="Calibri"/>
              <a:cs typeface="Calibri"/>
              <a:sym typeface="Calibri"/>
            </a:endParaRPr>
          </a:p>
        </p:txBody>
      </p:sp>
      <p:sp>
        <p:nvSpPr>
          <p:cNvPr id="966" name="Google Shape;966;p33"/>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34"/>
          <p:cNvSpPr txBox="1"/>
          <p:nvPr/>
        </p:nvSpPr>
        <p:spPr>
          <a:xfrm>
            <a:off x="442912" y="964168"/>
            <a:ext cx="10491787" cy="4862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a:solidFill>
                  <a:schemeClr val="dk1"/>
                </a:solidFill>
                <a:latin typeface="Calibri"/>
                <a:ea typeface="Calibri"/>
                <a:cs typeface="Calibri"/>
                <a:sym typeface="Calibri"/>
              </a:rPr>
              <a:t>5. CSTDMA – Carrier Sense Time Division Πολλαπλή Πρόσβαση</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Το CSTDMA ορίζεται για σταθμούς AIS κατηγορίας Β και επιτρέπει την ανάπτυξη ενός πομποδέκτη χαμηλού κόστους που είναι πλήρως διαλειτουργικός με τις μεταδόσεις SOTDMA, διασφαλίζοντας παράλληλα ότι δίνεται πάντα προτεραιότητα στις μεταδόσεις SOTDMA. Η CSTDMA ορίζεται στο ITU-R M.1371-4 [1] παράρτημα 7.</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Βασικά στοιχεία της λειτουργίας CSTDMA :</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 χρονισμός των υποδοχών TDMA καθορίζεται από το χρονισμό των μεταδόσεων AIS Class A ή σταθμού βάσης AIS εντός της εμβέλειας του δέκτη. </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Δεν απαιτείται χρονισμός βάσει GPS.</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Οι σταθμοί που χρησιμοποιούν CSTDMA παρακολουθούν συνεχώς το επίπεδο θορύβου υποβάθρου των ραδιοκαναλιών AIS. Αυτό το επίπεδο υποβάθρου χρησιμοποιείται ως αναφορά για μια λαμβανόμενη μέτρηση ισχύος σήματος στην αρχή κάθε υποδοχής 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Όταν απαιτείται μετάδοση, επιλέγεται τυχαία μια υποδοχή TDMA και μετράται η ισχύς του σήματος στην αρχή της σχισμής. Εάν η ισχύς του σήματος είναι σημαντικά υψηλότερη από το επίπεδο υποβάθρου, η υποδοχή θεωρείται ότι χρησιμοποιείται και η μετάδοση αναβάλλεται. Εάν η ισχύς του σήματος στην αρχή της υποδοχής είναι κοντά στο επίπεδο φόντου, η σχισμή θεωρείται αχρησιμοποίητη και η μετάδοση γίνεται.</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Το σύστημα «ακρόαση πριν από τη μετάδοση» ή «αίσθηση φορέα» λειτουργεί ανά χρονοθυρίδα· Αυτό περιορίζει τις μεταδόσεις CSTDMA σε μία μόνο υποδοχή TDMA. Δεν είναι δυνατή η εκχώρηση πολλαπλών διαδοχικών υποδοχών χρησιμοποιώντας αυτήν την τεχνική.</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a:solidFill>
                  <a:schemeClr val="dk1"/>
                </a:solidFill>
                <a:latin typeface="Calibri"/>
                <a:ea typeface="Calibri"/>
                <a:cs typeface="Calibri"/>
                <a:sym typeface="Calibri"/>
              </a:rPr>
              <a:t>Απαιτήσεις υλικού για την υποστήριξη CSTDMA:</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Δύο δέκτες VHF ικανοί να λειτουργούν σε οποιοδήποτε κανάλι AIS στη ναυτιλιακή ζώνη VHF</a:t>
            </a:r>
            <a:endParaRPr/>
          </a:p>
          <a:p>
            <a:pPr marL="285750" marR="0" lvl="0" indent="-285750" algn="l" rtl="0">
              <a:spcBef>
                <a:spcPts val="0"/>
              </a:spcBef>
              <a:spcAft>
                <a:spcPts val="0"/>
              </a:spcAft>
              <a:buClr>
                <a:schemeClr val="dk1"/>
              </a:buClr>
              <a:buSzPts val="1400"/>
              <a:buFont typeface="Arial"/>
              <a:buChar char="•"/>
            </a:pPr>
            <a:r>
              <a:rPr lang="el" sz="1400">
                <a:solidFill>
                  <a:schemeClr val="dk1"/>
                </a:solidFill>
                <a:latin typeface="Calibri"/>
                <a:ea typeface="Calibri"/>
                <a:cs typeface="Calibri"/>
                <a:sym typeface="Calibri"/>
              </a:rPr>
              <a:t>Πλήρης αποκωδικοποίηση όλων των ληφθέντων μηνυμάτων προκειμένου να εκτελεστούν μετρήσεις αίσθησης φορέα.</a:t>
            </a:r>
            <a:endParaRPr sz="1400">
              <a:solidFill>
                <a:schemeClr val="dk1"/>
              </a:solidFill>
              <a:latin typeface="Calibri"/>
              <a:ea typeface="Calibri"/>
              <a:cs typeface="Calibri"/>
              <a:sym typeface="Calibri"/>
            </a:endParaRPr>
          </a:p>
        </p:txBody>
      </p:sp>
      <p:sp>
        <p:nvSpPr>
          <p:cNvPr id="972" name="Google Shape;972;p34"/>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35" descr="Μια εικόνα που περιέχει κείμενο, στιγμιότυπο οθόνης, γραφικά&#10;&#10;Περιγραφή που δημιουργείται αυτόματα"/>
          <p:cNvPicPr preferRelativeResize="0"/>
          <p:nvPr/>
        </p:nvPicPr>
        <p:blipFill rotWithShape="1">
          <a:blip r:embed="rId3">
            <a:alphaModFix/>
          </a:blip>
          <a:srcRect/>
          <a:stretch/>
        </p:blipFill>
        <p:spPr>
          <a:xfrm>
            <a:off x="2368914" y="176205"/>
            <a:ext cx="8321761" cy="6681795"/>
          </a:xfrm>
          <a:prstGeom prst="rect">
            <a:avLst/>
          </a:prstGeom>
          <a:noFill/>
          <a:ln>
            <a:noFill/>
          </a:ln>
        </p:spPr>
      </p:pic>
      <p:sp>
        <p:nvSpPr>
          <p:cNvPr id="978" name="Google Shape;978;p35"/>
          <p:cNvSpPr txBox="1"/>
          <p:nvPr/>
        </p:nvSpPr>
        <p:spPr>
          <a:xfrm>
            <a:off x="609600" y="80508"/>
            <a:ext cx="665797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dirty="0">
                <a:solidFill>
                  <a:schemeClr val="dk1"/>
                </a:solidFill>
                <a:latin typeface="Arial"/>
                <a:ea typeface="Arial"/>
                <a:cs typeface="Arial"/>
                <a:sym typeface="Arial"/>
              </a:rPr>
              <a:t>CSTDMA</a:t>
            </a:r>
            <a:endParaRPr dirty="0"/>
          </a:p>
          <a:p>
            <a:pPr marL="0" marR="0" lvl="0" indent="0" algn="l" rtl="0">
              <a:lnSpc>
                <a:spcPct val="90000"/>
              </a:lnSpc>
              <a:spcBef>
                <a:spcPts val="0"/>
              </a:spcBef>
              <a:spcAft>
                <a:spcPts val="0"/>
              </a:spcAft>
              <a:buClr>
                <a:schemeClr val="dk1"/>
              </a:buClr>
              <a:buSzPts val="1400"/>
              <a:buFont typeface="Arial"/>
              <a:buNone/>
            </a:pPr>
            <a:r>
              <a:rPr lang="el" sz="1400" dirty="0">
                <a:solidFill>
                  <a:schemeClr val="dk1"/>
                </a:solidFill>
                <a:latin typeface="Arial"/>
                <a:ea typeface="Arial"/>
                <a:cs typeface="Arial"/>
                <a:sym typeface="Arial"/>
              </a:rPr>
              <a:t>Πηγή: CA CG</a:t>
            </a:r>
            <a:endParaRPr dirty="0"/>
          </a:p>
        </p:txBody>
      </p:sp>
      <p:sp>
        <p:nvSpPr>
          <p:cNvPr id="2" name="Rectangle 1">
            <a:extLst>
              <a:ext uri="{FF2B5EF4-FFF2-40B4-BE49-F238E27FC236}">
                <a16:creationId xmlns:a16="http://schemas.microsoft.com/office/drawing/2014/main" id="{E4C03076-815F-E80C-BADF-82A5AC4E3158}"/>
              </a:ext>
            </a:extLst>
          </p:cNvPr>
          <p:cNvSpPr/>
          <p:nvPr/>
        </p:nvSpPr>
        <p:spPr>
          <a:xfrm>
            <a:off x="2470331" y="3738860"/>
            <a:ext cx="3216094" cy="1938040"/>
          </a:xfrm>
          <a:prstGeom prst="rect">
            <a:avLst/>
          </a:prstGeom>
          <a:noFill/>
        </p:spPr>
        <p:txBody>
          <a:bodyPr wrap="square" lIns="91440" tIns="45720" rIns="91440" bIns="45720">
            <a:spAutoFit/>
          </a:bodyPr>
          <a:lstStyle/>
          <a:p>
            <a:pPr algn="just"/>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Το AIS Κατηγορίας B θα «ερευνήσει» τον Χάρτη </a:t>
            </a:r>
            <a:r>
              <a:rPr lang="el-GR" sz="1200" b="0" cap="none" spc="0" dirty="0" err="1">
                <a:ln w="0"/>
                <a:solidFill>
                  <a:schemeClr val="tx1"/>
                </a:solidFill>
                <a:effectLst>
                  <a:outerShdw blurRad="38100" dist="19050" dir="2700000" algn="tl" rotWithShape="0">
                    <a:schemeClr val="dk1">
                      <a:alpha val="40000"/>
                    </a:schemeClr>
                  </a:outerShdw>
                </a:effectLst>
                <a:highlight>
                  <a:srgbClr val="C0C0C0"/>
                </a:highlight>
              </a:rPr>
              <a:t>Χρονοθυρίδων</a:t>
            </a:r>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 του AIS επιλέγοντας τυχαίες </a:t>
            </a:r>
            <a:r>
              <a:rPr lang="el-GR" sz="1200" b="0" cap="none" spc="0" dirty="0" err="1">
                <a:ln w="0"/>
                <a:solidFill>
                  <a:schemeClr val="tx1"/>
                </a:solidFill>
                <a:effectLst>
                  <a:outerShdw blurRad="38100" dist="19050" dir="2700000" algn="tl" rotWithShape="0">
                    <a:schemeClr val="dk1">
                      <a:alpha val="40000"/>
                    </a:schemeClr>
                  </a:outerShdw>
                </a:effectLst>
                <a:highlight>
                  <a:srgbClr val="C0C0C0"/>
                </a:highlight>
              </a:rPr>
              <a:t>χρονοθυρίδες</a:t>
            </a:r>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 και επαληθεύοντας αν αυτές είναι κατειλημμένες ή δεσμευμένες από μια μετάδοση AIS Κατηγορίας A. Μόλις εντοπίσει μια ελεύθερη </a:t>
            </a:r>
            <a:r>
              <a:rPr lang="el-GR" sz="1200" b="0" cap="none" spc="0" dirty="0" err="1">
                <a:ln w="0"/>
                <a:solidFill>
                  <a:schemeClr val="tx1"/>
                </a:solidFill>
                <a:effectLst>
                  <a:outerShdw blurRad="38100" dist="19050" dir="2700000" algn="tl" rotWithShape="0">
                    <a:schemeClr val="dk1">
                      <a:alpha val="40000"/>
                    </a:schemeClr>
                  </a:outerShdw>
                </a:effectLst>
                <a:highlight>
                  <a:srgbClr val="C0C0C0"/>
                </a:highlight>
              </a:rPr>
              <a:t>χρονοθυρίδα</a:t>
            </a:r>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 θα μεταδώσει τις πληροφορίες του. Αν δεν υπάρχουν διαθέσιμες </a:t>
            </a:r>
            <a:r>
              <a:rPr lang="el-GR" sz="1200" b="0" cap="none" spc="0" dirty="0" err="1">
                <a:ln w="0"/>
                <a:solidFill>
                  <a:schemeClr val="tx1"/>
                </a:solidFill>
                <a:effectLst>
                  <a:outerShdw blurRad="38100" dist="19050" dir="2700000" algn="tl" rotWithShape="0">
                    <a:schemeClr val="dk1">
                      <a:alpha val="40000"/>
                    </a:schemeClr>
                  </a:outerShdw>
                </a:effectLst>
                <a:highlight>
                  <a:srgbClr val="C0C0C0"/>
                </a:highlight>
              </a:rPr>
              <a:t>χρονοθυρίδες</a:t>
            </a:r>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 θα περιμένει μέχρι το επόμενο πλαίσιο (frame) και θα προσπαθήσει ξανά. </a:t>
            </a:r>
            <a:endParaRPr lang="en-US" sz="1200" b="0" cap="none" spc="0" dirty="0">
              <a:ln w="0"/>
              <a:solidFill>
                <a:schemeClr val="tx1"/>
              </a:solidFill>
              <a:effectLst>
                <a:outerShdw blurRad="38100" dist="19050" dir="2700000" algn="tl" rotWithShape="0">
                  <a:schemeClr val="dk1">
                    <a:alpha val="40000"/>
                  </a:schemeClr>
                </a:outerShdw>
              </a:effectLst>
              <a:highlight>
                <a:srgbClr val="C0C0C0"/>
              </a:highlight>
            </a:endParaRPr>
          </a:p>
        </p:txBody>
      </p:sp>
      <p:sp>
        <p:nvSpPr>
          <p:cNvPr id="13" name="Rectangle 12">
            <a:extLst>
              <a:ext uri="{FF2B5EF4-FFF2-40B4-BE49-F238E27FC236}">
                <a16:creationId xmlns:a16="http://schemas.microsoft.com/office/drawing/2014/main" id="{F4906858-DFBE-2FE4-3AD0-88EE9FE25D48}"/>
              </a:ext>
            </a:extLst>
          </p:cNvPr>
          <p:cNvSpPr/>
          <p:nvPr/>
        </p:nvSpPr>
        <p:spPr>
          <a:xfrm>
            <a:off x="3527606" y="3461861"/>
            <a:ext cx="3216094" cy="276999"/>
          </a:xfrm>
          <a:prstGeom prst="rect">
            <a:avLst/>
          </a:prstGeom>
          <a:noFill/>
        </p:spPr>
        <p:txBody>
          <a:bodyPr wrap="square" lIns="91440" tIns="45720" rIns="91440" bIns="45720">
            <a:spAutoFit/>
          </a:bodyPr>
          <a:lstStyle/>
          <a:p>
            <a:pPr algn="just"/>
            <a:r>
              <a:rPr lang="el-GR" sz="1200" b="0" cap="none" spc="0" dirty="0">
                <a:ln w="0"/>
                <a:solidFill>
                  <a:schemeClr val="tx1"/>
                </a:solidFill>
                <a:effectLst>
                  <a:outerShdw blurRad="38100" dist="19050" dir="2700000" algn="tl" rotWithShape="0">
                    <a:schemeClr val="dk1">
                      <a:alpha val="40000"/>
                    </a:schemeClr>
                  </a:outerShdw>
                </a:effectLst>
                <a:highlight>
                  <a:srgbClr val="C0C0C0"/>
                </a:highlight>
              </a:rPr>
              <a:t>Εντοπισμός </a:t>
            </a:r>
            <a:r>
              <a:rPr lang="el-GR" sz="1200" b="0" cap="none" spc="0" dirty="0" err="1">
                <a:ln w="0"/>
                <a:solidFill>
                  <a:schemeClr val="tx1"/>
                </a:solidFill>
                <a:effectLst>
                  <a:outerShdw blurRad="38100" dist="19050" dir="2700000" algn="tl" rotWithShape="0">
                    <a:schemeClr val="dk1">
                      <a:alpha val="40000"/>
                    </a:schemeClr>
                  </a:outerShdw>
                </a:effectLst>
                <a:highlight>
                  <a:srgbClr val="C0C0C0"/>
                </a:highlight>
              </a:rPr>
              <a:t>Χρονοθυρίδας</a:t>
            </a:r>
            <a:endParaRPr lang="en-US" sz="1200" b="0" cap="none" spc="0" dirty="0">
              <a:ln w="0"/>
              <a:solidFill>
                <a:schemeClr val="tx1"/>
              </a:solidFill>
              <a:effectLst>
                <a:outerShdw blurRad="38100" dist="19050" dir="2700000" algn="tl" rotWithShape="0">
                  <a:schemeClr val="dk1">
                    <a:alpha val="40000"/>
                  </a:schemeClr>
                </a:outerShdw>
              </a:effectLst>
              <a:highlight>
                <a:srgbClr val="C0C0C0"/>
              </a:highlight>
            </a:endParaRPr>
          </a:p>
        </p:txBody>
      </p:sp>
      <p:sp>
        <p:nvSpPr>
          <p:cNvPr id="14" name="Rectangle 13">
            <a:extLst>
              <a:ext uri="{FF2B5EF4-FFF2-40B4-BE49-F238E27FC236}">
                <a16:creationId xmlns:a16="http://schemas.microsoft.com/office/drawing/2014/main" id="{C2ED761B-2132-2D00-9A17-7FD48D59A4CC}"/>
              </a:ext>
            </a:extLst>
          </p:cNvPr>
          <p:cNvSpPr/>
          <p:nvPr/>
        </p:nvSpPr>
        <p:spPr>
          <a:xfrm>
            <a:off x="7829550" y="1689344"/>
            <a:ext cx="3137350" cy="1277273"/>
          </a:xfrm>
          <a:prstGeom prst="rect">
            <a:avLst/>
          </a:prstGeom>
          <a:noFill/>
        </p:spPr>
        <p:txBody>
          <a:bodyPr wrap="square" lIns="91440" tIns="45720" rIns="91440" bIns="45720">
            <a:spAutoFit/>
          </a:bodyPr>
          <a:lstStyle/>
          <a:p>
            <a:pPr algn="just"/>
            <a:r>
              <a:rPr lang="el-GR" sz="1100" dirty="0">
                <a:highlight>
                  <a:srgbClr val="C0C0C0"/>
                </a:highlight>
              </a:rPr>
              <a:t>Σε αντίθεση με την Κατηγορία A στο SOTDMA, το AIS Κατηγορίας B που λειτουργεί μέσω CSTDMA δεν μπορεί να δεσμεύσει </a:t>
            </a:r>
            <a:r>
              <a:rPr lang="el-GR" sz="1100" dirty="0" err="1">
                <a:highlight>
                  <a:srgbClr val="C0C0C0"/>
                </a:highlight>
              </a:rPr>
              <a:t>χρονοθυρίδα</a:t>
            </a:r>
            <a:r>
              <a:rPr lang="el-GR" sz="1100" dirty="0">
                <a:highlight>
                  <a:srgbClr val="C0C0C0"/>
                </a:highlight>
              </a:rPr>
              <a:t> για το επόμενο πλαίσιο.</a:t>
            </a:r>
            <a:br>
              <a:rPr lang="el-GR" sz="1100" dirty="0">
                <a:highlight>
                  <a:srgbClr val="C0C0C0"/>
                </a:highlight>
              </a:rPr>
            </a:br>
            <a:r>
              <a:rPr lang="el-GR" sz="1100" dirty="0">
                <a:highlight>
                  <a:srgbClr val="C0C0C0"/>
                </a:highlight>
              </a:rPr>
              <a:t>Μόλις ολοκληρωθεί μια μετάδοση, πρέπει να επαναλάβει εξ αρχής τη διαδικασία ανίχνευσης (</a:t>
            </a:r>
            <a:r>
              <a:rPr lang="el-GR" sz="1100" dirty="0" err="1">
                <a:highlight>
                  <a:srgbClr val="C0C0C0"/>
                </a:highlight>
              </a:rPr>
              <a:t>probing</a:t>
            </a:r>
            <a:r>
              <a:rPr lang="el-GR" sz="1100" dirty="0">
                <a:highlight>
                  <a:srgbClr val="C0C0C0"/>
                </a:highlight>
              </a:rPr>
              <a:t>) για να μπορέσει να μεταδώσει ξανά.</a:t>
            </a:r>
            <a:endParaRPr lang="en-US" sz="1000" b="0" cap="none" spc="0" dirty="0">
              <a:ln w="0"/>
              <a:solidFill>
                <a:schemeClr val="tx1"/>
              </a:solidFill>
              <a:effectLst>
                <a:outerShdw blurRad="38100" dist="19050" dir="2700000" algn="tl" rotWithShape="0">
                  <a:schemeClr val="dk1">
                    <a:alpha val="40000"/>
                  </a:schemeClr>
                </a:outerShdw>
              </a:effectLst>
              <a:highlight>
                <a:srgbClr val="C0C0C0"/>
              </a:highlight>
            </a:endParaRPr>
          </a:p>
        </p:txBody>
      </p:sp>
      <p:sp>
        <p:nvSpPr>
          <p:cNvPr id="15" name="Rectangle 14">
            <a:extLst>
              <a:ext uri="{FF2B5EF4-FFF2-40B4-BE49-F238E27FC236}">
                <a16:creationId xmlns:a16="http://schemas.microsoft.com/office/drawing/2014/main" id="{709E42D7-144D-3F28-F4A8-7D3F150CD890}"/>
              </a:ext>
            </a:extLst>
          </p:cNvPr>
          <p:cNvSpPr/>
          <p:nvPr/>
        </p:nvSpPr>
        <p:spPr>
          <a:xfrm>
            <a:off x="9163457" y="1469749"/>
            <a:ext cx="3216094" cy="276999"/>
          </a:xfrm>
          <a:prstGeom prst="rect">
            <a:avLst/>
          </a:prstGeom>
          <a:noFill/>
        </p:spPr>
        <p:txBody>
          <a:bodyPr wrap="square" lIns="91440" tIns="45720" rIns="91440" bIns="45720">
            <a:spAutoFit/>
          </a:bodyPr>
          <a:lstStyle/>
          <a:p>
            <a:pPr algn="just"/>
            <a:r>
              <a:rPr lang="el-GR" sz="1200" dirty="0">
                <a:highlight>
                  <a:srgbClr val="C0C0C0"/>
                </a:highlight>
              </a:rPr>
              <a:t>Δέσμευση </a:t>
            </a:r>
            <a:r>
              <a:rPr lang="el-GR" sz="1200" dirty="0" err="1">
                <a:highlight>
                  <a:srgbClr val="C0C0C0"/>
                </a:highlight>
              </a:rPr>
              <a:t>Χρονοθυρίδας</a:t>
            </a:r>
            <a:r>
              <a:rPr lang="el-GR" sz="1200" dirty="0">
                <a:highlight>
                  <a:srgbClr val="C0C0C0"/>
                </a:highlight>
              </a:rPr>
              <a:t> </a:t>
            </a:r>
            <a:endParaRPr lang="en-US" sz="1050" b="0" cap="none" spc="0" dirty="0">
              <a:ln w="0"/>
              <a:solidFill>
                <a:schemeClr val="tx1"/>
              </a:solidFill>
              <a:effectLst>
                <a:outerShdw blurRad="38100" dist="19050" dir="2700000" algn="tl" rotWithShape="0">
                  <a:schemeClr val="dk1">
                    <a:alpha val="40000"/>
                  </a:schemeClr>
                </a:outerShdw>
              </a:effectLst>
              <a:highlight>
                <a:srgbClr val="C0C0C0"/>
              </a:high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36"/>
          <p:cNvSpPr txBox="1"/>
          <p:nvPr/>
        </p:nvSpPr>
        <p:spPr>
          <a:xfrm>
            <a:off x="442912" y="964168"/>
            <a:ext cx="10491787" cy="49244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b="1">
                <a:solidFill>
                  <a:schemeClr val="dk1"/>
                </a:solidFill>
                <a:latin typeface="Calibri"/>
                <a:ea typeface="Calibri"/>
                <a:cs typeface="Calibri"/>
                <a:sym typeface="Calibri"/>
              </a:rPr>
              <a:t>6. Τροποποιημένο SOTDMA – Τροποποιημένη Αυτοοργανωμένη Πολλαπλή Πρόσβαση Διαίρεσης Χρόνου (ή PATDMA)</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Το τροποποιημένο SOTDMA (ή προαναγγελθέν TDMA) είναι ένα απλό σχήμα πρόσβασης TDMA που ορίζεται για χρήση μόνο σε συσκευές μετάδοσης. Έχει συγκεκριμένη εφαρμογή σε φάρους έκτακτης ανάγκης όπως πομποδέκτες έρευνας και διάσωσης AIS (SART).</a:t>
            </a:r>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Ενώ μοιράζεται το όνομα «SOTDMA» με το σύστημα πρόσβασης SOTDMA που περιγράφεται στο τμήμα 1, η τεχνική αυτή δεν έχει πολλά κοινά με το SOTDMA. Το τροποποιημένο SOTDMA ορίζεται στο παράρτημα 9 ITU-R M.1371-4 και περιγράφεται για χρήση σε «συσκευές περιορισμένης εμβέλειας και</a:t>
            </a:r>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λειτουργούν σε χαμηλή ένταση". Περαιτέρω ορισμός του συστήματος πρόσβασης παρέχεται στο πρότυπο εξοπλισμού AIS SART IEC61097-14 [2]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Βασικά στοιχεία της τροποποιημένης λειτουργίας SOTDMA είναι τα εξής:</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Όλοι οι σταθμοί μοιράζονται μια κοινή αναφορά ώρας (GPS) διασφαλίζοντας ότι όλοι μπορούν να προσδιορίσουν με ακρίβεια την ώρα έναρξης κάθε υποδοχής TDMA.</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Ένας σταθμός επιλέγει τυχαία μια υποδοχή για μετάδοση. Στην πρώτη μετάδοση ανακοινώνει την πρόθεσή της να χρησιμοποιήσει αυτή την υποδοχή για την επόμενη περίοδο 8 λεπτών. Στην αρχή της επόμενης περιόδου επιλέγεται τυχαία μια νέα υποδοχή.</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Οι μεταδόσεις γίνονται σε «ριπές» 8 μηνυμάτων μία φορά το λεπτό. Αυτό αποσκοπεί στην εξασφάλιση επιτυχούς μετάδοσης όταν η συσκευή λειτουργεί κοντά στην επιφάνεια της θάλασσας και μπορεί να εμποδιστεί από τη λήψη λόγω περιοδικής διόγκωσης.</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Το σύστημα αναφέρεται ως «τροποποιημένο» SOTDMA καθώς χρησιμοποιεί το ίδιο σύστημα προαναγγελίας για μελλοντικές μεταδόσεις με το πλήρες SOTDMA.</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 Καθώς το τροποποιημένο SOTDMA επιλέγει τυχαία υποδοχές μετάδοσης χωρίς να γνωρίζει τη χρήση τους από άλλους σταθμούς, είναι πιθανό να δημιουργήσει συγκρούσεις δεδομένων. Αυτό έχει κριθεί αποδεκτό για χρήση σε φάρους έκτακτης ανάγκης όπου τα οφέλη κόστους του τροποποιημένου συστήματος SOTDMA υπερτερούν των επιπτώσεων των συγκρούσεων δεδομένων (οι οποίες είναι μικρές καθώς οι φάροι έκτακτης ανάγκης δεν λειτουργούν τακτικά ή σε υψηλές πυκνότητες).</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 Λόγω της πιθανότητας τυχαίων μεταδόσεων να συγκρουστούν με μεταδόσεις από άλλους πομποδέκτες AIS, η τροποποιημένη τεχνική SOTDMA δεν είναι κατάλληλη για χρήση σε συστήματα εγκατεστημένα σε μεγάλο όγκο ή όπου χρησιμοποιείται μεγάλος αριθμός συστημάτων σε μικρή περιοχή.</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l" sz="1200" b="1">
                <a:solidFill>
                  <a:schemeClr val="dk1"/>
                </a:solidFill>
                <a:latin typeface="Calibri"/>
                <a:ea typeface="Calibri"/>
                <a:cs typeface="Calibri"/>
                <a:sym typeface="Calibri"/>
              </a:rPr>
              <a:t>Οι απαιτήσεις υλικού για την υποστήριξη τροποποιημένου SOTDMA είναι:</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Πομπός VHF ικανός να λειτουργεί σε οποιοδήποτε κανάλι AIS στη ναυτιλιακή ζώνη VHF</a:t>
            </a:r>
            <a:endParaRPr/>
          </a:p>
          <a:p>
            <a:pPr marL="285750" marR="0" lvl="0" indent="-285750" algn="l" rtl="0">
              <a:spcBef>
                <a:spcPts val="0"/>
              </a:spcBef>
              <a:spcAft>
                <a:spcPts val="0"/>
              </a:spcAft>
              <a:buClr>
                <a:schemeClr val="dk1"/>
              </a:buClr>
              <a:buSzPts val="1200"/>
              <a:buFont typeface="Arial"/>
              <a:buChar char="•"/>
            </a:pPr>
            <a:r>
              <a:rPr lang="el" sz="1200">
                <a:solidFill>
                  <a:schemeClr val="dk1"/>
                </a:solidFill>
                <a:latin typeface="Calibri"/>
                <a:ea typeface="Calibri"/>
                <a:cs typeface="Calibri"/>
                <a:sym typeface="Calibri"/>
              </a:rPr>
              <a:t>Δέκτης GPS για την παροχή χρονικής αναφοράς για το χρονισμό TDMA</a:t>
            </a:r>
            <a:endParaRPr/>
          </a:p>
          <a:p>
            <a:pPr marL="0" marR="0" lvl="0" indent="0" algn="l" rtl="0">
              <a:spcBef>
                <a:spcPts val="0"/>
              </a:spcBef>
              <a:spcAft>
                <a:spcPts val="0"/>
              </a:spcAft>
              <a:buNone/>
            </a:pPr>
            <a:r>
              <a:rPr lang="el" sz="1200">
                <a:solidFill>
                  <a:schemeClr val="dk1"/>
                </a:solidFill>
                <a:latin typeface="Calibri"/>
                <a:ea typeface="Calibri"/>
                <a:cs typeface="Calibri"/>
                <a:sym typeface="Calibri"/>
              </a:rPr>
              <a:t>Σημειώστε ότι δεν απαιτείται δυνατότητα δέκτη για την υποστήριξη του τροποποιημένου σχήματος πρόσβασης SOTDMA.</a:t>
            </a:r>
            <a:endParaRPr/>
          </a:p>
        </p:txBody>
      </p:sp>
      <p:sp>
        <p:nvSpPr>
          <p:cNvPr id="985" name="Google Shape;985;p36"/>
          <p:cNvSpPr txBox="1"/>
          <p:nvPr/>
        </p:nvSpPr>
        <p:spPr>
          <a:xfrm>
            <a:off x="185737" y="58221"/>
            <a:ext cx="72294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ΣΧΕΔΙΑ ΠΡΟΣΒΑΣΗΣ TDMA για AIS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7"/>
          <p:cNvSpPr txBox="1"/>
          <p:nvPr/>
        </p:nvSpPr>
        <p:spPr>
          <a:xfrm>
            <a:off x="0" y="79375"/>
            <a:ext cx="6657975"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Χρήση TDMA ανά υπηρεσία</a:t>
            </a:r>
            <a:endParaRPr/>
          </a:p>
        </p:txBody>
      </p:sp>
      <p:pic>
        <p:nvPicPr>
          <p:cNvPr id="991" name="Google Shape;991;p37"/>
          <p:cNvPicPr preferRelativeResize="0"/>
          <p:nvPr/>
        </p:nvPicPr>
        <p:blipFill rotWithShape="1">
          <a:blip r:embed="rId3">
            <a:alphaModFix/>
          </a:blip>
          <a:srcRect/>
          <a:stretch/>
        </p:blipFill>
        <p:spPr>
          <a:xfrm>
            <a:off x="3657807" y="513337"/>
            <a:ext cx="7743407" cy="5831325"/>
          </a:xfrm>
          <a:prstGeom prst="rect">
            <a:avLst/>
          </a:prstGeom>
          <a:noFill/>
          <a:ln>
            <a:noFill/>
          </a:ln>
        </p:spPr>
      </p:pic>
      <p:sp>
        <p:nvSpPr>
          <p:cNvPr id="992" name="Google Shape;992;p37"/>
          <p:cNvSpPr txBox="1"/>
          <p:nvPr/>
        </p:nvSpPr>
        <p:spPr>
          <a:xfrm>
            <a:off x="8748713" y="6401384"/>
            <a:ext cx="366236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800">
                <a:solidFill>
                  <a:schemeClr val="dk1"/>
                </a:solidFill>
                <a:latin typeface="Calibri"/>
                <a:ea typeface="Calibri"/>
                <a:cs typeface="Calibri"/>
                <a:sym typeface="Calibri"/>
              </a:rPr>
              <a:t>Χρήση TDMA ανά τύπο συσκευής</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38" descr="Μια εικόνα που περιέχει ουρανό, διάστημα, αστέρι, κόσμο&#10;&#10;Περιγραφή που δημιουργείται αυτόματα"/>
          <p:cNvPicPr preferRelativeResize="0"/>
          <p:nvPr/>
        </p:nvPicPr>
        <p:blipFill rotWithShape="1">
          <a:blip r:embed="rId3">
            <a:alphaModFix/>
          </a:blip>
          <a:srcRect/>
          <a:stretch/>
        </p:blipFill>
        <p:spPr>
          <a:xfrm>
            <a:off x="2256617" y="838201"/>
            <a:ext cx="9619697" cy="5943599"/>
          </a:xfrm>
          <a:prstGeom prst="rect">
            <a:avLst/>
          </a:prstGeom>
          <a:noFill/>
          <a:ln>
            <a:noFill/>
          </a:ln>
        </p:spPr>
      </p:pic>
      <p:sp>
        <p:nvSpPr>
          <p:cNvPr id="998" name="Google Shape;998;p38"/>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a:solidFill>
                  <a:schemeClr val="dk1"/>
                </a:solidFill>
                <a:latin typeface="Arial"/>
                <a:ea typeface="Arial"/>
                <a:cs typeface="Arial"/>
                <a:sym typeface="Arial"/>
              </a:rPr>
              <a:t>Αρχιτεκτονική AIS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39"/>
          <p:cNvSpPr txBox="1">
            <a:spLocks noGrp="1"/>
          </p:cNvSpPr>
          <p:nvPr>
            <p:ph type="title"/>
          </p:nvPr>
        </p:nvSpPr>
        <p:spPr>
          <a:xfrm>
            <a:off x="2606411" y="9130"/>
            <a:ext cx="7329866" cy="53529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l" sz="3200" b="1"/>
              <a:t>AIS – διασυνδεδεμένες μονάδες</a:t>
            </a:r>
            <a:endParaRPr/>
          </a:p>
        </p:txBody>
      </p:sp>
      <p:sp>
        <p:nvSpPr>
          <p:cNvPr id="1005" name="Google Shape;1005;p39"/>
          <p:cNvSpPr/>
          <p:nvPr/>
        </p:nvSpPr>
        <p:spPr>
          <a:xfrm>
            <a:off x="6471163" y="6180584"/>
            <a:ext cx="1720516" cy="465543"/>
          </a:xfrm>
          <a:prstGeom prst="rect">
            <a:avLst/>
          </a:prstGeom>
          <a:solidFill>
            <a:srgbClr val="A8D08C"/>
          </a:solidFill>
          <a:ln w="9525" cap="flat" cmpd="sng">
            <a:solidFill>
              <a:srgbClr val="333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333366"/>
                </a:solidFill>
                <a:latin typeface="Century Gothic"/>
                <a:ea typeface="Century Gothic"/>
                <a:cs typeface="Century Gothic"/>
                <a:sym typeface="Century Gothic"/>
              </a:rPr>
              <a:t>Οθόνη, (π.χ. ECDIS)</a:t>
            </a:r>
            <a:endParaRPr/>
          </a:p>
        </p:txBody>
      </p:sp>
      <p:sp>
        <p:nvSpPr>
          <p:cNvPr id="1006" name="Google Shape;1006;p39"/>
          <p:cNvSpPr/>
          <p:nvPr/>
        </p:nvSpPr>
        <p:spPr>
          <a:xfrm>
            <a:off x="5247027" y="834855"/>
            <a:ext cx="1388550" cy="779791"/>
          </a:xfrm>
          <a:prstGeom prst="rect">
            <a:avLst/>
          </a:prstGeom>
          <a:solidFill>
            <a:srgbClr val="FFFFFF"/>
          </a:solidFill>
          <a:ln w="9525" cap="flat" cmpd="sng">
            <a:solidFill>
              <a:srgbClr val="333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333366"/>
                </a:solidFill>
                <a:latin typeface="Century Gothic"/>
                <a:ea typeface="Century Gothic"/>
                <a:cs typeface="Century Gothic"/>
                <a:sym typeface="Century Gothic"/>
              </a:rPr>
              <a:t>Κεραίες AIS</a:t>
            </a:r>
            <a:endParaRPr sz="1400">
              <a:solidFill>
                <a:srgbClr val="333366"/>
              </a:solidFill>
              <a:latin typeface="Century Gothic"/>
              <a:ea typeface="Century Gothic"/>
              <a:cs typeface="Century Gothic"/>
              <a:sym typeface="Century Gothic"/>
            </a:endParaRPr>
          </a:p>
          <a:p>
            <a:pPr marL="0" marR="0" lvl="0" indent="0" algn="ctr" rtl="0">
              <a:spcBef>
                <a:spcPts val="0"/>
              </a:spcBef>
              <a:spcAft>
                <a:spcPts val="0"/>
              </a:spcAft>
              <a:buNone/>
            </a:pPr>
            <a:r>
              <a:rPr lang="el" sz="1400">
                <a:solidFill>
                  <a:srgbClr val="333366"/>
                </a:solidFill>
                <a:latin typeface="Century Gothic"/>
                <a:ea typeface="Century Gothic"/>
                <a:cs typeface="Century Gothic"/>
                <a:sym typeface="Century Gothic"/>
              </a:rPr>
              <a:t>(GNSS / VHF)</a:t>
            </a:r>
            <a:endParaRPr/>
          </a:p>
        </p:txBody>
      </p:sp>
      <p:sp>
        <p:nvSpPr>
          <p:cNvPr id="1007" name="Google Shape;1007;p39"/>
          <p:cNvSpPr/>
          <p:nvPr/>
        </p:nvSpPr>
        <p:spPr>
          <a:xfrm>
            <a:off x="9758822" y="1910156"/>
            <a:ext cx="873683" cy="2915670"/>
          </a:xfrm>
          <a:prstGeom prst="rect">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900">
                <a:solidFill>
                  <a:schemeClr val="dk1"/>
                </a:solidFill>
                <a:latin typeface="Century Gothic"/>
                <a:ea typeface="Century Gothic"/>
                <a:cs typeface="Century Gothic"/>
                <a:sym typeface="Century Gothic"/>
              </a:rPr>
              <a:t>Εσωτερικός</a:t>
            </a:r>
            <a:endParaRPr sz="9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9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l" sz="900">
                <a:solidFill>
                  <a:schemeClr val="dk1"/>
                </a:solidFill>
                <a:latin typeface="Century Gothic"/>
                <a:ea typeface="Century Gothic"/>
                <a:cs typeface="Century Gothic"/>
                <a:sym typeface="Century Gothic"/>
              </a:rPr>
              <a:t>Έλεγχος οθόνης</a:t>
            </a:r>
            <a:endParaRPr/>
          </a:p>
          <a:p>
            <a:pPr marL="0" marR="0" lvl="0" indent="0" algn="ctr" rtl="0">
              <a:spcBef>
                <a:spcPts val="0"/>
              </a:spcBef>
              <a:spcAft>
                <a:spcPts val="0"/>
              </a:spcAft>
              <a:buNone/>
            </a:pPr>
            <a:r>
              <a:rPr lang="el" sz="900">
                <a:solidFill>
                  <a:schemeClr val="dk1"/>
                </a:solidFill>
                <a:latin typeface="Century Gothic"/>
                <a:ea typeface="Century Gothic"/>
                <a:cs typeface="Century Gothic"/>
                <a:sym typeface="Century Gothic"/>
              </a:rPr>
              <a:t>Μονάδα</a:t>
            </a:r>
            <a:endParaRPr/>
          </a:p>
        </p:txBody>
      </p:sp>
      <p:sp>
        <p:nvSpPr>
          <p:cNvPr id="1008" name="Google Shape;1008;p39"/>
          <p:cNvSpPr/>
          <p:nvPr/>
        </p:nvSpPr>
        <p:spPr>
          <a:xfrm>
            <a:off x="4022891" y="1688511"/>
            <a:ext cx="4896544" cy="38069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9" name="Google Shape;1009;p39"/>
          <p:cNvSpPr/>
          <p:nvPr/>
        </p:nvSpPr>
        <p:spPr>
          <a:xfrm>
            <a:off x="5257660" y="3068960"/>
            <a:ext cx="2304256" cy="1368152"/>
          </a:xfrm>
          <a:prstGeom prst="rect">
            <a:avLst/>
          </a:prstGeom>
          <a:solidFill>
            <a:srgbClr val="D5D5D5"/>
          </a:solidFill>
          <a:ln w="9525" cap="flat" cmpd="sng">
            <a:solidFill>
              <a:srgbClr val="333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2000">
                <a:solidFill>
                  <a:srgbClr val="333366"/>
                </a:solidFill>
                <a:latin typeface="Century Gothic"/>
                <a:ea typeface="Century Gothic"/>
                <a:cs typeface="Century Gothic"/>
                <a:sym typeface="Century Gothic"/>
              </a:rPr>
              <a:t>Υπολογιστής</a:t>
            </a:r>
            <a:endParaRPr sz="2800">
              <a:solidFill>
                <a:srgbClr val="333366"/>
              </a:solidFill>
              <a:latin typeface="Century Gothic"/>
              <a:ea typeface="Century Gothic"/>
              <a:cs typeface="Century Gothic"/>
              <a:sym typeface="Century Gothic"/>
            </a:endParaRPr>
          </a:p>
        </p:txBody>
      </p:sp>
      <p:sp>
        <p:nvSpPr>
          <p:cNvPr id="1010" name="Google Shape;1010;p39"/>
          <p:cNvSpPr/>
          <p:nvPr/>
        </p:nvSpPr>
        <p:spPr>
          <a:xfrm>
            <a:off x="5326072" y="1751550"/>
            <a:ext cx="1568487" cy="504056"/>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100">
                <a:solidFill>
                  <a:schemeClr val="dk1"/>
                </a:solidFill>
                <a:latin typeface="Century Gothic"/>
                <a:ea typeface="Century Gothic"/>
                <a:cs typeface="Century Gothic"/>
                <a:sym typeface="Century Gothic"/>
              </a:rPr>
              <a:t>Αναλυτής ποιότητας σήματος GNSS</a:t>
            </a:r>
            <a:endParaRPr/>
          </a:p>
        </p:txBody>
      </p:sp>
      <p:sp>
        <p:nvSpPr>
          <p:cNvPr id="1011" name="Google Shape;1011;p39"/>
          <p:cNvSpPr/>
          <p:nvPr/>
        </p:nvSpPr>
        <p:spPr>
          <a:xfrm>
            <a:off x="6333969" y="4509121"/>
            <a:ext cx="1142444" cy="443923"/>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Πίνακας στίβου</a:t>
            </a:r>
            <a:endParaRPr/>
          </a:p>
        </p:txBody>
      </p:sp>
      <p:cxnSp>
        <p:nvCxnSpPr>
          <p:cNvPr id="1012" name="Google Shape;1012;p39"/>
          <p:cNvCxnSpPr/>
          <p:nvPr/>
        </p:nvCxnSpPr>
        <p:spPr>
          <a:xfrm rot="10800000">
            <a:off x="3158795" y="2852936"/>
            <a:ext cx="864096" cy="0"/>
          </a:xfrm>
          <a:prstGeom prst="straightConnector1">
            <a:avLst/>
          </a:prstGeom>
          <a:noFill/>
          <a:ln w="25400" cap="flat" cmpd="sng">
            <a:solidFill>
              <a:schemeClr val="dk1"/>
            </a:solidFill>
            <a:prstDash val="solid"/>
            <a:miter lim="800000"/>
            <a:headEnd type="none" w="sm" len="sm"/>
            <a:tailEnd type="stealth" w="med" len="med"/>
          </a:ln>
        </p:spPr>
      </p:cxnSp>
      <p:sp>
        <p:nvSpPr>
          <p:cNvPr id="1013" name="Google Shape;1013;p39"/>
          <p:cNvSpPr txBox="1"/>
          <p:nvPr/>
        </p:nvSpPr>
        <p:spPr>
          <a:xfrm>
            <a:off x="3230803" y="2564905"/>
            <a:ext cx="70987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chemeClr val="dk1"/>
                </a:solidFill>
                <a:latin typeface="Calibri"/>
                <a:ea typeface="Calibri"/>
                <a:cs typeface="Calibri"/>
                <a:sym typeface="Calibri"/>
              </a:rPr>
              <a:t>ΝΜΕΑ</a:t>
            </a:r>
            <a:endParaRPr/>
          </a:p>
          <a:p>
            <a:pPr marL="0" marR="0" lvl="0" indent="0" algn="ctr" rtl="0">
              <a:spcBef>
                <a:spcPts val="0"/>
              </a:spcBef>
              <a:spcAft>
                <a:spcPts val="0"/>
              </a:spcAft>
              <a:buNone/>
            </a:pPr>
            <a:r>
              <a:rPr lang="el" sz="1600">
                <a:solidFill>
                  <a:schemeClr val="dk1"/>
                </a:solidFill>
                <a:latin typeface="Calibri"/>
                <a:ea typeface="Calibri"/>
                <a:cs typeface="Calibri"/>
                <a:sym typeface="Calibri"/>
              </a:rPr>
              <a:t>σύνδεση</a:t>
            </a:r>
            <a:endParaRPr sz="1600">
              <a:solidFill>
                <a:schemeClr val="dk1"/>
              </a:solidFill>
              <a:latin typeface="Calibri"/>
              <a:ea typeface="Calibri"/>
              <a:cs typeface="Calibri"/>
              <a:sym typeface="Calibri"/>
            </a:endParaRPr>
          </a:p>
        </p:txBody>
      </p:sp>
      <p:sp>
        <p:nvSpPr>
          <p:cNvPr id="1014" name="Google Shape;1014;p39"/>
          <p:cNvSpPr txBox="1"/>
          <p:nvPr/>
        </p:nvSpPr>
        <p:spPr>
          <a:xfrm>
            <a:off x="3055563" y="3924346"/>
            <a:ext cx="10567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rgbClr val="00B050"/>
                </a:solidFill>
                <a:latin typeface="Calibri"/>
                <a:ea typeface="Calibri"/>
                <a:cs typeface="Calibri"/>
                <a:sym typeface="Calibri"/>
              </a:rPr>
              <a:t>Ιστού</a:t>
            </a:r>
            <a:endParaRPr/>
          </a:p>
          <a:p>
            <a:pPr marL="0" marR="0" lvl="0" indent="0" algn="ctr" rtl="0">
              <a:spcBef>
                <a:spcPts val="0"/>
              </a:spcBef>
              <a:spcAft>
                <a:spcPts val="0"/>
              </a:spcAft>
              <a:buNone/>
            </a:pPr>
            <a:r>
              <a:rPr lang="el" sz="1600">
                <a:solidFill>
                  <a:srgbClr val="00B050"/>
                </a:solidFill>
                <a:latin typeface="Calibri"/>
                <a:ea typeface="Calibri"/>
                <a:cs typeface="Calibri"/>
                <a:sym typeface="Calibri"/>
              </a:rPr>
              <a:t>υπηρεσίες</a:t>
            </a:r>
            <a:endParaRPr/>
          </a:p>
        </p:txBody>
      </p:sp>
      <p:cxnSp>
        <p:nvCxnSpPr>
          <p:cNvPr id="1015" name="Google Shape;1015;p39"/>
          <p:cNvCxnSpPr/>
          <p:nvPr/>
        </p:nvCxnSpPr>
        <p:spPr>
          <a:xfrm rot="10800000">
            <a:off x="3158795" y="4221088"/>
            <a:ext cx="864096" cy="0"/>
          </a:xfrm>
          <a:prstGeom prst="straightConnector1">
            <a:avLst/>
          </a:prstGeom>
          <a:noFill/>
          <a:ln w="25400" cap="flat" cmpd="sng">
            <a:solidFill>
              <a:srgbClr val="00B050"/>
            </a:solidFill>
            <a:prstDash val="solid"/>
            <a:miter lim="800000"/>
            <a:headEnd type="stealth" w="med" len="med"/>
            <a:tailEnd type="stealth" w="med" len="med"/>
          </a:ln>
        </p:spPr>
      </p:cxnSp>
      <p:sp>
        <p:nvSpPr>
          <p:cNvPr id="1016" name="Google Shape;1016;p39"/>
          <p:cNvSpPr/>
          <p:nvPr/>
        </p:nvSpPr>
        <p:spPr>
          <a:xfrm>
            <a:off x="6816080" y="849010"/>
            <a:ext cx="1312786" cy="779791"/>
          </a:xfrm>
          <a:prstGeom prst="rect">
            <a:avLst/>
          </a:prstGeom>
          <a:solidFill>
            <a:srgbClr val="7F7F7F"/>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entury Gothic"/>
                <a:ea typeface="Century Gothic"/>
                <a:cs typeface="Century Gothic"/>
                <a:sym typeface="Century Gothic"/>
              </a:rPr>
              <a:t>Κεραία UHF</a:t>
            </a:r>
            <a:endParaRPr sz="14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l" sz="1100">
                <a:solidFill>
                  <a:schemeClr val="lt1"/>
                </a:solidFill>
                <a:latin typeface="Century Gothic"/>
                <a:ea typeface="Century Gothic"/>
                <a:cs typeface="Century Gothic"/>
                <a:sym typeface="Century Gothic"/>
              </a:rPr>
              <a:t>(μελέτη σκοπιμότητας)</a:t>
            </a:r>
            <a:endParaRPr/>
          </a:p>
        </p:txBody>
      </p:sp>
      <p:sp>
        <p:nvSpPr>
          <p:cNvPr id="1017" name="Google Shape;1017;p39"/>
          <p:cNvSpPr/>
          <p:nvPr/>
        </p:nvSpPr>
        <p:spPr>
          <a:xfrm>
            <a:off x="4896159" y="6033586"/>
            <a:ext cx="1430988" cy="779791"/>
          </a:xfrm>
          <a:prstGeom prst="rect">
            <a:avLst/>
          </a:prstGeom>
          <a:solidFill>
            <a:srgbClr val="FFFFFF"/>
          </a:solidFill>
          <a:ln w="9525" cap="flat" cmpd="sng">
            <a:solidFill>
              <a:srgbClr val="333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rgbClr val="333366"/>
                </a:solidFill>
                <a:latin typeface="Century Gothic"/>
                <a:ea typeface="Century Gothic"/>
                <a:cs typeface="Century Gothic"/>
                <a:sym typeface="Century Gothic"/>
              </a:rPr>
              <a:t>Εξωτερικοί αισθητήρες (ραντάρ / optronic)</a:t>
            </a:r>
            <a:endParaRPr/>
          </a:p>
        </p:txBody>
      </p:sp>
      <p:sp>
        <p:nvSpPr>
          <p:cNvPr id="1018" name="Google Shape;1018;p39"/>
          <p:cNvSpPr/>
          <p:nvPr/>
        </p:nvSpPr>
        <p:spPr>
          <a:xfrm>
            <a:off x="5413631" y="4509120"/>
            <a:ext cx="848330" cy="504056"/>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Οδηγοί αισθητήρων</a:t>
            </a:r>
            <a:endParaRPr/>
          </a:p>
        </p:txBody>
      </p:sp>
      <p:sp>
        <p:nvSpPr>
          <p:cNvPr id="1019" name="Google Shape;1019;p39"/>
          <p:cNvSpPr txBox="1"/>
          <p:nvPr/>
        </p:nvSpPr>
        <p:spPr>
          <a:xfrm>
            <a:off x="8986526" y="2564905"/>
            <a:ext cx="70987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chemeClr val="dk1"/>
                </a:solidFill>
                <a:latin typeface="Calibri"/>
                <a:ea typeface="Calibri"/>
                <a:cs typeface="Calibri"/>
                <a:sym typeface="Calibri"/>
              </a:rPr>
              <a:t>ΝΜΕΑ</a:t>
            </a:r>
            <a:endParaRPr/>
          </a:p>
        </p:txBody>
      </p:sp>
      <p:cxnSp>
        <p:nvCxnSpPr>
          <p:cNvPr id="1020" name="Google Shape;1020;p39"/>
          <p:cNvCxnSpPr/>
          <p:nvPr/>
        </p:nvCxnSpPr>
        <p:spPr>
          <a:xfrm rot="10800000">
            <a:off x="8904312" y="2852936"/>
            <a:ext cx="864096" cy="0"/>
          </a:xfrm>
          <a:prstGeom prst="straightConnector1">
            <a:avLst/>
          </a:prstGeom>
          <a:noFill/>
          <a:ln w="25400" cap="flat" cmpd="sng">
            <a:solidFill>
              <a:srgbClr val="000000"/>
            </a:solidFill>
            <a:prstDash val="solid"/>
            <a:miter lim="800000"/>
            <a:headEnd type="stealth" w="med" len="med"/>
            <a:tailEnd type="stealth" w="med" len="med"/>
          </a:ln>
        </p:spPr>
      </p:cxnSp>
      <p:cxnSp>
        <p:nvCxnSpPr>
          <p:cNvPr id="1021" name="Google Shape;1021;p39"/>
          <p:cNvCxnSpPr/>
          <p:nvPr/>
        </p:nvCxnSpPr>
        <p:spPr>
          <a:xfrm rot="10800000">
            <a:off x="7119235" y="5517232"/>
            <a:ext cx="0" cy="648072"/>
          </a:xfrm>
          <a:prstGeom prst="straightConnector1">
            <a:avLst/>
          </a:prstGeom>
          <a:noFill/>
          <a:ln w="25400" cap="flat" cmpd="sng">
            <a:solidFill>
              <a:schemeClr val="dk1"/>
            </a:solidFill>
            <a:prstDash val="solid"/>
            <a:miter lim="800000"/>
            <a:headEnd type="stealth" w="med" len="med"/>
            <a:tailEnd type="none" w="sm" len="sm"/>
          </a:ln>
        </p:spPr>
      </p:cxnSp>
      <p:cxnSp>
        <p:nvCxnSpPr>
          <p:cNvPr id="1022" name="Google Shape;1022;p39"/>
          <p:cNvCxnSpPr/>
          <p:nvPr/>
        </p:nvCxnSpPr>
        <p:spPr>
          <a:xfrm rot="10800000" flipH="1">
            <a:off x="5314449" y="5517232"/>
            <a:ext cx="4586" cy="504056"/>
          </a:xfrm>
          <a:prstGeom prst="straightConnector1">
            <a:avLst/>
          </a:prstGeom>
          <a:noFill/>
          <a:ln w="25400" cap="flat" cmpd="sng">
            <a:solidFill>
              <a:schemeClr val="dk1"/>
            </a:solidFill>
            <a:prstDash val="solid"/>
            <a:miter lim="800000"/>
            <a:headEnd type="stealth" w="med" len="med"/>
            <a:tailEnd type="stealth" w="med" len="med"/>
          </a:ln>
        </p:spPr>
      </p:cxnSp>
      <p:sp>
        <p:nvSpPr>
          <p:cNvPr id="1023" name="Google Shape;1023;p39"/>
          <p:cNvSpPr txBox="1"/>
          <p:nvPr/>
        </p:nvSpPr>
        <p:spPr>
          <a:xfrm>
            <a:off x="6376795" y="5661248"/>
            <a:ext cx="318933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chemeClr val="dk1"/>
                </a:solidFill>
                <a:latin typeface="Calibri"/>
                <a:ea typeface="Calibri"/>
                <a:cs typeface="Calibri"/>
                <a:sym typeface="Calibri"/>
              </a:rPr>
              <a:t>Σύνδεσμος NMEA</a:t>
            </a:r>
            <a:endParaRPr sz="1600">
              <a:solidFill>
                <a:schemeClr val="dk1"/>
              </a:solidFill>
              <a:latin typeface="Calibri"/>
              <a:ea typeface="Calibri"/>
              <a:cs typeface="Calibri"/>
              <a:sym typeface="Calibri"/>
            </a:endParaRPr>
          </a:p>
        </p:txBody>
      </p:sp>
      <p:cxnSp>
        <p:nvCxnSpPr>
          <p:cNvPr id="1024" name="Google Shape;1024;p39"/>
          <p:cNvCxnSpPr/>
          <p:nvPr/>
        </p:nvCxnSpPr>
        <p:spPr>
          <a:xfrm rot="10800000">
            <a:off x="8904312" y="4293096"/>
            <a:ext cx="864096" cy="0"/>
          </a:xfrm>
          <a:prstGeom prst="straightConnector1">
            <a:avLst/>
          </a:prstGeom>
          <a:noFill/>
          <a:ln w="25400" cap="flat" cmpd="sng">
            <a:solidFill>
              <a:srgbClr val="00B050"/>
            </a:solidFill>
            <a:prstDash val="solid"/>
            <a:miter lim="800000"/>
            <a:headEnd type="stealth" w="med" len="med"/>
            <a:tailEnd type="stealth" w="med" len="med"/>
          </a:ln>
        </p:spPr>
      </p:cxnSp>
      <p:sp>
        <p:nvSpPr>
          <p:cNvPr id="1025" name="Google Shape;1025;p39"/>
          <p:cNvSpPr txBox="1"/>
          <p:nvPr/>
        </p:nvSpPr>
        <p:spPr>
          <a:xfrm>
            <a:off x="8814943" y="3996354"/>
            <a:ext cx="10567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rgbClr val="00B050"/>
                </a:solidFill>
                <a:latin typeface="Calibri"/>
                <a:ea typeface="Calibri"/>
                <a:cs typeface="Calibri"/>
                <a:sym typeface="Calibri"/>
              </a:rPr>
              <a:t>Ιστού</a:t>
            </a:r>
            <a:endParaRPr/>
          </a:p>
          <a:p>
            <a:pPr marL="0" marR="0" lvl="0" indent="0" algn="ctr" rtl="0">
              <a:spcBef>
                <a:spcPts val="0"/>
              </a:spcBef>
              <a:spcAft>
                <a:spcPts val="0"/>
              </a:spcAft>
              <a:buNone/>
            </a:pPr>
            <a:r>
              <a:rPr lang="el" sz="1600">
                <a:solidFill>
                  <a:srgbClr val="00B050"/>
                </a:solidFill>
                <a:latin typeface="Calibri"/>
                <a:ea typeface="Calibri"/>
                <a:cs typeface="Calibri"/>
                <a:sym typeface="Calibri"/>
              </a:rPr>
              <a:t>υπηρεσίες</a:t>
            </a:r>
            <a:endParaRPr/>
          </a:p>
        </p:txBody>
      </p:sp>
      <p:sp>
        <p:nvSpPr>
          <p:cNvPr id="1026" name="Google Shape;1026;p39"/>
          <p:cNvSpPr/>
          <p:nvPr/>
        </p:nvSpPr>
        <p:spPr>
          <a:xfrm rot="5400000">
            <a:off x="3733763" y="2626134"/>
            <a:ext cx="1142444" cy="443923"/>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σειριακός</a:t>
            </a:r>
            <a:endParaRPr/>
          </a:p>
        </p:txBody>
      </p:sp>
      <p:sp>
        <p:nvSpPr>
          <p:cNvPr id="1027" name="Google Shape;1027;p39"/>
          <p:cNvSpPr/>
          <p:nvPr/>
        </p:nvSpPr>
        <p:spPr>
          <a:xfrm rot="5400000">
            <a:off x="8074057" y="2923849"/>
            <a:ext cx="1142444" cy="443923"/>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σειριακός</a:t>
            </a:r>
            <a:endParaRPr/>
          </a:p>
        </p:txBody>
      </p:sp>
      <p:sp>
        <p:nvSpPr>
          <p:cNvPr id="1028" name="Google Shape;1028;p39"/>
          <p:cNvSpPr/>
          <p:nvPr/>
        </p:nvSpPr>
        <p:spPr>
          <a:xfrm rot="5400000">
            <a:off x="3733763" y="4003969"/>
            <a:ext cx="1142444" cy="443923"/>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ETH</a:t>
            </a:r>
            <a:endParaRPr sz="1400">
              <a:solidFill>
                <a:schemeClr val="dk1"/>
              </a:solidFill>
              <a:latin typeface="Century Gothic"/>
              <a:ea typeface="Century Gothic"/>
              <a:cs typeface="Century Gothic"/>
              <a:sym typeface="Century Gothic"/>
            </a:endParaRPr>
          </a:p>
        </p:txBody>
      </p:sp>
      <p:sp>
        <p:nvSpPr>
          <p:cNvPr id="1029" name="Google Shape;1029;p39"/>
          <p:cNvSpPr/>
          <p:nvPr/>
        </p:nvSpPr>
        <p:spPr>
          <a:xfrm rot="5400000">
            <a:off x="8086414" y="4219993"/>
            <a:ext cx="1142444" cy="443923"/>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ETH</a:t>
            </a:r>
            <a:endParaRPr sz="1400">
              <a:solidFill>
                <a:schemeClr val="dk1"/>
              </a:solidFill>
              <a:latin typeface="Century Gothic"/>
              <a:ea typeface="Century Gothic"/>
              <a:cs typeface="Century Gothic"/>
              <a:sym typeface="Century Gothic"/>
            </a:endParaRPr>
          </a:p>
        </p:txBody>
      </p:sp>
      <p:sp>
        <p:nvSpPr>
          <p:cNvPr id="1030" name="Google Shape;1030;p39"/>
          <p:cNvSpPr/>
          <p:nvPr/>
        </p:nvSpPr>
        <p:spPr>
          <a:xfrm>
            <a:off x="2002178" y="2132856"/>
            <a:ext cx="1166205" cy="2915670"/>
          </a:xfrm>
          <a:prstGeom prst="rect">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dk1"/>
                </a:solidFill>
                <a:latin typeface="Century Gothic"/>
                <a:ea typeface="Century Gothic"/>
                <a:cs typeface="Century Gothic"/>
                <a:sym typeface="Century Gothic"/>
              </a:rPr>
              <a:t>Άλλα συνδεδεμένα συστήματα</a:t>
            </a:r>
            <a:endParaRPr sz="12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l" sz="1200">
                <a:solidFill>
                  <a:schemeClr val="dk1"/>
                </a:solidFill>
                <a:latin typeface="Century Gothic"/>
                <a:ea typeface="Century Gothic"/>
                <a:cs typeface="Century Gothic"/>
                <a:sym typeface="Century Gothic"/>
              </a:rPr>
              <a:t>(CCS, CNY)</a:t>
            </a:r>
            <a:endParaRPr/>
          </a:p>
        </p:txBody>
      </p:sp>
      <p:sp>
        <p:nvSpPr>
          <p:cNvPr id="1031" name="Google Shape;1031;p39"/>
          <p:cNvSpPr/>
          <p:nvPr/>
        </p:nvSpPr>
        <p:spPr>
          <a:xfrm>
            <a:off x="4598956" y="2132857"/>
            <a:ext cx="602007" cy="2796545"/>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Μετατροπέας μοντέλων δεδομένων</a:t>
            </a:r>
            <a:endParaRPr sz="1400">
              <a:solidFill>
                <a:schemeClr val="dk1"/>
              </a:solidFill>
              <a:latin typeface="Century Gothic"/>
              <a:ea typeface="Century Gothic"/>
              <a:cs typeface="Century Gothic"/>
              <a:sym typeface="Century Gothic"/>
            </a:endParaRPr>
          </a:p>
        </p:txBody>
      </p:sp>
      <p:sp>
        <p:nvSpPr>
          <p:cNvPr id="1032" name="Google Shape;1032;p39"/>
          <p:cNvSpPr/>
          <p:nvPr/>
        </p:nvSpPr>
        <p:spPr>
          <a:xfrm>
            <a:off x="4886987" y="5116717"/>
            <a:ext cx="627950" cy="313069"/>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σειριακός</a:t>
            </a:r>
            <a:endParaRPr/>
          </a:p>
        </p:txBody>
      </p:sp>
      <p:sp>
        <p:nvSpPr>
          <p:cNvPr id="1033" name="Google Shape;1033;p39"/>
          <p:cNvSpPr/>
          <p:nvPr/>
        </p:nvSpPr>
        <p:spPr>
          <a:xfrm>
            <a:off x="5627189" y="5116717"/>
            <a:ext cx="627950" cy="313069"/>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ETH</a:t>
            </a:r>
            <a:endParaRPr sz="1400">
              <a:solidFill>
                <a:schemeClr val="dk1"/>
              </a:solidFill>
              <a:latin typeface="Century Gothic"/>
              <a:ea typeface="Century Gothic"/>
              <a:cs typeface="Century Gothic"/>
              <a:sym typeface="Century Gothic"/>
            </a:endParaRPr>
          </a:p>
        </p:txBody>
      </p:sp>
      <p:sp>
        <p:nvSpPr>
          <p:cNvPr id="1034" name="Google Shape;1034;p39"/>
          <p:cNvSpPr/>
          <p:nvPr/>
        </p:nvSpPr>
        <p:spPr>
          <a:xfrm>
            <a:off x="6804027" y="5116717"/>
            <a:ext cx="627950" cy="313069"/>
          </a:xfrm>
          <a:prstGeom prst="rect">
            <a:avLst/>
          </a:prstGeom>
          <a:solidFill>
            <a:srgbClr val="F7CAAC"/>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σειριακός</a:t>
            </a:r>
            <a:endParaRPr/>
          </a:p>
        </p:txBody>
      </p:sp>
      <p:cxnSp>
        <p:nvCxnSpPr>
          <p:cNvPr id="1035" name="Google Shape;1035;p39"/>
          <p:cNvCxnSpPr/>
          <p:nvPr/>
        </p:nvCxnSpPr>
        <p:spPr>
          <a:xfrm rot="10800000" flipH="1">
            <a:off x="5962521" y="5517232"/>
            <a:ext cx="4586" cy="504056"/>
          </a:xfrm>
          <a:prstGeom prst="straightConnector1">
            <a:avLst/>
          </a:prstGeom>
          <a:noFill/>
          <a:ln w="25400" cap="flat" cmpd="sng">
            <a:solidFill>
              <a:schemeClr val="dk1"/>
            </a:solidFill>
            <a:prstDash val="solid"/>
            <a:miter lim="800000"/>
            <a:headEnd type="stealth" w="med" len="med"/>
            <a:tailEnd type="stealth" w="med" len="med"/>
          </a:ln>
        </p:spPr>
      </p:cxnSp>
      <p:sp>
        <p:nvSpPr>
          <p:cNvPr id="1036" name="Google Shape;1036;p39"/>
          <p:cNvSpPr txBox="1"/>
          <p:nvPr/>
        </p:nvSpPr>
        <p:spPr>
          <a:xfrm>
            <a:off x="4192664" y="5609069"/>
            <a:ext cx="221712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600">
                <a:solidFill>
                  <a:schemeClr val="dk1"/>
                </a:solidFill>
                <a:latin typeface="Calibri"/>
                <a:ea typeface="Calibri"/>
                <a:cs typeface="Calibri"/>
                <a:sym typeface="Calibri"/>
              </a:rPr>
              <a:t>Σύνδεσμος NMEA / IP</a:t>
            </a:r>
            <a:endParaRPr sz="1600">
              <a:solidFill>
                <a:schemeClr val="dk1"/>
              </a:solidFill>
              <a:latin typeface="Calibri"/>
              <a:ea typeface="Calibri"/>
              <a:cs typeface="Calibri"/>
              <a:sym typeface="Calibri"/>
            </a:endParaRPr>
          </a:p>
        </p:txBody>
      </p:sp>
      <p:sp>
        <p:nvSpPr>
          <p:cNvPr id="1037" name="Google Shape;1037;p39"/>
          <p:cNvSpPr/>
          <p:nvPr/>
        </p:nvSpPr>
        <p:spPr>
          <a:xfrm>
            <a:off x="7097678" y="1751549"/>
            <a:ext cx="942539" cy="743311"/>
          </a:xfrm>
          <a:prstGeom prst="rect">
            <a:avLst/>
          </a:prstGeom>
          <a:solidFill>
            <a:schemeClr val="dk1"/>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entury Gothic"/>
                <a:ea typeface="Century Gothic"/>
                <a:cs typeface="Century Gothic"/>
                <a:sym typeface="Century Gothic"/>
              </a:rPr>
              <a:t>Μονάδα UHF</a:t>
            </a:r>
            <a:endParaRPr/>
          </a:p>
        </p:txBody>
      </p:sp>
      <p:sp>
        <p:nvSpPr>
          <p:cNvPr id="1038" name="Google Shape;1038;p39"/>
          <p:cNvSpPr/>
          <p:nvPr/>
        </p:nvSpPr>
        <p:spPr>
          <a:xfrm>
            <a:off x="5330235" y="2295715"/>
            <a:ext cx="1568487" cy="701237"/>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Αναλυτής αυθεντικότητας μηνυμάτων AIS</a:t>
            </a:r>
            <a:endParaRPr/>
          </a:p>
        </p:txBody>
      </p:sp>
      <p:sp>
        <p:nvSpPr>
          <p:cNvPr id="1039" name="Google Shape;1039;p39"/>
          <p:cNvSpPr/>
          <p:nvPr/>
        </p:nvSpPr>
        <p:spPr>
          <a:xfrm>
            <a:off x="7632883" y="2529554"/>
            <a:ext cx="729667" cy="2915670"/>
          </a:xfrm>
          <a:prstGeom prst="rect">
            <a:avLst/>
          </a:prstGeom>
          <a:solidFill>
            <a:srgbClr val="A7DEF8"/>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entury Gothic"/>
                <a:ea typeface="Century Gothic"/>
                <a:cs typeface="Century Gothic"/>
                <a:sym typeface="Century Gothic"/>
              </a:rPr>
              <a:t>Λογισμικό διαχείρισης AIS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800"/>
              <a:buFont typeface="Book Antiqua"/>
              <a:buNone/>
            </a:pPr>
            <a:r>
              <a:rPr lang="el" sz="2800">
                <a:solidFill>
                  <a:schemeClr val="accent1"/>
                </a:solidFill>
              </a:rPr>
              <a:t>Στόχοι: </a:t>
            </a:r>
            <a:r>
              <a:rPr lang="el" sz="2800">
                <a:solidFill>
                  <a:srgbClr val="FFFFFF"/>
                </a:solidFill>
                <a:latin typeface="Arial"/>
                <a:ea typeface="Arial"/>
                <a:cs typeface="Arial"/>
                <a:sym typeface="Arial"/>
              </a:rPr>
              <a:t>Αυτό το εργαστήριο, είναι σχεδιασμένο για τη διαχείριση CIS των ναυτιλιακών συστημάτων, στοχεύει στην επίδειξη τρωτών σημείων του AIS για τη βελτίωση των δεξιοτήτων τους για την αναγνώριση των ίδιων επιθέσεων</a:t>
            </a:r>
            <a:endParaRPr sz="2800"/>
          </a:p>
        </p:txBody>
      </p:sp>
      <p:sp>
        <p:nvSpPr>
          <p:cNvPr id="625" name="Google Shape;625;p4"/>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ΠΟΙΟΣ</a:t>
            </a:r>
            <a:endParaRPr/>
          </a:p>
        </p:txBody>
      </p:sp>
      <p:sp>
        <p:nvSpPr>
          <p:cNvPr id="626" name="Google Shape;626;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Ναυτηλιακοί CIS Διαχειριστές</a:t>
            </a:r>
            <a:endParaRPr/>
          </a:p>
        </p:txBody>
      </p:sp>
      <p:sp>
        <p:nvSpPr>
          <p:cNvPr id="627" name="Google Shape;627;p4"/>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ΤΙ</a:t>
            </a:r>
            <a:endParaRPr/>
          </a:p>
        </p:txBody>
      </p:sp>
      <p:sp>
        <p:nvSpPr>
          <p:cNvPr id="628" name="Google Shape;628;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Θεμελιώδης προηγμένη δοκιμή ασφάλειας στον κυβερνοχώρο για CIS διαχειριστές στον ναυτιλιακό τομέα</a:t>
            </a:r>
            <a:endParaRPr/>
          </a:p>
        </p:txBody>
      </p:sp>
      <p:sp>
        <p:nvSpPr>
          <p:cNvPr id="629" name="Google Shape;629;p4"/>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ΓΙΑΤΊ</a:t>
            </a:r>
            <a:endParaRPr/>
          </a:p>
        </p:txBody>
      </p:sp>
      <p:pic>
        <p:nvPicPr>
          <p:cNvPr id="630" name="Google Shape;630;p4" descr="Κύκλωμα"/>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631" name="Google Shape;631;p4"/>
          <p:cNvSpPr txBox="1">
            <a:spLocks noGrp="1"/>
          </p:cNvSpPr>
          <p:nvPr>
            <p:ph type="body" idx="9"/>
          </p:nvPr>
        </p:nvSpPr>
        <p:spPr>
          <a:xfrm>
            <a:off x="8281450" y="3803956"/>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Εξοπλίζοντας τους συμμετέχοντες με τις γνώσεις και τις δεξιότητες που απαιτούνται για την αποφυγή επιθέσεων στα συστήματά τους </a:t>
            </a:r>
            <a:endParaRPr/>
          </a:p>
        </p:txBody>
      </p:sp>
      <p:sp>
        <p:nvSpPr>
          <p:cNvPr id="632" name="Google Shape;632;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100"/>
              <a:buFont typeface="Century Gothic"/>
              <a:buNone/>
            </a:pPr>
            <a:fld id="{00000000-1234-1234-1234-123412341234}" type="slidenum">
              <a:rPr lang="el" sz="1100" b="0" i="0" u="none" strike="noStrike" cap="none">
                <a:solidFill>
                  <a:srgbClr val="FFFFFF"/>
                </a:solidFill>
                <a:latin typeface="Century Gothic"/>
                <a:ea typeface="Century Gothic"/>
                <a:cs typeface="Century Gothic"/>
                <a:sym typeface="Century Gothic"/>
              </a:rPr>
              <a:t>4</a:t>
            </a:fld>
            <a:endParaRPr sz="1100" b="0" i="0" u="none" strike="noStrike" cap="none">
              <a:solidFill>
                <a:srgbClr val="FFFFFF"/>
              </a:solidFill>
              <a:latin typeface="Century Gothic"/>
              <a:ea typeface="Century Gothic"/>
              <a:cs typeface="Century Gothic"/>
              <a:sym typeface="Century Gothic"/>
            </a:endParaRPr>
          </a:p>
        </p:txBody>
      </p:sp>
      <p:pic>
        <p:nvPicPr>
          <p:cNvPr id="633" name="Google Shape;633;p4" descr="3d Γυαλιά"/>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634" name="Google Shape;634;p4" descr="Άβακας"/>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sp>
        <p:nvSpPr>
          <p:cNvPr id="635" name="Google Shape;635;p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100"/>
              <a:buFont typeface="Century Gothic"/>
              <a:buNone/>
            </a:pPr>
            <a:r>
              <a:rPr lang="el" sz="1100" b="0" i="0" u="none" strike="noStrike" cap="none">
                <a:solidFill>
                  <a:srgbClr val="FFFFFF"/>
                </a:solidFill>
                <a:latin typeface="Century Gothic"/>
                <a:ea typeface="Century Gothic"/>
                <a:cs typeface="Century Gothic"/>
                <a:sym typeface="Century Gothic"/>
              </a:rPr>
              <a:t>CSP00010_W_M_PENTESTING FOR MARITIME: ΠΡΌΤΥΠΟ ΠΑΡΟΥΣΊΑΣΗΣ ΠΟΥ ΔΗΜΙΟΥΡΓΉΘΗΚΕ ΑΠΌ PR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0"/>
          <p:cNvSpPr/>
          <p:nvPr/>
        </p:nvSpPr>
        <p:spPr>
          <a:xfrm>
            <a:off x="2929906" y="1691115"/>
            <a:ext cx="7117452" cy="4662019"/>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b="1">
                <a:solidFill>
                  <a:srgbClr val="000000"/>
                </a:solidFill>
                <a:latin typeface="Calibri"/>
                <a:ea typeface="Calibri"/>
                <a:cs typeface="Calibri"/>
                <a:sym typeface="Calibri"/>
              </a:rPr>
              <a:t>AIS/Δ</a:t>
            </a:r>
            <a:endParaRPr/>
          </a:p>
        </p:txBody>
      </p:sp>
      <p:sp>
        <p:nvSpPr>
          <p:cNvPr id="1045" name="Google Shape;1045;p40"/>
          <p:cNvSpPr/>
          <p:nvPr/>
        </p:nvSpPr>
        <p:spPr>
          <a:xfrm>
            <a:off x="3137124" y="3623163"/>
            <a:ext cx="1584176" cy="2657963"/>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a:solidFill>
                  <a:srgbClr val="000000"/>
                </a:solidFill>
                <a:latin typeface="Calibri"/>
                <a:ea typeface="Calibri"/>
                <a:cs typeface="Calibri"/>
                <a:sym typeface="Calibri"/>
              </a:rPr>
              <a:t>Διεπαφή C2</a:t>
            </a:r>
            <a:endParaRPr/>
          </a:p>
        </p:txBody>
      </p:sp>
      <p:sp>
        <p:nvSpPr>
          <p:cNvPr id="1046" name="Google Shape;1046;p40"/>
          <p:cNvSpPr/>
          <p:nvPr/>
        </p:nvSpPr>
        <p:spPr>
          <a:xfrm>
            <a:off x="7491058" y="3677327"/>
            <a:ext cx="1584176" cy="1944216"/>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a:solidFill>
                  <a:srgbClr val="000000"/>
                </a:solidFill>
                <a:latin typeface="Calibri"/>
                <a:ea typeface="Calibri"/>
                <a:cs typeface="Calibri"/>
                <a:sym typeface="Calibri"/>
              </a:rPr>
              <a:t>Διεπαφή CDU</a:t>
            </a:r>
            <a:endParaRPr/>
          </a:p>
        </p:txBody>
      </p:sp>
      <p:sp>
        <p:nvSpPr>
          <p:cNvPr id="1047" name="Google Shape;1047;p40"/>
          <p:cNvSpPr/>
          <p:nvPr/>
        </p:nvSpPr>
        <p:spPr>
          <a:xfrm>
            <a:off x="3292885" y="4071182"/>
            <a:ext cx="1296144" cy="413182"/>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RS232 0</a:t>
            </a:r>
            <a:endParaRPr/>
          </a:p>
        </p:txBody>
      </p:sp>
      <p:sp>
        <p:nvSpPr>
          <p:cNvPr id="1048" name="Google Shape;1048;p40"/>
          <p:cNvSpPr/>
          <p:nvPr/>
        </p:nvSpPr>
        <p:spPr>
          <a:xfrm>
            <a:off x="3309979" y="4936059"/>
            <a:ext cx="1296144" cy="439562"/>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Ethernet 0</a:t>
            </a:r>
            <a:endParaRPr/>
          </a:p>
        </p:txBody>
      </p:sp>
      <p:sp>
        <p:nvSpPr>
          <p:cNvPr id="1049" name="Google Shape;1049;p40"/>
          <p:cNvSpPr/>
          <p:nvPr/>
        </p:nvSpPr>
        <p:spPr>
          <a:xfrm>
            <a:off x="3283154" y="5602914"/>
            <a:ext cx="1296144" cy="577991"/>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Μεταφραστής μοντέλων δεδομένων</a:t>
            </a:r>
            <a:endParaRPr/>
          </a:p>
        </p:txBody>
      </p:sp>
      <p:sp>
        <p:nvSpPr>
          <p:cNvPr id="1050" name="Google Shape;1050;p40"/>
          <p:cNvSpPr/>
          <p:nvPr/>
        </p:nvSpPr>
        <p:spPr>
          <a:xfrm>
            <a:off x="3010206" y="1587439"/>
            <a:ext cx="1296144" cy="517223"/>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RS232 2 &amp; θύρα Ethernet 2</a:t>
            </a:r>
            <a:endParaRPr/>
          </a:p>
        </p:txBody>
      </p:sp>
      <p:sp>
        <p:nvSpPr>
          <p:cNvPr id="1051" name="Google Shape;1051;p40"/>
          <p:cNvSpPr/>
          <p:nvPr/>
        </p:nvSpPr>
        <p:spPr>
          <a:xfrm>
            <a:off x="7843685" y="2809060"/>
            <a:ext cx="1296144" cy="517223"/>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2" name="Google Shape;1052;p40"/>
          <p:cNvSpPr/>
          <p:nvPr/>
        </p:nvSpPr>
        <p:spPr>
          <a:xfrm>
            <a:off x="7642093" y="5705756"/>
            <a:ext cx="1296144" cy="517223"/>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Ιστορικό AIS</a:t>
            </a:r>
            <a:endParaRPr/>
          </a:p>
        </p:txBody>
      </p:sp>
      <p:sp>
        <p:nvSpPr>
          <p:cNvPr id="1053" name="Google Shape;1053;p40"/>
          <p:cNvSpPr/>
          <p:nvPr/>
        </p:nvSpPr>
        <p:spPr>
          <a:xfrm>
            <a:off x="5406279" y="3760845"/>
            <a:ext cx="1296144" cy="1867422"/>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r>
              <a:rPr lang="el" sz="1200">
                <a:solidFill>
                  <a:schemeClr val="lt1"/>
                </a:solidFill>
                <a:latin typeface="Calibri"/>
                <a:ea typeface="Calibri"/>
                <a:cs typeface="Calibri"/>
                <a:sym typeface="Calibri"/>
              </a:rPr>
              <a:t>AIS LEGACY επεξεργαστής</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4" name="Google Shape;1054;p40"/>
          <p:cNvSpPr/>
          <p:nvPr/>
        </p:nvSpPr>
        <p:spPr>
          <a:xfrm>
            <a:off x="7642093" y="3971124"/>
            <a:ext cx="1296144"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RS232 1</a:t>
            </a:r>
            <a:endParaRPr/>
          </a:p>
        </p:txBody>
      </p:sp>
      <p:sp>
        <p:nvSpPr>
          <p:cNvPr id="1055" name="Google Shape;1055;p40"/>
          <p:cNvSpPr/>
          <p:nvPr/>
        </p:nvSpPr>
        <p:spPr>
          <a:xfrm>
            <a:off x="7642093" y="4845531"/>
            <a:ext cx="1296144"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Ethernet 1</a:t>
            </a:r>
            <a:endParaRPr/>
          </a:p>
        </p:txBody>
      </p:sp>
      <p:sp>
        <p:nvSpPr>
          <p:cNvPr id="1056" name="Google Shape;1056;p40"/>
          <p:cNvSpPr/>
          <p:nvPr/>
        </p:nvSpPr>
        <p:spPr>
          <a:xfrm>
            <a:off x="5920330" y="2896750"/>
            <a:ext cx="1122325" cy="722007"/>
          </a:xfrm>
          <a:prstGeom prst="rect">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Δέκτης GNSS</a:t>
            </a:r>
            <a:endParaRPr sz="1400">
              <a:solidFill>
                <a:schemeClr val="lt1"/>
              </a:solidFill>
              <a:latin typeface="Calibri"/>
              <a:ea typeface="Calibri"/>
              <a:cs typeface="Calibri"/>
              <a:sym typeface="Calibri"/>
            </a:endParaRPr>
          </a:p>
        </p:txBody>
      </p:sp>
      <p:cxnSp>
        <p:nvCxnSpPr>
          <p:cNvPr id="1057" name="Google Shape;1057;p40"/>
          <p:cNvCxnSpPr>
            <a:stCxn id="1053" idx="2"/>
            <a:endCxn id="1052" idx="1"/>
          </p:cNvCxnSpPr>
          <p:nvPr/>
        </p:nvCxnSpPr>
        <p:spPr>
          <a:xfrm rot="-5400000" flipH="1">
            <a:off x="6680151" y="5002467"/>
            <a:ext cx="336000" cy="1587600"/>
          </a:xfrm>
          <a:prstGeom prst="bentConnector2">
            <a:avLst/>
          </a:prstGeom>
          <a:noFill/>
          <a:ln w="28575" cap="flat" cmpd="sng">
            <a:solidFill>
              <a:schemeClr val="dk1"/>
            </a:solidFill>
            <a:prstDash val="solid"/>
            <a:miter lim="800000"/>
            <a:headEnd type="triangle" w="med" len="med"/>
            <a:tailEnd type="triangle" w="med" len="med"/>
          </a:ln>
        </p:spPr>
      </p:cxnSp>
      <p:cxnSp>
        <p:nvCxnSpPr>
          <p:cNvPr id="1058" name="Google Shape;1058;p40"/>
          <p:cNvCxnSpPr>
            <a:stCxn id="1059" idx="3"/>
            <a:endCxn id="1051" idx="1"/>
          </p:cNvCxnSpPr>
          <p:nvPr/>
        </p:nvCxnSpPr>
        <p:spPr>
          <a:xfrm rot="10800000" flipH="1">
            <a:off x="6577203" y="3067543"/>
            <a:ext cx="1266600" cy="1632900"/>
          </a:xfrm>
          <a:prstGeom prst="bentConnector3">
            <a:avLst>
              <a:gd name="adj1" fmla="val 49995"/>
            </a:avLst>
          </a:prstGeom>
          <a:noFill/>
          <a:ln w="28575" cap="flat" cmpd="sng">
            <a:solidFill>
              <a:schemeClr val="dk1"/>
            </a:solidFill>
            <a:prstDash val="solid"/>
            <a:miter lim="800000"/>
            <a:headEnd type="triangle" w="med" len="med"/>
            <a:tailEnd type="triangle" w="med" len="med"/>
          </a:ln>
        </p:spPr>
      </p:cxnSp>
      <p:cxnSp>
        <p:nvCxnSpPr>
          <p:cNvPr id="1060" name="Google Shape;1060;p40"/>
          <p:cNvCxnSpPr>
            <a:endCxn id="1049" idx="3"/>
          </p:cNvCxnSpPr>
          <p:nvPr/>
        </p:nvCxnSpPr>
        <p:spPr>
          <a:xfrm flipH="1">
            <a:off x="4579298" y="5632710"/>
            <a:ext cx="1015800" cy="259200"/>
          </a:xfrm>
          <a:prstGeom prst="bentConnector3">
            <a:avLst>
              <a:gd name="adj1" fmla="val 1731"/>
            </a:avLst>
          </a:prstGeom>
          <a:noFill/>
          <a:ln w="28575" cap="flat" cmpd="sng">
            <a:solidFill>
              <a:schemeClr val="dk1"/>
            </a:solidFill>
            <a:prstDash val="solid"/>
            <a:miter lim="800000"/>
            <a:headEnd type="triangle" w="med" len="med"/>
            <a:tailEnd type="triangle" w="med" len="med"/>
          </a:ln>
        </p:spPr>
      </p:cxnSp>
      <p:cxnSp>
        <p:nvCxnSpPr>
          <p:cNvPr id="1061" name="Google Shape;1061;p40"/>
          <p:cNvCxnSpPr/>
          <p:nvPr/>
        </p:nvCxnSpPr>
        <p:spPr>
          <a:xfrm rot="10800000">
            <a:off x="4721302" y="5326993"/>
            <a:ext cx="660225" cy="0"/>
          </a:xfrm>
          <a:prstGeom prst="straightConnector1">
            <a:avLst/>
          </a:prstGeom>
          <a:noFill/>
          <a:ln w="28575" cap="flat" cmpd="sng">
            <a:solidFill>
              <a:schemeClr val="dk1"/>
            </a:solidFill>
            <a:prstDash val="solid"/>
            <a:miter lim="800000"/>
            <a:headEnd type="none" w="sm" len="sm"/>
            <a:tailEnd type="triangle" w="med" len="med"/>
          </a:ln>
        </p:spPr>
      </p:cxnSp>
      <p:cxnSp>
        <p:nvCxnSpPr>
          <p:cNvPr id="1062" name="Google Shape;1062;p40"/>
          <p:cNvCxnSpPr/>
          <p:nvPr/>
        </p:nvCxnSpPr>
        <p:spPr>
          <a:xfrm>
            <a:off x="6702424" y="5281905"/>
            <a:ext cx="788635" cy="0"/>
          </a:xfrm>
          <a:prstGeom prst="straightConnector1">
            <a:avLst/>
          </a:prstGeom>
          <a:noFill/>
          <a:ln w="28575" cap="flat" cmpd="sng">
            <a:solidFill>
              <a:schemeClr val="dk1"/>
            </a:solidFill>
            <a:prstDash val="solid"/>
            <a:miter lim="800000"/>
            <a:headEnd type="none" w="sm" len="sm"/>
            <a:tailEnd type="triangle" w="med" len="med"/>
          </a:ln>
        </p:spPr>
      </p:cxnSp>
      <p:cxnSp>
        <p:nvCxnSpPr>
          <p:cNvPr id="1063" name="Google Shape;1063;p40"/>
          <p:cNvCxnSpPr/>
          <p:nvPr/>
        </p:nvCxnSpPr>
        <p:spPr>
          <a:xfrm rot="10800000">
            <a:off x="6702424" y="5547857"/>
            <a:ext cx="788635" cy="2"/>
          </a:xfrm>
          <a:prstGeom prst="straightConnector1">
            <a:avLst/>
          </a:prstGeom>
          <a:noFill/>
          <a:ln w="28575" cap="flat" cmpd="sng">
            <a:solidFill>
              <a:schemeClr val="dk1"/>
            </a:solidFill>
            <a:prstDash val="solid"/>
            <a:miter lim="800000"/>
            <a:headEnd type="none" w="sm" len="sm"/>
            <a:tailEnd type="triangle" w="med" len="med"/>
          </a:ln>
        </p:spPr>
      </p:cxnSp>
      <p:cxnSp>
        <p:nvCxnSpPr>
          <p:cNvPr id="1064" name="Google Shape;1064;p40"/>
          <p:cNvCxnSpPr/>
          <p:nvPr/>
        </p:nvCxnSpPr>
        <p:spPr>
          <a:xfrm>
            <a:off x="6702424" y="5045479"/>
            <a:ext cx="788635" cy="0"/>
          </a:xfrm>
          <a:prstGeom prst="straightConnector1">
            <a:avLst/>
          </a:prstGeom>
          <a:noFill/>
          <a:ln w="28575" cap="flat" cmpd="sng">
            <a:solidFill>
              <a:schemeClr val="dk1"/>
            </a:solidFill>
            <a:prstDash val="solid"/>
            <a:miter lim="800000"/>
            <a:headEnd type="none" w="sm" len="sm"/>
            <a:tailEnd type="triangle" w="med" len="med"/>
          </a:ln>
        </p:spPr>
      </p:cxnSp>
      <p:cxnSp>
        <p:nvCxnSpPr>
          <p:cNvPr id="1065" name="Google Shape;1065;p40"/>
          <p:cNvCxnSpPr/>
          <p:nvPr/>
        </p:nvCxnSpPr>
        <p:spPr>
          <a:xfrm>
            <a:off x="6610606" y="4768957"/>
            <a:ext cx="918616" cy="0"/>
          </a:xfrm>
          <a:prstGeom prst="straightConnector1">
            <a:avLst/>
          </a:prstGeom>
          <a:noFill/>
          <a:ln w="28575" cap="flat" cmpd="sng">
            <a:solidFill>
              <a:schemeClr val="dk1"/>
            </a:solidFill>
            <a:prstDash val="solid"/>
            <a:miter lim="800000"/>
            <a:headEnd type="none" w="sm" len="sm"/>
            <a:tailEnd type="triangle" w="med" len="med"/>
          </a:ln>
        </p:spPr>
      </p:cxnSp>
      <p:cxnSp>
        <p:nvCxnSpPr>
          <p:cNvPr id="1066" name="Google Shape;1066;p40"/>
          <p:cNvCxnSpPr/>
          <p:nvPr/>
        </p:nvCxnSpPr>
        <p:spPr>
          <a:xfrm flipH="1">
            <a:off x="6322575" y="3618757"/>
            <a:ext cx="1" cy="175259"/>
          </a:xfrm>
          <a:prstGeom prst="straightConnector1">
            <a:avLst/>
          </a:prstGeom>
          <a:noFill/>
          <a:ln w="28575" cap="flat" cmpd="sng">
            <a:solidFill>
              <a:schemeClr val="dk1"/>
            </a:solidFill>
            <a:prstDash val="solid"/>
            <a:miter lim="800000"/>
            <a:headEnd type="none" w="sm" len="sm"/>
            <a:tailEnd type="triangle" w="med" len="med"/>
          </a:ln>
        </p:spPr>
      </p:cxnSp>
      <p:sp>
        <p:nvSpPr>
          <p:cNvPr id="1067" name="Google Shape;1067;p40"/>
          <p:cNvSpPr txBox="1"/>
          <p:nvPr/>
        </p:nvSpPr>
        <p:spPr>
          <a:xfrm>
            <a:off x="6794457" y="4773490"/>
            <a:ext cx="5693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Κατάσταση</a:t>
            </a:r>
            <a:endParaRPr sz="1200">
              <a:solidFill>
                <a:schemeClr val="dk1"/>
              </a:solidFill>
              <a:latin typeface="Calibri"/>
              <a:ea typeface="Calibri"/>
              <a:cs typeface="Calibri"/>
              <a:sym typeface="Calibri"/>
            </a:endParaRPr>
          </a:p>
        </p:txBody>
      </p:sp>
      <p:sp>
        <p:nvSpPr>
          <p:cNvPr id="1068" name="Google Shape;1068;p40"/>
          <p:cNvSpPr txBox="1"/>
          <p:nvPr/>
        </p:nvSpPr>
        <p:spPr>
          <a:xfrm>
            <a:off x="6848593" y="5055806"/>
            <a:ext cx="4747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Δεδομένα</a:t>
            </a:r>
            <a:endParaRPr/>
          </a:p>
        </p:txBody>
      </p:sp>
      <p:sp>
        <p:nvSpPr>
          <p:cNvPr id="1069" name="Google Shape;1069;p40"/>
          <p:cNvSpPr txBox="1"/>
          <p:nvPr/>
        </p:nvSpPr>
        <p:spPr>
          <a:xfrm>
            <a:off x="6793377" y="5308671"/>
            <a:ext cx="68018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Ρυθμίσεις</a:t>
            </a:r>
            <a:endParaRPr/>
          </a:p>
        </p:txBody>
      </p:sp>
      <p:sp>
        <p:nvSpPr>
          <p:cNvPr id="1070" name="Google Shape;1070;p40"/>
          <p:cNvSpPr txBox="1"/>
          <p:nvPr/>
        </p:nvSpPr>
        <p:spPr>
          <a:xfrm>
            <a:off x="4633764" y="5623792"/>
            <a:ext cx="70878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Δεδομένα AIS</a:t>
            </a:r>
            <a:endParaRPr/>
          </a:p>
        </p:txBody>
      </p:sp>
      <p:sp>
        <p:nvSpPr>
          <p:cNvPr id="1071" name="Google Shape;1071;p40"/>
          <p:cNvSpPr/>
          <p:nvPr/>
        </p:nvSpPr>
        <p:spPr>
          <a:xfrm rot="-5400000">
            <a:off x="256938" y="3561785"/>
            <a:ext cx="4048506" cy="846226"/>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000000"/>
                </a:solidFill>
                <a:latin typeface="Calibri"/>
                <a:ea typeface="Calibri"/>
                <a:cs typeface="Calibri"/>
                <a:sym typeface="Calibri"/>
              </a:rPr>
              <a:t>Άλλο</a:t>
            </a:r>
            <a:endParaRPr sz="1400">
              <a:solidFill>
                <a:srgbClr val="000000"/>
              </a:solidFill>
              <a:latin typeface="Calibri"/>
              <a:ea typeface="Calibri"/>
              <a:cs typeface="Calibri"/>
              <a:sym typeface="Calibri"/>
            </a:endParaRPr>
          </a:p>
          <a:p>
            <a:pPr marL="0" marR="0" lvl="0" indent="0" algn="ctr" rtl="0">
              <a:spcBef>
                <a:spcPts val="0"/>
              </a:spcBef>
              <a:spcAft>
                <a:spcPts val="0"/>
              </a:spcAft>
              <a:buNone/>
            </a:pPr>
            <a:r>
              <a:rPr lang="el" sz="1400">
                <a:solidFill>
                  <a:srgbClr val="000000"/>
                </a:solidFill>
                <a:latin typeface="Calibri"/>
                <a:ea typeface="Calibri"/>
                <a:cs typeface="Calibri"/>
                <a:sym typeface="Calibri"/>
              </a:rPr>
              <a:t>Σύστημα</a:t>
            </a:r>
            <a:endParaRPr/>
          </a:p>
        </p:txBody>
      </p:sp>
      <p:sp>
        <p:nvSpPr>
          <p:cNvPr id="1072" name="Google Shape;1072;p40"/>
          <p:cNvSpPr/>
          <p:nvPr/>
        </p:nvSpPr>
        <p:spPr>
          <a:xfrm rot="5400000">
            <a:off x="8605500" y="3695142"/>
            <a:ext cx="3947329" cy="478337"/>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000000"/>
                </a:solidFill>
                <a:latin typeface="Calibri"/>
                <a:ea typeface="Calibri"/>
                <a:cs typeface="Calibri"/>
                <a:sym typeface="Calibri"/>
              </a:rPr>
              <a:t>Μονάδα οθόνης ελέγχου</a:t>
            </a:r>
            <a:endParaRPr/>
          </a:p>
        </p:txBody>
      </p:sp>
      <p:cxnSp>
        <p:nvCxnSpPr>
          <p:cNvPr id="1073" name="Google Shape;1073;p40"/>
          <p:cNvCxnSpPr>
            <a:stCxn id="1054" idx="3"/>
          </p:cNvCxnSpPr>
          <p:nvPr/>
        </p:nvCxnSpPr>
        <p:spPr>
          <a:xfrm>
            <a:off x="8938237" y="4332128"/>
            <a:ext cx="478200"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074" name="Google Shape;1074;p40"/>
          <p:cNvCxnSpPr/>
          <p:nvPr/>
        </p:nvCxnSpPr>
        <p:spPr>
          <a:xfrm rot="10800000" flipH="1">
            <a:off x="8931218" y="5235280"/>
            <a:ext cx="485356" cy="1"/>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075" name="Google Shape;1075;p40"/>
          <p:cNvCxnSpPr/>
          <p:nvPr/>
        </p:nvCxnSpPr>
        <p:spPr>
          <a:xfrm rot="10800000" flipH="1">
            <a:off x="2700214" y="4259957"/>
            <a:ext cx="581511" cy="1"/>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076" name="Google Shape;1076;p40"/>
          <p:cNvCxnSpPr/>
          <p:nvPr/>
        </p:nvCxnSpPr>
        <p:spPr>
          <a:xfrm rot="10800000" flipH="1">
            <a:off x="2741348" y="5167064"/>
            <a:ext cx="581511" cy="1"/>
          </a:xfrm>
          <a:prstGeom prst="straightConnector1">
            <a:avLst/>
          </a:prstGeom>
          <a:noFill/>
          <a:ln w="28575" cap="flat" cmpd="sng">
            <a:solidFill>
              <a:schemeClr val="dk1"/>
            </a:solidFill>
            <a:prstDash val="solid"/>
            <a:miter lim="800000"/>
            <a:headEnd type="triangle" w="med" len="med"/>
            <a:tailEnd type="triangle" w="med" len="med"/>
          </a:ln>
        </p:spPr>
      </p:cxnSp>
      <p:sp>
        <p:nvSpPr>
          <p:cNvPr id="1077" name="Google Shape;1077;p40"/>
          <p:cNvSpPr/>
          <p:nvPr/>
        </p:nvSpPr>
        <p:spPr>
          <a:xfrm>
            <a:off x="2834059" y="892569"/>
            <a:ext cx="1296144" cy="503357"/>
          </a:xfrm>
          <a:prstGeom prst="rect">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dk1"/>
                </a:solidFill>
                <a:latin typeface="Calibri"/>
                <a:ea typeface="Calibri"/>
                <a:cs typeface="Calibri"/>
                <a:sym typeface="Calibri"/>
              </a:rPr>
              <a:t>Αισθητήρες (ραντάρ &amp; optronics)</a:t>
            </a:r>
            <a:endParaRPr/>
          </a:p>
        </p:txBody>
      </p:sp>
      <p:sp>
        <p:nvSpPr>
          <p:cNvPr id="1078" name="Google Shape;1078;p40"/>
          <p:cNvSpPr/>
          <p:nvPr/>
        </p:nvSpPr>
        <p:spPr>
          <a:xfrm>
            <a:off x="4350382" y="880526"/>
            <a:ext cx="1036089" cy="503357"/>
          </a:xfrm>
          <a:prstGeom prst="rect">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ECDIS</a:t>
            </a:r>
            <a:endParaRPr/>
          </a:p>
        </p:txBody>
      </p:sp>
      <p:sp>
        <p:nvSpPr>
          <p:cNvPr id="1079" name="Google Shape;1079;p40"/>
          <p:cNvSpPr/>
          <p:nvPr/>
        </p:nvSpPr>
        <p:spPr>
          <a:xfrm rot="5400000">
            <a:off x="8712052" y="4697051"/>
            <a:ext cx="1943509" cy="478337"/>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dk1"/>
                </a:solidFill>
                <a:latin typeface="Calibri"/>
                <a:ea typeface="Calibri"/>
                <a:cs typeface="Calibri"/>
                <a:sym typeface="Calibri"/>
              </a:rPr>
              <a:t>Λογισμικό διαχείρισης AIS</a:t>
            </a:r>
            <a:endParaRPr sz="1200">
              <a:solidFill>
                <a:schemeClr val="dk1"/>
              </a:solidFill>
              <a:latin typeface="Calibri"/>
              <a:ea typeface="Calibri"/>
              <a:cs typeface="Calibri"/>
              <a:sym typeface="Calibri"/>
            </a:endParaRPr>
          </a:p>
        </p:txBody>
      </p:sp>
      <p:cxnSp>
        <p:nvCxnSpPr>
          <p:cNvPr id="1080" name="Google Shape;1080;p40"/>
          <p:cNvCxnSpPr/>
          <p:nvPr/>
        </p:nvCxnSpPr>
        <p:spPr>
          <a:xfrm>
            <a:off x="9991067" y="5019684"/>
            <a:ext cx="348931" cy="0"/>
          </a:xfrm>
          <a:prstGeom prst="straightConnector1">
            <a:avLst/>
          </a:prstGeom>
          <a:noFill/>
          <a:ln w="28575" cap="flat" cmpd="sng">
            <a:solidFill>
              <a:schemeClr val="dk1"/>
            </a:solidFill>
            <a:prstDash val="solid"/>
            <a:miter lim="800000"/>
            <a:headEnd type="none" w="sm" len="sm"/>
            <a:tailEnd type="triangle" w="med" len="med"/>
          </a:ln>
        </p:spPr>
      </p:cxnSp>
      <p:sp>
        <p:nvSpPr>
          <p:cNvPr id="1081" name="Google Shape;1081;p40"/>
          <p:cNvSpPr/>
          <p:nvPr/>
        </p:nvSpPr>
        <p:spPr>
          <a:xfrm>
            <a:off x="8626830" y="2211495"/>
            <a:ext cx="1314358" cy="380342"/>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Μπροστινό μέρος UHF</a:t>
            </a:r>
            <a:endParaRPr/>
          </a:p>
        </p:txBody>
      </p:sp>
      <p:sp>
        <p:nvSpPr>
          <p:cNvPr id="1082" name="Google Shape;1082;p40"/>
          <p:cNvSpPr/>
          <p:nvPr/>
        </p:nvSpPr>
        <p:spPr>
          <a:xfrm>
            <a:off x="4090327" y="2824742"/>
            <a:ext cx="988567" cy="517223"/>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AIS MSG Μετατροπέας</a:t>
            </a:r>
            <a:endParaRPr/>
          </a:p>
        </p:txBody>
      </p:sp>
      <p:cxnSp>
        <p:nvCxnSpPr>
          <p:cNvPr id="1083" name="Google Shape;1083;p40"/>
          <p:cNvCxnSpPr>
            <a:stCxn id="1050" idx="2"/>
            <a:endCxn id="1082" idx="1"/>
          </p:cNvCxnSpPr>
          <p:nvPr/>
        </p:nvCxnSpPr>
        <p:spPr>
          <a:xfrm rot="-5400000" flipH="1">
            <a:off x="3384978" y="2377962"/>
            <a:ext cx="978600" cy="432000"/>
          </a:xfrm>
          <a:prstGeom prst="bentConnector2">
            <a:avLst/>
          </a:prstGeom>
          <a:noFill/>
          <a:ln w="28575" cap="flat" cmpd="sng">
            <a:solidFill>
              <a:schemeClr val="dk1"/>
            </a:solidFill>
            <a:prstDash val="solid"/>
            <a:miter lim="800000"/>
            <a:headEnd type="none" w="sm" len="sm"/>
            <a:tailEnd type="triangle" w="med" len="med"/>
          </a:ln>
        </p:spPr>
      </p:cxnSp>
      <p:sp>
        <p:nvSpPr>
          <p:cNvPr id="1084" name="Google Shape;1084;p40"/>
          <p:cNvSpPr txBox="1"/>
          <p:nvPr/>
        </p:nvSpPr>
        <p:spPr>
          <a:xfrm>
            <a:off x="568177" y="43743"/>
            <a:ext cx="43113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800">
                <a:solidFill>
                  <a:schemeClr val="dk2"/>
                </a:solidFill>
                <a:latin typeface="Calibri"/>
                <a:ea typeface="Calibri"/>
                <a:cs typeface="Calibri"/>
                <a:sym typeface="Calibri"/>
              </a:rPr>
              <a:t>ΥΛΙΚΟ – Λεπτομερής προβολή</a:t>
            </a:r>
            <a:endParaRPr sz="2800">
              <a:solidFill>
                <a:schemeClr val="dk2"/>
              </a:solidFill>
              <a:latin typeface="Calibri"/>
              <a:ea typeface="Calibri"/>
              <a:cs typeface="Calibri"/>
              <a:sym typeface="Calibri"/>
            </a:endParaRPr>
          </a:p>
        </p:txBody>
      </p:sp>
      <p:sp>
        <p:nvSpPr>
          <p:cNvPr id="1085" name="Google Shape;1085;p40"/>
          <p:cNvSpPr/>
          <p:nvPr/>
        </p:nvSpPr>
        <p:spPr>
          <a:xfrm>
            <a:off x="6494511" y="1266671"/>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6" name="Google Shape;1086;p40"/>
          <p:cNvSpPr txBox="1"/>
          <p:nvPr/>
        </p:nvSpPr>
        <p:spPr>
          <a:xfrm>
            <a:off x="6722958" y="834608"/>
            <a:ext cx="84632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GNSS</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 Κεραία</a:t>
            </a:r>
            <a:endParaRPr sz="1400">
              <a:solidFill>
                <a:schemeClr val="dk1"/>
              </a:solidFill>
              <a:latin typeface="Calibri"/>
              <a:ea typeface="Calibri"/>
              <a:cs typeface="Calibri"/>
              <a:sym typeface="Calibri"/>
            </a:endParaRPr>
          </a:p>
        </p:txBody>
      </p:sp>
      <p:sp>
        <p:nvSpPr>
          <p:cNvPr id="1087" name="Google Shape;1087;p40"/>
          <p:cNvSpPr/>
          <p:nvPr/>
        </p:nvSpPr>
        <p:spPr>
          <a:xfrm>
            <a:off x="5604173" y="946073"/>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8" name="Google Shape;1088;p40"/>
          <p:cNvSpPr txBox="1"/>
          <p:nvPr/>
        </p:nvSpPr>
        <p:spPr>
          <a:xfrm>
            <a:off x="5897407" y="644592"/>
            <a:ext cx="806246"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l" sz="1400">
                <a:solidFill>
                  <a:schemeClr val="dk1"/>
                </a:solidFill>
                <a:latin typeface="Calibri"/>
                <a:ea typeface="Calibri"/>
                <a:cs typeface="Calibri"/>
                <a:sym typeface="Calibri"/>
              </a:rPr>
              <a:t>VHF </a:t>
            </a:r>
            <a:endParaRPr/>
          </a:p>
          <a:p>
            <a:pPr marL="0" marR="0" lvl="0" indent="0" algn="r" rtl="0">
              <a:spcBef>
                <a:spcPts val="0"/>
              </a:spcBef>
              <a:spcAft>
                <a:spcPts val="0"/>
              </a:spcAft>
              <a:buNone/>
            </a:pPr>
            <a:r>
              <a:rPr lang="el" sz="1400">
                <a:solidFill>
                  <a:schemeClr val="dk1"/>
                </a:solidFill>
                <a:latin typeface="Calibri"/>
                <a:ea typeface="Calibri"/>
                <a:cs typeface="Calibri"/>
                <a:sym typeface="Calibri"/>
              </a:rPr>
              <a:t>Κεραία</a:t>
            </a:r>
            <a:endParaRPr sz="1400">
              <a:solidFill>
                <a:schemeClr val="dk1"/>
              </a:solidFill>
              <a:latin typeface="Calibri"/>
              <a:ea typeface="Calibri"/>
              <a:cs typeface="Calibri"/>
              <a:sym typeface="Calibri"/>
            </a:endParaRPr>
          </a:p>
        </p:txBody>
      </p:sp>
      <p:sp>
        <p:nvSpPr>
          <p:cNvPr id="1089" name="Google Shape;1089;p40"/>
          <p:cNvSpPr/>
          <p:nvPr/>
        </p:nvSpPr>
        <p:spPr>
          <a:xfrm>
            <a:off x="4494688" y="1600606"/>
            <a:ext cx="912514" cy="517223"/>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RS232 Θύρα 3</a:t>
            </a:r>
            <a:endParaRPr/>
          </a:p>
        </p:txBody>
      </p:sp>
      <p:cxnSp>
        <p:nvCxnSpPr>
          <p:cNvPr id="1090" name="Google Shape;1090;p40"/>
          <p:cNvCxnSpPr>
            <a:stCxn id="1078" idx="2"/>
          </p:cNvCxnSpPr>
          <p:nvPr/>
        </p:nvCxnSpPr>
        <p:spPr>
          <a:xfrm>
            <a:off x="4868427" y="1383883"/>
            <a:ext cx="5400" cy="217200"/>
          </a:xfrm>
          <a:prstGeom prst="straightConnector1">
            <a:avLst/>
          </a:prstGeom>
          <a:noFill/>
          <a:ln w="28575" cap="flat" cmpd="sng">
            <a:solidFill>
              <a:schemeClr val="dk1"/>
            </a:solidFill>
            <a:prstDash val="solid"/>
            <a:miter lim="800000"/>
            <a:headEnd type="none" w="sm" len="sm"/>
            <a:tailEnd type="triangle" w="med" len="med"/>
          </a:ln>
        </p:spPr>
      </p:cxnSp>
      <p:cxnSp>
        <p:nvCxnSpPr>
          <p:cNvPr id="1091" name="Google Shape;1091;p40"/>
          <p:cNvCxnSpPr>
            <a:stCxn id="1050" idx="2"/>
          </p:cNvCxnSpPr>
          <p:nvPr/>
        </p:nvCxnSpPr>
        <p:spPr>
          <a:xfrm rot="10800000">
            <a:off x="3656778" y="2101362"/>
            <a:ext cx="1500" cy="3300"/>
          </a:xfrm>
          <a:prstGeom prst="straightConnector1">
            <a:avLst/>
          </a:prstGeom>
          <a:noFill/>
          <a:ln w="28575" cap="flat" cmpd="sng">
            <a:solidFill>
              <a:schemeClr val="dk1"/>
            </a:solidFill>
            <a:prstDash val="solid"/>
            <a:miter lim="800000"/>
            <a:headEnd type="none" w="sm" len="sm"/>
            <a:tailEnd type="triangle" w="med" len="med"/>
          </a:ln>
        </p:spPr>
      </p:cxnSp>
      <p:cxnSp>
        <p:nvCxnSpPr>
          <p:cNvPr id="1092" name="Google Shape;1092;p40"/>
          <p:cNvCxnSpPr/>
          <p:nvPr/>
        </p:nvCxnSpPr>
        <p:spPr>
          <a:xfrm>
            <a:off x="4792487" y="2101473"/>
            <a:ext cx="0" cy="723268"/>
          </a:xfrm>
          <a:prstGeom prst="straightConnector1">
            <a:avLst/>
          </a:prstGeom>
          <a:noFill/>
          <a:ln w="28575" cap="flat" cmpd="sng">
            <a:solidFill>
              <a:schemeClr val="dk1"/>
            </a:solidFill>
            <a:prstDash val="solid"/>
            <a:miter lim="800000"/>
            <a:headEnd type="none" w="sm" len="sm"/>
            <a:tailEnd type="triangle" w="med" len="med"/>
          </a:ln>
        </p:spPr>
      </p:cxnSp>
      <p:cxnSp>
        <p:nvCxnSpPr>
          <p:cNvPr id="1093" name="Google Shape;1093;p40"/>
          <p:cNvCxnSpPr/>
          <p:nvPr/>
        </p:nvCxnSpPr>
        <p:spPr>
          <a:xfrm>
            <a:off x="6719599" y="1594270"/>
            <a:ext cx="0" cy="1258348"/>
          </a:xfrm>
          <a:prstGeom prst="straightConnector1">
            <a:avLst/>
          </a:prstGeom>
          <a:noFill/>
          <a:ln w="28575" cap="flat" cmpd="sng">
            <a:solidFill>
              <a:schemeClr val="dk1"/>
            </a:solidFill>
            <a:prstDash val="solid"/>
            <a:miter lim="800000"/>
            <a:headEnd type="none" w="sm" len="sm"/>
            <a:tailEnd type="triangle" w="med" len="med"/>
          </a:ln>
        </p:spPr>
      </p:cxnSp>
      <p:sp>
        <p:nvSpPr>
          <p:cNvPr id="1094" name="Google Shape;1094;p40"/>
          <p:cNvSpPr/>
          <p:nvPr/>
        </p:nvSpPr>
        <p:spPr>
          <a:xfrm>
            <a:off x="7767038" y="1528598"/>
            <a:ext cx="1164180" cy="432048"/>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dk1"/>
                </a:solidFill>
                <a:latin typeface="Calibri"/>
                <a:ea typeface="Calibri"/>
                <a:cs typeface="Calibri"/>
                <a:sym typeface="Calibri"/>
              </a:rPr>
              <a:t>RF</a:t>
            </a:r>
            <a:endParaRPr/>
          </a:p>
          <a:p>
            <a:pPr marL="0" marR="0" lvl="0" indent="0" algn="ctr" rtl="0">
              <a:spcBef>
                <a:spcPts val="0"/>
              </a:spcBef>
              <a:spcAft>
                <a:spcPts val="0"/>
              </a:spcAft>
              <a:buNone/>
            </a:pPr>
            <a:r>
              <a:rPr lang="el" sz="1200">
                <a:solidFill>
                  <a:schemeClr val="dk1"/>
                </a:solidFill>
                <a:latin typeface="Calibri"/>
                <a:ea typeface="Calibri"/>
                <a:cs typeface="Calibri"/>
                <a:sym typeface="Calibri"/>
              </a:rPr>
              <a:t>Θύρα 5 (UHF)</a:t>
            </a:r>
            <a:endParaRPr/>
          </a:p>
        </p:txBody>
      </p:sp>
      <p:cxnSp>
        <p:nvCxnSpPr>
          <p:cNvPr id="1095" name="Google Shape;1095;p40"/>
          <p:cNvCxnSpPr>
            <a:stCxn id="1087" idx="3"/>
          </p:cNvCxnSpPr>
          <p:nvPr/>
        </p:nvCxnSpPr>
        <p:spPr>
          <a:xfrm flipH="1">
            <a:off x="5818463" y="1280007"/>
            <a:ext cx="10800" cy="2473500"/>
          </a:xfrm>
          <a:prstGeom prst="straightConnector1">
            <a:avLst/>
          </a:prstGeom>
          <a:noFill/>
          <a:ln w="28575" cap="flat" cmpd="sng">
            <a:solidFill>
              <a:schemeClr val="dk1"/>
            </a:solidFill>
            <a:prstDash val="solid"/>
            <a:miter lim="800000"/>
            <a:headEnd type="triangle" w="med" len="med"/>
            <a:tailEnd type="triangle" w="med" len="med"/>
          </a:ln>
        </p:spPr>
      </p:cxnSp>
      <p:sp>
        <p:nvSpPr>
          <p:cNvPr id="1096" name="Google Shape;1096;p40"/>
          <p:cNvSpPr/>
          <p:nvPr/>
        </p:nvSpPr>
        <p:spPr>
          <a:xfrm>
            <a:off x="5458478" y="1587439"/>
            <a:ext cx="912514" cy="517223"/>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VHF</a:t>
            </a:r>
            <a:endParaRPr/>
          </a:p>
          <a:p>
            <a:pPr marL="0" marR="0" lvl="0" indent="0" algn="ctr" rtl="0">
              <a:spcBef>
                <a:spcPts val="0"/>
              </a:spcBef>
              <a:spcAft>
                <a:spcPts val="0"/>
              </a:spcAft>
              <a:buNone/>
            </a:pPr>
            <a:r>
              <a:rPr lang="el" sz="1400">
                <a:solidFill>
                  <a:schemeClr val="lt1"/>
                </a:solidFill>
                <a:latin typeface="Calibri"/>
                <a:ea typeface="Calibri"/>
                <a:cs typeface="Calibri"/>
                <a:sym typeface="Calibri"/>
              </a:rPr>
              <a:t>Θύρα 4</a:t>
            </a:r>
            <a:endParaRPr/>
          </a:p>
        </p:txBody>
      </p:sp>
      <p:cxnSp>
        <p:nvCxnSpPr>
          <p:cNvPr id="1097" name="Google Shape;1097;p40"/>
          <p:cNvCxnSpPr>
            <a:stCxn id="1077" idx="2"/>
          </p:cNvCxnSpPr>
          <p:nvPr/>
        </p:nvCxnSpPr>
        <p:spPr>
          <a:xfrm>
            <a:off x="3482131" y="1395926"/>
            <a:ext cx="0" cy="193500"/>
          </a:xfrm>
          <a:prstGeom prst="straightConnector1">
            <a:avLst/>
          </a:prstGeom>
          <a:noFill/>
          <a:ln w="28575" cap="flat" cmpd="sng">
            <a:solidFill>
              <a:schemeClr val="dk1"/>
            </a:solidFill>
            <a:prstDash val="solid"/>
            <a:miter lim="800000"/>
            <a:headEnd type="none" w="sm" len="sm"/>
            <a:tailEnd type="triangle" w="med" len="med"/>
          </a:ln>
        </p:spPr>
      </p:cxnSp>
      <p:sp>
        <p:nvSpPr>
          <p:cNvPr id="1098" name="Google Shape;1098;p40"/>
          <p:cNvSpPr/>
          <p:nvPr/>
        </p:nvSpPr>
        <p:spPr>
          <a:xfrm>
            <a:off x="5387914" y="3753546"/>
            <a:ext cx="1339894" cy="1867421"/>
          </a:xfrm>
          <a:prstGeom prst="rtTriangle">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9" name="Google Shape;1059;p40"/>
          <p:cNvSpPr/>
          <p:nvPr/>
        </p:nvSpPr>
        <p:spPr>
          <a:xfrm>
            <a:off x="5628188" y="4411448"/>
            <a:ext cx="949015" cy="577991"/>
          </a:xfrm>
          <a:prstGeom prst="rect">
            <a:avLst/>
          </a:prstGeom>
          <a:solidFill>
            <a:srgbClr val="75707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lt1"/>
                </a:solidFill>
                <a:latin typeface="Calibri"/>
                <a:ea typeface="Calibri"/>
                <a:cs typeface="Calibri"/>
                <a:sym typeface="Calibri"/>
              </a:rPr>
              <a:t>AIS Cyber Ανάλυση</a:t>
            </a:r>
            <a:endParaRPr sz="1200">
              <a:solidFill>
                <a:schemeClr val="lt1"/>
              </a:solidFill>
              <a:latin typeface="Calibri"/>
              <a:ea typeface="Calibri"/>
              <a:cs typeface="Calibri"/>
              <a:sym typeface="Calibri"/>
            </a:endParaRPr>
          </a:p>
        </p:txBody>
      </p:sp>
      <p:sp>
        <p:nvSpPr>
          <p:cNvPr id="1099" name="Google Shape;1099;p40"/>
          <p:cNvSpPr txBox="1"/>
          <p:nvPr/>
        </p:nvSpPr>
        <p:spPr>
          <a:xfrm>
            <a:off x="5623498" y="4950931"/>
            <a:ext cx="102464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Μονάδα AIS</a:t>
            </a:r>
            <a:endParaRPr/>
          </a:p>
        </p:txBody>
      </p:sp>
      <p:cxnSp>
        <p:nvCxnSpPr>
          <p:cNvPr id="1100" name="Google Shape;1100;p40"/>
          <p:cNvCxnSpPr>
            <a:stCxn id="1059" idx="1"/>
            <a:endCxn id="1082" idx="3"/>
          </p:cNvCxnSpPr>
          <p:nvPr/>
        </p:nvCxnSpPr>
        <p:spPr>
          <a:xfrm rot="10800000">
            <a:off x="5078888" y="3083443"/>
            <a:ext cx="549300" cy="1617000"/>
          </a:xfrm>
          <a:prstGeom prst="bentConnector3">
            <a:avLst>
              <a:gd name="adj1" fmla="val 49999"/>
            </a:avLst>
          </a:prstGeom>
          <a:noFill/>
          <a:ln w="28575" cap="flat" cmpd="sng">
            <a:solidFill>
              <a:schemeClr val="dk1"/>
            </a:solidFill>
            <a:prstDash val="solid"/>
            <a:miter lim="800000"/>
            <a:headEnd type="triangle" w="med" len="med"/>
            <a:tailEnd type="triangle" w="med" len="med"/>
          </a:ln>
        </p:spPr>
      </p:cxnSp>
      <p:sp>
        <p:nvSpPr>
          <p:cNvPr id="1101" name="Google Shape;1101;p40"/>
          <p:cNvSpPr/>
          <p:nvPr/>
        </p:nvSpPr>
        <p:spPr>
          <a:xfrm>
            <a:off x="7834501" y="2809059"/>
            <a:ext cx="1314357" cy="513158"/>
          </a:xfrm>
          <a:prstGeom prst="rtTriangle">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02" name="Google Shape;1102;p40"/>
          <p:cNvSpPr txBox="1"/>
          <p:nvPr/>
        </p:nvSpPr>
        <p:spPr>
          <a:xfrm>
            <a:off x="7768829" y="2803040"/>
            <a:ext cx="1468671"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100">
                <a:solidFill>
                  <a:schemeClr val="dk1"/>
                </a:solidFill>
                <a:latin typeface="Calibri"/>
                <a:ea typeface="Calibri"/>
                <a:cs typeface="Calibri"/>
                <a:sym typeface="Calibri"/>
              </a:rPr>
              <a:t>UHF  </a:t>
            </a:r>
            <a:endParaRPr/>
          </a:p>
          <a:p>
            <a:pPr marL="0" marR="0" lvl="0" indent="0" algn="ctr" rtl="0">
              <a:spcBef>
                <a:spcPts val="0"/>
              </a:spcBef>
              <a:spcAft>
                <a:spcPts val="0"/>
              </a:spcAft>
              <a:buNone/>
            </a:pPr>
            <a:r>
              <a:rPr lang="el" sz="1100">
                <a:solidFill>
                  <a:schemeClr val="dk1"/>
                </a:solidFill>
                <a:latin typeface="Calibri"/>
                <a:ea typeface="Calibri"/>
                <a:cs typeface="Calibri"/>
                <a:sym typeface="Calibri"/>
              </a:rPr>
              <a:t>Πρόγραμμα οδήγησης</a:t>
            </a:r>
            <a:br>
              <a:rPr lang="el" sz="1100">
                <a:solidFill>
                  <a:schemeClr val="dk1"/>
                </a:solidFill>
                <a:latin typeface="Calibri"/>
                <a:ea typeface="Calibri"/>
                <a:cs typeface="Calibri"/>
                <a:sym typeface="Calibri"/>
              </a:rPr>
            </a:br>
            <a:r>
              <a:rPr lang="el" sz="1100">
                <a:solidFill>
                  <a:schemeClr val="dk1"/>
                </a:solidFill>
                <a:latin typeface="Calibri"/>
                <a:ea typeface="Calibri"/>
                <a:cs typeface="Calibri"/>
                <a:sym typeface="Calibri"/>
              </a:rPr>
              <a:t> COMM</a:t>
            </a:r>
            <a:endParaRPr/>
          </a:p>
        </p:txBody>
      </p:sp>
      <p:sp>
        <p:nvSpPr>
          <p:cNvPr id="1103" name="Google Shape;1103;p40"/>
          <p:cNvSpPr/>
          <p:nvPr/>
        </p:nvSpPr>
        <p:spPr>
          <a:xfrm>
            <a:off x="8108963" y="911905"/>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4" name="Google Shape;1104;p40"/>
          <p:cNvSpPr txBox="1"/>
          <p:nvPr/>
        </p:nvSpPr>
        <p:spPr>
          <a:xfrm>
            <a:off x="8503164" y="426659"/>
            <a:ext cx="216309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UHF </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Κεραία</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(πρότυπο επόμενης γενιάς)</a:t>
            </a:r>
            <a:endParaRPr/>
          </a:p>
        </p:txBody>
      </p:sp>
      <p:cxnSp>
        <p:nvCxnSpPr>
          <p:cNvPr id="1105" name="Google Shape;1105;p40"/>
          <p:cNvCxnSpPr>
            <a:stCxn id="1103" idx="3"/>
            <a:endCxn id="1094" idx="0"/>
          </p:cNvCxnSpPr>
          <p:nvPr/>
        </p:nvCxnSpPr>
        <p:spPr>
          <a:xfrm>
            <a:off x="8334053" y="1245839"/>
            <a:ext cx="15000" cy="28290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106" name="Google Shape;1106;p40"/>
          <p:cNvCxnSpPr>
            <a:stCxn id="1081" idx="0"/>
            <a:endCxn id="1094" idx="3"/>
          </p:cNvCxnSpPr>
          <p:nvPr/>
        </p:nvCxnSpPr>
        <p:spPr>
          <a:xfrm rot="5400000" flipH="1">
            <a:off x="8874209" y="1801695"/>
            <a:ext cx="466800" cy="352800"/>
          </a:xfrm>
          <a:prstGeom prst="bentConnector2">
            <a:avLst/>
          </a:prstGeom>
          <a:noFill/>
          <a:ln w="28575" cap="flat" cmpd="sng">
            <a:solidFill>
              <a:schemeClr val="dk1"/>
            </a:solidFill>
            <a:prstDash val="solid"/>
            <a:miter lim="800000"/>
            <a:headEnd type="triangle" w="med" len="med"/>
            <a:tailEnd type="triangle" w="med" len="med"/>
          </a:ln>
        </p:spPr>
      </p:cxnSp>
      <p:cxnSp>
        <p:nvCxnSpPr>
          <p:cNvPr id="1107" name="Google Shape;1107;p40"/>
          <p:cNvCxnSpPr>
            <a:stCxn id="1051" idx="3"/>
            <a:endCxn id="1081" idx="2"/>
          </p:cNvCxnSpPr>
          <p:nvPr/>
        </p:nvCxnSpPr>
        <p:spPr>
          <a:xfrm rot="10800000" flipH="1">
            <a:off x="9139829" y="2591872"/>
            <a:ext cx="144300" cy="475800"/>
          </a:xfrm>
          <a:prstGeom prst="bentConnector2">
            <a:avLst/>
          </a:prstGeom>
          <a:noFill/>
          <a:ln w="28575" cap="flat" cmpd="sng">
            <a:solidFill>
              <a:schemeClr val="dk1"/>
            </a:solidFill>
            <a:prstDash val="solid"/>
            <a:miter lim="800000"/>
            <a:headEnd type="triangle" w="med" len="med"/>
            <a:tailEnd type="triangle" w="med" len="med"/>
          </a:ln>
        </p:spPr>
      </p:cxnSp>
      <p:sp>
        <p:nvSpPr>
          <p:cNvPr id="1108" name="Google Shape;1108;p40"/>
          <p:cNvSpPr txBox="1"/>
          <p:nvPr/>
        </p:nvSpPr>
        <p:spPr>
          <a:xfrm>
            <a:off x="4634646" y="5021125"/>
            <a:ext cx="9220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100">
                <a:solidFill>
                  <a:schemeClr val="dk1"/>
                </a:solidFill>
                <a:latin typeface="Calibri"/>
                <a:ea typeface="Calibri"/>
                <a:cs typeface="Calibri"/>
                <a:sym typeface="Calibri"/>
              </a:rPr>
              <a:t>Επεξεργασία</a:t>
            </a:r>
            <a:endParaRPr sz="11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41"/>
          <p:cNvSpPr/>
          <p:nvPr/>
        </p:nvSpPr>
        <p:spPr>
          <a:xfrm>
            <a:off x="2740656" y="1969585"/>
            <a:ext cx="6408712" cy="4048506"/>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b="1">
                <a:solidFill>
                  <a:srgbClr val="000000"/>
                </a:solidFill>
                <a:latin typeface="Calibri"/>
                <a:ea typeface="Calibri"/>
                <a:cs typeface="Calibri"/>
                <a:sym typeface="Calibri"/>
              </a:rPr>
              <a:t>AIS/D</a:t>
            </a:r>
            <a:endParaRPr sz="1400" b="1">
              <a:solidFill>
                <a:srgbClr val="000000"/>
              </a:solidFill>
              <a:latin typeface="Calibri"/>
              <a:ea typeface="Calibri"/>
              <a:cs typeface="Calibri"/>
              <a:sym typeface="Calibri"/>
            </a:endParaRPr>
          </a:p>
        </p:txBody>
      </p:sp>
      <p:sp>
        <p:nvSpPr>
          <p:cNvPr id="1114" name="Google Shape;1114;p41"/>
          <p:cNvSpPr/>
          <p:nvPr/>
        </p:nvSpPr>
        <p:spPr>
          <a:xfrm>
            <a:off x="2947874" y="3132366"/>
            <a:ext cx="1584176" cy="2702939"/>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a:solidFill>
                  <a:srgbClr val="000000"/>
                </a:solidFill>
                <a:latin typeface="Calibri"/>
                <a:ea typeface="Calibri"/>
                <a:cs typeface="Calibri"/>
                <a:sym typeface="Calibri"/>
              </a:rPr>
              <a:t>Ext Syst. Interface</a:t>
            </a:r>
            <a:endParaRPr/>
          </a:p>
        </p:txBody>
      </p:sp>
      <p:sp>
        <p:nvSpPr>
          <p:cNvPr id="1115" name="Google Shape;1115;p41"/>
          <p:cNvSpPr/>
          <p:nvPr/>
        </p:nvSpPr>
        <p:spPr>
          <a:xfrm>
            <a:off x="7550040" y="3085615"/>
            <a:ext cx="1335944" cy="1944216"/>
          </a:xfrm>
          <a:prstGeom prst="rect">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l" sz="1400">
                <a:solidFill>
                  <a:srgbClr val="000000"/>
                </a:solidFill>
                <a:latin typeface="Calibri"/>
                <a:ea typeface="Calibri"/>
                <a:cs typeface="Calibri"/>
                <a:sym typeface="Calibri"/>
              </a:rPr>
              <a:t>Διεπαφή CDU</a:t>
            </a:r>
            <a:endParaRPr/>
          </a:p>
        </p:txBody>
      </p:sp>
      <p:sp>
        <p:nvSpPr>
          <p:cNvPr id="1116" name="Google Shape;1116;p41"/>
          <p:cNvSpPr/>
          <p:nvPr/>
        </p:nvSpPr>
        <p:spPr>
          <a:xfrm>
            <a:off x="3036981" y="3408157"/>
            <a:ext cx="1373189"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Δημιουργία μηνύματος NMEA</a:t>
            </a:r>
            <a:endParaRPr/>
          </a:p>
        </p:txBody>
      </p:sp>
      <p:sp>
        <p:nvSpPr>
          <p:cNvPr id="1117" name="Google Shape;1117;p41"/>
          <p:cNvSpPr/>
          <p:nvPr/>
        </p:nvSpPr>
        <p:spPr>
          <a:xfrm>
            <a:off x="3092474" y="4282564"/>
            <a:ext cx="1296144"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Δημιουργία υπηρεσιών Web</a:t>
            </a:r>
            <a:endParaRPr/>
          </a:p>
        </p:txBody>
      </p:sp>
      <p:sp>
        <p:nvSpPr>
          <p:cNvPr id="1118" name="Google Shape;1118;p41"/>
          <p:cNvSpPr/>
          <p:nvPr/>
        </p:nvSpPr>
        <p:spPr>
          <a:xfrm>
            <a:off x="3093904" y="5173864"/>
            <a:ext cx="1296144" cy="577991"/>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Μετάφραση μοντέλου δεδομένων</a:t>
            </a:r>
            <a:endParaRPr/>
          </a:p>
        </p:txBody>
      </p:sp>
      <p:sp>
        <p:nvSpPr>
          <p:cNvPr id="1119" name="Google Shape;1119;p41"/>
          <p:cNvSpPr/>
          <p:nvPr/>
        </p:nvSpPr>
        <p:spPr>
          <a:xfrm>
            <a:off x="3337941" y="2180946"/>
            <a:ext cx="1539480" cy="486390"/>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Λήψη δεδομένων από αισθητήρες</a:t>
            </a:r>
            <a:endParaRPr sz="1400">
              <a:solidFill>
                <a:schemeClr val="lt1"/>
              </a:solidFill>
              <a:latin typeface="Calibri"/>
              <a:ea typeface="Calibri"/>
              <a:cs typeface="Calibri"/>
              <a:sym typeface="Calibri"/>
            </a:endParaRPr>
          </a:p>
        </p:txBody>
      </p:sp>
      <p:sp>
        <p:nvSpPr>
          <p:cNvPr id="1120" name="Google Shape;1120;p41"/>
          <p:cNvSpPr/>
          <p:nvPr/>
        </p:nvSpPr>
        <p:spPr>
          <a:xfrm>
            <a:off x="6205333" y="2182404"/>
            <a:ext cx="1296985" cy="459455"/>
          </a:xfrm>
          <a:prstGeom prst="rect">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Διαχείριση διεπαφής ECDIS</a:t>
            </a:r>
            <a:endParaRPr/>
          </a:p>
        </p:txBody>
      </p:sp>
      <p:sp>
        <p:nvSpPr>
          <p:cNvPr id="1121" name="Google Shape;1121;p41"/>
          <p:cNvSpPr/>
          <p:nvPr/>
        </p:nvSpPr>
        <p:spPr>
          <a:xfrm>
            <a:off x="5159896" y="3730004"/>
            <a:ext cx="1296144" cy="1434014"/>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22" name="Google Shape;1122;p41"/>
          <p:cNvSpPr/>
          <p:nvPr/>
        </p:nvSpPr>
        <p:spPr>
          <a:xfrm>
            <a:off x="7712120" y="3379412"/>
            <a:ext cx="1036867"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lt1"/>
                </a:solidFill>
                <a:latin typeface="Calibri"/>
                <a:ea typeface="Calibri"/>
                <a:cs typeface="Calibri"/>
                <a:sym typeface="Calibri"/>
              </a:rPr>
              <a:t>Δημιουργία μηνύματος NMEA</a:t>
            </a:r>
            <a:endParaRPr/>
          </a:p>
        </p:txBody>
      </p:sp>
      <p:sp>
        <p:nvSpPr>
          <p:cNvPr id="1123" name="Google Shape;1123;p41"/>
          <p:cNvSpPr/>
          <p:nvPr/>
        </p:nvSpPr>
        <p:spPr>
          <a:xfrm>
            <a:off x="7712120" y="4179505"/>
            <a:ext cx="1036867" cy="722007"/>
          </a:xfrm>
          <a:prstGeom prst="rect">
            <a:avLst/>
          </a:prstGeom>
          <a:solidFill>
            <a:srgbClr val="323F4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lt1"/>
                </a:solidFill>
                <a:latin typeface="Calibri"/>
                <a:ea typeface="Calibri"/>
                <a:cs typeface="Calibri"/>
                <a:sym typeface="Calibri"/>
              </a:rPr>
              <a:t>Διακομιστής υπηρεσίας Web</a:t>
            </a:r>
            <a:endParaRPr/>
          </a:p>
        </p:txBody>
      </p:sp>
      <p:sp>
        <p:nvSpPr>
          <p:cNvPr id="1124" name="Google Shape;1124;p41"/>
          <p:cNvSpPr/>
          <p:nvPr/>
        </p:nvSpPr>
        <p:spPr>
          <a:xfrm>
            <a:off x="4981196" y="2850419"/>
            <a:ext cx="1265156" cy="682941"/>
          </a:xfrm>
          <a:prstGeom prst="rect">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Επεξεργασία GNSS</a:t>
            </a:r>
            <a:endParaRPr sz="1400">
              <a:solidFill>
                <a:schemeClr val="lt1"/>
              </a:solidFill>
              <a:latin typeface="Calibri"/>
              <a:ea typeface="Calibri"/>
              <a:cs typeface="Calibri"/>
              <a:sym typeface="Calibri"/>
            </a:endParaRPr>
          </a:p>
        </p:txBody>
      </p:sp>
      <p:cxnSp>
        <p:nvCxnSpPr>
          <p:cNvPr id="1125" name="Google Shape;1125;p41"/>
          <p:cNvCxnSpPr/>
          <p:nvPr/>
        </p:nvCxnSpPr>
        <p:spPr>
          <a:xfrm rot="10800000">
            <a:off x="4557471" y="4847720"/>
            <a:ext cx="597719" cy="0"/>
          </a:xfrm>
          <a:prstGeom prst="straightConnector1">
            <a:avLst/>
          </a:prstGeom>
          <a:noFill/>
          <a:ln w="28575" cap="flat" cmpd="sng">
            <a:solidFill>
              <a:schemeClr val="dk1"/>
            </a:solidFill>
            <a:prstDash val="solid"/>
            <a:miter lim="800000"/>
            <a:headEnd type="none" w="sm" len="sm"/>
            <a:tailEnd type="triangle" w="med" len="med"/>
          </a:ln>
        </p:spPr>
      </p:cxnSp>
      <p:cxnSp>
        <p:nvCxnSpPr>
          <p:cNvPr id="1126" name="Google Shape;1126;p41"/>
          <p:cNvCxnSpPr/>
          <p:nvPr/>
        </p:nvCxnSpPr>
        <p:spPr>
          <a:xfrm>
            <a:off x="6513174" y="4690193"/>
            <a:ext cx="1036867" cy="0"/>
          </a:xfrm>
          <a:prstGeom prst="straightConnector1">
            <a:avLst/>
          </a:prstGeom>
          <a:noFill/>
          <a:ln w="28575" cap="flat" cmpd="sng">
            <a:solidFill>
              <a:schemeClr val="dk1"/>
            </a:solidFill>
            <a:prstDash val="solid"/>
            <a:miter lim="800000"/>
            <a:headEnd type="none" w="sm" len="sm"/>
            <a:tailEnd type="triangle" w="med" len="med"/>
          </a:ln>
        </p:spPr>
      </p:cxnSp>
      <p:cxnSp>
        <p:nvCxnSpPr>
          <p:cNvPr id="1127" name="Google Shape;1127;p41"/>
          <p:cNvCxnSpPr/>
          <p:nvPr/>
        </p:nvCxnSpPr>
        <p:spPr>
          <a:xfrm rot="10800000">
            <a:off x="6513174" y="4956145"/>
            <a:ext cx="1031224" cy="0"/>
          </a:xfrm>
          <a:prstGeom prst="straightConnector1">
            <a:avLst/>
          </a:prstGeom>
          <a:noFill/>
          <a:ln w="28575" cap="flat" cmpd="sng">
            <a:solidFill>
              <a:schemeClr val="dk1"/>
            </a:solidFill>
            <a:prstDash val="solid"/>
            <a:miter lim="800000"/>
            <a:headEnd type="none" w="sm" len="sm"/>
            <a:tailEnd type="triangle" w="med" len="med"/>
          </a:ln>
        </p:spPr>
      </p:cxnSp>
      <p:cxnSp>
        <p:nvCxnSpPr>
          <p:cNvPr id="1128" name="Google Shape;1128;p41"/>
          <p:cNvCxnSpPr/>
          <p:nvPr/>
        </p:nvCxnSpPr>
        <p:spPr>
          <a:xfrm>
            <a:off x="6513174" y="4453767"/>
            <a:ext cx="988303" cy="0"/>
          </a:xfrm>
          <a:prstGeom prst="straightConnector1">
            <a:avLst/>
          </a:prstGeom>
          <a:noFill/>
          <a:ln w="28575" cap="flat" cmpd="sng">
            <a:solidFill>
              <a:schemeClr val="dk1"/>
            </a:solidFill>
            <a:prstDash val="solid"/>
            <a:miter lim="800000"/>
            <a:headEnd type="none" w="sm" len="sm"/>
            <a:tailEnd type="triangle" w="med" len="med"/>
          </a:ln>
        </p:spPr>
      </p:cxnSp>
      <p:cxnSp>
        <p:nvCxnSpPr>
          <p:cNvPr id="1129" name="Google Shape;1129;p41"/>
          <p:cNvCxnSpPr/>
          <p:nvPr/>
        </p:nvCxnSpPr>
        <p:spPr>
          <a:xfrm>
            <a:off x="6320467" y="3957959"/>
            <a:ext cx="1204155" cy="0"/>
          </a:xfrm>
          <a:prstGeom prst="straightConnector1">
            <a:avLst/>
          </a:prstGeom>
          <a:noFill/>
          <a:ln w="28575" cap="flat" cmpd="sng">
            <a:solidFill>
              <a:schemeClr val="dk1"/>
            </a:solidFill>
            <a:prstDash val="solid"/>
            <a:miter lim="800000"/>
            <a:headEnd type="none" w="sm" len="sm"/>
            <a:tailEnd type="triangle" w="med" len="med"/>
          </a:ln>
        </p:spPr>
      </p:cxnSp>
      <p:cxnSp>
        <p:nvCxnSpPr>
          <p:cNvPr id="1130" name="Google Shape;1130;p41"/>
          <p:cNvCxnSpPr>
            <a:endCxn id="1121" idx="0"/>
          </p:cNvCxnSpPr>
          <p:nvPr/>
        </p:nvCxnSpPr>
        <p:spPr>
          <a:xfrm>
            <a:off x="5807968" y="2945504"/>
            <a:ext cx="0" cy="784500"/>
          </a:xfrm>
          <a:prstGeom prst="straightConnector1">
            <a:avLst/>
          </a:prstGeom>
          <a:noFill/>
          <a:ln w="28575" cap="flat" cmpd="sng">
            <a:solidFill>
              <a:schemeClr val="dk1"/>
            </a:solidFill>
            <a:prstDash val="solid"/>
            <a:miter lim="800000"/>
            <a:headEnd type="triangle" w="med" len="med"/>
            <a:tailEnd type="triangle" w="med" len="med"/>
          </a:ln>
        </p:spPr>
      </p:cxnSp>
      <p:sp>
        <p:nvSpPr>
          <p:cNvPr id="1131" name="Google Shape;1131;p41"/>
          <p:cNvSpPr txBox="1"/>
          <p:nvPr/>
        </p:nvSpPr>
        <p:spPr>
          <a:xfrm>
            <a:off x="6605207" y="4181778"/>
            <a:ext cx="5693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Κατάσταση</a:t>
            </a:r>
            <a:endParaRPr sz="1200">
              <a:solidFill>
                <a:schemeClr val="dk1"/>
              </a:solidFill>
              <a:latin typeface="Calibri"/>
              <a:ea typeface="Calibri"/>
              <a:cs typeface="Calibri"/>
              <a:sym typeface="Calibri"/>
            </a:endParaRPr>
          </a:p>
        </p:txBody>
      </p:sp>
      <p:sp>
        <p:nvSpPr>
          <p:cNvPr id="1132" name="Google Shape;1132;p41"/>
          <p:cNvSpPr txBox="1"/>
          <p:nvPr/>
        </p:nvSpPr>
        <p:spPr>
          <a:xfrm>
            <a:off x="6659343" y="4464094"/>
            <a:ext cx="4747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Δεδομένα</a:t>
            </a:r>
            <a:endParaRPr/>
          </a:p>
        </p:txBody>
      </p:sp>
      <p:sp>
        <p:nvSpPr>
          <p:cNvPr id="1133" name="Google Shape;1133;p41"/>
          <p:cNvSpPr txBox="1"/>
          <p:nvPr/>
        </p:nvSpPr>
        <p:spPr>
          <a:xfrm>
            <a:off x="6604127" y="4716959"/>
            <a:ext cx="68018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Ρυθμίσεις</a:t>
            </a:r>
            <a:endParaRPr/>
          </a:p>
        </p:txBody>
      </p:sp>
      <p:sp>
        <p:nvSpPr>
          <p:cNvPr id="1134" name="Google Shape;1134;p41"/>
          <p:cNvSpPr txBox="1"/>
          <p:nvPr/>
        </p:nvSpPr>
        <p:spPr>
          <a:xfrm>
            <a:off x="4521462" y="4441519"/>
            <a:ext cx="6881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Θέση</a:t>
            </a:r>
            <a:endParaRPr/>
          </a:p>
        </p:txBody>
      </p:sp>
      <p:sp>
        <p:nvSpPr>
          <p:cNvPr id="1135" name="Google Shape;1135;p41"/>
          <p:cNvSpPr/>
          <p:nvPr/>
        </p:nvSpPr>
        <p:spPr>
          <a:xfrm rot="-5400000">
            <a:off x="-16291" y="3604346"/>
            <a:ext cx="4048506" cy="846226"/>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000000"/>
                </a:solidFill>
                <a:latin typeface="Calibri"/>
                <a:ea typeface="Calibri"/>
                <a:cs typeface="Calibri"/>
                <a:sym typeface="Calibri"/>
              </a:rPr>
              <a:t>Εξωτερικό </a:t>
            </a:r>
            <a:endParaRPr/>
          </a:p>
          <a:p>
            <a:pPr marL="0" marR="0" lvl="0" indent="0" algn="ctr" rtl="0">
              <a:spcBef>
                <a:spcPts val="0"/>
              </a:spcBef>
              <a:spcAft>
                <a:spcPts val="0"/>
              </a:spcAft>
              <a:buNone/>
            </a:pPr>
            <a:r>
              <a:rPr lang="el" sz="1400">
                <a:solidFill>
                  <a:srgbClr val="000000"/>
                </a:solidFill>
                <a:latin typeface="Calibri"/>
                <a:ea typeface="Calibri"/>
                <a:cs typeface="Calibri"/>
                <a:sym typeface="Calibri"/>
              </a:rPr>
              <a:t>Σύστημα</a:t>
            </a:r>
            <a:endParaRPr/>
          </a:p>
        </p:txBody>
      </p:sp>
      <p:sp>
        <p:nvSpPr>
          <p:cNvPr id="1136" name="Google Shape;1136;p41"/>
          <p:cNvSpPr/>
          <p:nvPr/>
        </p:nvSpPr>
        <p:spPr>
          <a:xfrm rot="5400000">
            <a:off x="7745441" y="3541233"/>
            <a:ext cx="4048506" cy="905210"/>
          </a:xfrm>
          <a:prstGeom prst="rect">
            <a:avLst/>
          </a:prstGeom>
          <a:solidFill>
            <a:schemeClr val="l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rgbClr val="000000"/>
                </a:solidFill>
                <a:latin typeface="Calibri"/>
                <a:ea typeface="Calibri"/>
                <a:cs typeface="Calibri"/>
                <a:sym typeface="Calibri"/>
              </a:rPr>
              <a:t>Μονάδα ελέγχου Εικόνας</a:t>
            </a:r>
            <a:endParaRPr sz="1400">
              <a:solidFill>
                <a:srgbClr val="000000"/>
              </a:solidFill>
              <a:latin typeface="Calibri"/>
              <a:ea typeface="Calibri"/>
              <a:cs typeface="Calibri"/>
              <a:sym typeface="Calibri"/>
            </a:endParaRPr>
          </a:p>
        </p:txBody>
      </p:sp>
      <p:cxnSp>
        <p:nvCxnSpPr>
          <p:cNvPr id="1137" name="Google Shape;1137;p41"/>
          <p:cNvCxnSpPr>
            <a:stCxn id="1122" idx="3"/>
          </p:cNvCxnSpPr>
          <p:nvPr/>
        </p:nvCxnSpPr>
        <p:spPr>
          <a:xfrm>
            <a:off x="8748987" y="3740416"/>
            <a:ext cx="581400" cy="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138" name="Google Shape;1138;p41"/>
          <p:cNvCxnSpPr/>
          <p:nvPr/>
        </p:nvCxnSpPr>
        <p:spPr>
          <a:xfrm rot="10800000" flipH="1">
            <a:off x="8741969" y="4643567"/>
            <a:ext cx="581511" cy="1"/>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139" name="Google Shape;1139;p41"/>
          <p:cNvCxnSpPr/>
          <p:nvPr/>
        </p:nvCxnSpPr>
        <p:spPr>
          <a:xfrm rot="10800000" flipH="1">
            <a:off x="2426985" y="3769160"/>
            <a:ext cx="581511" cy="1"/>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1140" name="Google Shape;1140;p41"/>
          <p:cNvCxnSpPr/>
          <p:nvPr/>
        </p:nvCxnSpPr>
        <p:spPr>
          <a:xfrm rot="10800000" flipH="1">
            <a:off x="2426985" y="4676267"/>
            <a:ext cx="706624" cy="13926"/>
          </a:xfrm>
          <a:prstGeom prst="straightConnector1">
            <a:avLst/>
          </a:prstGeom>
          <a:noFill/>
          <a:ln w="28575" cap="flat" cmpd="sng">
            <a:solidFill>
              <a:schemeClr val="dk1"/>
            </a:solidFill>
            <a:prstDash val="solid"/>
            <a:miter lim="800000"/>
            <a:headEnd type="triangle" w="med" len="med"/>
            <a:tailEnd type="triangle" w="med" len="med"/>
          </a:ln>
        </p:spPr>
      </p:cxnSp>
      <p:sp>
        <p:nvSpPr>
          <p:cNvPr id="1141" name="Google Shape;1141;p41"/>
          <p:cNvSpPr/>
          <p:nvPr/>
        </p:nvSpPr>
        <p:spPr>
          <a:xfrm>
            <a:off x="5876680" y="965250"/>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2" name="Google Shape;1142;p41"/>
          <p:cNvSpPr txBox="1"/>
          <p:nvPr/>
        </p:nvSpPr>
        <p:spPr>
          <a:xfrm>
            <a:off x="6126299" y="731100"/>
            <a:ext cx="131164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Λήψη GNSS</a:t>
            </a:r>
            <a:endParaRPr sz="1400">
              <a:solidFill>
                <a:schemeClr val="dk1"/>
              </a:solidFill>
              <a:latin typeface="Calibri"/>
              <a:ea typeface="Calibri"/>
              <a:cs typeface="Calibri"/>
              <a:sym typeface="Calibri"/>
            </a:endParaRPr>
          </a:p>
        </p:txBody>
      </p:sp>
      <p:cxnSp>
        <p:nvCxnSpPr>
          <p:cNvPr id="1143" name="Google Shape;1143;p41"/>
          <p:cNvCxnSpPr>
            <a:stCxn id="1141" idx="3"/>
          </p:cNvCxnSpPr>
          <p:nvPr/>
        </p:nvCxnSpPr>
        <p:spPr>
          <a:xfrm>
            <a:off x="6101770" y="1299184"/>
            <a:ext cx="11700" cy="1572300"/>
          </a:xfrm>
          <a:prstGeom prst="straightConnector1">
            <a:avLst/>
          </a:prstGeom>
          <a:noFill/>
          <a:ln w="28575" cap="flat" cmpd="sng">
            <a:solidFill>
              <a:schemeClr val="dk1"/>
            </a:solidFill>
            <a:prstDash val="solid"/>
            <a:miter lim="800000"/>
            <a:headEnd type="none" w="sm" len="sm"/>
            <a:tailEnd type="triangle" w="med" len="med"/>
          </a:ln>
        </p:spPr>
      </p:cxnSp>
      <p:sp>
        <p:nvSpPr>
          <p:cNvPr id="1144" name="Google Shape;1144;p41"/>
          <p:cNvSpPr txBox="1"/>
          <p:nvPr/>
        </p:nvSpPr>
        <p:spPr>
          <a:xfrm>
            <a:off x="6464574" y="3684984"/>
            <a:ext cx="7697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Ειδοποιήσεις AIS</a:t>
            </a:r>
            <a:endParaRPr sz="1200">
              <a:solidFill>
                <a:schemeClr val="dk1"/>
              </a:solidFill>
              <a:latin typeface="Calibri"/>
              <a:ea typeface="Calibri"/>
              <a:cs typeface="Calibri"/>
              <a:sym typeface="Calibri"/>
            </a:endParaRPr>
          </a:p>
        </p:txBody>
      </p:sp>
      <p:sp>
        <p:nvSpPr>
          <p:cNvPr id="1145" name="Google Shape;1145;p41"/>
          <p:cNvSpPr/>
          <p:nvPr/>
        </p:nvSpPr>
        <p:spPr>
          <a:xfrm>
            <a:off x="3459609" y="1335821"/>
            <a:ext cx="1296144" cy="503357"/>
          </a:xfrm>
          <a:prstGeom prst="rect">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200">
                <a:solidFill>
                  <a:schemeClr val="dk1"/>
                </a:solidFill>
                <a:latin typeface="Calibri"/>
                <a:ea typeface="Calibri"/>
                <a:cs typeface="Calibri"/>
                <a:sym typeface="Calibri"/>
              </a:rPr>
              <a:t>Αισθητήρες (ραντάρ &amp; optronics)</a:t>
            </a:r>
            <a:endParaRPr/>
          </a:p>
        </p:txBody>
      </p:sp>
      <p:sp>
        <p:nvSpPr>
          <p:cNvPr id="1146" name="Google Shape;1146;p41"/>
          <p:cNvSpPr/>
          <p:nvPr/>
        </p:nvSpPr>
        <p:spPr>
          <a:xfrm>
            <a:off x="6469278" y="1326909"/>
            <a:ext cx="1032198" cy="503357"/>
          </a:xfrm>
          <a:prstGeom prst="rect">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dk1"/>
                </a:solidFill>
                <a:latin typeface="Calibri"/>
                <a:ea typeface="Calibri"/>
                <a:cs typeface="Calibri"/>
                <a:sym typeface="Calibri"/>
              </a:rPr>
              <a:t>ECDIS</a:t>
            </a:r>
            <a:endParaRPr/>
          </a:p>
        </p:txBody>
      </p:sp>
      <p:sp>
        <p:nvSpPr>
          <p:cNvPr id="1147" name="Google Shape;1147;p41"/>
          <p:cNvSpPr txBox="1"/>
          <p:nvPr/>
        </p:nvSpPr>
        <p:spPr>
          <a:xfrm>
            <a:off x="583812" y="39423"/>
            <a:ext cx="39492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800" i="0">
                <a:solidFill>
                  <a:schemeClr val="dk2"/>
                </a:solidFill>
                <a:latin typeface="Calibri"/>
                <a:ea typeface="Calibri"/>
                <a:cs typeface="Calibri"/>
                <a:sym typeface="Calibri"/>
              </a:rPr>
              <a:t>ΛΕΙΤΟΥΡΓΙΚΗ αρχιτεκτονική</a:t>
            </a:r>
            <a:endParaRPr/>
          </a:p>
        </p:txBody>
      </p:sp>
      <p:sp>
        <p:nvSpPr>
          <p:cNvPr id="1148" name="Google Shape;1148;p41"/>
          <p:cNvSpPr txBox="1"/>
          <p:nvPr/>
        </p:nvSpPr>
        <p:spPr>
          <a:xfrm>
            <a:off x="6457447" y="3915758"/>
            <a:ext cx="522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a:solidFill>
                  <a:schemeClr val="dk1"/>
                </a:solidFill>
                <a:latin typeface="Calibri"/>
                <a:ea typeface="Calibri"/>
                <a:cs typeface="Calibri"/>
                <a:sym typeface="Calibri"/>
              </a:rPr>
              <a:t>GNSS</a:t>
            </a:r>
            <a:endParaRPr/>
          </a:p>
        </p:txBody>
      </p:sp>
      <p:cxnSp>
        <p:nvCxnSpPr>
          <p:cNvPr id="1149" name="Google Shape;1149;p41"/>
          <p:cNvCxnSpPr/>
          <p:nvPr/>
        </p:nvCxnSpPr>
        <p:spPr>
          <a:xfrm flipH="1">
            <a:off x="4559229" y="3923037"/>
            <a:ext cx="793560" cy="89"/>
          </a:xfrm>
          <a:prstGeom prst="straightConnector1">
            <a:avLst/>
          </a:prstGeom>
          <a:noFill/>
          <a:ln w="28575" cap="flat" cmpd="sng">
            <a:solidFill>
              <a:schemeClr val="dk1"/>
            </a:solidFill>
            <a:prstDash val="solid"/>
            <a:miter lim="800000"/>
            <a:headEnd type="none" w="sm" len="sm"/>
            <a:tailEnd type="triangle" w="med" len="med"/>
          </a:ln>
        </p:spPr>
      </p:cxnSp>
      <p:cxnSp>
        <p:nvCxnSpPr>
          <p:cNvPr id="1150" name="Google Shape;1150;p41"/>
          <p:cNvCxnSpPr>
            <a:stCxn id="1145" idx="2"/>
            <a:endCxn id="1119" idx="0"/>
          </p:cNvCxnSpPr>
          <p:nvPr/>
        </p:nvCxnSpPr>
        <p:spPr>
          <a:xfrm>
            <a:off x="4107681" y="1839178"/>
            <a:ext cx="0" cy="341700"/>
          </a:xfrm>
          <a:prstGeom prst="straightConnector1">
            <a:avLst/>
          </a:prstGeom>
          <a:noFill/>
          <a:ln w="28575" cap="flat" cmpd="sng">
            <a:solidFill>
              <a:schemeClr val="dk1"/>
            </a:solidFill>
            <a:prstDash val="solid"/>
            <a:miter lim="800000"/>
            <a:headEnd type="none" w="sm" len="sm"/>
            <a:tailEnd type="triangle" w="med" len="med"/>
          </a:ln>
        </p:spPr>
      </p:cxnSp>
      <p:cxnSp>
        <p:nvCxnSpPr>
          <p:cNvPr id="1151" name="Google Shape;1151;p41"/>
          <p:cNvCxnSpPr>
            <a:endCxn id="1119" idx="3"/>
          </p:cNvCxnSpPr>
          <p:nvPr/>
        </p:nvCxnSpPr>
        <p:spPr>
          <a:xfrm rot="10800000">
            <a:off x="4877421" y="2424141"/>
            <a:ext cx="645000" cy="447300"/>
          </a:xfrm>
          <a:prstGeom prst="bentConnector3">
            <a:avLst>
              <a:gd name="adj1" fmla="val 2739"/>
            </a:avLst>
          </a:prstGeom>
          <a:noFill/>
          <a:ln w="28575" cap="flat" cmpd="sng">
            <a:solidFill>
              <a:schemeClr val="dk1"/>
            </a:solidFill>
            <a:prstDash val="solid"/>
            <a:miter lim="800000"/>
            <a:headEnd type="triangle" w="med" len="med"/>
            <a:tailEnd type="none" w="sm" len="sm"/>
          </a:ln>
        </p:spPr>
      </p:cxnSp>
      <p:cxnSp>
        <p:nvCxnSpPr>
          <p:cNvPr id="1152" name="Google Shape;1152;p41"/>
          <p:cNvCxnSpPr/>
          <p:nvPr/>
        </p:nvCxnSpPr>
        <p:spPr>
          <a:xfrm>
            <a:off x="6997420" y="1832322"/>
            <a:ext cx="0" cy="341769"/>
          </a:xfrm>
          <a:prstGeom prst="straightConnector1">
            <a:avLst/>
          </a:prstGeom>
          <a:noFill/>
          <a:ln w="28575" cap="flat" cmpd="sng">
            <a:solidFill>
              <a:schemeClr val="dk1"/>
            </a:solidFill>
            <a:prstDash val="solid"/>
            <a:miter lim="800000"/>
            <a:headEnd type="none" w="sm" len="sm"/>
            <a:tailEnd type="triangle" w="med" len="med"/>
          </a:ln>
        </p:spPr>
      </p:cxnSp>
      <p:cxnSp>
        <p:nvCxnSpPr>
          <p:cNvPr id="1153" name="Google Shape;1153;p41"/>
          <p:cNvCxnSpPr>
            <a:stCxn id="1120" idx="2"/>
            <a:endCxn id="1124" idx="3"/>
          </p:cNvCxnSpPr>
          <p:nvPr/>
        </p:nvCxnSpPr>
        <p:spPr>
          <a:xfrm rot="5400000">
            <a:off x="6275126" y="2613059"/>
            <a:ext cx="549900" cy="607500"/>
          </a:xfrm>
          <a:prstGeom prst="bentConnector2">
            <a:avLst/>
          </a:prstGeom>
          <a:noFill/>
          <a:ln w="28575" cap="flat" cmpd="sng">
            <a:solidFill>
              <a:schemeClr val="dk1"/>
            </a:solidFill>
            <a:prstDash val="solid"/>
            <a:miter lim="800000"/>
            <a:headEnd type="triangle" w="med" len="med"/>
            <a:tailEnd type="none" w="sm" len="sm"/>
          </a:ln>
        </p:spPr>
      </p:cxnSp>
      <p:sp>
        <p:nvSpPr>
          <p:cNvPr id="1154" name="Google Shape;1154;p41"/>
          <p:cNvSpPr/>
          <p:nvPr/>
        </p:nvSpPr>
        <p:spPr>
          <a:xfrm>
            <a:off x="5417431" y="960133"/>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5" name="Google Shape;1155;p41"/>
          <p:cNvSpPr txBox="1"/>
          <p:nvPr/>
        </p:nvSpPr>
        <p:spPr>
          <a:xfrm>
            <a:off x="5175664" y="642948"/>
            <a:ext cx="52129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VHF </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Ε/R</a:t>
            </a:r>
            <a:endParaRPr sz="1400">
              <a:solidFill>
                <a:schemeClr val="dk1"/>
              </a:solidFill>
              <a:latin typeface="Calibri"/>
              <a:ea typeface="Calibri"/>
              <a:cs typeface="Calibri"/>
              <a:sym typeface="Calibri"/>
            </a:endParaRPr>
          </a:p>
        </p:txBody>
      </p:sp>
      <p:cxnSp>
        <p:nvCxnSpPr>
          <p:cNvPr id="1156" name="Google Shape;1156;p41"/>
          <p:cNvCxnSpPr/>
          <p:nvPr/>
        </p:nvCxnSpPr>
        <p:spPr>
          <a:xfrm>
            <a:off x="5662149" y="1306631"/>
            <a:ext cx="12826" cy="1572350"/>
          </a:xfrm>
          <a:prstGeom prst="straightConnector1">
            <a:avLst/>
          </a:prstGeom>
          <a:noFill/>
          <a:ln w="28575" cap="flat" cmpd="sng">
            <a:solidFill>
              <a:schemeClr val="dk1"/>
            </a:solidFill>
            <a:prstDash val="solid"/>
            <a:miter lim="800000"/>
            <a:headEnd type="none" w="sm" len="sm"/>
            <a:tailEnd type="triangle" w="med" len="med"/>
          </a:ln>
        </p:spPr>
      </p:cxnSp>
      <p:sp>
        <p:nvSpPr>
          <p:cNvPr id="1157" name="Google Shape;1157;p41"/>
          <p:cNvSpPr/>
          <p:nvPr/>
        </p:nvSpPr>
        <p:spPr>
          <a:xfrm>
            <a:off x="8123480" y="929574"/>
            <a:ext cx="450179" cy="333934"/>
          </a:xfrm>
          <a:prstGeom prst="triangle">
            <a:avLst>
              <a:gd name="adj" fmla="val 50000"/>
            </a:avLst>
          </a:prstGeom>
          <a:solidFill>
            <a:srgbClr val="BFBFB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58" name="Google Shape;1158;p41"/>
          <p:cNvCxnSpPr>
            <a:stCxn id="1157" idx="3"/>
            <a:endCxn id="1159" idx="0"/>
          </p:cNvCxnSpPr>
          <p:nvPr/>
        </p:nvCxnSpPr>
        <p:spPr>
          <a:xfrm>
            <a:off x="8348570" y="1263508"/>
            <a:ext cx="20700" cy="1130700"/>
          </a:xfrm>
          <a:prstGeom prst="straightConnector1">
            <a:avLst/>
          </a:prstGeom>
          <a:noFill/>
          <a:ln w="28575" cap="flat" cmpd="sng">
            <a:solidFill>
              <a:schemeClr val="dk1"/>
            </a:solidFill>
            <a:prstDash val="solid"/>
            <a:miter lim="800000"/>
            <a:headEnd type="none" w="sm" len="sm"/>
            <a:tailEnd type="triangle" w="med" len="med"/>
          </a:ln>
        </p:spPr>
      </p:cxnSp>
      <p:sp>
        <p:nvSpPr>
          <p:cNvPr id="1160" name="Google Shape;1160;p41"/>
          <p:cNvSpPr txBox="1"/>
          <p:nvPr/>
        </p:nvSpPr>
        <p:spPr>
          <a:xfrm>
            <a:off x="8573659" y="719714"/>
            <a:ext cx="20881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UHF Ε/Ε</a:t>
            </a:r>
            <a:endParaRPr/>
          </a:p>
          <a:p>
            <a:pPr marL="0" marR="0" lvl="0" indent="0" algn="l" rtl="0">
              <a:spcBef>
                <a:spcPts val="0"/>
              </a:spcBef>
              <a:spcAft>
                <a:spcPts val="0"/>
              </a:spcAft>
              <a:buNone/>
            </a:pPr>
            <a:r>
              <a:rPr lang="el" sz="1400">
                <a:solidFill>
                  <a:schemeClr val="dk1"/>
                </a:solidFill>
                <a:latin typeface="Calibri"/>
                <a:ea typeface="Calibri"/>
                <a:cs typeface="Calibri"/>
                <a:sym typeface="Calibri"/>
              </a:rPr>
              <a:t>Πρότυπο επόμενης γενιάς</a:t>
            </a:r>
            <a:endParaRPr/>
          </a:p>
        </p:txBody>
      </p:sp>
      <p:sp>
        <p:nvSpPr>
          <p:cNvPr id="1159" name="Google Shape;1159;p41"/>
          <p:cNvSpPr/>
          <p:nvPr/>
        </p:nvSpPr>
        <p:spPr>
          <a:xfrm>
            <a:off x="7721305" y="2394179"/>
            <a:ext cx="1296144" cy="517223"/>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161" name="Google Shape;1161;p41"/>
          <p:cNvSpPr/>
          <p:nvPr/>
        </p:nvSpPr>
        <p:spPr>
          <a:xfrm>
            <a:off x="7712121" y="2394178"/>
            <a:ext cx="1314357" cy="513158"/>
          </a:xfrm>
          <a:prstGeom prst="rtTriangle">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2" name="Google Shape;1162;p41"/>
          <p:cNvSpPr txBox="1"/>
          <p:nvPr/>
        </p:nvSpPr>
        <p:spPr>
          <a:xfrm>
            <a:off x="7948164" y="2478599"/>
            <a:ext cx="82426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lt1"/>
                </a:solidFill>
                <a:latin typeface="Calibri"/>
                <a:ea typeface="Calibri"/>
                <a:cs typeface="Calibri"/>
                <a:sym typeface="Calibri"/>
              </a:rPr>
              <a:t>UHF SDR</a:t>
            </a:r>
            <a:endParaRPr/>
          </a:p>
        </p:txBody>
      </p:sp>
      <p:sp>
        <p:nvSpPr>
          <p:cNvPr id="1163" name="Google Shape;1163;p41"/>
          <p:cNvSpPr txBox="1"/>
          <p:nvPr/>
        </p:nvSpPr>
        <p:spPr>
          <a:xfrm>
            <a:off x="5186842" y="3809434"/>
            <a:ext cx="129779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Επεξεργασία </a:t>
            </a:r>
            <a:endParaRPr/>
          </a:p>
          <a:p>
            <a:pPr marL="0" marR="0" lvl="0" indent="0" algn="ctr" rtl="0">
              <a:spcBef>
                <a:spcPts val="0"/>
              </a:spcBef>
              <a:spcAft>
                <a:spcPts val="0"/>
              </a:spcAft>
              <a:buNone/>
            </a:pPr>
            <a:r>
              <a:rPr lang="el" sz="1400">
                <a:solidFill>
                  <a:schemeClr val="lt1"/>
                </a:solidFill>
                <a:latin typeface="Calibri"/>
                <a:ea typeface="Calibri"/>
                <a:cs typeface="Calibri"/>
                <a:sym typeface="Calibri"/>
              </a:rPr>
              <a:t>AIS / Δεδομένα</a:t>
            </a:r>
            <a:endParaRPr/>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164" name="Google Shape;1164;p41"/>
          <p:cNvSpPr/>
          <p:nvPr/>
        </p:nvSpPr>
        <p:spPr>
          <a:xfrm>
            <a:off x="6424873" y="2779846"/>
            <a:ext cx="1285461" cy="1497495"/>
          </a:xfrm>
          <a:custGeom>
            <a:avLst/>
            <a:gdLst/>
            <a:ahLst/>
            <a:cxnLst/>
            <a:rect l="l" t="t" r="r" b="b"/>
            <a:pathLst>
              <a:path w="1285461" h="1497495" extrusionOk="0">
                <a:moveTo>
                  <a:pt x="13252" y="1497495"/>
                </a:moveTo>
                <a:lnTo>
                  <a:pt x="0" y="596347"/>
                </a:lnTo>
                <a:lnTo>
                  <a:pt x="861391" y="609600"/>
                </a:lnTo>
                <a:lnTo>
                  <a:pt x="861391" y="0"/>
                </a:lnTo>
                <a:lnTo>
                  <a:pt x="1285461" y="0"/>
                </a:lnTo>
              </a:path>
            </a:pathLst>
          </a:custGeom>
          <a:noFill/>
          <a:ln w="28575" cap="flat" cmpd="sng">
            <a:solidFill>
              <a:schemeClr val="dk1"/>
            </a:solidFill>
            <a:prstDash val="solid"/>
            <a:miter lim="800000"/>
            <a:headEnd type="triangle" w="med" len="med"/>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65" name="Google Shape;1165;p41"/>
          <p:cNvSpPr/>
          <p:nvPr/>
        </p:nvSpPr>
        <p:spPr>
          <a:xfrm>
            <a:off x="5431397" y="4463478"/>
            <a:ext cx="889070" cy="614721"/>
          </a:xfrm>
          <a:prstGeom prst="can">
            <a:avLst>
              <a:gd name="adj"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050">
                <a:solidFill>
                  <a:schemeClr val="lt1"/>
                </a:solidFill>
                <a:latin typeface="Calibri"/>
                <a:ea typeface="Calibri"/>
                <a:cs typeface="Calibri"/>
                <a:sym typeface="Calibri"/>
              </a:rPr>
              <a:t>Βάση δεδομένων AIS</a:t>
            </a:r>
            <a:endParaRPr sz="105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p42"/>
          <p:cNvPicPr preferRelativeResize="0"/>
          <p:nvPr/>
        </p:nvPicPr>
        <p:blipFill rotWithShape="1">
          <a:blip r:embed="rId3">
            <a:alphaModFix/>
          </a:blip>
          <a:srcRect/>
          <a:stretch/>
        </p:blipFill>
        <p:spPr>
          <a:xfrm>
            <a:off x="3716091" y="0"/>
            <a:ext cx="8044191" cy="6703492"/>
          </a:xfrm>
          <a:prstGeom prst="rect">
            <a:avLst/>
          </a:prstGeom>
          <a:noFill/>
          <a:ln>
            <a:noFill/>
          </a:ln>
        </p:spPr>
      </p:pic>
      <p:sp>
        <p:nvSpPr>
          <p:cNvPr id="1171" name="Google Shape;1171;p42"/>
          <p:cNvSpPr txBox="1"/>
          <p:nvPr/>
        </p:nvSpPr>
        <p:spPr>
          <a:xfrm>
            <a:off x="749371" y="3830320"/>
            <a:ext cx="5933440"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a:solidFill>
                  <a:schemeClr val="dk1"/>
                </a:solidFill>
                <a:latin typeface="Calibri"/>
                <a:ea typeface="Calibri"/>
                <a:cs typeface="Calibri"/>
                <a:sym typeface="Calibri"/>
              </a:rPr>
              <a:t>Διάγραμμα σύνδεσης του ναυτιλιακού VHF ασυρμάτου JHS-800S, που παρουσιάζει τις βασικές μονάδες και τα περιφερειακά του, όπως μικρόφωνα, χειριστήρια, ηχεία, πηγή τροφοδοσίας και συνδέσεις δεδομένων με GPS, AIS, VDR και άλλα συστήματα ναυσιπλοΐας. Το σύστημα υποστηρίζει επέκταση έως και 4 μονάδες και επιτρέπει ολοκληρωμένη διασύνδεση σε γέφυρα πλοίου.</a:t>
            </a:r>
            <a:endParaRPr sz="14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43"/>
          <p:cNvPicPr preferRelativeResize="0"/>
          <p:nvPr/>
        </p:nvPicPr>
        <p:blipFill rotWithShape="1">
          <a:blip r:embed="rId3">
            <a:alphaModFix/>
          </a:blip>
          <a:srcRect/>
          <a:stretch/>
        </p:blipFill>
        <p:spPr>
          <a:xfrm>
            <a:off x="188685" y="412525"/>
            <a:ext cx="5285488" cy="3005592"/>
          </a:xfrm>
          <a:prstGeom prst="rect">
            <a:avLst/>
          </a:prstGeom>
          <a:noFill/>
          <a:ln>
            <a:noFill/>
          </a:ln>
        </p:spPr>
      </p:pic>
      <p:pic>
        <p:nvPicPr>
          <p:cNvPr id="1177" name="Google Shape;1177;p43"/>
          <p:cNvPicPr preferRelativeResize="0"/>
          <p:nvPr/>
        </p:nvPicPr>
        <p:blipFill rotWithShape="1">
          <a:blip r:embed="rId4">
            <a:alphaModFix/>
          </a:blip>
          <a:srcRect/>
          <a:stretch/>
        </p:blipFill>
        <p:spPr>
          <a:xfrm>
            <a:off x="5830864" y="441553"/>
            <a:ext cx="6172451" cy="3005592"/>
          </a:xfrm>
          <a:prstGeom prst="rect">
            <a:avLst/>
          </a:prstGeom>
          <a:noFill/>
          <a:ln>
            <a:noFill/>
          </a:ln>
        </p:spPr>
      </p:pic>
      <p:pic>
        <p:nvPicPr>
          <p:cNvPr id="1178" name="Google Shape;1178;p43"/>
          <p:cNvPicPr preferRelativeResize="0"/>
          <p:nvPr/>
        </p:nvPicPr>
        <p:blipFill rotWithShape="1">
          <a:blip r:embed="rId5">
            <a:alphaModFix/>
          </a:blip>
          <a:srcRect/>
          <a:stretch/>
        </p:blipFill>
        <p:spPr>
          <a:xfrm>
            <a:off x="6077603" y="3494314"/>
            <a:ext cx="5653855" cy="3363686"/>
          </a:xfrm>
          <a:prstGeom prst="rect">
            <a:avLst/>
          </a:prstGeom>
          <a:noFill/>
          <a:ln>
            <a:noFill/>
          </a:ln>
        </p:spPr>
      </p:pic>
      <p:pic>
        <p:nvPicPr>
          <p:cNvPr id="1179" name="Google Shape;1179;p43"/>
          <p:cNvPicPr preferRelativeResize="0"/>
          <p:nvPr/>
        </p:nvPicPr>
        <p:blipFill rotWithShape="1">
          <a:blip r:embed="rId6">
            <a:alphaModFix/>
          </a:blip>
          <a:srcRect/>
          <a:stretch/>
        </p:blipFill>
        <p:spPr>
          <a:xfrm>
            <a:off x="358730" y="3472542"/>
            <a:ext cx="4930816" cy="3363686"/>
          </a:xfrm>
          <a:prstGeom prst="rect">
            <a:avLst/>
          </a:prstGeom>
          <a:noFill/>
          <a:ln>
            <a:noFill/>
          </a:ln>
        </p:spPr>
      </p:pic>
      <p:sp>
        <p:nvSpPr>
          <p:cNvPr id="1180" name="Google Shape;1180;p43"/>
          <p:cNvSpPr txBox="1"/>
          <p:nvPr/>
        </p:nvSpPr>
        <p:spPr>
          <a:xfrm>
            <a:off x="132915" y="-4370"/>
            <a:ext cx="23229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a:solidFill>
                  <a:schemeClr val="dk1"/>
                </a:solidFill>
                <a:latin typeface="Calibri"/>
                <a:ea typeface="Calibri"/>
                <a:cs typeface="Calibri"/>
                <a:sym typeface="Calibri"/>
              </a:rPr>
              <a:t>Χαρτογράφηση AIS</a:t>
            </a:r>
            <a:endParaRPr/>
          </a:p>
        </p:txBody>
      </p:sp>
      <p:sp>
        <p:nvSpPr>
          <p:cNvPr id="1181" name="Google Shape;1181;p43"/>
          <p:cNvSpPr txBox="1"/>
          <p:nvPr/>
        </p:nvSpPr>
        <p:spPr>
          <a:xfrm>
            <a:off x="5830864" y="54430"/>
            <a:ext cx="25886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a:solidFill>
                  <a:schemeClr val="dk1"/>
                </a:solidFill>
                <a:latin typeface="Calibri"/>
                <a:ea typeface="Calibri"/>
                <a:cs typeface="Calibri"/>
                <a:sym typeface="Calibri"/>
              </a:rPr>
              <a:t>Marinetraffic.com (δορυφόροι)</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4"/>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l" b="1" dirty="0"/>
              <a:t>ΚΥΒΕΡΝΟΑΣΦΆΛΕΙΑ &amp; AIS</a:t>
            </a:r>
            <a:endParaRPr dirty="0"/>
          </a:p>
        </p:txBody>
      </p:sp>
      <p:pic>
        <p:nvPicPr>
          <p:cNvPr id="1187" name="Google Shape;1187;p44"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188" name="Google Shape;1188;p44"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1189" name="Google Shape;1189;p44"/>
          <p:cNvSpPr txBox="1"/>
          <p:nvPr/>
        </p:nvSpPr>
        <p:spPr>
          <a:xfrm>
            <a:off x="595276" y="1357605"/>
            <a:ext cx="6597704" cy="18158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Arial"/>
              <a:buChar char="•"/>
            </a:pPr>
            <a:r>
              <a:rPr lang="el" sz="2800" dirty="0">
                <a:solidFill>
                  <a:schemeClr val="dk1"/>
                </a:solidFill>
                <a:latin typeface="Calibri"/>
                <a:ea typeface="Calibri"/>
                <a:cs typeface="Calibri"/>
                <a:sym typeface="Calibri"/>
              </a:rPr>
              <a:t>Τύπος επιθέσεων που παρατηρούνται συχνότερα</a:t>
            </a:r>
            <a:endParaRPr sz="2800" dirty="0">
              <a:solidFill>
                <a:schemeClr val="dk1"/>
              </a:solidFill>
              <a:latin typeface="Calibri"/>
              <a:ea typeface="Calibri"/>
              <a:cs typeface="Calibri"/>
              <a:sym typeface="Calibri"/>
            </a:endParaRPr>
          </a:p>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Πλαστογράφηση</a:t>
            </a:r>
            <a:endParaRPr dirty="0"/>
          </a:p>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Μπλοκάρει</a:t>
            </a:r>
            <a:endParaRPr sz="2800" dirty="0">
              <a:solidFill>
                <a:srgbClr val="D0CECE"/>
              </a:solidFill>
              <a:latin typeface="Calibri"/>
              <a:ea typeface="Calibri"/>
              <a:cs typeface="Calibri"/>
              <a:sym typeface="Calibri"/>
            </a:endParaRPr>
          </a:p>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Αποκατάστασης</a:t>
            </a:r>
            <a:endParaRPr sz="2800" dirty="0">
              <a:solidFill>
                <a:srgbClr val="D0CECE"/>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5"/>
          <p:cNvSpPr txBox="1"/>
          <p:nvPr/>
        </p:nvSpPr>
        <p:spPr>
          <a:xfrm>
            <a:off x="829994" y="802100"/>
            <a:ext cx="10902462"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600" b="1" dirty="0">
                <a:solidFill>
                  <a:schemeClr val="dk1"/>
                </a:solidFill>
                <a:latin typeface="Calibri"/>
                <a:ea typeface="Calibri"/>
                <a:cs typeface="Calibri"/>
                <a:sym typeface="Calibri"/>
              </a:rPr>
              <a:t>Πλαστογράφηση πλοίου</a:t>
            </a:r>
            <a:r>
              <a:rPr lang="el" sz="1600" b="0" dirty="0">
                <a:solidFill>
                  <a:schemeClr val="dk1"/>
                </a:solidFill>
                <a:latin typeface="Calibri"/>
                <a:ea typeface="Calibri"/>
                <a:cs typeface="Calibri"/>
                <a:sym typeface="Calibri"/>
              </a:rPr>
              <a:t> - Μεταδίδεται μήνυμα AIS που δίνει λεπτομέρειες για ένα ανύπαρκτο πλοίο. Τα σενάρια όπου αυτό θα μπορούσε να χρησιμοποιηθεί περιλαμβάνουν την πλαστογράφηση ενός πλοίου ενός έθνους στα χωρικά ύδατα ενός εχθρικού έθνους, οδηγώντας αυτό το έθνος να λάβει αντίμετρα. Εναλλακτικά, μπορούν να μεταδοθούν πολλαπλές εκδοχές των λεπτομερειών ενός πραγματικού πλοίου, τοποθετώντας το σε πολλές διαφορετικές τοποθεσίες ταυτόχρονα για να αποκρύψουν την πραγματική του θέση (π.χ. παράνομη αλιεία).</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600" b="1" dirty="0">
                <a:solidFill>
                  <a:schemeClr val="dk1"/>
                </a:solidFill>
                <a:latin typeface="Calibri"/>
                <a:ea typeface="Calibri"/>
                <a:cs typeface="Calibri"/>
                <a:sym typeface="Calibri"/>
              </a:rPr>
              <a:t>Πλαστογράφηση υποβοήθησης πλοήγησης</a:t>
            </a:r>
            <a:r>
              <a:rPr lang="el" sz="1600" b="0" dirty="0">
                <a:solidFill>
                  <a:schemeClr val="dk1"/>
                </a:solidFill>
                <a:latin typeface="Calibri"/>
                <a:ea typeface="Calibri"/>
                <a:cs typeface="Calibri"/>
                <a:sym typeface="Calibri"/>
              </a:rPr>
              <a:t> - Ψεύτικο βοήθημα πλοήγησης, όπως μια προειδοποίηση σημαντήρα για κρυμμένα κοπάδια, μεταδίδονται προκειμένου να αναγκάσουν ένα πλοίο να αλλάξει την πορεία του. Αυτό μπορεί να γίνει για να αναγκάσει ένα σκάφος σε μια περιοχή όπου μπορεί να καταληφθεί.</a:t>
            </a: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600" b="1" dirty="0">
                <a:solidFill>
                  <a:schemeClr val="dk1"/>
                </a:solidFill>
                <a:latin typeface="Calibri"/>
                <a:ea typeface="Calibri"/>
                <a:cs typeface="Calibri"/>
                <a:sym typeface="Calibri"/>
              </a:rPr>
              <a:t>Πλαστογράφηση σύγκρουσης</a:t>
            </a:r>
            <a:r>
              <a:rPr lang="el" sz="1600" b="0" dirty="0">
                <a:solidFill>
                  <a:schemeClr val="dk1"/>
                </a:solidFill>
                <a:latin typeface="Calibri"/>
                <a:ea typeface="Calibri"/>
                <a:cs typeface="Calibri"/>
                <a:sym typeface="Calibri"/>
              </a:rPr>
              <a:t> - Η αποφυγή σύγκρουσης είναι μία από τις κύριες χρήσεις του AIS. Παρέχοντας πλαστογραφημένες λεπτομέρειες ενός σκάφους σε πορεία σύγκρουσης, ένας εισβολέας μπορεί να αναγκάσει ένα πλοίο να αλλάξει πορεία για να αποφύγει την αναμενόμενη σύγκρουση. Αυτό θα μπορούσε, για παράδειγμα, να χρησιμοποιηθεί για να οδηγήσει το πλοίο σε πραγματική σύγκρουση</a:t>
            </a:r>
            <a:endParaRPr sz="1600" dirty="0">
              <a:solidFill>
                <a:schemeClr val="dk1"/>
              </a:solidFill>
              <a:latin typeface="Calibri"/>
              <a:ea typeface="Calibri"/>
              <a:cs typeface="Calibri"/>
              <a:sym typeface="Calibri"/>
            </a:endParaRPr>
          </a:p>
        </p:txBody>
      </p:sp>
      <p:pic>
        <p:nvPicPr>
          <p:cNvPr id="1195" name="Google Shape;1195;p45"/>
          <p:cNvPicPr preferRelativeResize="0"/>
          <p:nvPr/>
        </p:nvPicPr>
        <p:blipFill rotWithShape="1">
          <a:blip r:embed="rId3">
            <a:alphaModFix/>
          </a:blip>
          <a:srcRect/>
          <a:stretch/>
        </p:blipFill>
        <p:spPr>
          <a:xfrm>
            <a:off x="9700912" y="3673464"/>
            <a:ext cx="2031544" cy="2974181"/>
          </a:xfrm>
          <a:prstGeom prst="rect">
            <a:avLst/>
          </a:prstGeom>
          <a:noFill/>
          <a:ln>
            <a:noFill/>
          </a:ln>
        </p:spPr>
      </p:pic>
      <p:sp>
        <p:nvSpPr>
          <p:cNvPr id="1196" name="Google Shape;1196;p45"/>
          <p:cNvSpPr txBox="1"/>
          <p:nvPr/>
        </p:nvSpPr>
        <p:spPr>
          <a:xfrm>
            <a:off x="829994" y="4059545"/>
            <a:ext cx="8811997"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b="1" dirty="0">
                <a:solidFill>
                  <a:schemeClr val="dk1"/>
                </a:solidFill>
                <a:latin typeface="Calibri"/>
                <a:ea typeface="Calibri"/>
                <a:cs typeface="Calibri"/>
                <a:sym typeface="Calibri"/>
              </a:rPr>
              <a:t>AIS-SART πλαστογράφηση</a:t>
            </a:r>
            <a:r>
              <a:rPr lang="el" sz="1400" b="0" dirty="0">
                <a:solidFill>
                  <a:schemeClr val="dk1"/>
                </a:solidFill>
                <a:latin typeface="Calibri"/>
                <a:ea typeface="Calibri"/>
                <a:cs typeface="Calibri"/>
                <a:sym typeface="Calibri"/>
              </a:rPr>
              <a:t> - Η έρευνα και διάσωση είναι μια άλλη από τις κύριες χρήσεις του AIS. Αυτή η επίθεση δημιουργεί ένα πλαστογραφημένο σήμα αναμεταδότη SAR-T, το οποίο δίνει λεπτομέρειες κινδύνου. Καθώς τα πλοία είναι νομικά υποχρεωμένα να βοηθήσουν, η πλαστογράφηση SART μπορεί να χρησιμοποιηθεί ως δόλωμα για να δελεάσει τα σκάφη σε μια τοποθεσία όπου μπορούν να επιτεθούν.</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Πλαστογράφηση πρόγνωσης καιρού</a:t>
            </a:r>
            <a:r>
              <a:rPr lang="el" sz="1400" b="0" dirty="0">
                <a:solidFill>
                  <a:schemeClr val="dk1"/>
                </a:solidFill>
                <a:latin typeface="Calibri"/>
                <a:ea typeface="Calibri"/>
                <a:cs typeface="Calibri"/>
                <a:sym typeface="Calibri"/>
              </a:rPr>
              <a:t> - Το AIS μπορεί να χρησιμοποιηθεί για τη μετάδοση πληροφοριών σχετικά με τις επικρατούσες καιρικές συνθήκες μεταξύ θαλάσσιων σκαφών. Μια ψεύτικη πρόβλεψη, ιδιαίτερα αυτή που προβλέπει καλές συνθήκες όταν έρχεται μια καταιγίδα, θα μπορούσε να χρησιμοποιηθεί για να οδηγήσει τα σκάφη σε δυσκολίες.</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Αεροπειρατεία AIS</a:t>
            </a:r>
            <a:r>
              <a:rPr lang="el" sz="1400" b="0" dirty="0">
                <a:solidFill>
                  <a:schemeClr val="dk1"/>
                </a:solidFill>
                <a:latin typeface="Calibri"/>
                <a:ea typeface="Calibri"/>
                <a:cs typeface="Calibri"/>
                <a:sym typeface="Calibri"/>
              </a:rPr>
              <a:t> - Είναι επίσης δυνατή η παράκαμψη σημάτων που αποστέλλονται από σκάφη, μεταδίδοντας σήμα υψηλότερης ισχύος ταυτόχρονα και συχνότητα. Ο εισβολέας μπορεί στη συνέχεια να αλλάξει ορισμένες λεπτομέρειες του αρχικού μηνύματος, για παράδειγμα για να προτείνει ότι το πλοίο έχει πυρηνικό φορτίο σε μια περιοχή όπου τέτοια φορτία είναι παράνομα.</a:t>
            </a:r>
            <a:endParaRPr sz="1400" dirty="0">
              <a:solidFill>
                <a:schemeClr val="dk1"/>
              </a:solidFill>
              <a:latin typeface="Calibri"/>
              <a:ea typeface="Calibri"/>
              <a:cs typeface="Calibri"/>
              <a:sym typeface="Calibri"/>
            </a:endParaRPr>
          </a:p>
        </p:txBody>
      </p:sp>
      <p:sp>
        <p:nvSpPr>
          <p:cNvPr id="1197" name="Google Shape;1197;p45"/>
          <p:cNvSpPr/>
          <p:nvPr/>
        </p:nvSpPr>
        <p:spPr>
          <a:xfrm>
            <a:off x="985142" y="111512"/>
            <a:ext cx="7446269" cy="4801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l" sz="2800" b="1">
                <a:solidFill>
                  <a:schemeClr val="dk2"/>
                </a:solidFill>
                <a:latin typeface="Century Gothic"/>
                <a:ea typeface="Century Gothic"/>
                <a:cs typeface="Century Gothic"/>
                <a:sym typeface="Century Gothic"/>
              </a:rPr>
              <a:t>Επιθέσεις που παρατηρούνται συχνότερα στο AIS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46"/>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l" b="1" dirty="0"/>
              <a:t>ΚΥΒΕΡΝΟΑΣΦΆΛΕΙΑ &amp; AIS</a:t>
            </a:r>
            <a:endParaRPr dirty="0"/>
          </a:p>
        </p:txBody>
      </p:sp>
      <p:pic>
        <p:nvPicPr>
          <p:cNvPr id="1203" name="Google Shape;1203;p46"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204" name="Google Shape;1204;p46"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1205" name="Google Shape;1205;p46"/>
          <p:cNvSpPr txBox="1"/>
          <p:nvPr/>
        </p:nvSpPr>
        <p:spPr>
          <a:xfrm>
            <a:off x="595276" y="1357605"/>
            <a:ext cx="6597704" cy="18158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Τύπος επιθέσεων που παρατηρούνται συχνότερα</a:t>
            </a:r>
            <a:endParaRPr sz="2800" dirty="0">
              <a:solidFill>
                <a:srgbClr val="D0CECE"/>
              </a:solidFill>
              <a:latin typeface="Calibri"/>
              <a:ea typeface="Calibri"/>
              <a:cs typeface="Calibri"/>
              <a:sym typeface="Calibri"/>
            </a:endParaRPr>
          </a:p>
          <a:p>
            <a:pPr marL="342900" marR="0" lvl="0" indent="-342900" algn="l" rtl="0">
              <a:spcBef>
                <a:spcPts val="0"/>
              </a:spcBef>
              <a:spcAft>
                <a:spcPts val="0"/>
              </a:spcAft>
              <a:buClr>
                <a:schemeClr val="dk1"/>
              </a:buClr>
              <a:buSzPts val="2800"/>
              <a:buFont typeface="Arial"/>
              <a:buChar char="•"/>
            </a:pPr>
            <a:r>
              <a:rPr lang="el" sz="2800" dirty="0">
                <a:solidFill>
                  <a:schemeClr val="dk1"/>
                </a:solidFill>
                <a:latin typeface="Calibri"/>
                <a:ea typeface="Calibri"/>
                <a:cs typeface="Calibri"/>
                <a:sym typeface="Calibri"/>
              </a:rPr>
              <a:t>Πλαστογράφηση</a:t>
            </a:r>
            <a:endParaRPr dirty="0"/>
          </a:p>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Μπλοκάρει</a:t>
            </a:r>
            <a:endParaRPr sz="2800" dirty="0">
              <a:solidFill>
                <a:srgbClr val="D0CECE"/>
              </a:solidFill>
              <a:latin typeface="Calibri"/>
              <a:ea typeface="Calibri"/>
              <a:cs typeface="Calibri"/>
              <a:sym typeface="Calibri"/>
            </a:endParaRPr>
          </a:p>
          <a:p>
            <a:pPr marL="342900" marR="0" lvl="0" indent="-342900" algn="l" rtl="0">
              <a:spcBef>
                <a:spcPts val="0"/>
              </a:spcBef>
              <a:spcAft>
                <a:spcPts val="0"/>
              </a:spcAft>
              <a:buClr>
                <a:srgbClr val="D0CECE"/>
              </a:buClr>
              <a:buSzPts val="2800"/>
              <a:buFont typeface="Arial"/>
              <a:buChar char="•"/>
            </a:pPr>
            <a:r>
              <a:rPr lang="el" sz="2800" dirty="0">
                <a:solidFill>
                  <a:srgbClr val="D0CECE"/>
                </a:solidFill>
                <a:latin typeface="Calibri"/>
                <a:ea typeface="Calibri"/>
                <a:cs typeface="Calibri"/>
                <a:sym typeface="Calibri"/>
              </a:rPr>
              <a:t>Αποκατάστασης</a:t>
            </a:r>
            <a:endParaRPr sz="2800" dirty="0">
              <a:solidFill>
                <a:srgbClr val="D0CECE"/>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pic>
        <p:nvPicPr>
          <p:cNvPr id="1210" name="Google Shape;1210;p47"/>
          <p:cNvPicPr preferRelativeResize="0"/>
          <p:nvPr/>
        </p:nvPicPr>
        <p:blipFill rotWithShape="1">
          <a:blip r:embed="rId3">
            <a:alphaModFix/>
          </a:blip>
          <a:srcRect/>
          <a:stretch/>
        </p:blipFill>
        <p:spPr>
          <a:xfrm>
            <a:off x="188685" y="379867"/>
            <a:ext cx="5285488" cy="3005592"/>
          </a:xfrm>
          <a:prstGeom prst="rect">
            <a:avLst/>
          </a:prstGeom>
          <a:noFill/>
          <a:ln>
            <a:noFill/>
          </a:ln>
        </p:spPr>
      </p:pic>
      <p:pic>
        <p:nvPicPr>
          <p:cNvPr id="1211" name="Google Shape;1211;p47"/>
          <p:cNvPicPr preferRelativeResize="0"/>
          <p:nvPr/>
        </p:nvPicPr>
        <p:blipFill rotWithShape="1">
          <a:blip r:embed="rId4">
            <a:alphaModFix/>
          </a:blip>
          <a:srcRect/>
          <a:stretch/>
        </p:blipFill>
        <p:spPr>
          <a:xfrm>
            <a:off x="5830864" y="408895"/>
            <a:ext cx="6172451" cy="3005592"/>
          </a:xfrm>
          <a:prstGeom prst="rect">
            <a:avLst/>
          </a:prstGeom>
          <a:noFill/>
          <a:ln>
            <a:noFill/>
          </a:ln>
        </p:spPr>
      </p:pic>
      <p:pic>
        <p:nvPicPr>
          <p:cNvPr id="1212" name="Google Shape;1212;p47"/>
          <p:cNvPicPr preferRelativeResize="0"/>
          <p:nvPr/>
        </p:nvPicPr>
        <p:blipFill rotWithShape="1">
          <a:blip r:embed="rId5">
            <a:alphaModFix/>
          </a:blip>
          <a:srcRect/>
          <a:stretch/>
        </p:blipFill>
        <p:spPr>
          <a:xfrm>
            <a:off x="6077603" y="3494314"/>
            <a:ext cx="5653855" cy="3363686"/>
          </a:xfrm>
          <a:prstGeom prst="rect">
            <a:avLst/>
          </a:prstGeom>
          <a:noFill/>
          <a:ln>
            <a:noFill/>
          </a:ln>
        </p:spPr>
      </p:pic>
      <p:pic>
        <p:nvPicPr>
          <p:cNvPr id="1213" name="Google Shape;1213;p47"/>
          <p:cNvPicPr preferRelativeResize="0"/>
          <p:nvPr/>
        </p:nvPicPr>
        <p:blipFill rotWithShape="1">
          <a:blip r:embed="rId6">
            <a:alphaModFix/>
          </a:blip>
          <a:srcRect/>
          <a:stretch/>
        </p:blipFill>
        <p:spPr>
          <a:xfrm>
            <a:off x="348339" y="3472542"/>
            <a:ext cx="4930816" cy="3363686"/>
          </a:xfrm>
          <a:prstGeom prst="rect">
            <a:avLst/>
          </a:prstGeom>
          <a:noFill/>
          <a:ln>
            <a:noFill/>
          </a:ln>
        </p:spPr>
      </p:pic>
      <p:sp>
        <p:nvSpPr>
          <p:cNvPr id="1214" name="Google Shape;1214;p47"/>
          <p:cNvSpPr txBox="1"/>
          <p:nvPr/>
        </p:nvSpPr>
        <p:spPr>
          <a:xfrm>
            <a:off x="245214" y="-4370"/>
            <a:ext cx="4718279"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400" b="1" dirty="0">
                <a:solidFill>
                  <a:schemeClr val="dk1"/>
                </a:solidFill>
                <a:latin typeface="Calibri"/>
                <a:ea typeface="Calibri"/>
                <a:cs typeface="Calibri"/>
                <a:sym typeface="Calibri"/>
              </a:rPr>
              <a:t>Παράκτιο AIS / VS Δορυφορικό AIS </a:t>
            </a:r>
            <a:endParaRPr sz="1200" dirty="0"/>
          </a:p>
        </p:txBody>
      </p:sp>
      <p:sp>
        <p:nvSpPr>
          <p:cNvPr id="1215" name="Google Shape;1215;p47"/>
          <p:cNvSpPr txBox="1"/>
          <p:nvPr/>
        </p:nvSpPr>
        <p:spPr>
          <a:xfrm>
            <a:off x="5830864" y="0"/>
            <a:ext cx="18723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Marinetraffic.com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48" descr="Μια εικόνα που περιέχει κείμενο, χάρτη&#10;&#10;Περιγραφή που δημιουργείται με πολύ υψηλό επίπεδο εμπιστοσύνης"/>
          <p:cNvPicPr preferRelativeResize="0"/>
          <p:nvPr/>
        </p:nvPicPr>
        <p:blipFill rotWithShape="1">
          <a:blip r:embed="rId3">
            <a:alphaModFix/>
          </a:blip>
          <a:srcRect/>
          <a:stretch/>
        </p:blipFill>
        <p:spPr>
          <a:xfrm>
            <a:off x="1415349" y="159486"/>
            <a:ext cx="9306662" cy="8785915"/>
          </a:xfrm>
          <a:prstGeom prst="rect">
            <a:avLst/>
          </a:prstGeom>
          <a:noFill/>
          <a:ln>
            <a:noFill/>
          </a:ln>
          <a:effectLst>
            <a:reflection stA="50000" endA="300" endPos="55000" sy="-100000" algn="bl" rotWithShape="0"/>
          </a:effectLst>
        </p:spPr>
      </p:pic>
      <p:pic>
        <p:nvPicPr>
          <p:cNvPr id="1221" name="Google Shape;1221;p48" descr="περιοδεία-τηλεπικοινωνίες"/>
          <p:cNvPicPr preferRelativeResize="0"/>
          <p:nvPr/>
        </p:nvPicPr>
        <p:blipFill rotWithShape="1">
          <a:blip r:embed="rId4">
            <a:alphaModFix/>
          </a:blip>
          <a:srcRect/>
          <a:stretch/>
        </p:blipFill>
        <p:spPr>
          <a:xfrm>
            <a:off x="6030304" y="2160013"/>
            <a:ext cx="1203707" cy="1505243"/>
          </a:xfrm>
          <a:prstGeom prst="rect">
            <a:avLst/>
          </a:prstGeom>
          <a:noFill/>
          <a:ln>
            <a:noFill/>
          </a:ln>
        </p:spPr>
      </p:pic>
      <p:pic>
        <p:nvPicPr>
          <p:cNvPr id="1222" name="Google Shape;1222;p48"/>
          <p:cNvPicPr preferRelativeResize="0"/>
          <p:nvPr/>
        </p:nvPicPr>
        <p:blipFill rotWithShape="1">
          <a:blip r:embed="rId5">
            <a:alphaModFix/>
          </a:blip>
          <a:srcRect/>
          <a:stretch/>
        </p:blipFill>
        <p:spPr>
          <a:xfrm>
            <a:off x="5235844" y="2884104"/>
            <a:ext cx="1327189" cy="939783"/>
          </a:xfrm>
          <a:prstGeom prst="rect">
            <a:avLst/>
          </a:prstGeom>
          <a:noFill/>
          <a:ln>
            <a:noFill/>
          </a:ln>
        </p:spPr>
      </p:pic>
      <p:pic>
        <p:nvPicPr>
          <p:cNvPr id="1223" name="Google Shape;1223;p48" descr="Z:\Οι εικόνες μου\Νέα εικονίδια FC\satell_athena_bd.png"/>
          <p:cNvPicPr preferRelativeResize="0"/>
          <p:nvPr/>
        </p:nvPicPr>
        <p:blipFill rotWithShape="1">
          <a:blip r:embed="rId6">
            <a:alphaModFix/>
          </a:blip>
          <a:srcRect/>
          <a:stretch/>
        </p:blipFill>
        <p:spPr>
          <a:xfrm rot="2695252" flipH="1">
            <a:off x="5014096" y="661836"/>
            <a:ext cx="1250700" cy="955234"/>
          </a:xfrm>
          <a:prstGeom prst="rect">
            <a:avLst/>
          </a:prstGeom>
          <a:noFill/>
          <a:ln>
            <a:noFill/>
          </a:ln>
        </p:spPr>
      </p:pic>
      <p:pic>
        <p:nvPicPr>
          <p:cNvPr id="1224" name="Google Shape;1224;p48" descr="Z:\Οι εικόνες μου\Νέα εικονίδια FC\satell_athena_bd.png"/>
          <p:cNvPicPr preferRelativeResize="0"/>
          <p:nvPr/>
        </p:nvPicPr>
        <p:blipFill rotWithShape="1">
          <a:blip r:embed="rId6">
            <a:alphaModFix/>
          </a:blip>
          <a:srcRect/>
          <a:stretch/>
        </p:blipFill>
        <p:spPr>
          <a:xfrm rot="2695252" flipH="1">
            <a:off x="5829147" y="391353"/>
            <a:ext cx="1250700" cy="955234"/>
          </a:xfrm>
          <a:prstGeom prst="rect">
            <a:avLst/>
          </a:prstGeom>
          <a:noFill/>
          <a:ln>
            <a:noFill/>
          </a:ln>
        </p:spPr>
      </p:pic>
      <p:pic>
        <p:nvPicPr>
          <p:cNvPr id="1225" name="Google Shape;1225;p48" descr="Z:\Οι εικόνες μου\Νέα εικονίδια FC\satell_athena_bd.png"/>
          <p:cNvPicPr preferRelativeResize="0"/>
          <p:nvPr/>
        </p:nvPicPr>
        <p:blipFill rotWithShape="1">
          <a:blip r:embed="rId6">
            <a:alphaModFix/>
          </a:blip>
          <a:srcRect/>
          <a:stretch/>
        </p:blipFill>
        <p:spPr>
          <a:xfrm rot="2695252" flipH="1">
            <a:off x="6504249" y="43379"/>
            <a:ext cx="1250700" cy="955234"/>
          </a:xfrm>
          <a:prstGeom prst="rect">
            <a:avLst/>
          </a:prstGeom>
          <a:noFill/>
          <a:ln>
            <a:noFill/>
          </a:ln>
        </p:spPr>
      </p:pic>
      <p:pic>
        <p:nvPicPr>
          <p:cNvPr id="1226" name="Google Shape;1226;p48"/>
          <p:cNvPicPr preferRelativeResize="0"/>
          <p:nvPr/>
        </p:nvPicPr>
        <p:blipFill rotWithShape="1">
          <a:blip r:embed="rId7">
            <a:alphaModFix/>
          </a:blip>
          <a:srcRect/>
          <a:stretch/>
        </p:blipFill>
        <p:spPr>
          <a:xfrm>
            <a:off x="4976397" y="2786989"/>
            <a:ext cx="1048473" cy="728924"/>
          </a:xfrm>
          <a:prstGeom prst="rect">
            <a:avLst/>
          </a:prstGeom>
          <a:noFill/>
          <a:ln>
            <a:noFill/>
          </a:ln>
        </p:spPr>
      </p:pic>
      <p:pic>
        <p:nvPicPr>
          <p:cNvPr id="1227" name="Google Shape;1227;p48" descr="Μ.Τ."/>
          <p:cNvPicPr preferRelativeResize="0"/>
          <p:nvPr/>
        </p:nvPicPr>
        <p:blipFill rotWithShape="1">
          <a:blip r:embed="rId8">
            <a:alphaModFix/>
          </a:blip>
          <a:srcRect/>
          <a:stretch/>
        </p:blipFill>
        <p:spPr>
          <a:xfrm flipH="1">
            <a:off x="8050892" y="4289931"/>
            <a:ext cx="1427785" cy="896815"/>
          </a:xfrm>
          <a:prstGeom prst="rect">
            <a:avLst/>
          </a:prstGeom>
          <a:noFill/>
          <a:ln>
            <a:noFill/>
          </a:ln>
        </p:spPr>
      </p:pic>
      <p:cxnSp>
        <p:nvCxnSpPr>
          <p:cNvPr id="1228" name="Google Shape;1228;p48"/>
          <p:cNvCxnSpPr/>
          <p:nvPr/>
        </p:nvCxnSpPr>
        <p:spPr>
          <a:xfrm>
            <a:off x="6301349" y="1568955"/>
            <a:ext cx="1842633" cy="2823207"/>
          </a:xfrm>
          <a:prstGeom prst="straightConnector1">
            <a:avLst/>
          </a:prstGeom>
          <a:noFill/>
          <a:ln w="9525" cap="flat" cmpd="sng">
            <a:solidFill>
              <a:schemeClr val="accent1"/>
            </a:solidFill>
            <a:prstDash val="lgDash"/>
            <a:miter lim="800000"/>
            <a:headEnd type="none" w="sm" len="sm"/>
            <a:tailEnd type="none" w="sm" len="sm"/>
          </a:ln>
        </p:spPr>
      </p:cxnSp>
      <p:cxnSp>
        <p:nvCxnSpPr>
          <p:cNvPr id="1229" name="Google Shape;1229;p48"/>
          <p:cNvCxnSpPr/>
          <p:nvPr/>
        </p:nvCxnSpPr>
        <p:spPr>
          <a:xfrm>
            <a:off x="6722876" y="1206610"/>
            <a:ext cx="1431495" cy="3273070"/>
          </a:xfrm>
          <a:prstGeom prst="straightConnector1">
            <a:avLst/>
          </a:prstGeom>
          <a:noFill/>
          <a:ln w="9525" cap="flat" cmpd="sng">
            <a:solidFill>
              <a:schemeClr val="accent1"/>
            </a:solidFill>
            <a:prstDash val="lgDash"/>
            <a:miter lim="800000"/>
            <a:headEnd type="none" w="sm" len="sm"/>
            <a:tailEnd type="none" w="sm" len="sm"/>
          </a:ln>
        </p:spPr>
      </p:cxnSp>
      <p:cxnSp>
        <p:nvCxnSpPr>
          <p:cNvPr id="1230" name="Google Shape;1230;p48"/>
          <p:cNvCxnSpPr/>
          <p:nvPr/>
        </p:nvCxnSpPr>
        <p:spPr>
          <a:xfrm>
            <a:off x="7487121" y="883095"/>
            <a:ext cx="642322" cy="3565130"/>
          </a:xfrm>
          <a:prstGeom prst="straightConnector1">
            <a:avLst/>
          </a:prstGeom>
          <a:noFill/>
          <a:ln w="9525" cap="flat" cmpd="sng">
            <a:solidFill>
              <a:schemeClr val="accent1"/>
            </a:solidFill>
            <a:prstDash val="lgDash"/>
            <a:miter lim="800000"/>
            <a:headEnd type="none" w="sm" len="sm"/>
            <a:tailEnd type="none" w="sm" len="sm"/>
          </a:ln>
        </p:spPr>
      </p:cxnSp>
      <p:sp>
        <p:nvSpPr>
          <p:cNvPr id="1231" name="Google Shape;1231;p48"/>
          <p:cNvSpPr txBox="1"/>
          <p:nvPr/>
        </p:nvSpPr>
        <p:spPr>
          <a:xfrm>
            <a:off x="210474" y="52370"/>
            <a:ext cx="2988319"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3200" b="1">
                <a:solidFill>
                  <a:schemeClr val="dk1"/>
                </a:solidFill>
                <a:latin typeface="Calibri"/>
                <a:ea typeface="Calibri"/>
                <a:cs typeface="Calibri"/>
                <a:sym typeface="Calibri"/>
              </a:rPr>
              <a:t>ΤΎΠΟΣ ΕΠΙΘΈΣΕΩΝ</a:t>
            </a:r>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Γενική αρχή</a:t>
            </a:r>
            <a:endParaRPr sz="1800">
              <a:solidFill>
                <a:schemeClr val="dk1"/>
              </a:solidFill>
              <a:latin typeface="Calibri"/>
              <a:ea typeface="Calibri"/>
              <a:cs typeface="Calibri"/>
              <a:sym typeface="Calibri"/>
            </a:endParaRPr>
          </a:p>
        </p:txBody>
      </p:sp>
      <p:sp>
        <p:nvSpPr>
          <p:cNvPr id="1232" name="Google Shape;1232;p48"/>
          <p:cNvSpPr/>
          <p:nvPr/>
        </p:nvSpPr>
        <p:spPr>
          <a:xfrm rot="-9604491">
            <a:off x="4909924" y="3689835"/>
            <a:ext cx="1063588" cy="973385"/>
          </a:xfrm>
          <a:prstGeom prst="downArrow">
            <a:avLst>
              <a:gd name="adj1" fmla="val 50000"/>
              <a:gd name="adj2" fmla="val 50000"/>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3" name="Google Shape;1233;p48"/>
          <p:cNvSpPr/>
          <p:nvPr/>
        </p:nvSpPr>
        <p:spPr>
          <a:xfrm>
            <a:off x="2347752" y="4627716"/>
            <a:ext cx="2673225" cy="1461271"/>
          </a:xfrm>
          <a:prstGeom prst="roundRect">
            <a:avLst>
              <a:gd name="adj" fmla="val 16667"/>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Τοπική πλαστογράφηση</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Φορέας : Δίκτυο VHF</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Ψευδές μήνυμα AIS </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Επηρεάζει την τοπική επίγνωση της κατάστασης</a:t>
            </a:r>
            <a:endParaRPr sz="1400">
              <a:solidFill>
                <a:schemeClr val="lt1"/>
              </a:solidFill>
              <a:latin typeface="Calibri"/>
              <a:ea typeface="Calibri"/>
              <a:cs typeface="Calibri"/>
              <a:sym typeface="Calibri"/>
            </a:endParaRPr>
          </a:p>
        </p:txBody>
      </p:sp>
      <p:pic>
        <p:nvPicPr>
          <p:cNvPr id="1234" name="Google Shape;1234;p48" descr="Z:\Οι εικόνες μου\Νέα εικονίδια FC\satell_athena_bd.png"/>
          <p:cNvPicPr preferRelativeResize="0"/>
          <p:nvPr/>
        </p:nvPicPr>
        <p:blipFill rotWithShape="1">
          <a:blip r:embed="rId6">
            <a:alphaModFix/>
          </a:blip>
          <a:srcRect/>
          <a:stretch/>
        </p:blipFill>
        <p:spPr>
          <a:xfrm rot="2695252" flipH="1">
            <a:off x="9084851" y="302154"/>
            <a:ext cx="1250700" cy="955234"/>
          </a:xfrm>
          <a:prstGeom prst="rect">
            <a:avLst/>
          </a:prstGeom>
          <a:noFill/>
          <a:ln>
            <a:noFill/>
          </a:ln>
        </p:spPr>
      </p:pic>
      <p:sp>
        <p:nvSpPr>
          <p:cNvPr id="1235" name="Google Shape;1235;p48"/>
          <p:cNvSpPr txBox="1"/>
          <p:nvPr/>
        </p:nvSpPr>
        <p:spPr>
          <a:xfrm>
            <a:off x="10222045" y="336330"/>
            <a:ext cx="16818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b="1">
                <a:solidFill>
                  <a:schemeClr val="dk1"/>
                </a:solidFill>
                <a:latin typeface="Calibri"/>
                <a:ea typeface="Calibri"/>
                <a:cs typeface="Calibri"/>
                <a:sym typeface="Calibri"/>
              </a:rPr>
              <a:t>SAT ΔΈΚΤΗΣ AIS</a:t>
            </a:r>
            <a:endParaRPr/>
          </a:p>
        </p:txBody>
      </p:sp>
      <p:cxnSp>
        <p:nvCxnSpPr>
          <p:cNvPr id="1236" name="Google Shape;1236;p48"/>
          <p:cNvCxnSpPr>
            <a:endCxn id="1237" idx="2"/>
          </p:cNvCxnSpPr>
          <p:nvPr/>
        </p:nvCxnSpPr>
        <p:spPr>
          <a:xfrm flipH="1">
            <a:off x="7110496" y="1010621"/>
            <a:ext cx="2459700" cy="3131100"/>
          </a:xfrm>
          <a:prstGeom prst="straightConnector1">
            <a:avLst/>
          </a:prstGeom>
          <a:noFill/>
          <a:ln w="9525" cap="flat" cmpd="sng">
            <a:solidFill>
              <a:schemeClr val="accent1"/>
            </a:solidFill>
            <a:prstDash val="solid"/>
            <a:miter lim="800000"/>
            <a:headEnd type="none" w="sm" len="sm"/>
            <a:tailEnd type="none" w="sm" len="sm"/>
          </a:ln>
        </p:spPr>
      </p:cxnSp>
      <p:cxnSp>
        <p:nvCxnSpPr>
          <p:cNvPr id="1238" name="Google Shape;1238;p48"/>
          <p:cNvCxnSpPr>
            <a:endCxn id="1237" idx="6"/>
          </p:cNvCxnSpPr>
          <p:nvPr/>
        </p:nvCxnSpPr>
        <p:spPr>
          <a:xfrm>
            <a:off x="9585935" y="1010698"/>
            <a:ext cx="1460700" cy="3684000"/>
          </a:xfrm>
          <a:prstGeom prst="straightConnector1">
            <a:avLst/>
          </a:prstGeom>
          <a:noFill/>
          <a:ln w="9525" cap="flat" cmpd="sng">
            <a:solidFill>
              <a:schemeClr val="accent1"/>
            </a:solidFill>
            <a:prstDash val="solid"/>
            <a:miter lim="800000"/>
            <a:headEnd type="none" w="sm" len="sm"/>
            <a:tailEnd type="none" w="sm" len="sm"/>
          </a:ln>
        </p:spPr>
      </p:cxnSp>
      <p:sp>
        <p:nvSpPr>
          <p:cNvPr id="1237" name="Google Shape;1237;p48"/>
          <p:cNvSpPr/>
          <p:nvPr/>
        </p:nvSpPr>
        <p:spPr>
          <a:xfrm rot="479819">
            <a:off x="7091169" y="3721666"/>
            <a:ext cx="3974793" cy="1393087"/>
          </a:xfrm>
          <a:prstGeom prst="ellipse">
            <a:avLst/>
          </a:prstGeom>
          <a:solidFill>
            <a:srgbClr val="DAE3F3">
              <a:alpha val="4980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9" name="Google Shape;1239;p48"/>
          <p:cNvSpPr txBox="1"/>
          <p:nvPr/>
        </p:nvSpPr>
        <p:spPr>
          <a:xfrm>
            <a:off x="3765774" y="175016"/>
            <a:ext cx="1483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b="1">
                <a:solidFill>
                  <a:schemeClr val="dk1"/>
                </a:solidFill>
                <a:latin typeface="Calibri"/>
                <a:ea typeface="Calibri"/>
                <a:cs typeface="Calibri"/>
                <a:sym typeface="Calibri"/>
              </a:rPr>
              <a:t>Δορυφόροι GPS</a:t>
            </a:r>
            <a:endParaRPr/>
          </a:p>
        </p:txBody>
      </p:sp>
      <p:sp>
        <p:nvSpPr>
          <p:cNvPr id="1240" name="Google Shape;1240;p48"/>
          <p:cNvSpPr/>
          <p:nvPr/>
        </p:nvSpPr>
        <p:spPr>
          <a:xfrm rot="-7830390">
            <a:off x="4369880" y="1298581"/>
            <a:ext cx="1063588" cy="973385"/>
          </a:xfrm>
          <a:prstGeom prst="downArrow">
            <a:avLst>
              <a:gd name="adj1" fmla="val 50000"/>
              <a:gd name="adj2" fmla="val 50000"/>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1" name="Google Shape;1241;p48"/>
          <p:cNvSpPr/>
          <p:nvPr/>
        </p:nvSpPr>
        <p:spPr>
          <a:xfrm>
            <a:off x="770022" y="1988576"/>
            <a:ext cx="3178012" cy="1461271"/>
          </a:xfrm>
          <a:prstGeom prst="roundRect">
            <a:avLst>
              <a:gd name="adj" fmla="val 16667"/>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Πλαστογράφηση GPS</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Κομιστής : Δίκτυο GPS</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Λανθασμένες θέσεις </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Επηρεάζει την κάλυψη GPS (Αρκετές εκατοντάδες χιλιόμετρα)</a:t>
            </a:r>
            <a:endParaRPr/>
          </a:p>
        </p:txBody>
      </p:sp>
      <p:sp>
        <p:nvSpPr>
          <p:cNvPr id="1242" name="Google Shape;1242;p48"/>
          <p:cNvSpPr/>
          <p:nvPr/>
        </p:nvSpPr>
        <p:spPr>
          <a:xfrm rot="8406918">
            <a:off x="9621749" y="1237780"/>
            <a:ext cx="1063588" cy="973385"/>
          </a:xfrm>
          <a:prstGeom prst="downArrow">
            <a:avLst>
              <a:gd name="adj1" fmla="val 50000"/>
              <a:gd name="adj2" fmla="val 50000"/>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3" name="Google Shape;1243;p48"/>
          <p:cNvSpPr/>
          <p:nvPr/>
        </p:nvSpPr>
        <p:spPr>
          <a:xfrm>
            <a:off x="9367231" y="2491699"/>
            <a:ext cx="2673225" cy="1777580"/>
          </a:xfrm>
          <a:prstGeom prst="roundRect">
            <a:avLst>
              <a:gd name="adj" fmla="val 16667"/>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400">
                <a:solidFill>
                  <a:schemeClr val="lt1"/>
                </a:solidFill>
                <a:latin typeface="Calibri"/>
                <a:ea typeface="Calibri"/>
                <a:cs typeface="Calibri"/>
                <a:sym typeface="Calibri"/>
              </a:rPr>
              <a:t>Παγκόσμια πλαστογράφηση</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Κομιστής : Δίκτυο AIS SAT</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Ψευδές μήνυμα AIS </a:t>
            </a:r>
            <a:endParaRPr/>
          </a:p>
          <a:p>
            <a:pPr marL="285750" marR="0" lvl="0" indent="-285750" algn="ctr" rtl="0">
              <a:spcBef>
                <a:spcPts val="0"/>
              </a:spcBef>
              <a:spcAft>
                <a:spcPts val="0"/>
              </a:spcAft>
              <a:buClr>
                <a:schemeClr val="lt1"/>
              </a:buClr>
              <a:buSzPts val="1400"/>
              <a:buFont typeface="Calibri"/>
              <a:buChar char="-"/>
            </a:pPr>
            <a:r>
              <a:rPr lang="el" sz="1400">
                <a:solidFill>
                  <a:schemeClr val="lt1"/>
                </a:solidFill>
                <a:latin typeface="Calibri"/>
                <a:ea typeface="Calibri"/>
                <a:cs typeface="Calibri"/>
                <a:sym typeface="Calibri"/>
              </a:rPr>
              <a:t>Επιπτώσεις στις περιφερειακές περιοχές</a:t>
            </a:r>
            <a:endParaRPr/>
          </a:p>
        </p:txBody>
      </p:sp>
      <p:sp>
        <p:nvSpPr>
          <p:cNvPr id="1244" name="Google Shape;1244;p48"/>
          <p:cNvSpPr/>
          <p:nvPr/>
        </p:nvSpPr>
        <p:spPr>
          <a:xfrm>
            <a:off x="8154372" y="5334955"/>
            <a:ext cx="3886084" cy="1498765"/>
          </a:xfrm>
          <a:prstGeom prst="roundRect">
            <a:avLst>
              <a:gd name="adj" fmla="val 16667"/>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l" sz="1600">
                <a:solidFill>
                  <a:schemeClr val="lt1"/>
                </a:solidFill>
                <a:latin typeface="Calibri"/>
                <a:ea typeface="Calibri"/>
                <a:cs typeface="Calibri"/>
                <a:sym typeface="Calibri"/>
              </a:rPr>
              <a:t>Επίθεση σε χειριστή AIS</a:t>
            </a:r>
            <a:endParaRPr sz="1600">
              <a:solidFill>
                <a:schemeClr val="lt1"/>
              </a:solidFill>
              <a:latin typeface="Calibri"/>
              <a:ea typeface="Calibri"/>
              <a:cs typeface="Calibri"/>
              <a:sym typeface="Calibri"/>
            </a:endParaRPr>
          </a:p>
          <a:p>
            <a:pPr marL="285750" marR="0" lvl="0" indent="-285750" algn="ctr" rtl="0">
              <a:spcBef>
                <a:spcPts val="0"/>
              </a:spcBef>
              <a:spcAft>
                <a:spcPts val="0"/>
              </a:spcAft>
              <a:buClr>
                <a:schemeClr val="lt1"/>
              </a:buClr>
              <a:buSzPts val="1600"/>
              <a:buFont typeface="Calibri"/>
              <a:buChar char="-"/>
            </a:pPr>
            <a:r>
              <a:rPr lang="el" sz="1600">
                <a:solidFill>
                  <a:schemeClr val="lt1"/>
                </a:solidFill>
                <a:latin typeface="Calibri"/>
                <a:ea typeface="Calibri"/>
                <a:cs typeface="Calibri"/>
                <a:sym typeface="Calibri"/>
              </a:rPr>
              <a:t>Φορέας : Εγκαταστάσεις χειριστή AIS</a:t>
            </a:r>
            <a:endParaRPr sz="1600">
              <a:solidFill>
                <a:schemeClr val="lt1"/>
              </a:solidFill>
              <a:latin typeface="Calibri"/>
              <a:ea typeface="Calibri"/>
              <a:cs typeface="Calibri"/>
              <a:sym typeface="Calibri"/>
            </a:endParaRPr>
          </a:p>
          <a:p>
            <a:pPr marL="285750" marR="0" lvl="0" indent="-285750" algn="ctr" rtl="0">
              <a:spcBef>
                <a:spcPts val="0"/>
              </a:spcBef>
              <a:spcAft>
                <a:spcPts val="0"/>
              </a:spcAft>
              <a:buClr>
                <a:schemeClr val="lt1"/>
              </a:buClr>
              <a:buSzPts val="1600"/>
              <a:buFont typeface="Calibri"/>
              <a:buChar char="-"/>
            </a:pPr>
            <a:r>
              <a:rPr lang="el" sz="1600">
                <a:solidFill>
                  <a:schemeClr val="lt1"/>
                </a:solidFill>
                <a:latin typeface="Calibri"/>
                <a:ea typeface="Calibri"/>
                <a:cs typeface="Calibri"/>
                <a:sym typeface="Calibri"/>
              </a:rPr>
              <a:t>Επηρεάζει δυνητικά την παγκόσμια αναφορά AIS μέσω δορυφόρου</a:t>
            </a:r>
            <a:endParaRPr/>
          </a:p>
        </p:txBody>
      </p:sp>
      <p:sp>
        <p:nvSpPr>
          <p:cNvPr id="1245" name="Google Shape;1245;p48"/>
          <p:cNvSpPr/>
          <p:nvPr/>
        </p:nvSpPr>
        <p:spPr>
          <a:xfrm rot="6525761">
            <a:off x="6970233" y="5367859"/>
            <a:ext cx="1063588" cy="973385"/>
          </a:xfrm>
          <a:prstGeom prst="downArrow">
            <a:avLst>
              <a:gd name="adj1" fmla="val 50000"/>
              <a:gd name="adj2" fmla="val 50000"/>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6" name="Google Shape;1246;p48"/>
          <p:cNvPicPr preferRelativeResize="0"/>
          <p:nvPr/>
        </p:nvPicPr>
        <p:blipFill rotWithShape="1">
          <a:blip r:embed="rId5">
            <a:alphaModFix/>
          </a:blip>
          <a:srcRect/>
          <a:stretch/>
        </p:blipFill>
        <p:spPr>
          <a:xfrm>
            <a:off x="6401039" y="4436865"/>
            <a:ext cx="1327189" cy="939783"/>
          </a:xfrm>
          <a:prstGeom prst="rect">
            <a:avLst/>
          </a:prstGeom>
          <a:noFill/>
          <a:ln>
            <a:noFill/>
          </a:ln>
        </p:spPr>
      </p:pic>
      <p:pic>
        <p:nvPicPr>
          <p:cNvPr id="1247" name="Google Shape;1247;p48" descr="Μια εικόνα που περιέχει κείμενο, γραμματοσειρά, λογότυπο, γραφικό&#10;&#10;Περιγραφή που δημιουργείται αυτόματα"/>
          <p:cNvPicPr preferRelativeResize="0"/>
          <p:nvPr/>
        </p:nvPicPr>
        <p:blipFill rotWithShape="1">
          <a:blip r:embed="rId9">
            <a:alphaModFix/>
          </a:blip>
          <a:srcRect/>
          <a:stretch/>
        </p:blipFill>
        <p:spPr>
          <a:xfrm>
            <a:off x="5770043" y="5600511"/>
            <a:ext cx="1158994" cy="304302"/>
          </a:xfrm>
          <a:prstGeom prst="rect">
            <a:avLst/>
          </a:prstGeom>
          <a:noFill/>
          <a:ln>
            <a:noFill/>
          </a:ln>
        </p:spPr>
      </p:pic>
      <p:pic>
        <p:nvPicPr>
          <p:cNvPr id="1248" name="Google Shape;1248;p48" descr="Μια εικόνα που περιέχει μπλε ηλεκτρισμό, γραφικό, στιγμιότυπο οθόνης, γραμματοσειρά&#10;&#10;Περιγραφή που δημιουργείται αυτόματα"/>
          <p:cNvPicPr preferRelativeResize="0"/>
          <p:nvPr/>
        </p:nvPicPr>
        <p:blipFill rotWithShape="1">
          <a:blip r:embed="rId10">
            <a:alphaModFix/>
          </a:blip>
          <a:srcRect/>
          <a:stretch/>
        </p:blipFill>
        <p:spPr>
          <a:xfrm>
            <a:off x="5927028" y="4728342"/>
            <a:ext cx="748057" cy="748057"/>
          </a:xfrm>
          <a:prstGeom prst="rect">
            <a:avLst/>
          </a:prstGeom>
          <a:noFill/>
          <a:ln>
            <a:noFill/>
          </a:ln>
        </p:spPr>
      </p:pic>
      <p:cxnSp>
        <p:nvCxnSpPr>
          <p:cNvPr id="1249" name="Google Shape;1249;p48"/>
          <p:cNvCxnSpPr/>
          <p:nvPr/>
        </p:nvCxnSpPr>
        <p:spPr>
          <a:xfrm flipH="1">
            <a:off x="7301996" y="1063920"/>
            <a:ext cx="2268256" cy="3842836"/>
          </a:xfrm>
          <a:prstGeom prst="straightConnector1">
            <a:avLst/>
          </a:prstGeom>
          <a:noFill/>
          <a:ln w="28575" cap="flat" cmpd="sng">
            <a:solidFill>
              <a:srgbClr val="7030A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49"/>
          <p:cNvSpPr/>
          <p:nvPr/>
        </p:nvSpPr>
        <p:spPr>
          <a:xfrm>
            <a:off x="0" y="-4880"/>
            <a:ext cx="12191999" cy="6862880"/>
          </a:xfrm>
          <a:prstGeom prst="rect">
            <a:avLst/>
          </a:prstGeom>
          <a:solidFill>
            <a:schemeClr val="lt2">
              <a:alpha val="5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5" name="Google Shape;1255;p49" descr="Μια εικόνα που περιέχει κείμενο, χάρτη&#10;&#10;Περιγραφή που δημιουργείται με πολύ υψηλό επίπεδο εμπιστοσύνης"/>
          <p:cNvPicPr preferRelativeResize="0"/>
          <p:nvPr/>
        </p:nvPicPr>
        <p:blipFill rotWithShape="1">
          <a:blip r:embed="rId3">
            <a:alphaModFix/>
          </a:blip>
          <a:srcRect/>
          <a:stretch/>
        </p:blipFill>
        <p:spPr>
          <a:xfrm>
            <a:off x="1415349" y="159486"/>
            <a:ext cx="9306662" cy="8785915"/>
          </a:xfrm>
          <a:prstGeom prst="rect">
            <a:avLst/>
          </a:prstGeom>
          <a:noFill/>
          <a:ln>
            <a:noFill/>
          </a:ln>
          <a:effectLst>
            <a:reflection stA="50000" endA="300" endPos="55000" sy="-100000" algn="bl" rotWithShape="0"/>
          </a:effectLst>
        </p:spPr>
      </p:pic>
      <p:pic>
        <p:nvPicPr>
          <p:cNvPr id="1256" name="Google Shape;1256;p49" descr="Μ.Τ."/>
          <p:cNvPicPr preferRelativeResize="0"/>
          <p:nvPr/>
        </p:nvPicPr>
        <p:blipFill rotWithShape="1">
          <a:blip r:embed="rId4">
            <a:alphaModFix/>
          </a:blip>
          <a:srcRect/>
          <a:stretch/>
        </p:blipFill>
        <p:spPr>
          <a:xfrm flipH="1">
            <a:off x="8756221" y="3883174"/>
            <a:ext cx="1427785" cy="896815"/>
          </a:xfrm>
          <a:prstGeom prst="rect">
            <a:avLst/>
          </a:prstGeom>
          <a:noFill/>
          <a:ln>
            <a:noFill/>
          </a:ln>
        </p:spPr>
      </p:pic>
      <p:pic>
        <p:nvPicPr>
          <p:cNvPr id="1257" name="Google Shape;1257;p49" descr="περιοδεία-τηλεπικοινωνίες"/>
          <p:cNvPicPr preferRelativeResize="0"/>
          <p:nvPr/>
        </p:nvPicPr>
        <p:blipFill rotWithShape="1">
          <a:blip r:embed="rId5">
            <a:alphaModFix/>
          </a:blip>
          <a:srcRect/>
          <a:stretch/>
        </p:blipFill>
        <p:spPr>
          <a:xfrm>
            <a:off x="6030304" y="2160013"/>
            <a:ext cx="1203707" cy="1505243"/>
          </a:xfrm>
          <a:prstGeom prst="rect">
            <a:avLst/>
          </a:prstGeom>
          <a:noFill/>
          <a:ln>
            <a:noFill/>
          </a:ln>
        </p:spPr>
      </p:pic>
      <p:pic>
        <p:nvPicPr>
          <p:cNvPr id="1258" name="Google Shape;1258;p49"/>
          <p:cNvPicPr preferRelativeResize="0"/>
          <p:nvPr/>
        </p:nvPicPr>
        <p:blipFill rotWithShape="1">
          <a:blip r:embed="rId6">
            <a:alphaModFix/>
          </a:blip>
          <a:srcRect/>
          <a:stretch/>
        </p:blipFill>
        <p:spPr>
          <a:xfrm>
            <a:off x="5235844" y="2884104"/>
            <a:ext cx="1327189" cy="939783"/>
          </a:xfrm>
          <a:prstGeom prst="rect">
            <a:avLst/>
          </a:prstGeom>
          <a:noFill/>
          <a:ln>
            <a:noFill/>
          </a:ln>
        </p:spPr>
      </p:pic>
      <p:pic>
        <p:nvPicPr>
          <p:cNvPr id="1259" name="Google Shape;1259;p49" descr="Z:\Οι εικόνες μου\Νέα εικονίδια FC\satell_athena_bd.png"/>
          <p:cNvPicPr preferRelativeResize="0"/>
          <p:nvPr/>
        </p:nvPicPr>
        <p:blipFill rotWithShape="1">
          <a:blip r:embed="rId7">
            <a:alphaModFix/>
          </a:blip>
          <a:srcRect/>
          <a:stretch/>
        </p:blipFill>
        <p:spPr>
          <a:xfrm rot="2695252" flipH="1">
            <a:off x="5014096" y="661836"/>
            <a:ext cx="1250700" cy="955234"/>
          </a:xfrm>
          <a:prstGeom prst="rect">
            <a:avLst/>
          </a:prstGeom>
          <a:noFill/>
          <a:ln>
            <a:noFill/>
          </a:ln>
        </p:spPr>
      </p:pic>
      <p:pic>
        <p:nvPicPr>
          <p:cNvPr id="1260" name="Google Shape;1260;p49"/>
          <p:cNvPicPr preferRelativeResize="0"/>
          <p:nvPr/>
        </p:nvPicPr>
        <p:blipFill rotWithShape="1">
          <a:blip r:embed="rId8">
            <a:alphaModFix/>
          </a:blip>
          <a:srcRect/>
          <a:stretch/>
        </p:blipFill>
        <p:spPr>
          <a:xfrm>
            <a:off x="3407421" y="3353060"/>
            <a:ext cx="1018352" cy="678213"/>
          </a:xfrm>
          <a:prstGeom prst="rect">
            <a:avLst/>
          </a:prstGeom>
          <a:noFill/>
          <a:ln>
            <a:noFill/>
          </a:ln>
        </p:spPr>
      </p:pic>
      <p:pic>
        <p:nvPicPr>
          <p:cNvPr id="1261" name="Google Shape;1261;p49" descr="Z:\Οι εικόνες μου\Νέα εικονίδια FC\satell_athena_bd.png"/>
          <p:cNvPicPr preferRelativeResize="0"/>
          <p:nvPr/>
        </p:nvPicPr>
        <p:blipFill rotWithShape="1">
          <a:blip r:embed="rId7">
            <a:alphaModFix/>
          </a:blip>
          <a:srcRect/>
          <a:stretch/>
        </p:blipFill>
        <p:spPr>
          <a:xfrm rot="2695252" flipH="1">
            <a:off x="5829147" y="391353"/>
            <a:ext cx="1250700" cy="955234"/>
          </a:xfrm>
          <a:prstGeom prst="rect">
            <a:avLst/>
          </a:prstGeom>
          <a:noFill/>
          <a:ln>
            <a:noFill/>
          </a:ln>
        </p:spPr>
      </p:pic>
      <p:pic>
        <p:nvPicPr>
          <p:cNvPr id="1262" name="Google Shape;1262;p49" descr="Z:\Οι εικόνες μου\Νέα εικονίδια FC\satell_athena_bd.png"/>
          <p:cNvPicPr preferRelativeResize="0"/>
          <p:nvPr/>
        </p:nvPicPr>
        <p:blipFill rotWithShape="1">
          <a:blip r:embed="rId7">
            <a:alphaModFix/>
          </a:blip>
          <a:srcRect/>
          <a:stretch/>
        </p:blipFill>
        <p:spPr>
          <a:xfrm rot="2695252" flipH="1">
            <a:off x="6504249" y="43379"/>
            <a:ext cx="1250700" cy="955234"/>
          </a:xfrm>
          <a:prstGeom prst="rect">
            <a:avLst/>
          </a:prstGeom>
          <a:noFill/>
          <a:ln>
            <a:noFill/>
          </a:ln>
        </p:spPr>
      </p:pic>
      <p:pic>
        <p:nvPicPr>
          <p:cNvPr id="1263" name="Google Shape;1263;p49" descr="Z:\Οι εικόνες μου\Νέα εικονίδια FC\satell_athena_bd.png"/>
          <p:cNvPicPr preferRelativeResize="0"/>
          <p:nvPr/>
        </p:nvPicPr>
        <p:blipFill rotWithShape="1">
          <a:blip r:embed="rId7">
            <a:alphaModFix/>
          </a:blip>
          <a:srcRect/>
          <a:stretch/>
        </p:blipFill>
        <p:spPr>
          <a:xfrm rot="2695252" flipH="1">
            <a:off x="8760748" y="1077994"/>
            <a:ext cx="1200737" cy="917075"/>
          </a:xfrm>
          <a:prstGeom prst="rect">
            <a:avLst/>
          </a:prstGeom>
          <a:noFill/>
          <a:ln>
            <a:noFill/>
          </a:ln>
        </p:spPr>
      </p:pic>
      <p:pic>
        <p:nvPicPr>
          <p:cNvPr id="1264" name="Google Shape;1264;p49" descr="Z:\Οι εικόνες μου\Νέα εικονίδια FC\satell_athena_bd.png"/>
          <p:cNvPicPr preferRelativeResize="0"/>
          <p:nvPr/>
        </p:nvPicPr>
        <p:blipFill rotWithShape="1">
          <a:blip r:embed="rId7">
            <a:alphaModFix/>
          </a:blip>
          <a:srcRect/>
          <a:stretch/>
        </p:blipFill>
        <p:spPr>
          <a:xfrm rot="2695252" flipH="1">
            <a:off x="9712086" y="958910"/>
            <a:ext cx="1200737" cy="917075"/>
          </a:xfrm>
          <a:prstGeom prst="rect">
            <a:avLst/>
          </a:prstGeom>
          <a:noFill/>
          <a:ln>
            <a:noFill/>
          </a:ln>
        </p:spPr>
      </p:pic>
      <p:pic>
        <p:nvPicPr>
          <p:cNvPr id="1265" name="Google Shape;1265;p49" descr="Z:\Οι εικόνες μου\Νέα εικονίδια FC\satell_athena_bd.png"/>
          <p:cNvPicPr preferRelativeResize="0"/>
          <p:nvPr/>
        </p:nvPicPr>
        <p:blipFill rotWithShape="1">
          <a:blip r:embed="rId7">
            <a:alphaModFix/>
          </a:blip>
          <a:srcRect/>
          <a:stretch/>
        </p:blipFill>
        <p:spPr>
          <a:xfrm rot="2695252" flipH="1">
            <a:off x="10503953" y="776472"/>
            <a:ext cx="1200737" cy="917075"/>
          </a:xfrm>
          <a:prstGeom prst="rect">
            <a:avLst/>
          </a:prstGeom>
          <a:noFill/>
          <a:ln>
            <a:noFill/>
          </a:ln>
        </p:spPr>
      </p:pic>
      <p:sp>
        <p:nvSpPr>
          <p:cNvPr id="1266" name="Google Shape;1266;p49"/>
          <p:cNvSpPr/>
          <p:nvPr/>
        </p:nvSpPr>
        <p:spPr>
          <a:xfrm>
            <a:off x="8544281" y="871901"/>
            <a:ext cx="3410414" cy="1111730"/>
          </a:xfrm>
          <a:prstGeom prst="rect">
            <a:avLst/>
          </a:prstGeom>
          <a:solidFill>
            <a:schemeClr val="lt2">
              <a:alpha val="2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7" name="Google Shape;1267;p49"/>
          <p:cNvSpPr txBox="1"/>
          <p:nvPr/>
        </p:nvSpPr>
        <p:spPr>
          <a:xfrm>
            <a:off x="9025590" y="177352"/>
            <a:ext cx="29935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Η θέση των δορυφόρων μετατοπίζεται  </a:t>
            </a:r>
            <a:endParaRPr/>
          </a:p>
        </p:txBody>
      </p:sp>
      <p:sp>
        <p:nvSpPr>
          <p:cNvPr id="1268" name="Google Shape;1268;p49"/>
          <p:cNvSpPr/>
          <p:nvPr/>
        </p:nvSpPr>
        <p:spPr>
          <a:xfrm rot="-6072846">
            <a:off x="5065851" y="1879178"/>
            <a:ext cx="896099" cy="576646"/>
          </a:xfrm>
          <a:prstGeom prst="rightArrow">
            <a:avLst>
              <a:gd name="adj1" fmla="val 50000"/>
              <a:gd name="adj2" fmla="val 50000"/>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9" name="Google Shape;1269;p49"/>
          <p:cNvPicPr preferRelativeResize="0"/>
          <p:nvPr/>
        </p:nvPicPr>
        <p:blipFill rotWithShape="1">
          <a:blip r:embed="rId9">
            <a:alphaModFix/>
          </a:blip>
          <a:srcRect/>
          <a:stretch/>
        </p:blipFill>
        <p:spPr>
          <a:xfrm>
            <a:off x="4976397" y="2786989"/>
            <a:ext cx="1048473" cy="728924"/>
          </a:xfrm>
          <a:prstGeom prst="rect">
            <a:avLst/>
          </a:prstGeom>
          <a:noFill/>
          <a:ln>
            <a:noFill/>
          </a:ln>
        </p:spPr>
      </p:pic>
      <p:sp>
        <p:nvSpPr>
          <p:cNvPr id="1270" name="Google Shape;1270;p49"/>
          <p:cNvSpPr/>
          <p:nvPr/>
        </p:nvSpPr>
        <p:spPr>
          <a:xfrm rot="-1322781">
            <a:off x="4316100" y="3382132"/>
            <a:ext cx="896099" cy="576646"/>
          </a:xfrm>
          <a:prstGeom prst="rightArrow">
            <a:avLst>
              <a:gd name="adj1" fmla="val 50000"/>
              <a:gd name="adj2" fmla="val 50000"/>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1" name="Google Shape;1271;p49"/>
          <p:cNvSpPr txBox="1"/>
          <p:nvPr/>
        </p:nvSpPr>
        <p:spPr>
          <a:xfrm>
            <a:off x="1982205" y="1507055"/>
            <a:ext cx="33054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Το σήμα πλαστογράφησης αποστέλλεται σε δορυφόρο</a:t>
            </a:r>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(PSN – TMG)</a:t>
            </a:r>
            <a:endParaRPr/>
          </a:p>
        </p:txBody>
      </p:sp>
      <p:sp>
        <p:nvSpPr>
          <p:cNvPr id="1272" name="Google Shape;1272;p49"/>
          <p:cNvSpPr txBox="1"/>
          <p:nvPr/>
        </p:nvSpPr>
        <p:spPr>
          <a:xfrm>
            <a:off x="2059483" y="3745831"/>
            <a:ext cx="14734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Χάκερ μπαίνει</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Σύστημα GNS</a:t>
            </a:r>
            <a:endParaRPr/>
          </a:p>
        </p:txBody>
      </p:sp>
      <p:sp>
        <p:nvSpPr>
          <p:cNvPr id="1273" name="Google Shape;1273;p49"/>
          <p:cNvSpPr/>
          <p:nvPr/>
        </p:nvSpPr>
        <p:spPr>
          <a:xfrm rot="802904">
            <a:off x="7746206" y="795204"/>
            <a:ext cx="896099" cy="576646"/>
          </a:xfrm>
          <a:prstGeom prst="rightArrow">
            <a:avLst>
              <a:gd name="adj1" fmla="val 50000"/>
              <a:gd name="adj2" fmla="val 50000"/>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74" name="Google Shape;1274;p49" descr="Μ.Τ."/>
          <p:cNvPicPr preferRelativeResize="0"/>
          <p:nvPr/>
        </p:nvPicPr>
        <p:blipFill rotWithShape="1">
          <a:blip r:embed="rId4">
            <a:alphaModFix/>
          </a:blip>
          <a:srcRect/>
          <a:stretch/>
        </p:blipFill>
        <p:spPr>
          <a:xfrm flipH="1">
            <a:off x="8050892" y="4289931"/>
            <a:ext cx="1427785" cy="896815"/>
          </a:xfrm>
          <a:prstGeom prst="rect">
            <a:avLst/>
          </a:prstGeom>
          <a:noFill/>
          <a:ln>
            <a:noFill/>
          </a:ln>
        </p:spPr>
      </p:pic>
      <p:sp>
        <p:nvSpPr>
          <p:cNvPr id="1275" name="Google Shape;1275;p49"/>
          <p:cNvSpPr/>
          <p:nvPr/>
        </p:nvSpPr>
        <p:spPr>
          <a:xfrm>
            <a:off x="8284523" y="3774208"/>
            <a:ext cx="1811713" cy="896815"/>
          </a:xfrm>
          <a:prstGeom prst="rect">
            <a:avLst/>
          </a:prstGeom>
          <a:solidFill>
            <a:schemeClr val="lt2">
              <a:alpha val="2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76" name="Google Shape;1276;p49"/>
          <p:cNvCxnSpPr/>
          <p:nvPr/>
        </p:nvCxnSpPr>
        <p:spPr>
          <a:xfrm>
            <a:off x="6301349" y="1568955"/>
            <a:ext cx="1842633" cy="2823207"/>
          </a:xfrm>
          <a:prstGeom prst="straightConnector1">
            <a:avLst/>
          </a:prstGeom>
          <a:noFill/>
          <a:ln w="9525" cap="flat" cmpd="sng">
            <a:solidFill>
              <a:schemeClr val="accent1"/>
            </a:solidFill>
            <a:prstDash val="lgDash"/>
            <a:miter lim="800000"/>
            <a:headEnd type="none" w="sm" len="sm"/>
            <a:tailEnd type="none" w="sm" len="sm"/>
          </a:ln>
        </p:spPr>
      </p:cxnSp>
      <p:cxnSp>
        <p:nvCxnSpPr>
          <p:cNvPr id="1277" name="Google Shape;1277;p49"/>
          <p:cNvCxnSpPr/>
          <p:nvPr/>
        </p:nvCxnSpPr>
        <p:spPr>
          <a:xfrm>
            <a:off x="6722876" y="1206610"/>
            <a:ext cx="1431495" cy="3273070"/>
          </a:xfrm>
          <a:prstGeom prst="straightConnector1">
            <a:avLst/>
          </a:prstGeom>
          <a:noFill/>
          <a:ln w="9525" cap="flat" cmpd="sng">
            <a:solidFill>
              <a:schemeClr val="accent1"/>
            </a:solidFill>
            <a:prstDash val="lgDash"/>
            <a:miter lim="800000"/>
            <a:headEnd type="none" w="sm" len="sm"/>
            <a:tailEnd type="none" w="sm" len="sm"/>
          </a:ln>
        </p:spPr>
      </p:cxnSp>
      <p:cxnSp>
        <p:nvCxnSpPr>
          <p:cNvPr id="1278" name="Google Shape;1278;p49"/>
          <p:cNvCxnSpPr/>
          <p:nvPr/>
        </p:nvCxnSpPr>
        <p:spPr>
          <a:xfrm>
            <a:off x="7487121" y="883095"/>
            <a:ext cx="642322" cy="3565130"/>
          </a:xfrm>
          <a:prstGeom prst="straightConnector1">
            <a:avLst/>
          </a:prstGeom>
          <a:noFill/>
          <a:ln w="9525" cap="flat" cmpd="sng">
            <a:solidFill>
              <a:schemeClr val="accent1"/>
            </a:solidFill>
            <a:prstDash val="lgDash"/>
            <a:miter lim="800000"/>
            <a:headEnd type="none" w="sm" len="sm"/>
            <a:tailEnd type="none" w="sm" len="sm"/>
          </a:ln>
        </p:spPr>
      </p:cxnSp>
      <p:cxnSp>
        <p:nvCxnSpPr>
          <p:cNvPr id="1279" name="Google Shape;1279;p49"/>
          <p:cNvCxnSpPr/>
          <p:nvPr/>
        </p:nvCxnSpPr>
        <p:spPr>
          <a:xfrm flipH="1">
            <a:off x="9278247" y="1798496"/>
            <a:ext cx="136656" cy="2236967"/>
          </a:xfrm>
          <a:prstGeom prst="straightConnector1">
            <a:avLst/>
          </a:prstGeom>
          <a:noFill/>
          <a:ln w="9525" cap="flat" cmpd="sng">
            <a:solidFill>
              <a:srgbClr val="8DA9DB"/>
            </a:solidFill>
            <a:prstDash val="lgDash"/>
            <a:miter lim="800000"/>
            <a:headEnd type="none" w="sm" len="sm"/>
            <a:tailEnd type="none" w="sm" len="sm"/>
          </a:ln>
        </p:spPr>
      </p:cxnSp>
      <p:cxnSp>
        <p:nvCxnSpPr>
          <p:cNvPr id="1280" name="Google Shape;1280;p49"/>
          <p:cNvCxnSpPr/>
          <p:nvPr/>
        </p:nvCxnSpPr>
        <p:spPr>
          <a:xfrm flipH="1">
            <a:off x="9288636" y="1573762"/>
            <a:ext cx="997481" cy="2549219"/>
          </a:xfrm>
          <a:prstGeom prst="straightConnector1">
            <a:avLst/>
          </a:prstGeom>
          <a:noFill/>
          <a:ln w="9525" cap="flat" cmpd="sng">
            <a:solidFill>
              <a:srgbClr val="8DA9DB"/>
            </a:solidFill>
            <a:prstDash val="lgDash"/>
            <a:miter lim="800000"/>
            <a:headEnd type="none" w="sm" len="sm"/>
            <a:tailEnd type="none" w="sm" len="sm"/>
          </a:ln>
        </p:spPr>
      </p:cxnSp>
      <p:cxnSp>
        <p:nvCxnSpPr>
          <p:cNvPr id="1281" name="Google Shape;1281;p49"/>
          <p:cNvCxnSpPr/>
          <p:nvPr/>
        </p:nvCxnSpPr>
        <p:spPr>
          <a:xfrm flipH="1">
            <a:off x="9263708" y="1433108"/>
            <a:ext cx="1971560" cy="2658418"/>
          </a:xfrm>
          <a:prstGeom prst="straightConnector1">
            <a:avLst/>
          </a:prstGeom>
          <a:noFill/>
          <a:ln w="9525" cap="flat" cmpd="sng">
            <a:solidFill>
              <a:srgbClr val="8DA9DB"/>
            </a:solidFill>
            <a:prstDash val="lgDash"/>
            <a:miter lim="800000"/>
            <a:headEnd type="none" w="sm" len="sm"/>
            <a:tailEnd type="none" w="sm" len="sm"/>
          </a:ln>
        </p:spPr>
      </p:cxnSp>
      <p:sp>
        <p:nvSpPr>
          <p:cNvPr id="1282" name="Google Shape;1282;p49"/>
          <p:cNvSpPr txBox="1"/>
          <p:nvPr/>
        </p:nvSpPr>
        <p:spPr>
          <a:xfrm>
            <a:off x="8509650" y="5137645"/>
            <a:ext cx="14048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Αληθινή θέση</a:t>
            </a:r>
            <a:endParaRPr/>
          </a:p>
        </p:txBody>
      </p:sp>
      <p:sp>
        <p:nvSpPr>
          <p:cNvPr id="1283" name="Google Shape;1283;p49"/>
          <p:cNvSpPr txBox="1"/>
          <p:nvPr/>
        </p:nvSpPr>
        <p:spPr>
          <a:xfrm>
            <a:off x="9393800" y="4628050"/>
            <a:ext cx="1457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rgbClr val="757070"/>
                </a:solidFill>
                <a:latin typeface="Calibri"/>
                <a:ea typeface="Calibri"/>
                <a:cs typeface="Calibri"/>
                <a:sym typeface="Calibri"/>
              </a:rPr>
              <a:t>Λανθασμένη θέση</a:t>
            </a:r>
            <a:endParaRPr/>
          </a:p>
        </p:txBody>
      </p:sp>
      <p:sp>
        <p:nvSpPr>
          <p:cNvPr id="1284" name="Google Shape;1284;p49"/>
          <p:cNvSpPr/>
          <p:nvPr/>
        </p:nvSpPr>
        <p:spPr>
          <a:xfrm>
            <a:off x="1415349" y="373941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1</a:t>
            </a:r>
            <a:endParaRPr/>
          </a:p>
        </p:txBody>
      </p:sp>
      <p:sp>
        <p:nvSpPr>
          <p:cNvPr id="1285" name="Google Shape;1285;p49"/>
          <p:cNvSpPr/>
          <p:nvPr/>
        </p:nvSpPr>
        <p:spPr>
          <a:xfrm>
            <a:off x="1339966" y="1467718"/>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2</a:t>
            </a:r>
            <a:endParaRPr/>
          </a:p>
        </p:txBody>
      </p:sp>
      <p:sp>
        <p:nvSpPr>
          <p:cNvPr id="1286" name="Google Shape;1286;p49"/>
          <p:cNvSpPr/>
          <p:nvPr/>
        </p:nvSpPr>
        <p:spPr>
          <a:xfrm>
            <a:off x="8407142" y="92979"/>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3</a:t>
            </a:r>
            <a:endParaRPr/>
          </a:p>
        </p:txBody>
      </p:sp>
      <p:sp>
        <p:nvSpPr>
          <p:cNvPr id="1287" name="Google Shape;1287;p49"/>
          <p:cNvSpPr txBox="1"/>
          <p:nvPr/>
        </p:nvSpPr>
        <p:spPr>
          <a:xfrm>
            <a:off x="210474" y="52370"/>
            <a:ext cx="285847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3200" b="1">
                <a:solidFill>
                  <a:schemeClr val="dk1"/>
                </a:solidFill>
                <a:latin typeface="Calibri"/>
                <a:ea typeface="Calibri"/>
                <a:cs typeface="Calibri"/>
                <a:sym typeface="Calibri"/>
              </a:rPr>
              <a:t>ΔΙΆΧΥΣΗ GNSS</a:t>
            </a:r>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Γενική αρχή</a:t>
            </a:r>
            <a:endParaRPr sz="1800">
              <a:solidFill>
                <a:schemeClr val="dk1"/>
              </a:solidFill>
              <a:latin typeface="Calibri"/>
              <a:ea typeface="Calibri"/>
              <a:cs typeface="Calibri"/>
              <a:sym typeface="Calibri"/>
            </a:endParaRPr>
          </a:p>
        </p:txBody>
      </p:sp>
      <p:sp>
        <p:nvSpPr>
          <p:cNvPr id="1288" name="Google Shape;1288;p49"/>
          <p:cNvSpPr/>
          <p:nvPr/>
        </p:nvSpPr>
        <p:spPr>
          <a:xfrm>
            <a:off x="7153315" y="4086123"/>
            <a:ext cx="605795" cy="616314"/>
          </a:xfrm>
          <a:prstGeom prst="ellipse">
            <a:avLst/>
          </a:prstGeom>
          <a:gradFill>
            <a:gsLst>
              <a:gs pos="0">
                <a:srgbClr val="474747"/>
              </a:gs>
              <a:gs pos="50000">
                <a:schemeClr val="dk1"/>
              </a:gs>
              <a:gs pos="100000">
                <a:schemeClr val="dk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l" sz="1800">
                <a:solidFill>
                  <a:schemeClr val="lt1"/>
                </a:solidFill>
                <a:latin typeface="Calibri"/>
                <a:ea typeface="Calibri"/>
                <a:cs typeface="Calibri"/>
                <a:sym typeface="Calibri"/>
              </a:rPr>
              <a:t>4</a:t>
            </a:r>
            <a:endParaRPr/>
          </a:p>
        </p:txBody>
      </p:sp>
      <p:sp>
        <p:nvSpPr>
          <p:cNvPr id="1289" name="Google Shape;1289;p49"/>
          <p:cNvSpPr txBox="1"/>
          <p:nvPr/>
        </p:nvSpPr>
        <p:spPr>
          <a:xfrm>
            <a:off x="5674438" y="4786819"/>
            <a:ext cx="21817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a:solidFill>
                  <a:schemeClr val="dk1"/>
                </a:solidFill>
                <a:latin typeface="Calibri"/>
                <a:ea typeface="Calibri"/>
                <a:cs typeface="Calibri"/>
                <a:sym typeface="Calibri"/>
              </a:rPr>
              <a:t>Ο αναμεταδότης λαμβάνει</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l" sz="1800">
                <a:solidFill>
                  <a:schemeClr val="dk1"/>
                </a:solidFill>
                <a:latin typeface="Calibri"/>
                <a:ea typeface="Calibri"/>
                <a:cs typeface="Calibri"/>
                <a:sym typeface="Calibri"/>
              </a:rPr>
              <a:t>Ψευδείς πληροφορίες</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a:solidFill>
                  <a:schemeClr val="accent1"/>
                </a:solidFill>
              </a:rPr>
              <a:t>CSP Training Logistic: CSP0010_ Pentesing for Maritime </a:t>
            </a:r>
            <a:endParaRPr/>
          </a:p>
        </p:txBody>
      </p:sp>
      <p:sp>
        <p:nvSpPr>
          <p:cNvPr id="641" name="Google Shape;641;p5"/>
          <p:cNvSpPr>
            <a:spLocks noGrp="1"/>
          </p:cNvSpPr>
          <p:nvPr>
            <p:ph type="body" idx="1"/>
          </p:nvPr>
        </p:nvSpPr>
        <p:spPr>
          <a:xfrm>
            <a:off x="1318352" y="198581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ΌΤΑΝ</a:t>
            </a:r>
            <a:endParaRPr/>
          </a:p>
        </p:txBody>
      </p:sp>
      <p:pic>
        <p:nvPicPr>
          <p:cNvPr id="642" name="Google Shape;642;p5" descr="Άβακας"/>
          <p:cNvPicPr preferRelativeResize="0">
            <a:picLocks noGrp="1"/>
          </p:cNvPicPr>
          <p:nvPr>
            <p:ph type="pic" idx="2"/>
          </p:nvPr>
        </p:nvPicPr>
        <p:blipFill rotWithShape="1">
          <a:blip r:embed="rId3">
            <a:alphaModFix/>
          </a:blip>
          <a:srcRect t="4502" b="4501"/>
          <a:stretch/>
        </p:blipFill>
        <p:spPr>
          <a:xfrm>
            <a:off x="2239419" y="2925128"/>
            <a:ext cx="1005840" cy="914400"/>
          </a:xfrm>
          <a:prstGeom prst="rect">
            <a:avLst/>
          </a:prstGeom>
          <a:noFill/>
          <a:ln>
            <a:noFill/>
          </a:ln>
        </p:spPr>
      </p:pic>
      <p:sp>
        <p:nvSpPr>
          <p:cNvPr id="643" name="Google Shape;643;p5"/>
          <p:cNvSpPr txBox="1">
            <a:spLocks noGrp="1"/>
          </p:cNvSpPr>
          <p:nvPr>
            <p:ph type="body" idx="3"/>
          </p:nvPr>
        </p:nvSpPr>
        <p:spPr>
          <a:xfrm>
            <a:off x="1605817" y="408084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Χρονοδιάγραμμα: Φθινόπωρο 2024</a:t>
            </a:r>
            <a:endParaRPr/>
          </a:p>
        </p:txBody>
      </p:sp>
      <p:sp>
        <p:nvSpPr>
          <p:cNvPr id="644" name="Google Shape;644;p5"/>
          <p:cNvSpPr>
            <a:spLocks noGrp="1"/>
          </p:cNvSpPr>
          <p:nvPr>
            <p:ph type="body" idx="4"/>
          </p:nvPr>
        </p:nvSpPr>
        <p:spPr>
          <a:xfrm>
            <a:off x="4651092" y="198581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ΠΟΎ</a:t>
            </a:r>
            <a:endParaRPr/>
          </a:p>
        </p:txBody>
      </p:sp>
      <p:pic>
        <p:nvPicPr>
          <p:cNvPr id="645" name="Google Shape;645;p5" descr="3d Γυαλιά"/>
          <p:cNvPicPr preferRelativeResize="0">
            <a:picLocks noGrp="1"/>
          </p:cNvPicPr>
          <p:nvPr>
            <p:ph type="pic" idx="5"/>
          </p:nvPr>
        </p:nvPicPr>
        <p:blipFill rotWithShape="1">
          <a:blip r:embed="rId4">
            <a:alphaModFix/>
          </a:blip>
          <a:srcRect t="4574" b="4573"/>
          <a:stretch/>
        </p:blipFill>
        <p:spPr>
          <a:xfrm>
            <a:off x="5572159" y="3046280"/>
            <a:ext cx="1005840" cy="914400"/>
          </a:xfrm>
          <a:prstGeom prst="rect">
            <a:avLst/>
          </a:prstGeom>
          <a:noFill/>
          <a:ln>
            <a:noFill/>
          </a:ln>
        </p:spPr>
      </p:pic>
      <p:sp>
        <p:nvSpPr>
          <p:cNvPr id="646" name="Google Shape;646;p5"/>
          <p:cNvSpPr txBox="1">
            <a:spLocks noGrp="1"/>
          </p:cNvSpPr>
          <p:nvPr>
            <p:ph type="body" idx="6"/>
          </p:nvPr>
        </p:nvSpPr>
        <p:spPr>
          <a:xfrm>
            <a:off x="4937139" y="3951305"/>
            <a:ext cx="2275880" cy="1070276"/>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ONSITE-Τοποθεσία </a:t>
            </a:r>
            <a:endParaRPr/>
          </a:p>
          <a:p>
            <a:pPr marL="0" lvl="0" indent="0" algn="ctr" rtl="0">
              <a:lnSpc>
                <a:spcPct val="100000"/>
              </a:lnSpc>
              <a:spcBef>
                <a:spcPts val="1400"/>
              </a:spcBef>
              <a:spcAft>
                <a:spcPts val="0"/>
              </a:spcAft>
              <a:buSzPts val="1400"/>
              <a:buNone/>
            </a:pPr>
            <a:r>
              <a:rPr lang="el"/>
              <a:t>Τουλόν (Γαλλία)</a:t>
            </a:r>
            <a:endParaRPr/>
          </a:p>
          <a:p>
            <a:pPr marL="0" lvl="0" indent="0" algn="ctr" rtl="0">
              <a:lnSpc>
                <a:spcPct val="100000"/>
              </a:lnSpc>
              <a:spcBef>
                <a:spcPts val="1400"/>
              </a:spcBef>
              <a:spcAft>
                <a:spcPts val="0"/>
              </a:spcAft>
              <a:buSzPts val="1400"/>
              <a:buNone/>
            </a:pPr>
            <a:r>
              <a:rPr lang="el"/>
              <a:t>NMIOTC 5Greece) προς επιβεβαίωση </a:t>
            </a:r>
            <a:endParaRPr/>
          </a:p>
        </p:txBody>
      </p:sp>
      <p:sp>
        <p:nvSpPr>
          <p:cNvPr id="647" name="Google Shape;647;p5"/>
          <p:cNvSpPr>
            <a:spLocks noGrp="1"/>
          </p:cNvSpPr>
          <p:nvPr>
            <p:ph type="body" idx="7"/>
          </p:nvPr>
        </p:nvSpPr>
        <p:spPr>
          <a:xfrm>
            <a:off x="7995403" y="198581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ΠΏΣ</a:t>
            </a:r>
            <a:endParaRPr/>
          </a:p>
        </p:txBody>
      </p:sp>
      <p:pic>
        <p:nvPicPr>
          <p:cNvPr id="648" name="Google Shape;648;p5" descr="Κύκλωμα"/>
          <p:cNvPicPr preferRelativeResize="0">
            <a:picLocks noGrp="1"/>
          </p:cNvPicPr>
          <p:nvPr>
            <p:ph type="pic" idx="8"/>
          </p:nvPr>
        </p:nvPicPr>
        <p:blipFill rotWithShape="1">
          <a:blip r:embed="rId5">
            <a:alphaModFix/>
          </a:blip>
          <a:srcRect t="4502" b="4501"/>
          <a:stretch/>
        </p:blipFill>
        <p:spPr>
          <a:xfrm>
            <a:off x="8916470" y="2925128"/>
            <a:ext cx="1005840" cy="914400"/>
          </a:xfrm>
          <a:prstGeom prst="rect">
            <a:avLst/>
          </a:prstGeom>
          <a:noFill/>
          <a:ln>
            <a:noFill/>
          </a:ln>
        </p:spPr>
      </p:pic>
      <p:sp>
        <p:nvSpPr>
          <p:cNvPr id="649" name="Google Shape;649;p5"/>
          <p:cNvSpPr txBox="1">
            <a:spLocks noGrp="1"/>
          </p:cNvSpPr>
          <p:nvPr>
            <p:ph type="body" idx="9"/>
          </p:nvPr>
        </p:nvSpPr>
        <p:spPr>
          <a:xfrm>
            <a:off x="8282868" y="408084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Εκπαίδευση On Hands </a:t>
            </a:r>
            <a:endParaRPr/>
          </a:p>
          <a:p>
            <a:pPr marL="285750" lvl="0" indent="-285750" algn="ctr" rtl="0">
              <a:lnSpc>
                <a:spcPct val="100000"/>
              </a:lnSpc>
              <a:spcBef>
                <a:spcPts val="1400"/>
              </a:spcBef>
              <a:spcAft>
                <a:spcPts val="0"/>
              </a:spcAft>
              <a:buSzPts val="1400"/>
              <a:buFont typeface="Century Gothic"/>
              <a:buChar char="-"/>
            </a:pPr>
            <a:r>
              <a:rPr lang="el"/>
              <a:t>Θεωρία</a:t>
            </a:r>
            <a:endParaRPr/>
          </a:p>
          <a:p>
            <a:pPr marL="285750" lvl="0" indent="-285750" algn="ctr" rtl="0">
              <a:lnSpc>
                <a:spcPct val="100000"/>
              </a:lnSpc>
              <a:spcBef>
                <a:spcPts val="1400"/>
              </a:spcBef>
              <a:spcAft>
                <a:spcPts val="0"/>
              </a:spcAft>
              <a:buSzPts val="1400"/>
              <a:buFont typeface="Century Gothic"/>
              <a:buChar char="-"/>
            </a:pPr>
            <a:r>
              <a:rPr lang="el"/>
              <a:t>Πρακτική εξάσκηση</a:t>
            </a:r>
            <a:endParaRPr/>
          </a:p>
        </p:txBody>
      </p:sp>
      <p:sp>
        <p:nvSpPr>
          <p:cNvPr id="650" name="Google Shape;650;p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Century Gothic"/>
              <a:buNone/>
            </a:pPr>
            <a:fld id="{00000000-1234-1234-1234-123412341234}" type="slidenum">
              <a:rPr lang="el" sz="1100" b="0" i="0" u="none" strike="noStrike" cap="none">
                <a:solidFill>
                  <a:srgbClr val="000000"/>
                </a:solidFill>
                <a:latin typeface="Century Gothic"/>
                <a:ea typeface="Century Gothic"/>
                <a:cs typeface="Century Gothic"/>
                <a:sym typeface="Century Gothic"/>
              </a:rPr>
              <a:t>5</a:t>
            </a:fld>
            <a:endParaRPr sz="1100" b="0" i="0" u="none" strike="noStrike" cap="none">
              <a:solidFill>
                <a:srgbClr val="000000"/>
              </a:solidFill>
              <a:latin typeface="Century Gothic"/>
              <a:ea typeface="Century Gothic"/>
              <a:cs typeface="Century Gothic"/>
              <a:sym typeface="Century Gothic"/>
            </a:endParaRPr>
          </a:p>
        </p:txBody>
      </p:sp>
      <p:sp>
        <p:nvSpPr>
          <p:cNvPr id="651" name="Google Shape;651;p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l" sz="1100" b="0" i="0" u="none" strike="noStrike" cap="none">
                <a:solidFill>
                  <a:srgbClr val="000000"/>
                </a:solidFill>
                <a:latin typeface="Century Gothic"/>
                <a:ea typeface="Century Gothic"/>
                <a:cs typeface="Century Gothic"/>
                <a:sym typeface="Century Gothic"/>
              </a:rPr>
              <a:t>CSP00010_W_M_PENTESTING FOR MARITIME: ΠΡΌΤΥΠΟ ΠΑΡΟΥΣΊΑΣΗΣ ΠΟΥ ΔΗΜΙΟΥΡΓΉΘΗΚΕ ΑΠΌ PR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p50"/>
          <p:cNvPicPr preferRelativeResize="0"/>
          <p:nvPr/>
        </p:nvPicPr>
        <p:blipFill rotWithShape="1">
          <a:blip r:embed="rId3">
            <a:alphaModFix/>
          </a:blip>
          <a:srcRect/>
          <a:stretch/>
        </p:blipFill>
        <p:spPr>
          <a:xfrm>
            <a:off x="147560" y="638488"/>
            <a:ext cx="5262640" cy="6103389"/>
          </a:xfrm>
          <a:prstGeom prst="rect">
            <a:avLst/>
          </a:prstGeom>
          <a:noFill/>
          <a:ln>
            <a:noFill/>
          </a:ln>
        </p:spPr>
      </p:pic>
      <p:sp>
        <p:nvSpPr>
          <p:cNvPr id="1295" name="Google Shape;1295;p50"/>
          <p:cNvSpPr txBox="1"/>
          <p:nvPr/>
        </p:nvSpPr>
        <p:spPr>
          <a:xfrm>
            <a:off x="5809571" y="638488"/>
            <a:ext cx="5743559" cy="5109091"/>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l" sz="1600">
                <a:solidFill>
                  <a:schemeClr val="dk1"/>
                </a:solidFill>
                <a:latin typeface="Calibri"/>
                <a:ea typeface="Calibri"/>
                <a:cs typeface="Calibri"/>
                <a:sym typeface="Calibri"/>
              </a:rPr>
              <a:t>Οι δορυφόροι GPS στέλνουν σήματα στο πλοίο.</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Ο δέκτης GPS υπολογίζει τη θέση του πλοίου με βάση σήματα από αυθεντικούς δορυφόρους GPS.</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Ο δέκτης GPS στέλνει ακριβείς πληροφορίες θέσης στο AIS.</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Το AIS στέλνει πληροφορίες σχετικά με την πραγματική θέση του σκάφους και τις ταυτοποιεί στο Παγκόσμιο Σύστημα Παρακολούθησης AIS.</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Ο πομπός πλαστογράφησης GNSS μιμείται το γνήσιο δορυφορικό σήμα GNSS και εκπέμπει ψεύτικα σήματα πλοήγησης.</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Ο δέκτης GNSS υπολογίζει την εσφαλμένη θέση με βάση τα σήματα από τον πομπό GNSS πλαστογράφησης.</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Ο δέκτης GNSS στέλνει ψευδείς πληροφορίες τοποθεσίας στο AIS.</a:t>
            </a:r>
            <a:br>
              <a:rPr lang="el" sz="1600">
                <a:solidFill>
                  <a:schemeClr val="dk1"/>
                </a:solidFill>
                <a:latin typeface="Calibri"/>
                <a:ea typeface="Calibri"/>
                <a:cs typeface="Calibri"/>
                <a:sym typeface="Calibri"/>
              </a:rPr>
            </a:br>
            <a:r>
              <a:rPr lang="el" sz="1600">
                <a:solidFill>
                  <a:schemeClr val="dk1"/>
                </a:solidFill>
                <a:latin typeface="Calibri"/>
                <a:ea typeface="Calibri"/>
                <a:cs typeface="Calibri"/>
                <a:sym typeface="Calibri"/>
              </a:rPr>
              <a:t>Το AIS στέλνει πληροφορίες σχετικά με την ψευδή θέση του σκάφους στο Παγκόσμιο Σύστημα Παρακολούθησης AIS.</a:t>
            </a:r>
            <a:endParaRPr sz="1600">
              <a:solidFill>
                <a:schemeClr val="dk1"/>
              </a:solidFill>
              <a:latin typeface="Calibri"/>
              <a:ea typeface="Calibri"/>
              <a:cs typeface="Calibri"/>
              <a:sym typeface="Calibri"/>
            </a:endParaRPr>
          </a:p>
        </p:txBody>
      </p:sp>
      <p:sp>
        <p:nvSpPr>
          <p:cNvPr id="1296" name="Google Shape;1296;p50"/>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l" sz="2800">
                <a:solidFill>
                  <a:schemeClr val="dk1"/>
                </a:solidFill>
                <a:latin typeface="Arial"/>
                <a:ea typeface="Arial"/>
                <a:cs typeface="Arial"/>
                <a:sym typeface="Arial"/>
              </a:rPr>
              <a:t>Πώς μπορεί να πλαστογραφηθεί το AIS;</a:t>
            </a:r>
            <a:endParaRPr sz="28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Google Shape;1301;p51"/>
          <p:cNvPicPr preferRelativeResize="0"/>
          <p:nvPr/>
        </p:nvPicPr>
        <p:blipFill rotWithShape="1">
          <a:blip r:embed="rId3">
            <a:alphaModFix/>
          </a:blip>
          <a:srcRect/>
          <a:stretch/>
        </p:blipFill>
        <p:spPr>
          <a:xfrm>
            <a:off x="5719039" y="5065295"/>
            <a:ext cx="6271324" cy="1622270"/>
          </a:xfrm>
          <a:prstGeom prst="rect">
            <a:avLst/>
          </a:prstGeom>
          <a:noFill/>
          <a:ln>
            <a:noFill/>
          </a:ln>
        </p:spPr>
      </p:pic>
      <p:sp>
        <p:nvSpPr>
          <p:cNvPr id="1302" name="Google Shape;1302;p51"/>
          <p:cNvSpPr/>
          <p:nvPr/>
        </p:nvSpPr>
        <p:spPr>
          <a:xfrm>
            <a:off x="213669" y="38088"/>
            <a:ext cx="6569427" cy="10894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l" sz="2800" b="1" dirty="0">
                <a:solidFill>
                  <a:schemeClr val="dk2"/>
                </a:solidFill>
                <a:latin typeface="Century Gothic"/>
                <a:ea typeface="Century Gothic"/>
                <a:cs typeface="Century Gothic"/>
                <a:sym typeface="Century Gothic"/>
              </a:rPr>
              <a:t>Παραδείγματα: AIS </a:t>
            </a:r>
            <a:r>
              <a:rPr lang="el-GR" sz="2800" b="1" dirty="0">
                <a:solidFill>
                  <a:schemeClr val="dk2"/>
                </a:solidFill>
                <a:latin typeface="Century Gothic"/>
                <a:ea typeface="Century Gothic"/>
                <a:cs typeface="Century Gothic"/>
                <a:sym typeface="Century Gothic"/>
              </a:rPr>
              <a:t>Πλαστογράφηση</a:t>
            </a:r>
            <a:r>
              <a:rPr lang="el" sz="2800" b="1" dirty="0">
                <a:solidFill>
                  <a:schemeClr val="dk2"/>
                </a:solidFill>
                <a:latin typeface="Century Gothic"/>
                <a:ea typeface="Century Gothic"/>
                <a:cs typeface="Century Gothic"/>
                <a:sym typeface="Century Gothic"/>
              </a:rPr>
              <a:t> - Φεβ 2021</a:t>
            </a:r>
            <a:endParaRPr dirty="0"/>
          </a:p>
          <a:p>
            <a:pPr marL="0" marR="0" lvl="0" indent="0" algn="l" rtl="0">
              <a:lnSpc>
                <a:spcPct val="90000"/>
              </a:lnSpc>
              <a:spcBef>
                <a:spcPts val="0"/>
              </a:spcBef>
              <a:spcAft>
                <a:spcPts val="0"/>
              </a:spcAft>
              <a:buNone/>
            </a:pPr>
            <a:r>
              <a:rPr lang="el" sz="1600" dirty="0">
                <a:solidFill>
                  <a:schemeClr val="dk2"/>
                </a:solidFill>
                <a:latin typeface="Century Gothic"/>
                <a:ea typeface="Century Gothic"/>
                <a:cs typeface="Century Gothic"/>
                <a:sym typeface="Century Gothic"/>
              </a:rPr>
              <a:t>Σουηδική πλαστογράφηση AIS στη Βαλτική (21 Φεβρουαρίου)</a:t>
            </a:r>
            <a:endParaRPr dirty="0"/>
          </a:p>
        </p:txBody>
      </p:sp>
      <p:pic>
        <p:nvPicPr>
          <p:cNvPr id="1303" name="Google Shape;1303;p51"/>
          <p:cNvPicPr preferRelativeResize="0"/>
          <p:nvPr/>
        </p:nvPicPr>
        <p:blipFill rotWithShape="1">
          <a:blip r:embed="rId4">
            <a:alphaModFix/>
          </a:blip>
          <a:srcRect/>
          <a:stretch/>
        </p:blipFill>
        <p:spPr>
          <a:xfrm>
            <a:off x="213669" y="1041293"/>
            <a:ext cx="6310162" cy="4468763"/>
          </a:xfrm>
          <a:prstGeom prst="rect">
            <a:avLst/>
          </a:prstGeom>
          <a:noFill/>
          <a:ln>
            <a:noFill/>
          </a:ln>
        </p:spPr>
      </p:pic>
      <p:sp>
        <p:nvSpPr>
          <p:cNvPr id="1304" name="Google Shape;1304;p51"/>
          <p:cNvSpPr txBox="1"/>
          <p:nvPr/>
        </p:nvSpPr>
        <p:spPr>
          <a:xfrm>
            <a:off x="6761747" y="933008"/>
            <a:ext cx="5228615" cy="33239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 sz="1400">
                <a:solidFill>
                  <a:schemeClr val="dk1"/>
                </a:solidFill>
                <a:latin typeface="Calibri"/>
                <a:ea typeface="Calibri"/>
                <a:cs typeface="Calibri"/>
                <a:sym typeface="Calibri"/>
              </a:rPr>
              <a:t>Τροποποιημένα κομμάτια AIS που εμφανίζονται νότια της Karlskrona. Αρχικά, αυτές οι ψευδείς θέσεις φαίνονταν να μην διακρίνονται από τα νόμιμα κομμάτια AIS και ακολούθησαν τα πρωτόκολλα εκπομπής του συστήματος AIS. </a:t>
            </a:r>
            <a:endParaRPr/>
          </a:p>
          <a:p>
            <a:pPr marL="0" marR="0" lvl="0" indent="0" algn="just" rtl="0">
              <a:spcBef>
                <a:spcPts val="0"/>
              </a:spcBef>
              <a:spcAft>
                <a:spcPts val="0"/>
              </a:spcAft>
              <a:buNone/>
            </a:pPr>
            <a:endParaRPr sz="1400">
              <a:solidFill>
                <a:schemeClr val="dk1"/>
              </a:solidFill>
              <a:latin typeface="Calibri"/>
              <a:ea typeface="Calibri"/>
              <a:cs typeface="Calibri"/>
              <a:sym typeface="Calibri"/>
            </a:endParaRPr>
          </a:p>
          <a:p>
            <a:pPr marL="0" marR="0" lvl="0" indent="0" algn="just" rtl="0">
              <a:spcBef>
                <a:spcPts val="0"/>
              </a:spcBef>
              <a:spcAft>
                <a:spcPts val="0"/>
              </a:spcAft>
              <a:buNone/>
            </a:pPr>
            <a:r>
              <a:rPr lang="el" sz="1400">
                <a:solidFill>
                  <a:schemeClr val="dk1"/>
                </a:solidFill>
                <a:latin typeface="Calibri"/>
                <a:ea typeface="Calibri"/>
                <a:cs typeface="Calibri"/>
                <a:sym typeface="Calibri"/>
              </a:rPr>
              <a:t>Ένα μοτίβο ειδικά για προσομοιωμένες ψευδείς θέσεις AIS μπόρεσε να δημιουργηθεί από αυτοματοποιημένα αιτήματα υπολογιστών για τον εντοπισμό άλλων σκαφών με το ίδιο μοντέλο εκπομπής AIS. </a:t>
            </a:r>
            <a:endParaRPr/>
          </a:p>
          <a:p>
            <a:pPr marL="0" marR="0" lvl="0" indent="0" algn="just" rtl="0">
              <a:spcBef>
                <a:spcPts val="0"/>
              </a:spcBef>
              <a:spcAft>
                <a:spcPts val="0"/>
              </a:spcAft>
              <a:buNone/>
            </a:pPr>
            <a:endParaRPr sz="1400">
              <a:solidFill>
                <a:schemeClr val="dk1"/>
              </a:solidFill>
              <a:latin typeface="Calibri"/>
              <a:ea typeface="Calibri"/>
              <a:cs typeface="Calibri"/>
              <a:sym typeface="Calibri"/>
            </a:endParaRPr>
          </a:p>
          <a:p>
            <a:pPr marL="0" marR="0" lvl="0" indent="0" algn="just" rtl="0">
              <a:spcBef>
                <a:spcPts val="0"/>
              </a:spcBef>
              <a:spcAft>
                <a:spcPts val="0"/>
              </a:spcAft>
              <a:buNone/>
            </a:pPr>
            <a:r>
              <a:rPr lang="el" sz="1400">
                <a:solidFill>
                  <a:schemeClr val="dk1"/>
                </a:solidFill>
                <a:latin typeface="Calibri"/>
                <a:ea typeface="Calibri"/>
                <a:cs typeface="Calibri"/>
                <a:sym typeface="Calibri"/>
              </a:rPr>
              <a:t>Σχεδόν εκατό πολεμικά πλοία είχαν τα ίδια τμήματα μηνυμάτων με αυτά που παρατηρήθηκαν δίπλα στην Karlskrona. Χρησιμοποιώντας πρόσθετες πηγές πληροφοριών, επιβεβαιώθηκαν οι θέσεις και οι ταυτότητες των σκαφών. </a:t>
            </a:r>
            <a:endParaRPr/>
          </a:p>
          <a:p>
            <a:pPr marL="0" marR="0" lvl="0" indent="0" algn="just" rtl="0">
              <a:spcBef>
                <a:spcPts val="0"/>
              </a:spcBef>
              <a:spcAft>
                <a:spcPts val="0"/>
              </a:spcAft>
              <a:buNone/>
            </a:pPr>
            <a:endParaRPr sz="1400">
              <a:solidFill>
                <a:schemeClr val="dk1"/>
              </a:solidFill>
              <a:latin typeface="Calibri"/>
              <a:ea typeface="Calibri"/>
              <a:cs typeface="Calibri"/>
              <a:sym typeface="Calibri"/>
            </a:endParaRPr>
          </a:p>
          <a:p>
            <a:pPr marL="0" marR="0" lvl="0" indent="0" algn="just" rtl="0">
              <a:spcBef>
                <a:spcPts val="0"/>
              </a:spcBef>
              <a:spcAft>
                <a:spcPts val="0"/>
              </a:spcAft>
              <a:buNone/>
            </a:pPr>
            <a:r>
              <a:rPr lang="el" sz="1400" b="1">
                <a:solidFill>
                  <a:schemeClr val="dk1"/>
                </a:solidFill>
                <a:latin typeface="Calibri"/>
                <a:ea typeface="Calibri"/>
                <a:cs typeface="Calibri"/>
                <a:sym typeface="Calibri"/>
              </a:rPr>
              <a:t>Λανθασμένες θέσεις AIS για 15 πολεμικά σκάφη από επτά χώρες έχουν εντοπιστεί εκτός από τα 9 σουηδικά πλοία</a:t>
            </a:r>
            <a:r>
              <a:rPr lang="el" sz="1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Google Shape;1309;p52"/>
          <p:cNvPicPr preferRelativeResize="0"/>
          <p:nvPr/>
        </p:nvPicPr>
        <p:blipFill rotWithShape="1">
          <a:blip r:embed="rId3">
            <a:alphaModFix/>
          </a:blip>
          <a:srcRect/>
          <a:stretch/>
        </p:blipFill>
        <p:spPr>
          <a:xfrm>
            <a:off x="299855" y="1103453"/>
            <a:ext cx="7377945" cy="5233962"/>
          </a:xfrm>
          <a:prstGeom prst="rect">
            <a:avLst/>
          </a:prstGeom>
          <a:noFill/>
          <a:ln>
            <a:noFill/>
          </a:ln>
        </p:spPr>
      </p:pic>
      <p:sp>
        <p:nvSpPr>
          <p:cNvPr id="1310" name="Google Shape;1310;p52"/>
          <p:cNvSpPr txBox="1"/>
          <p:nvPr/>
        </p:nvSpPr>
        <p:spPr>
          <a:xfrm>
            <a:off x="8150325" y="1028343"/>
            <a:ext cx="3741820" cy="480131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 sz="1800">
                <a:solidFill>
                  <a:schemeClr val="dk1"/>
                </a:solidFill>
                <a:latin typeface="Calibri"/>
                <a:ea typeface="Calibri"/>
                <a:cs typeface="Calibri"/>
                <a:sym typeface="Calibri"/>
              </a:rPr>
              <a:t>Η θέση AIS στις 18 Σεπτεμβρίου</a:t>
            </a:r>
            <a:r>
              <a:rPr lang="el" sz="1800" baseline="30000">
                <a:solidFill>
                  <a:schemeClr val="dk1"/>
                </a:solidFill>
                <a:latin typeface="Calibri"/>
                <a:ea typeface="Calibri"/>
                <a:cs typeface="Calibri"/>
                <a:sym typeface="Calibri"/>
              </a:rPr>
              <a:t> έδειξε το</a:t>
            </a:r>
            <a:r>
              <a:rPr lang="el" sz="1800">
                <a:solidFill>
                  <a:schemeClr val="dk1"/>
                </a:solidFill>
                <a:latin typeface="Calibri"/>
                <a:ea typeface="Calibri"/>
                <a:cs typeface="Calibri"/>
                <a:sym typeface="Calibri"/>
              </a:rPr>
              <a:t> USNS HEEZEN στη Βαλτική.</a:t>
            </a:r>
            <a:endParaRPr/>
          </a:p>
          <a:p>
            <a:pPr marL="0" marR="0" lvl="0" indent="0" algn="just" rtl="0">
              <a:spcBef>
                <a:spcPts val="0"/>
              </a:spcBef>
              <a:spcAft>
                <a:spcPts val="0"/>
              </a:spcAft>
              <a:buNone/>
            </a:pPr>
            <a:r>
              <a:rPr lang="el" sz="1800">
                <a:solidFill>
                  <a:schemeClr val="dk1"/>
                </a:solidFill>
                <a:latin typeface="Calibri"/>
                <a:ea typeface="Calibri"/>
                <a:cs typeface="Calibri"/>
                <a:sym typeface="Calibri"/>
              </a:rPr>
              <a:t>Εικόνες ραντάρ από τον δορυφόρο EU Sentinel-1 έδειξαν ότι κανένα πλοίο στο μέγεθος του USNS Bruce C. HEEZEN (σκάφος μεγέθους 100 μέτρων) δεν ήταν παρόν στην περιοχή.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l" sz="1800">
                <a:solidFill>
                  <a:schemeClr val="dk1"/>
                </a:solidFill>
                <a:latin typeface="Calibri"/>
                <a:ea typeface="Calibri"/>
                <a:cs typeface="Calibri"/>
                <a:sym typeface="Calibri"/>
              </a:rPr>
              <a:t>Μόνο δύο μικρότερες νορβηγικές μηχανότρατες (μήκους 20 έως 30 μέτρων) ήταν σαφώς ορατές στις εικόνες SAT δίπλα στην πλαστογραφημένη θέση. </a:t>
            </a:r>
            <a:endParaRPr sz="24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l" sz="1800">
                <a:solidFill>
                  <a:schemeClr val="dk1"/>
                </a:solidFill>
                <a:latin typeface="Calibri"/>
                <a:ea typeface="Calibri"/>
                <a:cs typeface="Calibri"/>
                <a:sym typeface="Calibri"/>
              </a:rPr>
              <a:t>Άλλα ψευδή ίχνη AIS έδειξαν το πλοίο να εισέρχεται στη Βαλτική Θάλασσα στις 23 Σεπτεμβρίου 2020, όταν την ίδια ώρα παρατηρείται στις 27</a:t>
            </a:r>
            <a:r>
              <a:rPr lang="el" sz="1800" baseline="30000">
                <a:solidFill>
                  <a:schemeClr val="dk1"/>
                </a:solidFill>
                <a:latin typeface="Calibri"/>
                <a:ea typeface="Calibri"/>
                <a:cs typeface="Calibri"/>
                <a:sym typeface="Calibri"/>
              </a:rPr>
              <a:t>Σεπτεμβρίου</a:t>
            </a:r>
            <a:r>
              <a:rPr lang="el" sz="1800">
                <a:solidFill>
                  <a:schemeClr val="dk1"/>
                </a:solidFill>
                <a:latin typeface="Calibri"/>
                <a:ea typeface="Calibri"/>
                <a:cs typeface="Calibri"/>
                <a:sym typeface="Calibri"/>
              </a:rPr>
              <a:t> κοντά στο Norfolk.</a:t>
            </a:r>
            <a:endParaRPr sz="2400">
              <a:solidFill>
                <a:schemeClr val="dk1"/>
              </a:solidFill>
              <a:latin typeface="Calibri"/>
              <a:ea typeface="Calibri"/>
              <a:cs typeface="Calibri"/>
              <a:sym typeface="Calibri"/>
            </a:endParaRPr>
          </a:p>
        </p:txBody>
      </p:sp>
      <p:sp>
        <p:nvSpPr>
          <p:cNvPr id="1311" name="Google Shape;1311;p52"/>
          <p:cNvSpPr/>
          <p:nvPr/>
        </p:nvSpPr>
        <p:spPr>
          <a:xfrm>
            <a:off x="299855" y="159638"/>
            <a:ext cx="6147837" cy="9232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l" sz="2800" b="1" dirty="0">
                <a:solidFill>
                  <a:schemeClr val="dk2"/>
                </a:solidFill>
                <a:latin typeface="Century Gothic"/>
                <a:ea typeface="Century Gothic"/>
                <a:cs typeface="Century Gothic"/>
                <a:sym typeface="Century Gothic"/>
              </a:rPr>
              <a:t>AIS </a:t>
            </a:r>
            <a:r>
              <a:rPr lang="el-GR" sz="2800" b="1" dirty="0">
                <a:solidFill>
                  <a:schemeClr val="dk2"/>
                </a:solidFill>
                <a:latin typeface="Century Gothic"/>
                <a:ea typeface="Century Gothic"/>
                <a:cs typeface="Century Gothic"/>
                <a:sym typeface="Century Gothic"/>
              </a:rPr>
              <a:t>Πλαστογράφηση</a:t>
            </a:r>
            <a:endParaRPr dirty="0"/>
          </a:p>
          <a:p>
            <a:pPr marL="0" marR="0" lvl="0" indent="0" algn="l" rtl="0">
              <a:lnSpc>
                <a:spcPct val="90000"/>
              </a:lnSpc>
              <a:spcBef>
                <a:spcPts val="0"/>
              </a:spcBef>
              <a:spcAft>
                <a:spcPts val="0"/>
              </a:spcAft>
              <a:buNone/>
            </a:pPr>
            <a:r>
              <a:rPr lang="el" sz="1600" dirty="0">
                <a:solidFill>
                  <a:schemeClr val="dk2"/>
                </a:solidFill>
                <a:latin typeface="Century Gothic"/>
                <a:ea typeface="Century Gothic"/>
                <a:cs typeface="Century Gothic"/>
                <a:sym typeface="Century Gothic"/>
              </a:rPr>
              <a:t>USN ερευνητικό σκάφος πλαστογράφηση στο Blatic / Atlantic (20 Σεπτεμβρίου)</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53"/>
          <p:cNvSpPr/>
          <p:nvPr/>
        </p:nvSpPr>
        <p:spPr>
          <a:xfrm>
            <a:off x="872598" y="27104"/>
            <a:ext cx="3023585" cy="167118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l" sz="3200" b="1" dirty="0">
                <a:solidFill>
                  <a:schemeClr val="dk2"/>
                </a:solidFill>
                <a:latin typeface="Century Gothic"/>
                <a:ea typeface="Century Gothic"/>
                <a:cs typeface="Century Gothic"/>
                <a:sym typeface="Century Gothic"/>
              </a:rPr>
              <a:t>AIS </a:t>
            </a:r>
            <a:r>
              <a:rPr lang="el-GR" sz="3200" b="1" dirty="0">
                <a:solidFill>
                  <a:schemeClr val="dk2"/>
                </a:solidFill>
                <a:latin typeface="Century Gothic"/>
                <a:ea typeface="Century Gothic"/>
                <a:cs typeface="Century Gothic"/>
                <a:sym typeface="Century Gothic"/>
              </a:rPr>
              <a:t>Πλαστογράφηση</a:t>
            </a:r>
            <a:endParaRPr dirty="0"/>
          </a:p>
          <a:p>
            <a:pPr marL="0" marR="0" lvl="0" indent="0" algn="l" rtl="0">
              <a:lnSpc>
                <a:spcPct val="90000"/>
              </a:lnSpc>
              <a:spcBef>
                <a:spcPts val="0"/>
              </a:spcBef>
              <a:spcAft>
                <a:spcPts val="0"/>
              </a:spcAft>
              <a:buNone/>
            </a:pPr>
            <a:r>
              <a:rPr lang="el" sz="1800" dirty="0">
                <a:solidFill>
                  <a:schemeClr val="dk2"/>
                </a:solidFill>
                <a:latin typeface="Century Gothic"/>
                <a:ea typeface="Century Gothic"/>
                <a:cs typeface="Century Gothic"/>
                <a:sym typeface="Century Gothic"/>
              </a:rPr>
              <a:t>HMS ΒΑΣΊΛΙΣΣΑ ΕΛΙΣΆΒΕΤ</a:t>
            </a:r>
            <a:endParaRPr dirty="0"/>
          </a:p>
        </p:txBody>
      </p:sp>
      <p:pic>
        <p:nvPicPr>
          <p:cNvPr id="1317" name="Google Shape;1317;p53"/>
          <p:cNvPicPr preferRelativeResize="0"/>
          <p:nvPr/>
        </p:nvPicPr>
        <p:blipFill rotWithShape="1">
          <a:blip r:embed="rId3">
            <a:alphaModFix/>
          </a:blip>
          <a:srcRect/>
          <a:stretch/>
        </p:blipFill>
        <p:spPr>
          <a:xfrm>
            <a:off x="745958" y="829997"/>
            <a:ext cx="8161270" cy="5777363"/>
          </a:xfrm>
          <a:prstGeom prst="rect">
            <a:avLst/>
          </a:prstGeom>
          <a:noFill/>
          <a:ln>
            <a:noFill/>
          </a:ln>
        </p:spPr>
      </p:pic>
      <p:sp>
        <p:nvSpPr>
          <p:cNvPr id="1318" name="Google Shape;1318;p53"/>
          <p:cNvSpPr txBox="1"/>
          <p:nvPr/>
        </p:nvSpPr>
        <p:spPr>
          <a:xfrm>
            <a:off x="9554280" y="951471"/>
            <a:ext cx="2414955" cy="369331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 sz="1800">
                <a:solidFill>
                  <a:schemeClr val="dk1"/>
                </a:solidFill>
                <a:latin typeface="Calibri"/>
                <a:ea typeface="Calibri"/>
                <a:cs typeface="Calibri"/>
                <a:sym typeface="Calibri"/>
              </a:rPr>
              <a:t>Ψευδή ίχνη AIS έξι πολεμικών πλοίων από το Ηνωμένο Βασίλειο, την Ολλανδία και το Βέλγιο, τοποθετημένα σε δορυφορική εικόνα Sentinel S-2 της ίδιας ημέρας,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l" sz="1800">
                <a:solidFill>
                  <a:schemeClr val="dk1"/>
                </a:solidFill>
                <a:latin typeface="Calibri"/>
                <a:ea typeface="Calibri"/>
                <a:cs typeface="Calibri"/>
                <a:sym typeface="Calibri"/>
              </a:rPr>
              <a:t>Αποκαλύπτοντας ότι κανένα από τα πλοία δεν ήταν παρόν κατά τη στιγμή της απόκτησης της δορυφορικής εικόνας S2. </a:t>
            </a:r>
            <a:endParaRPr sz="2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54"/>
          <p:cNvPicPr preferRelativeResize="0"/>
          <p:nvPr/>
        </p:nvPicPr>
        <p:blipFill rotWithShape="1">
          <a:blip r:embed="rId3">
            <a:alphaModFix/>
          </a:blip>
          <a:srcRect/>
          <a:stretch/>
        </p:blipFill>
        <p:spPr>
          <a:xfrm>
            <a:off x="2011681" y="800100"/>
            <a:ext cx="9701044" cy="5905753"/>
          </a:xfrm>
          <a:prstGeom prst="rect">
            <a:avLst/>
          </a:prstGeom>
          <a:noFill/>
          <a:ln>
            <a:noFill/>
          </a:ln>
        </p:spPr>
      </p:pic>
      <p:sp>
        <p:nvSpPr>
          <p:cNvPr id="1324" name="Google Shape;1324;p54"/>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a:solidFill>
                  <a:schemeClr val="dk1"/>
                </a:solidFill>
                <a:latin typeface="Arial"/>
                <a:ea typeface="Arial"/>
                <a:cs typeface="Arial"/>
                <a:sym typeface="Arial"/>
              </a:rPr>
              <a:t>Παράνομη χρήση AIS – Σκοτεινοί στόλοι</a:t>
            </a:r>
            <a:endParaRPr sz="24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Google Shape;1329;p55"/>
          <p:cNvPicPr preferRelativeResize="0"/>
          <p:nvPr/>
        </p:nvPicPr>
        <p:blipFill rotWithShape="1">
          <a:blip r:embed="rId3">
            <a:alphaModFix/>
          </a:blip>
          <a:srcRect/>
          <a:stretch/>
        </p:blipFill>
        <p:spPr>
          <a:xfrm>
            <a:off x="2489426" y="1264783"/>
            <a:ext cx="8715375" cy="5133975"/>
          </a:xfrm>
          <a:prstGeom prst="rect">
            <a:avLst/>
          </a:prstGeom>
          <a:noFill/>
          <a:ln>
            <a:noFill/>
          </a:ln>
        </p:spPr>
      </p:pic>
      <p:sp>
        <p:nvSpPr>
          <p:cNvPr id="1330" name="Google Shape;1330;p55"/>
          <p:cNvSpPr txBox="1"/>
          <p:nvPr/>
        </p:nvSpPr>
        <p:spPr>
          <a:xfrm>
            <a:off x="0" y="79375"/>
            <a:ext cx="12070080"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a:solidFill>
                  <a:schemeClr val="dk1"/>
                </a:solidFill>
                <a:latin typeface="Arial"/>
                <a:ea typeface="Arial"/>
                <a:cs typeface="Arial"/>
                <a:sym typeface="Arial"/>
              </a:rPr>
              <a:t>Παράνομη χρήση AIS – Σκοτεινοί στόλοι</a:t>
            </a:r>
            <a:endParaRPr sz="24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6"/>
          <p:cNvSpPr/>
          <p:nvPr/>
        </p:nvSpPr>
        <p:spPr>
          <a:xfrm>
            <a:off x="198147" y="4831101"/>
            <a:ext cx="4598936" cy="17801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Arial"/>
              <a:buNone/>
            </a:pPr>
            <a:endParaRPr sz="1800" b="1" i="1" u="sng">
              <a:solidFill>
                <a:srgbClr val="000099"/>
              </a:solidFill>
              <a:latin typeface="Calibri"/>
              <a:ea typeface="Calibri"/>
              <a:cs typeface="Calibri"/>
              <a:sym typeface="Calibri"/>
            </a:endParaRPr>
          </a:p>
          <a:p>
            <a:pPr marL="0" marR="0" lvl="0" indent="0" algn="just" rtl="0">
              <a:spcBef>
                <a:spcPts val="600"/>
              </a:spcBef>
              <a:spcAft>
                <a:spcPts val="0"/>
              </a:spcAft>
              <a:buClr>
                <a:srgbClr val="000099"/>
              </a:buClr>
              <a:buSzPts val="1800"/>
              <a:buFont typeface="Arial"/>
              <a:buNone/>
            </a:pPr>
            <a:r>
              <a:rPr lang="el" sz="1800" b="1">
                <a:solidFill>
                  <a:srgbClr val="000099"/>
                </a:solidFill>
                <a:latin typeface="Calibri"/>
                <a:ea typeface="Calibri"/>
                <a:cs typeface="Calibri"/>
                <a:sym typeface="Calibri"/>
              </a:rPr>
              <a:t>Αυτές οι πληροφορίες είχαν θολώσει πλήρως μια κυκλική ναυτιλιακή περιοχή με ακτίνα περίπου 15 Nm. Η περιοχή που επηρεάστηκε από την επίθεση ήταν κορεσμένη με την εισαγωγή πάνω από 850 ψευδών στόχων.</a:t>
            </a:r>
            <a:endParaRPr/>
          </a:p>
          <a:p>
            <a:pPr marL="0" marR="0" lvl="0" indent="0" algn="ctr" rtl="0">
              <a:spcBef>
                <a:spcPts val="600"/>
              </a:spcBef>
              <a:spcAft>
                <a:spcPts val="0"/>
              </a:spcAft>
              <a:buClr>
                <a:schemeClr val="dk1"/>
              </a:buClr>
              <a:buSzPts val="1800"/>
              <a:buFont typeface="Arial"/>
              <a:buNone/>
            </a:pPr>
            <a:endParaRPr sz="1800" b="1" i="1" u="sng">
              <a:solidFill>
                <a:srgbClr val="000099"/>
              </a:solidFill>
              <a:latin typeface="Calibri"/>
              <a:ea typeface="Calibri"/>
              <a:cs typeface="Calibri"/>
              <a:sym typeface="Calibri"/>
            </a:endParaRPr>
          </a:p>
        </p:txBody>
      </p:sp>
      <p:sp>
        <p:nvSpPr>
          <p:cNvPr id="1336" name="Google Shape;1336;p56"/>
          <p:cNvSpPr/>
          <p:nvPr/>
        </p:nvSpPr>
        <p:spPr>
          <a:xfrm>
            <a:off x="5239605" y="130367"/>
            <a:ext cx="6838656" cy="6921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99"/>
              </a:buClr>
              <a:buSzPts val="2000"/>
              <a:buFont typeface="Arial"/>
              <a:buNone/>
            </a:pPr>
            <a:r>
              <a:rPr lang="el" sz="2000" b="1">
                <a:solidFill>
                  <a:srgbClr val="000099"/>
                </a:solidFill>
                <a:latin typeface="Calibri"/>
                <a:ea typeface="Calibri"/>
                <a:cs typeface="Calibri"/>
                <a:sym typeface="Calibri"/>
              </a:rPr>
              <a:t>ΥΠΟΥΡΓΕΊΟ ΒΙΏΣΙΜΩΝ ΥΠΟΔΟΜΏΝ ΚΑΙ ΚΙΝΗΤΙΚΌΤΗΤΑΣ</a:t>
            </a:r>
            <a:br>
              <a:rPr lang="el" sz="2000" b="1">
                <a:solidFill>
                  <a:srgbClr val="000099"/>
                </a:solidFill>
                <a:latin typeface="Calibri"/>
                <a:ea typeface="Calibri"/>
                <a:cs typeface="Calibri"/>
                <a:sym typeface="Calibri"/>
              </a:rPr>
            </a:br>
            <a:r>
              <a:rPr lang="el" sz="2000" b="1">
                <a:solidFill>
                  <a:srgbClr val="000099"/>
                </a:solidFill>
                <a:latin typeface="Calibri"/>
                <a:ea typeface="Calibri"/>
                <a:cs typeface="Calibri"/>
                <a:sym typeface="Calibri"/>
              </a:rPr>
              <a:t>ΙΤΑΛΙΚΉ ΑΚΤΟΦΥΛΑΚΉ</a:t>
            </a:r>
            <a:endParaRPr/>
          </a:p>
        </p:txBody>
      </p:sp>
      <p:pic>
        <p:nvPicPr>
          <p:cNvPr id="1337" name="Google Shape;1337;p56"/>
          <p:cNvPicPr preferRelativeResize="0"/>
          <p:nvPr/>
        </p:nvPicPr>
        <p:blipFill rotWithShape="1">
          <a:blip r:embed="rId3">
            <a:alphaModFix/>
          </a:blip>
          <a:srcRect/>
          <a:stretch/>
        </p:blipFill>
        <p:spPr>
          <a:xfrm>
            <a:off x="198147" y="976679"/>
            <a:ext cx="4598936" cy="3940858"/>
          </a:xfrm>
          <a:prstGeom prst="rect">
            <a:avLst/>
          </a:prstGeom>
          <a:noFill/>
          <a:ln>
            <a:noFill/>
          </a:ln>
        </p:spPr>
      </p:pic>
      <p:sp>
        <p:nvSpPr>
          <p:cNvPr id="1338" name="Google Shape;1338;p56"/>
          <p:cNvSpPr/>
          <p:nvPr/>
        </p:nvSpPr>
        <p:spPr>
          <a:xfrm>
            <a:off x="4881491" y="2798515"/>
            <a:ext cx="7196770" cy="126008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00099"/>
              </a:buClr>
              <a:buSzPts val="1600"/>
              <a:buFont typeface="Arial"/>
              <a:buNone/>
            </a:pPr>
            <a:r>
              <a:rPr lang="el" sz="1600" b="1">
                <a:solidFill>
                  <a:srgbClr val="000099"/>
                </a:solidFill>
                <a:latin typeface="Calibri"/>
                <a:ea typeface="Calibri"/>
                <a:cs typeface="Calibri"/>
                <a:sym typeface="Calibri"/>
              </a:rPr>
              <a:t>Στις 3/12/19 μεταξύ του νησιού Elba και της Κορσικής, ελήφθησαν εκατοντάδες πληροφορίες AIS από ναυτικές μονάδες ολλανδικής σημαίας, που δημιουργήθηκαν τεχνητά, με διαφορετικό κωδικό αναγνώρισης, θέση, διαδρομή και ταχύτητα. </a:t>
            </a:r>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a:p>
            <a:pPr marL="0" marR="0" lvl="0" indent="0" algn="ctr" rtl="0">
              <a:spcBef>
                <a:spcPts val="600"/>
              </a:spcBef>
              <a:spcAft>
                <a:spcPts val="0"/>
              </a:spcAft>
              <a:buClr>
                <a:schemeClr val="dk1"/>
              </a:buClr>
              <a:buSzPts val="1600"/>
              <a:buFont typeface="Arial"/>
              <a:buNone/>
            </a:pPr>
            <a:endParaRPr sz="1600" b="1" i="1" u="sng">
              <a:solidFill>
                <a:srgbClr val="000099"/>
              </a:solidFill>
              <a:latin typeface="Calibri"/>
              <a:ea typeface="Calibri"/>
              <a:cs typeface="Calibri"/>
              <a:sym typeface="Calibri"/>
            </a:endParaRPr>
          </a:p>
        </p:txBody>
      </p:sp>
      <p:pic>
        <p:nvPicPr>
          <p:cNvPr id="1339" name="Google Shape;1339;p56"/>
          <p:cNvPicPr preferRelativeResize="0"/>
          <p:nvPr/>
        </p:nvPicPr>
        <p:blipFill rotWithShape="1">
          <a:blip r:embed="rId4">
            <a:alphaModFix/>
          </a:blip>
          <a:srcRect/>
          <a:stretch/>
        </p:blipFill>
        <p:spPr>
          <a:xfrm>
            <a:off x="6543932" y="990623"/>
            <a:ext cx="3871888" cy="1725126"/>
          </a:xfrm>
          <a:prstGeom prst="rect">
            <a:avLst/>
          </a:prstGeom>
          <a:noFill/>
          <a:ln>
            <a:noFill/>
          </a:ln>
        </p:spPr>
      </p:pic>
      <p:pic>
        <p:nvPicPr>
          <p:cNvPr id="1340" name="Google Shape;1340;p56"/>
          <p:cNvPicPr preferRelativeResize="0"/>
          <p:nvPr/>
        </p:nvPicPr>
        <p:blipFill rotWithShape="1">
          <a:blip r:embed="rId5">
            <a:alphaModFix/>
          </a:blip>
          <a:srcRect/>
          <a:stretch/>
        </p:blipFill>
        <p:spPr>
          <a:xfrm>
            <a:off x="5659120" y="3819857"/>
            <a:ext cx="5258166" cy="2383994"/>
          </a:xfrm>
          <a:prstGeom prst="rect">
            <a:avLst/>
          </a:prstGeom>
          <a:noFill/>
          <a:ln>
            <a:noFill/>
          </a:ln>
        </p:spPr>
      </p:pic>
      <p:sp>
        <p:nvSpPr>
          <p:cNvPr id="1341" name="Google Shape;1341;p56"/>
          <p:cNvSpPr txBox="1"/>
          <p:nvPr/>
        </p:nvSpPr>
        <p:spPr>
          <a:xfrm>
            <a:off x="5430704" y="6211669"/>
            <a:ext cx="609834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99"/>
              </a:buClr>
              <a:buSzPts val="1800"/>
              <a:buFont typeface="Calibri"/>
              <a:buNone/>
            </a:pPr>
            <a:r>
              <a:rPr lang="el" sz="1800" b="1">
                <a:solidFill>
                  <a:srgbClr val="000099"/>
                </a:solidFill>
                <a:latin typeface="Calibri"/>
                <a:ea typeface="Calibri"/>
                <a:cs typeface="Calibri"/>
                <a:sym typeface="Calibri"/>
              </a:rPr>
              <a:t>Η επίθεση επαναλήφθηκε δύο φορές, στις 13:13 UTC (διάρκεια 3 λεπτά) και στις 13:28 (διάρκεια 4 λεπτά).</a:t>
            </a:r>
            <a:endParaRPr/>
          </a:p>
        </p:txBody>
      </p:sp>
      <p:sp>
        <p:nvSpPr>
          <p:cNvPr id="1342" name="Google Shape;1342;p56"/>
          <p:cNvSpPr txBox="1"/>
          <p:nvPr/>
        </p:nvSpPr>
        <p:spPr>
          <a:xfrm>
            <a:off x="113739" y="154324"/>
            <a:ext cx="4881491"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l" sz="2800" b="1">
                <a:solidFill>
                  <a:schemeClr val="dk1"/>
                </a:solidFill>
                <a:latin typeface="Arial"/>
                <a:ea typeface="Arial"/>
                <a:cs typeface="Arial"/>
                <a:sym typeface="Arial"/>
              </a:rPr>
              <a:t>Παράδειγμα επίθεσης πλαστογράφησης</a:t>
            </a:r>
            <a:endParaRPr sz="2800" b="1">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57"/>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l" b="1" dirty="0"/>
              <a:t>ΚΥΒΕΡΝΟΑΣΦΆΛΕΙΑ &amp; AIS</a:t>
            </a:r>
            <a:endParaRPr dirty="0"/>
          </a:p>
        </p:txBody>
      </p:sp>
      <p:pic>
        <p:nvPicPr>
          <p:cNvPr id="1348" name="Google Shape;1348;p57"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349" name="Google Shape;1349;p57"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1350" name="Google Shape;1350;p57"/>
          <p:cNvSpPr txBox="1"/>
          <p:nvPr/>
        </p:nvSpPr>
        <p:spPr>
          <a:xfrm>
            <a:off x="595276" y="1357605"/>
            <a:ext cx="6597704" cy="18158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Τύπος επιθέσεων που παρατηρούνται συχνότερα</a:t>
            </a:r>
            <a:endParaRPr sz="2800">
              <a:solidFill>
                <a:srgbClr val="D0CECE"/>
              </a:solidFill>
              <a:latin typeface="Calibri"/>
              <a:ea typeface="Calibri"/>
              <a:cs typeface="Calibri"/>
              <a:sym typeface="Calibri"/>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Μπλοκάρει</a:t>
            </a:r>
            <a:endParaRPr sz="2800">
              <a:solidFill>
                <a:schemeClr val="dk1"/>
              </a:solidFill>
              <a:latin typeface="Calibri"/>
              <a:ea typeface="Calibri"/>
              <a:cs typeface="Calibri"/>
              <a:sym typeface="Calibri"/>
            </a:endParaRPr>
          </a:p>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Πλαστογράφηση</a:t>
            </a:r>
            <a:endParaRPr/>
          </a:p>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Αποκατάστασης</a:t>
            </a:r>
            <a:endParaRPr sz="2800">
              <a:solidFill>
                <a:srgbClr val="D0CECE"/>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58" descr="Μια εικόνα που περιέχει κείμενο, μεταφορά, σκάφος, όχημα&#10;&#10;Περιγραφή που δημιουργείται αυτόματα"/>
          <p:cNvPicPr preferRelativeResize="0"/>
          <p:nvPr/>
        </p:nvPicPr>
        <p:blipFill rotWithShape="1">
          <a:blip r:embed="rId3">
            <a:alphaModFix/>
          </a:blip>
          <a:srcRect/>
          <a:stretch/>
        </p:blipFill>
        <p:spPr>
          <a:xfrm>
            <a:off x="7786443" y="2083760"/>
            <a:ext cx="4325085" cy="4632727"/>
          </a:xfrm>
          <a:prstGeom prst="rect">
            <a:avLst/>
          </a:prstGeom>
          <a:noFill/>
          <a:ln>
            <a:noFill/>
          </a:ln>
        </p:spPr>
      </p:pic>
      <p:pic>
        <p:nvPicPr>
          <p:cNvPr id="1356" name="Google Shape;1356;p58" descr="Μια εικόνα που περιέχει κείμενο, στιγμιότυπο οθόνης, διάγραμμα, κύκλο&#10;&#10;Περιγραφή που δημιουργείται αυτόματα"/>
          <p:cNvPicPr preferRelativeResize="0"/>
          <p:nvPr/>
        </p:nvPicPr>
        <p:blipFill rotWithShape="1">
          <a:blip r:embed="rId4">
            <a:alphaModFix/>
          </a:blip>
          <a:srcRect/>
          <a:stretch/>
        </p:blipFill>
        <p:spPr>
          <a:xfrm>
            <a:off x="337020" y="3243943"/>
            <a:ext cx="3472544" cy="3472544"/>
          </a:xfrm>
          <a:prstGeom prst="rect">
            <a:avLst/>
          </a:prstGeom>
          <a:noFill/>
          <a:ln>
            <a:noFill/>
          </a:ln>
        </p:spPr>
      </p:pic>
      <p:pic>
        <p:nvPicPr>
          <p:cNvPr id="1357" name="Google Shape;1357;p58" descr="Μια εικόνα που περιέχει κείμενο, ηλεκτρονικές συσκευές, δρομολογητή&#10;&#10;Περιγραφή που δημιουργείται αυτόματα"/>
          <p:cNvPicPr preferRelativeResize="0"/>
          <p:nvPr/>
        </p:nvPicPr>
        <p:blipFill rotWithShape="1">
          <a:blip r:embed="rId5">
            <a:alphaModFix/>
          </a:blip>
          <a:srcRect/>
          <a:stretch/>
        </p:blipFill>
        <p:spPr>
          <a:xfrm>
            <a:off x="3561581" y="65424"/>
            <a:ext cx="1847667" cy="2933701"/>
          </a:xfrm>
          <a:prstGeom prst="rect">
            <a:avLst/>
          </a:prstGeom>
          <a:noFill/>
          <a:ln>
            <a:noFill/>
          </a:ln>
        </p:spPr>
      </p:pic>
      <p:pic>
        <p:nvPicPr>
          <p:cNvPr id="1358" name="Google Shape;1358;p58" descr="Μια εικόνα που περιέχει κείμενο, Γενικές προμήθειες, Είδη γραφείου&#10;&#10;Περιγραφή που δημιουργείται αυτόματα"/>
          <p:cNvPicPr preferRelativeResize="0"/>
          <p:nvPr/>
        </p:nvPicPr>
        <p:blipFill rotWithShape="1">
          <a:blip r:embed="rId6">
            <a:alphaModFix/>
          </a:blip>
          <a:srcRect/>
          <a:stretch/>
        </p:blipFill>
        <p:spPr>
          <a:xfrm>
            <a:off x="4405558" y="3243943"/>
            <a:ext cx="2245995" cy="3429000"/>
          </a:xfrm>
          <a:prstGeom prst="rect">
            <a:avLst/>
          </a:prstGeom>
          <a:noFill/>
          <a:ln>
            <a:noFill/>
          </a:ln>
        </p:spPr>
      </p:pic>
      <p:sp>
        <p:nvSpPr>
          <p:cNvPr id="1359" name="Google Shape;1359;p58"/>
          <p:cNvSpPr txBox="1"/>
          <p:nvPr/>
        </p:nvSpPr>
        <p:spPr>
          <a:xfrm>
            <a:off x="235996" y="136071"/>
            <a:ext cx="2495551"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Arial"/>
              <a:buNone/>
            </a:pPr>
            <a:r>
              <a:rPr lang="el" sz="3600" b="1">
                <a:solidFill>
                  <a:schemeClr val="dk1"/>
                </a:solidFill>
                <a:latin typeface="Arial"/>
                <a:ea typeface="Arial"/>
                <a:cs typeface="Arial"/>
                <a:sym typeface="Arial"/>
              </a:rPr>
              <a:t>Εμπλοκή</a:t>
            </a:r>
            <a:endParaRPr sz="3600" b="1">
              <a:solidFill>
                <a:schemeClr val="dk1"/>
              </a:solidFill>
              <a:latin typeface="Arial"/>
              <a:ea typeface="Arial"/>
              <a:cs typeface="Arial"/>
              <a:sym typeface="Arial"/>
            </a:endParaRPr>
          </a:p>
        </p:txBody>
      </p:sp>
      <p:pic>
        <p:nvPicPr>
          <p:cNvPr id="1360" name="Google Shape;1360;p58" descr="Μια εικόνα που περιέχει γραμματοσειρά, γραφικό, στιγμιότυπο οθόνης, κείμενο&#10;&#10;Περιγραφή που δημιουργείται αυτόματα"/>
          <p:cNvPicPr preferRelativeResize="0"/>
          <p:nvPr/>
        </p:nvPicPr>
        <p:blipFill rotWithShape="1">
          <a:blip r:embed="rId7">
            <a:alphaModFix/>
          </a:blip>
          <a:srcRect/>
          <a:stretch/>
        </p:blipFill>
        <p:spPr>
          <a:xfrm>
            <a:off x="8905513" y="597124"/>
            <a:ext cx="1808087" cy="1235526"/>
          </a:xfrm>
          <a:prstGeom prst="rect">
            <a:avLst/>
          </a:prstGeom>
          <a:noFill/>
          <a:ln>
            <a:noFill/>
          </a:ln>
        </p:spPr>
      </p:pic>
      <p:pic>
        <p:nvPicPr>
          <p:cNvPr id="1361" name="Google Shape;1361;p58" descr="Μια εικόνα που περιέχει καλώδιο, προσαρμογέα&#10;&#10;Περιγραφή που δημιουργείται αυτόματα"/>
          <p:cNvPicPr preferRelativeResize="0"/>
          <p:nvPr/>
        </p:nvPicPr>
        <p:blipFill rotWithShape="1">
          <a:blip r:embed="rId8">
            <a:alphaModFix/>
          </a:blip>
          <a:srcRect/>
          <a:stretch/>
        </p:blipFill>
        <p:spPr>
          <a:xfrm>
            <a:off x="5743726" y="346014"/>
            <a:ext cx="2042717" cy="20427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pic>
        <p:nvPicPr>
          <p:cNvPr id="1367" name="Google Shape;1367;p59" descr="Χάρτης&#10;&#10;Περιγραφή που δημιουργείται αυτόματα"/>
          <p:cNvPicPr preferRelativeResize="0"/>
          <p:nvPr/>
        </p:nvPicPr>
        <p:blipFill rotWithShape="1">
          <a:blip r:embed="rId3">
            <a:alphaModFix/>
          </a:blip>
          <a:srcRect/>
          <a:stretch/>
        </p:blipFill>
        <p:spPr>
          <a:xfrm>
            <a:off x="2852057" y="629839"/>
            <a:ext cx="8785138" cy="6108417"/>
          </a:xfrm>
          <a:prstGeom prst="rect">
            <a:avLst/>
          </a:prstGeom>
          <a:noFill/>
          <a:ln>
            <a:noFill/>
          </a:ln>
        </p:spPr>
      </p:pic>
      <p:sp>
        <p:nvSpPr>
          <p:cNvPr id="1368" name="Google Shape;1368;p59"/>
          <p:cNvSpPr txBox="1"/>
          <p:nvPr/>
        </p:nvSpPr>
        <p:spPr>
          <a:xfrm>
            <a:off x="174171" y="65314"/>
            <a:ext cx="5127171"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l" sz="2800">
                <a:solidFill>
                  <a:schemeClr val="dk1"/>
                </a:solidFill>
                <a:latin typeface="Arial"/>
                <a:ea typeface="Arial"/>
                <a:cs typeface="Arial"/>
                <a:sym typeface="Arial"/>
              </a:rPr>
              <a:t>Εμπλοκή περιοχής</a:t>
            </a:r>
            <a:endParaRPr sz="2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657" name="Google Shape;657;p6"/>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lnSpcReduction="10000"/>
          </a:bodyPr>
          <a:lstStyle/>
          <a:p>
            <a:pPr marL="0" lvl="0" indent="0" algn="l" rtl="0">
              <a:lnSpc>
                <a:spcPct val="100000"/>
              </a:lnSpc>
              <a:spcBef>
                <a:spcPts val="0"/>
              </a:spcBef>
              <a:spcAft>
                <a:spcPts val="0"/>
              </a:spcAft>
              <a:buSzPts val="2400"/>
              <a:buNone/>
            </a:pPr>
            <a:r>
              <a:rPr lang="el"/>
              <a:t>Προφίλ Συμμετεχόντων στην Εκπαίδευση</a:t>
            </a:r>
            <a:endParaRPr/>
          </a:p>
          <a:p>
            <a:pPr marL="0" lvl="0" indent="0" algn="l" rtl="0">
              <a:lnSpc>
                <a:spcPct val="100000"/>
              </a:lnSpc>
              <a:spcBef>
                <a:spcPts val="0"/>
              </a:spcBef>
              <a:spcAft>
                <a:spcPts val="0"/>
              </a:spcAft>
              <a:buSzPts val="2400"/>
              <a:buNone/>
            </a:pPr>
            <a:endParaRPr/>
          </a:p>
        </p:txBody>
      </p:sp>
      <p:sp>
        <p:nvSpPr>
          <p:cNvPr id="658" name="Google Shape;658;p6"/>
          <p:cNvSpPr txBox="1">
            <a:spLocks noGrp="1"/>
          </p:cNvSpPr>
          <p:nvPr>
            <p:ph type="body" idx="3"/>
          </p:nvPr>
        </p:nvSpPr>
        <p:spPr>
          <a:xfrm>
            <a:off x="6498131" y="1977017"/>
            <a:ext cx="2699066" cy="2569866"/>
          </a:xfrm>
          <a:prstGeom prst="rect">
            <a:avLst/>
          </a:prstGeom>
          <a:noFill/>
          <a:ln>
            <a:noFill/>
          </a:ln>
        </p:spPr>
        <p:txBody>
          <a:bodyPr spcFirstLastPara="1" wrap="square" lIns="91425" tIns="0" rIns="0" bIns="45700" anchor="t" anchorCtr="0">
            <a:normAutofit fontScale="92500" lnSpcReduction="20000"/>
          </a:bodyPr>
          <a:lstStyle/>
          <a:p>
            <a:pPr marL="274320" lvl="0" indent="-274320" algn="l" rtl="0">
              <a:lnSpc>
                <a:spcPct val="100000"/>
              </a:lnSpc>
              <a:spcBef>
                <a:spcPts val="0"/>
              </a:spcBef>
              <a:spcAft>
                <a:spcPts val="0"/>
              </a:spcAft>
              <a:buSzPct val="100000"/>
              <a:buFont typeface="Courier New"/>
              <a:buChar char="o"/>
            </a:pPr>
            <a:r>
              <a:rPr lang="el" strike="sngStrike"/>
              <a:t>Διευθυντές και ηγέτες</a:t>
            </a:r>
            <a:endParaRPr/>
          </a:p>
          <a:p>
            <a:pPr marL="274320" lvl="0" indent="-274320" algn="l" rtl="0">
              <a:lnSpc>
                <a:spcPct val="100000"/>
              </a:lnSpc>
              <a:spcBef>
                <a:spcPts val="1800"/>
              </a:spcBef>
              <a:spcAft>
                <a:spcPts val="0"/>
              </a:spcAft>
              <a:buSzPct val="100000"/>
              <a:buFont typeface="Courier New"/>
              <a:buChar char="o"/>
            </a:pPr>
            <a:r>
              <a:rPr lang="el" strike="sngStrike"/>
              <a:t>Επαγγελματίες του επαγγελματικού βίου</a:t>
            </a:r>
            <a:endParaRPr/>
          </a:p>
          <a:p>
            <a:pPr marL="274320" lvl="0" indent="-274320" algn="l" rtl="0">
              <a:lnSpc>
                <a:spcPct val="100000"/>
              </a:lnSpc>
              <a:spcBef>
                <a:spcPts val="1800"/>
              </a:spcBef>
              <a:spcAft>
                <a:spcPts val="0"/>
              </a:spcAft>
              <a:buSzPct val="100000"/>
              <a:buFont typeface="Courier New"/>
              <a:buChar char="o"/>
            </a:pPr>
            <a:r>
              <a:rPr lang="el"/>
              <a:t>Μικρομεσαίες Επιχειρήσεις και Δημόσιοι Υπάλληλοι</a:t>
            </a:r>
            <a:endParaRPr/>
          </a:p>
          <a:p>
            <a:pPr marL="274320" lvl="0" indent="-274320" algn="l" rtl="0">
              <a:lnSpc>
                <a:spcPct val="100000"/>
              </a:lnSpc>
              <a:spcBef>
                <a:spcPts val="1800"/>
              </a:spcBef>
              <a:spcAft>
                <a:spcPts val="0"/>
              </a:spcAft>
              <a:buSzPct val="100000"/>
              <a:buFont typeface="Courier New"/>
              <a:buChar char="o"/>
            </a:pPr>
            <a:r>
              <a:rPr lang="el"/>
              <a:t>Επαγγελματίες και λάτρεις της ασφάλειας στον κυβερνοχώρο </a:t>
            </a:r>
            <a:endParaRPr/>
          </a:p>
          <a:p>
            <a:pPr marL="274320" lvl="0" indent="-274320" algn="l" rtl="0">
              <a:lnSpc>
                <a:spcPct val="100000"/>
              </a:lnSpc>
              <a:spcBef>
                <a:spcPts val="1800"/>
              </a:spcBef>
              <a:spcAft>
                <a:spcPts val="0"/>
              </a:spcAft>
              <a:buSzPct val="100000"/>
              <a:buFont typeface="Courier New"/>
              <a:buChar char="o"/>
            </a:pPr>
            <a:r>
              <a:rPr lang="el"/>
              <a:t>Ναυτιλιακοί προγραμματιστές CIS</a:t>
            </a:r>
            <a:endParaRPr/>
          </a:p>
        </p:txBody>
      </p:sp>
      <p:cxnSp>
        <p:nvCxnSpPr>
          <p:cNvPr id="659" name="Google Shape;659;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660" name="Google Shape;660;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661" name="Google Shape;661;p6" descr="Μια εικόνα που περιέχει εσωτερικό, υπολογιστή, συσκευή παρουσίασης, πολυμέσα&#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60"/>
          <p:cNvSpPr txBox="1">
            <a:spLocks noGrp="1"/>
          </p:cNvSpPr>
          <p:nvPr>
            <p:ph type="title"/>
          </p:nvPr>
        </p:nvSpPr>
        <p:spPr>
          <a:xfrm>
            <a:off x="260685" y="155877"/>
            <a:ext cx="10515600" cy="7658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l" sz="2800">
                <a:latin typeface="Arial"/>
                <a:ea typeface="Arial"/>
                <a:cs typeface="Arial"/>
                <a:sym typeface="Arial"/>
              </a:rPr>
              <a:t>ΠΡΑΚΤΙΚΗ ΕΚΠΑΙΔΕΥΣΗ – Περίπτωση χρήσης 1</a:t>
            </a:r>
            <a:endParaRPr/>
          </a:p>
        </p:txBody>
      </p:sp>
      <p:sp>
        <p:nvSpPr>
          <p:cNvPr id="1374" name="Google Shape;1374;p60"/>
          <p:cNvSpPr txBox="1">
            <a:spLocks noGrp="1"/>
          </p:cNvSpPr>
          <p:nvPr>
            <p:ph type="body" idx="1"/>
          </p:nvPr>
        </p:nvSpPr>
        <p:spPr>
          <a:xfrm>
            <a:off x="922421" y="1476709"/>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l" dirty="0"/>
              <a:t>Περίπτωση χρήσης 1 - Εμπλοκή</a:t>
            </a:r>
            <a:br>
              <a:rPr lang="el" dirty="0"/>
            </a:br>
            <a:r>
              <a:rPr lang="el" dirty="0"/>
              <a:t>συσκευής παρεμβολής σήματος AIS (VHF Band)</a:t>
            </a:r>
            <a:endParaRPr dirty="0"/>
          </a:p>
          <a:p>
            <a:pPr marL="228600" lvl="0" indent="-228600" algn="l" rtl="0">
              <a:lnSpc>
                <a:spcPct val="90000"/>
              </a:lnSpc>
              <a:spcBef>
                <a:spcPts val="1000"/>
              </a:spcBef>
              <a:spcAft>
                <a:spcPts val="0"/>
              </a:spcAft>
              <a:buClr>
                <a:schemeClr val="dk1"/>
              </a:buClr>
              <a:buSzPts val="2800"/>
              <a:buChar char="•"/>
            </a:pPr>
            <a:r>
              <a:rPr lang="el" dirty="0"/>
              <a:t>100 – 145 Mhz πολλαπλών ζωνών V/H</a:t>
            </a:r>
            <a:endParaRPr dirty="0"/>
          </a:p>
          <a:p>
            <a:pPr marL="685800" lvl="1" indent="-228600" algn="l" rtl="0">
              <a:lnSpc>
                <a:spcPct val="90000"/>
              </a:lnSpc>
              <a:spcBef>
                <a:spcPts val="500"/>
              </a:spcBef>
              <a:spcAft>
                <a:spcPts val="0"/>
              </a:spcAft>
              <a:buClr>
                <a:schemeClr val="dk1"/>
              </a:buClr>
              <a:buSzPts val="2400"/>
              <a:buChar char="•"/>
            </a:pPr>
            <a:r>
              <a:rPr lang="el" dirty="0"/>
              <a:t>Ισχύς εξόδου 0,2 2, 10, 20 Watt</a:t>
            </a:r>
            <a:endParaRPr dirty="0"/>
          </a:p>
          <a:p>
            <a:pPr marL="685800" lvl="1" indent="-228600" algn="l" rtl="0">
              <a:lnSpc>
                <a:spcPct val="90000"/>
              </a:lnSpc>
              <a:spcBef>
                <a:spcPts val="500"/>
              </a:spcBef>
              <a:spcAft>
                <a:spcPts val="0"/>
              </a:spcAft>
              <a:buClr>
                <a:schemeClr val="dk1"/>
              </a:buClr>
              <a:buSzPts val="2400"/>
              <a:buChar char="•"/>
            </a:pPr>
            <a:r>
              <a:rPr lang="el" dirty="0"/>
              <a:t>Περιοχές</a:t>
            </a:r>
            <a:endParaRPr dirty="0"/>
          </a:p>
          <a:p>
            <a:pPr marL="685800" lvl="1" indent="-228600" algn="l" rtl="0">
              <a:lnSpc>
                <a:spcPct val="90000"/>
              </a:lnSpc>
              <a:spcBef>
                <a:spcPts val="500"/>
              </a:spcBef>
              <a:spcAft>
                <a:spcPts val="0"/>
              </a:spcAft>
              <a:buClr>
                <a:schemeClr val="dk1"/>
              </a:buClr>
              <a:buSzPts val="2400"/>
              <a:buChar char="•"/>
            </a:pPr>
            <a:r>
              <a:rPr lang="el" dirty="0"/>
              <a:t>Επίπεδο διαταραχών</a:t>
            </a:r>
            <a:endParaRPr dirty="0"/>
          </a:p>
          <a:p>
            <a:pPr marL="685800" lvl="1" indent="-228600" algn="l" rtl="0">
              <a:lnSpc>
                <a:spcPct val="90000"/>
              </a:lnSpc>
              <a:spcBef>
                <a:spcPts val="500"/>
              </a:spcBef>
              <a:spcAft>
                <a:spcPts val="0"/>
              </a:spcAft>
              <a:buClr>
                <a:schemeClr val="dk1"/>
              </a:buClr>
              <a:buSzPts val="2400"/>
              <a:buChar char="•"/>
            </a:pPr>
            <a:r>
              <a:rPr lang="el" dirty="0"/>
              <a:t>Κυματομορφές</a:t>
            </a:r>
            <a:endParaRPr dirty="0"/>
          </a:p>
          <a:p>
            <a:pPr marL="685800" lvl="1" indent="-228600" algn="l" rtl="0">
              <a:lnSpc>
                <a:spcPct val="90000"/>
              </a:lnSpc>
              <a:spcBef>
                <a:spcPts val="500"/>
              </a:spcBef>
              <a:spcAft>
                <a:spcPts val="0"/>
              </a:spcAft>
              <a:buClr>
                <a:schemeClr val="dk1"/>
              </a:buClr>
              <a:buSzPts val="2400"/>
              <a:buChar char="•"/>
            </a:pPr>
            <a:r>
              <a:rPr lang="el" dirty="0"/>
              <a:t>Διαμορφώσεις</a:t>
            </a: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r>
              <a:rPr lang="el" dirty="0"/>
              <a:t>TDMA πλεονεκτήματα / κόντρα</a:t>
            </a:r>
            <a:endParaRPr dirty="0"/>
          </a:p>
        </p:txBody>
      </p:sp>
      <p:pic>
        <p:nvPicPr>
          <p:cNvPr id="1375" name="Google Shape;1375;p60" descr="Μια εικόνα που περιέχει μπαταρία&#10;&#10;Περιγραφή που δημιουργείται αυτόματα με μέτρια σιγουριά"/>
          <p:cNvPicPr preferRelativeResize="0"/>
          <p:nvPr/>
        </p:nvPicPr>
        <p:blipFill rotWithShape="1">
          <a:blip r:embed="rId3">
            <a:alphaModFix/>
          </a:blip>
          <a:srcRect/>
          <a:stretch/>
        </p:blipFill>
        <p:spPr>
          <a:xfrm>
            <a:off x="4489160" y="3525254"/>
            <a:ext cx="7446167" cy="301569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61"/>
          <p:cNvSpPr txBox="1">
            <a:spLocks noGrp="1"/>
          </p:cNvSpPr>
          <p:nvPr>
            <p:ph type="title" idx="4294967295"/>
          </p:nvPr>
        </p:nvSpPr>
        <p:spPr>
          <a:xfrm>
            <a:off x="0" y="0"/>
            <a:ext cx="904240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l" sz="2800" b="1" dirty="0">
                <a:latin typeface="Arial"/>
                <a:ea typeface="Arial"/>
                <a:cs typeface="Arial"/>
                <a:sym typeface="Arial"/>
              </a:rPr>
              <a:t>AIS / GNSS πλαστογράφηση</a:t>
            </a:r>
            <a:br>
              <a:rPr lang="el" sz="2800" dirty="0">
                <a:latin typeface="Arial"/>
                <a:ea typeface="Arial"/>
                <a:cs typeface="Arial"/>
                <a:sym typeface="Arial"/>
              </a:rPr>
            </a:br>
            <a:r>
              <a:rPr lang="el" sz="1600" dirty="0">
                <a:latin typeface="Arial"/>
                <a:ea typeface="Arial"/>
                <a:cs typeface="Arial"/>
                <a:sym typeface="Arial"/>
              </a:rPr>
              <a:t>Επίσημη πηγή</a:t>
            </a:r>
            <a:endParaRPr sz="2800" dirty="0">
              <a:latin typeface="Arial"/>
              <a:ea typeface="Arial"/>
              <a:cs typeface="Arial"/>
              <a:sym typeface="Arial"/>
            </a:endParaRPr>
          </a:p>
        </p:txBody>
      </p:sp>
      <p:pic>
        <p:nvPicPr>
          <p:cNvPr id="1382" name="Google Shape;1382;p61" descr="Z:\BPOLD_BBS\BPOL_SEE\SB_14\01 Κύβος εργασίας\15-07\08 Έργο TRITON ΕΕ Έγκλημα στον κυβερνοχώρο\02 Σχέδια εργασίας\Hansa Δημοσίευση\Εικόνες\Εικόνα TRITON Έργο GPS Πλαστογράφηση 1.JPG"/>
          <p:cNvPicPr preferRelativeResize="0">
            <a:picLocks noGrp="1"/>
          </p:cNvPicPr>
          <p:nvPr>
            <p:ph type="body" idx="4294967295"/>
          </p:nvPr>
        </p:nvPicPr>
        <p:blipFill rotWithShape="1">
          <a:blip r:embed="rId3">
            <a:alphaModFix/>
          </a:blip>
          <a:srcRect/>
          <a:stretch/>
        </p:blipFill>
        <p:spPr>
          <a:xfrm>
            <a:off x="1949450" y="1077119"/>
            <a:ext cx="8383588" cy="5189538"/>
          </a:xfrm>
          <a:prstGeom prst="rect">
            <a:avLst/>
          </a:prstGeom>
          <a:noFill/>
          <a:ln>
            <a:noFill/>
          </a:ln>
        </p:spPr>
      </p:pic>
      <p:sp>
        <p:nvSpPr>
          <p:cNvPr id="1383" name="Google Shape;1383;p61"/>
          <p:cNvSpPr txBox="1">
            <a:spLocks noGrp="1"/>
          </p:cNvSpPr>
          <p:nvPr>
            <p:ph type="body" idx="4294967295"/>
          </p:nvPr>
        </p:nvSpPr>
        <p:spPr>
          <a:xfrm>
            <a:off x="-142240" y="3328321"/>
            <a:ext cx="2043725" cy="687134"/>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1600"/>
              <a:buNone/>
            </a:pPr>
            <a:r>
              <a:rPr lang="el" sz="1600"/>
              <a:t>Πλαστογραφημένες </a:t>
            </a:r>
            <a:endParaRPr/>
          </a:p>
          <a:p>
            <a:pPr marL="0" lvl="0" indent="0" algn="r" rtl="0">
              <a:lnSpc>
                <a:spcPct val="90000"/>
              </a:lnSpc>
              <a:spcBef>
                <a:spcPts val="1000"/>
              </a:spcBef>
              <a:spcAft>
                <a:spcPts val="0"/>
              </a:spcAft>
              <a:buClr>
                <a:schemeClr val="dk1"/>
              </a:buClr>
              <a:buSzPts val="1600"/>
              <a:buNone/>
            </a:pPr>
            <a:r>
              <a:rPr lang="el" sz="1600"/>
              <a:t>θέση</a:t>
            </a:r>
            <a:endParaRPr sz="1600"/>
          </a:p>
        </p:txBody>
      </p:sp>
      <p:sp>
        <p:nvSpPr>
          <p:cNvPr id="1384" name="Google Shape;1384;p61"/>
          <p:cNvSpPr txBox="1">
            <a:spLocks noGrp="1"/>
          </p:cNvSpPr>
          <p:nvPr>
            <p:ph type="body" idx="4294967295"/>
          </p:nvPr>
        </p:nvSpPr>
        <p:spPr>
          <a:xfrm>
            <a:off x="10488612" y="3332744"/>
            <a:ext cx="1246187" cy="794753"/>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l" sz="1600"/>
              <a:t>Πραγματικός </a:t>
            </a:r>
            <a:endParaRPr/>
          </a:p>
          <a:p>
            <a:pPr marL="0" lvl="0" indent="0" algn="l" rtl="0">
              <a:lnSpc>
                <a:spcPct val="90000"/>
              </a:lnSpc>
              <a:spcBef>
                <a:spcPts val="1000"/>
              </a:spcBef>
              <a:spcAft>
                <a:spcPts val="0"/>
              </a:spcAft>
              <a:buClr>
                <a:schemeClr val="dk1"/>
              </a:buClr>
              <a:buSzPct val="100000"/>
              <a:buNone/>
            </a:pPr>
            <a:r>
              <a:rPr lang="el" sz="1600"/>
              <a:t>θέση</a:t>
            </a:r>
            <a:endParaRPr sz="16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62"/>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l" b="1" dirty="0"/>
              <a:t>ΚΥΒΕΡΝΟΑΣΦΆΛΕΙΑ &amp; AIS</a:t>
            </a:r>
            <a:endParaRPr dirty="0"/>
          </a:p>
        </p:txBody>
      </p:sp>
      <p:pic>
        <p:nvPicPr>
          <p:cNvPr id="1390" name="Google Shape;1390;p62"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391" name="Google Shape;1391;p62"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1392" name="Google Shape;1392;p62"/>
          <p:cNvSpPr txBox="1"/>
          <p:nvPr/>
        </p:nvSpPr>
        <p:spPr>
          <a:xfrm>
            <a:off x="595276" y="1357605"/>
            <a:ext cx="6597704" cy="18158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Τύπος επιθέσεων που παρατηρούνται συχνότερα</a:t>
            </a:r>
            <a:endParaRPr sz="2800">
              <a:solidFill>
                <a:srgbClr val="D0CECE"/>
              </a:solidFill>
              <a:latin typeface="Calibri"/>
              <a:ea typeface="Calibri"/>
              <a:cs typeface="Calibri"/>
              <a:sym typeface="Calibri"/>
            </a:endParaRPr>
          </a:p>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Μπλοκάρει</a:t>
            </a:r>
            <a:endParaRPr sz="2800">
              <a:solidFill>
                <a:srgbClr val="D0CECE"/>
              </a:solidFill>
              <a:latin typeface="Calibri"/>
              <a:ea typeface="Calibri"/>
              <a:cs typeface="Calibri"/>
              <a:sym typeface="Calibri"/>
            </a:endParaRPr>
          </a:p>
          <a:p>
            <a:pPr marL="342900" marR="0" lvl="0" indent="-342900" algn="l" rtl="0">
              <a:spcBef>
                <a:spcPts val="0"/>
              </a:spcBef>
              <a:spcAft>
                <a:spcPts val="0"/>
              </a:spcAft>
              <a:buClr>
                <a:schemeClr val="dk1"/>
              </a:buClr>
              <a:buSzPts val="2800"/>
              <a:buFont typeface="Arial"/>
              <a:buChar char="•"/>
            </a:pPr>
            <a:r>
              <a:rPr lang="el" sz="2800">
                <a:solidFill>
                  <a:schemeClr val="dk1"/>
                </a:solidFill>
                <a:latin typeface="Calibri"/>
                <a:ea typeface="Calibri"/>
                <a:cs typeface="Calibri"/>
                <a:sym typeface="Calibri"/>
              </a:rPr>
              <a:t>Πλαστογράφηση</a:t>
            </a:r>
            <a:endParaRPr/>
          </a:p>
          <a:p>
            <a:pPr marL="342900" marR="0" lvl="0" indent="-342900" algn="l" rtl="0">
              <a:spcBef>
                <a:spcPts val="0"/>
              </a:spcBef>
              <a:spcAft>
                <a:spcPts val="0"/>
              </a:spcAft>
              <a:buClr>
                <a:srgbClr val="D0CECE"/>
              </a:buClr>
              <a:buSzPts val="2800"/>
              <a:buFont typeface="Arial"/>
              <a:buChar char="•"/>
            </a:pPr>
            <a:r>
              <a:rPr lang="el" sz="2800">
                <a:solidFill>
                  <a:srgbClr val="D0CECE"/>
                </a:solidFill>
                <a:latin typeface="Calibri"/>
                <a:ea typeface="Calibri"/>
                <a:cs typeface="Calibri"/>
                <a:sym typeface="Calibri"/>
              </a:rPr>
              <a:t>Αποκατάστασης</a:t>
            </a:r>
            <a:endParaRPr sz="2800">
              <a:solidFill>
                <a:srgbClr val="D0CECE"/>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63"/>
          <p:cNvSpPr/>
          <p:nvPr/>
        </p:nvSpPr>
        <p:spPr>
          <a:xfrm>
            <a:off x="231735" y="1042671"/>
            <a:ext cx="10216240" cy="165734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Στις 3 Δεκεμβρίου 2019, ξεκινώντας από τις 13:13 UTC, στη θαλάσσια περιοχή μεταξύ του νησιού Elba και της Κορσικής, ελήφθησαν εκατοντάδες πληροφορίες AIS από ναυτικές μονάδες ολλανδικής σημαίας, που δημιουργήθηκαν τεχνητά, με διαφορετικούς κωδικούς αναγνώρισης, θέσεις, διαδρομές και ταχύτητες. </a:t>
            </a:r>
            <a:endParaRPr dirty="0"/>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a:p>
            <a:pPr marL="0" marR="0" lvl="0" indent="0" algn="ctr" rtl="0">
              <a:spcBef>
                <a:spcPts val="600"/>
              </a:spcBef>
              <a:spcAft>
                <a:spcPts val="0"/>
              </a:spcAft>
              <a:buClr>
                <a:schemeClr val="dk1"/>
              </a:buClr>
              <a:buSzPts val="2000"/>
              <a:buFont typeface="Arial"/>
              <a:buNone/>
            </a:pPr>
            <a:endParaRPr sz="2000" i="1" u="sng" dirty="0">
              <a:solidFill>
                <a:schemeClr val="dk1"/>
              </a:solidFill>
              <a:latin typeface="Calibri"/>
              <a:ea typeface="Calibri"/>
              <a:cs typeface="Calibri"/>
              <a:sym typeface="Calibri"/>
            </a:endParaRPr>
          </a:p>
        </p:txBody>
      </p:sp>
      <p:sp>
        <p:nvSpPr>
          <p:cNvPr id="1399" name="Google Shape;1399;p63"/>
          <p:cNvSpPr/>
          <p:nvPr/>
        </p:nvSpPr>
        <p:spPr>
          <a:xfrm>
            <a:off x="128622" y="133622"/>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Παράδειγμα ενεργού πλαστογράφησης παράκτιου σταθμού</a:t>
            </a:r>
            <a:endParaRPr/>
          </a:p>
        </p:txBody>
      </p:sp>
      <p:pic>
        <p:nvPicPr>
          <p:cNvPr id="1400" name="Google Shape;1400;p63"/>
          <p:cNvPicPr preferRelativeResize="0"/>
          <p:nvPr/>
        </p:nvPicPr>
        <p:blipFill rotWithShape="1">
          <a:blip r:embed="rId3">
            <a:alphaModFix/>
          </a:blip>
          <a:srcRect/>
          <a:stretch/>
        </p:blipFill>
        <p:spPr>
          <a:xfrm>
            <a:off x="839246" y="2412459"/>
            <a:ext cx="10513507" cy="415371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64"/>
          <p:cNvSpPr/>
          <p:nvPr/>
        </p:nvSpPr>
        <p:spPr>
          <a:xfrm>
            <a:off x="619328" y="516731"/>
            <a:ext cx="11293812" cy="58245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endParaRPr sz="2000" i="1" u="sng">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a:solidFill>
                  <a:schemeClr val="dk1"/>
                </a:solidFill>
                <a:latin typeface="Calibri"/>
                <a:ea typeface="Calibri"/>
                <a:cs typeface="Calibri"/>
                <a:sym typeface="Calibri"/>
              </a:rPr>
              <a:t>Αυτές οι πληροφορίες είχαν κορεστεί πλήρως μια κυκλική θαλάσσια περιοχή με ακτίνα περίπου 15 Nm. Η περιοχή που επηρεάστηκε από την επίθεση ήταν κορεσμένη με την εισαγωγή πάνω από 850 ψευδών στόχων.</a:t>
            </a:r>
            <a:endParaRPr/>
          </a:p>
          <a:p>
            <a:pPr marL="0" marR="0" lvl="0" indent="0" algn="ctr" rtl="0">
              <a:spcBef>
                <a:spcPts val="600"/>
              </a:spcBef>
              <a:spcAft>
                <a:spcPts val="0"/>
              </a:spcAft>
              <a:buClr>
                <a:schemeClr val="dk1"/>
              </a:buClr>
              <a:buSzPts val="2000"/>
              <a:buFont typeface="Arial"/>
              <a:buNone/>
            </a:pPr>
            <a:endParaRPr sz="2000" i="1" u="sng">
              <a:solidFill>
                <a:schemeClr val="dk1"/>
              </a:solidFill>
              <a:latin typeface="Calibri"/>
              <a:ea typeface="Calibri"/>
              <a:cs typeface="Calibri"/>
              <a:sym typeface="Calibri"/>
            </a:endParaRPr>
          </a:p>
        </p:txBody>
      </p:sp>
      <p:sp>
        <p:nvSpPr>
          <p:cNvPr id="1406" name="Google Shape;1406;p64"/>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ΓΕΓΟΝΌΤΑ</a:t>
            </a:r>
            <a:endParaRPr/>
          </a:p>
        </p:txBody>
      </p:sp>
      <p:pic>
        <p:nvPicPr>
          <p:cNvPr id="1407" name="Google Shape;1407;p64"/>
          <p:cNvPicPr preferRelativeResize="0"/>
          <p:nvPr/>
        </p:nvPicPr>
        <p:blipFill rotWithShape="1">
          <a:blip r:embed="rId3">
            <a:alphaModFix/>
          </a:blip>
          <a:srcRect/>
          <a:stretch/>
        </p:blipFill>
        <p:spPr>
          <a:xfrm>
            <a:off x="2889115" y="1757003"/>
            <a:ext cx="5778703" cy="495180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65"/>
          <p:cNvSpPr/>
          <p:nvPr/>
        </p:nvSpPr>
        <p:spPr>
          <a:xfrm>
            <a:off x="419911" y="458787"/>
            <a:ext cx="11352178" cy="58245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endParaRPr sz="2000" i="1" u="sng">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a:solidFill>
                  <a:schemeClr val="dk1"/>
                </a:solidFill>
                <a:latin typeface="Calibri"/>
                <a:ea typeface="Calibri"/>
                <a:cs typeface="Calibri"/>
                <a:sym typeface="Calibri"/>
              </a:rPr>
              <a:t>Η επίθεση επαναλήφθηκε δύο φορές, στις 13:13 UTC (διάρκεια 3 λεπτά) και στις 13:28 (διάρκεια 4 λεπτά).</a:t>
            </a:r>
            <a:endParaRPr/>
          </a:p>
          <a:p>
            <a:pPr marL="0" marR="0" lvl="0" indent="0" algn="l" rtl="0">
              <a:spcBef>
                <a:spcPts val="600"/>
              </a:spcBef>
              <a:spcAft>
                <a:spcPts val="0"/>
              </a:spcAft>
              <a:buClr>
                <a:schemeClr val="dk1"/>
              </a:buClr>
              <a:buSzPts val="2000"/>
              <a:buFont typeface="Arial"/>
              <a:buNone/>
            </a:pPr>
            <a:r>
              <a:rPr lang="el" sz="2000">
                <a:solidFill>
                  <a:schemeClr val="dk1"/>
                </a:solidFill>
                <a:latin typeface="Calibri"/>
                <a:ea typeface="Calibri"/>
                <a:cs typeface="Calibri"/>
                <a:sym typeface="Calibri"/>
              </a:rPr>
              <a:t>Πλαστογράφηση Πλαστογράφηση</a:t>
            </a:r>
            <a:endParaRPr sz="2000">
              <a:solidFill>
                <a:schemeClr val="dk1"/>
              </a:solidFill>
              <a:latin typeface="Calibri"/>
              <a:ea typeface="Calibri"/>
              <a:cs typeface="Calibri"/>
              <a:sym typeface="Calibri"/>
            </a:endParaRPr>
          </a:p>
        </p:txBody>
      </p:sp>
      <p:pic>
        <p:nvPicPr>
          <p:cNvPr id="1413" name="Google Shape;1413;p65"/>
          <p:cNvPicPr preferRelativeResize="0"/>
          <p:nvPr/>
        </p:nvPicPr>
        <p:blipFill rotWithShape="1">
          <a:blip r:embed="rId3">
            <a:alphaModFix/>
          </a:blip>
          <a:srcRect/>
          <a:stretch/>
        </p:blipFill>
        <p:spPr>
          <a:xfrm>
            <a:off x="547687" y="1753073"/>
            <a:ext cx="9991975" cy="4530252"/>
          </a:xfrm>
          <a:prstGeom prst="rect">
            <a:avLst/>
          </a:prstGeom>
          <a:noFill/>
          <a:ln>
            <a:noFill/>
          </a:ln>
        </p:spPr>
      </p:pic>
      <p:sp>
        <p:nvSpPr>
          <p:cNvPr id="1414" name="Google Shape;1414;p65"/>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ΓΕΓΟΝΌΤΑ</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66"/>
          <p:cNvSpPr/>
          <p:nvPr/>
        </p:nvSpPr>
        <p:spPr>
          <a:xfrm>
            <a:off x="551234" y="1144705"/>
            <a:ext cx="11089531" cy="511333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Από μια πρώτη ανάλυση, που πραγματοποιήθηκε κυρίως με ένα εργαλείο VHF Data Link Analyzer που υλοποιήθηκε στην εθνική εφαρμογή διαχείρισης δικτύου AIS, ήταν δυνατό να εκτιμηθεί ότι η επίθεση:</a:t>
            </a:r>
            <a:endParaRPr dirty="0"/>
          </a:p>
          <a:p>
            <a:pPr marL="342900" marR="0" lvl="0" indent="-342900" algn="just" rtl="0">
              <a:lnSpc>
                <a:spcPct val="150000"/>
              </a:lnSpc>
              <a:spcBef>
                <a:spcPts val="600"/>
              </a:spcBef>
              <a:spcAft>
                <a:spcPts val="0"/>
              </a:spcAft>
              <a:buClr>
                <a:schemeClr val="dk1"/>
              </a:buClr>
              <a:buSzPts val="2000"/>
              <a:buFont typeface="Arial"/>
              <a:buChar char="•"/>
            </a:pPr>
            <a:r>
              <a:rPr lang="el" sz="2000" dirty="0">
                <a:solidFill>
                  <a:schemeClr val="dk1"/>
                </a:solidFill>
                <a:latin typeface="Calibri"/>
                <a:ea typeface="Calibri"/>
                <a:cs typeface="Calibri"/>
                <a:sym typeface="Calibri"/>
              </a:rPr>
              <a:t>πραγματοποιήθηκε στις ραδιοσυχνότητες που χρησιμοποιούν τα συστήματα AIS, πιθανώς μέσω συσκευής πομποδέκτη, ακόμη και φορητού τύπου, με χαμηλή ισχύ μετάδοσης·</a:t>
            </a:r>
            <a:endParaRPr dirty="0"/>
          </a:p>
          <a:p>
            <a:pPr marL="342900" marR="0" lvl="0" indent="-342900" algn="just" rtl="0">
              <a:lnSpc>
                <a:spcPct val="150000"/>
              </a:lnSpc>
              <a:spcBef>
                <a:spcPts val="600"/>
              </a:spcBef>
              <a:spcAft>
                <a:spcPts val="0"/>
              </a:spcAft>
              <a:buClr>
                <a:schemeClr val="dk1"/>
              </a:buClr>
              <a:buSzPts val="2000"/>
              <a:buFont typeface="Arial"/>
              <a:buChar char="•"/>
            </a:pPr>
            <a:r>
              <a:rPr lang="el" sz="2000" dirty="0">
                <a:solidFill>
                  <a:schemeClr val="dk1"/>
                </a:solidFill>
                <a:latin typeface="Calibri"/>
                <a:ea typeface="Calibri"/>
                <a:cs typeface="Calibri"/>
                <a:sym typeface="Calibri"/>
              </a:rPr>
              <a:t>ελήφθη μόνο από το ιταλικό εθνικό δίκτυο AIS και, ειδικότερα, από σταθμό βάσης που βρίσκεται στη νήσο Elba (Monte Capanne), ενώ, για παράδειγμα, μόνο 20 μηνύματα ελήφθησαν από το γαλλικό δίκτυο AIS, το πλησιέστερο δίκτυο AIS αλληλεπικαλύπτεται με το εθνικό δίκτυο στη συγκεκριμένη γεωγραφική περιοχή·</a:t>
            </a:r>
            <a:endParaRPr dirty="0"/>
          </a:p>
          <a:p>
            <a:pPr marL="342900" marR="0" lvl="0" indent="-342900" algn="just" rtl="0">
              <a:lnSpc>
                <a:spcPct val="150000"/>
              </a:lnSpc>
              <a:spcBef>
                <a:spcPts val="600"/>
              </a:spcBef>
              <a:spcAft>
                <a:spcPts val="0"/>
              </a:spcAft>
              <a:buClr>
                <a:schemeClr val="dk1"/>
              </a:buClr>
              <a:buSzPts val="2000"/>
              <a:buFont typeface="Arial"/>
              <a:buChar char="•"/>
            </a:pPr>
            <a:r>
              <a:rPr lang="el" sz="2000" dirty="0">
                <a:solidFill>
                  <a:schemeClr val="dk1"/>
                </a:solidFill>
                <a:latin typeface="Calibri"/>
                <a:ea typeface="Calibri"/>
                <a:cs typeface="Calibri"/>
                <a:sym typeface="Calibri"/>
              </a:rPr>
              <a:t>απαιτείται, από τον δημιουργό, γνώση τόσο των ραδιοφωνικών επικοινωνιών όσο και των μηνυμάτων AIS που μεταδίδονται·</a:t>
            </a:r>
            <a:endParaRPr dirty="0"/>
          </a:p>
          <a:p>
            <a:pPr marL="342900" marR="0" lvl="0" indent="-342900" algn="just" rtl="0">
              <a:lnSpc>
                <a:spcPct val="150000"/>
              </a:lnSpc>
              <a:spcBef>
                <a:spcPts val="600"/>
              </a:spcBef>
              <a:spcAft>
                <a:spcPts val="0"/>
              </a:spcAft>
              <a:buClr>
                <a:schemeClr val="dk1"/>
              </a:buClr>
              <a:buSzPts val="2000"/>
              <a:buFont typeface="Arial"/>
              <a:buChar char="•"/>
            </a:pPr>
            <a:r>
              <a:rPr lang="el" sz="2000" dirty="0">
                <a:solidFill>
                  <a:schemeClr val="dk1"/>
                </a:solidFill>
                <a:latin typeface="Calibri"/>
                <a:ea typeface="Calibri"/>
                <a:cs typeface="Calibri"/>
                <a:sym typeface="Calibri"/>
              </a:rPr>
              <a:t>πιθανότατα διεξήχθη με ραδιοηλεκτρική συσκευή που βρίσκεται στο νησί Elba.</a:t>
            </a:r>
            <a:endParaRPr sz="2000" i="1" u="sng" dirty="0">
              <a:solidFill>
                <a:schemeClr val="dk1"/>
              </a:solidFill>
              <a:latin typeface="Calibri"/>
              <a:ea typeface="Calibri"/>
              <a:cs typeface="Calibri"/>
              <a:sym typeface="Calibri"/>
            </a:endParaRPr>
          </a:p>
          <a:p>
            <a:pPr marL="342900" marR="0" lvl="0" indent="-215900" algn="l"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sp>
        <p:nvSpPr>
          <p:cNvPr id="1420" name="Google Shape;1420;p66"/>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ΓΕΓΟΝΌΤΑ</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67"/>
          <p:cNvSpPr/>
          <p:nvPr/>
        </p:nvSpPr>
        <p:spPr>
          <a:xfrm>
            <a:off x="502595" y="1021878"/>
            <a:ext cx="11186809" cy="504031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el" sz="1800" dirty="0">
                <a:solidFill>
                  <a:schemeClr val="dk1"/>
                </a:solidFill>
                <a:latin typeface="Calibri"/>
                <a:ea typeface="Calibri"/>
                <a:cs typeface="Calibri"/>
                <a:sym typeface="Calibri"/>
              </a:rPr>
              <a:t>Αυτός ο τύπος επίθεσης θα μπορούσε:</a:t>
            </a:r>
            <a:endParaRPr dirty="0"/>
          </a:p>
          <a:p>
            <a:pPr marL="342900" marR="0" lvl="0" indent="-342900" algn="just" rtl="0">
              <a:spcBef>
                <a:spcPts val="600"/>
              </a:spcBef>
              <a:spcAft>
                <a:spcPts val="0"/>
              </a:spcAft>
              <a:buClr>
                <a:schemeClr val="dk1"/>
              </a:buClr>
              <a:buSzPts val="1800"/>
              <a:buFont typeface="Arial"/>
              <a:buChar char="-"/>
            </a:pPr>
            <a:r>
              <a:rPr lang="el" sz="1800" dirty="0">
                <a:solidFill>
                  <a:schemeClr val="dk1"/>
                </a:solidFill>
                <a:latin typeface="Calibri"/>
                <a:ea typeface="Calibri"/>
                <a:cs typeface="Calibri"/>
                <a:sym typeface="Calibri"/>
              </a:rPr>
              <a:t>αρνητικό αντίκτυπο όσον αφορά </a:t>
            </a:r>
            <a:r>
              <a:rPr lang="el" sz="1800" b="1" dirty="0">
                <a:solidFill>
                  <a:schemeClr val="dk1"/>
                </a:solidFill>
                <a:latin typeface="Calibri"/>
                <a:ea typeface="Calibri"/>
                <a:cs typeface="Calibri"/>
                <a:sym typeface="Calibri"/>
              </a:rPr>
              <a:t>την ασφάλεια της ναυσιπλοΐας</a:t>
            </a:r>
            <a:r>
              <a:rPr lang="el" sz="1800" dirty="0">
                <a:solidFill>
                  <a:schemeClr val="dk1"/>
                </a:solidFill>
                <a:latin typeface="Calibri"/>
                <a:ea typeface="Calibri"/>
                <a:cs typeface="Calibri"/>
                <a:sym typeface="Calibri"/>
              </a:rPr>
              <a:t>, δεδομένου ότι ο μεγάλος αριθμός χρονοθυρίδων που καταλαμβάνονται για τη μετάδοση ψευδών στόχων έχει αφαιρεθεί από τη διαθεσιμότητα των εποχούμενων συστημάτων AIS που υπάρχουν κοντά στον σταθμό εκπομπής, κύριος σκοπός των οποίων είναι η καταπολέμηση της σύγκρουσης.</a:t>
            </a:r>
            <a:endParaRPr dirty="0"/>
          </a:p>
          <a:p>
            <a:pPr marL="342900" marR="0" lvl="0" indent="-342900" algn="just" rtl="0">
              <a:spcBef>
                <a:spcPts val="600"/>
              </a:spcBef>
              <a:spcAft>
                <a:spcPts val="0"/>
              </a:spcAft>
              <a:buClr>
                <a:schemeClr val="dk1"/>
              </a:buClr>
              <a:buSzPts val="1800"/>
              <a:buFont typeface="Arial"/>
              <a:buChar char="-"/>
            </a:pPr>
            <a:r>
              <a:rPr lang="el" sz="1800" dirty="0">
                <a:solidFill>
                  <a:schemeClr val="dk1"/>
                </a:solidFill>
                <a:latin typeface="Calibri"/>
                <a:ea typeface="Calibri"/>
                <a:cs typeface="Calibri"/>
                <a:sym typeface="Calibri"/>
              </a:rPr>
              <a:t>Προσφέρετε μια ευκαιρία να κρυφτείτε</a:t>
            </a:r>
            <a:endParaRPr dirty="0"/>
          </a:p>
          <a:p>
            <a:pPr marL="342900" marR="0" lvl="0" indent="-342900" algn="just" rtl="0">
              <a:spcBef>
                <a:spcPts val="600"/>
              </a:spcBef>
              <a:spcAft>
                <a:spcPts val="0"/>
              </a:spcAft>
              <a:buClr>
                <a:schemeClr val="dk1"/>
              </a:buClr>
              <a:buSzPts val="1800"/>
              <a:buFont typeface="Arial"/>
              <a:buChar char="-"/>
            </a:pPr>
            <a:r>
              <a:rPr lang="el" sz="1800" dirty="0">
                <a:solidFill>
                  <a:schemeClr val="dk1"/>
                </a:solidFill>
                <a:latin typeface="Calibri"/>
                <a:ea typeface="Calibri"/>
                <a:cs typeface="Calibri"/>
                <a:sym typeface="Calibri"/>
              </a:rPr>
              <a:t>Αξιοπιστία εξοπλισμού κρούσης</a:t>
            </a:r>
            <a:endParaRPr dirty="0"/>
          </a:p>
          <a:p>
            <a:pPr marL="342900" marR="0" lvl="0" indent="-342900" algn="just" rtl="0">
              <a:spcBef>
                <a:spcPts val="600"/>
              </a:spcBef>
              <a:spcAft>
                <a:spcPts val="0"/>
              </a:spcAft>
              <a:buClr>
                <a:schemeClr val="dk1"/>
              </a:buClr>
              <a:buSzPts val="1800"/>
              <a:buFont typeface="Arial"/>
              <a:buChar char="-"/>
            </a:pPr>
            <a:r>
              <a:rPr lang="el" sz="1800" dirty="0">
                <a:solidFill>
                  <a:schemeClr val="dk1"/>
                </a:solidFill>
                <a:latin typeface="Calibri"/>
                <a:ea typeface="Calibri"/>
                <a:cs typeface="Calibri"/>
                <a:sym typeface="Calibri"/>
              </a:rPr>
              <a:t>Μέσα μαζικής ενημέρωσης </a:t>
            </a:r>
            <a:endParaRPr dirty="0"/>
          </a:p>
          <a:p>
            <a:pPr marL="0" marR="0" lvl="0" indent="0" algn="ctr" rtl="0">
              <a:spcBef>
                <a:spcPts val="600"/>
              </a:spcBef>
              <a:spcAft>
                <a:spcPts val="0"/>
              </a:spcAft>
              <a:buClr>
                <a:schemeClr val="dk1"/>
              </a:buClr>
              <a:buSzPts val="1800"/>
              <a:buFont typeface="Arial"/>
              <a:buNone/>
            </a:pPr>
            <a:endParaRPr sz="1800" i="1" u="sng" dirty="0">
              <a:solidFill>
                <a:schemeClr val="dk1"/>
              </a:solidFill>
              <a:latin typeface="Calibri"/>
              <a:ea typeface="Calibri"/>
              <a:cs typeface="Calibri"/>
              <a:sym typeface="Calibri"/>
            </a:endParaRPr>
          </a:p>
        </p:txBody>
      </p:sp>
      <p:pic>
        <p:nvPicPr>
          <p:cNvPr id="1427" name="Google Shape;1427;p67"/>
          <p:cNvPicPr preferRelativeResize="0"/>
          <p:nvPr/>
        </p:nvPicPr>
        <p:blipFill rotWithShape="1">
          <a:blip r:embed="rId3">
            <a:alphaModFix/>
          </a:blip>
          <a:srcRect/>
          <a:stretch/>
        </p:blipFill>
        <p:spPr>
          <a:xfrm>
            <a:off x="5334050" y="2500009"/>
            <a:ext cx="5148653" cy="4248353"/>
          </a:xfrm>
          <a:prstGeom prst="rect">
            <a:avLst/>
          </a:prstGeom>
          <a:noFill/>
          <a:ln>
            <a:noFill/>
          </a:ln>
        </p:spPr>
      </p:pic>
      <p:sp>
        <p:nvSpPr>
          <p:cNvPr id="1428" name="Google Shape;1428;p67"/>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Επιπτώσεις</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68"/>
          <p:cNvSpPr/>
          <p:nvPr/>
        </p:nvSpPr>
        <p:spPr>
          <a:xfrm>
            <a:off x="458821" y="765175"/>
            <a:ext cx="11274358" cy="146245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a:solidFill>
                  <a:schemeClr val="dk1"/>
                </a:solidFill>
                <a:latin typeface="Calibri"/>
                <a:ea typeface="Calibri"/>
                <a:cs typeface="Calibri"/>
                <a:sym typeface="Calibri"/>
              </a:rPr>
              <a:t>Χρησιμοποιώντας έναν αναλυτή VHF Data Link (VDL) ήταν δυνατή η ανάλυση της κατοχής χρονοθυρίδας κατά τη διάρκεια της επίθεσης: κάθε υποδοχή αντιπροσωπεύεται με ένα χρώμα που εξαρτάται από την κατάστασή της - ελεύθερη, κατειλημμένη από δική της κράτηση, κατειλημμένη από άλλες κρατήσεις, κατειλημμένη από λήψη / μετάδοση μηνυμάτων - τελικά σε συνδυασμό μεταξύ τους.</a:t>
            </a:r>
            <a:endParaRPr/>
          </a:p>
        </p:txBody>
      </p:sp>
      <p:pic>
        <p:nvPicPr>
          <p:cNvPr id="1434" name="Google Shape;1434;p68"/>
          <p:cNvPicPr preferRelativeResize="0"/>
          <p:nvPr/>
        </p:nvPicPr>
        <p:blipFill rotWithShape="1">
          <a:blip r:embed="rId3">
            <a:alphaModFix/>
          </a:blip>
          <a:srcRect/>
          <a:stretch/>
        </p:blipFill>
        <p:spPr>
          <a:xfrm>
            <a:off x="270195" y="2227634"/>
            <a:ext cx="11651609" cy="4562271"/>
          </a:xfrm>
          <a:prstGeom prst="rect">
            <a:avLst/>
          </a:prstGeom>
          <a:noFill/>
          <a:ln>
            <a:noFill/>
          </a:ln>
        </p:spPr>
      </p:pic>
      <p:sp>
        <p:nvSpPr>
          <p:cNvPr id="1435" name="Google Shape;1435;p68"/>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Ανάλυση</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69"/>
          <p:cNvSpPr/>
          <p:nvPr/>
        </p:nvSpPr>
        <p:spPr>
          <a:xfrm>
            <a:off x="453958" y="705053"/>
            <a:ext cx="11284084" cy="504031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el" sz="1800">
                <a:solidFill>
                  <a:schemeClr val="dk1"/>
                </a:solidFill>
                <a:latin typeface="Calibri"/>
                <a:ea typeface="Calibri"/>
                <a:cs typeface="Calibri"/>
                <a:sym typeface="Calibri"/>
              </a:rPr>
              <a:t>Είναι πιθανό ότι αυτός που εξέδωσε τα ψευδή μηνύματα δεν ήθελε απαραίτητα να δημιουργήσει δυσφορία ή προβλήματα, δεδομένης της χαμηλής ισχύος του λαμβανόμενου σήματος και της πολύ περιορισμένης λήψης (μόνο ένα BS λάμβανε συνεχώς το συνθετικό σήμα) και ίσως ούτε υπήρχε πρόθεση να δημιουργηθούν αυτές οι εκπομπές. Δεν αποκλείεται ένα πείραμα σε διαμέρισμα ή γραφείο για σκοπούς επίδειξης.</a:t>
            </a:r>
            <a:endParaRPr/>
          </a:p>
        </p:txBody>
      </p:sp>
      <p:pic>
        <p:nvPicPr>
          <p:cNvPr id="1441" name="Google Shape;1441;p69"/>
          <p:cNvPicPr preferRelativeResize="0"/>
          <p:nvPr/>
        </p:nvPicPr>
        <p:blipFill rotWithShape="1">
          <a:blip r:embed="rId3">
            <a:alphaModFix/>
          </a:blip>
          <a:srcRect/>
          <a:stretch/>
        </p:blipFill>
        <p:spPr>
          <a:xfrm>
            <a:off x="2495094" y="2169268"/>
            <a:ext cx="7201811" cy="4499617"/>
          </a:xfrm>
          <a:prstGeom prst="rect">
            <a:avLst/>
          </a:prstGeom>
          <a:noFill/>
          <a:ln>
            <a:noFill/>
          </a:ln>
        </p:spPr>
      </p:pic>
      <p:sp>
        <p:nvSpPr>
          <p:cNvPr id="1442" name="Google Shape;1442;p69"/>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Ανάλυση</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667" name="Google Shape;667;p7"/>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Προφίλ Εκπαιδευτή</a:t>
            </a:r>
            <a:endParaRPr/>
          </a:p>
          <a:p>
            <a:pPr marL="0" lvl="0" indent="0" algn="l" rtl="0">
              <a:lnSpc>
                <a:spcPct val="100000"/>
              </a:lnSpc>
              <a:spcBef>
                <a:spcPts val="0"/>
              </a:spcBef>
              <a:spcAft>
                <a:spcPts val="0"/>
              </a:spcAft>
              <a:buSzPts val="2400"/>
              <a:buNone/>
            </a:pPr>
            <a:endParaRPr/>
          </a:p>
        </p:txBody>
      </p:sp>
      <p:sp>
        <p:nvSpPr>
          <p:cNvPr id="668" name="Google Shape;668;p7"/>
          <p:cNvSpPr txBox="1">
            <a:spLocks noGrp="1"/>
          </p:cNvSpPr>
          <p:nvPr>
            <p:ph type="body" idx="3"/>
          </p:nvPr>
        </p:nvSpPr>
        <p:spPr>
          <a:xfrm>
            <a:off x="6498130" y="1977016"/>
            <a:ext cx="5182881" cy="3821107"/>
          </a:xfrm>
          <a:prstGeom prst="rect">
            <a:avLst/>
          </a:prstGeom>
          <a:noFill/>
          <a:ln>
            <a:noFill/>
          </a:ln>
        </p:spPr>
        <p:txBody>
          <a:bodyPr spcFirstLastPara="1" wrap="square" lIns="91425" tIns="0" rIns="0" bIns="45700" anchor="t" anchorCtr="0">
            <a:normAutofit fontScale="85000" lnSpcReduction="20000"/>
          </a:bodyPr>
          <a:lstStyle/>
          <a:p>
            <a:pPr marL="274320" lvl="0" indent="-274320" algn="l" rtl="0">
              <a:lnSpc>
                <a:spcPct val="100000"/>
              </a:lnSpc>
              <a:spcBef>
                <a:spcPts val="0"/>
              </a:spcBef>
              <a:spcAft>
                <a:spcPts val="0"/>
              </a:spcAft>
              <a:buSzPct val="100000"/>
              <a:buFont typeface="Courier New"/>
              <a:buChar char="o"/>
            </a:pPr>
            <a:r>
              <a:rPr lang="el" dirty="0"/>
              <a:t>Bruno BENDER</a:t>
            </a:r>
            <a:endParaRPr dirty="0"/>
          </a:p>
          <a:p>
            <a:pPr marL="274320" lvl="0" indent="-274320" algn="l" rtl="0">
              <a:lnSpc>
                <a:spcPct val="100000"/>
              </a:lnSpc>
              <a:spcBef>
                <a:spcPts val="1800"/>
              </a:spcBef>
              <a:spcAft>
                <a:spcPts val="0"/>
              </a:spcAft>
              <a:buSzPct val="100000"/>
              <a:buFont typeface="Courier New"/>
              <a:buChar char="o"/>
            </a:pPr>
            <a:r>
              <a:rPr lang="el" dirty="0"/>
              <a:t>C2B ΣΥΜΒΟΥΛΕΥΤΙΚΕΣ ΥΠΗΡΕΣΙΕΣ</a:t>
            </a:r>
            <a:endParaRPr dirty="0"/>
          </a:p>
          <a:p>
            <a:pPr marL="274320" indent="-274320">
              <a:spcBef>
                <a:spcPts val="1800"/>
              </a:spcBef>
              <a:buSzPct val="100000"/>
            </a:pPr>
            <a:r>
              <a:rPr lang="el" dirty="0"/>
              <a:t>Πρώην Αξιωματικός του Πολεμικού Ναυτικού / ειδικός της </a:t>
            </a:r>
            <a:r>
              <a:rPr lang="en-US" dirty="0"/>
              <a:t>CIS (</a:t>
            </a:r>
            <a:r>
              <a:rPr lang="el-GR" dirty="0"/>
              <a:t>Communication and Information Systems</a:t>
            </a:r>
            <a:r>
              <a:rPr lang="en-US" dirty="0"/>
              <a:t> - </a:t>
            </a:r>
            <a:r>
              <a:rPr lang="el-GR" dirty="0"/>
              <a:t>Επικοινωνιακά και Πληροφοριακά Συστήματα</a:t>
            </a:r>
            <a:r>
              <a:rPr lang="en-US" dirty="0"/>
              <a:t>)</a:t>
            </a:r>
            <a:endParaRPr dirty="0"/>
          </a:p>
          <a:p>
            <a:pPr marL="274320" lvl="0" indent="-274320" algn="l" rtl="0">
              <a:lnSpc>
                <a:spcPct val="100000"/>
              </a:lnSpc>
              <a:spcBef>
                <a:spcPts val="1800"/>
              </a:spcBef>
              <a:spcAft>
                <a:spcPts val="0"/>
              </a:spcAft>
              <a:buSzPct val="100000"/>
              <a:buFont typeface="Courier New"/>
              <a:buChar char="o"/>
            </a:pPr>
            <a:r>
              <a:rPr lang="el" dirty="0"/>
              <a:t>Υπεύθυνος Ασφάλειας Πληροφοριών</a:t>
            </a:r>
            <a:endParaRPr dirty="0"/>
          </a:p>
          <a:p>
            <a:pPr marL="898525" lvl="1" indent="-273050" algn="l" rtl="0">
              <a:lnSpc>
                <a:spcPct val="100000"/>
              </a:lnSpc>
              <a:spcBef>
                <a:spcPts val="800"/>
              </a:spcBef>
              <a:spcAft>
                <a:spcPts val="0"/>
              </a:spcAft>
              <a:buClr>
                <a:schemeClr val="lt1"/>
              </a:buClr>
              <a:buSzPct val="100000"/>
              <a:buChar char="o"/>
            </a:pPr>
            <a:r>
              <a:rPr lang="el" dirty="0"/>
              <a:t>ΝΑΤΟ</a:t>
            </a:r>
            <a:endParaRPr dirty="0"/>
          </a:p>
          <a:p>
            <a:pPr marL="898525" lvl="1" indent="-273050" algn="l" rtl="0">
              <a:lnSpc>
                <a:spcPct val="100000"/>
              </a:lnSpc>
              <a:spcBef>
                <a:spcPts val="600"/>
              </a:spcBef>
              <a:spcAft>
                <a:spcPts val="0"/>
              </a:spcAft>
              <a:buClr>
                <a:schemeClr val="lt1"/>
              </a:buClr>
              <a:buSzPct val="100000"/>
              <a:buChar char="o"/>
            </a:pPr>
            <a:r>
              <a:rPr lang="el" dirty="0"/>
              <a:t>Εθνικά</a:t>
            </a:r>
            <a:endParaRPr dirty="0"/>
          </a:p>
          <a:p>
            <a:pPr marL="898525" lvl="1" indent="-273050" algn="l" rtl="0">
              <a:lnSpc>
                <a:spcPct val="100000"/>
              </a:lnSpc>
              <a:spcBef>
                <a:spcPts val="600"/>
              </a:spcBef>
              <a:spcAft>
                <a:spcPts val="0"/>
              </a:spcAft>
              <a:buClr>
                <a:schemeClr val="lt1"/>
              </a:buClr>
              <a:buSzPct val="100000"/>
              <a:buChar char="o"/>
            </a:pPr>
            <a:r>
              <a:rPr lang="el" dirty="0"/>
              <a:t>ΕΕ</a:t>
            </a:r>
            <a:endParaRPr dirty="0"/>
          </a:p>
          <a:p>
            <a:pPr marL="274320" lvl="0" indent="-274320" algn="l" rtl="0">
              <a:lnSpc>
                <a:spcPct val="100000"/>
              </a:lnSpc>
              <a:spcBef>
                <a:spcPts val="1600"/>
              </a:spcBef>
              <a:spcAft>
                <a:spcPts val="0"/>
              </a:spcAft>
              <a:buSzPct val="100000"/>
              <a:buFont typeface="Courier New"/>
              <a:buChar char="o"/>
            </a:pPr>
            <a:r>
              <a:rPr lang="el" dirty="0"/>
              <a:t>Από το 2017 Cybersecurity expert &amp; ιδρυτής της C2B</a:t>
            </a:r>
            <a:endParaRPr dirty="0"/>
          </a:p>
          <a:p>
            <a:pPr marL="274320" lvl="1" indent="-274320" algn="l" rtl="0">
              <a:lnSpc>
                <a:spcPct val="100000"/>
              </a:lnSpc>
              <a:spcBef>
                <a:spcPts val="800"/>
              </a:spcBef>
              <a:spcAft>
                <a:spcPts val="0"/>
              </a:spcAft>
              <a:buClr>
                <a:schemeClr val="lt1"/>
              </a:buClr>
              <a:buSzPct val="100000"/>
              <a:buChar char="o"/>
            </a:pPr>
            <a:r>
              <a:rPr lang="el" dirty="0"/>
              <a:t>ΜΜΕ με εξειδίκευση στη ναυτιλιακή ασφάλεια / ασφάλεια στον κυβερνοχώρο για υποστήριξη </a:t>
            </a:r>
            <a:endParaRPr dirty="0"/>
          </a:p>
          <a:p>
            <a:pPr marL="898525" lvl="1" indent="-273050" algn="l" rtl="0">
              <a:lnSpc>
                <a:spcPct val="100000"/>
              </a:lnSpc>
              <a:spcBef>
                <a:spcPts val="600"/>
              </a:spcBef>
              <a:spcAft>
                <a:spcPts val="0"/>
              </a:spcAft>
              <a:buClr>
                <a:schemeClr val="lt1"/>
              </a:buClr>
              <a:buSzPct val="100000"/>
              <a:buChar char="o"/>
            </a:pPr>
            <a:r>
              <a:rPr lang="el" dirty="0"/>
              <a:t>Υποδομές ζωτικής σημασίας</a:t>
            </a:r>
            <a:endParaRPr dirty="0"/>
          </a:p>
          <a:p>
            <a:pPr marL="898525" lvl="1" indent="-273050" algn="l" rtl="0">
              <a:lnSpc>
                <a:spcPct val="100000"/>
              </a:lnSpc>
              <a:spcBef>
                <a:spcPts val="600"/>
              </a:spcBef>
              <a:spcAft>
                <a:spcPts val="0"/>
              </a:spcAft>
              <a:buClr>
                <a:schemeClr val="lt1"/>
              </a:buClr>
              <a:buSzPct val="100000"/>
              <a:buChar char="o"/>
            </a:pPr>
            <a:r>
              <a:rPr lang="el" dirty="0"/>
              <a:t>Φορείς εκμετάλλευσης βασικών υπηρεσιών</a:t>
            </a:r>
            <a:endParaRPr dirty="0"/>
          </a:p>
          <a:p>
            <a:pPr marL="898525" lvl="1" indent="-273050" algn="l" rtl="0">
              <a:lnSpc>
                <a:spcPct val="100000"/>
              </a:lnSpc>
              <a:spcBef>
                <a:spcPts val="600"/>
              </a:spcBef>
              <a:spcAft>
                <a:spcPts val="0"/>
              </a:spcAft>
              <a:buClr>
                <a:schemeClr val="lt1"/>
              </a:buClr>
              <a:buSzPct val="100000"/>
              <a:buChar char="o"/>
            </a:pPr>
            <a:r>
              <a:rPr lang="el" dirty="0"/>
              <a:t>Ναυτιλιακές εταιρείες &amp; λιμάνια</a:t>
            </a:r>
            <a:endParaRPr dirty="0"/>
          </a:p>
          <a:p>
            <a:pPr marL="898525" lvl="1" indent="-273050" algn="l" rtl="0">
              <a:lnSpc>
                <a:spcPct val="100000"/>
              </a:lnSpc>
              <a:spcBef>
                <a:spcPts val="600"/>
              </a:spcBef>
              <a:spcAft>
                <a:spcPts val="0"/>
              </a:spcAft>
              <a:buClr>
                <a:schemeClr val="lt1"/>
              </a:buClr>
              <a:buSzPct val="100000"/>
              <a:buChar char="o"/>
            </a:pPr>
            <a:r>
              <a:rPr lang="el" dirty="0"/>
              <a:t>Δημόσιες διοικήσεις που δραστηριοποιούνται στη θάλασσα</a:t>
            </a:r>
            <a:endParaRPr dirty="0"/>
          </a:p>
          <a:p>
            <a:pPr marL="274320" lvl="0" indent="-192087" algn="l" rtl="0">
              <a:lnSpc>
                <a:spcPct val="100000"/>
              </a:lnSpc>
              <a:spcBef>
                <a:spcPts val="1600"/>
              </a:spcBef>
              <a:spcAft>
                <a:spcPts val="0"/>
              </a:spcAft>
              <a:buSzPct val="100000"/>
              <a:buFont typeface="Courier New"/>
              <a:buNone/>
            </a:pPr>
            <a:endParaRPr dirty="0"/>
          </a:p>
          <a:p>
            <a:pPr marL="274320" lvl="0" indent="-192087" algn="l" rtl="0">
              <a:lnSpc>
                <a:spcPct val="100000"/>
              </a:lnSpc>
              <a:spcBef>
                <a:spcPts val="1800"/>
              </a:spcBef>
              <a:spcAft>
                <a:spcPts val="0"/>
              </a:spcAft>
              <a:buSzPct val="100000"/>
              <a:buFont typeface="Courier New"/>
              <a:buNone/>
            </a:pPr>
            <a:endParaRPr dirty="0"/>
          </a:p>
        </p:txBody>
      </p:sp>
      <p:cxnSp>
        <p:nvCxnSpPr>
          <p:cNvPr id="669" name="Google Shape;669;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670" name="Google Shape;670;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671" name="Google Shape;671;p7" descr="Μια εικόνα που περιέχει πρόσωπο, ρούχα, ανθρώπινο πρόσωπο, άνθρωπο&#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70"/>
          <p:cNvSpPr/>
          <p:nvPr/>
        </p:nvSpPr>
        <p:spPr>
          <a:xfrm>
            <a:off x="525294" y="1196976"/>
            <a:ext cx="11138169" cy="504031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Ακόμη και αν φαίνεται ως μεμονωμένο περιστατικό, το πρόβλημα υπάρχει και πολλά παρόμοια περιστατικά αναφέρονται συχνά από τις υπηρεσίες ασφαλείας και την εθνική ακτοφυλακή σε όλο τον κόσμο.</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Επί του παρόντος, οι τεχνικές αυτόματου φιλτραρίσματος δεν είναι γνωστές ως πλήρως διαθέσιμες για να αποτρέψουν αυτά τα φαινόμενα από το να θέσουν σε κίνδυνο τις δυνατότητες παρακολούθησης της ναυτιλιακής κυκλοφορίας.</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Η μόνη μέθοδος είναι η αναγνώριση του φαινομένου που προκύπτει από την παρακολούθηση του δικτύου AIS από τεχνικό προσωπικό το οποίο, εάν είναι απαραίτητο ή απαιτείται, απενεργοποιεί τους επηρεαζόμενους σταθμούς βάσης AIS.</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sp>
        <p:nvSpPr>
          <p:cNvPr id="1448" name="Google Shape;1448;p70"/>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Ανάλυση – Διδάγματα</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71"/>
          <p:cNvSpPr/>
          <p:nvPr/>
        </p:nvSpPr>
        <p:spPr>
          <a:xfrm>
            <a:off x="554477" y="981076"/>
            <a:ext cx="11108987" cy="525621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Μία από τις πιο βασικές μεθόδους προσοχής είναι η παρακολούθηση των σημάτων AIS χρησιμοποιώντας μια ζεύξη δεδομένων VHF (VDL) για να κατανοήσουμε εάν ο σταθμός εκπομπής χρησιμοποιεί εσωτερική ή εξωτερική λειτουργία συγχρονισμού UTC (η κατάσταση συγχρονισμού μπορεί να είναι άμεση ή έμμεση).</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pic>
        <p:nvPicPr>
          <p:cNvPr id="1454" name="Google Shape;1454;p71"/>
          <p:cNvPicPr preferRelativeResize="0"/>
          <p:nvPr/>
        </p:nvPicPr>
        <p:blipFill rotWithShape="1">
          <a:blip r:embed="rId3">
            <a:alphaModFix/>
          </a:blip>
          <a:srcRect/>
          <a:stretch/>
        </p:blipFill>
        <p:spPr>
          <a:xfrm>
            <a:off x="1825625" y="3070226"/>
            <a:ext cx="8591550" cy="3527425"/>
          </a:xfrm>
          <a:prstGeom prst="rect">
            <a:avLst/>
          </a:prstGeom>
          <a:noFill/>
          <a:ln>
            <a:noFill/>
          </a:ln>
        </p:spPr>
      </p:pic>
      <p:sp>
        <p:nvSpPr>
          <p:cNvPr id="1455" name="Google Shape;1455;p71"/>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Ανάλυση</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72"/>
          <p:cNvSpPr/>
          <p:nvPr/>
        </p:nvSpPr>
        <p:spPr>
          <a:xfrm>
            <a:off x="278860" y="613613"/>
            <a:ext cx="11415561" cy="504031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800"/>
              <a:buFont typeface="Arial"/>
              <a:buNone/>
            </a:pPr>
            <a:r>
              <a:rPr lang="el" sz="1800">
                <a:solidFill>
                  <a:schemeClr val="dk1"/>
                </a:solidFill>
                <a:latin typeface="Calibri"/>
                <a:ea typeface="Calibri"/>
                <a:cs typeface="Calibri"/>
                <a:sym typeface="Calibri"/>
              </a:rPr>
              <a:t>Η χρήση ενός εξωτερικού συστήματος μπορεί πράγματι να είναι μια πρώτη ένδειξη, δεδομένου ότι η πλαστογράφηση του συστήματος επιτυγχάνεται συνήθως με τη χρήση ενός κατάλληλα τροποποιημένου εξωτερικού GPS ή ενός υπολογιστή εξοπλισμένου με ειδικό λογισμικό το οποίο, συνδεδεμένο με τη συσκευή πομπού, μεταβάλλει τις παραμέτρους του, στέλνοντας ψευδή σήματα.</a:t>
            </a:r>
            <a:endParaRPr sz="180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1461" name="Google Shape;1461;p72"/>
          <p:cNvPicPr preferRelativeResize="0"/>
          <p:nvPr/>
        </p:nvPicPr>
        <p:blipFill rotWithShape="1">
          <a:blip r:embed="rId3">
            <a:alphaModFix/>
          </a:blip>
          <a:srcRect/>
          <a:stretch/>
        </p:blipFill>
        <p:spPr>
          <a:xfrm>
            <a:off x="801800" y="1799617"/>
            <a:ext cx="9777929" cy="4961106"/>
          </a:xfrm>
          <a:prstGeom prst="rect">
            <a:avLst/>
          </a:prstGeom>
          <a:noFill/>
          <a:ln>
            <a:noFill/>
          </a:ln>
        </p:spPr>
      </p:pic>
      <p:sp>
        <p:nvSpPr>
          <p:cNvPr id="1462" name="Google Shape;1462;p72"/>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Διδάγματα</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73"/>
          <p:cNvSpPr/>
          <p:nvPr/>
        </p:nvSpPr>
        <p:spPr>
          <a:xfrm>
            <a:off x="583660" y="1125538"/>
            <a:ext cx="10797701" cy="504031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Όσοι αποφασίζουν να δημιουργήσουν παρεμβολές χρησιμοποιώντας πλαστογράφηση AIS δεν χρειάζεται να εξοπλιστούν με εξελιγμένο εξοπλισμό, απαιτώντας, από την άλλη πλευρά, μέτριες επενδύσεις όσον αφορά τους ανθρώπους και τους πόρους.</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Ακόμη και σχετικά απλά και φθηνά εργαλεία είναι συχνά αρκετά για να είναι σε θέση να παράγουν επιθέσεις που οδηγούν στα επιθυμητά αποτελέσματα.</a:t>
            </a:r>
            <a:endParaRPr dirty="0"/>
          </a:p>
          <a:p>
            <a:pPr marL="0" marR="0" lvl="0" indent="0" algn="just" rtl="0">
              <a:spcBef>
                <a:spcPts val="6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just" rtl="0">
              <a:spcBef>
                <a:spcPts val="600"/>
              </a:spcBef>
              <a:spcAft>
                <a:spcPts val="0"/>
              </a:spcAft>
              <a:buClr>
                <a:schemeClr val="dk1"/>
              </a:buClr>
              <a:buSzPts val="2000"/>
              <a:buFont typeface="Arial"/>
              <a:buNone/>
            </a:pPr>
            <a:r>
              <a:rPr lang="el" sz="2000" dirty="0">
                <a:solidFill>
                  <a:schemeClr val="dk1"/>
                </a:solidFill>
                <a:latin typeface="Calibri"/>
                <a:ea typeface="Calibri"/>
                <a:cs typeface="Calibri"/>
                <a:sym typeface="Calibri"/>
              </a:rPr>
              <a:t>Στην πράξη, ακόμη και ένα μόνο άτομο μπορεί να αποτελέσει απειλή, να είναι σε θέση να χτυπήσει ακόμη και από μεγάλες αποστάσεις, οπουδήποτε στον κόσμο όπου να έχει πρόσβαση στο διαδίκτυο και να είναι σε θέση να δράσει σε τέτοιο χρόνο ώστε να μην επιτρέπει αποτελεσματικές αμυντικές αντιδράσεις.</a:t>
            </a:r>
            <a:endParaRPr dirty="0"/>
          </a:p>
        </p:txBody>
      </p:sp>
      <p:sp>
        <p:nvSpPr>
          <p:cNvPr id="1468" name="Google Shape;1468;p73"/>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Διδάγματα</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74"/>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l" b="1"/>
              <a:t>Pentesting για τη ναυτιλία</a:t>
            </a:r>
            <a:endParaRPr/>
          </a:p>
        </p:txBody>
      </p:sp>
      <p:pic>
        <p:nvPicPr>
          <p:cNvPr id="1474" name="Google Shape;1474;p74"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1475" name="Google Shape;1475;p74" descr="Μια εικόνα που περιέχει ουρανό, εμπορευματοκιβώτιο, πλοίο, μεταφορά εμπορευμάτων&#10;&#10;Περιγραφή που δημιουργείται αυτόματα"/>
          <p:cNvPicPr preferRelativeResize="0"/>
          <p:nvPr/>
        </p:nvPicPr>
        <p:blipFill rotWithShape="1">
          <a:blip r:embed="rId4">
            <a:alphaModFix/>
          </a:blip>
          <a:srcRect/>
          <a:stretch/>
        </p:blipFill>
        <p:spPr>
          <a:xfrm>
            <a:off x="1324491" y="4196537"/>
            <a:ext cx="4628147" cy="2520886"/>
          </a:xfrm>
          <a:prstGeom prst="rect">
            <a:avLst/>
          </a:prstGeom>
          <a:noFill/>
          <a:ln>
            <a:noFill/>
          </a:ln>
        </p:spPr>
      </p:pic>
      <p:sp>
        <p:nvSpPr>
          <p:cNvPr id="1476" name="Google Shape;1476;p74"/>
          <p:cNvSpPr txBox="1"/>
          <p:nvPr/>
        </p:nvSpPr>
        <p:spPr>
          <a:xfrm>
            <a:off x="595276" y="1357605"/>
            <a:ext cx="2758191" cy="13849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Arial"/>
              <a:buChar char="•"/>
            </a:pPr>
            <a:r>
              <a:rPr lang="el" sz="2800" dirty="0">
                <a:solidFill>
                  <a:schemeClr val="dk1"/>
                </a:solidFill>
                <a:latin typeface="Calibri"/>
                <a:ea typeface="Calibri"/>
                <a:cs typeface="Calibri"/>
                <a:sym typeface="Calibri"/>
              </a:rPr>
              <a:t>Μηνύματα AIS</a:t>
            </a:r>
            <a:endParaRPr dirty="0"/>
          </a:p>
          <a:p>
            <a:pPr marL="342900" marR="0" lvl="0" indent="-342900" algn="l" rtl="0">
              <a:spcBef>
                <a:spcPts val="0"/>
              </a:spcBef>
              <a:spcAft>
                <a:spcPts val="0"/>
              </a:spcAft>
              <a:buClr>
                <a:schemeClr val="dk1"/>
              </a:buClr>
              <a:buSzPts val="2800"/>
              <a:buFont typeface="Arial"/>
              <a:buChar char="•"/>
            </a:pPr>
            <a:r>
              <a:rPr lang="el" sz="2800" dirty="0">
                <a:solidFill>
                  <a:schemeClr val="dk1"/>
                </a:solidFill>
                <a:latin typeface="Calibri"/>
                <a:ea typeface="Calibri"/>
                <a:cs typeface="Calibri"/>
                <a:sym typeface="Calibri"/>
              </a:rPr>
              <a:t>Σενάριο επίθεσης</a:t>
            </a:r>
            <a:endParaRPr dirty="0"/>
          </a:p>
          <a:p>
            <a:pPr marL="342900" marR="0" lvl="0" indent="-16510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pic>
        <p:nvPicPr>
          <p:cNvPr id="1481" name="Google Shape;1481;p75"/>
          <p:cNvPicPr preferRelativeResize="0"/>
          <p:nvPr/>
        </p:nvPicPr>
        <p:blipFill rotWithShape="1">
          <a:blip r:embed="rId3">
            <a:alphaModFix/>
          </a:blip>
          <a:srcRect/>
          <a:stretch/>
        </p:blipFill>
        <p:spPr>
          <a:xfrm>
            <a:off x="214929" y="1043467"/>
            <a:ext cx="11762141" cy="4527155"/>
          </a:xfrm>
          <a:prstGeom prst="rect">
            <a:avLst/>
          </a:prstGeom>
          <a:noFill/>
          <a:ln>
            <a:noFill/>
          </a:ln>
        </p:spPr>
      </p:pic>
      <p:sp>
        <p:nvSpPr>
          <p:cNvPr id="1482" name="Google Shape;1482;p75"/>
          <p:cNvSpPr txBox="1"/>
          <p:nvPr/>
        </p:nvSpPr>
        <p:spPr>
          <a:xfrm>
            <a:off x="529386" y="31247"/>
            <a:ext cx="6196267" cy="5300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l" sz="2400" b="1" dirty="0">
                <a:solidFill>
                  <a:schemeClr val="dk1"/>
                </a:solidFill>
                <a:latin typeface="Arial"/>
                <a:ea typeface="Arial"/>
                <a:cs typeface="Arial"/>
                <a:sym typeface="Arial"/>
              </a:rPr>
              <a:t>Δεδομένα που μεταδίδονται από το AIS</a:t>
            </a:r>
            <a:endParaRPr dirty="0"/>
          </a:p>
        </p:txBody>
      </p:sp>
      <p:sp>
        <p:nvSpPr>
          <p:cNvPr id="1483" name="Google Shape;1483;p75"/>
          <p:cNvSpPr txBox="1"/>
          <p:nvPr/>
        </p:nvSpPr>
        <p:spPr>
          <a:xfrm>
            <a:off x="375919" y="5814533"/>
            <a:ext cx="110744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dirty="0">
                <a:solidFill>
                  <a:schemeClr val="dk1"/>
                </a:solidFill>
                <a:latin typeface="Calibri"/>
                <a:ea typeface="Calibri"/>
                <a:cs typeface="Calibri"/>
                <a:sym typeface="Calibri"/>
              </a:rPr>
              <a:t>Κατηγοριοποίηση των πληροφοριών που μεταδίδονται μέσω του συστήματος AIS (Automatic Identification System) σε </a:t>
            </a:r>
            <a:r>
              <a:rPr lang="el" sz="1200" b="1" dirty="0">
                <a:solidFill>
                  <a:schemeClr val="dk1"/>
                </a:solidFill>
                <a:latin typeface="Calibri"/>
                <a:ea typeface="Calibri"/>
                <a:cs typeface="Calibri"/>
                <a:sym typeface="Calibri"/>
              </a:rPr>
              <a:t>στατικές</a:t>
            </a:r>
            <a:r>
              <a:rPr lang="el" sz="1200" dirty="0">
                <a:solidFill>
                  <a:schemeClr val="dk1"/>
                </a:solidFill>
                <a:latin typeface="Calibri"/>
                <a:ea typeface="Calibri"/>
                <a:cs typeface="Calibri"/>
                <a:sym typeface="Calibri"/>
              </a:rPr>
              <a:t>, </a:t>
            </a:r>
            <a:r>
              <a:rPr lang="el" sz="1200" b="1" dirty="0">
                <a:solidFill>
                  <a:schemeClr val="dk1"/>
                </a:solidFill>
                <a:latin typeface="Calibri"/>
                <a:ea typeface="Calibri"/>
                <a:cs typeface="Calibri"/>
                <a:sym typeface="Calibri"/>
              </a:rPr>
              <a:t>δυναμικές</a:t>
            </a:r>
            <a:r>
              <a:rPr lang="el" sz="1200" dirty="0">
                <a:solidFill>
                  <a:schemeClr val="dk1"/>
                </a:solidFill>
                <a:latin typeface="Calibri"/>
                <a:ea typeface="Calibri"/>
                <a:cs typeface="Calibri"/>
                <a:sym typeface="Calibri"/>
              </a:rPr>
              <a:t> και </a:t>
            </a:r>
            <a:r>
              <a:rPr lang="el" sz="1200" b="1" dirty="0">
                <a:solidFill>
                  <a:schemeClr val="dk1"/>
                </a:solidFill>
                <a:latin typeface="Calibri"/>
                <a:ea typeface="Calibri"/>
                <a:cs typeface="Calibri"/>
                <a:sym typeface="Calibri"/>
              </a:rPr>
              <a:t>σχετιζόμενες με το ταξίδι</a:t>
            </a:r>
            <a:r>
              <a:rPr lang="el" sz="1200" dirty="0">
                <a:solidFill>
                  <a:schemeClr val="dk1"/>
                </a:solidFill>
                <a:latin typeface="Calibri"/>
                <a:ea typeface="Calibri"/>
                <a:cs typeface="Calibri"/>
                <a:sym typeface="Calibri"/>
              </a:rPr>
              <a:t>. Οι στατικές πληροφορίες περιλαμβάνουν αναγνωριστικά και φυσικά χαρακτηριστικά του πλοίου, οι δυναμικές αφορούν την τρέχουσα πορεία και ταχύτητα, ενώ οι πληροφορίες ταξιδιού σχετίζονται με τον προορισμό, το φορτίο και το χρόνο άφιξης.</a:t>
            </a:r>
            <a:endParaRPr sz="1200" dirty="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76"/>
          <p:cNvSpPr txBox="1"/>
          <p:nvPr/>
        </p:nvSpPr>
        <p:spPr>
          <a:xfrm>
            <a:off x="2422423" y="1010652"/>
            <a:ext cx="9577136"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200" dirty="0">
                <a:solidFill>
                  <a:schemeClr val="dk1"/>
                </a:solidFill>
                <a:latin typeface="Calibri"/>
                <a:ea typeface="Calibri"/>
                <a:cs typeface="Calibri"/>
                <a:sym typeface="Calibri"/>
              </a:rPr>
              <a:t>Τα μηνύματα μπορεί να είναι κατακερματισμένα λόγω του μέγιστου μεγέθους πρότασης NMEA0183 82 χαρακτήρων, επομένως μπορεί να υπάρχουν πολλές προτάσεις για ένα μήνυμα.</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 Το AIVDM αναφέρεται σε AIS από άλλο σκάφος, ! Το AIVDO αναφέρεται σε δεδομένα AIS από το δικό του σκάφος.</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Ενώ η κωδικοποίηση του σώματος μηνυμάτων φαίνεται περίπλοκη, είναι απλά 6-bit ASCII!</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Τέλος, υπάρχει ένα άθροισμα ελέγχου μηνυμάτων όπως αναμένεται με το NMEA0183 - CRC16</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Αποκωδικοποίηση του δείγματος μηνύματος</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200" dirty="0">
                <a:solidFill>
                  <a:schemeClr val="dk1"/>
                </a:solidFill>
                <a:latin typeface="Calibri"/>
                <a:ea typeface="Calibri"/>
                <a:cs typeface="Calibri"/>
                <a:sym typeface="Calibri"/>
              </a:rPr>
              <a:t>13αΟΚ; P00PD2wVMdLDRhgvL289</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1 – 000001</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3 – 000011</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Α – 101001</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Ε – 010101</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Ο – 011111</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κλπ...</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Συνδέοντας αυτό μαζί:</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000001000011101001010101011111…</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Πεδίο 1-5: τύπος μηνύματος</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Πεδίο 42-49, ROT 4 χαρακτήρων</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Πεδίο 61-88, γεωγραφικό μήκος 28 χαρακτήρων</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Πεδίο 89-115, γεωγραφικό πλάτος 27 χαρακτήρων</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κλπ...</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Από αυτό μπορούμε να κατασκευάσουμε τη θέση του σκάφους:</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Γεωγραφικό μήκος: 4.379285</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Γεωγραφικό πλάτος: 51.89475</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ΡΟΤ: -127</a:t>
            </a:r>
            <a:endParaRPr dirty="0"/>
          </a:p>
          <a:p>
            <a:pPr marL="0" marR="0" lvl="0" indent="0" algn="l" rtl="0">
              <a:spcBef>
                <a:spcPts val="0"/>
              </a:spcBef>
              <a:spcAft>
                <a:spcPts val="0"/>
              </a:spcAft>
              <a:buNone/>
            </a:pPr>
            <a:r>
              <a:rPr lang="el" sz="1200" dirty="0">
                <a:solidFill>
                  <a:schemeClr val="dk1"/>
                </a:solidFill>
                <a:latin typeface="Calibri"/>
                <a:ea typeface="Calibri"/>
                <a:cs typeface="Calibri"/>
                <a:sym typeface="Calibri"/>
              </a:rPr>
              <a:t>κλπ...</a:t>
            </a:r>
            <a:endParaRPr sz="1200" dirty="0">
              <a:solidFill>
                <a:schemeClr val="dk1"/>
              </a:solidFill>
              <a:latin typeface="Calibri"/>
              <a:ea typeface="Calibri"/>
              <a:cs typeface="Calibri"/>
              <a:sym typeface="Calibri"/>
            </a:endParaRPr>
          </a:p>
        </p:txBody>
      </p:sp>
      <p:pic>
        <p:nvPicPr>
          <p:cNvPr id="1489" name="Google Shape;1489;p76"/>
          <p:cNvPicPr preferRelativeResize="0"/>
          <p:nvPr/>
        </p:nvPicPr>
        <p:blipFill rotWithShape="1">
          <a:blip r:embed="rId3">
            <a:alphaModFix/>
          </a:blip>
          <a:srcRect/>
          <a:stretch/>
        </p:blipFill>
        <p:spPr>
          <a:xfrm>
            <a:off x="5786525" y="4662997"/>
            <a:ext cx="6081287" cy="1912786"/>
          </a:xfrm>
          <a:prstGeom prst="rect">
            <a:avLst/>
          </a:prstGeom>
          <a:noFill/>
          <a:ln>
            <a:noFill/>
          </a:ln>
        </p:spPr>
      </p:pic>
      <p:pic>
        <p:nvPicPr>
          <p:cNvPr id="1490" name="Google Shape;1490;p76"/>
          <p:cNvPicPr preferRelativeResize="0"/>
          <p:nvPr/>
        </p:nvPicPr>
        <p:blipFill rotWithShape="1">
          <a:blip r:embed="rId4">
            <a:alphaModFix/>
          </a:blip>
          <a:srcRect/>
          <a:stretch/>
        </p:blipFill>
        <p:spPr>
          <a:xfrm>
            <a:off x="5786525" y="2195003"/>
            <a:ext cx="6104149" cy="1882303"/>
          </a:xfrm>
          <a:prstGeom prst="rect">
            <a:avLst/>
          </a:prstGeom>
          <a:noFill/>
          <a:ln w="9525" cap="flat" cmpd="sng">
            <a:solidFill>
              <a:schemeClr val="dk1"/>
            </a:solidFill>
            <a:prstDash val="solid"/>
            <a:round/>
            <a:headEnd type="none" w="sm" len="sm"/>
            <a:tailEnd type="none" w="sm" len="sm"/>
          </a:ln>
        </p:spPr>
      </p:pic>
      <p:sp>
        <p:nvSpPr>
          <p:cNvPr id="1491" name="Google Shape;1491;p76"/>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dirty="0">
                <a:solidFill>
                  <a:schemeClr val="dk1"/>
                </a:solidFill>
                <a:latin typeface="Calibri"/>
                <a:ea typeface="Calibri"/>
                <a:cs typeface="Calibri"/>
                <a:sym typeface="Calibri"/>
              </a:rPr>
              <a:t>Μήνυμα AIS</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77"/>
          <p:cNvSpPr txBox="1"/>
          <p:nvPr/>
        </p:nvSpPr>
        <p:spPr>
          <a:xfrm>
            <a:off x="57212" y="1597729"/>
            <a:ext cx="12134788" cy="49551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Επιθέσεις με AIS</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Λόγω της έλλειψης κρυπτογράφησης και επικύρωσης μηνυμάτων, το Trend έδειξε πριν από αρκετά χρόνια ότι ήταν δυνατή η πλαστογράφηση AIS μέσω RF ή διακομιστή.</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Το AIS υποστηρίζει μεγάλο αριθμό τύπων μηνυμάτων. Οι πιο συνηθισμένοι είναι οι τύποι 1, 2 &amp; 3 για πληροφορίες πλοήγησης.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Στα πεδία 98-104 της ανακοίνωσης περιοχής περιγράφεται η περιγραφή της προκήρυξης, για παράδειγμα:</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25: Υψηλά κύματα</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38: Παρασυρόμενες νάρκες</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72: Περιοχή κινδύνου: Καταπόνηση/ανατροπή σκάφους</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Οι μετεωρολογικές και υδρολογικές ανακοινώσεις του ΙΜΟ236 </a:t>
            </a:r>
            <a:r>
              <a:rPr lang="el" sz="1400" dirty="0">
                <a:solidFill>
                  <a:schemeClr val="dk1"/>
                </a:solidFill>
                <a:latin typeface="Calibri"/>
                <a:ea typeface="Calibri"/>
                <a:cs typeface="Calibri"/>
                <a:sym typeface="Calibri"/>
              </a:rPr>
              <a:t>περιέχουν πεδία που περιγράφουν την ταχύτητα του ανέμου. Τα πεδία 318-321 καλύπτουν την κλίμακα Beaufort, οπότε θα μπορούσε κανείς να μεταδώσει μια θύελλα Force13.</a:t>
            </a:r>
            <a:endParaRPr dirty="0"/>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Οι εκθέσεις προειδοποίησης EMMA</a:t>
            </a:r>
            <a:r>
              <a:rPr lang="el" sz="1400" dirty="0">
                <a:solidFill>
                  <a:schemeClr val="dk1"/>
                </a:solidFill>
                <a:latin typeface="Calibri"/>
                <a:ea typeface="Calibri"/>
                <a:cs typeface="Calibri"/>
                <a:sym typeface="Calibri"/>
              </a:rPr>
              <a:t> χρησιμοποιούνται για την εσωτερική ναυσιπλοΐα, συνήθως μπορούν να συμπληρωθούν αυτόματα σε ένα ECDIS εάν υπάρχουν κατάλληλες διεπαφές.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Τα πεδία 222-225 περιγράφουν τον τύπο καιρού.</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Τύπος 4: η καταιγίδα θα ήταν ανησυχητική. Ας ελπίσουμε ότι ο πλοίαρχος θα ελέγξει άλλες πηγές πληροφοριών για τον καιρό πριν εμπιστευτεί αποκλειστικά το AIS.</a:t>
            </a:r>
            <a:endParaRPr dirty="0"/>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Ανάπτυξη εφαρμογών για την παροχή χρήσιμης ανάλυσης «μεγάλων δεδομένων» </a:t>
            </a:r>
            <a:r>
              <a:rPr lang="el" sz="1400" dirty="0">
                <a:solidFill>
                  <a:schemeClr val="dk1"/>
                </a:solidFill>
                <a:latin typeface="Calibri"/>
                <a:ea typeface="Calibri"/>
                <a:cs typeface="Calibri"/>
                <a:sym typeface="Calibri"/>
              </a:rPr>
              <a:t>της αποστολής από δεδομένα AIS.</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Για παράδειγμα, μπορούν να αναλυθούν τα αλιευτικά πρότυπα. Η παράνομη αλιεία μπορεί να εντοπιστεί και να διωχθεί. Τα ωκεάνια ρεύματα μπορούν να εντοπιστούν χρησιμοποιώντας AIS.</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Οι αποστολές εμπορευματοκιβωτίων και δεξαμενόπλοιων μπορούν να γίνουν πιο αποτελεσματικές, διασφαλίζοντας ότι η μεταφορική ικανότητα βρίσκεται στο σωστό μέρος του πλανήτη για τη βελτιστοποίηση της χρήσης.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Ωστόσο, τα δεδομένα AIS στα οποία λαμβάνονται αυτές οι αποφάσεις δεν είναι κρυπτογραφημένα. Οι χειριστές πλοίων θα μπορούσαν να ξεγελαστούν μέσω αλλοιωμένων δεδομένων AIS για τη λήψη κακών επενδύσεων και επιχειρηματικών αποφάσεων.</a:t>
            </a:r>
            <a:endParaRPr dirty="0"/>
          </a:p>
        </p:txBody>
      </p:sp>
      <p:sp>
        <p:nvSpPr>
          <p:cNvPr id="1497" name="Google Shape;1497;p77"/>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Παράδειγμα επιθέσεων</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78"/>
          <p:cNvSpPr txBox="1"/>
          <p:nvPr/>
        </p:nvSpPr>
        <p:spPr>
          <a:xfrm>
            <a:off x="57212" y="1099738"/>
            <a:ext cx="12134788" cy="49551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Επιθέσεις με AIS</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Λόγω της έλλειψης κρυπτογράφησης και επικύρωσης μηνυμάτων, το Trend έδειξε πριν από αρκετά χρόνια ότι ήταν δυνατή η πλαστογράφηση AIS μέσω RF ή διακομιστή.</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Το AIS υποστηρίζει μεγάλο αριθμό τύπων μηνυμάτων. Οι πιο συνηθισμένοι είναι οι τύποι 1, 2 &amp; 3 για πληροφορίες πλοήγησης.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Στα πεδία 98-104 της ανακοίνωσης περιοχής περιγράφεται η περιγραφή της προκήρυξης, για παράδειγμα:</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25: Υψηλά κύματα</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38: Παρασυρόμενες νάρκες</a:t>
            </a:r>
            <a:endParaRPr dirty="0"/>
          </a:p>
          <a:p>
            <a:pPr marL="285750" marR="0" lvl="0" indent="-285750" algn="l" rtl="0">
              <a:spcBef>
                <a:spcPts val="0"/>
              </a:spcBef>
              <a:spcAft>
                <a:spcPts val="0"/>
              </a:spcAft>
              <a:buClr>
                <a:schemeClr val="dk1"/>
              </a:buClr>
              <a:buSzPts val="1200"/>
              <a:buFont typeface="Arial"/>
              <a:buChar char="•"/>
            </a:pPr>
            <a:r>
              <a:rPr lang="el" sz="1200" dirty="0">
                <a:solidFill>
                  <a:schemeClr val="dk1"/>
                </a:solidFill>
                <a:latin typeface="Calibri"/>
                <a:ea typeface="Calibri"/>
                <a:cs typeface="Calibri"/>
                <a:sym typeface="Calibri"/>
              </a:rPr>
              <a:t>Τύπος 72: Περιοχή κινδύνου: Καταπόνηση/ανατροπή σκάφους</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Ο τύπος μηνύματος AIS 3</a:t>
            </a:r>
            <a:r>
              <a:rPr lang="el" sz="1400" dirty="0">
                <a:solidFill>
                  <a:schemeClr val="dk1"/>
                </a:solidFill>
                <a:latin typeface="Calibri"/>
                <a:ea typeface="Calibri"/>
                <a:cs typeface="Calibri"/>
                <a:sym typeface="Calibri"/>
              </a:rPr>
              <a:t>, πεδία 232-239, κωδικός 30 περιγράφει ένα αλιευτικό σκάφος.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Στη συνέχεια, το σκάφος αυτό φαίνεται να αλιεύει παράνομα, ιδίως εάν το διάγραμμα AIS τροποποιηθεί ώστε να εμφανίζει τυπικές αλιευτικές κινήσεις. Ο κωδικός 33 περιγράφει μια βυθοκόρο. Κάποιος θα μπορούσε να εμφανίσει δραστηριότητα βυθοκόρησης πάνω από βυθισμένα καλώδια και αγωγούς. Αν και αυτά δεν είναι γνήσια, οι ψευδείς συναγερμοί θα βλάψουν την απόκριση σε πραγματικά περιστατικά.</a:t>
            </a:r>
            <a:endParaRPr dirty="0"/>
          </a:p>
          <a:p>
            <a:pPr marL="0" marR="0" lvl="0" indent="0" algn="l" rtl="0">
              <a:spcBef>
                <a:spcPts val="0"/>
              </a:spcBef>
              <a:spcAft>
                <a:spcPts val="0"/>
              </a:spcAft>
              <a:buNone/>
            </a:pPr>
            <a:r>
              <a:rPr lang="el" sz="1400" b="1" dirty="0">
                <a:solidFill>
                  <a:schemeClr val="dk1"/>
                </a:solidFill>
                <a:latin typeface="Calibri"/>
                <a:ea typeface="Calibri"/>
                <a:cs typeface="Calibri"/>
                <a:sym typeface="Calibri"/>
              </a:rPr>
              <a:t>Πιθανές λύσεις</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Είναι δυνατή η κρυπτογράφηση δεδομένων AIS. Το πολεμικό πλοίο AIS υποστηρίζει ήδη αυτή τη δυνατότητα. Ωστόσο, εάν τα κοντινά σκάφη δεν έχουν τη δυνατότητα να αποκρυπτογραφήσουν τα δεδομένα, το όφελος ασφάλειας του AIS χάνεται.</a:t>
            </a:r>
            <a:endParaRPr dirty="0"/>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el" sz="1400" dirty="0">
                <a:solidFill>
                  <a:schemeClr val="dk1"/>
                </a:solidFill>
                <a:latin typeface="Calibri"/>
                <a:ea typeface="Calibri"/>
                <a:cs typeface="Calibri"/>
                <a:sym typeface="Calibri"/>
              </a:rPr>
              <a:t>Εάν όλοι οι πομποδέκτες AIS υποστήριζαν κρυπτογράφηση, το AIS θα μπορούσε να βασιστεί περισσότερο. Το ζήτημα με τη διανομή κλειδιών και τη συμβατότητα προς τα πίσω είναι σημαντικό.</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Τέλος, ακόμη και αν όλοι οι πομποδέκτες διέθεταν και χρησιμοποιούσαν κρυπτογράφηση, ένας αδίστακτος χρήστης θα μπορούσε απλώς να αγοράσει έναν νόμιμο πομποδέκτη από τον οποίο θα μεταδίδει παραποιημένα δεδομένα.</a:t>
            </a:r>
            <a:endParaRPr dirty="0"/>
          </a:p>
          <a:p>
            <a:pPr marL="0" marR="0" lvl="0" indent="0" algn="l" rtl="0">
              <a:spcBef>
                <a:spcPts val="0"/>
              </a:spcBef>
              <a:spcAft>
                <a:spcPts val="0"/>
              </a:spcAft>
              <a:buNone/>
            </a:pPr>
            <a:r>
              <a:rPr lang="el" sz="1400" dirty="0">
                <a:solidFill>
                  <a:schemeClr val="dk1"/>
                </a:solidFill>
                <a:latin typeface="Calibri"/>
                <a:ea typeface="Calibri"/>
                <a:cs typeface="Calibri"/>
                <a:sym typeface="Calibri"/>
              </a:rPr>
              <a:t>Τα σήματα AIS έχουν ήδη παραβιαστεί προκειμένου να αποκρύψουν τις δραστηριότητες των πλοίων από χώρες που αντιμετωπίζουν κυρώσεις. Διακυβεύονται χρήματα, επομένως η διαβίβαση αδίστακτων δεδομένων μπορεί να επιτρέψει σε όσους υπόκεινται σε κυρώσεις να αποφύγουν τον εντοπισμό</a:t>
            </a:r>
            <a:endParaRPr dirty="0"/>
          </a:p>
        </p:txBody>
      </p:sp>
      <p:sp>
        <p:nvSpPr>
          <p:cNvPr id="1503" name="Google Shape;1503;p78"/>
          <p:cNvSpPr/>
          <p:nvPr/>
        </p:nvSpPr>
        <p:spPr>
          <a:xfrm>
            <a:off x="278860" y="12903"/>
            <a:ext cx="9144000" cy="6921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l" sz="3200">
                <a:solidFill>
                  <a:schemeClr val="dk1"/>
                </a:solidFill>
                <a:latin typeface="Calibri"/>
                <a:ea typeface="Calibri"/>
                <a:cs typeface="Calibri"/>
                <a:sym typeface="Calibri"/>
              </a:rPr>
              <a:t>Παράδειγμα επιθέσεων</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79"/>
          <p:cNvSpPr txBox="1">
            <a:spLocks noGrp="1"/>
          </p:cNvSpPr>
          <p:nvPr>
            <p:ph type="title"/>
          </p:nvPr>
        </p:nvSpPr>
        <p:spPr>
          <a:xfrm>
            <a:off x="585537" y="1825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l" b="1" dirty="0"/>
              <a:t>Τεχνική περιγραφή AIS</a:t>
            </a:r>
            <a:endParaRPr dirty="0"/>
          </a:p>
        </p:txBody>
      </p:sp>
      <p:sp>
        <p:nvSpPr>
          <p:cNvPr id="1510" name="Google Shape;1510;p79"/>
          <p:cNvSpPr txBox="1">
            <a:spLocks noGrp="1"/>
          </p:cNvSpPr>
          <p:nvPr>
            <p:ph type="body" idx="1"/>
          </p:nvPr>
        </p:nvSpPr>
        <p:spPr>
          <a:xfrm>
            <a:off x="1042737" y="150077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l" dirty="0"/>
              <a:t>Λειτουργίες</a:t>
            </a:r>
            <a:endParaRPr dirty="0"/>
          </a:p>
          <a:p>
            <a:pPr marL="228600" lvl="0" indent="-228600" algn="l" rtl="0">
              <a:lnSpc>
                <a:spcPct val="90000"/>
              </a:lnSpc>
              <a:spcBef>
                <a:spcPts val="1000"/>
              </a:spcBef>
              <a:spcAft>
                <a:spcPts val="0"/>
              </a:spcAft>
              <a:buClr>
                <a:schemeClr val="dk1"/>
              </a:buClr>
              <a:buSzPts val="2800"/>
              <a:buChar char="•"/>
            </a:pPr>
            <a:r>
              <a:rPr lang="el" dirty="0"/>
              <a:t>Περιγραφή / αρχιτεκτονική</a:t>
            </a:r>
            <a:endParaRPr dirty="0"/>
          </a:p>
          <a:p>
            <a:pPr marL="228600" lvl="0" indent="-228600" algn="l" rtl="0">
              <a:lnSpc>
                <a:spcPct val="90000"/>
              </a:lnSpc>
              <a:spcBef>
                <a:spcPts val="1000"/>
              </a:spcBef>
              <a:spcAft>
                <a:spcPts val="0"/>
              </a:spcAft>
              <a:buClr>
                <a:schemeClr val="dk1"/>
              </a:buClr>
              <a:buSzPts val="2800"/>
              <a:buChar char="•"/>
            </a:pPr>
            <a:r>
              <a:rPr lang="el" dirty="0"/>
              <a:t>Νομικό πλαίσιο</a:t>
            </a:r>
            <a:endParaRPr dirty="0"/>
          </a:p>
          <a:p>
            <a:pPr marL="228600" lvl="0" indent="-228600" algn="l" rtl="0">
              <a:lnSpc>
                <a:spcPct val="90000"/>
              </a:lnSpc>
              <a:spcBef>
                <a:spcPts val="1000"/>
              </a:spcBef>
              <a:spcAft>
                <a:spcPts val="0"/>
              </a:spcAft>
              <a:buClr>
                <a:schemeClr val="dk1"/>
              </a:buClr>
              <a:buSzPts val="2800"/>
              <a:buChar char="•"/>
            </a:pPr>
            <a:r>
              <a:rPr lang="el" dirty="0"/>
              <a:t>Μηνύματα AIS</a:t>
            </a:r>
            <a:endParaRPr dirty="0"/>
          </a:p>
          <a:p>
            <a:pPr marL="228600" lvl="0" indent="-228600" algn="l" rtl="0">
              <a:lnSpc>
                <a:spcPct val="90000"/>
              </a:lnSpc>
              <a:spcBef>
                <a:spcPts val="1000"/>
              </a:spcBef>
              <a:spcAft>
                <a:spcPts val="0"/>
              </a:spcAft>
              <a:buClr>
                <a:schemeClr val="dk1"/>
              </a:buClr>
              <a:buSzPts val="2800"/>
              <a:buChar char="•"/>
            </a:pPr>
            <a:r>
              <a:rPr lang="el" dirty="0"/>
              <a:t>Δύναμη και αδυναμίες</a:t>
            </a:r>
            <a:endParaRPr dirty="0"/>
          </a:p>
          <a:p>
            <a:pPr marL="228600" lvl="0" indent="-228600" algn="l" rtl="0">
              <a:lnSpc>
                <a:spcPct val="90000"/>
              </a:lnSpc>
              <a:spcBef>
                <a:spcPts val="1000"/>
              </a:spcBef>
              <a:spcAft>
                <a:spcPts val="0"/>
              </a:spcAft>
              <a:buClr>
                <a:schemeClr val="dk1"/>
              </a:buClr>
              <a:buSzPts val="2800"/>
              <a:buChar char="•"/>
            </a:pPr>
            <a:r>
              <a:rPr lang="el" dirty="0"/>
              <a:t>AIS και κίνδυνος στον κυβερνοχώρο</a:t>
            </a:r>
            <a:endParaRPr dirty="0"/>
          </a:p>
          <a:p>
            <a:pPr marL="228600" lvl="0" indent="-228600" algn="l" rtl="0">
              <a:lnSpc>
                <a:spcPct val="90000"/>
              </a:lnSpc>
              <a:spcBef>
                <a:spcPts val="1000"/>
              </a:spcBef>
              <a:spcAft>
                <a:spcPts val="0"/>
              </a:spcAft>
              <a:buClr>
                <a:schemeClr val="dk1"/>
              </a:buClr>
              <a:buSzPts val="2800"/>
              <a:buChar char="•"/>
            </a:pPr>
            <a:r>
              <a:rPr lang="el" dirty="0"/>
              <a:t>Πρακτική εκπαίδευση</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ΤΙ</a:t>
            </a:r>
            <a:endParaRPr/>
          </a:p>
        </p:txBody>
      </p:sp>
      <p:sp>
        <p:nvSpPr>
          <p:cNvPr id="677" name="Google Shape;677;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Θέματα Εκπαίδευσης</a:t>
            </a:r>
            <a:endParaRPr/>
          </a:p>
        </p:txBody>
      </p:sp>
      <p:sp>
        <p:nvSpPr>
          <p:cNvPr id="678" name="Google Shape;678;p8"/>
          <p:cNvSpPr txBox="1">
            <a:spLocks noGrp="1"/>
          </p:cNvSpPr>
          <p:nvPr>
            <p:ph type="body" idx="3"/>
          </p:nvPr>
        </p:nvSpPr>
        <p:spPr>
          <a:xfrm>
            <a:off x="6498130" y="1977016"/>
            <a:ext cx="4786877" cy="3499859"/>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a:t>Τι είναι το AIS</a:t>
            </a:r>
            <a:endParaRPr/>
          </a:p>
          <a:p>
            <a:pPr marL="274320" lvl="0" indent="-274320" algn="l" rtl="0">
              <a:lnSpc>
                <a:spcPct val="100000"/>
              </a:lnSpc>
              <a:spcBef>
                <a:spcPts val="1200"/>
              </a:spcBef>
              <a:spcAft>
                <a:spcPts val="0"/>
              </a:spcAft>
              <a:buSzPts val="1200"/>
              <a:buChar char="o"/>
            </a:pPr>
            <a:r>
              <a:rPr lang="el" sz="1200"/>
              <a:t>Κοινότητες χρηστών </a:t>
            </a:r>
            <a:endParaRPr/>
          </a:p>
          <a:p>
            <a:pPr marL="274320" lvl="0" indent="-274320" algn="l" rtl="0">
              <a:lnSpc>
                <a:spcPct val="100000"/>
              </a:lnSpc>
              <a:spcBef>
                <a:spcPts val="1200"/>
              </a:spcBef>
              <a:spcAft>
                <a:spcPts val="0"/>
              </a:spcAft>
              <a:buSzPts val="1200"/>
              <a:buChar char="o"/>
            </a:pPr>
            <a:r>
              <a:rPr lang="el" sz="1200"/>
              <a:t>Τεχνικές αρχιτεκτονικές / CIS</a:t>
            </a:r>
            <a:endParaRPr/>
          </a:p>
          <a:p>
            <a:pPr marL="628650" lvl="1" indent="-273050" algn="l" rtl="0">
              <a:lnSpc>
                <a:spcPct val="100000"/>
              </a:lnSpc>
              <a:spcBef>
                <a:spcPts val="1200"/>
              </a:spcBef>
              <a:spcAft>
                <a:spcPts val="0"/>
              </a:spcAft>
              <a:buClr>
                <a:schemeClr val="lt1"/>
              </a:buClr>
              <a:buSzPts val="1000"/>
              <a:buChar char="o"/>
            </a:pPr>
            <a:r>
              <a:rPr lang="el" sz="1000"/>
              <a:t>Διοικήσεις &amp; AIS</a:t>
            </a:r>
            <a:endParaRPr/>
          </a:p>
          <a:p>
            <a:pPr marL="628650" lvl="1" indent="-273050" algn="l" rtl="0">
              <a:lnSpc>
                <a:spcPct val="100000"/>
              </a:lnSpc>
              <a:spcBef>
                <a:spcPts val="1000"/>
              </a:spcBef>
              <a:spcAft>
                <a:spcPts val="0"/>
              </a:spcAft>
              <a:buClr>
                <a:schemeClr val="lt1"/>
              </a:buClr>
              <a:buSzPts val="1000"/>
              <a:buChar char="o"/>
            </a:pPr>
            <a:r>
              <a:rPr lang="el" sz="1000"/>
              <a:t>Τεχνική περιγραφή</a:t>
            </a:r>
            <a:endParaRPr/>
          </a:p>
          <a:p>
            <a:pPr marL="274320" lvl="0" indent="-274320" algn="l" rtl="0">
              <a:lnSpc>
                <a:spcPct val="100000"/>
              </a:lnSpc>
              <a:spcBef>
                <a:spcPts val="1000"/>
              </a:spcBef>
              <a:spcAft>
                <a:spcPts val="0"/>
              </a:spcAft>
              <a:buSzPts val="1200"/>
              <a:buChar char="o"/>
            </a:pPr>
            <a:r>
              <a:rPr lang="el" sz="1200"/>
              <a:t>Απειλές και ευπάθειες</a:t>
            </a:r>
            <a:endParaRPr/>
          </a:p>
          <a:p>
            <a:pPr marL="274320" lvl="0" indent="-274320" algn="l" rtl="0">
              <a:lnSpc>
                <a:spcPct val="100000"/>
              </a:lnSpc>
              <a:spcBef>
                <a:spcPts val="1200"/>
              </a:spcBef>
              <a:spcAft>
                <a:spcPts val="0"/>
              </a:spcAft>
              <a:buSzPts val="1200"/>
              <a:buChar char="o"/>
            </a:pPr>
            <a:r>
              <a:rPr lang="el" sz="1200"/>
              <a:t>Αρχιτεκτονικός Σχεδιασμός και Υλοποίηση AIS</a:t>
            </a:r>
            <a:endParaRPr/>
          </a:p>
          <a:p>
            <a:pPr marL="274320" lvl="0" indent="-274320" algn="l" rtl="0">
              <a:lnSpc>
                <a:spcPct val="100000"/>
              </a:lnSpc>
              <a:spcBef>
                <a:spcPts val="1200"/>
              </a:spcBef>
              <a:spcAft>
                <a:spcPts val="0"/>
              </a:spcAft>
              <a:buSzPts val="1200"/>
              <a:buChar char="o"/>
            </a:pPr>
            <a:r>
              <a:rPr lang="el" sz="1200"/>
              <a:t>Επιλογή και εφαρμογή ελέγχων ασφαλείας</a:t>
            </a:r>
            <a:endParaRPr/>
          </a:p>
          <a:p>
            <a:pPr marL="274320" lvl="0" indent="-198120" algn="l" rtl="0">
              <a:lnSpc>
                <a:spcPct val="100000"/>
              </a:lnSpc>
              <a:spcBef>
                <a:spcPts val="1200"/>
              </a:spcBef>
              <a:spcAft>
                <a:spcPts val="0"/>
              </a:spcAft>
              <a:buSzPts val="1200"/>
              <a:buNone/>
            </a:pPr>
            <a:endParaRPr sz="1200"/>
          </a:p>
        </p:txBody>
      </p:sp>
      <p:cxnSp>
        <p:nvCxnSpPr>
          <p:cNvPr id="679" name="Google Shape;679;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680" name="Google Shape;680;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681" name="Google Shape;681;p8" descr="Μια εικόνα που περιέχει ουρανό, σύννεφο, αεροπλάνο, εξωτερικό χώρο&#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80"/>
          <p:cNvSpPr txBox="1">
            <a:spLocks noGrp="1"/>
          </p:cNvSpPr>
          <p:nvPr>
            <p:ph type="title"/>
          </p:nvPr>
        </p:nvSpPr>
        <p:spPr>
          <a:xfrm>
            <a:off x="281347" y="140577"/>
            <a:ext cx="5962784" cy="8122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l" b="1"/>
              <a:t>Ναυτικό Pentesting</a:t>
            </a:r>
            <a:endParaRPr b="1"/>
          </a:p>
        </p:txBody>
      </p:sp>
      <p:pic>
        <p:nvPicPr>
          <p:cNvPr id="1516" name="Google Shape;1516;p80" descr="Μια εικόνα που περιέχει νερό, βάρκα, εξωτερικό, ουρανό&#10;&#10;Περιγραφή που δημιουργείται αυτόματα"/>
          <p:cNvPicPr preferRelativeResize="0"/>
          <p:nvPr/>
        </p:nvPicPr>
        <p:blipFill rotWithShape="1">
          <a:blip r:embed="rId3">
            <a:alphaModFix/>
          </a:blip>
          <a:srcRect b="-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1517" name="Google Shape;1517;p80"/>
          <p:cNvSpPr txBox="1"/>
          <p:nvPr/>
        </p:nvSpPr>
        <p:spPr>
          <a:xfrm>
            <a:off x="2060350" y="1905801"/>
            <a:ext cx="36029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2800" dirty="0">
                <a:solidFill>
                  <a:schemeClr val="dk1"/>
                </a:solidFill>
                <a:latin typeface="Calibri"/>
                <a:ea typeface="Calibri"/>
                <a:cs typeface="Calibri"/>
                <a:sym typeface="Calibri"/>
              </a:rPr>
              <a:t>Πρακτική εξάσκηση AIS</a:t>
            </a:r>
            <a:endParaRPr sz="2800" dirty="0">
              <a:solidFill>
                <a:schemeClr val="dk1"/>
              </a:solidFill>
              <a:latin typeface="Calibri"/>
              <a:ea typeface="Calibri"/>
              <a:cs typeface="Calibri"/>
              <a:sym typeface="Calibri"/>
            </a:endParaRPr>
          </a:p>
        </p:txBody>
      </p:sp>
      <p:pic>
        <p:nvPicPr>
          <p:cNvPr id="1518" name="Google Shape;1518;p80" descr="Μια εικόνα που περιέχει κείμενο, Ηλεκτρονικά, Ηλεκτρονικά, Ηλεκτρονικά, Σχεδιασμός&#10;&#10;Περιγραφή που δημιουργείται αυτόματα"/>
          <p:cNvPicPr preferRelativeResize="0"/>
          <p:nvPr/>
        </p:nvPicPr>
        <p:blipFill rotWithShape="1">
          <a:blip r:embed="rId4">
            <a:alphaModFix/>
          </a:blip>
          <a:srcRect/>
          <a:stretch/>
        </p:blipFill>
        <p:spPr>
          <a:xfrm>
            <a:off x="2247900" y="2964437"/>
            <a:ext cx="3648211" cy="364821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81"/>
          <p:cNvSpPr txBox="1"/>
          <p:nvPr/>
        </p:nvSpPr>
        <p:spPr>
          <a:xfrm>
            <a:off x="266700" y="952500"/>
            <a:ext cx="11658600" cy="58169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1800" dirty="0">
                <a:solidFill>
                  <a:schemeClr val="dk1"/>
                </a:solidFill>
                <a:latin typeface="Calibri"/>
                <a:ea typeface="Calibri"/>
                <a:cs typeface="Calibri"/>
                <a:sym typeface="Calibri"/>
              </a:rPr>
              <a:t>[1] ITU Recommendation ITU-R M.1371-4 (04/2010) - Technical characteristics for an automatic identification system using time-division multiple access in the VHF maritime mobile band.</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[2] International Electrotechnical Commission International standard IEC61097-14 Ed 1 (02/2010) - Global maritime distress and safety system (GMDSS) – Part 14: AIS search and rescue transmitter (AIS-SART) – Operational and performance requirements, methods of testing and required test results</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[3] IEC61993-2 Ed 1 (12/2001) - Maritime navigation and radiocommunication equipment and systems – Automatic identification systems (AIS) Part 2: Class A shipborne equipment of the universal automatic identification system (AIS) – Operational and performance requirements, methods of test and required test results.</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[4] IEC62287-1 Ed 2 (11/2010) - Maritime navigation and radiocommunication equipment and systems – Class B shipborne equipment of the automatic identification system (AIS) – Part 1: Carrier-sense time division multiple access (CSTDMA) techniques</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[5] IEC62287-2, CDV Draft - Maritime navigation &amp; radiocommunication equipment &amp; systems – Class B shipborne equipment of the automatic identification system (AIS) – Part 2: Self-organising time division multiple access (SOTDMA) techniques</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[6] IEC62320-1, Ed 1 (2007) - Maritime navigation and radiocommunication equipment and systems — Automatic Identification Systems (AIS) — Part 1: AIS Base Stations — Minimum operational and performance requirements, methods of testing and required test results</a:t>
            </a:r>
            <a:endParaRPr dirty="0"/>
          </a:p>
          <a:p>
            <a:pPr marL="0" marR="0" lvl="0" indent="0" algn="l" rtl="0">
              <a:spcBef>
                <a:spcPts val="600"/>
              </a:spcBef>
              <a:spcAft>
                <a:spcPts val="0"/>
              </a:spcAft>
              <a:buNone/>
            </a:pPr>
            <a:r>
              <a:rPr lang="el" sz="1800" dirty="0">
                <a:solidFill>
                  <a:schemeClr val="dk1"/>
                </a:solidFill>
                <a:latin typeface="Calibri"/>
                <a:ea typeface="Calibri"/>
                <a:cs typeface="Calibri"/>
                <a:sym typeface="Calibri"/>
              </a:rPr>
              <a:t>[7] IEC62320-2 Ed 1 (03/2008) - Maritime navigation &amp; radiocommunication equipment &amp; systems – Automatic identification system (AIS) – Part 2: AIS AtoN Stations – Operational &amp; performance requirements, methods of testing &amp; test </a:t>
            </a:r>
            <a:endParaRPr sz="1800" dirty="0">
              <a:solidFill>
                <a:schemeClr val="dk1"/>
              </a:solidFill>
              <a:latin typeface="Calibri"/>
              <a:ea typeface="Calibri"/>
              <a:cs typeface="Calibri"/>
              <a:sym typeface="Calibri"/>
            </a:endParaRPr>
          </a:p>
        </p:txBody>
      </p:sp>
      <p:sp>
        <p:nvSpPr>
          <p:cNvPr id="1524" name="Google Shape;1524;p81"/>
          <p:cNvSpPr txBox="1"/>
          <p:nvPr/>
        </p:nvSpPr>
        <p:spPr>
          <a:xfrm>
            <a:off x="585537" y="1825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l" sz="4400" b="1">
                <a:solidFill>
                  <a:schemeClr val="dk1"/>
                </a:solidFill>
                <a:latin typeface="Calibri"/>
                <a:ea typeface="Calibri"/>
                <a:cs typeface="Calibri"/>
                <a:sym typeface="Calibri"/>
              </a:rPr>
              <a:t>Αναφορές</a:t>
            </a:r>
            <a:endParaRPr sz="4400" b="1">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pic>
        <p:nvPicPr>
          <p:cNvPr id="1529" name="Google Shape;1529;p82" descr="Μια εικόνα που περιέχει εξωτερικό&#10;&#10;Περιγραφή που δημιουργείται με υψηλό επίπεδο εμπιστοσύνης"/>
          <p:cNvPicPr preferRelativeResize="0"/>
          <p:nvPr/>
        </p:nvPicPr>
        <p:blipFill rotWithShape="1">
          <a:blip r:embed="rId3">
            <a:alphaModFix/>
          </a:blip>
          <a:srcRect/>
          <a:stretch/>
        </p:blipFill>
        <p:spPr>
          <a:xfrm>
            <a:off x="3390900" y="902127"/>
            <a:ext cx="8801100" cy="5955873"/>
          </a:xfrm>
          <a:custGeom>
            <a:avLst/>
            <a:gdLst/>
            <a:ahLst/>
            <a:cxnLst/>
            <a:rect l="l" t="t" r="r" b="b"/>
            <a:pathLst>
              <a:path w="8678780" h="5873097" extrusionOk="0">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ln>
            <a:noFill/>
          </a:ln>
        </p:spPr>
      </p:pic>
      <p:sp>
        <p:nvSpPr>
          <p:cNvPr id="1530" name="Google Shape;1530;p82"/>
          <p:cNvSpPr txBox="1"/>
          <p:nvPr/>
        </p:nvSpPr>
        <p:spPr>
          <a:xfrm>
            <a:off x="309389" y="1627191"/>
            <a:ext cx="345479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 sz="5400">
                <a:solidFill>
                  <a:schemeClr val="dk1"/>
                </a:solidFill>
                <a:latin typeface="Calibri"/>
                <a:ea typeface="Calibri"/>
                <a:cs typeface="Calibri"/>
                <a:sym typeface="Calibri"/>
              </a:rPr>
              <a:t>ερωτήσεις?</a:t>
            </a:r>
            <a:endParaRPr/>
          </a:p>
          <a:p>
            <a:pPr marL="0" marR="0" lvl="0" indent="0" algn="l" rtl="0">
              <a:spcBef>
                <a:spcPts val="0"/>
              </a:spcBef>
              <a:spcAft>
                <a:spcPts val="0"/>
              </a:spcAft>
              <a:buNone/>
            </a:pPr>
            <a:r>
              <a:rPr lang="el" sz="54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el" sz="5400">
                <a:solidFill>
                  <a:schemeClr val="dk1"/>
                </a:solidFill>
                <a:latin typeface="Calibri"/>
                <a:ea typeface="Calibri"/>
                <a:cs typeface="Calibri"/>
                <a:sym typeface="Calibri"/>
              </a:rPr>
              <a:t>διαλειμμα</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ΓΙΑΤΊ</a:t>
            </a:r>
            <a:endParaRPr/>
          </a:p>
        </p:txBody>
      </p:sp>
      <p:sp>
        <p:nvSpPr>
          <p:cNvPr id="687" name="Google Shape;687;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Μαθησιακά Αποτελέσματα</a:t>
            </a:r>
            <a:endParaRPr/>
          </a:p>
        </p:txBody>
      </p:sp>
      <p:sp>
        <p:nvSpPr>
          <p:cNvPr id="688" name="Google Shape;688;p9"/>
          <p:cNvSpPr txBox="1">
            <a:spLocks noGrp="1"/>
          </p:cNvSpPr>
          <p:nvPr>
            <p:ph type="body" idx="3"/>
          </p:nvPr>
        </p:nvSpPr>
        <p:spPr>
          <a:xfrm>
            <a:off x="6498130" y="1977017"/>
            <a:ext cx="5577329"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l" sz="1200"/>
              <a:t>Επιδεικνύουν ηθική και επαγγελματική συμπεριφορά σε όλες τις πτυχές της διαχείρισης πληροφοριών και ασφάλειας στον κυβερνοχώρο.</a:t>
            </a:r>
            <a:endParaRPr/>
          </a:p>
          <a:p>
            <a:pPr marL="274320" lvl="0" indent="-274320" algn="l" rtl="0">
              <a:lnSpc>
                <a:spcPct val="100000"/>
              </a:lnSpc>
              <a:spcBef>
                <a:spcPts val="1200"/>
              </a:spcBef>
              <a:spcAft>
                <a:spcPts val="0"/>
              </a:spcAft>
              <a:buSzPts val="1200"/>
              <a:buChar char="o"/>
            </a:pPr>
            <a:r>
              <a:rPr lang="el" sz="1200"/>
              <a:t>Κατανοούν και αρθρώνουν τις βασικές έννοιες και αρχές της ασφάλειας των πληροφοριών και της ασφάλειας στον κυβερνοχώρο.</a:t>
            </a:r>
            <a:endParaRPr/>
          </a:p>
          <a:p>
            <a:pPr marL="274320" lvl="0" indent="-274320" algn="l" rtl="0">
              <a:lnSpc>
                <a:spcPct val="100000"/>
              </a:lnSpc>
              <a:spcBef>
                <a:spcPts val="1200"/>
              </a:spcBef>
              <a:spcAft>
                <a:spcPts val="0"/>
              </a:spcAft>
              <a:buSzPts val="1200"/>
              <a:buChar char="o"/>
            </a:pPr>
            <a:r>
              <a:rPr lang="el" sz="1200"/>
              <a:t>Κατανοούν το εξελισσόμενο τοπίο απειλών στον κυβερνοχώρο και το ευρύ φάσμα των κυβερνοεπιθέσεων.</a:t>
            </a:r>
            <a:endParaRPr/>
          </a:p>
          <a:p>
            <a:pPr marL="274320" lvl="0" indent="-274320" algn="l" rtl="0">
              <a:lnSpc>
                <a:spcPct val="100000"/>
              </a:lnSpc>
              <a:spcBef>
                <a:spcPts val="1200"/>
              </a:spcBef>
              <a:spcAft>
                <a:spcPts val="0"/>
              </a:spcAft>
              <a:buSzPts val="1200"/>
              <a:buChar char="o"/>
            </a:pPr>
            <a:r>
              <a:rPr lang="el" sz="1200"/>
              <a:t>Προσδιορίζουν τις απειλές, τα τρωτά σημεία και τους κινδύνους στον κυβερνοχώρο για έναν οργανισμό.</a:t>
            </a:r>
            <a:endParaRPr/>
          </a:p>
          <a:p>
            <a:pPr marL="274320" lvl="0" indent="-274320" algn="l" rtl="0">
              <a:lnSpc>
                <a:spcPct val="100000"/>
              </a:lnSpc>
              <a:spcBef>
                <a:spcPts val="1200"/>
              </a:spcBef>
              <a:spcAft>
                <a:spcPts val="0"/>
              </a:spcAft>
              <a:buSzPts val="1200"/>
              <a:buChar char="o"/>
            </a:pPr>
            <a:r>
              <a:rPr lang="el" sz="1200"/>
              <a:t>Αναγνωρίζούν τον ρόλο του ανθρώπινου παράγοντα στις παραβιάσεις της ασφάλειας στον κυβερνοχώρο και στις στρατηγικές μετριασμού του κινδύνου.</a:t>
            </a:r>
            <a:endParaRPr/>
          </a:p>
          <a:p>
            <a:pPr marL="274320" lvl="0" indent="-274320" algn="l" rtl="0">
              <a:lnSpc>
                <a:spcPct val="100000"/>
              </a:lnSpc>
              <a:spcBef>
                <a:spcPts val="1200"/>
              </a:spcBef>
              <a:spcAft>
                <a:spcPts val="0"/>
              </a:spcAft>
              <a:buSzPts val="1200"/>
              <a:buChar char="o"/>
            </a:pPr>
            <a:r>
              <a:rPr lang="el" sz="1200"/>
              <a:t>Δυνατότητα βοήθειας και επιλογής κατάλληλων ελέγχων ασφαλείας για προστασία από εντοπισμένες απειλές και κινδύνους στον κυβερνοχώρο.</a:t>
            </a:r>
            <a:endParaRPr/>
          </a:p>
        </p:txBody>
      </p:sp>
      <p:cxnSp>
        <p:nvCxnSpPr>
          <p:cNvPr id="689" name="Google Shape;689;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690" name="Google Shape;690;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entury Gothic"/>
              <a:ea typeface="Century Gothic"/>
              <a:cs typeface="Century Gothic"/>
              <a:sym typeface="Century Gothic"/>
            </a:endParaRPr>
          </a:p>
        </p:txBody>
      </p:sp>
      <p:pic>
        <p:nvPicPr>
          <p:cNvPr id="691" name="Google Shape;691;p9" descr="Μια εικόνα που περιέχει ρούχα, πρόσωπο, παπούτσια, άνθρωπο&#10;&#10;Περιγραφή που δημιουργείται αυτόματα"/>
          <p:cNvPicPr preferRelativeResize="0">
            <a:picLocks noGrp="1"/>
          </p:cNvPicPr>
          <p:nvPr>
            <p:ph type="pic" idx="2"/>
          </p:nvPr>
        </p:nvPicPr>
        <p:blipFill rotWithShape="1">
          <a:blip r:embed="rId3">
            <a:alphaModFix/>
          </a:blip>
          <a:srcRect/>
          <a:stretch/>
        </p:blipFill>
        <p:spPr>
          <a:xfrm>
            <a:off x="0" y="-2235"/>
            <a:ext cx="5840730" cy="6862275"/>
          </a:xfrm>
          <a:prstGeom prst="rect">
            <a:avLst/>
          </a:prstGeom>
          <a:solidFill>
            <a:schemeClr val="lt2"/>
          </a:solid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8602</Words>
  <Application>Microsoft Office PowerPoint</Application>
  <PresentationFormat>Widescreen</PresentationFormat>
  <Paragraphs>793</Paragraphs>
  <Slides>82</Slides>
  <Notes>82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82</vt:i4>
      </vt:variant>
    </vt:vector>
  </HeadingPairs>
  <TitlesOfParts>
    <vt:vector size="94" baseType="lpstr">
      <vt:lpstr>Century Gothic</vt:lpstr>
      <vt:lpstr>Courier New</vt:lpstr>
      <vt:lpstr>Arial</vt:lpstr>
      <vt:lpstr>Times New Roman</vt:lpstr>
      <vt:lpstr>Calibri</vt:lpstr>
      <vt:lpstr>Verdana</vt:lpstr>
      <vt:lpstr>Century</vt:lpstr>
      <vt:lpstr>Book Antiqua</vt:lpstr>
      <vt:lpstr>Thème Office</vt:lpstr>
      <vt:lpstr>Custom</vt:lpstr>
      <vt:lpstr>1_Custom</vt:lpstr>
      <vt:lpstr>3_Thème Office</vt:lpstr>
      <vt:lpstr>PowerPoint Presentation</vt:lpstr>
      <vt:lpstr>Pentesting για Ναυτιλιακό Workshop (AIS – GNSS – ECDIS)</vt:lpstr>
      <vt:lpstr>PowerPoint Presentation</vt:lpstr>
      <vt:lpstr>Στόχοι: Αυτό το εργαστήριο, είναι σχεδιασμένο για τη διαχείριση CIS των ναυτιλιακών συστημάτων, στοχεύει στην επίδειξη τρωτών σημείων του AIS για τη βελτίωση των δεξιοτήτων τους για την αναγνώριση των ίδιων επιθέσεων</vt:lpstr>
      <vt:lpstr>CSP Training Logistic: CSP0010_ Pentesing for Maritime </vt:lpstr>
      <vt:lpstr>ΠΟΙΟΣ</vt:lpstr>
      <vt:lpstr>ΠΟΙΟΣ</vt:lpstr>
      <vt:lpstr>ΤΙ</vt:lpstr>
      <vt:lpstr>ΓΙΑΤΊ</vt:lpstr>
      <vt:lpstr>Θέμα-1:  Κίνδυνοι για την ασφάλεια στον κυβερνοχώρο στον ναυτηλιακό τομέα</vt:lpstr>
      <vt:lpstr>Θέμα-2:  Απειλές AIS και τρωτά σημεία</vt:lpstr>
      <vt:lpstr>Θέμα-3: AIS  Forensics</vt:lpstr>
      <vt:lpstr>PowerPoint Presentation</vt:lpstr>
      <vt:lpstr>PowerPoint Presentation</vt:lpstr>
      <vt:lpstr>Pentesting για τη ναυτιλία</vt:lpstr>
      <vt:lpstr>PowerPoint Presentation</vt:lpstr>
      <vt:lpstr>PowerPoint Presentation</vt:lpstr>
      <vt:lpstr>PowerPoint Presentation</vt:lpstr>
      <vt:lpstr>PowerPoint Presentation</vt:lpstr>
      <vt:lpstr>Pentesting για τη ναυτιλία</vt:lpstr>
      <vt:lpstr>PowerPoint Presentation</vt:lpstr>
      <vt:lpstr>Pentesting για τη ναυτιλία</vt:lpstr>
      <vt:lpstr>PowerPoint Presentation</vt:lpstr>
      <vt:lpstr>PowerPoint Presentation</vt:lpstr>
      <vt:lpstr>PowerPoint Presentation</vt:lpstr>
      <vt:lpstr>Pentesting για τη ναυτιλία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AIS – διασυνδεδεμένες μονάδες</vt:lpstr>
      <vt:lpstr>PowerPoint Presentation</vt:lpstr>
      <vt:lpstr>PowerPoint Presentation</vt:lpstr>
      <vt:lpstr>PowerPoint Presentation</vt:lpstr>
      <vt:lpstr>PowerPoint Presentation</vt:lpstr>
      <vt:lpstr>ΚΥΒΕΡΝΟΑΣΦΆΛΕΙΑ &amp; AIS</vt:lpstr>
      <vt:lpstr>PowerPoint Presentation</vt:lpstr>
      <vt:lpstr>ΚΥΒΕΡΝΟΑΣΦΆΛΕΙΑ &amp; AIS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ΚΥΒΕΡΝΟΑΣΦΆΛΕΙΑ &amp; AIS</vt:lpstr>
      <vt:lpstr>PowerPoint Presentation</vt:lpstr>
      <vt:lpstr>PowerPoint Presentation</vt:lpstr>
      <vt:lpstr>ΠΡΑΚΤΙΚΗ ΕΚΠΑΙΔΕΥΣΗ – Περίπτωση χρήσης 1</vt:lpstr>
      <vt:lpstr>AIS / GNSS πλαστογράφηση Επίσημη πηγή</vt:lpstr>
      <vt:lpstr>ΚΥΒΕΡΝΟΑΣΦΆΛΕΙΑ &amp; AIS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Pentesting για τη ναυτιλία</vt:lpstr>
      <vt:lpstr>PowerPoint Presentation</vt:lpstr>
      <vt:lpstr>PowerPoint Presentation</vt:lpstr>
      <vt:lpstr>PowerPoint Presentation</vt:lpstr>
      <vt:lpstr>PowerPoint Presentation</vt:lpstr>
      <vt:lpstr>Τεχνική περιγραφή AIS</vt:lpstr>
      <vt:lpstr>Ναυτικό Pentesting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IOANNIS SPYROPOULOS</cp:lastModifiedBy>
  <cp:revision>7</cp:revision>
  <dcterms:modified xsi:type="dcterms:W3CDTF">2025-06-01T19:55:43Z</dcterms:modified>
</cp:coreProperties>
</file>