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CA"/>
          </a:solidFill>
        </a:fill>
      </a:tcStyle>
    </a:wholeTbl>
    <a:band2H>
      <a:tcTxStyle b="def" i="def"/>
      <a:tcStyle>
        <a:tcBdr/>
        <a:fill>
          <a:solidFill>
            <a:srgbClr val="FFF3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CF4"/>
          </a:solidFill>
        </a:fill>
      </a:tcStyle>
    </a:wholeTbl>
    <a:band2H>
      <a:tcTxStyle b="def" i="def"/>
      <a:tcStyle>
        <a:tcBdr/>
        <a:fill>
          <a:solidFill>
            <a:srgbClr val="F5E7F9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CCCB"/>
          </a:solidFill>
        </a:fill>
      </a:tcStyle>
    </a:wholeTbl>
    <a:band2H>
      <a:tcTxStyle b="def" i="def"/>
      <a:tcStyle>
        <a:tcBdr/>
        <a:fill>
          <a:solidFill>
            <a:srgbClr val="F6E7E7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hape 3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7" descr="Graphic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2130" y="-30008"/>
            <a:ext cx="6064494" cy="687988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Add title here"/>
          <p:cNvSpPr txBox="1"/>
          <p:nvPr>
            <p:ph type="title" hasCustomPrompt="1"/>
          </p:nvPr>
        </p:nvSpPr>
        <p:spPr>
          <a:xfrm>
            <a:off x="7119890" y="723439"/>
            <a:ext cx="4323427" cy="2579054"/>
          </a:xfrm>
          <a:prstGeom prst="rect">
            <a:avLst/>
          </a:prstGeom>
        </p:spPr>
        <p:txBody>
          <a:bodyPr/>
          <a:lstStyle/>
          <a:p>
            <a:pPr/>
            <a:r>
              <a:t>Add title here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7128151" y="5248833"/>
            <a:ext cx="4323427" cy="100892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cap="all" spc="100" sz="1600"/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cap="all" spc="100" sz="1600"/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cap="all" spc="100" sz="1600"/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cap="all" spc="100" sz="1600"/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cap="all" spc="100" sz="1600"/>
            </a:lvl5pPr>
          </a:lstStyle>
          <a:p>
            <a:pPr/>
            <a:r>
              <a:t>Add Subtitle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Picture Placeholder 13"/>
          <p:cNvSpPr/>
          <p:nvPr>
            <p:ph type="pic" idx="21"/>
          </p:nvPr>
        </p:nvSpPr>
        <p:spPr>
          <a:xfrm>
            <a:off x="0" y="-2235"/>
            <a:ext cx="5840730" cy="68622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" name="Text Placeholder 7"/>
          <p:cNvSpPr/>
          <p:nvPr>
            <p:ph type="body" sz="quarter" idx="22" hasCustomPrompt="1"/>
          </p:nvPr>
        </p:nvSpPr>
        <p:spPr>
          <a:xfrm>
            <a:off x="7119273" y="3373515"/>
            <a:ext cx="4323427" cy="100892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96111">
              <a:spcBef>
                <a:spcPts val="1100"/>
              </a:spcBef>
              <a:buClrTx/>
              <a:buSzTx/>
              <a:buFontTx/>
              <a:buNone/>
              <a:defRPr b="1" sz="5880">
                <a:solidFill>
                  <a:srgbClr val="D87A1A"/>
                </a:solidFill>
              </a:defRPr>
            </a:lvl1pPr>
          </a:lstStyle>
          <a:p>
            <a:pPr/>
            <a:r>
              <a:t>###</a:t>
            </a:r>
          </a:p>
        </p:txBody>
      </p:sp>
      <p:sp>
        <p:nvSpPr>
          <p:cNvPr id="16" name="Straight Connector 18"/>
          <p:cNvSpPr/>
          <p:nvPr/>
        </p:nvSpPr>
        <p:spPr>
          <a:xfrm flipH="1">
            <a:off x="4559556" y="-10666"/>
            <a:ext cx="1930145" cy="6877291"/>
          </a:xfrm>
          <a:prstGeom prst="line">
            <a:avLst/>
          </a:prstGeom>
          <a:ln w="25400">
            <a:solidFill>
              <a:srgbClr val="D87A1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 - 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Freeform: Shape 22"/>
          <p:cNvSpPr/>
          <p:nvPr/>
        </p:nvSpPr>
        <p:spPr>
          <a:xfrm>
            <a:off x="6093536" y="-1946"/>
            <a:ext cx="3601341" cy="688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1" name="Picture Placeholder 13"/>
          <p:cNvSpPr/>
          <p:nvPr>
            <p:ph type="pic" idx="21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2" name="Add title here"/>
          <p:cNvSpPr txBox="1"/>
          <p:nvPr>
            <p:ph type="title" hasCustomPrompt="1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</p:spPr>
        <p:txBody>
          <a:bodyPr/>
          <a:lstStyle>
            <a:lvl1pPr>
              <a:defRPr spc="100" sz="3600"/>
            </a:lvl1pPr>
          </a:lstStyle>
          <a:p>
            <a:pPr/>
            <a:r>
              <a:t>Add title here</a:t>
            </a:r>
          </a:p>
        </p:txBody>
      </p:sp>
      <p:sp>
        <p:nvSpPr>
          <p:cNvPr id="153" name="Body Level One…"/>
          <p:cNvSpPr txBox="1"/>
          <p:nvPr>
            <p:ph type="body" sz="quarter" idx="1" hasCustomPrompt="1"/>
          </p:nvPr>
        </p:nvSpPr>
        <p:spPr>
          <a:xfrm>
            <a:off x="824242" y="1749479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5400">
                <a:solidFill>
                  <a:srgbClr val="D87A1A"/>
                </a:solidFill>
              </a:defRPr>
            </a:lvl1pPr>
            <a:lvl2pPr marL="0" indent="20116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5400">
                <a:solidFill>
                  <a:srgbClr val="D87A1A"/>
                </a:solidFill>
              </a:defRPr>
            </a:lvl2pPr>
            <a:lvl3pPr marL="0" indent="38404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5400">
                <a:solidFill>
                  <a:srgbClr val="D87A1A"/>
                </a:solidFill>
              </a:defRPr>
            </a:lvl3pPr>
            <a:lvl4pPr marL="0" indent="56692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5400">
                <a:solidFill>
                  <a:srgbClr val="D87A1A"/>
                </a:solidFill>
              </a:defRPr>
            </a:lvl4pPr>
            <a:lvl5pPr marL="0" indent="74980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5400">
                <a:solidFill>
                  <a:srgbClr val="D87A1A"/>
                </a:solidFill>
              </a:defRPr>
            </a:lvl5pPr>
          </a:lstStyle>
          <a:p>
            <a:pPr/>
            <a:r>
              <a:t>o1.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4" name="Text Placeholder 12"/>
          <p:cNvSpPr/>
          <p:nvPr>
            <p:ph type="body" sz="quarter" idx="22" hasCustomPrompt="1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400"/>
            </a:lvl1pPr>
          </a:lstStyle>
          <a:p>
            <a:pPr/>
            <a:r>
              <a:t>Click to add text</a:t>
            </a:r>
          </a:p>
        </p:txBody>
      </p:sp>
      <p:sp>
        <p:nvSpPr>
          <p:cNvPr id="155" name="Text Placeholder 7"/>
          <p:cNvSpPr/>
          <p:nvPr>
            <p:ph type="body" sz="quarter" idx="23" hasCustomPrompt="1"/>
          </p:nvPr>
        </p:nvSpPr>
        <p:spPr>
          <a:xfrm>
            <a:off x="824242" y="237803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o2.</a:t>
            </a:r>
          </a:p>
        </p:txBody>
      </p:sp>
      <p:sp>
        <p:nvSpPr>
          <p:cNvPr id="156" name="Text Placeholder 12"/>
          <p:cNvSpPr/>
          <p:nvPr>
            <p:ph type="body" sz="quarter" idx="24" hasCustomPrompt="1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57" name="Text Placeholder 7"/>
          <p:cNvSpPr/>
          <p:nvPr>
            <p:ph type="body" sz="quarter" idx="25" hasCustomPrompt="1"/>
          </p:nvPr>
        </p:nvSpPr>
        <p:spPr>
          <a:xfrm>
            <a:off x="824242" y="3006908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o3.</a:t>
            </a:r>
          </a:p>
        </p:txBody>
      </p:sp>
      <p:sp>
        <p:nvSpPr>
          <p:cNvPr id="158" name="Text Placeholder 12"/>
          <p:cNvSpPr/>
          <p:nvPr>
            <p:ph type="body" sz="quarter" idx="26" hasCustomPrompt="1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59" name="Text Placeholder 7"/>
          <p:cNvSpPr/>
          <p:nvPr>
            <p:ph type="body" sz="quarter" idx="27" hasCustomPrompt="1"/>
          </p:nvPr>
        </p:nvSpPr>
        <p:spPr>
          <a:xfrm>
            <a:off x="824242" y="3635783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o4.</a:t>
            </a:r>
          </a:p>
        </p:txBody>
      </p:sp>
      <p:sp>
        <p:nvSpPr>
          <p:cNvPr id="160" name="Text Placeholder 12"/>
          <p:cNvSpPr/>
          <p:nvPr>
            <p:ph type="body" sz="quarter" idx="28" hasCustomPrompt="1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61" name="Text Placeholder 7"/>
          <p:cNvSpPr/>
          <p:nvPr>
            <p:ph type="body" sz="quarter" idx="29" hasCustomPrompt="1"/>
          </p:nvPr>
        </p:nvSpPr>
        <p:spPr>
          <a:xfrm>
            <a:off x="824242" y="426465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o5.</a:t>
            </a:r>
          </a:p>
        </p:txBody>
      </p:sp>
      <p:sp>
        <p:nvSpPr>
          <p:cNvPr id="162" name="Text Placeholder 12"/>
          <p:cNvSpPr/>
          <p:nvPr>
            <p:ph type="body" sz="quarter" idx="30" hasCustomPrompt="1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63" name="Straight Connector 21"/>
          <p:cNvSpPr/>
          <p:nvPr/>
        </p:nvSpPr>
        <p:spPr>
          <a:xfrm flipV="1">
            <a:off x="6889763" y="0"/>
            <a:ext cx="1822122" cy="6871448"/>
          </a:xfrm>
          <a:prstGeom prst="line">
            <a:avLst/>
          </a:prstGeom>
          <a:ln w="22225">
            <a:solidFill>
              <a:srgbClr val="D87A1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 - To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: Shape 22"/>
          <p:cNvSpPr/>
          <p:nvPr/>
        </p:nvSpPr>
        <p:spPr>
          <a:xfrm>
            <a:off x="6093536" y="-1946"/>
            <a:ext cx="3601341" cy="688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2" name="Picture Placeholder 13"/>
          <p:cNvSpPr/>
          <p:nvPr>
            <p:ph type="pic" idx="21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3" name="Add title here"/>
          <p:cNvSpPr txBox="1"/>
          <p:nvPr>
            <p:ph type="title" hasCustomPrompt="1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</p:spPr>
        <p:txBody>
          <a:bodyPr/>
          <a:lstStyle>
            <a:lvl1pPr>
              <a:defRPr spc="100" sz="3600"/>
            </a:lvl1pPr>
          </a:lstStyle>
          <a:p>
            <a:pPr/>
            <a:r>
              <a:t>Add title here</a:t>
            </a:r>
          </a:p>
        </p:txBody>
      </p:sp>
      <p:sp>
        <p:nvSpPr>
          <p:cNvPr id="174" name="Body Level One…"/>
          <p:cNvSpPr txBox="1"/>
          <p:nvPr>
            <p:ph type="body" sz="quarter" idx="1" hasCustomPrompt="1"/>
          </p:nvPr>
        </p:nvSpPr>
        <p:spPr>
          <a:xfrm>
            <a:off x="824242" y="1749479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1pPr>
            <a:lvl2pPr marL="0" indent="20116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2pPr>
            <a:lvl3pPr marL="0" indent="38404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3pPr>
            <a:lvl4pPr marL="0" indent="56692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4pPr>
            <a:lvl5pPr marL="0" indent="74980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5pPr>
          </a:lstStyle>
          <a:p>
            <a:pPr/>
            <a:r>
              <a:t>o1.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5" name="Text Placeholder 12"/>
          <p:cNvSpPr/>
          <p:nvPr>
            <p:ph type="body" sz="quarter" idx="22" hasCustomPrompt="1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76" name="Text Placeholder 7"/>
          <p:cNvSpPr/>
          <p:nvPr>
            <p:ph type="body" sz="quarter" idx="23" hasCustomPrompt="1"/>
          </p:nvPr>
        </p:nvSpPr>
        <p:spPr>
          <a:xfrm>
            <a:off x="824242" y="237803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420623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47304" spc="46" sz="2484">
                <a:solidFill>
                  <a:srgbClr val="D87A1A"/>
                </a:solidFill>
              </a:defRPr>
            </a:lvl1pPr>
          </a:lstStyle>
          <a:p>
            <a:pPr/>
            <a:r>
              <a:t>o2.</a:t>
            </a:r>
          </a:p>
        </p:txBody>
      </p:sp>
      <p:sp>
        <p:nvSpPr>
          <p:cNvPr id="177" name="Text Placeholder 12"/>
          <p:cNvSpPr/>
          <p:nvPr>
            <p:ph type="body" sz="quarter" idx="24" hasCustomPrompt="1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400"/>
            </a:lvl1pPr>
          </a:lstStyle>
          <a:p>
            <a:pPr/>
            <a:r>
              <a:t>Click to add text</a:t>
            </a:r>
          </a:p>
        </p:txBody>
      </p:sp>
      <p:sp>
        <p:nvSpPr>
          <p:cNvPr id="178" name="Text Placeholder 7"/>
          <p:cNvSpPr/>
          <p:nvPr>
            <p:ph type="body" sz="quarter" idx="25" hasCustomPrompt="1"/>
          </p:nvPr>
        </p:nvSpPr>
        <p:spPr>
          <a:xfrm>
            <a:off x="824242" y="3006908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o3.</a:t>
            </a:r>
          </a:p>
        </p:txBody>
      </p:sp>
      <p:sp>
        <p:nvSpPr>
          <p:cNvPr id="179" name="Text Placeholder 12"/>
          <p:cNvSpPr/>
          <p:nvPr>
            <p:ph type="body" sz="quarter" idx="26" hasCustomPrompt="1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80" name="Text Placeholder 7"/>
          <p:cNvSpPr/>
          <p:nvPr>
            <p:ph type="body" sz="quarter" idx="27" hasCustomPrompt="1"/>
          </p:nvPr>
        </p:nvSpPr>
        <p:spPr>
          <a:xfrm>
            <a:off x="824242" y="3635783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o4.</a:t>
            </a:r>
          </a:p>
        </p:txBody>
      </p:sp>
      <p:sp>
        <p:nvSpPr>
          <p:cNvPr id="181" name="Text Placeholder 12"/>
          <p:cNvSpPr/>
          <p:nvPr>
            <p:ph type="body" sz="quarter" idx="28" hasCustomPrompt="1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82" name="Text Placeholder 7"/>
          <p:cNvSpPr/>
          <p:nvPr>
            <p:ph type="body" sz="quarter" idx="29" hasCustomPrompt="1"/>
          </p:nvPr>
        </p:nvSpPr>
        <p:spPr>
          <a:xfrm>
            <a:off x="824242" y="426465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o5.</a:t>
            </a:r>
          </a:p>
        </p:txBody>
      </p:sp>
      <p:sp>
        <p:nvSpPr>
          <p:cNvPr id="183" name="Text Placeholder 12"/>
          <p:cNvSpPr/>
          <p:nvPr>
            <p:ph type="body" sz="quarter" idx="30" hasCustomPrompt="1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84" name="Straight Connector 21"/>
          <p:cNvSpPr/>
          <p:nvPr/>
        </p:nvSpPr>
        <p:spPr>
          <a:xfrm flipV="1">
            <a:off x="6889763" y="0"/>
            <a:ext cx="1822122" cy="6871448"/>
          </a:xfrm>
          <a:prstGeom prst="line">
            <a:avLst/>
          </a:prstGeom>
          <a:ln w="22225">
            <a:solidFill>
              <a:srgbClr val="D87A1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 - To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Freeform: Shape 22"/>
          <p:cNvSpPr/>
          <p:nvPr/>
        </p:nvSpPr>
        <p:spPr>
          <a:xfrm>
            <a:off x="6093536" y="-1946"/>
            <a:ext cx="3601341" cy="688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3" name="Picture Placeholder 13"/>
          <p:cNvSpPr/>
          <p:nvPr>
            <p:ph type="pic" idx="21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94" name="Add title here"/>
          <p:cNvSpPr txBox="1"/>
          <p:nvPr>
            <p:ph type="title" hasCustomPrompt="1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</p:spPr>
        <p:txBody>
          <a:bodyPr/>
          <a:lstStyle>
            <a:lvl1pPr>
              <a:defRPr spc="100" sz="3600"/>
            </a:lvl1pPr>
          </a:lstStyle>
          <a:p>
            <a:pPr/>
            <a:r>
              <a:t>Add title here</a:t>
            </a:r>
          </a:p>
        </p:txBody>
      </p:sp>
      <p:sp>
        <p:nvSpPr>
          <p:cNvPr id="195" name="Body Level One…"/>
          <p:cNvSpPr txBox="1"/>
          <p:nvPr>
            <p:ph type="body" sz="quarter" idx="1" hasCustomPrompt="1"/>
          </p:nvPr>
        </p:nvSpPr>
        <p:spPr>
          <a:xfrm>
            <a:off x="824242" y="1749479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1pPr>
            <a:lvl2pPr marL="0" indent="20116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2pPr>
            <a:lvl3pPr marL="0" indent="38404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3pPr>
            <a:lvl4pPr marL="0" indent="56692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4pPr>
            <a:lvl5pPr marL="0" indent="74980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5pPr>
          </a:lstStyle>
          <a:p>
            <a:pPr/>
            <a:r>
              <a:t>o1.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96" name="Text Placeholder 12"/>
          <p:cNvSpPr/>
          <p:nvPr>
            <p:ph type="body" sz="quarter" idx="22" hasCustomPrompt="1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97" name="Text Placeholder 7"/>
          <p:cNvSpPr/>
          <p:nvPr>
            <p:ph type="body" sz="quarter" idx="23" hasCustomPrompt="1"/>
          </p:nvPr>
        </p:nvSpPr>
        <p:spPr>
          <a:xfrm>
            <a:off x="824242" y="237803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o2.</a:t>
            </a:r>
          </a:p>
        </p:txBody>
      </p:sp>
      <p:sp>
        <p:nvSpPr>
          <p:cNvPr id="198" name="Text Placeholder 12"/>
          <p:cNvSpPr/>
          <p:nvPr>
            <p:ph type="body" sz="quarter" idx="24" hasCustomPrompt="1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99" name="Text Placeholder 7"/>
          <p:cNvSpPr/>
          <p:nvPr>
            <p:ph type="body" sz="quarter" idx="25" hasCustomPrompt="1"/>
          </p:nvPr>
        </p:nvSpPr>
        <p:spPr>
          <a:xfrm>
            <a:off x="824242" y="3006908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420623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47304" spc="46" sz="2484">
                <a:solidFill>
                  <a:srgbClr val="D87A1A"/>
                </a:solidFill>
              </a:defRPr>
            </a:lvl1pPr>
          </a:lstStyle>
          <a:p>
            <a:pPr/>
            <a:r>
              <a:t>o3.</a:t>
            </a:r>
          </a:p>
        </p:txBody>
      </p:sp>
      <p:sp>
        <p:nvSpPr>
          <p:cNvPr id="200" name="Text Placeholder 12"/>
          <p:cNvSpPr/>
          <p:nvPr>
            <p:ph type="body" sz="quarter" idx="26" hasCustomPrompt="1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400"/>
            </a:lvl1pPr>
          </a:lstStyle>
          <a:p>
            <a:pPr/>
            <a:r>
              <a:t>Click to add text</a:t>
            </a:r>
          </a:p>
        </p:txBody>
      </p:sp>
      <p:sp>
        <p:nvSpPr>
          <p:cNvPr id="201" name="Text Placeholder 7"/>
          <p:cNvSpPr/>
          <p:nvPr>
            <p:ph type="body" sz="quarter" idx="27" hasCustomPrompt="1"/>
          </p:nvPr>
        </p:nvSpPr>
        <p:spPr>
          <a:xfrm>
            <a:off x="824242" y="3635783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o4.</a:t>
            </a:r>
          </a:p>
        </p:txBody>
      </p:sp>
      <p:sp>
        <p:nvSpPr>
          <p:cNvPr id="202" name="Text Placeholder 12"/>
          <p:cNvSpPr/>
          <p:nvPr>
            <p:ph type="body" sz="quarter" idx="28" hasCustomPrompt="1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203" name="Text Placeholder 7"/>
          <p:cNvSpPr/>
          <p:nvPr>
            <p:ph type="body" sz="quarter" idx="29" hasCustomPrompt="1"/>
          </p:nvPr>
        </p:nvSpPr>
        <p:spPr>
          <a:xfrm>
            <a:off x="824242" y="426465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o5.</a:t>
            </a:r>
          </a:p>
        </p:txBody>
      </p:sp>
      <p:sp>
        <p:nvSpPr>
          <p:cNvPr id="204" name="Text Placeholder 12"/>
          <p:cNvSpPr/>
          <p:nvPr>
            <p:ph type="body" sz="quarter" idx="30" hasCustomPrompt="1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205" name="Straight Connector 21"/>
          <p:cNvSpPr/>
          <p:nvPr/>
        </p:nvSpPr>
        <p:spPr>
          <a:xfrm flipV="1">
            <a:off x="6889763" y="0"/>
            <a:ext cx="1822122" cy="6871448"/>
          </a:xfrm>
          <a:prstGeom prst="line">
            <a:avLst/>
          </a:prstGeom>
          <a:ln w="22225">
            <a:solidFill>
              <a:srgbClr val="D87A1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 - To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reeform: Shape 22"/>
          <p:cNvSpPr/>
          <p:nvPr/>
        </p:nvSpPr>
        <p:spPr>
          <a:xfrm>
            <a:off x="6093536" y="-1946"/>
            <a:ext cx="3601341" cy="688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4" name="Picture Placeholder 13"/>
          <p:cNvSpPr/>
          <p:nvPr>
            <p:ph type="pic" idx="21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5" name="Add title here"/>
          <p:cNvSpPr txBox="1"/>
          <p:nvPr>
            <p:ph type="title" hasCustomPrompt="1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</p:spPr>
        <p:txBody>
          <a:bodyPr/>
          <a:lstStyle>
            <a:lvl1pPr>
              <a:defRPr spc="100" sz="3600"/>
            </a:lvl1pPr>
          </a:lstStyle>
          <a:p>
            <a:pPr/>
            <a:r>
              <a:t>Add title here</a:t>
            </a:r>
          </a:p>
        </p:txBody>
      </p:sp>
      <p:sp>
        <p:nvSpPr>
          <p:cNvPr id="216" name="Body Level One…"/>
          <p:cNvSpPr txBox="1"/>
          <p:nvPr>
            <p:ph type="body" sz="quarter" idx="1" hasCustomPrompt="1"/>
          </p:nvPr>
        </p:nvSpPr>
        <p:spPr>
          <a:xfrm>
            <a:off x="824242" y="1749479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1pPr>
            <a:lvl2pPr marL="0" indent="20116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2pPr>
            <a:lvl3pPr marL="0" indent="38404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3pPr>
            <a:lvl4pPr marL="0" indent="56692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4pPr>
            <a:lvl5pPr marL="0" indent="74980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5pPr>
          </a:lstStyle>
          <a:p>
            <a:pPr/>
            <a:r>
              <a:t>o1.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17" name="Text Placeholder 12"/>
          <p:cNvSpPr/>
          <p:nvPr>
            <p:ph type="body" sz="quarter" idx="22" hasCustomPrompt="1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218" name="Text Placeholder 7"/>
          <p:cNvSpPr/>
          <p:nvPr>
            <p:ph type="body" sz="quarter" idx="23" hasCustomPrompt="1"/>
          </p:nvPr>
        </p:nvSpPr>
        <p:spPr>
          <a:xfrm>
            <a:off x="824242" y="237803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o2.</a:t>
            </a:r>
          </a:p>
        </p:txBody>
      </p:sp>
      <p:sp>
        <p:nvSpPr>
          <p:cNvPr id="219" name="Text Placeholder 12"/>
          <p:cNvSpPr/>
          <p:nvPr>
            <p:ph type="body" sz="quarter" idx="24" hasCustomPrompt="1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220" name="Text Placeholder 7"/>
          <p:cNvSpPr/>
          <p:nvPr>
            <p:ph type="body" sz="quarter" idx="25" hasCustomPrompt="1"/>
          </p:nvPr>
        </p:nvSpPr>
        <p:spPr>
          <a:xfrm>
            <a:off x="824242" y="3006908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o3.</a:t>
            </a:r>
          </a:p>
        </p:txBody>
      </p:sp>
      <p:sp>
        <p:nvSpPr>
          <p:cNvPr id="221" name="Text Placeholder 12"/>
          <p:cNvSpPr/>
          <p:nvPr>
            <p:ph type="body" sz="quarter" idx="26" hasCustomPrompt="1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222" name="Text Placeholder 7"/>
          <p:cNvSpPr/>
          <p:nvPr>
            <p:ph type="body" sz="quarter" idx="27" hasCustomPrompt="1"/>
          </p:nvPr>
        </p:nvSpPr>
        <p:spPr>
          <a:xfrm>
            <a:off x="824242" y="3635783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420623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47304" spc="46" sz="2484">
                <a:solidFill>
                  <a:srgbClr val="D87A1A"/>
                </a:solidFill>
              </a:defRPr>
            </a:lvl1pPr>
          </a:lstStyle>
          <a:p>
            <a:pPr/>
            <a:r>
              <a:t>o4.</a:t>
            </a:r>
          </a:p>
        </p:txBody>
      </p:sp>
      <p:sp>
        <p:nvSpPr>
          <p:cNvPr id="223" name="Text Placeholder 12"/>
          <p:cNvSpPr/>
          <p:nvPr>
            <p:ph type="body" sz="quarter" idx="28" hasCustomPrompt="1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400"/>
            </a:lvl1pPr>
          </a:lstStyle>
          <a:p>
            <a:pPr/>
            <a:r>
              <a:t>Click to add text</a:t>
            </a:r>
          </a:p>
        </p:txBody>
      </p:sp>
      <p:sp>
        <p:nvSpPr>
          <p:cNvPr id="224" name="Text Placeholder 7"/>
          <p:cNvSpPr/>
          <p:nvPr>
            <p:ph type="body" sz="quarter" idx="29" hasCustomPrompt="1"/>
          </p:nvPr>
        </p:nvSpPr>
        <p:spPr>
          <a:xfrm>
            <a:off x="824242" y="426465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o5.</a:t>
            </a:r>
          </a:p>
        </p:txBody>
      </p:sp>
      <p:sp>
        <p:nvSpPr>
          <p:cNvPr id="225" name="Text Placeholder 12"/>
          <p:cNvSpPr/>
          <p:nvPr>
            <p:ph type="body" sz="quarter" idx="30" hasCustomPrompt="1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226" name="Straight Connector 21"/>
          <p:cNvSpPr/>
          <p:nvPr/>
        </p:nvSpPr>
        <p:spPr>
          <a:xfrm flipV="1">
            <a:off x="6889763" y="0"/>
            <a:ext cx="1822122" cy="6871448"/>
          </a:xfrm>
          <a:prstGeom prst="line">
            <a:avLst/>
          </a:prstGeom>
          <a:ln w="22225">
            <a:solidFill>
              <a:srgbClr val="D87A1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7" name="Slide Number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 - Top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reeform: Shape 22"/>
          <p:cNvSpPr/>
          <p:nvPr/>
        </p:nvSpPr>
        <p:spPr>
          <a:xfrm>
            <a:off x="6093536" y="-1946"/>
            <a:ext cx="3601341" cy="688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35" name="Picture Placeholder 13"/>
          <p:cNvSpPr/>
          <p:nvPr>
            <p:ph type="pic" idx="21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6" name="Add title here"/>
          <p:cNvSpPr txBox="1"/>
          <p:nvPr>
            <p:ph type="title" hasCustomPrompt="1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</p:spPr>
        <p:txBody>
          <a:bodyPr/>
          <a:lstStyle>
            <a:lvl1pPr>
              <a:defRPr spc="100" sz="3600"/>
            </a:lvl1pPr>
          </a:lstStyle>
          <a:p>
            <a:pPr/>
            <a:r>
              <a:t>Add title here</a:t>
            </a:r>
          </a:p>
        </p:txBody>
      </p:sp>
      <p:sp>
        <p:nvSpPr>
          <p:cNvPr id="237" name="Body Level One…"/>
          <p:cNvSpPr txBox="1"/>
          <p:nvPr>
            <p:ph type="body" sz="quarter" idx="1" hasCustomPrompt="1"/>
          </p:nvPr>
        </p:nvSpPr>
        <p:spPr>
          <a:xfrm>
            <a:off x="824242" y="1749479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1pPr>
            <a:lvl2pPr marL="0" indent="20116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2pPr>
            <a:lvl3pPr marL="0" indent="38404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3pPr>
            <a:lvl4pPr marL="0" indent="56692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4pPr>
            <a:lvl5pPr marL="0" indent="74980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5pPr>
          </a:lstStyle>
          <a:p>
            <a:pPr/>
            <a:r>
              <a:t>o1.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8" name="Text Placeholder 12"/>
          <p:cNvSpPr/>
          <p:nvPr>
            <p:ph type="body" sz="quarter" idx="22" hasCustomPrompt="1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239" name="Text Placeholder 7"/>
          <p:cNvSpPr/>
          <p:nvPr>
            <p:ph type="body" sz="quarter" idx="23" hasCustomPrompt="1"/>
          </p:nvPr>
        </p:nvSpPr>
        <p:spPr>
          <a:xfrm>
            <a:off x="824242" y="237803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o2.</a:t>
            </a:r>
          </a:p>
        </p:txBody>
      </p:sp>
      <p:sp>
        <p:nvSpPr>
          <p:cNvPr id="240" name="Text Placeholder 12"/>
          <p:cNvSpPr/>
          <p:nvPr>
            <p:ph type="body" sz="quarter" idx="24" hasCustomPrompt="1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241" name="Text Placeholder 7"/>
          <p:cNvSpPr/>
          <p:nvPr>
            <p:ph type="body" sz="quarter" idx="25" hasCustomPrompt="1"/>
          </p:nvPr>
        </p:nvSpPr>
        <p:spPr>
          <a:xfrm>
            <a:off x="824242" y="3006908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o3.</a:t>
            </a:r>
          </a:p>
        </p:txBody>
      </p:sp>
      <p:sp>
        <p:nvSpPr>
          <p:cNvPr id="242" name="Text Placeholder 12"/>
          <p:cNvSpPr/>
          <p:nvPr>
            <p:ph type="body" sz="quarter" idx="26" hasCustomPrompt="1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243" name="Text Placeholder 7"/>
          <p:cNvSpPr/>
          <p:nvPr>
            <p:ph type="body" sz="quarter" idx="27" hasCustomPrompt="1"/>
          </p:nvPr>
        </p:nvSpPr>
        <p:spPr>
          <a:xfrm>
            <a:off x="824242" y="3635783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o4.</a:t>
            </a:r>
          </a:p>
        </p:txBody>
      </p:sp>
      <p:sp>
        <p:nvSpPr>
          <p:cNvPr id="244" name="Text Placeholder 12"/>
          <p:cNvSpPr/>
          <p:nvPr>
            <p:ph type="body" sz="quarter" idx="28" hasCustomPrompt="1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245" name="Text Placeholder 7"/>
          <p:cNvSpPr/>
          <p:nvPr>
            <p:ph type="body" sz="quarter" idx="29" hasCustomPrompt="1"/>
          </p:nvPr>
        </p:nvSpPr>
        <p:spPr>
          <a:xfrm>
            <a:off x="824242" y="426465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420623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47304" spc="46" sz="2484">
                <a:solidFill>
                  <a:srgbClr val="D87A1A"/>
                </a:solidFill>
              </a:defRPr>
            </a:lvl1pPr>
          </a:lstStyle>
          <a:p>
            <a:pPr/>
            <a:r>
              <a:t>o5.</a:t>
            </a:r>
          </a:p>
        </p:txBody>
      </p:sp>
      <p:sp>
        <p:nvSpPr>
          <p:cNvPr id="246" name="Text Placeholder 12"/>
          <p:cNvSpPr/>
          <p:nvPr>
            <p:ph type="body" sz="quarter" idx="30" hasCustomPrompt="1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400"/>
            </a:lvl1pPr>
          </a:lstStyle>
          <a:p>
            <a:pPr/>
            <a:r>
              <a:t>Click to add text</a:t>
            </a:r>
          </a:p>
        </p:txBody>
      </p:sp>
      <p:sp>
        <p:nvSpPr>
          <p:cNvPr id="247" name="Straight Connector 21"/>
          <p:cNvSpPr/>
          <p:nvPr/>
        </p:nvSpPr>
        <p:spPr>
          <a:xfrm flipV="1">
            <a:off x="6889763" y="0"/>
            <a:ext cx="1822122" cy="6871448"/>
          </a:xfrm>
          <a:prstGeom prst="line">
            <a:avLst/>
          </a:prstGeom>
          <a:ln w="22225">
            <a:solidFill>
              <a:srgbClr val="D87A1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losing Slid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roup 9"/>
          <p:cNvGrpSpPr/>
          <p:nvPr/>
        </p:nvGrpSpPr>
        <p:grpSpPr>
          <a:xfrm>
            <a:off x="5382569" y="2241"/>
            <a:ext cx="6806910" cy="6862483"/>
            <a:chOff x="0" y="0"/>
            <a:chExt cx="6806909" cy="6862481"/>
          </a:xfrm>
        </p:grpSpPr>
        <p:pic>
          <p:nvPicPr>
            <p:cNvPr id="255" name="Graphic 5" descr="Graphic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57759" y="0"/>
              <a:ext cx="6049151" cy="6862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raphic 7" descr="Graphic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800000">
              <a:off x="0" y="5058073"/>
              <a:ext cx="927944" cy="180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8" name="Add title"/>
          <p:cNvSpPr txBox="1"/>
          <p:nvPr>
            <p:ph type="title" hasCustomPrompt="1"/>
          </p:nvPr>
        </p:nvSpPr>
        <p:spPr>
          <a:xfrm>
            <a:off x="6970325" y="1679215"/>
            <a:ext cx="4786878" cy="1518316"/>
          </a:xfrm>
          <a:prstGeom prst="rect">
            <a:avLst/>
          </a:prstGeom>
        </p:spPr>
        <p:txBody>
          <a:bodyPr/>
          <a:lstStyle>
            <a:lvl1pPr>
              <a:defRPr spc="100">
                <a:solidFill>
                  <a:schemeClr val="accent1"/>
                </a:solidFill>
              </a:defRPr>
            </a:lvl1pPr>
          </a:lstStyle>
          <a:p>
            <a:pPr/>
            <a:r>
              <a:t>Add title </a:t>
            </a:r>
          </a:p>
        </p:txBody>
      </p:sp>
      <p:sp>
        <p:nvSpPr>
          <p:cNvPr id="259" name="Picture Placeholder 13"/>
          <p:cNvSpPr/>
          <p:nvPr>
            <p:ph type="pic" idx="21"/>
          </p:nvPr>
        </p:nvSpPr>
        <p:spPr>
          <a:xfrm>
            <a:off x="-29500" y="-2236"/>
            <a:ext cx="6814126" cy="68710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60" name="Body Level One…"/>
          <p:cNvSpPr txBox="1"/>
          <p:nvPr>
            <p:ph type="body" sz="quarter" idx="1" hasCustomPrompt="1"/>
          </p:nvPr>
        </p:nvSpPr>
        <p:spPr>
          <a:xfrm>
            <a:off x="6970325" y="3748957"/>
            <a:ext cx="4786879" cy="225801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</a:defRPr>
            </a:lvl1pPr>
            <a:lvl2pPr marL="365760" indent="-365760">
              <a:spcBef>
                <a:spcPts val="0"/>
              </a:spcBef>
              <a:buClrTx/>
              <a:buFontTx/>
              <a:buChar char="o"/>
              <a:defRPr sz="1600">
                <a:solidFill>
                  <a:srgbClr val="FFFFFF"/>
                </a:solidFill>
              </a:defRPr>
            </a:lvl2pPr>
            <a:lvl3pPr marL="438912" indent="-438912">
              <a:spcBef>
                <a:spcPts val="0"/>
              </a:spcBef>
              <a:buClrTx/>
              <a:buFontTx/>
              <a:buChar char="o"/>
              <a:defRPr sz="1600">
                <a:solidFill>
                  <a:srgbClr val="FFFFFF"/>
                </a:solidFill>
              </a:defRPr>
            </a:lvl3pPr>
            <a:lvl4pPr marL="438912" indent="-438912">
              <a:spcBef>
                <a:spcPts val="0"/>
              </a:spcBef>
              <a:buClrTx/>
              <a:buFontTx/>
              <a:buChar char="o"/>
              <a:defRPr sz="1600">
                <a:solidFill>
                  <a:srgbClr val="FFFFFF"/>
                </a:solidFill>
              </a:defRPr>
            </a:lvl4pPr>
            <a:lvl5pPr marL="438912" indent="-438912">
              <a:spcBef>
                <a:spcPts val="0"/>
              </a:spcBef>
              <a:buClrTx/>
              <a:buFontTx/>
              <a:buChar char="o"/>
              <a:defRPr sz="1600">
                <a:solidFill>
                  <a:srgbClr val="FFFFFF"/>
                </a:solidFill>
              </a:defRPr>
            </a:lvl5pPr>
          </a:lstStyle>
          <a:p>
            <a:pPr/>
            <a:r>
              <a:t>Click to add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1" name="Slide Number"/>
          <p:cNvSpPr txBox="1"/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Comparison Dar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39;p33"/>
          <p:cNvGrpSpPr/>
          <p:nvPr/>
        </p:nvGrpSpPr>
        <p:grpSpPr>
          <a:xfrm>
            <a:off x="8233289" y="0"/>
            <a:ext cx="2740012" cy="6850028"/>
            <a:chOff x="0" y="0"/>
            <a:chExt cx="2740011" cy="6850027"/>
          </a:xfrm>
        </p:grpSpPr>
        <p:pic>
          <p:nvPicPr>
            <p:cNvPr id="268" name="Google Shape;40;p33" descr="Google Shape;40;p3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40012" cy="6850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Google Shape;41;p33" descr="Google Shape;41;p3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8551" y="4372450"/>
              <a:ext cx="878335" cy="1705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1" name="Title Text"/>
          <p:cNvSpPr txBox="1"/>
          <p:nvPr>
            <p:ph type="title"/>
          </p:nvPr>
        </p:nvSpPr>
        <p:spPr>
          <a:xfrm>
            <a:off x="409099" y="286603"/>
            <a:ext cx="11373803" cy="1450757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2" name="Body Level One…"/>
          <p:cNvSpPr txBox="1"/>
          <p:nvPr>
            <p:ph type="body" sz="quarter" idx="1"/>
          </p:nvPr>
        </p:nvSpPr>
        <p:spPr>
          <a:xfrm>
            <a:off x="1318351" y="1894376"/>
            <a:ext cx="2847976" cy="3390899"/>
          </a:xfrm>
          <a:prstGeom prst="rect">
            <a:avLst/>
          </a:prstGeom>
          <a:solidFill>
            <a:srgbClr val="000000"/>
          </a:solidFill>
          <a:ln w="31750">
            <a:solidFill>
              <a:schemeClr val="accent1"/>
            </a:solidFill>
            <a:round/>
          </a:ln>
        </p:spPr>
        <p:txBody>
          <a:bodyPr/>
          <a:lstStyle>
            <a:lvl1pPr marL="228600" indent="0" algn="ctr">
              <a:spcBef>
                <a:spcPts val="6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228600" indent="457200" algn="ctr">
              <a:spcBef>
                <a:spcPts val="6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228600" indent="914400" algn="ctr">
              <a:spcBef>
                <a:spcPts val="6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228600" indent="1371600" algn="ctr">
              <a:spcBef>
                <a:spcPts val="6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" indent="1828800" algn="ctr">
              <a:spcBef>
                <a:spcPts val="6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" name="Google Shape;44;p33"/>
          <p:cNvSpPr/>
          <p:nvPr>
            <p:ph type="pic" sz="quarter" idx="21"/>
          </p:nvPr>
        </p:nvSpPr>
        <p:spPr>
          <a:xfrm>
            <a:off x="2239418" y="2833688"/>
            <a:ext cx="1005841" cy="914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4" name="Google Shape;45;p33"/>
          <p:cNvSpPr txBox="1"/>
          <p:nvPr>
            <p:ph type="body" sz="quarter" idx="22"/>
          </p:nvPr>
        </p:nvSpPr>
        <p:spPr>
          <a:xfrm>
            <a:off x="1605816" y="3989404"/>
            <a:ext cx="2275882" cy="893764"/>
          </a:xfrm>
          <a:prstGeom prst="rect">
            <a:avLst/>
          </a:prstGeom>
        </p:spPr>
        <p:txBody>
          <a:bodyPr/>
          <a:lstStyle/>
          <a:p>
            <a:pPr marL="228600" indent="0" algn="ctr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275" name="Google Shape;46;p33"/>
          <p:cNvSpPr/>
          <p:nvPr>
            <p:ph type="body" sz="quarter" idx="23"/>
          </p:nvPr>
        </p:nvSpPr>
        <p:spPr>
          <a:xfrm>
            <a:off x="4790119" y="2033402"/>
            <a:ext cx="2569922" cy="3112846"/>
          </a:xfrm>
          <a:prstGeom prst="rect">
            <a:avLst/>
          </a:prstGeom>
          <a:solidFill>
            <a:srgbClr val="000000"/>
          </a:solidFill>
          <a:ln w="31750">
            <a:solidFill>
              <a:schemeClr val="accent1"/>
            </a:solidFill>
            <a:round/>
          </a:ln>
        </p:spPr>
        <p:txBody>
          <a:bodyPr/>
          <a:lstStyle/>
          <a:p>
            <a:pPr marL="228600" indent="0" algn="ctr">
              <a:spcBef>
                <a:spcPts val="6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276" name="Google Shape;47;p33"/>
          <p:cNvSpPr/>
          <p:nvPr>
            <p:ph type="pic" sz="quarter" idx="24"/>
          </p:nvPr>
        </p:nvSpPr>
        <p:spPr>
          <a:xfrm>
            <a:off x="5572159" y="2954839"/>
            <a:ext cx="1005841" cy="914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7" name="Google Shape;48;p33"/>
          <p:cNvSpPr txBox="1"/>
          <p:nvPr>
            <p:ph type="body" sz="quarter" idx="25"/>
          </p:nvPr>
        </p:nvSpPr>
        <p:spPr>
          <a:xfrm>
            <a:off x="4938557" y="3989404"/>
            <a:ext cx="2275881" cy="893764"/>
          </a:xfrm>
          <a:prstGeom prst="rect">
            <a:avLst/>
          </a:prstGeom>
        </p:spPr>
        <p:txBody>
          <a:bodyPr/>
          <a:lstStyle/>
          <a:p>
            <a:pPr marL="228600" indent="0" algn="ctr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278" name="Google Shape;49;p33"/>
          <p:cNvSpPr/>
          <p:nvPr>
            <p:ph type="body" sz="quarter" idx="26"/>
          </p:nvPr>
        </p:nvSpPr>
        <p:spPr>
          <a:xfrm>
            <a:off x="8134429" y="2033402"/>
            <a:ext cx="2569922" cy="3112846"/>
          </a:xfrm>
          <a:prstGeom prst="rect">
            <a:avLst/>
          </a:prstGeom>
          <a:solidFill>
            <a:srgbClr val="000000"/>
          </a:solidFill>
          <a:ln w="31750">
            <a:solidFill>
              <a:schemeClr val="accent1"/>
            </a:solidFill>
            <a:round/>
          </a:ln>
        </p:spPr>
        <p:txBody>
          <a:bodyPr/>
          <a:lstStyle/>
          <a:p>
            <a:pPr marL="228600" indent="0" algn="ctr">
              <a:spcBef>
                <a:spcPts val="6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279" name="Google Shape;50;p33"/>
          <p:cNvSpPr/>
          <p:nvPr>
            <p:ph type="pic" sz="quarter" idx="27"/>
          </p:nvPr>
        </p:nvSpPr>
        <p:spPr>
          <a:xfrm>
            <a:off x="8916469" y="2833688"/>
            <a:ext cx="1005841" cy="914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80" name="Google Shape;51;p33"/>
          <p:cNvSpPr txBox="1"/>
          <p:nvPr>
            <p:ph type="body" sz="quarter" idx="28"/>
          </p:nvPr>
        </p:nvSpPr>
        <p:spPr>
          <a:xfrm>
            <a:off x="8282868" y="3989404"/>
            <a:ext cx="2275881" cy="893764"/>
          </a:xfrm>
          <a:prstGeom prst="rect">
            <a:avLst/>
          </a:prstGeom>
        </p:spPr>
        <p:txBody>
          <a:bodyPr/>
          <a:lstStyle/>
          <a:p>
            <a:pPr marL="228600" indent="0" algn="ctr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281" name="Slide Number"/>
          <p:cNvSpPr txBox="1"/>
          <p:nvPr>
            <p:ph type="sldNum" sz="quarter" idx="2"/>
          </p:nvPr>
        </p:nvSpPr>
        <p:spPr>
          <a:xfrm>
            <a:off x="11127514" y="6290774"/>
            <a:ext cx="258944" cy="256501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8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 Text"/>
          <p:cNvSpPr txBox="1"/>
          <p:nvPr>
            <p:ph type="title"/>
          </p:nvPr>
        </p:nvSpPr>
        <p:spPr>
          <a:xfrm>
            <a:off x="252034" y="161687"/>
            <a:ext cx="9688107" cy="38420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8" name="Body Level One…"/>
          <p:cNvSpPr txBox="1"/>
          <p:nvPr>
            <p:ph type="body" sz="quarter" idx="1"/>
          </p:nvPr>
        </p:nvSpPr>
        <p:spPr>
          <a:xfrm>
            <a:off x="1828800" y="3840481"/>
            <a:ext cx="8534400" cy="30194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Carlito"/>
                <a:ea typeface="Carlito"/>
                <a:cs typeface="Carlito"/>
                <a:sym typeface="Carlito"/>
              </a:defRPr>
            </a:lvl1pPr>
            <a:lvl2pPr marL="414527" indent="-213359">
              <a:defRPr sz="2100">
                <a:latin typeface="Carlito"/>
                <a:ea typeface="Carlito"/>
                <a:cs typeface="Carlito"/>
                <a:sym typeface="Carlito"/>
              </a:defRPr>
            </a:lvl2pPr>
            <a:lvl3pPr marL="658367" indent="-274319">
              <a:defRPr sz="2100">
                <a:latin typeface="Carlito"/>
                <a:ea typeface="Carlito"/>
                <a:cs typeface="Carlito"/>
                <a:sym typeface="Carlito"/>
              </a:defRPr>
            </a:lvl3pPr>
            <a:lvl4pPr marL="841247" indent="-274319">
              <a:defRPr sz="2100">
                <a:latin typeface="Carlito"/>
                <a:ea typeface="Carlito"/>
                <a:cs typeface="Carlito"/>
                <a:sym typeface="Carlito"/>
              </a:defRPr>
            </a:lvl4pPr>
            <a:lvl5pPr marL="1024127" indent="-274319">
              <a:defRPr sz="2100">
                <a:latin typeface="Carlito"/>
                <a:ea typeface="Carlito"/>
                <a:cs typeface="Carlito"/>
                <a:sym typeface="Carlit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" name="Slide Number"/>
          <p:cNvSpPr txBox="1"/>
          <p:nvPr>
            <p:ph type="sldNum" sz="quarter" idx="2"/>
          </p:nvPr>
        </p:nvSpPr>
        <p:spPr>
          <a:xfrm>
            <a:off x="11394198" y="6221324"/>
            <a:ext cx="154311" cy="13426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Agenda - To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97;p38"/>
          <p:cNvSpPr/>
          <p:nvPr/>
        </p:nvSpPr>
        <p:spPr>
          <a:xfrm>
            <a:off x="6093536" y="-1946"/>
            <a:ext cx="3601341" cy="688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7" name="Google Shape;98;p38"/>
          <p:cNvSpPr/>
          <p:nvPr>
            <p:ph type="pic" idx="21"/>
          </p:nvPr>
        </p:nvSpPr>
        <p:spPr>
          <a:xfrm flipH="1">
            <a:off x="7163690" y="0"/>
            <a:ext cx="502482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08" name="Title Text"/>
          <p:cNvSpPr txBox="1"/>
          <p:nvPr>
            <p:ph type="title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309" name="Body Level One…"/>
          <p:cNvSpPr txBox="1"/>
          <p:nvPr>
            <p:ph type="body" sz="quarter" idx="1"/>
          </p:nvPr>
        </p:nvSpPr>
        <p:spPr>
          <a:xfrm>
            <a:off x="824242" y="1749479"/>
            <a:ext cx="788640" cy="533401"/>
          </a:xfrm>
          <a:prstGeom prst="rect">
            <a:avLst/>
          </a:prstGeom>
        </p:spPr>
        <p:txBody>
          <a:bodyPr anchor="ctr"/>
          <a:lstStyle>
            <a:lvl1pPr marL="228600" indent="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z="4400">
                <a:solidFill>
                  <a:srgbClr val="D87A1A"/>
                </a:solidFill>
              </a:defRPr>
            </a:lvl1pPr>
            <a:lvl2pPr marL="228600" indent="45720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z="4400">
                <a:solidFill>
                  <a:srgbClr val="D87A1A"/>
                </a:solidFill>
              </a:defRPr>
            </a:lvl2pPr>
            <a:lvl3pPr marL="228600" indent="91440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z="4400">
                <a:solidFill>
                  <a:srgbClr val="D87A1A"/>
                </a:solidFill>
              </a:defRPr>
            </a:lvl3pPr>
            <a:lvl4pPr marL="228600" indent="137160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z="4400">
                <a:solidFill>
                  <a:srgbClr val="D87A1A"/>
                </a:solidFill>
              </a:defRPr>
            </a:lvl4pPr>
            <a:lvl5pPr marL="228600" indent="182880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z="4400">
                <a:solidFill>
                  <a:srgbClr val="D87A1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Google Shape;101;p38"/>
          <p:cNvSpPr txBox="1"/>
          <p:nvPr>
            <p:ph type="body" sz="quarter" idx="22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>
                <a:solidFill>
                  <a:srgbClr val="7F7F7F"/>
                </a:solidFill>
              </a:defRPr>
            </a:pPr>
          </a:p>
        </p:txBody>
      </p:sp>
      <p:sp>
        <p:nvSpPr>
          <p:cNvPr id="311" name="Google Shape;102;p38"/>
          <p:cNvSpPr txBox="1"/>
          <p:nvPr>
            <p:ph type="body" sz="quarter" idx="23"/>
          </p:nvPr>
        </p:nvSpPr>
        <p:spPr>
          <a:xfrm>
            <a:off x="824242" y="2378035"/>
            <a:ext cx="788640" cy="533401"/>
          </a:xfrm>
          <a:prstGeom prst="rect">
            <a:avLst/>
          </a:prstGeom>
        </p:spPr>
        <p:txBody>
          <a:bodyPr anchor="ctr"/>
          <a:lstStyle/>
          <a:p>
            <a:pPr marL="228600" indent="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z="5400">
                <a:solidFill>
                  <a:srgbClr val="D87A1A"/>
                </a:solidFill>
              </a:defRPr>
            </a:pPr>
          </a:p>
        </p:txBody>
      </p:sp>
      <p:sp>
        <p:nvSpPr>
          <p:cNvPr id="312" name="Google Shape;103;p38"/>
          <p:cNvSpPr txBox="1"/>
          <p:nvPr>
            <p:ph type="body" sz="quarter" idx="24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 sz="2400"/>
            </a:pPr>
          </a:p>
        </p:txBody>
      </p:sp>
      <p:sp>
        <p:nvSpPr>
          <p:cNvPr id="313" name="Google Shape;104;p38"/>
          <p:cNvSpPr txBox="1"/>
          <p:nvPr>
            <p:ph type="body" sz="quarter" idx="25"/>
          </p:nvPr>
        </p:nvSpPr>
        <p:spPr>
          <a:xfrm>
            <a:off x="824242" y="3006908"/>
            <a:ext cx="788640" cy="533401"/>
          </a:xfrm>
          <a:prstGeom prst="rect">
            <a:avLst/>
          </a:prstGeom>
        </p:spPr>
        <p:txBody>
          <a:bodyPr anchor="ctr"/>
          <a:lstStyle/>
          <a:p>
            <a:pPr marL="228600" indent="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z="4400">
                <a:solidFill>
                  <a:srgbClr val="D87A1A"/>
                </a:solidFill>
              </a:defRPr>
            </a:pPr>
          </a:p>
        </p:txBody>
      </p:sp>
      <p:sp>
        <p:nvSpPr>
          <p:cNvPr id="314" name="Google Shape;105;p38"/>
          <p:cNvSpPr txBox="1"/>
          <p:nvPr>
            <p:ph type="body" sz="quarter" idx="26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>
                <a:solidFill>
                  <a:srgbClr val="7F7F7F"/>
                </a:solidFill>
              </a:defRPr>
            </a:pPr>
          </a:p>
        </p:txBody>
      </p:sp>
      <p:sp>
        <p:nvSpPr>
          <p:cNvPr id="315" name="Google Shape;106;p38"/>
          <p:cNvSpPr txBox="1"/>
          <p:nvPr>
            <p:ph type="body" sz="quarter" idx="27"/>
          </p:nvPr>
        </p:nvSpPr>
        <p:spPr>
          <a:xfrm>
            <a:off x="824242" y="3635783"/>
            <a:ext cx="788640" cy="533401"/>
          </a:xfrm>
          <a:prstGeom prst="rect">
            <a:avLst/>
          </a:prstGeom>
        </p:spPr>
        <p:txBody>
          <a:bodyPr anchor="ctr"/>
          <a:lstStyle/>
          <a:p>
            <a:pPr marL="228600" indent="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z="4400">
                <a:solidFill>
                  <a:srgbClr val="D87A1A"/>
                </a:solidFill>
              </a:defRPr>
            </a:pPr>
          </a:p>
        </p:txBody>
      </p:sp>
      <p:sp>
        <p:nvSpPr>
          <p:cNvPr id="316" name="Google Shape;107;p38"/>
          <p:cNvSpPr txBox="1"/>
          <p:nvPr>
            <p:ph type="body" sz="quarter" idx="28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>
                <a:solidFill>
                  <a:srgbClr val="7F7F7F"/>
                </a:solidFill>
              </a:defRPr>
            </a:pPr>
          </a:p>
        </p:txBody>
      </p:sp>
      <p:sp>
        <p:nvSpPr>
          <p:cNvPr id="317" name="Google Shape;108;p38"/>
          <p:cNvSpPr txBox="1"/>
          <p:nvPr>
            <p:ph type="body" sz="quarter" idx="29"/>
          </p:nvPr>
        </p:nvSpPr>
        <p:spPr>
          <a:xfrm>
            <a:off x="824242" y="4264655"/>
            <a:ext cx="788640" cy="533401"/>
          </a:xfrm>
          <a:prstGeom prst="rect">
            <a:avLst/>
          </a:prstGeom>
        </p:spPr>
        <p:txBody>
          <a:bodyPr anchor="ctr"/>
          <a:lstStyle/>
          <a:p>
            <a:pPr marL="228600" indent="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z="4400">
                <a:solidFill>
                  <a:srgbClr val="D87A1A"/>
                </a:solidFill>
              </a:defRPr>
            </a:pPr>
          </a:p>
        </p:txBody>
      </p:sp>
      <p:sp>
        <p:nvSpPr>
          <p:cNvPr id="318" name="Google Shape;109;p38"/>
          <p:cNvSpPr txBox="1"/>
          <p:nvPr>
            <p:ph type="body" sz="quarter" idx="30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>
                <a:solidFill>
                  <a:srgbClr val="7F7F7F"/>
                </a:solidFill>
              </a:defRPr>
            </a:pPr>
          </a:p>
        </p:txBody>
      </p:sp>
      <p:sp>
        <p:nvSpPr>
          <p:cNvPr id="319" name="Google Shape;110;p38"/>
          <p:cNvSpPr/>
          <p:nvPr/>
        </p:nvSpPr>
        <p:spPr>
          <a:xfrm flipV="1">
            <a:off x="6889763" y="0"/>
            <a:ext cx="1822122" cy="6871448"/>
          </a:xfrm>
          <a:prstGeom prst="line">
            <a:avLst/>
          </a:prstGeom>
          <a:ln w="22225">
            <a:solidFill>
              <a:srgbClr val="D87A1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0" name="Slide Number"/>
          <p:cNvSpPr txBox="1"/>
          <p:nvPr>
            <p:ph type="sldNum" sz="quarter" idx="2"/>
          </p:nvPr>
        </p:nvSpPr>
        <p:spPr>
          <a:xfrm>
            <a:off x="11127514" y="6290774"/>
            <a:ext cx="258944" cy="256501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2"/>
          <p:cNvSpPr/>
          <p:nvPr/>
        </p:nvSpPr>
        <p:spPr>
          <a:xfrm>
            <a:off x="6093536" y="-1946"/>
            <a:ext cx="3601341" cy="688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" name="Picture Placeholder 13"/>
          <p:cNvSpPr/>
          <p:nvPr>
            <p:ph type="pic" idx="21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6" name="Straight Connector 21"/>
          <p:cNvSpPr/>
          <p:nvPr/>
        </p:nvSpPr>
        <p:spPr>
          <a:xfrm flipV="1">
            <a:off x="6889763" y="0"/>
            <a:ext cx="1822122" cy="6871448"/>
          </a:xfrm>
          <a:prstGeom prst="line">
            <a:avLst/>
          </a:prstGeom>
          <a:ln w="22225">
            <a:solidFill>
              <a:srgbClr val="D87A1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" name="Add title here"/>
          <p:cNvSpPr txBox="1"/>
          <p:nvPr>
            <p:ph type="title" hasCustomPrompt="1"/>
          </p:nvPr>
        </p:nvSpPr>
        <p:spPr>
          <a:xfrm>
            <a:off x="796321" y="320040"/>
            <a:ext cx="6732239" cy="1017148"/>
          </a:xfrm>
          <a:prstGeom prst="rect">
            <a:avLst/>
          </a:prstGeom>
        </p:spPr>
        <p:txBody>
          <a:bodyPr/>
          <a:lstStyle>
            <a:lvl1pPr>
              <a:defRPr spc="100" sz="3600"/>
            </a:lvl1pPr>
          </a:lstStyle>
          <a:p>
            <a:pPr/>
            <a:r>
              <a:t>Add title here</a:t>
            </a:r>
          </a:p>
        </p:txBody>
      </p:sp>
      <p:sp>
        <p:nvSpPr>
          <p:cNvPr id="29" name="Body Level One…"/>
          <p:cNvSpPr txBox="1"/>
          <p:nvPr>
            <p:ph type="body" sz="quarter" idx="1" hasCustomPrompt="1"/>
          </p:nvPr>
        </p:nvSpPr>
        <p:spPr>
          <a:xfrm>
            <a:off x="824242" y="1749479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1pPr>
            <a:lvl2pPr marL="0" indent="20116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2pPr>
            <a:lvl3pPr marL="0" indent="38404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3pPr>
            <a:lvl4pPr marL="0" indent="566927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4pPr>
            <a:lvl5pPr marL="0" indent="749808" algn="ctr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25000" spc="100" sz="4400">
                <a:solidFill>
                  <a:srgbClr val="D87A1A"/>
                </a:solidFill>
              </a:defRPr>
            </a:lvl5pPr>
          </a:lstStyle>
          <a:p>
            <a:pPr/>
            <a:r>
              <a:t>o1.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0" name="Text Placeholder 12"/>
          <p:cNvSpPr/>
          <p:nvPr>
            <p:ph type="body" sz="quarter" idx="22" hasCustomPrompt="1"/>
          </p:nvPr>
        </p:nvSpPr>
        <p:spPr>
          <a:xfrm>
            <a:off x="1643378" y="174947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31" name="Text Placeholder 7"/>
          <p:cNvSpPr/>
          <p:nvPr>
            <p:ph type="body" sz="quarter" idx="23" hasCustomPrompt="1"/>
          </p:nvPr>
        </p:nvSpPr>
        <p:spPr>
          <a:xfrm>
            <a:off x="824242" y="3006908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o3.</a:t>
            </a:r>
          </a:p>
        </p:txBody>
      </p:sp>
      <p:sp>
        <p:nvSpPr>
          <p:cNvPr id="32" name="Text Placeholder 12"/>
          <p:cNvSpPr/>
          <p:nvPr>
            <p:ph type="body" sz="quarter" idx="24" hasCustomPrompt="1"/>
          </p:nvPr>
        </p:nvSpPr>
        <p:spPr>
          <a:xfrm>
            <a:off x="1643378" y="3009613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33" name="Text Placeholder 7"/>
          <p:cNvSpPr/>
          <p:nvPr>
            <p:ph type="body" sz="quarter" idx="25" hasCustomPrompt="1"/>
          </p:nvPr>
        </p:nvSpPr>
        <p:spPr>
          <a:xfrm>
            <a:off x="824242" y="3635783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o4.</a:t>
            </a:r>
          </a:p>
        </p:txBody>
      </p:sp>
      <p:sp>
        <p:nvSpPr>
          <p:cNvPr id="34" name="Text Placeholder 12"/>
          <p:cNvSpPr/>
          <p:nvPr>
            <p:ph type="body" sz="quarter" idx="26" hasCustomPrompt="1"/>
          </p:nvPr>
        </p:nvSpPr>
        <p:spPr>
          <a:xfrm>
            <a:off x="1643378" y="3638169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35" name="Text Placeholder 7"/>
          <p:cNvSpPr/>
          <p:nvPr>
            <p:ph type="body" sz="quarter" idx="27" hasCustomPrompt="1"/>
          </p:nvPr>
        </p:nvSpPr>
        <p:spPr>
          <a:xfrm>
            <a:off x="824242" y="426465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o5.</a:t>
            </a:r>
          </a:p>
        </p:txBody>
      </p:sp>
      <p:sp>
        <p:nvSpPr>
          <p:cNvPr id="36" name="Text Placeholder 12"/>
          <p:cNvSpPr/>
          <p:nvPr>
            <p:ph type="body" sz="quarter" idx="28" hasCustomPrompt="1"/>
          </p:nvPr>
        </p:nvSpPr>
        <p:spPr>
          <a:xfrm>
            <a:off x="1643378" y="4269747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37" name="Text Placeholder 7"/>
          <p:cNvSpPr/>
          <p:nvPr>
            <p:ph type="body" sz="quarter" idx="29" hasCustomPrompt="1"/>
          </p:nvPr>
        </p:nvSpPr>
        <p:spPr>
          <a:xfrm>
            <a:off x="824242" y="2378035"/>
            <a:ext cx="788640" cy="533401"/>
          </a:xfrm>
          <a:prstGeom prst="rect">
            <a:avLst/>
          </a:prstGeom>
        </p:spPr>
        <p:txBody>
          <a:bodyPr anchor="ctr"/>
          <a:lstStyle>
            <a:lvl1pPr marL="0" indent="0" algn="ctr" defTabSz="566927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defRPr baseline="-36645" spc="62" sz="2728">
                <a:solidFill>
                  <a:srgbClr val="D87A1A"/>
                </a:solidFill>
              </a:defRPr>
            </a:lvl1pPr>
          </a:lstStyle>
          <a:p>
            <a:pPr/>
            <a:r>
              <a:t>o2.</a:t>
            </a:r>
          </a:p>
        </p:txBody>
      </p:sp>
      <p:sp>
        <p:nvSpPr>
          <p:cNvPr id="38" name="Text Placeholder 12"/>
          <p:cNvSpPr/>
          <p:nvPr>
            <p:ph type="body" sz="quarter" idx="30" hasCustomPrompt="1"/>
          </p:nvPr>
        </p:nvSpPr>
        <p:spPr>
          <a:xfrm>
            <a:off x="1643378" y="2378035"/>
            <a:ext cx="5885181" cy="53340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Title Slid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dd title here"/>
          <p:cNvSpPr txBox="1"/>
          <p:nvPr>
            <p:ph type="title" hasCustomPrompt="1"/>
          </p:nvPr>
        </p:nvSpPr>
        <p:spPr>
          <a:xfrm>
            <a:off x="6615541" y="715653"/>
            <a:ext cx="4786877" cy="1518316"/>
          </a:xfrm>
          <a:prstGeom prst="rect">
            <a:avLst/>
          </a:prstGeom>
        </p:spPr>
        <p:txBody>
          <a:bodyPr/>
          <a:lstStyle>
            <a:lvl1pPr>
              <a:defRPr spc="100" sz="3600">
                <a:solidFill>
                  <a:srgbClr val="FFFFFF"/>
                </a:solidFill>
              </a:defRPr>
            </a:lvl1pPr>
          </a:lstStyle>
          <a:p>
            <a:pPr/>
            <a:r>
              <a:t>Add title here</a:t>
            </a:r>
          </a:p>
        </p:txBody>
      </p:sp>
      <p:sp>
        <p:nvSpPr>
          <p:cNvPr id="46" name="Body Level One…"/>
          <p:cNvSpPr txBox="1"/>
          <p:nvPr>
            <p:ph type="body" sz="quarter" idx="1" hasCustomPrompt="1"/>
          </p:nvPr>
        </p:nvSpPr>
        <p:spPr>
          <a:xfrm>
            <a:off x="6605707" y="2431476"/>
            <a:ext cx="4786878" cy="763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/>
            <a:r>
              <a:t>Add Subtitle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7" name="Picture Placeholder 13"/>
          <p:cNvSpPr/>
          <p:nvPr>
            <p:ph type="pic" idx="21"/>
          </p:nvPr>
        </p:nvSpPr>
        <p:spPr>
          <a:xfrm>
            <a:off x="0" y="-2235"/>
            <a:ext cx="5840730" cy="68622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8" name="Text Placeholder 6"/>
          <p:cNvSpPr/>
          <p:nvPr>
            <p:ph type="body" sz="quarter" idx="22" hasCustomPrompt="1"/>
          </p:nvPr>
        </p:nvSpPr>
        <p:spPr>
          <a:xfrm>
            <a:off x="6605707" y="3348616"/>
            <a:ext cx="2699067" cy="2569867"/>
          </a:xfrm>
          <a:prstGeom prst="rect">
            <a:avLst/>
          </a:prstGeom>
        </p:spPr>
        <p:txBody>
          <a:bodyPr/>
          <a:lstStyle>
            <a:lvl1pPr marL="274320" indent="-274320">
              <a:buFont typeface="Courier New"/>
              <a:buChar char="o"/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pic>
        <p:nvPicPr>
          <p:cNvPr id="49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4426665" y="5060315"/>
            <a:ext cx="927944" cy="1801302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lide Number"/>
          <p:cNvSpPr txBox="1"/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dd title here"/>
          <p:cNvSpPr txBox="1"/>
          <p:nvPr>
            <p:ph type="title" hasCustomPrompt="1"/>
          </p:nvPr>
        </p:nvSpPr>
        <p:spPr>
          <a:xfrm>
            <a:off x="796321" y="320040"/>
            <a:ext cx="6732239" cy="1524001"/>
          </a:xfrm>
          <a:prstGeom prst="rect">
            <a:avLst/>
          </a:prstGeom>
        </p:spPr>
        <p:txBody>
          <a:bodyPr/>
          <a:lstStyle>
            <a:lvl1pPr>
              <a:defRPr spc="100" sz="3600"/>
            </a:lvl1pPr>
          </a:lstStyle>
          <a:p>
            <a:pPr/>
            <a:r>
              <a:t>Add title here</a:t>
            </a:r>
          </a:p>
        </p:txBody>
      </p:sp>
      <p:sp>
        <p:nvSpPr>
          <p:cNvPr id="58" name="Body Level One…"/>
          <p:cNvSpPr txBox="1"/>
          <p:nvPr>
            <p:ph type="body" sz="half" idx="1"/>
          </p:nvPr>
        </p:nvSpPr>
        <p:spPr>
          <a:xfrm>
            <a:off x="796321" y="2252075"/>
            <a:ext cx="5797551" cy="30517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384047" indent="-182879">
              <a:defRPr sz="1400"/>
            </a:lvl2pPr>
            <a:lvl3pPr marL="566927" indent="-182879">
              <a:defRPr sz="1400"/>
            </a:lvl3pPr>
            <a:lvl4pPr marL="749808" indent="-182880">
              <a:defRPr sz="1400"/>
            </a:lvl4pPr>
            <a:lvl5pPr marL="932688" indent="-182880"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Picture Placeholder 13"/>
          <p:cNvSpPr/>
          <p:nvPr>
            <p:ph type="pic" idx="21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0" name="Freeform: Shape 22"/>
          <p:cNvSpPr/>
          <p:nvPr/>
        </p:nvSpPr>
        <p:spPr>
          <a:xfrm>
            <a:off x="6093536" y="-1946"/>
            <a:ext cx="3601341" cy="688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" name="Straight Connector 21"/>
          <p:cNvSpPr/>
          <p:nvPr/>
        </p:nvSpPr>
        <p:spPr>
          <a:xfrm flipV="1">
            <a:off x="6889763" y="0"/>
            <a:ext cx="1822122" cy="6871448"/>
          </a:xfrm>
          <a:prstGeom prst="line">
            <a:avLst/>
          </a:prstGeom>
          <a:ln w="22225">
            <a:solidFill>
              <a:srgbClr val="D87A1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(Single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Add title here"/>
          <p:cNvSpPr txBox="1"/>
          <p:nvPr>
            <p:ph type="title" hasCustomPrompt="1"/>
          </p:nvPr>
        </p:nvSpPr>
        <p:spPr>
          <a:xfrm>
            <a:off x="796321" y="408820"/>
            <a:ext cx="8935509" cy="949468"/>
          </a:xfrm>
          <a:prstGeom prst="rect">
            <a:avLst/>
          </a:prstGeom>
        </p:spPr>
        <p:txBody>
          <a:bodyPr/>
          <a:lstStyle>
            <a:lvl1pPr>
              <a:defRPr spc="100" sz="3600"/>
            </a:lvl1pPr>
          </a:lstStyle>
          <a:p>
            <a:pPr/>
            <a:r>
              <a:t>Add title here</a:t>
            </a:r>
          </a:p>
        </p:txBody>
      </p:sp>
      <p:sp>
        <p:nvSpPr>
          <p:cNvPr id="70" name="Body Level One…"/>
          <p:cNvSpPr txBox="1"/>
          <p:nvPr>
            <p:ph type="body" sz="half" idx="1"/>
          </p:nvPr>
        </p:nvSpPr>
        <p:spPr>
          <a:xfrm>
            <a:off x="796321" y="1986060"/>
            <a:ext cx="5797551" cy="401524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384047" indent="-182879">
              <a:defRPr sz="1400"/>
            </a:lvl2pPr>
            <a:lvl3pPr marL="566927" indent="-182879">
              <a:defRPr sz="1400"/>
            </a:lvl3pPr>
            <a:lvl4pPr marL="749808" indent="-182880">
              <a:defRPr sz="1400"/>
            </a:lvl4pPr>
            <a:lvl5pPr marL="932688" indent="-182880"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Picture Placeholder 13"/>
          <p:cNvSpPr/>
          <p:nvPr>
            <p:ph type="pic" idx="21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: Shape 22"/>
          <p:cNvSpPr/>
          <p:nvPr/>
        </p:nvSpPr>
        <p:spPr>
          <a:xfrm>
            <a:off x="6093536" y="-1946"/>
            <a:ext cx="3601341" cy="688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383" y="21600"/>
                </a:lnTo>
                <a:lnTo>
                  <a:pt x="8643" y="17232"/>
                </a:lnTo>
                <a:lnTo>
                  <a:pt x="11010" y="12665"/>
                </a:lnTo>
                <a:cubicBezTo>
                  <a:pt x="11155" y="12377"/>
                  <a:pt x="11720" y="12209"/>
                  <a:pt x="12270" y="12285"/>
                </a:cubicBezTo>
                <a:cubicBezTo>
                  <a:pt x="12820" y="12361"/>
                  <a:pt x="13140" y="12657"/>
                  <a:pt x="12995" y="12944"/>
                </a:cubicBezTo>
                <a:lnTo>
                  <a:pt x="11438" y="15950"/>
                </a:lnTo>
                <a:cubicBezTo>
                  <a:pt x="11292" y="16238"/>
                  <a:pt x="11613" y="16533"/>
                  <a:pt x="12163" y="16609"/>
                </a:cubicBezTo>
                <a:cubicBezTo>
                  <a:pt x="12652" y="16677"/>
                  <a:pt x="13155" y="16549"/>
                  <a:pt x="13362" y="16318"/>
                </a:cubicBezTo>
                <a:lnTo>
                  <a:pt x="15415" y="12313"/>
                </a:lnTo>
                <a:lnTo>
                  <a:pt x="15606" y="1192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" name="Add title here"/>
          <p:cNvSpPr txBox="1"/>
          <p:nvPr>
            <p:ph type="title" hasCustomPrompt="1"/>
          </p:nvPr>
        </p:nvSpPr>
        <p:spPr>
          <a:xfrm>
            <a:off x="796321" y="320040"/>
            <a:ext cx="6732239" cy="1524001"/>
          </a:xfrm>
          <a:prstGeom prst="rect">
            <a:avLst/>
          </a:prstGeom>
        </p:spPr>
        <p:txBody>
          <a:bodyPr/>
          <a:lstStyle>
            <a:lvl1pPr>
              <a:defRPr spc="100" sz="3600"/>
            </a:lvl1pPr>
          </a:lstStyle>
          <a:p>
            <a:pPr/>
            <a:r>
              <a:t>Add title here</a:t>
            </a:r>
          </a:p>
        </p:txBody>
      </p:sp>
      <p:sp>
        <p:nvSpPr>
          <p:cNvPr id="81" name="Body Level One…"/>
          <p:cNvSpPr txBox="1"/>
          <p:nvPr>
            <p:ph type="body" sz="quarter" idx="1" hasCustomPrompt="1"/>
          </p:nvPr>
        </p:nvSpPr>
        <p:spPr>
          <a:xfrm>
            <a:off x="796321" y="2252393"/>
            <a:ext cx="5797519" cy="25329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ClrTx/>
              <a:buSzTx/>
              <a:buFontTx/>
              <a:buNone/>
              <a:defRPr sz="1400"/>
            </a:lvl1pPr>
            <a:lvl2pPr marL="0" indent="201168">
              <a:spcBef>
                <a:spcPts val="1800"/>
              </a:spcBef>
              <a:buClrTx/>
              <a:buSzTx/>
              <a:buFontTx/>
              <a:buNone/>
              <a:defRPr sz="1400"/>
            </a:lvl2pPr>
            <a:lvl3pPr marL="0" indent="384047">
              <a:spcBef>
                <a:spcPts val="1800"/>
              </a:spcBef>
              <a:buClrTx/>
              <a:buSzTx/>
              <a:buFontTx/>
              <a:buNone/>
              <a:defRPr sz="1400"/>
            </a:lvl3pPr>
            <a:lvl4pPr marL="0" indent="566927">
              <a:spcBef>
                <a:spcPts val="1800"/>
              </a:spcBef>
              <a:buClrTx/>
              <a:buSzTx/>
              <a:buFontTx/>
              <a:buNone/>
              <a:defRPr sz="1400"/>
            </a:lvl4pPr>
            <a:lvl5pPr marL="0" indent="749808">
              <a:spcBef>
                <a:spcPts val="1800"/>
              </a:spcBef>
              <a:buClrTx/>
              <a:buSzTx/>
              <a:buFontTx/>
              <a:buNone/>
              <a:defRPr sz="1400"/>
            </a:lvl5pPr>
          </a:lstStyle>
          <a:p>
            <a:pPr/>
            <a:r>
              <a:t>Click to add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Straight Connector 21"/>
          <p:cNvSpPr/>
          <p:nvPr/>
        </p:nvSpPr>
        <p:spPr>
          <a:xfrm flipV="1">
            <a:off x="6889763" y="0"/>
            <a:ext cx="1822122" cy="6871448"/>
          </a:xfrm>
          <a:prstGeom prst="line">
            <a:avLst/>
          </a:prstGeom>
          <a:ln w="22225">
            <a:solidFill>
              <a:srgbClr val="D87A1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3" name="Picture Placeholder 13"/>
          <p:cNvSpPr/>
          <p:nvPr>
            <p:ph type="pic" idx="21"/>
          </p:nvPr>
        </p:nvSpPr>
        <p:spPr>
          <a:xfrm flipH="1">
            <a:off x="7163690" y="0"/>
            <a:ext cx="5024826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" name="Graphic 2" descr="Graphic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4429" y="5008931"/>
            <a:ext cx="3842920" cy="435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24"/>
          <p:cNvGrpSpPr/>
          <p:nvPr/>
        </p:nvGrpSpPr>
        <p:grpSpPr>
          <a:xfrm>
            <a:off x="8233289" y="0"/>
            <a:ext cx="2740012" cy="6850028"/>
            <a:chOff x="0" y="0"/>
            <a:chExt cx="2740011" cy="6850027"/>
          </a:xfrm>
        </p:grpSpPr>
        <p:pic>
          <p:nvPicPr>
            <p:cNvPr id="92" name="Graphic 4" descr="Graphic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40012" cy="6850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Graphic 5" descr="Graphic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8551" y="4372450"/>
              <a:ext cx="878335" cy="1705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5" name="Rectangle: Rounded Corners 25"/>
          <p:cNvSpPr/>
          <p:nvPr/>
        </p:nvSpPr>
        <p:spPr>
          <a:xfrm>
            <a:off x="7995402" y="1894376"/>
            <a:ext cx="2847976" cy="33908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6" name="Add title here"/>
          <p:cNvSpPr txBox="1"/>
          <p:nvPr>
            <p:ph type="title" hasCustomPrompt="1"/>
          </p:nvPr>
        </p:nvSpPr>
        <p:spPr>
          <a:xfrm>
            <a:off x="447367" y="270880"/>
            <a:ext cx="11297265" cy="1524001"/>
          </a:xfrm>
          <a:prstGeom prst="rect">
            <a:avLst/>
          </a:prstGeom>
        </p:spPr>
        <p:txBody>
          <a:bodyPr anchor="ctr"/>
          <a:lstStyle>
            <a:lvl1pPr algn="ctr">
              <a:defRPr spc="100" sz="3600"/>
            </a:lvl1pPr>
          </a:lstStyle>
          <a:p>
            <a:pPr/>
            <a:r>
              <a:t>Add title here</a:t>
            </a:r>
          </a:p>
        </p:txBody>
      </p:sp>
      <p:sp>
        <p:nvSpPr>
          <p:cNvPr id="97" name="Body Level One…"/>
          <p:cNvSpPr txBox="1"/>
          <p:nvPr>
            <p:ph type="body" sz="quarter" idx="1" hasCustomPrompt="1"/>
          </p:nvPr>
        </p:nvSpPr>
        <p:spPr>
          <a:xfrm>
            <a:off x="1318351" y="1894376"/>
            <a:ext cx="2847976" cy="33908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  <a:round/>
          </a:ln>
        </p:spPr>
        <p:txBody>
          <a:bodyPr/>
          <a:lstStyle>
            <a:lvl1pPr marL="0" indent="0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indent="201168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indent="384047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indent="566927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indent="749808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Add Subtitle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8" name="Picture Placeholder 16"/>
          <p:cNvSpPr/>
          <p:nvPr>
            <p:ph type="pic" sz="quarter" idx="21"/>
          </p:nvPr>
        </p:nvSpPr>
        <p:spPr>
          <a:xfrm>
            <a:off x="2239418" y="2833688"/>
            <a:ext cx="1005841" cy="914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9" name="Text Placeholder 10"/>
          <p:cNvSpPr/>
          <p:nvPr>
            <p:ph type="body" sz="quarter" idx="22" hasCustomPrompt="1"/>
          </p:nvPr>
        </p:nvSpPr>
        <p:spPr>
          <a:xfrm>
            <a:off x="1605816" y="3989404"/>
            <a:ext cx="2275882" cy="89376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/>
            <a:r>
              <a:t>Click to add text</a:t>
            </a:r>
          </a:p>
        </p:txBody>
      </p:sp>
      <p:sp>
        <p:nvSpPr>
          <p:cNvPr id="100" name="Text Placeholder 12"/>
          <p:cNvSpPr/>
          <p:nvPr>
            <p:ph type="body" sz="quarter" idx="23" hasCustomPrompt="1"/>
          </p:nvPr>
        </p:nvSpPr>
        <p:spPr>
          <a:xfrm>
            <a:off x="4790119" y="2033402"/>
            <a:ext cx="2569922" cy="3112846"/>
          </a:xfrm>
          <a:prstGeom prst="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  <a:round/>
          </a:ln>
        </p:spPr>
        <p:txBody>
          <a:bodyPr/>
          <a:lstStyle>
            <a:lvl1pPr marL="0" indent="0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Add Subtitle here</a:t>
            </a:r>
          </a:p>
        </p:txBody>
      </p:sp>
      <p:sp>
        <p:nvSpPr>
          <p:cNvPr id="101" name="Picture Placeholder 16"/>
          <p:cNvSpPr/>
          <p:nvPr>
            <p:ph type="pic" sz="quarter" idx="24"/>
          </p:nvPr>
        </p:nvSpPr>
        <p:spPr>
          <a:xfrm>
            <a:off x="5572159" y="2954839"/>
            <a:ext cx="1005841" cy="914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2" name="Text Placeholder 10"/>
          <p:cNvSpPr/>
          <p:nvPr>
            <p:ph type="body" sz="quarter" idx="25" hasCustomPrompt="1"/>
          </p:nvPr>
        </p:nvSpPr>
        <p:spPr>
          <a:xfrm>
            <a:off x="4938557" y="3989404"/>
            <a:ext cx="2275881" cy="89376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/>
            <a:r>
              <a:t>Click to add text</a:t>
            </a:r>
          </a:p>
        </p:txBody>
      </p:sp>
      <p:sp>
        <p:nvSpPr>
          <p:cNvPr id="103" name="Text Placeholder 12"/>
          <p:cNvSpPr/>
          <p:nvPr>
            <p:ph type="body" sz="quarter" idx="26" hasCustomPrompt="1"/>
          </p:nvPr>
        </p:nvSpPr>
        <p:spPr>
          <a:xfrm>
            <a:off x="8134429" y="2033402"/>
            <a:ext cx="2569922" cy="3112846"/>
          </a:xfrm>
          <a:prstGeom prst="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  <a:round/>
          </a:ln>
        </p:spPr>
        <p:txBody>
          <a:bodyPr/>
          <a:lstStyle>
            <a:lvl1pPr marL="0" indent="0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rgbClr val="D87A1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Add Subtitle here</a:t>
            </a:r>
          </a:p>
        </p:txBody>
      </p:sp>
      <p:sp>
        <p:nvSpPr>
          <p:cNvPr id="104" name="Picture Placeholder 16"/>
          <p:cNvSpPr/>
          <p:nvPr>
            <p:ph type="pic" sz="quarter" idx="27"/>
          </p:nvPr>
        </p:nvSpPr>
        <p:spPr>
          <a:xfrm>
            <a:off x="8916469" y="2833688"/>
            <a:ext cx="1005841" cy="914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5" name="Text Placeholder 10"/>
          <p:cNvSpPr/>
          <p:nvPr>
            <p:ph type="body" sz="quarter" idx="28" hasCustomPrompt="1"/>
          </p:nvPr>
        </p:nvSpPr>
        <p:spPr>
          <a:xfrm>
            <a:off x="8282868" y="3989404"/>
            <a:ext cx="2275881" cy="89376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</a:lstStyle>
          <a:p>
            <a:pPr/>
            <a:r>
              <a:t>Click to add text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 Dar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24"/>
          <p:cNvGrpSpPr/>
          <p:nvPr/>
        </p:nvGrpSpPr>
        <p:grpSpPr>
          <a:xfrm>
            <a:off x="8233289" y="0"/>
            <a:ext cx="2740012" cy="6850028"/>
            <a:chOff x="0" y="0"/>
            <a:chExt cx="2740011" cy="6850027"/>
          </a:xfrm>
        </p:grpSpPr>
        <p:pic>
          <p:nvPicPr>
            <p:cNvPr id="113" name="Graphic 4" descr="Graphic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40012" cy="6850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Graphic 5" descr="Graphic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8551" y="4372450"/>
              <a:ext cx="878335" cy="1705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6" name="Add title here"/>
          <p:cNvSpPr txBox="1"/>
          <p:nvPr>
            <p:ph type="title" hasCustomPrompt="1"/>
          </p:nvPr>
        </p:nvSpPr>
        <p:spPr>
          <a:xfrm>
            <a:off x="409099" y="286603"/>
            <a:ext cx="11373803" cy="1450757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Add title here</a:t>
            </a:r>
          </a:p>
        </p:txBody>
      </p:sp>
      <p:sp>
        <p:nvSpPr>
          <p:cNvPr id="117" name="Body Level One…"/>
          <p:cNvSpPr txBox="1"/>
          <p:nvPr>
            <p:ph type="body" sz="quarter" idx="1" hasCustomPrompt="1"/>
          </p:nvPr>
        </p:nvSpPr>
        <p:spPr>
          <a:xfrm>
            <a:off x="1318351" y="1894376"/>
            <a:ext cx="2847976" cy="3390899"/>
          </a:xfrm>
          <a:prstGeom prst="rect">
            <a:avLst/>
          </a:prstGeom>
          <a:solidFill>
            <a:srgbClr val="000000"/>
          </a:solidFill>
          <a:ln w="31750">
            <a:solidFill>
              <a:schemeClr val="accent1"/>
            </a:solidFill>
            <a:round/>
          </a:ln>
        </p:spPr>
        <p:txBody>
          <a:bodyPr/>
          <a:lstStyle>
            <a:lvl1pPr marL="0" indent="0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indent="201168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indent="384047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indent="566927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indent="749808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Add Subtitle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8" name="Picture Placeholder 16"/>
          <p:cNvSpPr/>
          <p:nvPr>
            <p:ph type="pic" sz="quarter" idx="21"/>
          </p:nvPr>
        </p:nvSpPr>
        <p:spPr>
          <a:xfrm>
            <a:off x="2239418" y="2833688"/>
            <a:ext cx="1005841" cy="914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9" name="Text Placeholder 10"/>
          <p:cNvSpPr/>
          <p:nvPr>
            <p:ph type="body" sz="quarter" idx="22" hasCustomPrompt="1"/>
          </p:nvPr>
        </p:nvSpPr>
        <p:spPr>
          <a:xfrm>
            <a:off x="1605816" y="3989404"/>
            <a:ext cx="2275882" cy="89376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20" name="Text Placeholder 12"/>
          <p:cNvSpPr/>
          <p:nvPr>
            <p:ph type="body" sz="quarter" idx="23" hasCustomPrompt="1"/>
          </p:nvPr>
        </p:nvSpPr>
        <p:spPr>
          <a:xfrm>
            <a:off x="4790119" y="2033402"/>
            <a:ext cx="2569922" cy="3112846"/>
          </a:xfrm>
          <a:prstGeom prst="rect">
            <a:avLst/>
          </a:prstGeom>
          <a:solidFill>
            <a:srgbClr val="000000"/>
          </a:solidFill>
          <a:ln w="31750">
            <a:solidFill>
              <a:schemeClr val="accent1"/>
            </a:solidFill>
            <a:round/>
          </a:ln>
        </p:spPr>
        <p:txBody>
          <a:bodyPr/>
          <a:lstStyle>
            <a:lvl1pPr marL="0" indent="0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Add Subtitle here</a:t>
            </a:r>
          </a:p>
        </p:txBody>
      </p:sp>
      <p:sp>
        <p:nvSpPr>
          <p:cNvPr id="121" name="Picture Placeholder 16"/>
          <p:cNvSpPr/>
          <p:nvPr>
            <p:ph type="pic" sz="quarter" idx="24"/>
          </p:nvPr>
        </p:nvSpPr>
        <p:spPr>
          <a:xfrm>
            <a:off x="5572159" y="2954839"/>
            <a:ext cx="1005841" cy="914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Text Placeholder 10"/>
          <p:cNvSpPr/>
          <p:nvPr>
            <p:ph type="body" sz="quarter" idx="25" hasCustomPrompt="1"/>
          </p:nvPr>
        </p:nvSpPr>
        <p:spPr>
          <a:xfrm>
            <a:off x="4938557" y="3989404"/>
            <a:ext cx="2275881" cy="89376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23" name="Text Placeholder 12"/>
          <p:cNvSpPr/>
          <p:nvPr>
            <p:ph type="body" sz="quarter" idx="26" hasCustomPrompt="1"/>
          </p:nvPr>
        </p:nvSpPr>
        <p:spPr>
          <a:xfrm>
            <a:off x="8134429" y="2033402"/>
            <a:ext cx="2569922" cy="3112846"/>
          </a:xfrm>
          <a:prstGeom prst="rect">
            <a:avLst/>
          </a:prstGeom>
          <a:solidFill>
            <a:srgbClr val="000000"/>
          </a:solidFill>
          <a:ln w="31750">
            <a:solidFill>
              <a:schemeClr val="accent1"/>
            </a:solidFill>
            <a:round/>
          </a:ln>
        </p:spPr>
        <p:txBody>
          <a:bodyPr/>
          <a:lstStyle>
            <a:lvl1pPr marL="0" indent="0" algn="ctr">
              <a:spcBef>
                <a:spcPts val="18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Add Subtitle here</a:t>
            </a:r>
          </a:p>
        </p:txBody>
      </p:sp>
      <p:sp>
        <p:nvSpPr>
          <p:cNvPr id="124" name="Picture Placeholder 16"/>
          <p:cNvSpPr/>
          <p:nvPr>
            <p:ph type="pic" sz="quarter" idx="27"/>
          </p:nvPr>
        </p:nvSpPr>
        <p:spPr>
          <a:xfrm>
            <a:off x="8916469" y="2833688"/>
            <a:ext cx="1005841" cy="914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Text Placeholder 10"/>
          <p:cNvSpPr/>
          <p:nvPr>
            <p:ph type="body" sz="quarter" idx="28" hasCustomPrompt="1"/>
          </p:nvPr>
        </p:nvSpPr>
        <p:spPr>
          <a:xfrm>
            <a:off x="8282868" y="3989404"/>
            <a:ext cx="2275881" cy="89376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sson Summary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dd title here"/>
          <p:cNvSpPr txBox="1"/>
          <p:nvPr>
            <p:ph type="title" hasCustomPrompt="1"/>
          </p:nvPr>
        </p:nvSpPr>
        <p:spPr>
          <a:xfrm>
            <a:off x="6599787" y="353961"/>
            <a:ext cx="4786878" cy="983226"/>
          </a:xfrm>
          <a:prstGeom prst="rect">
            <a:avLst/>
          </a:prstGeom>
        </p:spPr>
        <p:txBody>
          <a:bodyPr/>
          <a:lstStyle>
            <a:lvl1pPr>
              <a:defRPr spc="100" sz="3600">
                <a:solidFill>
                  <a:srgbClr val="FFFFFF"/>
                </a:solidFill>
              </a:defRPr>
            </a:lvl1pPr>
          </a:lstStyle>
          <a:p>
            <a:pPr/>
            <a:r>
              <a:t>Add title here</a:t>
            </a:r>
          </a:p>
        </p:txBody>
      </p:sp>
      <p:sp>
        <p:nvSpPr>
          <p:cNvPr id="134" name="Body Level One…"/>
          <p:cNvSpPr txBox="1"/>
          <p:nvPr>
            <p:ph type="body" sz="quarter" idx="1" hasCustomPrompt="1"/>
          </p:nvPr>
        </p:nvSpPr>
        <p:spPr>
          <a:xfrm>
            <a:off x="6599787" y="1517073"/>
            <a:ext cx="4786878" cy="763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/>
            <a:r>
              <a:t>Add Subtitle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5" name="Picture Placeholder 13"/>
          <p:cNvSpPr/>
          <p:nvPr>
            <p:ph type="pic" idx="21"/>
          </p:nvPr>
        </p:nvSpPr>
        <p:spPr>
          <a:xfrm>
            <a:off x="0" y="-2235"/>
            <a:ext cx="5840730" cy="68622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6" name="Text Placeholder 6"/>
          <p:cNvSpPr/>
          <p:nvPr>
            <p:ph type="body" sz="quarter" idx="22" hasCustomPrompt="1"/>
          </p:nvPr>
        </p:nvSpPr>
        <p:spPr>
          <a:xfrm>
            <a:off x="6599787" y="2341260"/>
            <a:ext cx="4796711" cy="401940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37" name="Text Placeholder 10"/>
          <p:cNvSpPr/>
          <p:nvPr>
            <p:ph type="body" sz="quarter" idx="23" hasCustomPrompt="1"/>
          </p:nvPr>
        </p:nvSpPr>
        <p:spPr>
          <a:xfrm>
            <a:off x="6599788" y="2753247"/>
            <a:ext cx="3852296" cy="817346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pic>
        <p:nvPicPr>
          <p:cNvPr id="138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4426665" y="5060315"/>
            <a:ext cx="927944" cy="180130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 Placeholder 6"/>
          <p:cNvSpPr/>
          <p:nvPr>
            <p:ph type="body" sz="quarter" idx="24" hasCustomPrompt="1"/>
          </p:nvPr>
        </p:nvSpPr>
        <p:spPr>
          <a:xfrm>
            <a:off x="6599787" y="3563284"/>
            <a:ext cx="4796711" cy="401940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40" name="Text Placeholder 10"/>
          <p:cNvSpPr/>
          <p:nvPr>
            <p:ph type="body" sz="quarter" idx="25" hasCustomPrompt="1"/>
          </p:nvPr>
        </p:nvSpPr>
        <p:spPr>
          <a:xfrm>
            <a:off x="6599787" y="3982577"/>
            <a:ext cx="3860547" cy="529134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41" name="Text Placeholder 6"/>
          <p:cNvSpPr/>
          <p:nvPr>
            <p:ph type="body" sz="quarter" idx="26" hasCustomPrompt="1"/>
          </p:nvPr>
        </p:nvSpPr>
        <p:spPr>
          <a:xfrm>
            <a:off x="6599787" y="4564817"/>
            <a:ext cx="4796711" cy="401940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42" name="Text Placeholder 10"/>
          <p:cNvSpPr/>
          <p:nvPr>
            <p:ph type="body" sz="quarter" idx="27" hasCustomPrompt="1"/>
          </p:nvPr>
        </p:nvSpPr>
        <p:spPr>
          <a:xfrm>
            <a:off x="6599787" y="4975138"/>
            <a:ext cx="3860547" cy="85290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Click to add text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097280" y="2108200"/>
            <a:ext cx="10058401" cy="3760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Corpo di primo livello</a:t>
            </a:r>
          </a:p>
          <a:p>
            <a:pPr lvl="1"/>
            <a:r>
              <a:t>Corpo di secondo livello</a:t>
            </a:r>
          </a:p>
          <a:p>
            <a:pPr lvl="2"/>
            <a:r>
              <a:t>Livello corporeo tre</a:t>
            </a:r>
          </a:p>
          <a:p>
            <a:pPr lvl="3"/>
            <a:r>
              <a:t>Livello corporeo quattro</a:t>
            </a:r>
          </a:p>
          <a:p>
            <a:pPr lvl="4"/>
            <a:r>
              <a:t>Livello corporeo cinque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289525" y="6221324"/>
            <a:ext cx="258984" cy="2565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0" baseline="0">
          <a:solidFill>
            <a:srgbClr val="000000"/>
          </a:solidFill>
          <a:uFillTx/>
          <a:latin typeface="Book Antiqua"/>
          <a:ea typeface="Book Antiqua"/>
          <a:cs typeface="Book Antiqua"/>
          <a:sym typeface="Book Antiqua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0" baseline="0">
          <a:solidFill>
            <a:srgbClr val="000000"/>
          </a:solidFill>
          <a:uFillTx/>
          <a:latin typeface="Book Antiqua"/>
          <a:ea typeface="Book Antiqua"/>
          <a:cs typeface="Book Antiqua"/>
          <a:sym typeface="Book Antiqua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0" baseline="0">
          <a:solidFill>
            <a:srgbClr val="000000"/>
          </a:solidFill>
          <a:uFillTx/>
          <a:latin typeface="Book Antiqua"/>
          <a:ea typeface="Book Antiqua"/>
          <a:cs typeface="Book Antiqua"/>
          <a:sym typeface="Book Antiqua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0" baseline="0">
          <a:solidFill>
            <a:srgbClr val="000000"/>
          </a:solidFill>
          <a:uFillTx/>
          <a:latin typeface="Book Antiqua"/>
          <a:ea typeface="Book Antiqua"/>
          <a:cs typeface="Book Antiqua"/>
          <a:sym typeface="Book Antiqua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0" baseline="0">
          <a:solidFill>
            <a:srgbClr val="000000"/>
          </a:solidFill>
          <a:uFillTx/>
          <a:latin typeface="Book Antiqua"/>
          <a:ea typeface="Book Antiqua"/>
          <a:cs typeface="Book Antiqua"/>
          <a:sym typeface="Book Antiqua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0" baseline="0">
          <a:solidFill>
            <a:srgbClr val="000000"/>
          </a:solidFill>
          <a:uFillTx/>
          <a:latin typeface="Book Antiqua"/>
          <a:ea typeface="Book Antiqua"/>
          <a:cs typeface="Book Antiqua"/>
          <a:sym typeface="Book Antiqua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0" baseline="0">
          <a:solidFill>
            <a:srgbClr val="000000"/>
          </a:solidFill>
          <a:uFillTx/>
          <a:latin typeface="Book Antiqua"/>
          <a:ea typeface="Book Antiqua"/>
          <a:cs typeface="Book Antiqua"/>
          <a:sym typeface="Book Antiqua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0" baseline="0">
          <a:solidFill>
            <a:srgbClr val="000000"/>
          </a:solidFill>
          <a:uFillTx/>
          <a:latin typeface="Book Antiqua"/>
          <a:ea typeface="Book Antiqua"/>
          <a:cs typeface="Book Antiqua"/>
          <a:sym typeface="Book Antiqua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0" baseline="0">
          <a:solidFill>
            <a:srgbClr val="000000"/>
          </a:solidFill>
          <a:uFillTx/>
          <a:latin typeface="Book Antiqua"/>
          <a:ea typeface="Book Antiqua"/>
          <a:cs typeface="Book Antiqua"/>
          <a:sym typeface="Book Antiqua"/>
        </a:defRPr>
      </a:lvl9pPr>
    </p:titleStyle>
    <p:bodyStyle>
      <a:lvl1pPr marL="91439" marR="0" indent="-91439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 "/>
        <a:tabLst/>
        <a:defRPr sz="2000" b="0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404368" marR="0" indent="-2032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645305" marR="0" indent="-261257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828185" marR="0" indent="-261257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1011065" marR="0" indent="-261257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1197971" marR="0" indent="-326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1397971" marR="0" indent="-326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1597971" marR="0" indent="-326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1797971" marR="0" indent="-326571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Calibri"/>
        <a:buChar char="◦"/>
        <a:tabLst/>
        <a:defRPr sz="2000" b="0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4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4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hyperlink" Target="mailto:dkoutras@unipi.gr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slide1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Τίτλος 1"/>
          <p:cNvSpPr txBox="1"/>
          <p:nvPr/>
        </p:nvSpPr>
        <p:spPr>
          <a:xfrm>
            <a:off x="6703595" y="114521"/>
            <a:ext cx="4695437" cy="143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3600" b="1" spc="1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Il sotto-settore dell'elettricità</a:t>
            </a:r>
          </a:p>
        </p:txBody>
      </p:sp>
      <p:sp>
        <p:nvSpPr>
          <p:cNvPr id="330" name="Subtitle 2"/>
          <p:cNvSpPr txBox="1"/>
          <p:nvPr>
            <p:ph type="body" idx="1"/>
          </p:nvPr>
        </p:nvSpPr>
        <p:spPr>
          <a:xfrm>
            <a:off x="5029201" y="1549667"/>
            <a:ext cx="6925733" cy="4834201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6299"/>
              </a:lnSpc>
              <a:spcBef>
                <a:spcPts val="800"/>
              </a:spcBef>
              <a:buClr>
                <a:schemeClr val="accent1"/>
              </a:buClr>
              <a:buSzPts val="1200"/>
              <a:buFont typeface="Symbol"/>
              <a:buChar char="·"/>
              <a:tabLst>
                <a:tab pos="457200" algn="l"/>
              </a:tabLst>
              <a:defRPr sz="1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Rischi di sfruttamento informatico</a:t>
            </a:r>
            <a:r>
              <a:rPr b="0"/>
              <a:t>:</a:t>
            </a:r>
            <a:endParaRPr sz="11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400"/>
              <a:buFont typeface="Courier New"/>
              <a:buChar char="o"/>
              <a:tabLst>
                <a:tab pos="914400" algn="l"/>
              </a:tabLst>
              <a:defRPr sz="1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Interruzione della fornitura</a:t>
            </a:r>
            <a:r>
              <a:rPr b="0"/>
              <a:t>: I cyberattacchi potrebbero interrompere la generazione, la trasmissione o la distribuzione di elettricità, causando blackout.</a:t>
            </a:r>
            <a:endParaRPr sz="12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400"/>
              <a:buFont typeface="Courier New"/>
              <a:buChar char="o"/>
              <a:tabLst>
                <a:tab pos="914400" algn="l"/>
              </a:tabLst>
              <a:defRPr sz="1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Manipolazione finanziaria</a:t>
            </a:r>
            <a:r>
              <a:rPr b="0"/>
              <a:t>: L'accesso ai dati finanziari potrebbe consentire manipolazioni del mercato, con conseguenti perdite finanziarie o vantaggi sleali.</a:t>
            </a:r>
            <a:endParaRPr sz="12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400"/>
              <a:buFont typeface="Courier New"/>
              <a:buChar char="o"/>
              <a:tabLst>
                <a:tab pos="914400" algn="l"/>
              </a:tabLst>
              <a:defRPr sz="1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Violazioni dei dati</a:t>
            </a:r>
            <a:r>
              <a:rPr b="0"/>
              <a:t>: La compromissione dei dati di consumo e di fatturazione comporta rischi di furto di identità e di violazione della privacy per i consumatori.</a:t>
            </a:r>
            <a:endParaRPr sz="12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400"/>
              <a:buFont typeface="Courier New"/>
              <a:buChar char="o"/>
              <a:tabLst>
                <a:tab pos="914400" algn="l"/>
              </a:tabLst>
              <a:defRPr sz="1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Manipolazione della rete</a:t>
            </a:r>
            <a:r>
              <a:rPr b="0"/>
              <a:t>: Le intrusioni informatiche potrebbero consentire il controllo non autorizzato delle operazioni di rete, causando potenzialmente danni fisici all'infrastruttura.</a:t>
            </a:r>
            <a:endParaRPr sz="1200"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lnSpc>
                <a:spcPct val="96299"/>
              </a:lnSpc>
              <a:spcBef>
                <a:spcPts val="800"/>
              </a:spcBef>
              <a:buClr>
                <a:schemeClr val="accent1"/>
              </a:buClr>
              <a:buSzPts val="1200"/>
              <a:buFont typeface="Symbol"/>
              <a:buChar char="·"/>
              <a:tabLst>
                <a:tab pos="457200" algn="l"/>
              </a:tabLst>
              <a:defRPr sz="1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Misure difensive necessarie</a:t>
            </a:r>
            <a:r>
              <a:rPr b="0"/>
              <a:t>:</a:t>
            </a:r>
            <a:endParaRPr sz="11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400"/>
              <a:buFont typeface="Courier New"/>
              <a:buChar char="o"/>
              <a:tabLst>
                <a:tab pos="914400" algn="l"/>
              </a:tabLst>
              <a:defRPr sz="1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Prestare attenzione ai protocolli di cybersecurity </a:t>
            </a:r>
            <a:r>
              <a:rPr b="0"/>
              <a:t>per le reti di controllo di processo (PCN) e i sistemi SCADA per impedire l'accesso non autorizzato e garantire l'integrità dei dati.</a:t>
            </a:r>
            <a:endParaRPr sz="12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400"/>
              <a:buFont typeface="Courier New"/>
              <a:buChar char="o"/>
              <a:tabLst>
                <a:tab pos="914400" algn="l"/>
              </a:tabLst>
              <a:defRPr sz="1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Valutazioni </a:t>
            </a:r>
            <a:r>
              <a:rPr b="0"/>
              <a:t>e aggiornamenti </a:t>
            </a:r>
            <a:r>
              <a:t>regolari della sicurezza </a:t>
            </a:r>
            <a:r>
              <a:rPr b="0"/>
              <a:t>per contrastare l'evoluzione delle minacce informatiche.</a:t>
            </a:r>
            <a:endParaRPr sz="12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400"/>
              <a:buFont typeface="Courier New"/>
              <a:buChar char="o"/>
              <a:tabLst>
                <a:tab pos="914400" algn="l"/>
              </a:tabLst>
              <a:defRPr sz="1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Condivisione delle informazioni </a:t>
            </a:r>
            <a:r>
              <a:rPr b="0"/>
              <a:t>tra gli enti del sottosettore dell'elettricità per identificare rapidamente le minacce e diffondere le migliori pratiche per mitigarle.</a:t>
            </a:r>
            <a:endParaRPr sz="12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400"/>
              <a:buFont typeface="Courier New"/>
              <a:buChar char="o"/>
              <a:tabLst>
                <a:tab pos="914400" algn="l"/>
              </a:tabLst>
              <a:defRPr sz="1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Collaborazione con gli </a:t>
            </a:r>
            <a:r>
              <a:rPr b="0"/>
              <a:t>enti </a:t>
            </a:r>
            <a:r>
              <a:t>governativi </a:t>
            </a:r>
            <a:r>
              <a:rPr b="0"/>
              <a:t>e normativi per stabilire standard di sicurezza completi e rispondere efficacemente agli incidenti.</a:t>
            </a:r>
          </a:p>
        </p:txBody>
      </p:sp>
      <p:pic>
        <p:nvPicPr>
          <p:cNvPr id="331" name="Θέση εικόνας 8" descr="Θέση εικόνας 8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4651" t="0" r="26620" b="0"/>
          <a:stretch>
            <a:fillRect/>
          </a:stretch>
        </p:blipFill>
        <p:spPr>
          <a:xfrm>
            <a:off x="19" y="-2235"/>
            <a:ext cx="5418649" cy="686220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Picture Placeholder 16"/>
          <p:cNvGrpSpPr/>
          <p:nvPr/>
        </p:nvGrpSpPr>
        <p:grpSpPr>
          <a:xfrm>
            <a:off x="7163690" y="0"/>
            <a:ext cx="5024826" cy="6858000"/>
            <a:chOff x="0" y="0"/>
            <a:chExt cx="5024825" cy="6858000"/>
          </a:xfrm>
        </p:grpSpPr>
        <p:sp>
          <p:nvSpPr>
            <p:cNvPr id="413" name="Rectangle"/>
            <p:cNvSpPr/>
            <p:nvPr/>
          </p:nvSpPr>
          <p:spPr>
            <a:xfrm flipH="1">
              <a:off x="0" y="0"/>
              <a:ext cx="5024826" cy="6858000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14" name="image27.jpeg" descr="image2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3" t="0" r="8333" b="0"/>
            <a:stretch>
              <a:fillRect/>
            </a:stretch>
          </p:blipFill>
          <p:spPr>
            <a:xfrm flipH="1">
              <a:off x="0" y="0"/>
              <a:ext cx="5024826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6" name="Title 2"/>
          <p:cNvSpPr txBox="1"/>
          <p:nvPr>
            <p:ph type="title"/>
          </p:nvPr>
        </p:nvSpPr>
        <p:spPr>
          <a:xfrm>
            <a:off x="796321" y="320039"/>
            <a:ext cx="6732239" cy="1017149"/>
          </a:xfrm>
          <a:prstGeom prst="rect">
            <a:avLst/>
          </a:prstGeom>
        </p:spPr>
        <p:txBody>
          <a:bodyPr/>
          <a:lstStyle/>
          <a:p>
            <a:pPr/>
            <a:r>
              <a:t>Progressi del corso</a:t>
            </a:r>
          </a:p>
        </p:txBody>
      </p:sp>
      <p:sp>
        <p:nvSpPr>
          <p:cNvPr id="417" name="Text Placeholder 3"/>
          <p:cNvSpPr txBox="1"/>
          <p:nvPr>
            <p:ph type="body" sz="quarter" idx="1"/>
          </p:nvPr>
        </p:nvSpPr>
        <p:spPr>
          <a:xfrm>
            <a:off x="824242" y="1749479"/>
            <a:ext cx="788640" cy="533401"/>
          </a:xfrm>
          <a:prstGeom prst="rect">
            <a:avLst/>
          </a:prstGeom>
        </p:spPr>
        <p:txBody>
          <a:bodyPr/>
          <a:lstStyle>
            <a:lvl1pPr defTabSz="566927">
              <a:defRPr sz="2728" spc="62" baseline="-36645"/>
            </a:lvl1pPr>
          </a:lstStyle>
          <a:p>
            <a:pPr/>
            <a:r>
              <a:t>o1.</a:t>
            </a:r>
          </a:p>
        </p:txBody>
      </p:sp>
      <p:sp>
        <p:nvSpPr>
          <p:cNvPr id="418" name="Text Placeholder 4"/>
          <p:cNvSpPr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80000"/>
              </a:lnSpc>
              <a:defRPr sz="1800"/>
            </a:lvl1pPr>
          </a:lstStyle>
          <a:p>
            <a:pPr/>
            <a:r>
              <a:t>Navigare tra le minacce informatiche: Il rischio di binari vulnerabili nei sistemi marittimi</a:t>
            </a:r>
          </a:p>
        </p:txBody>
      </p:sp>
      <p:sp>
        <p:nvSpPr>
          <p:cNvPr id="419" name="Text Placeholder 5"/>
          <p:cNvSpPr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o2.</a:t>
            </a:r>
          </a:p>
        </p:txBody>
      </p:sp>
      <p:sp>
        <p:nvSpPr>
          <p:cNvPr id="420" name="Text Placeholder 6"/>
          <p:cNvSpPr/>
          <p:nvPr>
            <p:ph type="body" idx="2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900"/>
            </a:lvl1pPr>
          </a:lstStyle>
          <a:p>
            <a:pPr/>
            <a:r>
              <a:t>Dal software ai binari</a:t>
            </a:r>
          </a:p>
        </p:txBody>
      </p:sp>
      <p:sp>
        <p:nvSpPr>
          <p:cNvPr id="421" name="Text Placeholder 7"/>
          <p:cNvSpPr/>
          <p:nvPr>
            <p:ph type="body" idx="2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o3.</a:t>
            </a:r>
          </a:p>
        </p:txBody>
      </p:sp>
      <p:sp>
        <p:nvSpPr>
          <p:cNvPr id="422" name="Text Placeholder 8"/>
          <p:cNvSpPr/>
          <p:nvPr>
            <p:ph type="body" idx="26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Memoria </a:t>
            </a:r>
          </a:p>
        </p:txBody>
      </p:sp>
      <p:sp>
        <p:nvSpPr>
          <p:cNvPr id="423" name="Text Placeholder 9"/>
          <p:cNvSpPr/>
          <p:nvPr>
            <p:ph type="body" idx="27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o4.</a:t>
            </a:r>
          </a:p>
        </p:txBody>
      </p:sp>
      <p:sp>
        <p:nvSpPr>
          <p:cNvPr id="424" name="Text Placeholder 10"/>
          <p:cNvSpPr/>
          <p:nvPr>
            <p:ph type="body" idx="28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Pen test in scatola nera</a:t>
            </a:r>
          </a:p>
        </p:txBody>
      </p:sp>
      <p:sp>
        <p:nvSpPr>
          <p:cNvPr id="425" name="Slide Number Placeholder 14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28" name="Group 16"/>
          <p:cNvGrpSpPr/>
          <p:nvPr/>
        </p:nvGrpSpPr>
        <p:grpSpPr>
          <a:xfrm>
            <a:off x="7370364" y="-23540"/>
            <a:ext cx="2562567" cy="6885156"/>
            <a:chOff x="0" y="0"/>
            <a:chExt cx="2562566" cy="6885155"/>
          </a:xfrm>
        </p:grpSpPr>
        <p:pic>
          <p:nvPicPr>
            <p:cNvPr id="426" name="Graphic 17" descr="Graphic 1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800000">
              <a:off x="458838" y="5180154"/>
              <a:ext cx="878335" cy="170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7" name="Freeform: Shape 18"/>
            <p:cNvSpPr/>
            <p:nvPr/>
          </p:nvSpPr>
          <p:spPr>
            <a:xfrm>
              <a:off x="-1" y="-1"/>
              <a:ext cx="2562568" cy="688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75" y="0"/>
                  </a:moveTo>
                  <a:lnTo>
                    <a:pt x="17759" y="4909"/>
                  </a:lnTo>
                  <a:lnTo>
                    <a:pt x="14872" y="8912"/>
                  </a:lnTo>
                  <a:cubicBezTo>
                    <a:pt x="14593" y="9132"/>
                    <a:pt x="13939" y="9243"/>
                    <a:pt x="13316" y="9180"/>
                  </a:cubicBezTo>
                  <a:cubicBezTo>
                    <a:pt x="12608" y="9108"/>
                    <a:pt x="12179" y="8832"/>
                    <a:pt x="12372" y="8569"/>
                  </a:cubicBezTo>
                  <a:lnTo>
                    <a:pt x="14561" y="5564"/>
                  </a:lnTo>
                  <a:cubicBezTo>
                    <a:pt x="14668" y="5416"/>
                    <a:pt x="14615" y="5260"/>
                    <a:pt x="14411" y="5125"/>
                  </a:cubicBezTo>
                  <a:cubicBezTo>
                    <a:pt x="14207" y="4989"/>
                    <a:pt x="13874" y="4893"/>
                    <a:pt x="13466" y="4853"/>
                  </a:cubicBezTo>
                  <a:cubicBezTo>
                    <a:pt x="12640" y="4769"/>
                    <a:pt x="11782" y="4953"/>
                    <a:pt x="11567" y="5260"/>
                  </a:cubicBezTo>
                  <a:lnTo>
                    <a:pt x="8241" y="9826"/>
                  </a:lnTo>
                  <a:lnTo>
                    <a:pt x="43" y="21548"/>
                  </a:lnTo>
                  <a:cubicBezTo>
                    <a:pt x="43" y="21548"/>
                    <a:pt x="11" y="21588"/>
                    <a:pt x="0" y="21600"/>
                  </a:cubicBezTo>
                  <a:lnTo>
                    <a:pt x="225" y="21600"/>
                  </a:lnTo>
                  <a:lnTo>
                    <a:pt x="8455" y="9850"/>
                  </a:lnTo>
                  <a:lnTo>
                    <a:pt x="11782" y="5284"/>
                  </a:lnTo>
                  <a:cubicBezTo>
                    <a:pt x="11975" y="5021"/>
                    <a:pt x="12715" y="4861"/>
                    <a:pt x="13424" y="4933"/>
                  </a:cubicBezTo>
                  <a:cubicBezTo>
                    <a:pt x="13767" y="4969"/>
                    <a:pt x="14057" y="5049"/>
                    <a:pt x="14228" y="5165"/>
                  </a:cubicBezTo>
                  <a:cubicBezTo>
                    <a:pt x="14411" y="5280"/>
                    <a:pt x="14454" y="5412"/>
                    <a:pt x="14357" y="5544"/>
                  </a:cubicBezTo>
                  <a:lnTo>
                    <a:pt x="12168" y="8549"/>
                  </a:lnTo>
                  <a:cubicBezTo>
                    <a:pt x="11943" y="8856"/>
                    <a:pt x="12436" y="9176"/>
                    <a:pt x="13263" y="9255"/>
                  </a:cubicBezTo>
                  <a:cubicBezTo>
                    <a:pt x="13992" y="9327"/>
                    <a:pt x="14754" y="9196"/>
                    <a:pt x="15076" y="8940"/>
                  </a:cubicBezTo>
                  <a:lnTo>
                    <a:pt x="15076" y="8936"/>
                  </a:lnTo>
                  <a:lnTo>
                    <a:pt x="17962" y="4929"/>
                  </a:lnTo>
                  <a:lnTo>
                    <a:pt x="21600" y="4"/>
                  </a:lnTo>
                  <a:cubicBezTo>
                    <a:pt x="21525" y="0"/>
                    <a:pt x="21450" y="0"/>
                    <a:pt x="213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Θέση αριθμού διαφάνειας 14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1" name="Τίτλος 1"/>
          <p:cNvSpPr txBox="1"/>
          <p:nvPr/>
        </p:nvSpPr>
        <p:spPr>
          <a:xfrm>
            <a:off x="883919" y="365125"/>
            <a:ext cx="1042416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defRPr sz="4400" b="1" spc="100">
                <a:solidFill>
                  <a:srgbClr val="805D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Comprensione dei rischi - mitigazioni</a:t>
            </a:r>
          </a:p>
        </p:txBody>
      </p:sp>
      <p:grpSp>
        <p:nvGrpSpPr>
          <p:cNvPr id="464" name="Θέση περιεχομένου 2"/>
          <p:cNvGrpSpPr/>
          <p:nvPr/>
        </p:nvGrpSpPr>
        <p:grpSpPr>
          <a:xfrm>
            <a:off x="840124" y="2064919"/>
            <a:ext cx="10511750" cy="3872749"/>
            <a:chOff x="0" y="0"/>
            <a:chExt cx="10511747" cy="3872748"/>
          </a:xfrm>
        </p:grpSpPr>
        <p:grpSp>
          <p:nvGrpSpPr>
            <p:cNvPr id="434" name="Group"/>
            <p:cNvGrpSpPr/>
            <p:nvPr/>
          </p:nvGrpSpPr>
          <p:grpSpPr>
            <a:xfrm>
              <a:off x="0" y="0"/>
              <a:ext cx="2213000" cy="1106500"/>
              <a:chOff x="0" y="0"/>
              <a:chExt cx="2212999" cy="1106499"/>
            </a:xfrm>
          </p:grpSpPr>
          <p:sp>
            <p:nvSpPr>
              <p:cNvPr id="432" name="Rounded Rectangle"/>
              <p:cNvSpPr/>
              <p:nvPr/>
            </p:nvSpPr>
            <p:spPr>
              <a:xfrm>
                <a:off x="0" y="0"/>
                <a:ext cx="2213000" cy="11065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33" name="Risk Assessment"/>
              <p:cNvSpPr txBox="1"/>
              <p:nvPr/>
            </p:nvSpPr>
            <p:spPr>
              <a:xfrm>
                <a:off x="47013" y="186219"/>
                <a:ext cx="2118974" cy="7340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9209" tIns="29209" rIns="29209" bIns="29209" numCol="1" anchor="ctr">
                <a:spAutoFit/>
              </a:bodyPr>
              <a:lstStyle>
                <a:lvl1pPr algn="ctr" defTabSz="1022350">
                  <a:lnSpc>
                    <a:spcPct val="90000"/>
                  </a:lnSpc>
                  <a:spcBef>
                    <a:spcPts val="900"/>
                  </a:spcBef>
                  <a:defRPr sz="23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Valutazione del rischio</a:t>
                </a:r>
              </a:p>
            </p:txBody>
          </p:sp>
        </p:grpSp>
        <p:sp>
          <p:nvSpPr>
            <p:cNvPr id="435" name="Line"/>
            <p:cNvSpPr/>
            <p:nvPr/>
          </p:nvSpPr>
          <p:spPr>
            <a:xfrm>
              <a:off x="221299" y="1106499"/>
              <a:ext cx="221300" cy="82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5875" cap="flat">
              <a:solidFill>
                <a:srgbClr val="CA9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38" name="Group"/>
            <p:cNvGrpSpPr/>
            <p:nvPr/>
          </p:nvGrpSpPr>
          <p:grpSpPr>
            <a:xfrm>
              <a:off x="442599" y="1383124"/>
              <a:ext cx="1770400" cy="1106501"/>
              <a:chOff x="0" y="0"/>
              <a:chExt cx="1770398" cy="1106499"/>
            </a:xfrm>
          </p:grpSpPr>
          <p:sp>
            <p:nvSpPr>
              <p:cNvPr id="436" name="Rounded Rectangle"/>
              <p:cNvSpPr/>
              <p:nvPr/>
            </p:nvSpPr>
            <p:spPr>
              <a:xfrm>
                <a:off x="0" y="0"/>
                <a:ext cx="1770399" cy="110650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700"/>
                  </a:spcBef>
                </a:pPr>
              </a:p>
            </p:txBody>
          </p:sp>
          <p:sp>
            <p:nvSpPr>
              <p:cNvPr id="437" name="Assets declaration and impact computation"/>
              <p:cNvSpPr txBox="1"/>
              <p:nvPr/>
            </p:nvSpPr>
            <p:spPr>
              <a:xfrm>
                <a:off x="43203" y="38264"/>
                <a:ext cx="1683993" cy="10299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1590" tIns="21590" rIns="21590" bIns="21590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/>
                </a:lvl1pPr>
              </a:lstStyle>
              <a:p>
                <a:pPr/>
                <a:r>
                  <a:t>Dichiarazione patrimoniale e calcolo dell'impatto</a:t>
                </a:r>
              </a:p>
            </p:txBody>
          </p:sp>
        </p:grpSp>
        <p:grpSp>
          <p:nvGrpSpPr>
            <p:cNvPr id="441" name="Group"/>
            <p:cNvGrpSpPr/>
            <p:nvPr/>
          </p:nvGrpSpPr>
          <p:grpSpPr>
            <a:xfrm>
              <a:off x="2766250" y="0"/>
              <a:ext cx="2213000" cy="1106500"/>
              <a:chOff x="0" y="0"/>
              <a:chExt cx="2212999" cy="1106499"/>
            </a:xfrm>
          </p:grpSpPr>
          <p:sp>
            <p:nvSpPr>
              <p:cNvPr id="439" name="Rounded Rectangle"/>
              <p:cNvSpPr/>
              <p:nvPr/>
            </p:nvSpPr>
            <p:spPr>
              <a:xfrm>
                <a:off x="0" y="0"/>
                <a:ext cx="2213000" cy="11065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40" name="Identification of Vulnerable Binaries"/>
              <p:cNvSpPr txBox="1"/>
              <p:nvPr/>
            </p:nvSpPr>
            <p:spPr>
              <a:xfrm>
                <a:off x="47012" y="26199"/>
                <a:ext cx="2118974" cy="1054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9209" tIns="29209" rIns="29209" bIns="29209" numCol="1" anchor="ctr">
                <a:spAutoFit/>
              </a:bodyPr>
              <a:lstStyle>
                <a:lvl1pPr algn="ctr" defTabSz="1022350">
                  <a:lnSpc>
                    <a:spcPct val="90000"/>
                  </a:lnSpc>
                  <a:spcBef>
                    <a:spcPts val="900"/>
                  </a:spcBef>
                  <a:defRPr sz="23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Identificazione dei binari vulnerabili</a:t>
                </a:r>
              </a:p>
            </p:txBody>
          </p:sp>
        </p:grpSp>
        <p:sp>
          <p:nvSpPr>
            <p:cNvPr id="442" name="Line"/>
            <p:cNvSpPr/>
            <p:nvPr/>
          </p:nvSpPr>
          <p:spPr>
            <a:xfrm>
              <a:off x="2987550" y="1106499"/>
              <a:ext cx="221300" cy="82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5875" cap="flat">
              <a:solidFill>
                <a:srgbClr val="CA9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45" name="Group"/>
            <p:cNvGrpSpPr/>
            <p:nvPr/>
          </p:nvGrpSpPr>
          <p:grpSpPr>
            <a:xfrm>
              <a:off x="3208849" y="1383124"/>
              <a:ext cx="1770400" cy="1106501"/>
              <a:chOff x="0" y="0"/>
              <a:chExt cx="1770398" cy="1106499"/>
            </a:xfrm>
          </p:grpSpPr>
          <p:sp>
            <p:nvSpPr>
              <p:cNvPr id="443" name="Rounded Rectangle"/>
              <p:cNvSpPr/>
              <p:nvPr/>
            </p:nvSpPr>
            <p:spPr>
              <a:xfrm>
                <a:off x="0" y="0"/>
                <a:ext cx="1770399" cy="110650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700"/>
                  </a:spcBef>
                </a:pPr>
              </a:p>
            </p:txBody>
          </p:sp>
          <p:sp>
            <p:nvSpPr>
              <p:cNvPr id="444" name="Small pen tests in every different binary"/>
              <p:cNvSpPr txBox="1"/>
              <p:nvPr/>
            </p:nvSpPr>
            <p:spPr>
              <a:xfrm>
                <a:off x="43203" y="158279"/>
                <a:ext cx="1683994" cy="789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1590" tIns="21590" rIns="21590" bIns="21590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/>
                </a:lvl1pPr>
              </a:lstStyle>
              <a:p>
                <a:pPr/>
                <a:r>
                  <a:t>Piccoli pen-test in ogni diverso binario </a:t>
                </a:r>
              </a:p>
            </p:txBody>
          </p:sp>
        </p:grpSp>
        <p:grpSp>
          <p:nvGrpSpPr>
            <p:cNvPr id="448" name="Group"/>
            <p:cNvGrpSpPr/>
            <p:nvPr/>
          </p:nvGrpSpPr>
          <p:grpSpPr>
            <a:xfrm>
              <a:off x="5532498" y="0"/>
              <a:ext cx="2213000" cy="1106500"/>
              <a:chOff x="0" y="0"/>
              <a:chExt cx="2212999" cy="1106499"/>
            </a:xfrm>
          </p:grpSpPr>
          <p:sp>
            <p:nvSpPr>
              <p:cNvPr id="446" name="Rounded Rectangle"/>
              <p:cNvSpPr/>
              <p:nvPr/>
            </p:nvSpPr>
            <p:spPr>
              <a:xfrm>
                <a:off x="0" y="0"/>
                <a:ext cx="2213000" cy="11065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47" name="Mitigation Strategies"/>
              <p:cNvSpPr txBox="1"/>
              <p:nvPr/>
            </p:nvSpPr>
            <p:spPr>
              <a:xfrm>
                <a:off x="47013" y="186219"/>
                <a:ext cx="2118974" cy="7340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9209" tIns="29209" rIns="29209" bIns="29209" numCol="1" anchor="ctr">
                <a:spAutoFit/>
              </a:bodyPr>
              <a:lstStyle>
                <a:lvl1pPr algn="ctr" defTabSz="1022350">
                  <a:lnSpc>
                    <a:spcPct val="90000"/>
                  </a:lnSpc>
                  <a:spcBef>
                    <a:spcPts val="900"/>
                  </a:spcBef>
                  <a:defRPr sz="23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Strategie di mitigazione</a:t>
                </a:r>
              </a:p>
            </p:txBody>
          </p:sp>
        </p:grpSp>
        <p:sp>
          <p:nvSpPr>
            <p:cNvPr id="449" name="Line"/>
            <p:cNvSpPr/>
            <p:nvPr/>
          </p:nvSpPr>
          <p:spPr>
            <a:xfrm>
              <a:off x="5753798" y="1106499"/>
              <a:ext cx="221300" cy="82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5875" cap="flat">
              <a:solidFill>
                <a:srgbClr val="CA9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52" name="Group"/>
            <p:cNvGrpSpPr/>
            <p:nvPr/>
          </p:nvGrpSpPr>
          <p:grpSpPr>
            <a:xfrm>
              <a:off x="5975098" y="1383124"/>
              <a:ext cx="1770400" cy="1106501"/>
              <a:chOff x="0" y="0"/>
              <a:chExt cx="1770398" cy="1106499"/>
            </a:xfrm>
          </p:grpSpPr>
          <p:sp>
            <p:nvSpPr>
              <p:cNvPr id="450" name="Rounded Rectangle"/>
              <p:cNvSpPr/>
              <p:nvPr/>
            </p:nvSpPr>
            <p:spPr>
              <a:xfrm>
                <a:off x="0" y="0"/>
                <a:ext cx="1770399" cy="110650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700"/>
                  </a:spcBef>
                </a:pPr>
              </a:p>
            </p:txBody>
          </p:sp>
          <p:sp>
            <p:nvSpPr>
              <p:cNvPr id="451" name="Network protection"/>
              <p:cNvSpPr txBox="1"/>
              <p:nvPr/>
            </p:nvSpPr>
            <p:spPr>
              <a:xfrm>
                <a:off x="43203" y="278294"/>
                <a:ext cx="1683994" cy="5499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1590" tIns="21590" rIns="21590" bIns="21590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/>
                </a:lvl1pPr>
              </a:lstStyle>
              <a:p>
                <a:pPr/>
                <a:r>
                  <a:t>Protezione della rete </a:t>
                </a:r>
              </a:p>
            </p:txBody>
          </p:sp>
        </p:grpSp>
        <p:sp>
          <p:nvSpPr>
            <p:cNvPr id="453" name="Line"/>
            <p:cNvSpPr/>
            <p:nvPr/>
          </p:nvSpPr>
          <p:spPr>
            <a:xfrm>
              <a:off x="5753798" y="1106500"/>
              <a:ext cx="221300" cy="221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5875" cap="flat">
              <a:solidFill>
                <a:srgbClr val="CA9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56" name="Group"/>
            <p:cNvGrpSpPr/>
            <p:nvPr/>
          </p:nvGrpSpPr>
          <p:grpSpPr>
            <a:xfrm>
              <a:off x="5975098" y="2766249"/>
              <a:ext cx="1770400" cy="1106500"/>
              <a:chOff x="0" y="0"/>
              <a:chExt cx="1770398" cy="1106499"/>
            </a:xfrm>
          </p:grpSpPr>
          <p:sp>
            <p:nvSpPr>
              <p:cNvPr id="454" name="Rounded Rectangle"/>
              <p:cNvSpPr/>
              <p:nvPr/>
            </p:nvSpPr>
            <p:spPr>
              <a:xfrm>
                <a:off x="0" y="0"/>
                <a:ext cx="1770399" cy="110650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700"/>
                  </a:spcBef>
                </a:pPr>
              </a:p>
            </p:txBody>
          </p:sp>
          <p:sp>
            <p:nvSpPr>
              <p:cNvPr id="455" name="Software protection"/>
              <p:cNvSpPr txBox="1"/>
              <p:nvPr/>
            </p:nvSpPr>
            <p:spPr>
              <a:xfrm>
                <a:off x="43203" y="278294"/>
                <a:ext cx="1683994" cy="5499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1590" tIns="21590" rIns="21590" bIns="21590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/>
                </a:lvl1pPr>
              </a:lstStyle>
              <a:p>
                <a:pPr/>
                <a:r>
                  <a:t>Protezione del software </a:t>
                </a:r>
              </a:p>
            </p:txBody>
          </p:sp>
        </p:grpSp>
        <p:grpSp>
          <p:nvGrpSpPr>
            <p:cNvPr id="459" name="Group"/>
            <p:cNvGrpSpPr/>
            <p:nvPr/>
          </p:nvGrpSpPr>
          <p:grpSpPr>
            <a:xfrm>
              <a:off x="8298748" y="0"/>
              <a:ext cx="2213000" cy="1106500"/>
              <a:chOff x="0" y="0"/>
              <a:chExt cx="2212999" cy="1106499"/>
            </a:xfrm>
          </p:grpSpPr>
          <p:sp>
            <p:nvSpPr>
              <p:cNvPr id="457" name="Rounded Rectangle"/>
              <p:cNvSpPr/>
              <p:nvPr/>
            </p:nvSpPr>
            <p:spPr>
              <a:xfrm>
                <a:off x="0" y="0"/>
                <a:ext cx="2213000" cy="11065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58" name="Human mistake"/>
              <p:cNvSpPr txBox="1"/>
              <p:nvPr/>
            </p:nvSpPr>
            <p:spPr>
              <a:xfrm>
                <a:off x="47013" y="186219"/>
                <a:ext cx="2118974" cy="7340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9209" tIns="29209" rIns="29209" bIns="29209" numCol="1" anchor="ctr">
                <a:spAutoFit/>
              </a:bodyPr>
              <a:lstStyle>
                <a:lvl1pPr algn="ctr" defTabSz="1022350">
                  <a:lnSpc>
                    <a:spcPct val="90000"/>
                  </a:lnSpc>
                  <a:spcBef>
                    <a:spcPts val="900"/>
                  </a:spcBef>
                  <a:defRPr sz="23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Errore umano </a:t>
                </a:r>
              </a:p>
            </p:txBody>
          </p:sp>
        </p:grpSp>
        <p:sp>
          <p:nvSpPr>
            <p:cNvPr id="460" name="Line"/>
            <p:cNvSpPr/>
            <p:nvPr/>
          </p:nvSpPr>
          <p:spPr>
            <a:xfrm>
              <a:off x="8520048" y="1106499"/>
              <a:ext cx="221300" cy="82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5875" cap="flat">
              <a:solidFill>
                <a:srgbClr val="CA9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63" name="Group"/>
            <p:cNvGrpSpPr/>
            <p:nvPr/>
          </p:nvGrpSpPr>
          <p:grpSpPr>
            <a:xfrm>
              <a:off x="8741349" y="1383124"/>
              <a:ext cx="1770399" cy="1106501"/>
              <a:chOff x="0" y="0"/>
              <a:chExt cx="1770398" cy="1106499"/>
            </a:xfrm>
          </p:grpSpPr>
          <p:sp>
            <p:nvSpPr>
              <p:cNvPr id="461" name="Rounded Rectangle"/>
              <p:cNvSpPr/>
              <p:nvPr/>
            </p:nvSpPr>
            <p:spPr>
              <a:xfrm>
                <a:off x="0" y="0"/>
                <a:ext cx="1770399" cy="110650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700"/>
                  </a:spcBef>
                </a:pPr>
              </a:p>
            </p:txBody>
          </p:sp>
          <p:sp>
            <p:nvSpPr>
              <p:cNvPr id="462" name="Train maritime personnel"/>
              <p:cNvSpPr txBox="1"/>
              <p:nvPr/>
            </p:nvSpPr>
            <p:spPr>
              <a:xfrm>
                <a:off x="43203" y="278294"/>
                <a:ext cx="1683994" cy="5499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1590" tIns="21590" rIns="21590" bIns="21590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/>
                </a:lvl1pPr>
              </a:lstStyle>
              <a:p>
                <a:pPr/>
                <a:r>
                  <a:t>Formare il personale marittimo </a:t>
                </a:r>
              </a:p>
            </p:txBody>
          </p:sp>
        </p:grpSp>
      </p:grpSp>
      <p:sp>
        <p:nvSpPr>
          <p:cNvPr id="465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6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28643" t="0" r="18698" b="0"/>
          <a:stretch>
            <a:fillRect/>
          </a:stretch>
        </p:blipFill>
        <p:spPr>
          <a:xfrm>
            <a:off x="-1" y="-2"/>
            <a:ext cx="3298372" cy="6857866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Rectangle 10"/>
          <p:cNvSpPr/>
          <p:nvPr/>
        </p:nvSpPr>
        <p:spPr>
          <a:xfrm>
            <a:off x="5410196" y="-2"/>
            <a:ext cx="6781804" cy="228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55600" dist="152400" dir="0" sx="100000" sy="100000" kx="0" ky="0" algn="b" rotWithShape="0">
              <a:srgbClr val="000000">
                <a:alpha val="29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8" name="Τίτλος 1"/>
          <p:cNvSpPr txBox="1"/>
          <p:nvPr/>
        </p:nvSpPr>
        <p:spPr>
          <a:xfrm>
            <a:off x="4438425" y="405684"/>
            <a:ext cx="7096140" cy="1559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defRPr sz="4000" b="1" spc="1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Dal software funzionale al binario vulnerabile</a:t>
            </a:r>
          </a:p>
        </p:txBody>
      </p:sp>
      <p:sp>
        <p:nvSpPr>
          <p:cNvPr id="469" name="Θέση περιεχομένου 2"/>
          <p:cNvSpPr txBox="1"/>
          <p:nvPr/>
        </p:nvSpPr>
        <p:spPr>
          <a:xfrm>
            <a:off x="3507376" y="2133599"/>
            <a:ext cx="7809561" cy="410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 sz="2400"/>
            </a:pPr>
            <a:r>
              <a:t>Che cos'è un binario?</a:t>
            </a:r>
            <a:endParaRPr sz="2000"/>
          </a:p>
          <a:p>
            <a:pPr marL="91439" indent="-91439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Calibri"/>
              <a:buChar char=" "/>
              <a:defRPr sz="2400"/>
            </a:pPr>
            <a:r>
              <a:t>I file binari sono file di computer che contengono codice sorgente compilato di linguaggi di programmazione come C o C++. </a:t>
            </a:r>
            <a:endParaRPr sz="2000"/>
          </a:p>
          <a:p>
            <a:pPr marL="91439" indent="-91439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Calibri"/>
              <a:buChar char=" "/>
              <a:defRPr sz="2400"/>
            </a:pPr>
            <a:r>
              <a:t>Formato binario, significa che sono scritti nel sistema numerico binario, che consiste solo di 1 e 0.</a:t>
            </a:r>
            <a:endParaRPr sz="2000"/>
          </a:p>
          <a:p>
            <a:pPr marL="91439" indent="-91439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Calibri"/>
              <a:buChar char=" "/>
              <a:defRPr sz="2400"/>
            </a:pPr>
            <a:r>
              <a:t>Linguaggio macchina che la CPU di un computer può eseguire direttamente.</a:t>
            </a:r>
            <a:endParaRPr sz="2000"/>
          </a:p>
          <a:p>
            <a:pPr marL="91439" indent="-91439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Calibri"/>
              <a:buChar char=" "/>
              <a:defRPr sz="2400"/>
            </a:pPr>
            <a:r>
              <a:t>Indicare al computer l'esecuzione di operazioni specifiche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Θέση εικόνας 1" descr="Θέση εικόνας 1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585"/>
                </a:lnTo>
                <a:lnTo>
                  <a:pt x="21600" y="21600"/>
                </a:lnTo>
                <a:lnTo>
                  <a:pt x="18278" y="12780"/>
                </a:lnTo>
                <a:cubicBezTo>
                  <a:pt x="18115" y="12576"/>
                  <a:pt x="18033" y="12314"/>
                  <a:pt x="17459" y="12371"/>
                </a:cubicBezTo>
                <a:cubicBezTo>
                  <a:pt x="16777" y="12524"/>
                  <a:pt x="16870" y="12818"/>
                  <a:pt x="16919" y="13105"/>
                </a:cubicBezTo>
                <a:lnTo>
                  <a:pt x="17917" y="15868"/>
                </a:lnTo>
                <a:cubicBezTo>
                  <a:pt x="17985" y="16338"/>
                  <a:pt x="18135" y="16564"/>
                  <a:pt x="17403" y="16680"/>
                </a:cubicBezTo>
                <a:cubicBezTo>
                  <a:pt x="16672" y="16796"/>
                  <a:pt x="16555" y="16267"/>
                  <a:pt x="16485" y="16141"/>
                </a:cubicBezTo>
                <a:lnTo>
                  <a:pt x="10695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2" name="Θέση αριθμού διαφάνειας 14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3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4" name="Rectangle 9"/>
          <p:cNvSpPr/>
          <p:nvPr/>
        </p:nvSpPr>
        <p:spPr>
          <a:xfrm rot="5400000" flipH="1">
            <a:off x="-638515" y="639280"/>
            <a:ext cx="6858001" cy="5579441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rgbClr val="BF8C00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5" name="Rectangle 11"/>
          <p:cNvSpPr/>
          <p:nvPr/>
        </p:nvSpPr>
        <p:spPr>
          <a:xfrm rot="5400000" flipH="1">
            <a:off x="-393206" y="395206"/>
            <a:ext cx="6346210" cy="557608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6" name="Rectangle 13"/>
          <p:cNvSpPr/>
          <p:nvPr/>
        </p:nvSpPr>
        <p:spPr>
          <a:xfrm rot="5400000" flipH="1">
            <a:off x="1528907" y="2818967"/>
            <a:ext cx="2501980" cy="55760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7" name="Rectangle 15"/>
          <p:cNvSpPr/>
          <p:nvPr/>
        </p:nvSpPr>
        <p:spPr>
          <a:xfrm rot="5400000" flipH="1">
            <a:off x="-425003" y="852792"/>
            <a:ext cx="6858002" cy="515241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8" name="Oval 17"/>
          <p:cNvSpPr/>
          <p:nvPr/>
        </p:nvSpPr>
        <p:spPr>
          <a:xfrm rot="6097846">
            <a:off x="818751" y="1128496"/>
            <a:ext cx="4318306" cy="4318306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rgbClr val="FFD666">
                  <a:alpha val="15000"/>
                </a:srgbClr>
              </a:gs>
            </a:gsLst>
            <a:lin ang="17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9" name="Τίτλος 1"/>
          <p:cNvSpPr txBox="1"/>
          <p:nvPr/>
        </p:nvSpPr>
        <p:spPr>
          <a:xfrm>
            <a:off x="872116" y="586854"/>
            <a:ext cx="4138660" cy="3387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 algn="r">
              <a:lnSpc>
                <a:spcPct val="90000"/>
              </a:lnSpc>
              <a:defRPr sz="4000" spc="1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Vulnerabilità nei binari </a:t>
            </a:r>
          </a:p>
        </p:txBody>
      </p:sp>
      <p:sp>
        <p:nvSpPr>
          <p:cNvPr id="480" name="Θέση περιεχομένου 2"/>
          <p:cNvSpPr txBox="1"/>
          <p:nvPr/>
        </p:nvSpPr>
        <p:spPr>
          <a:xfrm>
            <a:off x="5827955" y="649479"/>
            <a:ext cx="5491931" cy="554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91439" indent="-91439">
              <a:spcBef>
                <a:spcPts val="1200"/>
              </a:spcBef>
              <a:buClr>
                <a:schemeClr val="accent1"/>
              </a:buClr>
              <a:buSzPct val="100000"/>
              <a:buFont typeface="Calibri"/>
              <a:buChar char=" "/>
              <a:defRPr sz="2000"/>
            </a:pPr>
            <a:r>
              <a:t>Dove possiamo trovare le vulnerabilità?</a:t>
            </a:r>
          </a:p>
          <a:p>
            <a:pPr marL="384047" lvl="1" indent="-182879">
              <a:spcBef>
                <a:spcPts val="400"/>
              </a:spcBef>
              <a:buSzPct val="100000"/>
              <a:buFont typeface="Calibri"/>
              <a:buChar char="◦"/>
              <a:defRPr sz="2000" b="1"/>
            </a:pPr>
            <a:r>
              <a:t>Fase di codifica</a:t>
            </a:r>
          </a:p>
          <a:p>
            <a:pPr marL="566927" lvl="2" indent="-182879">
              <a:spcBef>
                <a:spcPts val="400"/>
              </a:spcBef>
              <a:buSzPct val="100000"/>
              <a:buFont typeface="Calibri"/>
              <a:buChar char="◦"/>
              <a:defRPr sz="1400"/>
            </a:pPr>
            <a:r>
              <a:t>Gli sviluppatori potrebbero scrivere codice insicuro, ad esempio non gestendo correttamente l'input esterno.</a:t>
            </a:r>
            <a:endParaRPr sz="1600" b="1"/>
          </a:p>
          <a:p>
            <a:pPr marL="384047" lvl="1" indent="-182879">
              <a:spcBef>
                <a:spcPts val="400"/>
              </a:spcBef>
              <a:buSzPct val="100000"/>
              <a:buFont typeface="Calibri"/>
              <a:buChar char="◦"/>
              <a:defRPr sz="2000" b="1"/>
            </a:pPr>
            <a:r>
              <a:t>Fase di compilazione</a:t>
            </a:r>
          </a:p>
          <a:p>
            <a:pPr marL="566927" lvl="2" indent="-182879">
              <a:spcBef>
                <a:spcPts val="400"/>
              </a:spcBef>
              <a:buSzPct val="100000"/>
              <a:buFont typeface="Calibri"/>
              <a:buChar char="◦"/>
              <a:defRPr sz="1400"/>
            </a:pPr>
            <a:r>
              <a:t>Le ottimizzazioni del compilatore o le incomprensioni dell'intento del codice possono introdurre vulnerabilità.</a:t>
            </a:r>
            <a:endParaRPr sz="1600" b="1"/>
          </a:p>
          <a:p>
            <a:pPr marL="384047" lvl="1" indent="-182879">
              <a:spcBef>
                <a:spcPts val="400"/>
              </a:spcBef>
              <a:buSzPct val="100000"/>
              <a:buFont typeface="Calibri"/>
              <a:buChar char="◦"/>
              <a:defRPr sz="2000" b="1"/>
            </a:pPr>
            <a:r>
              <a:t>Dipendenze</a:t>
            </a:r>
          </a:p>
          <a:p>
            <a:pPr marL="566927" lvl="2" indent="-182879">
              <a:spcBef>
                <a:spcPts val="400"/>
              </a:spcBef>
              <a:buSzPct val="100000"/>
              <a:buFont typeface="Calibri"/>
              <a:buChar char="◦"/>
              <a:defRPr sz="1400"/>
            </a:pPr>
            <a:r>
              <a:t>Se il codice si basa su librerie o componenti esterni che sono a loro volta poco sicuri</a:t>
            </a:r>
            <a:endParaRPr sz="1600" b="1"/>
          </a:p>
          <a:p>
            <a:pPr marL="384047" lvl="1" indent="-182879">
              <a:spcBef>
                <a:spcPts val="400"/>
              </a:spcBef>
              <a:buSzPct val="100000"/>
              <a:buFont typeface="Calibri"/>
              <a:buChar char="◦"/>
              <a:defRPr sz="2000" b="1"/>
            </a:pPr>
            <a:r>
              <a:rPr sz="1800"/>
              <a:t>Ambiente</a:t>
            </a:r>
            <a:endParaRPr sz="1800"/>
          </a:p>
          <a:p>
            <a:pPr marL="566927" lvl="2" indent="-182879">
              <a:spcBef>
                <a:spcPts val="400"/>
              </a:spcBef>
              <a:buSzPct val="100000"/>
              <a:buFont typeface="Calibri"/>
              <a:buChar char="◦"/>
              <a:defRPr sz="1400"/>
            </a:pPr>
            <a:r>
              <a:t>L'ambiente in cui il codice viene compilato (ad esempio il sistema operativo) può introdurre vulnerabilità, soprattutto se è diverso dall'ambiente in cui il codice è stato scritto.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Picture Placeholder 16"/>
          <p:cNvGrpSpPr/>
          <p:nvPr/>
        </p:nvGrpSpPr>
        <p:grpSpPr>
          <a:xfrm>
            <a:off x="7163690" y="0"/>
            <a:ext cx="5024826" cy="6858000"/>
            <a:chOff x="0" y="0"/>
            <a:chExt cx="5024825" cy="6858000"/>
          </a:xfrm>
        </p:grpSpPr>
        <p:sp>
          <p:nvSpPr>
            <p:cNvPr id="482" name="Rectangle"/>
            <p:cNvSpPr/>
            <p:nvPr/>
          </p:nvSpPr>
          <p:spPr>
            <a:xfrm flipH="1">
              <a:off x="0" y="0"/>
              <a:ext cx="5024826" cy="6858000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83" name="image27.jpeg" descr="image2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3" t="0" r="8333" b="0"/>
            <a:stretch>
              <a:fillRect/>
            </a:stretch>
          </p:blipFill>
          <p:spPr>
            <a:xfrm flipH="1">
              <a:off x="0" y="0"/>
              <a:ext cx="5024826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5" name="Title 2"/>
          <p:cNvSpPr txBox="1"/>
          <p:nvPr>
            <p:ph type="title"/>
          </p:nvPr>
        </p:nvSpPr>
        <p:spPr>
          <a:xfrm>
            <a:off x="796321" y="320039"/>
            <a:ext cx="6732239" cy="1017149"/>
          </a:xfrm>
          <a:prstGeom prst="rect">
            <a:avLst/>
          </a:prstGeom>
        </p:spPr>
        <p:txBody>
          <a:bodyPr/>
          <a:lstStyle/>
          <a:p>
            <a:pPr/>
            <a:r>
              <a:t>Progressi del corso</a:t>
            </a:r>
          </a:p>
        </p:txBody>
      </p:sp>
      <p:sp>
        <p:nvSpPr>
          <p:cNvPr id="486" name="Text Placeholder 3"/>
          <p:cNvSpPr txBox="1"/>
          <p:nvPr>
            <p:ph type="body" sz="quarter" idx="1"/>
          </p:nvPr>
        </p:nvSpPr>
        <p:spPr>
          <a:xfrm>
            <a:off x="824242" y="1749479"/>
            <a:ext cx="788640" cy="533401"/>
          </a:xfrm>
          <a:prstGeom prst="rect">
            <a:avLst/>
          </a:prstGeom>
        </p:spPr>
        <p:txBody>
          <a:bodyPr/>
          <a:lstStyle>
            <a:lvl1pPr defTabSz="566927">
              <a:defRPr sz="2728" spc="62" baseline="-36645"/>
            </a:lvl1pPr>
          </a:lstStyle>
          <a:p>
            <a:pPr/>
            <a:r>
              <a:t>o1.</a:t>
            </a:r>
          </a:p>
        </p:txBody>
      </p:sp>
      <p:sp>
        <p:nvSpPr>
          <p:cNvPr id="487" name="Text Placeholder 4"/>
          <p:cNvSpPr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80000"/>
              </a:lnSpc>
              <a:defRPr sz="1800"/>
            </a:lvl1pPr>
          </a:lstStyle>
          <a:p>
            <a:pPr/>
            <a:r>
              <a:t>Navigare tra le minacce informatiche: Il rischio dei binari vulnerabili nei sistemi marittimi</a:t>
            </a:r>
          </a:p>
        </p:txBody>
      </p:sp>
      <p:sp>
        <p:nvSpPr>
          <p:cNvPr id="488" name="Text Placeholder 5"/>
          <p:cNvSpPr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z="2024" baseline="-47304"/>
            </a:pPr>
            <a:r>
              <a:t>o2</a:t>
            </a:r>
            <a:r>
              <a:rPr sz="2484" baseline="-47304"/>
              <a:t>.</a:t>
            </a:r>
          </a:p>
        </p:txBody>
      </p:sp>
      <p:sp>
        <p:nvSpPr>
          <p:cNvPr id="489" name="Text Placeholder 6"/>
          <p:cNvSpPr/>
          <p:nvPr>
            <p:ph type="body" idx="2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808080"/>
                </a:solidFill>
              </a:defRPr>
            </a:lvl1pPr>
          </a:lstStyle>
          <a:p>
            <a:pPr/>
            <a:r>
              <a:t>Dal software ai binari</a:t>
            </a:r>
          </a:p>
        </p:txBody>
      </p:sp>
      <p:sp>
        <p:nvSpPr>
          <p:cNvPr id="490" name="Text Placeholder 7"/>
          <p:cNvSpPr/>
          <p:nvPr>
            <p:ph type="body" idx="2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20623">
              <a:defRPr sz="2484" spc="46" baseline="-47304"/>
            </a:lvl1pPr>
          </a:lstStyle>
          <a:p>
            <a:pPr/>
            <a:r>
              <a:t>o3.</a:t>
            </a:r>
          </a:p>
        </p:txBody>
      </p:sp>
      <p:sp>
        <p:nvSpPr>
          <p:cNvPr id="491" name="Text Placeholder 8"/>
          <p:cNvSpPr/>
          <p:nvPr>
            <p:ph type="body" idx="26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900">
                <a:solidFill>
                  <a:srgbClr val="000000"/>
                </a:solidFill>
              </a:defRPr>
            </a:lvl1pPr>
          </a:lstStyle>
          <a:p>
            <a:pPr/>
            <a:r>
              <a:t>Memoria </a:t>
            </a:r>
          </a:p>
        </p:txBody>
      </p:sp>
      <p:sp>
        <p:nvSpPr>
          <p:cNvPr id="492" name="Text Placeholder 9"/>
          <p:cNvSpPr/>
          <p:nvPr>
            <p:ph type="body" idx="27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o4.</a:t>
            </a:r>
          </a:p>
        </p:txBody>
      </p:sp>
      <p:sp>
        <p:nvSpPr>
          <p:cNvPr id="493" name="Text Placeholder 10"/>
          <p:cNvSpPr/>
          <p:nvPr>
            <p:ph type="body" idx="28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Pen test in scatola nera</a:t>
            </a:r>
          </a:p>
        </p:txBody>
      </p:sp>
      <p:sp>
        <p:nvSpPr>
          <p:cNvPr id="494" name="Slide Number Placeholder 14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97" name="Group 16"/>
          <p:cNvGrpSpPr/>
          <p:nvPr/>
        </p:nvGrpSpPr>
        <p:grpSpPr>
          <a:xfrm>
            <a:off x="7370364" y="-23540"/>
            <a:ext cx="2562567" cy="6885156"/>
            <a:chOff x="0" y="0"/>
            <a:chExt cx="2562566" cy="6885155"/>
          </a:xfrm>
        </p:grpSpPr>
        <p:pic>
          <p:nvPicPr>
            <p:cNvPr id="495" name="Graphic 17" descr="Graphic 1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800000">
              <a:off x="458838" y="5180154"/>
              <a:ext cx="878335" cy="170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6" name="Freeform: Shape 18"/>
            <p:cNvSpPr/>
            <p:nvPr/>
          </p:nvSpPr>
          <p:spPr>
            <a:xfrm>
              <a:off x="-1" y="-1"/>
              <a:ext cx="2562568" cy="688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75" y="0"/>
                  </a:moveTo>
                  <a:lnTo>
                    <a:pt x="17759" y="4909"/>
                  </a:lnTo>
                  <a:lnTo>
                    <a:pt x="14872" y="8912"/>
                  </a:lnTo>
                  <a:cubicBezTo>
                    <a:pt x="14593" y="9132"/>
                    <a:pt x="13939" y="9243"/>
                    <a:pt x="13316" y="9180"/>
                  </a:cubicBezTo>
                  <a:cubicBezTo>
                    <a:pt x="12608" y="9108"/>
                    <a:pt x="12179" y="8832"/>
                    <a:pt x="12372" y="8569"/>
                  </a:cubicBezTo>
                  <a:lnTo>
                    <a:pt x="14561" y="5564"/>
                  </a:lnTo>
                  <a:cubicBezTo>
                    <a:pt x="14668" y="5416"/>
                    <a:pt x="14615" y="5260"/>
                    <a:pt x="14411" y="5125"/>
                  </a:cubicBezTo>
                  <a:cubicBezTo>
                    <a:pt x="14207" y="4989"/>
                    <a:pt x="13874" y="4893"/>
                    <a:pt x="13466" y="4853"/>
                  </a:cubicBezTo>
                  <a:cubicBezTo>
                    <a:pt x="12640" y="4769"/>
                    <a:pt x="11782" y="4953"/>
                    <a:pt x="11567" y="5260"/>
                  </a:cubicBezTo>
                  <a:lnTo>
                    <a:pt x="8241" y="9826"/>
                  </a:lnTo>
                  <a:lnTo>
                    <a:pt x="43" y="21548"/>
                  </a:lnTo>
                  <a:cubicBezTo>
                    <a:pt x="43" y="21548"/>
                    <a:pt x="11" y="21588"/>
                    <a:pt x="0" y="21600"/>
                  </a:cubicBezTo>
                  <a:lnTo>
                    <a:pt x="225" y="21600"/>
                  </a:lnTo>
                  <a:lnTo>
                    <a:pt x="8455" y="9850"/>
                  </a:lnTo>
                  <a:lnTo>
                    <a:pt x="11782" y="5284"/>
                  </a:lnTo>
                  <a:cubicBezTo>
                    <a:pt x="11975" y="5021"/>
                    <a:pt x="12715" y="4861"/>
                    <a:pt x="13424" y="4933"/>
                  </a:cubicBezTo>
                  <a:cubicBezTo>
                    <a:pt x="13767" y="4969"/>
                    <a:pt x="14057" y="5049"/>
                    <a:pt x="14228" y="5165"/>
                  </a:cubicBezTo>
                  <a:cubicBezTo>
                    <a:pt x="14411" y="5280"/>
                    <a:pt x="14454" y="5412"/>
                    <a:pt x="14357" y="5544"/>
                  </a:cubicBezTo>
                  <a:lnTo>
                    <a:pt x="12168" y="8549"/>
                  </a:lnTo>
                  <a:cubicBezTo>
                    <a:pt x="11943" y="8856"/>
                    <a:pt x="12436" y="9176"/>
                    <a:pt x="13263" y="9255"/>
                  </a:cubicBezTo>
                  <a:cubicBezTo>
                    <a:pt x="13992" y="9327"/>
                    <a:pt x="14754" y="9196"/>
                    <a:pt x="15076" y="8940"/>
                  </a:cubicBezTo>
                  <a:lnTo>
                    <a:pt x="15076" y="8936"/>
                  </a:lnTo>
                  <a:lnTo>
                    <a:pt x="17962" y="4929"/>
                  </a:lnTo>
                  <a:lnTo>
                    <a:pt x="21600" y="4"/>
                  </a:lnTo>
                  <a:cubicBezTo>
                    <a:pt x="21525" y="0"/>
                    <a:pt x="21450" y="0"/>
                    <a:pt x="213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object 2"/>
          <p:cNvSpPr txBox="1"/>
          <p:nvPr>
            <p:ph type="title"/>
          </p:nvPr>
        </p:nvSpPr>
        <p:spPr>
          <a:xfrm>
            <a:off x="2091731" y="339428"/>
            <a:ext cx="20800090" cy="703743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27683" defTabSz="694944">
              <a:lnSpc>
                <a:spcPct val="100000"/>
              </a:lnSpc>
              <a:spcBef>
                <a:spcPts val="100"/>
              </a:spcBef>
              <a:defRPr sz="4560" spc="-76"/>
            </a:pPr>
            <a:r>
              <a:t>Bug di corruzione della</a:t>
            </a:r>
            <a:r>
              <a:t> memoria</a:t>
            </a:r>
          </a:p>
        </p:txBody>
      </p:sp>
      <p:sp>
        <p:nvSpPr>
          <p:cNvPr id="500" name="object 7"/>
          <p:cNvSpPr txBox="1"/>
          <p:nvPr/>
        </p:nvSpPr>
        <p:spPr>
          <a:xfrm>
            <a:off x="1785759" y="2302530"/>
            <a:ext cx="7558873" cy="1699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48885" marR="499898" indent="-525019">
              <a:lnSpc>
                <a:spcPct val="113599"/>
              </a:lnSpc>
              <a:spcBef>
                <a:spcPts val="100"/>
              </a:spcBef>
              <a:defRPr sz="2100" spc="-129">
                <a:latin typeface="Tahoma"/>
                <a:ea typeface="Tahoma"/>
                <a:cs typeface="Tahoma"/>
                <a:sym typeface="Tahoma"/>
              </a:defRPr>
            </a:pPr>
            <a:r>
              <a:t>Presente </a:t>
            </a:r>
            <a:r>
              <a:rPr spc="-89"/>
              <a:t>in </a:t>
            </a:r>
            <a:r>
              <a:rPr spc="-119"/>
              <a:t>software </a:t>
            </a:r>
            <a:r>
              <a:t>sviluppati </a:t>
            </a:r>
            <a:r>
              <a:rPr spc="-98"/>
              <a:t>in </a:t>
            </a:r>
            <a:r>
              <a:rPr spc="-138"/>
              <a:t>linguaggi </a:t>
            </a:r>
            <a:r>
              <a:rPr spc="-138"/>
              <a:t>di programmazione </a:t>
            </a:r>
            <a:r>
              <a:rPr spc="-40"/>
              <a:t>che </a:t>
            </a:r>
            <a:r>
              <a:rPr spc="-49"/>
              <a:t>consentono </a:t>
            </a:r>
            <a:r>
              <a:rPr spc="-49"/>
              <a:t>riferimenti </a:t>
            </a:r>
            <a:r>
              <a:rPr spc="-49"/>
              <a:t>diretti </a:t>
            </a:r>
            <a:r>
              <a:rPr spc="-49"/>
              <a:t>alla memoria </a:t>
            </a:r>
            <a:r>
              <a:rPr spc="-58"/>
              <a:t>(Assembly, </a:t>
            </a:r>
            <a:r>
              <a:rPr spc="-40"/>
              <a:t>C, </a:t>
            </a:r>
            <a:r>
              <a:rPr spc="-40"/>
              <a:t>C++, </a:t>
            </a:r>
            <a:r>
              <a:rPr spc="-40"/>
              <a:t>...)</a:t>
            </a:r>
          </a:p>
          <a:p>
            <a:pPr indent="1122890">
              <a:spcBef>
                <a:spcPts val="700"/>
              </a:spcBef>
              <a:defRPr sz="15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*p </a:t>
            </a:r>
            <a:r>
              <a:t>= </a:t>
            </a:r>
            <a:r>
              <a:rPr spc="-20"/>
              <a:t>valore; </a:t>
            </a:r>
            <a:r>
              <a:rPr spc="-20"/>
              <a:t>- puntatori</a:t>
            </a:r>
          </a:p>
          <a:p>
            <a:pPr indent="572750">
              <a:spcBef>
                <a:spcPts val="400"/>
              </a:spcBef>
              <a:defRPr sz="2100" spc="-20">
                <a:latin typeface="Tahoma"/>
                <a:ea typeface="Tahoma"/>
                <a:cs typeface="Tahoma"/>
                <a:sym typeface="Tahoma"/>
              </a:defRPr>
            </a:pPr>
            <a:r>
              <a:t>non </a:t>
            </a:r>
            <a:r>
              <a:rPr spc="-98"/>
              <a:t>eseguire </a:t>
            </a:r>
            <a:r>
              <a:rPr spc="-89"/>
              <a:t>controlli </a:t>
            </a:r>
            <a:r>
              <a:rPr spc="-129"/>
              <a:t>fuori </a:t>
            </a:r>
            <a:r>
              <a:rPr spc="-98"/>
              <a:t>limite </a:t>
            </a:r>
            <a:r>
              <a:rPr spc="0"/>
              <a:t>nelle </a:t>
            </a:r>
            <a:r>
              <a:rPr spc="-69"/>
              <a:t>operazioni </a:t>
            </a:r>
            <a:r>
              <a:rPr spc="-129"/>
              <a:t>di </a:t>
            </a:r>
            <a:r>
              <a:rPr spc="-58"/>
              <a:t>tipo</a:t>
            </a:r>
            <a:r>
              <a:rPr spc="-129"/>
              <a:t> array</a:t>
            </a:r>
          </a:p>
          <a:p>
            <a:pPr indent="1122890">
              <a:spcBef>
                <a:spcPts val="700"/>
              </a:spcBef>
              <a:defRPr sz="15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a[++i] </a:t>
            </a:r>
            <a:r>
              <a:t>= </a:t>
            </a:r>
            <a:r>
              <a:rPr spc="-49"/>
              <a:t>4;</a:t>
            </a:r>
          </a:p>
        </p:txBody>
      </p:sp>
      <p:pic>
        <p:nvPicPr>
          <p:cNvPr id="501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2863779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5744" y="3237828"/>
            <a:ext cx="102997" cy="10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732" y="3588515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object 11" descr="object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5744" y="3963570"/>
            <a:ext cx="102997" cy="102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object 2"/>
          <p:cNvSpPr txBox="1"/>
          <p:nvPr>
            <p:ph type="title"/>
          </p:nvPr>
        </p:nvSpPr>
        <p:spPr>
          <a:xfrm>
            <a:off x="2390306" y="304147"/>
            <a:ext cx="20800090" cy="703744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27683" defTabSz="694944">
              <a:lnSpc>
                <a:spcPct val="100000"/>
              </a:lnSpc>
              <a:spcBef>
                <a:spcPts val="100"/>
              </a:spcBef>
              <a:defRPr sz="4560" spc="-76"/>
            </a:pPr>
            <a:r>
              <a:t>Bug di corruzione della</a:t>
            </a:r>
            <a:r>
              <a:t> memoria</a:t>
            </a:r>
          </a:p>
        </p:txBody>
      </p:sp>
      <p:sp>
        <p:nvSpPr>
          <p:cNvPr id="507" name="object 7"/>
          <p:cNvSpPr txBox="1"/>
          <p:nvPr/>
        </p:nvSpPr>
        <p:spPr>
          <a:xfrm>
            <a:off x="1785760" y="2007911"/>
            <a:ext cx="8412982" cy="2506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212267" indent="25121" algn="just">
              <a:lnSpc>
                <a:spcPct val="102000"/>
              </a:lnSpc>
              <a:spcBef>
                <a:spcPts val="100"/>
              </a:spcBef>
              <a:defRPr sz="2100" spc="-89">
                <a:latin typeface="Tahoma"/>
                <a:ea typeface="Tahoma"/>
                <a:cs typeface="Tahoma"/>
                <a:sym typeface="Tahoma"/>
              </a:defRPr>
            </a:pPr>
            <a:r>
              <a:t>Inoltre, </a:t>
            </a:r>
            <a:r>
              <a:rPr spc="-69"/>
              <a:t>influiscono sul </a:t>
            </a:r>
            <a:r>
              <a:rPr spc="-69"/>
              <a:t>software </a:t>
            </a:r>
            <a:r>
              <a:rPr spc="-79"/>
              <a:t>che </a:t>
            </a:r>
            <a:r>
              <a:t>si basa </a:t>
            </a:r>
            <a:r>
              <a:rPr spc="-98"/>
              <a:t>su </a:t>
            </a:r>
            <a:r>
              <a:rPr spc="-79"/>
              <a:t>componenti </a:t>
            </a:r>
            <a:r>
              <a:rPr spc="-79"/>
              <a:t>vulnerabili </a:t>
            </a:r>
            <a:r>
              <a:rPr spc="0"/>
              <a:t>ai bug di </a:t>
            </a:r>
            <a:r>
              <a:rPr spc="-40"/>
              <a:t>corruzione </a:t>
            </a:r>
            <a:r>
              <a:rPr spc="-49"/>
              <a:t>della memoria</a:t>
            </a:r>
            <a:r>
              <a:rPr spc="0"/>
              <a:t>. </a:t>
            </a:r>
            <a:r>
              <a:rPr spc="-49"/>
              <a:t>Ad </a:t>
            </a:r>
            <a:r>
              <a:rPr spc="-20"/>
              <a:t>esempio:</a:t>
            </a:r>
          </a:p>
          <a:p>
            <a:pPr marR="273814" indent="572750" algn="just">
              <a:lnSpc>
                <a:spcPts val="2300"/>
              </a:lnSpc>
              <a:spcBef>
                <a:spcPts val="600"/>
              </a:spcBef>
              <a:defRPr sz="2100" spc="-69">
                <a:latin typeface="Tahoma"/>
                <a:ea typeface="Tahoma"/>
                <a:cs typeface="Tahoma"/>
                <a:sym typeface="Tahoma"/>
              </a:defRPr>
            </a:pPr>
            <a:r>
              <a:t>Java </a:t>
            </a:r>
            <a:r>
              <a:t>non </a:t>
            </a:r>
            <a:r>
              <a:rPr spc="-79"/>
              <a:t>consente </a:t>
            </a:r>
            <a:r>
              <a:rPr spc="-79"/>
              <a:t>riferimenti </a:t>
            </a:r>
            <a:r>
              <a:rPr spc="-79"/>
              <a:t>diretti </a:t>
            </a:r>
            <a:r>
              <a:rPr spc="-79"/>
              <a:t>alla memoria </a:t>
            </a:r>
            <a:r>
              <a:rPr spc="-58"/>
              <a:t>e </a:t>
            </a:r>
            <a:r>
              <a:rPr spc="-79"/>
              <a:t>solleva </a:t>
            </a:r>
            <a:r>
              <a:rPr spc="0"/>
              <a:t>un'</a:t>
            </a:r>
            <a:r>
              <a:rPr spc="-10"/>
              <a:t>eccezione </a:t>
            </a:r>
            <a:r>
              <a:rPr spc="-79"/>
              <a:t>di runtime </a:t>
            </a:r>
            <a:r>
              <a:rPr spc="0"/>
              <a:t>in caso di </a:t>
            </a:r>
            <a:r>
              <a:rPr spc="-20"/>
              <a:t>errori nell</a:t>
            </a:r>
            <a:r>
              <a:rPr spc="0"/>
              <a:t>'indice dell</a:t>
            </a:r>
            <a:r>
              <a:rPr spc="-10"/>
              <a:t>'array.</a:t>
            </a:r>
          </a:p>
          <a:p>
            <a:pPr indent="1122890" algn="just">
              <a:spcBef>
                <a:spcPts val="200"/>
              </a:spcBef>
              <a:defRPr sz="1900" spc="-58">
                <a:latin typeface="Tahoma"/>
                <a:ea typeface="Tahoma"/>
                <a:cs typeface="Tahoma"/>
                <a:sym typeface="Tahoma"/>
              </a:defRPr>
            </a:pPr>
            <a:r>
              <a:t>Tuttavia, </a:t>
            </a:r>
            <a:r>
              <a:rPr spc="-49"/>
              <a:t>la </a:t>
            </a:r>
            <a:r>
              <a:rPr spc="-40"/>
              <a:t>JVM </a:t>
            </a:r>
            <a:r>
              <a:rPr spc="-40"/>
              <a:t>è </a:t>
            </a:r>
            <a:r>
              <a:t>vulnerabile </a:t>
            </a:r>
            <a:r>
              <a:rPr spc="-40"/>
              <a:t>ai bug di </a:t>
            </a:r>
            <a:r>
              <a:t>corruzione </a:t>
            </a:r>
            <a:r>
              <a:rPr spc="-49"/>
              <a:t>della memoria.</a:t>
            </a:r>
          </a:p>
          <a:p>
            <a:pPr marR="10047" indent="1122890" algn="just">
              <a:lnSpc>
                <a:spcPts val="2300"/>
              </a:lnSpc>
              <a:spcBef>
                <a:spcPts val="100"/>
              </a:spcBef>
              <a:defRPr sz="1900" spc="-40">
                <a:latin typeface="Tahoma"/>
                <a:ea typeface="Tahoma"/>
                <a:cs typeface="Tahoma"/>
                <a:sym typeface="Tahoma"/>
              </a:defRPr>
            </a:pPr>
            <a:r>
              <a:t>Le </a:t>
            </a:r>
            <a:r>
              <a:rPr spc="-20"/>
              <a:t>librerie </a:t>
            </a:r>
            <a:r>
              <a:rPr spc="-20"/>
              <a:t>native </a:t>
            </a:r>
            <a:r>
              <a:rPr spc="-20"/>
              <a:t>del JDK </a:t>
            </a:r>
            <a:r>
              <a:rPr spc="-20"/>
              <a:t>sono </a:t>
            </a:r>
            <a:r>
              <a:rPr spc="-20"/>
              <a:t>vulnerabili </a:t>
            </a:r>
            <a:r>
              <a:t>a </a:t>
            </a:r>
            <a:r>
              <a:t>bug di </a:t>
            </a:r>
            <a:r>
              <a:rPr spc="-20"/>
              <a:t>corruzione </a:t>
            </a:r>
            <a:r>
              <a:rPr spc="-20"/>
              <a:t>della memoria </a:t>
            </a:r>
            <a:r>
              <a:rPr spc="-58"/>
              <a:t>L'esecuzione di </a:t>
            </a:r>
            <a:r>
              <a:rPr spc="-49"/>
              <a:t>bytecode </a:t>
            </a:r>
            <a:r>
              <a:rPr spc="-58"/>
              <a:t>non attendibili </a:t>
            </a:r>
            <a:r>
              <a:rPr spc="-58"/>
              <a:t>su </a:t>
            </a:r>
            <a:r>
              <a:rPr spc="0"/>
              <a:t>una </a:t>
            </a:r>
            <a:r>
              <a:t>JVM </a:t>
            </a:r>
            <a:r>
              <a:rPr spc="-49"/>
              <a:t>potrebbe </a:t>
            </a:r>
            <a:r>
              <a:rPr spc="-49"/>
              <a:t>innescare </a:t>
            </a:r>
            <a:r>
              <a:rPr spc="-79"/>
              <a:t>tali </a:t>
            </a:r>
            <a:r>
              <a:rPr spc="-49"/>
              <a:t>bug </a:t>
            </a:r>
            <a:r>
              <a:rPr spc="-20"/>
              <a:t>(ad esempio, le </a:t>
            </a:r>
            <a:r>
              <a:rPr spc="-20"/>
              <a:t>applet </a:t>
            </a:r>
            <a:r>
              <a:rPr spc="0"/>
              <a:t>del browser</a:t>
            </a:r>
            <a:r>
              <a:rPr spc="-20"/>
              <a:t>).</a:t>
            </a:r>
          </a:p>
        </p:txBody>
      </p:sp>
      <p:pic>
        <p:nvPicPr>
          <p:cNvPr id="508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2867798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5744" y="3543548"/>
            <a:ext cx="102997" cy="102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5744" y="3843744"/>
            <a:ext cx="102997" cy="10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object 11" descr="object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5744" y="4143938"/>
            <a:ext cx="102997" cy="102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object 2"/>
          <p:cNvSpPr txBox="1"/>
          <p:nvPr>
            <p:ph type="title"/>
          </p:nvPr>
        </p:nvSpPr>
        <p:spPr>
          <a:xfrm>
            <a:off x="2010284" y="223796"/>
            <a:ext cx="20800090" cy="1380851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36424">
              <a:lnSpc>
                <a:spcPct val="100000"/>
              </a:lnSpc>
              <a:spcBef>
                <a:spcPts val="200"/>
              </a:spcBef>
              <a:defRPr sz="4400" spc="-100"/>
            </a:pPr>
            <a:r>
              <a:t>I </a:t>
            </a:r>
            <a:r>
              <a:rPr spc="-200"/>
              <a:t>bug</a:t>
            </a:r>
            <a:r>
              <a:t> di </a:t>
            </a:r>
            <a:r>
              <a:t>corruzione </a:t>
            </a:r>
            <a:r>
              <a:t>della memoria </a:t>
            </a:r>
            <a:br>
              <a:rPr spc="-200"/>
            </a:br>
            <a:r>
              <a:t>sono </a:t>
            </a:r>
            <a:r>
              <a:t>ovunque</a:t>
            </a:r>
          </a:p>
        </p:txBody>
      </p:sp>
      <p:sp>
        <p:nvSpPr>
          <p:cNvPr id="514" name="object 7"/>
          <p:cNvSpPr txBox="1"/>
          <p:nvPr/>
        </p:nvSpPr>
        <p:spPr>
          <a:xfrm>
            <a:off x="2334399" y="1576283"/>
            <a:ext cx="7507376" cy="3566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4500355" indent="25121">
              <a:lnSpc>
                <a:spcPct val="125699"/>
              </a:lnSpc>
              <a:spcBef>
                <a:spcPts val="100"/>
              </a:spcBef>
              <a:defRPr sz="2100" spc="-79">
                <a:latin typeface="Tahoma"/>
                <a:ea typeface="Tahoma"/>
                <a:cs typeface="Tahoma"/>
                <a:sym typeface="Tahoma"/>
              </a:defRPr>
            </a:pPr>
            <a:r>
              <a:rPr spc="-69"/>
              <a:t>Sistema </a:t>
            </a:r>
            <a:r>
              <a:t>operativo </a:t>
            </a:r>
            <a:r>
              <a:rPr spc="-49"/>
              <a:t>Kernel </a:t>
            </a:r>
            <a:r>
              <a:rPr spc="-20"/>
              <a:t>Librerie </a:t>
            </a:r>
            <a:r>
              <a:rPr spc="0"/>
              <a:t>di sistema</a:t>
            </a:r>
          </a:p>
          <a:p>
            <a:pPr indent="25121">
              <a:spcBef>
                <a:spcPts val="500"/>
              </a:spcBef>
              <a:defRPr sz="2100" spc="-89">
                <a:latin typeface="Tahoma"/>
                <a:ea typeface="Tahoma"/>
                <a:cs typeface="Tahoma"/>
                <a:sym typeface="Tahoma"/>
              </a:defRPr>
            </a:pPr>
            <a:r>
              <a:rPr spc="-20"/>
              <a:t>Strumenti </a:t>
            </a:r>
            <a:r>
              <a:t>di sistema</a:t>
            </a:r>
          </a:p>
          <a:p>
            <a:pPr marR="10047" indent="25121">
              <a:lnSpc>
                <a:spcPct val="124500"/>
              </a:lnSpc>
              <a:spcBef>
                <a:spcPts val="100"/>
              </a:spcBef>
              <a:defRPr sz="2100" spc="-89">
                <a:latin typeface="Tahoma"/>
                <a:ea typeface="Tahoma"/>
                <a:cs typeface="Tahoma"/>
                <a:sym typeface="Tahoma"/>
              </a:defRPr>
            </a:pPr>
            <a:r>
              <a:t>Software </a:t>
            </a:r>
            <a:r>
              <a:rPr spc="-69"/>
              <a:t>per </a:t>
            </a:r>
            <a:r>
              <a:t>sistemi </a:t>
            </a:r>
            <a:r>
              <a:t>embedded </a:t>
            </a:r>
            <a:r>
              <a:rPr spc="-98"/>
              <a:t>(router, </a:t>
            </a:r>
            <a:r>
              <a:rPr spc="-79"/>
              <a:t>TV, </a:t>
            </a:r>
            <a:r>
              <a:rPr spc="-98"/>
              <a:t>dispositivi </a:t>
            </a:r>
            <a:r>
              <a:t>mobili</a:t>
            </a:r>
            <a:r>
              <a:rPr spc="-98"/>
              <a:t>, </a:t>
            </a:r>
            <a:r>
              <a:rPr spc="-40"/>
              <a:t>...) </a:t>
            </a:r>
            <a:r>
              <a:rPr spc="-20"/>
              <a:t>Servizi </a:t>
            </a:r>
            <a:r>
              <a:rPr spc="0"/>
              <a:t>Internet</a:t>
            </a:r>
          </a:p>
          <a:p>
            <a:pPr marR="5776481" indent="25121">
              <a:lnSpc>
                <a:spcPct val="125499"/>
              </a:lnSpc>
              <a:defRPr sz="2100" spc="-69">
                <a:latin typeface="Tahoma"/>
                <a:ea typeface="Tahoma"/>
                <a:cs typeface="Tahoma"/>
                <a:sym typeface="Tahoma"/>
              </a:defRPr>
            </a:pPr>
            <a:r>
              <a:rPr spc="-58"/>
              <a:t>Librerie </a:t>
            </a:r>
            <a:r>
              <a:t>native </a:t>
            </a:r>
            <a:r>
              <a:rPr spc="-20"/>
              <a:t>Browser </a:t>
            </a:r>
            <a:r>
              <a:rPr spc="-40"/>
              <a:t>web</a:t>
            </a:r>
          </a:p>
          <a:p>
            <a:pPr indent="25121">
              <a:spcBef>
                <a:spcPts val="500"/>
              </a:spcBef>
              <a:defRPr sz="2100" spc="-58">
                <a:latin typeface="Tahoma"/>
                <a:ea typeface="Tahoma"/>
                <a:cs typeface="Tahoma"/>
                <a:sym typeface="Tahoma"/>
              </a:defRPr>
            </a:pPr>
            <a:r>
              <a:t>Software </a:t>
            </a:r>
            <a:r>
              <a:t>di supporto ai </a:t>
            </a:r>
            <a:r>
              <a:rPr spc="-20"/>
              <a:t>sistemi </a:t>
            </a:r>
            <a:r>
              <a:t>SCADA</a:t>
            </a:r>
          </a:p>
          <a:p>
            <a:pPr indent="25121">
              <a:spcBef>
                <a:spcPts val="700"/>
              </a:spcBef>
              <a:defRPr sz="2100" spc="-49">
                <a:latin typeface="Tahoma"/>
                <a:ea typeface="Tahoma"/>
                <a:cs typeface="Tahoma"/>
                <a:sym typeface="Tahoma"/>
              </a:defRPr>
            </a:pPr>
            <a:r>
              <a:t>...</a:t>
            </a:r>
          </a:p>
        </p:txBody>
      </p:sp>
      <p:pic>
        <p:nvPicPr>
          <p:cNvPr id="515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1800915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732" y="2216665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732" y="2632416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object 11" descr="object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1732" y="3048166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object 12" descr="object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91732" y="3463916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object 13" descr="object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91732" y="3881928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object 14" descr="object 1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91732" y="4297679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object 15" descr="object 1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91732" y="4713278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object 16" descr="object 1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91732" y="5125237"/>
            <a:ext cx="128117" cy="128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object 2"/>
          <p:cNvSpPr txBox="1"/>
          <p:nvPr>
            <p:ph type="title"/>
          </p:nvPr>
        </p:nvSpPr>
        <p:spPr>
          <a:xfrm>
            <a:off x="1791955" y="235699"/>
            <a:ext cx="20800090" cy="765299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33913">
              <a:lnSpc>
                <a:spcPct val="100000"/>
              </a:lnSpc>
              <a:spcBef>
                <a:spcPts val="200"/>
              </a:spcBef>
              <a:defRPr sz="4800" spc="-100"/>
            </a:pPr>
            <a:r>
              <a:t>Impatto </a:t>
            </a:r>
            <a:r>
              <a:t>dei </a:t>
            </a:r>
            <a:r>
              <a:t>bug di </a:t>
            </a:r>
            <a:r>
              <a:t>corruzione </a:t>
            </a:r>
            <a:r>
              <a:t>della memoria</a:t>
            </a:r>
          </a:p>
        </p:txBody>
      </p:sp>
      <p:sp>
        <p:nvSpPr>
          <p:cNvPr id="526" name="object 7"/>
          <p:cNvSpPr txBox="1"/>
          <p:nvPr/>
        </p:nvSpPr>
        <p:spPr>
          <a:xfrm>
            <a:off x="2334400" y="2069156"/>
            <a:ext cx="6700995" cy="2315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0047" indent="25121">
              <a:lnSpc>
                <a:spcPct val="126400"/>
              </a:lnSpc>
              <a:spcBef>
                <a:spcPts val="100"/>
              </a:spcBef>
              <a:defRPr sz="2100" spc="-79">
                <a:latin typeface="Tahoma"/>
                <a:ea typeface="Tahoma"/>
                <a:cs typeface="Tahoma"/>
                <a:sym typeface="Tahoma"/>
              </a:defRPr>
            </a:pPr>
            <a:r>
              <a:t>Il programma </a:t>
            </a:r>
            <a:r>
              <a:t>continua a </a:t>
            </a:r>
            <a:r>
              <a:t>lavorare </a:t>
            </a:r>
            <a:r>
              <a:rPr spc="-69"/>
              <a:t>con i </a:t>
            </a:r>
            <a:r>
              <a:rPr spc="-40"/>
              <a:t>dati </a:t>
            </a:r>
            <a:r>
              <a:t>in-memory </a:t>
            </a:r>
            <a:r>
              <a:t>modificati </a:t>
            </a:r>
            <a:r>
              <a:rPr spc="-20"/>
              <a:t>Modifica </a:t>
            </a:r>
            <a:r>
              <a:rPr spc="-20"/>
              <a:t>in tempo reale </a:t>
            </a:r>
            <a:r>
              <a:rPr spc="-20"/>
              <a:t>della </a:t>
            </a:r>
            <a:r>
              <a:rPr spc="-20"/>
              <a:t>logica di </a:t>
            </a:r>
            <a:r>
              <a:rPr spc="-20"/>
              <a:t>business</a:t>
            </a:r>
          </a:p>
          <a:p>
            <a:pPr marR="2817274" indent="25121">
              <a:lnSpc>
                <a:spcPct val="125499"/>
              </a:lnSpc>
              <a:defRPr sz="2100" spc="-69">
                <a:latin typeface="Tahoma"/>
                <a:ea typeface="Tahoma"/>
                <a:cs typeface="Tahoma"/>
                <a:sym typeface="Tahoma"/>
              </a:defRPr>
            </a:pPr>
            <a:r>
              <a:t>Negazione </a:t>
            </a:r>
            <a:r>
              <a:rPr spc="-40"/>
              <a:t>del </a:t>
            </a:r>
            <a:r>
              <a:rPr spc="-79"/>
              <a:t>servizio </a:t>
            </a:r>
            <a:r>
              <a:rPr spc="-79"/>
              <a:t>(</a:t>
            </a:r>
            <a:r>
              <a:rPr spc="-20"/>
              <a:t>crash </a:t>
            </a:r>
            <a:r>
              <a:rPr spc="-79"/>
              <a:t>del programma</a:t>
            </a:r>
            <a:r>
              <a:rPr spc="-20"/>
              <a:t>) </a:t>
            </a:r>
            <a:r>
              <a:rPr spc="-20"/>
              <a:t>Esecuzione </a:t>
            </a:r>
            <a:r>
              <a:rPr spc="0"/>
              <a:t>di codice</a:t>
            </a:r>
          </a:p>
          <a:p>
            <a:pPr marR="2144042" indent="25121">
              <a:lnSpc>
                <a:spcPct val="125499"/>
              </a:lnSpc>
              <a:defRPr sz="2100" spc="-69">
                <a:latin typeface="Tahoma"/>
                <a:ea typeface="Tahoma"/>
                <a:cs typeface="Tahoma"/>
                <a:sym typeface="Tahoma"/>
              </a:defRPr>
            </a:pPr>
            <a:r>
              <a:t>Bypass </a:t>
            </a:r>
            <a:r>
              <a:rPr spc="-79"/>
              <a:t>del controllo </a:t>
            </a:r>
            <a:r>
              <a:t>di sicurezza </a:t>
            </a:r>
            <a:r>
              <a:t>(</a:t>
            </a:r>
            <a:r>
              <a:rPr spc="-20"/>
              <a:t>patch </a:t>
            </a:r>
            <a:r>
              <a:t>runtime</a:t>
            </a:r>
            <a:r>
              <a:rPr spc="-20"/>
              <a:t>) Divulgazione </a:t>
            </a:r>
            <a:r>
              <a:rPr spc="0"/>
              <a:t>di </a:t>
            </a:r>
            <a:r>
              <a:rPr spc="-20"/>
              <a:t>informazioni </a:t>
            </a:r>
            <a:r>
              <a:rPr spc="-20"/>
              <a:t>sensibili</a:t>
            </a:r>
          </a:p>
        </p:txBody>
      </p:sp>
      <p:pic>
        <p:nvPicPr>
          <p:cNvPr id="527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2298810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732" y="2714561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732" y="3132571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object 11" descr="object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1732" y="3548322"/>
            <a:ext cx="128117" cy="128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object 12" descr="object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91732" y="3966586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object 13" descr="object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91732" y="4382234"/>
            <a:ext cx="128117" cy="128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object 2"/>
          <p:cNvSpPr txBox="1"/>
          <p:nvPr>
            <p:ph type="title"/>
          </p:nvPr>
        </p:nvSpPr>
        <p:spPr>
          <a:xfrm>
            <a:off x="2091731" y="247553"/>
            <a:ext cx="20800090" cy="765300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36424">
              <a:lnSpc>
                <a:spcPct val="100000"/>
              </a:lnSpc>
              <a:spcBef>
                <a:spcPts val="200"/>
              </a:spcBef>
              <a:defRPr sz="4800" spc="-100"/>
            </a:pPr>
            <a:r>
              <a:t>Bug </a:t>
            </a:r>
            <a:r>
              <a:t>comuni </a:t>
            </a:r>
            <a:r>
              <a:t>di </a:t>
            </a:r>
            <a:r>
              <a:t>corruzione della</a:t>
            </a:r>
            <a:r>
              <a:t> memoria</a:t>
            </a:r>
          </a:p>
        </p:txBody>
      </p:sp>
      <p:sp>
        <p:nvSpPr>
          <p:cNvPr id="535" name="object 7"/>
          <p:cNvSpPr txBox="1"/>
          <p:nvPr/>
        </p:nvSpPr>
        <p:spPr>
          <a:xfrm>
            <a:off x="2334399" y="2262084"/>
            <a:ext cx="5016640" cy="194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057176" indent="25121">
              <a:lnSpc>
                <a:spcPct val="125499"/>
              </a:lnSpc>
              <a:spcBef>
                <a:spcPts val="100"/>
              </a:spcBef>
              <a:defRPr sz="2100" spc="-58">
                <a:latin typeface="Tahoma"/>
                <a:ea typeface="Tahoma"/>
                <a:cs typeface="Tahoma"/>
                <a:sym typeface="Tahoma"/>
              </a:defRPr>
            </a:pPr>
            <a:r>
              <a:rPr spc="-20"/>
              <a:t>Sovraccarichi di </a:t>
            </a:r>
            <a:r>
              <a:t>buffer </a:t>
            </a:r>
            <a:r>
              <a:rPr spc="-129"/>
              <a:t>Errori </a:t>
            </a:r>
            <a:r>
              <a:rPr spc="-119"/>
              <a:t>di tipo </a:t>
            </a:r>
            <a:r>
              <a:rPr spc="-49"/>
              <a:t>off-by-one</a:t>
            </a:r>
          </a:p>
          <a:p>
            <a:pPr indent="25121">
              <a:spcBef>
                <a:spcPts val="300"/>
              </a:spcBef>
              <a:defRPr sz="2100" spc="-98">
                <a:latin typeface="Tahoma"/>
                <a:ea typeface="Tahoma"/>
                <a:cs typeface="Tahoma"/>
                <a:sym typeface="Tahoma"/>
              </a:defRPr>
            </a:pPr>
            <a:r>
              <a:rPr spc="-40"/>
              <a:t>Bug di </a:t>
            </a:r>
            <a:r>
              <a:rPr spc="-109"/>
              <a:t>dereferenziazione </a:t>
            </a:r>
            <a:r>
              <a:rPr spc="-79"/>
              <a:t>del puntatore </a:t>
            </a:r>
            <a:r>
              <a:t>non attendibile</a:t>
            </a:r>
          </a:p>
          <a:p>
            <a:pPr indent="574006">
              <a:spcBef>
                <a:spcPts val="300"/>
              </a:spcBef>
              <a:defRPr sz="1900" spc="-109">
                <a:latin typeface="Tahoma"/>
                <a:ea typeface="Tahoma"/>
                <a:cs typeface="Tahoma"/>
                <a:sym typeface="Tahoma"/>
              </a:defRPr>
            </a:pPr>
            <a:r>
              <a:t>scrivere </a:t>
            </a:r>
            <a:r>
              <a:rPr spc="-198">
                <a:latin typeface="Arial Black"/>
                <a:ea typeface="Arial Black"/>
                <a:cs typeface="Arial Black"/>
                <a:sym typeface="Arial Black"/>
              </a:rPr>
              <a:t>qualcosa </a:t>
            </a:r>
            <a:r>
              <a:rPr i="1" spc="-158">
                <a:latin typeface="Arial"/>
                <a:ea typeface="Arial"/>
                <a:cs typeface="Arial"/>
                <a:sym typeface="Arial"/>
              </a:rPr>
              <a:t>da qualche parte </a:t>
            </a:r>
            <a:r>
              <a:rPr spc="-129"/>
              <a:t>tipo </a:t>
            </a:r>
            <a:r>
              <a:rPr spc="0"/>
              <a:t>di </a:t>
            </a:r>
            <a:r>
              <a:rPr spc="-99"/>
              <a:t>errori</a:t>
            </a:r>
          </a:p>
          <a:p>
            <a:pPr indent="25121">
              <a:spcBef>
                <a:spcPts val="700"/>
              </a:spcBef>
              <a:defRPr sz="2100" spc="-58">
                <a:latin typeface="Tahoma"/>
                <a:ea typeface="Tahoma"/>
                <a:cs typeface="Tahoma"/>
                <a:sym typeface="Tahoma"/>
              </a:defRPr>
            </a:pPr>
            <a:r>
              <a:rPr spc="-40"/>
              <a:t>Bug delle </a:t>
            </a:r>
            <a:r>
              <a:t>stringhe di </a:t>
            </a:r>
            <a:r>
              <a:t>formato</a:t>
            </a:r>
          </a:p>
        </p:txBody>
      </p:sp>
      <p:pic>
        <p:nvPicPr>
          <p:cNvPr id="536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2485710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732" y="2901459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732" y="3277017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object 11" descr="object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5744" y="3651318"/>
            <a:ext cx="102997" cy="10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object 12" descr="object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91732" y="4041947"/>
            <a:ext cx="128117" cy="128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object 2"/>
          <p:cNvSpPr txBox="1"/>
          <p:nvPr>
            <p:ph type="title"/>
          </p:nvPr>
        </p:nvSpPr>
        <p:spPr>
          <a:xfrm>
            <a:off x="4412232" y="27277"/>
            <a:ext cx="20800090" cy="765300"/>
          </a:xfrm>
          <a:prstGeom prst="rect">
            <a:avLst/>
          </a:prstGeom>
        </p:spPr>
        <p:txBody>
          <a:bodyPr lIns="0" tIns="0" rIns="0" bIns="0" anchor="ctr"/>
          <a:lstStyle>
            <a:lvl1pPr indent="42704">
              <a:lnSpc>
                <a:spcPct val="100000"/>
              </a:lnSpc>
              <a:spcBef>
                <a:spcPts val="200"/>
              </a:spcBef>
              <a:defRPr sz="4800" spc="-100"/>
            </a:lvl1pPr>
          </a:lstStyle>
          <a:p>
            <a:pPr/>
            <a:r>
              <a:t>Buffer overflow</a:t>
            </a:r>
          </a:p>
        </p:txBody>
      </p:sp>
      <p:sp>
        <p:nvSpPr>
          <p:cNvPr id="543" name="object 7"/>
          <p:cNvSpPr txBox="1"/>
          <p:nvPr/>
        </p:nvSpPr>
        <p:spPr>
          <a:xfrm>
            <a:off x="2266694" y="1129791"/>
            <a:ext cx="7847763" cy="4833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48985" indent="25121">
              <a:lnSpc>
                <a:spcPct val="101800"/>
              </a:lnSpc>
              <a:spcBef>
                <a:spcPts val="100"/>
              </a:spcBef>
              <a:defRPr sz="2100" spc="-58">
                <a:latin typeface="Tahoma"/>
                <a:ea typeface="Tahoma"/>
                <a:cs typeface="Tahoma"/>
                <a:sym typeface="Tahoma"/>
              </a:defRPr>
            </a:pPr>
            <a:r>
              <a:t>I dati </a:t>
            </a:r>
            <a:r>
              <a:rPr spc="-40"/>
              <a:t>vengono </a:t>
            </a:r>
            <a:r>
              <a:t>scritti </a:t>
            </a:r>
            <a:r>
              <a:rPr spc="-49"/>
              <a:t>oltre </a:t>
            </a:r>
            <a:r>
              <a:rPr spc="-49"/>
              <a:t>la </a:t>
            </a:r>
            <a:r>
              <a:rPr spc="-40"/>
              <a:t>fine </a:t>
            </a:r>
            <a:r>
              <a:rPr spc="-40"/>
              <a:t>di </a:t>
            </a:r>
            <a:r>
              <a:rPr spc="0"/>
              <a:t>un </a:t>
            </a:r>
            <a:r>
              <a:t>buffer </a:t>
            </a:r>
            <a:r>
              <a:t>corrompendo </a:t>
            </a:r>
            <a:r>
              <a:rPr spc="-49"/>
              <a:t>il contenuto </a:t>
            </a:r>
            <a:r>
              <a:rPr spc="-49"/>
              <a:t>delle </a:t>
            </a:r>
            <a:r>
              <a:rPr spc="-20"/>
              <a:t>posizioni </a:t>
            </a:r>
            <a:r>
              <a:rPr spc="0"/>
              <a:t>di memoria </a:t>
            </a:r>
            <a:r>
              <a:rPr spc="-20"/>
              <a:t>adiacenti</a:t>
            </a:r>
            <a:r>
              <a:rPr spc="-20"/>
              <a:t>.</a:t>
            </a:r>
          </a:p>
          <a:p>
            <a:pPr indent="25121">
              <a:spcBef>
                <a:spcPts val="600"/>
              </a:spcBef>
              <a:defRPr sz="2100" spc="-20">
                <a:latin typeface="Tahoma"/>
                <a:ea typeface="Tahoma"/>
                <a:cs typeface="Tahoma"/>
                <a:sym typeface="Tahoma"/>
              </a:defRPr>
            </a:pPr>
            <a:r>
              <a:t>Esempio:</a:t>
            </a:r>
          </a:p>
          <a:p>
            <a:pPr marR="2105106" indent="298934">
              <a:lnSpc>
                <a:spcPct val="125600"/>
              </a:lnSpc>
              <a:spcBef>
                <a:spcPts val="500"/>
              </a:spcBef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/* </a:t>
            </a:r>
            <a:r>
              <a:t>l'attaccante </a:t>
            </a:r>
            <a:r>
              <a:t>controlla </a:t>
            </a:r>
            <a:r>
              <a:t>tutti i </a:t>
            </a:r>
            <a:r>
              <a:t>dati di </a:t>
            </a:r>
            <a:r>
              <a:t>img.hdr </a:t>
            </a:r>
            <a:r>
              <a:rPr spc="-49"/>
              <a:t>*/ </a:t>
            </a:r>
            <a:r>
              <a:t>memcpy(dest, </a:t>
            </a:r>
            <a:r>
              <a:t>&amp;(img.hdr), </a:t>
            </a:r>
            <a:r>
              <a:rPr spc="-20"/>
              <a:t>img.hdr.size);</a:t>
            </a:r>
          </a:p>
          <a:p>
            <a:pPr indent="25121">
              <a:spcBef>
                <a:spcPts val="700"/>
              </a:spcBef>
              <a:defRPr sz="2100" spc="-58">
                <a:latin typeface="Tahoma"/>
                <a:ea typeface="Tahoma"/>
                <a:cs typeface="Tahoma"/>
                <a:sym typeface="Tahoma"/>
              </a:defRPr>
            </a:pPr>
            <a:r>
              <a:t>Cosa succede </a:t>
            </a:r>
            <a:r>
              <a:rPr spc="-20"/>
              <a:t>se </a:t>
            </a:r>
            <a:r>
              <a:rPr spc="0"/>
              <a:t>un </a:t>
            </a:r>
            <a:r>
              <a:rPr spc="-49"/>
              <a:t>utente malintenzionato </a:t>
            </a:r>
            <a:r>
              <a:rPr spc="-40"/>
              <a:t>rende </a:t>
            </a:r>
            <a:r>
              <a:rPr sz="1700">
                <a:latin typeface="Courier New"/>
                <a:ea typeface="Courier New"/>
                <a:cs typeface="Courier New"/>
                <a:sym typeface="Courier New"/>
              </a:rPr>
              <a:t>img.hdr.size </a:t>
            </a:r>
            <a:r>
              <a:rPr spc="-49"/>
              <a:t>più grande </a:t>
            </a:r>
            <a:r>
              <a:rPr spc="-40"/>
              <a:t>della </a:t>
            </a:r>
            <a:r>
              <a:rPr spc="-20"/>
              <a:t>dimensione </a:t>
            </a:r>
            <a:r>
              <a:rPr spc="-20"/>
              <a:t>del </a:t>
            </a:r>
            <a:r>
              <a:rPr spc="-49"/>
              <a:t>file</a:t>
            </a:r>
          </a:p>
          <a:p>
            <a:pPr indent="25121"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2100" spc="-20">
                <a:latin typeface="Tahoma"/>
                <a:ea typeface="Tahoma"/>
                <a:cs typeface="Tahoma"/>
                <a:sym typeface="Tahoma"/>
              </a:rPr>
              <a:t>buffer di </a:t>
            </a:r>
            <a:r>
              <a:t>destinazione</a:t>
            </a:r>
            <a:r>
              <a:rPr sz="2100" spc="-20">
                <a:latin typeface="Tahoma"/>
                <a:ea typeface="Tahoma"/>
                <a:cs typeface="Tahoma"/>
                <a:sym typeface="Tahoma"/>
              </a:rPr>
              <a:t>?</a:t>
            </a:r>
            <a:endParaRPr sz="2100">
              <a:latin typeface="Tahoma"/>
              <a:ea typeface="Tahoma"/>
              <a:cs typeface="Tahoma"/>
              <a:sym typeface="Tahoma"/>
            </a:endParaRPr>
          </a:p>
          <a:p>
            <a:pPr indent="25121">
              <a:spcBef>
                <a:spcPts val="300"/>
              </a:spcBef>
              <a:defRPr sz="2100" spc="-89">
                <a:latin typeface="Tahoma"/>
                <a:ea typeface="Tahoma"/>
                <a:cs typeface="Tahoma"/>
                <a:sym typeface="Tahoma"/>
              </a:defRPr>
            </a:pPr>
            <a:r>
              <a:rPr spc="-40"/>
              <a:t>Tipi </a:t>
            </a:r>
            <a:r>
              <a:t>comuni</a:t>
            </a:r>
          </a:p>
          <a:p>
            <a:pPr indent="574006">
              <a:spcBef>
                <a:spcPts val="200"/>
              </a:spcBef>
              <a:defRPr sz="1900" spc="-68">
                <a:latin typeface="Tahoma"/>
                <a:ea typeface="Tahoma"/>
                <a:cs typeface="Tahoma"/>
                <a:sym typeface="Tahoma"/>
              </a:defRPr>
            </a:pPr>
            <a:r>
              <a:t>Overflow </a:t>
            </a:r>
            <a:r>
              <a:rPr spc="-58"/>
              <a:t>del buffer </a:t>
            </a:r>
            <a:r>
              <a:t>dello stack </a:t>
            </a:r>
            <a:r>
              <a:rPr spc="-58"/>
              <a:t>(</a:t>
            </a:r>
            <a:r>
              <a:t>variabili </a:t>
            </a:r>
            <a:r>
              <a:rPr spc="-58"/>
              <a:t>locali</a:t>
            </a:r>
            <a:r>
              <a:rPr spc="-40"/>
              <a:t>, ecc.)</a:t>
            </a:r>
          </a:p>
          <a:p>
            <a:pPr indent="574006">
              <a:defRPr sz="1900" spc="-49">
                <a:latin typeface="Tahoma"/>
                <a:ea typeface="Tahoma"/>
                <a:cs typeface="Tahoma"/>
                <a:sym typeface="Tahoma"/>
              </a:defRPr>
            </a:pPr>
            <a:r>
              <a:t>Heap </a:t>
            </a:r>
            <a:r>
              <a:rPr spc="-58"/>
              <a:t>buffer </a:t>
            </a:r>
            <a:r>
              <a:rPr spc="-58"/>
              <a:t>overflow </a:t>
            </a:r>
            <a:r>
              <a:rPr spc="-68"/>
              <a:t>(</a:t>
            </a:r>
            <a:r>
              <a:rPr spc="-20"/>
              <a:t>variabili/oggetti </a:t>
            </a:r>
            <a:r>
              <a:rPr spc="-58"/>
              <a:t>allocati </a:t>
            </a:r>
            <a:r>
              <a:rPr spc="-68"/>
              <a:t>dinamicamente</a:t>
            </a:r>
            <a:r>
              <a:rPr spc="-20"/>
              <a:t>)</a:t>
            </a:r>
          </a:p>
          <a:p>
            <a:pPr indent="25121">
              <a:spcBef>
                <a:spcPts val="400"/>
              </a:spcBef>
              <a:defRPr sz="2100" spc="-40">
                <a:latin typeface="Tahoma"/>
                <a:ea typeface="Tahoma"/>
                <a:cs typeface="Tahoma"/>
                <a:sym typeface="Tahoma"/>
              </a:defRPr>
            </a:pPr>
            <a:r>
              <a:t>Altri </a:t>
            </a:r>
            <a:r>
              <a:rPr spc="-20"/>
              <a:t>tipi</a:t>
            </a:r>
          </a:p>
          <a:p>
            <a:pPr indent="574006">
              <a:spcBef>
                <a:spcPts val="300"/>
              </a:spcBef>
              <a:defRPr sz="1900" spc="-58">
                <a:latin typeface="Tahoma"/>
                <a:ea typeface="Tahoma"/>
                <a:cs typeface="Tahoma"/>
                <a:sym typeface="Tahoma"/>
              </a:defRPr>
            </a:pPr>
            <a:r>
              <a:t>Overflow </a:t>
            </a:r>
            <a:r>
              <a:rPr spc="-49"/>
              <a:t>del buffer </a:t>
            </a:r>
            <a:r>
              <a:t>BSS </a:t>
            </a:r>
            <a:r>
              <a:rPr spc="-49"/>
              <a:t>(</a:t>
            </a:r>
            <a:r>
              <a:rPr spc="-20"/>
              <a:t>variabili </a:t>
            </a:r>
            <a:r>
              <a:rPr spc="-49"/>
              <a:t>globali </a:t>
            </a:r>
            <a:r>
              <a:t>scrivibili</a:t>
            </a:r>
            <a:r>
              <a:rPr spc="-20"/>
              <a:t>)</a:t>
            </a:r>
          </a:p>
          <a:p>
            <a:pPr marR="592845" indent="25121">
              <a:lnSpc>
                <a:spcPct val="101800"/>
              </a:lnSpc>
              <a:spcBef>
                <a:spcPts val="600"/>
              </a:spcBef>
              <a:defRPr sz="2100" spc="-58">
                <a:latin typeface="Tahoma"/>
                <a:ea typeface="Tahoma"/>
                <a:cs typeface="Tahoma"/>
                <a:sym typeface="Tahoma"/>
              </a:defRPr>
            </a:pPr>
            <a:r>
              <a:t>Proposta: </a:t>
            </a:r>
            <a:r>
              <a:t>eseguire </a:t>
            </a:r>
            <a:r>
              <a:t>operazioni di </a:t>
            </a:r>
            <a:r>
              <a:rPr spc="-69"/>
              <a:t>controllo </a:t>
            </a:r>
            <a:r>
              <a:t>dei limiti </a:t>
            </a:r>
            <a:r>
              <a:rPr spc="-20"/>
              <a:t>/ </a:t>
            </a:r>
            <a:r>
              <a:rPr spc="-49"/>
              <a:t>limitare </a:t>
            </a:r>
            <a:r>
              <a:rPr spc="-49"/>
              <a:t>l'</a:t>
            </a:r>
            <a:r>
              <a:rPr spc="-20"/>
              <a:t>operazione di </a:t>
            </a:r>
            <a:r>
              <a:rPr spc="-40"/>
              <a:t>copia </a:t>
            </a:r>
            <a:r>
              <a:rPr spc="0"/>
              <a:t>alla </a:t>
            </a:r>
            <a:r>
              <a:rPr spc="-20"/>
              <a:t>dimensione </a:t>
            </a:r>
            <a:r>
              <a:rPr spc="0"/>
              <a:t>del </a:t>
            </a:r>
            <a:r>
              <a:rPr spc="-20"/>
              <a:t>buffer </a:t>
            </a:r>
            <a:r>
              <a:rPr spc="-20"/>
              <a:t>di destinazione</a:t>
            </a:r>
            <a:r>
              <a:rPr spc="-20"/>
              <a:t>.</a:t>
            </a:r>
          </a:p>
        </p:txBody>
      </p:sp>
      <p:pic>
        <p:nvPicPr>
          <p:cNvPr id="544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1199520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732" y="1953147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732" y="3124534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object 11" descr="object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1732" y="3842991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object 12" descr="object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65744" y="4213774"/>
            <a:ext cx="102997" cy="10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object 13" descr="object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65744" y="4513946"/>
            <a:ext cx="102997" cy="10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object 14" descr="object 1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91732" y="4864382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object 15" descr="object 1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65744" y="5239360"/>
            <a:ext cx="102997" cy="93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object 16" descr="object 1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91732" y="5630493"/>
            <a:ext cx="128117" cy="128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Τίτλος 1"/>
          <p:cNvSpPr txBox="1"/>
          <p:nvPr/>
        </p:nvSpPr>
        <p:spPr>
          <a:xfrm>
            <a:off x="6703595" y="114522"/>
            <a:ext cx="4695437" cy="120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3600" b="1" spc="1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Il sotto-settore del petrolio e del gas</a:t>
            </a:r>
          </a:p>
        </p:txBody>
      </p:sp>
      <p:sp>
        <p:nvSpPr>
          <p:cNvPr id="334" name="Subtitle 2"/>
          <p:cNvSpPr txBox="1"/>
          <p:nvPr>
            <p:ph type="body" sz="half" idx="1"/>
          </p:nvPr>
        </p:nvSpPr>
        <p:spPr>
          <a:xfrm>
            <a:off x="5361270" y="1318661"/>
            <a:ext cx="6593662" cy="5065207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6299"/>
              </a:lnSpc>
              <a:spcBef>
                <a:spcPts val="800"/>
              </a:spcBef>
              <a:buClr>
                <a:schemeClr val="accent1"/>
              </a:buClr>
              <a:buSzPts val="1000"/>
              <a:buFont typeface="Symbol"/>
              <a:buChar char="·"/>
              <a:tabLst>
                <a:tab pos="457200" algn="l"/>
              </a:tabLst>
              <a:defRPr sz="1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Tipi di dati sensibili</a:t>
            </a:r>
            <a:r>
              <a:rPr b="0"/>
              <a:t>:</a:t>
            </a:r>
            <a:endParaRPr sz="11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500"/>
              <a:buFont typeface="Courier New"/>
              <a:buChar char="o"/>
              <a:tabLst>
                <a:tab pos="914400" algn="l"/>
              </a:tabLst>
              <a:defRPr sz="15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Dati di esplorazione e produzione</a:t>
            </a:r>
            <a:r>
              <a:rPr b="0"/>
              <a:t>: Dati geologici e operativi dettagliati, fondamentali per la scoperta e l'estrazione di riserve di petrolio e gas.</a:t>
            </a:r>
            <a:endParaRPr sz="16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500"/>
              <a:buFont typeface="Courier New"/>
              <a:buChar char="o"/>
              <a:tabLst>
                <a:tab pos="914400" algn="l"/>
              </a:tabLst>
              <a:defRPr sz="15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Dati operativi sulle infrastrutture</a:t>
            </a:r>
            <a:r>
              <a:rPr b="0"/>
              <a:t>: Informazioni sullo stato operativo e sulle prestazioni delle infrastrutture critiche, tra cui oleodotti, raffinerie e impianti di stoccaggio.</a:t>
            </a:r>
            <a:endParaRPr sz="16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500"/>
              <a:buFont typeface="Courier New"/>
              <a:buChar char="o"/>
              <a:tabLst>
                <a:tab pos="914400" algn="l"/>
              </a:tabLst>
              <a:defRPr sz="15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Dati finanziari e di mercato</a:t>
            </a:r>
            <a:r>
              <a:rPr b="0"/>
              <a:t>: Include i prezzi, le informazioni di trading e i dettagli sugli investimenti fondamentali per le operazioni di mercato e il posizionamento competitivo.</a:t>
            </a:r>
            <a:endParaRPr sz="1600"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lnSpc>
                <a:spcPct val="96299"/>
              </a:lnSpc>
              <a:spcBef>
                <a:spcPts val="800"/>
              </a:spcBef>
              <a:buClr>
                <a:schemeClr val="accent1"/>
              </a:buClr>
              <a:buSzPts val="1000"/>
              <a:buFont typeface="Symbol"/>
              <a:buChar char="·"/>
              <a:tabLst>
                <a:tab pos="457200" algn="l"/>
              </a:tabLst>
              <a:defRPr sz="1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Importanza strategica</a:t>
            </a:r>
            <a:r>
              <a:rPr b="0"/>
              <a:t>:</a:t>
            </a:r>
            <a:endParaRPr sz="11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500"/>
              <a:buFont typeface="Courier New"/>
              <a:buChar char="o"/>
              <a:tabLst>
                <a:tab pos="914400" algn="l"/>
              </a:tabLst>
              <a:defRPr sz="15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Sicurezza energetica</a:t>
            </a:r>
            <a:r>
              <a:rPr b="0"/>
              <a:t>: Il petrolio e il gas sono componenti vitali dell'approvvigionamento energetico globale e influenzano la sicurezza nazionale e le dinamiche geopolitiche.</a:t>
            </a:r>
            <a:endParaRPr sz="16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500"/>
              <a:buFont typeface="Courier New"/>
              <a:buChar char="o"/>
              <a:tabLst>
                <a:tab pos="914400" algn="l"/>
              </a:tabLst>
              <a:defRPr sz="15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Impatto economico</a:t>
            </a:r>
            <a:r>
              <a:rPr b="0"/>
              <a:t>: Il settore contribuisce in modo significativo all'economia globale e le fluttuazioni dei prezzi hanno un impatto su un'ampia gamma di attività economiche.</a:t>
            </a:r>
            <a:endParaRPr sz="16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500"/>
              <a:buFont typeface="Courier New"/>
              <a:buChar char="o"/>
              <a:tabLst>
                <a:tab pos="914400" algn="l"/>
              </a:tabLst>
              <a:defRPr sz="15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Manipolazione delle normative</a:t>
            </a:r>
            <a:r>
              <a:rPr b="0"/>
              <a:t>: L'accesso non autorizzato ai dati normativi potrebbe portare alla falsificazione dei rapporti di conformità, mettendo in pericolo la sicurezza pubblica.</a:t>
            </a:r>
          </a:p>
        </p:txBody>
      </p:sp>
      <p:grpSp>
        <p:nvGrpSpPr>
          <p:cNvPr id="337" name="Θέση εικόνας 7"/>
          <p:cNvGrpSpPr/>
          <p:nvPr/>
        </p:nvGrpSpPr>
        <p:grpSpPr>
          <a:xfrm>
            <a:off x="3175" y="-4763"/>
            <a:ext cx="5840413" cy="6862764"/>
            <a:chOff x="0" y="0"/>
            <a:chExt cx="5840412" cy="6862763"/>
          </a:xfrm>
        </p:grpSpPr>
        <p:sp>
          <p:nvSpPr>
            <p:cNvPr id="335" name="Rectangle"/>
            <p:cNvSpPr/>
            <p:nvPr/>
          </p:nvSpPr>
          <p:spPr>
            <a:xfrm>
              <a:off x="0" y="0"/>
              <a:ext cx="5840413" cy="6862764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36" name="image29.png" descr="image2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685" t="0" r="25685" b="0"/>
            <a:stretch>
              <a:fillRect/>
            </a:stretch>
          </p:blipFill>
          <p:spPr>
            <a:xfrm>
              <a:off x="-1" y="0"/>
              <a:ext cx="5840414" cy="6862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object 2"/>
          <p:cNvSpPr txBox="1"/>
          <p:nvPr>
            <p:ph type="title"/>
          </p:nvPr>
        </p:nvSpPr>
        <p:spPr>
          <a:xfrm>
            <a:off x="2963183" y="108208"/>
            <a:ext cx="20800090" cy="765299"/>
          </a:xfrm>
          <a:prstGeom prst="rect">
            <a:avLst/>
          </a:prstGeom>
        </p:spPr>
        <p:txBody>
          <a:bodyPr lIns="0" tIns="0" rIns="0" bIns="0" anchor="ctr"/>
          <a:lstStyle>
            <a:lvl1pPr indent="42704">
              <a:lnSpc>
                <a:spcPct val="100000"/>
              </a:lnSpc>
              <a:spcBef>
                <a:spcPts val="200"/>
              </a:spcBef>
              <a:defRPr sz="4800" spc="-100"/>
            </a:lvl1pPr>
          </a:lstStyle>
          <a:p>
            <a:pPr/>
            <a:r>
              <a:t>Buffer overflow</a:t>
            </a:r>
          </a:p>
        </p:txBody>
      </p:sp>
      <p:sp>
        <p:nvSpPr>
          <p:cNvPr id="555" name="object 8"/>
          <p:cNvSpPr txBox="1"/>
          <p:nvPr>
            <p:ph type="body" idx="1"/>
          </p:nvPr>
        </p:nvSpPr>
        <p:spPr>
          <a:xfrm>
            <a:off x="306401" y="1173983"/>
            <a:ext cx="11580800" cy="3991763"/>
          </a:xfrm>
          <a:prstGeom prst="rect">
            <a:avLst/>
          </a:prstGeom>
        </p:spPr>
        <p:txBody>
          <a:bodyPr/>
          <a:lstStyle/>
          <a:p>
            <a:pPr marL="533813" marR="126858" indent="-91440">
              <a:lnSpc>
                <a:spcPts val="2300"/>
              </a:lnSpc>
              <a:spcBef>
                <a:spcPts val="400"/>
              </a:spcBef>
              <a:defRPr spc="-100"/>
            </a:pPr>
            <a:r>
              <a:t>Comunemente </a:t>
            </a:r>
            <a:r>
              <a:t>a causa dell</a:t>
            </a:r>
            <a:r>
              <a:t>'</a:t>
            </a:r>
            <a:r>
              <a:t>uso </a:t>
            </a:r>
            <a:r>
              <a:t>di </a:t>
            </a:r>
            <a:r>
              <a:t>funzioni </a:t>
            </a:r>
            <a:r>
              <a:t>libc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non sicure</a:t>
            </a:r>
            <a:r>
              <a:t>: </a:t>
            </a:r>
            <a:r>
              <a:t>gets(3), </a:t>
            </a:r>
            <a:r>
              <a:t>scanf(3), </a:t>
            </a:r>
            <a:r>
              <a:rPr spc="0"/>
              <a:t>sprintf(3), </a:t>
            </a:r>
            <a:r>
              <a:rPr spc="0"/>
              <a:t>strcpy(3), </a:t>
            </a:r>
            <a:r>
              <a:rPr spc="0"/>
              <a:t>strcat(3), </a:t>
            </a:r>
            <a:r>
              <a:t>...</a:t>
            </a:r>
          </a:p>
          <a:p>
            <a:pPr marL="1082697" marR="118067" indent="-91439">
              <a:spcBef>
                <a:spcPts val="200"/>
              </a:spcBef>
              <a:defRPr sz="1900" spc="-100"/>
            </a:pPr>
            <a:r>
              <a:t>Queste funzioni interrompono la copia dei </a:t>
            </a:r>
            <a:r>
              <a:t>dati quando trovano </a:t>
            </a:r>
            <a:r>
              <a:rPr spc="0"/>
              <a:t>un </a:t>
            </a:r>
            <a:r>
              <a:t>byte </a:t>
            </a:r>
            <a:r>
              <a:t>NULL </a:t>
            </a:r>
            <a:r>
              <a:t>nel </a:t>
            </a:r>
            <a:r>
              <a:t>buffer </a:t>
            </a:r>
            <a:r>
              <a:t>di origine </a:t>
            </a:r>
            <a:r>
              <a:t>(o </a:t>
            </a:r>
            <a:r>
              <a:t>EOF </a:t>
            </a:r>
            <a:r>
              <a:t>per </a:t>
            </a:r>
            <a:r>
              <a:t>gets(3)), indipendentemente </a:t>
            </a:r>
            <a:r>
              <a:rPr spc="0"/>
              <a:t>dalla </a:t>
            </a:r>
            <a:r>
              <a:t>dimensione </a:t>
            </a:r>
            <a:r>
              <a:rPr spc="-200"/>
              <a:t>del </a:t>
            </a:r>
            <a:r>
              <a:t>buffer </a:t>
            </a:r>
            <a:r>
              <a:t>di destinazione</a:t>
            </a:r>
          </a:p>
          <a:p>
            <a:pPr marL="675743" marR="4321998" indent="-91440">
              <a:lnSpc>
                <a:spcPct val="125600"/>
              </a:lnSpc>
              <a:spcBef>
                <a:spcPts val="1600"/>
              </a:spcBef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char </a:t>
            </a:r>
            <a:r>
              <a:rPr spc="-100"/>
              <a:t>argument[100]; </a:t>
            </a:r>
            <a:r>
              <a:t>strcpy(argument, </a:t>
            </a:r>
            <a:r>
              <a:rPr spc="-100"/>
              <a:t>argv[2]);</a:t>
            </a:r>
          </a:p>
          <a:p>
            <a:pPr marL="508692" indent="-91440"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marL="508692" indent="-91440">
              <a:spcBef>
                <a:spcPts val="800"/>
              </a:spcBef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marL="1082697" indent="-550140">
              <a:defRPr i="1" spc="-100">
                <a:latin typeface="Arial"/>
                <a:ea typeface="Arial"/>
                <a:cs typeface="Arial"/>
                <a:sym typeface="Arial"/>
              </a:defRPr>
            </a:pPr>
            <a:r>
              <a:rPr i="0">
                <a:latin typeface="Century Gothic"/>
                <a:ea typeface="Century Gothic"/>
                <a:cs typeface="Century Gothic"/>
                <a:sym typeface="Century Gothic"/>
              </a:rPr>
              <a:t>Esistono alternative </a:t>
            </a:r>
            <a:r>
              <a:t>sicure</a:t>
            </a:r>
            <a:r>
              <a:rPr i="0"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0">
                <a:latin typeface="Century Gothic"/>
                <a:ea typeface="Century Gothic"/>
                <a:cs typeface="Century Gothic"/>
                <a:sym typeface="Century Gothic"/>
              </a:rPr>
              <a:t>fgets(3), snprintf(3), strncpy(3), strncat(3), ...</a:t>
            </a:r>
            <a:endParaRPr i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08692" indent="-91440">
              <a:spcBef>
                <a:spcPts val="200"/>
              </a:spcBef>
              <a:defRPr spc="-49"/>
            </a:pPr>
          </a:p>
          <a:p>
            <a:pPr marL="1082697" marR="10047" indent="-91439">
              <a:lnSpc>
                <a:spcPts val="2300"/>
              </a:lnSpc>
              <a:spcBef>
                <a:spcPts val="200"/>
              </a:spcBef>
              <a:defRPr sz="1900" spc="-100"/>
            </a:pPr>
            <a:r>
              <a:t>permettono ai programmatori </a:t>
            </a:r>
            <a:r>
              <a:t>di specificare il numero massimo di byte da </a:t>
            </a:r>
            <a:r>
              <a:rPr spc="0"/>
              <a:t>scrivere </a:t>
            </a:r>
            <a:r>
              <a:rPr spc="0"/>
              <a:t>nel </a:t>
            </a:r>
            <a:r>
              <a:t>buffer </a:t>
            </a:r>
            <a:r>
              <a:rPr spc="0"/>
              <a:t>di destinazione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object 2"/>
          <p:cNvSpPr txBox="1"/>
          <p:nvPr>
            <p:ph type="title"/>
          </p:nvPr>
        </p:nvSpPr>
        <p:spPr>
          <a:xfrm>
            <a:off x="2489457" y="183054"/>
            <a:ext cx="20800090" cy="703744"/>
          </a:xfrm>
          <a:prstGeom prst="rect">
            <a:avLst/>
          </a:prstGeom>
        </p:spPr>
        <p:txBody>
          <a:bodyPr lIns="0" tIns="0" rIns="0" bIns="0" anchor="ctr"/>
          <a:lstStyle>
            <a:lvl1pPr indent="32455" defTabSz="694944">
              <a:lnSpc>
                <a:spcPct val="100000"/>
              </a:lnSpc>
              <a:spcBef>
                <a:spcPts val="100"/>
              </a:spcBef>
              <a:defRPr sz="4560" spc="-76"/>
            </a:lvl1pPr>
          </a:lstStyle>
          <a:p>
            <a:pPr/>
            <a:r>
              <a:t>Buffer overflow</a:t>
            </a:r>
          </a:p>
        </p:txBody>
      </p:sp>
      <p:sp>
        <p:nvSpPr>
          <p:cNvPr id="558" name="object 7"/>
          <p:cNvSpPr txBox="1"/>
          <p:nvPr/>
        </p:nvSpPr>
        <p:spPr>
          <a:xfrm>
            <a:off x="1773322" y="1876682"/>
            <a:ext cx="8610181" cy="2948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0047" indent="25121">
              <a:lnSpc>
                <a:spcPct val="102000"/>
              </a:lnSpc>
              <a:spcBef>
                <a:spcPts val="100"/>
              </a:spcBef>
              <a:defRPr sz="2100" spc="-79">
                <a:latin typeface="Tahoma"/>
                <a:ea typeface="Tahoma"/>
                <a:cs typeface="Tahoma"/>
                <a:sym typeface="Tahoma"/>
              </a:defRPr>
            </a:pPr>
            <a:r>
              <a:t>Gli aggressori </a:t>
            </a:r>
            <a:r>
              <a:rPr spc="-69"/>
              <a:t>possono </a:t>
            </a:r>
            <a:r>
              <a:rPr spc="-69"/>
              <a:t>causare </a:t>
            </a:r>
            <a:r>
              <a:rPr spc="0"/>
              <a:t>un </a:t>
            </a:r>
            <a:r>
              <a:rPr spc="-69"/>
              <a:t>buffer </a:t>
            </a:r>
            <a:r>
              <a:t>overflow </a:t>
            </a:r>
            <a:r>
              <a:rPr spc="-58"/>
              <a:t>quando </a:t>
            </a:r>
            <a:r>
              <a:t>controllano </a:t>
            </a:r>
            <a:r>
              <a:rPr spc="-69"/>
              <a:t>almeno </a:t>
            </a:r>
            <a:r>
              <a:rPr spc="-58"/>
              <a:t>uno </a:t>
            </a:r>
            <a:r>
              <a:rPr spc="-40"/>
              <a:t>dei </a:t>
            </a:r>
            <a:r>
              <a:rPr spc="-20"/>
              <a:t>parametri </a:t>
            </a:r>
            <a:r>
              <a:rPr spc="0"/>
              <a:t>seguenti</a:t>
            </a:r>
          </a:p>
          <a:p>
            <a:pPr marR="4308183" indent="572750">
              <a:lnSpc>
                <a:spcPct val="125499"/>
              </a:lnSpc>
              <a:defRPr sz="2100" spc="-49">
                <a:latin typeface="Tahoma"/>
                <a:ea typeface="Tahoma"/>
                <a:cs typeface="Tahoma"/>
                <a:sym typeface="Tahoma"/>
              </a:defRPr>
            </a:pPr>
            <a:r>
              <a:t>la </a:t>
            </a:r>
            <a:r>
              <a:rPr spc="-58"/>
              <a:t>dimensione </a:t>
            </a:r>
            <a:r>
              <a:rPr spc="-58"/>
              <a:t>dei dati </a:t>
            </a:r>
            <a:r>
              <a:rPr spc="-69"/>
              <a:t>da </a:t>
            </a:r>
            <a:r>
              <a:rPr spc="-40"/>
              <a:t>copiare </a:t>
            </a:r>
            <a:r>
              <a:rPr spc="0"/>
              <a:t>la </a:t>
            </a:r>
            <a:r>
              <a:rPr spc="0"/>
              <a:t>posizione </a:t>
            </a:r>
            <a:r>
              <a:rPr spc="-20"/>
              <a:t>del buffer </a:t>
            </a:r>
            <a:r>
              <a:rPr spc="0"/>
              <a:t>di ingresso</a:t>
            </a:r>
          </a:p>
          <a:p>
            <a:pPr marR="821444" indent="572750">
              <a:lnSpc>
                <a:spcPct val="102899"/>
              </a:lnSpc>
              <a:spcBef>
                <a:spcPts val="500"/>
              </a:spcBef>
              <a:defRPr sz="2100" spc="-49">
                <a:latin typeface="Tahoma"/>
                <a:ea typeface="Tahoma"/>
                <a:cs typeface="Tahoma"/>
                <a:sym typeface="Tahoma"/>
              </a:defRPr>
            </a:pPr>
            <a:r>
              <a:t>i </a:t>
            </a:r>
            <a:r>
              <a:rPr spc="-69"/>
              <a:t>dati </a:t>
            </a:r>
            <a:r>
              <a:rPr spc="-69"/>
              <a:t>che vengono </a:t>
            </a:r>
            <a:r>
              <a:rPr spc="-79"/>
              <a:t>copiati </a:t>
            </a:r>
            <a:r>
              <a:rPr spc="-69"/>
              <a:t>(e il </a:t>
            </a:r>
            <a:r>
              <a:rPr spc="-79"/>
              <a:t>software </a:t>
            </a:r>
            <a:r>
              <a:rPr spc="-69"/>
              <a:t>si aspetta </a:t>
            </a:r>
            <a:r>
              <a:rPr spc="-69"/>
              <a:t>un certo </a:t>
            </a:r>
            <a:r>
              <a:rPr spc="0"/>
              <a:t>simbolo </a:t>
            </a:r>
            <a:r>
              <a:rPr spc="-20"/>
              <a:t>di terminazione </a:t>
            </a:r>
            <a:r>
              <a:rPr spc="0"/>
              <a:t>nei </a:t>
            </a:r>
            <a:r>
              <a:rPr spc="-20"/>
              <a:t>dati)</a:t>
            </a:r>
          </a:p>
          <a:p>
            <a:pPr indent="572750">
              <a:spcBef>
                <a:spcPts val="600"/>
              </a:spcBef>
              <a:defRPr sz="2100" spc="-40">
                <a:latin typeface="Tahoma"/>
                <a:ea typeface="Tahoma"/>
                <a:cs typeface="Tahoma"/>
                <a:sym typeface="Tahoma"/>
              </a:defRPr>
            </a:pPr>
            <a:r>
              <a:t>la </a:t>
            </a:r>
            <a:r>
              <a:t>dimensione </a:t>
            </a:r>
            <a:r>
              <a:rPr spc="-20"/>
              <a:t>del buffer </a:t>
            </a:r>
            <a:r>
              <a:rPr spc="-49"/>
              <a:t>di uscita</a:t>
            </a:r>
          </a:p>
          <a:p>
            <a:pPr indent="572750">
              <a:spcBef>
                <a:spcPts val="600"/>
              </a:spcBef>
              <a:defRPr sz="2100" spc="-20">
                <a:latin typeface="Tahoma"/>
                <a:ea typeface="Tahoma"/>
                <a:cs typeface="Tahoma"/>
                <a:sym typeface="Tahoma"/>
              </a:defRPr>
            </a:pPr>
            <a:r>
              <a:t>la </a:t>
            </a:r>
            <a:r>
              <a:rPr spc="-49"/>
              <a:t>posizione </a:t>
            </a:r>
            <a:r>
              <a:t>del buffer </a:t>
            </a:r>
            <a:r>
              <a:rPr spc="-40"/>
              <a:t>di uscita</a:t>
            </a:r>
          </a:p>
        </p:txBody>
      </p:sp>
      <p:pic>
        <p:nvPicPr>
          <p:cNvPr id="559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2715062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732" y="3130813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732" y="3548824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object 11" descr="object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1732" y="4299939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object 12" descr="object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91732" y="4715112"/>
            <a:ext cx="128117" cy="128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object 2"/>
          <p:cNvSpPr txBox="1"/>
          <p:nvPr>
            <p:ph type="title"/>
          </p:nvPr>
        </p:nvSpPr>
        <p:spPr>
          <a:xfrm>
            <a:off x="858961" y="274019"/>
            <a:ext cx="20800090" cy="765299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27633">
              <a:lnSpc>
                <a:spcPct val="100000"/>
              </a:lnSpc>
              <a:spcBef>
                <a:spcPts val="200"/>
              </a:spcBef>
              <a:defRPr sz="4800" spc="-100"/>
            </a:pPr>
            <a:r>
              <a:t>Sfruttamento di </a:t>
            </a:r>
            <a:r>
              <a:t>un </a:t>
            </a:r>
            <a:r>
              <a:t>buffer </a:t>
            </a:r>
            <a:r>
              <a:t>overflow </a:t>
            </a:r>
            <a:r>
              <a:t>sullo </a:t>
            </a:r>
            <a:r>
              <a:t>stack</a:t>
            </a:r>
          </a:p>
        </p:txBody>
      </p:sp>
      <p:sp>
        <p:nvSpPr>
          <p:cNvPr id="566" name="object 7"/>
          <p:cNvSpPr txBox="1"/>
          <p:nvPr/>
        </p:nvSpPr>
        <p:spPr>
          <a:xfrm>
            <a:off x="2334398" y="1379005"/>
            <a:ext cx="2306098" cy="153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21">
              <a:spcBef>
                <a:spcPts val="1500"/>
              </a:spcBef>
              <a:defRPr sz="2100" spc="-20">
                <a:latin typeface="Tahoma"/>
                <a:ea typeface="Tahoma"/>
                <a:cs typeface="Tahoma"/>
                <a:sym typeface="Tahoma"/>
              </a:defRPr>
            </a:pPr>
            <a:r>
              <a:rPr spc="-40"/>
              <a:t>Pila delle</a:t>
            </a:r>
            <a:r>
              <a:t> chiamate di </a:t>
            </a:r>
            <a:r>
              <a:t>funzione</a:t>
            </a:r>
          </a:p>
          <a:p>
            <a:pPr marR="153235" algn="r">
              <a:spcBef>
                <a:spcPts val="1000"/>
              </a:spcBef>
              <a:tabLst>
                <a:tab pos="1905000" algn="l"/>
              </a:tabLst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pc="-20"/>
              <a:t>indirizzo </a:t>
            </a:r>
            <a:r>
              <a:t>alto</a:t>
            </a:r>
            <a:r>
              <a:rPr spc="-99"/>
              <a:t> ^</a:t>
            </a:r>
          </a:p>
          <a:p>
            <a:pPr marR="170819" algn="r">
              <a:spcBef>
                <a:spcPts val="500"/>
              </a:spcBef>
              <a:defRPr sz="1700" spc="-99">
                <a:latin typeface="Courier New"/>
                <a:ea typeface="Courier New"/>
                <a:cs typeface="Courier New"/>
                <a:sym typeface="Courier New"/>
              </a:defRPr>
            </a:pPr>
            <a:r>
              <a:t>|</a:t>
            </a:r>
          </a:p>
          <a:p>
            <a:pPr marR="129371" indent="2023464">
              <a:lnSpc>
                <a:spcPct val="125600"/>
              </a:lnSpc>
              <a:tabLst>
                <a:tab pos="1943100" algn="l"/>
              </a:tabLst>
              <a:defRPr sz="1700" spc="-99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pc="-20"/>
              <a:t>| Indirizzo </a:t>
            </a:r>
            <a:r>
              <a:rPr spc="0"/>
              <a:t>basso</a:t>
            </a:r>
          </a:p>
        </p:txBody>
      </p:sp>
      <p:sp>
        <p:nvSpPr>
          <p:cNvPr id="567" name="object 8"/>
          <p:cNvSpPr txBox="1"/>
          <p:nvPr/>
        </p:nvSpPr>
        <p:spPr>
          <a:xfrm>
            <a:off x="4843722" y="1778305"/>
            <a:ext cx="3229291" cy="542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0047" indent="72849">
              <a:lnSpc>
                <a:spcPct val="124700"/>
              </a:lnSpc>
              <a:spcBef>
                <a:spcPts val="100"/>
              </a:spcBef>
              <a:tabLst>
                <a:tab pos="711200" algn="l"/>
                <a:tab pos="3060700" algn="l"/>
              </a:tabLst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[ </a:t>
            </a:r>
            <a:r>
              <a:t>Parametri della</a:t>
            </a:r>
            <a:r>
              <a:t> funzione </a:t>
            </a:r>
            <a:r>
              <a:rPr spc="-119"/>
              <a:t>] </a:t>
            </a:r>
            <a:r>
              <a:rPr spc="-99"/>
              <a:t>[ </a:t>
            </a:r>
            <a:r>
              <a:rPr spc="-20"/>
              <a:t>Indirizzo </a:t>
            </a:r>
            <a:r>
              <a:t>di ritorno </a:t>
            </a:r>
            <a:r>
              <a:rPr spc="-99"/>
              <a:t>]</a:t>
            </a:r>
          </a:p>
        </p:txBody>
      </p:sp>
      <p:sp>
        <p:nvSpPr>
          <p:cNvPr id="568" name="object 9"/>
          <p:cNvSpPr txBox="1"/>
          <p:nvPr/>
        </p:nvSpPr>
        <p:spPr>
          <a:xfrm>
            <a:off x="4843722" y="2455062"/>
            <a:ext cx="3229291" cy="544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0047" indent="70338">
              <a:lnSpc>
                <a:spcPct val="125600"/>
              </a:lnSpc>
              <a:spcBef>
                <a:spcPts val="100"/>
              </a:spcBef>
              <a:tabLst>
                <a:tab pos="571500" algn="l"/>
                <a:tab pos="3060700" algn="l"/>
              </a:tabLst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[ </a:t>
            </a:r>
            <a:r>
              <a:t>Puntatore al</a:t>
            </a:r>
            <a:r>
              <a:t> frame </a:t>
            </a:r>
            <a:r>
              <a:t>salvato </a:t>
            </a:r>
            <a:r>
              <a:rPr spc="-99"/>
              <a:t>] [ </a:t>
            </a:r>
            <a:r>
              <a:rPr spc="-20"/>
              <a:t>Variabili </a:t>
            </a:r>
            <a:r>
              <a:t>locali </a:t>
            </a:r>
            <a:r>
              <a:rPr spc="-99"/>
              <a:t>]</a:t>
            </a:r>
          </a:p>
        </p:txBody>
      </p:sp>
      <p:sp>
        <p:nvSpPr>
          <p:cNvPr id="569" name="object 10"/>
          <p:cNvSpPr txBox="1"/>
          <p:nvPr/>
        </p:nvSpPr>
        <p:spPr>
          <a:xfrm>
            <a:off x="2334399" y="3236071"/>
            <a:ext cx="8028635" cy="2321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93137" indent="25121">
              <a:lnSpc>
                <a:spcPct val="102899"/>
              </a:lnSpc>
              <a:spcBef>
                <a:spcPts val="100"/>
              </a:spcBef>
              <a:defRPr sz="2100" spc="-30">
                <a:latin typeface="Tahoma"/>
                <a:ea typeface="Tahoma"/>
                <a:cs typeface="Tahoma"/>
                <a:sym typeface="Tahoma"/>
              </a:defRPr>
            </a:pPr>
            <a:r>
              <a:t>Un </a:t>
            </a:r>
            <a:r>
              <a:rPr spc="-58"/>
              <a:t>overflow </a:t>
            </a:r>
            <a:r>
              <a:rPr spc="-40"/>
              <a:t>in </a:t>
            </a:r>
            <a:r>
              <a:rPr spc="0"/>
              <a:t>una </a:t>
            </a:r>
            <a:r>
              <a:rPr spc="-58"/>
              <a:t>variabile </a:t>
            </a:r>
            <a:r>
              <a:rPr spc="-58"/>
              <a:t>locale </a:t>
            </a:r>
            <a:r>
              <a:rPr spc="-49"/>
              <a:t>può </a:t>
            </a:r>
            <a:r>
              <a:rPr spc="-58"/>
              <a:t>sovrascrivere </a:t>
            </a:r>
            <a:r>
              <a:rPr spc="-20"/>
              <a:t>l'indirizzo di ritorno </a:t>
            </a:r>
            <a:r>
              <a:rPr spc="-58"/>
              <a:t>della funzione.</a:t>
            </a:r>
          </a:p>
          <a:p>
            <a:pPr marR="10047" indent="25121">
              <a:lnSpc>
                <a:spcPct val="102698"/>
              </a:lnSpc>
              <a:spcBef>
                <a:spcPts val="400"/>
              </a:spcBef>
              <a:defRPr sz="2100" spc="-58">
                <a:latin typeface="Tahoma"/>
                <a:ea typeface="Tahoma"/>
                <a:cs typeface="Tahoma"/>
                <a:sym typeface="Tahoma"/>
              </a:defRPr>
            </a:pPr>
            <a:r>
              <a:t>L'</a:t>
            </a:r>
            <a:r>
              <a:rPr spc="-69"/>
              <a:t>indirizzo di </a:t>
            </a:r>
            <a:r>
              <a:rPr spc="-69"/>
              <a:t>ritorno </a:t>
            </a:r>
            <a:r>
              <a:rPr spc="-69"/>
              <a:t>specifica l</a:t>
            </a:r>
            <a:r>
              <a:rPr spc="-49"/>
              <a:t>'</a:t>
            </a:r>
            <a:r>
              <a:rPr spc="-79"/>
              <a:t>istruzione </a:t>
            </a:r>
            <a:r>
              <a:t>che </a:t>
            </a:r>
            <a:r>
              <a:rPr spc="-79"/>
              <a:t>verrà eseguita </a:t>
            </a:r>
            <a:r>
              <a:rPr spc="-40"/>
              <a:t>dopo l'</a:t>
            </a:r>
            <a:r>
              <a:rPr spc="-20"/>
              <a:t>uscita </a:t>
            </a:r>
            <a:r>
              <a:rPr spc="0"/>
              <a:t>della </a:t>
            </a:r>
            <a:r>
              <a:rPr spc="0"/>
              <a:t>funzione.</a:t>
            </a:r>
          </a:p>
          <a:p>
            <a:pPr indent="25121">
              <a:spcBef>
                <a:spcPts val="300"/>
              </a:spcBef>
              <a:defRPr sz="2100" spc="-58">
                <a:latin typeface="Tahoma"/>
                <a:ea typeface="Tahoma"/>
                <a:cs typeface="Tahoma"/>
                <a:sym typeface="Tahoma"/>
              </a:defRPr>
            </a:pPr>
            <a:r>
              <a:t>Un </a:t>
            </a:r>
            <a:r>
              <a:rPr spc="-69"/>
              <a:t>utente malintenzionato </a:t>
            </a:r>
            <a:r>
              <a:t>può </a:t>
            </a:r>
            <a:r>
              <a:rPr spc="-69"/>
              <a:t>sfruttare </a:t>
            </a:r>
            <a:r>
              <a:rPr spc="-40"/>
              <a:t>l'</a:t>
            </a:r>
            <a:r>
              <a:rPr spc="-79"/>
              <a:t>overflow </a:t>
            </a:r>
            <a:r>
              <a:rPr spc="-20"/>
              <a:t>per </a:t>
            </a:r>
            <a:r>
              <a:rPr spc="-69"/>
              <a:t>reindirizzare </a:t>
            </a:r>
            <a:r>
              <a:rPr spc="-40"/>
              <a:t>il </a:t>
            </a:r>
            <a:r>
              <a:rPr spc="-69"/>
              <a:t>flusso </a:t>
            </a:r>
            <a:r>
              <a:rPr spc="-79"/>
              <a:t>del programma </a:t>
            </a:r>
            <a:r>
              <a:rPr spc="-49"/>
              <a:t>su:</a:t>
            </a:r>
          </a:p>
          <a:p>
            <a:pPr indent="574006">
              <a:spcBef>
                <a:spcPts val="200"/>
              </a:spcBef>
              <a:defRPr sz="1900" spc="-49">
                <a:latin typeface="Tahoma"/>
                <a:ea typeface="Tahoma"/>
                <a:cs typeface="Tahoma"/>
                <a:sym typeface="Tahoma"/>
              </a:defRPr>
            </a:pPr>
            <a:r>
              <a:t>codice </a:t>
            </a:r>
            <a:r>
              <a:rPr spc="-58"/>
              <a:t>fornito </a:t>
            </a:r>
            <a:r>
              <a:rPr spc="-20"/>
              <a:t>come </a:t>
            </a:r>
            <a:r>
              <a:t>parte </a:t>
            </a:r>
            <a:r>
              <a:rPr spc="-29"/>
              <a:t>dell</a:t>
            </a:r>
            <a:r>
              <a:rPr spc="-20"/>
              <a:t>'overflow</a:t>
            </a:r>
          </a:p>
          <a:p>
            <a:pPr indent="574006">
              <a:defRPr sz="1900" spc="-68">
                <a:latin typeface="Tahoma"/>
                <a:ea typeface="Tahoma"/>
                <a:cs typeface="Tahoma"/>
                <a:sym typeface="Tahoma"/>
              </a:defRPr>
            </a:pPr>
            <a:r>
              <a:t>altro </a:t>
            </a:r>
            <a:r>
              <a:rPr spc="-58"/>
              <a:t>codice </a:t>
            </a:r>
            <a:r>
              <a:t>all</a:t>
            </a:r>
            <a:r>
              <a:rPr spc="-99"/>
              <a:t>'</a:t>
            </a:r>
            <a:r>
              <a:t>interno dello </a:t>
            </a:r>
            <a:r>
              <a:rPr spc="-58"/>
              <a:t>spazio di </a:t>
            </a:r>
            <a:r>
              <a:t>memoria </a:t>
            </a:r>
            <a:r>
              <a:rPr spc="-20"/>
              <a:t>del processo</a:t>
            </a:r>
          </a:p>
        </p:txBody>
      </p:sp>
      <p:pic>
        <p:nvPicPr>
          <p:cNvPr id="570" name="object 11" descr="object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1520566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object 12" descr="object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732" y="3386292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object 13" descr="object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732" y="4125852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object 14" descr="object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1732" y="4839336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object 15" descr="object 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65744" y="5215571"/>
            <a:ext cx="102997" cy="10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object 16" descr="object 1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65744" y="5515766"/>
            <a:ext cx="102997" cy="102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object 2"/>
          <p:cNvSpPr txBox="1"/>
          <p:nvPr>
            <p:ph type="title"/>
          </p:nvPr>
        </p:nvSpPr>
        <p:spPr>
          <a:xfrm>
            <a:off x="3139453" y="59225"/>
            <a:ext cx="20800090" cy="765300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51494">
              <a:lnSpc>
                <a:spcPct val="100000"/>
              </a:lnSpc>
              <a:spcBef>
                <a:spcPts val="200"/>
              </a:spcBef>
              <a:defRPr sz="4800" spc="-200"/>
            </a:pPr>
            <a:r>
              <a:rPr spc="-100"/>
              <a:t>Errori </a:t>
            </a:r>
            <a:r>
              <a:t>fuori campo</a:t>
            </a:r>
          </a:p>
        </p:txBody>
      </p:sp>
      <p:sp>
        <p:nvSpPr>
          <p:cNvPr id="578" name="object 7"/>
          <p:cNvSpPr txBox="1"/>
          <p:nvPr/>
        </p:nvSpPr>
        <p:spPr>
          <a:xfrm>
            <a:off x="2318998" y="1108027"/>
            <a:ext cx="7881678" cy="462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21">
              <a:spcBef>
                <a:spcPts val="1400"/>
              </a:spcBef>
              <a:defRPr sz="2100" spc="-20">
                <a:latin typeface="Tahoma"/>
                <a:ea typeface="Tahoma"/>
                <a:cs typeface="Tahoma"/>
                <a:sym typeface="Tahoma"/>
              </a:defRPr>
            </a:pPr>
            <a:r>
              <a:t>Esempio:</a:t>
            </a:r>
          </a:p>
          <a:p>
            <a:pPr indent="25121">
              <a:spcBef>
                <a:spcPts val="1000"/>
              </a:spcBef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void </a:t>
            </a:r>
            <a:r>
              <a:rPr spc="-20"/>
              <a:t>func(...)</a:t>
            </a:r>
          </a:p>
          <a:p>
            <a:pPr indent="25121">
              <a:spcBef>
                <a:spcPts val="500"/>
              </a:spcBef>
              <a:defRPr sz="1700" spc="-99">
                <a:latin typeface="Courier New"/>
                <a:ea typeface="Courier New"/>
                <a:cs typeface="Courier New"/>
                <a:sym typeface="Courier New"/>
              </a:defRPr>
            </a:pPr>
            <a:r>
              <a:t>{</a:t>
            </a:r>
          </a:p>
          <a:p>
            <a:pPr marR="5258997" indent="576518">
              <a:lnSpc>
                <a:spcPct val="125600"/>
              </a:lnSpc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char </a:t>
            </a:r>
            <a:r>
              <a:rPr spc="-20"/>
              <a:t>buf[255]; </a:t>
            </a:r>
            <a:r>
              <a:t>char </a:t>
            </a:r>
            <a:r>
              <a:rPr spc="-20"/>
              <a:t>data[255];</a:t>
            </a:r>
          </a:p>
          <a:p>
            <a:pPr indent="576518">
              <a:spcBef>
                <a:spcPts val="600"/>
              </a:spcBef>
              <a:defRPr sz="1700" spc="-49">
                <a:latin typeface="Courier New"/>
                <a:ea typeface="Courier New"/>
                <a:cs typeface="Courier New"/>
                <a:sym typeface="Courier New"/>
              </a:defRPr>
            </a:pPr>
            <a:r>
              <a:t>...</a:t>
            </a:r>
          </a:p>
          <a:p>
            <a:pPr marL="552652" marR="2676599" indent="22608">
              <a:lnSpc>
                <a:spcPts val="2600"/>
              </a:lnSpc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 </a:t>
            </a:r>
            <a:r>
              <a:t>(i </a:t>
            </a:r>
            <a:r>
              <a:t>= </a:t>
            </a:r>
            <a:r>
              <a:t>0; </a:t>
            </a:r>
            <a:r>
              <a:t>i </a:t>
            </a:r>
            <a:r>
              <a:t>&lt;= </a:t>
            </a:r>
            <a:r>
              <a:t>sizeof(buf); </a:t>
            </a:r>
            <a:r>
              <a:rPr spc="-40"/>
              <a:t>i++) </a:t>
            </a:r>
            <a:r>
              <a:t>buf[i] </a:t>
            </a:r>
            <a:r>
              <a:t>= </a:t>
            </a:r>
            <a:r>
              <a:rPr spc="-20"/>
              <a:t>data[i];</a:t>
            </a:r>
          </a:p>
          <a:p>
            <a:pPr indent="576518">
              <a:spcBef>
                <a:spcPts val="300"/>
              </a:spcBef>
              <a:defRPr sz="1700" spc="-49">
                <a:latin typeface="Courier New"/>
                <a:ea typeface="Courier New"/>
                <a:cs typeface="Courier New"/>
                <a:sym typeface="Courier New"/>
              </a:defRPr>
            </a:pPr>
            <a:r>
              <a:t>...</a:t>
            </a:r>
          </a:p>
          <a:p>
            <a:pPr indent="25121">
              <a:spcBef>
                <a:spcPts val="500"/>
              </a:spcBef>
              <a:defRPr sz="1700" spc="-99">
                <a:latin typeface="Courier New"/>
                <a:ea typeface="Courier New"/>
                <a:cs typeface="Courier New"/>
                <a:sym typeface="Courier New"/>
              </a:defRPr>
            </a:pPr>
            <a:r>
              <a:t>}</a:t>
            </a:r>
          </a:p>
          <a:p>
            <a:pPr marR="10047" indent="25121">
              <a:lnSpc>
                <a:spcPct val="102400"/>
              </a:lnSpc>
              <a:spcBef>
                <a:spcPts val="600"/>
              </a:spcBef>
              <a:defRPr sz="2100" spc="-20">
                <a:latin typeface="Tahoma"/>
                <a:ea typeface="Tahoma"/>
                <a:cs typeface="Tahoma"/>
                <a:sym typeface="Tahoma"/>
              </a:defRPr>
            </a:pPr>
            <a:r>
              <a:t>Bug </a:t>
            </a:r>
            <a:r>
              <a:t>molto </a:t>
            </a:r>
            <a:r>
              <a:t>diffusi </a:t>
            </a:r>
            <a:r>
              <a:t>dovuti </a:t>
            </a:r>
            <a:r>
              <a:t>alla semantica </a:t>
            </a:r>
            <a:r>
              <a:rPr spc="0"/>
              <a:t>del C </a:t>
            </a:r>
            <a:r>
              <a:t>o dell'</a:t>
            </a:r>
            <a:r>
              <a:t>API </a:t>
            </a:r>
            <a:r>
              <a:t>(ad es. </a:t>
            </a:r>
            <a:r>
              <a:rPr sz="1700" spc="-40">
                <a:latin typeface="Courier New"/>
                <a:ea typeface="Courier New"/>
                <a:cs typeface="Courier New"/>
                <a:sym typeface="Courier New"/>
              </a:rPr>
              <a:t>strncpy </a:t>
            </a:r>
            <a:r>
              <a:rPr spc="-40"/>
              <a:t>non </a:t>
            </a:r>
            <a:r>
              <a:rPr spc="-40"/>
              <a:t>termina </a:t>
            </a:r>
            <a:r>
              <a:t>la </a:t>
            </a:r>
            <a:r>
              <a:rPr spc="-40"/>
              <a:t>stringa </a:t>
            </a:r>
            <a:r>
              <a:rPr spc="-40"/>
              <a:t>in uscita </a:t>
            </a:r>
            <a:r>
              <a:rPr spc="-40"/>
              <a:t>con </a:t>
            </a:r>
            <a:r>
              <a:rPr spc="-49"/>
              <a:t>NULL, </a:t>
            </a:r>
            <a:r>
              <a:rPr spc="-40"/>
              <a:t>copia </a:t>
            </a:r>
            <a:r>
              <a:rPr spc="0"/>
              <a:t>fino a </a:t>
            </a:r>
            <a:r>
              <a:rPr i="1" spc="0">
                <a:latin typeface="Arial"/>
                <a:ea typeface="Arial"/>
                <a:cs typeface="Arial"/>
                <a:sym typeface="Arial"/>
              </a:rPr>
              <a:t>n </a:t>
            </a:r>
            <a:r>
              <a:t>byte)</a:t>
            </a:r>
          </a:p>
          <a:p>
            <a:pPr marR="254973" indent="25121">
              <a:lnSpc>
                <a:spcPct val="101800"/>
              </a:lnSpc>
              <a:spcBef>
                <a:spcPts val="600"/>
              </a:spcBef>
              <a:defRPr sz="2100" spc="-49">
                <a:latin typeface="Tahoma"/>
                <a:ea typeface="Tahoma"/>
                <a:cs typeface="Tahoma"/>
                <a:sym typeface="Tahoma"/>
              </a:defRPr>
            </a:pPr>
            <a:r>
              <a:t>Proposta: </a:t>
            </a:r>
            <a:r>
              <a:t>Non </a:t>
            </a:r>
            <a:r>
              <a:rPr spc="-58"/>
              <a:t>copiare </a:t>
            </a:r>
            <a:r>
              <a:t>più </a:t>
            </a:r>
            <a:r>
              <a:t>byte </a:t>
            </a:r>
            <a:r>
              <a:t>della </a:t>
            </a:r>
            <a:r>
              <a:rPr spc="-40"/>
              <a:t>dimensione </a:t>
            </a:r>
            <a:r>
              <a:rPr spc="-20"/>
              <a:t>del buffer di destinazione.</a:t>
            </a:r>
          </a:p>
        </p:txBody>
      </p:sp>
      <p:pic>
        <p:nvPicPr>
          <p:cNvPr id="579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1133955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732" y="4686375"/>
            <a:ext cx="128117" cy="128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732" y="5782171"/>
            <a:ext cx="128117" cy="128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object 2"/>
          <p:cNvSpPr txBox="1"/>
          <p:nvPr>
            <p:ph type="title"/>
          </p:nvPr>
        </p:nvSpPr>
        <p:spPr>
          <a:xfrm>
            <a:off x="1949630" y="261462"/>
            <a:ext cx="20800090" cy="765299"/>
          </a:xfrm>
          <a:prstGeom prst="rect">
            <a:avLst/>
          </a:prstGeom>
        </p:spPr>
        <p:txBody>
          <a:bodyPr lIns="0" tIns="0" rIns="0" bIns="0" anchor="ctr"/>
          <a:lstStyle>
            <a:lvl1pPr indent="30144">
              <a:lnSpc>
                <a:spcPct val="100000"/>
              </a:lnSpc>
              <a:spcBef>
                <a:spcPts val="200"/>
              </a:spcBef>
              <a:defRPr sz="4800" spc="-100"/>
            </a:lvl1pPr>
          </a:lstStyle>
          <a:p>
            <a:pPr/>
            <a:r>
              <a:t>Sfruttare gli errori off-by-one</a:t>
            </a:r>
          </a:p>
        </p:txBody>
      </p:sp>
      <p:sp>
        <p:nvSpPr>
          <p:cNvPr id="584" name="object 7"/>
          <p:cNvSpPr txBox="1"/>
          <p:nvPr>
            <p:ph type="body" idx="1"/>
          </p:nvPr>
        </p:nvSpPr>
        <p:spPr>
          <a:xfrm>
            <a:off x="105496" y="1339735"/>
            <a:ext cx="11974725" cy="422889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 spc="-100"/>
            </a:pPr>
            <a:r>
              <a:t>Sovrascrittura di un byte </a:t>
            </a:r>
            <a:r>
              <a:rPr spc="0"/>
              <a:t>del </a:t>
            </a:r>
            <a:r>
              <a:t>puntatore </a:t>
            </a:r>
            <a:r>
              <a:rPr spc="-200"/>
              <a:t>al frame </a:t>
            </a:r>
            <a:r>
              <a:rPr spc="-200"/>
              <a:t>salvato</a:t>
            </a:r>
          </a:p>
          <a:p>
            <a:pPr marL="532556" marR="154491" indent="-91440">
              <a:lnSpc>
                <a:spcPct val="101800"/>
              </a:lnSpc>
              <a:spcBef>
                <a:spcPts val="600"/>
              </a:spcBef>
              <a:defRPr spc="-100"/>
            </a:pPr>
            <a:r>
              <a:t>Un </a:t>
            </a:r>
            <a:r>
              <a:t>overflow </a:t>
            </a:r>
            <a:r>
              <a:t>off-by-one </a:t>
            </a:r>
            <a:r>
              <a:t>nella </a:t>
            </a:r>
            <a:r>
              <a:t>variabile </a:t>
            </a:r>
            <a:r>
              <a:t>accanto </a:t>
            </a:r>
            <a:r>
              <a:t>al </a:t>
            </a:r>
            <a:r>
              <a:t>puntatore al frame salvato </a:t>
            </a:r>
            <a:r>
              <a:t>cambierà </a:t>
            </a:r>
            <a:r>
              <a:t>un </a:t>
            </a:r>
            <a:r>
              <a:t>byte </a:t>
            </a:r>
            <a:r>
              <a:t>nell'</a:t>
            </a:r>
            <a:r>
              <a:t>indirizzo </a:t>
            </a:r>
            <a:r>
              <a:t>del puntatore </a:t>
            </a:r>
            <a:r>
              <a:t>al frame </a:t>
            </a:r>
            <a:r>
              <a:t>salvato.</a:t>
            </a:r>
          </a:p>
          <a:p>
            <a:pPr marL="532556" marR="474776" indent="-91440">
              <a:lnSpc>
                <a:spcPct val="101800"/>
              </a:lnSpc>
              <a:spcBef>
                <a:spcPts val="600"/>
              </a:spcBef>
              <a:defRPr spc="-100"/>
            </a:pPr>
            <a:r>
              <a:t>Questo </a:t>
            </a:r>
            <a:r>
              <a:t>indirizzo </a:t>
            </a:r>
            <a:r>
              <a:t>può puntare a </a:t>
            </a:r>
            <a:r>
              <a:rPr spc="0"/>
              <a:t>un </a:t>
            </a:r>
            <a:r>
              <a:t>falso stack frame all'interno </a:t>
            </a:r>
            <a:r>
              <a:t>dei </a:t>
            </a:r>
            <a:r>
              <a:t>dati </a:t>
            </a:r>
            <a:r>
              <a:rPr spc="0"/>
              <a:t>forniti </a:t>
            </a:r>
            <a:r>
              <a:t>dall'attaccante.</a:t>
            </a:r>
          </a:p>
          <a:p>
            <a:pPr marL="532556" marR="584053" indent="-91440">
              <a:lnSpc>
                <a:spcPct val="101800"/>
              </a:lnSpc>
              <a:spcBef>
                <a:spcPts val="600"/>
              </a:spcBef>
            </a:pPr>
            <a:r>
              <a:t>All'</a:t>
            </a:r>
            <a:r>
              <a:rPr spc="-100"/>
              <a:t>epilogo </a:t>
            </a:r>
            <a:r>
              <a:t>della funzione </a:t>
            </a:r>
            <a:r>
              <a:rPr spc="-100"/>
              <a:t>vulnerabile</a:t>
            </a:r>
            <a:r>
              <a:t>: </a:t>
            </a:r>
            <a:r>
              <a:t>ESP </a:t>
            </a:r>
            <a:r>
              <a:t>= </a:t>
            </a:r>
            <a:r>
              <a:t>EBP, </a:t>
            </a:r>
            <a:r>
              <a:t>EBP </a:t>
            </a:r>
            <a:r>
              <a:rPr spc="-100"/>
              <a:t>= </a:t>
            </a:r>
            <a:r>
              <a:rPr spc="-100"/>
              <a:t>puntatore </a:t>
            </a:r>
            <a:r>
              <a:t>al frame </a:t>
            </a:r>
            <a:r>
              <a:t>modificato</a:t>
            </a:r>
            <a:endParaRPr spc="-100"/>
          </a:p>
          <a:p>
            <a:pPr marL="532556" indent="-91440">
              <a:spcBef>
                <a:spcPts val="600"/>
              </a:spcBef>
              <a:defRPr spc="-100"/>
            </a:pPr>
            <a:r>
              <a:t>All'</a:t>
            </a:r>
            <a:r>
              <a:t>epilogo </a:t>
            </a:r>
            <a:r>
              <a:t>del chiamante: </a:t>
            </a:r>
            <a:r>
              <a:t>ESP </a:t>
            </a:r>
            <a:r>
              <a:rPr spc="0"/>
              <a:t>= </a:t>
            </a:r>
            <a:r>
              <a:t>puntatore </a:t>
            </a:r>
            <a:r>
              <a:t>al frame </a:t>
            </a:r>
            <a:r>
              <a:t>modificato</a:t>
            </a:r>
            <a:r>
              <a:t>, ma </a:t>
            </a:r>
            <a:r>
              <a:t>il</a:t>
            </a:r>
          </a:p>
          <a:p>
            <a:pPr marL="532556" indent="-91440">
              <a:spcBef>
                <a:spcPts val="200"/>
              </a:spcBef>
              <a:defRPr sz="1700" spc="-1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2000">
                <a:latin typeface="Century Gothic"/>
                <a:ea typeface="Century Gothic"/>
                <a:cs typeface="Century Gothic"/>
                <a:sym typeface="Century Gothic"/>
              </a:rPr>
              <a:t>L'</a:t>
            </a:r>
            <a:r>
              <a:rPr sz="2000">
                <a:latin typeface="Century Gothic"/>
                <a:ea typeface="Century Gothic"/>
                <a:cs typeface="Century Gothic"/>
                <a:sym typeface="Century Gothic"/>
              </a:rPr>
              <a:t>istruzione </a:t>
            </a:r>
            <a:r>
              <a:t>ret </a:t>
            </a:r>
            <a:r>
              <a:rPr sz="2000">
                <a:latin typeface="Century Gothic"/>
                <a:ea typeface="Century Gothic"/>
                <a:cs typeface="Century Gothic"/>
                <a:sym typeface="Century Gothic"/>
              </a:rPr>
              <a:t>utilizzerà </a:t>
            </a:r>
            <a:r>
              <a:rPr sz="2000" spc="0"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sz="2000">
                <a:latin typeface="Century Gothic"/>
                <a:ea typeface="Century Gothic"/>
                <a:cs typeface="Century Gothic"/>
                <a:sym typeface="Century Gothic"/>
              </a:rPr>
              <a:t>indirizzo trovato </a:t>
            </a:r>
            <a:r>
              <a:rPr sz="2000" spc="0">
                <a:latin typeface="Century Gothic"/>
                <a:ea typeface="Century Gothic"/>
                <a:cs typeface="Century Gothic"/>
                <a:sym typeface="Century Gothic"/>
              </a:rPr>
              <a:t>nel </a:t>
            </a:r>
            <a:r>
              <a:rPr sz="2000">
                <a:latin typeface="Century Gothic"/>
                <a:ea typeface="Century Gothic"/>
                <a:cs typeface="Century Gothic"/>
                <a:sym typeface="Century Gothic"/>
              </a:rPr>
              <a:t>falso stack frame!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object 2"/>
          <p:cNvSpPr txBox="1"/>
          <p:nvPr>
            <p:ph type="title"/>
          </p:nvPr>
        </p:nvSpPr>
        <p:spPr>
          <a:xfrm>
            <a:off x="1739611" y="242938"/>
            <a:ext cx="7536593" cy="949966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25121">
              <a:lnSpc>
                <a:spcPct val="100000"/>
              </a:lnSpc>
              <a:spcBef>
                <a:spcPts val="200"/>
              </a:spcBef>
              <a:defRPr spc="-200"/>
            </a:pPr>
            <a:r>
              <a:t>Pagine </a:t>
            </a:r>
            <a:r>
              <a:t>non eseguibili</a:t>
            </a:r>
          </a:p>
        </p:txBody>
      </p:sp>
      <p:sp>
        <p:nvSpPr>
          <p:cNvPr id="587" name="object 7"/>
          <p:cNvSpPr txBox="1"/>
          <p:nvPr>
            <p:ph type="body" idx="1"/>
          </p:nvPr>
        </p:nvSpPr>
        <p:spPr>
          <a:xfrm>
            <a:off x="566788" y="1455086"/>
            <a:ext cx="10515601" cy="4426430"/>
          </a:xfrm>
          <a:prstGeom prst="rect">
            <a:avLst/>
          </a:prstGeom>
        </p:spPr>
        <p:txBody>
          <a:bodyPr/>
          <a:lstStyle/>
          <a:p>
            <a:pPr marL="533813" indent="-91440">
              <a:spcBef>
                <a:spcPts val="600"/>
              </a:spcBef>
            </a:pPr>
            <a:r>
              <a:t>La </a:t>
            </a:r>
            <a:r>
              <a:rPr spc="-100"/>
              <a:t>filosofia </a:t>
            </a:r>
            <a:r>
              <a:t>W</a:t>
            </a:r>
            <a:r>
              <a:t> ^ </a:t>
            </a:r>
            <a:r>
              <a:t>X</a:t>
            </a:r>
            <a:endParaRPr spc="-100"/>
          </a:p>
          <a:p>
            <a:pPr marL="1082697" indent="-91439">
              <a:spcBef>
                <a:spcPts val="300"/>
              </a:spcBef>
              <a:defRPr sz="1900" spc="-100"/>
            </a:pPr>
            <a:r>
              <a:t>Le pagine scrivibili non devono </a:t>
            </a:r>
            <a:r>
              <a:rPr spc="0"/>
              <a:t>essere </a:t>
            </a:r>
            <a:r>
              <a:t>eseguibili</a:t>
            </a:r>
          </a:p>
          <a:p>
            <a:pPr marL="533813" indent="-91440">
              <a:spcBef>
                <a:spcPts val="300"/>
              </a:spcBef>
              <a:defRPr spc="-100"/>
            </a:pPr>
            <a:r>
              <a:t>Le CPU più recenti permettono </a:t>
            </a:r>
            <a:r>
              <a:t>di </a:t>
            </a:r>
            <a:r>
              <a:t>contrassegnare </a:t>
            </a:r>
            <a:r>
              <a:rPr spc="-200"/>
              <a:t>le</a:t>
            </a:r>
            <a:r>
              <a:t> pagine </a:t>
            </a:r>
            <a:r>
              <a:t>come non eseguibili</a:t>
            </a:r>
          </a:p>
          <a:p>
            <a:pPr marL="1082697" marR="6130681" indent="-91439">
              <a:lnSpc>
                <a:spcPts val="2300"/>
              </a:lnSpc>
              <a:spcBef>
                <a:spcPts val="400"/>
              </a:spcBef>
              <a:defRPr sz="1900"/>
            </a:pPr>
            <a:r>
              <a:rPr spc="-100"/>
              <a:t>Bit </a:t>
            </a:r>
            <a:r>
              <a:t>AMD </a:t>
            </a:r>
            <a:r>
              <a:t>NX </a:t>
            </a:r>
            <a:r>
              <a:rPr spc="-100"/>
              <a:t>Bit </a:t>
            </a:r>
            <a:r>
              <a:t>Intel </a:t>
            </a:r>
            <a:r>
              <a:t>XD</a:t>
            </a:r>
          </a:p>
          <a:p>
            <a:pPr marL="533813" marR="314007" indent="-91440">
              <a:lnSpc>
                <a:spcPct val="101800"/>
              </a:lnSpc>
              <a:spcBef>
                <a:spcPts val="600"/>
              </a:spcBef>
              <a:defRPr spc="-100"/>
            </a:pPr>
            <a:r>
              <a:t>Un file eseguibile </a:t>
            </a:r>
            <a:r>
              <a:t>o </a:t>
            </a:r>
            <a:r>
              <a:rPr spc="0"/>
              <a:t>una </a:t>
            </a:r>
            <a:r>
              <a:t>libreria possono </a:t>
            </a:r>
            <a:r>
              <a:t>descrivere quali </a:t>
            </a:r>
            <a:r>
              <a:t>sezioni </a:t>
            </a:r>
            <a:r>
              <a:t>devono essere caricate </a:t>
            </a:r>
            <a:r>
              <a:rPr spc="0"/>
              <a:t>nelle </a:t>
            </a:r>
            <a:r>
              <a:t>pagine non eseguibili.</a:t>
            </a:r>
          </a:p>
          <a:p>
            <a:pPr marL="533813" indent="-91440">
              <a:spcBef>
                <a:spcPts val="300"/>
              </a:spcBef>
            </a:pPr>
            <a:r>
              <a:t>W</a:t>
            </a:r>
            <a:r>
              <a:t> ^ </a:t>
            </a:r>
            <a:r>
              <a:t>X </a:t>
            </a:r>
            <a:r>
              <a:rPr spc="-100"/>
              <a:t>può </a:t>
            </a:r>
            <a:r>
              <a:rPr spc="-100"/>
              <a:t>anche </a:t>
            </a:r>
            <a:r>
              <a:rPr spc="-100"/>
              <a:t>essere </a:t>
            </a:r>
            <a:r>
              <a:rPr spc="-100"/>
              <a:t>emulato </a:t>
            </a:r>
            <a:r>
              <a:rPr spc="-100"/>
              <a:t>in </a:t>
            </a:r>
            <a:r>
              <a:rPr spc="-100"/>
              <a:t>software</a:t>
            </a:r>
            <a:endParaRPr spc="-100"/>
          </a:p>
          <a:p>
            <a:pPr marL="1082697" marR="1262309" indent="-91439">
              <a:lnSpc>
                <a:spcPts val="2300"/>
              </a:lnSpc>
              <a:spcBef>
                <a:spcPts val="400"/>
              </a:spcBef>
              <a:defRPr sz="1900" spc="-100"/>
            </a:pPr>
            <a:r>
              <a:t>uso del </a:t>
            </a:r>
            <a:r>
              <a:t>registro </a:t>
            </a:r>
            <a:r>
              <a:t>CS </a:t>
            </a:r>
            <a:r>
              <a:t>per </a:t>
            </a:r>
            <a:r>
              <a:t>limitare </a:t>
            </a:r>
            <a:r>
              <a:t>la parte eseguibile </a:t>
            </a:r>
            <a:r>
              <a:rPr spc="0"/>
              <a:t>di un </a:t>
            </a:r>
            <a:r>
              <a:t>segmento </a:t>
            </a:r>
            <a:r>
              <a:t>del progetto </a:t>
            </a:r>
            <a:r>
              <a:rPr spc="0"/>
              <a:t>ExecShield</a:t>
            </a:r>
          </a:p>
          <a:p>
            <a:pPr marL="533813" marR="10047" indent="-91440">
              <a:lnSpc>
                <a:spcPct val="102899"/>
              </a:lnSpc>
              <a:spcBef>
                <a:spcPts val="500"/>
              </a:spcBef>
              <a:defRPr spc="-100"/>
            </a:pPr>
            <a:r>
              <a:t>Funzione di </a:t>
            </a:r>
            <a:r>
              <a:t>sicurezza </a:t>
            </a:r>
            <a:r>
              <a:t>proattiva</a:t>
            </a:r>
            <a:r>
              <a:t>: </a:t>
            </a:r>
            <a:r>
              <a:t>Può impedire agli aggressori </a:t>
            </a:r>
            <a:r>
              <a:t>di eseguire codice </a:t>
            </a:r>
            <a:r>
              <a:rPr spc="0"/>
              <a:t>sullo </a:t>
            </a:r>
            <a:r>
              <a:rPr spc="0"/>
              <a:t>stack</a:t>
            </a:r>
            <a:r>
              <a:t>, ecc.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object 2"/>
          <p:cNvSpPr txBox="1"/>
          <p:nvPr>
            <p:ph type="title"/>
          </p:nvPr>
        </p:nvSpPr>
        <p:spPr>
          <a:xfrm>
            <a:off x="2445391" y="623730"/>
            <a:ext cx="20800090" cy="703743"/>
          </a:xfrm>
          <a:prstGeom prst="rect">
            <a:avLst/>
          </a:prstGeom>
        </p:spPr>
        <p:txBody>
          <a:bodyPr lIns="0" tIns="0" rIns="0" bIns="0" anchor="ctr"/>
          <a:lstStyle>
            <a:lvl1pPr indent="32455" defTabSz="694944">
              <a:lnSpc>
                <a:spcPct val="100000"/>
              </a:lnSpc>
              <a:spcBef>
                <a:spcPts val="100"/>
              </a:spcBef>
              <a:defRPr sz="4560" spc="-76"/>
            </a:lvl1pPr>
          </a:lstStyle>
          <a:p>
            <a:pPr/>
            <a:r>
              <a:t>Protezione delle pile</a:t>
            </a:r>
          </a:p>
        </p:txBody>
      </p:sp>
      <p:sp>
        <p:nvSpPr>
          <p:cNvPr id="590" name="object 9"/>
          <p:cNvSpPr txBox="1"/>
          <p:nvPr>
            <p:ph type="body" idx="1"/>
          </p:nvPr>
        </p:nvSpPr>
        <p:spPr>
          <a:xfrm>
            <a:off x="492115" y="1870638"/>
            <a:ext cx="11383957" cy="3921281"/>
          </a:xfrm>
          <a:prstGeom prst="rect">
            <a:avLst/>
          </a:prstGeom>
        </p:spPr>
        <p:txBody>
          <a:bodyPr/>
          <a:lstStyle/>
          <a:p>
            <a:pPr marL="533813" indent="-91440">
              <a:spcBef>
                <a:spcPts val="500"/>
              </a:spcBef>
              <a:defRPr spc="-100"/>
            </a:pPr>
            <a:r>
              <a:t>Rendere lo stack non eseguibile</a:t>
            </a:r>
          </a:p>
          <a:p>
            <a:pPr marL="533813" indent="-91440">
              <a:spcBef>
                <a:spcPts val="300"/>
              </a:spcBef>
              <a:defRPr spc="-100"/>
            </a:pPr>
            <a:r>
              <a:t>Riordinare le variabili per proteggere i puntatori alle funzioni</a:t>
            </a:r>
          </a:p>
          <a:p>
            <a:pPr marL="1082697" marR="419513" indent="-91439">
              <a:lnSpc>
                <a:spcPts val="2300"/>
              </a:lnSpc>
              <a:spcBef>
                <a:spcPts val="400"/>
              </a:spcBef>
              <a:defRPr sz="1900" spc="-100"/>
            </a:pPr>
            <a:r>
              <a:t>I puntatori a funzione sono collocati in indirizzi di memoria più bassi per proteggerli da overflow </a:t>
            </a:r>
            <a:r>
              <a:rPr spc="0"/>
              <a:t>di </a:t>
            </a:r>
            <a:r>
              <a:t>array </a:t>
            </a:r>
            <a:r>
              <a:rPr spc="0"/>
              <a:t>o </a:t>
            </a:r>
            <a:r>
              <a:t>altre variabili.</a:t>
            </a:r>
          </a:p>
          <a:p>
            <a:pPr marL="533813" indent="-91440">
              <a:spcBef>
                <a:spcPts val="200"/>
              </a:spcBef>
              <a:defRPr spc="-100"/>
            </a:pPr>
            <a:r>
              <a:t>Canarini</a:t>
            </a:r>
          </a:p>
          <a:p>
            <a:pPr marL="1082697" marR="10047" indent="-91439">
              <a:lnSpc>
                <a:spcPts val="2300"/>
              </a:lnSpc>
              <a:spcBef>
                <a:spcPts val="400"/>
              </a:spcBef>
              <a:defRPr sz="1900"/>
            </a:pPr>
            <a:r>
              <a:t>Un </a:t>
            </a:r>
            <a:r>
              <a:rPr spc="-100"/>
              <a:t>valore casuale (canarino) è posto subito dopo gli argomenti locali di </a:t>
            </a:r>
            <a:r>
              <a:rPr spc="-100"/>
              <a:t>una funzione</a:t>
            </a:r>
          </a:p>
          <a:p>
            <a:pPr marL="1082697" indent="-91439">
              <a:lnSpc>
                <a:spcPts val="2200"/>
              </a:lnSpc>
              <a:defRPr sz="1900" spc="-100"/>
            </a:pPr>
            <a:r>
              <a:t>Se </a:t>
            </a:r>
            <a:r>
              <a:t>la funzione esce </a:t>
            </a:r>
            <a:r>
              <a:t>e il canarino è cambiato, </a:t>
            </a:r>
            <a:r>
              <a:t>si</a:t>
            </a:r>
            <a:r>
              <a:t> </a:t>
            </a:r>
            <a:r>
              <a:t>tratta</a:t>
            </a:r>
            <a:r>
              <a:t> di </a:t>
            </a:r>
            <a:r>
              <a:t>un segno di </a:t>
            </a:r>
            <a:r>
              <a:t>un problema di</a:t>
            </a:r>
          </a:p>
          <a:p>
            <a:pPr marL="1082697" marR="2282207" indent="-91439">
              <a:lnSpc>
                <a:spcPts val="2200"/>
              </a:lnSpc>
              <a:spcBef>
                <a:spcPts val="200"/>
              </a:spcBef>
              <a:defRPr sz="1900" spc="-100"/>
            </a:pPr>
            <a:r>
              <a:t>e l'applicazione esce immediatamente </a:t>
            </a:r>
            <a:r>
              <a:rPr spc="0"/>
              <a:t>gcc </a:t>
            </a:r>
            <a:r>
              <a:t>-fstack-protector-all</a:t>
            </a:r>
          </a:p>
          <a:p>
            <a:pPr marL="1082697" indent="-91439">
              <a:lnSpc>
                <a:spcPts val="2300"/>
              </a:lnSpc>
              <a:defRPr sz="1900" spc="-100"/>
            </a:pPr>
            <a:r>
              <a:t>Opzione </a:t>
            </a:r>
            <a:r>
              <a:rPr spc="0"/>
              <a:t>del compilatore di </a:t>
            </a:r>
            <a:r>
              <a:t>Visual </a:t>
            </a:r>
            <a:r>
              <a:t>Studio </a:t>
            </a:r>
            <a:r>
              <a:t>/GS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object 2"/>
          <p:cNvSpPr txBox="1"/>
          <p:nvPr>
            <p:ph type="title"/>
          </p:nvPr>
        </p:nvSpPr>
        <p:spPr>
          <a:xfrm>
            <a:off x="1045128" y="557772"/>
            <a:ext cx="20800090" cy="703744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32455" defTabSz="694944">
              <a:lnSpc>
                <a:spcPct val="100000"/>
              </a:lnSpc>
              <a:spcBef>
                <a:spcPts val="100"/>
              </a:spcBef>
              <a:defRPr sz="4560" spc="-76"/>
            </a:pPr>
            <a:r>
              <a:t>Programmazione </a:t>
            </a:r>
            <a:r>
              <a:t>orientata al </a:t>
            </a:r>
            <a:r>
              <a:t>ritorno</a:t>
            </a:r>
          </a:p>
        </p:txBody>
      </p:sp>
      <p:sp>
        <p:nvSpPr>
          <p:cNvPr id="593" name="object 7"/>
          <p:cNvSpPr txBox="1"/>
          <p:nvPr/>
        </p:nvSpPr>
        <p:spPr>
          <a:xfrm>
            <a:off x="2334398" y="1953899"/>
            <a:ext cx="7968345" cy="2754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21" algn="just">
              <a:spcBef>
                <a:spcPts val="100"/>
              </a:spcBef>
              <a:defRPr sz="2100" spc="-58">
                <a:latin typeface="Tahoma"/>
                <a:ea typeface="Tahoma"/>
                <a:cs typeface="Tahoma"/>
                <a:sym typeface="Tahoma"/>
              </a:defRPr>
            </a:pPr>
            <a:r>
              <a:t>Se </a:t>
            </a:r>
            <a:r>
              <a:rPr spc="-49"/>
              <a:t>l'</a:t>
            </a:r>
            <a:r>
              <a:rPr spc="-69"/>
              <a:t>indirizzo </a:t>
            </a:r>
            <a:r>
              <a:rPr spc="-40"/>
              <a:t>di </a:t>
            </a:r>
            <a:r>
              <a:t>una </a:t>
            </a:r>
            <a:r>
              <a:t>parte</a:t>
            </a:r>
            <a:r>
              <a:t> </a:t>
            </a:r>
            <a:r>
              <a:rPr spc="-40"/>
              <a:t>del </a:t>
            </a:r>
            <a:r>
              <a:rPr spc="-79"/>
              <a:t>codice </a:t>
            </a:r>
            <a:r>
              <a:rPr spc="-79"/>
              <a:t>del programma </a:t>
            </a:r>
            <a:r>
              <a:rPr spc="-79"/>
              <a:t>(eseguibile </a:t>
            </a:r>
            <a:r>
              <a:rPr spc="-20"/>
              <a:t>/ </a:t>
            </a:r>
            <a:r>
              <a:rPr spc="-20"/>
              <a:t>libreria</a:t>
            </a:r>
          </a:p>
          <a:p>
            <a:pPr marR="10047" indent="25121" algn="just">
              <a:lnSpc>
                <a:spcPct val="102698"/>
              </a:lnSpc>
              <a:defRPr sz="2100">
                <a:latin typeface="Tahoma"/>
                <a:ea typeface="Tahoma"/>
                <a:cs typeface="Tahoma"/>
                <a:sym typeface="Tahoma"/>
              </a:defRPr>
            </a:pPr>
            <a:r>
              <a:t>/ </a:t>
            </a:r>
            <a:r>
              <a:rPr spc="-69"/>
              <a:t>altro </a:t>
            </a:r>
            <a:r>
              <a:rPr spc="-89"/>
              <a:t>codice) </a:t>
            </a:r>
            <a:r>
              <a:rPr spc="-79"/>
              <a:t>può </a:t>
            </a:r>
            <a:r>
              <a:rPr spc="-40"/>
              <a:t>essere </a:t>
            </a:r>
            <a:r>
              <a:rPr spc="-69"/>
              <a:t>indovinato, </a:t>
            </a:r>
            <a:r>
              <a:rPr spc="-69"/>
              <a:t>quindi </a:t>
            </a:r>
            <a:r>
              <a:rPr spc="-69"/>
              <a:t>un </a:t>
            </a:r>
            <a:r>
              <a:rPr spc="-69"/>
              <a:t>attaccante </a:t>
            </a:r>
            <a:r>
              <a:rPr spc="-69"/>
              <a:t>può </a:t>
            </a:r>
            <a:r>
              <a:rPr spc="-79"/>
              <a:t>prendere in prestito </a:t>
            </a:r>
            <a:r>
              <a:rPr spc="-69"/>
              <a:t>quel </a:t>
            </a:r>
            <a:r>
              <a:rPr spc="-40"/>
              <a:t>codice </a:t>
            </a:r>
            <a:r>
              <a:t>per </a:t>
            </a:r>
            <a:r>
              <a:rPr spc="-49"/>
              <a:t>eseguire </a:t>
            </a:r>
            <a:r>
              <a:rPr spc="-58"/>
              <a:t>comandi </a:t>
            </a:r>
            <a:r>
              <a:rPr spc="-49"/>
              <a:t>(o </a:t>
            </a:r>
            <a:r>
              <a:rPr spc="-49"/>
              <a:t>bypassare </a:t>
            </a:r>
            <a:r>
              <a:rPr spc="-20"/>
              <a:t>le protezioni </a:t>
            </a:r>
            <a:r>
              <a:rPr spc="-49"/>
              <a:t>della memoria</a:t>
            </a:r>
            <a:r>
              <a:rPr spc="-20"/>
              <a:t>).</a:t>
            </a:r>
          </a:p>
          <a:p>
            <a:pPr marR="277583" indent="25121" algn="just">
              <a:lnSpc>
                <a:spcPct val="102298"/>
              </a:lnSpc>
              <a:spcBef>
                <a:spcPts val="500"/>
              </a:spcBef>
              <a:defRPr sz="2100" spc="-69">
                <a:latin typeface="Tahoma"/>
                <a:ea typeface="Tahoma"/>
                <a:cs typeface="Tahoma"/>
                <a:sym typeface="Tahoma"/>
              </a:defRPr>
            </a:pPr>
            <a:r>
              <a:t>Ad </a:t>
            </a:r>
            <a:r>
              <a:rPr spc="-98"/>
              <a:t>esempio</a:t>
            </a:r>
            <a:r>
              <a:rPr spc="-40"/>
              <a:t>, </a:t>
            </a:r>
            <a:r>
              <a:rPr spc="-40"/>
              <a:t>se l</a:t>
            </a:r>
            <a:r>
              <a:rPr spc="-20"/>
              <a:t>'</a:t>
            </a:r>
            <a:r>
              <a:rPr spc="-40"/>
              <a:t>indirizzo </a:t>
            </a:r>
            <a:r>
              <a:rPr spc="0"/>
              <a:t>di </a:t>
            </a:r>
            <a:r>
              <a:rPr sz="1700" spc="-49">
                <a:latin typeface="Courier New"/>
                <a:ea typeface="Courier New"/>
                <a:cs typeface="Courier New"/>
                <a:sym typeface="Courier New"/>
              </a:rPr>
              <a:t>system() </a:t>
            </a:r>
            <a:r>
              <a:rPr spc="-20"/>
              <a:t>può </a:t>
            </a:r>
            <a:r>
              <a:rPr spc="-20"/>
              <a:t>essere </a:t>
            </a:r>
            <a:r>
              <a:rPr spc="-20"/>
              <a:t>indovinato</a:t>
            </a:r>
            <a:r>
              <a:rPr spc="-20"/>
              <a:t>, </a:t>
            </a:r>
            <a:r>
              <a:rPr spc="-49"/>
              <a:t>l'</a:t>
            </a:r>
            <a:r>
              <a:rPr spc="-40"/>
              <a:t>aggressore </a:t>
            </a:r>
            <a:r>
              <a:rPr spc="-49"/>
              <a:t>può </a:t>
            </a:r>
            <a:r>
              <a:rPr spc="-40"/>
              <a:t>eseguire </a:t>
            </a:r>
            <a:r>
              <a:rPr spc="0"/>
              <a:t>un </a:t>
            </a:r>
            <a:r>
              <a:rPr spc="-40"/>
              <a:t>attacco </a:t>
            </a:r>
            <a:r>
              <a:rPr spc="-40"/>
              <a:t>"return </a:t>
            </a:r>
            <a:r>
              <a:rPr spc="0"/>
              <a:t>to </a:t>
            </a:r>
            <a:r>
              <a:rPr spc="-40"/>
              <a:t>libc"</a:t>
            </a:r>
            <a:r>
              <a:rPr spc="-40"/>
              <a:t>, </a:t>
            </a:r>
            <a:r>
              <a:rPr spc="-40"/>
              <a:t>chiamando </a:t>
            </a:r>
            <a:r>
              <a:rPr sz="1700" spc="-58">
                <a:latin typeface="Courier New"/>
                <a:ea typeface="Courier New"/>
                <a:cs typeface="Courier New"/>
                <a:sym typeface="Courier New"/>
              </a:rPr>
              <a:t>system </a:t>
            </a:r>
            <a:r>
              <a:rPr spc="-40"/>
              <a:t>con </a:t>
            </a:r>
            <a:r>
              <a:rPr spc="0"/>
              <a:t>gli </a:t>
            </a:r>
            <a:r>
              <a:rPr spc="-20"/>
              <a:t>argomenti </a:t>
            </a:r>
            <a:r>
              <a:rPr spc="0"/>
              <a:t>giusti</a:t>
            </a:r>
          </a:p>
          <a:p>
            <a:pPr marR="607918" indent="25121" algn="just">
              <a:lnSpc>
                <a:spcPct val="101800"/>
              </a:lnSpc>
              <a:spcBef>
                <a:spcPts val="600"/>
              </a:spcBef>
              <a:defRPr sz="2100" spc="-79">
                <a:latin typeface="Tahoma"/>
                <a:ea typeface="Tahoma"/>
                <a:cs typeface="Tahoma"/>
                <a:sym typeface="Tahoma"/>
              </a:defRPr>
            </a:pPr>
            <a:r>
              <a:t>Programmazione </a:t>
            </a:r>
            <a:r>
              <a:rPr spc="-69"/>
              <a:t>orientata al</a:t>
            </a:r>
            <a:r>
              <a:t> ritorno </a:t>
            </a:r>
            <a:r>
              <a:t>(ROP): </a:t>
            </a:r>
            <a:r>
              <a:rPr spc="0"/>
              <a:t>l</a:t>
            </a:r>
            <a:r>
              <a:t>'</a:t>
            </a:r>
            <a:r>
              <a:rPr spc="-69"/>
              <a:t>indirizzo </a:t>
            </a:r>
            <a:r>
              <a:rPr spc="-89"/>
              <a:t>successivo </a:t>
            </a:r>
            <a:r>
              <a:rPr spc="-69"/>
              <a:t>da </a:t>
            </a:r>
            <a:r>
              <a:rPr spc="-69"/>
              <a:t>eseguire </a:t>
            </a:r>
            <a:r>
              <a:rPr spc="-49"/>
              <a:t>viene </a:t>
            </a:r>
            <a:r>
              <a:rPr spc="-20"/>
              <a:t>tolto </a:t>
            </a:r>
            <a:r>
              <a:rPr spc="0"/>
              <a:t>dallo </a:t>
            </a:r>
            <a:r>
              <a:rPr spc="0"/>
              <a:t>stack </a:t>
            </a:r>
            <a:r>
              <a:rPr spc="0"/>
              <a:t>grazie a un'</a:t>
            </a:r>
            <a:r>
              <a:rPr spc="-20"/>
              <a:t>istruzione </a:t>
            </a:r>
            <a:r>
              <a:rPr sz="1700" spc="-20">
                <a:latin typeface="Courier New"/>
                <a:ea typeface="Courier New"/>
                <a:cs typeface="Courier New"/>
                <a:sym typeface="Courier New"/>
              </a:rPr>
              <a:t>ret.</a:t>
            </a:r>
          </a:p>
        </p:txBody>
      </p:sp>
      <p:pic>
        <p:nvPicPr>
          <p:cNvPr id="594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2096586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732" y="3191104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732" y="4283862"/>
            <a:ext cx="128117" cy="128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object 2"/>
          <p:cNvSpPr txBox="1"/>
          <p:nvPr>
            <p:ph type="title"/>
          </p:nvPr>
        </p:nvSpPr>
        <p:spPr>
          <a:xfrm>
            <a:off x="1307490" y="453811"/>
            <a:ext cx="20800090" cy="703744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32455" defTabSz="694944">
              <a:lnSpc>
                <a:spcPct val="100000"/>
              </a:lnSpc>
              <a:spcBef>
                <a:spcPts val="100"/>
              </a:spcBef>
              <a:defRPr sz="4560" spc="-76"/>
            </a:pPr>
            <a:r>
              <a:t>Programmazione </a:t>
            </a:r>
            <a:r>
              <a:t>orientata al </a:t>
            </a:r>
            <a:r>
              <a:t>ritorno</a:t>
            </a:r>
          </a:p>
        </p:txBody>
      </p:sp>
      <p:sp>
        <p:nvSpPr>
          <p:cNvPr id="599" name="object 7"/>
          <p:cNvSpPr txBox="1"/>
          <p:nvPr/>
        </p:nvSpPr>
        <p:spPr>
          <a:xfrm>
            <a:off x="2325347" y="1598028"/>
            <a:ext cx="8033657" cy="3629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0047" indent="25121">
              <a:lnSpc>
                <a:spcPts val="2300"/>
              </a:lnSpc>
              <a:spcBef>
                <a:spcPts val="400"/>
              </a:spcBef>
              <a:defRPr sz="2100" spc="-79">
                <a:latin typeface="Tahoma"/>
                <a:ea typeface="Tahoma"/>
                <a:cs typeface="Tahoma"/>
                <a:sym typeface="Tahoma"/>
              </a:defRPr>
            </a:pPr>
            <a:r>
              <a:t>In alternativa, </a:t>
            </a:r>
            <a:r>
              <a:rPr spc="-69"/>
              <a:t>utilizzando frammenti </a:t>
            </a:r>
            <a:r>
              <a:rPr spc="-40"/>
              <a:t>di </a:t>
            </a:r>
            <a:r>
              <a:rPr spc="-69"/>
              <a:t>codice </a:t>
            </a:r>
            <a:r>
              <a:t>presi in prestito </a:t>
            </a:r>
            <a:r>
              <a:t>(chiamati </a:t>
            </a:r>
            <a:r>
              <a:t>"gadget") </a:t>
            </a:r>
            <a:r>
              <a:rPr spc="-49"/>
              <a:t>un </a:t>
            </a:r>
            <a:r>
              <a:rPr spc="0"/>
              <a:t>attaccante </a:t>
            </a:r>
            <a:r>
              <a:rPr spc="0"/>
              <a:t>può </a:t>
            </a:r>
            <a:r>
              <a:rPr spc="0"/>
              <a:t>concatenare </a:t>
            </a:r>
            <a:r>
              <a:rPr spc="0"/>
              <a:t>un </a:t>
            </a:r>
            <a:r>
              <a:rPr spc="0"/>
              <a:t>exploit </a:t>
            </a:r>
            <a:r>
              <a:rPr spc="-40"/>
              <a:t>che:</a:t>
            </a:r>
          </a:p>
          <a:p>
            <a:pPr marR="3225485" indent="574006">
              <a:lnSpc>
                <a:spcPts val="2300"/>
              </a:lnSpc>
              <a:spcBef>
                <a:spcPts val="400"/>
              </a:spcBef>
              <a:defRPr sz="1900" spc="-89">
                <a:latin typeface="Tahoma"/>
                <a:ea typeface="Tahoma"/>
                <a:cs typeface="Tahoma"/>
                <a:sym typeface="Tahoma"/>
              </a:defRPr>
            </a:pPr>
            <a:r>
              <a:t>alloca </a:t>
            </a:r>
            <a:r>
              <a:rPr spc="0"/>
              <a:t>una </a:t>
            </a:r>
            <a:r>
              <a:rPr spc="-68"/>
              <a:t>nuova </a:t>
            </a:r>
            <a:r>
              <a:rPr spc="-40"/>
              <a:t>pagina </a:t>
            </a:r>
            <a:r>
              <a:t>di memoria </a:t>
            </a:r>
            <a:r>
              <a:rPr spc="-99"/>
              <a:t>eseguibile </a:t>
            </a:r>
            <a:r>
              <a:rPr spc="0"/>
              <a:t>scrive </a:t>
            </a:r>
            <a:r>
              <a:rPr spc="0"/>
              <a:t>lo shellcode </a:t>
            </a:r>
            <a:r>
              <a:rPr spc="0"/>
              <a:t>su </a:t>
            </a:r>
            <a:r>
              <a:rPr spc="0"/>
              <a:t>quella </a:t>
            </a:r>
            <a:r>
              <a:rPr spc="-40"/>
              <a:t>pagina</a:t>
            </a:r>
          </a:p>
          <a:p>
            <a:pPr indent="574006">
              <a:lnSpc>
                <a:spcPts val="2200"/>
              </a:lnSpc>
              <a:defRPr sz="1900" spc="-109">
                <a:latin typeface="Tahoma"/>
                <a:ea typeface="Tahoma"/>
                <a:cs typeface="Tahoma"/>
                <a:sym typeface="Tahoma"/>
              </a:defRPr>
            </a:pPr>
            <a:r>
              <a:t>esegue </a:t>
            </a:r>
            <a:r>
              <a:rPr spc="-68"/>
              <a:t>lo </a:t>
            </a:r>
            <a:r>
              <a:rPr spc="-20"/>
              <a:t>shellcode</a:t>
            </a:r>
          </a:p>
          <a:p>
            <a:pPr indent="25121">
              <a:spcBef>
                <a:spcPts val="400"/>
              </a:spcBef>
              <a:defRPr sz="2100" spc="-49">
                <a:latin typeface="Tahoma"/>
                <a:ea typeface="Tahoma"/>
                <a:cs typeface="Tahoma"/>
                <a:sym typeface="Tahoma"/>
              </a:defRPr>
            </a:pPr>
            <a:r>
              <a:rPr spc="-20"/>
              <a:t>Tecniche di </a:t>
            </a:r>
            <a:r>
              <a:t>concatenamento</a:t>
            </a:r>
            <a:r>
              <a:rPr spc="-20"/>
              <a:t>:</a:t>
            </a:r>
          </a:p>
          <a:p>
            <a:pPr marR="162027" indent="574006">
              <a:lnSpc>
                <a:spcPts val="2100"/>
              </a:lnSpc>
              <a:spcBef>
                <a:spcPts val="300"/>
              </a:spcBef>
              <a:defRPr sz="1900" spc="-68">
                <a:latin typeface="Tahoma"/>
                <a:ea typeface="Tahoma"/>
                <a:cs typeface="Tahoma"/>
                <a:sym typeface="Tahoma"/>
              </a:defRPr>
            </a:pPr>
            <a:r>
              <a:t>fornire </a:t>
            </a:r>
            <a:r>
              <a:t>al </a:t>
            </a:r>
            <a:r>
              <a:rPr spc="-58"/>
              <a:t>codice </a:t>
            </a:r>
            <a:r>
              <a:t>del programma </a:t>
            </a:r>
            <a:r>
              <a:t>gli </a:t>
            </a:r>
            <a:r>
              <a:rPr spc="-79"/>
              <a:t>indirizzi </a:t>
            </a:r>
            <a:r>
              <a:rPr spc="-29"/>
              <a:t>dei </a:t>
            </a:r>
            <a:r>
              <a:t>gadget </a:t>
            </a:r>
            <a:r>
              <a:rPr spc="-40"/>
              <a:t>(ad esempio, </a:t>
            </a:r>
            <a:r>
              <a:rPr spc="-79"/>
              <a:t>attraverso </a:t>
            </a:r>
            <a:r>
              <a:rPr spc="-99"/>
              <a:t>un </a:t>
            </a:r>
            <a:r>
              <a:rPr spc="0"/>
              <a:t>buffer </a:t>
            </a:r>
            <a:r>
              <a:rPr spc="0"/>
              <a:t>overflow </a:t>
            </a:r>
            <a:r>
              <a:rPr spc="0"/>
              <a:t>sullo </a:t>
            </a:r>
            <a:r>
              <a:rPr spc="-20"/>
              <a:t>stack)</a:t>
            </a:r>
          </a:p>
          <a:p>
            <a:pPr marR="144443" indent="1122890">
              <a:lnSpc>
                <a:spcPct val="101099"/>
              </a:lnSpc>
              <a:spcBef>
                <a:spcPts val="300"/>
              </a:spcBef>
              <a:defRPr sz="1700" spc="-20">
                <a:latin typeface="Arial"/>
                <a:ea typeface="Arial"/>
                <a:cs typeface="Arial"/>
                <a:sym typeface="Arial"/>
              </a:defRPr>
            </a:pPr>
            <a:r>
              <a:t>ogni </a:t>
            </a:r>
            <a:r>
              <a:t>gadget </a:t>
            </a:r>
            <a:r>
              <a:rPr spc="-40"/>
              <a:t>viene eseguito </a:t>
            </a:r>
            <a:r>
              <a:t>e </a:t>
            </a:r>
            <a:r>
              <a:rPr spc="-40"/>
              <a:t>restituito </a:t>
            </a:r>
            <a:r>
              <a:t>(in modo </a:t>
            </a:r>
            <a:r>
              <a:t>che </a:t>
            </a:r>
            <a:r>
              <a:t>venga utilizzato </a:t>
            </a:r>
            <a:r>
              <a:t>l'</a:t>
            </a:r>
            <a:r>
              <a:t>indirizzo di </a:t>
            </a:r>
            <a:r>
              <a:rPr spc="-40"/>
              <a:t>ritorno </a:t>
            </a:r>
            <a:r>
              <a:t>successivo</a:t>
            </a:r>
            <a:r>
              <a:t>)</a:t>
            </a:r>
          </a:p>
          <a:p>
            <a:pPr marR="26376" indent="574006">
              <a:lnSpc>
                <a:spcPts val="2300"/>
              </a:lnSpc>
              <a:spcBef>
                <a:spcPts val="500"/>
              </a:spcBef>
              <a:defRPr sz="1900" spc="-68">
                <a:latin typeface="Tahoma"/>
                <a:ea typeface="Tahoma"/>
                <a:cs typeface="Tahoma"/>
                <a:sym typeface="Tahoma"/>
              </a:defRPr>
            </a:pPr>
            <a:r>
              <a:t>al posto </a:t>
            </a:r>
            <a:r>
              <a:rPr spc="-40"/>
              <a:t>delle </a:t>
            </a:r>
            <a:r>
              <a:rPr spc="-79"/>
              <a:t>dichiarazioni di </a:t>
            </a:r>
            <a:r>
              <a:t>ritorno</a:t>
            </a:r>
            <a:r>
              <a:rPr spc="-79"/>
              <a:t>, </a:t>
            </a:r>
            <a:r>
              <a:rPr spc="-49"/>
              <a:t>si</a:t>
            </a:r>
            <a:r>
              <a:rPr spc="-58"/>
              <a:t> possono </a:t>
            </a:r>
            <a:r>
              <a:rPr spc="-40"/>
              <a:t>usare</a:t>
            </a:r>
            <a:r>
              <a:rPr spc="-58"/>
              <a:t> anche </a:t>
            </a:r>
            <a:r>
              <a:t>altre </a:t>
            </a:r>
            <a:r>
              <a:rPr spc="-79"/>
              <a:t>tecniche </a:t>
            </a:r>
            <a:r>
              <a:t>(salti</a:t>
            </a:r>
            <a:r>
              <a:rPr spc="-20"/>
              <a:t>, ecc.).</a:t>
            </a:r>
          </a:p>
        </p:txBody>
      </p:sp>
      <p:pic>
        <p:nvPicPr>
          <p:cNvPr id="600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1713745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5744" y="2390752"/>
            <a:ext cx="102997" cy="10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5744" y="2690946"/>
            <a:ext cx="102997" cy="10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object 11" descr="object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5744" y="2989634"/>
            <a:ext cx="102997" cy="10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object 12" descr="object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91732" y="3340070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object 13" descr="object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65744" y="3691261"/>
            <a:ext cx="102997" cy="10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object 14" descr="object 1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13380" y="4291048"/>
            <a:ext cx="102995" cy="10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object 15" descr="object 1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65744" y="4915453"/>
            <a:ext cx="102997" cy="102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object 2"/>
          <p:cNvSpPr txBox="1"/>
          <p:nvPr>
            <p:ph type="title"/>
          </p:nvPr>
        </p:nvSpPr>
        <p:spPr>
          <a:xfrm>
            <a:off x="2406885" y="-16371"/>
            <a:ext cx="20800090" cy="765300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30144">
              <a:lnSpc>
                <a:spcPct val="100000"/>
              </a:lnSpc>
              <a:spcBef>
                <a:spcPts val="200"/>
              </a:spcBef>
              <a:defRPr sz="4800" spc="-100"/>
            </a:pPr>
            <a:r>
              <a:t>Bug delle </a:t>
            </a:r>
            <a:r>
              <a:t>stringhe di </a:t>
            </a:r>
            <a:r>
              <a:t>formato</a:t>
            </a:r>
          </a:p>
        </p:txBody>
      </p:sp>
      <p:pic>
        <p:nvPicPr>
          <p:cNvPr id="610" name="object 7" descr="objec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5744" y="5848137"/>
            <a:ext cx="102997" cy="102997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object 8"/>
          <p:cNvSpPr txBox="1"/>
          <p:nvPr/>
        </p:nvSpPr>
        <p:spPr>
          <a:xfrm>
            <a:off x="2298184" y="993958"/>
            <a:ext cx="7965831" cy="497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708400" indent="25121">
              <a:lnSpc>
                <a:spcPct val="101800"/>
              </a:lnSpc>
              <a:spcBef>
                <a:spcPts val="100"/>
              </a:spcBef>
              <a:defRPr sz="2100" spc="-89">
                <a:latin typeface="Tahoma"/>
                <a:ea typeface="Tahoma"/>
                <a:cs typeface="Tahoma"/>
                <a:sym typeface="Tahoma"/>
              </a:defRPr>
            </a:pPr>
            <a:r>
              <a:t>A volte </a:t>
            </a:r>
            <a:r>
              <a:rPr spc="-98"/>
              <a:t>i programmatori </a:t>
            </a:r>
            <a:r>
              <a:t>consentono </a:t>
            </a:r>
            <a:r>
              <a:t>agli </a:t>
            </a:r>
            <a:r>
              <a:t>utenti </a:t>
            </a:r>
            <a:r>
              <a:rPr spc="-69"/>
              <a:t>di </a:t>
            </a:r>
            <a:r>
              <a:rPr spc="-79"/>
              <a:t>inserire </a:t>
            </a:r>
            <a:r>
              <a:rPr spc="-20"/>
              <a:t>stringhe di formato</a:t>
            </a:r>
          </a:p>
          <a:p>
            <a:pPr marR="2630127" indent="163284">
              <a:lnSpc>
                <a:spcPct val="125699"/>
              </a:lnSpc>
              <a:spcBef>
                <a:spcPts val="400"/>
              </a:spcBef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strcpy(fmt_buf, </a:t>
            </a:r>
            <a:r>
              <a:t>"</a:t>
            </a:r>
            <a:r>
              <a:t>id </a:t>
            </a:r>
            <a:r>
              <a:t>utente</a:t>
            </a:r>
            <a:r>
              <a:t>: </a:t>
            </a:r>
            <a:r>
              <a:t>%i </a:t>
            </a:r>
            <a:r>
              <a:t>utente: </a:t>
            </a:r>
            <a:r>
              <a:rPr spc="-49"/>
              <a:t>"); </a:t>
            </a:r>
            <a:r>
              <a:t>strcat(fmt_buf, </a:t>
            </a:r>
            <a:r>
              <a:rPr spc="-20"/>
              <a:t>username); </a:t>
            </a:r>
            <a:r>
              <a:t>sprintf(formatted_str, </a:t>
            </a:r>
            <a:r>
              <a:t>fmt_buf, </a:t>
            </a:r>
            <a:r>
              <a:rPr spc="-40"/>
              <a:t>id);</a:t>
            </a:r>
          </a:p>
          <a:p>
            <a:pPr indent="25121">
              <a:spcBef>
                <a:spcPts val="600"/>
              </a:spcBef>
              <a:defRPr sz="2100" spc="-40">
                <a:latin typeface="Tahoma"/>
                <a:ea typeface="Tahoma"/>
                <a:cs typeface="Tahoma"/>
                <a:sym typeface="Tahoma"/>
              </a:defRPr>
            </a:pPr>
            <a:r>
              <a:t>Oppure </a:t>
            </a:r>
            <a:r>
              <a:rPr spc="-49"/>
              <a:t>consentire </a:t>
            </a:r>
            <a:r>
              <a:rPr spc="-49"/>
              <a:t>agli utenti </a:t>
            </a:r>
            <a:r>
              <a:rPr spc="-49"/>
              <a:t>il pieno </a:t>
            </a:r>
            <a:r>
              <a:rPr spc="-49"/>
              <a:t>controllo </a:t>
            </a:r>
            <a:r>
              <a:t>delle </a:t>
            </a:r>
            <a:r>
              <a:rPr spc="-20"/>
              <a:t>stringhe di</a:t>
            </a:r>
            <a:r>
              <a:rPr spc="-58"/>
              <a:t> formato</a:t>
            </a:r>
          </a:p>
          <a:p>
            <a:pPr indent="163284">
              <a:spcBef>
                <a:spcPts val="1000"/>
              </a:spcBef>
              <a:defRPr sz="1700" spc="-2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printf(username);</a:t>
            </a:r>
          </a:p>
          <a:p>
            <a:pPr marR="10047" indent="25121" algn="just">
              <a:lnSpc>
                <a:spcPct val="101800"/>
              </a:lnSpc>
              <a:spcBef>
                <a:spcPts val="700"/>
              </a:spcBef>
              <a:defRPr sz="2100" spc="-89">
                <a:latin typeface="Tahoma"/>
                <a:ea typeface="Tahoma"/>
                <a:cs typeface="Tahoma"/>
                <a:sym typeface="Tahoma"/>
              </a:defRPr>
            </a:pPr>
            <a:r>
              <a:rPr spc="0"/>
              <a:t>Se un </a:t>
            </a:r>
            <a:r>
              <a:rPr spc="-69"/>
              <a:t>utente malintenzionato </a:t>
            </a:r>
            <a:r>
              <a:rPr spc="-58"/>
              <a:t>inserisce </a:t>
            </a:r>
            <a:r>
              <a:rPr spc="0"/>
              <a:t>uno </a:t>
            </a:r>
            <a:r>
              <a:rPr spc="-69"/>
              <a:t>specificatore </a:t>
            </a:r>
            <a:r>
              <a:rPr spc="0"/>
              <a:t>%s</a:t>
            </a:r>
            <a:r>
              <a:rPr spc="-69"/>
              <a:t>, </a:t>
            </a:r>
            <a:r>
              <a:rPr spc="-40"/>
              <a:t>l</a:t>
            </a:r>
            <a:r>
              <a:rPr spc="-40"/>
              <a:t>'</a:t>
            </a:r>
            <a:r>
              <a:rPr spc="-69"/>
              <a:t>indirizzo </a:t>
            </a:r>
            <a:r>
              <a:rPr spc="-58"/>
              <a:t>successivo </a:t>
            </a:r>
            <a:r>
              <a:rPr spc="0"/>
              <a:t>nello </a:t>
            </a:r>
            <a:r>
              <a:rPr spc="-58"/>
              <a:t>stack </a:t>
            </a:r>
            <a:r>
              <a:rPr spc="-40"/>
              <a:t>verrà considerato </a:t>
            </a:r>
            <a:r>
              <a:rPr spc="0"/>
              <a:t>come se </a:t>
            </a:r>
            <a:r>
              <a:rPr spc="-40"/>
              <a:t>puntasse </a:t>
            </a:r>
            <a:r>
              <a:rPr spc="0"/>
              <a:t>a una </a:t>
            </a:r>
            <a:r>
              <a:rPr spc="-30"/>
              <a:t>stringa </a:t>
            </a:r>
            <a:r>
              <a:rPr spc="0"/>
              <a:t>e </a:t>
            </a:r>
            <a:r>
              <a:rPr spc="0"/>
              <a:t>tutti i </a:t>
            </a:r>
            <a:r>
              <a:rPr spc="-30"/>
              <a:t>contenuti </a:t>
            </a:r>
            <a:r>
              <a:rPr spc="-30"/>
              <a:t>(</a:t>
            </a:r>
            <a:r>
              <a:rPr spc="0"/>
              <a:t>fino a un </a:t>
            </a:r>
            <a:r>
              <a:rPr spc="-20"/>
              <a:t>NULL) </a:t>
            </a:r>
            <a:r>
              <a:rPr spc="0"/>
              <a:t>verranno </a:t>
            </a:r>
            <a:r>
              <a:rPr spc="-20"/>
              <a:t>scaricati </a:t>
            </a:r>
            <a:r>
              <a:rPr spc="-10"/>
              <a:t>come </a:t>
            </a:r>
            <a:r>
              <a:rPr spc="-10"/>
              <a:t>parte </a:t>
            </a:r>
            <a:r>
              <a:rPr spc="0"/>
              <a:t>della </a:t>
            </a:r>
            <a:r>
              <a:rPr spc="0"/>
              <a:t>chiamata.</a:t>
            </a:r>
            <a:endParaRPr spc="0"/>
          </a:p>
          <a:p>
            <a:pPr marR="22609" indent="25121" algn="just">
              <a:lnSpc>
                <a:spcPct val="90500"/>
              </a:lnSpc>
              <a:spcBef>
                <a:spcPts val="500"/>
              </a:spcBef>
              <a:defRPr sz="2100" spc="-30">
                <a:latin typeface="Tahoma"/>
                <a:ea typeface="Tahoma"/>
                <a:cs typeface="Tahoma"/>
                <a:sym typeface="Tahoma"/>
              </a:defRPr>
            </a:pPr>
            <a:r>
              <a:t>specificatore </a:t>
            </a:r>
            <a:r>
              <a:rPr spc="0"/>
              <a:t>%n</a:t>
            </a:r>
            <a:r>
              <a:t>: </a:t>
            </a:r>
            <a:r>
              <a:rPr i="1" spc="0">
                <a:latin typeface="Arial"/>
                <a:ea typeface="Arial"/>
                <a:cs typeface="Arial"/>
                <a:sym typeface="Arial"/>
              </a:rPr>
              <a:t>Il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numero </a:t>
            </a:r>
            <a:r>
              <a:rPr i="1" spc="0">
                <a:latin typeface="Arial"/>
                <a:ea typeface="Arial"/>
                <a:cs typeface="Arial"/>
                <a:sym typeface="Arial"/>
              </a:rPr>
              <a:t>di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caratteri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scritti </a:t>
            </a:r>
            <a:r>
              <a:rPr i="1" spc="0">
                <a:latin typeface="Arial"/>
                <a:ea typeface="Arial"/>
                <a:cs typeface="Arial"/>
                <a:sym typeface="Arial"/>
              </a:rPr>
              <a:t>fino a quel </a:t>
            </a:r>
            <a:r>
              <a:rPr i="1" spc="-20">
                <a:latin typeface="Arial"/>
                <a:ea typeface="Arial"/>
                <a:cs typeface="Arial"/>
                <a:sym typeface="Arial"/>
              </a:rPr>
              <a:t>momento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viene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memorizzato </a:t>
            </a:r>
            <a:r>
              <a:rPr i="1" spc="-20">
                <a:latin typeface="Arial"/>
                <a:ea typeface="Arial"/>
                <a:cs typeface="Arial"/>
                <a:sym typeface="Arial"/>
              </a:rPr>
              <a:t>nel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numero intero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indicato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dall'</a:t>
            </a:r>
            <a:r>
              <a:rPr i="1" spc="-20">
                <a:latin typeface="Arial"/>
                <a:ea typeface="Arial"/>
                <a:cs typeface="Arial"/>
                <a:sym typeface="Arial"/>
              </a:rPr>
              <a:t>argomento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del puntatore </a:t>
            </a:r>
            <a:r>
              <a:rPr sz="1700" i="1" spc="0">
                <a:latin typeface="Courier New"/>
                <a:ea typeface="Courier New"/>
                <a:cs typeface="Courier New"/>
                <a:sym typeface="Courier New"/>
              </a:rPr>
              <a:t>int </a:t>
            </a:r>
            <a:r>
              <a:rPr sz="1700" i="1" spc="0">
                <a:latin typeface="Courier New"/>
                <a:ea typeface="Courier New"/>
                <a:cs typeface="Courier New"/>
                <a:sym typeface="Courier New"/>
              </a:rPr>
              <a:t>* </a:t>
            </a:r>
            <a:r>
              <a:rPr i="1" spc="-20">
                <a:latin typeface="Arial"/>
                <a:ea typeface="Arial"/>
                <a:cs typeface="Arial"/>
                <a:sym typeface="Arial"/>
              </a:rPr>
              <a:t>(o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variante)</a:t>
            </a:r>
            <a:r>
              <a:rPr i="1" spc="-2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Nessun </a:t>
            </a:r>
            <a:r>
              <a:rPr i="1" spc="-10">
                <a:latin typeface="Arial"/>
                <a:ea typeface="Arial"/>
                <a:cs typeface="Arial"/>
                <a:sym typeface="Arial"/>
              </a:rPr>
              <a:t>argomento </a:t>
            </a:r>
            <a:r>
              <a:rPr i="1" spc="-20">
                <a:latin typeface="Arial"/>
                <a:ea typeface="Arial"/>
                <a:cs typeface="Arial"/>
                <a:sym typeface="Arial"/>
              </a:rPr>
              <a:t>viene </a:t>
            </a:r>
            <a:r>
              <a:rPr i="1" spc="-10">
                <a:latin typeface="Arial"/>
                <a:ea typeface="Arial"/>
                <a:cs typeface="Arial"/>
                <a:sym typeface="Arial"/>
              </a:rPr>
              <a:t>convertito.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R="347919" indent="574006">
              <a:lnSpc>
                <a:spcPts val="2300"/>
              </a:lnSpc>
              <a:spcBef>
                <a:spcPts val="400"/>
              </a:spcBef>
              <a:defRPr sz="1900" spc="-20">
                <a:latin typeface="Tahoma"/>
                <a:ea typeface="Tahoma"/>
                <a:cs typeface="Tahoma"/>
                <a:sym typeface="Tahoma"/>
              </a:defRPr>
            </a:pPr>
            <a:r>
              <a:t>Ogni </a:t>
            </a:r>
            <a:r>
              <a:t>specificatore di</a:t>
            </a:r>
            <a:r>
              <a:t> formato </a:t>
            </a:r>
            <a:r>
              <a:t>%n </a:t>
            </a:r>
            <a:r>
              <a:t>fornito </a:t>
            </a:r>
            <a:r>
              <a:t>da </a:t>
            </a:r>
            <a:r>
              <a:rPr spc="0"/>
              <a:t>un </a:t>
            </a:r>
            <a:r>
              <a:t>attaccante </a:t>
            </a:r>
            <a:r>
              <a:rPr spc="0"/>
              <a:t>scriverà </a:t>
            </a:r>
            <a:r>
              <a:t>su </a:t>
            </a:r>
            <a:r>
              <a:rPr spc="-49"/>
              <a:t>un </a:t>
            </a:r>
            <a:r>
              <a:rPr spc="-58"/>
              <a:t>indirizzo </a:t>
            </a:r>
            <a:r>
              <a:rPr spc="-58"/>
              <a:t>trovato </a:t>
            </a:r>
            <a:r>
              <a:rPr spc="-40"/>
              <a:t>nello </a:t>
            </a:r>
            <a:r>
              <a:rPr spc="-58"/>
              <a:t>stack </a:t>
            </a:r>
            <a:r>
              <a:rPr spc="-40"/>
              <a:t>che </a:t>
            </a:r>
            <a:r>
              <a:rPr spc="-58"/>
              <a:t>può </a:t>
            </a:r>
            <a:r>
              <a:rPr spc="-40"/>
              <a:t>essere </a:t>
            </a:r>
            <a:r>
              <a:rPr spc="-58"/>
              <a:t>controllato </a:t>
            </a:r>
            <a:r>
              <a:rPr spc="-40"/>
              <a:t>dall</a:t>
            </a:r>
            <a:r>
              <a:t>'attaccante!</a:t>
            </a:r>
          </a:p>
        </p:txBody>
      </p:sp>
      <p:pic>
        <p:nvPicPr>
          <p:cNvPr id="612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732" y="1113859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732" y="2964010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object 11" descr="object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1732" y="3794004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object 12" descr="object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91732" y="4846494"/>
            <a:ext cx="128117" cy="128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Τίτλος 1"/>
          <p:cNvSpPr txBox="1"/>
          <p:nvPr/>
        </p:nvSpPr>
        <p:spPr>
          <a:xfrm>
            <a:off x="6703595" y="114522"/>
            <a:ext cx="4695437" cy="120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3600" b="1" spc="1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Il sotto-settore del petrolio e del gas</a:t>
            </a:r>
          </a:p>
        </p:txBody>
      </p:sp>
      <p:sp>
        <p:nvSpPr>
          <p:cNvPr id="340" name="Subtitle 2"/>
          <p:cNvSpPr txBox="1"/>
          <p:nvPr>
            <p:ph type="body" sz="half" idx="1"/>
          </p:nvPr>
        </p:nvSpPr>
        <p:spPr>
          <a:xfrm>
            <a:off x="5361270" y="1318661"/>
            <a:ext cx="6593662" cy="5065207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6299"/>
              </a:lnSpc>
              <a:spcBef>
                <a:spcPts val="800"/>
              </a:spcBef>
              <a:buClr>
                <a:schemeClr val="accent1"/>
              </a:buClr>
              <a:buSzPts val="1000"/>
              <a:buFont typeface="Symbol"/>
              <a:buChar char="·"/>
              <a:tabLst>
                <a:tab pos="457200" algn="l"/>
              </a:tabLst>
              <a:defRPr sz="1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Rischi di sfruttamento informatico</a:t>
            </a:r>
            <a:r>
              <a:rPr b="0"/>
              <a:t>:</a:t>
            </a:r>
            <a:endParaRPr sz="11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200"/>
              <a:buFont typeface="Courier New"/>
              <a:buChar char="o"/>
              <a:tabLst>
                <a:tab pos="914400" algn="l"/>
              </a:tabLst>
              <a:defRPr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Interruzione dell'operatività</a:t>
            </a:r>
            <a:r>
              <a:rPr b="0"/>
              <a:t>: I cyberattacchi che prendono di mira la tecnologia operativa possono causare arresti o malfunzionamenti nelle operazioni di estrazione, oleodotti e raffinerie.</a:t>
            </a:r>
            <a:endParaRPr sz="13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200"/>
              <a:buFont typeface="Courier New"/>
              <a:buChar char="o"/>
              <a:tabLst>
                <a:tab pos="914400" algn="l"/>
              </a:tabLst>
              <a:defRPr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Rischi ambientali</a:t>
            </a:r>
            <a:r>
              <a:rPr b="0"/>
              <a:t>: La compromissione dei sistemi di controllo potrebbe causare fuoriuscite, perdite o altri incidenti con gravi conseguenze per l'ambiente e la salute pubblica.</a:t>
            </a:r>
            <a:endParaRPr sz="13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200"/>
              <a:buFont typeface="Courier New"/>
              <a:buChar char="o"/>
              <a:tabLst>
                <a:tab pos="914400" algn="l"/>
              </a:tabLst>
              <a:defRPr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Manipolazione economica</a:t>
            </a:r>
            <a:r>
              <a:rPr b="0"/>
              <a:t>: L'accesso non autorizzato ai dati finanziari e di mercato potrebbe portare a insider trading, manipolazione del mercato o spionaggio economico.</a:t>
            </a:r>
            <a:endParaRPr sz="13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200"/>
              <a:buFont typeface="Courier New"/>
              <a:buChar char="o"/>
              <a:tabLst>
                <a:tab pos="914400" algn="l"/>
              </a:tabLst>
              <a:defRPr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Sabotaggio delle infrastrutture</a:t>
            </a:r>
            <a:r>
              <a:rPr b="0"/>
              <a:t>: Le minacce avanzate persistenti (APT) potrebbero prendere di mira le infrastrutture fisiche, causando danni a lungo termine e l'interruzione delle catene di approvvigionamento.</a:t>
            </a:r>
            <a:endParaRPr sz="1300"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lnSpc>
                <a:spcPct val="96299"/>
              </a:lnSpc>
              <a:spcBef>
                <a:spcPts val="800"/>
              </a:spcBef>
              <a:buClr>
                <a:schemeClr val="accent1"/>
              </a:buClr>
              <a:buSzPts val="1000"/>
              <a:buFont typeface="Symbol"/>
              <a:buChar char="·"/>
              <a:tabLst>
                <a:tab pos="457200" algn="l"/>
              </a:tabLst>
              <a:defRPr sz="1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Misure difensive necessarie</a:t>
            </a:r>
            <a:r>
              <a:rPr b="0"/>
              <a:t>:</a:t>
            </a:r>
            <a:endParaRPr sz="11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200"/>
              <a:buFont typeface="Courier New"/>
              <a:buChar char="o"/>
              <a:tabLst>
                <a:tab pos="914400" algn="l"/>
              </a:tabLst>
              <a:defRPr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Quadri di </a:t>
            </a:r>
            <a:r>
              <a:t>cybersecurity solidi </a:t>
            </a:r>
            <a:r>
              <a:rPr b="0"/>
              <a:t>per i sistemi di Information Technology (IT) e di Operational Technology (OT) per la salvaguardia dagli attacchi.</a:t>
            </a:r>
            <a:endParaRPr sz="13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200"/>
              <a:buFont typeface="Courier New"/>
              <a:buChar char="o"/>
              <a:tabLst>
                <a:tab pos="914400" algn="l"/>
              </a:tabLst>
              <a:defRPr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Implementazione di </a:t>
            </a:r>
            <a:r>
              <a:rPr b="0"/>
              <a:t>sistemi di </a:t>
            </a:r>
            <a:r>
              <a:t>monitoraggio in tempo reale </a:t>
            </a:r>
            <a:r>
              <a:rPr b="0"/>
              <a:t>e di rilevamento delle anomalie per identificare tempestivamente le potenziali minacce informatiche.</a:t>
            </a:r>
            <a:endParaRPr sz="13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200"/>
              <a:buFont typeface="Courier New"/>
              <a:buChar char="o"/>
              <a:tabLst>
                <a:tab pos="914400" algn="l"/>
              </a:tabLst>
              <a:defRPr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Rafforzamento della collaborazione </a:t>
            </a:r>
            <a:r>
              <a:rPr b="0"/>
              <a:t>all'interno del settore e con le agenzie governative per la condivisione di intelligence e iniziative congiunte di cybersecurity.</a:t>
            </a:r>
            <a:endParaRPr sz="13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200"/>
              <a:buFont typeface="Courier New"/>
              <a:buChar char="o"/>
              <a:tabLst>
                <a:tab pos="914400" algn="l"/>
              </a:tabLst>
              <a:defRPr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Sviluppo di </a:t>
            </a:r>
            <a:r>
              <a:rPr b="0"/>
              <a:t>piani di </a:t>
            </a:r>
            <a:r>
              <a:t>risposta </a:t>
            </a:r>
            <a:r>
              <a:rPr b="0"/>
              <a:t>e ripristino </a:t>
            </a:r>
            <a:r>
              <a:t>rapidi </a:t>
            </a:r>
            <a:r>
              <a:rPr b="0"/>
              <a:t>per ridurre al minimo l'impatto degli incidenti informatici e garantire la resilienza delle operazioni.</a:t>
            </a:r>
          </a:p>
        </p:txBody>
      </p:sp>
      <p:grpSp>
        <p:nvGrpSpPr>
          <p:cNvPr id="343" name="Θέση εικόνας 7"/>
          <p:cNvGrpSpPr/>
          <p:nvPr/>
        </p:nvGrpSpPr>
        <p:grpSpPr>
          <a:xfrm>
            <a:off x="3175" y="-4763"/>
            <a:ext cx="5840413" cy="6862764"/>
            <a:chOff x="0" y="0"/>
            <a:chExt cx="5840412" cy="6862763"/>
          </a:xfrm>
        </p:grpSpPr>
        <p:sp>
          <p:nvSpPr>
            <p:cNvPr id="341" name="Rectangle"/>
            <p:cNvSpPr/>
            <p:nvPr/>
          </p:nvSpPr>
          <p:spPr>
            <a:xfrm>
              <a:off x="0" y="0"/>
              <a:ext cx="5840413" cy="6862764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42" name="image29.png" descr="image2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685" t="0" r="25685" b="0"/>
            <a:stretch>
              <a:fillRect/>
            </a:stretch>
          </p:blipFill>
          <p:spPr>
            <a:xfrm>
              <a:off x="-1" y="0"/>
              <a:ext cx="5840414" cy="6862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Θέση περιεχομένου 2"/>
          <p:cNvSpPr txBox="1"/>
          <p:nvPr>
            <p:ph type="body" sz="quarter" idx="1"/>
          </p:nvPr>
        </p:nvSpPr>
        <p:spPr>
          <a:xfrm>
            <a:off x="1321337" y="1884142"/>
            <a:ext cx="2959993" cy="376089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1900"/>
            </a:pPr>
            <a:r>
              <a:t>#include &lt;stdio.h&gt;</a:t>
            </a:r>
            <a:endParaRPr sz="800"/>
          </a:p>
          <a:p>
            <a:pPr>
              <a:lnSpc>
                <a:spcPct val="80000"/>
              </a:lnSpc>
              <a:defRPr sz="1900"/>
            </a:pPr>
            <a:r>
              <a:t>#includere &lt;stdlib.h&gt;</a:t>
            </a:r>
            <a:endParaRPr sz="800"/>
          </a:p>
          <a:p>
            <a:pPr>
              <a:lnSpc>
                <a:spcPct val="80000"/>
              </a:lnSpc>
              <a:defRPr sz="4800"/>
            </a:pPr>
          </a:p>
          <a:p>
            <a:pPr>
              <a:lnSpc>
                <a:spcPct val="80000"/>
              </a:lnSpc>
              <a:defRPr sz="1900"/>
            </a:pPr>
            <a:r>
              <a:t>int main(int argc, char * argv[]){</a:t>
            </a:r>
            <a:endParaRPr sz="800"/>
          </a:p>
          <a:p>
            <a:pPr>
              <a:lnSpc>
                <a:spcPct val="80000"/>
              </a:lnSpc>
              <a:defRPr sz="1900"/>
            </a:pPr>
            <a:r>
              <a:t>  int x = 0xdeadbeef;</a:t>
            </a:r>
            <a:endParaRPr sz="800"/>
          </a:p>
          <a:p>
            <a:pPr>
              <a:lnSpc>
                <a:spcPct val="80000"/>
              </a:lnSpc>
              <a:defRPr sz="1900"/>
            </a:pPr>
            <a:r>
              <a:t>  printf("%%d:(%d)\n",x);</a:t>
            </a:r>
            <a:endParaRPr sz="800"/>
          </a:p>
          <a:p>
            <a:pPr>
              <a:lnSpc>
                <a:spcPct val="80000"/>
              </a:lnSpc>
              <a:defRPr sz="1900"/>
            </a:pPr>
            <a:r>
              <a:t>  printf("%%u:(%u)\n",x);</a:t>
            </a:r>
            <a:endParaRPr sz="800"/>
          </a:p>
          <a:p>
            <a:pPr>
              <a:lnSpc>
                <a:spcPct val="80000"/>
              </a:lnSpc>
              <a:defRPr sz="1900"/>
            </a:pPr>
            <a:r>
              <a:t>  printf("%%x:(%x)\n",x);</a:t>
            </a:r>
          </a:p>
        </p:txBody>
      </p:sp>
      <p:sp>
        <p:nvSpPr>
          <p:cNvPr id="618" name="Θέση αριθμού διαφάνειας 4"/>
          <p:cNvSpPr txBox="1"/>
          <p:nvPr>
            <p:ph type="sldNum" sz="quarter" idx="2"/>
          </p:nvPr>
        </p:nvSpPr>
        <p:spPr>
          <a:xfrm>
            <a:off x="11289525" y="6221324"/>
            <a:ext cx="258984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9" name="TextBox 5"/>
          <p:cNvSpPr txBox="1"/>
          <p:nvPr/>
        </p:nvSpPr>
        <p:spPr>
          <a:xfrm>
            <a:off x="5108226" y="2136338"/>
            <a:ext cx="4401837" cy="260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 printf("%%#x:(%#x)\n",x);</a:t>
            </a:r>
          </a:p>
          <a:p>
            <a:pPr/>
            <a:r>
              <a:t>  printf("%%#50x:(%#50x)\n",x);</a:t>
            </a:r>
          </a:p>
          <a:p>
            <a:pPr/>
            <a:r>
              <a:t>  printf("%%#050x:(%#050x)\n",x);</a:t>
            </a:r>
          </a:p>
          <a:p>
            <a:pPr/>
            <a:r>
              <a:t>  printf("%%1$#050x %%1$d:(%1$#050x %1$d)\n",x);</a:t>
            </a:r>
          </a:p>
          <a:p>
            <a:pPr/>
            <a:r>
              <a:t>  printf("%%#050x:(%#050x)\n",x);</a:t>
            </a:r>
          </a:p>
          <a:p>
            <a:pPr/>
            <a:r>
              <a:t>  printf("%%1$#050x %%1$d:(%1$#050x %1$d)\n",x);</a:t>
            </a:r>
          </a:p>
          <a:p>
            <a:pPr/>
            <a:r>
              <a:t>}</a:t>
            </a:r>
          </a:p>
        </p:txBody>
      </p:sp>
      <p:sp>
        <p:nvSpPr>
          <p:cNvPr id="620" name="object 2"/>
          <p:cNvSpPr txBox="1"/>
          <p:nvPr>
            <p:ph type="title"/>
          </p:nvPr>
        </p:nvSpPr>
        <p:spPr>
          <a:xfrm>
            <a:off x="1096962" y="287338"/>
            <a:ext cx="10058401" cy="1449388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30144">
              <a:lnSpc>
                <a:spcPct val="100000"/>
              </a:lnSpc>
              <a:spcBef>
                <a:spcPts val="200"/>
              </a:spcBef>
              <a:defRPr sz="4800" spc="-100"/>
            </a:pPr>
            <a:r>
              <a:t>Bug delle </a:t>
            </a:r>
            <a:r>
              <a:t>stringhe di </a:t>
            </a:r>
            <a:r>
              <a:t>formato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Θέση αριθμού διαφάνειας 4"/>
          <p:cNvSpPr txBox="1"/>
          <p:nvPr>
            <p:ph type="sldNum" sz="quarter" idx="2"/>
          </p:nvPr>
        </p:nvSpPr>
        <p:spPr>
          <a:xfrm>
            <a:off x="11289525" y="6221324"/>
            <a:ext cx="258984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3" name="Θέση περιεχομένου 6"/>
          <p:cNvSpPr txBox="1"/>
          <p:nvPr>
            <p:ph type="body" idx="1"/>
          </p:nvPr>
        </p:nvSpPr>
        <p:spPr>
          <a:xfrm>
            <a:off x="727240" y="1680960"/>
            <a:ext cx="10512312" cy="4596130"/>
          </a:xfrm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user@si485H-base:demo$ ./unusual_formats </a:t>
            </a:r>
          </a:p>
          <a:p>
            <a:pPr>
              <a:defRPr sz="1600"/>
            </a:pPr>
            <a:r>
              <a:t>%d:(-559038737)</a:t>
            </a:r>
          </a:p>
          <a:p>
            <a:pPr>
              <a:defRPr sz="1600"/>
            </a:pPr>
            <a:r>
              <a:t>%u:(3735928559)</a:t>
            </a:r>
          </a:p>
          <a:p>
            <a:pPr>
              <a:defRPr sz="1600"/>
            </a:pPr>
            <a:r>
              <a:t>%x:(deadbeef)</a:t>
            </a:r>
          </a:p>
          <a:p>
            <a:pPr>
              <a:defRPr sz="1600"/>
            </a:pPr>
            <a:r>
              <a:t>%#x:(0xdeadbeef)</a:t>
            </a:r>
          </a:p>
          <a:p>
            <a:pPr>
              <a:defRPr sz="1600"/>
            </a:pPr>
            <a:r>
              <a:t>%#50x:( 0xdeadbeef)</a:t>
            </a:r>
          </a:p>
          <a:p>
            <a:pPr>
              <a:defRPr sz="1600"/>
            </a:pPr>
            <a:r>
              <a:t>%#050x:(0x0000000000000000000000000000000000000000deadbeef)</a:t>
            </a:r>
          </a:p>
          <a:p>
            <a:pPr>
              <a:defRPr sz="1600"/>
            </a:pPr>
            <a:r>
              <a:t>%1$#050x %1$d:(0x0000000000000000000000000000000000000000deadbeef -559038737)</a:t>
            </a:r>
          </a:p>
          <a:p>
            <a:pPr>
              <a:defRPr sz="1600"/>
            </a:pPr>
            <a:r>
              <a:t>%1$#050hx %1$hd:(0x00000000000000000000000000000000000000000000beef -16657)</a:t>
            </a:r>
          </a:p>
          <a:p>
            <a:pPr>
              <a:defRPr sz="1600"/>
            </a:pPr>
            <a:r>
              <a:t>%1$#050hhx %1$hd:(0x0000000000000000000000000000000000000000000000ef -17)</a:t>
            </a:r>
          </a:p>
        </p:txBody>
      </p:sp>
      <p:sp>
        <p:nvSpPr>
          <p:cNvPr id="624" name="object 2"/>
          <p:cNvSpPr txBox="1"/>
          <p:nvPr>
            <p:ph type="title"/>
          </p:nvPr>
        </p:nvSpPr>
        <p:spPr>
          <a:xfrm>
            <a:off x="1096962" y="287338"/>
            <a:ext cx="10058401" cy="1449388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30144">
              <a:lnSpc>
                <a:spcPct val="100000"/>
              </a:lnSpc>
              <a:spcBef>
                <a:spcPts val="200"/>
              </a:spcBef>
              <a:defRPr sz="4800" spc="-100"/>
            </a:pPr>
            <a:r>
              <a:t>Bug delle </a:t>
            </a:r>
            <a:r>
              <a:t>stringhe di </a:t>
            </a:r>
            <a:r>
              <a:t>formato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object 2"/>
          <p:cNvSpPr txBox="1"/>
          <p:nvPr>
            <p:ph type="title"/>
          </p:nvPr>
        </p:nvSpPr>
        <p:spPr>
          <a:xfrm>
            <a:off x="1557931" y="-576"/>
            <a:ext cx="20800090" cy="857631"/>
          </a:xfrm>
          <a:prstGeom prst="rect">
            <a:avLst/>
          </a:prstGeom>
        </p:spPr>
        <p:txBody>
          <a:bodyPr lIns="0" tIns="0" rIns="0" bIns="0" anchor="ctr"/>
          <a:lstStyle>
            <a:lvl1pPr indent="48985">
              <a:lnSpc>
                <a:spcPct val="100000"/>
              </a:lnSpc>
              <a:spcBef>
                <a:spcPts val="200"/>
              </a:spcBef>
              <a:defRPr sz="5400" spc="-100"/>
            </a:lvl1pPr>
          </a:lstStyle>
          <a:p>
            <a:pPr/>
            <a:r>
              <a:t>Dereferenze del puntatore NULL</a:t>
            </a:r>
          </a:p>
        </p:txBody>
      </p:sp>
      <p:sp>
        <p:nvSpPr>
          <p:cNvPr id="627" name="object 7"/>
          <p:cNvSpPr txBox="1"/>
          <p:nvPr/>
        </p:nvSpPr>
        <p:spPr>
          <a:xfrm>
            <a:off x="2337542" y="1097599"/>
            <a:ext cx="7943224" cy="4866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21">
              <a:spcBef>
                <a:spcPts val="1400"/>
              </a:spcBef>
              <a:defRPr sz="2100" spc="-20">
                <a:latin typeface="Tahoma"/>
                <a:ea typeface="Tahoma"/>
                <a:cs typeface="Tahoma"/>
                <a:sym typeface="Tahoma"/>
              </a:defRPr>
            </a:pPr>
            <a:r>
              <a:t>Esempio:</a:t>
            </a:r>
          </a:p>
          <a:p>
            <a:pPr indent="298934">
              <a:spcBef>
                <a:spcPts val="1000"/>
              </a:spcBef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x </a:t>
            </a:r>
            <a:r>
              <a:t>= </a:t>
            </a:r>
            <a:r>
              <a:rPr spc="-20"/>
              <a:t>userinput();</a:t>
            </a:r>
          </a:p>
          <a:p>
            <a:pPr marR="2201821" indent="298934">
              <a:lnSpc>
                <a:spcPts val="2600"/>
              </a:lnSpc>
              <a:spcBef>
                <a:spcPts val="100"/>
              </a:spcBef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p </a:t>
            </a:r>
            <a:r>
              <a:t>= </a:t>
            </a:r>
            <a:r>
              <a:t>malloc(x </a:t>
            </a:r>
            <a:r>
              <a:t>* </a:t>
            </a:r>
            <a:r>
              <a:t>sizeof(struct </a:t>
            </a:r>
            <a:r>
              <a:rPr spc="-20"/>
              <a:t>FILE_OPS)); </a:t>
            </a:r>
            <a:r>
              <a:t>fop </a:t>
            </a:r>
            <a:r>
              <a:t>= </a:t>
            </a:r>
            <a:r>
              <a:rPr spc="-20"/>
              <a:t>&amp;(p[FILE_TYPE]);</a:t>
            </a:r>
          </a:p>
          <a:p>
            <a:pPr indent="298934">
              <a:spcBef>
                <a:spcPts val="500"/>
              </a:spcBef>
              <a:defRPr sz="1700" spc="-2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fop-&gt;remove(file);</a:t>
            </a:r>
          </a:p>
          <a:p>
            <a:pPr>
              <a:spcBef>
                <a:spcPts val="1200"/>
              </a:spcBef>
              <a:defRPr sz="17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indent="25121" algn="just">
              <a:defRPr sz="2100" spc="-20">
                <a:latin typeface="Tahoma"/>
                <a:ea typeface="Tahoma"/>
                <a:cs typeface="Tahoma"/>
                <a:sym typeface="Tahoma"/>
              </a:defRPr>
            </a:pPr>
            <a:r>
              <a:t>Cosa succede </a:t>
            </a:r>
            <a:r>
              <a:rPr spc="0"/>
              <a:t>se </a:t>
            </a:r>
            <a:r>
              <a:rPr spc="0"/>
              <a:t>la </a:t>
            </a:r>
            <a:r>
              <a:rPr spc="0"/>
              <a:t>chiamata </a:t>
            </a:r>
            <a:r>
              <a:rPr spc="0"/>
              <a:t>a </a:t>
            </a:r>
            <a:r>
              <a:rPr sz="1700">
                <a:latin typeface="Courier New"/>
                <a:ea typeface="Courier New"/>
                <a:cs typeface="Courier New"/>
                <a:sym typeface="Courier New"/>
              </a:rPr>
              <a:t>malloc </a:t>
            </a:r>
            <a:r>
              <a:t>fallisce?</a:t>
            </a:r>
          </a:p>
          <a:p>
            <a:pPr marR="10047" indent="25121" algn="just">
              <a:lnSpc>
                <a:spcPct val="102298"/>
              </a:lnSpc>
              <a:spcBef>
                <a:spcPts val="600"/>
              </a:spcBef>
              <a:defRPr sz="2100" spc="-40">
                <a:latin typeface="Tahoma"/>
                <a:ea typeface="Tahoma"/>
                <a:cs typeface="Tahoma"/>
                <a:sym typeface="Tahoma"/>
              </a:defRPr>
            </a:pPr>
            <a:r>
              <a:rPr spc="-20"/>
              <a:t>Si</a:t>
            </a:r>
            <a:r>
              <a:t> tratta di </a:t>
            </a:r>
            <a:r>
              <a:rPr spc="0"/>
              <a:t>un </a:t>
            </a:r>
            <a:r>
              <a:rPr spc="-49"/>
              <a:t>bug </a:t>
            </a:r>
            <a:r>
              <a:rPr spc="-69"/>
              <a:t>pericoloso </a:t>
            </a:r>
            <a:r>
              <a:rPr spc="-58"/>
              <a:t>per il </a:t>
            </a:r>
            <a:r>
              <a:rPr spc="-58"/>
              <a:t>codice </a:t>
            </a:r>
            <a:r>
              <a:rPr spc="-69"/>
              <a:t>delle chiamate di </a:t>
            </a:r>
            <a:r>
              <a:rPr spc="-58"/>
              <a:t>sistema </a:t>
            </a:r>
            <a:r>
              <a:rPr spc="-49"/>
              <a:t>(nei </a:t>
            </a:r>
            <a:r>
              <a:rPr spc="-58"/>
              <a:t>sistemi </a:t>
            </a:r>
            <a:r>
              <a:rPr spc="-49"/>
              <a:t>che </a:t>
            </a:r>
            <a:r>
              <a:rPr spc="-69"/>
              <a:t>hanno </a:t>
            </a:r>
            <a:r>
              <a:rPr spc="-98"/>
              <a:t>uno </a:t>
            </a:r>
            <a:r>
              <a:rPr spc="-109"/>
              <a:t>spazio di </a:t>
            </a:r>
            <a:r>
              <a:rPr spc="-109"/>
              <a:t>indirizzi </a:t>
            </a:r>
            <a:r>
              <a:rPr spc="-79"/>
              <a:t>unificato </a:t>
            </a:r>
            <a:r>
              <a:rPr spc="-129"/>
              <a:t>tra </a:t>
            </a:r>
            <a:r>
              <a:rPr spc="-89"/>
              <a:t>kernel </a:t>
            </a:r>
            <a:r>
              <a:rPr spc="-79"/>
              <a:t>e </a:t>
            </a:r>
            <a:r>
              <a:rPr spc="-98"/>
              <a:t>userland)</a:t>
            </a:r>
            <a:r>
              <a:rPr spc="0"/>
              <a:t>, in quanto </a:t>
            </a:r>
            <a:r>
              <a:rPr spc="0"/>
              <a:t>un </a:t>
            </a:r>
            <a:r>
              <a:rPr spc="-20"/>
              <a:t>processo </a:t>
            </a:r>
            <a:r>
              <a:rPr spc="-69"/>
              <a:t>utente </a:t>
            </a:r>
            <a:r>
              <a:t>potrebbe </a:t>
            </a:r>
            <a:r>
              <a:t>mappare </a:t>
            </a:r>
            <a:r>
              <a:rPr spc="-20"/>
              <a:t>le </a:t>
            </a:r>
            <a:r>
              <a:t>prime </a:t>
            </a:r>
            <a:r>
              <a:t>pagine </a:t>
            </a:r>
            <a:r>
              <a:rPr spc="-20"/>
              <a:t>di </a:t>
            </a:r>
            <a:r>
              <a:rPr spc="-49"/>
              <a:t>memoria </a:t>
            </a:r>
            <a:r>
              <a:rPr spc="-20"/>
              <a:t>in </a:t>
            </a:r>
            <a:r>
              <a:rPr spc="-20"/>
              <a:t>codice </a:t>
            </a:r>
            <a:r>
              <a:t>eseguibile </a:t>
            </a:r>
            <a:r>
              <a:rPr spc="-49"/>
              <a:t>dannoso</a:t>
            </a:r>
            <a:r>
              <a:rPr spc="-20"/>
              <a:t>.</a:t>
            </a:r>
          </a:p>
          <a:p>
            <a:pPr marR="808882" indent="25121">
              <a:lnSpc>
                <a:spcPct val="102000"/>
              </a:lnSpc>
              <a:spcBef>
                <a:spcPts val="600"/>
              </a:spcBef>
              <a:defRPr sz="2100" spc="-49">
                <a:latin typeface="Tahoma"/>
                <a:ea typeface="Tahoma"/>
                <a:cs typeface="Tahoma"/>
                <a:sym typeface="Tahoma"/>
              </a:defRPr>
            </a:pPr>
            <a:r>
              <a:t>Proposta: </a:t>
            </a:r>
            <a:r>
              <a:rPr spc="-69"/>
              <a:t>Controllare </a:t>
            </a:r>
            <a:r>
              <a:rPr spc="-69"/>
              <a:t>sempre </a:t>
            </a:r>
            <a:r>
              <a:t>il </a:t>
            </a:r>
            <a:r>
              <a:rPr spc="-69"/>
              <a:t>valore </a:t>
            </a:r>
            <a:r>
              <a:rPr spc="-69"/>
              <a:t>di ritorno </a:t>
            </a:r>
            <a:r>
              <a:t>delle </a:t>
            </a:r>
            <a:r>
              <a:rPr spc="-20"/>
              <a:t>funzioni di allocazione </a:t>
            </a:r>
            <a:r>
              <a:rPr spc="-69"/>
              <a:t>della memoria</a:t>
            </a:r>
            <a:r>
              <a:rPr spc="-20"/>
              <a:t>.</a:t>
            </a:r>
          </a:p>
          <a:p>
            <a:pPr marR="325311" indent="25121">
              <a:lnSpc>
                <a:spcPct val="102698"/>
              </a:lnSpc>
              <a:spcBef>
                <a:spcPts val="500"/>
              </a:spcBef>
              <a:defRPr sz="2100" spc="-79">
                <a:latin typeface="Tahoma"/>
                <a:ea typeface="Tahoma"/>
                <a:cs typeface="Tahoma"/>
                <a:sym typeface="Tahoma"/>
              </a:defRPr>
            </a:pPr>
            <a:r>
              <a:rPr spc="-69"/>
              <a:t>Misura </a:t>
            </a:r>
            <a:r>
              <a:t>proattiva </a:t>
            </a:r>
            <a:r>
              <a:rPr spc="-58"/>
              <a:t>per i </a:t>
            </a:r>
            <a:r>
              <a:rPr spc="-20"/>
              <a:t>bug </a:t>
            </a:r>
            <a:r>
              <a:rPr spc="-69"/>
              <a:t>del kernel</a:t>
            </a:r>
            <a:r>
              <a:rPr spc="-20"/>
              <a:t>: </a:t>
            </a:r>
            <a:r>
              <a:t>vietare l'</a:t>
            </a:r>
            <a:r>
              <a:rPr spc="-69"/>
              <a:t>accesso </a:t>
            </a:r>
            <a:r>
              <a:rPr spc="-49"/>
              <a:t>alle </a:t>
            </a:r>
            <a:r>
              <a:rPr spc="-58"/>
              <a:t>prime </a:t>
            </a:r>
            <a:r>
              <a:rPr spc="-20"/>
              <a:t>pagine </a:t>
            </a:r>
            <a:r>
              <a:rPr spc="0"/>
              <a:t>di memoria</a:t>
            </a:r>
            <a:r>
              <a:rPr spc="-20"/>
              <a:t>.</a:t>
            </a:r>
          </a:p>
        </p:txBody>
      </p:sp>
      <p:pic>
        <p:nvPicPr>
          <p:cNvPr id="628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1732" y="1188216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object 9" descr="objec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732" y="3379761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732" y="3795764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object 11" descr="object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1732" y="4888295"/>
            <a:ext cx="128117" cy="12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object 12" descr="object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91732" y="5641847"/>
            <a:ext cx="128117" cy="128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Θέση αριθμού διαφάνειας 4"/>
          <p:cNvSpPr txBox="1"/>
          <p:nvPr>
            <p:ph type="sldNum" sz="quarter" idx="2"/>
          </p:nvPr>
        </p:nvSpPr>
        <p:spPr>
          <a:xfrm>
            <a:off x="11289525" y="6221324"/>
            <a:ext cx="258984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5" name="Rectangle 1"/>
          <p:cNvSpPr txBox="1"/>
          <p:nvPr>
            <p:ph type="body" sz="quarter" idx="1"/>
          </p:nvPr>
        </p:nvSpPr>
        <p:spPr>
          <a:xfrm>
            <a:off x="2132791" y="2575298"/>
            <a:ext cx="5398525" cy="2262159"/>
          </a:xfrm>
          <a:prstGeom prst="rect">
            <a:avLst/>
          </a:prstGeom>
        </p:spPr>
        <p:txBody>
          <a:bodyPr anchor="ctr"/>
          <a:lstStyle/>
          <a:p>
            <a:pPr marL="0" indent="0" defTabSz="841247">
              <a:spcBef>
                <a:spcPts val="0"/>
              </a:spcBef>
              <a:buSzTx/>
              <a:buNone/>
              <a:defRPr sz="1656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int a, b, c; // alcuni numeri interi</a:t>
            </a:r>
          </a:p>
          <a:p>
            <a:pPr marL="0" indent="0" defTabSz="841247">
              <a:spcBef>
                <a:spcPts val="0"/>
              </a:spcBef>
              <a:buSzTx/>
              <a:buNone/>
              <a:defRPr sz="1656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int *pi; // un puntatore a un intero</a:t>
            </a:r>
          </a:p>
          <a:p>
            <a:pPr marL="0" indent="0" defTabSz="841247">
              <a:spcBef>
                <a:spcPts val="0"/>
              </a:spcBef>
              <a:buSzTx/>
              <a:buNone/>
              <a:defRPr sz="1656">
                <a:latin typeface="Arial Unicode MS"/>
                <a:ea typeface="Arial Unicode MS"/>
                <a:cs typeface="Arial Unicode MS"/>
                <a:sym typeface="Arial Unicode MS"/>
              </a:defRPr>
            </a:pPr>
          </a:p>
          <a:p>
            <a:pPr marL="0" indent="0" defTabSz="841247">
              <a:spcBef>
                <a:spcPts val="0"/>
              </a:spcBef>
              <a:buSzTx/>
              <a:buNone/>
              <a:defRPr sz="1656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a = 5;</a:t>
            </a:r>
          </a:p>
          <a:p>
            <a:pPr marL="0" indent="0" defTabSz="841247">
              <a:spcBef>
                <a:spcPts val="0"/>
              </a:spcBef>
              <a:buSzTx/>
              <a:buNone/>
              <a:defRPr sz="1656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pi = &amp;a; // pi punta ad a</a:t>
            </a:r>
          </a:p>
          <a:p>
            <a:pPr marL="0" indent="0" defTabSz="841247">
              <a:spcBef>
                <a:spcPts val="0"/>
              </a:spcBef>
              <a:buSzTx/>
              <a:buNone/>
              <a:defRPr sz="1656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b = *pi; // b è ora 5</a:t>
            </a:r>
          </a:p>
          <a:p>
            <a:pPr marL="0" indent="0" defTabSz="841247">
              <a:spcBef>
                <a:spcPts val="0"/>
              </a:spcBef>
              <a:buSzTx/>
              <a:buNone/>
              <a:defRPr sz="1656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pi = NULL;</a:t>
            </a:r>
          </a:p>
          <a:p>
            <a:pPr marL="0" indent="0" defTabSz="841247">
              <a:spcBef>
                <a:spcPts val="0"/>
              </a:spcBef>
              <a:buSzTx/>
              <a:buNone/>
              <a:defRPr sz="1656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c = *pi; // si tratta di un </a:t>
            </a:r>
            <a:r>
              <a:rPr sz="1012">
                <a:latin typeface="Century Gothic"/>
                <a:ea typeface="Century Gothic"/>
                <a:cs typeface="Century Gothic"/>
                <a:sym typeface="Century Gothic"/>
              </a:rPr>
              <a:t>dereferenziamento</a:t>
            </a:r>
            <a:r>
              <a:t> del puntatore a NULL </a:t>
            </a:r>
          </a:p>
        </p:txBody>
      </p:sp>
      <p:sp>
        <p:nvSpPr>
          <p:cNvPr id="636" name="object 2"/>
          <p:cNvSpPr txBox="1"/>
          <p:nvPr>
            <p:ph type="title"/>
          </p:nvPr>
        </p:nvSpPr>
        <p:spPr>
          <a:xfrm>
            <a:off x="1096962" y="287338"/>
            <a:ext cx="10058401" cy="1449388"/>
          </a:xfrm>
          <a:prstGeom prst="rect">
            <a:avLst/>
          </a:prstGeom>
        </p:spPr>
        <p:txBody>
          <a:bodyPr lIns="0" tIns="0" rIns="0" bIns="0" anchor="ctr"/>
          <a:lstStyle>
            <a:lvl1pPr indent="48985">
              <a:lnSpc>
                <a:spcPct val="100000"/>
              </a:lnSpc>
              <a:spcBef>
                <a:spcPts val="200"/>
              </a:spcBef>
              <a:defRPr sz="5400" spc="-100"/>
            </a:lvl1pPr>
          </a:lstStyle>
          <a:p>
            <a:pPr/>
            <a:r>
              <a:t>Dereferenze del puntatore NULL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Picture Placeholder 16"/>
          <p:cNvGrpSpPr/>
          <p:nvPr/>
        </p:nvGrpSpPr>
        <p:grpSpPr>
          <a:xfrm>
            <a:off x="7163690" y="0"/>
            <a:ext cx="5024826" cy="6858000"/>
            <a:chOff x="0" y="0"/>
            <a:chExt cx="5024825" cy="6858000"/>
          </a:xfrm>
        </p:grpSpPr>
        <p:sp>
          <p:nvSpPr>
            <p:cNvPr id="638" name="Rectangle"/>
            <p:cNvSpPr/>
            <p:nvPr/>
          </p:nvSpPr>
          <p:spPr>
            <a:xfrm flipH="1">
              <a:off x="0" y="0"/>
              <a:ext cx="5024826" cy="6858000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639" name="image27.jpeg" descr="image2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3" t="0" r="8333" b="0"/>
            <a:stretch>
              <a:fillRect/>
            </a:stretch>
          </p:blipFill>
          <p:spPr>
            <a:xfrm flipH="1">
              <a:off x="0" y="0"/>
              <a:ext cx="5024826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1" name="Title 2"/>
          <p:cNvSpPr txBox="1"/>
          <p:nvPr>
            <p:ph type="title"/>
          </p:nvPr>
        </p:nvSpPr>
        <p:spPr>
          <a:xfrm>
            <a:off x="796321" y="320039"/>
            <a:ext cx="6732239" cy="1017149"/>
          </a:xfrm>
          <a:prstGeom prst="rect">
            <a:avLst/>
          </a:prstGeom>
        </p:spPr>
        <p:txBody>
          <a:bodyPr/>
          <a:lstStyle/>
          <a:p>
            <a:pPr/>
            <a:r>
              <a:t>Progressi del corso</a:t>
            </a:r>
          </a:p>
        </p:txBody>
      </p:sp>
      <p:sp>
        <p:nvSpPr>
          <p:cNvPr id="642" name="Text Placeholder 3"/>
          <p:cNvSpPr txBox="1"/>
          <p:nvPr>
            <p:ph type="body" sz="quarter" idx="1"/>
          </p:nvPr>
        </p:nvSpPr>
        <p:spPr>
          <a:xfrm>
            <a:off x="824242" y="1749479"/>
            <a:ext cx="788640" cy="533401"/>
          </a:xfrm>
          <a:prstGeom prst="rect">
            <a:avLst/>
          </a:prstGeom>
        </p:spPr>
        <p:txBody>
          <a:bodyPr/>
          <a:lstStyle>
            <a:lvl1pPr defTabSz="566927">
              <a:defRPr sz="2728" spc="62" baseline="-36645"/>
            </a:lvl1pPr>
          </a:lstStyle>
          <a:p>
            <a:pPr/>
            <a:r>
              <a:t>o1.</a:t>
            </a:r>
          </a:p>
        </p:txBody>
      </p:sp>
      <p:sp>
        <p:nvSpPr>
          <p:cNvPr id="643" name="Text Placeholder 4"/>
          <p:cNvSpPr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80000"/>
              </a:lnSpc>
              <a:defRPr sz="1800"/>
            </a:lvl1pPr>
          </a:lstStyle>
          <a:p>
            <a:pPr/>
            <a:r>
              <a:t>Navigare tra le minacce informatiche: Il rischio dei binari vulnerabili nei sistemi marittimi</a:t>
            </a:r>
          </a:p>
        </p:txBody>
      </p:sp>
      <p:sp>
        <p:nvSpPr>
          <p:cNvPr id="644" name="Text Placeholder 5"/>
          <p:cNvSpPr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z="2024" baseline="-47304"/>
            </a:pPr>
            <a:r>
              <a:t>o2</a:t>
            </a:r>
            <a:r>
              <a:rPr sz="2484" baseline="-47304"/>
              <a:t>.</a:t>
            </a:r>
          </a:p>
        </p:txBody>
      </p:sp>
      <p:sp>
        <p:nvSpPr>
          <p:cNvPr id="645" name="Text Placeholder 6"/>
          <p:cNvSpPr/>
          <p:nvPr>
            <p:ph type="body" idx="2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808080"/>
                </a:solidFill>
              </a:defRPr>
            </a:lvl1pPr>
          </a:lstStyle>
          <a:p>
            <a:pPr/>
            <a:r>
              <a:t>Dal software ai binari</a:t>
            </a:r>
          </a:p>
        </p:txBody>
      </p:sp>
      <p:sp>
        <p:nvSpPr>
          <p:cNvPr id="646" name="Text Placeholder 7"/>
          <p:cNvSpPr/>
          <p:nvPr>
            <p:ph type="body" idx="2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o3.</a:t>
            </a:r>
          </a:p>
        </p:txBody>
      </p:sp>
      <p:sp>
        <p:nvSpPr>
          <p:cNvPr id="647" name="Text Placeholder 8"/>
          <p:cNvSpPr/>
          <p:nvPr>
            <p:ph type="body" idx="26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rPr sz="1900">
                <a:solidFill>
                  <a:srgbClr val="000000"/>
                </a:solidFill>
              </a:rPr>
              <a:t>Memoria </a:t>
            </a:r>
          </a:p>
        </p:txBody>
      </p:sp>
      <p:sp>
        <p:nvSpPr>
          <p:cNvPr id="648" name="Text Placeholder 9"/>
          <p:cNvSpPr/>
          <p:nvPr>
            <p:ph type="body" idx="27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20623">
              <a:defRPr sz="2484" spc="46" baseline="-47304"/>
            </a:lvl1pPr>
          </a:lstStyle>
          <a:p>
            <a:pPr/>
            <a:r>
              <a:t>o4.</a:t>
            </a:r>
          </a:p>
        </p:txBody>
      </p:sp>
      <p:sp>
        <p:nvSpPr>
          <p:cNvPr id="649" name="Text Placeholder 10"/>
          <p:cNvSpPr/>
          <p:nvPr>
            <p:ph type="body" idx="28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900">
                <a:solidFill>
                  <a:srgbClr val="000000"/>
                </a:solidFill>
              </a:defRPr>
            </a:lvl1pPr>
          </a:lstStyle>
          <a:p>
            <a:pPr/>
            <a:r>
              <a:t>Pen test in scatola nera</a:t>
            </a:r>
          </a:p>
        </p:txBody>
      </p:sp>
      <p:sp>
        <p:nvSpPr>
          <p:cNvPr id="650" name="Slide Number Placeholder 14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53" name="Group 16"/>
          <p:cNvGrpSpPr/>
          <p:nvPr/>
        </p:nvGrpSpPr>
        <p:grpSpPr>
          <a:xfrm>
            <a:off x="7370364" y="-23540"/>
            <a:ext cx="2562567" cy="6885156"/>
            <a:chOff x="0" y="0"/>
            <a:chExt cx="2562566" cy="6885155"/>
          </a:xfrm>
        </p:grpSpPr>
        <p:pic>
          <p:nvPicPr>
            <p:cNvPr id="651" name="Graphic 17" descr="Graphic 1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800000">
              <a:off x="458838" y="5180154"/>
              <a:ext cx="878335" cy="170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2" name="Freeform: Shape 18"/>
            <p:cNvSpPr/>
            <p:nvPr/>
          </p:nvSpPr>
          <p:spPr>
            <a:xfrm>
              <a:off x="-1" y="-1"/>
              <a:ext cx="2562568" cy="688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75" y="0"/>
                  </a:moveTo>
                  <a:lnTo>
                    <a:pt x="17759" y="4909"/>
                  </a:lnTo>
                  <a:lnTo>
                    <a:pt x="14872" y="8912"/>
                  </a:lnTo>
                  <a:cubicBezTo>
                    <a:pt x="14593" y="9132"/>
                    <a:pt x="13939" y="9243"/>
                    <a:pt x="13316" y="9180"/>
                  </a:cubicBezTo>
                  <a:cubicBezTo>
                    <a:pt x="12608" y="9108"/>
                    <a:pt x="12179" y="8832"/>
                    <a:pt x="12372" y="8569"/>
                  </a:cubicBezTo>
                  <a:lnTo>
                    <a:pt x="14561" y="5564"/>
                  </a:lnTo>
                  <a:cubicBezTo>
                    <a:pt x="14668" y="5416"/>
                    <a:pt x="14615" y="5260"/>
                    <a:pt x="14411" y="5125"/>
                  </a:cubicBezTo>
                  <a:cubicBezTo>
                    <a:pt x="14207" y="4989"/>
                    <a:pt x="13874" y="4893"/>
                    <a:pt x="13466" y="4853"/>
                  </a:cubicBezTo>
                  <a:cubicBezTo>
                    <a:pt x="12640" y="4769"/>
                    <a:pt x="11782" y="4953"/>
                    <a:pt x="11567" y="5260"/>
                  </a:cubicBezTo>
                  <a:lnTo>
                    <a:pt x="8241" y="9826"/>
                  </a:lnTo>
                  <a:lnTo>
                    <a:pt x="43" y="21548"/>
                  </a:lnTo>
                  <a:cubicBezTo>
                    <a:pt x="43" y="21548"/>
                    <a:pt x="11" y="21588"/>
                    <a:pt x="0" y="21600"/>
                  </a:cubicBezTo>
                  <a:lnTo>
                    <a:pt x="225" y="21600"/>
                  </a:lnTo>
                  <a:lnTo>
                    <a:pt x="8455" y="9850"/>
                  </a:lnTo>
                  <a:lnTo>
                    <a:pt x="11782" y="5284"/>
                  </a:lnTo>
                  <a:cubicBezTo>
                    <a:pt x="11975" y="5021"/>
                    <a:pt x="12715" y="4861"/>
                    <a:pt x="13424" y="4933"/>
                  </a:cubicBezTo>
                  <a:cubicBezTo>
                    <a:pt x="13767" y="4969"/>
                    <a:pt x="14057" y="5049"/>
                    <a:pt x="14228" y="5165"/>
                  </a:cubicBezTo>
                  <a:cubicBezTo>
                    <a:pt x="14411" y="5280"/>
                    <a:pt x="14454" y="5412"/>
                    <a:pt x="14357" y="5544"/>
                  </a:cubicBezTo>
                  <a:lnTo>
                    <a:pt x="12168" y="8549"/>
                  </a:lnTo>
                  <a:cubicBezTo>
                    <a:pt x="11943" y="8856"/>
                    <a:pt x="12436" y="9176"/>
                    <a:pt x="13263" y="9255"/>
                  </a:cubicBezTo>
                  <a:cubicBezTo>
                    <a:pt x="13992" y="9327"/>
                    <a:pt x="14754" y="9196"/>
                    <a:pt x="15076" y="8940"/>
                  </a:cubicBezTo>
                  <a:lnTo>
                    <a:pt x="15076" y="8936"/>
                  </a:lnTo>
                  <a:lnTo>
                    <a:pt x="17962" y="4929"/>
                  </a:lnTo>
                  <a:lnTo>
                    <a:pt x="21600" y="4"/>
                  </a:lnTo>
                  <a:cubicBezTo>
                    <a:pt x="21525" y="0"/>
                    <a:pt x="21450" y="0"/>
                    <a:pt x="213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Θέση αριθμού διαφάνειας 14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56" name="TextBox 6"/>
          <p:cNvSpPr txBox="1"/>
          <p:nvPr/>
        </p:nvSpPr>
        <p:spPr>
          <a:xfrm>
            <a:off x="1958983" y="2343834"/>
            <a:ext cx="4274177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</a:p>
          <a:p>
            <a:pPr>
              <a:defRPr sz="4800" b="1"/>
            </a:pPr>
            <a:r>
              <a:t>Esplorare il binario</a:t>
            </a:r>
          </a:p>
        </p:txBody>
      </p:sp>
      <p:grpSp>
        <p:nvGrpSpPr>
          <p:cNvPr id="659" name="Picture Placeholder 16"/>
          <p:cNvGrpSpPr/>
          <p:nvPr/>
        </p:nvGrpSpPr>
        <p:grpSpPr>
          <a:xfrm>
            <a:off x="7163690" y="0"/>
            <a:ext cx="5024826" cy="6858000"/>
            <a:chOff x="0" y="0"/>
            <a:chExt cx="5024825" cy="6858000"/>
          </a:xfrm>
        </p:grpSpPr>
        <p:sp>
          <p:nvSpPr>
            <p:cNvPr id="657" name="Rectangle"/>
            <p:cNvSpPr/>
            <p:nvPr/>
          </p:nvSpPr>
          <p:spPr>
            <a:xfrm flipH="1">
              <a:off x="0" y="0"/>
              <a:ext cx="5024826" cy="6858000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658" name="image27.jpeg" descr="image2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3" t="0" r="8333" b="0"/>
            <a:stretch>
              <a:fillRect/>
            </a:stretch>
          </p:blipFill>
          <p:spPr>
            <a:xfrm flipH="1">
              <a:off x="0" y="0"/>
              <a:ext cx="5024826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object 9"/>
          <p:cNvSpPr txBox="1"/>
          <p:nvPr/>
        </p:nvSpPr>
        <p:spPr>
          <a:xfrm>
            <a:off x="180047" y="3351159"/>
            <a:ext cx="1176020" cy="31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lnSpc>
                <a:spcPts val="1300"/>
              </a:lnSpc>
              <a:defRPr sz="600" cap="all" spc="-1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662" name="object 2"/>
          <p:cNvSpPr txBox="1"/>
          <p:nvPr>
            <p:ph type="title"/>
          </p:nvPr>
        </p:nvSpPr>
        <p:spPr>
          <a:xfrm>
            <a:off x="2214574" y="238294"/>
            <a:ext cx="20838254" cy="711417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19631" defTabSz="713231">
              <a:lnSpc>
                <a:spcPct val="100000"/>
              </a:lnSpc>
              <a:spcBef>
                <a:spcPts val="100"/>
              </a:spcBef>
              <a:defRPr sz="4680" spc="-78"/>
            </a:pPr>
            <a:r>
              <a:t>Formato </a:t>
            </a:r>
            <a:r>
              <a:t>del file</a:t>
            </a:r>
          </a:p>
        </p:txBody>
      </p:sp>
      <p:pic>
        <p:nvPicPr>
          <p:cNvPr id="663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26" y="2146893"/>
            <a:ext cx="135148" cy="135148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object 4"/>
          <p:cNvSpPr txBox="1"/>
          <p:nvPr/>
        </p:nvSpPr>
        <p:spPr>
          <a:xfrm>
            <a:off x="1777572" y="2009981"/>
            <a:ext cx="8383121" cy="2523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73820">
              <a:spcBef>
                <a:spcPts val="1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t>L'</a:t>
            </a:r>
            <a:r>
              <a:rPr spc="-20"/>
              <a:t>utilità </a:t>
            </a:r>
            <a:r>
              <a:t>"file</a:t>
            </a:r>
          </a:p>
          <a:p>
            <a:pPr>
              <a:spcBef>
                <a:spcPts val="2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</a:p>
          <a:p>
            <a:pPr indent="25167"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 </a:t>
            </a:r>
            <a:r>
              <a:t>file </a:t>
            </a:r>
            <a:r>
              <a:rPr spc="-50"/>
              <a:t>foo</a:t>
            </a:r>
          </a:p>
          <a:p>
            <a:pPr marR="10066" indent="25167">
              <a:lnSpc>
                <a:spcPct val="132800"/>
              </a:lnSpc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pippo: </a:t>
            </a:r>
            <a:r>
              <a:t>eseguibile </a:t>
            </a:r>
            <a:r>
              <a:t>ELF </a:t>
            </a:r>
            <a:r>
              <a:t>a 32 bit </a:t>
            </a:r>
            <a:r>
              <a:t>LSB</a:t>
            </a:r>
            <a:r>
              <a:t>, </a:t>
            </a:r>
            <a:r>
              <a:t>Intel </a:t>
            </a:r>
            <a:r>
              <a:t>80386, </a:t>
            </a:r>
            <a:r>
              <a:t>versione </a:t>
            </a:r>
            <a:r>
              <a:t>1 </a:t>
            </a:r>
            <a:r>
              <a:rPr spc="-20"/>
              <a:t>(SYSV), </a:t>
            </a:r>
            <a:r>
              <a:t>collegato </a:t>
            </a:r>
            <a:r>
              <a:t>dinamicamente </a:t>
            </a:r>
            <a:r>
              <a:t>(usa </a:t>
            </a:r>
            <a:r>
              <a:t>librerie </a:t>
            </a:r>
            <a:r>
              <a:t>condivise</a:t>
            </a:r>
            <a:r>
              <a:t>), </a:t>
            </a:r>
            <a:r>
              <a:t>per </a:t>
            </a:r>
            <a:r>
              <a:t>GNU/Linux </a:t>
            </a:r>
            <a:r>
              <a:rPr spc="-20"/>
              <a:t>2.6.24, BuildID[sha1]=0x628d57caa90b9cb4d373105a9b17da72aa4bb0d7,</a:t>
            </a:r>
          </a:p>
          <a:p>
            <a:pPr indent="25167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non </a:t>
            </a:r>
            <a:r>
              <a:rPr spc="-20"/>
              <a:t>spogliato</a:t>
            </a:r>
          </a:p>
          <a:p>
            <a:pPr indent="25167">
              <a:spcBef>
                <a:spcPts val="600"/>
              </a:spcBef>
              <a:defRPr sz="1600" spc="-99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37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object 2"/>
          <p:cNvSpPr txBox="1"/>
          <p:nvPr>
            <p:ph type="title"/>
          </p:nvPr>
        </p:nvSpPr>
        <p:spPr>
          <a:xfrm>
            <a:off x="1893217" y="0"/>
            <a:ext cx="20838254" cy="1511634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25167">
              <a:lnSpc>
                <a:spcPct val="100000"/>
              </a:lnSpc>
              <a:spcBef>
                <a:spcPts val="200"/>
              </a:spcBef>
              <a:defRPr sz="4800" spc="-100"/>
            </a:pPr>
            <a:r>
              <a:t>Mappatura </a:t>
            </a:r>
            <a:r>
              <a:t>delle funzionalità </a:t>
            </a:r>
            <a:r>
              <a:rPr spc="100"/>
              <a:t>dell'applicazione </a:t>
            </a:r>
            <a:br>
              <a:rPr spc="100"/>
            </a:br>
            <a:r>
              <a:t>funzionalità</a:t>
            </a:r>
          </a:p>
        </p:txBody>
      </p:sp>
      <p:sp>
        <p:nvSpPr>
          <p:cNvPr id="667" name="object 11"/>
          <p:cNvSpPr txBox="1"/>
          <p:nvPr>
            <p:ph type="body" idx="1"/>
          </p:nvPr>
        </p:nvSpPr>
        <p:spPr>
          <a:xfrm>
            <a:off x="366785" y="1759155"/>
            <a:ext cx="11304193" cy="3847006"/>
          </a:xfrm>
          <a:prstGeom prst="rect">
            <a:avLst/>
          </a:prstGeom>
        </p:spPr>
        <p:txBody>
          <a:bodyPr/>
          <a:lstStyle/>
          <a:p>
            <a:pPr marL="573820" marR="3820440" indent="-549911">
              <a:lnSpc>
                <a:spcPct val="125299"/>
              </a:lnSpc>
              <a:spcBef>
                <a:spcPts val="200"/>
              </a:spcBef>
              <a:defRPr spc="-100"/>
            </a:pPr>
            <a:r>
              <a:t>Eseguire </a:t>
            </a:r>
            <a:r>
              <a:t>l'applicazione </a:t>
            </a:r>
            <a:r>
              <a:rPr spc="0"/>
              <a:t>per </a:t>
            </a:r>
            <a:r>
              <a:t>identificare le </a:t>
            </a:r>
            <a:r>
              <a:t>funzionalità </a:t>
            </a:r>
            <a:r>
              <a:rPr spc="0"/>
              <a:t>principali.</a:t>
            </a:r>
          </a:p>
          <a:p>
            <a:pPr marL="573820" indent="-91440">
              <a:spcBef>
                <a:spcPts val="600"/>
              </a:spcBef>
              <a:defRPr spc="-100"/>
            </a:pPr>
            <a:r>
              <a:t>stati </a:t>
            </a:r>
            <a:r>
              <a:t>di applicazione</a:t>
            </a:r>
          </a:p>
          <a:p>
            <a:pPr marL="573820" marR="5506668" indent="-91440">
              <a:lnSpc>
                <a:spcPct val="125299"/>
              </a:lnSpc>
            </a:pPr>
            <a:r>
              <a:rPr spc="-100"/>
              <a:t>punti di interazione </a:t>
            </a:r>
            <a:r>
              <a:t>con l'utente </a:t>
            </a:r>
            <a:r>
              <a:t>input </a:t>
            </a:r>
            <a:r>
              <a:t>/ </a:t>
            </a:r>
            <a:r>
              <a:rPr spc="-100"/>
              <a:t>output</a:t>
            </a:r>
            <a:endParaRPr spc="-100"/>
          </a:p>
          <a:p>
            <a:pPr marL="573820" marR="10066" indent="-91440">
              <a:lnSpc>
                <a:spcPct val="125299"/>
              </a:lnSpc>
            </a:pPr>
            <a:r>
              <a:t>asset </a:t>
            </a:r>
            <a:r>
              <a:t>che </a:t>
            </a:r>
            <a:r>
              <a:t>sarebbero </a:t>
            </a:r>
            <a:r>
              <a:rPr spc="-100"/>
              <a:t>vulnerabili </a:t>
            </a:r>
            <a:r>
              <a:t>se </a:t>
            </a:r>
            <a:r>
              <a:t>un </a:t>
            </a:r>
            <a:r>
              <a:t>bug </a:t>
            </a:r>
            <a:r>
              <a:t>dell</a:t>
            </a:r>
            <a:r>
              <a:t>'</a:t>
            </a:r>
            <a:r>
              <a:rPr spc="-100"/>
              <a:t>applicazione </a:t>
            </a:r>
            <a:r>
              <a:t>venisse </a:t>
            </a:r>
            <a:r>
              <a:rPr spc="-100"/>
              <a:t>sfruttato </a:t>
            </a:r>
            <a:r>
              <a:rPr spc="-100"/>
              <a:t>controlli </a:t>
            </a:r>
            <a:r>
              <a:t>di sicurezza </a:t>
            </a:r>
            <a:r>
              <a:t>di alto </a:t>
            </a:r>
            <a:r>
              <a:t>livello</a:t>
            </a:r>
            <a:endParaRPr spc="-100"/>
          </a:p>
          <a:p>
            <a:pPr marL="573820" indent="-91440">
              <a:spcBef>
                <a:spcPts val="600"/>
              </a:spcBef>
            </a:pPr>
            <a:r>
              <a:rPr spc="-100"/>
              <a:t>permessi </a:t>
            </a:r>
            <a:r>
              <a:t>dei file</a:t>
            </a:r>
            <a:endParaRPr spc="-100"/>
          </a:p>
          <a:p>
            <a:pPr marL="573820" indent="-91440">
              <a:spcBef>
                <a:spcPts val="600"/>
              </a:spcBef>
              <a:defRPr spc="-100"/>
            </a:pPr>
            <a:r>
              <a:t>privilegi </a:t>
            </a:r>
            <a:r>
              <a:t>richiesti </a:t>
            </a:r>
            <a:r>
              <a:rPr spc="0"/>
              <a:t>/ </a:t>
            </a:r>
            <a:r>
              <a:t>ottenuti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38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object 9"/>
          <p:cNvSpPr txBox="1"/>
          <p:nvPr/>
        </p:nvSpPr>
        <p:spPr>
          <a:xfrm>
            <a:off x="180047" y="3351159"/>
            <a:ext cx="1176020" cy="31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lnSpc>
                <a:spcPts val="1300"/>
              </a:lnSpc>
              <a:defRPr sz="600" cap="all" spc="-1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670" name="object 2"/>
          <p:cNvSpPr txBox="1"/>
          <p:nvPr>
            <p:ph type="title"/>
          </p:nvPr>
        </p:nvSpPr>
        <p:spPr>
          <a:xfrm>
            <a:off x="768057" y="242771"/>
            <a:ext cx="20838254" cy="1880967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25167">
              <a:lnSpc>
                <a:spcPct val="100000"/>
              </a:lnSpc>
              <a:spcBef>
                <a:spcPts val="200"/>
              </a:spcBef>
              <a:defRPr spc="-100"/>
            </a:pPr>
            <a:r>
              <a:t>Dipendenze </a:t>
            </a:r>
            <a:r>
              <a:t>da librerie </a:t>
            </a:r>
            <a:br>
              <a:rPr spc="100"/>
            </a:br>
            <a:r>
              <a:t>librerie</a:t>
            </a:r>
          </a:p>
        </p:txBody>
      </p:sp>
      <p:pic>
        <p:nvPicPr>
          <p:cNvPr id="671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26" y="2283299"/>
            <a:ext cx="135148" cy="135147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object 4"/>
          <p:cNvSpPr txBox="1"/>
          <p:nvPr/>
        </p:nvSpPr>
        <p:spPr>
          <a:xfrm>
            <a:off x="1777573" y="2146387"/>
            <a:ext cx="8517764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73820">
              <a:spcBef>
                <a:spcPts val="1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t>Usare </a:t>
            </a:r>
            <a:r>
              <a:t>'ldd' </a:t>
            </a:r>
            <a:r>
              <a:t>per </a:t>
            </a:r>
            <a:r>
              <a:t>individuare le </a:t>
            </a:r>
            <a:r>
              <a:rPr spc="-20"/>
              <a:t>dipendenze </a:t>
            </a:r>
            <a:r>
              <a:t>da </a:t>
            </a:r>
            <a:r>
              <a:rPr spc="-20"/>
              <a:t>librerie </a:t>
            </a:r>
            <a:r>
              <a:t>dinamiche</a:t>
            </a:r>
          </a:p>
          <a:p>
            <a:pPr>
              <a:spcBef>
                <a:spcPts val="2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</a:p>
          <a:p>
            <a:pPr indent="25167"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 </a:t>
            </a:r>
            <a:r>
              <a:t>ldd </a:t>
            </a:r>
            <a:r>
              <a:rPr spc="-50"/>
              <a:t>foo</a:t>
            </a:r>
          </a:p>
          <a:p>
            <a:pPr indent="1099823">
              <a:spcBef>
                <a:spcPts val="600"/>
              </a:spcBef>
              <a:tabLst>
                <a:tab pos="3784600" algn="l"/>
              </a:tabLst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linux-gate.so.1 </a:t>
            </a:r>
            <a:r>
              <a:t>=&gt; </a:t>
            </a:r>
            <a:r>
              <a:rPr spc="-20"/>
              <a:t>(0x00602000)</a:t>
            </a:r>
          </a:p>
          <a:p>
            <a:pPr indent="1099823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libc.so.6 </a:t>
            </a:r>
            <a:r>
              <a:t>=&gt; </a:t>
            </a:r>
            <a:r>
              <a:t>/lib/i386-linux-gnu/libc.so.6 </a:t>
            </a:r>
            <a:r>
              <a:rPr spc="-20"/>
              <a:t>(0x00110000)</a:t>
            </a:r>
          </a:p>
          <a:p>
            <a:pPr indent="1099823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/lib/ld-linux.so.2 </a:t>
            </a:r>
            <a:r>
              <a:rPr spc="-20"/>
              <a:t>(0x005c8000)</a:t>
            </a:r>
          </a:p>
          <a:p>
            <a:pPr indent="25167">
              <a:spcBef>
                <a:spcPts val="600"/>
              </a:spcBef>
              <a:defRPr sz="1600" spc="-99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39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object 9"/>
          <p:cNvSpPr txBox="1"/>
          <p:nvPr/>
        </p:nvSpPr>
        <p:spPr>
          <a:xfrm>
            <a:off x="180047" y="3351159"/>
            <a:ext cx="1176020" cy="31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lnSpc>
                <a:spcPts val="1300"/>
              </a:lnSpc>
              <a:defRPr sz="600" cap="all" spc="-1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675" name="object 2"/>
          <p:cNvSpPr txBox="1"/>
          <p:nvPr>
            <p:ph type="title"/>
          </p:nvPr>
        </p:nvSpPr>
        <p:spPr>
          <a:xfrm>
            <a:off x="1777573" y="516542"/>
            <a:ext cx="20838254" cy="711416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19631" defTabSz="713231">
              <a:lnSpc>
                <a:spcPct val="100000"/>
              </a:lnSpc>
              <a:spcBef>
                <a:spcPts val="100"/>
              </a:spcBef>
              <a:defRPr sz="4680" spc="-78"/>
            </a:pPr>
            <a:r>
              <a:t>Librerie </a:t>
            </a:r>
            <a:r>
              <a:t>statiche </a:t>
            </a:r>
            <a:r>
              <a:t>incorporate</a:t>
            </a:r>
          </a:p>
        </p:txBody>
      </p:sp>
      <p:pic>
        <p:nvPicPr>
          <p:cNvPr id="676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26" y="2283299"/>
            <a:ext cx="135148" cy="135147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object 4"/>
          <p:cNvSpPr txBox="1"/>
          <p:nvPr/>
        </p:nvSpPr>
        <p:spPr>
          <a:xfrm>
            <a:off x="1777573" y="2146387"/>
            <a:ext cx="7441874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73820">
              <a:spcBef>
                <a:spcPts val="1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t>Cercate </a:t>
            </a:r>
            <a:r>
              <a:t>i </a:t>
            </a:r>
            <a:r>
              <a:rPr spc="-20"/>
              <a:t>simboli </a:t>
            </a:r>
            <a:r>
              <a:rPr spc="-20"/>
              <a:t>interessanti </a:t>
            </a:r>
            <a:r>
              <a:t>con </a:t>
            </a:r>
            <a:r>
              <a:t>'nm' </a:t>
            </a:r>
            <a:r>
              <a:t>o </a:t>
            </a:r>
            <a:r>
              <a:rPr spc="-20"/>
              <a:t>'objdump'.</a:t>
            </a:r>
          </a:p>
          <a:p>
            <a:pPr>
              <a:spcBef>
                <a:spcPts val="2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</a:p>
          <a:p>
            <a:pPr indent="25167"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 </a:t>
            </a:r>
            <a:r>
              <a:t>objdump </a:t>
            </a:r>
            <a:r>
              <a:t>-d </a:t>
            </a:r>
            <a:r>
              <a:rPr spc="-50"/>
              <a:t>foo</a:t>
            </a:r>
          </a:p>
          <a:p>
            <a:pPr indent="25167">
              <a:spcBef>
                <a:spcPts val="600"/>
              </a:spcBef>
              <a:defRPr sz="1600" spc="-5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indent="25167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804c315: </a:t>
            </a:r>
            <a:r>
              <a:t>e8 </a:t>
            </a:r>
            <a:r>
              <a:t>b6 </a:t>
            </a:r>
            <a:r>
              <a:t>00 </a:t>
            </a:r>
            <a:r>
              <a:t>00 </a:t>
            </a:r>
            <a:r>
              <a:t>00 </a:t>
            </a:r>
            <a:r>
              <a:t>chiama </a:t>
            </a:r>
            <a:r>
              <a:t>804c3d0 </a:t>
            </a:r>
            <a:r>
              <a:rPr spc="-20"/>
              <a:t>&lt;SSL_library_init&gt;</a:t>
            </a:r>
          </a:p>
          <a:p>
            <a:pPr indent="25167">
              <a:spcBef>
                <a:spcPts val="600"/>
              </a:spcBef>
              <a:defRPr sz="1600" spc="-5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indent="25167">
              <a:spcBef>
                <a:spcPts val="600"/>
              </a:spcBef>
              <a:defRPr sz="1600" spc="-99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Τίτλος 1"/>
          <p:cNvSpPr txBox="1"/>
          <p:nvPr/>
        </p:nvSpPr>
        <p:spPr>
          <a:xfrm>
            <a:off x="6703595" y="114520"/>
            <a:ext cx="4695437" cy="121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3600" b="1" spc="1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Il sottosettore nucleare</a:t>
            </a:r>
          </a:p>
        </p:txBody>
      </p:sp>
      <p:sp>
        <p:nvSpPr>
          <p:cNvPr id="346" name="Subtitle 2"/>
          <p:cNvSpPr txBox="1"/>
          <p:nvPr>
            <p:ph type="body" idx="1"/>
          </p:nvPr>
        </p:nvSpPr>
        <p:spPr>
          <a:xfrm>
            <a:off x="5322770" y="1443789"/>
            <a:ext cx="6632163" cy="5159141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7000"/>
              </a:lnSpc>
              <a:spcBef>
                <a:spcPts val="800"/>
              </a:spcBef>
              <a:buClr>
                <a:schemeClr val="accent1"/>
              </a:buClr>
              <a:buSzPts val="1200"/>
              <a:buFont typeface="Symbol"/>
              <a:buChar char="·"/>
              <a:tabLst>
                <a:tab pos="457200" algn="l"/>
              </a:tabLst>
              <a:defRPr sz="1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Tipi di dati sensibili</a:t>
            </a:r>
            <a:r>
              <a:rPr b="0"/>
              <a:t>:</a:t>
            </a:r>
            <a:endParaRPr sz="11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107000"/>
              </a:lnSpc>
              <a:spcBef>
                <a:spcPts val="800"/>
              </a:spcBef>
              <a:buSzPts val="1600"/>
              <a:buFont typeface="Courier New"/>
              <a:buChar char="o"/>
              <a:tabLst>
                <a:tab pos="914400" algn="l"/>
              </a:tabLst>
              <a:defRPr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Dati operativi</a:t>
            </a:r>
            <a:r>
              <a:rPr b="0"/>
              <a:t>: Include informazioni dettagliate sullo stato operativo dei reattori nucleari, sull'utilizzo del combustibile e sullo stoccaggio delle scorie.</a:t>
            </a:r>
            <a:endParaRPr sz="14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107000"/>
              </a:lnSpc>
              <a:spcBef>
                <a:spcPts val="800"/>
              </a:spcBef>
              <a:buSzPts val="1600"/>
              <a:buFont typeface="Courier New"/>
              <a:buChar char="o"/>
              <a:tabLst>
                <a:tab pos="914400" algn="l"/>
              </a:tabLst>
              <a:defRPr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Dati sul sistema di sicurezza</a:t>
            </a:r>
            <a:r>
              <a:rPr b="0"/>
              <a:t>: Informazioni critiche sullo stato e sull'integrità dei sistemi di sicurezza progettati per prevenire gli incidenti.</a:t>
            </a:r>
            <a:endParaRPr sz="14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107000"/>
              </a:lnSpc>
              <a:spcBef>
                <a:spcPts val="800"/>
              </a:spcBef>
              <a:buSzPts val="1600"/>
              <a:buFont typeface="Courier New"/>
              <a:buChar char="o"/>
              <a:tabLst>
                <a:tab pos="914400" algn="l"/>
              </a:tabLst>
              <a:defRPr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Dati normativi e di conformità</a:t>
            </a:r>
            <a:r>
              <a:rPr b="0"/>
              <a:t>: Documenti e registri relativi alla conformità normativa, agli audit di sicurezza e alle ispezioni.</a:t>
            </a:r>
            <a:endParaRPr sz="1400"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800"/>
              </a:spcBef>
              <a:buClr>
                <a:schemeClr val="accent1"/>
              </a:buClr>
              <a:buSzPts val="1200"/>
              <a:buFont typeface="Symbol"/>
              <a:buChar char="·"/>
              <a:tabLst>
                <a:tab pos="457200" algn="l"/>
              </a:tabLst>
              <a:defRPr sz="1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Importanza strategica</a:t>
            </a:r>
            <a:r>
              <a:rPr b="0"/>
              <a:t>:</a:t>
            </a:r>
            <a:endParaRPr sz="11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107000"/>
              </a:lnSpc>
              <a:spcBef>
                <a:spcPts val="800"/>
              </a:spcBef>
              <a:buSzPts val="1600"/>
              <a:buFont typeface="Courier New"/>
              <a:buChar char="o"/>
              <a:tabLst>
                <a:tab pos="914400" algn="l"/>
              </a:tabLst>
              <a:defRPr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Sicurezza nazionale</a:t>
            </a:r>
            <a:r>
              <a:rPr b="0"/>
              <a:t>: Le strutture nucleari sono beni fondamentali con implicazioni per la sicurezza nazionale a causa del potenziale rilascio di radiazioni.</a:t>
            </a:r>
            <a:endParaRPr sz="14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107000"/>
              </a:lnSpc>
              <a:spcBef>
                <a:spcPts val="800"/>
              </a:spcBef>
              <a:buSzPts val="1600"/>
              <a:buFont typeface="Courier New"/>
              <a:buChar char="o"/>
              <a:tabLst>
                <a:tab pos="914400" algn="l"/>
              </a:tabLst>
              <a:defRPr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Stabilità energetica</a:t>
            </a:r>
            <a:r>
              <a:rPr b="0"/>
              <a:t>: L'energia nucleare contribuisce in modo significativo alla stabilità e all'affidabilità della rete elettrica in molti Paesi.</a:t>
            </a:r>
          </a:p>
        </p:txBody>
      </p:sp>
      <p:grpSp>
        <p:nvGrpSpPr>
          <p:cNvPr id="349" name="Θέση εικόνας 5"/>
          <p:cNvGrpSpPr/>
          <p:nvPr/>
        </p:nvGrpSpPr>
        <p:grpSpPr>
          <a:xfrm>
            <a:off x="0" y="-2235"/>
            <a:ext cx="5840730" cy="6862275"/>
            <a:chOff x="0" y="0"/>
            <a:chExt cx="5840729" cy="6862274"/>
          </a:xfrm>
        </p:grpSpPr>
        <p:sp>
          <p:nvSpPr>
            <p:cNvPr id="347" name="Rectangle"/>
            <p:cNvSpPr/>
            <p:nvPr/>
          </p:nvSpPr>
          <p:spPr>
            <a:xfrm>
              <a:off x="0" y="0"/>
              <a:ext cx="5840730" cy="6862275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48" name="image30.png" descr="image3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679" t="0" r="25679" b="0"/>
            <a:stretch>
              <a:fillRect/>
            </a:stretch>
          </p:blipFill>
          <p:spPr>
            <a:xfrm>
              <a:off x="0" y="0"/>
              <a:ext cx="5840730" cy="6862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object 10"/>
          <p:cNvSpPr txBox="1"/>
          <p:nvPr/>
        </p:nvSpPr>
        <p:spPr>
          <a:xfrm>
            <a:off x="180047" y="3351159"/>
            <a:ext cx="1176020" cy="31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lnSpc>
                <a:spcPts val="1300"/>
              </a:lnSpc>
              <a:defRPr sz="600" cap="all" spc="-1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680" name="object 2"/>
          <p:cNvSpPr txBox="1"/>
          <p:nvPr>
            <p:ph type="title"/>
          </p:nvPr>
        </p:nvSpPr>
        <p:spPr>
          <a:xfrm>
            <a:off x="1870107" y="280599"/>
            <a:ext cx="20838254" cy="711416"/>
          </a:xfrm>
          <a:prstGeom prst="rect">
            <a:avLst/>
          </a:prstGeom>
        </p:spPr>
        <p:txBody>
          <a:bodyPr lIns="0" tIns="0" rIns="0" bIns="0" anchor="ctr"/>
          <a:lstStyle>
            <a:lvl1pPr indent="19631" defTabSz="713231">
              <a:lnSpc>
                <a:spcPct val="100000"/>
              </a:lnSpc>
              <a:spcBef>
                <a:spcPts val="100"/>
              </a:spcBef>
              <a:defRPr sz="4680" spc="-78"/>
            </a:lvl1pPr>
          </a:lstStyle>
          <a:p>
            <a:pPr/>
            <a:r>
              <a:t>Tracciamento dell'esecuzione</a:t>
            </a:r>
          </a:p>
        </p:txBody>
      </p:sp>
      <p:sp>
        <p:nvSpPr>
          <p:cNvPr id="681" name="object 4"/>
          <p:cNvSpPr txBox="1"/>
          <p:nvPr>
            <p:ph type="body" idx="1"/>
          </p:nvPr>
        </p:nvSpPr>
        <p:spPr>
          <a:xfrm>
            <a:off x="768057" y="1255039"/>
            <a:ext cx="20838254" cy="4762337"/>
          </a:xfrm>
          <a:prstGeom prst="rect">
            <a:avLst/>
          </a:prstGeom>
        </p:spPr>
        <p:txBody>
          <a:bodyPr/>
          <a:lstStyle/>
          <a:p>
            <a:pPr marL="573820" indent="-91440">
              <a:spcBef>
                <a:spcPts val="1500"/>
              </a:spcBef>
            </a:pPr>
            <a:r>
              <a:t>Usare </a:t>
            </a:r>
            <a:r>
              <a:rPr spc="-100"/>
              <a:t>'strace' </a:t>
            </a:r>
            <a:r>
              <a:t>per </a:t>
            </a:r>
            <a:r>
              <a:t>tracciare le </a:t>
            </a:r>
            <a:r>
              <a:rPr spc="-100"/>
              <a:t>chiamate di sistema</a:t>
            </a:r>
            <a:endParaRPr spc="-100"/>
          </a:p>
          <a:p>
            <a:pPr marL="573820" indent="-91440">
              <a:spcBef>
                <a:spcPts val="11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 </a:t>
            </a:r>
            <a:r>
              <a:t>strace </a:t>
            </a:r>
            <a:r>
              <a:t>-fF </a:t>
            </a:r>
            <a:r>
              <a:rPr spc="-100"/>
              <a:t>./foo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marL="573820" indent="-91440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[pid </a:t>
            </a:r>
            <a:r>
              <a:t>16155] </a:t>
            </a:r>
            <a:r>
              <a:t>execve("/bin/mount", </a:t>
            </a:r>
            <a:r>
              <a:t>... </a:t>
            </a:r>
            <a:r>
              <a:t>) </a:t>
            </a:r>
            <a:r>
              <a:t>= </a:t>
            </a:r>
            <a:r>
              <a:rPr spc="-100"/>
              <a:t>0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</a:t>
            </a:r>
          </a:p>
          <a:p>
            <a:pPr marL="573820" indent="-91440">
              <a:spcBef>
                <a:spcPts val="700"/>
              </a:spcBef>
            </a:pPr>
            <a:r>
              <a:t>Usare </a:t>
            </a:r>
            <a:r>
              <a:t>'ltrace' </a:t>
            </a:r>
            <a:r>
              <a:t>per </a:t>
            </a:r>
            <a:r>
              <a:t>tracciare le </a:t>
            </a:r>
            <a:r>
              <a:rPr spc="-100"/>
              <a:t>chiamate alla libreria</a:t>
            </a:r>
            <a:endParaRPr spc="-100"/>
          </a:p>
          <a:p>
            <a:pPr marL="573820" indent="-91440">
              <a:spcBef>
                <a:spcPts val="11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 </a:t>
            </a:r>
            <a:r>
              <a:t>ltrace </a:t>
            </a:r>
            <a:r>
              <a:rPr spc="-100"/>
              <a:t>./foo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marL="573820" indent="-91440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strcpy(0xbfc0343d, </a:t>
            </a:r>
            <a:r>
              <a:t>0xbfc0451a) </a:t>
            </a:r>
            <a:r>
              <a:t>= </a:t>
            </a:r>
            <a:r>
              <a:rPr spc="-100"/>
              <a:t>0xbfc0343d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41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Θέση αριθμού διαφάνειας 14"/>
          <p:cNvSpPr txBox="1"/>
          <p:nvPr>
            <p:ph type="sldNum" sz="quarter" idx="2"/>
          </p:nvPr>
        </p:nvSpPr>
        <p:spPr>
          <a:xfrm>
            <a:off x="11127474" y="6290774"/>
            <a:ext cx="258984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4" name="TextBox 6"/>
          <p:cNvSpPr txBox="1"/>
          <p:nvPr/>
        </p:nvSpPr>
        <p:spPr>
          <a:xfrm>
            <a:off x="1958983" y="2343834"/>
            <a:ext cx="4274177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</a:p>
          <a:p>
            <a:pPr>
              <a:defRPr sz="4800" b="1"/>
            </a:pPr>
            <a:r>
              <a:t>Ricerca delle vulnerabilità</a:t>
            </a:r>
          </a:p>
        </p:txBody>
      </p:sp>
      <p:grpSp>
        <p:nvGrpSpPr>
          <p:cNvPr id="687" name="Picture Placeholder 16"/>
          <p:cNvGrpSpPr/>
          <p:nvPr/>
        </p:nvGrpSpPr>
        <p:grpSpPr>
          <a:xfrm>
            <a:off x="7163690" y="0"/>
            <a:ext cx="5024826" cy="6858000"/>
            <a:chOff x="0" y="0"/>
            <a:chExt cx="5024825" cy="6858000"/>
          </a:xfrm>
        </p:grpSpPr>
        <p:sp>
          <p:nvSpPr>
            <p:cNvPr id="685" name="Rectangle"/>
            <p:cNvSpPr/>
            <p:nvPr/>
          </p:nvSpPr>
          <p:spPr>
            <a:xfrm flipH="1">
              <a:off x="0" y="0"/>
              <a:ext cx="5024826" cy="6858000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686" name="image27.jpeg" descr="image2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3" t="0" r="8333" b="0"/>
            <a:stretch>
              <a:fillRect/>
            </a:stretch>
          </p:blipFill>
          <p:spPr>
            <a:xfrm flipH="1">
              <a:off x="0" y="0"/>
              <a:ext cx="5024826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object 9"/>
          <p:cNvSpPr txBox="1"/>
          <p:nvPr/>
        </p:nvSpPr>
        <p:spPr>
          <a:xfrm>
            <a:off x="180047" y="3351159"/>
            <a:ext cx="1176020" cy="31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lnSpc>
                <a:spcPts val="1300"/>
              </a:lnSpc>
              <a:defRPr sz="600" cap="all" spc="-1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690" name="object 2"/>
          <p:cNvSpPr txBox="1"/>
          <p:nvPr>
            <p:ph type="title"/>
          </p:nvPr>
        </p:nvSpPr>
        <p:spPr>
          <a:xfrm>
            <a:off x="2214574" y="238294"/>
            <a:ext cx="20838254" cy="711417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19631" defTabSz="713231">
              <a:lnSpc>
                <a:spcPct val="100000"/>
              </a:lnSpc>
              <a:spcBef>
                <a:spcPts val="100"/>
              </a:spcBef>
              <a:defRPr sz="4680" spc="-78"/>
            </a:pPr>
            <a:r>
              <a:t>Formato </a:t>
            </a:r>
            <a:r>
              <a:t>del file</a:t>
            </a:r>
          </a:p>
        </p:txBody>
      </p:sp>
      <p:pic>
        <p:nvPicPr>
          <p:cNvPr id="691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26" y="2146893"/>
            <a:ext cx="135148" cy="135148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object 4"/>
          <p:cNvSpPr txBox="1"/>
          <p:nvPr/>
        </p:nvSpPr>
        <p:spPr>
          <a:xfrm>
            <a:off x="1777572" y="2009981"/>
            <a:ext cx="8383121" cy="2523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73820">
              <a:spcBef>
                <a:spcPts val="1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t>L'</a:t>
            </a:r>
            <a:r>
              <a:rPr spc="-20"/>
              <a:t>utilità </a:t>
            </a:r>
            <a:r>
              <a:t>"file</a:t>
            </a:r>
          </a:p>
          <a:p>
            <a:pPr>
              <a:spcBef>
                <a:spcPts val="2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</a:p>
          <a:p>
            <a:pPr indent="25167"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 </a:t>
            </a:r>
            <a:r>
              <a:t>file </a:t>
            </a:r>
            <a:r>
              <a:rPr spc="-50"/>
              <a:t>foo</a:t>
            </a:r>
          </a:p>
          <a:p>
            <a:pPr marR="10066" indent="25167">
              <a:lnSpc>
                <a:spcPct val="132800"/>
              </a:lnSpc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pippo: </a:t>
            </a:r>
            <a:r>
              <a:t>eseguibile </a:t>
            </a:r>
            <a:r>
              <a:t>ELF </a:t>
            </a:r>
            <a:r>
              <a:t>a 32 bit </a:t>
            </a:r>
            <a:r>
              <a:t>LSB</a:t>
            </a:r>
            <a:r>
              <a:t>, </a:t>
            </a:r>
            <a:r>
              <a:t>Intel </a:t>
            </a:r>
            <a:r>
              <a:t>80386, </a:t>
            </a:r>
            <a:r>
              <a:t>versione </a:t>
            </a:r>
            <a:r>
              <a:t>1 </a:t>
            </a:r>
            <a:r>
              <a:rPr spc="-20"/>
              <a:t>(SYSV), </a:t>
            </a:r>
            <a:r>
              <a:t>collegato </a:t>
            </a:r>
            <a:r>
              <a:t>dinamicamente </a:t>
            </a:r>
            <a:r>
              <a:t>(usa </a:t>
            </a:r>
            <a:r>
              <a:t>librerie </a:t>
            </a:r>
            <a:r>
              <a:t>condivise</a:t>
            </a:r>
            <a:r>
              <a:t>), </a:t>
            </a:r>
            <a:r>
              <a:t>per </a:t>
            </a:r>
            <a:r>
              <a:t>GNU/Linux </a:t>
            </a:r>
            <a:r>
              <a:rPr spc="-20"/>
              <a:t>2.6.24, BuildID[sha1]=0x628d57caa90b9cb4d373105a9b17da72aa4bb0d7,</a:t>
            </a:r>
          </a:p>
          <a:p>
            <a:pPr indent="25167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non </a:t>
            </a:r>
            <a:r>
              <a:rPr spc="-20"/>
              <a:t>spogliato</a:t>
            </a:r>
          </a:p>
          <a:p>
            <a:pPr indent="25167">
              <a:spcBef>
                <a:spcPts val="600"/>
              </a:spcBef>
              <a:defRPr sz="1600" spc="-99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43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object 2"/>
          <p:cNvSpPr txBox="1"/>
          <p:nvPr>
            <p:ph type="title"/>
          </p:nvPr>
        </p:nvSpPr>
        <p:spPr>
          <a:xfrm>
            <a:off x="1772873" y="104909"/>
            <a:ext cx="20838254" cy="1880967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25167">
              <a:lnSpc>
                <a:spcPct val="100000"/>
              </a:lnSpc>
              <a:spcBef>
                <a:spcPts val="200"/>
              </a:spcBef>
              <a:defRPr spc="-100"/>
            </a:pPr>
            <a:r>
              <a:t>Mappatura </a:t>
            </a:r>
            <a:r>
              <a:t>delle funzionalità </a:t>
            </a:r>
            <a:r>
              <a:rPr spc="100"/>
              <a:t>dell'applicazione </a:t>
            </a:r>
            <a:br>
              <a:rPr spc="100"/>
            </a:br>
            <a:r>
              <a:t>funzionalità</a:t>
            </a:r>
          </a:p>
        </p:txBody>
      </p:sp>
      <p:sp>
        <p:nvSpPr>
          <p:cNvPr id="695" name="object 11"/>
          <p:cNvSpPr txBox="1"/>
          <p:nvPr>
            <p:ph type="body" idx="1"/>
          </p:nvPr>
        </p:nvSpPr>
        <p:spPr>
          <a:xfrm>
            <a:off x="443903" y="1792205"/>
            <a:ext cx="11304193" cy="5344853"/>
          </a:xfrm>
          <a:prstGeom prst="rect">
            <a:avLst/>
          </a:prstGeom>
        </p:spPr>
        <p:txBody>
          <a:bodyPr/>
          <a:lstStyle/>
          <a:p>
            <a:pPr marL="573820" marR="3820440" indent="-549911">
              <a:lnSpc>
                <a:spcPct val="125299"/>
              </a:lnSpc>
              <a:spcBef>
                <a:spcPts val="200"/>
              </a:spcBef>
              <a:defRPr spc="-100"/>
            </a:pPr>
            <a:r>
              <a:t>Eseguire </a:t>
            </a:r>
            <a:r>
              <a:t>l'applicazione </a:t>
            </a:r>
            <a:r>
              <a:rPr spc="0"/>
              <a:t>per </a:t>
            </a:r>
            <a:r>
              <a:t>identificare le </a:t>
            </a:r>
            <a:r>
              <a:t>funzionalità </a:t>
            </a:r>
            <a:r>
              <a:rPr spc="0"/>
              <a:t>principali.</a:t>
            </a:r>
          </a:p>
          <a:p>
            <a:pPr marL="573820" indent="-91440">
              <a:spcBef>
                <a:spcPts val="600"/>
              </a:spcBef>
              <a:defRPr spc="-100"/>
            </a:pPr>
            <a:r>
              <a:t>stati </a:t>
            </a:r>
            <a:r>
              <a:t>di applicazione</a:t>
            </a:r>
          </a:p>
          <a:p>
            <a:pPr marL="573820" marR="5506668" indent="-91440">
              <a:lnSpc>
                <a:spcPct val="125299"/>
              </a:lnSpc>
            </a:pPr>
            <a:r>
              <a:rPr spc="-100"/>
              <a:t>punti di interazione </a:t>
            </a:r>
            <a:r>
              <a:t>con l'utente </a:t>
            </a:r>
            <a:r>
              <a:t>input </a:t>
            </a:r>
            <a:r>
              <a:t>/ </a:t>
            </a:r>
            <a:r>
              <a:rPr spc="-100"/>
              <a:t>output</a:t>
            </a:r>
            <a:endParaRPr spc="-100"/>
          </a:p>
          <a:p>
            <a:pPr marL="573820" marR="10066" indent="-91440">
              <a:lnSpc>
                <a:spcPct val="125299"/>
              </a:lnSpc>
            </a:pPr>
            <a:r>
              <a:t>asset </a:t>
            </a:r>
            <a:r>
              <a:t>che </a:t>
            </a:r>
            <a:r>
              <a:t>sarebbero </a:t>
            </a:r>
            <a:r>
              <a:rPr spc="-100"/>
              <a:t>vulnerabili </a:t>
            </a:r>
            <a:r>
              <a:t>se </a:t>
            </a:r>
            <a:r>
              <a:t>un </a:t>
            </a:r>
            <a:r>
              <a:t>bug </a:t>
            </a:r>
            <a:r>
              <a:t>dell</a:t>
            </a:r>
            <a:r>
              <a:t>'</a:t>
            </a:r>
            <a:r>
              <a:rPr spc="-100"/>
              <a:t>applicazione </a:t>
            </a:r>
            <a:r>
              <a:t>venisse </a:t>
            </a:r>
            <a:r>
              <a:rPr spc="-100"/>
              <a:t>sfruttato </a:t>
            </a:r>
            <a:r>
              <a:rPr spc="-100"/>
              <a:t>controlli </a:t>
            </a:r>
            <a:r>
              <a:t>di sicurezza </a:t>
            </a:r>
            <a:r>
              <a:t>di alto </a:t>
            </a:r>
            <a:r>
              <a:t>livello</a:t>
            </a:r>
            <a:endParaRPr spc="-100"/>
          </a:p>
          <a:p>
            <a:pPr marL="573820" indent="-91440">
              <a:spcBef>
                <a:spcPts val="600"/>
              </a:spcBef>
            </a:pPr>
            <a:r>
              <a:rPr spc="-100"/>
              <a:t>permessi </a:t>
            </a:r>
            <a:r>
              <a:t>dei file</a:t>
            </a:r>
            <a:endParaRPr spc="-100"/>
          </a:p>
          <a:p>
            <a:pPr marL="573820" indent="-91440">
              <a:spcBef>
                <a:spcPts val="600"/>
              </a:spcBef>
              <a:defRPr spc="-100"/>
            </a:pPr>
            <a:r>
              <a:t>privilegi </a:t>
            </a:r>
            <a:r>
              <a:t>richiesti </a:t>
            </a:r>
            <a:r>
              <a:rPr spc="0"/>
              <a:t>/ </a:t>
            </a:r>
            <a:r>
              <a:t>ottenuti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44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object 9"/>
          <p:cNvSpPr txBox="1"/>
          <p:nvPr/>
        </p:nvSpPr>
        <p:spPr>
          <a:xfrm>
            <a:off x="180047" y="3351159"/>
            <a:ext cx="1176020" cy="31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lnSpc>
                <a:spcPts val="1300"/>
              </a:lnSpc>
              <a:defRPr sz="600" cap="all" spc="-1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698" name="object 2"/>
          <p:cNvSpPr txBox="1"/>
          <p:nvPr>
            <p:ph type="title"/>
          </p:nvPr>
        </p:nvSpPr>
        <p:spPr>
          <a:xfrm>
            <a:off x="1884876" y="31210"/>
            <a:ext cx="20838254" cy="1880967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25167">
              <a:lnSpc>
                <a:spcPct val="100000"/>
              </a:lnSpc>
              <a:spcBef>
                <a:spcPts val="200"/>
              </a:spcBef>
              <a:defRPr spc="-100"/>
            </a:pPr>
            <a:r>
              <a:t>Dipendenze </a:t>
            </a:r>
            <a:r>
              <a:rPr spc="100"/>
              <a:t>da </a:t>
            </a:r>
            <a:br>
              <a:rPr spc="100"/>
            </a:br>
            <a:r>
              <a:t>librerie </a:t>
            </a:r>
            <a:r>
              <a:t>dinamiche</a:t>
            </a:r>
          </a:p>
        </p:txBody>
      </p:sp>
      <p:pic>
        <p:nvPicPr>
          <p:cNvPr id="699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26" y="2283299"/>
            <a:ext cx="135148" cy="135147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object 4"/>
          <p:cNvSpPr txBox="1"/>
          <p:nvPr/>
        </p:nvSpPr>
        <p:spPr>
          <a:xfrm>
            <a:off x="1777573" y="2146387"/>
            <a:ext cx="8517764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73820">
              <a:spcBef>
                <a:spcPts val="1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t>Usare </a:t>
            </a:r>
            <a:r>
              <a:t>'ldd' </a:t>
            </a:r>
            <a:r>
              <a:t>per </a:t>
            </a:r>
            <a:r>
              <a:t>individuare le </a:t>
            </a:r>
            <a:r>
              <a:rPr spc="-20"/>
              <a:t>dipendenze </a:t>
            </a:r>
            <a:r>
              <a:t>da </a:t>
            </a:r>
            <a:r>
              <a:rPr spc="-20"/>
              <a:t>librerie </a:t>
            </a:r>
            <a:r>
              <a:t>dinamiche</a:t>
            </a:r>
          </a:p>
          <a:p>
            <a:pPr>
              <a:spcBef>
                <a:spcPts val="2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</a:p>
          <a:p>
            <a:pPr indent="25167"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 </a:t>
            </a:r>
            <a:r>
              <a:t>ldd </a:t>
            </a:r>
            <a:r>
              <a:rPr spc="-50"/>
              <a:t>foo</a:t>
            </a:r>
          </a:p>
          <a:p>
            <a:pPr indent="1099823">
              <a:spcBef>
                <a:spcPts val="600"/>
              </a:spcBef>
              <a:tabLst>
                <a:tab pos="3784600" algn="l"/>
              </a:tabLst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linux-gate.so.1 </a:t>
            </a:r>
            <a:r>
              <a:t>=&gt; </a:t>
            </a:r>
            <a:r>
              <a:rPr spc="-20"/>
              <a:t>(0x00602000)</a:t>
            </a:r>
          </a:p>
          <a:p>
            <a:pPr indent="1099823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libc.so.6 </a:t>
            </a:r>
            <a:r>
              <a:t>=&gt; </a:t>
            </a:r>
            <a:r>
              <a:t>/lib/i386-linux-gnu/libc.so.6 </a:t>
            </a:r>
            <a:r>
              <a:rPr spc="-20"/>
              <a:t>(0x00110000)</a:t>
            </a:r>
          </a:p>
          <a:p>
            <a:pPr indent="1099823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/lib/ld-linux.so.2 </a:t>
            </a:r>
            <a:r>
              <a:rPr spc="-20"/>
              <a:t>(0x005c8000)</a:t>
            </a:r>
          </a:p>
          <a:p>
            <a:pPr indent="25167">
              <a:spcBef>
                <a:spcPts val="600"/>
              </a:spcBef>
              <a:defRPr sz="1600" spc="-99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45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object 9"/>
          <p:cNvSpPr txBox="1"/>
          <p:nvPr/>
        </p:nvSpPr>
        <p:spPr>
          <a:xfrm>
            <a:off x="180047" y="3351159"/>
            <a:ext cx="1176020" cy="31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lnSpc>
                <a:spcPts val="1300"/>
              </a:lnSpc>
              <a:defRPr sz="600" cap="all" spc="-1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703" name="object 2"/>
          <p:cNvSpPr txBox="1"/>
          <p:nvPr>
            <p:ph type="title"/>
          </p:nvPr>
        </p:nvSpPr>
        <p:spPr>
          <a:xfrm>
            <a:off x="1777573" y="516542"/>
            <a:ext cx="20838254" cy="711416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19631" defTabSz="713231">
              <a:lnSpc>
                <a:spcPct val="100000"/>
              </a:lnSpc>
              <a:spcBef>
                <a:spcPts val="100"/>
              </a:spcBef>
              <a:defRPr sz="4680" spc="-78"/>
            </a:pPr>
            <a:r>
              <a:t>Librerie </a:t>
            </a:r>
            <a:r>
              <a:t>statiche </a:t>
            </a:r>
            <a:r>
              <a:t>incorporate</a:t>
            </a:r>
          </a:p>
        </p:txBody>
      </p:sp>
      <p:pic>
        <p:nvPicPr>
          <p:cNvPr id="704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26" y="2283299"/>
            <a:ext cx="135148" cy="135147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object 4"/>
          <p:cNvSpPr txBox="1"/>
          <p:nvPr/>
        </p:nvSpPr>
        <p:spPr>
          <a:xfrm>
            <a:off x="1777573" y="2146387"/>
            <a:ext cx="7441874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73820">
              <a:spcBef>
                <a:spcPts val="1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t>Cercate </a:t>
            </a:r>
            <a:r>
              <a:t>i </a:t>
            </a:r>
            <a:r>
              <a:rPr spc="-20"/>
              <a:t>simboli </a:t>
            </a:r>
            <a:r>
              <a:rPr spc="-20"/>
              <a:t>interessanti </a:t>
            </a:r>
            <a:r>
              <a:t>con </a:t>
            </a:r>
            <a:r>
              <a:t>'nm' </a:t>
            </a:r>
            <a:r>
              <a:t>o </a:t>
            </a:r>
            <a:r>
              <a:rPr spc="-20"/>
              <a:t>'objdump'.</a:t>
            </a:r>
          </a:p>
          <a:p>
            <a:pPr>
              <a:spcBef>
                <a:spcPts val="2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</a:p>
          <a:p>
            <a:pPr indent="25167"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 </a:t>
            </a:r>
            <a:r>
              <a:t>objdump </a:t>
            </a:r>
            <a:r>
              <a:t>-d </a:t>
            </a:r>
            <a:r>
              <a:rPr spc="-50"/>
              <a:t>foo</a:t>
            </a:r>
          </a:p>
          <a:p>
            <a:pPr indent="25167">
              <a:spcBef>
                <a:spcPts val="600"/>
              </a:spcBef>
              <a:defRPr sz="1600" spc="-5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indent="25167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804c315: </a:t>
            </a:r>
            <a:r>
              <a:t>e8 </a:t>
            </a:r>
            <a:r>
              <a:t>b6 </a:t>
            </a:r>
            <a:r>
              <a:t>00 </a:t>
            </a:r>
            <a:r>
              <a:t>00 </a:t>
            </a:r>
            <a:r>
              <a:t>00 </a:t>
            </a:r>
            <a:r>
              <a:t>chiama </a:t>
            </a:r>
            <a:r>
              <a:t>804c3d0 </a:t>
            </a:r>
            <a:r>
              <a:rPr spc="-20"/>
              <a:t>&lt;SSL_library_init&gt;</a:t>
            </a:r>
          </a:p>
          <a:p>
            <a:pPr indent="25167">
              <a:spcBef>
                <a:spcPts val="600"/>
              </a:spcBef>
              <a:defRPr sz="1600" spc="-5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indent="25167">
              <a:spcBef>
                <a:spcPts val="600"/>
              </a:spcBef>
              <a:defRPr sz="1600" spc="-99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46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object 10"/>
          <p:cNvSpPr txBox="1"/>
          <p:nvPr/>
        </p:nvSpPr>
        <p:spPr>
          <a:xfrm>
            <a:off x="180047" y="3351159"/>
            <a:ext cx="1176020" cy="31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lnSpc>
                <a:spcPts val="1300"/>
              </a:lnSpc>
              <a:defRPr sz="600" cap="all" spc="-1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708" name="object 2"/>
          <p:cNvSpPr txBox="1"/>
          <p:nvPr>
            <p:ph type="title"/>
          </p:nvPr>
        </p:nvSpPr>
        <p:spPr>
          <a:xfrm>
            <a:off x="2057394" y="236531"/>
            <a:ext cx="20838254" cy="711417"/>
          </a:xfrm>
          <a:prstGeom prst="rect">
            <a:avLst/>
          </a:prstGeom>
        </p:spPr>
        <p:txBody>
          <a:bodyPr lIns="0" tIns="0" rIns="0" bIns="0" anchor="ctr"/>
          <a:lstStyle>
            <a:lvl1pPr indent="19631" defTabSz="713231">
              <a:lnSpc>
                <a:spcPct val="100000"/>
              </a:lnSpc>
              <a:spcBef>
                <a:spcPts val="100"/>
              </a:spcBef>
              <a:defRPr sz="4680" spc="-78"/>
            </a:lvl1pPr>
          </a:lstStyle>
          <a:p>
            <a:pPr/>
            <a:r>
              <a:t>Tracciamento dell'esecuzione</a:t>
            </a:r>
          </a:p>
        </p:txBody>
      </p:sp>
      <p:sp>
        <p:nvSpPr>
          <p:cNvPr id="709" name="object 4"/>
          <p:cNvSpPr txBox="1"/>
          <p:nvPr>
            <p:ph type="body" idx="1"/>
          </p:nvPr>
        </p:nvSpPr>
        <p:spPr>
          <a:xfrm>
            <a:off x="768057" y="1255039"/>
            <a:ext cx="20838254" cy="4762337"/>
          </a:xfrm>
          <a:prstGeom prst="rect">
            <a:avLst/>
          </a:prstGeom>
        </p:spPr>
        <p:txBody>
          <a:bodyPr/>
          <a:lstStyle/>
          <a:p>
            <a:pPr marL="573820" indent="-91440">
              <a:spcBef>
                <a:spcPts val="1500"/>
              </a:spcBef>
            </a:pPr>
            <a:r>
              <a:t>Usare </a:t>
            </a:r>
            <a:r>
              <a:rPr spc="-100"/>
              <a:t>'strace' </a:t>
            </a:r>
            <a:r>
              <a:t>per </a:t>
            </a:r>
            <a:r>
              <a:t>tracciare le </a:t>
            </a:r>
            <a:r>
              <a:rPr spc="-100"/>
              <a:t>chiamate di sistema</a:t>
            </a:r>
            <a:endParaRPr spc="-100"/>
          </a:p>
          <a:p>
            <a:pPr marL="573820" indent="-91440">
              <a:spcBef>
                <a:spcPts val="11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 </a:t>
            </a:r>
            <a:r>
              <a:t>strace </a:t>
            </a:r>
            <a:r>
              <a:t>-fF </a:t>
            </a:r>
            <a:r>
              <a:rPr spc="-100"/>
              <a:t>./foo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marL="573820" indent="-91440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[pid </a:t>
            </a:r>
            <a:r>
              <a:t>16155] </a:t>
            </a:r>
            <a:r>
              <a:t>execve("/bin/mount", </a:t>
            </a:r>
            <a:r>
              <a:t>... </a:t>
            </a:r>
            <a:r>
              <a:t>) </a:t>
            </a:r>
            <a:r>
              <a:t>= </a:t>
            </a:r>
            <a:r>
              <a:rPr spc="-100"/>
              <a:t>0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</a:t>
            </a:r>
          </a:p>
          <a:p>
            <a:pPr marL="573820" indent="-91440">
              <a:spcBef>
                <a:spcPts val="700"/>
              </a:spcBef>
            </a:pPr>
            <a:r>
              <a:t>Usare </a:t>
            </a:r>
            <a:r>
              <a:t>'ltrace' </a:t>
            </a:r>
            <a:r>
              <a:t>per </a:t>
            </a:r>
            <a:r>
              <a:t>tracciare le </a:t>
            </a:r>
            <a:r>
              <a:rPr spc="-100"/>
              <a:t>chiamate alla libreria</a:t>
            </a:r>
            <a:endParaRPr spc="-100"/>
          </a:p>
          <a:p>
            <a:pPr marL="573820" indent="-91440">
              <a:spcBef>
                <a:spcPts val="11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 </a:t>
            </a:r>
            <a:r>
              <a:t>ltrace </a:t>
            </a:r>
            <a:r>
              <a:rPr spc="-100"/>
              <a:t>./foo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marL="573820" indent="-91440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strcpy(0xbfc0343d, </a:t>
            </a:r>
            <a:r>
              <a:t>0xbfc0451a) </a:t>
            </a:r>
            <a:r>
              <a:t>= </a:t>
            </a:r>
            <a:r>
              <a:rPr spc="-100"/>
              <a:t>0xbfc0343d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marL="573820" indent="-91440">
              <a:spcBef>
                <a:spcPts val="600"/>
              </a:spcBef>
              <a:defRPr sz="1600" spc="-1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$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47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object 12"/>
          <p:cNvSpPr txBox="1"/>
          <p:nvPr/>
        </p:nvSpPr>
        <p:spPr>
          <a:xfrm>
            <a:off x="9531291" y="12874340"/>
            <a:ext cx="8154100" cy="16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indent="25167">
              <a:lnSpc>
                <a:spcPts val="1300"/>
              </a:lnSpc>
              <a:defRPr sz="1100" cap="all" spc="-19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712" name="object 2"/>
          <p:cNvSpPr txBox="1"/>
          <p:nvPr>
            <p:ph type="title"/>
          </p:nvPr>
        </p:nvSpPr>
        <p:spPr>
          <a:xfrm>
            <a:off x="2446943" y="387527"/>
            <a:ext cx="19198450" cy="957638"/>
          </a:xfrm>
          <a:prstGeom prst="rect">
            <a:avLst/>
          </a:prstGeom>
        </p:spPr>
        <p:txBody>
          <a:bodyPr anchor="ctr"/>
          <a:lstStyle>
            <a:lvl1pPr indent="25167">
              <a:lnSpc>
                <a:spcPct val="100000"/>
              </a:lnSpc>
              <a:spcBef>
                <a:spcPts val="200"/>
              </a:spcBef>
              <a:defRPr sz="6000" spc="-1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Test Fuzz</a:t>
            </a:r>
          </a:p>
        </p:txBody>
      </p:sp>
      <p:pic>
        <p:nvPicPr>
          <p:cNvPr id="713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26" y="2722890"/>
            <a:ext cx="135148" cy="135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object 4" descr="object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9426" y="3098987"/>
            <a:ext cx="135148" cy="13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object 5" descr="object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54792" y="3476287"/>
            <a:ext cx="108873" cy="108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object 6" descr="object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54792" y="3777157"/>
            <a:ext cx="108873" cy="108873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object 7"/>
          <p:cNvSpPr txBox="1"/>
          <p:nvPr/>
        </p:nvSpPr>
        <p:spPr>
          <a:xfrm>
            <a:off x="2326665" y="2541885"/>
            <a:ext cx="5882781" cy="130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0066" indent="25167">
              <a:lnSpc>
                <a:spcPct val="113199"/>
              </a:lnSpc>
              <a:spcBef>
                <a:spcPts val="100"/>
              </a:spcBef>
              <a:defRPr sz="2100" spc="-58">
                <a:latin typeface="Carlito"/>
                <a:ea typeface="Carlito"/>
                <a:cs typeface="Carlito"/>
                <a:sym typeface="Carlito"/>
              </a:defRPr>
            </a:pPr>
            <a:r>
              <a:t>Test dei </a:t>
            </a:r>
            <a:r>
              <a:rPr spc="-20"/>
              <a:t>valori </a:t>
            </a:r>
            <a:r>
              <a:rPr spc="0"/>
              <a:t>di input </a:t>
            </a:r>
            <a:r>
              <a:rPr spc="0"/>
              <a:t>selvaggi </a:t>
            </a:r>
            <a:r>
              <a:rPr spc="0"/>
              <a:t>sui </a:t>
            </a:r>
            <a:r>
              <a:rPr spc="-20"/>
              <a:t>parametri </a:t>
            </a:r>
            <a:r>
              <a:rPr spc="-40"/>
              <a:t>controllati dall'</a:t>
            </a:r>
            <a:r>
              <a:rPr spc="-20"/>
              <a:t>utente </a:t>
            </a:r>
            <a:r>
              <a:rPr spc="0"/>
              <a:t>Utilizzo di </a:t>
            </a:r>
            <a:r>
              <a:rPr spc="-20"/>
              <a:t>fuzzer automatizzati</a:t>
            </a:r>
          </a:p>
          <a:p>
            <a:pPr marR="2368269" indent="573820">
              <a:spcBef>
                <a:spcPts val="300"/>
              </a:spcBef>
              <a:defRPr sz="1900" spc="-20">
                <a:latin typeface="Carlito"/>
                <a:ea typeface="Carlito"/>
                <a:cs typeface="Carlito"/>
                <a:sym typeface="Carlito"/>
              </a:defRPr>
            </a:pPr>
            <a:r>
              <a:rPr spc="0"/>
              <a:t>Fuzzing </a:t>
            </a:r>
            <a:r>
              <a:t>del protocollo </a:t>
            </a:r>
            <a:r>
              <a:rPr spc="0"/>
              <a:t>con </a:t>
            </a:r>
            <a:r>
              <a:t>'peach' </a:t>
            </a:r>
            <a:r>
              <a:rPr spc="0"/>
              <a:t>Fuzzing </a:t>
            </a:r>
            <a:r>
              <a:rPr spc="0"/>
              <a:t>dei file </a:t>
            </a:r>
            <a:r>
              <a:rPr spc="0"/>
              <a:t>con </a:t>
            </a:r>
            <a:r>
              <a:t>'honggfuzz'</a:t>
            </a:r>
          </a:p>
        </p:txBody>
      </p:sp>
      <p:sp>
        <p:nvSpPr>
          <p:cNvPr id="718" name="object 14"/>
          <p:cNvSpPr txBox="1"/>
          <p:nvPr/>
        </p:nvSpPr>
        <p:spPr>
          <a:xfrm>
            <a:off x="3189214" y="12874340"/>
            <a:ext cx="5436068" cy="16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indent="25167">
              <a:lnSpc>
                <a:spcPts val="1300"/>
              </a:lnSpc>
              <a:defRPr sz="11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4 </a:t>
            </a:r>
            <a:r>
              <a:t>maggio </a:t>
            </a:r>
            <a:r>
              <a:rPr spc="-39"/>
              <a:t>2020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48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object 3"/>
          <p:cNvSpPr txBox="1"/>
          <p:nvPr>
            <p:ph type="title"/>
          </p:nvPr>
        </p:nvSpPr>
        <p:spPr>
          <a:xfrm>
            <a:off x="1216617" y="372169"/>
            <a:ext cx="9498450" cy="2346301"/>
          </a:xfrm>
          <a:prstGeom prst="rect">
            <a:avLst/>
          </a:prstGeom>
        </p:spPr>
        <p:txBody>
          <a:bodyPr lIns="0" tIns="0" rIns="0" bIns="0" anchor="ctr"/>
          <a:lstStyle/>
          <a:p>
            <a:pPr marR="10066" indent="25167">
              <a:lnSpc>
                <a:spcPct val="106699"/>
              </a:lnSpc>
              <a:defRPr sz="4800" spc="-100"/>
            </a:pPr>
            <a:r>
              <a:t>Verifica </a:t>
            </a:r>
            <a:r>
              <a:t>se </a:t>
            </a:r>
            <a:r>
              <a:t>un </a:t>
            </a:r>
            <a:r>
              <a:t>arresto anomalo </a:t>
            </a:r>
            <a:r>
              <a:t>dovuto </a:t>
            </a:r>
            <a:r>
              <a:t>a </a:t>
            </a:r>
            <a:r>
              <a:t>corruzione </a:t>
            </a:r>
            <a:r>
              <a:t>della memoria </a:t>
            </a:r>
            <a:r>
              <a:t>è interessante </a:t>
            </a:r>
            <a:r>
              <a:t>/ </a:t>
            </a:r>
            <a:r>
              <a:t>sfruttabile</a:t>
            </a:r>
          </a:p>
        </p:txBody>
      </p:sp>
      <p:sp>
        <p:nvSpPr>
          <p:cNvPr id="721" name="object 8"/>
          <p:cNvSpPr txBox="1"/>
          <p:nvPr>
            <p:ph type="body" idx="1"/>
          </p:nvPr>
        </p:nvSpPr>
        <p:spPr>
          <a:xfrm>
            <a:off x="615769" y="1856458"/>
            <a:ext cx="20838254" cy="3547983"/>
          </a:xfrm>
          <a:prstGeom prst="rect">
            <a:avLst/>
          </a:prstGeom>
        </p:spPr>
        <p:txBody>
          <a:bodyPr/>
          <a:lstStyle/>
          <a:p>
            <a:pPr marL="25168">
              <a:spcBef>
                <a:spcPts val="800"/>
              </a:spcBef>
            </a:pPr>
            <a:r>
              <a:t>Utilizzare </a:t>
            </a:r>
            <a:r>
              <a:t>un </a:t>
            </a:r>
            <a:r>
              <a:t>debugger </a:t>
            </a:r>
            <a:r>
              <a:rPr spc="-100"/>
              <a:t>(come 'gdb') </a:t>
            </a:r>
            <a:r>
              <a:t>per </a:t>
            </a:r>
            <a:r>
              <a:t>verificare </a:t>
            </a:r>
            <a:r>
              <a:rPr spc="-100"/>
              <a:t>se:</a:t>
            </a:r>
            <a:endParaRPr spc="-100"/>
          </a:p>
          <a:p>
            <a:pPr marL="573820" indent="-91440">
              <a:spcBef>
                <a:spcPts val="600"/>
              </a:spcBef>
            </a:pPr>
            <a:r>
              <a:t>L'EIP </a:t>
            </a:r>
            <a:r>
              <a:t>è stato </a:t>
            </a:r>
            <a:r>
              <a:t>impostato </a:t>
            </a:r>
            <a:r>
              <a:t>su </a:t>
            </a:r>
            <a:r>
              <a:t>un </a:t>
            </a:r>
            <a:r>
              <a:rPr spc="-100"/>
              <a:t>valore controllabile </a:t>
            </a:r>
            <a:r>
              <a:t>dall'utente.</a:t>
            </a:r>
            <a:endParaRPr spc="-100"/>
          </a:p>
          <a:p>
            <a:pPr marL="573820" marR="10066" indent="-91440">
              <a:lnSpc>
                <a:spcPct val="102600"/>
              </a:lnSpc>
              <a:spcBef>
                <a:spcPts val="500"/>
              </a:spcBef>
            </a:pPr>
            <a:r>
              <a:t>l'</a:t>
            </a:r>
            <a:r>
              <a:t>ingresso </a:t>
            </a:r>
            <a:r>
              <a:rPr spc="-100"/>
              <a:t>ha sovrascritto </a:t>
            </a:r>
            <a:r>
              <a:t>i dati </a:t>
            </a:r>
            <a:r>
              <a:rPr spc="-100"/>
              <a:t>di controllo </a:t>
            </a:r>
            <a:r>
              <a:t>sullo </a:t>
            </a:r>
            <a:r>
              <a:t>stack </a:t>
            </a:r>
            <a:r>
              <a:t>(ad es. </a:t>
            </a:r>
            <a:r>
              <a:t>stack </a:t>
            </a:r>
            <a:r>
              <a:rPr spc="-100"/>
              <a:t>frame </a:t>
            </a:r>
            <a:r>
              <a:rPr spc="-100"/>
              <a:t>salvato </a:t>
            </a:r>
            <a:r>
              <a:rPr spc="-100"/>
              <a:t>/ EIP)</a:t>
            </a:r>
            <a:endParaRPr spc="-100"/>
          </a:p>
          <a:p>
            <a:pPr marL="573820" indent="-91440">
              <a:spcBef>
                <a:spcPts val="600"/>
              </a:spcBef>
            </a:pPr>
            <a:r>
              <a:t>l'</a:t>
            </a:r>
            <a:r>
              <a:t>input </a:t>
            </a:r>
            <a:r>
              <a:rPr spc="-100"/>
              <a:t>ha sovrascritto </a:t>
            </a:r>
            <a:r>
              <a:t>i dati </a:t>
            </a:r>
            <a:r>
              <a:rPr spc="-100"/>
              <a:t>di controllo </a:t>
            </a:r>
            <a:r>
              <a:t>sull</a:t>
            </a:r>
            <a:r>
              <a:t>'</a:t>
            </a:r>
            <a:r>
              <a:t>heap </a:t>
            </a:r>
            <a:r>
              <a:t>(ad esempio i </a:t>
            </a:r>
            <a:r>
              <a:rPr spc="-100"/>
              <a:t>puntatori all</a:t>
            </a:r>
            <a:r>
              <a:t>'elenco </a:t>
            </a:r>
            <a:r>
              <a:t>libero</a:t>
            </a:r>
            <a:r>
              <a:rPr spc="-100"/>
              <a:t>)</a:t>
            </a:r>
            <a:endParaRPr spc="-100"/>
          </a:p>
          <a:p>
            <a:pPr marL="573820" marR="705950" indent="-91440">
              <a:lnSpc>
                <a:spcPct val="102600"/>
              </a:lnSpc>
              <a:spcBef>
                <a:spcPts val="500"/>
              </a:spcBef>
            </a:pPr>
            <a:r>
              <a:t>l'</a:t>
            </a:r>
            <a:r>
              <a:t>input </a:t>
            </a:r>
            <a:r>
              <a:rPr spc="-100"/>
              <a:t>ha sovrascritto </a:t>
            </a:r>
            <a:r>
              <a:t>dati </a:t>
            </a:r>
            <a:r>
              <a:t>sensibili </a:t>
            </a:r>
            <a:r>
              <a:t>sullo </a:t>
            </a:r>
            <a:r>
              <a:t>stack </a:t>
            </a:r>
            <a:r>
              <a:t>/ </a:t>
            </a:r>
            <a:r>
              <a:t>heap </a:t>
            </a:r>
            <a:r>
              <a:t>(ad esempio, </a:t>
            </a:r>
            <a:r>
              <a:rPr spc="-100"/>
              <a:t>puntatori di funzioni)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49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object 12"/>
          <p:cNvSpPr txBox="1"/>
          <p:nvPr/>
        </p:nvSpPr>
        <p:spPr>
          <a:xfrm>
            <a:off x="180047" y="3351159"/>
            <a:ext cx="1176020" cy="31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lnSpc>
                <a:spcPts val="1300"/>
              </a:lnSpc>
              <a:defRPr sz="600" cap="all" spc="-1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724" name="object 2"/>
          <p:cNvSpPr txBox="1"/>
          <p:nvPr>
            <p:ph type="title"/>
          </p:nvPr>
        </p:nvSpPr>
        <p:spPr>
          <a:xfrm>
            <a:off x="1863176" y="120682"/>
            <a:ext cx="6964606" cy="2250298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25167">
              <a:lnSpc>
                <a:spcPct val="100000"/>
              </a:lnSpc>
              <a:spcBef>
                <a:spcPts val="200"/>
              </a:spcBef>
              <a:defRPr sz="4800" spc="-100"/>
            </a:pPr>
            <a:r>
              <a:t>Identificare </a:t>
            </a:r>
            <a:r>
              <a:t>e </a:t>
            </a:r>
            <a:r>
              <a:t>sfruttare le </a:t>
            </a:r>
            <a:r>
              <a:t>funzioni </a:t>
            </a:r>
            <a:r>
              <a:t>con </a:t>
            </a:r>
            <a:r>
              <a:t>punti deboli </a:t>
            </a:r>
            <a:r>
              <a:t>noti.</a:t>
            </a:r>
          </a:p>
        </p:txBody>
      </p:sp>
      <p:pic>
        <p:nvPicPr>
          <p:cNvPr id="725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26" y="2652044"/>
            <a:ext cx="135148" cy="135148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object 4"/>
          <p:cNvSpPr txBox="1"/>
          <p:nvPr/>
        </p:nvSpPr>
        <p:spPr>
          <a:xfrm>
            <a:off x="2326665" y="2515205"/>
            <a:ext cx="3617753" cy="1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spcBef>
                <a:spcPts val="8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rPr spc="-20"/>
              <a:t>overflow </a:t>
            </a:r>
            <a:r>
              <a:rPr spc="-40"/>
              <a:t>del buffer </a:t>
            </a:r>
            <a:r>
              <a:rPr i="1"/>
              <a:t>strcpy</a:t>
            </a:r>
          </a:p>
          <a:p>
            <a:pPr indent="25167">
              <a:spcBef>
                <a:spcPts val="6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t>un </a:t>
            </a:r>
            <a:r>
              <a:rPr spc="-20"/>
              <a:t>overflow </a:t>
            </a:r>
            <a:r>
              <a:rPr spc="-40"/>
              <a:t>del buffer </a:t>
            </a:r>
            <a:r>
              <a:rPr i="1" spc="-20"/>
              <a:t>memcpy</a:t>
            </a:r>
          </a:p>
          <a:p>
            <a:pPr indent="25167">
              <a:spcBef>
                <a:spcPts val="6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t>una </a:t>
            </a:r>
            <a:r>
              <a:rPr i="1"/>
              <a:t>printf </a:t>
            </a:r>
            <a:r>
              <a:t>con </a:t>
            </a:r>
            <a:r>
              <a:t>un </a:t>
            </a:r>
            <a:r>
              <a:rPr spc="-50"/>
              <a:t>bug </a:t>
            </a:r>
            <a:r>
              <a:t>nella stringa di </a:t>
            </a:r>
            <a:r>
              <a:rPr spc="-20"/>
              <a:t>formato</a:t>
            </a:r>
          </a:p>
          <a:p>
            <a:pPr indent="25167">
              <a:spcBef>
                <a:spcPts val="600"/>
              </a:spcBef>
              <a:defRPr sz="2100" spc="-50">
                <a:latin typeface="Carlito"/>
                <a:ea typeface="Carlito"/>
                <a:cs typeface="Carlito"/>
                <a:sym typeface="Carlito"/>
              </a:defRPr>
            </a:pPr>
            <a:r>
              <a:t>...</a:t>
            </a:r>
          </a:p>
        </p:txBody>
      </p:sp>
      <p:pic>
        <p:nvPicPr>
          <p:cNvPr id="727" name="object 5" descr="objec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9426" y="3068257"/>
            <a:ext cx="135148" cy="135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object 6" descr="object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9426" y="3484467"/>
            <a:ext cx="135148" cy="135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object 7" descr="object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9426" y="3900678"/>
            <a:ext cx="135148" cy="135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Τίτλος 1"/>
          <p:cNvSpPr txBox="1"/>
          <p:nvPr/>
        </p:nvSpPr>
        <p:spPr>
          <a:xfrm>
            <a:off x="6703595" y="114520"/>
            <a:ext cx="4695437" cy="121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3600" b="1" spc="1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Il sottosettore nucleare</a:t>
            </a:r>
          </a:p>
        </p:txBody>
      </p:sp>
      <p:sp>
        <p:nvSpPr>
          <p:cNvPr id="352" name="Subtitle 2"/>
          <p:cNvSpPr txBox="1"/>
          <p:nvPr>
            <p:ph type="body" idx="1"/>
          </p:nvPr>
        </p:nvSpPr>
        <p:spPr>
          <a:xfrm>
            <a:off x="5322770" y="1443789"/>
            <a:ext cx="6632163" cy="5159141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6299"/>
              </a:lnSpc>
              <a:spcBef>
                <a:spcPts val="800"/>
              </a:spcBef>
              <a:buClr>
                <a:schemeClr val="accent1"/>
              </a:buClr>
              <a:buSzPts val="1100"/>
              <a:buFont typeface="Symbol"/>
              <a:buChar char="·"/>
              <a:tabLst>
                <a:tab pos="457200" algn="l"/>
              </a:tabLst>
              <a:defRPr sz="11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Rischi di sfruttamento informatico</a:t>
            </a:r>
            <a:r>
              <a:rPr b="0"/>
              <a:t>: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Compromissione della sicurezza: </a:t>
            </a:r>
            <a:r>
              <a:rPr b="0"/>
              <a:t>i cyberattacchi che colpiscono i sistemi di controllo possono potenzialmente compromettere i meccanismi di sicurezza, causando incidenti pericolosi.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Interruzione delle operazioni</a:t>
            </a:r>
            <a:r>
              <a:rPr b="0"/>
              <a:t>: Le intrusioni nelle reti operative potrebbero causare l'arresto o il malfunzionamento dei reattori nucleari, con ripercussioni sulla fornitura di energia.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Furto di informazioni</a:t>
            </a:r>
            <a:r>
              <a:rPr b="0"/>
              <a:t>: Lo spionaggio finalizzato all'ottenimento di informazioni tecnologiche o operative sensibili potrebbe minare la sicurezza nazionale.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Manipolazione delle normative</a:t>
            </a:r>
            <a:r>
              <a:rPr b="0"/>
              <a:t>: L'accesso non autorizzato ai dati normativi potrebbe portare alla falsificazione dei rapporti di conformità, mettendo in pericolo la sicurezza pubblica.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lnSpc>
                <a:spcPct val="96299"/>
              </a:lnSpc>
              <a:spcBef>
                <a:spcPts val="800"/>
              </a:spcBef>
              <a:buClr>
                <a:schemeClr val="accent1"/>
              </a:buClr>
              <a:buSzPts val="1100"/>
              <a:buFont typeface="Symbol"/>
              <a:buChar char="·"/>
              <a:tabLst>
                <a:tab pos="457200" algn="l"/>
              </a:tabLst>
              <a:defRPr sz="11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Misure difensive necessarie</a:t>
            </a:r>
            <a:r>
              <a:rPr b="0"/>
              <a:t>: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Difese avanzate di cybersicurezza </a:t>
            </a:r>
            <a:r>
              <a:rPr b="0"/>
              <a:t>per i sistemi di controllo industriale (ICS) e le reti di tecnologia operativa (OT) per proteggere dalle minacce specifiche agli impianti nucleari.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Monitoraggio continuo </a:t>
            </a:r>
            <a:r>
              <a:rPr b="0"/>
              <a:t>e sistemi di rilevamento in tempo reale per identificare e rispondere rapidamente a potenziali incidenti di cybersecurity.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Strategie complete di risposta alle emergenze</a:t>
            </a:r>
            <a:r>
              <a:rPr b="0"/>
              <a:t>, compresi i piani di risposta agli incidenti di cybersecurity, per garantire un rapido contenimento e una mitigazione.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Collaborazione internazionale </a:t>
            </a:r>
            <a:r>
              <a:rPr b="0"/>
              <a:t>su standard e best practice di cybersicurezza nucleare per migliorare la sicurezza globale contro le minacce comuni.</a:t>
            </a:r>
          </a:p>
        </p:txBody>
      </p:sp>
      <p:grpSp>
        <p:nvGrpSpPr>
          <p:cNvPr id="355" name="Θέση εικόνας 5"/>
          <p:cNvGrpSpPr/>
          <p:nvPr/>
        </p:nvGrpSpPr>
        <p:grpSpPr>
          <a:xfrm>
            <a:off x="0" y="-2235"/>
            <a:ext cx="5840730" cy="6862275"/>
            <a:chOff x="0" y="0"/>
            <a:chExt cx="5840729" cy="6862274"/>
          </a:xfrm>
        </p:grpSpPr>
        <p:sp>
          <p:nvSpPr>
            <p:cNvPr id="353" name="Rectangle"/>
            <p:cNvSpPr/>
            <p:nvPr/>
          </p:nvSpPr>
          <p:spPr>
            <a:xfrm>
              <a:off x="0" y="0"/>
              <a:ext cx="5840730" cy="6862275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54" name="image30.png" descr="image3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679" t="0" r="25679" b="0"/>
            <a:stretch>
              <a:fillRect/>
            </a:stretch>
          </p:blipFill>
          <p:spPr>
            <a:xfrm>
              <a:off x="0" y="0"/>
              <a:ext cx="5840730" cy="6862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object 10"/>
          <p:cNvSpPr txBox="1"/>
          <p:nvPr/>
        </p:nvSpPr>
        <p:spPr>
          <a:xfrm>
            <a:off x="9531291" y="12874340"/>
            <a:ext cx="8154100" cy="16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indent="25167">
              <a:lnSpc>
                <a:spcPts val="1300"/>
              </a:lnSpc>
              <a:defRPr sz="1100" cap="all" spc="-19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732" name="object 2"/>
          <p:cNvSpPr txBox="1"/>
          <p:nvPr>
            <p:ph type="title"/>
          </p:nvPr>
        </p:nvSpPr>
        <p:spPr>
          <a:xfrm>
            <a:off x="2027637" y="470483"/>
            <a:ext cx="19198450" cy="461220"/>
          </a:xfrm>
          <a:prstGeom prst="rect">
            <a:avLst/>
          </a:prstGeom>
        </p:spPr>
        <p:txBody>
          <a:bodyPr anchor="ctr"/>
          <a:lstStyle/>
          <a:p>
            <a:pPr indent="25167">
              <a:lnSpc>
                <a:spcPct val="100000"/>
              </a:lnSpc>
              <a:spcBef>
                <a:spcPts val="200"/>
              </a:spcBef>
              <a:defRPr spc="-100"/>
            </a:pPr>
            <a:r>
              <a:t>Studiare </a:t>
            </a:r>
            <a:r>
              <a:t>percorsi </a:t>
            </a:r>
            <a:r>
              <a:t>interessanti </a:t>
            </a:r>
            <a:r>
              <a:t>utilizzando il </a:t>
            </a:r>
            <a:r>
              <a:t>reverse </a:t>
            </a:r>
            <a:r>
              <a:t>engineering</a:t>
            </a:r>
          </a:p>
        </p:txBody>
      </p:sp>
      <p:pic>
        <p:nvPicPr>
          <p:cNvPr id="733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26" y="2829523"/>
            <a:ext cx="135148" cy="135148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object 4"/>
          <p:cNvSpPr txBox="1"/>
          <p:nvPr/>
        </p:nvSpPr>
        <p:spPr>
          <a:xfrm>
            <a:off x="2326664" y="2683803"/>
            <a:ext cx="7348758" cy="1022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0066" indent="25167">
              <a:lnSpc>
                <a:spcPct val="102600"/>
              </a:lnSpc>
              <a:spcBef>
                <a:spcPts val="1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t>Utilizzare </a:t>
            </a:r>
            <a:r>
              <a:t>un </a:t>
            </a:r>
            <a:r>
              <a:rPr spc="-20"/>
              <a:t>disassemblatore (come </a:t>
            </a:r>
            <a:r>
              <a:rPr spc="-40"/>
              <a:t>'objdump') </a:t>
            </a:r>
            <a:r>
              <a:t>per </a:t>
            </a:r>
            <a:r>
              <a:t>vedere </a:t>
            </a:r>
            <a:r>
              <a:t>come </a:t>
            </a:r>
            <a:r>
              <a:rPr spc="-20"/>
              <a:t>viene invocato </a:t>
            </a:r>
            <a:r>
              <a:t>il codice </a:t>
            </a:r>
            <a:r>
              <a:rPr spc="-20"/>
              <a:t>interessante</a:t>
            </a:r>
          </a:p>
          <a:p>
            <a:pPr indent="25167">
              <a:spcBef>
                <a:spcPts val="6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t>Utilizzare </a:t>
            </a:r>
            <a:r>
              <a:t>un </a:t>
            </a:r>
            <a:r>
              <a:t>debugger </a:t>
            </a:r>
            <a:r>
              <a:rPr spc="-20"/>
              <a:t>(come </a:t>
            </a:r>
            <a:r>
              <a:rPr spc="-40"/>
              <a:t>'gdb') </a:t>
            </a:r>
            <a:r>
              <a:t>per </a:t>
            </a:r>
            <a:r>
              <a:rPr spc="-20"/>
              <a:t>seguire i </a:t>
            </a:r>
            <a:r>
              <a:rPr spc="-40"/>
              <a:t>percorsi </a:t>
            </a:r>
            <a:r>
              <a:rPr spc="-20"/>
              <a:t>interessanti </a:t>
            </a:r>
            <a:r>
              <a:t>del codice.</a:t>
            </a:r>
          </a:p>
        </p:txBody>
      </p:sp>
      <p:pic>
        <p:nvPicPr>
          <p:cNvPr id="735" name="object 5" descr="objec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9426" y="3586719"/>
            <a:ext cx="135148" cy="135146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object 12"/>
          <p:cNvSpPr txBox="1"/>
          <p:nvPr/>
        </p:nvSpPr>
        <p:spPr>
          <a:xfrm>
            <a:off x="3189214" y="12874340"/>
            <a:ext cx="5436068" cy="16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indent="25167">
              <a:lnSpc>
                <a:spcPts val="1300"/>
              </a:lnSpc>
              <a:defRPr sz="11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4 </a:t>
            </a:r>
            <a:r>
              <a:t>maggio </a:t>
            </a:r>
            <a:r>
              <a:rPr spc="-39"/>
              <a:t>2020</a:t>
            </a:r>
          </a:p>
        </p:txBody>
      </p:sp>
      <p:sp>
        <p:nvSpPr>
          <p:cNvPr id="737" name="object 13"/>
          <p:cNvSpPr txBox="1"/>
          <p:nvPr>
            <p:ph type="sldNum" sz="quarter" idx="2"/>
          </p:nvPr>
        </p:nvSpPr>
        <p:spPr>
          <a:xfrm>
            <a:off x="25376184" y="12874340"/>
            <a:ext cx="179479" cy="16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>
            <a:lvl1pPr indent="25167">
              <a:lnSpc>
                <a:spcPts val="1300"/>
              </a:lnSpc>
            </a:lvl1pPr>
          </a:lstStyle>
          <a:p>
            <a:pPr/>
            <a:fld id="{86CB4B4D-7CA3-9044-876B-883B54F8677D}" type="slidenum"/>
          </a:p>
        </p:txBody>
      </p:sp>
      <p:sp>
        <p:nvSpPr>
          <p:cNvPr id="738" name="TextBox 6"/>
          <p:cNvSpPr txBox="1"/>
          <p:nvPr/>
        </p:nvSpPr>
        <p:spPr>
          <a:xfrm>
            <a:off x="2372384" y="854699"/>
            <a:ext cx="4107854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Smontaggio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51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object 9"/>
          <p:cNvSpPr txBox="1"/>
          <p:nvPr/>
        </p:nvSpPr>
        <p:spPr>
          <a:xfrm>
            <a:off x="180047" y="3351159"/>
            <a:ext cx="1176020" cy="31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lnSpc>
                <a:spcPts val="1300"/>
              </a:lnSpc>
              <a:defRPr sz="600" cap="all" spc="-1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741" name="object 2"/>
          <p:cNvSpPr txBox="1"/>
          <p:nvPr>
            <p:ph type="title"/>
          </p:nvPr>
        </p:nvSpPr>
        <p:spPr>
          <a:xfrm>
            <a:off x="2146999" y="235656"/>
            <a:ext cx="7821091" cy="1696300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25167">
              <a:lnSpc>
                <a:spcPct val="100000"/>
              </a:lnSpc>
              <a:spcBef>
                <a:spcPts val="200"/>
              </a:spcBef>
              <a:defRPr sz="5400" spc="-100"/>
            </a:pPr>
            <a:r>
              <a:t>Indagare il tipo</a:t>
            </a:r>
            <a:br/>
            <a:r>
              <a:t> di vulnerabilità</a:t>
            </a:r>
          </a:p>
        </p:txBody>
      </p:sp>
      <p:pic>
        <p:nvPicPr>
          <p:cNvPr id="742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26" y="2303508"/>
            <a:ext cx="135148" cy="135148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object 4"/>
          <p:cNvSpPr txBox="1"/>
          <p:nvPr/>
        </p:nvSpPr>
        <p:spPr>
          <a:xfrm>
            <a:off x="2326665" y="2157790"/>
            <a:ext cx="7712421" cy="2325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0066" indent="25167">
              <a:lnSpc>
                <a:spcPct val="102600"/>
              </a:lnSpc>
              <a:spcBef>
                <a:spcPts val="100"/>
              </a:spcBef>
              <a:defRPr sz="2100">
                <a:latin typeface="Carlito"/>
                <a:ea typeface="Carlito"/>
                <a:cs typeface="Carlito"/>
                <a:sym typeface="Carlito"/>
              </a:defRPr>
            </a:pPr>
            <a:r>
              <a:t>Vedere </a:t>
            </a:r>
            <a:r>
              <a:rPr sz="1600">
                <a:latin typeface="Liberation Mono"/>
                <a:ea typeface="Liberation Mono"/>
                <a:cs typeface="Liberation Mono"/>
                <a:sym typeface="Liberation Mono"/>
              </a:rPr>
              <a:t>/proc/{PID}/maps </a:t>
            </a:r>
            <a:r>
              <a:t>per </a:t>
            </a:r>
            <a:r>
              <a:t>capire </a:t>
            </a:r>
            <a:r>
              <a:t>se </a:t>
            </a:r>
            <a:r>
              <a:t>un </a:t>
            </a:r>
            <a:r>
              <a:rPr spc="-40"/>
              <a:t>buffer </a:t>
            </a:r>
            <a:r>
              <a:rPr spc="-20"/>
              <a:t>in eccesso </a:t>
            </a:r>
            <a:r>
              <a:rPr spc="-20"/>
              <a:t>appartiene </a:t>
            </a:r>
            <a:r>
              <a:rPr spc="-50"/>
              <a:t>all</a:t>
            </a:r>
            <a:r>
              <a:t>'</a:t>
            </a:r>
            <a:r>
              <a:t>heap </a:t>
            </a:r>
            <a:r>
              <a:t>o allo </a:t>
            </a:r>
            <a:r>
              <a:rPr spc="-20"/>
              <a:t>stack.</a:t>
            </a:r>
          </a:p>
          <a:p>
            <a:pPr indent="25167">
              <a:spcBef>
                <a:spcPts val="1100"/>
              </a:spcBef>
              <a:defRPr sz="1600" spc="-5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indent="25167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09133000-09431000 </a:t>
            </a:r>
            <a:r>
              <a:t>rw-p</a:t>
            </a:r>
            <a:r>
              <a:rPr spc="268"/>
              <a:t> </a:t>
            </a:r>
            <a:r>
              <a:t>00000000 </a:t>
            </a:r>
            <a:r>
              <a:t>00:00 </a:t>
            </a:r>
            <a:r>
              <a:t>0 </a:t>
            </a:r>
            <a:r>
              <a:rPr spc="-20"/>
              <a:t>[heap]</a:t>
            </a:r>
          </a:p>
          <a:p>
            <a:pPr indent="25167">
              <a:spcBef>
                <a:spcPts val="600"/>
              </a:spcBef>
              <a:defRPr sz="1600" spc="-5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  <a:p>
            <a:pPr indent="25167">
              <a:spcBef>
                <a:spcPts val="600"/>
              </a:spcBef>
              <a:defRPr sz="160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bfc44000-bfc65000 </a:t>
            </a:r>
            <a:r>
              <a:t>rw-p</a:t>
            </a:r>
            <a:r>
              <a:rPr spc="268"/>
              <a:t> </a:t>
            </a:r>
            <a:r>
              <a:t>00000000 </a:t>
            </a:r>
            <a:r>
              <a:t>00:00 </a:t>
            </a:r>
            <a:r>
              <a:t>0 </a:t>
            </a:r>
            <a:r>
              <a:rPr spc="-20"/>
              <a:t>[stack]</a:t>
            </a:r>
          </a:p>
          <a:p>
            <a:pPr indent="25167">
              <a:spcBef>
                <a:spcPts val="600"/>
              </a:spcBef>
              <a:defRPr sz="1600" spc="-50">
                <a:latin typeface="Liberation Mono"/>
                <a:ea typeface="Liberation Mono"/>
                <a:cs typeface="Liberation Mono"/>
                <a:sym typeface="Liberation Mono"/>
              </a:defRPr>
            </a:pPr>
            <a: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52.xml><?xml version="1.0" encoding="utf-8"?>
<p:sld xmlns:ma14="http://schemas.microsoft.com/office/mac/drawingml/2011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object 12"/>
          <p:cNvSpPr txBox="1"/>
          <p:nvPr/>
        </p:nvSpPr>
        <p:spPr>
          <a:xfrm>
            <a:off x="180047" y="3351159"/>
            <a:ext cx="1176020" cy="31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167">
              <a:lnSpc>
                <a:spcPts val="1300"/>
              </a:lnSpc>
              <a:defRPr sz="600" cap="all" spc="-1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t>Dimitrios </a:t>
            </a:r>
            <a:r>
              <a:rPr spc="0"/>
              <a:t>A. </a:t>
            </a:r>
            <a:r>
              <a:rPr spc="0"/>
              <a:t>Glynos </a:t>
            </a:r>
            <a:r>
              <a:t>(Univ. </a:t>
            </a:r>
            <a:r>
              <a:rPr spc="0"/>
              <a:t>del </a:t>
            </a:r>
            <a:r>
              <a:t>Pireo)</a:t>
            </a:r>
          </a:p>
        </p:txBody>
      </p:sp>
      <p:sp>
        <p:nvSpPr>
          <p:cNvPr id="746" name="object 2"/>
          <p:cNvSpPr txBox="1"/>
          <p:nvPr>
            <p:ph type="title"/>
          </p:nvPr>
        </p:nvSpPr>
        <p:spPr>
          <a:xfrm>
            <a:off x="1772873" y="271973"/>
            <a:ext cx="20838254" cy="711417"/>
          </a:xfrm>
          <a:prstGeom prst="rect">
            <a:avLst/>
          </a:prstGeom>
        </p:spPr>
        <p:txBody>
          <a:bodyPr lIns="0" tIns="0" rIns="0" bIns="0" anchor="ctr"/>
          <a:lstStyle/>
          <a:p>
            <a:pPr indent="19631" defTabSz="713231">
              <a:lnSpc>
                <a:spcPct val="100000"/>
              </a:lnSpc>
              <a:spcBef>
                <a:spcPts val="100"/>
              </a:spcBef>
              <a:defRPr sz="4680" spc="-78"/>
            </a:pPr>
            <a:r>
              <a:t>Registrazione di </a:t>
            </a:r>
            <a:r>
              <a:t>una </a:t>
            </a:r>
            <a:r>
              <a:t>vulnerabilità</a:t>
            </a:r>
          </a:p>
        </p:txBody>
      </p:sp>
      <p:pic>
        <p:nvPicPr>
          <p:cNvPr id="747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26" y="2361215"/>
            <a:ext cx="135148" cy="135148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object 4"/>
          <p:cNvSpPr txBox="1"/>
          <p:nvPr/>
        </p:nvSpPr>
        <p:spPr>
          <a:xfrm>
            <a:off x="2326665" y="2140091"/>
            <a:ext cx="7848322" cy="2205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4590567" indent="25167">
              <a:lnSpc>
                <a:spcPct val="125299"/>
              </a:lnSpc>
              <a:spcBef>
                <a:spcPts val="100"/>
              </a:spcBef>
              <a:defRPr sz="2100" spc="-20">
                <a:latin typeface="Carlito"/>
                <a:ea typeface="Carlito"/>
                <a:cs typeface="Carlito"/>
                <a:sym typeface="Carlito"/>
              </a:defRPr>
            </a:pPr>
            <a:r>
              <a:t>Registrare </a:t>
            </a:r>
            <a:r>
              <a:rPr spc="0"/>
              <a:t>il </a:t>
            </a:r>
            <a:r>
              <a:rPr spc="-40"/>
              <a:t>codice </a:t>
            </a:r>
            <a:r>
              <a:t>vulnerabile </a:t>
            </a:r>
            <a:r>
              <a:t>Registrare </a:t>
            </a:r>
            <a:r>
              <a:rPr spc="0"/>
              <a:t>il </a:t>
            </a:r>
            <a:r>
              <a:rPr spc="-40"/>
              <a:t>tipo di </a:t>
            </a:r>
            <a:r>
              <a:t>vulnerabilità </a:t>
            </a:r>
            <a:r>
              <a:t>Registrare </a:t>
            </a:r>
            <a:r>
              <a:rPr spc="0"/>
              <a:t>il </a:t>
            </a:r>
            <a:r>
              <a:t>trigger</a:t>
            </a:r>
          </a:p>
          <a:p>
            <a:pPr marR="10066" indent="25167" algn="just">
              <a:lnSpc>
                <a:spcPct val="102600"/>
              </a:lnSpc>
              <a:spcBef>
                <a:spcPts val="500"/>
              </a:spcBef>
              <a:defRPr sz="2100" spc="-20">
                <a:latin typeface="Carlito"/>
                <a:ea typeface="Carlito"/>
                <a:cs typeface="Carlito"/>
                <a:sym typeface="Carlito"/>
              </a:defRPr>
            </a:pPr>
            <a:r>
              <a:t>Tenete </a:t>
            </a:r>
            <a:r>
              <a:rPr spc="0"/>
              <a:t>presente </a:t>
            </a:r>
            <a:r>
              <a:rPr spc="0"/>
              <a:t>che </a:t>
            </a:r>
            <a:r>
              <a:rPr spc="0"/>
              <a:t>più </a:t>
            </a:r>
            <a:r>
              <a:t>punti deboli </a:t>
            </a:r>
            <a:r>
              <a:rPr spc="0"/>
              <a:t>possono </a:t>
            </a:r>
            <a:r>
              <a:rPr spc="0"/>
              <a:t>essere </a:t>
            </a:r>
            <a:r>
              <a:rPr spc="0"/>
              <a:t>utili </a:t>
            </a:r>
            <a:r>
              <a:rPr spc="0"/>
              <a:t>durante </a:t>
            </a:r>
            <a:r>
              <a:rPr spc="-50"/>
              <a:t>la </a:t>
            </a:r>
            <a:r>
              <a:rPr spc="0"/>
              <a:t>fase di </a:t>
            </a:r>
            <a:r>
              <a:t>sfruttamento </a:t>
            </a:r>
            <a:r>
              <a:rPr spc="0"/>
              <a:t>(ad esempio, </a:t>
            </a:r>
            <a:r>
              <a:rPr spc="0"/>
              <a:t>perdita di </a:t>
            </a:r>
            <a:r>
              <a:t>indirizzi </a:t>
            </a:r>
            <a:r>
              <a:rPr spc="0"/>
              <a:t>e </a:t>
            </a:r>
            <a:r>
              <a:t>corruzione </a:t>
            </a:r>
            <a:r>
              <a:rPr spc="0"/>
              <a:t>della memoria </a:t>
            </a:r>
            <a:r>
              <a:rPr spc="0"/>
              <a:t>nelle </a:t>
            </a:r>
            <a:r>
              <a:t>pagine </a:t>
            </a:r>
            <a:r>
              <a:rPr spc="0"/>
              <a:t>vicine </a:t>
            </a:r>
            <a:r>
              <a:rPr spc="0"/>
              <a:t>all</a:t>
            </a:r>
            <a:r>
              <a:rPr spc="0"/>
              <a:t>'</a:t>
            </a:r>
            <a:r>
              <a:t>indirizzo </a:t>
            </a:r>
            <a:r>
              <a:t>trapelato</a:t>
            </a:r>
            <a:r>
              <a:t>).</a:t>
            </a:r>
          </a:p>
        </p:txBody>
      </p:sp>
      <p:pic>
        <p:nvPicPr>
          <p:cNvPr id="749" name="object 5" descr="objec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9426" y="2777427"/>
            <a:ext cx="135148" cy="135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object 6" descr="object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9426" y="3193638"/>
            <a:ext cx="135148" cy="135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object 7" descr="object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9426" y="3609849"/>
            <a:ext cx="135148" cy="135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p14:dur="250" advClick="1">
        <p:fade/>
      </p:transition>
    </mc:Choice>
    <mc:Fallback>
      <p:transition spd="fast">
        <p:fade/>
      </p:transition>
    </mc:Fallback>
  </mc:AlternateContent>
</p:sld>
</file>

<file path=ppt/slides/slide5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itle 2"/>
          <p:cNvSpPr txBox="1"/>
          <p:nvPr>
            <p:ph type="title"/>
          </p:nvPr>
        </p:nvSpPr>
        <p:spPr>
          <a:xfrm>
            <a:off x="6970325" y="1679215"/>
            <a:ext cx="4786878" cy="1518316"/>
          </a:xfrm>
          <a:prstGeom prst="rect">
            <a:avLst/>
          </a:prstGeom>
        </p:spPr>
        <p:txBody>
          <a:bodyPr/>
          <a:lstStyle/>
          <a:p>
            <a:pPr/>
            <a:r>
              <a:t>Grazie</a:t>
            </a:r>
          </a:p>
        </p:txBody>
      </p:sp>
      <p:grpSp>
        <p:nvGrpSpPr>
          <p:cNvPr id="756" name="Picture Placeholder 5"/>
          <p:cNvGrpSpPr/>
          <p:nvPr/>
        </p:nvGrpSpPr>
        <p:grpSpPr>
          <a:xfrm>
            <a:off x="-29499" y="-2236"/>
            <a:ext cx="6814125" cy="6871096"/>
            <a:chOff x="0" y="0"/>
            <a:chExt cx="6814124" cy="6871095"/>
          </a:xfrm>
        </p:grpSpPr>
        <p:sp>
          <p:nvSpPr>
            <p:cNvPr id="754" name="Rectangle"/>
            <p:cNvSpPr/>
            <p:nvPr/>
          </p:nvSpPr>
          <p:spPr>
            <a:xfrm>
              <a:off x="0" y="0"/>
              <a:ext cx="6814125" cy="6871096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755" name="image121.jpeg" descr="image12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7" t="0" r="127" b="0"/>
            <a:stretch>
              <a:fillRect/>
            </a:stretch>
          </p:blipFill>
          <p:spPr>
            <a:xfrm>
              <a:off x="0" y="0"/>
              <a:ext cx="6814125" cy="6871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7" name="Text Placeholder 3"/>
          <p:cNvSpPr txBox="1"/>
          <p:nvPr>
            <p:ph type="body" sz="quarter" idx="1"/>
          </p:nvPr>
        </p:nvSpPr>
        <p:spPr>
          <a:xfrm>
            <a:off x="6970325" y="3748958"/>
            <a:ext cx="4786879" cy="2258013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Si prega di inviare tutte le domande a:</a:t>
            </a:r>
          </a:p>
          <a:p>
            <a:pPr/>
            <a:r>
              <a:rPr u="sng">
                <a:solidFill>
                  <a:srgbClr val="87882D"/>
                </a:solidFill>
                <a:uFill>
                  <a:solidFill>
                    <a:srgbClr val="87882D"/>
                  </a:solidFill>
                </a:uFill>
                <a:hlinkClick r:id="rId3" invalidUrl="" action="" tgtFrame="" tooltip="" history="1" highlightClick="0" endSnd="0"/>
              </a:rPr>
              <a:t>dkoutras@unipi.gr</a:t>
            </a:r>
          </a:p>
        </p:txBody>
      </p:sp>
      <p:grpSp>
        <p:nvGrpSpPr>
          <p:cNvPr id="760" name="Group 6"/>
          <p:cNvGrpSpPr/>
          <p:nvPr/>
        </p:nvGrpSpPr>
        <p:grpSpPr>
          <a:xfrm>
            <a:off x="4059704" y="-1"/>
            <a:ext cx="2928884" cy="6871449"/>
            <a:chOff x="0" y="0"/>
            <a:chExt cx="2928883" cy="6871447"/>
          </a:xfrm>
        </p:grpSpPr>
        <p:sp>
          <p:nvSpPr>
            <p:cNvPr id="758" name="Freeform: Shape 7"/>
            <p:cNvSpPr/>
            <p:nvPr/>
          </p:nvSpPr>
          <p:spPr>
            <a:xfrm rot="10800000">
              <a:off x="383881" y="5021"/>
              <a:ext cx="2545003" cy="6837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75" y="0"/>
                  </a:moveTo>
                  <a:lnTo>
                    <a:pt x="14443" y="10022"/>
                  </a:lnTo>
                  <a:lnTo>
                    <a:pt x="11556" y="14025"/>
                  </a:lnTo>
                  <a:cubicBezTo>
                    <a:pt x="11277" y="14244"/>
                    <a:pt x="10623" y="14356"/>
                    <a:pt x="10001" y="14292"/>
                  </a:cubicBezTo>
                  <a:cubicBezTo>
                    <a:pt x="9292" y="14220"/>
                    <a:pt x="8863" y="13945"/>
                    <a:pt x="9056" y="13682"/>
                  </a:cubicBezTo>
                  <a:lnTo>
                    <a:pt x="11245" y="10676"/>
                  </a:lnTo>
                  <a:cubicBezTo>
                    <a:pt x="11353" y="10529"/>
                    <a:pt x="11299" y="10373"/>
                    <a:pt x="11095" y="10237"/>
                  </a:cubicBezTo>
                  <a:cubicBezTo>
                    <a:pt x="10891" y="10102"/>
                    <a:pt x="10559" y="10006"/>
                    <a:pt x="10151" y="9966"/>
                  </a:cubicBezTo>
                  <a:cubicBezTo>
                    <a:pt x="9325" y="9882"/>
                    <a:pt x="8466" y="10066"/>
                    <a:pt x="8252" y="10373"/>
                  </a:cubicBezTo>
                  <a:lnTo>
                    <a:pt x="4925" y="14939"/>
                  </a:lnTo>
                  <a:lnTo>
                    <a:pt x="43" y="21548"/>
                  </a:lnTo>
                  <a:cubicBezTo>
                    <a:pt x="43" y="21548"/>
                    <a:pt x="11" y="21588"/>
                    <a:pt x="0" y="21600"/>
                  </a:cubicBezTo>
                  <a:lnTo>
                    <a:pt x="225" y="21600"/>
                  </a:lnTo>
                  <a:lnTo>
                    <a:pt x="5140" y="14963"/>
                  </a:lnTo>
                  <a:lnTo>
                    <a:pt x="8466" y="10397"/>
                  </a:lnTo>
                  <a:cubicBezTo>
                    <a:pt x="8659" y="10133"/>
                    <a:pt x="9400" y="9974"/>
                    <a:pt x="10108" y="10046"/>
                  </a:cubicBezTo>
                  <a:cubicBezTo>
                    <a:pt x="10451" y="10082"/>
                    <a:pt x="10741" y="10161"/>
                    <a:pt x="10913" y="10277"/>
                  </a:cubicBezTo>
                  <a:cubicBezTo>
                    <a:pt x="11095" y="10393"/>
                    <a:pt x="11138" y="10525"/>
                    <a:pt x="11041" y="10656"/>
                  </a:cubicBezTo>
                  <a:lnTo>
                    <a:pt x="8852" y="13662"/>
                  </a:lnTo>
                  <a:cubicBezTo>
                    <a:pt x="8627" y="13969"/>
                    <a:pt x="9121" y="14288"/>
                    <a:pt x="9947" y="14368"/>
                  </a:cubicBezTo>
                  <a:cubicBezTo>
                    <a:pt x="10677" y="14440"/>
                    <a:pt x="11438" y="14308"/>
                    <a:pt x="11760" y="14053"/>
                  </a:cubicBezTo>
                  <a:lnTo>
                    <a:pt x="11760" y="14049"/>
                  </a:lnTo>
                  <a:lnTo>
                    <a:pt x="14647" y="10042"/>
                  </a:lnTo>
                  <a:lnTo>
                    <a:pt x="21600" y="4"/>
                  </a:lnTo>
                  <a:cubicBezTo>
                    <a:pt x="21525" y="0"/>
                    <a:pt x="21450" y="0"/>
                    <a:pt x="213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9" name="Straight Connector 8"/>
            <p:cNvSpPr/>
            <p:nvPr/>
          </p:nvSpPr>
          <p:spPr>
            <a:xfrm flipH="1">
              <a:off x="-1" y="-1"/>
              <a:ext cx="1822124" cy="6871448"/>
            </a:xfrm>
            <a:prstGeom prst="line">
              <a:avLst/>
            </a:prstGeom>
            <a:noFill/>
            <a:ln w="22225" cap="flat">
              <a:solidFill>
                <a:srgbClr val="D87A1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Τίτλος 1"/>
          <p:cNvSpPr txBox="1"/>
          <p:nvPr/>
        </p:nvSpPr>
        <p:spPr>
          <a:xfrm>
            <a:off x="6703595" y="114521"/>
            <a:ext cx="4695437" cy="151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3600" b="1" spc="1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Sottosettore dei combustibili alternativi</a:t>
            </a:r>
          </a:p>
        </p:txBody>
      </p:sp>
      <p:sp>
        <p:nvSpPr>
          <p:cNvPr id="358" name="Subtitle 2"/>
          <p:cNvSpPr txBox="1"/>
          <p:nvPr>
            <p:ph type="body" sz="half" idx="1"/>
          </p:nvPr>
        </p:nvSpPr>
        <p:spPr>
          <a:xfrm>
            <a:off x="5681133" y="1632836"/>
            <a:ext cx="6273801" cy="4751031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6299"/>
              </a:lnSpc>
              <a:spcBef>
                <a:spcPts val="800"/>
              </a:spcBef>
              <a:buClr>
                <a:schemeClr val="accent1"/>
              </a:buClr>
              <a:buSzPts val="1200"/>
              <a:buFont typeface="Symbol"/>
              <a:buChar char="·"/>
              <a:tabLst>
                <a:tab pos="457200" algn="l"/>
              </a:tabLst>
              <a:defRPr sz="1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Tipi di dati sensibili</a:t>
            </a:r>
            <a:r>
              <a:rPr b="0"/>
              <a:t>:</a:t>
            </a:r>
            <a:endParaRPr sz="11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600"/>
              <a:buFont typeface="Courier New"/>
              <a:buChar char="o"/>
              <a:tabLst>
                <a:tab pos="914400" algn="l"/>
              </a:tabLst>
              <a:defRPr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Dati sulla produzione</a:t>
            </a:r>
            <a:r>
              <a:rPr b="0"/>
              <a:t>: Informazioni sui processi di produzione, sui tassi di rendimento e sulle innovazioni tecnologiche per i carburanti alternativi come biodiesel, etanolo e idrogeno.</a:t>
            </a:r>
            <a:endParaRPr sz="14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600"/>
              <a:buFont typeface="Courier New"/>
              <a:buChar char="o"/>
              <a:tabLst>
                <a:tab pos="914400" algn="l"/>
              </a:tabLst>
              <a:defRPr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Dati sulla catena di approvvigionamento</a:t>
            </a:r>
            <a:r>
              <a:rPr b="0"/>
              <a:t>: Dettagli sulla logistica, le reti di distribuzione e le strutture di stoccaggio per le fonti di carburante alternative.</a:t>
            </a:r>
            <a:endParaRPr sz="14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600"/>
              <a:buFont typeface="Courier New"/>
              <a:buChar char="o"/>
              <a:tabLst>
                <a:tab pos="914400" algn="l"/>
              </a:tabLst>
              <a:defRPr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Dati su ricerca e sviluppo</a:t>
            </a:r>
            <a:r>
              <a:rPr b="0"/>
              <a:t>: Dati critici su nuove tecnologie, brevetti e processi sperimentali volti a migliorare l'efficienza e a ridurre i costi.</a:t>
            </a:r>
            <a:endParaRPr sz="1400"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lnSpc>
                <a:spcPct val="96299"/>
              </a:lnSpc>
              <a:spcBef>
                <a:spcPts val="800"/>
              </a:spcBef>
              <a:buClr>
                <a:schemeClr val="accent1"/>
              </a:buClr>
              <a:buSzPts val="1200"/>
              <a:buFont typeface="Symbol"/>
              <a:buChar char="·"/>
              <a:tabLst>
                <a:tab pos="457200" algn="l"/>
              </a:tabLst>
              <a:defRPr sz="1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Importanza strategica</a:t>
            </a:r>
            <a:r>
              <a:rPr b="0"/>
              <a:t>:</a:t>
            </a:r>
            <a:endParaRPr sz="11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600"/>
              <a:buFont typeface="Courier New"/>
              <a:buChar char="o"/>
              <a:tabLst>
                <a:tab pos="914400" algn="l"/>
              </a:tabLst>
              <a:defRPr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Sostenibilità e transizione energetica</a:t>
            </a:r>
            <a:r>
              <a:rPr b="0"/>
              <a:t>: I combustibili alternativi sono fondamentali per ridurre la dipendenza dai combustibili fossili e raggiungere gli obiettivi di sostenibilità.</a:t>
            </a:r>
            <a:endParaRPr sz="1400"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96299"/>
              </a:lnSpc>
              <a:spcBef>
                <a:spcPts val="800"/>
              </a:spcBef>
              <a:buSzPts val="1600"/>
              <a:buFont typeface="Courier New"/>
              <a:buChar char="o"/>
              <a:tabLst>
                <a:tab pos="914400" algn="l"/>
              </a:tabLst>
              <a:defRPr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Crescita economica</a:t>
            </a:r>
            <a:r>
              <a:rPr b="0"/>
              <a:t>: Il settore rappresenta un mercato in crescita con investimenti significativi in R&amp;S, che contribuiscono alla diversificazione economica e all'innovazione.</a:t>
            </a:r>
          </a:p>
        </p:txBody>
      </p:sp>
      <p:grpSp>
        <p:nvGrpSpPr>
          <p:cNvPr id="361" name="Θέση εικόνας 7"/>
          <p:cNvGrpSpPr/>
          <p:nvPr/>
        </p:nvGrpSpPr>
        <p:grpSpPr>
          <a:xfrm>
            <a:off x="0" y="-2235"/>
            <a:ext cx="5840730" cy="6862275"/>
            <a:chOff x="0" y="0"/>
            <a:chExt cx="5840729" cy="6862274"/>
          </a:xfrm>
        </p:grpSpPr>
        <p:sp>
          <p:nvSpPr>
            <p:cNvPr id="359" name="Rectangle"/>
            <p:cNvSpPr/>
            <p:nvPr/>
          </p:nvSpPr>
          <p:spPr>
            <a:xfrm>
              <a:off x="0" y="0"/>
              <a:ext cx="5840730" cy="6862275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0" name="image31.png" descr="image3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679" t="0" r="25679" b="0"/>
            <a:stretch>
              <a:fillRect/>
            </a:stretch>
          </p:blipFill>
          <p:spPr>
            <a:xfrm>
              <a:off x="0" y="0"/>
              <a:ext cx="5840730" cy="6862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Τίτλος 1"/>
          <p:cNvSpPr txBox="1"/>
          <p:nvPr/>
        </p:nvSpPr>
        <p:spPr>
          <a:xfrm>
            <a:off x="6703595" y="114521"/>
            <a:ext cx="4695437" cy="151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3600" b="1" spc="1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Sottosettore dei combustibili alternativi</a:t>
            </a:r>
          </a:p>
        </p:txBody>
      </p:sp>
      <p:sp>
        <p:nvSpPr>
          <p:cNvPr id="364" name="Subtitle 2"/>
          <p:cNvSpPr txBox="1"/>
          <p:nvPr>
            <p:ph type="body" sz="half" idx="1"/>
          </p:nvPr>
        </p:nvSpPr>
        <p:spPr>
          <a:xfrm>
            <a:off x="5681133" y="1632836"/>
            <a:ext cx="6273801" cy="5027846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85600"/>
              </a:lnSpc>
              <a:spcBef>
                <a:spcPts val="800"/>
              </a:spcBef>
              <a:buClr>
                <a:schemeClr val="accent1"/>
              </a:buClr>
              <a:buSzPts val="1100"/>
              <a:buFont typeface="Symbol"/>
              <a:buChar char="·"/>
              <a:tabLst>
                <a:tab pos="457200" algn="l"/>
              </a:tabLst>
              <a:defRPr sz="11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Rischi di sfruttamento informatico</a:t>
            </a:r>
            <a:r>
              <a:rPr b="0"/>
              <a:t>: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85600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Furto di proprietà intellettuale</a:t>
            </a:r>
            <a:r>
              <a:rPr b="0"/>
              <a:t>: Spionaggio informatico finalizzato al furto di tecnologie proprietarie e dati di R&amp;S per ottenere vantaggi competitivi.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85600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Interruzione della catena di approvvigionamento</a:t>
            </a:r>
            <a:r>
              <a:rPr b="0"/>
              <a:t>: Gli attacchi ai dati della catena di approvvigionamento possono causare interruzioni nella distribuzione e nella disponibilità di carburanti alternativi.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85600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Sabotaggio della produzione</a:t>
            </a:r>
            <a:r>
              <a:rPr b="0"/>
              <a:t>: I cyberattacchi che prendono di mira i sistemi di controllo degli impianti di produzione potrebbero causare interruzioni della produzione, danni alle apparecchiature o compromettere la sicurezza.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85600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Manipolazione del mercato</a:t>
            </a:r>
            <a:r>
              <a:rPr b="0"/>
              <a:t>: L'accesso a dati finanziari e di mercato sensibili potrebbe essere utilizzato per insider trading o per manipolare i prezzi di mercato.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lnSpc>
                <a:spcPct val="85600"/>
              </a:lnSpc>
              <a:spcBef>
                <a:spcPts val="800"/>
              </a:spcBef>
              <a:buClr>
                <a:schemeClr val="accent1"/>
              </a:buClr>
              <a:buSzPts val="1100"/>
              <a:buFont typeface="Symbol"/>
              <a:buChar char="·"/>
              <a:tabLst>
                <a:tab pos="457200" algn="l"/>
              </a:tabLst>
              <a:defRPr sz="11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Misure difensive necessarie</a:t>
            </a:r>
            <a:r>
              <a:rPr b="0"/>
              <a:t>: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85600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Misure di cybersecurity robuste </a:t>
            </a:r>
            <a:r>
              <a:rPr b="0"/>
              <a:t>e adatte a proteggere sia gli ambienti IT che quelli di tecnologia operativa (OT) coinvolti nella produzione e nella ricerca e sviluppo.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85600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Implementazione di protocolli di scambio dati sicuri </a:t>
            </a:r>
            <a:r>
              <a:rPr b="0"/>
              <a:t>per proteggere le informazioni della catena di approvvigionamento e garantire l'integrità delle risorse energetiche distribuite.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85600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Rafforzamento dei </a:t>
            </a:r>
            <a:r>
              <a:rPr b="0"/>
              <a:t>programmi di </a:t>
            </a:r>
            <a:r>
              <a:t>sensibilizzazione </a:t>
            </a:r>
            <a:r>
              <a:rPr b="0"/>
              <a:t>e formazione </a:t>
            </a:r>
            <a:r>
              <a:t>sulla cybersicurezza </a:t>
            </a:r>
            <a:r>
              <a:rPr b="0"/>
              <a:t>per i dipendenti, al fine di ridurre i rischi derivanti da attacchi di phishing e minacce interne.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42950" lvl="1" indent="-285750">
              <a:lnSpc>
                <a:spcPct val="85600"/>
              </a:lnSpc>
              <a:spcBef>
                <a:spcPts val="800"/>
              </a:spcBef>
              <a:buSzPts val="1300"/>
              <a:buFont typeface="Courier New"/>
              <a:buChar char="o"/>
              <a:tabLst>
                <a:tab pos="914400" algn="l"/>
              </a:tabLst>
              <a:defRPr sz="13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Collaborazione con gli enti normativi </a:t>
            </a:r>
            <a:r>
              <a:rPr b="0"/>
              <a:t>e i gruppi industriali per sviluppare e aderire agli standard di cybersecurity specifici per il settore dei carburanti alternativi.</a:t>
            </a:r>
          </a:p>
        </p:txBody>
      </p:sp>
      <p:grpSp>
        <p:nvGrpSpPr>
          <p:cNvPr id="367" name="Θέση εικόνας 7"/>
          <p:cNvGrpSpPr/>
          <p:nvPr/>
        </p:nvGrpSpPr>
        <p:grpSpPr>
          <a:xfrm>
            <a:off x="0" y="-2235"/>
            <a:ext cx="5840730" cy="6862275"/>
            <a:chOff x="0" y="0"/>
            <a:chExt cx="5840729" cy="6862274"/>
          </a:xfrm>
        </p:grpSpPr>
        <p:sp>
          <p:nvSpPr>
            <p:cNvPr id="365" name="Rectangle"/>
            <p:cNvSpPr/>
            <p:nvPr/>
          </p:nvSpPr>
          <p:spPr>
            <a:xfrm>
              <a:off x="0" y="0"/>
              <a:ext cx="5840730" cy="6862275"/>
            </a:xfrm>
            <a:prstGeom prst="rect">
              <a:avLst/>
            </a:pr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6" name="image31.png" descr="image3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679" t="0" r="25679" b="0"/>
            <a:stretch>
              <a:fillRect/>
            </a:stretch>
          </p:blipFill>
          <p:spPr>
            <a:xfrm>
              <a:off x="0" y="0"/>
              <a:ext cx="5840730" cy="6862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Θέση εικόνας 1" descr="Θέση εικόνας 1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585"/>
                </a:lnTo>
                <a:lnTo>
                  <a:pt x="21600" y="21600"/>
                </a:lnTo>
                <a:lnTo>
                  <a:pt x="18278" y="12780"/>
                </a:lnTo>
                <a:cubicBezTo>
                  <a:pt x="18115" y="12576"/>
                  <a:pt x="18033" y="12314"/>
                  <a:pt x="17459" y="12371"/>
                </a:cubicBezTo>
                <a:cubicBezTo>
                  <a:pt x="16777" y="12524"/>
                  <a:pt x="16870" y="12818"/>
                  <a:pt x="16919" y="13105"/>
                </a:cubicBezTo>
                <a:lnTo>
                  <a:pt x="17917" y="15868"/>
                </a:lnTo>
                <a:cubicBezTo>
                  <a:pt x="17985" y="16338"/>
                  <a:pt x="18135" y="16564"/>
                  <a:pt x="17403" y="16680"/>
                </a:cubicBezTo>
                <a:cubicBezTo>
                  <a:pt x="16672" y="16796"/>
                  <a:pt x="16555" y="16267"/>
                  <a:pt x="16485" y="16141"/>
                </a:cubicBezTo>
                <a:lnTo>
                  <a:pt x="10695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70" name="Θέση αριθμού διαφάνειας 14"/>
          <p:cNvSpPr txBox="1"/>
          <p:nvPr>
            <p:ph type="sldNum" sz="quarter" idx="2"/>
          </p:nvPr>
        </p:nvSpPr>
        <p:spPr>
          <a:xfrm>
            <a:off x="11204896" y="6290774"/>
            <a:ext cx="181562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1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2" name="Rectangle 10"/>
          <p:cNvSpPr/>
          <p:nvPr/>
        </p:nvSpPr>
        <p:spPr>
          <a:xfrm>
            <a:off x="5410196" y="-2"/>
            <a:ext cx="6781804" cy="228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55600" dist="152400" dir="0" sx="100000" sy="100000" kx="0" ky="0" algn="b" rotWithShape="0">
              <a:srgbClr val="000000">
                <a:alpha val="29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3" name="Τίτλος 1"/>
          <p:cNvSpPr txBox="1"/>
          <p:nvPr/>
        </p:nvSpPr>
        <p:spPr>
          <a:xfrm>
            <a:off x="5761772" y="404247"/>
            <a:ext cx="6078651" cy="1559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defRPr sz="4000" spc="1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Il software è necessario ma ...</a:t>
            </a:r>
          </a:p>
        </p:txBody>
      </p:sp>
      <p:sp>
        <p:nvSpPr>
          <p:cNvPr id="374" name="Θέση περιεχομένου 2"/>
          <p:cNvSpPr txBox="1"/>
          <p:nvPr/>
        </p:nvSpPr>
        <p:spPr>
          <a:xfrm>
            <a:off x="5924006" y="2536370"/>
            <a:ext cx="5916417" cy="39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91439" indent="-91439">
              <a:spcBef>
                <a:spcPts val="1200"/>
              </a:spcBef>
              <a:buClr>
                <a:schemeClr val="accent1"/>
              </a:buClr>
              <a:buSzPct val="100000"/>
              <a:buFont typeface="Calibri"/>
              <a:buChar char=" "/>
              <a:defRPr sz="2000"/>
            </a:pPr>
            <a:r>
              <a:t>Fatti ...</a:t>
            </a:r>
          </a:p>
          <a:p>
            <a:pPr marL="384047" lvl="1" indent="-182879">
              <a:spcBef>
                <a:spcPts val="400"/>
              </a:spcBef>
              <a:buSzPct val="100000"/>
              <a:buFont typeface="Calibri"/>
              <a:buChar char="◦"/>
              <a:defRPr sz="2000"/>
            </a:pPr>
            <a:r>
              <a:t>Motivazione - Grande -&gt; Grandi somme di denaro da parte di un </a:t>
            </a:r>
            <a:r>
              <a:rPr b="1"/>
              <a:t>concorrente </a:t>
            </a:r>
            <a:r>
              <a:t>o di qualcuno con </a:t>
            </a:r>
            <a:r>
              <a:rPr b="1"/>
              <a:t>interessi commerciali differenti</a:t>
            </a:r>
          </a:p>
          <a:p>
            <a:pPr marL="384047" lvl="1" indent="-182879">
              <a:spcBef>
                <a:spcPts val="400"/>
              </a:spcBef>
              <a:buSzPct val="100000"/>
              <a:buFont typeface="Calibri"/>
              <a:buChar char="◦"/>
              <a:defRPr sz="2000"/>
            </a:pPr>
            <a:r>
              <a:t>Ampio bacino di software diversi = alta probabilità per l'attaccante di trovare una vulnerabilità </a:t>
            </a:r>
          </a:p>
          <a:p>
            <a:pPr marL="384047" lvl="1" indent="-182879">
              <a:spcBef>
                <a:spcPts val="400"/>
              </a:spcBef>
              <a:buSzPct val="100000"/>
              <a:buFont typeface="Calibri"/>
              <a:buChar char="◦"/>
              <a:defRPr sz="2000"/>
            </a:pPr>
            <a:r>
              <a:t>Integrazione della sicurezza fisica </a:t>
            </a:r>
          </a:p>
          <a:p>
            <a:pPr marL="566927" lvl="2" indent="-182879">
              <a:spcBef>
                <a:spcPts val="400"/>
              </a:spcBef>
              <a:buSzPct val="100000"/>
              <a:buFont typeface="Calibri"/>
              <a:buChar char="◦"/>
              <a:defRPr sz="1600"/>
            </a:pPr>
            <a:r>
              <a:t>Non si può lasciare che qualcuno si avvicini con un portatile e un'antenna </a:t>
            </a:r>
          </a:p>
        </p:txBody>
      </p:sp>
      <p:pic>
        <p:nvPicPr>
          <p:cNvPr id="375" name="Εικόνα 6" descr="Εικόνα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971" y="-3"/>
            <a:ext cx="531222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ma14="http://schemas.microsoft.com/office/mac/drawingml/20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Θέση αριθμού διαφάνειας 14"/>
          <p:cNvSpPr txBox="1"/>
          <p:nvPr>
            <p:ph type="sldNum" sz="quarter" idx="2"/>
          </p:nvPr>
        </p:nvSpPr>
        <p:spPr>
          <a:xfrm>
            <a:off x="11204896" y="6290774"/>
            <a:ext cx="181562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8" name="Τίτλος 1"/>
          <p:cNvSpPr txBox="1"/>
          <p:nvPr/>
        </p:nvSpPr>
        <p:spPr>
          <a:xfrm>
            <a:off x="883919" y="365125"/>
            <a:ext cx="1042416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>
              <a:lnSpc>
                <a:spcPct val="90000"/>
              </a:lnSpc>
              <a:defRPr sz="4400" b="1" spc="100">
                <a:solidFill>
                  <a:srgbClr val="805D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Comprensione dei rischi - mitigazioni</a:t>
            </a:r>
          </a:p>
        </p:txBody>
      </p:sp>
      <p:grpSp>
        <p:nvGrpSpPr>
          <p:cNvPr id="411" name="Θέση περιεχομένου 2"/>
          <p:cNvGrpSpPr/>
          <p:nvPr/>
        </p:nvGrpSpPr>
        <p:grpSpPr>
          <a:xfrm>
            <a:off x="840124" y="2064919"/>
            <a:ext cx="10511750" cy="3872749"/>
            <a:chOff x="0" y="0"/>
            <a:chExt cx="10511747" cy="3872748"/>
          </a:xfrm>
        </p:grpSpPr>
        <p:grpSp>
          <p:nvGrpSpPr>
            <p:cNvPr id="381" name="Group"/>
            <p:cNvGrpSpPr/>
            <p:nvPr/>
          </p:nvGrpSpPr>
          <p:grpSpPr>
            <a:xfrm>
              <a:off x="0" y="0"/>
              <a:ext cx="2213000" cy="1106500"/>
              <a:chOff x="0" y="0"/>
              <a:chExt cx="2212999" cy="1106499"/>
            </a:xfrm>
          </p:grpSpPr>
          <p:sp>
            <p:nvSpPr>
              <p:cNvPr id="379" name="Rounded Rectangle"/>
              <p:cNvSpPr/>
              <p:nvPr/>
            </p:nvSpPr>
            <p:spPr>
              <a:xfrm>
                <a:off x="0" y="0"/>
                <a:ext cx="2213000" cy="11065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80" name="Risk Assessment"/>
              <p:cNvSpPr txBox="1"/>
              <p:nvPr/>
            </p:nvSpPr>
            <p:spPr>
              <a:xfrm>
                <a:off x="47013" y="186219"/>
                <a:ext cx="2118974" cy="7340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9209" tIns="29209" rIns="29209" bIns="29209" numCol="1" anchor="ctr">
                <a:spAutoFit/>
              </a:bodyPr>
              <a:lstStyle>
                <a:lvl1pPr algn="ctr" defTabSz="1022350">
                  <a:lnSpc>
                    <a:spcPct val="90000"/>
                  </a:lnSpc>
                  <a:spcBef>
                    <a:spcPts val="900"/>
                  </a:spcBef>
                  <a:defRPr sz="23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Valutazione del rischio</a:t>
                </a:r>
              </a:p>
            </p:txBody>
          </p:sp>
        </p:grpSp>
        <p:sp>
          <p:nvSpPr>
            <p:cNvPr id="382" name="Line"/>
            <p:cNvSpPr/>
            <p:nvPr/>
          </p:nvSpPr>
          <p:spPr>
            <a:xfrm>
              <a:off x="221299" y="1106499"/>
              <a:ext cx="221300" cy="82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5875" cap="flat">
              <a:solidFill>
                <a:srgbClr val="CA9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385" name="Group"/>
            <p:cNvGrpSpPr/>
            <p:nvPr/>
          </p:nvGrpSpPr>
          <p:grpSpPr>
            <a:xfrm>
              <a:off x="442599" y="1383124"/>
              <a:ext cx="1770400" cy="1106501"/>
              <a:chOff x="0" y="0"/>
              <a:chExt cx="1770398" cy="1106499"/>
            </a:xfrm>
          </p:grpSpPr>
          <p:sp>
            <p:nvSpPr>
              <p:cNvPr id="383" name="Rounded Rectangle"/>
              <p:cNvSpPr/>
              <p:nvPr/>
            </p:nvSpPr>
            <p:spPr>
              <a:xfrm>
                <a:off x="0" y="0"/>
                <a:ext cx="1770399" cy="110650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700"/>
                  </a:spcBef>
                </a:pPr>
              </a:p>
            </p:txBody>
          </p:sp>
          <p:sp>
            <p:nvSpPr>
              <p:cNvPr id="384" name="Assets declaration and impact computation"/>
              <p:cNvSpPr txBox="1"/>
              <p:nvPr/>
            </p:nvSpPr>
            <p:spPr>
              <a:xfrm>
                <a:off x="43203" y="38264"/>
                <a:ext cx="1683993" cy="10299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1590" tIns="21590" rIns="21590" bIns="21590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/>
                </a:lvl1pPr>
              </a:lstStyle>
              <a:p>
                <a:pPr/>
                <a:r>
                  <a:t>Dichiarazione patrimoniale e calcolo dell'impatto</a:t>
                </a:r>
              </a:p>
            </p:txBody>
          </p:sp>
        </p:grpSp>
        <p:grpSp>
          <p:nvGrpSpPr>
            <p:cNvPr id="388" name="Group"/>
            <p:cNvGrpSpPr/>
            <p:nvPr/>
          </p:nvGrpSpPr>
          <p:grpSpPr>
            <a:xfrm>
              <a:off x="2766250" y="0"/>
              <a:ext cx="2213000" cy="1106500"/>
              <a:chOff x="0" y="0"/>
              <a:chExt cx="2212999" cy="1106499"/>
            </a:xfrm>
          </p:grpSpPr>
          <p:sp>
            <p:nvSpPr>
              <p:cNvPr id="386" name="Rounded Rectangle"/>
              <p:cNvSpPr/>
              <p:nvPr/>
            </p:nvSpPr>
            <p:spPr>
              <a:xfrm>
                <a:off x="0" y="0"/>
                <a:ext cx="2213000" cy="11065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87" name="Identification of Vulnerable Binaries"/>
              <p:cNvSpPr txBox="1"/>
              <p:nvPr/>
            </p:nvSpPr>
            <p:spPr>
              <a:xfrm>
                <a:off x="47012" y="26199"/>
                <a:ext cx="2118974" cy="1054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9209" tIns="29209" rIns="29209" bIns="29209" numCol="1" anchor="ctr">
                <a:spAutoFit/>
              </a:bodyPr>
              <a:lstStyle>
                <a:lvl1pPr algn="ctr" defTabSz="1022350">
                  <a:lnSpc>
                    <a:spcPct val="90000"/>
                  </a:lnSpc>
                  <a:spcBef>
                    <a:spcPts val="900"/>
                  </a:spcBef>
                  <a:defRPr sz="23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Identificazione dei binari vulnerabili</a:t>
                </a:r>
              </a:p>
            </p:txBody>
          </p:sp>
        </p:grpSp>
        <p:sp>
          <p:nvSpPr>
            <p:cNvPr id="389" name="Line"/>
            <p:cNvSpPr/>
            <p:nvPr/>
          </p:nvSpPr>
          <p:spPr>
            <a:xfrm>
              <a:off x="2987550" y="1106499"/>
              <a:ext cx="221300" cy="82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5875" cap="flat">
              <a:solidFill>
                <a:srgbClr val="CA9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392" name="Group"/>
            <p:cNvGrpSpPr/>
            <p:nvPr/>
          </p:nvGrpSpPr>
          <p:grpSpPr>
            <a:xfrm>
              <a:off x="3208849" y="1383124"/>
              <a:ext cx="1770400" cy="1106501"/>
              <a:chOff x="0" y="0"/>
              <a:chExt cx="1770398" cy="1106499"/>
            </a:xfrm>
          </p:grpSpPr>
          <p:sp>
            <p:nvSpPr>
              <p:cNvPr id="390" name="Rounded Rectangle"/>
              <p:cNvSpPr/>
              <p:nvPr/>
            </p:nvSpPr>
            <p:spPr>
              <a:xfrm>
                <a:off x="0" y="0"/>
                <a:ext cx="1770399" cy="110650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700"/>
                  </a:spcBef>
                </a:pPr>
              </a:p>
            </p:txBody>
          </p:sp>
          <p:sp>
            <p:nvSpPr>
              <p:cNvPr id="391" name="Small pen tests in every different binary"/>
              <p:cNvSpPr txBox="1"/>
              <p:nvPr/>
            </p:nvSpPr>
            <p:spPr>
              <a:xfrm>
                <a:off x="43203" y="158279"/>
                <a:ext cx="1683994" cy="789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1590" tIns="21590" rIns="21590" bIns="21590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/>
                </a:lvl1pPr>
              </a:lstStyle>
              <a:p>
                <a:pPr/>
                <a:r>
                  <a:t>Piccoli pen-test in ogni diverso binario </a:t>
                </a:r>
              </a:p>
            </p:txBody>
          </p:sp>
        </p:grpSp>
        <p:grpSp>
          <p:nvGrpSpPr>
            <p:cNvPr id="395" name="Group"/>
            <p:cNvGrpSpPr/>
            <p:nvPr/>
          </p:nvGrpSpPr>
          <p:grpSpPr>
            <a:xfrm>
              <a:off x="5532498" y="0"/>
              <a:ext cx="2213000" cy="1106500"/>
              <a:chOff x="0" y="0"/>
              <a:chExt cx="2212999" cy="1106499"/>
            </a:xfrm>
          </p:grpSpPr>
          <p:sp>
            <p:nvSpPr>
              <p:cNvPr id="393" name="Rounded Rectangle"/>
              <p:cNvSpPr/>
              <p:nvPr/>
            </p:nvSpPr>
            <p:spPr>
              <a:xfrm>
                <a:off x="0" y="0"/>
                <a:ext cx="2213000" cy="11065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94" name="Mitigation Strategies"/>
              <p:cNvSpPr txBox="1"/>
              <p:nvPr/>
            </p:nvSpPr>
            <p:spPr>
              <a:xfrm>
                <a:off x="47013" y="186219"/>
                <a:ext cx="2118974" cy="7340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9209" tIns="29209" rIns="29209" bIns="29209" numCol="1" anchor="ctr">
                <a:spAutoFit/>
              </a:bodyPr>
              <a:lstStyle>
                <a:lvl1pPr algn="ctr" defTabSz="1022350">
                  <a:lnSpc>
                    <a:spcPct val="90000"/>
                  </a:lnSpc>
                  <a:spcBef>
                    <a:spcPts val="900"/>
                  </a:spcBef>
                  <a:defRPr sz="23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Strategie di mitigazione</a:t>
                </a:r>
              </a:p>
            </p:txBody>
          </p:sp>
        </p:grpSp>
        <p:sp>
          <p:nvSpPr>
            <p:cNvPr id="396" name="Line"/>
            <p:cNvSpPr/>
            <p:nvPr/>
          </p:nvSpPr>
          <p:spPr>
            <a:xfrm>
              <a:off x="5753798" y="1106499"/>
              <a:ext cx="221300" cy="82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5875" cap="flat">
              <a:solidFill>
                <a:srgbClr val="CA9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399" name="Group"/>
            <p:cNvGrpSpPr/>
            <p:nvPr/>
          </p:nvGrpSpPr>
          <p:grpSpPr>
            <a:xfrm>
              <a:off x="5975098" y="1383124"/>
              <a:ext cx="1770400" cy="1106501"/>
              <a:chOff x="0" y="0"/>
              <a:chExt cx="1770398" cy="1106499"/>
            </a:xfrm>
          </p:grpSpPr>
          <p:sp>
            <p:nvSpPr>
              <p:cNvPr id="397" name="Rounded Rectangle"/>
              <p:cNvSpPr/>
              <p:nvPr/>
            </p:nvSpPr>
            <p:spPr>
              <a:xfrm>
                <a:off x="0" y="0"/>
                <a:ext cx="1770399" cy="110650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700"/>
                  </a:spcBef>
                </a:pPr>
              </a:p>
            </p:txBody>
          </p:sp>
          <p:sp>
            <p:nvSpPr>
              <p:cNvPr id="398" name="Network protection"/>
              <p:cNvSpPr txBox="1"/>
              <p:nvPr/>
            </p:nvSpPr>
            <p:spPr>
              <a:xfrm>
                <a:off x="43203" y="278294"/>
                <a:ext cx="1683994" cy="5499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1590" tIns="21590" rIns="21590" bIns="21590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/>
                </a:lvl1pPr>
              </a:lstStyle>
              <a:p>
                <a:pPr/>
                <a:r>
                  <a:t>Protezione della rete </a:t>
                </a:r>
              </a:p>
            </p:txBody>
          </p:sp>
        </p:grpSp>
        <p:sp>
          <p:nvSpPr>
            <p:cNvPr id="400" name="Line"/>
            <p:cNvSpPr/>
            <p:nvPr/>
          </p:nvSpPr>
          <p:spPr>
            <a:xfrm>
              <a:off x="5753798" y="1106500"/>
              <a:ext cx="221300" cy="221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5875" cap="flat">
              <a:solidFill>
                <a:srgbClr val="CA9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03" name="Group"/>
            <p:cNvGrpSpPr/>
            <p:nvPr/>
          </p:nvGrpSpPr>
          <p:grpSpPr>
            <a:xfrm>
              <a:off x="5975098" y="2766249"/>
              <a:ext cx="1770400" cy="1106500"/>
              <a:chOff x="0" y="0"/>
              <a:chExt cx="1770398" cy="1106499"/>
            </a:xfrm>
          </p:grpSpPr>
          <p:sp>
            <p:nvSpPr>
              <p:cNvPr id="401" name="Rounded Rectangle"/>
              <p:cNvSpPr/>
              <p:nvPr/>
            </p:nvSpPr>
            <p:spPr>
              <a:xfrm>
                <a:off x="0" y="0"/>
                <a:ext cx="1770399" cy="110650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700"/>
                  </a:spcBef>
                </a:pPr>
              </a:p>
            </p:txBody>
          </p:sp>
          <p:sp>
            <p:nvSpPr>
              <p:cNvPr id="402" name="Software protection"/>
              <p:cNvSpPr txBox="1"/>
              <p:nvPr/>
            </p:nvSpPr>
            <p:spPr>
              <a:xfrm>
                <a:off x="43203" y="278294"/>
                <a:ext cx="1683994" cy="5499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1590" tIns="21590" rIns="21590" bIns="21590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/>
                </a:lvl1pPr>
              </a:lstStyle>
              <a:p>
                <a:pPr/>
                <a:r>
                  <a:t>Protezione del software </a:t>
                </a:r>
              </a:p>
            </p:txBody>
          </p:sp>
        </p:grpSp>
        <p:grpSp>
          <p:nvGrpSpPr>
            <p:cNvPr id="406" name="Group"/>
            <p:cNvGrpSpPr/>
            <p:nvPr/>
          </p:nvGrpSpPr>
          <p:grpSpPr>
            <a:xfrm>
              <a:off x="8298748" y="0"/>
              <a:ext cx="2213000" cy="1106500"/>
              <a:chOff x="0" y="0"/>
              <a:chExt cx="2212999" cy="1106499"/>
            </a:xfrm>
          </p:grpSpPr>
          <p:sp>
            <p:nvSpPr>
              <p:cNvPr id="404" name="Rounded Rectangle"/>
              <p:cNvSpPr/>
              <p:nvPr/>
            </p:nvSpPr>
            <p:spPr>
              <a:xfrm>
                <a:off x="0" y="0"/>
                <a:ext cx="2213000" cy="11065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05" name="Human mistake"/>
              <p:cNvSpPr txBox="1"/>
              <p:nvPr/>
            </p:nvSpPr>
            <p:spPr>
              <a:xfrm>
                <a:off x="47013" y="186219"/>
                <a:ext cx="2118974" cy="7340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9209" tIns="29209" rIns="29209" bIns="29209" numCol="1" anchor="ctr">
                <a:spAutoFit/>
              </a:bodyPr>
              <a:lstStyle>
                <a:lvl1pPr algn="ctr" defTabSz="1022350">
                  <a:lnSpc>
                    <a:spcPct val="90000"/>
                  </a:lnSpc>
                  <a:spcBef>
                    <a:spcPts val="900"/>
                  </a:spcBef>
                  <a:defRPr sz="23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Errore umano </a:t>
                </a:r>
              </a:p>
            </p:txBody>
          </p:sp>
        </p:grpSp>
        <p:sp>
          <p:nvSpPr>
            <p:cNvPr id="407" name="Line"/>
            <p:cNvSpPr/>
            <p:nvPr/>
          </p:nvSpPr>
          <p:spPr>
            <a:xfrm>
              <a:off x="8520048" y="1106499"/>
              <a:ext cx="221300" cy="82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5875" cap="flat">
              <a:solidFill>
                <a:srgbClr val="CA9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10" name="Group"/>
            <p:cNvGrpSpPr/>
            <p:nvPr/>
          </p:nvGrpSpPr>
          <p:grpSpPr>
            <a:xfrm>
              <a:off x="8741349" y="1383124"/>
              <a:ext cx="1770399" cy="1106501"/>
              <a:chOff x="0" y="0"/>
              <a:chExt cx="1770398" cy="1106499"/>
            </a:xfrm>
          </p:grpSpPr>
          <p:sp>
            <p:nvSpPr>
              <p:cNvPr id="408" name="Rounded Rectangle"/>
              <p:cNvSpPr/>
              <p:nvPr/>
            </p:nvSpPr>
            <p:spPr>
              <a:xfrm>
                <a:off x="0" y="0"/>
                <a:ext cx="1770399" cy="1106500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158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700"/>
                  </a:spcBef>
                </a:pPr>
              </a:p>
            </p:txBody>
          </p:sp>
          <p:sp>
            <p:nvSpPr>
              <p:cNvPr id="409" name="Train maritime personnel"/>
              <p:cNvSpPr txBox="1"/>
              <p:nvPr/>
            </p:nvSpPr>
            <p:spPr>
              <a:xfrm>
                <a:off x="43203" y="278294"/>
                <a:ext cx="1683994" cy="5499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1590" tIns="21590" rIns="21590" bIns="21590" numCol="1" anchor="ctr">
                <a:spAutoFit/>
              </a:bodyPr>
              <a:lstStyle>
                <a:lvl1pPr algn="ctr" defTabSz="755650">
                  <a:lnSpc>
                    <a:spcPct val="90000"/>
                  </a:lnSpc>
                  <a:spcBef>
                    <a:spcPts val="700"/>
                  </a:spcBef>
                  <a:defRPr sz="1700"/>
                </a:lvl1pPr>
              </a:lstStyle>
              <a:p>
                <a:pPr/>
                <a:r>
                  <a:t>Formare il personale marittimo 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Cust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0000FF"/>
      </a:hlink>
      <a:folHlink>
        <a:srgbClr val="FF00FF"/>
      </a:folHlink>
    </a:clrScheme>
    <a:fontScheme name="Custom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ust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Cust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0000FF"/>
      </a:hlink>
      <a:folHlink>
        <a:srgbClr val="FF00FF"/>
      </a:folHlink>
    </a:clrScheme>
    <a:fontScheme name="Custom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ust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ap:Properties xmlns:vt="http://schemas.openxmlformats.org/officeDocument/2006/docPropsVTypes" xmlns:ap="http://schemas.openxmlformats.org/officeDocument/2006/extended-properties"/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keywords>, docId:68CC10D98D5CA14F46CBDEB4D502E0EE</keywords>
</coreProperties>
</file>