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725" r:id="rId4"/>
  </p:sldMasterIdLst>
  <p:notesMasterIdLst>
    <p:notesMasterId r:id="rId73"/>
  </p:notesMasterIdLst>
  <p:handoutMasterIdLst>
    <p:handoutMasterId r:id="rId74"/>
  </p:handoutMasterIdLst>
  <p:sldIdLst>
    <p:sldId id="376" r:id="rId5"/>
    <p:sldId id="257" r:id="rId6"/>
    <p:sldId id="388" r:id="rId7"/>
    <p:sldId id="258" r:id="rId8"/>
    <p:sldId id="396" r:id="rId9"/>
    <p:sldId id="378" r:id="rId10"/>
    <p:sldId id="398" r:id="rId11"/>
    <p:sldId id="393" r:id="rId12"/>
    <p:sldId id="394" r:id="rId13"/>
    <p:sldId id="384" r:id="rId14"/>
    <p:sldId id="402" r:id="rId15"/>
    <p:sldId id="403" r:id="rId16"/>
    <p:sldId id="409" r:id="rId17"/>
    <p:sldId id="407" r:id="rId18"/>
    <p:sldId id="429" r:id="rId19"/>
    <p:sldId id="433" r:id="rId20"/>
    <p:sldId id="432" r:id="rId21"/>
    <p:sldId id="434" r:id="rId22"/>
    <p:sldId id="430" r:id="rId23"/>
    <p:sldId id="435" r:id="rId24"/>
    <p:sldId id="431" r:id="rId25"/>
    <p:sldId id="436" r:id="rId26"/>
    <p:sldId id="416" r:id="rId27"/>
    <p:sldId id="419" r:id="rId28"/>
    <p:sldId id="410" r:id="rId29"/>
    <p:sldId id="420" r:id="rId30"/>
    <p:sldId id="413" r:id="rId31"/>
    <p:sldId id="411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69" r:id="rId42"/>
    <p:sldId id="285" r:id="rId43"/>
    <p:sldId id="286" r:id="rId44"/>
    <p:sldId id="287" r:id="rId45"/>
    <p:sldId id="289" r:id="rId46"/>
    <p:sldId id="290" r:id="rId47"/>
    <p:sldId id="293" r:id="rId48"/>
    <p:sldId id="438" r:id="rId49"/>
    <p:sldId id="439" r:id="rId50"/>
    <p:sldId id="296" r:id="rId51"/>
    <p:sldId id="437" r:id="rId52"/>
    <p:sldId id="421" r:id="rId53"/>
    <p:sldId id="422" r:id="rId54"/>
    <p:sldId id="310" r:id="rId55"/>
    <p:sldId id="311" r:id="rId56"/>
    <p:sldId id="312" r:id="rId57"/>
    <p:sldId id="313" r:id="rId58"/>
    <p:sldId id="314" r:id="rId59"/>
    <p:sldId id="423" r:id="rId60"/>
    <p:sldId id="424" r:id="rId61"/>
    <p:sldId id="425" r:id="rId62"/>
    <p:sldId id="426" r:id="rId63"/>
    <p:sldId id="427" r:id="rId64"/>
    <p:sldId id="428" r:id="rId65"/>
    <p:sldId id="317" r:id="rId66"/>
    <p:sldId id="318" r:id="rId67"/>
    <p:sldId id="319" r:id="rId68"/>
    <p:sldId id="320" r:id="rId69"/>
    <p:sldId id="321" r:id="rId70"/>
    <p:sldId id="322" r:id="rId71"/>
    <p:sldId id="387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Συντάκτης" initials="Α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0D"/>
    <a:srgbClr val="2C4A52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1" autoAdjust="0"/>
    <p:restoredTop sz="95388" autoAdjust="0"/>
  </p:normalViewPr>
  <p:slideViewPr>
    <p:cSldViewPr snapToGrid="0" showGuides="1">
      <p:cViewPr varScale="1">
        <p:scale>
          <a:sx n="104" d="100"/>
          <a:sy n="104" d="100"/>
        </p:scale>
        <p:origin x="12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5" d="100"/>
          <a:sy n="65" d="100"/>
        </p:scale>
        <p:origin x="3082" y="3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handoutMaster" Target="handoutMasters/handoutMaster1.xml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notesMaster" Target="notesMasters/notesMaster1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66D3F0-98BD-4934-999C-C7BAC4D8B229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3B55945-4FE3-40ED-BE4A-0467BFB4F975}">
      <dgm:prSet/>
      <dgm:spPr/>
      <dgm:t>
        <a:bodyPr/>
        <a:lstStyle/>
        <a:p>
          <a:r>
            <a:rPr lang="en-US"/>
            <a:t>Risk Assessment</a:t>
          </a:r>
        </a:p>
      </dgm:t>
    </dgm:pt>
    <dgm:pt modelId="{7918DF16-EFB7-4748-8192-D82E9549FFE9}" type="parTrans" cxnId="{BE23E05B-7F93-482A-A1FD-B9FFA430E910}">
      <dgm:prSet/>
      <dgm:spPr/>
      <dgm:t>
        <a:bodyPr/>
        <a:lstStyle/>
        <a:p>
          <a:endParaRPr lang="en-US"/>
        </a:p>
      </dgm:t>
    </dgm:pt>
    <dgm:pt modelId="{431EA140-8541-48D8-9FC1-DA2A5B4F71D9}" type="sibTrans" cxnId="{BE23E05B-7F93-482A-A1FD-B9FFA430E910}">
      <dgm:prSet/>
      <dgm:spPr/>
      <dgm:t>
        <a:bodyPr/>
        <a:lstStyle/>
        <a:p>
          <a:endParaRPr lang="en-US"/>
        </a:p>
      </dgm:t>
    </dgm:pt>
    <dgm:pt modelId="{72FC233E-E1BD-4489-BB73-0A0713CFBFA7}">
      <dgm:prSet/>
      <dgm:spPr/>
      <dgm:t>
        <a:bodyPr/>
        <a:lstStyle/>
        <a:p>
          <a:r>
            <a:rPr lang="en-US" dirty="0"/>
            <a:t>Assets declaration and impact computation</a:t>
          </a:r>
        </a:p>
      </dgm:t>
    </dgm:pt>
    <dgm:pt modelId="{29CD03BE-32EC-47EB-A570-3BDD59B70677}" type="parTrans" cxnId="{1581F39E-2C05-4C2A-AC62-87947606461E}">
      <dgm:prSet/>
      <dgm:spPr/>
      <dgm:t>
        <a:bodyPr/>
        <a:lstStyle/>
        <a:p>
          <a:endParaRPr lang="en-US"/>
        </a:p>
      </dgm:t>
    </dgm:pt>
    <dgm:pt modelId="{841DFC82-E57F-4114-B438-797C6B10FE4C}" type="sibTrans" cxnId="{1581F39E-2C05-4C2A-AC62-87947606461E}">
      <dgm:prSet/>
      <dgm:spPr/>
      <dgm:t>
        <a:bodyPr/>
        <a:lstStyle/>
        <a:p>
          <a:endParaRPr lang="en-US"/>
        </a:p>
      </dgm:t>
    </dgm:pt>
    <dgm:pt modelId="{22E1B411-1D57-49AD-95DB-089C07913CEC}">
      <dgm:prSet/>
      <dgm:spPr/>
      <dgm:t>
        <a:bodyPr/>
        <a:lstStyle/>
        <a:p>
          <a:r>
            <a:rPr lang="en-US" dirty="0"/>
            <a:t>Identification of Vulnerable Binaries</a:t>
          </a:r>
        </a:p>
      </dgm:t>
    </dgm:pt>
    <dgm:pt modelId="{DE5F6E2B-DAB1-42B9-94B5-9AA479376760}" type="parTrans" cxnId="{F3472D92-26F7-4AC8-B71E-AF5594C1FCE0}">
      <dgm:prSet/>
      <dgm:spPr/>
      <dgm:t>
        <a:bodyPr/>
        <a:lstStyle/>
        <a:p>
          <a:endParaRPr lang="en-US"/>
        </a:p>
      </dgm:t>
    </dgm:pt>
    <dgm:pt modelId="{1AC1E52C-4C88-472A-8432-930E155E2FCE}" type="sibTrans" cxnId="{F3472D92-26F7-4AC8-B71E-AF5594C1FCE0}">
      <dgm:prSet/>
      <dgm:spPr/>
      <dgm:t>
        <a:bodyPr/>
        <a:lstStyle/>
        <a:p>
          <a:endParaRPr lang="en-US"/>
        </a:p>
      </dgm:t>
    </dgm:pt>
    <dgm:pt modelId="{80BA6AE4-AB47-474C-A43F-25851D9193FB}">
      <dgm:prSet/>
      <dgm:spPr/>
      <dgm:t>
        <a:bodyPr/>
        <a:lstStyle/>
        <a:p>
          <a:r>
            <a:rPr lang="en-US" dirty="0"/>
            <a:t>Small pen tests in every different binary </a:t>
          </a:r>
        </a:p>
      </dgm:t>
    </dgm:pt>
    <dgm:pt modelId="{F660F4D2-8470-45BB-B753-32B0EB2837C0}" type="parTrans" cxnId="{B21EF5C8-18E4-46B8-95BF-B2D35700945D}">
      <dgm:prSet/>
      <dgm:spPr/>
      <dgm:t>
        <a:bodyPr/>
        <a:lstStyle/>
        <a:p>
          <a:endParaRPr lang="en-US"/>
        </a:p>
      </dgm:t>
    </dgm:pt>
    <dgm:pt modelId="{8D23FEA1-2336-4EE2-A8C2-396773270B51}" type="sibTrans" cxnId="{B21EF5C8-18E4-46B8-95BF-B2D35700945D}">
      <dgm:prSet/>
      <dgm:spPr/>
      <dgm:t>
        <a:bodyPr/>
        <a:lstStyle/>
        <a:p>
          <a:endParaRPr lang="en-US"/>
        </a:p>
      </dgm:t>
    </dgm:pt>
    <dgm:pt modelId="{6B8F86AA-EF57-4213-9B7C-8F76333B0C07}">
      <dgm:prSet/>
      <dgm:spPr/>
      <dgm:t>
        <a:bodyPr/>
        <a:lstStyle/>
        <a:p>
          <a:r>
            <a:rPr lang="en-US" dirty="0"/>
            <a:t>Mitigation Strategies</a:t>
          </a:r>
        </a:p>
      </dgm:t>
    </dgm:pt>
    <dgm:pt modelId="{25352538-23E6-4FD1-925D-D4F06A6E6CFB}" type="parTrans" cxnId="{1D3B4F31-E1F0-48DC-B23F-BDFC6039A62C}">
      <dgm:prSet/>
      <dgm:spPr/>
      <dgm:t>
        <a:bodyPr/>
        <a:lstStyle/>
        <a:p>
          <a:endParaRPr lang="en-US"/>
        </a:p>
      </dgm:t>
    </dgm:pt>
    <dgm:pt modelId="{10F1EE1C-3712-4C7C-8247-5AC59287AA13}" type="sibTrans" cxnId="{1D3B4F31-E1F0-48DC-B23F-BDFC6039A62C}">
      <dgm:prSet/>
      <dgm:spPr/>
      <dgm:t>
        <a:bodyPr/>
        <a:lstStyle/>
        <a:p>
          <a:endParaRPr lang="en-US"/>
        </a:p>
      </dgm:t>
    </dgm:pt>
    <dgm:pt modelId="{6465837D-FD46-4969-BA4C-428870DB34F0}">
      <dgm:prSet/>
      <dgm:spPr/>
      <dgm:t>
        <a:bodyPr/>
        <a:lstStyle/>
        <a:p>
          <a:r>
            <a:rPr lang="en-US"/>
            <a:t>Network protection </a:t>
          </a:r>
        </a:p>
      </dgm:t>
    </dgm:pt>
    <dgm:pt modelId="{6A3E14F8-AEC5-4A67-A043-175E5943AFFF}" type="parTrans" cxnId="{2623AAF6-10DE-4039-9EF7-5A93E5851CCE}">
      <dgm:prSet/>
      <dgm:spPr/>
      <dgm:t>
        <a:bodyPr/>
        <a:lstStyle/>
        <a:p>
          <a:endParaRPr lang="en-US"/>
        </a:p>
      </dgm:t>
    </dgm:pt>
    <dgm:pt modelId="{45030ECC-526B-4249-B019-465F1B074554}" type="sibTrans" cxnId="{2623AAF6-10DE-4039-9EF7-5A93E5851CCE}">
      <dgm:prSet/>
      <dgm:spPr/>
      <dgm:t>
        <a:bodyPr/>
        <a:lstStyle/>
        <a:p>
          <a:endParaRPr lang="en-US"/>
        </a:p>
      </dgm:t>
    </dgm:pt>
    <dgm:pt modelId="{58E18D6A-6830-4A7D-BDCE-F772D03BE284}">
      <dgm:prSet/>
      <dgm:spPr/>
      <dgm:t>
        <a:bodyPr/>
        <a:lstStyle/>
        <a:p>
          <a:r>
            <a:rPr lang="en-US"/>
            <a:t>Software protection </a:t>
          </a:r>
        </a:p>
      </dgm:t>
    </dgm:pt>
    <dgm:pt modelId="{AFB5ECB6-E7DB-4947-B650-71130204F5A0}" type="parTrans" cxnId="{2C539A72-82C2-49FC-BEBC-A91EF343A634}">
      <dgm:prSet/>
      <dgm:spPr/>
      <dgm:t>
        <a:bodyPr/>
        <a:lstStyle/>
        <a:p>
          <a:endParaRPr lang="en-US"/>
        </a:p>
      </dgm:t>
    </dgm:pt>
    <dgm:pt modelId="{CD047F03-2EFB-472A-BC7E-212E40C123F2}" type="sibTrans" cxnId="{2C539A72-82C2-49FC-BEBC-A91EF343A634}">
      <dgm:prSet/>
      <dgm:spPr/>
      <dgm:t>
        <a:bodyPr/>
        <a:lstStyle/>
        <a:p>
          <a:endParaRPr lang="en-US"/>
        </a:p>
      </dgm:t>
    </dgm:pt>
    <dgm:pt modelId="{BD12C0C8-EAC8-45D8-B95E-8871923000FC}">
      <dgm:prSet/>
      <dgm:spPr/>
      <dgm:t>
        <a:bodyPr/>
        <a:lstStyle/>
        <a:p>
          <a:r>
            <a:rPr lang="en-US" dirty="0"/>
            <a:t>Human mistake </a:t>
          </a:r>
        </a:p>
      </dgm:t>
    </dgm:pt>
    <dgm:pt modelId="{9962E918-50C9-4A0E-9435-BC4117CA0476}" type="parTrans" cxnId="{008B8AE6-520D-468D-87A4-C6BE4A10A900}">
      <dgm:prSet/>
      <dgm:spPr/>
      <dgm:t>
        <a:bodyPr/>
        <a:lstStyle/>
        <a:p>
          <a:endParaRPr lang="en-US"/>
        </a:p>
      </dgm:t>
    </dgm:pt>
    <dgm:pt modelId="{7AF0466C-F982-427A-9F96-10E6CD7A03F7}" type="sibTrans" cxnId="{008B8AE6-520D-468D-87A4-C6BE4A10A900}">
      <dgm:prSet/>
      <dgm:spPr/>
      <dgm:t>
        <a:bodyPr/>
        <a:lstStyle/>
        <a:p>
          <a:endParaRPr lang="en-US"/>
        </a:p>
      </dgm:t>
    </dgm:pt>
    <dgm:pt modelId="{01A243D2-C6E8-4ECE-92E4-8FE0C126E5AB}">
      <dgm:prSet/>
      <dgm:spPr/>
      <dgm:t>
        <a:bodyPr/>
        <a:lstStyle/>
        <a:p>
          <a:r>
            <a:rPr lang="en-US" dirty="0"/>
            <a:t>Train maritime personnel </a:t>
          </a:r>
        </a:p>
      </dgm:t>
    </dgm:pt>
    <dgm:pt modelId="{BC5F1C43-137F-40FB-805E-49F07EA15E19}" type="parTrans" cxnId="{6D28E915-600F-47AE-B273-0CE590BF77BA}">
      <dgm:prSet/>
      <dgm:spPr/>
      <dgm:t>
        <a:bodyPr/>
        <a:lstStyle/>
        <a:p>
          <a:endParaRPr lang="en-US"/>
        </a:p>
      </dgm:t>
    </dgm:pt>
    <dgm:pt modelId="{3D95B0DA-59BD-4F67-952F-38BAC6E92454}" type="sibTrans" cxnId="{6D28E915-600F-47AE-B273-0CE590BF77BA}">
      <dgm:prSet/>
      <dgm:spPr/>
      <dgm:t>
        <a:bodyPr/>
        <a:lstStyle/>
        <a:p>
          <a:endParaRPr lang="en-US"/>
        </a:p>
      </dgm:t>
    </dgm:pt>
    <dgm:pt modelId="{CB7DD42C-B332-4797-8D66-0714C6393B7C}" type="pres">
      <dgm:prSet presAssocID="{2766D3F0-98BD-4934-999C-C7BAC4D8B22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489C89B-F47F-4552-AA72-25AA88B529C6}" type="pres">
      <dgm:prSet presAssocID="{D3B55945-4FE3-40ED-BE4A-0467BFB4F975}" presName="root" presStyleCnt="0"/>
      <dgm:spPr/>
    </dgm:pt>
    <dgm:pt modelId="{D10C3575-3E0B-4A89-A920-A3A4E1209DA8}" type="pres">
      <dgm:prSet presAssocID="{D3B55945-4FE3-40ED-BE4A-0467BFB4F975}" presName="rootComposite" presStyleCnt="0"/>
      <dgm:spPr/>
    </dgm:pt>
    <dgm:pt modelId="{2CD9F4ED-C5C7-4DAE-B8AC-52B5D88FA23C}" type="pres">
      <dgm:prSet presAssocID="{D3B55945-4FE3-40ED-BE4A-0467BFB4F975}" presName="rootText" presStyleLbl="node1" presStyleIdx="0" presStyleCnt="4"/>
      <dgm:spPr/>
    </dgm:pt>
    <dgm:pt modelId="{84649A42-F5DF-4F0B-ACB9-0CFD629E2B91}" type="pres">
      <dgm:prSet presAssocID="{D3B55945-4FE3-40ED-BE4A-0467BFB4F975}" presName="rootConnector" presStyleLbl="node1" presStyleIdx="0" presStyleCnt="4"/>
      <dgm:spPr/>
    </dgm:pt>
    <dgm:pt modelId="{C05EDBB5-A886-4826-94B7-B863A963D956}" type="pres">
      <dgm:prSet presAssocID="{D3B55945-4FE3-40ED-BE4A-0467BFB4F975}" presName="childShape" presStyleCnt="0"/>
      <dgm:spPr/>
    </dgm:pt>
    <dgm:pt modelId="{E0D41403-3CEA-4BEE-B495-A30818CDF585}" type="pres">
      <dgm:prSet presAssocID="{29CD03BE-32EC-47EB-A570-3BDD59B70677}" presName="Name13" presStyleLbl="parChTrans1D2" presStyleIdx="0" presStyleCnt="5"/>
      <dgm:spPr/>
    </dgm:pt>
    <dgm:pt modelId="{C2892068-4168-4AD8-9DA7-8497078C5D15}" type="pres">
      <dgm:prSet presAssocID="{72FC233E-E1BD-4489-BB73-0A0713CFBFA7}" presName="childText" presStyleLbl="bgAcc1" presStyleIdx="0" presStyleCnt="5">
        <dgm:presLayoutVars>
          <dgm:bulletEnabled val="1"/>
        </dgm:presLayoutVars>
      </dgm:prSet>
      <dgm:spPr/>
    </dgm:pt>
    <dgm:pt modelId="{FCD776D3-3B31-4E6D-A5CB-F0571FF5B30B}" type="pres">
      <dgm:prSet presAssocID="{22E1B411-1D57-49AD-95DB-089C07913CEC}" presName="root" presStyleCnt="0"/>
      <dgm:spPr/>
    </dgm:pt>
    <dgm:pt modelId="{D159803F-DCFB-4A69-A003-722614AA5C94}" type="pres">
      <dgm:prSet presAssocID="{22E1B411-1D57-49AD-95DB-089C07913CEC}" presName="rootComposite" presStyleCnt="0"/>
      <dgm:spPr/>
    </dgm:pt>
    <dgm:pt modelId="{1C14B066-9AC3-49CF-B1C2-EB9512E6F483}" type="pres">
      <dgm:prSet presAssocID="{22E1B411-1D57-49AD-95DB-089C07913CEC}" presName="rootText" presStyleLbl="node1" presStyleIdx="1" presStyleCnt="4"/>
      <dgm:spPr/>
    </dgm:pt>
    <dgm:pt modelId="{322CA7FF-6ADF-4C7E-9B1D-FE2F0D683F75}" type="pres">
      <dgm:prSet presAssocID="{22E1B411-1D57-49AD-95DB-089C07913CEC}" presName="rootConnector" presStyleLbl="node1" presStyleIdx="1" presStyleCnt="4"/>
      <dgm:spPr/>
    </dgm:pt>
    <dgm:pt modelId="{5553E958-C8B5-4A96-8B3A-3B1FEC2B66E0}" type="pres">
      <dgm:prSet presAssocID="{22E1B411-1D57-49AD-95DB-089C07913CEC}" presName="childShape" presStyleCnt="0"/>
      <dgm:spPr/>
    </dgm:pt>
    <dgm:pt modelId="{7CBD0A4E-D4AD-4673-88DA-1DE22C5AABF8}" type="pres">
      <dgm:prSet presAssocID="{F660F4D2-8470-45BB-B753-32B0EB2837C0}" presName="Name13" presStyleLbl="parChTrans1D2" presStyleIdx="1" presStyleCnt="5"/>
      <dgm:spPr/>
    </dgm:pt>
    <dgm:pt modelId="{68ACB822-BB57-4952-AE76-6BDC79337658}" type="pres">
      <dgm:prSet presAssocID="{80BA6AE4-AB47-474C-A43F-25851D9193FB}" presName="childText" presStyleLbl="bgAcc1" presStyleIdx="1" presStyleCnt="5">
        <dgm:presLayoutVars>
          <dgm:bulletEnabled val="1"/>
        </dgm:presLayoutVars>
      </dgm:prSet>
      <dgm:spPr/>
    </dgm:pt>
    <dgm:pt modelId="{5B42BB60-E772-4430-815A-90F47F1AAF66}" type="pres">
      <dgm:prSet presAssocID="{6B8F86AA-EF57-4213-9B7C-8F76333B0C07}" presName="root" presStyleCnt="0"/>
      <dgm:spPr/>
    </dgm:pt>
    <dgm:pt modelId="{841AF5D9-1081-44D1-A63A-21C0B3D87412}" type="pres">
      <dgm:prSet presAssocID="{6B8F86AA-EF57-4213-9B7C-8F76333B0C07}" presName="rootComposite" presStyleCnt="0"/>
      <dgm:spPr/>
    </dgm:pt>
    <dgm:pt modelId="{F58AAAC7-52B1-4234-9839-38B83EA2762F}" type="pres">
      <dgm:prSet presAssocID="{6B8F86AA-EF57-4213-9B7C-8F76333B0C07}" presName="rootText" presStyleLbl="node1" presStyleIdx="2" presStyleCnt="4"/>
      <dgm:spPr/>
    </dgm:pt>
    <dgm:pt modelId="{238140C9-E06A-4D1E-8A98-93E46408983A}" type="pres">
      <dgm:prSet presAssocID="{6B8F86AA-EF57-4213-9B7C-8F76333B0C07}" presName="rootConnector" presStyleLbl="node1" presStyleIdx="2" presStyleCnt="4"/>
      <dgm:spPr/>
    </dgm:pt>
    <dgm:pt modelId="{DFE5228D-F4E4-42D5-B146-02FAB30016FE}" type="pres">
      <dgm:prSet presAssocID="{6B8F86AA-EF57-4213-9B7C-8F76333B0C07}" presName="childShape" presStyleCnt="0"/>
      <dgm:spPr/>
    </dgm:pt>
    <dgm:pt modelId="{35A2135C-1F36-43C4-9946-AEAD6A0DE7B7}" type="pres">
      <dgm:prSet presAssocID="{6A3E14F8-AEC5-4A67-A043-175E5943AFFF}" presName="Name13" presStyleLbl="parChTrans1D2" presStyleIdx="2" presStyleCnt="5"/>
      <dgm:spPr/>
    </dgm:pt>
    <dgm:pt modelId="{2A138485-F0B2-493C-B788-1FF4E2571094}" type="pres">
      <dgm:prSet presAssocID="{6465837D-FD46-4969-BA4C-428870DB34F0}" presName="childText" presStyleLbl="bgAcc1" presStyleIdx="2" presStyleCnt="5">
        <dgm:presLayoutVars>
          <dgm:bulletEnabled val="1"/>
        </dgm:presLayoutVars>
      </dgm:prSet>
      <dgm:spPr/>
    </dgm:pt>
    <dgm:pt modelId="{51B26E24-96A7-464C-A443-2965FCC0D4E3}" type="pres">
      <dgm:prSet presAssocID="{AFB5ECB6-E7DB-4947-B650-71130204F5A0}" presName="Name13" presStyleLbl="parChTrans1D2" presStyleIdx="3" presStyleCnt="5"/>
      <dgm:spPr/>
    </dgm:pt>
    <dgm:pt modelId="{482FA932-4EE0-4660-9FBA-B9D91227A21F}" type="pres">
      <dgm:prSet presAssocID="{58E18D6A-6830-4A7D-BDCE-F772D03BE284}" presName="childText" presStyleLbl="bgAcc1" presStyleIdx="3" presStyleCnt="5">
        <dgm:presLayoutVars>
          <dgm:bulletEnabled val="1"/>
        </dgm:presLayoutVars>
      </dgm:prSet>
      <dgm:spPr/>
    </dgm:pt>
    <dgm:pt modelId="{D9020C7C-4F95-475A-9E79-531A11734CD7}" type="pres">
      <dgm:prSet presAssocID="{BD12C0C8-EAC8-45D8-B95E-8871923000FC}" presName="root" presStyleCnt="0"/>
      <dgm:spPr/>
    </dgm:pt>
    <dgm:pt modelId="{FBBDD65B-F9C9-4757-B82A-F4DC43F6BFC9}" type="pres">
      <dgm:prSet presAssocID="{BD12C0C8-EAC8-45D8-B95E-8871923000FC}" presName="rootComposite" presStyleCnt="0"/>
      <dgm:spPr/>
    </dgm:pt>
    <dgm:pt modelId="{E6672AF3-BF7A-4F1E-80B5-D46B0276D8F4}" type="pres">
      <dgm:prSet presAssocID="{BD12C0C8-EAC8-45D8-B95E-8871923000FC}" presName="rootText" presStyleLbl="node1" presStyleIdx="3" presStyleCnt="4"/>
      <dgm:spPr/>
    </dgm:pt>
    <dgm:pt modelId="{DF88B3A9-E96B-4407-92F7-3AA7C1278343}" type="pres">
      <dgm:prSet presAssocID="{BD12C0C8-EAC8-45D8-B95E-8871923000FC}" presName="rootConnector" presStyleLbl="node1" presStyleIdx="3" presStyleCnt="4"/>
      <dgm:spPr/>
    </dgm:pt>
    <dgm:pt modelId="{CBAF9C97-B057-4FDD-B027-55FC1B0C8DCF}" type="pres">
      <dgm:prSet presAssocID="{BD12C0C8-EAC8-45D8-B95E-8871923000FC}" presName="childShape" presStyleCnt="0"/>
      <dgm:spPr/>
    </dgm:pt>
    <dgm:pt modelId="{D70A6845-C0C2-4C50-B688-B2D87C4C7A60}" type="pres">
      <dgm:prSet presAssocID="{BC5F1C43-137F-40FB-805E-49F07EA15E19}" presName="Name13" presStyleLbl="parChTrans1D2" presStyleIdx="4" presStyleCnt="5"/>
      <dgm:spPr/>
    </dgm:pt>
    <dgm:pt modelId="{6F8B5672-3B9E-401B-B92F-FF9B9EDC3FC6}" type="pres">
      <dgm:prSet presAssocID="{01A243D2-C6E8-4ECE-92E4-8FE0C126E5AB}" presName="childText" presStyleLbl="bgAcc1" presStyleIdx="4" presStyleCnt="5">
        <dgm:presLayoutVars>
          <dgm:bulletEnabled val="1"/>
        </dgm:presLayoutVars>
      </dgm:prSet>
      <dgm:spPr/>
    </dgm:pt>
  </dgm:ptLst>
  <dgm:cxnLst>
    <dgm:cxn modelId="{8DF5A512-B4B9-4D7D-B155-6D6D366585C1}" type="presOf" srcId="{22E1B411-1D57-49AD-95DB-089C07913CEC}" destId="{322CA7FF-6ADF-4C7E-9B1D-FE2F0D683F75}" srcOrd="1" destOrd="0" presId="urn:microsoft.com/office/officeart/2005/8/layout/hierarchy3"/>
    <dgm:cxn modelId="{6D28E915-600F-47AE-B273-0CE590BF77BA}" srcId="{BD12C0C8-EAC8-45D8-B95E-8871923000FC}" destId="{01A243D2-C6E8-4ECE-92E4-8FE0C126E5AB}" srcOrd="0" destOrd="0" parTransId="{BC5F1C43-137F-40FB-805E-49F07EA15E19}" sibTransId="{3D95B0DA-59BD-4F67-952F-38BAC6E92454}"/>
    <dgm:cxn modelId="{77EE7221-B688-4C1A-9492-3AAA90B968CE}" type="presOf" srcId="{BD12C0C8-EAC8-45D8-B95E-8871923000FC}" destId="{DF88B3A9-E96B-4407-92F7-3AA7C1278343}" srcOrd="1" destOrd="0" presId="urn:microsoft.com/office/officeart/2005/8/layout/hierarchy3"/>
    <dgm:cxn modelId="{01ABC228-B8B2-47E2-889B-B90FAB801293}" type="presOf" srcId="{BD12C0C8-EAC8-45D8-B95E-8871923000FC}" destId="{E6672AF3-BF7A-4F1E-80B5-D46B0276D8F4}" srcOrd="0" destOrd="0" presId="urn:microsoft.com/office/officeart/2005/8/layout/hierarchy3"/>
    <dgm:cxn modelId="{1D3B4F31-E1F0-48DC-B23F-BDFC6039A62C}" srcId="{2766D3F0-98BD-4934-999C-C7BAC4D8B229}" destId="{6B8F86AA-EF57-4213-9B7C-8F76333B0C07}" srcOrd="2" destOrd="0" parTransId="{25352538-23E6-4FD1-925D-D4F06A6E6CFB}" sibTransId="{10F1EE1C-3712-4C7C-8247-5AC59287AA13}"/>
    <dgm:cxn modelId="{6901F032-0B78-450E-862D-EC092670AFA0}" type="presOf" srcId="{2766D3F0-98BD-4934-999C-C7BAC4D8B229}" destId="{CB7DD42C-B332-4797-8D66-0714C6393B7C}" srcOrd="0" destOrd="0" presId="urn:microsoft.com/office/officeart/2005/8/layout/hierarchy3"/>
    <dgm:cxn modelId="{1C652F33-7A99-4874-8A3B-49E1305AE0DA}" type="presOf" srcId="{6B8F86AA-EF57-4213-9B7C-8F76333B0C07}" destId="{238140C9-E06A-4D1E-8A98-93E46408983A}" srcOrd="1" destOrd="0" presId="urn:microsoft.com/office/officeart/2005/8/layout/hierarchy3"/>
    <dgm:cxn modelId="{BE08F83C-AA21-464A-A42E-94227979CB53}" type="presOf" srcId="{80BA6AE4-AB47-474C-A43F-25851D9193FB}" destId="{68ACB822-BB57-4952-AE76-6BDC79337658}" srcOrd="0" destOrd="0" presId="urn:microsoft.com/office/officeart/2005/8/layout/hierarchy3"/>
    <dgm:cxn modelId="{F1DE3F3F-9A85-43F5-86F6-EE131E852D20}" type="presOf" srcId="{AFB5ECB6-E7DB-4947-B650-71130204F5A0}" destId="{51B26E24-96A7-464C-A443-2965FCC0D4E3}" srcOrd="0" destOrd="0" presId="urn:microsoft.com/office/officeart/2005/8/layout/hierarchy3"/>
    <dgm:cxn modelId="{02497040-8163-4921-878A-57AB78187FC8}" type="presOf" srcId="{F660F4D2-8470-45BB-B753-32B0EB2837C0}" destId="{7CBD0A4E-D4AD-4673-88DA-1DE22C5AABF8}" srcOrd="0" destOrd="0" presId="urn:microsoft.com/office/officeart/2005/8/layout/hierarchy3"/>
    <dgm:cxn modelId="{BE23E05B-7F93-482A-A1FD-B9FFA430E910}" srcId="{2766D3F0-98BD-4934-999C-C7BAC4D8B229}" destId="{D3B55945-4FE3-40ED-BE4A-0467BFB4F975}" srcOrd="0" destOrd="0" parTransId="{7918DF16-EFB7-4748-8192-D82E9549FFE9}" sibTransId="{431EA140-8541-48D8-9FC1-DA2A5B4F71D9}"/>
    <dgm:cxn modelId="{E4810F63-FCF8-4FB9-B4D3-058F31E51358}" type="presOf" srcId="{29CD03BE-32EC-47EB-A570-3BDD59B70677}" destId="{E0D41403-3CEA-4BEE-B495-A30818CDF585}" srcOrd="0" destOrd="0" presId="urn:microsoft.com/office/officeart/2005/8/layout/hierarchy3"/>
    <dgm:cxn modelId="{ABEC8663-F172-4058-9D47-666D7675DA92}" type="presOf" srcId="{6465837D-FD46-4969-BA4C-428870DB34F0}" destId="{2A138485-F0B2-493C-B788-1FF4E2571094}" srcOrd="0" destOrd="0" presId="urn:microsoft.com/office/officeart/2005/8/layout/hierarchy3"/>
    <dgm:cxn modelId="{2C539A72-82C2-49FC-BEBC-A91EF343A634}" srcId="{6B8F86AA-EF57-4213-9B7C-8F76333B0C07}" destId="{58E18D6A-6830-4A7D-BDCE-F772D03BE284}" srcOrd="1" destOrd="0" parTransId="{AFB5ECB6-E7DB-4947-B650-71130204F5A0}" sibTransId="{CD047F03-2EFB-472A-BC7E-212E40C123F2}"/>
    <dgm:cxn modelId="{8B26C689-D514-45EB-A60A-7C51910D6A28}" type="presOf" srcId="{D3B55945-4FE3-40ED-BE4A-0467BFB4F975}" destId="{84649A42-F5DF-4F0B-ACB9-0CFD629E2B91}" srcOrd="1" destOrd="0" presId="urn:microsoft.com/office/officeart/2005/8/layout/hierarchy3"/>
    <dgm:cxn modelId="{F3472D92-26F7-4AC8-B71E-AF5594C1FCE0}" srcId="{2766D3F0-98BD-4934-999C-C7BAC4D8B229}" destId="{22E1B411-1D57-49AD-95DB-089C07913CEC}" srcOrd="1" destOrd="0" parTransId="{DE5F6E2B-DAB1-42B9-94B5-9AA479376760}" sibTransId="{1AC1E52C-4C88-472A-8432-930E155E2FCE}"/>
    <dgm:cxn modelId="{1581F39E-2C05-4C2A-AC62-87947606461E}" srcId="{D3B55945-4FE3-40ED-BE4A-0467BFB4F975}" destId="{72FC233E-E1BD-4489-BB73-0A0713CFBFA7}" srcOrd="0" destOrd="0" parTransId="{29CD03BE-32EC-47EB-A570-3BDD59B70677}" sibTransId="{841DFC82-E57F-4114-B438-797C6B10FE4C}"/>
    <dgm:cxn modelId="{57A726A2-8466-4D42-BD45-BF8BDD46459A}" type="presOf" srcId="{6A3E14F8-AEC5-4A67-A043-175E5943AFFF}" destId="{35A2135C-1F36-43C4-9946-AEAD6A0DE7B7}" srcOrd="0" destOrd="0" presId="urn:microsoft.com/office/officeart/2005/8/layout/hierarchy3"/>
    <dgm:cxn modelId="{829285AF-6604-44AA-879C-AB3356247A16}" type="presOf" srcId="{01A243D2-C6E8-4ECE-92E4-8FE0C126E5AB}" destId="{6F8B5672-3B9E-401B-B92F-FF9B9EDC3FC6}" srcOrd="0" destOrd="0" presId="urn:microsoft.com/office/officeart/2005/8/layout/hierarchy3"/>
    <dgm:cxn modelId="{BF1441B9-5A15-4CFE-BB8C-2A4E0498D7DD}" type="presOf" srcId="{D3B55945-4FE3-40ED-BE4A-0467BFB4F975}" destId="{2CD9F4ED-C5C7-4DAE-B8AC-52B5D88FA23C}" srcOrd="0" destOrd="0" presId="urn:microsoft.com/office/officeart/2005/8/layout/hierarchy3"/>
    <dgm:cxn modelId="{B21EF5C8-18E4-46B8-95BF-B2D35700945D}" srcId="{22E1B411-1D57-49AD-95DB-089C07913CEC}" destId="{80BA6AE4-AB47-474C-A43F-25851D9193FB}" srcOrd="0" destOrd="0" parTransId="{F660F4D2-8470-45BB-B753-32B0EB2837C0}" sibTransId="{8D23FEA1-2336-4EE2-A8C2-396773270B51}"/>
    <dgm:cxn modelId="{4DB0CADC-AD61-4281-9016-BD77FB422535}" type="presOf" srcId="{6B8F86AA-EF57-4213-9B7C-8F76333B0C07}" destId="{F58AAAC7-52B1-4234-9839-38B83EA2762F}" srcOrd="0" destOrd="0" presId="urn:microsoft.com/office/officeart/2005/8/layout/hierarchy3"/>
    <dgm:cxn modelId="{008B8AE6-520D-468D-87A4-C6BE4A10A900}" srcId="{2766D3F0-98BD-4934-999C-C7BAC4D8B229}" destId="{BD12C0C8-EAC8-45D8-B95E-8871923000FC}" srcOrd="3" destOrd="0" parTransId="{9962E918-50C9-4A0E-9435-BC4117CA0476}" sibTransId="{7AF0466C-F982-427A-9F96-10E6CD7A03F7}"/>
    <dgm:cxn modelId="{74C91AE8-9190-4A55-A9D0-459ADD3C61C3}" type="presOf" srcId="{72FC233E-E1BD-4489-BB73-0A0713CFBFA7}" destId="{C2892068-4168-4AD8-9DA7-8497078C5D15}" srcOrd="0" destOrd="0" presId="urn:microsoft.com/office/officeart/2005/8/layout/hierarchy3"/>
    <dgm:cxn modelId="{CE73D7E8-9550-43A9-98DF-AE6A61789DA3}" type="presOf" srcId="{22E1B411-1D57-49AD-95DB-089C07913CEC}" destId="{1C14B066-9AC3-49CF-B1C2-EB9512E6F483}" srcOrd="0" destOrd="0" presId="urn:microsoft.com/office/officeart/2005/8/layout/hierarchy3"/>
    <dgm:cxn modelId="{2623AAF6-10DE-4039-9EF7-5A93E5851CCE}" srcId="{6B8F86AA-EF57-4213-9B7C-8F76333B0C07}" destId="{6465837D-FD46-4969-BA4C-428870DB34F0}" srcOrd="0" destOrd="0" parTransId="{6A3E14F8-AEC5-4A67-A043-175E5943AFFF}" sibTransId="{45030ECC-526B-4249-B019-465F1B074554}"/>
    <dgm:cxn modelId="{689EF8F7-3485-4AC3-9450-9BA6A121C845}" type="presOf" srcId="{58E18D6A-6830-4A7D-BDCE-F772D03BE284}" destId="{482FA932-4EE0-4660-9FBA-B9D91227A21F}" srcOrd="0" destOrd="0" presId="urn:microsoft.com/office/officeart/2005/8/layout/hierarchy3"/>
    <dgm:cxn modelId="{4078E0FF-878B-405B-993F-EAF08EB8EF18}" type="presOf" srcId="{BC5F1C43-137F-40FB-805E-49F07EA15E19}" destId="{D70A6845-C0C2-4C50-B688-B2D87C4C7A60}" srcOrd="0" destOrd="0" presId="urn:microsoft.com/office/officeart/2005/8/layout/hierarchy3"/>
    <dgm:cxn modelId="{B32A97FE-47D1-46AC-84AA-C09BACB52DD2}" type="presParOf" srcId="{CB7DD42C-B332-4797-8D66-0714C6393B7C}" destId="{7489C89B-F47F-4552-AA72-25AA88B529C6}" srcOrd="0" destOrd="0" presId="urn:microsoft.com/office/officeart/2005/8/layout/hierarchy3"/>
    <dgm:cxn modelId="{2AD7FED5-7DCF-4958-8E3F-529608C2FB79}" type="presParOf" srcId="{7489C89B-F47F-4552-AA72-25AA88B529C6}" destId="{D10C3575-3E0B-4A89-A920-A3A4E1209DA8}" srcOrd="0" destOrd="0" presId="urn:microsoft.com/office/officeart/2005/8/layout/hierarchy3"/>
    <dgm:cxn modelId="{32F7543A-5732-4569-98FA-3EECB5AC0599}" type="presParOf" srcId="{D10C3575-3E0B-4A89-A920-A3A4E1209DA8}" destId="{2CD9F4ED-C5C7-4DAE-B8AC-52B5D88FA23C}" srcOrd="0" destOrd="0" presId="urn:microsoft.com/office/officeart/2005/8/layout/hierarchy3"/>
    <dgm:cxn modelId="{D54AE044-484E-4FD4-8F54-AF9CAB270998}" type="presParOf" srcId="{D10C3575-3E0B-4A89-A920-A3A4E1209DA8}" destId="{84649A42-F5DF-4F0B-ACB9-0CFD629E2B91}" srcOrd="1" destOrd="0" presId="urn:microsoft.com/office/officeart/2005/8/layout/hierarchy3"/>
    <dgm:cxn modelId="{25744B62-29E8-4121-8EA1-BAF0E914BA20}" type="presParOf" srcId="{7489C89B-F47F-4552-AA72-25AA88B529C6}" destId="{C05EDBB5-A886-4826-94B7-B863A963D956}" srcOrd="1" destOrd="0" presId="urn:microsoft.com/office/officeart/2005/8/layout/hierarchy3"/>
    <dgm:cxn modelId="{D0CA28B9-5DDC-4A3A-A970-521FBEB98C2E}" type="presParOf" srcId="{C05EDBB5-A886-4826-94B7-B863A963D956}" destId="{E0D41403-3CEA-4BEE-B495-A30818CDF585}" srcOrd="0" destOrd="0" presId="urn:microsoft.com/office/officeart/2005/8/layout/hierarchy3"/>
    <dgm:cxn modelId="{1919B309-8E5E-4A89-9DB4-236F97AEB862}" type="presParOf" srcId="{C05EDBB5-A886-4826-94B7-B863A963D956}" destId="{C2892068-4168-4AD8-9DA7-8497078C5D15}" srcOrd="1" destOrd="0" presId="urn:microsoft.com/office/officeart/2005/8/layout/hierarchy3"/>
    <dgm:cxn modelId="{BADF3187-14BC-412A-865E-DBB16B15921E}" type="presParOf" srcId="{CB7DD42C-B332-4797-8D66-0714C6393B7C}" destId="{FCD776D3-3B31-4E6D-A5CB-F0571FF5B30B}" srcOrd="1" destOrd="0" presId="urn:microsoft.com/office/officeart/2005/8/layout/hierarchy3"/>
    <dgm:cxn modelId="{ABF23CCE-67C6-401D-91A5-EF5C800C33B9}" type="presParOf" srcId="{FCD776D3-3B31-4E6D-A5CB-F0571FF5B30B}" destId="{D159803F-DCFB-4A69-A003-722614AA5C94}" srcOrd="0" destOrd="0" presId="urn:microsoft.com/office/officeart/2005/8/layout/hierarchy3"/>
    <dgm:cxn modelId="{B7BC619B-365B-4967-B173-55D5736366F7}" type="presParOf" srcId="{D159803F-DCFB-4A69-A003-722614AA5C94}" destId="{1C14B066-9AC3-49CF-B1C2-EB9512E6F483}" srcOrd="0" destOrd="0" presId="urn:microsoft.com/office/officeart/2005/8/layout/hierarchy3"/>
    <dgm:cxn modelId="{EEF8331B-4A62-4C3B-8B8C-EC9237D59A0B}" type="presParOf" srcId="{D159803F-DCFB-4A69-A003-722614AA5C94}" destId="{322CA7FF-6ADF-4C7E-9B1D-FE2F0D683F75}" srcOrd="1" destOrd="0" presId="urn:microsoft.com/office/officeart/2005/8/layout/hierarchy3"/>
    <dgm:cxn modelId="{8C173ED9-30DB-4A5F-AB70-819B323F3B74}" type="presParOf" srcId="{FCD776D3-3B31-4E6D-A5CB-F0571FF5B30B}" destId="{5553E958-C8B5-4A96-8B3A-3B1FEC2B66E0}" srcOrd="1" destOrd="0" presId="urn:microsoft.com/office/officeart/2005/8/layout/hierarchy3"/>
    <dgm:cxn modelId="{0D1F2CF3-53E9-40D6-9C80-B6F763448EFD}" type="presParOf" srcId="{5553E958-C8B5-4A96-8B3A-3B1FEC2B66E0}" destId="{7CBD0A4E-D4AD-4673-88DA-1DE22C5AABF8}" srcOrd="0" destOrd="0" presId="urn:microsoft.com/office/officeart/2005/8/layout/hierarchy3"/>
    <dgm:cxn modelId="{527D0B63-4EBD-4124-B212-F9191085C8B8}" type="presParOf" srcId="{5553E958-C8B5-4A96-8B3A-3B1FEC2B66E0}" destId="{68ACB822-BB57-4952-AE76-6BDC79337658}" srcOrd="1" destOrd="0" presId="urn:microsoft.com/office/officeart/2005/8/layout/hierarchy3"/>
    <dgm:cxn modelId="{3F247D6F-464E-49E5-B346-5E3D09C39BA7}" type="presParOf" srcId="{CB7DD42C-B332-4797-8D66-0714C6393B7C}" destId="{5B42BB60-E772-4430-815A-90F47F1AAF66}" srcOrd="2" destOrd="0" presId="urn:microsoft.com/office/officeart/2005/8/layout/hierarchy3"/>
    <dgm:cxn modelId="{6E8F02A4-F5FC-4C24-BEAC-9F443E13957C}" type="presParOf" srcId="{5B42BB60-E772-4430-815A-90F47F1AAF66}" destId="{841AF5D9-1081-44D1-A63A-21C0B3D87412}" srcOrd="0" destOrd="0" presId="urn:microsoft.com/office/officeart/2005/8/layout/hierarchy3"/>
    <dgm:cxn modelId="{5BF03D57-0D69-4693-9CF7-ADE48DA93C3B}" type="presParOf" srcId="{841AF5D9-1081-44D1-A63A-21C0B3D87412}" destId="{F58AAAC7-52B1-4234-9839-38B83EA2762F}" srcOrd="0" destOrd="0" presId="urn:microsoft.com/office/officeart/2005/8/layout/hierarchy3"/>
    <dgm:cxn modelId="{4BEF86CF-8A41-4012-B92C-A84316D15422}" type="presParOf" srcId="{841AF5D9-1081-44D1-A63A-21C0B3D87412}" destId="{238140C9-E06A-4D1E-8A98-93E46408983A}" srcOrd="1" destOrd="0" presId="urn:microsoft.com/office/officeart/2005/8/layout/hierarchy3"/>
    <dgm:cxn modelId="{79EA356F-2ED2-435B-859D-C0C88BCBB423}" type="presParOf" srcId="{5B42BB60-E772-4430-815A-90F47F1AAF66}" destId="{DFE5228D-F4E4-42D5-B146-02FAB30016FE}" srcOrd="1" destOrd="0" presId="urn:microsoft.com/office/officeart/2005/8/layout/hierarchy3"/>
    <dgm:cxn modelId="{8291AFB3-2CF4-4B11-A536-F21BB9D798E9}" type="presParOf" srcId="{DFE5228D-F4E4-42D5-B146-02FAB30016FE}" destId="{35A2135C-1F36-43C4-9946-AEAD6A0DE7B7}" srcOrd="0" destOrd="0" presId="urn:microsoft.com/office/officeart/2005/8/layout/hierarchy3"/>
    <dgm:cxn modelId="{6D0AC6E4-01F2-45E9-AE03-15821D4928DC}" type="presParOf" srcId="{DFE5228D-F4E4-42D5-B146-02FAB30016FE}" destId="{2A138485-F0B2-493C-B788-1FF4E2571094}" srcOrd="1" destOrd="0" presId="urn:microsoft.com/office/officeart/2005/8/layout/hierarchy3"/>
    <dgm:cxn modelId="{32DB8F4E-6804-4663-A716-5F0BDE00EC64}" type="presParOf" srcId="{DFE5228D-F4E4-42D5-B146-02FAB30016FE}" destId="{51B26E24-96A7-464C-A443-2965FCC0D4E3}" srcOrd="2" destOrd="0" presId="urn:microsoft.com/office/officeart/2005/8/layout/hierarchy3"/>
    <dgm:cxn modelId="{6ECB712D-E4A8-47D2-8AA8-7420425CDAC4}" type="presParOf" srcId="{DFE5228D-F4E4-42D5-B146-02FAB30016FE}" destId="{482FA932-4EE0-4660-9FBA-B9D91227A21F}" srcOrd="3" destOrd="0" presId="urn:microsoft.com/office/officeart/2005/8/layout/hierarchy3"/>
    <dgm:cxn modelId="{58D4BE49-CBC8-4CBE-853F-CDF5BE7E356C}" type="presParOf" srcId="{CB7DD42C-B332-4797-8D66-0714C6393B7C}" destId="{D9020C7C-4F95-475A-9E79-531A11734CD7}" srcOrd="3" destOrd="0" presId="urn:microsoft.com/office/officeart/2005/8/layout/hierarchy3"/>
    <dgm:cxn modelId="{25BA0934-DAD2-447E-B0D7-A434C75A6411}" type="presParOf" srcId="{D9020C7C-4F95-475A-9E79-531A11734CD7}" destId="{FBBDD65B-F9C9-4757-B82A-F4DC43F6BFC9}" srcOrd="0" destOrd="0" presId="urn:microsoft.com/office/officeart/2005/8/layout/hierarchy3"/>
    <dgm:cxn modelId="{102E63B5-01C9-46FA-986C-70BB13D192B8}" type="presParOf" srcId="{FBBDD65B-F9C9-4757-B82A-F4DC43F6BFC9}" destId="{E6672AF3-BF7A-4F1E-80B5-D46B0276D8F4}" srcOrd="0" destOrd="0" presId="urn:microsoft.com/office/officeart/2005/8/layout/hierarchy3"/>
    <dgm:cxn modelId="{612CE817-C6A7-41DC-B19F-F66C52A9EA3D}" type="presParOf" srcId="{FBBDD65B-F9C9-4757-B82A-F4DC43F6BFC9}" destId="{DF88B3A9-E96B-4407-92F7-3AA7C1278343}" srcOrd="1" destOrd="0" presId="urn:microsoft.com/office/officeart/2005/8/layout/hierarchy3"/>
    <dgm:cxn modelId="{37B63B57-9B70-4118-A3B4-B3EE59A36FC1}" type="presParOf" srcId="{D9020C7C-4F95-475A-9E79-531A11734CD7}" destId="{CBAF9C97-B057-4FDD-B027-55FC1B0C8DCF}" srcOrd="1" destOrd="0" presId="urn:microsoft.com/office/officeart/2005/8/layout/hierarchy3"/>
    <dgm:cxn modelId="{AED99DDC-6AA8-4DAB-A776-FAC261128CB0}" type="presParOf" srcId="{CBAF9C97-B057-4FDD-B027-55FC1B0C8DCF}" destId="{D70A6845-C0C2-4C50-B688-B2D87C4C7A60}" srcOrd="0" destOrd="0" presId="urn:microsoft.com/office/officeart/2005/8/layout/hierarchy3"/>
    <dgm:cxn modelId="{6576ED23-1C9F-4BE9-B710-4C276F24B21B}" type="presParOf" srcId="{CBAF9C97-B057-4FDD-B027-55FC1B0C8DCF}" destId="{6F8B5672-3B9E-401B-B92F-FF9B9EDC3FC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66D3F0-98BD-4934-999C-C7BAC4D8B229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3B55945-4FE3-40ED-BE4A-0467BFB4F975}">
      <dgm:prSet/>
      <dgm:spPr/>
      <dgm:t>
        <a:bodyPr/>
        <a:lstStyle/>
        <a:p>
          <a:r>
            <a:rPr lang="en-US"/>
            <a:t>Risk Assessment</a:t>
          </a:r>
        </a:p>
      </dgm:t>
    </dgm:pt>
    <dgm:pt modelId="{7918DF16-EFB7-4748-8192-D82E9549FFE9}" type="parTrans" cxnId="{BE23E05B-7F93-482A-A1FD-B9FFA430E910}">
      <dgm:prSet/>
      <dgm:spPr/>
      <dgm:t>
        <a:bodyPr/>
        <a:lstStyle/>
        <a:p>
          <a:endParaRPr lang="en-US"/>
        </a:p>
      </dgm:t>
    </dgm:pt>
    <dgm:pt modelId="{431EA140-8541-48D8-9FC1-DA2A5B4F71D9}" type="sibTrans" cxnId="{BE23E05B-7F93-482A-A1FD-B9FFA430E910}">
      <dgm:prSet/>
      <dgm:spPr/>
      <dgm:t>
        <a:bodyPr/>
        <a:lstStyle/>
        <a:p>
          <a:endParaRPr lang="en-US"/>
        </a:p>
      </dgm:t>
    </dgm:pt>
    <dgm:pt modelId="{72FC233E-E1BD-4489-BB73-0A0713CFBFA7}">
      <dgm:prSet/>
      <dgm:spPr/>
      <dgm:t>
        <a:bodyPr/>
        <a:lstStyle/>
        <a:p>
          <a:r>
            <a:rPr lang="en-US"/>
            <a:t>Assets declaration and impact computation</a:t>
          </a:r>
        </a:p>
      </dgm:t>
    </dgm:pt>
    <dgm:pt modelId="{29CD03BE-32EC-47EB-A570-3BDD59B70677}" type="parTrans" cxnId="{1581F39E-2C05-4C2A-AC62-87947606461E}">
      <dgm:prSet/>
      <dgm:spPr/>
      <dgm:t>
        <a:bodyPr/>
        <a:lstStyle/>
        <a:p>
          <a:endParaRPr lang="en-US"/>
        </a:p>
      </dgm:t>
    </dgm:pt>
    <dgm:pt modelId="{841DFC82-E57F-4114-B438-797C6B10FE4C}" type="sibTrans" cxnId="{1581F39E-2C05-4C2A-AC62-87947606461E}">
      <dgm:prSet/>
      <dgm:spPr/>
      <dgm:t>
        <a:bodyPr/>
        <a:lstStyle/>
        <a:p>
          <a:endParaRPr lang="en-US"/>
        </a:p>
      </dgm:t>
    </dgm:pt>
    <dgm:pt modelId="{22E1B411-1D57-49AD-95DB-089C07913CEC}">
      <dgm:prSet/>
      <dgm:spPr/>
      <dgm:t>
        <a:bodyPr/>
        <a:lstStyle/>
        <a:p>
          <a:r>
            <a:rPr lang="en-US"/>
            <a:t>Identification of Vulnerable Binaries</a:t>
          </a:r>
        </a:p>
      </dgm:t>
    </dgm:pt>
    <dgm:pt modelId="{DE5F6E2B-DAB1-42B9-94B5-9AA479376760}" type="parTrans" cxnId="{F3472D92-26F7-4AC8-B71E-AF5594C1FCE0}">
      <dgm:prSet/>
      <dgm:spPr/>
      <dgm:t>
        <a:bodyPr/>
        <a:lstStyle/>
        <a:p>
          <a:endParaRPr lang="en-US"/>
        </a:p>
      </dgm:t>
    </dgm:pt>
    <dgm:pt modelId="{1AC1E52C-4C88-472A-8432-930E155E2FCE}" type="sibTrans" cxnId="{F3472D92-26F7-4AC8-B71E-AF5594C1FCE0}">
      <dgm:prSet/>
      <dgm:spPr/>
      <dgm:t>
        <a:bodyPr/>
        <a:lstStyle/>
        <a:p>
          <a:endParaRPr lang="en-US"/>
        </a:p>
      </dgm:t>
    </dgm:pt>
    <dgm:pt modelId="{80BA6AE4-AB47-474C-A43F-25851D9193FB}">
      <dgm:prSet/>
      <dgm:spPr/>
      <dgm:t>
        <a:bodyPr/>
        <a:lstStyle/>
        <a:p>
          <a:r>
            <a:rPr lang="en-US"/>
            <a:t>Small pen tests in every different binary </a:t>
          </a:r>
        </a:p>
      </dgm:t>
    </dgm:pt>
    <dgm:pt modelId="{F660F4D2-8470-45BB-B753-32B0EB2837C0}" type="parTrans" cxnId="{B21EF5C8-18E4-46B8-95BF-B2D35700945D}">
      <dgm:prSet/>
      <dgm:spPr/>
      <dgm:t>
        <a:bodyPr/>
        <a:lstStyle/>
        <a:p>
          <a:endParaRPr lang="en-US"/>
        </a:p>
      </dgm:t>
    </dgm:pt>
    <dgm:pt modelId="{8D23FEA1-2336-4EE2-A8C2-396773270B51}" type="sibTrans" cxnId="{B21EF5C8-18E4-46B8-95BF-B2D35700945D}">
      <dgm:prSet/>
      <dgm:spPr/>
      <dgm:t>
        <a:bodyPr/>
        <a:lstStyle/>
        <a:p>
          <a:endParaRPr lang="en-US"/>
        </a:p>
      </dgm:t>
    </dgm:pt>
    <dgm:pt modelId="{6B8F86AA-EF57-4213-9B7C-8F76333B0C07}">
      <dgm:prSet/>
      <dgm:spPr/>
      <dgm:t>
        <a:bodyPr/>
        <a:lstStyle/>
        <a:p>
          <a:r>
            <a:rPr lang="en-US"/>
            <a:t>Mitigation Strategies</a:t>
          </a:r>
        </a:p>
      </dgm:t>
    </dgm:pt>
    <dgm:pt modelId="{25352538-23E6-4FD1-925D-D4F06A6E6CFB}" type="parTrans" cxnId="{1D3B4F31-E1F0-48DC-B23F-BDFC6039A62C}">
      <dgm:prSet/>
      <dgm:spPr/>
      <dgm:t>
        <a:bodyPr/>
        <a:lstStyle/>
        <a:p>
          <a:endParaRPr lang="en-US"/>
        </a:p>
      </dgm:t>
    </dgm:pt>
    <dgm:pt modelId="{10F1EE1C-3712-4C7C-8247-5AC59287AA13}" type="sibTrans" cxnId="{1D3B4F31-E1F0-48DC-B23F-BDFC6039A62C}">
      <dgm:prSet/>
      <dgm:spPr/>
      <dgm:t>
        <a:bodyPr/>
        <a:lstStyle/>
        <a:p>
          <a:endParaRPr lang="en-US"/>
        </a:p>
      </dgm:t>
    </dgm:pt>
    <dgm:pt modelId="{6465837D-FD46-4969-BA4C-428870DB34F0}">
      <dgm:prSet/>
      <dgm:spPr/>
      <dgm:t>
        <a:bodyPr/>
        <a:lstStyle/>
        <a:p>
          <a:r>
            <a:rPr lang="en-US"/>
            <a:t>Network protection </a:t>
          </a:r>
        </a:p>
      </dgm:t>
    </dgm:pt>
    <dgm:pt modelId="{6A3E14F8-AEC5-4A67-A043-175E5943AFFF}" type="parTrans" cxnId="{2623AAF6-10DE-4039-9EF7-5A93E5851CCE}">
      <dgm:prSet/>
      <dgm:spPr/>
      <dgm:t>
        <a:bodyPr/>
        <a:lstStyle/>
        <a:p>
          <a:endParaRPr lang="en-US"/>
        </a:p>
      </dgm:t>
    </dgm:pt>
    <dgm:pt modelId="{45030ECC-526B-4249-B019-465F1B074554}" type="sibTrans" cxnId="{2623AAF6-10DE-4039-9EF7-5A93E5851CCE}">
      <dgm:prSet/>
      <dgm:spPr/>
      <dgm:t>
        <a:bodyPr/>
        <a:lstStyle/>
        <a:p>
          <a:endParaRPr lang="en-US"/>
        </a:p>
      </dgm:t>
    </dgm:pt>
    <dgm:pt modelId="{58E18D6A-6830-4A7D-BDCE-F772D03BE284}">
      <dgm:prSet/>
      <dgm:spPr/>
      <dgm:t>
        <a:bodyPr/>
        <a:lstStyle/>
        <a:p>
          <a:r>
            <a:rPr lang="en-US"/>
            <a:t>Software protection </a:t>
          </a:r>
        </a:p>
      </dgm:t>
    </dgm:pt>
    <dgm:pt modelId="{AFB5ECB6-E7DB-4947-B650-71130204F5A0}" type="parTrans" cxnId="{2C539A72-82C2-49FC-BEBC-A91EF343A634}">
      <dgm:prSet/>
      <dgm:spPr/>
      <dgm:t>
        <a:bodyPr/>
        <a:lstStyle/>
        <a:p>
          <a:endParaRPr lang="en-US"/>
        </a:p>
      </dgm:t>
    </dgm:pt>
    <dgm:pt modelId="{CD047F03-2EFB-472A-BC7E-212E40C123F2}" type="sibTrans" cxnId="{2C539A72-82C2-49FC-BEBC-A91EF343A634}">
      <dgm:prSet/>
      <dgm:spPr/>
      <dgm:t>
        <a:bodyPr/>
        <a:lstStyle/>
        <a:p>
          <a:endParaRPr lang="en-US"/>
        </a:p>
      </dgm:t>
    </dgm:pt>
    <dgm:pt modelId="{BD12C0C8-EAC8-45D8-B95E-8871923000FC}">
      <dgm:prSet/>
      <dgm:spPr/>
      <dgm:t>
        <a:bodyPr/>
        <a:lstStyle/>
        <a:p>
          <a:r>
            <a:rPr lang="en-US"/>
            <a:t>Human mistake </a:t>
          </a:r>
        </a:p>
      </dgm:t>
    </dgm:pt>
    <dgm:pt modelId="{9962E918-50C9-4A0E-9435-BC4117CA0476}" type="parTrans" cxnId="{008B8AE6-520D-468D-87A4-C6BE4A10A900}">
      <dgm:prSet/>
      <dgm:spPr/>
      <dgm:t>
        <a:bodyPr/>
        <a:lstStyle/>
        <a:p>
          <a:endParaRPr lang="en-US"/>
        </a:p>
      </dgm:t>
    </dgm:pt>
    <dgm:pt modelId="{7AF0466C-F982-427A-9F96-10E6CD7A03F7}" type="sibTrans" cxnId="{008B8AE6-520D-468D-87A4-C6BE4A10A900}">
      <dgm:prSet/>
      <dgm:spPr/>
      <dgm:t>
        <a:bodyPr/>
        <a:lstStyle/>
        <a:p>
          <a:endParaRPr lang="en-US"/>
        </a:p>
      </dgm:t>
    </dgm:pt>
    <dgm:pt modelId="{01A243D2-C6E8-4ECE-92E4-8FE0C126E5AB}">
      <dgm:prSet/>
      <dgm:spPr/>
      <dgm:t>
        <a:bodyPr/>
        <a:lstStyle/>
        <a:p>
          <a:r>
            <a:rPr lang="en-US"/>
            <a:t>Train maritime personnel </a:t>
          </a:r>
        </a:p>
      </dgm:t>
    </dgm:pt>
    <dgm:pt modelId="{BC5F1C43-137F-40FB-805E-49F07EA15E19}" type="parTrans" cxnId="{6D28E915-600F-47AE-B273-0CE590BF77BA}">
      <dgm:prSet/>
      <dgm:spPr/>
      <dgm:t>
        <a:bodyPr/>
        <a:lstStyle/>
        <a:p>
          <a:endParaRPr lang="en-US"/>
        </a:p>
      </dgm:t>
    </dgm:pt>
    <dgm:pt modelId="{3D95B0DA-59BD-4F67-952F-38BAC6E92454}" type="sibTrans" cxnId="{6D28E915-600F-47AE-B273-0CE590BF77BA}">
      <dgm:prSet/>
      <dgm:spPr/>
      <dgm:t>
        <a:bodyPr/>
        <a:lstStyle/>
        <a:p>
          <a:endParaRPr lang="en-US"/>
        </a:p>
      </dgm:t>
    </dgm:pt>
    <dgm:pt modelId="{CB7DD42C-B332-4797-8D66-0714C6393B7C}" type="pres">
      <dgm:prSet presAssocID="{2766D3F0-98BD-4934-999C-C7BAC4D8B22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489C89B-F47F-4552-AA72-25AA88B529C6}" type="pres">
      <dgm:prSet presAssocID="{D3B55945-4FE3-40ED-BE4A-0467BFB4F975}" presName="root" presStyleCnt="0"/>
      <dgm:spPr/>
    </dgm:pt>
    <dgm:pt modelId="{D10C3575-3E0B-4A89-A920-A3A4E1209DA8}" type="pres">
      <dgm:prSet presAssocID="{D3B55945-4FE3-40ED-BE4A-0467BFB4F975}" presName="rootComposite" presStyleCnt="0"/>
      <dgm:spPr/>
    </dgm:pt>
    <dgm:pt modelId="{2CD9F4ED-C5C7-4DAE-B8AC-52B5D88FA23C}" type="pres">
      <dgm:prSet presAssocID="{D3B55945-4FE3-40ED-BE4A-0467BFB4F975}" presName="rootText" presStyleLbl="node1" presStyleIdx="0" presStyleCnt="4"/>
      <dgm:spPr/>
    </dgm:pt>
    <dgm:pt modelId="{84649A42-F5DF-4F0B-ACB9-0CFD629E2B91}" type="pres">
      <dgm:prSet presAssocID="{D3B55945-4FE3-40ED-BE4A-0467BFB4F975}" presName="rootConnector" presStyleLbl="node1" presStyleIdx="0" presStyleCnt="4"/>
      <dgm:spPr/>
    </dgm:pt>
    <dgm:pt modelId="{C05EDBB5-A886-4826-94B7-B863A963D956}" type="pres">
      <dgm:prSet presAssocID="{D3B55945-4FE3-40ED-BE4A-0467BFB4F975}" presName="childShape" presStyleCnt="0"/>
      <dgm:spPr/>
    </dgm:pt>
    <dgm:pt modelId="{E0D41403-3CEA-4BEE-B495-A30818CDF585}" type="pres">
      <dgm:prSet presAssocID="{29CD03BE-32EC-47EB-A570-3BDD59B70677}" presName="Name13" presStyleLbl="parChTrans1D2" presStyleIdx="0" presStyleCnt="5"/>
      <dgm:spPr/>
    </dgm:pt>
    <dgm:pt modelId="{C2892068-4168-4AD8-9DA7-8497078C5D15}" type="pres">
      <dgm:prSet presAssocID="{72FC233E-E1BD-4489-BB73-0A0713CFBFA7}" presName="childText" presStyleLbl="bgAcc1" presStyleIdx="0" presStyleCnt="5">
        <dgm:presLayoutVars>
          <dgm:bulletEnabled val="1"/>
        </dgm:presLayoutVars>
      </dgm:prSet>
      <dgm:spPr/>
    </dgm:pt>
    <dgm:pt modelId="{FCD776D3-3B31-4E6D-A5CB-F0571FF5B30B}" type="pres">
      <dgm:prSet presAssocID="{22E1B411-1D57-49AD-95DB-089C07913CEC}" presName="root" presStyleCnt="0"/>
      <dgm:spPr/>
    </dgm:pt>
    <dgm:pt modelId="{D159803F-DCFB-4A69-A003-722614AA5C94}" type="pres">
      <dgm:prSet presAssocID="{22E1B411-1D57-49AD-95DB-089C07913CEC}" presName="rootComposite" presStyleCnt="0"/>
      <dgm:spPr/>
    </dgm:pt>
    <dgm:pt modelId="{1C14B066-9AC3-49CF-B1C2-EB9512E6F483}" type="pres">
      <dgm:prSet presAssocID="{22E1B411-1D57-49AD-95DB-089C07913CEC}" presName="rootText" presStyleLbl="node1" presStyleIdx="1" presStyleCnt="4"/>
      <dgm:spPr/>
    </dgm:pt>
    <dgm:pt modelId="{322CA7FF-6ADF-4C7E-9B1D-FE2F0D683F75}" type="pres">
      <dgm:prSet presAssocID="{22E1B411-1D57-49AD-95DB-089C07913CEC}" presName="rootConnector" presStyleLbl="node1" presStyleIdx="1" presStyleCnt="4"/>
      <dgm:spPr/>
    </dgm:pt>
    <dgm:pt modelId="{5553E958-C8B5-4A96-8B3A-3B1FEC2B66E0}" type="pres">
      <dgm:prSet presAssocID="{22E1B411-1D57-49AD-95DB-089C07913CEC}" presName="childShape" presStyleCnt="0"/>
      <dgm:spPr/>
    </dgm:pt>
    <dgm:pt modelId="{7CBD0A4E-D4AD-4673-88DA-1DE22C5AABF8}" type="pres">
      <dgm:prSet presAssocID="{F660F4D2-8470-45BB-B753-32B0EB2837C0}" presName="Name13" presStyleLbl="parChTrans1D2" presStyleIdx="1" presStyleCnt="5"/>
      <dgm:spPr/>
    </dgm:pt>
    <dgm:pt modelId="{68ACB822-BB57-4952-AE76-6BDC79337658}" type="pres">
      <dgm:prSet presAssocID="{80BA6AE4-AB47-474C-A43F-25851D9193FB}" presName="childText" presStyleLbl="bgAcc1" presStyleIdx="1" presStyleCnt="5">
        <dgm:presLayoutVars>
          <dgm:bulletEnabled val="1"/>
        </dgm:presLayoutVars>
      </dgm:prSet>
      <dgm:spPr/>
    </dgm:pt>
    <dgm:pt modelId="{5B42BB60-E772-4430-815A-90F47F1AAF66}" type="pres">
      <dgm:prSet presAssocID="{6B8F86AA-EF57-4213-9B7C-8F76333B0C07}" presName="root" presStyleCnt="0"/>
      <dgm:spPr/>
    </dgm:pt>
    <dgm:pt modelId="{841AF5D9-1081-44D1-A63A-21C0B3D87412}" type="pres">
      <dgm:prSet presAssocID="{6B8F86AA-EF57-4213-9B7C-8F76333B0C07}" presName="rootComposite" presStyleCnt="0"/>
      <dgm:spPr/>
    </dgm:pt>
    <dgm:pt modelId="{F58AAAC7-52B1-4234-9839-38B83EA2762F}" type="pres">
      <dgm:prSet presAssocID="{6B8F86AA-EF57-4213-9B7C-8F76333B0C07}" presName="rootText" presStyleLbl="node1" presStyleIdx="2" presStyleCnt="4"/>
      <dgm:spPr/>
    </dgm:pt>
    <dgm:pt modelId="{238140C9-E06A-4D1E-8A98-93E46408983A}" type="pres">
      <dgm:prSet presAssocID="{6B8F86AA-EF57-4213-9B7C-8F76333B0C07}" presName="rootConnector" presStyleLbl="node1" presStyleIdx="2" presStyleCnt="4"/>
      <dgm:spPr/>
    </dgm:pt>
    <dgm:pt modelId="{DFE5228D-F4E4-42D5-B146-02FAB30016FE}" type="pres">
      <dgm:prSet presAssocID="{6B8F86AA-EF57-4213-9B7C-8F76333B0C07}" presName="childShape" presStyleCnt="0"/>
      <dgm:spPr/>
    </dgm:pt>
    <dgm:pt modelId="{35A2135C-1F36-43C4-9946-AEAD6A0DE7B7}" type="pres">
      <dgm:prSet presAssocID="{6A3E14F8-AEC5-4A67-A043-175E5943AFFF}" presName="Name13" presStyleLbl="parChTrans1D2" presStyleIdx="2" presStyleCnt="5"/>
      <dgm:spPr/>
    </dgm:pt>
    <dgm:pt modelId="{2A138485-F0B2-493C-B788-1FF4E2571094}" type="pres">
      <dgm:prSet presAssocID="{6465837D-FD46-4969-BA4C-428870DB34F0}" presName="childText" presStyleLbl="bgAcc1" presStyleIdx="2" presStyleCnt="5">
        <dgm:presLayoutVars>
          <dgm:bulletEnabled val="1"/>
        </dgm:presLayoutVars>
      </dgm:prSet>
      <dgm:spPr/>
    </dgm:pt>
    <dgm:pt modelId="{51B26E24-96A7-464C-A443-2965FCC0D4E3}" type="pres">
      <dgm:prSet presAssocID="{AFB5ECB6-E7DB-4947-B650-71130204F5A0}" presName="Name13" presStyleLbl="parChTrans1D2" presStyleIdx="3" presStyleCnt="5"/>
      <dgm:spPr/>
    </dgm:pt>
    <dgm:pt modelId="{482FA932-4EE0-4660-9FBA-B9D91227A21F}" type="pres">
      <dgm:prSet presAssocID="{58E18D6A-6830-4A7D-BDCE-F772D03BE284}" presName="childText" presStyleLbl="bgAcc1" presStyleIdx="3" presStyleCnt="5">
        <dgm:presLayoutVars>
          <dgm:bulletEnabled val="1"/>
        </dgm:presLayoutVars>
      </dgm:prSet>
      <dgm:spPr/>
    </dgm:pt>
    <dgm:pt modelId="{D9020C7C-4F95-475A-9E79-531A11734CD7}" type="pres">
      <dgm:prSet presAssocID="{BD12C0C8-EAC8-45D8-B95E-8871923000FC}" presName="root" presStyleCnt="0"/>
      <dgm:spPr/>
    </dgm:pt>
    <dgm:pt modelId="{FBBDD65B-F9C9-4757-B82A-F4DC43F6BFC9}" type="pres">
      <dgm:prSet presAssocID="{BD12C0C8-EAC8-45D8-B95E-8871923000FC}" presName="rootComposite" presStyleCnt="0"/>
      <dgm:spPr/>
    </dgm:pt>
    <dgm:pt modelId="{E6672AF3-BF7A-4F1E-80B5-D46B0276D8F4}" type="pres">
      <dgm:prSet presAssocID="{BD12C0C8-EAC8-45D8-B95E-8871923000FC}" presName="rootText" presStyleLbl="node1" presStyleIdx="3" presStyleCnt="4"/>
      <dgm:spPr/>
    </dgm:pt>
    <dgm:pt modelId="{DF88B3A9-E96B-4407-92F7-3AA7C1278343}" type="pres">
      <dgm:prSet presAssocID="{BD12C0C8-EAC8-45D8-B95E-8871923000FC}" presName="rootConnector" presStyleLbl="node1" presStyleIdx="3" presStyleCnt="4"/>
      <dgm:spPr/>
    </dgm:pt>
    <dgm:pt modelId="{CBAF9C97-B057-4FDD-B027-55FC1B0C8DCF}" type="pres">
      <dgm:prSet presAssocID="{BD12C0C8-EAC8-45D8-B95E-8871923000FC}" presName="childShape" presStyleCnt="0"/>
      <dgm:spPr/>
    </dgm:pt>
    <dgm:pt modelId="{D70A6845-C0C2-4C50-B688-B2D87C4C7A60}" type="pres">
      <dgm:prSet presAssocID="{BC5F1C43-137F-40FB-805E-49F07EA15E19}" presName="Name13" presStyleLbl="parChTrans1D2" presStyleIdx="4" presStyleCnt="5"/>
      <dgm:spPr/>
    </dgm:pt>
    <dgm:pt modelId="{6F8B5672-3B9E-401B-B92F-FF9B9EDC3FC6}" type="pres">
      <dgm:prSet presAssocID="{01A243D2-C6E8-4ECE-92E4-8FE0C126E5AB}" presName="childText" presStyleLbl="bgAcc1" presStyleIdx="4" presStyleCnt="5">
        <dgm:presLayoutVars>
          <dgm:bulletEnabled val="1"/>
        </dgm:presLayoutVars>
      </dgm:prSet>
      <dgm:spPr/>
    </dgm:pt>
  </dgm:ptLst>
  <dgm:cxnLst>
    <dgm:cxn modelId="{8DF5A512-B4B9-4D7D-B155-6D6D366585C1}" type="presOf" srcId="{22E1B411-1D57-49AD-95DB-089C07913CEC}" destId="{322CA7FF-6ADF-4C7E-9B1D-FE2F0D683F75}" srcOrd="1" destOrd="0" presId="urn:microsoft.com/office/officeart/2005/8/layout/hierarchy3"/>
    <dgm:cxn modelId="{6D28E915-600F-47AE-B273-0CE590BF77BA}" srcId="{BD12C0C8-EAC8-45D8-B95E-8871923000FC}" destId="{01A243D2-C6E8-4ECE-92E4-8FE0C126E5AB}" srcOrd="0" destOrd="0" parTransId="{BC5F1C43-137F-40FB-805E-49F07EA15E19}" sibTransId="{3D95B0DA-59BD-4F67-952F-38BAC6E92454}"/>
    <dgm:cxn modelId="{77EE7221-B688-4C1A-9492-3AAA90B968CE}" type="presOf" srcId="{BD12C0C8-EAC8-45D8-B95E-8871923000FC}" destId="{DF88B3A9-E96B-4407-92F7-3AA7C1278343}" srcOrd="1" destOrd="0" presId="urn:microsoft.com/office/officeart/2005/8/layout/hierarchy3"/>
    <dgm:cxn modelId="{01ABC228-B8B2-47E2-889B-B90FAB801293}" type="presOf" srcId="{BD12C0C8-EAC8-45D8-B95E-8871923000FC}" destId="{E6672AF3-BF7A-4F1E-80B5-D46B0276D8F4}" srcOrd="0" destOrd="0" presId="urn:microsoft.com/office/officeart/2005/8/layout/hierarchy3"/>
    <dgm:cxn modelId="{1D3B4F31-E1F0-48DC-B23F-BDFC6039A62C}" srcId="{2766D3F0-98BD-4934-999C-C7BAC4D8B229}" destId="{6B8F86AA-EF57-4213-9B7C-8F76333B0C07}" srcOrd="2" destOrd="0" parTransId="{25352538-23E6-4FD1-925D-D4F06A6E6CFB}" sibTransId="{10F1EE1C-3712-4C7C-8247-5AC59287AA13}"/>
    <dgm:cxn modelId="{6901F032-0B78-450E-862D-EC092670AFA0}" type="presOf" srcId="{2766D3F0-98BD-4934-999C-C7BAC4D8B229}" destId="{CB7DD42C-B332-4797-8D66-0714C6393B7C}" srcOrd="0" destOrd="0" presId="urn:microsoft.com/office/officeart/2005/8/layout/hierarchy3"/>
    <dgm:cxn modelId="{1C652F33-7A99-4874-8A3B-49E1305AE0DA}" type="presOf" srcId="{6B8F86AA-EF57-4213-9B7C-8F76333B0C07}" destId="{238140C9-E06A-4D1E-8A98-93E46408983A}" srcOrd="1" destOrd="0" presId="urn:microsoft.com/office/officeart/2005/8/layout/hierarchy3"/>
    <dgm:cxn modelId="{BE08F83C-AA21-464A-A42E-94227979CB53}" type="presOf" srcId="{80BA6AE4-AB47-474C-A43F-25851D9193FB}" destId="{68ACB822-BB57-4952-AE76-6BDC79337658}" srcOrd="0" destOrd="0" presId="urn:microsoft.com/office/officeart/2005/8/layout/hierarchy3"/>
    <dgm:cxn modelId="{F1DE3F3F-9A85-43F5-86F6-EE131E852D20}" type="presOf" srcId="{AFB5ECB6-E7DB-4947-B650-71130204F5A0}" destId="{51B26E24-96A7-464C-A443-2965FCC0D4E3}" srcOrd="0" destOrd="0" presId="urn:microsoft.com/office/officeart/2005/8/layout/hierarchy3"/>
    <dgm:cxn modelId="{02497040-8163-4921-878A-57AB78187FC8}" type="presOf" srcId="{F660F4D2-8470-45BB-B753-32B0EB2837C0}" destId="{7CBD0A4E-D4AD-4673-88DA-1DE22C5AABF8}" srcOrd="0" destOrd="0" presId="urn:microsoft.com/office/officeart/2005/8/layout/hierarchy3"/>
    <dgm:cxn modelId="{BE23E05B-7F93-482A-A1FD-B9FFA430E910}" srcId="{2766D3F0-98BD-4934-999C-C7BAC4D8B229}" destId="{D3B55945-4FE3-40ED-BE4A-0467BFB4F975}" srcOrd="0" destOrd="0" parTransId="{7918DF16-EFB7-4748-8192-D82E9549FFE9}" sibTransId="{431EA140-8541-48D8-9FC1-DA2A5B4F71D9}"/>
    <dgm:cxn modelId="{E4810F63-FCF8-4FB9-B4D3-058F31E51358}" type="presOf" srcId="{29CD03BE-32EC-47EB-A570-3BDD59B70677}" destId="{E0D41403-3CEA-4BEE-B495-A30818CDF585}" srcOrd="0" destOrd="0" presId="urn:microsoft.com/office/officeart/2005/8/layout/hierarchy3"/>
    <dgm:cxn modelId="{ABEC8663-F172-4058-9D47-666D7675DA92}" type="presOf" srcId="{6465837D-FD46-4969-BA4C-428870DB34F0}" destId="{2A138485-F0B2-493C-B788-1FF4E2571094}" srcOrd="0" destOrd="0" presId="urn:microsoft.com/office/officeart/2005/8/layout/hierarchy3"/>
    <dgm:cxn modelId="{2C539A72-82C2-49FC-BEBC-A91EF343A634}" srcId="{6B8F86AA-EF57-4213-9B7C-8F76333B0C07}" destId="{58E18D6A-6830-4A7D-BDCE-F772D03BE284}" srcOrd="1" destOrd="0" parTransId="{AFB5ECB6-E7DB-4947-B650-71130204F5A0}" sibTransId="{CD047F03-2EFB-472A-BC7E-212E40C123F2}"/>
    <dgm:cxn modelId="{8B26C689-D514-45EB-A60A-7C51910D6A28}" type="presOf" srcId="{D3B55945-4FE3-40ED-BE4A-0467BFB4F975}" destId="{84649A42-F5DF-4F0B-ACB9-0CFD629E2B91}" srcOrd="1" destOrd="0" presId="urn:microsoft.com/office/officeart/2005/8/layout/hierarchy3"/>
    <dgm:cxn modelId="{F3472D92-26F7-4AC8-B71E-AF5594C1FCE0}" srcId="{2766D3F0-98BD-4934-999C-C7BAC4D8B229}" destId="{22E1B411-1D57-49AD-95DB-089C07913CEC}" srcOrd="1" destOrd="0" parTransId="{DE5F6E2B-DAB1-42B9-94B5-9AA479376760}" sibTransId="{1AC1E52C-4C88-472A-8432-930E155E2FCE}"/>
    <dgm:cxn modelId="{1581F39E-2C05-4C2A-AC62-87947606461E}" srcId="{D3B55945-4FE3-40ED-BE4A-0467BFB4F975}" destId="{72FC233E-E1BD-4489-BB73-0A0713CFBFA7}" srcOrd="0" destOrd="0" parTransId="{29CD03BE-32EC-47EB-A570-3BDD59B70677}" sibTransId="{841DFC82-E57F-4114-B438-797C6B10FE4C}"/>
    <dgm:cxn modelId="{57A726A2-8466-4D42-BD45-BF8BDD46459A}" type="presOf" srcId="{6A3E14F8-AEC5-4A67-A043-175E5943AFFF}" destId="{35A2135C-1F36-43C4-9946-AEAD6A0DE7B7}" srcOrd="0" destOrd="0" presId="urn:microsoft.com/office/officeart/2005/8/layout/hierarchy3"/>
    <dgm:cxn modelId="{829285AF-6604-44AA-879C-AB3356247A16}" type="presOf" srcId="{01A243D2-C6E8-4ECE-92E4-8FE0C126E5AB}" destId="{6F8B5672-3B9E-401B-B92F-FF9B9EDC3FC6}" srcOrd="0" destOrd="0" presId="urn:microsoft.com/office/officeart/2005/8/layout/hierarchy3"/>
    <dgm:cxn modelId="{BF1441B9-5A15-4CFE-BB8C-2A4E0498D7DD}" type="presOf" srcId="{D3B55945-4FE3-40ED-BE4A-0467BFB4F975}" destId="{2CD9F4ED-C5C7-4DAE-B8AC-52B5D88FA23C}" srcOrd="0" destOrd="0" presId="urn:microsoft.com/office/officeart/2005/8/layout/hierarchy3"/>
    <dgm:cxn modelId="{B21EF5C8-18E4-46B8-95BF-B2D35700945D}" srcId="{22E1B411-1D57-49AD-95DB-089C07913CEC}" destId="{80BA6AE4-AB47-474C-A43F-25851D9193FB}" srcOrd="0" destOrd="0" parTransId="{F660F4D2-8470-45BB-B753-32B0EB2837C0}" sibTransId="{8D23FEA1-2336-4EE2-A8C2-396773270B51}"/>
    <dgm:cxn modelId="{4DB0CADC-AD61-4281-9016-BD77FB422535}" type="presOf" srcId="{6B8F86AA-EF57-4213-9B7C-8F76333B0C07}" destId="{F58AAAC7-52B1-4234-9839-38B83EA2762F}" srcOrd="0" destOrd="0" presId="urn:microsoft.com/office/officeart/2005/8/layout/hierarchy3"/>
    <dgm:cxn modelId="{008B8AE6-520D-468D-87A4-C6BE4A10A900}" srcId="{2766D3F0-98BD-4934-999C-C7BAC4D8B229}" destId="{BD12C0C8-EAC8-45D8-B95E-8871923000FC}" srcOrd="3" destOrd="0" parTransId="{9962E918-50C9-4A0E-9435-BC4117CA0476}" sibTransId="{7AF0466C-F982-427A-9F96-10E6CD7A03F7}"/>
    <dgm:cxn modelId="{74C91AE8-9190-4A55-A9D0-459ADD3C61C3}" type="presOf" srcId="{72FC233E-E1BD-4489-BB73-0A0713CFBFA7}" destId="{C2892068-4168-4AD8-9DA7-8497078C5D15}" srcOrd="0" destOrd="0" presId="urn:microsoft.com/office/officeart/2005/8/layout/hierarchy3"/>
    <dgm:cxn modelId="{CE73D7E8-9550-43A9-98DF-AE6A61789DA3}" type="presOf" srcId="{22E1B411-1D57-49AD-95DB-089C07913CEC}" destId="{1C14B066-9AC3-49CF-B1C2-EB9512E6F483}" srcOrd="0" destOrd="0" presId="urn:microsoft.com/office/officeart/2005/8/layout/hierarchy3"/>
    <dgm:cxn modelId="{2623AAF6-10DE-4039-9EF7-5A93E5851CCE}" srcId="{6B8F86AA-EF57-4213-9B7C-8F76333B0C07}" destId="{6465837D-FD46-4969-BA4C-428870DB34F0}" srcOrd="0" destOrd="0" parTransId="{6A3E14F8-AEC5-4A67-A043-175E5943AFFF}" sibTransId="{45030ECC-526B-4249-B019-465F1B074554}"/>
    <dgm:cxn modelId="{689EF8F7-3485-4AC3-9450-9BA6A121C845}" type="presOf" srcId="{58E18D6A-6830-4A7D-BDCE-F772D03BE284}" destId="{482FA932-4EE0-4660-9FBA-B9D91227A21F}" srcOrd="0" destOrd="0" presId="urn:microsoft.com/office/officeart/2005/8/layout/hierarchy3"/>
    <dgm:cxn modelId="{4078E0FF-878B-405B-993F-EAF08EB8EF18}" type="presOf" srcId="{BC5F1C43-137F-40FB-805E-49F07EA15E19}" destId="{D70A6845-C0C2-4C50-B688-B2D87C4C7A60}" srcOrd="0" destOrd="0" presId="urn:microsoft.com/office/officeart/2005/8/layout/hierarchy3"/>
    <dgm:cxn modelId="{B32A97FE-47D1-46AC-84AA-C09BACB52DD2}" type="presParOf" srcId="{CB7DD42C-B332-4797-8D66-0714C6393B7C}" destId="{7489C89B-F47F-4552-AA72-25AA88B529C6}" srcOrd="0" destOrd="0" presId="urn:microsoft.com/office/officeart/2005/8/layout/hierarchy3"/>
    <dgm:cxn modelId="{2AD7FED5-7DCF-4958-8E3F-529608C2FB79}" type="presParOf" srcId="{7489C89B-F47F-4552-AA72-25AA88B529C6}" destId="{D10C3575-3E0B-4A89-A920-A3A4E1209DA8}" srcOrd="0" destOrd="0" presId="urn:microsoft.com/office/officeart/2005/8/layout/hierarchy3"/>
    <dgm:cxn modelId="{32F7543A-5732-4569-98FA-3EECB5AC0599}" type="presParOf" srcId="{D10C3575-3E0B-4A89-A920-A3A4E1209DA8}" destId="{2CD9F4ED-C5C7-4DAE-B8AC-52B5D88FA23C}" srcOrd="0" destOrd="0" presId="urn:microsoft.com/office/officeart/2005/8/layout/hierarchy3"/>
    <dgm:cxn modelId="{D54AE044-484E-4FD4-8F54-AF9CAB270998}" type="presParOf" srcId="{D10C3575-3E0B-4A89-A920-A3A4E1209DA8}" destId="{84649A42-F5DF-4F0B-ACB9-0CFD629E2B91}" srcOrd="1" destOrd="0" presId="urn:microsoft.com/office/officeart/2005/8/layout/hierarchy3"/>
    <dgm:cxn modelId="{25744B62-29E8-4121-8EA1-BAF0E914BA20}" type="presParOf" srcId="{7489C89B-F47F-4552-AA72-25AA88B529C6}" destId="{C05EDBB5-A886-4826-94B7-B863A963D956}" srcOrd="1" destOrd="0" presId="urn:microsoft.com/office/officeart/2005/8/layout/hierarchy3"/>
    <dgm:cxn modelId="{D0CA28B9-5DDC-4A3A-A970-521FBEB98C2E}" type="presParOf" srcId="{C05EDBB5-A886-4826-94B7-B863A963D956}" destId="{E0D41403-3CEA-4BEE-B495-A30818CDF585}" srcOrd="0" destOrd="0" presId="urn:microsoft.com/office/officeart/2005/8/layout/hierarchy3"/>
    <dgm:cxn modelId="{1919B309-8E5E-4A89-9DB4-236F97AEB862}" type="presParOf" srcId="{C05EDBB5-A886-4826-94B7-B863A963D956}" destId="{C2892068-4168-4AD8-9DA7-8497078C5D15}" srcOrd="1" destOrd="0" presId="urn:microsoft.com/office/officeart/2005/8/layout/hierarchy3"/>
    <dgm:cxn modelId="{BADF3187-14BC-412A-865E-DBB16B15921E}" type="presParOf" srcId="{CB7DD42C-B332-4797-8D66-0714C6393B7C}" destId="{FCD776D3-3B31-4E6D-A5CB-F0571FF5B30B}" srcOrd="1" destOrd="0" presId="urn:microsoft.com/office/officeart/2005/8/layout/hierarchy3"/>
    <dgm:cxn modelId="{ABF23CCE-67C6-401D-91A5-EF5C800C33B9}" type="presParOf" srcId="{FCD776D3-3B31-4E6D-A5CB-F0571FF5B30B}" destId="{D159803F-DCFB-4A69-A003-722614AA5C94}" srcOrd="0" destOrd="0" presId="urn:microsoft.com/office/officeart/2005/8/layout/hierarchy3"/>
    <dgm:cxn modelId="{B7BC619B-365B-4967-B173-55D5736366F7}" type="presParOf" srcId="{D159803F-DCFB-4A69-A003-722614AA5C94}" destId="{1C14B066-9AC3-49CF-B1C2-EB9512E6F483}" srcOrd="0" destOrd="0" presId="urn:microsoft.com/office/officeart/2005/8/layout/hierarchy3"/>
    <dgm:cxn modelId="{EEF8331B-4A62-4C3B-8B8C-EC9237D59A0B}" type="presParOf" srcId="{D159803F-DCFB-4A69-A003-722614AA5C94}" destId="{322CA7FF-6ADF-4C7E-9B1D-FE2F0D683F75}" srcOrd="1" destOrd="0" presId="urn:microsoft.com/office/officeart/2005/8/layout/hierarchy3"/>
    <dgm:cxn modelId="{8C173ED9-30DB-4A5F-AB70-819B323F3B74}" type="presParOf" srcId="{FCD776D3-3B31-4E6D-A5CB-F0571FF5B30B}" destId="{5553E958-C8B5-4A96-8B3A-3B1FEC2B66E0}" srcOrd="1" destOrd="0" presId="urn:microsoft.com/office/officeart/2005/8/layout/hierarchy3"/>
    <dgm:cxn modelId="{0D1F2CF3-53E9-40D6-9C80-B6F763448EFD}" type="presParOf" srcId="{5553E958-C8B5-4A96-8B3A-3B1FEC2B66E0}" destId="{7CBD0A4E-D4AD-4673-88DA-1DE22C5AABF8}" srcOrd="0" destOrd="0" presId="urn:microsoft.com/office/officeart/2005/8/layout/hierarchy3"/>
    <dgm:cxn modelId="{527D0B63-4EBD-4124-B212-F9191085C8B8}" type="presParOf" srcId="{5553E958-C8B5-4A96-8B3A-3B1FEC2B66E0}" destId="{68ACB822-BB57-4952-AE76-6BDC79337658}" srcOrd="1" destOrd="0" presId="urn:microsoft.com/office/officeart/2005/8/layout/hierarchy3"/>
    <dgm:cxn modelId="{3F247D6F-464E-49E5-B346-5E3D09C39BA7}" type="presParOf" srcId="{CB7DD42C-B332-4797-8D66-0714C6393B7C}" destId="{5B42BB60-E772-4430-815A-90F47F1AAF66}" srcOrd="2" destOrd="0" presId="urn:microsoft.com/office/officeart/2005/8/layout/hierarchy3"/>
    <dgm:cxn modelId="{6E8F02A4-F5FC-4C24-BEAC-9F443E13957C}" type="presParOf" srcId="{5B42BB60-E772-4430-815A-90F47F1AAF66}" destId="{841AF5D9-1081-44D1-A63A-21C0B3D87412}" srcOrd="0" destOrd="0" presId="urn:microsoft.com/office/officeart/2005/8/layout/hierarchy3"/>
    <dgm:cxn modelId="{5BF03D57-0D69-4693-9CF7-ADE48DA93C3B}" type="presParOf" srcId="{841AF5D9-1081-44D1-A63A-21C0B3D87412}" destId="{F58AAAC7-52B1-4234-9839-38B83EA2762F}" srcOrd="0" destOrd="0" presId="urn:microsoft.com/office/officeart/2005/8/layout/hierarchy3"/>
    <dgm:cxn modelId="{4BEF86CF-8A41-4012-B92C-A84316D15422}" type="presParOf" srcId="{841AF5D9-1081-44D1-A63A-21C0B3D87412}" destId="{238140C9-E06A-4D1E-8A98-93E46408983A}" srcOrd="1" destOrd="0" presId="urn:microsoft.com/office/officeart/2005/8/layout/hierarchy3"/>
    <dgm:cxn modelId="{79EA356F-2ED2-435B-859D-C0C88BCBB423}" type="presParOf" srcId="{5B42BB60-E772-4430-815A-90F47F1AAF66}" destId="{DFE5228D-F4E4-42D5-B146-02FAB30016FE}" srcOrd="1" destOrd="0" presId="urn:microsoft.com/office/officeart/2005/8/layout/hierarchy3"/>
    <dgm:cxn modelId="{8291AFB3-2CF4-4B11-A536-F21BB9D798E9}" type="presParOf" srcId="{DFE5228D-F4E4-42D5-B146-02FAB30016FE}" destId="{35A2135C-1F36-43C4-9946-AEAD6A0DE7B7}" srcOrd="0" destOrd="0" presId="urn:microsoft.com/office/officeart/2005/8/layout/hierarchy3"/>
    <dgm:cxn modelId="{6D0AC6E4-01F2-45E9-AE03-15821D4928DC}" type="presParOf" srcId="{DFE5228D-F4E4-42D5-B146-02FAB30016FE}" destId="{2A138485-F0B2-493C-B788-1FF4E2571094}" srcOrd="1" destOrd="0" presId="urn:microsoft.com/office/officeart/2005/8/layout/hierarchy3"/>
    <dgm:cxn modelId="{32DB8F4E-6804-4663-A716-5F0BDE00EC64}" type="presParOf" srcId="{DFE5228D-F4E4-42D5-B146-02FAB30016FE}" destId="{51B26E24-96A7-464C-A443-2965FCC0D4E3}" srcOrd="2" destOrd="0" presId="urn:microsoft.com/office/officeart/2005/8/layout/hierarchy3"/>
    <dgm:cxn modelId="{6ECB712D-E4A8-47D2-8AA8-7420425CDAC4}" type="presParOf" srcId="{DFE5228D-F4E4-42D5-B146-02FAB30016FE}" destId="{482FA932-4EE0-4660-9FBA-B9D91227A21F}" srcOrd="3" destOrd="0" presId="urn:microsoft.com/office/officeart/2005/8/layout/hierarchy3"/>
    <dgm:cxn modelId="{58D4BE49-CBC8-4CBE-853F-CDF5BE7E356C}" type="presParOf" srcId="{CB7DD42C-B332-4797-8D66-0714C6393B7C}" destId="{D9020C7C-4F95-475A-9E79-531A11734CD7}" srcOrd="3" destOrd="0" presId="urn:microsoft.com/office/officeart/2005/8/layout/hierarchy3"/>
    <dgm:cxn modelId="{25BA0934-DAD2-447E-B0D7-A434C75A6411}" type="presParOf" srcId="{D9020C7C-4F95-475A-9E79-531A11734CD7}" destId="{FBBDD65B-F9C9-4757-B82A-F4DC43F6BFC9}" srcOrd="0" destOrd="0" presId="urn:microsoft.com/office/officeart/2005/8/layout/hierarchy3"/>
    <dgm:cxn modelId="{102E63B5-01C9-46FA-986C-70BB13D192B8}" type="presParOf" srcId="{FBBDD65B-F9C9-4757-B82A-F4DC43F6BFC9}" destId="{E6672AF3-BF7A-4F1E-80B5-D46B0276D8F4}" srcOrd="0" destOrd="0" presId="urn:microsoft.com/office/officeart/2005/8/layout/hierarchy3"/>
    <dgm:cxn modelId="{612CE817-C6A7-41DC-B19F-F66C52A9EA3D}" type="presParOf" srcId="{FBBDD65B-F9C9-4757-B82A-F4DC43F6BFC9}" destId="{DF88B3A9-E96B-4407-92F7-3AA7C1278343}" srcOrd="1" destOrd="0" presId="urn:microsoft.com/office/officeart/2005/8/layout/hierarchy3"/>
    <dgm:cxn modelId="{37B63B57-9B70-4118-A3B4-B3EE59A36FC1}" type="presParOf" srcId="{D9020C7C-4F95-475A-9E79-531A11734CD7}" destId="{CBAF9C97-B057-4FDD-B027-55FC1B0C8DCF}" srcOrd="1" destOrd="0" presId="urn:microsoft.com/office/officeart/2005/8/layout/hierarchy3"/>
    <dgm:cxn modelId="{AED99DDC-6AA8-4DAB-A776-FAC261128CB0}" type="presParOf" srcId="{CBAF9C97-B057-4FDD-B027-55FC1B0C8DCF}" destId="{D70A6845-C0C2-4C50-B688-B2D87C4C7A60}" srcOrd="0" destOrd="0" presId="urn:microsoft.com/office/officeart/2005/8/layout/hierarchy3"/>
    <dgm:cxn modelId="{6576ED23-1C9F-4BE9-B710-4C276F24B21B}" type="presParOf" srcId="{CBAF9C97-B057-4FDD-B027-55FC1B0C8DCF}" destId="{6F8B5672-3B9E-401B-B92F-FF9B9EDC3FC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D9F4ED-C5C7-4DAE-B8AC-52B5D88FA23C}">
      <dsp:nvSpPr>
        <dsp:cNvPr id="0" name=""/>
        <dsp:cNvSpPr/>
      </dsp:nvSpPr>
      <dsp:spPr>
        <a:xfrm>
          <a:off x="1925" y="239294"/>
          <a:ext cx="2212999" cy="11064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Risk Assessment</a:t>
          </a:r>
        </a:p>
      </dsp:txBody>
      <dsp:txXfrm>
        <a:off x="34333" y="271702"/>
        <a:ext cx="2148183" cy="1041683"/>
      </dsp:txXfrm>
    </dsp:sp>
    <dsp:sp modelId="{E0D41403-3CEA-4BEE-B495-A30818CDF585}">
      <dsp:nvSpPr>
        <dsp:cNvPr id="0" name=""/>
        <dsp:cNvSpPr/>
      </dsp:nvSpPr>
      <dsp:spPr>
        <a:xfrm>
          <a:off x="223225" y="1345794"/>
          <a:ext cx="221299" cy="8298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9874"/>
              </a:lnTo>
              <a:lnTo>
                <a:pt x="221299" y="82987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892068-4168-4AD8-9DA7-8497078C5D15}">
      <dsp:nvSpPr>
        <dsp:cNvPr id="0" name=""/>
        <dsp:cNvSpPr/>
      </dsp:nvSpPr>
      <dsp:spPr>
        <a:xfrm>
          <a:off x="444525" y="1622419"/>
          <a:ext cx="1770399" cy="1106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Assets declaration and impact computation</a:t>
          </a:r>
        </a:p>
      </dsp:txBody>
      <dsp:txXfrm>
        <a:off x="476933" y="1654827"/>
        <a:ext cx="1705583" cy="1041683"/>
      </dsp:txXfrm>
    </dsp:sp>
    <dsp:sp modelId="{1C14B066-9AC3-49CF-B1C2-EB9512E6F483}">
      <dsp:nvSpPr>
        <dsp:cNvPr id="0" name=""/>
        <dsp:cNvSpPr/>
      </dsp:nvSpPr>
      <dsp:spPr>
        <a:xfrm>
          <a:off x="2768175" y="239294"/>
          <a:ext cx="2212999" cy="11064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Identification of Vulnerable Binaries</a:t>
          </a:r>
        </a:p>
      </dsp:txBody>
      <dsp:txXfrm>
        <a:off x="2800583" y="271702"/>
        <a:ext cx="2148183" cy="1041683"/>
      </dsp:txXfrm>
    </dsp:sp>
    <dsp:sp modelId="{7CBD0A4E-D4AD-4673-88DA-1DE22C5AABF8}">
      <dsp:nvSpPr>
        <dsp:cNvPr id="0" name=""/>
        <dsp:cNvSpPr/>
      </dsp:nvSpPr>
      <dsp:spPr>
        <a:xfrm>
          <a:off x="2989475" y="1345794"/>
          <a:ext cx="221299" cy="8298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9874"/>
              </a:lnTo>
              <a:lnTo>
                <a:pt x="221299" y="82987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ACB822-BB57-4952-AE76-6BDC79337658}">
      <dsp:nvSpPr>
        <dsp:cNvPr id="0" name=""/>
        <dsp:cNvSpPr/>
      </dsp:nvSpPr>
      <dsp:spPr>
        <a:xfrm>
          <a:off x="3210775" y="1622419"/>
          <a:ext cx="1770399" cy="1106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Small pen tests in every different binary </a:t>
          </a:r>
        </a:p>
      </dsp:txBody>
      <dsp:txXfrm>
        <a:off x="3243183" y="1654827"/>
        <a:ext cx="1705583" cy="1041683"/>
      </dsp:txXfrm>
    </dsp:sp>
    <dsp:sp modelId="{F58AAAC7-52B1-4234-9839-38B83EA2762F}">
      <dsp:nvSpPr>
        <dsp:cNvPr id="0" name=""/>
        <dsp:cNvSpPr/>
      </dsp:nvSpPr>
      <dsp:spPr>
        <a:xfrm>
          <a:off x="5534424" y="239294"/>
          <a:ext cx="2212999" cy="11064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Mitigation Strategies</a:t>
          </a:r>
        </a:p>
      </dsp:txBody>
      <dsp:txXfrm>
        <a:off x="5566832" y="271702"/>
        <a:ext cx="2148183" cy="1041683"/>
      </dsp:txXfrm>
    </dsp:sp>
    <dsp:sp modelId="{35A2135C-1F36-43C4-9946-AEAD6A0DE7B7}">
      <dsp:nvSpPr>
        <dsp:cNvPr id="0" name=""/>
        <dsp:cNvSpPr/>
      </dsp:nvSpPr>
      <dsp:spPr>
        <a:xfrm>
          <a:off x="5755724" y="1345794"/>
          <a:ext cx="221299" cy="8298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9874"/>
              </a:lnTo>
              <a:lnTo>
                <a:pt x="221299" y="82987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138485-F0B2-493C-B788-1FF4E2571094}">
      <dsp:nvSpPr>
        <dsp:cNvPr id="0" name=""/>
        <dsp:cNvSpPr/>
      </dsp:nvSpPr>
      <dsp:spPr>
        <a:xfrm>
          <a:off x="5977024" y="1622419"/>
          <a:ext cx="1770399" cy="1106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Network protection </a:t>
          </a:r>
        </a:p>
      </dsp:txBody>
      <dsp:txXfrm>
        <a:off x="6009432" y="1654827"/>
        <a:ext cx="1705583" cy="1041683"/>
      </dsp:txXfrm>
    </dsp:sp>
    <dsp:sp modelId="{51B26E24-96A7-464C-A443-2965FCC0D4E3}">
      <dsp:nvSpPr>
        <dsp:cNvPr id="0" name=""/>
        <dsp:cNvSpPr/>
      </dsp:nvSpPr>
      <dsp:spPr>
        <a:xfrm>
          <a:off x="5755724" y="1345794"/>
          <a:ext cx="221299" cy="22129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12999"/>
              </a:lnTo>
              <a:lnTo>
                <a:pt x="221299" y="221299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2FA932-4EE0-4660-9FBA-B9D91227A21F}">
      <dsp:nvSpPr>
        <dsp:cNvPr id="0" name=""/>
        <dsp:cNvSpPr/>
      </dsp:nvSpPr>
      <dsp:spPr>
        <a:xfrm>
          <a:off x="5977024" y="3005543"/>
          <a:ext cx="1770399" cy="1106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Software protection </a:t>
          </a:r>
        </a:p>
      </dsp:txBody>
      <dsp:txXfrm>
        <a:off x="6009432" y="3037951"/>
        <a:ext cx="1705583" cy="1041683"/>
      </dsp:txXfrm>
    </dsp:sp>
    <dsp:sp modelId="{E6672AF3-BF7A-4F1E-80B5-D46B0276D8F4}">
      <dsp:nvSpPr>
        <dsp:cNvPr id="0" name=""/>
        <dsp:cNvSpPr/>
      </dsp:nvSpPr>
      <dsp:spPr>
        <a:xfrm>
          <a:off x="8300674" y="239294"/>
          <a:ext cx="2212999" cy="11064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Human mistake </a:t>
          </a:r>
        </a:p>
      </dsp:txBody>
      <dsp:txXfrm>
        <a:off x="8333082" y="271702"/>
        <a:ext cx="2148183" cy="1041683"/>
      </dsp:txXfrm>
    </dsp:sp>
    <dsp:sp modelId="{D70A6845-C0C2-4C50-B688-B2D87C4C7A60}">
      <dsp:nvSpPr>
        <dsp:cNvPr id="0" name=""/>
        <dsp:cNvSpPr/>
      </dsp:nvSpPr>
      <dsp:spPr>
        <a:xfrm>
          <a:off x="8521974" y="1345794"/>
          <a:ext cx="221299" cy="8298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9874"/>
              </a:lnTo>
              <a:lnTo>
                <a:pt x="221299" y="82987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8B5672-3B9E-401B-B92F-FF9B9EDC3FC6}">
      <dsp:nvSpPr>
        <dsp:cNvPr id="0" name=""/>
        <dsp:cNvSpPr/>
      </dsp:nvSpPr>
      <dsp:spPr>
        <a:xfrm>
          <a:off x="8743274" y="1622419"/>
          <a:ext cx="1770399" cy="1106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Train maritime personnel </a:t>
          </a:r>
        </a:p>
      </dsp:txBody>
      <dsp:txXfrm>
        <a:off x="8775682" y="1654827"/>
        <a:ext cx="1705583" cy="10416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D9F4ED-C5C7-4DAE-B8AC-52B5D88FA23C}">
      <dsp:nvSpPr>
        <dsp:cNvPr id="0" name=""/>
        <dsp:cNvSpPr/>
      </dsp:nvSpPr>
      <dsp:spPr>
        <a:xfrm>
          <a:off x="1925" y="239294"/>
          <a:ext cx="2212999" cy="11064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Risk Assessment</a:t>
          </a:r>
        </a:p>
      </dsp:txBody>
      <dsp:txXfrm>
        <a:off x="34333" y="271702"/>
        <a:ext cx="2148183" cy="1041683"/>
      </dsp:txXfrm>
    </dsp:sp>
    <dsp:sp modelId="{E0D41403-3CEA-4BEE-B495-A30818CDF585}">
      <dsp:nvSpPr>
        <dsp:cNvPr id="0" name=""/>
        <dsp:cNvSpPr/>
      </dsp:nvSpPr>
      <dsp:spPr>
        <a:xfrm>
          <a:off x="223225" y="1345794"/>
          <a:ext cx="221299" cy="8298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9874"/>
              </a:lnTo>
              <a:lnTo>
                <a:pt x="221299" y="82987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892068-4168-4AD8-9DA7-8497078C5D15}">
      <dsp:nvSpPr>
        <dsp:cNvPr id="0" name=""/>
        <dsp:cNvSpPr/>
      </dsp:nvSpPr>
      <dsp:spPr>
        <a:xfrm>
          <a:off x="444525" y="1622419"/>
          <a:ext cx="1770399" cy="1106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Assets declaration and impact computation</a:t>
          </a:r>
        </a:p>
      </dsp:txBody>
      <dsp:txXfrm>
        <a:off x="476933" y="1654827"/>
        <a:ext cx="1705583" cy="1041683"/>
      </dsp:txXfrm>
    </dsp:sp>
    <dsp:sp modelId="{1C14B066-9AC3-49CF-B1C2-EB9512E6F483}">
      <dsp:nvSpPr>
        <dsp:cNvPr id="0" name=""/>
        <dsp:cNvSpPr/>
      </dsp:nvSpPr>
      <dsp:spPr>
        <a:xfrm>
          <a:off x="2768175" y="239294"/>
          <a:ext cx="2212999" cy="11064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Identification of Vulnerable Binaries</a:t>
          </a:r>
        </a:p>
      </dsp:txBody>
      <dsp:txXfrm>
        <a:off x="2800583" y="271702"/>
        <a:ext cx="2148183" cy="1041683"/>
      </dsp:txXfrm>
    </dsp:sp>
    <dsp:sp modelId="{7CBD0A4E-D4AD-4673-88DA-1DE22C5AABF8}">
      <dsp:nvSpPr>
        <dsp:cNvPr id="0" name=""/>
        <dsp:cNvSpPr/>
      </dsp:nvSpPr>
      <dsp:spPr>
        <a:xfrm>
          <a:off x="2989475" y="1345794"/>
          <a:ext cx="221299" cy="8298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9874"/>
              </a:lnTo>
              <a:lnTo>
                <a:pt x="221299" y="82987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ACB822-BB57-4952-AE76-6BDC79337658}">
      <dsp:nvSpPr>
        <dsp:cNvPr id="0" name=""/>
        <dsp:cNvSpPr/>
      </dsp:nvSpPr>
      <dsp:spPr>
        <a:xfrm>
          <a:off x="3210775" y="1622419"/>
          <a:ext cx="1770399" cy="1106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Small pen tests in every different binary </a:t>
          </a:r>
        </a:p>
      </dsp:txBody>
      <dsp:txXfrm>
        <a:off x="3243183" y="1654827"/>
        <a:ext cx="1705583" cy="1041683"/>
      </dsp:txXfrm>
    </dsp:sp>
    <dsp:sp modelId="{F58AAAC7-52B1-4234-9839-38B83EA2762F}">
      <dsp:nvSpPr>
        <dsp:cNvPr id="0" name=""/>
        <dsp:cNvSpPr/>
      </dsp:nvSpPr>
      <dsp:spPr>
        <a:xfrm>
          <a:off x="5534424" y="239294"/>
          <a:ext cx="2212999" cy="11064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Mitigation Strategies</a:t>
          </a:r>
        </a:p>
      </dsp:txBody>
      <dsp:txXfrm>
        <a:off x="5566832" y="271702"/>
        <a:ext cx="2148183" cy="1041683"/>
      </dsp:txXfrm>
    </dsp:sp>
    <dsp:sp modelId="{35A2135C-1F36-43C4-9946-AEAD6A0DE7B7}">
      <dsp:nvSpPr>
        <dsp:cNvPr id="0" name=""/>
        <dsp:cNvSpPr/>
      </dsp:nvSpPr>
      <dsp:spPr>
        <a:xfrm>
          <a:off x="5755724" y="1345794"/>
          <a:ext cx="221299" cy="8298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9874"/>
              </a:lnTo>
              <a:lnTo>
                <a:pt x="221299" y="82987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138485-F0B2-493C-B788-1FF4E2571094}">
      <dsp:nvSpPr>
        <dsp:cNvPr id="0" name=""/>
        <dsp:cNvSpPr/>
      </dsp:nvSpPr>
      <dsp:spPr>
        <a:xfrm>
          <a:off x="5977024" y="1622419"/>
          <a:ext cx="1770399" cy="1106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Network protection </a:t>
          </a:r>
        </a:p>
      </dsp:txBody>
      <dsp:txXfrm>
        <a:off x="6009432" y="1654827"/>
        <a:ext cx="1705583" cy="1041683"/>
      </dsp:txXfrm>
    </dsp:sp>
    <dsp:sp modelId="{51B26E24-96A7-464C-A443-2965FCC0D4E3}">
      <dsp:nvSpPr>
        <dsp:cNvPr id="0" name=""/>
        <dsp:cNvSpPr/>
      </dsp:nvSpPr>
      <dsp:spPr>
        <a:xfrm>
          <a:off x="5755724" y="1345794"/>
          <a:ext cx="221299" cy="22129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12999"/>
              </a:lnTo>
              <a:lnTo>
                <a:pt x="221299" y="221299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2FA932-4EE0-4660-9FBA-B9D91227A21F}">
      <dsp:nvSpPr>
        <dsp:cNvPr id="0" name=""/>
        <dsp:cNvSpPr/>
      </dsp:nvSpPr>
      <dsp:spPr>
        <a:xfrm>
          <a:off x="5977024" y="3005543"/>
          <a:ext cx="1770399" cy="1106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Software protection </a:t>
          </a:r>
        </a:p>
      </dsp:txBody>
      <dsp:txXfrm>
        <a:off x="6009432" y="3037951"/>
        <a:ext cx="1705583" cy="1041683"/>
      </dsp:txXfrm>
    </dsp:sp>
    <dsp:sp modelId="{E6672AF3-BF7A-4F1E-80B5-D46B0276D8F4}">
      <dsp:nvSpPr>
        <dsp:cNvPr id="0" name=""/>
        <dsp:cNvSpPr/>
      </dsp:nvSpPr>
      <dsp:spPr>
        <a:xfrm>
          <a:off x="8300674" y="239294"/>
          <a:ext cx="2212999" cy="11064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Human mistake </a:t>
          </a:r>
        </a:p>
      </dsp:txBody>
      <dsp:txXfrm>
        <a:off x="8333082" y="271702"/>
        <a:ext cx="2148183" cy="1041683"/>
      </dsp:txXfrm>
    </dsp:sp>
    <dsp:sp modelId="{D70A6845-C0C2-4C50-B688-B2D87C4C7A60}">
      <dsp:nvSpPr>
        <dsp:cNvPr id="0" name=""/>
        <dsp:cNvSpPr/>
      </dsp:nvSpPr>
      <dsp:spPr>
        <a:xfrm>
          <a:off x="8521974" y="1345794"/>
          <a:ext cx="221299" cy="8298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9874"/>
              </a:lnTo>
              <a:lnTo>
                <a:pt x="221299" y="82987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8B5672-3B9E-401B-B92F-FF9B9EDC3FC6}">
      <dsp:nvSpPr>
        <dsp:cNvPr id="0" name=""/>
        <dsp:cNvSpPr/>
      </dsp:nvSpPr>
      <dsp:spPr>
        <a:xfrm>
          <a:off x="8743274" y="1622419"/>
          <a:ext cx="1770399" cy="1106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Train maritime personnel </a:t>
          </a:r>
        </a:p>
      </dsp:txBody>
      <dsp:txXfrm>
        <a:off x="8775682" y="1654827"/>
        <a:ext cx="1705583" cy="10416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169671B-947A-44A3-A764-A91E66D469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4B23CC-4610-41C4-A0CF-67A30700C47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7299BE-0F96-4D8C-8AC3-AFAE1A841C66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94FC55-2324-40BC-8420-15EC835D957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3EC604-E5A5-4A58-AC5A-211F83D37C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3B048B-0EBA-466F-928F-37073F3BFB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507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692AC-01A2-4EFF-966B-504F28E82D7A}" type="datetimeFigureOut">
              <a:rPr lang="en-US" noProof="0" smtClean="0"/>
              <a:t>5/20/2024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ED498D-6977-40EC-8E5E-7EB644D5E759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2264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D498D-6977-40EC-8E5E-7EB644D5E759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78711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c5a591c0c4_0_1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2c5a591c0c4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FAC3601-9744-9840-0229-E000CCFBE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32131" y="-30007"/>
            <a:ext cx="6064493" cy="68798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19890" y="723440"/>
            <a:ext cx="4323426" cy="2579052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6000" spc="-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28152" y="5248834"/>
            <a:ext cx="4323426" cy="1008925"/>
          </a:xfrm>
        </p:spPr>
        <p:txBody>
          <a:bodyPr lIns="91440" rIns="91440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cap="all" spc="1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Add Subtitle here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2235"/>
            <a:ext cx="5840730" cy="6862275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40730" h="6887937">
                <a:moveTo>
                  <a:pt x="0" y="0"/>
                </a:moveTo>
                <a:lnTo>
                  <a:pt x="5840730" y="0"/>
                </a:lnTo>
                <a:lnTo>
                  <a:pt x="5090160" y="2775915"/>
                </a:lnTo>
                <a:cubicBezTo>
                  <a:pt x="5057140" y="2883865"/>
                  <a:pt x="5020310" y="2976575"/>
                  <a:pt x="4853940" y="2962605"/>
                </a:cubicBezTo>
                <a:cubicBezTo>
                  <a:pt x="4668520" y="2845765"/>
                  <a:pt x="4761230" y="2747975"/>
                  <a:pt x="4754880" y="2692095"/>
                </a:cubicBezTo>
                <a:cubicBezTo>
                  <a:pt x="4845050" y="2355545"/>
                  <a:pt x="4904740" y="2121865"/>
                  <a:pt x="4979670" y="1846275"/>
                </a:cubicBezTo>
                <a:cubicBezTo>
                  <a:pt x="5021580" y="1687525"/>
                  <a:pt x="4996180" y="1615135"/>
                  <a:pt x="4872990" y="1571955"/>
                </a:cubicBezTo>
                <a:cubicBezTo>
                  <a:pt x="4738370" y="1563065"/>
                  <a:pt x="4699000" y="1597355"/>
                  <a:pt x="4655820" y="1770075"/>
                </a:cubicBezTo>
                <a:cubicBezTo>
                  <a:pt x="4671060" y="1858975"/>
                  <a:pt x="3878580" y="4599635"/>
                  <a:pt x="3893820" y="4688535"/>
                </a:cubicBezTo>
                <a:cubicBezTo>
                  <a:pt x="3858895" y="4824425"/>
                  <a:pt x="3925570" y="4880305"/>
                  <a:pt x="3992880" y="4905705"/>
                </a:cubicBezTo>
                <a:cubicBezTo>
                  <a:pt x="4102100" y="4904435"/>
                  <a:pt x="4158615" y="4917135"/>
                  <a:pt x="4213860" y="4757115"/>
                </a:cubicBezTo>
                <a:lnTo>
                  <a:pt x="4457700" y="3842715"/>
                </a:lnTo>
                <a:cubicBezTo>
                  <a:pt x="4481830" y="3756355"/>
                  <a:pt x="4555490" y="3692855"/>
                  <a:pt x="4686300" y="3713175"/>
                </a:cubicBezTo>
                <a:cubicBezTo>
                  <a:pt x="4829810" y="3791915"/>
                  <a:pt x="4782820" y="3882085"/>
                  <a:pt x="4785360" y="3926535"/>
                </a:cubicBezTo>
                <a:lnTo>
                  <a:pt x="4028621" y="6887937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E91AD6-E4A6-F082-0E76-DAF7D57B5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9274" y="3373515"/>
            <a:ext cx="4323426" cy="1008926"/>
          </a:xfrm>
        </p:spPr>
        <p:txBody>
          <a:bodyPr lIns="91440" rIns="91440">
            <a:noAutofit/>
          </a:bodyPr>
          <a:lstStyle>
            <a:lvl1pPr marL="0" indent="0">
              <a:buNone/>
              <a:defRPr sz="6000" b="1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###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ADF7228-F4CB-A1B9-79EA-6324053164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4559556" y="-10665"/>
            <a:ext cx="1930144" cy="687729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3164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Top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B8C35C0-4758-2887-0763-E78795846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3537" y="-1946"/>
            <a:ext cx="3601340" cy="6881814"/>
          </a:xfrm>
          <a:custGeom>
            <a:avLst/>
            <a:gdLst>
              <a:gd name="connsiteX0" fmla="*/ 3601340 w 3601340"/>
              <a:gd name="connsiteY0" fmla="*/ 0 h 6881814"/>
              <a:gd name="connsiteX1" fmla="*/ 0 w 3601340"/>
              <a:gd name="connsiteY1" fmla="*/ 0 h 6881814"/>
              <a:gd name="connsiteX2" fmla="*/ 0 w 3601340"/>
              <a:gd name="connsiteY2" fmla="*/ 6881815 h 6881814"/>
              <a:gd name="connsiteX3" fmla="*/ 1064235 w 3601340"/>
              <a:gd name="connsiteY3" fmla="*/ 6881815 h 6881814"/>
              <a:gd name="connsiteX4" fmla="*/ 1441045 w 3601340"/>
              <a:gd name="connsiteY4" fmla="*/ 5490188 h 6881814"/>
              <a:gd name="connsiteX5" fmla="*/ 1835678 w 3601340"/>
              <a:gd name="connsiteY5" fmla="*/ 4034957 h 6881814"/>
              <a:gd name="connsiteX6" fmla="*/ 2045724 w 3601340"/>
              <a:gd name="connsiteY6" fmla="*/ 3914112 h 6881814"/>
              <a:gd name="connsiteX7" fmla="*/ 2166660 w 3601340"/>
              <a:gd name="connsiteY7" fmla="*/ 4124001 h 6881814"/>
              <a:gd name="connsiteX8" fmla="*/ 1906966 w 3601340"/>
              <a:gd name="connsiteY8" fmla="*/ 5081858 h 6881814"/>
              <a:gd name="connsiteX9" fmla="*/ 2027902 w 3601340"/>
              <a:gd name="connsiteY9" fmla="*/ 5291747 h 6881814"/>
              <a:gd name="connsiteX10" fmla="*/ 2227765 w 3601340"/>
              <a:gd name="connsiteY10" fmla="*/ 5198887 h 6881814"/>
              <a:gd name="connsiteX11" fmla="*/ 2570204 w 3601340"/>
              <a:gd name="connsiteY11" fmla="*/ 3923016 h 6881814"/>
              <a:gd name="connsiteX12" fmla="*/ 2602029 w 3601340"/>
              <a:gd name="connsiteY12" fmla="*/ 3799627 h 6881814"/>
              <a:gd name="connsiteX13" fmla="*/ 3601340 w 3601340"/>
              <a:gd name="connsiteY13" fmla="*/ 0 h 6881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01340" h="6881814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163691" y="0"/>
            <a:ext cx="5024825" cy="685800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655820 w 5840730"/>
              <a:gd name="connsiteY6" fmla="*/ 1770075 h 6887937"/>
              <a:gd name="connsiteX7" fmla="*/ 3893820 w 5840730"/>
              <a:gd name="connsiteY7" fmla="*/ 4688535 h 6887937"/>
              <a:gd name="connsiteX8" fmla="*/ 3992880 w 5840730"/>
              <a:gd name="connsiteY8" fmla="*/ 490570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3893820 w 5840730"/>
              <a:gd name="connsiteY6" fmla="*/ 4688535 h 6887937"/>
              <a:gd name="connsiteX7" fmla="*/ 3992880 w 5840730"/>
              <a:gd name="connsiteY7" fmla="*/ 490570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686300 w 5840730"/>
              <a:gd name="connsiteY10" fmla="*/ 371317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3893820 w 5840730"/>
              <a:gd name="connsiteY5" fmla="*/ 4688535 h 6887937"/>
              <a:gd name="connsiteX6" fmla="*/ 3992880 w 5840730"/>
              <a:gd name="connsiteY6" fmla="*/ 490570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686300 w 5840730"/>
              <a:gd name="connsiteY9" fmla="*/ 371317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3893820 w 5840730"/>
              <a:gd name="connsiteY4" fmla="*/ 4688535 h 6887937"/>
              <a:gd name="connsiteX5" fmla="*/ 3992880 w 5840730"/>
              <a:gd name="connsiteY5" fmla="*/ 4905705 h 6887937"/>
              <a:gd name="connsiteX6" fmla="*/ 4213860 w 5840730"/>
              <a:gd name="connsiteY6" fmla="*/ 4757115 h 6887937"/>
              <a:gd name="connsiteX7" fmla="*/ 4457700 w 5840730"/>
              <a:gd name="connsiteY7" fmla="*/ 3842715 h 6887937"/>
              <a:gd name="connsiteX8" fmla="*/ 4686300 w 5840730"/>
              <a:gd name="connsiteY8" fmla="*/ 371317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3893820 w 5840730"/>
              <a:gd name="connsiteY3" fmla="*/ 4688535 h 6887937"/>
              <a:gd name="connsiteX4" fmla="*/ 3992880 w 5840730"/>
              <a:gd name="connsiteY4" fmla="*/ 4905705 h 6887937"/>
              <a:gd name="connsiteX5" fmla="*/ 4213860 w 5840730"/>
              <a:gd name="connsiteY5" fmla="*/ 4757115 h 6887937"/>
              <a:gd name="connsiteX6" fmla="*/ 4457700 w 5840730"/>
              <a:gd name="connsiteY6" fmla="*/ 3842715 h 6887937"/>
              <a:gd name="connsiteX7" fmla="*/ 4686300 w 5840730"/>
              <a:gd name="connsiteY7" fmla="*/ 371317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3893820 w 5840730"/>
              <a:gd name="connsiteY2" fmla="*/ 4688535 h 6887937"/>
              <a:gd name="connsiteX3" fmla="*/ 3992880 w 5840730"/>
              <a:gd name="connsiteY3" fmla="*/ 4905705 h 6887937"/>
              <a:gd name="connsiteX4" fmla="*/ 4213860 w 5840730"/>
              <a:gd name="connsiteY4" fmla="*/ 4757115 h 6887937"/>
              <a:gd name="connsiteX5" fmla="*/ 4457700 w 5840730"/>
              <a:gd name="connsiteY5" fmla="*/ 3842715 h 6887937"/>
              <a:gd name="connsiteX6" fmla="*/ 4686300 w 5840730"/>
              <a:gd name="connsiteY6" fmla="*/ 371317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4790753"/>
              <a:gd name="connsiteY0" fmla="*/ 0 h 6887937"/>
              <a:gd name="connsiteX1" fmla="*/ 2674743 w 4790753"/>
              <a:gd name="connsiteY1" fmla="*/ 49345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310950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12040 w 4790753"/>
              <a:gd name="connsiteY2" fmla="*/ 3464777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244891 w 4790753"/>
              <a:gd name="connsiteY2" fmla="*/ 3464778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392375 w 4790753"/>
              <a:gd name="connsiteY2" fmla="*/ 3464779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392375 w 5110169"/>
              <a:gd name="connsiteY2" fmla="*/ 3464779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66000 w 5110169"/>
              <a:gd name="connsiteY2" fmla="*/ 4629324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16839 w 5110169"/>
              <a:gd name="connsiteY2" fmla="*/ 4550372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589019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034002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300466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42040 w 5110169"/>
              <a:gd name="connsiteY3" fmla="*/ 5566930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05329 w 5110169"/>
              <a:gd name="connsiteY2" fmla="*/ 4974740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75832 w 5110169"/>
              <a:gd name="connsiteY2" fmla="*/ 503395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198620 w 5110169"/>
              <a:gd name="connsiteY7" fmla="*/ 4133044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251960 w 5110169"/>
              <a:gd name="connsiteY7" fmla="*/ 4071856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030921"/>
              <a:gd name="connsiteY0" fmla="*/ 0 h 6877051"/>
              <a:gd name="connsiteX1" fmla="*/ 2487931 w 5030921"/>
              <a:gd name="connsiteY1" fmla="*/ 0 h 6877051"/>
              <a:gd name="connsiteX2" fmla="*/ 3834825 w 5030921"/>
              <a:gd name="connsiteY2" fmla="*/ 5142514 h 6877051"/>
              <a:gd name="connsiteX3" fmla="*/ 4074118 w 5030921"/>
              <a:gd name="connsiteY3" fmla="*/ 5314407 h 6877051"/>
              <a:gd name="connsiteX4" fmla="*/ 4168140 w 5030921"/>
              <a:gd name="connsiteY4" fmla="*/ 5055407 h 6877051"/>
              <a:gd name="connsiteX5" fmla="*/ 3935730 w 5030921"/>
              <a:gd name="connsiteY5" fmla="*/ 4175425 h 6877051"/>
              <a:gd name="connsiteX6" fmla="*/ 4061460 w 5030921"/>
              <a:gd name="connsiteY6" fmla="*/ 3931157 h 6877051"/>
              <a:gd name="connsiteX7" fmla="*/ 4251960 w 5030921"/>
              <a:gd name="connsiteY7" fmla="*/ 4071856 h 6877051"/>
              <a:gd name="connsiteX8" fmla="*/ 5030921 w 5030921"/>
              <a:gd name="connsiteY8" fmla="*/ 6875699 h 6877051"/>
              <a:gd name="connsiteX9" fmla="*/ 0 w 5030921"/>
              <a:gd name="connsiteY9" fmla="*/ 6877051 h 6877051"/>
              <a:gd name="connsiteX10" fmla="*/ 0 w 5030921"/>
              <a:gd name="connsiteY10" fmla="*/ 0 h 6877051"/>
              <a:gd name="connsiteX0" fmla="*/ 0 w 4963865"/>
              <a:gd name="connsiteY0" fmla="*/ 0 h 6877051"/>
              <a:gd name="connsiteX1" fmla="*/ 2487931 w 4963865"/>
              <a:gd name="connsiteY1" fmla="*/ 0 h 6877051"/>
              <a:gd name="connsiteX2" fmla="*/ 3834825 w 4963865"/>
              <a:gd name="connsiteY2" fmla="*/ 5142514 h 6877051"/>
              <a:gd name="connsiteX3" fmla="*/ 4074118 w 4963865"/>
              <a:gd name="connsiteY3" fmla="*/ 5314407 h 6877051"/>
              <a:gd name="connsiteX4" fmla="*/ 4168140 w 4963865"/>
              <a:gd name="connsiteY4" fmla="*/ 5055407 h 6877051"/>
              <a:gd name="connsiteX5" fmla="*/ 3935730 w 4963865"/>
              <a:gd name="connsiteY5" fmla="*/ 4175425 h 6877051"/>
              <a:gd name="connsiteX6" fmla="*/ 4061460 w 4963865"/>
              <a:gd name="connsiteY6" fmla="*/ 3931157 h 6877051"/>
              <a:gd name="connsiteX7" fmla="*/ 4251960 w 4963865"/>
              <a:gd name="connsiteY7" fmla="*/ 4071856 h 6877051"/>
              <a:gd name="connsiteX8" fmla="*/ 4963865 w 4963865"/>
              <a:gd name="connsiteY8" fmla="*/ 6875699 h 6877051"/>
              <a:gd name="connsiteX9" fmla="*/ 0 w 4963865"/>
              <a:gd name="connsiteY9" fmla="*/ 6877051 h 6877051"/>
              <a:gd name="connsiteX10" fmla="*/ 0 w 4963865"/>
              <a:gd name="connsiteY10" fmla="*/ 0 h 6877051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4825" h="6881818">
                <a:moveTo>
                  <a:pt x="0" y="0"/>
                </a:moveTo>
                <a:lnTo>
                  <a:pt x="2487931" y="0"/>
                </a:lnTo>
                <a:lnTo>
                  <a:pt x="3834825" y="5142514"/>
                </a:lnTo>
                <a:cubicBezTo>
                  <a:pt x="3851116" y="5182666"/>
                  <a:pt x="3878538" y="5351369"/>
                  <a:pt x="4048718" y="5314407"/>
                </a:cubicBezTo>
                <a:cubicBezTo>
                  <a:pt x="4218898" y="5277445"/>
                  <a:pt x="4184015" y="5205230"/>
                  <a:pt x="4168140" y="5055407"/>
                </a:cubicBezTo>
                <a:lnTo>
                  <a:pt x="3935730" y="4175425"/>
                </a:lnTo>
                <a:cubicBezTo>
                  <a:pt x="3924300" y="4083966"/>
                  <a:pt x="3902710" y="3989870"/>
                  <a:pt x="4061460" y="3941355"/>
                </a:cubicBezTo>
                <a:cubicBezTo>
                  <a:pt x="4194810" y="3923207"/>
                  <a:pt x="4213860" y="4007005"/>
                  <a:pt x="4251960" y="4071856"/>
                </a:cubicBezTo>
                <a:lnTo>
                  <a:pt x="5024825" y="6881818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6322" y="320040"/>
            <a:ext cx="6732237" cy="1017147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E91AD6-E4A6-F082-0E76-DAF7D57B5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4242" y="174947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5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o1.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00516E-9699-821C-0371-67A8478E10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43379" y="1749479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C72C187-9B88-8558-E9E7-CA189DF0EF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4242" y="2378035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o2.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366E515-A368-5E2D-8A9F-6BDBB76BC8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3379" y="2378035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F522536-6FE3-2618-BC24-8C51881858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242" y="300690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o3.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9C1155B-B06D-77D5-B3DC-9CEAEDF2D6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379" y="3009613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3A36BC1-799A-6623-E5E3-1190C0C7C4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4242" y="3635783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o4.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2954362-36EF-4B42-19C7-6132A7E2A8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43379" y="363816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EF1DED4-DCEF-D1F3-17B9-BC29651F7D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4242" y="4264656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o5.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57B871C-EE51-327F-62B1-79B005BD93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43379" y="4269747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1359A1-A1B1-9DC6-08B9-8042E7FBA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6889763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533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Top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B8C35C0-4758-2887-0763-E78795846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3537" y="-1946"/>
            <a:ext cx="3601340" cy="6881814"/>
          </a:xfrm>
          <a:custGeom>
            <a:avLst/>
            <a:gdLst>
              <a:gd name="connsiteX0" fmla="*/ 3601340 w 3601340"/>
              <a:gd name="connsiteY0" fmla="*/ 0 h 6881814"/>
              <a:gd name="connsiteX1" fmla="*/ 0 w 3601340"/>
              <a:gd name="connsiteY1" fmla="*/ 0 h 6881814"/>
              <a:gd name="connsiteX2" fmla="*/ 0 w 3601340"/>
              <a:gd name="connsiteY2" fmla="*/ 6881815 h 6881814"/>
              <a:gd name="connsiteX3" fmla="*/ 1064235 w 3601340"/>
              <a:gd name="connsiteY3" fmla="*/ 6881815 h 6881814"/>
              <a:gd name="connsiteX4" fmla="*/ 1441045 w 3601340"/>
              <a:gd name="connsiteY4" fmla="*/ 5490188 h 6881814"/>
              <a:gd name="connsiteX5" fmla="*/ 1835678 w 3601340"/>
              <a:gd name="connsiteY5" fmla="*/ 4034957 h 6881814"/>
              <a:gd name="connsiteX6" fmla="*/ 2045724 w 3601340"/>
              <a:gd name="connsiteY6" fmla="*/ 3914112 h 6881814"/>
              <a:gd name="connsiteX7" fmla="*/ 2166660 w 3601340"/>
              <a:gd name="connsiteY7" fmla="*/ 4124001 h 6881814"/>
              <a:gd name="connsiteX8" fmla="*/ 1906966 w 3601340"/>
              <a:gd name="connsiteY8" fmla="*/ 5081858 h 6881814"/>
              <a:gd name="connsiteX9" fmla="*/ 2027902 w 3601340"/>
              <a:gd name="connsiteY9" fmla="*/ 5291747 h 6881814"/>
              <a:gd name="connsiteX10" fmla="*/ 2227765 w 3601340"/>
              <a:gd name="connsiteY10" fmla="*/ 5198887 h 6881814"/>
              <a:gd name="connsiteX11" fmla="*/ 2570204 w 3601340"/>
              <a:gd name="connsiteY11" fmla="*/ 3923016 h 6881814"/>
              <a:gd name="connsiteX12" fmla="*/ 2602029 w 3601340"/>
              <a:gd name="connsiteY12" fmla="*/ 3799627 h 6881814"/>
              <a:gd name="connsiteX13" fmla="*/ 3601340 w 3601340"/>
              <a:gd name="connsiteY13" fmla="*/ 0 h 6881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01340" h="6881814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163691" y="0"/>
            <a:ext cx="5024825" cy="685800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655820 w 5840730"/>
              <a:gd name="connsiteY6" fmla="*/ 1770075 h 6887937"/>
              <a:gd name="connsiteX7" fmla="*/ 3893820 w 5840730"/>
              <a:gd name="connsiteY7" fmla="*/ 4688535 h 6887937"/>
              <a:gd name="connsiteX8" fmla="*/ 3992880 w 5840730"/>
              <a:gd name="connsiteY8" fmla="*/ 490570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3893820 w 5840730"/>
              <a:gd name="connsiteY6" fmla="*/ 4688535 h 6887937"/>
              <a:gd name="connsiteX7" fmla="*/ 3992880 w 5840730"/>
              <a:gd name="connsiteY7" fmla="*/ 490570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686300 w 5840730"/>
              <a:gd name="connsiteY10" fmla="*/ 371317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3893820 w 5840730"/>
              <a:gd name="connsiteY5" fmla="*/ 4688535 h 6887937"/>
              <a:gd name="connsiteX6" fmla="*/ 3992880 w 5840730"/>
              <a:gd name="connsiteY6" fmla="*/ 490570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686300 w 5840730"/>
              <a:gd name="connsiteY9" fmla="*/ 371317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3893820 w 5840730"/>
              <a:gd name="connsiteY4" fmla="*/ 4688535 h 6887937"/>
              <a:gd name="connsiteX5" fmla="*/ 3992880 w 5840730"/>
              <a:gd name="connsiteY5" fmla="*/ 4905705 h 6887937"/>
              <a:gd name="connsiteX6" fmla="*/ 4213860 w 5840730"/>
              <a:gd name="connsiteY6" fmla="*/ 4757115 h 6887937"/>
              <a:gd name="connsiteX7" fmla="*/ 4457700 w 5840730"/>
              <a:gd name="connsiteY7" fmla="*/ 3842715 h 6887937"/>
              <a:gd name="connsiteX8" fmla="*/ 4686300 w 5840730"/>
              <a:gd name="connsiteY8" fmla="*/ 371317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3893820 w 5840730"/>
              <a:gd name="connsiteY3" fmla="*/ 4688535 h 6887937"/>
              <a:gd name="connsiteX4" fmla="*/ 3992880 w 5840730"/>
              <a:gd name="connsiteY4" fmla="*/ 4905705 h 6887937"/>
              <a:gd name="connsiteX5" fmla="*/ 4213860 w 5840730"/>
              <a:gd name="connsiteY5" fmla="*/ 4757115 h 6887937"/>
              <a:gd name="connsiteX6" fmla="*/ 4457700 w 5840730"/>
              <a:gd name="connsiteY6" fmla="*/ 3842715 h 6887937"/>
              <a:gd name="connsiteX7" fmla="*/ 4686300 w 5840730"/>
              <a:gd name="connsiteY7" fmla="*/ 371317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3893820 w 5840730"/>
              <a:gd name="connsiteY2" fmla="*/ 4688535 h 6887937"/>
              <a:gd name="connsiteX3" fmla="*/ 3992880 w 5840730"/>
              <a:gd name="connsiteY3" fmla="*/ 4905705 h 6887937"/>
              <a:gd name="connsiteX4" fmla="*/ 4213860 w 5840730"/>
              <a:gd name="connsiteY4" fmla="*/ 4757115 h 6887937"/>
              <a:gd name="connsiteX5" fmla="*/ 4457700 w 5840730"/>
              <a:gd name="connsiteY5" fmla="*/ 3842715 h 6887937"/>
              <a:gd name="connsiteX6" fmla="*/ 4686300 w 5840730"/>
              <a:gd name="connsiteY6" fmla="*/ 371317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4790753"/>
              <a:gd name="connsiteY0" fmla="*/ 0 h 6887937"/>
              <a:gd name="connsiteX1" fmla="*/ 2674743 w 4790753"/>
              <a:gd name="connsiteY1" fmla="*/ 49345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310950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12040 w 4790753"/>
              <a:gd name="connsiteY2" fmla="*/ 3464777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244891 w 4790753"/>
              <a:gd name="connsiteY2" fmla="*/ 3464778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392375 w 4790753"/>
              <a:gd name="connsiteY2" fmla="*/ 3464779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392375 w 5110169"/>
              <a:gd name="connsiteY2" fmla="*/ 3464779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66000 w 5110169"/>
              <a:gd name="connsiteY2" fmla="*/ 4629324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16839 w 5110169"/>
              <a:gd name="connsiteY2" fmla="*/ 4550372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589019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034002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300466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42040 w 5110169"/>
              <a:gd name="connsiteY3" fmla="*/ 5566930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05329 w 5110169"/>
              <a:gd name="connsiteY2" fmla="*/ 4974740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75832 w 5110169"/>
              <a:gd name="connsiteY2" fmla="*/ 503395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198620 w 5110169"/>
              <a:gd name="connsiteY7" fmla="*/ 4133044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251960 w 5110169"/>
              <a:gd name="connsiteY7" fmla="*/ 4071856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030921"/>
              <a:gd name="connsiteY0" fmla="*/ 0 h 6877051"/>
              <a:gd name="connsiteX1" fmla="*/ 2487931 w 5030921"/>
              <a:gd name="connsiteY1" fmla="*/ 0 h 6877051"/>
              <a:gd name="connsiteX2" fmla="*/ 3834825 w 5030921"/>
              <a:gd name="connsiteY2" fmla="*/ 5142514 h 6877051"/>
              <a:gd name="connsiteX3" fmla="*/ 4074118 w 5030921"/>
              <a:gd name="connsiteY3" fmla="*/ 5314407 h 6877051"/>
              <a:gd name="connsiteX4" fmla="*/ 4168140 w 5030921"/>
              <a:gd name="connsiteY4" fmla="*/ 5055407 h 6877051"/>
              <a:gd name="connsiteX5" fmla="*/ 3935730 w 5030921"/>
              <a:gd name="connsiteY5" fmla="*/ 4175425 h 6877051"/>
              <a:gd name="connsiteX6" fmla="*/ 4061460 w 5030921"/>
              <a:gd name="connsiteY6" fmla="*/ 3931157 h 6877051"/>
              <a:gd name="connsiteX7" fmla="*/ 4251960 w 5030921"/>
              <a:gd name="connsiteY7" fmla="*/ 4071856 h 6877051"/>
              <a:gd name="connsiteX8" fmla="*/ 5030921 w 5030921"/>
              <a:gd name="connsiteY8" fmla="*/ 6875699 h 6877051"/>
              <a:gd name="connsiteX9" fmla="*/ 0 w 5030921"/>
              <a:gd name="connsiteY9" fmla="*/ 6877051 h 6877051"/>
              <a:gd name="connsiteX10" fmla="*/ 0 w 5030921"/>
              <a:gd name="connsiteY10" fmla="*/ 0 h 6877051"/>
              <a:gd name="connsiteX0" fmla="*/ 0 w 4963865"/>
              <a:gd name="connsiteY0" fmla="*/ 0 h 6877051"/>
              <a:gd name="connsiteX1" fmla="*/ 2487931 w 4963865"/>
              <a:gd name="connsiteY1" fmla="*/ 0 h 6877051"/>
              <a:gd name="connsiteX2" fmla="*/ 3834825 w 4963865"/>
              <a:gd name="connsiteY2" fmla="*/ 5142514 h 6877051"/>
              <a:gd name="connsiteX3" fmla="*/ 4074118 w 4963865"/>
              <a:gd name="connsiteY3" fmla="*/ 5314407 h 6877051"/>
              <a:gd name="connsiteX4" fmla="*/ 4168140 w 4963865"/>
              <a:gd name="connsiteY4" fmla="*/ 5055407 h 6877051"/>
              <a:gd name="connsiteX5" fmla="*/ 3935730 w 4963865"/>
              <a:gd name="connsiteY5" fmla="*/ 4175425 h 6877051"/>
              <a:gd name="connsiteX6" fmla="*/ 4061460 w 4963865"/>
              <a:gd name="connsiteY6" fmla="*/ 3931157 h 6877051"/>
              <a:gd name="connsiteX7" fmla="*/ 4251960 w 4963865"/>
              <a:gd name="connsiteY7" fmla="*/ 4071856 h 6877051"/>
              <a:gd name="connsiteX8" fmla="*/ 4963865 w 4963865"/>
              <a:gd name="connsiteY8" fmla="*/ 6875699 h 6877051"/>
              <a:gd name="connsiteX9" fmla="*/ 0 w 4963865"/>
              <a:gd name="connsiteY9" fmla="*/ 6877051 h 6877051"/>
              <a:gd name="connsiteX10" fmla="*/ 0 w 4963865"/>
              <a:gd name="connsiteY10" fmla="*/ 0 h 6877051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4825" h="6881818">
                <a:moveTo>
                  <a:pt x="0" y="0"/>
                </a:moveTo>
                <a:lnTo>
                  <a:pt x="2487931" y="0"/>
                </a:lnTo>
                <a:lnTo>
                  <a:pt x="3834825" y="5142514"/>
                </a:lnTo>
                <a:cubicBezTo>
                  <a:pt x="3851116" y="5182666"/>
                  <a:pt x="3878538" y="5351369"/>
                  <a:pt x="4048718" y="5314407"/>
                </a:cubicBezTo>
                <a:cubicBezTo>
                  <a:pt x="4218898" y="5277445"/>
                  <a:pt x="4184015" y="5205230"/>
                  <a:pt x="4168140" y="5055407"/>
                </a:cubicBezTo>
                <a:lnTo>
                  <a:pt x="3935730" y="4175425"/>
                </a:lnTo>
                <a:cubicBezTo>
                  <a:pt x="3924300" y="4083966"/>
                  <a:pt x="3902710" y="3989870"/>
                  <a:pt x="4061460" y="3941355"/>
                </a:cubicBezTo>
                <a:cubicBezTo>
                  <a:pt x="4194810" y="3923207"/>
                  <a:pt x="4213860" y="4007005"/>
                  <a:pt x="4251960" y="4071856"/>
                </a:cubicBezTo>
                <a:lnTo>
                  <a:pt x="5024825" y="6881818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6322" y="320040"/>
            <a:ext cx="6732237" cy="1017147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E91AD6-E4A6-F082-0E76-DAF7D57B5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4242" y="174947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o1.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00516E-9699-821C-0371-67A8478E10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43379" y="174947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C72C187-9B88-8558-E9E7-CA189DF0EF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4242" y="2378035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5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o2.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366E515-A368-5E2D-8A9F-6BDBB76BC8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3379" y="2378035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400"/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F522536-6FE3-2618-BC24-8C51881858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242" y="300690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o3.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9C1155B-B06D-77D5-B3DC-9CEAEDF2D6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379" y="3009613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3A36BC1-799A-6623-E5E3-1190C0C7C4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4242" y="3635783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o4.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2954362-36EF-4B42-19C7-6132A7E2A8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43379" y="363816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EF1DED4-DCEF-D1F3-17B9-BC29651F7D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4242" y="4264656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o5.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57B871C-EE51-327F-62B1-79B005BD93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43379" y="4269747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1359A1-A1B1-9DC6-08B9-8042E7FBA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6889763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37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Top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B8C35C0-4758-2887-0763-E78795846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3537" y="-1946"/>
            <a:ext cx="3601340" cy="6881814"/>
          </a:xfrm>
          <a:custGeom>
            <a:avLst/>
            <a:gdLst>
              <a:gd name="connsiteX0" fmla="*/ 3601340 w 3601340"/>
              <a:gd name="connsiteY0" fmla="*/ 0 h 6881814"/>
              <a:gd name="connsiteX1" fmla="*/ 0 w 3601340"/>
              <a:gd name="connsiteY1" fmla="*/ 0 h 6881814"/>
              <a:gd name="connsiteX2" fmla="*/ 0 w 3601340"/>
              <a:gd name="connsiteY2" fmla="*/ 6881815 h 6881814"/>
              <a:gd name="connsiteX3" fmla="*/ 1064235 w 3601340"/>
              <a:gd name="connsiteY3" fmla="*/ 6881815 h 6881814"/>
              <a:gd name="connsiteX4" fmla="*/ 1441045 w 3601340"/>
              <a:gd name="connsiteY4" fmla="*/ 5490188 h 6881814"/>
              <a:gd name="connsiteX5" fmla="*/ 1835678 w 3601340"/>
              <a:gd name="connsiteY5" fmla="*/ 4034957 h 6881814"/>
              <a:gd name="connsiteX6" fmla="*/ 2045724 w 3601340"/>
              <a:gd name="connsiteY6" fmla="*/ 3914112 h 6881814"/>
              <a:gd name="connsiteX7" fmla="*/ 2166660 w 3601340"/>
              <a:gd name="connsiteY7" fmla="*/ 4124001 h 6881814"/>
              <a:gd name="connsiteX8" fmla="*/ 1906966 w 3601340"/>
              <a:gd name="connsiteY8" fmla="*/ 5081858 h 6881814"/>
              <a:gd name="connsiteX9" fmla="*/ 2027902 w 3601340"/>
              <a:gd name="connsiteY9" fmla="*/ 5291747 h 6881814"/>
              <a:gd name="connsiteX10" fmla="*/ 2227765 w 3601340"/>
              <a:gd name="connsiteY10" fmla="*/ 5198887 h 6881814"/>
              <a:gd name="connsiteX11" fmla="*/ 2570204 w 3601340"/>
              <a:gd name="connsiteY11" fmla="*/ 3923016 h 6881814"/>
              <a:gd name="connsiteX12" fmla="*/ 2602029 w 3601340"/>
              <a:gd name="connsiteY12" fmla="*/ 3799627 h 6881814"/>
              <a:gd name="connsiteX13" fmla="*/ 3601340 w 3601340"/>
              <a:gd name="connsiteY13" fmla="*/ 0 h 6881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01340" h="6881814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163691" y="0"/>
            <a:ext cx="5024825" cy="685800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655820 w 5840730"/>
              <a:gd name="connsiteY6" fmla="*/ 1770075 h 6887937"/>
              <a:gd name="connsiteX7" fmla="*/ 3893820 w 5840730"/>
              <a:gd name="connsiteY7" fmla="*/ 4688535 h 6887937"/>
              <a:gd name="connsiteX8" fmla="*/ 3992880 w 5840730"/>
              <a:gd name="connsiteY8" fmla="*/ 490570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3893820 w 5840730"/>
              <a:gd name="connsiteY6" fmla="*/ 4688535 h 6887937"/>
              <a:gd name="connsiteX7" fmla="*/ 3992880 w 5840730"/>
              <a:gd name="connsiteY7" fmla="*/ 490570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686300 w 5840730"/>
              <a:gd name="connsiteY10" fmla="*/ 371317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3893820 w 5840730"/>
              <a:gd name="connsiteY5" fmla="*/ 4688535 h 6887937"/>
              <a:gd name="connsiteX6" fmla="*/ 3992880 w 5840730"/>
              <a:gd name="connsiteY6" fmla="*/ 490570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686300 w 5840730"/>
              <a:gd name="connsiteY9" fmla="*/ 371317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3893820 w 5840730"/>
              <a:gd name="connsiteY4" fmla="*/ 4688535 h 6887937"/>
              <a:gd name="connsiteX5" fmla="*/ 3992880 w 5840730"/>
              <a:gd name="connsiteY5" fmla="*/ 4905705 h 6887937"/>
              <a:gd name="connsiteX6" fmla="*/ 4213860 w 5840730"/>
              <a:gd name="connsiteY6" fmla="*/ 4757115 h 6887937"/>
              <a:gd name="connsiteX7" fmla="*/ 4457700 w 5840730"/>
              <a:gd name="connsiteY7" fmla="*/ 3842715 h 6887937"/>
              <a:gd name="connsiteX8" fmla="*/ 4686300 w 5840730"/>
              <a:gd name="connsiteY8" fmla="*/ 371317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3893820 w 5840730"/>
              <a:gd name="connsiteY3" fmla="*/ 4688535 h 6887937"/>
              <a:gd name="connsiteX4" fmla="*/ 3992880 w 5840730"/>
              <a:gd name="connsiteY4" fmla="*/ 4905705 h 6887937"/>
              <a:gd name="connsiteX5" fmla="*/ 4213860 w 5840730"/>
              <a:gd name="connsiteY5" fmla="*/ 4757115 h 6887937"/>
              <a:gd name="connsiteX6" fmla="*/ 4457700 w 5840730"/>
              <a:gd name="connsiteY6" fmla="*/ 3842715 h 6887937"/>
              <a:gd name="connsiteX7" fmla="*/ 4686300 w 5840730"/>
              <a:gd name="connsiteY7" fmla="*/ 371317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3893820 w 5840730"/>
              <a:gd name="connsiteY2" fmla="*/ 4688535 h 6887937"/>
              <a:gd name="connsiteX3" fmla="*/ 3992880 w 5840730"/>
              <a:gd name="connsiteY3" fmla="*/ 4905705 h 6887937"/>
              <a:gd name="connsiteX4" fmla="*/ 4213860 w 5840730"/>
              <a:gd name="connsiteY4" fmla="*/ 4757115 h 6887937"/>
              <a:gd name="connsiteX5" fmla="*/ 4457700 w 5840730"/>
              <a:gd name="connsiteY5" fmla="*/ 3842715 h 6887937"/>
              <a:gd name="connsiteX6" fmla="*/ 4686300 w 5840730"/>
              <a:gd name="connsiteY6" fmla="*/ 371317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4790753"/>
              <a:gd name="connsiteY0" fmla="*/ 0 h 6887937"/>
              <a:gd name="connsiteX1" fmla="*/ 2674743 w 4790753"/>
              <a:gd name="connsiteY1" fmla="*/ 49345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310950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12040 w 4790753"/>
              <a:gd name="connsiteY2" fmla="*/ 3464777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244891 w 4790753"/>
              <a:gd name="connsiteY2" fmla="*/ 3464778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392375 w 4790753"/>
              <a:gd name="connsiteY2" fmla="*/ 3464779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392375 w 5110169"/>
              <a:gd name="connsiteY2" fmla="*/ 3464779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66000 w 5110169"/>
              <a:gd name="connsiteY2" fmla="*/ 4629324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16839 w 5110169"/>
              <a:gd name="connsiteY2" fmla="*/ 4550372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589019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034002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300466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42040 w 5110169"/>
              <a:gd name="connsiteY3" fmla="*/ 5566930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05329 w 5110169"/>
              <a:gd name="connsiteY2" fmla="*/ 4974740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75832 w 5110169"/>
              <a:gd name="connsiteY2" fmla="*/ 503395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198620 w 5110169"/>
              <a:gd name="connsiteY7" fmla="*/ 4133044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251960 w 5110169"/>
              <a:gd name="connsiteY7" fmla="*/ 4071856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030921"/>
              <a:gd name="connsiteY0" fmla="*/ 0 h 6877051"/>
              <a:gd name="connsiteX1" fmla="*/ 2487931 w 5030921"/>
              <a:gd name="connsiteY1" fmla="*/ 0 h 6877051"/>
              <a:gd name="connsiteX2" fmla="*/ 3834825 w 5030921"/>
              <a:gd name="connsiteY2" fmla="*/ 5142514 h 6877051"/>
              <a:gd name="connsiteX3" fmla="*/ 4074118 w 5030921"/>
              <a:gd name="connsiteY3" fmla="*/ 5314407 h 6877051"/>
              <a:gd name="connsiteX4" fmla="*/ 4168140 w 5030921"/>
              <a:gd name="connsiteY4" fmla="*/ 5055407 h 6877051"/>
              <a:gd name="connsiteX5" fmla="*/ 3935730 w 5030921"/>
              <a:gd name="connsiteY5" fmla="*/ 4175425 h 6877051"/>
              <a:gd name="connsiteX6" fmla="*/ 4061460 w 5030921"/>
              <a:gd name="connsiteY6" fmla="*/ 3931157 h 6877051"/>
              <a:gd name="connsiteX7" fmla="*/ 4251960 w 5030921"/>
              <a:gd name="connsiteY7" fmla="*/ 4071856 h 6877051"/>
              <a:gd name="connsiteX8" fmla="*/ 5030921 w 5030921"/>
              <a:gd name="connsiteY8" fmla="*/ 6875699 h 6877051"/>
              <a:gd name="connsiteX9" fmla="*/ 0 w 5030921"/>
              <a:gd name="connsiteY9" fmla="*/ 6877051 h 6877051"/>
              <a:gd name="connsiteX10" fmla="*/ 0 w 5030921"/>
              <a:gd name="connsiteY10" fmla="*/ 0 h 6877051"/>
              <a:gd name="connsiteX0" fmla="*/ 0 w 4963865"/>
              <a:gd name="connsiteY0" fmla="*/ 0 h 6877051"/>
              <a:gd name="connsiteX1" fmla="*/ 2487931 w 4963865"/>
              <a:gd name="connsiteY1" fmla="*/ 0 h 6877051"/>
              <a:gd name="connsiteX2" fmla="*/ 3834825 w 4963865"/>
              <a:gd name="connsiteY2" fmla="*/ 5142514 h 6877051"/>
              <a:gd name="connsiteX3" fmla="*/ 4074118 w 4963865"/>
              <a:gd name="connsiteY3" fmla="*/ 5314407 h 6877051"/>
              <a:gd name="connsiteX4" fmla="*/ 4168140 w 4963865"/>
              <a:gd name="connsiteY4" fmla="*/ 5055407 h 6877051"/>
              <a:gd name="connsiteX5" fmla="*/ 3935730 w 4963865"/>
              <a:gd name="connsiteY5" fmla="*/ 4175425 h 6877051"/>
              <a:gd name="connsiteX6" fmla="*/ 4061460 w 4963865"/>
              <a:gd name="connsiteY6" fmla="*/ 3931157 h 6877051"/>
              <a:gd name="connsiteX7" fmla="*/ 4251960 w 4963865"/>
              <a:gd name="connsiteY7" fmla="*/ 4071856 h 6877051"/>
              <a:gd name="connsiteX8" fmla="*/ 4963865 w 4963865"/>
              <a:gd name="connsiteY8" fmla="*/ 6875699 h 6877051"/>
              <a:gd name="connsiteX9" fmla="*/ 0 w 4963865"/>
              <a:gd name="connsiteY9" fmla="*/ 6877051 h 6877051"/>
              <a:gd name="connsiteX10" fmla="*/ 0 w 4963865"/>
              <a:gd name="connsiteY10" fmla="*/ 0 h 6877051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4825" h="6881818">
                <a:moveTo>
                  <a:pt x="0" y="0"/>
                </a:moveTo>
                <a:lnTo>
                  <a:pt x="2487931" y="0"/>
                </a:lnTo>
                <a:lnTo>
                  <a:pt x="3834825" y="5142514"/>
                </a:lnTo>
                <a:cubicBezTo>
                  <a:pt x="3851116" y="5182666"/>
                  <a:pt x="3878538" y="5351369"/>
                  <a:pt x="4048718" y="5314407"/>
                </a:cubicBezTo>
                <a:cubicBezTo>
                  <a:pt x="4218898" y="5277445"/>
                  <a:pt x="4184015" y="5205230"/>
                  <a:pt x="4168140" y="5055407"/>
                </a:cubicBezTo>
                <a:lnTo>
                  <a:pt x="3935730" y="4175425"/>
                </a:lnTo>
                <a:cubicBezTo>
                  <a:pt x="3924300" y="4083966"/>
                  <a:pt x="3902710" y="3989870"/>
                  <a:pt x="4061460" y="3941355"/>
                </a:cubicBezTo>
                <a:cubicBezTo>
                  <a:pt x="4194810" y="3923207"/>
                  <a:pt x="4213860" y="4007005"/>
                  <a:pt x="4251960" y="4071856"/>
                </a:cubicBezTo>
                <a:lnTo>
                  <a:pt x="5024825" y="6881818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6322" y="320040"/>
            <a:ext cx="6732237" cy="1017147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E91AD6-E4A6-F082-0E76-DAF7D57B5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4242" y="174947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o1.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00516E-9699-821C-0371-67A8478E10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43379" y="174947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C72C187-9B88-8558-E9E7-CA189DF0EF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4242" y="2378035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o2.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366E515-A368-5E2D-8A9F-6BDBB76BC8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3379" y="2378035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F522536-6FE3-2618-BC24-8C51881858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242" y="300690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5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o3.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9C1155B-B06D-77D5-B3DC-9CEAEDF2D6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379" y="3009613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3A36BC1-799A-6623-E5E3-1190C0C7C4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4242" y="3635783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o4.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2954362-36EF-4B42-19C7-6132A7E2A8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43379" y="363816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EF1DED4-DCEF-D1F3-17B9-BC29651F7D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4242" y="4264656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o5.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57B871C-EE51-327F-62B1-79B005BD93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43379" y="4269747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1359A1-A1B1-9DC6-08B9-8042E7FBA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6889763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760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Topic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B8C35C0-4758-2887-0763-E78795846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3537" y="-1946"/>
            <a:ext cx="3601340" cy="6881814"/>
          </a:xfrm>
          <a:custGeom>
            <a:avLst/>
            <a:gdLst>
              <a:gd name="connsiteX0" fmla="*/ 3601340 w 3601340"/>
              <a:gd name="connsiteY0" fmla="*/ 0 h 6881814"/>
              <a:gd name="connsiteX1" fmla="*/ 0 w 3601340"/>
              <a:gd name="connsiteY1" fmla="*/ 0 h 6881814"/>
              <a:gd name="connsiteX2" fmla="*/ 0 w 3601340"/>
              <a:gd name="connsiteY2" fmla="*/ 6881815 h 6881814"/>
              <a:gd name="connsiteX3" fmla="*/ 1064235 w 3601340"/>
              <a:gd name="connsiteY3" fmla="*/ 6881815 h 6881814"/>
              <a:gd name="connsiteX4" fmla="*/ 1441045 w 3601340"/>
              <a:gd name="connsiteY4" fmla="*/ 5490188 h 6881814"/>
              <a:gd name="connsiteX5" fmla="*/ 1835678 w 3601340"/>
              <a:gd name="connsiteY5" fmla="*/ 4034957 h 6881814"/>
              <a:gd name="connsiteX6" fmla="*/ 2045724 w 3601340"/>
              <a:gd name="connsiteY6" fmla="*/ 3914112 h 6881814"/>
              <a:gd name="connsiteX7" fmla="*/ 2166660 w 3601340"/>
              <a:gd name="connsiteY7" fmla="*/ 4124001 h 6881814"/>
              <a:gd name="connsiteX8" fmla="*/ 1906966 w 3601340"/>
              <a:gd name="connsiteY8" fmla="*/ 5081858 h 6881814"/>
              <a:gd name="connsiteX9" fmla="*/ 2027902 w 3601340"/>
              <a:gd name="connsiteY9" fmla="*/ 5291747 h 6881814"/>
              <a:gd name="connsiteX10" fmla="*/ 2227765 w 3601340"/>
              <a:gd name="connsiteY10" fmla="*/ 5198887 h 6881814"/>
              <a:gd name="connsiteX11" fmla="*/ 2570204 w 3601340"/>
              <a:gd name="connsiteY11" fmla="*/ 3923016 h 6881814"/>
              <a:gd name="connsiteX12" fmla="*/ 2602029 w 3601340"/>
              <a:gd name="connsiteY12" fmla="*/ 3799627 h 6881814"/>
              <a:gd name="connsiteX13" fmla="*/ 3601340 w 3601340"/>
              <a:gd name="connsiteY13" fmla="*/ 0 h 6881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01340" h="6881814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163691" y="0"/>
            <a:ext cx="5024825" cy="685800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655820 w 5840730"/>
              <a:gd name="connsiteY6" fmla="*/ 1770075 h 6887937"/>
              <a:gd name="connsiteX7" fmla="*/ 3893820 w 5840730"/>
              <a:gd name="connsiteY7" fmla="*/ 4688535 h 6887937"/>
              <a:gd name="connsiteX8" fmla="*/ 3992880 w 5840730"/>
              <a:gd name="connsiteY8" fmla="*/ 490570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3893820 w 5840730"/>
              <a:gd name="connsiteY6" fmla="*/ 4688535 h 6887937"/>
              <a:gd name="connsiteX7" fmla="*/ 3992880 w 5840730"/>
              <a:gd name="connsiteY7" fmla="*/ 490570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686300 w 5840730"/>
              <a:gd name="connsiteY10" fmla="*/ 371317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3893820 w 5840730"/>
              <a:gd name="connsiteY5" fmla="*/ 4688535 h 6887937"/>
              <a:gd name="connsiteX6" fmla="*/ 3992880 w 5840730"/>
              <a:gd name="connsiteY6" fmla="*/ 490570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686300 w 5840730"/>
              <a:gd name="connsiteY9" fmla="*/ 371317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3893820 w 5840730"/>
              <a:gd name="connsiteY4" fmla="*/ 4688535 h 6887937"/>
              <a:gd name="connsiteX5" fmla="*/ 3992880 w 5840730"/>
              <a:gd name="connsiteY5" fmla="*/ 4905705 h 6887937"/>
              <a:gd name="connsiteX6" fmla="*/ 4213860 w 5840730"/>
              <a:gd name="connsiteY6" fmla="*/ 4757115 h 6887937"/>
              <a:gd name="connsiteX7" fmla="*/ 4457700 w 5840730"/>
              <a:gd name="connsiteY7" fmla="*/ 3842715 h 6887937"/>
              <a:gd name="connsiteX8" fmla="*/ 4686300 w 5840730"/>
              <a:gd name="connsiteY8" fmla="*/ 371317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3893820 w 5840730"/>
              <a:gd name="connsiteY3" fmla="*/ 4688535 h 6887937"/>
              <a:gd name="connsiteX4" fmla="*/ 3992880 w 5840730"/>
              <a:gd name="connsiteY4" fmla="*/ 4905705 h 6887937"/>
              <a:gd name="connsiteX5" fmla="*/ 4213860 w 5840730"/>
              <a:gd name="connsiteY5" fmla="*/ 4757115 h 6887937"/>
              <a:gd name="connsiteX6" fmla="*/ 4457700 w 5840730"/>
              <a:gd name="connsiteY6" fmla="*/ 3842715 h 6887937"/>
              <a:gd name="connsiteX7" fmla="*/ 4686300 w 5840730"/>
              <a:gd name="connsiteY7" fmla="*/ 371317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3893820 w 5840730"/>
              <a:gd name="connsiteY2" fmla="*/ 4688535 h 6887937"/>
              <a:gd name="connsiteX3" fmla="*/ 3992880 w 5840730"/>
              <a:gd name="connsiteY3" fmla="*/ 4905705 h 6887937"/>
              <a:gd name="connsiteX4" fmla="*/ 4213860 w 5840730"/>
              <a:gd name="connsiteY4" fmla="*/ 4757115 h 6887937"/>
              <a:gd name="connsiteX5" fmla="*/ 4457700 w 5840730"/>
              <a:gd name="connsiteY5" fmla="*/ 3842715 h 6887937"/>
              <a:gd name="connsiteX6" fmla="*/ 4686300 w 5840730"/>
              <a:gd name="connsiteY6" fmla="*/ 371317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4790753"/>
              <a:gd name="connsiteY0" fmla="*/ 0 h 6887937"/>
              <a:gd name="connsiteX1" fmla="*/ 2674743 w 4790753"/>
              <a:gd name="connsiteY1" fmla="*/ 49345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310950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12040 w 4790753"/>
              <a:gd name="connsiteY2" fmla="*/ 3464777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244891 w 4790753"/>
              <a:gd name="connsiteY2" fmla="*/ 3464778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392375 w 4790753"/>
              <a:gd name="connsiteY2" fmla="*/ 3464779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392375 w 5110169"/>
              <a:gd name="connsiteY2" fmla="*/ 3464779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66000 w 5110169"/>
              <a:gd name="connsiteY2" fmla="*/ 4629324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16839 w 5110169"/>
              <a:gd name="connsiteY2" fmla="*/ 4550372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589019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034002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300466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42040 w 5110169"/>
              <a:gd name="connsiteY3" fmla="*/ 5566930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05329 w 5110169"/>
              <a:gd name="connsiteY2" fmla="*/ 4974740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75832 w 5110169"/>
              <a:gd name="connsiteY2" fmla="*/ 503395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198620 w 5110169"/>
              <a:gd name="connsiteY7" fmla="*/ 4133044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251960 w 5110169"/>
              <a:gd name="connsiteY7" fmla="*/ 4071856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030921"/>
              <a:gd name="connsiteY0" fmla="*/ 0 h 6877051"/>
              <a:gd name="connsiteX1" fmla="*/ 2487931 w 5030921"/>
              <a:gd name="connsiteY1" fmla="*/ 0 h 6877051"/>
              <a:gd name="connsiteX2" fmla="*/ 3834825 w 5030921"/>
              <a:gd name="connsiteY2" fmla="*/ 5142514 h 6877051"/>
              <a:gd name="connsiteX3" fmla="*/ 4074118 w 5030921"/>
              <a:gd name="connsiteY3" fmla="*/ 5314407 h 6877051"/>
              <a:gd name="connsiteX4" fmla="*/ 4168140 w 5030921"/>
              <a:gd name="connsiteY4" fmla="*/ 5055407 h 6877051"/>
              <a:gd name="connsiteX5" fmla="*/ 3935730 w 5030921"/>
              <a:gd name="connsiteY5" fmla="*/ 4175425 h 6877051"/>
              <a:gd name="connsiteX6" fmla="*/ 4061460 w 5030921"/>
              <a:gd name="connsiteY6" fmla="*/ 3931157 h 6877051"/>
              <a:gd name="connsiteX7" fmla="*/ 4251960 w 5030921"/>
              <a:gd name="connsiteY7" fmla="*/ 4071856 h 6877051"/>
              <a:gd name="connsiteX8" fmla="*/ 5030921 w 5030921"/>
              <a:gd name="connsiteY8" fmla="*/ 6875699 h 6877051"/>
              <a:gd name="connsiteX9" fmla="*/ 0 w 5030921"/>
              <a:gd name="connsiteY9" fmla="*/ 6877051 h 6877051"/>
              <a:gd name="connsiteX10" fmla="*/ 0 w 5030921"/>
              <a:gd name="connsiteY10" fmla="*/ 0 h 6877051"/>
              <a:gd name="connsiteX0" fmla="*/ 0 w 4963865"/>
              <a:gd name="connsiteY0" fmla="*/ 0 h 6877051"/>
              <a:gd name="connsiteX1" fmla="*/ 2487931 w 4963865"/>
              <a:gd name="connsiteY1" fmla="*/ 0 h 6877051"/>
              <a:gd name="connsiteX2" fmla="*/ 3834825 w 4963865"/>
              <a:gd name="connsiteY2" fmla="*/ 5142514 h 6877051"/>
              <a:gd name="connsiteX3" fmla="*/ 4074118 w 4963865"/>
              <a:gd name="connsiteY3" fmla="*/ 5314407 h 6877051"/>
              <a:gd name="connsiteX4" fmla="*/ 4168140 w 4963865"/>
              <a:gd name="connsiteY4" fmla="*/ 5055407 h 6877051"/>
              <a:gd name="connsiteX5" fmla="*/ 3935730 w 4963865"/>
              <a:gd name="connsiteY5" fmla="*/ 4175425 h 6877051"/>
              <a:gd name="connsiteX6" fmla="*/ 4061460 w 4963865"/>
              <a:gd name="connsiteY6" fmla="*/ 3931157 h 6877051"/>
              <a:gd name="connsiteX7" fmla="*/ 4251960 w 4963865"/>
              <a:gd name="connsiteY7" fmla="*/ 4071856 h 6877051"/>
              <a:gd name="connsiteX8" fmla="*/ 4963865 w 4963865"/>
              <a:gd name="connsiteY8" fmla="*/ 6875699 h 6877051"/>
              <a:gd name="connsiteX9" fmla="*/ 0 w 4963865"/>
              <a:gd name="connsiteY9" fmla="*/ 6877051 h 6877051"/>
              <a:gd name="connsiteX10" fmla="*/ 0 w 4963865"/>
              <a:gd name="connsiteY10" fmla="*/ 0 h 6877051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4825" h="6881818">
                <a:moveTo>
                  <a:pt x="0" y="0"/>
                </a:moveTo>
                <a:lnTo>
                  <a:pt x="2487931" y="0"/>
                </a:lnTo>
                <a:lnTo>
                  <a:pt x="3834825" y="5142514"/>
                </a:lnTo>
                <a:cubicBezTo>
                  <a:pt x="3851116" y="5182666"/>
                  <a:pt x="3878538" y="5351369"/>
                  <a:pt x="4048718" y="5314407"/>
                </a:cubicBezTo>
                <a:cubicBezTo>
                  <a:pt x="4218898" y="5277445"/>
                  <a:pt x="4184015" y="5205230"/>
                  <a:pt x="4168140" y="5055407"/>
                </a:cubicBezTo>
                <a:lnTo>
                  <a:pt x="3935730" y="4175425"/>
                </a:lnTo>
                <a:cubicBezTo>
                  <a:pt x="3924300" y="4083966"/>
                  <a:pt x="3902710" y="3989870"/>
                  <a:pt x="4061460" y="3941355"/>
                </a:cubicBezTo>
                <a:cubicBezTo>
                  <a:pt x="4194810" y="3923207"/>
                  <a:pt x="4213860" y="4007005"/>
                  <a:pt x="4251960" y="4071856"/>
                </a:cubicBezTo>
                <a:lnTo>
                  <a:pt x="5024825" y="6881818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6322" y="320040"/>
            <a:ext cx="6732237" cy="1017147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E91AD6-E4A6-F082-0E76-DAF7D57B5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4242" y="174947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o1.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00516E-9699-821C-0371-67A8478E10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43379" y="174947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C72C187-9B88-8558-E9E7-CA189DF0EF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4242" y="2378035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o2.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366E515-A368-5E2D-8A9F-6BDBB76BC8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3379" y="2378035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F522536-6FE3-2618-BC24-8C51881858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242" y="300690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o3.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9C1155B-B06D-77D5-B3DC-9CEAEDF2D6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379" y="3009613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3A36BC1-799A-6623-E5E3-1190C0C7C4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4242" y="3635783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5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o4.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2954362-36EF-4B42-19C7-6132A7E2A8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43379" y="3638169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EF1DED4-DCEF-D1F3-17B9-BC29651F7D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4242" y="4264656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o5.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57B871C-EE51-327F-62B1-79B005BD93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43379" y="4269747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1359A1-A1B1-9DC6-08B9-8042E7FBA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6889763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819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Topic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B8C35C0-4758-2887-0763-E78795846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3537" y="-1946"/>
            <a:ext cx="3601340" cy="6881814"/>
          </a:xfrm>
          <a:custGeom>
            <a:avLst/>
            <a:gdLst>
              <a:gd name="connsiteX0" fmla="*/ 3601340 w 3601340"/>
              <a:gd name="connsiteY0" fmla="*/ 0 h 6881814"/>
              <a:gd name="connsiteX1" fmla="*/ 0 w 3601340"/>
              <a:gd name="connsiteY1" fmla="*/ 0 h 6881814"/>
              <a:gd name="connsiteX2" fmla="*/ 0 w 3601340"/>
              <a:gd name="connsiteY2" fmla="*/ 6881815 h 6881814"/>
              <a:gd name="connsiteX3" fmla="*/ 1064235 w 3601340"/>
              <a:gd name="connsiteY3" fmla="*/ 6881815 h 6881814"/>
              <a:gd name="connsiteX4" fmla="*/ 1441045 w 3601340"/>
              <a:gd name="connsiteY4" fmla="*/ 5490188 h 6881814"/>
              <a:gd name="connsiteX5" fmla="*/ 1835678 w 3601340"/>
              <a:gd name="connsiteY5" fmla="*/ 4034957 h 6881814"/>
              <a:gd name="connsiteX6" fmla="*/ 2045724 w 3601340"/>
              <a:gd name="connsiteY6" fmla="*/ 3914112 h 6881814"/>
              <a:gd name="connsiteX7" fmla="*/ 2166660 w 3601340"/>
              <a:gd name="connsiteY7" fmla="*/ 4124001 h 6881814"/>
              <a:gd name="connsiteX8" fmla="*/ 1906966 w 3601340"/>
              <a:gd name="connsiteY8" fmla="*/ 5081858 h 6881814"/>
              <a:gd name="connsiteX9" fmla="*/ 2027902 w 3601340"/>
              <a:gd name="connsiteY9" fmla="*/ 5291747 h 6881814"/>
              <a:gd name="connsiteX10" fmla="*/ 2227765 w 3601340"/>
              <a:gd name="connsiteY10" fmla="*/ 5198887 h 6881814"/>
              <a:gd name="connsiteX11" fmla="*/ 2570204 w 3601340"/>
              <a:gd name="connsiteY11" fmla="*/ 3923016 h 6881814"/>
              <a:gd name="connsiteX12" fmla="*/ 2602029 w 3601340"/>
              <a:gd name="connsiteY12" fmla="*/ 3799627 h 6881814"/>
              <a:gd name="connsiteX13" fmla="*/ 3601340 w 3601340"/>
              <a:gd name="connsiteY13" fmla="*/ 0 h 6881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01340" h="6881814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163691" y="0"/>
            <a:ext cx="5024825" cy="685800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655820 w 5840730"/>
              <a:gd name="connsiteY6" fmla="*/ 1770075 h 6887937"/>
              <a:gd name="connsiteX7" fmla="*/ 3893820 w 5840730"/>
              <a:gd name="connsiteY7" fmla="*/ 4688535 h 6887937"/>
              <a:gd name="connsiteX8" fmla="*/ 3992880 w 5840730"/>
              <a:gd name="connsiteY8" fmla="*/ 490570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3893820 w 5840730"/>
              <a:gd name="connsiteY6" fmla="*/ 4688535 h 6887937"/>
              <a:gd name="connsiteX7" fmla="*/ 3992880 w 5840730"/>
              <a:gd name="connsiteY7" fmla="*/ 490570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686300 w 5840730"/>
              <a:gd name="connsiteY10" fmla="*/ 371317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3893820 w 5840730"/>
              <a:gd name="connsiteY5" fmla="*/ 4688535 h 6887937"/>
              <a:gd name="connsiteX6" fmla="*/ 3992880 w 5840730"/>
              <a:gd name="connsiteY6" fmla="*/ 490570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686300 w 5840730"/>
              <a:gd name="connsiteY9" fmla="*/ 371317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3893820 w 5840730"/>
              <a:gd name="connsiteY4" fmla="*/ 4688535 h 6887937"/>
              <a:gd name="connsiteX5" fmla="*/ 3992880 w 5840730"/>
              <a:gd name="connsiteY5" fmla="*/ 4905705 h 6887937"/>
              <a:gd name="connsiteX6" fmla="*/ 4213860 w 5840730"/>
              <a:gd name="connsiteY6" fmla="*/ 4757115 h 6887937"/>
              <a:gd name="connsiteX7" fmla="*/ 4457700 w 5840730"/>
              <a:gd name="connsiteY7" fmla="*/ 3842715 h 6887937"/>
              <a:gd name="connsiteX8" fmla="*/ 4686300 w 5840730"/>
              <a:gd name="connsiteY8" fmla="*/ 371317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3893820 w 5840730"/>
              <a:gd name="connsiteY3" fmla="*/ 4688535 h 6887937"/>
              <a:gd name="connsiteX4" fmla="*/ 3992880 w 5840730"/>
              <a:gd name="connsiteY4" fmla="*/ 4905705 h 6887937"/>
              <a:gd name="connsiteX5" fmla="*/ 4213860 w 5840730"/>
              <a:gd name="connsiteY5" fmla="*/ 4757115 h 6887937"/>
              <a:gd name="connsiteX6" fmla="*/ 4457700 w 5840730"/>
              <a:gd name="connsiteY6" fmla="*/ 3842715 h 6887937"/>
              <a:gd name="connsiteX7" fmla="*/ 4686300 w 5840730"/>
              <a:gd name="connsiteY7" fmla="*/ 371317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3893820 w 5840730"/>
              <a:gd name="connsiteY2" fmla="*/ 4688535 h 6887937"/>
              <a:gd name="connsiteX3" fmla="*/ 3992880 w 5840730"/>
              <a:gd name="connsiteY3" fmla="*/ 4905705 h 6887937"/>
              <a:gd name="connsiteX4" fmla="*/ 4213860 w 5840730"/>
              <a:gd name="connsiteY4" fmla="*/ 4757115 h 6887937"/>
              <a:gd name="connsiteX5" fmla="*/ 4457700 w 5840730"/>
              <a:gd name="connsiteY5" fmla="*/ 3842715 h 6887937"/>
              <a:gd name="connsiteX6" fmla="*/ 4686300 w 5840730"/>
              <a:gd name="connsiteY6" fmla="*/ 371317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4790753"/>
              <a:gd name="connsiteY0" fmla="*/ 0 h 6887937"/>
              <a:gd name="connsiteX1" fmla="*/ 2674743 w 4790753"/>
              <a:gd name="connsiteY1" fmla="*/ 49345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310950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12040 w 4790753"/>
              <a:gd name="connsiteY2" fmla="*/ 3464777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244891 w 4790753"/>
              <a:gd name="connsiteY2" fmla="*/ 3464778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392375 w 4790753"/>
              <a:gd name="connsiteY2" fmla="*/ 3464779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392375 w 5110169"/>
              <a:gd name="connsiteY2" fmla="*/ 3464779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66000 w 5110169"/>
              <a:gd name="connsiteY2" fmla="*/ 4629324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16839 w 5110169"/>
              <a:gd name="connsiteY2" fmla="*/ 4550372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589019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034002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300466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42040 w 5110169"/>
              <a:gd name="connsiteY3" fmla="*/ 5566930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05329 w 5110169"/>
              <a:gd name="connsiteY2" fmla="*/ 4974740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75832 w 5110169"/>
              <a:gd name="connsiteY2" fmla="*/ 503395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198620 w 5110169"/>
              <a:gd name="connsiteY7" fmla="*/ 4133044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251960 w 5110169"/>
              <a:gd name="connsiteY7" fmla="*/ 4071856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030921"/>
              <a:gd name="connsiteY0" fmla="*/ 0 h 6877051"/>
              <a:gd name="connsiteX1" fmla="*/ 2487931 w 5030921"/>
              <a:gd name="connsiteY1" fmla="*/ 0 h 6877051"/>
              <a:gd name="connsiteX2" fmla="*/ 3834825 w 5030921"/>
              <a:gd name="connsiteY2" fmla="*/ 5142514 h 6877051"/>
              <a:gd name="connsiteX3" fmla="*/ 4074118 w 5030921"/>
              <a:gd name="connsiteY3" fmla="*/ 5314407 h 6877051"/>
              <a:gd name="connsiteX4" fmla="*/ 4168140 w 5030921"/>
              <a:gd name="connsiteY4" fmla="*/ 5055407 h 6877051"/>
              <a:gd name="connsiteX5" fmla="*/ 3935730 w 5030921"/>
              <a:gd name="connsiteY5" fmla="*/ 4175425 h 6877051"/>
              <a:gd name="connsiteX6" fmla="*/ 4061460 w 5030921"/>
              <a:gd name="connsiteY6" fmla="*/ 3931157 h 6877051"/>
              <a:gd name="connsiteX7" fmla="*/ 4251960 w 5030921"/>
              <a:gd name="connsiteY7" fmla="*/ 4071856 h 6877051"/>
              <a:gd name="connsiteX8" fmla="*/ 5030921 w 5030921"/>
              <a:gd name="connsiteY8" fmla="*/ 6875699 h 6877051"/>
              <a:gd name="connsiteX9" fmla="*/ 0 w 5030921"/>
              <a:gd name="connsiteY9" fmla="*/ 6877051 h 6877051"/>
              <a:gd name="connsiteX10" fmla="*/ 0 w 5030921"/>
              <a:gd name="connsiteY10" fmla="*/ 0 h 6877051"/>
              <a:gd name="connsiteX0" fmla="*/ 0 w 4963865"/>
              <a:gd name="connsiteY0" fmla="*/ 0 h 6877051"/>
              <a:gd name="connsiteX1" fmla="*/ 2487931 w 4963865"/>
              <a:gd name="connsiteY1" fmla="*/ 0 h 6877051"/>
              <a:gd name="connsiteX2" fmla="*/ 3834825 w 4963865"/>
              <a:gd name="connsiteY2" fmla="*/ 5142514 h 6877051"/>
              <a:gd name="connsiteX3" fmla="*/ 4074118 w 4963865"/>
              <a:gd name="connsiteY3" fmla="*/ 5314407 h 6877051"/>
              <a:gd name="connsiteX4" fmla="*/ 4168140 w 4963865"/>
              <a:gd name="connsiteY4" fmla="*/ 5055407 h 6877051"/>
              <a:gd name="connsiteX5" fmla="*/ 3935730 w 4963865"/>
              <a:gd name="connsiteY5" fmla="*/ 4175425 h 6877051"/>
              <a:gd name="connsiteX6" fmla="*/ 4061460 w 4963865"/>
              <a:gd name="connsiteY6" fmla="*/ 3931157 h 6877051"/>
              <a:gd name="connsiteX7" fmla="*/ 4251960 w 4963865"/>
              <a:gd name="connsiteY7" fmla="*/ 4071856 h 6877051"/>
              <a:gd name="connsiteX8" fmla="*/ 4963865 w 4963865"/>
              <a:gd name="connsiteY8" fmla="*/ 6875699 h 6877051"/>
              <a:gd name="connsiteX9" fmla="*/ 0 w 4963865"/>
              <a:gd name="connsiteY9" fmla="*/ 6877051 h 6877051"/>
              <a:gd name="connsiteX10" fmla="*/ 0 w 4963865"/>
              <a:gd name="connsiteY10" fmla="*/ 0 h 6877051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4825" h="6881818">
                <a:moveTo>
                  <a:pt x="0" y="0"/>
                </a:moveTo>
                <a:lnTo>
                  <a:pt x="2487931" y="0"/>
                </a:lnTo>
                <a:lnTo>
                  <a:pt x="3834825" y="5142514"/>
                </a:lnTo>
                <a:cubicBezTo>
                  <a:pt x="3851116" y="5182666"/>
                  <a:pt x="3878538" y="5351369"/>
                  <a:pt x="4048718" y="5314407"/>
                </a:cubicBezTo>
                <a:cubicBezTo>
                  <a:pt x="4218898" y="5277445"/>
                  <a:pt x="4184015" y="5205230"/>
                  <a:pt x="4168140" y="5055407"/>
                </a:cubicBezTo>
                <a:lnTo>
                  <a:pt x="3935730" y="4175425"/>
                </a:lnTo>
                <a:cubicBezTo>
                  <a:pt x="3924300" y="4083966"/>
                  <a:pt x="3902710" y="3989870"/>
                  <a:pt x="4061460" y="3941355"/>
                </a:cubicBezTo>
                <a:cubicBezTo>
                  <a:pt x="4194810" y="3923207"/>
                  <a:pt x="4213860" y="4007005"/>
                  <a:pt x="4251960" y="4071856"/>
                </a:cubicBezTo>
                <a:lnTo>
                  <a:pt x="5024825" y="6881818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6322" y="320040"/>
            <a:ext cx="6732237" cy="1017147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E91AD6-E4A6-F082-0E76-DAF7D57B5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4242" y="174947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o1.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00516E-9699-821C-0371-67A8478E10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43379" y="174947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C72C187-9B88-8558-E9E7-CA189DF0EF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4242" y="2378035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o2.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366E515-A368-5E2D-8A9F-6BDBB76BC8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3379" y="2378035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F522536-6FE3-2618-BC24-8C51881858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242" y="300690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o3.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9C1155B-B06D-77D5-B3DC-9CEAEDF2D6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379" y="3009613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3A36BC1-799A-6623-E5E3-1190C0C7C4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4242" y="3635783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o4.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2954362-36EF-4B42-19C7-6132A7E2A8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43379" y="363816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EF1DED4-DCEF-D1F3-17B9-BC29651F7D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4242" y="4264656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5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o5.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57B871C-EE51-327F-62B1-79B005BD93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43379" y="4269747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1359A1-A1B1-9DC6-08B9-8042E7FBA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6889763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226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CD5142E-2E7B-1488-E5DB-290186766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382569" y="2242"/>
            <a:ext cx="6806909" cy="6862481"/>
            <a:chOff x="5382569" y="2242"/>
            <a:chExt cx="6806909" cy="686248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02299C1B-36CA-1E4A-2BE2-A212B68067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140328" y="2242"/>
              <a:ext cx="6049150" cy="6862481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37875AA7-8584-C85D-D920-B6F3612211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>
              <a:off x="5382569" y="5060315"/>
              <a:ext cx="927943" cy="180130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70326" y="1679216"/>
            <a:ext cx="4786877" cy="1518315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6000" spc="1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 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9499" y="-2236"/>
            <a:ext cx="6814124" cy="6871095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6814124"/>
              <a:gd name="connsiteY0" fmla="*/ 0 h 6897807"/>
              <a:gd name="connsiteX1" fmla="*/ 6814124 w 6814124"/>
              <a:gd name="connsiteY1" fmla="*/ 9870 h 6897807"/>
              <a:gd name="connsiteX2" fmla="*/ 6063554 w 6814124"/>
              <a:gd name="connsiteY2" fmla="*/ 2785785 h 6897807"/>
              <a:gd name="connsiteX3" fmla="*/ 5827334 w 6814124"/>
              <a:gd name="connsiteY3" fmla="*/ 2972475 h 6897807"/>
              <a:gd name="connsiteX4" fmla="*/ 5728274 w 6814124"/>
              <a:gd name="connsiteY4" fmla="*/ 2701965 h 6897807"/>
              <a:gd name="connsiteX5" fmla="*/ 5953064 w 6814124"/>
              <a:gd name="connsiteY5" fmla="*/ 1856145 h 6897807"/>
              <a:gd name="connsiteX6" fmla="*/ 5846384 w 6814124"/>
              <a:gd name="connsiteY6" fmla="*/ 1581825 h 6897807"/>
              <a:gd name="connsiteX7" fmla="*/ 5629214 w 6814124"/>
              <a:gd name="connsiteY7" fmla="*/ 1779945 h 6897807"/>
              <a:gd name="connsiteX8" fmla="*/ 4867214 w 6814124"/>
              <a:gd name="connsiteY8" fmla="*/ 4698405 h 6897807"/>
              <a:gd name="connsiteX9" fmla="*/ 4966274 w 6814124"/>
              <a:gd name="connsiteY9" fmla="*/ 4915575 h 6897807"/>
              <a:gd name="connsiteX10" fmla="*/ 5187254 w 6814124"/>
              <a:gd name="connsiteY10" fmla="*/ 4766985 h 6897807"/>
              <a:gd name="connsiteX11" fmla="*/ 5431094 w 6814124"/>
              <a:gd name="connsiteY11" fmla="*/ 3852585 h 6897807"/>
              <a:gd name="connsiteX12" fmla="*/ 5659694 w 6814124"/>
              <a:gd name="connsiteY12" fmla="*/ 3723045 h 6897807"/>
              <a:gd name="connsiteX13" fmla="*/ 5758754 w 6814124"/>
              <a:gd name="connsiteY13" fmla="*/ 3936405 h 6897807"/>
              <a:gd name="connsiteX14" fmla="*/ 5002015 w 6814124"/>
              <a:gd name="connsiteY14" fmla="*/ 6897807 h 6897807"/>
              <a:gd name="connsiteX15" fmla="*/ 973394 w 6814124"/>
              <a:gd name="connsiteY15" fmla="*/ 6886921 h 6897807"/>
              <a:gd name="connsiteX16" fmla="*/ 0 w 6814124"/>
              <a:gd name="connsiteY16" fmla="*/ 0 h 6897807"/>
              <a:gd name="connsiteX0" fmla="*/ 0 w 6814124"/>
              <a:gd name="connsiteY0" fmla="*/ 0 h 6897807"/>
              <a:gd name="connsiteX1" fmla="*/ 6814124 w 6814124"/>
              <a:gd name="connsiteY1" fmla="*/ 9870 h 6897807"/>
              <a:gd name="connsiteX2" fmla="*/ 6063554 w 6814124"/>
              <a:gd name="connsiteY2" fmla="*/ 2785785 h 6897807"/>
              <a:gd name="connsiteX3" fmla="*/ 5827334 w 6814124"/>
              <a:gd name="connsiteY3" fmla="*/ 2972475 h 6897807"/>
              <a:gd name="connsiteX4" fmla="*/ 5728274 w 6814124"/>
              <a:gd name="connsiteY4" fmla="*/ 2701965 h 6897807"/>
              <a:gd name="connsiteX5" fmla="*/ 5953064 w 6814124"/>
              <a:gd name="connsiteY5" fmla="*/ 1856145 h 6897807"/>
              <a:gd name="connsiteX6" fmla="*/ 5846384 w 6814124"/>
              <a:gd name="connsiteY6" fmla="*/ 1581825 h 6897807"/>
              <a:gd name="connsiteX7" fmla="*/ 5629214 w 6814124"/>
              <a:gd name="connsiteY7" fmla="*/ 1779945 h 6897807"/>
              <a:gd name="connsiteX8" fmla="*/ 4867214 w 6814124"/>
              <a:gd name="connsiteY8" fmla="*/ 4698405 h 6897807"/>
              <a:gd name="connsiteX9" fmla="*/ 4966274 w 6814124"/>
              <a:gd name="connsiteY9" fmla="*/ 4915575 h 6897807"/>
              <a:gd name="connsiteX10" fmla="*/ 5187254 w 6814124"/>
              <a:gd name="connsiteY10" fmla="*/ 4766985 h 6897807"/>
              <a:gd name="connsiteX11" fmla="*/ 5431094 w 6814124"/>
              <a:gd name="connsiteY11" fmla="*/ 3852585 h 6897807"/>
              <a:gd name="connsiteX12" fmla="*/ 5659694 w 6814124"/>
              <a:gd name="connsiteY12" fmla="*/ 3723045 h 6897807"/>
              <a:gd name="connsiteX13" fmla="*/ 5758754 w 6814124"/>
              <a:gd name="connsiteY13" fmla="*/ 3936405 h 6897807"/>
              <a:gd name="connsiteX14" fmla="*/ 5002015 w 6814124"/>
              <a:gd name="connsiteY14" fmla="*/ 6897807 h 6897807"/>
              <a:gd name="connsiteX15" fmla="*/ 973394 w 6814124"/>
              <a:gd name="connsiteY15" fmla="*/ 6886921 h 6897807"/>
              <a:gd name="connsiteX16" fmla="*/ 0 w 6814124"/>
              <a:gd name="connsiteY16" fmla="*/ 0 h 6897807"/>
              <a:gd name="connsiteX0" fmla="*/ 0 w 6814124"/>
              <a:gd name="connsiteY0" fmla="*/ 0 h 6887938"/>
              <a:gd name="connsiteX1" fmla="*/ 6814124 w 6814124"/>
              <a:gd name="connsiteY1" fmla="*/ 1 h 6887938"/>
              <a:gd name="connsiteX2" fmla="*/ 6063554 w 6814124"/>
              <a:gd name="connsiteY2" fmla="*/ 2775916 h 6887938"/>
              <a:gd name="connsiteX3" fmla="*/ 5827334 w 6814124"/>
              <a:gd name="connsiteY3" fmla="*/ 2962606 h 6887938"/>
              <a:gd name="connsiteX4" fmla="*/ 5728274 w 6814124"/>
              <a:gd name="connsiteY4" fmla="*/ 2692096 h 6887938"/>
              <a:gd name="connsiteX5" fmla="*/ 5953064 w 6814124"/>
              <a:gd name="connsiteY5" fmla="*/ 1846276 h 6887938"/>
              <a:gd name="connsiteX6" fmla="*/ 5846384 w 6814124"/>
              <a:gd name="connsiteY6" fmla="*/ 1571956 h 6887938"/>
              <a:gd name="connsiteX7" fmla="*/ 5629214 w 6814124"/>
              <a:gd name="connsiteY7" fmla="*/ 1770076 h 6887938"/>
              <a:gd name="connsiteX8" fmla="*/ 4867214 w 6814124"/>
              <a:gd name="connsiteY8" fmla="*/ 4688536 h 6887938"/>
              <a:gd name="connsiteX9" fmla="*/ 4966274 w 6814124"/>
              <a:gd name="connsiteY9" fmla="*/ 4905706 h 6887938"/>
              <a:gd name="connsiteX10" fmla="*/ 5187254 w 6814124"/>
              <a:gd name="connsiteY10" fmla="*/ 4757116 h 6887938"/>
              <a:gd name="connsiteX11" fmla="*/ 5431094 w 6814124"/>
              <a:gd name="connsiteY11" fmla="*/ 3842716 h 6887938"/>
              <a:gd name="connsiteX12" fmla="*/ 5659694 w 6814124"/>
              <a:gd name="connsiteY12" fmla="*/ 3713176 h 6887938"/>
              <a:gd name="connsiteX13" fmla="*/ 5758754 w 6814124"/>
              <a:gd name="connsiteY13" fmla="*/ 3926536 h 6887938"/>
              <a:gd name="connsiteX14" fmla="*/ 5002015 w 6814124"/>
              <a:gd name="connsiteY14" fmla="*/ 6887938 h 6887938"/>
              <a:gd name="connsiteX15" fmla="*/ 973394 w 6814124"/>
              <a:gd name="connsiteY15" fmla="*/ 6877052 h 6887938"/>
              <a:gd name="connsiteX16" fmla="*/ 0 w 6814124"/>
              <a:gd name="connsiteY16" fmla="*/ 0 h 6887938"/>
              <a:gd name="connsiteX0" fmla="*/ 0 w 6814124"/>
              <a:gd name="connsiteY0" fmla="*/ 0 h 6887938"/>
              <a:gd name="connsiteX1" fmla="*/ 6814124 w 6814124"/>
              <a:gd name="connsiteY1" fmla="*/ 1 h 6887938"/>
              <a:gd name="connsiteX2" fmla="*/ 6063554 w 6814124"/>
              <a:gd name="connsiteY2" fmla="*/ 2775916 h 6887938"/>
              <a:gd name="connsiteX3" fmla="*/ 5827334 w 6814124"/>
              <a:gd name="connsiteY3" fmla="*/ 2962606 h 6887938"/>
              <a:gd name="connsiteX4" fmla="*/ 5728274 w 6814124"/>
              <a:gd name="connsiteY4" fmla="*/ 2692096 h 6887938"/>
              <a:gd name="connsiteX5" fmla="*/ 5953064 w 6814124"/>
              <a:gd name="connsiteY5" fmla="*/ 1846276 h 6887938"/>
              <a:gd name="connsiteX6" fmla="*/ 5846384 w 6814124"/>
              <a:gd name="connsiteY6" fmla="*/ 1571956 h 6887938"/>
              <a:gd name="connsiteX7" fmla="*/ 5629214 w 6814124"/>
              <a:gd name="connsiteY7" fmla="*/ 1770076 h 6887938"/>
              <a:gd name="connsiteX8" fmla="*/ 4867214 w 6814124"/>
              <a:gd name="connsiteY8" fmla="*/ 4688536 h 6887938"/>
              <a:gd name="connsiteX9" fmla="*/ 4966274 w 6814124"/>
              <a:gd name="connsiteY9" fmla="*/ 4905706 h 6887938"/>
              <a:gd name="connsiteX10" fmla="*/ 5187254 w 6814124"/>
              <a:gd name="connsiteY10" fmla="*/ 4757116 h 6887938"/>
              <a:gd name="connsiteX11" fmla="*/ 5431094 w 6814124"/>
              <a:gd name="connsiteY11" fmla="*/ 3842716 h 6887938"/>
              <a:gd name="connsiteX12" fmla="*/ 5659694 w 6814124"/>
              <a:gd name="connsiteY12" fmla="*/ 3713176 h 6887938"/>
              <a:gd name="connsiteX13" fmla="*/ 5758754 w 6814124"/>
              <a:gd name="connsiteY13" fmla="*/ 3926536 h 6887938"/>
              <a:gd name="connsiteX14" fmla="*/ 5002015 w 6814124"/>
              <a:gd name="connsiteY14" fmla="*/ 6887938 h 6887938"/>
              <a:gd name="connsiteX15" fmla="*/ 0 w 6814124"/>
              <a:gd name="connsiteY15" fmla="*/ 6877052 h 6887938"/>
              <a:gd name="connsiteX16" fmla="*/ 0 w 6814124"/>
              <a:gd name="connsiteY16" fmla="*/ 0 h 6887938"/>
              <a:gd name="connsiteX0" fmla="*/ 0 w 6814124"/>
              <a:gd name="connsiteY0" fmla="*/ 0 h 6896790"/>
              <a:gd name="connsiteX1" fmla="*/ 6814124 w 6814124"/>
              <a:gd name="connsiteY1" fmla="*/ 1 h 6896790"/>
              <a:gd name="connsiteX2" fmla="*/ 6063554 w 6814124"/>
              <a:gd name="connsiteY2" fmla="*/ 2775916 h 6896790"/>
              <a:gd name="connsiteX3" fmla="*/ 5827334 w 6814124"/>
              <a:gd name="connsiteY3" fmla="*/ 2962606 h 6896790"/>
              <a:gd name="connsiteX4" fmla="*/ 5728274 w 6814124"/>
              <a:gd name="connsiteY4" fmla="*/ 2692096 h 6896790"/>
              <a:gd name="connsiteX5" fmla="*/ 5953064 w 6814124"/>
              <a:gd name="connsiteY5" fmla="*/ 1846276 h 6896790"/>
              <a:gd name="connsiteX6" fmla="*/ 5846384 w 6814124"/>
              <a:gd name="connsiteY6" fmla="*/ 1571956 h 6896790"/>
              <a:gd name="connsiteX7" fmla="*/ 5629214 w 6814124"/>
              <a:gd name="connsiteY7" fmla="*/ 1770076 h 6896790"/>
              <a:gd name="connsiteX8" fmla="*/ 4867214 w 6814124"/>
              <a:gd name="connsiteY8" fmla="*/ 4688536 h 6896790"/>
              <a:gd name="connsiteX9" fmla="*/ 4966274 w 6814124"/>
              <a:gd name="connsiteY9" fmla="*/ 4905706 h 6896790"/>
              <a:gd name="connsiteX10" fmla="*/ 5187254 w 6814124"/>
              <a:gd name="connsiteY10" fmla="*/ 4757116 h 6896790"/>
              <a:gd name="connsiteX11" fmla="*/ 5431094 w 6814124"/>
              <a:gd name="connsiteY11" fmla="*/ 3842716 h 6896790"/>
              <a:gd name="connsiteX12" fmla="*/ 5659694 w 6814124"/>
              <a:gd name="connsiteY12" fmla="*/ 3713176 h 6896790"/>
              <a:gd name="connsiteX13" fmla="*/ 5758754 w 6814124"/>
              <a:gd name="connsiteY13" fmla="*/ 3926536 h 6896790"/>
              <a:gd name="connsiteX14" fmla="*/ 5002015 w 6814124"/>
              <a:gd name="connsiteY14" fmla="*/ 6887938 h 6896790"/>
              <a:gd name="connsiteX15" fmla="*/ 0 w 6814124"/>
              <a:gd name="connsiteY15" fmla="*/ 6896790 h 6896790"/>
              <a:gd name="connsiteX16" fmla="*/ 0 w 6814124"/>
              <a:gd name="connsiteY16" fmla="*/ 0 h 689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814124" h="6896790">
                <a:moveTo>
                  <a:pt x="0" y="0"/>
                </a:moveTo>
                <a:lnTo>
                  <a:pt x="6814124" y="1"/>
                </a:lnTo>
                <a:lnTo>
                  <a:pt x="6063554" y="2775916"/>
                </a:lnTo>
                <a:cubicBezTo>
                  <a:pt x="6030534" y="2883866"/>
                  <a:pt x="5993704" y="2976576"/>
                  <a:pt x="5827334" y="2962606"/>
                </a:cubicBezTo>
                <a:cubicBezTo>
                  <a:pt x="5641914" y="2845766"/>
                  <a:pt x="5734624" y="2747976"/>
                  <a:pt x="5728274" y="2692096"/>
                </a:cubicBezTo>
                <a:cubicBezTo>
                  <a:pt x="5818444" y="2355546"/>
                  <a:pt x="5878134" y="2121866"/>
                  <a:pt x="5953064" y="1846276"/>
                </a:cubicBezTo>
                <a:cubicBezTo>
                  <a:pt x="5994974" y="1687526"/>
                  <a:pt x="5969574" y="1615136"/>
                  <a:pt x="5846384" y="1571956"/>
                </a:cubicBezTo>
                <a:cubicBezTo>
                  <a:pt x="5711764" y="1563066"/>
                  <a:pt x="5672394" y="1597356"/>
                  <a:pt x="5629214" y="1770076"/>
                </a:cubicBezTo>
                <a:cubicBezTo>
                  <a:pt x="5644454" y="1858976"/>
                  <a:pt x="4851974" y="4599636"/>
                  <a:pt x="4867214" y="4688536"/>
                </a:cubicBezTo>
                <a:cubicBezTo>
                  <a:pt x="4832289" y="4824426"/>
                  <a:pt x="4898964" y="4880306"/>
                  <a:pt x="4966274" y="4905706"/>
                </a:cubicBezTo>
                <a:cubicBezTo>
                  <a:pt x="5075494" y="4904436"/>
                  <a:pt x="5132009" y="4917136"/>
                  <a:pt x="5187254" y="4757116"/>
                </a:cubicBezTo>
                <a:lnTo>
                  <a:pt x="5431094" y="3842716"/>
                </a:lnTo>
                <a:cubicBezTo>
                  <a:pt x="5455224" y="3756356"/>
                  <a:pt x="5528884" y="3692856"/>
                  <a:pt x="5659694" y="3713176"/>
                </a:cubicBezTo>
                <a:cubicBezTo>
                  <a:pt x="5803204" y="3791916"/>
                  <a:pt x="5756214" y="3882086"/>
                  <a:pt x="5758754" y="3926536"/>
                </a:cubicBezTo>
                <a:lnTo>
                  <a:pt x="5002015" y="6887938"/>
                </a:lnTo>
                <a:lnTo>
                  <a:pt x="0" y="689679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A56017-320A-546E-A749-7145642CB9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70326" y="3748958"/>
            <a:ext cx="4786878" cy="2258013"/>
          </a:xfrm>
        </p:spPr>
        <p:txBody>
          <a:bodyPr lIns="91440" tIns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  <a:defRPr sz="1600">
                <a:solidFill>
                  <a:schemeClr val="bg1"/>
                </a:solidFill>
              </a:defRPr>
            </a:lvl1pPr>
            <a:lvl2pPr marL="274320" indent="-274320"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</a:defRPr>
            </a:lvl2pPr>
            <a:lvl3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3pPr>
            <a:lvl4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4pPr>
            <a:lvl5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6274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 Dark">
  <p:cSld name="1_Comparison Dark">
    <p:bg>
      <p:bgPr>
        <a:solidFill>
          <a:schemeClr val="dk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3"/>
          <p:cNvGrpSpPr/>
          <p:nvPr/>
        </p:nvGrpSpPr>
        <p:grpSpPr>
          <a:xfrm>
            <a:off x="8233290" y="0"/>
            <a:ext cx="2740011" cy="6850028"/>
            <a:chOff x="8233290" y="0"/>
            <a:chExt cx="2740011" cy="6850028"/>
          </a:xfrm>
        </p:grpSpPr>
        <p:pic>
          <p:nvPicPr>
            <p:cNvPr id="40" name="Google Shape;40;p3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233290" y="0"/>
              <a:ext cx="2740011" cy="68500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1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001841" y="4372451"/>
              <a:ext cx="878334" cy="1705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" name="Google Shape;42;p33"/>
          <p:cNvSpPr txBox="1">
            <a:spLocks noGrp="1"/>
          </p:cNvSpPr>
          <p:nvPr>
            <p:ph type="title"/>
          </p:nvPr>
        </p:nvSpPr>
        <p:spPr>
          <a:xfrm>
            <a:off x="409099" y="286603"/>
            <a:ext cx="11373803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 Antiqua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3"/>
          <p:cNvSpPr>
            <a:spLocks noGrp="1"/>
          </p:cNvSpPr>
          <p:nvPr>
            <p:ph type="body" idx="1"/>
          </p:nvPr>
        </p:nvSpPr>
        <p:spPr>
          <a:xfrm>
            <a:off x="1318352" y="1894376"/>
            <a:ext cx="2847975" cy="3390899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7430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4" name="Google Shape;44;p33"/>
          <p:cNvSpPr>
            <a:spLocks noGrp="1"/>
          </p:cNvSpPr>
          <p:nvPr>
            <p:ph type="pic" idx="2"/>
          </p:nvPr>
        </p:nvSpPr>
        <p:spPr>
          <a:xfrm>
            <a:off x="2239419" y="2833688"/>
            <a:ext cx="1005840" cy="914400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33"/>
          <p:cNvSpPr txBox="1">
            <a:spLocks noGrp="1"/>
          </p:cNvSpPr>
          <p:nvPr>
            <p:ph type="body" idx="3"/>
          </p:nvPr>
        </p:nvSpPr>
        <p:spPr>
          <a:xfrm>
            <a:off x="1605817" y="3989405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6" name="Google Shape;46;p33"/>
          <p:cNvSpPr>
            <a:spLocks noGrp="1"/>
          </p:cNvSpPr>
          <p:nvPr>
            <p:ph type="body" idx="4"/>
          </p:nvPr>
        </p:nvSpPr>
        <p:spPr>
          <a:xfrm>
            <a:off x="4651092" y="1894376"/>
            <a:ext cx="2847975" cy="3390899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7430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7" name="Google Shape;47;p33"/>
          <p:cNvSpPr>
            <a:spLocks noGrp="1"/>
          </p:cNvSpPr>
          <p:nvPr>
            <p:ph type="pic" idx="5"/>
          </p:nvPr>
        </p:nvSpPr>
        <p:spPr>
          <a:xfrm>
            <a:off x="5572159" y="2954840"/>
            <a:ext cx="1005840" cy="914400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p33"/>
          <p:cNvSpPr txBox="1">
            <a:spLocks noGrp="1"/>
          </p:cNvSpPr>
          <p:nvPr>
            <p:ph type="body" idx="6"/>
          </p:nvPr>
        </p:nvSpPr>
        <p:spPr>
          <a:xfrm>
            <a:off x="4938557" y="3989404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9" name="Google Shape;49;p33"/>
          <p:cNvSpPr>
            <a:spLocks noGrp="1"/>
          </p:cNvSpPr>
          <p:nvPr>
            <p:ph type="body" idx="7"/>
          </p:nvPr>
        </p:nvSpPr>
        <p:spPr>
          <a:xfrm>
            <a:off x="7995403" y="1894376"/>
            <a:ext cx="2847975" cy="3390899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7430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0" name="Google Shape;50;p33"/>
          <p:cNvSpPr>
            <a:spLocks noGrp="1"/>
          </p:cNvSpPr>
          <p:nvPr>
            <p:ph type="pic" idx="8"/>
          </p:nvPr>
        </p:nvSpPr>
        <p:spPr>
          <a:xfrm>
            <a:off x="8916470" y="2833688"/>
            <a:ext cx="1005840" cy="914400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33"/>
          <p:cNvSpPr txBox="1">
            <a:spLocks noGrp="1"/>
          </p:cNvSpPr>
          <p:nvPr>
            <p:ph type="body" idx="9"/>
          </p:nvPr>
        </p:nvSpPr>
        <p:spPr>
          <a:xfrm>
            <a:off x="8282868" y="3989404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ftr" idx="11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sldNum" idx="12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0524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5E09F7A-69F6-5463-4B80-3FEB2CBA9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8295889-A6F6-7F71-F901-7DDC08B40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532C0B7-9617-1DF6-8671-14BAEBB37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680F-3516-4290-84F1-137B42236371}" type="datetimeFigureOut">
              <a:rPr lang="el-GR" smtClean="0"/>
              <a:t>20/5/2024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0EF25B5-DC1B-8D9E-B664-B3E9E50A5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9D43794-5A48-B74D-230C-02D2834B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53BAF-C008-465A-A4CE-330FA572AC7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3805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52034" y="161688"/>
            <a:ext cx="9688106" cy="3842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74" b="0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3019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8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89" b="0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pPr marL="25168">
              <a:lnSpc>
                <a:spcPts val="1328"/>
              </a:lnSpc>
            </a:pPr>
            <a:r>
              <a:rPr lang="pt-BR" spc="-20"/>
              <a:t>Dimitrios</a:t>
            </a:r>
            <a:r>
              <a:rPr lang="pt-BR" spc="-30"/>
              <a:t> </a:t>
            </a:r>
            <a:r>
              <a:rPr lang="pt-BR"/>
              <a:t>A.</a:t>
            </a:r>
            <a:r>
              <a:rPr lang="pt-BR" spc="-20"/>
              <a:t> </a:t>
            </a:r>
            <a:r>
              <a:rPr lang="pt-BR"/>
              <a:t>Glynos</a:t>
            </a:r>
            <a:r>
              <a:rPr lang="pt-BR" spc="226"/>
              <a:t> </a:t>
            </a:r>
            <a:r>
              <a:rPr lang="pt-BR" spc="-20"/>
              <a:t>(Univ.</a:t>
            </a:r>
            <a:r>
              <a:rPr lang="pt-BR" spc="59"/>
              <a:t> </a:t>
            </a:r>
            <a:r>
              <a:rPr lang="pt-BR"/>
              <a:t>of</a:t>
            </a:r>
            <a:r>
              <a:rPr lang="pt-BR" spc="-30"/>
              <a:t> </a:t>
            </a:r>
            <a:r>
              <a:rPr lang="pt-BR" spc="-20"/>
              <a:t>Piraeus)</a:t>
            </a:r>
            <a:endParaRPr lang="pt-BR" spc="-2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189" b="0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pPr marL="100670">
              <a:lnSpc>
                <a:spcPts val="1328"/>
              </a:lnSpc>
            </a:pPr>
            <a:r>
              <a:rPr lang="en-US"/>
              <a:t>May</a:t>
            </a:r>
            <a:r>
              <a:rPr lang="en-US" spc="-40"/>
              <a:t> </a:t>
            </a:r>
            <a:r>
              <a:rPr lang="en-US"/>
              <a:t>4th,</a:t>
            </a:r>
            <a:r>
              <a:rPr lang="en-US" spc="-40"/>
              <a:t> 2020</a:t>
            </a:r>
            <a:endParaRPr lang="en-US" spc="-40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89" b="0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pPr marL="100670">
              <a:lnSpc>
                <a:spcPts val="1328"/>
              </a:lnSpc>
            </a:pPr>
            <a:fld id="{81D60167-4931-47E6-BA6A-407CBD079E47}" type="slidenum">
              <a:rPr lang="en-US" smtClean="0"/>
              <a:pPr marL="100670">
                <a:lnSpc>
                  <a:spcPts val="1328"/>
                </a:lnSpc>
              </a:pPr>
              <a:t>‹#›</a:t>
            </a:fld>
            <a:r>
              <a:rPr lang="en-US" spc="-79"/>
              <a:t> </a:t>
            </a:r>
            <a:r>
              <a:rPr lang="en-US" spc="-20"/>
              <a:t>/</a:t>
            </a:r>
            <a:r>
              <a:rPr lang="en-US" spc="-79"/>
              <a:t> </a:t>
            </a:r>
            <a:r>
              <a:rPr lang="en-US" spc="-50"/>
              <a:t>24</a:t>
            </a:r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41246642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- Topic 2">
  <p:cSld name="1_Agenda - Topic 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8"/>
          <p:cNvSpPr/>
          <p:nvPr/>
        </p:nvSpPr>
        <p:spPr>
          <a:xfrm>
            <a:off x="6093537" y="-1946"/>
            <a:ext cx="3601340" cy="6881814"/>
          </a:xfrm>
          <a:custGeom>
            <a:avLst/>
            <a:gdLst/>
            <a:ahLst/>
            <a:cxnLst/>
            <a:rect l="l" t="t" r="r" b="b"/>
            <a:pathLst>
              <a:path w="3601340" h="6881814" extrusionOk="0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" name="Google Shape;98;p38"/>
          <p:cNvSpPr>
            <a:spLocks noGrp="1"/>
          </p:cNvSpPr>
          <p:nvPr>
            <p:ph type="pic" idx="2"/>
          </p:nvPr>
        </p:nvSpPr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9" name="Google Shape;99;p38"/>
          <p:cNvSpPr txBox="1">
            <a:spLocks noGrp="1"/>
          </p:cNvSpPr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8"/>
          <p:cNvSpPr txBox="1">
            <a:spLocks noGrp="1"/>
          </p:cNvSpPr>
          <p:nvPr>
            <p:ph type="body" idx="1"/>
          </p:nvPr>
        </p:nvSpPr>
        <p:spPr>
          <a:xfrm>
            <a:off x="824242" y="174947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b="0" baseline="-250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01" name="Google Shape;101;p38"/>
          <p:cNvSpPr txBox="1">
            <a:spLocks noGrp="1"/>
          </p:cNvSpPr>
          <p:nvPr>
            <p:ph type="body" idx="3"/>
          </p:nvPr>
        </p:nvSpPr>
        <p:spPr>
          <a:xfrm>
            <a:off x="1643379" y="174947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02" name="Google Shape;102;p38"/>
          <p:cNvSpPr txBox="1">
            <a:spLocks noGrp="1"/>
          </p:cNvSpPr>
          <p:nvPr>
            <p:ph type="body" idx="4"/>
          </p:nvPr>
        </p:nvSpPr>
        <p:spPr>
          <a:xfrm>
            <a:off x="824242" y="2378035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 b="0" baseline="-250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03" name="Google Shape;103;p38"/>
          <p:cNvSpPr txBox="1">
            <a:spLocks noGrp="1"/>
          </p:cNvSpPr>
          <p:nvPr>
            <p:ph type="body" idx="5"/>
          </p:nvPr>
        </p:nvSpPr>
        <p:spPr>
          <a:xfrm>
            <a:off x="1643379" y="2378035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/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04" name="Google Shape;104;p38"/>
          <p:cNvSpPr txBox="1">
            <a:spLocks noGrp="1"/>
          </p:cNvSpPr>
          <p:nvPr>
            <p:ph type="body" idx="6"/>
          </p:nvPr>
        </p:nvSpPr>
        <p:spPr>
          <a:xfrm>
            <a:off x="824242" y="300690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b="0" baseline="-250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05" name="Google Shape;105;p38"/>
          <p:cNvSpPr txBox="1">
            <a:spLocks noGrp="1"/>
          </p:cNvSpPr>
          <p:nvPr>
            <p:ph type="body" idx="7"/>
          </p:nvPr>
        </p:nvSpPr>
        <p:spPr>
          <a:xfrm>
            <a:off x="1643379" y="3009613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06" name="Google Shape;106;p38"/>
          <p:cNvSpPr txBox="1">
            <a:spLocks noGrp="1"/>
          </p:cNvSpPr>
          <p:nvPr>
            <p:ph type="body" idx="8"/>
          </p:nvPr>
        </p:nvSpPr>
        <p:spPr>
          <a:xfrm>
            <a:off x="824242" y="3635783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b="0" baseline="-250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9"/>
          </p:nvPr>
        </p:nvSpPr>
        <p:spPr>
          <a:xfrm>
            <a:off x="1643379" y="363816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body" idx="13"/>
          </p:nvPr>
        </p:nvSpPr>
        <p:spPr>
          <a:xfrm>
            <a:off x="824242" y="4264656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b="0" baseline="-250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body" idx="14"/>
          </p:nvPr>
        </p:nvSpPr>
        <p:spPr>
          <a:xfrm>
            <a:off x="1643379" y="4269747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cxnSp>
        <p:nvCxnSpPr>
          <p:cNvPr id="110" name="Google Shape;110;p38"/>
          <p:cNvCxnSpPr/>
          <p:nvPr/>
        </p:nvCxnSpPr>
        <p:spPr>
          <a:xfrm rot="10800000" flipH="1">
            <a:off x="6889763" y="0"/>
            <a:ext cx="1822122" cy="6871447"/>
          </a:xfrm>
          <a:prstGeom prst="straightConnector1">
            <a:avLst/>
          </a:prstGeom>
          <a:noFill/>
          <a:ln w="222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1" name="Google Shape;111;p38"/>
          <p:cNvSpPr txBox="1">
            <a:spLocks noGrp="1"/>
          </p:cNvSpPr>
          <p:nvPr>
            <p:ph type="ftr" idx="11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38"/>
          <p:cNvSpPr txBox="1">
            <a:spLocks noGrp="1"/>
          </p:cNvSpPr>
          <p:nvPr>
            <p:ph type="sldNum" idx="12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4153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B8C35C0-4758-2887-0763-E78795846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3537" y="-1946"/>
            <a:ext cx="3601340" cy="6881814"/>
          </a:xfrm>
          <a:custGeom>
            <a:avLst/>
            <a:gdLst>
              <a:gd name="connsiteX0" fmla="*/ 3601340 w 3601340"/>
              <a:gd name="connsiteY0" fmla="*/ 0 h 6881814"/>
              <a:gd name="connsiteX1" fmla="*/ 0 w 3601340"/>
              <a:gd name="connsiteY1" fmla="*/ 0 h 6881814"/>
              <a:gd name="connsiteX2" fmla="*/ 0 w 3601340"/>
              <a:gd name="connsiteY2" fmla="*/ 6881815 h 6881814"/>
              <a:gd name="connsiteX3" fmla="*/ 1064235 w 3601340"/>
              <a:gd name="connsiteY3" fmla="*/ 6881815 h 6881814"/>
              <a:gd name="connsiteX4" fmla="*/ 1441045 w 3601340"/>
              <a:gd name="connsiteY4" fmla="*/ 5490188 h 6881814"/>
              <a:gd name="connsiteX5" fmla="*/ 1835678 w 3601340"/>
              <a:gd name="connsiteY5" fmla="*/ 4034957 h 6881814"/>
              <a:gd name="connsiteX6" fmla="*/ 2045724 w 3601340"/>
              <a:gd name="connsiteY6" fmla="*/ 3914112 h 6881814"/>
              <a:gd name="connsiteX7" fmla="*/ 2166660 w 3601340"/>
              <a:gd name="connsiteY7" fmla="*/ 4124001 h 6881814"/>
              <a:gd name="connsiteX8" fmla="*/ 1906966 w 3601340"/>
              <a:gd name="connsiteY8" fmla="*/ 5081858 h 6881814"/>
              <a:gd name="connsiteX9" fmla="*/ 2027902 w 3601340"/>
              <a:gd name="connsiteY9" fmla="*/ 5291747 h 6881814"/>
              <a:gd name="connsiteX10" fmla="*/ 2227765 w 3601340"/>
              <a:gd name="connsiteY10" fmla="*/ 5198887 h 6881814"/>
              <a:gd name="connsiteX11" fmla="*/ 2570204 w 3601340"/>
              <a:gd name="connsiteY11" fmla="*/ 3923016 h 6881814"/>
              <a:gd name="connsiteX12" fmla="*/ 2602029 w 3601340"/>
              <a:gd name="connsiteY12" fmla="*/ 3799627 h 6881814"/>
              <a:gd name="connsiteX13" fmla="*/ 3601340 w 3601340"/>
              <a:gd name="connsiteY13" fmla="*/ 0 h 6881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01340" h="6881814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163691" y="0"/>
            <a:ext cx="5024825" cy="685800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655820 w 5840730"/>
              <a:gd name="connsiteY6" fmla="*/ 1770075 h 6887937"/>
              <a:gd name="connsiteX7" fmla="*/ 3893820 w 5840730"/>
              <a:gd name="connsiteY7" fmla="*/ 4688535 h 6887937"/>
              <a:gd name="connsiteX8" fmla="*/ 3992880 w 5840730"/>
              <a:gd name="connsiteY8" fmla="*/ 490570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3893820 w 5840730"/>
              <a:gd name="connsiteY6" fmla="*/ 4688535 h 6887937"/>
              <a:gd name="connsiteX7" fmla="*/ 3992880 w 5840730"/>
              <a:gd name="connsiteY7" fmla="*/ 490570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686300 w 5840730"/>
              <a:gd name="connsiteY10" fmla="*/ 371317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3893820 w 5840730"/>
              <a:gd name="connsiteY5" fmla="*/ 4688535 h 6887937"/>
              <a:gd name="connsiteX6" fmla="*/ 3992880 w 5840730"/>
              <a:gd name="connsiteY6" fmla="*/ 490570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686300 w 5840730"/>
              <a:gd name="connsiteY9" fmla="*/ 371317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3893820 w 5840730"/>
              <a:gd name="connsiteY4" fmla="*/ 4688535 h 6887937"/>
              <a:gd name="connsiteX5" fmla="*/ 3992880 w 5840730"/>
              <a:gd name="connsiteY5" fmla="*/ 4905705 h 6887937"/>
              <a:gd name="connsiteX6" fmla="*/ 4213860 w 5840730"/>
              <a:gd name="connsiteY6" fmla="*/ 4757115 h 6887937"/>
              <a:gd name="connsiteX7" fmla="*/ 4457700 w 5840730"/>
              <a:gd name="connsiteY7" fmla="*/ 3842715 h 6887937"/>
              <a:gd name="connsiteX8" fmla="*/ 4686300 w 5840730"/>
              <a:gd name="connsiteY8" fmla="*/ 371317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3893820 w 5840730"/>
              <a:gd name="connsiteY3" fmla="*/ 4688535 h 6887937"/>
              <a:gd name="connsiteX4" fmla="*/ 3992880 w 5840730"/>
              <a:gd name="connsiteY4" fmla="*/ 4905705 h 6887937"/>
              <a:gd name="connsiteX5" fmla="*/ 4213860 w 5840730"/>
              <a:gd name="connsiteY5" fmla="*/ 4757115 h 6887937"/>
              <a:gd name="connsiteX6" fmla="*/ 4457700 w 5840730"/>
              <a:gd name="connsiteY6" fmla="*/ 3842715 h 6887937"/>
              <a:gd name="connsiteX7" fmla="*/ 4686300 w 5840730"/>
              <a:gd name="connsiteY7" fmla="*/ 371317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3893820 w 5840730"/>
              <a:gd name="connsiteY2" fmla="*/ 4688535 h 6887937"/>
              <a:gd name="connsiteX3" fmla="*/ 3992880 w 5840730"/>
              <a:gd name="connsiteY3" fmla="*/ 4905705 h 6887937"/>
              <a:gd name="connsiteX4" fmla="*/ 4213860 w 5840730"/>
              <a:gd name="connsiteY4" fmla="*/ 4757115 h 6887937"/>
              <a:gd name="connsiteX5" fmla="*/ 4457700 w 5840730"/>
              <a:gd name="connsiteY5" fmla="*/ 3842715 h 6887937"/>
              <a:gd name="connsiteX6" fmla="*/ 4686300 w 5840730"/>
              <a:gd name="connsiteY6" fmla="*/ 371317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4790753"/>
              <a:gd name="connsiteY0" fmla="*/ 0 h 6887937"/>
              <a:gd name="connsiteX1" fmla="*/ 2674743 w 4790753"/>
              <a:gd name="connsiteY1" fmla="*/ 49345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310950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12040 w 4790753"/>
              <a:gd name="connsiteY2" fmla="*/ 3464777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244891 w 4790753"/>
              <a:gd name="connsiteY2" fmla="*/ 3464778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392375 w 4790753"/>
              <a:gd name="connsiteY2" fmla="*/ 3464779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392375 w 5110169"/>
              <a:gd name="connsiteY2" fmla="*/ 3464779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66000 w 5110169"/>
              <a:gd name="connsiteY2" fmla="*/ 4629324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16839 w 5110169"/>
              <a:gd name="connsiteY2" fmla="*/ 4550372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589019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034002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300466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42040 w 5110169"/>
              <a:gd name="connsiteY3" fmla="*/ 5566930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05329 w 5110169"/>
              <a:gd name="connsiteY2" fmla="*/ 4974740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75832 w 5110169"/>
              <a:gd name="connsiteY2" fmla="*/ 503395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198620 w 5110169"/>
              <a:gd name="connsiteY7" fmla="*/ 4133044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251960 w 5110169"/>
              <a:gd name="connsiteY7" fmla="*/ 4071856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030921"/>
              <a:gd name="connsiteY0" fmla="*/ 0 h 6877051"/>
              <a:gd name="connsiteX1" fmla="*/ 2487931 w 5030921"/>
              <a:gd name="connsiteY1" fmla="*/ 0 h 6877051"/>
              <a:gd name="connsiteX2" fmla="*/ 3834825 w 5030921"/>
              <a:gd name="connsiteY2" fmla="*/ 5142514 h 6877051"/>
              <a:gd name="connsiteX3" fmla="*/ 4074118 w 5030921"/>
              <a:gd name="connsiteY3" fmla="*/ 5314407 h 6877051"/>
              <a:gd name="connsiteX4" fmla="*/ 4168140 w 5030921"/>
              <a:gd name="connsiteY4" fmla="*/ 5055407 h 6877051"/>
              <a:gd name="connsiteX5" fmla="*/ 3935730 w 5030921"/>
              <a:gd name="connsiteY5" fmla="*/ 4175425 h 6877051"/>
              <a:gd name="connsiteX6" fmla="*/ 4061460 w 5030921"/>
              <a:gd name="connsiteY6" fmla="*/ 3931157 h 6877051"/>
              <a:gd name="connsiteX7" fmla="*/ 4251960 w 5030921"/>
              <a:gd name="connsiteY7" fmla="*/ 4071856 h 6877051"/>
              <a:gd name="connsiteX8" fmla="*/ 5030921 w 5030921"/>
              <a:gd name="connsiteY8" fmla="*/ 6875699 h 6877051"/>
              <a:gd name="connsiteX9" fmla="*/ 0 w 5030921"/>
              <a:gd name="connsiteY9" fmla="*/ 6877051 h 6877051"/>
              <a:gd name="connsiteX10" fmla="*/ 0 w 5030921"/>
              <a:gd name="connsiteY10" fmla="*/ 0 h 6877051"/>
              <a:gd name="connsiteX0" fmla="*/ 0 w 4963865"/>
              <a:gd name="connsiteY0" fmla="*/ 0 h 6877051"/>
              <a:gd name="connsiteX1" fmla="*/ 2487931 w 4963865"/>
              <a:gd name="connsiteY1" fmla="*/ 0 h 6877051"/>
              <a:gd name="connsiteX2" fmla="*/ 3834825 w 4963865"/>
              <a:gd name="connsiteY2" fmla="*/ 5142514 h 6877051"/>
              <a:gd name="connsiteX3" fmla="*/ 4074118 w 4963865"/>
              <a:gd name="connsiteY3" fmla="*/ 5314407 h 6877051"/>
              <a:gd name="connsiteX4" fmla="*/ 4168140 w 4963865"/>
              <a:gd name="connsiteY4" fmla="*/ 5055407 h 6877051"/>
              <a:gd name="connsiteX5" fmla="*/ 3935730 w 4963865"/>
              <a:gd name="connsiteY5" fmla="*/ 4175425 h 6877051"/>
              <a:gd name="connsiteX6" fmla="*/ 4061460 w 4963865"/>
              <a:gd name="connsiteY6" fmla="*/ 3931157 h 6877051"/>
              <a:gd name="connsiteX7" fmla="*/ 4251960 w 4963865"/>
              <a:gd name="connsiteY7" fmla="*/ 4071856 h 6877051"/>
              <a:gd name="connsiteX8" fmla="*/ 4963865 w 4963865"/>
              <a:gd name="connsiteY8" fmla="*/ 6875699 h 6877051"/>
              <a:gd name="connsiteX9" fmla="*/ 0 w 4963865"/>
              <a:gd name="connsiteY9" fmla="*/ 6877051 h 6877051"/>
              <a:gd name="connsiteX10" fmla="*/ 0 w 4963865"/>
              <a:gd name="connsiteY10" fmla="*/ 0 h 6877051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4825" h="6881818">
                <a:moveTo>
                  <a:pt x="0" y="0"/>
                </a:moveTo>
                <a:lnTo>
                  <a:pt x="2487931" y="0"/>
                </a:lnTo>
                <a:lnTo>
                  <a:pt x="3834825" y="5142514"/>
                </a:lnTo>
                <a:cubicBezTo>
                  <a:pt x="3851116" y="5182666"/>
                  <a:pt x="3878538" y="5351369"/>
                  <a:pt x="4048718" y="5314407"/>
                </a:cubicBezTo>
                <a:cubicBezTo>
                  <a:pt x="4218898" y="5277445"/>
                  <a:pt x="4184015" y="5205230"/>
                  <a:pt x="4168140" y="5055407"/>
                </a:cubicBezTo>
                <a:lnTo>
                  <a:pt x="3935730" y="4175425"/>
                </a:lnTo>
                <a:cubicBezTo>
                  <a:pt x="3924300" y="4083966"/>
                  <a:pt x="3902710" y="3989870"/>
                  <a:pt x="4061460" y="3941355"/>
                </a:cubicBezTo>
                <a:cubicBezTo>
                  <a:pt x="4194810" y="3923207"/>
                  <a:pt x="4213860" y="4007005"/>
                  <a:pt x="4251960" y="4071856"/>
                </a:cubicBezTo>
                <a:lnTo>
                  <a:pt x="5024825" y="6881818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1359A1-A1B1-9DC6-08B9-8042E7FBA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6889763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7EC4C7D-9F32-3DD5-0898-0A64AB3E48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6322" y="320040"/>
            <a:ext cx="6732237" cy="1017147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3CD56122-AE93-63D3-9B51-14AA353EC0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4242" y="174947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o1.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80B457C0-C5F0-38B3-A5A4-4CF83DA5DC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43379" y="174947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A608DDE2-7690-8BBF-1E41-BF40F26AF1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242" y="300690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o3.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A70176D-1CA9-F362-DA0D-140ADC80AB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379" y="3009613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0B557568-DAFA-B892-D220-F9088C6909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4242" y="3635783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o4.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920ECF3-A4B7-A9A1-C23F-56EDD775AC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43379" y="363816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0A92B7FF-F522-FFD6-3A37-5C7F5CB3AE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4242" y="4264656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o5.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718010FC-71DC-C4A0-BBE6-35E03F05FE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43379" y="4269747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2512EE29-359B-8558-2A40-DB8D4D2566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4242" y="2378035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o2.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70CCBBEB-A224-6D89-748B-8053ED48B2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3379" y="2378035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473709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15541" y="715654"/>
            <a:ext cx="4786877" cy="1518315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05708" y="2431477"/>
            <a:ext cx="4786877" cy="763899"/>
          </a:xfrm>
        </p:spPr>
        <p:txBody>
          <a:bodyPr lIns="91440" tIns="91440" rIns="91440" bIns="0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cap="none" spc="0" baseline="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Add Subtitle here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2235"/>
            <a:ext cx="5840730" cy="6862275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40730" h="6887937">
                <a:moveTo>
                  <a:pt x="0" y="0"/>
                </a:moveTo>
                <a:lnTo>
                  <a:pt x="5840730" y="0"/>
                </a:lnTo>
                <a:lnTo>
                  <a:pt x="5090160" y="2775915"/>
                </a:lnTo>
                <a:cubicBezTo>
                  <a:pt x="5057140" y="2883865"/>
                  <a:pt x="5020310" y="2976575"/>
                  <a:pt x="4853940" y="2962605"/>
                </a:cubicBezTo>
                <a:cubicBezTo>
                  <a:pt x="4668520" y="2845765"/>
                  <a:pt x="4761230" y="2747975"/>
                  <a:pt x="4754880" y="2692095"/>
                </a:cubicBezTo>
                <a:cubicBezTo>
                  <a:pt x="4845050" y="2355545"/>
                  <a:pt x="4904740" y="2121865"/>
                  <a:pt x="4979670" y="1846275"/>
                </a:cubicBezTo>
                <a:cubicBezTo>
                  <a:pt x="5021580" y="1687525"/>
                  <a:pt x="4996180" y="1615135"/>
                  <a:pt x="4872990" y="1571955"/>
                </a:cubicBezTo>
                <a:cubicBezTo>
                  <a:pt x="4738370" y="1563065"/>
                  <a:pt x="4699000" y="1597355"/>
                  <a:pt x="4655820" y="1770075"/>
                </a:cubicBezTo>
                <a:cubicBezTo>
                  <a:pt x="4671060" y="1858975"/>
                  <a:pt x="3878580" y="4599635"/>
                  <a:pt x="3893820" y="4688535"/>
                </a:cubicBezTo>
                <a:cubicBezTo>
                  <a:pt x="3858895" y="4824425"/>
                  <a:pt x="3925570" y="4880305"/>
                  <a:pt x="3992880" y="4905705"/>
                </a:cubicBezTo>
                <a:cubicBezTo>
                  <a:pt x="4102100" y="4904435"/>
                  <a:pt x="4158615" y="4917135"/>
                  <a:pt x="4213860" y="4757115"/>
                </a:cubicBezTo>
                <a:lnTo>
                  <a:pt x="4457700" y="3842715"/>
                </a:lnTo>
                <a:cubicBezTo>
                  <a:pt x="4481830" y="3756355"/>
                  <a:pt x="4555490" y="3692855"/>
                  <a:pt x="4686300" y="3713175"/>
                </a:cubicBezTo>
                <a:cubicBezTo>
                  <a:pt x="4829810" y="3791915"/>
                  <a:pt x="4782820" y="3882085"/>
                  <a:pt x="4785360" y="3926535"/>
                </a:cubicBezTo>
                <a:lnTo>
                  <a:pt x="4028621" y="6887937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A56017-320A-546E-A749-7145642CB9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05708" y="3348617"/>
            <a:ext cx="2699066" cy="2569866"/>
          </a:xfrm>
        </p:spPr>
        <p:txBody>
          <a:bodyPr lIns="91440" tIns="0">
            <a:normAutofit/>
          </a:bodyPr>
          <a:lstStyle>
            <a:lvl1pPr marL="274320" indent="-274320">
              <a:spcAft>
                <a:spcPts val="600"/>
              </a:spcAft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</a:defRPr>
            </a:lvl1pPr>
            <a:lvl2pPr marL="274320" indent="-274320"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</a:defRPr>
            </a:lvl2pPr>
            <a:lvl3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3pPr>
            <a:lvl4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4pPr>
            <a:lvl5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46FE873-5DC1-BDE4-557B-F18695033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4426666" y="5060315"/>
            <a:ext cx="927943" cy="180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67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6322" y="320040"/>
            <a:ext cx="6732237" cy="1524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EF88AD-4B54-9DC5-D315-825BE9FCEEF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6322" y="2252076"/>
            <a:ext cx="5797550" cy="30517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163691" y="0"/>
            <a:ext cx="5024825" cy="685800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655820 w 5840730"/>
              <a:gd name="connsiteY6" fmla="*/ 1770075 h 6887937"/>
              <a:gd name="connsiteX7" fmla="*/ 3893820 w 5840730"/>
              <a:gd name="connsiteY7" fmla="*/ 4688535 h 6887937"/>
              <a:gd name="connsiteX8" fmla="*/ 3992880 w 5840730"/>
              <a:gd name="connsiteY8" fmla="*/ 490570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3893820 w 5840730"/>
              <a:gd name="connsiteY6" fmla="*/ 4688535 h 6887937"/>
              <a:gd name="connsiteX7" fmla="*/ 3992880 w 5840730"/>
              <a:gd name="connsiteY7" fmla="*/ 490570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686300 w 5840730"/>
              <a:gd name="connsiteY10" fmla="*/ 371317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3893820 w 5840730"/>
              <a:gd name="connsiteY5" fmla="*/ 4688535 h 6887937"/>
              <a:gd name="connsiteX6" fmla="*/ 3992880 w 5840730"/>
              <a:gd name="connsiteY6" fmla="*/ 490570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686300 w 5840730"/>
              <a:gd name="connsiteY9" fmla="*/ 371317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3893820 w 5840730"/>
              <a:gd name="connsiteY4" fmla="*/ 4688535 h 6887937"/>
              <a:gd name="connsiteX5" fmla="*/ 3992880 w 5840730"/>
              <a:gd name="connsiteY5" fmla="*/ 4905705 h 6887937"/>
              <a:gd name="connsiteX6" fmla="*/ 4213860 w 5840730"/>
              <a:gd name="connsiteY6" fmla="*/ 4757115 h 6887937"/>
              <a:gd name="connsiteX7" fmla="*/ 4457700 w 5840730"/>
              <a:gd name="connsiteY7" fmla="*/ 3842715 h 6887937"/>
              <a:gd name="connsiteX8" fmla="*/ 4686300 w 5840730"/>
              <a:gd name="connsiteY8" fmla="*/ 371317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3893820 w 5840730"/>
              <a:gd name="connsiteY3" fmla="*/ 4688535 h 6887937"/>
              <a:gd name="connsiteX4" fmla="*/ 3992880 w 5840730"/>
              <a:gd name="connsiteY4" fmla="*/ 4905705 h 6887937"/>
              <a:gd name="connsiteX5" fmla="*/ 4213860 w 5840730"/>
              <a:gd name="connsiteY5" fmla="*/ 4757115 h 6887937"/>
              <a:gd name="connsiteX6" fmla="*/ 4457700 w 5840730"/>
              <a:gd name="connsiteY6" fmla="*/ 3842715 h 6887937"/>
              <a:gd name="connsiteX7" fmla="*/ 4686300 w 5840730"/>
              <a:gd name="connsiteY7" fmla="*/ 371317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3893820 w 5840730"/>
              <a:gd name="connsiteY2" fmla="*/ 4688535 h 6887937"/>
              <a:gd name="connsiteX3" fmla="*/ 3992880 w 5840730"/>
              <a:gd name="connsiteY3" fmla="*/ 4905705 h 6887937"/>
              <a:gd name="connsiteX4" fmla="*/ 4213860 w 5840730"/>
              <a:gd name="connsiteY4" fmla="*/ 4757115 h 6887937"/>
              <a:gd name="connsiteX5" fmla="*/ 4457700 w 5840730"/>
              <a:gd name="connsiteY5" fmla="*/ 3842715 h 6887937"/>
              <a:gd name="connsiteX6" fmla="*/ 4686300 w 5840730"/>
              <a:gd name="connsiteY6" fmla="*/ 371317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4790753"/>
              <a:gd name="connsiteY0" fmla="*/ 0 h 6887937"/>
              <a:gd name="connsiteX1" fmla="*/ 2674743 w 4790753"/>
              <a:gd name="connsiteY1" fmla="*/ 49345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310950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12040 w 4790753"/>
              <a:gd name="connsiteY2" fmla="*/ 3464777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244891 w 4790753"/>
              <a:gd name="connsiteY2" fmla="*/ 3464778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392375 w 4790753"/>
              <a:gd name="connsiteY2" fmla="*/ 3464779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392375 w 5110169"/>
              <a:gd name="connsiteY2" fmla="*/ 3464779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66000 w 5110169"/>
              <a:gd name="connsiteY2" fmla="*/ 4629324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16839 w 5110169"/>
              <a:gd name="connsiteY2" fmla="*/ 4550372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589019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034002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300466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42040 w 5110169"/>
              <a:gd name="connsiteY3" fmla="*/ 5566930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05329 w 5110169"/>
              <a:gd name="connsiteY2" fmla="*/ 4974740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75832 w 5110169"/>
              <a:gd name="connsiteY2" fmla="*/ 503395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198620 w 5110169"/>
              <a:gd name="connsiteY7" fmla="*/ 4133044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251960 w 5110169"/>
              <a:gd name="connsiteY7" fmla="*/ 4071856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030921"/>
              <a:gd name="connsiteY0" fmla="*/ 0 h 6877051"/>
              <a:gd name="connsiteX1" fmla="*/ 2487931 w 5030921"/>
              <a:gd name="connsiteY1" fmla="*/ 0 h 6877051"/>
              <a:gd name="connsiteX2" fmla="*/ 3834825 w 5030921"/>
              <a:gd name="connsiteY2" fmla="*/ 5142514 h 6877051"/>
              <a:gd name="connsiteX3" fmla="*/ 4074118 w 5030921"/>
              <a:gd name="connsiteY3" fmla="*/ 5314407 h 6877051"/>
              <a:gd name="connsiteX4" fmla="*/ 4168140 w 5030921"/>
              <a:gd name="connsiteY4" fmla="*/ 5055407 h 6877051"/>
              <a:gd name="connsiteX5" fmla="*/ 3935730 w 5030921"/>
              <a:gd name="connsiteY5" fmla="*/ 4175425 h 6877051"/>
              <a:gd name="connsiteX6" fmla="*/ 4061460 w 5030921"/>
              <a:gd name="connsiteY6" fmla="*/ 3931157 h 6877051"/>
              <a:gd name="connsiteX7" fmla="*/ 4251960 w 5030921"/>
              <a:gd name="connsiteY7" fmla="*/ 4071856 h 6877051"/>
              <a:gd name="connsiteX8" fmla="*/ 5030921 w 5030921"/>
              <a:gd name="connsiteY8" fmla="*/ 6875699 h 6877051"/>
              <a:gd name="connsiteX9" fmla="*/ 0 w 5030921"/>
              <a:gd name="connsiteY9" fmla="*/ 6877051 h 6877051"/>
              <a:gd name="connsiteX10" fmla="*/ 0 w 5030921"/>
              <a:gd name="connsiteY10" fmla="*/ 0 h 6877051"/>
              <a:gd name="connsiteX0" fmla="*/ 0 w 4963865"/>
              <a:gd name="connsiteY0" fmla="*/ 0 h 6877051"/>
              <a:gd name="connsiteX1" fmla="*/ 2487931 w 4963865"/>
              <a:gd name="connsiteY1" fmla="*/ 0 h 6877051"/>
              <a:gd name="connsiteX2" fmla="*/ 3834825 w 4963865"/>
              <a:gd name="connsiteY2" fmla="*/ 5142514 h 6877051"/>
              <a:gd name="connsiteX3" fmla="*/ 4074118 w 4963865"/>
              <a:gd name="connsiteY3" fmla="*/ 5314407 h 6877051"/>
              <a:gd name="connsiteX4" fmla="*/ 4168140 w 4963865"/>
              <a:gd name="connsiteY4" fmla="*/ 5055407 h 6877051"/>
              <a:gd name="connsiteX5" fmla="*/ 3935730 w 4963865"/>
              <a:gd name="connsiteY5" fmla="*/ 4175425 h 6877051"/>
              <a:gd name="connsiteX6" fmla="*/ 4061460 w 4963865"/>
              <a:gd name="connsiteY6" fmla="*/ 3931157 h 6877051"/>
              <a:gd name="connsiteX7" fmla="*/ 4251960 w 4963865"/>
              <a:gd name="connsiteY7" fmla="*/ 4071856 h 6877051"/>
              <a:gd name="connsiteX8" fmla="*/ 4963865 w 4963865"/>
              <a:gd name="connsiteY8" fmla="*/ 6875699 h 6877051"/>
              <a:gd name="connsiteX9" fmla="*/ 0 w 4963865"/>
              <a:gd name="connsiteY9" fmla="*/ 6877051 h 6877051"/>
              <a:gd name="connsiteX10" fmla="*/ 0 w 4963865"/>
              <a:gd name="connsiteY10" fmla="*/ 0 h 6877051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4825" h="6881818">
                <a:moveTo>
                  <a:pt x="0" y="0"/>
                </a:moveTo>
                <a:lnTo>
                  <a:pt x="2487931" y="0"/>
                </a:lnTo>
                <a:lnTo>
                  <a:pt x="3834825" y="5142514"/>
                </a:lnTo>
                <a:cubicBezTo>
                  <a:pt x="3851116" y="5182666"/>
                  <a:pt x="3878538" y="5351369"/>
                  <a:pt x="4048718" y="5314407"/>
                </a:cubicBezTo>
                <a:cubicBezTo>
                  <a:pt x="4218898" y="5277445"/>
                  <a:pt x="4184015" y="5205230"/>
                  <a:pt x="4168140" y="5055407"/>
                </a:cubicBezTo>
                <a:lnTo>
                  <a:pt x="3935730" y="4175425"/>
                </a:lnTo>
                <a:cubicBezTo>
                  <a:pt x="3924300" y="4083966"/>
                  <a:pt x="3902710" y="3989870"/>
                  <a:pt x="4061460" y="3941355"/>
                </a:cubicBezTo>
                <a:cubicBezTo>
                  <a:pt x="4194810" y="3923207"/>
                  <a:pt x="4213860" y="4007005"/>
                  <a:pt x="4251960" y="4071856"/>
                </a:cubicBezTo>
                <a:lnTo>
                  <a:pt x="5024825" y="6881818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B8C35C0-4758-2887-0763-E78795846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3537" y="-1946"/>
            <a:ext cx="3601340" cy="6881814"/>
          </a:xfrm>
          <a:custGeom>
            <a:avLst/>
            <a:gdLst>
              <a:gd name="connsiteX0" fmla="*/ 3601340 w 3601340"/>
              <a:gd name="connsiteY0" fmla="*/ 0 h 6881814"/>
              <a:gd name="connsiteX1" fmla="*/ 0 w 3601340"/>
              <a:gd name="connsiteY1" fmla="*/ 0 h 6881814"/>
              <a:gd name="connsiteX2" fmla="*/ 0 w 3601340"/>
              <a:gd name="connsiteY2" fmla="*/ 6881815 h 6881814"/>
              <a:gd name="connsiteX3" fmla="*/ 1064235 w 3601340"/>
              <a:gd name="connsiteY3" fmla="*/ 6881815 h 6881814"/>
              <a:gd name="connsiteX4" fmla="*/ 1441045 w 3601340"/>
              <a:gd name="connsiteY4" fmla="*/ 5490188 h 6881814"/>
              <a:gd name="connsiteX5" fmla="*/ 1835678 w 3601340"/>
              <a:gd name="connsiteY5" fmla="*/ 4034957 h 6881814"/>
              <a:gd name="connsiteX6" fmla="*/ 2045724 w 3601340"/>
              <a:gd name="connsiteY6" fmla="*/ 3914112 h 6881814"/>
              <a:gd name="connsiteX7" fmla="*/ 2166660 w 3601340"/>
              <a:gd name="connsiteY7" fmla="*/ 4124001 h 6881814"/>
              <a:gd name="connsiteX8" fmla="*/ 1906966 w 3601340"/>
              <a:gd name="connsiteY8" fmla="*/ 5081858 h 6881814"/>
              <a:gd name="connsiteX9" fmla="*/ 2027902 w 3601340"/>
              <a:gd name="connsiteY9" fmla="*/ 5291747 h 6881814"/>
              <a:gd name="connsiteX10" fmla="*/ 2227765 w 3601340"/>
              <a:gd name="connsiteY10" fmla="*/ 5198887 h 6881814"/>
              <a:gd name="connsiteX11" fmla="*/ 2570204 w 3601340"/>
              <a:gd name="connsiteY11" fmla="*/ 3923016 h 6881814"/>
              <a:gd name="connsiteX12" fmla="*/ 2602029 w 3601340"/>
              <a:gd name="connsiteY12" fmla="*/ 3799627 h 6881814"/>
              <a:gd name="connsiteX13" fmla="*/ 3601340 w 3601340"/>
              <a:gd name="connsiteY13" fmla="*/ 0 h 6881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01340" h="6881814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1359A1-A1B1-9DC6-08B9-8042E7FBA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6889763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955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(Single l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6322" y="408820"/>
            <a:ext cx="8935507" cy="949467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0D7E9A-1E17-C6A0-31A6-F6F620FF9E8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6322" y="1986061"/>
            <a:ext cx="5797550" cy="40152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163691" y="0"/>
            <a:ext cx="5024825" cy="685800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655820 w 5840730"/>
              <a:gd name="connsiteY6" fmla="*/ 1770075 h 6887937"/>
              <a:gd name="connsiteX7" fmla="*/ 3893820 w 5840730"/>
              <a:gd name="connsiteY7" fmla="*/ 4688535 h 6887937"/>
              <a:gd name="connsiteX8" fmla="*/ 3992880 w 5840730"/>
              <a:gd name="connsiteY8" fmla="*/ 490570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3893820 w 5840730"/>
              <a:gd name="connsiteY6" fmla="*/ 4688535 h 6887937"/>
              <a:gd name="connsiteX7" fmla="*/ 3992880 w 5840730"/>
              <a:gd name="connsiteY7" fmla="*/ 490570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686300 w 5840730"/>
              <a:gd name="connsiteY10" fmla="*/ 371317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3893820 w 5840730"/>
              <a:gd name="connsiteY5" fmla="*/ 4688535 h 6887937"/>
              <a:gd name="connsiteX6" fmla="*/ 3992880 w 5840730"/>
              <a:gd name="connsiteY6" fmla="*/ 490570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686300 w 5840730"/>
              <a:gd name="connsiteY9" fmla="*/ 371317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3893820 w 5840730"/>
              <a:gd name="connsiteY4" fmla="*/ 4688535 h 6887937"/>
              <a:gd name="connsiteX5" fmla="*/ 3992880 w 5840730"/>
              <a:gd name="connsiteY5" fmla="*/ 4905705 h 6887937"/>
              <a:gd name="connsiteX6" fmla="*/ 4213860 w 5840730"/>
              <a:gd name="connsiteY6" fmla="*/ 4757115 h 6887937"/>
              <a:gd name="connsiteX7" fmla="*/ 4457700 w 5840730"/>
              <a:gd name="connsiteY7" fmla="*/ 3842715 h 6887937"/>
              <a:gd name="connsiteX8" fmla="*/ 4686300 w 5840730"/>
              <a:gd name="connsiteY8" fmla="*/ 371317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3893820 w 5840730"/>
              <a:gd name="connsiteY3" fmla="*/ 4688535 h 6887937"/>
              <a:gd name="connsiteX4" fmla="*/ 3992880 w 5840730"/>
              <a:gd name="connsiteY4" fmla="*/ 4905705 h 6887937"/>
              <a:gd name="connsiteX5" fmla="*/ 4213860 w 5840730"/>
              <a:gd name="connsiteY5" fmla="*/ 4757115 h 6887937"/>
              <a:gd name="connsiteX6" fmla="*/ 4457700 w 5840730"/>
              <a:gd name="connsiteY6" fmla="*/ 3842715 h 6887937"/>
              <a:gd name="connsiteX7" fmla="*/ 4686300 w 5840730"/>
              <a:gd name="connsiteY7" fmla="*/ 371317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3893820 w 5840730"/>
              <a:gd name="connsiteY2" fmla="*/ 4688535 h 6887937"/>
              <a:gd name="connsiteX3" fmla="*/ 3992880 w 5840730"/>
              <a:gd name="connsiteY3" fmla="*/ 4905705 h 6887937"/>
              <a:gd name="connsiteX4" fmla="*/ 4213860 w 5840730"/>
              <a:gd name="connsiteY4" fmla="*/ 4757115 h 6887937"/>
              <a:gd name="connsiteX5" fmla="*/ 4457700 w 5840730"/>
              <a:gd name="connsiteY5" fmla="*/ 3842715 h 6887937"/>
              <a:gd name="connsiteX6" fmla="*/ 4686300 w 5840730"/>
              <a:gd name="connsiteY6" fmla="*/ 371317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4790753"/>
              <a:gd name="connsiteY0" fmla="*/ 0 h 6887937"/>
              <a:gd name="connsiteX1" fmla="*/ 2674743 w 4790753"/>
              <a:gd name="connsiteY1" fmla="*/ 49345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310950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12040 w 4790753"/>
              <a:gd name="connsiteY2" fmla="*/ 3464777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244891 w 4790753"/>
              <a:gd name="connsiteY2" fmla="*/ 3464778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392375 w 4790753"/>
              <a:gd name="connsiteY2" fmla="*/ 3464779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392375 w 5110169"/>
              <a:gd name="connsiteY2" fmla="*/ 3464779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66000 w 5110169"/>
              <a:gd name="connsiteY2" fmla="*/ 4629324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16839 w 5110169"/>
              <a:gd name="connsiteY2" fmla="*/ 4550372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589019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034002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300466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42040 w 5110169"/>
              <a:gd name="connsiteY3" fmla="*/ 5566930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05329 w 5110169"/>
              <a:gd name="connsiteY2" fmla="*/ 4974740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75832 w 5110169"/>
              <a:gd name="connsiteY2" fmla="*/ 503395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198620 w 5110169"/>
              <a:gd name="connsiteY7" fmla="*/ 4133044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251960 w 5110169"/>
              <a:gd name="connsiteY7" fmla="*/ 4071856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030921"/>
              <a:gd name="connsiteY0" fmla="*/ 0 h 6877051"/>
              <a:gd name="connsiteX1" fmla="*/ 2487931 w 5030921"/>
              <a:gd name="connsiteY1" fmla="*/ 0 h 6877051"/>
              <a:gd name="connsiteX2" fmla="*/ 3834825 w 5030921"/>
              <a:gd name="connsiteY2" fmla="*/ 5142514 h 6877051"/>
              <a:gd name="connsiteX3" fmla="*/ 4074118 w 5030921"/>
              <a:gd name="connsiteY3" fmla="*/ 5314407 h 6877051"/>
              <a:gd name="connsiteX4" fmla="*/ 4168140 w 5030921"/>
              <a:gd name="connsiteY4" fmla="*/ 5055407 h 6877051"/>
              <a:gd name="connsiteX5" fmla="*/ 3935730 w 5030921"/>
              <a:gd name="connsiteY5" fmla="*/ 4175425 h 6877051"/>
              <a:gd name="connsiteX6" fmla="*/ 4061460 w 5030921"/>
              <a:gd name="connsiteY6" fmla="*/ 3931157 h 6877051"/>
              <a:gd name="connsiteX7" fmla="*/ 4251960 w 5030921"/>
              <a:gd name="connsiteY7" fmla="*/ 4071856 h 6877051"/>
              <a:gd name="connsiteX8" fmla="*/ 5030921 w 5030921"/>
              <a:gd name="connsiteY8" fmla="*/ 6875699 h 6877051"/>
              <a:gd name="connsiteX9" fmla="*/ 0 w 5030921"/>
              <a:gd name="connsiteY9" fmla="*/ 6877051 h 6877051"/>
              <a:gd name="connsiteX10" fmla="*/ 0 w 5030921"/>
              <a:gd name="connsiteY10" fmla="*/ 0 h 6877051"/>
              <a:gd name="connsiteX0" fmla="*/ 0 w 4963865"/>
              <a:gd name="connsiteY0" fmla="*/ 0 h 6877051"/>
              <a:gd name="connsiteX1" fmla="*/ 2487931 w 4963865"/>
              <a:gd name="connsiteY1" fmla="*/ 0 h 6877051"/>
              <a:gd name="connsiteX2" fmla="*/ 3834825 w 4963865"/>
              <a:gd name="connsiteY2" fmla="*/ 5142514 h 6877051"/>
              <a:gd name="connsiteX3" fmla="*/ 4074118 w 4963865"/>
              <a:gd name="connsiteY3" fmla="*/ 5314407 h 6877051"/>
              <a:gd name="connsiteX4" fmla="*/ 4168140 w 4963865"/>
              <a:gd name="connsiteY4" fmla="*/ 5055407 h 6877051"/>
              <a:gd name="connsiteX5" fmla="*/ 3935730 w 4963865"/>
              <a:gd name="connsiteY5" fmla="*/ 4175425 h 6877051"/>
              <a:gd name="connsiteX6" fmla="*/ 4061460 w 4963865"/>
              <a:gd name="connsiteY6" fmla="*/ 3931157 h 6877051"/>
              <a:gd name="connsiteX7" fmla="*/ 4251960 w 4963865"/>
              <a:gd name="connsiteY7" fmla="*/ 4071856 h 6877051"/>
              <a:gd name="connsiteX8" fmla="*/ 4963865 w 4963865"/>
              <a:gd name="connsiteY8" fmla="*/ 6875699 h 6877051"/>
              <a:gd name="connsiteX9" fmla="*/ 0 w 4963865"/>
              <a:gd name="connsiteY9" fmla="*/ 6877051 h 6877051"/>
              <a:gd name="connsiteX10" fmla="*/ 0 w 4963865"/>
              <a:gd name="connsiteY10" fmla="*/ 0 h 6877051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4825" h="6881818">
                <a:moveTo>
                  <a:pt x="0" y="0"/>
                </a:moveTo>
                <a:lnTo>
                  <a:pt x="2487931" y="0"/>
                </a:lnTo>
                <a:lnTo>
                  <a:pt x="3834825" y="5142514"/>
                </a:lnTo>
                <a:cubicBezTo>
                  <a:pt x="3851116" y="5182666"/>
                  <a:pt x="3878538" y="5351369"/>
                  <a:pt x="4048718" y="5314407"/>
                </a:cubicBezTo>
                <a:cubicBezTo>
                  <a:pt x="4218898" y="5277445"/>
                  <a:pt x="4184015" y="5205230"/>
                  <a:pt x="4168140" y="5055407"/>
                </a:cubicBezTo>
                <a:lnTo>
                  <a:pt x="3935730" y="4175425"/>
                </a:lnTo>
                <a:cubicBezTo>
                  <a:pt x="3924300" y="4083966"/>
                  <a:pt x="3902710" y="3989870"/>
                  <a:pt x="4061460" y="3941355"/>
                </a:cubicBezTo>
                <a:cubicBezTo>
                  <a:pt x="4194810" y="3923207"/>
                  <a:pt x="4213860" y="4007005"/>
                  <a:pt x="4251960" y="4071856"/>
                </a:cubicBezTo>
                <a:lnTo>
                  <a:pt x="5024825" y="6881818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9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B8C35C0-4758-2887-0763-E78795846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3537" y="-1946"/>
            <a:ext cx="3601340" cy="6881814"/>
          </a:xfrm>
          <a:custGeom>
            <a:avLst/>
            <a:gdLst>
              <a:gd name="connsiteX0" fmla="*/ 3601340 w 3601340"/>
              <a:gd name="connsiteY0" fmla="*/ 0 h 6881814"/>
              <a:gd name="connsiteX1" fmla="*/ 0 w 3601340"/>
              <a:gd name="connsiteY1" fmla="*/ 0 h 6881814"/>
              <a:gd name="connsiteX2" fmla="*/ 0 w 3601340"/>
              <a:gd name="connsiteY2" fmla="*/ 6881815 h 6881814"/>
              <a:gd name="connsiteX3" fmla="*/ 1064235 w 3601340"/>
              <a:gd name="connsiteY3" fmla="*/ 6881815 h 6881814"/>
              <a:gd name="connsiteX4" fmla="*/ 1441045 w 3601340"/>
              <a:gd name="connsiteY4" fmla="*/ 5490188 h 6881814"/>
              <a:gd name="connsiteX5" fmla="*/ 1835678 w 3601340"/>
              <a:gd name="connsiteY5" fmla="*/ 4034957 h 6881814"/>
              <a:gd name="connsiteX6" fmla="*/ 2045724 w 3601340"/>
              <a:gd name="connsiteY6" fmla="*/ 3914112 h 6881814"/>
              <a:gd name="connsiteX7" fmla="*/ 2166660 w 3601340"/>
              <a:gd name="connsiteY7" fmla="*/ 4124001 h 6881814"/>
              <a:gd name="connsiteX8" fmla="*/ 1906966 w 3601340"/>
              <a:gd name="connsiteY8" fmla="*/ 5081858 h 6881814"/>
              <a:gd name="connsiteX9" fmla="*/ 2027902 w 3601340"/>
              <a:gd name="connsiteY9" fmla="*/ 5291747 h 6881814"/>
              <a:gd name="connsiteX10" fmla="*/ 2227765 w 3601340"/>
              <a:gd name="connsiteY10" fmla="*/ 5198887 h 6881814"/>
              <a:gd name="connsiteX11" fmla="*/ 2570204 w 3601340"/>
              <a:gd name="connsiteY11" fmla="*/ 3923016 h 6881814"/>
              <a:gd name="connsiteX12" fmla="*/ 2602029 w 3601340"/>
              <a:gd name="connsiteY12" fmla="*/ 3799627 h 6881814"/>
              <a:gd name="connsiteX13" fmla="*/ 3601340 w 3601340"/>
              <a:gd name="connsiteY13" fmla="*/ 0 h 6881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01340" h="6881814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6322" y="320040"/>
            <a:ext cx="6732237" cy="1524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00516E-9699-821C-0371-67A8478E10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6322" y="2252394"/>
            <a:ext cx="5797518" cy="2532966"/>
          </a:xfrm>
        </p:spPr>
        <p:txBody>
          <a:bodyPr lIns="91440" bIns="0" anchor="t">
            <a:normAutofit/>
          </a:bodyPr>
          <a:lstStyle>
            <a:lvl1pPr marL="0" indent="0">
              <a:spcBef>
                <a:spcPts val="600"/>
              </a:spcBef>
              <a:spcAft>
                <a:spcPts val="1800"/>
              </a:spcAft>
              <a:buNone/>
              <a:defRPr sz="1400"/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1359A1-A1B1-9DC6-08B9-8042E7FBA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6889763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163691" y="0"/>
            <a:ext cx="5024825" cy="685800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655820 w 5840730"/>
              <a:gd name="connsiteY6" fmla="*/ 1770075 h 6887937"/>
              <a:gd name="connsiteX7" fmla="*/ 3893820 w 5840730"/>
              <a:gd name="connsiteY7" fmla="*/ 4688535 h 6887937"/>
              <a:gd name="connsiteX8" fmla="*/ 3992880 w 5840730"/>
              <a:gd name="connsiteY8" fmla="*/ 490570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3893820 w 5840730"/>
              <a:gd name="connsiteY6" fmla="*/ 4688535 h 6887937"/>
              <a:gd name="connsiteX7" fmla="*/ 3992880 w 5840730"/>
              <a:gd name="connsiteY7" fmla="*/ 490570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686300 w 5840730"/>
              <a:gd name="connsiteY10" fmla="*/ 371317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3893820 w 5840730"/>
              <a:gd name="connsiteY5" fmla="*/ 4688535 h 6887937"/>
              <a:gd name="connsiteX6" fmla="*/ 3992880 w 5840730"/>
              <a:gd name="connsiteY6" fmla="*/ 490570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686300 w 5840730"/>
              <a:gd name="connsiteY9" fmla="*/ 371317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3893820 w 5840730"/>
              <a:gd name="connsiteY4" fmla="*/ 4688535 h 6887937"/>
              <a:gd name="connsiteX5" fmla="*/ 3992880 w 5840730"/>
              <a:gd name="connsiteY5" fmla="*/ 4905705 h 6887937"/>
              <a:gd name="connsiteX6" fmla="*/ 4213860 w 5840730"/>
              <a:gd name="connsiteY6" fmla="*/ 4757115 h 6887937"/>
              <a:gd name="connsiteX7" fmla="*/ 4457700 w 5840730"/>
              <a:gd name="connsiteY7" fmla="*/ 3842715 h 6887937"/>
              <a:gd name="connsiteX8" fmla="*/ 4686300 w 5840730"/>
              <a:gd name="connsiteY8" fmla="*/ 371317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3893820 w 5840730"/>
              <a:gd name="connsiteY3" fmla="*/ 4688535 h 6887937"/>
              <a:gd name="connsiteX4" fmla="*/ 3992880 w 5840730"/>
              <a:gd name="connsiteY4" fmla="*/ 4905705 h 6887937"/>
              <a:gd name="connsiteX5" fmla="*/ 4213860 w 5840730"/>
              <a:gd name="connsiteY5" fmla="*/ 4757115 h 6887937"/>
              <a:gd name="connsiteX6" fmla="*/ 4457700 w 5840730"/>
              <a:gd name="connsiteY6" fmla="*/ 3842715 h 6887937"/>
              <a:gd name="connsiteX7" fmla="*/ 4686300 w 5840730"/>
              <a:gd name="connsiteY7" fmla="*/ 371317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3893820 w 5840730"/>
              <a:gd name="connsiteY2" fmla="*/ 4688535 h 6887937"/>
              <a:gd name="connsiteX3" fmla="*/ 3992880 w 5840730"/>
              <a:gd name="connsiteY3" fmla="*/ 4905705 h 6887937"/>
              <a:gd name="connsiteX4" fmla="*/ 4213860 w 5840730"/>
              <a:gd name="connsiteY4" fmla="*/ 4757115 h 6887937"/>
              <a:gd name="connsiteX5" fmla="*/ 4457700 w 5840730"/>
              <a:gd name="connsiteY5" fmla="*/ 3842715 h 6887937"/>
              <a:gd name="connsiteX6" fmla="*/ 4686300 w 5840730"/>
              <a:gd name="connsiteY6" fmla="*/ 371317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4790753"/>
              <a:gd name="connsiteY0" fmla="*/ 0 h 6887937"/>
              <a:gd name="connsiteX1" fmla="*/ 2674743 w 4790753"/>
              <a:gd name="connsiteY1" fmla="*/ 49345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310950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12040 w 4790753"/>
              <a:gd name="connsiteY2" fmla="*/ 3464777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244891 w 4790753"/>
              <a:gd name="connsiteY2" fmla="*/ 3464778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392375 w 4790753"/>
              <a:gd name="connsiteY2" fmla="*/ 3464779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392375 w 5110169"/>
              <a:gd name="connsiteY2" fmla="*/ 3464779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66000 w 5110169"/>
              <a:gd name="connsiteY2" fmla="*/ 4629324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16839 w 5110169"/>
              <a:gd name="connsiteY2" fmla="*/ 4550372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589019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034002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300466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42040 w 5110169"/>
              <a:gd name="connsiteY3" fmla="*/ 5566930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05329 w 5110169"/>
              <a:gd name="connsiteY2" fmla="*/ 4974740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75832 w 5110169"/>
              <a:gd name="connsiteY2" fmla="*/ 503395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198620 w 5110169"/>
              <a:gd name="connsiteY7" fmla="*/ 4133044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251960 w 5110169"/>
              <a:gd name="connsiteY7" fmla="*/ 4071856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030921"/>
              <a:gd name="connsiteY0" fmla="*/ 0 h 6877051"/>
              <a:gd name="connsiteX1" fmla="*/ 2487931 w 5030921"/>
              <a:gd name="connsiteY1" fmla="*/ 0 h 6877051"/>
              <a:gd name="connsiteX2" fmla="*/ 3834825 w 5030921"/>
              <a:gd name="connsiteY2" fmla="*/ 5142514 h 6877051"/>
              <a:gd name="connsiteX3" fmla="*/ 4074118 w 5030921"/>
              <a:gd name="connsiteY3" fmla="*/ 5314407 h 6877051"/>
              <a:gd name="connsiteX4" fmla="*/ 4168140 w 5030921"/>
              <a:gd name="connsiteY4" fmla="*/ 5055407 h 6877051"/>
              <a:gd name="connsiteX5" fmla="*/ 3935730 w 5030921"/>
              <a:gd name="connsiteY5" fmla="*/ 4175425 h 6877051"/>
              <a:gd name="connsiteX6" fmla="*/ 4061460 w 5030921"/>
              <a:gd name="connsiteY6" fmla="*/ 3931157 h 6877051"/>
              <a:gd name="connsiteX7" fmla="*/ 4251960 w 5030921"/>
              <a:gd name="connsiteY7" fmla="*/ 4071856 h 6877051"/>
              <a:gd name="connsiteX8" fmla="*/ 5030921 w 5030921"/>
              <a:gd name="connsiteY8" fmla="*/ 6875699 h 6877051"/>
              <a:gd name="connsiteX9" fmla="*/ 0 w 5030921"/>
              <a:gd name="connsiteY9" fmla="*/ 6877051 h 6877051"/>
              <a:gd name="connsiteX10" fmla="*/ 0 w 5030921"/>
              <a:gd name="connsiteY10" fmla="*/ 0 h 6877051"/>
              <a:gd name="connsiteX0" fmla="*/ 0 w 4963865"/>
              <a:gd name="connsiteY0" fmla="*/ 0 h 6877051"/>
              <a:gd name="connsiteX1" fmla="*/ 2487931 w 4963865"/>
              <a:gd name="connsiteY1" fmla="*/ 0 h 6877051"/>
              <a:gd name="connsiteX2" fmla="*/ 3834825 w 4963865"/>
              <a:gd name="connsiteY2" fmla="*/ 5142514 h 6877051"/>
              <a:gd name="connsiteX3" fmla="*/ 4074118 w 4963865"/>
              <a:gd name="connsiteY3" fmla="*/ 5314407 h 6877051"/>
              <a:gd name="connsiteX4" fmla="*/ 4168140 w 4963865"/>
              <a:gd name="connsiteY4" fmla="*/ 5055407 h 6877051"/>
              <a:gd name="connsiteX5" fmla="*/ 3935730 w 4963865"/>
              <a:gd name="connsiteY5" fmla="*/ 4175425 h 6877051"/>
              <a:gd name="connsiteX6" fmla="*/ 4061460 w 4963865"/>
              <a:gd name="connsiteY6" fmla="*/ 3931157 h 6877051"/>
              <a:gd name="connsiteX7" fmla="*/ 4251960 w 4963865"/>
              <a:gd name="connsiteY7" fmla="*/ 4071856 h 6877051"/>
              <a:gd name="connsiteX8" fmla="*/ 4963865 w 4963865"/>
              <a:gd name="connsiteY8" fmla="*/ 6875699 h 6877051"/>
              <a:gd name="connsiteX9" fmla="*/ 0 w 4963865"/>
              <a:gd name="connsiteY9" fmla="*/ 6877051 h 6877051"/>
              <a:gd name="connsiteX10" fmla="*/ 0 w 4963865"/>
              <a:gd name="connsiteY10" fmla="*/ 0 h 6877051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4825" h="6881818">
                <a:moveTo>
                  <a:pt x="0" y="0"/>
                </a:moveTo>
                <a:lnTo>
                  <a:pt x="2487931" y="0"/>
                </a:lnTo>
                <a:lnTo>
                  <a:pt x="3834825" y="5142514"/>
                </a:lnTo>
                <a:cubicBezTo>
                  <a:pt x="3851116" y="5182666"/>
                  <a:pt x="3878538" y="5351369"/>
                  <a:pt x="4048718" y="5314407"/>
                </a:cubicBezTo>
                <a:cubicBezTo>
                  <a:pt x="4218898" y="5277445"/>
                  <a:pt x="4184015" y="5205230"/>
                  <a:pt x="4168140" y="5055407"/>
                </a:cubicBezTo>
                <a:lnTo>
                  <a:pt x="3935730" y="4175425"/>
                </a:lnTo>
                <a:cubicBezTo>
                  <a:pt x="3924300" y="4083966"/>
                  <a:pt x="3902710" y="3989870"/>
                  <a:pt x="4061460" y="3941355"/>
                </a:cubicBezTo>
                <a:cubicBezTo>
                  <a:pt x="4194810" y="3923207"/>
                  <a:pt x="4213860" y="4007005"/>
                  <a:pt x="4251960" y="4071856"/>
                </a:cubicBezTo>
                <a:lnTo>
                  <a:pt x="5024825" y="6881818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38829F9-FA07-E84B-ED85-A3958046C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4430" y="5008931"/>
            <a:ext cx="3842918" cy="43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79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8319A446-9DC9-77CB-F6E0-D5CC1C0C8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233290" y="0"/>
            <a:ext cx="2740011" cy="6850028"/>
            <a:chOff x="8233290" y="0"/>
            <a:chExt cx="2740011" cy="6850028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E51D0537-C777-0B20-2AE3-6DD522E242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233290" y="0"/>
              <a:ext cx="2740011" cy="6850028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64F46914-ADE7-0BE9-0C39-280FE8F3B9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001841" y="4372451"/>
              <a:ext cx="878334" cy="1705001"/>
            </a:xfrm>
            <a:prstGeom prst="rect">
              <a:avLst/>
            </a:prstGeom>
          </p:spPr>
        </p:pic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D27DC4C-0653-4DB5-ABFE-50764C59AD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95403" y="1894376"/>
            <a:ext cx="2847975" cy="33908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7368" y="270880"/>
            <a:ext cx="11297264" cy="1524000"/>
          </a:xfrm>
        </p:spPr>
        <p:txBody>
          <a:bodyPr anchor="ctr">
            <a:normAutofit/>
          </a:bodyPr>
          <a:lstStyle>
            <a:lvl1pPr algn="ctr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00516E-9699-821C-0371-67A8478E10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18352" y="1894376"/>
            <a:ext cx="2847975" cy="3390899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31750">
            <a:solidFill>
              <a:schemeClr val="accent1"/>
            </a:solidFill>
          </a:ln>
        </p:spPr>
        <p:txBody>
          <a:bodyPr lIns="0" tIns="274320" bIns="0" anchor="t">
            <a:normAutofit/>
          </a:bodyPr>
          <a:lstStyle>
            <a:lvl1pPr marL="0" indent="0" algn="ctr">
              <a:spcBef>
                <a:spcPts val="600"/>
              </a:spcBef>
              <a:spcAft>
                <a:spcPts val="1800"/>
              </a:spcAft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r>
              <a:rPr lang="en-US" dirty="0"/>
              <a:t>Add Subtitle here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7E0A2EC-564E-BDA2-2E74-CEA1D54B10C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239419" y="2833688"/>
            <a:ext cx="1005840" cy="914400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DA7890-E49A-5536-1939-2B9589558E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05817" y="3989405"/>
            <a:ext cx="2275880" cy="893763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201168" indent="0">
              <a:buNone/>
              <a:defRPr sz="1200"/>
            </a:lvl2pPr>
            <a:lvl3pPr marL="384048" indent="0">
              <a:buNone/>
              <a:defRPr sz="1200"/>
            </a:lvl3pPr>
            <a:lvl4pPr marL="566928" indent="0">
              <a:buNone/>
              <a:defRPr sz="1200"/>
            </a:lvl4pPr>
            <a:lvl5pPr marL="749808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A1E2517-8244-627B-E6B6-4EF4FEDCA1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51092" y="1894376"/>
            <a:ext cx="2847975" cy="3390899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31750">
            <a:solidFill>
              <a:schemeClr val="accent1"/>
            </a:solidFill>
          </a:ln>
        </p:spPr>
        <p:txBody>
          <a:bodyPr lIns="0" tIns="274320" bIns="0" anchor="t">
            <a:normAutofit/>
          </a:bodyPr>
          <a:lstStyle>
            <a:lvl1pPr marL="0" indent="0" algn="ctr">
              <a:spcBef>
                <a:spcPts val="600"/>
              </a:spcBef>
              <a:spcAft>
                <a:spcPts val="1800"/>
              </a:spcAft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r>
              <a:rPr lang="en-US" dirty="0"/>
              <a:t>Add Subtitle here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054FC79A-A756-FC67-CBF8-0078E8F8C1A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572159" y="2954840"/>
            <a:ext cx="1005840" cy="914400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BE00383-F339-E668-9399-D2DC9718C3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38557" y="3989404"/>
            <a:ext cx="2275880" cy="893763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201168" indent="0">
              <a:buNone/>
              <a:defRPr sz="1200"/>
            </a:lvl2pPr>
            <a:lvl3pPr marL="384048" indent="0">
              <a:buNone/>
              <a:defRPr sz="1200"/>
            </a:lvl3pPr>
            <a:lvl4pPr marL="566928" indent="0">
              <a:buNone/>
              <a:defRPr sz="1200"/>
            </a:lvl4pPr>
            <a:lvl5pPr marL="749808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71A788CA-392F-F29F-08CD-FBCB24BA793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95403" y="1894376"/>
            <a:ext cx="2847975" cy="3390899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31750">
            <a:solidFill>
              <a:schemeClr val="accent1"/>
            </a:solidFill>
          </a:ln>
        </p:spPr>
        <p:txBody>
          <a:bodyPr lIns="0" tIns="274320" bIns="0" anchor="t">
            <a:normAutofit/>
          </a:bodyPr>
          <a:lstStyle>
            <a:lvl1pPr marL="0" indent="0" algn="ctr">
              <a:spcBef>
                <a:spcPts val="600"/>
              </a:spcBef>
              <a:spcAft>
                <a:spcPts val="1800"/>
              </a:spcAft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r>
              <a:rPr lang="en-US" dirty="0"/>
              <a:t>Add Subtitle here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6E7FBECC-1456-B16C-B42F-61BAE986F2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16470" y="2833688"/>
            <a:ext cx="1005840" cy="914400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84A0CD0-C9DF-C8B2-FEE6-05F2F04032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82868" y="3989404"/>
            <a:ext cx="2275880" cy="893763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201168" indent="0">
              <a:buNone/>
              <a:defRPr sz="1200"/>
            </a:lvl2pPr>
            <a:lvl3pPr marL="384048" indent="0">
              <a:buNone/>
              <a:defRPr sz="1200"/>
            </a:lvl3pPr>
            <a:lvl4pPr marL="566928" indent="0">
              <a:buNone/>
              <a:defRPr sz="1200"/>
            </a:lvl4pPr>
            <a:lvl5pPr marL="749808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012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8319A446-9DC9-77CB-F6E0-D5CC1C0C8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233290" y="0"/>
            <a:ext cx="2740011" cy="6850028"/>
            <a:chOff x="8233290" y="0"/>
            <a:chExt cx="2740011" cy="6850028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E51D0537-C777-0B20-2AE3-6DD522E242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233290" y="0"/>
              <a:ext cx="2740011" cy="6850028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64F46914-ADE7-0BE9-0C39-280FE8F3B9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001841" y="4372451"/>
              <a:ext cx="878334" cy="1705001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30CF8376-A762-054E-EA3C-FF9430AD9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099" y="286603"/>
            <a:ext cx="11373803" cy="1450757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00516E-9699-821C-0371-67A8478E10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18352" y="1894376"/>
            <a:ext cx="2847975" cy="3390899"/>
          </a:xfrm>
          <a:prstGeom prst="roundRect">
            <a:avLst/>
          </a:prstGeom>
          <a:solidFill>
            <a:schemeClr val="tx1"/>
          </a:solidFill>
          <a:ln w="31750">
            <a:solidFill>
              <a:schemeClr val="accent1"/>
            </a:solidFill>
          </a:ln>
        </p:spPr>
        <p:txBody>
          <a:bodyPr lIns="0" tIns="274320" bIns="0" anchor="t">
            <a:normAutofit/>
          </a:bodyPr>
          <a:lstStyle>
            <a:lvl1pPr marL="0" indent="0" algn="ctr">
              <a:spcBef>
                <a:spcPts val="600"/>
              </a:spcBef>
              <a:spcAft>
                <a:spcPts val="1800"/>
              </a:spcAft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r>
              <a:rPr lang="en-US" dirty="0"/>
              <a:t>Add Subtitle here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7E0A2EC-564E-BDA2-2E74-CEA1D54B10C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239419" y="2833688"/>
            <a:ext cx="1005840" cy="914400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DA7890-E49A-5536-1939-2B9589558E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05817" y="3989405"/>
            <a:ext cx="2275880" cy="893763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201168" indent="0">
              <a:buNone/>
              <a:defRPr sz="1200"/>
            </a:lvl2pPr>
            <a:lvl3pPr marL="384048" indent="0">
              <a:buNone/>
              <a:defRPr sz="1200"/>
            </a:lvl3pPr>
            <a:lvl4pPr marL="566928" indent="0">
              <a:buNone/>
              <a:defRPr sz="1200"/>
            </a:lvl4pPr>
            <a:lvl5pPr marL="749808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A1E2517-8244-627B-E6B6-4EF4FEDCA1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51092" y="1894376"/>
            <a:ext cx="2847975" cy="3390899"/>
          </a:xfrm>
          <a:prstGeom prst="roundRect">
            <a:avLst/>
          </a:prstGeom>
          <a:solidFill>
            <a:schemeClr val="tx1"/>
          </a:solidFill>
          <a:ln w="31750">
            <a:solidFill>
              <a:schemeClr val="accent1"/>
            </a:solidFill>
          </a:ln>
        </p:spPr>
        <p:txBody>
          <a:bodyPr lIns="0" tIns="274320" bIns="0" anchor="t">
            <a:normAutofit/>
          </a:bodyPr>
          <a:lstStyle>
            <a:lvl1pPr marL="0" indent="0" algn="ctr">
              <a:spcBef>
                <a:spcPts val="600"/>
              </a:spcBef>
              <a:spcAft>
                <a:spcPts val="1800"/>
              </a:spcAft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r>
              <a:rPr lang="en-US" dirty="0"/>
              <a:t>Add Subtitle here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054FC79A-A756-FC67-CBF8-0078E8F8C1A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572159" y="2954840"/>
            <a:ext cx="1005840" cy="914400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BE00383-F339-E668-9399-D2DC9718C3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38557" y="3989404"/>
            <a:ext cx="2275880" cy="893763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201168" indent="0">
              <a:buNone/>
              <a:defRPr sz="1200"/>
            </a:lvl2pPr>
            <a:lvl3pPr marL="384048" indent="0">
              <a:buNone/>
              <a:defRPr sz="1200"/>
            </a:lvl3pPr>
            <a:lvl4pPr marL="566928" indent="0">
              <a:buNone/>
              <a:defRPr sz="1200"/>
            </a:lvl4pPr>
            <a:lvl5pPr marL="749808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71A788CA-392F-F29F-08CD-FBCB24BA793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95403" y="1894376"/>
            <a:ext cx="2847975" cy="3390899"/>
          </a:xfrm>
          <a:prstGeom prst="roundRect">
            <a:avLst/>
          </a:prstGeom>
          <a:solidFill>
            <a:schemeClr val="tx1"/>
          </a:solidFill>
          <a:ln w="31750">
            <a:solidFill>
              <a:schemeClr val="accent1"/>
            </a:solidFill>
          </a:ln>
        </p:spPr>
        <p:txBody>
          <a:bodyPr lIns="0" tIns="274320" bIns="0" anchor="t">
            <a:normAutofit/>
          </a:bodyPr>
          <a:lstStyle>
            <a:lvl1pPr marL="0" indent="0" algn="ctr">
              <a:spcBef>
                <a:spcPts val="600"/>
              </a:spcBef>
              <a:spcAft>
                <a:spcPts val="1800"/>
              </a:spcAft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r>
              <a:rPr lang="en-US" dirty="0"/>
              <a:t>Add Subtitle here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6E7FBECC-1456-B16C-B42F-61BAE986F2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16470" y="2833688"/>
            <a:ext cx="1005840" cy="914400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84A0CD0-C9DF-C8B2-FEE6-05F2F04032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82868" y="3989404"/>
            <a:ext cx="2275880" cy="893763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201168" indent="0">
              <a:buNone/>
              <a:defRPr sz="1200"/>
            </a:lvl2pPr>
            <a:lvl3pPr marL="384048" indent="0">
              <a:buNone/>
              <a:defRPr sz="1200"/>
            </a:lvl3pPr>
            <a:lvl4pPr marL="566928" indent="0">
              <a:buNone/>
              <a:defRPr sz="1200"/>
            </a:lvl4pPr>
            <a:lvl5pPr marL="749808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17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sson Summar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99788" y="353962"/>
            <a:ext cx="4786877" cy="983225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9788" y="1517074"/>
            <a:ext cx="4786877" cy="763899"/>
          </a:xfrm>
        </p:spPr>
        <p:txBody>
          <a:bodyPr lIns="91440" tIns="91440" rIns="91440" bIns="0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cap="none" spc="0" baseline="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Add Subtitle here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2235"/>
            <a:ext cx="5840730" cy="6862275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40730" h="6887937">
                <a:moveTo>
                  <a:pt x="0" y="0"/>
                </a:moveTo>
                <a:lnTo>
                  <a:pt x="5840730" y="0"/>
                </a:lnTo>
                <a:lnTo>
                  <a:pt x="5090160" y="2775915"/>
                </a:lnTo>
                <a:cubicBezTo>
                  <a:pt x="5057140" y="2883865"/>
                  <a:pt x="5020310" y="2976575"/>
                  <a:pt x="4853940" y="2962605"/>
                </a:cubicBezTo>
                <a:cubicBezTo>
                  <a:pt x="4668520" y="2845765"/>
                  <a:pt x="4761230" y="2747975"/>
                  <a:pt x="4754880" y="2692095"/>
                </a:cubicBezTo>
                <a:cubicBezTo>
                  <a:pt x="4845050" y="2355545"/>
                  <a:pt x="4904740" y="2121865"/>
                  <a:pt x="4979670" y="1846275"/>
                </a:cubicBezTo>
                <a:cubicBezTo>
                  <a:pt x="5021580" y="1687525"/>
                  <a:pt x="4996180" y="1615135"/>
                  <a:pt x="4872990" y="1571955"/>
                </a:cubicBezTo>
                <a:cubicBezTo>
                  <a:pt x="4738370" y="1563065"/>
                  <a:pt x="4699000" y="1597355"/>
                  <a:pt x="4655820" y="1770075"/>
                </a:cubicBezTo>
                <a:cubicBezTo>
                  <a:pt x="4671060" y="1858975"/>
                  <a:pt x="3878580" y="4599635"/>
                  <a:pt x="3893820" y="4688535"/>
                </a:cubicBezTo>
                <a:cubicBezTo>
                  <a:pt x="3858895" y="4824425"/>
                  <a:pt x="3925570" y="4880305"/>
                  <a:pt x="3992880" y="4905705"/>
                </a:cubicBezTo>
                <a:cubicBezTo>
                  <a:pt x="4102100" y="4904435"/>
                  <a:pt x="4158615" y="4917135"/>
                  <a:pt x="4213860" y="4757115"/>
                </a:cubicBezTo>
                <a:lnTo>
                  <a:pt x="4457700" y="3842715"/>
                </a:lnTo>
                <a:cubicBezTo>
                  <a:pt x="4481830" y="3756355"/>
                  <a:pt x="4555490" y="3692855"/>
                  <a:pt x="4686300" y="3713175"/>
                </a:cubicBezTo>
                <a:cubicBezTo>
                  <a:pt x="4829810" y="3791915"/>
                  <a:pt x="4782820" y="3882085"/>
                  <a:pt x="4785360" y="3926535"/>
                </a:cubicBezTo>
                <a:lnTo>
                  <a:pt x="4028621" y="6887937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A56017-320A-546E-A749-7145642CB9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9788" y="2341261"/>
            <a:ext cx="4796710" cy="401939"/>
          </a:xfrm>
        </p:spPr>
        <p:txBody>
          <a:bodyPr lIns="91440" tIns="0" anchor="b">
            <a:normAutofit/>
          </a:bodyPr>
          <a:lstStyle>
            <a:lvl1pPr marL="0" indent="0">
              <a:spcAft>
                <a:spcPts val="600"/>
              </a:spcAft>
              <a:buFont typeface="Courier New" panose="02070309020205020404" pitchFamily="49" charset="0"/>
              <a:buNone/>
              <a:defRPr sz="2000">
                <a:solidFill>
                  <a:schemeClr val="accent1"/>
                </a:solidFill>
              </a:defRPr>
            </a:lvl1pPr>
            <a:lvl2pPr marL="274320" indent="-274320"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</a:defRPr>
            </a:lvl2pPr>
            <a:lvl3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3pPr>
            <a:lvl4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4pPr>
            <a:lvl5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9BC9EC3-C68A-CC9E-C220-8D585A8B4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99789" y="2753247"/>
            <a:ext cx="3852296" cy="817345"/>
          </a:xfrm>
        </p:spPr>
        <p:txBody>
          <a:bodyPr lIns="9144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201168" indent="0">
              <a:buNone/>
              <a:defRPr sz="1200">
                <a:solidFill>
                  <a:schemeClr val="bg1"/>
                </a:solidFill>
              </a:defRPr>
            </a:lvl2pPr>
            <a:lvl3pPr marL="384048" indent="0">
              <a:buNone/>
              <a:defRPr sz="1200">
                <a:solidFill>
                  <a:schemeClr val="bg1"/>
                </a:solidFill>
              </a:defRPr>
            </a:lvl3pPr>
            <a:lvl4pPr marL="566928" indent="0">
              <a:buNone/>
              <a:defRPr sz="1200">
                <a:solidFill>
                  <a:schemeClr val="bg1"/>
                </a:solidFill>
              </a:defRPr>
            </a:lvl4pPr>
            <a:lvl5pPr marL="749808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46FE873-5DC1-BDE4-557B-F18695033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4426666" y="5060315"/>
            <a:ext cx="927943" cy="1801301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DE3FA6A1-74D7-3926-C0BF-FECA6C0B03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9788" y="3563285"/>
            <a:ext cx="4796710" cy="401939"/>
          </a:xfrm>
        </p:spPr>
        <p:txBody>
          <a:bodyPr lIns="91440" tIns="0" anchor="b">
            <a:normAutofit/>
          </a:bodyPr>
          <a:lstStyle>
            <a:lvl1pPr marL="0" indent="0">
              <a:spcAft>
                <a:spcPts val="600"/>
              </a:spcAft>
              <a:buFont typeface="Courier New" panose="02070309020205020404" pitchFamily="49" charset="0"/>
              <a:buNone/>
              <a:defRPr sz="2000">
                <a:solidFill>
                  <a:schemeClr val="accent1"/>
                </a:solidFill>
              </a:defRPr>
            </a:lvl1pPr>
            <a:lvl2pPr marL="274320" indent="-274320"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</a:defRPr>
            </a:lvl2pPr>
            <a:lvl3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3pPr>
            <a:lvl4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4pPr>
            <a:lvl5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487AC4B-B367-6BC8-2DCA-61A43B3264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99788" y="3982578"/>
            <a:ext cx="3860546" cy="529133"/>
          </a:xfrm>
        </p:spPr>
        <p:txBody>
          <a:bodyPr lIns="9144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201168" indent="0">
              <a:buNone/>
              <a:defRPr sz="1200">
                <a:solidFill>
                  <a:schemeClr val="bg1"/>
                </a:solidFill>
              </a:defRPr>
            </a:lvl2pPr>
            <a:lvl3pPr marL="384048" indent="0">
              <a:buNone/>
              <a:defRPr sz="1200">
                <a:solidFill>
                  <a:schemeClr val="bg1"/>
                </a:solidFill>
              </a:defRPr>
            </a:lvl3pPr>
            <a:lvl4pPr marL="566928" indent="0">
              <a:buNone/>
              <a:defRPr sz="1200">
                <a:solidFill>
                  <a:schemeClr val="bg1"/>
                </a:solidFill>
              </a:defRPr>
            </a:lvl4pPr>
            <a:lvl5pPr marL="749808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4E9A44E-6692-ACFA-4EB0-368490BF35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9788" y="4564818"/>
            <a:ext cx="4796710" cy="401939"/>
          </a:xfrm>
        </p:spPr>
        <p:txBody>
          <a:bodyPr lIns="91440" tIns="0" anchor="b">
            <a:normAutofit/>
          </a:bodyPr>
          <a:lstStyle>
            <a:lvl1pPr marL="0" indent="0">
              <a:spcAft>
                <a:spcPts val="600"/>
              </a:spcAft>
              <a:buFont typeface="Courier New" panose="02070309020205020404" pitchFamily="49" charset="0"/>
              <a:buNone/>
              <a:defRPr sz="2000">
                <a:solidFill>
                  <a:schemeClr val="accent1"/>
                </a:solidFill>
              </a:defRPr>
            </a:lvl1pPr>
            <a:lvl2pPr marL="274320" indent="-274320"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</a:defRPr>
            </a:lvl2pPr>
            <a:lvl3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3pPr>
            <a:lvl4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4pPr>
            <a:lvl5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AB0B6725-F963-746B-381A-0F998539A0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99788" y="4975138"/>
            <a:ext cx="3860546" cy="852906"/>
          </a:xfrm>
        </p:spPr>
        <p:txBody>
          <a:bodyPr lIns="9144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201168" indent="0">
              <a:buNone/>
              <a:defRPr sz="1200">
                <a:solidFill>
                  <a:schemeClr val="bg1"/>
                </a:solidFill>
              </a:defRPr>
            </a:lvl2pPr>
            <a:lvl3pPr marL="384048" indent="0">
              <a:buNone/>
              <a:defRPr sz="1200">
                <a:solidFill>
                  <a:schemeClr val="bg1"/>
                </a:solidFill>
              </a:defRPr>
            </a:lvl3pPr>
            <a:lvl4pPr marL="566928" indent="0">
              <a:buNone/>
              <a:defRPr sz="1200">
                <a:solidFill>
                  <a:schemeClr val="bg1"/>
                </a:solidFill>
              </a:defRPr>
            </a:lvl4pPr>
            <a:lvl5pPr marL="749808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19208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Add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16BCAC9C-7B8B-A7E5-574A-2C2D473655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3051" y="6221324"/>
            <a:ext cx="6818262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E44D41BF-45CF-B60E-08D3-A8C49332E5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0596" y="622132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32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9" r:id="rId5"/>
    <p:sldLayoutId id="2147483746" r:id="rId6"/>
    <p:sldLayoutId id="2147483747" r:id="rId7"/>
    <p:sldLayoutId id="2147483748" r:id="rId8"/>
    <p:sldLayoutId id="2147483750" r:id="rId9"/>
    <p:sldLayoutId id="2147483756" r:id="rId10"/>
    <p:sldLayoutId id="2147483751" r:id="rId11"/>
    <p:sldLayoutId id="2147483752" r:id="rId12"/>
    <p:sldLayoutId id="2147483754" r:id="rId13"/>
    <p:sldLayoutId id="2147483755" r:id="rId14"/>
    <p:sldLayoutId id="2147483753" r:id="rId15"/>
    <p:sldLayoutId id="2147483757" r:id="rId16"/>
    <p:sldLayoutId id="2147483758" r:id="rId17"/>
    <p:sldLayoutId id="2147483759" r:id="rId18"/>
    <p:sldLayoutId id="2147483760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mailto:dkoutras@unipi.gr" TargetMode="External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94">
            <a:extLst>
              <a:ext uri="{FF2B5EF4-FFF2-40B4-BE49-F238E27FC236}">
                <a16:creationId xmlns:a16="http://schemas.microsoft.com/office/drawing/2014/main" id="{7643F50D-950F-5A7E-722A-79E4F5D315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9890" y="723440"/>
            <a:ext cx="4323426" cy="2579052"/>
          </a:xfrm>
        </p:spPr>
        <p:txBody>
          <a:bodyPr>
            <a:noAutofit/>
          </a:bodyPr>
          <a:lstStyle/>
          <a:p>
            <a:r>
              <a:rPr lang="en-US" sz="4800" dirty="0"/>
              <a:t>Penetration Testing</a:t>
            </a:r>
          </a:p>
        </p:txBody>
      </p:sp>
      <p:sp>
        <p:nvSpPr>
          <p:cNvPr id="96" name="Subtitle 95">
            <a:extLst>
              <a:ext uri="{FF2B5EF4-FFF2-40B4-BE49-F238E27FC236}">
                <a16:creationId xmlns:a16="http://schemas.microsoft.com/office/drawing/2014/main" id="{1C5A4B6C-BAC7-A685-A9B1-2F354B1283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28152" y="5248834"/>
            <a:ext cx="4323426" cy="1008925"/>
          </a:xfrm>
        </p:spPr>
        <p:txBody>
          <a:bodyPr/>
          <a:lstStyle/>
          <a:p>
            <a:r>
              <a:rPr lang="en-US" dirty="0"/>
              <a:t>Presentation by: </a:t>
            </a:r>
          </a:p>
          <a:p>
            <a:r>
              <a:rPr lang="en-US" dirty="0"/>
              <a:t>KOUTRAS DIMITRIS</a:t>
            </a:r>
          </a:p>
        </p:txBody>
      </p:sp>
      <p:sp>
        <p:nvSpPr>
          <p:cNvPr id="97" name="Text Placeholder 96">
            <a:extLst>
              <a:ext uri="{FF2B5EF4-FFF2-40B4-BE49-F238E27FC236}">
                <a16:creationId xmlns:a16="http://schemas.microsoft.com/office/drawing/2014/main" id="{2A924E96-9B1C-6D19-49F6-49CA70E655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10120" y="3373515"/>
            <a:ext cx="4832580" cy="1008926"/>
          </a:xfrm>
        </p:spPr>
        <p:txBody>
          <a:bodyPr/>
          <a:lstStyle/>
          <a:p>
            <a:r>
              <a:rPr lang="en-US"/>
              <a:t>CSP010_</a:t>
            </a:r>
            <a:r>
              <a:rPr lang="en-US" dirty="0"/>
              <a:t>S_E</a:t>
            </a: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D96C8D99-3232-849B-9CC8-6E4982208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3507757" y="-11160"/>
            <a:ext cx="2553080" cy="6858841"/>
          </a:xfrm>
          <a:custGeom>
            <a:avLst/>
            <a:gdLst>
              <a:gd name="connsiteX0" fmla="*/ 2526446 w 2553080"/>
              <a:gd name="connsiteY0" fmla="*/ 0 h 6858841"/>
              <a:gd name="connsiteX1" fmla="*/ 1707127 w 2553080"/>
              <a:gd name="connsiteY1" fmla="*/ 3182290 h 6858841"/>
              <a:gd name="connsiteX2" fmla="*/ 1365955 w 2553080"/>
              <a:gd name="connsiteY2" fmla="*/ 4453431 h 6858841"/>
              <a:gd name="connsiteX3" fmla="*/ 1182052 w 2553080"/>
              <a:gd name="connsiteY3" fmla="*/ 4538343 h 6858841"/>
              <a:gd name="connsiteX4" fmla="*/ 1070442 w 2553080"/>
              <a:gd name="connsiteY4" fmla="*/ 4344440 h 6858841"/>
              <a:gd name="connsiteX5" fmla="*/ 1329175 w 2553080"/>
              <a:gd name="connsiteY5" fmla="*/ 3390133 h 6858841"/>
              <a:gd name="connsiteX6" fmla="*/ 1311418 w 2553080"/>
              <a:gd name="connsiteY6" fmla="*/ 3250726 h 6858841"/>
              <a:gd name="connsiteX7" fmla="*/ 1199808 w 2553080"/>
              <a:gd name="connsiteY7" fmla="*/ 3164547 h 6858841"/>
              <a:gd name="connsiteX8" fmla="*/ 975320 w 2553080"/>
              <a:gd name="connsiteY8" fmla="*/ 3293816 h 6858841"/>
              <a:gd name="connsiteX9" fmla="*/ 582148 w 2553080"/>
              <a:gd name="connsiteY9" fmla="*/ 4743652 h 6858841"/>
              <a:gd name="connsiteX10" fmla="*/ 5073 w 2553080"/>
              <a:gd name="connsiteY10" fmla="*/ 6842367 h 6858841"/>
              <a:gd name="connsiteX11" fmla="*/ 0 w 2553080"/>
              <a:gd name="connsiteY11" fmla="*/ 6858842 h 6858841"/>
              <a:gd name="connsiteX12" fmla="*/ 26634 w 2553080"/>
              <a:gd name="connsiteY12" fmla="*/ 6858842 h 6858841"/>
              <a:gd name="connsiteX13" fmla="*/ 607514 w 2553080"/>
              <a:gd name="connsiteY13" fmla="*/ 4751256 h 6858841"/>
              <a:gd name="connsiteX14" fmla="*/ 1000686 w 2553080"/>
              <a:gd name="connsiteY14" fmla="*/ 3301420 h 6858841"/>
              <a:gd name="connsiteX15" fmla="*/ 1194735 w 2553080"/>
              <a:gd name="connsiteY15" fmla="*/ 3189894 h 6858841"/>
              <a:gd name="connsiteX16" fmla="*/ 1289857 w 2553080"/>
              <a:gd name="connsiteY16" fmla="*/ 3263399 h 6858841"/>
              <a:gd name="connsiteX17" fmla="*/ 1305077 w 2553080"/>
              <a:gd name="connsiteY17" fmla="*/ 3383797 h 6858841"/>
              <a:gd name="connsiteX18" fmla="*/ 1046345 w 2553080"/>
              <a:gd name="connsiteY18" fmla="*/ 4338103 h 6858841"/>
              <a:gd name="connsiteX19" fmla="*/ 1175711 w 2553080"/>
              <a:gd name="connsiteY19" fmla="*/ 4562423 h 6858841"/>
              <a:gd name="connsiteX20" fmla="*/ 1390053 w 2553080"/>
              <a:gd name="connsiteY20" fmla="*/ 4462303 h 6858841"/>
              <a:gd name="connsiteX21" fmla="*/ 1390053 w 2553080"/>
              <a:gd name="connsiteY21" fmla="*/ 4461035 h 6858841"/>
              <a:gd name="connsiteX22" fmla="*/ 1731225 w 2553080"/>
              <a:gd name="connsiteY22" fmla="*/ 3188627 h 6858841"/>
              <a:gd name="connsiteX23" fmla="*/ 2553081 w 2553080"/>
              <a:gd name="connsiteY23" fmla="*/ 1267 h 6858841"/>
              <a:gd name="connsiteX24" fmla="*/ 2526446 w 2553080"/>
              <a:gd name="connsiteY24" fmla="*/ 0 h 685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53080" h="6858841">
                <a:moveTo>
                  <a:pt x="2526446" y="0"/>
                </a:moveTo>
                <a:lnTo>
                  <a:pt x="1707127" y="3182290"/>
                </a:lnTo>
                <a:lnTo>
                  <a:pt x="1365955" y="4453431"/>
                </a:lnTo>
                <a:cubicBezTo>
                  <a:pt x="1332979" y="4523135"/>
                  <a:pt x="1255613" y="4558621"/>
                  <a:pt x="1182052" y="4538343"/>
                </a:cubicBezTo>
                <a:cubicBezTo>
                  <a:pt x="1098345" y="4515531"/>
                  <a:pt x="1047613" y="4428085"/>
                  <a:pt x="1070442" y="4344440"/>
                </a:cubicBezTo>
                <a:lnTo>
                  <a:pt x="1329175" y="3390133"/>
                </a:lnTo>
                <a:cubicBezTo>
                  <a:pt x="1341858" y="3343242"/>
                  <a:pt x="1335516" y="3293816"/>
                  <a:pt x="1311418" y="3250726"/>
                </a:cubicBezTo>
                <a:cubicBezTo>
                  <a:pt x="1287321" y="3207637"/>
                  <a:pt x="1248004" y="3177220"/>
                  <a:pt x="1199808" y="3164547"/>
                </a:cubicBezTo>
                <a:cubicBezTo>
                  <a:pt x="1102150" y="3137933"/>
                  <a:pt x="1000686" y="3196230"/>
                  <a:pt x="975320" y="3293816"/>
                </a:cubicBezTo>
                <a:lnTo>
                  <a:pt x="582148" y="4743652"/>
                </a:lnTo>
                <a:lnTo>
                  <a:pt x="5073" y="6842367"/>
                </a:lnTo>
                <a:cubicBezTo>
                  <a:pt x="5073" y="6842367"/>
                  <a:pt x="1268" y="6855040"/>
                  <a:pt x="0" y="6858842"/>
                </a:cubicBezTo>
                <a:lnTo>
                  <a:pt x="26634" y="6858842"/>
                </a:lnTo>
                <a:lnTo>
                  <a:pt x="607514" y="4751256"/>
                </a:lnTo>
                <a:lnTo>
                  <a:pt x="1000686" y="3301420"/>
                </a:lnTo>
                <a:cubicBezTo>
                  <a:pt x="1023515" y="3217775"/>
                  <a:pt x="1111028" y="3167082"/>
                  <a:pt x="1194735" y="3189894"/>
                </a:cubicBezTo>
                <a:cubicBezTo>
                  <a:pt x="1235321" y="3201300"/>
                  <a:pt x="1269565" y="3226647"/>
                  <a:pt x="1289857" y="3263399"/>
                </a:cubicBezTo>
                <a:cubicBezTo>
                  <a:pt x="1311418" y="3300152"/>
                  <a:pt x="1316492" y="3341975"/>
                  <a:pt x="1305077" y="3383797"/>
                </a:cubicBezTo>
                <a:lnTo>
                  <a:pt x="1046345" y="4338103"/>
                </a:lnTo>
                <a:cubicBezTo>
                  <a:pt x="1019710" y="4435689"/>
                  <a:pt x="1078052" y="4537076"/>
                  <a:pt x="1175711" y="4562423"/>
                </a:cubicBezTo>
                <a:cubicBezTo>
                  <a:pt x="1261955" y="4585235"/>
                  <a:pt x="1352004" y="4543413"/>
                  <a:pt x="1390053" y="4462303"/>
                </a:cubicBezTo>
                <a:lnTo>
                  <a:pt x="1390053" y="4461035"/>
                </a:lnTo>
                <a:lnTo>
                  <a:pt x="1731225" y="3188627"/>
                </a:lnTo>
                <a:lnTo>
                  <a:pt x="2553081" y="1267"/>
                </a:lnTo>
                <a:cubicBezTo>
                  <a:pt x="2544203" y="0"/>
                  <a:pt x="2535325" y="0"/>
                  <a:pt x="2526446" y="0"/>
                </a:cubicBezTo>
                <a:close/>
              </a:path>
            </a:pathLst>
          </a:custGeom>
          <a:solidFill>
            <a:schemeClr val="accent1"/>
          </a:solidFill>
          <a:ln w="91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47" name="Picture Placeholder 46" descr="A black and white cover with blue squares&#10;&#10;Description automatically generated">
            <a:extLst>
              <a:ext uri="{FF2B5EF4-FFF2-40B4-BE49-F238E27FC236}">
                <a16:creationId xmlns:a16="http://schemas.microsoft.com/office/drawing/2014/main" id="{5F839494-0FF9-BB9C-71F6-77CFACA7DA7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784" b="784"/>
          <a:stretch>
            <a:fillRect/>
          </a:stretch>
        </p:blipFill>
        <p:spPr/>
      </p:pic>
      <p:pic>
        <p:nvPicPr>
          <p:cNvPr id="2" name="Google Shape;213;p1">
            <a:extLst>
              <a:ext uri="{FF2B5EF4-FFF2-40B4-BE49-F238E27FC236}">
                <a16:creationId xmlns:a16="http://schemas.microsoft.com/office/drawing/2014/main" id="{53416DB3-FE93-19F0-0E8B-7B3A159CB54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90675" y="6305150"/>
            <a:ext cx="2553075" cy="472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3979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D3917-072D-B98F-53A4-46496DCB7D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9787" y="0"/>
            <a:ext cx="4786877" cy="983225"/>
          </a:xfrm>
        </p:spPr>
        <p:txBody>
          <a:bodyPr/>
          <a:lstStyle/>
          <a:p>
            <a:r>
              <a:rPr lang="en-US" dirty="0"/>
              <a:t>Training Outline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DB4740A4-A1D9-E9B5-6838-073E136928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9787" y="1163112"/>
            <a:ext cx="4786877" cy="763899"/>
          </a:xfrm>
        </p:spPr>
        <p:txBody>
          <a:bodyPr/>
          <a:lstStyle/>
          <a:p>
            <a:r>
              <a:rPr lang="en-US" dirty="0"/>
              <a:t>Day-1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6C1B1B9-02C9-EF1E-AFBE-E40015F082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99788" y="2341261"/>
            <a:ext cx="4796710" cy="401939"/>
          </a:xfrm>
        </p:spPr>
        <p:txBody>
          <a:bodyPr>
            <a:noAutofit/>
          </a:bodyPr>
          <a:lstStyle/>
          <a:p>
            <a:r>
              <a:rPr lang="en-US" sz="1600" dirty="0"/>
              <a:t>Topic-1: Introduction to Energy main sectors Cybersecurity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45E210F-6B8D-736F-B141-2B3CBE6135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99786" y="3084077"/>
            <a:ext cx="5188800" cy="401939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600" dirty="0"/>
              <a:t>Topic-2: Security environment: the state of play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847AB5-5442-A3C4-87F1-C737DF1C6D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89954" y="3699296"/>
            <a:ext cx="4796710" cy="401939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600" dirty="0"/>
              <a:t>Topic-3: Binaries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9A1C40A-BC04-C14E-7867-E3D7B1597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084061" y="0"/>
            <a:ext cx="2959129" cy="6871447"/>
            <a:chOff x="3084061" y="0"/>
            <a:chExt cx="2959129" cy="6871447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5521D96-1220-9A5F-FB15-764C14CD87A4}"/>
                </a:ext>
              </a:extLst>
            </p:cNvPr>
            <p:cNvSpPr/>
            <p:nvPr/>
          </p:nvSpPr>
          <p:spPr>
            <a:xfrm rot="10800000">
              <a:off x="3498189" y="17722"/>
              <a:ext cx="2545001" cy="6837172"/>
            </a:xfrm>
            <a:custGeom>
              <a:avLst/>
              <a:gdLst>
                <a:gd name="connsiteX0" fmla="*/ 2518452 w 2545001"/>
                <a:gd name="connsiteY0" fmla="*/ 0 h 6837172"/>
                <a:gd name="connsiteX1" fmla="*/ 1701725 w 2545001"/>
                <a:gd name="connsiteY1" fmla="*/ 3172236 h 6837172"/>
                <a:gd name="connsiteX2" fmla="*/ 1361633 w 2545001"/>
                <a:gd name="connsiteY2" fmla="*/ 4439362 h 6837172"/>
                <a:gd name="connsiteX3" fmla="*/ 1178312 w 2545001"/>
                <a:gd name="connsiteY3" fmla="*/ 4524005 h 6837172"/>
                <a:gd name="connsiteX4" fmla="*/ 1067055 w 2545001"/>
                <a:gd name="connsiteY4" fmla="*/ 4330715 h 6837172"/>
                <a:gd name="connsiteX5" fmla="*/ 1324969 w 2545001"/>
                <a:gd name="connsiteY5" fmla="*/ 3379423 h 6837172"/>
                <a:gd name="connsiteX6" fmla="*/ 1307268 w 2545001"/>
                <a:gd name="connsiteY6" fmla="*/ 3240456 h 6837172"/>
                <a:gd name="connsiteX7" fmla="*/ 1196012 w 2545001"/>
                <a:gd name="connsiteY7" fmla="*/ 3154549 h 6837172"/>
                <a:gd name="connsiteX8" fmla="*/ 972233 w 2545001"/>
                <a:gd name="connsiteY8" fmla="*/ 3283409 h 6837172"/>
                <a:gd name="connsiteX9" fmla="*/ 580306 w 2545001"/>
                <a:gd name="connsiteY9" fmla="*/ 4728666 h 6837172"/>
                <a:gd name="connsiteX10" fmla="*/ 5057 w 2545001"/>
                <a:gd name="connsiteY10" fmla="*/ 6820750 h 6837172"/>
                <a:gd name="connsiteX11" fmla="*/ 0 w 2545001"/>
                <a:gd name="connsiteY11" fmla="*/ 6837173 h 6837172"/>
                <a:gd name="connsiteX12" fmla="*/ 26550 w 2545001"/>
                <a:gd name="connsiteY12" fmla="*/ 6837173 h 6837172"/>
                <a:gd name="connsiteX13" fmla="*/ 605591 w 2545001"/>
                <a:gd name="connsiteY13" fmla="*/ 4736246 h 6837172"/>
                <a:gd name="connsiteX14" fmla="*/ 997519 w 2545001"/>
                <a:gd name="connsiteY14" fmla="*/ 3290990 h 6837172"/>
                <a:gd name="connsiteX15" fmla="*/ 1190954 w 2545001"/>
                <a:gd name="connsiteY15" fmla="*/ 3179816 h 6837172"/>
                <a:gd name="connsiteX16" fmla="*/ 1285776 w 2545001"/>
                <a:gd name="connsiteY16" fmla="*/ 3253089 h 6837172"/>
                <a:gd name="connsiteX17" fmla="*/ 1300947 w 2545001"/>
                <a:gd name="connsiteY17" fmla="*/ 3373106 h 6837172"/>
                <a:gd name="connsiteX18" fmla="*/ 1043033 w 2545001"/>
                <a:gd name="connsiteY18" fmla="*/ 4324398 h 6837172"/>
                <a:gd name="connsiteX19" fmla="*/ 1171990 w 2545001"/>
                <a:gd name="connsiteY19" fmla="*/ 4548009 h 6837172"/>
                <a:gd name="connsiteX20" fmla="*/ 1385654 w 2545001"/>
                <a:gd name="connsiteY20" fmla="*/ 4448205 h 6837172"/>
                <a:gd name="connsiteX21" fmla="*/ 1385654 w 2545001"/>
                <a:gd name="connsiteY21" fmla="*/ 4446942 h 6837172"/>
                <a:gd name="connsiteX22" fmla="*/ 1725746 w 2545001"/>
                <a:gd name="connsiteY22" fmla="*/ 3178553 h 6837172"/>
                <a:gd name="connsiteX23" fmla="*/ 2545002 w 2545001"/>
                <a:gd name="connsiteY23" fmla="*/ 1263 h 6837172"/>
                <a:gd name="connsiteX24" fmla="*/ 2518452 w 2545001"/>
                <a:gd name="connsiteY24" fmla="*/ 0 h 683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45001" h="6837172">
                  <a:moveTo>
                    <a:pt x="2518452" y="0"/>
                  </a:moveTo>
                  <a:lnTo>
                    <a:pt x="1701725" y="3172236"/>
                  </a:lnTo>
                  <a:lnTo>
                    <a:pt x="1361633" y="4439362"/>
                  </a:lnTo>
                  <a:cubicBezTo>
                    <a:pt x="1328761" y="4508845"/>
                    <a:pt x="1251640" y="4544219"/>
                    <a:pt x="1178312" y="4524005"/>
                  </a:cubicBezTo>
                  <a:cubicBezTo>
                    <a:pt x="1094869" y="4501265"/>
                    <a:pt x="1044298" y="4414095"/>
                    <a:pt x="1067055" y="4330715"/>
                  </a:cubicBezTo>
                  <a:lnTo>
                    <a:pt x="1324969" y="3379423"/>
                  </a:lnTo>
                  <a:cubicBezTo>
                    <a:pt x="1337611" y="3332679"/>
                    <a:pt x="1331290" y="3283409"/>
                    <a:pt x="1307268" y="3240456"/>
                  </a:cubicBezTo>
                  <a:cubicBezTo>
                    <a:pt x="1283247" y="3197503"/>
                    <a:pt x="1244054" y="3167183"/>
                    <a:pt x="1196012" y="3154549"/>
                  </a:cubicBezTo>
                  <a:cubicBezTo>
                    <a:pt x="1098662" y="3128019"/>
                    <a:pt x="997519" y="3186133"/>
                    <a:pt x="972233" y="3283409"/>
                  </a:cubicBezTo>
                  <a:lnTo>
                    <a:pt x="580306" y="4728666"/>
                  </a:lnTo>
                  <a:lnTo>
                    <a:pt x="5057" y="6820750"/>
                  </a:lnTo>
                  <a:cubicBezTo>
                    <a:pt x="5057" y="6820750"/>
                    <a:pt x="1264" y="6833383"/>
                    <a:pt x="0" y="6837173"/>
                  </a:cubicBezTo>
                  <a:lnTo>
                    <a:pt x="26550" y="6837173"/>
                  </a:lnTo>
                  <a:lnTo>
                    <a:pt x="605591" y="4736246"/>
                  </a:lnTo>
                  <a:lnTo>
                    <a:pt x="997519" y="3290990"/>
                  </a:lnTo>
                  <a:cubicBezTo>
                    <a:pt x="1020276" y="3207609"/>
                    <a:pt x="1107512" y="3157076"/>
                    <a:pt x="1190954" y="3179816"/>
                  </a:cubicBezTo>
                  <a:cubicBezTo>
                    <a:pt x="1231411" y="3191186"/>
                    <a:pt x="1265547" y="3216453"/>
                    <a:pt x="1285776" y="3253089"/>
                  </a:cubicBezTo>
                  <a:cubicBezTo>
                    <a:pt x="1307268" y="3289726"/>
                    <a:pt x="1312326" y="3331416"/>
                    <a:pt x="1300947" y="3373106"/>
                  </a:cubicBezTo>
                  <a:lnTo>
                    <a:pt x="1043033" y="4324398"/>
                  </a:lnTo>
                  <a:cubicBezTo>
                    <a:pt x="1016483" y="4421675"/>
                    <a:pt x="1074640" y="4522742"/>
                    <a:pt x="1171990" y="4548009"/>
                  </a:cubicBezTo>
                  <a:cubicBezTo>
                    <a:pt x="1257961" y="4570749"/>
                    <a:pt x="1347725" y="4529059"/>
                    <a:pt x="1385654" y="4448205"/>
                  </a:cubicBezTo>
                  <a:lnTo>
                    <a:pt x="1385654" y="4446942"/>
                  </a:lnTo>
                  <a:lnTo>
                    <a:pt x="1725746" y="3178553"/>
                  </a:lnTo>
                  <a:lnTo>
                    <a:pt x="2545002" y="1263"/>
                  </a:lnTo>
                  <a:cubicBezTo>
                    <a:pt x="2536151" y="0"/>
                    <a:pt x="2527302" y="0"/>
                    <a:pt x="2518452" y="0"/>
                  </a:cubicBezTo>
                  <a:close/>
                </a:path>
              </a:pathLst>
            </a:custGeom>
            <a:solidFill>
              <a:schemeClr val="accent1"/>
            </a:solidFill>
            <a:ln w="12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37359AB-4FC7-AF1F-096F-69BD733B87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84061" y="0"/>
              <a:ext cx="1822122" cy="6871447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Placeholder 14" descr="A cup of coffee and a notebook on a table&#10;&#10;Description automatically generated">
            <a:extLst>
              <a:ext uri="{FF2B5EF4-FFF2-40B4-BE49-F238E27FC236}">
                <a16:creationId xmlns:a16="http://schemas.microsoft.com/office/drawing/2014/main" id="{5379627D-9B2A-E0CB-76C0-3EADE6FC780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3124" r="13124"/>
          <a:stretch>
            <a:fillRect/>
          </a:stretch>
        </p:blipFill>
        <p:spPr/>
      </p:pic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AE533A58-2D22-1842-712C-8FBD6C6A6BFA}"/>
              </a:ext>
            </a:extLst>
          </p:cNvPr>
          <p:cNvSpPr txBox="1">
            <a:spLocks/>
          </p:cNvSpPr>
          <p:nvPr/>
        </p:nvSpPr>
        <p:spPr>
          <a:xfrm>
            <a:off x="6599788" y="4234166"/>
            <a:ext cx="4796710" cy="401939"/>
          </a:xfrm>
          <a:prstGeom prst="rect">
            <a:avLst/>
          </a:prstGeom>
        </p:spPr>
        <p:txBody>
          <a:bodyPr vert="horz" lIns="91440" tIns="0" rIns="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Courier New" panose="02070309020205020404" pitchFamily="49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74320" indent="-27432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ourier New" panose="02070309020205020404" pitchFamily="49" charset="0"/>
              <a:buChar char="o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4320" indent="-27432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ourier New" panose="02070309020205020404" pitchFamily="49" charset="0"/>
              <a:buChar char="o"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74320" indent="-27432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ourier New" panose="02070309020205020404" pitchFamily="49" charset="0"/>
              <a:buChar char="o"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74320" indent="-27432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ourier New" panose="02070309020205020404" pitchFamily="49" charset="0"/>
              <a:buChar char="o"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600" dirty="0"/>
              <a:t>Topic-4: Pen-Test.</a:t>
            </a:r>
          </a:p>
        </p:txBody>
      </p:sp>
    </p:spTree>
    <p:extLst>
      <p:ext uri="{BB962C8B-B14F-4D97-AF65-F5344CB8AC3E}">
        <p14:creationId xmlns:p14="http://schemas.microsoft.com/office/powerpoint/2010/main" val="237198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lide Number Placeholder 95">
            <a:extLst>
              <a:ext uri="{FF2B5EF4-FFF2-40B4-BE49-F238E27FC236}">
                <a16:creationId xmlns:a16="http://schemas.microsoft.com/office/drawing/2014/main" id="{3BD80834-FB15-847A-2C6B-65FA4C1A99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19" name="Title 118">
            <a:extLst>
              <a:ext uri="{FF2B5EF4-FFF2-40B4-BE49-F238E27FC236}">
                <a16:creationId xmlns:a16="http://schemas.microsoft.com/office/drawing/2014/main" id="{34974D2A-D531-9065-F011-B2A52FD62A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322" y="320040"/>
            <a:ext cx="6732237" cy="1017147"/>
          </a:xfrm>
        </p:spPr>
        <p:txBody>
          <a:bodyPr>
            <a:noAutofit/>
          </a:bodyPr>
          <a:lstStyle/>
          <a:p>
            <a:r>
              <a:rPr lang="en-US" sz="3600" dirty="0"/>
              <a:t>Background Knowledge and Prerequisites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2FB8BB2-2253-F694-3F4B-48B1830907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3304" y="1808873"/>
            <a:ext cx="5710505" cy="533400"/>
          </a:xfrm>
        </p:spPr>
        <p:txBody>
          <a:bodyPr vert="horz" lIns="0" tIns="0" rIns="0" bIns="0" rtlCol="0" anchor="ctr">
            <a:noAutofit/>
          </a:bodyPr>
          <a:lstStyle/>
          <a:p>
            <a:pPr algn="l"/>
            <a:r>
              <a:rPr lang="en-US" dirty="0"/>
              <a:t>Background knowledge: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0C2F10C-DD1E-58B2-DE8A-900B513BB4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3304" y="2342273"/>
            <a:ext cx="5885179" cy="1632299"/>
          </a:xfrm>
        </p:spPr>
        <p:txBody>
          <a:bodyPr>
            <a:noAutofit/>
          </a:bodyPr>
          <a:lstStyle/>
          <a:p>
            <a:r>
              <a:rPr lang="en-US" sz="1600" dirty="0"/>
              <a:t>Basic understanding of computers and networking</a:t>
            </a:r>
          </a:p>
          <a:p>
            <a:r>
              <a:rPr lang="en-US" sz="1600" dirty="0"/>
              <a:t>Familiarity with common internet security threats and vulnerabilities</a:t>
            </a:r>
          </a:p>
          <a:p>
            <a:r>
              <a:rPr lang="en-US" sz="1600" dirty="0"/>
              <a:t>Awareness of cybersecurity</a:t>
            </a: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E3A78732-6A77-06C0-D931-D7D867386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0364" y="-3219"/>
            <a:ext cx="2562565" cy="6884359"/>
          </a:xfrm>
          <a:custGeom>
            <a:avLst/>
            <a:gdLst>
              <a:gd name="connsiteX0" fmla="*/ 2535833 w 2562565"/>
              <a:gd name="connsiteY0" fmla="*/ 0 h 6884359"/>
              <a:gd name="connsiteX1" fmla="*/ 2106829 w 2562565"/>
              <a:gd name="connsiteY1" fmla="*/ 1564627 h 6884359"/>
              <a:gd name="connsiteX2" fmla="*/ 1764389 w 2562565"/>
              <a:gd name="connsiteY2" fmla="*/ 2840498 h 6884359"/>
              <a:gd name="connsiteX3" fmla="*/ 1579803 w 2562565"/>
              <a:gd name="connsiteY3" fmla="*/ 2925726 h 6884359"/>
              <a:gd name="connsiteX4" fmla="*/ 1467779 w 2562565"/>
              <a:gd name="connsiteY4" fmla="*/ 2731101 h 6884359"/>
              <a:gd name="connsiteX5" fmla="*/ 1727472 w 2562565"/>
              <a:gd name="connsiteY5" fmla="*/ 1773244 h 6884359"/>
              <a:gd name="connsiteX6" fmla="*/ 1709650 w 2562565"/>
              <a:gd name="connsiteY6" fmla="*/ 1633318 h 6884359"/>
              <a:gd name="connsiteX7" fmla="*/ 1597625 w 2562565"/>
              <a:gd name="connsiteY7" fmla="*/ 1546818 h 6884359"/>
              <a:gd name="connsiteX8" fmla="*/ 1372303 w 2562565"/>
              <a:gd name="connsiteY8" fmla="*/ 1676568 h 6884359"/>
              <a:gd name="connsiteX9" fmla="*/ 977670 w 2562565"/>
              <a:gd name="connsiteY9" fmla="*/ 3131798 h 6884359"/>
              <a:gd name="connsiteX10" fmla="*/ 5092 w 2562565"/>
              <a:gd name="connsiteY10" fmla="*/ 6867823 h 6884359"/>
              <a:gd name="connsiteX11" fmla="*/ 0 w 2562565"/>
              <a:gd name="connsiteY11" fmla="*/ 6884360 h 6884359"/>
              <a:gd name="connsiteX12" fmla="*/ 26733 w 2562565"/>
              <a:gd name="connsiteY12" fmla="*/ 6884360 h 6884359"/>
              <a:gd name="connsiteX13" fmla="*/ 1003131 w 2562565"/>
              <a:gd name="connsiteY13" fmla="*/ 3139431 h 6884359"/>
              <a:gd name="connsiteX14" fmla="*/ 1397763 w 2562565"/>
              <a:gd name="connsiteY14" fmla="*/ 1684200 h 6884359"/>
              <a:gd name="connsiteX15" fmla="*/ 1592533 w 2562565"/>
              <a:gd name="connsiteY15" fmla="*/ 1572259 h 6884359"/>
              <a:gd name="connsiteX16" fmla="*/ 1688009 w 2562565"/>
              <a:gd name="connsiteY16" fmla="*/ 1646039 h 6884359"/>
              <a:gd name="connsiteX17" fmla="*/ 1703285 w 2562565"/>
              <a:gd name="connsiteY17" fmla="*/ 1766884 h 6884359"/>
              <a:gd name="connsiteX18" fmla="*/ 1443591 w 2562565"/>
              <a:gd name="connsiteY18" fmla="*/ 2724741 h 6884359"/>
              <a:gd name="connsiteX19" fmla="*/ 1573438 w 2562565"/>
              <a:gd name="connsiteY19" fmla="*/ 2949894 h 6884359"/>
              <a:gd name="connsiteX20" fmla="*/ 1788577 w 2562565"/>
              <a:gd name="connsiteY20" fmla="*/ 2849402 h 6884359"/>
              <a:gd name="connsiteX21" fmla="*/ 1788577 w 2562565"/>
              <a:gd name="connsiteY21" fmla="*/ 2848130 h 6884359"/>
              <a:gd name="connsiteX22" fmla="*/ 2131016 w 2562565"/>
              <a:gd name="connsiteY22" fmla="*/ 1570987 h 6884359"/>
              <a:gd name="connsiteX23" fmla="*/ 2562566 w 2562565"/>
              <a:gd name="connsiteY23" fmla="*/ 1272 h 6884359"/>
              <a:gd name="connsiteX24" fmla="*/ 2535833 w 2562565"/>
              <a:gd name="connsiteY24" fmla="*/ 0 h 688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62565" h="6884359">
                <a:moveTo>
                  <a:pt x="2535833" y="0"/>
                </a:moveTo>
                <a:lnTo>
                  <a:pt x="2106829" y="1564627"/>
                </a:lnTo>
                <a:lnTo>
                  <a:pt x="1764389" y="2840498"/>
                </a:lnTo>
                <a:cubicBezTo>
                  <a:pt x="1731291" y="2910461"/>
                  <a:pt x="1653638" y="2946078"/>
                  <a:pt x="1579803" y="2925726"/>
                </a:cubicBezTo>
                <a:cubicBezTo>
                  <a:pt x="1495785" y="2902829"/>
                  <a:pt x="1444864" y="2815057"/>
                  <a:pt x="1467779" y="2731101"/>
                </a:cubicBezTo>
                <a:lnTo>
                  <a:pt x="1727472" y="1773244"/>
                </a:lnTo>
                <a:cubicBezTo>
                  <a:pt x="1740202" y="1726178"/>
                  <a:pt x="1733837" y="1676568"/>
                  <a:pt x="1709650" y="1633318"/>
                </a:cubicBezTo>
                <a:cubicBezTo>
                  <a:pt x="1685463" y="1590068"/>
                  <a:pt x="1646000" y="1559539"/>
                  <a:pt x="1597625" y="1546818"/>
                </a:cubicBezTo>
                <a:cubicBezTo>
                  <a:pt x="1499604" y="1520105"/>
                  <a:pt x="1397763" y="1578620"/>
                  <a:pt x="1372303" y="1676568"/>
                </a:cubicBezTo>
                <a:lnTo>
                  <a:pt x="977670" y="3131798"/>
                </a:lnTo>
                <a:lnTo>
                  <a:pt x="5092" y="6867823"/>
                </a:lnTo>
                <a:cubicBezTo>
                  <a:pt x="5092" y="6867823"/>
                  <a:pt x="1273" y="6880544"/>
                  <a:pt x="0" y="6884360"/>
                </a:cubicBezTo>
                <a:lnTo>
                  <a:pt x="26733" y="6884360"/>
                </a:lnTo>
                <a:lnTo>
                  <a:pt x="1003131" y="3139431"/>
                </a:lnTo>
                <a:lnTo>
                  <a:pt x="1397763" y="1684200"/>
                </a:lnTo>
                <a:cubicBezTo>
                  <a:pt x="1420677" y="1600245"/>
                  <a:pt x="1508515" y="1549363"/>
                  <a:pt x="1592533" y="1572259"/>
                </a:cubicBezTo>
                <a:cubicBezTo>
                  <a:pt x="1633270" y="1583708"/>
                  <a:pt x="1667641" y="1609149"/>
                  <a:pt x="1688009" y="1646039"/>
                </a:cubicBezTo>
                <a:cubicBezTo>
                  <a:pt x="1709650" y="1682928"/>
                  <a:pt x="1714742" y="1724906"/>
                  <a:pt x="1703285" y="1766884"/>
                </a:cubicBezTo>
                <a:lnTo>
                  <a:pt x="1443591" y="2724741"/>
                </a:lnTo>
                <a:cubicBezTo>
                  <a:pt x="1416858" y="2822689"/>
                  <a:pt x="1475417" y="2924453"/>
                  <a:pt x="1573438" y="2949894"/>
                </a:cubicBezTo>
                <a:cubicBezTo>
                  <a:pt x="1660003" y="2972792"/>
                  <a:pt x="1750386" y="2930814"/>
                  <a:pt x="1788577" y="2849402"/>
                </a:cubicBezTo>
                <a:lnTo>
                  <a:pt x="1788577" y="2848130"/>
                </a:lnTo>
                <a:lnTo>
                  <a:pt x="2131016" y="1570987"/>
                </a:lnTo>
                <a:lnTo>
                  <a:pt x="2562566" y="1272"/>
                </a:lnTo>
                <a:cubicBezTo>
                  <a:pt x="2553655" y="0"/>
                  <a:pt x="2544744" y="0"/>
                  <a:pt x="2535833" y="0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7B7D90C8-A3E9-289E-DC74-AFF053EFB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29202" y="5156615"/>
            <a:ext cx="878334" cy="1705001"/>
          </a:xfrm>
          <a:prstGeom prst="rect">
            <a:avLst/>
          </a:prstGeom>
        </p:spPr>
      </p:pic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CB8B4797-4723-9D92-DF5E-86CBB705F93C}"/>
              </a:ext>
            </a:extLst>
          </p:cNvPr>
          <p:cNvSpPr txBox="1">
            <a:spLocks/>
          </p:cNvSpPr>
          <p:nvPr/>
        </p:nvSpPr>
        <p:spPr>
          <a:xfrm>
            <a:off x="893304" y="4258088"/>
            <a:ext cx="5710505" cy="533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4400" b="0" kern="1200" spc="100" baseline="-25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0116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692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980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Prerequisites: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2BED4F96-A04E-C9DC-CC14-D7BF90874C22}"/>
              </a:ext>
            </a:extLst>
          </p:cNvPr>
          <p:cNvSpPr txBox="1">
            <a:spLocks/>
          </p:cNvSpPr>
          <p:nvPr/>
        </p:nvSpPr>
        <p:spPr>
          <a:xfrm>
            <a:off x="893304" y="4791489"/>
            <a:ext cx="5885179" cy="365126"/>
          </a:xfrm>
          <a:prstGeom prst="rect">
            <a:avLst/>
          </a:prstGeom>
        </p:spPr>
        <p:txBody>
          <a:bodyPr vert="horz" lIns="0" tIns="4572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0116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692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980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None</a:t>
            </a:r>
          </a:p>
        </p:txBody>
      </p:sp>
      <p:pic>
        <p:nvPicPr>
          <p:cNvPr id="39" name="Picture Placeholder 38" descr="A person holding books in a library&#10;&#10;Description automatically generated">
            <a:extLst>
              <a:ext uri="{FF2B5EF4-FFF2-40B4-BE49-F238E27FC236}">
                <a16:creationId xmlns:a16="http://schemas.microsoft.com/office/drawing/2014/main" id="{10FE2B7C-AE61-BE40-0320-C82DDDDF7AA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13161" r="131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1611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lide Number Placeholder 95">
            <a:extLst>
              <a:ext uri="{FF2B5EF4-FFF2-40B4-BE49-F238E27FC236}">
                <a16:creationId xmlns:a16="http://schemas.microsoft.com/office/drawing/2014/main" id="{3BD80834-FB15-847A-2C6B-65FA4C1A99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19" name="Title 118">
            <a:extLst>
              <a:ext uri="{FF2B5EF4-FFF2-40B4-BE49-F238E27FC236}">
                <a16:creationId xmlns:a16="http://schemas.microsoft.com/office/drawing/2014/main" id="{34974D2A-D531-9065-F011-B2A52FD62A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322" y="320040"/>
            <a:ext cx="6732237" cy="1017147"/>
          </a:xfrm>
        </p:spPr>
        <p:txBody>
          <a:bodyPr>
            <a:noAutofit/>
          </a:bodyPr>
          <a:lstStyle/>
          <a:p>
            <a:r>
              <a:rPr lang="en-US" sz="3600" dirty="0"/>
              <a:t>Technical Tools and Other Requirement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2FB8BB2-2253-F694-3F4B-48B1830907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7417" y="1803267"/>
            <a:ext cx="5710505" cy="533400"/>
          </a:xfrm>
        </p:spPr>
        <p:txBody>
          <a:bodyPr vert="horz" lIns="0" tIns="0" rIns="0" bIns="0" rtlCol="0" anchor="ctr">
            <a:noAutofit/>
          </a:bodyPr>
          <a:lstStyle/>
          <a:p>
            <a:pPr algn="l"/>
            <a:r>
              <a:rPr lang="en-US" dirty="0"/>
              <a:t>Technical Tools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0C2F10C-DD1E-58B2-DE8A-900B513BB4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37417" y="2554174"/>
            <a:ext cx="5885179" cy="1259806"/>
          </a:xfrm>
        </p:spPr>
        <p:txBody>
          <a:bodyPr>
            <a:noAutofit/>
          </a:bodyPr>
          <a:lstStyle/>
          <a:p>
            <a:r>
              <a:rPr lang="en-US" sz="1600" dirty="0"/>
              <a:t>Computer with Internet Access</a:t>
            </a:r>
          </a:p>
          <a:p>
            <a:r>
              <a:rPr lang="en-US" sz="1600" dirty="0"/>
              <a:t>Technical Tools: Kali Linux, Virtual Machine, </a:t>
            </a:r>
            <a:r>
              <a:rPr lang="en-US" sz="1600" dirty="0" err="1"/>
              <a:t>NMap</a:t>
            </a:r>
            <a:r>
              <a:rPr lang="en-US" sz="1600" dirty="0"/>
              <a:t>, </a:t>
            </a:r>
            <a:r>
              <a:rPr lang="en-US" sz="1600" dirty="0" err="1"/>
              <a:t>Wireshak</a:t>
            </a:r>
            <a:r>
              <a:rPr lang="en-US" sz="1600" dirty="0"/>
              <a:t>, Compilers, C. </a:t>
            </a: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E3A78732-6A77-06C0-D931-D7D867386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0364" y="-3219"/>
            <a:ext cx="2562565" cy="6884359"/>
          </a:xfrm>
          <a:custGeom>
            <a:avLst/>
            <a:gdLst>
              <a:gd name="connsiteX0" fmla="*/ 2535833 w 2562565"/>
              <a:gd name="connsiteY0" fmla="*/ 0 h 6884359"/>
              <a:gd name="connsiteX1" fmla="*/ 2106829 w 2562565"/>
              <a:gd name="connsiteY1" fmla="*/ 1564627 h 6884359"/>
              <a:gd name="connsiteX2" fmla="*/ 1764389 w 2562565"/>
              <a:gd name="connsiteY2" fmla="*/ 2840498 h 6884359"/>
              <a:gd name="connsiteX3" fmla="*/ 1579803 w 2562565"/>
              <a:gd name="connsiteY3" fmla="*/ 2925726 h 6884359"/>
              <a:gd name="connsiteX4" fmla="*/ 1467779 w 2562565"/>
              <a:gd name="connsiteY4" fmla="*/ 2731101 h 6884359"/>
              <a:gd name="connsiteX5" fmla="*/ 1727472 w 2562565"/>
              <a:gd name="connsiteY5" fmla="*/ 1773244 h 6884359"/>
              <a:gd name="connsiteX6" fmla="*/ 1709650 w 2562565"/>
              <a:gd name="connsiteY6" fmla="*/ 1633318 h 6884359"/>
              <a:gd name="connsiteX7" fmla="*/ 1597625 w 2562565"/>
              <a:gd name="connsiteY7" fmla="*/ 1546818 h 6884359"/>
              <a:gd name="connsiteX8" fmla="*/ 1372303 w 2562565"/>
              <a:gd name="connsiteY8" fmla="*/ 1676568 h 6884359"/>
              <a:gd name="connsiteX9" fmla="*/ 977670 w 2562565"/>
              <a:gd name="connsiteY9" fmla="*/ 3131798 h 6884359"/>
              <a:gd name="connsiteX10" fmla="*/ 5092 w 2562565"/>
              <a:gd name="connsiteY10" fmla="*/ 6867823 h 6884359"/>
              <a:gd name="connsiteX11" fmla="*/ 0 w 2562565"/>
              <a:gd name="connsiteY11" fmla="*/ 6884360 h 6884359"/>
              <a:gd name="connsiteX12" fmla="*/ 26733 w 2562565"/>
              <a:gd name="connsiteY12" fmla="*/ 6884360 h 6884359"/>
              <a:gd name="connsiteX13" fmla="*/ 1003131 w 2562565"/>
              <a:gd name="connsiteY13" fmla="*/ 3139431 h 6884359"/>
              <a:gd name="connsiteX14" fmla="*/ 1397763 w 2562565"/>
              <a:gd name="connsiteY14" fmla="*/ 1684200 h 6884359"/>
              <a:gd name="connsiteX15" fmla="*/ 1592533 w 2562565"/>
              <a:gd name="connsiteY15" fmla="*/ 1572259 h 6884359"/>
              <a:gd name="connsiteX16" fmla="*/ 1688009 w 2562565"/>
              <a:gd name="connsiteY16" fmla="*/ 1646039 h 6884359"/>
              <a:gd name="connsiteX17" fmla="*/ 1703285 w 2562565"/>
              <a:gd name="connsiteY17" fmla="*/ 1766884 h 6884359"/>
              <a:gd name="connsiteX18" fmla="*/ 1443591 w 2562565"/>
              <a:gd name="connsiteY18" fmla="*/ 2724741 h 6884359"/>
              <a:gd name="connsiteX19" fmla="*/ 1573438 w 2562565"/>
              <a:gd name="connsiteY19" fmla="*/ 2949894 h 6884359"/>
              <a:gd name="connsiteX20" fmla="*/ 1788577 w 2562565"/>
              <a:gd name="connsiteY20" fmla="*/ 2849402 h 6884359"/>
              <a:gd name="connsiteX21" fmla="*/ 1788577 w 2562565"/>
              <a:gd name="connsiteY21" fmla="*/ 2848130 h 6884359"/>
              <a:gd name="connsiteX22" fmla="*/ 2131016 w 2562565"/>
              <a:gd name="connsiteY22" fmla="*/ 1570987 h 6884359"/>
              <a:gd name="connsiteX23" fmla="*/ 2562566 w 2562565"/>
              <a:gd name="connsiteY23" fmla="*/ 1272 h 6884359"/>
              <a:gd name="connsiteX24" fmla="*/ 2535833 w 2562565"/>
              <a:gd name="connsiteY24" fmla="*/ 0 h 688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62565" h="6884359">
                <a:moveTo>
                  <a:pt x="2535833" y="0"/>
                </a:moveTo>
                <a:lnTo>
                  <a:pt x="2106829" y="1564627"/>
                </a:lnTo>
                <a:lnTo>
                  <a:pt x="1764389" y="2840498"/>
                </a:lnTo>
                <a:cubicBezTo>
                  <a:pt x="1731291" y="2910461"/>
                  <a:pt x="1653638" y="2946078"/>
                  <a:pt x="1579803" y="2925726"/>
                </a:cubicBezTo>
                <a:cubicBezTo>
                  <a:pt x="1495785" y="2902829"/>
                  <a:pt x="1444864" y="2815057"/>
                  <a:pt x="1467779" y="2731101"/>
                </a:cubicBezTo>
                <a:lnTo>
                  <a:pt x="1727472" y="1773244"/>
                </a:lnTo>
                <a:cubicBezTo>
                  <a:pt x="1740202" y="1726178"/>
                  <a:pt x="1733837" y="1676568"/>
                  <a:pt x="1709650" y="1633318"/>
                </a:cubicBezTo>
                <a:cubicBezTo>
                  <a:pt x="1685463" y="1590068"/>
                  <a:pt x="1646000" y="1559539"/>
                  <a:pt x="1597625" y="1546818"/>
                </a:cubicBezTo>
                <a:cubicBezTo>
                  <a:pt x="1499604" y="1520105"/>
                  <a:pt x="1397763" y="1578620"/>
                  <a:pt x="1372303" y="1676568"/>
                </a:cubicBezTo>
                <a:lnTo>
                  <a:pt x="977670" y="3131798"/>
                </a:lnTo>
                <a:lnTo>
                  <a:pt x="5092" y="6867823"/>
                </a:lnTo>
                <a:cubicBezTo>
                  <a:pt x="5092" y="6867823"/>
                  <a:pt x="1273" y="6880544"/>
                  <a:pt x="0" y="6884360"/>
                </a:cubicBezTo>
                <a:lnTo>
                  <a:pt x="26733" y="6884360"/>
                </a:lnTo>
                <a:lnTo>
                  <a:pt x="1003131" y="3139431"/>
                </a:lnTo>
                <a:lnTo>
                  <a:pt x="1397763" y="1684200"/>
                </a:lnTo>
                <a:cubicBezTo>
                  <a:pt x="1420677" y="1600245"/>
                  <a:pt x="1508515" y="1549363"/>
                  <a:pt x="1592533" y="1572259"/>
                </a:cubicBezTo>
                <a:cubicBezTo>
                  <a:pt x="1633270" y="1583708"/>
                  <a:pt x="1667641" y="1609149"/>
                  <a:pt x="1688009" y="1646039"/>
                </a:cubicBezTo>
                <a:cubicBezTo>
                  <a:pt x="1709650" y="1682928"/>
                  <a:pt x="1714742" y="1724906"/>
                  <a:pt x="1703285" y="1766884"/>
                </a:cubicBezTo>
                <a:lnTo>
                  <a:pt x="1443591" y="2724741"/>
                </a:lnTo>
                <a:cubicBezTo>
                  <a:pt x="1416858" y="2822689"/>
                  <a:pt x="1475417" y="2924453"/>
                  <a:pt x="1573438" y="2949894"/>
                </a:cubicBezTo>
                <a:cubicBezTo>
                  <a:pt x="1660003" y="2972792"/>
                  <a:pt x="1750386" y="2930814"/>
                  <a:pt x="1788577" y="2849402"/>
                </a:cubicBezTo>
                <a:lnTo>
                  <a:pt x="1788577" y="2848130"/>
                </a:lnTo>
                <a:lnTo>
                  <a:pt x="2131016" y="1570987"/>
                </a:lnTo>
                <a:lnTo>
                  <a:pt x="2562566" y="1272"/>
                </a:lnTo>
                <a:cubicBezTo>
                  <a:pt x="2553655" y="0"/>
                  <a:pt x="2544744" y="0"/>
                  <a:pt x="2535833" y="0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7B7D90C8-A3E9-289E-DC74-AFF053EFB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29202" y="5156615"/>
            <a:ext cx="878334" cy="1705001"/>
          </a:xfrm>
          <a:prstGeom prst="rect">
            <a:avLst/>
          </a:prstGeom>
        </p:spPr>
      </p:pic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CB8B4797-4723-9D92-DF5E-86CBB705F93C}"/>
              </a:ext>
            </a:extLst>
          </p:cNvPr>
          <p:cNvSpPr txBox="1">
            <a:spLocks/>
          </p:cNvSpPr>
          <p:nvPr/>
        </p:nvSpPr>
        <p:spPr>
          <a:xfrm>
            <a:off x="1037417" y="4566535"/>
            <a:ext cx="5710505" cy="533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4400" b="0" kern="1200" spc="100" baseline="-25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0116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692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980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Other Requirements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2BED4F96-A04E-C9DC-CC14-D7BF90874C22}"/>
              </a:ext>
            </a:extLst>
          </p:cNvPr>
          <p:cNvSpPr txBox="1">
            <a:spLocks/>
          </p:cNvSpPr>
          <p:nvPr/>
        </p:nvSpPr>
        <p:spPr>
          <a:xfrm>
            <a:off x="1049093" y="5198015"/>
            <a:ext cx="5885179" cy="783933"/>
          </a:xfrm>
          <a:prstGeom prst="rect">
            <a:avLst/>
          </a:prstGeom>
        </p:spPr>
        <p:txBody>
          <a:bodyPr vert="horz" lIns="0" tIns="4572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0116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692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980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Knowledge of Basic Computer Concepts / Awareness of Internet Security Practices / Willingness to Learn and Experiment / Active Participation</a:t>
            </a:r>
          </a:p>
        </p:txBody>
      </p:sp>
      <p:pic>
        <p:nvPicPr>
          <p:cNvPr id="8" name="Picture Placeholder 7" descr="A group of people working on a project&#10;&#10;Description automatically generated">
            <a:extLst>
              <a:ext uri="{FF2B5EF4-FFF2-40B4-BE49-F238E27FC236}">
                <a16:creationId xmlns:a16="http://schemas.microsoft.com/office/drawing/2014/main" id="{F7F2A728-0495-F970-08BB-DF29D017CE6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14408" r="144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13528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5A879-E5AD-3E97-7279-ADA2CD086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6" descr="A person raising his hand">
            <a:extLst>
              <a:ext uri="{FF2B5EF4-FFF2-40B4-BE49-F238E27FC236}">
                <a16:creationId xmlns:a16="http://schemas.microsoft.com/office/drawing/2014/main" id="{D6C19D5D-C12E-C0B5-66CA-00A38F192EC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8333" r="8333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C247F1D-D317-6C65-B523-99F399A770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Course progress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0D01FB-A096-A28C-4A09-D7739A412F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400" dirty="0"/>
              <a:t>o1</a:t>
            </a:r>
            <a:r>
              <a:rPr lang="en-US" dirty="0"/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8641CA-9857-4177-34A5-818C83EAB6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Navigating Cyber Threats: The Risk of Vulnerable Binaries in Energy Sector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ADAA1A-BB66-FD89-7961-ABC2354256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4400" dirty="0"/>
              <a:t>o2</a:t>
            </a:r>
            <a:r>
              <a:rPr lang="en-US" dirty="0"/>
              <a:t>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AE03A1-F794-56A9-6A31-77AED7A9E43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From Software to Binaries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A50F511-489C-4D21-49CC-136D2825FB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o3.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9525F2-38CA-B9F9-2C13-0225A6C5716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Memory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2D57C20-6572-9AB4-F721-23777C9546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o4.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4B0245-83D3-305D-EE02-D4AC863FA9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Black Box Pen Test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C2E0AA3-CA4D-128B-7B5C-88A787371A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3018EE9-1AD6-B9C0-F618-6C026ABF31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370364" y="-23539"/>
            <a:ext cx="2562565" cy="6885155"/>
            <a:chOff x="7370364" y="-23539"/>
            <a:chExt cx="2562565" cy="6885155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A6BB9AA5-2F65-14E9-BF74-E9F383CA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7829202" y="5156615"/>
              <a:ext cx="878334" cy="1705001"/>
            </a:xfrm>
            <a:prstGeom prst="rect">
              <a:avLst/>
            </a:prstGeom>
          </p:spPr>
        </p:pic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BCFA096-D0DC-4C6E-D170-579EA8A52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370364" y="-23539"/>
              <a:ext cx="2562565" cy="6884359"/>
            </a:xfrm>
            <a:custGeom>
              <a:avLst/>
              <a:gdLst>
                <a:gd name="connsiteX0" fmla="*/ 2535833 w 2562565"/>
                <a:gd name="connsiteY0" fmla="*/ 0 h 6884359"/>
                <a:gd name="connsiteX1" fmla="*/ 2106829 w 2562565"/>
                <a:gd name="connsiteY1" fmla="*/ 1564627 h 6884359"/>
                <a:gd name="connsiteX2" fmla="*/ 1764389 w 2562565"/>
                <a:gd name="connsiteY2" fmla="*/ 2840498 h 6884359"/>
                <a:gd name="connsiteX3" fmla="*/ 1579803 w 2562565"/>
                <a:gd name="connsiteY3" fmla="*/ 2925726 h 6884359"/>
                <a:gd name="connsiteX4" fmla="*/ 1467779 w 2562565"/>
                <a:gd name="connsiteY4" fmla="*/ 2731101 h 6884359"/>
                <a:gd name="connsiteX5" fmla="*/ 1727472 w 2562565"/>
                <a:gd name="connsiteY5" fmla="*/ 1773244 h 6884359"/>
                <a:gd name="connsiteX6" fmla="*/ 1709650 w 2562565"/>
                <a:gd name="connsiteY6" fmla="*/ 1633318 h 6884359"/>
                <a:gd name="connsiteX7" fmla="*/ 1597625 w 2562565"/>
                <a:gd name="connsiteY7" fmla="*/ 1546818 h 6884359"/>
                <a:gd name="connsiteX8" fmla="*/ 1372303 w 2562565"/>
                <a:gd name="connsiteY8" fmla="*/ 1676568 h 6884359"/>
                <a:gd name="connsiteX9" fmla="*/ 977670 w 2562565"/>
                <a:gd name="connsiteY9" fmla="*/ 3131798 h 6884359"/>
                <a:gd name="connsiteX10" fmla="*/ 5092 w 2562565"/>
                <a:gd name="connsiteY10" fmla="*/ 6867823 h 6884359"/>
                <a:gd name="connsiteX11" fmla="*/ 0 w 2562565"/>
                <a:gd name="connsiteY11" fmla="*/ 6884360 h 6884359"/>
                <a:gd name="connsiteX12" fmla="*/ 26733 w 2562565"/>
                <a:gd name="connsiteY12" fmla="*/ 6884360 h 6884359"/>
                <a:gd name="connsiteX13" fmla="*/ 1003131 w 2562565"/>
                <a:gd name="connsiteY13" fmla="*/ 3139431 h 6884359"/>
                <a:gd name="connsiteX14" fmla="*/ 1397763 w 2562565"/>
                <a:gd name="connsiteY14" fmla="*/ 1684200 h 6884359"/>
                <a:gd name="connsiteX15" fmla="*/ 1592533 w 2562565"/>
                <a:gd name="connsiteY15" fmla="*/ 1572259 h 6884359"/>
                <a:gd name="connsiteX16" fmla="*/ 1688009 w 2562565"/>
                <a:gd name="connsiteY16" fmla="*/ 1646039 h 6884359"/>
                <a:gd name="connsiteX17" fmla="*/ 1703285 w 2562565"/>
                <a:gd name="connsiteY17" fmla="*/ 1766884 h 6884359"/>
                <a:gd name="connsiteX18" fmla="*/ 1443591 w 2562565"/>
                <a:gd name="connsiteY18" fmla="*/ 2724741 h 6884359"/>
                <a:gd name="connsiteX19" fmla="*/ 1573438 w 2562565"/>
                <a:gd name="connsiteY19" fmla="*/ 2949894 h 6884359"/>
                <a:gd name="connsiteX20" fmla="*/ 1788577 w 2562565"/>
                <a:gd name="connsiteY20" fmla="*/ 2849402 h 6884359"/>
                <a:gd name="connsiteX21" fmla="*/ 1788577 w 2562565"/>
                <a:gd name="connsiteY21" fmla="*/ 2848130 h 6884359"/>
                <a:gd name="connsiteX22" fmla="*/ 2131016 w 2562565"/>
                <a:gd name="connsiteY22" fmla="*/ 1570987 h 6884359"/>
                <a:gd name="connsiteX23" fmla="*/ 2562566 w 2562565"/>
                <a:gd name="connsiteY23" fmla="*/ 1272 h 6884359"/>
                <a:gd name="connsiteX24" fmla="*/ 2535833 w 2562565"/>
                <a:gd name="connsiteY24" fmla="*/ 0 h 688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62565" h="6884359">
                  <a:moveTo>
                    <a:pt x="2535833" y="0"/>
                  </a:moveTo>
                  <a:lnTo>
                    <a:pt x="2106829" y="1564627"/>
                  </a:lnTo>
                  <a:lnTo>
                    <a:pt x="1764389" y="2840498"/>
                  </a:lnTo>
                  <a:cubicBezTo>
                    <a:pt x="1731291" y="2910461"/>
                    <a:pt x="1653638" y="2946078"/>
                    <a:pt x="1579803" y="2925726"/>
                  </a:cubicBezTo>
                  <a:cubicBezTo>
                    <a:pt x="1495785" y="2902829"/>
                    <a:pt x="1444864" y="2815057"/>
                    <a:pt x="1467779" y="2731101"/>
                  </a:cubicBezTo>
                  <a:lnTo>
                    <a:pt x="1727472" y="1773244"/>
                  </a:lnTo>
                  <a:cubicBezTo>
                    <a:pt x="1740202" y="1726178"/>
                    <a:pt x="1733837" y="1676568"/>
                    <a:pt x="1709650" y="1633318"/>
                  </a:cubicBezTo>
                  <a:cubicBezTo>
                    <a:pt x="1685463" y="1590068"/>
                    <a:pt x="1646000" y="1559539"/>
                    <a:pt x="1597625" y="1546818"/>
                  </a:cubicBezTo>
                  <a:cubicBezTo>
                    <a:pt x="1499604" y="1520105"/>
                    <a:pt x="1397763" y="1578620"/>
                    <a:pt x="1372303" y="1676568"/>
                  </a:cubicBezTo>
                  <a:lnTo>
                    <a:pt x="977670" y="3131798"/>
                  </a:lnTo>
                  <a:lnTo>
                    <a:pt x="5092" y="6867823"/>
                  </a:lnTo>
                  <a:cubicBezTo>
                    <a:pt x="5092" y="6867823"/>
                    <a:pt x="1273" y="6880544"/>
                    <a:pt x="0" y="6884360"/>
                  </a:cubicBezTo>
                  <a:lnTo>
                    <a:pt x="26733" y="6884360"/>
                  </a:lnTo>
                  <a:lnTo>
                    <a:pt x="1003131" y="3139431"/>
                  </a:lnTo>
                  <a:lnTo>
                    <a:pt x="1397763" y="1684200"/>
                  </a:lnTo>
                  <a:cubicBezTo>
                    <a:pt x="1420677" y="1600245"/>
                    <a:pt x="1508515" y="1549363"/>
                    <a:pt x="1592533" y="1572259"/>
                  </a:cubicBezTo>
                  <a:cubicBezTo>
                    <a:pt x="1633270" y="1583708"/>
                    <a:pt x="1667641" y="1609149"/>
                    <a:pt x="1688009" y="1646039"/>
                  </a:cubicBezTo>
                  <a:cubicBezTo>
                    <a:pt x="1709650" y="1682928"/>
                    <a:pt x="1714742" y="1724906"/>
                    <a:pt x="1703285" y="1766884"/>
                  </a:cubicBezTo>
                  <a:lnTo>
                    <a:pt x="1443591" y="2724741"/>
                  </a:lnTo>
                  <a:cubicBezTo>
                    <a:pt x="1416858" y="2822689"/>
                    <a:pt x="1475417" y="2924453"/>
                    <a:pt x="1573438" y="2949894"/>
                  </a:cubicBezTo>
                  <a:cubicBezTo>
                    <a:pt x="1660003" y="2972792"/>
                    <a:pt x="1750386" y="2930814"/>
                    <a:pt x="1788577" y="2849402"/>
                  </a:cubicBezTo>
                  <a:lnTo>
                    <a:pt x="1788577" y="2848130"/>
                  </a:lnTo>
                  <a:lnTo>
                    <a:pt x="2131016" y="1570987"/>
                  </a:lnTo>
                  <a:lnTo>
                    <a:pt x="2562566" y="1272"/>
                  </a:lnTo>
                  <a:cubicBezTo>
                    <a:pt x="2553655" y="0"/>
                    <a:pt x="2544744" y="0"/>
                    <a:pt x="253583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26820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1">
            <a:extLst>
              <a:ext uri="{FF2B5EF4-FFF2-40B4-BE49-F238E27FC236}">
                <a16:creationId xmlns:a16="http://schemas.microsoft.com/office/drawing/2014/main" id="{D7857EDB-833B-F8E3-F8BB-69E1F6A0E1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5" name="Θέση αριθμού διαφάνειας 14">
            <a:extLst>
              <a:ext uri="{FF2B5EF4-FFF2-40B4-BE49-F238E27FC236}">
                <a16:creationId xmlns:a16="http://schemas.microsoft.com/office/drawing/2014/main" id="{C2B365CD-4C71-7ADC-DB74-286B145A5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14</a:t>
            </a:fld>
            <a:endParaRPr lang="en-US" dirty="0"/>
          </a:p>
        </p:txBody>
      </p:sp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2578D0CA-2297-4F73-757D-EBC149778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97523842-974E-46AB-F17D-D780EF6404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D39B8131-9022-CC25-CF37-A907615F7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AD16E3A2-7173-40A9-D3B2-6A743D198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B571BD8B-C8A2-88CC-610B-4FE2A1A2D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Τίτλος 1">
            <a:extLst>
              <a:ext uri="{FF2B5EF4-FFF2-40B4-BE49-F238E27FC236}">
                <a16:creationId xmlns:a16="http://schemas.microsoft.com/office/drawing/2014/main" id="{1A3F07EC-27F4-0791-D201-D67121F18948}"/>
              </a:ext>
            </a:extLst>
          </p:cNvPr>
          <p:cNvSpPr txBox="1">
            <a:spLocks/>
          </p:cNvSpPr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FFFFFF"/>
                </a:solidFill>
              </a:rPr>
              <a:t>Introduction</a:t>
            </a:r>
            <a:endParaRPr lang="el-GR" sz="4000" dirty="0">
              <a:solidFill>
                <a:srgbClr val="FFFFFF"/>
              </a:solidFill>
            </a:endParaRPr>
          </a:p>
        </p:txBody>
      </p:sp>
      <p:sp>
        <p:nvSpPr>
          <p:cNvPr id="22" name="Θέση περιεχομένου 2">
            <a:extLst>
              <a:ext uri="{FF2B5EF4-FFF2-40B4-BE49-F238E27FC236}">
                <a16:creationId xmlns:a16="http://schemas.microsoft.com/office/drawing/2014/main" id="{274E534D-DC7D-BCBC-4F85-6B3D090D8DB2}"/>
              </a:ext>
            </a:extLst>
          </p:cNvPr>
          <p:cNvSpPr txBox="1">
            <a:spLocks/>
          </p:cNvSpPr>
          <p:nvPr/>
        </p:nvSpPr>
        <p:spPr>
          <a:xfrm>
            <a:off x="326571" y="1786918"/>
            <a:ext cx="11549743" cy="4690663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will we deal with</a:t>
            </a:r>
            <a:r>
              <a:rPr lang="el-GR" dirty="0"/>
              <a:t>?</a:t>
            </a:r>
          </a:p>
          <a:p>
            <a:pPr lvl="1"/>
            <a:r>
              <a:rPr lang="en-US" sz="2800" dirty="0"/>
              <a:t>Information sharing within the energy sector by introducing</a:t>
            </a:r>
          </a:p>
          <a:p>
            <a:pPr marL="201168" lvl="1" indent="0">
              <a:buNone/>
            </a:pPr>
            <a:r>
              <a:rPr lang="en-US" sz="2800" dirty="0"/>
              <a:t>the selected energy subsectors</a:t>
            </a:r>
          </a:p>
          <a:p>
            <a:pPr lvl="3"/>
            <a:r>
              <a:rPr lang="en-US" sz="2400" dirty="0"/>
              <a:t>	Electricity, </a:t>
            </a:r>
          </a:p>
          <a:p>
            <a:pPr lvl="3"/>
            <a:r>
              <a:rPr lang="en-US" sz="2400" dirty="0"/>
              <a:t>	Oil and Gas, </a:t>
            </a:r>
          </a:p>
          <a:p>
            <a:pPr lvl="3"/>
            <a:r>
              <a:rPr lang="en-US" sz="2400" dirty="0"/>
              <a:t>	Nuclear, </a:t>
            </a:r>
          </a:p>
          <a:p>
            <a:pPr lvl="3"/>
            <a:r>
              <a:rPr lang="en-US" sz="2400" dirty="0"/>
              <a:t>	and Alternative Fuels </a:t>
            </a:r>
          </a:p>
          <a:p>
            <a:pPr marL="201168" lvl="1" indent="0">
              <a:buNone/>
            </a:pPr>
            <a:r>
              <a:rPr lang="en-US" sz="2800" dirty="0"/>
              <a:t>as identified by the NIS (Network and Information Security) Directive.</a:t>
            </a:r>
          </a:p>
          <a:p>
            <a:pPr lvl="1"/>
            <a:r>
              <a:rPr lang="en-US" sz="2800" dirty="0"/>
              <a:t>Understanding of the main issues and challenges of sharing</a:t>
            </a:r>
          </a:p>
          <a:p>
            <a:pPr marL="201168" lvl="1" indent="0">
              <a:buNone/>
            </a:pPr>
            <a:r>
              <a:rPr lang="en-US" sz="2800" dirty="0"/>
              <a:t>cyber security information</a:t>
            </a:r>
          </a:p>
        </p:txBody>
      </p:sp>
    </p:spTree>
    <p:extLst>
      <p:ext uri="{BB962C8B-B14F-4D97-AF65-F5344CB8AC3E}">
        <p14:creationId xmlns:p14="http://schemas.microsoft.com/office/powerpoint/2010/main" val="1375639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58F7A-19D1-5D15-31F3-4365E711F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Τίτλος 1">
            <a:extLst>
              <a:ext uri="{FF2B5EF4-FFF2-40B4-BE49-F238E27FC236}">
                <a16:creationId xmlns:a16="http://schemas.microsoft.com/office/drawing/2014/main" id="{116DC6E2-ECAB-230D-632B-7978D274E0EB}"/>
              </a:ext>
            </a:extLst>
          </p:cNvPr>
          <p:cNvSpPr txBox="1">
            <a:spLocks/>
          </p:cNvSpPr>
          <p:nvPr/>
        </p:nvSpPr>
        <p:spPr>
          <a:xfrm>
            <a:off x="6657875" y="114521"/>
            <a:ext cx="4786877" cy="15183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kern="1200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Electricity Subsector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63C34490-642B-9E64-3C85-BCC639A12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201" y="1632836"/>
            <a:ext cx="6925732" cy="4751031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l-GR" sz="1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Sensitive</a:t>
            </a:r>
            <a:r>
              <a:rPr lang="el-GR" sz="1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l-GR" sz="1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Data</a:t>
            </a:r>
            <a:r>
              <a:rPr lang="el-GR" sz="1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l-GR" sz="1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Types</a:t>
            </a:r>
            <a:r>
              <a:rPr lang="el-GR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l-GR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6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Grid status data</a:t>
            </a:r>
            <a:r>
              <a:rPr lang="en-US" sz="1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Real-time operational statuses of power grids, including conditions and performance metrics.</a:t>
            </a:r>
            <a:endParaRPr lang="el-GR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6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Financial data</a:t>
            </a:r>
            <a:r>
              <a:rPr lang="en-US" sz="1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Transactions, pricing, and market participation information related to energy trading and sales.</a:t>
            </a:r>
            <a:endParaRPr lang="el-GR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6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Consumption and billing data</a:t>
            </a:r>
            <a:r>
              <a:rPr lang="en-US" sz="1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Detailed records of customer energy use patterns, billing details, and personal information.</a:t>
            </a:r>
            <a:endParaRPr lang="el-GR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l-GR" sz="1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Strategic</a:t>
            </a:r>
            <a:r>
              <a:rPr lang="el-GR" sz="1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l-GR" sz="1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Importance</a:t>
            </a:r>
            <a:r>
              <a:rPr lang="el-GR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l-GR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6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Critical infrastructure</a:t>
            </a:r>
            <a:r>
              <a:rPr lang="en-US" sz="1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Electricity networks are foundational to national security, economy, and public welfare. </a:t>
            </a:r>
            <a:r>
              <a:rPr lang="el-GR" sz="16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Disruptions</a:t>
            </a:r>
            <a:r>
              <a:rPr lang="el-GR" sz="1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6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el-GR" sz="1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6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lead</a:t>
            </a:r>
            <a:r>
              <a:rPr lang="el-GR" sz="1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6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l-GR" sz="1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6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widespread</a:t>
            </a:r>
            <a:r>
              <a:rPr lang="el-GR" sz="1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6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societal</a:t>
            </a:r>
            <a:r>
              <a:rPr lang="el-GR" sz="1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6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impacts</a:t>
            </a:r>
            <a:r>
              <a:rPr lang="el-GR" sz="1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6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Backbone of other sectors</a:t>
            </a:r>
            <a:r>
              <a:rPr lang="en-US" sz="1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Power supply is crucial for the functioning of healthcare, finance, transportation, and other key sectors, making its uninterrupted provision vital.</a:t>
            </a:r>
            <a:endParaRPr lang="el-GR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3" name="Θέση εικόνας 8" descr="Εικόνα που περιέχει κείμενο, χάρτης, τυπογραφία&#10;&#10;Περιγραφή που δημιουργήθηκε αυτόματα">
            <a:extLst>
              <a:ext uri="{FF2B5EF4-FFF2-40B4-BE49-F238E27FC236}">
                <a16:creationId xmlns:a16="http://schemas.microsoft.com/office/drawing/2014/main" id="{68DBA833-B428-6880-F6D2-0E8AC1E375A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24651" r="26621" b="-1"/>
          <a:stretch/>
        </p:blipFill>
        <p:spPr>
          <a:xfrm>
            <a:off x="20" y="-2235"/>
            <a:ext cx="5418647" cy="6862275"/>
          </a:xfrm>
          <a:noFill/>
        </p:spPr>
      </p:pic>
      <p:sp>
        <p:nvSpPr>
          <p:cNvPr id="15" name="Θέση αριθμού διαφάνειας 14" hidden="1">
            <a:extLst>
              <a:ext uri="{FF2B5EF4-FFF2-40B4-BE49-F238E27FC236}">
                <a16:creationId xmlns:a16="http://schemas.microsoft.com/office/drawing/2014/main" id="{DEB69497-5651-1488-6FB6-DBC615E4844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68546" y="6290774"/>
            <a:ext cx="61791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31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58F7A-19D1-5D15-31F3-4365E711F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Τίτλος 1">
            <a:extLst>
              <a:ext uri="{FF2B5EF4-FFF2-40B4-BE49-F238E27FC236}">
                <a16:creationId xmlns:a16="http://schemas.microsoft.com/office/drawing/2014/main" id="{116DC6E2-ECAB-230D-632B-7978D274E0EB}"/>
              </a:ext>
            </a:extLst>
          </p:cNvPr>
          <p:cNvSpPr txBox="1">
            <a:spLocks/>
          </p:cNvSpPr>
          <p:nvPr/>
        </p:nvSpPr>
        <p:spPr>
          <a:xfrm>
            <a:off x="6657875" y="114522"/>
            <a:ext cx="4786877" cy="14351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kern="1200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Electricity Subsector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63C34490-642B-9E64-3C85-BCC639A12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201" y="1549668"/>
            <a:ext cx="6925732" cy="4834199"/>
          </a:xfrm>
        </p:spPr>
        <p:txBody>
          <a:bodyPr>
            <a:normAutofit lnSpcReduction="1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l-GR" sz="1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Cyber</a:t>
            </a:r>
            <a:r>
              <a:rPr lang="el-GR" sz="1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l-GR" sz="1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Exploitation</a:t>
            </a:r>
            <a:r>
              <a:rPr lang="el-GR" sz="1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l-GR" sz="1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Risks</a:t>
            </a:r>
            <a:r>
              <a:rPr lang="el-GR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l-GR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4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Disruption of supply</a:t>
            </a:r>
            <a:r>
              <a:rPr lang="en-US" sz="1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Cyberattacks could disrupt the generation, transmission, or distribution of electricity, leading to blackouts.</a:t>
            </a:r>
            <a:endParaRPr lang="el-GR" sz="12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4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Financial manipulation</a:t>
            </a:r>
            <a:r>
              <a:rPr lang="en-US" sz="1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Access to financial data might allow for market manipulations, resulting in financial losses or unfair advantages.</a:t>
            </a:r>
            <a:endParaRPr lang="el-GR" sz="12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4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breaches</a:t>
            </a:r>
            <a:r>
              <a:rPr lang="en-US" sz="1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Compromise of consumption and billing information poses risks of identity theft and privacy violations for consumers.</a:t>
            </a:r>
            <a:endParaRPr lang="el-GR" sz="12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4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Grid manipulation</a:t>
            </a:r>
            <a:r>
              <a:rPr lang="en-US" sz="1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Cyber intrusions could enable unauthorized control over grid operations, potentially causing physical damage to infrastructure.</a:t>
            </a:r>
            <a:endParaRPr lang="el-GR" sz="12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l-GR" sz="1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Defensive</a:t>
            </a:r>
            <a:r>
              <a:rPr lang="el-GR" sz="1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l-GR" sz="1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Measures</a:t>
            </a:r>
            <a:r>
              <a:rPr lang="el-GR" sz="1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l-GR" sz="1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Required</a:t>
            </a:r>
            <a:r>
              <a:rPr lang="el-GR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l-GR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4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 careful with cybersecurity protocols </a:t>
            </a:r>
            <a:r>
              <a:rPr lang="en-US" sz="1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Process Control Networks (PCN) and SCADA systems to prevent unauthorized access and ensure data integrity.</a:t>
            </a:r>
            <a:endParaRPr lang="el-GR" sz="12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4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Regular security assessments </a:t>
            </a:r>
            <a:r>
              <a:rPr lang="en-US" sz="1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updates to counter evolving cyber threats.</a:t>
            </a:r>
            <a:endParaRPr lang="el-GR" sz="12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4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Information sharing </a:t>
            </a:r>
            <a:r>
              <a:rPr lang="en-US" sz="1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between entities within the electricity subsector to rapidly identify threats and disseminate best practices for mitigation.</a:t>
            </a:r>
            <a:endParaRPr lang="el-GR" sz="12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4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Collaboration with government </a:t>
            </a:r>
            <a:r>
              <a:rPr lang="en-US" sz="1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regulatory bodies to establish comprehensive security standards and respond to incidents effectively.</a:t>
            </a:r>
            <a:endParaRPr lang="el-GR" sz="12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3" name="Θέση εικόνας 8" descr="Εικόνα που περιέχει κείμενο, χάρτης, τυπογραφία&#10;&#10;Περιγραφή που δημιουργήθηκε αυτόματα">
            <a:extLst>
              <a:ext uri="{FF2B5EF4-FFF2-40B4-BE49-F238E27FC236}">
                <a16:creationId xmlns:a16="http://schemas.microsoft.com/office/drawing/2014/main" id="{68DBA833-B428-6880-F6D2-0E8AC1E375A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24651" r="26621" b="-1"/>
          <a:stretch/>
        </p:blipFill>
        <p:spPr>
          <a:xfrm>
            <a:off x="20" y="-2235"/>
            <a:ext cx="5418647" cy="6862275"/>
          </a:xfrm>
          <a:noFill/>
        </p:spPr>
      </p:pic>
      <p:sp>
        <p:nvSpPr>
          <p:cNvPr id="15" name="Θέση αριθμού διαφάνειας 14" hidden="1">
            <a:extLst>
              <a:ext uri="{FF2B5EF4-FFF2-40B4-BE49-F238E27FC236}">
                <a16:creationId xmlns:a16="http://schemas.microsoft.com/office/drawing/2014/main" id="{DEB69497-5651-1488-6FB6-DBC615E4844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68546" y="6290774"/>
            <a:ext cx="61791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37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310CB-0C1D-A4A8-9BEB-FB1A9001C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Τίτλος 1">
            <a:extLst>
              <a:ext uri="{FF2B5EF4-FFF2-40B4-BE49-F238E27FC236}">
                <a16:creationId xmlns:a16="http://schemas.microsoft.com/office/drawing/2014/main" id="{62B94702-D19D-F264-0F1F-BC85F2CCED7F}"/>
              </a:ext>
            </a:extLst>
          </p:cNvPr>
          <p:cNvSpPr txBox="1">
            <a:spLocks/>
          </p:cNvSpPr>
          <p:nvPr/>
        </p:nvSpPr>
        <p:spPr>
          <a:xfrm>
            <a:off x="6657875" y="114522"/>
            <a:ext cx="4786877" cy="12041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kern="1200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Oil and Gas Subsector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3AF4FE4B-123D-1024-6E8A-89A7BFBAAF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1271" y="1318662"/>
            <a:ext cx="6593661" cy="5065205"/>
          </a:xfrm>
        </p:spPr>
        <p:txBody>
          <a:bodyPr>
            <a:normAutofit fontScale="85000" lnSpcReduction="1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l-GR" sz="1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Sensitive</a:t>
            </a:r>
            <a:r>
              <a:rPr lang="el-GR" sz="1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l-GR" sz="1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Data</a:t>
            </a:r>
            <a:r>
              <a:rPr lang="el-GR" sz="1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l-GR" sz="1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Types</a:t>
            </a:r>
            <a:r>
              <a:rPr lang="el-GR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l-GR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Exploration and production data</a:t>
            </a:r>
            <a:r>
              <a:rPr lang="en-US" sz="1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Detailed geological and operational data critical for the discovery and extraction of oil and gas reserves.</a:t>
            </a:r>
            <a:endParaRPr lang="el-GR" sz="16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Infrastructure operational data</a:t>
            </a:r>
            <a:r>
              <a:rPr lang="en-US" sz="1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Information on the operational status and performance of critical infrastructure, including pipelines, refineries, and storage facilities.</a:t>
            </a:r>
            <a:endParaRPr lang="el-GR" sz="16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Market and financial data</a:t>
            </a:r>
            <a:r>
              <a:rPr lang="en-US" sz="1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Includes pricing, trading information, and investment details critical for market operations and competitive positioning.</a:t>
            </a:r>
            <a:endParaRPr lang="el-GR" sz="16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l-GR" sz="1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Strategic</a:t>
            </a:r>
            <a:r>
              <a:rPr lang="el-GR" sz="1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l-GR" sz="1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Importance</a:t>
            </a:r>
            <a:r>
              <a:rPr lang="el-GR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l-GR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Energy security</a:t>
            </a:r>
            <a:r>
              <a:rPr lang="en-US" sz="1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Oil and gas are vital components of global energy supply, influencing national security and geopolitical dynamics.</a:t>
            </a:r>
            <a:endParaRPr lang="el-GR" sz="16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Economic impact</a:t>
            </a:r>
            <a:r>
              <a:rPr lang="en-US" sz="1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The sector is a significant contributor to the global economy, with price fluctuations impacting a wide range of economic activities.</a:t>
            </a:r>
            <a:endParaRPr lang="el-GR" sz="16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Regulatory manipulation</a:t>
            </a:r>
            <a:r>
              <a:rPr lang="en-US" sz="1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Unauthorized access to regulatory data could lead to falsified compliance reports, endangering public safety.</a:t>
            </a:r>
            <a:endParaRPr lang="el-GR" sz="16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5" name="Θέση αριθμού διαφάνειας 14" hidden="1">
            <a:extLst>
              <a:ext uri="{FF2B5EF4-FFF2-40B4-BE49-F238E27FC236}">
                <a16:creationId xmlns:a16="http://schemas.microsoft.com/office/drawing/2014/main" id="{019538D0-3821-9668-3B98-5747E6228EC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68546" y="6290774"/>
            <a:ext cx="61791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pic>
        <p:nvPicPr>
          <p:cNvPr id="8" name="Θέση εικόνας 7" descr="Εικόνα που περιέχει ουρανός, πόλη, ουρανοξύστης, σύννεφο&#10;&#10;Περιγραφή που δημιουργήθηκε αυτόματα">
            <a:extLst>
              <a:ext uri="{FF2B5EF4-FFF2-40B4-BE49-F238E27FC236}">
                <a16:creationId xmlns:a16="http://schemas.microsoft.com/office/drawing/2014/main" id="{7D4F1A8B-3133-01F1-55E0-3BA3AD33AC5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5685" r="25685"/>
          <a:stretch>
            <a:fillRect/>
          </a:stretch>
        </p:blipFill>
        <p:spPr>
          <a:xfrm>
            <a:off x="3175" y="-4763"/>
            <a:ext cx="5840413" cy="6862763"/>
          </a:xfrm>
        </p:spPr>
      </p:pic>
    </p:spTree>
    <p:extLst>
      <p:ext uri="{BB962C8B-B14F-4D97-AF65-F5344CB8AC3E}">
        <p14:creationId xmlns:p14="http://schemas.microsoft.com/office/powerpoint/2010/main" val="913081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310CB-0C1D-A4A8-9BEB-FB1A9001C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Τίτλος 1">
            <a:extLst>
              <a:ext uri="{FF2B5EF4-FFF2-40B4-BE49-F238E27FC236}">
                <a16:creationId xmlns:a16="http://schemas.microsoft.com/office/drawing/2014/main" id="{62B94702-D19D-F264-0F1F-BC85F2CCED7F}"/>
              </a:ext>
            </a:extLst>
          </p:cNvPr>
          <p:cNvSpPr txBox="1">
            <a:spLocks/>
          </p:cNvSpPr>
          <p:nvPr/>
        </p:nvSpPr>
        <p:spPr>
          <a:xfrm>
            <a:off x="6657875" y="114522"/>
            <a:ext cx="4786877" cy="12041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kern="1200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Oil and Gas Subsector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3AF4FE4B-123D-1024-6E8A-89A7BFBAAF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1271" y="1318662"/>
            <a:ext cx="6593661" cy="5065205"/>
          </a:xfrm>
        </p:spPr>
        <p:txBody>
          <a:bodyPr>
            <a:normAutofit fontScale="85000" lnSpcReduction="1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l-GR" sz="1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Cyber</a:t>
            </a:r>
            <a:r>
              <a:rPr lang="el-GR" sz="1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l-GR" sz="1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Exploitation</a:t>
            </a:r>
            <a:r>
              <a:rPr lang="el-GR" sz="1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l-GR" sz="1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Risks</a:t>
            </a:r>
            <a:r>
              <a:rPr lang="el-GR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l-GR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Operational disruption</a:t>
            </a:r>
            <a:r>
              <a:rPr lang="en-US" sz="15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Cyberattacks targeting operational technology can lead to shutdowns or malfunctions in extraction, pipeline, and refinery operations.</a:t>
            </a:r>
            <a:endParaRPr lang="el-GR" sz="13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Environmental hazards</a:t>
            </a:r>
            <a:r>
              <a:rPr lang="en-US" sz="15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Compromises in control systems could result in spills, leaks, or other incidents with severe environmental and public health consequences.</a:t>
            </a:r>
            <a:endParaRPr lang="el-GR" sz="13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Economic manipulation</a:t>
            </a:r>
            <a:r>
              <a:rPr lang="en-US" sz="15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Unauthorized access to market and financial data could lead to insider trading, market manipulation, or economic espionage.</a:t>
            </a:r>
            <a:endParaRPr lang="el-GR" sz="13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Infrastructure sabotage</a:t>
            </a:r>
            <a:r>
              <a:rPr lang="en-US" sz="15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Advanced persistent threats (APTs) could target physical infrastructure, leading to long-term damage and disruption of supply chains.</a:t>
            </a:r>
            <a:endParaRPr lang="el-GR" sz="13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l-GR" sz="1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Defensive</a:t>
            </a:r>
            <a:r>
              <a:rPr lang="el-GR" sz="1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l-GR" sz="1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Measures</a:t>
            </a:r>
            <a:r>
              <a:rPr lang="el-GR" sz="1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l-GR" sz="1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Required</a:t>
            </a:r>
            <a:r>
              <a:rPr lang="el-GR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l-GR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Robust cybersecurity </a:t>
            </a:r>
            <a:r>
              <a:rPr lang="en-US" sz="15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frameworks for both Information Technology (IT) and Operational Technology (OT) systems to safeguard against attacks.</a:t>
            </a:r>
            <a:endParaRPr lang="el-GR" sz="13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Implementation of real-time monitoring </a:t>
            </a:r>
            <a:r>
              <a:rPr lang="en-US" sz="15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anomaly detection systems to identify potential cyber threats promptly.</a:t>
            </a:r>
            <a:endParaRPr lang="el-GR" sz="13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Strengthened collaboration </a:t>
            </a:r>
            <a:r>
              <a:rPr lang="en-US" sz="15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within the sector and with government agencies for intelligence sharing and joint cybersecurity initiatives.</a:t>
            </a:r>
            <a:endParaRPr lang="el-GR" sz="13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Development of rapid response </a:t>
            </a:r>
            <a:r>
              <a:rPr lang="en-US" sz="15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recovery plans to minimize the impact of cyber incidents and ensure resilience of operations.</a:t>
            </a:r>
            <a:endParaRPr lang="el-GR" sz="13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5" name="Θέση αριθμού διαφάνειας 14" hidden="1">
            <a:extLst>
              <a:ext uri="{FF2B5EF4-FFF2-40B4-BE49-F238E27FC236}">
                <a16:creationId xmlns:a16="http://schemas.microsoft.com/office/drawing/2014/main" id="{019538D0-3821-9668-3B98-5747E6228EC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68546" y="6290774"/>
            <a:ext cx="61791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pic>
        <p:nvPicPr>
          <p:cNvPr id="8" name="Θέση εικόνας 7" descr="Εικόνα που περιέχει ουρανός, πόλη, ουρανοξύστης, σύννεφο&#10;&#10;Περιγραφή που δημιουργήθηκε αυτόματα">
            <a:extLst>
              <a:ext uri="{FF2B5EF4-FFF2-40B4-BE49-F238E27FC236}">
                <a16:creationId xmlns:a16="http://schemas.microsoft.com/office/drawing/2014/main" id="{7D4F1A8B-3133-01F1-55E0-3BA3AD33AC5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5685" r="25685"/>
          <a:stretch>
            <a:fillRect/>
          </a:stretch>
        </p:blipFill>
        <p:spPr>
          <a:xfrm>
            <a:off x="3175" y="-4763"/>
            <a:ext cx="5840413" cy="6862763"/>
          </a:xfrm>
        </p:spPr>
      </p:pic>
    </p:spTree>
    <p:extLst>
      <p:ext uri="{BB962C8B-B14F-4D97-AF65-F5344CB8AC3E}">
        <p14:creationId xmlns:p14="http://schemas.microsoft.com/office/powerpoint/2010/main" val="2166455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A4C7F-D9C4-96AF-C3DA-16FCB787D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Τίτλος 1">
            <a:extLst>
              <a:ext uri="{FF2B5EF4-FFF2-40B4-BE49-F238E27FC236}">
                <a16:creationId xmlns:a16="http://schemas.microsoft.com/office/drawing/2014/main" id="{E781089E-13CF-85A8-4679-F65249A0DB6E}"/>
              </a:ext>
            </a:extLst>
          </p:cNvPr>
          <p:cNvSpPr txBox="1">
            <a:spLocks/>
          </p:cNvSpPr>
          <p:nvPr/>
        </p:nvSpPr>
        <p:spPr>
          <a:xfrm>
            <a:off x="6657875" y="114521"/>
            <a:ext cx="4786877" cy="12137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kern="1200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Nuclear Subsector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1A4F1E9C-E9C6-DBF9-5687-D1177A901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22771" y="1443789"/>
            <a:ext cx="6632162" cy="5159141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l-GR" sz="1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Sensitive</a:t>
            </a:r>
            <a:r>
              <a:rPr lang="el-GR" sz="1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l-GR" sz="1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Data</a:t>
            </a:r>
            <a:r>
              <a:rPr lang="el-GR" sz="1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l-GR" sz="1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Types</a:t>
            </a:r>
            <a:r>
              <a:rPr lang="el-GR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l-GR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6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Operational data</a:t>
            </a:r>
            <a:r>
              <a:rPr lang="en-US" sz="1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Includes detailed information on the operational status of nuclear reactors, fuel usage, and waste storage.</a:t>
            </a:r>
            <a:endParaRPr lang="el-GR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6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Safety system data</a:t>
            </a:r>
            <a:r>
              <a:rPr lang="en-US" sz="1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Critical information on the status and integrity of safety systems designed to prevent accidents.</a:t>
            </a:r>
            <a:endParaRPr lang="el-GR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6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Regulatory and compliance data</a:t>
            </a:r>
            <a:r>
              <a:rPr lang="en-US" sz="1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Documents and records pertaining to regulatory compliance, safety audits, and inspections.</a:t>
            </a:r>
            <a:endParaRPr lang="el-GR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l-GR" sz="1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Strategic</a:t>
            </a:r>
            <a:r>
              <a:rPr lang="el-GR" sz="1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l-GR" sz="1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Importance</a:t>
            </a:r>
            <a:r>
              <a:rPr lang="el-GR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l-GR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6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National security</a:t>
            </a:r>
            <a:r>
              <a:rPr lang="en-US" sz="1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Nuclear facilities are key assets with implications for national security due to the potential for radiological release.</a:t>
            </a:r>
            <a:endParaRPr lang="el-GR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6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Energy stability</a:t>
            </a:r>
            <a:r>
              <a:rPr lang="en-US" sz="1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Nuclear power contributes significantly to the stability and reliability of the electricity grid in many countries.</a:t>
            </a:r>
            <a:endParaRPr lang="el-GR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5" name="Θέση αριθμού διαφάνειας 14" hidden="1">
            <a:extLst>
              <a:ext uri="{FF2B5EF4-FFF2-40B4-BE49-F238E27FC236}">
                <a16:creationId xmlns:a16="http://schemas.microsoft.com/office/drawing/2014/main" id="{2B52D486-B1AF-4923-70CC-81FC2A7B10B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68546" y="6290774"/>
            <a:ext cx="61791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pic>
        <p:nvPicPr>
          <p:cNvPr id="6" name="Θέση εικόνας 5" descr="Εικόνα που περιέχει ουρανός, νερό, σταθμός ηλεκτροπαραγωγής, πύργος ψύξης&#10;&#10;Περιγραφή που δημιουργήθηκε αυτόματα">
            <a:extLst>
              <a:ext uri="{FF2B5EF4-FFF2-40B4-BE49-F238E27FC236}">
                <a16:creationId xmlns:a16="http://schemas.microsoft.com/office/drawing/2014/main" id="{CE556F99-8CA6-55DA-7E99-B488E513BD2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5679" r="256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38642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g2c5a591c0c4_0_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09575" y="108400"/>
            <a:ext cx="2553075" cy="47225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g2c5a591c0c4_0_113"/>
          <p:cNvSpPr txBox="1">
            <a:spLocks noGrp="1"/>
          </p:cNvSpPr>
          <p:nvPr>
            <p:ph type="sldNum" idx="12"/>
          </p:nvPr>
        </p:nvSpPr>
        <p:spPr>
          <a:xfrm>
            <a:off x="10768546" y="6290774"/>
            <a:ext cx="618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dk1"/>
                </a:solidFill>
              </a:rPr>
              <a:t>2</a:t>
            </a:fld>
            <a:endParaRPr>
              <a:solidFill>
                <a:schemeClr val="dk1"/>
              </a:solidFill>
            </a:endParaRPr>
          </a:p>
        </p:txBody>
      </p:sp>
      <p:pic>
        <p:nvPicPr>
          <p:cNvPr id="220" name="Google Shape;220;g2c5a591c0c4_0_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325025"/>
            <a:ext cx="11887202" cy="42079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A4C7F-D9C4-96AF-C3DA-16FCB787D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Τίτλος 1">
            <a:extLst>
              <a:ext uri="{FF2B5EF4-FFF2-40B4-BE49-F238E27FC236}">
                <a16:creationId xmlns:a16="http://schemas.microsoft.com/office/drawing/2014/main" id="{E781089E-13CF-85A8-4679-F65249A0DB6E}"/>
              </a:ext>
            </a:extLst>
          </p:cNvPr>
          <p:cNvSpPr txBox="1">
            <a:spLocks/>
          </p:cNvSpPr>
          <p:nvPr/>
        </p:nvSpPr>
        <p:spPr>
          <a:xfrm>
            <a:off x="6657875" y="114521"/>
            <a:ext cx="4786877" cy="12137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kern="1200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Nuclear Subsector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1A4F1E9C-E9C6-DBF9-5687-D1177A901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22771" y="1443789"/>
            <a:ext cx="6632162" cy="5159141"/>
          </a:xfrm>
        </p:spPr>
        <p:txBody>
          <a:bodyPr>
            <a:normAutofit fontScale="92500" lnSpcReduction="1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l-GR" sz="1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Cyber</a:t>
            </a:r>
            <a:r>
              <a:rPr lang="el-GR" sz="1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l-GR" sz="1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Exploitation</a:t>
            </a:r>
            <a:r>
              <a:rPr lang="el-GR" sz="1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l-GR" sz="1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Risks</a:t>
            </a:r>
            <a:r>
              <a:rPr lang="el-GR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l-GR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Safety compromise: </a:t>
            </a:r>
            <a:r>
              <a:rPr lang="en-US" sz="15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Cyberattacks targeting control systems could potentially compromise safety mechanisms, leading to dangerous incidents.</a:t>
            </a:r>
            <a:endParaRPr lang="el-GR" sz="13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Disruption of operations</a:t>
            </a:r>
            <a:r>
              <a:rPr lang="en-US" sz="15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Intrusions into operational networks could result in the shutdown or malfunction of nuclear reactors, affecting energy supply.</a:t>
            </a:r>
            <a:endParaRPr lang="el-GR" sz="13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Information theft</a:t>
            </a:r>
            <a:r>
              <a:rPr lang="en-US" sz="15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Espionage aimed at obtaining sensitive technological or operational information could undermine national security.</a:t>
            </a:r>
            <a:endParaRPr lang="el-GR" sz="13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Regulatory manipulation</a:t>
            </a:r>
            <a:r>
              <a:rPr lang="en-US" sz="15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Unauthorized access to regulatory data could lead to falsified compliance reports, endangering public safety.</a:t>
            </a:r>
            <a:endParaRPr lang="el-GR" sz="13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l-GR" sz="1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Defensive</a:t>
            </a:r>
            <a:r>
              <a:rPr lang="el-GR" sz="1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l-GR" sz="1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Measures</a:t>
            </a:r>
            <a:r>
              <a:rPr lang="el-GR" sz="1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l-GR" sz="1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Required</a:t>
            </a:r>
            <a:r>
              <a:rPr lang="el-GR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l-GR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Advanced cybersecurity defenses </a:t>
            </a:r>
            <a:r>
              <a:rPr lang="en-US" sz="15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Industrial Control Systems (ICS) and Operational Technology (OT) networks to protect against specific threats to nuclear facilities.</a:t>
            </a:r>
            <a:endParaRPr lang="el-GR" sz="13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Continuous monitoring </a:t>
            </a:r>
            <a:r>
              <a:rPr lang="en-US" sz="15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real-time detection systems to quickly identify and respond to potential cybersecurity incidents.</a:t>
            </a:r>
            <a:endParaRPr lang="el-GR" sz="13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Comprehensive emergency response strategies</a:t>
            </a:r>
            <a:r>
              <a:rPr lang="en-US" sz="15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including cybersecurity incident response plans, to ensure rapid containment and mitigation.</a:t>
            </a:r>
            <a:endParaRPr lang="el-GR" sz="13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International collaboration </a:t>
            </a:r>
            <a:r>
              <a:rPr lang="en-US" sz="15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 nuclear cybersecurity standards and best practices to enhance the global security posture against common threats.</a:t>
            </a:r>
            <a:endParaRPr lang="el-GR" sz="13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5" name="Θέση αριθμού διαφάνειας 14" hidden="1">
            <a:extLst>
              <a:ext uri="{FF2B5EF4-FFF2-40B4-BE49-F238E27FC236}">
                <a16:creationId xmlns:a16="http://schemas.microsoft.com/office/drawing/2014/main" id="{2B52D486-B1AF-4923-70CC-81FC2A7B10B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68546" y="6290774"/>
            <a:ext cx="61791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pic>
        <p:nvPicPr>
          <p:cNvPr id="6" name="Θέση εικόνας 5" descr="Εικόνα που περιέχει ουρανός, νερό, σταθμός ηλεκτροπαραγωγής, πύργος ψύξης&#10;&#10;Περιγραφή που δημιουργήθηκε αυτόματα">
            <a:extLst>
              <a:ext uri="{FF2B5EF4-FFF2-40B4-BE49-F238E27FC236}">
                <a16:creationId xmlns:a16="http://schemas.microsoft.com/office/drawing/2014/main" id="{CE556F99-8CA6-55DA-7E99-B488E513BD2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5679" r="256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37991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9BAB5-1AD2-3E53-482F-73CF1B047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Τίτλος 1">
            <a:extLst>
              <a:ext uri="{FF2B5EF4-FFF2-40B4-BE49-F238E27FC236}">
                <a16:creationId xmlns:a16="http://schemas.microsoft.com/office/drawing/2014/main" id="{09766796-2F94-5C2A-E7B7-3C3958D1AC22}"/>
              </a:ext>
            </a:extLst>
          </p:cNvPr>
          <p:cNvSpPr txBox="1">
            <a:spLocks/>
          </p:cNvSpPr>
          <p:nvPr/>
        </p:nvSpPr>
        <p:spPr>
          <a:xfrm>
            <a:off x="6657875" y="114521"/>
            <a:ext cx="4786877" cy="15183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kern="1200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Alternative Fuels Subsector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357AC79-69AA-22BB-9C84-08D5EA28C2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1133" y="1632836"/>
            <a:ext cx="6273800" cy="4751031"/>
          </a:xfrm>
        </p:spPr>
        <p:txBody>
          <a:bodyPr>
            <a:normAutofit lnSpcReduction="1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l-GR" sz="1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Sensitive</a:t>
            </a:r>
            <a:r>
              <a:rPr lang="el-GR" sz="1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l-GR" sz="1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Data</a:t>
            </a:r>
            <a:r>
              <a:rPr lang="el-GR" sz="1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l-GR" sz="1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Types</a:t>
            </a:r>
            <a:r>
              <a:rPr lang="el-GR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l-GR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6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Production data</a:t>
            </a:r>
            <a:r>
              <a:rPr lang="en-US" sz="1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Information on the production processes, yield rates, and technological innovations for alternative fuels like biodiesel, ethanol, and hydrogen.</a:t>
            </a:r>
            <a:endParaRPr lang="el-GR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6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Supply chain data</a:t>
            </a:r>
            <a:r>
              <a:rPr lang="en-US" sz="1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Details on the logistics, distribution networks, and storage facilities for alternative fuel sources.</a:t>
            </a:r>
            <a:endParaRPr lang="el-GR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6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 and Development data</a:t>
            </a:r>
            <a:r>
              <a:rPr lang="en-US" sz="1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Critical data on new technologies, patents, and experimental processes aimed at improving efficiency and reducing costs.</a:t>
            </a:r>
            <a:endParaRPr lang="el-GR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l-GR" sz="1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Strategic</a:t>
            </a:r>
            <a:r>
              <a:rPr lang="el-GR" sz="1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l-GR" sz="1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Importance</a:t>
            </a:r>
            <a:r>
              <a:rPr lang="el-GR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l-GR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6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Sustainability and energy transition</a:t>
            </a:r>
            <a:r>
              <a:rPr lang="en-US" sz="1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Alternative fuels are key to reducing dependency on fossil fuels and achieving sustainability goals.</a:t>
            </a:r>
            <a:endParaRPr lang="el-GR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6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Economic growth</a:t>
            </a:r>
            <a:r>
              <a:rPr lang="en-US" sz="1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The sector represents a growing market with significant investment in R&amp;D, contributing to economic diversification and innovation.</a:t>
            </a:r>
            <a:endParaRPr lang="el-GR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5" name="Θέση αριθμού διαφάνειας 14" hidden="1">
            <a:extLst>
              <a:ext uri="{FF2B5EF4-FFF2-40B4-BE49-F238E27FC236}">
                <a16:creationId xmlns:a16="http://schemas.microsoft.com/office/drawing/2014/main" id="{B89248D5-2F47-B322-6D54-1771C2DEA05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68546" y="6290774"/>
            <a:ext cx="61791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pic>
        <p:nvPicPr>
          <p:cNvPr id="8" name="Θέση εικόνας 7" descr="Εικόνα που περιέχει ουρανός, κτίριο, πρατήριο καυσίμων, εξωτερικός χώρος/ύπαιθ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CAA7E855-9036-4E6A-75B6-0732290BD12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5679" r="256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644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9BAB5-1AD2-3E53-482F-73CF1B047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Τίτλος 1">
            <a:extLst>
              <a:ext uri="{FF2B5EF4-FFF2-40B4-BE49-F238E27FC236}">
                <a16:creationId xmlns:a16="http://schemas.microsoft.com/office/drawing/2014/main" id="{09766796-2F94-5C2A-E7B7-3C3958D1AC22}"/>
              </a:ext>
            </a:extLst>
          </p:cNvPr>
          <p:cNvSpPr txBox="1">
            <a:spLocks/>
          </p:cNvSpPr>
          <p:nvPr/>
        </p:nvSpPr>
        <p:spPr>
          <a:xfrm>
            <a:off x="6657875" y="114521"/>
            <a:ext cx="4786877" cy="15183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kern="1200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Alternative Fuels Subsector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357AC79-69AA-22BB-9C84-08D5EA28C2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1133" y="1632836"/>
            <a:ext cx="6273800" cy="5027846"/>
          </a:xfrm>
        </p:spPr>
        <p:txBody>
          <a:bodyPr>
            <a:normAutofit fontScale="92500" lnSpcReduction="2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l-GR" sz="1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Cyber</a:t>
            </a:r>
            <a:r>
              <a:rPr lang="el-GR" sz="1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l-GR" sz="1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Exploitation</a:t>
            </a:r>
            <a:r>
              <a:rPr lang="el-GR" sz="1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l-GR" sz="1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Risks</a:t>
            </a:r>
            <a:r>
              <a:rPr lang="el-GR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l-GR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Intellectual property theft</a:t>
            </a:r>
            <a:r>
              <a:rPr lang="en-US" sz="15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Cyber espionage aimed at stealing proprietary technology and R&amp;D data to gain competitive advantages.</a:t>
            </a:r>
            <a:endParaRPr lang="el-GR" sz="13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Supply chain disruption</a:t>
            </a:r>
            <a:r>
              <a:rPr lang="en-US" sz="15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Attacks on supply chain data can lead to disruptions in the distribution and availability of alternative fuels.</a:t>
            </a:r>
            <a:endParaRPr lang="el-GR" sz="13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Production sabotage</a:t>
            </a:r>
            <a:r>
              <a:rPr lang="en-US" sz="15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Cyberattacks targeting production facilities' control systems could result in production halts, damaged equipment, or compromised safety.</a:t>
            </a:r>
            <a:endParaRPr lang="el-GR" sz="13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Market manipulation</a:t>
            </a:r>
            <a:r>
              <a:rPr lang="en-US" sz="15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Access to sensitive market and financial data could be used for insider trading or manipulating market prices.</a:t>
            </a:r>
            <a:endParaRPr lang="el-GR" sz="13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l-GR" sz="1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Defensive</a:t>
            </a:r>
            <a:r>
              <a:rPr lang="el-GR" sz="1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l-GR" sz="1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Measures</a:t>
            </a:r>
            <a:r>
              <a:rPr lang="el-GR" sz="1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l-GR" sz="1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Required</a:t>
            </a:r>
            <a:r>
              <a:rPr lang="el-GR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l-GR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Robust cybersecurity measures </a:t>
            </a:r>
            <a:r>
              <a:rPr lang="en-US" sz="15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tailored to protect both IT and Operational Technology (OT) environments involved in production and R&amp;D.</a:t>
            </a:r>
            <a:endParaRPr lang="el-GR" sz="13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Implementation of secure data exchange protocols </a:t>
            </a:r>
            <a:r>
              <a:rPr lang="en-US" sz="15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protect supply chain information and ensure the integrity of distributed energy resources.</a:t>
            </a:r>
            <a:endParaRPr lang="el-GR" sz="13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Strengthened cybersecurity awareness </a:t>
            </a:r>
            <a:r>
              <a:rPr lang="en-US" sz="15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training programs for employees to mitigate risks from phishing attacks and insider threats.</a:t>
            </a:r>
            <a:endParaRPr lang="el-GR" sz="13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5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Collaboration with regulatory bodies </a:t>
            </a:r>
            <a:r>
              <a:rPr lang="en-US" sz="15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industry groups to develop and adhere to cybersecurity standards specific to the alternative fuels sector.</a:t>
            </a:r>
          </a:p>
        </p:txBody>
      </p:sp>
      <p:sp>
        <p:nvSpPr>
          <p:cNvPr id="15" name="Θέση αριθμού διαφάνειας 14" hidden="1">
            <a:extLst>
              <a:ext uri="{FF2B5EF4-FFF2-40B4-BE49-F238E27FC236}">
                <a16:creationId xmlns:a16="http://schemas.microsoft.com/office/drawing/2014/main" id="{B89248D5-2F47-B322-6D54-1771C2DEA05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68546" y="6290774"/>
            <a:ext cx="61791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pic>
        <p:nvPicPr>
          <p:cNvPr id="8" name="Θέση εικόνας 7" descr="Εικόνα που περιέχει ουρανός, κτίριο, πρατήριο καυσίμων, εξωτερικός χώρος/ύπαιθ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CAA7E855-9036-4E6A-75B6-0732290BD12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5679" r="256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1510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D9C4E-0C97-B3FB-673A-D02C30BDD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1">
            <a:extLst>
              <a:ext uri="{FF2B5EF4-FFF2-40B4-BE49-F238E27FC236}">
                <a16:creationId xmlns:a16="http://schemas.microsoft.com/office/drawing/2014/main" id="{206C5789-6473-F4B1-BA0A-E45C10D05B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5" name="Θέση αριθμού διαφάνειας 14">
            <a:extLst>
              <a:ext uri="{FF2B5EF4-FFF2-40B4-BE49-F238E27FC236}">
                <a16:creationId xmlns:a16="http://schemas.microsoft.com/office/drawing/2014/main" id="{79D4C86B-B687-89CC-E33D-B79311076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23</a:t>
            </a:fld>
            <a:endParaRPr lang="en-US" dirty="0"/>
          </a:p>
        </p:txBody>
      </p:sp>
      <p:sp useBgFill="1">
        <p:nvSpPr>
          <p:cNvPr id="3" name="Slide Background">
            <a:extLst>
              <a:ext uri="{FF2B5EF4-FFF2-40B4-BE49-F238E27FC236}">
                <a16:creationId xmlns:a16="http://schemas.microsoft.com/office/drawing/2014/main" id="{7858C072-8752-408A-8206-FBAB92836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" name="Rectangle 10">
            <a:extLst>
              <a:ext uri="{FF2B5EF4-FFF2-40B4-BE49-F238E27FC236}">
                <a16:creationId xmlns:a16="http://schemas.microsoft.com/office/drawing/2014/main" id="{79CB1913-8973-7EBA-C4C3-291F4D7EB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Τίτλος 1">
            <a:extLst>
              <a:ext uri="{FF2B5EF4-FFF2-40B4-BE49-F238E27FC236}">
                <a16:creationId xmlns:a16="http://schemas.microsoft.com/office/drawing/2014/main" id="{5D53AB0A-5379-2E55-C810-EC7EC65059F9}"/>
              </a:ext>
            </a:extLst>
          </p:cNvPr>
          <p:cNvSpPr txBox="1">
            <a:spLocks/>
          </p:cNvSpPr>
          <p:nvPr/>
        </p:nvSpPr>
        <p:spPr>
          <a:xfrm>
            <a:off x="5716053" y="404248"/>
            <a:ext cx="6170089" cy="15593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/>
              <a:t>Software is necessary but …</a:t>
            </a:r>
            <a:endParaRPr lang="el-GR" sz="4000"/>
          </a:p>
        </p:txBody>
      </p:sp>
      <p:sp>
        <p:nvSpPr>
          <p:cNvPr id="6" name="Θέση περιεχομένου 2">
            <a:extLst>
              <a:ext uri="{FF2B5EF4-FFF2-40B4-BE49-F238E27FC236}">
                <a16:creationId xmlns:a16="http://schemas.microsoft.com/office/drawing/2014/main" id="{50720A20-276A-D8D8-467E-E6B70A3CE0CB}"/>
              </a:ext>
            </a:extLst>
          </p:cNvPr>
          <p:cNvSpPr txBox="1">
            <a:spLocks/>
          </p:cNvSpPr>
          <p:nvPr/>
        </p:nvSpPr>
        <p:spPr>
          <a:xfrm>
            <a:off x="5878286" y="2536371"/>
            <a:ext cx="6007856" cy="399505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Facts …</a:t>
            </a:r>
          </a:p>
          <a:p>
            <a:pPr lvl="1"/>
            <a:r>
              <a:rPr lang="en-US" sz="2000" dirty="0"/>
              <a:t>Motivation – Big -&gt; Large sums of money from a </a:t>
            </a:r>
            <a:r>
              <a:rPr lang="en-US" sz="2000" b="1" dirty="0"/>
              <a:t>competitor</a:t>
            </a:r>
            <a:r>
              <a:rPr lang="en-US" sz="2000" dirty="0"/>
              <a:t> or someone with </a:t>
            </a:r>
            <a:r>
              <a:rPr lang="en-US" sz="2000" b="1" dirty="0"/>
              <a:t>different business interests</a:t>
            </a:r>
            <a:endParaRPr lang="el-GR" sz="2000" dirty="0"/>
          </a:p>
          <a:p>
            <a:pPr lvl="1"/>
            <a:r>
              <a:rPr lang="en-US" sz="2000" dirty="0"/>
              <a:t>Large pool of different software = high probability for the attacker to find a vulnerability </a:t>
            </a:r>
            <a:endParaRPr lang="el-GR" sz="2000" dirty="0"/>
          </a:p>
          <a:p>
            <a:pPr lvl="1"/>
            <a:r>
              <a:rPr lang="en-US" sz="2000" dirty="0"/>
              <a:t>Physical Security Integration </a:t>
            </a:r>
          </a:p>
          <a:p>
            <a:pPr lvl="2"/>
            <a:r>
              <a:rPr lang="en-US" sz="1600" dirty="0"/>
              <a:t>You can’t let someone near with a laptop and  an antenna </a:t>
            </a:r>
            <a:endParaRPr lang="el-GR" sz="1600" dirty="0"/>
          </a:p>
        </p:txBody>
      </p:sp>
      <p:pic>
        <p:nvPicPr>
          <p:cNvPr id="7" name="Εικόνα 6" descr="Εικόνα που περιέχει υπολογιστής, εσωτερικός χώρος, φορητός υπολογιστής, προσωπικός υπολογιστής&#10;&#10;Περιγραφή που δημιουργήθηκε αυτόματα">
            <a:extLst>
              <a:ext uri="{FF2B5EF4-FFF2-40B4-BE49-F238E27FC236}">
                <a16:creationId xmlns:a16="http://schemas.microsoft.com/office/drawing/2014/main" id="{60A6F103-D57E-E876-F34E-D889E73D9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" y="-2"/>
            <a:ext cx="5312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15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FD336-7080-57A2-D989-FF857E927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Θέση αριθμού διαφάνειας 14">
            <a:extLst>
              <a:ext uri="{FF2B5EF4-FFF2-40B4-BE49-F238E27FC236}">
                <a16:creationId xmlns:a16="http://schemas.microsoft.com/office/drawing/2014/main" id="{9C907439-6486-5A3A-4B90-8C5829859F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Τίτλος 1">
            <a:extLst>
              <a:ext uri="{FF2B5EF4-FFF2-40B4-BE49-F238E27FC236}">
                <a16:creationId xmlns:a16="http://schemas.microsoft.com/office/drawing/2014/main" id="{D830910B-A2D0-9213-3FB6-D2EB8BA1726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>
                <a:solidFill>
                  <a:schemeClr val="accent1">
                    <a:lumMod val="50000"/>
                  </a:schemeClr>
                </a:solidFill>
              </a:rPr>
              <a:t>Understanding the risks - mitigations</a:t>
            </a:r>
            <a:endParaRPr lang="el-GR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4" name="Θέση περιεχομένου 2">
            <a:extLst>
              <a:ext uri="{FF2B5EF4-FFF2-40B4-BE49-F238E27FC236}">
                <a16:creationId xmlns:a16="http://schemas.microsoft.com/office/drawing/2014/main" id="{712BBA46-FBA9-7507-F224-7B553AA1B32A}"/>
              </a:ext>
            </a:extLst>
          </p:cNvPr>
          <p:cNvGraphicFramePr>
            <a:graphicFrameLocks/>
          </p:cNvGraphicFramePr>
          <p:nvPr/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78714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051933-E173-2A1E-76D3-292B09860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6" descr="A person raising his hand">
            <a:extLst>
              <a:ext uri="{FF2B5EF4-FFF2-40B4-BE49-F238E27FC236}">
                <a16:creationId xmlns:a16="http://schemas.microsoft.com/office/drawing/2014/main" id="{FE4A0E75-5E9D-6F5B-2DC8-549F8F9C75A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8333" r="8333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DD015A5-E81E-415E-8DE2-04A590BD2D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Course progress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BF3D83-61AA-698B-1E4B-54F7402810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o1.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0DA825-883A-DA29-4F59-14098A02B7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Navigating Cyber Threats: The Risk of Vulnerable Binaries in Maritime Systems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E12A6D1-62D3-2575-EF7D-5471BC785E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o2.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62F624-5672-DA32-8AF6-A83B5BF6DC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en-US" sz="1900" dirty="0"/>
              <a:t>From Software to Binaries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76D6DF8-5C74-97BE-A910-9460B95B5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o3.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D5C41B-DAD7-11E8-6F57-ABDB083964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Memory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1ED6572-8F20-068B-1D3B-D07E96B024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o4.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C66980D-5AC9-2339-9DC1-C2F4D3D447C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Black Box Pen Test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C6FE635-7DBA-08DD-C8F6-CF985A52DB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25</a:t>
            </a:fld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655C6E6-0867-7127-9D30-4F1974D83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370364" y="-23539"/>
            <a:ext cx="2562565" cy="6885155"/>
            <a:chOff x="7370364" y="-23539"/>
            <a:chExt cx="2562565" cy="6885155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90C9A310-19AD-AC04-6A00-D6B94DF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7829202" y="5156615"/>
              <a:ext cx="878334" cy="1705001"/>
            </a:xfrm>
            <a:prstGeom prst="rect">
              <a:avLst/>
            </a:prstGeom>
          </p:spPr>
        </p:pic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D1AC566-6B40-988D-2A01-689B2E6EA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370364" y="-23539"/>
              <a:ext cx="2562565" cy="6884359"/>
            </a:xfrm>
            <a:custGeom>
              <a:avLst/>
              <a:gdLst>
                <a:gd name="connsiteX0" fmla="*/ 2535833 w 2562565"/>
                <a:gd name="connsiteY0" fmla="*/ 0 h 6884359"/>
                <a:gd name="connsiteX1" fmla="*/ 2106829 w 2562565"/>
                <a:gd name="connsiteY1" fmla="*/ 1564627 h 6884359"/>
                <a:gd name="connsiteX2" fmla="*/ 1764389 w 2562565"/>
                <a:gd name="connsiteY2" fmla="*/ 2840498 h 6884359"/>
                <a:gd name="connsiteX3" fmla="*/ 1579803 w 2562565"/>
                <a:gd name="connsiteY3" fmla="*/ 2925726 h 6884359"/>
                <a:gd name="connsiteX4" fmla="*/ 1467779 w 2562565"/>
                <a:gd name="connsiteY4" fmla="*/ 2731101 h 6884359"/>
                <a:gd name="connsiteX5" fmla="*/ 1727472 w 2562565"/>
                <a:gd name="connsiteY5" fmla="*/ 1773244 h 6884359"/>
                <a:gd name="connsiteX6" fmla="*/ 1709650 w 2562565"/>
                <a:gd name="connsiteY6" fmla="*/ 1633318 h 6884359"/>
                <a:gd name="connsiteX7" fmla="*/ 1597625 w 2562565"/>
                <a:gd name="connsiteY7" fmla="*/ 1546818 h 6884359"/>
                <a:gd name="connsiteX8" fmla="*/ 1372303 w 2562565"/>
                <a:gd name="connsiteY8" fmla="*/ 1676568 h 6884359"/>
                <a:gd name="connsiteX9" fmla="*/ 977670 w 2562565"/>
                <a:gd name="connsiteY9" fmla="*/ 3131798 h 6884359"/>
                <a:gd name="connsiteX10" fmla="*/ 5092 w 2562565"/>
                <a:gd name="connsiteY10" fmla="*/ 6867823 h 6884359"/>
                <a:gd name="connsiteX11" fmla="*/ 0 w 2562565"/>
                <a:gd name="connsiteY11" fmla="*/ 6884360 h 6884359"/>
                <a:gd name="connsiteX12" fmla="*/ 26733 w 2562565"/>
                <a:gd name="connsiteY12" fmla="*/ 6884360 h 6884359"/>
                <a:gd name="connsiteX13" fmla="*/ 1003131 w 2562565"/>
                <a:gd name="connsiteY13" fmla="*/ 3139431 h 6884359"/>
                <a:gd name="connsiteX14" fmla="*/ 1397763 w 2562565"/>
                <a:gd name="connsiteY14" fmla="*/ 1684200 h 6884359"/>
                <a:gd name="connsiteX15" fmla="*/ 1592533 w 2562565"/>
                <a:gd name="connsiteY15" fmla="*/ 1572259 h 6884359"/>
                <a:gd name="connsiteX16" fmla="*/ 1688009 w 2562565"/>
                <a:gd name="connsiteY16" fmla="*/ 1646039 h 6884359"/>
                <a:gd name="connsiteX17" fmla="*/ 1703285 w 2562565"/>
                <a:gd name="connsiteY17" fmla="*/ 1766884 h 6884359"/>
                <a:gd name="connsiteX18" fmla="*/ 1443591 w 2562565"/>
                <a:gd name="connsiteY18" fmla="*/ 2724741 h 6884359"/>
                <a:gd name="connsiteX19" fmla="*/ 1573438 w 2562565"/>
                <a:gd name="connsiteY19" fmla="*/ 2949894 h 6884359"/>
                <a:gd name="connsiteX20" fmla="*/ 1788577 w 2562565"/>
                <a:gd name="connsiteY20" fmla="*/ 2849402 h 6884359"/>
                <a:gd name="connsiteX21" fmla="*/ 1788577 w 2562565"/>
                <a:gd name="connsiteY21" fmla="*/ 2848130 h 6884359"/>
                <a:gd name="connsiteX22" fmla="*/ 2131016 w 2562565"/>
                <a:gd name="connsiteY22" fmla="*/ 1570987 h 6884359"/>
                <a:gd name="connsiteX23" fmla="*/ 2562566 w 2562565"/>
                <a:gd name="connsiteY23" fmla="*/ 1272 h 6884359"/>
                <a:gd name="connsiteX24" fmla="*/ 2535833 w 2562565"/>
                <a:gd name="connsiteY24" fmla="*/ 0 h 688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62565" h="6884359">
                  <a:moveTo>
                    <a:pt x="2535833" y="0"/>
                  </a:moveTo>
                  <a:lnTo>
                    <a:pt x="2106829" y="1564627"/>
                  </a:lnTo>
                  <a:lnTo>
                    <a:pt x="1764389" y="2840498"/>
                  </a:lnTo>
                  <a:cubicBezTo>
                    <a:pt x="1731291" y="2910461"/>
                    <a:pt x="1653638" y="2946078"/>
                    <a:pt x="1579803" y="2925726"/>
                  </a:cubicBezTo>
                  <a:cubicBezTo>
                    <a:pt x="1495785" y="2902829"/>
                    <a:pt x="1444864" y="2815057"/>
                    <a:pt x="1467779" y="2731101"/>
                  </a:cubicBezTo>
                  <a:lnTo>
                    <a:pt x="1727472" y="1773244"/>
                  </a:lnTo>
                  <a:cubicBezTo>
                    <a:pt x="1740202" y="1726178"/>
                    <a:pt x="1733837" y="1676568"/>
                    <a:pt x="1709650" y="1633318"/>
                  </a:cubicBezTo>
                  <a:cubicBezTo>
                    <a:pt x="1685463" y="1590068"/>
                    <a:pt x="1646000" y="1559539"/>
                    <a:pt x="1597625" y="1546818"/>
                  </a:cubicBezTo>
                  <a:cubicBezTo>
                    <a:pt x="1499604" y="1520105"/>
                    <a:pt x="1397763" y="1578620"/>
                    <a:pt x="1372303" y="1676568"/>
                  </a:cubicBezTo>
                  <a:lnTo>
                    <a:pt x="977670" y="3131798"/>
                  </a:lnTo>
                  <a:lnTo>
                    <a:pt x="5092" y="6867823"/>
                  </a:lnTo>
                  <a:cubicBezTo>
                    <a:pt x="5092" y="6867823"/>
                    <a:pt x="1273" y="6880544"/>
                    <a:pt x="0" y="6884360"/>
                  </a:cubicBezTo>
                  <a:lnTo>
                    <a:pt x="26733" y="6884360"/>
                  </a:lnTo>
                  <a:lnTo>
                    <a:pt x="1003131" y="3139431"/>
                  </a:lnTo>
                  <a:lnTo>
                    <a:pt x="1397763" y="1684200"/>
                  </a:lnTo>
                  <a:cubicBezTo>
                    <a:pt x="1420677" y="1600245"/>
                    <a:pt x="1508515" y="1549363"/>
                    <a:pt x="1592533" y="1572259"/>
                  </a:cubicBezTo>
                  <a:cubicBezTo>
                    <a:pt x="1633270" y="1583708"/>
                    <a:pt x="1667641" y="1609149"/>
                    <a:pt x="1688009" y="1646039"/>
                  </a:cubicBezTo>
                  <a:cubicBezTo>
                    <a:pt x="1709650" y="1682928"/>
                    <a:pt x="1714742" y="1724906"/>
                    <a:pt x="1703285" y="1766884"/>
                  </a:cubicBezTo>
                  <a:lnTo>
                    <a:pt x="1443591" y="2724741"/>
                  </a:lnTo>
                  <a:cubicBezTo>
                    <a:pt x="1416858" y="2822689"/>
                    <a:pt x="1475417" y="2924453"/>
                    <a:pt x="1573438" y="2949894"/>
                  </a:cubicBezTo>
                  <a:cubicBezTo>
                    <a:pt x="1660003" y="2972792"/>
                    <a:pt x="1750386" y="2930814"/>
                    <a:pt x="1788577" y="2849402"/>
                  </a:cubicBezTo>
                  <a:lnTo>
                    <a:pt x="1788577" y="2848130"/>
                  </a:lnTo>
                  <a:lnTo>
                    <a:pt x="2131016" y="1570987"/>
                  </a:lnTo>
                  <a:lnTo>
                    <a:pt x="2562566" y="1272"/>
                  </a:lnTo>
                  <a:cubicBezTo>
                    <a:pt x="2553655" y="0"/>
                    <a:pt x="2544744" y="0"/>
                    <a:pt x="253583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50541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41791-2487-6BE4-88CB-023D46266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Θέση αριθμού διαφάνειας 14">
            <a:extLst>
              <a:ext uri="{FF2B5EF4-FFF2-40B4-BE49-F238E27FC236}">
                <a16:creationId xmlns:a16="http://schemas.microsoft.com/office/drawing/2014/main" id="{F4AF1E33-0407-F1DF-E9D5-9E01851637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Τίτλος 1">
            <a:extLst>
              <a:ext uri="{FF2B5EF4-FFF2-40B4-BE49-F238E27FC236}">
                <a16:creationId xmlns:a16="http://schemas.microsoft.com/office/drawing/2014/main" id="{23093940-C903-58D5-A48C-D0B8729D9D6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>
                <a:solidFill>
                  <a:schemeClr val="accent1">
                    <a:lumMod val="50000"/>
                  </a:schemeClr>
                </a:solidFill>
              </a:rPr>
              <a:t>Understanding the risks - mitigations</a:t>
            </a:r>
            <a:endParaRPr lang="el-GR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4" name="Θέση περιεχομένου 2">
            <a:extLst>
              <a:ext uri="{FF2B5EF4-FFF2-40B4-BE49-F238E27FC236}">
                <a16:creationId xmlns:a16="http://schemas.microsoft.com/office/drawing/2014/main" id="{0E9D6865-F9C6-0620-E5B9-863395A9BC8A}"/>
              </a:ext>
            </a:extLst>
          </p:cNvPr>
          <p:cNvGraphicFramePr>
            <a:graphicFrameLocks/>
          </p:cNvGraphicFramePr>
          <p:nvPr/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 useBgFill="1">
        <p:nvSpPr>
          <p:cNvPr id="2" name="Slide Background">
            <a:extLst>
              <a:ext uri="{FF2B5EF4-FFF2-40B4-BE49-F238E27FC236}">
                <a16:creationId xmlns:a16="http://schemas.microsoft.com/office/drawing/2014/main" id="{44AD9B5E-EAC0-B154-E7E1-64918DF9A2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rogramming data on computer monitor">
            <a:extLst>
              <a:ext uri="{FF2B5EF4-FFF2-40B4-BE49-F238E27FC236}">
                <a16:creationId xmlns:a16="http://schemas.microsoft.com/office/drawing/2014/main" id="{A0B1A1B0-127B-22C4-705B-1F63AC7C15F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643" r="18698" b="-2"/>
          <a:stretch/>
        </p:blipFill>
        <p:spPr>
          <a:xfrm>
            <a:off x="-1" y="-2"/>
            <a:ext cx="3298372" cy="6858002"/>
          </a:xfrm>
          <a:prstGeom prst="rect">
            <a:avLst/>
          </a:prstGeom>
        </p:spPr>
      </p:pic>
      <p:sp useBgFill="1">
        <p:nvSpPr>
          <p:cNvPr id="6" name="Rectangle 10">
            <a:extLst>
              <a:ext uri="{FF2B5EF4-FFF2-40B4-BE49-F238E27FC236}">
                <a16:creationId xmlns:a16="http://schemas.microsoft.com/office/drawing/2014/main" id="{7D8647AD-DB3C-2019-4C54-E5D286E0C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Τίτλος 1">
            <a:extLst>
              <a:ext uri="{FF2B5EF4-FFF2-40B4-BE49-F238E27FC236}">
                <a16:creationId xmlns:a16="http://schemas.microsoft.com/office/drawing/2014/main" id="{28364ADD-E70D-CD89-D4CC-AB9354CCF170}"/>
              </a:ext>
            </a:extLst>
          </p:cNvPr>
          <p:cNvSpPr txBox="1">
            <a:spLocks/>
          </p:cNvSpPr>
          <p:nvPr/>
        </p:nvSpPr>
        <p:spPr>
          <a:xfrm>
            <a:off x="4392706" y="405685"/>
            <a:ext cx="7187579" cy="15593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/>
              <a:t>From Functional Software to Vulnerable Binary</a:t>
            </a:r>
            <a:endParaRPr lang="el-GR" sz="4000"/>
          </a:p>
        </p:txBody>
      </p:sp>
      <p:sp>
        <p:nvSpPr>
          <p:cNvPr id="8" name="Θέση περιεχομένου 2">
            <a:extLst>
              <a:ext uri="{FF2B5EF4-FFF2-40B4-BE49-F238E27FC236}">
                <a16:creationId xmlns:a16="http://schemas.microsoft.com/office/drawing/2014/main" id="{B4AD67A4-BD74-4402-7E11-6E081BCC8953}"/>
              </a:ext>
            </a:extLst>
          </p:cNvPr>
          <p:cNvSpPr txBox="1">
            <a:spLocks/>
          </p:cNvSpPr>
          <p:nvPr/>
        </p:nvSpPr>
        <p:spPr>
          <a:xfrm>
            <a:off x="3461657" y="2133600"/>
            <a:ext cx="7901000" cy="4106478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sz="2400"/>
              <a:t>What is a binary ?</a:t>
            </a:r>
          </a:p>
          <a:p>
            <a:r>
              <a:rPr lang="en-US" sz="2400"/>
              <a:t>Binary files, are computer files that contain compiled source code from programming languages like C or C++. </a:t>
            </a:r>
          </a:p>
          <a:p>
            <a:r>
              <a:rPr lang="en-US" sz="2400"/>
              <a:t>Binary format, means they are written in the binary numeral system that consists of only 1s and 0s.</a:t>
            </a:r>
          </a:p>
          <a:p>
            <a:r>
              <a:rPr lang="en-US" sz="2400"/>
              <a:t>Machine language that a computer's CPU can execute directly.</a:t>
            </a:r>
          </a:p>
          <a:p>
            <a:r>
              <a:rPr lang="en-US" sz="2400"/>
              <a:t>Instruct the computer to perform specific operations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803375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D2CD1-506C-D245-182E-D16F7D88B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1">
            <a:extLst>
              <a:ext uri="{FF2B5EF4-FFF2-40B4-BE49-F238E27FC236}">
                <a16:creationId xmlns:a16="http://schemas.microsoft.com/office/drawing/2014/main" id="{37881CB9-BFDB-B1A9-1F74-79AF33D725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5" name="Θέση αριθμού διαφάνειας 14">
            <a:extLst>
              <a:ext uri="{FF2B5EF4-FFF2-40B4-BE49-F238E27FC236}">
                <a16:creationId xmlns:a16="http://schemas.microsoft.com/office/drawing/2014/main" id="{B8D5266D-1C55-F8D5-6766-BAD6F49246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27</a:t>
            </a:fld>
            <a:endParaRPr lang="en-US" dirty="0"/>
          </a:p>
        </p:txBody>
      </p:sp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AB87127A-2566-69B0-DD1C-1195C3CE9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D50BA1F6-AF77-1246-444B-4C87063EC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6F10C827-6690-6ADA-540A-306A20AB0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EAB25BDE-9DDF-3043-8D57-A17E176D3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ACF6A920-1042-930B-3754-347079790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17">
            <a:extLst>
              <a:ext uri="{FF2B5EF4-FFF2-40B4-BE49-F238E27FC236}">
                <a16:creationId xmlns:a16="http://schemas.microsoft.com/office/drawing/2014/main" id="{2B0CE845-9CCB-CA32-2CFD-FC3B4AFDC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Τίτλος 1">
            <a:extLst>
              <a:ext uri="{FF2B5EF4-FFF2-40B4-BE49-F238E27FC236}">
                <a16:creationId xmlns:a16="http://schemas.microsoft.com/office/drawing/2014/main" id="{C324E51B-57DB-ADA1-E13D-B6B6205312C8}"/>
              </a:ext>
            </a:extLst>
          </p:cNvPr>
          <p:cNvSpPr txBox="1">
            <a:spLocks/>
          </p:cNvSpPr>
          <p:nvPr/>
        </p:nvSpPr>
        <p:spPr>
          <a:xfrm>
            <a:off x="826396" y="586855"/>
            <a:ext cx="4230100" cy="33874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>
                <a:solidFill>
                  <a:srgbClr val="FFFFFF"/>
                </a:solidFill>
              </a:rPr>
              <a:t>Vulnerabilities into binaries </a:t>
            </a:r>
            <a:endParaRPr lang="el-GR" sz="4000">
              <a:solidFill>
                <a:srgbClr val="FFFFFF"/>
              </a:solidFill>
            </a:endParaRPr>
          </a:p>
        </p:txBody>
      </p:sp>
      <p:sp>
        <p:nvSpPr>
          <p:cNvPr id="23" name="Θέση περιεχομένου 2">
            <a:extLst>
              <a:ext uri="{FF2B5EF4-FFF2-40B4-BE49-F238E27FC236}">
                <a16:creationId xmlns:a16="http://schemas.microsoft.com/office/drawing/2014/main" id="{3FA27DF6-5D8A-AF2E-42BE-C2B5FB2C0EB8}"/>
              </a:ext>
            </a:extLst>
          </p:cNvPr>
          <p:cNvSpPr txBox="1">
            <a:spLocks/>
          </p:cNvSpPr>
          <p:nvPr/>
        </p:nvSpPr>
        <p:spPr>
          <a:xfrm>
            <a:off x="5782236" y="649480"/>
            <a:ext cx="5583370" cy="55460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Where can we find vulnerabilities ?</a:t>
            </a:r>
          </a:p>
          <a:p>
            <a:pPr lvl="1"/>
            <a:r>
              <a:rPr lang="en-US" sz="2000" b="1" dirty="0"/>
              <a:t>Coding Phase</a:t>
            </a:r>
          </a:p>
          <a:p>
            <a:pPr lvl="2"/>
            <a:r>
              <a:rPr lang="en-US" dirty="0"/>
              <a:t>Developers might write code that is insecure, such as failing to handle external input correctly</a:t>
            </a:r>
            <a:endParaRPr lang="en-US" sz="1600" b="1" dirty="0"/>
          </a:p>
          <a:p>
            <a:pPr lvl="1"/>
            <a:r>
              <a:rPr lang="en-US" sz="2000" b="1" dirty="0"/>
              <a:t>Compiling Phase</a:t>
            </a:r>
          </a:p>
          <a:p>
            <a:pPr lvl="2"/>
            <a:r>
              <a:rPr lang="en-US" dirty="0"/>
              <a:t>Compiler optimizations or misunderstandings of the code's intent can introduce vulnerabilities.</a:t>
            </a:r>
            <a:endParaRPr lang="en-US" sz="1600" b="1" dirty="0"/>
          </a:p>
          <a:p>
            <a:pPr lvl="1"/>
            <a:r>
              <a:rPr lang="en-US" sz="2000" b="1" dirty="0"/>
              <a:t>Dependencies</a:t>
            </a:r>
          </a:p>
          <a:p>
            <a:pPr lvl="2"/>
            <a:r>
              <a:rPr lang="en-US" dirty="0"/>
              <a:t>If the code relies on external libraries or components that are themselves insecure</a:t>
            </a:r>
            <a:endParaRPr lang="en-US" sz="1600" b="1" dirty="0"/>
          </a:p>
          <a:p>
            <a:pPr lvl="1"/>
            <a:r>
              <a:rPr lang="en-US" sz="2000" b="1" dirty="0"/>
              <a:t>Environ</a:t>
            </a:r>
            <a:r>
              <a:rPr lang="en-US" b="1" dirty="0"/>
              <a:t>ment</a:t>
            </a:r>
          </a:p>
          <a:p>
            <a:pPr lvl="2"/>
            <a:r>
              <a:rPr lang="en-US" dirty="0"/>
              <a:t>The environment where the code is compiled (such as the operating system) might introduce vulnerabilities, especially if it's different from the environment where the code was written.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609698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AEE6E-725F-1A09-0DAD-C4476F337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6" descr="A person raising his hand">
            <a:extLst>
              <a:ext uri="{FF2B5EF4-FFF2-40B4-BE49-F238E27FC236}">
                <a16:creationId xmlns:a16="http://schemas.microsoft.com/office/drawing/2014/main" id="{CDAA4935-B47B-D75C-77ED-FC6C09A24CD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8333" r="8333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3ED14F7-69F9-D5F4-4B6B-D64CD3BADF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Course progress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F1BEAD-5E42-49CE-4D59-10AE4283AB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o1.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09E5AE-B1EA-E2E0-A3B1-1379BB5D63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Navigating Cyber Threats: The Risk of Vulnerable Binaries in Maritime Systems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C6A96C-6B7A-B6C6-C34F-AC813C97DD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4400" dirty="0"/>
              <a:t>o2</a:t>
            </a:r>
            <a:r>
              <a:rPr lang="en-US" dirty="0"/>
              <a:t>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0CEB05-3C5C-D74D-2538-5C866282A59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From Software to Binaries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015EF5-668B-9476-FBC8-50CD693657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5400" dirty="0"/>
              <a:t>o3.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F7F1AC9-F687-1B66-88B5-5D6123D1194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1900" dirty="0">
                <a:solidFill>
                  <a:schemeClr val="tx1"/>
                </a:solidFill>
              </a:rPr>
              <a:t>Memory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F2EF0C7-05C0-76D3-0A1E-F035E77A99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o4.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48813AB-8E54-BAA3-18DE-7BD0E1A25AE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Black Box Pen Test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3FB2111-0C75-985F-A296-4C1F47180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28</a:t>
            </a:fld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77260A6-AF55-5427-3182-75212C4C4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370364" y="-23539"/>
            <a:ext cx="2562565" cy="6885155"/>
            <a:chOff x="7370364" y="-23539"/>
            <a:chExt cx="2562565" cy="6885155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39CFC902-4D8A-E282-94F4-BEC9CD806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7829202" y="5156615"/>
              <a:ext cx="878334" cy="1705001"/>
            </a:xfrm>
            <a:prstGeom prst="rect">
              <a:avLst/>
            </a:prstGeom>
          </p:spPr>
        </p:pic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6128400-D4A5-51C5-11A7-B272E7E3E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370364" y="-23539"/>
              <a:ext cx="2562565" cy="6884359"/>
            </a:xfrm>
            <a:custGeom>
              <a:avLst/>
              <a:gdLst>
                <a:gd name="connsiteX0" fmla="*/ 2535833 w 2562565"/>
                <a:gd name="connsiteY0" fmla="*/ 0 h 6884359"/>
                <a:gd name="connsiteX1" fmla="*/ 2106829 w 2562565"/>
                <a:gd name="connsiteY1" fmla="*/ 1564627 h 6884359"/>
                <a:gd name="connsiteX2" fmla="*/ 1764389 w 2562565"/>
                <a:gd name="connsiteY2" fmla="*/ 2840498 h 6884359"/>
                <a:gd name="connsiteX3" fmla="*/ 1579803 w 2562565"/>
                <a:gd name="connsiteY3" fmla="*/ 2925726 h 6884359"/>
                <a:gd name="connsiteX4" fmla="*/ 1467779 w 2562565"/>
                <a:gd name="connsiteY4" fmla="*/ 2731101 h 6884359"/>
                <a:gd name="connsiteX5" fmla="*/ 1727472 w 2562565"/>
                <a:gd name="connsiteY5" fmla="*/ 1773244 h 6884359"/>
                <a:gd name="connsiteX6" fmla="*/ 1709650 w 2562565"/>
                <a:gd name="connsiteY6" fmla="*/ 1633318 h 6884359"/>
                <a:gd name="connsiteX7" fmla="*/ 1597625 w 2562565"/>
                <a:gd name="connsiteY7" fmla="*/ 1546818 h 6884359"/>
                <a:gd name="connsiteX8" fmla="*/ 1372303 w 2562565"/>
                <a:gd name="connsiteY8" fmla="*/ 1676568 h 6884359"/>
                <a:gd name="connsiteX9" fmla="*/ 977670 w 2562565"/>
                <a:gd name="connsiteY9" fmla="*/ 3131798 h 6884359"/>
                <a:gd name="connsiteX10" fmla="*/ 5092 w 2562565"/>
                <a:gd name="connsiteY10" fmla="*/ 6867823 h 6884359"/>
                <a:gd name="connsiteX11" fmla="*/ 0 w 2562565"/>
                <a:gd name="connsiteY11" fmla="*/ 6884360 h 6884359"/>
                <a:gd name="connsiteX12" fmla="*/ 26733 w 2562565"/>
                <a:gd name="connsiteY12" fmla="*/ 6884360 h 6884359"/>
                <a:gd name="connsiteX13" fmla="*/ 1003131 w 2562565"/>
                <a:gd name="connsiteY13" fmla="*/ 3139431 h 6884359"/>
                <a:gd name="connsiteX14" fmla="*/ 1397763 w 2562565"/>
                <a:gd name="connsiteY14" fmla="*/ 1684200 h 6884359"/>
                <a:gd name="connsiteX15" fmla="*/ 1592533 w 2562565"/>
                <a:gd name="connsiteY15" fmla="*/ 1572259 h 6884359"/>
                <a:gd name="connsiteX16" fmla="*/ 1688009 w 2562565"/>
                <a:gd name="connsiteY16" fmla="*/ 1646039 h 6884359"/>
                <a:gd name="connsiteX17" fmla="*/ 1703285 w 2562565"/>
                <a:gd name="connsiteY17" fmla="*/ 1766884 h 6884359"/>
                <a:gd name="connsiteX18" fmla="*/ 1443591 w 2562565"/>
                <a:gd name="connsiteY18" fmla="*/ 2724741 h 6884359"/>
                <a:gd name="connsiteX19" fmla="*/ 1573438 w 2562565"/>
                <a:gd name="connsiteY19" fmla="*/ 2949894 h 6884359"/>
                <a:gd name="connsiteX20" fmla="*/ 1788577 w 2562565"/>
                <a:gd name="connsiteY20" fmla="*/ 2849402 h 6884359"/>
                <a:gd name="connsiteX21" fmla="*/ 1788577 w 2562565"/>
                <a:gd name="connsiteY21" fmla="*/ 2848130 h 6884359"/>
                <a:gd name="connsiteX22" fmla="*/ 2131016 w 2562565"/>
                <a:gd name="connsiteY22" fmla="*/ 1570987 h 6884359"/>
                <a:gd name="connsiteX23" fmla="*/ 2562566 w 2562565"/>
                <a:gd name="connsiteY23" fmla="*/ 1272 h 6884359"/>
                <a:gd name="connsiteX24" fmla="*/ 2535833 w 2562565"/>
                <a:gd name="connsiteY24" fmla="*/ 0 h 688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62565" h="6884359">
                  <a:moveTo>
                    <a:pt x="2535833" y="0"/>
                  </a:moveTo>
                  <a:lnTo>
                    <a:pt x="2106829" y="1564627"/>
                  </a:lnTo>
                  <a:lnTo>
                    <a:pt x="1764389" y="2840498"/>
                  </a:lnTo>
                  <a:cubicBezTo>
                    <a:pt x="1731291" y="2910461"/>
                    <a:pt x="1653638" y="2946078"/>
                    <a:pt x="1579803" y="2925726"/>
                  </a:cubicBezTo>
                  <a:cubicBezTo>
                    <a:pt x="1495785" y="2902829"/>
                    <a:pt x="1444864" y="2815057"/>
                    <a:pt x="1467779" y="2731101"/>
                  </a:cubicBezTo>
                  <a:lnTo>
                    <a:pt x="1727472" y="1773244"/>
                  </a:lnTo>
                  <a:cubicBezTo>
                    <a:pt x="1740202" y="1726178"/>
                    <a:pt x="1733837" y="1676568"/>
                    <a:pt x="1709650" y="1633318"/>
                  </a:cubicBezTo>
                  <a:cubicBezTo>
                    <a:pt x="1685463" y="1590068"/>
                    <a:pt x="1646000" y="1559539"/>
                    <a:pt x="1597625" y="1546818"/>
                  </a:cubicBezTo>
                  <a:cubicBezTo>
                    <a:pt x="1499604" y="1520105"/>
                    <a:pt x="1397763" y="1578620"/>
                    <a:pt x="1372303" y="1676568"/>
                  </a:cubicBezTo>
                  <a:lnTo>
                    <a:pt x="977670" y="3131798"/>
                  </a:lnTo>
                  <a:lnTo>
                    <a:pt x="5092" y="6867823"/>
                  </a:lnTo>
                  <a:cubicBezTo>
                    <a:pt x="5092" y="6867823"/>
                    <a:pt x="1273" y="6880544"/>
                    <a:pt x="0" y="6884360"/>
                  </a:cubicBezTo>
                  <a:lnTo>
                    <a:pt x="26733" y="6884360"/>
                  </a:lnTo>
                  <a:lnTo>
                    <a:pt x="1003131" y="3139431"/>
                  </a:lnTo>
                  <a:lnTo>
                    <a:pt x="1397763" y="1684200"/>
                  </a:lnTo>
                  <a:cubicBezTo>
                    <a:pt x="1420677" y="1600245"/>
                    <a:pt x="1508515" y="1549363"/>
                    <a:pt x="1592533" y="1572259"/>
                  </a:cubicBezTo>
                  <a:cubicBezTo>
                    <a:pt x="1633270" y="1583708"/>
                    <a:pt x="1667641" y="1609149"/>
                    <a:pt x="1688009" y="1646039"/>
                  </a:cubicBezTo>
                  <a:cubicBezTo>
                    <a:pt x="1709650" y="1682928"/>
                    <a:pt x="1714742" y="1724906"/>
                    <a:pt x="1703285" y="1766884"/>
                  </a:cubicBezTo>
                  <a:lnTo>
                    <a:pt x="1443591" y="2724741"/>
                  </a:lnTo>
                  <a:cubicBezTo>
                    <a:pt x="1416858" y="2822689"/>
                    <a:pt x="1475417" y="2924453"/>
                    <a:pt x="1573438" y="2949894"/>
                  </a:cubicBezTo>
                  <a:cubicBezTo>
                    <a:pt x="1660003" y="2972792"/>
                    <a:pt x="1750386" y="2930814"/>
                    <a:pt x="1788577" y="2849402"/>
                  </a:cubicBezTo>
                  <a:lnTo>
                    <a:pt x="1788577" y="2848130"/>
                  </a:lnTo>
                  <a:lnTo>
                    <a:pt x="2131016" y="1570987"/>
                  </a:lnTo>
                  <a:lnTo>
                    <a:pt x="2562566" y="1272"/>
                  </a:lnTo>
                  <a:cubicBezTo>
                    <a:pt x="2553655" y="0"/>
                    <a:pt x="2544744" y="0"/>
                    <a:pt x="253583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080131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91732" y="339428"/>
            <a:ext cx="20800088" cy="703743"/>
          </a:xfrm>
          <a:prstGeom prst="rect">
            <a:avLst/>
          </a:prstGeom>
        </p:spPr>
        <p:txBody>
          <a:bodyPr vert="horz" wrap="square" lIns="0" tIns="26377" rIns="0" bIns="0" rtlCol="0" anchor="ctr">
            <a:spAutoFit/>
          </a:bodyPr>
          <a:lstStyle/>
          <a:p>
            <a:pPr marL="36425">
              <a:lnSpc>
                <a:spcPct val="100000"/>
              </a:lnSpc>
              <a:spcBef>
                <a:spcPts val="208"/>
              </a:spcBef>
            </a:pPr>
            <a:r>
              <a:rPr spc="-59" dirty="0"/>
              <a:t>Memory</a:t>
            </a:r>
            <a:r>
              <a:rPr spc="-109" dirty="0"/>
              <a:t> </a:t>
            </a:r>
            <a:r>
              <a:rPr spc="-69" dirty="0"/>
              <a:t>corruption </a:t>
            </a:r>
            <a:r>
              <a:rPr spc="-40" dirty="0"/>
              <a:t>bugs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785760" y="2277409"/>
            <a:ext cx="7558871" cy="1854200"/>
          </a:xfrm>
          <a:prstGeom prst="rect">
            <a:avLst/>
          </a:prstGeom>
        </p:spPr>
        <p:txBody>
          <a:bodyPr vert="horz" wrap="square" lIns="0" tIns="25121" rIns="0" bIns="0" rtlCol="0">
            <a:spAutoFit/>
          </a:bodyPr>
          <a:lstStyle/>
          <a:p>
            <a:pPr marL="572750" marR="499898" indent="-548885">
              <a:lnSpc>
                <a:spcPct val="113599"/>
              </a:lnSpc>
              <a:spcBef>
                <a:spcPts val="198"/>
              </a:spcBef>
            </a:pPr>
            <a:r>
              <a:rPr sz="2176" spc="-129" dirty="0">
                <a:latin typeface="Tahoma"/>
                <a:cs typeface="Tahoma"/>
              </a:rPr>
              <a:t>Present</a:t>
            </a:r>
            <a:r>
              <a:rPr sz="2176" dirty="0">
                <a:latin typeface="Tahoma"/>
                <a:cs typeface="Tahoma"/>
              </a:rPr>
              <a:t> </a:t>
            </a:r>
            <a:r>
              <a:rPr sz="2176" spc="-89" dirty="0">
                <a:latin typeface="Tahoma"/>
                <a:cs typeface="Tahoma"/>
              </a:rPr>
              <a:t>in</a:t>
            </a:r>
            <a:r>
              <a:rPr sz="2176" dirty="0">
                <a:latin typeface="Tahoma"/>
                <a:cs typeface="Tahoma"/>
              </a:rPr>
              <a:t> </a:t>
            </a:r>
            <a:r>
              <a:rPr sz="2176" spc="-119" dirty="0">
                <a:latin typeface="Tahoma"/>
                <a:cs typeface="Tahoma"/>
              </a:rPr>
              <a:t>software</a:t>
            </a:r>
            <a:r>
              <a:rPr sz="2176" spc="-10" dirty="0">
                <a:latin typeface="Tahoma"/>
                <a:cs typeface="Tahoma"/>
              </a:rPr>
              <a:t> </a:t>
            </a:r>
            <a:r>
              <a:rPr sz="2176" spc="-129" dirty="0">
                <a:latin typeface="Tahoma"/>
                <a:cs typeface="Tahoma"/>
              </a:rPr>
              <a:t>developed</a:t>
            </a:r>
            <a:r>
              <a:rPr sz="2176" spc="20" dirty="0">
                <a:latin typeface="Tahoma"/>
                <a:cs typeface="Tahoma"/>
              </a:rPr>
              <a:t> </a:t>
            </a:r>
            <a:r>
              <a:rPr sz="2176" spc="-99" dirty="0">
                <a:latin typeface="Tahoma"/>
                <a:cs typeface="Tahoma"/>
              </a:rPr>
              <a:t>in</a:t>
            </a:r>
            <a:r>
              <a:rPr sz="2176" spc="-20" dirty="0">
                <a:latin typeface="Tahoma"/>
                <a:cs typeface="Tahoma"/>
              </a:rPr>
              <a:t> </a:t>
            </a:r>
            <a:r>
              <a:rPr sz="2176" spc="-138" dirty="0">
                <a:latin typeface="Tahoma"/>
                <a:cs typeface="Tahoma"/>
              </a:rPr>
              <a:t>programming</a:t>
            </a:r>
            <a:r>
              <a:rPr sz="2176" spc="20" dirty="0">
                <a:latin typeface="Tahoma"/>
                <a:cs typeface="Tahoma"/>
              </a:rPr>
              <a:t> </a:t>
            </a:r>
            <a:r>
              <a:rPr sz="2176" spc="-138" dirty="0">
                <a:latin typeface="Tahoma"/>
                <a:cs typeface="Tahoma"/>
              </a:rPr>
              <a:t>languages</a:t>
            </a:r>
            <a:r>
              <a:rPr sz="2176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that </a:t>
            </a:r>
            <a:r>
              <a:rPr sz="2176" spc="-49" dirty="0">
                <a:latin typeface="Tahoma"/>
                <a:cs typeface="Tahoma"/>
              </a:rPr>
              <a:t>allow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direct</a:t>
            </a:r>
            <a:r>
              <a:rPr sz="2176" spc="-6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memory</a:t>
            </a:r>
            <a:r>
              <a:rPr sz="2176" spc="-6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references</a:t>
            </a:r>
            <a:r>
              <a:rPr sz="2176" spc="-69" dirty="0">
                <a:latin typeface="Tahoma"/>
                <a:cs typeface="Tahoma"/>
              </a:rPr>
              <a:t> </a:t>
            </a:r>
            <a:r>
              <a:rPr sz="2176" spc="-59" dirty="0">
                <a:latin typeface="Tahoma"/>
                <a:cs typeface="Tahoma"/>
              </a:rPr>
              <a:t>(Assembly,</a:t>
            </a:r>
            <a:r>
              <a:rPr sz="2176" spc="-6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C,</a:t>
            </a:r>
            <a:r>
              <a:rPr sz="2176" spc="-7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C++,</a:t>
            </a:r>
            <a:r>
              <a:rPr sz="2176" spc="-4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...)</a:t>
            </a:r>
            <a:endParaRPr sz="2176" dirty="0">
              <a:latin typeface="Tahoma"/>
              <a:cs typeface="Tahoma"/>
            </a:endParaRPr>
          </a:p>
          <a:p>
            <a:pPr marL="1122891">
              <a:spcBef>
                <a:spcPts val="710"/>
              </a:spcBef>
            </a:pPr>
            <a:r>
              <a:rPr sz="1582" dirty="0">
                <a:latin typeface="Courier New"/>
                <a:cs typeface="Courier New"/>
              </a:rPr>
              <a:t>*p</a:t>
            </a:r>
            <a:r>
              <a:rPr sz="1582" spc="89" dirty="0">
                <a:latin typeface="Courier New"/>
                <a:cs typeface="Courier New"/>
              </a:rPr>
              <a:t> </a:t>
            </a:r>
            <a:r>
              <a:rPr sz="1582" dirty="0">
                <a:latin typeface="Courier New"/>
                <a:cs typeface="Courier New"/>
              </a:rPr>
              <a:t>=</a:t>
            </a:r>
            <a:r>
              <a:rPr sz="1582" spc="89" dirty="0">
                <a:latin typeface="Courier New"/>
                <a:cs typeface="Courier New"/>
              </a:rPr>
              <a:t> </a:t>
            </a:r>
            <a:r>
              <a:rPr sz="1582" spc="-20" dirty="0">
                <a:latin typeface="Courier New"/>
                <a:cs typeface="Courier New"/>
              </a:rPr>
              <a:t>value;</a:t>
            </a:r>
            <a:r>
              <a:rPr lang="en-US" sz="1582" spc="-20" dirty="0">
                <a:latin typeface="Courier New"/>
                <a:cs typeface="Courier New"/>
              </a:rPr>
              <a:t> - pointers</a:t>
            </a:r>
            <a:endParaRPr sz="1582" dirty="0">
              <a:latin typeface="Courier New"/>
              <a:cs typeface="Courier New"/>
            </a:endParaRPr>
          </a:p>
          <a:p>
            <a:pPr marL="572750">
              <a:spcBef>
                <a:spcPts val="475"/>
              </a:spcBef>
            </a:pPr>
            <a:r>
              <a:rPr sz="2176" spc="-20" dirty="0">
                <a:latin typeface="Tahoma"/>
                <a:cs typeface="Tahoma"/>
              </a:rPr>
              <a:t>do</a:t>
            </a:r>
            <a:r>
              <a:rPr sz="2176" spc="-40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not</a:t>
            </a:r>
            <a:r>
              <a:rPr sz="2176" spc="-40" dirty="0">
                <a:latin typeface="Tahoma"/>
                <a:cs typeface="Tahoma"/>
              </a:rPr>
              <a:t> </a:t>
            </a:r>
            <a:r>
              <a:rPr sz="2176" spc="-99" dirty="0">
                <a:latin typeface="Tahoma"/>
                <a:cs typeface="Tahoma"/>
              </a:rPr>
              <a:t>perform</a:t>
            </a:r>
            <a:r>
              <a:rPr sz="2176" spc="-10" dirty="0">
                <a:latin typeface="Tahoma"/>
                <a:cs typeface="Tahoma"/>
              </a:rPr>
              <a:t> </a:t>
            </a:r>
            <a:r>
              <a:rPr sz="2176" spc="-129" dirty="0">
                <a:latin typeface="Tahoma"/>
                <a:cs typeface="Tahoma"/>
              </a:rPr>
              <a:t>out-</a:t>
            </a:r>
            <a:r>
              <a:rPr sz="2176" spc="-119" dirty="0">
                <a:latin typeface="Tahoma"/>
                <a:cs typeface="Tahoma"/>
              </a:rPr>
              <a:t>of-</a:t>
            </a:r>
            <a:r>
              <a:rPr sz="2176" spc="-99" dirty="0">
                <a:latin typeface="Tahoma"/>
                <a:cs typeface="Tahoma"/>
              </a:rPr>
              <a:t>bounds</a:t>
            </a:r>
            <a:r>
              <a:rPr sz="2176" spc="-10" dirty="0">
                <a:latin typeface="Tahoma"/>
                <a:cs typeface="Tahoma"/>
              </a:rPr>
              <a:t> </a:t>
            </a:r>
            <a:r>
              <a:rPr sz="2176" spc="-89" dirty="0">
                <a:latin typeface="Tahoma"/>
                <a:cs typeface="Tahoma"/>
              </a:rPr>
              <a:t>checks</a:t>
            </a:r>
            <a:r>
              <a:rPr sz="2176" spc="-20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in</a:t>
            </a:r>
            <a:r>
              <a:rPr sz="2176" spc="-30" dirty="0">
                <a:latin typeface="Tahoma"/>
                <a:cs typeface="Tahoma"/>
              </a:rPr>
              <a:t> </a:t>
            </a:r>
            <a:r>
              <a:rPr sz="2176" spc="-129" dirty="0">
                <a:latin typeface="Tahoma"/>
                <a:cs typeface="Tahoma"/>
              </a:rPr>
              <a:t>array-</a:t>
            </a:r>
            <a:r>
              <a:rPr sz="2176" spc="-59" dirty="0">
                <a:latin typeface="Tahoma"/>
                <a:cs typeface="Tahoma"/>
              </a:rPr>
              <a:t>type</a:t>
            </a:r>
            <a:r>
              <a:rPr sz="2176" spc="-49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operations</a:t>
            </a:r>
            <a:endParaRPr sz="2176" dirty="0">
              <a:latin typeface="Tahoma"/>
              <a:cs typeface="Tahoma"/>
            </a:endParaRPr>
          </a:p>
          <a:p>
            <a:pPr marL="1122891">
              <a:spcBef>
                <a:spcPts val="732"/>
              </a:spcBef>
            </a:pPr>
            <a:r>
              <a:rPr sz="1582" dirty="0">
                <a:latin typeface="Courier New"/>
                <a:cs typeface="Courier New"/>
              </a:rPr>
              <a:t>a[++i]</a:t>
            </a:r>
            <a:r>
              <a:rPr sz="1582" spc="138" dirty="0">
                <a:latin typeface="Courier New"/>
                <a:cs typeface="Courier New"/>
              </a:rPr>
              <a:t> </a:t>
            </a:r>
            <a:r>
              <a:rPr sz="1582" dirty="0">
                <a:latin typeface="Courier New"/>
                <a:cs typeface="Courier New"/>
              </a:rPr>
              <a:t>=</a:t>
            </a:r>
            <a:r>
              <a:rPr sz="1582" spc="138" dirty="0">
                <a:latin typeface="Courier New"/>
                <a:cs typeface="Courier New"/>
              </a:rPr>
              <a:t> </a:t>
            </a:r>
            <a:r>
              <a:rPr sz="1582" spc="-49" dirty="0">
                <a:latin typeface="Courier New"/>
                <a:cs typeface="Courier New"/>
              </a:rPr>
              <a:t>4;</a:t>
            </a:r>
            <a:endParaRPr sz="1582" dirty="0">
              <a:latin typeface="Courier New"/>
              <a:cs typeface="Courier New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91732" y="2863779"/>
            <a:ext cx="128116" cy="12811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65744" y="3237829"/>
            <a:ext cx="102996" cy="10299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91732" y="3588516"/>
            <a:ext cx="128116" cy="12811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65744" y="3963571"/>
            <a:ext cx="102996" cy="10299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Placeholder 82" descr="A person writing at a desk&#10;">
            <a:extLst>
              <a:ext uri="{FF2B5EF4-FFF2-40B4-BE49-F238E27FC236}">
                <a16:creationId xmlns:a16="http://schemas.microsoft.com/office/drawing/2014/main" id="{9F2CBF26-9F88-C836-7BBE-2C8D15399C2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7594" r="7594"/>
          <a:stretch/>
        </p:blipFill>
        <p:spPr>
          <a:xfrm flipH="1">
            <a:off x="7163691" y="0"/>
            <a:ext cx="5024825" cy="6858000"/>
          </a:xfrm>
        </p:spPr>
      </p:pic>
      <p:sp>
        <p:nvSpPr>
          <p:cNvPr id="96" name="Slide Number Placeholder 95">
            <a:extLst>
              <a:ext uri="{FF2B5EF4-FFF2-40B4-BE49-F238E27FC236}">
                <a16:creationId xmlns:a16="http://schemas.microsoft.com/office/drawing/2014/main" id="{3BD80834-FB15-847A-2C6B-65FA4C1A99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9" name="Title 118">
            <a:extLst>
              <a:ext uri="{FF2B5EF4-FFF2-40B4-BE49-F238E27FC236}">
                <a16:creationId xmlns:a16="http://schemas.microsoft.com/office/drawing/2014/main" id="{34974D2A-D531-9065-F011-B2A52FD62A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322" y="320040"/>
            <a:ext cx="6732237" cy="1017147"/>
          </a:xfrm>
        </p:spPr>
        <p:txBody>
          <a:bodyPr>
            <a:noAutofit/>
          </a:bodyPr>
          <a:lstStyle/>
          <a:p>
            <a:r>
              <a:rPr lang="en-US" sz="3600" dirty="0"/>
              <a:t>Cyber Ranges and Operations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2FB8BB2-2253-F694-3F4B-48B1830907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242" y="1749479"/>
            <a:ext cx="788639" cy="533400"/>
          </a:xfr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o1.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0C2F10C-DD1E-58B2-DE8A-900B513BB4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43379" y="1749479"/>
            <a:ext cx="5885179" cy="5334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Goals: Who-What-Why you need to take this training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F3FD88-1E1E-60D7-6DBA-54883EB495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4242" y="3006909"/>
            <a:ext cx="788639" cy="533400"/>
          </a:xfrm>
        </p:spPr>
        <p:txBody>
          <a:bodyPr/>
          <a:lstStyle/>
          <a:p>
            <a:r>
              <a:rPr lang="en-US" dirty="0"/>
              <a:t>o3.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DE41E67-4B27-8ADF-D2D1-675182477DD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43379" y="3009613"/>
            <a:ext cx="5885179" cy="533400"/>
          </a:xfrm>
        </p:spPr>
        <p:txBody>
          <a:bodyPr/>
          <a:lstStyle/>
          <a:p>
            <a:r>
              <a:rPr lang="en-US" dirty="0"/>
              <a:t>Learning outcomes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6ADDB23-D709-216E-09BB-D24BECACD4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4242" y="3635783"/>
            <a:ext cx="788639" cy="533400"/>
          </a:xfrm>
        </p:spPr>
        <p:txBody>
          <a:bodyPr/>
          <a:lstStyle/>
          <a:p>
            <a:r>
              <a:rPr lang="en-US" dirty="0"/>
              <a:t>o4.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8154CB8-8FD8-4E91-99AF-E3CF7342282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43379" y="3638169"/>
            <a:ext cx="5885179" cy="533400"/>
          </a:xfrm>
        </p:spPr>
        <p:txBody>
          <a:bodyPr/>
          <a:lstStyle/>
          <a:p>
            <a:r>
              <a:rPr lang="en-US" dirty="0"/>
              <a:t>Training outlines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1E1F72F-5806-46E4-AC01-9413DBC58B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4242" y="4264656"/>
            <a:ext cx="788639" cy="533400"/>
          </a:xfrm>
        </p:spPr>
        <p:txBody>
          <a:bodyPr/>
          <a:lstStyle/>
          <a:p>
            <a:r>
              <a:rPr lang="en-US" dirty="0"/>
              <a:t>o5.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4EFEB83-8DF8-9418-13FD-C034C8279A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4242" y="2378035"/>
            <a:ext cx="788639" cy="533400"/>
          </a:xfrm>
        </p:spPr>
        <p:txBody>
          <a:bodyPr/>
          <a:lstStyle/>
          <a:p>
            <a:r>
              <a:rPr lang="en-US" dirty="0"/>
              <a:t>o2.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27C4889-BB27-08A2-E9DE-947634C2E25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643379" y="2378035"/>
            <a:ext cx="5885179" cy="533400"/>
          </a:xfrm>
        </p:spPr>
        <p:txBody>
          <a:bodyPr>
            <a:normAutofit/>
          </a:bodyPr>
          <a:lstStyle/>
          <a:p>
            <a:r>
              <a:rPr lang="en-US" dirty="0"/>
              <a:t>Training logistics: When-Where-How</a:t>
            </a: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E3A78732-6A77-06C0-D931-D7D867386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0364" y="-3219"/>
            <a:ext cx="2562565" cy="6884359"/>
          </a:xfrm>
          <a:custGeom>
            <a:avLst/>
            <a:gdLst>
              <a:gd name="connsiteX0" fmla="*/ 2535833 w 2562565"/>
              <a:gd name="connsiteY0" fmla="*/ 0 h 6884359"/>
              <a:gd name="connsiteX1" fmla="*/ 2106829 w 2562565"/>
              <a:gd name="connsiteY1" fmla="*/ 1564627 h 6884359"/>
              <a:gd name="connsiteX2" fmla="*/ 1764389 w 2562565"/>
              <a:gd name="connsiteY2" fmla="*/ 2840498 h 6884359"/>
              <a:gd name="connsiteX3" fmla="*/ 1579803 w 2562565"/>
              <a:gd name="connsiteY3" fmla="*/ 2925726 h 6884359"/>
              <a:gd name="connsiteX4" fmla="*/ 1467779 w 2562565"/>
              <a:gd name="connsiteY4" fmla="*/ 2731101 h 6884359"/>
              <a:gd name="connsiteX5" fmla="*/ 1727472 w 2562565"/>
              <a:gd name="connsiteY5" fmla="*/ 1773244 h 6884359"/>
              <a:gd name="connsiteX6" fmla="*/ 1709650 w 2562565"/>
              <a:gd name="connsiteY6" fmla="*/ 1633318 h 6884359"/>
              <a:gd name="connsiteX7" fmla="*/ 1597625 w 2562565"/>
              <a:gd name="connsiteY7" fmla="*/ 1546818 h 6884359"/>
              <a:gd name="connsiteX8" fmla="*/ 1372303 w 2562565"/>
              <a:gd name="connsiteY8" fmla="*/ 1676568 h 6884359"/>
              <a:gd name="connsiteX9" fmla="*/ 977670 w 2562565"/>
              <a:gd name="connsiteY9" fmla="*/ 3131798 h 6884359"/>
              <a:gd name="connsiteX10" fmla="*/ 5092 w 2562565"/>
              <a:gd name="connsiteY10" fmla="*/ 6867823 h 6884359"/>
              <a:gd name="connsiteX11" fmla="*/ 0 w 2562565"/>
              <a:gd name="connsiteY11" fmla="*/ 6884360 h 6884359"/>
              <a:gd name="connsiteX12" fmla="*/ 26733 w 2562565"/>
              <a:gd name="connsiteY12" fmla="*/ 6884360 h 6884359"/>
              <a:gd name="connsiteX13" fmla="*/ 1003131 w 2562565"/>
              <a:gd name="connsiteY13" fmla="*/ 3139431 h 6884359"/>
              <a:gd name="connsiteX14" fmla="*/ 1397763 w 2562565"/>
              <a:gd name="connsiteY14" fmla="*/ 1684200 h 6884359"/>
              <a:gd name="connsiteX15" fmla="*/ 1592533 w 2562565"/>
              <a:gd name="connsiteY15" fmla="*/ 1572259 h 6884359"/>
              <a:gd name="connsiteX16" fmla="*/ 1688009 w 2562565"/>
              <a:gd name="connsiteY16" fmla="*/ 1646039 h 6884359"/>
              <a:gd name="connsiteX17" fmla="*/ 1703285 w 2562565"/>
              <a:gd name="connsiteY17" fmla="*/ 1766884 h 6884359"/>
              <a:gd name="connsiteX18" fmla="*/ 1443591 w 2562565"/>
              <a:gd name="connsiteY18" fmla="*/ 2724741 h 6884359"/>
              <a:gd name="connsiteX19" fmla="*/ 1573438 w 2562565"/>
              <a:gd name="connsiteY19" fmla="*/ 2949894 h 6884359"/>
              <a:gd name="connsiteX20" fmla="*/ 1788577 w 2562565"/>
              <a:gd name="connsiteY20" fmla="*/ 2849402 h 6884359"/>
              <a:gd name="connsiteX21" fmla="*/ 1788577 w 2562565"/>
              <a:gd name="connsiteY21" fmla="*/ 2848130 h 6884359"/>
              <a:gd name="connsiteX22" fmla="*/ 2131016 w 2562565"/>
              <a:gd name="connsiteY22" fmla="*/ 1570987 h 6884359"/>
              <a:gd name="connsiteX23" fmla="*/ 2562566 w 2562565"/>
              <a:gd name="connsiteY23" fmla="*/ 1272 h 6884359"/>
              <a:gd name="connsiteX24" fmla="*/ 2535833 w 2562565"/>
              <a:gd name="connsiteY24" fmla="*/ 0 h 688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62565" h="6884359">
                <a:moveTo>
                  <a:pt x="2535833" y="0"/>
                </a:moveTo>
                <a:lnTo>
                  <a:pt x="2106829" y="1564627"/>
                </a:lnTo>
                <a:lnTo>
                  <a:pt x="1764389" y="2840498"/>
                </a:lnTo>
                <a:cubicBezTo>
                  <a:pt x="1731291" y="2910461"/>
                  <a:pt x="1653638" y="2946078"/>
                  <a:pt x="1579803" y="2925726"/>
                </a:cubicBezTo>
                <a:cubicBezTo>
                  <a:pt x="1495785" y="2902829"/>
                  <a:pt x="1444864" y="2815057"/>
                  <a:pt x="1467779" y="2731101"/>
                </a:cubicBezTo>
                <a:lnTo>
                  <a:pt x="1727472" y="1773244"/>
                </a:lnTo>
                <a:cubicBezTo>
                  <a:pt x="1740202" y="1726178"/>
                  <a:pt x="1733837" y="1676568"/>
                  <a:pt x="1709650" y="1633318"/>
                </a:cubicBezTo>
                <a:cubicBezTo>
                  <a:pt x="1685463" y="1590068"/>
                  <a:pt x="1646000" y="1559539"/>
                  <a:pt x="1597625" y="1546818"/>
                </a:cubicBezTo>
                <a:cubicBezTo>
                  <a:pt x="1499604" y="1520105"/>
                  <a:pt x="1397763" y="1578620"/>
                  <a:pt x="1372303" y="1676568"/>
                </a:cubicBezTo>
                <a:lnTo>
                  <a:pt x="977670" y="3131798"/>
                </a:lnTo>
                <a:lnTo>
                  <a:pt x="5092" y="6867823"/>
                </a:lnTo>
                <a:cubicBezTo>
                  <a:pt x="5092" y="6867823"/>
                  <a:pt x="1273" y="6880544"/>
                  <a:pt x="0" y="6884360"/>
                </a:cubicBezTo>
                <a:lnTo>
                  <a:pt x="26733" y="6884360"/>
                </a:lnTo>
                <a:lnTo>
                  <a:pt x="1003131" y="3139431"/>
                </a:lnTo>
                <a:lnTo>
                  <a:pt x="1397763" y="1684200"/>
                </a:lnTo>
                <a:cubicBezTo>
                  <a:pt x="1420677" y="1600245"/>
                  <a:pt x="1508515" y="1549363"/>
                  <a:pt x="1592533" y="1572259"/>
                </a:cubicBezTo>
                <a:cubicBezTo>
                  <a:pt x="1633270" y="1583708"/>
                  <a:pt x="1667641" y="1609149"/>
                  <a:pt x="1688009" y="1646039"/>
                </a:cubicBezTo>
                <a:cubicBezTo>
                  <a:pt x="1709650" y="1682928"/>
                  <a:pt x="1714742" y="1724906"/>
                  <a:pt x="1703285" y="1766884"/>
                </a:cubicBezTo>
                <a:lnTo>
                  <a:pt x="1443591" y="2724741"/>
                </a:lnTo>
                <a:cubicBezTo>
                  <a:pt x="1416858" y="2822689"/>
                  <a:pt x="1475417" y="2924453"/>
                  <a:pt x="1573438" y="2949894"/>
                </a:cubicBezTo>
                <a:cubicBezTo>
                  <a:pt x="1660003" y="2972792"/>
                  <a:pt x="1750386" y="2930814"/>
                  <a:pt x="1788577" y="2849402"/>
                </a:cubicBezTo>
                <a:lnTo>
                  <a:pt x="1788577" y="2848130"/>
                </a:lnTo>
                <a:lnTo>
                  <a:pt x="2131016" y="1570987"/>
                </a:lnTo>
                <a:lnTo>
                  <a:pt x="2562566" y="1272"/>
                </a:lnTo>
                <a:cubicBezTo>
                  <a:pt x="2553655" y="0"/>
                  <a:pt x="2544744" y="0"/>
                  <a:pt x="2535833" y="0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7B7D90C8-A3E9-289E-DC74-AFF053EFB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7829202" y="5156615"/>
            <a:ext cx="878334" cy="1705001"/>
          </a:xfrm>
          <a:prstGeom prst="rect">
            <a:avLst/>
          </a:prstGeom>
        </p:spPr>
      </p:pic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7EE773C5-4ADF-018F-93E2-0BFF82EEF346}"/>
              </a:ext>
            </a:extLst>
          </p:cNvPr>
          <p:cNvSpPr txBox="1">
            <a:spLocks/>
          </p:cNvSpPr>
          <p:nvPr/>
        </p:nvSpPr>
        <p:spPr>
          <a:xfrm>
            <a:off x="807966" y="4986668"/>
            <a:ext cx="788639" cy="533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4400" b="0" kern="1200" spc="100" baseline="-25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0116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692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980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o6.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F729409D-37AC-27D4-75DB-B10526DA2D95}"/>
              </a:ext>
            </a:extLst>
          </p:cNvPr>
          <p:cNvSpPr txBox="1">
            <a:spLocks/>
          </p:cNvSpPr>
          <p:nvPr/>
        </p:nvSpPr>
        <p:spPr>
          <a:xfrm>
            <a:off x="1627103" y="4256853"/>
            <a:ext cx="5885179" cy="533400"/>
          </a:xfrm>
          <a:prstGeom prst="rect">
            <a:avLst/>
          </a:prstGeom>
        </p:spPr>
        <p:txBody>
          <a:bodyPr vert="horz" lIns="0" tIns="45720" rIns="0" bIns="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0116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692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980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Practical information and requirements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69A9B1DE-889E-82BE-68D9-04D72C3D1E11}"/>
              </a:ext>
            </a:extLst>
          </p:cNvPr>
          <p:cNvSpPr txBox="1">
            <a:spLocks/>
          </p:cNvSpPr>
          <p:nvPr/>
        </p:nvSpPr>
        <p:spPr>
          <a:xfrm>
            <a:off x="1596605" y="4925492"/>
            <a:ext cx="5885179" cy="533400"/>
          </a:xfrm>
          <a:prstGeom prst="rect">
            <a:avLst/>
          </a:prstGeom>
        </p:spPr>
        <p:txBody>
          <a:bodyPr vert="horz" lIns="0" tIns="45720" rIns="0" bIns="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0116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692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980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Registration information and contacts</a:t>
            </a:r>
          </a:p>
        </p:txBody>
      </p:sp>
    </p:spTree>
    <p:extLst>
      <p:ext uri="{BB962C8B-B14F-4D97-AF65-F5344CB8AC3E}">
        <p14:creationId xmlns:p14="http://schemas.microsoft.com/office/powerpoint/2010/main" val="6485015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90307" y="304147"/>
            <a:ext cx="20800088" cy="703743"/>
          </a:xfrm>
          <a:prstGeom prst="rect">
            <a:avLst/>
          </a:prstGeom>
        </p:spPr>
        <p:txBody>
          <a:bodyPr vert="horz" wrap="square" lIns="0" tIns="26377" rIns="0" bIns="0" rtlCol="0" anchor="ctr">
            <a:spAutoFit/>
          </a:bodyPr>
          <a:lstStyle/>
          <a:p>
            <a:pPr marL="36425">
              <a:lnSpc>
                <a:spcPct val="100000"/>
              </a:lnSpc>
              <a:spcBef>
                <a:spcPts val="208"/>
              </a:spcBef>
            </a:pPr>
            <a:r>
              <a:rPr spc="-59" dirty="0"/>
              <a:t>Memory</a:t>
            </a:r>
            <a:r>
              <a:rPr spc="-109" dirty="0"/>
              <a:t> </a:t>
            </a:r>
            <a:r>
              <a:rPr spc="-69" dirty="0"/>
              <a:t>corruption </a:t>
            </a:r>
            <a:r>
              <a:rPr spc="-40" dirty="0"/>
              <a:t>bugs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785760" y="1989070"/>
            <a:ext cx="8412982" cy="2648656"/>
          </a:xfrm>
          <a:prstGeom prst="rect">
            <a:avLst/>
          </a:prstGeom>
        </p:spPr>
        <p:txBody>
          <a:bodyPr vert="horz" wrap="square" lIns="0" tIns="18841" rIns="0" bIns="0" rtlCol="0">
            <a:spAutoFit/>
          </a:bodyPr>
          <a:lstStyle/>
          <a:p>
            <a:pPr marL="25121" marR="212267" algn="just">
              <a:lnSpc>
                <a:spcPct val="102000"/>
              </a:lnSpc>
              <a:spcBef>
                <a:spcPts val="148"/>
              </a:spcBef>
            </a:pPr>
            <a:r>
              <a:rPr sz="2176" spc="-89" dirty="0">
                <a:latin typeface="Tahoma"/>
                <a:cs typeface="Tahoma"/>
              </a:rPr>
              <a:t>Also</a:t>
            </a:r>
            <a:r>
              <a:rPr sz="2176" spc="-49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affect</a:t>
            </a:r>
            <a:r>
              <a:rPr sz="2176" spc="-40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software</a:t>
            </a:r>
            <a:r>
              <a:rPr sz="2176" spc="-59" dirty="0">
                <a:latin typeface="Tahoma"/>
                <a:cs typeface="Tahoma"/>
              </a:rPr>
              <a:t> </a:t>
            </a:r>
            <a:r>
              <a:rPr sz="2176" spc="-79" dirty="0">
                <a:latin typeface="Tahoma"/>
                <a:cs typeface="Tahoma"/>
              </a:rPr>
              <a:t>that</a:t>
            </a:r>
            <a:r>
              <a:rPr sz="2176" spc="-4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is</a:t>
            </a:r>
            <a:r>
              <a:rPr sz="2176" spc="-30" dirty="0">
                <a:latin typeface="Tahoma"/>
                <a:cs typeface="Tahoma"/>
              </a:rPr>
              <a:t> </a:t>
            </a:r>
            <a:r>
              <a:rPr sz="2176" spc="-89" dirty="0">
                <a:latin typeface="Tahoma"/>
                <a:cs typeface="Tahoma"/>
              </a:rPr>
              <a:t>based</a:t>
            </a:r>
            <a:r>
              <a:rPr sz="2176" spc="-49" dirty="0">
                <a:latin typeface="Tahoma"/>
                <a:cs typeface="Tahoma"/>
              </a:rPr>
              <a:t> </a:t>
            </a:r>
            <a:r>
              <a:rPr sz="2176" spc="-99" dirty="0">
                <a:latin typeface="Tahoma"/>
                <a:cs typeface="Tahoma"/>
              </a:rPr>
              <a:t>on</a:t>
            </a:r>
            <a:r>
              <a:rPr sz="2176" spc="-59" dirty="0">
                <a:latin typeface="Tahoma"/>
                <a:cs typeface="Tahoma"/>
              </a:rPr>
              <a:t> </a:t>
            </a:r>
            <a:r>
              <a:rPr sz="2176" spc="-79" dirty="0">
                <a:latin typeface="Tahoma"/>
                <a:cs typeface="Tahoma"/>
              </a:rPr>
              <a:t>components</a:t>
            </a:r>
            <a:r>
              <a:rPr sz="2176" spc="-49" dirty="0">
                <a:latin typeface="Tahoma"/>
                <a:cs typeface="Tahoma"/>
              </a:rPr>
              <a:t> </a:t>
            </a:r>
            <a:r>
              <a:rPr sz="2176" spc="-59" dirty="0">
                <a:latin typeface="Tahoma"/>
                <a:cs typeface="Tahoma"/>
              </a:rPr>
              <a:t>that</a:t>
            </a:r>
            <a:r>
              <a:rPr sz="2176" spc="-49" dirty="0">
                <a:latin typeface="Tahoma"/>
                <a:cs typeface="Tahoma"/>
              </a:rPr>
              <a:t> </a:t>
            </a:r>
            <a:r>
              <a:rPr sz="2176" spc="-79" dirty="0">
                <a:latin typeface="Tahoma"/>
                <a:cs typeface="Tahoma"/>
              </a:rPr>
              <a:t>are</a:t>
            </a:r>
            <a:r>
              <a:rPr sz="2176" spc="-59" dirty="0">
                <a:latin typeface="Tahoma"/>
                <a:cs typeface="Tahoma"/>
              </a:rPr>
              <a:t> </a:t>
            </a:r>
            <a:r>
              <a:rPr sz="2176" spc="-79" dirty="0">
                <a:latin typeface="Tahoma"/>
                <a:cs typeface="Tahoma"/>
              </a:rPr>
              <a:t>vulnerable</a:t>
            </a:r>
            <a:r>
              <a:rPr sz="2176" spc="-6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to memory</a:t>
            </a:r>
            <a:r>
              <a:rPr sz="2176" spc="-138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corruption</a:t>
            </a:r>
            <a:r>
              <a:rPr sz="2176" spc="-138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bugs.</a:t>
            </a:r>
            <a:r>
              <a:rPr sz="2176" spc="5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For</a:t>
            </a:r>
            <a:r>
              <a:rPr sz="2176" spc="-138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example:</a:t>
            </a:r>
            <a:endParaRPr sz="2176" dirty="0">
              <a:latin typeface="Tahoma"/>
              <a:cs typeface="Tahoma"/>
            </a:endParaRPr>
          </a:p>
          <a:p>
            <a:pPr marL="572750" marR="273815" algn="just">
              <a:lnSpc>
                <a:spcPts val="2374"/>
              </a:lnSpc>
              <a:spcBef>
                <a:spcPts val="613"/>
              </a:spcBef>
            </a:pPr>
            <a:r>
              <a:rPr sz="2176" spc="-69" dirty="0">
                <a:latin typeface="Tahoma"/>
                <a:cs typeface="Tahoma"/>
              </a:rPr>
              <a:t>Java</a:t>
            </a:r>
            <a:r>
              <a:rPr sz="2176" spc="-188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does</a:t>
            </a:r>
            <a:r>
              <a:rPr sz="2176" spc="-158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not</a:t>
            </a:r>
            <a:r>
              <a:rPr sz="2176" spc="-158" dirty="0">
                <a:latin typeface="Tahoma"/>
                <a:cs typeface="Tahoma"/>
              </a:rPr>
              <a:t> </a:t>
            </a:r>
            <a:r>
              <a:rPr sz="2176" spc="-79" dirty="0">
                <a:latin typeface="Tahoma"/>
                <a:cs typeface="Tahoma"/>
              </a:rPr>
              <a:t>allow</a:t>
            </a:r>
            <a:r>
              <a:rPr sz="2176" spc="-188" dirty="0">
                <a:latin typeface="Tahoma"/>
                <a:cs typeface="Tahoma"/>
              </a:rPr>
              <a:t> </a:t>
            </a:r>
            <a:r>
              <a:rPr sz="2176" spc="-79" dirty="0">
                <a:latin typeface="Tahoma"/>
                <a:cs typeface="Tahoma"/>
              </a:rPr>
              <a:t>direct</a:t>
            </a:r>
            <a:r>
              <a:rPr sz="2176" spc="-178" dirty="0">
                <a:latin typeface="Tahoma"/>
                <a:cs typeface="Tahoma"/>
              </a:rPr>
              <a:t> </a:t>
            </a:r>
            <a:r>
              <a:rPr sz="2176" spc="-79" dirty="0">
                <a:latin typeface="Tahoma"/>
                <a:cs typeface="Tahoma"/>
              </a:rPr>
              <a:t>memory</a:t>
            </a:r>
            <a:r>
              <a:rPr sz="2176" spc="-158" dirty="0">
                <a:latin typeface="Tahoma"/>
                <a:cs typeface="Tahoma"/>
              </a:rPr>
              <a:t> </a:t>
            </a:r>
            <a:r>
              <a:rPr sz="2176" spc="-79" dirty="0">
                <a:latin typeface="Tahoma"/>
                <a:cs typeface="Tahoma"/>
              </a:rPr>
              <a:t>references</a:t>
            </a:r>
            <a:r>
              <a:rPr sz="2176" spc="-158" dirty="0">
                <a:latin typeface="Tahoma"/>
                <a:cs typeface="Tahoma"/>
              </a:rPr>
              <a:t> </a:t>
            </a:r>
            <a:r>
              <a:rPr sz="2176" spc="-59" dirty="0">
                <a:latin typeface="Tahoma"/>
                <a:cs typeface="Tahoma"/>
              </a:rPr>
              <a:t>and</a:t>
            </a:r>
            <a:r>
              <a:rPr sz="2176" spc="-158" dirty="0">
                <a:latin typeface="Tahoma"/>
                <a:cs typeface="Tahoma"/>
              </a:rPr>
              <a:t> </a:t>
            </a:r>
            <a:r>
              <a:rPr sz="2176" spc="-79" dirty="0">
                <a:latin typeface="Tahoma"/>
                <a:cs typeface="Tahoma"/>
              </a:rPr>
              <a:t>raises</a:t>
            </a:r>
            <a:r>
              <a:rPr sz="2176" spc="-158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a</a:t>
            </a:r>
            <a:r>
              <a:rPr sz="2176" spc="-168" dirty="0">
                <a:latin typeface="Tahoma"/>
                <a:cs typeface="Tahoma"/>
              </a:rPr>
              <a:t> </a:t>
            </a:r>
            <a:r>
              <a:rPr sz="2176" spc="-79" dirty="0">
                <a:latin typeface="Tahoma"/>
                <a:cs typeface="Tahoma"/>
              </a:rPr>
              <a:t>runtime</a:t>
            </a:r>
            <a:r>
              <a:rPr sz="2176" dirty="0">
                <a:latin typeface="Tahoma"/>
                <a:cs typeface="Tahoma"/>
              </a:rPr>
              <a:t> </a:t>
            </a:r>
            <a:r>
              <a:rPr sz="2176" spc="-10" dirty="0">
                <a:latin typeface="Tahoma"/>
                <a:cs typeface="Tahoma"/>
              </a:rPr>
              <a:t>exception</a:t>
            </a:r>
            <a:r>
              <a:rPr sz="2176" spc="-188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on</a:t>
            </a:r>
            <a:r>
              <a:rPr sz="2176" spc="-168" dirty="0">
                <a:latin typeface="Tahoma"/>
                <a:cs typeface="Tahoma"/>
              </a:rPr>
              <a:t> </a:t>
            </a:r>
            <a:r>
              <a:rPr sz="2176" spc="-10" dirty="0">
                <a:latin typeface="Tahoma"/>
                <a:cs typeface="Tahoma"/>
              </a:rPr>
              <a:t>array</a:t>
            </a:r>
            <a:r>
              <a:rPr sz="2176" spc="-178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i</a:t>
            </a:r>
            <a:r>
              <a:rPr sz="2176" spc="-10" dirty="0">
                <a:latin typeface="Tahoma"/>
                <a:cs typeface="Tahoma"/>
              </a:rPr>
              <a:t>nde</a:t>
            </a:r>
            <a:r>
              <a:rPr sz="2176" dirty="0">
                <a:latin typeface="Tahoma"/>
                <a:cs typeface="Tahoma"/>
              </a:rPr>
              <a:t>x</a:t>
            </a:r>
            <a:r>
              <a:rPr sz="2176" spc="-208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errors</a:t>
            </a:r>
            <a:endParaRPr sz="2176" dirty="0">
              <a:latin typeface="Tahoma"/>
              <a:cs typeface="Tahoma"/>
            </a:endParaRPr>
          </a:p>
          <a:p>
            <a:pPr marL="1122891" algn="just">
              <a:spcBef>
                <a:spcPts val="208"/>
              </a:spcBef>
            </a:pPr>
            <a:r>
              <a:rPr sz="1978" spc="-59" dirty="0">
                <a:latin typeface="Tahoma"/>
                <a:cs typeface="Tahoma"/>
              </a:rPr>
              <a:t>However,</a:t>
            </a:r>
            <a:r>
              <a:rPr sz="1978" spc="-119" dirty="0">
                <a:latin typeface="Tahoma"/>
                <a:cs typeface="Tahoma"/>
              </a:rPr>
              <a:t> </a:t>
            </a:r>
            <a:r>
              <a:rPr sz="1978" spc="-49" dirty="0">
                <a:latin typeface="Tahoma"/>
                <a:cs typeface="Tahoma"/>
              </a:rPr>
              <a:t>the</a:t>
            </a:r>
            <a:r>
              <a:rPr sz="1978" spc="-69" dirty="0">
                <a:latin typeface="Tahoma"/>
                <a:cs typeface="Tahoma"/>
              </a:rPr>
              <a:t> </a:t>
            </a:r>
            <a:r>
              <a:rPr sz="1978" spc="-40" dirty="0">
                <a:latin typeface="Tahoma"/>
                <a:cs typeface="Tahoma"/>
              </a:rPr>
              <a:t>JVM</a:t>
            </a:r>
            <a:r>
              <a:rPr sz="1978" spc="-49" dirty="0">
                <a:latin typeface="Tahoma"/>
                <a:cs typeface="Tahoma"/>
              </a:rPr>
              <a:t> </a:t>
            </a:r>
            <a:r>
              <a:rPr sz="1978" spc="-40" dirty="0">
                <a:latin typeface="Tahoma"/>
                <a:cs typeface="Tahoma"/>
              </a:rPr>
              <a:t>is</a:t>
            </a:r>
            <a:r>
              <a:rPr sz="1978" spc="-79" dirty="0">
                <a:latin typeface="Tahoma"/>
                <a:cs typeface="Tahoma"/>
              </a:rPr>
              <a:t> </a:t>
            </a:r>
            <a:r>
              <a:rPr sz="1978" spc="-59" dirty="0">
                <a:latin typeface="Tahoma"/>
                <a:cs typeface="Tahoma"/>
              </a:rPr>
              <a:t>vulnerable</a:t>
            </a:r>
            <a:r>
              <a:rPr sz="1978" spc="-79" dirty="0">
                <a:latin typeface="Tahoma"/>
                <a:cs typeface="Tahoma"/>
              </a:rPr>
              <a:t> </a:t>
            </a:r>
            <a:r>
              <a:rPr sz="1978" spc="-49" dirty="0">
                <a:latin typeface="Tahoma"/>
                <a:cs typeface="Tahoma"/>
              </a:rPr>
              <a:t>to</a:t>
            </a:r>
            <a:r>
              <a:rPr sz="1978" spc="-79" dirty="0">
                <a:latin typeface="Tahoma"/>
                <a:cs typeface="Tahoma"/>
              </a:rPr>
              <a:t> </a:t>
            </a:r>
            <a:r>
              <a:rPr sz="1978" spc="-49" dirty="0">
                <a:latin typeface="Tahoma"/>
                <a:cs typeface="Tahoma"/>
              </a:rPr>
              <a:t>memory</a:t>
            </a:r>
            <a:r>
              <a:rPr sz="1978" spc="-79" dirty="0">
                <a:latin typeface="Tahoma"/>
                <a:cs typeface="Tahoma"/>
              </a:rPr>
              <a:t> </a:t>
            </a:r>
            <a:r>
              <a:rPr sz="1978" spc="-59" dirty="0">
                <a:latin typeface="Tahoma"/>
                <a:cs typeface="Tahoma"/>
              </a:rPr>
              <a:t>corruption</a:t>
            </a:r>
            <a:r>
              <a:rPr sz="1978" spc="-79" dirty="0">
                <a:latin typeface="Tahoma"/>
                <a:cs typeface="Tahoma"/>
              </a:rPr>
              <a:t> </a:t>
            </a:r>
            <a:r>
              <a:rPr sz="1978" spc="-40" dirty="0">
                <a:latin typeface="Tahoma"/>
                <a:cs typeface="Tahoma"/>
              </a:rPr>
              <a:t>bugs</a:t>
            </a:r>
            <a:endParaRPr sz="1978" dirty="0">
              <a:latin typeface="Tahoma"/>
              <a:cs typeface="Tahoma"/>
            </a:endParaRPr>
          </a:p>
          <a:p>
            <a:pPr marL="1122891" marR="10048" algn="just">
              <a:lnSpc>
                <a:spcPts val="2354"/>
              </a:lnSpc>
              <a:spcBef>
                <a:spcPts val="168"/>
              </a:spcBef>
            </a:pPr>
            <a:r>
              <a:rPr sz="1978" spc="-40" dirty="0">
                <a:latin typeface="Tahoma"/>
                <a:cs typeface="Tahoma"/>
              </a:rPr>
              <a:t>The</a:t>
            </a:r>
            <a:r>
              <a:rPr sz="1978" spc="-89" dirty="0">
                <a:latin typeface="Tahoma"/>
                <a:cs typeface="Tahoma"/>
              </a:rPr>
              <a:t> </a:t>
            </a:r>
            <a:r>
              <a:rPr sz="1978" spc="-20" dirty="0">
                <a:latin typeface="Tahoma"/>
                <a:cs typeface="Tahoma"/>
              </a:rPr>
              <a:t>JDK</a:t>
            </a:r>
            <a:r>
              <a:rPr sz="1978" spc="-99" dirty="0">
                <a:latin typeface="Tahoma"/>
                <a:cs typeface="Tahoma"/>
              </a:rPr>
              <a:t> </a:t>
            </a:r>
            <a:r>
              <a:rPr sz="1978" spc="-20" dirty="0">
                <a:latin typeface="Tahoma"/>
                <a:cs typeface="Tahoma"/>
              </a:rPr>
              <a:t>native</a:t>
            </a:r>
            <a:r>
              <a:rPr sz="1978" spc="-59" dirty="0">
                <a:latin typeface="Tahoma"/>
                <a:cs typeface="Tahoma"/>
              </a:rPr>
              <a:t> </a:t>
            </a:r>
            <a:r>
              <a:rPr sz="1978" spc="-20" dirty="0">
                <a:latin typeface="Tahoma"/>
                <a:cs typeface="Tahoma"/>
              </a:rPr>
              <a:t>libraries</a:t>
            </a:r>
            <a:r>
              <a:rPr sz="1978" spc="-99" dirty="0">
                <a:latin typeface="Tahoma"/>
                <a:cs typeface="Tahoma"/>
              </a:rPr>
              <a:t> </a:t>
            </a:r>
            <a:r>
              <a:rPr sz="1978" spc="-20" dirty="0">
                <a:latin typeface="Tahoma"/>
                <a:cs typeface="Tahoma"/>
              </a:rPr>
              <a:t>are</a:t>
            </a:r>
            <a:r>
              <a:rPr sz="1978" spc="-49" dirty="0">
                <a:latin typeface="Tahoma"/>
                <a:cs typeface="Tahoma"/>
              </a:rPr>
              <a:t> </a:t>
            </a:r>
            <a:r>
              <a:rPr sz="1978" spc="-20" dirty="0">
                <a:latin typeface="Tahoma"/>
                <a:cs typeface="Tahoma"/>
              </a:rPr>
              <a:t>vulnerable</a:t>
            </a:r>
            <a:r>
              <a:rPr sz="1978" spc="-49" dirty="0">
                <a:latin typeface="Tahoma"/>
                <a:cs typeface="Tahoma"/>
              </a:rPr>
              <a:t> </a:t>
            </a:r>
            <a:r>
              <a:rPr sz="1978" spc="-40" dirty="0">
                <a:latin typeface="Tahoma"/>
                <a:cs typeface="Tahoma"/>
              </a:rPr>
              <a:t>to</a:t>
            </a:r>
            <a:r>
              <a:rPr sz="1978" spc="-99" dirty="0">
                <a:latin typeface="Tahoma"/>
                <a:cs typeface="Tahoma"/>
              </a:rPr>
              <a:t> </a:t>
            </a:r>
            <a:r>
              <a:rPr sz="1978" spc="-20" dirty="0">
                <a:latin typeface="Tahoma"/>
                <a:cs typeface="Tahoma"/>
              </a:rPr>
              <a:t>memory</a:t>
            </a:r>
            <a:r>
              <a:rPr sz="1978" spc="-79" dirty="0">
                <a:latin typeface="Tahoma"/>
                <a:cs typeface="Tahoma"/>
              </a:rPr>
              <a:t> </a:t>
            </a:r>
            <a:r>
              <a:rPr sz="1978" spc="-20" dirty="0">
                <a:latin typeface="Tahoma"/>
                <a:cs typeface="Tahoma"/>
              </a:rPr>
              <a:t>corruption</a:t>
            </a:r>
            <a:r>
              <a:rPr sz="1978" spc="-99" dirty="0">
                <a:latin typeface="Tahoma"/>
                <a:cs typeface="Tahoma"/>
              </a:rPr>
              <a:t> </a:t>
            </a:r>
            <a:r>
              <a:rPr sz="1978" spc="-40" dirty="0">
                <a:latin typeface="Tahoma"/>
                <a:cs typeface="Tahoma"/>
              </a:rPr>
              <a:t>bugs </a:t>
            </a:r>
            <a:r>
              <a:rPr sz="1978" spc="-59" dirty="0">
                <a:latin typeface="Tahoma"/>
                <a:cs typeface="Tahoma"/>
              </a:rPr>
              <a:t>Executing</a:t>
            </a:r>
            <a:r>
              <a:rPr sz="1978" spc="-99" dirty="0">
                <a:latin typeface="Tahoma"/>
                <a:cs typeface="Tahoma"/>
              </a:rPr>
              <a:t> </a:t>
            </a:r>
            <a:r>
              <a:rPr sz="1978" spc="-59" dirty="0">
                <a:latin typeface="Tahoma"/>
                <a:cs typeface="Tahoma"/>
              </a:rPr>
              <a:t>untrusted </a:t>
            </a:r>
            <a:r>
              <a:rPr sz="1978" spc="-49" dirty="0">
                <a:latin typeface="Tahoma"/>
                <a:cs typeface="Tahoma"/>
              </a:rPr>
              <a:t>bytecode</a:t>
            </a:r>
            <a:r>
              <a:rPr sz="1978" spc="-79" dirty="0">
                <a:latin typeface="Tahoma"/>
                <a:cs typeface="Tahoma"/>
              </a:rPr>
              <a:t> </a:t>
            </a:r>
            <a:r>
              <a:rPr sz="1978" spc="-59" dirty="0">
                <a:latin typeface="Tahoma"/>
                <a:cs typeface="Tahoma"/>
              </a:rPr>
              <a:t>on</a:t>
            </a:r>
            <a:r>
              <a:rPr sz="1978" spc="-99" dirty="0">
                <a:latin typeface="Tahoma"/>
                <a:cs typeface="Tahoma"/>
              </a:rPr>
              <a:t> </a:t>
            </a:r>
            <a:r>
              <a:rPr sz="1978" dirty="0">
                <a:latin typeface="Tahoma"/>
                <a:cs typeface="Tahoma"/>
              </a:rPr>
              <a:t>a</a:t>
            </a:r>
            <a:r>
              <a:rPr sz="1978" spc="-49" dirty="0">
                <a:latin typeface="Tahoma"/>
                <a:cs typeface="Tahoma"/>
              </a:rPr>
              <a:t> </a:t>
            </a:r>
            <a:r>
              <a:rPr sz="1978" spc="-40" dirty="0">
                <a:latin typeface="Tahoma"/>
                <a:cs typeface="Tahoma"/>
              </a:rPr>
              <a:t>JVM</a:t>
            </a:r>
            <a:r>
              <a:rPr sz="1978" spc="-69" dirty="0">
                <a:latin typeface="Tahoma"/>
                <a:cs typeface="Tahoma"/>
              </a:rPr>
              <a:t> </a:t>
            </a:r>
            <a:r>
              <a:rPr sz="1978" spc="-49" dirty="0">
                <a:latin typeface="Tahoma"/>
                <a:cs typeface="Tahoma"/>
              </a:rPr>
              <a:t>could</a:t>
            </a:r>
            <a:r>
              <a:rPr sz="1978" spc="-59" dirty="0">
                <a:latin typeface="Tahoma"/>
                <a:cs typeface="Tahoma"/>
              </a:rPr>
              <a:t> </a:t>
            </a:r>
            <a:r>
              <a:rPr sz="1978" spc="-49" dirty="0">
                <a:latin typeface="Tahoma"/>
                <a:cs typeface="Tahoma"/>
              </a:rPr>
              <a:t>trigger</a:t>
            </a:r>
            <a:r>
              <a:rPr sz="1978" spc="-59" dirty="0">
                <a:latin typeface="Tahoma"/>
                <a:cs typeface="Tahoma"/>
              </a:rPr>
              <a:t> </a:t>
            </a:r>
            <a:r>
              <a:rPr sz="1978" spc="-79" dirty="0">
                <a:latin typeface="Tahoma"/>
                <a:cs typeface="Tahoma"/>
              </a:rPr>
              <a:t>such </a:t>
            </a:r>
            <a:r>
              <a:rPr sz="1978" spc="-49" dirty="0">
                <a:latin typeface="Tahoma"/>
                <a:cs typeface="Tahoma"/>
              </a:rPr>
              <a:t>bugs</a:t>
            </a:r>
            <a:r>
              <a:rPr sz="1978" spc="-79" dirty="0">
                <a:latin typeface="Tahoma"/>
                <a:cs typeface="Tahoma"/>
              </a:rPr>
              <a:t> </a:t>
            </a:r>
            <a:r>
              <a:rPr sz="1978" spc="-20" dirty="0">
                <a:latin typeface="Tahoma"/>
                <a:cs typeface="Tahoma"/>
              </a:rPr>
              <a:t>(e.g. </a:t>
            </a:r>
            <a:r>
              <a:rPr sz="1978" dirty="0">
                <a:latin typeface="Tahoma"/>
                <a:cs typeface="Tahoma"/>
              </a:rPr>
              <a:t>browser</a:t>
            </a:r>
            <a:r>
              <a:rPr sz="1978" spc="-69" dirty="0">
                <a:latin typeface="Tahoma"/>
                <a:cs typeface="Tahoma"/>
              </a:rPr>
              <a:t> </a:t>
            </a:r>
            <a:r>
              <a:rPr sz="1978" spc="-20" dirty="0">
                <a:latin typeface="Tahoma"/>
                <a:cs typeface="Tahoma"/>
              </a:rPr>
              <a:t>applets)</a:t>
            </a:r>
            <a:endParaRPr sz="1978" dirty="0">
              <a:latin typeface="Tahoma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91732" y="2867798"/>
            <a:ext cx="128116" cy="12811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65744" y="3543549"/>
            <a:ext cx="102996" cy="10299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65744" y="3843745"/>
            <a:ext cx="102996" cy="10299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65744" y="4143939"/>
            <a:ext cx="102996" cy="10299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10285" y="223796"/>
            <a:ext cx="20800088" cy="1380851"/>
          </a:xfrm>
          <a:prstGeom prst="rect">
            <a:avLst/>
          </a:prstGeom>
        </p:spPr>
        <p:txBody>
          <a:bodyPr vert="horz" wrap="square" lIns="0" tIns="26377" rIns="0" bIns="0" rtlCol="0" anchor="ctr">
            <a:spAutoFit/>
          </a:bodyPr>
          <a:lstStyle/>
          <a:p>
            <a:pPr marL="36425">
              <a:lnSpc>
                <a:spcPct val="100000"/>
              </a:lnSpc>
              <a:spcBef>
                <a:spcPts val="208"/>
              </a:spcBef>
            </a:pPr>
            <a:r>
              <a:rPr sz="4400" spc="-79" dirty="0"/>
              <a:t>Memory</a:t>
            </a:r>
            <a:r>
              <a:rPr sz="4400" spc="-138" dirty="0"/>
              <a:t> </a:t>
            </a:r>
            <a:r>
              <a:rPr sz="4400" spc="-89" dirty="0"/>
              <a:t>corruption</a:t>
            </a:r>
            <a:r>
              <a:rPr sz="4400" spc="-129" dirty="0"/>
              <a:t> </a:t>
            </a:r>
            <a:r>
              <a:rPr sz="4400" spc="-59" dirty="0"/>
              <a:t>bugs</a:t>
            </a:r>
            <a:r>
              <a:rPr sz="4400" spc="-119" dirty="0"/>
              <a:t> </a:t>
            </a:r>
            <a:br>
              <a:rPr lang="en-US" sz="4400" spc="-119" dirty="0"/>
            </a:br>
            <a:r>
              <a:rPr sz="4400" spc="-49" dirty="0"/>
              <a:t>are</a:t>
            </a:r>
            <a:r>
              <a:rPr sz="4400" spc="-119" dirty="0"/>
              <a:t> </a:t>
            </a:r>
            <a:r>
              <a:rPr sz="4400" spc="-49" dirty="0"/>
              <a:t>everywhere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334400" y="1552419"/>
            <a:ext cx="7507375" cy="3803210"/>
          </a:xfrm>
          <a:prstGeom prst="rect">
            <a:avLst/>
          </a:prstGeom>
        </p:spPr>
        <p:txBody>
          <a:bodyPr vert="horz" wrap="square" lIns="0" tIns="23865" rIns="0" bIns="0" rtlCol="0">
            <a:spAutoFit/>
          </a:bodyPr>
          <a:lstStyle/>
          <a:p>
            <a:pPr marL="25121" marR="4500355">
              <a:lnSpc>
                <a:spcPct val="125699"/>
              </a:lnSpc>
              <a:spcBef>
                <a:spcPts val="188"/>
              </a:spcBef>
            </a:pPr>
            <a:r>
              <a:rPr sz="2176" spc="-79" dirty="0">
                <a:latin typeface="Tahoma"/>
                <a:cs typeface="Tahoma"/>
              </a:rPr>
              <a:t>Operating</a:t>
            </a:r>
            <a:r>
              <a:rPr sz="2176" spc="-59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System </a:t>
            </a:r>
            <a:r>
              <a:rPr sz="2176" spc="-49" dirty="0">
                <a:latin typeface="Tahoma"/>
                <a:cs typeface="Tahoma"/>
              </a:rPr>
              <a:t>Kernels </a:t>
            </a:r>
            <a:r>
              <a:rPr sz="2176" dirty="0">
                <a:latin typeface="Tahoma"/>
                <a:cs typeface="Tahoma"/>
              </a:rPr>
              <a:t>System</a:t>
            </a:r>
            <a:r>
              <a:rPr sz="2176" spc="-10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libraries</a:t>
            </a:r>
            <a:endParaRPr sz="2176" dirty="0">
              <a:latin typeface="Tahoma"/>
              <a:cs typeface="Tahoma"/>
            </a:endParaRPr>
          </a:p>
          <a:p>
            <a:pPr marL="25121">
              <a:spcBef>
                <a:spcPts val="574"/>
              </a:spcBef>
            </a:pPr>
            <a:r>
              <a:rPr sz="2176" spc="-89" dirty="0">
                <a:latin typeface="Tahoma"/>
                <a:cs typeface="Tahoma"/>
              </a:rPr>
              <a:t>System</a:t>
            </a:r>
            <a:r>
              <a:rPr sz="2176" spc="-4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tools</a:t>
            </a:r>
            <a:endParaRPr sz="2176" dirty="0">
              <a:latin typeface="Tahoma"/>
              <a:cs typeface="Tahoma"/>
            </a:endParaRPr>
          </a:p>
          <a:p>
            <a:pPr marL="25121" marR="10048">
              <a:lnSpc>
                <a:spcPct val="124500"/>
              </a:lnSpc>
              <a:spcBef>
                <a:spcPts val="119"/>
              </a:spcBef>
            </a:pPr>
            <a:r>
              <a:rPr sz="2176" spc="-89" dirty="0">
                <a:latin typeface="Tahoma"/>
                <a:cs typeface="Tahoma"/>
              </a:rPr>
              <a:t>Software</a:t>
            </a:r>
            <a:r>
              <a:rPr sz="2176" spc="-59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for</a:t>
            </a:r>
            <a:r>
              <a:rPr sz="2176" spc="-89" dirty="0">
                <a:latin typeface="Tahoma"/>
                <a:cs typeface="Tahoma"/>
              </a:rPr>
              <a:t> embedded</a:t>
            </a:r>
            <a:r>
              <a:rPr sz="2176" spc="-69" dirty="0">
                <a:latin typeface="Tahoma"/>
                <a:cs typeface="Tahoma"/>
              </a:rPr>
              <a:t> </a:t>
            </a:r>
            <a:r>
              <a:rPr sz="2176" spc="-89" dirty="0">
                <a:latin typeface="Tahoma"/>
                <a:cs typeface="Tahoma"/>
              </a:rPr>
              <a:t>systems</a:t>
            </a:r>
            <a:r>
              <a:rPr sz="2176" spc="-69" dirty="0">
                <a:latin typeface="Tahoma"/>
                <a:cs typeface="Tahoma"/>
              </a:rPr>
              <a:t> </a:t>
            </a:r>
            <a:r>
              <a:rPr sz="2176" spc="-99" dirty="0">
                <a:latin typeface="Tahoma"/>
                <a:cs typeface="Tahoma"/>
              </a:rPr>
              <a:t>(routers,</a:t>
            </a:r>
            <a:r>
              <a:rPr sz="2176" spc="-69" dirty="0">
                <a:latin typeface="Tahoma"/>
                <a:cs typeface="Tahoma"/>
              </a:rPr>
              <a:t> </a:t>
            </a:r>
            <a:r>
              <a:rPr sz="2176" spc="-79" dirty="0">
                <a:latin typeface="Tahoma"/>
                <a:cs typeface="Tahoma"/>
              </a:rPr>
              <a:t>TVs,</a:t>
            </a:r>
            <a:r>
              <a:rPr sz="2176" spc="-69" dirty="0">
                <a:latin typeface="Tahoma"/>
                <a:cs typeface="Tahoma"/>
              </a:rPr>
              <a:t> </a:t>
            </a:r>
            <a:r>
              <a:rPr sz="2176" spc="-89" dirty="0">
                <a:latin typeface="Tahoma"/>
                <a:cs typeface="Tahoma"/>
              </a:rPr>
              <a:t>mobile</a:t>
            </a:r>
            <a:r>
              <a:rPr sz="2176" spc="-59" dirty="0">
                <a:latin typeface="Tahoma"/>
                <a:cs typeface="Tahoma"/>
              </a:rPr>
              <a:t> </a:t>
            </a:r>
            <a:r>
              <a:rPr sz="2176" spc="-99" dirty="0">
                <a:latin typeface="Tahoma"/>
                <a:cs typeface="Tahoma"/>
              </a:rPr>
              <a:t>devices,</a:t>
            </a:r>
            <a:r>
              <a:rPr sz="2176" spc="-6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...) </a:t>
            </a:r>
            <a:r>
              <a:rPr sz="2176" dirty="0">
                <a:latin typeface="Tahoma"/>
                <a:cs typeface="Tahoma"/>
              </a:rPr>
              <a:t>Internet</a:t>
            </a:r>
            <a:r>
              <a:rPr sz="2176" spc="-30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services</a:t>
            </a:r>
            <a:endParaRPr sz="2176" dirty="0">
              <a:latin typeface="Tahoma"/>
              <a:cs typeface="Tahoma"/>
            </a:endParaRPr>
          </a:p>
          <a:p>
            <a:pPr marL="25121" marR="5776482">
              <a:lnSpc>
                <a:spcPct val="125499"/>
              </a:lnSpc>
              <a:spcBef>
                <a:spcPts val="30"/>
              </a:spcBef>
            </a:pPr>
            <a:r>
              <a:rPr sz="2176" spc="-69" dirty="0">
                <a:latin typeface="Tahoma"/>
                <a:cs typeface="Tahoma"/>
              </a:rPr>
              <a:t>Native</a:t>
            </a:r>
            <a:r>
              <a:rPr sz="2176" spc="-129" dirty="0">
                <a:latin typeface="Tahoma"/>
                <a:cs typeface="Tahoma"/>
              </a:rPr>
              <a:t> </a:t>
            </a:r>
            <a:r>
              <a:rPr sz="2176" spc="-59" dirty="0">
                <a:latin typeface="Tahoma"/>
                <a:cs typeface="Tahoma"/>
              </a:rPr>
              <a:t>libraries </a:t>
            </a:r>
            <a:r>
              <a:rPr sz="2176" spc="-40" dirty="0">
                <a:latin typeface="Tahoma"/>
                <a:cs typeface="Tahoma"/>
              </a:rPr>
              <a:t>Web</a:t>
            </a:r>
            <a:r>
              <a:rPr sz="2176" spc="-138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browsers</a:t>
            </a:r>
            <a:endParaRPr sz="2176" dirty="0">
              <a:latin typeface="Tahoma"/>
              <a:cs typeface="Tahoma"/>
            </a:endParaRPr>
          </a:p>
          <a:p>
            <a:pPr marL="25121">
              <a:spcBef>
                <a:spcPts val="564"/>
              </a:spcBef>
            </a:pPr>
            <a:r>
              <a:rPr sz="2176" spc="-59" dirty="0">
                <a:latin typeface="Tahoma"/>
                <a:cs typeface="Tahoma"/>
              </a:rPr>
              <a:t>Software</a:t>
            </a:r>
            <a:r>
              <a:rPr sz="2176" spc="-49" dirty="0">
                <a:latin typeface="Tahoma"/>
                <a:cs typeface="Tahoma"/>
              </a:rPr>
              <a:t> </a:t>
            </a:r>
            <a:r>
              <a:rPr sz="2176" spc="-59" dirty="0">
                <a:latin typeface="Tahoma"/>
                <a:cs typeface="Tahoma"/>
              </a:rPr>
              <a:t>supporting</a:t>
            </a:r>
            <a:r>
              <a:rPr sz="2176" spc="-10" dirty="0">
                <a:latin typeface="Tahoma"/>
                <a:cs typeface="Tahoma"/>
              </a:rPr>
              <a:t> </a:t>
            </a:r>
            <a:r>
              <a:rPr sz="2176" spc="-59" dirty="0">
                <a:latin typeface="Tahoma"/>
                <a:cs typeface="Tahoma"/>
              </a:rPr>
              <a:t>SCADA</a:t>
            </a:r>
            <a:r>
              <a:rPr sz="2176" spc="-4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systems</a:t>
            </a:r>
            <a:endParaRPr sz="2176" dirty="0">
              <a:latin typeface="Tahoma"/>
              <a:cs typeface="Tahoma"/>
            </a:endParaRPr>
          </a:p>
          <a:p>
            <a:pPr marL="25121">
              <a:spcBef>
                <a:spcPts val="712"/>
              </a:spcBef>
            </a:pPr>
            <a:r>
              <a:rPr sz="2176" spc="-49" dirty="0">
                <a:latin typeface="Tahoma"/>
                <a:cs typeface="Tahoma"/>
              </a:rPr>
              <a:t>...</a:t>
            </a:r>
            <a:endParaRPr sz="2176" dirty="0">
              <a:latin typeface="Tahoma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91732" y="1800915"/>
            <a:ext cx="128116" cy="12811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91732" y="2216665"/>
            <a:ext cx="128116" cy="12811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91732" y="2632416"/>
            <a:ext cx="128116" cy="12811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91732" y="3048166"/>
            <a:ext cx="128116" cy="12811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91732" y="3463917"/>
            <a:ext cx="128116" cy="12811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091732" y="3881928"/>
            <a:ext cx="128116" cy="12811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091732" y="4297679"/>
            <a:ext cx="128116" cy="12811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091732" y="4713279"/>
            <a:ext cx="128116" cy="12811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091732" y="5125237"/>
            <a:ext cx="128116" cy="12811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91956" y="235699"/>
            <a:ext cx="20800088" cy="765298"/>
          </a:xfrm>
          <a:prstGeom prst="rect">
            <a:avLst/>
          </a:prstGeom>
        </p:spPr>
        <p:txBody>
          <a:bodyPr vert="horz" wrap="square" lIns="0" tIns="26377" rIns="0" bIns="0" rtlCol="0" anchor="ctr">
            <a:spAutoFit/>
          </a:bodyPr>
          <a:lstStyle/>
          <a:p>
            <a:pPr marL="33913">
              <a:lnSpc>
                <a:spcPct val="100000"/>
              </a:lnSpc>
              <a:spcBef>
                <a:spcPts val="208"/>
              </a:spcBef>
            </a:pPr>
            <a:r>
              <a:rPr sz="4800" spc="-79" dirty="0"/>
              <a:t>Impact</a:t>
            </a:r>
            <a:r>
              <a:rPr sz="4800" spc="-138" dirty="0"/>
              <a:t> </a:t>
            </a:r>
            <a:r>
              <a:rPr sz="4800" dirty="0"/>
              <a:t>of</a:t>
            </a:r>
            <a:r>
              <a:rPr sz="4800" spc="-119" dirty="0"/>
              <a:t> </a:t>
            </a:r>
            <a:r>
              <a:rPr sz="4800" spc="-79" dirty="0"/>
              <a:t>memory</a:t>
            </a:r>
            <a:r>
              <a:rPr sz="4800" spc="-129" dirty="0"/>
              <a:t> </a:t>
            </a:r>
            <a:r>
              <a:rPr sz="4800" spc="-89" dirty="0"/>
              <a:t>corruption</a:t>
            </a:r>
            <a:r>
              <a:rPr sz="4800" spc="-129" dirty="0"/>
              <a:t> </a:t>
            </a:r>
            <a:r>
              <a:rPr sz="4800" spc="-40" dirty="0"/>
              <a:t>bugs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334400" y="2045291"/>
            <a:ext cx="6700995" cy="2494903"/>
          </a:xfrm>
          <a:prstGeom prst="rect">
            <a:avLst/>
          </a:prstGeom>
        </p:spPr>
        <p:txBody>
          <a:bodyPr vert="horz" wrap="square" lIns="0" tIns="23865" rIns="0" bIns="0" rtlCol="0">
            <a:spAutoFit/>
          </a:bodyPr>
          <a:lstStyle/>
          <a:p>
            <a:pPr marL="25121" marR="10048">
              <a:lnSpc>
                <a:spcPct val="126400"/>
              </a:lnSpc>
              <a:spcBef>
                <a:spcPts val="188"/>
              </a:spcBef>
            </a:pPr>
            <a:r>
              <a:rPr sz="2176" spc="-79" dirty="0">
                <a:latin typeface="Tahoma"/>
                <a:cs typeface="Tahoma"/>
              </a:rPr>
              <a:t>Program</a:t>
            </a:r>
            <a:r>
              <a:rPr sz="2176" spc="-69" dirty="0">
                <a:latin typeface="Tahoma"/>
                <a:cs typeface="Tahoma"/>
              </a:rPr>
              <a:t> </a:t>
            </a:r>
            <a:r>
              <a:rPr sz="2176" spc="-79" dirty="0">
                <a:latin typeface="Tahoma"/>
                <a:cs typeface="Tahoma"/>
              </a:rPr>
              <a:t>continues</a:t>
            </a:r>
            <a:r>
              <a:rPr sz="2176" spc="-30" dirty="0">
                <a:latin typeface="Tahoma"/>
                <a:cs typeface="Tahoma"/>
              </a:rPr>
              <a:t> </a:t>
            </a:r>
            <a:r>
              <a:rPr sz="2176" spc="-79" dirty="0">
                <a:latin typeface="Tahoma"/>
                <a:cs typeface="Tahoma"/>
              </a:rPr>
              <a:t>working</a:t>
            </a:r>
            <a:r>
              <a:rPr sz="2176" spc="-69" dirty="0">
                <a:latin typeface="Tahoma"/>
                <a:cs typeface="Tahoma"/>
              </a:rPr>
              <a:t> with</a:t>
            </a:r>
            <a:r>
              <a:rPr sz="2176" spc="-40" dirty="0">
                <a:latin typeface="Tahoma"/>
                <a:cs typeface="Tahoma"/>
              </a:rPr>
              <a:t> </a:t>
            </a:r>
            <a:r>
              <a:rPr sz="2176" spc="-79" dirty="0">
                <a:latin typeface="Tahoma"/>
                <a:cs typeface="Tahoma"/>
              </a:rPr>
              <a:t>modified</a:t>
            </a:r>
            <a:r>
              <a:rPr sz="2176" spc="-59" dirty="0">
                <a:latin typeface="Tahoma"/>
                <a:cs typeface="Tahoma"/>
              </a:rPr>
              <a:t> </a:t>
            </a:r>
            <a:r>
              <a:rPr sz="2176" spc="-79" dirty="0">
                <a:latin typeface="Tahoma"/>
                <a:cs typeface="Tahoma"/>
              </a:rPr>
              <a:t>in-memory</a:t>
            </a:r>
            <a:r>
              <a:rPr sz="2176" spc="-30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data </a:t>
            </a:r>
            <a:r>
              <a:rPr sz="2176" spc="-20" dirty="0">
                <a:latin typeface="Tahoma"/>
                <a:cs typeface="Tahoma"/>
              </a:rPr>
              <a:t>Runtime</a:t>
            </a:r>
            <a:r>
              <a:rPr sz="2176" spc="-9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change</a:t>
            </a:r>
            <a:r>
              <a:rPr sz="2176" spc="-6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in</a:t>
            </a:r>
            <a:r>
              <a:rPr sz="2176" spc="-9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business</a:t>
            </a:r>
            <a:r>
              <a:rPr sz="2176" spc="-6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logic</a:t>
            </a:r>
            <a:endParaRPr sz="2176">
              <a:latin typeface="Tahoma"/>
              <a:cs typeface="Tahoma"/>
            </a:endParaRPr>
          </a:p>
          <a:p>
            <a:pPr marL="25121" marR="2817275">
              <a:lnSpc>
                <a:spcPct val="125499"/>
              </a:lnSpc>
            </a:pPr>
            <a:r>
              <a:rPr sz="2176" spc="-69" dirty="0">
                <a:latin typeface="Tahoma"/>
                <a:cs typeface="Tahoma"/>
              </a:rPr>
              <a:t>Denial</a:t>
            </a:r>
            <a:r>
              <a:rPr sz="2176" spc="-10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of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spc="-79" dirty="0">
                <a:latin typeface="Tahoma"/>
                <a:cs typeface="Tahoma"/>
              </a:rPr>
              <a:t>Service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spc="-79" dirty="0">
                <a:latin typeface="Tahoma"/>
                <a:cs typeface="Tahoma"/>
              </a:rPr>
              <a:t>(program</a:t>
            </a:r>
            <a:r>
              <a:rPr sz="2176" spc="-9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crash) </a:t>
            </a:r>
            <a:r>
              <a:rPr sz="2176" dirty="0">
                <a:latin typeface="Tahoma"/>
                <a:cs typeface="Tahoma"/>
              </a:rPr>
              <a:t>Code</a:t>
            </a:r>
            <a:r>
              <a:rPr sz="2176" spc="-4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execution</a:t>
            </a:r>
            <a:endParaRPr sz="2176">
              <a:latin typeface="Tahoma"/>
              <a:cs typeface="Tahoma"/>
            </a:endParaRPr>
          </a:p>
          <a:p>
            <a:pPr marL="25121" marR="2144043">
              <a:lnSpc>
                <a:spcPct val="125499"/>
              </a:lnSpc>
              <a:spcBef>
                <a:spcPts val="30"/>
              </a:spcBef>
            </a:pPr>
            <a:r>
              <a:rPr sz="2176" spc="-69" dirty="0">
                <a:latin typeface="Tahoma"/>
                <a:cs typeface="Tahoma"/>
              </a:rPr>
              <a:t>Security</a:t>
            </a:r>
            <a:r>
              <a:rPr sz="2176" spc="-49" dirty="0">
                <a:latin typeface="Tahoma"/>
                <a:cs typeface="Tahoma"/>
              </a:rPr>
              <a:t> </a:t>
            </a:r>
            <a:r>
              <a:rPr sz="2176" spc="-79" dirty="0">
                <a:latin typeface="Tahoma"/>
                <a:cs typeface="Tahoma"/>
              </a:rPr>
              <a:t>control</a:t>
            </a:r>
            <a:r>
              <a:rPr sz="2176" spc="-69" dirty="0">
                <a:latin typeface="Tahoma"/>
                <a:cs typeface="Tahoma"/>
              </a:rPr>
              <a:t> bypass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(runtime</a:t>
            </a:r>
            <a:r>
              <a:rPr sz="2176" spc="-5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patch) Disclosure</a:t>
            </a:r>
            <a:r>
              <a:rPr sz="2176" spc="-129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of</a:t>
            </a:r>
            <a:r>
              <a:rPr sz="2176" spc="-7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sensitive</a:t>
            </a:r>
            <a:r>
              <a:rPr sz="2176" spc="-7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information</a:t>
            </a:r>
            <a:endParaRPr sz="2176">
              <a:latin typeface="Tahoma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91732" y="2298810"/>
            <a:ext cx="128116" cy="12811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91732" y="2714561"/>
            <a:ext cx="128116" cy="12811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91732" y="3132572"/>
            <a:ext cx="128116" cy="12811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91732" y="3548322"/>
            <a:ext cx="128116" cy="12811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91732" y="3966586"/>
            <a:ext cx="128116" cy="12811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091732" y="4382235"/>
            <a:ext cx="128116" cy="12811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91732" y="247554"/>
            <a:ext cx="20800088" cy="765298"/>
          </a:xfrm>
          <a:prstGeom prst="rect">
            <a:avLst/>
          </a:prstGeom>
        </p:spPr>
        <p:txBody>
          <a:bodyPr vert="horz" wrap="square" lIns="0" tIns="26377" rIns="0" bIns="0" rtlCol="0" anchor="ctr">
            <a:spAutoFit/>
          </a:bodyPr>
          <a:lstStyle/>
          <a:p>
            <a:pPr marL="36425">
              <a:lnSpc>
                <a:spcPct val="100000"/>
              </a:lnSpc>
              <a:spcBef>
                <a:spcPts val="208"/>
              </a:spcBef>
            </a:pPr>
            <a:r>
              <a:rPr sz="4800" spc="-79" dirty="0"/>
              <a:t>Common</a:t>
            </a:r>
            <a:r>
              <a:rPr sz="4800" spc="-99" dirty="0"/>
              <a:t> </a:t>
            </a:r>
            <a:r>
              <a:rPr sz="4800" spc="-79" dirty="0"/>
              <a:t>memory</a:t>
            </a:r>
            <a:r>
              <a:rPr sz="4800" spc="-109" dirty="0"/>
              <a:t> </a:t>
            </a:r>
            <a:r>
              <a:rPr sz="4800" spc="-89" dirty="0"/>
              <a:t>corruption</a:t>
            </a:r>
            <a:r>
              <a:rPr sz="4800" spc="-119" dirty="0"/>
              <a:t> </a:t>
            </a:r>
            <a:r>
              <a:rPr sz="4800" spc="-40" dirty="0"/>
              <a:t>bugs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334399" y="2238219"/>
            <a:ext cx="5016640" cy="2002012"/>
          </a:xfrm>
          <a:prstGeom prst="rect">
            <a:avLst/>
          </a:prstGeom>
        </p:spPr>
        <p:txBody>
          <a:bodyPr vert="horz" wrap="square" lIns="0" tIns="23865" rIns="0" bIns="0" rtlCol="0">
            <a:spAutoFit/>
          </a:bodyPr>
          <a:lstStyle/>
          <a:p>
            <a:pPr marL="25121" marR="3057177">
              <a:lnSpc>
                <a:spcPct val="125499"/>
              </a:lnSpc>
              <a:spcBef>
                <a:spcPts val="188"/>
              </a:spcBef>
            </a:pPr>
            <a:r>
              <a:rPr sz="2176" spc="-59" dirty="0">
                <a:latin typeface="Tahoma"/>
                <a:cs typeface="Tahoma"/>
              </a:rPr>
              <a:t>Buffer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overflows </a:t>
            </a:r>
            <a:r>
              <a:rPr sz="2176" spc="-119" dirty="0">
                <a:latin typeface="Tahoma"/>
                <a:cs typeface="Tahoma"/>
              </a:rPr>
              <a:t>Off-</a:t>
            </a:r>
            <a:r>
              <a:rPr sz="2176" spc="-129" dirty="0">
                <a:latin typeface="Tahoma"/>
                <a:cs typeface="Tahoma"/>
              </a:rPr>
              <a:t>by-</a:t>
            </a:r>
            <a:r>
              <a:rPr sz="2176" spc="-49" dirty="0">
                <a:latin typeface="Tahoma"/>
                <a:cs typeface="Tahoma"/>
              </a:rPr>
              <a:t>one</a:t>
            </a:r>
            <a:r>
              <a:rPr sz="2176" spc="40" dirty="0">
                <a:latin typeface="Tahoma"/>
                <a:cs typeface="Tahoma"/>
              </a:rPr>
              <a:t> </a:t>
            </a:r>
            <a:r>
              <a:rPr sz="2176" spc="-129" dirty="0">
                <a:latin typeface="Tahoma"/>
                <a:cs typeface="Tahoma"/>
              </a:rPr>
              <a:t>errors</a:t>
            </a:r>
            <a:endParaRPr sz="2176">
              <a:latin typeface="Tahoma"/>
              <a:cs typeface="Tahoma"/>
            </a:endParaRPr>
          </a:p>
          <a:p>
            <a:pPr marL="25121">
              <a:spcBef>
                <a:spcPts val="316"/>
              </a:spcBef>
            </a:pPr>
            <a:r>
              <a:rPr sz="2176" spc="-99" dirty="0">
                <a:latin typeface="Tahoma"/>
                <a:cs typeface="Tahoma"/>
              </a:rPr>
              <a:t>Untrusted</a:t>
            </a:r>
            <a:r>
              <a:rPr sz="2176" spc="40" dirty="0">
                <a:latin typeface="Tahoma"/>
                <a:cs typeface="Tahoma"/>
              </a:rPr>
              <a:t> </a:t>
            </a:r>
            <a:r>
              <a:rPr sz="2176" spc="-79" dirty="0">
                <a:latin typeface="Tahoma"/>
                <a:cs typeface="Tahoma"/>
              </a:rPr>
              <a:t>pointer</a:t>
            </a:r>
            <a:r>
              <a:rPr sz="2176" spc="30" dirty="0">
                <a:latin typeface="Tahoma"/>
                <a:cs typeface="Tahoma"/>
              </a:rPr>
              <a:t> </a:t>
            </a:r>
            <a:r>
              <a:rPr sz="2176" spc="-109" dirty="0">
                <a:latin typeface="Tahoma"/>
                <a:cs typeface="Tahoma"/>
              </a:rPr>
              <a:t>dereference</a:t>
            </a:r>
            <a:r>
              <a:rPr sz="2176" spc="4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bugs</a:t>
            </a:r>
            <a:endParaRPr sz="2176">
              <a:latin typeface="Tahoma"/>
              <a:cs typeface="Tahoma"/>
            </a:endParaRPr>
          </a:p>
          <a:p>
            <a:pPr marL="574006">
              <a:spcBef>
                <a:spcPts val="336"/>
              </a:spcBef>
            </a:pPr>
            <a:r>
              <a:rPr sz="1978" spc="-109" dirty="0">
                <a:latin typeface="Tahoma"/>
                <a:cs typeface="Tahoma"/>
              </a:rPr>
              <a:t>write</a:t>
            </a:r>
            <a:r>
              <a:rPr sz="1978" spc="-49" dirty="0">
                <a:latin typeface="Tahoma"/>
                <a:cs typeface="Tahoma"/>
              </a:rPr>
              <a:t> </a:t>
            </a:r>
            <a:r>
              <a:rPr sz="1978" spc="-198" dirty="0">
                <a:latin typeface="Arial Black"/>
                <a:cs typeface="Arial Black"/>
              </a:rPr>
              <a:t>something</a:t>
            </a:r>
            <a:r>
              <a:rPr sz="1978" spc="30" dirty="0">
                <a:latin typeface="Arial Black"/>
                <a:cs typeface="Arial Black"/>
              </a:rPr>
              <a:t> </a:t>
            </a:r>
            <a:r>
              <a:rPr sz="1978" i="1" spc="-158" dirty="0">
                <a:latin typeface="Arial"/>
                <a:cs typeface="Arial"/>
              </a:rPr>
              <a:t>somewhere</a:t>
            </a:r>
            <a:r>
              <a:rPr sz="1978" i="1" spc="168" dirty="0">
                <a:latin typeface="Arial"/>
                <a:cs typeface="Arial"/>
              </a:rPr>
              <a:t> </a:t>
            </a:r>
            <a:r>
              <a:rPr sz="1978" spc="-129" dirty="0">
                <a:latin typeface="Tahoma"/>
                <a:cs typeface="Tahoma"/>
              </a:rPr>
              <a:t>type</a:t>
            </a:r>
            <a:r>
              <a:rPr sz="1978" spc="10" dirty="0">
                <a:latin typeface="Tahoma"/>
                <a:cs typeface="Tahoma"/>
              </a:rPr>
              <a:t> </a:t>
            </a:r>
            <a:r>
              <a:rPr sz="1978" dirty="0">
                <a:latin typeface="Tahoma"/>
                <a:cs typeface="Tahoma"/>
              </a:rPr>
              <a:t>of</a:t>
            </a:r>
            <a:r>
              <a:rPr sz="1978" spc="-10" dirty="0">
                <a:latin typeface="Tahoma"/>
                <a:cs typeface="Tahoma"/>
              </a:rPr>
              <a:t> </a:t>
            </a:r>
            <a:r>
              <a:rPr sz="1978" spc="-99" dirty="0">
                <a:latin typeface="Tahoma"/>
                <a:cs typeface="Tahoma"/>
              </a:rPr>
              <a:t>errors</a:t>
            </a:r>
            <a:endParaRPr sz="1978">
              <a:latin typeface="Tahoma"/>
              <a:cs typeface="Tahoma"/>
            </a:endParaRPr>
          </a:p>
          <a:p>
            <a:pPr marL="25121">
              <a:spcBef>
                <a:spcPts val="710"/>
              </a:spcBef>
            </a:pPr>
            <a:r>
              <a:rPr sz="2176" spc="-59" dirty="0">
                <a:latin typeface="Tahoma"/>
                <a:cs typeface="Tahoma"/>
              </a:rPr>
              <a:t>Format</a:t>
            </a:r>
            <a:r>
              <a:rPr sz="2176" spc="-49" dirty="0">
                <a:latin typeface="Tahoma"/>
                <a:cs typeface="Tahoma"/>
              </a:rPr>
              <a:t> </a:t>
            </a:r>
            <a:r>
              <a:rPr sz="2176" spc="-59" dirty="0">
                <a:latin typeface="Tahoma"/>
                <a:cs typeface="Tahoma"/>
              </a:rPr>
              <a:t>string</a:t>
            </a:r>
            <a:r>
              <a:rPr sz="2176" spc="-6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bugs</a:t>
            </a:r>
            <a:endParaRPr sz="2176">
              <a:latin typeface="Tahoma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91732" y="2485710"/>
            <a:ext cx="128116" cy="12811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91732" y="2901460"/>
            <a:ext cx="128116" cy="12811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91732" y="3277017"/>
            <a:ext cx="128116" cy="12811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65744" y="3651319"/>
            <a:ext cx="102996" cy="10299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91732" y="4041948"/>
            <a:ext cx="128116" cy="12811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12233" y="27278"/>
            <a:ext cx="20800088" cy="765298"/>
          </a:xfrm>
          <a:prstGeom prst="rect">
            <a:avLst/>
          </a:prstGeom>
        </p:spPr>
        <p:txBody>
          <a:bodyPr vert="horz" wrap="square" lIns="0" tIns="26377" rIns="0" bIns="0" rtlCol="0" anchor="ctr">
            <a:spAutoFit/>
          </a:bodyPr>
          <a:lstStyle/>
          <a:p>
            <a:pPr marL="42705">
              <a:lnSpc>
                <a:spcPct val="100000"/>
              </a:lnSpc>
              <a:spcBef>
                <a:spcPts val="208"/>
              </a:spcBef>
            </a:pPr>
            <a:r>
              <a:rPr sz="4800" spc="-40" dirty="0"/>
              <a:t>Buffer</a:t>
            </a:r>
            <a:r>
              <a:rPr sz="4800" spc="-99" dirty="0"/>
              <a:t> </a:t>
            </a:r>
            <a:r>
              <a:rPr sz="4800" spc="-20" dirty="0"/>
              <a:t>overflows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266695" y="1109695"/>
            <a:ext cx="7847761" cy="5123229"/>
          </a:xfrm>
          <a:prstGeom prst="rect">
            <a:avLst/>
          </a:prstGeom>
        </p:spPr>
        <p:txBody>
          <a:bodyPr vert="horz" wrap="square" lIns="0" tIns="20097" rIns="0" bIns="0" rtlCol="0">
            <a:spAutoFit/>
          </a:bodyPr>
          <a:lstStyle/>
          <a:p>
            <a:pPr marL="25121" marR="48985">
              <a:lnSpc>
                <a:spcPct val="101800"/>
              </a:lnSpc>
              <a:spcBef>
                <a:spcPts val="158"/>
              </a:spcBef>
            </a:pPr>
            <a:r>
              <a:rPr sz="2176" spc="-59" dirty="0">
                <a:latin typeface="Tahoma"/>
                <a:cs typeface="Tahoma"/>
              </a:rPr>
              <a:t>Data</a:t>
            </a:r>
            <a:r>
              <a:rPr sz="2176" spc="-10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are</a:t>
            </a:r>
            <a:r>
              <a:rPr sz="2176" spc="-109" dirty="0">
                <a:latin typeface="Tahoma"/>
                <a:cs typeface="Tahoma"/>
              </a:rPr>
              <a:t> </a:t>
            </a:r>
            <a:r>
              <a:rPr sz="2176" spc="-59" dirty="0">
                <a:latin typeface="Tahoma"/>
                <a:cs typeface="Tahoma"/>
              </a:rPr>
              <a:t>written</a:t>
            </a:r>
            <a:r>
              <a:rPr sz="2176" spc="-9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past</a:t>
            </a:r>
            <a:r>
              <a:rPr sz="2176" spc="-9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the</a:t>
            </a:r>
            <a:r>
              <a:rPr sz="2176" spc="-11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end</a:t>
            </a:r>
            <a:r>
              <a:rPr sz="2176" spc="-11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of</a:t>
            </a:r>
            <a:r>
              <a:rPr sz="2176" spc="-109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a</a:t>
            </a:r>
            <a:r>
              <a:rPr sz="2176" spc="-119" dirty="0">
                <a:latin typeface="Tahoma"/>
                <a:cs typeface="Tahoma"/>
              </a:rPr>
              <a:t> </a:t>
            </a:r>
            <a:r>
              <a:rPr sz="2176" spc="-59" dirty="0">
                <a:latin typeface="Tahoma"/>
                <a:cs typeface="Tahoma"/>
              </a:rPr>
              <a:t>buffer</a:t>
            </a:r>
            <a:r>
              <a:rPr sz="2176" spc="-109" dirty="0">
                <a:latin typeface="Tahoma"/>
                <a:cs typeface="Tahoma"/>
              </a:rPr>
              <a:t> </a:t>
            </a:r>
            <a:r>
              <a:rPr sz="2176" spc="-59" dirty="0">
                <a:latin typeface="Tahoma"/>
                <a:cs typeface="Tahoma"/>
              </a:rPr>
              <a:t>corrupting</a:t>
            </a:r>
            <a:r>
              <a:rPr sz="2176" spc="-9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the</a:t>
            </a:r>
            <a:r>
              <a:rPr sz="2176" spc="-148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contents</a:t>
            </a:r>
            <a:r>
              <a:rPr sz="2176" spc="-9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of </a:t>
            </a:r>
            <a:r>
              <a:rPr sz="2176" spc="-20" dirty="0">
                <a:latin typeface="Tahoma"/>
                <a:cs typeface="Tahoma"/>
              </a:rPr>
              <a:t>adjacent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memory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locations.</a:t>
            </a:r>
            <a:endParaRPr sz="2176" dirty="0">
              <a:latin typeface="Tahoma"/>
              <a:cs typeface="Tahoma"/>
            </a:endParaRPr>
          </a:p>
          <a:p>
            <a:pPr marL="25121">
              <a:spcBef>
                <a:spcPts val="643"/>
              </a:spcBef>
            </a:pPr>
            <a:r>
              <a:rPr sz="2176" spc="-20" dirty="0">
                <a:latin typeface="Tahoma"/>
                <a:cs typeface="Tahoma"/>
              </a:rPr>
              <a:t>Example:</a:t>
            </a:r>
            <a:endParaRPr sz="2176" dirty="0">
              <a:latin typeface="Tahoma"/>
              <a:cs typeface="Tahoma"/>
            </a:endParaRPr>
          </a:p>
          <a:p>
            <a:pPr marL="298935" marR="2105106">
              <a:lnSpc>
                <a:spcPct val="125600"/>
              </a:lnSpc>
              <a:spcBef>
                <a:spcPts val="514"/>
              </a:spcBef>
            </a:pPr>
            <a:r>
              <a:rPr sz="1780" dirty="0">
                <a:latin typeface="Courier New"/>
                <a:cs typeface="Courier New"/>
              </a:rPr>
              <a:t>/*</a:t>
            </a:r>
            <a:r>
              <a:rPr sz="1780" spc="-79" dirty="0">
                <a:latin typeface="Courier New"/>
                <a:cs typeface="Courier New"/>
              </a:rPr>
              <a:t> </a:t>
            </a:r>
            <a:r>
              <a:rPr sz="1780" dirty="0">
                <a:latin typeface="Courier New"/>
                <a:cs typeface="Courier New"/>
              </a:rPr>
              <a:t>attacker</a:t>
            </a:r>
            <a:r>
              <a:rPr sz="1780" spc="-49" dirty="0">
                <a:latin typeface="Courier New"/>
                <a:cs typeface="Courier New"/>
              </a:rPr>
              <a:t> </a:t>
            </a:r>
            <a:r>
              <a:rPr sz="1780" dirty="0">
                <a:latin typeface="Courier New"/>
                <a:cs typeface="Courier New"/>
              </a:rPr>
              <a:t>controls</a:t>
            </a:r>
            <a:r>
              <a:rPr sz="1780" spc="-49" dirty="0">
                <a:latin typeface="Courier New"/>
                <a:cs typeface="Courier New"/>
              </a:rPr>
              <a:t> </a:t>
            </a:r>
            <a:r>
              <a:rPr sz="1780" dirty="0">
                <a:latin typeface="Courier New"/>
                <a:cs typeface="Courier New"/>
              </a:rPr>
              <a:t>all</a:t>
            </a:r>
            <a:r>
              <a:rPr sz="1780" spc="-59" dirty="0">
                <a:latin typeface="Courier New"/>
                <a:cs typeface="Courier New"/>
              </a:rPr>
              <a:t> </a:t>
            </a:r>
            <a:r>
              <a:rPr sz="1780" dirty="0">
                <a:latin typeface="Courier New"/>
                <a:cs typeface="Courier New"/>
              </a:rPr>
              <a:t>img.hdr</a:t>
            </a:r>
            <a:r>
              <a:rPr sz="1780" spc="-49" dirty="0">
                <a:latin typeface="Courier New"/>
                <a:cs typeface="Courier New"/>
              </a:rPr>
              <a:t> </a:t>
            </a:r>
            <a:r>
              <a:rPr sz="1780" dirty="0">
                <a:latin typeface="Courier New"/>
                <a:cs typeface="Courier New"/>
              </a:rPr>
              <a:t>data</a:t>
            </a:r>
            <a:r>
              <a:rPr sz="1780" spc="-49" dirty="0">
                <a:latin typeface="Courier New"/>
                <a:cs typeface="Courier New"/>
              </a:rPr>
              <a:t> */ </a:t>
            </a:r>
            <a:r>
              <a:rPr sz="1780" dirty="0">
                <a:latin typeface="Courier New"/>
                <a:cs typeface="Courier New"/>
              </a:rPr>
              <a:t>memcpy(dest,</a:t>
            </a:r>
            <a:r>
              <a:rPr sz="1780" spc="-119" dirty="0">
                <a:latin typeface="Courier New"/>
                <a:cs typeface="Courier New"/>
              </a:rPr>
              <a:t> </a:t>
            </a:r>
            <a:r>
              <a:rPr sz="1780" dirty="0">
                <a:latin typeface="Courier New"/>
                <a:cs typeface="Courier New"/>
              </a:rPr>
              <a:t>&amp;(img.hdr),</a:t>
            </a:r>
            <a:r>
              <a:rPr sz="1780" spc="-109" dirty="0">
                <a:latin typeface="Courier New"/>
                <a:cs typeface="Courier New"/>
              </a:rPr>
              <a:t> </a:t>
            </a:r>
            <a:r>
              <a:rPr sz="1780" spc="-20" dirty="0">
                <a:latin typeface="Courier New"/>
                <a:cs typeface="Courier New"/>
              </a:rPr>
              <a:t>img.hdr.size);</a:t>
            </a:r>
            <a:endParaRPr sz="1780" dirty="0">
              <a:latin typeface="Courier New"/>
              <a:cs typeface="Courier New"/>
            </a:endParaRPr>
          </a:p>
          <a:p>
            <a:pPr marL="25121">
              <a:spcBef>
                <a:spcPts val="742"/>
              </a:spcBef>
            </a:pPr>
            <a:r>
              <a:rPr sz="2176" spc="-59" dirty="0">
                <a:latin typeface="Tahoma"/>
                <a:cs typeface="Tahoma"/>
              </a:rPr>
              <a:t>What</a:t>
            </a:r>
            <a:r>
              <a:rPr sz="2176" spc="-158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if</a:t>
            </a:r>
            <a:r>
              <a:rPr sz="2176" spc="-138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an</a:t>
            </a:r>
            <a:r>
              <a:rPr sz="2176" spc="-6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attacker</a:t>
            </a:r>
            <a:r>
              <a:rPr sz="2176" spc="-7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makes</a:t>
            </a:r>
            <a:r>
              <a:rPr sz="2176" spc="-49" dirty="0">
                <a:latin typeface="Tahoma"/>
                <a:cs typeface="Tahoma"/>
              </a:rPr>
              <a:t> </a:t>
            </a:r>
            <a:r>
              <a:rPr sz="1780" spc="-59" dirty="0">
                <a:latin typeface="Courier New"/>
                <a:cs typeface="Courier New"/>
              </a:rPr>
              <a:t>img.hdr.size</a:t>
            </a:r>
            <a:r>
              <a:rPr sz="1780" spc="-336" dirty="0">
                <a:latin typeface="Courier New"/>
                <a:cs typeface="Courier New"/>
              </a:rPr>
              <a:t> </a:t>
            </a:r>
            <a:r>
              <a:rPr sz="2176" spc="-49" dirty="0">
                <a:latin typeface="Tahoma"/>
                <a:cs typeface="Tahoma"/>
              </a:rPr>
              <a:t>larger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than</a:t>
            </a:r>
            <a:r>
              <a:rPr sz="2176" spc="-6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the</a:t>
            </a:r>
            <a:r>
              <a:rPr sz="2176" spc="-9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size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of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the</a:t>
            </a:r>
            <a:endParaRPr sz="2176" dirty="0">
              <a:latin typeface="Tahoma"/>
              <a:cs typeface="Tahoma"/>
            </a:endParaRPr>
          </a:p>
          <a:p>
            <a:pPr marL="25121">
              <a:spcBef>
                <a:spcPts val="99"/>
              </a:spcBef>
            </a:pPr>
            <a:r>
              <a:rPr sz="1780" dirty="0">
                <a:latin typeface="Courier New"/>
                <a:cs typeface="Courier New"/>
              </a:rPr>
              <a:t>dest</a:t>
            </a:r>
            <a:r>
              <a:rPr sz="1780" spc="-79" dirty="0">
                <a:latin typeface="Courier New"/>
                <a:cs typeface="Courier New"/>
              </a:rPr>
              <a:t> </a:t>
            </a:r>
            <a:r>
              <a:rPr sz="2176" spc="-20" dirty="0">
                <a:latin typeface="Tahoma"/>
                <a:cs typeface="Tahoma"/>
              </a:rPr>
              <a:t>buffer?</a:t>
            </a:r>
            <a:endParaRPr sz="2176" dirty="0">
              <a:latin typeface="Tahoma"/>
              <a:cs typeface="Tahoma"/>
            </a:endParaRPr>
          </a:p>
          <a:p>
            <a:pPr marL="25121">
              <a:spcBef>
                <a:spcPts val="336"/>
              </a:spcBef>
            </a:pPr>
            <a:r>
              <a:rPr sz="2176" spc="-89" dirty="0">
                <a:latin typeface="Tahoma"/>
                <a:cs typeface="Tahoma"/>
              </a:rPr>
              <a:t>Common</a:t>
            </a:r>
            <a:r>
              <a:rPr sz="2176" spc="-10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types</a:t>
            </a:r>
            <a:endParaRPr sz="2176" dirty="0">
              <a:latin typeface="Tahoma"/>
              <a:cs typeface="Tahoma"/>
            </a:endParaRPr>
          </a:p>
          <a:p>
            <a:pPr marL="574006">
              <a:spcBef>
                <a:spcPts val="218"/>
              </a:spcBef>
            </a:pPr>
            <a:r>
              <a:rPr sz="1978" spc="-69" dirty="0">
                <a:latin typeface="Tahoma"/>
                <a:cs typeface="Tahoma"/>
              </a:rPr>
              <a:t>Stack </a:t>
            </a:r>
            <a:r>
              <a:rPr sz="1978" spc="-59" dirty="0">
                <a:latin typeface="Tahoma"/>
                <a:cs typeface="Tahoma"/>
              </a:rPr>
              <a:t>buffer</a:t>
            </a:r>
            <a:r>
              <a:rPr sz="1978" spc="-10" dirty="0">
                <a:latin typeface="Tahoma"/>
                <a:cs typeface="Tahoma"/>
              </a:rPr>
              <a:t> </a:t>
            </a:r>
            <a:r>
              <a:rPr sz="1978" spc="-69" dirty="0">
                <a:latin typeface="Tahoma"/>
                <a:cs typeface="Tahoma"/>
              </a:rPr>
              <a:t>overflows</a:t>
            </a:r>
            <a:r>
              <a:rPr sz="1978" spc="-30" dirty="0">
                <a:latin typeface="Tahoma"/>
                <a:cs typeface="Tahoma"/>
              </a:rPr>
              <a:t> </a:t>
            </a:r>
            <a:r>
              <a:rPr sz="1978" spc="-59" dirty="0">
                <a:latin typeface="Tahoma"/>
                <a:cs typeface="Tahoma"/>
              </a:rPr>
              <a:t>(local</a:t>
            </a:r>
            <a:r>
              <a:rPr sz="1978" spc="-40" dirty="0">
                <a:latin typeface="Tahoma"/>
                <a:cs typeface="Tahoma"/>
              </a:rPr>
              <a:t> </a:t>
            </a:r>
            <a:r>
              <a:rPr sz="1978" spc="-69" dirty="0">
                <a:latin typeface="Tahoma"/>
                <a:cs typeface="Tahoma"/>
              </a:rPr>
              <a:t>variables </a:t>
            </a:r>
            <a:r>
              <a:rPr sz="1978" spc="-40" dirty="0">
                <a:latin typeface="Tahoma"/>
                <a:cs typeface="Tahoma"/>
              </a:rPr>
              <a:t>etc.)</a:t>
            </a:r>
            <a:endParaRPr sz="1978" dirty="0">
              <a:latin typeface="Tahoma"/>
              <a:cs typeface="Tahoma"/>
            </a:endParaRPr>
          </a:p>
          <a:p>
            <a:pPr marL="574006">
              <a:spcBef>
                <a:spcPts val="30"/>
              </a:spcBef>
            </a:pPr>
            <a:r>
              <a:rPr sz="1978" spc="-49" dirty="0">
                <a:latin typeface="Tahoma"/>
                <a:cs typeface="Tahoma"/>
              </a:rPr>
              <a:t>Heap </a:t>
            </a:r>
            <a:r>
              <a:rPr sz="1978" spc="-59" dirty="0">
                <a:latin typeface="Tahoma"/>
                <a:cs typeface="Tahoma"/>
              </a:rPr>
              <a:t>buffer</a:t>
            </a:r>
            <a:r>
              <a:rPr sz="1978" spc="-49" dirty="0">
                <a:latin typeface="Tahoma"/>
                <a:cs typeface="Tahoma"/>
              </a:rPr>
              <a:t> </a:t>
            </a:r>
            <a:r>
              <a:rPr sz="1978" spc="-59" dirty="0">
                <a:latin typeface="Tahoma"/>
                <a:cs typeface="Tahoma"/>
              </a:rPr>
              <a:t>overflows </a:t>
            </a:r>
            <a:r>
              <a:rPr sz="1978" spc="-69" dirty="0">
                <a:latin typeface="Tahoma"/>
                <a:cs typeface="Tahoma"/>
              </a:rPr>
              <a:t>(dynamically</a:t>
            </a:r>
            <a:r>
              <a:rPr sz="1978" spc="-59" dirty="0">
                <a:latin typeface="Tahoma"/>
                <a:cs typeface="Tahoma"/>
              </a:rPr>
              <a:t> allocated</a:t>
            </a:r>
            <a:r>
              <a:rPr sz="1978" spc="-49" dirty="0">
                <a:latin typeface="Tahoma"/>
                <a:cs typeface="Tahoma"/>
              </a:rPr>
              <a:t> </a:t>
            </a:r>
            <a:r>
              <a:rPr sz="1978" spc="-69" dirty="0">
                <a:latin typeface="Tahoma"/>
                <a:cs typeface="Tahoma"/>
              </a:rPr>
              <a:t>variables</a:t>
            </a:r>
            <a:r>
              <a:rPr sz="1978" spc="-59" dirty="0">
                <a:latin typeface="Tahoma"/>
                <a:cs typeface="Tahoma"/>
              </a:rPr>
              <a:t> </a:t>
            </a:r>
            <a:r>
              <a:rPr sz="1978" dirty="0">
                <a:latin typeface="Tahoma"/>
                <a:cs typeface="Tahoma"/>
              </a:rPr>
              <a:t>/</a:t>
            </a:r>
            <a:r>
              <a:rPr sz="1978" spc="-49" dirty="0">
                <a:latin typeface="Tahoma"/>
                <a:cs typeface="Tahoma"/>
              </a:rPr>
              <a:t> </a:t>
            </a:r>
            <a:r>
              <a:rPr sz="1978" spc="-20" dirty="0">
                <a:latin typeface="Tahoma"/>
                <a:cs typeface="Tahoma"/>
              </a:rPr>
              <a:t>objects)</a:t>
            </a:r>
            <a:endParaRPr sz="1978" dirty="0">
              <a:latin typeface="Tahoma"/>
              <a:cs typeface="Tahoma"/>
            </a:endParaRPr>
          </a:p>
          <a:p>
            <a:pPr marL="25121">
              <a:spcBef>
                <a:spcPts val="435"/>
              </a:spcBef>
            </a:pPr>
            <a:r>
              <a:rPr sz="2176" spc="-40" dirty="0">
                <a:latin typeface="Tahoma"/>
                <a:cs typeface="Tahoma"/>
              </a:rPr>
              <a:t>Other</a:t>
            </a:r>
            <a:r>
              <a:rPr sz="2176" spc="-7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types</a:t>
            </a:r>
            <a:endParaRPr sz="2176" dirty="0">
              <a:latin typeface="Tahoma"/>
              <a:cs typeface="Tahoma"/>
            </a:endParaRPr>
          </a:p>
          <a:p>
            <a:pPr marL="574006">
              <a:spcBef>
                <a:spcPts val="346"/>
              </a:spcBef>
            </a:pPr>
            <a:r>
              <a:rPr sz="1978" spc="-59" dirty="0">
                <a:latin typeface="Tahoma"/>
                <a:cs typeface="Tahoma"/>
              </a:rPr>
              <a:t>BSS</a:t>
            </a:r>
            <a:r>
              <a:rPr sz="1978" spc="-89" dirty="0">
                <a:latin typeface="Tahoma"/>
                <a:cs typeface="Tahoma"/>
              </a:rPr>
              <a:t> </a:t>
            </a:r>
            <a:r>
              <a:rPr sz="1978" spc="-49" dirty="0">
                <a:latin typeface="Tahoma"/>
                <a:cs typeface="Tahoma"/>
              </a:rPr>
              <a:t>buffer</a:t>
            </a:r>
            <a:r>
              <a:rPr sz="1978" spc="-30" dirty="0">
                <a:latin typeface="Tahoma"/>
                <a:cs typeface="Tahoma"/>
              </a:rPr>
              <a:t> </a:t>
            </a:r>
            <a:r>
              <a:rPr sz="1978" spc="-59" dirty="0">
                <a:latin typeface="Tahoma"/>
                <a:cs typeface="Tahoma"/>
              </a:rPr>
              <a:t>overflows</a:t>
            </a:r>
            <a:r>
              <a:rPr sz="1978" spc="-69" dirty="0">
                <a:latin typeface="Tahoma"/>
                <a:cs typeface="Tahoma"/>
              </a:rPr>
              <a:t> </a:t>
            </a:r>
            <a:r>
              <a:rPr sz="1978" spc="-49" dirty="0">
                <a:latin typeface="Tahoma"/>
                <a:cs typeface="Tahoma"/>
              </a:rPr>
              <a:t>(global</a:t>
            </a:r>
            <a:r>
              <a:rPr sz="1978" spc="-30" dirty="0">
                <a:latin typeface="Tahoma"/>
                <a:cs typeface="Tahoma"/>
              </a:rPr>
              <a:t> </a:t>
            </a:r>
            <a:r>
              <a:rPr sz="1978" spc="-59" dirty="0">
                <a:latin typeface="Tahoma"/>
                <a:cs typeface="Tahoma"/>
              </a:rPr>
              <a:t>writable</a:t>
            </a:r>
            <a:r>
              <a:rPr sz="1978" spc="-30" dirty="0">
                <a:latin typeface="Tahoma"/>
                <a:cs typeface="Tahoma"/>
              </a:rPr>
              <a:t> </a:t>
            </a:r>
            <a:r>
              <a:rPr sz="1978" spc="-20" dirty="0">
                <a:latin typeface="Tahoma"/>
                <a:cs typeface="Tahoma"/>
              </a:rPr>
              <a:t>variables)</a:t>
            </a:r>
            <a:endParaRPr sz="1978" dirty="0">
              <a:latin typeface="Tahoma"/>
              <a:cs typeface="Tahoma"/>
            </a:endParaRPr>
          </a:p>
          <a:p>
            <a:pPr marL="25121" marR="592846">
              <a:lnSpc>
                <a:spcPct val="101800"/>
              </a:lnSpc>
              <a:spcBef>
                <a:spcPts val="682"/>
              </a:spcBef>
            </a:pPr>
            <a:r>
              <a:rPr sz="2176" spc="-59" dirty="0">
                <a:latin typeface="Tahoma"/>
                <a:cs typeface="Tahoma"/>
              </a:rPr>
              <a:t>Proposal:</a:t>
            </a:r>
            <a:r>
              <a:rPr sz="2176" dirty="0">
                <a:latin typeface="Tahoma"/>
                <a:cs typeface="Tahoma"/>
              </a:rPr>
              <a:t> </a:t>
            </a:r>
            <a:r>
              <a:rPr sz="2176" spc="-59" dirty="0">
                <a:latin typeface="Tahoma"/>
                <a:cs typeface="Tahoma"/>
              </a:rPr>
              <a:t>perform</a:t>
            </a:r>
            <a:r>
              <a:rPr sz="2176" spc="-109" dirty="0">
                <a:latin typeface="Tahoma"/>
                <a:cs typeface="Tahoma"/>
              </a:rPr>
              <a:t> </a:t>
            </a:r>
            <a:r>
              <a:rPr sz="2176" spc="-59" dirty="0">
                <a:latin typeface="Tahoma"/>
                <a:cs typeface="Tahoma"/>
              </a:rPr>
              <a:t>bounds</a:t>
            </a:r>
            <a:r>
              <a:rPr sz="2176" spc="-40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checking </a:t>
            </a:r>
            <a:r>
              <a:rPr sz="2176" spc="-59" dirty="0">
                <a:latin typeface="Tahoma"/>
                <a:cs typeface="Tahoma"/>
              </a:rPr>
              <a:t>operations</a:t>
            </a:r>
            <a:r>
              <a:rPr sz="2176" spc="-6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/</a:t>
            </a:r>
            <a:r>
              <a:rPr sz="2176" spc="-7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limit</a:t>
            </a:r>
            <a:r>
              <a:rPr sz="2176" spc="-6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the</a:t>
            </a:r>
            <a:r>
              <a:rPr sz="2176" spc="-10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copy </a:t>
            </a:r>
            <a:r>
              <a:rPr sz="2176" spc="-20" dirty="0">
                <a:latin typeface="Tahoma"/>
                <a:cs typeface="Tahoma"/>
              </a:rPr>
              <a:t>operation</a:t>
            </a:r>
            <a:r>
              <a:rPr sz="2176" spc="-109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to</a:t>
            </a:r>
            <a:r>
              <a:rPr sz="2176" spc="-138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the</a:t>
            </a:r>
            <a:r>
              <a:rPr sz="2176" spc="-11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size</a:t>
            </a:r>
            <a:r>
              <a:rPr sz="2176" spc="-119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of</a:t>
            </a:r>
            <a:r>
              <a:rPr sz="2176" spc="-119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the</a:t>
            </a:r>
            <a:r>
              <a:rPr sz="2176" spc="-11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destination</a:t>
            </a:r>
            <a:r>
              <a:rPr sz="2176" spc="-9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buffer.</a:t>
            </a:r>
            <a:endParaRPr sz="2176" dirty="0">
              <a:latin typeface="Tahoma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91732" y="1199521"/>
            <a:ext cx="128116" cy="12811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91732" y="1953147"/>
            <a:ext cx="128116" cy="12811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91732" y="3124534"/>
            <a:ext cx="128116" cy="12811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91732" y="3842991"/>
            <a:ext cx="128116" cy="12811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665744" y="4213775"/>
            <a:ext cx="102996" cy="10299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665744" y="4513946"/>
            <a:ext cx="102996" cy="10299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091732" y="4864382"/>
            <a:ext cx="128116" cy="12811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665744" y="5239361"/>
            <a:ext cx="102996" cy="93632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091732" y="5630493"/>
            <a:ext cx="128116" cy="12811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63184" y="108209"/>
            <a:ext cx="20800088" cy="765298"/>
          </a:xfrm>
          <a:prstGeom prst="rect">
            <a:avLst/>
          </a:prstGeom>
        </p:spPr>
        <p:txBody>
          <a:bodyPr vert="horz" wrap="square" lIns="0" tIns="26377" rIns="0" bIns="0" rtlCol="0" anchor="ctr">
            <a:spAutoFit/>
          </a:bodyPr>
          <a:lstStyle/>
          <a:p>
            <a:pPr marL="42705">
              <a:lnSpc>
                <a:spcPct val="100000"/>
              </a:lnSpc>
              <a:spcBef>
                <a:spcPts val="208"/>
              </a:spcBef>
            </a:pPr>
            <a:r>
              <a:rPr sz="4800" spc="-40" dirty="0"/>
              <a:t>Buffer</a:t>
            </a:r>
            <a:r>
              <a:rPr sz="4800" spc="-99" dirty="0"/>
              <a:t> </a:t>
            </a:r>
            <a:r>
              <a:rPr sz="4800" spc="-20" dirty="0"/>
              <a:t>overflows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xfrm>
            <a:off x="306402" y="1173983"/>
            <a:ext cx="11580798" cy="3991763"/>
          </a:xfrm>
          <a:prstGeom prst="rect">
            <a:avLst/>
          </a:prstGeom>
        </p:spPr>
        <p:txBody>
          <a:bodyPr vert="horz" wrap="square" lIns="0" tIns="60290" rIns="0" bIns="0" rtlCol="0">
            <a:spAutoFit/>
          </a:bodyPr>
          <a:lstStyle/>
          <a:p>
            <a:pPr marL="533813" marR="126859">
              <a:lnSpc>
                <a:spcPts val="2374"/>
              </a:lnSpc>
              <a:spcBef>
                <a:spcPts val="475"/>
              </a:spcBef>
            </a:pPr>
            <a:r>
              <a:rPr spc="-79" dirty="0"/>
              <a:t>Commonly</a:t>
            </a:r>
            <a:r>
              <a:rPr spc="-138" dirty="0"/>
              <a:t> </a:t>
            </a:r>
            <a:r>
              <a:rPr spc="-59" dirty="0"/>
              <a:t>due</a:t>
            </a:r>
            <a:r>
              <a:rPr spc="-148" dirty="0"/>
              <a:t> </a:t>
            </a:r>
            <a:r>
              <a:rPr spc="-49" dirty="0"/>
              <a:t>to</a:t>
            </a:r>
            <a:r>
              <a:rPr spc="-138" dirty="0"/>
              <a:t> </a:t>
            </a:r>
            <a:r>
              <a:rPr spc="-49" dirty="0"/>
              <a:t>the</a:t>
            </a:r>
            <a:r>
              <a:rPr spc="-148" dirty="0"/>
              <a:t> </a:t>
            </a:r>
            <a:r>
              <a:rPr spc="-40" dirty="0"/>
              <a:t>use</a:t>
            </a:r>
            <a:r>
              <a:rPr spc="-148" dirty="0"/>
              <a:t> </a:t>
            </a:r>
            <a:r>
              <a:rPr spc="-40" dirty="0"/>
              <a:t>of</a:t>
            </a:r>
            <a:r>
              <a:rPr spc="-148" dirty="0"/>
              <a:t> </a:t>
            </a:r>
            <a:r>
              <a:rPr i="1" spc="-49" dirty="0">
                <a:latin typeface="Arial"/>
                <a:cs typeface="Arial"/>
              </a:rPr>
              <a:t>unsafe</a:t>
            </a:r>
            <a:r>
              <a:rPr i="1" dirty="0">
                <a:latin typeface="Arial"/>
                <a:cs typeface="Arial"/>
              </a:rPr>
              <a:t> </a:t>
            </a:r>
            <a:r>
              <a:rPr spc="-69" dirty="0"/>
              <a:t>libc</a:t>
            </a:r>
            <a:r>
              <a:rPr spc="-158" dirty="0"/>
              <a:t> </a:t>
            </a:r>
            <a:r>
              <a:rPr spc="-49" dirty="0"/>
              <a:t>functions:</a:t>
            </a:r>
            <a:r>
              <a:rPr spc="99" dirty="0"/>
              <a:t> </a:t>
            </a:r>
            <a:r>
              <a:rPr spc="-69" dirty="0"/>
              <a:t>gets(3),</a:t>
            </a:r>
            <a:r>
              <a:rPr spc="-138" dirty="0"/>
              <a:t> </a:t>
            </a:r>
            <a:r>
              <a:rPr spc="-20" dirty="0" err="1"/>
              <a:t>scanf</a:t>
            </a:r>
            <a:r>
              <a:rPr spc="-20" dirty="0"/>
              <a:t>(3), </a:t>
            </a:r>
            <a:r>
              <a:rPr dirty="0" err="1"/>
              <a:t>sprintf</a:t>
            </a:r>
            <a:r>
              <a:rPr dirty="0"/>
              <a:t>(3),</a:t>
            </a:r>
            <a:r>
              <a:rPr spc="-99" dirty="0"/>
              <a:t> </a:t>
            </a:r>
            <a:r>
              <a:rPr dirty="0" err="1"/>
              <a:t>strcpy</a:t>
            </a:r>
            <a:r>
              <a:rPr dirty="0"/>
              <a:t>(3),</a:t>
            </a:r>
            <a:r>
              <a:rPr spc="-109" dirty="0"/>
              <a:t> </a:t>
            </a:r>
            <a:r>
              <a:rPr dirty="0" err="1"/>
              <a:t>strcat</a:t>
            </a:r>
            <a:r>
              <a:rPr dirty="0"/>
              <a:t>(3),</a:t>
            </a:r>
            <a:r>
              <a:rPr spc="-89" dirty="0"/>
              <a:t> </a:t>
            </a:r>
            <a:r>
              <a:rPr spc="-49" dirty="0"/>
              <a:t>...</a:t>
            </a:r>
          </a:p>
          <a:p>
            <a:pPr marL="1082698" marR="118067">
              <a:lnSpc>
                <a:spcPct val="100000"/>
              </a:lnSpc>
              <a:spcBef>
                <a:spcPts val="287"/>
              </a:spcBef>
            </a:pPr>
            <a:r>
              <a:rPr sz="1978" spc="-49" dirty="0"/>
              <a:t>These</a:t>
            </a:r>
            <a:r>
              <a:rPr sz="1978" spc="-79" dirty="0"/>
              <a:t> </a:t>
            </a:r>
            <a:r>
              <a:rPr sz="1978" spc="-49" dirty="0"/>
              <a:t>functions</a:t>
            </a:r>
            <a:r>
              <a:rPr sz="1978" spc="-79" dirty="0"/>
              <a:t> </a:t>
            </a:r>
            <a:r>
              <a:rPr sz="1978" spc="-40" dirty="0"/>
              <a:t>stop</a:t>
            </a:r>
            <a:r>
              <a:rPr sz="1978" spc="-89" dirty="0"/>
              <a:t> </a:t>
            </a:r>
            <a:r>
              <a:rPr sz="1978" spc="-40" dirty="0"/>
              <a:t>copying</a:t>
            </a:r>
            <a:r>
              <a:rPr sz="1978" spc="-109" dirty="0"/>
              <a:t> </a:t>
            </a:r>
            <a:r>
              <a:rPr sz="1978" spc="-40" dirty="0"/>
              <a:t>data</a:t>
            </a:r>
            <a:r>
              <a:rPr sz="1978" spc="-99" dirty="0"/>
              <a:t> </a:t>
            </a:r>
            <a:r>
              <a:rPr sz="1978" spc="-40" dirty="0"/>
              <a:t>when</a:t>
            </a:r>
            <a:r>
              <a:rPr sz="1978" spc="-89" dirty="0"/>
              <a:t> </a:t>
            </a:r>
            <a:r>
              <a:rPr sz="1978" spc="-40" dirty="0"/>
              <a:t>they</a:t>
            </a:r>
            <a:r>
              <a:rPr sz="1978" spc="-79" dirty="0"/>
              <a:t> </a:t>
            </a:r>
            <a:r>
              <a:rPr sz="1978" spc="-40" dirty="0"/>
              <a:t>find</a:t>
            </a:r>
            <a:r>
              <a:rPr sz="1978" spc="-89" dirty="0"/>
              <a:t> </a:t>
            </a:r>
            <a:r>
              <a:rPr sz="1978" dirty="0"/>
              <a:t>a</a:t>
            </a:r>
            <a:r>
              <a:rPr sz="1978" spc="-79" dirty="0"/>
              <a:t> </a:t>
            </a:r>
            <a:r>
              <a:rPr sz="1978" spc="-20" dirty="0"/>
              <a:t>NULL</a:t>
            </a:r>
            <a:r>
              <a:rPr sz="1978" spc="-119" dirty="0"/>
              <a:t> </a:t>
            </a:r>
            <a:r>
              <a:rPr sz="1978" spc="-40" dirty="0"/>
              <a:t>byte</a:t>
            </a:r>
            <a:r>
              <a:rPr sz="1978" spc="-79" dirty="0"/>
              <a:t> </a:t>
            </a:r>
            <a:r>
              <a:rPr sz="1978" spc="-40" dirty="0"/>
              <a:t>in</a:t>
            </a:r>
            <a:r>
              <a:rPr sz="1978" spc="-99" dirty="0"/>
              <a:t> </a:t>
            </a:r>
            <a:r>
              <a:rPr sz="1978" spc="-49" dirty="0"/>
              <a:t>the </a:t>
            </a:r>
            <a:r>
              <a:rPr sz="1978" spc="-20" dirty="0"/>
              <a:t>source</a:t>
            </a:r>
            <a:r>
              <a:rPr sz="1978" spc="-119" dirty="0"/>
              <a:t> </a:t>
            </a:r>
            <a:r>
              <a:rPr sz="1978" spc="-20" dirty="0"/>
              <a:t>buffer</a:t>
            </a:r>
            <a:r>
              <a:rPr sz="1978" spc="-99" dirty="0"/>
              <a:t> </a:t>
            </a:r>
            <a:r>
              <a:rPr sz="1978" spc="-20" dirty="0"/>
              <a:t>(or</a:t>
            </a:r>
            <a:r>
              <a:rPr sz="1978" spc="-109" dirty="0"/>
              <a:t> </a:t>
            </a:r>
            <a:r>
              <a:rPr sz="1978" spc="-40" dirty="0"/>
              <a:t>EOF</a:t>
            </a:r>
            <a:r>
              <a:rPr sz="1978" spc="-109" dirty="0"/>
              <a:t> </a:t>
            </a:r>
            <a:r>
              <a:rPr sz="1978" spc="-20" dirty="0"/>
              <a:t>for</a:t>
            </a:r>
            <a:r>
              <a:rPr sz="1978" spc="-119" dirty="0"/>
              <a:t> </a:t>
            </a:r>
            <a:r>
              <a:rPr sz="1978" spc="-20" dirty="0"/>
              <a:t>gets(3)),</a:t>
            </a:r>
            <a:r>
              <a:rPr sz="1978" spc="-99" dirty="0"/>
              <a:t> </a:t>
            </a:r>
            <a:r>
              <a:rPr sz="1978" spc="-20" dirty="0"/>
              <a:t>regardless</a:t>
            </a:r>
            <a:r>
              <a:rPr sz="1978" spc="-129" dirty="0"/>
              <a:t> </a:t>
            </a:r>
            <a:r>
              <a:rPr sz="1978" dirty="0"/>
              <a:t>of</a:t>
            </a:r>
            <a:r>
              <a:rPr sz="1978" spc="-138" dirty="0"/>
              <a:t> </a:t>
            </a:r>
            <a:r>
              <a:rPr sz="1978" spc="-20" dirty="0"/>
              <a:t>the</a:t>
            </a:r>
            <a:r>
              <a:rPr sz="1978" spc="-109" dirty="0"/>
              <a:t> </a:t>
            </a:r>
            <a:r>
              <a:rPr sz="1978" spc="-20" dirty="0"/>
              <a:t>size</a:t>
            </a:r>
            <a:r>
              <a:rPr sz="1978" spc="-99" dirty="0"/>
              <a:t> </a:t>
            </a:r>
            <a:r>
              <a:rPr sz="1978" spc="-20" dirty="0"/>
              <a:t>of</a:t>
            </a:r>
            <a:r>
              <a:rPr sz="1978" spc="-119" dirty="0"/>
              <a:t> </a:t>
            </a:r>
            <a:r>
              <a:rPr sz="1978" spc="-49" dirty="0"/>
              <a:t>the </a:t>
            </a:r>
            <a:r>
              <a:rPr sz="1978" spc="-20" dirty="0"/>
              <a:t>destination</a:t>
            </a:r>
            <a:r>
              <a:rPr sz="1978" spc="59" dirty="0"/>
              <a:t> </a:t>
            </a:r>
            <a:r>
              <a:rPr sz="1978" spc="-20" dirty="0"/>
              <a:t>buffer</a:t>
            </a:r>
            <a:endParaRPr sz="1978" dirty="0"/>
          </a:p>
          <a:p>
            <a:pPr marL="675744" marR="4321999">
              <a:lnSpc>
                <a:spcPct val="125600"/>
              </a:lnSpc>
              <a:spcBef>
                <a:spcPts val="1691"/>
              </a:spcBef>
            </a:pPr>
            <a:r>
              <a:rPr sz="1780" dirty="0">
                <a:latin typeface="Courier New"/>
                <a:cs typeface="Courier New"/>
              </a:rPr>
              <a:t>char</a:t>
            </a:r>
            <a:r>
              <a:rPr sz="1780" spc="-40" dirty="0">
                <a:latin typeface="Courier New"/>
                <a:cs typeface="Courier New"/>
              </a:rPr>
              <a:t> </a:t>
            </a:r>
            <a:r>
              <a:rPr sz="1780" spc="-20" dirty="0">
                <a:latin typeface="Courier New"/>
                <a:cs typeface="Courier New"/>
              </a:rPr>
              <a:t>argument[100]; </a:t>
            </a:r>
            <a:r>
              <a:rPr sz="1780" dirty="0">
                <a:latin typeface="Courier New"/>
                <a:cs typeface="Courier New"/>
              </a:rPr>
              <a:t>strcpy(argument,</a:t>
            </a:r>
            <a:r>
              <a:rPr sz="1780" spc="-158" dirty="0">
                <a:latin typeface="Courier New"/>
                <a:cs typeface="Courier New"/>
              </a:rPr>
              <a:t> </a:t>
            </a:r>
            <a:r>
              <a:rPr sz="1780" spc="-20" dirty="0">
                <a:latin typeface="Courier New"/>
                <a:cs typeface="Courier New"/>
              </a:rPr>
              <a:t>argv[2]);</a:t>
            </a:r>
            <a:endParaRPr sz="1780" dirty="0">
              <a:latin typeface="Courier New"/>
              <a:cs typeface="Courier New"/>
            </a:endParaRPr>
          </a:p>
          <a:p>
            <a:pPr marL="508692">
              <a:lnSpc>
                <a:spcPct val="100000"/>
              </a:lnSpc>
            </a:pPr>
            <a:endParaRPr sz="1780" dirty="0">
              <a:latin typeface="Courier New"/>
              <a:cs typeface="Courier New"/>
            </a:endParaRPr>
          </a:p>
          <a:p>
            <a:pPr marL="508692">
              <a:lnSpc>
                <a:spcPct val="100000"/>
              </a:lnSpc>
              <a:spcBef>
                <a:spcPts val="870"/>
              </a:spcBef>
            </a:pPr>
            <a:endParaRPr sz="1780" dirty="0">
              <a:latin typeface="Courier New"/>
              <a:cs typeface="Courier New"/>
            </a:endParaRPr>
          </a:p>
          <a:p>
            <a:pPr marL="1082698" indent="-550141">
              <a:lnSpc>
                <a:spcPct val="100000"/>
              </a:lnSpc>
            </a:pPr>
            <a:r>
              <a:rPr i="1" spc="-20" dirty="0">
                <a:latin typeface="Arial"/>
                <a:cs typeface="Arial"/>
              </a:rPr>
              <a:t>Safe</a:t>
            </a:r>
            <a:r>
              <a:rPr i="1" spc="69" dirty="0">
                <a:latin typeface="Arial"/>
                <a:cs typeface="Arial"/>
              </a:rPr>
              <a:t> </a:t>
            </a:r>
            <a:r>
              <a:rPr spc="-69" dirty="0"/>
              <a:t>alternatives</a:t>
            </a:r>
            <a:r>
              <a:rPr spc="-79" dirty="0"/>
              <a:t> </a:t>
            </a:r>
            <a:r>
              <a:rPr spc="-40" dirty="0"/>
              <a:t>exist:</a:t>
            </a:r>
            <a:r>
              <a:rPr spc="158" dirty="0"/>
              <a:t> </a:t>
            </a:r>
            <a:r>
              <a:rPr spc="-69" dirty="0"/>
              <a:t>fgets(3), </a:t>
            </a:r>
            <a:r>
              <a:rPr spc="-79" dirty="0"/>
              <a:t>snprintf(3),</a:t>
            </a:r>
            <a:r>
              <a:rPr spc="-69" dirty="0"/>
              <a:t> </a:t>
            </a:r>
            <a:r>
              <a:rPr spc="-79" dirty="0"/>
              <a:t>strncpy(3), strncat(3),</a:t>
            </a:r>
            <a:r>
              <a:rPr spc="-69" dirty="0"/>
              <a:t> </a:t>
            </a:r>
            <a:r>
              <a:rPr spc="-49" dirty="0"/>
              <a:t>...</a:t>
            </a:r>
          </a:p>
          <a:p>
            <a:pPr marL="508692">
              <a:lnSpc>
                <a:spcPct val="100000"/>
              </a:lnSpc>
              <a:spcBef>
                <a:spcPts val="158"/>
              </a:spcBef>
            </a:pPr>
            <a:endParaRPr spc="-49" dirty="0"/>
          </a:p>
          <a:p>
            <a:pPr marL="1082698" marR="10048">
              <a:lnSpc>
                <a:spcPts val="2354"/>
              </a:lnSpc>
              <a:spcBef>
                <a:spcPts val="10"/>
              </a:spcBef>
            </a:pPr>
            <a:r>
              <a:rPr sz="1978" spc="-69" dirty="0"/>
              <a:t>they</a:t>
            </a:r>
            <a:r>
              <a:rPr sz="1978" spc="-119" dirty="0"/>
              <a:t> </a:t>
            </a:r>
            <a:r>
              <a:rPr sz="1978" spc="-59" dirty="0"/>
              <a:t>allow </a:t>
            </a:r>
            <a:r>
              <a:rPr sz="1978" spc="-79" dirty="0"/>
              <a:t>programmers</a:t>
            </a:r>
            <a:r>
              <a:rPr sz="1978" spc="-109" dirty="0"/>
              <a:t> </a:t>
            </a:r>
            <a:r>
              <a:rPr sz="1978" spc="-49" dirty="0"/>
              <a:t>to</a:t>
            </a:r>
            <a:r>
              <a:rPr sz="1978" spc="-69" dirty="0"/>
              <a:t> specify</a:t>
            </a:r>
            <a:r>
              <a:rPr sz="1978" spc="-89" dirty="0"/>
              <a:t> </a:t>
            </a:r>
            <a:r>
              <a:rPr sz="1978" spc="-69" dirty="0"/>
              <a:t>the </a:t>
            </a:r>
            <a:r>
              <a:rPr sz="1978" spc="-79" dirty="0"/>
              <a:t>maximum</a:t>
            </a:r>
            <a:r>
              <a:rPr sz="1978" spc="-69" dirty="0"/>
              <a:t> </a:t>
            </a:r>
            <a:r>
              <a:rPr sz="1978" spc="-79" dirty="0"/>
              <a:t>number </a:t>
            </a:r>
            <a:r>
              <a:rPr sz="1978" spc="-40" dirty="0"/>
              <a:t>of</a:t>
            </a:r>
            <a:r>
              <a:rPr sz="1978" spc="-79" dirty="0"/>
              <a:t> bytes</a:t>
            </a:r>
            <a:r>
              <a:rPr sz="1978" spc="-99" dirty="0"/>
              <a:t> </a:t>
            </a:r>
            <a:r>
              <a:rPr sz="1978" spc="-49" dirty="0"/>
              <a:t>to</a:t>
            </a:r>
            <a:r>
              <a:rPr sz="1978" spc="-79" dirty="0"/>
              <a:t> </a:t>
            </a:r>
            <a:r>
              <a:rPr sz="1978" spc="-49" dirty="0"/>
              <a:t>be </a:t>
            </a:r>
            <a:r>
              <a:rPr sz="1978" dirty="0"/>
              <a:t>written</a:t>
            </a:r>
            <a:r>
              <a:rPr sz="1978" spc="-89" dirty="0"/>
              <a:t> </a:t>
            </a:r>
            <a:r>
              <a:rPr sz="1978" dirty="0"/>
              <a:t>to</a:t>
            </a:r>
            <a:r>
              <a:rPr sz="1978" spc="-79" dirty="0"/>
              <a:t> </a:t>
            </a:r>
            <a:r>
              <a:rPr sz="1978" dirty="0"/>
              <a:t>the</a:t>
            </a:r>
            <a:r>
              <a:rPr sz="1978" spc="-79" dirty="0"/>
              <a:t> </a:t>
            </a:r>
            <a:r>
              <a:rPr sz="1978" dirty="0"/>
              <a:t>destination</a:t>
            </a:r>
            <a:r>
              <a:rPr sz="1978" spc="-59" dirty="0"/>
              <a:t> </a:t>
            </a:r>
            <a:r>
              <a:rPr sz="1978" spc="-20" dirty="0"/>
              <a:t>buffer</a:t>
            </a:r>
            <a:endParaRPr sz="1978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89458" y="183055"/>
            <a:ext cx="20800088" cy="703743"/>
          </a:xfrm>
          <a:prstGeom prst="rect">
            <a:avLst/>
          </a:prstGeom>
        </p:spPr>
        <p:txBody>
          <a:bodyPr vert="horz" wrap="square" lIns="0" tIns="26377" rIns="0" bIns="0" rtlCol="0" anchor="ctr">
            <a:spAutoFit/>
          </a:bodyPr>
          <a:lstStyle/>
          <a:p>
            <a:pPr marL="42705">
              <a:lnSpc>
                <a:spcPct val="100000"/>
              </a:lnSpc>
              <a:spcBef>
                <a:spcPts val="208"/>
              </a:spcBef>
            </a:pPr>
            <a:r>
              <a:rPr spc="-40" dirty="0"/>
              <a:t>Buffer</a:t>
            </a:r>
            <a:r>
              <a:rPr spc="-99" dirty="0"/>
              <a:t> </a:t>
            </a:r>
            <a:r>
              <a:rPr spc="-20" dirty="0"/>
              <a:t>overflows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773322" y="1857842"/>
            <a:ext cx="8610181" cy="3142316"/>
          </a:xfrm>
          <a:prstGeom prst="rect">
            <a:avLst/>
          </a:prstGeom>
        </p:spPr>
        <p:txBody>
          <a:bodyPr vert="horz" wrap="square" lIns="0" tIns="18841" rIns="0" bIns="0" rtlCol="0">
            <a:spAutoFit/>
          </a:bodyPr>
          <a:lstStyle/>
          <a:p>
            <a:pPr marL="25121" marR="10048">
              <a:lnSpc>
                <a:spcPct val="102000"/>
              </a:lnSpc>
              <a:spcBef>
                <a:spcPts val="148"/>
              </a:spcBef>
            </a:pPr>
            <a:r>
              <a:rPr sz="2176" spc="-79" dirty="0">
                <a:latin typeface="Tahoma"/>
                <a:cs typeface="Tahoma"/>
              </a:rPr>
              <a:t>Attackers</a:t>
            </a:r>
            <a:r>
              <a:rPr sz="2176" spc="-99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can</a:t>
            </a:r>
            <a:r>
              <a:rPr sz="2176" spc="-99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cause</a:t>
            </a:r>
            <a:r>
              <a:rPr sz="2176" spc="-99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a</a:t>
            </a:r>
            <a:r>
              <a:rPr sz="2176" spc="-129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buffer</a:t>
            </a:r>
            <a:r>
              <a:rPr sz="2176" spc="-99" dirty="0">
                <a:latin typeface="Tahoma"/>
                <a:cs typeface="Tahoma"/>
              </a:rPr>
              <a:t> </a:t>
            </a:r>
            <a:r>
              <a:rPr sz="2176" spc="-79" dirty="0">
                <a:latin typeface="Tahoma"/>
                <a:cs typeface="Tahoma"/>
              </a:rPr>
              <a:t>overflow</a:t>
            </a:r>
            <a:r>
              <a:rPr sz="2176" spc="-129" dirty="0">
                <a:latin typeface="Tahoma"/>
                <a:cs typeface="Tahoma"/>
              </a:rPr>
              <a:t> </a:t>
            </a:r>
            <a:r>
              <a:rPr sz="2176" spc="-59" dirty="0">
                <a:latin typeface="Tahoma"/>
                <a:cs typeface="Tahoma"/>
              </a:rPr>
              <a:t>when</a:t>
            </a:r>
            <a:r>
              <a:rPr sz="2176" spc="-129" dirty="0">
                <a:latin typeface="Tahoma"/>
                <a:cs typeface="Tahoma"/>
              </a:rPr>
              <a:t> </a:t>
            </a:r>
            <a:r>
              <a:rPr sz="2176" spc="-59" dirty="0">
                <a:latin typeface="Tahoma"/>
                <a:cs typeface="Tahoma"/>
              </a:rPr>
              <a:t>they</a:t>
            </a:r>
            <a:r>
              <a:rPr sz="2176" spc="-79" dirty="0">
                <a:latin typeface="Tahoma"/>
                <a:cs typeface="Tahoma"/>
              </a:rPr>
              <a:t> control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at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least</a:t>
            </a:r>
            <a:r>
              <a:rPr sz="2176" spc="-119" dirty="0">
                <a:latin typeface="Tahoma"/>
                <a:cs typeface="Tahoma"/>
              </a:rPr>
              <a:t> </a:t>
            </a:r>
            <a:r>
              <a:rPr sz="2176" spc="-59" dirty="0">
                <a:latin typeface="Tahoma"/>
                <a:cs typeface="Tahoma"/>
              </a:rPr>
              <a:t>one</a:t>
            </a:r>
            <a:r>
              <a:rPr sz="2176" spc="-12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of</a:t>
            </a:r>
            <a:r>
              <a:rPr sz="2176" spc="-12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the </a:t>
            </a:r>
            <a:r>
              <a:rPr sz="2176" dirty="0">
                <a:latin typeface="Tahoma"/>
                <a:cs typeface="Tahoma"/>
              </a:rPr>
              <a:t>below</a:t>
            </a:r>
            <a:r>
              <a:rPr sz="2176" spc="-20" dirty="0">
                <a:latin typeface="Tahoma"/>
                <a:cs typeface="Tahoma"/>
              </a:rPr>
              <a:t> parameters</a:t>
            </a:r>
            <a:endParaRPr sz="2176" dirty="0">
              <a:latin typeface="Tahoma"/>
              <a:cs typeface="Tahoma"/>
            </a:endParaRPr>
          </a:p>
          <a:p>
            <a:pPr marL="572750" marR="4308183">
              <a:lnSpc>
                <a:spcPct val="125499"/>
              </a:lnSpc>
            </a:pPr>
            <a:r>
              <a:rPr sz="2176" spc="-49" dirty="0">
                <a:latin typeface="Tahoma"/>
                <a:cs typeface="Tahoma"/>
              </a:rPr>
              <a:t>the</a:t>
            </a:r>
            <a:r>
              <a:rPr sz="2176" spc="-148" dirty="0">
                <a:latin typeface="Tahoma"/>
                <a:cs typeface="Tahoma"/>
              </a:rPr>
              <a:t> </a:t>
            </a:r>
            <a:r>
              <a:rPr sz="2176" spc="-59" dirty="0">
                <a:latin typeface="Tahoma"/>
                <a:cs typeface="Tahoma"/>
              </a:rPr>
              <a:t>size</a:t>
            </a:r>
            <a:r>
              <a:rPr sz="2176" spc="-12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of</a:t>
            </a:r>
            <a:r>
              <a:rPr sz="2176" spc="-11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the</a:t>
            </a:r>
            <a:r>
              <a:rPr sz="2176" spc="-158" dirty="0">
                <a:latin typeface="Tahoma"/>
                <a:cs typeface="Tahoma"/>
              </a:rPr>
              <a:t> </a:t>
            </a:r>
            <a:r>
              <a:rPr sz="2176" spc="-59" dirty="0">
                <a:latin typeface="Tahoma"/>
                <a:cs typeface="Tahoma"/>
              </a:rPr>
              <a:t>data</a:t>
            </a:r>
            <a:r>
              <a:rPr sz="2176" spc="-148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being</a:t>
            </a:r>
            <a:r>
              <a:rPr sz="2176" spc="-10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copied </a:t>
            </a:r>
            <a:r>
              <a:rPr sz="2176" dirty="0">
                <a:latin typeface="Tahoma"/>
                <a:cs typeface="Tahoma"/>
              </a:rPr>
              <a:t>the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location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of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the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input</a:t>
            </a:r>
            <a:r>
              <a:rPr sz="2176" spc="-7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buffer</a:t>
            </a:r>
            <a:endParaRPr sz="2176" dirty="0">
              <a:latin typeface="Tahoma"/>
              <a:cs typeface="Tahoma"/>
            </a:endParaRPr>
          </a:p>
          <a:p>
            <a:pPr marL="572750" marR="821444">
              <a:lnSpc>
                <a:spcPct val="102899"/>
              </a:lnSpc>
              <a:spcBef>
                <a:spcPts val="593"/>
              </a:spcBef>
            </a:pPr>
            <a:r>
              <a:rPr sz="2176" spc="-49" dirty="0">
                <a:latin typeface="Tahoma"/>
                <a:cs typeface="Tahoma"/>
              </a:rPr>
              <a:t>the</a:t>
            </a:r>
            <a:r>
              <a:rPr sz="2176" spc="-109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data</a:t>
            </a:r>
            <a:r>
              <a:rPr sz="2176" spc="-99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being </a:t>
            </a:r>
            <a:r>
              <a:rPr sz="2176" spc="-79" dirty="0">
                <a:latin typeface="Tahoma"/>
                <a:cs typeface="Tahoma"/>
              </a:rPr>
              <a:t>copied</a:t>
            </a:r>
            <a:r>
              <a:rPr sz="2176" spc="-109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(and </a:t>
            </a:r>
            <a:r>
              <a:rPr sz="2176" spc="-79" dirty="0">
                <a:latin typeface="Tahoma"/>
                <a:cs typeface="Tahoma"/>
              </a:rPr>
              <a:t>software</a:t>
            </a:r>
            <a:r>
              <a:rPr sz="2176" spc="-99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expects</a:t>
            </a:r>
            <a:r>
              <a:rPr sz="2176" spc="-99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certain</a:t>
            </a:r>
            <a:r>
              <a:rPr sz="2176" spc="-10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terminator </a:t>
            </a:r>
            <a:r>
              <a:rPr sz="2176" dirty="0">
                <a:latin typeface="Tahoma"/>
                <a:cs typeface="Tahoma"/>
              </a:rPr>
              <a:t>symbol in</a:t>
            </a:r>
            <a:r>
              <a:rPr sz="2176" spc="-30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data)</a:t>
            </a:r>
            <a:endParaRPr sz="2176" dirty="0">
              <a:latin typeface="Tahoma"/>
              <a:cs typeface="Tahoma"/>
            </a:endParaRPr>
          </a:p>
          <a:p>
            <a:pPr marL="572750">
              <a:spcBef>
                <a:spcPts val="613"/>
              </a:spcBef>
            </a:pPr>
            <a:r>
              <a:rPr sz="2176" spc="-40" dirty="0">
                <a:latin typeface="Tahoma"/>
                <a:cs typeface="Tahoma"/>
              </a:rPr>
              <a:t>the</a:t>
            </a:r>
            <a:r>
              <a:rPr sz="2176" spc="-10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size</a:t>
            </a:r>
            <a:r>
              <a:rPr sz="2176" spc="-10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of</a:t>
            </a:r>
            <a:r>
              <a:rPr sz="2176" spc="-10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the</a:t>
            </a:r>
            <a:r>
              <a:rPr sz="2176" spc="-10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output</a:t>
            </a:r>
            <a:r>
              <a:rPr sz="2176" spc="-9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buffer</a:t>
            </a:r>
            <a:endParaRPr sz="2176" dirty="0">
              <a:latin typeface="Tahoma"/>
              <a:cs typeface="Tahoma"/>
            </a:endParaRPr>
          </a:p>
          <a:p>
            <a:pPr marL="572750">
              <a:spcBef>
                <a:spcPts val="663"/>
              </a:spcBef>
            </a:pPr>
            <a:r>
              <a:rPr sz="2176" spc="-20" dirty="0">
                <a:latin typeface="Tahoma"/>
                <a:cs typeface="Tahoma"/>
              </a:rPr>
              <a:t>the</a:t>
            </a:r>
            <a:r>
              <a:rPr sz="2176" spc="-11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location</a:t>
            </a:r>
            <a:r>
              <a:rPr sz="2176" spc="-11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of</a:t>
            </a:r>
            <a:r>
              <a:rPr sz="2176" spc="-9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the</a:t>
            </a:r>
            <a:r>
              <a:rPr sz="2176" spc="-11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output</a:t>
            </a:r>
            <a:r>
              <a:rPr sz="2176" spc="-6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buffer</a:t>
            </a:r>
            <a:endParaRPr sz="2176" dirty="0">
              <a:latin typeface="Tahoma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91732" y="2715063"/>
            <a:ext cx="128116" cy="12811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91732" y="3130814"/>
            <a:ext cx="128116" cy="12811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91732" y="3548825"/>
            <a:ext cx="128116" cy="12811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91732" y="4299940"/>
            <a:ext cx="128116" cy="12811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91732" y="4715113"/>
            <a:ext cx="128116" cy="12811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58962" y="274019"/>
            <a:ext cx="20800088" cy="765298"/>
          </a:xfrm>
          <a:prstGeom prst="rect">
            <a:avLst/>
          </a:prstGeom>
        </p:spPr>
        <p:txBody>
          <a:bodyPr vert="horz" wrap="square" lIns="0" tIns="26377" rIns="0" bIns="0" rtlCol="0" anchor="ctr">
            <a:spAutoFit/>
          </a:bodyPr>
          <a:lstStyle/>
          <a:p>
            <a:pPr marL="27633">
              <a:lnSpc>
                <a:spcPct val="100000"/>
              </a:lnSpc>
              <a:spcBef>
                <a:spcPts val="208"/>
              </a:spcBef>
            </a:pPr>
            <a:r>
              <a:rPr sz="4800" spc="-69" dirty="0"/>
              <a:t>Exploiting</a:t>
            </a:r>
            <a:r>
              <a:rPr sz="4800" spc="-148" dirty="0"/>
              <a:t> </a:t>
            </a:r>
            <a:r>
              <a:rPr sz="4800" dirty="0"/>
              <a:t>a</a:t>
            </a:r>
            <a:r>
              <a:rPr sz="4800" spc="-158" dirty="0"/>
              <a:t> </a:t>
            </a:r>
            <a:r>
              <a:rPr sz="4800" spc="-59" dirty="0"/>
              <a:t>buffer</a:t>
            </a:r>
            <a:r>
              <a:rPr sz="4800" spc="-138" dirty="0"/>
              <a:t> </a:t>
            </a:r>
            <a:r>
              <a:rPr sz="4800" spc="-69" dirty="0"/>
              <a:t>overflow</a:t>
            </a:r>
            <a:r>
              <a:rPr sz="4800" spc="-148" dirty="0"/>
              <a:t> </a:t>
            </a:r>
            <a:r>
              <a:rPr sz="4800" dirty="0"/>
              <a:t>on</a:t>
            </a:r>
            <a:r>
              <a:rPr sz="4800" spc="-138" dirty="0"/>
              <a:t> </a:t>
            </a:r>
            <a:r>
              <a:rPr sz="4800" spc="-20" dirty="0"/>
              <a:t>the</a:t>
            </a:r>
            <a:r>
              <a:rPr sz="4800" spc="-129" dirty="0"/>
              <a:t> </a:t>
            </a:r>
            <a:r>
              <a:rPr sz="4800" spc="-40" dirty="0"/>
              <a:t>stack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334399" y="1188087"/>
            <a:ext cx="2306097" cy="1953202"/>
          </a:xfrm>
          <a:prstGeom prst="rect">
            <a:avLst/>
          </a:prstGeom>
        </p:spPr>
        <p:txBody>
          <a:bodyPr vert="horz" wrap="square" lIns="0" tIns="190919" rIns="0" bIns="0" rtlCol="0">
            <a:spAutoFit/>
          </a:bodyPr>
          <a:lstStyle/>
          <a:p>
            <a:pPr marL="25121">
              <a:spcBef>
                <a:spcPts val="1503"/>
              </a:spcBef>
            </a:pPr>
            <a:r>
              <a:rPr sz="2176" spc="-20" dirty="0">
                <a:latin typeface="Tahoma"/>
                <a:cs typeface="Tahoma"/>
              </a:rPr>
              <a:t>Function</a:t>
            </a:r>
            <a:r>
              <a:rPr sz="2176" spc="-6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Call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Stack</a:t>
            </a:r>
            <a:endParaRPr sz="2176">
              <a:latin typeface="Tahoma"/>
              <a:cs typeface="Tahoma"/>
            </a:endParaRPr>
          </a:p>
          <a:p>
            <a:pPr marR="153236" algn="r">
              <a:spcBef>
                <a:spcPts val="1058"/>
              </a:spcBef>
              <a:tabLst>
                <a:tab pos="1905396" algn="l"/>
              </a:tabLst>
            </a:pPr>
            <a:r>
              <a:rPr sz="1780" dirty="0">
                <a:latin typeface="Courier New"/>
                <a:cs typeface="Courier New"/>
              </a:rPr>
              <a:t>high</a:t>
            </a:r>
            <a:r>
              <a:rPr sz="1780" spc="-40" dirty="0">
                <a:latin typeface="Courier New"/>
                <a:cs typeface="Courier New"/>
              </a:rPr>
              <a:t> </a:t>
            </a:r>
            <a:r>
              <a:rPr sz="1780" spc="-20" dirty="0">
                <a:latin typeface="Courier New"/>
                <a:cs typeface="Courier New"/>
              </a:rPr>
              <a:t>address</a:t>
            </a:r>
            <a:r>
              <a:rPr sz="1780" dirty="0">
                <a:latin typeface="Courier New"/>
                <a:cs typeface="Courier New"/>
              </a:rPr>
              <a:t>	</a:t>
            </a:r>
            <a:r>
              <a:rPr sz="1780" spc="-99" dirty="0">
                <a:latin typeface="Courier New"/>
                <a:cs typeface="Courier New"/>
              </a:rPr>
              <a:t>^</a:t>
            </a:r>
            <a:endParaRPr sz="1780">
              <a:latin typeface="Courier New"/>
              <a:cs typeface="Courier New"/>
            </a:endParaRPr>
          </a:p>
          <a:p>
            <a:pPr marR="170820" algn="r">
              <a:spcBef>
                <a:spcPts val="524"/>
              </a:spcBef>
            </a:pPr>
            <a:r>
              <a:rPr sz="1780" spc="-99" dirty="0">
                <a:latin typeface="Courier New"/>
                <a:cs typeface="Courier New"/>
              </a:rPr>
              <a:t>|</a:t>
            </a:r>
            <a:endParaRPr sz="1780">
              <a:latin typeface="Courier New"/>
              <a:cs typeface="Courier New"/>
            </a:endParaRPr>
          </a:p>
          <a:p>
            <a:pPr marL="184636" marR="129371" indent="1838828">
              <a:lnSpc>
                <a:spcPct val="125600"/>
              </a:lnSpc>
              <a:tabLst>
                <a:tab pos="1954383" algn="l"/>
              </a:tabLst>
            </a:pPr>
            <a:r>
              <a:rPr sz="1780" spc="-99" dirty="0">
                <a:latin typeface="Courier New"/>
                <a:cs typeface="Courier New"/>
              </a:rPr>
              <a:t>| </a:t>
            </a:r>
            <a:r>
              <a:rPr sz="1780" dirty="0">
                <a:latin typeface="Courier New"/>
                <a:cs typeface="Courier New"/>
              </a:rPr>
              <a:t>low</a:t>
            </a:r>
            <a:r>
              <a:rPr sz="1780" spc="-49" dirty="0">
                <a:latin typeface="Courier New"/>
                <a:cs typeface="Courier New"/>
              </a:rPr>
              <a:t> </a:t>
            </a:r>
            <a:r>
              <a:rPr sz="1780" spc="-20" dirty="0">
                <a:latin typeface="Courier New"/>
                <a:cs typeface="Courier New"/>
              </a:rPr>
              <a:t>address</a:t>
            </a:r>
            <a:r>
              <a:rPr sz="1780" dirty="0">
                <a:latin typeface="Courier New"/>
                <a:cs typeface="Courier New"/>
              </a:rPr>
              <a:t>	</a:t>
            </a:r>
            <a:r>
              <a:rPr sz="1780" spc="-99" dirty="0">
                <a:latin typeface="Courier New"/>
                <a:cs typeface="Courier New"/>
              </a:rPr>
              <a:t>|</a:t>
            </a:r>
            <a:endParaRPr sz="178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43723" y="1753184"/>
            <a:ext cx="3229289" cy="693050"/>
          </a:xfrm>
          <a:prstGeom prst="rect">
            <a:avLst/>
          </a:prstGeom>
        </p:spPr>
        <p:txBody>
          <a:bodyPr vert="horz" wrap="square" lIns="0" tIns="25121" rIns="0" bIns="0" rtlCol="0">
            <a:spAutoFit/>
          </a:bodyPr>
          <a:lstStyle/>
          <a:p>
            <a:pPr marL="25121" marR="10048" indent="47729">
              <a:lnSpc>
                <a:spcPct val="124700"/>
              </a:lnSpc>
              <a:spcBef>
                <a:spcPts val="198"/>
              </a:spcBef>
              <a:tabLst>
                <a:tab pos="717193" algn="l"/>
                <a:tab pos="3067225" algn="l"/>
              </a:tabLst>
            </a:pPr>
            <a:r>
              <a:rPr sz="1780" dirty="0">
                <a:latin typeface="Courier New"/>
                <a:cs typeface="Courier New"/>
              </a:rPr>
              <a:t>[</a:t>
            </a:r>
            <a:r>
              <a:rPr sz="1780" spc="-40" dirty="0">
                <a:latin typeface="Courier New"/>
                <a:cs typeface="Courier New"/>
              </a:rPr>
              <a:t> </a:t>
            </a:r>
            <a:r>
              <a:rPr sz="1780" dirty="0">
                <a:latin typeface="Courier New"/>
                <a:cs typeface="Courier New"/>
              </a:rPr>
              <a:t>Function</a:t>
            </a:r>
            <a:r>
              <a:rPr sz="1780" spc="-30" dirty="0">
                <a:latin typeface="Courier New"/>
                <a:cs typeface="Courier New"/>
              </a:rPr>
              <a:t> </a:t>
            </a:r>
            <a:r>
              <a:rPr sz="1780" dirty="0">
                <a:latin typeface="Courier New"/>
                <a:cs typeface="Courier New"/>
              </a:rPr>
              <a:t>Parameters</a:t>
            </a:r>
            <a:r>
              <a:rPr sz="1780" spc="-30" dirty="0">
                <a:latin typeface="Courier New"/>
                <a:cs typeface="Courier New"/>
              </a:rPr>
              <a:t> </a:t>
            </a:r>
            <a:r>
              <a:rPr sz="1780" spc="-119" dirty="0">
                <a:latin typeface="Courier New"/>
                <a:cs typeface="Courier New"/>
              </a:rPr>
              <a:t>] </a:t>
            </a:r>
            <a:r>
              <a:rPr sz="1780" spc="-99" dirty="0">
                <a:latin typeface="Courier New"/>
                <a:cs typeface="Courier New"/>
              </a:rPr>
              <a:t>[</a:t>
            </a:r>
            <a:r>
              <a:rPr sz="1780" dirty="0">
                <a:latin typeface="Courier New"/>
                <a:cs typeface="Courier New"/>
              </a:rPr>
              <a:t>	Return</a:t>
            </a:r>
            <a:r>
              <a:rPr sz="1780" spc="-49" dirty="0">
                <a:latin typeface="Courier New"/>
                <a:cs typeface="Courier New"/>
              </a:rPr>
              <a:t> </a:t>
            </a:r>
            <a:r>
              <a:rPr sz="1780" spc="-20" dirty="0">
                <a:latin typeface="Courier New"/>
                <a:cs typeface="Courier New"/>
              </a:rPr>
              <a:t>Address</a:t>
            </a:r>
            <a:r>
              <a:rPr sz="1780" dirty="0">
                <a:latin typeface="Courier New"/>
                <a:cs typeface="Courier New"/>
              </a:rPr>
              <a:t>	</a:t>
            </a:r>
            <a:r>
              <a:rPr sz="1780" spc="-99" dirty="0">
                <a:latin typeface="Courier New"/>
                <a:cs typeface="Courier New"/>
              </a:rPr>
              <a:t>]</a:t>
            </a:r>
            <a:endParaRPr sz="1780" dirty="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43723" y="2429942"/>
            <a:ext cx="3229289" cy="697923"/>
          </a:xfrm>
          <a:prstGeom prst="rect">
            <a:avLst/>
          </a:prstGeom>
        </p:spPr>
        <p:txBody>
          <a:bodyPr vert="horz" wrap="square" lIns="0" tIns="25121" rIns="0" bIns="0" rtlCol="0">
            <a:spAutoFit/>
          </a:bodyPr>
          <a:lstStyle/>
          <a:p>
            <a:pPr marL="25121" marR="10048" indent="45217">
              <a:lnSpc>
                <a:spcPct val="125600"/>
              </a:lnSpc>
              <a:spcBef>
                <a:spcPts val="198"/>
              </a:spcBef>
              <a:tabLst>
                <a:tab pos="576518" algn="l"/>
                <a:tab pos="3067225" algn="l"/>
              </a:tabLst>
            </a:pPr>
            <a:r>
              <a:rPr sz="1780" dirty="0">
                <a:latin typeface="Courier New"/>
                <a:cs typeface="Courier New"/>
              </a:rPr>
              <a:t>[</a:t>
            </a:r>
            <a:r>
              <a:rPr sz="1780" spc="-49" dirty="0">
                <a:latin typeface="Courier New"/>
                <a:cs typeface="Courier New"/>
              </a:rPr>
              <a:t> </a:t>
            </a:r>
            <a:r>
              <a:rPr sz="1780" dirty="0">
                <a:latin typeface="Courier New"/>
                <a:cs typeface="Courier New"/>
              </a:rPr>
              <a:t>Saved</a:t>
            </a:r>
            <a:r>
              <a:rPr sz="1780" spc="-40" dirty="0">
                <a:latin typeface="Courier New"/>
                <a:cs typeface="Courier New"/>
              </a:rPr>
              <a:t> </a:t>
            </a:r>
            <a:r>
              <a:rPr sz="1780" dirty="0">
                <a:latin typeface="Courier New"/>
                <a:cs typeface="Courier New"/>
              </a:rPr>
              <a:t>Frame</a:t>
            </a:r>
            <a:r>
              <a:rPr sz="1780" spc="-49" dirty="0">
                <a:latin typeface="Courier New"/>
                <a:cs typeface="Courier New"/>
              </a:rPr>
              <a:t> </a:t>
            </a:r>
            <a:r>
              <a:rPr sz="1780" dirty="0">
                <a:latin typeface="Courier New"/>
                <a:cs typeface="Courier New"/>
              </a:rPr>
              <a:t>Pointer</a:t>
            </a:r>
            <a:r>
              <a:rPr sz="1780" spc="-40" dirty="0">
                <a:latin typeface="Courier New"/>
                <a:cs typeface="Courier New"/>
              </a:rPr>
              <a:t> </a:t>
            </a:r>
            <a:r>
              <a:rPr sz="1780" spc="-99" dirty="0">
                <a:latin typeface="Courier New"/>
                <a:cs typeface="Courier New"/>
              </a:rPr>
              <a:t>] [</a:t>
            </a:r>
            <a:r>
              <a:rPr sz="1780" dirty="0">
                <a:latin typeface="Courier New"/>
                <a:cs typeface="Courier New"/>
              </a:rPr>
              <a:t>	Local</a:t>
            </a:r>
            <a:r>
              <a:rPr sz="1780" spc="-20" dirty="0">
                <a:latin typeface="Courier New"/>
                <a:cs typeface="Courier New"/>
              </a:rPr>
              <a:t> Variables</a:t>
            </a:r>
            <a:r>
              <a:rPr sz="1780" dirty="0">
                <a:latin typeface="Courier New"/>
                <a:cs typeface="Courier New"/>
              </a:rPr>
              <a:t>	</a:t>
            </a:r>
            <a:r>
              <a:rPr sz="1780" spc="-99" dirty="0">
                <a:latin typeface="Courier New"/>
                <a:cs typeface="Courier New"/>
              </a:rPr>
              <a:t>]</a:t>
            </a:r>
            <a:endParaRPr sz="1780" dirty="0">
              <a:latin typeface="Courier New"/>
              <a:cs typeface="Courier Ne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34400" y="3219742"/>
            <a:ext cx="8028633" cy="2480753"/>
          </a:xfrm>
          <a:prstGeom prst="rect">
            <a:avLst/>
          </a:prstGeom>
        </p:spPr>
        <p:txBody>
          <a:bodyPr vert="horz" wrap="square" lIns="0" tIns="16329" rIns="0" bIns="0" rtlCol="0">
            <a:spAutoFit/>
          </a:bodyPr>
          <a:lstStyle/>
          <a:p>
            <a:pPr marL="25121" marR="393137">
              <a:lnSpc>
                <a:spcPct val="102899"/>
              </a:lnSpc>
              <a:spcBef>
                <a:spcPts val="129"/>
              </a:spcBef>
            </a:pPr>
            <a:r>
              <a:rPr sz="2176" spc="-30" dirty="0">
                <a:latin typeface="Tahoma"/>
                <a:cs typeface="Tahoma"/>
              </a:rPr>
              <a:t>An</a:t>
            </a:r>
            <a:r>
              <a:rPr sz="2176" spc="-129" dirty="0">
                <a:latin typeface="Tahoma"/>
                <a:cs typeface="Tahoma"/>
              </a:rPr>
              <a:t> </a:t>
            </a:r>
            <a:r>
              <a:rPr sz="2176" spc="-59" dirty="0">
                <a:latin typeface="Tahoma"/>
                <a:cs typeface="Tahoma"/>
              </a:rPr>
              <a:t>overflow</a:t>
            </a:r>
            <a:r>
              <a:rPr sz="2176" spc="-9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in</a:t>
            </a:r>
            <a:r>
              <a:rPr sz="2176" spc="-99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a</a:t>
            </a:r>
            <a:r>
              <a:rPr sz="2176" spc="-99" dirty="0">
                <a:latin typeface="Tahoma"/>
                <a:cs typeface="Tahoma"/>
              </a:rPr>
              <a:t> </a:t>
            </a:r>
            <a:r>
              <a:rPr sz="2176" spc="-59" dirty="0">
                <a:latin typeface="Tahoma"/>
                <a:cs typeface="Tahoma"/>
              </a:rPr>
              <a:t>local</a:t>
            </a:r>
            <a:r>
              <a:rPr sz="2176" spc="-99" dirty="0">
                <a:latin typeface="Tahoma"/>
                <a:cs typeface="Tahoma"/>
              </a:rPr>
              <a:t> </a:t>
            </a:r>
            <a:r>
              <a:rPr sz="2176" spc="-59" dirty="0">
                <a:latin typeface="Tahoma"/>
                <a:cs typeface="Tahoma"/>
              </a:rPr>
              <a:t>variable</a:t>
            </a:r>
            <a:r>
              <a:rPr sz="2176" spc="-11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may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spc="-59" dirty="0">
                <a:latin typeface="Tahoma"/>
                <a:cs typeface="Tahoma"/>
              </a:rPr>
              <a:t>overwrite</a:t>
            </a:r>
            <a:r>
              <a:rPr sz="2176" spc="-9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the</a:t>
            </a:r>
            <a:r>
              <a:rPr sz="2176" spc="-99" dirty="0">
                <a:latin typeface="Tahoma"/>
                <a:cs typeface="Tahoma"/>
              </a:rPr>
              <a:t> </a:t>
            </a:r>
            <a:r>
              <a:rPr sz="2176" spc="-59" dirty="0">
                <a:latin typeface="Tahoma"/>
                <a:cs typeface="Tahoma"/>
              </a:rPr>
              <a:t>function’s</a:t>
            </a:r>
            <a:r>
              <a:rPr sz="2176" spc="-7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return address</a:t>
            </a:r>
            <a:endParaRPr sz="2176" dirty="0">
              <a:latin typeface="Tahoma"/>
              <a:cs typeface="Tahoma"/>
            </a:endParaRPr>
          </a:p>
          <a:p>
            <a:pPr marL="25121" marR="10048">
              <a:lnSpc>
                <a:spcPct val="102699"/>
              </a:lnSpc>
              <a:spcBef>
                <a:spcPts val="453"/>
              </a:spcBef>
            </a:pPr>
            <a:r>
              <a:rPr sz="2176" spc="-59" dirty="0">
                <a:latin typeface="Tahoma"/>
                <a:cs typeface="Tahoma"/>
              </a:rPr>
              <a:t>The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return</a:t>
            </a:r>
            <a:r>
              <a:rPr sz="2176" spc="-99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address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specifies</a:t>
            </a:r>
            <a:r>
              <a:rPr sz="2176" spc="-9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the</a:t>
            </a:r>
            <a:r>
              <a:rPr sz="2176" spc="-109" dirty="0">
                <a:latin typeface="Tahoma"/>
                <a:cs typeface="Tahoma"/>
              </a:rPr>
              <a:t> </a:t>
            </a:r>
            <a:r>
              <a:rPr sz="2176" spc="-79" dirty="0">
                <a:latin typeface="Tahoma"/>
                <a:cs typeface="Tahoma"/>
              </a:rPr>
              <a:t>instruction</a:t>
            </a:r>
            <a:r>
              <a:rPr sz="2176" spc="-109" dirty="0">
                <a:latin typeface="Tahoma"/>
                <a:cs typeface="Tahoma"/>
              </a:rPr>
              <a:t> </a:t>
            </a:r>
            <a:r>
              <a:rPr sz="2176" spc="-59" dirty="0">
                <a:latin typeface="Tahoma"/>
                <a:cs typeface="Tahoma"/>
              </a:rPr>
              <a:t>that</a:t>
            </a:r>
            <a:r>
              <a:rPr sz="2176" spc="-99" dirty="0">
                <a:latin typeface="Tahoma"/>
                <a:cs typeface="Tahoma"/>
              </a:rPr>
              <a:t> </a:t>
            </a:r>
            <a:r>
              <a:rPr sz="2176" spc="-59" dirty="0">
                <a:latin typeface="Tahoma"/>
                <a:cs typeface="Tahoma"/>
              </a:rPr>
              <a:t>will</a:t>
            </a:r>
            <a:r>
              <a:rPr sz="2176" spc="-40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be</a:t>
            </a:r>
            <a:r>
              <a:rPr sz="2176" spc="-79" dirty="0">
                <a:latin typeface="Tahoma"/>
                <a:cs typeface="Tahoma"/>
              </a:rPr>
              <a:t> executed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once </a:t>
            </a:r>
            <a:r>
              <a:rPr sz="2176" dirty="0">
                <a:latin typeface="Tahoma"/>
                <a:cs typeface="Tahoma"/>
              </a:rPr>
              <a:t>the</a:t>
            </a:r>
            <a:r>
              <a:rPr sz="2176" spc="-30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function</a:t>
            </a:r>
            <a:r>
              <a:rPr sz="2176" spc="-10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exits</a:t>
            </a:r>
            <a:endParaRPr sz="2176" dirty="0">
              <a:latin typeface="Tahoma"/>
              <a:cs typeface="Tahoma"/>
            </a:endParaRPr>
          </a:p>
          <a:p>
            <a:pPr marL="25121">
              <a:spcBef>
                <a:spcPts val="326"/>
              </a:spcBef>
            </a:pPr>
            <a:r>
              <a:rPr sz="2176" spc="-59" dirty="0">
                <a:latin typeface="Tahoma"/>
                <a:cs typeface="Tahoma"/>
              </a:rPr>
              <a:t>An</a:t>
            </a:r>
            <a:r>
              <a:rPr sz="2176" spc="-79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attacker</a:t>
            </a:r>
            <a:r>
              <a:rPr sz="2176" spc="-59" dirty="0">
                <a:latin typeface="Tahoma"/>
                <a:cs typeface="Tahoma"/>
              </a:rPr>
              <a:t> can</a:t>
            </a:r>
            <a:r>
              <a:rPr sz="2176" spc="-79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exploit</a:t>
            </a:r>
            <a:r>
              <a:rPr sz="2176" spc="-5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the</a:t>
            </a:r>
            <a:r>
              <a:rPr sz="2176" spc="-59" dirty="0">
                <a:latin typeface="Tahoma"/>
                <a:cs typeface="Tahoma"/>
              </a:rPr>
              <a:t> </a:t>
            </a:r>
            <a:r>
              <a:rPr sz="2176" spc="-79" dirty="0">
                <a:latin typeface="Tahoma"/>
                <a:cs typeface="Tahoma"/>
              </a:rPr>
              <a:t>overflow</a:t>
            </a:r>
            <a:r>
              <a:rPr sz="2176" spc="-6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to</a:t>
            </a:r>
            <a:r>
              <a:rPr sz="2176" spc="-69" dirty="0">
                <a:latin typeface="Tahoma"/>
                <a:cs typeface="Tahoma"/>
              </a:rPr>
              <a:t> redirect</a:t>
            </a:r>
            <a:r>
              <a:rPr sz="2176" spc="-5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the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spc="-79" dirty="0">
                <a:latin typeface="Tahoma"/>
                <a:cs typeface="Tahoma"/>
              </a:rPr>
              <a:t>program</a:t>
            </a:r>
            <a:r>
              <a:rPr sz="2176" spc="-69" dirty="0">
                <a:latin typeface="Tahoma"/>
                <a:cs typeface="Tahoma"/>
              </a:rPr>
              <a:t> flow</a:t>
            </a:r>
            <a:r>
              <a:rPr sz="2176" spc="-7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to:</a:t>
            </a:r>
            <a:endParaRPr sz="2176" dirty="0">
              <a:latin typeface="Tahoma"/>
              <a:cs typeface="Tahoma"/>
            </a:endParaRPr>
          </a:p>
          <a:p>
            <a:pPr marL="574006">
              <a:spcBef>
                <a:spcPts val="267"/>
              </a:spcBef>
            </a:pPr>
            <a:r>
              <a:rPr sz="1978" spc="-49" dirty="0">
                <a:latin typeface="Tahoma"/>
                <a:cs typeface="Tahoma"/>
              </a:rPr>
              <a:t>code</a:t>
            </a:r>
            <a:r>
              <a:rPr sz="1978" spc="-99" dirty="0">
                <a:latin typeface="Tahoma"/>
                <a:cs typeface="Tahoma"/>
              </a:rPr>
              <a:t> </a:t>
            </a:r>
            <a:r>
              <a:rPr sz="1978" spc="-59" dirty="0">
                <a:latin typeface="Tahoma"/>
                <a:cs typeface="Tahoma"/>
              </a:rPr>
              <a:t>supplied</a:t>
            </a:r>
            <a:r>
              <a:rPr sz="1978" spc="-129" dirty="0">
                <a:latin typeface="Tahoma"/>
                <a:cs typeface="Tahoma"/>
              </a:rPr>
              <a:t> </a:t>
            </a:r>
            <a:r>
              <a:rPr sz="1978" spc="-20" dirty="0">
                <a:latin typeface="Tahoma"/>
                <a:cs typeface="Tahoma"/>
              </a:rPr>
              <a:t>as</a:t>
            </a:r>
            <a:r>
              <a:rPr sz="1978" spc="-109" dirty="0">
                <a:latin typeface="Tahoma"/>
                <a:cs typeface="Tahoma"/>
              </a:rPr>
              <a:t> </a:t>
            </a:r>
            <a:r>
              <a:rPr sz="1978" spc="-49" dirty="0">
                <a:latin typeface="Tahoma"/>
                <a:cs typeface="Tahoma"/>
              </a:rPr>
              <a:t>part</a:t>
            </a:r>
            <a:r>
              <a:rPr sz="1978" spc="-69" dirty="0">
                <a:latin typeface="Tahoma"/>
                <a:cs typeface="Tahoma"/>
              </a:rPr>
              <a:t> </a:t>
            </a:r>
            <a:r>
              <a:rPr sz="1978" spc="-30" dirty="0">
                <a:latin typeface="Tahoma"/>
                <a:cs typeface="Tahoma"/>
              </a:rPr>
              <a:t>of</a:t>
            </a:r>
            <a:r>
              <a:rPr sz="1978" spc="-119" dirty="0">
                <a:latin typeface="Tahoma"/>
                <a:cs typeface="Tahoma"/>
              </a:rPr>
              <a:t> </a:t>
            </a:r>
            <a:r>
              <a:rPr sz="1978" spc="-59" dirty="0">
                <a:latin typeface="Tahoma"/>
                <a:cs typeface="Tahoma"/>
              </a:rPr>
              <a:t>the </a:t>
            </a:r>
            <a:r>
              <a:rPr sz="1978" spc="-20" dirty="0">
                <a:latin typeface="Tahoma"/>
                <a:cs typeface="Tahoma"/>
              </a:rPr>
              <a:t>overflow</a:t>
            </a:r>
            <a:endParaRPr sz="1978" dirty="0">
              <a:latin typeface="Tahoma"/>
              <a:cs typeface="Tahoma"/>
            </a:endParaRPr>
          </a:p>
          <a:p>
            <a:pPr marL="574006">
              <a:spcBef>
                <a:spcPts val="10"/>
              </a:spcBef>
            </a:pPr>
            <a:r>
              <a:rPr sz="1978" spc="-69" dirty="0">
                <a:latin typeface="Tahoma"/>
                <a:cs typeface="Tahoma"/>
              </a:rPr>
              <a:t>other</a:t>
            </a:r>
            <a:r>
              <a:rPr sz="1978" spc="-89" dirty="0">
                <a:latin typeface="Tahoma"/>
                <a:cs typeface="Tahoma"/>
              </a:rPr>
              <a:t> </a:t>
            </a:r>
            <a:r>
              <a:rPr sz="1978" spc="-59" dirty="0">
                <a:latin typeface="Tahoma"/>
                <a:cs typeface="Tahoma"/>
              </a:rPr>
              <a:t>code</a:t>
            </a:r>
            <a:r>
              <a:rPr sz="1978" spc="-89" dirty="0">
                <a:latin typeface="Tahoma"/>
                <a:cs typeface="Tahoma"/>
              </a:rPr>
              <a:t> </a:t>
            </a:r>
            <a:r>
              <a:rPr sz="1978" spc="-69" dirty="0">
                <a:latin typeface="Tahoma"/>
                <a:cs typeface="Tahoma"/>
              </a:rPr>
              <a:t>within</a:t>
            </a:r>
            <a:r>
              <a:rPr sz="1978" spc="-99" dirty="0">
                <a:latin typeface="Tahoma"/>
                <a:cs typeface="Tahoma"/>
              </a:rPr>
              <a:t> </a:t>
            </a:r>
            <a:r>
              <a:rPr sz="1978" spc="-69" dirty="0">
                <a:latin typeface="Tahoma"/>
                <a:cs typeface="Tahoma"/>
              </a:rPr>
              <a:t>the memory</a:t>
            </a:r>
            <a:r>
              <a:rPr sz="1978" spc="-99" dirty="0">
                <a:latin typeface="Tahoma"/>
                <a:cs typeface="Tahoma"/>
              </a:rPr>
              <a:t> </a:t>
            </a:r>
            <a:r>
              <a:rPr sz="1978" spc="-59" dirty="0">
                <a:latin typeface="Tahoma"/>
                <a:cs typeface="Tahoma"/>
              </a:rPr>
              <a:t>space </a:t>
            </a:r>
            <a:r>
              <a:rPr sz="1978" spc="-20" dirty="0">
                <a:latin typeface="Tahoma"/>
                <a:cs typeface="Tahoma"/>
              </a:rPr>
              <a:t>of</a:t>
            </a:r>
            <a:r>
              <a:rPr sz="1978" spc="-99" dirty="0">
                <a:latin typeface="Tahoma"/>
                <a:cs typeface="Tahoma"/>
              </a:rPr>
              <a:t> </a:t>
            </a:r>
            <a:r>
              <a:rPr sz="1978" spc="-59" dirty="0">
                <a:latin typeface="Tahoma"/>
                <a:cs typeface="Tahoma"/>
              </a:rPr>
              <a:t>the</a:t>
            </a:r>
            <a:r>
              <a:rPr sz="1978" spc="-79" dirty="0">
                <a:latin typeface="Tahoma"/>
                <a:cs typeface="Tahoma"/>
              </a:rPr>
              <a:t> </a:t>
            </a:r>
            <a:r>
              <a:rPr sz="1978" spc="-20" dirty="0">
                <a:latin typeface="Tahoma"/>
                <a:cs typeface="Tahoma"/>
              </a:rPr>
              <a:t>process</a:t>
            </a:r>
            <a:endParaRPr sz="1978" dirty="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91732" y="1520566"/>
            <a:ext cx="128116" cy="12811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91732" y="3386293"/>
            <a:ext cx="128116" cy="12811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91732" y="4125852"/>
            <a:ext cx="128116" cy="12811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91732" y="4839336"/>
            <a:ext cx="128116" cy="12811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665744" y="5215572"/>
            <a:ext cx="102996" cy="10299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665744" y="5515766"/>
            <a:ext cx="102996" cy="102996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39454" y="59226"/>
            <a:ext cx="20800088" cy="765298"/>
          </a:xfrm>
          <a:prstGeom prst="rect">
            <a:avLst/>
          </a:prstGeom>
        </p:spPr>
        <p:txBody>
          <a:bodyPr vert="horz" wrap="square" lIns="0" tIns="26377" rIns="0" bIns="0" rtlCol="0" anchor="ctr">
            <a:spAutoFit/>
          </a:bodyPr>
          <a:lstStyle/>
          <a:p>
            <a:pPr marL="51495">
              <a:lnSpc>
                <a:spcPct val="100000"/>
              </a:lnSpc>
              <a:spcBef>
                <a:spcPts val="208"/>
              </a:spcBef>
            </a:pPr>
            <a:r>
              <a:rPr sz="4800" spc="-129" dirty="0"/>
              <a:t>Off-by-</a:t>
            </a:r>
            <a:r>
              <a:rPr sz="4800" spc="-59" dirty="0"/>
              <a:t>one</a:t>
            </a:r>
            <a:r>
              <a:rPr sz="4800" spc="-10" dirty="0"/>
              <a:t> </a:t>
            </a:r>
            <a:r>
              <a:rPr sz="4800" spc="-59" dirty="0"/>
              <a:t>errors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318999" y="920877"/>
            <a:ext cx="7881676" cy="5532814"/>
          </a:xfrm>
          <a:prstGeom prst="rect">
            <a:avLst/>
          </a:prstGeom>
        </p:spPr>
        <p:txBody>
          <a:bodyPr vert="horz" wrap="square" lIns="0" tIns="187151" rIns="0" bIns="0" rtlCol="0">
            <a:spAutoFit/>
          </a:bodyPr>
          <a:lstStyle/>
          <a:p>
            <a:pPr marL="25121">
              <a:spcBef>
                <a:spcPts val="1474"/>
              </a:spcBef>
            </a:pPr>
            <a:r>
              <a:rPr sz="2176" spc="-20" dirty="0">
                <a:latin typeface="Tahoma"/>
                <a:cs typeface="Tahoma"/>
              </a:rPr>
              <a:t>Example:</a:t>
            </a:r>
            <a:endParaRPr sz="2176" dirty="0">
              <a:latin typeface="Tahoma"/>
              <a:cs typeface="Tahoma"/>
            </a:endParaRPr>
          </a:p>
          <a:p>
            <a:pPr marL="25121">
              <a:spcBef>
                <a:spcPts val="1038"/>
              </a:spcBef>
            </a:pPr>
            <a:r>
              <a:rPr sz="1780" dirty="0">
                <a:latin typeface="Courier New"/>
                <a:cs typeface="Courier New"/>
              </a:rPr>
              <a:t>void</a:t>
            </a:r>
            <a:r>
              <a:rPr sz="1780" spc="-10" dirty="0">
                <a:latin typeface="Courier New"/>
                <a:cs typeface="Courier New"/>
              </a:rPr>
              <a:t> </a:t>
            </a:r>
            <a:r>
              <a:rPr sz="1780" spc="-20" dirty="0">
                <a:latin typeface="Courier New"/>
                <a:cs typeface="Courier New"/>
              </a:rPr>
              <a:t>func(...)</a:t>
            </a:r>
            <a:endParaRPr sz="1780" dirty="0">
              <a:latin typeface="Courier New"/>
              <a:cs typeface="Courier New"/>
            </a:endParaRPr>
          </a:p>
          <a:p>
            <a:pPr marL="25121">
              <a:spcBef>
                <a:spcPts val="544"/>
              </a:spcBef>
            </a:pPr>
            <a:r>
              <a:rPr sz="1780" spc="-99" dirty="0">
                <a:latin typeface="Courier New"/>
                <a:cs typeface="Courier New"/>
              </a:rPr>
              <a:t>{</a:t>
            </a:r>
            <a:endParaRPr sz="1780" dirty="0">
              <a:latin typeface="Courier New"/>
              <a:cs typeface="Courier New"/>
            </a:endParaRPr>
          </a:p>
          <a:p>
            <a:pPr marL="576518" marR="5258998">
              <a:lnSpc>
                <a:spcPct val="125600"/>
              </a:lnSpc>
            </a:pPr>
            <a:r>
              <a:rPr sz="1780" dirty="0">
                <a:latin typeface="Courier New"/>
                <a:cs typeface="Courier New"/>
              </a:rPr>
              <a:t>char</a:t>
            </a:r>
            <a:r>
              <a:rPr sz="1780" spc="-40" dirty="0">
                <a:latin typeface="Courier New"/>
                <a:cs typeface="Courier New"/>
              </a:rPr>
              <a:t> </a:t>
            </a:r>
            <a:r>
              <a:rPr sz="1780" spc="-20" dirty="0">
                <a:latin typeface="Courier New"/>
                <a:cs typeface="Courier New"/>
              </a:rPr>
              <a:t>buf[255]; </a:t>
            </a:r>
            <a:r>
              <a:rPr sz="1780" dirty="0">
                <a:latin typeface="Courier New"/>
                <a:cs typeface="Courier New"/>
              </a:rPr>
              <a:t>char</a:t>
            </a:r>
            <a:r>
              <a:rPr sz="1780" spc="-79" dirty="0">
                <a:latin typeface="Courier New"/>
                <a:cs typeface="Courier New"/>
              </a:rPr>
              <a:t> </a:t>
            </a:r>
            <a:r>
              <a:rPr sz="1780" spc="-20" dirty="0">
                <a:latin typeface="Courier New"/>
                <a:cs typeface="Courier New"/>
              </a:rPr>
              <a:t>data[255];</a:t>
            </a:r>
            <a:endParaRPr sz="1780" dirty="0">
              <a:latin typeface="Courier New"/>
              <a:cs typeface="Courier New"/>
            </a:endParaRPr>
          </a:p>
          <a:p>
            <a:pPr marL="576518">
              <a:spcBef>
                <a:spcPts val="673"/>
              </a:spcBef>
            </a:pPr>
            <a:r>
              <a:rPr sz="1780" spc="-49" dirty="0">
                <a:latin typeface="Courier New"/>
                <a:cs typeface="Courier New"/>
              </a:rPr>
              <a:t>...</a:t>
            </a:r>
            <a:endParaRPr sz="1780" dirty="0">
              <a:latin typeface="Courier New"/>
              <a:cs typeface="Courier New"/>
            </a:endParaRPr>
          </a:p>
          <a:p>
            <a:pPr marL="1127915" marR="2676600" indent="-552653">
              <a:lnSpc>
                <a:spcPts val="2690"/>
              </a:lnSpc>
            </a:pPr>
            <a:r>
              <a:rPr sz="1780" dirty="0">
                <a:latin typeface="Courier New"/>
                <a:cs typeface="Courier New"/>
              </a:rPr>
              <a:t>for</a:t>
            </a:r>
            <a:r>
              <a:rPr sz="1780" spc="-40" dirty="0">
                <a:latin typeface="Courier New"/>
                <a:cs typeface="Courier New"/>
              </a:rPr>
              <a:t> </a:t>
            </a:r>
            <a:r>
              <a:rPr sz="1780" dirty="0">
                <a:latin typeface="Courier New"/>
                <a:cs typeface="Courier New"/>
              </a:rPr>
              <a:t>(i</a:t>
            </a:r>
            <a:r>
              <a:rPr sz="1780" spc="-30" dirty="0">
                <a:latin typeface="Courier New"/>
                <a:cs typeface="Courier New"/>
              </a:rPr>
              <a:t> </a:t>
            </a:r>
            <a:r>
              <a:rPr sz="1780" dirty="0">
                <a:latin typeface="Courier New"/>
                <a:cs typeface="Courier New"/>
              </a:rPr>
              <a:t>=</a:t>
            </a:r>
            <a:r>
              <a:rPr sz="1780" spc="-30" dirty="0">
                <a:latin typeface="Courier New"/>
                <a:cs typeface="Courier New"/>
              </a:rPr>
              <a:t> </a:t>
            </a:r>
            <a:r>
              <a:rPr sz="1780" dirty="0">
                <a:latin typeface="Courier New"/>
                <a:cs typeface="Courier New"/>
              </a:rPr>
              <a:t>0;</a:t>
            </a:r>
            <a:r>
              <a:rPr sz="1780" spc="-40" dirty="0">
                <a:latin typeface="Courier New"/>
                <a:cs typeface="Courier New"/>
              </a:rPr>
              <a:t> </a:t>
            </a:r>
            <a:r>
              <a:rPr sz="1780" dirty="0">
                <a:latin typeface="Courier New"/>
                <a:cs typeface="Courier New"/>
              </a:rPr>
              <a:t>i</a:t>
            </a:r>
            <a:r>
              <a:rPr sz="1780" spc="-30" dirty="0">
                <a:latin typeface="Courier New"/>
                <a:cs typeface="Courier New"/>
              </a:rPr>
              <a:t> </a:t>
            </a:r>
            <a:r>
              <a:rPr sz="1780" dirty="0">
                <a:latin typeface="Courier New"/>
                <a:cs typeface="Courier New"/>
              </a:rPr>
              <a:t>&lt;=</a:t>
            </a:r>
            <a:r>
              <a:rPr sz="1780" spc="-30" dirty="0">
                <a:latin typeface="Courier New"/>
                <a:cs typeface="Courier New"/>
              </a:rPr>
              <a:t> </a:t>
            </a:r>
            <a:r>
              <a:rPr sz="1780" dirty="0">
                <a:latin typeface="Courier New"/>
                <a:cs typeface="Courier New"/>
              </a:rPr>
              <a:t>sizeof(buf);</a:t>
            </a:r>
            <a:r>
              <a:rPr sz="1780" spc="-30" dirty="0">
                <a:latin typeface="Courier New"/>
                <a:cs typeface="Courier New"/>
              </a:rPr>
              <a:t> </a:t>
            </a:r>
            <a:r>
              <a:rPr sz="1780" spc="-40" dirty="0">
                <a:latin typeface="Courier New"/>
                <a:cs typeface="Courier New"/>
              </a:rPr>
              <a:t>i++) </a:t>
            </a:r>
            <a:r>
              <a:rPr sz="1780" dirty="0">
                <a:latin typeface="Courier New"/>
                <a:cs typeface="Courier New"/>
              </a:rPr>
              <a:t>buf[i]</a:t>
            </a:r>
            <a:r>
              <a:rPr sz="1780" spc="-40" dirty="0">
                <a:latin typeface="Courier New"/>
                <a:cs typeface="Courier New"/>
              </a:rPr>
              <a:t> </a:t>
            </a:r>
            <a:r>
              <a:rPr sz="1780" dirty="0">
                <a:latin typeface="Courier New"/>
                <a:cs typeface="Courier New"/>
              </a:rPr>
              <a:t>=</a:t>
            </a:r>
            <a:r>
              <a:rPr sz="1780" spc="-30" dirty="0">
                <a:latin typeface="Courier New"/>
                <a:cs typeface="Courier New"/>
              </a:rPr>
              <a:t> </a:t>
            </a:r>
            <a:r>
              <a:rPr sz="1780" spc="-20" dirty="0">
                <a:latin typeface="Courier New"/>
                <a:cs typeface="Courier New"/>
              </a:rPr>
              <a:t>data[i];</a:t>
            </a:r>
            <a:endParaRPr sz="1780" dirty="0">
              <a:latin typeface="Courier New"/>
              <a:cs typeface="Courier New"/>
            </a:endParaRPr>
          </a:p>
          <a:p>
            <a:pPr marL="576518">
              <a:spcBef>
                <a:spcPts val="386"/>
              </a:spcBef>
            </a:pPr>
            <a:r>
              <a:rPr sz="1780" spc="-49" dirty="0">
                <a:latin typeface="Courier New"/>
                <a:cs typeface="Courier New"/>
              </a:rPr>
              <a:t>...</a:t>
            </a:r>
            <a:endParaRPr sz="1780" dirty="0">
              <a:latin typeface="Courier New"/>
              <a:cs typeface="Courier New"/>
            </a:endParaRPr>
          </a:p>
          <a:p>
            <a:pPr marL="25121">
              <a:spcBef>
                <a:spcPts val="544"/>
              </a:spcBef>
            </a:pPr>
            <a:r>
              <a:rPr sz="1780" spc="-99" dirty="0">
                <a:latin typeface="Courier New"/>
                <a:cs typeface="Courier New"/>
              </a:rPr>
              <a:t>}</a:t>
            </a:r>
            <a:endParaRPr sz="1780" dirty="0">
              <a:latin typeface="Courier New"/>
              <a:cs typeface="Courier New"/>
            </a:endParaRPr>
          </a:p>
          <a:p>
            <a:pPr marL="25121" marR="10048">
              <a:lnSpc>
                <a:spcPct val="102400"/>
              </a:lnSpc>
              <a:spcBef>
                <a:spcPts val="682"/>
              </a:spcBef>
            </a:pPr>
            <a:r>
              <a:rPr sz="2176" spc="-20" dirty="0">
                <a:latin typeface="Tahoma"/>
                <a:cs typeface="Tahoma"/>
              </a:rPr>
              <a:t>Very</a:t>
            </a:r>
            <a:r>
              <a:rPr sz="2176" spc="-138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popular</a:t>
            </a:r>
            <a:r>
              <a:rPr sz="2176" spc="-148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bugs</a:t>
            </a:r>
            <a:r>
              <a:rPr sz="2176" spc="-12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due</a:t>
            </a:r>
            <a:r>
              <a:rPr sz="2176" spc="-138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to</a:t>
            </a:r>
            <a:r>
              <a:rPr sz="2176" spc="-158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C</a:t>
            </a:r>
            <a:r>
              <a:rPr sz="2176" spc="-148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semantics</a:t>
            </a:r>
            <a:r>
              <a:rPr sz="2176" spc="-10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or</a:t>
            </a:r>
            <a:r>
              <a:rPr sz="2176" spc="-12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API</a:t>
            </a:r>
            <a:r>
              <a:rPr sz="2176" spc="-10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semantics</a:t>
            </a:r>
            <a:r>
              <a:rPr sz="2176" spc="-12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(e.g. </a:t>
            </a:r>
            <a:r>
              <a:rPr sz="1780" spc="-40" dirty="0">
                <a:latin typeface="Courier New"/>
                <a:cs typeface="Courier New"/>
              </a:rPr>
              <a:t>strncpy</a:t>
            </a:r>
            <a:r>
              <a:rPr sz="1780" spc="-287" dirty="0">
                <a:latin typeface="Courier New"/>
                <a:cs typeface="Courier New"/>
              </a:rPr>
              <a:t> </a:t>
            </a:r>
            <a:r>
              <a:rPr sz="2176" spc="-20" dirty="0">
                <a:latin typeface="Tahoma"/>
                <a:cs typeface="Tahoma"/>
              </a:rPr>
              <a:t>does</a:t>
            </a:r>
            <a:r>
              <a:rPr sz="2176" spc="-12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not</a:t>
            </a:r>
            <a:r>
              <a:rPr sz="2176" spc="-7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terminate</a:t>
            </a:r>
            <a:r>
              <a:rPr sz="2176" spc="-9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the</a:t>
            </a:r>
            <a:r>
              <a:rPr sz="2176" spc="-10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output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string</a:t>
            </a:r>
            <a:r>
              <a:rPr sz="2176" spc="-10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with</a:t>
            </a:r>
            <a:r>
              <a:rPr sz="2176" spc="-12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NULL,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copies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up </a:t>
            </a:r>
            <a:r>
              <a:rPr sz="2176" dirty="0">
                <a:latin typeface="Tahoma"/>
                <a:cs typeface="Tahoma"/>
              </a:rPr>
              <a:t>to </a:t>
            </a:r>
            <a:r>
              <a:rPr sz="2176" i="1" dirty="0">
                <a:latin typeface="Arial"/>
                <a:cs typeface="Arial"/>
              </a:rPr>
              <a:t>n</a:t>
            </a:r>
            <a:r>
              <a:rPr sz="2176" i="1" spc="-20" dirty="0">
                <a:latin typeface="Arial"/>
                <a:cs typeface="Arial"/>
              </a:rPr>
              <a:t> </a:t>
            </a:r>
            <a:r>
              <a:rPr sz="2176" spc="-20" dirty="0">
                <a:latin typeface="Tahoma"/>
                <a:cs typeface="Tahoma"/>
              </a:rPr>
              <a:t>bytes)</a:t>
            </a:r>
            <a:endParaRPr sz="2176" dirty="0">
              <a:latin typeface="Tahoma"/>
              <a:cs typeface="Tahoma"/>
            </a:endParaRPr>
          </a:p>
          <a:p>
            <a:pPr marL="25121" marR="254974">
              <a:lnSpc>
                <a:spcPct val="101800"/>
              </a:lnSpc>
              <a:spcBef>
                <a:spcPts val="673"/>
              </a:spcBef>
            </a:pPr>
            <a:r>
              <a:rPr sz="2176" spc="-49" dirty="0">
                <a:latin typeface="Tahoma"/>
                <a:cs typeface="Tahoma"/>
              </a:rPr>
              <a:t>Proposal:</a:t>
            </a:r>
            <a:r>
              <a:rPr sz="2176" spc="-40" dirty="0">
                <a:latin typeface="Tahoma"/>
                <a:cs typeface="Tahoma"/>
              </a:rPr>
              <a:t> </a:t>
            </a:r>
            <a:r>
              <a:rPr sz="2176" spc="-59" dirty="0">
                <a:latin typeface="Tahoma"/>
                <a:cs typeface="Tahoma"/>
              </a:rPr>
              <a:t>Do</a:t>
            </a:r>
            <a:r>
              <a:rPr sz="2176" spc="-148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not</a:t>
            </a:r>
            <a:r>
              <a:rPr sz="2176" spc="-109" dirty="0">
                <a:latin typeface="Tahoma"/>
                <a:cs typeface="Tahoma"/>
              </a:rPr>
              <a:t> </a:t>
            </a:r>
            <a:r>
              <a:rPr sz="2176" spc="-59" dirty="0">
                <a:latin typeface="Tahoma"/>
                <a:cs typeface="Tahoma"/>
              </a:rPr>
              <a:t>copy</a:t>
            </a:r>
            <a:r>
              <a:rPr sz="2176" spc="-10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more</a:t>
            </a:r>
            <a:r>
              <a:rPr sz="2176" spc="-12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bytes</a:t>
            </a:r>
            <a:r>
              <a:rPr sz="2176" spc="-11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than</a:t>
            </a:r>
            <a:r>
              <a:rPr sz="2176" spc="-12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the</a:t>
            </a:r>
            <a:r>
              <a:rPr sz="2176" spc="-158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size</a:t>
            </a:r>
            <a:r>
              <a:rPr sz="2176" spc="-12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of</a:t>
            </a:r>
            <a:r>
              <a:rPr sz="2176" spc="-12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the</a:t>
            </a:r>
            <a:r>
              <a:rPr sz="2176" spc="-12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destination buffer.</a:t>
            </a:r>
            <a:endParaRPr sz="2176" dirty="0">
              <a:latin typeface="Tahoma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91732" y="1133955"/>
            <a:ext cx="128116" cy="12811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91732" y="4686376"/>
            <a:ext cx="128116" cy="12809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91732" y="5782172"/>
            <a:ext cx="128116" cy="128116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9631" y="261463"/>
            <a:ext cx="20800088" cy="765298"/>
          </a:xfrm>
          <a:prstGeom prst="rect">
            <a:avLst/>
          </a:prstGeom>
        </p:spPr>
        <p:txBody>
          <a:bodyPr vert="horz" wrap="square" lIns="0" tIns="26377" rIns="0" bIns="0" rtlCol="0" anchor="ctr">
            <a:spAutoFit/>
          </a:bodyPr>
          <a:lstStyle/>
          <a:p>
            <a:pPr marL="30145">
              <a:lnSpc>
                <a:spcPct val="100000"/>
              </a:lnSpc>
              <a:spcBef>
                <a:spcPts val="208"/>
              </a:spcBef>
            </a:pPr>
            <a:r>
              <a:rPr sz="4800" spc="-69" dirty="0"/>
              <a:t>Exploiting</a:t>
            </a:r>
            <a:r>
              <a:rPr sz="4800" spc="-99" dirty="0"/>
              <a:t> </a:t>
            </a:r>
            <a:r>
              <a:rPr sz="4800" spc="-89" dirty="0"/>
              <a:t>off-by-</a:t>
            </a:r>
            <a:r>
              <a:rPr sz="4800" spc="-20" dirty="0"/>
              <a:t>one</a:t>
            </a:r>
            <a:r>
              <a:rPr sz="4800" spc="-89" dirty="0"/>
              <a:t> </a:t>
            </a:r>
            <a:r>
              <a:rPr sz="4800" spc="-20" dirty="0"/>
              <a:t>errors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xfrm>
            <a:off x="105496" y="1339736"/>
            <a:ext cx="11974725" cy="4228895"/>
          </a:xfrm>
          <a:prstGeom prst="rect">
            <a:avLst/>
          </a:prstGeom>
        </p:spPr>
        <p:txBody>
          <a:bodyPr vert="horz" wrap="square" lIns="0" tIns="414192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58"/>
              </a:spcBef>
            </a:pPr>
            <a:r>
              <a:rPr spc="-99" dirty="0"/>
              <a:t>One</a:t>
            </a:r>
            <a:r>
              <a:rPr spc="-49" dirty="0"/>
              <a:t> </a:t>
            </a:r>
            <a:r>
              <a:rPr spc="-89" dirty="0"/>
              <a:t>byte</a:t>
            </a:r>
            <a:r>
              <a:rPr spc="-30" dirty="0"/>
              <a:t> </a:t>
            </a:r>
            <a:r>
              <a:rPr spc="-99" dirty="0"/>
              <a:t>overwrite</a:t>
            </a:r>
            <a:r>
              <a:rPr spc="-49" dirty="0"/>
              <a:t> </a:t>
            </a:r>
            <a:r>
              <a:rPr dirty="0"/>
              <a:t>of</a:t>
            </a:r>
            <a:r>
              <a:rPr spc="-40" dirty="0"/>
              <a:t> </a:t>
            </a:r>
            <a:r>
              <a:rPr spc="-109" dirty="0"/>
              <a:t>saved</a:t>
            </a:r>
            <a:r>
              <a:rPr spc="-40" dirty="0"/>
              <a:t> </a:t>
            </a:r>
            <a:r>
              <a:rPr spc="-109" dirty="0"/>
              <a:t>frame</a:t>
            </a:r>
            <a:r>
              <a:rPr spc="-40" dirty="0"/>
              <a:t> </a:t>
            </a:r>
            <a:r>
              <a:rPr spc="-20" dirty="0"/>
              <a:t>pointer</a:t>
            </a:r>
          </a:p>
          <a:p>
            <a:pPr marL="532557" marR="154492">
              <a:lnSpc>
                <a:spcPct val="101800"/>
              </a:lnSpc>
              <a:spcBef>
                <a:spcPts val="623"/>
              </a:spcBef>
            </a:pPr>
            <a:r>
              <a:rPr spc="-40" dirty="0"/>
              <a:t>An</a:t>
            </a:r>
            <a:r>
              <a:rPr spc="-119" dirty="0"/>
              <a:t> </a:t>
            </a:r>
            <a:r>
              <a:rPr spc="-89" dirty="0"/>
              <a:t>off-by-</a:t>
            </a:r>
            <a:r>
              <a:rPr spc="-49" dirty="0"/>
              <a:t>one</a:t>
            </a:r>
            <a:r>
              <a:rPr spc="-109" dirty="0"/>
              <a:t> </a:t>
            </a:r>
            <a:r>
              <a:rPr spc="-79" dirty="0"/>
              <a:t>overflow</a:t>
            </a:r>
            <a:r>
              <a:rPr spc="-119" dirty="0"/>
              <a:t> </a:t>
            </a:r>
            <a:r>
              <a:rPr spc="-49" dirty="0"/>
              <a:t>to</a:t>
            </a:r>
            <a:r>
              <a:rPr spc="-99" dirty="0"/>
              <a:t> </a:t>
            </a:r>
            <a:r>
              <a:rPr spc="-49" dirty="0"/>
              <a:t>the</a:t>
            </a:r>
            <a:r>
              <a:rPr spc="-109" dirty="0"/>
              <a:t> </a:t>
            </a:r>
            <a:r>
              <a:rPr spc="-69" dirty="0"/>
              <a:t>variable</a:t>
            </a:r>
            <a:r>
              <a:rPr spc="-129" dirty="0"/>
              <a:t> </a:t>
            </a:r>
            <a:r>
              <a:rPr spc="-69" dirty="0"/>
              <a:t>right</a:t>
            </a:r>
            <a:r>
              <a:rPr spc="-99" dirty="0"/>
              <a:t> </a:t>
            </a:r>
            <a:r>
              <a:rPr spc="-59" dirty="0"/>
              <a:t>next</a:t>
            </a:r>
            <a:r>
              <a:rPr spc="-89" dirty="0"/>
              <a:t> </a:t>
            </a:r>
            <a:r>
              <a:rPr spc="-49" dirty="0"/>
              <a:t>to</a:t>
            </a:r>
            <a:r>
              <a:rPr spc="-109" dirty="0"/>
              <a:t> </a:t>
            </a:r>
            <a:r>
              <a:rPr spc="-49" dirty="0"/>
              <a:t>the</a:t>
            </a:r>
            <a:r>
              <a:rPr spc="-109" dirty="0"/>
              <a:t> </a:t>
            </a:r>
            <a:r>
              <a:rPr spc="-69" dirty="0"/>
              <a:t>saved </a:t>
            </a:r>
            <a:r>
              <a:rPr spc="-20" dirty="0"/>
              <a:t>frame </a:t>
            </a:r>
            <a:r>
              <a:rPr spc="-40" dirty="0"/>
              <a:t>pointer</a:t>
            </a:r>
            <a:r>
              <a:rPr spc="-129" dirty="0"/>
              <a:t> </a:t>
            </a:r>
            <a:r>
              <a:rPr spc="-40" dirty="0"/>
              <a:t>will</a:t>
            </a:r>
            <a:r>
              <a:rPr spc="-109" dirty="0"/>
              <a:t> </a:t>
            </a:r>
            <a:r>
              <a:rPr spc="-40" dirty="0"/>
              <a:t>change</a:t>
            </a:r>
            <a:r>
              <a:rPr spc="-119" dirty="0"/>
              <a:t> </a:t>
            </a:r>
            <a:r>
              <a:rPr spc="-40" dirty="0"/>
              <a:t>one</a:t>
            </a:r>
            <a:r>
              <a:rPr spc="-119" dirty="0"/>
              <a:t> </a:t>
            </a:r>
            <a:r>
              <a:rPr spc="-20" dirty="0"/>
              <a:t>byte</a:t>
            </a:r>
            <a:r>
              <a:rPr spc="-119" dirty="0"/>
              <a:t> </a:t>
            </a:r>
            <a:r>
              <a:rPr spc="-20" dirty="0"/>
              <a:t>in</a:t>
            </a:r>
            <a:r>
              <a:rPr spc="-138" dirty="0"/>
              <a:t> </a:t>
            </a:r>
            <a:r>
              <a:rPr spc="-20" dirty="0"/>
              <a:t>the</a:t>
            </a:r>
            <a:r>
              <a:rPr spc="-109" dirty="0"/>
              <a:t> </a:t>
            </a:r>
            <a:r>
              <a:rPr spc="-40" dirty="0"/>
              <a:t>saved</a:t>
            </a:r>
            <a:r>
              <a:rPr spc="-109" dirty="0"/>
              <a:t> </a:t>
            </a:r>
            <a:r>
              <a:rPr spc="-40" dirty="0"/>
              <a:t>frame</a:t>
            </a:r>
            <a:r>
              <a:rPr spc="-119" dirty="0"/>
              <a:t> </a:t>
            </a:r>
            <a:r>
              <a:rPr spc="-40" dirty="0"/>
              <a:t>pointer</a:t>
            </a:r>
            <a:r>
              <a:rPr spc="-119" dirty="0"/>
              <a:t> </a:t>
            </a:r>
            <a:r>
              <a:rPr spc="-20" dirty="0"/>
              <a:t>address</a:t>
            </a:r>
          </a:p>
          <a:p>
            <a:pPr marL="532557" marR="474777">
              <a:lnSpc>
                <a:spcPct val="101800"/>
              </a:lnSpc>
              <a:spcBef>
                <a:spcPts val="623"/>
              </a:spcBef>
            </a:pPr>
            <a:r>
              <a:rPr spc="-49" dirty="0"/>
              <a:t>This</a:t>
            </a:r>
            <a:r>
              <a:rPr spc="-129" dirty="0"/>
              <a:t> </a:t>
            </a:r>
            <a:r>
              <a:rPr spc="-59" dirty="0"/>
              <a:t>address</a:t>
            </a:r>
            <a:r>
              <a:rPr spc="-109" dirty="0"/>
              <a:t> </a:t>
            </a:r>
            <a:r>
              <a:rPr spc="-49" dirty="0"/>
              <a:t>may</a:t>
            </a:r>
            <a:r>
              <a:rPr spc="-79" dirty="0"/>
              <a:t> </a:t>
            </a:r>
            <a:r>
              <a:rPr spc="-59" dirty="0"/>
              <a:t>point</a:t>
            </a:r>
            <a:r>
              <a:rPr spc="-89" dirty="0"/>
              <a:t> </a:t>
            </a:r>
            <a:r>
              <a:rPr spc="-40" dirty="0"/>
              <a:t>to</a:t>
            </a:r>
            <a:r>
              <a:rPr spc="-129" dirty="0"/>
              <a:t> </a:t>
            </a:r>
            <a:r>
              <a:rPr dirty="0"/>
              <a:t>a</a:t>
            </a:r>
            <a:r>
              <a:rPr spc="-129" dirty="0"/>
              <a:t> </a:t>
            </a:r>
            <a:r>
              <a:rPr spc="-49" dirty="0"/>
              <a:t>fake</a:t>
            </a:r>
            <a:r>
              <a:rPr spc="-99" dirty="0"/>
              <a:t> </a:t>
            </a:r>
            <a:r>
              <a:rPr spc="-59" dirty="0"/>
              <a:t>stack</a:t>
            </a:r>
            <a:r>
              <a:rPr spc="-99" dirty="0"/>
              <a:t> </a:t>
            </a:r>
            <a:r>
              <a:rPr spc="-49" dirty="0"/>
              <a:t>frame</a:t>
            </a:r>
            <a:r>
              <a:rPr spc="-99" dirty="0"/>
              <a:t> </a:t>
            </a:r>
            <a:r>
              <a:rPr spc="-59" dirty="0"/>
              <a:t>within</a:t>
            </a:r>
            <a:r>
              <a:rPr spc="-109" dirty="0"/>
              <a:t> </a:t>
            </a:r>
            <a:r>
              <a:rPr spc="-49" dirty="0"/>
              <a:t>the</a:t>
            </a:r>
            <a:r>
              <a:rPr spc="-138" dirty="0"/>
              <a:t> </a:t>
            </a:r>
            <a:r>
              <a:rPr spc="-20" dirty="0"/>
              <a:t>attacker </a:t>
            </a:r>
            <a:r>
              <a:rPr dirty="0"/>
              <a:t>provided</a:t>
            </a:r>
            <a:r>
              <a:rPr spc="-99" dirty="0"/>
              <a:t> </a:t>
            </a:r>
            <a:r>
              <a:rPr spc="-40" dirty="0"/>
              <a:t>data</a:t>
            </a:r>
          </a:p>
          <a:p>
            <a:pPr marL="532557" marR="584054">
              <a:lnSpc>
                <a:spcPct val="101800"/>
              </a:lnSpc>
              <a:spcBef>
                <a:spcPts val="623"/>
              </a:spcBef>
            </a:pPr>
            <a:r>
              <a:rPr dirty="0"/>
              <a:t>At</a:t>
            </a:r>
            <a:r>
              <a:rPr spc="-119" dirty="0"/>
              <a:t> </a:t>
            </a:r>
            <a:r>
              <a:rPr dirty="0"/>
              <a:t>the</a:t>
            </a:r>
            <a:r>
              <a:rPr spc="-129" dirty="0"/>
              <a:t> </a:t>
            </a:r>
            <a:r>
              <a:rPr spc="-20" dirty="0"/>
              <a:t>epilogue</a:t>
            </a:r>
            <a:r>
              <a:rPr spc="-119" dirty="0"/>
              <a:t> </a:t>
            </a:r>
            <a:r>
              <a:rPr dirty="0"/>
              <a:t>of</a:t>
            </a:r>
            <a:r>
              <a:rPr spc="-148" dirty="0"/>
              <a:t> </a:t>
            </a:r>
            <a:r>
              <a:rPr dirty="0"/>
              <a:t>the</a:t>
            </a:r>
            <a:r>
              <a:rPr spc="-129" dirty="0"/>
              <a:t> </a:t>
            </a:r>
            <a:r>
              <a:rPr spc="-20" dirty="0"/>
              <a:t>vulnerable</a:t>
            </a:r>
            <a:r>
              <a:rPr spc="-119" dirty="0"/>
              <a:t> </a:t>
            </a:r>
            <a:r>
              <a:rPr dirty="0"/>
              <a:t>function:</a:t>
            </a:r>
            <a:r>
              <a:rPr spc="30" dirty="0"/>
              <a:t> </a:t>
            </a:r>
            <a:r>
              <a:rPr dirty="0"/>
              <a:t>ESP</a:t>
            </a:r>
            <a:r>
              <a:rPr spc="-138" dirty="0"/>
              <a:t> </a:t>
            </a:r>
            <a:r>
              <a:rPr dirty="0"/>
              <a:t>=</a:t>
            </a:r>
            <a:r>
              <a:rPr spc="-138" dirty="0"/>
              <a:t> </a:t>
            </a:r>
            <a:r>
              <a:rPr dirty="0"/>
              <a:t>EBP,</a:t>
            </a:r>
            <a:r>
              <a:rPr spc="-138" dirty="0"/>
              <a:t> </a:t>
            </a:r>
            <a:r>
              <a:rPr dirty="0"/>
              <a:t>EBP</a:t>
            </a:r>
            <a:r>
              <a:rPr spc="-129" dirty="0"/>
              <a:t> </a:t>
            </a:r>
            <a:r>
              <a:rPr spc="-99" dirty="0"/>
              <a:t>= </a:t>
            </a:r>
            <a:r>
              <a:rPr dirty="0"/>
              <a:t>modified</a:t>
            </a:r>
            <a:r>
              <a:rPr spc="-59" dirty="0"/>
              <a:t> </a:t>
            </a:r>
            <a:r>
              <a:rPr dirty="0"/>
              <a:t>frame</a:t>
            </a:r>
            <a:r>
              <a:rPr spc="-79" dirty="0"/>
              <a:t> </a:t>
            </a:r>
            <a:r>
              <a:rPr spc="-20" dirty="0"/>
              <a:t>pointer</a:t>
            </a:r>
          </a:p>
          <a:p>
            <a:pPr marL="532557">
              <a:lnSpc>
                <a:spcPct val="100000"/>
              </a:lnSpc>
              <a:spcBef>
                <a:spcPts val="643"/>
              </a:spcBef>
            </a:pPr>
            <a:r>
              <a:rPr spc="-20" dirty="0"/>
              <a:t>At</a:t>
            </a:r>
            <a:r>
              <a:rPr spc="-148" dirty="0"/>
              <a:t> </a:t>
            </a:r>
            <a:r>
              <a:rPr spc="-20" dirty="0"/>
              <a:t>the</a:t>
            </a:r>
            <a:r>
              <a:rPr spc="-138" dirty="0"/>
              <a:t> </a:t>
            </a:r>
            <a:r>
              <a:rPr spc="-40" dirty="0"/>
              <a:t>epilogue</a:t>
            </a:r>
            <a:r>
              <a:rPr spc="-119" dirty="0"/>
              <a:t> </a:t>
            </a:r>
            <a:r>
              <a:rPr spc="-20" dirty="0"/>
              <a:t>of</a:t>
            </a:r>
            <a:r>
              <a:rPr spc="-138" dirty="0"/>
              <a:t> </a:t>
            </a:r>
            <a:r>
              <a:rPr spc="-20" dirty="0"/>
              <a:t>the</a:t>
            </a:r>
            <a:r>
              <a:rPr spc="-138" dirty="0"/>
              <a:t> </a:t>
            </a:r>
            <a:r>
              <a:rPr spc="-20" dirty="0"/>
              <a:t>caller:</a:t>
            </a:r>
            <a:r>
              <a:rPr spc="69" dirty="0"/>
              <a:t> </a:t>
            </a:r>
            <a:r>
              <a:rPr spc="-20" dirty="0"/>
              <a:t>ESP</a:t>
            </a:r>
            <a:r>
              <a:rPr spc="-148" dirty="0"/>
              <a:t> </a:t>
            </a:r>
            <a:r>
              <a:rPr dirty="0"/>
              <a:t>=</a:t>
            </a:r>
            <a:r>
              <a:rPr spc="-119" dirty="0"/>
              <a:t> </a:t>
            </a:r>
            <a:r>
              <a:rPr spc="-49" dirty="0"/>
              <a:t>modified</a:t>
            </a:r>
            <a:r>
              <a:rPr spc="-119" dirty="0"/>
              <a:t> </a:t>
            </a:r>
            <a:r>
              <a:rPr spc="-40" dirty="0"/>
              <a:t>frame</a:t>
            </a:r>
            <a:r>
              <a:rPr spc="-129" dirty="0"/>
              <a:t> </a:t>
            </a:r>
            <a:r>
              <a:rPr spc="-40" dirty="0"/>
              <a:t>pointer,</a:t>
            </a:r>
            <a:r>
              <a:rPr spc="-119" dirty="0"/>
              <a:t> </a:t>
            </a:r>
            <a:r>
              <a:rPr spc="-40" dirty="0"/>
              <a:t>but</a:t>
            </a:r>
            <a:r>
              <a:rPr spc="-148" dirty="0"/>
              <a:t> </a:t>
            </a:r>
            <a:r>
              <a:rPr spc="-49" dirty="0"/>
              <a:t>the</a:t>
            </a:r>
          </a:p>
          <a:p>
            <a:pPr marL="532557">
              <a:lnSpc>
                <a:spcPct val="100000"/>
              </a:lnSpc>
              <a:spcBef>
                <a:spcPts val="69"/>
              </a:spcBef>
            </a:pPr>
            <a:r>
              <a:rPr sz="1780" spc="-59" dirty="0">
                <a:latin typeface="Courier New"/>
                <a:cs typeface="Courier New"/>
              </a:rPr>
              <a:t>ret</a:t>
            </a:r>
            <a:r>
              <a:rPr sz="1780" spc="-415" dirty="0">
                <a:latin typeface="Courier New"/>
                <a:cs typeface="Courier New"/>
              </a:rPr>
              <a:t> </a:t>
            </a:r>
            <a:r>
              <a:rPr spc="-79" dirty="0"/>
              <a:t>instruction</a:t>
            </a:r>
            <a:r>
              <a:rPr spc="-158" dirty="0"/>
              <a:t> </a:t>
            </a:r>
            <a:r>
              <a:rPr spc="-49" dirty="0"/>
              <a:t>will</a:t>
            </a:r>
            <a:r>
              <a:rPr spc="-79" dirty="0"/>
              <a:t> </a:t>
            </a:r>
            <a:r>
              <a:rPr spc="-20" dirty="0"/>
              <a:t>use</a:t>
            </a:r>
            <a:r>
              <a:rPr spc="-79" dirty="0"/>
              <a:t> </a:t>
            </a:r>
            <a:r>
              <a:rPr dirty="0"/>
              <a:t>an</a:t>
            </a:r>
            <a:r>
              <a:rPr spc="-69" dirty="0"/>
              <a:t> </a:t>
            </a:r>
            <a:r>
              <a:rPr spc="-59" dirty="0"/>
              <a:t>address </a:t>
            </a:r>
            <a:r>
              <a:rPr spc="-79" dirty="0"/>
              <a:t>found</a:t>
            </a:r>
            <a:r>
              <a:rPr spc="-69" dirty="0"/>
              <a:t> </a:t>
            </a:r>
            <a:r>
              <a:rPr dirty="0"/>
              <a:t>in</a:t>
            </a:r>
            <a:r>
              <a:rPr spc="-89" dirty="0"/>
              <a:t> </a:t>
            </a:r>
            <a:r>
              <a:rPr spc="-40" dirty="0"/>
              <a:t>the</a:t>
            </a:r>
            <a:r>
              <a:rPr spc="-89" dirty="0"/>
              <a:t> </a:t>
            </a:r>
            <a:r>
              <a:rPr spc="-49" dirty="0"/>
              <a:t>fake</a:t>
            </a:r>
            <a:r>
              <a:rPr spc="-59" dirty="0"/>
              <a:t> stack</a:t>
            </a:r>
            <a:r>
              <a:rPr spc="-69" dirty="0"/>
              <a:t> </a:t>
            </a:r>
            <a:r>
              <a:rPr spc="-20" dirty="0"/>
              <a:t>frame!</a:t>
            </a:r>
            <a:endParaRPr sz="1780" dirty="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ook Antiqua"/>
              <a:buNone/>
            </a:pPr>
            <a:r>
              <a:rPr lang="en-US">
                <a:solidFill>
                  <a:schemeClr val="accent1"/>
                </a:solidFill>
              </a:rPr>
              <a:t>Goals: </a:t>
            </a:r>
            <a:r>
              <a:rPr lang="en-US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Who-What-Why you need to take this training </a:t>
            </a:r>
            <a:endParaRPr/>
          </a:p>
        </p:txBody>
      </p:sp>
      <p:sp>
        <p:nvSpPr>
          <p:cNvPr id="226" name="Google Shape;226;p3"/>
          <p:cNvSpPr>
            <a:spLocks noGrp="1"/>
          </p:cNvSpPr>
          <p:nvPr>
            <p:ph type="body" idx="1"/>
          </p:nvPr>
        </p:nvSpPr>
        <p:spPr>
          <a:xfrm>
            <a:off x="1318352" y="1894376"/>
            <a:ext cx="2847975" cy="3390899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74300" rIns="0" bIns="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WHO</a:t>
            </a:r>
            <a:endParaRPr/>
          </a:p>
        </p:txBody>
      </p:sp>
      <p:sp>
        <p:nvSpPr>
          <p:cNvPr id="227" name="Google Shape;227;p3"/>
          <p:cNvSpPr txBox="1">
            <a:spLocks noGrp="1"/>
          </p:cNvSpPr>
          <p:nvPr>
            <p:ph type="body" idx="3"/>
          </p:nvPr>
        </p:nvSpPr>
        <p:spPr>
          <a:xfrm>
            <a:off x="1605817" y="3989405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Everyone with basic knowledge who is interested in energy devices - software security </a:t>
            </a:r>
            <a:endParaRPr dirty="0"/>
          </a:p>
        </p:txBody>
      </p:sp>
      <p:sp>
        <p:nvSpPr>
          <p:cNvPr id="228" name="Google Shape;228;p3"/>
          <p:cNvSpPr>
            <a:spLocks noGrp="1"/>
          </p:cNvSpPr>
          <p:nvPr>
            <p:ph type="body" idx="4"/>
          </p:nvPr>
        </p:nvSpPr>
        <p:spPr>
          <a:xfrm>
            <a:off x="4651092" y="1894376"/>
            <a:ext cx="2847975" cy="3390899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74300" rIns="0" bIns="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WHAT</a:t>
            </a:r>
            <a:endParaRPr/>
          </a:p>
        </p:txBody>
      </p:sp>
      <p:sp>
        <p:nvSpPr>
          <p:cNvPr id="229" name="Google Shape;229;p3"/>
          <p:cNvSpPr txBox="1">
            <a:spLocks noGrp="1"/>
          </p:cNvSpPr>
          <p:nvPr>
            <p:ph type="body" idx="6"/>
          </p:nvPr>
        </p:nvSpPr>
        <p:spPr>
          <a:xfrm>
            <a:off x="4938557" y="3989404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Maritime cyber ranges and operations for managers, leaders and working-professionals</a:t>
            </a:r>
            <a:endParaRPr/>
          </a:p>
        </p:txBody>
      </p:sp>
      <p:sp>
        <p:nvSpPr>
          <p:cNvPr id="230" name="Google Shape;230;p3"/>
          <p:cNvSpPr>
            <a:spLocks noGrp="1"/>
          </p:cNvSpPr>
          <p:nvPr>
            <p:ph type="body" idx="7"/>
          </p:nvPr>
        </p:nvSpPr>
        <p:spPr>
          <a:xfrm>
            <a:off x="7995403" y="1894376"/>
            <a:ext cx="2847975" cy="3390899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74300" rIns="0" bIns="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WHY</a:t>
            </a:r>
            <a:endParaRPr/>
          </a:p>
        </p:txBody>
      </p:sp>
      <p:pic>
        <p:nvPicPr>
          <p:cNvPr id="231" name="Google Shape;231;p3" descr="Circuit"/>
          <p:cNvPicPr preferRelativeResize="0">
            <a:picLocks noGrp="1"/>
          </p:cNvPicPr>
          <p:nvPr>
            <p:ph type="pic" idx="8"/>
          </p:nvPr>
        </p:nvPicPr>
        <p:blipFill rotWithShape="1">
          <a:blip r:embed="rId3">
            <a:alphaModFix/>
          </a:blip>
          <a:srcRect t="4502" b="4501"/>
          <a:stretch/>
        </p:blipFill>
        <p:spPr>
          <a:xfrm>
            <a:off x="8916470" y="2833688"/>
            <a:ext cx="100584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"/>
          <p:cNvSpPr txBox="1">
            <a:spLocks noGrp="1"/>
          </p:cNvSpPr>
          <p:nvPr>
            <p:ph type="body" idx="9"/>
          </p:nvPr>
        </p:nvSpPr>
        <p:spPr>
          <a:xfrm>
            <a:off x="8282868" y="3989404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Equipping participants with the knowledge and skills necessary to make a strategy to protect critical systems and data</a:t>
            </a:r>
            <a:endParaRPr/>
          </a:p>
        </p:txBody>
      </p:sp>
      <p:sp>
        <p:nvSpPr>
          <p:cNvPr id="233" name="Google Shape;233;p3"/>
          <p:cNvSpPr txBox="1">
            <a:spLocks noGrp="1"/>
          </p:cNvSpPr>
          <p:nvPr>
            <p:ph type="sldNum" idx="12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234" name="Google Shape;234;p3" descr="3d Glasses"/>
          <p:cNvPicPr preferRelativeResize="0"/>
          <p:nvPr/>
        </p:nvPicPr>
        <p:blipFill rotWithShape="1">
          <a:blip r:embed="rId4">
            <a:alphaModFix/>
          </a:blip>
          <a:srcRect t="4574" b="4573"/>
          <a:stretch/>
        </p:blipFill>
        <p:spPr>
          <a:xfrm>
            <a:off x="2239419" y="2833688"/>
            <a:ext cx="100584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" descr="Abacus"/>
          <p:cNvPicPr preferRelativeResize="0"/>
          <p:nvPr/>
        </p:nvPicPr>
        <p:blipFill rotWithShape="1">
          <a:blip r:embed="rId5">
            <a:alphaModFix/>
          </a:blip>
          <a:srcRect t="4502" b="4501"/>
          <a:stretch/>
        </p:blipFill>
        <p:spPr>
          <a:xfrm>
            <a:off x="5572159" y="2833688"/>
            <a:ext cx="100584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09575" y="108400"/>
            <a:ext cx="2553075" cy="47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39611" y="242939"/>
            <a:ext cx="7536592" cy="949964"/>
          </a:xfrm>
          <a:prstGeom prst="rect">
            <a:avLst/>
          </a:prstGeom>
        </p:spPr>
        <p:txBody>
          <a:bodyPr vert="horz" wrap="square" lIns="0" tIns="26377" rIns="0" bIns="0" rtlCol="0" anchor="ctr">
            <a:spAutoFit/>
          </a:bodyPr>
          <a:lstStyle/>
          <a:p>
            <a:pPr marL="25121">
              <a:lnSpc>
                <a:spcPct val="100000"/>
              </a:lnSpc>
              <a:spcBef>
                <a:spcPts val="208"/>
              </a:spcBef>
            </a:pPr>
            <a:r>
              <a:rPr spc="-188" dirty="0"/>
              <a:t>Non-</a:t>
            </a:r>
            <a:r>
              <a:rPr spc="-119" dirty="0"/>
              <a:t>executable</a:t>
            </a:r>
            <a:r>
              <a:rPr spc="40" dirty="0"/>
              <a:t> </a:t>
            </a:r>
            <a:r>
              <a:rPr spc="-138" dirty="0"/>
              <a:t>pages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xfrm>
            <a:off x="566789" y="1455087"/>
            <a:ext cx="10515600" cy="4426429"/>
          </a:xfrm>
          <a:prstGeom prst="rect">
            <a:avLst/>
          </a:prstGeom>
        </p:spPr>
        <p:txBody>
          <a:bodyPr vert="horz" wrap="square" lIns="0" tIns="77875" rIns="0" bIns="0" rtlCol="0">
            <a:spAutoFit/>
          </a:bodyPr>
          <a:lstStyle/>
          <a:p>
            <a:pPr marL="533813">
              <a:lnSpc>
                <a:spcPct val="100000"/>
              </a:lnSpc>
              <a:spcBef>
                <a:spcPts val="613"/>
              </a:spcBef>
            </a:pPr>
            <a:r>
              <a:rPr dirty="0"/>
              <a:t>The</a:t>
            </a:r>
            <a:r>
              <a:rPr spc="-59" dirty="0"/>
              <a:t> </a:t>
            </a:r>
            <a:r>
              <a:rPr dirty="0"/>
              <a:t>W</a:t>
            </a:r>
            <a:r>
              <a:rPr spc="-40" dirty="0"/>
              <a:t> </a:t>
            </a:r>
            <a:r>
              <a:rPr dirty="0"/>
              <a:t>^</a:t>
            </a:r>
            <a:r>
              <a:rPr spc="-49" dirty="0"/>
              <a:t> </a:t>
            </a:r>
            <a:r>
              <a:rPr dirty="0"/>
              <a:t>X</a:t>
            </a:r>
            <a:r>
              <a:rPr spc="-49" dirty="0"/>
              <a:t> </a:t>
            </a:r>
            <a:r>
              <a:rPr spc="-20" dirty="0"/>
              <a:t>philosophy</a:t>
            </a:r>
          </a:p>
          <a:p>
            <a:pPr marL="1082698">
              <a:lnSpc>
                <a:spcPct val="100000"/>
              </a:lnSpc>
              <a:spcBef>
                <a:spcPts val="366"/>
              </a:spcBef>
            </a:pPr>
            <a:r>
              <a:rPr sz="1978" spc="-69" dirty="0"/>
              <a:t>Writable</a:t>
            </a:r>
            <a:r>
              <a:rPr sz="1978" spc="-89" dirty="0"/>
              <a:t> </a:t>
            </a:r>
            <a:r>
              <a:rPr sz="1978" spc="-59" dirty="0"/>
              <a:t>pages</a:t>
            </a:r>
            <a:r>
              <a:rPr sz="1978" spc="-89" dirty="0"/>
              <a:t> </a:t>
            </a:r>
            <a:r>
              <a:rPr sz="1978" spc="-59" dirty="0"/>
              <a:t>should </a:t>
            </a:r>
            <a:r>
              <a:rPr sz="1978" spc="-49" dirty="0"/>
              <a:t>not</a:t>
            </a:r>
            <a:r>
              <a:rPr sz="1978" spc="-89" dirty="0"/>
              <a:t> </a:t>
            </a:r>
            <a:r>
              <a:rPr sz="1978" dirty="0"/>
              <a:t>be</a:t>
            </a:r>
            <a:r>
              <a:rPr sz="1978" spc="-49" dirty="0"/>
              <a:t> </a:t>
            </a:r>
            <a:r>
              <a:rPr sz="1978" spc="-20" dirty="0"/>
              <a:t>executable</a:t>
            </a:r>
            <a:endParaRPr sz="1978" dirty="0"/>
          </a:p>
          <a:p>
            <a:pPr marL="533813">
              <a:lnSpc>
                <a:spcPct val="100000"/>
              </a:lnSpc>
              <a:spcBef>
                <a:spcPts val="376"/>
              </a:spcBef>
            </a:pPr>
            <a:r>
              <a:rPr spc="-69" dirty="0"/>
              <a:t>Recent</a:t>
            </a:r>
            <a:r>
              <a:rPr spc="-89" dirty="0"/>
              <a:t> </a:t>
            </a:r>
            <a:r>
              <a:rPr spc="-59" dirty="0"/>
              <a:t>CPUs</a:t>
            </a:r>
            <a:r>
              <a:rPr spc="-89" dirty="0"/>
              <a:t> </a:t>
            </a:r>
            <a:r>
              <a:rPr spc="-69" dirty="0"/>
              <a:t>allow</a:t>
            </a:r>
            <a:r>
              <a:rPr spc="-89" dirty="0"/>
              <a:t> </a:t>
            </a:r>
            <a:r>
              <a:rPr spc="-69" dirty="0"/>
              <a:t>pages</a:t>
            </a:r>
            <a:r>
              <a:rPr spc="-119" dirty="0"/>
              <a:t> </a:t>
            </a:r>
            <a:r>
              <a:rPr spc="-40" dirty="0"/>
              <a:t>to</a:t>
            </a:r>
            <a:r>
              <a:rPr spc="-119" dirty="0"/>
              <a:t> </a:t>
            </a:r>
            <a:r>
              <a:rPr spc="-40" dirty="0"/>
              <a:t>be</a:t>
            </a:r>
            <a:r>
              <a:rPr spc="-89" dirty="0"/>
              <a:t> </a:t>
            </a:r>
            <a:r>
              <a:rPr spc="-69" dirty="0"/>
              <a:t>marked</a:t>
            </a:r>
            <a:r>
              <a:rPr spc="-79" dirty="0"/>
              <a:t> </a:t>
            </a:r>
            <a:r>
              <a:rPr spc="-40" dirty="0"/>
              <a:t>as</a:t>
            </a:r>
            <a:r>
              <a:rPr spc="-89" dirty="0"/>
              <a:t> non-</a:t>
            </a:r>
            <a:r>
              <a:rPr spc="-20" dirty="0"/>
              <a:t>executable</a:t>
            </a:r>
          </a:p>
          <a:p>
            <a:pPr marL="1082698" marR="6130682">
              <a:lnSpc>
                <a:spcPts val="2354"/>
              </a:lnSpc>
              <a:spcBef>
                <a:spcPts val="435"/>
              </a:spcBef>
            </a:pPr>
            <a:r>
              <a:rPr sz="1978" dirty="0"/>
              <a:t>AMD</a:t>
            </a:r>
            <a:r>
              <a:rPr sz="1978" spc="119" dirty="0"/>
              <a:t> </a:t>
            </a:r>
            <a:r>
              <a:rPr sz="1978" dirty="0"/>
              <a:t>NX</a:t>
            </a:r>
            <a:r>
              <a:rPr sz="1978" spc="79" dirty="0"/>
              <a:t> </a:t>
            </a:r>
            <a:r>
              <a:rPr sz="1978" spc="-49" dirty="0"/>
              <a:t>bit </a:t>
            </a:r>
            <a:r>
              <a:rPr sz="1978" dirty="0"/>
              <a:t>Intel</a:t>
            </a:r>
            <a:r>
              <a:rPr sz="1978" spc="109" dirty="0"/>
              <a:t> </a:t>
            </a:r>
            <a:r>
              <a:rPr sz="1978" dirty="0"/>
              <a:t>XD</a:t>
            </a:r>
            <a:r>
              <a:rPr sz="1978" spc="119" dirty="0"/>
              <a:t> </a:t>
            </a:r>
            <a:r>
              <a:rPr sz="1978" spc="-49" dirty="0"/>
              <a:t>bit</a:t>
            </a:r>
            <a:endParaRPr sz="1978" dirty="0"/>
          </a:p>
          <a:p>
            <a:pPr marL="533813" marR="314008">
              <a:lnSpc>
                <a:spcPct val="101800"/>
              </a:lnSpc>
              <a:spcBef>
                <a:spcPts val="603"/>
              </a:spcBef>
            </a:pPr>
            <a:r>
              <a:rPr spc="-40" dirty="0"/>
              <a:t>An</a:t>
            </a:r>
            <a:r>
              <a:rPr spc="-89" dirty="0"/>
              <a:t> </a:t>
            </a:r>
            <a:r>
              <a:rPr spc="-69" dirty="0"/>
              <a:t>executable</a:t>
            </a:r>
            <a:r>
              <a:rPr spc="-89" dirty="0"/>
              <a:t> </a:t>
            </a:r>
            <a:r>
              <a:rPr spc="-59" dirty="0"/>
              <a:t>file</a:t>
            </a:r>
            <a:r>
              <a:rPr spc="-119" dirty="0"/>
              <a:t> </a:t>
            </a:r>
            <a:r>
              <a:rPr spc="-49" dirty="0"/>
              <a:t>or</a:t>
            </a:r>
            <a:r>
              <a:rPr spc="-109" dirty="0"/>
              <a:t> </a:t>
            </a:r>
            <a:r>
              <a:rPr dirty="0"/>
              <a:t>a</a:t>
            </a:r>
            <a:r>
              <a:rPr spc="-99" dirty="0"/>
              <a:t> </a:t>
            </a:r>
            <a:r>
              <a:rPr spc="-79" dirty="0"/>
              <a:t>library</a:t>
            </a:r>
            <a:r>
              <a:rPr spc="-69" dirty="0"/>
              <a:t> can</a:t>
            </a:r>
            <a:r>
              <a:rPr spc="-119" dirty="0"/>
              <a:t> </a:t>
            </a:r>
            <a:r>
              <a:rPr spc="-69" dirty="0"/>
              <a:t>describe</a:t>
            </a:r>
            <a:r>
              <a:rPr spc="-89" dirty="0"/>
              <a:t> </a:t>
            </a:r>
            <a:r>
              <a:rPr spc="-69" dirty="0"/>
              <a:t>which</a:t>
            </a:r>
            <a:r>
              <a:rPr spc="-119" dirty="0"/>
              <a:t> </a:t>
            </a:r>
            <a:r>
              <a:rPr spc="-69" dirty="0"/>
              <a:t>sections</a:t>
            </a:r>
            <a:r>
              <a:rPr spc="-109" dirty="0"/>
              <a:t> </a:t>
            </a:r>
            <a:r>
              <a:rPr spc="-49" dirty="0"/>
              <a:t>are</a:t>
            </a:r>
            <a:r>
              <a:rPr spc="-119" dirty="0"/>
              <a:t> </a:t>
            </a:r>
            <a:r>
              <a:rPr spc="-49" dirty="0"/>
              <a:t>to</a:t>
            </a:r>
            <a:r>
              <a:rPr spc="-109" dirty="0"/>
              <a:t> </a:t>
            </a:r>
            <a:r>
              <a:rPr spc="-49" dirty="0"/>
              <a:t>be </a:t>
            </a:r>
            <a:r>
              <a:rPr spc="-40" dirty="0"/>
              <a:t>loaded</a:t>
            </a:r>
            <a:r>
              <a:rPr spc="-59" dirty="0"/>
              <a:t> </a:t>
            </a:r>
            <a:r>
              <a:rPr dirty="0"/>
              <a:t>at</a:t>
            </a:r>
            <a:r>
              <a:rPr spc="-49" dirty="0"/>
              <a:t> non-</a:t>
            </a:r>
            <a:r>
              <a:rPr spc="-40" dirty="0"/>
              <a:t>executable</a:t>
            </a:r>
            <a:r>
              <a:rPr spc="-30" dirty="0"/>
              <a:t> </a:t>
            </a:r>
            <a:r>
              <a:rPr spc="-40" dirty="0"/>
              <a:t>pages</a:t>
            </a:r>
          </a:p>
          <a:p>
            <a:pPr marL="533813">
              <a:lnSpc>
                <a:spcPct val="100000"/>
              </a:lnSpc>
              <a:spcBef>
                <a:spcPts val="336"/>
              </a:spcBef>
            </a:pPr>
            <a:r>
              <a:rPr dirty="0"/>
              <a:t>W</a:t>
            </a:r>
            <a:r>
              <a:rPr spc="-129" dirty="0"/>
              <a:t> </a:t>
            </a:r>
            <a:r>
              <a:rPr dirty="0"/>
              <a:t>^</a:t>
            </a:r>
            <a:r>
              <a:rPr spc="-129" dirty="0"/>
              <a:t> </a:t>
            </a:r>
            <a:r>
              <a:rPr dirty="0"/>
              <a:t>X</a:t>
            </a:r>
            <a:r>
              <a:rPr spc="-138" dirty="0"/>
              <a:t> </a:t>
            </a:r>
            <a:r>
              <a:rPr spc="-49" dirty="0"/>
              <a:t>can</a:t>
            </a:r>
            <a:r>
              <a:rPr spc="-138" dirty="0"/>
              <a:t> </a:t>
            </a:r>
            <a:r>
              <a:rPr spc="-40" dirty="0"/>
              <a:t>also</a:t>
            </a:r>
            <a:r>
              <a:rPr spc="-129" dirty="0"/>
              <a:t> </a:t>
            </a:r>
            <a:r>
              <a:rPr spc="-20" dirty="0"/>
              <a:t>be</a:t>
            </a:r>
            <a:r>
              <a:rPr spc="-138" dirty="0"/>
              <a:t> </a:t>
            </a:r>
            <a:r>
              <a:rPr spc="-40" dirty="0"/>
              <a:t>emulated</a:t>
            </a:r>
            <a:r>
              <a:rPr spc="-119" dirty="0"/>
              <a:t> </a:t>
            </a:r>
            <a:r>
              <a:rPr spc="-20" dirty="0"/>
              <a:t>in</a:t>
            </a:r>
            <a:r>
              <a:rPr spc="-138" dirty="0"/>
              <a:t> </a:t>
            </a:r>
            <a:r>
              <a:rPr spc="-20" dirty="0"/>
              <a:t>software</a:t>
            </a:r>
          </a:p>
          <a:p>
            <a:pPr marL="1082698" marR="1262310">
              <a:lnSpc>
                <a:spcPts val="2354"/>
              </a:lnSpc>
              <a:spcBef>
                <a:spcPts val="435"/>
              </a:spcBef>
            </a:pPr>
            <a:r>
              <a:rPr sz="1978" spc="-59" dirty="0"/>
              <a:t>use</a:t>
            </a:r>
            <a:r>
              <a:rPr sz="1978" spc="-99" dirty="0"/>
              <a:t> </a:t>
            </a:r>
            <a:r>
              <a:rPr sz="1978" spc="-30" dirty="0"/>
              <a:t>of</a:t>
            </a:r>
            <a:r>
              <a:rPr sz="1978" spc="-119" dirty="0"/>
              <a:t> </a:t>
            </a:r>
            <a:r>
              <a:rPr sz="1978" spc="-40" dirty="0"/>
              <a:t>CS</a:t>
            </a:r>
            <a:r>
              <a:rPr sz="1978" spc="-109" dirty="0"/>
              <a:t> </a:t>
            </a:r>
            <a:r>
              <a:rPr sz="1978" spc="-59" dirty="0"/>
              <a:t>register</a:t>
            </a:r>
            <a:r>
              <a:rPr sz="1978" spc="-99" dirty="0"/>
              <a:t> </a:t>
            </a:r>
            <a:r>
              <a:rPr sz="1978" spc="-49" dirty="0"/>
              <a:t>to</a:t>
            </a:r>
            <a:r>
              <a:rPr sz="1978" spc="-109" dirty="0"/>
              <a:t> </a:t>
            </a:r>
            <a:r>
              <a:rPr sz="1978" spc="-49" dirty="0"/>
              <a:t>limit</a:t>
            </a:r>
            <a:r>
              <a:rPr sz="1978" spc="-129" dirty="0"/>
              <a:t> </a:t>
            </a:r>
            <a:r>
              <a:rPr sz="1978" spc="-49" dirty="0"/>
              <a:t>the</a:t>
            </a:r>
            <a:r>
              <a:rPr sz="1978" spc="-89" dirty="0"/>
              <a:t> </a:t>
            </a:r>
            <a:r>
              <a:rPr sz="1978" spc="-59" dirty="0"/>
              <a:t>executable</a:t>
            </a:r>
            <a:r>
              <a:rPr sz="1978" spc="-99" dirty="0"/>
              <a:t> </a:t>
            </a:r>
            <a:r>
              <a:rPr sz="1978" spc="-49" dirty="0"/>
              <a:t>part</a:t>
            </a:r>
            <a:r>
              <a:rPr sz="1978" spc="-99" dirty="0"/>
              <a:t> </a:t>
            </a:r>
            <a:r>
              <a:rPr sz="1978" spc="-20" dirty="0"/>
              <a:t>of</a:t>
            </a:r>
            <a:r>
              <a:rPr sz="1978" spc="-138" dirty="0"/>
              <a:t> </a:t>
            </a:r>
            <a:r>
              <a:rPr sz="1978" dirty="0"/>
              <a:t>a</a:t>
            </a:r>
            <a:r>
              <a:rPr sz="1978" spc="-99" dirty="0"/>
              <a:t> </a:t>
            </a:r>
            <a:r>
              <a:rPr sz="1978" spc="-20" dirty="0"/>
              <a:t>segment </a:t>
            </a:r>
            <a:r>
              <a:rPr sz="1978" dirty="0"/>
              <a:t>ExecShield</a:t>
            </a:r>
            <a:r>
              <a:rPr sz="1978" spc="-138" dirty="0"/>
              <a:t> </a:t>
            </a:r>
            <a:r>
              <a:rPr sz="1978" spc="-20" dirty="0"/>
              <a:t>project</a:t>
            </a:r>
            <a:endParaRPr sz="1978" dirty="0"/>
          </a:p>
          <a:p>
            <a:pPr marL="533813" marR="10048">
              <a:lnSpc>
                <a:spcPct val="102899"/>
              </a:lnSpc>
              <a:spcBef>
                <a:spcPts val="544"/>
              </a:spcBef>
            </a:pPr>
            <a:r>
              <a:rPr spc="-79" dirty="0"/>
              <a:t>Proactive</a:t>
            </a:r>
            <a:r>
              <a:rPr spc="-119" dirty="0"/>
              <a:t> </a:t>
            </a:r>
            <a:r>
              <a:rPr spc="-69" dirty="0"/>
              <a:t>security</a:t>
            </a:r>
            <a:r>
              <a:rPr spc="-109" dirty="0"/>
              <a:t> </a:t>
            </a:r>
            <a:r>
              <a:rPr spc="-40" dirty="0"/>
              <a:t>feature:</a:t>
            </a:r>
            <a:r>
              <a:rPr spc="168" dirty="0"/>
              <a:t> </a:t>
            </a:r>
            <a:r>
              <a:rPr spc="-59" dirty="0"/>
              <a:t>Can</a:t>
            </a:r>
            <a:r>
              <a:rPr spc="-89" dirty="0"/>
              <a:t> </a:t>
            </a:r>
            <a:r>
              <a:rPr spc="-69" dirty="0"/>
              <a:t>stop</a:t>
            </a:r>
            <a:r>
              <a:rPr spc="-89" dirty="0"/>
              <a:t> </a:t>
            </a:r>
            <a:r>
              <a:rPr spc="-79" dirty="0"/>
              <a:t>attackers</a:t>
            </a:r>
            <a:r>
              <a:rPr spc="-109" dirty="0"/>
              <a:t> </a:t>
            </a:r>
            <a:r>
              <a:rPr spc="-69" dirty="0"/>
              <a:t>from</a:t>
            </a:r>
            <a:r>
              <a:rPr spc="-89" dirty="0"/>
              <a:t> </a:t>
            </a:r>
            <a:r>
              <a:rPr spc="-79" dirty="0"/>
              <a:t>executing</a:t>
            </a:r>
            <a:r>
              <a:rPr spc="-89" dirty="0"/>
              <a:t> </a:t>
            </a:r>
            <a:r>
              <a:rPr spc="-79" dirty="0"/>
              <a:t>code</a:t>
            </a:r>
            <a:r>
              <a:rPr spc="-129" dirty="0"/>
              <a:t> </a:t>
            </a:r>
            <a:r>
              <a:rPr spc="-49" dirty="0"/>
              <a:t>on </a:t>
            </a:r>
            <a:r>
              <a:rPr dirty="0"/>
              <a:t>the</a:t>
            </a:r>
            <a:r>
              <a:rPr spc="-30" dirty="0"/>
              <a:t> </a:t>
            </a:r>
            <a:r>
              <a:rPr dirty="0"/>
              <a:t>stack </a:t>
            </a:r>
            <a:r>
              <a:rPr spc="-40" dirty="0"/>
              <a:t>etc.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45392" y="623730"/>
            <a:ext cx="20800088" cy="703743"/>
          </a:xfrm>
          <a:prstGeom prst="rect">
            <a:avLst/>
          </a:prstGeom>
        </p:spPr>
        <p:txBody>
          <a:bodyPr vert="horz" wrap="square" lIns="0" tIns="26377" rIns="0" bIns="0" rtlCol="0" anchor="ctr">
            <a:spAutoFit/>
          </a:bodyPr>
          <a:lstStyle/>
          <a:p>
            <a:pPr marL="42705">
              <a:lnSpc>
                <a:spcPct val="100000"/>
              </a:lnSpc>
              <a:spcBef>
                <a:spcPts val="208"/>
              </a:spcBef>
            </a:pPr>
            <a:r>
              <a:rPr dirty="0"/>
              <a:t>Stack</a:t>
            </a:r>
            <a:r>
              <a:rPr spc="-49" dirty="0"/>
              <a:t> </a:t>
            </a:r>
            <a:r>
              <a:rPr spc="-20" dirty="0"/>
              <a:t>protection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xfrm>
            <a:off x="492116" y="1870639"/>
            <a:ext cx="11383955" cy="3921280"/>
          </a:xfrm>
          <a:prstGeom prst="rect">
            <a:avLst/>
          </a:prstGeom>
        </p:spPr>
        <p:txBody>
          <a:bodyPr vert="horz" wrap="square" lIns="0" tIns="342597" rIns="0" bIns="0" rtlCol="0">
            <a:spAutoFit/>
          </a:bodyPr>
          <a:lstStyle/>
          <a:p>
            <a:pPr marL="533813">
              <a:lnSpc>
                <a:spcPct val="100000"/>
              </a:lnSpc>
              <a:spcBef>
                <a:spcPts val="534"/>
              </a:spcBef>
            </a:pPr>
            <a:r>
              <a:rPr spc="-59" dirty="0"/>
              <a:t>Making</a:t>
            </a:r>
            <a:r>
              <a:rPr spc="-49" dirty="0"/>
              <a:t> </a:t>
            </a:r>
            <a:r>
              <a:rPr spc="-40" dirty="0"/>
              <a:t>the</a:t>
            </a:r>
            <a:r>
              <a:rPr spc="-79" dirty="0"/>
              <a:t> </a:t>
            </a:r>
            <a:r>
              <a:rPr spc="-49" dirty="0"/>
              <a:t>stack </a:t>
            </a:r>
            <a:r>
              <a:rPr spc="-69" dirty="0"/>
              <a:t>non-</a:t>
            </a:r>
            <a:r>
              <a:rPr spc="-20" dirty="0"/>
              <a:t>executable</a:t>
            </a:r>
          </a:p>
          <a:p>
            <a:pPr marL="533813">
              <a:lnSpc>
                <a:spcPct val="100000"/>
              </a:lnSpc>
              <a:spcBef>
                <a:spcPts val="336"/>
              </a:spcBef>
            </a:pPr>
            <a:r>
              <a:rPr spc="-79" dirty="0"/>
              <a:t>Reordering</a:t>
            </a:r>
            <a:r>
              <a:rPr spc="-69" dirty="0"/>
              <a:t> </a:t>
            </a:r>
            <a:r>
              <a:rPr spc="-79" dirty="0"/>
              <a:t>variables</a:t>
            </a:r>
            <a:r>
              <a:rPr spc="-59" dirty="0"/>
              <a:t> </a:t>
            </a:r>
            <a:r>
              <a:rPr spc="-49" dirty="0"/>
              <a:t>to</a:t>
            </a:r>
            <a:r>
              <a:rPr spc="-69" dirty="0"/>
              <a:t> protect</a:t>
            </a:r>
            <a:r>
              <a:rPr spc="-20" dirty="0"/>
              <a:t> </a:t>
            </a:r>
            <a:r>
              <a:rPr spc="-79" dirty="0"/>
              <a:t>function </a:t>
            </a:r>
            <a:r>
              <a:rPr spc="-20" dirty="0"/>
              <a:t>pointers</a:t>
            </a:r>
          </a:p>
          <a:p>
            <a:pPr marL="1082698" marR="419514">
              <a:lnSpc>
                <a:spcPts val="2354"/>
              </a:lnSpc>
              <a:spcBef>
                <a:spcPts val="453"/>
              </a:spcBef>
            </a:pPr>
            <a:r>
              <a:rPr sz="1978" spc="-79" dirty="0"/>
              <a:t>Function</a:t>
            </a:r>
            <a:r>
              <a:rPr sz="1978" spc="-89" dirty="0"/>
              <a:t> </a:t>
            </a:r>
            <a:r>
              <a:rPr sz="1978" spc="-69" dirty="0"/>
              <a:t>pointers</a:t>
            </a:r>
            <a:r>
              <a:rPr sz="1978" spc="-89" dirty="0"/>
              <a:t> </a:t>
            </a:r>
            <a:r>
              <a:rPr sz="1978" spc="-59" dirty="0"/>
              <a:t>are </a:t>
            </a:r>
            <a:r>
              <a:rPr sz="1978" spc="-69" dirty="0"/>
              <a:t>placed</a:t>
            </a:r>
            <a:r>
              <a:rPr sz="1978" spc="-89" dirty="0"/>
              <a:t> </a:t>
            </a:r>
            <a:r>
              <a:rPr sz="1978" spc="-49" dirty="0"/>
              <a:t>in</a:t>
            </a:r>
            <a:r>
              <a:rPr sz="1978" spc="-89" dirty="0"/>
              <a:t> </a:t>
            </a:r>
            <a:r>
              <a:rPr sz="1978" spc="-69" dirty="0"/>
              <a:t>lower memory</a:t>
            </a:r>
            <a:r>
              <a:rPr sz="1978" spc="-89" dirty="0"/>
              <a:t> </a:t>
            </a:r>
            <a:r>
              <a:rPr sz="1978" spc="-79" dirty="0"/>
              <a:t>addresses</a:t>
            </a:r>
            <a:r>
              <a:rPr sz="1978" spc="-89" dirty="0"/>
              <a:t> </a:t>
            </a:r>
            <a:r>
              <a:rPr sz="1978" spc="-49" dirty="0"/>
              <a:t>to</a:t>
            </a:r>
            <a:r>
              <a:rPr sz="1978" spc="-69" dirty="0"/>
              <a:t> </a:t>
            </a:r>
            <a:r>
              <a:rPr sz="1978" spc="-20" dirty="0"/>
              <a:t>protect </a:t>
            </a:r>
            <a:r>
              <a:rPr sz="1978" spc="-40" dirty="0"/>
              <a:t>them</a:t>
            </a:r>
            <a:r>
              <a:rPr sz="1978" spc="-89" dirty="0"/>
              <a:t> </a:t>
            </a:r>
            <a:r>
              <a:rPr sz="1978" spc="-20" dirty="0"/>
              <a:t>from</a:t>
            </a:r>
            <a:r>
              <a:rPr sz="1978" spc="-59" dirty="0"/>
              <a:t> </a:t>
            </a:r>
            <a:r>
              <a:rPr sz="1978" spc="-40" dirty="0"/>
              <a:t>overflows</a:t>
            </a:r>
            <a:r>
              <a:rPr sz="1978" spc="-99" dirty="0"/>
              <a:t> </a:t>
            </a:r>
            <a:r>
              <a:rPr sz="1978" dirty="0"/>
              <a:t>of</a:t>
            </a:r>
            <a:r>
              <a:rPr sz="1978" spc="-99" dirty="0"/>
              <a:t> </a:t>
            </a:r>
            <a:r>
              <a:rPr sz="1978" spc="-40" dirty="0"/>
              <a:t>arrays</a:t>
            </a:r>
            <a:r>
              <a:rPr sz="1978" spc="-89" dirty="0"/>
              <a:t> </a:t>
            </a:r>
            <a:r>
              <a:rPr sz="1978" dirty="0"/>
              <a:t>or</a:t>
            </a:r>
            <a:r>
              <a:rPr sz="1978" spc="-89" dirty="0"/>
              <a:t> </a:t>
            </a:r>
            <a:r>
              <a:rPr sz="1978" spc="-40" dirty="0"/>
              <a:t>other</a:t>
            </a:r>
            <a:r>
              <a:rPr sz="1978" spc="-89" dirty="0"/>
              <a:t> </a:t>
            </a:r>
            <a:r>
              <a:rPr sz="1978" spc="-20" dirty="0"/>
              <a:t>variables</a:t>
            </a:r>
            <a:endParaRPr sz="1978" dirty="0"/>
          </a:p>
          <a:p>
            <a:pPr marL="533813">
              <a:lnSpc>
                <a:spcPct val="100000"/>
              </a:lnSpc>
              <a:spcBef>
                <a:spcPts val="297"/>
              </a:spcBef>
            </a:pPr>
            <a:r>
              <a:rPr spc="-20" dirty="0"/>
              <a:t>Canaries</a:t>
            </a:r>
          </a:p>
          <a:p>
            <a:pPr marL="1082698" marR="10048">
              <a:lnSpc>
                <a:spcPts val="2354"/>
              </a:lnSpc>
              <a:spcBef>
                <a:spcPts val="453"/>
              </a:spcBef>
            </a:pPr>
            <a:r>
              <a:rPr sz="1978" dirty="0"/>
              <a:t>A</a:t>
            </a:r>
            <a:r>
              <a:rPr sz="1978" spc="-89" dirty="0"/>
              <a:t> </a:t>
            </a:r>
            <a:r>
              <a:rPr sz="1978" spc="-59" dirty="0"/>
              <a:t>random</a:t>
            </a:r>
            <a:r>
              <a:rPr sz="1978" spc="-79" dirty="0"/>
              <a:t> </a:t>
            </a:r>
            <a:r>
              <a:rPr sz="1978" spc="-59" dirty="0"/>
              <a:t>value</a:t>
            </a:r>
            <a:r>
              <a:rPr sz="1978" spc="-89" dirty="0"/>
              <a:t> </a:t>
            </a:r>
            <a:r>
              <a:rPr sz="1978" spc="-59" dirty="0"/>
              <a:t>(canary)</a:t>
            </a:r>
            <a:r>
              <a:rPr sz="1978" spc="-79" dirty="0"/>
              <a:t> </a:t>
            </a:r>
            <a:r>
              <a:rPr sz="1978" spc="-40" dirty="0"/>
              <a:t>is</a:t>
            </a:r>
            <a:r>
              <a:rPr sz="1978" spc="-89" dirty="0"/>
              <a:t> </a:t>
            </a:r>
            <a:r>
              <a:rPr sz="1978" spc="-49" dirty="0"/>
              <a:t>placed</a:t>
            </a:r>
            <a:r>
              <a:rPr sz="1978" spc="-99" dirty="0"/>
              <a:t> </a:t>
            </a:r>
            <a:r>
              <a:rPr sz="1978" spc="-49" dirty="0"/>
              <a:t>right</a:t>
            </a:r>
            <a:r>
              <a:rPr sz="1978" spc="-79" dirty="0"/>
              <a:t> </a:t>
            </a:r>
            <a:r>
              <a:rPr sz="1978" spc="-49" dirty="0"/>
              <a:t>after</a:t>
            </a:r>
            <a:r>
              <a:rPr sz="1978" spc="-59" dirty="0"/>
              <a:t> the</a:t>
            </a:r>
            <a:r>
              <a:rPr sz="1978" spc="-89" dirty="0"/>
              <a:t> </a:t>
            </a:r>
            <a:r>
              <a:rPr sz="1978" spc="-49" dirty="0"/>
              <a:t>local</a:t>
            </a:r>
            <a:r>
              <a:rPr sz="1978" spc="-89" dirty="0"/>
              <a:t> </a:t>
            </a:r>
            <a:r>
              <a:rPr sz="1978" spc="-59" dirty="0"/>
              <a:t>arguments</a:t>
            </a:r>
            <a:r>
              <a:rPr sz="1978" spc="-89" dirty="0"/>
              <a:t> </a:t>
            </a:r>
            <a:r>
              <a:rPr sz="1978" spc="-20" dirty="0"/>
              <a:t>of</a:t>
            </a:r>
            <a:r>
              <a:rPr sz="1978" spc="-109" dirty="0"/>
              <a:t> </a:t>
            </a:r>
            <a:r>
              <a:rPr sz="1978" spc="-99" dirty="0"/>
              <a:t>a </a:t>
            </a:r>
            <a:r>
              <a:rPr sz="1978" spc="-20" dirty="0"/>
              <a:t>function</a:t>
            </a:r>
            <a:endParaRPr sz="1978" dirty="0"/>
          </a:p>
          <a:p>
            <a:pPr marL="1082698">
              <a:lnSpc>
                <a:spcPts val="2265"/>
              </a:lnSpc>
            </a:pPr>
            <a:r>
              <a:rPr sz="1978" spc="-40" dirty="0"/>
              <a:t>If</a:t>
            </a:r>
            <a:r>
              <a:rPr sz="1978" spc="-129" dirty="0"/>
              <a:t> </a:t>
            </a:r>
            <a:r>
              <a:rPr sz="1978" spc="-49" dirty="0"/>
              <a:t>the</a:t>
            </a:r>
            <a:r>
              <a:rPr sz="1978" spc="-79" dirty="0"/>
              <a:t> </a:t>
            </a:r>
            <a:r>
              <a:rPr sz="1978" spc="-59" dirty="0"/>
              <a:t>function</a:t>
            </a:r>
            <a:r>
              <a:rPr sz="1978" spc="-79" dirty="0"/>
              <a:t> </a:t>
            </a:r>
            <a:r>
              <a:rPr sz="1978" spc="-59" dirty="0"/>
              <a:t>exits</a:t>
            </a:r>
            <a:r>
              <a:rPr sz="1978" spc="-119" dirty="0"/>
              <a:t> </a:t>
            </a:r>
            <a:r>
              <a:rPr sz="1978" spc="-40" dirty="0"/>
              <a:t>and</a:t>
            </a:r>
            <a:r>
              <a:rPr sz="1978" spc="-69" dirty="0"/>
              <a:t> </a:t>
            </a:r>
            <a:r>
              <a:rPr sz="1978" spc="-59" dirty="0"/>
              <a:t>the</a:t>
            </a:r>
            <a:r>
              <a:rPr sz="1978" spc="-99" dirty="0"/>
              <a:t> </a:t>
            </a:r>
            <a:r>
              <a:rPr sz="1978" spc="-59" dirty="0"/>
              <a:t>canary</a:t>
            </a:r>
            <a:r>
              <a:rPr sz="1978" spc="-89" dirty="0"/>
              <a:t> </a:t>
            </a:r>
            <a:r>
              <a:rPr sz="1978" spc="-59" dirty="0"/>
              <a:t>has</a:t>
            </a:r>
            <a:r>
              <a:rPr sz="1978" spc="-89" dirty="0"/>
              <a:t> </a:t>
            </a:r>
            <a:r>
              <a:rPr sz="1978" spc="-59" dirty="0"/>
              <a:t>changed,</a:t>
            </a:r>
            <a:r>
              <a:rPr sz="1978" spc="-109" dirty="0"/>
              <a:t> </a:t>
            </a:r>
            <a:r>
              <a:rPr sz="1978" spc="-40" dirty="0"/>
              <a:t>it</a:t>
            </a:r>
            <a:r>
              <a:rPr sz="1978" spc="-109" dirty="0"/>
              <a:t> </a:t>
            </a:r>
            <a:r>
              <a:rPr sz="1978" spc="-40" dirty="0"/>
              <a:t>is</a:t>
            </a:r>
            <a:r>
              <a:rPr sz="1978" spc="-109" dirty="0"/>
              <a:t> </a:t>
            </a:r>
            <a:r>
              <a:rPr sz="1978" dirty="0"/>
              <a:t>a</a:t>
            </a:r>
            <a:r>
              <a:rPr sz="1978" spc="-59" dirty="0"/>
              <a:t> </a:t>
            </a:r>
            <a:r>
              <a:rPr sz="1978" spc="-49" dirty="0"/>
              <a:t>sign</a:t>
            </a:r>
            <a:r>
              <a:rPr sz="1978" spc="-89" dirty="0"/>
              <a:t> </a:t>
            </a:r>
            <a:r>
              <a:rPr sz="1978" spc="-20" dirty="0"/>
              <a:t>of</a:t>
            </a:r>
            <a:r>
              <a:rPr sz="1978" spc="-129" dirty="0"/>
              <a:t> </a:t>
            </a:r>
            <a:r>
              <a:rPr sz="1978" spc="-49" dirty="0"/>
              <a:t>an</a:t>
            </a:r>
            <a:endParaRPr sz="1978" dirty="0"/>
          </a:p>
          <a:p>
            <a:pPr marL="1082698" marR="2282207">
              <a:lnSpc>
                <a:spcPts val="2294"/>
              </a:lnSpc>
              <a:spcBef>
                <a:spcPts val="138"/>
              </a:spcBef>
            </a:pPr>
            <a:r>
              <a:rPr sz="1978" spc="-20" dirty="0"/>
              <a:t>overflow</a:t>
            </a:r>
            <a:r>
              <a:rPr sz="1978" spc="-49" dirty="0"/>
              <a:t> </a:t>
            </a:r>
            <a:r>
              <a:rPr sz="1978" spc="-20" dirty="0"/>
              <a:t>and</a:t>
            </a:r>
            <a:r>
              <a:rPr sz="1978" spc="-69" dirty="0"/>
              <a:t> </a:t>
            </a:r>
            <a:r>
              <a:rPr sz="1978" spc="-20" dirty="0"/>
              <a:t>the</a:t>
            </a:r>
            <a:r>
              <a:rPr sz="1978" spc="-49" dirty="0"/>
              <a:t> </a:t>
            </a:r>
            <a:r>
              <a:rPr sz="1978" spc="-20" dirty="0"/>
              <a:t>application</a:t>
            </a:r>
            <a:r>
              <a:rPr sz="1978" spc="-59" dirty="0"/>
              <a:t> </a:t>
            </a:r>
            <a:r>
              <a:rPr sz="1978" spc="-20" dirty="0"/>
              <a:t>immediately</a:t>
            </a:r>
            <a:r>
              <a:rPr sz="1978" spc="-69" dirty="0"/>
              <a:t> </a:t>
            </a:r>
            <a:r>
              <a:rPr sz="1978" spc="-20" dirty="0"/>
              <a:t>exits </a:t>
            </a:r>
            <a:r>
              <a:rPr sz="1978" dirty="0"/>
              <a:t>gcc</a:t>
            </a:r>
            <a:r>
              <a:rPr sz="1978" spc="514" dirty="0"/>
              <a:t> </a:t>
            </a:r>
            <a:r>
              <a:rPr sz="1978" spc="-69" dirty="0"/>
              <a:t>-</a:t>
            </a:r>
            <a:r>
              <a:rPr sz="1978" spc="-109" dirty="0"/>
              <a:t>fstack-protector-</a:t>
            </a:r>
            <a:r>
              <a:rPr sz="1978" spc="-49" dirty="0"/>
              <a:t>all</a:t>
            </a:r>
            <a:endParaRPr sz="1978" dirty="0"/>
          </a:p>
          <a:p>
            <a:pPr marL="1082698">
              <a:lnSpc>
                <a:spcPts val="2314"/>
              </a:lnSpc>
            </a:pPr>
            <a:r>
              <a:rPr sz="1978" spc="-20" dirty="0"/>
              <a:t>Visual</a:t>
            </a:r>
            <a:r>
              <a:rPr sz="1978" spc="-109" dirty="0"/>
              <a:t> </a:t>
            </a:r>
            <a:r>
              <a:rPr sz="1978" spc="-20" dirty="0"/>
              <a:t>Studio</a:t>
            </a:r>
            <a:r>
              <a:rPr sz="1978" spc="-109" dirty="0"/>
              <a:t> </a:t>
            </a:r>
            <a:r>
              <a:rPr sz="1978" spc="-20" dirty="0"/>
              <a:t>/GS</a:t>
            </a:r>
            <a:r>
              <a:rPr sz="1978" spc="-109" dirty="0"/>
              <a:t> </a:t>
            </a:r>
            <a:r>
              <a:rPr sz="1978" dirty="0"/>
              <a:t>compiler</a:t>
            </a:r>
            <a:r>
              <a:rPr sz="1978" spc="-109" dirty="0"/>
              <a:t> </a:t>
            </a:r>
            <a:r>
              <a:rPr sz="1978" spc="-20" dirty="0"/>
              <a:t>option</a:t>
            </a:r>
            <a:endParaRPr sz="1978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5129" y="557772"/>
            <a:ext cx="20800088" cy="703743"/>
          </a:xfrm>
          <a:prstGeom prst="rect">
            <a:avLst/>
          </a:prstGeom>
        </p:spPr>
        <p:txBody>
          <a:bodyPr vert="horz" wrap="square" lIns="0" tIns="26377" rIns="0" bIns="0" rtlCol="0" anchor="ctr">
            <a:spAutoFit/>
          </a:bodyPr>
          <a:lstStyle/>
          <a:p>
            <a:pPr marL="42705">
              <a:lnSpc>
                <a:spcPct val="100000"/>
              </a:lnSpc>
              <a:spcBef>
                <a:spcPts val="208"/>
              </a:spcBef>
            </a:pPr>
            <a:r>
              <a:rPr spc="-69" dirty="0"/>
              <a:t>Return</a:t>
            </a:r>
            <a:r>
              <a:rPr spc="-138" dirty="0"/>
              <a:t> </a:t>
            </a:r>
            <a:r>
              <a:rPr spc="-69" dirty="0"/>
              <a:t>oriented</a:t>
            </a:r>
            <a:r>
              <a:rPr spc="-119" dirty="0"/>
              <a:t> </a:t>
            </a:r>
            <a:r>
              <a:rPr spc="-69" dirty="0"/>
              <a:t>programming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334399" y="1928779"/>
            <a:ext cx="7968343" cy="2895511"/>
          </a:xfrm>
          <a:prstGeom prst="rect">
            <a:avLst/>
          </a:prstGeom>
        </p:spPr>
        <p:txBody>
          <a:bodyPr vert="horz" wrap="square" lIns="0" tIns="25121" rIns="0" bIns="0" rtlCol="0">
            <a:spAutoFit/>
          </a:bodyPr>
          <a:lstStyle/>
          <a:p>
            <a:pPr marL="25121" algn="just">
              <a:spcBef>
                <a:spcPts val="198"/>
              </a:spcBef>
            </a:pPr>
            <a:r>
              <a:rPr sz="2176" spc="-59" dirty="0">
                <a:latin typeface="Tahoma"/>
                <a:cs typeface="Tahoma"/>
              </a:rPr>
              <a:t>If</a:t>
            </a:r>
            <a:r>
              <a:rPr sz="2176" spc="-10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the</a:t>
            </a:r>
            <a:r>
              <a:rPr sz="2176" spc="-109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address</a:t>
            </a:r>
            <a:r>
              <a:rPr sz="2176" spc="-11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of</a:t>
            </a:r>
            <a:r>
              <a:rPr sz="2176" spc="-129" dirty="0">
                <a:latin typeface="Tahoma"/>
                <a:cs typeface="Tahoma"/>
              </a:rPr>
              <a:t> </a:t>
            </a:r>
            <a:r>
              <a:rPr sz="2176" spc="-59" dirty="0">
                <a:latin typeface="Tahoma"/>
                <a:cs typeface="Tahoma"/>
              </a:rPr>
              <a:t>some</a:t>
            </a:r>
            <a:r>
              <a:rPr sz="2176" spc="-119" dirty="0">
                <a:latin typeface="Tahoma"/>
                <a:cs typeface="Tahoma"/>
              </a:rPr>
              <a:t> </a:t>
            </a:r>
            <a:r>
              <a:rPr sz="2176" spc="-59" dirty="0">
                <a:latin typeface="Tahoma"/>
                <a:cs typeface="Tahoma"/>
              </a:rPr>
              <a:t>part</a:t>
            </a:r>
            <a:r>
              <a:rPr sz="2176" spc="-9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of</a:t>
            </a:r>
            <a:r>
              <a:rPr sz="2176" spc="-138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the</a:t>
            </a:r>
            <a:r>
              <a:rPr sz="2176" spc="-109" dirty="0">
                <a:latin typeface="Tahoma"/>
                <a:cs typeface="Tahoma"/>
              </a:rPr>
              <a:t> </a:t>
            </a:r>
            <a:r>
              <a:rPr sz="2176" spc="-79" dirty="0">
                <a:latin typeface="Tahoma"/>
                <a:cs typeface="Tahoma"/>
              </a:rPr>
              <a:t>program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spc="-79" dirty="0">
                <a:latin typeface="Tahoma"/>
                <a:cs typeface="Tahoma"/>
              </a:rPr>
              <a:t>code</a:t>
            </a:r>
            <a:r>
              <a:rPr sz="2176" spc="-119" dirty="0">
                <a:latin typeface="Tahoma"/>
                <a:cs typeface="Tahoma"/>
              </a:rPr>
              <a:t> </a:t>
            </a:r>
            <a:r>
              <a:rPr sz="2176" spc="-79" dirty="0">
                <a:latin typeface="Tahoma"/>
                <a:cs typeface="Tahoma"/>
              </a:rPr>
              <a:t>(executable</a:t>
            </a:r>
            <a:r>
              <a:rPr sz="2176" spc="-12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/</a:t>
            </a:r>
            <a:r>
              <a:rPr sz="2176" spc="-11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library</a:t>
            </a:r>
            <a:endParaRPr sz="2176" dirty="0">
              <a:latin typeface="Tahoma"/>
              <a:cs typeface="Tahoma"/>
            </a:endParaRPr>
          </a:p>
          <a:p>
            <a:pPr marL="25121" marR="10048" algn="just">
              <a:lnSpc>
                <a:spcPct val="102699"/>
              </a:lnSpc>
              <a:spcBef>
                <a:spcPts val="10"/>
              </a:spcBef>
            </a:pPr>
            <a:r>
              <a:rPr sz="2176" dirty="0">
                <a:latin typeface="Tahoma"/>
                <a:cs typeface="Tahoma"/>
              </a:rPr>
              <a:t>/</a:t>
            </a:r>
            <a:r>
              <a:rPr sz="2176" spc="-79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other </a:t>
            </a:r>
            <a:r>
              <a:rPr sz="2176" spc="-89" dirty="0">
                <a:latin typeface="Tahoma"/>
                <a:cs typeface="Tahoma"/>
              </a:rPr>
              <a:t>code)</a:t>
            </a:r>
            <a:r>
              <a:rPr sz="2176" spc="-79" dirty="0">
                <a:latin typeface="Tahoma"/>
                <a:cs typeface="Tahoma"/>
              </a:rPr>
              <a:t> can</a:t>
            </a:r>
            <a:r>
              <a:rPr sz="2176" spc="-6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be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guessed,</a:t>
            </a:r>
            <a:r>
              <a:rPr sz="2176" spc="-59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then</a:t>
            </a:r>
            <a:r>
              <a:rPr sz="2176" spc="-79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an</a:t>
            </a:r>
            <a:r>
              <a:rPr sz="2176" spc="-79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attacker</a:t>
            </a:r>
            <a:r>
              <a:rPr sz="2176" spc="-59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can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spc="-79" dirty="0">
                <a:latin typeface="Tahoma"/>
                <a:cs typeface="Tahoma"/>
              </a:rPr>
              <a:t>borrow</a:t>
            </a:r>
            <a:r>
              <a:rPr sz="2176" spc="-69" dirty="0">
                <a:latin typeface="Tahoma"/>
                <a:cs typeface="Tahoma"/>
              </a:rPr>
              <a:t> that</a:t>
            </a:r>
            <a:r>
              <a:rPr sz="2176" spc="-5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code </a:t>
            </a:r>
            <a:r>
              <a:rPr sz="2176" dirty="0">
                <a:latin typeface="Tahoma"/>
                <a:cs typeface="Tahoma"/>
              </a:rPr>
              <a:t>to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execute</a:t>
            </a:r>
            <a:r>
              <a:rPr sz="2176" spc="-99" dirty="0">
                <a:latin typeface="Tahoma"/>
                <a:cs typeface="Tahoma"/>
              </a:rPr>
              <a:t> </a:t>
            </a:r>
            <a:r>
              <a:rPr sz="2176" spc="-59" dirty="0">
                <a:latin typeface="Tahoma"/>
                <a:cs typeface="Tahoma"/>
              </a:rPr>
              <a:t>commands</a:t>
            </a:r>
            <a:r>
              <a:rPr sz="2176" spc="-7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(or</a:t>
            </a:r>
            <a:r>
              <a:rPr sz="2176" spc="-9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bypass</a:t>
            </a:r>
            <a:r>
              <a:rPr sz="2176" spc="-7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memory</a:t>
            </a:r>
            <a:r>
              <a:rPr sz="2176" spc="-7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protections)</a:t>
            </a:r>
            <a:endParaRPr sz="2176" dirty="0">
              <a:latin typeface="Tahoma"/>
              <a:cs typeface="Tahoma"/>
            </a:endParaRPr>
          </a:p>
          <a:p>
            <a:pPr marL="25121" marR="277583" algn="just">
              <a:lnSpc>
                <a:spcPct val="102299"/>
              </a:lnSpc>
              <a:spcBef>
                <a:spcPts val="584"/>
              </a:spcBef>
            </a:pPr>
            <a:r>
              <a:rPr sz="2176" spc="-69" dirty="0">
                <a:latin typeface="Tahoma"/>
                <a:cs typeface="Tahoma"/>
              </a:rPr>
              <a:t>For</a:t>
            </a:r>
            <a:r>
              <a:rPr sz="2176" spc="-9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example,</a:t>
            </a:r>
            <a:r>
              <a:rPr sz="2176" spc="-12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if</a:t>
            </a:r>
            <a:r>
              <a:rPr sz="2176" spc="-12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the</a:t>
            </a:r>
            <a:r>
              <a:rPr sz="2176" spc="-148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address</a:t>
            </a:r>
            <a:r>
              <a:rPr sz="2176" spc="-129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of</a:t>
            </a:r>
            <a:r>
              <a:rPr sz="2176" spc="-49" dirty="0">
                <a:latin typeface="Tahoma"/>
                <a:cs typeface="Tahoma"/>
              </a:rPr>
              <a:t> </a:t>
            </a:r>
            <a:r>
              <a:rPr sz="1780" spc="-49" dirty="0">
                <a:latin typeface="Courier New"/>
                <a:cs typeface="Courier New"/>
              </a:rPr>
              <a:t>system()</a:t>
            </a:r>
            <a:r>
              <a:rPr sz="1780" spc="-218" dirty="0">
                <a:latin typeface="Courier New"/>
                <a:cs typeface="Courier New"/>
              </a:rPr>
              <a:t> </a:t>
            </a:r>
            <a:r>
              <a:rPr sz="2176" spc="-20" dirty="0">
                <a:latin typeface="Tahoma"/>
                <a:cs typeface="Tahoma"/>
              </a:rPr>
              <a:t>can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be</a:t>
            </a:r>
            <a:r>
              <a:rPr sz="2176" spc="-9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guessed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then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the </a:t>
            </a:r>
            <a:r>
              <a:rPr sz="2176" spc="-40" dirty="0">
                <a:latin typeface="Tahoma"/>
                <a:cs typeface="Tahoma"/>
              </a:rPr>
              <a:t>attacker</a:t>
            </a:r>
            <a:r>
              <a:rPr sz="2176" spc="-12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can</a:t>
            </a:r>
            <a:r>
              <a:rPr sz="2176" spc="-11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perform</a:t>
            </a:r>
            <a:r>
              <a:rPr sz="2176" spc="-109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a</a:t>
            </a:r>
            <a:r>
              <a:rPr sz="2176" spc="-7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”return</a:t>
            </a:r>
            <a:r>
              <a:rPr sz="2176" spc="-59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to</a:t>
            </a:r>
            <a:r>
              <a:rPr sz="2176" spc="-6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libc”</a:t>
            </a:r>
            <a:r>
              <a:rPr sz="2176" spc="-30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attack,</a:t>
            </a:r>
            <a:r>
              <a:rPr sz="2176" spc="-4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calling</a:t>
            </a:r>
            <a:r>
              <a:rPr sz="2176" spc="-59" dirty="0">
                <a:latin typeface="Tahoma"/>
                <a:cs typeface="Tahoma"/>
              </a:rPr>
              <a:t> </a:t>
            </a:r>
            <a:r>
              <a:rPr sz="1780" spc="-59" dirty="0">
                <a:latin typeface="Courier New"/>
                <a:cs typeface="Courier New"/>
              </a:rPr>
              <a:t>system</a:t>
            </a:r>
            <a:r>
              <a:rPr sz="1780" spc="-208" dirty="0">
                <a:latin typeface="Courier New"/>
                <a:cs typeface="Courier New"/>
              </a:rPr>
              <a:t> </a:t>
            </a:r>
            <a:r>
              <a:rPr sz="2176" spc="-40" dirty="0">
                <a:latin typeface="Tahoma"/>
                <a:cs typeface="Tahoma"/>
              </a:rPr>
              <a:t>with </a:t>
            </a:r>
            <a:r>
              <a:rPr sz="2176" dirty="0">
                <a:latin typeface="Tahoma"/>
                <a:cs typeface="Tahoma"/>
              </a:rPr>
              <a:t>the</a:t>
            </a:r>
            <a:r>
              <a:rPr sz="2176" spc="-30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right</a:t>
            </a:r>
            <a:r>
              <a:rPr sz="2176" spc="-10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arguments</a:t>
            </a:r>
            <a:endParaRPr sz="2176" dirty="0">
              <a:latin typeface="Tahoma"/>
              <a:cs typeface="Tahoma"/>
            </a:endParaRPr>
          </a:p>
          <a:p>
            <a:pPr marL="25121" marR="607919" algn="just">
              <a:lnSpc>
                <a:spcPct val="101800"/>
              </a:lnSpc>
              <a:spcBef>
                <a:spcPts val="613"/>
              </a:spcBef>
            </a:pPr>
            <a:r>
              <a:rPr sz="2176" spc="-79" dirty="0">
                <a:latin typeface="Tahoma"/>
                <a:cs typeface="Tahoma"/>
              </a:rPr>
              <a:t>Return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oriented</a:t>
            </a:r>
            <a:r>
              <a:rPr sz="2176" spc="-79" dirty="0">
                <a:latin typeface="Tahoma"/>
                <a:cs typeface="Tahoma"/>
              </a:rPr>
              <a:t> programming</a:t>
            </a:r>
            <a:r>
              <a:rPr sz="2176" spc="-49" dirty="0">
                <a:latin typeface="Tahoma"/>
                <a:cs typeface="Tahoma"/>
              </a:rPr>
              <a:t> </a:t>
            </a:r>
            <a:r>
              <a:rPr sz="2176" spc="-79" dirty="0">
                <a:latin typeface="Tahoma"/>
                <a:cs typeface="Tahoma"/>
              </a:rPr>
              <a:t>(ROP):</a:t>
            </a:r>
            <a:r>
              <a:rPr sz="2176" spc="-40" dirty="0">
                <a:latin typeface="Tahoma"/>
                <a:cs typeface="Tahoma"/>
              </a:rPr>
              <a:t> </a:t>
            </a:r>
            <a:r>
              <a:rPr sz="2176" spc="-89" dirty="0">
                <a:latin typeface="Tahoma"/>
                <a:cs typeface="Tahoma"/>
              </a:rPr>
              <a:t>next</a:t>
            </a:r>
            <a:r>
              <a:rPr sz="2176" spc="-79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address</a:t>
            </a:r>
            <a:r>
              <a:rPr sz="2176" spc="-79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to</a:t>
            </a:r>
            <a:r>
              <a:rPr sz="2176" spc="-49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execute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is </a:t>
            </a:r>
            <a:r>
              <a:rPr sz="2176" spc="-20" dirty="0">
                <a:latin typeface="Tahoma"/>
                <a:cs typeface="Tahoma"/>
              </a:rPr>
              <a:t>popped</a:t>
            </a:r>
            <a:r>
              <a:rPr sz="2176" spc="-158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off</a:t>
            </a:r>
            <a:r>
              <a:rPr sz="2176" spc="-79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the</a:t>
            </a:r>
            <a:r>
              <a:rPr sz="2176" spc="-59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stack</a:t>
            </a:r>
            <a:r>
              <a:rPr sz="2176" spc="-59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due</a:t>
            </a:r>
            <a:r>
              <a:rPr sz="2176" spc="-69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to</a:t>
            </a:r>
            <a:r>
              <a:rPr sz="2176" spc="-59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a</a:t>
            </a:r>
            <a:r>
              <a:rPr sz="2176" spc="-69" dirty="0">
                <a:latin typeface="Tahoma"/>
                <a:cs typeface="Tahoma"/>
              </a:rPr>
              <a:t> </a:t>
            </a:r>
            <a:r>
              <a:rPr sz="1780" spc="-20" dirty="0">
                <a:latin typeface="Courier New"/>
                <a:cs typeface="Courier New"/>
              </a:rPr>
              <a:t>ret</a:t>
            </a:r>
            <a:r>
              <a:rPr sz="1780" spc="-356" dirty="0">
                <a:latin typeface="Courier New"/>
                <a:cs typeface="Courier New"/>
              </a:rPr>
              <a:t> </a:t>
            </a:r>
            <a:r>
              <a:rPr sz="2176" spc="-20" dirty="0">
                <a:latin typeface="Tahoma"/>
                <a:cs typeface="Tahoma"/>
              </a:rPr>
              <a:t>instruction</a:t>
            </a:r>
            <a:endParaRPr sz="2176" dirty="0">
              <a:latin typeface="Tahoma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91732" y="2096587"/>
            <a:ext cx="128116" cy="12811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91732" y="3191104"/>
            <a:ext cx="128116" cy="12811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91732" y="4283862"/>
            <a:ext cx="128116" cy="12811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07491" y="453811"/>
            <a:ext cx="20800088" cy="703743"/>
          </a:xfrm>
          <a:prstGeom prst="rect">
            <a:avLst/>
          </a:prstGeom>
        </p:spPr>
        <p:txBody>
          <a:bodyPr vert="horz" wrap="square" lIns="0" tIns="26377" rIns="0" bIns="0" rtlCol="0" anchor="ctr">
            <a:spAutoFit/>
          </a:bodyPr>
          <a:lstStyle/>
          <a:p>
            <a:pPr marL="42705">
              <a:lnSpc>
                <a:spcPct val="100000"/>
              </a:lnSpc>
              <a:spcBef>
                <a:spcPts val="208"/>
              </a:spcBef>
            </a:pPr>
            <a:r>
              <a:rPr spc="-69" dirty="0"/>
              <a:t>Return</a:t>
            </a:r>
            <a:r>
              <a:rPr spc="-138" dirty="0"/>
              <a:t> </a:t>
            </a:r>
            <a:r>
              <a:rPr spc="-69" dirty="0"/>
              <a:t>oriented</a:t>
            </a:r>
            <a:r>
              <a:rPr spc="-119" dirty="0"/>
              <a:t> </a:t>
            </a:r>
            <a:r>
              <a:rPr spc="-69" dirty="0"/>
              <a:t>programming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325347" y="1537739"/>
            <a:ext cx="8033657" cy="3860893"/>
          </a:xfrm>
          <a:prstGeom prst="rect">
            <a:avLst/>
          </a:prstGeom>
        </p:spPr>
        <p:txBody>
          <a:bodyPr vert="horz" wrap="square" lIns="0" tIns="60290" rIns="0" bIns="0" rtlCol="0">
            <a:spAutoFit/>
          </a:bodyPr>
          <a:lstStyle/>
          <a:p>
            <a:pPr marL="25121" marR="10048">
              <a:lnSpc>
                <a:spcPts val="2374"/>
              </a:lnSpc>
              <a:spcBef>
                <a:spcPts val="475"/>
              </a:spcBef>
            </a:pPr>
            <a:r>
              <a:rPr sz="2176" spc="-79" dirty="0">
                <a:latin typeface="Tahoma"/>
                <a:cs typeface="Tahoma"/>
              </a:rPr>
              <a:t>Alternatively,</a:t>
            </a:r>
            <a:r>
              <a:rPr sz="2176" spc="-9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by</a:t>
            </a:r>
            <a:r>
              <a:rPr sz="2176" spc="-59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using snippets </a:t>
            </a:r>
            <a:r>
              <a:rPr sz="2176" spc="-40" dirty="0">
                <a:latin typeface="Tahoma"/>
                <a:cs typeface="Tahoma"/>
              </a:rPr>
              <a:t>of</a:t>
            </a:r>
            <a:r>
              <a:rPr sz="2176" spc="-109" dirty="0">
                <a:latin typeface="Tahoma"/>
                <a:cs typeface="Tahoma"/>
              </a:rPr>
              <a:t> </a:t>
            </a:r>
            <a:r>
              <a:rPr sz="2176" spc="-79" dirty="0">
                <a:latin typeface="Tahoma"/>
                <a:cs typeface="Tahoma"/>
              </a:rPr>
              <a:t>borrowed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code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spc="-79" dirty="0">
                <a:latin typeface="Tahoma"/>
                <a:cs typeface="Tahoma"/>
              </a:rPr>
              <a:t>(called</a:t>
            </a:r>
            <a:r>
              <a:rPr sz="2176" spc="-69" dirty="0">
                <a:latin typeface="Tahoma"/>
                <a:cs typeface="Tahoma"/>
              </a:rPr>
              <a:t> </a:t>
            </a:r>
            <a:r>
              <a:rPr sz="2176" spc="-79" dirty="0">
                <a:latin typeface="Tahoma"/>
                <a:cs typeface="Tahoma"/>
              </a:rPr>
              <a:t>’gadgets’) </a:t>
            </a:r>
            <a:r>
              <a:rPr sz="2176" spc="-49" dirty="0">
                <a:latin typeface="Tahoma"/>
                <a:cs typeface="Tahoma"/>
              </a:rPr>
              <a:t>an </a:t>
            </a:r>
            <a:r>
              <a:rPr sz="2176" dirty="0">
                <a:latin typeface="Tahoma"/>
                <a:cs typeface="Tahoma"/>
              </a:rPr>
              <a:t>attacker</a:t>
            </a:r>
            <a:r>
              <a:rPr sz="2176" spc="-79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can</a:t>
            </a:r>
            <a:r>
              <a:rPr sz="2176" spc="-79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chain</a:t>
            </a:r>
            <a:r>
              <a:rPr sz="2176" spc="-79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an</a:t>
            </a:r>
            <a:r>
              <a:rPr sz="2176" spc="-79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exploit</a:t>
            </a:r>
            <a:r>
              <a:rPr sz="2176" spc="-4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that:</a:t>
            </a:r>
            <a:endParaRPr sz="2176" dirty="0">
              <a:latin typeface="Tahoma"/>
              <a:cs typeface="Tahoma"/>
            </a:endParaRPr>
          </a:p>
          <a:p>
            <a:pPr marL="574006" marR="3225485">
              <a:lnSpc>
                <a:spcPts val="2354"/>
              </a:lnSpc>
              <a:spcBef>
                <a:spcPts val="404"/>
              </a:spcBef>
            </a:pPr>
            <a:r>
              <a:rPr sz="1978" spc="-89" dirty="0">
                <a:latin typeface="Tahoma"/>
                <a:cs typeface="Tahoma"/>
              </a:rPr>
              <a:t>allocates </a:t>
            </a:r>
            <a:r>
              <a:rPr sz="1978" dirty="0">
                <a:latin typeface="Tahoma"/>
                <a:cs typeface="Tahoma"/>
              </a:rPr>
              <a:t>a</a:t>
            </a:r>
            <a:r>
              <a:rPr sz="1978" spc="-69" dirty="0">
                <a:latin typeface="Tahoma"/>
                <a:cs typeface="Tahoma"/>
              </a:rPr>
              <a:t> new </a:t>
            </a:r>
            <a:r>
              <a:rPr sz="1978" spc="-99" dirty="0">
                <a:latin typeface="Tahoma"/>
                <a:cs typeface="Tahoma"/>
              </a:rPr>
              <a:t>executable</a:t>
            </a:r>
            <a:r>
              <a:rPr sz="1978" spc="-69" dirty="0">
                <a:latin typeface="Tahoma"/>
                <a:cs typeface="Tahoma"/>
              </a:rPr>
              <a:t> </a:t>
            </a:r>
            <a:r>
              <a:rPr sz="1978" spc="-89" dirty="0">
                <a:latin typeface="Tahoma"/>
                <a:cs typeface="Tahoma"/>
              </a:rPr>
              <a:t>memory </a:t>
            </a:r>
            <a:r>
              <a:rPr sz="1978" spc="-40" dirty="0">
                <a:latin typeface="Tahoma"/>
                <a:cs typeface="Tahoma"/>
              </a:rPr>
              <a:t>page </a:t>
            </a:r>
            <a:r>
              <a:rPr sz="1978" dirty="0">
                <a:latin typeface="Tahoma"/>
                <a:cs typeface="Tahoma"/>
              </a:rPr>
              <a:t>writes</a:t>
            </a:r>
            <a:r>
              <a:rPr sz="1978" spc="-89" dirty="0">
                <a:latin typeface="Tahoma"/>
                <a:cs typeface="Tahoma"/>
              </a:rPr>
              <a:t> </a:t>
            </a:r>
            <a:r>
              <a:rPr sz="1978" dirty="0">
                <a:latin typeface="Tahoma"/>
                <a:cs typeface="Tahoma"/>
              </a:rPr>
              <a:t>shellcode</a:t>
            </a:r>
            <a:r>
              <a:rPr sz="1978" spc="-69" dirty="0">
                <a:latin typeface="Tahoma"/>
                <a:cs typeface="Tahoma"/>
              </a:rPr>
              <a:t> </a:t>
            </a:r>
            <a:r>
              <a:rPr sz="1978" dirty="0">
                <a:latin typeface="Tahoma"/>
                <a:cs typeface="Tahoma"/>
              </a:rPr>
              <a:t>on</a:t>
            </a:r>
            <a:r>
              <a:rPr sz="1978" spc="-69" dirty="0">
                <a:latin typeface="Tahoma"/>
                <a:cs typeface="Tahoma"/>
              </a:rPr>
              <a:t> </a:t>
            </a:r>
            <a:r>
              <a:rPr sz="1978" dirty="0">
                <a:latin typeface="Tahoma"/>
                <a:cs typeface="Tahoma"/>
              </a:rPr>
              <a:t>that</a:t>
            </a:r>
            <a:r>
              <a:rPr sz="1978" spc="-59" dirty="0">
                <a:latin typeface="Tahoma"/>
                <a:cs typeface="Tahoma"/>
              </a:rPr>
              <a:t> </a:t>
            </a:r>
            <a:r>
              <a:rPr sz="1978" spc="-40" dirty="0">
                <a:latin typeface="Tahoma"/>
                <a:cs typeface="Tahoma"/>
              </a:rPr>
              <a:t>page</a:t>
            </a:r>
            <a:endParaRPr sz="1978" dirty="0">
              <a:latin typeface="Tahoma"/>
              <a:cs typeface="Tahoma"/>
            </a:endParaRPr>
          </a:p>
          <a:p>
            <a:pPr marL="574006">
              <a:lnSpc>
                <a:spcPts val="2245"/>
              </a:lnSpc>
            </a:pPr>
            <a:r>
              <a:rPr sz="1978" spc="-109" dirty="0">
                <a:latin typeface="Tahoma"/>
                <a:cs typeface="Tahoma"/>
              </a:rPr>
              <a:t>executes</a:t>
            </a:r>
            <a:r>
              <a:rPr sz="1978" spc="-49" dirty="0">
                <a:latin typeface="Tahoma"/>
                <a:cs typeface="Tahoma"/>
              </a:rPr>
              <a:t> </a:t>
            </a:r>
            <a:r>
              <a:rPr sz="1978" spc="-69" dirty="0">
                <a:latin typeface="Tahoma"/>
                <a:cs typeface="Tahoma"/>
              </a:rPr>
              <a:t>the</a:t>
            </a:r>
            <a:r>
              <a:rPr sz="1978" spc="-20" dirty="0">
                <a:latin typeface="Tahoma"/>
                <a:cs typeface="Tahoma"/>
              </a:rPr>
              <a:t> shellcode</a:t>
            </a:r>
            <a:endParaRPr sz="1978" dirty="0">
              <a:latin typeface="Tahoma"/>
              <a:cs typeface="Tahoma"/>
            </a:endParaRPr>
          </a:p>
          <a:p>
            <a:pPr marL="25121">
              <a:spcBef>
                <a:spcPts val="445"/>
              </a:spcBef>
            </a:pPr>
            <a:r>
              <a:rPr sz="2176" spc="-49" dirty="0">
                <a:latin typeface="Tahoma"/>
                <a:cs typeface="Tahoma"/>
              </a:rPr>
              <a:t>Chaining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techniques:</a:t>
            </a:r>
            <a:endParaRPr sz="2176" dirty="0">
              <a:latin typeface="Tahoma"/>
              <a:cs typeface="Tahoma"/>
            </a:endParaRPr>
          </a:p>
          <a:p>
            <a:pPr marL="574006" marR="162028">
              <a:lnSpc>
                <a:spcPts val="2196"/>
              </a:lnSpc>
              <a:spcBef>
                <a:spcPts val="346"/>
              </a:spcBef>
            </a:pPr>
            <a:r>
              <a:rPr sz="1978" spc="-69" dirty="0">
                <a:latin typeface="Tahoma"/>
                <a:cs typeface="Tahoma"/>
              </a:rPr>
              <a:t>providing</a:t>
            </a:r>
            <a:r>
              <a:rPr sz="1978" spc="-119" dirty="0">
                <a:latin typeface="Tahoma"/>
                <a:cs typeface="Tahoma"/>
              </a:rPr>
              <a:t> </a:t>
            </a:r>
            <a:r>
              <a:rPr sz="1978" spc="-69" dirty="0">
                <a:latin typeface="Tahoma"/>
                <a:cs typeface="Tahoma"/>
              </a:rPr>
              <a:t>the</a:t>
            </a:r>
            <a:r>
              <a:rPr sz="1978" spc="-89" dirty="0">
                <a:latin typeface="Tahoma"/>
                <a:cs typeface="Tahoma"/>
              </a:rPr>
              <a:t> </a:t>
            </a:r>
            <a:r>
              <a:rPr sz="1978" spc="-69" dirty="0">
                <a:latin typeface="Tahoma"/>
                <a:cs typeface="Tahoma"/>
              </a:rPr>
              <a:t>program</a:t>
            </a:r>
            <a:r>
              <a:rPr sz="1978" spc="-99" dirty="0">
                <a:latin typeface="Tahoma"/>
                <a:cs typeface="Tahoma"/>
              </a:rPr>
              <a:t> </a:t>
            </a:r>
            <a:r>
              <a:rPr sz="1978" spc="-59" dirty="0">
                <a:latin typeface="Tahoma"/>
                <a:cs typeface="Tahoma"/>
              </a:rPr>
              <a:t>code</a:t>
            </a:r>
            <a:r>
              <a:rPr sz="1978" spc="-79" dirty="0">
                <a:latin typeface="Tahoma"/>
                <a:cs typeface="Tahoma"/>
              </a:rPr>
              <a:t> </a:t>
            </a:r>
            <a:r>
              <a:rPr sz="1978" spc="-69" dirty="0">
                <a:latin typeface="Tahoma"/>
                <a:cs typeface="Tahoma"/>
              </a:rPr>
              <a:t>with</a:t>
            </a:r>
            <a:r>
              <a:rPr sz="1978" spc="-119" dirty="0">
                <a:latin typeface="Tahoma"/>
                <a:cs typeface="Tahoma"/>
              </a:rPr>
              <a:t> </a:t>
            </a:r>
            <a:r>
              <a:rPr sz="1978" spc="-79" dirty="0">
                <a:latin typeface="Tahoma"/>
                <a:cs typeface="Tahoma"/>
              </a:rPr>
              <a:t>addresses </a:t>
            </a:r>
            <a:r>
              <a:rPr sz="1978" spc="-30" dirty="0">
                <a:latin typeface="Tahoma"/>
                <a:cs typeface="Tahoma"/>
              </a:rPr>
              <a:t>of</a:t>
            </a:r>
            <a:r>
              <a:rPr sz="1978" spc="-119" dirty="0">
                <a:latin typeface="Tahoma"/>
                <a:cs typeface="Tahoma"/>
              </a:rPr>
              <a:t> </a:t>
            </a:r>
            <a:r>
              <a:rPr sz="1978" spc="-69" dirty="0">
                <a:latin typeface="Tahoma"/>
                <a:cs typeface="Tahoma"/>
              </a:rPr>
              <a:t>gadgets</a:t>
            </a:r>
            <a:r>
              <a:rPr sz="1978" spc="-89" dirty="0">
                <a:latin typeface="Tahoma"/>
                <a:cs typeface="Tahoma"/>
              </a:rPr>
              <a:t> </a:t>
            </a:r>
            <a:r>
              <a:rPr sz="1978" spc="-40" dirty="0">
                <a:latin typeface="Tahoma"/>
                <a:cs typeface="Tahoma"/>
              </a:rPr>
              <a:t>(e.g.</a:t>
            </a:r>
            <a:r>
              <a:rPr sz="1978" spc="109" dirty="0">
                <a:latin typeface="Tahoma"/>
                <a:cs typeface="Tahoma"/>
              </a:rPr>
              <a:t> </a:t>
            </a:r>
            <a:r>
              <a:rPr sz="1978" spc="-79" dirty="0">
                <a:latin typeface="Tahoma"/>
                <a:cs typeface="Tahoma"/>
              </a:rPr>
              <a:t>through</a:t>
            </a:r>
            <a:r>
              <a:rPr sz="1978" spc="-119" dirty="0">
                <a:latin typeface="Tahoma"/>
                <a:cs typeface="Tahoma"/>
              </a:rPr>
              <a:t> </a:t>
            </a:r>
            <a:r>
              <a:rPr sz="1978" spc="-99" dirty="0">
                <a:latin typeface="Tahoma"/>
                <a:cs typeface="Tahoma"/>
              </a:rPr>
              <a:t>a </a:t>
            </a:r>
            <a:r>
              <a:rPr sz="1978" dirty="0">
                <a:latin typeface="Tahoma"/>
                <a:cs typeface="Tahoma"/>
              </a:rPr>
              <a:t>buffer</a:t>
            </a:r>
            <a:r>
              <a:rPr sz="1978" spc="-59" dirty="0">
                <a:latin typeface="Tahoma"/>
                <a:cs typeface="Tahoma"/>
              </a:rPr>
              <a:t> </a:t>
            </a:r>
            <a:r>
              <a:rPr sz="1978" dirty="0">
                <a:latin typeface="Tahoma"/>
                <a:cs typeface="Tahoma"/>
              </a:rPr>
              <a:t>overflow</a:t>
            </a:r>
            <a:r>
              <a:rPr sz="1978" spc="-40" dirty="0">
                <a:latin typeface="Tahoma"/>
                <a:cs typeface="Tahoma"/>
              </a:rPr>
              <a:t> </a:t>
            </a:r>
            <a:r>
              <a:rPr sz="1978" dirty="0">
                <a:latin typeface="Tahoma"/>
                <a:cs typeface="Tahoma"/>
              </a:rPr>
              <a:t>on</a:t>
            </a:r>
            <a:r>
              <a:rPr sz="1978" spc="-69" dirty="0">
                <a:latin typeface="Tahoma"/>
                <a:cs typeface="Tahoma"/>
              </a:rPr>
              <a:t> </a:t>
            </a:r>
            <a:r>
              <a:rPr sz="1978" dirty="0">
                <a:latin typeface="Tahoma"/>
                <a:cs typeface="Tahoma"/>
              </a:rPr>
              <a:t>the</a:t>
            </a:r>
            <a:r>
              <a:rPr sz="1978" spc="-40" dirty="0">
                <a:latin typeface="Tahoma"/>
                <a:cs typeface="Tahoma"/>
              </a:rPr>
              <a:t> </a:t>
            </a:r>
            <a:r>
              <a:rPr sz="1978" spc="-20" dirty="0">
                <a:latin typeface="Tahoma"/>
                <a:cs typeface="Tahoma"/>
              </a:rPr>
              <a:t>stack)</a:t>
            </a:r>
            <a:endParaRPr sz="1978" dirty="0">
              <a:latin typeface="Tahoma"/>
              <a:cs typeface="Tahoma"/>
            </a:endParaRPr>
          </a:p>
          <a:p>
            <a:pPr marL="1122891" marR="144443">
              <a:lnSpc>
                <a:spcPct val="101099"/>
              </a:lnSpc>
              <a:spcBef>
                <a:spcPts val="316"/>
              </a:spcBef>
            </a:pPr>
            <a:r>
              <a:rPr sz="1780" spc="-20" dirty="0">
                <a:latin typeface="Arial"/>
                <a:cs typeface="Arial"/>
              </a:rPr>
              <a:t>each</a:t>
            </a:r>
            <a:r>
              <a:rPr sz="1780" spc="-69" dirty="0">
                <a:latin typeface="Arial"/>
                <a:cs typeface="Arial"/>
              </a:rPr>
              <a:t> </a:t>
            </a:r>
            <a:r>
              <a:rPr sz="1780" spc="-20" dirty="0">
                <a:latin typeface="Arial"/>
                <a:cs typeface="Arial"/>
              </a:rPr>
              <a:t>gadget</a:t>
            </a:r>
            <a:r>
              <a:rPr sz="1780" spc="-59" dirty="0">
                <a:latin typeface="Arial"/>
                <a:cs typeface="Arial"/>
              </a:rPr>
              <a:t> </a:t>
            </a:r>
            <a:r>
              <a:rPr sz="1780" spc="-40" dirty="0">
                <a:latin typeface="Arial"/>
                <a:cs typeface="Arial"/>
              </a:rPr>
              <a:t>executes</a:t>
            </a:r>
            <a:r>
              <a:rPr sz="1780" spc="-49" dirty="0">
                <a:latin typeface="Arial"/>
                <a:cs typeface="Arial"/>
              </a:rPr>
              <a:t> </a:t>
            </a:r>
            <a:r>
              <a:rPr sz="1780" spc="-20" dirty="0">
                <a:latin typeface="Arial"/>
                <a:cs typeface="Arial"/>
              </a:rPr>
              <a:t>and</a:t>
            </a:r>
            <a:r>
              <a:rPr sz="1780" spc="-59" dirty="0">
                <a:latin typeface="Arial"/>
                <a:cs typeface="Arial"/>
              </a:rPr>
              <a:t> </a:t>
            </a:r>
            <a:r>
              <a:rPr sz="1780" spc="-40" dirty="0">
                <a:latin typeface="Arial"/>
                <a:cs typeface="Arial"/>
              </a:rPr>
              <a:t>returns</a:t>
            </a:r>
            <a:r>
              <a:rPr sz="1780" spc="-59" dirty="0">
                <a:latin typeface="Arial"/>
                <a:cs typeface="Arial"/>
              </a:rPr>
              <a:t> </a:t>
            </a:r>
            <a:r>
              <a:rPr sz="1780" spc="-20" dirty="0">
                <a:latin typeface="Arial"/>
                <a:cs typeface="Arial"/>
              </a:rPr>
              <a:t>(so</a:t>
            </a:r>
            <a:r>
              <a:rPr sz="1780" spc="-79" dirty="0">
                <a:latin typeface="Arial"/>
                <a:cs typeface="Arial"/>
              </a:rPr>
              <a:t> </a:t>
            </a:r>
            <a:r>
              <a:rPr sz="1780" spc="-20" dirty="0">
                <a:latin typeface="Arial"/>
                <a:cs typeface="Arial"/>
              </a:rPr>
              <a:t>that</a:t>
            </a:r>
            <a:r>
              <a:rPr sz="1780" spc="-59" dirty="0">
                <a:latin typeface="Arial"/>
                <a:cs typeface="Arial"/>
              </a:rPr>
              <a:t> </a:t>
            </a:r>
            <a:r>
              <a:rPr sz="1780" spc="-20" dirty="0">
                <a:latin typeface="Arial"/>
                <a:cs typeface="Arial"/>
              </a:rPr>
              <a:t>the</a:t>
            </a:r>
            <a:r>
              <a:rPr sz="1780" spc="-59" dirty="0">
                <a:latin typeface="Arial"/>
                <a:cs typeface="Arial"/>
              </a:rPr>
              <a:t> </a:t>
            </a:r>
            <a:r>
              <a:rPr sz="1780" spc="-20" dirty="0">
                <a:latin typeface="Arial"/>
                <a:cs typeface="Arial"/>
              </a:rPr>
              <a:t>next</a:t>
            </a:r>
            <a:r>
              <a:rPr sz="1780" spc="-59" dirty="0">
                <a:latin typeface="Arial"/>
                <a:cs typeface="Arial"/>
              </a:rPr>
              <a:t> </a:t>
            </a:r>
            <a:r>
              <a:rPr sz="1780" spc="-40" dirty="0">
                <a:latin typeface="Arial"/>
                <a:cs typeface="Arial"/>
              </a:rPr>
              <a:t>return</a:t>
            </a:r>
            <a:r>
              <a:rPr sz="1780" spc="-89" dirty="0">
                <a:latin typeface="Arial"/>
                <a:cs typeface="Arial"/>
              </a:rPr>
              <a:t> </a:t>
            </a:r>
            <a:r>
              <a:rPr sz="1780" spc="-20" dirty="0">
                <a:latin typeface="Arial"/>
                <a:cs typeface="Arial"/>
              </a:rPr>
              <a:t>address</a:t>
            </a:r>
            <a:r>
              <a:rPr sz="1780" spc="-49" dirty="0">
                <a:latin typeface="Arial"/>
                <a:cs typeface="Arial"/>
              </a:rPr>
              <a:t> </a:t>
            </a:r>
            <a:r>
              <a:rPr sz="1780" spc="-40" dirty="0">
                <a:latin typeface="Arial"/>
                <a:cs typeface="Arial"/>
              </a:rPr>
              <a:t>will </a:t>
            </a:r>
            <a:r>
              <a:rPr sz="1780" dirty="0">
                <a:latin typeface="Arial"/>
                <a:cs typeface="Arial"/>
              </a:rPr>
              <a:t>be </a:t>
            </a:r>
            <a:r>
              <a:rPr sz="1780" spc="-20" dirty="0">
                <a:latin typeface="Arial"/>
                <a:cs typeface="Arial"/>
              </a:rPr>
              <a:t>used)</a:t>
            </a:r>
            <a:endParaRPr sz="1780" dirty="0">
              <a:latin typeface="Arial"/>
              <a:cs typeface="Arial"/>
            </a:endParaRPr>
          </a:p>
          <a:p>
            <a:pPr marL="574006" marR="26377">
              <a:lnSpc>
                <a:spcPts val="2354"/>
              </a:lnSpc>
              <a:spcBef>
                <a:spcPts val="514"/>
              </a:spcBef>
            </a:pPr>
            <a:r>
              <a:rPr sz="1978" spc="-69" dirty="0">
                <a:latin typeface="Tahoma"/>
                <a:cs typeface="Tahoma"/>
              </a:rPr>
              <a:t>instead</a:t>
            </a:r>
            <a:r>
              <a:rPr sz="1978" spc="-99" dirty="0">
                <a:latin typeface="Tahoma"/>
                <a:cs typeface="Tahoma"/>
              </a:rPr>
              <a:t> </a:t>
            </a:r>
            <a:r>
              <a:rPr sz="1978" spc="-40" dirty="0">
                <a:latin typeface="Tahoma"/>
                <a:cs typeface="Tahoma"/>
              </a:rPr>
              <a:t>of</a:t>
            </a:r>
            <a:r>
              <a:rPr sz="1978" spc="-109" dirty="0">
                <a:latin typeface="Tahoma"/>
                <a:cs typeface="Tahoma"/>
              </a:rPr>
              <a:t> </a:t>
            </a:r>
            <a:r>
              <a:rPr sz="1978" spc="-69" dirty="0">
                <a:latin typeface="Tahoma"/>
                <a:cs typeface="Tahoma"/>
              </a:rPr>
              <a:t>return</a:t>
            </a:r>
            <a:r>
              <a:rPr sz="1978" spc="-79" dirty="0">
                <a:latin typeface="Tahoma"/>
                <a:cs typeface="Tahoma"/>
              </a:rPr>
              <a:t> statements,</a:t>
            </a:r>
            <a:r>
              <a:rPr sz="1978" spc="-99" dirty="0">
                <a:latin typeface="Tahoma"/>
                <a:cs typeface="Tahoma"/>
              </a:rPr>
              <a:t> </a:t>
            </a:r>
            <a:r>
              <a:rPr sz="1978" spc="-69" dirty="0">
                <a:latin typeface="Tahoma"/>
                <a:cs typeface="Tahoma"/>
              </a:rPr>
              <a:t>other</a:t>
            </a:r>
            <a:r>
              <a:rPr sz="1978" spc="-89" dirty="0">
                <a:latin typeface="Tahoma"/>
                <a:cs typeface="Tahoma"/>
              </a:rPr>
              <a:t> </a:t>
            </a:r>
            <a:r>
              <a:rPr sz="1978" spc="-79" dirty="0">
                <a:latin typeface="Tahoma"/>
                <a:cs typeface="Tahoma"/>
              </a:rPr>
              <a:t>techniques</a:t>
            </a:r>
            <a:r>
              <a:rPr sz="1978" spc="-99" dirty="0">
                <a:latin typeface="Tahoma"/>
                <a:cs typeface="Tahoma"/>
              </a:rPr>
              <a:t> </a:t>
            </a:r>
            <a:r>
              <a:rPr sz="1978" spc="-69" dirty="0">
                <a:latin typeface="Tahoma"/>
                <a:cs typeface="Tahoma"/>
              </a:rPr>
              <a:t>(jumps</a:t>
            </a:r>
            <a:r>
              <a:rPr sz="1978" spc="-99" dirty="0">
                <a:latin typeface="Tahoma"/>
                <a:cs typeface="Tahoma"/>
              </a:rPr>
              <a:t> </a:t>
            </a:r>
            <a:r>
              <a:rPr sz="1978" spc="-20" dirty="0">
                <a:latin typeface="Tahoma"/>
                <a:cs typeface="Tahoma"/>
              </a:rPr>
              <a:t>etc.)</a:t>
            </a:r>
            <a:r>
              <a:rPr sz="1978" spc="158" dirty="0">
                <a:latin typeface="Tahoma"/>
                <a:cs typeface="Tahoma"/>
              </a:rPr>
              <a:t> </a:t>
            </a:r>
            <a:r>
              <a:rPr sz="1978" spc="-59" dirty="0">
                <a:latin typeface="Tahoma"/>
                <a:cs typeface="Tahoma"/>
              </a:rPr>
              <a:t>can</a:t>
            </a:r>
            <a:r>
              <a:rPr sz="1978" spc="-99" dirty="0">
                <a:latin typeface="Tahoma"/>
                <a:cs typeface="Tahoma"/>
              </a:rPr>
              <a:t> </a:t>
            </a:r>
            <a:r>
              <a:rPr sz="1978" spc="-59" dirty="0">
                <a:latin typeface="Tahoma"/>
                <a:cs typeface="Tahoma"/>
              </a:rPr>
              <a:t>also</a:t>
            </a:r>
            <a:r>
              <a:rPr sz="1978" spc="-99" dirty="0">
                <a:latin typeface="Tahoma"/>
                <a:cs typeface="Tahoma"/>
              </a:rPr>
              <a:t> </a:t>
            </a:r>
            <a:r>
              <a:rPr sz="1978" spc="-49" dirty="0">
                <a:latin typeface="Tahoma"/>
                <a:cs typeface="Tahoma"/>
              </a:rPr>
              <a:t>be </a:t>
            </a:r>
            <a:r>
              <a:rPr sz="1978" spc="-40" dirty="0">
                <a:latin typeface="Tahoma"/>
                <a:cs typeface="Tahoma"/>
              </a:rPr>
              <a:t>used</a:t>
            </a:r>
            <a:endParaRPr sz="1978" dirty="0">
              <a:latin typeface="Tahoma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91732" y="1713745"/>
            <a:ext cx="128116" cy="12811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65744" y="2390753"/>
            <a:ext cx="102996" cy="10299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65744" y="2690947"/>
            <a:ext cx="102996" cy="10299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65744" y="2989635"/>
            <a:ext cx="102996" cy="10299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91732" y="3340071"/>
            <a:ext cx="128116" cy="12811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665744" y="3691261"/>
            <a:ext cx="102996" cy="10299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213380" y="4291048"/>
            <a:ext cx="102994" cy="10299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665744" y="4915453"/>
            <a:ext cx="102996" cy="102994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06886" y="-16370"/>
            <a:ext cx="20800088" cy="765298"/>
          </a:xfrm>
          <a:prstGeom prst="rect">
            <a:avLst/>
          </a:prstGeom>
        </p:spPr>
        <p:txBody>
          <a:bodyPr vert="horz" wrap="square" lIns="0" tIns="26377" rIns="0" bIns="0" rtlCol="0" anchor="ctr">
            <a:spAutoFit/>
          </a:bodyPr>
          <a:lstStyle/>
          <a:p>
            <a:pPr marL="30145">
              <a:lnSpc>
                <a:spcPct val="100000"/>
              </a:lnSpc>
              <a:spcBef>
                <a:spcPts val="208"/>
              </a:spcBef>
            </a:pPr>
            <a:r>
              <a:rPr sz="4800" spc="-40" dirty="0"/>
              <a:t>Format</a:t>
            </a:r>
            <a:r>
              <a:rPr sz="4800" spc="-168" dirty="0"/>
              <a:t> </a:t>
            </a:r>
            <a:r>
              <a:rPr sz="4800" spc="-20" dirty="0"/>
              <a:t>string</a:t>
            </a:r>
            <a:r>
              <a:rPr sz="4800" spc="-138" dirty="0"/>
              <a:t> </a:t>
            </a:r>
            <a:r>
              <a:rPr sz="4800" spc="-40" dirty="0"/>
              <a:t>bugs</a:t>
            </a: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65744" y="5848138"/>
            <a:ext cx="102996" cy="10299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298184" y="973862"/>
            <a:ext cx="7965831" cy="5389776"/>
          </a:xfrm>
          <a:prstGeom prst="rect">
            <a:avLst/>
          </a:prstGeom>
        </p:spPr>
        <p:txBody>
          <a:bodyPr vert="horz" wrap="square" lIns="0" tIns="20097" rIns="0" bIns="0" rtlCol="0">
            <a:spAutoFit/>
          </a:bodyPr>
          <a:lstStyle/>
          <a:p>
            <a:pPr marL="25121" marR="708401">
              <a:lnSpc>
                <a:spcPct val="101800"/>
              </a:lnSpc>
              <a:spcBef>
                <a:spcPts val="158"/>
              </a:spcBef>
            </a:pPr>
            <a:r>
              <a:rPr sz="2176" spc="-89" dirty="0">
                <a:latin typeface="Tahoma"/>
                <a:cs typeface="Tahoma"/>
              </a:rPr>
              <a:t>Sometimes</a:t>
            </a:r>
            <a:r>
              <a:rPr sz="2176" spc="-79" dirty="0">
                <a:latin typeface="Tahoma"/>
                <a:cs typeface="Tahoma"/>
              </a:rPr>
              <a:t> </a:t>
            </a:r>
            <a:r>
              <a:rPr sz="2176" spc="-99" dirty="0">
                <a:latin typeface="Tahoma"/>
                <a:cs typeface="Tahoma"/>
              </a:rPr>
              <a:t>programmers</a:t>
            </a:r>
            <a:r>
              <a:rPr sz="2176" spc="-69" dirty="0">
                <a:latin typeface="Tahoma"/>
                <a:cs typeface="Tahoma"/>
              </a:rPr>
              <a:t> </a:t>
            </a:r>
            <a:r>
              <a:rPr sz="2176" spc="-89" dirty="0">
                <a:latin typeface="Tahoma"/>
                <a:cs typeface="Tahoma"/>
              </a:rPr>
              <a:t>allow </a:t>
            </a:r>
            <a:r>
              <a:rPr sz="2176" spc="-79" dirty="0">
                <a:latin typeface="Tahoma"/>
                <a:cs typeface="Tahoma"/>
              </a:rPr>
              <a:t>input</a:t>
            </a:r>
            <a:r>
              <a:rPr sz="2176" spc="-69" dirty="0">
                <a:latin typeface="Tahoma"/>
                <a:cs typeface="Tahoma"/>
              </a:rPr>
              <a:t> </a:t>
            </a:r>
            <a:r>
              <a:rPr sz="2176" spc="-89" dirty="0">
                <a:latin typeface="Tahoma"/>
                <a:cs typeface="Tahoma"/>
              </a:rPr>
              <a:t>from</a:t>
            </a:r>
            <a:r>
              <a:rPr sz="2176" spc="-79" dirty="0">
                <a:latin typeface="Tahoma"/>
                <a:cs typeface="Tahoma"/>
              </a:rPr>
              <a:t> </a:t>
            </a:r>
            <a:r>
              <a:rPr sz="2176" spc="-89" dirty="0">
                <a:latin typeface="Tahoma"/>
                <a:cs typeface="Tahoma"/>
              </a:rPr>
              <a:t>users</a:t>
            </a:r>
            <a:r>
              <a:rPr sz="2176" spc="-79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to</a:t>
            </a:r>
            <a:r>
              <a:rPr sz="2176" spc="-49" dirty="0">
                <a:latin typeface="Tahoma"/>
                <a:cs typeface="Tahoma"/>
              </a:rPr>
              <a:t> </a:t>
            </a:r>
            <a:r>
              <a:rPr sz="2176" spc="-79" dirty="0">
                <a:latin typeface="Tahoma"/>
                <a:cs typeface="Tahoma"/>
              </a:rPr>
              <a:t>enter </a:t>
            </a:r>
            <a:r>
              <a:rPr sz="2176" spc="-20" dirty="0">
                <a:latin typeface="Tahoma"/>
                <a:cs typeface="Tahoma"/>
              </a:rPr>
              <a:t>format strings</a:t>
            </a:r>
            <a:endParaRPr sz="2176" dirty="0">
              <a:latin typeface="Tahoma"/>
              <a:cs typeface="Tahoma"/>
            </a:endParaRPr>
          </a:p>
          <a:p>
            <a:pPr marL="25121" marR="2630127" indent="138163">
              <a:lnSpc>
                <a:spcPct val="125699"/>
              </a:lnSpc>
              <a:spcBef>
                <a:spcPts val="485"/>
              </a:spcBef>
            </a:pPr>
            <a:r>
              <a:rPr sz="1780" dirty="0">
                <a:latin typeface="Courier New"/>
                <a:cs typeface="Courier New"/>
              </a:rPr>
              <a:t>strcpy(fmt_buf,</a:t>
            </a:r>
            <a:r>
              <a:rPr sz="1780" spc="-59" dirty="0">
                <a:latin typeface="Courier New"/>
                <a:cs typeface="Courier New"/>
              </a:rPr>
              <a:t> </a:t>
            </a:r>
            <a:r>
              <a:rPr sz="1780" dirty="0">
                <a:latin typeface="Courier New"/>
                <a:cs typeface="Courier New"/>
              </a:rPr>
              <a:t>"user</a:t>
            </a:r>
            <a:r>
              <a:rPr sz="1780" spc="-59" dirty="0">
                <a:latin typeface="Courier New"/>
                <a:cs typeface="Courier New"/>
              </a:rPr>
              <a:t> </a:t>
            </a:r>
            <a:r>
              <a:rPr sz="1780" dirty="0">
                <a:latin typeface="Courier New"/>
                <a:cs typeface="Courier New"/>
              </a:rPr>
              <a:t>id:</a:t>
            </a:r>
            <a:r>
              <a:rPr sz="1780" spc="-59" dirty="0">
                <a:latin typeface="Courier New"/>
                <a:cs typeface="Courier New"/>
              </a:rPr>
              <a:t> </a:t>
            </a:r>
            <a:r>
              <a:rPr sz="1780" dirty="0">
                <a:latin typeface="Courier New"/>
                <a:cs typeface="Courier New"/>
              </a:rPr>
              <a:t>%i</a:t>
            </a:r>
            <a:r>
              <a:rPr sz="1780" spc="-59" dirty="0">
                <a:latin typeface="Courier New"/>
                <a:cs typeface="Courier New"/>
              </a:rPr>
              <a:t> </a:t>
            </a:r>
            <a:r>
              <a:rPr sz="1780" dirty="0">
                <a:latin typeface="Courier New"/>
                <a:cs typeface="Courier New"/>
              </a:rPr>
              <a:t>user:</a:t>
            </a:r>
            <a:r>
              <a:rPr sz="1780" spc="-59" dirty="0">
                <a:latin typeface="Courier New"/>
                <a:cs typeface="Courier New"/>
              </a:rPr>
              <a:t> </a:t>
            </a:r>
            <a:r>
              <a:rPr sz="1780" spc="-49" dirty="0">
                <a:latin typeface="Courier New"/>
                <a:cs typeface="Courier New"/>
              </a:rPr>
              <a:t>"); </a:t>
            </a:r>
            <a:r>
              <a:rPr sz="1780" dirty="0">
                <a:latin typeface="Courier New"/>
                <a:cs typeface="Courier New"/>
              </a:rPr>
              <a:t>strcat(fmt_buf,</a:t>
            </a:r>
            <a:r>
              <a:rPr sz="1780" spc="-148" dirty="0">
                <a:latin typeface="Courier New"/>
                <a:cs typeface="Courier New"/>
              </a:rPr>
              <a:t> </a:t>
            </a:r>
            <a:r>
              <a:rPr sz="1780" spc="-20" dirty="0">
                <a:latin typeface="Courier New"/>
                <a:cs typeface="Courier New"/>
              </a:rPr>
              <a:t>username); </a:t>
            </a:r>
            <a:r>
              <a:rPr sz="1780" dirty="0">
                <a:latin typeface="Courier New"/>
                <a:cs typeface="Courier New"/>
              </a:rPr>
              <a:t>sprintf(formatted_str,</a:t>
            </a:r>
            <a:r>
              <a:rPr sz="1780" spc="-148" dirty="0">
                <a:latin typeface="Courier New"/>
                <a:cs typeface="Courier New"/>
              </a:rPr>
              <a:t> </a:t>
            </a:r>
            <a:r>
              <a:rPr sz="1780" dirty="0">
                <a:latin typeface="Courier New"/>
                <a:cs typeface="Courier New"/>
              </a:rPr>
              <a:t>fmt_buf,</a:t>
            </a:r>
            <a:r>
              <a:rPr sz="1780" spc="-148" dirty="0">
                <a:latin typeface="Courier New"/>
                <a:cs typeface="Courier New"/>
              </a:rPr>
              <a:t> </a:t>
            </a:r>
            <a:r>
              <a:rPr sz="1780" spc="-40" dirty="0">
                <a:latin typeface="Courier New"/>
                <a:cs typeface="Courier New"/>
              </a:rPr>
              <a:t>id);</a:t>
            </a:r>
            <a:endParaRPr sz="1780" dirty="0">
              <a:latin typeface="Courier New"/>
              <a:cs typeface="Courier New"/>
            </a:endParaRPr>
          </a:p>
          <a:p>
            <a:pPr marL="25121">
              <a:spcBef>
                <a:spcPts val="692"/>
              </a:spcBef>
            </a:pPr>
            <a:r>
              <a:rPr sz="2176" spc="-40" dirty="0">
                <a:latin typeface="Tahoma"/>
                <a:cs typeface="Tahoma"/>
              </a:rPr>
              <a:t>Or</a:t>
            </a:r>
            <a:r>
              <a:rPr sz="2176" spc="-9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allow</a:t>
            </a:r>
            <a:r>
              <a:rPr sz="2176" spc="-9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users</a:t>
            </a:r>
            <a:r>
              <a:rPr sz="2176" spc="-9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full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control</a:t>
            </a:r>
            <a:r>
              <a:rPr sz="2176" spc="-6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of</a:t>
            </a:r>
            <a:r>
              <a:rPr sz="2176" spc="-109" dirty="0">
                <a:latin typeface="Tahoma"/>
                <a:cs typeface="Tahoma"/>
              </a:rPr>
              <a:t> </a:t>
            </a:r>
            <a:r>
              <a:rPr sz="2176" spc="-59" dirty="0">
                <a:latin typeface="Tahoma"/>
                <a:cs typeface="Tahoma"/>
              </a:rPr>
              <a:t>format</a:t>
            </a:r>
            <a:r>
              <a:rPr sz="2176" spc="-7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strings</a:t>
            </a:r>
            <a:endParaRPr sz="2176" dirty="0">
              <a:latin typeface="Tahoma"/>
              <a:cs typeface="Tahoma"/>
            </a:endParaRPr>
          </a:p>
          <a:p>
            <a:pPr marL="163284">
              <a:spcBef>
                <a:spcPts val="1088"/>
              </a:spcBef>
            </a:pPr>
            <a:r>
              <a:rPr sz="1780" spc="-20" dirty="0">
                <a:latin typeface="Courier New"/>
                <a:cs typeface="Courier New"/>
              </a:rPr>
              <a:t>printf(username);</a:t>
            </a:r>
            <a:endParaRPr sz="1780" dirty="0">
              <a:latin typeface="Courier New"/>
              <a:cs typeface="Courier New"/>
            </a:endParaRPr>
          </a:p>
          <a:p>
            <a:pPr marL="25121" marR="10048" algn="just">
              <a:lnSpc>
                <a:spcPct val="101800"/>
              </a:lnSpc>
              <a:spcBef>
                <a:spcPts val="722"/>
              </a:spcBef>
            </a:pPr>
            <a:r>
              <a:rPr sz="2176" spc="-89" dirty="0">
                <a:latin typeface="Tahoma"/>
                <a:cs typeface="Tahoma"/>
              </a:rPr>
              <a:t>I</a:t>
            </a:r>
            <a:r>
              <a:rPr sz="2176" dirty="0">
                <a:latin typeface="Tahoma"/>
                <a:cs typeface="Tahoma"/>
              </a:rPr>
              <a:t>f</a:t>
            </a:r>
            <a:r>
              <a:rPr sz="2176" spc="-138" dirty="0">
                <a:latin typeface="Tahoma"/>
                <a:cs typeface="Tahoma"/>
              </a:rPr>
              <a:t> </a:t>
            </a:r>
            <a:r>
              <a:rPr sz="2176" spc="-59" dirty="0">
                <a:latin typeface="Tahoma"/>
                <a:cs typeface="Tahoma"/>
              </a:rPr>
              <a:t>a</a:t>
            </a:r>
            <a:r>
              <a:rPr sz="2176" dirty="0">
                <a:latin typeface="Tahoma"/>
                <a:cs typeface="Tahoma"/>
              </a:rPr>
              <a:t>n</a:t>
            </a:r>
            <a:r>
              <a:rPr sz="2176" spc="-168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attacker</a:t>
            </a:r>
            <a:r>
              <a:rPr sz="2176" spc="-158" dirty="0">
                <a:latin typeface="Tahoma"/>
                <a:cs typeface="Tahoma"/>
              </a:rPr>
              <a:t> </a:t>
            </a:r>
            <a:r>
              <a:rPr sz="2176" spc="-59" dirty="0">
                <a:latin typeface="Tahoma"/>
                <a:cs typeface="Tahoma"/>
              </a:rPr>
              <a:t>places</a:t>
            </a:r>
            <a:r>
              <a:rPr sz="2176" spc="-138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a</a:t>
            </a:r>
            <a:r>
              <a:rPr sz="2176" spc="-168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%</a:t>
            </a:r>
            <a:r>
              <a:rPr sz="2176" dirty="0">
                <a:latin typeface="Tahoma"/>
                <a:cs typeface="Tahoma"/>
              </a:rPr>
              <a:t>s</a:t>
            </a:r>
            <a:r>
              <a:rPr sz="2176" spc="-138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specifier,</a:t>
            </a:r>
            <a:r>
              <a:rPr sz="2176" spc="-158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the</a:t>
            </a:r>
            <a:r>
              <a:rPr sz="2176" spc="-168" dirty="0">
                <a:latin typeface="Tahoma"/>
                <a:cs typeface="Tahoma"/>
              </a:rPr>
              <a:t> </a:t>
            </a:r>
            <a:r>
              <a:rPr sz="2176" spc="-59" dirty="0">
                <a:latin typeface="Tahoma"/>
                <a:cs typeface="Tahoma"/>
              </a:rPr>
              <a:t>next</a:t>
            </a:r>
            <a:r>
              <a:rPr sz="2176" spc="-129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address</a:t>
            </a:r>
            <a:r>
              <a:rPr sz="2176" spc="-138" dirty="0">
                <a:latin typeface="Tahoma"/>
                <a:cs typeface="Tahoma"/>
              </a:rPr>
              <a:t> </a:t>
            </a:r>
            <a:r>
              <a:rPr sz="2176" spc="-79" dirty="0">
                <a:latin typeface="Tahoma"/>
                <a:cs typeface="Tahoma"/>
              </a:rPr>
              <a:t>i</a:t>
            </a:r>
            <a:r>
              <a:rPr sz="2176" dirty="0">
                <a:latin typeface="Tahoma"/>
                <a:cs typeface="Tahoma"/>
              </a:rPr>
              <a:t>n</a:t>
            </a:r>
            <a:r>
              <a:rPr sz="2176" spc="-168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the</a:t>
            </a:r>
            <a:r>
              <a:rPr sz="2176" spc="-148" dirty="0">
                <a:latin typeface="Tahoma"/>
                <a:cs typeface="Tahoma"/>
              </a:rPr>
              <a:t> </a:t>
            </a:r>
            <a:r>
              <a:rPr sz="2176" spc="-59" dirty="0">
                <a:latin typeface="Tahoma"/>
                <a:cs typeface="Tahoma"/>
              </a:rPr>
              <a:t>stack</a:t>
            </a:r>
            <a:r>
              <a:rPr sz="2176" spc="-158" dirty="0">
                <a:latin typeface="Tahoma"/>
                <a:cs typeface="Tahoma"/>
              </a:rPr>
              <a:t> </a:t>
            </a:r>
            <a:r>
              <a:rPr sz="2176" spc="-79" dirty="0">
                <a:latin typeface="Tahoma"/>
                <a:cs typeface="Tahoma"/>
              </a:rPr>
              <a:t>w</a:t>
            </a:r>
            <a:r>
              <a:rPr sz="2176" spc="-49" dirty="0">
                <a:latin typeface="Tahoma"/>
                <a:cs typeface="Tahoma"/>
              </a:rPr>
              <a:t>i</a:t>
            </a:r>
            <a:r>
              <a:rPr sz="2176" spc="-79" dirty="0">
                <a:latin typeface="Tahoma"/>
                <a:cs typeface="Tahoma"/>
              </a:rPr>
              <a:t>l</a:t>
            </a:r>
            <a:r>
              <a:rPr sz="2176" dirty="0">
                <a:latin typeface="Tahoma"/>
                <a:cs typeface="Tahoma"/>
              </a:rPr>
              <a:t>l </a:t>
            </a:r>
            <a:r>
              <a:rPr sz="2176" spc="-30" dirty="0">
                <a:latin typeface="Tahoma"/>
                <a:cs typeface="Tahoma"/>
              </a:rPr>
              <a:t>b</a:t>
            </a:r>
            <a:r>
              <a:rPr sz="2176" dirty="0">
                <a:latin typeface="Tahoma"/>
                <a:cs typeface="Tahoma"/>
              </a:rPr>
              <a:t>e</a:t>
            </a:r>
            <a:r>
              <a:rPr sz="2176" spc="-188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considered</a:t>
            </a:r>
            <a:r>
              <a:rPr sz="2176" spc="-148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a</a:t>
            </a:r>
            <a:r>
              <a:rPr sz="2176" dirty="0">
                <a:latin typeface="Tahoma"/>
                <a:cs typeface="Tahoma"/>
              </a:rPr>
              <a:t>s</a:t>
            </a:r>
            <a:r>
              <a:rPr sz="2176" spc="-158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pointing</a:t>
            </a:r>
            <a:r>
              <a:rPr sz="2176" spc="-158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t</a:t>
            </a:r>
            <a:r>
              <a:rPr sz="2176" dirty="0">
                <a:latin typeface="Tahoma"/>
                <a:cs typeface="Tahoma"/>
              </a:rPr>
              <a:t>o</a:t>
            </a:r>
            <a:r>
              <a:rPr sz="2176" spc="-158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a</a:t>
            </a:r>
            <a:r>
              <a:rPr sz="2176" spc="-188" dirty="0">
                <a:latin typeface="Tahoma"/>
                <a:cs typeface="Tahoma"/>
              </a:rPr>
              <a:t> </a:t>
            </a:r>
            <a:r>
              <a:rPr sz="2176" spc="-30" dirty="0">
                <a:latin typeface="Tahoma"/>
                <a:cs typeface="Tahoma"/>
              </a:rPr>
              <a:t>string</a:t>
            </a:r>
            <a:r>
              <a:rPr sz="2176" spc="-158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an</a:t>
            </a:r>
            <a:r>
              <a:rPr sz="2176" dirty="0">
                <a:latin typeface="Tahoma"/>
                <a:cs typeface="Tahoma"/>
              </a:rPr>
              <a:t>d</a:t>
            </a:r>
            <a:r>
              <a:rPr sz="2176" spc="-158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a</a:t>
            </a:r>
            <a:r>
              <a:rPr sz="2176" spc="-30" dirty="0">
                <a:latin typeface="Tahoma"/>
                <a:cs typeface="Tahoma"/>
              </a:rPr>
              <a:t>l</a:t>
            </a:r>
            <a:r>
              <a:rPr sz="2176" dirty="0">
                <a:latin typeface="Tahoma"/>
                <a:cs typeface="Tahoma"/>
              </a:rPr>
              <a:t>l</a:t>
            </a:r>
            <a:r>
              <a:rPr sz="2176" spc="-158" dirty="0">
                <a:latin typeface="Tahoma"/>
                <a:cs typeface="Tahoma"/>
              </a:rPr>
              <a:t> </a:t>
            </a:r>
            <a:r>
              <a:rPr sz="2176" spc="-30" dirty="0">
                <a:latin typeface="Tahoma"/>
                <a:cs typeface="Tahoma"/>
              </a:rPr>
              <a:t>contents</a:t>
            </a:r>
            <a:r>
              <a:rPr sz="2176" spc="-158" dirty="0">
                <a:latin typeface="Tahoma"/>
                <a:cs typeface="Tahoma"/>
              </a:rPr>
              <a:t> </a:t>
            </a:r>
            <a:r>
              <a:rPr sz="2176" spc="-30" dirty="0">
                <a:latin typeface="Tahoma"/>
                <a:cs typeface="Tahoma"/>
              </a:rPr>
              <a:t>there</a:t>
            </a:r>
            <a:r>
              <a:rPr sz="2176" spc="-188" dirty="0">
                <a:latin typeface="Tahoma"/>
                <a:cs typeface="Tahoma"/>
              </a:rPr>
              <a:t> </a:t>
            </a:r>
            <a:r>
              <a:rPr sz="2176" spc="-30" dirty="0">
                <a:latin typeface="Tahoma"/>
                <a:cs typeface="Tahoma"/>
              </a:rPr>
              <a:t>(leading</a:t>
            </a:r>
            <a:r>
              <a:rPr sz="2176" spc="-10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to a </a:t>
            </a:r>
            <a:r>
              <a:rPr sz="2176" spc="-20" dirty="0">
                <a:latin typeface="Tahoma"/>
                <a:cs typeface="Tahoma"/>
              </a:rPr>
              <a:t>NULL)</a:t>
            </a:r>
            <a:r>
              <a:rPr sz="2176" dirty="0">
                <a:latin typeface="Tahoma"/>
                <a:cs typeface="Tahoma"/>
              </a:rPr>
              <a:t> will</a:t>
            </a:r>
            <a:r>
              <a:rPr sz="2176" spc="-30" dirty="0">
                <a:latin typeface="Tahoma"/>
                <a:cs typeface="Tahoma"/>
              </a:rPr>
              <a:t> </a:t>
            </a:r>
            <a:r>
              <a:rPr sz="2176" spc="-10" dirty="0">
                <a:latin typeface="Tahoma"/>
                <a:cs typeface="Tahoma"/>
              </a:rPr>
              <a:t>b</a:t>
            </a:r>
            <a:r>
              <a:rPr sz="2176" dirty="0">
                <a:latin typeface="Tahoma"/>
                <a:cs typeface="Tahoma"/>
              </a:rPr>
              <a:t>e </a:t>
            </a:r>
            <a:r>
              <a:rPr sz="2176" spc="-20" dirty="0">
                <a:latin typeface="Tahoma"/>
                <a:cs typeface="Tahoma"/>
              </a:rPr>
              <a:t>dumped</a:t>
            </a:r>
            <a:r>
              <a:rPr sz="2176" spc="10" dirty="0">
                <a:latin typeface="Tahoma"/>
                <a:cs typeface="Tahoma"/>
              </a:rPr>
              <a:t> </a:t>
            </a:r>
            <a:r>
              <a:rPr sz="2176" spc="-10" dirty="0">
                <a:latin typeface="Tahoma"/>
                <a:cs typeface="Tahoma"/>
              </a:rPr>
              <a:t>as</a:t>
            </a:r>
            <a:r>
              <a:rPr sz="2176" dirty="0">
                <a:latin typeface="Tahoma"/>
                <a:cs typeface="Tahoma"/>
              </a:rPr>
              <a:t> </a:t>
            </a:r>
            <a:r>
              <a:rPr sz="2176" spc="-10" dirty="0">
                <a:latin typeface="Tahoma"/>
                <a:cs typeface="Tahoma"/>
              </a:rPr>
              <a:t>part</a:t>
            </a:r>
            <a:r>
              <a:rPr sz="2176" spc="-20" dirty="0">
                <a:latin typeface="Tahoma"/>
                <a:cs typeface="Tahoma"/>
              </a:rPr>
              <a:t> </a:t>
            </a:r>
            <a:r>
              <a:rPr sz="2176" spc="-10" dirty="0">
                <a:latin typeface="Tahoma"/>
                <a:cs typeface="Tahoma"/>
              </a:rPr>
              <a:t>o</a:t>
            </a:r>
            <a:r>
              <a:rPr sz="2176" dirty="0">
                <a:latin typeface="Tahoma"/>
                <a:cs typeface="Tahoma"/>
              </a:rPr>
              <a:t>f the</a:t>
            </a:r>
            <a:r>
              <a:rPr sz="2176" spc="-10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c</a:t>
            </a:r>
            <a:r>
              <a:rPr sz="2176" spc="-20" dirty="0">
                <a:latin typeface="Tahoma"/>
                <a:cs typeface="Tahoma"/>
              </a:rPr>
              <a:t>a</a:t>
            </a:r>
            <a:r>
              <a:rPr sz="2176" dirty="0">
                <a:latin typeface="Tahoma"/>
                <a:cs typeface="Tahoma"/>
              </a:rPr>
              <a:t>ll.</a:t>
            </a:r>
          </a:p>
          <a:p>
            <a:pPr marL="25121" marR="22609" algn="just">
              <a:lnSpc>
                <a:spcPct val="90500"/>
              </a:lnSpc>
              <a:spcBef>
                <a:spcPts val="584"/>
              </a:spcBef>
            </a:pPr>
            <a:r>
              <a:rPr sz="2176" spc="-30" dirty="0">
                <a:latin typeface="Tahoma"/>
                <a:cs typeface="Tahoma"/>
              </a:rPr>
              <a:t>%</a:t>
            </a:r>
            <a:r>
              <a:rPr sz="2176" dirty="0">
                <a:latin typeface="Tahoma"/>
                <a:cs typeface="Tahoma"/>
              </a:rPr>
              <a:t>n</a:t>
            </a:r>
            <a:r>
              <a:rPr sz="2176" spc="-188" dirty="0">
                <a:latin typeface="Tahoma"/>
                <a:cs typeface="Tahoma"/>
              </a:rPr>
              <a:t> </a:t>
            </a:r>
            <a:r>
              <a:rPr sz="2176" spc="-30" dirty="0">
                <a:latin typeface="Tahoma"/>
                <a:cs typeface="Tahoma"/>
              </a:rPr>
              <a:t>specifier: </a:t>
            </a:r>
            <a:r>
              <a:rPr sz="2176" i="1" spc="-30" dirty="0">
                <a:latin typeface="Arial"/>
                <a:cs typeface="Arial"/>
              </a:rPr>
              <a:t>Th</a:t>
            </a:r>
            <a:r>
              <a:rPr sz="2176" i="1" dirty="0">
                <a:latin typeface="Arial"/>
                <a:cs typeface="Arial"/>
              </a:rPr>
              <a:t>e</a:t>
            </a:r>
            <a:r>
              <a:rPr sz="2176" i="1" spc="-109" dirty="0">
                <a:latin typeface="Arial"/>
                <a:cs typeface="Arial"/>
              </a:rPr>
              <a:t> </a:t>
            </a:r>
            <a:r>
              <a:rPr sz="2176" i="1" spc="-30" dirty="0">
                <a:latin typeface="Arial"/>
                <a:cs typeface="Arial"/>
              </a:rPr>
              <a:t>number</a:t>
            </a:r>
            <a:r>
              <a:rPr sz="2176" i="1" spc="-99" dirty="0">
                <a:latin typeface="Arial"/>
                <a:cs typeface="Arial"/>
              </a:rPr>
              <a:t> </a:t>
            </a:r>
            <a:r>
              <a:rPr sz="2176" i="1" spc="-30" dirty="0">
                <a:latin typeface="Arial"/>
                <a:cs typeface="Arial"/>
              </a:rPr>
              <a:t>o</a:t>
            </a:r>
            <a:r>
              <a:rPr sz="2176" i="1" dirty="0">
                <a:latin typeface="Arial"/>
                <a:cs typeface="Arial"/>
              </a:rPr>
              <a:t>f</a:t>
            </a:r>
            <a:r>
              <a:rPr sz="2176" i="1" spc="-119" dirty="0">
                <a:latin typeface="Arial"/>
                <a:cs typeface="Arial"/>
              </a:rPr>
              <a:t> </a:t>
            </a:r>
            <a:r>
              <a:rPr sz="2176" i="1" spc="-30" dirty="0">
                <a:latin typeface="Arial"/>
                <a:cs typeface="Arial"/>
              </a:rPr>
              <a:t>characters</a:t>
            </a:r>
            <a:r>
              <a:rPr sz="2176" i="1" spc="-129" dirty="0">
                <a:latin typeface="Arial"/>
                <a:cs typeface="Arial"/>
              </a:rPr>
              <a:t> </a:t>
            </a:r>
            <a:r>
              <a:rPr sz="2176" i="1" spc="-30" dirty="0">
                <a:latin typeface="Arial"/>
                <a:cs typeface="Arial"/>
              </a:rPr>
              <a:t>written</a:t>
            </a:r>
            <a:r>
              <a:rPr sz="2176" i="1" spc="-138" dirty="0">
                <a:latin typeface="Arial"/>
                <a:cs typeface="Arial"/>
              </a:rPr>
              <a:t> </a:t>
            </a:r>
            <a:r>
              <a:rPr sz="2176" i="1" spc="-30" dirty="0">
                <a:latin typeface="Arial"/>
                <a:cs typeface="Arial"/>
              </a:rPr>
              <a:t>s</a:t>
            </a:r>
            <a:r>
              <a:rPr sz="2176" i="1" dirty="0">
                <a:latin typeface="Arial"/>
                <a:cs typeface="Arial"/>
              </a:rPr>
              <a:t>o</a:t>
            </a:r>
            <a:r>
              <a:rPr sz="2176" i="1" spc="-119" dirty="0">
                <a:latin typeface="Arial"/>
                <a:cs typeface="Arial"/>
              </a:rPr>
              <a:t> </a:t>
            </a:r>
            <a:r>
              <a:rPr sz="2176" i="1" spc="-20" dirty="0">
                <a:latin typeface="Arial"/>
                <a:cs typeface="Arial"/>
              </a:rPr>
              <a:t>far</a:t>
            </a:r>
            <a:r>
              <a:rPr sz="2176" i="1" spc="-99" dirty="0">
                <a:latin typeface="Arial"/>
                <a:cs typeface="Arial"/>
              </a:rPr>
              <a:t> </a:t>
            </a:r>
            <a:r>
              <a:rPr sz="2176" i="1" spc="-30" dirty="0">
                <a:latin typeface="Arial"/>
                <a:cs typeface="Arial"/>
              </a:rPr>
              <a:t>is</a:t>
            </a:r>
            <a:r>
              <a:rPr sz="2176" i="1" spc="-109" dirty="0">
                <a:latin typeface="Arial"/>
                <a:cs typeface="Arial"/>
              </a:rPr>
              <a:t> </a:t>
            </a:r>
            <a:r>
              <a:rPr sz="2176" i="1" spc="-30" dirty="0">
                <a:latin typeface="Arial"/>
                <a:cs typeface="Arial"/>
              </a:rPr>
              <a:t>stored</a:t>
            </a:r>
            <a:r>
              <a:rPr sz="2176" i="1" spc="-109" dirty="0">
                <a:latin typeface="Arial"/>
                <a:cs typeface="Arial"/>
              </a:rPr>
              <a:t> </a:t>
            </a:r>
            <a:r>
              <a:rPr sz="2176" i="1" spc="-30" dirty="0">
                <a:latin typeface="Arial"/>
                <a:cs typeface="Arial"/>
              </a:rPr>
              <a:t>into</a:t>
            </a:r>
            <a:r>
              <a:rPr sz="2176" i="1" dirty="0">
                <a:latin typeface="Arial"/>
                <a:cs typeface="Arial"/>
              </a:rPr>
              <a:t> </a:t>
            </a:r>
            <a:r>
              <a:rPr sz="2176" i="1" spc="-20" dirty="0">
                <a:latin typeface="Arial"/>
                <a:cs typeface="Arial"/>
              </a:rPr>
              <a:t>the</a:t>
            </a:r>
            <a:r>
              <a:rPr sz="2176" i="1" spc="-158" dirty="0">
                <a:latin typeface="Arial"/>
                <a:cs typeface="Arial"/>
              </a:rPr>
              <a:t> </a:t>
            </a:r>
            <a:r>
              <a:rPr sz="2176" i="1" spc="-30" dirty="0">
                <a:latin typeface="Arial"/>
                <a:cs typeface="Arial"/>
              </a:rPr>
              <a:t>integer</a:t>
            </a:r>
            <a:r>
              <a:rPr sz="2176" i="1" spc="-119" dirty="0">
                <a:latin typeface="Arial"/>
                <a:cs typeface="Arial"/>
              </a:rPr>
              <a:t> </a:t>
            </a:r>
            <a:r>
              <a:rPr sz="2176" i="1" spc="-30" dirty="0">
                <a:latin typeface="Arial"/>
                <a:cs typeface="Arial"/>
              </a:rPr>
              <a:t>indicated</a:t>
            </a:r>
            <a:r>
              <a:rPr sz="2176" i="1" spc="-129" dirty="0">
                <a:latin typeface="Arial"/>
                <a:cs typeface="Arial"/>
              </a:rPr>
              <a:t> </a:t>
            </a:r>
            <a:r>
              <a:rPr sz="2176" i="1" spc="-30" dirty="0">
                <a:latin typeface="Arial"/>
                <a:cs typeface="Arial"/>
              </a:rPr>
              <a:t>b</a:t>
            </a:r>
            <a:r>
              <a:rPr sz="2176" i="1" dirty="0">
                <a:latin typeface="Arial"/>
                <a:cs typeface="Arial"/>
              </a:rPr>
              <a:t>y</a:t>
            </a:r>
            <a:r>
              <a:rPr sz="2176" i="1" spc="-158" dirty="0">
                <a:latin typeface="Arial"/>
                <a:cs typeface="Arial"/>
              </a:rPr>
              <a:t> </a:t>
            </a:r>
            <a:r>
              <a:rPr sz="2176" i="1" spc="-30" dirty="0">
                <a:latin typeface="Arial"/>
                <a:cs typeface="Arial"/>
              </a:rPr>
              <a:t>the</a:t>
            </a:r>
            <a:r>
              <a:rPr sz="2176" i="1" spc="-138" dirty="0">
                <a:latin typeface="Arial"/>
                <a:cs typeface="Arial"/>
              </a:rPr>
              <a:t> </a:t>
            </a:r>
            <a:r>
              <a:rPr sz="1780" i="1" spc="-30" dirty="0">
                <a:latin typeface="Courier New"/>
                <a:cs typeface="Courier New"/>
              </a:rPr>
              <a:t>in</a:t>
            </a:r>
            <a:r>
              <a:rPr sz="1780" i="1" dirty="0">
                <a:latin typeface="Courier New"/>
                <a:cs typeface="Courier New"/>
              </a:rPr>
              <a:t>t</a:t>
            </a:r>
            <a:r>
              <a:rPr sz="1780" i="1" spc="-267" dirty="0">
                <a:latin typeface="Courier New"/>
                <a:cs typeface="Courier New"/>
              </a:rPr>
              <a:t> </a:t>
            </a:r>
            <a:r>
              <a:rPr sz="1780" i="1" dirty="0">
                <a:latin typeface="Courier New"/>
                <a:cs typeface="Courier New"/>
              </a:rPr>
              <a:t>*</a:t>
            </a:r>
            <a:r>
              <a:rPr sz="1780" i="1" spc="-386" dirty="0">
                <a:latin typeface="Courier New"/>
                <a:cs typeface="Courier New"/>
              </a:rPr>
              <a:t> </a:t>
            </a:r>
            <a:r>
              <a:rPr sz="2176" i="1" spc="-20" dirty="0">
                <a:latin typeface="Arial"/>
                <a:cs typeface="Arial"/>
              </a:rPr>
              <a:t>(or</a:t>
            </a:r>
            <a:r>
              <a:rPr sz="2176" i="1" spc="-99" dirty="0">
                <a:latin typeface="Arial"/>
                <a:cs typeface="Arial"/>
              </a:rPr>
              <a:t> </a:t>
            </a:r>
            <a:r>
              <a:rPr sz="2176" i="1" spc="-30" dirty="0">
                <a:latin typeface="Arial"/>
                <a:cs typeface="Arial"/>
              </a:rPr>
              <a:t>variant)</a:t>
            </a:r>
            <a:r>
              <a:rPr sz="2176" i="1" spc="-99" dirty="0">
                <a:latin typeface="Arial"/>
                <a:cs typeface="Arial"/>
              </a:rPr>
              <a:t> </a:t>
            </a:r>
            <a:r>
              <a:rPr sz="2176" i="1" spc="-30" dirty="0">
                <a:latin typeface="Arial"/>
                <a:cs typeface="Arial"/>
              </a:rPr>
              <a:t>pointer</a:t>
            </a:r>
            <a:r>
              <a:rPr sz="2176" i="1" spc="-99" dirty="0">
                <a:latin typeface="Arial"/>
                <a:cs typeface="Arial"/>
              </a:rPr>
              <a:t> </a:t>
            </a:r>
            <a:r>
              <a:rPr sz="2176" i="1" spc="-20" dirty="0">
                <a:latin typeface="Arial"/>
                <a:cs typeface="Arial"/>
              </a:rPr>
              <a:t>argument.</a:t>
            </a:r>
            <a:r>
              <a:rPr sz="2176" i="1" spc="79" dirty="0">
                <a:latin typeface="Arial"/>
                <a:cs typeface="Arial"/>
              </a:rPr>
              <a:t> </a:t>
            </a:r>
            <a:r>
              <a:rPr sz="2176" i="1" spc="-30" dirty="0">
                <a:latin typeface="Arial"/>
                <a:cs typeface="Arial"/>
              </a:rPr>
              <a:t>No</a:t>
            </a:r>
            <a:r>
              <a:rPr sz="2176" i="1" dirty="0">
                <a:latin typeface="Arial"/>
                <a:cs typeface="Arial"/>
              </a:rPr>
              <a:t> </a:t>
            </a:r>
            <a:r>
              <a:rPr sz="2176" i="1" spc="-10" dirty="0">
                <a:latin typeface="Arial"/>
                <a:cs typeface="Arial"/>
              </a:rPr>
              <a:t>argument</a:t>
            </a:r>
            <a:r>
              <a:rPr sz="2176" i="1" dirty="0">
                <a:latin typeface="Arial"/>
                <a:cs typeface="Arial"/>
              </a:rPr>
              <a:t> </a:t>
            </a:r>
            <a:r>
              <a:rPr sz="2176" i="1" spc="-20" dirty="0">
                <a:latin typeface="Arial"/>
                <a:cs typeface="Arial"/>
              </a:rPr>
              <a:t>is </a:t>
            </a:r>
            <a:r>
              <a:rPr sz="2176" i="1" spc="-10" dirty="0">
                <a:latin typeface="Arial"/>
                <a:cs typeface="Arial"/>
              </a:rPr>
              <a:t>converted.</a:t>
            </a:r>
            <a:endParaRPr sz="2176" dirty="0">
              <a:latin typeface="Arial"/>
              <a:cs typeface="Arial"/>
            </a:endParaRPr>
          </a:p>
          <a:p>
            <a:pPr marL="574006" marR="347920">
              <a:lnSpc>
                <a:spcPts val="2354"/>
              </a:lnSpc>
              <a:spcBef>
                <a:spcPts val="435"/>
              </a:spcBef>
            </a:pPr>
            <a:r>
              <a:rPr sz="1978" spc="-20" dirty="0">
                <a:latin typeface="Tahoma"/>
                <a:cs typeface="Tahoma"/>
              </a:rPr>
              <a:t>Each</a:t>
            </a:r>
            <a:r>
              <a:rPr sz="1978" spc="-119" dirty="0">
                <a:latin typeface="Tahoma"/>
                <a:cs typeface="Tahoma"/>
              </a:rPr>
              <a:t> </a:t>
            </a:r>
            <a:r>
              <a:rPr sz="1978" spc="-20" dirty="0">
                <a:latin typeface="Tahoma"/>
                <a:cs typeface="Tahoma"/>
              </a:rPr>
              <a:t>%n</a:t>
            </a:r>
            <a:r>
              <a:rPr sz="1978" spc="-99" dirty="0">
                <a:latin typeface="Tahoma"/>
                <a:cs typeface="Tahoma"/>
              </a:rPr>
              <a:t> </a:t>
            </a:r>
            <a:r>
              <a:rPr sz="1978" spc="-20" dirty="0">
                <a:latin typeface="Tahoma"/>
                <a:cs typeface="Tahoma"/>
              </a:rPr>
              <a:t>format</a:t>
            </a:r>
            <a:r>
              <a:rPr sz="1978" spc="-89" dirty="0">
                <a:latin typeface="Tahoma"/>
                <a:cs typeface="Tahoma"/>
              </a:rPr>
              <a:t> </a:t>
            </a:r>
            <a:r>
              <a:rPr sz="1978" spc="-20" dirty="0">
                <a:latin typeface="Tahoma"/>
                <a:cs typeface="Tahoma"/>
              </a:rPr>
              <a:t>specifier</a:t>
            </a:r>
            <a:r>
              <a:rPr sz="1978" spc="-109" dirty="0">
                <a:latin typeface="Tahoma"/>
                <a:cs typeface="Tahoma"/>
              </a:rPr>
              <a:t> </a:t>
            </a:r>
            <a:r>
              <a:rPr sz="1978" spc="-20" dirty="0">
                <a:latin typeface="Tahoma"/>
                <a:cs typeface="Tahoma"/>
              </a:rPr>
              <a:t>supplied</a:t>
            </a:r>
            <a:r>
              <a:rPr sz="1978" spc="-99" dirty="0">
                <a:latin typeface="Tahoma"/>
                <a:cs typeface="Tahoma"/>
              </a:rPr>
              <a:t> </a:t>
            </a:r>
            <a:r>
              <a:rPr sz="1978" spc="-20" dirty="0">
                <a:latin typeface="Tahoma"/>
                <a:cs typeface="Tahoma"/>
              </a:rPr>
              <a:t>by</a:t>
            </a:r>
            <a:r>
              <a:rPr sz="1978" spc="-129" dirty="0">
                <a:latin typeface="Tahoma"/>
                <a:cs typeface="Tahoma"/>
              </a:rPr>
              <a:t> </a:t>
            </a:r>
            <a:r>
              <a:rPr sz="1978" dirty="0">
                <a:latin typeface="Tahoma"/>
                <a:cs typeface="Tahoma"/>
              </a:rPr>
              <a:t>an</a:t>
            </a:r>
            <a:r>
              <a:rPr sz="1978" spc="-89" dirty="0">
                <a:latin typeface="Tahoma"/>
                <a:cs typeface="Tahoma"/>
              </a:rPr>
              <a:t> </a:t>
            </a:r>
            <a:r>
              <a:rPr sz="1978" spc="-20" dirty="0">
                <a:latin typeface="Tahoma"/>
                <a:cs typeface="Tahoma"/>
              </a:rPr>
              <a:t>attacker</a:t>
            </a:r>
            <a:r>
              <a:rPr sz="1978" spc="-99" dirty="0">
                <a:latin typeface="Tahoma"/>
                <a:cs typeface="Tahoma"/>
              </a:rPr>
              <a:t> </a:t>
            </a:r>
            <a:r>
              <a:rPr sz="1978" dirty="0">
                <a:latin typeface="Tahoma"/>
                <a:cs typeface="Tahoma"/>
              </a:rPr>
              <a:t>will</a:t>
            </a:r>
            <a:r>
              <a:rPr sz="1978" spc="-109" dirty="0">
                <a:latin typeface="Tahoma"/>
                <a:cs typeface="Tahoma"/>
              </a:rPr>
              <a:t> </a:t>
            </a:r>
            <a:r>
              <a:rPr sz="1978" dirty="0">
                <a:latin typeface="Tahoma"/>
                <a:cs typeface="Tahoma"/>
              </a:rPr>
              <a:t>write</a:t>
            </a:r>
            <a:r>
              <a:rPr sz="1978" spc="-99" dirty="0">
                <a:latin typeface="Tahoma"/>
                <a:cs typeface="Tahoma"/>
              </a:rPr>
              <a:t> </a:t>
            </a:r>
            <a:r>
              <a:rPr sz="1978" spc="-20" dirty="0">
                <a:latin typeface="Tahoma"/>
                <a:cs typeface="Tahoma"/>
              </a:rPr>
              <a:t>to</a:t>
            </a:r>
            <a:r>
              <a:rPr sz="1978" spc="-119" dirty="0">
                <a:latin typeface="Tahoma"/>
                <a:cs typeface="Tahoma"/>
              </a:rPr>
              <a:t> </a:t>
            </a:r>
            <a:r>
              <a:rPr sz="1978" spc="-49" dirty="0">
                <a:latin typeface="Tahoma"/>
                <a:cs typeface="Tahoma"/>
              </a:rPr>
              <a:t>an </a:t>
            </a:r>
            <a:r>
              <a:rPr sz="1978" spc="-59" dirty="0">
                <a:latin typeface="Tahoma"/>
                <a:cs typeface="Tahoma"/>
              </a:rPr>
              <a:t>address</a:t>
            </a:r>
            <a:r>
              <a:rPr sz="1978" spc="-89" dirty="0">
                <a:latin typeface="Tahoma"/>
                <a:cs typeface="Tahoma"/>
              </a:rPr>
              <a:t> </a:t>
            </a:r>
            <a:r>
              <a:rPr sz="1978" spc="-59" dirty="0">
                <a:latin typeface="Tahoma"/>
                <a:cs typeface="Tahoma"/>
              </a:rPr>
              <a:t>found</a:t>
            </a:r>
            <a:r>
              <a:rPr sz="1978" spc="-99" dirty="0">
                <a:latin typeface="Tahoma"/>
                <a:cs typeface="Tahoma"/>
              </a:rPr>
              <a:t> </a:t>
            </a:r>
            <a:r>
              <a:rPr sz="1978" spc="-40" dirty="0">
                <a:latin typeface="Tahoma"/>
                <a:cs typeface="Tahoma"/>
              </a:rPr>
              <a:t>in</a:t>
            </a:r>
            <a:r>
              <a:rPr sz="1978" spc="-99" dirty="0">
                <a:latin typeface="Tahoma"/>
                <a:cs typeface="Tahoma"/>
              </a:rPr>
              <a:t> </a:t>
            </a:r>
            <a:r>
              <a:rPr sz="1978" spc="-59" dirty="0">
                <a:latin typeface="Tahoma"/>
                <a:cs typeface="Tahoma"/>
              </a:rPr>
              <a:t>the</a:t>
            </a:r>
            <a:r>
              <a:rPr sz="1978" spc="-99" dirty="0">
                <a:latin typeface="Tahoma"/>
                <a:cs typeface="Tahoma"/>
              </a:rPr>
              <a:t> </a:t>
            </a:r>
            <a:r>
              <a:rPr sz="1978" spc="-59" dirty="0">
                <a:latin typeface="Tahoma"/>
                <a:cs typeface="Tahoma"/>
              </a:rPr>
              <a:t>stack</a:t>
            </a:r>
            <a:r>
              <a:rPr sz="1978" spc="-89" dirty="0">
                <a:latin typeface="Tahoma"/>
                <a:cs typeface="Tahoma"/>
              </a:rPr>
              <a:t> </a:t>
            </a:r>
            <a:r>
              <a:rPr sz="1978" spc="-40" dirty="0">
                <a:latin typeface="Tahoma"/>
                <a:cs typeface="Tahoma"/>
              </a:rPr>
              <a:t>which</a:t>
            </a:r>
            <a:r>
              <a:rPr sz="1978" spc="-99" dirty="0">
                <a:latin typeface="Tahoma"/>
                <a:cs typeface="Tahoma"/>
              </a:rPr>
              <a:t> </a:t>
            </a:r>
            <a:r>
              <a:rPr sz="1978" spc="-59" dirty="0">
                <a:latin typeface="Tahoma"/>
                <a:cs typeface="Tahoma"/>
              </a:rPr>
              <a:t>can</a:t>
            </a:r>
            <a:r>
              <a:rPr sz="1978" spc="-119" dirty="0">
                <a:latin typeface="Tahoma"/>
                <a:cs typeface="Tahoma"/>
              </a:rPr>
              <a:t> </a:t>
            </a:r>
            <a:r>
              <a:rPr sz="1978" spc="-40" dirty="0">
                <a:latin typeface="Tahoma"/>
                <a:cs typeface="Tahoma"/>
              </a:rPr>
              <a:t>be</a:t>
            </a:r>
            <a:r>
              <a:rPr sz="1978" spc="-79" dirty="0">
                <a:latin typeface="Tahoma"/>
                <a:cs typeface="Tahoma"/>
              </a:rPr>
              <a:t> </a:t>
            </a:r>
            <a:r>
              <a:rPr sz="1978" spc="-59" dirty="0">
                <a:latin typeface="Tahoma"/>
                <a:cs typeface="Tahoma"/>
              </a:rPr>
              <a:t>controlled</a:t>
            </a:r>
            <a:r>
              <a:rPr sz="1978" spc="-99" dirty="0">
                <a:latin typeface="Tahoma"/>
                <a:cs typeface="Tahoma"/>
              </a:rPr>
              <a:t> </a:t>
            </a:r>
            <a:r>
              <a:rPr sz="1978" spc="-40" dirty="0">
                <a:latin typeface="Tahoma"/>
                <a:cs typeface="Tahoma"/>
              </a:rPr>
              <a:t>by</a:t>
            </a:r>
            <a:r>
              <a:rPr sz="1978" spc="-119" dirty="0">
                <a:latin typeface="Tahoma"/>
                <a:cs typeface="Tahoma"/>
              </a:rPr>
              <a:t> </a:t>
            </a:r>
            <a:r>
              <a:rPr sz="1978" spc="-49" dirty="0">
                <a:latin typeface="Tahoma"/>
                <a:cs typeface="Tahoma"/>
              </a:rPr>
              <a:t>the</a:t>
            </a:r>
            <a:r>
              <a:rPr sz="1978" spc="-79" dirty="0">
                <a:latin typeface="Tahoma"/>
                <a:cs typeface="Tahoma"/>
              </a:rPr>
              <a:t> </a:t>
            </a:r>
            <a:r>
              <a:rPr sz="1978" spc="-20" dirty="0">
                <a:latin typeface="Tahoma"/>
                <a:cs typeface="Tahoma"/>
              </a:rPr>
              <a:t>attacker!</a:t>
            </a:r>
            <a:endParaRPr sz="1978" dirty="0">
              <a:latin typeface="Tahoma"/>
              <a:cs typeface="Tahoma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91732" y="1113859"/>
            <a:ext cx="128116" cy="12811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91732" y="2964011"/>
            <a:ext cx="128116" cy="12811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91732" y="3794005"/>
            <a:ext cx="128116" cy="12811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91732" y="4846495"/>
            <a:ext cx="128116" cy="12811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D0E441D-94D4-873F-0A2F-A74900E52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1338" y="1884143"/>
            <a:ext cx="2959992" cy="3760891"/>
          </a:xfrm>
        </p:spPr>
        <p:txBody>
          <a:bodyPr>
            <a:normAutofit fontScale="40000" lnSpcReduction="20000"/>
          </a:bodyPr>
          <a:lstStyle/>
          <a:p>
            <a:r>
              <a:rPr lang="en-US" sz="4800" dirty="0"/>
              <a:t>#include &lt;</a:t>
            </a:r>
            <a:r>
              <a:rPr lang="en-US" sz="4800" dirty="0" err="1"/>
              <a:t>stdio.h</a:t>
            </a:r>
            <a:r>
              <a:rPr lang="en-US" sz="4800" dirty="0"/>
              <a:t>&gt;</a:t>
            </a:r>
          </a:p>
          <a:p>
            <a:r>
              <a:rPr lang="en-US" sz="4800" dirty="0"/>
              <a:t>#include &lt;</a:t>
            </a:r>
            <a:r>
              <a:rPr lang="en-US" sz="4800" dirty="0" err="1"/>
              <a:t>stdlib.h</a:t>
            </a:r>
            <a:r>
              <a:rPr lang="en-US" sz="4800" dirty="0"/>
              <a:t>&gt;</a:t>
            </a:r>
          </a:p>
          <a:p>
            <a:endParaRPr lang="en-US" sz="4800" dirty="0"/>
          </a:p>
          <a:p>
            <a:r>
              <a:rPr lang="en-US" sz="4800" dirty="0"/>
              <a:t>int main(int </a:t>
            </a:r>
            <a:r>
              <a:rPr lang="en-US" sz="4800" dirty="0" err="1"/>
              <a:t>argc</a:t>
            </a:r>
            <a:r>
              <a:rPr lang="en-US" sz="4800" dirty="0"/>
              <a:t>, char * </a:t>
            </a:r>
            <a:r>
              <a:rPr lang="en-US" sz="4800" dirty="0" err="1"/>
              <a:t>argv</a:t>
            </a:r>
            <a:r>
              <a:rPr lang="en-US" sz="4800" dirty="0"/>
              <a:t>[]){</a:t>
            </a:r>
          </a:p>
          <a:p>
            <a:r>
              <a:rPr lang="en-US" sz="4800" dirty="0"/>
              <a:t>  int x = 0xdeadbeef;</a:t>
            </a:r>
          </a:p>
          <a:p>
            <a:r>
              <a:rPr lang="en-US" sz="4800" dirty="0"/>
              <a:t>  </a:t>
            </a:r>
            <a:r>
              <a:rPr lang="en-US" sz="4800" dirty="0" err="1"/>
              <a:t>printf</a:t>
            </a:r>
            <a:r>
              <a:rPr lang="en-US" sz="4800" dirty="0"/>
              <a:t>("%%d:(%d)\</a:t>
            </a:r>
            <a:r>
              <a:rPr lang="en-US" sz="4800" dirty="0" err="1"/>
              <a:t>n",x</a:t>
            </a:r>
            <a:r>
              <a:rPr lang="en-US" sz="4800" dirty="0"/>
              <a:t>);</a:t>
            </a:r>
          </a:p>
          <a:p>
            <a:r>
              <a:rPr lang="en-US" sz="4800" dirty="0"/>
              <a:t>  </a:t>
            </a:r>
            <a:r>
              <a:rPr lang="en-US" sz="4800" dirty="0" err="1"/>
              <a:t>printf</a:t>
            </a:r>
            <a:r>
              <a:rPr lang="en-US" sz="4800" dirty="0"/>
              <a:t>("%%u:(%u)\</a:t>
            </a:r>
            <a:r>
              <a:rPr lang="en-US" sz="4800" dirty="0" err="1"/>
              <a:t>n",x</a:t>
            </a:r>
            <a:r>
              <a:rPr lang="en-US" sz="4800" dirty="0"/>
              <a:t>);</a:t>
            </a:r>
          </a:p>
          <a:p>
            <a:r>
              <a:rPr lang="en-US" sz="4800" dirty="0"/>
              <a:t>  </a:t>
            </a:r>
            <a:r>
              <a:rPr lang="en-US" sz="4800" dirty="0" err="1"/>
              <a:t>printf</a:t>
            </a:r>
            <a:r>
              <a:rPr lang="en-US" sz="4800" dirty="0"/>
              <a:t>("%%x:(%x)\</a:t>
            </a:r>
            <a:r>
              <a:rPr lang="en-US" sz="4800" dirty="0" err="1"/>
              <a:t>n",x</a:t>
            </a:r>
            <a:r>
              <a:rPr lang="en-US" sz="4800" dirty="0"/>
              <a:t>);</a:t>
            </a:r>
          </a:p>
          <a:p>
            <a:endParaRPr lang="el-GR" dirty="0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DDB55305-4B49-78D4-C2C7-FE3598389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EEE31082-2C81-6952-C325-696508A4A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53BAF-C008-465A-A4CE-330FA572AC7B}" type="slidenum">
              <a:rPr lang="el-GR" smtClean="0"/>
              <a:t>45</a:t>
            </a:fld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CECDB2-8FBE-4C4D-3863-3D51FF9F008C}"/>
              </a:ext>
            </a:extLst>
          </p:cNvPr>
          <p:cNvSpPr txBox="1"/>
          <p:nvPr/>
        </p:nvSpPr>
        <p:spPr>
          <a:xfrm>
            <a:off x="5062507" y="2136338"/>
            <a:ext cx="44932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 </a:t>
            </a:r>
            <a:r>
              <a:rPr lang="en-US" sz="1800" dirty="0" err="1"/>
              <a:t>printf</a:t>
            </a:r>
            <a:r>
              <a:rPr lang="en-US" sz="1800" dirty="0"/>
              <a:t>("%%#x:(%#x)\n",x);</a:t>
            </a:r>
          </a:p>
          <a:p>
            <a:r>
              <a:rPr lang="en-US" sz="1800" dirty="0"/>
              <a:t>  </a:t>
            </a:r>
            <a:r>
              <a:rPr lang="en-US" sz="1800" dirty="0" err="1"/>
              <a:t>printf</a:t>
            </a:r>
            <a:r>
              <a:rPr lang="en-US" sz="1800" dirty="0"/>
              <a:t>("%%#50x:(%#50x)\n",x);</a:t>
            </a:r>
          </a:p>
          <a:p>
            <a:r>
              <a:rPr lang="en-US" sz="1800" dirty="0"/>
              <a:t>  </a:t>
            </a:r>
            <a:r>
              <a:rPr lang="en-US" sz="1800" dirty="0" err="1"/>
              <a:t>printf</a:t>
            </a:r>
            <a:r>
              <a:rPr lang="en-US" sz="1800" dirty="0"/>
              <a:t>("%%#050x:(%#050x)\n",x);</a:t>
            </a:r>
          </a:p>
          <a:p>
            <a:r>
              <a:rPr lang="en-US" sz="1800" dirty="0"/>
              <a:t>  </a:t>
            </a:r>
            <a:r>
              <a:rPr lang="en-US" sz="1800" dirty="0" err="1"/>
              <a:t>printf</a:t>
            </a:r>
            <a:r>
              <a:rPr lang="en-US" sz="1800" dirty="0"/>
              <a:t>("%%1$#050x %%1$d:(%1$#050x %1$d)\</a:t>
            </a:r>
            <a:r>
              <a:rPr lang="en-US" sz="1800" dirty="0" err="1"/>
              <a:t>n",x</a:t>
            </a:r>
            <a:r>
              <a:rPr lang="en-US" sz="1800" dirty="0"/>
              <a:t>);</a:t>
            </a:r>
          </a:p>
          <a:p>
            <a:r>
              <a:rPr lang="en-US" sz="1800" dirty="0"/>
              <a:t>  </a:t>
            </a:r>
            <a:r>
              <a:rPr lang="en-US" sz="1800" dirty="0" err="1"/>
              <a:t>printf</a:t>
            </a:r>
            <a:r>
              <a:rPr lang="en-US" sz="1800" dirty="0"/>
              <a:t>("%%#050x:(%#050x)\n",x);</a:t>
            </a:r>
          </a:p>
          <a:p>
            <a:r>
              <a:rPr lang="en-US" sz="1800" dirty="0"/>
              <a:t>  </a:t>
            </a:r>
            <a:r>
              <a:rPr lang="en-US" sz="1800" dirty="0" err="1"/>
              <a:t>printf</a:t>
            </a:r>
            <a:r>
              <a:rPr lang="en-US" sz="1800" dirty="0"/>
              <a:t>("%%1$#050x %%1$d:(%1$#050x %1$d)\</a:t>
            </a:r>
            <a:r>
              <a:rPr lang="en-US" sz="1800" dirty="0" err="1"/>
              <a:t>n",x</a:t>
            </a:r>
            <a:r>
              <a:rPr lang="en-US" sz="1800" dirty="0"/>
              <a:t>);</a:t>
            </a:r>
          </a:p>
          <a:p>
            <a:r>
              <a:rPr lang="en-US" sz="1800" dirty="0"/>
              <a:t>}</a:t>
            </a:r>
            <a:endParaRPr lang="el-GR" dirty="0"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AAFC1C70-671C-6F8B-3A1A-BC9EEEEE49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wrap="square" lIns="0" tIns="26377" rIns="0" bIns="0" rtlCol="0" anchor="ctr">
            <a:spAutoFit/>
          </a:bodyPr>
          <a:lstStyle/>
          <a:p>
            <a:pPr marL="30145">
              <a:lnSpc>
                <a:spcPct val="100000"/>
              </a:lnSpc>
              <a:spcBef>
                <a:spcPts val="208"/>
              </a:spcBef>
            </a:pPr>
            <a:r>
              <a:rPr sz="4800" spc="-40" dirty="0"/>
              <a:t>Format</a:t>
            </a:r>
            <a:r>
              <a:rPr sz="4800" spc="-168" dirty="0"/>
              <a:t> </a:t>
            </a:r>
            <a:r>
              <a:rPr sz="4800" spc="-20" dirty="0"/>
              <a:t>string</a:t>
            </a:r>
            <a:r>
              <a:rPr sz="4800" spc="-138" dirty="0"/>
              <a:t> </a:t>
            </a:r>
            <a:r>
              <a:rPr sz="4800" spc="-40" dirty="0"/>
              <a:t>bugs</a:t>
            </a:r>
          </a:p>
        </p:txBody>
      </p:sp>
    </p:spTree>
    <p:extLst>
      <p:ext uri="{BB962C8B-B14F-4D97-AF65-F5344CB8AC3E}">
        <p14:creationId xmlns:p14="http://schemas.microsoft.com/office/powerpoint/2010/main" val="31005343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CAB28920-0ECA-B468-0D1F-6B9150975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C8B3CFB-FE65-B590-892C-112F763BD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53BAF-C008-465A-A4CE-330FA572AC7B}" type="slidenum">
              <a:rPr lang="el-GR" smtClean="0"/>
              <a:t>46</a:t>
            </a:fld>
            <a:endParaRPr lang="el-GR"/>
          </a:p>
        </p:txBody>
      </p:sp>
      <p:sp>
        <p:nvSpPr>
          <p:cNvPr id="7" name="Θέση περιεχομένου 6">
            <a:extLst>
              <a:ext uri="{FF2B5EF4-FFF2-40B4-BE49-F238E27FC236}">
                <a16:creationId xmlns:a16="http://schemas.microsoft.com/office/drawing/2014/main" id="{F89D187B-F1CB-1431-CD53-FCF4F3B297F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27240" y="1680960"/>
            <a:ext cx="10512312" cy="4596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user@si485H-base:demo$ ./</a:t>
            </a:r>
            <a:r>
              <a:rPr lang="en-US" sz="1600" dirty="0" err="1"/>
              <a:t>unusual_formats</a:t>
            </a:r>
            <a:r>
              <a:rPr lang="en-US" sz="1600" dirty="0"/>
              <a:t> </a:t>
            </a:r>
          </a:p>
          <a:p>
            <a:r>
              <a:rPr lang="en-US" sz="1600" dirty="0"/>
              <a:t>%d:(-559038737)</a:t>
            </a:r>
          </a:p>
          <a:p>
            <a:r>
              <a:rPr lang="en-US" sz="1600" dirty="0"/>
              <a:t>%u:(3735928559)</a:t>
            </a:r>
          </a:p>
          <a:p>
            <a:r>
              <a:rPr lang="en-US" sz="1600" dirty="0"/>
              <a:t>%x:(</a:t>
            </a:r>
            <a:r>
              <a:rPr lang="en-US" sz="1600" dirty="0" err="1"/>
              <a:t>deadbeef</a:t>
            </a:r>
            <a:r>
              <a:rPr lang="en-US" sz="1600" dirty="0"/>
              <a:t>)</a:t>
            </a:r>
          </a:p>
          <a:p>
            <a:r>
              <a:rPr lang="en-US" sz="1600" dirty="0"/>
              <a:t>%#x:(0xdeadbeef)</a:t>
            </a:r>
          </a:p>
          <a:p>
            <a:r>
              <a:rPr lang="en-US" sz="1600" dirty="0"/>
              <a:t>%#50x:(                                        0xdeadbeef)</a:t>
            </a:r>
          </a:p>
          <a:p>
            <a:r>
              <a:rPr lang="en-US" sz="1600" dirty="0"/>
              <a:t>%#050x:(0x0000000000000000000000000000000000000000deadbeef)</a:t>
            </a:r>
          </a:p>
          <a:p>
            <a:r>
              <a:rPr lang="en-US" sz="1600" dirty="0"/>
              <a:t>%1$#050x %1$d:(0x0000000000000000000000000000000000000000deadbeef -559038737)</a:t>
            </a:r>
          </a:p>
          <a:p>
            <a:r>
              <a:rPr lang="en-US" sz="1600" dirty="0"/>
              <a:t>%1$#050hx %1$hd:(0x00000000000000000000000000000000000000000000beef -16657)</a:t>
            </a:r>
          </a:p>
          <a:p>
            <a:r>
              <a:rPr lang="en-US" sz="1600" dirty="0"/>
              <a:t>%1$#050hhx %1$hd:(0x0000000000000000000000000000000000000000000000ef -17)</a:t>
            </a:r>
          </a:p>
          <a:p>
            <a:endParaRPr lang="el-GR" sz="1600" dirty="0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0ABBEA9F-3064-EE29-6615-E33B055E34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wrap="square" lIns="0" tIns="26377" rIns="0" bIns="0" rtlCol="0" anchor="ctr">
            <a:spAutoFit/>
          </a:bodyPr>
          <a:lstStyle/>
          <a:p>
            <a:pPr marL="30145">
              <a:lnSpc>
                <a:spcPct val="100000"/>
              </a:lnSpc>
              <a:spcBef>
                <a:spcPts val="208"/>
              </a:spcBef>
            </a:pPr>
            <a:r>
              <a:rPr sz="4800" spc="-40" dirty="0"/>
              <a:t>Format</a:t>
            </a:r>
            <a:r>
              <a:rPr sz="4800" spc="-168" dirty="0"/>
              <a:t> </a:t>
            </a:r>
            <a:r>
              <a:rPr sz="4800" spc="-20" dirty="0"/>
              <a:t>string</a:t>
            </a:r>
            <a:r>
              <a:rPr sz="4800" spc="-138" dirty="0"/>
              <a:t> </a:t>
            </a:r>
            <a:r>
              <a:rPr sz="4800" spc="-40" dirty="0"/>
              <a:t>bugs</a:t>
            </a:r>
          </a:p>
        </p:txBody>
      </p:sp>
    </p:spTree>
    <p:extLst>
      <p:ext uri="{BB962C8B-B14F-4D97-AF65-F5344CB8AC3E}">
        <p14:creationId xmlns:p14="http://schemas.microsoft.com/office/powerpoint/2010/main" val="11640014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57932" y="-576"/>
            <a:ext cx="20800088" cy="857631"/>
          </a:xfrm>
          <a:prstGeom prst="rect">
            <a:avLst/>
          </a:prstGeom>
        </p:spPr>
        <p:txBody>
          <a:bodyPr vert="horz" wrap="square" lIns="0" tIns="26377" rIns="0" bIns="0" rtlCol="0" anchor="ctr">
            <a:spAutoFit/>
          </a:bodyPr>
          <a:lstStyle/>
          <a:p>
            <a:pPr marL="48985">
              <a:lnSpc>
                <a:spcPct val="100000"/>
              </a:lnSpc>
              <a:spcBef>
                <a:spcPts val="208"/>
              </a:spcBef>
            </a:pPr>
            <a:r>
              <a:rPr sz="5400" dirty="0"/>
              <a:t>NULL</a:t>
            </a:r>
            <a:r>
              <a:rPr sz="5400" spc="-59" dirty="0"/>
              <a:t> </a:t>
            </a:r>
            <a:r>
              <a:rPr sz="5400" dirty="0"/>
              <a:t>pointer</a:t>
            </a:r>
            <a:r>
              <a:rPr sz="5400" spc="-10" dirty="0"/>
              <a:t> </a:t>
            </a:r>
            <a:r>
              <a:rPr sz="5400" spc="-20" dirty="0"/>
              <a:t>dereferences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337543" y="910448"/>
            <a:ext cx="7943222" cy="5356932"/>
          </a:xfrm>
          <a:prstGeom prst="rect">
            <a:avLst/>
          </a:prstGeom>
        </p:spPr>
        <p:txBody>
          <a:bodyPr vert="horz" wrap="square" lIns="0" tIns="187151" rIns="0" bIns="0" rtlCol="0">
            <a:spAutoFit/>
          </a:bodyPr>
          <a:lstStyle/>
          <a:p>
            <a:pPr marL="25121">
              <a:spcBef>
                <a:spcPts val="1474"/>
              </a:spcBef>
            </a:pPr>
            <a:r>
              <a:rPr sz="2176" spc="-20" dirty="0">
                <a:latin typeface="Tahoma"/>
                <a:cs typeface="Tahoma"/>
              </a:rPr>
              <a:t>Example:</a:t>
            </a:r>
            <a:endParaRPr sz="2176" dirty="0">
              <a:latin typeface="Tahoma"/>
              <a:cs typeface="Tahoma"/>
            </a:endParaRPr>
          </a:p>
          <a:p>
            <a:pPr marL="298935">
              <a:spcBef>
                <a:spcPts val="1038"/>
              </a:spcBef>
            </a:pPr>
            <a:r>
              <a:rPr sz="1780" dirty="0">
                <a:latin typeface="Courier New"/>
                <a:cs typeface="Courier New"/>
              </a:rPr>
              <a:t>x</a:t>
            </a:r>
            <a:r>
              <a:rPr sz="1780" spc="20" dirty="0">
                <a:latin typeface="Courier New"/>
                <a:cs typeface="Courier New"/>
              </a:rPr>
              <a:t> </a:t>
            </a:r>
            <a:r>
              <a:rPr sz="1780" dirty="0">
                <a:latin typeface="Courier New"/>
                <a:cs typeface="Courier New"/>
              </a:rPr>
              <a:t>=</a:t>
            </a:r>
            <a:r>
              <a:rPr sz="1780" spc="20" dirty="0">
                <a:latin typeface="Courier New"/>
                <a:cs typeface="Courier New"/>
              </a:rPr>
              <a:t> </a:t>
            </a:r>
            <a:r>
              <a:rPr sz="1780" spc="-20" dirty="0">
                <a:latin typeface="Courier New"/>
                <a:cs typeface="Courier New"/>
              </a:rPr>
              <a:t>userinput();</a:t>
            </a:r>
            <a:endParaRPr sz="1780" dirty="0">
              <a:latin typeface="Courier New"/>
              <a:cs typeface="Courier New"/>
            </a:endParaRPr>
          </a:p>
          <a:p>
            <a:pPr marL="298935" marR="2201821">
              <a:lnSpc>
                <a:spcPts val="2690"/>
              </a:lnSpc>
              <a:spcBef>
                <a:spcPts val="168"/>
              </a:spcBef>
            </a:pPr>
            <a:r>
              <a:rPr sz="1780" dirty="0">
                <a:latin typeface="Courier New"/>
                <a:cs typeface="Courier New"/>
              </a:rPr>
              <a:t>p</a:t>
            </a:r>
            <a:r>
              <a:rPr sz="1780" spc="-49" dirty="0">
                <a:latin typeface="Courier New"/>
                <a:cs typeface="Courier New"/>
              </a:rPr>
              <a:t> </a:t>
            </a:r>
            <a:r>
              <a:rPr sz="1780" dirty="0">
                <a:latin typeface="Courier New"/>
                <a:cs typeface="Courier New"/>
              </a:rPr>
              <a:t>=</a:t>
            </a:r>
            <a:r>
              <a:rPr sz="1780" spc="-49" dirty="0">
                <a:latin typeface="Courier New"/>
                <a:cs typeface="Courier New"/>
              </a:rPr>
              <a:t> </a:t>
            </a:r>
            <a:r>
              <a:rPr sz="1780" dirty="0">
                <a:latin typeface="Courier New"/>
                <a:cs typeface="Courier New"/>
              </a:rPr>
              <a:t>malloc(x</a:t>
            </a:r>
            <a:r>
              <a:rPr sz="1780" spc="-49" dirty="0">
                <a:latin typeface="Courier New"/>
                <a:cs typeface="Courier New"/>
              </a:rPr>
              <a:t> </a:t>
            </a:r>
            <a:r>
              <a:rPr sz="1780" dirty="0">
                <a:latin typeface="Courier New"/>
                <a:cs typeface="Courier New"/>
              </a:rPr>
              <a:t>*</a:t>
            </a:r>
            <a:r>
              <a:rPr sz="1780" spc="-49" dirty="0">
                <a:latin typeface="Courier New"/>
                <a:cs typeface="Courier New"/>
              </a:rPr>
              <a:t> </a:t>
            </a:r>
            <a:r>
              <a:rPr sz="1780" dirty="0">
                <a:latin typeface="Courier New"/>
                <a:cs typeface="Courier New"/>
              </a:rPr>
              <a:t>sizeof(struct</a:t>
            </a:r>
            <a:r>
              <a:rPr sz="1780" spc="-40" dirty="0">
                <a:latin typeface="Courier New"/>
                <a:cs typeface="Courier New"/>
              </a:rPr>
              <a:t> </a:t>
            </a:r>
            <a:r>
              <a:rPr sz="1780" spc="-20" dirty="0">
                <a:latin typeface="Courier New"/>
                <a:cs typeface="Courier New"/>
              </a:rPr>
              <a:t>FILE_OPS)); </a:t>
            </a:r>
            <a:r>
              <a:rPr sz="1780" dirty="0">
                <a:latin typeface="Courier New"/>
                <a:cs typeface="Courier New"/>
              </a:rPr>
              <a:t>fop</a:t>
            </a:r>
            <a:r>
              <a:rPr sz="1780" spc="-20" dirty="0">
                <a:latin typeface="Courier New"/>
                <a:cs typeface="Courier New"/>
              </a:rPr>
              <a:t> </a:t>
            </a:r>
            <a:r>
              <a:rPr sz="1780" dirty="0">
                <a:latin typeface="Courier New"/>
                <a:cs typeface="Courier New"/>
              </a:rPr>
              <a:t>=</a:t>
            </a:r>
            <a:r>
              <a:rPr sz="1780" spc="-20" dirty="0">
                <a:latin typeface="Courier New"/>
                <a:cs typeface="Courier New"/>
              </a:rPr>
              <a:t> &amp;(p[FILE_TYPE]);</a:t>
            </a:r>
            <a:endParaRPr sz="1780" dirty="0">
              <a:latin typeface="Courier New"/>
              <a:cs typeface="Courier New"/>
            </a:endParaRPr>
          </a:p>
          <a:p>
            <a:pPr marL="298935">
              <a:spcBef>
                <a:spcPts val="502"/>
              </a:spcBef>
            </a:pPr>
            <a:r>
              <a:rPr sz="1780" spc="-20" dirty="0">
                <a:latin typeface="Courier New"/>
                <a:cs typeface="Courier New"/>
              </a:rPr>
              <a:t>fop-&gt;remove(file);</a:t>
            </a:r>
            <a:endParaRPr sz="1780" dirty="0">
              <a:latin typeface="Courier New"/>
              <a:cs typeface="Courier New"/>
            </a:endParaRPr>
          </a:p>
          <a:p>
            <a:pPr>
              <a:spcBef>
                <a:spcPts val="1266"/>
              </a:spcBef>
            </a:pPr>
            <a:endParaRPr sz="1780" dirty="0">
              <a:latin typeface="Courier New"/>
              <a:cs typeface="Courier New"/>
            </a:endParaRPr>
          </a:p>
          <a:p>
            <a:pPr marL="25121" algn="just"/>
            <a:r>
              <a:rPr sz="2176" spc="-20" dirty="0">
                <a:latin typeface="Tahoma"/>
                <a:cs typeface="Tahoma"/>
              </a:rPr>
              <a:t>What</a:t>
            </a:r>
            <a:r>
              <a:rPr sz="2176" spc="-148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if</a:t>
            </a:r>
            <a:r>
              <a:rPr sz="2176" spc="-49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the</a:t>
            </a:r>
            <a:r>
              <a:rPr sz="2176" spc="-59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call</a:t>
            </a:r>
            <a:r>
              <a:rPr sz="2176" spc="-59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to</a:t>
            </a:r>
            <a:r>
              <a:rPr sz="2176" spc="-49" dirty="0">
                <a:latin typeface="Tahoma"/>
                <a:cs typeface="Tahoma"/>
              </a:rPr>
              <a:t> </a:t>
            </a:r>
            <a:r>
              <a:rPr sz="1780" spc="-20" dirty="0">
                <a:latin typeface="Courier New"/>
                <a:cs typeface="Courier New"/>
              </a:rPr>
              <a:t>malloc</a:t>
            </a:r>
            <a:r>
              <a:rPr sz="1780" spc="-346" dirty="0">
                <a:latin typeface="Courier New"/>
                <a:cs typeface="Courier New"/>
              </a:rPr>
              <a:t> </a:t>
            </a:r>
            <a:r>
              <a:rPr sz="2176" spc="-20" dirty="0">
                <a:latin typeface="Tahoma"/>
                <a:cs typeface="Tahoma"/>
              </a:rPr>
              <a:t>fails?</a:t>
            </a:r>
            <a:endParaRPr sz="2176" dirty="0">
              <a:latin typeface="Tahoma"/>
              <a:cs typeface="Tahoma"/>
            </a:endParaRPr>
          </a:p>
          <a:p>
            <a:pPr marL="25121" marR="10048" algn="just">
              <a:lnSpc>
                <a:spcPct val="102299"/>
              </a:lnSpc>
              <a:spcBef>
                <a:spcPts val="613"/>
              </a:spcBef>
            </a:pPr>
            <a:r>
              <a:rPr sz="2176" spc="-40" dirty="0">
                <a:latin typeface="Tahoma"/>
                <a:cs typeface="Tahoma"/>
              </a:rPr>
              <a:t>This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is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a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dangerous</a:t>
            </a:r>
            <a:r>
              <a:rPr sz="2176" spc="-7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bug</a:t>
            </a:r>
            <a:r>
              <a:rPr sz="2176" spc="-79" dirty="0">
                <a:latin typeface="Tahoma"/>
                <a:cs typeface="Tahoma"/>
              </a:rPr>
              <a:t> </a:t>
            </a:r>
            <a:r>
              <a:rPr sz="2176" spc="-59" dirty="0">
                <a:latin typeface="Tahoma"/>
                <a:cs typeface="Tahoma"/>
              </a:rPr>
              <a:t>for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spc="-59" dirty="0">
                <a:latin typeface="Tahoma"/>
                <a:cs typeface="Tahoma"/>
              </a:rPr>
              <a:t>system</a:t>
            </a:r>
            <a:r>
              <a:rPr sz="2176" spc="-99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call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spc="-59" dirty="0">
                <a:latin typeface="Tahoma"/>
                <a:cs typeface="Tahoma"/>
              </a:rPr>
              <a:t>code</a:t>
            </a:r>
            <a:r>
              <a:rPr sz="2176" spc="-6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(in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spc="-59" dirty="0">
                <a:latin typeface="Tahoma"/>
                <a:cs typeface="Tahoma"/>
              </a:rPr>
              <a:t>systems</a:t>
            </a:r>
            <a:r>
              <a:rPr sz="2176" spc="-7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that</a:t>
            </a:r>
            <a:r>
              <a:rPr sz="2176" spc="-79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have</a:t>
            </a:r>
            <a:r>
              <a:rPr sz="2176" spc="-99" dirty="0">
                <a:latin typeface="Tahoma"/>
                <a:cs typeface="Tahoma"/>
              </a:rPr>
              <a:t> a </a:t>
            </a:r>
            <a:r>
              <a:rPr sz="2176" spc="-79" dirty="0">
                <a:latin typeface="Tahoma"/>
                <a:cs typeface="Tahoma"/>
              </a:rPr>
              <a:t>unified</a:t>
            </a:r>
            <a:r>
              <a:rPr sz="2176" spc="-59" dirty="0">
                <a:latin typeface="Tahoma"/>
                <a:cs typeface="Tahoma"/>
              </a:rPr>
              <a:t> </a:t>
            </a:r>
            <a:r>
              <a:rPr sz="2176" spc="-109" dirty="0">
                <a:latin typeface="Tahoma"/>
                <a:cs typeface="Tahoma"/>
              </a:rPr>
              <a:t>address</a:t>
            </a:r>
            <a:r>
              <a:rPr sz="2176" spc="-59" dirty="0">
                <a:latin typeface="Tahoma"/>
                <a:cs typeface="Tahoma"/>
              </a:rPr>
              <a:t> </a:t>
            </a:r>
            <a:r>
              <a:rPr sz="2176" spc="-109" dirty="0">
                <a:latin typeface="Tahoma"/>
                <a:cs typeface="Tahoma"/>
              </a:rPr>
              <a:t>space</a:t>
            </a:r>
            <a:r>
              <a:rPr sz="2176" spc="-49" dirty="0">
                <a:latin typeface="Tahoma"/>
                <a:cs typeface="Tahoma"/>
              </a:rPr>
              <a:t> </a:t>
            </a:r>
            <a:r>
              <a:rPr sz="2176" spc="-129" dirty="0">
                <a:latin typeface="Tahoma"/>
                <a:cs typeface="Tahoma"/>
              </a:rPr>
              <a:t>between</a:t>
            </a:r>
            <a:r>
              <a:rPr sz="2176" spc="-40" dirty="0">
                <a:latin typeface="Tahoma"/>
                <a:cs typeface="Tahoma"/>
              </a:rPr>
              <a:t> </a:t>
            </a:r>
            <a:r>
              <a:rPr sz="2176" spc="-89" dirty="0">
                <a:latin typeface="Tahoma"/>
                <a:cs typeface="Tahoma"/>
              </a:rPr>
              <a:t>kernel</a:t>
            </a:r>
            <a:r>
              <a:rPr sz="2176" spc="-49" dirty="0">
                <a:latin typeface="Tahoma"/>
                <a:cs typeface="Tahoma"/>
              </a:rPr>
              <a:t> </a:t>
            </a:r>
            <a:r>
              <a:rPr sz="2176" spc="-79" dirty="0">
                <a:latin typeface="Tahoma"/>
                <a:cs typeface="Tahoma"/>
              </a:rPr>
              <a:t>and</a:t>
            </a:r>
            <a:r>
              <a:rPr sz="2176" spc="-30" dirty="0">
                <a:latin typeface="Tahoma"/>
                <a:cs typeface="Tahoma"/>
              </a:rPr>
              <a:t> </a:t>
            </a:r>
            <a:r>
              <a:rPr sz="2176" spc="-99" dirty="0">
                <a:latin typeface="Tahoma"/>
                <a:cs typeface="Tahoma"/>
              </a:rPr>
              <a:t>userland)</a:t>
            </a:r>
            <a:r>
              <a:rPr sz="2176" spc="-59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as</a:t>
            </a:r>
            <a:r>
              <a:rPr sz="2176" spc="-59" dirty="0">
                <a:latin typeface="Tahoma"/>
                <a:cs typeface="Tahoma"/>
              </a:rPr>
              <a:t> </a:t>
            </a:r>
            <a:r>
              <a:rPr sz="2176" dirty="0">
                <a:latin typeface="Tahoma"/>
                <a:cs typeface="Tahoma"/>
              </a:rPr>
              <a:t>a</a:t>
            </a:r>
            <a:r>
              <a:rPr sz="2176" spc="-49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user</a:t>
            </a:r>
            <a:r>
              <a:rPr sz="2176" spc="-4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process </a:t>
            </a:r>
            <a:r>
              <a:rPr sz="2176" spc="-40" dirty="0">
                <a:latin typeface="Tahoma"/>
                <a:cs typeface="Tahoma"/>
              </a:rPr>
              <a:t>may</a:t>
            </a:r>
            <a:r>
              <a:rPr sz="2176" spc="-11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map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the</a:t>
            </a:r>
            <a:r>
              <a:rPr sz="2176" spc="-9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first</a:t>
            </a:r>
            <a:r>
              <a:rPr sz="2176" spc="-7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pages</a:t>
            </a:r>
            <a:r>
              <a:rPr sz="2176" spc="-9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of</a:t>
            </a:r>
            <a:r>
              <a:rPr sz="2176" spc="-11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memory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to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malicious</a:t>
            </a:r>
            <a:r>
              <a:rPr sz="2176" spc="-9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executable</a:t>
            </a:r>
            <a:r>
              <a:rPr sz="2176" spc="-9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code.</a:t>
            </a:r>
            <a:endParaRPr sz="2176" dirty="0">
              <a:latin typeface="Tahoma"/>
              <a:cs typeface="Tahoma"/>
            </a:endParaRPr>
          </a:p>
          <a:p>
            <a:pPr marL="25121" marR="808883">
              <a:lnSpc>
                <a:spcPct val="102000"/>
              </a:lnSpc>
              <a:spcBef>
                <a:spcPts val="613"/>
              </a:spcBef>
            </a:pPr>
            <a:r>
              <a:rPr sz="2176" spc="-49" dirty="0">
                <a:latin typeface="Tahoma"/>
                <a:cs typeface="Tahoma"/>
              </a:rPr>
              <a:t>Proposal:</a:t>
            </a:r>
            <a:r>
              <a:rPr sz="2176" spc="99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Always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check</a:t>
            </a:r>
            <a:r>
              <a:rPr sz="2176" spc="-11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the</a:t>
            </a:r>
            <a:r>
              <a:rPr sz="2176" spc="-119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return</a:t>
            </a:r>
            <a:r>
              <a:rPr sz="2176" spc="-119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value</a:t>
            </a:r>
            <a:r>
              <a:rPr sz="2176" spc="-12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of</a:t>
            </a:r>
            <a:r>
              <a:rPr sz="2176" spc="-119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memory</a:t>
            </a:r>
            <a:r>
              <a:rPr sz="2176" spc="-7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allocation functions.</a:t>
            </a:r>
            <a:endParaRPr sz="2176" dirty="0">
              <a:latin typeface="Tahoma"/>
              <a:cs typeface="Tahoma"/>
            </a:endParaRPr>
          </a:p>
          <a:p>
            <a:pPr marL="25121" marR="325312">
              <a:lnSpc>
                <a:spcPct val="102699"/>
              </a:lnSpc>
              <a:spcBef>
                <a:spcPts val="564"/>
              </a:spcBef>
            </a:pPr>
            <a:r>
              <a:rPr sz="2176" spc="-79" dirty="0">
                <a:latin typeface="Tahoma"/>
                <a:cs typeface="Tahoma"/>
              </a:rPr>
              <a:t>Proactive</a:t>
            </a:r>
            <a:r>
              <a:rPr sz="2176" spc="-109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measure</a:t>
            </a:r>
            <a:r>
              <a:rPr sz="2176" spc="-99" dirty="0">
                <a:latin typeface="Tahoma"/>
                <a:cs typeface="Tahoma"/>
              </a:rPr>
              <a:t> </a:t>
            </a:r>
            <a:r>
              <a:rPr sz="2176" spc="-59" dirty="0">
                <a:latin typeface="Tahoma"/>
                <a:cs typeface="Tahoma"/>
              </a:rPr>
              <a:t>for</a:t>
            </a:r>
            <a:r>
              <a:rPr sz="2176" spc="-99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Kernel</a:t>
            </a:r>
            <a:r>
              <a:rPr sz="2176" spc="-9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bugs:</a:t>
            </a:r>
            <a:r>
              <a:rPr sz="2176" spc="109" dirty="0">
                <a:latin typeface="Tahoma"/>
                <a:cs typeface="Tahoma"/>
              </a:rPr>
              <a:t> </a:t>
            </a:r>
            <a:r>
              <a:rPr sz="2176" spc="-79" dirty="0">
                <a:latin typeface="Tahoma"/>
                <a:cs typeface="Tahoma"/>
              </a:rPr>
              <a:t>prohibit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spc="-69" dirty="0">
                <a:latin typeface="Tahoma"/>
                <a:cs typeface="Tahoma"/>
              </a:rPr>
              <a:t>access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spc="-40" dirty="0">
                <a:latin typeface="Tahoma"/>
                <a:cs typeface="Tahoma"/>
              </a:rPr>
              <a:t>to</a:t>
            </a:r>
            <a:r>
              <a:rPr sz="2176" spc="-9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the</a:t>
            </a:r>
            <a:r>
              <a:rPr sz="2176" spc="-109" dirty="0">
                <a:latin typeface="Tahoma"/>
                <a:cs typeface="Tahoma"/>
              </a:rPr>
              <a:t> </a:t>
            </a:r>
            <a:r>
              <a:rPr sz="2176" spc="-59" dirty="0">
                <a:latin typeface="Tahoma"/>
                <a:cs typeface="Tahoma"/>
              </a:rPr>
              <a:t>first</a:t>
            </a:r>
            <a:r>
              <a:rPr sz="2176" spc="-89" dirty="0">
                <a:latin typeface="Tahoma"/>
                <a:cs typeface="Tahoma"/>
              </a:rPr>
              <a:t> </a:t>
            </a:r>
            <a:r>
              <a:rPr sz="2176" spc="-49" dirty="0">
                <a:latin typeface="Tahoma"/>
                <a:cs typeface="Tahoma"/>
              </a:rPr>
              <a:t>few </a:t>
            </a:r>
            <a:r>
              <a:rPr sz="2176" dirty="0">
                <a:latin typeface="Tahoma"/>
                <a:cs typeface="Tahoma"/>
              </a:rPr>
              <a:t>memory</a:t>
            </a:r>
            <a:r>
              <a:rPr sz="2176" spc="-69" dirty="0">
                <a:latin typeface="Tahoma"/>
                <a:cs typeface="Tahoma"/>
              </a:rPr>
              <a:t> </a:t>
            </a:r>
            <a:r>
              <a:rPr sz="2176" spc="-20" dirty="0">
                <a:latin typeface="Tahoma"/>
                <a:cs typeface="Tahoma"/>
              </a:rPr>
              <a:t>pages.</a:t>
            </a:r>
            <a:endParaRPr sz="2176" dirty="0">
              <a:latin typeface="Tahoma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91732" y="1188216"/>
            <a:ext cx="128116" cy="12811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91732" y="3379762"/>
            <a:ext cx="128116" cy="12811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91732" y="3795764"/>
            <a:ext cx="128116" cy="12811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91732" y="4888296"/>
            <a:ext cx="128116" cy="12811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91732" y="5641847"/>
            <a:ext cx="128116" cy="128116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29E2E7DC-72A8-5E95-DBE8-AB36F75E3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2B510B1F-0EBA-E92E-0AFE-6D6FF9FBE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53BAF-C008-465A-A4CE-330FA572AC7B}" type="slidenum">
              <a:rPr lang="el-GR" smtClean="0"/>
              <a:t>48</a:t>
            </a:fld>
            <a:endParaRPr lang="el-GR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A02311EE-5B20-ADD2-39ED-B18F7A735BC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32792" y="2575298"/>
            <a:ext cx="5398523" cy="2262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  <a:ea typeface="Times New Roman" panose="02020603050405020304" pitchFamily="18" charset="0"/>
                <a:cs typeface="Courier New" panose="02070309020205020404" pitchFamily="49" charset="0"/>
              </a:rPr>
              <a:t>int a, b, c; // some integers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  <a:ea typeface="Times New Roman" panose="02020603050405020304" pitchFamily="18" charset="0"/>
                <a:cs typeface="Courier New" panose="02070309020205020404" pitchFamily="49" charset="0"/>
              </a:rPr>
              <a:t>int *pi;     // a pointer to an integer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l-GR" sz="1800" dirty="0">
              <a:latin typeface="Arial Unicode MS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  <a:ea typeface="Times New Roman" panose="02020603050405020304" pitchFamily="18" charset="0"/>
                <a:cs typeface="Courier New" panose="02070309020205020404" pitchFamily="49" charset="0"/>
              </a:rPr>
              <a:t>a = 5;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  <a:ea typeface="Times New Roman" panose="02020603050405020304" pitchFamily="18" charset="0"/>
                <a:cs typeface="Courier New" panose="02070309020205020404" pitchFamily="49" charset="0"/>
              </a:rPr>
              <a:t>pi = &amp;a; // pi points to 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  <a:ea typeface="Times New Roman" panose="02020603050405020304" pitchFamily="18" charset="0"/>
                <a:cs typeface="Courier New" panose="02070309020205020404" pitchFamily="49" charset="0"/>
              </a:rPr>
              <a:t>b = *pi; // b is now 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  <a:ea typeface="Times New Roman" panose="02020603050405020304" pitchFamily="18" charset="0"/>
                <a:cs typeface="Courier New" panose="02070309020205020404" pitchFamily="49" charset="0"/>
              </a:rPr>
              <a:t>pi = NULL;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  <a:ea typeface="Times New Roman" panose="02020603050405020304" pitchFamily="18" charset="0"/>
                <a:cs typeface="Courier New" panose="02070309020205020404" pitchFamily="49" charset="0"/>
              </a:rPr>
              <a:t>c = *pi; // this is a NULL pointer dereference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l-GR" altLang="el-GR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F7714348-2523-B20A-CC7A-85DA0FCACD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wrap="square" lIns="0" tIns="26377" rIns="0" bIns="0" rtlCol="0" anchor="ctr">
            <a:spAutoFit/>
          </a:bodyPr>
          <a:lstStyle/>
          <a:p>
            <a:pPr marL="48985">
              <a:lnSpc>
                <a:spcPct val="100000"/>
              </a:lnSpc>
              <a:spcBef>
                <a:spcPts val="208"/>
              </a:spcBef>
            </a:pPr>
            <a:r>
              <a:rPr sz="5400" dirty="0"/>
              <a:t>NULL</a:t>
            </a:r>
            <a:r>
              <a:rPr sz="5400" spc="-59" dirty="0"/>
              <a:t> </a:t>
            </a:r>
            <a:r>
              <a:rPr sz="5400" dirty="0"/>
              <a:t>pointer</a:t>
            </a:r>
            <a:r>
              <a:rPr sz="5400" spc="-10" dirty="0"/>
              <a:t> </a:t>
            </a:r>
            <a:r>
              <a:rPr sz="5400" spc="-20" dirty="0"/>
              <a:t>dereferences</a:t>
            </a:r>
          </a:p>
        </p:txBody>
      </p:sp>
    </p:spTree>
    <p:extLst>
      <p:ext uri="{BB962C8B-B14F-4D97-AF65-F5344CB8AC3E}">
        <p14:creationId xmlns:p14="http://schemas.microsoft.com/office/powerpoint/2010/main" val="27467915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AB0B6-B72E-ABD4-0BD9-D29A69668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6" descr="A person raising his hand">
            <a:extLst>
              <a:ext uri="{FF2B5EF4-FFF2-40B4-BE49-F238E27FC236}">
                <a16:creationId xmlns:a16="http://schemas.microsoft.com/office/drawing/2014/main" id="{187FAB68-2716-FAA1-7899-36AC194F952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8333" r="8333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81E5F55-5D3F-6B7F-3419-305C9BAB13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Course progress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81F5A6-AA32-1046-471D-550390A5B2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o1.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E63AF2-B43D-11DB-F055-C3133C61A2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Navigating Cyber Threats: The Risk of Vulnerable Binaries in Maritime Systems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41A3F2-45F6-D62D-9A5C-BFB896A7EA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4400" dirty="0"/>
              <a:t>o2</a:t>
            </a:r>
            <a:r>
              <a:rPr lang="en-US" dirty="0"/>
              <a:t>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01A4B2-DC20-D7BD-E4B3-CEDD050D72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From Software to Binaries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B2AD11-B2F9-C816-9E78-18FD8A528E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o3.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D4F01BE-0930-BF9C-39E3-B9B6482A74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Memory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849F66-5FD5-B248-F5CD-98AED8A1CC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5400" dirty="0"/>
              <a:t>o4.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3B8347E-D030-2700-35D9-853E65F2B3C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sz="1900" dirty="0">
                <a:solidFill>
                  <a:schemeClr val="tx1"/>
                </a:solidFill>
              </a:rPr>
              <a:t>Black Box Pen Test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70DC49A-B779-05CC-56F8-08A6D6DE49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49</a:t>
            </a:fld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3ACA21C-0316-D42A-BB1B-6FD0B9EBE5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370364" y="-23539"/>
            <a:ext cx="2562565" cy="6885155"/>
            <a:chOff x="7370364" y="-23539"/>
            <a:chExt cx="2562565" cy="6885155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A02CD4D5-1352-132C-C98C-2209147B61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7829202" y="5156615"/>
              <a:ext cx="878334" cy="1705001"/>
            </a:xfrm>
            <a:prstGeom prst="rect">
              <a:avLst/>
            </a:prstGeom>
          </p:spPr>
        </p:pic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0CB4AD5-3766-BC00-4C89-39D41579A0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370364" y="-23539"/>
              <a:ext cx="2562565" cy="6884359"/>
            </a:xfrm>
            <a:custGeom>
              <a:avLst/>
              <a:gdLst>
                <a:gd name="connsiteX0" fmla="*/ 2535833 w 2562565"/>
                <a:gd name="connsiteY0" fmla="*/ 0 h 6884359"/>
                <a:gd name="connsiteX1" fmla="*/ 2106829 w 2562565"/>
                <a:gd name="connsiteY1" fmla="*/ 1564627 h 6884359"/>
                <a:gd name="connsiteX2" fmla="*/ 1764389 w 2562565"/>
                <a:gd name="connsiteY2" fmla="*/ 2840498 h 6884359"/>
                <a:gd name="connsiteX3" fmla="*/ 1579803 w 2562565"/>
                <a:gd name="connsiteY3" fmla="*/ 2925726 h 6884359"/>
                <a:gd name="connsiteX4" fmla="*/ 1467779 w 2562565"/>
                <a:gd name="connsiteY4" fmla="*/ 2731101 h 6884359"/>
                <a:gd name="connsiteX5" fmla="*/ 1727472 w 2562565"/>
                <a:gd name="connsiteY5" fmla="*/ 1773244 h 6884359"/>
                <a:gd name="connsiteX6" fmla="*/ 1709650 w 2562565"/>
                <a:gd name="connsiteY6" fmla="*/ 1633318 h 6884359"/>
                <a:gd name="connsiteX7" fmla="*/ 1597625 w 2562565"/>
                <a:gd name="connsiteY7" fmla="*/ 1546818 h 6884359"/>
                <a:gd name="connsiteX8" fmla="*/ 1372303 w 2562565"/>
                <a:gd name="connsiteY8" fmla="*/ 1676568 h 6884359"/>
                <a:gd name="connsiteX9" fmla="*/ 977670 w 2562565"/>
                <a:gd name="connsiteY9" fmla="*/ 3131798 h 6884359"/>
                <a:gd name="connsiteX10" fmla="*/ 5092 w 2562565"/>
                <a:gd name="connsiteY10" fmla="*/ 6867823 h 6884359"/>
                <a:gd name="connsiteX11" fmla="*/ 0 w 2562565"/>
                <a:gd name="connsiteY11" fmla="*/ 6884360 h 6884359"/>
                <a:gd name="connsiteX12" fmla="*/ 26733 w 2562565"/>
                <a:gd name="connsiteY12" fmla="*/ 6884360 h 6884359"/>
                <a:gd name="connsiteX13" fmla="*/ 1003131 w 2562565"/>
                <a:gd name="connsiteY13" fmla="*/ 3139431 h 6884359"/>
                <a:gd name="connsiteX14" fmla="*/ 1397763 w 2562565"/>
                <a:gd name="connsiteY14" fmla="*/ 1684200 h 6884359"/>
                <a:gd name="connsiteX15" fmla="*/ 1592533 w 2562565"/>
                <a:gd name="connsiteY15" fmla="*/ 1572259 h 6884359"/>
                <a:gd name="connsiteX16" fmla="*/ 1688009 w 2562565"/>
                <a:gd name="connsiteY16" fmla="*/ 1646039 h 6884359"/>
                <a:gd name="connsiteX17" fmla="*/ 1703285 w 2562565"/>
                <a:gd name="connsiteY17" fmla="*/ 1766884 h 6884359"/>
                <a:gd name="connsiteX18" fmla="*/ 1443591 w 2562565"/>
                <a:gd name="connsiteY18" fmla="*/ 2724741 h 6884359"/>
                <a:gd name="connsiteX19" fmla="*/ 1573438 w 2562565"/>
                <a:gd name="connsiteY19" fmla="*/ 2949894 h 6884359"/>
                <a:gd name="connsiteX20" fmla="*/ 1788577 w 2562565"/>
                <a:gd name="connsiteY20" fmla="*/ 2849402 h 6884359"/>
                <a:gd name="connsiteX21" fmla="*/ 1788577 w 2562565"/>
                <a:gd name="connsiteY21" fmla="*/ 2848130 h 6884359"/>
                <a:gd name="connsiteX22" fmla="*/ 2131016 w 2562565"/>
                <a:gd name="connsiteY22" fmla="*/ 1570987 h 6884359"/>
                <a:gd name="connsiteX23" fmla="*/ 2562566 w 2562565"/>
                <a:gd name="connsiteY23" fmla="*/ 1272 h 6884359"/>
                <a:gd name="connsiteX24" fmla="*/ 2535833 w 2562565"/>
                <a:gd name="connsiteY24" fmla="*/ 0 h 688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62565" h="6884359">
                  <a:moveTo>
                    <a:pt x="2535833" y="0"/>
                  </a:moveTo>
                  <a:lnTo>
                    <a:pt x="2106829" y="1564627"/>
                  </a:lnTo>
                  <a:lnTo>
                    <a:pt x="1764389" y="2840498"/>
                  </a:lnTo>
                  <a:cubicBezTo>
                    <a:pt x="1731291" y="2910461"/>
                    <a:pt x="1653638" y="2946078"/>
                    <a:pt x="1579803" y="2925726"/>
                  </a:cubicBezTo>
                  <a:cubicBezTo>
                    <a:pt x="1495785" y="2902829"/>
                    <a:pt x="1444864" y="2815057"/>
                    <a:pt x="1467779" y="2731101"/>
                  </a:cubicBezTo>
                  <a:lnTo>
                    <a:pt x="1727472" y="1773244"/>
                  </a:lnTo>
                  <a:cubicBezTo>
                    <a:pt x="1740202" y="1726178"/>
                    <a:pt x="1733837" y="1676568"/>
                    <a:pt x="1709650" y="1633318"/>
                  </a:cubicBezTo>
                  <a:cubicBezTo>
                    <a:pt x="1685463" y="1590068"/>
                    <a:pt x="1646000" y="1559539"/>
                    <a:pt x="1597625" y="1546818"/>
                  </a:cubicBezTo>
                  <a:cubicBezTo>
                    <a:pt x="1499604" y="1520105"/>
                    <a:pt x="1397763" y="1578620"/>
                    <a:pt x="1372303" y="1676568"/>
                  </a:cubicBezTo>
                  <a:lnTo>
                    <a:pt x="977670" y="3131798"/>
                  </a:lnTo>
                  <a:lnTo>
                    <a:pt x="5092" y="6867823"/>
                  </a:lnTo>
                  <a:cubicBezTo>
                    <a:pt x="5092" y="6867823"/>
                    <a:pt x="1273" y="6880544"/>
                    <a:pt x="0" y="6884360"/>
                  </a:cubicBezTo>
                  <a:lnTo>
                    <a:pt x="26733" y="6884360"/>
                  </a:lnTo>
                  <a:lnTo>
                    <a:pt x="1003131" y="3139431"/>
                  </a:lnTo>
                  <a:lnTo>
                    <a:pt x="1397763" y="1684200"/>
                  </a:lnTo>
                  <a:cubicBezTo>
                    <a:pt x="1420677" y="1600245"/>
                    <a:pt x="1508515" y="1549363"/>
                    <a:pt x="1592533" y="1572259"/>
                  </a:cubicBezTo>
                  <a:cubicBezTo>
                    <a:pt x="1633270" y="1583708"/>
                    <a:pt x="1667641" y="1609149"/>
                    <a:pt x="1688009" y="1646039"/>
                  </a:cubicBezTo>
                  <a:cubicBezTo>
                    <a:pt x="1709650" y="1682928"/>
                    <a:pt x="1714742" y="1724906"/>
                    <a:pt x="1703285" y="1766884"/>
                  </a:cubicBezTo>
                  <a:lnTo>
                    <a:pt x="1443591" y="2724741"/>
                  </a:lnTo>
                  <a:cubicBezTo>
                    <a:pt x="1416858" y="2822689"/>
                    <a:pt x="1475417" y="2924453"/>
                    <a:pt x="1573438" y="2949894"/>
                  </a:cubicBezTo>
                  <a:cubicBezTo>
                    <a:pt x="1660003" y="2972792"/>
                    <a:pt x="1750386" y="2930814"/>
                    <a:pt x="1788577" y="2849402"/>
                  </a:cubicBezTo>
                  <a:lnTo>
                    <a:pt x="1788577" y="2848130"/>
                  </a:lnTo>
                  <a:lnTo>
                    <a:pt x="2131016" y="1570987"/>
                  </a:lnTo>
                  <a:lnTo>
                    <a:pt x="2562566" y="1272"/>
                  </a:lnTo>
                  <a:cubicBezTo>
                    <a:pt x="2553655" y="0"/>
                    <a:pt x="2544744" y="0"/>
                    <a:pt x="253583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5872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2EA33AE-2E4E-2AD0-7AAD-FF06CBACB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7964" y="98470"/>
            <a:ext cx="4786877" cy="763899"/>
          </a:xfrm>
        </p:spPr>
        <p:txBody>
          <a:bodyPr/>
          <a:lstStyle/>
          <a:p>
            <a:r>
              <a:rPr lang="en-US" dirty="0"/>
              <a:t>Value Propositions</a:t>
            </a: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BA498B66-C42E-029B-6F9F-FF45F4C14B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8131" y="1059877"/>
            <a:ext cx="4786877" cy="763899"/>
          </a:xfrm>
        </p:spPr>
        <p:txBody>
          <a:bodyPr>
            <a:normAutofit/>
          </a:bodyPr>
          <a:lstStyle/>
          <a:p>
            <a:r>
              <a:rPr lang="en-US" dirty="0"/>
              <a:t>Benefits to Participants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3B8BFA9-FBE9-EDA2-FBB1-C2B55CD7C8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8130" y="1977017"/>
            <a:ext cx="5541470" cy="2569866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1200" dirty="0"/>
              <a:t>Level of Training Module: Advance</a:t>
            </a:r>
          </a:p>
          <a:p>
            <a:pPr>
              <a:spcBef>
                <a:spcPts val="600"/>
              </a:spcBef>
            </a:pPr>
            <a:r>
              <a:rPr lang="en-US" sz="1200" dirty="0"/>
              <a:t>Cybersecurity Professional Training </a:t>
            </a:r>
          </a:p>
          <a:p>
            <a:pPr>
              <a:spcBef>
                <a:spcPts val="600"/>
              </a:spcBef>
            </a:pPr>
            <a:r>
              <a:rPr lang="en-US" sz="1200" dirty="0"/>
              <a:t>Hands-on and Practical Skills Development </a:t>
            </a:r>
          </a:p>
          <a:p>
            <a:pPr>
              <a:spcBef>
                <a:spcPts val="600"/>
              </a:spcBef>
            </a:pPr>
            <a:r>
              <a:rPr lang="en-US" sz="1200" dirty="0"/>
              <a:t>Cutting-edge insights from industry-academic experts</a:t>
            </a:r>
          </a:p>
          <a:p>
            <a:pPr>
              <a:spcBef>
                <a:spcPts val="600"/>
              </a:spcBef>
            </a:pPr>
            <a:r>
              <a:rPr lang="en-US" sz="1200" dirty="0"/>
              <a:t>Helps with skills development and career advancement </a:t>
            </a:r>
          </a:p>
          <a:p>
            <a:pPr marL="0" indent="0">
              <a:spcBef>
                <a:spcPts val="600"/>
              </a:spcBef>
              <a:buNone/>
            </a:pPr>
            <a:endParaRPr lang="en-US" sz="12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73E677C-B30B-9361-1557-EE90A7448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2929081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9511001-6F2E-D16C-C5A6-4486407F67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3498189" y="17722"/>
            <a:ext cx="2545001" cy="6837172"/>
          </a:xfrm>
          <a:custGeom>
            <a:avLst/>
            <a:gdLst>
              <a:gd name="connsiteX0" fmla="*/ 2518452 w 2545001"/>
              <a:gd name="connsiteY0" fmla="*/ 0 h 6837172"/>
              <a:gd name="connsiteX1" fmla="*/ 1701725 w 2545001"/>
              <a:gd name="connsiteY1" fmla="*/ 3172236 h 6837172"/>
              <a:gd name="connsiteX2" fmla="*/ 1361633 w 2545001"/>
              <a:gd name="connsiteY2" fmla="*/ 4439362 h 6837172"/>
              <a:gd name="connsiteX3" fmla="*/ 1178312 w 2545001"/>
              <a:gd name="connsiteY3" fmla="*/ 4524005 h 6837172"/>
              <a:gd name="connsiteX4" fmla="*/ 1067055 w 2545001"/>
              <a:gd name="connsiteY4" fmla="*/ 4330715 h 6837172"/>
              <a:gd name="connsiteX5" fmla="*/ 1324969 w 2545001"/>
              <a:gd name="connsiteY5" fmla="*/ 3379423 h 6837172"/>
              <a:gd name="connsiteX6" fmla="*/ 1307268 w 2545001"/>
              <a:gd name="connsiteY6" fmla="*/ 3240456 h 6837172"/>
              <a:gd name="connsiteX7" fmla="*/ 1196012 w 2545001"/>
              <a:gd name="connsiteY7" fmla="*/ 3154549 h 6837172"/>
              <a:gd name="connsiteX8" fmla="*/ 972233 w 2545001"/>
              <a:gd name="connsiteY8" fmla="*/ 3283409 h 6837172"/>
              <a:gd name="connsiteX9" fmla="*/ 580306 w 2545001"/>
              <a:gd name="connsiteY9" fmla="*/ 4728666 h 6837172"/>
              <a:gd name="connsiteX10" fmla="*/ 5057 w 2545001"/>
              <a:gd name="connsiteY10" fmla="*/ 6820750 h 6837172"/>
              <a:gd name="connsiteX11" fmla="*/ 0 w 2545001"/>
              <a:gd name="connsiteY11" fmla="*/ 6837173 h 6837172"/>
              <a:gd name="connsiteX12" fmla="*/ 26550 w 2545001"/>
              <a:gd name="connsiteY12" fmla="*/ 6837173 h 6837172"/>
              <a:gd name="connsiteX13" fmla="*/ 605591 w 2545001"/>
              <a:gd name="connsiteY13" fmla="*/ 4736246 h 6837172"/>
              <a:gd name="connsiteX14" fmla="*/ 997519 w 2545001"/>
              <a:gd name="connsiteY14" fmla="*/ 3290990 h 6837172"/>
              <a:gd name="connsiteX15" fmla="*/ 1190954 w 2545001"/>
              <a:gd name="connsiteY15" fmla="*/ 3179816 h 6837172"/>
              <a:gd name="connsiteX16" fmla="*/ 1285776 w 2545001"/>
              <a:gd name="connsiteY16" fmla="*/ 3253089 h 6837172"/>
              <a:gd name="connsiteX17" fmla="*/ 1300947 w 2545001"/>
              <a:gd name="connsiteY17" fmla="*/ 3373106 h 6837172"/>
              <a:gd name="connsiteX18" fmla="*/ 1043033 w 2545001"/>
              <a:gd name="connsiteY18" fmla="*/ 4324398 h 6837172"/>
              <a:gd name="connsiteX19" fmla="*/ 1171990 w 2545001"/>
              <a:gd name="connsiteY19" fmla="*/ 4548009 h 6837172"/>
              <a:gd name="connsiteX20" fmla="*/ 1385654 w 2545001"/>
              <a:gd name="connsiteY20" fmla="*/ 4448205 h 6837172"/>
              <a:gd name="connsiteX21" fmla="*/ 1385654 w 2545001"/>
              <a:gd name="connsiteY21" fmla="*/ 4446942 h 6837172"/>
              <a:gd name="connsiteX22" fmla="*/ 1725746 w 2545001"/>
              <a:gd name="connsiteY22" fmla="*/ 3178553 h 6837172"/>
              <a:gd name="connsiteX23" fmla="*/ 2545002 w 2545001"/>
              <a:gd name="connsiteY23" fmla="*/ 1263 h 6837172"/>
              <a:gd name="connsiteX24" fmla="*/ 2518452 w 2545001"/>
              <a:gd name="connsiteY24" fmla="*/ 0 h 6837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45001" h="6837172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 w="126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5" name="Picture Placeholder 4" descr="A group of people looking at a sign">
            <a:extLst>
              <a:ext uri="{FF2B5EF4-FFF2-40B4-BE49-F238E27FC236}">
                <a16:creationId xmlns:a16="http://schemas.microsoft.com/office/drawing/2014/main" id="{44253FF7-02C0-C9E0-BD85-AF1E1076941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6288" r="62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006421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878AB-42F2-80B1-8BFF-6E776FA69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Θέση αριθμού διαφάνειας 14">
            <a:extLst>
              <a:ext uri="{FF2B5EF4-FFF2-40B4-BE49-F238E27FC236}">
                <a16:creationId xmlns:a16="http://schemas.microsoft.com/office/drawing/2014/main" id="{164834BC-8B64-6981-9CD0-F657BFFF28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B3B37A-0C46-E52F-79CA-D88E25156B61}"/>
              </a:ext>
            </a:extLst>
          </p:cNvPr>
          <p:cNvSpPr txBox="1"/>
          <p:nvPr/>
        </p:nvSpPr>
        <p:spPr>
          <a:xfrm>
            <a:off x="1913263" y="2343834"/>
            <a:ext cx="4365617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4800" b="1" dirty="0"/>
              <a:t>Exploring the binary</a:t>
            </a:r>
          </a:p>
        </p:txBody>
      </p:sp>
      <p:pic>
        <p:nvPicPr>
          <p:cNvPr id="8" name="Picture Placeholder 16" descr="A person raising his hand">
            <a:extLst>
              <a:ext uri="{FF2B5EF4-FFF2-40B4-BE49-F238E27FC236}">
                <a16:creationId xmlns:a16="http://schemas.microsoft.com/office/drawing/2014/main" id="{12D2E387-7C45-0C92-522E-ABED0EAF635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8333" r="8333"/>
          <a:stretch/>
        </p:blipFill>
        <p:spPr>
          <a:xfrm flipH="1">
            <a:off x="7163691" y="0"/>
            <a:ext cx="5024825" cy="6858000"/>
          </a:xfrm>
        </p:spPr>
      </p:pic>
    </p:spTree>
    <p:extLst>
      <p:ext uri="{BB962C8B-B14F-4D97-AF65-F5344CB8AC3E}">
        <p14:creationId xmlns:p14="http://schemas.microsoft.com/office/powerpoint/2010/main" val="26279877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4574" y="238295"/>
            <a:ext cx="20838253" cy="711415"/>
          </a:xfrm>
          <a:prstGeom prst="rect">
            <a:avLst/>
          </a:prstGeom>
        </p:spPr>
        <p:txBody>
          <a:bodyPr vert="horz" wrap="square" lIns="0" tIns="33975" rIns="0" bIns="0" rtlCol="0" anchor="ctr">
            <a:spAutoFit/>
          </a:bodyPr>
          <a:lstStyle/>
          <a:p>
            <a:pPr marL="25168">
              <a:lnSpc>
                <a:spcPct val="100000"/>
              </a:lnSpc>
              <a:spcBef>
                <a:spcPts val="268"/>
              </a:spcBef>
            </a:pPr>
            <a:r>
              <a:rPr dirty="0"/>
              <a:t>File</a:t>
            </a:r>
            <a:r>
              <a:rPr spc="79" dirty="0"/>
              <a:t> </a:t>
            </a:r>
            <a:r>
              <a:rPr spc="-20" dirty="0"/>
              <a:t>format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9427" y="2146894"/>
            <a:ext cx="135147" cy="13514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777573" y="1987331"/>
            <a:ext cx="8383119" cy="2723482"/>
          </a:xfrm>
          <a:prstGeom prst="rect">
            <a:avLst/>
          </a:prstGeom>
        </p:spPr>
        <p:txBody>
          <a:bodyPr vert="horz" wrap="square" lIns="0" tIns="22650" rIns="0" bIns="0" rtlCol="0">
            <a:spAutoFit/>
          </a:bodyPr>
          <a:lstStyle/>
          <a:p>
            <a:pPr marL="573821">
              <a:spcBef>
                <a:spcPts val="178"/>
              </a:spcBef>
            </a:pPr>
            <a:r>
              <a:rPr sz="2180" dirty="0">
                <a:latin typeface="Carlito"/>
                <a:cs typeface="Carlito"/>
              </a:rPr>
              <a:t>The</a:t>
            </a:r>
            <a:r>
              <a:rPr sz="2180" spc="-69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’file’</a:t>
            </a:r>
            <a:r>
              <a:rPr sz="2180" spc="-69" dirty="0">
                <a:latin typeface="Carlito"/>
                <a:cs typeface="Carlito"/>
              </a:rPr>
              <a:t> </a:t>
            </a:r>
            <a:r>
              <a:rPr sz="2180" spc="-20" dirty="0">
                <a:latin typeface="Carlito"/>
                <a:cs typeface="Carlito"/>
              </a:rPr>
              <a:t>utility</a:t>
            </a:r>
            <a:endParaRPr sz="2180" dirty="0">
              <a:latin typeface="Carlito"/>
              <a:cs typeface="Carlito"/>
            </a:endParaRPr>
          </a:p>
          <a:p>
            <a:pPr>
              <a:spcBef>
                <a:spcPts val="268"/>
              </a:spcBef>
            </a:pPr>
            <a:endParaRPr sz="2180" dirty="0">
              <a:latin typeface="Carlito"/>
              <a:cs typeface="Carlito"/>
            </a:endParaRPr>
          </a:p>
          <a:p>
            <a:pPr marL="25168"/>
            <a:r>
              <a:rPr sz="1684" dirty="0">
                <a:latin typeface="Liberation Mono"/>
                <a:cs typeface="Liberation Mono"/>
              </a:rPr>
              <a:t>$</a:t>
            </a:r>
            <a:r>
              <a:rPr sz="1684" spc="119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file</a:t>
            </a:r>
            <a:r>
              <a:rPr sz="1684" spc="129" dirty="0">
                <a:latin typeface="Liberation Mono"/>
                <a:cs typeface="Liberation Mono"/>
              </a:rPr>
              <a:t> </a:t>
            </a:r>
            <a:r>
              <a:rPr sz="1684" spc="-50" dirty="0">
                <a:latin typeface="Liberation Mono"/>
                <a:cs typeface="Liberation Mono"/>
              </a:rPr>
              <a:t>foo</a:t>
            </a:r>
            <a:endParaRPr sz="1684" dirty="0">
              <a:latin typeface="Liberation Mono"/>
              <a:cs typeface="Liberation Mono"/>
            </a:endParaRPr>
          </a:p>
          <a:p>
            <a:pPr marL="25168" marR="10067">
              <a:lnSpc>
                <a:spcPct val="132800"/>
              </a:lnSpc>
            </a:pPr>
            <a:r>
              <a:rPr sz="1684" dirty="0">
                <a:latin typeface="Liberation Mono"/>
                <a:cs typeface="Liberation Mono"/>
              </a:rPr>
              <a:t>foo:</a:t>
            </a:r>
            <a:r>
              <a:rPr sz="1684" spc="198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ELF</a:t>
            </a:r>
            <a:r>
              <a:rPr sz="1684" spc="208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32-bit</a:t>
            </a:r>
            <a:r>
              <a:rPr sz="1684" spc="208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LSB</a:t>
            </a:r>
            <a:r>
              <a:rPr sz="1684" spc="208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executable,</a:t>
            </a:r>
            <a:r>
              <a:rPr sz="1684" spc="208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Intel</a:t>
            </a:r>
            <a:r>
              <a:rPr sz="1684" spc="208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80386,</a:t>
            </a:r>
            <a:r>
              <a:rPr sz="1684" spc="198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version</a:t>
            </a:r>
            <a:r>
              <a:rPr sz="1684" spc="208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1</a:t>
            </a:r>
            <a:r>
              <a:rPr sz="1684" spc="208" dirty="0">
                <a:latin typeface="Liberation Mono"/>
                <a:cs typeface="Liberation Mono"/>
              </a:rPr>
              <a:t> </a:t>
            </a:r>
            <a:r>
              <a:rPr sz="1684" spc="-20" dirty="0">
                <a:latin typeface="Liberation Mono"/>
                <a:cs typeface="Liberation Mono"/>
              </a:rPr>
              <a:t>(SYSV), </a:t>
            </a:r>
            <a:r>
              <a:rPr sz="1684" dirty="0">
                <a:latin typeface="Liberation Mono"/>
                <a:cs typeface="Liberation Mono"/>
              </a:rPr>
              <a:t>dynamically</a:t>
            </a:r>
            <a:r>
              <a:rPr sz="1684" spc="248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linked</a:t>
            </a:r>
            <a:r>
              <a:rPr sz="1684" spc="248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(uses</a:t>
            </a:r>
            <a:r>
              <a:rPr sz="1684" spc="258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shared</a:t>
            </a:r>
            <a:r>
              <a:rPr sz="1684" spc="248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libs),</a:t>
            </a:r>
            <a:r>
              <a:rPr sz="1684" spc="248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for</a:t>
            </a:r>
            <a:r>
              <a:rPr sz="1684" spc="258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GNU/Linux</a:t>
            </a:r>
            <a:r>
              <a:rPr sz="1684" spc="248" dirty="0">
                <a:latin typeface="Liberation Mono"/>
                <a:cs typeface="Liberation Mono"/>
              </a:rPr>
              <a:t> </a:t>
            </a:r>
            <a:r>
              <a:rPr sz="1684" spc="-20" dirty="0">
                <a:latin typeface="Liberation Mono"/>
                <a:cs typeface="Liberation Mono"/>
              </a:rPr>
              <a:t>2.6.24, BuildID[sha1]=0x628d57caa90b9cb4d373105a9b17da72aa4bb0d7,</a:t>
            </a:r>
            <a:endParaRPr sz="1684" dirty="0">
              <a:latin typeface="Liberation Mono"/>
              <a:cs typeface="Liberation Mono"/>
            </a:endParaRPr>
          </a:p>
          <a:p>
            <a:pPr marL="25168">
              <a:spcBef>
                <a:spcPts val="664"/>
              </a:spcBef>
            </a:pPr>
            <a:r>
              <a:rPr sz="1684" dirty="0">
                <a:latin typeface="Liberation Mono"/>
                <a:cs typeface="Liberation Mono"/>
              </a:rPr>
              <a:t>not</a:t>
            </a:r>
            <a:r>
              <a:rPr sz="1684" spc="139" dirty="0">
                <a:latin typeface="Liberation Mono"/>
                <a:cs typeface="Liberation Mono"/>
              </a:rPr>
              <a:t> </a:t>
            </a:r>
            <a:r>
              <a:rPr sz="1684" spc="-20" dirty="0">
                <a:latin typeface="Liberation Mono"/>
                <a:cs typeface="Liberation Mono"/>
              </a:rPr>
              <a:t>stripped</a:t>
            </a:r>
            <a:endParaRPr sz="1684" dirty="0">
              <a:latin typeface="Liberation Mono"/>
              <a:cs typeface="Liberation Mono"/>
            </a:endParaRPr>
          </a:p>
          <a:p>
            <a:pPr marL="25168">
              <a:spcBef>
                <a:spcPts val="664"/>
              </a:spcBef>
            </a:pPr>
            <a:r>
              <a:rPr sz="1684" spc="-99" dirty="0">
                <a:latin typeface="Liberation Mono"/>
                <a:cs typeface="Liberation Mono"/>
              </a:rPr>
              <a:t>$</a:t>
            </a:r>
            <a:endParaRPr sz="1684" dirty="0">
              <a:latin typeface="Liberation Mono"/>
              <a:cs typeface="Liberation Mono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180047" y="3351159"/>
            <a:ext cx="117602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600" b="0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pPr marL="25168">
              <a:lnSpc>
                <a:spcPts val="1328"/>
              </a:lnSpc>
            </a:pPr>
            <a:r>
              <a:rPr lang="pt-BR" spc="-10"/>
              <a:t>Dimitrios</a:t>
            </a:r>
            <a:r>
              <a:rPr lang="pt-BR" spc="-15"/>
              <a:t> </a:t>
            </a:r>
            <a:r>
              <a:rPr lang="pt-BR"/>
              <a:t>A.</a:t>
            </a:r>
            <a:r>
              <a:rPr lang="pt-BR" spc="-10"/>
              <a:t> </a:t>
            </a:r>
            <a:r>
              <a:rPr lang="pt-BR"/>
              <a:t>Glynos</a:t>
            </a:r>
            <a:r>
              <a:rPr lang="pt-BR" spc="114"/>
              <a:t> </a:t>
            </a:r>
            <a:r>
              <a:rPr lang="pt-BR" spc="-10"/>
              <a:t>(Univ.</a:t>
            </a:r>
            <a:r>
              <a:rPr lang="pt-BR" spc="30"/>
              <a:t> </a:t>
            </a:r>
            <a:r>
              <a:rPr lang="pt-BR"/>
              <a:t>of</a:t>
            </a:r>
            <a:r>
              <a:rPr lang="pt-BR" spc="-15"/>
              <a:t> </a:t>
            </a:r>
            <a:r>
              <a:rPr lang="pt-BR" spc="-10"/>
              <a:t>Piraeus)</a:t>
            </a:r>
            <a:endParaRPr spc="-20" dirty="0"/>
          </a:p>
        </p:txBody>
      </p:sp>
    </p:spTree>
  </p:cSld>
  <p:clrMapOvr>
    <a:masterClrMapping/>
  </p:clrMapOvr>
  <p:transition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93217" y="0"/>
            <a:ext cx="20838253" cy="1511634"/>
          </a:xfrm>
          <a:prstGeom prst="rect">
            <a:avLst/>
          </a:prstGeom>
        </p:spPr>
        <p:txBody>
          <a:bodyPr vert="horz" wrap="square" lIns="0" tIns="33975" rIns="0" bIns="0" rtlCol="0" anchor="ctr">
            <a:spAutoFit/>
          </a:bodyPr>
          <a:lstStyle/>
          <a:p>
            <a:pPr marL="25168">
              <a:lnSpc>
                <a:spcPct val="100000"/>
              </a:lnSpc>
              <a:spcBef>
                <a:spcPts val="268"/>
              </a:spcBef>
            </a:pPr>
            <a:r>
              <a:rPr sz="4800" dirty="0"/>
              <a:t>Mapping</a:t>
            </a:r>
            <a:r>
              <a:rPr sz="4800" spc="119" dirty="0"/>
              <a:t> </a:t>
            </a:r>
            <a:r>
              <a:rPr sz="4800" dirty="0"/>
              <a:t>the</a:t>
            </a:r>
            <a:r>
              <a:rPr sz="4800" spc="129" dirty="0"/>
              <a:t> </a:t>
            </a:r>
            <a:r>
              <a:rPr sz="4800" dirty="0"/>
              <a:t>application</a:t>
            </a:r>
            <a:r>
              <a:rPr sz="4800" spc="119" dirty="0"/>
              <a:t> </a:t>
            </a:r>
            <a:br>
              <a:rPr lang="el-GR" sz="4800" spc="119" dirty="0"/>
            </a:br>
            <a:r>
              <a:rPr sz="4800" spc="-20" dirty="0"/>
              <a:t>functionality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body" idx="1"/>
          </p:nvPr>
        </p:nvSpPr>
        <p:spPr>
          <a:xfrm>
            <a:off x="366785" y="1759155"/>
            <a:ext cx="11304193" cy="3847006"/>
          </a:xfrm>
          <a:prstGeom prst="rect">
            <a:avLst/>
          </a:prstGeom>
        </p:spPr>
        <p:txBody>
          <a:bodyPr vert="horz" wrap="square" lIns="0" tIns="291901" rIns="0" bIns="0" rtlCol="0">
            <a:spAutoFit/>
          </a:bodyPr>
          <a:lstStyle/>
          <a:p>
            <a:pPr marL="573821" marR="3820440" indent="-549912">
              <a:lnSpc>
                <a:spcPct val="125299"/>
              </a:lnSpc>
              <a:spcBef>
                <a:spcPts val="198"/>
              </a:spcBef>
            </a:pPr>
            <a:r>
              <a:rPr spc="-20" dirty="0"/>
              <a:t>Execute</a:t>
            </a:r>
            <a:r>
              <a:rPr spc="-40" dirty="0"/>
              <a:t> </a:t>
            </a:r>
            <a:r>
              <a:rPr dirty="0"/>
              <a:t>the</a:t>
            </a:r>
            <a:r>
              <a:rPr spc="-40" dirty="0"/>
              <a:t> </a:t>
            </a:r>
            <a:r>
              <a:rPr spc="-20" dirty="0"/>
              <a:t>application</a:t>
            </a:r>
            <a:r>
              <a:rPr spc="-40" dirty="0"/>
              <a:t> </a:t>
            </a:r>
            <a:r>
              <a:rPr dirty="0"/>
              <a:t>in</a:t>
            </a:r>
            <a:r>
              <a:rPr spc="-40" dirty="0"/>
              <a:t> </a:t>
            </a:r>
            <a:r>
              <a:rPr dirty="0"/>
              <a:t>order</a:t>
            </a:r>
            <a:r>
              <a:rPr spc="-40" dirty="0"/>
              <a:t> </a:t>
            </a:r>
            <a:r>
              <a:rPr dirty="0"/>
              <a:t>to</a:t>
            </a:r>
            <a:r>
              <a:rPr spc="-40" dirty="0"/>
              <a:t> </a:t>
            </a:r>
            <a:r>
              <a:rPr spc="-20" dirty="0"/>
              <a:t>identify </a:t>
            </a:r>
            <a:r>
              <a:rPr dirty="0"/>
              <a:t>core</a:t>
            </a:r>
            <a:r>
              <a:rPr lang="en-US" dirty="0"/>
              <a:t> </a:t>
            </a:r>
            <a:r>
              <a:rPr spc="-20" dirty="0"/>
              <a:t>functionalities</a:t>
            </a:r>
          </a:p>
          <a:p>
            <a:pPr marL="573821">
              <a:lnSpc>
                <a:spcPct val="100000"/>
              </a:lnSpc>
              <a:spcBef>
                <a:spcPts val="664"/>
              </a:spcBef>
            </a:pPr>
            <a:r>
              <a:rPr spc="-20" dirty="0"/>
              <a:t>application</a:t>
            </a:r>
            <a:r>
              <a:rPr spc="40" dirty="0"/>
              <a:t> </a:t>
            </a:r>
            <a:r>
              <a:rPr spc="-20" dirty="0"/>
              <a:t>states</a:t>
            </a:r>
          </a:p>
          <a:p>
            <a:pPr marL="573821" marR="5506669">
              <a:lnSpc>
                <a:spcPct val="125299"/>
              </a:lnSpc>
            </a:pPr>
            <a:r>
              <a:rPr dirty="0"/>
              <a:t>user</a:t>
            </a:r>
            <a:r>
              <a:rPr spc="-59" dirty="0"/>
              <a:t> </a:t>
            </a:r>
            <a:r>
              <a:rPr spc="-20" dirty="0"/>
              <a:t>interaction</a:t>
            </a:r>
            <a:r>
              <a:rPr spc="-59" dirty="0"/>
              <a:t> </a:t>
            </a:r>
            <a:r>
              <a:rPr spc="-20" dirty="0"/>
              <a:t>points </a:t>
            </a:r>
            <a:r>
              <a:rPr dirty="0"/>
              <a:t>input</a:t>
            </a:r>
            <a:r>
              <a:rPr spc="-40" dirty="0"/>
              <a:t> </a:t>
            </a:r>
            <a:r>
              <a:rPr dirty="0"/>
              <a:t>/</a:t>
            </a:r>
            <a:r>
              <a:rPr spc="-40" dirty="0"/>
              <a:t> </a:t>
            </a:r>
            <a:r>
              <a:rPr spc="-20" dirty="0"/>
              <a:t>outputs</a:t>
            </a:r>
          </a:p>
          <a:p>
            <a:pPr marL="573821" marR="10067">
              <a:lnSpc>
                <a:spcPct val="125299"/>
              </a:lnSpc>
            </a:pPr>
            <a:r>
              <a:rPr dirty="0"/>
              <a:t>assets</a:t>
            </a:r>
            <a:r>
              <a:rPr spc="-40" dirty="0"/>
              <a:t> </a:t>
            </a:r>
            <a:r>
              <a:rPr dirty="0"/>
              <a:t>that</a:t>
            </a:r>
            <a:r>
              <a:rPr spc="-40" dirty="0"/>
              <a:t> </a:t>
            </a:r>
            <a:r>
              <a:rPr dirty="0"/>
              <a:t>would</a:t>
            </a:r>
            <a:r>
              <a:rPr spc="-40" dirty="0"/>
              <a:t> </a:t>
            </a:r>
            <a:r>
              <a:rPr dirty="0"/>
              <a:t>be</a:t>
            </a:r>
            <a:r>
              <a:rPr spc="-40" dirty="0"/>
              <a:t> </a:t>
            </a:r>
            <a:r>
              <a:rPr spc="-20" dirty="0"/>
              <a:t>vulnerable</a:t>
            </a:r>
            <a:r>
              <a:rPr spc="-30" dirty="0"/>
              <a:t> </a:t>
            </a:r>
            <a:r>
              <a:rPr dirty="0"/>
              <a:t>if</a:t>
            </a:r>
            <a:r>
              <a:rPr spc="-40" dirty="0"/>
              <a:t> </a:t>
            </a:r>
            <a:r>
              <a:rPr dirty="0"/>
              <a:t>a</a:t>
            </a:r>
            <a:r>
              <a:rPr spc="-40" dirty="0"/>
              <a:t> </a:t>
            </a:r>
            <a:r>
              <a:rPr dirty="0"/>
              <a:t>bug</a:t>
            </a:r>
            <a:r>
              <a:rPr spc="-40" dirty="0"/>
              <a:t> </a:t>
            </a:r>
            <a:r>
              <a:rPr dirty="0"/>
              <a:t>in</a:t>
            </a:r>
            <a:r>
              <a:rPr spc="-40" dirty="0"/>
              <a:t> </a:t>
            </a:r>
            <a:r>
              <a:rPr dirty="0"/>
              <a:t>the</a:t>
            </a:r>
            <a:r>
              <a:rPr spc="-30" dirty="0"/>
              <a:t> </a:t>
            </a:r>
            <a:r>
              <a:rPr spc="-20" dirty="0"/>
              <a:t>application</a:t>
            </a:r>
            <a:r>
              <a:rPr spc="-40" dirty="0"/>
              <a:t> </a:t>
            </a:r>
            <a:r>
              <a:rPr dirty="0"/>
              <a:t>was</a:t>
            </a:r>
            <a:r>
              <a:rPr spc="-40" dirty="0"/>
              <a:t> </a:t>
            </a:r>
            <a:r>
              <a:rPr spc="-20" dirty="0"/>
              <a:t>exploited </a:t>
            </a:r>
            <a:r>
              <a:rPr dirty="0"/>
              <a:t>high</a:t>
            </a:r>
            <a:r>
              <a:rPr spc="-99" dirty="0"/>
              <a:t> </a:t>
            </a:r>
            <a:r>
              <a:rPr dirty="0"/>
              <a:t>level</a:t>
            </a:r>
            <a:r>
              <a:rPr spc="-89" dirty="0"/>
              <a:t> </a:t>
            </a:r>
            <a:r>
              <a:rPr dirty="0"/>
              <a:t>security</a:t>
            </a:r>
            <a:r>
              <a:rPr spc="-89" dirty="0"/>
              <a:t> </a:t>
            </a:r>
            <a:r>
              <a:rPr spc="-20" dirty="0"/>
              <a:t>controls</a:t>
            </a:r>
          </a:p>
          <a:p>
            <a:pPr marL="573821">
              <a:lnSpc>
                <a:spcPct val="100000"/>
              </a:lnSpc>
              <a:spcBef>
                <a:spcPts val="654"/>
              </a:spcBef>
            </a:pPr>
            <a:r>
              <a:rPr dirty="0"/>
              <a:t>file</a:t>
            </a:r>
            <a:r>
              <a:rPr spc="-69" dirty="0"/>
              <a:t> </a:t>
            </a:r>
            <a:r>
              <a:rPr spc="-20" dirty="0"/>
              <a:t>permissions</a:t>
            </a:r>
          </a:p>
          <a:p>
            <a:pPr marL="573821">
              <a:lnSpc>
                <a:spcPct val="100000"/>
              </a:lnSpc>
              <a:spcBef>
                <a:spcPts val="664"/>
              </a:spcBef>
            </a:pPr>
            <a:r>
              <a:rPr spc="-20" dirty="0"/>
              <a:t>required </a:t>
            </a:r>
            <a:r>
              <a:rPr dirty="0"/>
              <a:t>/</a:t>
            </a:r>
            <a:r>
              <a:rPr spc="-10" dirty="0"/>
              <a:t> </a:t>
            </a:r>
            <a:r>
              <a:rPr spc="-20" dirty="0"/>
              <a:t>obtained</a:t>
            </a:r>
            <a:r>
              <a:rPr spc="-10" dirty="0"/>
              <a:t> </a:t>
            </a:r>
            <a:r>
              <a:rPr spc="-20" dirty="0"/>
              <a:t>privileges</a:t>
            </a:r>
          </a:p>
        </p:txBody>
      </p:sp>
    </p:spTree>
  </p:cSld>
  <p:clrMapOvr>
    <a:masterClrMapping/>
  </p:clrMapOvr>
  <p:transition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8057" y="242771"/>
            <a:ext cx="20838253" cy="1880966"/>
          </a:xfrm>
          <a:prstGeom prst="rect">
            <a:avLst/>
          </a:prstGeom>
        </p:spPr>
        <p:txBody>
          <a:bodyPr vert="horz" wrap="square" lIns="0" tIns="33975" rIns="0" bIns="0" rtlCol="0" anchor="ctr">
            <a:spAutoFit/>
          </a:bodyPr>
          <a:lstStyle/>
          <a:p>
            <a:pPr marL="25168">
              <a:lnSpc>
                <a:spcPct val="100000"/>
              </a:lnSpc>
              <a:spcBef>
                <a:spcPts val="268"/>
              </a:spcBef>
            </a:pPr>
            <a:r>
              <a:rPr dirty="0"/>
              <a:t>Dependencies</a:t>
            </a:r>
            <a:r>
              <a:rPr spc="139" dirty="0"/>
              <a:t> </a:t>
            </a:r>
            <a:r>
              <a:rPr dirty="0"/>
              <a:t>to</a:t>
            </a:r>
            <a:r>
              <a:rPr spc="149" dirty="0"/>
              <a:t> </a:t>
            </a:r>
            <a:r>
              <a:rPr dirty="0"/>
              <a:t>dynamic</a:t>
            </a:r>
            <a:r>
              <a:rPr spc="149" dirty="0"/>
              <a:t> </a:t>
            </a:r>
            <a:br>
              <a:rPr lang="el-GR" spc="149" dirty="0"/>
            </a:br>
            <a:r>
              <a:rPr spc="-20" dirty="0"/>
              <a:t>libraries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9427" y="2283299"/>
            <a:ext cx="135147" cy="13514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777574" y="2123737"/>
            <a:ext cx="8517762" cy="2387236"/>
          </a:xfrm>
          <a:prstGeom prst="rect">
            <a:avLst/>
          </a:prstGeom>
        </p:spPr>
        <p:txBody>
          <a:bodyPr vert="horz" wrap="square" lIns="0" tIns="22650" rIns="0" bIns="0" rtlCol="0">
            <a:spAutoFit/>
          </a:bodyPr>
          <a:lstStyle/>
          <a:p>
            <a:pPr marL="573821">
              <a:spcBef>
                <a:spcPts val="178"/>
              </a:spcBef>
            </a:pPr>
            <a:r>
              <a:rPr sz="2180" dirty="0">
                <a:latin typeface="Carlito"/>
                <a:cs typeface="Carlito"/>
              </a:rPr>
              <a:t>Use</a:t>
            </a:r>
            <a:r>
              <a:rPr sz="2180" spc="-40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’ldd’</a:t>
            </a:r>
            <a:r>
              <a:rPr sz="2180" spc="-40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to</a:t>
            </a:r>
            <a:r>
              <a:rPr sz="2180" spc="-30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spot</a:t>
            </a:r>
            <a:r>
              <a:rPr sz="2180" spc="-40" dirty="0">
                <a:latin typeface="Carlito"/>
                <a:cs typeface="Carlito"/>
              </a:rPr>
              <a:t> </a:t>
            </a:r>
            <a:r>
              <a:rPr sz="2180" spc="-20" dirty="0">
                <a:latin typeface="Carlito"/>
                <a:cs typeface="Carlito"/>
              </a:rPr>
              <a:t>dependencies</a:t>
            </a:r>
            <a:r>
              <a:rPr sz="2180" spc="-30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to</a:t>
            </a:r>
            <a:r>
              <a:rPr sz="2180" spc="-40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dynamic</a:t>
            </a:r>
            <a:r>
              <a:rPr sz="2180" spc="-40" dirty="0">
                <a:latin typeface="Carlito"/>
                <a:cs typeface="Carlito"/>
              </a:rPr>
              <a:t> </a:t>
            </a:r>
            <a:r>
              <a:rPr sz="2180" spc="-20" dirty="0">
                <a:latin typeface="Carlito"/>
                <a:cs typeface="Carlito"/>
              </a:rPr>
              <a:t>libraries</a:t>
            </a:r>
            <a:endParaRPr sz="2180" dirty="0">
              <a:latin typeface="Carlito"/>
              <a:cs typeface="Carlito"/>
            </a:endParaRPr>
          </a:p>
          <a:p>
            <a:pPr>
              <a:spcBef>
                <a:spcPts val="268"/>
              </a:spcBef>
            </a:pPr>
            <a:endParaRPr sz="2180" dirty="0">
              <a:latin typeface="Carlito"/>
              <a:cs typeface="Carlito"/>
            </a:endParaRPr>
          </a:p>
          <a:p>
            <a:pPr marL="25168"/>
            <a:r>
              <a:rPr sz="1684" dirty="0">
                <a:latin typeface="Liberation Mono"/>
                <a:cs typeface="Liberation Mono"/>
              </a:rPr>
              <a:t>$</a:t>
            </a:r>
            <a:r>
              <a:rPr sz="1684" spc="109" dirty="0">
                <a:latin typeface="Liberation Mono"/>
                <a:cs typeface="Liberation Mono"/>
              </a:rPr>
              <a:t> </a:t>
            </a:r>
            <a:r>
              <a:rPr sz="1684" dirty="0" err="1">
                <a:latin typeface="Liberation Mono"/>
                <a:cs typeface="Liberation Mono"/>
              </a:rPr>
              <a:t>ldd</a:t>
            </a:r>
            <a:r>
              <a:rPr sz="1684" spc="109" dirty="0">
                <a:latin typeface="Liberation Mono"/>
                <a:cs typeface="Liberation Mono"/>
              </a:rPr>
              <a:t> </a:t>
            </a:r>
            <a:r>
              <a:rPr sz="1684" spc="-50" dirty="0">
                <a:latin typeface="Liberation Mono"/>
                <a:cs typeface="Liberation Mono"/>
              </a:rPr>
              <a:t>foo</a:t>
            </a:r>
            <a:endParaRPr lang="en-US" sz="1684" dirty="0">
              <a:latin typeface="Liberation Mono"/>
              <a:cs typeface="Liberation Mono"/>
            </a:endParaRPr>
          </a:p>
          <a:p>
            <a:pPr marL="1099824">
              <a:spcBef>
                <a:spcPts val="664"/>
              </a:spcBef>
              <a:tabLst>
                <a:tab pos="3787722" algn="l"/>
              </a:tabLst>
            </a:pPr>
            <a:r>
              <a:rPr lang="en-US" sz="1684" dirty="0">
                <a:latin typeface="Liberation Mono"/>
                <a:cs typeface="Liberation Mono"/>
              </a:rPr>
              <a:t>linux-gate.so.1</a:t>
            </a:r>
            <a:r>
              <a:rPr lang="en-US" sz="1684" spc="503" dirty="0">
                <a:latin typeface="Liberation Mono"/>
                <a:cs typeface="Liberation Mono"/>
              </a:rPr>
              <a:t> </a:t>
            </a:r>
            <a:r>
              <a:rPr lang="en-US" sz="1684" spc="-50" dirty="0">
                <a:latin typeface="Liberation Mono"/>
                <a:cs typeface="Liberation Mono"/>
              </a:rPr>
              <a:t>=&gt;</a:t>
            </a:r>
            <a:r>
              <a:rPr lang="en-US" sz="1684" dirty="0">
                <a:latin typeface="Liberation Mono"/>
                <a:cs typeface="Liberation Mono"/>
              </a:rPr>
              <a:t>	</a:t>
            </a:r>
            <a:r>
              <a:rPr lang="en-US" sz="1684" spc="-20" dirty="0">
                <a:latin typeface="Liberation Mono"/>
                <a:cs typeface="Liberation Mono"/>
              </a:rPr>
              <a:t>(0x00602000)</a:t>
            </a:r>
            <a:endParaRPr lang="en-US" sz="1684" dirty="0">
              <a:latin typeface="Liberation Mono"/>
              <a:cs typeface="Liberation Mono"/>
            </a:endParaRPr>
          </a:p>
          <a:p>
            <a:pPr marL="1099824">
              <a:spcBef>
                <a:spcPts val="664"/>
              </a:spcBef>
            </a:pPr>
            <a:r>
              <a:rPr lang="en-US" sz="1684" dirty="0">
                <a:latin typeface="Liberation Mono"/>
                <a:cs typeface="Liberation Mono"/>
              </a:rPr>
              <a:t>libc.so.6</a:t>
            </a:r>
            <a:r>
              <a:rPr lang="en-US" sz="1684" spc="454" dirty="0">
                <a:latin typeface="Liberation Mono"/>
                <a:cs typeface="Liberation Mono"/>
              </a:rPr>
              <a:t> </a:t>
            </a:r>
            <a:r>
              <a:rPr lang="en-US" sz="1684" dirty="0">
                <a:latin typeface="Liberation Mono"/>
                <a:cs typeface="Liberation Mono"/>
              </a:rPr>
              <a:t>=&gt;</a:t>
            </a:r>
            <a:r>
              <a:rPr lang="en-US" sz="1684" spc="454" dirty="0">
                <a:latin typeface="Liberation Mono"/>
                <a:cs typeface="Liberation Mono"/>
              </a:rPr>
              <a:t> </a:t>
            </a:r>
            <a:r>
              <a:rPr lang="en-US" sz="1684" dirty="0">
                <a:latin typeface="Liberation Mono"/>
                <a:cs typeface="Liberation Mono"/>
              </a:rPr>
              <a:t>/lib/i386-linux-gnu/libc.so.6</a:t>
            </a:r>
            <a:r>
              <a:rPr lang="en-US" sz="1684" spc="466" dirty="0">
                <a:latin typeface="Liberation Mono"/>
                <a:cs typeface="Liberation Mono"/>
              </a:rPr>
              <a:t> </a:t>
            </a:r>
            <a:r>
              <a:rPr lang="en-US" sz="1684" spc="-20" dirty="0">
                <a:latin typeface="Liberation Mono"/>
                <a:cs typeface="Liberation Mono"/>
              </a:rPr>
              <a:t>(0x00110000)</a:t>
            </a:r>
            <a:endParaRPr lang="en-US" sz="1684" dirty="0">
              <a:latin typeface="Liberation Mono"/>
              <a:cs typeface="Liberation Mono"/>
            </a:endParaRPr>
          </a:p>
          <a:p>
            <a:pPr marL="1099824">
              <a:spcBef>
                <a:spcPts val="664"/>
              </a:spcBef>
            </a:pPr>
            <a:r>
              <a:rPr lang="en-US" sz="1684" dirty="0">
                <a:latin typeface="Liberation Mono"/>
                <a:cs typeface="Liberation Mono"/>
              </a:rPr>
              <a:t>/lib/ld-linux.so.2</a:t>
            </a:r>
            <a:r>
              <a:rPr lang="en-US" sz="1684" spc="595" dirty="0">
                <a:latin typeface="Liberation Mono"/>
                <a:cs typeface="Liberation Mono"/>
              </a:rPr>
              <a:t> </a:t>
            </a:r>
            <a:r>
              <a:rPr lang="en-US" sz="1684" spc="-20" dirty="0">
                <a:latin typeface="Liberation Mono"/>
                <a:cs typeface="Liberation Mono"/>
              </a:rPr>
              <a:t>(0x005c8000)</a:t>
            </a:r>
            <a:endParaRPr lang="en-US" sz="1684" dirty="0">
              <a:latin typeface="Liberation Mono"/>
              <a:cs typeface="Liberation Mono"/>
            </a:endParaRPr>
          </a:p>
          <a:p>
            <a:pPr marL="25168">
              <a:spcBef>
                <a:spcPts val="664"/>
              </a:spcBef>
            </a:pPr>
            <a:r>
              <a:rPr sz="1684" spc="-99" dirty="0">
                <a:latin typeface="Liberation Mono"/>
                <a:cs typeface="Liberation Mono"/>
              </a:rPr>
              <a:t>$</a:t>
            </a:r>
            <a:endParaRPr sz="1684" dirty="0">
              <a:latin typeface="Liberation Mono"/>
              <a:cs typeface="Liberation Mono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180047" y="3351159"/>
            <a:ext cx="117602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600" b="0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pPr marL="25168">
              <a:lnSpc>
                <a:spcPts val="1328"/>
              </a:lnSpc>
            </a:pPr>
            <a:r>
              <a:rPr lang="pt-BR" spc="-10"/>
              <a:t>Dimitrios</a:t>
            </a:r>
            <a:r>
              <a:rPr lang="pt-BR" spc="-15"/>
              <a:t> </a:t>
            </a:r>
            <a:r>
              <a:rPr lang="pt-BR"/>
              <a:t>A.</a:t>
            </a:r>
            <a:r>
              <a:rPr lang="pt-BR" spc="-10"/>
              <a:t> </a:t>
            </a:r>
            <a:r>
              <a:rPr lang="pt-BR"/>
              <a:t>Glynos</a:t>
            </a:r>
            <a:r>
              <a:rPr lang="pt-BR" spc="114"/>
              <a:t> </a:t>
            </a:r>
            <a:r>
              <a:rPr lang="pt-BR" spc="-10"/>
              <a:t>(Univ.</a:t>
            </a:r>
            <a:r>
              <a:rPr lang="pt-BR" spc="30"/>
              <a:t> </a:t>
            </a:r>
            <a:r>
              <a:rPr lang="pt-BR"/>
              <a:t>of</a:t>
            </a:r>
            <a:r>
              <a:rPr lang="pt-BR" spc="-15"/>
              <a:t> </a:t>
            </a:r>
            <a:r>
              <a:rPr lang="pt-BR" spc="-10"/>
              <a:t>Piraeus)</a:t>
            </a:r>
            <a:endParaRPr spc="-20" dirty="0"/>
          </a:p>
        </p:txBody>
      </p:sp>
    </p:spTree>
  </p:cSld>
  <p:clrMapOvr>
    <a:masterClrMapping/>
  </p:clrMapOvr>
  <p:transition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77573" y="516542"/>
            <a:ext cx="20838253" cy="711415"/>
          </a:xfrm>
          <a:prstGeom prst="rect">
            <a:avLst/>
          </a:prstGeom>
        </p:spPr>
        <p:txBody>
          <a:bodyPr vert="horz" wrap="square" lIns="0" tIns="33975" rIns="0" bIns="0" rtlCol="0" anchor="ctr">
            <a:spAutoFit/>
          </a:bodyPr>
          <a:lstStyle/>
          <a:p>
            <a:pPr marL="25168">
              <a:lnSpc>
                <a:spcPct val="100000"/>
              </a:lnSpc>
              <a:spcBef>
                <a:spcPts val="268"/>
              </a:spcBef>
            </a:pPr>
            <a:r>
              <a:rPr dirty="0"/>
              <a:t>Incorporated</a:t>
            </a:r>
            <a:r>
              <a:rPr spc="50" dirty="0"/>
              <a:t> </a:t>
            </a:r>
            <a:r>
              <a:rPr dirty="0"/>
              <a:t>static</a:t>
            </a:r>
            <a:r>
              <a:rPr spc="50" dirty="0"/>
              <a:t> </a:t>
            </a:r>
            <a:r>
              <a:rPr spc="-20" dirty="0"/>
              <a:t>libraries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9427" y="2283299"/>
            <a:ext cx="135147" cy="13514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777573" y="2123737"/>
            <a:ext cx="7441874" cy="2387236"/>
          </a:xfrm>
          <a:prstGeom prst="rect">
            <a:avLst/>
          </a:prstGeom>
        </p:spPr>
        <p:txBody>
          <a:bodyPr vert="horz" wrap="square" lIns="0" tIns="22650" rIns="0" bIns="0" rtlCol="0">
            <a:spAutoFit/>
          </a:bodyPr>
          <a:lstStyle/>
          <a:p>
            <a:pPr marL="573821">
              <a:spcBef>
                <a:spcPts val="178"/>
              </a:spcBef>
            </a:pPr>
            <a:r>
              <a:rPr sz="2180" dirty="0">
                <a:latin typeface="Carlito"/>
                <a:cs typeface="Carlito"/>
              </a:rPr>
              <a:t>Look</a:t>
            </a:r>
            <a:r>
              <a:rPr sz="2180" spc="-69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for</a:t>
            </a:r>
            <a:r>
              <a:rPr sz="2180" spc="-59" dirty="0">
                <a:latin typeface="Carlito"/>
                <a:cs typeface="Carlito"/>
              </a:rPr>
              <a:t> </a:t>
            </a:r>
            <a:r>
              <a:rPr sz="2180" spc="-20" dirty="0">
                <a:latin typeface="Carlito"/>
                <a:cs typeface="Carlito"/>
              </a:rPr>
              <a:t>interesting</a:t>
            </a:r>
            <a:r>
              <a:rPr sz="2180" spc="-59" dirty="0">
                <a:latin typeface="Carlito"/>
                <a:cs typeface="Carlito"/>
              </a:rPr>
              <a:t> </a:t>
            </a:r>
            <a:r>
              <a:rPr sz="2180" spc="-20" dirty="0">
                <a:latin typeface="Carlito"/>
                <a:cs typeface="Carlito"/>
              </a:rPr>
              <a:t>symbols</a:t>
            </a:r>
            <a:r>
              <a:rPr sz="2180" spc="-59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with</a:t>
            </a:r>
            <a:r>
              <a:rPr sz="2180" spc="-59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’nm’</a:t>
            </a:r>
            <a:r>
              <a:rPr sz="2180" spc="-59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or</a:t>
            </a:r>
            <a:r>
              <a:rPr sz="2180" spc="-59" dirty="0">
                <a:latin typeface="Carlito"/>
                <a:cs typeface="Carlito"/>
              </a:rPr>
              <a:t> </a:t>
            </a:r>
            <a:r>
              <a:rPr sz="2180" spc="-20" dirty="0">
                <a:latin typeface="Carlito"/>
                <a:cs typeface="Carlito"/>
              </a:rPr>
              <a:t>’objdump’</a:t>
            </a:r>
            <a:endParaRPr sz="2180" dirty="0">
              <a:latin typeface="Carlito"/>
              <a:cs typeface="Carlito"/>
            </a:endParaRPr>
          </a:p>
          <a:p>
            <a:pPr>
              <a:spcBef>
                <a:spcPts val="268"/>
              </a:spcBef>
            </a:pPr>
            <a:endParaRPr sz="2180" dirty="0">
              <a:latin typeface="Carlito"/>
              <a:cs typeface="Carlito"/>
            </a:endParaRPr>
          </a:p>
          <a:p>
            <a:pPr marL="25168"/>
            <a:r>
              <a:rPr sz="1684" dirty="0">
                <a:latin typeface="Liberation Mono"/>
                <a:cs typeface="Liberation Mono"/>
              </a:rPr>
              <a:t>$</a:t>
            </a:r>
            <a:r>
              <a:rPr sz="1684" spc="149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objdump</a:t>
            </a:r>
            <a:r>
              <a:rPr sz="1684" spc="149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-d</a:t>
            </a:r>
            <a:r>
              <a:rPr sz="1684" spc="159" dirty="0">
                <a:latin typeface="Liberation Mono"/>
                <a:cs typeface="Liberation Mono"/>
              </a:rPr>
              <a:t> </a:t>
            </a:r>
            <a:r>
              <a:rPr sz="1684" spc="-50" dirty="0">
                <a:latin typeface="Liberation Mono"/>
                <a:cs typeface="Liberation Mono"/>
              </a:rPr>
              <a:t>foo</a:t>
            </a:r>
            <a:endParaRPr sz="1684" dirty="0">
              <a:latin typeface="Liberation Mono"/>
              <a:cs typeface="Liberation Mono"/>
            </a:endParaRPr>
          </a:p>
          <a:p>
            <a:pPr marL="25168">
              <a:spcBef>
                <a:spcPts val="664"/>
              </a:spcBef>
            </a:pPr>
            <a:r>
              <a:rPr sz="1684" spc="-50" dirty="0">
                <a:latin typeface="Liberation Mono"/>
                <a:cs typeface="Liberation Mono"/>
              </a:rPr>
              <a:t>...</a:t>
            </a:r>
            <a:endParaRPr sz="1684" dirty="0">
              <a:latin typeface="Liberation Mono"/>
              <a:cs typeface="Liberation Mono"/>
            </a:endParaRPr>
          </a:p>
          <a:p>
            <a:pPr marL="25168">
              <a:spcBef>
                <a:spcPts val="664"/>
              </a:spcBef>
            </a:pPr>
            <a:r>
              <a:rPr sz="1684" dirty="0">
                <a:latin typeface="Liberation Mono"/>
                <a:cs typeface="Liberation Mono"/>
              </a:rPr>
              <a:t>804c315:</a:t>
            </a:r>
            <a:r>
              <a:rPr sz="1684" spc="159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e8</a:t>
            </a:r>
            <a:r>
              <a:rPr sz="1684" spc="159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b6</a:t>
            </a:r>
            <a:r>
              <a:rPr sz="1684" spc="159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00</a:t>
            </a:r>
            <a:r>
              <a:rPr sz="1684" spc="159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00</a:t>
            </a:r>
            <a:r>
              <a:rPr sz="1684" spc="168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00</a:t>
            </a:r>
            <a:r>
              <a:rPr sz="1684" spc="159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call</a:t>
            </a:r>
            <a:r>
              <a:rPr sz="1684" spc="159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804c3d0</a:t>
            </a:r>
            <a:r>
              <a:rPr sz="1684" spc="159" dirty="0">
                <a:latin typeface="Liberation Mono"/>
                <a:cs typeface="Liberation Mono"/>
              </a:rPr>
              <a:t> </a:t>
            </a:r>
            <a:r>
              <a:rPr sz="1684" spc="-20" dirty="0">
                <a:latin typeface="Liberation Mono"/>
                <a:cs typeface="Liberation Mono"/>
              </a:rPr>
              <a:t>&lt;SSL_library_init&gt;</a:t>
            </a:r>
            <a:endParaRPr sz="1684" dirty="0">
              <a:latin typeface="Liberation Mono"/>
              <a:cs typeface="Liberation Mono"/>
            </a:endParaRPr>
          </a:p>
          <a:p>
            <a:pPr marL="25168">
              <a:spcBef>
                <a:spcPts val="664"/>
              </a:spcBef>
            </a:pPr>
            <a:r>
              <a:rPr sz="1684" spc="-50" dirty="0">
                <a:latin typeface="Liberation Mono"/>
                <a:cs typeface="Liberation Mono"/>
              </a:rPr>
              <a:t>...</a:t>
            </a:r>
            <a:endParaRPr sz="1684" dirty="0">
              <a:latin typeface="Liberation Mono"/>
              <a:cs typeface="Liberation Mono"/>
            </a:endParaRPr>
          </a:p>
          <a:p>
            <a:pPr marL="25168">
              <a:spcBef>
                <a:spcPts val="664"/>
              </a:spcBef>
            </a:pPr>
            <a:r>
              <a:rPr sz="1684" spc="-99" dirty="0">
                <a:latin typeface="Liberation Mono"/>
                <a:cs typeface="Liberation Mono"/>
              </a:rPr>
              <a:t>$</a:t>
            </a:r>
            <a:endParaRPr sz="1684" dirty="0">
              <a:latin typeface="Liberation Mono"/>
              <a:cs typeface="Liberation Mono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180047" y="3351159"/>
            <a:ext cx="117602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600" b="0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pPr marL="25168">
              <a:lnSpc>
                <a:spcPts val="1328"/>
              </a:lnSpc>
            </a:pPr>
            <a:r>
              <a:rPr lang="pt-BR" spc="-10"/>
              <a:t>Dimitrios</a:t>
            </a:r>
            <a:r>
              <a:rPr lang="pt-BR" spc="-15"/>
              <a:t> </a:t>
            </a:r>
            <a:r>
              <a:rPr lang="pt-BR"/>
              <a:t>A.</a:t>
            </a:r>
            <a:r>
              <a:rPr lang="pt-BR" spc="-10"/>
              <a:t> </a:t>
            </a:r>
            <a:r>
              <a:rPr lang="pt-BR"/>
              <a:t>Glynos</a:t>
            </a:r>
            <a:r>
              <a:rPr lang="pt-BR" spc="114"/>
              <a:t> </a:t>
            </a:r>
            <a:r>
              <a:rPr lang="pt-BR" spc="-10"/>
              <a:t>(Univ.</a:t>
            </a:r>
            <a:r>
              <a:rPr lang="pt-BR" spc="30"/>
              <a:t> </a:t>
            </a:r>
            <a:r>
              <a:rPr lang="pt-BR"/>
              <a:t>of</a:t>
            </a:r>
            <a:r>
              <a:rPr lang="pt-BR" spc="-15"/>
              <a:t> </a:t>
            </a:r>
            <a:r>
              <a:rPr lang="pt-BR" spc="-10"/>
              <a:t>Piraeus)</a:t>
            </a:r>
            <a:endParaRPr spc="-20" dirty="0"/>
          </a:p>
        </p:txBody>
      </p:sp>
    </p:spTree>
  </p:cSld>
  <p:clrMapOvr>
    <a:masterClrMapping/>
  </p:clrMapOvr>
  <p:transition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0107" y="280599"/>
            <a:ext cx="20838253" cy="711415"/>
          </a:xfrm>
          <a:prstGeom prst="rect">
            <a:avLst/>
          </a:prstGeom>
        </p:spPr>
        <p:txBody>
          <a:bodyPr vert="horz" wrap="square" lIns="0" tIns="33975" rIns="0" bIns="0" rtlCol="0" anchor="ctr">
            <a:spAutoFit/>
          </a:bodyPr>
          <a:lstStyle/>
          <a:p>
            <a:pPr marL="25168">
              <a:lnSpc>
                <a:spcPct val="100000"/>
              </a:lnSpc>
              <a:spcBef>
                <a:spcPts val="268"/>
              </a:spcBef>
            </a:pPr>
            <a:r>
              <a:rPr dirty="0"/>
              <a:t>Execution</a:t>
            </a:r>
            <a:r>
              <a:rPr spc="-30" dirty="0"/>
              <a:t> </a:t>
            </a:r>
            <a:r>
              <a:rPr spc="-20" dirty="0"/>
              <a:t>tracing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768057" y="1255040"/>
            <a:ext cx="20838253" cy="4762336"/>
          </a:xfrm>
          <a:prstGeom prst="rect">
            <a:avLst/>
          </a:prstGeom>
        </p:spPr>
        <p:txBody>
          <a:bodyPr vert="horz" wrap="square" lIns="0" tIns="191269" rIns="0" bIns="0" rtlCol="0">
            <a:spAutoFit/>
          </a:bodyPr>
          <a:lstStyle/>
          <a:p>
            <a:pPr marL="573821">
              <a:lnSpc>
                <a:spcPct val="100000"/>
              </a:lnSpc>
              <a:spcBef>
                <a:spcPts val="1506"/>
              </a:spcBef>
            </a:pPr>
            <a:r>
              <a:rPr dirty="0"/>
              <a:t>Use</a:t>
            </a:r>
            <a:r>
              <a:rPr spc="-50" dirty="0"/>
              <a:t> </a:t>
            </a:r>
            <a:r>
              <a:rPr spc="-40" dirty="0"/>
              <a:t>’strace’ </a:t>
            </a:r>
            <a:r>
              <a:rPr dirty="0"/>
              <a:t>to</a:t>
            </a:r>
            <a:r>
              <a:rPr spc="-40" dirty="0"/>
              <a:t> </a:t>
            </a:r>
            <a:r>
              <a:rPr dirty="0"/>
              <a:t>trace</a:t>
            </a:r>
            <a:r>
              <a:rPr spc="-40" dirty="0"/>
              <a:t> </a:t>
            </a:r>
            <a:r>
              <a:rPr spc="-20" dirty="0"/>
              <a:t>system</a:t>
            </a:r>
            <a:r>
              <a:rPr spc="-40" dirty="0"/>
              <a:t> calls</a:t>
            </a:r>
          </a:p>
          <a:p>
            <a:pPr marL="573821">
              <a:lnSpc>
                <a:spcPct val="100000"/>
              </a:lnSpc>
              <a:spcBef>
                <a:spcPts val="1149"/>
              </a:spcBef>
            </a:pPr>
            <a:r>
              <a:rPr sz="1684" dirty="0">
                <a:latin typeface="Liberation Mono"/>
                <a:cs typeface="Liberation Mono"/>
              </a:rPr>
              <a:t>$</a:t>
            </a:r>
            <a:r>
              <a:rPr sz="1684" spc="149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strace</a:t>
            </a:r>
            <a:r>
              <a:rPr sz="1684" spc="149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-fF</a:t>
            </a:r>
            <a:r>
              <a:rPr sz="1684" spc="159" dirty="0">
                <a:latin typeface="Liberation Mono"/>
                <a:cs typeface="Liberation Mono"/>
              </a:rPr>
              <a:t> </a:t>
            </a:r>
            <a:r>
              <a:rPr sz="1684" spc="-20" dirty="0">
                <a:latin typeface="Liberation Mono"/>
                <a:cs typeface="Liberation Mono"/>
              </a:rPr>
              <a:t>./foo</a:t>
            </a:r>
            <a:endParaRPr sz="1684" dirty="0">
              <a:latin typeface="Liberation Mono"/>
              <a:cs typeface="Liberation Mono"/>
            </a:endParaRPr>
          </a:p>
          <a:p>
            <a:pPr marL="573821">
              <a:lnSpc>
                <a:spcPct val="100000"/>
              </a:lnSpc>
              <a:spcBef>
                <a:spcPts val="664"/>
              </a:spcBef>
            </a:pPr>
            <a:r>
              <a:rPr sz="1684" spc="-50" dirty="0">
                <a:latin typeface="Liberation Mono"/>
                <a:cs typeface="Liberation Mono"/>
              </a:rPr>
              <a:t>...</a:t>
            </a:r>
            <a:endParaRPr sz="1684" dirty="0">
              <a:latin typeface="Liberation Mono"/>
              <a:cs typeface="Liberation Mono"/>
            </a:endParaRPr>
          </a:p>
          <a:p>
            <a:pPr marL="573821">
              <a:lnSpc>
                <a:spcPct val="100000"/>
              </a:lnSpc>
              <a:spcBef>
                <a:spcPts val="664"/>
              </a:spcBef>
            </a:pPr>
            <a:r>
              <a:rPr sz="1684" dirty="0">
                <a:latin typeface="Liberation Mono"/>
                <a:cs typeface="Liberation Mono"/>
              </a:rPr>
              <a:t>[pid</a:t>
            </a:r>
            <a:r>
              <a:rPr sz="1684" spc="226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16155]</a:t>
            </a:r>
            <a:r>
              <a:rPr sz="1684" spc="226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execve("/bin/mount",</a:t>
            </a:r>
            <a:r>
              <a:rPr sz="1684" spc="226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...</a:t>
            </a:r>
            <a:r>
              <a:rPr sz="1684" spc="226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)</a:t>
            </a:r>
            <a:r>
              <a:rPr sz="1684" spc="226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=</a:t>
            </a:r>
            <a:r>
              <a:rPr sz="1684" spc="226" dirty="0">
                <a:latin typeface="Liberation Mono"/>
                <a:cs typeface="Liberation Mono"/>
              </a:rPr>
              <a:t> </a:t>
            </a:r>
            <a:r>
              <a:rPr sz="1684" spc="-99" dirty="0">
                <a:latin typeface="Liberation Mono"/>
                <a:cs typeface="Liberation Mono"/>
              </a:rPr>
              <a:t>0</a:t>
            </a:r>
            <a:endParaRPr sz="1684" dirty="0">
              <a:latin typeface="Liberation Mono"/>
              <a:cs typeface="Liberation Mono"/>
            </a:endParaRPr>
          </a:p>
          <a:p>
            <a:pPr marL="573821">
              <a:lnSpc>
                <a:spcPct val="100000"/>
              </a:lnSpc>
              <a:spcBef>
                <a:spcPts val="664"/>
              </a:spcBef>
            </a:pPr>
            <a:r>
              <a:rPr sz="1684" spc="-50" dirty="0">
                <a:latin typeface="Liberation Mono"/>
                <a:cs typeface="Liberation Mono"/>
              </a:rPr>
              <a:t>...</a:t>
            </a:r>
            <a:endParaRPr sz="1684" dirty="0">
              <a:latin typeface="Liberation Mono"/>
              <a:cs typeface="Liberation Mono"/>
            </a:endParaRPr>
          </a:p>
          <a:p>
            <a:pPr marL="573821">
              <a:lnSpc>
                <a:spcPct val="100000"/>
              </a:lnSpc>
              <a:spcBef>
                <a:spcPts val="664"/>
              </a:spcBef>
            </a:pPr>
            <a:r>
              <a:rPr sz="1684" spc="-99" dirty="0">
                <a:latin typeface="Liberation Mono"/>
                <a:cs typeface="Liberation Mono"/>
              </a:rPr>
              <a:t>$</a:t>
            </a:r>
            <a:endParaRPr sz="1684" dirty="0">
              <a:latin typeface="Liberation Mono"/>
              <a:cs typeface="Liberation Mono"/>
            </a:endParaRPr>
          </a:p>
          <a:p>
            <a:pPr marL="573821">
              <a:lnSpc>
                <a:spcPct val="100000"/>
              </a:lnSpc>
              <a:spcBef>
                <a:spcPts val="763"/>
              </a:spcBef>
            </a:pPr>
            <a:r>
              <a:rPr dirty="0"/>
              <a:t>Use</a:t>
            </a:r>
            <a:r>
              <a:rPr spc="-69" dirty="0"/>
              <a:t> </a:t>
            </a:r>
            <a:r>
              <a:rPr dirty="0"/>
              <a:t>’ltrace’</a:t>
            </a:r>
            <a:r>
              <a:rPr spc="-59" dirty="0"/>
              <a:t> </a:t>
            </a:r>
            <a:r>
              <a:rPr dirty="0"/>
              <a:t>to</a:t>
            </a:r>
            <a:r>
              <a:rPr spc="-59" dirty="0"/>
              <a:t> </a:t>
            </a:r>
            <a:r>
              <a:rPr dirty="0"/>
              <a:t>trace</a:t>
            </a:r>
            <a:r>
              <a:rPr spc="-59" dirty="0"/>
              <a:t> </a:t>
            </a:r>
            <a:r>
              <a:rPr spc="-20" dirty="0"/>
              <a:t>library</a:t>
            </a:r>
            <a:r>
              <a:rPr spc="-59" dirty="0"/>
              <a:t> </a:t>
            </a:r>
            <a:r>
              <a:rPr spc="-20" dirty="0"/>
              <a:t>calls</a:t>
            </a:r>
          </a:p>
          <a:p>
            <a:pPr marL="573821">
              <a:lnSpc>
                <a:spcPct val="100000"/>
              </a:lnSpc>
              <a:spcBef>
                <a:spcPts val="1159"/>
              </a:spcBef>
            </a:pPr>
            <a:r>
              <a:rPr sz="1684" dirty="0">
                <a:latin typeface="Liberation Mono"/>
                <a:cs typeface="Liberation Mono"/>
              </a:rPr>
              <a:t>$</a:t>
            </a:r>
            <a:r>
              <a:rPr sz="1684" spc="149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ltrace</a:t>
            </a:r>
            <a:r>
              <a:rPr sz="1684" spc="159" dirty="0">
                <a:latin typeface="Liberation Mono"/>
                <a:cs typeface="Liberation Mono"/>
              </a:rPr>
              <a:t> </a:t>
            </a:r>
            <a:r>
              <a:rPr sz="1684" spc="-20" dirty="0">
                <a:latin typeface="Liberation Mono"/>
                <a:cs typeface="Liberation Mono"/>
              </a:rPr>
              <a:t>./foo</a:t>
            </a:r>
            <a:endParaRPr sz="1684" dirty="0">
              <a:latin typeface="Liberation Mono"/>
              <a:cs typeface="Liberation Mono"/>
            </a:endParaRPr>
          </a:p>
          <a:p>
            <a:pPr marL="573821">
              <a:lnSpc>
                <a:spcPct val="100000"/>
              </a:lnSpc>
              <a:spcBef>
                <a:spcPts val="664"/>
              </a:spcBef>
            </a:pPr>
            <a:r>
              <a:rPr sz="1684" spc="-50" dirty="0">
                <a:latin typeface="Liberation Mono"/>
                <a:cs typeface="Liberation Mono"/>
              </a:rPr>
              <a:t>...</a:t>
            </a:r>
            <a:endParaRPr sz="1684" dirty="0">
              <a:latin typeface="Liberation Mono"/>
              <a:cs typeface="Liberation Mono"/>
            </a:endParaRPr>
          </a:p>
          <a:p>
            <a:pPr marL="573821">
              <a:lnSpc>
                <a:spcPct val="100000"/>
              </a:lnSpc>
              <a:spcBef>
                <a:spcPts val="664"/>
              </a:spcBef>
            </a:pPr>
            <a:r>
              <a:rPr sz="1684" dirty="0">
                <a:latin typeface="Liberation Mono"/>
                <a:cs typeface="Liberation Mono"/>
              </a:rPr>
              <a:t>strcpy(0xbfc0343d,</a:t>
            </a:r>
            <a:r>
              <a:rPr sz="1684" spc="337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0xbfc0451a)</a:t>
            </a:r>
            <a:r>
              <a:rPr sz="1684" spc="357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=</a:t>
            </a:r>
            <a:r>
              <a:rPr sz="1684" spc="357" dirty="0">
                <a:latin typeface="Liberation Mono"/>
                <a:cs typeface="Liberation Mono"/>
              </a:rPr>
              <a:t> </a:t>
            </a:r>
            <a:r>
              <a:rPr sz="1684" spc="-20" dirty="0">
                <a:latin typeface="Liberation Mono"/>
                <a:cs typeface="Liberation Mono"/>
              </a:rPr>
              <a:t>0xbfc0343d</a:t>
            </a:r>
            <a:endParaRPr sz="1684" dirty="0">
              <a:latin typeface="Liberation Mono"/>
              <a:cs typeface="Liberation Mono"/>
            </a:endParaRPr>
          </a:p>
          <a:p>
            <a:pPr marL="573821">
              <a:lnSpc>
                <a:spcPct val="100000"/>
              </a:lnSpc>
              <a:spcBef>
                <a:spcPts val="664"/>
              </a:spcBef>
            </a:pPr>
            <a:r>
              <a:rPr sz="1684" spc="-50" dirty="0">
                <a:latin typeface="Liberation Mono"/>
                <a:cs typeface="Liberation Mono"/>
              </a:rPr>
              <a:t>...</a:t>
            </a:r>
            <a:endParaRPr sz="1684" dirty="0">
              <a:latin typeface="Liberation Mono"/>
              <a:cs typeface="Liberation Mono"/>
            </a:endParaRPr>
          </a:p>
          <a:p>
            <a:pPr marL="573821">
              <a:lnSpc>
                <a:spcPct val="100000"/>
              </a:lnSpc>
              <a:spcBef>
                <a:spcPts val="664"/>
              </a:spcBef>
            </a:pPr>
            <a:r>
              <a:rPr sz="1684" spc="-99" dirty="0">
                <a:latin typeface="Liberation Mono"/>
                <a:cs typeface="Liberation Mono"/>
              </a:rPr>
              <a:t>$</a:t>
            </a:r>
            <a:endParaRPr sz="1684" dirty="0">
              <a:latin typeface="Liberation Mono"/>
              <a:cs typeface="Liberation Mono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180047" y="3351159"/>
            <a:ext cx="117602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600" b="0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pPr marL="25168">
              <a:lnSpc>
                <a:spcPts val="1328"/>
              </a:lnSpc>
            </a:pPr>
            <a:r>
              <a:rPr lang="pt-BR" spc="-10"/>
              <a:t>Dimitrios</a:t>
            </a:r>
            <a:r>
              <a:rPr lang="pt-BR" spc="-15"/>
              <a:t> </a:t>
            </a:r>
            <a:r>
              <a:rPr lang="pt-BR"/>
              <a:t>A.</a:t>
            </a:r>
            <a:r>
              <a:rPr lang="pt-BR" spc="-10"/>
              <a:t> </a:t>
            </a:r>
            <a:r>
              <a:rPr lang="pt-BR"/>
              <a:t>Glynos</a:t>
            </a:r>
            <a:r>
              <a:rPr lang="pt-BR" spc="114"/>
              <a:t> </a:t>
            </a:r>
            <a:r>
              <a:rPr lang="pt-BR" spc="-10"/>
              <a:t>(Univ.</a:t>
            </a:r>
            <a:r>
              <a:rPr lang="pt-BR" spc="30"/>
              <a:t> </a:t>
            </a:r>
            <a:r>
              <a:rPr lang="pt-BR"/>
              <a:t>of</a:t>
            </a:r>
            <a:r>
              <a:rPr lang="pt-BR" spc="-15"/>
              <a:t> </a:t>
            </a:r>
            <a:r>
              <a:rPr lang="pt-BR" spc="-10"/>
              <a:t>Piraeus)</a:t>
            </a:r>
            <a:endParaRPr spc="-20" dirty="0"/>
          </a:p>
        </p:txBody>
      </p:sp>
    </p:spTree>
  </p:cSld>
  <p:clrMapOvr>
    <a:masterClrMapping/>
  </p:clrMapOvr>
  <p:transition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BC644-1981-32F1-2EA0-7DE5F7844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Θέση αριθμού διαφάνειας 14">
            <a:extLst>
              <a:ext uri="{FF2B5EF4-FFF2-40B4-BE49-F238E27FC236}">
                <a16:creationId xmlns:a16="http://schemas.microsoft.com/office/drawing/2014/main" id="{709B38C4-E4B4-F4E1-E4A2-6EFD3F847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4651BF-5881-8BBF-3513-6CD5E9BACC6C}"/>
              </a:ext>
            </a:extLst>
          </p:cNvPr>
          <p:cNvSpPr txBox="1"/>
          <p:nvPr/>
        </p:nvSpPr>
        <p:spPr>
          <a:xfrm>
            <a:off x="1913263" y="2343834"/>
            <a:ext cx="4365617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4800" b="1" dirty="0"/>
              <a:t>Searching for vulnerabilities</a:t>
            </a:r>
          </a:p>
        </p:txBody>
      </p:sp>
      <p:pic>
        <p:nvPicPr>
          <p:cNvPr id="8" name="Picture Placeholder 16" descr="A person raising his hand">
            <a:extLst>
              <a:ext uri="{FF2B5EF4-FFF2-40B4-BE49-F238E27FC236}">
                <a16:creationId xmlns:a16="http://schemas.microsoft.com/office/drawing/2014/main" id="{47FE98A6-9AC3-778F-68E4-D75088657F0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8333" r="8333"/>
          <a:stretch/>
        </p:blipFill>
        <p:spPr>
          <a:xfrm flipH="1">
            <a:off x="7163691" y="0"/>
            <a:ext cx="5024825" cy="6858000"/>
          </a:xfrm>
        </p:spPr>
      </p:pic>
    </p:spTree>
    <p:extLst>
      <p:ext uri="{BB962C8B-B14F-4D97-AF65-F5344CB8AC3E}">
        <p14:creationId xmlns:p14="http://schemas.microsoft.com/office/powerpoint/2010/main" val="16840535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4574" y="238295"/>
            <a:ext cx="20838253" cy="711415"/>
          </a:xfrm>
          <a:prstGeom prst="rect">
            <a:avLst/>
          </a:prstGeom>
        </p:spPr>
        <p:txBody>
          <a:bodyPr vert="horz" wrap="square" lIns="0" tIns="33975" rIns="0" bIns="0" rtlCol="0" anchor="ctr">
            <a:spAutoFit/>
          </a:bodyPr>
          <a:lstStyle/>
          <a:p>
            <a:pPr marL="25168">
              <a:lnSpc>
                <a:spcPct val="100000"/>
              </a:lnSpc>
              <a:spcBef>
                <a:spcPts val="268"/>
              </a:spcBef>
            </a:pPr>
            <a:r>
              <a:rPr dirty="0"/>
              <a:t>File</a:t>
            </a:r>
            <a:r>
              <a:rPr spc="79" dirty="0"/>
              <a:t> </a:t>
            </a:r>
            <a:r>
              <a:rPr spc="-20" dirty="0"/>
              <a:t>format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9427" y="2146894"/>
            <a:ext cx="135147" cy="13514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777573" y="1987331"/>
            <a:ext cx="8383119" cy="2723482"/>
          </a:xfrm>
          <a:prstGeom prst="rect">
            <a:avLst/>
          </a:prstGeom>
        </p:spPr>
        <p:txBody>
          <a:bodyPr vert="horz" wrap="square" lIns="0" tIns="22650" rIns="0" bIns="0" rtlCol="0">
            <a:spAutoFit/>
          </a:bodyPr>
          <a:lstStyle/>
          <a:p>
            <a:pPr marL="573821">
              <a:spcBef>
                <a:spcPts val="178"/>
              </a:spcBef>
            </a:pPr>
            <a:r>
              <a:rPr sz="2180" dirty="0">
                <a:latin typeface="Carlito"/>
                <a:cs typeface="Carlito"/>
              </a:rPr>
              <a:t>The</a:t>
            </a:r>
            <a:r>
              <a:rPr sz="2180" spc="-69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’file’</a:t>
            </a:r>
            <a:r>
              <a:rPr sz="2180" spc="-69" dirty="0">
                <a:latin typeface="Carlito"/>
                <a:cs typeface="Carlito"/>
              </a:rPr>
              <a:t> </a:t>
            </a:r>
            <a:r>
              <a:rPr sz="2180" spc="-20" dirty="0">
                <a:latin typeface="Carlito"/>
                <a:cs typeface="Carlito"/>
              </a:rPr>
              <a:t>utility</a:t>
            </a:r>
            <a:endParaRPr sz="2180" dirty="0">
              <a:latin typeface="Carlito"/>
              <a:cs typeface="Carlito"/>
            </a:endParaRPr>
          </a:p>
          <a:p>
            <a:pPr>
              <a:spcBef>
                <a:spcPts val="268"/>
              </a:spcBef>
            </a:pPr>
            <a:endParaRPr sz="2180" dirty="0">
              <a:latin typeface="Carlito"/>
              <a:cs typeface="Carlito"/>
            </a:endParaRPr>
          </a:p>
          <a:p>
            <a:pPr marL="25168"/>
            <a:r>
              <a:rPr sz="1684" dirty="0">
                <a:latin typeface="Liberation Mono"/>
                <a:cs typeface="Liberation Mono"/>
              </a:rPr>
              <a:t>$</a:t>
            </a:r>
            <a:r>
              <a:rPr sz="1684" spc="119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file</a:t>
            </a:r>
            <a:r>
              <a:rPr sz="1684" spc="129" dirty="0">
                <a:latin typeface="Liberation Mono"/>
                <a:cs typeface="Liberation Mono"/>
              </a:rPr>
              <a:t> </a:t>
            </a:r>
            <a:r>
              <a:rPr sz="1684" spc="-50" dirty="0">
                <a:latin typeface="Liberation Mono"/>
                <a:cs typeface="Liberation Mono"/>
              </a:rPr>
              <a:t>foo</a:t>
            </a:r>
            <a:endParaRPr sz="1684" dirty="0">
              <a:latin typeface="Liberation Mono"/>
              <a:cs typeface="Liberation Mono"/>
            </a:endParaRPr>
          </a:p>
          <a:p>
            <a:pPr marL="25168" marR="10067">
              <a:lnSpc>
                <a:spcPct val="132800"/>
              </a:lnSpc>
            </a:pPr>
            <a:r>
              <a:rPr sz="1684" dirty="0">
                <a:latin typeface="Liberation Mono"/>
                <a:cs typeface="Liberation Mono"/>
              </a:rPr>
              <a:t>foo:</a:t>
            </a:r>
            <a:r>
              <a:rPr sz="1684" spc="198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ELF</a:t>
            </a:r>
            <a:r>
              <a:rPr sz="1684" spc="208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32-bit</a:t>
            </a:r>
            <a:r>
              <a:rPr sz="1684" spc="208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LSB</a:t>
            </a:r>
            <a:r>
              <a:rPr sz="1684" spc="208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executable,</a:t>
            </a:r>
            <a:r>
              <a:rPr sz="1684" spc="208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Intel</a:t>
            </a:r>
            <a:r>
              <a:rPr sz="1684" spc="208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80386,</a:t>
            </a:r>
            <a:r>
              <a:rPr sz="1684" spc="198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version</a:t>
            </a:r>
            <a:r>
              <a:rPr sz="1684" spc="208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1</a:t>
            </a:r>
            <a:r>
              <a:rPr sz="1684" spc="208" dirty="0">
                <a:latin typeface="Liberation Mono"/>
                <a:cs typeface="Liberation Mono"/>
              </a:rPr>
              <a:t> </a:t>
            </a:r>
            <a:r>
              <a:rPr sz="1684" spc="-20" dirty="0">
                <a:latin typeface="Liberation Mono"/>
                <a:cs typeface="Liberation Mono"/>
              </a:rPr>
              <a:t>(SYSV), </a:t>
            </a:r>
            <a:r>
              <a:rPr sz="1684" dirty="0">
                <a:latin typeface="Liberation Mono"/>
                <a:cs typeface="Liberation Mono"/>
              </a:rPr>
              <a:t>dynamically</a:t>
            </a:r>
            <a:r>
              <a:rPr sz="1684" spc="248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linked</a:t>
            </a:r>
            <a:r>
              <a:rPr sz="1684" spc="248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(uses</a:t>
            </a:r>
            <a:r>
              <a:rPr sz="1684" spc="258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shared</a:t>
            </a:r>
            <a:r>
              <a:rPr sz="1684" spc="248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libs),</a:t>
            </a:r>
            <a:r>
              <a:rPr sz="1684" spc="248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for</a:t>
            </a:r>
            <a:r>
              <a:rPr sz="1684" spc="258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GNU/Linux</a:t>
            </a:r>
            <a:r>
              <a:rPr sz="1684" spc="248" dirty="0">
                <a:latin typeface="Liberation Mono"/>
                <a:cs typeface="Liberation Mono"/>
              </a:rPr>
              <a:t> </a:t>
            </a:r>
            <a:r>
              <a:rPr sz="1684" spc="-20" dirty="0">
                <a:latin typeface="Liberation Mono"/>
                <a:cs typeface="Liberation Mono"/>
              </a:rPr>
              <a:t>2.6.24, BuildID[sha1]=0x628d57caa90b9cb4d373105a9b17da72aa4bb0d7,</a:t>
            </a:r>
            <a:endParaRPr sz="1684" dirty="0">
              <a:latin typeface="Liberation Mono"/>
              <a:cs typeface="Liberation Mono"/>
            </a:endParaRPr>
          </a:p>
          <a:p>
            <a:pPr marL="25168">
              <a:spcBef>
                <a:spcPts val="664"/>
              </a:spcBef>
            </a:pPr>
            <a:r>
              <a:rPr sz="1684" dirty="0">
                <a:latin typeface="Liberation Mono"/>
                <a:cs typeface="Liberation Mono"/>
              </a:rPr>
              <a:t>not</a:t>
            </a:r>
            <a:r>
              <a:rPr sz="1684" spc="139" dirty="0">
                <a:latin typeface="Liberation Mono"/>
                <a:cs typeface="Liberation Mono"/>
              </a:rPr>
              <a:t> </a:t>
            </a:r>
            <a:r>
              <a:rPr sz="1684" spc="-20" dirty="0">
                <a:latin typeface="Liberation Mono"/>
                <a:cs typeface="Liberation Mono"/>
              </a:rPr>
              <a:t>stripped</a:t>
            </a:r>
            <a:endParaRPr sz="1684" dirty="0">
              <a:latin typeface="Liberation Mono"/>
              <a:cs typeface="Liberation Mono"/>
            </a:endParaRPr>
          </a:p>
          <a:p>
            <a:pPr marL="25168">
              <a:spcBef>
                <a:spcPts val="664"/>
              </a:spcBef>
            </a:pPr>
            <a:r>
              <a:rPr sz="1684" spc="-99" dirty="0">
                <a:latin typeface="Liberation Mono"/>
                <a:cs typeface="Liberation Mono"/>
              </a:rPr>
              <a:t>$</a:t>
            </a:r>
            <a:endParaRPr sz="1684" dirty="0">
              <a:latin typeface="Liberation Mono"/>
              <a:cs typeface="Liberation Mono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180047" y="3351159"/>
            <a:ext cx="117602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600" b="0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pPr marL="25168">
              <a:lnSpc>
                <a:spcPts val="1328"/>
              </a:lnSpc>
            </a:pPr>
            <a:r>
              <a:rPr lang="pt-BR" spc="-10"/>
              <a:t>Dimitrios</a:t>
            </a:r>
            <a:r>
              <a:rPr lang="pt-BR" spc="-15"/>
              <a:t> </a:t>
            </a:r>
            <a:r>
              <a:rPr lang="pt-BR"/>
              <a:t>A.</a:t>
            </a:r>
            <a:r>
              <a:rPr lang="pt-BR" spc="-10"/>
              <a:t> </a:t>
            </a:r>
            <a:r>
              <a:rPr lang="pt-BR"/>
              <a:t>Glynos</a:t>
            </a:r>
            <a:r>
              <a:rPr lang="pt-BR" spc="114"/>
              <a:t> </a:t>
            </a:r>
            <a:r>
              <a:rPr lang="pt-BR" spc="-10"/>
              <a:t>(Univ.</a:t>
            </a:r>
            <a:r>
              <a:rPr lang="pt-BR" spc="30"/>
              <a:t> </a:t>
            </a:r>
            <a:r>
              <a:rPr lang="pt-BR"/>
              <a:t>of</a:t>
            </a:r>
            <a:r>
              <a:rPr lang="pt-BR" spc="-15"/>
              <a:t> </a:t>
            </a:r>
            <a:r>
              <a:rPr lang="pt-BR" spc="-10"/>
              <a:t>Piraeus)</a:t>
            </a:r>
            <a:endParaRPr spc="-20" dirty="0"/>
          </a:p>
        </p:txBody>
      </p:sp>
    </p:spTree>
  </p:cSld>
  <p:clrMapOvr>
    <a:masterClrMapping/>
  </p:clrMapOvr>
  <p:transition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72873" y="104909"/>
            <a:ext cx="20838253" cy="1880966"/>
          </a:xfrm>
          <a:prstGeom prst="rect">
            <a:avLst/>
          </a:prstGeom>
        </p:spPr>
        <p:txBody>
          <a:bodyPr vert="horz" wrap="square" lIns="0" tIns="33975" rIns="0" bIns="0" rtlCol="0" anchor="ctr">
            <a:spAutoFit/>
          </a:bodyPr>
          <a:lstStyle/>
          <a:p>
            <a:pPr marL="25168">
              <a:lnSpc>
                <a:spcPct val="100000"/>
              </a:lnSpc>
              <a:spcBef>
                <a:spcPts val="268"/>
              </a:spcBef>
            </a:pPr>
            <a:r>
              <a:rPr dirty="0"/>
              <a:t>Mapping</a:t>
            </a:r>
            <a:r>
              <a:rPr spc="119" dirty="0"/>
              <a:t> </a:t>
            </a:r>
            <a:r>
              <a:rPr dirty="0"/>
              <a:t>the</a:t>
            </a:r>
            <a:r>
              <a:rPr spc="129" dirty="0"/>
              <a:t> </a:t>
            </a:r>
            <a:r>
              <a:rPr dirty="0"/>
              <a:t>application</a:t>
            </a:r>
            <a:r>
              <a:rPr spc="119" dirty="0"/>
              <a:t> </a:t>
            </a:r>
            <a:br>
              <a:rPr lang="el-GR" spc="119" dirty="0"/>
            </a:br>
            <a:r>
              <a:rPr spc="-20" dirty="0"/>
              <a:t>functionality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body" idx="1"/>
          </p:nvPr>
        </p:nvSpPr>
        <p:spPr>
          <a:xfrm>
            <a:off x="443903" y="1792206"/>
            <a:ext cx="11304193" cy="5344852"/>
          </a:xfrm>
          <a:prstGeom prst="rect">
            <a:avLst/>
          </a:prstGeom>
        </p:spPr>
        <p:txBody>
          <a:bodyPr vert="horz" wrap="square" lIns="0" tIns="291901" rIns="0" bIns="0" rtlCol="0">
            <a:spAutoFit/>
          </a:bodyPr>
          <a:lstStyle/>
          <a:p>
            <a:pPr marL="573821" marR="3820440" indent="-549912">
              <a:lnSpc>
                <a:spcPct val="125299"/>
              </a:lnSpc>
              <a:spcBef>
                <a:spcPts val="198"/>
              </a:spcBef>
            </a:pPr>
            <a:r>
              <a:rPr spc="-20" dirty="0"/>
              <a:t>Execute</a:t>
            </a:r>
            <a:r>
              <a:rPr spc="-40" dirty="0"/>
              <a:t> </a:t>
            </a:r>
            <a:r>
              <a:rPr dirty="0"/>
              <a:t>the</a:t>
            </a:r>
            <a:r>
              <a:rPr spc="-40" dirty="0"/>
              <a:t> </a:t>
            </a:r>
            <a:r>
              <a:rPr spc="-20" dirty="0"/>
              <a:t>application</a:t>
            </a:r>
            <a:r>
              <a:rPr spc="-40" dirty="0"/>
              <a:t> </a:t>
            </a:r>
            <a:r>
              <a:rPr dirty="0"/>
              <a:t>in</a:t>
            </a:r>
            <a:r>
              <a:rPr spc="-40" dirty="0"/>
              <a:t> </a:t>
            </a:r>
            <a:r>
              <a:rPr dirty="0"/>
              <a:t>order</a:t>
            </a:r>
            <a:r>
              <a:rPr spc="-40" dirty="0"/>
              <a:t> </a:t>
            </a:r>
            <a:r>
              <a:rPr dirty="0"/>
              <a:t>to</a:t>
            </a:r>
            <a:r>
              <a:rPr spc="-40" dirty="0"/>
              <a:t> </a:t>
            </a:r>
            <a:r>
              <a:rPr spc="-20" dirty="0"/>
              <a:t>identify </a:t>
            </a:r>
            <a:r>
              <a:rPr dirty="0"/>
              <a:t>core</a:t>
            </a:r>
            <a:r>
              <a:rPr spc="-119" dirty="0"/>
              <a:t> </a:t>
            </a:r>
            <a:r>
              <a:rPr spc="-20" dirty="0"/>
              <a:t>functionalities</a:t>
            </a:r>
          </a:p>
          <a:p>
            <a:pPr marL="573821">
              <a:lnSpc>
                <a:spcPct val="100000"/>
              </a:lnSpc>
              <a:spcBef>
                <a:spcPts val="664"/>
              </a:spcBef>
            </a:pPr>
            <a:r>
              <a:rPr spc="-20" dirty="0"/>
              <a:t>application</a:t>
            </a:r>
            <a:r>
              <a:rPr spc="40" dirty="0"/>
              <a:t> </a:t>
            </a:r>
            <a:r>
              <a:rPr spc="-20" dirty="0"/>
              <a:t>states</a:t>
            </a:r>
          </a:p>
          <a:p>
            <a:pPr marL="573821" marR="5506669">
              <a:lnSpc>
                <a:spcPct val="125299"/>
              </a:lnSpc>
            </a:pPr>
            <a:r>
              <a:rPr dirty="0"/>
              <a:t>user</a:t>
            </a:r>
            <a:r>
              <a:rPr spc="-59" dirty="0"/>
              <a:t> </a:t>
            </a:r>
            <a:r>
              <a:rPr spc="-20" dirty="0"/>
              <a:t>interaction</a:t>
            </a:r>
            <a:r>
              <a:rPr spc="-59" dirty="0"/>
              <a:t> </a:t>
            </a:r>
            <a:r>
              <a:rPr spc="-20" dirty="0"/>
              <a:t>points </a:t>
            </a:r>
            <a:r>
              <a:rPr dirty="0"/>
              <a:t>input</a:t>
            </a:r>
            <a:r>
              <a:rPr spc="-40" dirty="0"/>
              <a:t> </a:t>
            </a:r>
            <a:r>
              <a:rPr dirty="0"/>
              <a:t>/</a:t>
            </a:r>
            <a:r>
              <a:rPr spc="-40" dirty="0"/>
              <a:t> </a:t>
            </a:r>
            <a:r>
              <a:rPr spc="-20" dirty="0"/>
              <a:t>outputs</a:t>
            </a:r>
          </a:p>
          <a:p>
            <a:pPr marL="573821" marR="10067">
              <a:lnSpc>
                <a:spcPct val="125299"/>
              </a:lnSpc>
            </a:pPr>
            <a:r>
              <a:rPr dirty="0"/>
              <a:t>assets</a:t>
            </a:r>
            <a:r>
              <a:rPr spc="-40" dirty="0"/>
              <a:t> </a:t>
            </a:r>
            <a:r>
              <a:rPr dirty="0"/>
              <a:t>that</a:t>
            </a:r>
            <a:r>
              <a:rPr spc="-40" dirty="0"/>
              <a:t> </a:t>
            </a:r>
            <a:r>
              <a:rPr dirty="0"/>
              <a:t>would</a:t>
            </a:r>
            <a:r>
              <a:rPr spc="-40" dirty="0"/>
              <a:t> </a:t>
            </a:r>
            <a:r>
              <a:rPr dirty="0"/>
              <a:t>be</a:t>
            </a:r>
            <a:r>
              <a:rPr spc="-40" dirty="0"/>
              <a:t> </a:t>
            </a:r>
            <a:r>
              <a:rPr spc="-20" dirty="0"/>
              <a:t>vulnerable</a:t>
            </a:r>
            <a:r>
              <a:rPr spc="-30" dirty="0"/>
              <a:t> </a:t>
            </a:r>
            <a:r>
              <a:rPr dirty="0"/>
              <a:t>if</a:t>
            </a:r>
            <a:r>
              <a:rPr spc="-40" dirty="0"/>
              <a:t> </a:t>
            </a:r>
            <a:r>
              <a:rPr dirty="0"/>
              <a:t>a</a:t>
            </a:r>
            <a:r>
              <a:rPr spc="-40" dirty="0"/>
              <a:t> </a:t>
            </a:r>
            <a:r>
              <a:rPr dirty="0"/>
              <a:t>bug</a:t>
            </a:r>
            <a:r>
              <a:rPr spc="-40" dirty="0"/>
              <a:t> </a:t>
            </a:r>
            <a:r>
              <a:rPr dirty="0"/>
              <a:t>in</a:t>
            </a:r>
            <a:r>
              <a:rPr spc="-40" dirty="0"/>
              <a:t> </a:t>
            </a:r>
            <a:r>
              <a:rPr dirty="0"/>
              <a:t>the</a:t>
            </a:r>
            <a:r>
              <a:rPr spc="-30" dirty="0"/>
              <a:t> </a:t>
            </a:r>
            <a:r>
              <a:rPr spc="-20" dirty="0"/>
              <a:t>application</a:t>
            </a:r>
            <a:r>
              <a:rPr spc="-40" dirty="0"/>
              <a:t> </a:t>
            </a:r>
            <a:r>
              <a:rPr dirty="0"/>
              <a:t>was</a:t>
            </a:r>
            <a:r>
              <a:rPr spc="-40" dirty="0"/>
              <a:t> </a:t>
            </a:r>
            <a:r>
              <a:rPr spc="-20" dirty="0"/>
              <a:t>exploited </a:t>
            </a:r>
            <a:r>
              <a:rPr dirty="0"/>
              <a:t>high</a:t>
            </a:r>
            <a:r>
              <a:rPr spc="-99" dirty="0"/>
              <a:t> </a:t>
            </a:r>
            <a:r>
              <a:rPr dirty="0"/>
              <a:t>level</a:t>
            </a:r>
            <a:r>
              <a:rPr spc="-89" dirty="0"/>
              <a:t> </a:t>
            </a:r>
            <a:r>
              <a:rPr dirty="0"/>
              <a:t>security</a:t>
            </a:r>
            <a:r>
              <a:rPr spc="-89" dirty="0"/>
              <a:t> </a:t>
            </a:r>
            <a:r>
              <a:rPr spc="-20" dirty="0"/>
              <a:t>controls</a:t>
            </a:r>
          </a:p>
          <a:p>
            <a:pPr marL="573821">
              <a:lnSpc>
                <a:spcPct val="100000"/>
              </a:lnSpc>
              <a:spcBef>
                <a:spcPts val="654"/>
              </a:spcBef>
            </a:pPr>
            <a:r>
              <a:rPr dirty="0"/>
              <a:t>file</a:t>
            </a:r>
            <a:r>
              <a:rPr spc="-69" dirty="0"/>
              <a:t> </a:t>
            </a:r>
            <a:r>
              <a:rPr spc="-20" dirty="0"/>
              <a:t>permissions</a:t>
            </a:r>
          </a:p>
          <a:p>
            <a:pPr marL="573821">
              <a:lnSpc>
                <a:spcPct val="100000"/>
              </a:lnSpc>
              <a:spcBef>
                <a:spcPts val="664"/>
              </a:spcBef>
            </a:pPr>
            <a:r>
              <a:rPr spc="-20" dirty="0"/>
              <a:t>required </a:t>
            </a:r>
            <a:r>
              <a:rPr dirty="0"/>
              <a:t>/</a:t>
            </a:r>
            <a:r>
              <a:rPr spc="-10" dirty="0"/>
              <a:t> </a:t>
            </a:r>
            <a:r>
              <a:rPr spc="-20" dirty="0"/>
              <a:t>obtained</a:t>
            </a:r>
            <a:r>
              <a:rPr spc="-10" dirty="0"/>
              <a:t> </a:t>
            </a:r>
            <a:r>
              <a:rPr spc="-20" dirty="0"/>
              <a:t>privileges</a:t>
            </a:r>
          </a:p>
        </p:txBody>
      </p:sp>
    </p:spTree>
  </p:cSld>
  <p:clrMapOvr>
    <a:masterClrMapping/>
  </p:clrMapOvr>
  <p:transition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84876" y="31210"/>
            <a:ext cx="20838253" cy="1880966"/>
          </a:xfrm>
          <a:prstGeom prst="rect">
            <a:avLst/>
          </a:prstGeom>
        </p:spPr>
        <p:txBody>
          <a:bodyPr vert="horz" wrap="square" lIns="0" tIns="33975" rIns="0" bIns="0" rtlCol="0" anchor="ctr">
            <a:spAutoFit/>
          </a:bodyPr>
          <a:lstStyle/>
          <a:p>
            <a:pPr marL="25168">
              <a:lnSpc>
                <a:spcPct val="100000"/>
              </a:lnSpc>
              <a:spcBef>
                <a:spcPts val="268"/>
              </a:spcBef>
            </a:pPr>
            <a:r>
              <a:rPr dirty="0"/>
              <a:t>Dependencies</a:t>
            </a:r>
            <a:r>
              <a:rPr spc="139" dirty="0"/>
              <a:t> </a:t>
            </a:r>
            <a:r>
              <a:rPr dirty="0"/>
              <a:t>to</a:t>
            </a:r>
            <a:r>
              <a:rPr spc="149" dirty="0"/>
              <a:t> </a:t>
            </a:r>
            <a:br>
              <a:rPr lang="el-GR" spc="149" dirty="0"/>
            </a:br>
            <a:r>
              <a:rPr dirty="0"/>
              <a:t>dynamic</a:t>
            </a:r>
            <a:r>
              <a:rPr spc="149" dirty="0"/>
              <a:t> </a:t>
            </a:r>
            <a:r>
              <a:rPr spc="-20" dirty="0"/>
              <a:t>libraries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9427" y="2283299"/>
            <a:ext cx="135147" cy="13514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777574" y="2123737"/>
            <a:ext cx="8517762" cy="2387236"/>
          </a:xfrm>
          <a:prstGeom prst="rect">
            <a:avLst/>
          </a:prstGeom>
        </p:spPr>
        <p:txBody>
          <a:bodyPr vert="horz" wrap="square" lIns="0" tIns="22650" rIns="0" bIns="0" rtlCol="0">
            <a:spAutoFit/>
          </a:bodyPr>
          <a:lstStyle/>
          <a:p>
            <a:pPr marL="573821">
              <a:spcBef>
                <a:spcPts val="178"/>
              </a:spcBef>
            </a:pPr>
            <a:r>
              <a:rPr sz="2180" dirty="0">
                <a:latin typeface="Carlito"/>
                <a:cs typeface="Carlito"/>
              </a:rPr>
              <a:t>Use</a:t>
            </a:r>
            <a:r>
              <a:rPr sz="2180" spc="-40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’ldd’</a:t>
            </a:r>
            <a:r>
              <a:rPr sz="2180" spc="-40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to</a:t>
            </a:r>
            <a:r>
              <a:rPr sz="2180" spc="-30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spot</a:t>
            </a:r>
            <a:r>
              <a:rPr sz="2180" spc="-40" dirty="0">
                <a:latin typeface="Carlito"/>
                <a:cs typeface="Carlito"/>
              </a:rPr>
              <a:t> </a:t>
            </a:r>
            <a:r>
              <a:rPr sz="2180" spc="-20" dirty="0">
                <a:latin typeface="Carlito"/>
                <a:cs typeface="Carlito"/>
              </a:rPr>
              <a:t>dependencies</a:t>
            </a:r>
            <a:r>
              <a:rPr sz="2180" spc="-30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to</a:t>
            </a:r>
            <a:r>
              <a:rPr sz="2180" spc="-40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dynamic</a:t>
            </a:r>
            <a:r>
              <a:rPr sz="2180" spc="-40" dirty="0">
                <a:latin typeface="Carlito"/>
                <a:cs typeface="Carlito"/>
              </a:rPr>
              <a:t> </a:t>
            </a:r>
            <a:r>
              <a:rPr sz="2180" spc="-20" dirty="0">
                <a:latin typeface="Carlito"/>
                <a:cs typeface="Carlito"/>
              </a:rPr>
              <a:t>libraries</a:t>
            </a:r>
            <a:endParaRPr sz="2180" dirty="0">
              <a:latin typeface="Carlito"/>
              <a:cs typeface="Carlito"/>
            </a:endParaRPr>
          </a:p>
          <a:p>
            <a:pPr>
              <a:spcBef>
                <a:spcPts val="268"/>
              </a:spcBef>
            </a:pPr>
            <a:endParaRPr sz="2180" dirty="0">
              <a:latin typeface="Carlito"/>
              <a:cs typeface="Carlito"/>
            </a:endParaRPr>
          </a:p>
          <a:p>
            <a:pPr marL="25168"/>
            <a:r>
              <a:rPr sz="1684" dirty="0">
                <a:latin typeface="Liberation Mono"/>
                <a:cs typeface="Liberation Mono"/>
              </a:rPr>
              <a:t>$</a:t>
            </a:r>
            <a:r>
              <a:rPr sz="1684" spc="109" dirty="0">
                <a:latin typeface="Liberation Mono"/>
                <a:cs typeface="Liberation Mono"/>
              </a:rPr>
              <a:t> </a:t>
            </a:r>
            <a:r>
              <a:rPr sz="1684" dirty="0" err="1">
                <a:latin typeface="Liberation Mono"/>
                <a:cs typeface="Liberation Mono"/>
              </a:rPr>
              <a:t>ldd</a:t>
            </a:r>
            <a:r>
              <a:rPr sz="1684" spc="109" dirty="0">
                <a:latin typeface="Liberation Mono"/>
                <a:cs typeface="Liberation Mono"/>
              </a:rPr>
              <a:t> </a:t>
            </a:r>
            <a:r>
              <a:rPr sz="1684" spc="-50" dirty="0">
                <a:latin typeface="Liberation Mono"/>
                <a:cs typeface="Liberation Mono"/>
              </a:rPr>
              <a:t>foo</a:t>
            </a:r>
            <a:endParaRPr lang="en-US" sz="1684" dirty="0">
              <a:latin typeface="Liberation Mono"/>
              <a:cs typeface="Liberation Mono"/>
            </a:endParaRPr>
          </a:p>
          <a:p>
            <a:pPr marL="1099824">
              <a:spcBef>
                <a:spcPts val="664"/>
              </a:spcBef>
              <a:tabLst>
                <a:tab pos="3787722" algn="l"/>
              </a:tabLst>
            </a:pPr>
            <a:r>
              <a:rPr lang="en-US" sz="1684" dirty="0">
                <a:latin typeface="Liberation Mono"/>
                <a:cs typeface="Liberation Mono"/>
              </a:rPr>
              <a:t>linux-gate.so.1</a:t>
            </a:r>
            <a:r>
              <a:rPr lang="en-US" sz="1684" spc="503" dirty="0">
                <a:latin typeface="Liberation Mono"/>
                <a:cs typeface="Liberation Mono"/>
              </a:rPr>
              <a:t> </a:t>
            </a:r>
            <a:r>
              <a:rPr lang="en-US" sz="1684" spc="-50" dirty="0">
                <a:latin typeface="Liberation Mono"/>
                <a:cs typeface="Liberation Mono"/>
              </a:rPr>
              <a:t>=&gt;</a:t>
            </a:r>
            <a:r>
              <a:rPr lang="en-US" sz="1684" dirty="0">
                <a:latin typeface="Liberation Mono"/>
                <a:cs typeface="Liberation Mono"/>
              </a:rPr>
              <a:t>	</a:t>
            </a:r>
            <a:r>
              <a:rPr lang="en-US" sz="1684" spc="-20" dirty="0">
                <a:latin typeface="Liberation Mono"/>
                <a:cs typeface="Liberation Mono"/>
              </a:rPr>
              <a:t>(0x00602000)</a:t>
            </a:r>
            <a:endParaRPr lang="en-US" sz="1684" dirty="0">
              <a:latin typeface="Liberation Mono"/>
              <a:cs typeface="Liberation Mono"/>
            </a:endParaRPr>
          </a:p>
          <a:p>
            <a:pPr marL="1099824">
              <a:spcBef>
                <a:spcPts val="664"/>
              </a:spcBef>
            </a:pPr>
            <a:r>
              <a:rPr lang="en-US" sz="1684" dirty="0">
                <a:latin typeface="Liberation Mono"/>
                <a:cs typeface="Liberation Mono"/>
              </a:rPr>
              <a:t>libc.so.6</a:t>
            </a:r>
            <a:r>
              <a:rPr lang="en-US" sz="1684" spc="454" dirty="0">
                <a:latin typeface="Liberation Mono"/>
                <a:cs typeface="Liberation Mono"/>
              </a:rPr>
              <a:t> </a:t>
            </a:r>
            <a:r>
              <a:rPr lang="en-US" sz="1684" dirty="0">
                <a:latin typeface="Liberation Mono"/>
                <a:cs typeface="Liberation Mono"/>
              </a:rPr>
              <a:t>=&gt;</a:t>
            </a:r>
            <a:r>
              <a:rPr lang="en-US" sz="1684" spc="454" dirty="0">
                <a:latin typeface="Liberation Mono"/>
                <a:cs typeface="Liberation Mono"/>
              </a:rPr>
              <a:t> </a:t>
            </a:r>
            <a:r>
              <a:rPr lang="en-US" sz="1684" dirty="0">
                <a:latin typeface="Liberation Mono"/>
                <a:cs typeface="Liberation Mono"/>
              </a:rPr>
              <a:t>/lib/i386-linux-gnu/libc.so.6</a:t>
            </a:r>
            <a:r>
              <a:rPr lang="en-US" sz="1684" spc="466" dirty="0">
                <a:latin typeface="Liberation Mono"/>
                <a:cs typeface="Liberation Mono"/>
              </a:rPr>
              <a:t> </a:t>
            </a:r>
            <a:r>
              <a:rPr lang="en-US" sz="1684" spc="-20" dirty="0">
                <a:latin typeface="Liberation Mono"/>
                <a:cs typeface="Liberation Mono"/>
              </a:rPr>
              <a:t>(0x00110000)</a:t>
            </a:r>
            <a:endParaRPr lang="en-US" sz="1684" dirty="0">
              <a:latin typeface="Liberation Mono"/>
              <a:cs typeface="Liberation Mono"/>
            </a:endParaRPr>
          </a:p>
          <a:p>
            <a:pPr marL="1099824">
              <a:spcBef>
                <a:spcPts val="664"/>
              </a:spcBef>
            </a:pPr>
            <a:r>
              <a:rPr lang="en-US" sz="1684" dirty="0">
                <a:latin typeface="Liberation Mono"/>
                <a:cs typeface="Liberation Mono"/>
              </a:rPr>
              <a:t>/lib/ld-linux.so.2</a:t>
            </a:r>
            <a:r>
              <a:rPr lang="en-US" sz="1684" spc="595" dirty="0">
                <a:latin typeface="Liberation Mono"/>
                <a:cs typeface="Liberation Mono"/>
              </a:rPr>
              <a:t> </a:t>
            </a:r>
            <a:r>
              <a:rPr lang="en-US" sz="1684" spc="-20" dirty="0">
                <a:latin typeface="Liberation Mono"/>
                <a:cs typeface="Liberation Mono"/>
              </a:rPr>
              <a:t>(0x005c8000)</a:t>
            </a:r>
            <a:endParaRPr lang="en-US" sz="1684" dirty="0">
              <a:latin typeface="Liberation Mono"/>
              <a:cs typeface="Liberation Mono"/>
            </a:endParaRPr>
          </a:p>
          <a:p>
            <a:pPr marL="25168">
              <a:spcBef>
                <a:spcPts val="664"/>
              </a:spcBef>
            </a:pPr>
            <a:r>
              <a:rPr sz="1684" spc="-99" dirty="0">
                <a:latin typeface="Liberation Mono"/>
                <a:cs typeface="Liberation Mono"/>
              </a:rPr>
              <a:t>$</a:t>
            </a:r>
            <a:endParaRPr sz="1684" dirty="0">
              <a:latin typeface="Liberation Mono"/>
              <a:cs typeface="Liberation Mono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180047" y="3351159"/>
            <a:ext cx="117602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600" b="0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pPr marL="25168">
              <a:lnSpc>
                <a:spcPts val="1328"/>
              </a:lnSpc>
            </a:pPr>
            <a:r>
              <a:rPr lang="pt-BR" spc="-10"/>
              <a:t>Dimitrios</a:t>
            </a:r>
            <a:r>
              <a:rPr lang="pt-BR" spc="-15"/>
              <a:t> </a:t>
            </a:r>
            <a:r>
              <a:rPr lang="pt-BR"/>
              <a:t>A.</a:t>
            </a:r>
            <a:r>
              <a:rPr lang="pt-BR" spc="-10"/>
              <a:t> </a:t>
            </a:r>
            <a:r>
              <a:rPr lang="pt-BR"/>
              <a:t>Glynos</a:t>
            </a:r>
            <a:r>
              <a:rPr lang="pt-BR" spc="114"/>
              <a:t> </a:t>
            </a:r>
            <a:r>
              <a:rPr lang="pt-BR" spc="-10"/>
              <a:t>(Univ.</a:t>
            </a:r>
            <a:r>
              <a:rPr lang="pt-BR" spc="30"/>
              <a:t> </a:t>
            </a:r>
            <a:r>
              <a:rPr lang="pt-BR"/>
              <a:t>of</a:t>
            </a:r>
            <a:r>
              <a:rPr lang="pt-BR" spc="-15"/>
              <a:t> </a:t>
            </a:r>
            <a:r>
              <a:rPr lang="pt-BR" spc="-10"/>
              <a:t>Piraeus)</a:t>
            </a:r>
            <a:endParaRPr spc="-20" dirty="0"/>
          </a:p>
        </p:txBody>
      </p:sp>
    </p:spTree>
  </p:cSld>
  <p:clrMapOvr>
    <a:masterClrMapping/>
  </p:clrMapOvr>
  <p:transition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2EA33AE-2E4E-2AD0-7AAD-FF06CBACB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7964" y="98470"/>
            <a:ext cx="4786877" cy="763899"/>
          </a:xfrm>
        </p:spPr>
        <p:txBody>
          <a:bodyPr/>
          <a:lstStyle/>
          <a:p>
            <a:r>
              <a:rPr lang="en-US" dirty="0"/>
              <a:t>WHO</a:t>
            </a: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BA498B66-C42E-029B-6F9F-FF45F4C14B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8131" y="1059877"/>
            <a:ext cx="4786877" cy="763899"/>
          </a:xfrm>
        </p:spPr>
        <p:txBody>
          <a:bodyPr/>
          <a:lstStyle/>
          <a:p>
            <a:r>
              <a:rPr lang="en-US" dirty="0"/>
              <a:t>Profile of Training Participants</a:t>
            </a:r>
          </a:p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3B8BFA9-FBE9-EDA2-FBB1-C2B55CD7C8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8131" y="1977017"/>
            <a:ext cx="2699066" cy="2569866"/>
          </a:xfrm>
        </p:spPr>
        <p:txBody>
          <a:bodyPr>
            <a:normAutofit/>
          </a:bodyPr>
          <a:lstStyle/>
          <a:p>
            <a:r>
              <a:rPr lang="en-US" dirty="0"/>
              <a:t>Managers and Leaders</a:t>
            </a:r>
          </a:p>
          <a:p>
            <a:r>
              <a:rPr lang="en-US" dirty="0"/>
              <a:t>Working-life professionals</a:t>
            </a:r>
          </a:p>
          <a:p>
            <a:r>
              <a:rPr lang="en-US" dirty="0"/>
              <a:t>SMEs and Public Sector Employees</a:t>
            </a:r>
          </a:p>
          <a:p>
            <a:r>
              <a:rPr lang="en-US" dirty="0"/>
              <a:t>Cybersecurity practitioners and enthusiasts </a:t>
            </a:r>
          </a:p>
          <a:p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73E677C-B30B-9361-1557-EE90A7448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2929081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9511001-6F2E-D16C-C5A6-4486407F67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3498189" y="17722"/>
            <a:ext cx="2545001" cy="6837172"/>
          </a:xfrm>
          <a:custGeom>
            <a:avLst/>
            <a:gdLst>
              <a:gd name="connsiteX0" fmla="*/ 2518452 w 2545001"/>
              <a:gd name="connsiteY0" fmla="*/ 0 h 6837172"/>
              <a:gd name="connsiteX1" fmla="*/ 1701725 w 2545001"/>
              <a:gd name="connsiteY1" fmla="*/ 3172236 h 6837172"/>
              <a:gd name="connsiteX2" fmla="*/ 1361633 w 2545001"/>
              <a:gd name="connsiteY2" fmla="*/ 4439362 h 6837172"/>
              <a:gd name="connsiteX3" fmla="*/ 1178312 w 2545001"/>
              <a:gd name="connsiteY3" fmla="*/ 4524005 h 6837172"/>
              <a:gd name="connsiteX4" fmla="*/ 1067055 w 2545001"/>
              <a:gd name="connsiteY4" fmla="*/ 4330715 h 6837172"/>
              <a:gd name="connsiteX5" fmla="*/ 1324969 w 2545001"/>
              <a:gd name="connsiteY5" fmla="*/ 3379423 h 6837172"/>
              <a:gd name="connsiteX6" fmla="*/ 1307268 w 2545001"/>
              <a:gd name="connsiteY6" fmla="*/ 3240456 h 6837172"/>
              <a:gd name="connsiteX7" fmla="*/ 1196012 w 2545001"/>
              <a:gd name="connsiteY7" fmla="*/ 3154549 h 6837172"/>
              <a:gd name="connsiteX8" fmla="*/ 972233 w 2545001"/>
              <a:gd name="connsiteY8" fmla="*/ 3283409 h 6837172"/>
              <a:gd name="connsiteX9" fmla="*/ 580306 w 2545001"/>
              <a:gd name="connsiteY9" fmla="*/ 4728666 h 6837172"/>
              <a:gd name="connsiteX10" fmla="*/ 5057 w 2545001"/>
              <a:gd name="connsiteY10" fmla="*/ 6820750 h 6837172"/>
              <a:gd name="connsiteX11" fmla="*/ 0 w 2545001"/>
              <a:gd name="connsiteY11" fmla="*/ 6837173 h 6837172"/>
              <a:gd name="connsiteX12" fmla="*/ 26550 w 2545001"/>
              <a:gd name="connsiteY12" fmla="*/ 6837173 h 6837172"/>
              <a:gd name="connsiteX13" fmla="*/ 605591 w 2545001"/>
              <a:gd name="connsiteY13" fmla="*/ 4736246 h 6837172"/>
              <a:gd name="connsiteX14" fmla="*/ 997519 w 2545001"/>
              <a:gd name="connsiteY14" fmla="*/ 3290990 h 6837172"/>
              <a:gd name="connsiteX15" fmla="*/ 1190954 w 2545001"/>
              <a:gd name="connsiteY15" fmla="*/ 3179816 h 6837172"/>
              <a:gd name="connsiteX16" fmla="*/ 1285776 w 2545001"/>
              <a:gd name="connsiteY16" fmla="*/ 3253089 h 6837172"/>
              <a:gd name="connsiteX17" fmla="*/ 1300947 w 2545001"/>
              <a:gd name="connsiteY17" fmla="*/ 3373106 h 6837172"/>
              <a:gd name="connsiteX18" fmla="*/ 1043033 w 2545001"/>
              <a:gd name="connsiteY18" fmla="*/ 4324398 h 6837172"/>
              <a:gd name="connsiteX19" fmla="*/ 1171990 w 2545001"/>
              <a:gd name="connsiteY19" fmla="*/ 4548009 h 6837172"/>
              <a:gd name="connsiteX20" fmla="*/ 1385654 w 2545001"/>
              <a:gd name="connsiteY20" fmla="*/ 4448205 h 6837172"/>
              <a:gd name="connsiteX21" fmla="*/ 1385654 w 2545001"/>
              <a:gd name="connsiteY21" fmla="*/ 4446942 h 6837172"/>
              <a:gd name="connsiteX22" fmla="*/ 1725746 w 2545001"/>
              <a:gd name="connsiteY22" fmla="*/ 3178553 h 6837172"/>
              <a:gd name="connsiteX23" fmla="*/ 2545002 w 2545001"/>
              <a:gd name="connsiteY23" fmla="*/ 1263 h 6837172"/>
              <a:gd name="connsiteX24" fmla="*/ 2518452 w 2545001"/>
              <a:gd name="connsiteY24" fmla="*/ 0 h 6837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45001" h="6837172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 w="126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Picture Placeholder 8" descr="A person standing in front of a table with a person&#10;&#10;Description automatically generated">
            <a:extLst>
              <a:ext uri="{FF2B5EF4-FFF2-40B4-BE49-F238E27FC236}">
                <a16:creationId xmlns:a16="http://schemas.microsoft.com/office/drawing/2014/main" id="{2F5A27B9-3FFE-451B-F752-8956D9B1047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4073" r="40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634793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77573" y="516542"/>
            <a:ext cx="20838253" cy="711415"/>
          </a:xfrm>
          <a:prstGeom prst="rect">
            <a:avLst/>
          </a:prstGeom>
        </p:spPr>
        <p:txBody>
          <a:bodyPr vert="horz" wrap="square" lIns="0" tIns="33975" rIns="0" bIns="0" rtlCol="0" anchor="ctr">
            <a:spAutoFit/>
          </a:bodyPr>
          <a:lstStyle/>
          <a:p>
            <a:pPr marL="25168">
              <a:lnSpc>
                <a:spcPct val="100000"/>
              </a:lnSpc>
              <a:spcBef>
                <a:spcPts val="268"/>
              </a:spcBef>
            </a:pPr>
            <a:r>
              <a:rPr dirty="0"/>
              <a:t>Incorporated</a:t>
            </a:r>
            <a:r>
              <a:rPr spc="50" dirty="0"/>
              <a:t> </a:t>
            </a:r>
            <a:r>
              <a:rPr dirty="0"/>
              <a:t>static</a:t>
            </a:r>
            <a:r>
              <a:rPr spc="50" dirty="0"/>
              <a:t> </a:t>
            </a:r>
            <a:r>
              <a:rPr spc="-20" dirty="0"/>
              <a:t>libraries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9427" y="2283299"/>
            <a:ext cx="135147" cy="13514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777573" y="2123737"/>
            <a:ext cx="7441874" cy="2387236"/>
          </a:xfrm>
          <a:prstGeom prst="rect">
            <a:avLst/>
          </a:prstGeom>
        </p:spPr>
        <p:txBody>
          <a:bodyPr vert="horz" wrap="square" lIns="0" tIns="22650" rIns="0" bIns="0" rtlCol="0">
            <a:spAutoFit/>
          </a:bodyPr>
          <a:lstStyle/>
          <a:p>
            <a:pPr marL="573821">
              <a:spcBef>
                <a:spcPts val="178"/>
              </a:spcBef>
            </a:pPr>
            <a:r>
              <a:rPr sz="2180" dirty="0">
                <a:latin typeface="Carlito"/>
                <a:cs typeface="Carlito"/>
              </a:rPr>
              <a:t>Look</a:t>
            </a:r>
            <a:r>
              <a:rPr sz="2180" spc="-69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for</a:t>
            </a:r>
            <a:r>
              <a:rPr sz="2180" spc="-59" dirty="0">
                <a:latin typeface="Carlito"/>
                <a:cs typeface="Carlito"/>
              </a:rPr>
              <a:t> </a:t>
            </a:r>
            <a:r>
              <a:rPr sz="2180" spc="-20" dirty="0">
                <a:latin typeface="Carlito"/>
                <a:cs typeface="Carlito"/>
              </a:rPr>
              <a:t>interesting</a:t>
            </a:r>
            <a:r>
              <a:rPr sz="2180" spc="-59" dirty="0">
                <a:latin typeface="Carlito"/>
                <a:cs typeface="Carlito"/>
              </a:rPr>
              <a:t> </a:t>
            </a:r>
            <a:r>
              <a:rPr sz="2180" spc="-20" dirty="0">
                <a:latin typeface="Carlito"/>
                <a:cs typeface="Carlito"/>
              </a:rPr>
              <a:t>symbols</a:t>
            </a:r>
            <a:r>
              <a:rPr sz="2180" spc="-59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with</a:t>
            </a:r>
            <a:r>
              <a:rPr sz="2180" spc="-59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’nm’</a:t>
            </a:r>
            <a:r>
              <a:rPr sz="2180" spc="-59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or</a:t>
            </a:r>
            <a:r>
              <a:rPr sz="2180" spc="-59" dirty="0">
                <a:latin typeface="Carlito"/>
                <a:cs typeface="Carlito"/>
              </a:rPr>
              <a:t> </a:t>
            </a:r>
            <a:r>
              <a:rPr sz="2180" spc="-20" dirty="0">
                <a:latin typeface="Carlito"/>
                <a:cs typeface="Carlito"/>
              </a:rPr>
              <a:t>’objdump’</a:t>
            </a:r>
            <a:endParaRPr sz="2180" dirty="0">
              <a:latin typeface="Carlito"/>
              <a:cs typeface="Carlito"/>
            </a:endParaRPr>
          </a:p>
          <a:p>
            <a:pPr>
              <a:spcBef>
                <a:spcPts val="268"/>
              </a:spcBef>
            </a:pPr>
            <a:endParaRPr sz="2180" dirty="0">
              <a:latin typeface="Carlito"/>
              <a:cs typeface="Carlito"/>
            </a:endParaRPr>
          </a:p>
          <a:p>
            <a:pPr marL="25168"/>
            <a:r>
              <a:rPr sz="1684" dirty="0">
                <a:latin typeface="Liberation Mono"/>
                <a:cs typeface="Liberation Mono"/>
              </a:rPr>
              <a:t>$</a:t>
            </a:r>
            <a:r>
              <a:rPr sz="1684" spc="149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objdump</a:t>
            </a:r>
            <a:r>
              <a:rPr sz="1684" spc="149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-d</a:t>
            </a:r>
            <a:r>
              <a:rPr sz="1684" spc="159" dirty="0">
                <a:latin typeface="Liberation Mono"/>
                <a:cs typeface="Liberation Mono"/>
              </a:rPr>
              <a:t> </a:t>
            </a:r>
            <a:r>
              <a:rPr sz="1684" spc="-50" dirty="0">
                <a:latin typeface="Liberation Mono"/>
                <a:cs typeface="Liberation Mono"/>
              </a:rPr>
              <a:t>foo</a:t>
            </a:r>
            <a:endParaRPr sz="1684" dirty="0">
              <a:latin typeface="Liberation Mono"/>
              <a:cs typeface="Liberation Mono"/>
            </a:endParaRPr>
          </a:p>
          <a:p>
            <a:pPr marL="25168">
              <a:spcBef>
                <a:spcPts val="664"/>
              </a:spcBef>
            </a:pPr>
            <a:r>
              <a:rPr sz="1684" spc="-50" dirty="0">
                <a:latin typeface="Liberation Mono"/>
                <a:cs typeface="Liberation Mono"/>
              </a:rPr>
              <a:t>...</a:t>
            </a:r>
            <a:endParaRPr sz="1684" dirty="0">
              <a:latin typeface="Liberation Mono"/>
              <a:cs typeface="Liberation Mono"/>
            </a:endParaRPr>
          </a:p>
          <a:p>
            <a:pPr marL="25168">
              <a:spcBef>
                <a:spcPts val="664"/>
              </a:spcBef>
            </a:pPr>
            <a:r>
              <a:rPr sz="1684" dirty="0">
                <a:latin typeface="Liberation Mono"/>
                <a:cs typeface="Liberation Mono"/>
              </a:rPr>
              <a:t>804c315:</a:t>
            </a:r>
            <a:r>
              <a:rPr sz="1684" spc="159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e8</a:t>
            </a:r>
            <a:r>
              <a:rPr sz="1684" spc="159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b6</a:t>
            </a:r>
            <a:r>
              <a:rPr sz="1684" spc="159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00</a:t>
            </a:r>
            <a:r>
              <a:rPr sz="1684" spc="159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00</a:t>
            </a:r>
            <a:r>
              <a:rPr sz="1684" spc="168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00</a:t>
            </a:r>
            <a:r>
              <a:rPr sz="1684" spc="159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call</a:t>
            </a:r>
            <a:r>
              <a:rPr sz="1684" spc="159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804c3d0</a:t>
            </a:r>
            <a:r>
              <a:rPr sz="1684" spc="159" dirty="0">
                <a:latin typeface="Liberation Mono"/>
                <a:cs typeface="Liberation Mono"/>
              </a:rPr>
              <a:t> </a:t>
            </a:r>
            <a:r>
              <a:rPr sz="1684" spc="-20" dirty="0">
                <a:latin typeface="Liberation Mono"/>
                <a:cs typeface="Liberation Mono"/>
              </a:rPr>
              <a:t>&lt;SSL_library_init&gt;</a:t>
            </a:r>
            <a:endParaRPr sz="1684" dirty="0">
              <a:latin typeface="Liberation Mono"/>
              <a:cs typeface="Liberation Mono"/>
            </a:endParaRPr>
          </a:p>
          <a:p>
            <a:pPr marL="25168">
              <a:spcBef>
                <a:spcPts val="664"/>
              </a:spcBef>
            </a:pPr>
            <a:r>
              <a:rPr sz="1684" spc="-50" dirty="0">
                <a:latin typeface="Liberation Mono"/>
                <a:cs typeface="Liberation Mono"/>
              </a:rPr>
              <a:t>...</a:t>
            </a:r>
            <a:endParaRPr sz="1684" dirty="0">
              <a:latin typeface="Liberation Mono"/>
              <a:cs typeface="Liberation Mono"/>
            </a:endParaRPr>
          </a:p>
          <a:p>
            <a:pPr marL="25168">
              <a:spcBef>
                <a:spcPts val="664"/>
              </a:spcBef>
            </a:pPr>
            <a:r>
              <a:rPr sz="1684" spc="-99" dirty="0">
                <a:latin typeface="Liberation Mono"/>
                <a:cs typeface="Liberation Mono"/>
              </a:rPr>
              <a:t>$</a:t>
            </a:r>
            <a:endParaRPr sz="1684" dirty="0">
              <a:latin typeface="Liberation Mono"/>
              <a:cs typeface="Liberation Mono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180047" y="3351159"/>
            <a:ext cx="117602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600" b="0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pPr marL="25168">
              <a:lnSpc>
                <a:spcPts val="1328"/>
              </a:lnSpc>
            </a:pPr>
            <a:r>
              <a:rPr lang="pt-BR" spc="-10"/>
              <a:t>Dimitrios</a:t>
            </a:r>
            <a:r>
              <a:rPr lang="pt-BR" spc="-15"/>
              <a:t> </a:t>
            </a:r>
            <a:r>
              <a:rPr lang="pt-BR"/>
              <a:t>A.</a:t>
            </a:r>
            <a:r>
              <a:rPr lang="pt-BR" spc="-10"/>
              <a:t> </a:t>
            </a:r>
            <a:r>
              <a:rPr lang="pt-BR"/>
              <a:t>Glynos</a:t>
            </a:r>
            <a:r>
              <a:rPr lang="pt-BR" spc="114"/>
              <a:t> </a:t>
            </a:r>
            <a:r>
              <a:rPr lang="pt-BR" spc="-10"/>
              <a:t>(Univ.</a:t>
            </a:r>
            <a:r>
              <a:rPr lang="pt-BR" spc="30"/>
              <a:t> </a:t>
            </a:r>
            <a:r>
              <a:rPr lang="pt-BR"/>
              <a:t>of</a:t>
            </a:r>
            <a:r>
              <a:rPr lang="pt-BR" spc="-15"/>
              <a:t> </a:t>
            </a:r>
            <a:r>
              <a:rPr lang="pt-BR" spc="-10"/>
              <a:t>Piraeus)</a:t>
            </a:r>
            <a:endParaRPr spc="-20" dirty="0"/>
          </a:p>
        </p:txBody>
      </p:sp>
    </p:spTree>
  </p:cSld>
  <p:clrMapOvr>
    <a:masterClrMapping/>
  </p:clrMapOvr>
  <p:transition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7394" y="236532"/>
            <a:ext cx="20838253" cy="711415"/>
          </a:xfrm>
          <a:prstGeom prst="rect">
            <a:avLst/>
          </a:prstGeom>
        </p:spPr>
        <p:txBody>
          <a:bodyPr vert="horz" wrap="square" lIns="0" tIns="33975" rIns="0" bIns="0" rtlCol="0" anchor="ctr">
            <a:spAutoFit/>
          </a:bodyPr>
          <a:lstStyle/>
          <a:p>
            <a:pPr marL="25168">
              <a:lnSpc>
                <a:spcPct val="100000"/>
              </a:lnSpc>
              <a:spcBef>
                <a:spcPts val="268"/>
              </a:spcBef>
            </a:pPr>
            <a:r>
              <a:rPr dirty="0"/>
              <a:t>Execution</a:t>
            </a:r>
            <a:r>
              <a:rPr spc="-30" dirty="0"/>
              <a:t> </a:t>
            </a:r>
            <a:r>
              <a:rPr spc="-20" dirty="0"/>
              <a:t>tracing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768057" y="1255040"/>
            <a:ext cx="20838253" cy="4762336"/>
          </a:xfrm>
          <a:prstGeom prst="rect">
            <a:avLst/>
          </a:prstGeom>
        </p:spPr>
        <p:txBody>
          <a:bodyPr vert="horz" wrap="square" lIns="0" tIns="191269" rIns="0" bIns="0" rtlCol="0">
            <a:spAutoFit/>
          </a:bodyPr>
          <a:lstStyle/>
          <a:p>
            <a:pPr marL="573821">
              <a:lnSpc>
                <a:spcPct val="100000"/>
              </a:lnSpc>
              <a:spcBef>
                <a:spcPts val="1506"/>
              </a:spcBef>
            </a:pPr>
            <a:r>
              <a:rPr dirty="0"/>
              <a:t>Use</a:t>
            </a:r>
            <a:r>
              <a:rPr spc="-50" dirty="0"/>
              <a:t> </a:t>
            </a:r>
            <a:r>
              <a:rPr spc="-40" dirty="0"/>
              <a:t>’strace’ </a:t>
            </a:r>
            <a:r>
              <a:rPr dirty="0"/>
              <a:t>to</a:t>
            </a:r>
            <a:r>
              <a:rPr spc="-40" dirty="0"/>
              <a:t> </a:t>
            </a:r>
            <a:r>
              <a:rPr dirty="0"/>
              <a:t>trace</a:t>
            </a:r>
            <a:r>
              <a:rPr spc="-40" dirty="0"/>
              <a:t> </a:t>
            </a:r>
            <a:r>
              <a:rPr spc="-20" dirty="0"/>
              <a:t>system</a:t>
            </a:r>
            <a:r>
              <a:rPr spc="-40" dirty="0"/>
              <a:t> calls</a:t>
            </a:r>
          </a:p>
          <a:p>
            <a:pPr marL="573821">
              <a:lnSpc>
                <a:spcPct val="100000"/>
              </a:lnSpc>
              <a:spcBef>
                <a:spcPts val="1149"/>
              </a:spcBef>
            </a:pPr>
            <a:r>
              <a:rPr sz="1684" dirty="0">
                <a:latin typeface="Liberation Mono"/>
                <a:cs typeface="Liberation Mono"/>
              </a:rPr>
              <a:t>$</a:t>
            </a:r>
            <a:r>
              <a:rPr sz="1684" spc="149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strace</a:t>
            </a:r>
            <a:r>
              <a:rPr sz="1684" spc="149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-fF</a:t>
            </a:r>
            <a:r>
              <a:rPr sz="1684" spc="159" dirty="0">
                <a:latin typeface="Liberation Mono"/>
                <a:cs typeface="Liberation Mono"/>
              </a:rPr>
              <a:t> </a:t>
            </a:r>
            <a:r>
              <a:rPr sz="1684" spc="-20" dirty="0">
                <a:latin typeface="Liberation Mono"/>
                <a:cs typeface="Liberation Mono"/>
              </a:rPr>
              <a:t>./foo</a:t>
            </a:r>
            <a:endParaRPr sz="1684" dirty="0">
              <a:latin typeface="Liberation Mono"/>
              <a:cs typeface="Liberation Mono"/>
            </a:endParaRPr>
          </a:p>
          <a:p>
            <a:pPr marL="573821">
              <a:lnSpc>
                <a:spcPct val="100000"/>
              </a:lnSpc>
              <a:spcBef>
                <a:spcPts val="664"/>
              </a:spcBef>
            </a:pPr>
            <a:r>
              <a:rPr sz="1684" spc="-50" dirty="0">
                <a:latin typeface="Liberation Mono"/>
                <a:cs typeface="Liberation Mono"/>
              </a:rPr>
              <a:t>...</a:t>
            </a:r>
            <a:endParaRPr sz="1684" dirty="0">
              <a:latin typeface="Liberation Mono"/>
              <a:cs typeface="Liberation Mono"/>
            </a:endParaRPr>
          </a:p>
          <a:p>
            <a:pPr marL="573821">
              <a:lnSpc>
                <a:spcPct val="100000"/>
              </a:lnSpc>
              <a:spcBef>
                <a:spcPts val="664"/>
              </a:spcBef>
            </a:pPr>
            <a:r>
              <a:rPr sz="1684" dirty="0">
                <a:latin typeface="Liberation Mono"/>
                <a:cs typeface="Liberation Mono"/>
              </a:rPr>
              <a:t>[pid</a:t>
            </a:r>
            <a:r>
              <a:rPr sz="1684" spc="226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16155]</a:t>
            </a:r>
            <a:r>
              <a:rPr sz="1684" spc="226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execve("/bin/mount",</a:t>
            </a:r>
            <a:r>
              <a:rPr sz="1684" spc="226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...</a:t>
            </a:r>
            <a:r>
              <a:rPr sz="1684" spc="226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)</a:t>
            </a:r>
            <a:r>
              <a:rPr sz="1684" spc="226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=</a:t>
            </a:r>
            <a:r>
              <a:rPr sz="1684" spc="226" dirty="0">
                <a:latin typeface="Liberation Mono"/>
                <a:cs typeface="Liberation Mono"/>
              </a:rPr>
              <a:t> </a:t>
            </a:r>
            <a:r>
              <a:rPr sz="1684" spc="-99" dirty="0">
                <a:latin typeface="Liberation Mono"/>
                <a:cs typeface="Liberation Mono"/>
              </a:rPr>
              <a:t>0</a:t>
            </a:r>
            <a:endParaRPr sz="1684" dirty="0">
              <a:latin typeface="Liberation Mono"/>
              <a:cs typeface="Liberation Mono"/>
            </a:endParaRPr>
          </a:p>
          <a:p>
            <a:pPr marL="573821">
              <a:lnSpc>
                <a:spcPct val="100000"/>
              </a:lnSpc>
              <a:spcBef>
                <a:spcPts val="664"/>
              </a:spcBef>
            </a:pPr>
            <a:r>
              <a:rPr sz="1684" spc="-50" dirty="0">
                <a:latin typeface="Liberation Mono"/>
                <a:cs typeface="Liberation Mono"/>
              </a:rPr>
              <a:t>...</a:t>
            </a:r>
            <a:endParaRPr sz="1684" dirty="0">
              <a:latin typeface="Liberation Mono"/>
              <a:cs typeface="Liberation Mono"/>
            </a:endParaRPr>
          </a:p>
          <a:p>
            <a:pPr marL="573821">
              <a:lnSpc>
                <a:spcPct val="100000"/>
              </a:lnSpc>
              <a:spcBef>
                <a:spcPts val="664"/>
              </a:spcBef>
            </a:pPr>
            <a:r>
              <a:rPr sz="1684" spc="-99" dirty="0">
                <a:latin typeface="Liberation Mono"/>
                <a:cs typeface="Liberation Mono"/>
              </a:rPr>
              <a:t>$</a:t>
            </a:r>
            <a:endParaRPr sz="1684" dirty="0">
              <a:latin typeface="Liberation Mono"/>
              <a:cs typeface="Liberation Mono"/>
            </a:endParaRPr>
          </a:p>
          <a:p>
            <a:pPr marL="573821">
              <a:lnSpc>
                <a:spcPct val="100000"/>
              </a:lnSpc>
              <a:spcBef>
                <a:spcPts val="763"/>
              </a:spcBef>
            </a:pPr>
            <a:r>
              <a:rPr dirty="0"/>
              <a:t>Use</a:t>
            </a:r>
            <a:r>
              <a:rPr spc="-69" dirty="0"/>
              <a:t> </a:t>
            </a:r>
            <a:r>
              <a:rPr dirty="0"/>
              <a:t>’ltrace’</a:t>
            </a:r>
            <a:r>
              <a:rPr spc="-59" dirty="0"/>
              <a:t> </a:t>
            </a:r>
            <a:r>
              <a:rPr dirty="0"/>
              <a:t>to</a:t>
            </a:r>
            <a:r>
              <a:rPr spc="-59" dirty="0"/>
              <a:t> </a:t>
            </a:r>
            <a:r>
              <a:rPr dirty="0"/>
              <a:t>trace</a:t>
            </a:r>
            <a:r>
              <a:rPr spc="-59" dirty="0"/>
              <a:t> </a:t>
            </a:r>
            <a:r>
              <a:rPr spc="-20" dirty="0"/>
              <a:t>library</a:t>
            </a:r>
            <a:r>
              <a:rPr spc="-59" dirty="0"/>
              <a:t> </a:t>
            </a:r>
            <a:r>
              <a:rPr spc="-20" dirty="0"/>
              <a:t>calls</a:t>
            </a:r>
          </a:p>
          <a:p>
            <a:pPr marL="573821">
              <a:lnSpc>
                <a:spcPct val="100000"/>
              </a:lnSpc>
              <a:spcBef>
                <a:spcPts val="1159"/>
              </a:spcBef>
            </a:pPr>
            <a:r>
              <a:rPr sz="1684" dirty="0">
                <a:latin typeface="Liberation Mono"/>
                <a:cs typeface="Liberation Mono"/>
              </a:rPr>
              <a:t>$</a:t>
            </a:r>
            <a:r>
              <a:rPr sz="1684" spc="149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ltrace</a:t>
            </a:r>
            <a:r>
              <a:rPr sz="1684" spc="159" dirty="0">
                <a:latin typeface="Liberation Mono"/>
                <a:cs typeface="Liberation Mono"/>
              </a:rPr>
              <a:t> </a:t>
            </a:r>
            <a:r>
              <a:rPr sz="1684" spc="-20" dirty="0">
                <a:latin typeface="Liberation Mono"/>
                <a:cs typeface="Liberation Mono"/>
              </a:rPr>
              <a:t>./foo</a:t>
            </a:r>
            <a:endParaRPr sz="1684" dirty="0">
              <a:latin typeface="Liberation Mono"/>
              <a:cs typeface="Liberation Mono"/>
            </a:endParaRPr>
          </a:p>
          <a:p>
            <a:pPr marL="573821">
              <a:lnSpc>
                <a:spcPct val="100000"/>
              </a:lnSpc>
              <a:spcBef>
                <a:spcPts val="664"/>
              </a:spcBef>
            </a:pPr>
            <a:r>
              <a:rPr sz="1684" spc="-50" dirty="0">
                <a:latin typeface="Liberation Mono"/>
                <a:cs typeface="Liberation Mono"/>
              </a:rPr>
              <a:t>...</a:t>
            </a:r>
            <a:endParaRPr sz="1684" dirty="0">
              <a:latin typeface="Liberation Mono"/>
              <a:cs typeface="Liberation Mono"/>
            </a:endParaRPr>
          </a:p>
          <a:p>
            <a:pPr marL="573821">
              <a:lnSpc>
                <a:spcPct val="100000"/>
              </a:lnSpc>
              <a:spcBef>
                <a:spcPts val="664"/>
              </a:spcBef>
            </a:pPr>
            <a:r>
              <a:rPr sz="1684" dirty="0">
                <a:latin typeface="Liberation Mono"/>
                <a:cs typeface="Liberation Mono"/>
              </a:rPr>
              <a:t>strcpy(0xbfc0343d,</a:t>
            </a:r>
            <a:r>
              <a:rPr sz="1684" spc="337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0xbfc0451a)</a:t>
            </a:r>
            <a:r>
              <a:rPr sz="1684" spc="357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=</a:t>
            </a:r>
            <a:r>
              <a:rPr sz="1684" spc="357" dirty="0">
                <a:latin typeface="Liberation Mono"/>
                <a:cs typeface="Liberation Mono"/>
              </a:rPr>
              <a:t> </a:t>
            </a:r>
            <a:r>
              <a:rPr sz="1684" spc="-20" dirty="0">
                <a:latin typeface="Liberation Mono"/>
                <a:cs typeface="Liberation Mono"/>
              </a:rPr>
              <a:t>0xbfc0343d</a:t>
            </a:r>
            <a:endParaRPr sz="1684" dirty="0">
              <a:latin typeface="Liberation Mono"/>
              <a:cs typeface="Liberation Mono"/>
            </a:endParaRPr>
          </a:p>
          <a:p>
            <a:pPr marL="573821">
              <a:lnSpc>
                <a:spcPct val="100000"/>
              </a:lnSpc>
              <a:spcBef>
                <a:spcPts val="664"/>
              </a:spcBef>
            </a:pPr>
            <a:r>
              <a:rPr sz="1684" spc="-50" dirty="0">
                <a:latin typeface="Liberation Mono"/>
                <a:cs typeface="Liberation Mono"/>
              </a:rPr>
              <a:t>...</a:t>
            </a:r>
            <a:endParaRPr sz="1684" dirty="0">
              <a:latin typeface="Liberation Mono"/>
              <a:cs typeface="Liberation Mono"/>
            </a:endParaRPr>
          </a:p>
          <a:p>
            <a:pPr marL="573821">
              <a:lnSpc>
                <a:spcPct val="100000"/>
              </a:lnSpc>
              <a:spcBef>
                <a:spcPts val="664"/>
              </a:spcBef>
            </a:pPr>
            <a:r>
              <a:rPr sz="1684" spc="-99" dirty="0">
                <a:latin typeface="Liberation Mono"/>
                <a:cs typeface="Liberation Mono"/>
              </a:rPr>
              <a:t>$</a:t>
            </a:r>
            <a:endParaRPr sz="1684" dirty="0">
              <a:latin typeface="Liberation Mono"/>
              <a:cs typeface="Liberation Mono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180047" y="3351159"/>
            <a:ext cx="117602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600" b="0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pPr marL="25168">
              <a:lnSpc>
                <a:spcPts val="1328"/>
              </a:lnSpc>
            </a:pPr>
            <a:r>
              <a:rPr lang="pt-BR" spc="-10"/>
              <a:t>Dimitrios</a:t>
            </a:r>
            <a:r>
              <a:rPr lang="pt-BR" spc="-15"/>
              <a:t> </a:t>
            </a:r>
            <a:r>
              <a:rPr lang="pt-BR"/>
              <a:t>A.</a:t>
            </a:r>
            <a:r>
              <a:rPr lang="pt-BR" spc="-10"/>
              <a:t> </a:t>
            </a:r>
            <a:r>
              <a:rPr lang="pt-BR"/>
              <a:t>Glynos</a:t>
            </a:r>
            <a:r>
              <a:rPr lang="pt-BR" spc="114"/>
              <a:t> </a:t>
            </a:r>
            <a:r>
              <a:rPr lang="pt-BR" spc="-10"/>
              <a:t>(Univ.</a:t>
            </a:r>
            <a:r>
              <a:rPr lang="pt-BR" spc="30"/>
              <a:t> </a:t>
            </a:r>
            <a:r>
              <a:rPr lang="pt-BR"/>
              <a:t>of</a:t>
            </a:r>
            <a:r>
              <a:rPr lang="pt-BR" spc="-15"/>
              <a:t> </a:t>
            </a:r>
            <a:r>
              <a:rPr lang="pt-BR" spc="-10"/>
              <a:t>Piraeus)</a:t>
            </a:r>
            <a:endParaRPr spc="-20" dirty="0"/>
          </a:p>
        </p:txBody>
      </p:sp>
    </p:spTree>
  </p:cSld>
  <p:clrMapOvr>
    <a:masterClrMapping/>
  </p:clrMapOvr>
  <p:transition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2446944" y="387528"/>
            <a:ext cx="19198449" cy="957636"/>
          </a:xfrm>
          <a:prstGeom prst="rect">
            <a:avLst/>
          </a:prstGeom>
        </p:spPr>
        <p:txBody>
          <a:bodyPr vert="horz" wrap="square" lIns="0" tIns="33975" rIns="0" bIns="0" rtlCol="0" anchor="ctr">
            <a:spAutoFit/>
          </a:bodyPr>
          <a:lstStyle/>
          <a:p>
            <a:pPr marL="25168">
              <a:lnSpc>
                <a:spcPct val="100000"/>
              </a:lnSpc>
              <a:spcBef>
                <a:spcPts val="268"/>
              </a:spcBef>
            </a:pPr>
            <a:r>
              <a:rPr sz="6000" dirty="0">
                <a:solidFill>
                  <a:schemeClr val="tx1"/>
                </a:solidFill>
                <a:latin typeface="+mj-lt"/>
                <a:cs typeface="+mj-cs"/>
              </a:rPr>
              <a:t>Fuzz testing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9427" y="2722891"/>
            <a:ext cx="135147" cy="13514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79427" y="3098987"/>
            <a:ext cx="135147" cy="13514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54793" y="3476288"/>
            <a:ext cx="108872" cy="10887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54793" y="3777158"/>
            <a:ext cx="108872" cy="10887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326666" y="2516718"/>
            <a:ext cx="5882780" cy="1432080"/>
          </a:xfrm>
          <a:prstGeom prst="rect">
            <a:avLst/>
          </a:prstGeom>
        </p:spPr>
        <p:txBody>
          <a:bodyPr vert="horz" wrap="square" lIns="0" tIns="25167" rIns="0" bIns="0" rtlCol="0">
            <a:spAutoFit/>
          </a:bodyPr>
          <a:lstStyle/>
          <a:p>
            <a:pPr marL="25168" marR="10067">
              <a:lnSpc>
                <a:spcPct val="113199"/>
              </a:lnSpc>
              <a:spcBef>
                <a:spcPts val="198"/>
              </a:spcBef>
            </a:pPr>
            <a:r>
              <a:rPr sz="2180" spc="-59" dirty="0">
                <a:latin typeface="Carlito"/>
                <a:cs typeface="Carlito"/>
              </a:rPr>
              <a:t>Test</a:t>
            </a:r>
            <a:r>
              <a:rPr sz="2180" spc="-40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wild</a:t>
            </a:r>
            <a:r>
              <a:rPr sz="2180" spc="-40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input</a:t>
            </a:r>
            <a:r>
              <a:rPr sz="2180" spc="-30" dirty="0">
                <a:latin typeface="Carlito"/>
                <a:cs typeface="Carlito"/>
              </a:rPr>
              <a:t> </a:t>
            </a:r>
            <a:r>
              <a:rPr sz="2180" spc="-20" dirty="0">
                <a:latin typeface="Carlito"/>
                <a:cs typeface="Carlito"/>
              </a:rPr>
              <a:t>values</a:t>
            </a:r>
            <a:r>
              <a:rPr sz="2180" spc="-40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on</a:t>
            </a:r>
            <a:r>
              <a:rPr sz="2180" spc="-30" dirty="0">
                <a:latin typeface="Carlito"/>
                <a:cs typeface="Carlito"/>
              </a:rPr>
              <a:t> </a:t>
            </a:r>
            <a:r>
              <a:rPr sz="2180" spc="-40" dirty="0">
                <a:latin typeface="Carlito"/>
                <a:cs typeface="Carlito"/>
              </a:rPr>
              <a:t>user-</a:t>
            </a:r>
            <a:r>
              <a:rPr sz="2180" spc="-20" dirty="0">
                <a:latin typeface="Carlito"/>
                <a:cs typeface="Carlito"/>
              </a:rPr>
              <a:t>controlled</a:t>
            </a:r>
            <a:r>
              <a:rPr sz="2180" spc="-40" dirty="0">
                <a:latin typeface="Carlito"/>
                <a:cs typeface="Carlito"/>
              </a:rPr>
              <a:t> </a:t>
            </a:r>
            <a:r>
              <a:rPr sz="2180" spc="-20" dirty="0">
                <a:latin typeface="Carlito"/>
                <a:cs typeface="Carlito"/>
              </a:rPr>
              <a:t>parameters </a:t>
            </a:r>
            <a:r>
              <a:rPr sz="2180" dirty="0">
                <a:latin typeface="Carlito"/>
                <a:cs typeface="Carlito"/>
              </a:rPr>
              <a:t>Use</a:t>
            </a:r>
            <a:r>
              <a:rPr sz="2180" spc="-30" dirty="0">
                <a:latin typeface="Carlito"/>
                <a:cs typeface="Carlito"/>
              </a:rPr>
              <a:t> </a:t>
            </a:r>
            <a:r>
              <a:rPr sz="2180" spc="-20" dirty="0">
                <a:latin typeface="Carlito"/>
                <a:cs typeface="Carlito"/>
              </a:rPr>
              <a:t>automated fuzzers</a:t>
            </a:r>
            <a:endParaRPr sz="2180" dirty="0">
              <a:latin typeface="Carlito"/>
              <a:cs typeface="Carlito"/>
            </a:endParaRPr>
          </a:p>
          <a:p>
            <a:pPr marL="573821" marR="2368270">
              <a:spcBef>
                <a:spcPts val="347"/>
              </a:spcBef>
            </a:pPr>
            <a:r>
              <a:rPr sz="1982" spc="-20" dirty="0">
                <a:latin typeface="Carlito"/>
                <a:cs typeface="Carlito"/>
              </a:rPr>
              <a:t>Protocol</a:t>
            </a:r>
            <a:r>
              <a:rPr sz="1982" spc="-50" dirty="0">
                <a:latin typeface="Carlito"/>
                <a:cs typeface="Carlito"/>
              </a:rPr>
              <a:t> </a:t>
            </a:r>
            <a:r>
              <a:rPr sz="1982" dirty="0">
                <a:latin typeface="Carlito"/>
                <a:cs typeface="Carlito"/>
              </a:rPr>
              <a:t>fuzzing</a:t>
            </a:r>
            <a:r>
              <a:rPr sz="1982" spc="-40" dirty="0">
                <a:latin typeface="Carlito"/>
                <a:cs typeface="Carlito"/>
              </a:rPr>
              <a:t> </a:t>
            </a:r>
            <a:r>
              <a:rPr sz="1982" dirty="0">
                <a:latin typeface="Carlito"/>
                <a:cs typeface="Carlito"/>
              </a:rPr>
              <a:t>with</a:t>
            </a:r>
            <a:r>
              <a:rPr sz="1982" spc="-40" dirty="0">
                <a:latin typeface="Carlito"/>
                <a:cs typeface="Carlito"/>
              </a:rPr>
              <a:t> </a:t>
            </a:r>
            <a:r>
              <a:rPr sz="1982" spc="-20" dirty="0">
                <a:latin typeface="Carlito"/>
                <a:cs typeface="Carlito"/>
              </a:rPr>
              <a:t>’peach’ </a:t>
            </a:r>
            <a:r>
              <a:rPr sz="1982" dirty="0">
                <a:latin typeface="Carlito"/>
                <a:cs typeface="Carlito"/>
              </a:rPr>
              <a:t>File</a:t>
            </a:r>
            <a:r>
              <a:rPr sz="1982" spc="-69" dirty="0">
                <a:latin typeface="Carlito"/>
                <a:cs typeface="Carlito"/>
              </a:rPr>
              <a:t> </a:t>
            </a:r>
            <a:r>
              <a:rPr sz="1982" dirty="0">
                <a:latin typeface="Carlito"/>
                <a:cs typeface="Carlito"/>
              </a:rPr>
              <a:t>fuzzing</a:t>
            </a:r>
            <a:r>
              <a:rPr sz="1982" spc="-59" dirty="0">
                <a:latin typeface="Carlito"/>
                <a:cs typeface="Carlito"/>
              </a:rPr>
              <a:t> </a:t>
            </a:r>
            <a:r>
              <a:rPr sz="1982" dirty="0">
                <a:latin typeface="Carlito"/>
                <a:cs typeface="Carlito"/>
              </a:rPr>
              <a:t>with</a:t>
            </a:r>
            <a:r>
              <a:rPr sz="1982" spc="-59" dirty="0">
                <a:latin typeface="Carlito"/>
                <a:cs typeface="Carlito"/>
              </a:rPr>
              <a:t> </a:t>
            </a:r>
            <a:r>
              <a:rPr sz="1982" spc="-20" dirty="0">
                <a:latin typeface="Carlito"/>
                <a:cs typeface="Carlito"/>
              </a:rPr>
              <a:t>’honggfuzz’</a:t>
            </a:r>
            <a:endParaRPr sz="1982" dirty="0">
              <a:latin typeface="Carlito"/>
              <a:cs typeface="Carlito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9531292" y="12874487"/>
            <a:ext cx="8154099" cy="16671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25168">
              <a:lnSpc>
                <a:spcPts val="1328"/>
              </a:lnSpc>
            </a:pPr>
            <a:r>
              <a:rPr spc="-20" dirty="0"/>
              <a:t>Dimitrios</a:t>
            </a:r>
            <a:r>
              <a:rPr spc="-30" dirty="0"/>
              <a:t> </a:t>
            </a:r>
            <a:r>
              <a:rPr dirty="0"/>
              <a:t>A.</a:t>
            </a:r>
            <a:r>
              <a:rPr spc="-20" dirty="0"/>
              <a:t> </a:t>
            </a:r>
            <a:r>
              <a:rPr dirty="0"/>
              <a:t>Glynos</a:t>
            </a:r>
            <a:r>
              <a:rPr spc="226" dirty="0"/>
              <a:t> </a:t>
            </a:r>
            <a:r>
              <a:rPr spc="-20" dirty="0"/>
              <a:t>(Univ.</a:t>
            </a:r>
            <a:r>
              <a:rPr spc="59" dirty="0"/>
              <a:t> </a:t>
            </a:r>
            <a:r>
              <a:rPr dirty="0"/>
              <a:t>of</a:t>
            </a:r>
            <a:r>
              <a:rPr spc="-30" dirty="0"/>
              <a:t> </a:t>
            </a:r>
            <a:r>
              <a:rPr spc="-20" dirty="0"/>
              <a:t>Piraeus)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dt" sz="half" idx="6"/>
          </p:nvPr>
        </p:nvSpPr>
        <p:spPr>
          <a:xfrm>
            <a:off x="3189215" y="12874487"/>
            <a:ext cx="5436066" cy="16671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25168">
              <a:lnSpc>
                <a:spcPts val="1328"/>
              </a:lnSpc>
            </a:pPr>
            <a:r>
              <a:rPr dirty="0"/>
              <a:t>May</a:t>
            </a:r>
            <a:r>
              <a:rPr spc="-40" dirty="0"/>
              <a:t> </a:t>
            </a:r>
            <a:r>
              <a:rPr dirty="0"/>
              <a:t>4th,</a:t>
            </a:r>
            <a:r>
              <a:rPr spc="-40" dirty="0"/>
              <a:t> 2020</a:t>
            </a:r>
          </a:p>
        </p:txBody>
      </p:sp>
    </p:spTree>
  </p:cSld>
  <p:clrMapOvr>
    <a:masterClrMapping/>
  </p:clrMapOvr>
  <p:transition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16617" y="372170"/>
            <a:ext cx="9498450" cy="2346300"/>
          </a:xfrm>
          <a:prstGeom prst="rect">
            <a:avLst/>
          </a:prstGeom>
        </p:spPr>
        <p:txBody>
          <a:bodyPr vert="horz" wrap="square" lIns="0" tIns="5033" rIns="0" bIns="0" rtlCol="0" anchor="ctr">
            <a:spAutoFit/>
          </a:bodyPr>
          <a:lstStyle/>
          <a:p>
            <a:pPr marL="25168" marR="10067">
              <a:lnSpc>
                <a:spcPct val="106700"/>
              </a:lnSpc>
              <a:spcBef>
                <a:spcPts val="40"/>
              </a:spcBef>
            </a:pPr>
            <a:r>
              <a:rPr sz="4800" dirty="0"/>
              <a:t>Checking</a:t>
            </a:r>
            <a:r>
              <a:rPr sz="4800" spc="109" dirty="0"/>
              <a:t> </a:t>
            </a:r>
            <a:r>
              <a:rPr sz="4800" dirty="0"/>
              <a:t>whether</a:t>
            </a:r>
            <a:r>
              <a:rPr sz="4800" spc="109" dirty="0"/>
              <a:t> </a:t>
            </a:r>
            <a:r>
              <a:rPr sz="4800" dirty="0"/>
              <a:t>a</a:t>
            </a:r>
            <a:r>
              <a:rPr sz="4800" spc="109" dirty="0"/>
              <a:t> </a:t>
            </a:r>
            <a:r>
              <a:rPr sz="4800" dirty="0"/>
              <a:t>crash</a:t>
            </a:r>
            <a:r>
              <a:rPr sz="4800" spc="109" dirty="0"/>
              <a:t> </a:t>
            </a:r>
            <a:r>
              <a:rPr sz="4800" dirty="0"/>
              <a:t>due</a:t>
            </a:r>
            <a:r>
              <a:rPr sz="4800" spc="119" dirty="0"/>
              <a:t> </a:t>
            </a:r>
            <a:r>
              <a:rPr sz="4800" dirty="0"/>
              <a:t>to</a:t>
            </a:r>
            <a:r>
              <a:rPr sz="4800" spc="109" dirty="0"/>
              <a:t> </a:t>
            </a:r>
            <a:r>
              <a:rPr sz="4800" dirty="0"/>
              <a:t>memory</a:t>
            </a:r>
            <a:r>
              <a:rPr sz="4800" spc="109" dirty="0"/>
              <a:t> </a:t>
            </a:r>
            <a:r>
              <a:rPr sz="4800" dirty="0"/>
              <a:t>corruption</a:t>
            </a:r>
            <a:r>
              <a:rPr sz="4800" spc="109" dirty="0"/>
              <a:t> </a:t>
            </a:r>
            <a:r>
              <a:rPr sz="4800" spc="-50" dirty="0"/>
              <a:t>is </a:t>
            </a:r>
            <a:r>
              <a:rPr sz="4800" dirty="0"/>
              <a:t>interesting</a:t>
            </a:r>
            <a:r>
              <a:rPr sz="4800" spc="10" dirty="0"/>
              <a:t> </a:t>
            </a:r>
            <a:r>
              <a:rPr sz="4800" dirty="0"/>
              <a:t>/</a:t>
            </a:r>
            <a:r>
              <a:rPr sz="4800" spc="10" dirty="0"/>
              <a:t> </a:t>
            </a:r>
            <a:r>
              <a:rPr sz="4800" spc="-20" dirty="0"/>
              <a:t>exploitable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xfrm>
            <a:off x="615769" y="1856459"/>
            <a:ext cx="20838253" cy="3547981"/>
          </a:xfrm>
          <a:prstGeom prst="rect">
            <a:avLst/>
          </a:prstGeom>
        </p:spPr>
        <p:txBody>
          <a:bodyPr vert="horz" wrap="square" lIns="0" tIns="1040216" rIns="0" bIns="0" rtlCol="0">
            <a:spAutoFit/>
          </a:bodyPr>
          <a:lstStyle/>
          <a:p>
            <a:pPr marL="25168">
              <a:lnSpc>
                <a:spcPct val="100000"/>
              </a:lnSpc>
              <a:spcBef>
                <a:spcPts val="860"/>
              </a:spcBef>
            </a:pPr>
            <a:r>
              <a:rPr dirty="0"/>
              <a:t>Use</a:t>
            </a:r>
            <a:r>
              <a:rPr spc="-50" dirty="0"/>
              <a:t> </a:t>
            </a:r>
            <a:r>
              <a:rPr dirty="0"/>
              <a:t>a</a:t>
            </a:r>
            <a:r>
              <a:rPr spc="-40" dirty="0"/>
              <a:t> </a:t>
            </a:r>
            <a:r>
              <a:rPr dirty="0"/>
              <a:t>debugger</a:t>
            </a:r>
            <a:r>
              <a:rPr spc="-50" dirty="0"/>
              <a:t> </a:t>
            </a:r>
            <a:r>
              <a:rPr spc="-20" dirty="0"/>
              <a:t>(like</a:t>
            </a:r>
            <a:r>
              <a:rPr spc="-40" dirty="0"/>
              <a:t> ’gdb’)</a:t>
            </a:r>
            <a:r>
              <a:rPr spc="-50" dirty="0"/>
              <a:t> </a:t>
            </a:r>
            <a:r>
              <a:rPr dirty="0"/>
              <a:t>to</a:t>
            </a:r>
            <a:r>
              <a:rPr spc="-40" dirty="0"/>
              <a:t> </a:t>
            </a:r>
            <a:r>
              <a:rPr dirty="0"/>
              <a:t>check</a:t>
            </a:r>
            <a:r>
              <a:rPr spc="-50" dirty="0"/>
              <a:t> if:</a:t>
            </a:r>
          </a:p>
          <a:p>
            <a:pPr marL="573821">
              <a:lnSpc>
                <a:spcPct val="100000"/>
              </a:lnSpc>
              <a:spcBef>
                <a:spcPts val="662"/>
              </a:spcBef>
            </a:pPr>
            <a:r>
              <a:rPr dirty="0"/>
              <a:t>EIP</a:t>
            </a:r>
            <a:r>
              <a:rPr spc="-40" dirty="0"/>
              <a:t> </a:t>
            </a:r>
            <a:r>
              <a:rPr dirty="0"/>
              <a:t>was</a:t>
            </a:r>
            <a:r>
              <a:rPr spc="-30" dirty="0"/>
              <a:t> </a:t>
            </a:r>
            <a:r>
              <a:rPr dirty="0"/>
              <a:t>set</a:t>
            </a:r>
            <a:r>
              <a:rPr spc="-40" dirty="0"/>
              <a:t> </a:t>
            </a:r>
            <a:r>
              <a:rPr dirty="0"/>
              <a:t>to</a:t>
            </a:r>
            <a:r>
              <a:rPr spc="-30" dirty="0"/>
              <a:t> </a:t>
            </a:r>
            <a:r>
              <a:rPr dirty="0"/>
              <a:t>a</a:t>
            </a:r>
            <a:r>
              <a:rPr spc="-30" dirty="0"/>
              <a:t> </a:t>
            </a:r>
            <a:r>
              <a:rPr dirty="0"/>
              <a:t>user</a:t>
            </a:r>
            <a:r>
              <a:rPr spc="-40" dirty="0"/>
              <a:t> </a:t>
            </a:r>
            <a:r>
              <a:rPr spc="-20" dirty="0"/>
              <a:t>controllable</a:t>
            </a:r>
            <a:r>
              <a:rPr spc="-30" dirty="0"/>
              <a:t> </a:t>
            </a:r>
            <a:r>
              <a:rPr spc="-20" dirty="0"/>
              <a:t>value</a:t>
            </a:r>
          </a:p>
          <a:p>
            <a:pPr marL="573821" marR="10067">
              <a:lnSpc>
                <a:spcPct val="102600"/>
              </a:lnSpc>
              <a:spcBef>
                <a:spcPts val="585"/>
              </a:spcBef>
            </a:pPr>
            <a:r>
              <a:rPr dirty="0"/>
              <a:t>the</a:t>
            </a:r>
            <a:r>
              <a:rPr spc="-59" dirty="0"/>
              <a:t> </a:t>
            </a:r>
            <a:r>
              <a:rPr dirty="0"/>
              <a:t>input</a:t>
            </a:r>
            <a:r>
              <a:rPr spc="-59" dirty="0"/>
              <a:t> </a:t>
            </a:r>
            <a:r>
              <a:rPr spc="-20" dirty="0"/>
              <a:t>overwrote</a:t>
            </a:r>
            <a:r>
              <a:rPr spc="-50" dirty="0"/>
              <a:t> </a:t>
            </a:r>
            <a:r>
              <a:rPr spc="-20" dirty="0"/>
              <a:t>control</a:t>
            </a:r>
            <a:r>
              <a:rPr spc="-59" dirty="0"/>
              <a:t> </a:t>
            </a:r>
            <a:r>
              <a:rPr dirty="0"/>
              <a:t>data</a:t>
            </a:r>
            <a:r>
              <a:rPr spc="-59" dirty="0"/>
              <a:t> </a:t>
            </a:r>
            <a:r>
              <a:rPr dirty="0"/>
              <a:t>on</a:t>
            </a:r>
            <a:r>
              <a:rPr spc="-50" dirty="0"/>
              <a:t> </a:t>
            </a:r>
            <a:r>
              <a:rPr dirty="0"/>
              <a:t>the</a:t>
            </a:r>
            <a:r>
              <a:rPr spc="-59" dirty="0"/>
              <a:t> </a:t>
            </a:r>
            <a:r>
              <a:rPr dirty="0"/>
              <a:t>stack</a:t>
            </a:r>
            <a:r>
              <a:rPr spc="-59" dirty="0"/>
              <a:t> </a:t>
            </a:r>
            <a:r>
              <a:rPr dirty="0"/>
              <a:t>(e.g.</a:t>
            </a:r>
            <a:r>
              <a:rPr spc="89" dirty="0"/>
              <a:t> </a:t>
            </a:r>
            <a:r>
              <a:rPr spc="-20" dirty="0"/>
              <a:t>saved</a:t>
            </a:r>
            <a:r>
              <a:rPr spc="-50" dirty="0"/>
              <a:t> </a:t>
            </a:r>
            <a:r>
              <a:rPr dirty="0"/>
              <a:t>stack</a:t>
            </a:r>
            <a:r>
              <a:rPr spc="-59" dirty="0"/>
              <a:t> </a:t>
            </a:r>
            <a:r>
              <a:rPr spc="-20" dirty="0"/>
              <a:t>frame</a:t>
            </a:r>
            <a:r>
              <a:rPr spc="-59" dirty="0"/>
              <a:t> </a:t>
            </a:r>
            <a:r>
              <a:rPr spc="-99" dirty="0"/>
              <a:t>/</a:t>
            </a:r>
            <a:r>
              <a:rPr spc="-40" dirty="0"/>
              <a:t> EIP)</a:t>
            </a:r>
          </a:p>
          <a:p>
            <a:pPr marL="573821">
              <a:lnSpc>
                <a:spcPct val="100000"/>
              </a:lnSpc>
              <a:spcBef>
                <a:spcPts val="664"/>
              </a:spcBef>
            </a:pPr>
            <a:r>
              <a:rPr dirty="0"/>
              <a:t>the</a:t>
            </a:r>
            <a:r>
              <a:rPr spc="-69" dirty="0"/>
              <a:t> </a:t>
            </a:r>
            <a:r>
              <a:rPr dirty="0"/>
              <a:t>input</a:t>
            </a:r>
            <a:r>
              <a:rPr spc="-59" dirty="0"/>
              <a:t> </a:t>
            </a:r>
            <a:r>
              <a:rPr spc="-20" dirty="0"/>
              <a:t>overwrote</a:t>
            </a:r>
            <a:r>
              <a:rPr spc="-59" dirty="0"/>
              <a:t> </a:t>
            </a:r>
            <a:r>
              <a:rPr spc="-20" dirty="0"/>
              <a:t>control</a:t>
            </a:r>
            <a:r>
              <a:rPr spc="-59" dirty="0"/>
              <a:t> </a:t>
            </a:r>
            <a:r>
              <a:rPr dirty="0"/>
              <a:t>data</a:t>
            </a:r>
            <a:r>
              <a:rPr spc="-59" dirty="0"/>
              <a:t> </a:t>
            </a:r>
            <a:r>
              <a:rPr dirty="0"/>
              <a:t>on</a:t>
            </a:r>
            <a:r>
              <a:rPr spc="-59" dirty="0"/>
              <a:t> </a:t>
            </a:r>
            <a:r>
              <a:rPr dirty="0"/>
              <a:t>the</a:t>
            </a:r>
            <a:r>
              <a:rPr spc="-59" dirty="0"/>
              <a:t> </a:t>
            </a:r>
            <a:r>
              <a:rPr dirty="0"/>
              <a:t>heap</a:t>
            </a:r>
            <a:r>
              <a:rPr spc="-59" dirty="0"/>
              <a:t> </a:t>
            </a:r>
            <a:r>
              <a:rPr dirty="0"/>
              <a:t>(e.g.</a:t>
            </a:r>
            <a:r>
              <a:rPr spc="99" dirty="0"/>
              <a:t> </a:t>
            </a:r>
            <a:r>
              <a:rPr dirty="0"/>
              <a:t>free</a:t>
            </a:r>
            <a:r>
              <a:rPr spc="-59" dirty="0"/>
              <a:t> </a:t>
            </a:r>
            <a:r>
              <a:rPr dirty="0"/>
              <a:t>list</a:t>
            </a:r>
            <a:r>
              <a:rPr spc="-59" dirty="0"/>
              <a:t> </a:t>
            </a:r>
            <a:r>
              <a:rPr spc="-20" dirty="0"/>
              <a:t>pointers)</a:t>
            </a:r>
          </a:p>
          <a:p>
            <a:pPr marL="573821" marR="705951">
              <a:lnSpc>
                <a:spcPct val="102600"/>
              </a:lnSpc>
              <a:spcBef>
                <a:spcPts val="595"/>
              </a:spcBef>
            </a:pPr>
            <a:r>
              <a:rPr dirty="0"/>
              <a:t>the</a:t>
            </a:r>
            <a:r>
              <a:rPr spc="-69" dirty="0"/>
              <a:t> </a:t>
            </a:r>
            <a:r>
              <a:rPr dirty="0"/>
              <a:t>input</a:t>
            </a:r>
            <a:r>
              <a:rPr spc="-69" dirty="0"/>
              <a:t> </a:t>
            </a:r>
            <a:r>
              <a:rPr spc="-20" dirty="0"/>
              <a:t>overwrote</a:t>
            </a:r>
            <a:r>
              <a:rPr spc="-59" dirty="0"/>
              <a:t> </a:t>
            </a:r>
            <a:r>
              <a:rPr dirty="0"/>
              <a:t>sensitive</a:t>
            </a:r>
            <a:r>
              <a:rPr spc="-69" dirty="0"/>
              <a:t> </a:t>
            </a:r>
            <a:r>
              <a:rPr dirty="0"/>
              <a:t>data</a:t>
            </a:r>
            <a:r>
              <a:rPr spc="-59" dirty="0"/>
              <a:t> </a:t>
            </a:r>
            <a:r>
              <a:rPr dirty="0"/>
              <a:t>on</a:t>
            </a:r>
            <a:r>
              <a:rPr spc="-69" dirty="0"/>
              <a:t> </a:t>
            </a:r>
            <a:r>
              <a:rPr dirty="0"/>
              <a:t>stack</a:t>
            </a:r>
            <a:r>
              <a:rPr spc="-69" dirty="0"/>
              <a:t> </a:t>
            </a:r>
            <a:r>
              <a:rPr dirty="0"/>
              <a:t>/</a:t>
            </a:r>
            <a:r>
              <a:rPr spc="-59" dirty="0"/>
              <a:t> </a:t>
            </a:r>
            <a:r>
              <a:rPr dirty="0"/>
              <a:t>heap</a:t>
            </a:r>
            <a:r>
              <a:rPr spc="-69" dirty="0"/>
              <a:t> </a:t>
            </a:r>
            <a:r>
              <a:rPr dirty="0"/>
              <a:t>(e.g.</a:t>
            </a:r>
            <a:r>
              <a:rPr spc="79" dirty="0"/>
              <a:t> </a:t>
            </a:r>
            <a:r>
              <a:rPr spc="-20" dirty="0"/>
              <a:t>function pointers)</a:t>
            </a:r>
          </a:p>
        </p:txBody>
      </p:sp>
    </p:spTree>
  </p:cSld>
  <p:clrMapOvr>
    <a:masterClrMapping/>
  </p:clrMapOvr>
  <p:transition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63176" y="120682"/>
            <a:ext cx="6964606" cy="2250298"/>
          </a:xfrm>
          <a:prstGeom prst="rect">
            <a:avLst/>
          </a:prstGeom>
        </p:spPr>
        <p:txBody>
          <a:bodyPr vert="horz" wrap="square" lIns="0" tIns="33975" rIns="0" bIns="0" rtlCol="0" anchor="ctr">
            <a:spAutoFit/>
          </a:bodyPr>
          <a:lstStyle/>
          <a:p>
            <a:pPr marL="25168">
              <a:lnSpc>
                <a:spcPct val="100000"/>
              </a:lnSpc>
              <a:spcBef>
                <a:spcPts val="268"/>
              </a:spcBef>
            </a:pPr>
            <a:r>
              <a:rPr sz="4800" dirty="0"/>
              <a:t>Identify</a:t>
            </a:r>
            <a:r>
              <a:rPr sz="4800" spc="79" dirty="0"/>
              <a:t> </a:t>
            </a:r>
            <a:r>
              <a:rPr sz="4800" dirty="0"/>
              <a:t>and</a:t>
            </a:r>
            <a:r>
              <a:rPr sz="4800" spc="89" dirty="0"/>
              <a:t> </a:t>
            </a:r>
            <a:r>
              <a:rPr sz="4800" dirty="0"/>
              <a:t>exploit</a:t>
            </a:r>
            <a:r>
              <a:rPr sz="4800" spc="89" dirty="0"/>
              <a:t> </a:t>
            </a:r>
            <a:r>
              <a:rPr sz="4800" dirty="0"/>
              <a:t>functions</a:t>
            </a:r>
            <a:r>
              <a:rPr sz="4800" spc="89" dirty="0"/>
              <a:t> </a:t>
            </a:r>
            <a:r>
              <a:rPr sz="4800" dirty="0"/>
              <a:t>with</a:t>
            </a:r>
            <a:r>
              <a:rPr sz="4800" spc="79" dirty="0"/>
              <a:t> </a:t>
            </a:r>
            <a:r>
              <a:rPr sz="4800" dirty="0"/>
              <a:t>known</a:t>
            </a:r>
            <a:r>
              <a:rPr sz="4800" spc="89" dirty="0"/>
              <a:t> </a:t>
            </a:r>
            <a:r>
              <a:rPr sz="4800" spc="-20" dirty="0"/>
              <a:t>weaknesses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9427" y="2652045"/>
            <a:ext cx="135147" cy="13514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326666" y="2405731"/>
            <a:ext cx="3617752" cy="1721753"/>
          </a:xfrm>
          <a:prstGeom prst="rect">
            <a:avLst/>
          </a:prstGeom>
        </p:spPr>
        <p:txBody>
          <a:bodyPr vert="horz" wrap="square" lIns="0" tIns="109474" rIns="0" bIns="0" rtlCol="0">
            <a:spAutoFit/>
          </a:bodyPr>
          <a:lstStyle/>
          <a:p>
            <a:pPr marL="25168">
              <a:spcBef>
                <a:spcPts val="860"/>
              </a:spcBef>
            </a:pPr>
            <a:r>
              <a:rPr sz="2180" dirty="0">
                <a:latin typeface="Carlito"/>
                <a:cs typeface="Carlito"/>
              </a:rPr>
              <a:t>a</a:t>
            </a:r>
            <a:r>
              <a:rPr sz="2180" spc="-59" dirty="0">
                <a:latin typeface="Carlito"/>
                <a:cs typeface="Carlito"/>
              </a:rPr>
              <a:t> </a:t>
            </a:r>
            <a:r>
              <a:rPr sz="2180" i="1" dirty="0">
                <a:latin typeface="Carlito"/>
                <a:cs typeface="Carlito"/>
              </a:rPr>
              <a:t>strcpy</a:t>
            </a:r>
            <a:r>
              <a:rPr sz="2180" i="1" spc="-30" dirty="0">
                <a:latin typeface="Carlito"/>
                <a:cs typeface="Carlito"/>
              </a:rPr>
              <a:t> </a:t>
            </a:r>
            <a:r>
              <a:rPr sz="2180" spc="-40" dirty="0">
                <a:latin typeface="Carlito"/>
                <a:cs typeface="Carlito"/>
              </a:rPr>
              <a:t>buffer</a:t>
            </a:r>
            <a:r>
              <a:rPr sz="2180" spc="-59" dirty="0">
                <a:latin typeface="Carlito"/>
                <a:cs typeface="Carlito"/>
              </a:rPr>
              <a:t> </a:t>
            </a:r>
            <a:r>
              <a:rPr sz="2180" spc="-20" dirty="0">
                <a:latin typeface="Carlito"/>
                <a:cs typeface="Carlito"/>
              </a:rPr>
              <a:t>overflow</a:t>
            </a:r>
            <a:endParaRPr sz="2180">
              <a:latin typeface="Carlito"/>
              <a:cs typeface="Carlito"/>
            </a:endParaRPr>
          </a:p>
          <a:p>
            <a:pPr marL="25168">
              <a:spcBef>
                <a:spcPts val="662"/>
              </a:spcBef>
            </a:pPr>
            <a:r>
              <a:rPr sz="2180" dirty="0">
                <a:latin typeface="Carlito"/>
                <a:cs typeface="Carlito"/>
              </a:rPr>
              <a:t>a</a:t>
            </a:r>
            <a:r>
              <a:rPr sz="2180" spc="-40" dirty="0">
                <a:latin typeface="Carlito"/>
                <a:cs typeface="Carlito"/>
              </a:rPr>
              <a:t> </a:t>
            </a:r>
            <a:r>
              <a:rPr sz="2180" i="1" spc="-20" dirty="0">
                <a:latin typeface="Carlito"/>
                <a:cs typeface="Carlito"/>
              </a:rPr>
              <a:t>memcpy</a:t>
            </a:r>
            <a:r>
              <a:rPr sz="2180" i="1" spc="-10" dirty="0">
                <a:latin typeface="Carlito"/>
                <a:cs typeface="Carlito"/>
              </a:rPr>
              <a:t> </a:t>
            </a:r>
            <a:r>
              <a:rPr sz="2180" spc="-40" dirty="0">
                <a:latin typeface="Carlito"/>
                <a:cs typeface="Carlito"/>
              </a:rPr>
              <a:t>buffer</a:t>
            </a:r>
            <a:r>
              <a:rPr sz="2180" spc="-30" dirty="0">
                <a:latin typeface="Carlito"/>
                <a:cs typeface="Carlito"/>
              </a:rPr>
              <a:t> </a:t>
            </a:r>
            <a:r>
              <a:rPr sz="2180" spc="-20" dirty="0">
                <a:latin typeface="Carlito"/>
                <a:cs typeface="Carlito"/>
              </a:rPr>
              <a:t>overflow</a:t>
            </a:r>
            <a:endParaRPr sz="2180">
              <a:latin typeface="Carlito"/>
              <a:cs typeface="Carlito"/>
            </a:endParaRPr>
          </a:p>
          <a:p>
            <a:pPr marL="25168">
              <a:spcBef>
                <a:spcPts val="654"/>
              </a:spcBef>
            </a:pPr>
            <a:r>
              <a:rPr sz="2180" dirty="0">
                <a:latin typeface="Carlito"/>
                <a:cs typeface="Carlito"/>
              </a:rPr>
              <a:t>a</a:t>
            </a:r>
            <a:r>
              <a:rPr sz="2180" spc="-69" dirty="0">
                <a:latin typeface="Carlito"/>
                <a:cs typeface="Carlito"/>
              </a:rPr>
              <a:t> </a:t>
            </a:r>
            <a:r>
              <a:rPr sz="2180" i="1" dirty="0">
                <a:latin typeface="Carlito"/>
                <a:cs typeface="Carlito"/>
              </a:rPr>
              <a:t>printf</a:t>
            </a:r>
            <a:r>
              <a:rPr sz="2180" i="1" spc="129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with</a:t>
            </a:r>
            <a:r>
              <a:rPr sz="2180" spc="-69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a</a:t>
            </a:r>
            <a:r>
              <a:rPr sz="2180" spc="-59" dirty="0">
                <a:latin typeface="Carlito"/>
                <a:cs typeface="Carlito"/>
              </a:rPr>
              <a:t> </a:t>
            </a:r>
            <a:r>
              <a:rPr sz="2180" spc="-20" dirty="0">
                <a:latin typeface="Carlito"/>
                <a:cs typeface="Carlito"/>
              </a:rPr>
              <a:t>format</a:t>
            </a:r>
            <a:r>
              <a:rPr sz="2180" spc="-59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string</a:t>
            </a:r>
            <a:r>
              <a:rPr sz="2180" spc="-59" dirty="0">
                <a:latin typeface="Carlito"/>
                <a:cs typeface="Carlito"/>
              </a:rPr>
              <a:t> </a:t>
            </a:r>
            <a:r>
              <a:rPr sz="2180" spc="-50" dirty="0">
                <a:latin typeface="Carlito"/>
                <a:cs typeface="Carlito"/>
              </a:rPr>
              <a:t>bug</a:t>
            </a:r>
            <a:endParaRPr sz="2180">
              <a:latin typeface="Carlito"/>
              <a:cs typeface="Carlito"/>
            </a:endParaRPr>
          </a:p>
          <a:p>
            <a:pPr marL="25168">
              <a:spcBef>
                <a:spcPts val="664"/>
              </a:spcBef>
            </a:pPr>
            <a:r>
              <a:rPr sz="2180" spc="-50" dirty="0">
                <a:latin typeface="Carlito"/>
                <a:cs typeface="Carlito"/>
              </a:rPr>
              <a:t>...</a:t>
            </a:r>
            <a:endParaRPr sz="2180">
              <a:latin typeface="Carlito"/>
              <a:cs typeface="Carlito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79427" y="3068257"/>
            <a:ext cx="135147" cy="13514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79427" y="3484467"/>
            <a:ext cx="135147" cy="13514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79427" y="3900679"/>
            <a:ext cx="135147" cy="135147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180047" y="3351159"/>
            <a:ext cx="117602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600" b="0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pPr marL="25168">
              <a:lnSpc>
                <a:spcPts val="1328"/>
              </a:lnSpc>
            </a:pPr>
            <a:r>
              <a:rPr lang="pt-BR" spc="-10"/>
              <a:t>Dimitrios</a:t>
            </a:r>
            <a:r>
              <a:rPr lang="pt-BR" spc="-15"/>
              <a:t> </a:t>
            </a:r>
            <a:r>
              <a:rPr lang="pt-BR"/>
              <a:t>A.</a:t>
            </a:r>
            <a:r>
              <a:rPr lang="pt-BR" spc="-10"/>
              <a:t> </a:t>
            </a:r>
            <a:r>
              <a:rPr lang="pt-BR"/>
              <a:t>Glynos</a:t>
            </a:r>
            <a:r>
              <a:rPr lang="pt-BR" spc="114"/>
              <a:t> </a:t>
            </a:r>
            <a:r>
              <a:rPr lang="pt-BR" spc="-10"/>
              <a:t>(Univ.</a:t>
            </a:r>
            <a:r>
              <a:rPr lang="pt-BR" spc="30"/>
              <a:t> </a:t>
            </a:r>
            <a:r>
              <a:rPr lang="pt-BR"/>
              <a:t>of</a:t>
            </a:r>
            <a:r>
              <a:rPr lang="pt-BR" spc="-15"/>
              <a:t> </a:t>
            </a:r>
            <a:r>
              <a:rPr lang="pt-BR" spc="-10"/>
              <a:t>Piraeus)</a:t>
            </a:r>
            <a:endParaRPr spc="-20" dirty="0"/>
          </a:p>
        </p:txBody>
      </p:sp>
    </p:spTree>
  </p:cSld>
  <p:clrMapOvr>
    <a:masterClrMapping/>
  </p:clrMapOvr>
  <p:transition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2027638" y="470483"/>
            <a:ext cx="19198449" cy="461219"/>
          </a:xfrm>
          <a:prstGeom prst="rect">
            <a:avLst/>
          </a:prstGeom>
        </p:spPr>
        <p:txBody>
          <a:bodyPr vert="horz" wrap="square" lIns="0" tIns="33975" rIns="0" bIns="0" rtlCol="0" anchor="ctr">
            <a:spAutoFit/>
          </a:bodyPr>
          <a:lstStyle/>
          <a:p>
            <a:pPr marL="25168">
              <a:lnSpc>
                <a:spcPct val="100000"/>
              </a:lnSpc>
              <a:spcBef>
                <a:spcPts val="268"/>
              </a:spcBef>
            </a:pPr>
            <a:r>
              <a:rPr dirty="0"/>
              <a:t>Study</a:t>
            </a:r>
            <a:r>
              <a:rPr spc="59" dirty="0"/>
              <a:t> </a:t>
            </a:r>
            <a:r>
              <a:rPr dirty="0"/>
              <a:t>interesting</a:t>
            </a:r>
            <a:r>
              <a:rPr spc="59" dirty="0"/>
              <a:t> </a:t>
            </a:r>
            <a:r>
              <a:rPr dirty="0"/>
              <a:t>paths</a:t>
            </a:r>
            <a:r>
              <a:rPr spc="59" dirty="0"/>
              <a:t> </a:t>
            </a:r>
            <a:r>
              <a:rPr dirty="0"/>
              <a:t>using</a:t>
            </a:r>
            <a:r>
              <a:rPr spc="59" dirty="0"/>
              <a:t> </a:t>
            </a:r>
            <a:r>
              <a:rPr dirty="0"/>
              <a:t>reverse</a:t>
            </a:r>
            <a:r>
              <a:rPr spc="59" dirty="0"/>
              <a:t> </a:t>
            </a:r>
            <a:r>
              <a:rPr spc="-20" dirty="0"/>
              <a:t>engineering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9427" y="2829524"/>
            <a:ext cx="135147" cy="13514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326665" y="2669961"/>
            <a:ext cx="7348756" cy="1130308"/>
          </a:xfrm>
          <a:prstGeom prst="rect">
            <a:avLst/>
          </a:prstGeom>
        </p:spPr>
        <p:txBody>
          <a:bodyPr vert="horz" wrap="square" lIns="0" tIns="13842" rIns="0" bIns="0" rtlCol="0">
            <a:spAutoFit/>
          </a:bodyPr>
          <a:lstStyle/>
          <a:p>
            <a:pPr marL="25168" marR="10067">
              <a:lnSpc>
                <a:spcPct val="102600"/>
              </a:lnSpc>
              <a:spcBef>
                <a:spcPts val="109"/>
              </a:spcBef>
            </a:pPr>
            <a:r>
              <a:rPr sz="2180" dirty="0">
                <a:latin typeface="Carlito"/>
                <a:cs typeface="Carlito"/>
              </a:rPr>
              <a:t>Use</a:t>
            </a:r>
            <a:r>
              <a:rPr sz="2180" spc="-20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a</a:t>
            </a:r>
            <a:r>
              <a:rPr sz="2180" spc="-20" dirty="0">
                <a:latin typeface="Carlito"/>
                <a:cs typeface="Carlito"/>
              </a:rPr>
              <a:t> disassembler (like</a:t>
            </a:r>
            <a:r>
              <a:rPr sz="2180" spc="-10" dirty="0">
                <a:latin typeface="Carlito"/>
                <a:cs typeface="Carlito"/>
              </a:rPr>
              <a:t> </a:t>
            </a:r>
            <a:r>
              <a:rPr sz="2180" spc="-40" dirty="0">
                <a:latin typeface="Carlito"/>
                <a:cs typeface="Carlito"/>
              </a:rPr>
              <a:t>’objdump’)</a:t>
            </a:r>
            <a:r>
              <a:rPr sz="2180" spc="-20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to</a:t>
            </a:r>
            <a:r>
              <a:rPr sz="2180" spc="-20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see</a:t>
            </a:r>
            <a:r>
              <a:rPr sz="2180" spc="-20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how</a:t>
            </a:r>
            <a:r>
              <a:rPr sz="2180" spc="-10" dirty="0">
                <a:latin typeface="Carlito"/>
                <a:cs typeface="Carlito"/>
              </a:rPr>
              <a:t> </a:t>
            </a:r>
            <a:r>
              <a:rPr sz="2180" spc="-20" dirty="0">
                <a:latin typeface="Carlito"/>
                <a:cs typeface="Carlito"/>
              </a:rPr>
              <a:t>interesting </a:t>
            </a:r>
            <a:r>
              <a:rPr sz="2180" dirty="0">
                <a:latin typeface="Carlito"/>
                <a:cs typeface="Carlito"/>
              </a:rPr>
              <a:t>code</a:t>
            </a:r>
            <a:r>
              <a:rPr sz="2180" spc="-20" dirty="0">
                <a:latin typeface="Carlito"/>
                <a:cs typeface="Carlito"/>
              </a:rPr>
              <a:t> </a:t>
            </a:r>
            <a:r>
              <a:rPr sz="2180" spc="-50" dirty="0">
                <a:latin typeface="Carlito"/>
                <a:cs typeface="Carlito"/>
              </a:rPr>
              <a:t>is </a:t>
            </a:r>
            <a:r>
              <a:rPr sz="2180" spc="-20" dirty="0">
                <a:latin typeface="Carlito"/>
                <a:cs typeface="Carlito"/>
              </a:rPr>
              <a:t>invoked</a:t>
            </a:r>
            <a:endParaRPr sz="2180" dirty="0">
              <a:latin typeface="Carlito"/>
              <a:cs typeface="Carlito"/>
            </a:endParaRPr>
          </a:p>
          <a:p>
            <a:pPr marL="25168">
              <a:spcBef>
                <a:spcPts val="664"/>
              </a:spcBef>
            </a:pPr>
            <a:r>
              <a:rPr sz="2180" dirty="0">
                <a:latin typeface="Carlito"/>
                <a:cs typeface="Carlito"/>
              </a:rPr>
              <a:t>Use</a:t>
            </a:r>
            <a:r>
              <a:rPr sz="2180" spc="-50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a</a:t>
            </a:r>
            <a:r>
              <a:rPr sz="2180" spc="-40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debugger</a:t>
            </a:r>
            <a:r>
              <a:rPr sz="2180" spc="-40" dirty="0">
                <a:latin typeface="Carlito"/>
                <a:cs typeface="Carlito"/>
              </a:rPr>
              <a:t> </a:t>
            </a:r>
            <a:r>
              <a:rPr sz="2180" spc="-20" dirty="0">
                <a:latin typeface="Carlito"/>
                <a:cs typeface="Carlito"/>
              </a:rPr>
              <a:t>(like</a:t>
            </a:r>
            <a:r>
              <a:rPr sz="2180" spc="-40" dirty="0">
                <a:latin typeface="Carlito"/>
                <a:cs typeface="Carlito"/>
              </a:rPr>
              <a:t> ’gdb’) </a:t>
            </a:r>
            <a:r>
              <a:rPr sz="2180" dirty="0">
                <a:latin typeface="Carlito"/>
                <a:cs typeface="Carlito"/>
              </a:rPr>
              <a:t>to</a:t>
            </a:r>
            <a:r>
              <a:rPr sz="2180" spc="-40" dirty="0">
                <a:latin typeface="Carlito"/>
                <a:cs typeface="Carlito"/>
              </a:rPr>
              <a:t> </a:t>
            </a:r>
            <a:r>
              <a:rPr sz="2180" spc="-20" dirty="0">
                <a:latin typeface="Carlito"/>
                <a:cs typeface="Carlito"/>
              </a:rPr>
              <a:t>follow</a:t>
            </a:r>
            <a:r>
              <a:rPr sz="2180" spc="-40" dirty="0">
                <a:latin typeface="Carlito"/>
                <a:cs typeface="Carlito"/>
              </a:rPr>
              <a:t> </a:t>
            </a:r>
            <a:r>
              <a:rPr sz="2180" spc="-20" dirty="0">
                <a:latin typeface="Carlito"/>
                <a:cs typeface="Carlito"/>
              </a:rPr>
              <a:t>interesting</a:t>
            </a:r>
            <a:r>
              <a:rPr sz="2180" spc="-40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code</a:t>
            </a:r>
            <a:r>
              <a:rPr sz="2180" spc="-40" dirty="0">
                <a:latin typeface="Carlito"/>
                <a:cs typeface="Carlito"/>
              </a:rPr>
              <a:t> paths</a:t>
            </a:r>
            <a:endParaRPr sz="2180" dirty="0">
              <a:latin typeface="Carlito"/>
              <a:cs typeface="Carlito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79427" y="3586719"/>
            <a:ext cx="135147" cy="135145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9531292" y="12874487"/>
            <a:ext cx="8154099" cy="16671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25168">
              <a:lnSpc>
                <a:spcPts val="1328"/>
              </a:lnSpc>
            </a:pPr>
            <a:r>
              <a:rPr spc="-20" dirty="0"/>
              <a:t>Dimitrios</a:t>
            </a:r>
            <a:r>
              <a:rPr spc="-30" dirty="0"/>
              <a:t> </a:t>
            </a:r>
            <a:r>
              <a:rPr dirty="0"/>
              <a:t>A.</a:t>
            </a:r>
            <a:r>
              <a:rPr spc="-20" dirty="0"/>
              <a:t> </a:t>
            </a:r>
            <a:r>
              <a:rPr dirty="0"/>
              <a:t>Glynos</a:t>
            </a:r>
            <a:r>
              <a:rPr spc="226" dirty="0"/>
              <a:t> </a:t>
            </a:r>
            <a:r>
              <a:rPr spc="-20" dirty="0"/>
              <a:t>(Univ.</a:t>
            </a:r>
            <a:r>
              <a:rPr spc="59" dirty="0"/>
              <a:t> </a:t>
            </a:r>
            <a:r>
              <a:rPr dirty="0"/>
              <a:t>of</a:t>
            </a:r>
            <a:r>
              <a:rPr spc="-30" dirty="0"/>
              <a:t> </a:t>
            </a:r>
            <a:r>
              <a:rPr spc="-20" dirty="0"/>
              <a:t>Piraeus)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dt" sz="half" idx="6"/>
          </p:nvPr>
        </p:nvSpPr>
        <p:spPr>
          <a:xfrm>
            <a:off x="3189215" y="12874487"/>
            <a:ext cx="5436066" cy="16671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25168">
              <a:lnSpc>
                <a:spcPts val="1328"/>
              </a:lnSpc>
            </a:pPr>
            <a:r>
              <a:rPr dirty="0"/>
              <a:t>May</a:t>
            </a:r>
            <a:r>
              <a:rPr spc="-40" dirty="0"/>
              <a:t> </a:t>
            </a:r>
            <a:r>
              <a:rPr dirty="0"/>
              <a:t>4th,</a:t>
            </a:r>
            <a:r>
              <a:rPr spc="-40" dirty="0"/>
              <a:t> 2020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20119596" y="12874487"/>
            <a:ext cx="5436066" cy="16671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25168">
              <a:lnSpc>
                <a:spcPts val="1328"/>
              </a:lnSpc>
            </a:pPr>
            <a:r>
              <a:rPr dirty="0"/>
              <a:t>13</a:t>
            </a:r>
            <a:r>
              <a:rPr spc="-79" dirty="0"/>
              <a:t> </a:t>
            </a:r>
            <a:r>
              <a:rPr spc="-20" dirty="0"/>
              <a:t>/</a:t>
            </a:r>
            <a:r>
              <a:rPr spc="-79" dirty="0"/>
              <a:t> </a:t>
            </a:r>
            <a:r>
              <a:rPr spc="-69" dirty="0"/>
              <a:t>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F3EF6-8B4F-B634-3D4A-E890F05D4AB0}"/>
              </a:ext>
            </a:extLst>
          </p:cNvPr>
          <p:cNvSpPr txBox="1"/>
          <p:nvPr/>
        </p:nvSpPr>
        <p:spPr>
          <a:xfrm>
            <a:off x="2326665" y="854700"/>
            <a:ext cx="41992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+mj-lt"/>
                <a:ea typeface="+mj-ea"/>
                <a:cs typeface="+mj-cs"/>
              </a:rPr>
              <a:t>Disassemble</a:t>
            </a:r>
            <a:endParaRPr lang="el-GR" sz="4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47000" y="235656"/>
            <a:ext cx="7821089" cy="1696300"/>
          </a:xfrm>
          <a:prstGeom prst="rect">
            <a:avLst/>
          </a:prstGeom>
        </p:spPr>
        <p:txBody>
          <a:bodyPr vert="horz" wrap="square" lIns="0" tIns="33975" rIns="0" bIns="0" rtlCol="0" anchor="ctr">
            <a:spAutoFit/>
          </a:bodyPr>
          <a:lstStyle/>
          <a:p>
            <a:pPr marL="25168">
              <a:lnSpc>
                <a:spcPct val="100000"/>
              </a:lnSpc>
              <a:spcBef>
                <a:spcPts val="268"/>
              </a:spcBef>
            </a:pPr>
            <a:r>
              <a:rPr sz="5400" dirty="0"/>
              <a:t>Investigate the type</a:t>
            </a:r>
            <a:br>
              <a:rPr lang="en-US" sz="5400" dirty="0"/>
            </a:br>
            <a:r>
              <a:rPr sz="5400" spc="10" dirty="0"/>
              <a:t> </a:t>
            </a:r>
            <a:r>
              <a:rPr sz="5400" dirty="0"/>
              <a:t>of </a:t>
            </a:r>
            <a:r>
              <a:rPr sz="5400" spc="-20" dirty="0"/>
              <a:t>vulnerability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9427" y="2303508"/>
            <a:ext cx="135147" cy="13514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326666" y="2143948"/>
            <a:ext cx="7712419" cy="2513892"/>
          </a:xfrm>
          <a:prstGeom prst="rect">
            <a:avLst/>
          </a:prstGeom>
        </p:spPr>
        <p:txBody>
          <a:bodyPr vert="horz" wrap="square" lIns="0" tIns="13842" rIns="0" bIns="0" rtlCol="0">
            <a:spAutoFit/>
          </a:bodyPr>
          <a:lstStyle/>
          <a:p>
            <a:pPr marL="25168" marR="10067">
              <a:lnSpc>
                <a:spcPct val="102600"/>
              </a:lnSpc>
              <a:spcBef>
                <a:spcPts val="109"/>
              </a:spcBef>
            </a:pPr>
            <a:r>
              <a:rPr sz="2180" dirty="0">
                <a:latin typeface="Carlito"/>
                <a:cs typeface="Carlito"/>
              </a:rPr>
              <a:t>See</a:t>
            </a:r>
            <a:r>
              <a:rPr sz="2180" spc="10" dirty="0">
                <a:latin typeface="Carlito"/>
                <a:cs typeface="Carlit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/proc/{PID}/maps</a:t>
            </a:r>
            <a:r>
              <a:rPr sz="1684" spc="-495" dirty="0">
                <a:latin typeface="Liberation Mono"/>
                <a:cs typeface="Liberation Mono"/>
              </a:rPr>
              <a:t> </a:t>
            </a:r>
            <a:r>
              <a:rPr sz="2180" dirty="0">
                <a:latin typeface="Carlito"/>
                <a:cs typeface="Carlito"/>
              </a:rPr>
              <a:t>to</a:t>
            </a:r>
            <a:r>
              <a:rPr sz="2180" spc="20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figure</a:t>
            </a:r>
            <a:r>
              <a:rPr sz="2180" spc="20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out</a:t>
            </a:r>
            <a:r>
              <a:rPr sz="2180" spc="20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if</a:t>
            </a:r>
            <a:r>
              <a:rPr sz="2180" spc="20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an</a:t>
            </a:r>
            <a:r>
              <a:rPr sz="2180" spc="20" dirty="0">
                <a:latin typeface="Carlito"/>
                <a:cs typeface="Carlito"/>
              </a:rPr>
              <a:t> </a:t>
            </a:r>
            <a:r>
              <a:rPr sz="2180" spc="-20" dirty="0">
                <a:latin typeface="Carlito"/>
                <a:cs typeface="Carlito"/>
              </a:rPr>
              <a:t>oveflown</a:t>
            </a:r>
            <a:r>
              <a:rPr sz="2180" spc="20" dirty="0">
                <a:latin typeface="Carlito"/>
                <a:cs typeface="Carlito"/>
              </a:rPr>
              <a:t> </a:t>
            </a:r>
            <a:r>
              <a:rPr sz="2180" spc="-40" dirty="0">
                <a:latin typeface="Carlito"/>
                <a:cs typeface="Carlito"/>
              </a:rPr>
              <a:t>buffer</a:t>
            </a:r>
            <a:r>
              <a:rPr sz="2180" spc="10" dirty="0">
                <a:latin typeface="Carlito"/>
                <a:cs typeface="Carlito"/>
              </a:rPr>
              <a:t> </a:t>
            </a:r>
            <a:r>
              <a:rPr sz="2180" spc="-20" dirty="0">
                <a:latin typeface="Carlito"/>
                <a:cs typeface="Carlito"/>
              </a:rPr>
              <a:t>belongs</a:t>
            </a:r>
            <a:r>
              <a:rPr sz="2180" spc="20" dirty="0">
                <a:latin typeface="Carlito"/>
                <a:cs typeface="Carlito"/>
              </a:rPr>
              <a:t> </a:t>
            </a:r>
            <a:r>
              <a:rPr sz="2180" spc="-50" dirty="0">
                <a:latin typeface="Carlito"/>
                <a:cs typeface="Carlito"/>
              </a:rPr>
              <a:t>to </a:t>
            </a:r>
            <a:r>
              <a:rPr sz="2180" dirty="0">
                <a:latin typeface="Carlito"/>
                <a:cs typeface="Carlito"/>
              </a:rPr>
              <a:t>the</a:t>
            </a:r>
            <a:r>
              <a:rPr sz="2180" spc="-59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heap</a:t>
            </a:r>
            <a:r>
              <a:rPr sz="2180" spc="-50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or</a:t>
            </a:r>
            <a:r>
              <a:rPr sz="2180" spc="-50" dirty="0">
                <a:latin typeface="Carlito"/>
                <a:cs typeface="Carlito"/>
              </a:rPr>
              <a:t> </a:t>
            </a:r>
            <a:r>
              <a:rPr sz="2180" spc="-20" dirty="0">
                <a:latin typeface="Carlito"/>
                <a:cs typeface="Carlito"/>
              </a:rPr>
              <a:t>stack</a:t>
            </a:r>
            <a:endParaRPr sz="2180" dirty="0">
              <a:latin typeface="Carlito"/>
              <a:cs typeface="Carlito"/>
            </a:endParaRPr>
          </a:p>
          <a:p>
            <a:pPr marL="25168">
              <a:spcBef>
                <a:spcPts val="1159"/>
              </a:spcBef>
            </a:pPr>
            <a:r>
              <a:rPr sz="1684" spc="-50" dirty="0">
                <a:latin typeface="Liberation Mono"/>
                <a:cs typeface="Liberation Mono"/>
              </a:rPr>
              <a:t>...</a:t>
            </a:r>
            <a:endParaRPr sz="1684" dirty="0">
              <a:latin typeface="Liberation Mono"/>
              <a:cs typeface="Liberation Mono"/>
            </a:endParaRPr>
          </a:p>
          <a:p>
            <a:pPr marL="25168">
              <a:spcBef>
                <a:spcPts val="664"/>
              </a:spcBef>
            </a:pPr>
            <a:r>
              <a:rPr sz="1684" dirty="0">
                <a:latin typeface="Liberation Mono"/>
                <a:cs typeface="Liberation Mono"/>
              </a:rPr>
              <a:t>09133000-09431000</a:t>
            </a:r>
            <a:r>
              <a:rPr sz="1684" spc="258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rw-p</a:t>
            </a:r>
            <a:r>
              <a:rPr sz="1684" spc="268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00000000</a:t>
            </a:r>
            <a:r>
              <a:rPr sz="1684" spc="268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00:00</a:t>
            </a:r>
            <a:r>
              <a:rPr sz="1684" spc="258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0</a:t>
            </a:r>
            <a:r>
              <a:rPr sz="1684" spc="268" dirty="0">
                <a:latin typeface="Liberation Mono"/>
                <a:cs typeface="Liberation Mono"/>
              </a:rPr>
              <a:t> </a:t>
            </a:r>
            <a:r>
              <a:rPr sz="1684" spc="-20" dirty="0">
                <a:latin typeface="Liberation Mono"/>
                <a:cs typeface="Liberation Mono"/>
              </a:rPr>
              <a:t>[heap]</a:t>
            </a:r>
            <a:endParaRPr sz="1684" dirty="0">
              <a:latin typeface="Liberation Mono"/>
              <a:cs typeface="Liberation Mono"/>
            </a:endParaRPr>
          </a:p>
          <a:p>
            <a:pPr marL="25168">
              <a:spcBef>
                <a:spcPts val="664"/>
              </a:spcBef>
            </a:pPr>
            <a:r>
              <a:rPr sz="1684" spc="-50" dirty="0">
                <a:latin typeface="Liberation Mono"/>
                <a:cs typeface="Liberation Mono"/>
              </a:rPr>
              <a:t>...</a:t>
            </a:r>
            <a:endParaRPr sz="1684" dirty="0">
              <a:latin typeface="Liberation Mono"/>
              <a:cs typeface="Liberation Mono"/>
            </a:endParaRPr>
          </a:p>
          <a:p>
            <a:pPr marL="25168">
              <a:spcBef>
                <a:spcPts val="664"/>
              </a:spcBef>
            </a:pPr>
            <a:r>
              <a:rPr sz="1684" dirty="0">
                <a:latin typeface="Liberation Mono"/>
                <a:cs typeface="Liberation Mono"/>
              </a:rPr>
              <a:t>bfc44000-bfc65000</a:t>
            </a:r>
            <a:r>
              <a:rPr sz="1684" spc="258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rw-p</a:t>
            </a:r>
            <a:r>
              <a:rPr sz="1684" spc="268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00000000</a:t>
            </a:r>
            <a:r>
              <a:rPr sz="1684" spc="268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00:00</a:t>
            </a:r>
            <a:r>
              <a:rPr sz="1684" spc="258" dirty="0">
                <a:latin typeface="Liberation Mono"/>
                <a:cs typeface="Liberation Mono"/>
              </a:rPr>
              <a:t> </a:t>
            </a:r>
            <a:r>
              <a:rPr sz="1684" dirty="0">
                <a:latin typeface="Liberation Mono"/>
                <a:cs typeface="Liberation Mono"/>
              </a:rPr>
              <a:t>0</a:t>
            </a:r>
            <a:r>
              <a:rPr sz="1684" spc="268" dirty="0">
                <a:latin typeface="Liberation Mono"/>
                <a:cs typeface="Liberation Mono"/>
              </a:rPr>
              <a:t> </a:t>
            </a:r>
            <a:r>
              <a:rPr sz="1684" spc="-20" dirty="0">
                <a:latin typeface="Liberation Mono"/>
                <a:cs typeface="Liberation Mono"/>
              </a:rPr>
              <a:t>[stack]</a:t>
            </a:r>
            <a:endParaRPr sz="1684" dirty="0">
              <a:latin typeface="Liberation Mono"/>
              <a:cs typeface="Liberation Mono"/>
            </a:endParaRPr>
          </a:p>
          <a:p>
            <a:pPr marL="25168">
              <a:spcBef>
                <a:spcPts val="664"/>
              </a:spcBef>
            </a:pPr>
            <a:r>
              <a:rPr sz="1684" spc="-50" dirty="0">
                <a:latin typeface="Liberation Mono"/>
                <a:cs typeface="Liberation Mono"/>
              </a:rPr>
              <a:t>...</a:t>
            </a:r>
            <a:endParaRPr sz="1684" dirty="0">
              <a:latin typeface="Liberation Mono"/>
              <a:cs typeface="Liberation Mono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180047" y="3351159"/>
            <a:ext cx="117602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600" b="0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pPr marL="25168">
              <a:lnSpc>
                <a:spcPts val="1328"/>
              </a:lnSpc>
            </a:pPr>
            <a:r>
              <a:rPr lang="pt-BR" spc="-10"/>
              <a:t>Dimitrios</a:t>
            </a:r>
            <a:r>
              <a:rPr lang="pt-BR" spc="-15"/>
              <a:t> </a:t>
            </a:r>
            <a:r>
              <a:rPr lang="pt-BR"/>
              <a:t>A.</a:t>
            </a:r>
            <a:r>
              <a:rPr lang="pt-BR" spc="-10"/>
              <a:t> </a:t>
            </a:r>
            <a:r>
              <a:rPr lang="pt-BR"/>
              <a:t>Glynos</a:t>
            </a:r>
            <a:r>
              <a:rPr lang="pt-BR" spc="114"/>
              <a:t> </a:t>
            </a:r>
            <a:r>
              <a:rPr lang="pt-BR" spc="-10"/>
              <a:t>(Univ.</a:t>
            </a:r>
            <a:r>
              <a:rPr lang="pt-BR" spc="30"/>
              <a:t> </a:t>
            </a:r>
            <a:r>
              <a:rPr lang="pt-BR"/>
              <a:t>of</a:t>
            </a:r>
            <a:r>
              <a:rPr lang="pt-BR" spc="-15"/>
              <a:t> </a:t>
            </a:r>
            <a:r>
              <a:rPr lang="pt-BR" spc="-10"/>
              <a:t>Piraeus)</a:t>
            </a:r>
            <a:endParaRPr spc="-20" dirty="0"/>
          </a:p>
        </p:txBody>
      </p:sp>
    </p:spTree>
  </p:cSld>
  <p:clrMapOvr>
    <a:masterClrMapping/>
  </p:clrMapOvr>
  <p:transition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72873" y="271974"/>
            <a:ext cx="20838253" cy="711415"/>
          </a:xfrm>
          <a:prstGeom prst="rect">
            <a:avLst/>
          </a:prstGeom>
        </p:spPr>
        <p:txBody>
          <a:bodyPr vert="horz" wrap="square" lIns="0" tIns="33975" rIns="0" bIns="0" rtlCol="0" anchor="ctr">
            <a:spAutoFit/>
          </a:bodyPr>
          <a:lstStyle/>
          <a:p>
            <a:pPr marL="25168">
              <a:lnSpc>
                <a:spcPct val="100000"/>
              </a:lnSpc>
              <a:spcBef>
                <a:spcPts val="268"/>
              </a:spcBef>
            </a:pPr>
            <a:r>
              <a:rPr dirty="0"/>
              <a:t>Recording</a:t>
            </a:r>
            <a:r>
              <a:rPr spc="69" dirty="0"/>
              <a:t> </a:t>
            </a:r>
            <a:r>
              <a:rPr dirty="0"/>
              <a:t>a</a:t>
            </a:r>
            <a:r>
              <a:rPr spc="69" dirty="0"/>
              <a:t> </a:t>
            </a:r>
            <a:r>
              <a:rPr spc="-20" dirty="0"/>
              <a:t>vulnerability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9427" y="2361216"/>
            <a:ext cx="135147" cy="13514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326666" y="2114925"/>
            <a:ext cx="7848320" cy="2384457"/>
          </a:xfrm>
          <a:prstGeom prst="rect">
            <a:avLst/>
          </a:prstGeom>
        </p:spPr>
        <p:txBody>
          <a:bodyPr vert="horz" wrap="square" lIns="0" tIns="25167" rIns="0" bIns="0" rtlCol="0">
            <a:spAutoFit/>
          </a:bodyPr>
          <a:lstStyle/>
          <a:p>
            <a:pPr marL="25168" marR="4590568">
              <a:lnSpc>
                <a:spcPct val="125299"/>
              </a:lnSpc>
              <a:spcBef>
                <a:spcPts val="198"/>
              </a:spcBef>
            </a:pPr>
            <a:r>
              <a:rPr sz="2180" spc="-20" dirty="0">
                <a:latin typeface="Carlito"/>
                <a:cs typeface="Carlito"/>
              </a:rPr>
              <a:t>Record </a:t>
            </a:r>
            <a:r>
              <a:rPr sz="2180" dirty="0">
                <a:latin typeface="Carlito"/>
                <a:cs typeface="Carlito"/>
              </a:rPr>
              <a:t>the</a:t>
            </a:r>
            <a:r>
              <a:rPr sz="2180" spc="-20" dirty="0">
                <a:latin typeface="Carlito"/>
                <a:cs typeface="Carlito"/>
              </a:rPr>
              <a:t> vulnerable</a:t>
            </a:r>
            <a:r>
              <a:rPr sz="2180" spc="-10" dirty="0">
                <a:latin typeface="Carlito"/>
                <a:cs typeface="Carlito"/>
              </a:rPr>
              <a:t> </a:t>
            </a:r>
            <a:r>
              <a:rPr sz="2180" spc="-40" dirty="0">
                <a:latin typeface="Carlito"/>
                <a:cs typeface="Carlito"/>
              </a:rPr>
              <a:t>code </a:t>
            </a:r>
            <a:r>
              <a:rPr sz="2180" spc="-20" dirty="0">
                <a:latin typeface="Carlito"/>
                <a:cs typeface="Carlito"/>
              </a:rPr>
              <a:t>Record</a:t>
            </a:r>
            <a:r>
              <a:rPr sz="2180" spc="-10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the </a:t>
            </a:r>
            <a:r>
              <a:rPr sz="2180" spc="-20" dirty="0">
                <a:latin typeface="Carlito"/>
                <a:cs typeface="Carlito"/>
              </a:rPr>
              <a:t>vulnerability</a:t>
            </a:r>
            <a:r>
              <a:rPr sz="2180" dirty="0">
                <a:latin typeface="Carlito"/>
                <a:cs typeface="Carlito"/>
              </a:rPr>
              <a:t> </a:t>
            </a:r>
            <a:r>
              <a:rPr sz="2180" spc="-40" dirty="0">
                <a:latin typeface="Carlito"/>
                <a:cs typeface="Carlito"/>
              </a:rPr>
              <a:t>type </a:t>
            </a:r>
            <a:r>
              <a:rPr sz="2180" spc="-20" dirty="0">
                <a:latin typeface="Carlito"/>
                <a:cs typeface="Carlito"/>
              </a:rPr>
              <a:t>Record</a:t>
            </a:r>
            <a:r>
              <a:rPr sz="2180" spc="-50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the</a:t>
            </a:r>
            <a:r>
              <a:rPr sz="2180" spc="-50" dirty="0">
                <a:latin typeface="Carlito"/>
                <a:cs typeface="Carlito"/>
              </a:rPr>
              <a:t> </a:t>
            </a:r>
            <a:r>
              <a:rPr sz="2180" spc="-20" dirty="0">
                <a:latin typeface="Carlito"/>
                <a:cs typeface="Carlito"/>
              </a:rPr>
              <a:t>trigger</a:t>
            </a:r>
            <a:endParaRPr sz="2180">
              <a:latin typeface="Carlito"/>
              <a:cs typeface="Carlito"/>
            </a:endParaRPr>
          </a:p>
          <a:p>
            <a:pPr marL="25168" marR="10067" algn="just">
              <a:lnSpc>
                <a:spcPct val="102600"/>
              </a:lnSpc>
              <a:spcBef>
                <a:spcPts val="595"/>
              </a:spcBef>
            </a:pPr>
            <a:r>
              <a:rPr sz="2180" spc="-20" dirty="0">
                <a:latin typeface="Carlito"/>
                <a:cs typeface="Carlito"/>
              </a:rPr>
              <a:t>Keep</a:t>
            </a:r>
            <a:r>
              <a:rPr sz="2180" spc="-69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in</a:t>
            </a:r>
            <a:r>
              <a:rPr sz="2180" spc="-59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mind</a:t>
            </a:r>
            <a:r>
              <a:rPr sz="2180" spc="-59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that</a:t>
            </a:r>
            <a:r>
              <a:rPr sz="2180" spc="-59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multiple</a:t>
            </a:r>
            <a:r>
              <a:rPr sz="2180" spc="-59" dirty="0">
                <a:latin typeface="Carlito"/>
                <a:cs typeface="Carlito"/>
              </a:rPr>
              <a:t> </a:t>
            </a:r>
            <a:r>
              <a:rPr sz="2180" spc="-20" dirty="0">
                <a:latin typeface="Carlito"/>
                <a:cs typeface="Carlito"/>
              </a:rPr>
              <a:t>weaknesses</a:t>
            </a:r>
            <a:r>
              <a:rPr sz="2180" spc="-59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may</a:t>
            </a:r>
            <a:r>
              <a:rPr sz="2180" spc="-59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come</a:t>
            </a:r>
            <a:r>
              <a:rPr sz="2180" spc="-69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in</a:t>
            </a:r>
            <a:r>
              <a:rPr sz="2180" spc="-59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handy</a:t>
            </a:r>
            <a:r>
              <a:rPr sz="2180" spc="-59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during</a:t>
            </a:r>
            <a:r>
              <a:rPr sz="2180" spc="-59" dirty="0">
                <a:latin typeface="Carlito"/>
                <a:cs typeface="Carlito"/>
              </a:rPr>
              <a:t> </a:t>
            </a:r>
            <a:r>
              <a:rPr sz="2180" spc="-50" dirty="0">
                <a:latin typeface="Carlito"/>
                <a:cs typeface="Carlito"/>
              </a:rPr>
              <a:t>the </a:t>
            </a:r>
            <a:r>
              <a:rPr sz="2180" spc="-20" dirty="0">
                <a:latin typeface="Carlito"/>
                <a:cs typeface="Carlito"/>
              </a:rPr>
              <a:t>exploitation</a:t>
            </a:r>
            <a:r>
              <a:rPr sz="2180" spc="-40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phase</a:t>
            </a:r>
            <a:r>
              <a:rPr sz="2180" spc="-40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(e.g.</a:t>
            </a:r>
            <a:r>
              <a:rPr sz="2180" spc="109" dirty="0">
                <a:latin typeface="Carlito"/>
                <a:cs typeface="Carlito"/>
              </a:rPr>
              <a:t> </a:t>
            </a:r>
            <a:r>
              <a:rPr sz="2180" spc="-20" dirty="0">
                <a:latin typeface="Carlito"/>
                <a:cs typeface="Carlito"/>
              </a:rPr>
              <a:t>address</a:t>
            </a:r>
            <a:r>
              <a:rPr sz="2180" spc="-40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leak</a:t>
            </a:r>
            <a:r>
              <a:rPr sz="2180" spc="-40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and</a:t>
            </a:r>
            <a:r>
              <a:rPr sz="2180" spc="-40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memory</a:t>
            </a:r>
            <a:r>
              <a:rPr sz="2180" spc="-40" dirty="0">
                <a:latin typeface="Carlito"/>
                <a:cs typeface="Carlito"/>
              </a:rPr>
              <a:t> </a:t>
            </a:r>
            <a:r>
              <a:rPr sz="2180" spc="-20" dirty="0">
                <a:latin typeface="Carlito"/>
                <a:cs typeface="Carlito"/>
              </a:rPr>
              <a:t>corruption</a:t>
            </a:r>
            <a:r>
              <a:rPr sz="2180" spc="-40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in</a:t>
            </a:r>
            <a:r>
              <a:rPr sz="2180" spc="-40" dirty="0">
                <a:latin typeface="Carlito"/>
                <a:cs typeface="Carlito"/>
              </a:rPr>
              <a:t> </a:t>
            </a:r>
            <a:r>
              <a:rPr sz="2180" spc="-20" dirty="0">
                <a:latin typeface="Carlito"/>
                <a:cs typeface="Carlito"/>
              </a:rPr>
              <a:t>pages </a:t>
            </a:r>
            <a:r>
              <a:rPr sz="2180" dirty="0">
                <a:latin typeface="Carlito"/>
                <a:cs typeface="Carlito"/>
              </a:rPr>
              <a:t>close</a:t>
            </a:r>
            <a:r>
              <a:rPr sz="2180" spc="-40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to</a:t>
            </a:r>
            <a:r>
              <a:rPr sz="2180" spc="-40" dirty="0">
                <a:latin typeface="Carlito"/>
                <a:cs typeface="Carlito"/>
              </a:rPr>
              <a:t> </a:t>
            </a:r>
            <a:r>
              <a:rPr sz="2180" dirty="0">
                <a:latin typeface="Carlito"/>
                <a:cs typeface="Carlito"/>
              </a:rPr>
              <a:t>the</a:t>
            </a:r>
            <a:r>
              <a:rPr sz="2180" spc="-40" dirty="0">
                <a:latin typeface="Carlito"/>
                <a:cs typeface="Carlito"/>
              </a:rPr>
              <a:t> </a:t>
            </a:r>
            <a:r>
              <a:rPr sz="2180" spc="-20" dirty="0">
                <a:latin typeface="Carlito"/>
                <a:cs typeface="Carlito"/>
              </a:rPr>
              <a:t>leaked</a:t>
            </a:r>
            <a:r>
              <a:rPr sz="2180" spc="-40" dirty="0">
                <a:latin typeface="Carlito"/>
                <a:cs typeface="Carlito"/>
              </a:rPr>
              <a:t> </a:t>
            </a:r>
            <a:r>
              <a:rPr sz="2180" spc="-20" dirty="0">
                <a:latin typeface="Carlito"/>
                <a:cs typeface="Carlito"/>
              </a:rPr>
              <a:t>address)</a:t>
            </a:r>
            <a:endParaRPr sz="2180">
              <a:latin typeface="Carlito"/>
              <a:cs typeface="Carlito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79427" y="2777428"/>
            <a:ext cx="135147" cy="13514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79427" y="3193638"/>
            <a:ext cx="135147" cy="13514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79427" y="3609849"/>
            <a:ext cx="135147" cy="135145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180047" y="3351159"/>
            <a:ext cx="117602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600" b="0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pPr marL="25168">
              <a:lnSpc>
                <a:spcPts val="1328"/>
              </a:lnSpc>
            </a:pPr>
            <a:r>
              <a:rPr lang="pt-BR" spc="-10"/>
              <a:t>Dimitrios</a:t>
            </a:r>
            <a:r>
              <a:rPr lang="pt-BR" spc="-15"/>
              <a:t> </a:t>
            </a:r>
            <a:r>
              <a:rPr lang="pt-BR"/>
              <a:t>A.</a:t>
            </a:r>
            <a:r>
              <a:rPr lang="pt-BR" spc="-10"/>
              <a:t> </a:t>
            </a:r>
            <a:r>
              <a:rPr lang="pt-BR"/>
              <a:t>Glynos</a:t>
            </a:r>
            <a:r>
              <a:rPr lang="pt-BR" spc="114"/>
              <a:t> </a:t>
            </a:r>
            <a:r>
              <a:rPr lang="pt-BR" spc="-10"/>
              <a:t>(Univ.</a:t>
            </a:r>
            <a:r>
              <a:rPr lang="pt-BR" spc="30"/>
              <a:t> </a:t>
            </a:r>
            <a:r>
              <a:rPr lang="pt-BR"/>
              <a:t>of</a:t>
            </a:r>
            <a:r>
              <a:rPr lang="pt-BR" spc="-15"/>
              <a:t> </a:t>
            </a:r>
            <a:r>
              <a:rPr lang="pt-BR" spc="-10"/>
              <a:t>Piraeus)</a:t>
            </a:r>
            <a:endParaRPr spc="-20" dirty="0"/>
          </a:p>
        </p:txBody>
      </p:sp>
    </p:spTree>
  </p:cSld>
  <p:clrMapOvr>
    <a:masterClrMapping/>
  </p:clrMapOvr>
  <p:transition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452219-785E-4657-C5F4-A53FEF2EB0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70326" y="1679216"/>
            <a:ext cx="4786877" cy="1518315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6" name="Picture Placeholder 5" descr="A person and person looking at a computer screen">
            <a:extLst>
              <a:ext uri="{FF2B5EF4-FFF2-40B4-BE49-F238E27FC236}">
                <a16:creationId xmlns:a16="http://schemas.microsoft.com/office/drawing/2014/main" id="{AA35CD3A-9896-7953-C82D-AAE87F6124D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27" r="127"/>
          <a:stretch/>
        </p:blipFill>
        <p:spPr>
          <a:xfrm>
            <a:off x="-29499" y="-2236"/>
            <a:ext cx="6814124" cy="687109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F90D79-5C58-F576-D2D0-3F4F1822E7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70326" y="3748958"/>
            <a:ext cx="4786878" cy="225801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Please send all questions to: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urier New"/>
              <a:buNone/>
            </a:pPr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dkoutras@unipi.gr</a:t>
            </a: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urier New"/>
              <a:buNone/>
            </a:pP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A8DFC8D-4AE6-170E-C27A-DA97EBD7D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059704" y="0"/>
            <a:ext cx="2928883" cy="6871447"/>
            <a:chOff x="4059704" y="0"/>
            <a:chExt cx="2928883" cy="6871447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F966C9E-A9A2-BF8C-EDCB-B7F6AE51C425}"/>
                </a:ext>
              </a:extLst>
            </p:cNvPr>
            <p:cNvSpPr/>
            <p:nvPr/>
          </p:nvSpPr>
          <p:spPr>
            <a:xfrm rot="10800000">
              <a:off x="4443586" y="5022"/>
              <a:ext cx="2545001" cy="6837172"/>
            </a:xfrm>
            <a:custGeom>
              <a:avLst/>
              <a:gdLst>
                <a:gd name="connsiteX0" fmla="*/ 2518452 w 2545001"/>
                <a:gd name="connsiteY0" fmla="*/ 0 h 6837172"/>
                <a:gd name="connsiteX1" fmla="*/ 1701725 w 2545001"/>
                <a:gd name="connsiteY1" fmla="*/ 3172236 h 6837172"/>
                <a:gd name="connsiteX2" fmla="*/ 1361633 w 2545001"/>
                <a:gd name="connsiteY2" fmla="*/ 4439362 h 6837172"/>
                <a:gd name="connsiteX3" fmla="*/ 1178312 w 2545001"/>
                <a:gd name="connsiteY3" fmla="*/ 4524005 h 6837172"/>
                <a:gd name="connsiteX4" fmla="*/ 1067055 w 2545001"/>
                <a:gd name="connsiteY4" fmla="*/ 4330715 h 6837172"/>
                <a:gd name="connsiteX5" fmla="*/ 1324969 w 2545001"/>
                <a:gd name="connsiteY5" fmla="*/ 3379423 h 6837172"/>
                <a:gd name="connsiteX6" fmla="*/ 1307268 w 2545001"/>
                <a:gd name="connsiteY6" fmla="*/ 3240456 h 6837172"/>
                <a:gd name="connsiteX7" fmla="*/ 1196012 w 2545001"/>
                <a:gd name="connsiteY7" fmla="*/ 3154549 h 6837172"/>
                <a:gd name="connsiteX8" fmla="*/ 972233 w 2545001"/>
                <a:gd name="connsiteY8" fmla="*/ 3283409 h 6837172"/>
                <a:gd name="connsiteX9" fmla="*/ 580306 w 2545001"/>
                <a:gd name="connsiteY9" fmla="*/ 4728666 h 6837172"/>
                <a:gd name="connsiteX10" fmla="*/ 5057 w 2545001"/>
                <a:gd name="connsiteY10" fmla="*/ 6820750 h 6837172"/>
                <a:gd name="connsiteX11" fmla="*/ 0 w 2545001"/>
                <a:gd name="connsiteY11" fmla="*/ 6837173 h 6837172"/>
                <a:gd name="connsiteX12" fmla="*/ 26550 w 2545001"/>
                <a:gd name="connsiteY12" fmla="*/ 6837173 h 6837172"/>
                <a:gd name="connsiteX13" fmla="*/ 605591 w 2545001"/>
                <a:gd name="connsiteY13" fmla="*/ 4736246 h 6837172"/>
                <a:gd name="connsiteX14" fmla="*/ 997519 w 2545001"/>
                <a:gd name="connsiteY14" fmla="*/ 3290990 h 6837172"/>
                <a:gd name="connsiteX15" fmla="*/ 1190954 w 2545001"/>
                <a:gd name="connsiteY15" fmla="*/ 3179816 h 6837172"/>
                <a:gd name="connsiteX16" fmla="*/ 1285776 w 2545001"/>
                <a:gd name="connsiteY16" fmla="*/ 3253089 h 6837172"/>
                <a:gd name="connsiteX17" fmla="*/ 1300947 w 2545001"/>
                <a:gd name="connsiteY17" fmla="*/ 3373106 h 6837172"/>
                <a:gd name="connsiteX18" fmla="*/ 1043033 w 2545001"/>
                <a:gd name="connsiteY18" fmla="*/ 4324398 h 6837172"/>
                <a:gd name="connsiteX19" fmla="*/ 1171990 w 2545001"/>
                <a:gd name="connsiteY19" fmla="*/ 4548009 h 6837172"/>
                <a:gd name="connsiteX20" fmla="*/ 1385654 w 2545001"/>
                <a:gd name="connsiteY20" fmla="*/ 4448205 h 6837172"/>
                <a:gd name="connsiteX21" fmla="*/ 1385654 w 2545001"/>
                <a:gd name="connsiteY21" fmla="*/ 4446942 h 6837172"/>
                <a:gd name="connsiteX22" fmla="*/ 1725746 w 2545001"/>
                <a:gd name="connsiteY22" fmla="*/ 3178553 h 6837172"/>
                <a:gd name="connsiteX23" fmla="*/ 2545002 w 2545001"/>
                <a:gd name="connsiteY23" fmla="*/ 1263 h 6837172"/>
                <a:gd name="connsiteX24" fmla="*/ 2518452 w 2545001"/>
                <a:gd name="connsiteY24" fmla="*/ 0 h 683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45001" h="6837172">
                  <a:moveTo>
                    <a:pt x="2518452" y="0"/>
                  </a:moveTo>
                  <a:lnTo>
                    <a:pt x="1701725" y="3172236"/>
                  </a:lnTo>
                  <a:lnTo>
                    <a:pt x="1361633" y="4439362"/>
                  </a:lnTo>
                  <a:cubicBezTo>
                    <a:pt x="1328761" y="4508845"/>
                    <a:pt x="1251640" y="4544219"/>
                    <a:pt x="1178312" y="4524005"/>
                  </a:cubicBezTo>
                  <a:cubicBezTo>
                    <a:pt x="1094869" y="4501265"/>
                    <a:pt x="1044298" y="4414095"/>
                    <a:pt x="1067055" y="4330715"/>
                  </a:cubicBezTo>
                  <a:lnTo>
                    <a:pt x="1324969" y="3379423"/>
                  </a:lnTo>
                  <a:cubicBezTo>
                    <a:pt x="1337611" y="3332679"/>
                    <a:pt x="1331290" y="3283409"/>
                    <a:pt x="1307268" y="3240456"/>
                  </a:cubicBezTo>
                  <a:cubicBezTo>
                    <a:pt x="1283247" y="3197503"/>
                    <a:pt x="1244054" y="3167183"/>
                    <a:pt x="1196012" y="3154549"/>
                  </a:cubicBezTo>
                  <a:cubicBezTo>
                    <a:pt x="1098662" y="3128019"/>
                    <a:pt x="997519" y="3186133"/>
                    <a:pt x="972233" y="3283409"/>
                  </a:cubicBezTo>
                  <a:lnTo>
                    <a:pt x="580306" y="4728666"/>
                  </a:lnTo>
                  <a:lnTo>
                    <a:pt x="5057" y="6820750"/>
                  </a:lnTo>
                  <a:cubicBezTo>
                    <a:pt x="5057" y="6820750"/>
                    <a:pt x="1264" y="6833383"/>
                    <a:pt x="0" y="6837173"/>
                  </a:cubicBezTo>
                  <a:lnTo>
                    <a:pt x="26550" y="6837173"/>
                  </a:lnTo>
                  <a:lnTo>
                    <a:pt x="605591" y="4736246"/>
                  </a:lnTo>
                  <a:lnTo>
                    <a:pt x="997519" y="3290990"/>
                  </a:lnTo>
                  <a:cubicBezTo>
                    <a:pt x="1020276" y="3207609"/>
                    <a:pt x="1107512" y="3157076"/>
                    <a:pt x="1190954" y="3179816"/>
                  </a:cubicBezTo>
                  <a:cubicBezTo>
                    <a:pt x="1231411" y="3191186"/>
                    <a:pt x="1265547" y="3216453"/>
                    <a:pt x="1285776" y="3253089"/>
                  </a:cubicBezTo>
                  <a:cubicBezTo>
                    <a:pt x="1307268" y="3289726"/>
                    <a:pt x="1312326" y="3331416"/>
                    <a:pt x="1300947" y="3373106"/>
                  </a:cubicBezTo>
                  <a:lnTo>
                    <a:pt x="1043033" y="4324398"/>
                  </a:lnTo>
                  <a:cubicBezTo>
                    <a:pt x="1016483" y="4421675"/>
                    <a:pt x="1074640" y="4522742"/>
                    <a:pt x="1171990" y="4548009"/>
                  </a:cubicBezTo>
                  <a:cubicBezTo>
                    <a:pt x="1257961" y="4570749"/>
                    <a:pt x="1347725" y="4529059"/>
                    <a:pt x="1385654" y="4448205"/>
                  </a:cubicBezTo>
                  <a:lnTo>
                    <a:pt x="1385654" y="4446942"/>
                  </a:lnTo>
                  <a:lnTo>
                    <a:pt x="1725746" y="3178553"/>
                  </a:lnTo>
                  <a:lnTo>
                    <a:pt x="2545002" y="1263"/>
                  </a:lnTo>
                  <a:cubicBezTo>
                    <a:pt x="2536151" y="0"/>
                    <a:pt x="2527302" y="0"/>
                    <a:pt x="2518452" y="0"/>
                  </a:cubicBezTo>
                  <a:close/>
                </a:path>
              </a:pathLst>
            </a:custGeom>
            <a:solidFill>
              <a:schemeClr val="accent1"/>
            </a:solidFill>
            <a:ln w="12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33BC35A-F255-48AA-48B8-D6561A6FAB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59704" y="0"/>
              <a:ext cx="1822122" cy="6871447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99485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2EA33AE-2E4E-2AD0-7AAD-FF06CBACB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7964" y="98470"/>
            <a:ext cx="4786877" cy="763899"/>
          </a:xfrm>
        </p:spPr>
        <p:txBody>
          <a:bodyPr/>
          <a:lstStyle/>
          <a:p>
            <a:r>
              <a:rPr lang="en-US" dirty="0"/>
              <a:t>WHO</a:t>
            </a: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BA498B66-C42E-029B-6F9F-FF45F4C14B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8131" y="1059877"/>
            <a:ext cx="4786877" cy="763899"/>
          </a:xfrm>
        </p:spPr>
        <p:txBody>
          <a:bodyPr/>
          <a:lstStyle/>
          <a:p>
            <a:r>
              <a:rPr lang="en-US" dirty="0"/>
              <a:t>Profile of Trainer</a:t>
            </a:r>
          </a:p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3B8BFA9-FBE9-EDA2-FBB1-C2B55CD7C8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40730" y="1977016"/>
            <a:ext cx="5840281" cy="4500901"/>
          </a:xfrm>
        </p:spPr>
        <p:txBody>
          <a:bodyPr>
            <a:normAutofit/>
          </a:bodyPr>
          <a:lstStyle/>
          <a:p>
            <a:r>
              <a:rPr lang="en-US" dirty="0"/>
              <a:t>Dimitris </a:t>
            </a:r>
            <a:r>
              <a:rPr lang="en-US" dirty="0" err="1"/>
              <a:t>Koutras</a:t>
            </a:r>
            <a:r>
              <a:rPr lang="en-US" dirty="0"/>
              <a:t> is a PhD candidate in network security, at the University of Piraeus, Department of Informatics. He obtained a bachelor’s degree in Information technology and computer technology engineering from the Technological educational institute of Central Greece (Lamia-2016). Then he also obtained a Master of Science (M.Sc.) in security management engineering from the University of Piraeus (Piraeus-2019). He currently participates in European research programs as a researcher of University of Piraeus Research center. He also participates as a trainer in various cybersecurity seminars, concerning maritime, healthcare and supply chain. He holds an ISO 27001:2013 lead auditor, certification in information security. His research work concerns network security analysis, risk assessment and operating systems security. Dimitris has collaborated with UPRC on several major projects, including </a:t>
            </a:r>
            <a:r>
              <a:rPr lang="en-US" dirty="0" err="1"/>
              <a:t>CyberSec</a:t>
            </a:r>
            <a:r>
              <a:rPr lang="en-US" dirty="0"/>
              <a:t> for Europe, </a:t>
            </a:r>
            <a:r>
              <a:rPr lang="en-US" dirty="0" err="1"/>
              <a:t>CyberSecPro</a:t>
            </a:r>
            <a:r>
              <a:rPr lang="en-US" dirty="0"/>
              <a:t>, MELITY and ARTEMIS, funded by the European Union and the Greek government. </a:t>
            </a:r>
          </a:p>
          <a:p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73E677C-B30B-9361-1557-EE90A7448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2929081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9511001-6F2E-D16C-C5A6-4486407F67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3498189" y="17722"/>
            <a:ext cx="2545001" cy="6837172"/>
          </a:xfrm>
          <a:custGeom>
            <a:avLst/>
            <a:gdLst>
              <a:gd name="connsiteX0" fmla="*/ 2518452 w 2545001"/>
              <a:gd name="connsiteY0" fmla="*/ 0 h 6837172"/>
              <a:gd name="connsiteX1" fmla="*/ 1701725 w 2545001"/>
              <a:gd name="connsiteY1" fmla="*/ 3172236 h 6837172"/>
              <a:gd name="connsiteX2" fmla="*/ 1361633 w 2545001"/>
              <a:gd name="connsiteY2" fmla="*/ 4439362 h 6837172"/>
              <a:gd name="connsiteX3" fmla="*/ 1178312 w 2545001"/>
              <a:gd name="connsiteY3" fmla="*/ 4524005 h 6837172"/>
              <a:gd name="connsiteX4" fmla="*/ 1067055 w 2545001"/>
              <a:gd name="connsiteY4" fmla="*/ 4330715 h 6837172"/>
              <a:gd name="connsiteX5" fmla="*/ 1324969 w 2545001"/>
              <a:gd name="connsiteY5" fmla="*/ 3379423 h 6837172"/>
              <a:gd name="connsiteX6" fmla="*/ 1307268 w 2545001"/>
              <a:gd name="connsiteY6" fmla="*/ 3240456 h 6837172"/>
              <a:gd name="connsiteX7" fmla="*/ 1196012 w 2545001"/>
              <a:gd name="connsiteY7" fmla="*/ 3154549 h 6837172"/>
              <a:gd name="connsiteX8" fmla="*/ 972233 w 2545001"/>
              <a:gd name="connsiteY8" fmla="*/ 3283409 h 6837172"/>
              <a:gd name="connsiteX9" fmla="*/ 580306 w 2545001"/>
              <a:gd name="connsiteY9" fmla="*/ 4728666 h 6837172"/>
              <a:gd name="connsiteX10" fmla="*/ 5057 w 2545001"/>
              <a:gd name="connsiteY10" fmla="*/ 6820750 h 6837172"/>
              <a:gd name="connsiteX11" fmla="*/ 0 w 2545001"/>
              <a:gd name="connsiteY11" fmla="*/ 6837173 h 6837172"/>
              <a:gd name="connsiteX12" fmla="*/ 26550 w 2545001"/>
              <a:gd name="connsiteY12" fmla="*/ 6837173 h 6837172"/>
              <a:gd name="connsiteX13" fmla="*/ 605591 w 2545001"/>
              <a:gd name="connsiteY13" fmla="*/ 4736246 h 6837172"/>
              <a:gd name="connsiteX14" fmla="*/ 997519 w 2545001"/>
              <a:gd name="connsiteY14" fmla="*/ 3290990 h 6837172"/>
              <a:gd name="connsiteX15" fmla="*/ 1190954 w 2545001"/>
              <a:gd name="connsiteY15" fmla="*/ 3179816 h 6837172"/>
              <a:gd name="connsiteX16" fmla="*/ 1285776 w 2545001"/>
              <a:gd name="connsiteY16" fmla="*/ 3253089 h 6837172"/>
              <a:gd name="connsiteX17" fmla="*/ 1300947 w 2545001"/>
              <a:gd name="connsiteY17" fmla="*/ 3373106 h 6837172"/>
              <a:gd name="connsiteX18" fmla="*/ 1043033 w 2545001"/>
              <a:gd name="connsiteY18" fmla="*/ 4324398 h 6837172"/>
              <a:gd name="connsiteX19" fmla="*/ 1171990 w 2545001"/>
              <a:gd name="connsiteY19" fmla="*/ 4548009 h 6837172"/>
              <a:gd name="connsiteX20" fmla="*/ 1385654 w 2545001"/>
              <a:gd name="connsiteY20" fmla="*/ 4448205 h 6837172"/>
              <a:gd name="connsiteX21" fmla="*/ 1385654 w 2545001"/>
              <a:gd name="connsiteY21" fmla="*/ 4446942 h 6837172"/>
              <a:gd name="connsiteX22" fmla="*/ 1725746 w 2545001"/>
              <a:gd name="connsiteY22" fmla="*/ 3178553 h 6837172"/>
              <a:gd name="connsiteX23" fmla="*/ 2545002 w 2545001"/>
              <a:gd name="connsiteY23" fmla="*/ 1263 h 6837172"/>
              <a:gd name="connsiteX24" fmla="*/ 2518452 w 2545001"/>
              <a:gd name="connsiteY24" fmla="*/ 0 h 6837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45001" h="6837172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 w="126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21" name="Picture Placeholder 20" descr="A person speaking into a microphone&#10;&#10;Description automatically generated">
            <a:extLst>
              <a:ext uri="{FF2B5EF4-FFF2-40B4-BE49-F238E27FC236}">
                <a16:creationId xmlns:a16="http://schemas.microsoft.com/office/drawing/2014/main" id="{D5480851-9AA6-A6C6-659E-CA81E0E733A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39" r="2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1830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2EA33AE-2E4E-2AD0-7AAD-FF06CBACB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7964" y="98470"/>
            <a:ext cx="4786877" cy="763899"/>
          </a:xfrm>
        </p:spPr>
        <p:txBody>
          <a:bodyPr/>
          <a:lstStyle/>
          <a:p>
            <a:r>
              <a:rPr lang="en-US" dirty="0"/>
              <a:t>WHAT</a:t>
            </a: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BA498B66-C42E-029B-6F9F-FF45F4C14B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8131" y="1059877"/>
            <a:ext cx="4786877" cy="763899"/>
          </a:xfrm>
        </p:spPr>
        <p:txBody>
          <a:bodyPr/>
          <a:lstStyle/>
          <a:p>
            <a:r>
              <a:rPr lang="en-US" dirty="0"/>
              <a:t>Training Topics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3B8BFA9-FBE9-EDA2-FBB1-C2B55CD7C8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8130" y="1977017"/>
            <a:ext cx="4546387" cy="2569866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1200" dirty="0"/>
              <a:t>Cybersecurity Body of Knowledge</a:t>
            </a:r>
          </a:p>
          <a:p>
            <a:pPr>
              <a:spcBef>
                <a:spcPts val="600"/>
              </a:spcBef>
            </a:pPr>
            <a:r>
              <a:rPr lang="en-US" sz="1200" dirty="0"/>
              <a:t>Threats and vulnerabilities</a:t>
            </a:r>
          </a:p>
          <a:p>
            <a:pPr>
              <a:spcBef>
                <a:spcPts val="600"/>
              </a:spcBef>
            </a:pPr>
            <a:r>
              <a:rPr lang="en-US" sz="1200" dirty="0"/>
              <a:t>Security Architecture Design and Implementation</a:t>
            </a:r>
          </a:p>
          <a:p>
            <a:pPr>
              <a:spcBef>
                <a:spcPts val="600"/>
              </a:spcBef>
            </a:pPr>
            <a:r>
              <a:rPr lang="en-US" sz="1200" dirty="0"/>
              <a:t>Security Controls Selection and Implementation</a:t>
            </a:r>
          </a:p>
          <a:p>
            <a:pPr>
              <a:spcBef>
                <a:spcPts val="600"/>
              </a:spcBef>
            </a:pPr>
            <a:r>
              <a:rPr lang="en-US" sz="1200" dirty="0"/>
              <a:t>Penetration Testing</a:t>
            </a:r>
          </a:p>
          <a:p>
            <a:pPr>
              <a:spcBef>
                <a:spcPts val="600"/>
              </a:spcBef>
            </a:pPr>
            <a:endParaRPr lang="en-US" sz="12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73E677C-B30B-9361-1557-EE90A7448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2929081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9511001-6F2E-D16C-C5A6-4486407F67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3498189" y="17722"/>
            <a:ext cx="2545001" cy="6837172"/>
          </a:xfrm>
          <a:custGeom>
            <a:avLst/>
            <a:gdLst>
              <a:gd name="connsiteX0" fmla="*/ 2518452 w 2545001"/>
              <a:gd name="connsiteY0" fmla="*/ 0 h 6837172"/>
              <a:gd name="connsiteX1" fmla="*/ 1701725 w 2545001"/>
              <a:gd name="connsiteY1" fmla="*/ 3172236 h 6837172"/>
              <a:gd name="connsiteX2" fmla="*/ 1361633 w 2545001"/>
              <a:gd name="connsiteY2" fmla="*/ 4439362 h 6837172"/>
              <a:gd name="connsiteX3" fmla="*/ 1178312 w 2545001"/>
              <a:gd name="connsiteY3" fmla="*/ 4524005 h 6837172"/>
              <a:gd name="connsiteX4" fmla="*/ 1067055 w 2545001"/>
              <a:gd name="connsiteY4" fmla="*/ 4330715 h 6837172"/>
              <a:gd name="connsiteX5" fmla="*/ 1324969 w 2545001"/>
              <a:gd name="connsiteY5" fmla="*/ 3379423 h 6837172"/>
              <a:gd name="connsiteX6" fmla="*/ 1307268 w 2545001"/>
              <a:gd name="connsiteY6" fmla="*/ 3240456 h 6837172"/>
              <a:gd name="connsiteX7" fmla="*/ 1196012 w 2545001"/>
              <a:gd name="connsiteY7" fmla="*/ 3154549 h 6837172"/>
              <a:gd name="connsiteX8" fmla="*/ 972233 w 2545001"/>
              <a:gd name="connsiteY8" fmla="*/ 3283409 h 6837172"/>
              <a:gd name="connsiteX9" fmla="*/ 580306 w 2545001"/>
              <a:gd name="connsiteY9" fmla="*/ 4728666 h 6837172"/>
              <a:gd name="connsiteX10" fmla="*/ 5057 w 2545001"/>
              <a:gd name="connsiteY10" fmla="*/ 6820750 h 6837172"/>
              <a:gd name="connsiteX11" fmla="*/ 0 w 2545001"/>
              <a:gd name="connsiteY11" fmla="*/ 6837173 h 6837172"/>
              <a:gd name="connsiteX12" fmla="*/ 26550 w 2545001"/>
              <a:gd name="connsiteY12" fmla="*/ 6837173 h 6837172"/>
              <a:gd name="connsiteX13" fmla="*/ 605591 w 2545001"/>
              <a:gd name="connsiteY13" fmla="*/ 4736246 h 6837172"/>
              <a:gd name="connsiteX14" fmla="*/ 997519 w 2545001"/>
              <a:gd name="connsiteY14" fmla="*/ 3290990 h 6837172"/>
              <a:gd name="connsiteX15" fmla="*/ 1190954 w 2545001"/>
              <a:gd name="connsiteY15" fmla="*/ 3179816 h 6837172"/>
              <a:gd name="connsiteX16" fmla="*/ 1285776 w 2545001"/>
              <a:gd name="connsiteY16" fmla="*/ 3253089 h 6837172"/>
              <a:gd name="connsiteX17" fmla="*/ 1300947 w 2545001"/>
              <a:gd name="connsiteY17" fmla="*/ 3373106 h 6837172"/>
              <a:gd name="connsiteX18" fmla="*/ 1043033 w 2545001"/>
              <a:gd name="connsiteY18" fmla="*/ 4324398 h 6837172"/>
              <a:gd name="connsiteX19" fmla="*/ 1171990 w 2545001"/>
              <a:gd name="connsiteY19" fmla="*/ 4548009 h 6837172"/>
              <a:gd name="connsiteX20" fmla="*/ 1385654 w 2545001"/>
              <a:gd name="connsiteY20" fmla="*/ 4448205 h 6837172"/>
              <a:gd name="connsiteX21" fmla="*/ 1385654 w 2545001"/>
              <a:gd name="connsiteY21" fmla="*/ 4446942 h 6837172"/>
              <a:gd name="connsiteX22" fmla="*/ 1725746 w 2545001"/>
              <a:gd name="connsiteY22" fmla="*/ 3178553 h 6837172"/>
              <a:gd name="connsiteX23" fmla="*/ 2545002 w 2545001"/>
              <a:gd name="connsiteY23" fmla="*/ 1263 h 6837172"/>
              <a:gd name="connsiteX24" fmla="*/ 2518452 w 2545001"/>
              <a:gd name="connsiteY24" fmla="*/ 0 h 6837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45001" h="6837172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 w="126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31" name="Picture Placeholder 30" descr="A person in a suit holding a book&#10;&#10;Description automatically generated">
            <a:extLst>
              <a:ext uri="{FF2B5EF4-FFF2-40B4-BE49-F238E27FC236}">
                <a16:creationId xmlns:a16="http://schemas.microsoft.com/office/drawing/2014/main" id="{460A1600-5184-3B60-8343-BC4FE5B96AB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10829" b="108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32177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2EA33AE-2E4E-2AD0-7AAD-FF06CBACB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7964" y="98470"/>
            <a:ext cx="4786877" cy="763899"/>
          </a:xfrm>
        </p:spPr>
        <p:txBody>
          <a:bodyPr/>
          <a:lstStyle/>
          <a:p>
            <a:r>
              <a:rPr lang="en-US" dirty="0"/>
              <a:t>WHY</a:t>
            </a: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BA498B66-C42E-029B-6F9F-FF45F4C14B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8131" y="1059877"/>
            <a:ext cx="4786877" cy="763899"/>
          </a:xfrm>
        </p:spPr>
        <p:txBody>
          <a:bodyPr>
            <a:normAutofit/>
          </a:bodyPr>
          <a:lstStyle/>
          <a:p>
            <a:r>
              <a:rPr lang="en-US" dirty="0"/>
              <a:t>Learning Outcomes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3B8BFA9-FBE9-EDA2-FBB1-C2B55CD7C8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8130" y="1977017"/>
            <a:ext cx="5577329" cy="2569866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1200" dirty="0"/>
              <a:t>Understanding of Port-Specific Cyber Threats: Participants will gain a comprehensive understanding of the unique cyber threats faced by maritime ports, including asset vulnerabilities and potential attack vectors.</a:t>
            </a:r>
          </a:p>
          <a:p>
            <a:pPr>
              <a:spcBef>
                <a:spcPts val="600"/>
              </a:spcBef>
            </a:pPr>
            <a:r>
              <a:rPr lang="en-US" sz="1200" dirty="0"/>
              <a:t>Proficiency in Binary Exploitation Techniques: Trainees will develop skills in binary exploitation, learning how to identify and exploit vulnerabilities in software used in port systems.</a:t>
            </a:r>
          </a:p>
          <a:p>
            <a:pPr>
              <a:spcBef>
                <a:spcPts val="600"/>
              </a:spcBef>
            </a:pPr>
            <a:r>
              <a:rPr lang="en-US" sz="1200" dirty="0"/>
              <a:t>Effective Cyber Attack Response: Participants will be trained in hands-on cyber attack response techniques, enabling them to effectively manage and mitigate incidents in real-time.</a:t>
            </a:r>
          </a:p>
          <a:p>
            <a:pPr>
              <a:spcBef>
                <a:spcPts val="600"/>
              </a:spcBef>
            </a:pPr>
            <a:r>
              <a:rPr lang="en-US" sz="1200" dirty="0"/>
              <a:t>Risk Assessment and Management Skills: The ability to conduct thorough risk assessments, identify critical assets, and implement robust risk management strategies specific to port environments.</a:t>
            </a:r>
          </a:p>
          <a:p>
            <a:pPr>
              <a:spcBef>
                <a:spcPts val="600"/>
              </a:spcBef>
            </a:pPr>
            <a:r>
              <a:rPr lang="en-US" sz="1200" dirty="0"/>
              <a:t>Practical Experience with Cybersecurity Tools: Hands-on experience with popular cybersecurity tools and platforms, including penetration testing and red-teaming tools.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73E677C-B30B-9361-1557-EE90A7448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2929081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9511001-6F2E-D16C-C5A6-4486407F67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3498189" y="17722"/>
            <a:ext cx="2545001" cy="6837172"/>
          </a:xfrm>
          <a:custGeom>
            <a:avLst/>
            <a:gdLst>
              <a:gd name="connsiteX0" fmla="*/ 2518452 w 2545001"/>
              <a:gd name="connsiteY0" fmla="*/ 0 h 6837172"/>
              <a:gd name="connsiteX1" fmla="*/ 1701725 w 2545001"/>
              <a:gd name="connsiteY1" fmla="*/ 3172236 h 6837172"/>
              <a:gd name="connsiteX2" fmla="*/ 1361633 w 2545001"/>
              <a:gd name="connsiteY2" fmla="*/ 4439362 h 6837172"/>
              <a:gd name="connsiteX3" fmla="*/ 1178312 w 2545001"/>
              <a:gd name="connsiteY3" fmla="*/ 4524005 h 6837172"/>
              <a:gd name="connsiteX4" fmla="*/ 1067055 w 2545001"/>
              <a:gd name="connsiteY4" fmla="*/ 4330715 h 6837172"/>
              <a:gd name="connsiteX5" fmla="*/ 1324969 w 2545001"/>
              <a:gd name="connsiteY5" fmla="*/ 3379423 h 6837172"/>
              <a:gd name="connsiteX6" fmla="*/ 1307268 w 2545001"/>
              <a:gd name="connsiteY6" fmla="*/ 3240456 h 6837172"/>
              <a:gd name="connsiteX7" fmla="*/ 1196012 w 2545001"/>
              <a:gd name="connsiteY7" fmla="*/ 3154549 h 6837172"/>
              <a:gd name="connsiteX8" fmla="*/ 972233 w 2545001"/>
              <a:gd name="connsiteY8" fmla="*/ 3283409 h 6837172"/>
              <a:gd name="connsiteX9" fmla="*/ 580306 w 2545001"/>
              <a:gd name="connsiteY9" fmla="*/ 4728666 h 6837172"/>
              <a:gd name="connsiteX10" fmla="*/ 5057 w 2545001"/>
              <a:gd name="connsiteY10" fmla="*/ 6820750 h 6837172"/>
              <a:gd name="connsiteX11" fmla="*/ 0 w 2545001"/>
              <a:gd name="connsiteY11" fmla="*/ 6837173 h 6837172"/>
              <a:gd name="connsiteX12" fmla="*/ 26550 w 2545001"/>
              <a:gd name="connsiteY12" fmla="*/ 6837173 h 6837172"/>
              <a:gd name="connsiteX13" fmla="*/ 605591 w 2545001"/>
              <a:gd name="connsiteY13" fmla="*/ 4736246 h 6837172"/>
              <a:gd name="connsiteX14" fmla="*/ 997519 w 2545001"/>
              <a:gd name="connsiteY14" fmla="*/ 3290990 h 6837172"/>
              <a:gd name="connsiteX15" fmla="*/ 1190954 w 2545001"/>
              <a:gd name="connsiteY15" fmla="*/ 3179816 h 6837172"/>
              <a:gd name="connsiteX16" fmla="*/ 1285776 w 2545001"/>
              <a:gd name="connsiteY16" fmla="*/ 3253089 h 6837172"/>
              <a:gd name="connsiteX17" fmla="*/ 1300947 w 2545001"/>
              <a:gd name="connsiteY17" fmla="*/ 3373106 h 6837172"/>
              <a:gd name="connsiteX18" fmla="*/ 1043033 w 2545001"/>
              <a:gd name="connsiteY18" fmla="*/ 4324398 h 6837172"/>
              <a:gd name="connsiteX19" fmla="*/ 1171990 w 2545001"/>
              <a:gd name="connsiteY19" fmla="*/ 4548009 h 6837172"/>
              <a:gd name="connsiteX20" fmla="*/ 1385654 w 2545001"/>
              <a:gd name="connsiteY20" fmla="*/ 4448205 h 6837172"/>
              <a:gd name="connsiteX21" fmla="*/ 1385654 w 2545001"/>
              <a:gd name="connsiteY21" fmla="*/ 4446942 h 6837172"/>
              <a:gd name="connsiteX22" fmla="*/ 1725746 w 2545001"/>
              <a:gd name="connsiteY22" fmla="*/ 3178553 h 6837172"/>
              <a:gd name="connsiteX23" fmla="*/ 2545002 w 2545001"/>
              <a:gd name="connsiteY23" fmla="*/ 1263 h 6837172"/>
              <a:gd name="connsiteX24" fmla="*/ 2518452 w 2545001"/>
              <a:gd name="connsiteY24" fmla="*/ 0 h 6837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45001" h="6837172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 w="126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7" name="Picture Placeholder 6" descr="A person pointing at papers&#10;&#10;Description automatically generated">
            <a:extLst>
              <a:ext uri="{FF2B5EF4-FFF2-40B4-BE49-F238E27FC236}">
                <a16:creationId xmlns:a16="http://schemas.microsoft.com/office/drawing/2014/main" id="{411E2CAA-211E-DCAC-3A97-522C2D95BBD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4194" r="41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194464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TM11534312">
      <a:dk1>
        <a:srgbClr val="000000"/>
      </a:dk1>
      <a:lt1>
        <a:srgbClr val="FFFFFF"/>
      </a:lt1>
      <a:dk2>
        <a:srgbClr val="D87A1A"/>
      </a:dk2>
      <a:lt2>
        <a:srgbClr val="E7E6E6"/>
      </a:lt2>
      <a:accent1>
        <a:srgbClr val="FFBA00"/>
      </a:accent1>
      <a:accent2>
        <a:srgbClr val="7229D2"/>
      </a:accent2>
      <a:accent3>
        <a:srgbClr val="C62FE1"/>
      </a:accent3>
      <a:accent4>
        <a:srgbClr val="CF1DA0"/>
      </a:accent4>
      <a:accent5>
        <a:srgbClr val="E12F68"/>
      </a:accent5>
      <a:accent6>
        <a:srgbClr val="CF2E1D"/>
      </a:accent6>
      <a:hlink>
        <a:srgbClr val="87882D"/>
      </a:hlink>
      <a:folHlink>
        <a:srgbClr val="7F7F7F"/>
      </a:folHlink>
    </a:clrScheme>
    <a:fontScheme name="Custom 62">
      <a:majorFont>
        <a:latin typeface="Book Antiqua"/>
        <a:ea typeface=""/>
        <a:cs typeface=""/>
      </a:majorFont>
      <a:minorFont>
        <a:latin typeface="Century Gothic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M11534312_Win32_SL_V3" id="{A784F2EB-8377-40E2-878D-F359E4F7734D}" vid="{87F4C17B-0668-4D7F-80F5-6507D8EFBB0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739EAE05-2D90-4440-A098-2E114DBDB5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BB42C3-98F0-4E09-AE96-62EE07CAC5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C15CCAF-B227-4420-8A82-899C4EC33714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4858</Words>
  <Application>Microsoft Office PowerPoint</Application>
  <PresentationFormat>Ευρεία οθόνη</PresentationFormat>
  <Paragraphs>573</Paragraphs>
  <Slides>68</Slides>
  <Notes>3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68</vt:i4>
      </vt:variant>
    </vt:vector>
  </HeadingPairs>
  <TitlesOfParts>
    <vt:vector size="81" baseType="lpstr">
      <vt:lpstr>Arial</vt:lpstr>
      <vt:lpstr>Arial Black</vt:lpstr>
      <vt:lpstr>Arial Unicode MS</vt:lpstr>
      <vt:lpstr>Book Antiqua</vt:lpstr>
      <vt:lpstr>Calibri</vt:lpstr>
      <vt:lpstr>Carlito</vt:lpstr>
      <vt:lpstr>Century Gothic</vt:lpstr>
      <vt:lpstr>Courier New</vt:lpstr>
      <vt:lpstr>Liberation Mono</vt:lpstr>
      <vt:lpstr>Symbol</vt:lpstr>
      <vt:lpstr>Tahoma</vt:lpstr>
      <vt:lpstr>Times New Roman</vt:lpstr>
      <vt:lpstr>Custom</vt:lpstr>
      <vt:lpstr>Penetration Testing</vt:lpstr>
      <vt:lpstr>Παρουσίαση του PowerPoint</vt:lpstr>
      <vt:lpstr>Cyber Ranges and Operations</vt:lpstr>
      <vt:lpstr>Goals: Who-What-Why you need to take this training </vt:lpstr>
      <vt:lpstr>Value Propositions</vt:lpstr>
      <vt:lpstr>WHO</vt:lpstr>
      <vt:lpstr>WHO</vt:lpstr>
      <vt:lpstr>WHAT</vt:lpstr>
      <vt:lpstr>WHY</vt:lpstr>
      <vt:lpstr>Training Outline</vt:lpstr>
      <vt:lpstr>Background Knowledge and Prerequisites</vt:lpstr>
      <vt:lpstr>Technical Tools and Other Requirement</vt:lpstr>
      <vt:lpstr>Course progress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Course progress</vt:lpstr>
      <vt:lpstr>Παρουσίαση του PowerPoint</vt:lpstr>
      <vt:lpstr>Παρουσίαση του PowerPoint</vt:lpstr>
      <vt:lpstr>Course progress</vt:lpstr>
      <vt:lpstr>Memory corruption bugs</vt:lpstr>
      <vt:lpstr>Memory corruption bugs</vt:lpstr>
      <vt:lpstr>Memory corruption bugs  are everywhere</vt:lpstr>
      <vt:lpstr>Impact of memory corruption bugs</vt:lpstr>
      <vt:lpstr>Common memory corruption bugs</vt:lpstr>
      <vt:lpstr>Buffer overflows</vt:lpstr>
      <vt:lpstr>Buffer overflows</vt:lpstr>
      <vt:lpstr>Buffer overflows</vt:lpstr>
      <vt:lpstr>Exploiting a buffer overflow on the stack</vt:lpstr>
      <vt:lpstr>Off-by-one errors</vt:lpstr>
      <vt:lpstr>Exploiting off-by-one errors</vt:lpstr>
      <vt:lpstr>Non-executable pages</vt:lpstr>
      <vt:lpstr>Stack protection</vt:lpstr>
      <vt:lpstr>Return oriented programming</vt:lpstr>
      <vt:lpstr>Return oriented programming</vt:lpstr>
      <vt:lpstr>Format string bugs</vt:lpstr>
      <vt:lpstr>Format string bugs</vt:lpstr>
      <vt:lpstr>Format string bugs</vt:lpstr>
      <vt:lpstr>NULL pointer dereferences</vt:lpstr>
      <vt:lpstr>NULL pointer dereferences</vt:lpstr>
      <vt:lpstr>Course progress</vt:lpstr>
      <vt:lpstr>Παρουσίαση του PowerPoint</vt:lpstr>
      <vt:lpstr>File format</vt:lpstr>
      <vt:lpstr>Mapping the application  functionality</vt:lpstr>
      <vt:lpstr>Dependencies to dynamic  libraries</vt:lpstr>
      <vt:lpstr>Incorporated static libraries</vt:lpstr>
      <vt:lpstr>Execution tracing</vt:lpstr>
      <vt:lpstr>Παρουσίαση του PowerPoint</vt:lpstr>
      <vt:lpstr>File format</vt:lpstr>
      <vt:lpstr>Mapping the application  functionality</vt:lpstr>
      <vt:lpstr>Dependencies to  dynamic libraries</vt:lpstr>
      <vt:lpstr>Incorporated static libraries</vt:lpstr>
      <vt:lpstr>Execution tracing</vt:lpstr>
      <vt:lpstr>Fuzz testing</vt:lpstr>
      <vt:lpstr>Checking whether a crash due to memory corruption is interesting / exploitable</vt:lpstr>
      <vt:lpstr>Identify and exploit functions with known weaknesses</vt:lpstr>
      <vt:lpstr>Study interesting paths using reverse engineering</vt:lpstr>
      <vt:lpstr>Investigate the type  of vulnerability</vt:lpstr>
      <vt:lpstr>Recording a vulnerability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CyberSecPro Training Presentation Template</dc:title>
  <dc:subject>CyberSecPro Modules</dc:subject>
  <dc:creator/>
  <cp:lastModifiedBy/>
  <cp:revision>1</cp:revision>
  <dcterms:created xsi:type="dcterms:W3CDTF">2023-07-18T15:28:54Z</dcterms:created>
  <dcterms:modified xsi:type="dcterms:W3CDTF">2024-05-20T00:00:44Z</dcterms:modified>
  <cp:version>Ver-1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