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5"/>
  </p:notesMasterIdLst>
  <p:handoutMasterIdLst>
    <p:handoutMasterId r:id="rId66"/>
  </p:handoutMasterIdLst>
  <p:sldIdLst>
    <p:sldId id="376" r:id="rId5"/>
    <p:sldId id="257" r:id="rId6"/>
    <p:sldId id="388" r:id="rId7"/>
    <p:sldId id="382" r:id="rId8"/>
    <p:sldId id="391" r:id="rId9"/>
    <p:sldId id="378" r:id="rId10"/>
    <p:sldId id="398" r:id="rId11"/>
    <p:sldId id="394" r:id="rId12"/>
    <p:sldId id="397" r:id="rId13"/>
    <p:sldId id="502" r:id="rId14"/>
    <p:sldId id="506" r:id="rId15"/>
    <p:sldId id="504" r:id="rId16"/>
    <p:sldId id="468" r:id="rId17"/>
    <p:sldId id="507" r:id="rId18"/>
    <p:sldId id="470" r:id="rId19"/>
    <p:sldId id="471" r:id="rId20"/>
    <p:sldId id="508" r:id="rId21"/>
    <p:sldId id="511" r:id="rId22"/>
    <p:sldId id="535" r:id="rId23"/>
    <p:sldId id="531" r:id="rId24"/>
    <p:sldId id="509" r:id="rId25"/>
    <p:sldId id="510" r:id="rId26"/>
    <p:sldId id="513" r:id="rId27"/>
    <p:sldId id="514" r:id="rId28"/>
    <p:sldId id="517" r:id="rId29"/>
    <p:sldId id="516" r:id="rId30"/>
    <p:sldId id="518" r:id="rId31"/>
    <p:sldId id="536" r:id="rId32"/>
    <p:sldId id="537" r:id="rId33"/>
    <p:sldId id="538" r:id="rId34"/>
    <p:sldId id="539" r:id="rId35"/>
    <p:sldId id="540" r:id="rId36"/>
    <p:sldId id="541" r:id="rId37"/>
    <p:sldId id="542" r:id="rId38"/>
    <p:sldId id="543" r:id="rId39"/>
    <p:sldId id="544" r:id="rId40"/>
    <p:sldId id="519" r:id="rId41"/>
    <p:sldId id="520" r:id="rId42"/>
    <p:sldId id="521" r:id="rId43"/>
    <p:sldId id="551" r:id="rId44"/>
    <p:sldId id="552" r:id="rId45"/>
    <p:sldId id="553" r:id="rId46"/>
    <p:sldId id="523" r:id="rId47"/>
    <p:sldId id="532" r:id="rId48"/>
    <p:sldId id="524" r:id="rId49"/>
    <p:sldId id="533" r:id="rId50"/>
    <p:sldId id="534" r:id="rId51"/>
    <p:sldId id="522" r:id="rId52"/>
    <p:sldId id="525" r:id="rId53"/>
    <p:sldId id="545" r:id="rId54"/>
    <p:sldId id="546" r:id="rId55"/>
    <p:sldId id="527" r:id="rId56"/>
    <p:sldId id="526" r:id="rId57"/>
    <p:sldId id="528" r:id="rId58"/>
    <p:sldId id="547" r:id="rId59"/>
    <p:sldId id="548" r:id="rId60"/>
    <p:sldId id="529" r:id="rId61"/>
    <p:sldId id="530" r:id="rId62"/>
    <p:sldId id="549" r:id="rId63"/>
    <p:sldId id="55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Συντάκτης" initials="Α"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190"/>
    <a:srgbClr val="FFFFFF"/>
    <a:srgbClr val="72777E"/>
    <a:srgbClr val="F4F3F3"/>
    <a:srgbClr val="EADAC1"/>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B3FF6-5D36-4B42-BCF0-E85B2A77BD17}" v="14" dt="2024-03-21T10:57:17.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76965" autoAdjust="0"/>
  </p:normalViewPr>
  <p:slideViewPr>
    <p:cSldViewPr snapToGrid="0" showGuides="1">
      <p:cViewPr varScale="1">
        <p:scale>
          <a:sx n="83" d="100"/>
          <a:sy n="83" d="100"/>
        </p:scale>
        <p:origin x="402"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4/24/2024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4/24/2024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13795" y="6000749"/>
            <a:ext cx="9600216" cy="365125"/>
          </a:xfrm>
        </p:spPr>
        <p:txBody>
          <a:bodyPr/>
          <a:lstStyle/>
          <a:p>
            <a:r>
              <a:rPr lang="el-GR"/>
              <a:t>Η νέα έκδοση του ISO 27001:2022. Τι αλλάζει;</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2917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Agenda - Topic 2">
  <p:cSld name="1_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88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1924067"/>
          </a:xfrm>
        </p:spPr>
        <p:txBody>
          <a:bodyPr>
            <a:noAutofit/>
          </a:bodyPr>
          <a:lstStyle/>
          <a:p>
            <a:r>
              <a:rPr lang="en-GB" sz="4400" dirty="0"/>
              <a:t>Healthcare sector cyber security</a:t>
            </a:r>
            <a:endParaRPr lang="en-US" sz="44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Prof Dr. Shareeful Islam</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GB" sz="4800" dirty="0"/>
              <a:t>CSP008_SA_H</a:t>
            </a:r>
            <a:endParaRPr lang="en-US" sz="4800" dirty="0"/>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pic>
        <p:nvPicPr>
          <p:cNvPr id="2" name="Google Shape;213;p1">
            <a:extLst>
              <a:ext uri="{FF2B5EF4-FFF2-40B4-BE49-F238E27FC236}">
                <a16:creationId xmlns:a16="http://schemas.microsoft.com/office/drawing/2014/main" id="{B8FCF447-8F40-74D7-C980-B06584F86342}"/>
              </a:ext>
            </a:extLst>
          </p:cNvPr>
          <p:cNvPicPr preferRelativeResize="0"/>
          <p:nvPr/>
        </p:nvPicPr>
        <p:blipFill>
          <a:blip r:embed="rId4">
            <a:alphaModFix/>
          </a:blip>
          <a:stretch>
            <a:fillRect/>
          </a:stretch>
        </p:blipFill>
        <p:spPr>
          <a:xfrm>
            <a:off x="9490675" y="6305150"/>
            <a:ext cx="2553075" cy="472250"/>
          </a:xfrm>
          <a:prstGeom prst="rect">
            <a:avLst/>
          </a:prstGeom>
          <a:noFill/>
          <a:ln>
            <a:noFill/>
          </a:ln>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2DEE-DC45-633A-9F69-66D7B74B3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C1533-116C-2DD3-1714-BA98D1D9047F}"/>
              </a:ext>
            </a:extLst>
          </p:cNvPr>
          <p:cNvSpPr>
            <a:spLocks noGrp="1"/>
          </p:cNvSpPr>
          <p:nvPr>
            <p:ph type="ctrTitle"/>
          </p:nvPr>
        </p:nvSpPr>
        <p:spPr>
          <a:xfrm>
            <a:off x="796322" y="320040"/>
            <a:ext cx="8974999" cy="609108"/>
          </a:xfrm>
        </p:spPr>
        <p:txBody>
          <a:bodyPr>
            <a:normAutofit/>
          </a:bodyPr>
          <a:lstStyle/>
          <a:p>
            <a:r>
              <a:rPr lang="en-GB" sz="3600" dirty="0">
                <a:solidFill>
                  <a:srgbClr val="00A1DA"/>
                </a:solidFill>
              </a:rPr>
              <a:t>Information Security Vs. Cyber Security</a:t>
            </a:r>
            <a:endParaRPr lang="el-GR" dirty="0"/>
          </a:p>
        </p:txBody>
      </p:sp>
      <p:sp>
        <p:nvSpPr>
          <p:cNvPr id="6" name="Slide Number Placeholder 5">
            <a:extLst>
              <a:ext uri="{FF2B5EF4-FFF2-40B4-BE49-F238E27FC236}">
                <a16:creationId xmlns:a16="http://schemas.microsoft.com/office/drawing/2014/main" id="{6F8EF1D8-10E2-55D2-EAE6-D22B5612FEA9}"/>
              </a:ext>
            </a:extLst>
          </p:cNvPr>
          <p:cNvSpPr>
            <a:spLocks noGrp="1"/>
          </p:cNvSpPr>
          <p:nvPr>
            <p:ph type="sldNum" sz="quarter" idx="4"/>
          </p:nvPr>
        </p:nvSpPr>
        <p:spPr/>
        <p:txBody>
          <a:bodyPr/>
          <a:lstStyle/>
          <a:p>
            <a:fld id="{3A98EE3D-8CD1-4C3F-BD1C-C98C9596463C}" type="slidenum">
              <a:rPr lang="en-US" smtClean="0"/>
              <a:pPr/>
              <a:t>10</a:t>
            </a:fld>
            <a:endParaRPr lang="en-US" dirty="0"/>
          </a:p>
        </p:txBody>
      </p:sp>
      <p:sp>
        <p:nvSpPr>
          <p:cNvPr id="7" name="Content Placeholder 6">
            <a:extLst>
              <a:ext uri="{FF2B5EF4-FFF2-40B4-BE49-F238E27FC236}">
                <a16:creationId xmlns:a16="http://schemas.microsoft.com/office/drawing/2014/main" id="{2D6DB88C-3696-4985-E3B2-1C1F61C3E91B}"/>
              </a:ext>
            </a:extLst>
          </p:cNvPr>
          <p:cNvSpPr>
            <a:spLocks noGrp="1"/>
          </p:cNvSpPr>
          <p:nvPr>
            <p:ph sz="quarter" idx="17"/>
          </p:nvPr>
        </p:nvSpPr>
        <p:spPr>
          <a:xfrm>
            <a:off x="243428" y="1063256"/>
            <a:ext cx="7816051" cy="4219317"/>
          </a:xfrm>
        </p:spPr>
        <p:txBody>
          <a:bodyPr>
            <a:normAutofit fontScale="77500" lnSpcReduction="20000"/>
          </a:bodyPr>
          <a:lstStyle/>
          <a:p>
            <a:r>
              <a:rPr lang="en-GB" sz="2800" dirty="0">
                <a:solidFill>
                  <a:srgbClr val="000000"/>
                </a:solidFill>
              </a:rPr>
              <a:t>Information security </a:t>
            </a:r>
          </a:p>
          <a:p>
            <a:pPr lvl="1"/>
            <a:r>
              <a:rPr lang="en-GB" sz="2200" dirty="0">
                <a:solidFill>
                  <a:srgbClr val="000000"/>
                </a:solidFill>
              </a:rPr>
              <a:t>Protecting information and information systems from unauthorized use, assess, modification or removal. </a:t>
            </a:r>
          </a:p>
          <a:p>
            <a:pPr lvl="1"/>
            <a:r>
              <a:rPr lang="en-GB" sz="2200" dirty="0">
                <a:solidFill>
                  <a:srgbClr val="000000"/>
                </a:solidFill>
              </a:rPr>
              <a:t>Two sub-categories</a:t>
            </a:r>
            <a:r>
              <a:rPr lang="en-GB" sz="3000" dirty="0"/>
              <a:t> </a:t>
            </a:r>
          </a:p>
          <a:p>
            <a:pPr lvl="2"/>
            <a:r>
              <a:rPr lang="en-GB" sz="1900" dirty="0">
                <a:solidFill>
                  <a:srgbClr val="000000"/>
                </a:solidFill>
              </a:rPr>
              <a:t>Physical environment by ensuring the premises is secure</a:t>
            </a:r>
          </a:p>
          <a:p>
            <a:pPr lvl="2"/>
            <a:r>
              <a:rPr lang="en-GB" sz="1900" dirty="0">
                <a:solidFill>
                  <a:srgbClr val="000000"/>
                </a:solidFill>
              </a:rPr>
              <a:t>No one can access information electronically</a:t>
            </a:r>
          </a:p>
          <a:p>
            <a:pPr lvl="1"/>
            <a:r>
              <a:rPr lang="en-GB" sz="2200" dirty="0">
                <a:solidFill>
                  <a:srgbClr val="000000"/>
                </a:solidFill>
              </a:rPr>
              <a:t>Concerned with making sure data in any form is kept secure and is a bit more broad than cybersecurity</a:t>
            </a:r>
          </a:p>
          <a:p>
            <a:r>
              <a:rPr lang="en-GB" sz="2800" dirty="0">
                <a:solidFill>
                  <a:srgbClr val="000000"/>
                </a:solidFill>
              </a:rPr>
              <a:t>Cyber Security </a:t>
            </a:r>
          </a:p>
          <a:p>
            <a:pPr lvl="1"/>
            <a:r>
              <a:rPr lang="en-GB" sz="2100" dirty="0">
                <a:solidFill>
                  <a:srgbClr val="000000"/>
                </a:solidFill>
              </a:rPr>
              <a:t>How individuals and organisations reduce the risk of cyber attack.</a:t>
            </a:r>
          </a:p>
          <a:p>
            <a:pPr lvl="1"/>
            <a:r>
              <a:rPr lang="en-GB" sz="2100" dirty="0">
                <a:solidFill>
                  <a:srgbClr val="000000"/>
                </a:solidFill>
              </a:rPr>
              <a:t>Cyber security is the practice of protecting </a:t>
            </a:r>
            <a:r>
              <a:rPr lang="en-GB" sz="2000" dirty="0">
                <a:solidFill>
                  <a:srgbClr val="000000"/>
                </a:solidFill>
              </a:rPr>
              <a:t>information and data from outside sources on the Internet.</a:t>
            </a:r>
          </a:p>
          <a:p>
            <a:pPr lvl="1"/>
            <a:r>
              <a:rPr lang="en-GB" sz="2000" dirty="0">
                <a:solidFill>
                  <a:srgbClr val="000000"/>
                </a:solidFill>
              </a:rPr>
              <a:t>cyber security focuses on digital information but also, it deals with other things as well: Cyber crimes, cyber attacks, cyber frauds, law enforcement.</a:t>
            </a:r>
          </a:p>
          <a:p>
            <a:endParaRPr lang="en-GB" dirty="0"/>
          </a:p>
        </p:txBody>
      </p:sp>
    </p:spTree>
    <p:extLst>
      <p:ext uri="{BB962C8B-B14F-4D97-AF65-F5344CB8AC3E}">
        <p14:creationId xmlns:p14="http://schemas.microsoft.com/office/powerpoint/2010/main" val="2929079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70BE-452F-219C-E6DD-CCC4824B8B5A}"/>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D37A3-EA94-3F1B-33C8-6FB85BFFF384}"/>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9E8D48A9-9215-AB58-BF31-51E8FFEB0B2C}"/>
              </a:ext>
            </a:extLst>
          </p:cNvPr>
          <p:cNvSpPr>
            <a:spLocks noGrp="1"/>
          </p:cNvSpPr>
          <p:nvPr>
            <p:ph type="sldNum" sz="quarter" idx="4"/>
          </p:nvPr>
        </p:nvSpPr>
        <p:spPr/>
        <p:txBody>
          <a:bodyPr/>
          <a:lstStyle/>
          <a:p>
            <a:fld id="{3A98EE3D-8CD1-4C3F-BD1C-C98C9596463C}" type="slidenum">
              <a:rPr lang="en-US" smtClean="0"/>
              <a:pPr/>
              <a:t>11</a:t>
            </a:fld>
            <a:endParaRPr lang="en-US" dirty="0"/>
          </a:p>
        </p:txBody>
      </p:sp>
      <p:sp>
        <p:nvSpPr>
          <p:cNvPr id="7" name="Content Placeholder 6">
            <a:extLst>
              <a:ext uri="{FF2B5EF4-FFF2-40B4-BE49-F238E27FC236}">
                <a16:creationId xmlns:a16="http://schemas.microsoft.com/office/drawing/2014/main" id="{AA8E3021-E42A-0471-E85F-20FD7A73FCB5}"/>
              </a:ext>
            </a:extLst>
          </p:cNvPr>
          <p:cNvSpPr>
            <a:spLocks noGrp="1"/>
          </p:cNvSpPr>
          <p:nvPr>
            <p:ph sz="quarter" idx="17"/>
          </p:nvPr>
        </p:nvSpPr>
        <p:spPr/>
        <p:txBody>
          <a:bodyPr/>
          <a:lstStyle/>
          <a:p>
            <a:endParaRPr lang="en-GB" dirty="0"/>
          </a:p>
        </p:txBody>
      </p:sp>
      <p:pic>
        <p:nvPicPr>
          <p:cNvPr id="4" name="Picture 4" descr="Logical relationships between cyber security and other security domains...  | Download Scientific Diagram">
            <a:extLst>
              <a:ext uri="{FF2B5EF4-FFF2-40B4-BE49-F238E27FC236}">
                <a16:creationId xmlns:a16="http://schemas.microsoft.com/office/drawing/2014/main" id="{F49F7A8A-69A9-EE70-5465-3B5DBC165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35" y="341510"/>
            <a:ext cx="9929530" cy="584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30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79B91-47B1-1E6F-C11E-10943236F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0F89E-263D-716F-3635-E2B220FF7FD8}"/>
              </a:ext>
            </a:extLst>
          </p:cNvPr>
          <p:cNvSpPr>
            <a:spLocks noGrp="1"/>
          </p:cNvSpPr>
          <p:nvPr>
            <p:ph type="ctrTitle"/>
          </p:nvPr>
        </p:nvSpPr>
        <p:spPr>
          <a:xfrm>
            <a:off x="796322" y="320040"/>
            <a:ext cx="8974999" cy="609108"/>
          </a:xfrm>
        </p:spPr>
        <p:txBody>
          <a:bodyPr>
            <a:normAutofit/>
          </a:bodyPr>
          <a:lstStyle/>
          <a:p>
            <a:r>
              <a:rPr lang="en-GB" sz="3600" dirty="0">
                <a:solidFill>
                  <a:srgbClr val="00A1DA"/>
                </a:solidFill>
              </a:rPr>
              <a:t>Security Target</a:t>
            </a:r>
            <a:endParaRPr lang="el-GR" dirty="0"/>
          </a:p>
        </p:txBody>
      </p:sp>
      <p:sp>
        <p:nvSpPr>
          <p:cNvPr id="5" name="Footer Placeholder 4">
            <a:extLst>
              <a:ext uri="{FF2B5EF4-FFF2-40B4-BE49-F238E27FC236}">
                <a16:creationId xmlns:a16="http://schemas.microsoft.com/office/drawing/2014/main" id="{54E97953-4E05-2431-4A2C-06A8BA70EFBE}"/>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096D268B-F8F6-E99D-95D2-58F987083BC8}"/>
              </a:ext>
            </a:extLst>
          </p:cNvPr>
          <p:cNvSpPr>
            <a:spLocks noGrp="1"/>
          </p:cNvSpPr>
          <p:nvPr>
            <p:ph type="sldNum" sz="quarter" idx="4"/>
          </p:nvPr>
        </p:nvSpPr>
        <p:spPr/>
        <p:txBody>
          <a:bodyPr/>
          <a:lstStyle/>
          <a:p>
            <a:fld id="{3A98EE3D-8CD1-4C3F-BD1C-C98C9596463C}" type="slidenum">
              <a:rPr lang="en-US" smtClean="0"/>
              <a:pPr/>
              <a:t>12</a:t>
            </a:fld>
            <a:endParaRPr lang="en-US" dirty="0"/>
          </a:p>
        </p:txBody>
      </p:sp>
      <p:sp>
        <p:nvSpPr>
          <p:cNvPr id="7" name="Content Placeholder 6">
            <a:extLst>
              <a:ext uri="{FF2B5EF4-FFF2-40B4-BE49-F238E27FC236}">
                <a16:creationId xmlns:a16="http://schemas.microsoft.com/office/drawing/2014/main" id="{39EE2225-E640-FF96-40FE-93E24E5A9B01}"/>
              </a:ext>
            </a:extLst>
          </p:cNvPr>
          <p:cNvSpPr>
            <a:spLocks noGrp="1"/>
          </p:cNvSpPr>
          <p:nvPr>
            <p:ph sz="quarter" idx="17"/>
          </p:nvPr>
        </p:nvSpPr>
        <p:spPr>
          <a:xfrm>
            <a:off x="317857" y="1074420"/>
            <a:ext cx="6731530" cy="4709160"/>
          </a:xfrm>
        </p:spPr>
        <p:txBody>
          <a:bodyPr>
            <a:normAutofit fontScale="85000" lnSpcReduction="20000"/>
          </a:bodyPr>
          <a:lstStyle/>
          <a:p>
            <a:pPr>
              <a:lnSpc>
                <a:spcPct val="90000"/>
              </a:lnSpc>
            </a:pPr>
            <a:r>
              <a:rPr lang="en-US" sz="2600" dirty="0">
                <a:solidFill>
                  <a:srgbClr val="000000"/>
                </a:solidFill>
              </a:rPr>
              <a:t>The desired levels of security and assurance varies between organization, industries, even departments </a:t>
            </a:r>
          </a:p>
          <a:p>
            <a:pPr algn="ctr">
              <a:lnSpc>
                <a:spcPct val="90000"/>
              </a:lnSpc>
              <a:buNone/>
            </a:pPr>
            <a:r>
              <a:rPr lang="en-US" sz="2600" dirty="0">
                <a:solidFill>
                  <a:srgbClr val="C00000"/>
                </a:solidFill>
              </a:rPr>
              <a:t>There is not single approach applies to every one</a:t>
            </a:r>
          </a:p>
          <a:p>
            <a:pPr>
              <a:lnSpc>
                <a:spcPct val="90000"/>
              </a:lnSpc>
            </a:pPr>
            <a:r>
              <a:rPr lang="en-US" sz="2600" dirty="0">
                <a:solidFill>
                  <a:srgbClr val="000000"/>
                </a:solidFill>
              </a:rPr>
              <a:t>Three main security goals</a:t>
            </a:r>
          </a:p>
          <a:p>
            <a:pPr lvl="1">
              <a:defRPr/>
            </a:pPr>
            <a:r>
              <a:rPr lang="en-GB" sz="2200" dirty="0">
                <a:solidFill>
                  <a:srgbClr val="000000"/>
                </a:solidFill>
              </a:rPr>
              <a:t>Confidentiality(C)</a:t>
            </a:r>
          </a:p>
          <a:p>
            <a:pPr lvl="1">
              <a:defRPr/>
            </a:pPr>
            <a:r>
              <a:rPr lang="en-GB" sz="2200" dirty="0">
                <a:solidFill>
                  <a:srgbClr val="000000"/>
                </a:solidFill>
              </a:rPr>
              <a:t>Integrity(I)</a:t>
            </a:r>
          </a:p>
          <a:p>
            <a:pPr lvl="1">
              <a:defRPr/>
            </a:pPr>
            <a:r>
              <a:rPr lang="en-GB" sz="2200" dirty="0">
                <a:solidFill>
                  <a:srgbClr val="000000"/>
                </a:solidFill>
              </a:rPr>
              <a:t>Availability(A)</a:t>
            </a:r>
          </a:p>
          <a:p>
            <a:pPr>
              <a:defRPr/>
            </a:pPr>
            <a:r>
              <a:rPr lang="en-GB" sz="2600" dirty="0">
                <a:solidFill>
                  <a:srgbClr val="000000"/>
                </a:solidFill>
              </a:rPr>
              <a:t>Three security services necessary to support the CIA</a:t>
            </a:r>
          </a:p>
          <a:p>
            <a:pPr lvl="1">
              <a:defRPr/>
            </a:pPr>
            <a:r>
              <a:rPr lang="en-GB" sz="2600" dirty="0">
                <a:solidFill>
                  <a:srgbClr val="000000"/>
                </a:solidFill>
              </a:rPr>
              <a:t>Identification </a:t>
            </a:r>
          </a:p>
          <a:p>
            <a:pPr lvl="1">
              <a:defRPr/>
            </a:pPr>
            <a:r>
              <a:rPr lang="en-GB" sz="2600" dirty="0">
                <a:solidFill>
                  <a:srgbClr val="000000"/>
                </a:solidFill>
              </a:rPr>
              <a:t>Authentication</a:t>
            </a:r>
          </a:p>
          <a:p>
            <a:pPr lvl="1">
              <a:defRPr/>
            </a:pPr>
            <a:r>
              <a:rPr lang="en-GB" sz="2600" dirty="0">
                <a:solidFill>
                  <a:srgbClr val="000000"/>
                </a:solidFill>
              </a:rPr>
              <a:t>Authorization</a:t>
            </a:r>
          </a:p>
          <a:p>
            <a:endParaRPr lang="en-GB" dirty="0"/>
          </a:p>
        </p:txBody>
      </p:sp>
    </p:spTree>
    <p:extLst>
      <p:ext uri="{BB962C8B-B14F-4D97-AF65-F5344CB8AC3E}">
        <p14:creationId xmlns:p14="http://schemas.microsoft.com/office/powerpoint/2010/main" val="284829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86D8D8-2ECD-31A3-CA27-7071B4D934BA}"/>
              </a:ext>
            </a:extLst>
          </p:cNvPr>
          <p:cNvSpPr txBox="1">
            <a:spLocks/>
          </p:cNvSpPr>
          <p:nvPr/>
        </p:nvSpPr>
        <p:spPr>
          <a:xfrm>
            <a:off x="457200" y="274638"/>
            <a:ext cx="8229600" cy="634082"/>
          </a:xfrm>
          <a:prstGeom prst="rect">
            <a:avLst/>
          </a:prstGeom>
          <a:effectLst/>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pPr algn="ctr"/>
            <a:r>
              <a:rPr lang="en-GB">
                <a:solidFill>
                  <a:srgbClr val="00A1DA"/>
                </a:solidFill>
              </a:rPr>
              <a:t>CIA </a:t>
            </a:r>
            <a:endParaRPr lang="en-GB" dirty="0">
              <a:solidFill>
                <a:srgbClr val="00A1DA"/>
              </a:solidFill>
            </a:endParaRPr>
          </a:p>
        </p:txBody>
      </p:sp>
      <p:sp>
        <p:nvSpPr>
          <p:cNvPr id="5" name="Rectangle 4">
            <a:extLst>
              <a:ext uri="{FF2B5EF4-FFF2-40B4-BE49-F238E27FC236}">
                <a16:creationId xmlns:a16="http://schemas.microsoft.com/office/drawing/2014/main" id="{2C08F587-F961-1B84-91D8-C696A76E38AC}"/>
              </a:ext>
            </a:extLst>
          </p:cNvPr>
          <p:cNvSpPr/>
          <p:nvPr/>
        </p:nvSpPr>
        <p:spPr>
          <a:xfrm>
            <a:off x="707503" y="1260376"/>
            <a:ext cx="2160586" cy="35849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Ability to control or restrict access so that only authorized individuals can view sensitive information.  Classification’s may include</a:t>
            </a:r>
          </a:p>
          <a:p>
            <a:pPr marL="342900" indent="-342900">
              <a:lnSpc>
                <a:spcPct val="100000"/>
              </a:lnSpc>
              <a:buFont typeface="Wingdings" pitchFamily="2" charset="2"/>
              <a:buChar char="§"/>
            </a:pPr>
            <a:r>
              <a:rPr lang="en-GB" sz="1400" dirty="0">
                <a:solidFill>
                  <a:srgbClr val="000000"/>
                </a:solidFill>
              </a:rPr>
              <a:t>Secret</a:t>
            </a:r>
          </a:p>
          <a:p>
            <a:pPr marL="342900" indent="-342900">
              <a:lnSpc>
                <a:spcPct val="100000"/>
              </a:lnSpc>
              <a:buFont typeface="Wingdings" pitchFamily="2" charset="2"/>
              <a:buChar char="§"/>
            </a:pPr>
            <a:r>
              <a:rPr lang="en-GB" sz="1400" dirty="0">
                <a:solidFill>
                  <a:srgbClr val="000000"/>
                </a:solidFill>
              </a:rPr>
              <a:t>Confidential</a:t>
            </a:r>
          </a:p>
          <a:p>
            <a:pPr marL="342900" indent="-342900">
              <a:lnSpc>
                <a:spcPct val="100000"/>
              </a:lnSpc>
              <a:buFont typeface="Wingdings" pitchFamily="2" charset="2"/>
              <a:buChar char="§"/>
            </a:pPr>
            <a:r>
              <a:rPr lang="en-GB" sz="1400" dirty="0">
                <a:solidFill>
                  <a:srgbClr val="000000"/>
                </a:solidFill>
              </a:rPr>
              <a:t>Internal &amp; </a:t>
            </a:r>
          </a:p>
          <a:p>
            <a:pPr marL="342900" indent="-342900">
              <a:lnSpc>
                <a:spcPct val="100000"/>
              </a:lnSpc>
              <a:buFont typeface="Wingdings" pitchFamily="2" charset="2"/>
              <a:buChar char="§"/>
            </a:pPr>
            <a:r>
              <a:rPr lang="en-GB" sz="1400" dirty="0">
                <a:solidFill>
                  <a:srgbClr val="000000"/>
                </a:solidFill>
              </a:rPr>
              <a:t>Public</a:t>
            </a:r>
          </a:p>
          <a:p>
            <a:pPr marL="342900" indent="-342900">
              <a:lnSpc>
                <a:spcPct val="100000"/>
              </a:lnSpc>
              <a:buFont typeface="Arial" pitchFamily="34" charset="0"/>
              <a:buChar char="•"/>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Loss of privacy, unauthorised access to information, Identity theft, etc.</a:t>
            </a:r>
          </a:p>
          <a:p>
            <a:pPr>
              <a:lnSpc>
                <a:spcPct val="100000"/>
              </a:lnSpc>
            </a:pPr>
            <a:endParaRPr lang="en-GB" sz="1400" dirty="0">
              <a:solidFill>
                <a:srgbClr val="000000"/>
              </a:solidFill>
            </a:endParaRPr>
          </a:p>
          <a:p>
            <a:pPr>
              <a:lnSpc>
                <a:spcPct val="100000"/>
              </a:lnSpc>
            </a:pPr>
            <a:endParaRPr lang="en-GB" sz="1400" dirty="0">
              <a:solidFill>
                <a:srgbClr val="000000"/>
              </a:solidFill>
            </a:endParaRPr>
          </a:p>
          <a:p>
            <a:pPr marL="342900" indent="-342900">
              <a:lnSpc>
                <a:spcPct val="100000"/>
              </a:lnSpc>
              <a:buFont typeface="Arial" pitchFamily="34" charset="0"/>
              <a:buChar char="•"/>
            </a:pPr>
            <a:endParaRPr lang="en-GB" sz="1400" dirty="0">
              <a:solidFill>
                <a:srgbClr val="000000"/>
              </a:solidFill>
            </a:endParaRPr>
          </a:p>
        </p:txBody>
      </p:sp>
      <p:sp>
        <p:nvSpPr>
          <p:cNvPr id="6" name="Rectangle 5">
            <a:extLst>
              <a:ext uri="{FF2B5EF4-FFF2-40B4-BE49-F238E27FC236}">
                <a16:creationId xmlns:a16="http://schemas.microsoft.com/office/drawing/2014/main" id="{FB44F403-C104-E081-329D-A657BB225C7A}"/>
              </a:ext>
            </a:extLst>
          </p:cNvPr>
          <p:cNvSpPr/>
          <p:nvPr/>
        </p:nvSpPr>
        <p:spPr>
          <a:xfrm>
            <a:off x="8490484" y="1412776"/>
            <a:ext cx="2140442" cy="38194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Information is accurate and reliable and has not been tampered or changed in an unauthorized way. Integrity controls ensure that the information is authentic, accurate and reliable.</a:t>
            </a:r>
          </a:p>
          <a:p>
            <a:pPr>
              <a:lnSpc>
                <a:spcPct val="100000"/>
              </a:lnSpc>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 Fraudulent activities, manufacturing defects, inaccurate financial reporting, etc.</a:t>
            </a:r>
          </a:p>
          <a:p>
            <a:pPr>
              <a:lnSpc>
                <a:spcPct val="100000"/>
              </a:lnSpc>
            </a:pPr>
            <a:endParaRPr lang="en-GB" sz="1400" dirty="0">
              <a:solidFill>
                <a:srgbClr val="000000"/>
              </a:solidFill>
            </a:endParaRPr>
          </a:p>
        </p:txBody>
      </p:sp>
      <p:sp>
        <p:nvSpPr>
          <p:cNvPr id="7" name="Rectangle 6">
            <a:extLst>
              <a:ext uri="{FF2B5EF4-FFF2-40B4-BE49-F238E27FC236}">
                <a16:creationId xmlns:a16="http://schemas.microsoft.com/office/drawing/2014/main" id="{092E2297-535D-3249-A832-208DF1BBADFD}"/>
              </a:ext>
            </a:extLst>
          </p:cNvPr>
          <p:cNvSpPr/>
          <p:nvPr/>
        </p:nvSpPr>
        <p:spPr>
          <a:xfrm>
            <a:off x="3487697" y="5434260"/>
            <a:ext cx="4386432" cy="1149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Data  is available to the users when needed</a:t>
            </a:r>
          </a:p>
          <a:p>
            <a:pPr>
              <a:lnSpc>
                <a:spcPct val="100000"/>
              </a:lnSpc>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Business disruption, loss of customer confidence, loss of revenue, etc.</a:t>
            </a:r>
          </a:p>
        </p:txBody>
      </p:sp>
      <p:pic>
        <p:nvPicPr>
          <p:cNvPr id="8" name="Picture 2">
            <a:extLst>
              <a:ext uri="{FF2B5EF4-FFF2-40B4-BE49-F238E27FC236}">
                <a16:creationId xmlns:a16="http://schemas.microsoft.com/office/drawing/2014/main" id="{7A8A810F-8B77-8136-467E-61024BA54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395" y="1350590"/>
            <a:ext cx="4575734" cy="394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35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632F-E817-EAE3-BB65-019E96B6A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25BED-AECA-5387-7F66-976F826CEEB3}"/>
              </a:ext>
            </a:extLst>
          </p:cNvPr>
          <p:cNvSpPr>
            <a:spLocks noGrp="1"/>
          </p:cNvSpPr>
          <p:nvPr>
            <p:ph type="ctrTitle"/>
          </p:nvPr>
        </p:nvSpPr>
        <p:spPr>
          <a:xfrm>
            <a:off x="796322" y="320040"/>
            <a:ext cx="8974999" cy="609108"/>
          </a:xfrm>
        </p:spPr>
        <p:txBody>
          <a:bodyPr>
            <a:normAutofit/>
          </a:bodyPr>
          <a:lstStyle/>
          <a:p>
            <a:r>
              <a:rPr lang="en-GB" sz="3600" dirty="0">
                <a:solidFill>
                  <a:srgbClr val="00A1DA"/>
                </a:solidFill>
              </a:rPr>
              <a:t>Key Information Security Concepts</a:t>
            </a:r>
            <a:endParaRPr lang="el-GR" dirty="0"/>
          </a:p>
        </p:txBody>
      </p:sp>
      <p:sp>
        <p:nvSpPr>
          <p:cNvPr id="5" name="Footer Placeholder 4">
            <a:extLst>
              <a:ext uri="{FF2B5EF4-FFF2-40B4-BE49-F238E27FC236}">
                <a16:creationId xmlns:a16="http://schemas.microsoft.com/office/drawing/2014/main" id="{8BC8781D-3BBA-84EF-2261-BAB0F686D1F0}"/>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52AFA9EA-4BE0-C1D9-3E90-D24E6EDEB1F8}"/>
              </a:ext>
            </a:extLst>
          </p:cNvPr>
          <p:cNvSpPr>
            <a:spLocks noGrp="1"/>
          </p:cNvSpPr>
          <p:nvPr>
            <p:ph type="sldNum" sz="quarter" idx="4"/>
          </p:nvPr>
        </p:nvSpPr>
        <p:spPr/>
        <p:txBody>
          <a:bodyPr/>
          <a:lstStyle/>
          <a:p>
            <a:fld id="{3A98EE3D-8CD1-4C3F-BD1C-C98C9596463C}" type="slidenum">
              <a:rPr lang="en-US" smtClean="0"/>
              <a:pPr/>
              <a:t>14</a:t>
            </a:fld>
            <a:endParaRPr lang="en-US" dirty="0"/>
          </a:p>
        </p:txBody>
      </p:sp>
      <p:sp>
        <p:nvSpPr>
          <p:cNvPr id="7" name="Content Placeholder 6">
            <a:extLst>
              <a:ext uri="{FF2B5EF4-FFF2-40B4-BE49-F238E27FC236}">
                <a16:creationId xmlns:a16="http://schemas.microsoft.com/office/drawing/2014/main" id="{3F5AD5DB-FC75-42FE-C1E0-A9990F730E92}"/>
              </a:ext>
            </a:extLst>
          </p:cNvPr>
          <p:cNvSpPr>
            <a:spLocks noGrp="1"/>
          </p:cNvSpPr>
          <p:nvPr>
            <p:ph sz="quarter" idx="17"/>
          </p:nvPr>
        </p:nvSpPr>
        <p:spPr>
          <a:xfrm>
            <a:off x="796321" y="1382233"/>
            <a:ext cx="6370023" cy="4908541"/>
          </a:xfrm>
        </p:spPr>
        <p:txBody>
          <a:bodyPr/>
          <a:lstStyle/>
          <a:p>
            <a:pPr algn="just">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ea typeface="Lucida Sans Unicode" panose="020B0602030504020204" pitchFamily="34" charset="0"/>
                <a:cs typeface="Lucida Sans Unicode" panose="020B0602030504020204" pitchFamily="34" charset="0"/>
              </a:rPr>
              <a:t>Access</a:t>
            </a:r>
            <a:r>
              <a:rPr lang="en-GB" sz="1400" dirty="0">
                <a:solidFill>
                  <a:srgbClr val="000000"/>
                </a:solidFill>
                <a:ea typeface="Lucida Sans Unicode" panose="020B0602030504020204" pitchFamily="34" charset="0"/>
                <a:cs typeface="Lucida Sans Unicode" panose="020B0602030504020204" pitchFamily="34" charset="0"/>
              </a:rPr>
              <a:t> - a subject or object’s ability to use, manipulate, modify, or affect another subject or object.  </a:t>
            </a:r>
          </a:p>
          <a:p>
            <a:pPr algn="just"/>
            <a:r>
              <a:rPr lang="en-GB" sz="1400" b="1" dirty="0">
                <a:solidFill>
                  <a:srgbClr val="000000"/>
                </a:solidFill>
                <a:cs typeface="Lucida Sans Unicode" panose="020B0602030504020204" pitchFamily="34" charset="0"/>
              </a:rPr>
              <a:t>Asset </a:t>
            </a:r>
            <a:r>
              <a:rPr lang="en-GB" sz="1400" dirty="0">
                <a:solidFill>
                  <a:srgbClr val="000000"/>
                </a:solidFill>
                <a:ea typeface="Lucida Sans Unicode" panose="020B0602030504020204" pitchFamily="34" charset="0"/>
                <a:cs typeface="Lucida Sans Unicode" panose="020B0602030504020204" pitchFamily="34" charset="0"/>
              </a:rPr>
              <a:t>– </a:t>
            </a:r>
            <a:r>
              <a:rPr lang="en-GB" sz="1400" dirty="0">
                <a:solidFill>
                  <a:srgbClr val="000000"/>
                </a:solidFill>
                <a:cs typeface="Lucida Sans Unicode" panose="020B0602030504020204" pitchFamily="34" charset="0"/>
              </a:rPr>
              <a:t>anything that has value to an individual, an organization or a government </a:t>
            </a:r>
          </a:p>
          <a:p>
            <a:pPr algn="just"/>
            <a:r>
              <a:rPr lang="en-GB" sz="1400" b="1" dirty="0">
                <a:solidFill>
                  <a:srgbClr val="000000"/>
                </a:solidFill>
                <a:cs typeface="Lucida Sans Unicode" panose="020B0602030504020204" pitchFamily="34" charset="0"/>
              </a:rPr>
              <a:t>Cyber Space- </a:t>
            </a:r>
            <a:r>
              <a:rPr lang="en-GB" sz="1400" dirty="0">
                <a:solidFill>
                  <a:srgbClr val="000000"/>
                </a:solidFill>
                <a:cs typeface="Lucida Sans Unicode" panose="020B0602030504020204" pitchFamily="34" charset="0"/>
              </a:rPr>
              <a:t>interconnected digital environment of networks, services, systems, and processes</a:t>
            </a:r>
          </a:p>
          <a:p>
            <a:pPr algn="just"/>
            <a:r>
              <a:rPr lang="en-GB" sz="1400" b="1" dirty="0">
                <a:solidFill>
                  <a:srgbClr val="000000"/>
                </a:solidFill>
                <a:cs typeface="Lucida Sans Unicode" panose="020B0602030504020204" pitchFamily="34" charset="0"/>
              </a:rPr>
              <a:t>Threat</a:t>
            </a:r>
            <a:r>
              <a:rPr lang="en-GB" sz="1400" dirty="0">
                <a:solidFill>
                  <a:srgbClr val="000000"/>
                </a:solidFill>
                <a:ea typeface="Lucida Sans Unicode" panose="020B0602030504020204" pitchFamily="34" charset="0"/>
                <a:cs typeface="Lucida Sans Unicode" panose="020B0602030504020204" pitchFamily="34" charset="0"/>
              </a:rPr>
              <a:t>: </a:t>
            </a:r>
            <a:r>
              <a:rPr lang="en-GB" sz="1400" dirty="0">
                <a:solidFill>
                  <a:srgbClr val="000000"/>
                </a:solidFill>
                <a:cs typeface="Lucida Sans Unicode" panose="020B0602030504020204" pitchFamily="34" charset="0"/>
              </a:rPr>
              <a:t>potential cause of an unwanted incident, which may result in harm to a system, individual or organization</a:t>
            </a:r>
          </a:p>
          <a:p>
            <a:pPr algn="just"/>
            <a:r>
              <a:rPr lang="en-GB" sz="1400" b="1" dirty="0">
                <a:solidFill>
                  <a:srgbClr val="000000"/>
                </a:solidFill>
                <a:cs typeface="Lucida Sans Unicode" panose="020B0602030504020204" pitchFamily="34" charset="0"/>
              </a:rPr>
              <a:t>Vulnerability</a:t>
            </a:r>
            <a:r>
              <a:rPr lang="en-GB" sz="1400" dirty="0">
                <a:solidFill>
                  <a:srgbClr val="000000"/>
                </a:solidFill>
                <a:cs typeface="Lucida Sans Unicode" panose="020B0602030504020204" pitchFamily="34" charset="0"/>
              </a:rPr>
              <a:t>: weakness of an asset or control that can be exploited by a threat</a:t>
            </a:r>
          </a:p>
          <a:p>
            <a:pPr algn="just"/>
            <a:r>
              <a:rPr lang="en-GB" sz="1400" b="1" dirty="0">
                <a:solidFill>
                  <a:srgbClr val="000000"/>
                </a:solidFill>
                <a:cs typeface="Lucida Sans Unicode" panose="020B0602030504020204" pitchFamily="34" charset="0"/>
              </a:rPr>
              <a:t>Cyber  incident- </a:t>
            </a:r>
            <a:r>
              <a:rPr lang="en-GB" sz="1400" dirty="0">
                <a:solidFill>
                  <a:srgbClr val="000000"/>
                </a:solidFill>
                <a:cs typeface="Lucida Sans Unicode" panose="020B0602030504020204" pitchFamily="34" charset="0"/>
              </a:rPr>
              <a:t>cyber event that involves a loss of information security or impacts business operations</a:t>
            </a:r>
          </a:p>
          <a:p>
            <a:endParaRPr lang="en-GB" sz="1400" dirty="0">
              <a:solidFill>
                <a:srgbClr val="000000"/>
              </a:solidFill>
              <a:cs typeface="Lucida Sans Unicode" panose="020B0602030504020204" pitchFamily="34" charset="0"/>
            </a:endParaRPr>
          </a:p>
          <a:p>
            <a:endParaRPr lang="en-GB" dirty="0"/>
          </a:p>
        </p:txBody>
      </p:sp>
    </p:spTree>
    <p:extLst>
      <p:ext uri="{BB962C8B-B14F-4D97-AF65-F5344CB8AC3E}">
        <p14:creationId xmlns:p14="http://schemas.microsoft.com/office/powerpoint/2010/main" val="366735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4400" dirty="0">
                <a:solidFill>
                  <a:srgbClr val="00B0F0"/>
                </a:solidFill>
              </a:rPr>
            </a:br>
            <a:r>
              <a:rPr lang="en-GB" sz="3100" dirty="0">
                <a:solidFill>
                  <a:srgbClr val="00A1DA"/>
                </a:solidFill>
              </a:rPr>
              <a:t>Key Information Security Concepts</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470213"/>
            <a:ext cx="10058400" cy="4398880"/>
          </a:xfrm>
        </p:spPr>
        <p:txBody>
          <a:bodyPr>
            <a:normAutofit/>
          </a:bodyPr>
          <a:lstStyle/>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ea typeface="Lucida Sans Unicode" panose="020B0602030504020204" pitchFamily="34" charset="0"/>
                <a:cs typeface="Lucida Sans Unicode" panose="020B0602030504020204" pitchFamily="34" charset="0"/>
              </a:rPr>
              <a:t>Attack</a:t>
            </a:r>
            <a:r>
              <a:rPr lang="en-GB" sz="2000" dirty="0">
                <a:solidFill>
                  <a:srgbClr val="000000"/>
                </a:solidFill>
                <a:ea typeface="Lucida Sans Unicode" panose="020B0602030504020204" pitchFamily="34" charset="0"/>
                <a:cs typeface="Lucida Sans Unicode" panose="020B0602030504020204" pitchFamily="34" charset="0"/>
              </a:rPr>
              <a:t> - an act that is an intentional or unintentional attempt to cause damage or compromise to the information and/or the systems that support it. </a:t>
            </a:r>
          </a:p>
          <a:p>
            <a:r>
              <a:rPr lang="en-GB" sz="2000" b="1" dirty="0">
                <a:solidFill>
                  <a:srgbClr val="000000"/>
                </a:solidFill>
                <a:cs typeface="Lucida Sans Unicode" panose="020B0602030504020204" pitchFamily="34" charset="0"/>
              </a:rPr>
              <a:t>Control countermeasure- </a:t>
            </a:r>
            <a:r>
              <a:rPr lang="en-GB" sz="2000" dirty="0">
                <a:solidFill>
                  <a:srgbClr val="000000"/>
                </a:solidFill>
                <a:cs typeface="Lucida Sans Unicode" panose="020B0602030504020204" pitchFamily="34" charset="0"/>
              </a:rPr>
              <a:t>means of managing risk, including policies, procedures, guidelines, practices or organizational structures, which can be administrative, technical, management, or legal in nature</a:t>
            </a:r>
          </a:p>
          <a:p>
            <a:r>
              <a:rPr lang="en-GB" sz="2000" b="1" dirty="0">
                <a:solidFill>
                  <a:srgbClr val="000000"/>
                </a:solidFill>
                <a:cs typeface="Lucida Sans Unicode" panose="020B0602030504020204" pitchFamily="34" charset="0"/>
              </a:rPr>
              <a:t>Exploit </a:t>
            </a:r>
            <a:r>
              <a:rPr lang="en-GB" sz="2000" dirty="0">
                <a:solidFill>
                  <a:srgbClr val="000000"/>
                </a:solidFill>
                <a:ea typeface="Lucida Sans Unicode" panose="020B0602030504020204" pitchFamily="34" charset="0"/>
                <a:cs typeface="Lucida Sans Unicode" panose="020B0602030504020204" pitchFamily="34" charset="0"/>
              </a:rPr>
              <a:t>- to take advantage of weaknesses or vulnerability in a system.  </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cs typeface="Lucida Sans Unicode" panose="020B0602030504020204" pitchFamily="34" charset="0"/>
              </a:rPr>
              <a:t>Exposure</a:t>
            </a:r>
            <a:r>
              <a:rPr lang="en-GB" sz="2000" dirty="0">
                <a:solidFill>
                  <a:srgbClr val="000000"/>
                </a:solidFill>
                <a:ea typeface="Lucida Sans Unicode" panose="020B0602030504020204" pitchFamily="34" charset="0"/>
                <a:cs typeface="Lucida Sans Unicode" panose="020B0602030504020204" pitchFamily="34" charset="0"/>
              </a:rPr>
              <a:t> - </a:t>
            </a:r>
            <a:r>
              <a:rPr lang="en-GB" sz="2000" dirty="0">
                <a:solidFill>
                  <a:srgbClr val="000000"/>
                </a:solidFill>
                <a:cs typeface="Lucida Sans Unicode" panose="020B0602030504020204" pitchFamily="34" charset="0"/>
              </a:rPr>
              <a:t>a single instance of being open to damage.  </a:t>
            </a:r>
          </a:p>
          <a:p>
            <a:r>
              <a:rPr lang="en-GB" sz="2000" b="1" dirty="0">
                <a:solidFill>
                  <a:srgbClr val="000000"/>
                </a:solidFill>
                <a:cs typeface="Lucida Sans Unicode" panose="020B0602030504020204" pitchFamily="34" charset="0"/>
              </a:rPr>
              <a:t>Malicious contents- </a:t>
            </a:r>
            <a:r>
              <a:rPr lang="en-GB" sz="2000" dirty="0">
                <a:solidFill>
                  <a:srgbClr val="000000"/>
                </a:solidFill>
                <a:cs typeface="Lucida Sans Unicode" panose="020B0602030504020204" pitchFamily="34" charset="0"/>
              </a:rPr>
              <a:t>applications, documents, files, data or other resources that have malicious features or capabilities embedded, disguised or hidden in them</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cs typeface="Lucida Sans Unicode" panose="020B0602030504020204" pitchFamily="34" charset="0"/>
              </a:rPr>
              <a:t>Risk </a:t>
            </a:r>
            <a:r>
              <a:rPr lang="en-GB" sz="2000" dirty="0">
                <a:solidFill>
                  <a:srgbClr val="000000"/>
                </a:solidFill>
                <a:ea typeface="Lucida Sans Unicode" panose="020B0602030504020204" pitchFamily="34" charset="0"/>
                <a:cs typeface="Lucida Sans Unicode" panose="020B0602030504020204" pitchFamily="34" charset="0"/>
              </a:rPr>
              <a:t>- the probability that something can happen.  </a:t>
            </a:r>
          </a:p>
          <a:p>
            <a:endParaRPr lang="en-GB" dirty="0"/>
          </a:p>
        </p:txBody>
      </p:sp>
    </p:spTree>
    <p:extLst>
      <p:ext uri="{BB962C8B-B14F-4D97-AF65-F5344CB8AC3E}">
        <p14:creationId xmlns:p14="http://schemas.microsoft.com/office/powerpoint/2010/main" val="405417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1066800" y="233083"/>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US" sz="3600" dirty="0">
                <a:solidFill>
                  <a:srgbClr val="00B0F0"/>
                </a:solidFill>
              </a:rPr>
              <a:t>Cyber security  in healthcare</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201479"/>
            <a:ext cx="10058400" cy="4667614"/>
          </a:xfrm>
        </p:spPr>
        <p:txBody>
          <a:bodyPr>
            <a:normAutofit fontScale="85000" lnSpcReduction="10000"/>
          </a:bodyPr>
          <a:lstStyle/>
          <a:p>
            <a:pPr>
              <a:lnSpc>
                <a:spcPct val="120000"/>
              </a:lnSpc>
              <a:buFont typeface="Arial" panose="020B0604020202020204" pitchFamily="34" charset="0"/>
              <a:buChar char="•"/>
            </a:pPr>
            <a:r>
              <a:rPr lang="en-GB" sz="2200" dirty="0">
                <a:solidFill>
                  <a:srgbClr val="000000"/>
                </a:solidFill>
                <a:cs typeface="Lucida Sans Unicode" panose="020B0602030504020204" pitchFamily="34" charset="0"/>
              </a:rPr>
              <a:t>Cybersecurity in the health care sector is unique </a:t>
            </a:r>
          </a:p>
          <a:p>
            <a:pPr>
              <a:lnSpc>
                <a:spcPct val="120000"/>
              </a:lnSpc>
              <a:buFont typeface="Arial" panose="020B0604020202020204" pitchFamily="34" charset="0"/>
              <a:buChar char="•"/>
            </a:pPr>
            <a:r>
              <a:rPr lang="en-GB" sz="2200" dirty="0">
                <a:solidFill>
                  <a:srgbClr val="000000"/>
                </a:solidFill>
                <a:cs typeface="Lucida Sans Unicode" panose="020B0602030504020204" pitchFamily="34" charset="0"/>
              </a:rPr>
              <a:t>Due to the type of information at risk and the consequences relating to  patient safety. </a:t>
            </a:r>
          </a:p>
          <a:p>
            <a:pPr marL="274320" lvl="2" indent="-91440">
              <a:lnSpc>
                <a:spcPct val="120000"/>
              </a:lnSpc>
              <a:spcBef>
                <a:spcPts val="1200"/>
              </a:spcBef>
              <a:spcAft>
                <a:spcPts val="200"/>
              </a:spcAft>
              <a:buClr>
                <a:schemeClr val="accent1"/>
              </a:buClr>
              <a:buSzPct val="100000"/>
              <a:buFont typeface="Arial" panose="020B0604020202020204" pitchFamily="34" charset="0"/>
              <a:buChar char="•"/>
            </a:pPr>
            <a:r>
              <a:rPr lang="en-GB" sz="2100" i="1" dirty="0">
                <a:solidFill>
                  <a:srgbClr val="000000"/>
                </a:solidFill>
                <a:cs typeface="Lucida Sans Unicode" panose="020B0602030504020204" pitchFamily="34" charset="0"/>
              </a:rPr>
              <a:t>Ex: When a credit card number is stolen, the bank cancels the card, issues a new one, and reimburses the client.</a:t>
            </a:r>
          </a:p>
          <a:p>
            <a:pPr>
              <a:lnSpc>
                <a:spcPct val="120000"/>
              </a:lnSpc>
              <a:buFont typeface="Arial" panose="020B0604020202020204" pitchFamily="34" charset="0"/>
              <a:buChar char="•"/>
            </a:pPr>
            <a:r>
              <a:rPr lang="en-GB" sz="2200" dirty="0">
                <a:solidFill>
                  <a:srgbClr val="000000"/>
                </a:solidFill>
                <a:cs typeface="Lucida Sans Unicode" panose="020B0602030504020204" pitchFamily="34" charset="0"/>
              </a:rPr>
              <a:t>Medical devices increasingly interface with other equipment </a:t>
            </a:r>
          </a:p>
          <a:p>
            <a:pPr marL="91440" lvl="1" indent="-91440">
              <a:lnSpc>
                <a:spcPct val="120000"/>
              </a:lnSpc>
              <a:spcBef>
                <a:spcPts val="1200"/>
              </a:spcBef>
              <a:spcAft>
                <a:spcPts val="200"/>
              </a:spcAft>
              <a:buClr>
                <a:schemeClr val="accent1"/>
              </a:buClr>
              <a:buSzPct val="100000"/>
              <a:buFont typeface="Arial" panose="020B0604020202020204" pitchFamily="34" charset="0"/>
              <a:buChar char="•"/>
            </a:pPr>
            <a:r>
              <a:rPr lang="en-GB" sz="2200" dirty="0">
                <a:solidFill>
                  <a:srgbClr val="000000"/>
                </a:solidFill>
                <a:cs typeface="Lucida Sans Unicode" panose="020B0602030504020204" pitchFamily="34" charset="0"/>
              </a:rPr>
              <a:t>Lack of control for the Manufacturers over the configuration of the network  with hospitals sourcing network components and devices from different manufacturers</a:t>
            </a:r>
          </a:p>
          <a:p>
            <a:pPr marL="91440" lvl="1" indent="-91440">
              <a:lnSpc>
                <a:spcPct val="120000"/>
              </a:lnSpc>
              <a:spcBef>
                <a:spcPts val="1200"/>
              </a:spcBef>
              <a:spcAft>
                <a:spcPts val="200"/>
              </a:spcAft>
              <a:buClr>
                <a:schemeClr val="accent1"/>
              </a:buClr>
              <a:buSzPct val="100000"/>
              <a:buFont typeface="Arial" panose="020B0604020202020204" pitchFamily="34" charset="0"/>
              <a:buChar char="•"/>
            </a:pPr>
            <a:r>
              <a:rPr lang="en-GB" sz="2200" dirty="0">
                <a:solidFill>
                  <a:srgbClr val="000000"/>
                </a:solidFill>
                <a:cs typeface="Lucida Sans Unicode" panose="020B0602030504020204" pitchFamily="34" charset="0"/>
              </a:rPr>
              <a:t>Numerous  vulnerabilities for the connected devices  and unintended consequences</a:t>
            </a:r>
          </a:p>
          <a:p>
            <a:pPr>
              <a:lnSpc>
                <a:spcPct val="120000"/>
              </a:lnSpc>
              <a:buFont typeface="Arial" panose="020B0604020202020204" pitchFamily="34" charset="0"/>
              <a:buChar char="•"/>
            </a:pPr>
            <a:r>
              <a:rPr lang="en-GB" sz="2200" dirty="0">
                <a:solidFill>
                  <a:srgbClr val="000000"/>
                </a:solidFill>
                <a:cs typeface="Lucida Sans Unicode" panose="020B0602030504020204" pitchFamily="34" charset="0"/>
              </a:rPr>
              <a:t>Personally identifiable information (PII)  is used by almost  every stakeholder in a hospital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152990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CDC4-E7E0-0E9F-0FE6-C9A183F73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2F7CD-25B4-A1E0-62BD-55016D266E73}"/>
              </a:ext>
            </a:extLst>
          </p:cNvPr>
          <p:cNvSpPr>
            <a:spLocks noGrp="1"/>
          </p:cNvSpPr>
          <p:nvPr>
            <p:ph type="ctrTitle"/>
          </p:nvPr>
        </p:nvSpPr>
        <p:spPr>
          <a:xfrm>
            <a:off x="796322" y="320040"/>
            <a:ext cx="8974999" cy="609108"/>
          </a:xfrm>
        </p:spPr>
        <p:txBody>
          <a:bodyPr>
            <a:normAutofit/>
          </a:bodyPr>
          <a:lstStyle/>
          <a:p>
            <a:r>
              <a:rPr lang="en-US" sz="3600" dirty="0">
                <a:solidFill>
                  <a:srgbClr val="00B0F0"/>
                </a:solidFill>
              </a:rPr>
              <a:t>Cyber security  in healthcare</a:t>
            </a:r>
            <a:endParaRPr lang="el-GR" dirty="0"/>
          </a:p>
        </p:txBody>
      </p:sp>
      <p:sp>
        <p:nvSpPr>
          <p:cNvPr id="6" name="Slide Number Placeholder 5">
            <a:extLst>
              <a:ext uri="{FF2B5EF4-FFF2-40B4-BE49-F238E27FC236}">
                <a16:creationId xmlns:a16="http://schemas.microsoft.com/office/drawing/2014/main" id="{5B11D229-2318-D306-0825-E9F36FC12CE0}"/>
              </a:ext>
            </a:extLst>
          </p:cNvPr>
          <p:cNvSpPr>
            <a:spLocks noGrp="1"/>
          </p:cNvSpPr>
          <p:nvPr>
            <p:ph type="sldNum" sz="quarter" idx="4"/>
          </p:nvPr>
        </p:nvSpPr>
        <p:spPr/>
        <p:txBody>
          <a:bodyPr/>
          <a:lstStyle/>
          <a:p>
            <a:fld id="{3A98EE3D-8CD1-4C3F-BD1C-C98C9596463C}" type="slidenum">
              <a:rPr lang="en-US" smtClean="0"/>
              <a:pPr/>
              <a:t>17</a:t>
            </a:fld>
            <a:endParaRPr lang="en-US" dirty="0"/>
          </a:p>
        </p:txBody>
      </p:sp>
      <p:sp>
        <p:nvSpPr>
          <p:cNvPr id="7" name="Content Placeholder 6">
            <a:extLst>
              <a:ext uri="{FF2B5EF4-FFF2-40B4-BE49-F238E27FC236}">
                <a16:creationId xmlns:a16="http://schemas.microsoft.com/office/drawing/2014/main" id="{E3DC8C36-DBA5-BC8E-7D1E-8C010B1E8758}"/>
              </a:ext>
            </a:extLst>
          </p:cNvPr>
          <p:cNvSpPr>
            <a:spLocks noGrp="1"/>
          </p:cNvSpPr>
          <p:nvPr>
            <p:ph sz="quarter" idx="17"/>
          </p:nvPr>
        </p:nvSpPr>
        <p:spPr>
          <a:xfrm>
            <a:off x="796321" y="1382233"/>
            <a:ext cx="8762349" cy="4908541"/>
          </a:xfrm>
        </p:spPr>
        <p:txBody>
          <a:bodyPr>
            <a:normAutofit/>
          </a:bodyPr>
          <a:lstStyle/>
          <a:p>
            <a:pPr>
              <a:buFont typeface="Arial" panose="020B0604020202020204" pitchFamily="34" charset="0"/>
              <a:buChar char="•"/>
            </a:pPr>
            <a:r>
              <a:rPr lang="en-GB" sz="2000" dirty="0">
                <a:solidFill>
                  <a:srgbClr val="000000"/>
                </a:solidFill>
                <a:cs typeface="Lucida Sans Unicode" panose="020B0602030504020204" pitchFamily="34" charset="0"/>
              </a:rPr>
              <a:t>Healthcare sector is becoming more digitally connected</a:t>
            </a:r>
          </a:p>
          <a:p>
            <a:pPr>
              <a:buFont typeface="Arial" panose="020B0604020202020204" pitchFamily="34" charset="0"/>
              <a:buChar char="•"/>
            </a:pPr>
            <a:r>
              <a:rPr lang="en-GB" sz="2000" dirty="0">
                <a:solidFill>
                  <a:srgbClr val="000000"/>
                </a:solidFill>
                <a:cs typeface="Lucida Sans Unicode" panose="020B0602030504020204" pitchFamily="34" charset="0"/>
              </a:rPr>
              <a:t>Connectivity of medical devices with other software and ICT infrastructure</a:t>
            </a:r>
          </a:p>
          <a:p>
            <a:pPr lvl="1">
              <a:buFont typeface="Arial" panose="020B0604020202020204" pitchFamily="34" charset="0"/>
              <a:buChar char="•"/>
            </a:pPr>
            <a:r>
              <a:rPr lang="en-GB" sz="2000" dirty="0">
                <a:solidFill>
                  <a:srgbClr val="000000"/>
                </a:solidFill>
                <a:cs typeface="Lucida Sans Unicode" panose="020B0602030504020204" pitchFamily="34" charset="0"/>
              </a:rPr>
              <a:t>There are currently 10-15 connected devices per bed in US hospitals</a:t>
            </a:r>
          </a:p>
          <a:p>
            <a:pPr lvl="2">
              <a:buFont typeface="Arial" panose="020B0604020202020204" pitchFamily="34" charset="0"/>
              <a:buChar char="•"/>
            </a:pPr>
            <a:r>
              <a:rPr lang="en-GB" sz="2000" dirty="0">
                <a:solidFill>
                  <a:srgbClr val="000000"/>
                </a:solidFill>
                <a:cs typeface="Lucida Sans Unicode" panose="020B0602030504020204" pitchFamily="34" charset="0"/>
              </a:rPr>
              <a:t>Error reduction, automation and remote monitoring</a:t>
            </a:r>
          </a:p>
          <a:p>
            <a:pPr>
              <a:buFont typeface="Arial" panose="020B0604020202020204" pitchFamily="34" charset="0"/>
              <a:buChar char="•"/>
            </a:pPr>
            <a:r>
              <a:rPr lang="en-GB" sz="2200" dirty="0">
                <a:solidFill>
                  <a:srgbClr val="000000"/>
                </a:solidFill>
                <a:cs typeface="Lucida Sans Unicode" panose="020B0602030504020204" pitchFamily="34" charset="0"/>
              </a:rPr>
              <a:t>Create new attacker capabilities</a:t>
            </a:r>
          </a:p>
          <a:p>
            <a:pPr lvl="2">
              <a:buFont typeface="Arial" panose="020B0604020202020204" pitchFamily="34" charset="0"/>
              <a:buChar char="•"/>
            </a:pPr>
            <a:r>
              <a:rPr lang="en-US" sz="2000" dirty="0">
                <a:solidFill>
                  <a:srgbClr val="000000"/>
                </a:solidFill>
                <a:cs typeface="Lucida Sans Unicode" panose="020B0602030504020204" pitchFamily="34" charset="0"/>
              </a:rPr>
              <a:t>Compromised medical devices can be used to attack other sections </a:t>
            </a:r>
          </a:p>
          <a:p>
            <a:pPr lvl="2">
              <a:buFont typeface="Arial" panose="020B0604020202020204" pitchFamily="34" charset="0"/>
              <a:buChar char="•"/>
            </a:pPr>
            <a:r>
              <a:rPr lang="en-US" sz="2000" dirty="0">
                <a:solidFill>
                  <a:srgbClr val="000000"/>
                </a:solidFill>
                <a:cs typeface="Lucida Sans Unicode" panose="020B0602030504020204" pitchFamily="34" charset="0"/>
              </a:rPr>
              <a:t>Lack of basic security features</a:t>
            </a:r>
          </a:p>
          <a:p>
            <a:pPr lvl="2">
              <a:buFont typeface="Arial" panose="020B0604020202020204" pitchFamily="34" charset="0"/>
              <a:buChar char="•"/>
            </a:pPr>
            <a:r>
              <a:rPr lang="en-US" sz="2000" dirty="0">
                <a:solidFill>
                  <a:srgbClr val="000000"/>
                </a:solidFill>
                <a:cs typeface="Lucida Sans Unicode" panose="020B0602030504020204" pitchFamily="34" charset="0"/>
              </a:rPr>
              <a:t>Providing hackers with vital information</a:t>
            </a:r>
            <a:r>
              <a:rPr lang="en-GB" sz="2000" dirty="0">
                <a:solidFill>
                  <a:srgbClr val="000000"/>
                </a:solidFill>
                <a:cs typeface="Lucida Sans Unicode" panose="020B0602030504020204" pitchFamily="34" charset="0"/>
              </a:rPr>
              <a:t> </a:t>
            </a:r>
          </a:p>
          <a:p>
            <a:endParaRPr lang="en-GB" dirty="0"/>
          </a:p>
        </p:txBody>
      </p:sp>
    </p:spTree>
    <p:extLst>
      <p:ext uri="{BB962C8B-B14F-4D97-AF65-F5344CB8AC3E}">
        <p14:creationId xmlns:p14="http://schemas.microsoft.com/office/powerpoint/2010/main" val="2860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DE43-8770-945D-2E27-3B5A7A3CC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C7927-6820-A58D-F16E-E69813047B1D}"/>
              </a:ext>
            </a:extLst>
          </p:cNvPr>
          <p:cNvSpPr>
            <a:spLocks noGrp="1"/>
          </p:cNvSpPr>
          <p:nvPr>
            <p:ph type="ctrTitle"/>
          </p:nvPr>
        </p:nvSpPr>
        <p:spPr>
          <a:xfrm>
            <a:off x="796322" y="320040"/>
            <a:ext cx="8592227" cy="626258"/>
          </a:xfrm>
        </p:spPr>
        <p:txBody>
          <a:bodyPr>
            <a:normAutofit/>
          </a:bodyPr>
          <a:lstStyle/>
          <a:p>
            <a:r>
              <a:rPr lang="en-US" sz="3600" dirty="0">
                <a:solidFill>
                  <a:srgbClr val="00B0F0"/>
                </a:solidFill>
              </a:rPr>
              <a:t>Cyber security challenges in healthcare</a:t>
            </a:r>
            <a:endParaRPr lang="en-GB" dirty="0"/>
          </a:p>
        </p:txBody>
      </p:sp>
      <p:sp>
        <p:nvSpPr>
          <p:cNvPr id="3" name="Content Placeholder 2">
            <a:extLst>
              <a:ext uri="{FF2B5EF4-FFF2-40B4-BE49-F238E27FC236}">
                <a16:creationId xmlns:a16="http://schemas.microsoft.com/office/drawing/2014/main" id="{8D52E84D-AC28-5D4E-5A73-62B7584EDE5E}"/>
              </a:ext>
            </a:extLst>
          </p:cNvPr>
          <p:cNvSpPr>
            <a:spLocks noGrp="1"/>
          </p:cNvSpPr>
          <p:nvPr>
            <p:ph sz="quarter" idx="17"/>
          </p:nvPr>
        </p:nvSpPr>
        <p:spPr>
          <a:xfrm>
            <a:off x="487977" y="1122226"/>
            <a:ext cx="8900572" cy="5464071"/>
          </a:xfrm>
        </p:spPr>
        <p:txBody>
          <a:bodyPr>
            <a:normAutofit/>
          </a:bodyPr>
          <a:lstStyle/>
          <a:p>
            <a:pPr>
              <a:buFont typeface="Arial" panose="020B0604020202020204" pitchFamily="34" charset="0"/>
              <a:buChar char="•"/>
            </a:pPr>
            <a:r>
              <a:rPr lang="en-GB" sz="2000" dirty="0">
                <a:solidFill>
                  <a:srgbClr val="000000"/>
                </a:solidFill>
                <a:cs typeface="Lucida Sans Unicode" panose="020B0602030504020204" pitchFamily="34" charset="0"/>
              </a:rPr>
              <a:t>Cyber security risks can  disrupt critical  medical services</a:t>
            </a:r>
          </a:p>
          <a:p>
            <a:pPr>
              <a:buFont typeface="Arial" panose="020B0604020202020204" pitchFamily="34" charset="0"/>
              <a:buChar char="•"/>
            </a:pPr>
            <a:r>
              <a:rPr lang="en-GB" sz="2000" dirty="0">
                <a:solidFill>
                  <a:srgbClr val="000000"/>
                </a:solidFill>
                <a:cs typeface="Lucida Sans Unicode" panose="020B0602030504020204" pitchFamily="34" charset="0"/>
              </a:rPr>
              <a:t>Digital forensics is a challenging task in a hospital setting</a:t>
            </a:r>
          </a:p>
          <a:p>
            <a:pPr marL="736092" indent="-342900">
              <a:buFont typeface="Arial" panose="020B0604020202020204" pitchFamily="34" charset="0"/>
              <a:buChar char="•"/>
            </a:pPr>
            <a:r>
              <a:rPr lang="en-GB" sz="2000" dirty="0">
                <a:solidFill>
                  <a:srgbClr val="000000"/>
                </a:solidFill>
                <a:cs typeface="Lucida Sans Unicode" panose="020B0602030504020204" pitchFamily="34" charset="0"/>
              </a:rPr>
              <a:t>Same data is used by many services which makes it difficult to track down the attack</a:t>
            </a:r>
          </a:p>
          <a:p>
            <a:pPr>
              <a:buFont typeface="Arial" panose="020B0604020202020204" pitchFamily="34" charset="0"/>
              <a:buChar char="•"/>
            </a:pPr>
            <a:r>
              <a:rPr lang="en-GB" sz="2000" dirty="0">
                <a:solidFill>
                  <a:srgbClr val="000000"/>
                </a:solidFill>
                <a:cs typeface="Lucida Sans Unicode" panose="020B0602030504020204" pitchFamily="34" charset="0"/>
              </a:rPr>
              <a:t>Despite of any  level of security protection, risk of the attack is always persist </a:t>
            </a:r>
          </a:p>
          <a:p>
            <a:pPr>
              <a:buFont typeface="Arial" panose="020B0604020202020204" pitchFamily="34" charset="0"/>
              <a:buChar char="•"/>
            </a:pPr>
            <a:r>
              <a:rPr lang="en-GB" sz="2000" dirty="0">
                <a:solidFill>
                  <a:srgbClr val="000000"/>
                </a:solidFill>
                <a:cs typeface="Lucida Sans Unicode" panose="020B0602030504020204" pitchFamily="34" charset="0"/>
              </a:rPr>
              <a:t>Additional challenges </a:t>
            </a:r>
          </a:p>
          <a:p>
            <a:pPr marL="1028700" lvl="1" indent="-342900"/>
            <a:r>
              <a:rPr lang="en-GB" sz="2100" dirty="0">
                <a:solidFill>
                  <a:srgbClr val="000000"/>
                </a:solidFill>
                <a:cs typeface="Lucida Sans Unicode" panose="020B0602030504020204" pitchFamily="34" charset="0"/>
              </a:rPr>
              <a:t>Understanding vulnerabilities  associated with connected  medical devices</a:t>
            </a:r>
          </a:p>
          <a:p>
            <a:pPr marL="1028700" lvl="1" indent="-342900"/>
            <a:r>
              <a:rPr lang="en-GB" sz="2100" dirty="0">
                <a:solidFill>
                  <a:srgbClr val="000000"/>
                </a:solidFill>
                <a:cs typeface="Lucida Sans Unicode" panose="020B0602030504020204" pitchFamily="34" charset="0"/>
              </a:rPr>
              <a:t>Special attention on data management with regard to networked medical devices </a:t>
            </a:r>
          </a:p>
          <a:p>
            <a:pPr marL="1028700" lvl="1" indent="-342900"/>
            <a:r>
              <a:rPr lang="en-GB" sz="2100" dirty="0">
                <a:solidFill>
                  <a:srgbClr val="000000"/>
                </a:solidFill>
                <a:cs typeface="Lucida Sans Unicode" panose="020B0602030504020204" pitchFamily="34" charset="0"/>
              </a:rPr>
              <a:t>Predicate any cyber attack and zero day vulnerabilities</a:t>
            </a:r>
          </a:p>
          <a:p>
            <a:pPr marL="1028700" lvl="1" indent="-342900"/>
            <a:r>
              <a:rPr lang="en-GB" sz="2100" dirty="0">
                <a:solidFill>
                  <a:srgbClr val="000000"/>
                </a:solidFill>
                <a:cs typeface="Lucida Sans Unicode" panose="020B0602030504020204" pitchFamily="34" charset="0"/>
              </a:rPr>
              <a:t>Effectiveness of existing controls</a:t>
            </a:r>
          </a:p>
          <a:p>
            <a:pPr lvl="1">
              <a:buFont typeface="Arial" panose="020B0604020202020204" pitchFamily="34" charset="0"/>
              <a:buChar char="•"/>
            </a:pPr>
            <a:endParaRPr lang="en-GB" sz="2000" dirty="0">
              <a:solidFill>
                <a:srgbClr val="000000"/>
              </a:solidFill>
              <a:cs typeface="Lucida Sans Unicode" panose="020B0602030504020204" pitchFamily="34" charset="0"/>
            </a:endParaRPr>
          </a:p>
          <a:p>
            <a:endParaRPr lang="en-GB" dirty="0"/>
          </a:p>
        </p:txBody>
      </p:sp>
      <p:sp>
        <p:nvSpPr>
          <p:cNvPr id="4" name="Picture Placeholder 3">
            <a:extLst>
              <a:ext uri="{FF2B5EF4-FFF2-40B4-BE49-F238E27FC236}">
                <a16:creationId xmlns:a16="http://schemas.microsoft.com/office/drawing/2014/main" id="{DF1C2F14-C428-99CA-9BE5-AE3F7C0BA308}"/>
              </a:ext>
            </a:extLst>
          </p:cNvPr>
          <p:cNvSpPr>
            <a:spLocks noGrp="1"/>
          </p:cNvSpPr>
          <p:nvPr>
            <p:ph type="pic" sz="quarter" idx="11"/>
          </p:nvPr>
        </p:nvSpPr>
        <p:spPr>
          <a:xfrm flipH="1">
            <a:off x="8038213" y="0"/>
            <a:ext cx="4150302" cy="6537960"/>
          </a:xfrm>
        </p:spPr>
        <p:txBody>
          <a:bodyPr/>
          <a:lstStyle/>
          <a:p>
            <a:endParaRPr lang="en-GB" dirty="0"/>
          </a:p>
        </p:txBody>
      </p:sp>
      <p:sp>
        <p:nvSpPr>
          <p:cNvPr id="6" name="Slide Number Placeholder 5">
            <a:extLst>
              <a:ext uri="{FF2B5EF4-FFF2-40B4-BE49-F238E27FC236}">
                <a16:creationId xmlns:a16="http://schemas.microsoft.com/office/drawing/2014/main" id="{2406F10B-6076-80FA-BA1C-C5C945CE35BC}"/>
              </a:ext>
            </a:extLst>
          </p:cNvPr>
          <p:cNvSpPr>
            <a:spLocks noGrp="1"/>
          </p:cNvSpPr>
          <p:nvPr>
            <p:ph type="sldNum" sz="quarter" idx="4"/>
          </p:nvPr>
        </p:nvSpPr>
        <p:spPr/>
        <p:txBody>
          <a:bodyPr/>
          <a:lstStyle/>
          <a:p>
            <a:fld id="{3A98EE3D-8CD1-4C3F-BD1C-C98C9596463C}" type="slidenum">
              <a:rPr lang="en-US" smtClean="0"/>
              <a:pPr/>
              <a:t>18</a:t>
            </a:fld>
            <a:endParaRPr lang="en-US" dirty="0"/>
          </a:p>
        </p:txBody>
      </p:sp>
    </p:spTree>
    <p:extLst>
      <p:ext uri="{BB962C8B-B14F-4D97-AF65-F5344CB8AC3E}">
        <p14:creationId xmlns:p14="http://schemas.microsoft.com/office/powerpoint/2010/main" val="181772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7222-162F-0FFB-6FF3-CC716BB721D7}"/>
              </a:ext>
            </a:extLst>
          </p:cNvPr>
          <p:cNvSpPr>
            <a:spLocks noGrp="1"/>
          </p:cNvSpPr>
          <p:nvPr>
            <p:ph type="ctrTitle"/>
          </p:nvPr>
        </p:nvSpPr>
        <p:spPr>
          <a:xfrm>
            <a:off x="796322" y="320039"/>
            <a:ext cx="7443911" cy="843099"/>
          </a:xfrm>
        </p:spPr>
        <p:txBody>
          <a:bodyPr>
            <a:normAutofit fontScale="90000"/>
          </a:bodyPr>
          <a:lstStyle/>
          <a:p>
            <a:r>
              <a:rPr lang="en-US" sz="3600" dirty="0">
                <a:solidFill>
                  <a:srgbClr val="00B0F0"/>
                </a:solidFill>
              </a:rPr>
              <a:t>Cyber security challenges in healthcare</a:t>
            </a:r>
            <a:endParaRPr lang="en-GB" dirty="0"/>
          </a:p>
        </p:txBody>
      </p:sp>
      <p:sp>
        <p:nvSpPr>
          <p:cNvPr id="3" name="Content Placeholder 2">
            <a:extLst>
              <a:ext uri="{FF2B5EF4-FFF2-40B4-BE49-F238E27FC236}">
                <a16:creationId xmlns:a16="http://schemas.microsoft.com/office/drawing/2014/main" id="{BB47F7E9-EB3C-E496-CC26-CF177AAD0423}"/>
              </a:ext>
            </a:extLst>
          </p:cNvPr>
          <p:cNvSpPr>
            <a:spLocks noGrp="1"/>
          </p:cNvSpPr>
          <p:nvPr>
            <p:ph sz="quarter" idx="17"/>
          </p:nvPr>
        </p:nvSpPr>
        <p:spPr>
          <a:xfrm>
            <a:off x="796322" y="1244009"/>
            <a:ext cx="7922376" cy="4059829"/>
          </a:xfrm>
        </p:spPr>
        <p:txBody>
          <a:bodyPr/>
          <a:lstStyle/>
          <a:p>
            <a:pPr>
              <a:buFont typeface="Arial" panose="020B0604020202020204" pitchFamily="34" charset="0"/>
              <a:buChar char="•"/>
            </a:pPr>
            <a:r>
              <a:rPr lang="en-GB" sz="2000" dirty="0">
                <a:solidFill>
                  <a:srgbClr val="000000"/>
                </a:solidFill>
                <a:cs typeface="Lucida Sans Unicode" panose="020B0602030504020204" pitchFamily="34" charset="0"/>
              </a:rPr>
              <a:t>ENISA study found 54% of cybersecurity threats in the health sector</a:t>
            </a:r>
          </a:p>
          <a:p>
            <a:pPr>
              <a:buFont typeface="Arial" panose="020B0604020202020204" pitchFamily="34" charset="0"/>
              <a:buChar char="•"/>
            </a:pPr>
            <a:r>
              <a:rPr lang="en-GB" sz="2000" dirty="0">
                <a:solidFill>
                  <a:srgbClr val="000000"/>
                </a:solidFill>
                <a:cs typeface="Lucida Sans Unicode" panose="020B0602030504020204" pitchFamily="34" charset="0"/>
              </a:rPr>
              <a:t>Ransomware and data breaches</a:t>
            </a:r>
          </a:p>
          <a:p>
            <a:pPr lvl="1">
              <a:buFont typeface="Arial" panose="020B0604020202020204" pitchFamily="34" charset="0"/>
              <a:buChar char="•"/>
            </a:pPr>
            <a:r>
              <a:rPr lang="en-GB" sz="2000" dirty="0">
                <a:solidFill>
                  <a:srgbClr val="000000"/>
                </a:solidFill>
                <a:cs typeface="Lucida Sans Unicode" panose="020B0602030504020204" pitchFamily="34" charset="0"/>
              </a:rPr>
              <a:t>Patient data, including electronic health records, were the most targeted assets (30%). Alarmingly, nearly half of all incidents (46%) aimed to steal or leak health organisations' data.</a:t>
            </a:r>
          </a:p>
        </p:txBody>
      </p:sp>
      <p:sp>
        <p:nvSpPr>
          <p:cNvPr id="4" name="Picture Placeholder 3">
            <a:extLst>
              <a:ext uri="{FF2B5EF4-FFF2-40B4-BE49-F238E27FC236}">
                <a16:creationId xmlns:a16="http://schemas.microsoft.com/office/drawing/2014/main" id="{D1FFC16C-ABC7-7E3D-48D7-AB5ECB8BAA08}"/>
              </a:ext>
            </a:extLst>
          </p:cNvPr>
          <p:cNvSpPr>
            <a:spLocks noGrp="1"/>
          </p:cNvSpPr>
          <p:nvPr>
            <p:ph type="pic" sz="quarter" idx="11"/>
          </p:nvPr>
        </p:nvSpPr>
        <p:spPr>
          <a:xfrm flipH="1">
            <a:off x="10919636" y="0"/>
            <a:ext cx="1268879" cy="6858000"/>
          </a:xfrm>
        </p:spPr>
        <p:txBody>
          <a:bodyPr/>
          <a:lstStyle/>
          <a:p>
            <a:endParaRPr lang="en-GB"/>
          </a:p>
        </p:txBody>
      </p:sp>
      <p:sp>
        <p:nvSpPr>
          <p:cNvPr id="6" name="Slide Number Placeholder 5">
            <a:extLst>
              <a:ext uri="{FF2B5EF4-FFF2-40B4-BE49-F238E27FC236}">
                <a16:creationId xmlns:a16="http://schemas.microsoft.com/office/drawing/2014/main" id="{B855FE55-1D9E-FDC1-0FA6-2C5E0595CE57}"/>
              </a:ext>
            </a:extLst>
          </p:cNvPr>
          <p:cNvSpPr>
            <a:spLocks noGrp="1"/>
          </p:cNvSpPr>
          <p:nvPr>
            <p:ph type="sldNum" sz="quarter" idx="4"/>
          </p:nvPr>
        </p:nvSpPr>
        <p:spPr/>
        <p:txBody>
          <a:bodyPr/>
          <a:lstStyle/>
          <a:p>
            <a:fld id="{3A98EE3D-8CD1-4C3F-BD1C-C98C9596463C}" type="slidenum">
              <a:rPr lang="en-US" smtClean="0"/>
              <a:pPr/>
              <a:t>19</a:t>
            </a:fld>
            <a:endParaRPr lang="en-US" dirty="0"/>
          </a:p>
        </p:txBody>
      </p:sp>
      <p:sp>
        <p:nvSpPr>
          <p:cNvPr id="8" name="TextBox 7">
            <a:extLst>
              <a:ext uri="{FF2B5EF4-FFF2-40B4-BE49-F238E27FC236}">
                <a16:creationId xmlns:a16="http://schemas.microsoft.com/office/drawing/2014/main" id="{0F598803-D30C-1AE9-D4A6-C73E7FC5B2E5}"/>
              </a:ext>
            </a:extLst>
          </p:cNvPr>
          <p:cNvSpPr txBox="1"/>
          <p:nvPr/>
        </p:nvSpPr>
        <p:spPr>
          <a:xfrm>
            <a:off x="594303" y="3640969"/>
            <a:ext cx="8985631" cy="276999"/>
          </a:xfrm>
          <a:prstGeom prst="rect">
            <a:avLst/>
          </a:prstGeom>
          <a:noFill/>
        </p:spPr>
        <p:txBody>
          <a:bodyPr wrap="square">
            <a:spAutoFit/>
          </a:bodyPr>
          <a:lstStyle/>
          <a:p>
            <a:r>
              <a:rPr lang="en-GB" sz="1200" dirty="0"/>
              <a:t>https://www.enisa.europa.eu/news/checking-up-on-health-ransomware-accounts-for-54-of-cybersecurity-threats</a:t>
            </a:r>
          </a:p>
        </p:txBody>
      </p:sp>
      <p:sp>
        <p:nvSpPr>
          <p:cNvPr id="10" name="TextBox 9">
            <a:extLst>
              <a:ext uri="{FF2B5EF4-FFF2-40B4-BE49-F238E27FC236}">
                <a16:creationId xmlns:a16="http://schemas.microsoft.com/office/drawing/2014/main" id="{F7829C4F-7392-DF9F-A591-A4B665EB4D51}"/>
              </a:ext>
            </a:extLst>
          </p:cNvPr>
          <p:cNvSpPr txBox="1"/>
          <p:nvPr/>
        </p:nvSpPr>
        <p:spPr>
          <a:xfrm>
            <a:off x="481613" y="4103680"/>
            <a:ext cx="8264226" cy="707886"/>
          </a:xfrm>
          <a:prstGeom prst="rect">
            <a:avLst/>
          </a:prstGeom>
          <a:noFill/>
        </p:spPr>
        <p:txBody>
          <a:bodyPr wrap="square">
            <a:spAutoFit/>
          </a:bodyPr>
          <a:lstStyle/>
          <a:p>
            <a:pPr marL="342900" indent="-342900">
              <a:buFont typeface="Arial" panose="020B0604020202020204" pitchFamily="34" charset="0"/>
              <a:buChar char="•"/>
            </a:pPr>
            <a:r>
              <a:rPr lang="en-GB" sz="2000" dirty="0">
                <a:solidFill>
                  <a:srgbClr val="000000"/>
                </a:solidFill>
                <a:cs typeface="Lucida Sans Unicode" panose="020B0602030504020204" pitchFamily="34" charset="0"/>
              </a:rPr>
              <a:t>In 2021, over 40 million patient records compromised in the USA.</a:t>
            </a:r>
          </a:p>
        </p:txBody>
      </p:sp>
      <p:sp>
        <p:nvSpPr>
          <p:cNvPr id="12" name="TextBox 11">
            <a:extLst>
              <a:ext uri="{FF2B5EF4-FFF2-40B4-BE49-F238E27FC236}">
                <a16:creationId xmlns:a16="http://schemas.microsoft.com/office/drawing/2014/main" id="{D4D94BE8-9CAA-982D-193B-C4D84EA63C12}"/>
              </a:ext>
            </a:extLst>
          </p:cNvPr>
          <p:cNvSpPr txBox="1"/>
          <p:nvPr/>
        </p:nvSpPr>
        <p:spPr>
          <a:xfrm>
            <a:off x="796322" y="4858778"/>
            <a:ext cx="7663418" cy="276999"/>
          </a:xfrm>
          <a:prstGeom prst="rect">
            <a:avLst/>
          </a:prstGeom>
          <a:noFill/>
        </p:spPr>
        <p:txBody>
          <a:bodyPr wrap="square">
            <a:spAutoFit/>
          </a:bodyPr>
          <a:lstStyle/>
          <a:p>
            <a:r>
              <a:rPr lang="en-GB" sz="1200" i="1" dirty="0"/>
              <a:t>https://expertinsights.com/insights/healthcare-cyber-attack-statistics/</a:t>
            </a:r>
          </a:p>
        </p:txBody>
      </p:sp>
      <p:sp>
        <p:nvSpPr>
          <p:cNvPr id="14" name="TextBox 13">
            <a:extLst>
              <a:ext uri="{FF2B5EF4-FFF2-40B4-BE49-F238E27FC236}">
                <a16:creationId xmlns:a16="http://schemas.microsoft.com/office/drawing/2014/main" id="{FCEF9F16-2638-D221-A7BA-B02D795EB942}"/>
              </a:ext>
            </a:extLst>
          </p:cNvPr>
          <p:cNvSpPr txBox="1"/>
          <p:nvPr/>
        </p:nvSpPr>
        <p:spPr>
          <a:xfrm>
            <a:off x="594303" y="5303838"/>
            <a:ext cx="6129670" cy="707886"/>
          </a:xfrm>
          <a:prstGeom prst="rect">
            <a:avLst/>
          </a:prstGeom>
          <a:noFill/>
        </p:spPr>
        <p:txBody>
          <a:bodyPr wrap="square">
            <a:spAutoFit/>
          </a:bodyPr>
          <a:lstStyle/>
          <a:p>
            <a:pPr marL="342900" indent="-342900">
              <a:buFont typeface="Arial" panose="020B0604020202020204" pitchFamily="34" charset="0"/>
              <a:buChar char="•"/>
            </a:pPr>
            <a:r>
              <a:rPr lang="en-GB" sz="2000" dirty="0">
                <a:solidFill>
                  <a:srgbClr val="000000"/>
                </a:solidFill>
                <a:cs typeface="Lucida Sans Unicode" panose="020B0602030504020204" pitchFamily="34" charset="0"/>
              </a:rPr>
              <a:t>2022, the NHS 111 service in the UK was knocked offline due to a ransomware attack</a:t>
            </a:r>
            <a:r>
              <a:rPr lang="en-GB" b="0" i="0" dirty="0">
                <a:solidFill>
                  <a:srgbClr val="000000"/>
                </a:solidFill>
                <a:effectLst/>
                <a:latin typeface="DINNext"/>
              </a:rPr>
              <a:t>.</a:t>
            </a:r>
            <a:endParaRPr lang="en-GB" dirty="0"/>
          </a:p>
        </p:txBody>
      </p:sp>
      <p:sp>
        <p:nvSpPr>
          <p:cNvPr id="16" name="TextBox 15">
            <a:extLst>
              <a:ext uri="{FF2B5EF4-FFF2-40B4-BE49-F238E27FC236}">
                <a16:creationId xmlns:a16="http://schemas.microsoft.com/office/drawing/2014/main" id="{09AF3B65-CCF0-0910-433F-E88A87A055A3}"/>
              </a:ext>
            </a:extLst>
          </p:cNvPr>
          <p:cNvSpPr txBox="1"/>
          <p:nvPr/>
        </p:nvSpPr>
        <p:spPr>
          <a:xfrm>
            <a:off x="904190" y="5967691"/>
            <a:ext cx="6129670" cy="461665"/>
          </a:xfrm>
          <a:prstGeom prst="rect">
            <a:avLst/>
          </a:prstGeom>
          <a:noFill/>
        </p:spPr>
        <p:txBody>
          <a:bodyPr wrap="square">
            <a:spAutoFit/>
          </a:bodyPr>
          <a:lstStyle/>
          <a:p>
            <a:r>
              <a:rPr lang="en-GB" sz="1200" i="1" dirty="0"/>
              <a:t>https://www.bcs.org/articles-opinion-and-research/biggest-healthcare-cyber-attacks-this-decade/</a:t>
            </a:r>
          </a:p>
        </p:txBody>
      </p:sp>
    </p:spTree>
    <p:extLst>
      <p:ext uri="{BB962C8B-B14F-4D97-AF65-F5344CB8AC3E}">
        <p14:creationId xmlns:p14="http://schemas.microsoft.com/office/powerpoint/2010/main" val="136502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6018-4173-7AC1-4F4B-B2FC0F129CB1}"/>
              </a:ext>
            </a:extLst>
          </p:cNvPr>
          <p:cNvSpPr>
            <a:spLocks noGrp="1"/>
          </p:cNvSpPr>
          <p:nvPr>
            <p:ph type="ctrTitle"/>
          </p:nvPr>
        </p:nvSpPr>
        <p:spPr>
          <a:xfrm>
            <a:off x="796322" y="320040"/>
            <a:ext cx="6732237" cy="477402"/>
          </a:xfrm>
        </p:spPr>
        <p:txBody>
          <a:bodyPr>
            <a:normAutofit fontScale="90000"/>
          </a:bodyPr>
          <a:lstStyle/>
          <a:p>
            <a:r>
              <a:rPr lang="en-US" dirty="0">
                <a:solidFill>
                  <a:srgbClr val="00B0F0"/>
                </a:solidFill>
              </a:rPr>
              <a:t>S</a:t>
            </a:r>
            <a:r>
              <a:rPr lang="en-US" sz="3600" dirty="0">
                <a:solidFill>
                  <a:srgbClr val="00B0F0"/>
                </a:solidFill>
              </a:rPr>
              <a:t>ecurity issues  in healthcare</a:t>
            </a:r>
            <a:endParaRPr lang="en-GB" dirty="0"/>
          </a:p>
        </p:txBody>
      </p:sp>
      <p:sp>
        <p:nvSpPr>
          <p:cNvPr id="3" name="Content Placeholder 2">
            <a:extLst>
              <a:ext uri="{FF2B5EF4-FFF2-40B4-BE49-F238E27FC236}">
                <a16:creationId xmlns:a16="http://schemas.microsoft.com/office/drawing/2014/main" id="{09C5547A-977A-9E76-A88B-884CDF97E6A5}"/>
              </a:ext>
            </a:extLst>
          </p:cNvPr>
          <p:cNvSpPr>
            <a:spLocks noGrp="1"/>
          </p:cNvSpPr>
          <p:nvPr>
            <p:ph sz="quarter" idx="17"/>
          </p:nvPr>
        </p:nvSpPr>
        <p:spPr>
          <a:xfrm>
            <a:off x="796322" y="1754372"/>
            <a:ext cx="5797550" cy="3549466"/>
          </a:xfrm>
        </p:spPr>
        <p:txBody>
          <a:bodyPr/>
          <a:lstStyle/>
          <a:p>
            <a:pPr>
              <a:buFont typeface="Arial" panose="020B0604020202020204" pitchFamily="34" charset="0"/>
              <a:buChar char="•"/>
            </a:pPr>
            <a:r>
              <a:rPr lang="en-US" altLang="en-US" sz="2000" dirty="0">
                <a:solidFill>
                  <a:srgbClr val="000000"/>
                </a:solidFill>
                <a:cs typeface="Lucida Sans Unicode" panose="020B0602030504020204" pitchFamily="34" charset="0"/>
              </a:rPr>
              <a:t>Data Confidentiality</a:t>
            </a:r>
          </a:p>
          <a:p>
            <a:pPr>
              <a:buFont typeface="Arial" panose="020B0604020202020204" pitchFamily="34" charset="0"/>
              <a:buChar char="•"/>
            </a:pPr>
            <a:r>
              <a:rPr lang="en-US" sz="2000" dirty="0">
                <a:solidFill>
                  <a:srgbClr val="000000"/>
                </a:solidFill>
                <a:cs typeface="Lucida Sans Unicode" panose="020B0602030504020204" pitchFamily="34" charset="0"/>
              </a:rPr>
              <a:t>Security of electronic healthcare record</a:t>
            </a:r>
          </a:p>
          <a:p>
            <a:pPr lvl="1"/>
            <a:r>
              <a:rPr lang="en-US" altLang="en-US" sz="1800" dirty="0">
                <a:solidFill>
                  <a:srgbClr val="000000"/>
                </a:solidFill>
                <a:cs typeface="Lucida Sans Unicode" panose="020B0602030504020204" pitchFamily="34" charset="0"/>
              </a:rPr>
              <a:t>Authentication</a:t>
            </a:r>
          </a:p>
          <a:p>
            <a:pPr lvl="1"/>
            <a:r>
              <a:rPr lang="en-US" altLang="en-US" sz="1800" dirty="0">
                <a:solidFill>
                  <a:srgbClr val="000000"/>
                </a:solidFill>
                <a:cs typeface="Lucida Sans Unicode" panose="020B0602030504020204" pitchFamily="34" charset="0"/>
              </a:rPr>
              <a:t>Data Integrity</a:t>
            </a:r>
          </a:p>
          <a:p>
            <a:pPr>
              <a:buFont typeface="Arial" panose="020B0604020202020204" pitchFamily="34" charset="0"/>
              <a:buChar char="•"/>
            </a:pPr>
            <a:r>
              <a:rPr lang="en-US" altLang="en-US" sz="2000" dirty="0">
                <a:solidFill>
                  <a:srgbClr val="000000"/>
                </a:solidFill>
                <a:cs typeface="Lucida Sans Unicode" panose="020B0602030504020204" pitchFamily="34" charset="0"/>
              </a:rPr>
              <a:t>Systems Security</a:t>
            </a:r>
          </a:p>
          <a:p>
            <a:pPr lvl="1"/>
            <a:r>
              <a:rPr lang="en-US" altLang="en-US" sz="2000" dirty="0">
                <a:solidFill>
                  <a:srgbClr val="000000"/>
                </a:solidFill>
                <a:cs typeface="Lucida Sans Unicode" panose="020B0602030504020204" pitchFamily="34" charset="0"/>
              </a:rPr>
              <a:t>Secure Transmission</a:t>
            </a:r>
          </a:p>
          <a:p>
            <a:pPr lvl="1"/>
            <a:r>
              <a:rPr lang="en-US" altLang="en-US" sz="2000" dirty="0">
                <a:solidFill>
                  <a:srgbClr val="000000"/>
                </a:solidFill>
                <a:cs typeface="Lucida Sans Unicode" panose="020B0602030504020204" pitchFamily="34" charset="0"/>
              </a:rPr>
              <a:t>Secure Processing</a:t>
            </a:r>
          </a:p>
          <a:p>
            <a:pPr lvl="1"/>
            <a:r>
              <a:rPr lang="en-US" altLang="en-US" sz="2000" dirty="0">
                <a:solidFill>
                  <a:srgbClr val="000000"/>
                </a:solidFill>
                <a:cs typeface="Lucida Sans Unicode" panose="020B0602030504020204" pitchFamily="34" charset="0"/>
              </a:rPr>
              <a:t>Secure Storage</a:t>
            </a:r>
          </a:p>
          <a:p>
            <a:endParaRPr lang="en-US" altLang="en-US" sz="1800" dirty="0">
              <a:solidFill>
                <a:srgbClr val="000000"/>
              </a:solidFill>
              <a:cs typeface="Lucida Sans Unicode" panose="020B0602030504020204" pitchFamily="34" charset="0"/>
            </a:endParaRPr>
          </a:p>
          <a:p>
            <a:endParaRPr lang="en-GB" dirty="0"/>
          </a:p>
        </p:txBody>
      </p:sp>
      <p:sp>
        <p:nvSpPr>
          <p:cNvPr id="4" name="Picture Placeholder 3">
            <a:extLst>
              <a:ext uri="{FF2B5EF4-FFF2-40B4-BE49-F238E27FC236}">
                <a16:creationId xmlns:a16="http://schemas.microsoft.com/office/drawing/2014/main" id="{6CE3EB34-3A6F-63AD-29AB-08219745C8BB}"/>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B421AA99-8374-71B5-2E3E-2470F5BDA7E0}"/>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CC02FB5D-71D5-F740-9A4A-17909FCD5C5B}"/>
              </a:ext>
            </a:extLst>
          </p:cNvPr>
          <p:cNvSpPr>
            <a:spLocks noGrp="1"/>
          </p:cNvSpPr>
          <p:nvPr>
            <p:ph type="sldNum" sz="quarter" idx="4"/>
          </p:nvPr>
        </p:nvSpPr>
        <p:spPr/>
        <p:txBody>
          <a:bodyPr/>
          <a:lstStyle/>
          <a:p>
            <a:fld id="{3A98EE3D-8CD1-4C3F-BD1C-C98C9596463C}" type="slidenum">
              <a:rPr lang="en-US" smtClean="0"/>
              <a:pPr/>
              <a:t>20</a:t>
            </a:fld>
            <a:endParaRPr lang="en-US" dirty="0"/>
          </a:p>
        </p:txBody>
      </p:sp>
    </p:spTree>
    <p:extLst>
      <p:ext uri="{BB962C8B-B14F-4D97-AF65-F5344CB8AC3E}">
        <p14:creationId xmlns:p14="http://schemas.microsoft.com/office/powerpoint/2010/main" val="85002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6A9B-D577-8CBF-E0EB-8ABF74452E8A}"/>
              </a:ext>
            </a:extLst>
          </p:cNvPr>
          <p:cNvSpPr>
            <a:spLocks noGrp="1"/>
          </p:cNvSpPr>
          <p:nvPr>
            <p:ph type="ctrTitle"/>
          </p:nvPr>
        </p:nvSpPr>
        <p:spPr>
          <a:xfrm>
            <a:off x="170121" y="309408"/>
            <a:ext cx="9028162" cy="796378"/>
          </a:xfrm>
        </p:spPr>
        <p:txBody>
          <a:bodyPr>
            <a:normAutofit fontScale="90000"/>
          </a:bodyPr>
          <a:lstStyle/>
          <a:p>
            <a:r>
              <a:rPr lang="en-GB" dirty="0">
                <a:solidFill>
                  <a:srgbClr val="00B0F0"/>
                </a:solidFill>
              </a:rPr>
              <a:t>Medical Device Vulnerabilities and Threats</a:t>
            </a:r>
            <a:br>
              <a:rPr lang="en-GB" dirty="0">
                <a:solidFill>
                  <a:srgbClr val="00B0F0"/>
                </a:solidFill>
              </a:rPr>
            </a:br>
            <a:endParaRPr lang="en-GB" dirty="0">
              <a:solidFill>
                <a:srgbClr val="00B0F0"/>
              </a:solidFill>
            </a:endParaRPr>
          </a:p>
        </p:txBody>
      </p:sp>
      <p:sp>
        <p:nvSpPr>
          <p:cNvPr id="3" name="Content Placeholder 2">
            <a:extLst>
              <a:ext uri="{FF2B5EF4-FFF2-40B4-BE49-F238E27FC236}">
                <a16:creationId xmlns:a16="http://schemas.microsoft.com/office/drawing/2014/main" id="{9A6D4059-1C87-451A-BC06-6A54BA72B887}"/>
              </a:ext>
            </a:extLst>
          </p:cNvPr>
          <p:cNvSpPr>
            <a:spLocks noGrp="1"/>
          </p:cNvSpPr>
          <p:nvPr>
            <p:ph sz="quarter" idx="17"/>
          </p:nvPr>
        </p:nvSpPr>
        <p:spPr>
          <a:xfrm>
            <a:off x="796322" y="1585180"/>
            <a:ext cx="6367370" cy="3718658"/>
          </a:xfrm>
        </p:spPr>
        <p:txBody>
          <a:bodyPr/>
          <a:lstStyle/>
          <a:p>
            <a:endParaRPr lang="en-GB" dirty="0">
              <a:solidFill>
                <a:srgbClr val="000000"/>
              </a:solidFill>
              <a:cs typeface="Lucida Sans Unicode" panose="020B0602030504020204" pitchFamily="34" charset="0"/>
            </a:endParaRPr>
          </a:p>
          <a:p>
            <a:endParaRPr lang="en-GB" dirty="0"/>
          </a:p>
        </p:txBody>
      </p:sp>
      <p:sp>
        <p:nvSpPr>
          <p:cNvPr id="4" name="Picture Placeholder 3">
            <a:extLst>
              <a:ext uri="{FF2B5EF4-FFF2-40B4-BE49-F238E27FC236}">
                <a16:creationId xmlns:a16="http://schemas.microsoft.com/office/drawing/2014/main" id="{93431008-80E9-69E8-7CEE-33E71B7FD532}"/>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C76B3C20-9287-DE62-5C72-64EFCE7586B7}"/>
              </a:ext>
            </a:extLst>
          </p:cNvPr>
          <p:cNvSpPr>
            <a:spLocks noGrp="1"/>
          </p:cNvSpPr>
          <p:nvPr>
            <p:ph type="sldNum" sz="quarter" idx="4"/>
          </p:nvPr>
        </p:nvSpPr>
        <p:spPr/>
        <p:txBody>
          <a:bodyPr/>
          <a:lstStyle/>
          <a:p>
            <a:fld id="{3A98EE3D-8CD1-4C3F-BD1C-C98C9596463C}" type="slidenum">
              <a:rPr lang="en-US" smtClean="0"/>
              <a:pPr/>
              <a:t>21</a:t>
            </a:fld>
            <a:endParaRPr lang="en-US" dirty="0"/>
          </a:p>
        </p:txBody>
      </p:sp>
      <p:sp>
        <p:nvSpPr>
          <p:cNvPr id="5" name="Content Placeholder 2">
            <a:extLst>
              <a:ext uri="{FF2B5EF4-FFF2-40B4-BE49-F238E27FC236}">
                <a16:creationId xmlns:a16="http://schemas.microsoft.com/office/drawing/2014/main" id="{5D1095F8-7E58-91A0-D08F-F052AA4E3A4D}"/>
              </a:ext>
            </a:extLst>
          </p:cNvPr>
          <p:cNvSpPr txBox="1">
            <a:spLocks/>
          </p:cNvSpPr>
          <p:nvPr/>
        </p:nvSpPr>
        <p:spPr>
          <a:xfrm>
            <a:off x="252946" y="952499"/>
            <a:ext cx="10515600" cy="5171853"/>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dirty="0">
                <a:solidFill>
                  <a:srgbClr val="000000"/>
                </a:solidFill>
                <a:cs typeface="Lucida Sans Unicode" panose="020B0602030504020204" pitchFamily="34" charset="0"/>
              </a:rPr>
              <a:t>Medical device information flow is conventionally unidirectional from the device to the health care provider.</a:t>
            </a:r>
          </a:p>
          <a:p>
            <a:pPr lvl="1"/>
            <a:r>
              <a:rPr lang="en-GB" dirty="0"/>
              <a:t>Remote interaction with devices has become possible</a:t>
            </a:r>
          </a:p>
          <a:p>
            <a:pPr lvl="1"/>
            <a:r>
              <a:rPr lang="en-GB" dirty="0"/>
              <a:t>Implantable medical devices capable of being reprogrammed wirelessly</a:t>
            </a:r>
          </a:p>
          <a:p>
            <a:pPr>
              <a:buFont typeface="Arial" panose="020B0604020202020204" pitchFamily="34" charset="0"/>
              <a:buChar char="•"/>
            </a:pPr>
            <a:r>
              <a:rPr lang="en-GB" dirty="0">
                <a:solidFill>
                  <a:srgbClr val="000000"/>
                </a:solidFill>
                <a:cs typeface="Lucida Sans Unicode" panose="020B0602030504020204" pitchFamily="34" charset="0"/>
              </a:rPr>
              <a:t>Possible vulnerabilities and threats </a:t>
            </a:r>
          </a:p>
          <a:p>
            <a:pPr marL="678942" indent="-285750">
              <a:buFont typeface="Arial" panose="020B0604020202020204" pitchFamily="34" charset="0"/>
              <a:buChar char="•"/>
            </a:pPr>
            <a:r>
              <a:rPr lang="en-GB" sz="1800" dirty="0"/>
              <a:t>Device verification information, i.e., radio frequency for transmission </a:t>
            </a:r>
          </a:p>
          <a:p>
            <a:pPr marL="678942" indent="-285750">
              <a:buFont typeface="Arial" panose="020B0604020202020204" pitchFamily="34" charset="0"/>
              <a:buChar char="•"/>
            </a:pPr>
            <a:r>
              <a:rPr lang="en-GB" sz="1800" dirty="0"/>
              <a:t>lack of basic security feature</a:t>
            </a:r>
          </a:p>
          <a:p>
            <a:pPr marL="678942" indent="-285750">
              <a:buFont typeface="Arial" panose="020B0604020202020204" pitchFamily="34" charset="0"/>
              <a:buChar char="•"/>
            </a:pPr>
            <a:r>
              <a:rPr lang="en-GB" sz="1800" dirty="0"/>
              <a:t>Limited power to support computation processing</a:t>
            </a:r>
          </a:p>
          <a:p>
            <a:pPr marL="678942" indent="-285750">
              <a:buFont typeface="Arial" panose="020B0604020202020204" pitchFamily="34" charset="0"/>
              <a:buChar char="•"/>
            </a:pPr>
            <a:r>
              <a:rPr lang="en-GB" sz="1800" dirty="0"/>
              <a:t>Cascading effect from compromise medical device to other part of the network</a:t>
            </a:r>
          </a:p>
          <a:p>
            <a:pPr marL="678942" indent="-285750">
              <a:buFont typeface="Arial" panose="020B0604020202020204" pitchFamily="34" charset="0"/>
              <a:buChar char="•"/>
            </a:pPr>
            <a:r>
              <a:rPr lang="en-GB" sz="1800" dirty="0"/>
              <a:t>lack of timely software update </a:t>
            </a:r>
          </a:p>
          <a:p>
            <a:pPr marL="678942" indent="-285750">
              <a:buFont typeface="Arial" panose="020B0604020202020204" pitchFamily="34" charset="0"/>
              <a:buChar char="•"/>
            </a:pPr>
            <a:r>
              <a:rPr lang="en-GB" sz="1800" dirty="0"/>
              <a:t>Unauthorised use of software </a:t>
            </a:r>
          </a:p>
          <a:p>
            <a:endParaRPr lang="en-GB" dirty="0"/>
          </a:p>
        </p:txBody>
      </p:sp>
    </p:spTree>
    <p:extLst>
      <p:ext uri="{BB962C8B-B14F-4D97-AF65-F5344CB8AC3E}">
        <p14:creationId xmlns:p14="http://schemas.microsoft.com/office/powerpoint/2010/main" val="136233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3116-CA41-B857-71FE-6C7DDFF78902}"/>
              </a:ext>
            </a:extLst>
          </p:cNvPr>
          <p:cNvSpPr>
            <a:spLocks noGrp="1"/>
          </p:cNvSpPr>
          <p:nvPr>
            <p:ph type="ctrTitle"/>
          </p:nvPr>
        </p:nvSpPr>
        <p:spPr>
          <a:xfrm>
            <a:off x="796321" y="107390"/>
            <a:ext cx="8815511" cy="775113"/>
          </a:xfrm>
        </p:spPr>
        <p:txBody>
          <a:bodyPr>
            <a:normAutofit/>
          </a:bodyPr>
          <a:lstStyle/>
          <a:p>
            <a:r>
              <a:rPr lang="en-US" sz="3600" dirty="0">
                <a:solidFill>
                  <a:srgbClr val="00B0F0"/>
                </a:solidFill>
              </a:rPr>
              <a:t>Cyber Attach Path</a:t>
            </a:r>
            <a:endParaRPr lang="en-GB" dirty="0"/>
          </a:p>
        </p:txBody>
      </p:sp>
      <p:sp>
        <p:nvSpPr>
          <p:cNvPr id="3" name="Content Placeholder 2">
            <a:extLst>
              <a:ext uri="{FF2B5EF4-FFF2-40B4-BE49-F238E27FC236}">
                <a16:creationId xmlns:a16="http://schemas.microsoft.com/office/drawing/2014/main" id="{F822E8AD-EE31-8DB1-63E5-8776ABC93306}"/>
              </a:ext>
            </a:extLst>
          </p:cNvPr>
          <p:cNvSpPr>
            <a:spLocks noGrp="1"/>
          </p:cNvSpPr>
          <p:nvPr>
            <p:ph sz="quarter" idx="17"/>
          </p:nvPr>
        </p:nvSpPr>
        <p:spPr>
          <a:xfrm>
            <a:off x="796321" y="1201478"/>
            <a:ext cx="6678367" cy="4774019"/>
          </a:xfrm>
        </p:spPr>
        <p:txBody>
          <a:bodyPr>
            <a:normAutofit/>
          </a:bodyPr>
          <a:lstStyle/>
          <a:p>
            <a:pPr lvl="1">
              <a:buFont typeface="Arial" panose="020B0604020202020204" pitchFamily="34" charset="0"/>
              <a:buChar char="•"/>
            </a:pPr>
            <a:r>
              <a:rPr lang="en-GB" sz="2000" dirty="0">
                <a:solidFill>
                  <a:srgbClr val="000000"/>
                </a:solidFill>
                <a:cs typeface="Lucida Sans Unicode" panose="020B0602030504020204" pitchFamily="34" charset="0"/>
              </a:rPr>
              <a:t>identify the possible paths that potential attackers might follow for a successful attack</a:t>
            </a:r>
          </a:p>
          <a:p>
            <a:pPr lvl="2">
              <a:buFont typeface="Arial" panose="020B0604020202020204" pitchFamily="34" charset="0"/>
              <a:buChar char="•"/>
            </a:pPr>
            <a:r>
              <a:rPr lang="en-GB" sz="2000" dirty="0">
                <a:solidFill>
                  <a:srgbClr val="000000"/>
                </a:solidFill>
                <a:cs typeface="Lucida Sans Unicode" panose="020B0602030504020204" pitchFamily="34" charset="0"/>
              </a:rPr>
              <a:t>Common point of failure</a:t>
            </a:r>
          </a:p>
          <a:p>
            <a:pPr lvl="2">
              <a:buFont typeface="Arial" panose="020B0604020202020204" pitchFamily="34" charset="0"/>
              <a:buChar char="•"/>
            </a:pPr>
            <a:r>
              <a:rPr lang="en-GB" sz="2000" dirty="0">
                <a:solidFill>
                  <a:srgbClr val="000000"/>
                </a:solidFill>
                <a:cs typeface="Lucida Sans Unicode" panose="020B0602030504020204" pitchFamily="34" charset="0"/>
              </a:rPr>
              <a:t>Suitable  mitigation</a:t>
            </a:r>
          </a:p>
          <a:p>
            <a:r>
              <a:rPr lang="en-GB" sz="2400" dirty="0"/>
              <a:t>Possible routes that an attacker can propagate to execute an attack</a:t>
            </a:r>
          </a:p>
          <a:p>
            <a:pPr lvl="1"/>
            <a:r>
              <a:rPr lang="en-GB" sz="2000" dirty="0"/>
              <a:t>An attacker conducts lateral movement from the initial point to the target landing point.</a:t>
            </a:r>
          </a:p>
          <a:p>
            <a:pPr lvl="1"/>
            <a:r>
              <a:rPr lang="en-GB" sz="2000" dirty="0"/>
              <a:t>Attack within the healthcare  ecosystem can propagate depending on the attacker profile and motivation</a:t>
            </a:r>
          </a:p>
          <a:p>
            <a:endParaRPr lang="en-GB" dirty="0"/>
          </a:p>
        </p:txBody>
      </p:sp>
      <p:sp>
        <p:nvSpPr>
          <p:cNvPr id="4" name="Picture Placeholder 3">
            <a:extLst>
              <a:ext uri="{FF2B5EF4-FFF2-40B4-BE49-F238E27FC236}">
                <a16:creationId xmlns:a16="http://schemas.microsoft.com/office/drawing/2014/main" id="{9CC5E4CF-C3E0-CF6C-2558-04B540F4FC3F}"/>
              </a:ext>
            </a:extLst>
          </p:cNvPr>
          <p:cNvSpPr>
            <a:spLocks noGrp="1"/>
          </p:cNvSpPr>
          <p:nvPr>
            <p:ph type="pic" sz="quarter" idx="11"/>
          </p:nvPr>
        </p:nvSpPr>
        <p:spPr>
          <a:xfrm flipH="1">
            <a:off x="9505506" y="0"/>
            <a:ext cx="2683009" cy="6858000"/>
          </a:xfrm>
        </p:spPr>
        <p:txBody>
          <a:bodyPr/>
          <a:lstStyle/>
          <a:p>
            <a:endParaRPr lang="en-GB" dirty="0"/>
          </a:p>
        </p:txBody>
      </p:sp>
      <p:sp>
        <p:nvSpPr>
          <p:cNvPr id="6" name="Slide Number Placeholder 5">
            <a:extLst>
              <a:ext uri="{FF2B5EF4-FFF2-40B4-BE49-F238E27FC236}">
                <a16:creationId xmlns:a16="http://schemas.microsoft.com/office/drawing/2014/main" id="{105F2478-9789-67BD-6365-944D5BBDFEC1}"/>
              </a:ext>
            </a:extLst>
          </p:cNvPr>
          <p:cNvSpPr>
            <a:spLocks noGrp="1"/>
          </p:cNvSpPr>
          <p:nvPr>
            <p:ph type="sldNum" sz="quarter" idx="4"/>
          </p:nvPr>
        </p:nvSpPr>
        <p:spPr/>
        <p:txBody>
          <a:bodyPr/>
          <a:lstStyle/>
          <a:p>
            <a:fld id="{3A98EE3D-8CD1-4C3F-BD1C-C98C9596463C}" type="slidenum">
              <a:rPr lang="en-US" smtClean="0"/>
              <a:pPr/>
              <a:t>22</a:t>
            </a:fld>
            <a:endParaRPr lang="en-US" dirty="0"/>
          </a:p>
        </p:txBody>
      </p:sp>
    </p:spTree>
    <p:extLst>
      <p:ext uri="{BB962C8B-B14F-4D97-AF65-F5344CB8AC3E}">
        <p14:creationId xmlns:p14="http://schemas.microsoft.com/office/powerpoint/2010/main" val="318384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1ADE-460F-8632-5A5F-8D3F91AED259}"/>
              </a:ext>
            </a:extLst>
          </p:cNvPr>
          <p:cNvSpPr>
            <a:spLocks noGrp="1"/>
          </p:cNvSpPr>
          <p:nvPr>
            <p:ph type="ctrTitle"/>
          </p:nvPr>
        </p:nvSpPr>
        <p:spPr>
          <a:xfrm>
            <a:off x="796322" y="320040"/>
            <a:ext cx="6732237" cy="647523"/>
          </a:xfrm>
        </p:spPr>
        <p:txBody>
          <a:bodyPr/>
          <a:lstStyle/>
          <a:p>
            <a:r>
              <a:rPr lang="en-US" sz="3600" dirty="0">
                <a:solidFill>
                  <a:srgbClr val="00B0F0"/>
                </a:solidFill>
              </a:rPr>
              <a:t>Cyber Attach Path</a:t>
            </a:r>
            <a:endParaRPr lang="en-GB" dirty="0"/>
          </a:p>
        </p:txBody>
      </p:sp>
      <p:sp>
        <p:nvSpPr>
          <p:cNvPr id="4" name="Picture Placeholder 3">
            <a:extLst>
              <a:ext uri="{FF2B5EF4-FFF2-40B4-BE49-F238E27FC236}">
                <a16:creationId xmlns:a16="http://schemas.microsoft.com/office/drawing/2014/main" id="{C3A2EA07-7245-1BE4-A314-DB1E299B2E80}"/>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A940BE86-75A5-2490-345D-92FA1150516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5A03430E-5E64-321F-C54F-814074F89FA5}"/>
              </a:ext>
            </a:extLst>
          </p:cNvPr>
          <p:cNvSpPr>
            <a:spLocks noGrp="1"/>
          </p:cNvSpPr>
          <p:nvPr>
            <p:ph type="sldNum" sz="quarter" idx="4"/>
          </p:nvPr>
        </p:nvSpPr>
        <p:spPr/>
        <p:txBody>
          <a:bodyPr/>
          <a:lstStyle/>
          <a:p>
            <a:fld id="{3A98EE3D-8CD1-4C3F-BD1C-C98C9596463C}" type="slidenum">
              <a:rPr lang="en-US" smtClean="0"/>
              <a:pPr/>
              <a:t>23</a:t>
            </a:fld>
            <a:endParaRPr lang="en-US" dirty="0"/>
          </a:p>
        </p:txBody>
      </p:sp>
      <p:pic>
        <p:nvPicPr>
          <p:cNvPr id="7" name="Content Placeholder 6" descr="Cyber-attack path discovery in a dynamic supply chain maritime risk  management system - ScienceDirect">
            <a:extLst>
              <a:ext uri="{FF2B5EF4-FFF2-40B4-BE49-F238E27FC236}">
                <a16:creationId xmlns:a16="http://schemas.microsoft.com/office/drawing/2014/main" id="{41A519EE-0BA4-041E-806D-AFEF4FB841C6}"/>
              </a:ext>
            </a:extLst>
          </p:cNvPr>
          <p:cNvPicPr>
            <a:picLocks noGrp="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1352446" y="1442228"/>
            <a:ext cx="5580659" cy="4373880"/>
          </a:xfrm>
          <a:prstGeom prst="rect">
            <a:avLst/>
          </a:prstGeom>
          <a:noFill/>
          <a:ln>
            <a:noFill/>
          </a:ln>
        </p:spPr>
      </p:pic>
    </p:spTree>
    <p:extLst>
      <p:ext uri="{BB962C8B-B14F-4D97-AF65-F5344CB8AC3E}">
        <p14:creationId xmlns:p14="http://schemas.microsoft.com/office/powerpoint/2010/main" val="308729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C1B2-EB80-894C-D576-8B0244CD6C5E}"/>
              </a:ext>
            </a:extLst>
          </p:cNvPr>
          <p:cNvSpPr>
            <a:spLocks noGrp="1"/>
          </p:cNvSpPr>
          <p:nvPr>
            <p:ph type="ctrTitle"/>
          </p:nvPr>
        </p:nvSpPr>
        <p:spPr>
          <a:xfrm>
            <a:off x="796322" y="202101"/>
            <a:ext cx="7443911" cy="583727"/>
          </a:xfrm>
        </p:spPr>
        <p:txBody>
          <a:bodyPr>
            <a:normAutofit fontScale="90000"/>
          </a:bodyPr>
          <a:lstStyle/>
          <a:p>
            <a:r>
              <a:rPr lang="en-GB" dirty="0">
                <a:solidFill>
                  <a:srgbClr val="00B0F0"/>
                </a:solidFill>
              </a:rPr>
              <a:t>Healthcare Ecosystem</a:t>
            </a:r>
          </a:p>
        </p:txBody>
      </p:sp>
      <p:sp>
        <p:nvSpPr>
          <p:cNvPr id="3" name="Content Placeholder 2">
            <a:extLst>
              <a:ext uri="{FF2B5EF4-FFF2-40B4-BE49-F238E27FC236}">
                <a16:creationId xmlns:a16="http://schemas.microsoft.com/office/drawing/2014/main" id="{2A23F997-B17F-0DB0-76D7-892D528FCBC7}"/>
              </a:ext>
            </a:extLst>
          </p:cNvPr>
          <p:cNvSpPr>
            <a:spLocks noGrp="1"/>
          </p:cNvSpPr>
          <p:nvPr>
            <p:ph sz="quarter" idx="17"/>
          </p:nvPr>
        </p:nvSpPr>
        <p:spPr>
          <a:xfrm>
            <a:off x="796321" y="1073888"/>
            <a:ext cx="8602859" cy="5216886"/>
          </a:xfrm>
        </p:spPr>
        <p:txBody>
          <a:bodyPr>
            <a:normAutofit/>
          </a:bodyPr>
          <a:lstStyle/>
          <a:p>
            <a:pPr>
              <a:buFont typeface="Arial" panose="020B0604020202020204" pitchFamily="34" charset="0"/>
              <a:buChar char="•"/>
            </a:pPr>
            <a:r>
              <a:rPr lang="en-GB" sz="2000" dirty="0"/>
              <a:t>Consists of distributed, interconnected set of entities and </a:t>
            </a:r>
            <a:r>
              <a:rPr lang="en-US" sz="2000" dirty="0"/>
              <a:t>heterogeneous set of actors</a:t>
            </a:r>
            <a:r>
              <a:rPr lang="en-GB" sz="2000" dirty="0"/>
              <a:t> that relies on the  interconnected ICT infrastructure </a:t>
            </a:r>
          </a:p>
          <a:p>
            <a:pPr lvl="1">
              <a:buFont typeface="Arial" panose="020B0604020202020204" pitchFamily="34" charset="0"/>
              <a:buChar char="•"/>
            </a:pPr>
            <a:r>
              <a:rPr lang="en-US" sz="2000" dirty="0"/>
              <a:t>Hospitals and social service organizations</a:t>
            </a:r>
          </a:p>
          <a:p>
            <a:pPr lvl="1">
              <a:buFont typeface="Arial" panose="020B0604020202020204" pitchFamily="34" charset="0"/>
              <a:buChar char="•"/>
            </a:pPr>
            <a:r>
              <a:rPr lang="en-US" sz="2000" dirty="0"/>
              <a:t>Medical equipment suppliers, single physician practices</a:t>
            </a:r>
          </a:p>
          <a:p>
            <a:pPr lvl="1">
              <a:buFont typeface="Arial" panose="020B0604020202020204" pitchFamily="34" charset="0"/>
              <a:buChar char="•"/>
            </a:pPr>
            <a:r>
              <a:rPr lang="en-GB" sz="2000" dirty="0"/>
              <a:t>Patient, practitioners</a:t>
            </a:r>
          </a:p>
          <a:p>
            <a:pPr>
              <a:buFont typeface="Arial" panose="020B0604020202020204" pitchFamily="34" charset="0"/>
              <a:buChar char="•"/>
            </a:pPr>
            <a:r>
              <a:rPr lang="en-US" sz="2000" dirty="0"/>
              <a:t>This sizable and massive ecosystem can be considered a widely distributed network, including an interconnected set of healthcare entities</a:t>
            </a:r>
          </a:p>
          <a:p>
            <a:pPr>
              <a:buFont typeface="Arial" panose="020B0604020202020204" pitchFamily="34" charset="0"/>
              <a:buChar char="•"/>
            </a:pPr>
            <a:r>
              <a:rPr lang="en-US" sz="2000" dirty="0"/>
              <a:t>Increasing  interdependencies between physical and cyber levels</a:t>
            </a:r>
          </a:p>
          <a:p>
            <a:pPr lvl="1"/>
            <a:r>
              <a:rPr lang="en-US" sz="2000" dirty="0"/>
              <a:t>Altered the threat landscape posing new cyber threats</a:t>
            </a:r>
          </a:p>
          <a:p>
            <a:pPr lvl="1"/>
            <a:r>
              <a:rPr lang="en-US" sz="2000" dirty="0"/>
              <a:t>Sophisticated coordinated cyber attacks that could cause a dramatic impact to the healthcare ecosystem</a:t>
            </a:r>
            <a:endParaRPr lang="en-GB" sz="2000" dirty="0"/>
          </a:p>
          <a:p>
            <a:endParaRPr lang="en-GB" dirty="0"/>
          </a:p>
        </p:txBody>
      </p:sp>
      <p:sp>
        <p:nvSpPr>
          <p:cNvPr id="4" name="Picture Placeholder 3">
            <a:extLst>
              <a:ext uri="{FF2B5EF4-FFF2-40B4-BE49-F238E27FC236}">
                <a16:creationId xmlns:a16="http://schemas.microsoft.com/office/drawing/2014/main" id="{ECBFB315-8F63-AB05-69A1-B5BB7B29DF22}"/>
              </a:ext>
            </a:extLst>
          </p:cNvPr>
          <p:cNvSpPr>
            <a:spLocks noGrp="1"/>
          </p:cNvSpPr>
          <p:nvPr>
            <p:ph type="pic" sz="quarter" idx="11"/>
          </p:nvPr>
        </p:nvSpPr>
        <p:spPr>
          <a:xfrm flipH="1">
            <a:off x="10196622" y="0"/>
            <a:ext cx="1991893" cy="6858000"/>
          </a:xfrm>
        </p:spPr>
        <p:txBody>
          <a:bodyPr/>
          <a:lstStyle/>
          <a:p>
            <a:endParaRPr lang="en-GB" dirty="0"/>
          </a:p>
        </p:txBody>
      </p:sp>
      <p:sp>
        <p:nvSpPr>
          <p:cNvPr id="6" name="Slide Number Placeholder 5">
            <a:extLst>
              <a:ext uri="{FF2B5EF4-FFF2-40B4-BE49-F238E27FC236}">
                <a16:creationId xmlns:a16="http://schemas.microsoft.com/office/drawing/2014/main" id="{5A8FF5AD-3C20-DCCE-53ED-67ABAAF03102}"/>
              </a:ext>
            </a:extLst>
          </p:cNvPr>
          <p:cNvSpPr>
            <a:spLocks noGrp="1"/>
          </p:cNvSpPr>
          <p:nvPr>
            <p:ph type="sldNum" sz="quarter" idx="4"/>
          </p:nvPr>
        </p:nvSpPr>
        <p:spPr/>
        <p:txBody>
          <a:bodyPr/>
          <a:lstStyle/>
          <a:p>
            <a:fld id="{3A98EE3D-8CD1-4C3F-BD1C-C98C9596463C}" type="slidenum">
              <a:rPr lang="en-US" smtClean="0"/>
              <a:pPr/>
              <a:t>24</a:t>
            </a:fld>
            <a:endParaRPr lang="en-US" dirty="0"/>
          </a:p>
        </p:txBody>
      </p:sp>
    </p:spTree>
    <p:extLst>
      <p:ext uri="{BB962C8B-B14F-4D97-AF65-F5344CB8AC3E}">
        <p14:creationId xmlns:p14="http://schemas.microsoft.com/office/powerpoint/2010/main" val="419700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DA3F4B-62E6-8362-F889-CECE9BDC77D6}"/>
              </a:ext>
            </a:extLst>
          </p:cNvPr>
          <p:cNvSpPr>
            <a:spLocks noGrp="1"/>
          </p:cNvSpPr>
          <p:nvPr>
            <p:ph type="pic" sz="quarter" idx="11"/>
          </p:nvPr>
        </p:nvSpPr>
        <p:spPr>
          <a:xfrm flipH="1">
            <a:off x="10260418" y="0"/>
            <a:ext cx="1928097" cy="6730409"/>
          </a:xfrm>
        </p:spPr>
        <p:txBody>
          <a:bodyPr/>
          <a:lstStyle/>
          <a:p>
            <a:endParaRPr lang="en-GB" dirty="0"/>
          </a:p>
        </p:txBody>
      </p:sp>
      <p:sp>
        <p:nvSpPr>
          <p:cNvPr id="6" name="Slide Number Placeholder 5">
            <a:extLst>
              <a:ext uri="{FF2B5EF4-FFF2-40B4-BE49-F238E27FC236}">
                <a16:creationId xmlns:a16="http://schemas.microsoft.com/office/drawing/2014/main" id="{49CE6BEA-A109-CEB6-DE9D-C3209605C6CC}"/>
              </a:ext>
            </a:extLst>
          </p:cNvPr>
          <p:cNvSpPr>
            <a:spLocks noGrp="1"/>
          </p:cNvSpPr>
          <p:nvPr>
            <p:ph type="sldNum" sz="quarter" idx="4"/>
          </p:nvPr>
        </p:nvSpPr>
        <p:spPr/>
        <p:txBody>
          <a:bodyPr/>
          <a:lstStyle/>
          <a:p>
            <a:fld id="{3A98EE3D-8CD1-4C3F-BD1C-C98C9596463C}" type="slidenum">
              <a:rPr lang="en-US" smtClean="0"/>
              <a:pPr/>
              <a:t>25</a:t>
            </a:fld>
            <a:endParaRPr lang="en-US" dirty="0"/>
          </a:p>
        </p:txBody>
      </p:sp>
      <p:pic>
        <p:nvPicPr>
          <p:cNvPr id="7" name="Content Placeholder 3">
            <a:extLst>
              <a:ext uri="{FF2B5EF4-FFF2-40B4-BE49-F238E27FC236}">
                <a16:creationId xmlns:a16="http://schemas.microsoft.com/office/drawing/2014/main" id="{356606B2-3932-83BB-9E2F-C8EE5100C1FA}"/>
              </a:ext>
            </a:extLst>
          </p:cNvPr>
          <p:cNvPicPr>
            <a:picLocks/>
          </p:cNvPicPr>
          <p:nvPr/>
        </p:nvPicPr>
        <p:blipFill>
          <a:blip r:embed="rId2" cstate="print"/>
          <a:srcRect l="13012" r="15292"/>
          <a:stretch>
            <a:fillRect/>
          </a:stretch>
        </p:blipFill>
        <p:spPr bwMode="auto">
          <a:xfrm>
            <a:off x="530156" y="127591"/>
            <a:ext cx="9730262" cy="6257247"/>
          </a:xfrm>
          <a:prstGeom prst="rect">
            <a:avLst/>
          </a:prstGeom>
          <a:noFill/>
          <a:ln w="9525">
            <a:noFill/>
            <a:miter lim="800000"/>
            <a:headEnd/>
            <a:tailEnd/>
          </a:ln>
        </p:spPr>
      </p:pic>
    </p:spTree>
    <p:extLst>
      <p:ext uri="{BB962C8B-B14F-4D97-AF65-F5344CB8AC3E}">
        <p14:creationId xmlns:p14="http://schemas.microsoft.com/office/powerpoint/2010/main" val="9651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9342-9827-E3E4-6BC6-4E8E5AC34E6F}"/>
              </a:ext>
            </a:extLst>
          </p:cNvPr>
          <p:cNvSpPr>
            <a:spLocks noGrp="1"/>
          </p:cNvSpPr>
          <p:nvPr>
            <p:ph type="ctrTitle"/>
          </p:nvPr>
        </p:nvSpPr>
        <p:spPr>
          <a:xfrm>
            <a:off x="796322" y="320040"/>
            <a:ext cx="9634218" cy="604993"/>
          </a:xfrm>
        </p:spPr>
        <p:txBody>
          <a:bodyPr/>
          <a:lstStyle/>
          <a:p>
            <a:r>
              <a:rPr lang="en-US" sz="3600" dirty="0">
                <a:solidFill>
                  <a:srgbClr val="00B0F0"/>
                </a:solidFill>
              </a:rPr>
              <a:t>Cyber Attach Path in Healthcare</a:t>
            </a:r>
            <a:endParaRPr lang="en-GB" dirty="0"/>
          </a:p>
        </p:txBody>
      </p:sp>
      <p:sp>
        <p:nvSpPr>
          <p:cNvPr id="3" name="Content Placeholder 2">
            <a:extLst>
              <a:ext uri="{FF2B5EF4-FFF2-40B4-BE49-F238E27FC236}">
                <a16:creationId xmlns:a16="http://schemas.microsoft.com/office/drawing/2014/main" id="{5F6CA387-55BE-92A7-A7C3-6B240797BEBA}"/>
              </a:ext>
            </a:extLst>
          </p:cNvPr>
          <p:cNvSpPr>
            <a:spLocks noGrp="1"/>
          </p:cNvSpPr>
          <p:nvPr>
            <p:ph sz="quarter" idx="17"/>
          </p:nvPr>
        </p:nvSpPr>
        <p:spPr>
          <a:xfrm>
            <a:off x="339122" y="1245073"/>
            <a:ext cx="8581594" cy="3868443"/>
          </a:xfrm>
        </p:spPr>
        <p:txBody>
          <a:bodyPr>
            <a:normAutofit fontScale="92500" lnSpcReduction="10000"/>
          </a:bodyPr>
          <a:lstStyle/>
          <a:p>
            <a:pPr marL="285750" indent="-285750" algn="just">
              <a:buFont typeface="Arial" panose="020B0604020202020204" pitchFamily="34" charset="0"/>
              <a:buChar char="•"/>
            </a:pPr>
            <a:r>
              <a:rPr lang="en-GB" sz="2400" dirty="0"/>
              <a:t>The assets are dependent upon each other</a:t>
            </a:r>
          </a:p>
          <a:p>
            <a:pPr marL="285750" indent="-285750" algn="just">
              <a:buFont typeface="Arial" panose="020B0604020202020204" pitchFamily="34" charset="0"/>
              <a:buChar char="•"/>
            </a:pPr>
            <a:r>
              <a:rPr lang="en-GB" sz="2400" dirty="0"/>
              <a:t>Each asset may link with single or multiple confirmed vulnerabilities </a:t>
            </a:r>
          </a:p>
          <a:p>
            <a:pPr marL="285750" indent="-285750" algn="just">
              <a:buFont typeface="Arial" panose="020B0604020202020204" pitchFamily="34" charset="0"/>
              <a:buChar char="•"/>
            </a:pPr>
            <a:r>
              <a:rPr lang="en-GB" sz="2400" dirty="0"/>
              <a:t>The threat actor needs  certain profile </a:t>
            </a:r>
          </a:p>
          <a:p>
            <a:pPr marL="742950" lvl="1" indent="-285750" algn="just">
              <a:buFont typeface="Arial" panose="020B0604020202020204" pitchFamily="34" charset="0"/>
              <a:buChar char="•"/>
            </a:pPr>
            <a:r>
              <a:rPr lang="en-GB" sz="2400" dirty="0"/>
              <a:t>attacker capability (knowledge and skill) </a:t>
            </a:r>
          </a:p>
          <a:p>
            <a:pPr marL="742950" lvl="1" indent="-285750" algn="just">
              <a:buFont typeface="Arial" panose="020B0604020202020204" pitchFamily="34" charset="0"/>
              <a:buChar char="•"/>
            </a:pPr>
            <a:r>
              <a:rPr lang="en-GB" sz="2400" dirty="0"/>
              <a:t>Access vector to exploit a vulnerability </a:t>
            </a:r>
          </a:p>
          <a:p>
            <a:pPr marL="285750" indent="-285750" algn="just">
              <a:buFont typeface="Arial" panose="020B0604020202020204" pitchFamily="34" charset="0"/>
              <a:buChar char="•"/>
            </a:pPr>
            <a:r>
              <a:rPr lang="en-GB" sz="2400" dirty="0"/>
              <a:t>Each attack path </a:t>
            </a:r>
          </a:p>
          <a:p>
            <a:pPr marL="742950" lvl="1" indent="-285750" algn="just">
              <a:buFont typeface="Arial" panose="020B0604020202020204" pitchFamily="34" charset="0"/>
              <a:buChar char="•"/>
            </a:pPr>
            <a:r>
              <a:rPr lang="en-GB" sz="2400" dirty="0"/>
              <a:t> entry point asset, intermediate point (if any), target point asset, dependencies among the assets, and vulnerabilities</a:t>
            </a:r>
          </a:p>
        </p:txBody>
      </p:sp>
      <p:sp>
        <p:nvSpPr>
          <p:cNvPr id="4" name="Picture Placeholder 3">
            <a:extLst>
              <a:ext uri="{FF2B5EF4-FFF2-40B4-BE49-F238E27FC236}">
                <a16:creationId xmlns:a16="http://schemas.microsoft.com/office/drawing/2014/main" id="{1E1E4478-C519-7DD9-318C-D3014DAB5A40}"/>
              </a:ext>
            </a:extLst>
          </p:cNvPr>
          <p:cNvSpPr>
            <a:spLocks noGrp="1"/>
          </p:cNvSpPr>
          <p:nvPr>
            <p:ph type="pic" sz="quarter" idx="11"/>
          </p:nvPr>
        </p:nvSpPr>
        <p:spPr>
          <a:xfrm flipH="1">
            <a:off x="10940901" y="0"/>
            <a:ext cx="1247614" cy="6858000"/>
          </a:xfrm>
        </p:spPr>
        <p:txBody>
          <a:bodyPr/>
          <a:lstStyle/>
          <a:p>
            <a:endParaRPr lang="en-GB"/>
          </a:p>
        </p:txBody>
      </p:sp>
      <p:sp>
        <p:nvSpPr>
          <p:cNvPr id="6" name="Slide Number Placeholder 5">
            <a:extLst>
              <a:ext uri="{FF2B5EF4-FFF2-40B4-BE49-F238E27FC236}">
                <a16:creationId xmlns:a16="http://schemas.microsoft.com/office/drawing/2014/main" id="{80980BF3-7D0B-FEA1-06AD-FEEA93245568}"/>
              </a:ext>
            </a:extLst>
          </p:cNvPr>
          <p:cNvSpPr>
            <a:spLocks noGrp="1"/>
          </p:cNvSpPr>
          <p:nvPr>
            <p:ph type="sldNum" sz="quarter" idx="4"/>
          </p:nvPr>
        </p:nvSpPr>
        <p:spPr/>
        <p:txBody>
          <a:bodyPr/>
          <a:lstStyle/>
          <a:p>
            <a:fld id="{3A98EE3D-8CD1-4C3F-BD1C-C98C9596463C}" type="slidenum">
              <a:rPr lang="en-US" smtClean="0"/>
              <a:pPr/>
              <a:t>26</a:t>
            </a:fld>
            <a:endParaRPr lang="en-US" dirty="0"/>
          </a:p>
        </p:txBody>
      </p:sp>
    </p:spTree>
    <p:extLst>
      <p:ext uri="{BB962C8B-B14F-4D97-AF65-F5344CB8AC3E}">
        <p14:creationId xmlns:p14="http://schemas.microsoft.com/office/powerpoint/2010/main" val="118991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3F3D8-234D-908B-C209-207F7E98C3C1}"/>
              </a:ext>
            </a:extLst>
          </p:cNvPr>
          <p:cNvSpPr>
            <a:spLocks noGrp="1"/>
          </p:cNvSpPr>
          <p:nvPr>
            <p:ph sz="quarter" idx="17"/>
          </p:nvPr>
        </p:nvSpPr>
        <p:spPr/>
        <p:txBody>
          <a:bodyPr/>
          <a:lstStyle/>
          <a:p>
            <a:endParaRPr lang="en-GB"/>
          </a:p>
        </p:txBody>
      </p:sp>
      <p:sp>
        <p:nvSpPr>
          <p:cNvPr id="4" name="Picture Placeholder 3">
            <a:extLst>
              <a:ext uri="{FF2B5EF4-FFF2-40B4-BE49-F238E27FC236}">
                <a16:creationId xmlns:a16="http://schemas.microsoft.com/office/drawing/2014/main" id="{884C44E6-B17E-919D-21A7-1C16A271481E}"/>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E7F83787-F82F-1883-C464-2A66CD9125DF}"/>
              </a:ext>
            </a:extLst>
          </p:cNvPr>
          <p:cNvSpPr>
            <a:spLocks noGrp="1"/>
          </p:cNvSpPr>
          <p:nvPr>
            <p:ph type="sldNum" sz="quarter" idx="4"/>
          </p:nvPr>
        </p:nvSpPr>
        <p:spPr/>
        <p:txBody>
          <a:bodyPr/>
          <a:lstStyle/>
          <a:p>
            <a:fld id="{3A98EE3D-8CD1-4C3F-BD1C-C98C9596463C}" type="slidenum">
              <a:rPr lang="en-US" smtClean="0"/>
              <a:pPr/>
              <a:t>27</a:t>
            </a:fld>
            <a:endParaRPr lang="en-US" dirty="0"/>
          </a:p>
        </p:txBody>
      </p:sp>
      <p:pic>
        <p:nvPicPr>
          <p:cNvPr id="7" name="Picture 6" descr="C:\Users\islam4\AppData\Local\Microsoft\Windows\INetCache\Content.MSO\B70A6D71.tmp">
            <a:extLst>
              <a:ext uri="{FF2B5EF4-FFF2-40B4-BE49-F238E27FC236}">
                <a16:creationId xmlns:a16="http://schemas.microsoft.com/office/drawing/2014/main" id="{944E84C4-07F4-5508-CCCA-6B8EF11E41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20" y="1003628"/>
            <a:ext cx="10942982" cy="5224740"/>
          </a:xfrm>
          <a:prstGeom prst="rect">
            <a:avLst/>
          </a:prstGeom>
          <a:noFill/>
          <a:ln>
            <a:noFill/>
          </a:ln>
        </p:spPr>
      </p:pic>
      <p:sp>
        <p:nvSpPr>
          <p:cNvPr id="8" name="Title 1">
            <a:extLst>
              <a:ext uri="{FF2B5EF4-FFF2-40B4-BE49-F238E27FC236}">
                <a16:creationId xmlns:a16="http://schemas.microsoft.com/office/drawing/2014/main" id="{1AAD04CB-C253-1202-0B0B-F64047361608}"/>
              </a:ext>
            </a:extLst>
          </p:cNvPr>
          <p:cNvSpPr>
            <a:spLocks noGrp="1"/>
          </p:cNvSpPr>
          <p:nvPr>
            <p:ph type="ctrTitle"/>
          </p:nvPr>
        </p:nvSpPr>
        <p:spPr>
          <a:xfrm>
            <a:off x="413550" y="199318"/>
            <a:ext cx="9634218" cy="604993"/>
          </a:xfrm>
        </p:spPr>
        <p:txBody>
          <a:bodyPr>
            <a:normAutofit/>
          </a:bodyPr>
          <a:lstStyle/>
          <a:p>
            <a:r>
              <a:rPr lang="en-US" sz="3200" dirty="0">
                <a:solidFill>
                  <a:srgbClr val="00B0F0"/>
                </a:solidFill>
              </a:rPr>
              <a:t>Cyber Attach Path in Healthcare</a:t>
            </a:r>
            <a:endParaRPr lang="en-GB" sz="3200" dirty="0"/>
          </a:p>
        </p:txBody>
      </p:sp>
    </p:spTree>
    <p:extLst>
      <p:ext uri="{BB962C8B-B14F-4D97-AF65-F5344CB8AC3E}">
        <p14:creationId xmlns:p14="http://schemas.microsoft.com/office/powerpoint/2010/main" val="419051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6755-4615-58FF-0037-0730A7F0F56E}"/>
              </a:ext>
            </a:extLst>
          </p:cNvPr>
          <p:cNvSpPr>
            <a:spLocks noGrp="1"/>
          </p:cNvSpPr>
          <p:nvPr>
            <p:ph type="ctrTitle"/>
          </p:nvPr>
        </p:nvSpPr>
        <p:spPr>
          <a:xfrm>
            <a:off x="796322" y="320040"/>
            <a:ext cx="9559790" cy="530565"/>
          </a:xfrm>
        </p:spPr>
        <p:txBody>
          <a:bodyPr>
            <a:normAutofit fontScale="90000"/>
          </a:bodyPr>
          <a:lstStyle/>
          <a:p>
            <a:r>
              <a:rPr lang="en-GB" sz="3200" dirty="0">
                <a:solidFill>
                  <a:srgbClr val="00B0F0"/>
                </a:solidFill>
              </a:rPr>
              <a:t>Attack Path : Step 1 Identify possible entry points</a:t>
            </a:r>
          </a:p>
        </p:txBody>
      </p:sp>
      <p:sp>
        <p:nvSpPr>
          <p:cNvPr id="3" name="Content Placeholder 2">
            <a:extLst>
              <a:ext uri="{FF2B5EF4-FFF2-40B4-BE49-F238E27FC236}">
                <a16:creationId xmlns:a16="http://schemas.microsoft.com/office/drawing/2014/main" id="{11EF3A3E-9FBC-C7F6-9851-94AF34E94765}"/>
              </a:ext>
            </a:extLst>
          </p:cNvPr>
          <p:cNvSpPr>
            <a:spLocks noGrp="1"/>
          </p:cNvSpPr>
          <p:nvPr>
            <p:ph sz="quarter" idx="17"/>
          </p:nvPr>
        </p:nvSpPr>
        <p:spPr>
          <a:xfrm>
            <a:off x="796321" y="1605516"/>
            <a:ext cx="8794246" cy="3698322"/>
          </a:xfrm>
        </p:spPr>
        <p:txBody>
          <a:bodyPr/>
          <a:lstStyle/>
          <a:p>
            <a:pPr>
              <a:buFont typeface="Arial" panose="020B0604020202020204" pitchFamily="34" charset="0"/>
              <a:buChar char="•"/>
            </a:pPr>
            <a:r>
              <a:rPr lang="en-GB" sz="2200" dirty="0"/>
              <a:t>Identify the healthcare ecosystem potential assets which the attacker may consider as an entry point to execute an attack</a:t>
            </a:r>
          </a:p>
          <a:p>
            <a:pPr lvl="1"/>
            <a:r>
              <a:rPr lang="en-GB" sz="2200" dirty="0"/>
              <a:t>medical device and software which run the device, hardware, or other assets within an ICT infrastructure</a:t>
            </a:r>
          </a:p>
          <a:p>
            <a:pPr lvl="1"/>
            <a:r>
              <a:rPr lang="en-GB" sz="2200" dirty="0"/>
              <a:t>A medical device defined by FDA as software, electronic and electrical hardware, including wireless, is a critical asset for the healthcare system</a:t>
            </a:r>
          </a:p>
          <a:p>
            <a:pPr>
              <a:buFont typeface="Arial" panose="020B0604020202020204" pitchFamily="34" charset="0"/>
              <a:buChar char="•"/>
            </a:pPr>
            <a:r>
              <a:rPr lang="en-GB" sz="2200" dirty="0"/>
              <a:t>The entry point is a point of failure where the attack exploits the vulnerability to propagate the target point</a:t>
            </a:r>
          </a:p>
        </p:txBody>
      </p:sp>
      <p:sp>
        <p:nvSpPr>
          <p:cNvPr id="4" name="Picture Placeholder 3">
            <a:extLst>
              <a:ext uri="{FF2B5EF4-FFF2-40B4-BE49-F238E27FC236}">
                <a16:creationId xmlns:a16="http://schemas.microsoft.com/office/drawing/2014/main" id="{0A8CBF56-F832-C504-2394-9E4769D843F0}"/>
              </a:ext>
            </a:extLst>
          </p:cNvPr>
          <p:cNvSpPr>
            <a:spLocks noGrp="1"/>
          </p:cNvSpPr>
          <p:nvPr>
            <p:ph type="pic" sz="quarter" idx="11"/>
          </p:nvPr>
        </p:nvSpPr>
        <p:spPr>
          <a:xfrm flipH="1">
            <a:off x="9973339" y="0"/>
            <a:ext cx="2215176" cy="6858000"/>
          </a:xfrm>
        </p:spPr>
        <p:txBody>
          <a:bodyPr/>
          <a:lstStyle/>
          <a:p>
            <a:endParaRPr lang="en-GB" dirty="0"/>
          </a:p>
        </p:txBody>
      </p:sp>
      <p:sp>
        <p:nvSpPr>
          <p:cNvPr id="5" name="Footer Placeholder 4">
            <a:extLst>
              <a:ext uri="{FF2B5EF4-FFF2-40B4-BE49-F238E27FC236}">
                <a16:creationId xmlns:a16="http://schemas.microsoft.com/office/drawing/2014/main" id="{5B1EFB52-7C86-F401-A04C-424C7EBB585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7D4CCA5A-D47B-6702-B743-D743ED01BD46}"/>
              </a:ext>
            </a:extLst>
          </p:cNvPr>
          <p:cNvSpPr>
            <a:spLocks noGrp="1"/>
          </p:cNvSpPr>
          <p:nvPr>
            <p:ph type="sldNum" sz="quarter" idx="4"/>
          </p:nvPr>
        </p:nvSpPr>
        <p:spPr/>
        <p:txBody>
          <a:bodyPr/>
          <a:lstStyle/>
          <a:p>
            <a:fld id="{3A98EE3D-8CD1-4C3F-BD1C-C98C9596463C}" type="slidenum">
              <a:rPr lang="en-US" smtClean="0"/>
              <a:pPr/>
              <a:t>28</a:t>
            </a:fld>
            <a:endParaRPr lang="en-US" dirty="0"/>
          </a:p>
        </p:txBody>
      </p:sp>
    </p:spTree>
    <p:extLst>
      <p:ext uri="{BB962C8B-B14F-4D97-AF65-F5344CB8AC3E}">
        <p14:creationId xmlns:p14="http://schemas.microsoft.com/office/powerpoint/2010/main" val="1792536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BE19-FF9C-510D-9DA7-712199E6D840}"/>
              </a:ext>
            </a:extLst>
          </p:cNvPr>
          <p:cNvSpPr>
            <a:spLocks noGrp="1"/>
          </p:cNvSpPr>
          <p:nvPr>
            <p:ph type="ctrTitle"/>
          </p:nvPr>
        </p:nvSpPr>
        <p:spPr>
          <a:xfrm>
            <a:off x="349754" y="202101"/>
            <a:ext cx="10197743" cy="563443"/>
          </a:xfrm>
        </p:spPr>
        <p:txBody>
          <a:bodyPr>
            <a:normAutofit fontScale="90000"/>
          </a:bodyPr>
          <a:lstStyle/>
          <a:p>
            <a:r>
              <a:rPr lang="en-GB" sz="3600" dirty="0">
                <a:solidFill>
                  <a:srgbClr val="00B0F0"/>
                </a:solidFill>
              </a:rPr>
              <a:t>Attack Path : Step </a:t>
            </a:r>
            <a:r>
              <a:rPr lang="en-GB" dirty="0">
                <a:solidFill>
                  <a:srgbClr val="00B0F0"/>
                </a:solidFill>
              </a:rPr>
              <a:t>2</a:t>
            </a:r>
            <a:r>
              <a:rPr lang="en-GB" sz="3600" dirty="0">
                <a:solidFill>
                  <a:srgbClr val="00B0F0"/>
                </a:solidFill>
              </a:rPr>
              <a:t> A</a:t>
            </a:r>
            <a:r>
              <a:rPr lang="en-GB" dirty="0">
                <a:solidFill>
                  <a:srgbClr val="00B0F0"/>
                </a:solidFill>
              </a:rPr>
              <a:t>sset dependencies</a:t>
            </a:r>
          </a:p>
        </p:txBody>
      </p:sp>
      <p:sp>
        <p:nvSpPr>
          <p:cNvPr id="3" name="Content Placeholder 2">
            <a:extLst>
              <a:ext uri="{FF2B5EF4-FFF2-40B4-BE49-F238E27FC236}">
                <a16:creationId xmlns:a16="http://schemas.microsoft.com/office/drawing/2014/main" id="{FACD548E-AB7D-6ECC-4943-91549EF7D37D}"/>
              </a:ext>
            </a:extLst>
          </p:cNvPr>
          <p:cNvSpPr>
            <a:spLocks noGrp="1"/>
          </p:cNvSpPr>
          <p:nvPr>
            <p:ph sz="quarter" idx="17"/>
          </p:nvPr>
        </p:nvSpPr>
        <p:spPr>
          <a:xfrm>
            <a:off x="796321" y="1265274"/>
            <a:ext cx="7188729" cy="4038564"/>
          </a:xfrm>
        </p:spPr>
        <p:txBody>
          <a:bodyPr/>
          <a:lstStyle/>
          <a:p>
            <a:pPr>
              <a:buFont typeface="Arial" panose="020B0604020202020204" pitchFamily="34" charset="0"/>
              <a:buChar char="•"/>
            </a:pPr>
            <a:r>
              <a:rPr lang="en-GB" sz="2200" dirty="0"/>
              <a:t>Dependencies of these assets within the healthcare ecosystem</a:t>
            </a:r>
          </a:p>
          <a:p>
            <a:pPr>
              <a:buFont typeface="Arial" panose="020B0604020202020204" pitchFamily="34" charset="0"/>
              <a:buChar char="•"/>
            </a:pPr>
            <a:r>
              <a:rPr lang="en-GB" sz="2200" dirty="0"/>
              <a:t>Focus on the potential cyber interaction of the entry point asset</a:t>
            </a:r>
          </a:p>
          <a:p>
            <a:pPr lvl="1">
              <a:buFont typeface="Arial" panose="020B0604020202020204" pitchFamily="34" charset="0"/>
              <a:buChar char="•"/>
            </a:pPr>
            <a:r>
              <a:rPr lang="en-GB" sz="2200" dirty="0"/>
              <a:t>A cyber dependency of assets is assumed a cyber-asset pair (node) interrelation and/or interconnection (edge) aiming to fulfil a healthcare service delivery or specific operation over communication networks</a:t>
            </a:r>
          </a:p>
        </p:txBody>
      </p:sp>
      <p:sp>
        <p:nvSpPr>
          <p:cNvPr id="4" name="Picture Placeholder 3">
            <a:extLst>
              <a:ext uri="{FF2B5EF4-FFF2-40B4-BE49-F238E27FC236}">
                <a16:creationId xmlns:a16="http://schemas.microsoft.com/office/drawing/2014/main" id="{EE3B9447-D56F-DA86-855A-C66111C5E0FA}"/>
              </a:ext>
            </a:extLst>
          </p:cNvPr>
          <p:cNvSpPr>
            <a:spLocks noGrp="1"/>
          </p:cNvSpPr>
          <p:nvPr>
            <p:ph type="pic" sz="quarter" idx="11"/>
          </p:nvPr>
        </p:nvSpPr>
        <p:spPr>
          <a:xfrm flipH="1">
            <a:off x="9569301" y="0"/>
            <a:ext cx="2619214" cy="6858000"/>
          </a:xfrm>
        </p:spPr>
        <p:txBody>
          <a:bodyPr/>
          <a:lstStyle/>
          <a:p>
            <a:endParaRPr lang="en-GB" dirty="0"/>
          </a:p>
        </p:txBody>
      </p:sp>
      <p:sp>
        <p:nvSpPr>
          <p:cNvPr id="5" name="Footer Placeholder 4">
            <a:extLst>
              <a:ext uri="{FF2B5EF4-FFF2-40B4-BE49-F238E27FC236}">
                <a16:creationId xmlns:a16="http://schemas.microsoft.com/office/drawing/2014/main" id="{C3571AF7-EBFA-A8C4-24D9-1DB748F179D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A370707D-994D-DEC1-AAB5-8A2C51668FCB}"/>
              </a:ext>
            </a:extLst>
          </p:cNvPr>
          <p:cNvSpPr>
            <a:spLocks noGrp="1"/>
          </p:cNvSpPr>
          <p:nvPr>
            <p:ph type="sldNum" sz="quarter" idx="4"/>
          </p:nvPr>
        </p:nvSpPr>
        <p:spPr/>
        <p:txBody>
          <a:bodyPr/>
          <a:lstStyle/>
          <a:p>
            <a:fld id="{3A98EE3D-8CD1-4C3F-BD1C-C98C9596463C}" type="slidenum">
              <a:rPr lang="en-US" smtClean="0"/>
              <a:pPr/>
              <a:t>29</a:t>
            </a:fld>
            <a:endParaRPr lang="en-US" dirty="0"/>
          </a:p>
        </p:txBody>
      </p:sp>
    </p:spTree>
    <p:extLst>
      <p:ext uri="{BB962C8B-B14F-4D97-AF65-F5344CB8AC3E}">
        <p14:creationId xmlns:p14="http://schemas.microsoft.com/office/powerpoint/2010/main" val="416473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GB" sz="3600" dirty="0"/>
              <a:t>Healthcare sector cyber security</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54740" y="5078382"/>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52370" y="5011015"/>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6F7D6-6FA1-6A93-E57D-3BB65B8DB0F1}"/>
              </a:ext>
            </a:extLst>
          </p:cNvPr>
          <p:cNvSpPr>
            <a:spLocks noGrp="1"/>
          </p:cNvSpPr>
          <p:nvPr>
            <p:ph type="ctrTitle"/>
          </p:nvPr>
        </p:nvSpPr>
        <p:spPr>
          <a:xfrm>
            <a:off x="796322" y="320040"/>
            <a:ext cx="9198283" cy="541197"/>
          </a:xfrm>
        </p:spPr>
        <p:txBody>
          <a:bodyPr>
            <a:noAutofit/>
          </a:bodyPr>
          <a:lstStyle/>
          <a:p>
            <a:r>
              <a:rPr lang="en-GB" sz="2800" dirty="0">
                <a:solidFill>
                  <a:srgbClr val="00B0F0"/>
                </a:solidFill>
              </a:rPr>
              <a:t>Attack Path : Step 3 Identify possible target points</a:t>
            </a:r>
          </a:p>
        </p:txBody>
      </p:sp>
      <p:sp>
        <p:nvSpPr>
          <p:cNvPr id="3" name="Content Placeholder 2">
            <a:extLst>
              <a:ext uri="{FF2B5EF4-FFF2-40B4-BE49-F238E27FC236}">
                <a16:creationId xmlns:a16="http://schemas.microsoft.com/office/drawing/2014/main" id="{C8C549FC-39EC-6270-AD0F-05C8F70A4B55}"/>
              </a:ext>
            </a:extLst>
          </p:cNvPr>
          <p:cNvSpPr>
            <a:spLocks noGrp="1"/>
          </p:cNvSpPr>
          <p:nvPr>
            <p:ph sz="quarter" idx="17"/>
          </p:nvPr>
        </p:nvSpPr>
        <p:spPr>
          <a:xfrm>
            <a:off x="796321" y="1307805"/>
            <a:ext cx="7156831" cy="3996033"/>
          </a:xfrm>
        </p:spPr>
        <p:txBody>
          <a:bodyPr/>
          <a:lstStyle/>
          <a:p>
            <a:pPr>
              <a:buFont typeface="Arial" panose="020B0604020202020204" pitchFamily="34" charset="0"/>
              <a:buChar char="•"/>
            </a:pPr>
            <a:r>
              <a:rPr lang="en-GB" sz="2200" dirty="0"/>
              <a:t>possible target points that an attacker strives to reach by following the entry point asset and associated dependencies</a:t>
            </a:r>
          </a:p>
          <a:p>
            <a:pPr>
              <a:buFont typeface="Arial" panose="020B0604020202020204" pitchFamily="34" charset="0"/>
              <a:buChar char="•"/>
            </a:pPr>
            <a:r>
              <a:rPr lang="en-GB" sz="2200" dirty="0"/>
              <a:t>An attacker needs to exploit single or multiple vulnerabilities to reach target points to achieve its objective</a:t>
            </a:r>
          </a:p>
          <a:p>
            <a:pPr>
              <a:buFont typeface="Arial" panose="020B0604020202020204" pitchFamily="34" charset="0"/>
              <a:buChar char="•"/>
            </a:pPr>
            <a:r>
              <a:rPr lang="en-GB" sz="2200" dirty="0"/>
              <a:t>the accessibility of a target point depends on the entry point asset, cyber dependencies, and capability of the actor for possible exploitation</a:t>
            </a:r>
          </a:p>
        </p:txBody>
      </p:sp>
      <p:sp>
        <p:nvSpPr>
          <p:cNvPr id="4" name="Picture Placeholder 3">
            <a:extLst>
              <a:ext uri="{FF2B5EF4-FFF2-40B4-BE49-F238E27FC236}">
                <a16:creationId xmlns:a16="http://schemas.microsoft.com/office/drawing/2014/main" id="{7A187AB1-413F-6C73-03C1-FC72CDB8DB02}"/>
              </a:ext>
            </a:extLst>
          </p:cNvPr>
          <p:cNvSpPr>
            <a:spLocks noGrp="1"/>
          </p:cNvSpPr>
          <p:nvPr>
            <p:ph type="pic" sz="quarter" idx="11"/>
          </p:nvPr>
        </p:nvSpPr>
        <p:spPr>
          <a:xfrm flipH="1">
            <a:off x="10079664" y="0"/>
            <a:ext cx="2108851" cy="6858000"/>
          </a:xfrm>
        </p:spPr>
        <p:txBody>
          <a:bodyPr/>
          <a:lstStyle/>
          <a:p>
            <a:endParaRPr lang="en-GB"/>
          </a:p>
        </p:txBody>
      </p:sp>
      <p:sp>
        <p:nvSpPr>
          <p:cNvPr id="5" name="Footer Placeholder 4">
            <a:extLst>
              <a:ext uri="{FF2B5EF4-FFF2-40B4-BE49-F238E27FC236}">
                <a16:creationId xmlns:a16="http://schemas.microsoft.com/office/drawing/2014/main" id="{F70B4C8E-1BD0-19B5-0DF4-BBC522D7835A}"/>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6255B6CD-883D-EDE4-FFC8-C3021019C466}"/>
              </a:ext>
            </a:extLst>
          </p:cNvPr>
          <p:cNvSpPr>
            <a:spLocks noGrp="1"/>
          </p:cNvSpPr>
          <p:nvPr>
            <p:ph type="sldNum" sz="quarter" idx="4"/>
          </p:nvPr>
        </p:nvSpPr>
        <p:spPr/>
        <p:txBody>
          <a:bodyPr/>
          <a:lstStyle/>
          <a:p>
            <a:fld id="{3A98EE3D-8CD1-4C3F-BD1C-C98C9596463C}" type="slidenum">
              <a:rPr lang="en-US" smtClean="0"/>
              <a:pPr/>
              <a:t>30</a:t>
            </a:fld>
            <a:endParaRPr lang="en-US" dirty="0"/>
          </a:p>
        </p:txBody>
      </p:sp>
    </p:spTree>
    <p:extLst>
      <p:ext uri="{BB962C8B-B14F-4D97-AF65-F5344CB8AC3E}">
        <p14:creationId xmlns:p14="http://schemas.microsoft.com/office/powerpoint/2010/main" val="1387459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F2A4-61DA-5B92-7CA2-43E4C9073A86}"/>
              </a:ext>
            </a:extLst>
          </p:cNvPr>
          <p:cNvSpPr>
            <a:spLocks noGrp="1"/>
          </p:cNvSpPr>
          <p:nvPr>
            <p:ph type="ctrTitle"/>
          </p:nvPr>
        </p:nvSpPr>
        <p:spPr>
          <a:xfrm>
            <a:off x="328489" y="202101"/>
            <a:ext cx="10165846" cy="510280"/>
          </a:xfrm>
        </p:spPr>
        <p:txBody>
          <a:bodyPr>
            <a:noAutofit/>
          </a:bodyPr>
          <a:lstStyle/>
          <a:p>
            <a:r>
              <a:rPr lang="en-GB" sz="2800" dirty="0">
                <a:solidFill>
                  <a:srgbClr val="00B0F0"/>
                </a:solidFill>
              </a:rPr>
              <a:t>Attack Path : Step 4 entry and target point vulnerabilities</a:t>
            </a:r>
          </a:p>
        </p:txBody>
      </p:sp>
      <p:sp>
        <p:nvSpPr>
          <p:cNvPr id="3" name="Content Placeholder 2">
            <a:extLst>
              <a:ext uri="{FF2B5EF4-FFF2-40B4-BE49-F238E27FC236}">
                <a16:creationId xmlns:a16="http://schemas.microsoft.com/office/drawing/2014/main" id="{0B6B24EF-9828-2DA7-11EE-3481169F0066}"/>
              </a:ext>
            </a:extLst>
          </p:cNvPr>
          <p:cNvSpPr>
            <a:spLocks noGrp="1"/>
          </p:cNvSpPr>
          <p:nvPr>
            <p:ph sz="quarter" idx="17"/>
          </p:nvPr>
        </p:nvSpPr>
        <p:spPr>
          <a:xfrm>
            <a:off x="796321" y="1339702"/>
            <a:ext cx="7826683" cy="3964136"/>
          </a:xfrm>
        </p:spPr>
        <p:txBody>
          <a:bodyPr/>
          <a:lstStyle/>
          <a:p>
            <a:pPr>
              <a:buFont typeface="Arial" panose="020B0604020202020204" pitchFamily="34" charset="0"/>
              <a:buChar char="•"/>
            </a:pPr>
            <a:r>
              <a:rPr lang="en-GB" sz="2200" dirty="0"/>
              <a:t>vulnerabilities are preconditions based on the attacker’s profile for a successful attack path campaign</a:t>
            </a:r>
          </a:p>
          <a:p>
            <a:pPr>
              <a:buFont typeface="Arial" panose="020B0604020202020204" pitchFamily="34" charset="0"/>
              <a:buChar char="•"/>
            </a:pPr>
            <a:r>
              <a:rPr lang="en-GB" sz="2200" dirty="0"/>
              <a:t>to accurately reflect the exploitability level of the identified vulnerabilities and link the vulnerabilities to formulate the vulnerability chain</a:t>
            </a:r>
          </a:p>
          <a:p>
            <a:pPr>
              <a:buFont typeface="Arial" panose="020B0604020202020204" pitchFamily="34" charset="0"/>
              <a:buChar char="•"/>
            </a:pPr>
            <a:r>
              <a:rPr lang="en-GB" sz="2200" dirty="0"/>
              <a:t>These vulnerabilities are identified by following the CVE and NVD published vulnerabilities entries</a:t>
            </a:r>
          </a:p>
        </p:txBody>
      </p:sp>
      <p:sp>
        <p:nvSpPr>
          <p:cNvPr id="4" name="Picture Placeholder 3">
            <a:extLst>
              <a:ext uri="{FF2B5EF4-FFF2-40B4-BE49-F238E27FC236}">
                <a16:creationId xmlns:a16="http://schemas.microsoft.com/office/drawing/2014/main" id="{70087C03-D663-8C43-6D4A-51BB7164F9A6}"/>
              </a:ext>
            </a:extLst>
          </p:cNvPr>
          <p:cNvSpPr>
            <a:spLocks noGrp="1"/>
          </p:cNvSpPr>
          <p:nvPr>
            <p:ph type="pic" sz="quarter" idx="11"/>
          </p:nvPr>
        </p:nvSpPr>
        <p:spPr>
          <a:xfrm flipH="1">
            <a:off x="10398641" y="0"/>
            <a:ext cx="1789874" cy="6858000"/>
          </a:xfrm>
        </p:spPr>
        <p:txBody>
          <a:bodyPr/>
          <a:lstStyle/>
          <a:p>
            <a:endParaRPr lang="en-GB" dirty="0"/>
          </a:p>
        </p:txBody>
      </p:sp>
      <p:sp>
        <p:nvSpPr>
          <p:cNvPr id="5" name="Footer Placeholder 4">
            <a:extLst>
              <a:ext uri="{FF2B5EF4-FFF2-40B4-BE49-F238E27FC236}">
                <a16:creationId xmlns:a16="http://schemas.microsoft.com/office/drawing/2014/main" id="{4DB60755-06DC-4979-133C-40F261827960}"/>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A2FF6054-D534-FC48-BE75-F6A2D206D3CF}"/>
              </a:ext>
            </a:extLst>
          </p:cNvPr>
          <p:cNvSpPr>
            <a:spLocks noGrp="1"/>
          </p:cNvSpPr>
          <p:nvPr>
            <p:ph type="sldNum" sz="quarter" idx="4"/>
          </p:nvPr>
        </p:nvSpPr>
        <p:spPr/>
        <p:txBody>
          <a:bodyPr/>
          <a:lstStyle/>
          <a:p>
            <a:fld id="{3A98EE3D-8CD1-4C3F-BD1C-C98C9596463C}" type="slidenum">
              <a:rPr lang="en-US" smtClean="0"/>
              <a:pPr/>
              <a:t>31</a:t>
            </a:fld>
            <a:endParaRPr lang="en-US" dirty="0"/>
          </a:p>
        </p:txBody>
      </p:sp>
    </p:spTree>
    <p:extLst>
      <p:ext uri="{BB962C8B-B14F-4D97-AF65-F5344CB8AC3E}">
        <p14:creationId xmlns:p14="http://schemas.microsoft.com/office/powerpoint/2010/main" val="250840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E081-C58F-87B4-B1BA-1ACBA9082A44}"/>
              </a:ext>
            </a:extLst>
          </p:cNvPr>
          <p:cNvSpPr>
            <a:spLocks noGrp="1"/>
          </p:cNvSpPr>
          <p:nvPr>
            <p:ph type="ctrTitle"/>
          </p:nvPr>
        </p:nvSpPr>
        <p:spPr>
          <a:xfrm>
            <a:off x="796322" y="320040"/>
            <a:ext cx="8411473" cy="519932"/>
          </a:xfrm>
        </p:spPr>
        <p:txBody>
          <a:bodyPr>
            <a:noAutofit/>
          </a:bodyPr>
          <a:lstStyle/>
          <a:p>
            <a:r>
              <a:rPr lang="en-GB" sz="2800" dirty="0">
                <a:solidFill>
                  <a:srgbClr val="00B0F0"/>
                </a:solidFill>
              </a:rPr>
              <a:t>Attack Path : Step 5 threat actor and user profile</a:t>
            </a:r>
          </a:p>
        </p:txBody>
      </p:sp>
      <p:sp>
        <p:nvSpPr>
          <p:cNvPr id="3" name="Content Placeholder 2">
            <a:extLst>
              <a:ext uri="{FF2B5EF4-FFF2-40B4-BE49-F238E27FC236}">
                <a16:creationId xmlns:a16="http://schemas.microsoft.com/office/drawing/2014/main" id="{CBD02688-DFCB-E174-7151-EEAFBBD36FAA}"/>
              </a:ext>
            </a:extLst>
          </p:cNvPr>
          <p:cNvSpPr>
            <a:spLocks noGrp="1"/>
          </p:cNvSpPr>
          <p:nvPr>
            <p:ph sz="quarter" idx="17"/>
          </p:nvPr>
        </p:nvSpPr>
        <p:spPr>
          <a:xfrm>
            <a:off x="796322" y="1765005"/>
            <a:ext cx="7273790" cy="3538833"/>
          </a:xfrm>
        </p:spPr>
        <p:txBody>
          <a:bodyPr>
            <a:normAutofit/>
          </a:bodyPr>
          <a:lstStyle/>
          <a:p>
            <a:pPr>
              <a:buFont typeface="Arial" panose="020B0604020202020204" pitchFamily="34" charset="0"/>
              <a:buChar char="•"/>
            </a:pPr>
            <a:r>
              <a:rPr lang="en-GB"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 </a:t>
            </a:r>
            <a:r>
              <a:rPr lang="en-GB" sz="2200" dirty="0"/>
              <a:t>threat actor needs a certain profile to exploit a vulnerability for a successful attack</a:t>
            </a:r>
          </a:p>
          <a:p>
            <a:pPr>
              <a:buFont typeface="Arial" panose="020B0604020202020204" pitchFamily="34" charset="0"/>
              <a:buChar char="•"/>
            </a:pPr>
            <a:r>
              <a:rPr lang="en-GB" sz="2200" dirty="0"/>
              <a:t>Depending on the asset dependencies and nature of the vulnerability, the profile may vary</a:t>
            </a:r>
          </a:p>
          <a:p>
            <a:pPr>
              <a:buFont typeface="Arial" panose="020B0604020202020204" pitchFamily="34" charset="0"/>
              <a:buChar char="•"/>
            </a:pPr>
            <a:r>
              <a:rPr lang="en-GB" sz="2200" dirty="0"/>
              <a:t>The threat actor profile includes sub-attributes relating to attacker capability (Very Low, Low, Moderate, High, and Very High) and location (local, adjacent, network, and physical) for an attack campaign by following the NIST SP800-30 guidelines</a:t>
            </a:r>
          </a:p>
        </p:txBody>
      </p:sp>
      <p:sp>
        <p:nvSpPr>
          <p:cNvPr id="4" name="Picture Placeholder 3">
            <a:extLst>
              <a:ext uri="{FF2B5EF4-FFF2-40B4-BE49-F238E27FC236}">
                <a16:creationId xmlns:a16="http://schemas.microsoft.com/office/drawing/2014/main" id="{490A0E04-D547-4C6C-FDC6-689DC4D8DCC5}"/>
              </a:ext>
            </a:extLst>
          </p:cNvPr>
          <p:cNvSpPr>
            <a:spLocks noGrp="1"/>
          </p:cNvSpPr>
          <p:nvPr>
            <p:ph type="pic" sz="quarter" idx="11"/>
          </p:nvPr>
        </p:nvSpPr>
        <p:spPr>
          <a:xfrm flipH="1">
            <a:off x="10462436" y="0"/>
            <a:ext cx="1726079" cy="6858000"/>
          </a:xfrm>
        </p:spPr>
        <p:txBody>
          <a:bodyPr/>
          <a:lstStyle/>
          <a:p>
            <a:endParaRPr lang="en-GB" dirty="0"/>
          </a:p>
        </p:txBody>
      </p:sp>
      <p:sp>
        <p:nvSpPr>
          <p:cNvPr id="5" name="Footer Placeholder 4">
            <a:extLst>
              <a:ext uri="{FF2B5EF4-FFF2-40B4-BE49-F238E27FC236}">
                <a16:creationId xmlns:a16="http://schemas.microsoft.com/office/drawing/2014/main" id="{CB532672-3755-B47E-88AC-6EB39C3E97E4}"/>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736D8F37-33B6-BCF7-CEDF-0639B151E948}"/>
              </a:ext>
            </a:extLst>
          </p:cNvPr>
          <p:cNvSpPr>
            <a:spLocks noGrp="1"/>
          </p:cNvSpPr>
          <p:nvPr>
            <p:ph type="sldNum" sz="quarter" idx="4"/>
          </p:nvPr>
        </p:nvSpPr>
        <p:spPr/>
        <p:txBody>
          <a:bodyPr/>
          <a:lstStyle/>
          <a:p>
            <a:fld id="{3A98EE3D-8CD1-4C3F-BD1C-C98C9596463C}" type="slidenum">
              <a:rPr lang="en-US" smtClean="0"/>
              <a:pPr/>
              <a:t>32</a:t>
            </a:fld>
            <a:endParaRPr lang="en-US" dirty="0"/>
          </a:p>
        </p:txBody>
      </p:sp>
    </p:spTree>
    <p:extLst>
      <p:ext uri="{BB962C8B-B14F-4D97-AF65-F5344CB8AC3E}">
        <p14:creationId xmlns:p14="http://schemas.microsoft.com/office/powerpoint/2010/main" val="345330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7124-B531-682F-1C32-D203C712CC75}"/>
              </a:ext>
            </a:extLst>
          </p:cNvPr>
          <p:cNvSpPr>
            <a:spLocks noGrp="1"/>
          </p:cNvSpPr>
          <p:nvPr>
            <p:ph sz="quarter" idx="17"/>
          </p:nvPr>
        </p:nvSpPr>
        <p:spPr>
          <a:xfrm>
            <a:off x="796321" y="1414130"/>
            <a:ext cx="7879845" cy="3889708"/>
          </a:xfrm>
        </p:spPr>
        <p:txBody>
          <a:bodyPr/>
          <a:lstStyle/>
          <a:p>
            <a:pPr>
              <a:buFont typeface="Arial" panose="020B0604020202020204" pitchFamily="34" charset="0"/>
              <a:buChar char="•"/>
            </a:pPr>
            <a:r>
              <a:rPr lang="en-GB" sz="2200" dirty="0"/>
              <a:t>described methodology aims to generate the possible attack paths against target point assets</a:t>
            </a:r>
          </a:p>
          <a:p>
            <a:pPr>
              <a:buFont typeface="Arial" panose="020B0604020202020204" pitchFamily="34" charset="0"/>
              <a:buChar char="•"/>
            </a:pPr>
            <a:r>
              <a:rPr lang="en-GB" sz="2200" dirty="0"/>
              <a:t>individual and chain vulnerabilities are examined using a number of parameters including assets, vulnerabilities, threat actor profiles, and exploitability level for this purpose</a:t>
            </a:r>
          </a:p>
          <a:p>
            <a:pPr lvl="1">
              <a:buFont typeface="Arial" panose="020B0604020202020204" pitchFamily="34" charset="0"/>
              <a:buChar char="•"/>
            </a:pPr>
            <a:r>
              <a:rPr lang="en-GB" sz="2200" dirty="0"/>
              <a:t>vulnerability chain demonstrates a series of exploitation of vulnerabilities using appropriate access vectors and escalation of the privilege</a:t>
            </a:r>
          </a:p>
        </p:txBody>
      </p:sp>
      <p:sp>
        <p:nvSpPr>
          <p:cNvPr id="4" name="Picture Placeholder 3">
            <a:extLst>
              <a:ext uri="{FF2B5EF4-FFF2-40B4-BE49-F238E27FC236}">
                <a16:creationId xmlns:a16="http://schemas.microsoft.com/office/drawing/2014/main" id="{AB1517AB-0732-4BC3-8C7A-22203FE4062C}"/>
              </a:ext>
            </a:extLst>
          </p:cNvPr>
          <p:cNvSpPr>
            <a:spLocks noGrp="1"/>
          </p:cNvSpPr>
          <p:nvPr>
            <p:ph type="pic" sz="quarter" idx="11"/>
          </p:nvPr>
        </p:nvSpPr>
        <p:spPr>
          <a:xfrm flipH="1">
            <a:off x="10409273" y="0"/>
            <a:ext cx="1779242" cy="6858000"/>
          </a:xfrm>
        </p:spPr>
        <p:txBody>
          <a:bodyPr/>
          <a:lstStyle/>
          <a:p>
            <a:endParaRPr lang="en-GB"/>
          </a:p>
        </p:txBody>
      </p:sp>
      <p:sp>
        <p:nvSpPr>
          <p:cNvPr id="5" name="Footer Placeholder 4">
            <a:extLst>
              <a:ext uri="{FF2B5EF4-FFF2-40B4-BE49-F238E27FC236}">
                <a16:creationId xmlns:a16="http://schemas.microsoft.com/office/drawing/2014/main" id="{126C1EAE-784E-7F16-3D1E-5E55C6A14BD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776A5263-13E0-AB9E-E4BC-E65BDD9F7596}"/>
              </a:ext>
            </a:extLst>
          </p:cNvPr>
          <p:cNvSpPr>
            <a:spLocks noGrp="1"/>
          </p:cNvSpPr>
          <p:nvPr>
            <p:ph type="sldNum" sz="quarter" idx="4"/>
          </p:nvPr>
        </p:nvSpPr>
        <p:spPr/>
        <p:txBody>
          <a:bodyPr/>
          <a:lstStyle/>
          <a:p>
            <a:fld id="{3A98EE3D-8CD1-4C3F-BD1C-C98C9596463C}" type="slidenum">
              <a:rPr lang="en-US" smtClean="0"/>
              <a:pPr/>
              <a:t>33</a:t>
            </a:fld>
            <a:endParaRPr lang="en-US" dirty="0"/>
          </a:p>
        </p:txBody>
      </p:sp>
      <p:sp>
        <p:nvSpPr>
          <p:cNvPr id="7" name="Title 1">
            <a:extLst>
              <a:ext uri="{FF2B5EF4-FFF2-40B4-BE49-F238E27FC236}">
                <a16:creationId xmlns:a16="http://schemas.microsoft.com/office/drawing/2014/main" id="{2FD4DD48-A3AA-20F8-A7DE-618BE17AF1AE}"/>
              </a:ext>
            </a:extLst>
          </p:cNvPr>
          <p:cNvSpPr>
            <a:spLocks noGrp="1"/>
          </p:cNvSpPr>
          <p:nvPr>
            <p:ph type="ctrTitle"/>
          </p:nvPr>
        </p:nvSpPr>
        <p:spPr>
          <a:xfrm>
            <a:off x="796925" y="320675"/>
            <a:ext cx="9197680" cy="487399"/>
          </a:xfrm>
        </p:spPr>
        <p:txBody>
          <a:bodyPr>
            <a:noAutofit/>
          </a:bodyPr>
          <a:lstStyle/>
          <a:p>
            <a:r>
              <a:rPr lang="en-GB" sz="2800" dirty="0">
                <a:solidFill>
                  <a:srgbClr val="00B0F0"/>
                </a:solidFill>
              </a:rPr>
              <a:t>Attack Path : Step 6 Generate attack paths</a:t>
            </a:r>
          </a:p>
        </p:txBody>
      </p:sp>
    </p:spTree>
    <p:extLst>
      <p:ext uri="{BB962C8B-B14F-4D97-AF65-F5344CB8AC3E}">
        <p14:creationId xmlns:p14="http://schemas.microsoft.com/office/powerpoint/2010/main" val="1520803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15CB-93C6-735E-88E3-31A95550732D}"/>
              </a:ext>
            </a:extLst>
          </p:cNvPr>
          <p:cNvSpPr>
            <a:spLocks noGrp="1"/>
          </p:cNvSpPr>
          <p:nvPr>
            <p:ph type="ctrTitle"/>
          </p:nvPr>
        </p:nvSpPr>
        <p:spPr>
          <a:xfrm>
            <a:off x="796322" y="320040"/>
            <a:ext cx="8730450" cy="785746"/>
          </a:xfrm>
        </p:spPr>
        <p:txBody>
          <a:bodyPr>
            <a:noAutofit/>
          </a:bodyPr>
          <a:lstStyle/>
          <a:p>
            <a:r>
              <a:rPr lang="en-GB" sz="2400" dirty="0">
                <a:solidFill>
                  <a:srgbClr val="00B0F0"/>
                </a:solidFill>
              </a:rPr>
              <a:t>Attack Path : Step 7 prioritise an evidence-based vulnerability chain</a:t>
            </a:r>
          </a:p>
        </p:txBody>
      </p:sp>
      <p:sp>
        <p:nvSpPr>
          <p:cNvPr id="3" name="Content Placeholder 2">
            <a:extLst>
              <a:ext uri="{FF2B5EF4-FFF2-40B4-BE49-F238E27FC236}">
                <a16:creationId xmlns:a16="http://schemas.microsoft.com/office/drawing/2014/main" id="{2998BF1C-E0D0-92E5-5DF3-9955E27FCF1A}"/>
              </a:ext>
            </a:extLst>
          </p:cNvPr>
          <p:cNvSpPr>
            <a:spLocks noGrp="1"/>
          </p:cNvSpPr>
          <p:nvPr>
            <p:ph sz="quarter" idx="17"/>
          </p:nvPr>
        </p:nvSpPr>
        <p:spPr>
          <a:xfrm>
            <a:off x="339122" y="1903119"/>
            <a:ext cx="8113762" cy="3051762"/>
          </a:xfrm>
        </p:spPr>
        <p:txBody>
          <a:bodyPr/>
          <a:lstStyle/>
          <a:p>
            <a:pPr>
              <a:buFont typeface="Arial" panose="020B0604020202020204" pitchFamily="34" charset="0"/>
              <a:buChar char="•"/>
            </a:pPr>
            <a:r>
              <a:rPr lang="en-GB" sz="2200" dirty="0"/>
              <a:t>generate the vulnerabilities chains whose exploitation can lead to possible attack paths on given cyber-dependent assets</a:t>
            </a:r>
          </a:p>
          <a:p>
            <a:pPr>
              <a:buFont typeface="Arial" panose="020B0604020202020204" pitchFamily="34" charset="0"/>
              <a:buChar char="•"/>
            </a:pPr>
            <a:r>
              <a:rPr lang="en-GB" sz="2200" dirty="0"/>
              <a:t>evidence relating to the attack path  is collected so that we can prioritise which paths need to be taken into consideration for suitable control measures</a:t>
            </a:r>
          </a:p>
        </p:txBody>
      </p:sp>
      <p:sp>
        <p:nvSpPr>
          <p:cNvPr id="4" name="Picture Placeholder 3">
            <a:extLst>
              <a:ext uri="{FF2B5EF4-FFF2-40B4-BE49-F238E27FC236}">
                <a16:creationId xmlns:a16="http://schemas.microsoft.com/office/drawing/2014/main" id="{93CF06DD-FDCC-F1CE-768E-81C224C87D76}"/>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A7B07F25-94F7-540D-00F4-FFDC40A7F622}"/>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9F96CA90-AC95-933A-EEBC-76015D2E56EE}"/>
              </a:ext>
            </a:extLst>
          </p:cNvPr>
          <p:cNvSpPr>
            <a:spLocks noGrp="1"/>
          </p:cNvSpPr>
          <p:nvPr>
            <p:ph type="sldNum" sz="quarter" idx="4"/>
          </p:nvPr>
        </p:nvSpPr>
        <p:spPr/>
        <p:txBody>
          <a:bodyPr/>
          <a:lstStyle/>
          <a:p>
            <a:fld id="{3A98EE3D-8CD1-4C3F-BD1C-C98C9596463C}" type="slidenum">
              <a:rPr lang="en-US" smtClean="0"/>
              <a:pPr/>
              <a:t>34</a:t>
            </a:fld>
            <a:endParaRPr lang="en-US" dirty="0"/>
          </a:p>
        </p:txBody>
      </p:sp>
    </p:spTree>
    <p:extLst>
      <p:ext uri="{BB962C8B-B14F-4D97-AF65-F5344CB8AC3E}">
        <p14:creationId xmlns:p14="http://schemas.microsoft.com/office/powerpoint/2010/main" val="2010612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0EDB-B06E-F253-F297-F4C2265B0C93}"/>
              </a:ext>
            </a:extLst>
          </p:cNvPr>
          <p:cNvSpPr>
            <a:spLocks noGrp="1"/>
          </p:cNvSpPr>
          <p:nvPr>
            <p:ph type="ctrTitle"/>
          </p:nvPr>
        </p:nvSpPr>
        <p:spPr>
          <a:xfrm>
            <a:off x="796322" y="320040"/>
            <a:ext cx="8275602" cy="626258"/>
          </a:xfrm>
        </p:spPr>
        <p:txBody>
          <a:bodyPr>
            <a:normAutofit fontScale="90000"/>
          </a:bodyPr>
          <a:lstStyle/>
          <a:p>
            <a:r>
              <a:rPr lang="en-GB" sz="2400" dirty="0">
                <a:solidFill>
                  <a:srgbClr val="00B0F0"/>
                </a:solidFill>
              </a:rPr>
              <a:t>Threat actor capability linking with vulnerability chain</a:t>
            </a:r>
          </a:p>
        </p:txBody>
      </p:sp>
      <p:sp>
        <p:nvSpPr>
          <p:cNvPr id="4" name="Picture Placeholder 3">
            <a:extLst>
              <a:ext uri="{FF2B5EF4-FFF2-40B4-BE49-F238E27FC236}">
                <a16:creationId xmlns:a16="http://schemas.microsoft.com/office/drawing/2014/main" id="{7FE9620C-A252-AC67-131F-80A7F63D972A}"/>
              </a:ext>
            </a:extLst>
          </p:cNvPr>
          <p:cNvSpPr>
            <a:spLocks noGrp="1"/>
          </p:cNvSpPr>
          <p:nvPr>
            <p:ph type="pic" sz="quarter" idx="11"/>
          </p:nvPr>
        </p:nvSpPr>
        <p:spPr>
          <a:xfrm flipH="1">
            <a:off x="9824483" y="0"/>
            <a:ext cx="2364032" cy="6858000"/>
          </a:xfrm>
        </p:spPr>
        <p:txBody>
          <a:bodyPr/>
          <a:lstStyle/>
          <a:p>
            <a:endParaRPr lang="en-GB"/>
          </a:p>
        </p:txBody>
      </p:sp>
      <p:sp>
        <p:nvSpPr>
          <p:cNvPr id="5" name="Footer Placeholder 4">
            <a:extLst>
              <a:ext uri="{FF2B5EF4-FFF2-40B4-BE49-F238E27FC236}">
                <a16:creationId xmlns:a16="http://schemas.microsoft.com/office/drawing/2014/main" id="{68FB6072-1C17-71B2-28B4-E36A7EF401B5}"/>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4ADB8E6F-8230-C961-6AFC-3DECD681CFE2}"/>
              </a:ext>
            </a:extLst>
          </p:cNvPr>
          <p:cNvSpPr>
            <a:spLocks noGrp="1"/>
          </p:cNvSpPr>
          <p:nvPr>
            <p:ph type="sldNum" sz="quarter" idx="4"/>
          </p:nvPr>
        </p:nvSpPr>
        <p:spPr/>
        <p:txBody>
          <a:bodyPr/>
          <a:lstStyle/>
          <a:p>
            <a:fld id="{3A98EE3D-8CD1-4C3F-BD1C-C98C9596463C}" type="slidenum">
              <a:rPr lang="en-US" smtClean="0"/>
              <a:pPr/>
              <a:t>35</a:t>
            </a:fld>
            <a:endParaRPr lang="en-US" dirty="0"/>
          </a:p>
        </p:txBody>
      </p:sp>
      <p:pic>
        <p:nvPicPr>
          <p:cNvPr id="7" name="Picture 6" descr="C:\Users\islam4\AppData\Local\Microsoft\Windows\INetCache\Content.MSO\381A44C5.tmp">
            <a:extLst>
              <a:ext uri="{FF2B5EF4-FFF2-40B4-BE49-F238E27FC236}">
                <a16:creationId xmlns:a16="http://schemas.microsoft.com/office/drawing/2014/main" id="{FBC26E91-5F8C-E81E-8F66-E82BAEA58E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18" y="2327859"/>
            <a:ext cx="8875506" cy="2324204"/>
          </a:xfrm>
          <a:prstGeom prst="rect">
            <a:avLst/>
          </a:prstGeom>
          <a:noFill/>
          <a:ln>
            <a:noFill/>
          </a:ln>
        </p:spPr>
      </p:pic>
    </p:spTree>
    <p:extLst>
      <p:ext uri="{BB962C8B-B14F-4D97-AF65-F5344CB8AC3E}">
        <p14:creationId xmlns:p14="http://schemas.microsoft.com/office/powerpoint/2010/main" val="760738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0828-BBCF-610A-0A66-4E09861F191E}"/>
              </a:ext>
            </a:extLst>
          </p:cNvPr>
          <p:cNvSpPr>
            <a:spLocks noGrp="1"/>
          </p:cNvSpPr>
          <p:nvPr>
            <p:ph type="ctrTitle"/>
          </p:nvPr>
        </p:nvSpPr>
        <p:spPr>
          <a:xfrm>
            <a:off x="796322" y="320040"/>
            <a:ext cx="8634757" cy="530565"/>
          </a:xfrm>
        </p:spPr>
        <p:txBody>
          <a:bodyPr>
            <a:normAutofit fontScale="90000"/>
          </a:bodyPr>
          <a:lstStyle/>
          <a:p>
            <a:r>
              <a:rPr lang="en-GB" sz="2800" dirty="0">
                <a:solidFill>
                  <a:srgbClr val="00B0F0"/>
                </a:solidFill>
              </a:rPr>
              <a:t>Possible </a:t>
            </a:r>
            <a:r>
              <a:rPr lang="en-GB" sz="2800" dirty="0" err="1">
                <a:solidFill>
                  <a:srgbClr val="00B0F0"/>
                </a:solidFill>
              </a:rPr>
              <a:t>IoCs</a:t>
            </a:r>
            <a:r>
              <a:rPr lang="en-GB" sz="2800" dirty="0">
                <a:solidFill>
                  <a:srgbClr val="00B0F0"/>
                </a:solidFill>
              </a:rPr>
              <a:t> for healthcare information infrastructure</a:t>
            </a:r>
          </a:p>
        </p:txBody>
      </p:sp>
      <p:sp>
        <p:nvSpPr>
          <p:cNvPr id="4" name="Picture Placeholder 3">
            <a:extLst>
              <a:ext uri="{FF2B5EF4-FFF2-40B4-BE49-F238E27FC236}">
                <a16:creationId xmlns:a16="http://schemas.microsoft.com/office/drawing/2014/main" id="{4774DE31-7765-A44E-C833-37A6D1EB1685}"/>
              </a:ext>
            </a:extLst>
          </p:cNvPr>
          <p:cNvSpPr>
            <a:spLocks noGrp="1"/>
          </p:cNvSpPr>
          <p:nvPr>
            <p:ph type="pic" sz="quarter" idx="11"/>
          </p:nvPr>
        </p:nvSpPr>
        <p:spPr>
          <a:xfrm flipH="1">
            <a:off x="10217887" y="0"/>
            <a:ext cx="1970628" cy="6858000"/>
          </a:xfrm>
        </p:spPr>
        <p:txBody>
          <a:bodyPr/>
          <a:lstStyle/>
          <a:p>
            <a:endParaRPr lang="en-GB"/>
          </a:p>
        </p:txBody>
      </p:sp>
      <p:sp>
        <p:nvSpPr>
          <p:cNvPr id="5" name="Footer Placeholder 4">
            <a:extLst>
              <a:ext uri="{FF2B5EF4-FFF2-40B4-BE49-F238E27FC236}">
                <a16:creationId xmlns:a16="http://schemas.microsoft.com/office/drawing/2014/main" id="{8F0D7592-0B66-0B83-13F3-817D80B14D69}"/>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2713E4F9-78E4-18A9-DFF6-66FA74ED2C4A}"/>
              </a:ext>
            </a:extLst>
          </p:cNvPr>
          <p:cNvSpPr>
            <a:spLocks noGrp="1"/>
          </p:cNvSpPr>
          <p:nvPr>
            <p:ph type="sldNum" sz="quarter" idx="4"/>
          </p:nvPr>
        </p:nvSpPr>
        <p:spPr/>
        <p:txBody>
          <a:bodyPr/>
          <a:lstStyle/>
          <a:p>
            <a:fld id="{3A98EE3D-8CD1-4C3F-BD1C-C98C9596463C}" type="slidenum">
              <a:rPr lang="en-US" smtClean="0"/>
              <a:pPr/>
              <a:t>36</a:t>
            </a:fld>
            <a:endParaRPr lang="en-US" dirty="0"/>
          </a:p>
        </p:txBody>
      </p:sp>
      <p:pic>
        <p:nvPicPr>
          <p:cNvPr id="7" name="Picture 6" descr="C:\Users\islam4\AppData\Local\Microsoft\Windows\INetCache\Content.MSO\CA413333.tmp">
            <a:extLst>
              <a:ext uri="{FF2B5EF4-FFF2-40B4-BE49-F238E27FC236}">
                <a16:creationId xmlns:a16="http://schemas.microsoft.com/office/drawing/2014/main" id="{6A8E89BE-6038-7533-93BD-2D971770F1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787" y="1836626"/>
            <a:ext cx="6732237" cy="2678488"/>
          </a:xfrm>
          <a:prstGeom prst="rect">
            <a:avLst/>
          </a:prstGeom>
          <a:noFill/>
          <a:ln>
            <a:noFill/>
          </a:ln>
        </p:spPr>
      </p:pic>
    </p:spTree>
    <p:extLst>
      <p:ext uri="{BB962C8B-B14F-4D97-AF65-F5344CB8AC3E}">
        <p14:creationId xmlns:p14="http://schemas.microsoft.com/office/powerpoint/2010/main" val="40915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C24C-79A2-8632-7EE7-276983B23F9D}"/>
              </a:ext>
            </a:extLst>
          </p:cNvPr>
          <p:cNvSpPr>
            <a:spLocks noGrp="1"/>
          </p:cNvSpPr>
          <p:nvPr>
            <p:ph type="ctrTitle"/>
          </p:nvPr>
        </p:nvSpPr>
        <p:spPr>
          <a:xfrm>
            <a:off x="137104" y="0"/>
            <a:ext cx="9410934" cy="1094090"/>
          </a:xfrm>
        </p:spPr>
        <p:txBody>
          <a:bodyPr>
            <a:normAutofit fontScale="90000"/>
          </a:bodyPr>
          <a:lstStyle/>
          <a:p>
            <a:br>
              <a:rPr lang="en-GB" sz="3200" dirty="0">
                <a:solidFill>
                  <a:srgbClr val="00B0F0"/>
                </a:solidFill>
              </a:rPr>
            </a:br>
            <a:br>
              <a:rPr lang="en-GB" sz="3200" dirty="0">
                <a:solidFill>
                  <a:srgbClr val="00B0F0"/>
                </a:solidFill>
              </a:rPr>
            </a:br>
            <a:br>
              <a:rPr lang="en-GB" sz="3200" dirty="0">
                <a:solidFill>
                  <a:srgbClr val="00B0F0"/>
                </a:solidFill>
              </a:rPr>
            </a:br>
            <a:r>
              <a:rPr lang="en-GB" sz="3200" dirty="0">
                <a:solidFill>
                  <a:srgbClr val="00B0F0"/>
                </a:solidFill>
              </a:rPr>
              <a:t>Risk assessment and management in healthcare   </a:t>
            </a:r>
            <a:br>
              <a:rPr lang="en-GB" sz="3200" dirty="0">
                <a:solidFill>
                  <a:srgbClr val="00B0F0"/>
                </a:solidFill>
              </a:rPr>
            </a:br>
            <a:endParaRPr lang="en-GB" sz="3200" dirty="0">
              <a:solidFill>
                <a:srgbClr val="00B0F0"/>
              </a:solidFill>
            </a:endParaRPr>
          </a:p>
        </p:txBody>
      </p:sp>
      <p:sp>
        <p:nvSpPr>
          <p:cNvPr id="3" name="Content Placeholder 2">
            <a:extLst>
              <a:ext uri="{FF2B5EF4-FFF2-40B4-BE49-F238E27FC236}">
                <a16:creationId xmlns:a16="http://schemas.microsoft.com/office/drawing/2014/main" id="{D4C87826-F6D8-776B-CD00-F9DF5468708E}"/>
              </a:ext>
            </a:extLst>
          </p:cNvPr>
          <p:cNvSpPr>
            <a:spLocks noGrp="1"/>
          </p:cNvSpPr>
          <p:nvPr>
            <p:ph sz="quarter" idx="17"/>
          </p:nvPr>
        </p:nvSpPr>
        <p:spPr>
          <a:xfrm>
            <a:off x="542260" y="1094091"/>
            <a:ext cx="10026501" cy="2334910"/>
          </a:xfrm>
        </p:spPr>
        <p:txBody>
          <a:bodyPr/>
          <a:lstStyle/>
          <a:p>
            <a:pPr>
              <a:buFont typeface="Arial" panose="020B0604020202020204" pitchFamily="34" charset="0"/>
              <a:buChar char="•"/>
            </a:pPr>
            <a:r>
              <a:rPr lang="en-GB" sz="2200" dirty="0"/>
              <a:t>Individual Risk</a:t>
            </a:r>
          </a:p>
          <a:p>
            <a:pPr lvl="1"/>
            <a:r>
              <a:rPr lang="en-GB" sz="2400" dirty="0"/>
              <a:t>Threats targeted at critical healthcare services and relevant assets</a:t>
            </a:r>
          </a:p>
          <a:p>
            <a:pPr>
              <a:buFont typeface="Arial" panose="020B0604020202020204" pitchFamily="34" charset="0"/>
              <a:buChar char="•"/>
            </a:pPr>
            <a:r>
              <a:rPr lang="en-GB" sz="2400" dirty="0"/>
              <a:t>Identification and assessment of confirmed vulnerabilities</a:t>
            </a:r>
          </a:p>
          <a:p>
            <a:pPr>
              <a:buFont typeface="Arial" panose="020B0604020202020204" pitchFamily="34" charset="0"/>
              <a:buChar char="•"/>
            </a:pPr>
            <a:r>
              <a:rPr lang="en-GB" sz="2000" dirty="0"/>
              <a:t>Impact of the vulnerability on the assets </a:t>
            </a:r>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37E0FA24-BEDA-40E0-4F5E-404421E3034A}"/>
              </a:ext>
            </a:extLst>
          </p:cNvPr>
          <p:cNvSpPr>
            <a:spLocks noGrp="1"/>
          </p:cNvSpPr>
          <p:nvPr>
            <p:ph type="pic" sz="quarter" idx="11"/>
          </p:nvPr>
        </p:nvSpPr>
        <p:spPr>
          <a:xfrm flipH="1">
            <a:off x="10568762" y="0"/>
            <a:ext cx="1619753" cy="6570921"/>
          </a:xfrm>
        </p:spPr>
        <p:txBody>
          <a:bodyPr/>
          <a:lstStyle/>
          <a:p>
            <a:endParaRPr lang="en-GB"/>
          </a:p>
        </p:txBody>
      </p:sp>
      <p:sp>
        <p:nvSpPr>
          <p:cNvPr id="6" name="Slide Number Placeholder 5">
            <a:extLst>
              <a:ext uri="{FF2B5EF4-FFF2-40B4-BE49-F238E27FC236}">
                <a16:creationId xmlns:a16="http://schemas.microsoft.com/office/drawing/2014/main" id="{069E895C-72F9-0891-40D9-93CE3AA420C5}"/>
              </a:ext>
            </a:extLst>
          </p:cNvPr>
          <p:cNvSpPr>
            <a:spLocks noGrp="1"/>
          </p:cNvSpPr>
          <p:nvPr>
            <p:ph type="sldNum" sz="quarter" idx="4"/>
          </p:nvPr>
        </p:nvSpPr>
        <p:spPr/>
        <p:txBody>
          <a:bodyPr/>
          <a:lstStyle/>
          <a:p>
            <a:fld id="{3A98EE3D-8CD1-4C3F-BD1C-C98C9596463C}" type="slidenum">
              <a:rPr lang="en-US" smtClean="0"/>
              <a:pPr/>
              <a:t>37</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6D8390-17CE-41A2-D5D3-7B7D167B3760}"/>
                  </a:ext>
                </a:extLst>
              </p:cNvPr>
              <p:cNvSpPr txBox="1"/>
              <p:nvPr/>
            </p:nvSpPr>
            <p:spPr>
              <a:xfrm>
                <a:off x="648586" y="3743689"/>
                <a:ext cx="6145618" cy="424347"/>
              </a:xfrm>
              <a:prstGeom prst="rect">
                <a:avLst/>
              </a:prstGeom>
              <a:noFill/>
            </p:spPr>
            <p:txBody>
              <a:bodyPr wrap="square">
                <a:spAutoFit/>
              </a:bodyPr>
              <a:lstStyle/>
              <a:p>
                <a:pPr marL="0" indent="0" algn="ctr">
                  <a:buNone/>
                </a:pPr>
                <a:r>
                  <a:rPr lang="en-GB" i="1" dirty="0"/>
                  <a:t>Individual Risk Level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𝑅</m:t>
                        </m:r>
                      </m:e>
                      <m:sub>
                        <m:sSub>
                          <m:sSubPr>
                            <m:ctrlPr>
                              <a:rPr lang="en-GB" i="1">
                                <a:latin typeface="Cambria Math" panose="02040503050406030204" pitchFamily="18" charset="0"/>
                              </a:rPr>
                            </m:ctrlPr>
                          </m:sSub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sub>
                    </m:sSub>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𝑇𝐿</m:t>
                        </m:r>
                      </m:e>
                      <m:sub>
                        <m:sSub>
                          <m:sSubPr>
                            <m:ctrlPr>
                              <a:rPr lang="en-GB" i="1">
                                <a:latin typeface="Cambria Math" panose="02040503050406030204" pitchFamily="18" charset="0"/>
                              </a:rPr>
                            </m:ctrlPr>
                          </m:sSub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 </m:t>
                        </m:r>
                      </m:sub>
                    </m:sSub>
                    <m:r>
                      <a:rPr lang="en-US" i="1">
                        <a:latin typeface="Cambria Math" panose="02040503050406030204" pitchFamily="18" charset="0"/>
                      </a:rPr>
                      <m:t>𝑥</m:t>
                    </m:r>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𝑉𝐿</m:t>
                        </m:r>
                      </m:e>
                      <m:sub>
                        <m:sSub>
                          <m:sSubPr>
                            <m:ctrlPr>
                              <a:rPr lang="en-GB" i="1">
                                <a:latin typeface="Cambria Math" panose="02040503050406030204" pitchFamily="18" charset="0"/>
                              </a:rPr>
                            </m:ctrlPr>
                          </m:sSub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GB" b="0" i="1" smtClean="0">
                            <a:latin typeface="Cambria Math" panose="02040503050406030204" pitchFamily="18" charset="0"/>
                          </a:rPr>
                          <m:t> </m:t>
                        </m:r>
                      </m:sub>
                    </m:sSub>
                    <m:sSub>
                      <m:sSubPr>
                        <m:ctrlPr>
                          <a:rPr lang="en-GB" i="1">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𝑥</m:t>
                        </m:r>
                        <m:r>
                          <a:rPr lang="en-GB" b="0" i="1" smtClean="0">
                            <a:latin typeface="Cambria Math" panose="02040503050406030204" pitchFamily="18" charset="0"/>
                          </a:rPr>
                          <m:t> </m:t>
                        </m:r>
                        <m:r>
                          <a:rPr lang="en-US" i="1">
                            <a:latin typeface="Cambria Math" panose="02040503050406030204" pitchFamily="18" charset="0"/>
                          </a:rPr>
                          <m:t>𝐼</m:t>
                        </m:r>
                      </m:e>
                      <m:sub>
                        <m:sSub>
                          <m:sSubPr>
                            <m:ctrlPr>
                              <a:rPr lang="en-GB" i="1">
                                <a:latin typeface="Cambria Math" panose="02040503050406030204" pitchFamily="18" charset="0"/>
                              </a:rPr>
                            </m:ctrlPr>
                          </m:sSub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sub>
                    </m:sSub>
                  </m:oMath>
                </a14:m>
                <a:r>
                  <a:rPr lang="en-GB" dirty="0"/>
                  <a:t>)</a:t>
                </a:r>
              </a:p>
            </p:txBody>
          </p:sp>
        </mc:Choice>
        <mc:Fallback xmlns="">
          <p:sp>
            <p:nvSpPr>
              <p:cNvPr id="8" name="TextBox 7">
                <a:extLst>
                  <a:ext uri="{FF2B5EF4-FFF2-40B4-BE49-F238E27FC236}">
                    <a16:creationId xmlns:a16="http://schemas.microsoft.com/office/drawing/2014/main" id="{BA6D8390-17CE-41A2-D5D3-7B7D167B3760}"/>
                  </a:ext>
                </a:extLst>
              </p:cNvPr>
              <p:cNvSpPr txBox="1">
                <a:spLocks noRot="1" noChangeAspect="1" noMove="1" noResize="1" noEditPoints="1" noAdjustHandles="1" noChangeArrowheads="1" noChangeShapeType="1" noTextEdit="1"/>
              </p:cNvSpPr>
              <p:nvPr/>
            </p:nvSpPr>
            <p:spPr>
              <a:xfrm>
                <a:off x="648586" y="3743689"/>
                <a:ext cx="6145618" cy="424347"/>
              </a:xfrm>
              <a:prstGeom prst="rect">
                <a:avLst/>
              </a:prstGeom>
              <a:blipFill>
                <a:blip r:embed="rId2"/>
                <a:stretch>
                  <a:fillRect t="-8571" b="-714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8F521226-9748-FB8D-4D67-199C3D3476E6}"/>
              </a:ext>
            </a:extLst>
          </p:cNvPr>
          <p:cNvSpPr txBox="1"/>
          <p:nvPr/>
        </p:nvSpPr>
        <p:spPr>
          <a:xfrm>
            <a:off x="542260" y="4787787"/>
            <a:ext cx="6145618" cy="1200329"/>
          </a:xfrm>
          <a:prstGeom prst="rect">
            <a:avLst/>
          </a:prstGeom>
          <a:noFill/>
        </p:spPr>
        <p:txBody>
          <a:bodyPr wrap="square">
            <a:spAutoFit/>
          </a:bodyPr>
          <a:lstStyle/>
          <a:p>
            <a:pPr marL="0" indent="0">
              <a:buNone/>
            </a:pPr>
            <a:r>
              <a:rPr lang="en-GB" i="1" dirty="0"/>
              <a:t>R-Individual risk level</a:t>
            </a:r>
          </a:p>
          <a:p>
            <a:pPr marL="0" indent="0">
              <a:buNone/>
            </a:pPr>
            <a:r>
              <a:rPr lang="en-GB" i="1" dirty="0"/>
              <a:t>T-Threat level </a:t>
            </a:r>
          </a:p>
          <a:p>
            <a:pPr marL="0" indent="0">
              <a:buNone/>
            </a:pPr>
            <a:r>
              <a:rPr lang="en-GB" i="1" dirty="0"/>
              <a:t>V-Vulnerability level</a:t>
            </a:r>
          </a:p>
          <a:p>
            <a:pPr marL="0" indent="0">
              <a:buNone/>
            </a:pPr>
            <a:r>
              <a:rPr lang="en-GB" i="1" dirty="0"/>
              <a:t>I-Impact level</a:t>
            </a:r>
            <a:endParaRPr lang="en-GB" dirty="0"/>
          </a:p>
        </p:txBody>
      </p:sp>
    </p:spTree>
    <p:extLst>
      <p:ext uri="{BB962C8B-B14F-4D97-AF65-F5344CB8AC3E}">
        <p14:creationId xmlns:p14="http://schemas.microsoft.com/office/powerpoint/2010/main" val="2765388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B9A-632F-A93F-32BB-516A8195492C}"/>
              </a:ext>
            </a:extLst>
          </p:cNvPr>
          <p:cNvSpPr>
            <a:spLocks noGrp="1"/>
          </p:cNvSpPr>
          <p:nvPr>
            <p:ph type="ctrTitle"/>
          </p:nvPr>
        </p:nvSpPr>
        <p:spPr>
          <a:xfrm>
            <a:off x="766037" y="202101"/>
            <a:ext cx="9972224" cy="1063039"/>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Risk assessment and management in healthcare   </a:t>
            </a:r>
            <a:br>
              <a:rPr lang="en-GB" sz="3600" dirty="0">
                <a:solidFill>
                  <a:srgbClr val="00B0F0"/>
                </a:solidFill>
              </a:rPr>
            </a:br>
            <a:endParaRPr lang="en-GB" dirty="0"/>
          </a:p>
        </p:txBody>
      </p:sp>
      <p:sp>
        <p:nvSpPr>
          <p:cNvPr id="3" name="Content Placeholder 2">
            <a:extLst>
              <a:ext uri="{FF2B5EF4-FFF2-40B4-BE49-F238E27FC236}">
                <a16:creationId xmlns:a16="http://schemas.microsoft.com/office/drawing/2014/main" id="{26DEDB8F-15DB-3BF7-9B99-7A0318C9261B}"/>
              </a:ext>
            </a:extLst>
          </p:cNvPr>
          <p:cNvSpPr>
            <a:spLocks noGrp="1"/>
          </p:cNvSpPr>
          <p:nvPr>
            <p:ph sz="quarter" idx="17"/>
          </p:nvPr>
        </p:nvSpPr>
        <p:spPr>
          <a:xfrm>
            <a:off x="351366" y="988542"/>
            <a:ext cx="9260466" cy="3849271"/>
          </a:xfrm>
        </p:spPr>
        <p:txBody>
          <a:bodyPr>
            <a:normAutofit/>
          </a:bodyPr>
          <a:lstStyle/>
          <a:p>
            <a:pPr>
              <a:buFont typeface="Arial" panose="020B0604020202020204" pitchFamily="34" charset="0"/>
              <a:buChar char="•"/>
            </a:pPr>
            <a:r>
              <a:rPr lang="en-GB" sz="2200" dirty="0"/>
              <a:t>Cascading Risk</a:t>
            </a:r>
          </a:p>
          <a:p>
            <a:pPr lvl="1">
              <a:buFont typeface="Arial" panose="020B0604020202020204" pitchFamily="34" charset="0"/>
              <a:buChar char="•"/>
            </a:pPr>
            <a:r>
              <a:rPr lang="en-GB" sz="1800" dirty="0"/>
              <a:t>Risks that are relevant to  the assets and services of supply chain  healthcare entities</a:t>
            </a:r>
          </a:p>
          <a:p>
            <a:pPr lvl="1">
              <a:buFont typeface="Arial" panose="020B0604020202020204" pitchFamily="34" charset="0"/>
              <a:buChar char="•"/>
            </a:pPr>
            <a:r>
              <a:rPr lang="en-US" sz="1800" dirty="0"/>
              <a:t>Vulnerabilities which can be exploited through the dependencies among the assets</a:t>
            </a:r>
          </a:p>
          <a:p>
            <a:pPr lvl="1">
              <a:buFont typeface="Arial" panose="020B0604020202020204" pitchFamily="34" charset="0"/>
              <a:buChar char="•"/>
            </a:pPr>
            <a:r>
              <a:rPr lang="en-US" sz="1800" dirty="0"/>
              <a:t>Threat actors may commit an attack by exploiting subsequently a series of vulnerabilities that exist in a set of interconnected assets starting from an approachable asset (asset entry point) ending to the desired targeted asset (asset target point).</a:t>
            </a:r>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9313115A-68DF-38C1-7653-7C48BDFA795E}"/>
              </a:ext>
            </a:extLst>
          </p:cNvPr>
          <p:cNvSpPr>
            <a:spLocks noGrp="1"/>
          </p:cNvSpPr>
          <p:nvPr>
            <p:ph type="pic" sz="quarter" idx="11"/>
          </p:nvPr>
        </p:nvSpPr>
        <p:spPr>
          <a:xfrm flipH="1">
            <a:off x="10324213" y="0"/>
            <a:ext cx="1864302" cy="6858000"/>
          </a:xfrm>
        </p:spPr>
        <p:txBody>
          <a:bodyPr/>
          <a:lstStyle/>
          <a:p>
            <a:endParaRPr lang="en-GB" dirty="0"/>
          </a:p>
        </p:txBody>
      </p:sp>
      <p:sp>
        <p:nvSpPr>
          <p:cNvPr id="6" name="Slide Number Placeholder 5">
            <a:extLst>
              <a:ext uri="{FF2B5EF4-FFF2-40B4-BE49-F238E27FC236}">
                <a16:creationId xmlns:a16="http://schemas.microsoft.com/office/drawing/2014/main" id="{162B637A-C634-CB75-2A37-516093A9BC14}"/>
              </a:ext>
            </a:extLst>
          </p:cNvPr>
          <p:cNvSpPr>
            <a:spLocks noGrp="1"/>
          </p:cNvSpPr>
          <p:nvPr>
            <p:ph type="sldNum" sz="quarter" idx="4"/>
          </p:nvPr>
        </p:nvSpPr>
        <p:spPr/>
        <p:txBody>
          <a:bodyPr/>
          <a:lstStyle/>
          <a:p>
            <a:fld id="{3A98EE3D-8CD1-4C3F-BD1C-C98C9596463C}" type="slidenum">
              <a:rPr lang="en-US" smtClean="0"/>
              <a:pPr/>
              <a:t>38</a:t>
            </a:fld>
            <a:endParaRPr lang="en-US" dirty="0"/>
          </a:p>
        </p:txBody>
      </p:sp>
    </p:spTree>
    <p:extLst>
      <p:ext uri="{BB962C8B-B14F-4D97-AF65-F5344CB8AC3E}">
        <p14:creationId xmlns:p14="http://schemas.microsoft.com/office/powerpoint/2010/main" val="2070351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C4CA-321D-F06A-D532-A82BF9D8D27B}"/>
              </a:ext>
            </a:extLst>
          </p:cNvPr>
          <p:cNvSpPr>
            <a:spLocks noGrp="1"/>
          </p:cNvSpPr>
          <p:nvPr>
            <p:ph type="ctrTitle"/>
          </p:nvPr>
        </p:nvSpPr>
        <p:spPr>
          <a:xfrm>
            <a:off x="222164" y="51936"/>
            <a:ext cx="10261538" cy="702976"/>
          </a:xfrm>
        </p:spPr>
        <p:txBody>
          <a:bodyPr>
            <a:normAutofit/>
          </a:bodyPr>
          <a:lstStyle/>
          <a:p>
            <a:r>
              <a:rPr lang="en-GB" sz="3200" dirty="0">
                <a:solidFill>
                  <a:srgbClr val="00B0F0"/>
                </a:solidFill>
              </a:rPr>
              <a:t>Risk assessment and management in healthcare</a:t>
            </a:r>
            <a:endParaRPr lang="en-GB" sz="3200" dirty="0"/>
          </a:p>
        </p:txBody>
      </p:sp>
      <p:sp>
        <p:nvSpPr>
          <p:cNvPr id="3" name="Content Placeholder 2">
            <a:extLst>
              <a:ext uri="{FF2B5EF4-FFF2-40B4-BE49-F238E27FC236}">
                <a16:creationId xmlns:a16="http://schemas.microsoft.com/office/drawing/2014/main" id="{8CDE6D96-E9F0-0FC8-419D-9AA53CB42A7F}"/>
              </a:ext>
            </a:extLst>
          </p:cNvPr>
          <p:cNvSpPr>
            <a:spLocks noGrp="1"/>
          </p:cNvSpPr>
          <p:nvPr>
            <p:ph sz="quarter" idx="17"/>
          </p:nvPr>
        </p:nvSpPr>
        <p:spPr>
          <a:xfrm>
            <a:off x="382773" y="1084521"/>
            <a:ext cx="7793664" cy="4219317"/>
          </a:xfrm>
        </p:spPr>
        <p:txBody>
          <a:bodyPr/>
          <a:lstStyle/>
          <a:p>
            <a:pPr>
              <a:buFont typeface="Arial" panose="020B0604020202020204" pitchFamily="34" charset="0"/>
              <a:buChar char="•"/>
            </a:pPr>
            <a:r>
              <a:rPr lang="en-GB" sz="2200" dirty="0"/>
              <a:t>Risk Control </a:t>
            </a:r>
          </a:p>
          <a:p>
            <a:r>
              <a:rPr lang="en-US" sz="1800" dirty="0"/>
              <a:t>Minimize the threat actor capability and reduce the probability of the vulnerability exploitation.</a:t>
            </a:r>
          </a:p>
          <a:p>
            <a:r>
              <a:rPr lang="en-US" sz="1800" dirty="0"/>
              <a:t>Focuses on the vulnerabilities which are common for most of the assets of the healthcare entity.</a:t>
            </a:r>
          </a:p>
          <a:p>
            <a:r>
              <a:rPr lang="en-US" sz="1800" dirty="0"/>
              <a:t>Treatment strategy should </a:t>
            </a:r>
            <a:r>
              <a:rPr lang="en-US" sz="1800" dirty="0" err="1"/>
              <a:t>prioritise</a:t>
            </a:r>
            <a:r>
              <a:rPr lang="en-US" sz="1800" dirty="0"/>
              <a:t> these vulnerabilities to determine the control.</a:t>
            </a:r>
          </a:p>
          <a:p>
            <a:pPr lvl="1"/>
            <a:r>
              <a:rPr lang="en-US" sz="1800" dirty="0"/>
              <a:t>Identify the attack paths for cascading risks </a:t>
            </a:r>
          </a:p>
          <a:p>
            <a:pPr lvl="1"/>
            <a:r>
              <a:rPr lang="en-US" sz="1800" dirty="0"/>
              <a:t> Commons attack points :identifies the assets which  need immediate attention  to reduce the exploitation and cutoff the most attack paths</a:t>
            </a:r>
            <a:endParaRPr lang="en-GB" sz="1800" dirty="0"/>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EB7247D7-F946-6339-E2F3-2E25B4C44D88}"/>
              </a:ext>
            </a:extLst>
          </p:cNvPr>
          <p:cNvSpPr>
            <a:spLocks noGrp="1"/>
          </p:cNvSpPr>
          <p:nvPr>
            <p:ph type="pic" sz="quarter" idx="11"/>
          </p:nvPr>
        </p:nvSpPr>
        <p:spPr>
          <a:xfrm flipH="1">
            <a:off x="10100929" y="0"/>
            <a:ext cx="2087586" cy="6858000"/>
          </a:xfrm>
        </p:spPr>
        <p:txBody>
          <a:bodyPr/>
          <a:lstStyle/>
          <a:p>
            <a:endParaRPr lang="en-GB"/>
          </a:p>
        </p:txBody>
      </p:sp>
      <p:sp>
        <p:nvSpPr>
          <p:cNvPr id="6" name="Slide Number Placeholder 5">
            <a:extLst>
              <a:ext uri="{FF2B5EF4-FFF2-40B4-BE49-F238E27FC236}">
                <a16:creationId xmlns:a16="http://schemas.microsoft.com/office/drawing/2014/main" id="{C6109D43-25BB-2D3A-4699-ED83D2D2A7C1}"/>
              </a:ext>
            </a:extLst>
          </p:cNvPr>
          <p:cNvSpPr>
            <a:spLocks noGrp="1"/>
          </p:cNvSpPr>
          <p:nvPr>
            <p:ph type="sldNum" sz="quarter" idx="4"/>
          </p:nvPr>
        </p:nvSpPr>
        <p:spPr/>
        <p:txBody>
          <a:bodyPr/>
          <a:lstStyle/>
          <a:p>
            <a:fld id="{3A98EE3D-8CD1-4C3F-BD1C-C98C9596463C}" type="slidenum">
              <a:rPr lang="en-US" smtClean="0"/>
              <a:pPr/>
              <a:t>39</a:t>
            </a:fld>
            <a:endParaRPr lang="en-US" dirty="0"/>
          </a:p>
        </p:txBody>
      </p:sp>
    </p:spTree>
    <p:extLst>
      <p:ext uri="{BB962C8B-B14F-4D97-AF65-F5344CB8AC3E}">
        <p14:creationId xmlns:p14="http://schemas.microsoft.com/office/powerpoint/2010/main" val="163071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WHO can attend the training modules and profiles of the attendees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894154"/>
            <a:ext cx="2275880" cy="893763"/>
          </a:xfrm>
        </p:spPr>
        <p:txBody>
          <a:bodyPr/>
          <a:lstStyle/>
          <a:p>
            <a:r>
              <a:rPr lang="en-US" dirty="0"/>
              <a:t>basic concepts regarding Cybersecurity Risk Management and Governance as seen and applied within the Energy domain</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310303" y="3894154"/>
            <a:ext cx="2275880" cy="893763"/>
          </a:xfrm>
        </p:spPr>
        <p:txBody>
          <a:bodyPr/>
          <a:lstStyle/>
          <a:p>
            <a:pPr lvl="0"/>
            <a:r>
              <a:rPr lang="en-US" dirty="0"/>
              <a:t>Equipping participants with the knowledge and skills necessary to implement concepts of governance within an organization </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587C-2357-89CA-7DA6-8440E58E818E}"/>
              </a:ext>
            </a:extLst>
          </p:cNvPr>
          <p:cNvSpPr>
            <a:spLocks noGrp="1"/>
          </p:cNvSpPr>
          <p:nvPr>
            <p:ph type="ctrTitle"/>
          </p:nvPr>
        </p:nvSpPr>
        <p:spPr>
          <a:xfrm>
            <a:off x="796322" y="320040"/>
            <a:ext cx="7465176" cy="700686"/>
          </a:xfrm>
        </p:spPr>
        <p:txBody>
          <a:bodyPr>
            <a:normAutofit/>
          </a:bodyPr>
          <a:lstStyle/>
          <a:p>
            <a:r>
              <a:rPr lang="en-GB" sz="3200" dirty="0">
                <a:solidFill>
                  <a:srgbClr val="00B0F0"/>
                </a:solidFill>
              </a:rPr>
              <a:t>Security Controls in Healthcare</a:t>
            </a:r>
          </a:p>
        </p:txBody>
      </p:sp>
      <p:sp>
        <p:nvSpPr>
          <p:cNvPr id="3" name="Content Placeholder 2">
            <a:extLst>
              <a:ext uri="{FF2B5EF4-FFF2-40B4-BE49-F238E27FC236}">
                <a16:creationId xmlns:a16="http://schemas.microsoft.com/office/drawing/2014/main" id="{042421C0-05DB-6CB1-4814-C04EC95B24F7}"/>
              </a:ext>
            </a:extLst>
          </p:cNvPr>
          <p:cNvSpPr>
            <a:spLocks noGrp="1"/>
          </p:cNvSpPr>
          <p:nvPr>
            <p:ph sz="quarter" idx="17"/>
          </p:nvPr>
        </p:nvSpPr>
        <p:spPr>
          <a:xfrm>
            <a:off x="796321" y="1456661"/>
            <a:ext cx="7220627" cy="3847178"/>
          </a:xfrm>
        </p:spPr>
        <p:txBody>
          <a:bodyPr>
            <a:normAutofit/>
          </a:bodyPr>
          <a:lstStyle/>
          <a:p>
            <a:pPr>
              <a:buFont typeface="Arial" panose="020B0604020202020204" pitchFamily="34" charset="0"/>
              <a:buChar char="•"/>
            </a:pPr>
            <a:r>
              <a:rPr lang="en-GB" sz="1800" dirty="0"/>
              <a:t>Appropriate measurement to manage and mitigate information security risks in order to safeguard the healthcare eco system</a:t>
            </a:r>
          </a:p>
          <a:p>
            <a:pPr lvl="1">
              <a:buFont typeface="Arial" panose="020B0604020202020204" pitchFamily="34" charset="0"/>
              <a:buChar char="•"/>
            </a:pPr>
            <a:r>
              <a:rPr lang="en-GB" sz="1800" dirty="0"/>
              <a:t>regulate and restrict access to resources, systems and physical areas within healthcare system</a:t>
            </a:r>
          </a:p>
          <a:p>
            <a:pPr>
              <a:buFont typeface="Arial" panose="020B0604020202020204" pitchFamily="34" charset="0"/>
              <a:buChar char="•"/>
            </a:pPr>
            <a:r>
              <a:rPr lang="en-GB" sz="1800" dirty="0"/>
              <a:t>protect information and systems' confidentiality, integrity, and availability. </a:t>
            </a:r>
          </a:p>
          <a:p>
            <a:pPr>
              <a:buFont typeface="Arial" panose="020B0604020202020204" pitchFamily="34" charset="0"/>
              <a:buChar char="•"/>
            </a:pPr>
            <a:r>
              <a:rPr lang="en-GB" sz="1800" dirty="0"/>
              <a:t>Administrative controls: Policy , procedure and guideline</a:t>
            </a:r>
          </a:p>
          <a:p>
            <a:pPr>
              <a:buFont typeface="Arial" panose="020B0604020202020204" pitchFamily="34" charset="0"/>
              <a:buChar char="•"/>
            </a:pPr>
            <a:r>
              <a:rPr lang="en-GB" sz="1800" dirty="0"/>
              <a:t>Physical control: protecting physical assets, i.e., hospital, IT infrastructure </a:t>
            </a:r>
          </a:p>
          <a:p>
            <a:pPr>
              <a:buFont typeface="Arial" panose="020B0604020202020204" pitchFamily="34" charset="0"/>
              <a:buChar char="•"/>
            </a:pPr>
            <a:r>
              <a:rPr lang="en-GB" sz="1800" dirty="0"/>
              <a:t>Technical controls: to protect systems and data. </a:t>
            </a:r>
          </a:p>
          <a:p>
            <a:pPr>
              <a:buFont typeface="Arial" panose="020B0604020202020204" pitchFamily="34" charset="0"/>
              <a:buChar char="•"/>
            </a:pPr>
            <a:endParaRPr lang="en-GB" sz="1800" dirty="0"/>
          </a:p>
          <a:p>
            <a:pPr>
              <a:buFont typeface="Arial" panose="020B0604020202020204" pitchFamily="34" charset="0"/>
              <a:buChar char="•"/>
            </a:pPr>
            <a:endParaRPr lang="en-GB" sz="1800" dirty="0"/>
          </a:p>
        </p:txBody>
      </p:sp>
      <p:sp>
        <p:nvSpPr>
          <p:cNvPr id="4" name="Picture Placeholder 3">
            <a:extLst>
              <a:ext uri="{FF2B5EF4-FFF2-40B4-BE49-F238E27FC236}">
                <a16:creationId xmlns:a16="http://schemas.microsoft.com/office/drawing/2014/main" id="{180EA1A5-CAEB-82E6-EDFA-0D6F8CCE998A}"/>
              </a:ext>
            </a:extLst>
          </p:cNvPr>
          <p:cNvSpPr>
            <a:spLocks noGrp="1"/>
          </p:cNvSpPr>
          <p:nvPr>
            <p:ph type="pic" sz="quarter" idx="11"/>
          </p:nvPr>
        </p:nvSpPr>
        <p:spPr/>
        <p:txBody>
          <a:bodyPr/>
          <a:lstStyle/>
          <a:p>
            <a:endParaRPr lang="en-GB" dirty="0"/>
          </a:p>
        </p:txBody>
      </p:sp>
      <p:sp>
        <p:nvSpPr>
          <p:cNvPr id="5" name="Footer Placeholder 4">
            <a:extLst>
              <a:ext uri="{FF2B5EF4-FFF2-40B4-BE49-F238E27FC236}">
                <a16:creationId xmlns:a16="http://schemas.microsoft.com/office/drawing/2014/main" id="{9D075130-29FA-FEE2-F318-461699B2CCE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7A82A290-E957-9AC2-F3BB-2D43152980A7}"/>
              </a:ext>
            </a:extLst>
          </p:cNvPr>
          <p:cNvSpPr>
            <a:spLocks noGrp="1"/>
          </p:cNvSpPr>
          <p:nvPr>
            <p:ph type="sldNum" sz="quarter" idx="4"/>
          </p:nvPr>
        </p:nvSpPr>
        <p:spPr/>
        <p:txBody>
          <a:bodyPr/>
          <a:lstStyle/>
          <a:p>
            <a:fld id="{3A98EE3D-8CD1-4C3F-BD1C-C98C9596463C}" type="slidenum">
              <a:rPr lang="en-US" smtClean="0"/>
              <a:pPr/>
              <a:t>40</a:t>
            </a:fld>
            <a:endParaRPr lang="en-US" dirty="0"/>
          </a:p>
        </p:txBody>
      </p:sp>
    </p:spTree>
    <p:extLst>
      <p:ext uri="{BB962C8B-B14F-4D97-AF65-F5344CB8AC3E}">
        <p14:creationId xmlns:p14="http://schemas.microsoft.com/office/powerpoint/2010/main" val="2782425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9FC8-6DFA-F5FA-1DFE-21409495C401}"/>
              </a:ext>
            </a:extLst>
          </p:cNvPr>
          <p:cNvSpPr>
            <a:spLocks noGrp="1"/>
          </p:cNvSpPr>
          <p:nvPr>
            <p:ph type="ctrTitle"/>
          </p:nvPr>
        </p:nvSpPr>
        <p:spPr>
          <a:xfrm>
            <a:off x="796322" y="320040"/>
            <a:ext cx="8889938" cy="668788"/>
          </a:xfrm>
        </p:spPr>
        <p:txBody>
          <a:bodyPr>
            <a:normAutofit/>
          </a:bodyPr>
          <a:lstStyle/>
          <a:p>
            <a:r>
              <a:rPr lang="en-GB" sz="3200" dirty="0">
                <a:solidFill>
                  <a:srgbClr val="00B0F0"/>
                </a:solidFill>
              </a:rPr>
              <a:t>Access Control in Healthcare</a:t>
            </a:r>
          </a:p>
        </p:txBody>
      </p:sp>
      <p:sp>
        <p:nvSpPr>
          <p:cNvPr id="3" name="Content Placeholder 2">
            <a:extLst>
              <a:ext uri="{FF2B5EF4-FFF2-40B4-BE49-F238E27FC236}">
                <a16:creationId xmlns:a16="http://schemas.microsoft.com/office/drawing/2014/main" id="{F60EB08D-0BF4-F3B3-97E5-9F6EDA185AAA}"/>
              </a:ext>
            </a:extLst>
          </p:cNvPr>
          <p:cNvSpPr>
            <a:spLocks noGrp="1"/>
          </p:cNvSpPr>
          <p:nvPr>
            <p:ph sz="quarter" idx="17"/>
          </p:nvPr>
        </p:nvSpPr>
        <p:spPr>
          <a:xfrm>
            <a:off x="796321" y="1308869"/>
            <a:ext cx="7305687" cy="4570936"/>
          </a:xfrm>
        </p:spPr>
        <p:txBody>
          <a:bodyPr>
            <a:normAutofit/>
          </a:bodyPr>
          <a:lstStyle/>
          <a:p>
            <a:pPr>
              <a:buFont typeface="Arial" panose="020B0604020202020204" pitchFamily="34" charset="0"/>
              <a:buChar char="•"/>
            </a:pPr>
            <a:r>
              <a:rPr lang="en-GB" sz="1800" dirty="0"/>
              <a:t>only authorized individuals have access to confidential patient data</a:t>
            </a:r>
          </a:p>
          <a:p>
            <a:pPr lvl="1">
              <a:buFont typeface="Arial" panose="020B0604020202020204" pitchFamily="34" charset="0"/>
              <a:buChar char="•"/>
            </a:pPr>
            <a:r>
              <a:rPr lang="en-GB" sz="1800" dirty="0"/>
              <a:t>Single Sign-On (SSO): Log in once and access multiple authorized resources without the need for repetitive authentication</a:t>
            </a:r>
          </a:p>
          <a:p>
            <a:pPr lvl="1">
              <a:buFont typeface="Arial" panose="020B0604020202020204" pitchFamily="34" charset="0"/>
              <a:buChar char="•"/>
            </a:pPr>
            <a:r>
              <a:rPr lang="en-GB" sz="1800" dirty="0"/>
              <a:t>Multi-Factor Authentication (MFA): defence in depth strategy </a:t>
            </a:r>
          </a:p>
          <a:p>
            <a:pPr lvl="3">
              <a:buFont typeface="Arial" panose="020B0604020202020204" pitchFamily="34" charset="0"/>
              <a:buChar char="•"/>
            </a:pPr>
            <a:r>
              <a:rPr lang="en-GB" sz="1800" dirty="0"/>
              <a:t>Password with ID/finger print</a:t>
            </a:r>
          </a:p>
          <a:p>
            <a:pPr>
              <a:buFont typeface="Arial" panose="020B0604020202020204" pitchFamily="34" charset="0"/>
              <a:buChar char="•"/>
            </a:pPr>
            <a:r>
              <a:rPr lang="en-GB" sz="1800" dirty="0"/>
              <a:t>Cloud-Based System: flexible and scalable access control</a:t>
            </a:r>
            <a:endParaRPr lang="en-GB" sz="2400" dirty="0">
              <a:solidFill>
                <a:srgbClr val="1B1A1A"/>
              </a:solidFill>
              <a:latin typeface="Lato" panose="020F0502020204030203" pitchFamily="34" charset="0"/>
            </a:endParaRPr>
          </a:p>
          <a:p>
            <a:pPr>
              <a:buFont typeface="Arial" panose="020B0604020202020204" pitchFamily="34" charset="0"/>
              <a:buChar char="•"/>
            </a:pPr>
            <a:r>
              <a:rPr lang="en-GB" sz="1800" dirty="0"/>
              <a:t>Internal audit: monitor who is accessing and why</a:t>
            </a:r>
          </a:p>
          <a:p>
            <a:endParaRPr lang="en-GB" sz="1800" dirty="0"/>
          </a:p>
        </p:txBody>
      </p:sp>
      <p:sp>
        <p:nvSpPr>
          <p:cNvPr id="4" name="Picture Placeholder 3">
            <a:extLst>
              <a:ext uri="{FF2B5EF4-FFF2-40B4-BE49-F238E27FC236}">
                <a16:creationId xmlns:a16="http://schemas.microsoft.com/office/drawing/2014/main" id="{3C7DBA89-C893-B6D7-9CD2-25153299D851}"/>
              </a:ext>
            </a:extLst>
          </p:cNvPr>
          <p:cNvSpPr>
            <a:spLocks noGrp="1"/>
          </p:cNvSpPr>
          <p:nvPr>
            <p:ph type="pic" sz="quarter" idx="11"/>
          </p:nvPr>
        </p:nvSpPr>
        <p:spPr>
          <a:xfrm flipH="1">
            <a:off x="10228520" y="0"/>
            <a:ext cx="1959995" cy="6858000"/>
          </a:xfrm>
        </p:spPr>
        <p:txBody>
          <a:bodyPr/>
          <a:lstStyle/>
          <a:p>
            <a:endParaRPr lang="en-GB" dirty="0"/>
          </a:p>
        </p:txBody>
      </p:sp>
      <p:sp>
        <p:nvSpPr>
          <p:cNvPr id="5" name="Footer Placeholder 4">
            <a:extLst>
              <a:ext uri="{FF2B5EF4-FFF2-40B4-BE49-F238E27FC236}">
                <a16:creationId xmlns:a16="http://schemas.microsoft.com/office/drawing/2014/main" id="{7351665F-B4BD-9681-2FCC-9C73DE92E30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C2E80DF2-3041-FDC0-F631-4776B50A6946}"/>
              </a:ext>
            </a:extLst>
          </p:cNvPr>
          <p:cNvSpPr>
            <a:spLocks noGrp="1"/>
          </p:cNvSpPr>
          <p:nvPr>
            <p:ph type="sldNum" sz="quarter" idx="4"/>
          </p:nvPr>
        </p:nvSpPr>
        <p:spPr/>
        <p:txBody>
          <a:bodyPr/>
          <a:lstStyle/>
          <a:p>
            <a:fld id="{3A98EE3D-8CD1-4C3F-BD1C-C98C9596463C}" type="slidenum">
              <a:rPr lang="en-US" smtClean="0"/>
              <a:pPr/>
              <a:t>41</a:t>
            </a:fld>
            <a:endParaRPr lang="en-US" dirty="0"/>
          </a:p>
        </p:txBody>
      </p:sp>
    </p:spTree>
    <p:extLst>
      <p:ext uri="{BB962C8B-B14F-4D97-AF65-F5344CB8AC3E}">
        <p14:creationId xmlns:p14="http://schemas.microsoft.com/office/powerpoint/2010/main" val="714990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1209-D71D-A0EC-66EA-2AC71755F2D4}"/>
              </a:ext>
            </a:extLst>
          </p:cNvPr>
          <p:cNvSpPr>
            <a:spLocks noGrp="1"/>
          </p:cNvSpPr>
          <p:nvPr>
            <p:ph type="ctrTitle"/>
          </p:nvPr>
        </p:nvSpPr>
        <p:spPr>
          <a:xfrm>
            <a:off x="796322" y="320040"/>
            <a:ext cx="7443911" cy="551830"/>
          </a:xfrm>
        </p:spPr>
        <p:txBody>
          <a:bodyPr>
            <a:normAutofit fontScale="90000"/>
          </a:bodyPr>
          <a:lstStyle/>
          <a:p>
            <a:r>
              <a:rPr lang="en-GB" sz="3600" dirty="0">
                <a:solidFill>
                  <a:srgbClr val="00B0F0"/>
                </a:solidFill>
              </a:rPr>
              <a:t>Access Control in Healthcare</a:t>
            </a:r>
            <a:endParaRPr lang="en-GB" dirty="0"/>
          </a:p>
        </p:txBody>
      </p:sp>
      <p:sp>
        <p:nvSpPr>
          <p:cNvPr id="3" name="Content Placeholder 2">
            <a:extLst>
              <a:ext uri="{FF2B5EF4-FFF2-40B4-BE49-F238E27FC236}">
                <a16:creationId xmlns:a16="http://schemas.microsoft.com/office/drawing/2014/main" id="{20F62635-542C-A780-DE07-E9F6E51CA01F}"/>
              </a:ext>
            </a:extLst>
          </p:cNvPr>
          <p:cNvSpPr>
            <a:spLocks noGrp="1"/>
          </p:cNvSpPr>
          <p:nvPr>
            <p:ph sz="quarter" idx="17"/>
          </p:nvPr>
        </p:nvSpPr>
        <p:spPr>
          <a:xfrm>
            <a:off x="407469" y="1562986"/>
            <a:ext cx="8741083" cy="4603898"/>
          </a:xfrm>
        </p:spPr>
        <p:txBody>
          <a:bodyPr>
            <a:normAutofit/>
          </a:bodyPr>
          <a:lstStyle/>
          <a:p>
            <a:pPr>
              <a:buFont typeface="Arial" panose="020B0604020202020204" pitchFamily="34" charset="0"/>
              <a:buChar char="•"/>
            </a:pPr>
            <a:r>
              <a:rPr lang="en-GB" sz="1800" dirty="0"/>
              <a:t>Physical : electronic locks, proximity cards, biometric readers, and security cameras within healthcare facilities </a:t>
            </a:r>
          </a:p>
          <a:p>
            <a:pPr lvl="1"/>
            <a:r>
              <a:rPr lang="en-GB" sz="1800" dirty="0"/>
              <a:t>Biometric Identification: physiological or </a:t>
            </a:r>
            <a:r>
              <a:rPr lang="en-GB" sz="1800" dirty="0" err="1"/>
              <a:t>behavioral</a:t>
            </a:r>
            <a:r>
              <a:rPr lang="en-GB" sz="1800" dirty="0"/>
              <a:t> characteristics to authenticate individuals.</a:t>
            </a:r>
          </a:p>
          <a:p>
            <a:pPr lvl="1"/>
            <a:r>
              <a:rPr lang="en-GB" sz="1800" dirty="0"/>
              <a:t>Visitor : hour based visitor management,  registration, identification badges</a:t>
            </a:r>
          </a:p>
          <a:p>
            <a:pPr lvl="1"/>
            <a:r>
              <a:rPr lang="en-GB" sz="1800" dirty="0"/>
              <a:t>Alarm Systems: immediate alerts to security personnel in the event of unauthorized access attempts or breaches.</a:t>
            </a:r>
          </a:p>
          <a:p>
            <a:pPr>
              <a:buFont typeface="Arial" panose="020B0604020202020204" pitchFamily="34" charset="0"/>
              <a:buChar char="•"/>
            </a:pPr>
            <a:r>
              <a:rPr lang="en-GB" sz="1800" dirty="0"/>
              <a:t>Identity and access management </a:t>
            </a:r>
          </a:p>
          <a:p>
            <a:pPr lvl="1"/>
            <a:r>
              <a:rPr lang="en-GB" sz="1800" dirty="0"/>
              <a:t>role-based access control model to prevent unauthorized access to sensitive health information.</a:t>
            </a:r>
          </a:p>
          <a:p>
            <a:endParaRPr lang="en-GB" dirty="0"/>
          </a:p>
        </p:txBody>
      </p:sp>
      <p:sp>
        <p:nvSpPr>
          <p:cNvPr id="4" name="Picture Placeholder 3">
            <a:extLst>
              <a:ext uri="{FF2B5EF4-FFF2-40B4-BE49-F238E27FC236}">
                <a16:creationId xmlns:a16="http://schemas.microsoft.com/office/drawing/2014/main" id="{3B957239-0586-AFF4-31A6-3158D0FDFD20}"/>
              </a:ext>
            </a:extLst>
          </p:cNvPr>
          <p:cNvSpPr>
            <a:spLocks noGrp="1"/>
          </p:cNvSpPr>
          <p:nvPr>
            <p:ph type="pic" sz="quarter" idx="11"/>
          </p:nvPr>
        </p:nvSpPr>
        <p:spPr>
          <a:xfrm flipH="1">
            <a:off x="10768545" y="0"/>
            <a:ext cx="1419970" cy="6539023"/>
          </a:xfrm>
        </p:spPr>
        <p:txBody>
          <a:bodyPr/>
          <a:lstStyle/>
          <a:p>
            <a:endParaRPr lang="en-GB"/>
          </a:p>
        </p:txBody>
      </p:sp>
      <p:sp>
        <p:nvSpPr>
          <p:cNvPr id="5" name="Footer Placeholder 4">
            <a:extLst>
              <a:ext uri="{FF2B5EF4-FFF2-40B4-BE49-F238E27FC236}">
                <a16:creationId xmlns:a16="http://schemas.microsoft.com/office/drawing/2014/main" id="{9D8BBB62-3B1D-1625-09BF-9F4CCAA883CD}"/>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551DAE0E-3595-9942-5AF9-B7415E46C9DF}"/>
              </a:ext>
            </a:extLst>
          </p:cNvPr>
          <p:cNvSpPr>
            <a:spLocks noGrp="1"/>
          </p:cNvSpPr>
          <p:nvPr>
            <p:ph type="sldNum" sz="quarter" idx="4"/>
          </p:nvPr>
        </p:nvSpPr>
        <p:spPr/>
        <p:txBody>
          <a:bodyPr/>
          <a:lstStyle/>
          <a:p>
            <a:fld id="{3A98EE3D-8CD1-4C3F-BD1C-C98C9596463C}" type="slidenum">
              <a:rPr lang="en-US" smtClean="0"/>
              <a:pPr/>
              <a:t>42</a:t>
            </a:fld>
            <a:endParaRPr lang="en-US" dirty="0"/>
          </a:p>
        </p:txBody>
      </p:sp>
    </p:spTree>
    <p:extLst>
      <p:ext uri="{BB962C8B-B14F-4D97-AF65-F5344CB8AC3E}">
        <p14:creationId xmlns:p14="http://schemas.microsoft.com/office/powerpoint/2010/main" val="83399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6B7B-D5D1-7EBF-7AA4-0D2852583C4A}"/>
              </a:ext>
            </a:extLst>
          </p:cNvPr>
          <p:cNvSpPr>
            <a:spLocks noGrp="1"/>
          </p:cNvSpPr>
          <p:nvPr>
            <p:ph type="ctrTitle"/>
          </p:nvPr>
        </p:nvSpPr>
        <p:spPr>
          <a:xfrm>
            <a:off x="328978" y="165319"/>
            <a:ext cx="6732237" cy="1062193"/>
          </a:xfrm>
        </p:spPr>
        <p:txBody>
          <a:bodyPr>
            <a:normAutofit/>
          </a:bodyPr>
          <a:lstStyle/>
          <a:p>
            <a:r>
              <a:rPr lang="en-GB" sz="3200" dirty="0">
                <a:solidFill>
                  <a:srgbClr val="00B0F0"/>
                </a:solidFill>
              </a:rPr>
              <a:t>Secure patient data</a:t>
            </a:r>
            <a:br>
              <a:rPr lang="en-GB" sz="1800" u="none" strike="noStrike" dirty="0">
                <a:effectLst/>
                <a:latin typeface="Times New Roman" panose="02020603050405020304" pitchFamily="18" charset="0"/>
                <a:ea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02EDA167-A846-3EA6-588A-0C6848D29516}"/>
              </a:ext>
            </a:extLst>
          </p:cNvPr>
          <p:cNvSpPr>
            <a:spLocks noGrp="1"/>
          </p:cNvSpPr>
          <p:nvPr>
            <p:ph sz="quarter" idx="17"/>
          </p:nvPr>
        </p:nvSpPr>
        <p:spPr>
          <a:xfrm>
            <a:off x="298450" y="1227511"/>
            <a:ext cx="7931150" cy="4861161"/>
          </a:xfrm>
        </p:spPr>
        <p:txBody>
          <a:bodyPr/>
          <a:lstStyle/>
          <a:p>
            <a:r>
              <a:rPr lang="en-US" sz="1800" dirty="0"/>
              <a:t>Protected Health Information (PHI)</a:t>
            </a:r>
          </a:p>
          <a:p>
            <a:pPr lvl="1"/>
            <a:r>
              <a:rPr lang="en-US" sz="1800" dirty="0"/>
              <a:t>identifiable information in any form that provides a reasonable basis to identify a patient </a:t>
            </a:r>
          </a:p>
          <a:p>
            <a:pPr marL="569913" lvl="1" indent="-344488">
              <a:spcAft>
                <a:spcPts val="0"/>
              </a:spcAft>
            </a:pPr>
            <a:r>
              <a:rPr lang="en-US" sz="1800" dirty="0"/>
              <a:t>name</a:t>
            </a:r>
          </a:p>
          <a:p>
            <a:pPr marL="569913" lvl="1" indent="-344488">
              <a:spcAft>
                <a:spcPts val="0"/>
              </a:spcAft>
            </a:pPr>
            <a:r>
              <a:rPr lang="en-US" sz="1800" dirty="0" err="1"/>
              <a:t>DoB</a:t>
            </a:r>
            <a:endParaRPr lang="en-US" sz="1800" dirty="0"/>
          </a:p>
          <a:p>
            <a:pPr marL="569913" lvl="1" indent="-344488">
              <a:spcAft>
                <a:spcPts val="0"/>
              </a:spcAft>
            </a:pPr>
            <a:r>
              <a:rPr lang="en-US" sz="1800" dirty="0"/>
              <a:t>phone number</a:t>
            </a:r>
          </a:p>
          <a:p>
            <a:pPr marL="569913" lvl="1" indent="-344488">
              <a:spcAft>
                <a:spcPts val="0"/>
              </a:spcAft>
            </a:pPr>
            <a:r>
              <a:rPr lang="en-US" sz="1800" dirty="0"/>
              <a:t>Photographic or other images</a:t>
            </a:r>
          </a:p>
          <a:p>
            <a:pPr marL="569913" lvl="1" indent="-344488">
              <a:spcAft>
                <a:spcPts val="0"/>
              </a:spcAft>
            </a:pPr>
            <a:r>
              <a:rPr lang="en-US" sz="1800" dirty="0"/>
              <a:t>any other data element that can be used to</a:t>
            </a:r>
            <a:br>
              <a:rPr lang="en-US" sz="1800" dirty="0"/>
            </a:br>
            <a:r>
              <a:rPr lang="en-US" sz="1800" dirty="0"/>
              <a:t>identify an individual </a:t>
            </a:r>
          </a:p>
          <a:p>
            <a:pPr marL="277305" indent="-344488">
              <a:spcAft>
                <a:spcPts val="0"/>
              </a:spcAft>
            </a:pPr>
            <a:endParaRPr lang="en-US" sz="1800" dirty="0"/>
          </a:p>
          <a:p>
            <a:pPr lvl="1"/>
            <a:r>
              <a:rPr lang="en-GB" sz="1800" dirty="0"/>
              <a:t>Now mostly in electronic format </a:t>
            </a:r>
          </a:p>
          <a:p>
            <a:pPr lvl="2">
              <a:spcAft>
                <a:spcPts val="0"/>
              </a:spcAft>
            </a:pPr>
            <a:r>
              <a:rPr lang="en-US" sz="1800" dirty="0"/>
              <a:t>Software generated </a:t>
            </a:r>
            <a:r>
              <a:rPr lang="en-US" sz="1800" dirty="0" err="1"/>
              <a:t>ecords</a:t>
            </a:r>
            <a:endParaRPr lang="en-US" sz="1800" dirty="0"/>
          </a:p>
          <a:p>
            <a:pPr lvl="2">
              <a:spcAft>
                <a:spcPts val="0"/>
              </a:spcAft>
            </a:pPr>
            <a:r>
              <a:rPr lang="en-US" sz="1800" dirty="0"/>
              <a:t>portable storage media</a:t>
            </a:r>
          </a:p>
          <a:p>
            <a:pPr lvl="2"/>
            <a:endParaRPr lang="en-GB" dirty="0"/>
          </a:p>
        </p:txBody>
      </p:sp>
      <p:sp>
        <p:nvSpPr>
          <p:cNvPr id="4" name="Picture Placeholder 3">
            <a:extLst>
              <a:ext uri="{FF2B5EF4-FFF2-40B4-BE49-F238E27FC236}">
                <a16:creationId xmlns:a16="http://schemas.microsoft.com/office/drawing/2014/main" id="{5A43E617-6040-6F51-4ED3-29CFE2503064}"/>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48A97660-7BFB-8132-AAF6-E91D1BE23F9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F91B0580-BC12-5D9F-CC7B-235221D2DE1F}"/>
              </a:ext>
            </a:extLst>
          </p:cNvPr>
          <p:cNvSpPr>
            <a:spLocks noGrp="1"/>
          </p:cNvSpPr>
          <p:nvPr>
            <p:ph type="sldNum" sz="quarter" idx="4"/>
          </p:nvPr>
        </p:nvSpPr>
        <p:spPr/>
        <p:txBody>
          <a:bodyPr/>
          <a:lstStyle/>
          <a:p>
            <a:fld id="{3A98EE3D-8CD1-4C3F-BD1C-C98C9596463C}" type="slidenum">
              <a:rPr lang="en-US" smtClean="0"/>
              <a:pPr/>
              <a:t>43</a:t>
            </a:fld>
            <a:endParaRPr lang="en-US" dirty="0"/>
          </a:p>
        </p:txBody>
      </p:sp>
    </p:spTree>
    <p:extLst>
      <p:ext uri="{BB962C8B-B14F-4D97-AF65-F5344CB8AC3E}">
        <p14:creationId xmlns:p14="http://schemas.microsoft.com/office/powerpoint/2010/main" val="3378107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A5D1-4C86-0B75-B01E-07E9FCB69E0D}"/>
              </a:ext>
            </a:extLst>
          </p:cNvPr>
          <p:cNvSpPr>
            <a:spLocks noGrp="1"/>
          </p:cNvSpPr>
          <p:nvPr>
            <p:ph type="ctrTitle"/>
          </p:nvPr>
        </p:nvSpPr>
        <p:spPr>
          <a:xfrm>
            <a:off x="796322" y="320040"/>
            <a:ext cx="6732237" cy="583727"/>
          </a:xfrm>
        </p:spPr>
        <p:txBody>
          <a:bodyPr>
            <a:normAutofit fontScale="90000"/>
          </a:bodyPr>
          <a:lstStyle/>
          <a:p>
            <a:r>
              <a:rPr lang="en-GB" sz="3600" dirty="0">
                <a:solidFill>
                  <a:srgbClr val="00B0F0"/>
                </a:solidFill>
              </a:rPr>
              <a:t>Secure patient data</a:t>
            </a:r>
            <a:endParaRPr lang="en-GB" dirty="0"/>
          </a:p>
        </p:txBody>
      </p:sp>
      <p:sp>
        <p:nvSpPr>
          <p:cNvPr id="3" name="Content Placeholder 2">
            <a:extLst>
              <a:ext uri="{FF2B5EF4-FFF2-40B4-BE49-F238E27FC236}">
                <a16:creationId xmlns:a16="http://schemas.microsoft.com/office/drawing/2014/main" id="{BFB799E1-F24A-B07C-99B8-28E3DBDDD5ED}"/>
              </a:ext>
            </a:extLst>
          </p:cNvPr>
          <p:cNvSpPr>
            <a:spLocks noGrp="1"/>
          </p:cNvSpPr>
          <p:nvPr>
            <p:ph sz="quarter" idx="17"/>
          </p:nvPr>
        </p:nvSpPr>
        <p:spPr>
          <a:xfrm>
            <a:off x="796322" y="1541721"/>
            <a:ext cx="5797550" cy="3762117"/>
          </a:xfrm>
        </p:spPr>
        <p:txBody>
          <a:bodyPr/>
          <a:lstStyle/>
          <a:p>
            <a:pPr>
              <a:buFont typeface="Arial" panose="020B0604020202020204" pitchFamily="34" charset="0"/>
              <a:buChar char="•"/>
            </a:pPr>
            <a:r>
              <a:rPr lang="en-GB" sz="1800" dirty="0"/>
              <a:t>PHI accessibility is based on </a:t>
            </a:r>
          </a:p>
          <a:p>
            <a:pPr marL="569913" lvl="1" indent="-344488">
              <a:spcAft>
                <a:spcPts val="0"/>
              </a:spcAft>
            </a:pPr>
            <a:r>
              <a:rPr lang="en-US" altLang="en-US" sz="1800" dirty="0"/>
              <a:t>Need to know and minimum necessary</a:t>
            </a:r>
          </a:p>
          <a:p>
            <a:pPr marL="569913" lvl="1" indent="-344488">
              <a:spcAft>
                <a:spcPts val="0"/>
              </a:spcAft>
            </a:pPr>
            <a:r>
              <a:rPr lang="en-US" altLang="en-US" sz="1800" dirty="0"/>
              <a:t>Consent management </a:t>
            </a:r>
          </a:p>
          <a:p>
            <a:pPr marL="569913" lvl="1" indent="-344488">
              <a:spcAft>
                <a:spcPts val="0"/>
              </a:spcAft>
            </a:pPr>
            <a:r>
              <a:rPr lang="en-US" altLang="en-US" sz="1800" dirty="0"/>
              <a:t>Access management </a:t>
            </a:r>
          </a:p>
          <a:p>
            <a:pPr marL="569913" lvl="1" indent="-344488">
              <a:spcAft>
                <a:spcPts val="0"/>
              </a:spcAft>
            </a:pPr>
            <a:r>
              <a:rPr lang="en-US" altLang="en-US" sz="1800" dirty="0"/>
              <a:t>Document control</a:t>
            </a:r>
          </a:p>
          <a:p>
            <a:pPr marL="569913" lvl="1" indent="-344488">
              <a:spcAft>
                <a:spcPts val="0"/>
              </a:spcAft>
            </a:pPr>
            <a:endParaRPr lang="en-GB" sz="1800" dirty="0"/>
          </a:p>
        </p:txBody>
      </p:sp>
      <p:sp>
        <p:nvSpPr>
          <p:cNvPr id="4" name="Picture Placeholder 3">
            <a:extLst>
              <a:ext uri="{FF2B5EF4-FFF2-40B4-BE49-F238E27FC236}">
                <a16:creationId xmlns:a16="http://schemas.microsoft.com/office/drawing/2014/main" id="{D675913C-C4D0-11A5-77E7-570E2F8D9A71}"/>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38E84ECE-4C50-D36F-717E-4643F4B2747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CF80D5A2-320A-F1B8-6FF2-E4C37299B0B0}"/>
              </a:ext>
            </a:extLst>
          </p:cNvPr>
          <p:cNvSpPr>
            <a:spLocks noGrp="1"/>
          </p:cNvSpPr>
          <p:nvPr>
            <p:ph type="sldNum" sz="quarter" idx="4"/>
          </p:nvPr>
        </p:nvSpPr>
        <p:spPr/>
        <p:txBody>
          <a:bodyPr/>
          <a:lstStyle/>
          <a:p>
            <a:fld id="{3A98EE3D-8CD1-4C3F-BD1C-C98C9596463C}" type="slidenum">
              <a:rPr lang="en-US" smtClean="0"/>
              <a:pPr/>
              <a:t>44</a:t>
            </a:fld>
            <a:endParaRPr lang="en-US" dirty="0"/>
          </a:p>
        </p:txBody>
      </p:sp>
    </p:spTree>
    <p:extLst>
      <p:ext uri="{BB962C8B-B14F-4D97-AF65-F5344CB8AC3E}">
        <p14:creationId xmlns:p14="http://schemas.microsoft.com/office/powerpoint/2010/main" val="2996581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96D7-8344-1EAE-2BC2-B93DEAF1D1CC}"/>
              </a:ext>
            </a:extLst>
          </p:cNvPr>
          <p:cNvSpPr>
            <a:spLocks noGrp="1"/>
          </p:cNvSpPr>
          <p:nvPr>
            <p:ph type="ctrTitle"/>
          </p:nvPr>
        </p:nvSpPr>
        <p:spPr>
          <a:xfrm>
            <a:off x="796322" y="320040"/>
            <a:ext cx="6732237" cy="519932"/>
          </a:xfrm>
        </p:spPr>
        <p:txBody>
          <a:bodyPr>
            <a:normAutofit fontScale="90000"/>
          </a:bodyPr>
          <a:lstStyle/>
          <a:p>
            <a:r>
              <a:rPr lang="en-US" sz="3200" dirty="0">
                <a:solidFill>
                  <a:srgbClr val="00B0F0"/>
                </a:solidFill>
              </a:rPr>
              <a:t>Data Security</a:t>
            </a:r>
            <a:endParaRPr lang="en-GB" sz="3200" dirty="0">
              <a:solidFill>
                <a:srgbClr val="00B0F0"/>
              </a:solidFill>
            </a:endParaRPr>
          </a:p>
        </p:txBody>
      </p:sp>
      <p:sp>
        <p:nvSpPr>
          <p:cNvPr id="3" name="Content Placeholder 2">
            <a:extLst>
              <a:ext uri="{FF2B5EF4-FFF2-40B4-BE49-F238E27FC236}">
                <a16:creationId xmlns:a16="http://schemas.microsoft.com/office/drawing/2014/main" id="{D3A92816-3BBF-B8C7-E031-024C49B2C1F6}"/>
              </a:ext>
            </a:extLst>
          </p:cNvPr>
          <p:cNvSpPr>
            <a:spLocks noGrp="1"/>
          </p:cNvSpPr>
          <p:nvPr>
            <p:ph sz="quarter" idx="17"/>
          </p:nvPr>
        </p:nvSpPr>
        <p:spPr>
          <a:xfrm>
            <a:off x="796321" y="1509823"/>
            <a:ext cx="7486441" cy="3794015"/>
          </a:xfrm>
        </p:spPr>
        <p:txBody>
          <a:bodyPr/>
          <a:lstStyle/>
          <a:p>
            <a:pPr>
              <a:buFont typeface="Arial" panose="020B0604020202020204" pitchFamily="34" charset="0"/>
              <a:buChar char="•"/>
            </a:pPr>
            <a:r>
              <a:rPr lang="en-US" sz="1800" dirty="0"/>
              <a:t>Monitor and detect any potential privacy or data security breach, including regularly monitoring user network activity</a:t>
            </a:r>
          </a:p>
          <a:p>
            <a:pPr>
              <a:buFont typeface="Arial" panose="020B0604020202020204" pitchFamily="34" charset="0"/>
              <a:buChar char="•"/>
            </a:pPr>
            <a:r>
              <a:rPr lang="en-US" sz="1800" dirty="0"/>
              <a:t>Need to develop Data security policy and follow by all stakeholder within the heath care sector. </a:t>
            </a:r>
          </a:p>
          <a:p>
            <a:pPr>
              <a:buFont typeface="Arial" panose="020B0604020202020204" pitchFamily="34" charset="0"/>
              <a:buChar char="•"/>
            </a:pPr>
            <a:r>
              <a:rPr lang="en-US" altLang="en-US" sz="1800" dirty="0"/>
              <a:t>Security of medical databases</a:t>
            </a:r>
          </a:p>
          <a:p>
            <a:pPr>
              <a:buFont typeface="Arial" panose="020B0604020202020204" pitchFamily="34" charset="0"/>
              <a:buChar char="•"/>
            </a:pPr>
            <a:r>
              <a:rPr lang="en-US" sz="1800" dirty="0"/>
              <a:t>Only legitimate users able to access the patient data </a:t>
            </a:r>
          </a:p>
          <a:p>
            <a:pPr>
              <a:buFont typeface="Arial" panose="020B0604020202020204" pitchFamily="34" charset="0"/>
              <a:buChar char="•"/>
            </a:pPr>
            <a:r>
              <a:rPr lang="en-US" altLang="en-US" sz="1800" dirty="0"/>
              <a:t>Integrity and correctness of data</a:t>
            </a:r>
          </a:p>
          <a:p>
            <a:pPr>
              <a:buFont typeface="Arial" panose="020B0604020202020204" pitchFamily="34" charset="0"/>
              <a:buChar char="•"/>
            </a:pPr>
            <a:r>
              <a:rPr lang="en-US" altLang="en-US" sz="1800" dirty="0"/>
              <a:t>Privacy of patient records and identification</a:t>
            </a:r>
          </a:p>
          <a:p>
            <a:pPr>
              <a:buFont typeface="Arial" panose="020B0604020202020204" pitchFamily="34" charset="0"/>
              <a:buChar char="•"/>
            </a:pPr>
            <a:endParaRPr lang="en-US" sz="1800" dirty="0"/>
          </a:p>
          <a:p>
            <a:endParaRPr lang="en-GB" dirty="0"/>
          </a:p>
        </p:txBody>
      </p:sp>
      <p:sp>
        <p:nvSpPr>
          <p:cNvPr id="4" name="Picture Placeholder 3">
            <a:extLst>
              <a:ext uri="{FF2B5EF4-FFF2-40B4-BE49-F238E27FC236}">
                <a16:creationId xmlns:a16="http://schemas.microsoft.com/office/drawing/2014/main" id="{14E82951-07BF-7595-422A-C62FB5E834AC}"/>
              </a:ext>
            </a:extLst>
          </p:cNvPr>
          <p:cNvSpPr>
            <a:spLocks noGrp="1"/>
          </p:cNvSpPr>
          <p:nvPr>
            <p:ph type="pic" sz="quarter" idx="11"/>
          </p:nvPr>
        </p:nvSpPr>
        <p:spPr>
          <a:xfrm flipH="1">
            <a:off x="10175357" y="0"/>
            <a:ext cx="2013158" cy="6858000"/>
          </a:xfrm>
        </p:spPr>
        <p:txBody>
          <a:bodyPr/>
          <a:lstStyle/>
          <a:p>
            <a:endParaRPr lang="en-GB"/>
          </a:p>
        </p:txBody>
      </p:sp>
      <p:sp>
        <p:nvSpPr>
          <p:cNvPr id="6" name="Slide Number Placeholder 5">
            <a:extLst>
              <a:ext uri="{FF2B5EF4-FFF2-40B4-BE49-F238E27FC236}">
                <a16:creationId xmlns:a16="http://schemas.microsoft.com/office/drawing/2014/main" id="{F7C0BD99-951D-5F92-93BD-561829017FFB}"/>
              </a:ext>
            </a:extLst>
          </p:cNvPr>
          <p:cNvSpPr>
            <a:spLocks noGrp="1"/>
          </p:cNvSpPr>
          <p:nvPr>
            <p:ph type="sldNum" sz="quarter" idx="4"/>
          </p:nvPr>
        </p:nvSpPr>
        <p:spPr/>
        <p:txBody>
          <a:bodyPr/>
          <a:lstStyle/>
          <a:p>
            <a:fld id="{3A98EE3D-8CD1-4C3F-BD1C-C98C9596463C}" type="slidenum">
              <a:rPr lang="en-US" smtClean="0"/>
              <a:pPr/>
              <a:t>45</a:t>
            </a:fld>
            <a:endParaRPr lang="en-US" dirty="0"/>
          </a:p>
        </p:txBody>
      </p:sp>
    </p:spTree>
    <p:extLst>
      <p:ext uri="{BB962C8B-B14F-4D97-AF65-F5344CB8AC3E}">
        <p14:creationId xmlns:p14="http://schemas.microsoft.com/office/powerpoint/2010/main" val="117632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3768-9326-9C31-C717-B93097207BA3}"/>
              </a:ext>
            </a:extLst>
          </p:cNvPr>
          <p:cNvSpPr>
            <a:spLocks noGrp="1"/>
          </p:cNvSpPr>
          <p:nvPr>
            <p:ph type="ctrTitle"/>
          </p:nvPr>
        </p:nvSpPr>
        <p:spPr>
          <a:xfrm>
            <a:off x="796322" y="320040"/>
            <a:ext cx="6732237" cy="658155"/>
          </a:xfrm>
        </p:spPr>
        <p:txBody>
          <a:bodyPr/>
          <a:lstStyle/>
          <a:p>
            <a:r>
              <a:rPr lang="en-GB" sz="2900" dirty="0">
                <a:solidFill>
                  <a:srgbClr val="00B0F0"/>
                </a:solidFill>
              </a:rPr>
              <a:t>Policy and best practice</a:t>
            </a:r>
          </a:p>
        </p:txBody>
      </p:sp>
      <p:sp>
        <p:nvSpPr>
          <p:cNvPr id="3" name="Content Placeholder 2">
            <a:extLst>
              <a:ext uri="{FF2B5EF4-FFF2-40B4-BE49-F238E27FC236}">
                <a16:creationId xmlns:a16="http://schemas.microsoft.com/office/drawing/2014/main" id="{DFA47277-09C7-961D-59D9-7BC8117BB7F1}"/>
              </a:ext>
            </a:extLst>
          </p:cNvPr>
          <p:cNvSpPr>
            <a:spLocks noGrp="1"/>
          </p:cNvSpPr>
          <p:nvPr>
            <p:ph sz="quarter" idx="17"/>
          </p:nvPr>
        </p:nvSpPr>
        <p:spPr>
          <a:xfrm>
            <a:off x="796322" y="1658679"/>
            <a:ext cx="5797550" cy="3645159"/>
          </a:xfrm>
        </p:spPr>
        <p:txBody>
          <a:bodyPr>
            <a:normAutofit/>
          </a:bodyPr>
          <a:lstStyle/>
          <a:p>
            <a:pPr>
              <a:buFont typeface="Arial" panose="020B0604020202020204" pitchFamily="34" charset="0"/>
              <a:buChar char="•"/>
            </a:pPr>
            <a:r>
              <a:rPr lang="en-GB" sz="1800" dirty="0"/>
              <a:t>Encrypt data in Transit </a:t>
            </a:r>
          </a:p>
          <a:p>
            <a:pPr lvl="1">
              <a:buFont typeface="Arial" panose="020B0604020202020204" pitchFamily="34" charset="0"/>
              <a:buChar char="•"/>
            </a:pPr>
            <a:r>
              <a:rPr lang="en-US" altLang="en-US" sz="1800" dirty="0"/>
              <a:t>Encrypted email, https, secure ftp</a:t>
            </a:r>
          </a:p>
          <a:p>
            <a:pPr>
              <a:buFont typeface="Arial" panose="020B0604020202020204" pitchFamily="34" charset="0"/>
              <a:buChar char="•"/>
            </a:pPr>
            <a:r>
              <a:rPr lang="en-GB" sz="1800" dirty="0"/>
              <a:t>Encrypt data at Rest </a:t>
            </a:r>
          </a:p>
          <a:p>
            <a:pPr lvl="1">
              <a:buFont typeface="Arial" panose="020B0604020202020204" pitchFamily="34" charset="0"/>
              <a:buChar char="•"/>
            </a:pPr>
            <a:r>
              <a:rPr lang="en-GB" sz="1800" dirty="0"/>
              <a:t>Access control</a:t>
            </a:r>
          </a:p>
          <a:p>
            <a:pPr lvl="1">
              <a:buFont typeface="Arial" panose="020B0604020202020204" pitchFamily="34" charset="0"/>
              <a:buChar char="•"/>
            </a:pPr>
            <a:r>
              <a:rPr lang="en-GB" sz="1800" dirty="0"/>
              <a:t>Monitor secure storage </a:t>
            </a:r>
          </a:p>
          <a:p>
            <a:pPr>
              <a:buFont typeface="Arial" panose="020B0604020202020204" pitchFamily="34" charset="0"/>
              <a:buChar char="•"/>
            </a:pPr>
            <a:r>
              <a:rPr lang="en-GB" sz="1800" dirty="0"/>
              <a:t>Secure in-house data storage </a:t>
            </a:r>
          </a:p>
          <a:p>
            <a:pPr>
              <a:buFont typeface="Arial" panose="020B0604020202020204" pitchFamily="34" charset="0"/>
              <a:buChar char="•"/>
            </a:pPr>
            <a:r>
              <a:rPr lang="en-GB" sz="1800" dirty="0"/>
              <a:t>Continually assess potential risks and tackle the identified risks with possible </a:t>
            </a:r>
            <a:r>
              <a:rPr lang="en-GB" sz="1800" dirty="0" err="1"/>
              <a:t>mitigrations</a:t>
            </a:r>
            <a:endParaRPr lang="en-GB" sz="1800" dirty="0"/>
          </a:p>
          <a:p>
            <a:endParaRPr lang="en-GB" dirty="0"/>
          </a:p>
        </p:txBody>
      </p:sp>
      <p:sp>
        <p:nvSpPr>
          <p:cNvPr id="4" name="Picture Placeholder 3">
            <a:extLst>
              <a:ext uri="{FF2B5EF4-FFF2-40B4-BE49-F238E27FC236}">
                <a16:creationId xmlns:a16="http://schemas.microsoft.com/office/drawing/2014/main" id="{23DFBE81-C0A2-EBD6-BFF5-0F32314A635C}"/>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F0A81C28-F708-070B-B634-F0C3312B3D6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179DFE8A-EE13-998E-D63D-5E41CAED1A49}"/>
              </a:ext>
            </a:extLst>
          </p:cNvPr>
          <p:cNvSpPr>
            <a:spLocks noGrp="1"/>
          </p:cNvSpPr>
          <p:nvPr>
            <p:ph type="sldNum" sz="quarter" idx="4"/>
          </p:nvPr>
        </p:nvSpPr>
        <p:spPr/>
        <p:txBody>
          <a:bodyPr/>
          <a:lstStyle/>
          <a:p>
            <a:fld id="{3A98EE3D-8CD1-4C3F-BD1C-C98C9596463C}" type="slidenum">
              <a:rPr lang="en-US" smtClean="0"/>
              <a:pPr/>
              <a:t>46</a:t>
            </a:fld>
            <a:endParaRPr lang="en-US" dirty="0"/>
          </a:p>
        </p:txBody>
      </p:sp>
    </p:spTree>
    <p:extLst>
      <p:ext uri="{BB962C8B-B14F-4D97-AF65-F5344CB8AC3E}">
        <p14:creationId xmlns:p14="http://schemas.microsoft.com/office/powerpoint/2010/main" val="360428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D4EC-E2A3-7B04-EDF2-E84E6FC47D83}"/>
              </a:ext>
            </a:extLst>
          </p:cNvPr>
          <p:cNvSpPr>
            <a:spLocks noGrp="1"/>
          </p:cNvSpPr>
          <p:nvPr>
            <p:ph type="ctrTitle"/>
          </p:nvPr>
        </p:nvSpPr>
        <p:spPr>
          <a:xfrm>
            <a:off x="796322" y="320040"/>
            <a:ext cx="6732237" cy="636890"/>
          </a:xfrm>
        </p:spPr>
        <p:txBody>
          <a:bodyPr/>
          <a:lstStyle/>
          <a:p>
            <a:r>
              <a:rPr lang="en-GB" sz="3600" dirty="0">
                <a:solidFill>
                  <a:srgbClr val="00B0F0"/>
                </a:solidFill>
              </a:rPr>
              <a:t>Policy and best practice</a:t>
            </a:r>
            <a:endParaRPr lang="en-GB" dirty="0"/>
          </a:p>
        </p:txBody>
      </p:sp>
      <p:sp>
        <p:nvSpPr>
          <p:cNvPr id="3" name="Content Placeholder 2">
            <a:extLst>
              <a:ext uri="{FF2B5EF4-FFF2-40B4-BE49-F238E27FC236}">
                <a16:creationId xmlns:a16="http://schemas.microsoft.com/office/drawing/2014/main" id="{E19DBC60-6827-AF96-BE12-0071FCD8C278}"/>
              </a:ext>
            </a:extLst>
          </p:cNvPr>
          <p:cNvSpPr>
            <a:spLocks noGrp="1"/>
          </p:cNvSpPr>
          <p:nvPr>
            <p:ph sz="quarter" idx="17"/>
          </p:nvPr>
        </p:nvSpPr>
        <p:spPr>
          <a:xfrm>
            <a:off x="796321" y="1276970"/>
            <a:ext cx="7560869" cy="4026868"/>
          </a:xfrm>
        </p:spPr>
        <p:txBody>
          <a:bodyPr/>
          <a:lstStyle/>
          <a:p>
            <a:pPr>
              <a:buFont typeface="Arial" panose="020B0604020202020204" pitchFamily="34" charset="0"/>
              <a:buChar char="•"/>
            </a:pPr>
            <a:r>
              <a:rPr lang="en-GB" sz="1800" dirty="0"/>
              <a:t>privacy awareness</a:t>
            </a:r>
          </a:p>
          <a:p>
            <a:pPr>
              <a:buFont typeface="Arial" panose="020B0604020202020204" pitchFamily="34" charset="0"/>
              <a:buChar char="•"/>
            </a:pPr>
            <a:r>
              <a:rPr lang="en-GB" sz="1800" dirty="0"/>
              <a:t>Develop a privacy program</a:t>
            </a:r>
          </a:p>
          <a:p>
            <a:pPr>
              <a:buFont typeface="Arial" panose="020B0604020202020204" pitchFamily="34" charset="0"/>
              <a:buChar char="•"/>
            </a:pPr>
            <a:r>
              <a:rPr lang="en-GB" sz="1800" dirty="0"/>
              <a:t>Privacy policy</a:t>
            </a:r>
          </a:p>
          <a:p>
            <a:pPr>
              <a:buFont typeface="Arial" panose="020B0604020202020204" pitchFamily="34" charset="0"/>
              <a:buChar char="•"/>
            </a:pPr>
            <a:r>
              <a:rPr lang="en-GB" sz="1800" dirty="0"/>
              <a:t>conduct thorough risk assessments on a regular basis to identify vulnerabilities and potential cyber threats and implement proactive risk management strategies</a:t>
            </a:r>
          </a:p>
        </p:txBody>
      </p:sp>
      <p:sp>
        <p:nvSpPr>
          <p:cNvPr id="4" name="Picture Placeholder 3">
            <a:extLst>
              <a:ext uri="{FF2B5EF4-FFF2-40B4-BE49-F238E27FC236}">
                <a16:creationId xmlns:a16="http://schemas.microsoft.com/office/drawing/2014/main" id="{DD2570A8-9FB5-C2BA-77A5-808AF0C5724B}"/>
              </a:ext>
            </a:extLst>
          </p:cNvPr>
          <p:cNvSpPr>
            <a:spLocks noGrp="1"/>
          </p:cNvSpPr>
          <p:nvPr>
            <p:ph type="pic" sz="quarter" idx="11"/>
          </p:nvPr>
        </p:nvSpPr>
        <p:spPr>
          <a:xfrm flipH="1">
            <a:off x="10345478" y="0"/>
            <a:ext cx="1843037" cy="6858000"/>
          </a:xfrm>
        </p:spPr>
        <p:txBody>
          <a:bodyPr/>
          <a:lstStyle/>
          <a:p>
            <a:endParaRPr lang="en-GB" dirty="0"/>
          </a:p>
        </p:txBody>
      </p:sp>
      <p:sp>
        <p:nvSpPr>
          <p:cNvPr id="5" name="Footer Placeholder 4">
            <a:extLst>
              <a:ext uri="{FF2B5EF4-FFF2-40B4-BE49-F238E27FC236}">
                <a16:creationId xmlns:a16="http://schemas.microsoft.com/office/drawing/2014/main" id="{771A1F5C-F973-F9C1-77EE-677016BF6668}"/>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62E44FC8-89E3-78A9-1AE4-A59A4B1E7692}"/>
              </a:ext>
            </a:extLst>
          </p:cNvPr>
          <p:cNvSpPr>
            <a:spLocks noGrp="1"/>
          </p:cNvSpPr>
          <p:nvPr>
            <p:ph type="sldNum" sz="quarter" idx="4"/>
          </p:nvPr>
        </p:nvSpPr>
        <p:spPr/>
        <p:txBody>
          <a:bodyPr/>
          <a:lstStyle/>
          <a:p>
            <a:fld id="{3A98EE3D-8CD1-4C3F-BD1C-C98C9596463C}" type="slidenum">
              <a:rPr lang="en-US" smtClean="0"/>
              <a:pPr/>
              <a:t>47</a:t>
            </a:fld>
            <a:endParaRPr lang="en-US" dirty="0"/>
          </a:p>
        </p:txBody>
      </p:sp>
    </p:spTree>
    <p:extLst>
      <p:ext uri="{BB962C8B-B14F-4D97-AF65-F5344CB8AC3E}">
        <p14:creationId xmlns:p14="http://schemas.microsoft.com/office/powerpoint/2010/main" val="2641340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A8DC-D8C4-40DC-B78B-B4E892E2F454}"/>
              </a:ext>
            </a:extLst>
          </p:cNvPr>
          <p:cNvSpPr>
            <a:spLocks noGrp="1"/>
          </p:cNvSpPr>
          <p:nvPr>
            <p:ph type="ctrTitle"/>
          </p:nvPr>
        </p:nvSpPr>
        <p:spPr>
          <a:xfrm>
            <a:off x="796322" y="320040"/>
            <a:ext cx="6732237" cy="509300"/>
          </a:xfrm>
        </p:spPr>
        <p:txBody>
          <a:bodyPr>
            <a:normAutofit fontScale="90000"/>
          </a:bodyPr>
          <a:lstStyle/>
          <a:p>
            <a:r>
              <a:rPr lang="en-GB" sz="3200" dirty="0">
                <a:solidFill>
                  <a:srgbClr val="00B0F0"/>
                </a:solidFill>
              </a:rPr>
              <a:t>Case Study in healthcare </a:t>
            </a:r>
          </a:p>
        </p:txBody>
      </p:sp>
      <p:sp>
        <p:nvSpPr>
          <p:cNvPr id="3" name="Content Placeholder 2">
            <a:extLst>
              <a:ext uri="{FF2B5EF4-FFF2-40B4-BE49-F238E27FC236}">
                <a16:creationId xmlns:a16="http://schemas.microsoft.com/office/drawing/2014/main" id="{CF83D278-26B4-49F6-F441-DDB3AF9FE47D}"/>
              </a:ext>
            </a:extLst>
          </p:cNvPr>
          <p:cNvSpPr>
            <a:spLocks noGrp="1"/>
          </p:cNvSpPr>
          <p:nvPr>
            <p:ph sz="quarter" idx="17"/>
          </p:nvPr>
        </p:nvSpPr>
        <p:spPr>
          <a:xfrm>
            <a:off x="796322" y="1149380"/>
            <a:ext cx="7805418" cy="4154458"/>
          </a:xfrm>
        </p:spPr>
        <p:txBody>
          <a:bodyPr/>
          <a:lstStyle/>
          <a:p>
            <a:r>
              <a:rPr lang="en-GB" sz="2400" dirty="0">
                <a:solidFill>
                  <a:srgbClr val="0070C0"/>
                </a:solidFill>
              </a:rPr>
              <a:t>User-centred Digital Health Living lab Brighton</a:t>
            </a:r>
          </a:p>
          <a:p>
            <a:pPr lvl="1"/>
            <a:r>
              <a:rPr lang="en-GB" sz="2200" dirty="0"/>
              <a:t>User co-production approach while integrating research and innovation processes in a real-life setting</a:t>
            </a:r>
          </a:p>
          <a:p>
            <a:pPr lvl="1"/>
            <a:r>
              <a:rPr lang="en-GB" sz="2200" dirty="0"/>
              <a:t>Key Stakeholder: Residents, council, service providers, academic institutions, and technology companies </a:t>
            </a:r>
          </a:p>
          <a:p>
            <a:endParaRPr lang="en-GB" dirty="0"/>
          </a:p>
        </p:txBody>
      </p:sp>
      <p:sp>
        <p:nvSpPr>
          <p:cNvPr id="4" name="Picture Placeholder 3">
            <a:extLst>
              <a:ext uri="{FF2B5EF4-FFF2-40B4-BE49-F238E27FC236}">
                <a16:creationId xmlns:a16="http://schemas.microsoft.com/office/drawing/2014/main" id="{548B9196-0285-47E9-EE35-61FF5C56C279}"/>
              </a:ext>
            </a:extLst>
          </p:cNvPr>
          <p:cNvSpPr>
            <a:spLocks noGrp="1"/>
          </p:cNvSpPr>
          <p:nvPr>
            <p:ph type="pic" sz="quarter" idx="11"/>
          </p:nvPr>
        </p:nvSpPr>
        <p:spPr>
          <a:xfrm flipH="1">
            <a:off x="9952073" y="0"/>
            <a:ext cx="2236442" cy="6858000"/>
          </a:xfrm>
        </p:spPr>
        <p:txBody>
          <a:bodyPr/>
          <a:lstStyle/>
          <a:p>
            <a:endParaRPr lang="en-GB"/>
          </a:p>
        </p:txBody>
      </p:sp>
      <p:sp>
        <p:nvSpPr>
          <p:cNvPr id="6" name="Slide Number Placeholder 5">
            <a:extLst>
              <a:ext uri="{FF2B5EF4-FFF2-40B4-BE49-F238E27FC236}">
                <a16:creationId xmlns:a16="http://schemas.microsoft.com/office/drawing/2014/main" id="{AEB7043E-3EA1-DD23-0707-6278C771897A}"/>
              </a:ext>
            </a:extLst>
          </p:cNvPr>
          <p:cNvSpPr>
            <a:spLocks noGrp="1"/>
          </p:cNvSpPr>
          <p:nvPr>
            <p:ph type="sldNum" sz="quarter" idx="4"/>
          </p:nvPr>
        </p:nvSpPr>
        <p:spPr/>
        <p:txBody>
          <a:bodyPr/>
          <a:lstStyle/>
          <a:p>
            <a:fld id="{3A98EE3D-8CD1-4C3F-BD1C-C98C9596463C}" type="slidenum">
              <a:rPr lang="en-US" smtClean="0"/>
              <a:pPr/>
              <a:t>48</a:t>
            </a:fld>
            <a:endParaRPr lang="en-US" dirty="0"/>
          </a:p>
        </p:txBody>
      </p:sp>
      <p:sp>
        <p:nvSpPr>
          <p:cNvPr id="8" name="TextBox 7">
            <a:extLst>
              <a:ext uri="{FF2B5EF4-FFF2-40B4-BE49-F238E27FC236}">
                <a16:creationId xmlns:a16="http://schemas.microsoft.com/office/drawing/2014/main" id="{DC2F759A-E34F-7F05-3951-5CE1FEA0551E}"/>
              </a:ext>
            </a:extLst>
          </p:cNvPr>
          <p:cNvSpPr txBox="1"/>
          <p:nvPr/>
        </p:nvSpPr>
        <p:spPr>
          <a:xfrm>
            <a:off x="286349" y="5863859"/>
            <a:ext cx="10783945" cy="646331"/>
          </a:xfrm>
          <a:prstGeom prst="rect">
            <a:avLst/>
          </a:prstGeom>
          <a:noFill/>
        </p:spPr>
        <p:txBody>
          <a:bodyPr wrap="square">
            <a:spAutoFit/>
          </a:bodyPr>
          <a:lstStyle/>
          <a:p>
            <a:r>
              <a:rPr lang="en-GB" dirty="0"/>
              <a:t>Cyberattack Path Generation and Prioritisation for Securing Healthcare Systems https://www.mdpi.com/2076-3417/12/9/4443</a:t>
            </a:r>
          </a:p>
        </p:txBody>
      </p:sp>
    </p:spTree>
    <p:extLst>
      <p:ext uri="{BB962C8B-B14F-4D97-AF65-F5344CB8AC3E}">
        <p14:creationId xmlns:p14="http://schemas.microsoft.com/office/powerpoint/2010/main" val="186763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4F50-4245-E19E-6F0F-BA32CE82711F}"/>
              </a:ext>
            </a:extLst>
          </p:cNvPr>
          <p:cNvSpPr>
            <a:spLocks noGrp="1"/>
          </p:cNvSpPr>
          <p:nvPr>
            <p:ph type="ctrTitle"/>
          </p:nvPr>
        </p:nvSpPr>
        <p:spPr>
          <a:xfrm>
            <a:off x="796322" y="320040"/>
            <a:ext cx="6732237" cy="615625"/>
          </a:xfrm>
        </p:spPr>
        <p:txBody>
          <a:bodyPr>
            <a:normAutofit fontScale="90000"/>
          </a:bodyPr>
          <a:lstStyle/>
          <a:p>
            <a:r>
              <a:rPr lang="en-GB" sz="3600" dirty="0">
                <a:solidFill>
                  <a:srgbClr val="00B0F0"/>
                </a:solidFill>
              </a:rPr>
              <a:t>Case Study in healthcare: Context </a:t>
            </a:r>
            <a:endParaRPr lang="en-GB" dirty="0"/>
          </a:p>
        </p:txBody>
      </p:sp>
      <p:sp>
        <p:nvSpPr>
          <p:cNvPr id="4" name="Picture Placeholder 3">
            <a:extLst>
              <a:ext uri="{FF2B5EF4-FFF2-40B4-BE49-F238E27FC236}">
                <a16:creationId xmlns:a16="http://schemas.microsoft.com/office/drawing/2014/main" id="{A5D04828-5B89-1123-43E2-7EC253B82CD9}"/>
              </a:ext>
            </a:extLst>
          </p:cNvPr>
          <p:cNvSpPr>
            <a:spLocks noGrp="1"/>
          </p:cNvSpPr>
          <p:nvPr>
            <p:ph type="pic" sz="quarter" idx="11"/>
          </p:nvPr>
        </p:nvSpPr>
        <p:spPr>
          <a:xfrm flipH="1">
            <a:off x="9930808" y="0"/>
            <a:ext cx="2257707" cy="6655899"/>
          </a:xfrm>
        </p:spPr>
        <p:txBody>
          <a:bodyPr/>
          <a:lstStyle/>
          <a:p>
            <a:endParaRPr lang="en-GB"/>
          </a:p>
        </p:txBody>
      </p:sp>
      <p:sp>
        <p:nvSpPr>
          <p:cNvPr id="6" name="Slide Number Placeholder 5">
            <a:extLst>
              <a:ext uri="{FF2B5EF4-FFF2-40B4-BE49-F238E27FC236}">
                <a16:creationId xmlns:a16="http://schemas.microsoft.com/office/drawing/2014/main" id="{4C5E0FCE-C04B-A7A8-E107-F93A9BD8C282}"/>
              </a:ext>
            </a:extLst>
          </p:cNvPr>
          <p:cNvSpPr>
            <a:spLocks noGrp="1"/>
          </p:cNvSpPr>
          <p:nvPr>
            <p:ph type="sldNum" sz="quarter" idx="4"/>
          </p:nvPr>
        </p:nvSpPr>
        <p:spPr/>
        <p:txBody>
          <a:bodyPr/>
          <a:lstStyle/>
          <a:p>
            <a:fld id="{3A98EE3D-8CD1-4C3F-BD1C-C98C9596463C}" type="slidenum">
              <a:rPr lang="en-US" smtClean="0"/>
              <a:pPr/>
              <a:t>49</a:t>
            </a:fld>
            <a:endParaRPr lang="en-US" dirty="0"/>
          </a:p>
        </p:txBody>
      </p:sp>
      <p:pic>
        <p:nvPicPr>
          <p:cNvPr id="7" name="Picture 6" descr="C:\Users\islam4\AppData\Local\Microsoft\Windows\INetCache\Content.MSO\AD0841A7.tmp">
            <a:extLst>
              <a:ext uri="{FF2B5EF4-FFF2-40B4-BE49-F238E27FC236}">
                <a16:creationId xmlns:a16="http://schemas.microsoft.com/office/drawing/2014/main" id="{F3FBC28F-E33B-C342-181F-E240853BBE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62" y="1506206"/>
            <a:ext cx="6082746" cy="4479925"/>
          </a:xfrm>
          <a:prstGeom prst="rect">
            <a:avLst/>
          </a:prstGeom>
          <a:noFill/>
          <a:ln>
            <a:noFill/>
          </a:ln>
        </p:spPr>
      </p:pic>
    </p:spTree>
    <p:extLst>
      <p:ext uri="{BB962C8B-B14F-4D97-AF65-F5344CB8AC3E}">
        <p14:creationId xmlns:p14="http://schemas.microsoft.com/office/powerpoint/2010/main" val="294349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ONLINE-ONSITE-Location Information</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31779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657F-3728-5B57-EC89-4C8AD3FFD27D}"/>
              </a:ext>
            </a:extLst>
          </p:cNvPr>
          <p:cNvSpPr>
            <a:spLocks noGrp="1"/>
          </p:cNvSpPr>
          <p:nvPr>
            <p:ph type="ctrTitle"/>
          </p:nvPr>
        </p:nvSpPr>
        <p:spPr>
          <a:xfrm>
            <a:off x="796322" y="320039"/>
            <a:ext cx="9410933" cy="764481"/>
          </a:xfrm>
        </p:spPr>
        <p:txBody>
          <a:bodyPr>
            <a:normAutofit fontScale="90000"/>
          </a:bodyPr>
          <a:lstStyle/>
          <a:p>
            <a:r>
              <a:rPr lang="en-GB" sz="2900" dirty="0">
                <a:solidFill>
                  <a:srgbClr val="00B0F0"/>
                </a:solidFill>
              </a:rPr>
              <a:t>Identify entry, target point assets, and possible dependencies</a:t>
            </a:r>
          </a:p>
        </p:txBody>
      </p:sp>
      <p:sp>
        <p:nvSpPr>
          <p:cNvPr id="3" name="Content Placeholder 2">
            <a:extLst>
              <a:ext uri="{FF2B5EF4-FFF2-40B4-BE49-F238E27FC236}">
                <a16:creationId xmlns:a16="http://schemas.microsoft.com/office/drawing/2014/main" id="{0B87B867-2CDC-3353-2D6C-E561307E54BF}"/>
              </a:ext>
            </a:extLst>
          </p:cNvPr>
          <p:cNvSpPr>
            <a:spLocks noGrp="1"/>
          </p:cNvSpPr>
          <p:nvPr>
            <p:ph sz="quarter" idx="17"/>
          </p:nvPr>
        </p:nvSpPr>
        <p:spPr>
          <a:xfrm>
            <a:off x="796322" y="1404559"/>
            <a:ext cx="9410932" cy="4400818"/>
          </a:xfrm>
        </p:spPr>
        <p:txBody>
          <a:bodyPr>
            <a:normAutofit/>
          </a:bodyPr>
          <a:lstStyle/>
          <a:p>
            <a:pPr>
              <a:buFont typeface="Arial" panose="020B0604020202020204" pitchFamily="34" charset="0"/>
              <a:buChar char="•"/>
            </a:pPr>
            <a:r>
              <a:rPr lang="en-US" sz="1800" b="1" dirty="0"/>
              <a:t>Infusion Pump (A1): </a:t>
            </a:r>
            <a:r>
              <a:rPr lang="en-US" sz="1800" dirty="0"/>
              <a:t>Braun’s Infusion System 871305U aims to deliver fluid such as nutrients and medications into the patient’s body. Trained healthcare practitioners should program the rate and duration for the medication. The Pump stores patient drug information;</a:t>
            </a:r>
          </a:p>
          <a:p>
            <a:pPr>
              <a:buFont typeface="Arial" panose="020B0604020202020204" pitchFamily="34" charset="0"/>
              <a:buChar char="•"/>
            </a:pPr>
            <a:r>
              <a:rPr lang="en-US" sz="1800" b="1" dirty="0"/>
              <a:t>Insulin pump (A2): </a:t>
            </a:r>
            <a:r>
              <a:rPr lang="en-US" sz="1800" dirty="0"/>
              <a:t>Medtronic </a:t>
            </a:r>
            <a:r>
              <a:rPr lang="en-US" sz="1800" dirty="0" err="1"/>
              <a:t>MiniMed</a:t>
            </a:r>
            <a:r>
              <a:rPr lang="en-US" sz="1800" dirty="0"/>
              <a:t> 508 is one of the most widely used pumps for delivering a specific amount of insulin to the diabetic patient’s body. The device is programmed to inject a specific amount of insulin set by the doctor into the patient body. The pump stores patient sensitive insulin information;</a:t>
            </a:r>
            <a:endParaRPr lang="en-GB" sz="1800" dirty="0"/>
          </a:p>
          <a:p>
            <a:pPr>
              <a:buFont typeface="Arial" panose="020B0604020202020204" pitchFamily="34" charset="0"/>
              <a:buChar char="•"/>
            </a:pPr>
            <a:r>
              <a:rPr lang="en-GB" sz="1800" b="1" dirty="0"/>
              <a:t>Insulin management system (A3): </a:t>
            </a:r>
            <a:r>
              <a:rPr lang="en-GB" sz="1800" dirty="0" err="1"/>
              <a:t>Omnipod</a:t>
            </a:r>
            <a:r>
              <a:rPr lang="en-GB" sz="1800" dirty="0"/>
              <a:t> DASH Insulin Management System 19191 is a tubeless and wireless system that allows continuous insulin delivery for 3 days. It consists of a Pod which is worn directly on the patient’s body and a personal diabetic manager which programs and controls the delivery</a:t>
            </a:r>
          </a:p>
          <a:p>
            <a:endParaRPr lang="en-GB" dirty="0"/>
          </a:p>
        </p:txBody>
      </p:sp>
      <p:sp>
        <p:nvSpPr>
          <p:cNvPr id="4" name="Picture Placeholder 3">
            <a:extLst>
              <a:ext uri="{FF2B5EF4-FFF2-40B4-BE49-F238E27FC236}">
                <a16:creationId xmlns:a16="http://schemas.microsoft.com/office/drawing/2014/main" id="{9ABC537D-1488-C025-B1A0-4FC2E10F9EDB}"/>
              </a:ext>
            </a:extLst>
          </p:cNvPr>
          <p:cNvSpPr>
            <a:spLocks noGrp="1"/>
          </p:cNvSpPr>
          <p:nvPr>
            <p:ph type="pic" sz="quarter" idx="11"/>
          </p:nvPr>
        </p:nvSpPr>
        <p:spPr>
          <a:xfrm flipH="1">
            <a:off x="10207255" y="0"/>
            <a:ext cx="1981260" cy="6858000"/>
          </a:xfrm>
        </p:spPr>
        <p:txBody>
          <a:bodyPr/>
          <a:lstStyle/>
          <a:p>
            <a:endParaRPr lang="en-GB" dirty="0"/>
          </a:p>
        </p:txBody>
      </p:sp>
      <p:sp>
        <p:nvSpPr>
          <p:cNvPr id="5" name="Footer Placeholder 4">
            <a:extLst>
              <a:ext uri="{FF2B5EF4-FFF2-40B4-BE49-F238E27FC236}">
                <a16:creationId xmlns:a16="http://schemas.microsoft.com/office/drawing/2014/main" id="{9060C187-4FD5-9B85-BD3C-C57BEBD54B89}"/>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BBAE9725-F158-F25F-56F8-C3ABE80B64F2}"/>
              </a:ext>
            </a:extLst>
          </p:cNvPr>
          <p:cNvSpPr>
            <a:spLocks noGrp="1"/>
          </p:cNvSpPr>
          <p:nvPr>
            <p:ph type="sldNum" sz="quarter" idx="4"/>
          </p:nvPr>
        </p:nvSpPr>
        <p:spPr/>
        <p:txBody>
          <a:bodyPr/>
          <a:lstStyle/>
          <a:p>
            <a:fld id="{3A98EE3D-8CD1-4C3F-BD1C-C98C9596463C}" type="slidenum">
              <a:rPr lang="en-US" smtClean="0"/>
              <a:pPr/>
              <a:t>50</a:t>
            </a:fld>
            <a:endParaRPr lang="en-US" dirty="0"/>
          </a:p>
        </p:txBody>
      </p:sp>
    </p:spTree>
    <p:extLst>
      <p:ext uri="{BB962C8B-B14F-4D97-AF65-F5344CB8AC3E}">
        <p14:creationId xmlns:p14="http://schemas.microsoft.com/office/powerpoint/2010/main" val="2395116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DF73-7B11-458B-7B32-030CEBE940BD}"/>
              </a:ext>
            </a:extLst>
          </p:cNvPr>
          <p:cNvSpPr>
            <a:spLocks noGrp="1"/>
          </p:cNvSpPr>
          <p:nvPr>
            <p:ph type="ctrTitle"/>
          </p:nvPr>
        </p:nvSpPr>
        <p:spPr>
          <a:xfrm>
            <a:off x="796322" y="320040"/>
            <a:ext cx="10761269" cy="945100"/>
          </a:xfrm>
        </p:spPr>
        <p:txBody>
          <a:bodyPr>
            <a:normAutofit fontScale="90000"/>
          </a:bodyPr>
          <a:lstStyle/>
          <a:p>
            <a:r>
              <a:rPr lang="en-GB" sz="3600" dirty="0">
                <a:solidFill>
                  <a:srgbClr val="00B0F0"/>
                </a:solidFill>
              </a:rPr>
              <a:t>Identify entry, target point assets, and possible dependencies</a:t>
            </a:r>
            <a:endParaRPr lang="en-GB" dirty="0"/>
          </a:p>
        </p:txBody>
      </p:sp>
      <p:sp>
        <p:nvSpPr>
          <p:cNvPr id="3" name="Content Placeholder 2">
            <a:extLst>
              <a:ext uri="{FF2B5EF4-FFF2-40B4-BE49-F238E27FC236}">
                <a16:creationId xmlns:a16="http://schemas.microsoft.com/office/drawing/2014/main" id="{E0AC6497-834D-FFC5-DA9B-6FF9D526639F}"/>
              </a:ext>
            </a:extLst>
          </p:cNvPr>
          <p:cNvSpPr>
            <a:spLocks noGrp="1"/>
          </p:cNvSpPr>
          <p:nvPr>
            <p:ph sz="quarter" idx="17"/>
          </p:nvPr>
        </p:nvSpPr>
        <p:spPr>
          <a:xfrm>
            <a:off x="796321" y="1509823"/>
            <a:ext cx="8985631" cy="3794015"/>
          </a:xfrm>
        </p:spPr>
        <p:txBody>
          <a:bodyPr>
            <a:normAutofit fontScale="92500" lnSpcReduction="10000"/>
          </a:bodyPr>
          <a:lstStyle/>
          <a:p>
            <a:pPr>
              <a:buFont typeface="Arial" panose="020B0604020202020204" pitchFamily="34" charset="0"/>
              <a:buChar char="•"/>
            </a:pPr>
            <a:r>
              <a:rPr lang="en-US" sz="1900" b="1" dirty="0"/>
              <a:t>IoT devices (A4): </a:t>
            </a:r>
            <a:r>
              <a:rPr lang="en-US" sz="1900" dirty="0"/>
              <a:t>There are several IoT devices which are relevant to the scenario. A heartrate monitor (Maxim’s 700-MAXREFDES117) can be used to monitor the heart rate (wearable device). Additionally, a smart light system (Philips) is also considered for the healthcare service delivery;</a:t>
            </a:r>
            <a:endParaRPr lang="en-GB" sz="1900" dirty="0"/>
          </a:p>
          <a:p>
            <a:pPr lvl="0" algn="just">
              <a:lnSpc>
                <a:spcPct val="95000"/>
              </a:lnSpc>
              <a:spcBef>
                <a:spcPts val="300"/>
              </a:spcBef>
              <a:buFont typeface="Arial" panose="020B0604020202020204" pitchFamily="34" charset="0"/>
              <a:buChar char="•"/>
            </a:pPr>
            <a:r>
              <a:rPr lang="en-US" sz="1900" b="1" dirty="0"/>
              <a:t>Information and communication network (A5): </a:t>
            </a:r>
            <a:r>
              <a:rPr lang="en-US" sz="1900" dirty="0"/>
              <a:t>This includes multiple devices, such as routers, </a:t>
            </a:r>
            <a:r>
              <a:rPr lang="en-US" sz="1900" dirty="0" err="1"/>
              <a:t>WiFi</a:t>
            </a:r>
            <a:r>
              <a:rPr lang="en-US" sz="1900" dirty="0"/>
              <a:t>, switches, wireless interface cards, and others that are responsible for the connection from the device to the network;</a:t>
            </a:r>
            <a:endParaRPr lang="en-GB" sz="1900" dirty="0"/>
          </a:p>
          <a:p>
            <a:pPr lvl="0" algn="just">
              <a:lnSpc>
                <a:spcPct val="95000"/>
              </a:lnSpc>
              <a:spcBef>
                <a:spcPts val="300"/>
              </a:spcBef>
              <a:buFont typeface="Arial" panose="020B0604020202020204" pitchFamily="34" charset="0"/>
              <a:buChar char="•"/>
            </a:pPr>
            <a:r>
              <a:rPr lang="en-US" sz="1900" dirty="0"/>
              <a:t>Computer system (A6): Windows based workstation and servers connected to the medical devices, patient interfaces and servers;</a:t>
            </a:r>
            <a:endParaRPr lang="en-GB" sz="1900" dirty="0"/>
          </a:p>
          <a:p>
            <a:pPr lvl="0" algn="just">
              <a:lnSpc>
                <a:spcPct val="95000"/>
              </a:lnSpc>
              <a:spcBef>
                <a:spcPts val="300"/>
              </a:spcBef>
              <a:buFont typeface="Arial" panose="020B0604020202020204" pitchFamily="34" charset="0"/>
              <a:buChar char="•"/>
            </a:pPr>
            <a:r>
              <a:rPr lang="en-US" sz="1900" b="1" dirty="0"/>
              <a:t>Rugged tablets (A7): </a:t>
            </a:r>
            <a:r>
              <a:rPr lang="en-US" sz="1900" dirty="0"/>
              <a:t>These tablets are commonly used for the patient care applications like medication alerts and tracking, Electronic Health Records (EHR) support, blood pressure monitoring, connecting to barcode readers and can directly interface to the other medical equipment. Healthcare practitioners can directly use these tablets for patient treatment.</a:t>
            </a:r>
            <a:endParaRPr lang="en-GB" sz="1900" dirty="0"/>
          </a:p>
          <a:p>
            <a:endParaRPr lang="en-GB" dirty="0"/>
          </a:p>
        </p:txBody>
      </p:sp>
      <p:sp>
        <p:nvSpPr>
          <p:cNvPr id="4" name="Picture Placeholder 3">
            <a:extLst>
              <a:ext uri="{FF2B5EF4-FFF2-40B4-BE49-F238E27FC236}">
                <a16:creationId xmlns:a16="http://schemas.microsoft.com/office/drawing/2014/main" id="{B01A572A-B078-71B6-F3B7-55B548CCBC09}"/>
              </a:ext>
            </a:extLst>
          </p:cNvPr>
          <p:cNvSpPr>
            <a:spLocks noGrp="1"/>
          </p:cNvSpPr>
          <p:nvPr>
            <p:ph type="pic" sz="quarter" idx="11"/>
          </p:nvPr>
        </p:nvSpPr>
        <p:spPr>
          <a:xfrm flipH="1">
            <a:off x="10175357" y="0"/>
            <a:ext cx="2013158" cy="6858000"/>
          </a:xfrm>
        </p:spPr>
        <p:txBody>
          <a:bodyPr/>
          <a:lstStyle/>
          <a:p>
            <a:endParaRPr lang="en-GB"/>
          </a:p>
        </p:txBody>
      </p:sp>
      <p:sp>
        <p:nvSpPr>
          <p:cNvPr id="5" name="Footer Placeholder 4">
            <a:extLst>
              <a:ext uri="{FF2B5EF4-FFF2-40B4-BE49-F238E27FC236}">
                <a16:creationId xmlns:a16="http://schemas.microsoft.com/office/drawing/2014/main" id="{A1E5EB07-A075-6063-D92F-BF5A6AFADE2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C0B22951-7749-BE6C-3D36-96BFE5BF8674}"/>
              </a:ext>
            </a:extLst>
          </p:cNvPr>
          <p:cNvSpPr>
            <a:spLocks noGrp="1"/>
          </p:cNvSpPr>
          <p:nvPr>
            <p:ph type="sldNum" sz="quarter" idx="4"/>
          </p:nvPr>
        </p:nvSpPr>
        <p:spPr/>
        <p:txBody>
          <a:bodyPr/>
          <a:lstStyle/>
          <a:p>
            <a:fld id="{3A98EE3D-8CD1-4C3F-BD1C-C98C9596463C}" type="slidenum">
              <a:rPr lang="en-US" smtClean="0"/>
              <a:pPr/>
              <a:t>51</a:t>
            </a:fld>
            <a:endParaRPr lang="en-US" dirty="0"/>
          </a:p>
        </p:txBody>
      </p:sp>
    </p:spTree>
    <p:extLst>
      <p:ext uri="{BB962C8B-B14F-4D97-AF65-F5344CB8AC3E}">
        <p14:creationId xmlns:p14="http://schemas.microsoft.com/office/powerpoint/2010/main" val="427785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FDB859-1D78-4371-BD0D-B85ACB1C47C5}"/>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433F776A-AE5D-EC39-F196-5EF31F90BEE3}"/>
              </a:ext>
            </a:extLst>
          </p:cNvPr>
          <p:cNvSpPr>
            <a:spLocks noGrp="1"/>
          </p:cNvSpPr>
          <p:nvPr>
            <p:ph type="sldNum" sz="quarter" idx="4"/>
          </p:nvPr>
        </p:nvSpPr>
        <p:spPr/>
        <p:txBody>
          <a:bodyPr/>
          <a:lstStyle/>
          <a:p>
            <a:fld id="{3A98EE3D-8CD1-4C3F-BD1C-C98C9596463C}" type="slidenum">
              <a:rPr lang="en-US" smtClean="0"/>
              <a:pPr/>
              <a:t>52</a:t>
            </a:fld>
            <a:endParaRPr lang="en-US" dirty="0"/>
          </a:p>
        </p:txBody>
      </p:sp>
      <p:sp>
        <p:nvSpPr>
          <p:cNvPr id="7" name="Title 1">
            <a:extLst>
              <a:ext uri="{FF2B5EF4-FFF2-40B4-BE49-F238E27FC236}">
                <a16:creationId xmlns:a16="http://schemas.microsoft.com/office/drawing/2014/main" id="{3A4C9227-2F18-E5A6-1F7B-134B851EA101}"/>
              </a:ext>
            </a:extLst>
          </p:cNvPr>
          <p:cNvSpPr>
            <a:spLocks noGrp="1"/>
          </p:cNvSpPr>
          <p:nvPr>
            <p:ph type="ctrTitle"/>
          </p:nvPr>
        </p:nvSpPr>
        <p:spPr>
          <a:xfrm>
            <a:off x="796925" y="320675"/>
            <a:ext cx="9580452" cy="498032"/>
          </a:xfrm>
        </p:spPr>
        <p:txBody>
          <a:bodyPr>
            <a:normAutofit fontScale="90000"/>
          </a:bodyPr>
          <a:lstStyle/>
          <a:p>
            <a:r>
              <a:rPr lang="en-GB" sz="3600" dirty="0">
                <a:solidFill>
                  <a:srgbClr val="00B0F0"/>
                </a:solidFill>
              </a:rPr>
              <a:t>Case Study in healthcare: Asset Dependencies </a:t>
            </a:r>
            <a:endParaRPr lang="en-GB" dirty="0"/>
          </a:p>
        </p:txBody>
      </p:sp>
      <p:pic>
        <p:nvPicPr>
          <p:cNvPr id="8" name="Picture 7" descr="C:\Users\islam4\AppData\Local\Microsoft\Windows\INetCache\Content.MSO\24BF1088.tmp">
            <a:extLst>
              <a:ext uri="{FF2B5EF4-FFF2-40B4-BE49-F238E27FC236}">
                <a16:creationId xmlns:a16="http://schemas.microsoft.com/office/drawing/2014/main" id="{8F0A8DC1-D80F-5269-D5A7-468A0DD4BF1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68" y="1616200"/>
            <a:ext cx="8018111" cy="3616717"/>
          </a:xfrm>
          <a:prstGeom prst="rect">
            <a:avLst/>
          </a:prstGeom>
          <a:noFill/>
          <a:ln>
            <a:noFill/>
          </a:ln>
        </p:spPr>
      </p:pic>
    </p:spTree>
    <p:extLst>
      <p:ext uri="{BB962C8B-B14F-4D97-AF65-F5344CB8AC3E}">
        <p14:creationId xmlns:p14="http://schemas.microsoft.com/office/powerpoint/2010/main" val="3131312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1526DEB-6C90-2F84-6B57-A5B8BCB51B68}"/>
              </a:ext>
            </a:extLst>
          </p:cNvPr>
          <p:cNvSpPr>
            <a:spLocks noGrp="1"/>
          </p:cNvSpPr>
          <p:nvPr>
            <p:ph type="pic" sz="quarter" idx="11"/>
          </p:nvPr>
        </p:nvSpPr>
        <p:spPr>
          <a:xfrm flipH="1">
            <a:off x="9835115" y="0"/>
            <a:ext cx="2353400" cy="6858000"/>
          </a:xfrm>
        </p:spPr>
        <p:txBody>
          <a:bodyPr/>
          <a:lstStyle/>
          <a:p>
            <a:endParaRPr lang="en-GB"/>
          </a:p>
        </p:txBody>
      </p:sp>
      <p:sp>
        <p:nvSpPr>
          <p:cNvPr id="6" name="Slide Number Placeholder 5">
            <a:extLst>
              <a:ext uri="{FF2B5EF4-FFF2-40B4-BE49-F238E27FC236}">
                <a16:creationId xmlns:a16="http://schemas.microsoft.com/office/drawing/2014/main" id="{BFC81F36-BE12-B1C9-DCBE-8296152F4AC0}"/>
              </a:ext>
            </a:extLst>
          </p:cNvPr>
          <p:cNvSpPr>
            <a:spLocks noGrp="1"/>
          </p:cNvSpPr>
          <p:nvPr>
            <p:ph type="sldNum" sz="quarter" idx="4"/>
          </p:nvPr>
        </p:nvSpPr>
        <p:spPr/>
        <p:txBody>
          <a:bodyPr/>
          <a:lstStyle/>
          <a:p>
            <a:fld id="{3A98EE3D-8CD1-4C3F-BD1C-C98C9596463C}" type="slidenum">
              <a:rPr lang="en-US" smtClean="0"/>
              <a:pPr/>
              <a:t>53</a:t>
            </a:fld>
            <a:endParaRPr lang="en-US" dirty="0"/>
          </a:p>
        </p:txBody>
      </p:sp>
      <p:graphicFrame>
        <p:nvGraphicFramePr>
          <p:cNvPr id="8" name="Table 7">
            <a:extLst>
              <a:ext uri="{FF2B5EF4-FFF2-40B4-BE49-F238E27FC236}">
                <a16:creationId xmlns:a16="http://schemas.microsoft.com/office/drawing/2014/main" id="{4B36D9B6-FCFD-D4B2-4035-42D70D7D6AAD}"/>
              </a:ext>
            </a:extLst>
          </p:cNvPr>
          <p:cNvGraphicFramePr>
            <a:graphicFrameLocks noGrp="1"/>
          </p:cNvGraphicFramePr>
          <p:nvPr>
            <p:extLst>
              <p:ext uri="{D42A27DB-BD31-4B8C-83A1-F6EECF244321}">
                <p14:modId xmlns:p14="http://schemas.microsoft.com/office/powerpoint/2010/main" val="3718138870"/>
              </p:ext>
            </p:extLst>
          </p:nvPr>
        </p:nvGraphicFramePr>
        <p:xfrm>
          <a:off x="428180" y="1802203"/>
          <a:ext cx="8333046" cy="3754923"/>
        </p:xfrm>
        <a:graphic>
          <a:graphicData uri="http://schemas.openxmlformats.org/drawingml/2006/table">
            <a:tbl>
              <a:tblPr firstRow="1" firstCol="1" bandRow="1">
                <a:tableStyleId>{5C22544A-7EE6-4342-B048-85BDC9FD1C3A}</a:tableStyleId>
              </a:tblPr>
              <a:tblGrid>
                <a:gridCol w="3153743">
                  <a:extLst>
                    <a:ext uri="{9D8B030D-6E8A-4147-A177-3AD203B41FA5}">
                      <a16:colId xmlns:a16="http://schemas.microsoft.com/office/drawing/2014/main" val="3432037746"/>
                    </a:ext>
                  </a:extLst>
                </a:gridCol>
                <a:gridCol w="2274188">
                  <a:extLst>
                    <a:ext uri="{9D8B030D-6E8A-4147-A177-3AD203B41FA5}">
                      <a16:colId xmlns:a16="http://schemas.microsoft.com/office/drawing/2014/main" val="3308850256"/>
                    </a:ext>
                  </a:extLst>
                </a:gridCol>
                <a:gridCol w="2905115">
                  <a:extLst>
                    <a:ext uri="{9D8B030D-6E8A-4147-A177-3AD203B41FA5}">
                      <a16:colId xmlns:a16="http://schemas.microsoft.com/office/drawing/2014/main" val="1842741654"/>
                    </a:ext>
                  </a:extLst>
                </a:gridCol>
              </a:tblGrid>
              <a:tr h="436614">
                <a:tc>
                  <a:txBody>
                    <a:bodyPr/>
                    <a:lstStyle/>
                    <a:p>
                      <a:pPr algn="l">
                        <a:spcBef>
                          <a:spcPts val="200"/>
                        </a:spcBef>
                        <a:spcAft>
                          <a:spcPts val="200"/>
                        </a:spcAft>
                      </a:pPr>
                      <a:r>
                        <a:rPr lang="en-GB" sz="1200" dirty="0">
                          <a:effectLst/>
                        </a:rPr>
                        <a:t>Entry Point Asset and Type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200"/>
                        </a:spcBef>
                        <a:spcAft>
                          <a:spcPts val="200"/>
                        </a:spcAft>
                      </a:pPr>
                      <a:r>
                        <a:rPr lang="en-GB" sz="1200" dirty="0">
                          <a:effectLst/>
                        </a:rPr>
                        <a:t>Target Point Asset and Type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200"/>
                        </a:spcBef>
                        <a:spcAft>
                          <a:spcPts val="200"/>
                        </a:spcAft>
                      </a:pPr>
                      <a:r>
                        <a:rPr lang="en-GB" sz="1200" dirty="0">
                          <a:effectLst/>
                        </a:rPr>
                        <a:t>Dependency Type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0515535"/>
                  </a:ext>
                </a:extLst>
              </a:tr>
              <a:tr h="261969">
                <a:tc>
                  <a:txBody>
                    <a:bodyPr/>
                    <a:lstStyle/>
                    <a:p>
                      <a:pPr algn="l">
                        <a:spcBef>
                          <a:spcPts val="200"/>
                        </a:spcBef>
                        <a:spcAft>
                          <a:spcPts val="0"/>
                        </a:spcAft>
                      </a:pPr>
                      <a:r>
                        <a:rPr lang="en-US" sz="1400" dirty="0">
                          <a:effectLst/>
                        </a:rPr>
                        <a:t>A9 (</a:t>
                      </a:r>
                      <a:r>
                        <a:rPr lang="en-US" sz="1400" dirty="0" err="1">
                          <a:effectLst/>
                        </a:rPr>
                        <a:t>SpaceCom</a:t>
                      </a:r>
                      <a:r>
                        <a:rPr lang="en-US" sz="1400" dirty="0">
                          <a:effectLst/>
                        </a:rPr>
                        <a:t> Software)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a:effectLst/>
                        </a:rPr>
                        <a:t>A1 (Infusion Pump)</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Configured_to, Updated_to</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1282737"/>
                  </a:ext>
                </a:extLst>
              </a:tr>
              <a:tr h="523937">
                <a:tc>
                  <a:txBody>
                    <a:bodyPr/>
                    <a:lstStyle/>
                    <a:p>
                      <a:pPr algn="l">
                        <a:spcBef>
                          <a:spcPts val="200"/>
                        </a:spcBef>
                        <a:spcAft>
                          <a:spcPts val="0"/>
                        </a:spcAft>
                      </a:pPr>
                      <a:r>
                        <a:rPr lang="en-US" sz="1400" dirty="0">
                          <a:effectLst/>
                        </a:rPr>
                        <a:t>A3 (Insulin Management System)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a:effectLst/>
                        </a:rPr>
                        <a:t>A2 (Insulin Pump)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Configured_to, Updated_to</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15779"/>
                  </a:ext>
                </a:extLst>
              </a:tr>
              <a:tr h="523937">
                <a:tc>
                  <a:txBody>
                    <a:bodyPr/>
                    <a:lstStyle/>
                    <a:p>
                      <a:pPr algn="l">
                        <a:spcBef>
                          <a:spcPts val="200"/>
                        </a:spcBef>
                        <a:spcAft>
                          <a:spcPts val="0"/>
                        </a:spcAft>
                      </a:pPr>
                      <a:r>
                        <a:rPr lang="en-US" sz="1400" dirty="0">
                          <a:effectLst/>
                        </a:rPr>
                        <a:t>A8 (Care2X-Hospital Management System)</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a:effectLst/>
                        </a:rPr>
                        <a:t>A6 (Windows System)</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Installed_on, Updated_by</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0080232"/>
                  </a:ext>
                </a:extLst>
              </a:tr>
              <a:tr h="523937">
                <a:tc>
                  <a:txBody>
                    <a:bodyPr/>
                    <a:lstStyle/>
                    <a:p>
                      <a:pPr algn="l">
                        <a:spcBef>
                          <a:spcPts val="200"/>
                        </a:spcBef>
                        <a:spcAft>
                          <a:spcPts val="0"/>
                        </a:spcAft>
                      </a:pPr>
                      <a:r>
                        <a:rPr lang="en-US" sz="1400">
                          <a:effectLst/>
                        </a:rPr>
                        <a:t>A5 (Router)</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A6 (Windows System)</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Connected_to, Exchange_data</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4179051"/>
                  </a:ext>
                </a:extLst>
              </a:tr>
              <a:tr h="523937">
                <a:tc>
                  <a:txBody>
                    <a:bodyPr/>
                    <a:lstStyle/>
                    <a:p>
                      <a:pPr algn="l">
                        <a:spcBef>
                          <a:spcPts val="200"/>
                        </a:spcBef>
                        <a:spcAft>
                          <a:spcPts val="0"/>
                        </a:spcAft>
                      </a:pPr>
                      <a:r>
                        <a:rPr lang="en-US" sz="1400">
                          <a:effectLst/>
                        </a:rPr>
                        <a:t>A4 (IoT Device)</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a:effectLst/>
                        </a:rPr>
                        <a:t>A5 (Router)</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err="1">
                          <a:effectLst/>
                        </a:rPr>
                        <a:t>Connected_to</a:t>
                      </a:r>
                      <a:r>
                        <a:rPr lang="en-US" sz="1400" dirty="0">
                          <a:effectLst/>
                        </a:rPr>
                        <a:t>, </a:t>
                      </a:r>
                      <a:r>
                        <a:rPr lang="en-US" sz="1400" dirty="0" err="1">
                          <a:effectLst/>
                        </a:rPr>
                        <a:t>Exchange_data</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2717926"/>
                  </a:ext>
                </a:extLst>
              </a:tr>
              <a:tr h="698623">
                <a:tc>
                  <a:txBody>
                    <a:bodyPr/>
                    <a:lstStyle/>
                    <a:p>
                      <a:pPr algn="l">
                        <a:spcBef>
                          <a:spcPts val="200"/>
                        </a:spcBef>
                        <a:spcAft>
                          <a:spcPts val="0"/>
                        </a:spcAft>
                      </a:pPr>
                      <a:r>
                        <a:rPr lang="en-US" sz="1400">
                          <a:effectLst/>
                        </a:rPr>
                        <a:t>A7 (Tablet)</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a:effectLst/>
                        </a:rPr>
                        <a:t>A8 (Care2X-Hospital Management System)</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err="1">
                          <a:effectLst/>
                        </a:rPr>
                        <a:t>Exchange_data</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5767619"/>
                  </a:ext>
                </a:extLst>
              </a:tr>
              <a:tr h="261969">
                <a:tc>
                  <a:txBody>
                    <a:bodyPr/>
                    <a:lstStyle/>
                    <a:p>
                      <a:pPr algn="l">
                        <a:spcBef>
                          <a:spcPts val="200"/>
                        </a:spcBef>
                        <a:spcAft>
                          <a:spcPts val="0"/>
                        </a:spcAft>
                      </a:pPr>
                      <a:r>
                        <a:rPr lang="en-US" sz="1400">
                          <a:effectLst/>
                        </a:rPr>
                        <a:t>A9 (SpaceCom Software)</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a:effectLst/>
                        </a:rPr>
                        <a:t>A1 (Infusion Pump)</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n-US" sz="1400" dirty="0" err="1">
                          <a:effectLst/>
                        </a:rPr>
                        <a:t>Configured_to</a:t>
                      </a:r>
                      <a:r>
                        <a:rPr lang="en-US" sz="1400" dirty="0">
                          <a:effectLst/>
                        </a:rPr>
                        <a:t>, </a:t>
                      </a:r>
                      <a:r>
                        <a:rPr lang="en-US" sz="1400" dirty="0" err="1">
                          <a:effectLst/>
                        </a:rPr>
                        <a:t>Updated_to</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1541550"/>
                  </a:ext>
                </a:extLst>
              </a:tr>
            </a:tbl>
          </a:graphicData>
        </a:graphic>
      </p:graphicFrame>
      <p:sp>
        <p:nvSpPr>
          <p:cNvPr id="9" name="Title 1">
            <a:extLst>
              <a:ext uri="{FF2B5EF4-FFF2-40B4-BE49-F238E27FC236}">
                <a16:creationId xmlns:a16="http://schemas.microsoft.com/office/drawing/2014/main" id="{10DDD204-2794-97B7-2EAD-A68392896A02}"/>
              </a:ext>
            </a:extLst>
          </p:cNvPr>
          <p:cNvSpPr>
            <a:spLocks noGrp="1"/>
          </p:cNvSpPr>
          <p:nvPr>
            <p:ph type="ctrTitle"/>
          </p:nvPr>
        </p:nvSpPr>
        <p:spPr>
          <a:xfrm>
            <a:off x="796925" y="320675"/>
            <a:ext cx="9665512" cy="582613"/>
          </a:xfrm>
        </p:spPr>
        <p:txBody>
          <a:bodyPr>
            <a:normAutofit fontScale="90000"/>
          </a:bodyPr>
          <a:lstStyle/>
          <a:p>
            <a:r>
              <a:rPr lang="en-GB" sz="3600" dirty="0">
                <a:solidFill>
                  <a:srgbClr val="00B0F0"/>
                </a:solidFill>
              </a:rPr>
              <a:t>Case Study in healthcare: Attack Path</a:t>
            </a:r>
            <a:endParaRPr lang="en-GB" dirty="0"/>
          </a:p>
        </p:txBody>
      </p:sp>
    </p:spTree>
    <p:extLst>
      <p:ext uri="{BB962C8B-B14F-4D97-AF65-F5344CB8AC3E}">
        <p14:creationId xmlns:p14="http://schemas.microsoft.com/office/powerpoint/2010/main" val="1285226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71F8-9FE8-D317-3BD4-C2A6E32562F7}"/>
              </a:ext>
            </a:extLst>
          </p:cNvPr>
          <p:cNvSpPr>
            <a:spLocks noGrp="1"/>
          </p:cNvSpPr>
          <p:nvPr>
            <p:ph type="ctrTitle"/>
          </p:nvPr>
        </p:nvSpPr>
        <p:spPr>
          <a:xfrm>
            <a:off x="796322" y="106326"/>
            <a:ext cx="9666115" cy="701748"/>
          </a:xfrm>
        </p:spPr>
        <p:txBody>
          <a:bodyPr>
            <a:normAutofit/>
          </a:bodyPr>
          <a:lstStyle/>
          <a:p>
            <a:r>
              <a:rPr lang="en-GB" sz="3600" dirty="0">
                <a:solidFill>
                  <a:srgbClr val="00B0F0"/>
                </a:solidFill>
              </a:rPr>
              <a:t>Case Study in health care: Vulnerabilities</a:t>
            </a:r>
            <a:endParaRPr lang="en-GB" dirty="0"/>
          </a:p>
        </p:txBody>
      </p:sp>
      <p:sp>
        <p:nvSpPr>
          <p:cNvPr id="4" name="Picture Placeholder 3">
            <a:extLst>
              <a:ext uri="{FF2B5EF4-FFF2-40B4-BE49-F238E27FC236}">
                <a16:creationId xmlns:a16="http://schemas.microsoft.com/office/drawing/2014/main" id="{ADD7F87B-41D0-606B-F5A2-1C1977AFC140}"/>
              </a:ext>
            </a:extLst>
          </p:cNvPr>
          <p:cNvSpPr>
            <a:spLocks noGrp="1"/>
          </p:cNvSpPr>
          <p:nvPr>
            <p:ph type="pic" sz="quarter" idx="11"/>
          </p:nvPr>
        </p:nvSpPr>
        <p:spPr>
          <a:xfrm flipH="1">
            <a:off x="10579394" y="0"/>
            <a:ext cx="1609121" cy="6166884"/>
          </a:xfrm>
        </p:spPr>
        <p:txBody>
          <a:bodyPr/>
          <a:lstStyle/>
          <a:p>
            <a:endParaRPr lang="en-GB"/>
          </a:p>
        </p:txBody>
      </p:sp>
      <p:sp>
        <p:nvSpPr>
          <p:cNvPr id="5" name="Footer Placeholder 4">
            <a:extLst>
              <a:ext uri="{FF2B5EF4-FFF2-40B4-BE49-F238E27FC236}">
                <a16:creationId xmlns:a16="http://schemas.microsoft.com/office/drawing/2014/main" id="{50D91EFE-ADC7-AE38-6DEB-1D9B9636E3BD}"/>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F86EC2A9-C338-DF8D-ED66-B3BDE17A4A5C}"/>
              </a:ext>
            </a:extLst>
          </p:cNvPr>
          <p:cNvSpPr>
            <a:spLocks noGrp="1"/>
          </p:cNvSpPr>
          <p:nvPr>
            <p:ph type="sldNum" sz="quarter" idx="4"/>
          </p:nvPr>
        </p:nvSpPr>
        <p:spPr/>
        <p:txBody>
          <a:bodyPr/>
          <a:lstStyle/>
          <a:p>
            <a:fld id="{3A98EE3D-8CD1-4C3F-BD1C-C98C9596463C}" type="slidenum">
              <a:rPr lang="en-US" smtClean="0"/>
              <a:pPr/>
              <a:t>54</a:t>
            </a:fld>
            <a:endParaRPr lang="en-US" dirty="0"/>
          </a:p>
        </p:txBody>
      </p:sp>
      <p:graphicFrame>
        <p:nvGraphicFramePr>
          <p:cNvPr id="3" name="Table 2">
            <a:extLst>
              <a:ext uri="{FF2B5EF4-FFF2-40B4-BE49-F238E27FC236}">
                <a16:creationId xmlns:a16="http://schemas.microsoft.com/office/drawing/2014/main" id="{85B1440B-A49D-7DE7-C6E0-028F51057DAA}"/>
              </a:ext>
            </a:extLst>
          </p:cNvPr>
          <p:cNvGraphicFramePr>
            <a:graphicFrameLocks noGrp="1"/>
          </p:cNvGraphicFramePr>
          <p:nvPr>
            <p:extLst>
              <p:ext uri="{D42A27DB-BD31-4B8C-83A1-F6EECF244321}">
                <p14:modId xmlns:p14="http://schemas.microsoft.com/office/powerpoint/2010/main" val="686997864"/>
              </p:ext>
            </p:extLst>
          </p:nvPr>
        </p:nvGraphicFramePr>
        <p:xfrm>
          <a:off x="946296" y="1006324"/>
          <a:ext cx="8080746" cy="5022335"/>
        </p:xfrm>
        <a:graphic>
          <a:graphicData uri="http://schemas.openxmlformats.org/drawingml/2006/table">
            <a:tbl>
              <a:tblPr firstRow="1" firstCol="1" bandRow="1">
                <a:tableStyleId>{5C22544A-7EE6-4342-B048-85BDC9FD1C3A}</a:tableStyleId>
              </a:tblPr>
              <a:tblGrid>
                <a:gridCol w="3249069">
                  <a:extLst>
                    <a:ext uri="{9D8B030D-6E8A-4147-A177-3AD203B41FA5}">
                      <a16:colId xmlns:a16="http://schemas.microsoft.com/office/drawing/2014/main" val="3369846632"/>
                    </a:ext>
                  </a:extLst>
                </a:gridCol>
                <a:gridCol w="4831677">
                  <a:extLst>
                    <a:ext uri="{9D8B030D-6E8A-4147-A177-3AD203B41FA5}">
                      <a16:colId xmlns:a16="http://schemas.microsoft.com/office/drawing/2014/main" val="3566809464"/>
                    </a:ext>
                  </a:extLst>
                </a:gridCol>
              </a:tblGrid>
              <a:tr h="287186">
                <a:tc>
                  <a:txBody>
                    <a:bodyPr/>
                    <a:lstStyle/>
                    <a:p>
                      <a:pPr algn="ctr">
                        <a:lnSpc>
                          <a:spcPts val="1300"/>
                        </a:lnSpc>
                      </a:pPr>
                      <a:r>
                        <a:rPr lang="en-US" sz="1600" dirty="0">
                          <a:effectLst/>
                        </a:rPr>
                        <a:t>Asset</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n-US" sz="1100" dirty="0">
                          <a:effectLst/>
                        </a:rPr>
                        <a:t>Vulnerabilities &amp; Exploitability</a:t>
                      </a:r>
                      <a:endParaRPr lang="en-GB"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extLst>
                  <a:ext uri="{0D108BD9-81ED-4DB2-BD59-A6C34878D82A}">
                    <a16:rowId xmlns:a16="http://schemas.microsoft.com/office/drawing/2014/main" val="2784665013"/>
                  </a:ext>
                </a:extLst>
              </a:tr>
              <a:tr h="1068558">
                <a:tc rowSpan="2">
                  <a:txBody>
                    <a:bodyPr/>
                    <a:lstStyle/>
                    <a:p>
                      <a:pPr algn="ctr">
                        <a:lnSpc>
                          <a:spcPts val="1300"/>
                        </a:lnSpc>
                      </a:pPr>
                      <a:r>
                        <a:rPr lang="en-US" sz="1600" dirty="0">
                          <a:effectLst/>
                        </a:rPr>
                        <a:t>A1=Braun’s Infusion Pump</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n-US" sz="1200" kern="1200" dirty="0">
                          <a:solidFill>
                            <a:schemeClr val="dk1"/>
                          </a:solidFill>
                          <a:effectLst/>
                          <a:latin typeface="+mn-lt"/>
                          <a:ea typeface="+mn-ea"/>
                          <a:cs typeface="+mn-cs"/>
                        </a:rPr>
                        <a:t>A1.V1 = Lack of input validation provides command line access and privilege escalation. TA requires in the same network as device </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CVE-2021-33886, A1.V3 = VH(8.8)</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AV:A/AC:L/PR:N/UI:N/S:U/C:H/I:H/A:H</a:t>
                      </a:r>
                      <a:endParaRPr lang="en-GB" sz="1200" kern="1200" dirty="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1512602857"/>
                  </a:ext>
                </a:extLst>
              </a:tr>
              <a:tr h="914920">
                <a:tc vMerge="1">
                  <a:txBody>
                    <a:bodyPr/>
                    <a:lstStyle/>
                    <a:p>
                      <a:endParaRPr lang="en-GB"/>
                    </a:p>
                  </a:txBody>
                  <a:tcPr/>
                </a:tc>
                <a:tc>
                  <a:txBody>
                    <a:bodyPr/>
                    <a:lstStyle/>
                    <a:p>
                      <a:pPr algn="ctr">
                        <a:lnSpc>
                          <a:spcPts val="1300"/>
                        </a:lnSpc>
                      </a:pPr>
                      <a:r>
                        <a:rPr lang="en-US" sz="1200" kern="1200" dirty="0">
                          <a:solidFill>
                            <a:schemeClr val="dk1"/>
                          </a:solidFill>
                          <a:effectLst/>
                          <a:latin typeface="+mn-lt"/>
                          <a:ea typeface="+mn-ea"/>
                          <a:cs typeface="+mn-cs"/>
                        </a:rPr>
                        <a:t>A1.V2 = Unrestricted file upload that can overwritten critical files due to privilege escalation</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CVE-2021-33884, A1.V4 = VH(9.1)</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CVSS:3.1/AV:N/AC:L/PR:N/UI:N/S:U/C:N/I:H/A:H</a:t>
                      </a:r>
                      <a:endParaRPr lang="en-GB" sz="1200" kern="1200" dirty="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707737293"/>
                  </a:ext>
                </a:extLst>
              </a:tr>
              <a:tr h="1683113">
                <a:tc>
                  <a:txBody>
                    <a:bodyPr/>
                    <a:lstStyle/>
                    <a:p>
                      <a:pPr algn="ctr">
                        <a:lnSpc>
                          <a:spcPts val="1300"/>
                        </a:lnSpc>
                      </a:pPr>
                      <a:r>
                        <a:rPr lang="en-US" sz="1600" dirty="0">
                          <a:effectLst/>
                        </a:rPr>
                        <a:t>A2= Medtronic </a:t>
                      </a:r>
                      <a:r>
                        <a:rPr lang="en-US" sz="1600" dirty="0" err="1">
                          <a:effectLst/>
                        </a:rPr>
                        <a:t>MiniMed</a:t>
                      </a:r>
                      <a:r>
                        <a:rPr lang="en-US" sz="1600" dirty="0">
                          <a:effectLst/>
                        </a:rPr>
                        <a:t> 508 insulin pump</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n-US" sz="1200" kern="1200" dirty="0">
                          <a:solidFill>
                            <a:schemeClr val="dk1"/>
                          </a:solidFill>
                          <a:effectLst/>
                          <a:latin typeface="+mn-lt"/>
                          <a:ea typeface="+mn-ea"/>
                          <a:cs typeface="+mn-cs"/>
                        </a:rPr>
                        <a:t>A2.V1 = lack of security (authentication and authorization) in RF communication protocol with other devices such as blood glucose meter and glucose sensor transmitters. TA requires in the same network as device can inject or intercept data and change pump settings</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CVE-2019-10964, A2.V1 = VH(8.8)</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CVSS:3.0/AV:A/AC:L/PR:N/UI:N/S:U/C:H/I:H/A:H</a:t>
                      </a:r>
                      <a:endParaRPr lang="en-GB" sz="1200" kern="1200" dirty="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3666254232"/>
                  </a:ext>
                </a:extLst>
              </a:tr>
              <a:tr h="1068558">
                <a:tc>
                  <a:txBody>
                    <a:bodyPr/>
                    <a:lstStyle/>
                    <a:p>
                      <a:pPr algn="ctr">
                        <a:lnSpc>
                          <a:spcPts val="1300"/>
                        </a:lnSpc>
                      </a:pPr>
                      <a:r>
                        <a:rPr lang="en-US" sz="1600" dirty="0">
                          <a:effectLst/>
                        </a:rPr>
                        <a:t>A3= Insulin Management System</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n-US" sz="1200" kern="1200" dirty="0">
                          <a:solidFill>
                            <a:schemeClr val="dk1"/>
                          </a:solidFill>
                          <a:effectLst/>
                          <a:latin typeface="+mn-lt"/>
                          <a:ea typeface="+mn-ea"/>
                          <a:cs typeface="+mn-cs"/>
                        </a:rPr>
                        <a:t>A3.V1 = improper access control in the wireless RF communication protocol allows local TA to intercept or modify insulin data and change pump settings.</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CVE-2020-10627 A3.V1 = VH(8.1)</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CVSS:3.1/AV:A/AC:L/PR:N/UI:N/S:U/C:H/I:H/A:N</a:t>
                      </a:r>
                      <a:endParaRPr lang="en-GB" sz="1200" kern="1200" dirty="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3171189300"/>
                  </a:ext>
                </a:extLst>
              </a:tr>
            </a:tbl>
          </a:graphicData>
        </a:graphic>
      </p:graphicFrame>
    </p:spTree>
    <p:extLst>
      <p:ext uri="{BB962C8B-B14F-4D97-AF65-F5344CB8AC3E}">
        <p14:creationId xmlns:p14="http://schemas.microsoft.com/office/powerpoint/2010/main" val="3190276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87E9-0A85-0478-F4A9-609B0F3EDC5B}"/>
              </a:ext>
            </a:extLst>
          </p:cNvPr>
          <p:cNvSpPr>
            <a:spLocks noGrp="1"/>
          </p:cNvSpPr>
          <p:nvPr>
            <p:ph type="ctrTitle"/>
          </p:nvPr>
        </p:nvSpPr>
        <p:spPr>
          <a:xfrm>
            <a:off x="530508" y="202101"/>
            <a:ext cx="8209455" cy="573095"/>
          </a:xfrm>
        </p:spPr>
        <p:txBody>
          <a:bodyPr>
            <a:normAutofit fontScale="90000"/>
          </a:bodyPr>
          <a:lstStyle/>
          <a:p>
            <a:r>
              <a:rPr lang="en-GB" sz="3600" dirty="0">
                <a:solidFill>
                  <a:srgbClr val="00B0F0"/>
                </a:solidFill>
              </a:rPr>
              <a:t>Case Study in health care: Vulnerabilities</a:t>
            </a:r>
            <a:endParaRPr lang="en-GB" dirty="0"/>
          </a:p>
        </p:txBody>
      </p:sp>
      <p:graphicFrame>
        <p:nvGraphicFramePr>
          <p:cNvPr id="7" name="Content Placeholder 6">
            <a:extLst>
              <a:ext uri="{FF2B5EF4-FFF2-40B4-BE49-F238E27FC236}">
                <a16:creationId xmlns:a16="http://schemas.microsoft.com/office/drawing/2014/main" id="{2F18D5B9-769E-021E-2A10-990A4EE56C98}"/>
              </a:ext>
            </a:extLst>
          </p:cNvPr>
          <p:cNvGraphicFramePr>
            <a:graphicFrameLocks noGrp="1"/>
          </p:cNvGraphicFramePr>
          <p:nvPr>
            <p:ph sz="quarter" idx="17"/>
            <p:extLst>
              <p:ext uri="{D42A27DB-BD31-4B8C-83A1-F6EECF244321}">
                <p14:modId xmlns:p14="http://schemas.microsoft.com/office/powerpoint/2010/main" val="2141942543"/>
              </p:ext>
            </p:extLst>
          </p:nvPr>
        </p:nvGraphicFramePr>
        <p:xfrm>
          <a:off x="64110" y="1244688"/>
          <a:ext cx="9505192" cy="5046087"/>
        </p:xfrm>
        <a:graphic>
          <a:graphicData uri="http://schemas.openxmlformats.org/drawingml/2006/table">
            <a:tbl>
              <a:tblPr firstRow="1" firstCol="1" bandRow="1">
                <a:tableStyleId>{5C22544A-7EE6-4342-B048-85BDC9FD1C3A}</a:tableStyleId>
              </a:tblPr>
              <a:tblGrid>
                <a:gridCol w="4752596">
                  <a:extLst>
                    <a:ext uri="{9D8B030D-6E8A-4147-A177-3AD203B41FA5}">
                      <a16:colId xmlns:a16="http://schemas.microsoft.com/office/drawing/2014/main" val="2106043679"/>
                    </a:ext>
                  </a:extLst>
                </a:gridCol>
                <a:gridCol w="4752596">
                  <a:extLst>
                    <a:ext uri="{9D8B030D-6E8A-4147-A177-3AD203B41FA5}">
                      <a16:colId xmlns:a16="http://schemas.microsoft.com/office/drawing/2014/main" val="1823506974"/>
                    </a:ext>
                  </a:extLst>
                </a:gridCol>
              </a:tblGrid>
              <a:tr h="1044018">
                <a:tc>
                  <a:txBody>
                    <a:bodyPr/>
                    <a:lstStyle/>
                    <a:p>
                      <a:pPr algn="ctr">
                        <a:lnSpc>
                          <a:spcPts val="1300"/>
                        </a:lnSpc>
                      </a:pPr>
                      <a:r>
                        <a:rPr lang="en-US" sz="1600" b="1" kern="1200" dirty="0">
                          <a:solidFill>
                            <a:schemeClr val="lt1"/>
                          </a:solidFill>
                          <a:effectLst/>
                          <a:latin typeface="+mn-lt"/>
                          <a:ea typeface="+mn-ea"/>
                          <a:cs typeface="+mn-cs"/>
                        </a:rPr>
                        <a:t>A4 = IoT device Philips Hue light bulb</a:t>
                      </a:r>
                      <a:endParaRPr lang="en-GB" sz="1600" b="1" kern="1200" dirty="0">
                        <a:solidFill>
                          <a:schemeClr val="lt1"/>
                        </a:solidFill>
                        <a:effectLst/>
                        <a:latin typeface="+mn-lt"/>
                        <a:ea typeface="+mn-ea"/>
                        <a:cs typeface="+mn-cs"/>
                      </a:endParaRPr>
                    </a:p>
                  </a:txBody>
                  <a:tcPr marL="29630" marR="29630" marT="0" marB="0" anchor="ctr"/>
                </a:tc>
                <a:tc>
                  <a:txBody>
                    <a:bodyPr/>
                    <a:lstStyle/>
                    <a:p>
                      <a:pPr algn="ctr">
                        <a:lnSpc>
                          <a:spcPts val="1300"/>
                        </a:lnSpc>
                      </a:pPr>
                      <a:r>
                        <a:rPr lang="en-US" sz="1200" b="0" kern="1200" dirty="0">
                          <a:solidFill>
                            <a:schemeClr val="dk1"/>
                          </a:solidFill>
                          <a:effectLst/>
                          <a:latin typeface="+mn-lt"/>
                          <a:ea typeface="+mn-ea"/>
                          <a:cs typeface="+mn-cs"/>
                        </a:rPr>
                        <a:t>A4.V1 = communication protocol can be abused to remotely installed malicious firmware in the light bulb as remote code execution through buffer overflow and spread to other IoT devices that use Zigbee communication protocol.</a:t>
                      </a:r>
                      <a:endParaRPr lang="en-GB" sz="1200" b="0" kern="1200" dirty="0">
                        <a:solidFill>
                          <a:schemeClr val="dk1"/>
                        </a:solidFill>
                        <a:effectLst/>
                        <a:latin typeface="+mn-lt"/>
                        <a:ea typeface="+mn-ea"/>
                        <a:cs typeface="+mn-cs"/>
                      </a:endParaRPr>
                    </a:p>
                    <a:p>
                      <a:pPr algn="ctr">
                        <a:lnSpc>
                          <a:spcPts val="1300"/>
                        </a:lnSpc>
                      </a:pPr>
                      <a:r>
                        <a:rPr lang="en-US" sz="1200" b="0" kern="1200" dirty="0">
                          <a:solidFill>
                            <a:schemeClr val="dk1"/>
                          </a:solidFill>
                          <a:effectLst/>
                          <a:latin typeface="+mn-lt"/>
                          <a:ea typeface="+mn-ea"/>
                          <a:cs typeface="+mn-cs"/>
                        </a:rPr>
                        <a:t> CVE-2020-6007 A4.V1 = H(7.8)</a:t>
                      </a:r>
                      <a:endParaRPr lang="en-GB" sz="1200" b="0" kern="1200" dirty="0">
                        <a:solidFill>
                          <a:schemeClr val="dk1"/>
                        </a:solidFill>
                        <a:effectLst/>
                        <a:latin typeface="+mn-lt"/>
                        <a:ea typeface="+mn-ea"/>
                        <a:cs typeface="+mn-cs"/>
                      </a:endParaRPr>
                    </a:p>
                    <a:p>
                      <a:pPr algn="ctr">
                        <a:lnSpc>
                          <a:spcPts val="1300"/>
                        </a:lnSpc>
                      </a:pPr>
                      <a:r>
                        <a:rPr lang="en-US" sz="1200" b="0" kern="1200" dirty="0">
                          <a:solidFill>
                            <a:schemeClr val="dk1"/>
                          </a:solidFill>
                          <a:effectLst/>
                          <a:latin typeface="+mn-lt"/>
                          <a:ea typeface="+mn-ea"/>
                          <a:cs typeface="+mn-cs"/>
                        </a:rPr>
                        <a:t>CVSS:3.1/AV:A/AC:H/PR:N/UI:R/S:C/C:H/I:H/A:H</a:t>
                      </a:r>
                      <a:endParaRPr lang="en-GB" sz="1200" b="0" kern="1200" dirty="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741247478"/>
                  </a:ext>
                </a:extLst>
              </a:tr>
              <a:tr h="1218021">
                <a:tc rowSpan="3">
                  <a:txBody>
                    <a:bodyPr/>
                    <a:lstStyle/>
                    <a:p>
                      <a:pPr algn="ctr">
                        <a:lnSpc>
                          <a:spcPts val="1300"/>
                        </a:lnSpc>
                      </a:pPr>
                      <a:r>
                        <a:rPr lang="en-US" sz="1600" b="1" kern="1200" dirty="0">
                          <a:solidFill>
                            <a:schemeClr val="lt1"/>
                          </a:solidFill>
                          <a:effectLst/>
                          <a:latin typeface="+mn-lt"/>
                          <a:ea typeface="+mn-ea"/>
                          <a:cs typeface="+mn-cs"/>
                        </a:rPr>
                        <a:t>A5 = Router (Buffalo, Cisco RV Series – </a:t>
                      </a:r>
                      <a:r>
                        <a:rPr lang="en-US" sz="1600" b="1" kern="1200" dirty="0" err="1">
                          <a:solidFill>
                            <a:schemeClr val="lt1"/>
                          </a:solidFill>
                          <a:effectLst/>
                          <a:latin typeface="+mn-lt"/>
                          <a:ea typeface="+mn-ea"/>
                          <a:cs typeface="+mn-cs"/>
                        </a:rPr>
                        <a:t>Netgear</a:t>
                      </a:r>
                      <a:r>
                        <a:rPr lang="en-US" sz="1600" b="1" kern="1200" dirty="0">
                          <a:solidFill>
                            <a:schemeClr val="lt1"/>
                          </a:solidFill>
                          <a:effectLst/>
                          <a:latin typeface="+mn-lt"/>
                          <a:ea typeface="+mn-ea"/>
                          <a:cs typeface="+mn-cs"/>
                        </a:rPr>
                        <a:t>)</a:t>
                      </a:r>
                      <a:endParaRPr lang="en-GB" sz="1600" b="1" kern="1200" dirty="0">
                        <a:solidFill>
                          <a:schemeClr val="lt1"/>
                        </a:solidFill>
                        <a:effectLst/>
                        <a:latin typeface="+mn-lt"/>
                        <a:ea typeface="+mn-ea"/>
                        <a:cs typeface="+mn-cs"/>
                      </a:endParaRPr>
                    </a:p>
                  </a:txBody>
                  <a:tcPr marL="29630" marR="29630" marT="0" marB="0" anchor="ctr"/>
                </a:tc>
                <a:tc>
                  <a:txBody>
                    <a:bodyPr/>
                    <a:lstStyle/>
                    <a:p>
                      <a:pPr algn="ctr">
                        <a:lnSpc>
                          <a:spcPts val="1300"/>
                        </a:lnSpc>
                      </a:pPr>
                      <a:r>
                        <a:rPr lang="en-US" sz="1200" kern="1200" dirty="0">
                          <a:solidFill>
                            <a:schemeClr val="dk1"/>
                          </a:solidFill>
                          <a:effectLst/>
                          <a:latin typeface="+mn-lt"/>
                          <a:ea typeface="+mn-ea"/>
                          <a:cs typeface="+mn-cs"/>
                        </a:rPr>
                        <a:t>A5.V1 (Buffalo routers) = Bypass authentication procedures on the affected routers though files which do not need authentication and gain root level access. It enables telnet service to connect other devices’ control such as IoT Devices.</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CVE-2021-20090 A5.V1 = VH(9.8)</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CVSS:3.1/AV:N/AC:L/PR:N/UI:N/S:U/C:H/I:H/A:H</a:t>
                      </a:r>
                      <a:endParaRPr lang="en-GB" sz="1200" kern="1200" dirty="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3625693508"/>
                  </a:ext>
                </a:extLst>
              </a:tr>
              <a:tr h="1044018">
                <a:tc vMerge="1">
                  <a:txBody>
                    <a:bodyPr/>
                    <a:lstStyle/>
                    <a:p>
                      <a:endParaRPr lang="en-GB"/>
                    </a:p>
                  </a:txBody>
                  <a:tcPr/>
                </a:tc>
                <a:tc>
                  <a:txBody>
                    <a:bodyPr/>
                    <a:lstStyle/>
                    <a:p>
                      <a:pPr algn="ctr">
                        <a:lnSpc>
                          <a:spcPts val="1300"/>
                        </a:lnSpc>
                      </a:pPr>
                      <a:r>
                        <a:rPr lang="en-US" sz="1200" kern="1200" dirty="0">
                          <a:solidFill>
                            <a:schemeClr val="dk1"/>
                          </a:solidFill>
                          <a:effectLst/>
                          <a:latin typeface="+mn-lt"/>
                          <a:ea typeface="+mn-ea"/>
                          <a:cs typeface="+mn-cs"/>
                        </a:rPr>
                        <a:t>A5.V2 (Cisco RV series) = Remote TA with administrative privileges inject arbitrary commands into operating system due to lack of input level validation through web-based interface.</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CVE-2021-4012 A5.V2 = H(7.2)</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CVSS:3.1/AV:N/AC:L/PR:H/UI:N/S:U/C:H/I:H/A:H</a:t>
                      </a:r>
                      <a:endParaRPr lang="en-GB" sz="1200" kern="1200" dirty="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920986562"/>
                  </a:ext>
                </a:extLst>
              </a:tr>
              <a:tr h="696012">
                <a:tc vMerge="1">
                  <a:txBody>
                    <a:bodyPr/>
                    <a:lstStyle/>
                    <a:p>
                      <a:endParaRPr lang="en-GB"/>
                    </a:p>
                  </a:txBody>
                  <a:tcPr/>
                </a:tc>
                <a:tc>
                  <a:txBody>
                    <a:bodyPr/>
                    <a:lstStyle/>
                    <a:p>
                      <a:pPr algn="ctr">
                        <a:lnSpc>
                          <a:spcPts val="1300"/>
                        </a:lnSpc>
                      </a:pPr>
                      <a:r>
                        <a:rPr lang="en-US" sz="1200" kern="1200" dirty="0">
                          <a:solidFill>
                            <a:schemeClr val="dk1"/>
                          </a:solidFill>
                          <a:effectLst/>
                          <a:latin typeface="+mn-lt"/>
                          <a:ea typeface="+mn-ea"/>
                          <a:cs typeface="+mn-cs"/>
                        </a:rPr>
                        <a:t>A5.V3 (</a:t>
                      </a:r>
                      <a:r>
                        <a:rPr lang="en-US" sz="1200" kern="1200" dirty="0" err="1">
                          <a:solidFill>
                            <a:schemeClr val="dk1"/>
                          </a:solidFill>
                          <a:effectLst/>
                          <a:latin typeface="+mn-lt"/>
                          <a:ea typeface="+mn-ea"/>
                          <a:cs typeface="+mn-cs"/>
                        </a:rPr>
                        <a:t>Netgear</a:t>
                      </a:r>
                      <a:r>
                        <a:rPr lang="en-US" sz="1200" kern="1200" dirty="0">
                          <a:solidFill>
                            <a:schemeClr val="dk1"/>
                          </a:solidFill>
                          <a:effectLst/>
                          <a:latin typeface="+mn-lt"/>
                          <a:ea typeface="+mn-ea"/>
                          <a:cs typeface="+mn-cs"/>
                        </a:rPr>
                        <a:t> router) = unauthenticated TA can affect the device through buffer overflow attack.</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CVE-2018-21224 A5.V3 = VH(8.8)</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CVSS:3.1/AV:A/AC:L/PR:N/UI:N/S:U/C:H/I:H/A:H</a:t>
                      </a:r>
                      <a:endParaRPr lang="en-GB" sz="1200" kern="1200" dirty="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1930471022"/>
                  </a:ext>
                </a:extLst>
              </a:tr>
              <a:tr h="1044018">
                <a:tc>
                  <a:txBody>
                    <a:bodyPr/>
                    <a:lstStyle/>
                    <a:p>
                      <a:pPr algn="ctr">
                        <a:lnSpc>
                          <a:spcPts val="1300"/>
                        </a:lnSpc>
                      </a:pPr>
                      <a:r>
                        <a:rPr lang="en-US" sz="1600" b="1" kern="1200" dirty="0">
                          <a:solidFill>
                            <a:schemeClr val="lt1"/>
                          </a:solidFill>
                          <a:effectLst/>
                          <a:latin typeface="+mn-lt"/>
                          <a:ea typeface="+mn-ea"/>
                          <a:cs typeface="+mn-cs"/>
                        </a:rPr>
                        <a:t>A6 = System (Windows Compatible)</a:t>
                      </a:r>
                      <a:endParaRPr lang="en-GB" sz="1600" b="1" kern="1200" dirty="0">
                        <a:solidFill>
                          <a:schemeClr val="lt1"/>
                        </a:solidFill>
                        <a:effectLst/>
                        <a:latin typeface="+mn-lt"/>
                        <a:ea typeface="+mn-ea"/>
                        <a:cs typeface="+mn-cs"/>
                      </a:endParaRPr>
                    </a:p>
                  </a:txBody>
                  <a:tcPr marL="29630" marR="29630" marT="0" marB="0" anchor="ctr"/>
                </a:tc>
                <a:tc>
                  <a:txBody>
                    <a:bodyPr/>
                    <a:lstStyle/>
                    <a:p>
                      <a:pPr algn="ctr">
                        <a:lnSpc>
                          <a:spcPts val="1300"/>
                        </a:lnSpc>
                      </a:pPr>
                      <a:r>
                        <a:rPr lang="en-US" sz="1200" kern="1200" dirty="0">
                          <a:solidFill>
                            <a:schemeClr val="dk1"/>
                          </a:solidFill>
                          <a:effectLst/>
                          <a:latin typeface="+mn-lt"/>
                          <a:ea typeface="+mn-ea"/>
                          <a:cs typeface="+mn-cs"/>
                        </a:rPr>
                        <a:t>A6.V1 = A remote code execution vulnerability allows TA to execute arbitrary code and gain same right as current user. This allows to install program modify files based on the existing user rights.</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CVE-2019-1236 A6.V1 = H(7.5)</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CVSS:3.1/AV:N/AC:H/PR:N/UI:R/S:U/C:H/I:H/A:H</a:t>
                      </a:r>
                      <a:endParaRPr lang="en-GB" sz="1200" kern="1200" dirty="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439196347"/>
                  </a:ext>
                </a:extLst>
              </a:tr>
            </a:tbl>
          </a:graphicData>
        </a:graphic>
      </p:graphicFrame>
      <p:sp>
        <p:nvSpPr>
          <p:cNvPr id="4" name="Picture Placeholder 3">
            <a:extLst>
              <a:ext uri="{FF2B5EF4-FFF2-40B4-BE49-F238E27FC236}">
                <a16:creationId xmlns:a16="http://schemas.microsoft.com/office/drawing/2014/main" id="{8B5F74D6-6DD3-8EAB-CB9A-D5EE83E96A97}"/>
              </a:ext>
            </a:extLst>
          </p:cNvPr>
          <p:cNvSpPr>
            <a:spLocks noGrp="1"/>
          </p:cNvSpPr>
          <p:nvPr>
            <p:ph type="pic" sz="quarter" idx="11"/>
          </p:nvPr>
        </p:nvSpPr>
        <p:spPr>
          <a:xfrm flipH="1">
            <a:off x="10515599" y="0"/>
            <a:ext cx="1672916" cy="6858000"/>
          </a:xfrm>
        </p:spPr>
        <p:txBody>
          <a:bodyPr/>
          <a:lstStyle/>
          <a:p>
            <a:endParaRPr lang="en-GB"/>
          </a:p>
        </p:txBody>
      </p:sp>
      <p:sp>
        <p:nvSpPr>
          <p:cNvPr id="6" name="Slide Number Placeholder 5">
            <a:extLst>
              <a:ext uri="{FF2B5EF4-FFF2-40B4-BE49-F238E27FC236}">
                <a16:creationId xmlns:a16="http://schemas.microsoft.com/office/drawing/2014/main" id="{35644763-A354-0A46-CBD0-094E80FCCEA4}"/>
              </a:ext>
            </a:extLst>
          </p:cNvPr>
          <p:cNvSpPr>
            <a:spLocks noGrp="1"/>
          </p:cNvSpPr>
          <p:nvPr>
            <p:ph type="sldNum" sz="quarter" idx="4"/>
          </p:nvPr>
        </p:nvSpPr>
        <p:spPr/>
        <p:txBody>
          <a:bodyPr/>
          <a:lstStyle/>
          <a:p>
            <a:fld id="{3A98EE3D-8CD1-4C3F-BD1C-C98C9596463C}" type="slidenum">
              <a:rPr lang="en-US" smtClean="0"/>
              <a:pPr/>
              <a:t>55</a:t>
            </a:fld>
            <a:endParaRPr lang="en-US" dirty="0"/>
          </a:p>
        </p:txBody>
      </p:sp>
    </p:spTree>
    <p:extLst>
      <p:ext uri="{BB962C8B-B14F-4D97-AF65-F5344CB8AC3E}">
        <p14:creationId xmlns:p14="http://schemas.microsoft.com/office/powerpoint/2010/main" val="1831762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29EF-C49E-0E95-6C97-E01D53D17A26}"/>
              </a:ext>
            </a:extLst>
          </p:cNvPr>
          <p:cNvSpPr>
            <a:spLocks noGrp="1"/>
          </p:cNvSpPr>
          <p:nvPr>
            <p:ph type="ctrTitle"/>
          </p:nvPr>
        </p:nvSpPr>
        <p:spPr>
          <a:xfrm>
            <a:off x="796322" y="320040"/>
            <a:ext cx="9772441" cy="488034"/>
          </a:xfrm>
        </p:spPr>
        <p:txBody>
          <a:bodyPr>
            <a:normAutofit fontScale="90000"/>
          </a:bodyPr>
          <a:lstStyle/>
          <a:p>
            <a:r>
              <a:rPr lang="en-GB" sz="3600" dirty="0">
                <a:solidFill>
                  <a:srgbClr val="00B0F0"/>
                </a:solidFill>
              </a:rPr>
              <a:t>Case Study in health care: Vulnerabilities</a:t>
            </a:r>
            <a:endParaRPr lang="en-GB" dirty="0"/>
          </a:p>
        </p:txBody>
      </p:sp>
      <p:graphicFrame>
        <p:nvGraphicFramePr>
          <p:cNvPr id="7" name="Content Placeholder 6">
            <a:extLst>
              <a:ext uri="{FF2B5EF4-FFF2-40B4-BE49-F238E27FC236}">
                <a16:creationId xmlns:a16="http://schemas.microsoft.com/office/drawing/2014/main" id="{1F3D7D2D-697E-240C-C6DD-59F9559E6A3D}"/>
              </a:ext>
            </a:extLst>
          </p:cNvPr>
          <p:cNvGraphicFramePr>
            <a:graphicFrameLocks noGrp="1"/>
          </p:cNvGraphicFramePr>
          <p:nvPr>
            <p:ph sz="quarter" idx="17"/>
            <p:extLst>
              <p:ext uri="{D42A27DB-BD31-4B8C-83A1-F6EECF244321}">
                <p14:modId xmlns:p14="http://schemas.microsoft.com/office/powerpoint/2010/main" val="819584798"/>
              </p:ext>
            </p:extLst>
          </p:nvPr>
        </p:nvGraphicFramePr>
        <p:xfrm>
          <a:off x="401504" y="1447800"/>
          <a:ext cx="9117202" cy="4655288"/>
        </p:xfrm>
        <a:graphic>
          <a:graphicData uri="http://schemas.openxmlformats.org/drawingml/2006/table">
            <a:tbl>
              <a:tblPr firstRow="1" firstCol="1" bandRow="1">
                <a:tableStyleId>{5C22544A-7EE6-4342-B048-85BDC9FD1C3A}</a:tableStyleId>
              </a:tblPr>
              <a:tblGrid>
                <a:gridCol w="4558601">
                  <a:extLst>
                    <a:ext uri="{9D8B030D-6E8A-4147-A177-3AD203B41FA5}">
                      <a16:colId xmlns:a16="http://schemas.microsoft.com/office/drawing/2014/main" val="47217573"/>
                    </a:ext>
                  </a:extLst>
                </a:gridCol>
                <a:gridCol w="4558601">
                  <a:extLst>
                    <a:ext uri="{9D8B030D-6E8A-4147-A177-3AD203B41FA5}">
                      <a16:colId xmlns:a16="http://schemas.microsoft.com/office/drawing/2014/main" val="3568440075"/>
                    </a:ext>
                  </a:extLst>
                </a:gridCol>
              </a:tblGrid>
              <a:tr h="969852">
                <a:tc>
                  <a:txBody>
                    <a:bodyPr/>
                    <a:lstStyle/>
                    <a:p>
                      <a:pPr algn="ctr">
                        <a:lnSpc>
                          <a:spcPts val="1300"/>
                        </a:lnSpc>
                      </a:pPr>
                      <a:r>
                        <a:rPr lang="en-US" sz="1600" b="1" kern="1200" dirty="0">
                          <a:solidFill>
                            <a:schemeClr val="lt1"/>
                          </a:solidFill>
                          <a:effectLst/>
                          <a:latin typeface="+mn-lt"/>
                          <a:ea typeface="+mn-ea"/>
                          <a:cs typeface="+mn-cs"/>
                        </a:rPr>
                        <a:t>A7 = Rugged Tablet (Dell)</a:t>
                      </a:r>
                      <a:endParaRPr lang="en-GB" sz="1600" b="1" kern="1200" dirty="0">
                        <a:solidFill>
                          <a:schemeClr val="lt1"/>
                        </a:solidFill>
                        <a:effectLst/>
                        <a:latin typeface="+mn-lt"/>
                        <a:ea typeface="+mn-ea"/>
                        <a:cs typeface="+mn-cs"/>
                      </a:endParaRPr>
                    </a:p>
                  </a:txBody>
                  <a:tcPr marL="20546" marR="20546" marT="0" marB="0" anchor="ctr"/>
                </a:tc>
                <a:tc>
                  <a:txBody>
                    <a:bodyPr/>
                    <a:lstStyle/>
                    <a:p>
                      <a:pPr algn="ctr">
                        <a:lnSpc>
                          <a:spcPts val="1300"/>
                        </a:lnSpc>
                      </a:pPr>
                      <a:r>
                        <a:rPr lang="en-US" sz="1200" b="0" kern="1200" dirty="0">
                          <a:solidFill>
                            <a:schemeClr val="dk1"/>
                          </a:solidFill>
                          <a:effectLst/>
                          <a:latin typeface="+mn-lt"/>
                          <a:ea typeface="+mn-ea"/>
                          <a:cs typeface="+mn-cs"/>
                        </a:rPr>
                        <a:t>A7.V1 = A local TA without the necessity of authentication can exploit this vulnerability and execute arbitrary code in system management mode.</a:t>
                      </a:r>
                      <a:endParaRPr lang="en-GB" sz="1200" b="0" kern="1200" dirty="0">
                        <a:solidFill>
                          <a:schemeClr val="dk1"/>
                        </a:solidFill>
                        <a:effectLst/>
                        <a:latin typeface="+mn-lt"/>
                        <a:ea typeface="+mn-ea"/>
                        <a:cs typeface="+mn-cs"/>
                      </a:endParaRPr>
                    </a:p>
                    <a:p>
                      <a:pPr algn="ctr">
                        <a:lnSpc>
                          <a:spcPts val="1300"/>
                        </a:lnSpc>
                      </a:pPr>
                      <a:r>
                        <a:rPr lang="en-US" sz="1200" b="0" kern="1200" dirty="0">
                          <a:solidFill>
                            <a:schemeClr val="dk1"/>
                          </a:solidFill>
                          <a:effectLst/>
                          <a:latin typeface="+mn-lt"/>
                          <a:ea typeface="+mn-ea"/>
                          <a:cs typeface="+mn-cs"/>
                        </a:rPr>
                        <a:t>CVE-2020-5348 A8.V1 = H(7.8)</a:t>
                      </a:r>
                      <a:endParaRPr lang="en-GB" sz="1200" b="0" kern="1200" dirty="0">
                        <a:solidFill>
                          <a:schemeClr val="dk1"/>
                        </a:solidFill>
                        <a:effectLst/>
                        <a:latin typeface="+mn-lt"/>
                        <a:ea typeface="+mn-ea"/>
                        <a:cs typeface="+mn-cs"/>
                      </a:endParaRPr>
                    </a:p>
                    <a:p>
                      <a:pPr algn="ctr">
                        <a:lnSpc>
                          <a:spcPts val="1300"/>
                        </a:lnSpc>
                      </a:pPr>
                      <a:r>
                        <a:rPr lang="en-US" sz="1200" b="0" kern="1200" dirty="0">
                          <a:solidFill>
                            <a:schemeClr val="dk1"/>
                          </a:solidFill>
                          <a:effectLst/>
                          <a:latin typeface="+mn-lt"/>
                          <a:ea typeface="+mn-ea"/>
                          <a:cs typeface="+mn-cs"/>
                        </a:rPr>
                        <a:t>CVSS:3.1/AV:L/AC:L/PR:L/UI:N/S:U/C:H/I:H/A:H</a:t>
                      </a:r>
                      <a:endParaRPr lang="en-GB" sz="1200" b="0" kern="1200" dirty="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53930092"/>
                  </a:ext>
                </a:extLst>
              </a:tr>
              <a:tr h="1357792">
                <a:tc>
                  <a:txBody>
                    <a:bodyPr/>
                    <a:lstStyle/>
                    <a:p>
                      <a:pPr algn="ctr">
                        <a:lnSpc>
                          <a:spcPts val="1300"/>
                        </a:lnSpc>
                      </a:pPr>
                      <a:r>
                        <a:rPr lang="en-US" sz="1600" b="1" kern="1200" dirty="0">
                          <a:solidFill>
                            <a:schemeClr val="lt1"/>
                          </a:solidFill>
                          <a:effectLst/>
                          <a:latin typeface="+mn-lt"/>
                          <a:ea typeface="+mn-ea"/>
                          <a:cs typeface="+mn-cs"/>
                        </a:rPr>
                        <a:t>A8 = web-based hospital management system (Care2X)</a:t>
                      </a:r>
                      <a:endParaRPr lang="en-GB" sz="1600" b="1" kern="1200" dirty="0">
                        <a:solidFill>
                          <a:schemeClr val="lt1"/>
                        </a:solidFill>
                        <a:effectLst/>
                        <a:latin typeface="+mn-lt"/>
                        <a:ea typeface="+mn-ea"/>
                        <a:cs typeface="+mn-cs"/>
                      </a:endParaRPr>
                    </a:p>
                  </a:txBody>
                  <a:tcPr marL="20546" marR="20546" marT="0" marB="0" anchor="ctr"/>
                </a:tc>
                <a:tc>
                  <a:txBody>
                    <a:bodyPr/>
                    <a:lstStyle/>
                    <a:p>
                      <a:pPr algn="ctr">
                        <a:lnSpc>
                          <a:spcPts val="1300"/>
                        </a:lnSpc>
                      </a:pPr>
                      <a:r>
                        <a:rPr lang="en-US" sz="1200" kern="1200" dirty="0">
                          <a:solidFill>
                            <a:schemeClr val="dk1"/>
                          </a:solidFill>
                          <a:effectLst/>
                          <a:latin typeface="+mn-lt"/>
                          <a:ea typeface="+mn-ea"/>
                          <a:cs typeface="+mn-cs"/>
                        </a:rPr>
                        <a:t>A8.V1 = A cross site scripting vulnerability exploited during patient registration. TA can send the XSS payload to this vulnerable parameter and take control of another register user. TA needs victim user interaction</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Exploitability features =PoC and Weaponized Exploit,</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CVE-2021-36352 A9.V1 = M(5.4)</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CVSS:3.1/AV:N/AC:L/PR:L/UI:R/S:C/C:L/I:L/A:N</a:t>
                      </a:r>
                      <a:endParaRPr lang="en-GB" sz="1200" kern="1200" dirty="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1438856633"/>
                  </a:ext>
                </a:extLst>
              </a:tr>
              <a:tr h="1163822">
                <a:tc rowSpan="2">
                  <a:txBody>
                    <a:bodyPr/>
                    <a:lstStyle/>
                    <a:p>
                      <a:pPr algn="ctr">
                        <a:lnSpc>
                          <a:spcPts val="1300"/>
                        </a:lnSpc>
                      </a:pPr>
                      <a:r>
                        <a:rPr lang="en-US" sz="1600" b="1" kern="1200" dirty="0">
                          <a:solidFill>
                            <a:schemeClr val="lt1"/>
                          </a:solidFill>
                          <a:effectLst/>
                          <a:latin typeface="+mn-lt"/>
                          <a:ea typeface="+mn-ea"/>
                          <a:cs typeface="+mn-cs"/>
                        </a:rPr>
                        <a:t>A9 = </a:t>
                      </a:r>
                      <a:r>
                        <a:rPr lang="en-US" sz="1600" b="1" kern="1200" dirty="0" err="1">
                          <a:solidFill>
                            <a:schemeClr val="lt1"/>
                          </a:solidFill>
                          <a:effectLst/>
                          <a:latin typeface="+mn-lt"/>
                          <a:ea typeface="+mn-ea"/>
                          <a:cs typeface="+mn-cs"/>
                        </a:rPr>
                        <a:t>SpaceCom</a:t>
                      </a:r>
                      <a:endParaRPr lang="en-GB" sz="1600" b="1" kern="1200" dirty="0">
                        <a:solidFill>
                          <a:schemeClr val="lt1"/>
                        </a:solidFill>
                        <a:effectLst/>
                        <a:latin typeface="+mn-lt"/>
                        <a:ea typeface="+mn-ea"/>
                        <a:cs typeface="+mn-cs"/>
                      </a:endParaRPr>
                    </a:p>
                  </a:txBody>
                  <a:tcPr marL="20546" marR="20546" marT="0" marB="0" anchor="ctr"/>
                </a:tc>
                <a:tc>
                  <a:txBody>
                    <a:bodyPr/>
                    <a:lstStyle/>
                    <a:p>
                      <a:pPr algn="ctr">
                        <a:lnSpc>
                          <a:spcPts val="1300"/>
                        </a:lnSpc>
                      </a:pPr>
                      <a:r>
                        <a:rPr lang="en-US" sz="1200" kern="1200" dirty="0">
                          <a:solidFill>
                            <a:schemeClr val="dk1"/>
                          </a:solidFill>
                          <a:effectLst/>
                          <a:latin typeface="+mn-lt"/>
                          <a:ea typeface="+mn-ea"/>
                          <a:cs typeface="+mn-cs"/>
                        </a:rPr>
                        <a:t>A9.V1 = Lack of authentication for critical space com function allows to connect to the pump</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Exploitability features =PoC and Weaponized Exploit, arbitrary code execution</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CVE-2021-33882, A1.V1 = VH(8.6)</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AV:N/AC:L/PR:N/UI:N/S:C/C:N/I:H/A:N</a:t>
                      </a:r>
                      <a:endParaRPr lang="en-GB" sz="1200" kern="1200" dirty="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871926127"/>
                  </a:ext>
                </a:extLst>
              </a:tr>
              <a:tr h="1163822">
                <a:tc vMerge="1">
                  <a:txBody>
                    <a:bodyPr/>
                    <a:lstStyle/>
                    <a:p>
                      <a:endParaRPr lang="en-GB"/>
                    </a:p>
                  </a:txBody>
                  <a:tcPr/>
                </a:tc>
                <a:tc>
                  <a:txBody>
                    <a:bodyPr/>
                    <a:lstStyle/>
                    <a:p>
                      <a:pPr algn="ctr">
                        <a:lnSpc>
                          <a:spcPts val="1300"/>
                        </a:lnSpc>
                      </a:pPr>
                      <a:r>
                        <a:rPr lang="en-US" sz="1200" kern="1200" dirty="0">
                          <a:solidFill>
                            <a:schemeClr val="dk1"/>
                          </a:solidFill>
                          <a:effectLst/>
                          <a:latin typeface="+mn-lt"/>
                          <a:ea typeface="+mn-ea"/>
                          <a:cs typeface="+mn-cs"/>
                        </a:rPr>
                        <a:t>A9.V2 = Clear text transmission allows TA to snoop network traffic.</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Exploitability features =PoC and Weaponized Exploit, arbitrary code execution</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CVE-2021-33883, A1.V2 = H(7.5)</a:t>
                      </a:r>
                      <a:endParaRPr lang="en-GB" sz="1200" kern="1200" dirty="0">
                        <a:solidFill>
                          <a:schemeClr val="dk1"/>
                        </a:solidFill>
                        <a:effectLst/>
                        <a:latin typeface="+mn-lt"/>
                        <a:ea typeface="+mn-ea"/>
                        <a:cs typeface="+mn-cs"/>
                      </a:endParaRPr>
                    </a:p>
                    <a:p>
                      <a:pPr algn="ctr">
                        <a:lnSpc>
                          <a:spcPts val="1300"/>
                        </a:lnSpc>
                      </a:pPr>
                      <a:r>
                        <a:rPr lang="en-US" sz="1200" kern="1200" dirty="0">
                          <a:solidFill>
                            <a:schemeClr val="dk1"/>
                          </a:solidFill>
                          <a:effectLst/>
                          <a:latin typeface="+mn-lt"/>
                          <a:ea typeface="+mn-ea"/>
                          <a:cs typeface="+mn-cs"/>
                        </a:rPr>
                        <a:t>AV:N/AC:L/PR:N/UI:N/S:U/C:H/I:N/A:N</a:t>
                      </a:r>
                      <a:endParaRPr lang="en-GB" sz="1200" kern="1200" dirty="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443329198"/>
                  </a:ext>
                </a:extLst>
              </a:tr>
            </a:tbl>
          </a:graphicData>
        </a:graphic>
      </p:graphicFrame>
      <p:sp>
        <p:nvSpPr>
          <p:cNvPr id="4" name="Picture Placeholder 3">
            <a:extLst>
              <a:ext uri="{FF2B5EF4-FFF2-40B4-BE49-F238E27FC236}">
                <a16:creationId xmlns:a16="http://schemas.microsoft.com/office/drawing/2014/main" id="{6C731981-10BF-EE84-69F5-7AC31AF18AD0}"/>
              </a:ext>
            </a:extLst>
          </p:cNvPr>
          <p:cNvSpPr>
            <a:spLocks noGrp="1"/>
          </p:cNvSpPr>
          <p:nvPr>
            <p:ph type="pic" sz="quarter" idx="11"/>
          </p:nvPr>
        </p:nvSpPr>
        <p:spPr>
          <a:xfrm flipH="1">
            <a:off x="10951534" y="0"/>
            <a:ext cx="1236981" cy="6858000"/>
          </a:xfrm>
        </p:spPr>
        <p:txBody>
          <a:bodyPr/>
          <a:lstStyle/>
          <a:p>
            <a:endParaRPr lang="en-GB"/>
          </a:p>
        </p:txBody>
      </p:sp>
      <p:sp>
        <p:nvSpPr>
          <p:cNvPr id="6" name="Slide Number Placeholder 5">
            <a:extLst>
              <a:ext uri="{FF2B5EF4-FFF2-40B4-BE49-F238E27FC236}">
                <a16:creationId xmlns:a16="http://schemas.microsoft.com/office/drawing/2014/main" id="{213823C8-12EE-EBA1-1CF3-FD5A8B57A549}"/>
              </a:ext>
            </a:extLst>
          </p:cNvPr>
          <p:cNvSpPr>
            <a:spLocks noGrp="1"/>
          </p:cNvSpPr>
          <p:nvPr>
            <p:ph type="sldNum" sz="quarter" idx="4"/>
          </p:nvPr>
        </p:nvSpPr>
        <p:spPr/>
        <p:txBody>
          <a:bodyPr/>
          <a:lstStyle/>
          <a:p>
            <a:fld id="{3A98EE3D-8CD1-4C3F-BD1C-C98C9596463C}" type="slidenum">
              <a:rPr lang="en-US" smtClean="0"/>
              <a:pPr/>
              <a:t>56</a:t>
            </a:fld>
            <a:endParaRPr lang="en-US" dirty="0"/>
          </a:p>
        </p:txBody>
      </p:sp>
    </p:spTree>
    <p:extLst>
      <p:ext uri="{BB962C8B-B14F-4D97-AF65-F5344CB8AC3E}">
        <p14:creationId xmlns:p14="http://schemas.microsoft.com/office/powerpoint/2010/main" val="1316364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EF3-8B14-4D8D-86FD-24477D877804}"/>
              </a:ext>
            </a:extLst>
          </p:cNvPr>
          <p:cNvSpPr>
            <a:spLocks noGrp="1"/>
          </p:cNvSpPr>
          <p:nvPr>
            <p:ph type="ctrTitle"/>
          </p:nvPr>
        </p:nvSpPr>
        <p:spPr>
          <a:xfrm>
            <a:off x="796322" y="320040"/>
            <a:ext cx="9368404" cy="721951"/>
          </a:xfrm>
        </p:spPr>
        <p:txBody>
          <a:bodyPr>
            <a:normAutofit fontScale="90000"/>
          </a:bodyPr>
          <a:lstStyle/>
          <a:p>
            <a:r>
              <a:rPr lang="en-GB" sz="3600" dirty="0">
                <a:solidFill>
                  <a:srgbClr val="00B0F0"/>
                </a:solidFill>
              </a:rPr>
              <a:t>Case Study in health care: Threat Actor Profile</a:t>
            </a:r>
            <a:endParaRPr lang="en-GB" dirty="0"/>
          </a:p>
        </p:txBody>
      </p:sp>
      <p:sp>
        <p:nvSpPr>
          <p:cNvPr id="3" name="Content Placeholder 2">
            <a:extLst>
              <a:ext uri="{FF2B5EF4-FFF2-40B4-BE49-F238E27FC236}">
                <a16:creationId xmlns:a16="http://schemas.microsoft.com/office/drawing/2014/main" id="{C6F912DE-062D-BB7D-A80A-D8755516CF73}"/>
              </a:ext>
            </a:extLst>
          </p:cNvPr>
          <p:cNvSpPr>
            <a:spLocks noGrp="1"/>
          </p:cNvSpPr>
          <p:nvPr>
            <p:ph sz="quarter" idx="17"/>
          </p:nvPr>
        </p:nvSpPr>
        <p:spPr>
          <a:xfrm>
            <a:off x="796321" y="1573619"/>
            <a:ext cx="7454543" cy="3730219"/>
          </a:xfrm>
        </p:spPr>
        <p:txBody>
          <a:bodyPr>
            <a:normAutofit fontScale="70000" lnSpcReduction="20000"/>
          </a:bodyPr>
          <a:lstStyle/>
          <a:p>
            <a:pPr lvl="1"/>
            <a:r>
              <a:rPr lang="en-GB" sz="2400" dirty="0"/>
              <a:t>Can be external and internal </a:t>
            </a:r>
          </a:p>
          <a:p>
            <a:pPr lvl="1"/>
            <a:r>
              <a:rPr lang="en-GB" sz="2400" dirty="0"/>
              <a:t>Motivation such as financial gain, harm to the patient, competitors</a:t>
            </a:r>
          </a:p>
          <a:p>
            <a:pPr lvl="1"/>
            <a:r>
              <a:rPr lang="en-GB" sz="2400" dirty="0"/>
              <a:t>Certain knowledge </a:t>
            </a:r>
          </a:p>
          <a:p>
            <a:pPr lvl="2"/>
            <a:r>
              <a:rPr lang="en-GB" sz="2400" dirty="0"/>
              <a:t>device specific verification information</a:t>
            </a:r>
          </a:p>
          <a:p>
            <a:pPr lvl="2"/>
            <a:r>
              <a:rPr lang="en-GB" sz="2400" dirty="0"/>
              <a:t>transmission radio frequency, and data structure.</a:t>
            </a:r>
          </a:p>
          <a:p>
            <a:pPr lvl="2"/>
            <a:r>
              <a:rPr lang="en-US" sz="2400" dirty="0"/>
              <a:t>Ex: Infusion Pump:</a:t>
            </a:r>
            <a:r>
              <a:rPr lang="en-GB" sz="2400" dirty="0"/>
              <a:t> knowledge regarding the access to the local network, CAN bus data structure, escalation of privilege from user access to admin access and the pump configuration</a:t>
            </a:r>
          </a:p>
          <a:p>
            <a:pPr marL="914400" lvl="2" indent="0">
              <a:buNone/>
            </a:pPr>
            <a:endParaRPr lang="en-GB" sz="2400" dirty="0"/>
          </a:p>
          <a:p>
            <a:pPr lvl="2"/>
            <a:r>
              <a:rPr lang="en-US" sz="2400" dirty="0"/>
              <a:t>Ex: Medtronic Insulin Pumps:</a:t>
            </a:r>
            <a:r>
              <a:rPr lang="en-GB" sz="2400" dirty="0"/>
              <a:t> Knowledge regarding how to access the network and intercept radio frequency and the pump configuration</a:t>
            </a:r>
          </a:p>
          <a:p>
            <a:r>
              <a:rPr lang="en-GB" sz="2400" dirty="0"/>
              <a:t>User : Basic knowledge to operative device, IT </a:t>
            </a:r>
          </a:p>
          <a:p>
            <a:endParaRPr lang="en-GB" dirty="0"/>
          </a:p>
        </p:txBody>
      </p:sp>
      <p:sp>
        <p:nvSpPr>
          <p:cNvPr id="4" name="Picture Placeholder 3">
            <a:extLst>
              <a:ext uri="{FF2B5EF4-FFF2-40B4-BE49-F238E27FC236}">
                <a16:creationId xmlns:a16="http://schemas.microsoft.com/office/drawing/2014/main" id="{B36CE768-BBEC-4DBA-3362-280A1B5E9347}"/>
              </a:ext>
            </a:extLst>
          </p:cNvPr>
          <p:cNvSpPr>
            <a:spLocks noGrp="1"/>
          </p:cNvSpPr>
          <p:nvPr>
            <p:ph type="pic" sz="quarter" idx="11"/>
          </p:nvPr>
        </p:nvSpPr>
        <p:spPr>
          <a:xfrm flipH="1">
            <a:off x="10940901" y="0"/>
            <a:ext cx="1247614" cy="6858000"/>
          </a:xfrm>
        </p:spPr>
        <p:txBody>
          <a:bodyPr/>
          <a:lstStyle/>
          <a:p>
            <a:endParaRPr lang="en-GB"/>
          </a:p>
        </p:txBody>
      </p:sp>
      <p:sp>
        <p:nvSpPr>
          <p:cNvPr id="5" name="Footer Placeholder 4">
            <a:extLst>
              <a:ext uri="{FF2B5EF4-FFF2-40B4-BE49-F238E27FC236}">
                <a16:creationId xmlns:a16="http://schemas.microsoft.com/office/drawing/2014/main" id="{AAA6AD46-A269-AF82-E3A3-EF33D94F718E}"/>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BD4FA860-BBD8-70C5-CEF8-9A6907F49C00}"/>
              </a:ext>
            </a:extLst>
          </p:cNvPr>
          <p:cNvSpPr>
            <a:spLocks noGrp="1"/>
          </p:cNvSpPr>
          <p:nvPr>
            <p:ph type="sldNum" sz="quarter" idx="4"/>
          </p:nvPr>
        </p:nvSpPr>
        <p:spPr/>
        <p:txBody>
          <a:bodyPr/>
          <a:lstStyle/>
          <a:p>
            <a:fld id="{3A98EE3D-8CD1-4C3F-BD1C-C98C9596463C}" type="slidenum">
              <a:rPr lang="en-US" smtClean="0"/>
              <a:pPr/>
              <a:t>57</a:t>
            </a:fld>
            <a:endParaRPr lang="en-US" dirty="0"/>
          </a:p>
        </p:txBody>
      </p:sp>
    </p:spTree>
    <p:extLst>
      <p:ext uri="{BB962C8B-B14F-4D97-AF65-F5344CB8AC3E}">
        <p14:creationId xmlns:p14="http://schemas.microsoft.com/office/powerpoint/2010/main" val="3814355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0627-A7BB-629B-9E50-FDEE6DEC9EE4}"/>
              </a:ext>
            </a:extLst>
          </p:cNvPr>
          <p:cNvSpPr>
            <a:spLocks noGrp="1"/>
          </p:cNvSpPr>
          <p:nvPr>
            <p:ph type="ctrTitle"/>
          </p:nvPr>
        </p:nvSpPr>
        <p:spPr>
          <a:xfrm>
            <a:off x="275326" y="96756"/>
            <a:ext cx="8996264" cy="945100"/>
          </a:xfrm>
        </p:spPr>
        <p:txBody>
          <a:bodyPr>
            <a:normAutofit fontScale="90000"/>
          </a:bodyPr>
          <a:lstStyle/>
          <a:p>
            <a:r>
              <a:rPr lang="en-GB" sz="3600" dirty="0">
                <a:solidFill>
                  <a:srgbClr val="00B0F0"/>
                </a:solidFill>
              </a:rPr>
              <a:t>Case Study in health care: Attack Path Generation</a:t>
            </a:r>
            <a:endParaRPr lang="en-GB" dirty="0"/>
          </a:p>
        </p:txBody>
      </p:sp>
      <p:sp>
        <p:nvSpPr>
          <p:cNvPr id="4" name="Picture Placeholder 3">
            <a:extLst>
              <a:ext uri="{FF2B5EF4-FFF2-40B4-BE49-F238E27FC236}">
                <a16:creationId xmlns:a16="http://schemas.microsoft.com/office/drawing/2014/main" id="{1B63E2D3-05DC-E83E-9587-04EDBB74BBD3}"/>
              </a:ext>
            </a:extLst>
          </p:cNvPr>
          <p:cNvSpPr>
            <a:spLocks noGrp="1"/>
          </p:cNvSpPr>
          <p:nvPr>
            <p:ph type="pic" sz="quarter" idx="11"/>
          </p:nvPr>
        </p:nvSpPr>
        <p:spPr>
          <a:xfrm flipH="1">
            <a:off x="10632557" y="0"/>
            <a:ext cx="1555958" cy="6858000"/>
          </a:xfrm>
        </p:spPr>
        <p:txBody>
          <a:bodyPr/>
          <a:lstStyle/>
          <a:p>
            <a:endParaRPr lang="en-GB"/>
          </a:p>
        </p:txBody>
      </p:sp>
      <p:sp>
        <p:nvSpPr>
          <p:cNvPr id="5" name="Footer Placeholder 4">
            <a:extLst>
              <a:ext uri="{FF2B5EF4-FFF2-40B4-BE49-F238E27FC236}">
                <a16:creationId xmlns:a16="http://schemas.microsoft.com/office/drawing/2014/main" id="{E8B77F4D-B743-C6B0-94C7-FC064853B4D5}"/>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D0881DF1-F98F-8E1C-419A-6C09C44600F2}"/>
              </a:ext>
            </a:extLst>
          </p:cNvPr>
          <p:cNvSpPr>
            <a:spLocks noGrp="1"/>
          </p:cNvSpPr>
          <p:nvPr>
            <p:ph type="sldNum" sz="quarter" idx="4"/>
          </p:nvPr>
        </p:nvSpPr>
        <p:spPr/>
        <p:txBody>
          <a:bodyPr/>
          <a:lstStyle/>
          <a:p>
            <a:fld id="{3A98EE3D-8CD1-4C3F-BD1C-C98C9596463C}" type="slidenum">
              <a:rPr lang="en-US" smtClean="0"/>
              <a:pPr/>
              <a:t>58</a:t>
            </a:fld>
            <a:endParaRPr lang="en-US" dirty="0"/>
          </a:p>
        </p:txBody>
      </p:sp>
      <p:graphicFrame>
        <p:nvGraphicFramePr>
          <p:cNvPr id="10" name="Table 9">
            <a:extLst>
              <a:ext uri="{FF2B5EF4-FFF2-40B4-BE49-F238E27FC236}">
                <a16:creationId xmlns:a16="http://schemas.microsoft.com/office/drawing/2014/main" id="{6D376732-35C1-62CA-2F91-54D6B9D6AF6C}"/>
              </a:ext>
            </a:extLst>
          </p:cNvPr>
          <p:cNvGraphicFramePr>
            <a:graphicFrameLocks noGrp="1"/>
          </p:cNvGraphicFramePr>
          <p:nvPr>
            <p:extLst>
              <p:ext uri="{D42A27DB-BD31-4B8C-83A1-F6EECF244321}">
                <p14:modId xmlns:p14="http://schemas.microsoft.com/office/powerpoint/2010/main" val="1212739799"/>
              </p:ext>
            </p:extLst>
          </p:nvPr>
        </p:nvGraphicFramePr>
        <p:xfrm>
          <a:off x="323423" y="1594884"/>
          <a:ext cx="8948167" cy="3622028"/>
        </p:xfrm>
        <a:graphic>
          <a:graphicData uri="http://schemas.openxmlformats.org/drawingml/2006/table">
            <a:tbl>
              <a:tblPr firstRow="1" firstCol="1" bandRow="1">
                <a:tableStyleId>{5C22544A-7EE6-4342-B048-85BDC9FD1C3A}</a:tableStyleId>
              </a:tblPr>
              <a:tblGrid>
                <a:gridCol w="3320056">
                  <a:extLst>
                    <a:ext uri="{9D8B030D-6E8A-4147-A177-3AD203B41FA5}">
                      <a16:colId xmlns:a16="http://schemas.microsoft.com/office/drawing/2014/main" val="1011624509"/>
                    </a:ext>
                  </a:extLst>
                </a:gridCol>
                <a:gridCol w="2741770">
                  <a:extLst>
                    <a:ext uri="{9D8B030D-6E8A-4147-A177-3AD203B41FA5}">
                      <a16:colId xmlns:a16="http://schemas.microsoft.com/office/drawing/2014/main" val="1199348636"/>
                    </a:ext>
                  </a:extLst>
                </a:gridCol>
                <a:gridCol w="2886341">
                  <a:extLst>
                    <a:ext uri="{9D8B030D-6E8A-4147-A177-3AD203B41FA5}">
                      <a16:colId xmlns:a16="http://schemas.microsoft.com/office/drawing/2014/main" val="61198475"/>
                    </a:ext>
                  </a:extLst>
                </a:gridCol>
              </a:tblGrid>
              <a:tr h="294022">
                <a:tc>
                  <a:txBody>
                    <a:bodyPr/>
                    <a:lstStyle/>
                    <a:p>
                      <a:pPr algn="just">
                        <a:spcBef>
                          <a:spcPts val="480"/>
                        </a:spcBef>
                        <a:spcAft>
                          <a:spcPts val="480"/>
                        </a:spcAft>
                      </a:pPr>
                      <a:r>
                        <a:rPr lang="en-US" sz="1600" dirty="0">
                          <a:effectLst/>
                        </a:rPr>
                        <a:t>Security Incident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480"/>
                        </a:spcBef>
                        <a:spcAft>
                          <a:spcPts val="480"/>
                        </a:spcAft>
                      </a:pPr>
                      <a:r>
                        <a:rPr lang="en-US" sz="1600" b="1" kern="1200" dirty="0">
                          <a:solidFill>
                            <a:schemeClr val="lt1"/>
                          </a:solidFill>
                          <a:effectLst/>
                          <a:latin typeface="+mn-lt"/>
                          <a:ea typeface="+mn-ea"/>
                          <a:cs typeface="+mn-cs"/>
                        </a:rPr>
                        <a:t>Attack path </a:t>
                      </a:r>
                      <a:endParaRPr lang="en-GB" sz="1600" b="1" kern="1200" dirty="0">
                        <a:solidFill>
                          <a:schemeClr val="lt1"/>
                        </a:solidFill>
                        <a:effectLst/>
                        <a:latin typeface="+mn-lt"/>
                        <a:ea typeface="+mn-ea"/>
                        <a:cs typeface="+mn-cs"/>
                      </a:endParaRPr>
                    </a:p>
                  </a:txBody>
                  <a:tcPr marL="68580" marR="68580" marT="0" marB="0"/>
                </a:tc>
                <a:tc>
                  <a:txBody>
                    <a:bodyPr/>
                    <a:lstStyle/>
                    <a:p>
                      <a:pPr algn="just">
                        <a:spcBef>
                          <a:spcPts val="480"/>
                        </a:spcBef>
                        <a:spcAft>
                          <a:spcPts val="480"/>
                        </a:spcAft>
                      </a:pPr>
                      <a:r>
                        <a:rPr lang="en-US" sz="1600" b="1" kern="1200" dirty="0">
                          <a:solidFill>
                            <a:schemeClr val="lt1"/>
                          </a:solidFill>
                          <a:effectLst/>
                          <a:latin typeface="+mn-lt"/>
                          <a:ea typeface="+mn-ea"/>
                          <a:cs typeface="+mn-cs"/>
                        </a:rPr>
                        <a:t>Evidence chain </a:t>
                      </a:r>
                      <a:endParaRPr lang="en-GB" sz="16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2281477822"/>
                  </a:ext>
                </a:extLst>
              </a:tr>
              <a:tr h="1959481">
                <a:tc>
                  <a:txBody>
                    <a:bodyPr/>
                    <a:lstStyle/>
                    <a:p>
                      <a:pPr algn="just">
                        <a:spcBef>
                          <a:spcPts val="480"/>
                        </a:spcBef>
                        <a:spcAft>
                          <a:spcPts val="480"/>
                        </a:spcAft>
                      </a:pPr>
                      <a:r>
                        <a:rPr lang="en-US" sz="1600" dirty="0">
                          <a:effectLst/>
                        </a:rPr>
                        <a:t>Amendment of drug level and pump configuration</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n-US" sz="1000">
                          <a:effectLst/>
                        </a:rPr>
                        <a:t>A</a:t>
                      </a:r>
                      <a:r>
                        <a:rPr lang="en-US" sz="1000" baseline="-25000">
                          <a:effectLst/>
                        </a:rPr>
                        <a:t>5</a:t>
                      </a:r>
                      <a:r>
                        <a:rPr lang="en-US" sz="1000">
                          <a:effectLst/>
                        </a:rPr>
                        <a:t>,V</a:t>
                      </a:r>
                      <a:r>
                        <a:rPr lang="en-US" sz="1000" baseline="-25000">
                          <a:effectLst/>
                        </a:rPr>
                        <a:t>1</a:t>
                      </a:r>
                      <a:r>
                        <a:rPr lang="en-US" sz="1000">
                          <a:effectLst/>
                        </a:rPr>
                        <a:t> → A</a:t>
                      </a:r>
                      <a:r>
                        <a:rPr lang="en-US" sz="1000" baseline="-25000">
                          <a:effectLst/>
                        </a:rPr>
                        <a:t>9</a:t>
                      </a:r>
                      <a:r>
                        <a:rPr lang="en-US" sz="1000">
                          <a:effectLst/>
                        </a:rPr>
                        <a:t>,V</a:t>
                      </a:r>
                      <a:r>
                        <a:rPr lang="en-US" sz="1000" baseline="-25000">
                          <a:effectLst/>
                        </a:rPr>
                        <a:t>1</a:t>
                      </a:r>
                      <a:r>
                        <a:rPr lang="en-US" sz="1000">
                          <a:effectLst/>
                        </a:rPr>
                        <a:t> → A</a:t>
                      </a:r>
                      <a:r>
                        <a:rPr lang="en-US" sz="1000" baseline="-25000">
                          <a:effectLst/>
                        </a:rPr>
                        <a:t>1</a:t>
                      </a:r>
                      <a:r>
                        <a:rPr lang="en-US" sz="1000">
                          <a:effectLst/>
                        </a:rPr>
                        <a:t>,V</a:t>
                      </a:r>
                      <a:r>
                        <a:rPr lang="en-US" sz="1000" baseline="-25000">
                          <a:effectLst/>
                        </a:rPr>
                        <a:t>1</a:t>
                      </a:r>
                      <a:endParaRPr lang="en-GB" sz="1200">
                        <a:effectLst/>
                      </a:endParaRPr>
                    </a:p>
                    <a:p>
                      <a:pPr algn="l">
                        <a:spcBef>
                          <a:spcPts val="200"/>
                        </a:spcBef>
                        <a:spcAft>
                          <a:spcPts val="200"/>
                        </a:spcAft>
                      </a:pPr>
                      <a:r>
                        <a:rPr lang="en-US" sz="1000">
                          <a:effectLst/>
                        </a:rPr>
                        <a:t>A</a:t>
                      </a:r>
                      <a:r>
                        <a:rPr lang="en-US" sz="1000" baseline="-25000">
                          <a:effectLst/>
                        </a:rPr>
                        <a:t>9</a:t>
                      </a:r>
                      <a:r>
                        <a:rPr lang="en-US" sz="1000">
                          <a:effectLst/>
                        </a:rPr>
                        <a:t>,V</a:t>
                      </a:r>
                      <a:r>
                        <a:rPr lang="en-US" sz="1000" baseline="-25000">
                          <a:effectLst/>
                        </a:rPr>
                        <a:t>2</a:t>
                      </a:r>
                      <a:r>
                        <a:rPr lang="en-US" sz="1000">
                          <a:effectLst/>
                        </a:rPr>
                        <a:t> → A</a:t>
                      </a:r>
                      <a:r>
                        <a:rPr lang="en-US" sz="1000" baseline="-25000">
                          <a:effectLst/>
                        </a:rPr>
                        <a:t>1</a:t>
                      </a:r>
                      <a:r>
                        <a:rPr lang="en-US" sz="1000">
                          <a:effectLst/>
                        </a:rPr>
                        <a:t>,V</a:t>
                      </a:r>
                      <a:r>
                        <a:rPr lang="en-US" sz="1000" baseline="-25000">
                          <a:effectLst/>
                        </a:rPr>
                        <a:t>2</a:t>
                      </a:r>
                      <a:endParaRPr lang="en-GB" sz="1200">
                        <a:effectLst/>
                      </a:endParaRPr>
                    </a:p>
                    <a:p>
                      <a:pPr algn="just">
                        <a:spcBef>
                          <a:spcPts val="200"/>
                        </a:spcBef>
                        <a:spcAft>
                          <a:spcPts val="200"/>
                        </a:spcAft>
                      </a:pPr>
                      <a:r>
                        <a:rPr lang="en-US" sz="1000">
                          <a:effectLst/>
                        </a:rPr>
                        <a:t>A</a:t>
                      </a:r>
                      <a:r>
                        <a:rPr lang="en-US" sz="1000" baseline="-25000">
                          <a:effectLst/>
                        </a:rPr>
                        <a:t>8</a:t>
                      </a:r>
                      <a:r>
                        <a:rPr lang="en-US" sz="1000">
                          <a:effectLst/>
                        </a:rPr>
                        <a:t>,V</a:t>
                      </a:r>
                      <a:r>
                        <a:rPr lang="en-US" sz="1000" baseline="-25000">
                          <a:effectLst/>
                        </a:rPr>
                        <a:t>1</a:t>
                      </a:r>
                      <a:r>
                        <a:rPr lang="en-US" sz="1000">
                          <a:effectLst/>
                        </a:rPr>
                        <a:t> → A</a:t>
                      </a:r>
                      <a:r>
                        <a:rPr lang="en-US" sz="1000" baseline="-25000">
                          <a:effectLst/>
                        </a:rPr>
                        <a:t>9</a:t>
                      </a:r>
                      <a:r>
                        <a:rPr lang="en-US" sz="1000">
                          <a:effectLst/>
                        </a:rPr>
                        <a:t>,V</a:t>
                      </a:r>
                      <a:r>
                        <a:rPr lang="en-US" sz="1000" baseline="-25000">
                          <a:effectLst/>
                        </a:rPr>
                        <a:t>1</a:t>
                      </a:r>
                      <a:r>
                        <a:rPr lang="en-US" sz="1000">
                          <a:effectLst/>
                        </a:rPr>
                        <a:t> → A</a:t>
                      </a:r>
                      <a:r>
                        <a:rPr lang="en-US" sz="1000" baseline="-25000">
                          <a:effectLst/>
                        </a:rPr>
                        <a:t>1</a:t>
                      </a:r>
                      <a:r>
                        <a:rPr lang="en-US" sz="1000">
                          <a:effectLst/>
                        </a:rPr>
                        <a:t>,V</a:t>
                      </a:r>
                      <a:r>
                        <a:rPr lang="en-US" sz="1000" baseline="-25000">
                          <a:effectLst/>
                        </a:rPr>
                        <a:t>2</a:t>
                      </a:r>
                      <a:endParaRPr lang="en-GB" sz="1200">
                        <a:effectLst/>
                      </a:endParaRPr>
                    </a:p>
                    <a:p>
                      <a:pPr algn="just">
                        <a:spcBef>
                          <a:spcPts val="200"/>
                        </a:spcBef>
                        <a:spcAft>
                          <a:spcPts val="200"/>
                        </a:spcAft>
                      </a:pPr>
                      <a:r>
                        <a:rPr lang="en-US" sz="1000">
                          <a:effectLst/>
                        </a:rPr>
                        <a:t> A</a:t>
                      </a:r>
                      <a:r>
                        <a:rPr lang="en-US" sz="1000" baseline="-25000">
                          <a:effectLst/>
                        </a:rPr>
                        <a:t>4</a:t>
                      </a:r>
                      <a:r>
                        <a:rPr lang="en-US" sz="1000">
                          <a:effectLst/>
                        </a:rPr>
                        <a:t>,V</a:t>
                      </a:r>
                      <a:r>
                        <a:rPr lang="en-US" sz="1000" baseline="-25000">
                          <a:effectLst/>
                        </a:rPr>
                        <a:t>1</a:t>
                      </a:r>
                      <a:r>
                        <a:rPr lang="en-US" sz="1000">
                          <a:effectLst/>
                        </a:rPr>
                        <a:t> → A</a:t>
                      </a:r>
                      <a:r>
                        <a:rPr lang="en-US" sz="1000" baseline="-25000">
                          <a:effectLst/>
                        </a:rPr>
                        <a:t>9</a:t>
                      </a:r>
                      <a:r>
                        <a:rPr lang="en-US" sz="1000">
                          <a:effectLst/>
                        </a:rPr>
                        <a:t>,V</a:t>
                      </a:r>
                      <a:r>
                        <a:rPr lang="en-US" sz="1000" baseline="-25000">
                          <a:effectLst/>
                        </a:rPr>
                        <a:t>1</a:t>
                      </a:r>
                      <a:r>
                        <a:rPr lang="en-US" sz="1000">
                          <a:effectLst/>
                        </a:rPr>
                        <a:t> → A</a:t>
                      </a:r>
                      <a:r>
                        <a:rPr lang="en-US" sz="1000" baseline="-25000">
                          <a:effectLst/>
                        </a:rPr>
                        <a:t>1</a:t>
                      </a:r>
                      <a:r>
                        <a:rPr lang="en-US" sz="1000">
                          <a:effectLst/>
                        </a:rPr>
                        <a:t>,V</a:t>
                      </a:r>
                      <a:r>
                        <a:rPr lang="en-US" sz="1000" baseline="-25000">
                          <a:effectLst/>
                        </a:rPr>
                        <a:t>1</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it-IT" sz="1000">
                          <a:effectLst/>
                        </a:rPr>
                        <a:t>A</a:t>
                      </a:r>
                      <a:r>
                        <a:rPr lang="it-IT" sz="1000" baseline="-25000">
                          <a:effectLst/>
                        </a:rPr>
                        <a:t>5</a:t>
                      </a:r>
                      <a:r>
                        <a:rPr lang="it-IT" sz="1000">
                          <a:effectLst/>
                        </a:rPr>
                        <a:t>,V</a:t>
                      </a:r>
                      <a:r>
                        <a:rPr lang="it-IT" sz="1000" baseline="-25000">
                          <a:effectLst/>
                        </a:rPr>
                        <a:t>1</a:t>
                      </a:r>
                      <a:r>
                        <a:rPr lang="it-IT" sz="1000">
                          <a:effectLst/>
                        </a:rPr>
                        <a:t> → A</a:t>
                      </a:r>
                      <a:r>
                        <a:rPr lang="it-IT" sz="1000" baseline="-25000">
                          <a:effectLst/>
                        </a:rPr>
                        <a:t>9</a:t>
                      </a:r>
                      <a:r>
                        <a:rPr lang="it-IT" sz="1000">
                          <a:effectLst/>
                        </a:rPr>
                        <a:t>,IoC</a:t>
                      </a:r>
                      <a:r>
                        <a:rPr lang="it-IT" sz="1000" baseline="-25000">
                          <a:effectLst/>
                        </a:rPr>
                        <a:t>1</a:t>
                      </a:r>
                      <a:r>
                        <a:rPr lang="it-IT" sz="1000">
                          <a:effectLst/>
                        </a:rPr>
                        <a:t> → A</a:t>
                      </a:r>
                      <a:r>
                        <a:rPr lang="it-IT" sz="1000" baseline="-25000">
                          <a:effectLst/>
                        </a:rPr>
                        <a:t>1</a:t>
                      </a:r>
                      <a:r>
                        <a:rPr lang="it-IT" sz="1000">
                          <a:effectLst/>
                        </a:rPr>
                        <a:t>,IoC</a:t>
                      </a:r>
                      <a:r>
                        <a:rPr lang="it-IT" sz="1000" baseline="-25000">
                          <a:effectLst/>
                        </a:rPr>
                        <a:t>2</a:t>
                      </a:r>
                      <a:endParaRPr lang="en-GB" sz="1200">
                        <a:effectLst/>
                      </a:endParaRPr>
                    </a:p>
                    <a:p>
                      <a:pPr algn="just">
                        <a:spcBef>
                          <a:spcPts val="200"/>
                        </a:spcBef>
                        <a:spcAft>
                          <a:spcPts val="200"/>
                        </a:spcAft>
                      </a:pPr>
                      <a:r>
                        <a:rPr lang="it-IT" sz="1000">
                          <a:effectLst/>
                        </a:rPr>
                        <a:t>A</a:t>
                      </a:r>
                      <a:r>
                        <a:rPr lang="it-IT" sz="1000" baseline="-25000">
                          <a:effectLst/>
                        </a:rPr>
                        <a:t>9</a:t>
                      </a:r>
                      <a:r>
                        <a:rPr lang="it-IT" sz="1000">
                          <a:effectLst/>
                        </a:rPr>
                        <a:t>,IoC</a:t>
                      </a:r>
                      <a:r>
                        <a:rPr lang="it-IT" sz="1000" baseline="-25000">
                          <a:effectLst/>
                        </a:rPr>
                        <a:t>4</a:t>
                      </a:r>
                      <a:r>
                        <a:rPr lang="it-IT" sz="1000">
                          <a:effectLst/>
                        </a:rPr>
                        <a:t> → A</a:t>
                      </a:r>
                      <a:r>
                        <a:rPr lang="it-IT" sz="1000" baseline="-25000">
                          <a:effectLst/>
                        </a:rPr>
                        <a:t>1</a:t>
                      </a:r>
                      <a:r>
                        <a:rPr lang="it-IT" sz="1000">
                          <a:effectLst/>
                        </a:rPr>
                        <a:t>,IoC</a:t>
                      </a:r>
                      <a:r>
                        <a:rPr lang="it-IT" sz="1000" baseline="-25000">
                          <a:effectLst/>
                        </a:rPr>
                        <a:t>3</a:t>
                      </a:r>
                      <a:endParaRPr lang="en-GB" sz="1200">
                        <a:effectLst/>
                      </a:endParaRPr>
                    </a:p>
                    <a:p>
                      <a:pPr algn="just">
                        <a:spcBef>
                          <a:spcPts val="200"/>
                        </a:spcBef>
                        <a:spcAft>
                          <a:spcPts val="200"/>
                        </a:spcAft>
                      </a:pPr>
                      <a:r>
                        <a:rPr lang="it-IT" sz="1000">
                          <a:effectLst/>
                        </a:rPr>
                        <a:t>A</a:t>
                      </a:r>
                      <a:r>
                        <a:rPr lang="it-IT" sz="1000" baseline="-25000">
                          <a:effectLst/>
                        </a:rPr>
                        <a:t>8</a:t>
                      </a:r>
                      <a:r>
                        <a:rPr lang="it-IT" sz="1000">
                          <a:effectLst/>
                        </a:rPr>
                        <a:t>,V</a:t>
                      </a:r>
                      <a:r>
                        <a:rPr lang="it-IT" sz="1000" baseline="-25000">
                          <a:effectLst/>
                        </a:rPr>
                        <a:t>1</a:t>
                      </a:r>
                      <a:r>
                        <a:rPr lang="it-IT" sz="1000">
                          <a:effectLst/>
                        </a:rPr>
                        <a:t> → A</a:t>
                      </a:r>
                      <a:r>
                        <a:rPr lang="it-IT" sz="1000" baseline="-25000">
                          <a:effectLst/>
                        </a:rPr>
                        <a:t>9</a:t>
                      </a:r>
                      <a:r>
                        <a:rPr lang="it-IT" sz="1000">
                          <a:effectLst/>
                        </a:rPr>
                        <a:t>, IoC</a:t>
                      </a:r>
                      <a:r>
                        <a:rPr lang="it-IT" sz="1000" baseline="-25000">
                          <a:effectLst/>
                        </a:rPr>
                        <a:t>1</a:t>
                      </a:r>
                      <a:r>
                        <a:rPr lang="it-IT" sz="1000">
                          <a:effectLst/>
                        </a:rPr>
                        <a:t> → A</a:t>
                      </a:r>
                      <a:r>
                        <a:rPr lang="it-IT" sz="1000" baseline="-25000">
                          <a:effectLst/>
                        </a:rPr>
                        <a:t>1</a:t>
                      </a:r>
                      <a:r>
                        <a:rPr lang="it-IT" sz="1000">
                          <a:effectLst/>
                        </a:rPr>
                        <a:t>, IoC</a:t>
                      </a:r>
                      <a:r>
                        <a:rPr lang="it-IT" sz="1000" baseline="-25000">
                          <a:effectLst/>
                        </a:rPr>
                        <a:t>2</a:t>
                      </a:r>
                      <a:endParaRPr lang="en-GB" sz="1200">
                        <a:effectLst/>
                      </a:endParaRPr>
                    </a:p>
                    <a:p>
                      <a:pPr algn="just">
                        <a:spcBef>
                          <a:spcPts val="480"/>
                        </a:spcBef>
                        <a:spcAft>
                          <a:spcPts val="480"/>
                        </a:spcAft>
                      </a:pPr>
                      <a:r>
                        <a:rPr lang="it-IT" sz="1000">
                          <a:effectLst/>
                        </a:rPr>
                        <a:t>A</a:t>
                      </a:r>
                      <a:r>
                        <a:rPr lang="it-IT" sz="1000" baseline="-25000">
                          <a:effectLst/>
                        </a:rPr>
                        <a:t>4</a:t>
                      </a:r>
                      <a:r>
                        <a:rPr lang="it-IT" sz="1000">
                          <a:effectLst/>
                        </a:rPr>
                        <a:t>,V</a:t>
                      </a:r>
                      <a:r>
                        <a:rPr lang="it-IT" sz="1000" baseline="-25000">
                          <a:effectLst/>
                        </a:rPr>
                        <a:t>1</a:t>
                      </a:r>
                      <a:r>
                        <a:rPr lang="it-IT" sz="1000">
                          <a:effectLst/>
                        </a:rPr>
                        <a:t> → A</a:t>
                      </a:r>
                      <a:r>
                        <a:rPr lang="it-IT" sz="1000" baseline="-25000">
                          <a:effectLst/>
                        </a:rPr>
                        <a:t>9</a:t>
                      </a:r>
                      <a:r>
                        <a:rPr lang="it-IT" sz="1000">
                          <a:effectLst/>
                        </a:rPr>
                        <a:t>, IoC</a:t>
                      </a:r>
                      <a:r>
                        <a:rPr lang="it-IT" sz="1000" baseline="-25000">
                          <a:effectLst/>
                        </a:rPr>
                        <a:t>1</a:t>
                      </a:r>
                      <a:r>
                        <a:rPr lang="it-IT" sz="1000">
                          <a:effectLst/>
                        </a:rPr>
                        <a:t> → A</a:t>
                      </a:r>
                      <a:r>
                        <a:rPr lang="it-IT" sz="1000" baseline="-25000">
                          <a:effectLst/>
                        </a:rPr>
                        <a:t>1</a:t>
                      </a:r>
                      <a:r>
                        <a:rPr lang="it-IT" sz="1000">
                          <a:effectLst/>
                        </a:rPr>
                        <a:t>, IoC</a:t>
                      </a:r>
                      <a:r>
                        <a:rPr lang="it-IT" sz="1000" baseline="-25000">
                          <a:effectLst/>
                        </a:rPr>
                        <a:t>2</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8471038"/>
                  </a:ext>
                </a:extLst>
              </a:tr>
              <a:tr h="1368525">
                <a:tc>
                  <a:txBody>
                    <a:bodyPr/>
                    <a:lstStyle/>
                    <a:p>
                      <a:pPr algn="just">
                        <a:spcBef>
                          <a:spcPts val="480"/>
                        </a:spcBef>
                        <a:spcAft>
                          <a:spcPts val="480"/>
                        </a:spcAft>
                      </a:pPr>
                      <a:r>
                        <a:rPr lang="en-US" sz="1600" dirty="0">
                          <a:effectLst/>
                        </a:rPr>
                        <a:t>Patient data leak</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n-US" sz="1000">
                          <a:effectLst/>
                        </a:rPr>
                        <a:t>A</a:t>
                      </a:r>
                      <a:r>
                        <a:rPr lang="en-US" sz="1000" baseline="-25000">
                          <a:effectLst/>
                        </a:rPr>
                        <a:t>5</a:t>
                      </a:r>
                      <a:r>
                        <a:rPr lang="en-US" sz="1000">
                          <a:effectLst/>
                        </a:rPr>
                        <a:t>,V</a:t>
                      </a:r>
                      <a:r>
                        <a:rPr lang="en-US" sz="1000" baseline="-25000">
                          <a:effectLst/>
                        </a:rPr>
                        <a:t>3</a:t>
                      </a:r>
                      <a:r>
                        <a:rPr lang="en-US" sz="1000">
                          <a:effectLst/>
                        </a:rPr>
                        <a:t> → A</a:t>
                      </a:r>
                      <a:r>
                        <a:rPr lang="en-US" sz="1000" baseline="-25000">
                          <a:effectLst/>
                        </a:rPr>
                        <a:t>6</a:t>
                      </a:r>
                      <a:r>
                        <a:rPr lang="en-US" sz="1000">
                          <a:effectLst/>
                        </a:rPr>
                        <a:t>,V</a:t>
                      </a:r>
                      <a:r>
                        <a:rPr lang="en-US" sz="1000" baseline="-25000">
                          <a:effectLst/>
                        </a:rPr>
                        <a:t>1</a:t>
                      </a:r>
                      <a:r>
                        <a:rPr lang="en-US" sz="1000">
                          <a:effectLst/>
                        </a:rPr>
                        <a:t> → A</a:t>
                      </a:r>
                      <a:r>
                        <a:rPr lang="en-US" sz="1000" baseline="-25000">
                          <a:effectLst/>
                        </a:rPr>
                        <a:t>8</a:t>
                      </a:r>
                      <a:r>
                        <a:rPr lang="en-US" sz="1000">
                          <a:effectLst/>
                        </a:rPr>
                        <a:t>,V</a:t>
                      </a:r>
                      <a:r>
                        <a:rPr lang="en-US" sz="1000" baseline="-25000">
                          <a:effectLst/>
                        </a:rPr>
                        <a:t>1</a:t>
                      </a:r>
                      <a:endParaRPr lang="en-GB" sz="1200">
                        <a:effectLst/>
                      </a:endParaRPr>
                    </a:p>
                    <a:p>
                      <a:pPr algn="just">
                        <a:spcBef>
                          <a:spcPts val="200"/>
                        </a:spcBef>
                        <a:spcAft>
                          <a:spcPts val="200"/>
                        </a:spcAft>
                      </a:pPr>
                      <a:r>
                        <a:rPr lang="en-US" sz="1000">
                          <a:effectLst/>
                        </a:rPr>
                        <a:t>A</a:t>
                      </a:r>
                      <a:r>
                        <a:rPr lang="en-US" sz="1000" baseline="-25000">
                          <a:effectLst/>
                        </a:rPr>
                        <a:t>5</a:t>
                      </a:r>
                      <a:r>
                        <a:rPr lang="en-US" sz="1000">
                          <a:effectLst/>
                        </a:rPr>
                        <a:t>,V</a:t>
                      </a:r>
                      <a:r>
                        <a:rPr lang="en-US" sz="1000" baseline="-25000">
                          <a:effectLst/>
                        </a:rPr>
                        <a:t>3</a:t>
                      </a:r>
                      <a:r>
                        <a:rPr lang="en-US" sz="1000">
                          <a:effectLst/>
                        </a:rPr>
                        <a:t> → A</a:t>
                      </a:r>
                      <a:r>
                        <a:rPr lang="en-US" sz="1000" baseline="-25000">
                          <a:effectLst/>
                        </a:rPr>
                        <a:t>6</a:t>
                      </a:r>
                      <a:r>
                        <a:rPr lang="en-US" sz="1000">
                          <a:effectLst/>
                        </a:rPr>
                        <a:t>,V</a:t>
                      </a:r>
                      <a:r>
                        <a:rPr lang="en-US" sz="1000" baseline="-25000">
                          <a:effectLst/>
                        </a:rPr>
                        <a:t>2</a:t>
                      </a:r>
                      <a:r>
                        <a:rPr lang="en-US" sz="1000">
                          <a:effectLst/>
                        </a:rPr>
                        <a:t> → A</a:t>
                      </a:r>
                      <a:r>
                        <a:rPr lang="en-US" sz="1000" baseline="-25000">
                          <a:effectLst/>
                        </a:rPr>
                        <a:t>8</a:t>
                      </a:r>
                      <a:r>
                        <a:rPr lang="en-US" sz="1000">
                          <a:effectLst/>
                        </a:rPr>
                        <a:t>,V</a:t>
                      </a:r>
                      <a:r>
                        <a:rPr lang="en-US" sz="1000" baseline="-25000">
                          <a:effectLst/>
                        </a:rPr>
                        <a:t>1</a:t>
                      </a:r>
                      <a:endParaRPr lang="en-GB" sz="1200">
                        <a:effectLst/>
                      </a:endParaRPr>
                    </a:p>
                    <a:p>
                      <a:pPr algn="just">
                        <a:spcBef>
                          <a:spcPts val="200"/>
                        </a:spcBef>
                        <a:spcAft>
                          <a:spcPts val="200"/>
                        </a:spcAft>
                      </a:pPr>
                      <a:r>
                        <a:rPr lang="en-US" sz="1000">
                          <a:effectLst/>
                        </a:rPr>
                        <a:t>A</a:t>
                      </a:r>
                      <a:r>
                        <a:rPr lang="en-US" sz="1000" baseline="-25000">
                          <a:effectLst/>
                        </a:rPr>
                        <a:t>7</a:t>
                      </a:r>
                      <a:r>
                        <a:rPr lang="en-US" sz="1000">
                          <a:effectLst/>
                        </a:rPr>
                        <a:t>,V</a:t>
                      </a:r>
                      <a:r>
                        <a:rPr lang="en-US" sz="1000" baseline="-25000">
                          <a:effectLst/>
                        </a:rPr>
                        <a:t>1</a:t>
                      </a:r>
                      <a:r>
                        <a:rPr lang="en-US" sz="1000">
                          <a:effectLst/>
                        </a:rPr>
                        <a:t> → A</a:t>
                      </a:r>
                      <a:r>
                        <a:rPr lang="en-US" sz="1000" baseline="-25000">
                          <a:effectLst/>
                        </a:rPr>
                        <a:t>6</a:t>
                      </a:r>
                      <a:r>
                        <a:rPr lang="en-US" sz="1000">
                          <a:effectLst/>
                        </a:rPr>
                        <a:t>,V</a:t>
                      </a:r>
                      <a:r>
                        <a:rPr lang="en-US" sz="1000" baseline="-25000">
                          <a:effectLst/>
                        </a:rPr>
                        <a:t>3</a:t>
                      </a:r>
                      <a:r>
                        <a:rPr lang="en-US" sz="1000">
                          <a:effectLst/>
                        </a:rPr>
                        <a:t> → A</a:t>
                      </a:r>
                      <a:r>
                        <a:rPr lang="en-US" sz="1000" baseline="-25000">
                          <a:effectLst/>
                        </a:rPr>
                        <a:t>8</a:t>
                      </a:r>
                      <a:r>
                        <a:rPr lang="en-US" sz="1000">
                          <a:effectLst/>
                        </a:rPr>
                        <a:t>,V</a:t>
                      </a:r>
                      <a:r>
                        <a:rPr lang="en-US" sz="1000" baseline="-25000">
                          <a:effectLst/>
                        </a:rPr>
                        <a:t>1</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it-IT" sz="1000" dirty="0">
                          <a:effectLst/>
                        </a:rPr>
                        <a:t>A</a:t>
                      </a:r>
                      <a:r>
                        <a:rPr lang="it-IT" sz="1000" baseline="-25000" dirty="0">
                          <a:effectLst/>
                        </a:rPr>
                        <a:t>5</a:t>
                      </a:r>
                      <a:r>
                        <a:rPr lang="it-IT" sz="1000" dirty="0">
                          <a:effectLst/>
                        </a:rPr>
                        <a:t>,V</a:t>
                      </a:r>
                      <a:r>
                        <a:rPr lang="it-IT" sz="1000" baseline="-25000" dirty="0">
                          <a:effectLst/>
                        </a:rPr>
                        <a:t>3</a:t>
                      </a:r>
                      <a:r>
                        <a:rPr lang="it-IT" sz="1000" dirty="0">
                          <a:effectLst/>
                        </a:rPr>
                        <a:t> → A</a:t>
                      </a:r>
                      <a:r>
                        <a:rPr lang="it-IT" sz="1000" baseline="-25000" dirty="0">
                          <a:effectLst/>
                        </a:rPr>
                        <a:t>6</a:t>
                      </a:r>
                      <a:r>
                        <a:rPr lang="it-IT" sz="1000" dirty="0">
                          <a:effectLst/>
                        </a:rPr>
                        <a:t>,IoC</a:t>
                      </a:r>
                      <a:r>
                        <a:rPr lang="it-IT" sz="1000" baseline="-25000" dirty="0">
                          <a:effectLst/>
                        </a:rPr>
                        <a:t>5</a:t>
                      </a:r>
                      <a:r>
                        <a:rPr lang="it-IT" sz="1000" dirty="0">
                          <a:effectLst/>
                        </a:rPr>
                        <a:t> → A</a:t>
                      </a:r>
                      <a:r>
                        <a:rPr lang="it-IT" sz="1000" baseline="-25000" dirty="0">
                          <a:effectLst/>
                        </a:rPr>
                        <a:t>8</a:t>
                      </a:r>
                      <a:r>
                        <a:rPr lang="it-IT" sz="1000" dirty="0">
                          <a:effectLst/>
                        </a:rPr>
                        <a:t>,IoC</a:t>
                      </a:r>
                      <a:r>
                        <a:rPr lang="it-IT" sz="1000" baseline="-25000" dirty="0">
                          <a:effectLst/>
                        </a:rPr>
                        <a:t>6</a:t>
                      </a:r>
                      <a:endParaRPr lang="en-GB" sz="1200" dirty="0">
                        <a:effectLst/>
                      </a:endParaRPr>
                    </a:p>
                    <a:p>
                      <a:pPr algn="just">
                        <a:spcBef>
                          <a:spcPts val="200"/>
                        </a:spcBef>
                        <a:spcAft>
                          <a:spcPts val="200"/>
                        </a:spcAft>
                      </a:pPr>
                      <a:r>
                        <a:rPr lang="it-IT" sz="1000" dirty="0">
                          <a:effectLst/>
                        </a:rPr>
                        <a:t>A</a:t>
                      </a:r>
                      <a:r>
                        <a:rPr lang="it-IT" sz="1000" baseline="-25000" dirty="0">
                          <a:effectLst/>
                        </a:rPr>
                        <a:t>5</a:t>
                      </a:r>
                      <a:r>
                        <a:rPr lang="it-IT" sz="1000" dirty="0">
                          <a:effectLst/>
                        </a:rPr>
                        <a:t>,V</a:t>
                      </a:r>
                      <a:r>
                        <a:rPr lang="it-IT" sz="1000" baseline="-25000" dirty="0">
                          <a:effectLst/>
                        </a:rPr>
                        <a:t>3</a:t>
                      </a:r>
                      <a:r>
                        <a:rPr lang="it-IT" sz="1000" dirty="0">
                          <a:effectLst/>
                        </a:rPr>
                        <a:t> → A</a:t>
                      </a:r>
                      <a:r>
                        <a:rPr lang="it-IT" sz="1000" baseline="-25000" dirty="0">
                          <a:effectLst/>
                        </a:rPr>
                        <a:t>6</a:t>
                      </a:r>
                      <a:r>
                        <a:rPr lang="it-IT" sz="1000" dirty="0">
                          <a:effectLst/>
                        </a:rPr>
                        <a:t>, IoC</a:t>
                      </a:r>
                      <a:r>
                        <a:rPr lang="it-IT" sz="1000" baseline="-25000" dirty="0">
                          <a:effectLst/>
                        </a:rPr>
                        <a:t>7</a:t>
                      </a:r>
                      <a:r>
                        <a:rPr lang="it-IT" sz="1000" dirty="0">
                          <a:effectLst/>
                        </a:rPr>
                        <a:t> → A</a:t>
                      </a:r>
                      <a:r>
                        <a:rPr lang="it-IT" sz="1000" baseline="-25000" dirty="0">
                          <a:effectLst/>
                        </a:rPr>
                        <a:t>8</a:t>
                      </a:r>
                      <a:r>
                        <a:rPr lang="it-IT" sz="1000" dirty="0">
                          <a:effectLst/>
                        </a:rPr>
                        <a:t>,IoC</a:t>
                      </a:r>
                      <a:r>
                        <a:rPr lang="it-IT" sz="1000" baseline="-25000" dirty="0">
                          <a:effectLst/>
                        </a:rPr>
                        <a:t>6</a:t>
                      </a:r>
                      <a:endParaRPr lang="en-GB" sz="1200" dirty="0">
                        <a:effectLst/>
                      </a:endParaRPr>
                    </a:p>
                    <a:p>
                      <a:pPr algn="just">
                        <a:spcBef>
                          <a:spcPts val="200"/>
                        </a:spcBef>
                        <a:spcAft>
                          <a:spcPts val="200"/>
                        </a:spcAft>
                      </a:pPr>
                      <a:r>
                        <a:rPr lang="en-US" sz="1000" dirty="0">
                          <a:effectLst/>
                        </a:rPr>
                        <a:t>A</a:t>
                      </a:r>
                      <a:r>
                        <a:rPr lang="en-US" sz="1000" baseline="-25000" dirty="0">
                          <a:effectLst/>
                        </a:rPr>
                        <a:t>7</a:t>
                      </a:r>
                      <a:r>
                        <a:rPr lang="en-US" sz="1000" dirty="0">
                          <a:effectLst/>
                        </a:rPr>
                        <a:t>,V</a:t>
                      </a:r>
                      <a:r>
                        <a:rPr lang="en-US" sz="1000" baseline="-25000" dirty="0">
                          <a:effectLst/>
                        </a:rPr>
                        <a:t>1</a:t>
                      </a:r>
                      <a:r>
                        <a:rPr lang="en-US" sz="1000" dirty="0">
                          <a:effectLst/>
                        </a:rPr>
                        <a:t> → A</a:t>
                      </a:r>
                      <a:r>
                        <a:rPr lang="en-US" sz="1000" baseline="-25000" dirty="0">
                          <a:effectLst/>
                        </a:rPr>
                        <a:t>6</a:t>
                      </a:r>
                      <a:r>
                        <a:rPr lang="en-US" sz="1000" dirty="0">
                          <a:effectLst/>
                        </a:rPr>
                        <a:t>,V</a:t>
                      </a:r>
                      <a:r>
                        <a:rPr lang="en-US" sz="1000" baseline="-25000" dirty="0">
                          <a:effectLst/>
                        </a:rPr>
                        <a:t>3</a:t>
                      </a:r>
                      <a:r>
                        <a:rPr lang="en-US" sz="1000" dirty="0">
                          <a:effectLst/>
                        </a:rPr>
                        <a:t> → A</a:t>
                      </a:r>
                      <a:r>
                        <a:rPr lang="en-US" sz="1000" baseline="-25000" dirty="0">
                          <a:effectLst/>
                        </a:rPr>
                        <a:t>8</a:t>
                      </a:r>
                      <a:r>
                        <a:rPr lang="en-US" sz="1000" dirty="0">
                          <a:effectLst/>
                        </a:rPr>
                        <a:t>, IoC</a:t>
                      </a:r>
                      <a:r>
                        <a:rPr lang="en-US" sz="1000" baseline="-25000" dirty="0">
                          <a:effectLst/>
                        </a:rPr>
                        <a:t>6</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0110813"/>
                  </a:ext>
                </a:extLst>
              </a:tr>
            </a:tbl>
          </a:graphicData>
        </a:graphic>
      </p:graphicFrame>
    </p:spTree>
    <p:extLst>
      <p:ext uri="{BB962C8B-B14F-4D97-AF65-F5344CB8AC3E}">
        <p14:creationId xmlns:p14="http://schemas.microsoft.com/office/powerpoint/2010/main" val="416997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D7D1-A01E-45D3-A79F-50816AB1A86F}"/>
              </a:ext>
            </a:extLst>
          </p:cNvPr>
          <p:cNvSpPr>
            <a:spLocks noGrp="1"/>
          </p:cNvSpPr>
          <p:nvPr>
            <p:ph type="ctrTitle"/>
          </p:nvPr>
        </p:nvSpPr>
        <p:spPr>
          <a:xfrm>
            <a:off x="796322" y="320040"/>
            <a:ext cx="6732237" cy="530565"/>
          </a:xfrm>
        </p:spPr>
        <p:txBody>
          <a:bodyPr>
            <a:normAutofit fontScale="90000"/>
          </a:bodyPr>
          <a:lstStyle/>
          <a:p>
            <a:r>
              <a:rPr lang="en-GB" sz="3200" dirty="0">
                <a:solidFill>
                  <a:srgbClr val="00B0F0"/>
                </a:solidFill>
              </a:rPr>
              <a:t>Individual vulnerability exploitation</a:t>
            </a:r>
          </a:p>
        </p:txBody>
      </p:sp>
      <p:sp>
        <p:nvSpPr>
          <p:cNvPr id="4" name="Picture Placeholder 3">
            <a:extLst>
              <a:ext uri="{FF2B5EF4-FFF2-40B4-BE49-F238E27FC236}">
                <a16:creationId xmlns:a16="http://schemas.microsoft.com/office/drawing/2014/main" id="{43DF6A77-1EDC-89F4-9348-D3803BB0372E}"/>
              </a:ext>
            </a:extLst>
          </p:cNvPr>
          <p:cNvSpPr>
            <a:spLocks noGrp="1"/>
          </p:cNvSpPr>
          <p:nvPr>
            <p:ph type="pic" sz="quarter" idx="11"/>
          </p:nvPr>
        </p:nvSpPr>
        <p:spPr>
          <a:xfrm flipH="1">
            <a:off x="11185450" y="0"/>
            <a:ext cx="1006549" cy="6858000"/>
          </a:xfrm>
        </p:spPr>
        <p:txBody>
          <a:bodyPr/>
          <a:lstStyle/>
          <a:p>
            <a:endParaRPr lang="en-GB"/>
          </a:p>
        </p:txBody>
      </p:sp>
      <p:sp>
        <p:nvSpPr>
          <p:cNvPr id="5" name="Footer Placeholder 4">
            <a:extLst>
              <a:ext uri="{FF2B5EF4-FFF2-40B4-BE49-F238E27FC236}">
                <a16:creationId xmlns:a16="http://schemas.microsoft.com/office/drawing/2014/main" id="{C19E6F99-8E98-FFEA-FED4-46CB9ABEA987}"/>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A481AD11-3144-648E-5C3B-9300595AA5C2}"/>
              </a:ext>
            </a:extLst>
          </p:cNvPr>
          <p:cNvSpPr>
            <a:spLocks noGrp="1"/>
          </p:cNvSpPr>
          <p:nvPr>
            <p:ph type="sldNum" sz="quarter" idx="4"/>
          </p:nvPr>
        </p:nvSpPr>
        <p:spPr/>
        <p:txBody>
          <a:bodyPr/>
          <a:lstStyle/>
          <a:p>
            <a:fld id="{3A98EE3D-8CD1-4C3F-BD1C-C98C9596463C}" type="slidenum">
              <a:rPr lang="en-US" smtClean="0"/>
              <a:pPr/>
              <a:t>59</a:t>
            </a:fld>
            <a:endParaRPr lang="en-US" dirty="0"/>
          </a:p>
        </p:txBody>
      </p:sp>
      <p:graphicFrame>
        <p:nvGraphicFramePr>
          <p:cNvPr id="7" name="Table 6">
            <a:extLst>
              <a:ext uri="{FF2B5EF4-FFF2-40B4-BE49-F238E27FC236}">
                <a16:creationId xmlns:a16="http://schemas.microsoft.com/office/drawing/2014/main" id="{876D6D1F-E89C-1198-738D-CD52DF26737D}"/>
              </a:ext>
            </a:extLst>
          </p:cNvPr>
          <p:cNvGraphicFramePr>
            <a:graphicFrameLocks noGrp="1"/>
          </p:cNvGraphicFramePr>
          <p:nvPr>
            <p:extLst>
              <p:ext uri="{D42A27DB-BD31-4B8C-83A1-F6EECF244321}">
                <p14:modId xmlns:p14="http://schemas.microsoft.com/office/powerpoint/2010/main" val="2751962301"/>
              </p:ext>
            </p:extLst>
          </p:nvPr>
        </p:nvGraphicFramePr>
        <p:xfrm>
          <a:off x="700966" y="2004060"/>
          <a:ext cx="7337247" cy="4126694"/>
        </p:xfrm>
        <a:graphic>
          <a:graphicData uri="http://schemas.openxmlformats.org/drawingml/2006/table">
            <a:tbl>
              <a:tblPr firstRow="1" firstCol="1" bandRow="1">
                <a:tableStyleId>{5C22544A-7EE6-4342-B048-85BDC9FD1C3A}</a:tableStyleId>
              </a:tblPr>
              <a:tblGrid>
                <a:gridCol w="959415">
                  <a:extLst>
                    <a:ext uri="{9D8B030D-6E8A-4147-A177-3AD203B41FA5}">
                      <a16:colId xmlns:a16="http://schemas.microsoft.com/office/drawing/2014/main" val="2076549132"/>
                    </a:ext>
                  </a:extLst>
                </a:gridCol>
                <a:gridCol w="433733">
                  <a:extLst>
                    <a:ext uri="{9D8B030D-6E8A-4147-A177-3AD203B41FA5}">
                      <a16:colId xmlns:a16="http://schemas.microsoft.com/office/drawing/2014/main" val="3834257171"/>
                    </a:ext>
                  </a:extLst>
                </a:gridCol>
                <a:gridCol w="1380146">
                  <a:extLst>
                    <a:ext uri="{9D8B030D-6E8A-4147-A177-3AD203B41FA5}">
                      <a16:colId xmlns:a16="http://schemas.microsoft.com/office/drawing/2014/main" val="2197869985"/>
                    </a:ext>
                  </a:extLst>
                </a:gridCol>
                <a:gridCol w="959415">
                  <a:extLst>
                    <a:ext uri="{9D8B030D-6E8A-4147-A177-3AD203B41FA5}">
                      <a16:colId xmlns:a16="http://schemas.microsoft.com/office/drawing/2014/main" val="4006654345"/>
                    </a:ext>
                  </a:extLst>
                </a:gridCol>
                <a:gridCol w="987277">
                  <a:extLst>
                    <a:ext uri="{9D8B030D-6E8A-4147-A177-3AD203B41FA5}">
                      <a16:colId xmlns:a16="http://schemas.microsoft.com/office/drawing/2014/main" val="1476179613"/>
                    </a:ext>
                  </a:extLst>
                </a:gridCol>
                <a:gridCol w="987277">
                  <a:extLst>
                    <a:ext uri="{9D8B030D-6E8A-4147-A177-3AD203B41FA5}">
                      <a16:colId xmlns:a16="http://schemas.microsoft.com/office/drawing/2014/main" val="510947215"/>
                    </a:ext>
                  </a:extLst>
                </a:gridCol>
                <a:gridCol w="962202">
                  <a:extLst>
                    <a:ext uri="{9D8B030D-6E8A-4147-A177-3AD203B41FA5}">
                      <a16:colId xmlns:a16="http://schemas.microsoft.com/office/drawing/2014/main" val="1033696809"/>
                    </a:ext>
                  </a:extLst>
                </a:gridCol>
                <a:gridCol w="667782">
                  <a:extLst>
                    <a:ext uri="{9D8B030D-6E8A-4147-A177-3AD203B41FA5}">
                      <a16:colId xmlns:a16="http://schemas.microsoft.com/office/drawing/2014/main" val="2980391994"/>
                    </a:ext>
                  </a:extLst>
                </a:gridCol>
              </a:tblGrid>
              <a:tr h="281394">
                <a:tc rowSpan="2">
                  <a:txBody>
                    <a:bodyPr/>
                    <a:lstStyle/>
                    <a:p>
                      <a:pPr algn="ctr">
                        <a:lnSpc>
                          <a:spcPts val="1300"/>
                        </a:lnSpc>
                      </a:pPr>
                      <a:r>
                        <a:rPr lang="en-US" sz="1000">
                          <a:effectLst/>
                        </a:rPr>
                        <a:t>Vulnerability</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ts val="1300"/>
                        </a:lnSpc>
                      </a:pPr>
                      <a:r>
                        <a:rPr lang="en-US" sz="1000">
                          <a:effectLst/>
                        </a:rPr>
                        <a:t>Asset</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ts val="1300"/>
                        </a:lnSpc>
                      </a:pPr>
                      <a:r>
                        <a:rPr lang="en-US" sz="1000">
                          <a:effectLst/>
                        </a:rPr>
                        <a:t>Individual Vulnerability Level (IVL)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gridSpan="5">
                  <a:txBody>
                    <a:bodyPr/>
                    <a:lstStyle/>
                    <a:p>
                      <a:pPr algn="ctr">
                        <a:lnSpc>
                          <a:spcPts val="1300"/>
                        </a:lnSpc>
                      </a:pPr>
                      <a:r>
                        <a:rPr lang="en-US" sz="1000">
                          <a:effectLst/>
                        </a:rPr>
                        <a:t>Threat Actor’s Exploitability Level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5587477"/>
                  </a:ext>
                </a:extLst>
              </a:tr>
              <a:tr h="109059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ts val="1300"/>
                        </a:lnSpc>
                      </a:pPr>
                      <a:r>
                        <a:rPr lang="en-US" sz="1000">
                          <a:effectLst/>
                        </a:rPr>
                        <a:t>Capability = Very Low (VL)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Capability = Low (L)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Capability = Moderate (M)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Capability = High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Capability = Very High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9001660"/>
                  </a:ext>
                </a:extLst>
              </a:tr>
              <a:tr h="373782">
                <a:tc>
                  <a:txBody>
                    <a:bodyPr/>
                    <a:lstStyle/>
                    <a:p>
                      <a:pPr algn="ctr">
                        <a:lnSpc>
                          <a:spcPts val="1300"/>
                        </a:lnSpc>
                      </a:pPr>
                      <a:r>
                        <a:rPr lang="en-US"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IVL(A1,V1)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dirty="0">
                          <a:effectLst/>
                        </a:rPr>
                        <a:t>VH</a:t>
                      </a:r>
                      <a:endParaRPr lang="en-GB"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0450333"/>
                  </a:ext>
                </a:extLst>
              </a:tr>
              <a:tr h="399171">
                <a:tc>
                  <a:txBody>
                    <a:bodyPr/>
                    <a:lstStyle/>
                    <a:p>
                      <a:pPr algn="ctr">
                        <a:lnSpc>
                          <a:spcPts val="1300"/>
                        </a:lnSpc>
                      </a:pPr>
                      <a:r>
                        <a:rPr lang="en-US"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IVL(A1,V2)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9037580"/>
                  </a:ext>
                </a:extLst>
              </a:tr>
              <a:tr h="394940">
                <a:tc>
                  <a:txBody>
                    <a:bodyPr/>
                    <a:lstStyle/>
                    <a:p>
                      <a:pPr algn="ctr">
                        <a:lnSpc>
                          <a:spcPts val="1300"/>
                        </a:lnSpc>
                      </a:pPr>
                      <a:r>
                        <a:rPr lang="en-US"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A9</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IVL(A9,V1)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945469"/>
                  </a:ext>
                </a:extLst>
              </a:tr>
              <a:tr h="400581">
                <a:tc>
                  <a:txBody>
                    <a:bodyPr/>
                    <a:lstStyle/>
                    <a:p>
                      <a:pPr algn="ctr">
                        <a:lnSpc>
                          <a:spcPts val="1300"/>
                        </a:lnSpc>
                      </a:pPr>
                      <a:r>
                        <a:rPr lang="en-US"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IVL(A9,A2) =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72085"/>
                  </a:ext>
                </a:extLst>
              </a:tr>
              <a:tr h="396350">
                <a:tc>
                  <a:txBody>
                    <a:bodyPr/>
                    <a:lstStyle/>
                    <a:p>
                      <a:pPr algn="ctr">
                        <a:lnSpc>
                          <a:spcPts val="1300"/>
                        </a:lnSpc>
                      </a:pPr>
                      <a:r>
                        <a:rPr lang="en-US"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A6</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 (A6,V1) =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9401322"/>
                  </a:ext>
                </a:extLst>
              </a:tr>
              <a:tr h="392119">
                <a:tc>
                  <a:txBody>
                    <a:bodyPr/>
                    <a:lstStyle/>
                    <a:p>
                      <a:pPr algn="ctr">
                        <a:lnSpc>
                          <a:spcPts val="1300"/>
                        </a:lnSpc>
                      </a:pPr>
                      <a:r>
                        <a:rPr lang="en-US"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A6</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 (A6,V2) =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141942"/>
                  </a:ext>
                </a:extLst>
              </a:tr>
              <a:tr h="397760">
                <a:tc>
                  <a:txBody>
                    <a:bodyPr/>
                    <a:lstStyle/>
                    <a:p>
                      <a:pPr algn="ctr">
                        <a:lnSpc>
                          <a:spcPts val="1300"/>
                        </a:lnSpc>
                      </a:pPr>
                      <a:r>
                        <a:rPr lang="en-US"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A8</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IVL (A8,V1)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n-US" sz="1000" dirty="0">
                          <a:effectLst/>
                        </a:rPr>
                        <a:t>VH</a:t>
                      </a:r>
                      <a:endParaRPr lang="en-GB"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40538848"/>
                  </a:ext>
                </a:extLst>
              </a:tr>
            </a:tbl>
          </a:graphicData>
        </a:graphic>
      </p:graphicFrame>
    </p:spTree>
    <p:extLst>
      <p:ext uri="{BB962C8B-B14F-4D97-AF65-F5344CB8AC3E}">
        <p14:creationId xmlns:p14="http://schemas.microsoft.com/office/powerpoint/2010/main" val="4111818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4289474" cy="2569866"/>
          </a:xfrm>
        </p:spPr>
        <p:txBody>
          <a:bodyPr>
            <a:normAutofit/>
          </a:bodyPr>
          <a:lstStyle/>
          <a:p>
            <a:r>
              <a:rPr lang="en-US" dirty="0"/>
              <a:t>IT professional</a:t>
            </a:r>
          </a:p>
          <a:p>
            <a:r>
              <a:rPr lang="en-US" dirty="0"/>
              <a:t>Heath care </a:t>
            </a:r>
            <a:r>
              <a:rPr lang="en-US" dirty="0" err="1"/>
              <a:t>practitoners</a:t>
            </a:r>
            <a:endParaRPr lang="en-US" dirty="0"/>
          </a:p>
          <a:p>
            <a:r>
              <a:rPr lang="en-US" dirty="0"/>
              <a:t>Security professionals</a:t>
            </a:r>
          </a:p>
          <a:p>
            <a:r>
              <a:rPr lang="en-US" dirty="0"/>
              <a:t>Admins</a:t>
            </a:r>
          </a:p>
          <a:p>
            <a:pPr marL="0" indent="0">
              <a:buNone/>
            </a:pPr>
            <a:r>
              <a:rPr lang="en-US" dirty="0"/>
              <a:t>.</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DD6F23-AE3C-3E11-0A04-0CF0274A58F7}"/>
              </a:ext>
            </a:extLst>
          </p:cNvPr>
          <p:cNvSpPr>
            <a:spLocks noGrp="1"/>
          </p:cNvSpPr>
          <p:nvPr>
            <p:ph type="pic" sz="quarter" idx="11"/>
          </p:nvPr>
        </p:nvSpPr>
        <p:spPr>
          <a:xfrm flipH="1">
            <a:off x="10768545" y="0"/>
            <a:ext cx="1419970" cy="6858000"/>
          </a:xfrm>
        </p:spPr>
        <p:txBody>
          <a:bodyPr/>
          <a:lstStyle/>
          <a:p>
            <a:endParaRPr lang="en-GB"/>
          </a:p>
        </p:txBody>
      </p:sp>
      <p:sp>
        <p:nvSpPr>
          <p:cNvPr id="5" name="Footer Placeholder 4">
            <a:extLst>
              <a:ext uri="{FF2B5EF4-FFF2-40B4-BE49-F238E27FC236}">
                <a16:creationId xmlns:a16="http://schemas.microsoft.com/office/drawing/2014/main" id="{D9656374-5562-A158-DBA9-BAC4F179C975}"/>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D2B31FE9-54DC-27A3-B5FC-D5621FB2FC53}"/>
              </a:ext>
            </a:extLst>
          </p:cNvPr>
          <p:cNvSpPr>
            <a:spLocks noGrp="1"/>
          </p:cNvSpPr>
          <p:nvPr>
            <p:ph type="sldNum" sz="quarter" idx="4"/>
          </p:nvPr>
        </p:nvSpPr>
        <p:spPr/>
        <p:txBody>
          <a:bodyPr/>
          <a:lstStyle/>
          <a:p>
            <a:fld id="{3A98EE3D-8CD1-4C3F-BD1C-C98C9596463C}" type="slidenum">
              <a:rPr lang="en-US" smtClean="0"/>
              <a:pPr/>
              <a:t>60</a:t>
            </a:fld>
            <a:endParaRPr lang="en-US" dirty="0"/>
          </a:p>
        </p:txBody>
      </p:sp>
      <p:pic>
        <p:nvPicPr>
          <p:cNvPr id="7" name="Picture 2" descr="C:\Users\Shareeful\Desktop\frequently-asked-job-interview-questions.jpeg">
            <a:extLst>
              <a:ext uri="{FF2B5EF4-FFF2-40B4-BE49-F238E27FC236}">
                <a16:creationId xmlns:a16="http://schemas.microsoft.com/office/drawing/2014/main" id="{C39EFA3D-6691-FF17-A3CD-8ADA84E76DEE}"/>
              </a:ext>
            </a:extLst>
          </p:cNvPr>
          <p:cNvPicPr>
            <a:picLocks noChangeAspect="1" noChangeArrowheads="1"/>
          </p:cNvPicPr>
          <p:nvPr/>
        </p:nvPicPr>
        <p:blipFill>
          <a:blip r:embed="rId2" cstate="print"/>
          <a:srcRect/>
          <a:stretch>
            <a:fillRect/>
          </a:stretch>
        </p:blipFill>
        <p:spPr bwMode="auto">
          <a:xfrm>
            <a:off x="1859433" y="1222326"/>
            <a:ext cx="5070662" cy="3806874"/>
          </a:xfrm>
          <a:prstGeom prst="rect">
            <a:avLst/>
          </a:prstGeom>
          <a:noFill/>
        </p:spPr>
      </p:pic>
    </p:spTree>
    <p:extLst>
      <p:ext uri="{BB962C8B-B14F-4D97-AF65-F5344CB8AC3E}">
        <p14:creationId xmlns:p14="http://schemas.microsoft.com/office/powerpoint/2010/main" val="1225884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 Dr. Shareeful Islam</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4404118"/>
          </a:xfrm>
        </p:spPr>
        <p:txBody>
          <a:bodyPr>
            <a:normAutofit/>
          </a:bodyPr>
          <a:lstStyle/>
          <a:p>
            <a:pPr marL="0" indent="0">
              <a:buNone/>
            </a:pPr>
            <a:r>
              <a:rPr lang="en-US" dirty="0"/>
              <a:t>Highly motivated and committed cyber security and risk management professional with experience in research, training and consultancy. </a:t>
            </a:r>
          </a:p>
          <a:p>
            <a:pPr marL="0" indent="0">
              <a:buNone/>
            </a:pPr>
            <a:r>
              <a:rPr lang="en-US" dirty="0"/>
              <a:t>Consultant for managing cyber security risks and information security management system to develop risks management framework following ISO 27001:2013, ISO31000:2018, NIST-CSF, STIX threat modelling, CIS_CSC and other relevant standards in various business environments. </a:t>
            </a:r>
          </a:p>
          <a:p>
            <a:pPr marL="0" indent="0">
              <a:buNone/>
            </a:pPr>
            <a:r>
              <a:rPr lang="en-US" dirty="0"/>
              <a:t>Certified Management of Risks (</a:t>
            </a:r>
            <a:r>
              <a:rPr lang="en-US" dirty="0" err="1"/>
              <a:t>MoR</a:t>
            </a:r>
            <a:r>
              <a:rPr lang="en-US" dirty="0"/>
              <a:t>), PRINCE 2 practitioner and a subject matter expert in Risk Management </a:t>
            </a:r>
          </a:p>
          <a:p>
            <a:pPr marL="0" indent="0">
              <a:buNone/>
            </a:pPr>
            <a:r>
              <a:rPr lang="en-US" dirty="0"/>
              <a:t>Over 90 peer reviewed publications with top journals and conference</a:t>
            </a:r>
          </a:p>
          <a:p>
            <a:pPr marL="0" indent="0">
              <a:buNone/>
            </a:pPr>
            <a:r>
              <a:rPr lang="en-US" dirty="0"/>
              <a:t>https://scholar.google.com/citations?user=IAxS1lsAAAAJ&amp;hl=en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sp>
        <p:nvSpPr>
          <p:cNvPr id="3" name="Picture Placeholder 2">
            <a:extLst>
              <a:ext uri="{FF2B5EF4-FFF2-40B4-BE49-F238E27FC236}">
                <a16:creationId xmlns:a16="http://schemas.microsoft.com/office/drawing/2014/main" id="{189653DD-A37F-5E5E-9138-1DE2776DE1FE}"/>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97183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786877" cy="3636974"/>
          </a:xfrm>
        </p:spPr>
        <p:txBody>
          <a:bodyPr>
            <a:noAutofit/>
          </a:bodyPr>
          <a:lstStyle/>
          <a:p>
            <a:pPr marL="342900" lvl="0" indent="-342900" algn="l">
              <a:spcBef>
                <a:spcPts val="600"/>
              </a:spcBef>
              <a:spcAft>
                <a:spcPts val="600"/>
              </a:spcAft>
              <a:buFont typeface="Arial" panose="020B0604020202020204" pitchFamily="34" charset="0"/>
              <a:buChar char="●"/>
            </a:pPr>
            <a:r>
              <a:rPr lang="en-GB" sz="1600" dirty="0"/>
              <a:t>Demonstrate knowledge and understanding of threat and risks in healthcare system.</a:t>
            </a:r>
          </a:p>
          <a:p>
            <a:pPr marL="342900" lvl="0" indent="-342900" algn="l">
              <a:spcBef>
                <a:spcPts val="600"/>
              </a:spcBef>
              <a:spcAft>
                <a:spcPts val="1200"/>
              </a:spcAft>
              <a:buFont typeface="Arial" panose="020B0604020202020204" pitchFamily="34" charset="0"/>
              <a:buChar char="●"/>
            </a:pPr>
            <a:r>
              <a:rPr lang="en-GB" sz="1600" dirty="0"/>
              <a:t>Identify and critically analyse the healthcare assets and their dependencies.</a:t>
            </a:r>
          </a:p>
          <a:p>
            <a:pPr marL="342900" lvl="0" indent="-342900" algn="just">
              <a:spcBef>
                <a:spcPts val="600"/>
              </a:spcBef>
              <a:spcAft>
                <a:spcPts val="600"/>
              </a:spcAft>
              <a:buFont typeface="Arial" panose="020B0604020202020204" pitchFamily="34" charset="0"/>
              <a:buChar char="●"/>
            </a:pPr>
            <a:r>
              <a:rPr lang="en-GB" sz="1800" kern="0" dirty="0">
                <a:latin typeface="Times New Roman" panose="02020603050405020304" pitchFamily="18" charset="0"/>
              </a:rPr>
              <a:t>Critically appraise the cyber security risk and control  within overall healthcare ecosystem</a:t>
            </a:r>
          </a:p>
          <a:p>
            <a:r>
              <a:rPr lang="en-GB" sz="1600" dirty="0"/>
              <a:t>Demonstrate an in-depth understanding of an effective security practice and document accordingly in a professional manner</a:t>
            </a:r>
          </a:p>
          <a:p>
            <a:pPr>
              <a:spcBef>
                <a:spcPts val="600"/>
              </a:spcBef>
            </a:pPr>
            <a:endParaRPr lang="en-US" sz="1200" dirty="0"/>
          </a:p>
          <a:p>
            <a:pPr>
              <a:spcBef>
                <a:spcPts val="600"/>
              </a:spcBef>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spTree>
    <p:extLst>
      <p:ext uri="{BB962C8B-B14F-4D97-AF65-F5344CB8AC3E}">
        <p14:creationId xmlns:p14="http://schemas.microsoft.com/office/powerpoint/2010/main" val="9194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31454" y="49264"/>
            <a:ext cx="6732237" cy="1104723"/>
          </a:xfrm>
        </p:spPr>
        <p:txBody>
          <a:bodyPr>
            <a:normAutofit fontScale="90000"/>
          </a:bodyPr>
          <a:lstStyle/>
          <a:p>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r>
              <a:rPr lang="en-US" dirty="0">
                <a:solidFill>
                  <a:schemeClr val="accent1"/>
                </a:solidFill>
              </a:rPr>
              <a:t>Training Topics: </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9</a:t>
            </a:fld>
            <a:endParaRPr lang="en-US" dirty="0"/>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696634" y="1203251"/>
            <a:ext cx="6980091" cy="4049233"/>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0"/>
              </a:spcAft>
              <a:buNone/>
            </a:pPr>
            <a:endParaRPr lang="en-US" sz="1400" dirty="0"/>
          </a:p>
          <a:p>
            <a:pPr marL="342900" lvl="0" indent="-342900" algn="just">
              <a:spcBef>
                <a:spcPts val="600"/>
              </a:spcBef>
              <a:spcAft>
                <a:spcPts val="600"/>
              </a:spcAft>
              <a:buFont typeface="Arial" panose="020B0604020202020204" pitchFamily="34" charset="0"/>
              <a:buChar char="●"/>
            </a:pPr>
            <a:r>
              <a:rPr lang="en-GB" sz="1800" dirty="0"/>
              <a:t>Cyber security in healthcare: concepts, technology, services, challenges  </a:t>
            </a:r>
          </a:p>
          <a:p>
            <a:pPr marL="342900" lvl="0" indent="-342900" algn="just">
              <a:spcBef>
                <a:spcPts val="600"/>
              </a:spcBef>
              <a:spcAft>
                <a:spcPts val="600"/>
              </a:spcAft>
              <a:buFont typeface="Arial" panose="020B0604020202020204" pitchFamily="34" charset="0"/>
              <a:buChar char="●"/>
            </a:pPr>
            <a:r>
              <a:rPr lang="en-GB" sz="1800" dirty="0"/>
              <a:t>Vulnerabilities and threats in healthcare</a:t>
            </a:r>
          </a:p>
          <a:p>
            <a:pPr marL="342900" lvl="0" indent="-342900" algn="just">
              <a:spcBef>
                <a:spcPts val="600"/>
              </a:spcBef>
              <a:spcAft>
                <a:spcPts val="600"/>
              </a:spcAft>
              <a:buFont typeface="Arial" panose="020B0604020202020204" pitchFamily="34" charset="0"/>
              <a:buChar char="●"/>
            </a:pPr>
            <a:r>
              <a:rPr lang="en-GB" sz="1800" dirty="0"/>
              <a:t>Cyber-attack path discovery model</a:t>
            </a:r>
          </a:p>
          <a:p>
            <a:pPr marL="342900" lvl="0" indent="-342900" algn="just">
              <a:spcBef>
                <a:spcPts val="600"/>
              </a:spcBef>
              <a:spcAft>
                <a:spcPts val="600"/>
              </a:spcAft>
              <a:buFont typeface="Arial" panose="020B0604020202020204" pitchFamily="34" charset="0"/>
              <a:buChar char="●"/>
            </a:pPr>
            <a:r>
              <a:rPr lang="en-GB" sz="1800" dirty="0"/>
              <a:t>Risk assessment and management in healthcare   </a:t>
            </a:r>
          </a:p>
          <a:p>
            <a:pPr marL="342900" lvl="0" indent="-342900" algn="just">
              <a:spcBef>
                <a:spcPts val="600"/>
              </a:spcBef>
              <a:spcAft>
                <a:spcPts val="600"/>
              </a:spcAft>
              <a:buFont typeface="Arial" panose="020B0604020202020204" pitchFamily="34" charset="0"/>
              <a:buChar char="●"/>
            </a:pPr>
            <a:r>
              <a:rPr lang="en-GB" sz="1800" dirty="0"/>
              <a:t>Secure patient data</a:t>
            </a:r>
          </a:p>
          <a:p>
            <a:pPr marL="342900" lvl="0" indent="-342900" algn="just">
              <a:spcBef>
                <a:spcPts val="600"/>
              </a:spcBef>
              <a:spcAft>
                <a:spcPts val="600"/>
              </a:spcAft>
              <a:buFont typeface="Arial" panose="020B0604020202020204" pitchFamily="34" charset="0"/>
              <a:buChar char="●"/>
            </a:pPr>
            <a:r>
              <a:rPr lang="en-GB" sz="1800" dirty="0"/>
              <a:t>Policy and best practice</a:t>
            </a:r>
          </a:p>
          <a:p>
            <a:pPr marL="342900" lvl="0" indent="-342900" algn="just">
              <a:spcBef>
                <a:spcPts val="600"/>
              </a:spcBef>
              <a:spcAft>
                <a:spcPts val="600"/>
              </a:spcAft>
              <a:buFont typeface="Arial" panose="020B0604020202020204" pitchFamily="34" charset="0"/>
              <a:buChar char="●"/>
            </a:pPr>
            <a:r>
              <a:rPr lang="en-GB" sz="1800" dirty="0"/>
              <a:t>Case study in healthcare</a:t>
            </a:r>
            <a:r>
              <a:rPr lang="en-US" sz="1800" dirty="0"/>
              <a:t> </a:t>
            </a:r>
            <a:endParaRPr lang="en-US" sz="1400" dirty="0"/>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11379755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3549f8e-45d3-4163-ab1e-9d454f41c998" xsi:nil="true"/>
    <MediaServiceKeyPoints xmlns="92a3fbd7-68e5-441b-b93a-40fc3f2f99c1" xsi:nil="true"/>
    <lcf76f155ced4ddcb4097134ff3c332f xmlns="92a3fbd7-68e5-441b-b93a-40fc3f2f99c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BC7CD81F104C47AB71A5AD1D5D1FAC" ma:contentTypeVersion="20" ma:contentTypeDescription="Create a new document." ma:contentTypeScope="" ma:versionID="b39a5559e9fbdb6117dbc6e50010340f">
  <xsd:schema xmlns:xsd="http://www.w3.org/2001/XMLSchema" xmlns:xs="http://www.w3.org/2001/XMLSchema" xmlns:p="http://schemas.microsoft.com/office/2006/metadata/properties" xmlns:ns2="13549f8e-45d3-4163-ab1e-9d454f41c998" xmlns:ns3="92a3fbd7-68e5-441b-b93a-40fc3f2f99c1" targetNamespace="http://schemas.microsoft.com/office/2006/metadata/properties" ma:root="true" ma:fieldsID="3dd443bd725e37c0ade5e2bc146c29dd" ns2:_="" ns3:_="">
    <xsd:import namespace="13549f8e-45d3-4163-ab1e-9d454f41c998"/>
    <xsd:import namespace="92a3fbd7-68e5-441b-b93a-40fc3f2f99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49f8e-45d3-4163-ab1e-9d454f41c9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25c5a7-0c06-4abf-8040-de8bf7497027}" ma:internalName="TaxCatchAll" ma:showField="CatchAllData" ma:web="13549f8e-45d3-4163-ab1e-9d454f41c9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a3fbd7-68e5-441b-b93a-40fc3f2f99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57f8b-f80c-495c-bc2e-dcf47f2a1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13549f8e-45d3-4163-ab1e-9d454f41c998"/>
    <ds:schemaRef ds:uri="92a3fbd7-68e5-441b-b93a-40fc3f2f99c1"/>
  </ds:schemaRefs>
</ds:datastoreItem>
</file>

<file path=customXml/itemProps2.xml><?xml version="1.0" encoding="utf-8"?>
<ds:datastoreItem xmlns:ds="http://schemas.openxmlformats.org/officeDocument/2006/customXml" ds:itemID="{DB0C8BF5-F329-44DE-986F-1EC058DFE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49f8e-45d3-4163-ab1e-9d454f41c998"/>
    <ds:schemaRef ds:uri="92a3fbd7-68e5-441b-b93a-40fc3f2f9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5102</Words>
  <Application>Microsoft Office PowerPoint</Application>
  <PresentationFormat>Ευρεία οθόνη</PresentationFormat>
  <Paragraphs>582</Paragraphs>
  <Slides>60</Slides>
  <Notes>2</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60</vt:i4>
      </vt:variant>
    </vt:vector>
  </HeadingPairs>
  <TitlesOfParts>
    <vt:vector size="74" baseType="lpstr">
      <vt:lpstr>Arial</vt:lpstr>
      <vt:lpstr>Arial MT</vt:lpstr>
      <vt:lpstr>Book Antiqua</vt:lpstr>
      <vt:lpstr>Calibri</vt:lpstr>
      <vt:lpstr>Cambria Math</vt:lpstr>
      <vt:lpstr>Century Gothic</vt:lpstr>
      <vt:lpstr>Courier New</vt:lpstr>
      <vt:lpstr>DINNext</vt:lpstr>
      <vt:lpstr>Lato</vt:lpstr>
      <vt:lpstr>Lucida Sans Unicode</vt:lpstr>
      <vt:lpstr>Palatino Linotype</vt:lpstr>
      <vt:lpstr>Times New Roman</vt:lpstr>
      <vt:lpstr>Wingdings</vt:lpstr>
      <vt:lpstr>Custom</vt:lpstr>
      <vt:lpstr>Healthcare sector cyber security</vt:lpstr>
      <vt:lpstr>Παρουσίαση του PowerPoint</vt:lpstr>
      <vt:lpstr>Healthcare sector cyber security</vt:lpstr>
      <vt:lpstr>Goals: Who-What-Why you need to take this training </vt:lpstr>
      <vt:lpstr>CSP Training Logistic: When-Where-How</vt:lpstr>
      <vt:lpstr>WHO</vt:lpstr>
      <vt:lpstr>WHO</vt:lpstr>
      <vt:lpstr>WHY</vt:lpstr>
      <vt:lpstr>     Training Topics:  </vt:lpstr>
      <vt:lpstr>Information Security Vs. Cyber Security</vt:lpstr>
      <vt:lpstr>Παρουσίαση του PowerPoint</vt:lpstr>
      <vt:lpstr>Security Target</vt:lpstr>
      <vt:lpstr>Παρουσίαση του PowerPoint</vt:lpstr>
      <vt:lpstr>Key Information Security Concepts</vt:lpstr>
      <vt:lpstr>  Key Information Security Concepts</vt:lpstr>
      <vt:lpstr>  Cyber security  in healthcare</vt:lpstr>
      <vt:lpstr>Cyber security  in healthcare</vt:lpstr>
      <vt:lpstr>Cyber security challenges in healthcare</vt:lpstr>
      <vt:lpstr>Cyber security challenges in healthcare</vt:lpstr>
      <vt:lpstr>Security issues  in healthcare</vt:lpstr>
      <vt:lpstr>Medical Device Vulnerabilities and Threats </vt:lpstr>
      <vt:lpstr>Cyber Attach Path</vt:lpstr>
      <vt:lpstr>Cyber Attach Path</vt:lpstr>
      <vt:lpstr>Healthcare Ecosystem</vt:lpstr>
      <vt:lpstr>Παρουσίαση του PowerPoint</vt:lpstr>
      <vt:lpstr>Cyber Attach Path in Healthcare</vt:lpstr>
      <vt:lpstr>Cyber Attach Path in Healthcare</vt:lpstr>
      <vt:lpstr>Attack Path : Step 1 Identify possible entry points</vt:lpstr>
      <vt:lpstr>Attack Path : Step 2 Asset dependencies</vt:lpstr>
      <vt:lpstr>Attack Path : Step 3 Identify possible target points</vt:lpstr>
      <vt:lpstr>Attack Path : Step 4 entry and target point vulnerabilities</vt:lpstr>
      <vt:lpstr>Attack Path : Step 5 threat actor and user profile</vt:lpstr>
      <vt:lpstr>Attack Path : Step 6 Generate attack paths</vt:lpstr>
      <vt:lpstr>Attack Path : Step 7 prioritise an evidence-based vulnerability chain</vt:lpstr>
      <vt:lpstr>Threat actor capability linking with vulnerability chain</vt:lpstr>
      <vt:lpstr>Possible IoCs for healthcare information infrastructure</vt:lpstr>
      <vt:lpstr>   Risk assessment and management in healthcare    </vt:lpstr>
      <vt:lpstr>     Risk assessment and management in healthcare    </vt:lpstr>
      <vt:lpstr>Risk assessment and management in healthcare</vt:lpstr>
      <vt:lpstr>Security Controls in Healthcare</vt:lpstr>
      <vt:lpstr>Access Control in Healthcare</vt:lpstr>
      <vt:lpstr>Access Control in Healthcare</vt:lpstr>
      <vt:lpstr>Secure patient data </vt:lpstr>
      <vt:lpstr>Secure patient data</vt:lpstr>
      <vt:lpstr>Data Security</vt:lpstr>
      <vt:lpstr>Policy and best practice</vt:lpstr>
      <vt:lpstr>Policy and best practice</vt:lpstr>
      <vt:lpstr>Case Study in healthcare </vt:lpstr>
      <vt:lpstr>Case Study in healthcare: Context </vt:lpstr>
      <vt:lpstr>Identify entry, target point assets, and possible dependencies</vt:lpstr>
      <vt:lpstr>Identify entry, target point assets, and possible dependencies</vt:lpstr>
      <vt:lpstr>Case Study in healthcare: Asset Dependencies </vt:lpstr>
      <vt:lpstr>Case Study in healthcare: Attack Path</vt:lpstr>
      <vt:lpstr>Case Study in health care: Vulnerabilities</vt:lpstr>
      <vt:lpstr>Case Study in health care: Vulnerabilities</vt:lpstr>
      <vt:lpstr>Case Study in health care: Vulnerabilities</vt:lpstr>
      <vt:lpstr>Case Study in health care: Threat Actor Profile</vt:lpstr>
      <vt:lpstr>Case Study in health care: Attack Path Generation</vt:lpstr>
      <vt:lpstr>Individual vulnerability exploitation</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2024-04-24T14:54:34Z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