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</p:sldIdLst>
  <p:sldSz cy="6858000" cx="12192000"/>
  <p:notesSz cx="6858000" cy="9144000"/>
  <p:embeddedFontLst>
    <p:embeddedFont>
      <p:font typeface="Lato"/>
      <p:regular r:id="rId67"/>
      <p:bold r:id="rId68"/>
      <p:italic r:id="rId69"/>
      <p:boldItalic r:id="rId70"/>
    </p:embeddedFont>
    <p:embeddedFont>
      <p:font typeface="Palatino Linotype"/>
      <p:regular r:id="rId71"/>
      <p:bold r:id="rId72"/>
      <p:italic r:id="rId73"/>
      <p:boldItalic r:id="rId74"/>
    </p:embeddedFont>
    <p:embeddedFont>
      <p:font typeface="Book Antiqua"/>
      <p:regular r:id="rId75"/>
      <p:bold r:id="rId76"/>
      <p:italic r:id="rId77"/>
      <p:boldItalic r:id="rId78"/>
    </p:embeddedFont>
    <p:embeddedFont>
      <p:font typeface="Century Gothic"/>
      <p:regular r:id="rId79"/>
      <p:bold r:id="rId80"/>
      <p:italic r:id="rId81"/>
      <p:boldItalic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83" roundtripDataSignature="AMtx7mgA10rsK2MElFoI6Mm2dgmw8eeh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ECA7991-A7D7-4231-AF78-42115B65F820}">
  <a:tblStyle styleId="{EECA7991-A7D7-4231-AF78-42115B65F820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3E6"/>
          </a:solidFill>
        </a:fill>
      </a:tcStyle>
    </a:wholeTbl>
    <a:band1H>
      <a:tcTxStyle/>
      <a:tcStyle>
        <a:fill>
          <a:solidFill>
            <a:srgbClr val="FFE6CA"/>
          </a:solidFill>
        </a:fill>
      </a:tcStyle>
    </a:band1H>
    <a:band2H>
      <a:tcTxStyle/>
    </a:band2H>
    <a:band1V>
      <a:tcTxStyle/>
      <a:tcStyle>
        <a:fill>
          <a:solidFill>
            <a:srgbClr val="FFE6CA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3" Type="http://customschemas.google.com/relationships/presentationmetadata" Target="metadata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CenturyGothic-bold.fntdata"/><Relationship Id="rId82" Type="http://schemas.openxmlformats.org/officeDocument/2006/relationships/font" Target="fonts/CenturyGothic-boldItalic.fntdata"/><Relationship Id="rId81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PalatinoLinotype-italic.fntdata"/><Relationship Id="rId72" Type="http://schemas.openxmlformats.org/officeDocument/2006/relationships/font" Target="fonts/PalatinoLinotype-bold.fntdata"/><Relationship Id="rId31" Type="http://schemas.openxmlformats.org/officeDocument/2006/relationships/slide" Target="slides/slide25.xml"/><Relationship Id="rId75" Type="http://schemas.openxmlformats.org/officeDocument/2006/relationships/font" Target="fonts/BookAntiqua-regular.fntdata"/><Relationship Id="rId30" Type="http://schemas.openxmlformats.org/officeDocument/2006/relationships/slide" Target="slides/slide24.xml"/><Relationship Id="rId74" Type="http://schemas.openxmlformats.org/officeDocument/2006/relationships/font" Target="fonts/PalatinoLinotype-boldItalic.fntdata"/><Relationship Id="rId33" Type="http://schemas.openxmlformats.org/officeDocument/2006/relationships/slide" Target="slides/slide27.xml"/><Relationship Id="rId77" Type="http://schemas.openxmlformats.org/officeDocument/2006/relationships/font" Target="fonts/BookAntiqua-italic.fntdata"/><Relationship Id="rId32" Type="http://schemas.openxmlformats.org/officeDocument/2006/relationships/slide" Target="slides/slide26.xml"/><Relationship Id="rId76" Type="http://schemas.openxmlformats.org/officeDocument/2006/relationships/font" Target="fonts/BookAntiqua-bold.fntdata"/><Relationship Id="rId35" Type="http://schemas.openxmlformats.org/officeDocument/2006/relationships/slide" Target="slides/slide29.xml"/><Relationship Id="rId79" Type="http://schemas.openxmlformats.org/officeDocument/2006/relationships/font" Target="fonts/CenturyGothic-regular.fntdata"/><Relationship Id="rId34" Type="http://schemas.openxmlformats.org/officeDocument/2006/relationships/slide" Target="slides/slide28.xml"/><Relationship Id="rId78" Type="http://schemas.openxmlformats.org/officeDocument/2006/relationships/font" Target="fonts/BookAntiqua-boldItalic.fntdata"/><Relationship Id="rId71" Type="http://schemas.openxmlformats.org/officeDocument/2006/relationships/font" Target="fonts/PalatinoLinotype-regular.fntdata"/><Relationship Id="rId70" Type="http://schemas.openxmlformats.org/officeDocument/2006/relationships/font" Target="fonts/Lato-bold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Lato-bold.fntdata"/><Relationship Id="rId23" Type="http://schemas.openxmlformats.org/officeDocument/2006/relationships/slide" Target="slides/slide17.xml"/><Relationship Id="rId67" Type="http://schemas.openxmlformats.org/officeDocument/2006/relationships/font" Target="fonts/Lato-regular.fntdata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Lato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7" name="Google Shape;23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32131" y="-30007"/>
            <a:ext cx="6064493" cy="687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62"/>
          <p:cNvSpPr txBox="1"/>
          <p:nvPr>
            <p:ph type="ctrTitle"/>
          </p:nvPr>
        </p:nvSpPr>
        <p:spPr>
          <a:xfrm>
            <a:off x="7119890" y="723440"/>
            <a:ext cx="4323426" cy="25790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ook Antiqua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2"/>
          <p:cNvSpPr txBox="1"/>
          <p:nvPr>
            <p:ph idx="1" type="subTitle"/>
          </p:nvPr>
        </p:nvSpPr>
        <p:spPr>
          <a:xfrm>
            <a:off x="7128152" y="5248834"/>
            <a:ext cx="4323426" cy="100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8" name="Google Shape;18;p62"/>
          <p:cNvSpPr/>
          <p:nvPr>
            <p:ph idx="2" type="pic"/>
          </p:nvPr>
        </p:nvSpPr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" name="Google Shape;19;p62"/>
          <p:cNvSpPr txBox="1"/>
          <p:nvPr>
            <p:ph idx="3" type="body"/>
          </p:nvPr>
        </p:nvSpPr>
        <p:spPr>
          <a:xfrm>
            <a:off x="7119274" y="3373515"/>
            <a:ext cx="4323426" cy="1008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00"/>
              <a:buNone/>
              <a:defRPr b="1" sz="6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20" name="Google Shape;20;p62"/>
          <p:cNvCxnSpPr/>
          <p:nvPr/>
        </p:nvCxnSpPr>
        <p:spPr>
          <a:xfrm flipH="1">
            <a:off x="4559556" y="-10665"/>
            <a:ext cx="1930144" cy="6877290"/>
          </a:xfrm>
          <a:prstGeom prst="straightConnector1">
            <a:avLst/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 showMasterSp="0">
  <p:cSld name="Title and Content 2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1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p71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71"/>
          <p:cNvSpPr txBox="1"/>
          <p:nvPr>
            <p:ph idx="1" type="body"/>
          </p:nvPr>
        </p:nvSpPr>
        <p:spPr>
          <a:xfrm>
            <a:off x="796322" y="2252394"/>
            <a:ext cx="5797518" cy="2532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17" name="Google Shape;117;p71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8" name="Google Shape;118;p71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71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20" name="Google Shape;120;p71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sson Summary" showMasterSp="0">
  <p:cSld name="Lesson Summary">
    <p:bg>
      <p:bgPr>
        <a:solidFill>
          <a:schemeClr val="dk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2"/>
          <p:cNvSpPr txBox="1"/>
          <p:nvPr>
            <p:ph type="ctrTitle"/>
          </p:nvPr>
        </p:nvSpPr>
        <p:spPr>
          <a:xfrm>
            <a:off x="6599788" y="353962"/>
            <a:ext cx="4786877" cy="983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72"/>
          <p:cNvSpPr txBox="1"/>
          <p:nvPr>
            <p:ph idx="1" type="subTitle"/>
          </p:nvPr>
        </p:nvSpPr>
        <p:spPr>
          <a:xfrm>
            <a:off x="6599788" y="1517074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4" name="Google Shape;124;p72"/>
          <p:cNvSpPr/>
          <p:nvPr>
            <p:ph idx="2" type="pic"/>
          </p:nvPr>
        </p:nvSpPr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25" name="Google Shape;125;p72"/>
          <p:cNvSpPr txBox="1"/>
          <p:nvPr>
            <p:ph idx="3" type="body"/>
          </p:nvPr>
        </p:nvSpPr>
        <p:spPr>
          <a:xfrm>
            <a:off x="6599788" y="2341261"/>
            <a:ext cx="4796710" cy="401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None/>
              <a:defRPr sz="20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6" name="Google Shape;126;p72"/>
          <p:cNvSpPr txBox="1"/>
          <p:nvPr>
            <p:ph idx="4" type="body"/>
          </p:nvPr>
        </p:nvSpPr>
        <p:spPr>
          <a:xfrm>
            <a:off x="6599789" y="2753247"/>
            <a:ext cx="3852296" cy="817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pic>
        <p:nvPicPr>
          <p:cNvPr id="127" name="Google Shape;127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4426666" y="5060315"/>
            <a:ext cx="927943" cy="18013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72"/>
          <p:cNvSpPr txBox="1"/>
          <p:nvPr>
            <p:ph idx="5" type="body"/>
          </p:nvPr>
        </p:nvSpPr>
        <p:spPr>
          <a:xfrm>
            <a:off x="6599788" y="3563285"/>
            <a:ext cx="4796710" cy="401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None/>
              <a:defRPr sz="20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9" name="Google Shape;129;p72"/>
          <p:cNvSpPr txBox="1"/>
          <p:nvPr>
            <p:ph idx="6" type="body"/>
          </p:nvPr>
        </p:nvSpPr>
        <p:spPr>
          <a:xfrm>
            <a:off x="6599788" y="3982578"/>
            <a:ext cx="3860546" cy="52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0" name="Google Shape;130;p72"/>
          <p:cNvSpPr txBox="1"/>
          <p:nvPr>
            <p:ph idx="7" type="body"/>
          </p:nvPr>
        </p:nvSpPr>
        <p:spPr>
          <a:xfrm>
            <a:off x="6599788" y="4564818"/>
            <a:ext cx="4796710" cy="401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None/>
              <a:defRPr sz="20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1" name="Google Shape;131;p72"/>
          <p:cNvSpPr txBox="1"/>
          <p:nvPr>
            <p:ph idx="8" type="body"/>
          </p:nvPr>
        </p:nvSpPr>
        <p:spPr>
          <a:xfrm>
            <a:off x="6599788" y="4975138"/>
            <a:ext cx="3860546" cy="852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1" showMasterSp="0">
  <p:cSld name="Agenda - Topic 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3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73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5" name="Google Shape;135;p73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73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7" name="Google Shape;137;p73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8" name="Google Shape;138;p73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9" name="Google Shape;139;p73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0" name="Google Shape;140;p73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1" name="Google Shape;141;p73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2" name="Google Shape;142;p73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3" name="Google Shape;143;p73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4" name="Google Shape;144;p73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5" name="Google Shape;145;p73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46" name="Google Shape;146;p73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7" name="Google Shape;147;p73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73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2" showMasterSp="0">
  <p:cSld name="Agenda - Topic 2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4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74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2" name="Google Shape;152;p74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74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4" name="Google Shape;154;p74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5" name="Google Shape;155;p74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6" name="Google Shape;156;p74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7" name="Google Shape;157;p74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8" name="Google Shape;158;p74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9" name="Google Shape;159;p74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0" name="Google Shape;160;p74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1" name="Google Shape;161;p74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2" name="Google Shape;162;p74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63" name="Google Shape;163;p74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" name="Google Shape;164;p74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74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3" showMasterSp="0">
  <p:cSld name="Agenda - Topic 3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5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75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69" name="Google Shape;169;p75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75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1" name="Google Shape;171;p75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2" name="Google Shape;172;p75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3" name="Google Shape;173;p75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4" name="Google Shape;174;p75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5" name="Google Shape;175;p75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6" name="Google Shape;176;p75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7" name="Google Shape;177;p75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8" name="Google Shape;178;p75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9" name="Google Shape;179;p75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80" name="Google Shape;180;p75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1" name="Google Shape;181;p75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75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4" showMasterSp="0">
  <p:cSld name="Agenda - Topic 4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6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76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6" name="Google Shape;186;p76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76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88" name="Google Shape;188;p76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89" name="Google Shape;189;p76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0" name="Google Shape;190;p76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1" name="Google Shape;191;p76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2" name="Google Shape;192;p76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3" name="Google Shape;193;p76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4" name="Google Shape;194;p76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5" name="Google Shape;195;p76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6" name="Google Shape;196;p76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97" name="Google Shape;197;p76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8" name="Google Shape;198;p76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6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5" showMasterSp="0">
  <p:cSld name="Agenda - Topic 5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7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77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03" name="Google Shape;203;p77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77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05" name="Google Shape;205;p77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06" name="Google Shape;206;p77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07" name="Google Shape;207;p77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08" name="Google Shape;208;p77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09" name="Google Shape;209;p77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10" name="Google Shape;210;p77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11" name="Google Shape;211;p77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12" name="Google Shape;212;p77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13" name="Google Shape;213;p77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214" name="Google Shape;214;p77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5" name="Google Shape;215;p77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77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 showMasterSp="0">
  <p:cSld name="Closing Slide">
    <p:bg>
      <p:bgPr>
        <a:solidFill>
          <a:schemeClr val="dk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78"/>
          <p:cNvGrpSpPr/>
          <p:nvPr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219" name="Google Shape;219;p7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40328" y="2242"/>
              <a:ext cx="6049150" cy="68624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7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1" name="Google Shape;221;p78"/>
          <p:cNvSpPr txBox="1"/>
          <p:nvPr>
            <p:ph type="ctrTitle"/>
          </p:nvPr>
        </p:nvSpPr>
        <p:spPr>
          <a:xfrm>
            <a:off x="6970326" y="1679216"/>
            <a:ext cx="4786877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ook Antiqua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78"/>
          <p:cNvSpPr/>
          <p:nvPr>
            <p:ph idx="2" type="pic"/>
          </p:nvPr>
        </p:nvSpPr>
        <p:spPr>
          <a:xfrm>
            <a:off x="-29499" y="-2236"/>
            <a:ext cx="6814124" cy="687109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23" name="Google Shape;223;p78"/>
          <p:cNvSpPr txBox="1"/>
          <p:nvPr>
            <p:ph idx="1" type="body"/>
          </p:nvPr>
        </p:nvSpPr>
        <p:spPr>
          <a:xfrm>
            <a:off x="6970326" y="3748958"/>
            <a:ext cx="4786878" cy="2258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None/>
              <a:defRPr sz="16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2" showMasterSp="0">
  <p:cSld name="1_Agenda - Topic 2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3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Google Shape;23;p63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4" name="Google Shape;24;p63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3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6" name="Google Shape;26;p63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7" name="Google Shape;27;p63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8" name="Google Shape;28;p63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9" name="Google Shape;29;p63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0" name="Google Shape;30;p63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1" name="Google Shape;31;p63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2" name="Google Shape;32;p63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3" name="Google Shape;33;p63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4" name="Google Shape;34;p63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35" name="Google Shape;35;p63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63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/>
            </a:lvl9pPr>
          </a:lstStyle>
          <a:p/>
        </p:txBody>
      </p:sp>
      <p:sp>
        <p:nvSpPr>
          <p:cNvPr id="37" name="Google Shape;37;p63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entury Gothic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entury Gothic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entury Gothic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entury Gothic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entury Gothic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entury Gothic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entury Gothic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entury Gothic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entury Gothic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showMasterSp="0">
  <p:cSld name="Agenda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4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64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cxnSp>
        <p:nvCxnSpPr>
          <p:cNvPr id="41" name="Google Shape;41;p64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64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4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64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4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6" name="Google Shape;46;p64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7" name="Google Shape;47;p64"/>
          <p:cNvSpPr txBox="1"/>
          <p:nvPr>
            <p:ph idx="4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8" name="Google Shape;48;p64"/>
          <p:cNvSpPr txBox="1"/>
          <p:nvPr>
            <p:ph idx="5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9" name="Google Shape;49;p64"/>
          <p:cNvSpPr txBox="1"/>
          <p:nvPr>
            <p:ph idx="6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0" name="Google Shape;50;p64"/>
          <p:cNvSpPr txBox="1"/>
          <p:nvPr>
            <p:ph idx="7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1" name="Google Shape;51;p64"/>
          <p:cNvSpPr txBox="1"/>
          <p:nvPr>
            <p:ph idx="8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2" name="Google Shape;52;p64"/>
          <p:cNvSpPr txBox="1"/>
          <p:nvPr>
            <p:ph idx="9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3" name="Google Shape;53;p64"/>
          <p:cNvSpPr txBox="1"/>
          <p:nvPr>
            <p:ph idx="13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4" name="Google Shape;54;p64"/>
          <p:cNvSpPr txBox="1"/>
          <p:nvPr>
            <p:ph idx="14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Dark" showMasterSp="0">
  <p:cSld name="Comparison Dark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65"/>
          <p:cNvGrpSpPr/>
          <p:nvPr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7" name="Google Shape;57;p6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233290" y="0"/>
              <a:ext cx="2740011" cy="6850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6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65"/>
          <p:cNvSpPr txBox="1"/>
          <p:nvPr>
            <p:ph type="title"/>
          </p:nvPr>
        </p:nvSpPr>
        <p:spPr>
          <a:xfrm>
            <a:off x="409099" y="286603"/>
            <a:ext cx="11373803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5"/>
          <p:cNvSpPr/>
          <p:nvPr>
            <p:ph idx="1" type="body"/>
          </p:nvPr>
        </p:nvSpPr>
        <p:spPr>
          <a:xfrm>
            <a:off x="131835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1" name="Google Shape;61;p65"/>
          <p:cNvSpPr/>
          <p:nvPr>
            <p:ph idx="2" type="pic"/>
          </p:nvPr>
        </p:nvSpPr>
        <p:spPr>
          <a:xfrm>
            <a:off x="2239419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65"/>
          <p:cNvSpPr txBox="1"/>
          <p:nvPr>
            <p:ph idx="3" type="body"/>
          </p:nvPr>
        </p:nvSpPr>
        <p:spPr>
          <a:xfrm>
            <a:off x="1605817" y="3989405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3" name="Google Shape;63;p65"/>
          <p:cNvSpPr/>
          <p:nvPr>
            <p:ph idx="4" type="body"/>
          </p:nvPr>
        </p:nvSpPr>
        <p:spPr>
          <a:xfrm>
            <a:off x="465109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4" name="Google Shape;64;p65"/>
          <p:cNvSpPr/>
          <p:nvPr>
            <p:ph idx="5" type="pic"/>
          </p:nvPr>
        </p:nvSpPr>
        <p:spPr>
          <a:xfrm>
            <a:off x="5572159" y="2954840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65"/>
          <p:cNvSpPr txBox="1"/>
          <p:nvPr>
            <p:ph idx="6" type="body"/>
          </p:nvPr>
        </p:nvSpPr>
        <p:spPr>
          <a:xfrm>
            <a:off x="4938557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6" name="Google Shape;66;p65"/>
          <p:cNvSpPr/>
          <p:nvPr>
            <p:ph idx="7" type="body"/>
          </p:nvPr>
        </p:nvSpPr>
        <p:spPr>
          <a:xfrm>
            <a:off x="7995403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7" name="Google Shape;67;p65"/>
          <p:cNvSpPr/>
          <p:nvPr>
            <p:ph idx="8" type="pic"/>
          </p:nvPr>
        </p:nvSpPr>
        <p:spPr>
          <a:xfrm>
            <a:off x="8916470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5"/>
          <p:cNvSpPr txBox="1"/>
          <p:nvPr>
            <p:ph idx="9" type="body"/>
          </p:nvPr>
        </p:nvSpPr>
        <p:spPr>
          <a:xfrm>
            <a:off x="8282868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9" name="Google Shape;69;p65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5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>
  <p:cSld name="Comparis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66"/>
          <p:cNvGrpSpPr/>
          <p:nvPr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73" name="Google Shape;73;p6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233290" y="0"/>
              <a:ext cx="2740011" cy="6850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6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66"/>
          <p:cNvSpPr/>
          <p:nvPr/>
        </p:nvSpPr>
        <p:spPr>
          <a:xfrm>
            <a:off x="7995403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6"/>
          <p:cNvSpPr txBox="1"/>
          <p:nvPr>
            <p:ph type="ctrTitle"/>
          </p:nvPr>
        </p:nvSpPr>
        <p:spPr>
          <a:xfrm>
            <a:off x="447368" y="270880"/>
            <a:ext cx="1129726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6"/>
          <p:cNvSpPr/>
          <p:nvPr>
            <p:ph idx="1" type="body"/>
          </p:nvPr>
        </p:nvSpPr>
        <p:spPr>
          <a:xfrm>
            <a:off x="131835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accent1">
              <a:alpha val="9803"/>
            </a:schemeClr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8" name="Google Shape;78;p66"/>
          <p:cNvSpPr/>
          <p:nvPr>
            <p:ph idx="2" type="pic"/>
          </p:nvPr>
        </p:nvSpPr>
        <p:spPr>
          <a:xfrm>
            <a:off x="2239419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66"/>
          <p:cNvSpPr txBox="1"/>
          <p:nvPr>
            <p:ph idx="3" type="body"/>
          </p:nvPr>
        </p:nvSpPr>
        <p:spPr>
          <a:xfrm>
            <a:off x="1605817" y="3989405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0" name="Google Shape;80;p66"/>
          <p:cNvSpPr/>
          <p:nvPr>
            <p:ph idx="4" type="body"/>
          </p:nvPr>
        </p:nvSpPr>
        <p:spPr>
          <a:xfrm>
            <a:off x="465109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accent1">
              <a:alpha val="9803"/>
            </a:schemeClr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1" name="Google Shape;81;p66"/>
          <p:cNvSpPr/>
          <p:nvPr>
            <p:ph idx="5" type="pic"/>
          </p:nvPr>
        </p:nvSpPr>
        <p:spPr>
          <a:xfrm>
            <a:off x="5572159" y="2954840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66"/>
          <p:cNvSpPr txBox="1"/>
          <p:nvPr>
            <p:ph idx="6" type="body"/>
          </p:nvPr>
        </p:nvSpPr>
        <p:spPr>
          <a:xfrm>
            <a:off x="4938557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3" name="Google Shape;83;p66"/>
          <p:cNvSpPr/>
          <p:nvPr>
            <p:ph idx="7" type="body"/>
          </p:nvPr>
        </p:nvSpPr>
        <p:spPr>
          <a:xfrm>
            <a:off x="7995403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accent1">
              <a:alpha val="9803"/>
            </a:schemeClr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4" name="Google Shape;84;p66"/>
          <p:cNvSpPr/>
          <p:nvPr>
            <p:ph idx="8" type="pic"/>
          </p:nvPr>
        </p:nvSpPr>
        <p:spPr>
          <a:xfrm>
            <a:off x="8916470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66"/>
          <p:cNvSpPr txBox="1"/>
          <p:nvPr>
            <p:ph idx="9" type="body"/>
          </p:nvPr>
        </p:nvSpPr>
        <p:spPr>
          <a:xfrm>
            <a:off x="8282868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66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66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 showMasterSp="0">
  <p:cSld name="3_Title Slide">
    <p:bg>
      <p:bgPr>
        <a:solidFill>
          <a:schemeClr val="dk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7"/>
          <p:cNvSpPr txBox="1"/>
          <p:nvPr>
            <p:ph type="ctrTitle"/>
          </p:nvPr>
        </p:nvSpPr>
        <p:spPr>
          <a:xfrm>
            <a:off x="6615541" y="715654"/>
            <a:ext cx="4786877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67"/>
          <p:cNvSpPr txBox="1"/>
          <p:nvPr>
            <p:ph idx="1" type="subTitle"/>
          </p:nvPr>
        </p:nvSpPr>
        <p:spPr>
          <a:xfrm>
            <a:off x="6605708" y="24314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1" name="Google Shape;91;p67"/>
          <p:cNvSpPr/>
          <p:nvPr>
            <p:ph idx="2" type="pic"/>
          </p:nvPr>
        </p:nvSpPr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2" name="Google Shape;92;p67"/>
          <p:cNvSpPr txBox="1"/>
          <p:nvPr>
            <p:ph idx="3" type="body"/>
          </p:nvPr>
        </p:nvSpPr>
        <p:spPr>
          <a:xfrm>
            <a:off x="6605708" y="3348617"/>
            <a:ext cx="2699066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ourier New"/>
              <a:buChar char="o"/>
              <a:defRPr sz="14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pic>
        <p:nvPicPr>
          <p:cNvPr id="93" name="Google Shape;9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4426666" y="5060315"/>
            <a:ext cx="927943" cy="180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8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68"/>
          <p:cNvSpPr txBox="1"/>
          <p:nvPr>
            <p:ph idx="1" type="body"/>
          </p:nvPr>
        </p:nvSpPr>
        <p:spPr>
          <a:xfrm>
            <a:off x="796322" y="2252076"/>
            <a:ext cx="5797550" cy="305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 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7" name="Google Shape;97;p68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8" name="Google Shape;98;p68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99" name="Google Shape;99;p68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" name="Google Shape;100;p68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68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9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5" name="Google Shape;105;p69"/>
          <p:cNvSpPr txBox="1"/>
          <p:nvPr>
            <p:ph idx="11" type="ftr"/>
          </p:nvPr>
        </p:nvSpPr>
        <p:spPr>
          <a:xfrm>
            <a:off x="913795" y="6000749"/>
            <a:ext cx="96002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69"/>
          <p:cNvSpPr txBox="1"/>
          <p:nvPr>
            <p:ph idx="12" type="sldNum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(Single line)" showMasterSp="0">
  <p:cSld name="Title and Content (Single line)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0"/>
          <p:cNvSpPr txBox="1"/>
          <p:nvPr>
            <p:ph type="ctrTitle"/>
          </p:nvPr>
        </p:nvSpPr>
        <p:spPr>
          <a:xfrm>
            <a:off x="796322" y="408820"/>
            <a:ext cx="8935507" cy="949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70"/>
          <p:cNvSpPr txBox="1"/>
          <p:nvPr>
            <p:ph idx="1" type="body"/>
          </p:nvPr>
        </p:nvSpPr>
        <p:spPr>
          <a:xfrm>
            <a:off x="796322" y="1986061"/>
            <a:ext cx="5797550" cy="4015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 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0" name="Google Shape;110;p70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1" name="Google Shape;111;p70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70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ook Antiqua"/>
              <a:buNone/>
              <a:defRPr b="0" i="0" sz="6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1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61"/>
          <p:cNvSpPr txBox="1"/>
          <p:nvPr>
            <p:ph idx="11" type="ftr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61"/>
          <p:cNvSpPr txBox="1"/>
          <p:nvPr>
            <p:ph idx="12" type="sldNum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22.png"/><Relationship Id="rId5" Type="http://schemas.openxmlformats.org/officeDocument/2006/relationships/image" Target="../media/image1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26.png"/><Relationship Id="rId5" Type="http://schemas.openxmlformats.org/officeDocument/2006/relationships/image" Target="../media/image2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"/>
          <p:cNvSpPr txBox="1"/>
          <p:nvPr>
            <p:ph type="ctrTitle"/>
          </p:nvPr>
        </p:nvSpPr>
        <p:spPr>
          <a:xfrm>
            <a:off x="7119890" y="723440"/>
            <a:ext cx="4323426" cy="19240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ok Antiqua"/>
              <a:buNone/>
            </a:pPr>
            <a:r>
              <a:rPr lang="en-US" sz="4400"/>
              <a:t>Sicurezza informatica del settore sanitario</a:t>
            </a:r>
            <a:endParaRPr sz="4400"/>
          </a:p>
        </p:txBody>
      </p:sp>
      <p:sp>
        <p:nvSpPr>
          <p:cNvPr id="230" name="Google Shape;230;p1"/>
          <p:cNvSpPr txBox="1"/>
          <p:nvPr>
            <p:ph idx="1" type="subTitle"/>
          </p:nvPr>
        </p:nvSpPr>
        <p:spPr>
          <a:xfrm>
            <a:off x="7128152" y="5248834"/>
            <a:ext cx="4323426" cy="100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PRESENTAZIONE A CURA DI: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PROF DR. SHAREEFUL ISLAM</a:t>
            </a:r>
            <a:endParaRPr/>
          </a:p>
        </p:txBody>
      </p:sp>
      <p:sp>
        <p:nvSpPr>
          <p:cNvPr id="231" name="Google Shape;231;p1"/>
          <p:cNvSpPr txBox="1"/>
          <p:nvPr>
            <p:ph idx="3" type="body"/>
          </p:nvPr>
        </p:nvSpPr>
        <p:spPr>
          <a:xfrm>
            <a:off x="7119274" y="3373515"/>
            <a:ext cx="4323426" cy="1008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800"/>
              <a:t>CSP008_SA_H</a:t>
            </a:r>
            <a:endParaRPr sz="4800"/>
          </a:p>
        </p:txBody>
      </p:sp>
      <p:sp>
        <p:nvSpPr>
          <p:cNvPr id="232" name="Google Shape;232;p1"/>
          <p:cNvSpPr/>
          <p:nvPr/>
        </p:nvSpPr>
        <p:spPr>
          <a:xfrm rot="10800000">
            <a:off x="3507757" y="-11160"/>
            <a:ext cx="2553080" cy="6858841"/>
          </a:xfrm>
          <a:custGeom>
            <a:rect b="b" l="l" r="r" t="t"/>
            <a:pathLst>
              <a:path extrusionOk="0" h="6858841" w="2553080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black and white cover with blue squares&#10;&#10;Description automatically generated" id="233" name="Google Shape;233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83" l="0" r="0" t="784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pic>
        <p:nvPicPr>
          <p:cNvPr id="234" name="Google Shape;23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0675" y="6305150"/>
            <a:ext cx="2553075" cy="47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0"/>
          <p:cNvSpPr txBox="1"/>
          <p:nvPr>
            <p:ph type="ctrTitle"/>
          </p:nvPr>
        </p:nvSpPr>
        <p:spPr>
          <a:xfrm>
            <a:off x="796322" y="320040"/>
            <a:ext cx="8974999" cy="6091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1DA"/>
              </a:buClr>
              <a:buSzPts val="3600"/>
              <a:buFont typeface="Book Antiqua"/>
              <a:buNone/>
            </a:pPr>
            <a:r>
              <a:rPr lang="en-US" sz="3600">
                <a:solidFill>
                  <a:srgbClr val="00A1DA"/>
                </a:solidFill>
              </a:rPr>
              <a:t>Sicurezza delle informazioni vs. sicurezza informatica</a:t>
            </a:r>
            <a:endParaRPr/>
          </a:p>
        </p:txBody>
      </p:sp>
      <p:sp>
        <p:nvSpPr>
          <p:cNvPr id="341" name="Google Shape;341;p10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2" name="Google Shape;342;p10"/>
          <p:cNvSpPr txBox="1"/>
          <p:nvPr>
            <p:ph idx="1" type="body"/>
          </p:nvPr>
        </p:nvSpPr>
        <p:spPr>
          <a:xfrm>
            <a:off x="243428" y="1063256"/>
            <a:ext cx="7816051" cy="4219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77500" lnSpcReduction="20000"/>
          </a:bodyPr>
          <a:lstStyle/>
          <a:p>
            <a:pPr indent="-137795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en-US" sz="2800">
                <a:solidFill>
                  <a:srgbClr val="000000"/>
                </a:solidFill>
              </a:rPr>
              <a:t>Sicurezza delle informazioni 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◦"/>
            </a:pPr>
            <a:r>
              <a:rPr lang="en-US" sz="2200">
                <a:solidFill>
                  <a:srgbClr val="000000"/>
                </a:solidFill>
              </a:rPr>
              <a:t>Proteggere le informazioni e i sistemi informativi dall'uso, dalla valutazione, dalla modifica o dalla rimozione non autorizzati. 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◦"/>
            </a:pPr>
            <a:r>
              <a:rPr lang="en-US" sz="2200">
                <a:solidFill>
                  <a:srgbClr val="000000"/>
                </a:solidFill>
              </a:rPr>
              <a:t>Due </a:t>
            </a:r>
            <a:r>
              <a:rPr lang="en-US" sz="3000"/>
              <a:t>sottocategorie </a:t>
            </a:r>
            <a:endParaRPr/>
          </a:p>
          <a:p>
            <a:pPr indent="-182911" lvl="2" marL="56692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◦"/>
            </a:pPr>
            <a:r>
              <a:rPr lang="en-US" sz="1900">
                <a:solidFill>
                  <a:srgbClr val="000000"/>
                </a:solidFill>
              </a:rPr>
              <a:t>Ambiente fisico, garantendo la sicurezza dei locali</a:t>
            </a:r>
            <a:endParaRPr/>
          </a:p>
          <a:p>
            <a:pPr indent="-182911" lvl="2" marL="56692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◦"/>
            </a:pPr>
            <a:r>
              <a:rPr lang="en-US" sz="1900">
                <a:solidFill>
                  <a:srgbClr val="000000"/>
                </a:solidFill>
              </a:rPr>
              <a:t>Nessuno può accedere alle informazioni per via elettronica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◦"/>
            </a:pPr>
            <a:r>
              <a:rPr lang="en-US" sz="2200">
                <a:solidFill>
                  <a:srgbClr val="000000"/>
                </a:solidFill>
              </a:rPr>
              <a:t>Si occupa di garantire la sicurezza dei dati in qualsiasi forma ed è un po' più ampio della cybersecurity.</a:t>
            </a:r>
            <a:endParaRPr/>
          </a:p>
          <a:p>
            <a:pPr indent="-137795" lvl="0" marL="9144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 "/>
            </a:pPr>
            <a:r>
              <a:rPr lang="en-US" sz="2800">
                <a:solidFill>
                  <a:srgbClr val="000000"/>
                </a:solidFill>
              </a:rPr>
              <a:t>Sicurezza informatica </a:t>
            </a:r>
            <a:endParaRPr/>
          </a:p>
          <a:p>
            <a:pPr indent="-182911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◦"/>
            </a:pPr>
            <a:r>
              <a:rPr lang="en-US" sz="2100">
                <a:solidFill>
                  <a:srgbClr val="000000"/>
                </a:solidFill>
              </a:rPr>
              <a:t>Come i singoli e le organizzazioni riducono il rischio di attacchi informatici.</a:t>
            </a:r>
            <a:endParaRPr/>
          </a:p>
          <a:p>
            <a:pPr indent="-182911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◦"/>
            </a:pPr>
            <a:r>
              <a:rPr lang="en-US" sz="2100">
                <a:solidFill>
                  <a:srgbClr val="000000"/>
                </a:solidFill>
              </a:rPr>
              <a:t>La sicurezza informatica è la pratica di proteggere le </a:t>
            </a:r>
            <a:r>
              <a:rPr lang="en-US" sz="2000">
                <a:solidFill>
                  <a:srgbClr val="000000"/>
                </a:solidFill>
              </a:rPr>
              <a:t>informazioni e i dati da fonti esterne su Internet.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◦"/>
            </a:pPr>
            <a:r>
              <a:rPr lang="en-US" sz="2000">
                <a:solidFill>
                  <a:srgbClr val="000000"/>
                </a:solidFill>
              </a:rPr>
              <a:t>La sicurezza informatica si concentra sulle informazioni digitali, ma si occupa anche di altri aspetti: Crimini informatici, attacchi informatici, frodi informatiche, applicazione della legge.</a:t>
            </a:r>
            <a:endParaRPr/>
          </a:p>
          <a:p>
            <a:pPr indent="-22542" lvl="0" marL="9144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1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DI FORMAZIONE CSP NOME: MODELLO DI PRESENTAZIONE CREATO DA PR</a:t>
            </a:r>
            <a:endParaRPr/>
          </a:p>
        </p:txBody>
      </p:sp>
      <p:sp>
        <p:nvSpPr>
          <p:cNvPr id="348" name="Google Shape;348;p11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9" name="Google Shape;349;p11"/>
          <p:cNvSpPr txBox="1"/>
          <p:nvPr>
            <p:ph idx="1" type="body"/>
          </p:nvPr>
        </p:nvSpPr>
        <p:spPr>
          <a:xfrm>
            <a:off x="796322" y="2252076"/>
            <a:ext cx="5797550" cy="305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539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descr="Logical relationships between cyber security and other security domains...  | Download Scientific Diagram" id="350" name="Google Shape;35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1235" y="341510"/>
            <a:ext cx="9929530" cy="584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2"/>
          <p:cNvSpPr txBox="1"/>
          <p:nvPr>
            <p:ph type="ctrTitle"/>
          </p:nvPr>
        </p:nvSpPr>
        <p:spPr>
          <a:xfrm>
            <a:off x="796322" y="320040"/>
            <a:ext cx="8974999" cy="6091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1DA"/>
              </a:buClr>
              <a:buSzPts val="3600"/>
              <a:buFont typeface="Book Antiqua"/>
              <a:buNone/>
            </a:pPr>
            <a:r>
              <a:rPr lang="en-US" sz="3600">
                <a:solidFill>
                  <a:srgbClr val="00A1DA"/>
                </a:solidFill>
              </a:rPr>
              <a:t>Obiettivo sicurezza</a:t>
            </a:r>
            <a:endParaRPr/>
          </a:p>
        </p:txBody>
      </p:sp>
      <p:sp>
        <p:nvSpPr>
          <p:cNvPr id="356" name="Google Shape;356;p12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DI FORMAZIONE CSP NOME: MODELLO DI PRESENTAZIONE CREATO DA PR</a:t>
            </a:r>
            <a:endParaRPr/>
          </a:p>
        </p:txBody>
      </p:sp>
      <p:sp>
        <p:nvSpPr>
          <p:cNvPr id="357" name="Google Shape;357;p12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8" name="Google Shape;358;p12"/>
          <p:cNvSpPr txBox="1"/>
          <p:nvPr>
            <p:ph idx="1" type="body"/>
          </p:nvPr>
        </p:nvSpPr>
        <p:spPr>
          <a:xfrm>
            <a:off x="317857" y="1074420"/>
            <a:ext cx="673153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85000" lnSpcReduction="20000"/>
          </a:bodyPr>
          <a:lstStyle/>
          <a:p>
            <a:pPr indent="-140335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en-US" sz="2600">
                <a:solidFill>
                  <a:srgbClr val="000000"/>
                </a:solidFill>
              </a:rPr>
              <a:t>I livelli di sicurezza e di assicurazione desiderati variano a seconda delle organizzazioni, dei settori e persino dei dipartimenti. </a:t>
            </a:r>
            <a:endParaRPr/>
          </a:p>
          <a:p>
            <a:pPr indent="-91440" lvl="0" marL="9144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 sz="2600">
                <a:solidFill>
                  <a:srgbClr val="C00000"/>
                </a:solidFill>
              </a:rPr>
              <a:t>Non esiste un unico approccio applicabile a tutti</a:t>
            </a:r>
            <a:endParaRPr/>
          </a:p>
          <a:p>
            <a:pPr indent="-140335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US" sz="2600">
                <a:solidFill>
                  <a:srgbClr val="000000"/>
                </a:solidFill>
              </a:rPr>
              <a:t>Tre obiettivi principali di sicurezza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◦"/>
            </a:pPr>
            <a:r>
              <a:rPr lang="en-US" sz="2200">
                <a:solidFill>
                  <a:srgbClr val="000000"/>
                </a:solidFill>
              </a:rPr>
              <a:t>Riservatezza(C)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◦"/>
            </a:pPr>
            <a:r>
              <a:rPr lang="en-US" sz="2200">
                <a:solidFill>
                  <a:srgbClr val="000000"/>
                </a:solidFill>
              </a:rPr>
              <a:t>Integrità(I)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◦"/>
            </a:pPr>
            <a:r>
              <a:rPr lang="en-US" sz="2200">
                <a:solidFill>
                  <a:srgbClr val="000000"/>
                </a:solidFill>
              </a:rPr>
              <a:t>Disponibilità(A)</a:t>
            </a:r>
            <a:endParaRPr/>
          </a:p>
          <a:p>
            <a:pPr indent="-140335" lvl="0" marL="9144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 "/>
            </a:pPr>
            <a:r>
              <a:rPr lang="en-US" sz="2600">
                <a:solidFill>
                  <a:srgbClr val="000000"/>
                </a:solidFill>
              </a:rPr>
              <a:t>Tre servizi di sicurezza necessari per sostenere la CIA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◦"/>
            </a:pPr>
            <a:r>
              <a:rPr lang="en-US" sz="2600">
                <a:solidFill>
                  <a:srgbClr val="000000"/>
                </a:solidFill>
              </a:rPr>
              <a:t>Identificazione 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◦"/>
            </a:pPr>
            <a:r>
              <a:rPr lang="en-US" sz="2600">
                <a:solidFill>
                  <a:srgbClr val="000000"/>
                </a:solidFill>
              </a:rPr>
              <a:t>Autenticazione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◦"/>
            </a:pPr>
            <a:r>
              <a:rPr lang="en-US" sz="2600">
                <a:solidFill>
                  <a:srgbClr val="000000"/>
                </a:solidFill>
              </a:rPr>
              <a:t>Autorizzazione</a:t>
            </a:r>
            <a:endParaRPr/>
          </a:p>
          <a:p>
            <a:pPr indent="-15875" lvl="0" marL="9144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3"/>
          <p:cNvSpPr txBox="1"/>
          <p:nvPr/>
        </p:nvSpPr>
        <p:spPr>
          <a:xfrm>
            <a:off x="457200" y="274638"/>
            <a:ext cx="8229600" cy="6340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750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1DA"/>
              </a:buClr>
              <a:buSzPct val="100000"/>
              <a:buFont typeface="Book Antiqua"/>
              <a:buNone/>
            </a:pPr>
            <a:r>
              <a:rPr lang="en-US" sz="6000">
                <a:solidFill>
                  <a:srgbClr val="00A1DA"/>
                </a:solidFill>
                <a:latin typeface="Book Antiqua"/>
                <a:ea typeface="Book Antiqua"/>
                <a:cs typeface="Book Antiqua"/>
                <a:sym typeface="Book Antiqua"/>
              </a:rPr>
              <a:t>CIA </a:t>
            </a:r>
            <a:endParaRPr sz="6000">
              <a:solidFill>
                <a:srgbClr val="00A1DA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64" name="Google Shape;364;p13"/>
          <p:cNvSpPr/>
          <p:nvPr/>
        </p:nvSpPr>
        <p:spPr>
          <a:xfrm>
            <a:off x="707503" y="1260376"/>
            <a:ext cx="2160586" cy="3584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Capacità di controllare o limitare l'accesso in modo che solo le persone autorizzate possano visualizzare le informazioni sensibili.  Le classificazioni possono includere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Segreto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Riservato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Interno e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Pubblico</a:t>
            </a:r>
            <a:endParaRPr/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Rischi tipici:  </a:t>
            </a: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Perdita di privacy, accesso non autorizzato alle informazioni, furto di identità, ecc.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5" name="Google Shape;365;p13"/>
          <p:cNvSpPr/>
          <p:nvPr/>
        </p:nvSpPr>
        <p:spPr>
          <a:xfrm>
            <a:off x="8490484" y="1412776"/>
            <a:ext cx="2140442" cy="381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informazioni sono accurate e affidabili e non sono state manomesse o modificate in modo non autorizzato. I controlli di integrità garantiscono che le informazioni siano autentiche, accurate e affidabili.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Rischi tipici: </a:t>
            </a: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Attività fraudolente, difetti di produzione, rendicontazione finanziaria imprecisa, ecc.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6" name="Google Shape;366;p13"/>
          <p:cNvSpPr/>
          <p:nvPr/>
        </p:nvSpPr>
        <p:spPr>
          <a:xfrm>
            <a:off x="3487697" y="5434260"/>
            <a:ext cx="4386432" cy="1149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dati sono disponibili per gli utenti quando necessario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Rischi tipici:  </a:t>
            </a:r>
            <a:r>
              <a:rPr lang="en-US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Interruzione dell'attività, perdita di fiducia dei clienti, perdita di fatturato, ecc.</a:t>
            </a:r>
            <a:endParaRPr/>
          </a:p>
        </p:txBody>
      </p:sp>
      <p:pic>
        <p:nvPicPr>
          <p:cNvPr id="367" name="Google Shape;36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8395" y="1350590"/>
            <a:ext cx="4575734" cy="3943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4"/>
          <p:cNvSpPr txBox="1"/>
          <p:nvPr>
            <p:ph type="ctrTitle"/>
          </p:nvPr>
        </p:nvSpPr>
        <p:spPr>
          <a:xfrm>
            <a:off x="796322" y="320040"/>
            <a:ext cx="8974999" cy="6091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1DA"/>
              </a:buClr>
              <a:buSzPts val="3600"/>
              <a:buFont typeface="Book Antiqua"/>
              <a:buNone/>
            </a:pPr>
            <a:r>
              <a:rPr lang="en-US" sz="3600">
                <a:solidFill>
                  <a:srgbClr val="00A1DA"/>
                </a:solidFill>
              </a:rPr>
              <a:t>Concetti chiave di sicurezza informatica</a:t>
            </a:r>
            <a:endParaRPr/>
          </a:p>
        </p:txBody>
      </p:sp>
      <p:sp>
        <p:nvSpPr>
          <p:cNvPr id="373" name="Google Shape;373;p14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DI FORMAZIONE CSP NOME: MODELLO DI PRESENTAZIONE CREATO DA PR</a:t>
            </a:r>
            <a:endParaRPr/>
          </a:p>
        </p:txBody>
      </p:sp>
      <p:sp>
        <p:nvSpPr>
          <p:cNvPr id="374" name="Google Shape;374;p14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5" name="Google Shape;375;p14"/>
          <p:cNvSpPr txBox="1"/>
          <p:nvPr>
            <p:ph idx="1" type="body"/>
          </p:nvPr>
        </p:nvSpPr>
        <p:spPr>
          <a:xfrm>
            <a:off x="796321" y="1382233"/>
            <a:ext cx="6370023" cy="490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91440" lvl="0" marL="9144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 "/>
            </a:pPr>
            <a:r>
              <a:rPr b="1" lang="en-US" sz="1400">
                <a:solidFill>
                  <a:srgbClr val="000000"/>
                </a:solidFill>
              </a:rPr>
              <a:t>Accesso </a:t>
            </a:r>
            <a:r>
              <a:rPr lang="en-US" sz="1400">
                <a:solidFill>
                  <a:srgbClr val="000000"/>
                </a:solidFill>
              </a:rPr>
              <a:t>- la capacità di un soggetto o di un oggetto di utilizzare, manipolare, modificare o influenzare un altro soggetto o oggetto.  </a:t>
            </a:r>
            <a:endParaRPr/>
          </a:p>
          <a:p>
            <a:pPr indent="-91440" lvl="0" marL="9144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Char char=" "/>
            </a:pPr>
            <a:r>
              <a:rPr b="1" lang="en-US" sz="1400">
                <a:solidFill>
                  <a:srgbClr val="000000"/>
                </a:solidFill>
              </a:rPr>
              <a:t>Asset </a:t>
            </a:r>
            <a:r>
              <a:rPr lang="en-US" sz="1400">
                <a:solidFill>
                  <a:srgbClr val="000000"/>
                </a:solidFill>
              </a:rPr>
              <a:t>- qualsiasi cosa che abbia un valore per un individuo, un'organizzazione o un governo. </a:t>
            </a:r>
            <a:endParaRPr/>
          </a:p>
          <a:p>
            <a:pPr indent="-91440" lvl="0" marL="9144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Char char=" "/>
            </a:pPr>
            <a:r>
              <a:rPr b="1" lang="en-US" sz="1400">
                <a:solidFill>
                  <a:srgbClr val="000000"/>
                </a:solidFill>
              </a:rPr>
              <a:t>Cyber Space: </a:t>
            </a:r>
            <a:r>
              <a:rPr lang="en-US" sz="1400">
                <a:solidFill>
                  <a:srgbClr val="000000"/>
                </a:solidFill>
              </a:rPr>
              <a:t>ambiente digitale interconnesso di reti, servizi, sistemi e processi</a:t>
            </a:r>
            <a:r>
              <a:rPr b="1" lang="en-US" sz="1400">
                <a:solidFill>
                  <a:srgbClr val="000000"/>
                </a:solidFill>
              </a:rPr>
              <a:t>.</a:t>
            </a:r>
            <a:endParaRPr/>
          </a:p>
          <a:p>
            <a:pPr indent="-91440" lvl="0" marL="9144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Char char=" "/>
            </a:pPr>
            <a:r>
              <a:rPr b="1" lang="en-US" sz="1400">
                <a:solidFill>
                  <a:srgbClr val="000000"/>
                </a:solidFill>
              </a:rPr>
              <a:t>Minaccia</a:t>
            </a:r>
            <a:r>
              <a:rPr lang="en-US" sz="1400">
                <a:solidFill>
                  <a:srgbClr val="000000"/>
                </a:solidFill>
              </a:rPr>
              <a:t>: causa potenziale di un incidente indesiderato, che può causare danni a un sistema, a un individuo o a un'organizzazione.</a:t>
            </a:r>
            <a:endParaRPr/>
          </a:p>
          <a:p>
            <a:pPr indent="-91440" lvl="0" marL="9144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Char char=" "/>
            </a:pPr>
            <a:r>
              <a:rPr b="1" lang="en-US" sz="1400">
                <a:solidFill>
                  <a:srgbClr val="000000"/>
                </a:solidFill>
              </a:rPr>
              <a:t>Vulnerabilità</a:t>
            </a:r>
            <a:r>
              <a:rPr lang="en-US" sz="1400">
                <a:solidFill>
                  <a:srgbClr val="000000"/>
                </a:solidFill>
              </a:rPr>
              <a:t>: debolezza di un asset o di un controllo che può essere sfruttata da una minaccia.</a:t>
            </a:r>
            <a:endParaRPr/>
          </a:p>
          <a:p>
            <a:pPr indent="-91440" lvl="0" marL="9144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Char char=" "/>
            </a:pPr>
            <a:r>
              <a:rPr b="1" lang="en-US" sz="1400">
                <a:solidFill>
                  <a:srgbClr val="000000"/>
                </a:solidFill>
              </a:rPr>
              <a:t>Incidente informatico: </a:t>
            </a:r>
            <a:r>
              <a:rPr lang="en-US" sz="1400">
                <a:solidFill>
                  <a:srgbClr val="000000"/>
                </a:solidFill>
              </a:rPr>
              <a:t>evento informatico che comporta una perdita di sicurezza delle informazioni o che ha un impatto sulle operazioni aziendali.</a:t>
            </a:r>
            <a:endParaRPr/>
          </a:p>
          <a:p>
            <a:pPr indent="-2539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2539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5"/>
          <p:cNvSpPr txBox="1"/>
          <p:nvPr>
            <p:ph type="title"/>
          </p:nvPr>
        </p:nvSpPr>
        <p:spPr>
          <a:xfrm>
            <a:off x="980739" y="466165"/>
            <a:ext cx="10058400" cy="5109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Book Antiqua"/>
              <a:buNone/>
            </a:pPr>
            <a:br>
              <a:rPr lang="en-US" sz="3600">
                <a:solidFill>
                  <a:srgbClr val="00B0F0"/>
                </a:solidFill>
              </a:rPr>
            </a:br>
            <a:br>
              <a:rPr lang="en-US" sz="4400">
                <a:solidFill>
                  <a:srgbClr val="00B0F0"/>
                </a:solidFill>
              </a:rPr>
            </a:br>
            <a:r>
              <a:rPr lang="en-US" sz="3100">
                <a:solidFill>
                  <a:srgbClr val="00A1DA"/>
                </a:solidFill>
              </a:rPr>
              <a:t>Concetti chiave di sicurezza informatica</a:t>
            </a:r>
            <a:endParaRPr sz="3600">
              <a:solidFill>
                <a:srgbClr val="00B0F0"/>
              </a:solidFill>
            </a:endParaRPr>
          </a:p>
        </p:txBody>
      </p:sp>
      <p:sp>
        <p:nvSpPr>
          <p:cNvPr id="381" name="Google Shape;381;p15"/>
          <p:cNvSpPr txBox="1"/>
          <p:nvPr>
            <p:ph idx="1" type="body"/>
          </p:nvPr>
        </p:nvSpPr>
        <p:spPr>
          <a:xfrm>
            <a:off x="1097280" y="1470213"/>
            <a:ext cx="10058400" cy="439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b="1" lang="en-US" sz="2000">
                <a:solidFill>
                  <a:srgbClr val="000000"/>
                </a:solidFill>
              </a:rPr>
              <a:t>Attacco </a:t>
            </a:r>
            <a:r>
              <a:rPr lang="en-US" sz="2000">
                <a:solidFill>
                  <a:srgbClr val="000000"/>
                </a:solidFill>
              </a:rPr>
              <a:t>- un atto che rappresenta un tentativo, intenzionale o meno, di danneggiare o compromettere le informazioni e/o i sistemi che le supportano. </a:t>
            </a:r>
            <a:endParaRPr/>
          </a:p>
          <a:p>
            <a:pPr indent="-1270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b="1" lang="en-US" sz="2000">
                <a:solidFill>
                  <a:srgbClr val="000000"/>
                </a:solidFill>
              </a:rPr>
              <a:t>Contromisure di controllo: </a:t>
            </a:r>
            <a:r>
              <a:rPr lang="en-US" sz="2000">
                <a:solidFill>
                  <a:srgbClr val="000000"/>
                </a:solidFill>
              </a:rPr>
              <a:t>mezzi di gestione del rischio, tra cui politiche, procedure, linee guida, pratiche o strutture organizzative, che possono essere di natura amministrativa, tecnica, gestionale o legale.</a:t>
            </a:r>
            <a:endParaRPr/>
          </a:p>
          <a:p>
            <a:pPr indent="-1270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b="1" lang="en-US" sz="2000">
                <a:solidFill>
                  <a:srgbClr val="000000"/>
                </a:solidFill>
              </a:rPr>
              <a:t>Exploit </a:t>
            </a:r>
            <a:r>
              <a:rPr lang="en-US" sz="2000">
                <a:solidFill>
                  <a:srgbClr val="000000"/>
                </a:solidFill>
              </a:rPr>
              <a:t>- sfruttare le debolezze o le vulnerabilità di un sistema.  </a:t>
            </a:r>
            <a:endParaRPr/>
          </a:p>
          <a:p>
            <a:pPr indent="-127000" lvl="0" marL="9144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2000"/>
              <a:buChar char=" "/>
            </a:pPr>
            <a:r>
              <a:rPr b="1" lang="en-US" sz="2000">
                <a:solidFill>
                  <a:srgbClr val="000000"/>
                </a:solidFill>
              </a:rPr>
              <a:t>Esposizione </a:t>
            </a:r>
            <a:r>
              <a:rPr lang="en-US" sz="2000">
                <a:solidFill>
                  <a:srgbClr val="000000"/>
                </a:solidFill>
              </a:rPr>
              <a:t>- un singolo caso di esposizione a un danno.  </a:t>
            </a:r>
            <a:endParaRPr/>
          </a:p>
          <a:p>
            <a:pPr indent="-1270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b="1" lang="en-US" sz="2000">
                <a:solidFill>
                  <a:srgbClr val="000000"/>
                </a:solidFill>
              </a:rPr>
              <a:t>Contenuti dannosi: </a:t>
            </a:r>
            <a:r>
              <a:rPr lang="en-US" sz="2000">
                <a:solidFill>
                  <a:srgbClr val="000000"/>
                </a:solidFill>
              </a:rPr>
              <a:t>applicazioni, documenti, file, dati o altre risorse che presentano funzionalità o capacità dannose incorporate, mascherate o nascoste</a:t>
            </a:r>
            <a:r>
              <a:rPr b="1" lang="en-US" sz="2000">
                <a:solidFill>
                  <a:srgbClr val="000000"/>
                </a:solidFill>
              </a:rPr>
              <a:t>.</a:t>
            </a:r>
            <a:endParaRPr/>
          </a:p>
          <a:p>
            <a:pPr indent="-127000" lvl="0" marL="9144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SzPts val="2000"/>
              <a:buChar char=" "/>
            </a:pPr>
            <a:r>
              <a:rPr b="1" lang="en-US" sz="2000">
                <a:solidFill>
                  <a:srgbClr val="000000"/>
                </a:solidFill>
              </a:rPr>
              <a:t>Rischio </a:t>
            </a:r>
            <a:r>
              <a:rPr lang="en-US" sz="2000">
                <a:solidFill>
                  <a:srgbClr val="000000"/>
                </a:solidFill>
              </a:rPr>
              <a:t>- la probabilità che qualcosa possa accadere.  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6"/>
          <p:cNvSpPr txBox="1"/>
          <p:nvPr>
            <p:ph type="title"/>
          </p:nvPr>
        </p:nvSpPr>
        <p:spPr>
          <a:xfrm>
            <a:off x="1066800" y="233083"/>
            <a:ext cx="10058400" cy="5109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Book Antiqua"/>
              <a:buNone/>
            </a:pPr>
            <a:br>
              <a:rPr lang="en-US" sz="3600">
                <a:solidFill>
                  <a:srgbClr val="00B0F0"/>
                </a:solidFill>
              </a:rPr>
            </a:br>
            <a:br>
              <a:rPr lang="en-US" sz="3600">
                <a:solidFill>
                  <a:srgbClr val="00B0F0"/>
                </a:solidFill>
              </a:rPr>
            </a:br>
            <a:r>
              <a:rPr lang="en-US" sz="3600">
                <a:solidFill>
                  <a:srgbClr val="00B0F0"/>
                </a:solidFill>
              </a:rPr>
              <a:t>Sicurezza informatica nell'assistenza sanitaria</a:t>
            </a:r>
            <a:endParaRPr sz="3600">
              <a:solidFill>
                <a:srgbClr val="00B0F0"/>
              </a:solidFill>
            </a:endParaRPr>
          </a:p>
        </p:txBody>
      </p:sp>
      <p:sp>
        <p:nvSpPr>
          <p:cNvPr id="387" name="Google Shape;387;p16"/>
          <p:cNvSpPr txBox="1"/>
          <p:nvPr>
            <p:ph idx="1" type="body"/>
          </p:nvPr>
        </p:nvSpPr>
        <p:spPr>
          <a:xfrm>
            <a:off x="1097280" y="1201479"/>
            <a:ext cx="10058400" cy="4667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85000" lnSpcReduction="10000"/>
          </a:bodyPr>
          <a:lstStyle/>
          <a:p>
            <a:pPr indent="-118745" lvl="0" marL="9144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La sicurezza informatica nel settore sanitario è unica nel suo genere </a:t>
            </a:r>
            <a:endParaRPr/>
          </a:p>
          <a:p>
            <a:pPr indent="-118745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A causa del tipo di informazioni a rischio e delle conseguenze relative alla sicurezza dei pazienti. </a:t>
            </a:r>
            <a:endParaRPr/>
          </a:p>
          <a:p>
            <a:pPr indent="-113347" lvl="2" marL="27432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i="1" lang="en-US" sz="2100">
                <a:solidFill>
                  <a:srgbClr val="000000"/>
                </a:solidFill>
              </a:rPr>
              <a:t>Es: quando il numero di una carta di credito viene rubato, la banca cancella la carta, ne emette una nuova e rimborsa il cliente.</a:t>
            </a:r>
            <a:endParaRPr/>
          </a:p>
          <a:p>
            <a:pPr indent="-118745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I dispositivi medici si interfacciano sempre più spesso con altre apparecchiature </a:t>
            </a:r>
            <a:endParaRPr/>
          </a:p>
          <a:p>
            <a:pPr indent="-118745" lvl="1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Mancanza di controllo da parte dei produttori sulla configurazione della rete, con gli ospedali che si riforniscono di componenti e dispositivi di rete da diversi produttori.</a:t>
            </a:r>
            <a:endParaRPr/>
          </a:p>
          <a:p>
            <a:pPr indent="-118745" lvl="1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Numerose vulnerabilità per i dispositivi connessi e conseguenze indesiderate</a:t>
            </a:r>
            <a:endParaRPr/>
          </a:p>
          <a:p>
            <a:pPr indent="-118745" lvl="0" marL="9144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Le informazioni di identificazione personale (PII) sono utilizzate da quasi tutte le parti interessate in un ospedale. 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7"/>
          <p:cNvSpPr txBox="1"/>
          <p:nvPr>
            <p:ph type="ctrTitle"/>
          </p:nvPr>
        </p:nvSpPr>
        <p:spPr>
          <a:xfrm>
            <a:off x="796322" y="320040"/>
            <a:ext cx="8974999" cy="6091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Book Antiqua"/>
              <a:buNone/>
            </a:pPr>
            <a:r>
              <a:rPr lang="en-US" sz="3600">
                <a:solidFill>
                  <a:srgbClr val="00B0F0"/>
                </a:solidFill>
              </a:rPr>
              <a:t>Sicurezza informatica nell'assistenza sanitaria</a:t>
            </a:r>
            <a:endParaRPr/>
          </a:p>
        </p:txBody>
      </p:sp>
      <p:sp>
        <p:nvSpPr>
          <p:cNvPr id="393" name="Google Shape;393;p17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4" name="Google Shape;394;p17"/>
          <p:cNvSpPr txBox="1"/>
          <p:nvPr>
            <p:ph idx="1" type="body"/>
          </p:nvPr>
        </p:nvSpPr>
        <p:spPr>
          <a:xfrm>
            <a:off x="796321" y="1382233"/>
            <a:ext cx="8762349" cy="490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Il settore sanitario è sempre più connesso digitalmente</a:t>
            </a:r>
            <a:endParaRPr/>
          </a:p>
          <a:p>
            <a:pPr indent="-1270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Connettività dei dispositivi medici con altri software e infrastrutture ICT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Attualmente negli ospedali statunitensi ci sono 10-15 dispositivi connessi per letto.</a:t>
            </a:r>
            <a:endParaRPr/>
          </a:p>
          <a:p>
            <a:pPr indent="-182880" lvl="2" marL="56692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Riduzione degli errori, automazione e monitoraggio remoto</a:t>
            </a:r>
            <a:endParaRPr/>
          </a:p>
          <a:p>
            <a:pPr indent="-139700" lvl="0" marL="9144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Creare nuove capacità di attacco</a:t>
            </a:r>
            <a:endParaRPr/>
          </a:p>
          <a:p>
            <a:pPr indent="-182880" lvl="2" marL="5669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I dispositivi medici compromessi possono essere utilizzati per attaccare altre sezioni </a:t>
            </a:r>
            <a:endParaRPr/>
          </a:p>
          <a:p>
            <a:pPr indent="-182880" lvl="2" marL="56692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Mancanza di funzioni di sicurezza di base</a:t>
            </a:r>
            <a:endParaRPr/>
          </a:p>
          <a:p>
            <a:pPr indent="-182880" lvl="2" marL="56692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Fornire agli hacker informazioni vitali </a:t>
            </a:r>
            <a:endParaRPr/>
          </a:p>
          <a:p>
            <a:pPr indent="-2539" lvl="0" marL="9144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8"/>
          <p:cNvSpPr txBox="1"/>
          <p:nvPr>
            <p:ph type="ctrTitle"/>
          </p:nvPr>
        </p:nvSpPr>
        <p:spPr>
          <a:xfrm>
            <a:off x="796322" y="320040"/>
            <a:ext cx="8592227" cy="6262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Book Antiqua"/>
              <a:buNone/>
            </a:pPr>
            <a:r>
              <a:rPr lang="en-US" sz="3600">
                <a:solidFill>
                  <a:srgbClr val="00B0F0"/>
                </a:solidFill>
              </a:rPr>
              <a:t>Le sfide della sicurezza informatica nell'assistenza sanitaria</a:t>
            </a:r>
            <a:endParaRPr/>
          </a:p>
        </p:txBody>
      </p:sp>
      <p:sp>
        <p:nvSpPr>
          <p:cNvPr id="400" name="Google Shape;400;p18"/>
          <p:cNvSpPr txBox="1"/>
          <p:nvPr>
            <p:ph idx="1" type="body"/>
          </p:nvPr>
        </p:nvSpPr>
        <p:spPr>
          <a:xfrm>
            <a:off x="487977" y="1122226"/>
            <a:ext cx="8900572" cy="5464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I rischi per la sicurezza informatica possono interrompere i servizi medici critici</a:t>
            </a:r>
            <a:endParaRPr/>
          </a:p>
          <a:p>
            <a:pPr indent="-1270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La digital forensics è un compito impegnativo in ambito ospedaliero</a:t>
            </a:r>
            <a:endParaRPr/>
          </a:p>
          <a:p>
            <a:pPr indent="-342900" lvl="0" marL="736092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Gli stessi dati sono utilizzati da molti servizi, il che rende difficile rintracciare l'attacco.</a:t>
            </a:r>
            <a:endParaRPr/>
          </a:p>
          <a:p>
            <a:pPr indent="-1270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Nonostante il livello di protezione della sicurezza, il rischio di attacco è sempre presente. </a:t>
            </a:r>
            <a:endParaRPr/>
          </a:p>
          <a:p>
            <a:pPr indent="-1270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Ulteriori sfide </a:t>
            </a:r>
            <a:endParaRPr/>
          </a:p>
          <a:p>
            <a:pPr indent="-342900" lvl="1" marL="10287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Char char="◦"/>
            </a:pPr>
            <a:r>
              <a:rPr lang="en-US" sz="2100">
                <a:solidFill>
                  <a:srgbClr val="000000"/>
                </a:solidFill>
              </a:rPr>
              <a:t>Comprendere le vulnerabilità associate ai dispositivi medici connessi</a:t>
            </a:r>
            <a:endParaRPr/>
          </a:p>
          <a:p>
            <a:pPr indent="-342900" lvl="1" marL="1028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Char char="◦"/>
            </a:pPr>
            <a:r>
              <a:rPr lang="en-US" sz="2100">
                <a:solidFill>
                  <a:srgbClr val="000000"/>
                </a:solidFill>
              </a:rPr>
              <a:t>Particolare attenzione alla gestione dei dati per quanto riguarda i dispositivi medici in rete </a:t>
            </a:r>
            <a:endParaRPr/>
          </a:p>
          <a:p>
            <a:pPr indent="-342900" lvl="1" marL="1028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Char char="◦"/>
            </a:pPr>
            <a:r>
              <a:rPr lang="en-US" sz="2100">
                <a:solidFill>
                  <a:srgbClr val="000000"/>
                </a:solidFill>
              </a:rPr>
              <a:t>Prevedere qualsiasi attacco informatico e vulnerabilità zero day</a:t>
            </a:r>
            <a:endParaRPr/>
          </a:p>
          <a:p>
            <a:pPr indent="-342900" lvl="1" marL="1028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Char char="◦"/>
            </a:pPr>
            <a:r>
              <a:rPr lang="en-US" sz="2100">
                <a:solidFill>
                  <a:srgbClr val="000000"/>
                </a:solidFill>
              </a:rPr>
              <a:t>Efficacia dei controlli esistenti</a:t>
            </a:r>
            <a:endParaRPr/>
          </a:p>
          <a:p>
            <a:pPr indent="-55879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2539" lvl="0" marL="9144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1" name="Google Shape;401;p18"/>
          <p:cNvSpPr/>
          <p:nvPr>
            <p:ph idx="2" type="pic"/>
          </p:nvPr>
        </p:nvSpPr>
        <p:spPr>
          <a:xfrm flipH="1">
            <a:off x="8038213" y="0"/>
            <a:ext cx="4150302" cy="653796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02" name="Google Shape;402;p18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9"/>
          <p:cNvSpPr txBox="1"/>
          <p:nvPr>
            <p:ph type="ctrTitle"/>
          </p:nvPr>
        </p:nvSpPr>
        <p:spPr>
          <a:xfrm>
            <a:off x="796322" y="320039"/>
            <a:ext cx="7443911" cy="843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Book Antiqua"/>
              <a:buNone/>
            </a:pPr>
            <a:r>
              <a:rPr lang="en-US" sz="3600">
                <a:solidFill>
                  <a:srgbClr val="00B0F0"/>
                </a:solidFill>
              </a:rPr>
              <a:t>Le sfide della sicurezza informatica nell'assistenza sanitaria</a:t>
            </a:r>
            <a:endParaRPr/>
          </a:p>
        </p:txBody>
      </p:sp>
      <p:sp>
        <p:nvSpPr>
          <p:cNvPr id="408" name="Google Shape;408;p19"/>
          <p:cNvSpPr txBox="1"/>
          <p:nvPr>
            <p:ph idx="1" type="body"/>
          </p:nvPr>
        </p:nvSpPr>
        <p:spPr>
          <a:xfrm>
            <a:off x="796322" y="1244009"/>
            <a:ext cx="7922376" cy="4059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Lo studio ENISA ha rilevato il 54% delle minacce alla sicurezza informatica nel settore sanitario</a:t>
            </a:r>
            <a:endParaRPr/>
          </a:p>
          <a:p>
            <a:pPr indent="-1270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Ransomware e violazioni dei dati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I dati dei pazienti, comprese le cartelle cliniche elettroniche, sono stati i beni più presi di mira (30%). È allarmante notare che quasi la metà di tutti gli incidenti (46%) aveva come obiettivo il furto o la fuga di dati delle organizzazioni sanitarie.</a:t>
            </a:r>
            <a:endParaRPr/>
          </a:p>
        </p:txBody>
      </p:sp>
      <p:sp>
        <p:nvSpPr>
          <p:cNvPr id="409" name="Google Shape;409;p19"/>
          <p:cNvSpPr/>
          <p:nvPr>
            <p:ph idx="2" type="pic"/>
          </p:nvPr>
        </p:nvSpPr>
        <p:spPr>
          <a:xfrm flipH="1">
            <a:off x="10919636" y="0"/>
            <a:ext cx="1268879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10" name="Google Shape;410;p19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1" name="Google Shape;411;p19"/>
          <p:cNvSpPr txBox="1"/>
          <p:nvPr/>
        </p:nvSpPr>
        <p:spPr>
          <a:xfrm>
            <a:off x="594303" y="3640969"/>
            <a:ext cx="898563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https://www.enisa.europa.eu/news/checking-up-on-health-ransomware-accounts-for-54-of-cybersecurity-threats</a:t>
            </a:r>
            <a:endParaRPr/>
          </a:p>
        </p:txBody>
      </p:sp>
      <p:sp>
        <p:nvSpPr>
          <p:cNvPr id="412" name="Google Shape;412;p19"/>
          <p:cNvSpPr txBox="1"/>
          <p:nvPr/>
        </p:nvSpPr>
        <p:spPr>
          <a:xfrm>
            <a:off x="481613" y="4103680"/>
            <a:ext cx="826422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Nel 2021, oltre 40 milioni di cartelle cliniche compromesse negli USA.</a:t>
            </a:r>
            <a:endParaRPr/>
          </a:p>
        </p:txBody>
      </p:sp>
      <p:sp>
        <p:nvSpPr>
          <p:cNvPr id="413" name="Google Shape;413;p19"/>
          <p:cNvSpPr txBox="1"/>
          <p:nvPr/>
        </p:nvSpPr>
        <p:spPr>
          <a:xfrm>
            <a:off x="796322" y="4858778"/>
            <a:ext cx="766341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https://expertinsights.com/insights/healthcare-cyber-attack-statistics/</a:t>
            </a:r>
            <a:endParaRPr/>
          </a:p>
        </p:txBody>
      </p:sp>
      <p:sp>
        <p:nvSpPr>
          <p:cNvPr id="414" name="Google Shape;414;p19"/>
          <p:cNvSpPr txBox="1"/>
          <p:nvPr/>
        </p:nvSpPr>
        <p:spPr>
          <a:xfrm>
            <a:off x="594303" y="5303838"/>
            <a:ext cx="612967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2022, il servizio NHS 111 nel Regno Unito è stato messo offline a causa di un attacco ransomware</a:t>
            </a:r>
            <a:r>
              <a:rPr b="0" i="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19"/>
          <p:cNvSpPr txBox="1"/>
          <p:nvPr/>
        </p:nvSpPr>
        <p:spPr>
          <a:xfrm>
            <a:off x="904190" y="5967691"/>
            <a:ext cx="612967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https://www.bcs.org/articles-opinion-and-research/biggest-healthcare-cyber-attacks-this-decade/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09575" y="108400"/>
            <a:ext cx="2553075" cy="47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"/>
          <p:cNvSpPr txBox="1"/>
          <p:nvPr>
            <p:ph idx="12" type="sldNum"/>
          </p:nvPr>
        </p:nvSpPr>
        <p:spPr>
          <a:xfrm>
            <a:off x="10768546" y="6290774"/>
            <a:ext cx="618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241" name="Google Shape;24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325025"/>
            <a:ext cx="11887202" cy="4207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0"/>
          <p:cNvSpPr txBox="1"/>
          <p:nvPr>
            <p:ph type="ctrTitle"/>
          </p:nvPr>
        </p:nvSpPr>
        <p:spPr>
          <a:xfrm>
            <a:off x="796322" y="320040"/>
            <a:ext cx="6732237" cy="4774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Book Antiqua"/>
              <a:buNone/>
            </a:pPr>
            <a:r>
              <a:rPr lang="en-US" sz="3600">
                <a:solidFill>
                  <a:srgbClr val="00B0F0"/>
                </a:solidFill>
              </a:rPr>
              <a:t>Problemi di sicurezza nell'assistenza sanitaria</a:t>
            </a:r>
            <a:endParaRPr/>
          </a:p>
        </p:txBody>
      </p:sp>
      <p:sp>
        <p:nvSpPr>
          <p:cNvPr id="421" name="Google Shape;421;p20"/>
          <p:cNvSpPr txBox="1"/>
          <p:nvPr>
            <p:ph idx="1" type="body"/>
          </p:nvPr>
        </p:nvSpPr>
        <p:spPr>
          <a:xfrm>
            <a:off x="796322" y="1754372"/>
            <a:ext cx="5797550" cy="3549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Riservatezza dei dati</a:t>
            </a:r>
            <a:endParaRPr/>
          </a:p>
          <a:p>
            <a:pPr indent="-1270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Sicurezza della cartella clinica elettronica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◦"/>
            </a:pPr>
            <a:r>
              <a:rPr lang="en-US" sz="1800">
                <a:solidFill>
                  <a:srgbClr val="000000"/>
                </a:solidFill>
              </a:rPr>
              <a:t>Autenticazione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◦"/>
            </a:pPr>
            <a:r>
              <a:rPr lang="en-US" sz="1800">
                <a:solidFill>
                  <a:srgbClr val="000000"/>
                </a:solidFill>
              </a:rPr>
              <a:t>Integrità dei dati</a:t>
            </a:r>
            <a:endParaRPr/>
          </a:p>
          <a:p>
            <a:pPr indent="-127000" lvl="0" marL="9144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Sicurezza dei sistemi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◦"/>
            </a:pPr>
            <a:r>
              <a:rPr lang="en-US" sz="2000">
                <a:solidFill>
                  <a:srgbClr val="000000"/>
                </a:solidFill>
              </a:rPr>
              <a:t>Trasmissione sicura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◦"/>
            </a:pPr>
            <a:r>
              <a:rPr lang="en-US" sz="2000">
                <a:solidFill>
                  <a:srgbClr val="000000"/>
                </a:solidFill>
              </a:rPr>
              <a:t>Elaborazione sicura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◦"/>
            </a:pPr>
            <a:r>
              <a:rPr lang="en-US" sz="2000">
                <a:solidFill>
                  <a:srgbClr val="000000"/>
                </a:solidFill>
              </a:rPr>
              <a:t>Conservazione sicura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2539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2" name="Google Shape;422;p20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23" name="Google Shape;423;p20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DI FORMAZIONE CSP NOME: MODELLO DI PRESENTAZIONE CREATO DA PR</a:t>
            </a:r>
            <a:endParaRPr/>
          </a:p>
        </p:txBody>
      </p:sp>
      <p:sp>
        <p:nvSpPr>
          <p:cNvPr id="424" name="Google Shape;424;p20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1"/>
          <p:cNvSpPr txBox="1"/>
          <p:nvPr>
            <p:ph type="ctrTitle"/>
          </p:nvPr>
        </p:nvSpPr>
        <p:spPr>
          <a:xfrm>
            <a:off x="170121" y="309408"/>
            <a:ext cx="9028162" cy="7963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Book Antiqua"/>
              <a:buNone/>
            </a:pPr>
            <a:r>
              <a:rPr lang="en-US">
                <a:solidFill>
                  <a:srgbClr val="00B0F0"/>
                </a:solidFill>
              </a:rPr>
              <a:t>Vulnerabilità e minacce dei dispositivi medici</a:t>
            </a:r>
            <a:br>
              <a:rPr lang="en-US">
                <a:solidFill>
                  <a:srgbClr val="00B0F0"/>
                </a:solidFill>
              </a:rPr>
            </a:br>
            <a:endParaRPr>
              <a:solidFill>
                <a:srgbClr val="00B0F0"/>
              </a:solidFill>
            </a:endParaRPr>
          </a:p>
        </p:txBody>
      </p:sp>
      <p:sp>
        <p:nvSpPr>
          <p:cNvPr id="430" name="Google Shape;430;p21"/>
          <p:cNvSpPr txBox="1"/>
          <p:nvPr>
            <p:ph idx="1" type="body"/>
          </p:nvPr>
        </p:nvSpPr>
        <p:spPr>
          <a:xfrm>
            <a:off x="796322" y="1585180"/>
            <a:ext cx="6367370" cy="3718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539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2539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1" name="Google Shape;431;p21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32" name="Google Shape;432;p21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3" name="Google Shape;433;p21"/>
          <p:cNvSpPr txBox="1"/>
          <p:nvPr/>
        </p:nvSpPr>
        <p:spPr>
          <a:xfrm>
            <a:off x="252946" y="952499"/>
            <a:ext cx="10515600" cy="5171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700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flusso di informazioni sui dispositivi medici è convenzionalmente unidirezionale dal dispositivo all'operatore sanitario.</a:t>
            </a:r>
            <a:endParaRPr/>
          </a:p>
          <a:p>
            <a:pPr indent="-182880" lvl="1" marL="38404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◦"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L'interazione remota con i dispositivi è diventata possibile</a:t>
            </a:r>
            <a:endParaRPr/>
          </a:p>
          <a:p>
            <a:pPr indent="-182880" lvl="1" marL="38404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◦"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Dispositivi medici impiantabili in grado di essere riprogrammati in modalità wireless</a:t>
            </a:r>
            <a:endParaRPr/>
          </a:p>
          <a:p>
            <a:pPr indent="-127000" lvl="0" marL="9144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Possibili vulnerabilità e minacce </a:t>
            </a:r>
            <a:endParaRPr/>
          </a:p>
          <a:p>
            <a:pPr indent="-285750" lvl="0" marL="678942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Informazioni sulla verifica del dispositivo, ad esempio la frequenza radio per la trasmissione. </a:t>
            </a:r>
            <a:endParaRPr/>
          </a:p>
          <a:p>
            <a:pPr indent="-285750" lvl="0" marL="678942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mancanza di una funzione di sicurezza di base</a:t>
            </a:r>
            <a:endParaRPr/>
          </a:p>
          <a:p>
            <a:pPr indent="-285750" lvl="0" marL="678942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Potenza limitata per supportare l'elaborazione dei calcoli</a:t>
            </a:r>
            <a:endParaRPr/>
          </a:p>
          <a:p>
            <a:pPr indent="-285750" lvl="0" marL="678942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Effetto a cascata dal dispositivo medico compromesso ad altre parti della rete</a:t>
            </a:r>
            <a:endParaRPr/>
          </a:p>
          <a:p>
            <a:pPr indent="-285750" lvl="0" marL="678942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mancanza di un aggiornamento tempestivo del software </a:t>
            </a:r>
            <a:endParaRPr/>
          </a:p>
          <a:p>
            <a:pPr indent="-285750" lvl="0" marL="678942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Uso non autorizzato del software </a:t>
            </a:r>
            <a:endParaRPr/>
          </a:p>
          <a:p>
            <a:pPr indent="0" lvl="0" marL="9144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2"/>
          <p:cNvSpPr txBox="1"/>
          <p:nvPr>
            <p:ph type="ctrTitle"/>
          </p:nvPr>
        </p:nvSpPr>
        <p:spPr>
          <a:xfrm>
            <a:off x="796321" y="107390"/>
            <a:ext cx="8815511" cy="7751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Book Antiqua"/>
              <a:buNone/>
            </a:pPr>
            <a:r>
              <a:rPr lang="en-US" sz="3600">
                <a:solidFill>
                  <a:srgbClr val="00B0F0"/>
                </a:solidFill>
              </a:rPr>
              <a:t>Percorso di collegamento informatico</a:t>
            </a:r>
            <a:endParaRPr/>
          </a:p>
        </p:txBody>
      </p:sp>
      <p:sp>
        <p:nvSpPr>
          <p:cNvPr id="439" name="Google Shape;439;p22"/>
          <p:cNvSpPr txBox="1"/>
          <p:nvPr>
            <p:ph idx="1" type="body"/>
          </p:nvPr>
        </p:nvSpPr>
        <p:spPr>
          <a:xfrm>
            <a:off x="796321" y="1201478"/>
            <a:ext cx="6678367" cy="4774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82880" lvl="1" marL="38404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identificare i possibili percorsi che i potenziali aggressori potrebbero seguire per un attacco di successo</a:t>
            </a:r>
            <a:endParaRPr/>
          </a:p>
          <a:p>
            <a:pPr indent="-182880" lvl="2" marL="56692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Punto di guasto comune</a:t>
            </a:r>
            <a:endParaRPr/>
          </a:p>
          <a:p>
            <a:pPr indent="-182880" lvl="2" marL="56692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Attenuazione adeguata</a:t>
            </a:r>
            <a:endParaRPr/>
          </a:p>
          <a:p>
            <a:pPr indent="-152400" lvl="0" marL="9144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Possibili percorsi che un attaccante può propagare per eseguire un attacco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◦"/>
            </a:pPr>
            <a:r>
              <a:rPr lang="en-US" sz="2000"/>
              <a:t>L'attaccante esegue un movimento laterale dal punto iniziale al punto di atterraggio del bersaglio.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◦"/>
            </a:pPr>
            <a:r>
              <a:rPr lang="en-US" sz="2000"/>
              <a:t>Gli attacchi all'interno dell'ecosistema sanitario possono propagarsi a seconda del profilo e della motivazione dell'attaccante.</a:t>
            </a:r>
            <a:endParaRPr/>
          </a:p>
          <a:p>
            <a:pPr indent="-2539" lvl="0" marL="9144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0" name="Google Shape;440;p22"/>
          <p:cNvSpPr/>
          <p:nvPr>
            <p:ph idx="2" type="pic"/>
          </p:nvPr>
        </p:nvSpPr>
        <p:spPr>
          <a:xfrm flipH="1">
            <a:off x="9505506" y="0"/>
            <a:ext cx="2683009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41" name="Google Shape;441;p22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3"/>
          <p:cNvSpPr txBox="1"/>
          <p:nvPr>
            <p:ph type="ctrTitle"/>
          </p:nvPr>
        </p:nvSpPr>
        <p:spPr>
          <a:xfrm>
            <a:off x="796322" y="320040"/>
            <a:ext cx="6732237" cy="6475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Book Antiqua"/>
              <a:buNone/>
            </a:pPr>
            <a:r>
              <a:rPr lang="en-US" sz="3600">
                <a:solidFill>
                  <a:srgbClr val="00B0F0"/>
                </a:solidFill>
              </a:rPr>
              <a:t>Percorso di collegamento informatico</a:t>
            </a:r>
            <a:endParaRPr/>
          </a:p>
        </p:txBody>
      </p:sp>
      <p:sp>
        <p:nvSpPr>
          <p:cNvPr id="447" name="Google Shape;447;p23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48" name="Google Shape;448;p23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DI FORMAZIONE CSP NOME: MODELLO DI PRESENTAZIONE CREATO DA PR</a:t>
            </a:r>
            <a:endParaRPr/>
          </a:p>
        </p:txBody>
      </p:sp>
      <p:sp>
        <p:nvSpPr>
          <p:cNvPr id="449" name="Google Shape;449;p23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yber-attack path discovery in a dynamic supply chain maritime risk  management system - ScienceDirect" id="450" name="Google Shape;450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2446" y="1442228"/>
            <a:ext cx="5580659" cy="4373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4"/>
          <p:cNvSpPr txBox="1"/>
          <p:nvPr>
            <p:ph type="ctrTitle"/>
          </p:nvPr>
        </p:nvSpPr>
        <p:spPr>
          <a:xfrm>
            <a:off x="796322" y="202101"/>
            <a:ext cx="7443911" cy="5837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Book Antiqua"/>
              <a:buNone/>
            </a:pPr>
            <a:r>
              <a:rPr lang="en-US">
                <a:solidFill>
                  <a:srgbClr val="00B0F0"/>
                </a:solidFill>
              </a:rPr>
              <a:t>Ecosistema sanitario</a:t>
            </a:r>
            <a:endParaRPr/>
          </a:p>
        </p:txBody>
      </p:sp>
      <p:sp>
        <p:nvSpPr>
          <p:cNvPr id="456" name="Google Shape;456;p24"/>
          <p:cNvSpPr txBox="1"/>
          <p:nvPr>
            <p:ph idx="1" type="body"/>
          </p:nvPr>
        </p:nvSpPr>
        <p:spPr>
          <a:xfrm>
            <a:off x="796321" y="1073888"/>
            <a:ext cx="8602859" cy="5216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Consiste in un insieme distribuito e interconnesso di entità e attori eterogenei che si affidano all'infrastruttura ICT interconnessa. 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Ospedali e organizzazioni di servizi sociali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Fornitori di apparecchiature mediche, studi medici singoli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Paziente, operatori</a:t>
            </a:r>
            <a:endParaRPr/>
          </a:p>
          <a:p>
            <a:pPr indent="-127000" lvl="0" marL="9144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Questo ecosistema, di dimensioni considerevoli e massicce, può essere considerato una rete ampiamente distribuita, che comprende un insieme interconnesso di entità sanitarie</a:t>
            </a:r>
            <a:endParaRPr/>
          </a:p>
          <a:p>
            <a:pPr indent="-1270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Crescenti interdipendenze tra i livelli fisico e cibernetico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◦"/>
            </a:pPr>
            <a:r>
              <a:rPr lang="en-US" sz="2000"/>
              <a:t>Alterato il panorama delle minacce che pone nuove minacce informatiche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◦"/>
            </a:pPr>
            <a:r>
              <a:rPr lang="en-US" sz="2000"/>
              <a:t>Sofisticati attacchi informatici coordinati che potrebbero avere un impatto drammatico sull'ecosistema sanitario.</a:t>
            </a:r>
            <a:endParaRPr sz="2000"/>
          </a:p>
          <a:p>
            <a:pPr indent="-2539" lvl="0" marL="9144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7" name="Google Shape;457;p24"/>
          <p:cNvSpPr/>
          <p:nvPr>
            <p:ph idx="2" type="pic"/>
          </p:nvPr>
        </p:nvSpPr>
        <p:spPr>
          <a:xfrm flipH="1">
            <a:off x="10196622" y="0"/>
            <a:ext cx="1991893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58" name="Google Shape;458;p24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5"/>
          <p:cNvSpPr/>
          <p:nvPr>
            <p:ph idx="2" type="pic"/>
          </p:nvPr>
        </p:nvSpPr>
        <p:spPr>
          <a:xfrm flipH="1">
            <a:off x="10260418" y="0"/>
            <a:ext cx="1928097" cy="673040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64" name="Google Shape;464;p25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5" name="Google Shape;465;p25"/>
          <p:cNvPicPr preferRelativeResize="0"/>
          <p:nvPr/>
        </p:nvPicPr>
        <p:blipFill rotWithShape="1">
          <a:blip r:embed="rId3">
            <a:alphaModFix/>
          </a:blip>
          <a:srcRect b="0" l="13011" r="15291" t="0"/>
          <a:stretch/>
        </p:blipFill>
        <p:spPr>
          <a:xfrm>
            <a:off x="530156" y="127591"/>
            <a:ext cx="9730262" cy="6257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6"/>
          <p:cNvSpPr txBox="1"/>
          <p:nvPr>
            <p:ph type="ctrTitle"/>
          </p:nvPr>
        </p:nvSpPr>
        <p:spPr>
          <a:xfrm>
            <a:off x="796322" y="320040"/>
            <a:ext cx="9634218" cy="6049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Book Antiqua"/>
              <a:buNone/>
            </a:pPr>
            <a:r>
              <a:rPr lang="en-US" sz="3600">
                <a:solidFill>
                  <a:srgbClr val="00B0F0"/>
                </a:solidFill>
              </a:rPr>
              <a:t>Percorso di attacco informatico nell'assistenza sanitaria</a:t>
            </a:r>
            <a:endParaRPr/>
          </a:p>
        </p:txBody>
      </p:sp>
      <p:sp>
        <p:nvSpPr>
          <p:cNvPr id="471" name="Google Shape;471;p26"/>
          <p:cNvSpPr txBox="1"/>
          <p:nvPr>
            <p:ph idx="1" type="body"/>
          </p:nvPr>
        </p:nvSpPr>
        <p:spPr>
          <a:xfrm>
            <a:off x="339122" y="1245073"/>
            <a:ext cx="8581594" cy="3868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/>
              <a:t>Le attività dipendono l'una dall'altra</a:t>
            </a:r>
            <a:endParaRPr/>
          </a:p>
          <a:p>
            <a:pPr indent="-285750" lvl="0" marL="28575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/>
              <a:t>Ogni asset può essere collegato a una o più vulnerabilità confermate. </a:t>
            </a:r>
            <a:endParaRPr/>
          </a:p>
          <a:p>
            <a:pPr indent="-285750" lvl="0" marL="28575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/>
              <a:t>L'attore della minaccia ha bisogno di un determinato profilo </a:t>
            </a:r>
            <a:endParaRPr/>
          </a:p>
          <a:p>
            <a:pPr indent="-285750" lvl="1" marL="74295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/>
              <a:t>Capacità dell'attaccante (conoscenze e abilità) </a:t>
            </a:r>
            <a:endParaRPr/>
          </a:p>
          <a:p>
            <a:pPr indent="-285750" lvl="1" marL="74295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/>
              <a:t>Vettore di accesso per sfruttare una vulnerabilità </a:t>
            </a:r>
            <a:endParaRPr/>
          </a:p>
          <a:p>
            <a:pPr indent="-285750" lvl="0" marL="28575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/>
              <a:t>Ogni percorso di attacco </a:t>
            </a:r>
            <a:endParaRPr/>
          </a:p>
          <a:p>
            <a:pPr indent="-285750" lvl="1" marL="74295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/>
              <a:t> asset del punto di ingresso, punto intermedio (se presente), asset del punto di destinazione, dipendenze tra gli asset e vulnerabilità.</a:t>
            </a:r>
            <a:endParaRPr/>
          </a:p>
        </p:txBody>
      </p:sp>
      <p:sp>
        <p:nvSpPr>
          <p:cNvPr id="472" name="Google Shape;472;p26"/>
          <p:cNvSpPr/>
          <p:nvPr>
            <p:ph idx="2" type="pic"/>
          </p:nvPr>
        </p:nvSpPr>
        <p:spPr>
          <a:xfrm flipH="1">
            <a:off x="10940901" y="0"/>
            <a:ext cx="1247614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73" name="Google Shape;473;p26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7"/>
          <p:cNvSpPr txBox="1"/>
          <p:nvPr>
            <p:ph idx="1" type="body"/>
          </p:nvPr>
        </p:nvSpPr>
        <p:spPr>
          <a:xfrm>
            <a:off x="796322" y="2252076"/>
            <a:ext cx="5797550" cy="305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539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9" name="Google Shape;479;p27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80" name="Google Shape;480;p27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islam4\AppData\Local\Microsoft\Windows\INetCache\Content.MSO\B70A6D71.tmp" id="481" name="Google Shape;48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520" y="1003628"/>
            <a:ext cx="10942982" cy="522474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27"/>
          <p:cNvSpPr txBox="1"/>
          <p:nvPr>
            <p:ph type="ctrTitle"/>
          </p:nvPr>
        </p:nvSpPr>
        <p:spPr>
          <a:xfrm>
            <a:off x="413550" y="199318"/>
            <a:ext cx="9634218" cy="6049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Book Antiqua"/>
              <a:buNone/>
            </a:pPr>
            <a:r>
              <a:rPr lang="en-US" sz="3200">
                <a:solidFill>
                  <a:srgbClr val="00B0F0"/>
                </a:solidFill>
              </a:rPr>
              <a:t>Percorso di attacco informatico nell'assistenza sanitaria</a:t>
            </a:r>
            <a:endParaRPr sz="3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8"/>
          <p:cNvSpPr txBox="1"/>
          <p:nvPr>
            <p:ph type="ctrTitle"/>
          </p:nvPr>
        </p:nvSpPr>
        <p:spPr>
          <a:xfrm>
            <a:off x="796322" y="320040"/>
            <a:ext cx="9559790" cy="5305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Book Antiqua"/>
              <a:buNone/>
            </a:pPr>
            <a:r>
              <a:rPr lang="en-US" sz="3200">
                <a:solidFill>
                  <a:srgbClr val="00B0F0"/>
                </a:solidFill>
              </a:rPr>
              <a:t>Percorso di attacco: Fase 1 Identificare i possibili punti di ingresso</a:t>
            </a:r>
            <a:endParaRPr/>
          </a:p>
        </p:txBody>
      </p:sp>
      <p:sp>
        <p:nvSpPr>
          <p:cNvPr id="488" name="Google Shape;488;p28"/>
          <p:cNvSpPr txBox="1"/>
          <p:nvPr>
            <p:ph idx="1" type="body"/>
          </p:nvPr>
        </p:nvSpPr>
        <p:spPr>
          <a:xfrm>
            <a:off x="796321" y="1605516"/>
            <a:ext cx="8794246" cy="3698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3970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Identificare i potenziali asset dell'ecosistema sanitario che l'attaccante può considerare come punto di ingresso per eseguire un attacco.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◦"/>
            </a:pPr>
            <a:r>
              <a:rPr lang="en-US" sz="2200"/>
              <a:t>dispositivo medico e il software che gestisce il dispositivo, l'hardware o altri beni all'interno di un'infrastruttura ICT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◦"/>
            </a:pPr>
            <a:r>
              <a:rPr lang="en-US" sz="2200"/>
              <a:t>Un dispositivo medico, definito dalla FDA come software, hardware elettronico ed elettrico, incluso il wireless, è una risorsa fondamentale per il sistema sanitario.</a:t>
            </a:r>
            <a:endParaRPr/>
          </a:p>
          <a:p>
            <a:pPr indent="-139700" lvl="0" marL="9144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Il punto di ingresso è un punto di guasto in cui l'attacco sfrutta la vulnerabilità per propagarsi al punto di destinazione.</a:t>
            </a:r>
            <a:endParaRPr/>
          </a:p>
        </p:txBody>
      </p:sp>
      <p:sp>
        <p:nvSpPr>
          <p:cNvPr id="489" name="Google Shape;489;p28"/>
          <p:cNvSpPr/>
          <p:nvPr>
            <p:ph idx="2" type="pic"/>
          </p:nvPr>
        </p:nvSpPr>
        <p:spPr>
          <a:xfrm flipH="1">
            <a:off x="9973339" y="0"/>
            <a:ext cx="2215176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90" name="Google Shape;490;p28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DI FORMAZIONE CSP NOME: MODELLO DI PRESENTAZIONE CREATO DA PR</a:t>
            </a:r>
            <a:endParaRPr/>
          </a:p>
        </p:txBody>
      </p:sp>
      <p:sp>
        <p:nvSpPr>
          <p:cNvPr id="491" name="Google Shape;491;p28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9"/>
          <p:cNvSpPr txBox="1"/>
          <p:nvPr>
            <p:ph type="ctrTitle"/>
          </p:nvPr>
        </p:nvSpPr>
        <p:spPr>
          <a:xfrm>
            <a:off x="349754" y="202101"/>
            <a:ext cx="10197743" cy="563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Book Antiqua"/>
              <a:buNone/>
            </a:pPr>
            <a:r>
              <a:rPr lang="en-US" sz="3600">
                <a:solidFill>
                  <a:srgbClr val="00B0F0"/>
                </a:solidFill>
              </a:rPr>
              <a:t>Percorso di attacco: Passo </a:t>
            </a:r>
            <a:r>
              <a:rPr lang="en-US">
                <a:solidFill>
                  <a:srgbClr val="00B0F0"/>
                </a:solidFill>
              </a:rPr>
              <a:t>2 Dipendenze dalle risorse</a:t>
            </a:r>
            <a:endParaRPr/>
          </a:p>
        </p:txBody>
      </p:sp>
      <p:sp>
        <p:nvSpPr>
          <p:cNvPr id="497" name="Google Shape;497;p29"/>
          <p:cNvSpPr txBox="1"/>
          <p:nvPr>
            <p:ph idx="1" type="body"/>
          </p:nvPr>
        </p:nvSpPr>
        <p:spPr>
          <a:xfrm>
            <a:off x="796321" y="1265274"/>
            <a:ext cx="7188729" cy="4038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3970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Dipendenze di questi asset all'interno dell'ecosistema sanitario</a:t>
            </a:r>
            <a:endParaRPr/>
          </a:p>
          <a:p>
            <a:pPr indent="-1397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Concentrarsi sulla potenziale interazione informatica dell'asset del punto di ingresso.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Per dipendenza cibernetica degli asset si intende l'interrelazione e/o l'interconnessione (edge) di una coppia di cyber-asset (nodi) finalizzata all'erogazione di un servizio sanitario o di un'operazione specifica su reti di comunicazione.</a:t>
            </a:r>
            <a:endParaRPr/>
          </a:p>
        </p:txBody>
      </p:sp>
      <p:sp>
        <p:nvSpPr>
          <p:cNvPr id="498" name="Google Shape;498;p29"/>
          <p:cNvSpPr/>
          <p:nvPr>
            <p:ph idx="2" type="pic"/>
          </p:nvPr>
        </p:nvSpPr>
        <p:spPr>
          <a:xfrm flipH="1">
            <a:off x="9569301" y="0"/>
            <a:ext cx="2619214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99" name="Google Shape;499;p29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DI FORMAZIONE CSP NOME: MODELLO DI PRESENTAZIONE CREATO DA PR</a:t>
            </a:r>
            <a:endParaRPr/>
          </a:p>
        </p:txBody>
      </p:sp>
      <p:sp>
        <p:nvSpPr>
          <p:cNvPr id="500" name="Google Shape;500;p29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writing at a desk&#10;" id="246" name="Google Shape;246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594" r="7594" t="0"/>
          <a:stretch/>
        </p:blipFill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247" name="Google Shape;247;p3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8" name="Google Shape;248;p3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 sz="3600"/>
              <a:t>Sicurezza informatica del settore sanitario</a:t>
            </a:r>
            <a:endParaRPr/>
          </a:p>
        </p:txBody>
      </p:sp>
      <p:sp>
        <p:nvSpPr>
          <p:cNvPr id="249" name="Google Shape;249;p3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o1.</a:t>
            </a:r>
            <a:endParaRPr/>
          </a:p>
        </p:txBody>
      </p:sp>
      <p:sp>
        <p:nvSpPr>
          <p:cNvPr id="250" name="Google Shape;250;p3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Obiettivi: Chi-Cosa-Perché è necessario partecipare a questa formazione</a:t>
            </a:r>
            <a:endParaRPr/>
          </a:p>
        </p:txBody>
      </p:sp>
      <p:sp>
        <p:nvSpPr>
          <p:cNvPr id="251" name="Google Shape;251;p3"/>
          <p:cNvSpPr txBox="1"/>
          <p:nvPr>
            <p:ph idx="4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o3.</a:t>
            </a:r>
            <a:endParaRPr/>
          </a:p>
        </p:txBody>
      </p:sp>
      <p:sp>
        <p:nvSpPr>
          <p:cNvPr id="252" name="Google Shape;252;p3"/>
          <p:cNvSpPr txBox="1"/>
          <p:nvPr>
            <p:ph idx="5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Risultati dell'apprendimento</a:t>
            </a:r>
            <a:endParaRPr/>
          </a:p>
        </p:txBody>
      </p:sp>
      <p:sp>
        <p:nvSpPr>
          <p:cNvPr id="253" name="Google Shape;253;p3"/>
          <p:cNvSpPr txBox="1"/>
          <p:nvPr>
            <p:ph idx="6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o4.</a:t>
            </a:r>
            <a:endParaRPr/>
          </a:p>
        </p:txBody>
      </p:sp>
      <p:sp>
        <p:nvSpPr>
          <p:cNvPr id="254" name="Google Shape;254;p3"/>
          <p:cNvSpPr txBox="1"/>
          <p:nvPr>
            <p:ph idx="7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Schemi di formazione</a:t>
            </a:r>
            <a:endParaRPr/>
          </a:p>
        </p:txBody>
      </p:sp>
      <p:sp>
        <p:nvSpPr>
          <p:cNvPr id="255" name="Google Shape;255;p3"/>
          <p:cNvSpPr txBox="1"/>
          <p:nvPr>
            <p:ph idx="8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o5.</a:t>
            </a:r>
            <a:endParaRPr/>
          </a:p>
        </p:txBody>
      </p:sp>
      <p:sp>
        <p:nvSpPr>
          <p:cNvPr id="256" name="Google Shape;256;p3"/>
          <p:cNvSpPr txBox="1"/>
          <p:nvPr>
            <p:ph idx="9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Dettagli degli esercizi</a:t>
            </a:r>
            <a:endParaRPr/>
          </a:p>
        </p:txBody>
      </p:sp>
      <p:sp>
        <p:nvSpPr>
          <p:cNvPr id="257" name="Google Shape;257;p3"/>
          <p:cNvSpPr txBox="1"/>
          <p:nvPr>
            <p:ph idx="13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o2.</a:t>
            </a:r>
            <a:endParaRPr/>
          </a:p>
        </p:txBody>
      </p:sp>
      <p:sp>
        <p:nvSpPr>
          <p:cNvPr id="258" name="Google Shape;258;p3"/>
          <p:cNvSpPr txBox="1"/>
          <p:nvPr>
            <p:ph idx="14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Logistica della formazione: Quando-Dove-Come</a:t>
            </a:r>
            <a:endParaRPr/>
          </a:p>
        </p:txBody>
      </p:sp>
      <p:sp>
        <p:nvSpPr>
          <p:cNvPr id="259" name="Google Shape;259;p3"/>
          <p:cNvSpPr/>
          <p:nvPr/>
        </p:nvSpPr>
        <p:spPr>
          <a:xfrm>
            <a:off x="7370364" y="-3219"/>
            <a:ext cx="2562565" cy="6884359"/>
          </a:xfrm>
          <a:custGeom>
            <a:rect b="b" l="l" r="r" t="t"/>
            <a:pathLst>
              <a:path extrusionOk="0" h="6884359" w="2562565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0" name="Google Shape;26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7829202" y="5156615"/>
            <a:ext cx="878334" cy="1705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DI FORMAZIONE CSP NOME: MODELLO DI PRESENTAZIONE CREATO DA PR</a:t>
            </a:r>
            <a:endParaRPr/>
          </a:p>
        </p:txBody>
      </p:sp>
      <p:sp>
        <p:nvSpPr>
          <p:cNvPr id="262" name="Google Shape;262;p3"/>
          <p:cNvSpPr txBox="1"/>
          <p:nvPr/>
        </p:nvSpPr>
        <p:spPr>
          <a:xfrm>
            <a:off x="854740" y="5078382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b="0" baseline="-25000" lang="en-US" sz="4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o7.</a:t>
            </a:r>
            <a:endParaRPr/>
          </a:p>
        </p:txBody>
      </p:sp>
      <p:sp>
        <p:nvSpPr>
          <p:cNvPr id="263" name="Google Shape;263;p3"/>
          <p:cNvSpPr txBox="1"/>
          <p:nvPr/>
        </p:nvSpPr>
        <p:spPr>
          <a:xfrm>
            <a:off x="1652370" y="501101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sz="20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Informazioni sulla registrazione e contatti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0"/>
          <p:cNvSpPr txBox="1"/>
          <p:nvPr>
            <p:ph type="ctrTitle"/>
          </p:nvPr>
        </p:nvSpPr>
        <p:spPr>
          <a:xfrm>
            <a:off x="796322" y="320040"/>
            <a:ext cx="9198283" cy="541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Book Antiqua"/>
              <a:buNone/>
            </a:pPr>
            <a:r>
              <a:rPr lang="en-US" sz="2800">
                <a:solidFill>
                  <a:srgbClr val="00B0F0"/>
                </a:solidFill>
              </a:rPr>
              <a:t>Percorso di attacco: Fase 3 Identificare i possibili punti di destinazione</a:t>
            </a:r>
            <a:endParaRPr/>
          </a:p>
        </p:txBody>
      </p:sp>
      <p:sp>
        <p:nvSpPr>
          <p:cNvPr id="506" name="Google Shape;506;p30"/>
          <p:cNvSpPr txBox="1"/>
          <p:nvPr>
            <p:ph idx="1" type="body"/>
          </p:nvPr>
        </p:nvSpPr>
        <p:spPr>
          <a:xfrm>
            <a:off x="796321" y="1307805"/>
            <a:ext cx="7156831" cy="3996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3970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i possibili punti di destinazione che un attaccante cerca di raggiungere seguendo l'asset entry point e le dipendenze associate</a:t>
            </a:r>
            <a:endParaRPr/>
          </a:p>
          <a:p>
            <a:pPr indent="-1397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Un attaccante deve sfruttare una o più vulnerabilità per raggiungere i punti di destinazione e raggiungere il suo obiettivo.</a:t>
            </a:r>
            <a:endParaRPr/>
          </a:p>
          <a:p>
            <a:pPr indent="-1397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l'accessibilità di un punto di destinazione dipende dall'asset del punto di ingresso, dalle dipendenze informatiche e dalla capacità dell'attore di sfruttarlo.</a:t>
            </a:r>
            <a:endParaRPr/>
          </a:p>
        </p:txBody>
      </p:sp>
      <p:sp>
        <p:nvSpPr>
          <p:cNvPr id="507" name="Google Shape;507;p30"/>
          <p:cNvSpPr/>
          <p:nvPr>
            <p:ph idx="2" type="pic"/>
          </p:nvPr>
        </p:nvSpPr>
        <p:spPr>
          <a:xfrm flipH="1">
            <a:off x="10079664" y="0"/>
            <a:ext cx="2108851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08" name="Google Shape;508;p30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DI FORMAZIONE CSP NOME: MODELLO DI PRESENTAZIONE CREATO DA PR</a:t>
            </a:r>
            <a:endParaRPr/>
          </a:p>
        </p:txBody>
      </p:sp>
      <p:sp>
        <p:nvSpPr>
          <p:cNvPr id="509" name="Google Shape;509;p30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1"/>
          <p:cNvSpPr txBox="1"/>
          <p:nvPr>
            <p:ph type="ctrTitle"/>
          </p:nvPr>
        </p:nvSpPr>
        <p:spPr>
          <a:xfrm>
            <a:off x="328489" y="202101"/>
            <a:ext cx="10165846" cy="510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Book Antiqua"/>
              <a:buNone/>
            </a:pPr>
            <a:r>
              <a:rPr lang="en-US" sz="2800">
                <a:solidFill>
                  <a:srgbClr val="00B0F0"/>
                </a:solidFill>
              </a:rPr>
              <a:t>Percorso di attacco: vulnerabilità del punto di ingresso e del punto di destinazione del passo 4</a:t>
            </a:r>
            <a:endParaRPr/>
          </a:p>
        </p:txBody>
      </p:sp>
      <p:sp>
        <p:nvSpPr>
          <p:cNvPr id="515" name="Google Shape;515;p31"/>
          <p:cNvSpPr txBox="1"/>
          <p:nvPr>
            <p:ph idx="1" type="body"/>
          </p:nvPr>
        </p:nvSpPr>
        <p:spPr>
          <a:xfrm>
            <a:off x="796321" y="1339702"/>
            <a:ext cx="7826683" cy="3964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3970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Le vulnerabilità sono precondizioni basate sul profilo dell'attaccante per il successo di una campagna di attacco.</a:t>
            </a:r>
            <a:endParaRPr/>
          </a:p>
          <a:p>
            <a:pPr indent="-1397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per riflettere accuratamente il livello di sfruttabilità delle vulnerabilità identificate e collegare le vulnerabilità per formulare la catena di vulnerabilità</a:t>
            </a:r>
            <a:endParaRPr/>
          </a:p>
          <a:p>
            <a:pPr indent="-1397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Queste vulnerabilità sono identificate seguendo le voci di vulnerabilità pubblicate da CVE e NVD.</a:t>
            </a:r>
            <a:endParaRPr/>
          </a:p>
        </p:txBody>
      </p:sp>
      <p:sp>
        <p:nvSpPr>
          <p:cNvPr id="516" name="Google Shape;516;p31"/>
          <p:cNvSpPr/>
          <p:nvPr>
            <p:ph idx="2" type="pic"/>
          </p:nvPr>
        </p:nvSpPr>
        <p:spPr>
          <a:xfrm flipH="1">
            <a:off x="10398641" y="0"/>
            <a:ext cx="1789874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17" name="Google Shape;517;p31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DI FORMAZIONE CSP NOME: MODELLO DI PRESENTAZIONE CREATO DA PR</a:t>
            </a:r>
            <a:endParaRPr/>
          </a:p>
        </p:txBody>
      </p:sp>
      <p:sp>
        <p:nvSpPr>
          <p:cNvPr id="518" name="Google Shape;518;p31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2"/>
          <p:cNvSpPr txBox="1"/>
          <p:nvPr>
            <p:ph type="ctrTitle"/>
          </p:nvPr>
        </p:nvSpPr>
        <p:spPr>
          <a:xfrm>
            <a:off x="796322" y="320040"/>
            <a:ext cx="8411473" cy="5199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Book Antiqua"/>
              <a:buNone/>
            </a:pPr>
            <a:r>
              <a:rPr lang="en-US" sz="2800">
                <a:solidFill>
                  <a:srgbClr val="00B0F0"/>
                </a:solidFill>
              </a:rPr>
              <a:t>Percorso di attacco: Fase 5 profilo dell'attore minaccioso e dell'utente</a:t>
            </a:r>
            <a:endParaRPr/>
          </a:p>
        </p:txBody>
      </p:sp>
      <p:sp>
        <p:nvSpPr>
          <p:cNvPr id="524" name="Google Shape;524;p32"/>
          <p:cNvSpPr txBox="1"/>
          <p:nvPr>
            <p:ph idx="1" type="body"/>
          </p:nvPr>
        </p:nvSpPr>
        <p:spPr>
          <a:xfrm>
            <a:off x="796322" y="1765005"/>
            <a:ext cx="7273790" cy="3538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1430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Un </a:t>
            </a:r>
            <a:r>
              <a:rPr lang="en-US" sz="2200"/>
              <a:t>attore delle minacce ha bisogno di un certo profilo per sfruttare una vulnerabilità per un attacco di successo</a:t>
            </a:r>
            <a:endParaRPr/>
          </a:p>
          <a:p>
            <a:pPr indent="-1397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In base alle dipendenze degli asset e alla natura della vulnerabilità, il profilo può variare</a:t>
            </a:r>
            <a:endParaRPr/>
          </a:p>
          <a:p>
            <a:pPr indent="-1397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Il profilo dell'attore della minaccia include sotto-attributi relativi alla capacità dell'attaccante (molto bassa, bassa, moderata, alta e molto alta) e alla posizione (locale, adiacente, di rete e fisica) per una campagna di attacco, seguendo le linee guida NIST SP800-30.</a:t>
            </a:r>
            <a:endParaRPr/>
          </a:p>
        </p:txBody>
      </p:sp>
      <p:sp>
        <p:nvSpPr>
          <p:cNvPr id="525" name="Google Shape;525;p32"/>
          <p:cNvSpPr/>
          <p:nvPr>
            <p:ph idx="2" type="pic"/>
          </p:nvPr>
        </p:nvSpPr>
        <p:spPr>
          <a:xfrm flipH="1">
            <a:off x="10462436" y="0"/>
            <a:ext cx="1726079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26" name="Google Shape;526;p32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DI FORMAZIONE CSP NOME: MODELLO DI PRESENTAZIONE CREATO DA PR</a:t>
            </a:r>
            <a:endParaRPr/>
          </a:p>
        </p:txBody>
      </p:sp>
      <p:sp>
        <p:nvSpPr>
          <p:cNvPr id="527" name="Google Shape;527;p32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3"/>
          <p:cNvSpPr txBox="1"/>
          <p:nvPr>
            <p:ph idx="1" type="body"/>
          </p:nvPr>
        </p:nvSpPr>
        <p:spPr>
          <a:xfrm>
            <a:off x="796321" y="1414130"/>
            <a:ext cx="7879845" cy="3889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3970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La metodologia descritta ha lo scopo di generare i possibili percorsi di attacco contro gli asset del punto bersaglio</a:t>
            </a:r>
            <a:endParaRPr/>
          </a:p>
          <a:p>
            <a:pPr indent="-1397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Le vulnerabilità individuali e di filiera vengono esaminate utilizzando una serie di parametri, tra cui asset, vulnerabilità, profili degli attori delle minacce e livello di sfruttabilità.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/>
              <a:t>La catena di vulnerabilità dimostra una serie di sfruttamenti delle vulnerabilità utilizzando vettori di accesso appropriati e l'escalation dei privilegi.</a:t>
            </a:r>
            <a:endParaRPr/>
          </a:p>
        </p:txBody>
      </p:sp>
      <p:sp>
        <p:nvSpPr>
          <p:cNvPr id="533" name="Google Shape;533;p33"/>
          <p:cNvSpPr/>
          <p:nvPr>
            <p:ph idx="2" type="pic"/>
          </p:nvPr>
        </p:nvSpPr>
        <p:spPr>
          <a:xfrm flipH="1">
            <a:off x="10409273" y="0"/>
            <a:ext cx="1779242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34" name="Google Shape;534;p33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DI FORMAZIONE CSP NOME: MODELLO DI PRESENTAZIONE CREATO DA PR</a:t>
            </a:r>
            <a:endParaRPr/>
          </a:p>
        </p:txBody>
      </p:sp>
      <p:sp>
        <p:nvSpPr>
          <p:cNvPr id="535" name="Google Shape;535;p33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6" name="Google Shape;536;p33"/>
          <p:cNvSpPr txBox="1"/>
          <p:nvPr>
            <p:ph type="ctrTitle"/>
          </p:nvPr>
        </p:nvSpPr>
        <p:spPr>
          <a:xfrm>
            <a:off x="796925" y="320675"/>
            <a:ext cx="9197680" cy="487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Book Antiqua"/>
              <a:buNone/>
            </a:pPr>
            <a:r>
              <a:rPr lang="en-US" sz="2800">
                <a:solidFill>
                  <a:srgbClr val="00B0F0"/>
                </a:solidFill>
              </a:rPr>
              <a:t>Percorso di attacco: Passo 6 Generare percorsi di attacco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4"/>
          <p:cNvSpPr txBox="1"/>
          <p:nvPr>
            <p:ph type="ctrTitle"/>
          </p:nvPr>
        </p:nvSpPr>
        <p:spPr>
          <a:xfrm>
            <a:off x="796322" y="320040"/>
            <a:ext cx="8730450" cy="785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Book Antiqua"/>
              <a:buNone/>
            </a:pPr>
            <a:r>
              <a:rPr lang="en-US" sz="2400">
                <a:solidFill>
                  <a:srgbClr val="00B0F0"/>
                </a:solidFill>
              </a:rPr>
              <a:t>Percorso di attacco: passo 7: stabilire le priorità di una catena di vulnerabilità basata su prove.</a:t>
            </a:r>
            <a:endParaRPr/>
          </a:p>
        </p:txBody>
      </p:sp>
      <p:sp>
        <p:nvSpPr>
          <p:cNvPr id="542" name="Google Shape;542;p34"/>
          <p:cNvSpPr txBox="1"/>
          <p:nvPr>
            <p:ph idx="1" type="body"/>
          </p:nvPr>
        </p:nvSpPr>
        <p:spPr>
          <a:xfrm>
            <a:off x="339122" y="1903119"/>
            <a:ext cx="8113762" cy="305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3970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generare le catene di vulnerabilità il cui sfruttamento può portare a possibili percorsi di attacco su determinati asset cyber-dipendenti</a:t>
            </a:r>
            <a:endParaRPr/>
          </a:p>
          <a:p>
            <a:pPr indent="-1397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vengono raccolte prove relative al percorso dell'attacco in modo da poter stabilire le priorità dei percorsi da prendere in considerazione per le misure di controllo adeguate</a:t>
            </a:r>
            <a:endParaRPr/>
          </a:p>
        </p:txBody>
      </p:sp>
      <p:sp>
        <p:nvSpPr>
          <p:cNvPr id="543" name="Google Shape;543;p34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44" name="Google Shape;544;p34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DI FORMAZIONE CSP NOME: MODELLO DI PRESENTAZIONE CREATO DA PR</a:t>
            </a:r>
            <a:endParaRPr/>
          </a:p>
        </p:txBody>
      </p:sp>
      <p:sp>
        <p:nvSpPr>
          <p:cNvPr id="545" name="Google Shape;545;p34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5"/>
          <p:cNvSpPr txBox="1"/>
          <p:nvPr>
            <p:ph type="ctrTitle"/>
          </p:nvPr>
        </p:nvSpPr>
        <p:spPr>
          <a:xfrm>
            <a:off x="796322" y="320040"/>
            <a:ext cx="8275602" cy="6262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Book Antiqua"/>
              <a:buNone/>
            </a:pPr>
            <a:r>
              <a:rPr lang="en-US" sz="2400">
                <a:solidFill>
                  <a:srgbClr val="00B0F0"/>
                </a:solidFill>
              </a:rPr>
              <a:t>Capacità dell'attore di minaccia che si collega alla catena di vulnerabilità</a:t>
            </a:r>
            <a:endParaRPr/>
          </a:p>
        </p:txBody>
      </p:sp>
      <p:sp>
        <p:nvSpPr>
          <p:cNvPr id="551" name="Google Shape;551;p35"/>
          <p:cNvSpPr/>
          <p:nvPr>
            <p:ph idx="2" type="pic"/>
          </p:nvPr>
        </p:nvSpPr>
        <p:spPr>
          <a:xfrm flipH="1">
            <a:off x="9824483" y="0"/>
            <a:ext cx="2364032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52" name="Google Shape;552;p35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DI FORMAZIONE CSP NOME: MODELLO DI PRESENTAZIONE CREATO DA PR</a:t>
            </a:r>
            <a:endParaRPr/>
          </a:p>
        </p:txBody>
      </p:sp>
      <p:sp>
        <p:nvSpPr>
          <p:cNvPr id="553" name="Google Shape;553;p35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islam4\AppData\Local\Microsoft\Windows\INetCache\Content.MSO\381A44C5.tmp" id="554" name="Google Shape;55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418" y="2327859"/>
            <a:ext cx="8875506" cy="2324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6"/>
          <p:cNvSpPr txBox="1"/>
          <p:nvPr>
            <p:ph type="ctrTitle"/>
          </p:nvPr>
        </p:nvSpPr>
        <p:spPr>
          <a:xfrm>
            <a:off x="796322" y="320040"/>
            <a:ext cx="8634757" cy="5305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Book Antiqua"/>
              <a:buNone/>
            </a:pPr>
            <a:r>
              <a:rPr lang="en-US" sz="2800">
                <a:solidFill>
                  <a:srgbClr val="00B0F0"/>
                </a:solidFill>
              </a:rPr>
              <a:t>Possibili IoC per l'infrastruttura informativa sanitaria</a:t>
            </a:r>
            <a:endParaRPr/>
          </a:p>
        </p:txBody>
      </p:sp>
      <p:sp>
        <p:nvSpPr>
          <p:cNvPr id="560" name="Google Shape;560;p36"/>
          <p:cNvSpPr/>
          <p:nvPr>
            <p:ph idx="2" type="pic"/>
          </p:nvPr>
        </p:nvSpPr>
        <p:spPr>
          <a:xfrm flipH="1">
            <a:off x="10217887" y="0"/>
            <a:ext cx="1970628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61" name="Google Shape;561;p36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DI FORMAZIONE CSP NOME: MODELLO DI PRESENTAZIONE CREATO DA PR</a:t>
            </a:r>
            <a:endParaRPr/>
          </a:p>
        </p:txBody>
      </p:sp>
      <p:sp>
        <p:nvSpPr>
          <p:cNvPr id="562" name="Google Shape;562;p36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islam4\AppData\Local\Microsoft\Windows\INetCache\Content.MSO\CA413333.tmp" id="563" name="Google Shape;56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787" y="1836626"/>
            <a:ext cx="6732237" cy="2678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7"/>
          <p:cNvSpPr txBox="1"/>
          <p:nvPr>
            <p:ph type="ctrTitle"/>
          </p:nvPr>
        </p:nvSpPr>
        <p:spPr>
          <a:xfrm>
            <a:off x="137104" y="0"/>
            <a:ext cx="9410934" cy="109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Book Antiqua"/>
              <a:buNone/>
            </a:pPr>
            <a:br>
              <a:rPr lang="en-US" sz="3200">
                <a:solidFill>
                  <a:srgbClr val="00B0F0"/>
                </a:solidFill>
              </a:rPr>
            </a:br>
            <a:br>
              <a:rPr lang="en-US" sz="3200">
                <a:solidFill>
                  <a:srgbClr val="00B0F0"/>
                </a:solidFill>
              </a:rPr>
            </a:br>
            <a:br>
              <a:rPr lang="en-US" sz="3200">
                <a:solidFill>
                  <a:srgbClr val="00B0F0"/>
                </a:solidFill>
              </a:rPr>
            </a:br>
            <a:r>
              <a:rPr lang="en-US" sz="3200">
                <a:solidFill>
                  <a:srgbClr val="00B0F0"/>
                </a:solidFill>
              </a:rPr>
              <a:t>Valutazione e gestione del rischio in ambito sanitario   </a:t>
            </a:r>
            <a:br>
              <a:rPr lang="en-US" sz="3200">
                <a:solidFill>
                  <a:srgbClr val="00B0F0"/>
                </a:solidFill>
              </a:rPr>
            </a:br>
            <a:endParaRPr sz="3200">
              <a:solidFill>
                <a:srgbClr val="00B0F0"/>
              </a:solidFill>
            </a:endParaRPr>
          </a:p>
        </p:txBody>
      </p:sp>
      <p:sp>
        <p:nvSpPr>
          <p:cNvPr id="569" name="Google Shape;569;p37"/>
          <p:cNvSpPr txBox="1"/>
          <p:nvPr>
            <p:ph idx="1" type="body"/>
          </p:nvPr>
        </p:nvSpPr>
        <p:spPr>
          <a:xfrm>
            <a:off x="542260" y="1094091"/>
            <a:ext cx="10026501" cy="2334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3970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Rischio individuale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◦"/>
            </a:pPr>
            <a:r>
              <a:rPr lang="en-US" sz="2400"/>
              <a:t>Minacce mirate ai servizi sanitari critici e ai relativi asset</a:t>
            </a:r>
            <a:endParaRPr/>
          </a:p>
          <a:p>
            <a:pPr indent="-152400" lvl="0" marL="9144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Identificazione e valutazione delle vulnerabilità confermate</a:t>
            </a:r>
            <a:endParaRPr/>
          </a:p>
          <a:p>
            <a:pPr indent="-1270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Impatto della vulnerabilità sugli asset 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t/>
            </a:r>
            <a:endParaRPr sz="2200"/>
          </a:p>
        </p:txBody>
      </p:sp>
      <p:sp>
        <p:nvSpPr>
          <p:cNvPr id="570" name="Google Shape;570;p37"/>
          <p:cNvSpPr/>
          <p:nvPr>
            <p:ph idx="2" type="pic"/>
          </p:nvPr>
        </p:nvSpPr>
        <p:spPr>
          <a:xfrm flipH="1">
            <a:off x="10568762" y="0"/>
            <a:ext cx="1619753" cy="6570921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71" name="Google Shape;571;p37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2" name="Google Shape;572;p37"/>
          <p:cNvSpPr txBox="1"/>
          <p:nvPr/>
        </p:nvSpPr>
        <p:spPr>
          <a:xfrm>
            <a:off x="648586" y="3743689"/>
            <a:ext cx="6145618" cy="42434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140" l="0" r="0" t="-857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/>
          </a:p>
        </p:txBody>
      </p:sp>
      <p:sp>
        <p:nvSpPr>
          <p:cNvPr id="573" name="Google Shape;573;p37"/>
          <p:cNvSpPr txBox="1"/>
          <p:nvPr/>
        </p:nvSpPr>
        <p:spPr>
          <a:xfrm>
            <a:off x="542260" y="4787787"/>
            <a:ext cx="614561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i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 - Livello di rischio individuale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i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Livello di minaccia 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i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V-Livello di vulnerabilità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i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Livello di impatto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8"/>
          <p:cNvSpPr txBox="1"/>
          <p:nvPr>
            <p:ph type="ctrTitle"/>
          </p:nvPr>
        </p:nvSpPr>
        <p:spPr>
          <a:xfrm>
            <a:off x="766037" y="202101"/>
            <a:ext cx="9972224" cy="1063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Book Antiqua"/>
              <a:buNone/>
            </a:pPr>
            <a:br>
              <a:rPr lang="en-US" sz="3600">
                <a:solidFill>
                  <a:srgbClr val="00B0F0"/>
                </a:solidFill>
              </a:rPr>
            </a:br>
            <a:br>
              <a:rPr lang="en-US" sz="3600">
                <a:solidFill>
                  <a:srgbClr val="00B0F0"/>
                </a:solidFill>
              </a:rPr>
            </a:br>
            <a:br>
              <a:rPr lang="en-US" sz="3600">
                <a:solidFill>
                  <a:srgbClr val="00B0F0"/>
                </a:solidFill>
              </a:rPr>
            </a:br>
            <a:br>
              <a:rPr lang="en-US" sz="3600">
                <a:solidFill>
                  <a:srgbClr val="00B0F0"/>
                </a:solidFill>
              </a:rPr>
            </a:br>
            <a:br>
              <a:rPr lang="en-US" sz="3600">
                <a:solidFill>
                  <a:srgbClr val="00B0F0"/>
                </a:solidFill>
              </a:rPr>
            </a:br>
            <a:r>
              <a:rPr lang="en-US" sz="3600">
                <a:solidFill>
                  <a:srgbClr val="00B0F0"/>
                </a:solidFill>
              </a:rPr>
              <a:t>Valutazione e gestione del rischio in ambito sanitario   </a:t>
            </a:r>
            <a:br>
              <a:rPr lang="en-US" sz="3600">
                <a:solidFill>
                  <a:srgbClr val="00B0F0"/>
                </a:solidFill>
              </a:rPr>
            </a:br>
            <a:endParaRPr/>
          </a:p>
        </p:txBody>
      </p:sp>
      <p:sp>
        <p:nvSpPr>
          <p:cNvPr id="579" name="Google Shape;579;p38"/>
          <p:cNvSpPr txBox="1"/>
          <p:nvPr>
            <p:ph idx="1" type="body"/>
          </p:nvPr>
        </p:nvSpPr>
        <p:spPr>
          <a:xfrm>
            <a:off x="351366" y="988542"/>
            <a:ext cx="9260466" cy="3849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3970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Rischio a cascata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Rischi rilevanti per i beni e i servizi delle entità sanitarie della catena di approvvigionamento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Vulnerabilità che possono essere sfruttate attraverso le dipendenze tra gli asset.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Gli attori delle minacce possono commettere un attacco sfruttando successivamente una serie di vulnerabilità che esistono in un insieme di asset interconnessi a partire da un asset avvicinabile (asset entry point) fino all'asset desiderato (asset target point).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t/>
            </a:r>
            <a:endParaRPr sz="2200"/>
          </a:p>
        </p:txBody>
      </p:sp>
      <p:sp>
        <p:nvSpPr>
          <p:cNvPr id="580" name="Google Shape;580;p38"/>
          <p:cNvSpPr/>
          <p:nvPr>
            <p:ph idx="2" type="pic"/>
          </p:nvPr>
        </p:nvSpPr>
        <p:spPr>
          <a:xfrm flipH="1">
            <a:off x="10324213" y="0"/>
            <a:ext cx="1864302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81" name="Google Shape;581;p38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9"/>
          <p:cNvSpPr txBox="1"/>
          <p:nvPr>
            <p:ph type="ctrTitle"/>
          </p:nvPr>
        </p:nvSpPr>
        <p:spPr>
          <a:xfrm>
            <a:off x="222164" y="51936"/>
            <a:ext cx="10261538" cy="7029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Book Antiqua"/>
              <a:buNone/>
            </a:pPr>
            <a:r>
              <a:rPr lang="en-US" sz="3200">
                <a:solidFill>
                  <a:srgbClr val="00B0F0"/>
                </a:solidFill>
              </a:rPr>
              <a:t>Valutazione e gestione del rischio in ambito sanitario</a:t>
            </a:r>
            <a:endParaRPr sz="3200"/>
          </a:p>
        </p:txBody>
      </p:sp>
      <p:sp>
        <p:nvSpPr>
          <p:cNvPr id="587" name="Google Shape;587;p39"/>
          <p:cNvSpPr txBox="1"/>
          <p:nvPr>
            <p:ph idx="1" type="body"/>
          </p:nvPr>
        </p:nvSpPr>
        <p:spPr>
          <a:xfrm>
            <a:off x="382773" y="1084521"/>
            <a:ext cx="7793664" cy="4219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3970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Controllo del rischio </a:t>
            </a:r>
            <a:endParaRPr/>
          </a:p>
          <a:p>
            <a:pPr indent="-1143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lang="en-US" sz="1800"/>
              <a:t>Minimizzare la capacità dell'attore della minaccia e ridurre la probabilità di sfruttamento della vulnerabilità.</a:t>
            </a:r>
            <a:endParaRPr/>
          </a:p>
          <a:p>
            <a:pPr indent="-1143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lang="en-US" sz="1800"/>
              <a:t>Si concentra sulle vulnerabilità comuni alla maggior parte degli asset dell'ente sanitario.</a:t>
            </a:r>
            <a:endParaRPr/>
          </a:p>
          <a:p>
            <a:pPr indent="-1143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lang="en-US" sz="1800"/>
              <a:t>La strategia di trattamento deve dare priorità a queste vulnerabilità per determinare il controllo.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</a:pPr>
            <a:r>
              <a:rPr lang="en-US" sz="1800"/>
              <a:t>Identificare i percorsi di attacco per i rischi a cascata 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</a:pPr>
            <a:r>
              <a:rPr lang="en-US" sz="1800"/>
              <a:t> Punti di attacco comuni: identifica gli asset che necessitano di attenzione immediata per ridurre lo sfruttamento e tagliare le vie di attacco più frequenti.</a:t>
            </a:r>
            <a:endParaRPr sz="1800"/>
          </a:p>
          <a:p>
            <a:pPr indent="0" lvl="0" marL="9144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t/>
            </a:r>
            <a:endParaRPr sz="2200"/>
          </a:p>
        </p:txBody>
      </p:sp>
      <p:sp>
        <p:nvSpPr>
          <p:cNvPr id="588" name="Google Shape;588;p39"/>
          <p:cNvSpPr/>
          <p:nvPr>
            <p:ph idx="2" type="pic"/>
          </p:nvPr>
        </p:nvSpPr>
        <p:spPr>
          <a:xfrm flipH="1">
            <a:off x="10100929" y="0"/>
            <a:ext cx="2087586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89" name="Google Shape;589;p39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ook Antiqua"/>
              <a:buNone/>
            </a:pPr>
            <a:r>
              <a:rPr lang="en-US">
                <a:solidFill>
                  <a:schemeClr val="accent1"/>
                </a:solidFill>
              </a:rPr>
              <a:t>Obiettivi: </a:t>
            </a: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Chi-Cosa-Perché è necessario partecipare a questa formazione </a:t>
            </a:r>
            <a:endParaRPr/>
          </a:p>
        </p:txBody>
      </p:sp>
      <p:sp>
        <p:nvSpPr>
          <p:cNvPr id="269" name="Google Shape;269;p4"/>
          <p:cNvSpPr/>
          <p:nvPr>
            <p:ph idx="1" type="body"/>
          </p:nvPr>
        </p:nvSpPr>
        <p:spPr>
          <a:xfrm>
            <a:off x="131835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CHI</a:t>
            </a:r>
            <a:endParaRPr/>
          </a:p>
        </p:txBody>
      </p:sp>
      <p:sp>
        <p:nvSpPr>
          <p:cNvPr id="270" name="Google Shape;270;p4"/>
          <p:cNvSpPr txBox="1"/>
          <p:nvPr>
            <p:ph idx="3" type="body"/>
          </p:nvPr>
        </p:nvSpPr>
        <p:spPr>
          <a:xfrm>
            <a:off x="1605817" y="3989405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CHI può partecipare ai moduli di formazione e i profili dei partecipanti</a:t>
            </a:r>
            <a:endParaRPr/>
          </a:p>
        </p:txBody>
      </p:sp>
      <p:sp>
        <p:nvSpPr>
          <p:cNvPr id="271" name="Google Shape;271;p4"/>
          <p:cNvSpPr/>
          <p:nvPr>
            <p:ph idx="4" type="body"/>
          </p:nvPr>
        </p:nvSpPr>
        <p:spPr>
          <a:xfrm>
            <a:off x="465109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COSA</a:t>
            </a:r>
            <a:endParaRPr/>
          </a:p>
        </p:txBody>
      </p:sp>
      <p:sp>
        <p:nvSpPr>
          <p:cNvPr id="272" name="Google Shape;272;p4"/>
          <p:cNvSpPr txBox="1"/>
          <p:nvPr>
            <p:ph idx="6" type="body"/>
          </p:nvPr>
        </p:nvSpPr>
        <p:spPr>
          <a:xfrm>
            <a:off x="4938557" y="389415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concetti di base relativi alla gestione del rischio e alla governance della cybersecurity, visti e applicati nel settore dell'energia</a:t>
            </a:r>
            <a:endParaRPr/>
          </a:p>
        </p:txBody>
      </p:sp>
      <p:sp>
        <p:nvSpPr>
          <p:cNvPr id="273" name="Google Shape;273;p4"/>
          <p:cNvSpPr/>
          <p:nvPr>
            <p:ph idx="7" type="body"/>
          </p:nvPr>
        </p:nvSpPr>
        <p:spPr>
          <a:xfrm>
            <a:off x="7995403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PERCHÉ</a:t>
            </a:r>
            <a:endParaRPr/>
          </a:p>
        </p:txBody>
      </p:sp>
      <p:pic>
        <p:nvPicPr>
          <p:cNvPr descr="Circuit" id="274" name="Google Shape;274;p4"/>
          <p:cNvPicPr preferRelativeResize="0"/>
          <p:nvPr>
            <p:ph idx="8" type="pic"/>
          </p:nvPr>
        </p:nvPicPr>
        <p:blipFill rotWithShape="1">
          <a:blip r:embed="rId3">
            <a:alphaModFix/>
          </a:blip>
          <a:srcRect b="4501" l="0" r="0" t="4502"/>
          <a:stretch/>
        </p:blipFill>
        <p:spPr>
          <a:xfrm>
            <a:off x="8916470" y="2833688"/>
            <a:ext cx="100584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"/>
          <p:cNvSpPr txBox="1"/>
          <p:nvPr>
            <p:ph idx="9" type="body"/>
          </p:nvPr>
        </p:nvSpPr>
        <p:spPr>
          <a:xfrm>
            <a:off x="8310303" y="389415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Fornire ai partecipanti le conoscenze e le competenze necessarie per implementare i concetti di governance all'interno di un'organizzazione. </a:t>
            </a:r>
            <a:endParaRPr/>
          </a:p>
        </p:txBody>
      </p:sp>
      <p:sp>
        <p:nvSpPr>
          <p:cNvPr id="276" name="Google Shape;276;p4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3d Glasses" id="277" name="Google Shape;277;p4"/>
          <p:cNvPicPr preferRelativeResize="0"/>
          <p:nvPr/>
        </p:nvPicPr>
        <p:blipFill rotWithShape="1">
          <a:blip r:embed="rId4">
            <a:alphaModFix/>
          </a:blip>
          <a:srcRect b="4573" l="0" r="0" t="4574"/>
          <a:stretch/>
        </p:blipFill>
        <p:spPr>
          <a:xfrm>
            <a:off x="2239419" y="2833688"/>
            <a:ext cx="100584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bacus" id="278" name="Google Shape;278;p4"/>
          <p:cNvPicPr preferRelativeResize="0"/>
          <p:nvPr/>
        </p:nvPicPr>
        <p:blipFill rotWithShape="1">
          <a:blip r:embed="rId5">
            <a:alphaModFix/>
          </a:blip>
          <a:srcRect b="4501" l="0" r="0" t="4502"/>
          <a:stretch/>
        </p:blipFill>
        <p:spPr>
          <a:xfrm>
            <a:off x="5572159" y="2833688"/>
            <a:ext cx="100584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DI FORMAZIONE CSP NOME: MODELLO DI PRESENTAZIONE CREATO DA PR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0"/>
          <p:cNvSpPr txBox="1"/>
          <p:nvPr>
            <p:ph type="ctrTitle"/>
          </p:nvPr>
        </p:nvSpPr>
        <p:spPr>
          <a:xfrm>
            <a:off x="796322" y="320040"/>
            <a:ext cx="7465176" cy="7006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Book Antiqua"/>
              <a:buNone/>
            </a:pPr>
            <a:r>
              <a:rPr lang="en-US" sz="3200">
                <a:solidFill>
                  <a:srgbClr val="00B0F0"/>
                </a:solidFill>
              </a:rPr>
              <a:t>Controlli di sicurezza nella sanità</a:t>
            </a:r>
            <a:endParaRPr/>
          </a:p>
        </p:txBody>
      </p:sp>
      <p:sp>
        <p:nvSpPr>
          <p:cNvPr id="595" name="Google Shape;595;p40"/>
          <p:cNvSpPr txBox="1"/>
          <p:nvPr>
            <p:ph idx="1" type="body"/>
          </p:nvPr>
        </p:nvSpPr>
        <p:spPr>
          <a:xfrm>
            <a:off x="796321" y="1456661"/>
            <a:ext cx="7220627" cy="384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1430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Misure appropriate per gestire e mitigare i rischi per la sicurezza delle informazioni al fine di salvaguardare l'ecosistema sanitario.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regolamentare e limitare l'accesso alle risorse, ai sistemi e alle aree fisiche del sistema sanitario</a:t>
            </a:r>
            <a:endParaRPr/>
          </a:p>
          <a:p>
            <a:pPr indent="-114300" lvl="0" marL="9144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proteggere la riservatezza, l'integrità e la disponibilità delle informazioni e dei sistemi. </a:t>
            </a:r>
            <a:endParaRPr/>
          </a:p>
          <a:p>
            <a:pPr indent="-1143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Controlli amministrativi: Politiche, procedure e linee guida</a:t>
            </a:r>
            <a:endParaRPr/>
          </a:p>
          <a:p>
            <a:pPr indent="-1143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Controllo fisico: proteggere i beni fisici, ad esempio l'ospedale, l'infrastruttura IT. </a:t>
            </a:r>
            <a:endParaRPr/>
          </a:p>
          <a:p>
            <a:pPr indent="-1143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Controlli tecnici: per proteggere i sistemi e i dati. 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/>
          </a:p>
          <a:p>
            <a:pPr indent="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596" name="Google Shape;596;p40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97" name="Google Shape;597;p40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DI FORMAZIONE CSP NOME: MODELLO DI PRESENTAZIONE CREATO DA PR</a:t>
            </a:r>
            <a:endParaRPr/>
          </a:p>
        </p:txBody>
      </p:sp>
      <p:sp>
        <p:nvSpPr>
          <p:cNvPr id="598" name="Google Shape;598;p40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1"/>
          <p:cNvSpPr txBox="1"/>
          <p:nvPr>
            <p:ph type="ctrTitle"/>
          </p:nvPr>
        </p:nvSpPr>
        <p:spPr>
          <a:xfrm>
            <a:off x="796322" y="320040"/>
            <a:ext cx="8889938" cy="6687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Book Antiqua"/>
              <a:buNone/>
            </a:pPr>
            <a:r>
              <a:rPr lang="en-US" sz="3200">
                <a:solidFill>
                  <a:srgbClr val="00B0F0"/>
                </a:solidFill>
              </a:rPr>
              <a:t>Controllo degli accessi nella sanità</a:t>
            </a:r>
            <a:endParaRPr/>
          </a:p>
        </p:txBody>
      </p:sp>
      <p:sp>
        <p:nvSpPr>
          <p:cNvPr id="604" name="Google Shape;604;p41"/>
          <p:cNvSpPr txBox="1"/>
          <p:nvPr>
            <p:ph idx="1" type="body"/>
          </p:nvPr>
        </p:nvSpPr>
        <p:spPr>
          <a:xfrm>
            <a:off x="796321" y="1308869"/>
            <a:ext cx="7305687" cy="457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1430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solo le persone autorizzate hanno accesso ai dati riservati dei pazienti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Single Sign-On (SSO): Effettuare il login una sola volta e accedere a più risorse autorizzate senza bisogno di ripetere l'autenticazione.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Autenticazione a più fattori (MFA): strategia di difesa in profondità </a:t>
            </a:r>
            <a:endParaRPr/>
          </a:p>
          <a:p>
            <a:pPr indent="-182880" lvl="3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Password con ID/impronta digitale</a:t>
            </a:r>
            <a:endParaRPr/>
          </a:p>
          <a:p>
            <a:pPr indent="-114300" lvl="0" marL="9144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Sistema basato sul cloud: controllo degli accessi flessibile e scalabile</a:t>
            </a:r>
            <a:endParaRPr sz="2400">
              <a:solidFill>
                <a:srgbClr val="1B1A1A"/>
              </a:solidFill>
              <a:latin typeface="Lato"/>
              <a:ea typeface="Lato"/>
              <a:cs typeface="Lato"/>
              <a:sym typeface="Lato"/>
            </a:endParaRPr>
          </a:p>
          <a:p>
            <a:pPr indent="-1143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Audit interno: monitorare chi accede e perché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605" name="Google Shape;605;p41"/>
          <p:cNvSpPr/>
          <p:nvPr>
            <p:ph idx="2" type="pic"/>
          </p:nvPr>
        </p:nvSpPr>
        <p:spPr>
          <a:xfrm flipH="1">
            <a:off x="10228520" y="0"/>
            <a:ext cx="195999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06" name="Google Shape;606;p41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DI FORMAZIONE CSP NOME: MODELLO DI PRESENTAZIONE CREATO DA PR</a:t>
            </a:r>
            <a:endParaRPr/>
          </a:p>
        </p:txBody>
      </p:sp>
      <p:sp>
        <p:nvSpPr>
          <p:cNvPr id="607" name="Google Shape;607;p41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2"/>
          <p:cNvSpPr txBox="1"/>
          <p:nvPr>
            <p:ph type="ctrTitle"/>
          </p:nvPr>
        </p:nvSpPr>
        <p:spPr>
          <a:xfrm>
            <a:off x="796322" y="320040"/>
            <a:ext cx="7443911" cy="5518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Book Antiqua"/>
              <a:buNone/>
            </a:pPr>
            <a:r>
              <a:rPr lang="en-US" sz="3600">
                <a:solidFill>
                  <a:srgbClr val="00B0F0"/>
                </a:solidFill>
              </a:rPr>
              <a:t>Controllo degli accessi nella sanità</a:t>
            </a:r>
            <a:endParaRPr/>
          </a:p>
        </p:txBody>
      </p:sp>
      <p:sp>
        <p:nvSpPr>
          <p:cNvPr id="613" name="Google Shape;613;p42"/>
          <p:cNvSpPr txBox="1"/>
          <p:nvPr>
            <p:ph idx="1" type="body"/>
          </p:nvPr>
        </p:nvSpPr>
        <p:spPr>
          <a:xfrm>
            <a:off x="407469" y="1562986"/>
            <a:ext cx="8741083" cy="4603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1430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Fisico: serrature elettroniche, tessere di prossimità, lettori biometrici e telecamere di sicurezza all'interno delle strutture sanitarie. 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</a:pPr>
            <a:r>
              <a:rPr lang="en-US" sz="1800"/>
              <a:t>Identificazione biometrica: caratteristiche fisiologiche o comportamentali per autenticare gli individui.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</a:pPr>
            <a:r>
              <a:rPr lang="en-US" sz="1800"/>
              <a:t>Visitatori: gestione dei visitatori su base oraria, registrazione, badge di identificazione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</a:pPr>
            <a:r>
              <a:rPr lang="en-US" sz="1800"/>
              <a:t>Sistemi di allarme: segnalazioni immediate al personale di sicurezza in caso di tentativi di accesso non autorizzato o di violazione.</a:t>
            </a:r>
            <a:endParaRPr/>
          </a:p>
          <a:p>
            <a:pPr indent="-114300" lvl="0" marL="9144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Gestione dell'identità e degli accessi 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</a:pPr>
            <a:r>
              <a:rPr lang="en-US" sz="1800"/>
              <a:t>modello di controllo degli accessi basato sui ruoli per prevenire l'accesso non autorizzato alle informazioni sanitarie sensibili.</a:t>
            </a:r>
            <a:endParaRPr/>
          </a:p>
          <a:p>
            <a:pPr indent="-2539" lvl="0" marL="9144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4" name="Google Shape;614;p42"/>
          <p:cNvSpPr/>
          <p:nvPr>
            <p:ph idx="2" type="pic"/>
          </p:nvPr>
        </p:nvSpPr>
        <p:spPr>
          <a:xfrm flipH="1">
            <a:off x="10768545" y="0"/>
            <a:ext cx="1419970" cy="6539023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15" name="Google Shape;615;p42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DI FORMAZIONE CSP NOME: MODELLO DI PRESENTAZIONE CREATO DA PR</a:t>
            </a:r>
            <a:endParaRPr/>
          </a:p>
        </p:txBody>
      </p:sp>
      <p:sp>
        <p:nvSpPr>
          <p:cNvPr id="616" name="Google Shape;616;p42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3"/>
          <p:cNvSpPr txBox="1"/>
          <p:nvPr>
            <p:ph type="ctrTitle"/>
          </p:nvPr>
        </p:nvSpPr>
        <p:spPr>
          <a:xfrm>
            <a:off x="328978" y="165319"/>
            <a:ext cx="6732237" cy="10621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Book Antiqua"/>
              <a:buNone/>
            </a:pPr>
            <a:r>
              <a:rPr lang="en-US" sz="3200">
                <a:solidFill>
                  <a:srgbClr val="00B0F0"/>
                </a:solidFill>
              </a:rPr>
              <a:t>Protezione dei dati del paziente</a:t>
            </a:r>
            <a:br>
              <a:rPr lang="en-US" sz="1800" u="none" strike="noStrike"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622" name="Google Shape;622;p43"/>
          <p:cNvSpPr txBox="1"/>
          <p:nvPr>
            <p:ph idx="1" type="body"/>
          </p:nvPr>
        </p:nvSpPr>
        <p:spPr>
          <a:xfrm>
            <a:off x="298450" y="1227511"/>
            <a:ext cx="7931150" cy="4861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1430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 "/>
            </a:pPr>
            <a:r>
              <a:rPr lang="en-US" sz="1800"/>
              <a:t>Informazioni sanitarie protette (PHI)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</a:pPr>
            <a:r>
              <a:rPr lang="en-US" sz="1800"/>
              <a:t>informazioni identificabili in qualsiasi forma che fornisca una base ragionevole per identificare un paziente </a:t>
            </a:r>
            <a:endParaRPr/>
          </a:p>
          <a:p>
            <a:pPr indent="-344488" lvl="1" marL="5699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</a:pPr>
            <a:r>
              <a:rPr lang="en-US" sz="1800"/>
              <a:t>nome</a:t>
            </a:r>
            <a:endParaRPr/>
          </a:p>
          <a:p>
            <a:pPr indent="-344488" lvl="1" marL="569913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</a:pPr>
            <a:r>
              <a:rPr lang="en-US" sz="1800"/>
              <a:t>DoB</a:t>
            </a:r>
            <a:endParaRPr sz="1800"/>
          </a:p>
          <a:p>
            <a:pPr indent="-344488" lvl="1" marL="569913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</a:pPr>
            <a:r>
              <a:rPr lang="en-US" sz="1800"/>
              <a:t>numero di telefono</a:t>
            </a:r>
            <a:endParaRPr/>
          </a:p>
          <a:p>
            <a:pPr indent="-344488" lvl="1" marL="569913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</a:pPr>
            <a:r>
              <a:rPr lang="en-US" sz="1800"/>
              <a:t>Immagini fotografiche o di altro tipo</a:t>
            </a:r>
            <a:endParaRPr/>
          </a:p>
          <a:p>
            <a:pPr indent="-344488" lvl="1" marL="569913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</a:pPr>
            <a:r>
              <a:rPr lang="en-US" sz="1800"/>
              <a:t>qualsiasi altro dato che possa essere utilizzato per</a:t>
            </a:r>
            <a:br>
              <a:rPr lang="en-US" sz="1800"/>
            </a:br>
            <a:r>
              <a:rPr lang="en-US" sz="1800"/>
              <a:t>identificare un individuo </a:t>
            </a:r>
            <a:endParaRPr/>
          </a:p>
          <a:p>
            <a:pPr indent="-163005" lvl="0" marL="277305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182880" lvl="1" marL="384048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</a:pPr>
            <a:r>
              <a:rPr lang="en-US" sz="1800"/>
              <a:t>Ora per lo più in formato elettronico </a:t>
            </a:r>
            <a:endParaRPr/>
          </a:p>
          <a:p>
            <a:pPr indent="-182880" lvl="2" marL="56692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</a:pPr>
            <a:r>
              <a:rPr lang="en-US" sz="1800"/>
              <a:t>Registri generati dal software</a:t>
            </a:r>
            <a:endParaRPr sz="1800"/>
          </a:p>
          <a:p>
            <a:pPr indent="-182880" lvl="2" marL="566928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</a:pPr>
            <a:r>
              <a:rPr lang="en-US" sz="1800"/>
              <a:t>supporti di memorizzazione portatili</a:t>
            </a:r>
            <a:endParaRPr/>
          </a:p>
          <a:p>
            <a:pPr indent="-93980" lvl="2" marL="566928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3" name="Google Shape;623;p43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24" name="Google Shape;624;p43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DI FORMAZIONE CSP NOME: MODELLO DI PRESENTAZIONE CREATO DA PR</a:t>
            </a:r>
            <a:endParaRPr/>
          </a:p>
        </p:txBody>
      </p:sp>
      <p:sp>
        <p:nvSpPr>
          <p:cNvPr id="625" name="Google Shape;625;p43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4"/>
          <p:cNvSpPr txBox="1"/>
          <p:nvPr>
            <p:ph type="ctrTitle"/>
          </p:nvPr>
        </p:nvSpPr>
        <p:spPr>
          <a:xfrm>
            <a:off x="796322" y="320040"/>
            <a:ext cx="6732237" cy="5837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Book Antiqua"/>
              <a:buNone/>
            </a:pPr>
            <a:r>
              <a:rPr lang="en-US" sz="3600">
                <a:solidFill>
                  <a:srgbClr val="00B0F0"/>
                </a:solidFill>
              </a:rPr>
              <a:t>Protezione dei dati del paziente</a:t>
            </a:r>
            <a:endParaRPr/>
          </a:p>
        </p:txBody>
      </p:sp>
      <p:sp>
        <p:nvSpPr>
          <p:cNvPr id="631" name="Google Shape;631;p44"/>
          <p:cNvSpPr txBox="1"/>
          <p:nvPr>
            <p:ph idx="1" type="body"/>
          </p:nvPr>
        </p:nvSpPr>
        <p:spPr>
          <a:xfrm>
            <a:off x="796322" y="1541721"/>
            <a:ext cx="5797550" cy="3762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1430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L'accessibilità delle PHI si basa su </a:t>
            </a:r>
            <a:endParaRPr/>
          </a:p>
          <a:p>
            <a:pPr indent="-344488" lvl="1" marL="569913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</a:pPr>
            <a:r>
              <a:rPr lang="en-US" sz="1800"/>
              <a:t>Necessità di sapere e minimo indispensabile</a:t>
            </a:r>
            <a:endParaRPr/>
          </a:p>
          <a:p>
            <a:pPr indent="-344488" lvl="1" marL="569913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</a:pPr>
            <a:r>
              <a:rPr lang="en-US" sz="1800"/>
              <a:t>Gestione del consenso </a:t>
            </a:r>
            <a:endParaRPr/>
          </a:p>
          <a:p>
            <a:pPr indent="-344488" lvl="1" marL="569913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</a:pPr>
            <a:r>
              <a:rPr lang="en-US" sz="1800"/>
              <a:t>Gestione degli accessi </a:t>
            </a:r>
            <a:endParaRPr/>
          </a:p>
          <a:p>
            <a:pPr indent="-344488" lvl="1" marL="569913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</a:pPr>
            <a:r>
              <a:rPr lang="en-US" sz="1800"/>
              <a:t>Controllo dei documenti</a:t>
            </a:r>
            <a:endParaRPr/>
          </a:p>
          <a:p>
            <a:pPr indent="-230187" lvl="1" marL="569913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632" name="Google Shape;632;p44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33" name="Google Shape;633;p44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DI FORMAZIONE CSP NOME: MODELLO DI PRESENTAZIONE CREATO DA PR</a:t>
            </a:r>
            <a:endParaRPr/>
          </a:p>
        </p:txBody>
      </p:sp>
      <p:sp>
        <p:nvSpPr>
          <p:cNvPr id="634" name="Google Shape;634;p44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5"/>
          <p:cNvSpPr txBox="1"/>
          <p:nvPr>
            <p:ph type="ctrTitle"/>
          </p:nvPr>
        </p:nvSpPr>
        <p:spPr>
          <a:xfrm>
            <a:off x="796322" y="320040"/>
            <a:ext cx="6732237" cy="5199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Book Antiqua"/>
              <a:buNone/>
            </a:pPr>
            <a:r>
              <a:rPr lang="en-US" sz="3200">
                <a:solidFill>
                  <a:srgbClr val="00B0F0"/>
                </a:solidFill>
              </a:rPr>
              <a:t>Sicurezza dei dati</a:t>
            </a:r>
            <a:endParaRPr sz="3200">
              <a:solidFill>
                <a:srgbClr val="00B0F0"/>
              </a:solidFill>
            </a:endParaRPr>
          </a:p>
        </p:txBody>
      </p:sp>
      <p:sp>
        <p:nvSpPr>
          <p:cNvPr id="640" name="Google Shape;640;p45"/>
          <p:cNvSpPr txBox="1"/>
          <p:nvPr>
            <p:ph idx="1" type="body"/>
          </p:nvPr>
        </p:nvSpPr>
        <p:spPr>
          <a:xfrm>
            <a:off x="796321" y="1509823"/>
            <a:ext cx="7486441" cy="3794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1430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Monitorare e rilevare qualsiasi potenziale violazione della privacy o della sicurezza dei dati, compreso il monitoraggio regolare dell'attività di rete degli utenti.</a:t>
            </a:r>
            <a:endParaRPr/>
          </a:p>
          <a:p>
            <a:pPr indent="-1143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Necessità di sviluppare una politica di sicurezza dei dati che venga seguita da tutti gli stakeholder del settore sanitario. </a:t>
            </a:r>
            <a:endParaRPr/>
          </a:p>
          <a:p>
            <a:pPr indent="-1143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Sicurezza delle banche dati mediche</a:t>
            </a:r>
            <a:endParaRPr/>
          </a:p>
          <a:p>
            <a:pPr indent="-1143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Solo gli utenti legittimi possono accedere ai dati dei pazienti </a:t>
            </a:r>
            <a:endParaRPr/>
          </a:p>
          <a:p>
            <a:pPr indent="-1143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Integrità e correttezza dei dati</a:t>
            </a:r>
            <a:endParaRPr/>
          </a:p>
          <a:p>
            <a:pPr indent="-1143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Privacy delle cartelle cliniche e dell'identificazione dei pazienti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/>
          </a:p>
          <a:p>
            <a:pPr indent="-2539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1" name="Google Shape;641;p45"/>
          <p:cNvSpPr/>
          <p:nvPr>
            <p:ph idx="2" type="pic"/>
          </p:nvPr>
        </p:nvSpPr>
        <p:spPr>
          <a:xfrm flipH="1">
            <a:off x="10175357" y="0"/>
            <a:ext cx="2013158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42" name="Google Shape;642;p45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6"/>
          <p:cNvSpPr txBox="1"/>
          <p:nvPr>
            <p:ph type="ctrTitle"/>
          </p:nvPr>
        </p:nvSpPr>
        <p:spPr>
          <a:xfrm>
            <a:off x="796322" y="320040"/>
            <a:ext cx="6732237" cy="6581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900"/>
              <a:buFont typeface="Book Antiqua"/>
              <a:buNone/>
            </a:pPr>
            <a:r>
              <a:rPr lang="en-US" sz="2900">
                <a:solidFill>
                  <a:srgbClr val="00B0F0"/>
                </a:solidFill>
              </a:rPr>
              <a:t>Politiche e buone pratiche</a:t>
            </a:r>
            <a:endParaRPr/>
          </a:p>
        </p:txBody>
      </p:sp>
      <p:sp>
        <p:nvSpPr>
          <p:cNvPr id="648" name="Google Shape;648;p46"/>
          <p:cNvSpPr txBox="1"/>
          <p:nvPr>
            <p:ph idx="1" type="body"/>
          </p:nvPr>
        </p:nvSpPr>
        <p:spPr>
          <a:xfrm>
            <a:off x="796322" y="1658679"/>
            <a:ext cx="5797550" cy="364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1430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Crittografia dei dati in transito 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Email crittografata, https, ftp sicuro</a:t>
            </a:r>
            <a:endParaRPr/>
          </a:p>
          <a:p>
            <a:pPr indent="-114300" lvl="0" marL="9144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Crittografia dei dati a riposo 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Controllo degli accessi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Monitorare l'archiviazione sicura </a:t>
            </a:r>
            <a:endParaRPr/>
          </a:p>
          <a:p>
            <a:pPr indent="-114300" lvl="0" marL="9144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Archiviazione sicura dei dati all'interno dell'azienda </a:t>
            </a:r>
            <a:endParaRPr/>
          </a:p>
          <a:p>
            <a:pPr indent="-1143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Valutare costantemente i rischi potenziali e affrontare i rischi identificati con le possibili mitigazioni.</a:t>
            </a:r>
            <a:endParaRPr sz="1800"/>
          </a:p>
          <a:p>
            <a:pPr indent="-2539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9" name="Google Shape;649;p46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50" name="Google Shape;650;p46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DI FORMAZIONE CSP NOME: MODELLO DI PRESENTAZIONE CREATO DA PR</a:t>
            </a:r>
            <a:endParaRPr/>
          </a:p>
        </p:txBody>
      </p:sp>
      <p:sp>
        <p:nvSpPr>
          <p:cNvPr id="651" name="Google Shape;651;p46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7"/>
          <p:cNvSpPr txBox="1"/>
          <p:nvPr>
            <p:ph type="ctrTitle"/>
          </p:nvPr>
        </p:nvSpPr>
        <p:spPr>
          <a:xfrm>
            <a:off x="796322" y="320040"/>
            <a:ext cx="6732237" cy="6368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Book Antiqua"/>
              <a:buNone/>
            </a:pPr>
            <a:r>
              <a:rPr lang="en-US" sz="3600">
                <a:solidFill>
                  <a:srgbClr val="00B0F0"/>
                </a:solidFill>
              </a:rPr>
              <a:t>Politiche e buone pratiche</a:t>
            </a:r>
            <a:endParaRPr/>
          </a:p>
        </p:txBody>
      </p:sp>
      <p:sp>
        <p:nvSpPr>
          <p:cNvPr id="657" name="Google Shape;657;p47"/>
          <p:cNvSpPr txBox="1"/>
          <p:nvPr>
            <p:ph idx="1" type="body"/>
          </p:nvPr>
        </p:nvSpPr>
        <p:spPr>
          <a:xfrm>
            <a:off x="796321" y="1276970"/>
            <a:ext cx="7560869" cy="4026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1430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consapevolezza della privacy</a:t>
            </a:r>
            <a:endParaRPr/>
          </a:p>
          <a:p>
            <a:pPr indent="-1143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Sviluppare un programma sulla privacy</a:t>
            </a:r>
            <a:endParaRPr/>
          </a:p>
          <a:p>
            <a:pPr indent="-1143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Informativa sulla privacy</a:t>
            </a:r>
            <a:endParaRPr/>
          </a:p>
          <a:p>
            <a:pPr indent="-1143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condurre regolarmente valutazioni approfondite dei rischi per identificare le vulnerabilità e le potenziali minacce informatiche e implementare strategie proattive di gestione del rischio</a:t>
            </a:r>
            <a:endParaRPr/>
          </a:p>
        </p:txBody>
      </p:sp>
      <p:sp>
        <p:nvSpPr>
          <p:cNvPr id="658" name="Google Shape;658;p47"/>
          <p:cNvSpPr/>
          <p:nvPr>
            <p:ph idx="2" type="pic"/>
          </p:nvPr>
        </p:nvSpPr>
        <p:spPr>
          <a:xfrm flipH="1">
            <a:off x="10345478" y="0"/>
            <a:ext cx="1843037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59" name="Google Shape;659;p47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DI FORMAZIONE CSP NOME: MODELLO DI PRESENTAZIONE CREATO DA PR</a:t>
            </a:r>
            <a:endParaRPr/>
          </a:p>
        </p:txBody>
      </p:sp>
      <p:sp>
        <p:nvSpPr>
          <p:cNvPr id="660" name="Google Shape;660;p47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8"/>
          <p:cNvSpPr txBox="1"/>
          <p:nvPr>
            <p:ph type="ctrTitle"/>
          </p:nvPr>
        </p:nvSpPr>
        <p:spPr>
          <a:xfrm>
            <a:off x="796322" y="320040"/>
            <a:ext cx="6732237" cy="50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Book Antiqua"/>
              <a:buNone/>
            </a:pPr>
            <a:r>
              <a:rPr lang="en-US" sz="3200">
                <a:solidFill>
                  <a:srgbClr val="00B0F0"/>
                </a:solidFill>
              </a:rPr>
              <a:t>Caso di studio in ambito sanitario </a:t>
            </a:r>
            <a:endParaRPr/>
          </a:p>
        </p:txBody>
      </p:sp>
      <p:sp>
        <p:nvSpPr>
          <p:cNvPr id="666" name="Google Shape;666;p48"/>
          <p:cNvSpPr txBox="1"/>
          <p:nvPr>
            <p:ph idx="1" type="body"/>
          </p:nvPr>
        </p:nvSpPr>
        <p:spPr>
          <a:xfrm>
            <a:off x="796322" y="1149380"/>
            <a:ext cx="7805418" cy="4154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>
                <a:solidFill>
                  <a:srgbClr val="0070C0"/>
                </a:solidFill>
              </a:rPr>
              <a:t>Laboratorio di salute digitale incentrato sull'utente a Brighton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◦"/>
            </a:pPr>
            <a:r>
              <a:rPr lang="en-US" sz="2200"/>
              <a:t>Approccio di co-produzione con l'utente, integrando i processi di ricerca e innovazione in un contesto reale.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◦"/>
            </a:pPr>
            <a:r>
              <a:rPr lang="en-US" sz="2200"/>
              <a:t>Stakeholder chiave: Residenti, consiglio comunale, fornitori di servizi, istituzioni accademiche e aziende tecnologiche </a:t>
            </a:r>
            <a:endParaRPr/>
          </a:p>
          <a:p>
            <a:pPr indent="-2539" lvl="0" marL="9144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7" name="Google Shape;667;p48"/>
          <p:cNvSpPr/>
          <p:nvPr>
            <p:ph idx="2" type="pic"/>
          </p:nvPr>
        </p:nvSpPr>
        <p:spPr>
          <a:xfrm flipH="1">
            <a:off x="9952073" y="0"/>
            <a:ext cx="2236442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68" name="Google Shape;668;p48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9" name="Google Shape;669;p48"/>
          <p:cNvSpPr txBox="1"/>
          <p:nvPr/>
        </p:nvSpPr>
        <p:spPr>
          <a:xfrm>
            <a:off x="286349" y="5863859"/>
            <a:ext cx="1078394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Generazione di percorsi di cyberattacco e definizione delle priorità per la sicurezza dei sistemi sanitari https://www.mdpi.com/2076-3417/12/9/4443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9"/>
          <p:cNvSpPr txBox="1"/>
          <p:nvPr>
            <p:ph type="ctrTitle"/>
          </p:nvPr>
        </p:nvSpPr>
        <p:spPr>
          <a:xfrm>
            <a:off x="796322" y="320040"/>
            <a:ext cx="6732237" cy="615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Book Antiqua"/>
              <a:buNone/>
            </a:pPr>
            <a:r>
              <a:rPr lang="en-US" sz="3600">
                <a:solidFill>
                  <a:srgbClr val="00B0F0"/>
                </a:solidFill>
              </a:rPr>
              <a:t>Caso di studio in ambito sanitario: Contesto </a:t>
            </a:r>
            <a:endParaRPr/>
          </a:p>
        </p:txBody>
      </p:sp>
      <p:sp>
        <p:nvSpPr>
          <p:cNvPr id="675" name="Google Shape;675;p49"/>
          <p:cNvSpPr/>
          <p:nvPr>
            <p:ph idx="2" type="pic"/>
          </p:nvPr>
        </p:nvSpPr>
        <p:spPr>
          <a:xfrm flipH="1">
            <a:off x="9930808" y="0"/>
            <a:ext cx="2257707" cy="665589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76" name="Google Shape;676;p49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islam4\AppData\Local\Microsoft\Windows\INetCache\Content.MSO\AD0841A7.tmp" id="677" name="Google Shape;67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762" y="1506206"/>
            <a:ext cx="6082746" cy="447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"/>
          <p:cNvSpPr txBox="1"/>
          <p:nvPr>
            <p:ph type="ctrTitle"/>
          </p:nvPr>
        </p:nvSpPr>
        <p:spPr>
          <a:xfrm>
            <a:off x="447368" y="270880"/>
            <a:ext cx="1129726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ook Antiqua"/>
              <a:buNone/>
            </a:pPr>
            <a:r>
              <a:rPr lang="en-US">
                <a:solidFill>
                  <a:schemeClr val="accent1"/>
                </a:solidFill>
              </a:rPr>
              <a:t>Logistica della formazione CSP: </a:t>
            </a:r>
            <a:r>
              <a:rPr lang="en-US"/>
              <a:t>quando-dove-come</a:t>
            </a:r>
            <a:endParaRPr/>
          </a:p>
        </p:txBody>
      </p:sp>
      <p:sp>
        <p:nvSpPr>
          <p:cNvPr id="285" name="Google Shape;285;p5"/>
          <p:cNvSpPr/>
          <p:nvPr>
            <p:ph idx="1" type="body"/>
          </p:nvPr>
        </p:nvSpPr>
        <p:spPr>
          <a:xfrm>
            <a:off x="131835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accent1">
              <a:alpha val="9803"/>
            </a:schemeClr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QUANDO</a:t>
            </a:r>
            <a:endParaRPr/>
          </a:p>
        </p:txBody>
      </p:sp>
      <p:pic>
        <p:nvPicPr>
          <p:cNvPr descr="Abacus" id="286" name="Google Shape;286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501" l="0" r="0" t="4502"/>
          <a:stretch/>
        </p:blipFill>
        <p:spPr>
          <a:xfrm>
            <a:off x="2239419" y="2833688"/>
            <a:ext cx="100584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5"/>
          <p:cNvSpPr txBox="1"/>
          <p:nvPr>
            <p:ph idx="3" type="body"/>
          </p:nvPr>
        </p:nvSpPr>
        <p:spPr>
          <a:xfrm>
            <a:off x="1605817" y="3989405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Orari: .....</a:t>
            </a:r>
            <a:endParaRPr/>
          </a:p>
        </p:txBody>
      </p:sp>
      <p:sp>
        <p:nvSpPr>
          <p:cNvPr id="288" name="Google Shape;288;p5"/>
          <p:cNvSpPr/>
          <p:nvPr>
            <p:ph idx="4" type="body"/>
          </p:nvPr>
        </p:nvSpPr>
        <p:spPr>
          <a:xfrm>
            <a:off x="465109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accent1">
              <a:alpha val="9803"/>
            </a:schemeClr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DOVE</a:t>
            </a:r>
            <a:endParaRPr/>
          </a:p>
        </p:txBody>
      </p:sp>
      <p:pic>
        <p:nvPicPr>
          <p:cNvPr descr="3d Glasses" id="289" name="Google Shape;289;p5"/>
          <p:cNvPicPr preferRelativeResize="0"/>
          <p:nvPr>
            <p:ph idx="5" type="pic"/>
          </p:nvPr>
        </p:nvPicPr>
        <p:blipFill rotWithShape="1">
          <a:blip r:embed="rId4">
            <a:alphaModFix/>
          </a:blip>
          <a:srcRect b="4573" l="0" r="0" t="4574"/>
          <a:stretch/>
        </p:blipFill>
        <p:spPr>
          <a:xfrm>
            <a:off x="5572159" y="2954840"/>
            <a:ext cx="100584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"/>
          <p:cNvSpPr txBox="1"/>
          <p:nvPr>
            <p:ph idx="6" type="body"/>
          </p:nvPr>
        </p:nvSpPr>
        <p:spPr>
          <a:xfrm>
            <a:off x="4938557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ONLINE-ONSITE-Informazioni sulla sede</a:t>
            </a:r>
            <a:endParaRPr/>
          </a:p>
        </p:txBody>
      </p:sp>
      <p:sp>
        <p:nvSpPr>
          <p:cNvPr id="291" name="Google Shape;291;p5"/>
          <p:cNvSpPr/>
          <p:nvPr>
            <p:ph idx="7" type="body"/>
          </p:nvPr>
        </p:nvSpPr>
        <p:spPr>
          <a:xfrm>
            <a:off x="7995403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accent1">
              <a:alpha val="9803"/>
            </a:schemeClr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COME</a:t>
            </a:r>
            <a:endParaRPr/>
          </a:p>
        </p:txBody>
      </p:sp>
      <p:pic>
        <p:nvPicPr>
          <p:cNvPr descr="Circuit" id="292" name="Google Shape;292;p5"/>
          <p:cNvPicPr preferRelativeResize="0"/>
          <p:nvPr>
            <p:ph idx="8" type="pic"/>
          </p:nvPr>
        </p:nvPicPr>
        <p:blipFill rotWithShape="1">
          <a:blip r:embed="rId5">
            <a:alphaModFix/>
          </a:blip>
          <a:srcRect b="4501" l="0" r="0" t="4502"/>
          <a:stretch/>
        </p:blipFill>
        <p:spPr>
          <a:xfrm>
            <a:off x="8916470" y="2833688"/>
            <a:ext cx="100584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5"/>
          <p:cNvSpPr txBox="1"/>
          <p:nvPr>
            <p:ph idx="9" type="body"/>
          </p:nvPr>
        </p:nvSpPr>
        <p:spPr>
          <a:xfrm>
            <a:off x="8282868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Metodo di consegna</a:t>
            </a:r>
            <a:endParaRPr/>
          </a:p>
        </p:txBody>
      </p:sp>
      <p:sp>
        <p:nvSpPr>
          <p:cNvPr id="294" name="Google Shape;294;p5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5" name="Google Shape;295;p5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DI FORMAZIONE CSP NOME: MODELLO DI PRESENTAZIONE CREATO DA PR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0"/>
          <p:cNvSpPr txBox="1"/>
          <p:nvPr>
            <p:ph type="ctrTitle"/>
          </p:nvPr>
        </p:nvSpPr>
        <p:spPr>
          <a:xfrm>
            <a:off x="796322" y="320039"/>
            <a:ext cx="9410933" cy="7644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Book Antiqua"/>
              <a:buNone/>
            </a:pPr>
            <a:r>
              <a:rPr lang="en-US" sz="2900">
                <a:solidFill>
                  <a:srgbClr val="00B0F0"/>
                </a:solidFill>
              </a:rPr>
              <a:t>Identificare l'ingresso, gli asset del punto di destinazione e le possibili dipendenze.</a:t>
            </a:r>
            <a:endParaRPr/>
          </a:p>
        </p:txBody>
      </p:sp>
      <p:sp>
        <p:nvSpPr>
          <p:cNvPr id="683" name="Google Shape;683;p50"/>
          <p:cNvSpPr txBox="1"/>
          <p:nvPr>
            <p:ph idx="1" type="body"/>
          </p:nvPr>
        </p:nvSpPr>
        <p:spPr>
          <a:xfrm>
            <a:off x="796322" y="1404559"/>
            <a:ext cx="9410932" cy="4400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1430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1800"/>
              <a:t>Pompa per infusione (A1): </a:t>
            </a:r>
            <a:r>
              <a:rPr lang="en-US" sz="1800"/>
              <a:t>Il sistema di infusione 871305U di Braun ha lo scopo di somministrare fluidi, come nutrienti e farmaci, nel corpo del paziente. Gli operatori sanitari addestrati devono programmare la velocità e la durata della somministrazione dei farmaci. Il microinfusore memorizza le informazioni sui farmaci del paziente;</a:t>
            </a:r>
            <a:endParaRPr/>
          </a:p>
          <a:p>
            <a:pPr indent="-1143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1800"/>
              <a:t>Pompa per insulina (A2): </a:t>
            </a:r>
            <a:r>
              <a:rPr lang="en-US" sz="1800"/>
              <a:t>Medtronic MiniMed 508 è uno dei microinfusori più utilizzati per somministrare una quantità specifica di insulina al corpo del paziente diabetico. Il dispositivo è programmato per iniettare nel corpo del paziente una quantità specifica di insulina stabilita dal medico. Il microinfusore memorizza le informazioni sull'insulina sensibili al paziente;</a:t>
            </a:r>
            <a:endParaRPr sz="1800"/>
          </a:p>
          <a:p>
            <a:pPr indent="-11430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 sz="1800"/>
              <a:t>Sistema di gestione dell'insulina (A3): </a:t>
            </a:r>
            <a:r>
              <a:rPr lang="en-US" sz="1800"/>
              <a:t>Omnipod DASH Insulin Management System 19191 è un sistema senza tubo e senza fili che consente la somministrazione continua di insulina per 3 giorni. È composto da un Pod che viene indossato direttamente sul corpo del paziente e da un diabetic manager personale che programma e controlla la somministrazione.</a:t>
            </a:r>
            <a:endParaRPr/>
          </a:p>
          <a:p>
            <a:pPr indent="-2539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4" name="Google Shape;684;p50"/>
          <p:cNvSpPr/>
          <p:nvPr>
            <p:ph idx="2" type="pic"/>
          </p:nvPr>
        </p:nvSpPr>
        <p:spPr>
          <a:xfrm flipH="1">
            <a:off x="10207255" y="0"/>
            <a:ext cx="198126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85" name="Google Shape;685;p50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DI FORMAZIONE CSP NOME: MODELLO DI PRESENTAZIONE CREATO DA PR</a:t>
            </a:r>
            <a:endParaRPr/>
          </a:p>
        </p:txBody>
      </p:sp>
      <p:sp>
        <p:nvSpPr>
          <p:cNvPr id="686" name="Google Shape;686;p50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51"/>
          <p:cNvSpPr txBox="1"/>
          <p:nvPr>
            <p:ph type="ctrTitle"/>
          </p:nvPr>
        </p:nvSpPr>
        <p:spPr>
          <a:xfrm>
            <a:off x="796322" y="320040"/>
            <a:ext cx="10761269" cy="94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Book Antiqua"/>
              <a:buNone/>
            </a:pPr>
            <a:r>
              <a:rPr lang="en-US" sz="3600">
                <a:solidFill>
                  <a:srgbClr val="00B0F0"/>
                </a:solidFill>
              </a:rPr>
              <a:t>Identificare l'ingresso, gli asset del punto di destinazione e le possibili dipendenze.</a:t>
            </a:r>
            <a:endParaRPr/>
          </a:p>
        </p:txBody>
      </p:sp>
      <p:sp>
        <p:nvSpPr>
          <p:cNvPr id="692" name="Google Shape;692;p51"/>
          <p:cNvSpPr txBox="1"/>
          <p:nvPr>
            <p:ph idx="1" type="body"/>
          </p:nvPr>
        </p:nvSpPr>
        <p:spPr>
          <a:xfrm>
            <a:off x="796321" y="1509823"/>
            <a:ext cx="8985631" cy="3794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-111601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1" lang="en-US" sz="1900"/>
              <a:t>Dispositivi IoT (A4): </a:t>
            </a:r>
            <a:r>
              <a:rPr lang="en-US" sz="1900"/>
              <a:t>Esistono diversi dispositivi IoT rilevanti per lo scenario. Un cardiofrequenzimetro (700-MAXREFDES117 di Maxim) può essere utilizzato per monitorare la frequenza cardiaca (dispositivo indossabile). Inoltre, un sistema di illuminazione intelligente (Philips) è preso in considerazione per la fornitura di servizi sanitari;</a:t>
            </a:r>
            <a:endParaRPr sz="1900"/>
          </a:p>
          <a:p>
            <a:pPr indent="-111601" lvl="0" marL="91440" rtl="0" algn="just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1" lang="en-US" sz="1900"/>
              <a:t>Rete di informazione e comunicazione (A5): </a:t>
            </a:r>
            <a:r>
              <a:rPr lang="en-US" sz="1900"/>
              <a:t>Comprende più dispositivi, come router, WiFi, switch, schede di interfaccia wireless e altri che sono responsabili della connessione del dispositivo alla rete;</a:t>
            </a:r>
            <a:endParaRPr sz="1900"/>
          </a:p>
          <a:p>
            <a:pPr indent="-111601" lvl="0" marL="91440" rtl="0" algn="just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900"/>
              <a:t>Sistema informatico (A6): Workstation e server basati su Windows collegati ai dispositivi medici, alle interfacce paziente e ai server;</a:t>
            </a:r>
            <a:endParaRPr sz="1900"/>
          </a:p>
          <a:p>
            <a:pPr indent="-111601" lvl="0" marL="91440" rtl="0" algn="just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1" lang="en-US" sz="1900"/>
              <a:t>Tablet rugged (A7): </a:t>
            </a:r>
            <a:r>
              <a:rPr lang="en-US" sz="1900"/>
              <a:t>Questi tablet sono comunemente utilizzati per le applicazioni di cura del paziente, come gli avvisi e la tracciabilità dei farmaci, il supporto per le cartelle cliniche elettroniche (EHR), il monitoraggio della pressione sanguigna, il collegamento ai lettori di codici a barre e possono interfacciarsi direttamente con altre apparecchiature mediche. Gli operatori sanitari possono utilizzare direttamente questi tablet per il trattamento dei pazienti.</a:t>
            </a:r>
            <a:endParaRPr sz="1900"/>
          </a:p>
          <a:p>
            <a:pPr indent="-9207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693" name="Google Shape;693;p51"/>
          <p:cNvSpPr/>
          <p:nvPr>
            <p:ph idx="2" type="pic"/>
          </p:nvPr>
        </p:nvSpPr>
        <p:spPr>
          <a:xfrm flipH="1">
            <a:off x="10175357" y="0"/>
            <a:ext cx="2013158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94" name="Google Shape;694;p51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DI FORMAZIONE CSP NOME: MODELLO DI PRESENTAZIONE CREATO DA PR</a:t>
            </a:r>
            <a:endParaRPr/>
          </a:p>
        </p:txBody>
      </p:sp>
      <p:sp>
        <p:nvSpPr>
          <p:cNvPr id="695" name="Google Shape;695;p51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52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01" name="Google Shape;701;p52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2" name="Google Shape;702;p52"/>
          <p:cNvSpPr txBox="1"/>
          <p:nvPr>
            <p:ph type="ctrTitle"/>
          </p:nvPr>
        </p:nvSpPr>
        <p:spPr>
          <a:xfrm>
            <a:off x="796925" y="320675"/>
            <a:ext cx="9580452" cy="498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Book Antiqua"/>
              <a:buNone/>
            </a:pPr>
            <a:r>
              <a:rPr lang="en-US" sz="3600">
                <a:solidFill>
                  <a:srgbClr val="00B0F0"/>
                </a:solidFill>
              </a:rPr>
              <a:t>Caso di studio nel settore sanitario: Dipendenze degli asset </a:t>
            </a:r>
            <a:endParaRPr/>
          </a:p>
        </p:txBody>
      </p:sp>
      <p:pic>
        <p:nvPicPr>
          <p:cNvPr descr="C:\Users\islam4\AppData\Local\Microsoft\Windows\INetCache\Content.MSO\24BF1088.tmp" id="703" name="Google Shape;70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568" y="1616200"/>
            <a:ext cx="8018111" cy="3616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3"/>
          <p:cNvSpPr/>
          <p:nvPr>
            <p:ph idx="2" type="pic"/>
          </p:nvPr>
        </p:nvSpPr>
        <p:spPr>
          <a:xfrm flipH="1">
            <a:off x="9835115" y="0"/>
            <a:ext cx="23534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09" name="Google Shape;709;p53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710" name="Google Shape;710;p53"/>
          <p:cNvGraphicFramePr/>
          <p:nvPr/>
        </p:nvGraphicFramePr>
        <p:xfrm>
          <a:off x="428180" y="180220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{EECA7991-A7D7-4231-AF78-42115B65F820}</a:tableStyleId>
              </a:tblPr>
              <a:tblGrid>
                <a:gridCol w="3153750"/>
                <a:gridCol w="2274200"/>
                <a:gridCol w="2905125"/>
              </a:tblGrid>
              <a:tr h="43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Punto di ingresso Attività e tipo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Punto di destinazione Attività e tipo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Tipo di dipendenza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61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A9 (SpaceCom Software)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A1 (pompa per infusione)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Configurato_a, Aggiornato_a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523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A3 (Sistema di gestione dell'insulina)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A2 (microinfusore di insulina)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Configurato_a, Aggiornato_a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523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A8 (Sistema di gestione ospedaliera Care2X)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A6 (Sistema Windows)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Installato_al_giorno, Aggiornato_da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523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A5 (Router)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A6 (Sistema Windows)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Collegato_a, Scambio_dati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523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A4 (dispositivo IoT)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A5 (Router)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Collegato_a, Scambio_dati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698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A7 (tablet)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A8 (Sistema di gestione ospedaliera Care2X)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Dati_scambio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261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A9 (SpaceCom Software)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A1 (pompa per infusione)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Configurato_a, Aggiornato_a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711" name="Google Shape;711;p53"/>
          <p:cNvSpPr txBox="1"/>
          <p:nvPr>
            <p:ph type="ctrTitle"/>
          </p:nvPr>
        </p:nvSpPr>
        <p:spPr>
          <a:xfrm>
            <a:off x="796925" y="320675"/>
            <a:ext cx="9665512" cy="5826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Book Antiqua"/>
              <a:buNone/>
            </a:pPr>
            <a:r>
              <a:rPr lang="en-US" sz="3600">
                <a:solidFill>
                  <a:srgbClr val="00B0F0"/>
                </a:solidFill>
              </a:rPr>
              <a:t>Caso di studio in ambito sanitario: Percorso di attacco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4"/>
          <p:cNvSpPr txBox="1"/>
          <p:nvPr>
            <p:ph type="ctrTitle"/>
          </p:nvPr>
        </p:nvSpPr>
        <p:spPr>
          <a:xfrm>
            <a:off x="796322" y="106326"/>
            <a:ext cx="9666115" cy="7017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Book Antiqua"/>
              <a:buNone/>
            </a:pPr>
            <a:r>
              <a:rPr lang="en-US" sz="3600">
                <a:solidFill>
                  <a:srgbClr val="00B0F0"/>
                </a:solidFill>
              </a:rPr>
              <a:t>Caso di studio nell'assistenza sanitaria: Vulnerabilità</a:t>
            </a:r>
            <a:endParaRPr/>
          </a:p>
        </p:txBody>
      </p:sp>
      <p:sp>
        <p:nvSpPr>
          <p:cNvPr id="717" name="Google Shape;717;p54"/>
          <p:cNvSpPr/>
          <p:nvPr>
            <p:ph idx="2" type="pic"/>
          </p:nvPr>
        </p:nvSpPr>
        <p:spPr>
          <a:xfrm flipH="1">
            <a:off x="10579394" y="0"/>
            <a:ext cx="1609121" cy="6166884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18" name="Google Shape;718;p54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DI FORMAZIONE CSP NOME: MODELLO DI PRESENTAZIONE CREATO DA PR</a:t>
            </a:r>
            <a:endParaRPr/>
          </a:p>
        </p:txBody>
      </p:sp>
      <p:sp>
        <p:nvSpPr>
          <p:cNvPr id="719" name="Google Shape;719;p54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720" name="Google Shape;720;p54"/>
          <p:cNvGraphicFramePr/>
          <p:nvPr/>
        </p:nvGraphicFramePr>
        <p:xfrm>
          <a:off x="946296" y="1006324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{EECA7991-A7D7-4231-AF78-42115B65F820}</a:tableStyleId>
              </a:tblPr>
              <a:tblGrid>
                <a:gridCol w="3249075"/>
                <a:gridCol w="4831675"/>
              </a:tblGrid>
              <a:tr h="28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Patrimonio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47800" marL="478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81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Vulnerabilità e sfruttabilità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47800" marL="47800" anchor="ctr"/>
                </a:tc>
              </a:tr>
              <a:tr h="10685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A1=Pompa per infusione di Braun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47800" marL="478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A1.V1 = La mancanza di convalida dell'input consente l'accesso alla riga di comando e l'escalation dei privilegi. L'AT richiede la presenza nella stessa rete del dispositivo 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CVE-2021-33886, A1.V3 = VH(8.8)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AV:A/AC:L/PR:N/UI:N/S:U/C:H/I:H/A:H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7800" marL="47800" anchor="ctr"/>
                </a:tc>
              </a:tr>
              <a:tr h="914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A1.V2 = Caricamento di file senza restrizioni che può sovrascrivere file critici a causa dell'escalation dei privilegi.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CVE-2021-33884, A1.V4 = VH(9.1)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CVSS:3.1/AV:N/AC:L/PR:N/UI:N/S:U/C:N/I:H/A:H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7800" marL="47800" anchor="ctr"/>
                </a:tc>
              </a:tr>
              <a:tr h="1683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A2= Microinfusore per insulina Medtronic MiniMed 508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47800" marL="478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A2.V1 = mancanza di sicurezza (autenticazione e autorizzazione) nel protocollo di comunicazione RF con altri dispositivi, quali misuratori di glucosio e trasmettitori di sensori di glucosio. L'AT richiede che nella stessa rete del dispositivo si possano iniettare o intercettare i dati e modificare le impostazioni del microinfusore.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CVE-2019-10964, A2.V1 = VH(8.8)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CVSS:3.0/AV:A/AC:L/PR:N/UI:N/S:U/C:H/I:H/A:H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7800" marL="47800" anchor="ctr"/>
                </a:tc>
              </a:tr>
              <a:tr h="1068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A3= Sistema di gestione dell'insulina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47800" marL="478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A3.V1 = un controllo di accesso improprio nel protocollo di comunicazione RF wireless consente all'AT locale di intercettare o modificare i dati dell'insulina e di cambiare le impostazioni del microinfusore.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CVE-2020-10627 A3.V1 = VH(8.1)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CVSS:3.1/AV:A/AC:L/PR:N/UI:N/S:U/C:H/I:H/A:N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7800" marL="478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5"/>
          <p:cNvSpPr txBox="1"/>
          <p:nvPr>
            <p:ph type="ctrTitle"/>
          </p:nvPr>
        </p:nvSpPr>
        <p:spPr>
          <a:xfrm>
            <a:off x="530508" y="202101"/>
            <a:ext cx="8209455" cy="573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Book Antiqua"/>
              <a:buNone/>
            </a:pPr>
            <a:r>
              <a:rPr lang="en-US" sz="3600">
                <a:solidFill>
                  <a:srgbClr val="00B0F0"/>
                </a:solidFill>
              </a:rPr>
              <a:t>Caso di studio nell'assistenza sanitaria: Vulnerabilità</a:t>
            </a:r>
            <a:endParaRPr/>
          </a:p>
        </p:txBody>
      </p:sp>
      <p:graphicFrame>
        <p:nvGraphicFramePr>
          <p:cNvPr id="726" name="Google Shape;726;p55"/>
          <p:cNvGraphicFramePr/>
          <p:nvPr/>
        </p:nvGraphicFramePr>
        <p:xfrm>
          <a:off x="64110" y="124468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{EECA7991-A7D7-4231-AF78-42115B65F820}</a:tableStyleId>
              </a:tblPr>
              <a:tblGrid>
                <a:gridCol w="4752600"/>
                <a:gridCol w="4752600"/>
              </a:tblGrid>
              <a:tr h="1044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A4 = Dispositivo IoT Lampadina Philips Hue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29625" marL="29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A4.V1 = il protocollo di comunicazione può essere abusato per installare in remoto un firmware dannoso nella lampadina come esecuzione di codice remoto tramite buffer overflow e diffondersi ad altri dispositivi IoT che utilizzano il protocollo di comunicazione Zigbee.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CVE-2020-6007 A4.V1 = H(7,8)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CVSS:3.1/AV:A/AC:H/PR:N/UI:R/S:C/C:H/I:H/A:H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29625" marL="29625" anchor="ctr"/>
                </a:tc>
              </a:tr>
              <a:tr h="1218025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A5 = Router (Buffalo, Cisco serie RV - Netgear)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29625" marL="29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A5.V1 (router Buffalo) = Bypassare le procedure di autenticazione sui router interessati tramite file che non necessitano di autenticazione e ottenere l'accesso a livello root. Consente al servizio telnet di connettersi al controllo di altri dispositivi, come i dispositivi IoT.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CVE-2021-20090 A5.V1 = VH(9.8)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CVSS:3.1/AV:N/AC:L/PR:N/UI:N/S:U/C:H/I:H/A:H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29625" marL="29625" anchor="ctr"/>
                </a:tc>
              </a:tr>
              <a:tr h="10440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A5.V2 (serie Cisco RV) = Un TA remoto con privilegi amministrativi inietta comandi arbitrari nel sistema operativo a causa della mancanza di convalida del livello di input attraverso l'interfaccia basata sul Web.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CVE-2021-4012 A5.V2 = H(7.2)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CVSS:3.1/AV:N/AC:L/PR:H/UI:N/S:U/C:H/I:H/A:H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29625" marL="29625" anchor="ctr"/>
                </a:tc>
              </a:tr>
              <a:tr h="6960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A5.V3 (router Netgear) = un TA non autenticato può influenzare il dispositivo attraverso un attacco di buffer overflow.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CVE-2018-21224 A5.V3 = VH(8.8)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CVSS:3.1/AV:A/AC:L/PR:N/UI:N/S:U/C:H/I:H/A:H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29625" marL="29625" anchor="ctr"/>
                </a:tc>
              </a:tr>
              <a:tr h="1044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A6 = Sistema (compatibile con Windows)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29625" marL="29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A6.V1 = Una vulnerabilità nell'esecuzione di codice remoto consente all'AT di eseguire codice arbitrario e di ottenere gli stessi diritti dell'utente corrente. Ciò consente di installare programmi e modificare file in base ai diritti dell'utente esistente.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CVE-2019-1236 A6.V1 = H(7.5)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CVSS:3.1/AV:N/AC:H/PR:N/UI:R/S:U/C:H/I:H/A:H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29625" marL="29625" anchor="ctr"/>
                </a:tc>
              </a:tr>
            </a:tbl>
          </a:graphicData>
        </a:graphic>
      </p:graphicFrame>
      <p:sp>
        <p:nvSpPr>
          <p:cNvPr id="727" name="Google Shape;727;p55"/>
          <p:cNvSpPr/>
          <p:nvPr>
            <p:ph idx="2" type="pic"/>
          </p:nvPr>
        </p:nvSpPr>
        <p:spPr>
          <a:xfrm flipH="1">
            <a:off x="10515599" y="0"/>
            <a:ext cx="1672916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28" name="Google Shape;728;p55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56"/>
          <p:cNvSpPr txBox="1"/>
          <p:nvPr>
            <p:ph type="ctrTitle"/>
          </p:nvPr>
        </p:nvSpPr>
        <p:spPr>
          <a:xfrm>
            <a:off x="796322" y="320040"/>
            <a:ext cx="9772441" cy="488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Book Antiqua"/>
              <a:buNone/>
            </a:pPr>
            <a:r>
              <a:rPr lang="en-US" sz="3600">
                <a:solidFill>
                  <a:srgbClr val="00B0F0"/>
                </a:solidFill>
              </a:rPr>
              <a:t>Caso di studio nell'assistenza sanitaria: Vulnerabilità</a:t>
            </a:r>
            <a:endParaRPr/>
          </a:p>
        </p:txBody>
      </p:sp>
      <p:graphicFrame>
        <p:nvGraphicFramePr>
          <p:cNvPr id="734" name="Google Shape;734;p56"/>
          <p:cNvGraphicFramePr/>
          <p:nvPr/>
        </p:nvGraphicFramePr>
        <p:xfrm>
          <a:off x="401504" y="14478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{EECA7991-A7D7-4231-AF78-42115B65F820}</a:tableStyleId>
              </a:tblPr>
              <a:tblGrid>
                <a:gridCol w="4558600"/>
                <a:gridCol w="4558600"/>
              </a:tblGrid>
              <a:tr h="969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A7 = Tablet robusto (Dell)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20550" marL="20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A7.V1 = Un TA locale senza necessità di autenticazione può sfruttare questa vulnerabilità ed eseguire codice arbitrario in modalità di gestione del sistema.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CVE-2020-5348 A8.V1 = H(7.8)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CVSS:3.1/AV:L/AC:L/PR:L/UI:N/S:U/C:H/I:H/A:H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20550" marL="20550" anchor="ctr"/>
                </a:tc>
              </a:tr>
              <a:tr h="135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A8 = sistema di gestione ospedaliera basato sul web (Care2X)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20550" marL="20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A8.V1 = vulnerabilità di cross site scripting sfruttata durante la registrazione dei pazienti. L'AT può inviare il payload XSS a questo parametro vulnerabile e prendere il controllo di un altro utente registrato. L'AT ha bisogno dell'interazione dell'utente vittima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Caratteristiche di sfruttabilità =PoC e Weaponized Exploit,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CVE-2021-36352 A9.V1 = M(5.4)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CVSS:3.1/AV:N/AC:L/PR:L/UI:R/S:C/C:L/I:L/A:N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20550" marL="20550" anchor="ctr"/>
                </a:tc>
              </a:tr>
              <a:tr h="11638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A9 = SpaceCom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20550" marL="205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A9.V1 = Mancanza di autenticazione per la funzione di spazio critico com permette di collegarsi alla pompa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Caratteristiche di sfruttabilità =PoC e Weaponized Exploit, esecuzione di codice arbitrario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CVE-2021-33882, A1.V1 = VH(8.6)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AV:N/AC:L/PR:N/UI:N/S:C/C:N/I:H/A:N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20550" marL="20550" anchor="ctr"/>
                </a:tc>
              </a:tr>
              <a:tr h="11638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A9.V2 = La trasmissione di testo in chiaro consente all'AT di snobbare il traffico di rete.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Caratteristiche di sfruttabilità =PoC e Weaponized Exploit, esecuzione di codice arbitrario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CVE-2021-33883, A1.V2 = H(7.5)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AV:N/AC:L/PR:N/UI:N/S:U/C:H/I:N/A:N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20550" marL="20550" anchor="ctr"/>
                </a:tc>
              </a:tr>
            </a:tbl>
          </a:graphicData>
        </a:graphic>
      </p:graphicFrame>
      <p:sp>
        <p:nvSpPr>
          <p:cNvPr id="735" name="Google Shape;735;p56"/>
          <p:cNvSpPr/>
          <p:nvPr>
            <p:ph idx="2" type="pic"/>
          </p:nvPr>
        </p:nvSpPr>
        <p:spPr>
          <a:xfrm flipH="1">
            <a:off x="10951534" y="0"/>
            <a:ext cx="1236981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36" name="Google Shape;736;p56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57"/>
          <p:cNvSpPr txBox="1"/>
          <p:nvPr>
            <p:ph type="ctrTitle"/>
          </p:nvPr>
        </p:nvSpPr>
        <p:spPr>
          <a:xfrm>
            <a:off x="796322" y="320040"/>
            <a:ext cx="9368404" cy="7219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Book Antiqua"/>
              <a:buNone/>
            </a:pPr>
            <a:r>
              <a:rPr lang="en-US" sz="3600">
                <a:solidFill>
                  <a:srgbClr val="00B0F0"/>
                </a:solidFill>
              </a:rPr>
              <a:t>Caso di studio nella sanità: Profilo dell'attore della minaccia</a:t>
            </a:r>
            <a:endParaRPr/>
          </a:p>
        </p:txBody>
      </p:sp>
      <p:sp>
        <p:nvSpPr>
          <p:cNvPr id="742" name="Google Shape;742;p57"/>
          <p:cNvSpPr txBox="1"/>
          <p:nvPr>
            <p:ph idx="1" type="body"/>
          </p:nvPr>
        </p:nvSpPr>
        <p:spPr>
          <a:xfrm>
            <a:off x="796321" y="1573619"/>
            <a:ext cx="7454543" cy="373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70000" lnSpcReduction="20000"/>
          </a:bodyPr>
          <a:lstStyle/>
          <a:p>
            <a:pPr indent="-182880" lvl="1" marL="38404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◦"/>
            </a:pPr>
            <a:r>
              <a:rPr lang="en-US" sz="2400"/>
              <a:t>Può essere esterno e interno 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◦"/>
            </a:pPr>
            <a:r>
              <a:rPr lang="en-US" sz="2400"/>
              <a:t>Motivazioni come il guadagno economico, il danno al paziente, la concorrenza...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◦"/>
            </a:pPr>
            <a:r>
              <a:rPr lang="en-US" sz="2400"/>
              <a:t>Conoscenze certe </a:t>
            </a:r>
            <a:endParaRPr/>
          </a:p>
          <a:p>
            <a:pPr indent="-182880" lvl="2" marL="56692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◦"/>
            </a:pPr>
            <a:r>
              <a:rPr lang="en-US" sz="2400"/>
              <a:t>informazioni di verifica specifiche del dispositivo</a:t>
            </a:r>
            <a:endParaRPr/>
          </a:p>
          <a:p>
            <a:pPr indent="-182880" lvl="2" marL="56692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◦"/>
            </a:pPr>
            <a:r>
              <a:rPr lang="en-US" sz="2400"/>
              <a:t>trasmissione a radiofrequenza e struttura dei dati.</a:t>
            </a:r>
            <a:endParaRPr/>
          </a:p>
          <a:p>
            <a:pPr indent="-182880" lvl="2" marL="56692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◦"/>
            </a:pPr>
            <a:r>
              <a:rPr lang="en-US" sz="2400"/>
              <a:t>Es: Pompa per infusione: conoscenza dell'accesso alla rete locale, della struttura dei dati del CAN bus, dell'escalation dei privilegi dall'accesso utente all'accesso amministratore e della configurazione della pompa.</a:t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-182880" lvl="2" marL="56692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◦"/>
            </a:pPr>
            <a:r>
              <a:rPr lang="en-US" sz="2400"/>
              <a:t>Es: pompe per insulina Medtronic: Conoscenza delle modalità di accesso alla rete e di intercettazione della radiofrequenza e della configurazione del microinfusore.</a:t>
            </a:r>
            <a:endParaRPr/>
          </a:p>
          <a:p>
            <a:pPr indent="-106679" lvl="0" marL="9144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 "/>
            </a:pPr>
            <a:r>
              <a:rPr lang="en-US" sz="2400"/>
              <a:t>Utente: conoscenza di base del dispositivo operativo, IT </a:t>
            </a:r>
            <a:endParaRPr/>
          </a:p>
          <a:p>
            <a:pPr indent="-29209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743" name="Google Shape;743;p57"/>
          <p:cNvSpPr/>
          <p:nvPr>
            <p:ph idx="2" type="pic"/>
          </p:nvPr>
        </p:nvSpPr>
        <p:spPr>
          <a:xfrm flipH="1">
            <a:off x="10940901" y="0"/>
            <a:ext cx="1247614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44" name="Google Shape;744;p57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DI FORMAZIONE CSP NOME: MODELLO DI PRESENTAZIONE CREATO DA PR</a:t>
            </a:r>
            <a:endParaRPr/>
          </a:p>
        </p:txBody>
      </p:sp>
      <p:sp>
        <p:nvSpPr>
          <p:cNvPr id="745" name="Google Shape;745;p57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58"/>
          <p:cNvSpPr txBox="1"/>
          <p:nvPr>
            <p:ph type="ctrTitle"/>
          </p:nvPr>
        </p:nvSpPr>
        <p:spPr>
          <a:xfrm>
            <a:off x="275326" y="96756"/>
            <a:ext cx="8996264" cy="94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Book Antiqua"/>
              <a:buNone/>
            </a:pPr>
            <a:r>
              <a:rPr lang="en-US" sz="3600">
                <a:solidFill>
                  <a:srgbClr val="00B0F0"/>
                </a:solidFill>
              </a:rPr>
              <a:t>Caso di studio nel settore sanitario: Generazione di percorsi di attacco</a:t>
            </a:r>
            <a:endParaRPr/>
          </a:p>
        </p:txBody>
      </p:sp>
      <p:sp>
        <p:nvSpPr>
          <p:cNvPr id="751" name="Google Shape;751;p58"/>
          <p:cNvSpPr/>
          <p:nvPr>
            <p:ph idx="2" type="pic"/>
          </p:nvPr>
        </p:nvSpPr>
        <p:spPr>
          <a:xfrm flipH="1">
            <a:off x="10632557" y="0"/>
            <a:ext cx="1555958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52" name="Google Shape;752;p58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DI FORMAZIONE CSP NOME: MODELLO DI PRESENTAZIONE CREATO DA PR</a:t>
            </a:r>
            <a:endParaRPr/>
          </a:p>
        </p:txBody>
      </p:sp>
      <p:sp>
        <p:nvSpPr>
          <p:cNvPr id="753" name="Google Shape;753;p58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754" name="Google Shape;754;p58"/>
          <p:cNvGraphicFramePr/>
          <p:nvPr/>
        </p:nvGraphicFramePr>
        <p:xfrm>
          <a:off x="323423" y="1594884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{EECA7991-A7D7-4231-AF78-42115B65F820}</a:tableStyleId>
              </a:tblPr>
              <a:tblGrid>
                <a:gridCol w="3320050"/>
                <a:gridCol w="2741775"/>
                <a:gridCol w="2886350"/>
              </a:tblGrid>
              <a:tr h="2940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Incidente di sicurezza 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Percorso di attacco 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Catena delle prove 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/>
                </a:tc>
              </a:tr>
              <a:tr h="19594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Modifica del livello di farmaco e della configurazione della pompa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A</a:t>
                      </a:r>
                      <a:r>
                        <a:rPr baseline="-25000" lang="en-US" sz="1000" u="none" cap="none" strike="noStrike"/>
                        <a:t>5</a:t>
                      </a:r>
                      <a:r>
                        <a:rPr lang="en-US" sz="1000" u="none" cap="none" strike="noStrike"/>
                        <a:t> ,V</a:t>
                      </a:r>
                      <a:r>
                        <a:rPr baseline="-25000" lang="en-US" sz="1000" u="none" cap="none" strike="noStrike"/>
                        <a:t>1</a:t>
                      </a:r>
                      <a:r>
                        <a:rPr lang="en-US" sz="1000" u="none" cap="none" strike="noStrike"/>
                        <a:t> → A</a:t>
                      </a:r>
                      <a:r>
                        <a:rPr baseline="-25000" lang="en-US" sz="1000" u="none" cap="none" strike="noStrike"/>
                        <a:t>9</a:t>
                      </a:r>
                      <a:r>
                        <a:rPr lang="en-US" sz="1000" u="none" cap="none" strike="noStrike"/>
                        <a:t> ,V</a:t>
                      </a:r>
                      <a:r>
                        <a:rPr baseline="-25000" lang="en-US" sz="1000" u="none" cap="none" strike="noStrike"/>
                        <a:t>1</a:t>
                      </a:r>
                      <a:r>
                        <a:rPr lang="en-US" sz="1000" u="none" cap="none" strike="noStrike"/>
                        <a:t> → A</a:t>
                      </a:r>
                      <a:r>
                        <a:rPr baseline="-25000" lang="en-US" sz="1000" u="none" cap="none" strike="noStrike"/>
                        <a:t>1</a:t>
                      </a:r>
                      <a:r>
                        <a:rPr lang="en-US" sz="1000" u="none" cap="none" strike="noStrike"/>
                        <a:t> ,V</a:t>
                      </a:r>
                      <a:r>
                        <a:rPr baseline="-25000" lang="en-US" sz="1000" u="none" cap="none" strike="noStrike"/>
                        <a:t>1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A</a:t>
                      </a:r>
                      <a:r>
                        <a:rPr baseline="-25000" lang="en-US" sz="1000" u="none" cap="none" strike="noStrike"/>
                        <a:t>9</a:t>
                      </a:r>
                      <a:r>
                        <a:rPr lang="en-US" sz="1000" u="none" cap="none" strike="noStrike"/>
                        <a:t> ,V</a:t>
                      </a:r>
                      <a:r>
                        <a:rPr baseline="-25000" lang="en-US" sz="1000" u="none" cap="none" strike="noStrike"/>
                        <a:t>2</a:t>
                      </a:r>
                      <a:r>
                        <a:rPr lang="en-US" sz="1000" u="none" cap="none" strike="noStrike"/>
                        <a:t> → A</a:t>
                      </a:r>
                      <a:r>
                        <a:rPr baseline="-25000" lang="en-US" sz="1000" u="none" cap="none" strike="noStrike"/>
                        <a:t>1</a:t>
                      </a:r>
                      <a:r>
                        <a:rPr lang="en-US" sz="1000" u="none" cap="none" strike="noStrike"/>
                        <a:t> ,V</a:t>
                      </a:r>
                      <a:r>
                        <a:rPr baseline="-25000" lang="en-US" sz="1000" u="none" cap="none" strike="noStrike"/>
                        <a:t>2</a:t>
                      </a:r>
                      <a:endParaRPr sz="1200" u="none" cap="none" strike="noStrike"/>
                    </a:p>
                    <a:p>
                      <a:pPr indent="0" lvl="0" marL="0" marR="0" rt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A</a:t>
                      </a:r>
                      <a:r>
                        <a:rPr baseline="-25000" lang="en-US" sz="1000" u="none" cap="none" strike="noStrike"/>
                        <a:t>8</a:t>
                      </a:r>
                      <a:r>
                        <a:rPr lang="en-US" sz="1000" u="none" cap="none" strike="noStrike"/>
                        <a:t> ,V</a:t>
                      </a:r>
                      <a:r>
                        <a:rPr baseline="-25000" lang="en-US" sz="1000" u="none" cap="none" strike="noStrike"/>
                        <a:t>1</a:t>
                      </a:r>
                      <a:r>
                        <a:rPr lang="en-US" sz="1000" u="none" cap="none" strike="noStrike"/>
                        <a:t> → A</a:t>
                      </a:r>
                      <a:r>
                        <a:rPr baseline="-25000" lang="en-US" sz="1000" u="none" cap="none" strike="noStrike"/>
                        <a:t>9</a:t>
                      </a:r>
                      <a:r>
                        <a:rPr lang="en-US" sz="1000" u="none" cap="none" strike="noStrike"/>
                        <a:t> ,V</a:t>
                      </a:r>
                      <a:r>
                        <a:rPr baseline="-25000" lang="en-US" sz="1000" u="none" cap="none" strike="noStrike"/>
                        <a:t>1</a:t>
                      </a:r>
                      <a:r>
                        <a:rPr lang="en-US" sz="1000" u="none" cap="none" strike="noStrike"/>
                        <a:t> → A</a:t>
                      </a:r>
                      <a:r>
                        <a:rPr baseline="-25000" lang="en-US" sz="1000" u="none" cap="none" strike="noStrike"/>
                        <a:t>1</a:t>
                      </a:r>
                      <a:r>
                        <a:rPr lang="en-US" sz="1000" u="none" cap="none" strike="noStrike"/>
                        <a:t> ,V</a:t>
                      </a:r>
                      <a:r>
                        <a:rPr baseline="-25000" lang="en-US" sz="1000" u="none" cap="none" strike="noStrike"/>
                        <a:t>2</a:t>
                      </a:r>
                      <a:endParaRPr sz="1200" u="none" cap="none" strike="noStrike"/>
                    </a:p>
                    <a:p>
                      <a:pPr indent="0" lvl="0" marL="0" marR="0" rt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 A</a:t>
                      </a:r>
                      <a:r>
                        <a:rPr baseline="-25000" lang="en-US" sz="1000" u="none" cap="none" strike="noStrike"/>
                        <a:t>4</a:t>
                      </a:r>
                      <a:r>
                        <a:rPr lang="en-US" sz="1000" u="none" cap="none" strike="noStrike"/>
                        <a:t> ,V</a:t>
                      </a:r>
                      <a:r>
                        <a:rPr baseline="-25000" lang="en-US" sz="1000" u="none" cap="none" strike="noStrike"/>
                        <a:t>1</a:t>
                      </a:r>
                      <a:r>
                        <a:rPr lang="en-US" sz="1000" u="none" cap="none" strike="noStrike"/>
                        <a:t> → A</a:t>
                      </a:r>
                      <a:r>
                        <a:rPr baseline="-25000" lang="en-US" sz="1000" u="none" cap="none" strike="noStrike"/>
                        <a:t>9</a:t>
                      </a:r>
                      <a:r>
                        <a:rPr lang="en-US" sz="1000" u="none" cap="none" strike="noStrike"/>
                        <a:t> ,V</a:t>
                      </a:r>
                      <a:r>
                        <a:rPr baseline="-25000" lang="en-US" sz="1000" u="none" cap="none" strike="noStrike"/>
                        <a:t>1</a:t>
                      </a:r>
                      <a:r>
                        <a:rPr lang="en-US" sz="1000" u="none" cap="none" strike="noStrike"/>
                        <a:t> → A</a:t>
                      </a:r>
                      <a:r>
                        <a:rPr baseline="-25000" lang="en-US" sz="1000" u="none" cap="none" strike="noStrike"/>
                        <a:t>1</a:t>
                      </a:r>
                      <a:r>
                        <a:rPr lang="en-US" sz="1000" u="none" cap="none" strike="noStrike"/>
                        <a:t> ,V</a:t>
                      </a:r>
                      <a:r>
                        <a:rPr baseline="-25000" lang="en-US" sz="1000" u="none" cap="none" strike="noStrike"/>
                        <a:t>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A</a:t>
                      </a:r>
                      <a:r>
                        <a:rPr baseline="-25000" lang="en-US" sz="1000" u="none" cap="none" strike="noStrike"/>
                        <a:t>5</a:t>
                      </a:r>
                      <a:r>
                        <a:rPr lang="en-US" sz="1000" u="none" cap="none" strike="noStrike"/>
                        <a:t> ,V</a:t>
                      </a:r>
                      <a:r>
                        <a:rPr baseline="-25000" lang="en-US" sz="1000" u="none" cap="none" strike="noStrike"/>
                        <a:t>1</a:t>
                      </a:r>
                      <a:r>
                        <a:rPr lang="en-US" sz="1000" u="none" cap="none" strike="noStrike"/>
                        <a:t> → A</a:t>
                      </a:r>
                      <a:r>
                        <a:rPr baseline="-25000" lang="en-US" sz="1000" u="none" cap="none" strike="noStrike"/>
                        <a:t>9</a:t>
                      </a:r>
                      <a:r>
                        <a:rPr lang="en-US" sz="1000" u="none" cap="none" strike="noStrike"/>
                        <a:t> ,IoC</a:t>
                      </a:r>
                      <a:r>
                        <a:rPr baseline="-25000" lang="en-US" sz="1000" u="none" cap="none" strike="noStrike"/>
                        <a:t>1</a:t>
                      </a:r>
                      <a:r>
                        <a:rPr lang="en-US" sz="1000" u="none" cap="none" strike="noStrike"/>
                        <a:t> → A</a:t>
                      </a:r>
                      <a:r>
                        <a:rPr baseline="-25000" lang="en-US" sz="1000" u="none" cap="none" strike="noStrike"/>
                        <a:t>1</a:t>
                      </a:r>
                      <a:r>
                        <a:rPr lang="en-US" sz="1000" u="none" cap="none" strike="noStrike"/>
                        <a:t> ,IoC</a:t>
                      </a:r>
                      <a:r>
                        <a:rPr baseline="-25000" lang="en-US" sz="1000" u="none" cap="none" strike="noStrike"/>
                        <a:t>2</a:t>
                      </a:r>
                      <a:endParaRPr sz="1200" u="none" cap="none" strike="noStrike"/>
                    </a:p>
                    <a:p>
                      <a:pPr indent="0" lvl="0" marL="0" marR="0" rt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A</a:t>
                      </a:r>
                      <a:r>
                        <a:rPr baseline="-25000" lang="en-US" sz="1000" u="none" cap="none" strike="noStrike"/>
                        <a:t>9</a:t>
                      </a:r>
                      <a:r>
                        <a:rPr lang="en-US" sz="1000" u="none" cap="none" strike="noStrike"/>
                        <a:t> ,IoC</a:t>
                      </a:r>
                      <a:r>
                        <a:rPr baseline="-25000" lang="en-US" sz="1000" u="none" cap="none" strike="noStrike"/>
                        <a:t>4</a:t>
                      </a:r>
                      <a:r>
                        <a:rPr lang="en-US" sz="1000" u="none" cap="none" strike="noStrike"/>
                        <a:t> → A</a:t>
                      </a:r>
                      <a:r>
                        <a:rPr baseline="-25000" lang="en-US" sz="1000" u="none" cap="none" strike="noStrike"/>
                        <a:t>1</a:t>
                      </a:r>
                      <a:r>
                        <a:rPr lang="en-US" sz="1000" u="none" cap="none" strike="noStrike"/>
                        <a:t> ,IoC</a:t>
                      </a:r>
                      <a:r>
                        <a:rPr baseline="-25000" lang="en-US" sz="1000" u="none" cap="none" strike="noStrike"/>
                        <a:t>3</a:t>
                      </a:r>
                      <a:endParaRPr sz="1200" u="none" cap="none" strike="noStrike"/>
                    </a:p>
                    <a:p>
                      <a:pPr indent="0" lvl="0" marL="0" marR="0" rt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A</a:t>
                      </a:r>
                      <a:r>
                        <a:rPr baseline="-25000" lang="en-US" sz="1000" u="none" cap="none" strike="noStrike"/>
                        <a:t>8</a:t>
                      </a:r>
                      <a:r>
                        <a:rPr lang="en-US" sz="1000" u="none" cap="none" strike="noStrike"/>
                        <a:t> ,V</a:t>
                      </a:r>
                      <a:r>
                        <a:rPr baseline="-25000" lang="en-US" sz="1000" u="none" cap="none" strike="noStrike"/>
                        <a:t>1</a:t>
                      </a:r>
                      <a:r>
                        <a:rPr lang="en-US" sz="1000" u="none" cap="none" strike="noStrike"/>
                        <a:t> → A</a:t>
                      </a:r>
                      <a:r>
                        <a:rPr baseline="-25000" lang="en-US" sz="1000" u="none" cap="none" strike="noStrike"/>
                        <a:t>9</a:t>
                      </a:r>
                      <a:r>
                        <a:rPr lang="en-US" sz="1000" u="none" cap="none" strike="noStrike"/>
                        <a:t> , IoC</a:t>
                      </a:r>
                      <a:r>
                        <a:rPr baseline="-25000" lang="en-US" sz="1000" u="none" cap="none" strike="noStrike"/>
                        <a:t>1</a:t>
                      </a:r>
                      <a:r>
                        <a:rPr lang="en-US" sz="1000" u="none" cap="none" strike="noStrike"/>
                        <a:t> → A</a:t>
                      </a:r>
                      <a:r>
                        <a:rPr baseline="-25000" lang="en-US" sz="1000" u="none" cap="none" strike="noStrike"/>
                        <a:t>1</a:t>
                      </a:r>
                      <a:r>
                        <a:rPr lang="en-US" sz="1000" u="none" cap="none" strike="noStrike"/>
                        <a:t> , IoC</a:t>
                      </a:r>
                      <a:r>
                        <a:rPr baseline="-25000" lang="en-US" sz="1000" u="none" cap="none" strike="noStrike"/>
                        <a:t>2</a:t>
                      </a:r>
                      <a:endParaRPr sz="1200" u="none" cap="none" strike="noStrike"/>
                    </a:p>
                    <a:p>
                      <a:pPr indent="0" lvl="0" marL="0" marR="0" rtl="0" algn="just">
                        <a:spcBef>
                          <a:spcPts val="6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A</a:t>
                      </a:r>
                      <a:r>
                        <a:rPr baseline="-25000" lang="en-US" sz="1000" u="none" cap="none" strike="noStrike"/>
                        <a:t>4</a:t>
                      </a:r>
                      <a:r>
                        <a:rPr lang="en-US" sz="1000" u="none" cap="none" strike="noStrike"/>
                        <a:t> ,V</a:t>
                      </a:r>
                      <a:r>
                        <a:rPr baseline="-25000" lang="en-US" sz="1000" u="none" cap="none" strike="noStrike"/>
                        <a:t>1</a:t>
                      </a:r>
                      <a:r>
                        <a:rPr lang="en-US" sz="1000" u="none" cap="none" strike="noStrike"/>
                        <a:t> → A</a:t>
                      </a:r>
                      <a:r>
                        <a:rPr baseline="-25000" lang="en-US" sz="1000" u="none" cap="none" strike="noStrike"/>
                        <a:t>9</a:t>
                      </a:r>
                      <a:r>
                        <a:rPr lang="en-US" sz="1000" u="none" cap="none" strike="noStrike"/>
                        <a:t> , IoC</a:t>
                      </a:r>
                      <a:r>
                        <a:rPr baseline="-25000" lang="en-US" sz="1000" u="none" cap="none" strike="noStrike"/>
                        <a:t>1</a:t>
                      </a:r>
                      <a:r>
                        <a:rPr lang="en-US" sz="1000" u="none" cap="none" strike="noStrike"/>
                        <a:t> → A</a:t>
                      </a:r>
                      <a:r>
                        <a:rPr baseline="-25000" lang="en-US" sz="1000" u="none" cap="none" strike="noStrike"/>
                        <a:t>1</a:t>
                      </a:r>
                      <a:r>
                        <a:rPr lang="en-US" sz="1000" u="none" cap="none" strike="noStrike"/>
                        <a:t> , IoC</a:t>
                      </a:r>
                      <a:r>
                        <a:rPr baseline="-25000" lang="en-US" sz="1000" u="none" cap="none" strike="noStrike"/>
                        <a:t>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3685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Fuga di dati dei pazienti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A</a:t>
                      </a:r>
                      <a:r>
                        <a:rPr baseline="-25000" lang="en-US" sz="1000" u="none" cap="none" strike="noStrike"/>
                        <a:t>5</a:t>
                      </a:r>
                      <a:r>
                        <a:rPr lang="en-US" sz="1000" u="none" cap="none" strike="noStrike"/>
                        <a:t> ,V</a:t>
                      </a:r>
                      <a:r>
                        <a:rPr baseline="-25000" lang="en-US" sz="1000" u="none" cap="none" strike="noStrike"/>
                        <a:t>3</a:t>
                      </a:r>
                      <a:r>
                        <a:rPr lang="en-US" sz="1000" u="none" cap="none" strike="noStrike"/>
                        <a:t> → A</a:t>
                      </a:r>
                      <a:r>
                        <a:rPr baseline="-25000" lang="en-US" sz="1000" u="none" cap="none" strike="noStrike"/>
                        <a:t>6</a:t>
                      </a:r>
                      <a:r>
                        <a:rPr lang="en-US" sz="1000" u="none" cap="none" strike="noStrike"/>
                        <a:t> ,V</a:t>
                      </a:r>
                      <a:r>
                        <a:rPr baseline="-25000" lang="en-US" sz="1000" u="none" cap="none" strike="noStrike"/>
                        <a:t>1</a:t>
                      </a:r>
                      <a:r>
                        <a:rPr lang="en-US" sz="1000" u="none" cap="none" strike="noStrike"/>
                        <a:t> → A</a:t>
                      </a:r>
                      <a:r>
                        <a:rPr baseline="-25000" lang="en-US" sz="1000" u="none" cap="none" strike="noStrike"/>
                        <a:t>8</a:t>
                      </a:r>
                      <a:r>
                        <a:rPr lang="en-US" sz="1000" u="none" cap="none" strike="noStrike"/>
                        <a:t> ,V</a:t>
                      </a:r>
                      <a:r>
                        <a:rPr baseline="-25000" lang="en-US" sz="1000" u="none" cap="none" strike="noStrike"/>
                        <a:t>1</a:t>
                      </a:r>
                      <a:endParaRPr sz="1200" u="none" cap="none" strike="noStrike"/>
                    </a:p>
                    <a:p>
                      <a:pPr indent="0" lvl="0" marL="0" marR="0" rt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A</a:t>
                      </a:r>
                      <a:r>
                        <a:rPr baseline="-25000" lang="en-US" sz="1000" u="none" cap="none" strike="noStrike"/>
                        <a:t>5</a:t>
                      </a:r>
                      <a:r>
                        <a:rPr lang="en-US" sz="1000" u="none" cap="none" strike="noStrike"/>
                        <a:t> ,V</a:t>
                      </a:r>
                      <a:r>
                        <a:rPr baseline="-25000" lang="en-US" sz="1000" u="none" cap="none" strike="noStrike"/>
                        <a:t>3</a:t>
                      </a:r>
                      <a:r>
                        <a:rPr lang="en-US" sz="1000" u="none" cap="none" strike="noStrike"/>
                        <a:t> → A</a:t>
                      </a:r>
                      <a:r>
                        <a:rPr baseline="-25000" lang="en-US" sz="1000" u="none" cap="none" strike="noStrike"/>
                        <a:t>6</a:t>
                      </a:r>
                      <a:r>
                        <a:rPr lang="en-US" sz="1000" u="none" cap="none" strike="noStrike"/>
                        <a:t> ,V</a:t>
                      </a:r>
                      <a:r>
                        <a:rPr baseline="-25000" lang="en-US" sz="1000" u="none" cap="none" strike="noStrike"/>
                        <a:t>2</a:t>
                      </a:r>
                      <a:r>
                        <a:rPr lang="en-US" sz="1000" u="none" cap="none" strike="noStrike"/>
                        <a:t> → A</a:t>
                      </a:r>
                      <a:r>
                        <a:rPr baseline="-25000" lang="en-US" sz="1000" u="none" cap="none" strike="noStrike"/>
                        <a:t>8</a:t>
                      </a:r>
                      <a:r>
                        <a:rPr lang="en-US" sz="1000" u="none" cap="none" strike="noStrike"/>
                        <a:t> ,V</a:t>
                      </a:r>
                      <a:r>
                        <a:rPr baseline="-25000" lang="en-US" sz="1000" u="none" cap="none" strike="noStrike"/>
                        <a:t>1</a:t>
                      </a:r>
                      <a:endParaRPr sz="1200" u="none" cap="none" strike="noStrike"/>
                    </a:p>
                    <a:p>
                      <a:pPr indent="0" lvl="0" marL="0" marR="0" rt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A</a:t>
                      </a:r>
                      <a:r>
                        <a:rPr baseline="-25000" lang="en-US" sz="1000" u="none" cap="none" strike="noStrike"/>
                        <a:t>7</a:t>
                      </a:r>
                      <a:r>
                        <a:rPr lang="en-US" sz="1000" u="none" cap="none" strike="noStrike"/>
                        <a:t> ,V</a:t>
                      </a:r>
                      <a:r>
                        <a:rPr baseline="-25000" lang="en-US" sz="1000" u="none" cap="none" strike="noStrike"/>
                        <a:t>1</a:t>
                      </a:r>
                      <a:r>
                        <a:rPr lang="en-US" sz="1000" u="none" cap="none" strike="noStrike"/>
                        <a:t> → A</a:t>
                      </a:r>
                      <a:r>
                        <a:rPr baseline="-25000" lang="en-US" sz="1000" u="none" cap="none" strike="noStrike"/>
                        <a:t>6</a:t>
                      </a:r>
                      <a:r>
                        <a:rPr lang="en-US" sz="1000" u="none" cap="none" strike="noStrike"/>
                        <a:t> ,V</a:t>
                      </a:r>
                      <a:r>
                        <a:rPr baseline="-25000" lang="en-US" sz="1000" u="none" cap="none" strike="noStrike"/>
                        <a:t>3</a:t>
                      </a:r>
                      <a:r>
                        <a:rPr lang="en-US" sz="1000" u="none" cap="none" strike="noStrike"/>
                        <a:t> → A</a:t>
                      </a:r>
                      <a:r>
                        <a:rPr baseline="-25000" lang="en-US" sz="1000" u="none" cap="none" strike="noStrike"/>
                        <a:t>8</a:t>
                      </a:r>
                      <a:r>
                        <a:rPr lang="en-US" sz="1000" u="none" cap="none" strike="noStrike"/>
                        <a:t> ,V</a:t>
                      </a:r>
                      <a:r>
                        <a:rPr baseline="-25000" lang="en-US" sz="1000" u="none" cap="none" strike="noStrike"/>
                        <a:t>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A</a:t>
                      </a:r>
                      <a:r>
                        <a:rPr baseline="-25000" lang="en-US" sz="1000" u="none" cap="none" strike="noStrike"/>
                        <a:t>5</a:t>
                      </a:r>
                      <a:r>
                        <a:rPr lang="en-US" sz="1000" u="none" cap="none" strike="noStrike"/>
                        <a:t> ,V</a:t>
                      </a:r>
                      <a:r>
                        <a:rPr baseline="-25000" lang="en-US" sz="1000" u="none" cap="none" strike="noStrike"/>
                        <a:t>3</a:t>
                      </a:r>
                      <a:r>
                        <a:rPr lang="en-US" sz="1000" u="none" cap="none" strike="noStrike"/>
                        <a:t> → A</a:t>
                      </a:r>
                      <a:r>
                        <a:rPr baseline="-25000" lang="en-US" sz="1000" u="none" cap="none" strike="noStrike"/>
                        <a:t>6</a:t>
                      </a:r>
                      <a:r>
                        <a:rPr lang="en-US" sz="1000" u="none" cap="none" strike="noStrike"/>
                        <a:t> ,IoC</a:t>
                      </a:r>
                      <a:r>
                        <a:rPr baseline="-25000" lang="en-US" sz="1000" u="none" cap="none" strike="noStrike"/>
                        <a:t>5</a:t>
                      </a:r>
                      <a:r>
                        <a:rPr lang="en-US" sz="1000" u="none" cap="none" strike="noStrike"/>
                        <a:t> → A</a:t>
                      </a:r>
                      <a:r>
                        <a:rPr baseline="-25000" lang="en-US" sz="1000" u="none" cap="none" strike="noStrike"/>
                        <a:t>8</a:t>
                      </a:r>
                      <a:r>
                        <a:rPr lang="en-US" sz="1000" u="none" cap="none" strike="noStrike"/>
                        <a:t> ,IoC</a:t>
                      </a:r>
                      <a:r>
                        <a:rPr baseline="-25000" lang="en-US" sz="1000" u="none" cap="none" strike="noStrike"/>
                        <a:t>6</a:t>
                      </a:r>
                      <a:endParaRPr sz="1200" u="none" cap="none" strike="noStrike"/>
                    </a:p>
                    <a:p>
                      <a:pPr indent="0" lvl="0" marL="0" marR="0" rt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A</a:t>
                      </a:r>
                      <a:r>
                        <a:rPr baseline="-25000" lang="en-US" sz="1000" u="none" cap="none" strike="noStrike"/>
                        <a:t>5</a:t>
                      </a:r>
                      <a:r>
                        <a:rPr lang="en-US" sz="1000" u="none" cap="none" strike="noStrike"/>
                        <a:t> ,V</a:t>
                      </a:r>
                      <a:r>
                        <a:rPr baseline="-25000" lang="en-US" sz="1000" u="none" cap="none" strike="noStrike"/>
                        <a:t>3</a:t>
                      </a:r>
                      <a:r>
                        <a:rPr lang="en-US" sz="1000" u="none" cap="none" strike="noStrike"/>
                        <a:t> → A</a:t>
                      </a:r>
                      <a:r>
                        <a:rPr baseline="-25000" lang="en-US" sz="1000" u="none" cap="none" strike="noStrike"/>
                        <a:t>6</a:t>
                      </a:r>
                      <a:r>
                        <a:rPr lang="en-US" sz="1000" u="none" cap="none" strike="noStrike"/>
                        <a:t> , IoC</a:t>
                      </a:r>
                      <a:r>
                        <a:rPr baseline="-25000" lang="en-US" sz="1000" u="none" cap="none" strike="noStrike"/>
                        <a:t>7</a:t>
                      </a:r>
                      <a:r>
                        <a:rPr lang="en-US" sz="1000" u="none" cap="none" strike="noStrike"/>
                        <a:t> → A</a:t>
                      </a:r>
                      <a:r>
                        <a:rPr baseline="-25000" lang="en-US" sz="1000" u="none" cap="none" strike="noStrike"/>
                        <a:t>8</a:t>
                      </a:r>
                      <a:r>
                        <a:rPr lang="en-US" sz="1000" u="none" cap="none" strike="noStrike"/>
                        <a:t> ,IoC</a:t>
                      </a:r>
                      <a:r>
                        <a:rPr baseline="-25000" lang="en-US" sz="1000" u="none" cap="none" strike="noStrike"/>
                        <a:t>6</a:t>
                      </a:r>
                      <a:endParaRPr sz="1200" u="none" cap="none" strike="noStrike"/>
                    </a:p>
                    <a:p>
                      <a:pPr indent="0" lvl="0" marL="0" marR="0" rt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A</a:t>
                      </a:r>
                      <a:r>
                        <a:rPr baseline="-25000" lang="en-US" sz="1000" u="none" cap="none" strike="noStrike"/>
                        <a:t>7</a:t>
                      </a:r>
                      <a:r>
                        <a:rPr lang="en-US" sz="1000" u="none" cap="none" strike="noStrike"/>
                        <a:t> ,V</a:t>
                      </a:r>
                      <a:r>
                        <a:rPr baseline="-25000" lang="en-US" sz="1000" u="none" cap="none" strike="noStrike"/>
                        <a:t>1</a:t>
                      </a:r>
                      <a:r>
                        <a:rPr lang="en-US" sz="1000" u="none" cap="none" strike="noStrike"/>
                        <a:t> → A</a:t>
                      </a:r>
                      <a:r>
                        <a:rPr baseline="-25000" lang="en-US" sz="1000" u="none" cap="none" strike="noStrike"/>
                        <a:t>6</a:t>
                      </a:r>
                      <a:r>
                        <a:rPr lang="en-US" sz="1000" u="none" cap="none" strike="noStrike"/>
                        <a:t> ,V</a:t>
                      </a:r>
                      <a:r>
                        <a:rPr baseline="-25000" lang="en-US" sz="1000" u="none" cap="none" strike="noStrike"/>
                        <a:t>3</a:t>
                      </a:r>
                      <a:r>
                        <a:rPr lang="en-US" sz="1000" u="none" cap="none" strike="noStrike"/>
                        <a:t> → A</a:t>
                      </a:r>
                      <a:r>
                        <a:rPr baseline="-25000" lang="en-US" sz="1000" u="none" cap="none" strike="noStrike"/>
                        <a:t>8</a:t>
                      </a:r>
                      <a:r>
                        <a:rPr lang="en-US" sz="1000" u="none" cap="none" strike="noStrike"/>
                        <a:t> , IoC</a:t>
                      </a:r>
                      <a:r>
                        <a:rPr baseline="-25000" lang="en-US" sz="1000" u="none" cap="none" strike="noStrike"/>
                        <a:t>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9"/>
          <p:cNvSpPr txBox="1"/>
          <p:nvPr>
            <p:ph type="ctrTitle"/>
          </p:nvPr>
        </p:nvSpPr>
        <p:spPr>
          <a:xfrm>
            <a:off x="796322" y="320040"/>
            <a:ext cx="6732237" cy="5305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Book Antiqua"/>
              <a:buNone/>
            </a:pPr>
            <a:r>
              <a:rPr lang="en-US" sz="3200">
                <a:solidFill>
                  <a:srgbClr val="00B0F0"/>
                </a:solidFill>
              </a:rPr>
              <a:t>Sfruttamento delle vulnerabilità individuali</a:t>
            </a:r>
            <a:endParaRPr/>
          </a:p>
        </p:txBody>
      </p:sp>
      <p:sp>
        <p:nvSpPr>
          <p:cNvPr id="760" name="Google Shape;760;p59"/>
          <p:cNvSpPr/>
          <p:nvPr>
            <p:ph idx="2" type="pic"/>
          </p:nvPr>
        </p:nvSpPr>
        <p:spPr>
          <a:xfrm flipH="1">
            <a:off x="11185450" y="0"/>
            <a:ext cx="1006549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61" name="Google Shape;761;p59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DI FORMAZIONE CSP NOME: MODELLO DI PRESENTAZIONE CREATO DA PR</a:t>
            </a:r>
            <a:endParaRPr/>
          </a:p>
        </p:txBody>
      </p:sp>
      <p:sp>
        <p:nvSpPr>
          <p:cNvPr id="762" name="Google Shape;762;p59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763" name="Google Shape;763;p59"/>
          <p:cNvGraphicFramePr/>
          <p:nvPr/>
        </p:nvGraphicFramePr>
        <p:xfrm>
          <a:off x="700966" y="200406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{EECA7991-A7D7-4231-AF78-42115B65F820}</a:tableStyleId>
              </a:tblPr>
              <a:tblGrid>
                <a:gridCol w="959425"/>
                <a:gridCol w="433725"/>
                <a:gridCol w="1380150"/>
                <a:gridCol w="959425"/>
                <a:gridCol w="987275"/>
                <a:gridCol w="987275"/>
                <a:gridCol w="962200"/>
                <a:gridCol w="667775"/>
              </a:tblGrid>
              <a:tr h="2814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Vulnerabilità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Patrimonio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Livello di vulnerabilità individuale (IVL)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Livello di sfruttabilità dell'attore della minaccia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 hMerge="1"/>
                <a:tc hMerge="1"/>
                <a:tc hMerge="1"/>
                <a:tc hMerge="1"/>
              </a:tr>
              <a:tr h="1090600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Capacità = Molto bassa (VL)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Capacità = Bassa (L)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Capacità = Moderata (M)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Capacità = Alta (H)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Capacità = Molto alta (VH)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</a:tr>
              <a:tr h="373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V1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A1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IVL(A1,V1) = VH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M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VH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VH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</a:tr>
              <a:tr h="399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V2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A1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IVL(A1,V2) = VH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M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VH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VH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</a:tr>
              <a:tr h="394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V1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A9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IVL(A9,V1) = VH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M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VH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VH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</a:tr>
              <a:tr h="40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V2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A2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IVL(A9,A2) = 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L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M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VH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</a:tr>
              <a:tr h="396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V1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A6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IVL (A6,V1) = 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L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L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VH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</a:tr>
              <a:tr h="392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V2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A6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IVL (A6,V2) = 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L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L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VH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</a:tr>
              <a:tr h="397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V1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A8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IVL (A8,V1) = VH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M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VH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VH</a:t>
                      </a:r>
                      <a:endParaRPr sz="1000" u="none" cap="none" strike="noStrike">
                        <a:solidFill>
                          <a:srgbClr val="000000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"/>
          <p:cNvSpPr txBox="1"/>
          <p:nvPr>
            <p:ph type="ctrTitle"/>
          </p:nvPr>
        </p:nvSpPr>
        <p:spPr>
          <a:xfrm>
            <a:off x="6507964" y="98470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CHI</a:t>
            </a:r>
            <a:endParaRPr/>
          </a:p>
        </p:txBody>
      </p:sp>
      <p:sp>
        <p:nvSpPr>
          <p:cNvPr id="301" name="Google Shape;301;p6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Profilo dei partecipanti alla formazione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02" name="Google Shape;302;p6"/>
          <p:cNvSpPr txBox="1"/>
          <p:nvPr>
            <p:ph idx="3" type="body"/>
          </p:nvPr>
        </p:nvSpPr>
        <p:spPr>
          <a:xfrm>
            <a:off x="6498131" y="1977017"/>
            <a:ext cx="4289474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Professionista IT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Operatori sanitari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Professionisti della sicurezza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Amministratori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</a:pPr>
            <a:r>
              <a:rPr lang="en-US"/>
              <a:t>.</a:t>
            </a:r>
            <a:endParaRPr/>
          </a:p>
          <a:p>
            <a:pPr indent="-1854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</p:txBody>
      </p:sp>
      <p:cxnSp>
        <p:nvCxnSpPr>
          <p:cNvPr id="303" name="Google Shape;303;p6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4" name="Google Shape;304;p6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person standing in front of a table with a person&#10;&#10;Description automatically generated" id="305" name="Google Shape;305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4073" r="4072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60"/>
          <p:cNvSpPr/>
          <p:nvPr>
            <p:ph idx="2" type="pic"/>
          </p:nvPr>
        </p:nvSpPr>
        <p:spPr>
          <a:xfrm flipH="1">
            <a:off x="10768545" y="0"/>
            <a:ext cx="141997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69" name="Google Shape;769;p60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MODULO DI FORMAZIONE CSP NOME: MODELLO DI PRESENTAZIONE CREATO DA PR</a:t>
            </a:r>
            <a:endParaRPr/>
          </a:p>
        </p:txBody>
      </p:sp>
      <p:sp>
        <p:nvSpPr>
          <p:cNvPr id="770" name="Google Shape;770;p60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Shareeful\Desktop\frequently-asked-job-interview-questions.jpeg" id="771" name="Google Shape;771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9433" y="1222326"/>
            <a:ext cx="5070662" cy="380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"/>
          <p:cNvSpPr txBox="1"/>
          <p:nvPr>
            <p:ph type="ctrTitle"/>
          </p:nvPr>
        </p:nvSpPr>
        <p:spPr>
          <a:xfrm>
            <a:off x="6507964" y="98470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CHI</a:t>
            </a:r>
            <a:endParaRPr/>
          </a:p>
        </p:txBody>
      </p:sp>
      <p:sp>
        <p:nvSpPr>
          <p:cNvPr id="311" name="Google Shape;311;p7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Prof. Dr. Shareeful Islam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12" name="Google Shape;312;p7"/>
          <p:cNvSpPr txBox="1"/>
          <p:nvPr>
            <p:ph idx="3" type="body"/>
          </p:nvPr>
        </p:nvSpPr>
        <p:spPr>
          <a:xfrm>
            <a:off x="6498130" y="1977017"/>
            <a:ext cx="5182881" cy="4404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Professionista altamente motivato e impegnato nella sicurezza informatica e nella gestione del rischio con esperienza nella ricerca, nella formazione e nella consulenza.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</a:pPr>
            <a:r>
              <a:rPr lang="en-US"/>
              <a:t>Consulente per la gestione dei rischi di sicurezza informatica e del sistema di gestione della sicurezza delle informazioni per sviluppare un quadro di gestione dei rischi secondo le norme ISO 27001:2013, ISO31000:2018, NIST-CSF, STIX threat modelling, CIS_CSC e altri standard pertinenti in vari ambienti aziendali.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</a:pPr>
            <a:r>
              <a:rPr lang="en-US"/>
              <a:t>Certificato Management of Risks (MoR), professionista PRINCE 2 ed esperto in materia di gestione del rischio.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</a:pPr>
            <a:r>
              <a:rPr lang="en-US"/>
              <a:t>Oltre 90 pubblicazioni peer reviewed su riviste e conferenze di alto livello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https://scholar.google.com/citations?user=IAxS1lsAAAAJ&amp;hl=en</a:t>
            </a:r>
            <a:endParaRPr/>
          </a:p>
        </p:txBody>
      </p:sp>
      <p:cxnSp>
        <p:nvCxnSpPr>
          <p:cNvPr id="313" name="Google Shape;313;p7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4" name="Google Shape;314;p7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7"/>
          <p:cNvSpPr/>
          <p:nvPr>
            <p:ph idx="2" type="pic"/>
          </p:nvPr>
        </p:nvSpPr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8"/>
          <p:cNvSpPr txBox="1"/>
          <p:nvPr>
            <p:ph type="ctrTitle"/>
          </p:nvPr>
        </p:nvSpPr>
        <p:spPr>
          <a:xfrm>
            <a:off x="6507964" y="98470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PERCHÉ</a:t>
            </a:r>
            <a:endParaRPr/>
          </a:p>
        </p:txBody>
      </p:sp>
      <p:sp>
        <p:nvSpPr>
          <p:cNvPr id="321" name="Google Shape;321;p8"/>
          <p:cNvSpPr txBox="1"/>
          <p:nvPr>
            <p:ph idx="1" type="subTitle"/>
          </p:nvPr>
        </p:nvSpPr>
        <p:spPr>
          <a:xfrm>
            <a:off x="6498131" y="10598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Risultati dell'apprendimento</a:t>
            </a:r>
            <a:endParaRPr/>
          </a:p>
        </p:txBody>
      </p:sp>
      <p:sp>
        <p:nvSpPr>
          <p:cNvPr id="322" name="Google Shape;322;p8"/>
          <p:cNvSpPr txBox="1"/>
          <p:nvPr>
            <p:ph idx="3" type="body"/>
          </p:nvPr>
        </p:nvSpPr>
        <p:spPr>
          <a:xfrm>
            <a:off x="6498130" y="1977017"/>
            <a:ext cx="4786877" cy="3636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-US" sz="1600"/>
              <a:t>Dimostrare conoscenza e comprensione delle minacce e dei rischi nel sistema sanitario.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-US" sz="1600"/>
              <a:t>Identificare e analizzare criticamente gli asset sanitari e le loro dipendenze.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Valutare criticamente il rischio e il controllo della sicurezza informatica all'interno dell'ecosistema sanitario nel suo complesso.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Courier New"/>
              <a:buChar char="o"/>
            </a:pPr>
            <a:r>
              <a:rPr lang="en-US" sz="1600"/>
              <a:t>Dimostrare una comprensione approfondita di una pratica di sicurezza efficace e documentare di conseguenza in modo professionale.</a:t>
            </a:r>
            <a:endParaRPr/>
          </a:p>
          <a:p>
            <a:pPr indent="-1981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  <a:p>
            <a:pPr indent="-198120" lvl="0" marL="27432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</p:txBody>
      </p:sp>
      <p:cxnSp>
        <p:nvCxnSpPr>
          <p:cNvPr id="323" name="Google Shape;323;p8"/>
          <p:cNvCxnSpPr/>
          <p:nvPr/>
        </p:nvCxnSpPr>
        <p:spPr>
          <a:xfrm flipH="1">
            <a:off x="2929081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4" name="Google Shape;324;p8"/>
          <p:cNvSpPr/>
          <p:nvPr/>
        </p:nvSpPr>
        <p:spPr>
          <a:xfrm rot="10800000">
            <a:off x="3498189" y="17722"/>
            <a:ext cx="2545001" cy="6837172"/>
          </a:xfrm>
          <a:custGeom>
            <a:rect b="b" l="l" r="r" t="t"/>
            <a:pathLst>
              <a:path extrusionOk="0" h="6837172" w="2545001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person pointing at papers&#10;&#10;Description automatically generated" id="325" name="Google Shape;325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4194" r="4193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"/>
          <p:cNvSpPr txBox="1"/>
          <p:nvPr>
            <p:ph type="ctrTitle"/>
          </p:nvPr>
        </p:nvSpPr>
        <p:spPr>
          <a:xfrm>
            <a:off x="431454" y="49264"/>
            <a:ext cx="6732237" cy="11047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Book Antiqua"/>
              <a:buNone/>
            </a:pPr>
            <a:br>
              <a:rPr lang="en-US">
                <a:solidFill>
                  <a:schemeClr val="accent1"/>
                </a:solidFill>
              </a:rPr>
            </a:br>
            <a:br>
              <a:rPr lang="en-US">
                <a:solidFill>
                  <a:schemeClr val="accent1"/>
                </a:solidFill>
              </a:rPr>
            </a:br>
            <a:br>
              <a:rPr lang="en-US">
                <a:solidFill>
                  <a:schemeClr val="accent1"/>
                </a:solidFill>
              </a:rPr>
            </a:br>
            <a:br>
              <a:rPr lang="en-US">
                <a:solidFill>
                  <a:schemeClr val="accent1"/>
                </a:solidFill>
              </a:rPr>
            </a:br>
            <a:br>
              <a:rPr lang="en-US">
                <a:solidFill>
                  <a:schemeClr val="accent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Argomenti di formazione: </a:t>
            </a:r>
            <a:br>
              <a:rPr lang="en-US">
                <a:solidFill>
                  <a:schemeClr val="accent1"/>
                </a:solidFill>
              </a:rPr>
            </a:br>
            <a:endParaRPr/>
          </a:p>
        </p:txBody>
      </p:sp>
      <p:sp>
        <p:nvSpPr>
          <p:cNvPr id="331" name="Google Shape;331;p9"/>
          <p:cNvSpPr/>
          <p:nvPr/>
        </p:nvSpPr>
        <p:spPr>
          <a:xfrm>
            <a:off x="7370364" y="-3219"/>
            <a:ext cx="2562565" cy="6884359"/>
          </a:xfrm>
          <a:custGeom>
            <a:rect b="b" l="l" r="r" t="t"/>
            <a:pathLst>
              <a:path extrusionOk="0" h="6884359" w="2562565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2" name="Google Shape;33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829202" y="5156615"/>
            <a:ext cx="878334" cy="170500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9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4" name="Google Shape;334;p9"/>
          <p:cNvSpPr txBox="1"/>
          <p:nvPr/>
        </p:nvSpPr>
        <p:spPr>
          <a:xfrm>
            <a:off x="696634" y="1203251"/>
            <a:ext cx="6980091" cy="4049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Sicurezza informatica in sanità: concetti, tecnologia, servizi, sfide 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Vulnerabilità e minacce nell'assistenza sanitaria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Modello di scoperta del percorso dell'attacco informatico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Valutazione e gestione del rischio in ambito sanitario  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Protezione dei dati del paziente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Politiche e buone pratiche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Caso di studio in ambito sanitario 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cup of coffee and a notebook on a table&#10;&#10;Description automatically generated" id="335" name="Google Shape;335;p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18260" r="18260" t="0"/>
          <a:stretch/>
        </p:blipFill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2023-07-18T15:28:54.0000000Z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