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65"/>
  </p:notesMasterIdLst>
  <p:handoutMasterIdLst>
    <p:handoutMasterId r:id="rId66"/>
  </p:handoutMasterIdLst>
  <p:sldIdLst>
    <p:sldId id="376" r:id="rId5"/>
    <p:sldId id="257" r:id="rId6"/>
    <p:sldId id="388" r:id="rId7"/>
    <p:sldId id="382" r:id="rId8"/>
    <p:sldId id="391" r:id="rId9"/>
    <p:sldId id="378" r:id="rId10"/>
    <p:sldId id="398" r:id="rId11"/>
    <p:sldId id="394" r:id="rId12"/>
    <p:sldId id="397" r:id="rId13"/>
    <p:sldId id="502" r:id="rId14"/>
    <p:sldId id="506" r:id="rId15"/>
    <p:sldId id="504" r:id="rId16"/>
    <p:sldId id="468" r:id="rId17"/>
    <p:sldId id="507" r:id="rId18"/>
    <p:sldId id="470" r:id="rId19"/>
    <p:sldId id="471" r:id="rId20"/>
    <p:sldId id="508" r:id="rId21"/>
    <p:sldId id="511" r:id="rId22"/>
    <p:sldId id="535" r:id="rId23"/>
    <p:sldId id="531" r:id="rId24"/>
    <p:sldId id="509" r:id="rId25"/>
    <p:sldId id="510" r:id="rId26"/>
    <p:sldId id="513" r:id="rId27"/>
    <p:sldId id="514" r:id="rId28"/>
    <p:sldId id="517" r:id="rId29"/>
    <p:sldId id="516" r:id="rId30"/>
    <p:sldId id="518" r:id="rId31"/>
    <p:sldId id="536" r:id="rId32"/>
    <p:sldId id="537" r:id="rId33"/>
    <p:sldId id="538" r:id="rId34"/>
    <p:sldId id="539" r:id="rId35"/>
    <p:sldId id="540" r:id="rId36"/>
    <p:sldId id="541" r:id="rId37"/>
    <p:sldId id="542" r:id="rId38"/>
    <p:sldId id="543" r:id="rId39"/>
    <p:sldId id="544" r:id="rId40"/>
    <p:sldId id="519" r:id="rId41"/>
    <p:sldId id="520" r:id="rId42"/>
    <p:sldId id="521" r:id="rId43"/>
    <p:sldId id="551" r:id="rId44"/>
    <p:sldId id="552" r:id="rId45"/>
    <p:sldId id="553" r:id="rId46"/>
    <p:sldId id="523" r:id="rId47"/>
    <p:sldId id="532" r:id="rId48"/>
    <p:sldId id="524" r:id="rId49"/>
    <p:sldId id="533" r:id="rId50"/>
    <p:sldId id="534" r:id="rId51"/>
    <p:sldId id="522" r:id="rId52"/>
    <p:sldId id="525" r:id="rId53"/>
    <p:sldId id="545" r:id="rId54"/>
    <p:sldId id="546" r:id="rId55"/>
    <p:sldId id="527" r:id="rId56"/>
    <p:sldId id="526" r:id="rId57"/>
    <p:sldId id="528" r:id="rId58"/>
    <p:sldId id="547" r:id="rId59"/>
    <p:sldId id="548" r:id="rId60"/>
    <p:sldId id="529" r:id="rId61"/>
    <p:sldId id="530" r:id="rId62"/>
    <p:sldId id="549" r:id="rId63"/>
    <p:sldId id="55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38190"/>
    <a:srgbClr val="72777E"/>
    <a:srgbClr val="F4F3F3"/>
    <a:srgbClr val="EADAC1"/>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4B3FF6-5D36-4B42-BCF0-E85B2A77BD17}" v="14" dt="2024-03-21T10:57:17.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41" autoAdjust="0"/>
  </p:normalViewPr>
  <p:slideViewPr>
    <p:cSldViewPr snapToGrid="0">
      <p:cViewPr varScale="1">
        <p:scale>
          <a:sx n="89" d="100"/>
          <a:sy n="89" d="100"/>
        </p:scale>
        <p:origin x="732" y="30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28/04/2025</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28/04/2025</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 noProof="0"/>
              <a:t>Κάντε κλικ για να επεξεργαστείτε στυλ κειμένου υποδείγματος</a:t>
            </a:r>
          </a:p>
          <a:p>
            <a:pPr lvl="1"/>
            <a:r>
              <a:rPr lang="el" noProof="0"/>
              <a:t>Δεύτερο επίπεδο</a:t>
            </a:r>
          </a:p>
          <a:p>
            <a:pPr lvl="2"/>
            <a:r>
              <a:rPr lang="el" noProof="0"/>
              <a:t>Τρίτο επίπεδο</a:t>
            </a:r>
          </a:p>
          <a:p>
            <a:pPr lvl="3"/>
            <a:r>
              <a:rPr lang="el" noProof="0"/>
              <a:t>Τέταρτο επίπεδο</a:t>
            </a:r>
          </a:p>
          <a:p>
            <a:pPr lvl="4"/>
            <a:r>
              <a:rPr lang="el" noProof="0"/>
              <a:t>Πέμπτο επίπεδο</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l"/>
              <a:t>Προσθέστε τίτλο εδώ</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l"/>
              <a:t>Προσθήκη τίτλου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l"/>
              <a:t>Κάντε κλικ για να επεξεργαστείτε το στυλ κύριου τίτλου</a:t>
            </a:r>
          </a:p>
        </p:txBody>
      </p:sp>
      <p:sp>
        <p:nvSpPr>
          <p:cNvPr id="3" name="Content Placeholder 2"/>
          <p:cNvSpPr>
            <a:spLocks noGrp="1"/>
          </p:cNvSpPr>
          <p:nvPr>
            <p:ph idx="1"/>
          </p:nvPr>
        </p:nvSpPr>
        <p:spPr/>
        <p:txBody>
          <a:body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5" name="Footer Placeholder 4"/>
          <p:cNvSpPr>
            <a:spLocks noGrp="1"/>
          </p:cNvSpPr>
          <p:nvPr>
            <p:ph type="ftr" sz="quarter" idx="11"/>
          </p:nvPr>
        </p:nvSpPr>
        <p:spPr>
          <a:xfrm>
            <a:off x="913795" y="6000749"/>
            <a:ext cx="9600216" cy="365125"/>
          </a:xfrm>
        </p:spPr>
        <p:txBody>
          <a:bodyPr/>
          <a:lstStyle/>
          <a:p>
            <a:r>
              <a:rPr lang="el"/>
              <a:t>Η νέα έκδοση του ISO 27001:2022. Τι αλλάζει;</a:t>
            </a:r>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42917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Agenda - Topic 2">
  <p:cSld name="1_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6880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l"/>
              <a:t>Προσθέστε τίτλο εδώ</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Ο2.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l"/>
              <a:t>Κάντε κλικ για να προσθέσετε κείμενο</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l"/>
              <a:t>Προσθέστε τίτλο εδώ</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l"/>
              <a:t>Προσθέστε υπότιτλους εδώ</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l"/>
              <a:t>Κάντε κλικ για να προσθέσετε κείμενο</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dirty="0"/>
              <a:t>CSP Training Module Name: Presentation Template Created by PR</a:t>
            </a:r>
            <a:endParaRPr lang="el"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l"/>
              <a:t>Προσθέστε τίτλο εδώ</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
              <a:t>Προσθέστε υπότιτλους εδώ</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l"/>
              <a:t>Κάντε κλικ για να προσθέσετε κείμενο</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l"/>
              <a:t>Κάντε κλικ για να προσθέσετε κείμενο</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
              <a:t>Προσθέστε τίτλο εδώ</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l"/>
              <a:t>Κάντε κλικ για να επεξεργαστείτε στυλ κειμένου υποδείγματος</a:t>
            </a:r>
          </a:p>
          <a:p>
            <a:pPr lvl="1"/>
            <a:r>
              <a:rPr lang="el"/>
              <a:t>Δεύτερο επίπεδο</a:t>
            </a:r>
          </a:p>
          <a:p>
            <a:pPr lvl="2"/>
            <a:r>
              <a:rPr lang="el"/>
              <a:t>Τρίτο επίπεδο</a:t>
            </a:r>
          </a:p>
          <a:p>
            <a:pPr lvl="3"/>
            <a:r>
              <a:rPr lang="el"/>
              <a:t>Τέταρτο επίπεδο</a:t>
            </a:r>
          </a:p>
          <a:p>
            <a:pPr lvl="4"/>
            <a:r>
              <a:rPr lang="el"/>
              <a:t>Πέμπτο επίπεδο</a:t>
            </a:r>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dirty="0"/>
              <a:t>CSP Training Module Name: Presentation Template Created by PR</a:t>
            </a:r>
            <a:endParaRPr lang="el"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 id="2147483758" r:id="rId17"/>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6081747" y="744955"/>
            <a:ext cx="6533478" cy="1924067"/>
          </a:xfrm>
        </p:spPr>
        <p:txBody>
          <a:bodyPr>
            <a:noAutofit/>
          </a:bodyPr>
          <a:lstStyle/>
          <a:p>
            <a:r>
              <a:rPr lang="el" sz="3600" dirty="0"/>
              <a:t>Ασφάλεια στον κυβερνοχώρο στον τομέα της υγειονομικής περίθαλψης</a:t>
            </a:r>
            <a:endParaRPr lang="en-US" sz="36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l" dirty="0"/>
              <a:t>Παρουσ</a:t>
            </a:r>
            <a:r>
              <a:rPr lang="el-GR" dirty="0"/>
              <a:t>Ι</a:t>
            </a:r>
            <a:r>
              <a:rPr lang="el" dirty="0"/>
              <a:t>αση απΟ: </a:t>
            </a:r>
          </a:p>
          <a:p>
            <a:r>
              <a:rPr lang="el" dirty="0"/>
              <a:t>Καθηγητής Δρ Shareeful Islam</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l" sz="4800"/>
              <a:t>CSP008_SA_H</a:t>
            </a:r>
            <a:endParaRPr lang="en-US" sz="4800"/>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a:p>
        </p:txBody>
      </p:sp>
      <p:pic>
        <p:nvPicPr>
          <p:cNvPr id="47" name="Picture Placeholder 46" descr="Ασπρόμαυρο εξώφυλλο με μπλε τετράγωνα&#10;&#10;Περιγραφή που δημιουργείται αυτόματα">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pic>
        <p:nvPicPr>
          <p:cNvPr id="2" name="Google Shape;213;p1">
            <a:extLst>
              <a:ext uri="{FF2B5EF4-FFF2-40B4-BE49-F238E27FC236}">
                <a16:creationId xmlns:a16="http://schemas.microsoft.com/office/drawing/2014/main" id="{B8FCF447-8F40-74D7-C980-B06584F86342}"/>
              </a:ext>
            </a:extLst>
          </p:cNvPr>
          <p:cNvPicPr preferRelativeResize="0"/>
          <p:nvPr/>
        </p:nvPicPr>
        <p:blipFill>
          <a:blip r:embed="rId4">
            <a:alphaModFix/>
          </a:blip>
          <a:stretch>
            <a:fillRect/>
          </a:stretch>
        </p:blipFill>
        <p:spPr>
          <a:xfrm>
            <a:off x="9490675" y="6305150"/>
            <a:ext cx="2553075" cy="472250"/>
          </a:xfrm>
          <a:prstGeom prst="rect">
            <a:avLst/>
          </a:prstGeom>
          <a:noFill/>
          <a:ln>
            <a:noFill/>
          </a:ln>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92DEE-DC45-633A-9F69-66D7B74B30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7C1533-116C-2DD3-1714-BA98D1D9047F}"/>
              </a:ext>
            </a:extLst>
          </p:cNvPr>
          <p:cNvSpPr>
            <a:spLocks noGrp="1"/>
          </p:cNvSpPr>
          <p:nvPr>
            <p:ph type="ctrTitle"/>
          </p:nvPr>
        </p:nvSpPr>
        <p:spPr>
          <a:xfrm>
            <a:off x="796322" y="320040"/>
            <a:ext cx="8974999" cy="609108"/>
          </a:xfrm>
        </p:spPr>
        <p:txBody>
          <a:bodyPr>
            <a:normAutofit fontScale="90000"/>
          </a:bodyPr>
          <a:lstStyle/>
          <a:p>
            <a:r>
              <a:rPr lang="el" sz="3600">
                <a:solidFill>
                  <a:srgbClr val="00A1DA"/>
                </a:solidFill>
              </a:rPr>
              <a:t>Ασφάλεια πληροφοριών έναντι ασφάλειας στον κυβερνοχώρο</a:t>
            </a:r>
            <a:endParaRPr lang="el-GR"/>
          </a:p>
        </p:txBody>
      </p:sp>
      <p:sp>
        <p:nvSpPr>
          <p:cNvPr id="6" name="Slide Number Placeholder 5">
            <a:extLst>
              <a:ext uri="{FF2B5EF4-FFF2-40B4-BE49-F238E27FC236}">
                <a16:creationId xmlns:a16="http://schemas.microsoft.com/office/drawing/2014/main" id="{6F8EF1D8-10E2-55D2-EAE6-D22B5612FEA9}"/>
              </a:ext>
            </a:extLst>
          </p:cNvPr>
          <p:cNvSpPr>
            <a:spLocks noGrp="1"/>
          </p:cNvSpPr>
          <p:nvPr>
            <p:ph type="sldNum" sz="quarter" idx="4"/>
          </p:nvPr>
        </p:nvSpPr>
        <p:spPr/>
        <p:txBody>
          <a:bodyPr/>
          <a:lstStyle/>
          <a:p>
            <a:fld id="{3A98EE3D-8CD1-4C3F-BD1C-C98C9596463C}" type="slidenum">
              <a:rPr lang="en-US" smtClean="0"/>
              <a:pPr/>
              <a:t>10</a:t>
            </a:fld>
            <a:endParaRPr lang="en-US"/>
          </a:p>
        </p:txBody>
      </p:sp>
      <p:sp>
        <p:nvSpPr>
          <p:cNvPr id="7" name="Content Placeholder 6">
            <a:extLst>
              <a:ext uri="{FF2B5EF4-FFF2-40B4-BE49-F238E27FC236}">
                <a16:creationId xmlns:a16="http://schemas.microsoft.com/office/drawing/2014/main" id="{2D6DB88C-3696-4985-E3B2-1C1F61C3E91B}"/>
              </a:ext>
            </a:extLst>
          </p:cNvPr>
          <p:cNvSpPr>
            <a:spLocks noGrp="1"/>
          </p:cNvSpPr>
          <p:nvPr>
            <p:ph sz="quarter" idx="17"/>
          </p:nvPr>
        </p:nvSpPr>
        <p:spPr>
          <a:xfrm>
            <a:off x="243428" y="1063256"/>
            <a:ext cx="7816051" cy="4219317"/>
          </a:xfrm>
        </p:spPr>
        <p:txBody>
          <a:bodyPr>
            <a:normAutofit fontScale="70000" lnSpcReduction="20000"/>
          </a:bodyPr>
          <a:lstStyle/>
          <a:p>
            <a:r>
              <a:rPr lang="el" sz="2800">
                <a:solidFill>
                  <a:srgbClr val="000000"/>
                </a:solidFill>
              </a:rPr>
              <a:t>Ασφάλεια πληροφοριών </a:t>
            </a:r>
          </a:p>
          <a:p>
            <a:pPr lvl="1"/>
            <a:r>
              <a:rPr lang="el" sz="2200">
                <a:solidFill>
                  <a:srgbClr val="000000"/>
                </a:solidFill>
              </a:rPr>
              <a:t>Προστασία πληροφοριών και πληροφοριακών συστημάτων από μη εξουσιοδοτημένη χρήση, αξιολόγηση, τροποποίηση ή αφαίρεση. </a:t>
            </a:r>
          </a:p>
          <a:p>
            <a:pPr lvl="1"/>
            <a:r>
              <a:rPr lang="el" sz="2200">
                <a:solidFill>
                  <a:srgbClr val="000000"/>
                </a:solidFill>
              </a:rPr>
              <a:t>Δύο υποκατηγορίες</a:t>
            </a:r>
            <a:r>
              <a:rPr lang="el" sz="3000"/>
              <a:t> </a:t>
            </a:r>
          </a:p>
          <a:p>
            <a:pPr lvl="2"/>
            <a:r>
              <a:rPr lang="el" sz="1900">
                <a:solidFill>
                  <a:srgbClr val="000000"/>
                </a:solidFill>
              </a:rPr>
              <a:t>Φυσικό περιβάλλον διασφαλίζοντας ότι οι εγκαταστάσεις είναι ασφαλείς</a:t>
            </a:r>
          </a:p>
          <a:p>
            <a:pPr lvl="2"/>
            <a:r>
              <a:rPr lang="el" sz="1900">
                <a:solidFill>
                  <a:srgbClr val="000000"/>
                </a:solidFill>
              </a:rPr>
              <a:t>Κανείς δεν μπορεί να έχει πρόσβαση σε πληροφορίες ηλεκτρονικά</a:t>
            </a:r>
          </a:p>
          <a:p>
            <a:pPr lvl="1"/>
            <a:r>
              <a:rPr lang="el" sz="2200">
                <a:solidFill>
                  <a:srgbClr val="000000"/>
                </a:solidFill>
              </a:rPr>
              <a:t>Ασχολείται με τη διασφάλιση ότι τα δεδομένα σε οποιαδήποτε μορφή διατηρούνται ασφαλή και είναι λίγο πιο ευρεία από την ασφάλεια στον κυβερνοχώρο</a:t>
            </a:r>
          </a:p>
          <a:p>
            <a:r>
              <a:rPr lang="el" sz="2800">
                <a:solidFill>
                  <a:srgbClr val="000000"/>
                </a:solidFill>
              </a:rPr>
              <a:t>Ασφάλεια στον κυβερνοχώρο </a:t>
            </a:r>
          </a:p>
          <a:p>
            <a:pPr lvl="1"/>
            <a:r>
              <a:rPr lang="el" sz="2100">
                <a:solidFill>
                  <a:srgbClr val="000000"/>
                </a:solidFill>
              </a:rPr>
              <a:t>Πώς τα άτομα και οι οργανισμοί μειώνουν τον κίνδυνο επίθεσης στον κυβερνοχώρο.</a:t>
            </a:r>
          </a:p>
          <a:p>
            <a:pPr lvl="1"/>
            <a:r>
              <a:rPr lang="el" sz="2100">
                <a:solidFill>
                  <a:srgbClr val="000000"/>
                </a:solidFill>
              </a:rPr>
              <a:t>Η ασφάλεια στον κυβερνοχώρο είναι η πρακτική της προστασίας πληροφοριών </a:t>
            </a:r>
            <a:r>
              <a:rPr lang="el" sz="2000">
                <a:solidFill>
                  <a:srgbClr val="000000"/>
                </a:solidFill>
              </a:rPr>
              <a:t>και δεδομένων από εξωτερικές πηγές στο Διαδίκτυο.</a:t>
            </a:r>
          </a:p>
          <a:p>
            <a:pPr lvl="1"/>
            <a:r>
              <a:rPr lang="el" sz="2000">
                <a:solidFill>
                  <a:srgbClr val="000000"/>
                </a:solidFill>
              </a:rPr>
              <a:t>Η ασφάλεια στον κυβερνοχώρο επικεντρώνεται στις ψηφιακές πληροφορίες, αλλά ασχολείται και με άλλα πράγματα: εγκλήματα στον κυβερνοχώρο, επιθέσεις στον κυβερνοχώρο, απάτες στον κυβερνοχώρο, επιβολή του νόμου.</a:t>
            </a:r>
          </a:p>
          <a:p>
            <a:endParaRPr lang="en-GB"/>
          </a:p>
        </p:txBody>
      </p:sp>
    </p:spTree>
    <p:extLst>
      <p:ext uri="{BB962C8B-B14F-4D97-AF65-F5344CB8AC3E}">
        <p14:creationId xmlns:p14="http://schemas.microsoft.com/office/powerpoint/2010/main" val="2929079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070BE-452F-219C-E6DD-CCC4824B8B5A}"/>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D25D37A3-EA94-3F1B-33C8-6FB85BFFF384}"/>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9E8D48A9-9215-AB58-BF31-51E8FFEB0B2C}"/>
              </a:ext>
            </a:extLst>
          </p:cNvPr>
          <p:cNvSpPr>
            <a:spLocks noGrp="1"/>
          </p:cNvSpPr>
          <p:nvPr>
            <p:ph type="sldNum" sz="quarter" idx="4"/>
          </p:nvPr>
        </p:nvSpPr>
        <p:spPr/>
        <p:txBody>
          <a:bodyPr/>
          <a:lstStyle/>
          <a:p>
            <a:fld id="{3A98EE3D-8CD1-4C3F-BD1C-C98C9596463C}" type="slidenum">
              <a:rPr lang="en-US" smtClean="0"/>
              <a:pPr/>
              <a:t>11</a:t>
            </a:fld>
            <a:endParaRPr lang="en-US"/>
          </a:p>
        </p:txBody>
      </p:sp>
      <p:sp>
        <p:nvSpPr>
          <p:cNvPr id="7" name="Content Placeholder 6">
            <a:extLst>
              <a:ext uri="{FF2B5EF4-FFF2-40B4-BE49-F238E27FC236}">
                <a16:creationId xmlns:a16="http://schemas.microsoft.com/office/drawing/2014/main" id="{AA8E3021-E42A-0471-E85F-20FD7A73FCB5}"/>
              </a:ext>
            </a:extLst>
          </p:cNvPr>
          <p:cNvSpPr>
            <a:spLocks noGrp="1"/>
          </p:cNvSpPr>
          <p:nvPr>
            <p:ph sz="quarter" idx="17"/>
          </p:nvPr>
        </p:nvSpPr>
        <p:spPr/>
        <p:txBody>
          <a:bodyPr/>
          <a:lstStyle/>
          <a:p>
            <a:endParaRPr lang="en-GB"/>
          </a:p>
        </p:txBody>
      </p:sp>
      <p:pic>
        <p:nvPicPr>
          <p:cNvPr id="4" name="Picture 4" descr="Λογικές σχέσεις μεταξύ της ασφάλειας στον κυβερνοχώρο και άλλων τομέων ασφάλειας... | Λήψη επιστημονικού διαγράμματος">
            <a:extLst>
              <a:ext uri="{FF2B5EF4-FFF2-40B4-BE49-F238E27FC236}">
                <a16:creationId xmlns:a16="http://schemas.microsoft.com/office/drawing/2014/main" id="{F49F7A8A-69A9-EE70-5465-3B5DBC165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235" y="341510"/>
            <a:ext cx="9929530" cy="5840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C712CD-4080-291C-5B5B-18DD4A9B7A15}"/>
              </a:ext>
            </a:extLst>
          </p:cNvPr>
          <p:cNvSpPr txBox="1"/>
          <p:nvPr/>
        </p:nvSpPr>
        <p:spPr>
          <a:xfrm>
            <a:off x="2183802" y="2043953"/>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E7F2CB73-E436-B0A4-E3AB-4433F0FE98CF}"/>
              </a:ext>
            </a:extLst>
          </p:cNvPr>
          <p:cNvSpPr txBox="1"/>
          <p:nvPr/>
        </p:nvSpPr>
        <p:spPr>
          <a:xfrm>
            <a:off x="8950362" y="1344135"/>
            <a:ext cx="3338802" cy="1815882"/>
          </a:xfrm>
          <a:prstGeom prst="rect">
            <a:avLst/>
          </a:prstGeom>
          <a:noFill/>
        </p:spPr>
        <p:txBody>
          <a:bodyPr wrap="square" rtlCol="0">
            <a:spAutoFit/>
          </a:bodyPr>
          <a:lstStyle/>
          <a:p>
            <a:r>
              <a:rPr lang="el-GR" sz="1400" dirty="0"/>
              <a:t>Η σχέση μεταξύ διαφορετικών τομέων της ασφάλειας στον κυβερνοχώρο: </a:t>
            </a:r>
            <a:r>
              <a:rPr lang="el-GR" sz="1400" b="1" dirty="0"/>
              <a:t>Ασφάλεια Πληροφοριών</a:t>
            </a:r>
            <a:r>
              <a:rPr lang="el-GR" sz="1400" dirty="0"/>
              <a:t>, </a:t>
            </a:r>
            <a:r>
              <a:rPr lang="el-GR" sz="1400" b="1" dirty="0"/>
              <a:t>Ασφάλεια Εφαρμογών</a:t>
            </a:r>
            <a:r>
              <a:rPr lang="el-GR" sz="1400" dirty="0"/>
              <a:t>, </a:t>
            </a:r>
            <a:r>
              <a:rPr lang="el-GR" sz="1400" b="1" dirty="0"/>
              <a:t>Ασφάλεια Δικτύου</a:t>
            </a:r>
            <a:r>
              <a:rPr lang="el-GR" sz="1400" dirty="0"/>
              <a:t> και </a:t>
            </a:r>
            <a:r>
              <a:rPr lang="el-GR" sz="1400" b="1" dirty="0"/>
              <a:t>Ασφάλεια Διαδικτύου</a:t>
            </a:r>
            <a:r>
              <a:rPr lang="el-GR" sz="1400" dirty="0"/>
              <a:t>, που συνθέτουν το γενικότερο πλαίσιο της </a:t>
            </a:r>
            <a:r>
              <a:rPr lang="el-GR" sz="1400" b="1" dirty="0" err="1"/>
              <a:t>Κυβερνοασφάλειας</a:t>
            </a:r>
            <a:r>
              <a:rPr lang="el-GR" sz="1400" b="1" dirty="0"/>
              <a:t> (</a:t>
            </a:r>
            <a:r>
              <a:rPr lang="el-GR" sz="1400" b="1" dirty="0" err="1"/>
              <a:t>Cybersecurity</a:t>
            </a:r>
            <a:r>
              <a:rPr lang="el-GR" sz="1400" b="1" dirty="0"/>
              <a:t>)</a:t>
            </a:r>
            <a:r>
              <a:rPr lang="el-GR" sz="1400" dirty="0"/>
              <a:t>.</a:t>
            </a:r>
            <a:endParaRPr lang="en-US" sz="1400" dirty="0"/>
          </a:p>
        </p:txBody>
      </p:sp>
    </p:spTree>
    <p:extLst>
      <p:ext uri="{BB962C8B-B14F-4D97-AF65-F5344CB8AC3E}">
        <p14:creationId xmlns:p14="http://schemas.microsoft.com/office/powerpoint/2010/main" val="808309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79B91-47B1-1E6F-C11E-10943236F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F0F89E-263D-716F-3635-E2B220FF7FD8}"/>
              </a:ext>
            </a:extLst>
          </p:cNvPr>
          <p:cNvSpPr>
            <a:spLocks noGrp="1"/>
          </p:cNvSpPr>
          <p:nvPr>
            <p:ph type="ctrTitle"/>
          </p:nvPr>
        </p:nvSpPr>
        <p:spPr>
          <a:xfrm>
            <a:off x="796322" y="320040"/>
            <a:ext cx="8974999" cy="609108"/>
          </a:xfrm>
        </p:spPr>
        <p:txBody>
          <a:bodyPr>
            <a:normAutofit/>
          </a:bodyPr>
          <a:lstStyle/>
          <a:p>
            <a:r>
              <a:rPr lang="el" sz="3600">
                <a:solidFill>
                  <a:srgbClr val="00A1DA"/>
                </a:solidFill>
              </a:rPr>
              <a:t>Στόχος ασφαλείας</a:t>
            </a:r>
            <a:endParaRPr lang="el-GR"/>
          </a:p>
        </p:txBody>
      </p:sp>
      <p:sp>
        <p:nvSpPr>
          <p:cNvPr id="5" name="Footer Placeholder 4">
            <a:extLst>
              <a:ext uri="{FF2B5EF4-FFF2-40B4-BE49-F238E27FC236}">
                <a16:creationId xmlns:a16="http://schemas.microsoft.com/office/drawing/2014/main" id="{54E97953-4E05-2431-4A2C-06A8BA70EFBE}"/>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096D268B-F8F6-E99D-95D2-58F987083BC8}"/>
              </a:ext>
            </a:extLst>
          </p:cNvPr>
          <p:cNvSpPr>
            <a:spLocks noGrp="1"/>
          </p:cNvSpPr>
          <p:nvPr>
            <p:ph type="sldNum" sz="quarter" idx="4"/>
          </p:nvPr>
        </p:nvSpPr>
        <p:spPr/>
        <p:txBody>
          <a:bodyPr/>
          <a:lstStyle/>
          <a:p>
            <a:fld id="{3A98EE3D-8CD1-4C3F-BD1C-C98C9596463C}" type="slidenum">
              <a:rPr lang="en-US" smtClean="0"/>
              <a:pPr/>
              <a:t>12</a:t>
            </a:fld>
            <a:endParaRPr lang="en-US"/>
          </a:p>
        </p:txBody>
      </p:sp>
      <p:sp>
        <p:nvSpPr>
          <p:cNvPr id="7" name="Content Placeholder 6">
            <a:extLst>
              <a:ext uri="{FF2B5EF4-FFF2-40B4-BE49-F238E27FC236}">
                <a16:creationId xmlns:a16="http://schemas.microsoft.com/office/drawing/2014/main" id="{39EE2225-E640-FF96-40FE-93E24E5A9B01}"/>
              </a:ext>
            </a:extLst>
          </p:cNvPr>
          <p:cNvSpPr>
            <a:spLocks noGrp="1"/>
          </p:cNvSpPr>
          <p:nvPr>
            <p:ph sz="quarter" idx="17"/>
          </p:nvPr>
        </p:nvSpPr>
        <p:spPr>
          <a:xfrm>
            <a:off x="317857" y="1074420"/>
            <a:ext cx="6731530" cy="4709160"/>
          </a:xfrm>
        </p:spPr>
        <p:txBody>
          <a:bodyPr>
            <a:normAutofit fontScale="85000" lnSpcReduction="20000"/>
          </a:bodyPr>
          <a:lstStyle/>
          <a:p>
            <a:pPr>
              <a:lnSpc>
                <a:spcPct val="90000"/>
              </a:lnSpc>
            </a:pPr>
            <a:r>
              <a:rPr lang="el" sz="2600">
                <a:solidFill>
                  <a:srgbClr val="000000"/>
                </a:solidFill>
              </a:rPr>
              <a:t>Τα επιθυμητά επίπεδα ασφάλειας και διασφάλισης ποικίλλουν μεταξύ οργανισμού, βιομηχανιών, ακόμη και τμημάτων </a:t>
            </a:r>
          </a:p>
          <a:p>
            <a:pPr algn="ctr">
              <a:lnSpc>
                <a:spcPct val="90000"/>
              </a:lnSpc>
              <a:buNone/>
            </a:pPr>
            <a:r>
              <a:rPr lang="el" sz="2600">
                <a:solidFill>
                  <a:srgbClr val="C00000"/>
                </a:solidFill>
              </a:rPr>
              <a:t>Δεν υπάρχει ενιαία προσέγγιση που να ισχύει για κάθε μία</a:t>
            </a:r>
          </a:p>
          <a:p>
            <a:pPr>
              <a:lnSpc>
                <a:spcPct val="90000"/>
              </a:lnSpc>
            </a:pPr>
            <a:r>
              <a:rPr lang="el" sz="2600">
                <a:solidFill>
                  <a:srgbClr val="000000"/>
                </a:solidFill>
              </a:rPr>
              <a:t>Τρεις κύριοι στόχοι ασφάλειας</a:t>
            </a:r>
          </a:p>
          <a:p>
            <a:pPr lvl="1">
              <a:defRPr/>
            </a:pPr>
            <a:r>
              <a:rPr lang="el" sz="2200">
                <a:solidFill>
                  <a:srgbClr val="000000"/>
                </a:solidFill>
              </a:rPr>
              <a:t>Εμπιστευτικότητα(Υ)</a:t>
            </a:r>
          </a:p>
          <a:p>
            <a:pPr lvl="1">
              <a:defRPr/>
            </a:pPr>
            <a:r>
              <a:rPr lang="el" sz="2200">
                <a:solidFill>
                  <a:srgbClr val="000000"/>
                </a:solidFill>
              </a:rPr>
              <a:t>Ακεραιότητα (I)</a:t>
            </a:r>
          </a:p>
          <a:p>
            <a:pPr lvl="1">
              <a:defRPr/>
            </a:pPr>
            <a:r>
              <a:rPr lang="el" sz="2200">
                <a:solidFill>
                  <a:srgbClr val="000000"/>
                </a:solidFill>
              </a:rPr>
              <a:t>Διαθεσιμότητα(A)</a:t>
            </a:r>
          </a:p>
          <a:p>
            <a:pPr>
              <a:defRPr/>
            </a:pPr>
            <a:r>
              <a:rPr lang="el" sz="2600">
                <a:solidFill>
                  <a:srgbClr val="000000"/>
                </a:solidFill>
              </a:rPr>
              <a:t>Τρεις υπηρεσίες ασφαλείας απαραίτητες για την υποστήριξη της CIA</a:t>
            </a:r>
          </a:p>
          <a:p>
            <a:pPr lvl="1">
              <a:defRPr/>
            </a:pPr>
            <a:r>
              <a:rPr lang="el" sz="2600">
                <a:solidFill>
                  <a:srgbClr val="000000"/>
                </a:solidFill>
              </a:rPr>
              <a:t>Αναγνώριση </a:t>
            </a:r>
          </a:p>
          <a:p>
            <a:pPr lvl="1">
              <a:defRPr/>
            </a:pPr>
            <a:r>
              <a:rPr lang="el" sz="2600">
                <a:solidFill>
                  <a:srgbClr val="000000"/>
                </a:solidFill>
              </a:rPr>
              <a:t>Έλεγχος ταυτότητας</a:t>
            </a:r>
          </a:p>
          <a:p>
            <a:pPr lvl="1">
              <a:defRPr/>
            </a:pPr>
            <a:r>
              <a:rPr lang="el" sz="2600">
                <a:solidFill>
                  <a:srgbClr val="000000"/>
                </a:solidFill>
              </a:rPr>
              <a:t>Εξουσιοδότηση</a:t>
            </a:r>
          </a:p>
          <a:p>
            <a:endParaRPr lang="en-GB"/>
          </a:p>
        </p:txBody>
      </p:sp>
    </p:spTree>
    <p:extLst>
      <p:ext uri="{BB962C8B-B14F-4D97-AF65-F5344CB8AC3E}">
        <p14:creationId xmlns:p14="http://schemas.microsoft.com/office/powerpoint/2010/main" val="2848296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286D8D8-2ECD-31A3-CA27-7071B4D934BA}"/>
              </a:ext>
            </a:extLst>
          </p:cNvPr>
          <p:cNvSpPr txBox="1">
            <a:spLocks/>
          </p:cNvSpPr>
          <p:nvPr/>
        </p:nvSpPr>
        <p:spPr>
          <a:xfrm>
            <a:off x="457200" y="274638"/>
            <a:ext cx="8229600" cy="634082"/>
          </a:xfrm>
          <a:prstGeom prst="rect">
            <a:avLst/>
          </a:prstGeom>
          <a:effectLst/>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a:lstStyle>
          <a:p>
            <a:pPr algn="ctr"/>
            <a:r>
              <a:rPr lang="el">
                <a:solidFill>
                  <a:srgbClr val="00A1DA"/>
                </a:solidFill>
              </a:rPr>
              <a:t>CIA </a:t>
            </a:r>
          </a:p>
        </p:txBody>
      </p:sp>
      <p:sp>
        <p:nvSpPr>
          <p:cNvPr id="5" name="Rectangle 4">
            <a:extLst>
              <a:ext uri="{FF2B5EF4-FFF2-40B4-BE49-F238E27FC236}">
                <a16:creationId xmlns:a16="http://schemas.microsoft.com/office/drawing/2014/main" id="{2C08F587-F961-1B84-91D8-C696A76E38AC}"/>
              </a:ext>
            </a:extLst>
          </p:cNvPr>
          <p:cNvSpPr/>
          <p:nvPr/>
        </p:nvSpPr>
        <p:spPr>
          <a:xfrm>
            <a:off x="707503" y="1260376"/>
            <a:ext cx="2160586" cy="3584959"/>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0000"/>
              </a:lnSpc>
            </a:pPr>
            <a:r>
              <a:rPr lang="el" sz="1400">
                <a:solidFill>
                  <a:srgbClr val="000000"/>
                </a:solidFill>
              </a:rPr>
              <a:t>Δυνατότητα ελέγχου ή περιορισμού της πρόσβασης, ώστε μόνο εξουσιοδοτημένα άτομα να μπορούν να βλέπουν ευαίσθητες πληροφορίες.  Η ταξινόμηση μπορεί να περιλαμβάνει:</a:t>
            </a:r>
          </a:p>
          <a:p>
            <a:pPr marL="342900" indent="-342900">
              <a:lnSpc>
                <a:spcPct val="100000"/>
              </a:lnSpc>
              <a:buFont typeface="Wingdings" pitchFamily="2" charset="2"/>
              <a:buChar char="§"/>
            </a:pPr>
            <a:r>
              <a:rPr lang="el" sz="1400">
                <a:solidFill>
                  <a:srgbClr val="000000"/>
                </a:solidFill>
              </a:rPr>
              <a:t>Μυστικός</a:t>
            </a:r>
          </a:p>
          <a:p>
            <a:pPr marL="342900" indent="-342900">
              <a:lnSpc>
                <a:spcPct val="100000"/>
              </a:lnSpc>
              <a:buFont typeface="Wingdings" pitchFamily="2" charset="2"/>
              <a:buChar char="§"/>
            </a:pPr>
            <a:r>
              <a:rPr lang="el" sz="1400">
                <a:solidFill>
                  <a:srgbClr val="000000"/>
                </a:solidFill>
              </a:rPr>
              <a:t>Εμπιστευτικός</a:t>
            </a:r>
          </a:p>
          <a:p>
            <a:pPr marL="342900" indent="-342900">
              <a:lnSpc>
                <a:spcPct val="100000"/>
              </a:lnSpc>
              <a:buFont typeface="Wingdings" pitchFamily="2" charset="2"/>
              <a:buChar char="§"/>
            </a:pPr>
            <a:r>
              <a:rPr lang="el" sz="1400">
                <a:solidFill>
                  <a:srgbClr val="000000"/>
                </a:solidFill>
              </a:rPr>
              <a:t>Εσωτερική &amp; </a:t>
            </a:r>
          </a:p>
          <a:p>
            <a:pPr marL="342900" indent="-342900">
              <a:lnSpc>
                <a:spcPct val="100000"/>
              </a:lnSpc>
              <a:buFont typeface="Wingdings" pitchFamily="2" charset="2"/>
              <a:buChar char="§"/>
            </a:pPr>
            <a:r>
              <a:rPr lang="el" sz="1400">
                <a:solidFill>
                  <a:srgbClr val="000000"/>
                </a:solidFill>
              </a:rPr>
              <a:t>Δημόσιος</a:t>
            </a:r>
          </a:p>
          <a:p>
            <a:pPr marL="342900" indent="-342900">
              <a:lnSpc>
                <a:spcPct val="100000"/>
              </a:lnSpc>
              <a:buFont typeface="Arial" pitchFamily="34" charset="0"/>
              <a:buChar char="•"/>
            </a:pPr>
            <a:endParaRPr lang="en-GB" sz="1400">
              <a:solidFill>
                <a:srgbClr val="000000"/>
              </a:solidFill>
            </a:endParaRPr>
          </a:p>
          <a:p>
            <a:pPr>
              <a:lnSpc>
                <a:spcPct val="100000"/>
              </a:lnSpc>
            </a:pPr>
            <a:r>
              <a:rPr lang="el" sz="1400" b="1">
                <a:solidFill>
                  <a:srgbClr val="000000"/>
                </a:solidFill>
              </a:rPr>
              <a:t>Τυπικοί κίνδυνοι:  </a:t>
            </a:r>
            <a:r>
              <a:rPr lang="el" sz="1400">
                <a:solidFill>
                  <a:srgbClr val="000000"/>
                </a:solidFill>
              </a:rPr>
              <a:t>Απώλεια απορρήτου, μη εξουσιοδοτημένη πρόσβαση σε πληροφορίες, κλοπή ταυτότητας κ.λπ.</a:t>
            </a:r>
          </a:p>
          <a:p>
            <a:pPr>
              <a:lnSpc>
                <a:spcPct val="100000"/>
              </a:lnSpc>
            </a:pPr>
            <a:endParaRPr lang="en-GB" sz="1400">
              <a:solidFill>
                <a:srgbClr val="000000"/>
              </a:solidFill>
            </a:endParaRPr>
          </a:p>
          <a:p>
            <a:pPr>
              <a:lnSpc>
                <a:spcPct val="100000"/>
              </a:lnSpc>
            </a:pPr>
            <a:endParaRPr lang="en-GB" sz="1400">
              <a:solidFill>
                <a:srgbClr val="000000"/>
              </a:solidFill>
            </a:endParaRPr>
          </a:p>
          <a:p>
            <a:pPr marL="342900" indent="-342900">
              <a:lnSpc>
                <a:spcPct val="100000"/>
              </a:lnSpc>
              <a:buFont typeface="Arial" pitchFamily="34" charset="0"/>
              <a:buChar char="•"/>
            </a:pPr>
            <a:endParaRPr lang="en-GB" sz="1400">
              <a:solidFill>
                <a:srgbClr val="000000"/>
              </a:solidFill>
            </a:endParaRPr>
          </a:p>
        </p:txBody>
      </p:sp>
      <p:sp>
        <p:nvSpPr>
          <p:cNvPr id="6" name="Rectangle 5">
            <a:extLst>
              <a:ext uri="{FF2B5EF4-FFF2-40B4-BE49-F238E27FC236}">
                <a16:creationId xmlns:a16="http://schemas.microsoft.com/office/drawing/2014/main" id="{FB44F403-C104-E081-329D-A657BB225C7A}"/>
              </a:ext>
            </a:extLst>
          </p:cNvPr>
          <p:cNvSpPr/>
          <p:nvPr/>
        </p:nvSpPr>
        <p:spPr>
          <a:xfrm>
            <a:off x="8490484" y="1412776"/>
            <a:ext cx="2140442" cy="381945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0000"/>
              </a:lnSpc>
            </a:pPr>
            <a:r>
              <a:rPr lang="el" sz="1400">
                <a:solidFill>
                  <a:srgbClr val="000000"/>
                </a:solidFill>
              </a:rPr>
              <a:t>Οι πληροφορίες είναι ακριβείς και αξιόπιστες και δεν έχουν αλλοιωθεί ή αλλάξει με μη εξουσιοδοτημένο τρόπο. Οι έλεγχοι ακεραιότητας διασφαλίζουν ότι οι πληροφορίες είναι αυθεντικές, ακριβείς και αξιόπιστες.</a:t>
            </a:r>
          </a:p>
          <a:p>
            <a:pPr>
              <a:lnSpc>
                <a:spcPct val="100000"/>
              </a:lnSpc>
            </a:pPr>
            <a:endParaRPr lang="en-GB" sz="1400">
              <a:solidFill>
                <a:srgbClr val="000000"/>
              </a:solidFill>
            </a:endParaRPr>
          </a:p>
          <a:p>
            <a:pPr>
              <a:lnSpc>
                <a:spcPct val="100000"/>
              </a:lnSpc>
            </a:pPr>
            <a:r>
              <a:rPr lang="el" sz="1400" b="1">
                <a:solidFill>
                  <a:srgbClr val="000000"/>
                </a:solidFill>
              </a:rPr>
              <a:t>Τυπικοί κίνδυνοι: </a:t>
            </a:r>
            <a:r>
              <a:rPr lang="el" sz="1400">
                <a:solidFill>
                  <a:srgbClr val="000000"/>
                </a:solidFill>
              </a:rPr>
              <a:t> Δόλιες δραστηριότητες, κατασκευαστικά ελαττώματα, ανακριβείς οικονομικές αναφορές κ.λπ.</a:t>
            </a:r>
          </a:p>
          <a:p>
            <a:pPr>
              <a:lnSpc>
                <a:spcPct val="100000"/>
              </a:lnSpc>
            </a:pPr>
            <a:endParaRPr lang="en-GB" sz="1400">
              <a:solidFill>
                <a:srgbClr val="000000"/>
              </a:solidFill>
            </a:endParaRPr>
          </a:p>
        </p:txBody>
      </p:sp>
      <p:sp>
        <p:nvSpPr>
          <p:cNvPr id="7" name="Rectangle 6">
            <a:extLst>
              <a:ext uri="{FF2B5EF4-FFF2-40B4-BE49-F238E27FC236}">
                <a16:creationId xmlns:a16="http://schemas.microsoft.com/office/drawing/2014/main" id="{092E2297-535D-3249-A832-208DF1BBADFD}"/>
              </a:ext>
            </a:extLst>
          </p:cNvPr>
          <p:cNvSpPr/>
          <p:nvPr/>
        </p:nvSpPr>
        <p:spPr>
          <a:xfrm>
            <a:off x="3487697" y="5434260"/>
            <a:ext cx="4386432" cy="114910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00000"/>
              </a:lnSpc>
            </a:pPr>
            <a:r>
              <a:rPr lang="el" sz="1400">
                <a:solidFill>
                  <a:srgbClr val="000000"/>
                </a:solidFill>
              </a:rPr>
              <a:t>Τα δεδομένα είναι διαθέσιμα στους χρήστες όταν χρειάζεται</a:t>
            </a:r>
          </a:p>
          <a:p>
            <a:pPr>
              <a:lnSpc>
                <a:spcPct val="100000"/>
              </a:lnSpc>
            </a:pPr>
            <a:endParaRPr lang="en-GB" sz="1400">
              <a:solidFill>
                <a:srgbClr val="000000"/>
              </a:solidFill>
            </a:endParaRPr>
          </a:p>
          <a:p>
            <a:pPr>
              <a:lnSpc>
                <a:spcPct val="100000"/>
              </a:lnSpc>
            </a:pPr>
            <a:r>
              <a:rPr lang="el" sz="1400" b="1">
                <a:solidFill>
                  <a:srgbClr val="000000"/>
                </a:solidFill>
              </a:rPr>
              <a:t>Τυπικοί κίνδυνοι: Διακοπή  </a:t>
            </a:r>
            <a:r>
              <a:rPr lang="el" sz="1400">
                <a:solidFill>
                  <a:srgbClr val="000000"/>
                </a:solidFill>
              </a:rPr>
              <a:t>επιχειρηματικής δραστηριότητας, απώλεια εμπιστοσύνης πελατών, απώλεια εσόδων κ.λπ.</a:t>
            </a:r>
          </a:p>
        </p:txBody>
      </p:sp>
      <p:pic>
        <p:nvPicPr>
          <p:cNvPr id="8" name="Picture 2">
            <a:extLst>
              <a:ext uri="{FF2B5EF4-FFF2-40B4-BE49-F238E27FC236}">
                <a16:creationId xmlns:a16="http://schemas.microsoft.com/office/drawing/2014/main" id="{7A8A810F-8B77-8136-467E-61024BA54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395" y="1350590"/>
            <a:ext cx="4575734" cy="394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235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0632F-E817-EAE3-BB65-019E96B6AD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025BED-AECA-5387-7F66-976F826CEEB3}"/>
              </a:ext>
            </a:extLst>
          </p:cNvPr>
          <p:cNvSpPr>
            <a:spLocks noGrp="1"/>
          </p:cNvSpPr>
          <p:nvPr>
            <p:ph type="ctrTitle"/>
          </p:nvPr>
        </p:nvSpPr>
        <p:spPr>
          <a:xfrm>
            <a:off x="796322" y="320040"/>
            <a:ext cx="8974999" cy="609108"/>
          </a:xfrm>
        </p:spPr>
        <p:txBody>
          <a:bodyPr>
            <a:normAutofit fontScale="90000"/>
          </a:bodyPr>
          <a:lstStyle/>
          <a:p>
            <a:r>
              <a:rPr lang="el" sz="3600">
                <a:solidFill>
                  <a:srgbClr val="00A1DA"/>
                </a:solidFill>
              </a:rPr>
              <a:t>Βασικές έννοιες ασφάλειας πληροφοριών</a:t>
            </a:r>
            <a:endParaRPr lang="el-GR"/>
          </a:p>
        </p:txBody>
      </p:sp>
      <p:sp>
        <p:nvSpPr>
          <p:cNvPr id="5" name="Footer Placeholder 4">
            <a:extLst>
              <a:ext uri="{FF2B5EF4-FFF2-40B4-BE49-F238E27FC236}">
                <a16:creationId xmlns:a16="http://schemas.microsoft.com/office/drawing/2014/main" id="{8BC8781D-3BBA-84EF-2261-BAB0F686D1F0}"/>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52AFA9EA-4BE0-C1D9-3E90-D24E6EDEB1F8}"/>
              </a:ext>
            </a:extLst>
          </p:cNvPr>
          <p:cNvSpPr>
            <a:spLocks noGrp="1"/>
          </p:cNvSpPr>
          <p:nvPr>
            <p:ph type="sldNum" sz="quarter" idx="4"/>
          </p:nvPr>
        </p:nvSpPr>
        <p:spPr/>
        <p:txBody>
          <a:bodyPr/>
          <a:lstStyle/>
          <a:p>
            <a:fld id="{3A98EE3D-8CD1-4C3F-BD1C-C98C9596463C}" type="slidenum">
              <a:rPr lang="en-US" smtClean="0"/>
              <a:pPr/>
              <a:t>14</a:t>
            </a:fld>
            <a:endParaRPr lang="en-US"/>
          </a:p>
        </p:txBody>
      </p:sp>
      <p:sp>
        <p:nvSpPr>
          <p:cNvPr id="7" name="Content Placeholder 6">
            <a:extLst>
              <a:ext uri="{FF2B5EF4-FFF2-40B4-BE49-F238E27FC236}">
                <a16:creationId xmlns:a16="http://schemas.microsoft.com/office/drawing/2014/main" id="{3F5AD5DB-FC75-42FE-C1E0-A9990F730E92}"/>
              </a:ext>
            </a:extLst>
          </p:cNvPr>
          <p:cNvSpPr>
            <a:spLocks noGrp="1"/>
          </p:cNvSpPr>
          <p:nvPr>
            <p:ph sz="quarter" idx="17"/>
          </p:nvPr>
        </p:nvSpPr>
        <p:spPr>
          <a:xfrm>
            <a:off x="796321" y="1382233"/>
            <a:ext cx="6370023" cy="4908541"/>
          </a:xfrm>
        </p:spPr>
        <p:txBody>
          <a:bodyPr/>
          <a:lstStyle/>
          <a:p>
            <a:pPr algn="just">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 sz="1400" b="1">
                <a:solidFill>
                  <a:srgbClr val="000000"/>
                </a:solidFill>
                <a:ea typeface="Lucida Sans Unicode" panose="020B0602030504020204" pitchFamily="34" charset="0"/>
                <a:cs typeface="Lucida Sans Unicode" panose="020B0602030504020204" pitchFamily="34" charset="0"/>
              </a:rPr>
              <a:t>Πρόσβαση</a:t>
            </a:r>
            <a:r>
              <a:rPr lang="el" sz="1400">
                <a:solidFill>
                  <a:srgbClr val="000000"/>
                </a:solidFill>
                <a:ea typeface="Lucida Sans Unicode" panose="020B0602030504020204" pitchFamily="34" charset="0"/>
                <a:cs typeface="Lucida Sans Unicode" panose="020B0602030504020204" pitchFamily="34" charset="0"/>
              </a:rPr>
              <a:t> - η ικανότητα ενός υποκειμένου ή αντικειμένου να χρησιμοποιεί, να χειρίζεται, να τροποποιεί ή να επηρεάζει ένα άλλο θέμα ή αντικείμενο.  </a:t>
            </a:r>
          </a:p>
          <a:p>
            <a:pPr algn="just"/>
            <a:r>
              <a:rPr lang="el" sz="1400" b="1">
                <a:solidFill>
                  <a:srgbClr val="000000"/>
                </a:solidFill>
                <a:cs typeface="Lucida Sans Unicode" panose="020B0602030504020204" pitchFamily="34" charset="0"/>
              </a:rPr>
              <a:t>Περιουσιακό στοιχείο </a:t>
            </a:r>
            <a:r>
              <a:rPr lang="el" sz="1400">
                <a:solidFill>
                  <a:srgbClr val="000000"/>
                </a:solidFill>
                <a:ea typeface="Lucida Sans Unicode" panose="020B0602030504020204" pitchFamily="34" charset="0"/>
                <a:cs typeface="Lucida Sans Unicode" panose="020B0602030504020204" pitchFamily="34" charset="0"/>
              </a:rPr>
              <a:t>- οτιδήποτε έχει αξία για ένα άτομο, έναν οργανισμό ή μια κυβέρνηση </a:t>
            </a:r>
          </a:p>
          <a:p>
            <a:pPr algn="just"/>
            <a:r>
              <a:rPr lang="el" sz="1400" b="1">
                <a:solidFill>
                  <a:srgbClr val="000000"/>
                </a:solidFill>
                <a:cs typeface="Lucida Sans Unicode" panose="020B0602030504020204" pitchFamily="34" charset="0"/>
              </a:rPr>
              <a:t>Κυβερνοχώρος - </a:t>
            </a:r>
            <a:r>
              <a:rPr lang="el" sz="1400">
                <a:solidFill>
                  <a:srgbClr val="000000"/>
                </a:solidFill>
                <a:cs typeface="Lucida Sans Unicode" panose="020B0602030504020204" pitchFamily="34" charset="0"/>
              </a:rPr>
              <a:t>διασυνδεδεμένο ψηφιακό περιβάλλον δικτύων, υπηρεσιών, συστημάτων και διαδικασιών</a:t>
            </a:r>
          </a:p>
          <a:p>
            <a:pPr algn="just"/>
            <a:r>
              <a:rPr lang="el" sz="1400" b="1">
                <a:solidFill>
                  <a:srgbClr val="000000"/>
                </a:solidFill>
                <a:cs typeface="Lucida Sans Unicode" panose="020B0602030504020204" pitchFamily="34" charset="0"/>
              </a:rPr>
              <a:t>Απειλή</a:t>
            </a:r>
            <a:r>
              <a:rPr lang="el" sz="1400">
                <a:solidFill>
                  <a:srgbClr val="000000"/>
                </a:solidFill>
                <a:ea typeface="Lucida Sans Unicode" panose="020B0602030504020204" pitchFamily="34" charset="0"/>
                <a:cs typeface="Lucida Sans Unicode" panose="020B0602030504020204" pitchFamily="34" charset="0"/>
              </a:rPr>
              <a:t>: πιθανή αιτία ανεπιθύμητου περιστατικού, το οποίο μπορεί να προκαλέσει βλάβη σε ένα σύστημα, άτομο ή οργανισμό</a:t>
            </a:r>
          </a:p>
          <a:p>
            <a:pPr algn="just"/>
            <a:r>
              <a:rPr lang="el" sz="1400" b="1">
                <a:solidFill>
                  <a:srgbClr val="000000"/>
                </a:solidFill>
                <a:cs typeface="Lucida Sans Unicode" panose="020B0602030504020204" pitchFamily="34" charset="0"/>
              </a:rPr>
              <a:t>Ευπάθεια</a:t>
            </a:r>
            <a:r>
              <a:rPr lang="el" sz="1400">
                <a:solidFill>
                  <a:srgbClr val="000000"/>
                </a:solidFill>
                <a:cs typeface="Lucida Sans Unicode" panose="020B0602030504020204" pitchFamily="34" charset="0"/>
              </a:rPr>
              <a:t>: αδυναμία ενός περιουσιακού στοιχείου ή ελέγχου που μπορεί να αξιοποιηθεί από μια απειλή</a:t>
            </a:r>
          </a:p>
          <a:p>
            <a:pPr algn="just"/>
            <a:r>
              <a:rPr lang="el" sz="1400" b="1">
                <a:solidFill>
                  <a:srgbClr val="000000"/>
                </a:solidFill>
                <a:cs typeface="Lucida Sans Unicode" panose="020B0602030504020204" pitchFamily="34" charset="0"/>
              </a:rPr>
              <a:t>Περιστατικό στον κυβερνοχώρο - </a:t>
            </a:r>
            <a:r>
              <a:rPr lang="el" sz="1400">
                <a:solidFill>
                  <a:srgbClr val="000000"/>
                </a:solidFill>
                <a:cs typeface="Lucida Sans Unicode" panose="020B0602030504020204" pitchFamily="34" charset="0"/>
              </a:rPr>
              <a:t>συμβάν στον κυβερνοχώρο που συνεπάγεται απώλεια ασφάλειας πληροφοριών ή επηρεάζει τις επιχειρηματικές δραστηριότητες</a:t>
            </a:r>
          </a:p>
          <a:p>
            <a:endParaRPr lang="en-GB" sz="1400">
              <a:solidFill>
                <a:srgbClr val="000000"/>
              </a:solidFill>
              <a:cs typeface="Lucida Sans Unicode" panose="020B0602030504020204" pitchFamily="34" charset="0"/>
            </a:endParaRPr>
          </a:p>
          <a:p>
            <a:endParaRPr lang="en-GB"/>
          </a:p>
        </p:txBody>
      </p:sp>
    </p:spTree>
    <p:extLst>
      <p:ext uri="{BB962C8B-B14F-4D97-AF65-F5344CB8AC3E}">
        <p14:creationId xmlns:p14="http://schemas.microsoft.com/office/powerpoint/2010/main" val="3667352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980739" y="466165"/>
            <a:ext cx="10058400" cy="510988"/>
          </a:xfrm>
        </p:spPr>
        <p:txBody>
          <a:bodyPr>
            <a:normAutofit fontScale="90000"/>
          </a:bodyPr>
          <a:lstStyle/>
          <a:p>
            <a:br>
              <a:rPr lang="en-GB" sz="3600">
                <a:solidFill>
                  <a:srgbClr val="00B0F0"/>
                </a:solidFill>
              </a:rPr>
            </a:br>
            <a:br>
              <a:rPr lang="en-GB" sz="4400">
                <a:solidFill>
                  <a:srgbClr val="00B0F0"/>
                </a:solidFill>
              </a:rPr>
            </a:br>
            <a:r>
              <a:rPr lang="el" sz="3100">
                <a:solidFill>
                  <a:srgbClr val="00A1DA"/>
                </a:solidFill>
              </a:rPr>
              <a:t>Βασικές έννοιες ασφάλειας πληροφοριών</a:t>
            </a:r>
            <a:endParaRPr lang="en-GB" sz="360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97280" y="1470213"/>
            <a:ext cx="10058400" cy="4398880"/>
          </a:xfrm>
        </p:spPr>
        <p:txBody>
          <a:bodyPr>
            <a:normAutofit lnSpcReduction="10000"/>
          </a:bodyPr>
          <a:lstStyle/>
          <a:p>
            <a:pPr>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 sz="2000" b="1">
                <a:solidFill>
                  <a:srgbClr val="000000"/>
                </a:solidFill>
                <a:ea typeface="Lucida Sans Unicode" panose="020B0602030504020204" pitchFamily="34" charset="0"/>
                <a:cs typeface="Lucida Sans Unicode" panose="020B0602030504020204" pitchFamily="34" charset="0"/>
              </a:rPr>
              <a:t>Επίθεση</a:t>
            </a:r>
            <a:r>
              <a:rPr lang="el" sz="2000">
                <a:solidFill>
                  <a:srgbClr val="000000"/>
                </a:solidFill>
                <a:ea typeface="Lucida Sans Unicode" panose="020B0602030504020204" pitchFamily="34" charset="0"/>
                <a:cs typeface="Lucida Sans Unicode" panose="020B0602030504020204" pitchFamily="34" charset="0"/>
              </a:rPr>
              <a:t> - μια πράξη που είναι μια σκόπιμη ή ακούσια προσπάθεια πρόκλησης βλάβης ή παραβίασης των πληροφοριών ή / και των συστημάτων που τις υποστηρίζουν. </a:t>
            </a:r>
          </a:p>
          <a:p>
            <a:r>
              <a:rPr lang="el" sz="2000" b="1">
                <a:solidFill>
                  <a:srgbClr val="000000"/>
                </a:solidFill>
                <a:cs typeface="Lucida Sans Unicode" panose="020B0602030504020204" pitchFamily="34" charset="0"/>
              </a:rPr>
              <a:t>Αντίμετρα ελέγχου - </a:t>
            </a:r>
            <a:r>
              <a:rPr lang="el" sz="2000">
                <a:solidFill>
                  <a:srgbClr val="000000"/>
                </a:solidFill>
                <a:cs typeface="Lucida Sans Unicode" panose="020B0602030504020204" pitchFamily="34" charset="0"/>
              </a:rPr>
              <a:t>μέσα διαχείρισης κινδύνου, συμπεριλαμβανομένων πολιτικών, διαδικασιών, κατευθυντήριων γραμμών, πρακτικών ή οργανωτικών δομών, τα οποία μπορεί να είναι διοικητικής, τεχνικής, διαχειριστικής ή νομικής φύσης</a:t>
            </a:r>
          </a:p>
          <a:p>
            <a:r>
              <a:rPr lang="el" sz="2000" b="1">
                <a:solidFill>
                  <a:srgbClr val="000000"/>
                </a:solidFill>
                <a:cs typeface="Lucida Sans Unicode" panose="020B0602030504020204" pitchFamily="34" charset="0"/>
              </a:rPr>
              <a:t>Εκμετάλλευση </a:t>
            </a:r>
            <a:r>
              <a:rPr lang="el" sz="2000">
                <a:solidFill>
                  <a:srgbClr val="000000"/>
                </a:solidFill>
                <a:ea typeface="Lucida Sans Unicode" panose="020B0602030504020204" pitchFamily="34" charset="0"/>
                <a:cs typeface="Lucida Sans Unicode" panose="020B0602030504020204" pitchFamily="34" charset="0"/>
              </a:rPr>
              <a:t>- για να επωφεληθείτε από αδυναμίες ή ευπάθεια σε ένα σύστημα.  </a:t>
            </a:r>
          </a:p>
          <a:p>
            <a:pPr>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 sz="2000" b="1">
                <a:solidFill>
                  <a:srgbClr val="000000"/>
                </a:solidFill>
                <a:cs typeface="Lucida Sans Unicode" panose="020B0602030504020204" pitchFamily="34" charset="0"/>
              </a:rPr>
              <a:t>Έκθεση</a:t>
            </a:r>
            <a:r>
              <a:rPr lang="el" sz="2000">
                <a:solidFill>
                  <a:srgbClr val="000000"/>
                </a:solidFill>
                <a:ea typeface="Lucida Sans Unicode" panose="020B0602030504020204" pitchFamily="34" charset="0"/>
                <a:cs typeface="Lucida Sans Unicode" panose="020B0602030504020204" pitchFamily="34" charset="0"/>
              </a:rPr>
              <a:t> - μια μεμονωμένη περίπτωση ανοίγματος σε ζημιές.  </a:t>
            </a:r>
          </a:p>
          <a:p>
            <a:r>
              <a:rPr lang="el" sz="2000" b="1">
                <a:solidFill>
                  <a:srgbClr val="000000"/>
                </a:solidFill>
                <a:cs typeface="Lucida Sans Unicode" panose="020B0602030504020204" pitchFamily="34" charset="0"/>
              </a:rPr>
              <a:t>Κακόβουλο περιεχόμενο - </a:t>
            </a:r>
            <a:r>
              <a:rPr lang="el" sz="2000">
                <a:solidFill>
                  <a:srgbClr val="000000"/>
                </a:solidFill>
                <a:cs typeface="Lucida Sans Unicode" panose="020B0602030504020204" pitchFamily="34" charset="0"/>
              </a:rPr>
              <a:t>εφαρμογές, έγγραφα, αρχεία, δεδομένα ή άλλοι πόροι που έχουν ενσωματωμένα, συγκαλυμμένα ή κρυμμένα κακόβουλα χαρακτηριστικά ή δυνατότητες</a:t>
            </a:r>
          </a:p>
          <a:p>
            <a:pPr>
              <a:spcBef>
                <a:spcPts val="37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l" sz="2000" b="1">
                <a:solidFill>
                  <a:srgbClr val="000000"/>
                </a:solidFill>
                <a:cs typeface="Lucida Sans Unicode" panose="020B0602030504020204" pitchFamily="34" charset="0"/>
              </a:rPr>
              <a:t>Κίνδυνος </a:t>
            </a:r>
            <a:r>
              <a:rPr lang="el" sz="2000">
                <a:solidFill>
                  <a:srgbClr val="000000"/>
                </a:solidFill>
                <a:ea typeface="Lucida Sans Unicode" panose="020B0602030504020204" pitchFamily="34" charset="0"/>
                <a:cs typeface="Lucida Sans Unicode" panose="020B0602030504020204" pitchFamily="34" charset="0"/>
              </a:rPr>
              <a:t>- η πιθανότητα ότι κάτι μπορεί να συμβεί.  </a:t>
            </a:r>
          </a:p>
          <a:p>
            <a:endParaRPr lang="en-GB"/>
          </a:p>
        </p:txBody>
      </p:sp>
    </p:spTree>
    <p:extLst>
      <p:ext uri="{BB962C8B-B14F-4D97-AF65-F5344CB8AC3E}">
        <p14:creationId xmlns:p14="http://schemas.microsoft.com/office/powerpoint/2010/main" val="4054172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6C194-B107-38EC-2AEB-E0D4F53FA6F4}"/>
              </a:ext>
            </a:extLst>
          </p:cNvPr>
          <p:cNvSpPr>
            <a:spLocks noGrp="1"/>
          </p:cNvSpPr>
          <p:nvPr>
            <p:ph type="title"/>
          </p:nvPr>
        </p:nvSpPr>
        <p:spPr>
          <a:xfrm>
            <a:off x="1066800" y="566570"/>
            <a:ext cx="10058400" cy="510988"/>
          </a:xfrm>
        </p:spPr>
        <p:txBody>
          <a:bodyPr>
            <a:normAutofit fontScale="90000"/>
          </a:bodyPr>
          <a:lstStyle/>
          <a:p>
            <a:br>
              <a:rPr lang="en-GB" sz="3600" dirty="0">
                <a:solidFill>
                  <a:srgbClr val="00B0F0"/>
                </a:solidFill>
              </a:rPr>
            </a:br>
            <a:br>
              <a:rPr lang="en-GB" sz="3600" dirty="0">
                <a:solidFill>
                  <a:srgbClr val="00B0F0"/>
                </a:solidFill>
              </a:rPr>
            </a:br>
            <a:r>
              <a:rPr lang="el" sz="3600" dirty="0">
                <a:solidFill>
                  <a:srgbClr val="00B0F0"/>
                </a:solidFill>
              </a:rPr>
              <a:t>Ασφάλεια στον κυβερνοχώρο στην υγειονομική περίθαλψη</a:t>
            </a:r>
            <a:endParaRPr lang="en-GB" sz="3600" dirty="0">
              <a:solidFill>
                <a:srgbClr val="00B0F0"/>
              </a:solidFill>
            </a:endParaRPr>
          </a:p>
        </p:txBody>
      </p:sp>
      <p:sp>
        <p:nvSpPr>
          <p:cNvPr id="3" name="Content Placeholder 2">
            <a:extLst>
              <a:ext uri="{FF2B5EF4-FFF2-40B4-BE49-F238E27FC236}">
                <a16:creationId xmlns:a16="http://schemas.microsoft.com/office/drawing/2014/main" id="{445132DE-31A6-5CE5-366F-E6336EB4DC97}"/>
              </a:ext>
            </a:extLst>
          </p:cNvPr>
          <p:cNvSpPr>
            <a:spLocks noGrp="1"/>
          </p:cNvSpPr>
          <p:nvPr>
            <p:ph idx="1"/>
          </p:nvPr>
        </p:nvSpPr>
        <p:spPr>
          <a:xfrm>
            <a:off x="1097280" y="1201479"/>
            <a:ext cx="10058400" cy="4667614"/>
          </a:xfrm>
        </p:spPr>
        <p:txBody>
          <a:bodyPr>
            <a:normAutofit fontScale="77500" lnSpcReduction="20000"/>
          </a:bodyPr>
          <a:lstStyle/>
          <a:p>
            <a:pPr>
              <a:lnSpc>
                <a:spcPct val="120000"/>
              </a:lnSpc>
              <a:buFont typeface="Arial" panose="020B0604020202020204" pitchFamily="34" charset="0"/>
              <a:buChar char="•"/>
            </a:pPr>
            <a:r>
              <a:rPr lang="el" sz="2200" dirty="0">
                <a:solidFill>
                  <a:srgbClr val="000000"/>
                </a:solidFill>
                <a:cs typeface="Lucida Sans Unicode" panose="020B0602030504020204" pitchFamily="34" charset="0"/>
              </a:rPr>
              <a:t>Η ασφάλεια στον κυβερνοχώρο στον τομέα της υγειονομικής περίθαλψης είναι μοναδική </a:t>
            </a:r>
          </a:p>
          <a:p>
            <a:pPr>
              <a:lnSpc>
                <a:spcPct val="120000"/>
              </a:lnSpc>
              <a:buFont typeface="Arial" panose="020B0604020202020204" pitchFamily="34" charset="0"/>
              <a:buChar char="•"/>
            </a:pPr>
            <a:r>
              <a:rPr lang="el" sz="2200" dirty="0">
                <a:solidFill>
                  <a:srgbClr val="000000"/>
                </a:solidFill>
                <a:cs typeface="Lucida Sans Unicode" panose="020B0602030504020204" pitchFamily="34" charset="0"/>
              </a:rPr>
              <a:t>Λόγω του είδους των πληροφοριών που διατρέχουν κίνδυνο και των συνεπειών που σχετίζονται με την ασφάλεια των ασθενών. </a:t>
            </a:r>
          </a:p>
          <a:p>
            <a:pPr marL="274320" lvl="2" indent="-91440">
              <a:lnSpc>
                <a:spcPct val="120000"/>
              </a:lnSpc>
              <a:spcBef>
                <a:spcPts val="1200"/>
              </a:spcBef>
              <a:spcAft>
                <a:spcPts val="200"/>
              </a:spcAft>
              <a:buClr>
                <a:schemeClr val="accent1"/>
              </a:buClr>
              <a:buSzPct val="100000"/>
              <a:buFont typeface="Arial" panose="020B0604020202020204" pitchFamily="34" charset="0"/>
              <a:buChar char="•"/>
            </a:pPr>
            <a:r>
              <a:rPr lang="el" sz="2100" i="1" dirty="0">
                <a:solidFill>
                  <a:srgbClr val="000000"/>
                </a:solidFill>
                <a:cs typeface="Lucida Sans Unicode" panose="020B0602030504020204" pitchFamily="34" charset="0"/>
              </a:rPr>
              <a:t>Π.χ.: Όταν κλαπεί ένας αριθμός πιστωτικής κάρτας, η τράπεζα ακυρώνει την κάρτα, εκδίδει νέα και επιστρέφει τα χρήματα στον πελάτη.</a:t>
            </a:r>
          </a:p>
          <a:p>
            <a:pPr>
              <a:lnSpc>
                <a:spcPct val="120000"/>
              </a:lnSpc>
              <a:buFont typeface="Arial" panose="020B0604020202020204" pitchFamily="34" charset="0"/>
              <a:buChar char="•"/>
            </a:pPr>
            <a:r>
              <a:rPr lang="el" sz="2200" dirty="0">
                <a:solidFill>
                  <a:srgbClr val="000000"/>
                </a:solidFill>
                <a:cs typeface="Lucida Sans Unicode" panose="020B0602030504020204" pitchFamily="34" charset="0"/>
              </a:rPr>
              <a:t>Οι ιατρικές συσκευές διασυνδέονται όλο και περισσότερο με άλλο εξοπλισμό </a:t>
            </a:r>
          </a:p>
          <a:p>
            <a:pPr marL="91440" lvl="1" indent="-91440">
              <a:lnSpc>
                <a:spcPct val="120000"/>
              </a:lnSpc>
              <a:spcBef>
                <a:spcPts val="1200"/>
              </a:spcBef>
              <a:spcAft>
                <a:spcPts val="200"/>
              </a:spcAft>
              <a:buClr>
                <a:schemeClr val="accent1"/>
              </a:buClr>
              <a:buSzPct val="100000"/>
              <a:buFont typeface="Arial" panose="020B0604020202020204" pitchFamily="34" charset="0"/>
              <a:buChar char="•"/>
            </a:pPr>
            <a:r>
              <a:rPr lang="el" sz="2200" dirty="0">
                <a:solidFill>
                  <a:srgbClr val="000000"/>
                </a:solidFill>
                <a:cs typeface="Lucida Sans Unicode" panose="020B0602030504020204" pitchFamily="34" charset="0"/>
              </a:rPr>
              <a:t>Έλλειψη ελέγχου για τους κατασκευαστές σχετικά με τη διαμόρφωση του δικτύου με τα νοσοκομεία να προμηθεύονται εξαρτήματα δικτύου και συσκευές από διαφορετικούς κατασκευαστές</a:t>
            </a:r>
          </a:p>
          <a:p>
            <a:pPr marL="91440" lvl="1" indent="-91440">
              <a:lnSpc>
                <a:spcPct val="120000"/>
              </a:lnSpc>
              <a:spcBef>
                <a:spcPts val="1200"/>
              </a:spcBef>
              <a:spcAft>
                <a:spcPts val="200"/>
              </a:spcAft>
              <a:buClr>
                <a:schemeClr val="accent1"/>
              </a:buClr>
              <a:buSzPct val="100000"/>
              <a:buFont typeface="Arial" panose="020B0604020202020204" pitchFamily="34" charset="0"/>
              <a:buChar char="•"/>
            </a:pPr>
            <a:r>
              <a:rPr lang="el" sz="2200" dirty="0">
                <a:solidFill>
                  <a:srgbClr val="000000"/>
                </a:solidFill>
                <a:cs typeface="Lucida Sans Unicode" panose="020B0602030504020204" pitchFamily="34" charset="0"/>
              </a:rPr>
              <a:t>Πολλές ευπάθειες για τις συνδεδεμένες συσκευές και ακούσιες συνέπειες</a:t>
            </a:r>
          </a:p>
          <a:p>
            <a:pPr>
              <a:lnSpc>
                <a:spcPct val="120000"/>
              </a:lnSpc>
              <a:buFont typeface="Arial" panose="020B0604020202020204" pitchFamily="34" charset="0"/>
              <a:buChar char="•"/>
            </a:pPr>
            <a:r>
              <a:rPr lang="el" sz="2200" dirty="0">
                <a:solidFill>
                  <a:srgbClr val="000000"/>
                </a:solidFill>
                <a:cs typeface="Lucida Sans Unicode" panose="020B0602030504020204" pitchFamily="34" charset="0"/>
              </a:rPr>
              <a:t>Οι προσωπικά αναγνωρίσιμες πληροφορίες (PII) χρησιμοποιούνται από σχεδόν κάθε ενδιαφερόμενο σε ένα νοσοκομείο </a:t>
            </a:r>
          </a:p>
          <a:p>
            <a:pPr>
              <a:buFont typeface="Arial" panose="020B0604020202020204" pitchFamily="34" charset="0"/>
              <a:buChar char="•"/>
            </a:pPr>
            <a:endParaRPr lang="en-GB" dirty="0"/>
          </a:p>
        </p:txBody>
      </p:sp>
    </p:spTree>
    <p:extLst>
      <p:ext uri="{BB962C8B-B14F-4D97-AF65-F5344CB8AC3E}">
        <p14:creationId xmlns:p14="http://schemas.microsoft.com/office/powerpoint/2010/main" val="1529901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9CDC4-E7E0-0E9F-0FE6-C9A183F739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52F7CD-25B4-A1E0-62BD-55016D266E73}"/>
              </a:ext>
            </a:extLst>
          </p:cNvPr>
          <p:cNvSpPr>
            <a:spLocks noGrp="1"/>
          </p:cNvSpPr>
          <p:nvPr>
            <p:ph type="ctrTitle"/>
          </p:nvPr>
        </p:nvSpPr>
        <p:spPr>
          <a:xfrm>
            <a:off x="796322" y="320040"/>
            <a:ext cx="8974999" cy="609108"/>
          </a:xfrm>
        </p:spPr>
        <p:txBody>
          <a:bodyPr>
            <a:normAutofit fontScale="90000"/>
          </a:bodyPr>
          <a:lstStyle/>
          <a:p>
            <a:r>
              <a:rPr lang="el" sz="3600">
                <a:solidFill>
                  <a:srgbClr val="00B0F0"/>
                </a:solidFill>
              </a:rPr>
              <a:t>Ασφάλεια στον κυβερνοχώρο στην υγειονομική περίθαλψη</a:t>
            </a:r>
            <a:endParaRPr lang="el-GR"/>
          </a:p>
        </p:txBody>
      </p:sp>
      <p:sp>
        <p:nvSpPr>
          <p:cNvPr id="6" name="Slide Number Placeholder 5">
            <a:extLst>
              <a:ext uri="{FF2B5EF4-FFF2-40B4-BE49-F238E27FC236}">
                <a16:creationId xmlns:a16="http://schemas.microsoft.com/office/drawing/2014/main" id="{5B11D229-2318-D306-0825-E9F36FC12CE0}"/>
              </a:ext>
            </a:extLst>
          </p:cNvPr>
          <p:cNvSpPr>
            <a:spLocks noGrp="1"/>
          </p:cNvSpPr>
          <p:nvPr>
            <p:ph type="sldNum" sz="quarter" idx="4"/>
          </p:nvPr>
        </p:nvSpPr>
        <p:spPr/>
        <p:txBody>
          <a:bodyPr/>
          <a:lstStyle/>
          <a:p>
            <a:fld id="{3A98EE3D-8CD1-4C3F-BD1C-C98C9596463C}" type="slidenum">
              <a:rPr lang="en-US" smtClean="0"/>
              <a:pPr/>
              <a:t>17</a:t>
            </a:fld>
            <a:endParaRPr lang="en-US"/>
          </a:p>
        </p:txBody>
      </p:sp>
      <p:sp>
        <p:nvSpPr>
          <p:cNvPr id="7" name="Content Placeholder 6">
            <a:extLst>
              <a:ext uri="{FF2B5EF4-FFF2-40B4-BE49-F238E27FC236}">
                <a16:creationId xmlns:a16="http://schemas.microsoft.com/office/drawing/2014/main" id="{E3DC8C36-DBA5-BC8E-7D1E-8C010B1E8758}"/>
              </a:ext>
            </a:extLst>
          </p:cNvPr>
          <p:cNvSpPr>
            <a:spLocks noGrp="1"/>
          </p:cNvSpPr>
          <p:nvPr>
            <p:ph sz="quarter" idx="17"/>
          </p:nvPr>
        </p:nvSpPr>
        <p:spPr>
          <a:xfrm>
            <a:off x="796321" y="1382233"/>
            <a:ext cx="8762349" cy="4908541"/>
          </a:xfrm>
        </p:spPr>
        <p:txBody>
          <a:bodyPr>
            <a:normAutofit/>
          </a:bodyPr>
          <a:lstStyle/>
          <a:p>
            <a:pPr>
              <a:buFont typeface="Arial" panose="020B0604020202020204" pitchFamily="34" charset="0"/>
              <a:buChar char="•"/>
            </a:pPr>
            <a:r>
              <a:rPr lang="el" sz="2000">
                <a:solidFill>
                  <a:srgbClr val="000000"/>
                </a:solidFill>
                <a:cs typeface="Lucida Sans Unicode" panose="020B0602030504020204" pitchFamily="34" charset="0"/>
              </a:rPr>
              <a:t>Ο τομέας της υγειονομικής περίθαλψης γίνεται όλο και πιο ψηφιακά συνδεδεμένος</a:t>
            </a:r>
          </a:p>
          <a:p>
            <a:pPr>
              <a:buFont typeface="Arial" panose="020B0604020202020204" pitchFamily="34" charset="0"/>
              <a:buChar char="•"/>
            </a:pPr>
            <a:r>
              <a:rPr lang="el" sz="2000">
                <a:solidFill>
                  <a:srgbClr val="000000"/>
                </a:solidFill>
                <a:cs typeface="Lucida Sans Unicode" panose="020B0602030504020204" pitchFamily="34" charset="0"/>
              </a:rPr>
              <a:t>Συνδεσιμότητα ιατροτεχνολογικών προϊόντων με άλλο λογισμικό και υποδομή ΤΠΕ</a:t>
            </a:r>
          </a:p>
          <a:p>
            <a:pPr lvl="1">
              <a:buFont typeface="Arial" panose="020B0604020202020204" pitchFamily="34" charset="0"/>
              <a:buChar char="•"/>
            </a:pPr>
            <a:r>
              <a:rPr lang="el" sz="2000">
                <a:solidFill>
                  <a:srgbClr val="000000"/>
                </a:solidFill>
                <a:cs typeface="Lucida Sans Unicode" panose="020B0602030504020204" pitchFamily="34" charset="0"/>
              </a:rPr>
              <a:t>Αυτή τη στιγμή υπάρχουν 10-15 συνδεδεμένες συσκευές ανά κρεβάτι στα νοσοκομεία των ΗΠΑ</a:t>
            </a:r>
          </a:p>
          <a:p>
            <a:pPr lvl="2">
              <a:buFont typeface="Arial" panose="020B0604020202020204" pitchFamily="34" charset="0"/>
              <a:buChar char="•"/>
            </a:pPr>
            <a:r>
              <a:rPr lang="el" sz="2000">
                <a:solidFill>
                  <a:srgbClr val="000000"/>
                </a:solidFill>
                <a:cs typeface="Lucida Sans Unicode" panose="020B0602030504020204" pitchFamily="34" charset="0"/>
              </a:rPr>
              <a:t>Μείωση σφαλμάτων, αυτοματοποίηση και απομακρυσμένη παρακολούθηση</a:t>
            </a:r>
          </a:p>
          <a:p>
            <a:pPr>
              <a:buFont typeface="Arial" panose="020B0604020202020204" pitchFamily="34" charset="0"/>
              <a:buChar char="•"/>
            </a:pPr>
            <a:r>
              <a:rPr lang="el" sz="2200">
                <a:solidFill>
                  <a:srgbClr val="000000"/>
                </a:solidFill>
                <a:cs typeface="Lucida Sans Unicode" panose="020B0602030504020204" pitchFamily="34" charset="0"/>
              </a:rPr>
              <a:t>Δημιουργία νέων δυνατοτήτων εισβολέα</a:t>
            </a:r>
          </a:p>
          <a:p>
            <a:pPr lvl="2">
              <a:buFont typeface="Arial" panose="020B0604020202020204" pitchFamily="34" charset="0"/>
              <a:buChar char="•"/>
            </a:pPr>
            <a:r>
              <a:rPr lang="el" sz="2000">
                <a:solidFill>
                  <a:srgbClr val="000000"/>
                </a:solidFill>
                <a:cs typeface="Lucida Sans Unicode" panose="020B0602030504020204" pitchFamily="34" charset="0"/>
              </a:rPr>
              <a:t>Οι παραβιασμένες ιατρικές συσκευές μπορούν να χρησιμοποιηθούν για επιθέσεις σε άλλα τμήματα </a:t>
            </a:r>
          </a:p>
          <a:p>
            <a:pPr lvl="2">
              <a:buFont typeface="Arial" panose="020B0604020202020204" pitchFamily="34" charset="0"/>
              <a:buChar char="•"/>
            </a:pPr>
            <a:r>
              <a:rPr lang="el" sz="2000">
                <a:solidFill>
                  <a:srgbClr val="000000"/>
                </a:solidFill>
                <a:cs typeface="Lucida Sans Unicode" panose="020B0602030504020204" pitchFamily="34" charset="0"/>
              </a:rPr>
              <a:t>Έλλειψη βασικών χαρακτηριστικών ασφαλείας</a:t>
            </a:r>
          </a:p>
          <a:p>
            <a:pPr lvl="2">
              <a:buFont typeface="Arial" panose="020B0604020202020204" pitchFamily="34" charset="0"/>
              <a:buChar char="•"/>
            </a:pPr>
            <a:r>
              <a:rPr lang="el" sz="2000">
                <a:solidFill>
                  <a:srgbClr val="000000"/>
                </a:solidFill>
                <a:cs typeface="Lucida Sans Unicode" panose="020B0602030504020204" pitchFamily="34" charset="0"/>
              </a:rPr>
              <a:t>Παροχή ζωτικών πληροφοριών στους χάκερ </a:t>
            </a:r>
          </a:p>
          <a:p>
            <a:endParaRPr lang="en-GB"/>
          </a:p>
        </p:txBody>
      </p:sp>
    </p:spTree>
    <p:extLst>
      <p:ext uri="{BB962C8B-B14F-4D97-AF65-F5344CB8AC3E}">
        <p14:creationId xmlns:p14="http://schemas.microsoft.com/office/powerpoint/2010/main" val="286063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CDE43-8770-945D-2E27-3B5A7A3CC87B}"/>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1C2F14-C428-99CA-9BE5-AE3F7C0BA308}"/>
              </a:ext>
            </a:extLst>
          </p:cNvPr>
          <p:cNvSpPr>
            <a:spLocks noGrp="1"/>
          </p:cNvSpPr>
          <p:nvPr>
            <p:ph type="pic" sz="quarter" idx="11"/>
          </p:nvPr>
        </p:nvSpPr>
        <p:spPr>
          <a:xfrm flipH="1">
            <a:off x="8038213" y="0"/>
            <a:ext cx="4150302" cy="6537960"/>
          </a:xfrm>
        </p:spPr>
        <p:txBody>
          <a:bodyPr/>
          <a:lstStyle/>
          <a:p>
            <a:endParaRPr lang="en-GB"/>
          </a:p>
        </p:txBody>
      </p:sp>
      <p:sp>
        <p:nvSpPr>
          <p:cNvPr id="2" name="Title 1">
            <a:extLst>
              <a:ext uri="{FF2B5EF4-FFF2-40B4-BE49-F238E27FC236}">
                <a16:creationId xmlns:a16="http://schemas.microsoft.com/office/drawing/2014/main" id="{E36C7927-6820-A58D-F16E-E69813047B1D}"/>
              </a:ext>
            </a:extLst>
          </p:cNvPr>
          <p:cNvSpPr>
            <a:spLocks noGrp="1"/>
          </p:cNvSpPr>
          <p:nvPr>
            <p:ph type="ctrTitle"/>
          </p:nvPr>
        </p:nvSpPr>
        <p:spPr>
          <a:xfrm>
            <a:off x="796322" y="320040"/>
            <a:ext cx="10875725" cy="626258"/>
          </a:xfrm>
        </p:spPr>
        <p:txBody>
          <a:bodyPr>
            <a:normAutofit fontScale="90000"/>
          </a:bodyPr>
          <a:lstStyle/>
          <a:p>
            <a:r>
              <a:rPr lang="el" sz="3600" dirty="0">
                <a:solidFill>
                  <a:srgbClr val="00B0F0"/>
                </a:solidFill>
              </a:rPr>
              <a:t>Προκλήσεις στον τομέα της ασφάλειας στον κυβερνοχώρο στον τομέα της υγειονομικής περίθαλψης</a:t>
            </a:r>
            <a:endParaRPr lang="en-GB" dirty="0"/>
          </a:p>
        </p:txBody>
      </p:sp>
      <p:sp>
        <p:nvSpPr>
          <p:cNvPr id="3" name="Content Placeholder 2">
            <a:extLst>
              <a:ext uri="{FF2B5EF4-FFF2-40B4-BE49-F238E27FC236}">
                <a16:creationId xmlns:a16="http://schemas.microsoft.com/office/drawing/2014/main" id="{8D52E84D-AC28-5D4E-5A73-62B7584EDE5E}"/>
              </a:ext>
            </a:extLst>
          </p:cNvPr>
          <p:cNvSpPr>
            <a:spLocks noGrp="1"/>
          </p:cNvSpPr>
          <p:nvPr>
            <p:ph sz="quarter" idx="17"/>
          </p:nvPr>
        </p:nvSpPr>
        <p:spPr>
          <a:xfrm>
            <a:off x="487977" y="1122226"/>
            <a:ext cx="8900572" cy="5464071"/>
          </a:xfrm>
        </p:spPr>
        <p:txBody>
          <a:bodyPr>
            <a:normAutofit fontScale="92500" lnSpcReduction="10000"/>
          </a:bodyPr>
          <a:lstStyle/>
          <a:p>
            <a:pPr>
              <a:buFont typeface="Arial" panose="020B0604020202020204" pitchFamily="34" charset="0"/>
              <a:buChar char="•"/>
            </a:pPr>
            <a:r>
              <a:rPr lang="el" sz="2000">
                <a:solidFill>
                  <a:srgbClr val="000000"/>
                </a:solidFill>
                <a:cs typeface="Lucida Sans Unicode" panose="020B0602030504020204" pitchFamily="34" charset="0"/>
              </a:rPr>
              <a:t>Οι κίνδυνοι για την ασφάλεια στον κυβερνοχώρο μπορούν να διαταράξουν κρίσιμες ιατρικές υπηρεσίες</a:t>
            </a:r>
          </a:p>
          <a:p>
            <a:pPr>
              <a:buFont typeface="Arial" panose="020B0604020202020204" pitchFamily="34" charset="0"/>
              <a:buChar char="•"/>
            </a:pPr>
            <a:r>
              <a:rPr lang="el" sz="2000">
                <a:solidFill>
                  <a:srgbClr val="000000"/>
                </a:solidFill>
                <a:cs typeface="Lucida Sans Unicode" panose="020B0602030504020204" pitchFamily="34" charset="0"/>
              </a:rPr>
              <a:t>Η ψηφιακή εγκληματολογία είναι ένα δύσκολο έργο σε νοσοκομειακό περιβάλλον</a:t>
            </a:r>
          </a:p>
          <a:p>
            <a:pPr marL="736092" indent="-342900">
              <a:buFont typeface="Arial" panose="020B0604020202020204" pitchFamily="34" charset="0"/>
              <a:buChar char="•"/>
            </a:pPr>
            <a:r>
              <a:rPr lang="el" sz="2000">
                <a:solidFill>
                  <a:srgbClr val="000000"/>
                </a:solidFill>
                <a:cs typeface="Lucida Sans Unicode" panose="020B0602030504020204" pitchFamily="34" charset="0"/>
              </a:rPr>
              <a:t>Τα ίδια δεδομένα χρησιμοποιούνται από πολλές υπηρεσίες, γεγονός που καθιστά δύσκολο τον εντοπισμό της επίθεσης</a:t>
            </a:r>
          </a:p>
          <a:p>
            <a:pPr>
              <a:buFont typeface="Arial" panose="020B0604020202020204" pitchFamily="34" charset="0"/>
              <a:buChar char="•"/>
            </a:pPr>
            <a:r>
              <a:rPr lang="el" sz="2000">
                <a:solidFill>
                  <a:srgbClr val="000000"/>
                </a:solidFill>
                <a:cs typeface="Lucida Sans Unicode" panose="020B0602030504020204" pitchFamily="34" charset="0"/>
              </a:rPr>
              <a:t>Παρά το επίπεδο προστασίας της ασφάλειας, ο κίνδυνος επίθεσης παραμένει πάντα </a:t>
            </a:r>
          </a:p>
          <a:p>
            <a:pPr>
              <a:buFont typeface="Arial" panose="020B0604020202020204" pitchFamily="34" charset="0"/>
              <a:buChar char="•"/>
            </a:pPr>
            <a:r>
              <a:rPr lang="el" sz="2000">
                <a:solidFill>
                  <a:srgbClr val="000000"/>
                </a:solidFill>
                <a:cs typeface="Lucida Sans Unicode" panose="020B0602030504020204" pitchFamily="34" charset="0"/>
              </a:rPr>
              <a:t>Πρόσθετες προκλήσεις </a:t>
            </a:r>
          </a:p>
          <a:p>
            <a:pPr marL="1028700" lvl="1" indent="-342900"/>
            <a:r>
              <a:rPr lang="el" sz="2100">
                <a:solidFill>
                  <a:srgbClr val="000000"/>
                </a:solidFill>
                <a:cs typeface="Lucida Sans Unicode" panose="020B0602030504020204" pitchFamily="34" charset="0"/>
              </a:rPr>
              <a:t>Κατανόηση των τρωτών σημείων που σχετίζονται με συνδεδεμένες ιατρικές συσκευές</a:t>
            </a:r>
          </a:p>
          <a:p>
            <a:pPr marL="1028700" lvl="1" indent="-342900"/>
            <a:r>
              <a:rPr lang="el" sz="2100">
                <a:solidFill>
                  <a:srgbClr val="000000"/>
                </a:solidFill>
                <a:cs typeface="Lucida Sans Unicode" panose="020B0602030504020204" pitchFamily="34" charset="0"/>
              </a:rPr>
              <a:t>Ιδιαίτερη προσοχή στη διαχείριση δεδομένων όσον αφορά τα δικτυωμένα ιατροτεχνολογικά προϊόντα</a:t>
            </a:r>
          </a:p>
          <a:p>
            <a:pPr marL="1028700" lvl="1" indent="-342900"/>
            <a:r>
              <a:rPr lang="el" sz="2100">
                <a:solidFill>
                  <a:srgbClr val="000000"/>
                </a:solidFill>
                <a:cs typeface="Lucida Sans Unicode" panose="020B0602030504020204" pitchFamily="34" charset="0"/>
              </a:rPr>
              <a:t>Προδικάστε οποιαδήποτε επίθεση στον κυβερνοχώρο και ευπάθειες μηδενικής ημέρας</a:t>
            </a:r>
          </a:p>
          <a:p>
            <a:pPr marL="1028700" lvl="1" indent="-342900"/>
            <a:r>
              <a:rPr lang="el" sz="2100">
                <a:solidFill>
                  <a:srgbClr val="000000"/>
                </a:solidFill>
                <a:cs typeface="Lucida Sans Unicode" panose="020B0602030504020204" pitchFamily="34" charset="0"/>
              </a:rPr>
              <a:t>Αποτελεσματικότητα των υφιστάμενων ελέγχων</a:t>
            </a:r>
          </a:p>
          <a:p>
            <a:pPr lvl="1">
              <a:buFont typeface="Arial" panose="020B0604020202020204" pitchFamily="34" charset="0"/>
              <a:buChar char="•"/>
            </a:pPr>
            <a:endParaRPr lang="en-GB" sz="2000">
              <a:solidFill>
                <a:srgbClr val="000000"/>
              </a:solidFill>
              <a:cs typeface="Lucida Sans Unicode" panose="020B0602030504020204" pitchFamily="34" charset="0"/>
            </a:endParaRPr>
          </a:p>
          <a:p>
            <a:endParaRPr lang="en-GB"/>
          </a:p>
        </p:txBody>
      </p:sp>
      <p:sp>
        <p:nvSpPr>
          <p:cNvPr id="6" name="Slide Number Placeholder 5">
            <a:extLst>
              <a:ext uri="{FF2B5EF4-FFF2-40B4-BE49-F238E27FC236}">
                <a16:creationId xmlns:a16="http://schemas.microsoft.com/office/drawing/2014/main" id="{2406F10B-6076-80FA-BA1C-C5C945CE35BC}"/>
              </a:ext>
            </a:extLst>
          </p:cNvPr>
          <p:cNvSpPr>
            <a:spLocks noGrp="1"/>
          </p:cNvSpPr>
          <p:nvPr>
            <p:ph type="sldNum" sz="quarter" idx="4"/>
          </p:nvPr>
        </p:nvSpPr>
        <p:spPr/>
        <p:txBody>
          <a:bodyPr/>
          <a:lstStyle/>
          <a:p>
            <a:fld id="{3A98EE3D-8CD1-4C3F-BD1C-C98C9596463C}" type="slidenum">
              <a:rPr lang="en-US" smtClean="0"/>
              <a:pPr/>
              <a:t>18</a:t>
            </a:fld>
            <a:endParaRPr lang="en-US"/>
          </a:p>
        </p:txBody>
      </p:sp>
    </p:spTree>
    <p:extLst>
      <p:ext uri="{BB962C8B-B14F-4D97-AF65-F5344CB8AC3E}">
        <p14:creationId xmlns:p14="http://schemas.microsoft.com/office/powerpoint/2010/main" val="1817722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37222-162F-0FFB-6FF3-CC716BB721D7}"/>
              </a:ext>
            </a:extLst>
          </p:cNvPr>
          <p:cNvSpPr>
            <a:spLocks noGrp="1"/>
          </p:cNvSpPr>
          <p:nvPr>
            <p:ph type="ctrTitle"/>
          </p:nvPr>
        </p:nvSpPr>
        <p:spPr>
          <a:xfrm>
            <a:off x="796322" y="320039"/>
            <a:ext cx="10590136" cy="843099"/>
          </a:xfrm>
        </p:spPr>
        <p:txBody>
          <a:bodyPr>
            <a:noAutofit/>
          </a:bodyPr>
          <a:lstStyle/>
          <a:p>
            <a:r>
              <a:rPr lang="el" sz="2800" dirty="0">
                <a:solidFill>
                  <a:srgbClr val="00B0F0"/>
                </a:solidFill>
              </a:rPr>
              <a:t>Προκλήσεις στον τομέα της ασφάλειας στον κυβερνοχώρο στον τομέα της υγειονομικής περίθαλψης</a:t>
            </a:r>
            <a:endParaRPr lang="en-GB" sz="2800" dirty="0"/>
          </a:p>
        </p:txBody>
      </p:sp>
      <p:sp>
        <p:nvSpPr>
          <p:cNvPr id="3" name="Content Placeholder 2">
            <a:extLst>
              <a:ext uri="{FF2B5EF4-FFF2-40B4-BE49-F238E27FC236}">
                <a16:creationId xmlns:a16="http://schemas.microsoft.com/office/drawing/2014/main" id="{BB47F7E9-EB3C-E496-CC26-CF177AAD0423}"/>
              </a:ext>
            </a:extLst>
          </p:cNvPr>
          <p:cNvSpPr>
            <a:spLocks noGrp="1"/>
          </p:cNvSpPr>
          <p:nvPr>
            <p:ph sz="quarter" idx="17"/>
          </p:nvPr>
        </p:nvSpPr>
        <p:spPr>
          <a:xfrm>
            <a:off x="796322" y="1244009"/>
            <a:ext cx="7922376" cy="4059829"/>
          </a:xfrm>
        </p:spPr>
        <p:txBody>
          <a:bodyPr/>
          <a:lstStyle/>
          <a:p>
            <a:pPr>
              <a:buFont typeface="Arial" panose="020B0604020202020204" pitchFamily="34" charset="0"/>
              <a:buChar char="•"/>
            </a:pPr>
            <a:r>
              <a:rPr lang="el" sz="2000" dirty="0">
                <a:solidFill>
                  <a:srgbClr val="000000"/>
                </a:solidFill>
                <a:cs typeface="Lucida Sans Unicode" panose="020B0602030504020204" pitchFamily="34" charset="0"/>
              </a:rPr>
              <a:t>Μελέτη του ENISA διαπίστωσε ότι το 54 % των απειλών για την ασφάλεια στον κυβερνοχώρο στον τομέα της υγείας</a:t>
            </a:r>
          </a:p>
          <a:p>
            <a:pPr>
              <a:buFont typeface="Arial" panose="020B0604020202020204" pitchFamily="34" charset="0"/>
              <a:buChar char="•"/>
            </a:pPr>
            <a:r>
              <a:rPr lang="el" sz="2000" dirty="0">
                <a:solidFill>
                  <a:srgbClr val="000000"/>
                </a:solidFill>
                <a:cs typeface="Lucida Sans Unicode" panose="020B0602030504020204" pitchFamily="34" charset="0"/>
              </a:rPr>
              <a:t>Ransomware και παραβιάσεις δεδομένων</a:t>
            </a:r>
          </a:p>
          <a:p>
            <a:pPr lvl="1">
              <a:buFont typeface="Arial" panose="020B0604020202020204" pitchFamily="34" charset="0"/>
              <a:buChar char="•"/>
            </a:pPr>
            <a:r>
              <a:rPr lang="el" sz="2000" dirty="0">
                <a:solidFill>
                  <a:srgbClr val="000000"/>
                </a:solidFill>
                <a:cs typeface="Lucida Sans Unicode" panose="020B0602030504020204" pitchFamily="34" charset="0"/>
              </a:rPr>
              <a:t>Τα δεδομένα των ασθενών, συμπεριλαμβανομένων των ηλεκτρονικών μητρώων υγείας, ήταν τα πιο στοχευμένα περιουσιακά στοιχεία (30%). Ανησυχητικό είναι το γεγονός ότι σχεδόν τα μισά από όλα τα περιστατικά (46%) είχαν ως στόχο την κλοπή ή τη διαρροή δεδομένων των οργανισμών υγείας.</a:t>
            </a:r>
          </a:p>
        </p:txBody>
      </p:sp>
      <p:sp>
        <p:nvSpPr>
          <p:cNvPr id="4" name="Picture Placeholder 3">
            <a:extLst>
              <a:ext uri="{FF2B5EF4-FFF2-40B4-BE49-F238E27FC236}">
                <a16:creationId xmlns:a16="http://schemas.microsoft.com/office/drawing/2014/main" id="{D1FFC16C-ABC7-7E3D-48D7-AB5ECB8BAA08}"/>
              </a:ext>
            </a:extLst>
          </p:cNvPr>
          <p:cNvSpPr>
            <a:spLocks noGrp="1"/>
          </p:cNvSpPr>
          <p:nvPr>
            <p:ph type="pic" sz="quarter" idx="11"/>
          </p:nvPr>
        </p:nvSpPr>
        <p:spPr>
          <a:xfrm flipH="1">
            <a:off x="10919636" y="0"/>
            <a:ext cx="1268879" cy="6858000"/>
          </a:xfrm>
        </p:spPr>
        <p:txBody>
          <a:bodyPr/>
          <a:lstStyle/>
          <a:p>
            <a:endParaRPr lang="en-GB"/>
          </a:p>
        </p:txBody>
      </p:sp>
      <p:sp>
        <p:nvSpPr>
          <p:cNvPr id="6" name="Slide Number Placeholder 5">
            <a:extLst>
              <a:ext uri="{FF2B5EF4-FFF2-40B4-BE49-F238E27FC236}">
                <a16:creationId xmlns:a16="http://schemas.microsoft.com/office/drawing/2014/main" id="{B855FE55-1D9E-FDC1-0FA6-2C5E0595CE57}"/>
              </a:ext>
            </a:extLst>
          </p:cNvPr>
          <p:cNvSpPr>
            <a:spLocks noGrp="1"/>
          </p:cNvSpPr>
          <p:nvPr>
            <p:ph type="sldNum" sz="quarter" idx="4"/>
          </p:nvPr>
        </p:nvSpPr>
        <p:spPr/>
        <p:txBody>
          <a:bodyPr/>
          <a:lstStyle/>
          <a:p>
            <a:fld id="{3A98EE3D-8CD1-4C3F-BD1C-C98C9596463C}" type="slidenum">
              <a:rPr lang="en-US" smtClean="0"/>
              <a:pPr/>
              <a:t>19</a:t>
            </a:fld>
            <a:endParaRPr lang="en-US"/>
          </a:p>
        </p:txBody>
      </p:sp>
      <p:sp>
        <p:nvSpPr>
          <p:cNvPr id="8" name="TextBox 7">
            <a:extLst>
              <a:ext uri="{FF2B5EF4-FFF2-40B4-BE49-F238E27FC236}">
                <a16:creationId xmlns:a16="http://schemas.microsoft.com/office/drawing/2014/main" id="{0F598803-D30C-1AE9-D4A6-C73E7FC5B2E5}"/>
              </a:ext>
            </a:extLst>
          </p:cNvPr>
          <p:cNvSpPr txBox="1"/>
          <p:nvPr/>
        </p:nvSpPr>
        <p:spPr>
          <a:xfrm>
            <a:off x="616366" y="3873893"/>
            <a:ext cx="8985631" cy="276999"/>
          </a:xfrm>
          <a:prstGeom prst="rect">
            <a:avLst/>
          </a:prstGeom>
          <a:noFill/>
        </p:spPr>
        <p:txBody>
          <a:bodyPr wrap="square">
            <a:spAutoFit/>
          </a:bodyPr>
          <a:lstStyle/>
          <a:p>
            <a:r>
              <a:rPr lang="el" sz="1200"/>
              <a:t>https://www.enisa.europa.eu/news/checking-up-on-health-ransomware-accounts-for-54-of-cybersecurity-threats</a:t>
            </a:r>
          </a:p>
        </p:txBody>
      </p:sp>
      <p:sp>
        <p:nvSpPr>
          <p:cNvPr id="10" name="TextBox 9">
            <a:extLst>
              <a:ext uri="{FF2B5EF4-FFF2-40B4-BE49-F238E27FC236}">
                <a16:creationId xmlns:a16="http://schemas.microsoft.com/office/drawing/2014/main" id="{F7829C4F-7392-DF9F-A591-A4B665EB4D51}"/>
              </a:ext>
            </a:extLst>
          </p:cNvPr>
          <p:cNvSpPr txBox="1"/>
          <p:nvPr/>
        </p:nvSpPr>
        <p:spPr>
          <a:xfrm>
            <a:off x="481613" y="4103680"/>
            <a:ext cx="8264226" cy="707886"/>
          </a:xfrm>
          <a:prstGeom prst="rect">
            <a:avLst/>
          </a:prstGeom>
          <a:noFill/>
        </p:spPr>
        <p:txBody>
          <a:bodyPr wrap="square">
            <a:spAutoFit/>
          </a:bodyPr>
          <a:lstStyle/>
          <a:p>
            <a:pPr marL="342900" indent="-342900">
              <a:buFont typeface="Arial" panose="020B0604020202020204" pitchFamily="34" charset="0"/>
              <a:buChar char="•"/>
            </a:pPr>
            <a:r>
              <a:rPr lang="el" sz="2000">
                <a:solidFill>
                  <a:srgbClr val="000000"/>
                </a:solidFill>
                <a:cs typeface="Lucida Sans Unicode" panose="020B0602030504020204" pitchFamily="34" charset="0"/>
              </a:rPr>
              <a:t>Το 2021, πάνω από 40 εκατομμύρια αρχεία ασθενών παραβιάστηκαν στις ΗΠΑ.</a:t>
            </a:r>
          </a:p>
        </p:txBody>
      </p:sp>
      <p:sp>
        <p:nvSpPr>
          <p:cNvPr id="12" name="TextBox 11">
            <a:extLst>
              <a:ext uri="{FF2B5EF4-FFF2-40B4-BE49-F238E27FC236}">
                <a16:creationId xmlns:a16="http://schemas.microsoft.com/office/drawing/2014/main" id="{D4D94BE8-9CAA-982D-193B-C4D84EA63C12}"/>
              </a:ext>
            </a:extLst>
          </p:cNvPr>
          <p:cNvSpPr txBox="1"/>
          <p:nvPr/>
        </p:nvSpPr>
        <p:spPr>
          <a:xfrm>
            <a:off x="796322" y="4858778"/>
            <a:ext cx="7663418" cy="276999"/>
          </a:xfrm>
          <a:prstGeom prst="rect">
            <a:avLst/>
          </a:prstGeom>
          <a:noFill/>
        </p:spPr>
        <p:txBody>
          <a:bodyPr wrap="square">
            <a:spAutoFit/>
          </a:bodyPr>
          <a:lstStyle/>
          <a:p>
            <a:r>
              <a:rPr lang="el" sz="1200" i="1"/>
              <a:t>https://expertinsights.com/insights/healthcare-cyber-attack-statistics/</a:t>
            </a:r>
          </a:p>
        </p:txBody>
      </p:sp>
      <p:sp>
        <p:nvSpPr>
          <p:cNvPr id="14" name="TextBox 13">
            <a:extLst>
              <a:ext uri="{FF2B5EF4-FFF2-40B4-BE49-F238E27FC236}">
                <a16:creationId xmlns:a16="http://schemas.microsoft.com/office/drawing/2014/main" id="{FCEF9F16-2638-D221-A7BA-B02D795EB942}"/>
              </a:ext>
            </a:extLst>
          </p:cNvPr>
          <p:cNvSpPr txBox="1"/>
          <p:nvPr/>
        </p:nvSpPr>
        <p:spPr>
          <a:xfrm>
            <a:off x="594303" y="5303838"/>
            <a:ext cx="6129670" cy="707886"/>
          </a:xfrm>
          <a:prstGeom prst="rect">
            <a:avLst/>
          </a:prstGeom>
          <a:noFill/>
        </p:spPr>
        <p:txBody>
          <a:bodyPr wrap="square">
            <a:spAutoFit/>
          </a:bodyPr>
          <a:lstStyle/>
          <a:p>
            <a:pPr marL="342900" indent="-342900">
              <a:buFont typeface="Arial" panose="020B0604020202020204" pitchFamily="34" charset="0"/>
              <a:buChar char="•"/>
            </a:pPr>
            <a:r>
              <a:rPr lang="el" sz="2000">
                <a:solidFill>
                  <a:srgbClr val="000000"/>
                </a:solidFill>
                <a:cs typeface="Lucida Sans Unicode" panose="020B0602030504020204" pitchFamily="34" charset="0"/>
              </a:rPr>
              <a:t>2022, η υπηρεσία NHS 111 στο Ηνωμένο Βασίλειο χτυπήθηκε εκτός σύνδεσης λόγω επίθεσης ransomware</a:t>
            </a:r>
            <a:r>
              <a:rPr lang="el" b="0" i="0">
                <a:solidFill>
                  <a:srgbClr val="000000"/>
                </a:solidFill>
                <a:effectLst/>
                <a:latin typeface="DINNext"/>
              </a:rPr>
              <a:t>.</a:t>
            </a:r>
            <a:endParaRPr lang="en-GB"/>
          </a:p>
        </p:txBody>
      </p:sp>
      <p:sp>
        <p:nvSpPr>
          <p:cNvPr id="16" name="TextBox 15">
            <a:extLst>
              <a:ext uri="{FF2B5EF4-FFF2-40B4-BE49-F238E27FC236}">
                <a16:creationId xmlns:a16="http://schemas.microsoft.com/office/drawing/2014/main" id="{09AF3B65-CCF0-0910-433F-E88A87A055A3}"/>
              </a:ext>
            </a:extLst>
          </p:cNvPr>
          <p:cNvSpPr txBox="1"/>
          <p:nvPr/>
        </p:nvSpPr>
        <p:spPr>
          <a:xfrm>
            <a:off x="904190" y="5967691"/>
            <a:ext cx="6129670" cy="461665"/>
          </a:xfrm>
          <a:prstGeom prst="rect">
            <a:avLst/>
          </a:prstGeom>
          <a:noFill/>
        </p:spPr>
        <p:txBody>
          <a:bodyPr wrap="square">
            <a:spAutoFit/>
          </a:bodyPr>
          <a:lstStyle/>
          <a:p>
            <a:r>
              <a:rPr lang="el" sz="1200" i="1"/>
              <a:t>https://www.bcs.org/articles-opinion-and-research/biggest-healthcare-cyber-attacks-this-decade/</a:t>
            </a:r>
          </a:p>
        </p:txBody>
      </p:sp>
    </p:spTree>
    <p:extLst>
      <p:ext uri="{BB962C8B-B14F-4D97-AF65-F5344CB8AC3E}">
        <p14:creationId xmlns:p14="http://schemas.microsoft.com/office/powerpoint/2010/main" val="136502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a:blip r:embed="rId4">
            <a:alphaModFix/>
          </a:blip>
          <a:stretch>
            <a:fill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26018-4173-7AC1-4F4B-B2FC0F129CB1}"/>
              </a:ext>
            </a:extLst>
          </p:cNvPr>
          <p:cNvSpPr>
            <a:spLocks noGrp="1"/>
          </p:cNvSpPr>
          <p:nvPr>
            <p:ph type="ctrTitle"/>
          </p:nvPr>
        </p:nvSpPr>
        <p:spPr>
          <a:xfrm>
            <a:off x="824241" y="783502"/>
            <a:ext cx="6732237" cy="477402"/>
          </a:xfrm>
        </p:spPr>
        <p:txBody>
          <a:bodyPr>
            <a:normAutofit fontScale="90000"/>
          </a:bodyPr>
          <a:lstStyle/>
          <a:p>
            <a:r>
              <a:rPr lang="el" dirty="0">
                <a:solidFill>
                  <a:srgbClr val="00B0F0"/>
                </a:solidFill>
              </a:rPr>
              <a:t>Θέματα</a:t>
            </a:r>
            <a:r>
              <a:rPr lang="el" sz="3600" dirty="0">
                <a:solidFill>
                  <a:srgbClr val="00B0F0"/>
                </a:solidFill>
              </a:rPr>
              <a:t>ασφάλειας στον τομέα της υγειονομικής περίθαλψης</a:t>
            </a:r>
            <a:endParaRPr lang="en-GB" dirty="0"/>
          </a:p>
        </p:txBody>
      </p:sp>
      <p:sp>
        <p:nvSpPr>
          <p:cNvPr id="3" name="Content Placeholder 2">
            <a:extLst>
              <a:ext uri="{FF2B5EF4-FFF2-40B4-BE49-F238E27FC236}">
                <a16:creationId xmlns:a16="http://schemas.microsoft.com/office/drawing/2014/main" id="{09C5547A-977A-9E76-A88B-884CDF97E6A5}"/>
              </a:ext>
            </a:extLst>
          </p:cNvPr>
          <p:cNvSpPr>
            <a:spLocks noGrp="1"/>
          </p:cNvSpPr>
          <p:nvPr>
            <p:ph sz="quarter" idx="17"/>
          </p:nvPr>
        </p:nvSpPr>
        <p:spPr>
          <a:xfrm>
            <a:off x="796322" y="1754372"/>
            <a:ext cx="5797550" cy="3549466"/>
          </a:xfrm>
        </p:spPr>
        <p:txBody>
          <a:bodyPr/>
          <a:lstStyle/>
          <a:p>
            <a:pPr>
              <a:buFont typeface="Arial" panose="020B0604020202020204" pitchFamily="34" charset="0"/>
              <a:buChar char="•"/>
            </a:pPr>
            <a:r>
              <a:rPr lang="el" altLang="en-US" sz="2000">
                <a:solidFill>
                  <a:srgbClr val="000000"/>
                </a:solidFill>
                <a:cs typeface="Lucida Sans Unicode" panose="020B0602030504020204" pitchFamily="34" charset="0"/>
              </a:rPr>
              <a:t>Εμπιστευτικότητα δεδομένων</a:t>
            </a:r>
          </a:p>
          <a:p>
            <a:pPr>
              <a:buFont typeface="Arial" panose="020B0604020202020204" pitchFamily="34" charset="0"/>
              <a:buChar char="•"/>
            </a:pPr>
            <a:r>
              <a:rPr lang="el" sz="2000">
                <a:solidFill>
                  <a:srgbClr val="000000"/>
                </a:solidFill>
                <a:cs typeface="Lucida Sans Unicode" panose="020B0602030504020204" pitchFamily="34" charset="0"/>
              </a:rPr>
              <a:t>Ασφάλεια ηλεκτρονικού φακέλου υγειονομικής περίθαλψης</a:t>
            </a:r>
          </a:p>
          <a:p>
            <a:pPr lvl="1"/>
            <a:r>
              <a:rPr lang="el" altLang="en-US" sz="1800">
                <a:solidFill>
                  <a:srgbClr val="000000"/>
                </a:solidFill>
                <a:cs typeface="Lucida Sans Unicode" panose="020B0602030504020204" pitchFamily="34" charset="0"/>
              </a:rPr>
              <a:t>Έλεγχος ταυτότητας</a:t>
            </a:r>
          </a:p>
          <a:p>
            <a:pPr lvl="1"/>
            <a:r>
              <a:rPr lang="el" altLang="en-US" sz="1800">
                <a:solidFill>
                  <a:srgbClr val="000000"/>
                </a:solidFill>
                <a:cs typeface="Lucida Sans Unicode" panose="020B0602030504020204" pitchFamily="34" charset="0"/>
              </a:rPr>
              <a:t>Ακεραιότητα δεδομένων</a:t>
            </a:r>
          </a:p>
          <a:p>
            <a:pPr>
              <a:buFont typeface="Arial" panose="020B0604020202020204" pitchFamily="34" charset="0"/>
              <a:buChar char="•"/>
            </a:pPr>
            <a:r>
              <a:rPr lang="el" altLang="en-US" sz="2000">
                <a:solidFill>
                  <a:srgbClr val="000000"/>
                </a:solidFill>
                <a:cs typeface="Lucida Sans Unicode" panose="020B0602030504020204" pitchFamily="34" charset="0"/>
              </a:rPr>
              <a:t>Ασφάλεια Συστημάτων</a:t>
            </a:r>
          </a:p>
          <a:p>
            <a:pPr lvl="1"/>
            <a:r>
              <a:rPr lang="el" altLang="en-US" sz="2000">
                <a:solidFill>
                  <a:srgbClr val="000000"/>
                </a:solidFill>
                <a:cs typeface="Lucida Sans Unicode" panose="020B0602030504020204" pitchFamily="34" charset="0"/>
              </a:rPr>
              <a:t>Ασφαλής μετάδοση</a:t>
            </a:r>
          </a:p>
          <a:p>
            <a:pPr lvl="1"/>
            <a:r>
              <a:rPr lang="el" altLang="en-US" sz="2000">
                <a:solidFill>
                  <a:srgbClr val="000000"/>
                </a:solidFill>
                <a:cs typeface="Lucida Sans Unicode" panose="020B0602030504020204" pitchFamily="34" charset="0"/>
              </a:rPr>
              <a:t>Ασφαλής επεξεργασία</a:t>
            </a:r>
          </a:p>
          <a:p>
            <a:pPr lvl="1"/>
            <a:r>
              <a:rPr lang="el" altLang="en-US" sz="2000">
                <a:solidFill>
                  <a:srgbClr val="000000"/>
                </a:solidFill>
                <a:cs typeface="Lucida Sans Unicode" panose="020B0602030504020204" pitchFamily="34" charset="0"/>
              </a:rPr>
              <a:t>Ασφαλής αποθήκευση</a:t>
            </a:r>
          </a:p>
          <a:p>
            <a:endParaRPr lang="en-US" altLang="en-US" sz="1800">
              <a:solidFill>
                <a:srgbClr val="000000"/>
              </a:solidFill>
              <a:cs typeface="Lucida Sans Unicode" panose="020B0602030504020204" pitchFamily="34" charset="0"/>
            </a:endParaRPr>
          </a:p>
          <a:p>
            <a:endParaRPr lang="en-GB"/>
          </a:p>
        </p:txBody>
      </p:sp>
      <p:sp>
        <p:nvSpPr>
          <p:cNvPr id="4" name="Picture Placeholder 3">
            <a:extLst>
              <a:ext uri="{FF2B5EF4-FFF2-40B4-BE49-F238E27FC236}">
                <a16:creationId xmlns:a16="http://schemas.microsoft.com/office/drawing/2014/main" id="{6CE3EB34-3A6F-63AD-29AB-08219745C8BB}"/>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B421AA99-8374-71B5-2E3E-2470F5BDA7E0}"/>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CC02FB5D-71D5-F740-9A4A-17909FCD5C5B}"/>
              </a:ext>
            </a:extLst>
          </p:cNvPr>
          <p:cNvSpPr>
            <a:spLocks noGrp="1"/>
          </p:cNvSpPr>
          <p:nvPr>
            <p:ph type="sldNum" sz="quarter" idx="4"/>
          </p:nvPr>
        </p:nvSpPr>
        <p:spPr/>
        <p:txBody>
          <a:bodyPr/>
          <a:lstStyle/>
          <a:p>
            <a:fld id="{3A98EE3D-8CD1-4C3F-BD1C-C98C9596463C}" type="slidenum">
              <a:rPr lang="en-US" smtClean="0"/>
              <a:pPr/>
              <a:t>20</a:t>
            </a:fld>
            <a:endParaRPr lang="en-US"/>
          </a:p>
        </p:txBody>
      </p:sp>
    </p:spTree>
    <p:extLst>
      <p:ext uri="{BB962C8B-B14F-4D97-AF65-F5344CB8AC3E}">
        <p14:creationId xmlns:p14="http://schemas.microsoft.com/office/powerpoint/2010/main" val="850021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6A9B-D577-8CBF-E0EB-8ABF74452E8A}"/>
              </a:ext>
            </a:extLst>
          </p:cNvPr>
          <p:cNvSpPr>
            <a:spLocks noGrp="1"/>
          </p:cNvSpPr>
          <p:nvPr>
            <p:ph type="ctrTitle"/>
          </p:nvPr>
        </p:nvSpPr>
        <p:spPr>
          <a:xfrm>
            <a:off x="170121" y="309408"/>
            <a:ext cx="9028162" cy="796378"/>
          </a:xfrm>
        </p:spPr>
        <p:txBody>
          <a:bodyPr>
            <a:normAutofit fontScale="90000"/>
          </a:bodyPr>
          <a:lstStyle/>
          <a:p>
            <a:r>
              <a:rPr lang="el">
                <a:solidFill>
                  <a:srgbClr val="00B0F0"/>
                </a:solidFill>
              </a:rPr>
              <a:t>Ευπάθειες και απειλές ιατρικών συσκευών</a:t>
            </a:r>
            <a:br>
              <a:rPr lang="en-GB">
                <a:solidFill>
                  <a:srgbClr val="00B0F0"/>
                </a:solidFill>
              </a:rPr>
            </a:br>
            <a:endParaRPr lang="en-GB">
              <a:solidFill>
                <a:srgbClr val="00B0F0"/>
              </a:solidFill>
            </a:endParaRPr>
          </a:p>
        </p:txBody>
      </p:sp>
      <p:sp>
        <p:nvSpPr>
          <p:cNvPr id="3" name="Content Placeholder 2">
            <a:extLst>
              <a:ext uri="{FF2B5EF4-FFF2-40B4-BE49-F238E27FC236}">
                <a16:creationId xmlns:a16="http://schemas.microsoft.com/office/drawing/2014/main" id="{9A6D4059-1C87-451A-BC06-6A54BA72B887}"/>
              </a:ext>
            </a:extLst>
          </p:cNvPr>
          <p:cNvSpPr>
            <a:spLocks noGrp="1"/>
          </p:cNvSpPr>
          <p:nvPr>
            <p:ph sz="quarter" idx="17"/>
          </p:nvPr>
        </p:nvSpPr>
        <p:spPr>
          <a:xfrm>
            <a:off x="796322" y="1585180"/>
            <a:ext cx="6367370" cy="3718658"/>
          </a:xfrm>
        </p:spPr>
        <p:txBody>
          <a:bodyPr/>
          <a:lstStyle/>
          <a:p>
            <a:endParaRPr lang="en-GB">
              <a:solidFill>
                <a:srgbClr val="000000"/>
              </a:solidFill>
              <a:cs typeface="Lucida Sans Unicode" panose="020B0602030504020204" pitchFamily="34" charset="0"/>
            </a:endParaRPr>
          </a:p>
          <a:p>
            <a:endParaRPr lang="en-GB"/>
          </a:p>
        </p:txBody>
      </p:sp>
      <p:sp>
        <p:nvSpPr>
          <p:cNvPr id="4" name="Picture Placeholder 3">
            <a:extLst>
              <a:ext uri="{FF2B5EF4-FFF2-40B4-BE49-F238E27FC236}">
                <a16:creationId xmlns:a16="http://schemas.microsoft.com/office/drawing/2014/main" id="{93431008-80E9-69E8-7CEE-33E71B7FD532}"/>
              </a:ext>
            </a:extLst>
          </p:cNvPr>
          <p:cNvSpPr>
            <a:spLocks noGrp="1"/>
          </p:cNvSpPr>
          <p:nvPr>
            <p:ph type="pic" sz="quarter" idx="11"/>
          </p:nvPr>
        </p:nvSpPr>
        <p:spPr/>
        <p:txBody>
          <a:bodyPr/>
          <a:lstStyle/>
          <a:p>
            <a:endParaRPr lang="en-GB"/>
          </a:p>
        </p:txBody>
      </p:sp>
      <p:sp>
        <p:nvSpPr>
          <p:cNvPr id="6" name="Slide Number Placeholder 5">
            <a:extLst>
              <a:ext uri="{FF2B5EF4-FFF2-40B4-BE49-F238E27FC236}">
                <a16:creationId xmlns:a16="http://schemas.microsoft.com/office/drawing/2014/main" id="{C76B3C20-9287-DE62-5C72-64EFCE7586B7}"/>
              </a:ext>
            </a:extLst>
          </p:cNvPr>
          <p:cNvSpPr>
            <a:spLocks noGrp="1"/>
          </p:cNvSpPr>
          <p:nvPr>
            <p:ph type="sldNum" sz="quarter" idx="4"/>
          </p:nvPr>
        </p:nvSpPr>
        <p:spPr/>
        <p:txBody>
          <a:bodyPr/>
          <a:lstStyle/>
          <a:p>
            <a:fld id="{3A98EE3D-8CD1-4C3F-BD1C-C98C9596463C}" type="slidenum">
              <a:rPr lang="en-US" smtClean="0"/>
              <a:pPr/>
              <a:t>21</a:t>
            </a:fld>
            <a:endParaRPr lang="en-US"/>
          </a:p>
        </p:txBody>
      </p:sp>
      <p:sp>
        <p:nvSpPr>
          <p:cNvPr id="5" name="Content Placeholder 2">
            <a:extLst>
              <a:ext uri="{FF2B5EF4-FFF2-40B4-BE49-F238E27FC236}">
                <a16:creationId xmlns:a16="http://schemas.microsoft.com/office/drawing/2014/main" id="{5D1095F8-7E58-91A0-D08F-F052AA4E3A4D}"/>
              </a:ext>
            </a:extLst>
          </p:cNvPr>
          <p:cNvSpPr txBox="1">
            <a:spLocks/>
          </p:cNvSpPr>
          <p:nvPr/>
        </p:nvSpPr>
        <p:spPr>
          <a:xfrm>
            <a:off x="252946" y="952499"/>
            <a:ext cx="10515600" cy="5171853"/>
          </a:xfrm>
          <a:prstGeom prst="rect">
            <a:avLst/>
          </a:prstGeom>
        </p:spPr>
        <p:txBody>
          <a:bodyP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l">
                <a:solidFill>
                  <a:srgbClr val="000000"/>
                </a:solidFill>
                <a:cs typeface="Lucida Sans Unicode" panose="020B0602030504020204" pitchFamily="34" charset="0"/>
              </a:rPr>
              <a:t>Η ροή πληροφοριών ιατρικών συσκευών είναι συμβατικά μονής κατεύθυνσης από τη συσκευή στον πάροχο υγειονομικής περίθαλψης.</a:t>
            </a:r>
          </a:p>
          <a:p>
            <a:pPr lvl="1"/>
            <a:r>
              <a:rPr lang="el"/>
              <a:t>Η απομακρυσμένη αλληλεπίδραση με συσκευές έχει καταστεί δυνατή</a:t>
            </a:r>
          </a:p>
          <a:p>
            <a:pPr lvl="1"/>
            <a:r>
              <a:rPr lang="el"/>
              <a:t>Εμφυτεύσιμα ιατροτεχνολογικά προϊόντα που μπορούν να επαναπρογραμματιστούν ασύρματα</a:t>
            </a:r>
          </a:p>
          <a:p>
            <a:pPr>
              <a:buFont typeface="Arial" panose="020B0604020202020204" pitchFamily="34" charset="0"/>
              <a:buChar char="•"/>
            </a:pPr>
            <a:r>
              <a:rPr lang="el">
                <a:solidFill>
                  <a:srgbClr val="000000"/>
                </a:solidFill>
                <a:cs typeface="Lucida Sans Unicode" panose="020B0602030504020204" pitchFamily="34" charset="0"/>
              </a:rPr>
              <a:t>Πιθανές ευπάθειες και απειλές </a:t>
            </a:r>
          </a:p>
          <a:p>
            <a:pPr marL="678942" indent="-285750">
              <a:buFont typeface="Arial" panose="020B0604020202020204" pitchFamily="34" charset="0"/>
              <a:buChar char="•"/>
            </a:pPr>
            <a:r>
              <a:rPr lang="el" sz="1800"/>
              <a:t>Πληροφορίες επαλήθευσης συσκευής, δηλαδή ραδιοσυχνότητα μετάδοσης </a:t>
            </a:r>
          </a:p>
          <a:p>
            <a:pPr marL="678942" indent="-285750">
              <a:buFont typeface="Arial" panose="020B0604020202020204" pitchFamily="34" charset="0"/>
              <a:buChar char="•"/>
            </a:pPr>
            <a:r>
              <a:rPr lang="el" sz="1800"/>
              <a:t>έλλειψη βασικών χαρακτηριστικών ασφαλείας</a:t>
            </a:r>
          </a:p>
          <a:p>
            <a:pPr marL="678942" indent="-285750">
              <a:buFont typeface="Arial" panose="020B0604020202020204" pitchFamily="34" charset="0"/>
              <a:buChar char="•"/>
            </a:pPr>
            <a:r>
              <a:rPr lang="el" sz="1800"/>
              <a:t>Περιορισμένη ισχύς για την υποστήριξη της υπολογιστικής επεξεργασίας</a:t>
            </a:r>
          </a:p>
          <a:p>
            <a:pPr marL="678942" indent="-285750">
              <a:buFont typeface="Arial" panose="020B0604020202020204" pitchFamily="34" charset="0"/>
              <a:buChar char="•"/>
            </a:pPr>
            <a:r>
              <a:rPr lang="el" sz="1800"/>
              <a:t>Διαδοχική επίδραση από την παραβίαση της ιατρικής συσκευής σε άλλο μέρος του δικτύου</a:t>
            </a:r>
          </a:p>
          <a:p>
            <a:pPr marL="678942" indent="-285750">
              <a:buFont typeface="Arial" panose="020B0604020202020204" pitchFamily="34" charset="0"/>
              <a:buChar char="•"/>
            </a:pPr>
            <a:r>
              <a:rPr lang="el" sz="1800"/>
              <a:t>έλλειψη έγκαιρης ενημέρωσης λογισμικού </a:t>
            </a:r>
          </a:p>
          <a:p>
            <a:pPr marL="678942" indent="-285750">
              <a:buFont typeface="Arial" panose="020B0604020202020204" pitchFamily="34" charset="0"/>
              <a:buChar char="•"/>
            </a:pPr>
            <a:r>
              <a:rPr lang="el" sz="1800"/>
              <a:t>Μη εξουσιοδοτημένη χρήση λογισμικού </a:t>
            </a:r>
          </a:p>
          <a:p>
            <a:endParaRPr lang="en-GB"/>
          </a:p>
        </p:txBody>
      </p:sp>
    </p:spTree>
    <p:extLst>
      <p:ext uri="{BB962C8B-B14F-4D97-AF65-F5344CB8AC3E}">
        <p14:creationId xmlns:p14="http://schemas.microsoft.com/office/powerpoint/2010/main" val="1362331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3116-CA41-B857-71FE-6C7DDFF78902}"/>
              </a:ext>
            </a:extLst>
          </p:cNvPr>
          <p:cNvSpPr>
            <a:spLocks noGrp="1"/>
          </p:cNvSpPr>
          <p:nvPr>
            <p:ph type="ctrTitle"/>
          </p:nvPr>
        </p:nvSpPr>
        <p:spPr>
          <a:xfrm>
            <a:off x="796321" y="107390"/>
            <a:ext cx="8815511" cy="775113"/>
          </a:xfrm>
        </p:spPr>
        <p:txBody>
          <a:bodyPr>
            <a:normAutofit/>
          </a:bodyPr>
          <a:lstStyle/>
          <a:p>
            <a:r>
              <a:rPr lang="el" sz="3600" dirty="0">
                <a:solidFill>
                  <a:srgbClr val="00B0F0"/>
                </a:solidFill>
              </a:rPr>
              <a:t>Διαδρομή Κυβερνοεπίθεσης</a:t>
            </a:r>
            <a:endParaRPr lang="en-GB" dirty="0"/>
          </a:p>
        </p:txBody>
      </p:sp>
      <p:sp>
        <p:nvSpPr>
          <p:cNvPr id="3" name="Content Placeholder 2">
            <a:extLst>
              <a:ext uri="{FF2B5EF4-FFF2-40B4-BE49-F238E27FC236}">
                <a16:creationId xmlns:a16="http://schemas.microsoft.com/office/drawing/2014/main" id="{F822E8AD-EE31-8DB1-63E5-8776ABC93306}"/>
              </a:ext>
            </a:extLst>
          </p:cNvPr>
          <p:cNvSpPr>
            <a:spLocks noGrp="1"/>
          </p:cNvSpPr>
          <p:nvPr>
            <p:ph sz="quarter" idx="17"/>
          </p:nvPr>
        </p:nvSpPr>
        <p:spPr>
          <a:xfrm>
            <a:off x="796321" y="1201478"/>
            <a:ext cx="6678367" cy="4774019"/>
          </a:xfrm>
        </p:spPr>
        <p:txBody>
          <a:bodyPr>
            <a:normAutofit/>
          </a:bodyPr>
          <a:lstStyle/>
          <a:p>
            <a:pPr lvl="1">
              <a:buFont typeface="Arial" panose="020B0604020202020204" pitchFamily="34" charset="0"/>
              <a:buChar char="•"/>
            </a:pPr>
            <a:r>
              <a:rPr lang="el" sz="2000">
                <a:solidFill>
                  <a:srgbClr val="000000"/>
                </a:solidFill>
                <a:cs typeface="Lucida Sans Unicode" panose="020B0602030504020204" pitchFamily="34" charset="0"/>
              </a:rPr>
              <a:t>Προσδιορίστε τις πιθανές διαδρομές που ενδέχεται να ακολουθήσουν οι πιθανοί εισβολείς για μια επιτυχημένη επίθεση</a:t>
            </a:r>
          </a:p>
          <a:p>
            <a:pPr lvl="2">
              <a:buFont typeface="Arial" panose="020B0604020202020204" pitchFamily="34" charset="0"/>
              <a:buChar char="•"/>
            </a:pPr>
            <a:r>
              <a:rPr lang="el" sz="2000">
                <a:solidFill>
                  <a:srgbClr val="000000"/>
                </a:solidFill>
                <a:cs typeface="Lucida Sans Unicode" panose="020B0602030504020204" pitchFamily="34" charset="0"/>
              </a:rPr>
              <a:t>Κοινό σημείο αποτυχίας</a:t>
            </a:r>
          </a:p>
          <a:p>
            <a:pPr lvl="2">
              <a:buFont typeface="Arial" panose="020B0604020202020204" pitchFamily="34" charset="0"/>
              <a:buChar char="•"/>
            </a:pPr>
            <a:r>
              <a:rPr lang="el" sz="2000">
                <a:solidFill>
                  <a:srgbClr val="000000"/>
                </a:solidFill>
                <a:cs typeface="Lucida Sans Unicode" panose="020B0602030504020204" pitchFamily="34" charset="0"/>
              </a:rPr>
              <a:t>Κατάλληλος μετριασμός</a:t>
            </a:r>
          </a:p>
          <a:p>
            <a:r>
              <a:rPr lang="el" sz="2400"/>
              <a:t>Πιθανές διαδρομές που μπορεί να διαδώσει ένας εισβολέας για να εκτελέσει μια επίθεση</a:t>
            </a:r>
          </a:p>
          <a:p>
            <a:pPr lvl="1"/>
            <a:r>
              <a:rPr lang="el" sz="2000"/>
              <a:t>Ένας επιτιθέμενος πραγματοποιεί πλευρική κίνηση από το αρχικό σημείο στο σημείο προσγείωσης στόχου.</a:t>
            </a:r>
          </a:p>
          <a:p>
            <a:pPr lvl="1"/>
            <a:r>
              <a:rPr lang="el" sz="2000"/>
              <a:t>Η επίθεση στο οικοσύστημα υγειονομικής περίθαλψης μπορεί να διαδοθεί ανάλογα με το προφίλ και το κίνητρο του εισβολέα</a:t>
            </a:r>
          </a:p>
          <a:p>
            <a:endParaRPr lang="en-GB"/>
          </a:p>
        </p:txBody>
      </p:sp>
      <p:sp>
        <p:nvSpPr>
          <p:cNvPr id="4" name="Picture Placeholder 3">
            <a:extLst>
              <a:ext uri="{FF2B5EF4-FFF2-40B4-BE49-F238E27FC236}">
                <a16:creationId xmlns:a16="http://schemas.microsoft.com/office/drawing/2014/main" id="{9CC5E4CF-C3E0-CF6C-2558-04B540F4FC3F}"/>
              </a:ext>
            </a:extLst>
          </p:cNvPr>
          <p:cNvSpPr>
            <a:spLocks noGrp="1"/>
          </p:cNvSpPr>
          <p:nvPr>
            <p:ph type="pic" sz="quarter" idx="11"/>
          </p:nvPr>
        </p:nvSpPr>
        <p:spPr>
          <a:xfrm flipH="1">
            <a:off x="9505506" y="0"/>
            <a:ext cx="2683009" cy="6858000"/>
          </a:xfrm>
        </p:spPr>
        <p:txBody>
          <a:bodyPr/>
          <a:lstStyle/>
          <a:p>
            <a:endParaRPr lang="en-GB"/>
          </a:p>
        </p:txBody>
      </p:sp>
      <p:sp>
        <p:nvSpPr>
          <p:cNvPr id="6" name="Slide Number Placeholder 5">
            <a:extLst>
              <a:ext uri="{FF2B5EF4-FFF2-40B4-BE49-F238E27FC236}">
                <a16:creationId xmlns:a16="http://schemas.microsoft.com/office/drawing/2014/main" id="{105F2478-9789-67BD-6365-944D5BBDFEC1}"/>
              </a:ext>
            </a:extLst>
          </p:cNvPr>
          <p:cNvSpPr>
            <a:spLocks noGrp="1"/>
          </p:cNvSpPr>
          <p:nvPr>
            <p:ph type="sldNum" sz="quarter" idx="4"/>
          </p:nvPr>
        </p:nvSpPr>
        <p:spPr/>
        <p:txBody>
          <a:bodyPr/>
          <a:lstStyle/>
          <a:p>
            <a:fld id="{3A98EE3D-8CD1-4C3F-BD1C-C98C9596463C}" type="slidenum">
              <a:rPr lang="en-US" smtClean="0"/>
              <a:pPr/>
              <a:t>22</a:t>
            </a:fld>
            <a:endParaRPr lang="en-US"/>
          </a:p>
        </p:txBody>
      </p:sp>
    </p:spTree>
    <p:extLst>
      <p:ext uri="{BB962C8B-B14F-4D97-AF65-F5344CB8AC3E}">
        <p14:creationId xmlns:p14="http://schemas.microsoft.com/office/powerpoint/2010/main" val="3183840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1ADE-460F-8632-5A5F-8D3F91AED259}"/>
              </a:ext>
            </a:extLst>
          </p:cNvPr>
          <p:cNvSpPr>
            <a:spLocks noGrp="1"/>
          </p:cNvSpPr>
          <p:nvPr>
            <p:ph type="ctrTitle"/>
          </p:nvPr>
        </p:nvSpPr>
        <p:spPr>
          <a:xfrm>
            <a:off x="796322" y="320040"/>
            <a:ext cx="6732237" cy="647523"/>
          </a:xfrm>
        </p:spPr>
        <p:txBody>
          <a:bodyPr/>
          <a:lstStyle/>
          <a:p>
            <a:r>
              <a:rPr lang="el" sz="3600" dirty="0">
                <a:solidFill>
                  <a:srgbClr val="00B0F0"/>
                </a:solidFill>
              </a:rPr>
              <a:t>Διαδρομή Κυβερνοεπίθεσης</a:t>
            </a:r>
            <a:endParaRPr lang="en-GB" dirty="0"/>
          </a:p>
        </p:txBody>
      </p:sp>
      <p:sp>
        <p:nvSpPr>
          <p:cNvPr id="4" name="Picture Placeholder 3">
            <a:extLst>
              <a:ext uri="{FF2B5EF4-FFF2-40B4-BE49-F238E27FC236}">
                <a16:creationId xmlns:a16="http://schemas.microsoft.com/office/drawing/2014/main" id="{C3A2EA07-7245-1BE4-A314-DB1E299B2E80}"/>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A940BE86-75A5-2490-345D-92FA1150516B}"/>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5A03430E-5E64-321F-C54F-814074F89FA5}"/>
              </a:ext>
            </a:extLst>
          </p:cNvPr>
          <p:cNvSpPr>
            <a:spLocks noGrp="1"/>
          </p:cNvSpPr>
          <p:nvPr>
            <p:ph type="sldNum" sz="quarter" idx="4"/>
          </p:nvPr>
        </p:nvSpPr>
        <p:spPr/>
        <p:txBody>
          <a:bodyPr/>
          <a:lstStyle/>
          <a:p>
            <a:fld id="{3A98EE3D-8CD1-4C3F-BD1C-C98C9596463C}" type="slidenum">
              <a:rPr lang="en-US" smtClean="0"/>
              <a:pPr/>
              <a:t>23</a:t>
            </a:fld>
            <a:endParaRPr lang="en-US"/>
          </a:p>
        </p:txBody>
      </p:sp>
      <p:pic>
        <p:nvPicPr>
          <p:cNvPr id="7" name="Content Placeholder 6" descr="Ανακάλυψη διαδρομής κυβερνοεπίθεσης σε ένα δυναμικό σύστημα διαχείρισης θαλάσσιων κινδύνων εφοδιαστικής αλυσίδας - ScienceDirect">
            <a:extLst>
              <a:ext uri="{FF2B5EF4-FFF2-40B4-BE49-F238E27FC236}">
                <a16:creationId xmlns:a16="http://schemas.microsoft.com/office/drawing/2014/main" id="{41A519EE-0BA4-041E-806D-AFEF4FB841C6}"/>
              </a:ext>
            </a:extLst>
          </p:cNvPr>
          <p:cNvPicPr>
            <a:picLocks noGrp="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1352446" y="1442228"/>
            <a:ext cx="5580659" cy="4373880"/>
          </a:xfrm>
          <a:prstGeom prst="rect">
            <a:avLst/>
          </a:prstGeom>
          <a:noFill/>
          <a:ln>
            <a:noFill/>
          </a:ln>
        </p:spPr>
      </p:pic>
    </p:spTree>
    <p:extLst>
      <p:ext uri="{BB962C8B-B14F-4D97-AF65-F5344CB8AC3E}">
        <p14:creationId xmlns:p14="http://schemas.microsoft.com/office/powerpoint/2010/main" val="3087297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C1B2-EB80-894C-D576-8B0244CD6C5E}"/>
              </a:ext>
            </a:extLst>
          </p:cNvPr>
          <p:cNvSpPr>
            <a:spLocks noGrp="1"/>
          </p:cNvSpPr>
          <p:nvPr>
            <p:ph type="ctrTitle"/>
          </p:nvPr>
        </p:nvSpPr>
        <p:spPr>
          <a:xfrm>
            <a:off x="796322" y="202101"/>
            <a:ext cx="9132986" cy="583727"/>
          </a:xfrm>
        </p:spPr>
        <p:txBody>
          <a:bodyPr>
            <a:normAutofit fontScale="90000"/>
          </a:bodyPr>
          <a:lstStyle/>
          <a:p>
            <a:r>
              <a:rPr lang="el" dirty="0">
                <a:solidFill>
                  <a:srgbClr val="00B0F0"/>
                </a:solidFill>
              </a:rPr>
              <a:t>Οικοσύστημα υγειονομικής περίθαλψης</a:t>
            </a:r>
          </a:p>
        </p:txBody>
      </p:sp>
      <p:sp>
        <p:nvSpPr>
          <p:cNvPr id="3" name="Content Placeholder 2">
            <a:extLst>
              <a:ext uri="{FF2B5EF4-FFF2-40B4-BE49-F238E27FC236}">
                <a16:creationId xmlns:a16="http://schemas.microsoft.com/office/drawing/2014/main" id="{2A23F997-B17F-0DB0-76D7-892D528FCBC7}"/>
              </a:ext>
            </a:extLst>
          </p:cNvPr>
          <p:cNvSpPr>
            <a:spLocks noGrp="1"/>
          </p:cNvSpPr>
          <p:nvPr>
            <p:ph sz="quarter" idx="17"/>
          </p:nvPr>
        </p:nvSpPr>
        <p:spPr>
          <a:xfrm>
            <a:off x="796321" y="1073888"/>
            <a:ext cx="8602859" cy="5216886"/>
          </a:xfrm>
        </p:spPr>
        <p:txBody>
          <a:bodyPr>
            <a:normAutofit fontScale="92500" lnSpcReduction="10000"/>
          </a:bodyPr>
          <a:lstStyle/>
          <a:p>
            <a:pPr>
              <a:buFont typeface="Arial" panose="020B0604020202020204" pitchFamily="34" charset="0"/>
              <a:buChar char="•"/>
            </a:pPr>
            <a:r>
              <a:rPr lang="el" sz="2000" dirty="0"/>
              <a:t>Αποτελείται από κατανεμημένο, διασυνδεδεμένο σύνολο οντοτήτων και ετερογενές σύνολο φορέων που βασίζεται στη διασυνδεδεμένη υποδομή </a:t>
            </a:r>
            <a:r>
              <a:rPr lang="en-US" sz="2000" dirty="0"/>
              <a:t>ICT</a:t>
            </a:r>
            <a:r>
              <a:rPr lang="el" sz="2000" dirty="0"/>
              <a:t> </a:t>
            </a:r>
          </a:p>
          <a:p>
            <a:pPr lvl="1">
              <a:buFont typeface="Arial" panose="020B0604020202020204" pitchFamily="34" charset="0"/>
              <a:buChar char="•"/>
            </a:pPr>
            <a:r>
              <a:rPr lang="el" sz="2000" dirty="0"/>
              <a:t>Νοσοκομεία και οργανισμοί κοινωνικών υπηρεσιών</a:t>
            </a:r>
          </a:p>
          <a:p>
            <a:pPr lvl="1">
              <a:buFont typeface="Arial" panose="020B0604020202020204" pitchFamily="34" charset="0"/>
              <a:buChar char="•"/>
            </a:pPr>
            <a:r>
              <a:rPr lang="el" sz="2000" dirty="0"/>
              <a:t>Προμηθευτές ιατρικού εξοπλισμού, ιατρεία ενός ιατρού</a:t>
            </a:r>
          </a:p>
          <a:p>
            <a:pPr lvl="1">
              <a:buFont typeface="Arial" panose="020B0604020202020204" pitchFamily="34" charset="0"/>
              <a:buChar char="•"/>
            </a:pPr>
            <a:r>
              <a:rPr lang="el" sz="2000" dirty="0"/>
              <a:t>Ασθενής, επαγγελματίες</a:t>
            </a:r>
          </a:p>
          <a:p>
            <a:pPr>
              <a:buFont typeface="Arial" panose="020B0604020202020204" pitchFamily="34" charset="0"/>
              <a:buChar char="•"/>
            </a:pPr>
            <a:r>
              <a:rPr lang="el" sz="2000" dirty="0"/>
              <a:t>Αυτό το μεγάλο και τεράστιο οικοσύστημα μπορεί να θεωρηθεί ένα ευρέως κατανεμημένο δίκτυο, συμπεριλαμβανομένου ενός διασυνδεδεμένου συνόλου οντοτήτων υγειονομικής περίθαλψης</a:t>
            </a:r>
          </a:p>
          <a:p>
            <a:pPr>
              <a:buFont typeface="Arial" panose="020B0604020202020204" pitchFamily="34" charset="0"/>
              <a:buChar char="•"/>
            </a:pPr>
            <a:r>
              <a:rPr lang="el" sz="2000" dirty="0"/>
              <a:t>Αύξηση των αλληλεξαρτήσεων μεταξύ φυσικού επιπέδου και επιπέδου κυβερνοχώρου</a:t>
            </a:r>
          </a:p>
          <a:p>
            <a:pPr lvl="1"/>
            <a:r>
              <a:rPr lang="el" sz="2000" dirty="0"/>
              <a:t>Άλλαξε το τοπίο των απειλών δημιουργώντας νέες απειλές στον κυβερνοχώρο</a:t>
            </a:r>
          </a:p>
          <a:p>
            <a:pPr lvl="1"/>
            <a:r>
              <a:rPr lang="el" sz="2000" dirty="0"/>
              <a:t>Εξελιγμένες συντονισμένες επιθέσεις στον κυβερνοχώρο που θα μπορούσαν να προκαλέσουν δραματικές επιπτώσεις στο οικοσύστημα υγειονομικής περίθαλψης</a:t>
            </a:r>
            <a:endParaRPr lang="en-GB" sz="2000" dirty="0"/>
          </a:p>
          <a:p>
            <a:endParaRPr lang="en-GB" dirty="0"/>
          </a:p>
        </p:txBody>
      </p:sp>
      <p:sp>
        <p:nvSpPr>
          <p:cNvPr id="4" name="Picture Placeholder 3">
            <a:extLst>
              <a:ext uri="{FF2B5EF4-FFF2-40B4-BE49-F238E27FC236}">
                <a16:creationId xmlns:a16="http://schemas.microsoft.com/office/drawing/2014/main" id="{ECBFB315-8F63-AB05-69A1-B5BB7B29DF22}"/>
              </a:ext>
            </a:extLst>
          </p:cNvPr>
          <p:cNvSpPr>
            <a:spLocks noGrp="1"/>
          </p:cNvSpPr>
          <p:nvPr>
            <p:ph type="pic" sz="quarter" idx="11"/>
          </p:nvPr>
        </p:nvSpPr>
        <p:spPr>
          <a:xfrm flipH="1">
            <a:off x="10196622" y="0"/>
            <a:ext cx="1991893" cy="6858000"/>
          </a:xfrm>
        </p:spPr>
        <p:txBody>
          <a:bodyPr/>
          <a:lstStyle/>
          <a:p>
            <a:endParaRPr lang="en-GB"/>
          </a:p>
        </p:txBody>
      </p:sp>
      <p:sp>
        <p:nvSpPr>
          <p:cNvPr id="6" name="Slide Number Placeholder 5">
            <a:extLst>
              <a:ext uri="{FF2B5EF4-FFF2-40B4-BE49-F238E27FC236}">
                <a16:creationId xmlns:a16="http://schemas.microsoft.com/office/drawing/2014/main" id="{5A8FF5AD-3C20-DCCE-53ED-67ABAAF03102}"/>
              </a:ext>
            </a:extLst>
          </p:cNvPr>
          <p:cNvSpPr>
            <a:spLocks noGrp="1"/>
          </p:cNvSpPr>
          <p:nvPr>
            <p:ph type="sldNum" sz="quarter" idx="4"/>
          </p:nvPr>
        </p:nvSpPr>
        <p:spPr/>
        <p:txBody>
          <a:bodyPr/>
          <a:lstStyle/>
          <a:p>
            <a:fld id="{3A98EE3D-8CD1-4C3F-BD1C-C98C9596463C}" type="slidenum">
              <a:rPr lang="en-US" smtClean="0"/>
              <a:pPr/>
              <a:t>24</a:t>
            </a:fld>
            <a:endParaRPr lang="en-US"/>
          </a:p>
        </p:txBody>
      </p:sp>
    </p:spTree>
    <p:extLst>
      <p:ext uri="{BB962C8B-B14F-4D97-AF65-F5344CB8AC3E}">
        <p14:creationId xmlns:p14="http://schemas.microsoft.com/office/powerpoint/2010/main" val="4197006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8DA3F4B-62E6-8362-F889-CECE9BDC77D6}"/>
              </a:ext>
            </a:extLst>
          </p:cNvPr>
          <p:cNvSpPr>
            <a:spLocks noGrp="1"/>
          </p:cNvSpPr>
          <p:nvPr>
            <p:ph type="pic" sz="quarter" idx="11"/>
          </p:nvPr>
        </p:nvSpPr>
        <p:spPr>
          <a:xfrm flipH="1">
            <a:off x="10260418" y="0"/>
            <a:ext cx="1928097" cy="6730409"/>
          </a:xfrm>
        </p:spPr>
        <p:txBody>
          <a:bodyPr/>
          <a:lstStyle/>
          <a:p>
            <a:endParaRPr lang="en-GB"/>
          </a:p>
        </p:txBody>
      </p:sp>
      <p:sp>
        <p:nvSpPr>
          <p:cNvPr id="6" name="Slide Number Placeholder 5">
            <a:extLst>
              <a:ext uri="{FF2B5EF4-FFF2-40B4-BE49-F238E27FC236}">
                <a16:creationId xmlns:a16="http://schemas.microsoft.com/office/drawing/2014/main" id="{49CE6BEA-A109-CEB6-DE9D-C3209605C6CC}"/>
              </a:ext>
            </a:extLst>
          </p:cNvPr>
          <p:cNvSpPr>
            <a:spLocks noGrp="1"/>
          </p:cNvSpPr>
          <p:nvPr>
            <p:ph type="sldNum" sz="quarter" idx="4"/>
          </p:nvPr>
        </p:nvSpPr>
        <p:spPr/>
        <p:txBody>
          <a:bodyPr/>
          <a:lstStyle/>
          <a:p>
            <a:fld id="{3A98EE3D-8CD1-4C3F-BD1C-C98C9596463C}" type="slidenum">
              <a:rPr lang="en-US" smtClean="0"/>
              <a:pPr/>
              <a:t>25</a:t>
            </a:fld>
            <a:endParaRPr lang="en-US"/>
          </a:p>
        </p:txBody>
      </p:sp>
      <p:pic>
        <p:nvPicPr>
          <p:cNvPr id="7" name="Content Placeholder 3">
            <a:extLst>
              <a:ext uri="{FF2B5EF4-FFF2-40B4-BE49-F238E27FC236}">
                <a16:creationId xmlns:a16="http://schemas.microsoft.com/office/drawing/2014/main" id="{356606B2-3932-83BB-9E2F-C8EE5100C1FA}"/>
              </a:ext>
            </a:extLst>
          </p:cNvPr>
          <p:cNvPicPr>
            <a:picLocks/>
          </p:cNvPicPr>
          <p:nvPr/>
        </p:nvPicPr>
        <p:blipFill>
          <a:blip r:embed="rId2" cstate="print"/>
          <a:srcRect l="13012" r="15292"/>
          <a:stretch>
            <a:fillRect/>
          </a:stretch>
        </p:blipFill>
        <p:spPr bwMode="auto">
          <a:xfrm>
            <a:off x="530156" y="127591"/>
            <a:ext cx="9730262" cy="6257247"/>
          </a:xfrm>
          <a:prstGeom prst="rect">
            <a:avLst/>
          </a:prstGeom>
          <a:noFill/>
          <a:ln w="9525">
            <a:noFill/>
            <a:miter lim="800000"/>
            <a:headEnd/>
            <a:tailEnd/>
          </a:ln>
        </p:spPr>
      </p:pic>
      <p:sp>
        <p:nvSpPr>
          <p:cNvPr id="2" name="TextBox 1">
            <a:extLst>
              <a:ext uri="{FF2B5EF4-FFF2-40B4-BE49-F238E27FC236}">
                <a16:creationId xmlns:a16="http://schemas.microsoft.com/office/drawing/2014/main" id="{941C45B0-4EA1-EA3C-798C-3DD3666234AF}"/>
              </a:ext>
            </a:extLst>
          </p:cNvPr>
          <p:cNvSpPr txBox="1"/>
          <p:nvPr/>
        </p:nvSpPr>
        <p:spPr>
          <a:xfrm>
            <a:off x="10183458" y="903384"/>
            <a:ext cx="2082015" cy="4154984"/>
          </a:xfrm>
          <a:prstGeom prst="rect">
            <a:avLst/>
          </a:prstGeom>
          <a:noFill/>
        </p:spPr>
        <p:txBody>
          <a:bodyPr wrap="square" rtlCol="0">
            <a:spAutoFit/>
          </a:bodyPr>
          <a:lstStyle/>
          <a:p>
            <a:r>
              <a:rPr lang="el-GR" sz="1200" b="1" dirty="0">
                <a:highlight>
                  <a:srgbClr val="FFFFFF"/>
                </a:highlight>
              </a:rPr>
              <a:t>οικοσύστημα υγειονομικής περίθαλψης (</a:t>
            </a:r>
            <a:r>
              <a:rPr lang="el-GR" sz="1200" b="1" dirty="0" err="1">
                <a:highlight>
                  <a:srgbClr val="FFFFFF"/>
                </a:highlight>
              </a:rPr>
              <a:t>Healthcare</a:t>
            </a:r>
            <a:r>
              <a:rPr lang="el-GR" sz="1200" b="1" dirty="0">
                <a:highlight>
                  <a:srgbClr val="FFFFFF"/>
                </a:highlight>
              </a:rPr>
              <a:t> </a:t>
            </a:r>
            <a:r>
              <a:rPr lang="el-GR" sz="1200" b="1" dirty="0" err="1">
                <a:highlight>
                  <a:srgbClr val="FFFFFF"/>
                </a:highlight>
              </a:rPr>
              <a:t>Ecosystem</a:t>
            </a:r>
            <a:r>
              <a:rPr lang="el-GR" sz="1200" b="1" dirty="0">
                <a:highlight>
                  <a:srgbClr val="FFFFFF"/>
                </a:highlight>
              </a:rPr>
              <a:t>)</a:t>
            </a:r>
            <a:r>
              <a:rPr lang="el-GR" sz="1200" dirty="0">
                <a:highlight>
                  <a:srgbClr val="FFFFFF"/>
                </a:highlight>
              </a:rPr>
              <a:t>, ξεκινώντας από τις βασικές </a:t>
            </a:r>
            <a:r>
              <a:rPr lang="el-GR" sz="1200" b="1" dirty="0">
                <a:highlight>
                  <a:srgbClr val="FFFFFF"/>
                </a:highlight>
              </a:rPr>
              <a:t>οντότητες υγειονομικής περίθαλψης</a:t>
            </a:r>
            <a:r>
              <a:rPr lang="el-GR" sz="1200" dirty="0">
                <a:highlight>
                  <a:srgbClr val="FFFFFF"/>
                </a:highlight>
              </a:rPr>
              <a:t> (όπως νοσοκομεία, κλινικές και κέντρα φροντίδας), περνώντας στις </a:t>
            </a:r>
            <a:r>
              <a:rPr lang="el-GR" sz="1200" b="1" dirty="0">
                <a:highlight>
                  <a:srgbClr val="FFFFFF"/>
                </a:highlight>
              </a:rPr>
              <a:t>υπηρεσίες υγειονομικής περίθαλψης</a:t>
            </a:r>
            <a:r>
              <a:rPr lang="el-GR" sz="1200" dirty="0">
                <a:highlight>
                  <a:srgbClr val="FFFFFF"/>
                </a:highlight>
              </a:rPr>
              <a:t> (όπως περίθαλψη ασθενών, διαχείριση φακέλων και απεικονιστικές εξετάσεις) και καταλήγοντας στα </a:t>
            </a:r>
            <a:r>
              <a:rPr lang="el-GR" sz="1200" b="1" dirty="0">
                <a:highlight>
                  <a:srgbClr val="FFFFFF"/>
                </a:highlight>
              </a:rPr>
              <a:t>περιουσιακά στοιχεία υγειονομικής περίθαλψης</a:t>
            </a:r>
            <a:r>
              <a:rPr lang="el-GR" sz="1200" dirty="0">
                <a:highlight>
                  <a:srgbClr val="FFFFFF"/>
                </a:highlight>
              </a:rPr>
              <a:t> (όπως ιατρικός εξοπλισμός, δίκτυα, διακομιστές και βάσεις δεδομένων).</a:t>
            </a:r>
            <a:endParaRPr lang="en-US" sz="1200" dirty="0">
              <a:highlight>
                <a:srgbClr val="FFFFFF"/>
              </a:highlight>
            </a:endParaRPr>
          </a:p>
        </p:txBody>
      </p:sp>
    </p:spTree>
    <p:extLst>
      <p:ext uri="{BB962C8B-B14F-4D97-AF65-F5344CB8AC3E}">
        <p14:creationId xmlns:p14="http://schemas.microsoft.com/office/powerpoint/2010/main" val="96517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9342-9827-E3E4-6BC6-4E8E5AC34E6F}"/>
              </a:ext>
            </a:extLst>
          </p:cNvPr>
          <p:cNvSpPr>
            <a:spLocks noGrp="1"/>
          </p:cNvSpPr>
          <p:nvPr>
            <p:ph type="ctrTitle"/>
          </p:nvPr>
        </p:nvSpPr>
        <p:spPr>
          <a:xfrm>
            <a:off x="796322" y="320040"/>
            <a:ext cx="10832694" cy="604993"/>
          </a:xfrm>
        </p:spPr>
        <p:txBody>
          <a:bodyPr>
            <a:noAutofit/>
          </a:bodyPr>
          <a:lstStyle/>
          <a:p>
            <a:r>
              <a:rPr lang="el" sz="2800" dirty="0">
                <a:solidFill>
                  <a:srgbClr val="00B0F0"/>
                </a:solidFill>
              </a:rPr>
              <a:t>Διαδρομή Κυβερνοεπίθεσης στην υγειονομική περίθαλψη</a:t>
            </a:r>
            <a:endParaRPr lang="en-GB" sz="2800" dirty="0"/>
          </a:p>
        </p:txBody>
      </p:sp>
      <p:sp>
        <p:nvSpPr>
          <p:cNvPr id="3" name="Content Placeholder 2">
            <a:extLst>
              <a:ext uri="{FF2B5EF4-FFF2-40B4-BE49-F238E27FC236}">
                <a16:creationId xmlns:a16="http://schemas.microsoft.com/office/drawing/2014/main" id="{5F6CA387-55BE-92A7-A7C3-6B240797BEBA}"/>
              </a:ext>
            </a:extLst>
          </p:cNvPr>
          <p:cNvSpPr>
            <a:spLocks noGrp="1"/>
          </p:cNvSpPr>
          <p:nvPr>
            <p:ph sz="quarter" idx="17"/>
          </p:nvPr>
        </p:nvSpPr>
        <p:spPr>
          <a:xfrm>
            <a:off x="339122" y="1245073"/>
            <a:ext cx="8581594" cy="3868443"/>
          </a:xfrm>
        </p:spPr>
        <p:txBody>
          <a:bodyPr>
            <a:normAutofit fontScale="85000" lnSpcReduction="10000"/>
          </a:bodyPr>
          <a:lstStyle/>
          <a:p>
            <a:pPr marL="285750" indent="-285750" algn="just">
              <a:buFont typeface="Arial" panose="020B0604020202020204" pitchFamily="34" charset="0"/>
              <a:buChar char="•"/>
            </a:pPr>
            <a:r>
              <a:rPr lang="el" sz="2400" dirty="0"/>
              <a:t>Τα περιουσιακά στοιχεία εξαρτώνται το ένα από το άλλο</a:t>
            </a:r>
          </a:p>
          <a:p>
            <a:pPr marL="285750" indent="-285750" algn="just">
              <a:buFont typeface="Arial" panose="020B0604020202020204" pitchFamily="34" charset="0"/>
              <a:buChar char="•"/>
            </a:pPr>
            <a:r>
              <a:rPr lang="el" sz="2400" dirty="0"/>
              <a:t>Κάθε στοιχείο μπορεί να συνδέεται με μία ή περισσότερες επιβεβαιωμένες ευπάθειες </a:t>
            </a:r>
          </a:p>
          <a:p>
            <a:pPr marL="285750" indent="-285750" algn="just">
              <a:buFont typeface="Arial" panose="020B0604020202020204" pitchFamily="34" charset="0"/>
              <a:buChar char="•"/>
            </a:pPr>
            <a:r>
              <a:rPr lang="el" sz="2400" dirty="0"/>
              <a:t>Ο παράγοντας απειλής χρειάζεται συγκεκριμένο προφίλ </a:t>
            </a:r>
          </a:p>
          <a:p>
            <a:pPr marL="742950" lvl="1" indent="-285750" algn="just">
              <a:buFont typeface="Arial" panose="020B0604020202020204" pitchFamily="34" charset="0"/>
              <a:buChar char="•"/>
            </a:pPr>
            <a:r>
              <a:rPr lang="el" sz="2400" dirty="0"/>
              <a:t>Ικανότητα εισβολέα (γνώσεις και δεξιότητες) </a:t>
            </a:r>
          </a:p>
          <a:p>
            <a:pPr marL="742950" lvl="1" indent="-285750" algn="just">
              <a:buFont typeface="Arial" panose="020B0604020202020204" pitchFamily="34" charset="0"/>
              <a:buChar char="•"/>
            </a:pPr>
            <a:r>
              <a:rPr lang="el" sz="2400" dirty="0"/>
              <a:t>Διάνυσμα της Access για εκμετάλλευση ενός θέματος ευπάθειας </a:t>
            </a:r>
          </a:p>
          <a:p>
            <a:pPr marL="285750" indent="-285750" algn="just">
              <a:buFont typeface="Arial" panose="020B0604020202020204" pitchFamily="34" charset="0"/>
              <a:buChar char="•"/>
            </a:pPr>
            <a:r>
              <a:rPr lang="el" sz="2400" dirty="0"/>
              <a:t>Κάθε διαδρομή επίθεσης </a:t>
            </a:r>
          </a:p>
          <a:p>
            <a:pPr marL="742950" lvl="1" indent="-285750" algn="just">
              <a:buFont typeface="Arial" panose="020B0604020202020204" pitchFamily="34" charset="0"/>
              <a:buChar char="•"/>
            </a:pPr>
            <a:r>
              <a:rPr lang="el" sz="2400" dirty="0"/>
              <a:t> περιουσιακό στοιχείο σημείου εισόδου, ενδιάμεσο σημείο (εάν υπάρχει), περιουσιακό στοιχείο σημείου στόχου, εξαρτήσεις μεταξύ των περιουσιακών στοιχείων και ευπάθειες</a:t>
            </a:r>
          </a:p>
        </p:txBody>
      </p:sp>
      <p:sp>
        <p:nvSpPr>
          <p:cNvPr id="4" name="Picture Placeholder 3">
            <a:extLst>
              <a:ext uri="{FF2B5EF4-FFF2-40B4-BE49-F238E27FC236}">
                <a16:creationId xmlns:a16="http://schemas.microsoft.com/office/drawing/2014/main" id="{1E1E4478-C519-7DD9-318C-D3014DAB5A40}"/>
              </a:ext>
            </a:extLst>
          </p:cNvPr>
          <p:cNvSpPr>
            <a:spLocks noGrp="1"/>
          </p:cNvSpPr>
          <p:nvPr>
            <p:ph type="pic" sz="quarter" idx="11"/>
          </p:nvPr>
        </p:nvSpPr>
        <p:spPr>
          <a:xfrm flipH="1">
            <a:off x="10940901" y="0"/>
            <a:ext cx="1247614" cy="6858000"/>
          </a:xfrm>
        </p:spPr>
        <p:txBody>
          <a:bodyPr/>
          <a:lstStyle/>
          <a:p>
            <a:endParaRPr lang="en-GB"/>
          </a:p>
        </p:txBody>
      </p:sp>
      <p:sp>
        <p:nvSpPr>
          <p:cNvPr id="6" name="Slide Number Placeholder 5">
            <a:extLst>
              <a:ext uri="{FF2B5EF4-FFF2-40B4-BE49-F238E27FC236}">
                <a16:creationId xmlns:a16="http://schemas.microsoft.com/office/drawing/2014/main" id="{80980BF3-7D0B-FEA1-06AD-FEEA93245568}"/>
              </a:ext>
            </a:extLst>
          </p:cNvPr>
          <p:cNvSpPr>
            <a:spLocks noGrp="1"/>
          </p:cNvSpPr>
          <p:nvPr>
            <p:ph type="sldNum" sz="quarter" idx="4"/>
          </p:nvPr>
        </p:nvSpPr>
        <p:spPr/>
        <p:txBody>
          <a:bodyPr/>
          <a:lstStyle/>
          <a:p>
            <a:fld id="{3A98EE3D-8CD1-4C3F-BD1C-C98C9596463C}" type="slidenum">
              <a:rPr lang="en-US" smtClean="0"/>
              <a:pPr/>
              <a:t>26</a:t>
            </a:fld>
            <a:endParaRPr lang="en-US"/>
          </a:p>
        </p:txBody>
      </p:sp>
    </p:spTree>
    <p:extLst>
      <p:ext uri="{BB962C8B-B14F-4D97-AF65-F5344CB8AC3E}">
        <p14:creationId xmlns:p14="http://schemas.microsoft.com/office/powerpoint/2010/main" val="1189912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43F3D8-234D-908B-C209-207F7E98C3C1}"/>
              </a:ext>
            </a:extLst>
          </p:cNvPr>
          <p:cNvSpPr>
            <a:spLocks noGrp="1"/>
          </p:cNvSpPr>
          <p:nvPr>
            <p:ph sz="quarter" idx="17"/>
          </p:nvPr>
        </p:nvSpPr>
        <p:spPr/>
        <p:txBody>
          <a:bodyPr/>
          <a:lstStyle/>
          <a:p>
            <a:endParaRPr lang="en-GB"/>
          </a:p>
        </p:txBody>
      </p:sp>
      <p:sp>
        <p:nvSpPr>
          <p:cNvPr id="4" name="Picture Placeholder 3">
            <a:extLst>
              <a:ext uri="{FF2B5EF4-FFF2-40B4-BE49-F238E27FC236}">
                <a16:creationId xmlns:a16="http://schemas.microsoft.com/office/drawing/2014/main" id="{884C44E6-B17E-919D-21A7-1C16A271481E}"/>
              </a:ext>
            </a:extLst>
          </p:cNvPr>
          <p:cNvSpPr>
            <a:spLocks noGrp="1"/>
          </p:cNvSpPr>
          <p:nvPr>
            <p:ph type="pic" sz="quarter" idx="11"/>
          </p:nvPr>
        </p:nvSpPr>
        <p:spPr/>
        <p:txBody>
          <a:bodyPr/>
          <a:lstStyle/>
          <a:p>
            <a:endParaRPr lang="en-GB"/>
          </a:p>
        </p:txBody>
      </p:sp>
      <p:sp>
        <p:nvSpPr>
          <p:cNvPr id="6" name="Slide Number Placeholder 5">
            <a:extLst>
              <a:ext uri="{FF2B5EF4-FFF2-40B4-BE49-F238E27FC236}">
                <a16:creationId xmlns:a16="http://schemas.microsoft.com/office/drawing/2014/main" id="{E7F83787-F82F-1883-C464-2A66CD9125DF}"/>
              </a:ext>
            </a:extLst>
          </p:cNvPr>
          <p:cNvSpPr>
            <a:spLocks noGrp="1"/>
          </p:cNvSpPr>
          <p:nvPr>
            <p:ph type="sldNum" sz="quarter" idx="4"/>
          </p:nvPr>
        </p:nvSpPr>
        <p:spPr/>
        <p:txBody>
          <a:bodyPr/>
          <a:lstStyle/>
          <a:p>
            <a:fld id="{3A98EE3D-8CD1-4C3F-BD1C-C98C9596463C}" type="slidenum">
              <a:rPr lang="en-US" smtClean="0"/>
              <a:pPr/>
              <a:t>27</a:t>
            </a:fld>
            <a:endParaRPr lang="en-US"/>
          </a:p>
        </p:txBody>
      </p:sp>
      <p:pic>
        <p:nvPicPr>
          <p:cNvPr id="7" name="Picture 6" descr="C:\Users\islam4\AppData\Local\Microsoft\Windows\INetCache\Content.MSO\B70A6D71.tmp">
            <a:extLst>
              <a:ext uri="{FF2B5EF4-FFF2-40B4-BE49-F238E27FC236}">
                <a16:creationId xmlns:a16="http://schemas.microsoft.com/office/drawing/2014/main" id="{944E84C4-07F4-5508-CCCA-6B8EF11E416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520" y="1003628"/>
            <a:ext cx="10942982" cy="5224740"/>
          </a:xfrm>
          <a:prstGeom prst="rect">
            <a:avLst/>
          </a:prstGeom>
          <a:noFill/>
          <a:ln>
            <a:noFill/>
          </a:ln>
        </p:spPr>
      </p:pic>
      <p:sp>
        <p:nvSpPr>
          <p:cNvPr id="8" name="Title 1">
            <a:extLst>
              <a:ext uri="{FF2B5EF4-FFF2-40B4-BE49-F238E27FC236}">
                <a16:creationId xmlns:a16="http://schemas.microsoft.com/office/drawing/2014/main" id="{1AAD04CB-C253-1202-0B0B-F64047361608}"/>
              </a:ext>
            </a:extLst>
          </p:cNvPr>
          <p:cNvSpPr>
            <a:spLocks noGrp="1"/>
          </p:cNvSpPr>
          <p:nvPr>
            <p:ph type="ctrTitle"/>
          </p:nvPr>
        </p:nvSpPr>
        <p:spPr>
          <a:xfrm>
            <a:off x="413550" y="199318"/>
            <a:ext cx="9634218" cy="604993"/>
          </a:xfrm>
        </p:spPr>
        <p:txBody>
          <a:bodyPr>
            <a:normAutofit fontScale="90000"/>
          </a:bodyPr>
          <a:lstStyle/>
          <a:p>
            <a:r>
              <a:rPr lang="el" sz="3200">
                <a:solidFill>
                  <a:srgbClr val="00B0F0"/>
                </a:solidFill>
              </a:rPr>
              <a:t>Διαδρομή Cyber Attach στην υγειονομική περίθαλψη</a:t>
            </a:r>
            <a:endParaRPr lang="en-GB" sz="3200"/>
          </a:p>
        </p:txBody>
      </p:sp>
      <p:sp>
        <p:nvSpPr>
          <p:cNvPr id="2" name="TextBox 1">
            <a:extLst>
              <a:ext uri="{FF2B5EF4-FFF2-40B4-BE49-F238E27FC236}">
                <a16:creationId xmlns:a16="http://schemas.microsoft.com/office/drawing/2014/main" id="{8D06D241-1FC8-86DA-D322-7F7008F68199}"/>
              </a:ext>
            </a:extLst>
          </p:cNvPr>
          <p:cNvSpPr txBox="1"/>
          <p:nvPr/>
        </p:nvSpPr>
        <p:spPr>
          <a:xfrm>
            <a:off x="8520056" y="1195337"/>
            <a:ext cx="2347483" cy="2123658"/>
          </a:xfrm>
          <a:prstGeom prst="rect">
            <a:avLst/>
          </a:prstGeom>
          <a:noFill/>
        </p:spPr>
        <p:txBody>
          <a:bodyPr wrap="square" rtlCol="0">
            <a:spAutoFit/>
          </a:bodyPr>
          <a:lstStyle/>
          <a:p>
            <a:r>
              <a:rPr lang="el-GR" sz="1100" dirty="0"/>
              <a:t>διαδικασία ανάλυσης απειλών στο </a:t>
            </a:r>
            <a:r>
              <a:rPr lang="el-GR" sz="1100" b="1" dirty="0"/>
              <a:t>οικοσύστημα υγειονομικής περίθαλψης (</a:t>
            </a:r>
            <a:r>
              <a:rPr lang="el-GR" sz="1100" b="1" dirty="0" err="1"/>
              <a:t>Healthcare</a:t>
            </a:r>
            <a:r>
              <a:rPr lang="el-GR" sz="1100" b="1" dirty="0"/>
              <a:t> </a:t>
            </a:r>
            <a:r>
              <a:rPr lang="el-GR" sz="1100" b="1" dirty="0" err="1"/>
              <a:t>Ecosystem</a:t>
            </a:r>
            <a:r>
              <a:rPr lang="el-GR" sz="1100" b="1" dirty="0"/>
              <a:t>)</a:t>
            </a:r>
            <a:r>
              <a:rPr lang="el-GR" sz="1100" dirty="0"/>
              <a:t>, περιγράφοντας βήματα όπως τον εντοπισμό πιθανών σημείων εισόδου και στόχων, την ανάλυση εξαρτήσεων περιουσιακών στοιχείων, την αξιολόγηση ευπαθειών και προφίλ επιτιθέμενων, και τη δημιουργία πιθανών διαδρομών επίθεσης.</a:t>
            </a:r>
            <a:endParaRPr lang="en-US" sz="1100" dirty="0"/>
          </a:p>
        </p:txBody>
      </p:sp>
    </p:spTree>
    <p:extLst>
      <p:ext uri="{BB962C8B-B14F-4D97-AF65-F5344CB8AC3E}">
        <p14:creationId xmlns:p14="http://schemas.microsoft.com/office/powerpoint/2010/main" val="4190518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6755-4615-58FF-0037-0730A7F0F56E}"/>
              </a:ext>
            </a:extLst>
          </p:cNvPr>
          <p:cNvSpPr>
            <a:spLocks noGrp="1"/>
          </p:cNvSpPr>
          <p:nvPr>
            <p:ph type="ctrTitle"/>
          </p:nvPr>
        </p:nvSpPr>
        <p:spPr>
          <a:xfrm>
            <a:off x="796321" y="761103"/>
            <a:ext cx="9559790" cy="530565"/>
          </a:xfrm>
        </p:spPr>
        <p:txBody>
          <a:bodyPr>
            <a:normAutofit fontScale="90000"/>
          </a:bodyPr>
          <a:lstStyle/>
          <a:p>
            <a:r>
              <a:rPr lang="el" sz="3200" dirty="0">
                <a:solidFill>
                  <a:srgbClr val="00B0F0"/>
                </a:solidFill>
              </a:rPr>
              <a:t>Διαδρομή επίθεσης: Βήμα 1 Προσδιορίστε πιθανά σημεία εισόδου</a:t>
            </a:r>
          </a:p>
        </p:txBody>
      </p:sp>
      <p:sp>
        <p:nvSpPr>
          <p:cNvPr id="3" name="Content Placeholder 2">
            <a:extLst>
              <a:ext uri="{FF2B5EF4-FFF2-40B4-BE49-F238E27FC236}">
                <a16:creationId xmlns:a16="http://schemas.microsoft.com/office/drawing/2014/main" id="{11EF3A3E-9FBC-C7F6-9851-94AF34E94765}"/>
              </a:ext>
            </a:extLst>
          </p:cNvPr>
          <p:cNvSpPr>
            <a:spLocks noGrp="1"/>
          </p:cNvSpPr>
          <p:nvPr>
            <p:ph sz="quarter" idx="17"/>
          </p:nvPr>
        </p:nvSpPr>
        <p:spPr>
          <a:xfrm>
            <a:off x="796321" y="1605516"/>
            <a:ext cx="8794246" cy="3698322"/>
          </a:xfrm>
        </p:spPr>
        <p:txBody>
          <a:bodyPr>
            <a:normAutofit fontScale="92500" lnSpcReduction="20000"/>
          </a:bodyPr>
          <a:lstStyle/>
          <a:p>
            <a:pPr>
              <a:buFont typeface="Arial" panose="020B0604020202020204" pitchFamily="34" charset="0"/>
              <a:buChar char="•"/>
            </a:pPr>
            <a:r>
              <a:rPr lang="el" sz="2200" dirty="0"/>
              <a:t>Προσδιορίστε τα πιθανά περιουσιακά στοιχεία του οικοσυστήματος υγειονομικής περίθαλψης που ο εισβολέας μπορεί να θεωρήσει ως σημείο εισόδου για την εκτέλεση μιας επίθεσης</a:t>
            </a:r>
          </a:p>
          <a:p>
            <a:pPr lvl="1"/>
            <a:r>
              <a:rPr lang="el" sz="2200" dirty="0"/>
              <a:t>ιατροτεχνολογικό προϊόν και λογισμικό που χρησιμοποιούν τη συσκευή, το υλισμικό ή άλλα περιουσιακά στοιχεία εντός υποδομής </a:t>
            </a:r>
            <a:r>
              <a:rPr lang="en-US" sz="2200" dirty="0"/>
              <a:t>ICT</a:t>
            </a:r>
            <a:endParaRPr lang="el" sz="2200" dirty="0"/>
          </a:p>
          <a:p>
            <a:pPr lvl="1"/>
            <a:r>
              <a:rPr lang="el" sz="2200" dirty="0"/>
              <a:t>Μια ιατρική συσκευή που ορίζεται από το FDA ως λογισμικό, ηλεκτρονικό και ηλεκτρικό υλικό, συμπεριλαμβανομένου του ασύρματου, αποτελεί κρίσιμο πλεονέκτημα για το σύστημα υγειονομικής περίθαλψης</a:t>
            </a:r>
          </a:p>
          <a:p>
            <a:pPr>
              <a:buFont typeface="Arial" panose="020B0604020202020204" pitchFamily="34" charset="0"/>
              <a:buChar char="•"/>
            </a:pPr>
            <a:r>
              <a:rPr lang="el" sz="2200" dirty="0"/>
              <a:t>Το σημείο εισόδου είναι ένα σημείο αποτυχίας όπου η επίθεση εκμεταλλεύεται την ευπάθεια για να διαδώσει το σημείο στόχου</a:t>
            </a:r>
          </a:p>
        </p:txBody>
      </p:sp>
      <p:sp>
        <p:nvSpPr>
          <p:cNvPr id="4" name="Picture Placeholder 3">
            <a:extLst>
              <a:ext uri="{FF2B5EF4-FFF2-40B4-BE49-F238E27FC236}">
                <a16:creationId xmlns:a16="http://schemas.microsoft.com/office/drawing/2014/main" id="{0A8CBF56-F832-C504-2394-9E4769D843F0}"/>
              </a:ext>
            </a:extLst>
          </p:cNvPr>
          <p:cNvSpPr>
            <a:spLocks noGrp="1"/>
          </p:cNvSpPr>
          <p:nvPr>
            <p:ph type="pic" sz="quarter" idx="11"/>
          </p:nvPr>
        </p:nvSpPr>
        <p:spPr>
          <a:xfrm flipH="1">
            <a:off x="9973339" y="0"/>
            <a:ext cx="2215176" cy="6858000"/>
          </a:xfrm>
        </p:spPr>
        <p:txBody>
          <a:bodyPr/>
          <a:lstStyle/>
          <a:p>
            <a:endParaRPr lang="en-GB"/>
          </a:p>
        </p:txBody>
      </p:sp>
      <p:sp>
        <p:nvSpPr>
          <p:cNvPr id="5" name="Footer Placeholder 4">
            <a:extLst>
              <a:ext uri="{FF2B5EF4-FFF2-40B4-BE49-F238E27FC236}">
                <a16:creationId xmlns:a16="http://schemas.microsoft.com/office/drawing/2014/main" id="{5B1EFB52-7C86-F401-A04C-424C7EBB585B}"/>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7D4CCA5A-D47B-6702-B743-D743ED01BD46}"/>
              </a:ext>
            </a:extLst>
          </p:cNvPr>
          <p:cNvSpPr>
            <a:spLocks noGrp="1"/>
          </p:cNvSpPr>
          <p:nvPr>
            <p:ph type="sldNum" sz="quarter" idx="4"/>
          </p:nvPr>
        </p:nvSpPr>
        <p:spPr/>
        <p:txBody>
          <a:bodyPr/>
          <a:lstStyle/>
          <a:p>
            <a:fld id="{3A98EE3D-8CD1-4C3F-BD1C-C98C9596463C}" type="slidenum">
              <a:rPr lang="en-US" smtClean="0"/>
              <a:pPr/>
              <a:t>28</a:t>
            </a:fld>
            <a:endParaRPr lang="en-US"/>
          </a:p>
        </p:txBody>
      </p:sp>
    </p:spTree>
    <p:extLst>
      <p:ext uri="{BB962C8B-B14F-4D97-AF65-F5344CB8AC3E}">
        <p14:creationId xmlns:p14="http://schemas.microsoft.com/office/powerpoint/2010/main" val="1792536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BE19-FF9C-510D-9DA7-712199E6D840}"/>
              </a:ext>
            </a:extLst>
          </p:cNvPr>
          <p:cNvSpPr>
            <a:spLocks noGrp="1"/>
          </p:cNvSpPr>
          <p:nvPr>
            <p:ph type="ctrTitle"/>
          </p:nvPr>
        </p:nvSpPr>
        <p:spPr>
          <a:xfrm>
            <a:off x="349754" y="202101"/>
            <a:ext cx="10197743" cy="563443"/>
          </a:xfrm>
        </p:spPr>
        <p:txBody>
          <a:bodyPr>
            <a:noAutofit/>
          </a:bodyPr>
          <a:lstStyle/>
          <a:p>
            <a:r>
              <a:rPr lang="el" sz="2400" dirty="0">
                <a:solidFill>
                  <a:srgbClr val="00B0F0"/>
                </a:solidFill>
              </a:rPr>
              <a:t>Διαδρομή επίθεσης: Βήμα 2 – Εξαρτήσεις περιουσιακών στοιχείων</a:t>
            </a:r>
          </a:p>
        </p:txBody>
      </p:sp>
      <p:sp>
        <p:nvSpPr>
          <p:cNvPr id="3" name="Content Placeholder 2">
            <a:extLst>
              <a:ext uri="{FF2B5EF4-FFF2-40B4-BE49-F238E27FC236}">
                <a16:creationId xmlns:a16="http://schemas.microsoft.com/office/drawing/2014/main" id="{FACD548E-AB7D-6ECC-4943-91549EF7D37D}"/>
              </a:ext>
            </a:extLst>
          </p:cNvPr>
          <p:cNvSpPr>
            <a:spLocks noGrp="1"/>
          </p:cNvSpPr>
          <p:nvPr>
            <p:ph sz="quarter" idx="17"/>
          </p:nvPr>
        </p:nvSpPr>
        <p:spPr>
          <a:xfrm>
            <a:off x="796321" y="1265274"/>
            <a:ext cx="7188729" cy="4038564"/>
          </a:xfrm>
        </p:spPr>
        <p:txBody>
          <a:bodyPr>
            <a:normAutofit lnSpcReduction="10000"/>
          </a:bodyPr>
          <a:lstStyle/>
          <a:p>
            <a:pPr>
              <a:buFont typeface="Arial" panose="020B0604020202020204" pitchFamily="34" charset="0"/>
              <a:buChar char="•"/>
            </a:pPr>
            <a:r>
              <a:rPr lang="el" sz="2200" dirty="0"/>
              <a:t>Εξαρτήσεις αυτών των περιουσιακών στοιχείων εντός του οικοσυστήματος υγειονομικής περίθαλψης</a:t>
            </a:r>
          </a:p>
          <a:p>
            <a:pPr>
              <a:buFont typeface="Arial" panose="020B0604020202020204" pitchFamily="34" charset="0"/>
              <a:buChar char="•"/>
            </a:pPr>
            <a:r>
              <a:rPr lang="el" sz="2200" dirty="0"/>
              <a:t>Εστίαση στην πιθανή αλληλεπίδραση στον κυβερνοχώρο του περιουσιακού στοιχείου σημείου εισόδου</a:t>
            </a:r>
          </a:p>
          <a:p>
            <a:pPr lvl="1">
              <a:buFont typeface="Arial" panose="020B0604020202020204" pitchFamily="34" charset="0"/>
              <a:buChar char="•"/>
            </a:pPr>
            <a:r>
              <a:rPr lang="el" sz="2200" dirty="0"/>
              <a:t>Ως κυβερνοεξάρτηση περιουσιακών στοιχείων θεωρείται η αλληλεξάρτηση ζεύγους (κόμβος) και/ή η διασύνδεση (άκρη) κυβερνοπεριουσιακών στοιχείων που αποσκοπεί στην εκπλήρωση παροχής υπηρεσιών υγειονομικής περίθαλψης ή συγκεκριμένης λειτουργίας μέσω δικτύων επικοινωνίας</a:t>
            </a:r>
          </a:p>
        </p:txBody>
      </p:sp>
      <p:sp>
        <p:nvSpPr>
          <p:cNvPr id="4" name="Picture Placeholder 3">
            <a:extLst>
              <a:ext uri="{FF2B5EF4-FFF2-40B4-BE49-F238E27FC236}">
                <a16:creationId xmlns:a16="http://schemas.microsoft.com/office/drawing/2014/main" id="{EE3B9447-D56F-DA86-855A-C66111C5E0FA}"/>
              </a:ext>
            </a:extLst>
          </p:cNvPr>
          <p:cNvSpPr>
            <a:spLocks noGrp="1"/>
          </p:cNvSpPr>
          <p:nvPr>
            <p:ph type="pic" sz="quarter" idx="11"/>
          </p:nvPr>
        </p:nvSpPr>
        <p:spPr>
          <a:xfrm flipH="1">
            <a:off x="9569301" y="0"/>
            <a:ext cx="2619214" cy="6858000"/>
          </a:xfrm>
        </p:spPr>
        <p:txBody>
          <a:bodyPr/>
          <a:lstStyle/>
          <a:p>
            <a:endParaRPr lang="en-GB"/>
          </a:p>
        </p:txBody>
      </p:sp>
      <p:sp>
        <p:nvSpPr>
          <p:cNvPr id="5" name="Footer Placeholder 4">
            <a:extLst>
              <a:ext uri="{FF2B5EF4-FFF2-40B4-BE49-F238E27FC236}">
                <a16:creationId xmlns:a16="http://schemas.microsoft.com/office/drawing/2014/main" id="{C3571AF7-EBFA-A8C4-24D9-1DB748F179D7}"/>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A370707D-994D-DEC1-AAB5-8A2C51668FCB}"/>
              </a:ext>
            </a:extLst>
          </p:cNvPr>
          <p:cNvSpPr>
            <a:spLocks noGrp="1"/>
          </p:cNvSpPr>
          <p:nvPr>
            <p:ph type="sldNum" sz="quarter" idx="4"/>
          </p:nvPr>
        </p:nvSpPr>
        <p:spPr/>
        <p:txBody>
          <a:bodyPr/>
          <a:lstStyle/>
          <a:p>
            <a:fld id="{3A98EE3D-8CD1-4C3F-BD1C-C98C9596463C}" type="slidenum">
              <a:rPr lang="en-US" smtClean="0"/>
              <a:pPr/>
              <a:t>29</a:t>
            </a:fld>
            <a:endParaRPr lang="en-US"/>
          </a:p>
        </p:txBody>
      </p:sp>
    </p:spTree>
    <p:extLst>
      <p:ext uri="{BB962C8B-B14F-4D97-AF65-F5344CB8AC3E}">
        <p14:creationId xmlns:p14="http://schemas.microsoft.com/office/powerpoint/2010/main" val="4164737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Ένα άτομο που γράφει σε ένα γραφείο">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425612" y="311098"/>
            <a:ext cx="8369193" cy="1017147"/>
          </a:xfrm>
        </p:spPr>
        <p:txBody>
          <a:bodyPr>
            <a:noAutofit/>
          </a:bodyPr>
          <a:lstStyle/>
          <a:p>
            <a:r>
              <a:rPr lang="el" sz="3600" dirty="0"/>
              <a:t>Ασφάλεια στον κυβερνοχώρο στον τομέα της υγειονομικής περίθαλψης</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l"/>
              <a:t>Ο1.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l"/>
              <a:t>Στόχοι: Ποιος-τι-Γιατί πρέπει να πάρετε αυτή την εκπαίδευση</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l"/>
              <a:t>Ο3.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l"/>
              <a:t>Μαθησιακά αποτελέσματα</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l"/>
              <a:t>Ο4.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l"/>
              <a:t>Περιγράμματα κατάρτισης</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l"/>
              <a:t>Ο5.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643379" y="4269747"/>
            <a:ext cx="5885179" cy="533400"/>
          </a:xfrm>
        </p:spPr>
        <p:txBody>
          <a:bodyPr/>
          <a:lstStyle/>
          <a:p>
            <a:r>
              <a:rPr lang="el"/>
              <a:t>Λεπτομέρειες ασκήσεων</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l"/>
              <a:t>Ο2.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l" dirty="0"/>
              <a:t>Εκπαιδευτική διαδικασία: Πότε-Πού-Πώς</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2" name="Footer Placeholder 1">
            <a:extLst>
              <a:ext uri="{FF2B5EF4-FFF2-40B4-BE49-F238E27FC236}">
                <a16:creationId xmlns:a16="http://schemas.microsoft.com/office/drawing/2014/main" id="{D331A928-7D63-B78C-FAE3-45A3106D5FBC}"/>
              </a:ext>
            </a:extLst>
          </p:cNvPr>
          <p:cNvSpPr>
            <a:spLocks noGrp="1"/>
          </p:cNvSpPr>
          <p:nvPr>
            <p:ph type="ftr" sz="quarter" idx="3"/>
          </p:nvPr>
        </p:nvSpPr>
        <p:spPr/>
        <p:txBody>
          <a:bodyPr/>
          <a:lstStyle/>
          <a:p>
            <a:r>
              <a:rPr lang="en-US" dirty="0"/>
              <a:t>CSP Training Module Name: Presentation Template Created by PR</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854740" y="5078382"/>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Ο7.</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652370" y="5011015"/>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l"/>
              <a:t>Πληροφορίες εγγραφής και επικοινωνία</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6F7D6-6FA1-6A93-E57D-3BB65B8DB0F1}"/>
              </a:ext>
            </a:extLst>
          </p:cNvPr>
          <p:cNvSpPr>
            <a:spLocks noGrp="1"/>
          </p:cNvSpPr>
          <p:nvPr>
            <p:ph type="ctrTitle"/>
          </p:nvPr>
        </p:nvSpPr>
        <p:spPr>
          <a:xfrm>
            <a:off x="796322" y="320040"/>
            <a:ext cx="9198283" cy="541197"/>
          </a:xfrm>
        </p:spPr>
        <p:txBody>
          <a:bodyPr>
            <a:noAutofit/>
          </a:bodyPr>
          <a:lstStyle/>
          <a:p>
            <a:r>
              <a:rPr lang="el" sz="2800">
                <a:solidFill>
                  <a:srgbClr val="00B0F0"/>
                </a:solidFill>
              </a:rPr>
              <a:t>Διαδρομή επίθεσης: Βήμα 3 Προσδιορίστε πιθανά σημεία-στόχους</a:t>
            </a:r>
          </a:p>
        </p:txBody>
      </p:sp>
      <p:sp>
        <p:nvSpPr>
          <p:cNvPr id="3" name="Content Placeholder 2">
            <a:extLst>
              <a:ext uri="{FF2B5EF4-FFF2-40B4-BE49-F238E27FC236}">
                <a16:creationId xmlns:a16="http://schemas.microsoft.com/office/drawing/2014/main" id="{C8C549FC-39EC-6270-AD0F-05C8F70A4B55}"/>
              </a:ext>
            </a:extLst>
          </p:cNvPr>
          <p:cNvSpPr>
            <a:spLocks noGrp="1"/>
          </p:cNvSpPr>
          <p:nvPr>
            <p:ph sz="quarter" idx="17"/>
          </p:nvPr>
        </p:nvSpPr>
        <p:spPr>
          <a:xfrm>
            <a:off x="796321" y="1307805"/>
            <a:ext cx="7156831" cy="3996033"/>
          </a:xfrm>
        </p:spPr>
        <p:txBody>
          <a:bodyPr/>
          <a:lstStyle/>
          <a:p>
            <a:pPr>
              <a:buFont typeface="Arial" panose="020B0604020202020204" pitchFamily="34" charset="0"/>
              <a:buChar char="•"/>
            </a:pPr>
            <a:r>
              <a:rPr lang="el" sz="2200"/>
              <a:t>Πιθανά σημεία προορισμού στα οποία προσπαθεί να φτάσει ένας εισβολέας ακολουθώντας το στοιχείο σημείου εισόδου και τις συσχετισμένες εξαρτήσεις</a:t>
            </a:r>
          </a:p>
          <a:p>
            <a:pPr>
              <a:buFont typeface="Arial" panose="020B0604020202020204" pitchFamily="34" charset="0"/>
              <a:buChar char="•"/>
            </a:pPr>
            <a:r>
              <a:rPr lang="el" sz="2200"/>
              <a:t>Ένας εισβολέας πρέπει να εκμεταλλευτεί μία ή πολλαπλές ευπάθειες για να φτάσει στα σημεία-στόχους και να επιτύχει το στόχο του</a:t>
            </a:r>
          </a:p>
          <a:p>
            <a:pPr>
              <a:buFont typeface="Arial" panose="020B0604020202020204" pitchFamily="34" charset="0"/>
              <a:buChar char="•"/>
            </a:pPr>
            <a:r>
              <a:rPr lang="el" sz="2200"/>
              <a:t>Η προσβασιμότητα ενός σημείου-στόχου εξαρτάται από το περιουσιακό στοιχείο του σημείου εισόδου, τις εξαρτήσεις στον κυβερνοχώρο και την ικανότητα του φορέα για πιθανή εκμετάλλευση</a:t>
            </a:r>
          </a:p>
        </p:txBody>
      </p:sp>
      <p:sp>
        <p:nvSpPr>
          <p:cNvPr id="4" name="Picture Placeholder 3">
            <a:extLst>
              <a:ext uri="{FF2B5EF4-FFF2-40B4-BE49-F238E27FC236}">
                <a16:creationId xmlns:a16="http://schemas.microsoft.com/office/drawing/2014/main" id="{7A187AB1-413F-6C73-03C1-FC72CDB8DB02}"/>
              </a:ext>
            </a:extLst>
          </p:cNvPr>
          <p:cNvSpPr>
            <a:spLocks noGrp="1"/>
          </p:cNvSpPr>
          <p:nvPr>
            <p:ph type="pic" sz="quarter" idx="11"/>
          </p:nvPr>
        </p:nvSpPr>
        <p:spPr>
          <a:xfrm flipH="1">
            <a:off x="10079664" y="0"/>
            <a:ext cx="2108851" cy="6858000"/>
          </a:xfrm>
        </p:spPr>
        <p:txBody>
          <a:bodyPr/>
          <a:lstStyle/>
          <a:p>
            <a:endParaRPr lang="en-GB"/>
          </a:p>
        </p:txBody>
      </p:sp>
      <p:sp>
        <p:nvSpPr>
          <p:cNvPr id="5" name="Footer Placeholder 4">
            <a:extLst>
              <a:ext uri="{FF2B5EF4-FFF2-40B4-BE49-F238E27FC236}">
                <a16:creationId xmlns:a16="http://schemas.microsoft.com/office/drawing/2014/main" id="{F70B4C8E-1BD0-19B5-0DF4-BBC522D7835A}"/>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6255B6CD-883D-EDE4-FFC8-C3021019C466}"/>
              </a:ext>
            </a:extLst>
          </p:cNvPr>
          <p:cNvSpPr>
            <a:spLocks noGrp="1"/>
          </p:cNvSpPr>
          <p:nvPr>
            <p:ph type="sldNum" sz="quarter" idx="4"/>
          </p:nvPr>
        </p:nvSpPr>
        <p:spPr/>
        <p:txBody>
          <a:bodyPr/>
          <a:lstStyle/>
          <a:p>
            <a:fld id="{3A98EE3D-8CD1-4C3F-BD1C-C98C9596463C}" type="slidenum">
              <a:rPr lang="en-US" smtClean="0"/>
              <a:pPr/>
              <a:t>30</a:t>
            </a:fld>
            <a:endParaRPr lang="en-US"/>
          </a:p>
        </p:txBody>
      </p:sp>
    </p:spTree>
    <p:extLst>
      <p:ext uri="{BB962C8B-B14F-4D97-AF65-F5344CB8AC3E}">
        <p14:creationId xmlns:p14="http://schemas.microsoft.com/office/powerpoint/2010/main" val="1387459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F2A4-61DA-5B92-7CA2-43E4C9073A86}"/>
              </a:ext>
            </a:extLst>
          </p:cNvPr>
          <p:cNvSpPr>
            <a:spLocks noGrp="1"/>
          </p:cNvSpPr>
          <p:nvPr>
            <p:ph type="ctrTitle"/>
          </p:nvPr>
        </p:nvSpPr>
        <p:spPr>
          <a:xfrm>
            <a:off x="436066" y="591094"/>
            <a:ext cx="10165846" cy="510280"/>
          </a:xfrm>
        </p:spPr>
        <p:txBody>
          <a:bodyPr>
            <a:noAutofit/>
          </a:bodyPr>
          <a:lstStyle/>
          <a:p>
            <a:r>
              <a:rPr lang="el" sz="2800" dirty="0">
                <a:solidFill>
                  <a:srgbClr val="00B0F0"/>
                </a:solidFill>
              </a:rPr>
              <a:t>Διαδρομή επίθεσης: Ευπάθειες εισόδου βήματος 4 και σημείου στόχου</a:t>
            </a:r>
          </a:p>
        </p:txBody>
      </p:sp>
      <p:sp>
        <p:nvSpPr>
          <p:cNvPr id="3" name="Content Placeholder 2">
            <a:extLst>
              <a:ext uri="{FF2B5EF4-FFF2-40B4-BE49-F238E27FC236}">
                <a16:creationId xmlns:a16="http://schemas.microsoft.com/office/drawing/2014/main" id="{0B6B24EF-9828-2DA7-11EE-3481169F0066}"/>
              </a:ext>
            </a:extLst>
          </p:cNvPr>
          <p:cNvSpPr>
            <a:spLocks noGrp="1"/>
          </p:cNvSpPr>
          <p:nvPr>
            <p:ph sz="quarter" idx="17"/>
          </p:nvPr>
        </p:nvSpPr>
        <p:spPr>
          <a:xfrm>
            <a:off x="796321" y="1339702"/>
            <a:ext cx="7826683" cy="3964136"/>
          </a:xfrm>
        </p:spPr>
        <p:txBody>
          <a:bodyPr/>
          <a:lstStyle/>
          <a:p>
            <a:pPr>
              <a:buFont typeface="Arial" panose="020B0604020202020204" pitchFamily="34" charset="0"/>
              <a:buChar char="•"/>
            </a:pPr>
            <a:r>
              <a:rPr lang="el" sz="2200" dirty="0"/>
              <a:t>Τα θέματα ευπάθειας αποτελούν προϋποθέσεις που βασίζονται στο προφίλ του εισβολέα για μια επιτυχημένη εκστρατεία διαδρομής επίθεσης</a:t>
            </a:r>
          </a:p>
          <a:p>
            <a:pPr>
              <a:buFont typeface="Arial" panose="020B0604020202020204" pitchFamily="34" charset="0"/>
              <a:buChar char="•"/>
            </a:pPr>
            <a:r>
              <a:rPr lang="el" sz="2200" dirty="0"/>
              <a:t>να αντικατοπτρίζει με ακρίβεια το επίπεδο εκμετάλλευσης των εντοπισμένων τρωτών σημείων και να συνδέει τα τρωτά σημεία για τη διαμόρφωση της αλυσίδας ευπάθειας</a:t>
            </a:r>
          </a:p>
          <a:p>
            <a:pPr>
              <a:buFont typeface="Arial" panose="020B0604020202020204" pitchFamily="34" charset="0"/>
              <a:buChar char="•"/>
            </a:pPr>
            <a:r>
              <a:rPr lang="el" sz="2200" dirty="0"/>
              <a:t>Αυτά τα θέματα ευπάθειας προσδιορίζονται ακολουθώντας τις καταχωρήσεις ευπάθειας που δημοσιεύονται CVE και NVD</a:t>
            </a:r>
          </a:p>
        </p:txBody>
      </p:sp>
      <p:sp>
        <p:nvSpPr>
          <p:cNvPr id="4" name="Picture Placeholder 3">
            <a:extLst>
              <a:ext uri="{FF2B5EF4-FFF2-40B4-BE49-F238E27FC236}">
                <a16:creationId xmlns:a16="http://schemas.microsoft.com/office/drawing/2014/main" id="{70087C03-D663-8C43-6D4A-51BB7164F9A6}"/>
              </a:ext>
            </a:extLst>
          </p:cNvPr>
          <p:cNvSpPr>
            <a:spLocks noGrp="1"/>
          </p:cNvSpPr>
          <p:nvPr>
            <p:ph type="pic" sz="quarter" idx="11"/>
          </p:nvPr>
        </p:nvSpPr>
        <p:spPr>
          <a:xfrm flipH="1">
            <a:off x="10398641" y="0"/>
            <a:ext cx="1789874" cy="6858000"/>
          </a:xfrm>
        </p:spPr>
        <p:txBody>
          <a:bodyPr/>
          <a:lstStyle/>
          <a:p>
            <a:endParaRPr lang="en-GB"/>
          </a:p>
        </p:txBody>
      </p:sp>
      <p:sp>
        <p:nvSpPr>
          <p:cNvPr id="5" name="Footer Placeholder 4">
            <a:extLst>
              <a:ext uri="{FF2B5EF4-FFF2-40B4-BE49-F238E27FC236}">
                <a16:creationId xmlns:a16="http://schemas.microsoft.com/office/drawing/2014/main" id="{4DB60755-06DC-4979-133C-40F261827960}"/>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A2FF6054-D534-FC48-BE75-F6A2D206D3CF}"/>
              </a:ext>
            </a:extLst>
          </p:cNvPr>
          <p:cNvSpPr>
            <a:spLocks noGrp="1"/>
          </p:cNvSpPr>
          <p:nvPr>
            <p:ph type="sldNum" sz="quarter" idx="4"/>
          </p:nvPr>
        </p:nvSpPr>
        <p:spPr/>
        <p:txBody>
          <a:bodyPr/>
          <a:lstStyle/>
          <a:p>
            <a:fld id="{3A98EE3D-8CD1-4C3F-BD1C-C98C9596463C}" type="slidenum">
              <a:rPr lang="en-US" smtClean="0"/>
              <a:pPr/>
              <a:t>31</a:t>
            </a:fld>
            <a:endParaRPr lang="en-US"/>
          </a:p>
        </p:txBody>
      </p:sp>
    </p:spTree>
    <p:extLst>
      <p:ext uri="{BB962C8B-B14F-4D97-AF65-F5344CB8AC3E}">
        <p14:creationId xmlns:p14="http://schemas.microsoft.com/office/powerpoint/2010/main" val="2508402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E081-C58F-87B4-B1BA-1ACBA9082A44}"/>
              </a:ext>
            </a:extLst>
          </p:cNvPr>
          <p:cNvSpPr>
            <a:spLocks noGrp="1"/>
          </p:cNvSpPr>
          <p:nvPr>
            <p:ph type="ctrTitle"/>
          </p:nvPr>
        </p:nvSpPr>
        <p:spPr>
          <a:xfrm>
            <a:off x="796322" y="518103"/>
            <a:ext cx="8411473" cy="519932"/>
          </a:xfrm>
        </p:spPr>
        <p:txBody>
          <a:bodyPr>
            <a:noAutofit/>
          </a:bodyPr>
          <a:lstStyle/>
          <a:p>
            <a:r>
              <a:rPr lang="el" sz="2800" dirty="0">
                <a:solidFill>
                  <a:srgbClr val="00B0F0"/>
                </a:solidFill>
              </a:rPr>
              <a:t>Διαδρομή επίθεσης: Βήμα 5 παράγοντας απειλής και προφίλ χρήστη</a:t>
            </a:r>
          </a:p>
        </p:txBody>
      </p:sp>
      <p:sp>
        <p:nvSpPr>
          <p:cNvPr id="3" name="Content Placeholder 2">
            <a:extLst>
              <a:ext uri="{FF2B5EF4-FFF2-40B4-BE49-F238E27FC236}">
                <a16:creationId xmlns:a16="http://schemas.microsoft.com/office/drawing/2014/main" id="{CBD02688-DFCB-E174-7151-EEAFBBD36FAA}"/>
              </a:ext>
            </a:extLst>
          </p:cNvPr>
          <p:cNvSpPr>
            <a:spLocks noGrp="1"/>
          </p:cNvSpPr>
          <p:nvPr>
            <p:ph sz="quarter" idx="17"/>
          </p:nvPr>
        </p:nvSpPr>
        <p:spPr>
          <a:xfrm>
            <a:off x="796322" y="1765005"/>
            <a:ext cx="7273790" cy="3538833"/>
          </a:xfrm>
        </p:spPr>
        <p:txBody>
          <a:bodyPr>
            <a:normAutofit fontScale="92500" lnSpcReduction="10000"/>
          </a:bodyPr>
          <a:lstStyle/>
          <a:p>
            <a:pPr>
              <a:buFont typeface="Arial" panose="020B0604020202020204" pitchFamily="34" charset="0"/>
              <a:buChar char="•"/>
            </a:pPr>
            <a:r>
              <a:rPr lang="el" sz="18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rPr>
              <a:t>Ένας </a:t>
            </a:r>
            <a:r>
              <a:rPr lang="el" sz="2200"/>
              <a:t>παράγοντας απειλής χρειάζεται ένα συγκεκριμένο προφίλ για να εκμεταλλευτεί μια ευπάθεια για μια επιτυχημένη επίθεση</a:t>
            </a:r>
          </a:p>
          <a:p>
            <a:pPr>
              <a:buFont typeface="Arial" panose="020B0604020202020204" pitchFamily="34" charset="0"/>
              <a:buChar char="•"/>
            </a:pPr>
            <a:r>
              <a:rPr lang="el" sz="2200"/>
              <a:t>Ανάλογα με τις εξαρτήσεις στοιχείων και τη φύση της ευπάθειας, το προφίλ μπορεί να διαφέρει</a:t>
            </a:r>
          </a:p>
          <a:p>
            <a:pPr>
              <a:buFont typeface="Arial" panose="020B0604020202020204" pitchFamily="34" charset="0"/>
              <a:buChar char="•"/>
            </a:pPr>
            <a:r>
              <a:rPr lang="el" sz="2200"/>
              <a:t>Το προφίλ παράγοντα απειλής περιλαμβάνει δευτερεύοντα χαρακτηριστικά που σχετίζονται με την ικανότητα του εισβολέα (Πολύ χαμηλή, Χαμηλή, Μέτρια, Υψηλή και Πολύ Υψηλή) και την τοποθεσία (τοπική, παρακείμενη, δικτυακή και φυσική) για μια εκστρατεία επίθεσης, ακολουθώντας τις οδηγίες του NIST SP800-30</a:t>
            </a:r>
          </a:p>
        </p:txBody>
      </p:sp>
      <p:sp>
        <p:nvSpPr>
          <p:cNvPr id="4" name="Picture Placeholder 3">
            <a:extLst>
              <a:ext uri="{FF2B5EF4-FFF2-40B4-BE49-F238E27FC236}">
                <a16:creationId xmlns:a16="http://schemas.microsoft.com/office/drawing/2014/main" id="{490A0E04-D547-4C6C-FDC6-689DC4D8DCC5}"/>
              </a:ext>
            </a:extLst>
          </p:cNvPr>
          <p:cNvSpPr>
            <a:spLocks noGrp="1"/>
          </p:cNvSpPr>
          <p:nvPr>
            <p:ph type="pic" sz="quarter" idx="11"/>
          </p:nvPr>
        </p:nvSpPr>
        <p:spPr>
          <a:xfrm flipH="1">
            <a:off x="10462436" y="0"/>
            <a:ext cx="1726079" cy="6858000"/>
          </a:xfrm>
        </p:spPr>
        <p:txBody>
          <a:bodyPr/>
          <a:lstStyle/>
          <a:p>
            <a:endParaRPr lang="en-GB"/>
          </a:p>
        </p:txBody>
      </p:sp>
      <p:sp>
        <p:nvSpPr>
          <p:cNvPr id="5" name="Footer Placeholder 4">
            <a:extLst>
              <a:ext uri="{FF2B5EF4-FFF2-40B4-BE49-F238E27FC236}">
                <a16:creationId xmlns:a16="http://schemas.microsoft.com/office/drawing/2014/main" id="{CB532672-3755-B47E-88AC-6EB39C3E97E4}"/>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736D8F37-33B6-BCF7-CEDF-0639B151E948}"/>
              </a:ext>
            </a:extLst>
          </p:cNvPr>
          <p:cNvSpPr>
            <a:spLocks noGrp="1"/>
          </p:cNvSpPr>
          <p:nvPr>
            <p:ph type="sldNum" sz="quarter" idx="4"/>
          </p:nvPr>
        </p:nvSpPr>
        <p:spPr/>
        <p:txBody>
          <a:bodyPr/>
          <a:lstStyle/>
          <a:p>
            <a:fld id="{3A98EE3D-8CD1-4C3F-BD1C-C98C9596463C}" type="slidenum">
              <a:rPr lang="en-US" smtClean="0"/>
              <a:pPr/>
              <a:t>32</a:t>
            </a:fld>
            <a:endParaRPr lang="en-US"/>
          </a:p>
        </p:txBody>
      </p:sp>
    </p:spTree>
    <p:extLst>
      <p:ext uri="{BB962C8B-B14F-4D97-AF65-F5344CB8AC3E}">
        <p14:creationId xmlns:p14="http://schemas.microsoft.com/office/powerpoint/2010/main" val="3453303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5F7124-B531-682F-1C32-D203C712CC75}"/>
              </a:ext>
            </a:extLst>
          </p:cNvPr>
          <p:cNvSpPr>
            <a:spLocks noGrp="1"/>
          </p:cNvSpPr>
          <p:nvPr>
            <p:ph sz="quarter" idx="17"/>
          </p:nvPr>
        </p:nvSpPr>
        <p:spPr>
          <a:xfrm>
            <a:off x="796321" y="1414130"/>
            <a:ext cx="7879845" cy="3889708"/>
          </a:xfrm>
        </p:spPr>
        <p:txBody>
          <a:bodyPr>
            <a:normAutofit fontScale="92500" lnSpcReduction="10000"/>
          </a:bodyPr>
          <a:lstStyle/>
          <a:p>
            <a:pPr>
              <a:buFont typeface="Arial" panose="020B0604020202020204" pitchFamily="34" charset="0"/>
              <a:buChar char="•"/>
            </a:pPr>
            <a:r>
              <a:rPr lang="el" sz="2200" dirty="0"/>
              <a:t>Η περιγραφόμενη μεθοδολογία στοχεύει στη δημιουργία των πιθανών διαδρομών επίθεσης εναντίον περιουσιακών στοιχείων σημείου στόχου</a:t>
            </a:r>
          </a:p>
          <a:p>
            <a:pPr>
              <a:buFont typeface="Arial" panose="020B0604020202020204" pitchFamily="34" charset="0"/>
              <a:buChar char="•"/>
            </a:pPr>
            <a:r>
              <a:rPr lang="el" sz="2200" dirty="0"/>
              <a:t>Τα μεμονωμένα τρωτά σημεία και τα τρωτά σημεία της αλυσίδας εξετάζονται χρησιμοποιώντας διάφορες παραμέτρους, συμπεριλαμβανομένων των περιουσιακών στοιχείων, των τρωτών σημείων, των προφίλ των φορέων απειλής και του επιπέδου δυνατότητας εκμετάλλευσης για τον σκοπό αυτό</a:t>
            </a:r>
          </a:p>
          <a:p>
            <a:pPr lvl="1">
              <a:buFont typeface="Arial" panose="020B0604020202020204" pitchFamily="34" charset="0"/>
              <a:buChar char="•"/>
            </a:pPr>
            <a:r>
              <a:rPr lang="el" sz="2200" dirty="0"/>
              <a:t>Η αλυσίδα ευπάθειας παρουσιάζει μια σειρά εκμετάλλευσης θεμάτων ευπάθειας χρησιμοποιώντας κατάλληλους φορείς πρόσβασης και κλιμάκωση του προνομίου</a:t>
            </a:r>
          </a:p>
        </p:txBody>
      </p:sp>
      <p:sp>
        <p:nvSpPr>
          <p:cNvPr id="4" name="Picture Placeholder 3">
            <a:extLst>
              <a:ext uri="{FF2B5EF4-FFF2-40B4-BE49-F238E27FC236}">
                <a16:creationId xmlns:a16="http://schemas.microsoft.com/office/drawing/2014/main" id="{AB1517AB-0732-4BC3-8C7A-22203FE4062C}"/>
              </a:ext>
            </a:extLst>
          </p:cNvPr>
          <p:cNvSpPr>
            <a:spLocks noGrp="1"/>
          </p:cNvSpPr>
          <p:nvPr>
            <p:ph type="pic" sz="quarter" idx="11"/>
          </p:nvPr>
        </p:nvSpPr>
        <p:spPr>
          <a:xfrm flipH="1">
            <a:off x="10409273" y="0"/>
            <a:ext cx="1779242" cy="6858000"/>
          </a:xfrm>
        </p:spPr>
        <p:txBody>
          <a:bodyPr/>
          <a:lstStyle/>
          <a:p>
            <a:endParaRPr lang="en-GB"/>
          </a:p>
        </p:txBody>
      </p:sp>
      <p:sp>
        <p:nvSpPr>
          <p:cNvPr id="5" name="Footer Placeholder 4">
            <a:extLst>
              <a:ext uri="{FF2B5EF4-FFF2-40B4-BE49-F238E27FC236}">
                <a16:creationId xmlns:a16="http://schemas.microsoft.com/office/drawing/2014/main" id="{126C1EAE-784E-7F16-3D1E-5E55C6A14BDB}"/>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776A5263-13E0-AB9E-E4BC-E65BDD9F7596}"/>
              </a:ext>
            </a:extLst>
          </p:cNvPr>
          <p:cNvSpPr>
            <a:spLocks noGrp="1"/>
          </p:cNvSpPr>
          <p:nvPr>
            <p:ph type="sldNum" sz="quarter" idx="4"/>
          </p:nvPr>
        </p:nvSpPr>
        <p:spPr/>
        <p:txBody>
          <a:bodyPr/>
          <a:lstStyle/>
          <a:p>
            <a:fld id="{3A98EE3D-8CD1-4C3F-BD1C-C98C9596463C}" type="slidenum">
              <a:rPr lang="en-US" smtClean="0"/>
              <a:pPr/>
              <a:t>33</a:t>
            </a:fld>
            <a:endParaRPr lang="en-US"/>
          </a:p>
        </p:txBody>
      </p:sp>
      <p:sp>
        <p:nvSpPr>
          <p:cNvPr id="7" name="Title 1">
            <a:extLst>
              <a:ext uri="{FF2B5EF4-FFF2-40B4-BE49-F238E27FC236}">
                <a16:creationId xmlns:a16="http://schemas.microsoft.com/office/drawing/2014/main" id="{2FD4DD48-A3AA-20F8-A7DE-618BE17AF1AE}"/>
              </a:ext>
            </a:extLst>
          </p:cNvPr>
          <p:cNvSpPr>
            <a:spLocks noGrp="1"/>
          </p:cNvSpPr>
          <p:nvPr>
            <p:ph type="ctrTitle"/>
          </p:nvPr>
        </p:nvSpPr>
        <p:spPr>
          <a:xfrm>
            <a:off x="796321" y="578858"/>
            <a:ext cx="9197680" cy="487399"/>
          </a:xfrm>
        </p:spPr>
        <p:txBody>
          <a:bodyPr>
            <a:noAutofit/>
          </a:bodyPr>
          <a:lstStyle/>
          <a:p>
            <a:r>
              <a:rPr lang="el" sz="2800" dirty="0">
                <a:solidFill>
                  <a:srgbClr val="00B0F0"/>
                </a:solidFill>
              </a:rPr>
              <a:t>Διαδρομή επίθεσης: Βήμα 6: Δημιουργία διαδρομών επίθεσης</a:t>
            </a:r>
          </a:p>
        </p:txBody>
      </p:sp>
    </p:spTree>
    <p:extLst>
      <p:ext uri="{BB962C8B-B14F-4D97-AF65-F5344CB8AC3E}">
        <p14:creationId xmlns:p14="http://schemas.microsoft.com/office/powerpoint/2010/main" val="1520803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15CB-93C6-735E-88E3-31A95550732D}"/>
              </a:ext>
            </a:extLst>
          </p:cNvPr>
          <p:cNvSpPr>
            <a:spLocks noGrp="1"/>
          </p:cNvSpPr>
          <p:nvPr>
            <p:ph type="ctrTitle"/>
          </p:nvPr>
        </p:nvSpPr>
        <p:spPr>
          <a:xfrm>
            <a:off x="796322" y="320040"/>
            <a:ext cx="8730450" cy="785746"/>
          </a:xfrm>
        </p:spPr>
        <p:txBody>
          <a:bodyPr>
            <a:noAutofit/>
          </a:bodyPr>
          <a:lstStyle/>
          <a:p>
            <a:r>
              <a:rPr lang="el" sz="2400">
                <a:solidFill>
                  <a:srgbClr val="00B0F0"/>
                </a:solidFill>
              </a:rPr>
              <a:t>Διαδρομή επίθεσης : Βήμα 7 δώστε προτεραιότητα σε μια αλυσίδα ευπάθειας που βασίζεται σε αποδεικτικά στοιχεία</a:t>
            </a:r>
          </a:p>
        </p:txBody>
      </p:sp>
      <p:sp>
        <p:nvSpPr>
          <p:cNvPr id="3" name="Content Placeholder 2">
            <a:extLst>
              <a:ext uri="{FF2B5EF4-FFF2-40B4-BE49-F238E27FC236}">
                <a16:creationId xmlns:a16="http://schemas.microsoft.com/office/drawing/2014/main" id="{2998BF1C-E0D0-92E5-5DF3-9955E27FCF1A}"/>
              </a:ext>
            </a:extLst>
          </p:cNvPr>
          <p:cNvSpPr>
            <a:spLocks noGrp="1"/>
          </p:cNvSpPr>
          <p:nvPr>
            <p:ph sz="quarter" idx="17"/>
          </p:nvPr>
        </p:nvSpPr>
        <p:spPr>
          <a:xfrm>
            <a:off x="532759" y="1322206"/>
            <a:ext cx="8113762" cy="3051762"/>
          </a:xfrm>
        </p:spPr>
        <p:txBody>
          <a:bodyPr/>
          <a:lstStyle/>
          <a:p>
            <a:pPr>
              <a:buFont typeface="Arial" panose="020B0604020202020204" pitchFamily="34" charset="0"/>
              <a:buChar char="•"/>
            </a:pPr>
            <a:r>
              <a:rPr lang="el" sz="2200" dirty="0"/>
              <a:t>δημιουργούν τις αλυσίδες τρωτών σημείων, η εκμετάλλευση των οποίων μπορεί να οδηγήσει σε πιθανές διαδρομές επίθεσης σε συγκεκριμένα περιουσιακά στοιχεία που εξαρτώνται από τον κυβερνοχώρο</a:t>
            </a:r>
          </a:p>
          <a:p>
            <a:pPr>
              <a:buFont typeface="Arial" panose="020B0604020202020204" pitchFamily="34" charset="0"/>
              <a:buChar char="•"/>
            </a:pPr>
            <a:r>
              <a:rPr lang="el" sz="2200" dirty="0"/>
              <a:t>Συλλέγονται αποδεικτικά στοιχεία σχετικά με τη διαδρομή επίθεσης, ώστε να μπορούμε να ιεραρχήσουμε ποιες διαδρομές πρέπει να ληφθούν υπόψη για κατάλληλα μέτρα ελέγχου</a:t>
            </a:r>
          </a:p>
        </p:txBody>
      </p:sp>
      <p:sp>
        <p:nvSpPr>
          <p:cNvPr id="4" name="Picture Placeholder 3">
            <a:extLst>
              <a:ext uri="{FF2B5EF4-FFF2-40B4-BE49-F238E27FC236}">
                <a16:creationId xmlns:a16="http://schemas.microsoft.com/office/drawing/2014/main" id="{93CF06DD-FDCC-F1CE-768E-81C224C87D76}"/>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A7B07F25-94F7-540D-00F4-FFDC40A7F622}"/>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9F96CA90-AC95-933A-EEBC-76015D2E56EE}"/>
              </a:ext>
            </a:extLst>
          </p:cNvPr>
          <p:cNvSpPr>
            <a:spLocks noGrp="1"/>
          </p:cNvSpPr>
          <p:nvPr>
            <p:ph type="sldNum" sz="quarter" idx="4"/>
          </p:nvPr>
        </p:nvSpPr>
        <p:spPr/>
        <p:txBody>
          <a:bodyPr/>
          <a:lstStyle/>
          <a:p>
            <a:fld id="{3A98EE3D-8CD1-4C3F-BD1C-C98C9596463C}" type="slidenum">
              <a:rPr lang="en-US" smtClean="0"/>
              <a:pPr/>
              <a:t>34</a:t>
            </a:fld>
            <a:endParaRPr lang="en-US"/>
          </a:p>
        </p:txBody>
      </p:sp>
    </p:spTree>
    <p:extLst>
      <p:ext uri="{BB962C8B-B14F-4D97-AF65-F5344CB8AC3E}">
        <p14:creationId xmlns:p14="http://schemas.microsoft.com/office/powerpoint/2010/main" val="2010612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0EDB-B06E-F253-F297-F4C2265B0C93}"/>
              </a:ext>
            </a:extLst>
          </p:cNvPr>
          <p:cNvSpPr>
            <a:spLocks noGrp="1"/>
          </p:cNvSpPr>
          <p:nvPr>
            <p:ph type="ctrTitle"/>
          </p:nvPr>
        </p:nvSpPr>
        <p:spPr>
          <a:xfrm>
            <a:off x="796321" y="320040"/>
            <a:ext cx="9767687" cy="626258"/>
          </a:xfrm>
        </p:spPr>
        <p:txBody>
          <a:bodyPr>
            <a:normAutofit fontScale="90000"/>
          </a:bodyPr>
          <a:lstStyle/>
          <a:p>
            <a:r>
              <a:rPr lang="el" sz="2400" dirty="0">
                <a:solidFill>
                  <a:srgbClr val="00B0F0"/>
                </a:solidFill>
              </a:rPr>
              <a:t>Ικανότητα παράγοντα απειλής που συνδέεται με αλυσίδα ευπάθειας</a:t>
            </a:r>
          </a:p>
        </p:txBody>
      </p:sp>
      <p:sp>
        <p:nvSpPr>
          <p:cNvPr id="4" name="Picture Placeholder 3">
            <a:extLst>
              <a:ext uri="{FF2B5EF4-FFF2-40B4-BE49-F238E27FC236}">
                <a16:creationId xmlns:a16="http://schemas.microsoft.com/office/drawing/2014/main" id="{7FE9620C-A252-AC67-131F-80A7F63D972A}"/>
              </a:ext>
            </a:extLst>
          </p:cNvPr>
          <p:cNvSpPr>
            <a:spLocks noGrp="1"/>
          </p:cNvSpPr>
          <p:nvPr>
            <p:ph type="pic" sz="quarter" idx="11"/>
          </p:nvPr>
        </p:nvSpPr>
        <p:spPr>
          <a:xfrm flipH="1">
            <a:off x="9824483" y="0"/>
            <a:ext cx="2364032" cy="6858000"/>
          </a:xfrm>
        </p:spPr>
        <p:txBody>
          <a:bodyPr/>
          <a:lstStyle/>
          <a:p>
            <a:endParaRPr lang="en-GB"/>
          </a:p>
        </p:txBody>
      </p:sp>
      <p:sp>
        <p:nvSpPr>
          <p:cNvPr id="5" name="Footer Placeholder 4">
            <a:extLst>
              <a:ext uri="{FF2B5EF4-FFF2-40B4-BE49-F238E27FC236}">
                <a16:creationId xmlns:a16="http://schemas.microsoft.com/office/drawing/2014/main" id="{68FB6072-1C17-71B2-28B4-E36A7EF401B5}"/>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4ADB8E6F-8230-C961-6AFC-3DECD681CFE2}"/>
              </a:ext>
            </a:extLst>
          </p:cNvPr>
          <p:cNvSpPr>
            <a:spLocks noGrp="1"/>
          </p:cNvSpPr>
          <p:nvPr>
            <p:ph type="sldNum" sz="quarter" idx="4"/>
          </p:nvPr>
        </p:nvSpPr>
        <p:spPr/>
        <p:txBody>
          <a:bodyPr/>
          <a:lstStyle/>
          <a:p>
            <a:fld id="{3A98EE3D-8CD1-4C3F-BD1C-C98C9596463C}" type="slidenum">
              <a:rPr lang="en-US" smtClean="0"/>
              <a:pPr/>
              <a:t>35</a:t>
            </a:fld>
            <a:endParaRPr lang="en-US"/>
          </a:p>
        </p:txBody>
      </p:sp>
      <p:pic>
        <p:nvPicPr>
          <p:cNvPr id="7" name="Picture 6" descr="C:\Users\islam4\AppData\Local\Microsoft\Windows\INetCache\Content.MSO\381A44C5.tmp">
            <a:extLst>
              <a:ext uri="{FF2B5EF4-FFF2-40B4-BE49-F238E27FC236}">
                <a16:creationId xmlns:a16="http://schemas.microsoft.com/office/drawing/2014/main" id="{FBC26E91-5F8C-E81E-8F66-E82BAEA58E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418" y="2327859"/>
            <a:ext cx="8875506" cy="2324204"/>
          </a:xfrm>
          <a:prstGeom prst="rect">
            <a:avLst/>
          </a:prstGeom>
          <a:noFill/>
          <a:ln>
            <a:noFill/>
          </a:ln>
        </p:spPr>
      </p:pic>
      <p:sp>
        <p:nvSpPr>
          <p:cNvPr id="8" name="TextBox 7">
            <a:extLst>
              <a:ext uri="{FF2B5EF4-FFF2-40B4-BE49-F238E27FC236}">
                <a16:creationId xmlns:a16="http://schemas.microsoft.com/office/drawing/2014/main" id="{E0121446-7BBA-983C-33BD-14F11DD4E194}"/>
              </a:ext>
            </a:extLst>
          </p:cNvPr>
          <p:cNvSpPr txBox="1"/>
          <p:nvPr/>
        </p:nvSpPr>
        <p:spPr>
          <a:xfrm>
            <a:off x="1994053" y="1063320"/>
            <a:ext cx="6885542" cy="1169551"/>
          </a:xfrm>
          <a:prstGeom prst="rect">
            <a:avLst/>
          </a:prstGeom>
          <a:noFill/>
        </p:spPr>
        <p:txBody>
          <a:bodyPr wrap="square" rtlCol="0">
            <a:spAutoFit/>
          </a:bodyPr>
          <a:lstStyle/>
          <a:p>
            <a:r>
              <a:rPr lang="el-GR" sz="1400" dirty="0"/>
              <a:t>Σχέση μεταξύ των </a:t>
            </a:r>
            <a:r>
              <a:rPr lang="el-GR" sz="1400" b="1" dirty="0"/>
              <a:t>ικανοτήτων του επιτιθέμενου (</a:t>
            </a:r>
            <a:r>
              <a:rPr lang="el-GR" sz="1400" b="1" dirty="0" err="1"/>
              <a:t>Threat</a:t>
            </a:r>
            <a:r>
              <a:rPr lang="el-GR" sz="1400" b="1" dirty="0"/>
              <a:t> </a:t>
            </a:r>
            <a:r>
              <a:rPr lang="el-GR" sz="1400" b="1" dirty="0" err="1"/>
              <a:t>Actor</a:t>
            </a:r>
            <a:r>
              <a:rPr lang="el-GR" sz="1400" b="1" dirty="0"/>
              <a:t> </a:t>
            </a:r>
            <a:r>
              <a:rPr lang="el-GR" sz="1400" b="1" dirty="0" err="1"/>
              <a:t>Capability</a:t>
            </a:r>
            <a:r>
              <a:rPr lang="el-GR" sz="1400" b="1" dirty="0"/>
              <a:t>)</a:t>
            </a:r>
            <a:r>
              <a:rPr lang="el-GR" sz="1400" dirty="0"/>
              <a:t>, των </a:t>
            </a:r>
            <a:r>
              <a:rPr lang="el-GR" sz="1400" b="1" dirty="0"/>
              <a:t>μετρικών CVSS</a:t>
            </a:r>
            <a:r>
              <a:rPr lang="el-GR" sz="1400" dirty="0"/>
              <a:t> και της </a:t>
            </a:r>
            <a:r>
              <a:rPr lang="el-GR" sz="1400" b="1" dirty="0"/>
              <a:t>αλυσίδας ευπάθειας (</a:t>
            </a:r>
            <a:r>
              <a:rPr lang="el-GR" sz="1400" b="1" dirty="0" err="1"/>
              <a:t>Vulnerability</a:t>
            </a:r>
            <a:r>
              <a:rPr lang="el-GR" sz="1400" b="1" dirty="0"/>
              <a:t> </a:t>
            </a:r>
            <a:r>
              <a:rPr lang="el-GR" sz="1400" b="1" dirty="0" err="1"/>
              <a:t>Chain</a:t>
            </a:r>
            <a:r>
              <a:rPr lang="el-GR" sz="1400" b="1" dirty="0"/>
              <a:t>)</a:t>
            </a:r>
            <a:r>
              <a:rPr lang="el-GR" sz="1400" dirty="0"/>
              <a:t>. Η διαδικασία περιλαμβάνει την αξιολόγηση χαρακτηριστικών του επιτιθέμενου, τη μέτρηση της σοβαρότητας μέσω CVSS παραμέτρων και τον εντοπισμό εκμετάλλευσης ευπαθειών και διαδρομών επίθεσης.</a:t>
            </a:r>
            <a:endParaRPr lang="en-US" sz="1400" dirty="0"/>
          </a:p>
        </p:txBody>
      </p:sp>
    </p:spTree>
    <p:extLst>
      <p:ext uri="{BB962C8B-B14F-4D97-AF65-F5344CB8AC3E}">
        <p14:creationId xmlns:p14="http://schemas.microsoft.com/office/powerpoint/2010/main" val="760738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0828-BBCF-610A-0A66-4E09861F191E}"/>
              </a:ext>
            </a:extLst>
          </p:cNvPr>
          <p:cNvSpPr>
            <a:spLocks noGrp="1"/>
          </p:cNvSpPr>
          <p:nvPr>
            <p:ph type="ctrTitle"/>
          </p:nvPr>
        </p:nvSpPr>
        <p:spPr>
          <a:xfrm>
            <a:off x="824241" y="418231"/>
            <a:ext cx="8634757" cy="530565"/>
          </a:xfrm>
        </p:spPr>
        <p:txBody>
          <a:bodyPr>
            <a:normAutofit fontScale="90000"/>
          </a:bodyPr>
          <a:lstStyle/>
          <a:p>
            <a:r>
              <a:rPr lang="el" sz="2800" dirty="0">
                <a:solidFill>
                  <a:srgbClr val="00B0F0"/>
                </a:solidFill>
              </a:rPr>
              <a:t>Πιθανά IOC για υποδομές πληροφοριών υγειονομικής περίθαλψης</a:t>
            </a:r>
          </a:p>
        </p:txBody>
      </p:sp>
      <p:sp>
        <p:nvSpPr>
          <p:cNvPr id="4" name="Picture Placeholder 3">
            <a:extLst>
              <a:ext uri="{FF2B5EF4-FFF2-40B4-BE49-F238E27FC236}">
                <a16:creationId xmlns:a16="http://schemas.microsoft.com/office/drawing/2014/main" id="{4774DE31-7765-A44E-C833-37A6D1EB1685}"/>
              </a:ext>
            </a:extLst>
          </p:cNvPr>
          <p:cNvSpPr>
            <a:spLocks noGrp="1"/>
          </p:cNvSpPr>
          <p:nvPr>
            <p:ph type="pic" sz="quarter" idx="11"/>
          </p:nvPr>
        </p:nvSpPr>
        <p:spPr>
          <a:xfrm flipH="1">
            <a:off x="10217887" y="0"/>
            <a:ext cx="1970628" cy="6858000"/>
          </a:xfrm>
        </p:spPr>
        <p:txBody>
          <a:bodyPr/>
          <a:lstStyle/>
          <a:p>
            <a:endParaRPr lang="en-GB"/>
          </a:p>
        </p:txBody>
      </p:sp>
      <p:sp>
        <p:nvSpPr>
          <p:cNvPr id="5" name="Footer Placeholder 4">
            <a:extLst>
              <a:ext uri="{FF2B5EF4-FFF2-40B4-BE49-F238E27FC236}">
                <a16:creationId xmlns:a16="http://schemas.microsoft.com/office/drawing/2014/main" id="{8F0D7592-0B66-0B83-13F3-817D80B14D69}"/>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2713E4F9-78E4-18A9-DFF6-66FA74ED2C4A}"/>
              </a:ext>
            </a:extLst>
          </p:cNvPr>
          <p:cNvSpPr>
            <a:spLocks noGrp="1"/>
          </p:cNvSpPr>
          <p:nvPr>
            <p:ph type="sldNum" sz="quarter" idx="4"/>
          </p:nvPr>
        </p:nvSpPr>
        <p:spPr/>
        <p:txBody>
          <a:bodyPr/>
          <a:lstStyle/>
          <a:p>
            <a:fld id="{3A98EE3D-8CD1-4C3F-BD1C-C98C9596463C}" type="slidenum">
              <a:rPr lang="en-US" smtClean="0"/>
              <a:pPr/>
              <a:t>36</a:t>
            </a:fld>
            <a:endParaRPr lang="en-US"/>
          </a:p>
        </p:txBody>
      </p:sp>
      <p:pic>
        <p:nvPicPr>
          <p:cNvPr id="7" name="Picture 6" descr="C:\Users\islam4\AppData\Local\Microsoft\Windows\INetCache\Content.MSO\CA413333.tmp">
            <a:extLst>
              <a:ext uri="{FF2B5EF4-FFF2-40B4-BE49-F238E27FC236}">
                <a16:creationId xmlns:a16="http://schemas.microsoft.com/office/drawing/2014/main" id="{6A8E89BE-6038-7533-93BD-2D971770F1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787" y="1836626"/>
            <a:ext cx="6732237" cy="2678488"/>
          </a:xfrm>
          <a:prstGeom prst="rect">
            <a:avLst/>
          </a:prstGeom>
          <a:noFill/>
          <a:ln>
            <a:noFill/>
          </a:ln>
        </p:spPr>
      </p:pic>
      <p:sp>
        <p:nvSpPr>
          <p:cNvPr id="3" name="TextBox 2">
            <a:extLst>
              <a:ext uri="{FF2B5EF4-FFF2-40B4-BE49-F238E27FC236}">
                <a16:creationId xmlns:a16="http://schemas.microsoft.com/office/drawing/2014/main" id="{D03C14A2-F583-43C2-96E8-D8F207E45DB0}"/>
              </a:ext>
            </a:extLst>
          </p:cNvPr>
          <p:cNvSpPr txBox="1"/>
          <p:nvPr/>
        </p:nvSpPr>
        <p:spPr>
          <a:xfrm>
            <a:off x="6772102" y="1051796"/>
            <a:ext cx="4238285" cy="1569660"/>
          </a:xfrm>
          <a:prstGeom prst="rect">
            <a:avLst/>
          </a:prstGeom>
          <a:noFill/>
        </p:spPr>
        <p:txBody>
          <a:bodyPr wrap="square" rtlCol="0">
            <a:spAutoFit/>
          </a:bodyPr>
          <a:lstStyle/>
          <a:p>
            <a:r>
              <a:rPr lang="el-GR" sz="1200" dirty="0"/>
              <a:t>Βασικοί τύποι </a:t>
            </a:r>
            <a:r>
              <a:rPr lang="el-GR" sz="1200" b="1" dirty="0"/>
              <a:t>Δεικτών Παραβίασης (</a:t>
            </a:r>
            <a:r>
              <a:rPr lang="el-GR" sz="1200" b="1" dirty="0" err="1"/>
              <a:t>Indicators</a:t>
            </a:r>
            <a:r>
              <a:rPr lang="el-GR" sz="1200" b="1" dirty="0"/>
              <a:t> of </a:t>
            </a:r>
            <a:r>
              <a:rPr lang="el-GR" sz="1200" b="1" dirty="0" err="1"/>
              <a:t>Compromise</a:t>
            </a:r>
            <a:r>
              <a:rPr lang="el-GR" sz="1200" b="1" dirty="0"/>
              <a:t>)</a:t>
            </a:r>
            <a:r>
              <a:rPr lang="el-GR" sz="1200" dirty="0"/>
              <a:t> στο πλαίσιο της </a:t>
            </a:r>
            <a:r>
              <a:rPr lang="el-GR" sz="1200" b="1" dirty="0"/>
              <a:t>υποδομής πληροφορίας υγειονομικής περίθαλψης</a:t>
            </a:r>
            <a:r>
              <a:rPr lang="el-GR" sz="1200" dirty="0"/>
              <a:t>, χωρισμένους σε τρεις κατηγορίες: </a:t>
            </a:r>
            <a:r>
              <a:rPr lang="el-GR" sz="1200" b="1" dirty="0" err="1"/>
              <a:t>Host-based</a:t>
            </a:r>
            <a:r>
              <a:rPr lang="el-GR" sz="1200" dirty="0"/>
              <a:t> (βασισμένους σε συσκευές και υπολογιστές), </a:t>
            </a:r>
            <a:r>
              <a:rPr lang="el-GR" sz="1200" b="1" dirty="0" err="1"/>
              <a:t>Healthcare</a:t>
            </a:r>
            <a:r>
              <a:rPr lang="el-GR" sz="1200" b="1" dirty="0"/>
              <a:t> </a:t>
            </a:r>
            <a:r>
              <a:rPr lang="el-GR" sz="1200" b="1" dirty="0" err="1"/>
              <a:t>Service-based</a:t>
            </a:r>
            <a:r>
              <a:rPr lang="el-GR" sz="1200" dirty="0"/>
              <a:t> (βασισμένους σε υπηρεσίες υγείας) και </a:t>
            </a:r>
            <a:r>
              <a:rPr lang="el-GR" sz="1200" b="1" dirty="0" err="1"/>
              <a:t>Network-based</a:t>
            </a:r>
            <a:r>
              <a:rPr lang="el-GR" sz="1200" dirty="0"/>
              <a:t> (βασισμένους σε στοιχεία δικτύου όπως IP διευθύνσεις και αρχεία καταγραφής).</a:t>
            </a:r>
            <a:endParaRPr lang="en-US" sz="1200" dirty="0"/>
          </a:p>
        </p:txBody>
      </p:sp>
    </p:spTree>
    <p:extLst>
      <p:ext uri="{BB962C8B-B14F-4D97-AF65-F5344CB8AC3E}">
        <p14:creationId xmlns:p14="http://schemas.microsoft.com/office/powerpoint/2010/main" val="4091502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C24C-79A2-8632-7EE7-276983B23F9D}"/>
              </a:ext>
            </a:extLst>
          </p:cNvPr>
          <p:cNvSpPr>
            <a:spLocks noGrp="1"/>
          </p:cNvSpPr>
          <p:nvPr>
            <p:ph type="ctrTitle"/>
          </p:nvPr>
        </p:nvSpPr>
        <p:spPr>
          <a:xfrm>
            <a:off x="459834" y="322839"/>
            <a:ext cx="9410934" cy="1094090"/>
          </a:xfrm>
        </p:spPr>
        <p:txBody>
          <a:bodyPr>
            <a:normAutofit fontScale="90000"/>
          </a:bodyPr>
          <a:lstStyle/>
          <a:p>
            <a:br>
              <a:rPr lang="en-GB" sz="3200" dirty="0">
                <a:solidFill>
                  <a:srgbClr val="00B0F0"/>
                </a:solidFill>
              </a:rPr>
            </a:br>
            <a:br>
              <a:rPr lang="en-GB" sz="3200" dirty="0">
                <a:solidFill>
                  <a:srgbClr val="00B0F0"/>
                </a:solidFill>
              </a:rPr>
            </a:br>
            <a:br>
              <a:rPr lang="en-GB" sz="3200" dirty="0">
                <a:solidFill>
                  <a:srgbClr val="00B0F0"/>
                </a:solidFill>
              </a:rPr>
            </a:br>
            <a:r>
              <a:rPr lang="el" sz="3200" dirty="0">
                <a:solidFill>
                  <a:srgbClr val="00B0F0"/>
                </a:solidFill>
              </a:rPr>
              <a:t>Εκτίμηση και διαχείριση κινδύνων στον τομέα της υγειονομικής περίθαλψης   </a:t>
            </a:r>
            <a:br>
              <a:rPr lang="en-GB" sz="3200" dirty="0">
                <a:solidFill>
                  <a:srgbClr val="00B0F0"/>
                </a:solidFill>
              </a:rPr>
            </a:br>
            <a:endParaRPr lang="en-GB" sz="3200" dirty="0">
              <a:solidFill>
                <a:srgbClr val="00B0F0"/>
              </a:solidFill>
            </a:endParaRPr>
          </a:p>
        </p:txBody>
      </p:sp>
      <p:sp>
        <p:nvSpPr>
          <p:cNvPr id="3" name="Content Placeholder 2">
            <a:extLst>
              <a:ext uri="{FF2B5EF4-FFF2-40B4-BE49-F238E27FC236}">
                <a16:creationId xmlns:a16="http://schemas.microsoft.com/office/drawing/2014/main" id="{D4C87826-F6D8-776B-CD00-F9DF5468708E}"/>
              </a:ext>
            </a:extLst>
          </p:cNvPr>
          <p:cNvSpPr>
            <a:spLocks noGrp="1"/>
          </p:cNvSpPr>
          <p:nvPr>
            <p:ph sz="quarter" idx="17"/>
          </p:nvPr>
        </p:nvSpPr>
        <p:spPr>
          <a:xfrm>
            <a:off x="542260" y="1094091"/>
            <a:ext cx="10026501" cy="2334910"/>
          </a:xfrm>
        </p:spPr>
        <p:txBody>
          <a:bodyPr/>
          <a:lstStyle/>
          <a:p>
            <a:pPr>
              <a:buFont typeface="Arial" panose="020B0604020202020204" pitchFamily="34" charset="0"/>
              <a:buChar char="•"/>
            </a:pPr>
            <a:r>
              <a:rPr lang="el" sz="2200" dirty="0"/>
              <a:t>Ατομικός κίνδυνος</a:t>
            </a:r>
          </a:p>
          <a:p>
            <a:pPr lvl="1"/>
            <a:r>
              <a:rPr lang="el" sz="2400" dirty="0"/>
              <a:t>Απειλές που στοχεύουν σε κρίσιμες υπηρεσίες υγειονομικής περίθαλψης και συναφή περιουσιακά στοιχεία</a:t>
            </a:r>
          </a:p>
          <a:p>
            <a:pPr>
              <a:buFont typeface="Arial" panose="020B0604020202020204" pitchFamily="34" charset="0"/>
              <a:buChar char="•"/>
            </a:pPr>
            <a:r>
              <a:rPr lang="el" sz="2400" dirty="0"/>
              <a:t>Εντοπισμός και αξιολόγηση επιβεβαιωμένων τρωτών σημείων</a:t>
            </a:r>
          </a:p>
          <a:p>
            <a:pPr>
              <a:buFont typeface="Arial" panose="020B0604020202020204" pitchFamily="34" charset="0"/>
              <a:buChar char="•"/>
            </a:pPr>
            <a:r>
              <a:rPr lang="el" sz="2000" dirty="0"/>
              <a:t>Αντίκτυπος της ευπάθειας στα περιουσιακά στοιχεία </a:t>
            </a:r>
          </a:p>
          <a:p>
            <a:pPr>
              <a:buFont typeface="Arial" panose="020B0604020202020204" pitchFamily="34" charset="0"/>
              <a:buChar char="•"/>
            </a:pPr>
            <a:endParaRPr lang="en-GB" sz="2200" dirty="0"/>
          </a:p>
        </p:txBody>
      </p:sp>
      <p:sp>
        <p:nvSpPr>
          <p:cNvPr id="4" name="Picture Placeholder 3">
            <a:extLst>
              <a:ext uri="{FF2B5EF4-FFF2-40B4-BE49-F238E27FC236}">
                <a16:creationId xmlns:a16="http://schemas.microsoft.com/office/drawing/2014/main" id="{37E0FA24-BEDA-40E0-4F5E-404421E3034A}"/>
              </a:ext>
            </a:extLst>
          </p:cNvPr>
          <p:cNvSpPr>
            <a:spLocks noGrp="1"/>
          </p:cNvSpPr>
          <p:nvPr>
            <p:ph type="pic" sz="quarter" idx="11"/>
          </p:nvPr>
        </p:nvSpPr>
        <p:spPr>
          <a:xfrm flipH="1">
            <a:off x="10568762" y="0"/>
            <a:ext cx="1619753" cy="6570921"/>
          </a:xfrm>
        </p:spPr>
        <p:txBody>
          <a:bodyPr/>
          <a:lstStyle/>
          <a:p>
            <a:endParaRPr lang="en-GB"/>
          </a:p>
        </p:txBody>
      </p:sp>
      <p:sp>
        <p:nvSpPr>
          <p:cNvPr id="6" name="Slide Number Placeholder 5">
            <a:extLst>
              <a:ext uri="{FF2B5EF4-FFF2-40B4-BE49-F238E27FC236}">
                <a16:creationId xmlns:a16="http://schemas.microsoft.com/office/drawing/2014/main" id="{069E895C-72F9-0891-40D9-93CE3AA420C5}"/>
              </a:ext>
            </a:extLst>
          </p:cNvPr>
          <p:cNvSpPr>
            <a:spLocks noGrp="1"/>
          </p:cNvSpPr>
          <p:nvPr>
            <p:ph type="sldNum" sz="quarter" idx="4"/>
          </p:nvPr>
        </p:nvSpPr>
        <p:spPr/>
        <p:txBody>
          <a:bodyPr/>
          <a:lstStyle/>
          <a:p>
            <a:fld id="{3A98EE3D-8CD1-4C3F-BD1C-C98C9596463C}" type="slidenum">
              <a:rPr lang="en-US" smtClean="0"/>
              <a:pPr/>
              <a:t>37</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A6D8390-17CE-41A2-D5D3-7B7D167B3760}"/>
                  </a:ext>
                </a:extLst>
              </p:cNvPr>
              <p:cNvSpPr txBox="1"/>
              <p:nvPr/>
            </p:nvSpPr>
            <p:spPr>
              <a:xfrm>
                <a:off x="648586" y="3743689"/>
                <a:ext cx="6145618" cy="424347"/>
              </a:xfrm>
              <a:prstGeom prst="rect">
                <a:avLst/>
              </a:prstGeom>
              <a:noFill/>
            </p:spPr>
            <p:txBody>
              <a:bodyPr wrap="square">
                <a:spAutoFit/>
              </a:bodyPr>
              <a:lstStyle/>
              <a:p>
                <a:pPr marL="0" indent="0" algn="ctr">
                  <a:buNone/>
                </a:pPr>
                <a:r>
                  <a:rPr lang="el" i="1" dirty="0"/>
                  <a:t>Ατομικό επίπεδο κινδύνου (</a:t>
                </a:r>
                <a14:m>
                  <m:oMath xmlns:m="http://schemas.openxmlformats.org/officeDocument/2006/math">
                    <m:sSub>
                      <m:sSubPr>
                        <m:ctrlPr>
                          <a:rPr lang="en-GB" i="1">
                            <a:latin typeface="Cambria Math" panose="02040503050406030204" pitchFamily="18" charset="0"/>
                          </a:rPr>
                        </m:ctrlPr>
                      </m:sSubPr>
                      <m:e>
                        <m:r>
                          <a:rPr lang="en-US" i="1">
                            <a:latin typeface="Cambria Math" panose="02040503050406030204" pitchFamily="18" charset="0"/>
                          </a:rPr>
                          <m:t>𝑅</m:t>
                        </m:r>
                      </m:e>
                      <m:sub>
                        <m:sSub>
                          <m:sSubPr>
                            <m:ctrlPr>
                              <a:rPr lang="en-GB" i="1">
                                <a:latin typeface="Cambria Math" panose="02040503050406030204" pitchFamily="18" charset="0"/>
                              </a:rPr>
                            </m:ctrlPr>
                          </m:sSub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𝐴</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sub>
                    </m:sSub>
                    <m:r>
                      <a:rPr lang="en-US" i="1">
                        <a:latin typeface="Cambria Math" panose="02040503050406030204" pitchFamily="18" charset="0"/>
                      </a:rPr>
                      <m:t>= </m:t>
                    </m:r>
                    <m:sSub>
                      <m:sSubPr>
                        <m:ctrlPr>
                          <a:rPr lang="en-GB" i="1">
                            <a:latin typeface="Cambria Math" panose="02040503050406030204" pitchFamily="18" charset="0"/>
                          </a:rPr>
                        </m:ctrlPr>
                      </m:sSubPr>
                      <m:e>
                        <m:r>
                          <a:rPr lang="en-US" i="1">
                            <a:latin typeface="Cambria Math" panose="02040503050406030204" pitchFamily="18" charset="0"/>
                          </a:rPr>
                          <m:t>𝑇𝐿</m:t>
                        </m:r>
                      </m:e>
                      <m:sub>
                        <m:sSub>
                          <m:sSubPr>
                            <m:ctrlPr>
                              <a:rPr lang="en-GB" i="1">
                                <a:latin typeface="Cambria Math" panose="02040503050406030204" pitchFamily="18" charset="0"/>
                              </a:rPr>
                            </m:ctrlPr>
                          </m:sSubPr>
                          <m:e>
                            <m:r>
                              <a:rPr lang="en-US" i="1">
                                <a:latin typeface="Cambria Math" panose="02040503050406030204" pitchFamily="18" charset="0"/>
                              </a:rPr>
                              <m:t>𝑇</m:t>
                            </m:r>
                            <m:r>
                              <a:rPr lang="en-US" i="1">
                                <a:latin typeface="Cambria Math" panose="02040503050406030204" pitchFamily="18" charset="0"/>
                              </a:rPr>
                              <m:t>,</m:t>
                            </m:r>
                            <m:r>
                              <a:rPr lang="en-US" i="1">
                                <a:latin typeface="Cambria Math" panose="02040503050406030204" pitchFamily="18" charset="0"/>
                              </a:rPr>
                              <m:t>𝐴</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 </m:t>
                        </m:r>
                      </m:sub>
                    </m:sSub>
                    <m:r>
                      <a:rPr lang="en-US" i="1">
                        <a:latin typeface="Cambria Math" panose="02040503050406030204" pitchFamily="18" charset="0"/>
                      </a:rPr>
                      <m:t>𝑥</m:t>
                    </m:r>
                    <m:r>
                      <a:rPr lang="en-US" i="1">
                        <a:latin typeface="Cambria Math" panose="02040503050406030204" pitchFamily="18" charset="0"/>
                      </a:rPr>
                      <m:t> </m:t>
                    </m:r>
                    <m:sSub>
                      <m:sSubPr>
                        <m:ctrlPr>
                          <a:rPr lang="en-GB" i="1">
                            <a:latin typeface="Cambria Math" panose="02040503050406030204" pitchFamily="18" charset="0"/>
                          </a:rPr>
                        </m:ctrlPr>
                      </m:sSubPr>
                      <m:e>
                        <m:r>
                          <a:rPr lang="en-US" i="1">
                            <a:latin typeface="Cambria Math" panose="02040503050406030204" pitchFamily="18" charset="0"/>
                          </a:rPr>
                          <m:t>𝑉𝐿</m:t>
                        </m:r>
                      </m:e>
                      <m:sub>
                        <m:sSub>
                          <m:sSubPr>
                            <m:ctrlPr>
                              <a:rPr lang="en-GB" i="1">
                                <a:latin typeface="Cambria Math" panose="02040503050406030204" pitchFamily="18" charset="0"/>
                              </a:rPr>
                            </m:ctrlPr>
                          </m:sSubPr>
                          <m:e>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𝐴</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r>
                          <a:rPr lang="en-GB" b="0" i="1" smtClean="0">
                            <a:latin typeface="Cambria Math" panose="02040503050406030204" pitchFamily="18" charset="0"/>
                          </a:rPr>
                          <m:t> </m:t>
                        </m:r>
                      </m:sub>
                    </m:sSub>
                    <m:sSub>
                      <m:sSubPr>
                        <m:ctrlPr>
                          <a:rPr lang="en-GB" i="1">
                            <a:latin typeface="Cambria Math" panose="02040503050406030204" pitchFamily="18" charset="0"/>
                          </a:rPr>
                        </m:ctrlPr>
                      </m:sSubPr>
                      <m:e>
                        <m:r>
                          <a:rPr lang="en-GB" b="0" i="1" smtClean="0">
                            <a:latin typeface="Cambria Math" panose="02040503050406030204" pitchFamily="18" charset="0"/>
                          </a:rPr>
                          <m:t> </m:t>
                        </m:r>
                        <m:r>
                          <a:rPr lang="en-GB" b="0" i="1" smtClean="0">
                            <a:latin typeface="Cambria Math" panose="02040503050406030204" pitchFamily="18" charset="0"/>
                          </a:rPr>
                          <m:t>𝑥</m:t>
                        </m:r>
                        <m:r>
                          <a:rPr lang="en-GB" b="0" i="1" smtClean="0">
                            <a:latin typeface="Cambria Math" panose="02040503050406030204" pitchFamily="18" charset="0"/>
                          </a:rPr>
                          <m:t> </m:t>
                        </m:r>
                        <m:r>
                          <a:rPr lang="en-US" i="1">
                            <a:latin typeface="Cambria Math" panose="02040503050406030204" pitchFamily="18" charset="0"/>
                          </a:rPr>
                          <m:t>𝐼</m:t>
                        </m:r>
                      </m:e>
                      <m:sub>
                        <m:sSub>
                          <m:sSubPr>
                            <m:ctrlPr>
                              <a:rPr lang="en-GB" i="1">
                                <a:latin typeface="Cambria Math" panose="02040503050406030204" pitchFamily="18" charset="0"/>
                              </a:rPr>
                            </m:ctrlPr>
                          </m:sSubPr>
                          <m:e>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𝐴</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sub>
                    </m:sSub>
                  </m:oMath>
                </a14:m>
                <a:r>
                  <a:rPr lang="el" dirty="0"/>
                  <a:t>)</a:t>
                </a:r>
              </a:p>
            </p:txBody>
          </p:sp>
        </mc:Choice>
        <mc:Fallback xmlns="" xmlns:a16="http://schemas.microsoft.com/office/drawing/2014/main" xmlns:p14="http://schemas.microsoft.com/office/powerpoint/2010/main">
          <p:sp>
            <p:nvSpPr>
              <p:cNvPr id="8" name="TextBox 7">
                <a:extLst>
                  <a:ext uri="{FF2B5EF4-FFF2-40B4-BE49-F238E27FC236}">
                    <a16:creationId xmlns:a16="http://schemas.microsoft.com/office/drawing/2014/main" id="{BA6D8390-17CE-41A2-D5D3-7B7D167B3760}"/>
                  </a:ext>
                </a:extLst>
              </p:cNvPr>
              <p:cNvSpPr txBox="1">
                <a:spLocks noRot="1" noChangeAspect="1" noMove="1" noResize="1" noEditPoints="1" noAdjustHandles="1" noChangeArrowheads="1" noChangeShapeType="1" noTextEdit="1"/>
              </p:cNvSpPr>
              <p:nvPr/>
            </p:nvSpPr>
            <p:spPr>
              <a:xfrm>
                <a:off x="648586" y="3743689"/>
                <a:ext cx="6145618" cy="424347"/>
              </a:xfrm>
              <a:prstGeom prst="rect">
                <a:avLst/>
              </a:prstGeom>
              <a:blipFill>
                <a:blip r:embed="rId2"/>
                <a:stretch>
                  <a:fillRect t="-8571" b="-7143"/>
                </a:stretch>
              </a:blipFill>
            </p:spPr>
            <p:txBody>
              <a:bodyPr/>
              <a:lstStyle/>
              <a:p>
                <a:pPr/>
                <a:r>
                  <a:rPr lang="en-GB">
                    <a:noFill/>
                  </a:rPr>
                  <a:t> </a:t>
                </a:r>
              </a:p>
            </p:txBody>
          </p:sp>
        </mc:Fallback>
      </mc:AlternateContent>
      <p:sp>
        <p:nvSpPr>
          <p:cNvPr id="9" name="TextBox 8">
            <a:extLst>
              <a:ext uri="{FF2B5EF4-FFF2-40B4-BE49-F238E27FC236}">
                <a16:creationId xmlns:a16="http://schemas.microsoft.com/office/drawing/2014/main" id="{8F521226-9748-FB8D-4D67-199C3D3476E6}"/>
              </a:ext>
            </a:extLst>
          </p:cNvPr>
          <p:cNvSpPr txBox="1"/>
          <p:nvPr/>
        </p:nvSpPr>
        <p:spPr>
          <a:xfrm>
            <a:off x="542260" y="4787787"/>
            <a:ext cx="6145618" cy="1200329"/>
          </a:xfrm>
          <a:prstGeom prst="rect">
            <a:avLst/>
          </a:prstGeom>
          <a:noFill/>
        </p:spPr>
        <p:txBody>
          <a:bodyPr wrap="square">
            <a:spAutoFit/>
          </a:bodyPr>
          <a:lstStyle/>
          <a:p>
            <a:pPr marL="0" indent="0">
              <a:buNone/>
            </a:pPr>
            <a:r>
              <a:rPr lang="el" i="1" dirty="0"/>
              <a:t>R-Ατομικό επίπεδο κινδύνου</a:t>
            </a:r>
          </a:p>
          <a:p>
            <a:pPr marL="0" indent="0">
              <a:buNone/>
            </a:pPr>
            <a:r>
              <a:rPr lang="el" i="1" dirty="0"/>
              <a:t>T-Threat Επίπεδο Απειλής</a:t>
            </a:r>
          </a:p>
          <a:p>
            <a:pPr marL="0" indent="0">
              <a:buNone/>
            </a:pPr>
            <a:r>
              <a:rPr lang="el" i="1" dirty="0"/>
              <a:t>V-Επίπεδο ευπάθειας</a:t>
            </a:r>
          </a:p>
          <a:p>
            <a:pPr marL="0" indent="0">
              <a:buNone/>
            </a:pPr>
            <a:r>
              <a:rPr lang="el" i="1" dirty="0"/>
              <a:t>I-Επίπεδο αντίκτυπου</a:t>
            </a:r>
            <a:endParaRPr lang="en-GB" dirty="0"/>
          </a:p>
        </p:txBody>
      </p:sp>
      <p:sp>
        <p:nvSpPr>
          <p:cNvPr id="5" name="TextBox 4">
            <a:extLst>
              <a:ext uri="{FF2B5EF4-FFF2-40B4-BE49-F238E27FC236}">
                <a16:creationId xmlns:a16="http://schemas.microsoft.com/office/drawing/2014/main" id="{0800AF7F-9A61-077C-E888-E44026A1A451}"/>
              </a:ext>
            </a:extLst>
          </p:cNvPr>
          <p:cNvSpPr txBox="1"/>
          <p:nvPr/>
        </p:nvSpPr>
        <p:spPr>
          <a:xfrm>
            <a:off x="3889681" y="4787786"/>
            <a:ext cx="6145618" cy="1200329"/>
          </a:xfrm>
          <a:prstGeom prst="rect">
            <a:avLst/>
          </a:prstGeom>
          <a:noFill/>
        </p:spPr>
        <p:txBody>
          <a:bodyPr wrap="square">
            <a:spAutoFit/>
          </a:bodyPr>
          <a:lstStyle/>
          <a:p>
            <a:pPr marL="0" indent="0">
              <a:buNone/>
            </a:pPr>
            <a:r>
              <a:rPr lang="en-GB" i="1" dirty="0"/>
              <a:t>R-Individual risk level</a:t>
            </a:r>
          </a:p>
          <a:p>
            <a:pPr marL="0" indent="0">
              <a:buNone/>
            </a:pPr>
            <a:r>
              <a:rPr lang="en-GB" i="1" dirty="0"/>
              <a:t>T-Threat level </a:t>
            </a:r>
          </a:p>
          <a:p>
            <a:pPr marL="0" indent="0">
              <a:buNone/>
            </a:pPr>
            <a:r>
              <a:rPr lang="en-GB" i="1" dirty="0"/>
              <a:t>V-Vulnerability level</a:t>
            </a:r>
          </a:p>
          <a:p>
            <a:pPr marL="0" indent="0">
              <a:buNone/>
            </a:pPr>
            <a:r>
              <a:rPr lang="en-GB" i="1" dirty="0"/>
              <a:t>I-Impact level</a:t>
            </a:r>
            <a:endParaRPr lang="en-GB" dirty="0"/>
          </a:p>
        </p:txBody>
      </p:sp>
    </p:spTree>
    <p:extLst>
      <p:ext uri="{BB962C8B-B14F-4D97-AF65-F5344CB8AC3E}">
        <p14:creationId xmlns:p14="http://schemas.microsoft.com/office/powerpoint/2010/main" val="2765388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FB9A-632F-A93F-32BB-516A8195492C}"/>
              </a:ext>
            </a:extLst>
          </p:cNvPr>
          <p:cNvSpPr>
            <a:spLocks noGrp="1"/>
          </p:cNvSpPr>
          <p:nvPr>
            <p:ph type="ctrTitle"/>
          </p:nvPr>
        </p:nvSpPr>
        <p:spPr>
          <a:xfrm>
            <a:off x="796322" y="352708"/>
            <a:ext cx="9972224" cy="1063039"/>
          </a:xfrm>
        </p:spPr>
        <p:txBody>
          <a:bodyPr>
            <a:normAutofit fontScale="90000"/>
          </a:bodyPr>
          <a:lstStyle/>
          <a:p>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br>
              <a:rPr lang="en-GB" sz="3600" dirty="0">
                <a:solidFill>
                  <a:srgbClr val="00B0F0"/>
                </a:solidFill>
              </a:rPr>
            </a:br>
            <a:r>
              <a:rPr lang="el" sz="3600" dirty="0">
                <a:solidFill>
                  <a:srgbClr val="00B0F0"/>
                </a:solidFill>
              </a:rPr>
              <a:t>Εκτίμηση και διαχείριση κινδύνων στον τομέα της υγειονομικής περίθαλψης   </a:t>
            </a:r>
            <a:br>
              <a:rPr lang="en-GB" sz="3600" dirty="0">
                <a:solidFill>
                  <a:srgbClr val="00B0F0"/>
                </a:solidFill>
              </a:rPr>
            </a:br>
            <a:endParaRPr lang="en-GB" dirty="0"/>
          </a:p>
        </p:txBody>
      </p:sp>
      <p:sp>
        <p:nvSpPr>
          <p:cNvPr id="3" name="Content Placeholder 2">
            <a:extLst>
              <a:ext uri="{FF2B5EF4-FFF2-40B4-BE49-F238E27FC236}">
                <a16:creationId xmlns:a16="http://schemas.microsoft.com/office/drawing/2014/main" id="{26DEDB8F-15DB-3BF7-9B99-7A0318C9261B}"/>
              </a:ext>
            </a:extLst>
          </p:cNvPr>
          <p:cNvSpPr>
            <a:spLocks noGrp="1"/>
          </p:cNvSpPr>
          <p:nvPr>
            <p:ph sz="quarter" idx="17"/>
          </p:nvPr>
        </p:nvSpPr>
        <p:spPr>
          <a:xfrm>
            <a:off x="351366" y="988542"/>
            <a:ext cx="9260466" cy="3849271"/>
          </a:xfrm>
        </p:spPr>
        <p:txBody>
          <a:bodyPr>
            <a:normAutofit/>
          </a:bodyPr>
          <a:lstStyle/>
          <a:p>
            <a:pPr>
              <a:buFont typeface="Arial" panose="020B0604020202020204" pitchFamily="34" charset="0"/>
              <a:buChar char="•"/>
            </a:pPr>
            <a:r>
              <a:rPr lang="el" sz="2200" dirty="0"/>
              <a:t>Αλυσιδωτός κίνδυνος</a:t>
            </a:r>
          </a:p>
          <a:p>
            <a:pPr lvl="1">
              <a:buFont typeface="Arial" panose="020B0604020202020204" pitchFamily="34" charset="0"/>
              <a:buChar char="•"/>
            </a:pPr>
            <a:r>
              <a:rPr lang="el" sz="1800" dirty="0"/>
              <a:t>Κίνδυνοι που σχετίζονται με τα περιουσιακά στοιχεία και τις υπηρεσίες των φορέων υγειονομικής περίθαλψης της αλυσίδας εφοδιασμού</a:t>
            </a:r>
          </a:p>
          <a:p>
            <a:pPr lvl="1">
              <a:buFont typeface="Arial" panose="020B0604020202020204" pitchFamily="34" charset="0"/>
              <a:buChar char="•"/>
            </a:pPr>
            <a:r>
              <a:rPr lang="el" sz="1800" dirty="0"/>
              <a:t>Ευπάθειες που μπορούν να αξιοποιηθούν μέσω των εξαρτήσεων μεταξύ των περιουσιακών στοιχείων</a:t>
            </a:r>
          </a:p>
          <a:p>
            <a:pPr lvl="1">
              <a:buFont typeface="Arial" panose="020B0604020202020204" pitchFamily="34" charset="0"/>
              <a:buChar char="•"/>
            </a:pPr>
            <a:r>
              <a:rPr lang="el" sz="1800" dirty="0"/>
              <a:t>Οι παράγοντες απειλής μπορούν να διαπράξουν μια επίθεση εκμεταλλευόμενοι στη συνέχεια μια σειρά τρωτών σημείων που υπάρχουν σε ένα σύνολο διασυνδεδεμένων περιουσιακών στοιχείων, ξεκινώντας από ένα προσιτό περιουσιακό στοιχείο (σημείο εισόδου περιουσιακών στοιχείων) που καταλήγει στο επιθυμητό στοχευόμενο περιουσιακό στοιχείο (σημείο στόχου περιουσιακού στοιχείου).</a:t>
            </a:r>
          </a:p>
          <a:p>
            <a:pPr>
              <a:buFont typeface="Arial" panose="020B0604020202020204" pitchFamily="34" charset="0"/>
              <a:buChar char="•"/>
            </a:pPr>
            <a:endParaRPr lang="en-GB" sz="2200" dirty="0"/>
          </a:p>
        </p:txBody>
      </p:sp>
      <p:sp>
        <p:nvSpPr>
          <p:cNvPr id="4" name="Picture Placeholder 3">
            <a:extLst>
              <a:ext uri="{FF2B5EF4-FFF2-40B4-BE49-F238E27FC236}">
                <a16:creationId xmlns:a16="http://schemas.microsoft.com/office/drawing/2014/main" id="{9313115A-68DF-38C1-7653-7C48BDFA795E}"/>
              </a:ext>
            </a:extLst>
          </p:cNvPr>
          <p:cNvSpPr>
            <a:spLocks noGrp="1"/>
          </p:cNvSpPr>
          <p:nvPr>
            <p:ph type="pic" sz="quarter" idx="11"/>
          </p:nvPr>
        </p:nvSpPr>
        <p:spPr>
          <a:xfrm flipH="1">
            <a:off x="10324213" y="0"/>
            <a:ext cx="1864302" cy="6858000"/>
          </a:xfrm>
        </p:spPr>
        <p:txBody>
          <a:bodyPr/>
          <a:lstStyle/>
          <a:p>
            <a:endParaRPr lang="en-GB"/>
          </a:p>
        </p:txBody>
      </p:sp>
      <p:sp>
        <p:nvSpPr>
          <p:cNvPr id="6" name="Slide Number Placeholder 5">
            <a:extLst>
              <a:ext uri="{FF2B5EF4-FFF2-40B4-BE49-F238E27FC236}">
                <a16:creationId xmlns:a16="http://schemas.microsoft.com/office/drawing/2014/main" id="{162B637A-C634-CB75-2A37-516093A9BC14}"/>
              </a:ext>
            </a:extLst>
          </p:cNvPr>
          <p:cNvSpPr>
            <a:spLocks noGrp="1"/>
          </p:cNvSpPr>
          <p:nvPr>
            <p:ph type="sldNum" sz="quarter" idx="4"/>
          </p:nvPr>
        </p:nvSpPr>
        <p:spPr/>
        <p:txBody>
          <a:bodyPr/>
          <a:lstStyle/>
          <a:p>
            <a:fld id="{3A98EE3D-8CD1-4C3F-BD1C-C98C9596463C}" type="slidenum">
              <a:rPr lang="en-US" smtClean="0"/>
              <a:pPr/>
              <a:t>38</a:t>
            </a:fld>
            <a:endParaRPr lang="en-US"/>
          </a:p>
        </p:txBody>
      </p:sp>
    </p:spTree>
    <p:extLst>
      <p:ext uri="{BB962C8B-B14F-4D97-AF65-F5344CB8AC3E}">
        <p14:creationId xmlns:p14="http://schemas.microsoft.com/office/powerpoint/2010/main" val="2070351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C4CA-321D-F06A-D532-A82BF9D8D27B}"/>
              </a:ext>
            </a:extLst>
          </p:cNvPr>
          <p:cNvSpPr>
            <a:spLocks noGrp="1"/>
          </p:cNvSpPr>
          <p:nvPr>
            <p:ph type="ctrTitle"/>
          </p:nvPr>
        </p:nvSpPr>
        <p:spPr>
          <a:xfrm>
            <a:off x="382773" y="381545"/>
            <a:ext cx="10261538" cy="702976"/>
          </a:xfrm>
        </p:spPr>
        <p:txBody>
          <a:bodyPr>
            <a:normAutofit fontScale="90000"/>
          </a:bodyPr>
          <a:lstStyle/>
          <a:p>
            <a:r>
              <a:rPr lang="el" sz="3200" dirty="0">
                <a:solidFill>
                  <a:srgbClr val="00B0F0"/>
                </a:solidFill>
              </a:rPr>
              <a:t>Εκτίμηση και διαχείριση κινδύνων στον τομέα της υγειονομικής περίθαλψης</a:t>
            </a:r>
            <a:endParaRPr lang="en-GB" sz="3200" dirty="0"/>
          </a:p>
        </p:txBody>
      </p:sp>
      <p:sp>
        <p:nvSpPr>
          <p:cNvPr id="3" name="Content Placeholder 2">
            <a:extLst>
              <a:ext uri="{FF2B5EF4-FFF2-40B4-BE49-F238E27FC236}">
                <a16:creationId xmlns:a16="http://schemas.microsoft.com/office/drawing/2014/main" id="{8CDE6D96-E9F0-0FC8-419D-9AA53CB42A7F}"/>
              </a:ext>
            </a:extLst>
          </p:cNvPr>
          <p:cNvSpPr>
            <a:spLocks noGrp="1"/>
          </p:cNvSpPr>
          <p:nvPr>
            <p:ph sz="quarter" idx="17"/>
          </p:nvPr>
        </p:nvSpPr>
        <p:spPr>
          <a:xfrm>
            <a:off x="382773" y="1084521"/>
            <a:ext cx="7793664" cy="4219317"/>
          </a:xfrm>
        </p:spPr>
        <p:txBody>
          <a:bodyPr/>
          <a:lstStyle/>
          <a:p>
            <a:pPr>
              <a:buFont typeface="Arial" panose="020B0604020202020204" pitchFamily="34" charset="0"/>
              <a:buChar char="•"/>
            </a:pPr>
            <a:r>
              <a:rPr lang="el" sz="2200" dirty="0"/>
              <a:t>Έλεγχος κινδύνων </a:t>
            </a:r>
          </a:p>
          <a:p>
            <a:r>
              <a:rPr lang="el" sz="1800" dirty="0"/>
              <a:t>Ελαχιστοποιήστε την ικανότητα του φορέα απειλής και μειώστε την πιθανότητα εκμετάλλευσης της ευπάθειας.</a:t>
            </a:r>
          </a:p>
          <a:p>
            <a:r>
              <a:rPr lang="el" sz="1800" dirty="0"/>
              <a:t>Επικεντρώνεται στα τρωτά σημεία που είναι κοινά για τα περισσότερα περιουσιακά στοιχεία της οντότητας υγειονομικής περίθαλψης.</a:t>
            </a:r>
          </a:p>
          <a:p>
            <a:r>
              <a:rPr lang="el" sz="1800" dirty="0"/>
              <a:t>Η στρατηγική θεραπείας θα πρέπει να δίνει προτεραιότητα σε αυτά τα τρωτά σημεία για τον προσδιορισμό του ελέγχου.</a:t>
            </a:r>
          </a:p>
          <a:p>
            <a:pPr lvl="1"/>
            <a:r>
              <a:rPr lang="el" sz="1800" dirty="0"/>
              <a:t>Προσδιορίστε τις διαδρομές επίθεσης για διαδοχικούς κινδύνους </a:t>
            </a:r>
          </a:p>
          <a:p>
            <a:pPr lvl="1"/>
            <a:r>
              <a:rPr lang="el" sz="1800" dirty="0"/>
              <a:t> Κοινά Σημεία επίθεσης: προσδιορίζει τα περιουσιακά στοιχεία που χρειάζονται άμεση προσοχή για να μειώσουν την εκμετάλλευση και να κόψουν τις περισσότερες διαδρομές επίθεσης</a:t>
            </a:r>
            <a:endParaRPr lang="en-GB" sz="1800" dirty="0"/>
          </a:p>
          <a:p>
            <a:pPr>
              <a:buFont typeface="Arial" panose="020B0604020202020204" pitchFamily="34" charset="0"/>
              <a:buChar char="•"/>
            </a:pPr>
            <a:endParaRPr lang="en-GB" sz="2200" dirty="0"/>
          </a:p>
        </p:txBody>
      </p:sp>
      <p:sp>
        <p:nvSpPr>
          <p:cNvPr id="4" name="Picture Placeholder 3">
            <a:extLst>
              <a:ext uri="{FF2B5EF4-FFF2-40B4-BE49-F238E27FC236}">
                <a16:creationId xmlns:a16="http://schemas.microsoft.com/office/drawing/2014/main" id="{EB7247D7-F946-6339-E2F3-2E25B4C44D88}"/>
              </a:ext>
            </a:extLst>
          </p:cNvPr>
          <p:cNvSpPr>
            <a:spLocks noGrp="1"/>
          </p:cNvSpPr>
          <p:nvPr>
            <p:ph type="pic" sz="quarter" idx="11"/>
          </p:nvPr>
        </p:nvSpPr>
        <p:spPr>
          <a:xfrm flipH="1">
            <a:off x="10100929" y="0"/>
            <a:ext cx="2087586" cy="6858000"/>
          </a:xfrm>
        </p:spPr>
        <p:txBody>
          <a:bodyPr/>
          <a:lstStyle/>
          <a:p>
            <a:endParaRPr lang="en-GB"/>
          </a:p>
        </p:txBody>
      </p:sp>
      <p:sp>
        <p:nvSpPr>
          <p:cNvPr id="6" name="Slide Number Placeholder 5">
            <a:extLst>
              <a:ext uri="{FF2B5EF4-FFF2-40B4-BE49-F238E27FC236}">
                <a16:creationId xmlns:a16="http://schemas.microsoft.com/office/drawing/2014/main" id="{C6109D43-25BB-2D3A-4699-ED83D2D2A7C1}"/>
              </a:ext>
            </a:extLst>
          </p:cNvPr>
          <p:cNvSpPr>
            <a:spLocks noGrp="1"/>
          </p:cNvSpPr>
          <p:nvPr>
            <p:ph type="sldNum" sz="quarter" idx="4"/>
          </p:nvPr>
        </p:nvSpPr>
        <p:spPr/>
        <p:txBody>
          <a:bodyPr/>
          <a:lstStyle/>
          <a:p>
            <a:fld id="{3A98EE3D-8CD1-4C3F-BD1C-C98C9596463C}" type="slidenum">
              <a:rPr lang="en-US" smtClean="0"/>
              <a:pPr/>
              <a:t>39</a:t>
            </a:fld>
            <a:endParaRPr lang="en-US"/>
          </a:p>
        </p:txBody>
      </p:sp>
    </p:spTree>
    <p:extLst>
      <p:ext uri="{BB962C8B-B14F-4D97-AF65-F5344CB8AC3E}">
        <p14:creationId xmlns:p14="http://schemas.microsoft.com/office/powerpoint/2010/main" val="1630715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el" dirty="0">
                <a:solidFill>
                  <a:schemeClr val="accent1"/>
                </a:solidFill>
              </a:rPr>
              <a:t>Στόχοι: </a:t>
            </a:r>
            <a:r>
              <a:rPr lang="el" sz="3600" spc="-6" dirty="0">
                <a:solidFill>
                  <a:srgbClr val="FFFFFF"/>
                </a:solidFill>
                <a:latin typeface="Arial MT"/>
                <a:cs typeface="Arial MT"/>
              </a:rPr>
              <a:t>Ποιος-Τι-Τι</a:t>
            </a:r>
            <a:r>
              <a:rPr lang="el" sz="3600" dirty="0">
                <a:solidFill>
                  <a:srgbClr val="FFFFFF"/>
                </a:solidFill>
                <a:latin typeface="Arial MT"/>
                <a:cs typeface="Arial MT"/>
              </a:rPr>
              <a:t>χρειάζεσαι για να κάνεις αυτή την εκπαίδευση </a:t>
            </a:r>
            <a:endParaRPr lang="en-US" dirty="0"/>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1318352" y="1894376"/>
            <a:ext cx="2847975" cy="3390899"/>
          </a:xfrm>
        </p:spPr>
        <p:txBody>
          <a:bodyPr/>
          <a:lstStyle/>
          <a:p>
            <a:r>
              <a:rPr lang="el"/>
              <a:t>ΠΟΙΟΣ</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1501359" y="4025966"/>
            <a:ext cx="2522002" cy="893763"/>
          </a:xfrm>
        </p:spPr>
        <p:txBody>
          <a:bodyPr/>
          <a:lstStyle/>
          <a:p>
            <a:pPr lvl="0"/>
            <a:r>
              <a:rPr lang="el" dirty="0"/>
              <a:t>Μπορεί να κανείς παρακολουθήσει τις εκπαιδευτικές ενότητες και τα προφίλ των συμμετεχόντων</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651092" y="1894376"/>
            <a:ext cx="2847975" cy="3390899"/>
          </a:xfrm>
        </p:spPr>
        <p:txBody>
          <a:bodyPr/>
          <a:lstStyle/>
          <a:p>
            <a:r>
              <a:rPr lang="el"/>
              <a:t>ΤΙ</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850593" y="3859710"/>
            <a:ext cx="2551774" cy="893763"/>
          </a:xfrm>
        </p:spPr>
        <p:txBody>
          <a:bodyPr/>
          <a:lstStyle/>
          <a:p>
            <a:r>
              <a:rPr lang="el" dirty="0"/>
              <a:t>Βασικές έννοιες σχετικά με τη Διαχείριση και Διακυβέρνηση Κινδύνων Κυβερνοασφάλειας όπως τις βλέπουμε και τις εφαρμόζουμε στον τομέα της Ενέργειας</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995403" y="1894376"/>
            <a:ext cx="2847975" cy="3390899"/>
          </a:xfrm>
        </p:spPr>
        <p:txBody>
          <a:bodyPr/>
          <a:lstStyle/>
          <a:p>
            <a:r>
              <a:rPr lang="el"/>
              <a:t>ΓΙΑΤΊ</a:t>
            </a:r>
          </a:p>
        </p:txBody>
      </p:sp>
      <p:pic>
        <p:nvPicPr>
          <p:cNvPr id="21" name="Picture Placeholder 20" descr="Κύκλωμα">
            <a:extLst>
              <a:ext uri="{FF2B5EF4-FFF2-40B4-BE49-F238E27FC236}">
                <a16:creationId xmlns:a16="http://schemas.microsoft.com/office/drawing/2014/main" id="{F759999E-0FBE-FE5E-0E5E-0AC62ECF5895}"/>
              </a:ext>
            </a:extLst>
          </p:cNvPr>
          <p:cNvPicPr>
            <a:picLocks noGrp="1" noChangeAspect="1"/>
          </p:cNvPicPr>
          <p:nvPr>
            <p:ph type="pic" sz="quarter" idx="25"/>
          </p:nvPr>
        </p:nvPicPr>
        <p:blipFill>
          <a:blip r:embed="rId2">
            <a:extLst>
              <a:ext uri="{96DAC541-7B7A-43D3-8B79-37D633B846F1}">
                <asvg:svgBlip xmlns:asvg="http://schemas.microsoft.com/office/drawing/2016/SVG/main" r:embed="rId3"/>
              </a:ext>
            </a:extLst>
          </a:blip>
          <a:srcRect t="4502" b="4502"/>
          <a:stretch/>
        </p:blipFill>
        <p:spPr>
          <a:xfrm>
            <a:off x="8916470" y="2833688"/>
            <a:ext cx="1005840" cy="914400"/>
          </a:xfrm>
        </p:spPr>
      </p:pic>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155898" y="3727337"/>
            <a:ext cx="2687480" cy="893763"/>
          </a:xfrm>
        </p:spPr>
        <p:txBody>
          <a:bodyPr/>
          <a:lstStyle/>
          <a:p>
            <a:pPr lvl="0"/>
            <a:r>
              <a:rPr lang="el" dirty="0"/>
              <a:t>Εξοπλίζοντας τους συμμετέχοντες με τις γνώσεις και τις δεξιότητες που απαιτούνται για την εφαρμογή των εννοιών της διακυβέρνησης μέσα σε έναν οργανισμό </a:t>
            </a:r>
          </a:p>
        </p:txBody>
      </p:sp>
      <p:sp>
        <p:nvSpPr>
          <p:cNvPr id="13" name="Slide Number Placeholder 12">
            <a:extLst>
              <a:ext uri="{FF2B5EF4-FFF2-40B4-BE49-F238E27FC236}">
                <a16:creationId xmlns:a16="http://schemas.microsoft.com/office/drawing/2014/main" id="{057039E5-2916-97DA-297D-8FEA442FE1D7}"/>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a:p>
        </p:txBody>
      </p:sp>
      <p:pic>
        <p:nvPicPr>
          <p:cNvPr id="5" name="Picture Placeholder 18" descr="3d Γυαλιά">
            <a:extLst>
              <a:ext uri="{FF2B5EF4-FFF2-40B4-BE49-F238E27FC236}">
                <a16:creationId xmlns:a16="http://schemas.microsoft.com/office/drawing/2014/main" id="{92AC78A8-CC3E-B1FF-D807-9C85B98DF8FC}"/>
              </a:ext>
            </a:extLst>
          </p:cNvPr>
          <p:cNvPicPr>
            <a:picLocks noChangeAspect="1"/>
          </p:cNvPicPr>
          <p:nvPr/>
        </p:nvPicPr>
        <p:blipFill>
          <a:blip r:embed="rId4">
            <a:extLst>
              <a:ext uri="{96DAC541-7B7A-43D3-8B79-37D633B846F1}">
                <asvg:svgBlip xmlns:asvg="http://schemas.microsoft.com/office/drawing/2016/SVG/main" r:embed="rId5"/>
              </a:ext>
            </a:extLst>
          </a:blip>
          <a:srcRect t="4574" b="4574"/>
          <a:stretch/>
        </p:blipFill>
        <p:spPr>
          <a:xfrm>
            <a:off x="2239419" y="2833688"/>
            <a:ext cx="1005840" cy="914400"/>
          </a:xfrm>
          <a:prstGeom prst="rect">
            <a:avLst/>
          </a:prstGeom>
        </p:spPr>
      </p:pic>
      <p:pic>
        <p:nvPicPr>
          <p:cNvPr id="8" name="Picture Placeholder 16" descr="Άβακας">
            <a:extLst>
              <a:ext uri="{FF2B5EF4-FFF2-40B4-BE49-F238E27FC236}">
                <a16:creationId xmlns:a16="http://schemas.microsoft.com/office/drawing/2014/main" id="{45869592-51F2-1ECF-C54B-B1005176345D}"/>
              </a:ext>
            </a:extLst>
          </p:cNvPr>
          <p:cNvPicPr>
            <a:picLocks noChangeAspect="1"/>
          </p:cNvPicPr>
          <p:nvPr/>
        </p:nvPicPr>
        <p:blipFill>
          <a:blip r:embed="rId6">
            <a:extLst>
              <a:ext uri="{96DAC541-7B7A-43D3-8B79-37D633B846F1}">
                <asvg:svgBlip xmlns:asvg="http://schemas.microsoft.com/office/drawing/2016/SVG/main" r:embed="rId7"/>
              </a:ext>
            </a:extLst>
          </a:blip>
          <a:srcRect t="4502" b="4502"/>
          <a:stretch/>
        </p:blipFill>
        <p:spPr>
          <a:xfrm>
            <a:off x="5572159" y="2833688"/>
            <a:ext cx="1005840" cy="914400"/>
          </a:xfrm>
          <a:prstGeom prst="rect">
            <a:avLst/>
          </a:prstGeom>
        </p:spPr>
      </p:pic>
      <p:sp>
        <p:nvSpPr>
          <p:cNvPr id="10" name="Footer Placeholder 9">
            <a:extLst>
              <a:ext uri="{FF2B5EF4-FFF2-40B4-BE49-F238E27FC236}">
                <a16:creationId xmlns:a16="http://schemas.microsoft.com/office/drawing/2014/main" id="{21277B87-7E9B-70DE-5877-4EA7A79BB1BF}"/>
              </a:ext>
            </a:extLst>
          </p:cNvPr>
          <p:cNvSpPr>
            <a:spLocks noGrp="1"/>
          </p:cNvSpPr>
          <p:nvPr>
            <p:ph type="ftr" sz="quarter" idx="3"/>
          </p:nvPr>
        </p:nvSpPr>
        <p:spPr/>
        <p:txBody>
          <a:bodyPr/>
          <a:lstStyle/>
          <a:p>
            <a:r>
              <a:rPr lang="en-US" dirty="0"/>
              <a:t>CSP Training Module Name: Presentation Template Created by PR</a:t>
            </a:r>
            <a:endParaRPr lang="el" dirty="0"/>
          </a:p>
        </p:txBody>
      </p:sp>
    </p:spTree>
    <p:extLst>
      <p:ext uri="{BB962C8B-B14F-4D97-AF65-F5344CB8AC3E}">
        <p14:creationId xmlns:p14="http://schemas.microsoft.com/office/powerpoint/2010/main" val="1162829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587C-2357-89CA-7DA6-8440E58E818E}"/>
              </a:ext>
            </a:extLst>
          </p:cNvPr>
          <p:cNvSpPr>
            <a:spLocks noGrp="1"/>
          </p:cNvSpPr>
          <p:nvPr>
            <p:ph type="ctrTitle"/>
          </p:nvPr>
        </p:nvSpPr>
        <p:spPr>
          <a:xfrm>
            <a:off x="796322" y="320040"/>
            <a:ext cx="7465176" cy="700686"/>
          </a:xfrm>
        </p:spPr>
        <p:txBody>
          <a:bodyPr>
            <a:normAutofit fontScale="90000"/>
          </a:bodyPr>
          <a:lstStyle/>
          <a:p>
            <a:r>
              <a:rPr lang="el" sz="3200">
                <a:solidFill>
                  <a:srgbClr val="00B0F0"/>
                </a:solidFill>
              </a:rPr>
              <a:t>Έλεγχοι ασφαλείας στην υγειονομική περίθαλψη</a:t>
            </a:r>
          </a:p>
        </p:txBody>
      </p:sp>
      <p:sp>
        <p:nvSpPr>
          <p:cNvPr id="3" name="Content Placeholder 2">
            <a:extLst>
              <a:ext uri="{FF2B5EF4-FFF2-40B4-BE49-F238E27FC236}">
                <a16:creationId xmlns:a16="http://schemas.microsoft.com/office/drawing/2014/main" id="{042421C0-05DB-6CB1-4814-C04EC95B24F7}"/>
              </a:ext>
            </a:extLst>
          </p:cNvPr>
          <p:cNvSpPr>
            <a:spLocks noGrp="1"/>
          </p:cNvSpPr>
          <p:nvPr>
            <p:ph sz="quarter" idx="17"/>
          </p:nvPr>
        </p:nvSpPr>
        <p:spPr>
          <a:xfrm>
            <a:off x="667229" y="1340766"/>
            <a:ext cx="7220627" cy="3847178"/>
          </a:xfrm>
        </p:spPr>
        <p:txBody>
          <a:bodyPr>
            <a:normAutofit fontScale="92500" lnSpcReduction="10000"/>
          </a:bodyPr>
          <a:lstStyle/>
          <a:p>
            <a:pPr>
              <a:buFont typeface="Arial" panose="020B0604020202020204" pitchFamily="34" charset="0"/>
              <a:buChar char="•"/>
            </a:pPr>
            <a:r>
              <a:rPr lang="el" sz="1800" dirty="0"/>
              <a:t>Κατάλληλη μέτρηση για τη διαχείριση και τον μετριασμό των κινδύνων ασφάλειας των πληροφοριών, προκειμένου να διασφαλιστεί το οικοσύστημα υγειονομικής περίθαλψης</a:t>
            </a:r>
          </a:p>
          <a:p>
            <a:pPr lvl="1">
              <a:buFont typeface="Arial" panose="020B0604020202020204" pitchFamily="34" charset="0"/>
              <a:buChar char="•"/>
            </a:pPr>
            <a:r>
              <a:rPr lang="el" sz="1800" dirty="0"/>
              <a:t>ρυθμίζουν και περιορίζουν την πρόσβαση σε πόρους, συστήματα και φυσικούς χώρους εντός του συστήματος υγειονομικής περίθαλψης</a:t>
            </a:r>
          </a:p>
          <a:p>
            <a:pPr>
              <a:buFont typeface="Arial" panose="020B0604020202020204" pitchFamily="34" charset="0"/>
              <a:buChar char="•"/>
            </a:pPr>
            <a:r>
              <a:rPr lang="el" sz="1800" dirty="0"/>
              <a:t>την προστασία της εμπιστευτικότητας, της ακεραιότητας και της διαθεσιμότητας των πληροφοριών και των συστημάτων.</a:t>
            </a:r>
          </a:p>
          <a:p>
            <a:pPr>
              <a:buFont typeface="Arial" panose="020B0604020202020204" pitchFamily="34" charset="0"/>
              <a:buChar char="•"/>
            </a:pPr>
            <a:r>
              <a:rPr lang="el" sz="1800" dirty="0"/>
              <a:t>Διοικητικοί έλεγχοι: Πολιτική, διαδικασία και κατευθυντήρια γραμμή</a:t>
            </a:r>
          </a:p>
          <a:p>
            <a:pPr>
              <a:buFont typeface="Arial" panose="020B0604020202020204" pitchFamily="34" charset="0"/>
              <a:buChar char="•"/>
            </a:pPr>
            <a:r>
              <a:rPr lang="el" sz="1800" dirty="0"/>
              <a:t>Φυσικός έλεγχος: προστασία υλικών περιουσιακών στοιχείων, π.χ. νοσοκομείο, υποδομή πληροφορικής </a:t>
            </a:r>
          </a:p>
          <a:p>
            <a:pPr>
              <a:buFont typeface="Arial" panose="020B0604020202020204" pitchFamily="34" charset="0"/>
              <a:buChar char="•"/>
            </a:pPr>
            <a:r>
              <a:rPr lang="el" sz="1800" dirty="0"/>
              <a:t>Τεχνικοί έλεγχοι: για την προστασία συστημάτων και δεδομένων.</a:t>
            </a:r>
          </a:p>
          <a:p>
            <a:pPr>
              <a:buFont typeface="Arial" panose="020B0604020202020204" pitchFamily="34" charset="0"/>
              <a:buChar char="•"/>
            </a:pPr>
            <a:endParaRPr lang="en-GB" sz="1800" dirty="0"/>
          </a:p>
          <a:p>
            <a:pPr>
              <a:buFont typeface="Arial" panose="020B0604020202020204" pitchFamily="34" charset="0"/>
              <a:buChar char="•"/>
            </a:pPr>
            <a:endParaRPr lang="en-GB" sz="1800" dirty="0"/>
          </a:p>
        </p:txBody>
      </p:sp>
      <p:sp>
        <p:nvSpPr>
          <p:cNvPr id="4" name="Picture Placeholder 3">
            <a:extLst>
              <a:ext uri="{FF2B5EF4-FFF2-40B4-BE49-F238E27FC236}">
                <a16:creationId xmlns:a16="http://schemas.microsoft.com/office/drawing/2014/main" id="{180EA1A5-CAEB-82E6-EDFA-0D6F8CCE998A}"/>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9D075130-29FA-FEE2-F318-461699B2CCEB}"/>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7A82A290-E957-9AC2-F3BB-2D43152980A7}"/>
              </a:ext>
            </a:extLst>
          </p:cNvPr>
          <p:cNvSpPr>
            <a:spLocks noGrp="1"/>
          </p:cNvSpPr>
          <p:nvPr>
            <p:ph type="sldNum" sz="quarter" idx="4"/>
          </p:nvPr>
        </p:nvSpPr>
        <p:spPr/>
        <p:txBody>
          <a:bodyPr/>
          <a:lstStyle/>
          <a:p>
            <a:fld id="{3A98EE3D-8CD1-4C3F-BD1C-C98C9596463C}" type="slidenum">
              <a:rPr lang="en-US" smtClean="0"/>
              <a:pPr/>
              <a:t>40</a:t>
            </a:fld>
            <a:endParaRPr lang="en-US"/>
          </a:p>
        </p:txBody>
      </p:sp>
    </p:spTree>
    <p:extLst>
      <p:ext uri="{BB962C8B-B14F-4D97-AF65-F5344CB8AC3E}">
        <p14:creationId xmlns:p14="http://schemas.microsoft.com/office/powerpoint/2010/main" val="2782425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D9FC8-6DFA-F5FA-1DFE-21409495C401}"/>
              </a:ext>
            </a:extLst>
          </p:cNvPr>
          <p:cNvSpPr>
            <a:spLocks noGrp="1"/>
          </p:cNvSpPr>
          <p:nvPr>
            <p:ph type="ctrTitle"/>
          </p:nvPr>
        </p:nvSpPr>
        <p:spPr>
          <a:xfrm>
            <a:off x="796322" y="320040"/>
            <a:ext cx="8889938" cy="668788"/>
          </a:xfrm>
        </p:spPr>
        <p:txBody>
          <a:bodyPr>
            <a:normAutofit fontScale="90000"/>
          </a:bodyPr>
          <a:lstStyle/>
          <a:p>
            <a:r>
              <a:rPr lang="el" sz="3200">
                <a:solidFill>
                  <a:srgbClr val="00B0F0"/>
                </a:solidFill>
              </a:rPr>
              <a:t>Έλεγχος πρόσβασης στην υγειονομική περίθαλψη</a:t>
            </a:r>
          </a:p>
        </p:txBody>
      </p:sp>
      <p:sp>
        <p:nvSpPr>
          <p:cNvPr id="3" name="Content Placeholder 2">
            <a:extLst>
              <a:ext uri="{FF2B5EF4-FFF2-40B4-BE49-F238E27FC236}">
                <a16:creationId xmlns:a16="http://schemas.microsoft.com/office/drawing/2014/main" id="{F60EB08D-0BF4-F3B3-97E5-9F6EDA185AAA}"/>
              </a:ext>
            </a:extLst>
          </p:cNvPr>
          <p:cNvSpPr>
            <a:spLocks noGrp="1"/>
          </p:cNvSpPr>
          <p:nvPr>
            <p:ph sz="quarter" idx="17"/>
          </p:nvPr>
        </p:nvSpPr>
        <p:spPr>
          <a:xfrm>
            <a:off x="796321" y="1308869"/>
            <a:ext cx="7305687" cy="4570936"/>
          </a:xfrm>
        </p:spPr>
        <p:txBody>
          <a:bodyPr>
            <a:normAutofit/>
          </a:bodyPr>
          <a:lstStyle/>
          <a:p>
            <a:pPr>
              <a:buFont typeface="Arial" panose="020B0604020202020204" pitchFamily="34" charset="0"/>
              <a:buChar char="•"/>
            </a:pPr>
            <a:r>
              <a:rPr lang="el" sz="1800" dirty="0"/>
              <a:t>Μόνο εξουσιοδοτημένα άτομα έχουν πρόσβαση σε εμπιστευτικά δεδομένα ασθενών</a:t>
            </a:r>
          </a:p>
          <a:p>
            <a:pPr lvl="1">
              <a:buFont typeface="Arial" panose="020B0604020202020204" pitchFamily="34" charset="0"/>
              <a:buChar char="•"/>
            </a:pPr>
            <a:r>
              <a:rPr lang="el" sz="1800" dirty="0"/>
              <a:t>Καθολική σύνδεση (SSO): Συνδεθείτε μία φορά και αποκτήστε πρόσβαση σε πολλούς εξουσιοδοτημένους πόρους χωρίς την ανάγκη επαναλαμβανόμενου ελέγχου ταυτότητας</a:t>
            </a:r>
          </a:p>
          <a:p>
            <a:pPr lvl="1">
              <a:buFont typeface="Arial" panose="020B0604020202020204" pitchFamily="34" charset="0"/>
              <a:buChar char="•"/>
            </a:pPr>
            <a:r>
              <a:rPr lang="el" sz="1800" dirty="0"/>
              <a:t>Έλεγχος ταυτότητας πολλαπλών παραγόντων (MFA): στρατηγική άμυνας σε βάθος </a:t>
            </a:r>
          </a:p>
          <a:p>
            <a:pPr lvl="3">
              <a:buFont typeface="Arial" panose="020B0604020202020204" pitchFamily="34" charset="0"/>
              <a:buChar char="•"/>
            </a:pPr>
            <a:r>
              <a:rPr lang="el" sz="1800" dirty="0"/>
              <a:t>Κωδικός πρόσβασης με αναγνωριστικό/δακτυλικό αποτύπωμα</a:t>
            </a:r>
          </a:p>
          <a:p>
            <a:pPr>
              <a:buFont typeface="Arial" panose="020B0604020202020204" pitchFamily="34" charset="0"/>
              <a:buChar char="•"/>
            </a:pPr>
            <a:r>
              <a:rPr lang="el" sz="1800" dirty="0"/>
              <a:t>Σύστημα βασισμένο σε νέφος (</a:t>
            </a:r>
            <a:r>
              <a:rPr lang="en-US" sz="1800" dirty="0"/>
              <a:t>cloud)</a:t>
            </a:r>
            <a:r>
              <a:rPr lang="el" sz="1800" dirty="0"/>
              <a:t>: ευέλικτος και κλιμακούμενος έλεγχος πρόσβασης</a:t>
            </a:r>
            <a:endParaRPr lang="en-GB" sz="2400" dirty="0">
              <a:solidFill>
                <a:srgbClr val="1B1A1A"/>
              </a:solidFill>
              <a:latin typeface="Lato" panose="020F0502020204030203" pitchFamily="34" charset="0"/>
            </a:endParaRPr>
          </a:p>
          <a:p>
            <a:pPr>
              <a:buFont typeface="Arial" panose="020B0604020202020204" pitchFamily="34" charset="0"/>
              <a:buChar char="•"/>
            </a:pPr>
            <a:r>
              <a:rPr lang="el" sz="1800" dirty="0"/>
              <a:t>Εσωτερικός έλεγχος: παρακολούθηση του ποιος έχει πρόσβαση και γιατί</a:t>
            </a:r>
          </a:p>
          <a:p>
            <a:endParaRPr lang="en-GB" sz="1800" dirty="0"/>
          </a:p>
        </p:txBody>
      </p:sp>
      <p:sp>
        <p:nvSpPr>
          <p:cNvPr id="4" name="Picture Placeholder 3">
            <a:extLst>
              <a:ext uri="{FF2B5EF4-FFF2-40B4-BE49-F238E27FC236}">
                <a16:creationId xmlns:a16="http://schemas.microsoft.com/office/drawing/2014/main" id="{3C7DBA89-C893-B6D7-9CD2-25153299D851}"/>
              </a:ext>
            </a:extLst>
          </p:cNvPr>
          <p:cNvSpPr>
            <a:spLocks noGrp="1"/>
          </p:cNvSpPr>
          <p:nvPr>
            <p:ph type="pic" sz="quarter" idx="11"/>
          </p:nvPr>
        </p:nvSpPr>
        <p:spPr>
          <a:xfrm flipH="1">
            <a:off x="10228520" y="0"/>
            <a:ext cx="1959995" cy="6858000"/>
          </a:xfrm>
        </p:spPr>
        <p:txBody>
          <a:bodyPr/>
          <a:lstStyle/>
          <a:p>
            <a:endParaRPr lang="en-GB"/>
          </a:p>
        </p:txBody>
      </p:sp>
      <p:sp>
        <p:nvSpPr>
          <p:cNvPr id="5" name="Footer Placeholder 4">
            <a:extLst>
              <a:ext uri="{FF2B5EF4-FFF2-40B4-BE49-F238E27FC236}">
                <a16:creationId xmlns:a16="http://schemas.microsoft.com/office/drawing/2014/main" id="{7351665F-B4BD-9681-2FCC-9C73DE92E307}"/>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C2E80DF2-3041-FDC0-F631-4776B50A6946}"/>
              </a:ext>
            </a:extLst>
          </p:cNvPr>
          <p:cNvSpPr>
            <a:spLocks noGrp="1"/>
          </p:cNvSpPr>
          <p:nvPr>
            <p:ph type="sldNum" sz="quarter" idx="4"/>
          </p:nvPr>
        </p:nvSpPr>
        <p:spPr/>
        <p:txBody>
          <a:bodyPr/>
          <a:lstStyle/>
          <a:p>
            <a:fld id="{3A98EE3D-8CD1-4C3F-BD1C-C98C9596463C}" type="slidenum">
              <a:rPr lang="en-US" smtClean="0"/>
              <a:pPr/>
              <a:t>41</a:t>
            </a:fld>
            <a:endParaRPr lang="en-US"/>
          </a:p>
        </p:txBody>
      </p:sp>
    </p:spTree>
    <p:extLst>
      <p:ext uri="{BB962C8B-B14F-4D97-AF65-F5344CB8AC3E}">
        <p14:creationId xmlns:p14="http://schemas.microsoft.com/office/powerpoint/2010/main" val="714990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1209-D71D-A0EC-66EA-2AC71755F2D4}"/>
              </a:ext>
            </a:extLst>
          </p:cNvPr>
          <p:cNvSpPr>
            <a:spLocks noGrp="1"/>
          </p:cNvSpPr>
          <p:nvPr>
            <p:ph type="ctrTitle"/>
          </p:nvPr>
        </p:nvSpPr>
        <p:spPr>
          <a:xfrm>
            <a:off x="824241" y="673296"/>
            <a:ext cx="7443911" cy="551830"/>
          </a:xfrm>
        </p:spPr>
        <p:txBody>
          <a:bodyPr>
            <a:normAutofit fontScale="90000"/>
          </a:bodyPr>
          <a:lstStyle/>
          <a:p>
            <a:r>
              <a:rPr lang="el" sz="3600" dirty="0">
                <a:solidFill>
                  <a:srgbClr val="00B0F0"/>
                </a:solidFill>
              </a:rPr>
              <a:t>Έλεγχος πρόσβασης στην υγειονομική περίθαλψη</a:t>
            </a:r>
            <a:endParaRPr lang="en-GB" dirty="0"/>
          </a:p>
        </p:txBody>
      </p:sp>
      <p:sp>
        <p:nvSpPr>
          <p:cNvPr id="3" name="Content Placeholder 2">
            <a:extLst>
              <a:ext uri="{FF2B5EF4-FFF2-40B4-BE49-F238E27FC236}">
                <a16:creationId xmlns:a16="http://schemas.microsoft.com/office/drawing/2014/main" id="{20F62635-542C-A780-DE07-E9F6E51CA01F}"/>
              </a:ext>
            </a:extLst>
          </p:cNvPr>
          <p:cNvSpPr>
            <a:spLocks noGrp="1"/>
          </p:cNvSpPr>
          <p:nvPr>
            <p:ph sz="quarter" idx="17"/>
          </p:nvPr>
        </p:nvSpPr>
        <p:spPr>
          <a:xfrm>
            <a:off x="407469" y="1562986"/>
            <a:ext cx="8741083" cy="4603898"/>
          </a:xfrm>
        </p:spPr>
        <p:txBody>
          <a:bodyPr>
            <a:normAutofit/>
          </a:bodyPr>
          <a:lstStyle/>
          <a:p>
            <a:pPr>
              <a:buFont typeface="Arial" panose="020B0604020202020204" pitchFamily="34" charset="0"/>
              <a:buChar char="•"/>
            </a:pPr>
            <a:r>
              <a:rPr lang="el" sz="1800"/>
              <a:t>Φυσικές: ηλεκτρονικές κλειδαριές, κάρτες εγγύτητας, βιομετρικοί αναγνώστες και κάμερες ασφαλείας εντός των εγκαταστάσεων υγειονομικής περίθαλψης </a:t>
            </a:r>
          </a:p>
          <a:p>
            <a:pPr lvl="1"/>
            <a:r>
              <a:rPr lang="el" sz="1800"/>
              <a:t>Βιομετρική ταυτοποίηση: φυσιολογικά ή συμπεριφορικά χαρακτηριστικά για τον έλεγχο ταυτότητας ατόμων.</a:t>
            </a:r>
          </a:p>
          <a:p>
            <a:pPr lvl="1"/>
            <a:r>
              <a:rPr lang="el" sz="1800"/>
              <a:t>Επισκέπτης : διαχείριση επισκεπτών βάσει ώρας, εγγραφή, σήματα αναγνώρισης</a:t>
            </a:r>
          </a:p>
          <a:p>
            <a:pPr lvl="1"/>
            <a:r>
              <a:rPr lang="el" sz="1800"/>
              <a:t>Συστήματα συναγερμού: άμεσες ειδοποιήσεις στο προσωπικό ασφαλείας σε περίπτωση μη εξουσιοδοτημένων προσπαθειών πρόσβασης ή παραβιάσεων.</a:t>
            </a:r>
          </a:p>
          <a:p>
            <a:pPr>
              <a:buFont typeface="Arial" panose="020B0604020202020204" pitchFamily="34" charset="0"/>
              <a:buChar char="•"/>
            </a:pPr>
            <a:r>
              <a:rPr lang="el" sz="1800"/>
              <a:t>Διαχείριση ταυτοτήτων και πρόσβασης </a:t>
            </a:r>
          </a:p>
          <a:p>
            <a:pPr lvl="1"/>
            <a:r>
              <a:rPr lang="el" sz="1800"/>
              <a:t>Μοντέλο ελέγχου πρόσβασης βάσει ρόλων για την αποτροπή μη εξουσιοδοτημένης πρόσβασης σε ευαίσθητες πληροφορίες υγείας.</a:t>
            </a:r>
          </a:p>
          <a:p>
            <a:endParaRPr lang="en-GB"/>
          </a:p>
        </p:txBody>
      </p:sp>
      <p:sp>
        <p:nvSpPr>
          <p:cNvPr id="4" name="Picture Placeholder 3">
            <a:extLst>
              <a:ext uri="{FF2B5EF4-FFF2-40B4-BE49-F238E27FC236}">
                <a16:creationId xmlns:a16="http://schemas.microsoft.com/office/drawing/2014/main" id="{3B957239-0586-AFF4-31A6-3158D0FDFD20}"/>
              </a:ext>
            </a:extLst>
          </p:cNvPr>
          <p:cNvSpPr>
            <a:spLocks noGrp="1"/>
          </p:cNvSpPr>
          <p:nvPr>
            <p:ph type="pic" sz="quarter" idx="11"/>
          </p:nvPr>
        </p:nvSpPr>
        <p:spPr>
          <a:xfrm flipH="1">
            <a:off x="10768545" y="0"/>
            <a:ext cx="1419970" cy="6539023"/>
          </a:xfrm>
        </p:spPr>
        <p:txBody>
          <a:bodyPr/>
          <a:lstStyle/>
          <a:p>
            <a:endParaRPr lang="en-GB"/>
          </a:p>
        </p:txBody>
      </p:sp>
      <p:sp>
        <p:nvSpPr>
          <p:cNvPr id="5" name="Footer Placeholder 4">
            <a:extLst>
              <a:ext uri="{FF2B5EF4-FFF2-40B4-BE49-F238E27FC236}">
                <a16:creationId xmlns:a16="http://schemas.microsoft.com/office/drawing/2014/main" id="{9D8BBB62-3B1D-1625-09BF-9F4CCAA883CD}"/>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551DAE0E-3595-9942-5AF9-B7415E46C9DF}"/>
              </a:ext>
            </a:extLst>
          </p:cNvPr>
          <p:cNvSpPr>
            <a:spLocks noGrp="1"/>
          </p:cNvSpPr>
          <p:nvPr>
            <p:ph type="sldNum" sz="quarter" idx="4"/>
          </p:nvPr>
        </p:nvSpPr>
        <p:spPr/>
        <p:txBody>
          <a:bodyPr/>
          <a:lstStyle/>
          <a:p>
            <a:fld id="{3A98EE3D-8CD1-4C3F-BD1C-C98C9596463C}" type="slidenum">
              <a:rPr lang="en-US" smtClean="0"/>
              <a:pPr/>
              <a:t>42</a:t>
            </a:fld>
            <a:endParaRPr lang="en-US"/>
          </a:p>
        </p:txBody>
      </p:sp>
    </p:spTree>
    <p:extLst>
      <p:ext uri="{BB962C8B-B14F-4D97-AF65-F5344CB8AC3E}">
        <p14:creationId xmlns:p14="http://schemas.microsoft.com/office/powerpoint/2010/main" val="8339992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C6B7B-D5D1-7EBF-7AA4-0D2852583C4A}"/>
              </a:ext>
            </a:extLst>
          </p:cNvPr>
          <p:cNvSpPr>
            <a:spLocks noGrp="1"/>
          </p:cNvSpPr>
          <p:nvPr>
            <p:ph type="ctrTitle"/>
          </p:nvPr>
        </p:nvSpPr>
        <p:spPr>
          <a:xfrm>
            <a:off x="328978" y="165319"/>
            <a:ext cx="6732237" cy="1062193"/>
          </a:xfrm>
        </p:spPr>
        <p:txBody>
          <a:bodyPr>
            <a:normAutofit/>
          </a:bodyPr>
          <a:lstStyle/>
          <a:p>
            <a:r>
              <a:rPr lang="el" sz="3200">
                <a:solidFill>
                  <a:srgbClr val="00B0F0"/>
                </a:solidFill>
              </a:rPr>
              <a:t>Ασφαλή δεδομένα ασθενών</a:t>
            </a:r>
            <a:br>
              <a:rPr lang="en-GB" sz="1800" u="none" strike="noStrike">
                <a:effectLst/>
                <a:latin typeface="Times New Roman" panose="02020603050405020304" pitchFamily="18" charset="0"/>
                <a:ea typeface="Times New Roman" panose="02020603050405020304" pitchFamily="18" charset="0"/>
              </a:rPr>
            </a:br>
            <a:endParaRPr lang="en-GB"/>
          </a:p>
        </p:txBody>
      </p:sp>
      <p:sp>
        <p:nvSpPr>
          <p:cNvPr id="3" name="Content Placeholder 2">
            <a:extLst>
              <a:ext uri="{FF2B5EF4-FFF2-40B4-BE49-F238E27FC236}">
                <a16:creationId xmlns:a16="http://schemas.microsoft.com/office/drawing/2014/main" id="{02EDA167-A846-3EA6-588A-0C6848D29516}"/>
              </a:ext>
            </a:extLst>
          </p:cNvPr>
          <p:cNvSpPr>
            <a:spLocks noGrp="1"/>
          </p:cNvSpPr>
          <p:nvPr>
            <p:ph sz="quarter" idx="17"/>
          </p:nvPr>
        </p:nvSpPr>
        <p:spPr>
          <a:xfrm>
            <a:off x="298450" y="1227511"/>
            <a:ext cx="7931150" cy="4861161"/>
          </a:xfrm>
        </p:spPr>
        <p:txBody>
          <a:bodyPr/>
          <a:lstStyle/>
          <a:p>
            <a:r>
              <a:rPr lang="el" sz="1800" dirty="0"/>
              <a:t>Προστατευμένες πληροφορίες υγείας (PHI)</a:t>
            </a:r>
          </a:p>
          <a:p>
            <a:pPr lvl="1"/>
            <a:r>
              <a:rPr lang="el" sz="1800" dirty="0"/>
              <a:t>αναγνωρίσιμες πληροφορίες σε οποιαδήποτε μορφή που παρέχουν μια λογική βάση για την ταυτοποίηση ενός ασθενούς </a:t>
            </a:r>
          </a:p>
          <a:p>
            <a:pPr marL="569913" lvl="1" indent="-344488">
              <a:spcAft>
                <a:spcPts val="0"/>
              </a:spcAft>
            </a:pPr>
            <a:r>
              <a:rPr lang="el" sz="1800" dirty="0"/>
              <a:t>Όνομα</a:t>
            </a:r>
          </a:p>
          <a:p>
            <a:pPr marL="569913" lvl="1" indent="-344488">
              <a:spcAft>
                <a:spcPts val="0"/>
              </a:spcAft>
            </a:pPr>
            <a:r>
              <a:rPr lang="el" sz="1800" dirty="0"/>
              <a:t>DoB</a:t>
            </a:r>
            <a:endParaRPr lang="en-US" sz="1800" dirty="0"/>
          </a:p>
          <a:p>
            <a:pPr marL="569913" lvl="1" indent="-344488">
              <a:spcAft>
                <a:spcPts val="0"/>
              </a:spcAft>
            </a:pPr>
            <a:r>
              <a:rPr lang="el" sz="1800" dirty="0"/>
              <a:t>αριθμός τηλεφώνου</a:t>
            </a:r>
          </a:p>
          <a:p>
            <a:pPr marL="569913" lvl="1" indent="-344488">
              <a:spcAft>
                <a:spcPts val="0"/>
              </a:spcAft>
            </a:pPr>
            <a:r>
              <a:rPr lang="el" sz="1800" dirty="0"/>
              <a:t>Φωτογραφικές ή άλλες εικόνες</a:t>
            </a:r>
          </a:p>
          <a:p>
            <a:pPr marL="569913" lvl="1" indent="-344488">
              <a:spcAft>
                <a:spcPts val="0"/>
              </a:spcAft>
            </a:pPr>
            <a:r>
              <a:rPr lang="el" sz="1800" dirty="0"/>
              <a:t>κάθε άλλο στοιχείο δεδομένων που μπορεί να χρησιμοποιηθεί για την</a:t>
            </a:r>
            <a:r>
              <a:rPr lang="en-US" sz="1800" dirty="0"/>
              <a:t> </a:t>
            </a:r>
            <a:r>
              <a:rPr lang="el" sz="1800" dirty="0"/>
              <a:t>ταυτοποίηση ενός ατόμου </a:t>
            </a:r>
          </a:p>
          <a:p>
            <a:pPr marL="277305" indent="-344488">
              <a:spcAft>
                <a:spcPts val="0"/>
              </a:spcAft>
            </a:pPr>
            <a:endParaRPr lang="en-US" sz="1800" dirty="0"/>
          </a:p>
          <a:p>
            <a:pPr lvl="1"/>
            <a:r>
              <a:rPr lang="el-GR" sz="1800" dirty="0"/>
              <a:t>Σχετικά με</a:t>
            </a:r>
            <a:r>
              <a:rPr lang="el" sz="1800" dirty="0"/>
              <a:t> ηλεκτρονική μορφή </a:t>
            </a:r>
          </a:p>
          <a:p>
            <a:pPr lvl="2">
              <a:spcAft>
                <a:spcPts val="0"/>
              </a:spcAft>
            </a:pPr>
            <a:r>
              <a:rPr lang="el" sz="1800" dirty="0"/>
              <a:t>Λογισμικό που παράγεται ecords</a:t>
            </a:r>
            <a:endParaRPr lang="en-US" sz="1800" dirty="0"/>
          </a:p>
          <a:p>
            <a:pPr lvl="2">
              <a:spcAft>
                <a:spcPts val="0"/>
              </a:spcAft>
            </a:pPr>
            <a:r>
              <a:rPr lang="el" sz="1800" dirty="0"/>
              <a:t>φορητά μέσα αποθήκευσης</a:t>
            </a:r>
          </a:p>
          <a:p>
            <a:pPr lvl="2"/>
            <a:endParaRPr lang="en-GB" dirty="0"/>
          </a:p>
        </p:txBody>
      </p:sp>
      <p:sp>
        <p:nvSpPr>
          <p:cNvPr id="4" name="Picture Placeholder 3">
            <a:extLst>
              <a:ext uri="{FF2B5EF4-FFF2-40B4-BE49-F238E27FC236}">
                <a16:creationId xmlns:a16="http://schemas.microsoft.com/office/drawing/2014/main" id="{5A43E617-6040-6F51-4ED3-29CFE2503064}"/>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48A97660-7BFB-8132-AAF6-E91D1BE23F97}"/>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F91B0580-BC12-5D9F-CC7B-235221D2DE1F}"/>
              </a:ext>
            </a:extLst>
          </p:cNvPr>
          <p:cNvSpPr>
            <a:spLocks noGrp="1"/>
          </p:cNvSpPr>
          <p:nvPr>
            <p:ph type="sldNum" sz="quarter" idx="4"/>
          </p:nvPr>
        </p:nvSpPr>
        <p:spPr/>
        <p:txBody>
          <a:bodyPr/>
          <a:lstStyle/>
          <a:p>
            <a:fld id="{3A98EE3D-8CD1-4C3F-BD1C-C98C9596463C}" type="slidenum">
              <a:rPr lang="en-US" smtClean="0"/>
              <a:pPr/>
              <a:t>43</a:t>
            </a:fld>
            <a:endParaRPr lang="en-US"/>
          </a:p>
        </p:txBody>
      </p:sp>
    </p:spTree>
    <p:extLst>
      <p:ext uri="{BB962C8B-B14F-4D97-AF65-F5344CB8AC3E}">
        <p14:creationId xmlns:p14="http://schemas.microsoft.com/office/powerpoint/2010/main" val="3378107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A5D1-4C86-0B75-B01E-07E9FCB69E0D}"/>
              </a:ext>
            </a:extLst>
          </p:cNvPr>
          <p:cNvSpPr>
            <a:spLocks noGrp="1"/>
          </p:cNvSpPr>
          <p:nvPr>
            <p:ph type="ctrTitle"/>
          </p:nvPr>
        </p:nvSpPr>
        <p:spPr>
          <a:xfrm>
            <a:off x="796322" y="320040"/>
            <a:ext cx="6732237" cy="583727"/>
          </a:xfrm>
        </p:spPr>
        <p:txBody>
          <a:bodyPr>
            <a:normAutofit fontScale="90000"/>
          </a:bodyPr>
          <a:lstStyle/>
          <a:p>
            <a:r>
              <a:rPr lang="el" sz="3600">
                <a:solidFill>
                  <a:srgbClr val="00B0F0"/>
                </a:solidFill>
              </a:rPr>
              <a:t>Ασφαλή δεδομένα ασθενών</a:t>
            </a:r>
            <a:endParaRPr lang="en-GB"/>
          </a:p>
        </p:txBody>
      </p:sp>
      <p:sp>
        <p:nvSpPr>
          <p:cNvPr id="3" name="Content Placeholder 2">
            <a:extLst>
              <a:ext uri="{FF2B5EF4-FFF2-40B4-BE49-F238E27FC236}">
                <a16:creationId xmlns:a16="http://schemas.microsoft.com/office/drawing/2014/main" id="{BFB799E1-F24A-B07C-99B8-28E3DBDDD5ED}"/>
              </a:ext>
            </a:extLst>
          </p:cNvPr>
          <p:cNvSpPr>
            <a:spLocks noGrp="1"/>
          </p:cNvSpPr>
          <p:nvPr>
            <p:ph sz="quarter" idx="17"/>
          </p:nvPr>
        </p:nvSpPr>
        <p:spPr>
          <a:xfrm>
            <a:off x="796322" y="1541721"/>
            <a:ext cx="5797550" cy="3762117"/>
          </a:xfrm>
        </p:spPr>
        <p:txBody>
          <a:bodyPr/>
          <a:lstStyle/>
          <a:p>
            <a:pPr>
              <a:buFont typeface="Arial" panose="020B0604020202020204" pitchFamily="34" charset="0"/>
              <a:buChar char="•"/>
            </a:pPr>
            <a:r>
              <a:rPr lang="el" sz="1800"/>
              <a:t>Η προσβασιμότητα PHI βασίζεται σε </a:t>
            </a:r>
          </a:p>
          <a:p>
            <a:pPr marL="569913" lvl="1" indent="-344488">
              <a:spcAft>
                <a:spcPts val="0"/>
              </a:spcAft>
            </a:pPr>
            <a:r>
              <a:rPr lang="el" altLang="en-US" sz="1800"/>
              <a:t>Πρέπει να γνωρίζετε και ελάχιστα απαραίτητα</a:t>
            </a:r>
          </a:p>
          <a:p>
            <a:pPr marL="569913" lvl="1" indent="-344488">
              <a:spcAft>
                <a:spcPts val="0"/>
              </a:spcAft>
            </a:pPr>
            <a:r>
              <a:rPr lang="el" altLang="en-US" sz="1800"/>
              <a:t>Διαχείριση συγκατάθεσης </a:t>
            </a:r>
          </a:p>
          <a:p>
            <a:pPr marL="569913" lvl="1" indent="-344488">
              <a:spcAft>
                <a:spcPts val="0"/>
              </a:spcAft>
            </a:pPr>
            <a:r>
              <a:rPr lang="el" altLang="en-US" sz="1800"/>
              <a:t>Διαχείριση πρόσβασης </a:t>
            </a:r>
          </a:p>
          <a:p>
            <a:pPr marL="569913" lvl="1" indent="-344488">
              <a:spcAft>
                <a:spcPts val="0"/>
              </a:spcAft>
            </a:pPr>
            <a:r>
              <a:rPr lang="el" altLang="en-US" sz="1800"/>
              <a:t>Έλεγχος εγγράφων</a:t>
            </a:r>
          </a:p>
          <a:p>
            <a:pPr marL="569913" lvl="1" indent="-344488">
              <a:spcAft>
                <a:spcPts val="0"/>
              </a:spcAft>
            </a:pPr>
            <a:endParaRPr lang="en-GB" sz="1800"/>
          </a:p>
        </p:txBody>
      </p:sp>
      <p:sp>
        <p:nvSpPr>
          <p:cNvPr id="4" name="Picture Placeholder 3">
            <a:extLst>
              <a:ext uri="{FF2B5EF4-FFF2-40B4-BE49-F238E27FC236}">
                <a16:creationId xmlns:a16="http://schemas.microsoft.com/office/drawing/2014/main" id="{D675913C-C4D0-11A5-77E7-570E2F8D9A71}"/>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38E84ECE-4C50-D36F-717E-4643F4B27477}"/>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CF80D5A2-320A-F1B8-6FF2-E4C37299B0B0}"/>
              </a:ext>
            </a:extLst>
          </p:cNvPr>
          <p:cNvSpPr>
            <a:spLocks noGrp="1"/>
          </p:cNvSpPr>
          <p:nvPr>
            <p:ph type="sldNum" sz="quarter" idx="4"/>
          </p:nvPr>
        </p:nvSpPr>
        <p:spPr/>
        <p:txBody>
          <a:bodyPr/>
          <a:lstStyle/>
          <a:p>
            <a:fld id="{3A98EE3D-8CD1-4C3F-BD1C-C98C9596463C}" type="slidenum">
              <a:rPr lang="en-US" smtClean="0"/>
              <a:pPr/>
              <a:t>44</a:t>
            </a:fld>
            <a:endParaRPr lang="en-US"/>
          </a:p>
        </p:txBody>
      </p:sp>
    </p:spTree>
    <p:extLst>
      <p:ext uri="{BB962C8B-B14F-4D97-AF65-F5344CB8AC3E}">
        <p14:creationId xmlns:p14="http://schemas.microsoft.com/office/powerpoint/2010/main" val="2996581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96D7-8344-1EAE-2BC2-B93DEAF1D1CC}"/>
              </a:ext>
            </a:extLst>
          </p:cNvPr>
          <p:cNvSpPr>
            <a:spLocks noGrp="1"/>
          </p:cNvSpPr>
          <p:nvPr>
            <p:ph type="ctrTitle"/>
          </p:nvPr>
        </p:nvSpPr>
        <p:spPr>
          <a:xfrm>
            <a:off x="796322" y="320040"/>
            <a:ext cx="6732237" cy="519932"/>
          </a:xfrm>
        </p:spPr>
        <p:txBody>
          <a:bodyPr>
            <a:normAutofit fontScale="90000"/>
          </a:bodyPr>
          <a:lstStyle/>
          <a:p>
            <a:r>
              <a:rPr lang="el" sz="3200">
                <a:solidFill>
                  <a:srgbClr val="00B0F0"/>
                </a:solidFill>
              </a:rPr>
              <a:t>Ασφάλεια δεδομένων</a:t>
            </a:r>
            <a:endParaRPr lang="en-GB" sz="3200">
              <a:solidFill>
                <a:srgbClr val="00B0F0"/>
              </a:solidFill>
            </a:endParaRPr>
          </a:p>
        </p:txBody>
      </p:sp>
      <p:sp>
        <p:nvSpPr>
          <p:cNvPr id="3" name="Content Placeholder 2">
            <a:extLst>
              <a:ext uri="{FF2B5EF4-FFF2-40B4-BE49-F238E27FC236}">
                <a16:creationId xmlns:a16="http://schemas.microsoft.com/office/drawing/2014/main" id="{D3A92816-3BBF-B8C7-E031-024C49B2C1F6}"/>
              </a:ext>
            </a:extLst>
          </p:cNvPr>
          <p:cNvSpPr>
            <a:spLocks noGrp="1"/>
          </p:cNvSpPr>
          <p:nvPr>
            <p:ph sz="quarter" idx="17"/>
          </p:nvPr>
        </p:nvSpPr>
        <p:spPr>
          <a:xfrm>
            <a:off x="796321" y="1509823"/>
            <a:ext cx="7486441" cy="3794015"/>
          </a:xfrm>
        </p:spPr>
        <p:txBody>
          <a:bodyPr>
            <a:normAutofit fontScale="92500" lnSpcReduction="10000"/>
          </a:bodyPr>
          <a:lstStyle/>
          <a:p>
            <a:pPr>
              <a:buFont typeface="Arial" panose="020B0604020202020204" pitchFamily="34" charset="0"/>
              <a:buChar char="•"/>
            </a:pPr>
            <a:r>
              <a:rPr lang="el" sz="1800"/>
              <a:t>Παρακολούθηση και εντοπισμός οποιασδήποτε πιθανής παραβίασης απορρήτου ή ασφάλειας δεδομένων, συμπεριλαμβανομένης της τακτικής παρακολούθησης της δραστηριότητας δικτύου χρηστών</a:t>
            </a:r>
          </a:p>
          <a:p>
            <a:pPr>
              <a:buFont typeface="Arial" panose="020B0604020202020204" pitchFamily="34" charset="0"/>
              <a:buChar char="•"/>
            </a:pPr>
            <a:r>
              <a:rPr lang="el" sz="1800"/>
              <a:t>Ανάγκη ανάπτυξης πολιτικής ασφάλειας δεδομένων και παρακολούθησης από όλους τους ενδιαφερόμενους φορείς στον τομέα της υγειονομικής περίθαλψης. </a:t>
            </a:r>
          </a:p>
          <a:p>
            <a:pPr>
              <a:buFont typeface="Arial" panose="020B0604020202020204" pitchFamily="34" charset="0"/>
              <a:buChar char="•"/>
            </a:pPr>
            <a:r>
              <a:rPr lang="el" altLang="en-US" sz="1800"/>
              <a:t>Ασφάλεια ιατρικών βάσεων δεδομένων</a:t>
            </a:r>
          </a:p>
          <a:p>
            <a:pPr>
              <a:buFont typeface="Arial" panose="020B0604020202020204" pitchFamily="34" charset="0"/>
              <a:buChar char="•"/>
            </a:pPr>
            <a:r>
              <a:rPr lang="el" sz="1800"/>
              <a:t>Μόνο νόμιμοι χρήστες που μπορούν να έχουν πρόσβαση στα δεδομένα ασθενών </a:t>
            </a:r>
          </a:p>
          <a:p>
            <a:pPr>
              <a:buFont typeface="Arial" panose="020B0604020202020204" pitchFamily="34" charset="0"/>
              <a:buChar char="•"/>
            </a:pPr>
            <a:r>
              <a:rPr lang="el" altLang="en-US" sz="1800"/>
              <a:t>Ακεραιότητα και ορθότητα των δεδομένων</a:t>
            </a:r>
          </a:p>
          <a:p>
            <a:pPr>
              <a:buFont typeface="Arial" panose="020B0604020202020204" pitchFamily="34" charset="0"/>
              <a:buChar char="•"/>
            </a:pPr>
            <a:r>
              <a:rPr lang="el" altLang="en-US" sz="1800"/>
              <a:t>Απόρρητο των φακέλων ασθενών και ταυτοποίηση</a:t>
            </a:r>
          </a:p>
          <a:p>
            <a:pPr>
              <a:buFont typeface="Arial" panose="020B0604020202020204" pitchFamily="34" charset="0"/>
              <a:buChar char="•"/>
            </a:pPr>
            <a:endParaRPr lang="en-US" sz="1800"/>
          </a:p>
          <a:p>
            <a:endParaRPr lang="en-GB"/>
          </a:p>
        </p:txBody>
      </p:sp>
      <p:sp>
        <p:nvSpPr>
          <p:cNvPr id="4" name="Picture Placeholder 3">
            <a:extLst>
              <a:ext uri="{FF2B5EF4-FFF2-40B4-BE49-F238E27FC236}">
                <a16:creationId xmlns:a16="http://schemas.microsoft.com/office/drawing/2014/main" id="{14E82951-07BF-7595-422A-C62FB5E834AC}"/>
              </a:ext>
            </a:extLst>
          </p:cNvPr>
          <p:cNvSpPr>
            <a:spLocks noGrp="1"/>
          </p:cNvSpPr>
          <p:nvPr>
            <p:ph type="pic" sz="quarter" idx="11"/>
          </p:nvPr>
        </p:nvSpPr>
        <p:spPr>
          <a:xfrm flipH="1">
            <a:off x="10175357" y="0"/>
            <a:ext cx="2013158" cy="6858000"/>
          </a:xfrm>
        </p:spPr>
        <p:txBody>
          <a:bodyPr/>
          <a:lstStyle/>
          <a:p>
            <a:endParaRPr lang="en-GB"/>
          </a:p>
        </p:txBody>
      </p:sp>
      <p:sp>
        <p:nvSpPr>
          <p:cNvPr id="6" name="Slide Number Placeholder 5">
            <a:extLst>
              <a:ext uri="{FF2B5EF4-FFF2-40B4-BE49-F238E27FC236}">
                <a16:creationId xmlns:a16="http://schemas.microsoft.com/office/drawing/2014/main" id="{F7C0BD99-951D-5F92-93BD-561829017FFB}"/>
              </a:ext>
            </a:extLst>
          </p:cNvPr>
          <p:cNvSpPr>
            <a:spLocks noGrp="1"/>
          </p:cNvSpPr>
          <p:nvPr>
            <p:ph type="sldNum" sz="quarter" idx="4"/>
          </p:nvPr>
        </p:nvSpPr>
        <p:spPr/>
        <p:txBody>
          <a:bodyPr/>
          <a:lstStyle/>
          <a:p>
            <a:fld id="{3A98EE3D-8CD1-4C3F-BD1C-C98C9596463C}" type="slidenum">
              <a:rPr lang="en-US" smtClean="0"/>
              <a:pPr/>
              <a:t>45</a:t>
            </a:fld>
            <a:endParaRPr lang="en-US"/>
          </a:p>
        </p:txBody>
      </p:sp>
    </p:spTree>
    <p:extLst>
      <p:ext uri="{BB962C8B-B14F-4D97-AF65-F5344CB8AC3E}">
        <p14:creationId xmlns:p14="http://schemas.microsoft.com/office/powerpoint/2010/main" val="117632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3768-9326-9C31-C717-B93097207BA3}"/>
              </a:ext>
            </a:extLst>
          </p:cNvPr>
          <p:cNvSpPr>
            <a:spLocks noGrp="1"/>
          </p:cNvSpPr>
          <p:nvPr>
            <p:ph type="ctrTitle"/>
          </p:nvPr>
        </p:nvSpPr>
        <p:spPr>
          <a:xfrm>
            <a:off x="796322" y="320040"/>
            <a:ext cx="6732237" cy="658155"/>
          </a:xfrm>
        </p:spPr>
        <p:txBody>
          <a:bodyPr/>
          <a:lstStyle/>
          <a:p>
            <a:r>
              <a:rPr lang="el" sz="2900">
                <a:solidFill>
                  <a:srgbClr val="00B0F0"/>
                </a:solidFill>
              </a:rPr>
              <a:t>Πολιτική και βέλτιστες πρακτικές</a:t>
            </a:r>
          </a:p>
        </p:txBody>
      </p:sp>
      <p:sp>
        <p:nvSpPr>
          <p:cNvPr id="3" name="Content Placeholder 2">
            <a:extLst>
              <a:ext uri="{FF2B5EF4-FFF2-40B4-BE49-F238E27FC236}">
                <a16:creationId xmlns:a16="http://schemas.microsoft.com/office/drawing/2014/main" id="{DFA47277-09C7-961D-59D9-7BC8117BB7F1}"/>
              </a:ext>
            </a:extLst>
          </p:cNvPr>
          <p:cNvSpPr>
            <a:spLocks noGrp="1"/>
          </p:cNvSpPr>
          <p:nvPr>
            <p:ph sz="quarter" idx="17"/>
          </p:nvPr>
        </p:nvSpPr>
        <p:spPr>
          <a:xfrm>
            <a:off x="796322" y="1658679"/>
            <a:ext cx="5797550" cy="3645159"/>
          </a:xfrm>
        </p:spPr>
        <p:txBody>
          <a:bodyPr>
            <a:normAutofit/>
          </a:bodyPr>
          <a:lstStyle/>
          <a:p>
            <a:pPr>
              <a:buFont typeface="Arial" panose="020B0604020202020204" pitchFamily="34" charset="0"/>
              <a:buChar char="•"/>
            </a:pPr>
            <a:r>
              <a:rPr lang="el" sz="1800"/>
              <a:t>Κρυπτογράφηση δεδομένων κατά τη μεταφορά </a:t>
            </a:r>
          </a:p>
          <a:p>
            <a:pPr lvl="1">
              <a:buFont typeface="Arial" panose="020B0604020202020204" pitchFamily="34" charset="0"/>
              <a:buChar char="•"/>
            </a:pPr>
            <a:r>
              <a:rPr lang="el" altLang="en-US" sz="1800"/>
              <a:t>Encrypted email, https, secure ftp</a:t>
            </a:r>
          </a:p>
          <a:p>
            <a:pPr>
              <a:buFont typeface="Arial" panose="020B0604020202020204" pitchFamily="34" charset="0"/>
              <a:buChar char="•"/>
            </a:pPr>
            <a:r>
              <a:rPr lang="el" sz="1800"/>
              <a:t>Κρυπτογράφηση δεδομένων σε αδράνεια </a:t>
            </a:r>
          </a:p>
          <a:p>
            <a:pPr lvl="1">
              <a:buFont typeface="Arial" panose="020B0604020202020204" pitchFamily="34" charset="0"/>
              <a:buChar char="•"/>
            </a:pPr>
            <a:r>
              <a:rPr lang="el" sz="1800"/>
              <a:t>Έλεγχος πρόσβασης</a:t>
            </a:r>
          </a:p>
          <a:p>
            <a:pPr lvl="1">
              <a:buFont typeface="Arial" panose="020B0604020202020204" pitchFamily="34" charset="0"/>
              <a:buChar char="•"/>
            </a:pPr>
            <a:r>
              <a:rPr lang="el" sz="1800"/>
              <a:t>Παρακολούθηση ασφαλούς αποθήκευσης </a:t>
            </a:r>
          </a:p>
          <a:p>
            <a:pPr>
              <a:buFont typeface="Arial" panose="020B0604020202020204" pitchFamily="34" charset="0"/>
              <a:buChar char="•"/>
            </a:pPr>
            <a:r>
              <a:rPr lang="el" sz="1800"/>
              <a:t>Ασφαλής εσωτερική αποθήκευση δεδομένων </a:t>
            </a:r>
          </a:p>
          <a:p>
            <a:pPr>
              <a:buFont typeface="Arial" panose="020B0604020202020204" pitchFamily="34" charset="0"/>
              <a:buChar char="•"/>
            </a:pPr>
            <a:r>
              <a:rPr lang="el" sz="1800"/>
              <a:t>Συνεχής αξιολόγηση πιθανών κινδύνων και αντιμετώπιση των εντοπισμένων κινδύνων με πιθανούς μετριασμούς</a:t>
            </a:r>
            <a:endParaRPr lang="en-GB" sz="1800"/>
          </a:p>
          <a:p>
            <a:endParaRPr lang="en-GB"/>
          </a:p>
        </p:txBody>
      </p:sp>
      <p:sp>
        <p:nvSpPr>
          <p:cNvPr id="4" name="Picture Placeholder 3">
            <a:extLst>
              <a:ext uri="{FF2B5EF4-FFF2-40B4-BE49-F238E27FC236}">
                <a16:creationId xmlns:a16="http://schemas.microsoft.com/office/drawing/2014/main" id="{23DFBE81-C0A2-EBD6-BFF5-0F32314A635C}"/>
              </a:ext>
            </a:extLst>
          </p:cNvPr>
          <p:cNvSpPr>
            <a:spLocks noGrp="1"/>
          </p:cNvSpPr>
          <p:nvPr>
            <p:ph type="pic" sz="quarter" idx="11"/>
          </p:nvPr>
        </p:nvSpPr>
        <p:spPr/>
        <p:txBody>
          <a:bodyPr/>
          <a:lstStyle/>
          <a:p>
            <a:endParaRPr lang="en-GB"/>
          </a:p>
        </p:txBody>
      </p:sp>
      <p:sp>
        <p:nvSpPr>
          <p:cNvPr id="5" name="Footer Placeholder 4">
            <a:extLst>
              <a:ext uri="{FF2B5EF4-FFF2-40B4-BE49-F238E27FC236}">
                <a16:creationId xmlns:a16="http://schemas.microsoft.com/office/drawing/2014/main" id="{F0A81C28-F708-070B-B634-F0C3312B3D67}"/>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179DFE8A-EE13-998E-D63D-5E41CAED1A49}"/>
              </a:ext>
            </a:extLst>
          </p:cNvPr>
          <p:cNvSpPr>
            <a:spLocks noGrp="1"/>
          </p:cNvSpPr>
          <p:nvPr>
            <p:ph type="sldNum" sz="quarter" idx="4"/>
          </p:nvPr>
        </p:nvSpPr>
        <p:spPr/>
        <p:txBody>
          <a:bodyPr/>
          <a:lstStyle/>
          <a:p>
            <a:fld id="{3A98EE3D-8CD1-4C3F-BD1C-C98C9596463C}" type="slidenum">
              <a:rPr lang="en-US" smtClean="0"/>
              <a:pPr/>
              <a:t>46</a:t>
            </a:fld>
            <a:endParaRPr lang="en-US"/>
          </a:p>
        </p:txBody>
      </p:sp>
    </p:spTree>
    <p:extLst>
      <p:ext uri="{BB962C8B-B14F-4D97-AF65-F5344CB8AC3E}">
        <p14:creationId xmlns:p14="http://schemas.microsoft.com/office/powerpoint/2010/main" val="360428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CD4EC-E2A3-7B04-EDF2-E84E6FC47D83}"/>
              </a:ext>
            </a:extLst>
          </p:cNvPr>
          <p:cNvSpPr>
            <a:spLocks noGrp="1"/>
          </p:cNvSpPr>
          <p:nvPr>
            <p:ph type="ctrTitle"/>
          </p:nvPr>
        </p:nvSpPr>
        <p:spPr>
          <a:xfrm>
            <a:off x="796322" y="320040"/>
            <a:ext cx="6732237" cy="636890"/>
          </a:xfrm>
        </p:spPr>
        <p:txBody>
          <a:bodyPr>
            <a:normAutofit fontScale="90000"/>
          </a:bodyPr>
          <a:lstStyle/>
          <a:p>
            <a:r>
              <a:rPr lang="el" sz="3600">
                <a:solidFill>
                  <a:srgbClr val="00B0F0"/>
                </a:solidFill>
              </a:rPr>
              <a:t>Πολιτική και βέλτιστες πρακτικές</a:t>
            </a:r>
            <a:endParaRPr lang="en-GB"/>
          </a:p>
        </p:txBody>
      </p:sp>
      <p:sp>
        <p:nvSpPr>
          <p:cNvPr id="3" name="Content Placeholder 2">
            <a:extLst>
              <a:ext uri="{FF2B5EF4-FFF2-40B4-BE49-F238E27FC236}">
                <a16:creationId xmlns:a16="http://schemas.microsoft.com/office/drawing/2014/main" id="{E19DBC60-6827-AF96-BE12-0071FCD8C278}"/>
              </a:ext>
            </a:extLst>
          </p:cNvPr>
          <p:cNvSpPr>
            <a:spLocks noGrp="1"/>
          </p:cNvSpPr>
          <p:nvPr>
            <p:ph sz="quarter" idx="17"/>
          </p:nvPr>
        </p:nvSpPr>
        <p:spPr>
          <a:xfrm>
            <a:off x="796321" y="1276970"/>
            <a:ext cx="7560869" cy="4026868"/>
          </a:xfrm>
        </p:spPr>
        <p:txBody>
          <a:bodyPr/>
          <a:lstStyle/>
          <a:p>
            <a:pPr>
              <a:buFont typeface="Arial" panose="020B0604020202020204" pitchFamily="34" charset="0"/>
              <a:buChar char="•"/>
            </a:pPr>
            <a:r>
              <a:rPr lang="el" sz="1800"/>
              <a:t>Ευαισθητοποίηση σχετικά με το απόρρητο</a:t>
            </a:r>
          </a:p>
          <a:p>
            <a:pPr>
              <a:buFont typeface="Arial" panose="020B0604020202020204" pitchFamily="34" charset="0"/>
              <a:buChar char="•"/>
            </a:pPr>
            <a:r>
              <a:rPr lang="el" sz="1800"/>
              <a:t>Αναπτύξτε ένα πρόγραμμα προστασίας προσωπικών δεδομένων</a:t>
            </a:r>
          </a:p>
          <a:p>
            <a:pPr>
              <a:buFont typeface="Arial" panose="020B0604020202020204" pitchFamily="34" charset="0"/>
              <a:buChar char="•"/>
            </a:pPr>
            <a:r>
              <a:rPr lang="el" sz="1800"/>
              <a:t>Πολιτική απορρήτου</a:t>
            </a:r>
          </a:p>
          <a:p>
            <a:pPr>
              <a:buFont typeface="Arial" panose="020B0604020202020204" pitchFamily="34" charset="0"/>
              <a:buChar char="•"/>
            </a:pPr>
            <a:r>
              <a:rPr lang="el" sz="1800"/>
              <a:t>να διενεργεί διεξοδικές εκτιμήσεις κινδύνου σε τακτική βάση για τον εντοπισμό τρωτών σημείων και πιθανών απειλών στον κυβερνοχώρο και να εφαρμόζει προληπτικές στρατηγικές διαχείρισης κινδύνων</a:t>
            </a:r>
          </a:p>
        </p:txBody>
      </p:sp>
      <p:sp>
        <p:nvSpPr>
          <p:cNvPr id="4" name="Picture Placeholder 3">
            <a:extLst>
              <a:ext uri="{FF2B5EF4-FFF2-40B4-BE49-F238E27FC236}">
                <a16:creationId xmlns:a16="http://schemas.microsoft.com/office/drawing/2014/main" id="{DD2570A8-9FB5-C2BA-77A5-808AF0C5724B}"/>
              </a:ext>
            </a:extLst>
          </p:cNvPr>
          <p:cNvSpPr>
            <a:spLocks noGrp="1"/>
          </p:cNvSpPr>
          <p:nvPr>
            <p:ph type="pic" sz="quarter" idx="11"/>
          </p:nvPr>
        </p:nvSpPr>
        <p:spPr>
          <a:xfrm flipH="1">
            <a:off x="10345478" y="0"/>
            <a:ext cx="1843037" cy="6858000"/>
          </a:xfrm>
        </p:spPr>
        <p:txBody>
          <a:bodyPr/>
          <a:lstStyle/>
          <a:p>
            <a:endParaRPr lang="en-GB"/>
          </a:p>
        </p:txBody>
      </p:sp>
      <p:sp>
        <p:nvSpPr>
          <p:cNvPr id="5" name="Footer Placeholder 4">
            <a:extLst>
              <a:ext uri="{FF2B5EF4-FFF2-40B4-BE49-F238E27FC236}">
                <a16:creationId xmlns:a16="http://schemas.microsoft.com/office/drawing/2014/main" id="{771A1F5C-F973-F9C1-77EE-677016BF6668}"/>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62E44FC8-89E3-78A9-1AE4-A59A4B1E7692}"/>
              </a:ext>
            </a:extLst>
          </p:cNvPr>
          <p:cNvSpPr>
            <a:spLocks noGrp="1"/>
          </p:cNvSpPr>
          <p:nvPr>
            <p:ph type="sldNum" sz="quarter" idx="4"/>
          </p:nvPr>
        </p:nvSpPr>
        <p:spPr/>
        <p:txBody>
          <a:bodyPr/>
          <a:lstStyle/>
          <a:p>
            <a:fld id="{3A98EE3D-8CD1-4C3F-BD1C-C98C9596463C}" type="slidenum">
              <a:rPr lang="en-US" smtClean="0"/>
              <a:pPr/>
              <a:t>47</a:t>
            </a:fld>
            <a:endParaRPr lang="en-US"/>
          </a:p>
        </p:txBody>
      </p:sp>
    </p:spTree>
    <p:extLst>
      <p:ext uri="{BB962C8B-B14F-4D97-AF65-F5344CB8AC3E}">
        <p14:creationId xmlns:p14="http://schemas.microsoft.com/office/powerpoint/2010/main" val="2641340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A8DC-D8C4-40DC-B78B-B4E892E2F454}"/>
              </a:ext>
            </a:extLst>
          </p:cNvPr>
          <p:cNvSpPr>
            <a:spLocks noGrp="1"/>
          </p:cNvSpPr>
          <p:nvPr>
            <p:ph type="ctrTitle"/>
          </p:nvPr>
        </p:nvSpPr>
        <p:spPr>
          <a:xfrm>
            <a:off x="179422" y="319102"/>
            <a:ext cx="11833156" cy="509300"/>
          </a:xfrm>
        </p:spPr>
        <p:txBody>
          <a:bodyPr>
            <a:normAutofit fontScale="90000"/>
          </a:bodyPr>
          <a:lstStyle/>
          <a:p>
            <a:r>
              <a:rPr lang="el" sz="3200" dirty="0">
                <a:solidFill>
                  <a:srgbClr val="00B0F0"/>
                </a:solidFill>
              </a:rPr>
              <a:t>Μελέτη περίπτωσης στην υγειονομική περίθαλψη </a:t>
            </a:r>
          </a:p>
        </p:txBody>
      </p:sp>
      <p:sp>
        <p:nvSpPr>
          <p:cNvPr id="3" name="Content Placeholder 2">
            <a:extLst>
              <a:ext uri="{FF2B5EF4-FFF2-40B4-BE49-F238E27FC236}">
                <a16:creationId xmlns:a16="http://schemas.microsoft.com/office/drawing/2014/main" id="{CF83D278-26B4-49F6-F441-DDB3AF9FE47D}"/>
              </a:ext>
            </a:extLst>
          </p:cNvPr>
          <p:cNvSpPr>
            <a:spLocks noGrp="1"/>
          </p:cNvSpPr>
          <p:nvPr>
            <p:ph sz="quarter" idx="17"/>
          </p:nvPr>
        </p:nvSpPr>
        <p:spPr>
          <a:xfrm>
            <a:off x="796322" y="1149380"/>
            <a:ext cx="7805418" cy="4154458"/>
          </a:xfrm>
        </p:spPr>
        <p:txBody>
          <a:bodyPr/>
          <a:lstStyle/>
          <a:p>
            <a:r>
              <a:rPr lang="el" sz="2400" dirty="0">
                <a:solidFill>
                  <a:srgbClr val="0070C0"/>
                </a:solidFill>
              </a:rPr>
              <a:t>Εργαστήριο Digital Health Living με επίκεντρο τον χρήστη Brighton</a:t>
            </a:r>
          </a:p>
          <a:p>
            <a:pPr lvl="1"/>
            <a:r>
              <a:rPr lang="el" sz="2200" dirty="0"/>
              <a:t>Προσέγγιση συμπαραγωγής από τους χρήστες, με παράλληλη ενσωμάτωση των διαδικασιών έρευνας και καινοτομίας σε πραγματικό περιβάλλον</a:t>
            </a:r>
          </a:p>
          <a:p>
            <a:pPr lvl="1"/>
            <a:r>
              <a:rPr lang="el" sz="2200" dirty="0"/>
              <a:t>Βασικός ενδιαφερόμενος: Κάτοικοι, συμβούλιο, πάροχοι υπηρεσιών, ακαδημαϊκά ιδρύματα και εταιρείες τεχνολογίας </a:t>
            </a:r>
          </a:p>
          <a:p>
            <a:endParaRPr lang="en-GB" dirty="0"/>
          </a:p>
        </p:txBody>
      </p:sp>
      <p:sp>
        <p:nvSpPr>
          <p:cNvPr id="4" name="Picture Placeholder 3">
            <a:extLst>
              <a:ext uri="{FF2B5EF4-FFF2-40B4-BE49-F238E27FC236}">
                <a16:creationId xmlns:a16="http://schemas.microsoft.com/office/drawing/2014/main" id="{548B9196-0285-47E9-EE35-61FF5C56C279}"/>
              </a:ext>
            </a:extLst>
          </p:cNvPr>
          <p:cNvSpPr>
            <a:spLocks noGrp="1"/>
          </p:cNvSpPr>
          <p:nvPr>
            <p:ph type="pic" sz="quarter" idx="11"/>
          </p:nvPr>
        </p:nvSpPr>
        <p:spPr>
          <a:xfrm flipH="1">
            <a:off x="9952073" y="0"/>
            <a:ext cx="2236442" cy="6858000"/>
          </a:xfrm>
        </p:spPr>
        <p:txBody>
          <a:bodyPr/>
          <a:lstStyle/>
          <a:p>
            <a:endParaRPr lang="en-GB"/>
          </a:p>
        </p:txBody>
      </p:sp>
      <p:sp>
        <p:nvSpPr>
          <p:cNvPr id="6" name="Slide Number Placeholder 5">
            <a:extLst>
              <a:ext uri="{FF2B5EF4-FFF2-40B4-BE49-F238E27FC236}">
                <a16:creationId xmlns:a16="http://schemas.microsoft.com/office/drawing/2014/main" id="{AEB7043E-3EA1-DD23-0707-6278C771897A}"/>
              </a:ext>
            </a:extLst>
          </p:cNvPr>
          <p:cNvSpPr>
            <a:spLocks noGrp="1"/>
          </p:cNvSpPr>
          <p:nvPr>
            <p:ph type="sldNum" sz="quarter" idx="4"/>
          </p:nvPr>
        </p:nvSpPr>
        <p:spPr/>
        <p:txBody>
          <a:bodyPr/>
          <a:lstStyle/>
          <a:p>
            <a:fld id="{3A98EE3D-8CD1-4C3F-BD1C-C98C9596463C}" type="slidenum">
              <a:rPr lang="en-US" smtClean="0"/>
              <a:pPr/>
              <a:t>48</a:t>
            </a:fld>
            <a:endParaRPr lang="en-US"/>
          </a:p>
        </p:txBody>
      </p:sp>
      <p:sp>
        <p:nvSpPr>
          <p:cNvPr id="8" name="TextBox 7">
            <a:extLst>
              <a:ext uri="{FF2B5EF4-FFF2-40B4-BE49-F238E27FC236}">
                <a16:creationId xmlns:a16="http://schemas.microsoft.com/office/drawing/2014/main" id="{DC2F759A-E34F-7F05-3951-5CE1FEA0551E}"/>
              </a:ext>
            </a:extLst>
          </p:cNvPr>
          <p:cNvSpPr txBox="1"/>
          <p:nvPr/>
        </p:nvSpPr>
        <p:spPr>
          <a:xfrm>
            <a:off x="286349" y="5863859"/>
            <a:ext cx="10783945" cy="646331"/>
          </a:xfrm>
          <a:prstGeom prst="rect">
            <a:avLst/>
          </a:prstGeom>
          <a:noFill/>
        </p:spPr>
        <p:txBody>
          <a:bodyPr wrap="square">
            <a:spAutoFit/>
          </a:bodyPr>
          <a:lstStyle/>
          <a:p>
            <a:r>
              <a:rPr lang="el"/>
              <a:t>Δημιουργία διαδρομής κυβερνοεπιθέσεων και ιεράρχηση προτεραιοτήτων για την ασφάλεια των συστημάτων υγειονομικής περίθαλψης https://www.mdpi.com/2076-3417/12/9/4443</a:t>
            </a:r>
          </a:p>
        </p:txBody>
      </p:sp>
    </p:spTree>
    <p:extLst>
      <p:ext uri="{BB962C8B-B14F-4D97-AF65-F5344CB8AC3E}">
        <p14:creationId xmlns:p14="http://schemas.microsoft.com/office/powerpoint/2010/main" val="186763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4F50-4245-E19E-6F0F-BA32CE82711F}"/>
              </a:ext>
            </a:extLst>
          </p:cNvPr>
          <p:cNvSpPr>
            <a:spLocks noGrp="1"/>
          </p:cNvSpPr>
          <p:nvPr>
            <p:ph type="ctrTitle"/>
          </p:nvPr>
        </p:nvSpPr>
        <p:spPr>
          <a:xfrm>
            <a:off x="796322" y="320040"/>
            <a:ext cx="6732237" cy="615625"/>
          </a:xfrm>
        </p:spPr>
        <p:txBody>
          <a:bodyPr>
            <a:normAutofit fontScale="90000"/>
          </a:bodyPr>
          <a:lstStyle/>
          <a:p>
            <a:r>
              <a:rPr lang="el" sz="3600">
                <a:solidFill>
                  <a:srgbClr val="00B0F0"/>
                </a:solidFill>
              </a:rPr>
              <a:t>Μελέτη περίπτωσης στην υγειονομική περίθαλψη: Πλαίσιο </a:t>
            </a:r>
            <a:endParaRPr lang="en-GB"/>
          </a:p>
        </p:txBody>
      </p:sp>
      <p:sp>
        <p:nvSpPr>
          <p:cNvPr id="4" name="Picture Placeholder 3">
            <a:extLst>
              <a:ext uri="{FF2B5EF4-FFF2-40B4-BE49-F238E27FC236}">
                <a16:creationId xmlns:a16="http://schemas.microsoft.com/office/drawing/2014/main" id="{A5D04828-5B89-1123-43E2-7EC253B82CD9}"/>
              </a:ext>
            </a:extLst>
          </p:cNvPr>
          <p:cNvSpPr>
            <a:spLocks noGrp="1"/>
          </p:cNvSpPr>
          <p:nvPr>
            <p:ph type="pic" sz="quarter" idx="11"/>
          </p:nvPr>
        </p:nvSpPr>
        <p:spPr>
          <a:xfrm flipH="1">
            <a:off x="9930808" y="0"/>
            <a:ext cx="2257707" cy="6655899"/>
          </a:xfrm>
        </p:spPr>
        <p:txBody>
          <a:bodyPr/>
          <a:lstStyle/>
          <a:p>
            <a:endParaRPr lang="en-GB"/>
          </a:p>
        </p:txBody>
      </p:sp>
      <p:sp>
        <p:nvSpPr>
          <p:cNvPr id="6" name="Slide Number Placeholder 5">
            <a:extLst>
              <a:ext uri="{FF2B5EF4-FFF2-40B4-BE49-F238E27FC236}">
                <a16:creationId xmlns:a16="http://schemas.microsoft.com/office/drawing/2014/main" id="{4C5E0FCE-C04B-A7A8-E107-F93A9BD8C282}"/>
              </a:ext>
            </a:extLst>
          </p:cNvPr>
          <p:cNvSpPr>
            <a:spLocks noGrp="1"/>
          </p:cNvSpPr>
          <p:nvPr>
            <p:ph type="sldNum" sz="quarter" idx="4"/>
          </p:nvPr>
        </p:nvSpPr>
        <p:spPr/>
        <p:txBody>
          <a:bodyPr/>
          <a:lstStyle/>
          <a:p>
            <a:fld id="{3A98EE3D-8CD1-4C3F-BD1C-C98C9596463C}" type="slidenum">
              <a:rPr lang="en-US" smtClean="0"/>
              <a:pPr/>
              <a:t>49</a:t>
            </a:fld>
            <a:endParaRPr lang="en-US"/>
          </a:p>
        </p:txBody>
      </p:sp>
      <p:pic>
        <p:nvPicPr>
          <p:cNvPr id="7" name="Picture 6" descr="C:\Users\islam4\AppData\Local\Microsoft\Windows\INetCache\Content.MSO\AD0841A7.tmp">
            <a:extLst>
              <a:ext uri="{FF2B5EF4-FFF2-40B4-BE49-F238E27FC236}">
                <a16:creationId xmlns:a16="http://schemas.microsoft.com/office/drawing/2014/main" id="{F3FBC28F-E33B-C342-181F-E240853BBEC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762" y="1506206"/>
            <a:ext cx="6082746" cy="4479925"/>
          </a:xfrm>
          <a:prstGeom prst="rect">
            <a:avLst/>
          </a:prstGeom>
          <a:noFill/>
          <a:ln>
            <a:noFill/>
          </a:ln>
        </p:spPr>
      </p:pic>
      <p:sp>
        <p:nvSpPr>
          <p:cNvPr id="3" name="TextBox 2">
            <a:extLst>
              <a:ext uri="{FF2B5EF4-FFF2-40B4-BE49-F238E27FC236}">
                <a16:creationId xmlns:a16="http://schemas.microsoft.com/office/drawing/2014/main" id="{726EE6A8-76D5-A398-CFE5-1FB0AC5E7621}"/>
              </a:ext>
            </a:extLst>
          </p:cNvPr>
          <p:cNvSpPr txBox="1"/>
          <p:nvPr/>
        </p:nvSpPr>
        <p:spPr>
          <a:xfrm>
            <a:off x="8399187" y="707711"/>
            <a:ext cx="2732961" cy="3539430"/>
          </a:xfrm>
          <a:prstGeom prst="rect">
            <a:avLst/>
          </a:prstGeom>
          <a:noFill/>
        </p:spPr>
        <p:txBody>
          <a:bodyPr wrap="square" rtlCol="0">
            <a:spAutoFit/>
          </a:bodyPr>
          <a:lstStyle/>
          <a:p>
            <a:br>
              <a:rPr lang="el-GR" sz="1400" dirty="0"/>
            </a:br>
            <a:r>
              <a:rPr lang="el-GR" sz="1400" dirty="0"/>
              <a:t>Η εικόνα παρουσιάζει τη διασύνδεση ενός </a:t>
            </a:r>
            <a:r>
              <a:rPr lang="el-GR" sz="1400" b="1" dirty="0" err="1"/>
              <a:t>Living</a:t>
            </a:r>
            <a:r>
              <a:rPr lang="el-GR" sz="1400" b="1" dirty="0"/>
              <a:t> </a:t>
            </a:r>
            <a:r>
              <a:rPr lang="el-GR" sz="1400" b="1" dirty="0" err="1"/>
              <a:t>Lab</a:t>
            </a:r>
            <a:r>
              <a:rPr lang="el-GR" sz="1400" dirty="0"/>
              <a:t> με διαφορετικούς συμμετέχοντες στον χώρο της υγειονομικής περίθαλψης: </a:t>
            </a:r>
            <a:r>
              <a:rPr lang="el-GR" sz="1400" b="1" dirty="0"/>
              <a:t>Ασθενείς/Γείτονες</a:t>
            </a:r>
            <a:r>
              <a:rPr lang="el-GR" sz="1400" dirty="0"/>
              <a:t>, </a:t>
            </a:r>
            <a:r>
              <a:rPr lang="el-GR" sz="1400" b="1" dirty="0"/>
              <a:t>Κατασκευαστές Ιατρικών Συσκευών</a:t>
            </a:r>
            <a:r>
              <a:rPr lang="el-GR" sz="1400" dirty="0"/>
              <a:t> και </a:t>
            </a:r>
            <a:r>
              <a:rPr lang="el-GR" sz="1400" b="1" dirty="0" err="1"/>
              <a:t>Παρόχους</a:t>
            </a:r>
            <a:r>
              <a:rPr lang="el-GR" sz="1400" b="1" dirty="0"/>
              <a:t> Υπηρεσιών Υγείας</a:t>
            </a:r>
            <a:r>
              <a:rPr lang="el-GR" sz="1400" dirty="0"/>
              <a:t>, μέσα από κοινές υποδομές δικτύωσης και συσκευές, προσομοιώνοντας την ανταλλαγή δεδομένων και υπηρεσιών σε ένα πραγματικό περιβάλλον.</a:t>
            </a:r>
            <a:endParaRPr lang="en-US" sz="1400" dirty="0"/>
          </a:p>
        </p:txBody>
      </p:sp>
    </p:spTree>
    <p:extLst>
      <p:ext uri="{BB962C8B-B14F-4D97-AF65-F5344CB8AC3E}">
        <p14:creationId xmlns:p14="http://schemas.microsoft.com/office/powerpoint/2010/main" val="2943498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el" dirty="0">
                <a:solidFill>
                  <a:schemeClr val="accent1"/>
                </a:solidFill>
              </a:rPr>
              <a:t>CSP Training Logistic: </a:t>
            </a:r>
            <a:r>
              <a:rPr lang="el" dirty="0"/>
              <a:t>Πότε-Πού-Πώς</a:t>
            </a: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1318352" y="1894376"/>
            <a:ext cx="2847975" cy="3390899"/>
          </a:xfrm>
        </p:spPr>
        <p:txBody>
          <a:bodyPr/>
          <a:lstStyle/>
          <a:p>
            <a:r>
              <a:rPr lang="el"/>
              <a:t>ΌΤΑΝ</a:t>
            </a:r>
          </a:p>
        </p:txBody>
      </p:sp>
      <p:pic>
        <p:nvPicPr>
          <p:cNvPr id="51" name="Picture Placeholder 50" descr="Άβακας">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2239419" y="2833688"/>
            <a:ext cx="1005840" cy="914400"/>
          </a:xfrm>
        </p:spPr>
      </p:pic>
      <p:sp>
        <p:nvSpPr>
          <p:cNvPr id="8" name="Text Placeholder 7">
            <a:extLst>
              <a:ext uri="{FF2B5EF4-FFF2-40B4-BE49-F238E27FC236}">
                <a16:creationId xmlns:a16="http://schemas.microsoft.com/office/drawing/2014/main" id="{442063B1-AD32-CF53-B792-70C1B67D527C}"/>
              </a:ext>
            </a:extLst>
          </p:cNvPr>
          <p:cNvSpPr>
            <a:spLocks noGrp="1"/>
          </p:cNvSpPr>
          <p:nvPr>
            <p:ph type="body" sz="quarter" idx="20"/>
          </p:nvPr>
        </p:nvSpPr>
        <p:spPr>
          <a:xfrm>
            <a:off x="1605817" y="3989405"/>
            <a:ext cx="2275880" cy="893763"/>
          </a:xfrm>
        </p:spPr>
        <p:txBody>
          <a:bodyPr/>
          <a:lstStyle/>
          <a:p>
            <a:pPr lvl="0"/>
            <a:r>
              <a:rPr lang="el"/>
              <a:t>Χρονοδιάγραμμα: .....</a:t>
            </a:r>
          </a:p>
        </p:txBody>
      </p:sp>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651092" y="1894376"/>
            <a:ext cx="2847975" cy="3390899"/>
          </a:xfrm>
        </p:spPr>
        <p:txBody>
          <a:bodyPr/>
          <a:lstStyle/>
          <a:p>
            <a:r>
              <a:rPr lang="el" dirty="0"/>
              <a:t>ΠΟΎ</a:t>
            </a:r>
          </a:p>
        </p:txBody>
      </p:sp>
      <p:pic>
        <p:nvPicPr>
          <p:cNvPr id="53" name="Picture Placeholder 52" descr="3d Γυαλιά">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572159" y="2954840"/>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938557" y="3989404"/>
            <a:ext cx="2275880" cy="893763"/>
          </a:xfrm>
        </p:spPr>
        <p:txBody>
          <a:bodyPr/>
          <a:lstStyle/>
          <a:p>
            <a:r>
              <a:rPr lang="el" dirty="0"/>
              <a:t>ONLINE-ONSITE-Πληροφορίες τοποθεσίας</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7995403" y="1894376"/>
            <a:ext cx="2847975" cy="3390899"/>
          </a:xfrm>
        </p:spPr>
        <p:txBody>
          <a:bodyPr/>
          <a:lstStyle/>
          <a:p>
            <a:r>
              <a:rPr lang="el" dirty="0"/>
              <a:t>ΠΏΣ</a:t>
            </a:r>
          </a:p>
        </p:txBody>
      </p:sp>
      <p:pic>
        <p:nvPicPr>
          <p:cNvPr id="55" name="Picture Placeholder 54" descr="Κύκλωμα">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8916470" y="2833688"/>
            <a:ext cx="1005840" cy="914400"/>
          </a:xfrm>
        </p:spPr>
      </p:pic>
      <p:sp>
        <p:nvSpPr>
          <p:cNvPr id="10" name="Text Placeholder 9">
            <a:extLst>
              <a:ext uri="{FF2B5EF4-FFF2-40B4-BE49-F238E27FC236}">
                <a16:creationId xmlns:a16="http://schemas.microsoft.com/office/drawing/2014/main" id="{C0563BBD-CFF8-BAAA-D1C5-C6AC7B376BCA}"/>
              </a:ext>
            </a:extLst>
          </p:cNvPr>
          <p:cNvSpPr>
            <a:spLocks noGrp="1"/>
          </p:cNvSpPr>
          <p:nvPr>
            <p:ph type="body" sz="quarter" idx="22"/>
          </p:nvPr>
        </p:nvSpPr>
        <p:spPr>
          <a:xfrm>
            <a:off x="8282868" y="3989404"/>
            <a:ext cx="2275880" cy="893763"/>
          </a:xfrm>
        </p:spPr>
        <p:txBody>
          <a:bodyPr/>
          <a:lstStyle/>
          <a:p>
            <a:pPr lvl="0"/>
            <a:r>
              <a:rPr lang="el"/>
              <a:t>Τρόπος παράδοσης</a:t>
            </a:r>
          </a:p>
        </p:txBody>
      </p:sp>
      <p:sp>
        <p:nvSpPr>
          <p:cNvPr id="6" name="Slide Number Placeholder 5">
            <a:extLst>
              <a:ext uri="{FF2B5EF4-FFF2-40B4-BE49-F238E27FC236}">
                <a16:creationId xmlns:a16="http://schemas.microsoft.com/office/drawing/2014/main" id="{6314DC98-ED35-A03F-CA2C-D54F23D0FD11}"/>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a:p>
        </p:txBody>
      </p:sp>
      <p:sp>
        <p:nvSpPr>
          <p:cNvPr id="11" name="Footer Placeholder 10">
            <a:extLst>
              <a:ext uri="{FF2B5EF4-FFF2-40B4-BE49-F238E27FC236}">
                <a16:creationId xmlns:a16="http://schemas.microsoft.com/office/drawing/2014/main" id="{FA452AF8-DBC0-33A2-73F3-147F82F5E9FE}"/>
              </a:ext>
            </a:extLst>
          </p:cNvPr>
          <p:cNvSpPr>
            <a:spLocks noGrp="1"/>
          </p:cNvSpPr>
          <p:nvPr>
            <p:ph type="ftr" sz="quarter" idx="3"/>
          </p:nvPr>
        </p:nvSpPr>
        <p:spPr/>
        <p:txBody>
          <a:bodyPr/>
          <a:lstStyle/>
          <a:p>
            <a:r>
              <a:rPr lang="en-US" dirty="0"/>
              <a:t>CSP Training Module Name: Presentation Template Created by PR</a:t>
            </a:r>
            <a:endParaRPr lang="el" dirty="0"/>
          </a:p>
        </p:txBody>
      </p:sp>
    </p:spTree>
    <p:extLst>
      <p:ext uri="{BB962C8B-B14F-4D97-AF65-F5344CB8AC3E}">
        <p14:creationId xmlns:p14="http://schemas.microsoft.com/office/powerpoint/2010/main" val="3317799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657F-3728-5B57-EC89-4C8AD3FFD27D}"/>
              </a:ext>
            </a:extLst>
          </p:cNvPr>
          <p:cNvSpPr>
            <a:spLocks noGrp="1"/>
          </p:cNvSpPr>
          <p:nvPr>
            <p:ph type="ctrTitle"/>
          </p:nvPr>
        </p:nvSpPr>
        <p:spPr>
          <a:xfrm>
            <a:off x="796322" y="320039"/>
            <a:ext cx="9410933" cy="764481"/>
          </a:xfrm>
        </p:spPr>
        <p:txBody>
          <a:bodyPr>
            <a:normAutofit fontScale="90000"/>
          </a:bodyPr>
          <a:lstStyle/>
          <a:p>
            <a:r>
              <a:rPr lang="el" sz="2900" dirty="0">
                <a:solidFill>
                  <a:srgbClr val="00B0F0"/>
                </a:solidFill>
              </a:rPr>
              <a:t>Προσδιορισμός στοιχείων εισόδου, σημείου στόχου και πιθανών εξαρτήσεων</a:t>
            </a:r>
          </a:p>
        </p:txBody>
      </p:sp>
      <p:sp>
        <p:nvSpPr>
          <p:cNvPr id="3" name="Content Placeholder 2">
            <a:extLst>
              <a:ext uri="{FF2B5EF4-FFF2-40B4-BE49-F238E27FC236}">
                <a16:creationId xmlns:a16="http://schemas.microsoft.com/office/drawing/2014/main" id="{0B87B867-2CDC-3353-2D6C-E561307E54BF}"/>
              </a:ext>
            </a:extLst>
          </p:cNvPr>
          <p:cNvSpPr>
            <a:spLocks noGrp="1"/>
          </p:cNvSpPr>
          <p:nvPr>
            <p:ph sz="quarter" idx="17"/>
          </p:nvPr>
        </p:nvSpPr>
        <p:spPr>
          <a:xfrm>
            <a:off x="796322" y="1404559"/>
            <a:ext cx="9410932" cy="4400818"/>
          </a:xfrm>
        </p:spPr>
        <p:txBody>
          <a:bodyPr>
            <a:normAutofit lnSpcReduction="10000"/>
          </a:bodyPr>
          <a:lstStyle/>
          <a:p>
            <a:pPr>
              <a:buFont typeface="Arial" panose="020B0604020202020204" pitchFamily="34" charset="0"/>
              <a:buChar char="•"/>
            </a:pPr>
            <a:r>
              <a:rPr lang="el" sz="1800" b="1" dirty="0"/>
              <a:t>Αντλία έγχυσης (A1): </a:t>
            </a:r>
            <a:r>
              <a:rPr lang="el" sz="1800" dirty="0"/>
              <a:t>Το σύστημα έγχυσης 871305U της Braun στοχεύει στην παροχή υγρών όπως θρεπτικά συστατικά και φάρμακα στο σώμα του ασθενούς. Οι εκπαιδευμένοι επαγγελματίες υγείας θα πρέπει να προγραμματίσουν το ρυθμό και τη διάρκεια της φαρμακευτικής αγωγής. Η αντλία αποθηκεύει πληροφορίες φαρμάκων ασθενών.</a:t>
            </a:r>
          </a:p>
          <a:p>
            <a:pPr>
              <a:buFont typeface="Arial" panose="020B0604020202020204" pitchFamily="34" charset="0"/>
              <a:buChar char="•"/>
            </a:pPr>
            <a:r>
              <a:rPr lang="el" sz="1800" b="1" dirty="0"/>
              <a:t>Αντλία ινσουλίνης (A2): </a:t>
            </a:r>
            <a:r>
              <a:rPr lang="el" sz="1800" dirty="0"/>
              <a:t>Η Medtronic MiniMed 508 είναι μία από τις πιο ευρέως χρησιμοποιούμενες αντλίες για την παροχή συγκεκριμένης ποσότητας ινσουλίνης στο σώμα του διαβητικού ασθενούς. Η συσκευή είναι προγραμματισμένη να εγχέει μια συγκεκριμένη ποσότητα ινσουλίνης που ορίζεται από το γιατρό στο σώμα του ασθενούς. Η αντλία αποθηκεύει ευαίσθητες πληροφορίες ινσουλίνης για τον ασθενή.</a:t>
            </a:r>
            <a:endParaRPr lang="en-GB" sz="1800" dirty="0"/>
          </a:p>
          <a:p>
            <a:pPr>
              <a:buFont typeface="Arial" panose="020B0604020202020204" pitchFamily="34" charset="0"/>
              <a:buChar char="•"/>
            </a:pPr>
            <a:r>
              <a:rPr lang="el" sz="1800" b="1" dirty="0"/>
              <a:t>Σύστημα διαχείρισης ινσουλίνης (A3): </a:t>
            </a:r>
            <a:r>
              <a:rPr lang="el" sz="1800" dirty="0"/>
              <a:t>Το Omnipod DASH Insulin Management System 19191 είναι ένα ασύρματο σύστημα χωρίς σωλήνες που επιτρέπει τη συνεχή χορήγηση ινσουλίνης για 3 ημέρες. Αποτελείται από ένα Pod που φοριέται απευθείας στο σώμα του ασθενούς και έναν προσωπικό διαβητικό υπεύθυνο που προγραμματίζει και ελέγχει τον τοκετό</a:t>
            </a:r>
          </a:p>
          <a:p>
            <a:endParaRPr lang="en-GB" dirty="0"/>
          </a:p>
        </p:txBody>
      </p:sp>
      <p:sp>
        <p:nvSpPr>
          <p:cNvPr id="4" name="Picture Placeholder 3">
            <a:extLst>
              <a:ext uri="{FF2B5EF4-FFF2-40B4-BE49-F238E27FC236}">
                <a16:creationId xmlns:a16="http://schemas.microsoft.com/office/drawing/2014/main" id="{9ABC537D-1488-C025-B1A0-4FC2E10F9EDB}"/>
              </a:ext>
            </a:extLst>
          </p:cNvPr>
          <p:cNvSpPr>
            <a:spLocks noGrp="1"/>
          </p:cNvSpPr>
          <p:nvPr>
            <p:ph type="pic" sz="quarter" idx="11"/>
          </p:nvPr>
        </p:nvSpPr>
        <p:spPr>
          <a:xfrm flipH="1">
            <a:off x="10207255" y="0"/>
            <a:ext cx="1981260" cy="6858000"/>
          </a:xfrm>
        </p:spPr>
        <p:txBody>
          <a:bodyPr/>
          <a:lstStyle/>
          <a:p>
            <a:endParaRPr lang="en-GB"/>
          </a:p>
        </p:txBody>
      </p:sp>
      <p:sp>
        <p:nvSpPr>
          <p:cNvPr id="5" name="Footer Placeholder 4">
            <a:extLst>
              <a:ext uri="{FF2B5EF4-FFF2-40B4-BE49-F238E27FC236}">
                <a16:creationId xmlns:a16="http://schemas.microsoft.com/office/drawing/2014/main" id="{9060C187-4FD5-9B85-BD3C-C57BEBD54B89}"/>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BBAE9725-F158-F25F-56F8-C3ABE80B64F2}"/>
              </a:ext>
            </a:extLst>
          </p:cNvPr>
          <p:cNvSpPr>
            <a:spLocks noGrp="1"/>
          </p:cNvSpPr>
          <p:nvPr>
            <p:ph type="sldNum" sz="quarter" idx="4"/>
          </p:nvPr>
        </p:nvSpPr>
        <p:spPr/>
        <p:txBody>
          <a:bodyPr/>
          <a:lstStyle/>
          <a:p>
            <a:fld id="{3A98EE3D-8CD1-4C3F-BD1C-C98C9596463C}" type="slidenum">
              <a:rPr lang="en-US" smtClean="0"/>
              <a:pPr/>
              <a:t>50</a:t>
            </a:fld>
            <a:endParaRPr lang="en-US"/>
          </a:p>
        </p:txBody>
      </p:sp>
    </p:spTree>
    <p:extLst>
      <p:ext uri="{BB962C8B-B14F-4D97-AF65-F5344CB8AC3E}">
        <p14:creationId xmlns:p14="http://schemas.microsoft.com/office/powerpoint/2010/main" val="2395116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1DF73-7B11-458B-7B32-030CEBE940BD}"/>
              </a:ext>
            </a:extLst>
          </p:cNvPr>
          <p:cNvSpPr>
            <a:spLocks noGrp="1"/>
          </p:cNvSpPr>
          <p:nvPr>
            <p:ph type="ctrTitle"/>
          </p:nvPr>
        </p:nvSpPr>
        <p:spPr>
          <a:xfrm>
            <a:off x="796322" y="320040"/>
            <a:ext cx="10761269" cy="945100"/>
          </a:xfrm>
        </p:spPr>
        <p:txBody>
          <a:bodyPr>
            <a:normAutofit fontScale="90000"/>
          </a:bodyPr>
          <a:lstStyle/>
          <a:p>
            <a:r>
              <a:rPr lang="el" sz="3600">
                <a:solidFill>
                  <a:srgbClr val="00B0F0"/>
                </a:solidFill>
              </a:rPr>
              <a:t>Προσδιορισμός στοιχείων εισόδου, σημείου στόχου και πιθανών εξαρτήσεων</a:t>
            </a:r>
            <a:endParaRPr lang="en-GB"/>
          </a:p>
        </p:txBody>
      </p:sp>
      <p:sp>
        <p:nvSpPr>
          <p:cNvPr id="3" name="Content Placeholder 2">
            <a:extLst>
              <a:ext uri="{FF2B5EF4-FFF2-40B4-BE49-F238E27FC236}">
                <a16:creationId xmlns:a16="http://schemas.microsoft.com/office/drawing/2014/main" id="{E0AC6497-834D-FFC5-DA9B-6FF9D526639F}"/>
              </a:ext>
            </a:extLst>
          </p:cNvPr>
          <p:cNvSpPr>
            <a:spLocks noGrp="1"/>
          </p:cNvSpPr>
          <p:nvPr>
            <p:ph sz="quarter" idx="17"/>
          </p:nvPr>
        </p:nvSpPr>
        <p:spPr>
          <a:xfrm>
            <a:off x="796321" y="1509823"/>
            <a:ext cx="8985631" cy="3794015"/>
          </a:xfrm>
        </p:spPr>
        <p:txBody>
          <a:bodyPr>
            <a:normAutofit fontScale="85000" lnSpcReduction="10000"/>
          </a:bodyPr>
          <a:lstStyle/>
          <a:p>
            <a:pPr>
              <a:buFont typeface="Arial" panose="020B0604020202020204" pitchFamily="34" charset="0"/>
              <a:buChar char="•"/>
            </a:pPr>
            <a:r>
              <a:rPr lang="el" sz="1900" b="1"/>
              <a:t>Συσκευές IoT (A4): </a:t>
            </a:r>
            <a:r>
              <a:rPr lang="el" sz="1900"/>
              <a:t>Υπάρχουν πολλές συσκευές IoT που σχετίζονται με το σενάριο. Ένα αισθητήριο καρδιακών παλμών (700-MAXREFDES117 του Maxim) μπορεί να χρησιμοποιηθεί για την παρακολούθηση του καρδιακού ρυθμού (φορητή συσκευή). Επιπλέον, ένα έξυπνο σύστημα φωτισμού (Philips) λαμβάνεται επίσης υπόψη για την παροχή υπηρεσιών υγειονομικής περίθαλψης.</a:t>
            </a:r>
            <a:endParaRPr lang="en-GB" sz="1900"/>
          </a:p>
          <a:p>
            <a:pPr lvl="0" algn="just">
              <a:lnSpc>
                <a:spcPct val="95000"/>
              </a:lnSpc>
              <a:spcBef>
                <a:spcPts val="300"/>
              </a:spcBef>
              <a:buFont typeface="Arial" panose="020B0604020202020204" pitchFamily="34" charset="0"/>
              <a:buChar char="•"/>
            </a:pPr>
            <a:r>
              <a:rPr lang="el" sz="1900" b="1"/>
              <a:t>Δίκτυο πληροφοριών και επικοινωνιών (A5): Αυτό </a:t>
            </a:r>
            <a:r>
              <a:rPr lang="el" sz="1900"/>
              <a:t>περιλαμβάνει πολλές συσκευές, όπως δρομολογητές, WiFi, διακόπτες, κάρτες ασύρματης διασύνδεσης και άλλες που είναι υπεύθυνες για τη σύνδεση από τη συσκευή στο δίκτυο.</a:t>
            </a:r>
            <a:endParaRPr lang="en-GB" sz="1900"/>
          </a:p>
          <a:p>
            <a:pPr lvl="0" algn="just">
              <a:lnSpc>
                <a:spcPct val="95000"/>
              </a:lnSpc>
              <a:spcBef>
                <a:spcPts val="300"/>
              </a:spcBef>
              <a:buFont typeface="Arial" panose="020B0604020202020204" pitchFamily="34" charset="0"/>
              <a:buChar char="•"/>
            </a:pPr>
            <a:r>
              <a:rPr lang="el" sz="1900"/>
              <a:t>Σύστημα υπολογιστή (A6): σταθμός εργασίας που βασίζεται σε Windows και διακομιστές συνδεδεμένοι με ιατροτεχνολογικά προϊόντα, διεπαφές ασθενών και εξυπηρετητές.</a:t>
            </a:r>
            <a:endParaRPr lang="en-GB" sz="1900"/>
          </a:p>
          <a:p>
            <a:pPr lvl="0" algn="just">
              <a:lnSpc>
                <a:spcPct val="95000"/>
              </a:lnSpc>
              <a:spcBef>
                <a:spcPts val="300"/>
              </a:spcBef>
              <a:buFont typeface="Arial" panose="020B0604020202020204" pitchFamily="34" charset="0"/>
              <a:buChar char="•"/>
            </a:pPr>
            <a:r>
              <a:rPr lang="el" sz="1900" b="1"/>
              <a:t>Ανθεκτικά δισκία (A7): </a:t>
            </a:r>
            <a:r>
              <a:rPr lang="el" sz="1900"/>
              <a:t>Αυτά τα δισκία χρησιμοποιούνται συνήθως για εφαρμογές φροντίδας ασθενών, όπως ειδοποιήσεις και παρακολούθηση φαρμάκων, υποστήριξη ηλεκτρονικών αρχείων υγείας (EHR), παρακολούθηση αρτηριακής πίεσης, σύνδεση με αναγνώστες γραμμωτού κώδικα και μπορούν να διασυνδεθούν απευθείας με τον άλλο ιατρικό εξοπλισμό. Οι επαγγελματίες υγείας μπορούν να χρησιμοποιήσουν απευθείας αυτά τα δισκία για θεραπεία ασθενών.</a:t>
            </a:r>
            <a:endParaRPr lang="en-GB" sz="1900"/>
          </a:p>
          <a:p>
            <a:endParaRPr lang="en-GB"/>
          </a:p>
        </p:txBody>
      </p:sp>
      <p:sp>
        <p:nvSpPr>
          <p:cNvPr id="4" name="Picture Placeholder 3">
            <a:extLst>
              <a:ext uri="{FF2B5EF4-FFF2-40B4-BE49-F238E27FC236}">
                <a16:creationId xmlns:a16="http://schemas.microsoft.com/office/drawing/2014/main" id="{B01A572A-B078-71B6-F3B7-55B548CCBC09}"/>
              </a:ext>
            </a:extLst>
          </p:cNvPr>
          <p:cNvSpPr>
            <a:spLocks noGrp="1"/>
          </p:cNvSpPr>
          <p:nvPr>
            <p:ph type="pic" sz="quarter" idx="11"/>
          </p:nvPr>
        </p:nvSpPr>
        <p:spPr>
          <a:xfrm flipH="1">
            <a:off x="10175357" y="0"/>
            <a:ext cx="2013158" cy="6858000"/>
          </a:xfrm>
        </p:spPr>
        <p:txBody>
          <a:bodyPr/>
          <a:lstStyle/>
          <a:p>
            <a:endParaRPr lang="en-GB"/>
          </a:p>
        </p:txBody>
      </p:sp>
      <p:sp>
        <p:nvSpPr>
          <p:cNvPr id="5" name="Footer Placeholder 4">
            <a:extLst>
              <a:ext uri="{FF2B5EF4-FFF2-40B4-BE49-F238E27FC236}">
                <a16:creationId xmlns:a16="http://schemas.microsoft.com/office/drawing/2014/main" id="{A1E5EB07-A075-6063-D92F-BF5A6AFADE27}"/>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C0B22951-7749-BE6C-3D36-96BFE5BF8674}"/>
              </a:ext>
            </a:extLst>
          </p:cNvPr>
          <p:cNvSpPr>
            <a:spLocks noGrp="1"/>
          </p:cNvSpPr>
          <p:nvPr>
            <p:ph type="sldNum" sz="quarter" idx="4"/>
          </p:nvPr>
        </p:nvSpPr>
        <p:spPr/>
        <p:txBody>
          <a:bodyPr/>
          <a:lstStyle/>
          <a:p>
            <a:fld id="{3A98EE3D-8CD1-4C3F-BD1C-C98C9596463C}" type="slidenum">
              <a:rPr lang="en-US" smtClean="0"/>
              <a:pPr/>
              <a:t>51</a:t>
            </a:fld>
            <a:endParaRPr lang="en-US"/>
          </a:p>
        </p:txBody>
      </p:sp>
    </p:spTree>
    <p:extLst>
      <p:ext uri="{BB962C8B-B14F-4D97-AF65-F5344CB8AC3E}">
        <p14:creationId xmlns:p14="http://schemas.microsoft.com/office/powerpoint/2010/main" val="427785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0FDB859-1D78-4371-BD0D-B85ACB1C47C5}"/>
              </a:ext>
            </a:extLst>
          </p:cNvPr>
          <p:cNvSpPr>
            <a:spLocks noGrp="1"/>
          </p:cNvSpPr>
          <p:nvPr>
            <p:ph type="pic" sz="quarter" idx="11"/>
          </p:nvPr>
        </p:nvSpPr>
        <p:spPr/>
        <p:txBody>
          <a:bodyPr/>
          <a:lstStyle/>
          <a:p>
            <a:endParaRPr lang="en-GB"/>
          </a:p>
        </p:txBody>
      </p:sp>
      <p:sp>
        <p:nvSpPr>
          <p:cNvPr id="6" name="Slide Number Placeholder 5">
            <a:extLst>
              <a:ext uri="{FF2B5EF4-FFF2-40B4-BE49-F238E27FC236}">
                <a16:creationId xmlns:a16="http://schemas.microsoft.com/office/drawing/2014/main" id="{433F776A-AE5D-EC39-F196-5EF31F90BEE3}"/>
              </a:ext>
            </a:extLst>
          </p:cNvPr>
          <p:cNvSpPr>
            <a:spLocks noGrp="1"/>
          </p:cNvSpPr>
          <p:nvPr>
            <p:ph type="sldNum" sz="quarter" idx="4"/>
          </p:nvPr>
        </p:nvSpPr>
        <p:spPr/>
        <p:txBody>
          <a:bodyPr/>
          <a:lstStyle/>
          <a:p>
            <a:fld id="{3A98EE3D-8CD1-4C3F-BD1C-C98C9596463C}" type="slidenum">
              <a:rPr lang="en-US" smtClean="0"/>
              <a:pPr/>
              <a:t>52</a:t>
            </a:fld>
            <a:endParaRPr lang="en-US"/>
          </a:p>
        </p:txBody>
      </p:sp>
      <p:sp>
        <p:nvSpPr>
          <p:cNvPr id="7" name="Title 1">
            <a:extLst>
              <a:ext uri="{FF2B5EF4-FFF2-40B4-BE49-F238E27FC236}">
                <a16:creationId xmlns:a16="http://schemas.microsoft.com/office/drawing/2014/main" id="{3A4C9227-2F18-E5A6-1F7B-134B851EA101}"/>
              </a:ext>
            </a:extLst>
          </p:cNvPr>
          <p:cNvSpPr>
            <a:spLocks noGrp="1"/>
          </p:cNvSpPr>
          <p:nvPr>
            <p:ph type="ctrTitle"/>
          </p:nvPr>
        </p:nvSpPr>
        <p:spPr>
          <a:xfrm>
            <a:off x="498568" y="837042"/>
            <a:ext cx="9580452" cy="498032"/>
          </a:xfrm>
        </p:spPr>
        <p:txBody>
          <a:bodyPr>
            <a:normAutofit fontScale="90000"/>
          </a:bodyPr>
          <a:lstStyle/>
          <a:p>
            <a:r>
              <a:rPr lang="el" sz="3600">
                <a:solidFill>
                  <a:srgbClr val="00B0F0"/>
                </a:solidFill>
              </a:rPr>
              <a:t>Μελέτη περίπτωσης στην υγειονομική περίθαλψη: Εξαρτήσεις περιουσιακών στοιχείων </a:t>
            </a:r>
            <a:endParaRPr lang="en-GB"/>
          </a:p>
        </p:txBody>
      </p:sp>
      <p:pic>
        <p:nvPicPr>
          <p:cNvPr id="8" name="Picture 7" descr="C:\Users\islam4\AppData\Local\Microsoft\Windows\INetCache\Content.MSO\24BF1088.tmp">
            <a:extLst>
              <a:ext uri="{FF2B5EF4-FFF2-40B4-BE49-F238E27FC236}">
                <a16:creationId xmlns:a16="http://schemas.microsoft.com/office/drawing/2014/main" id="{8F0A8DC1-D80F-5269-D5A7-468A0DD4BF1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568" y="1616200"/>
            <a:ext cx="8018111" cy="3616717"/>
          </a:xfrm>
          <a:prstGeom prst="rect">
            <a:avLst/>
          </a:prstGeom>
          <a:noFill/>
          <a:ln>
            <a:noFill/>
          </a:ln>
        </p:spPr>
      </p:pic>
      <p:sp>
        <p:nvSpPr>
          <p:cNvPr id="2" name="TextBox 1">
            <a:extLst>
              <a:ext uri="{FF2B5EF4-FFF2-40B4-BE49-F238E27FC236}">
                <a16:creationId xmlns:a16="http://schemas.microsoft.com/office/drawing/2014/main" id="{AF64C236-B4C1-EC23-6828-250453BC6091}"/>
              </a:ext>
            </a:extLst>
          </p:cNvPr>
          <p:cNvSpPr txBox="1"/>
          <p:nvPr/>
        </p:nvSpPr>
        <p:spPr>
          <a:xfrm>
            <a:off x="498568" y="5329377"/>
            <a:ext cx="7272170" cy="369332"/>
          </a:xfrm>
          <a:prstGeom prst="rect">
            <a:avLst/>
          </a:prstGeom>
          <a:noFill/>
        </p:spPr>
        <p:txBody>
          <a:bodyPr wrap="square" rtlCol="0">
            <a:spAutoFit/>
          </a:bodyPr>
          <a:lstStyle/>
          <a:p>
            <a:r>
              <a:rPr lang="el-GR" dirty="0"/>
              <a:t>Φαίνεται η διασύνδεση των παραπάνω στοιχείων Α1,2, κοκ </a:t>
            </a:r>
            <a:endParaRPr lang="en-US" dirty="0"/>
          </a:p>
        </p:txBody>
      </p:sp>
    </p:spTree>
    <p:extLst>
      <p:ext uri="{BB962C8B-B14F-4D97-AF65-F5344CB8AC3E}">
        <p14:creationId xmlns:p14="http://schemas.microsoft.com/office/powerpoint/2010/main" val="3131312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1526DEB-6C90-2F84-6B57-A5B8BCB51B68}"/>
              </a:ext>
            </a:extLst>
          </p:cNvPr>
          <p:cNvSpPr>
            <a:spLocks noGrp="1"/>
          </p:cNvSpPr>
          <p:nvPr>
            <p:ph type="pic" sz="quarter" idx="11"/>
          </p:nvPr>
        </p:nvSpPr>
        <p:spPr>
          <a:xfrm flipH="1">
            <a:off x="9835115" y="0"/>
            <a:ext cx="2353400" cy="6858000"/>
          </a:xfrm>
        </p:spPr>
        <p:txBody>
          <a:bodyPr/>
          <a:lstStyle/>
          <a:p>
            <a:endParaRPr lang="en-GB"/>
          </a:p>
        </p:txBody>
      </p:sp>
      <p:sp>
        <p:nvSpPr>
          <p:cNvPr id="6" name="Slide Number Placeholder 5">
            <a:extLst>
              <a:ext uri="{FF2B5EF4-FFF2-40B4-BE49-F238E27FC236}">
                <a16:creationId xmlns:a16="http://schemas.microsoft.com/office/drawing/2014/main" id="{BFC81F36-BE12-B1C9-DCBE-8296152F4AC0}"/>
              </a:ext>
            </a:extLst>
          </p:cNvPr>
          <p:cNvSpPr>
            <a:spLocks noGrp="1"/>
          </p:cNvSpPr>
          <p:nvPr>
            <p:ph type="sldNum" sz="quarter" idx="4"/>
          </p:nvPr>
        </p:nvSpPr>
        <p:spPr/>
        <p:txBody>
          <a:bodyPr/>
          <a:lstStyle/>
          <a:p>
            <a:fld id="{3A98EE3D-8CD1-4C3F-BD1C-C98C9596463C}" type="slidenum">
              <a:rPr lang="en-US" smtClean="0"/>
              <a:pPr/>
              <a:t>53</a:t>
            </a:fld>
            <a:endParaRPr lang="en-US"/>
          </a:p>
        </p:txBody>
      </p:sp>
      <p:graphicFrame>
        <p:nvGraphicFramePr>
          <p:cNvPr id="8" name="Table 7">
            <a:extLst>
              <a:ext uri="{FF2B5EF4-FFF2-40B4-BE49-F238E27FC236}">
                <a16:creationId xmlns:a16="http://schemas.microsoft.com/office/drawing/2014/main" id="{4B36D9B6-FCFD-D4B2-4035-42D70D7D6AAD}"/>
              </a:ext>
            </a:extLst>
          </p:cNvPr>
          <p:cNvGraphicFramePr>
            <a:graphicFrameLocks noGrp="1"/>
          </p:cNvGraphicFramePr>
          <p:nvPr>
            <p:extLst>
              <p:ext uri="{D42A27DB-BD31-4B8C-83A1-F6EECF244321}">
                <p14:modId xmlns:p14="http://schemas.microsoft.com/office/powerpoint/2010/main" val="3718138870"/>
              </p:ext>
            </p:extLst>
          </p:nvPr>
        </p:nvGraphicFramePr>
        <p:xfrm>
          <a:off x="428180" y="1802203"/>
          <a:ext cx="8333046" cy="3754923"/>
        </p:xfrm>
        <a:graphic>
          <a:graphicData uri="http://schemas.openxmlformats.org/drawingml/2006/table">
            <a:tbl>
              <a:tblPr firstRow="1" firstCol="1" bandRow="1">
                <a:tableStyleId>{5C22544A-7EE6-4342-B048-85BDC9FD1C3A}</a:tableStyleId>
              </a:tblPr>
              <a:tblGrid>
                <a:gridCol w="3153743">
                  <a:extLst>
                    <a:ext uri="{9D8B030D-6E8A-4147-A177-3AD203B41FA5}">
                      <a16:colId xmlns:a16="http://schemas.microsoft.com/office/drawing/2014/main" val="3432037746"/>
                    </a:ext>
                  </a:extLst>
                </a:gridCol>
                <a:gridCol w="2274188">
                  <a:extLst>
                    <a:ext uri="{9D8B030D-6E8A-4147-A177-3AD203B41FA5}">
                      <a16:colId xmlns:a16="http://schemas.microsoft.com/office/drawing/2014/main" val="3308850256"/>
                    </a:ext>
                  </a:extLst>
                </a:gridCol>
                <a:gridCol w="2905115">
                  <a:extLst>
                    <a:ext uri="{9D8B030D-6E8A-4147-A177-3AD203B41FA5}">
                      <a16:colId xmlns:a16="http://schemas.microsoft.com/office/drawing/2014/main" val="1842741654"/>
                    </a:ext>
                  </a:extLst>
                </a:gridCol>
              </a:tblGrid>
              <a:tr h="436614">
                <a:tc>
                  <a:txBody>
                    <a:bodyPr/>
                    <a:lstStyle/>
                    <a:p>
                      <a:pPr algn="l">
                        <a:spcBef>
                          <a:spcPts val="200"/>
                        </a:spcBef>
                        <a:spcAft>
                          <a:spcPts val="200"/>
                        </a:spcAft>
                      </a:pPr>
                      <a:r>
                        <a:rPr lang="el" sz="1200">
                          <a:effectLst/>
                        </a:rPr>
                        <a:t>Περιουσιακό στοιχείο και τύπος σημείου εισόδου</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200"/>
                        </a:spcBef>
                        <a:spcAft>
                          <a:spcPts val="200"/>
                        </a:spcAft>
                      </a:pPr>
                      <a:r>
                        <a:rPr lang="el" sz="1200">
                          <a:effectLst/>
                        </a:rPr>
                        <a:t>Στοιχείο και τύπος σημείου στόχου</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l">
                        <a:spcBef>
                          <a:spcPts val="200"/>
                        </a:spcBef>
                        <a:spcAft>
                          <a:spcPts val="200"/>
                        </a:spcAft>
                      </a:pPr>
                      <a:r>
                        <a:rPr lang="el" sz="1200">
                          <a:effectLst/>
                        </a:rPr>
                        <a:t>Τύπος εξάρτησης</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0515535"/>
                  </a:ext>
                </a:extLst>
              </a:tr>
              <a:tr h="261969">
                <a:tc>
                  <a:txBody>
                    <a:bodyPr/>
                    <a:lstStyle/>
                    <a:p>
                      <a:pPr algn="l">
                        <a:spcBef>
                          <a:spcPts val="200"/>
                        </a:spcBef>
                        <a:spcAft>
                          <a:spcPts val="0"/>
                        </a:spcAft>
                      </a:pPr>
                      <a:r>
                        <a:rPr lang="el" sz="1400">
                          <a:effectLst/>
                        </a:rPr>
                        <a:t>A9 (Λογισμικό SpaceCom)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a:effectLst/>
                        </a:rPr>
                        <a:t>A1 (αντλία έγχυσης)</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a:effectLst/>
                        </a:rPr>
                        <a:t>Configured_to, Updated_to</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21282737"/>
                  </a:ext>
                </a:extLst>
              </a:tr>
              <a:tr h="523937">
                <a:tc>
                  <a:txBody>
                    <a:bodyPr/>
                    <a:lstStyle/>
                    <a:p>
                      <a:pPr algn="l">
                        <a:spcBef>
                          <a:spcPts val="200"/>
                        </a:spcBef>
                        <a:spcAft>
                          <a:spcPts val="0"/>
                        </a:spcAft>
                      </a:pPr>
                      <a:r>
                        <a:rPr lang="el" sz="1400">
                          <a:effectLst/>
                        </a:rPr>
                        <a:t>A3 (Σύστημα Διαχείρισης Ινσουλίνης)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a:effectLst/>
                        </a:rPr>
                        <a:t>A2 (αντλία ινσουλίνης) </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dirty="0">
                          <a:effectLst/>
                        </a:rPr>
                        <a:t>Configured_to, Updated_to</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915779"/>
                  </a:ext>
                </a:extLst>
              </a:tr>
              <a:tr h="523937">
                <a:tc>
                  <a:txBody>
                    <a:bodyPr/>
                    <a:lstStyle/>
                    <a:p>
                      <a:pPr algn="l">
                        <a:spcBef>
                          <a:spcPts val="200"/>
                        </a:spcBef>
                        <a:spcAft>
                          <a:spcPts val="0"/>
                        </a:spcAft>
                      </a:pPr>
                      <a:r>
                        <a:rPr lang="el" sz="1400">
                          <a:effectLst/>
                        </a:rPr>
                        <a:t>A8 (Care2X-Σύστημα Διαχείρισης Νοσοκομείων)</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a:effectLst/>
                        </a:rPr>
                        <a:t>A6 (σύστημα Windows)</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a:effectLst/>
                        </a:rPr>
                        <a:t>Installed_on, Updated_by</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0080232"/>
                  </a:ext>
                </a:extLst>
              </a:tr>
              <a:tr h="523937">
                <a:tc>
                  <a:txBody>
                    <a:bodyPr/>
                    <a:lstStyle/>
                    <a:p>
                      <a:pPr algn="l">
                        <a:spcBef>
                          <a:spcPts val="200"/>
                        </a:spcBef>
                        <a:spcAft>
                          <a:spcPts val="0"/>
                        </a:spcAft>
                      </a:pPr>
                      <a:r>
                        <a:rPr lang="el" sz="1400">
                          <a:effectLst/>
                        </a:rPr>
                        <a:t>A5 (δρομολογητής)</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a:effectLst/>
                        </a:rPr>
                        <a:t>A6 (σύστημα Windows)</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a:effectLst/>
                        </a:rPr>
                        <a:t>Connected_to, Exchange_data</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04179051"/>
                  </a:ext>
                </a:extLst>
              </a:tr>
              <a:tr h="523937">
                <a:tc>
                  <a:txBody>
                    <a:bodyPr/>
                    <a:lstStyle/>
                    <a:p>
                      <a:pPr algn="l">
                        <a:spcBef>
                          <a:spcPts val="200"/>
                        </a:spcBef>
                        <a:spcAft>
                          <a:spcPts val="0"/>
                        </a:spcAft>
                      </a:pPr>
                      <a:r>
                        <a:rPr lang="el" sz="1400">
                          <a:effectLst/>
                        </a:rPr>
                        <a:t>A4 (Συσκευή IoT)</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a:effectLst/>
                        </a:rPr>
                        <a:t>A5 (δρομολογητής)</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err="1">
                          <a:effectLst/>
                        </a:rPr>
                        <a:t>Connected_to, Exchange_data</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2717926"/>
                  </a:ext>
                </a:extLst>
              </a:tr>
              <a:tr h="698623">
                <a:tc>
                  <a:txBody>
                    <a:bodyPr/>
                    <a:lstStyle/>
                    <a:p>
                      <a:pPr algn="l">
                        <a:spcBef>
                          <a:spcPts val="200"/>
                        </a:spcBef>
                        <a:spcAft>
                          <a:spcPts val="0"/>
                        </a:spcAft>
                      </a:pPr>
                      <a:r>
                        <a:rPr lang="el" sz="1400">
                          <a:effectLst/>
                        </a:rPr>
                        <a:t>A7 (δισκίο)</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a:effectLst/>
                        </a:rPr>
                        <a:t>A8 (Care2X-Σύστημα Διαχείρισης Νοσοκομείων)</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err="1">
                          <a:effectLst/>
                        </a:rPr>
                        <a:t>Exchange_data</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15767619"/>
                  </a:ext>
                </a:extLst>
              </a:tr>
              <a:tr h="261969">
                <a:tc>
                  <a:txBody>
                    <a:bodyPr/>
                    <a:lstStyle/>
                    <a:p>
                      <a:pPr algn="l">
                        <a:spcBef>
                          <a:spcPts val="200"/>
                        </a:spcBef>
                        <a:spcAft>
                          <a:spcPts val="0"/>
                        </a:spcAft>
                      </a:pPr>
                      <a:r>
                        <a:rPr lang="el" sz="1400">
                          <a:effectLst/>
                        </a:rPr>
                        <a:t>A9 (Λογισμικό SpaceCom)</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a:effectLst/>
                        </a:rPr>
                        <a:t>A1 (αντλία έγχυσης)</a:t>
                      </a:r>
                      <a:endParaRPr lang="en-GB"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Bef>
                          <a:spcPts val="200"/>
                        </a:spcBef>
                        <a:spcAft>
                          <a:spcPts val="0"/>
                        </a:spcAft>
                      </a:pPr>
                      <a:r>
                        <a:rPr lang="el" sz="1400" dirty="0">
                          <a:effectLst/>
                        </a:rPr>
                        <a:t>Configured_to, Updated_to</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41541550"/>
                  </a:ext>
                </a:extLst>
              </a:tr>
            </a:tbl>
          </a:graphicData>
        </a:graphic>
      </p:graphicFrame>
      <p:sp>
        <p:nvSpPr>
          <p:cNvPr id="9" name="Title 1">
            <a:extLst>
              <a:ext uri="{FF2B5EF4-FFF2-40B4-BE49-F238E27FC236}">
                <a16:creationId xmlns:a16="http://schemas.microsoft.com/office/drawing/2014/main" id="{10DDD204-2794-97B7-2EAD-A68392896A02}"/>
              </a:ext>
            </a:extLst>
          </p:cNvPr>
          <p:cNvSpPr>
            <a:spLocks noGrp="1"/>
          </p:cNvSpPr>
          <p:nvPr>
            <p:ph type="ctrTitle"/>
          </p:nvPr>
        </p:nvSpPr>
        <p:spPr>
          <a:xfrm>
            <a:off x="646318" y="718261"/>
            <a:ext cx="9665512" cy="582613"/>
          </a:xfrm>
        </p:spPr>
        <p:txBody>
          <a:bodyPr>
            <a:normAutofit fontScale="90000"/>
          </a:bodyPr>
          <a:lstStyle/>
          <a:p>
            <a:r>
              <a:rPr lang="el" sz="3600" dirty="0">
                <a:solidFill>
                  <a:srgbClr val="00B0F0"/>
                </a:solidFill>
              </a:rPr>
              <a:t>Μελέτη περίπτωσης στην υγειονομική περίθαλψη: Διαδρομή επίθεσης</a:t>
            </a:r>
            <a:endParaRPr lang="en-GB" dirty="0"/>
          </a:p>
        </p:txBody>
      </p:sp>
    </p:spTree>
    <p:extLst>
      <p:ext uri="{BB962C8B-B14F-4D97-AF65-F5344CB8AC3E}">
        <p14:creationId xmlns:p14="http://schemas.microsoft.com/office/powerpoint/2010/main" val="1285226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71F8-9FE8-D317-3BD4-C2A6E32562F7}"/>
              </a:ext>
            </a:extLst>
          </p:cNvPr>
          <p:cNvSpPr>
            <a:spLocks noGrp="1"/>
          </p:cNvSpPr>
          <p:nvPr>
            <p:ph type="ctrTitle"/>
          </p:nvPr>
        </p:nvSpPr>
        <p:spPr>
          <a:xfrm>
            <a:off x="796322" y="106326"/>
            <a:ext cx="10768149" cy="701748"/>
          </a:xfrm>
        </p:spPr>
        <p:txBody>
          <a:bodyPr>
            <a:noAutofit/>
          </a:bodyPr>
          <a:lstStyle/>
          <a:p>
            <a:r>
              <a:rPr lang="el" sz="2400" dirty="0">
                <a:solidFill>
                  <a:srgbClr val="00B0F0"/>
                </a:solidFill>
              </a:rPr>
              <a:t>Μελέτη περίπτωσης στην υγειονομική περίθαλψη: Τρωτά σημεία</a:t>
            </a:r>
            <a:endParaRPr lang="en-GB" sz="2400" dirty="0"/>
          </a:p>
        </p:txBody>
      </p:sp>
      <p:sp>
        <p:nvSpPr>
          <p:cNvPr id="4" name="Picture Placeholder 3">
            <a:extLst>
              <a:ext uri="{FF2B5EF4-FFF2-40B4-BE49-F238E27FC236}">
                <a16:creationId xmlns:a16="http://schemas.microsoft.com/office/drawing/2014/main" id="{ADD7F87B-41D0-606B-F5A2-1C1977AFC140}"/>
              </a:ext>
            </a:extLst>
          </p:cNvPr>
          <p:cNvSpPr>
            <a:spLocks noGrp="1"/>
          </p:cNvSpPr>
          <p:nvPr>
            <p:ph type="pic" sz="quarter" idx="11"/>
          </p:nvPr>
        </p:nvSpPr>
        <p:spPr>
          <a:xfrm flipH="1">
            <a:off x="10579394" y="0"/>
            <a:ext cx="1609121" cy="6166884"/>
          </a:xfrm>
        </p:spPr>
        <p:txBody>
          <a:bodyPr/>
          <a:lstStyle/>
          <a:p>
            <a:endParaRPr lang="en-GB"/>
          </a:p>
        </p:txBody>
      </p:sp>
      <p:sp>
        <p:nvSpPr>
          <p:cNvPr id="5" name="Footer Placeholder 4">
            <a:extLst>
              <a:ext uri="{FF2B5EF4-FFF2-40B4-BE49-F238E27FC236}">
                <a16:creationId xmlns:a16="http://schemas.microsoft.com/office/drawing/2014/main" id="{50D91EFE-ADC7-AE38-6DEB-1D9B9636E3BD}"/>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F86EC2A9-C338-DF8D-ED66-B3BDE17A4A5C}"/>
              </a:ext>
            </a:extLst>
          </p:cNvPr>
          <p:cNvSpPr>
            <a:spLocks noGrp="1"/>
          </p:cNvSpPr>
          <p:nvPr>
            <p:ph type="sldNum" sz="quarter" idx="4"/>
          </p:nvPr>
        </p:nvSpPr>
        <p:spPr/>
        <p:txBody>
          <a:bodyPr/>
          <a:lstStyle/>
          <a:p>
            <a:fld id="{3A98EE3D-8CD1-4C3F-BD1C-C98C9596463C}" type="slidenum">
              <a:rPr lang="en-US" smtClean="0"/>
              <a:pPr/>
              <a:t>54</a:t>
            </a:fld>
            <a:endParaRPr lang="en-US"/>
          </a:p>
        </p:txBody>
      </p:sp>
      <p:graphicFrame>
        <p:nvGraphicFramePr>
          <p:cNvPr id="3" name="Table 2">
            <a:extLst>
              <a:ext uri="{FF2B5EF4-FFF2-40B4-BE49-F238E27FC236}">
                <a16:creationId xmlns:a16="http://schemas.microsoft.com/office/drawing/2014/main" id="{85B1440B-A49D-7DE7-C6E0-028F51057DAA}"/>
              </a:ext>
            </a:extLst>
          </p:cNvPr>
          <p:cNvGraphicFramePr>
            <a:graphicFrameLocks noGrp="1"/>
          </p:cNvGraphicFramePr>
          <p:nvPr>
            <p:extLst>
              <p:ext uri="{D42A27DB-BD31-4B8C-83A1-F6EECF244321}">
                <p14:modId xmlns:p14="http://schemas.microsoft.com/office/powerpoint/2010/main" val="686997864"/>
              </p:ext>
            </p:extLst>
          </p:nvPr>
        </p:nvGraphicFramePr>
        <p:xfrm>
          <a:off x="946296" y="1006324"/>
          <a:ext cx="8080746" cy="5022335"/>
        </p:xfrm>
        <a:graphic>
          <a:graphicData uri="http://schemas.openxmlformats.org/drawingml/2006/table">
            <a:tbl>
              <a:tblPr firstRow="1" firstCol="1" bandRow="1">
                <a:tableStyleId>{5C22544A-7EE6-4342-B048-85BDC9FD1C3A}</a:tableStyleId>
              </a:tblPr>
              <a:tblGrid>
                <a:gridCol w="3249069">
                  <a:extLst>
                    <a:ext uri="{9D8B030D-6E8A-4147-A177-3AD203B41FA5}">
                      <a16:colId xmlns:a16="http://schemas.microsoft.com/office/drawing/2014/main" val="3369846632"/>
                    </a:ext>
                  </a:extLst>
                </a:gridCol>
                <a:gridCol w="4831677">
                  <a:extLst>
                    <a:ext uri="{9D8B030D-6E8A-4147-A177-3AD203B41FA5}">
                      <a16:colId xmlns:a16="http://schemas.microsoft.com/office/drawing/2014/main" val="3566809464"/>
                    </a:ext>
                  </a:extLst>
                </a:gridCol>
              </a:tblGrid>
              <a:tr h="287186">
                <a:tc>
                  <a:txBody>
                    <a:bodyPr/>
                    <a:lstStyle/>
                    <a:p>
                      <a:pPr algn="ctr">
                        <a:lnSpc>
                          <a:spcPts val="1300"/>
                        </a:lnSpc>
                      </a:pPr>
                      <a:r>
                        <a:rPr lang="el" sz="1600">
                          <a:effectLst/>
                        </a:rPr>
                        <a:t>Περιουσιακό στοιχείο</a:t>
                      </a:r>
                      <a:endParaRPr lang="en-GB"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7789" marR="47789" marT="0" marB="0" anchor="ctr"/>
                </a:tc>
                <a:tc>
                  <a:txBody>
                    <a:bodyPr/>
                    <a:lstStyle/>
                    <a:p>
                      <a:pPr algn="ctr">
                        <a:lnSpc>
                          <a:spcPts val="1300"/>
                        </a:lnSpc>
                      </a:pPr>
                      <a:r>
                        <a:rPr lang="el" sz="1100">
                          <a:effectLst/>
                        </a:rPr>
                        <a:t>Τρωτά σημεία &amp; δυνατότητα εκμετάλλευσης</a:t>
                      </a:r>
                      <a:endParaRPr lang="en-GB" sz="11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7789" marR="47789" marT="0" marB="0" anchor="ctr"/>
                </a:tc>
                <a:extLst>
                  <a:ext uri="{0D108BD9-81ED-4DB2-BD59-A6C34878D82A}">
                    <a16:rowId xmlns:a16="http://schemas.microsoft.com/office/drawing/2014/main" val="2784665013"/>
                  </a:ext>
                </a:extLst>
              </a:tr>
              <a:tr h="1068558">
                <a:tc rowSpan="2">
                  <a:txBody>
                    <a:bodyPr/>
                    <a:lstStyle/>
                    <a:p>
                      <a:pPr algn="ctr">
                        <a:lnSpc>
                          <a:spcPts val="1300"/>
                        </a:lnSpc>
                      </a:pPr>
                      <a:r>
                        <a:rPr lang="el" sz="1600">
                          <a:effectLst/>
                        </a:rPr>
                        <a:t>A1=Αντλία έγχυσης της Braun</a:t>
                      </a:r>
                      <a:endParaRPr lang="en-GB"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7789" marR="47789" marT="0" marB="0" anchor="ctr"/>
                </a:tc>
                <a:tc>
                  <a:txBody>
                    <a:bodyPr/>
                    <a:lstStyle/>
                    <a:p>
                      <a:pPr algn="ctr">
                        <a:lnSpc>
                          <a:spcPts val="1300"/>
                        </a:lnSpc>
                      </a:pPr>
                      <a:r>
                        <a:rPr lang="el" sz="1200" kern="1200">
                          <a:solidFill>
                            <a:schemeClr val="dk1"/>
                          </a:solidFill>
                          <a:effectLst/>
                          <a:latin typeface="+mn-lt"/>
                          <a:ea typeface="+mn-ea"/>
                          <a:cs typeface="+mn-cs"/>
                        </a:rPr>
                        <a:t>Α1. V1 = Η έλλειψη επικύρωσης εισόδου παρέχει πρόσβαση στη γραμμή εντολών και κλιμάκωση δικαιωμάτων. Το TA απαιτεί στο ίδιο δίκτυο με τη συσκευή </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CVE-2021-33886, A1. V3 = VH(8,8)</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AV:A/AC:L/PR:N/UI:N/S:U/C:H/I:H/A:H</a:t>
                      </a:r>
                      <a:endParaRPr lang="en-GB" sz="1200" kern="1200">
                        <a:solidFill>
                          <a:schemeClr val="dk1"/>
                        </a:solidFill>
                        <a:effectLst/>
                        <a:latin typeface="+mn-lt"/>
                        <a:ea typeface="+mn-ea"/>
                        <a:cs typeface="+mn-cs"/>
                      </a:endParaRPr>
                    </a:p>
                  </a:txBody>
                  <a:tcPr marL="47789" marR="47789" marT="0" marB="0" anchor="ctr"/>
                </a:tc>
                <a:extLst>
                  <a:ext uri="{0D108BD9-81ED-4DB2-BD59-A6C34878D82A}">
                    <a16:rowId xmlns:a16="http://schemas.microsoft.com/office/drawing/2014/main" val="1512602857"/>
                  </a:ext>
                </a:extLst>
              </a:tr>
              <a:tr h="914920">
                <a:tc vMerge="1">
                  <a:txBody>
                    <a:bodyPr/>
                    <a:lstStyle/>
                    <a:p>
                      <a:endParaRPr lang="en-GB"/>
                    </a:p>
                  </a:txBody>
                  <a:tcPr/>
                </a:tc>
                <a:tc>
                  <a:txBody>
                    <a:bodyPr/>
                    <a:lstStyle/>
                    <a:p>
                      <a:pPr algn="ctr">
                        <a:lnSpc>
                          <a:spcPts val="1300"/>
                        </a:lnSpc>
                      </a:pPr>
                      <a:r>
                        <a:rPr lang="el" sz="1200" kern="1200">
                          <a:solidFill>
                            <a:schemeClr val="dk1"/>
                          </a:solidFill>
                          <a:effectLst/>
                          <a:latin typeface="+mn-lt"/>
                          <a:ea typeface="+mn-ea"/>
                          <a:cs typeface="+mn-cs"/>
                        </a:rPr>
                        <a:t>Α1. V2 = Απεριόριστη μεταφόρτωση αρχείων που μπορεί να αντικαταστήσει κρίσιμα αρχεία λόγω κλιμάκωσης δικαιωμάτων</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CVE-2021-33884, A1. V4 = VH(9.1)</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CVSS:3.1/AV:N/AC:L/PR:N/UI:N/S:U/C:N/I:H/A:H</a:t>
                      </a:r>
                      <a:endParaRPr lang="en-GB" sz="1200" kern="1200">
                        <a:solidFill>
                          <a:schemeClr val="dk1"/>
                        </a:solidFill>
                        <a:effectLst/>
                        <a:latin typeface="+mn-lt"/>
                        <a:ea typeface="+mn-ea"/>
                        <a:cs typeface="+mn-cs"/>
                      </a:endParaRPr>
                    </a:p>
                  </a:txBody>
                  <a:tcPr marL="47789" marR="47789" marT="0" marB="0" anchor="ctr"/>
                </a:tc>
                <a:extLst>
                  <a:ext uri="{0D108BD9-81ED-4DB2-BD59-A6C34878D82A}">
                    <a16:rowId xmlns:a16="http://schemas.microsoft.com/office/drawing/2014/main" val="707737293"/>
                  </a:ext>
                </a:extLst>
              </a:tr>
              <a:tr h="1683113">
                <a:tc>
                  <a:txBody>
                    <a:bodyPr/>
                    <a:lstStyle/>
                    <a:p>
                      <a:pPr algn="ctr">
                        <a:lnSpc>
                          <a:spcPts val="1300"/>
                        </a:lnSpc>
                      </a:pPr>
                      <a:r>
                        <a:rPr lang="el" sz="1600">
                          <a:effectLst/>
                        </a:rPr>
                        <a:t>A2= αντλία ινσουλίνης Medtronic MiniMed 508</a:t>
                      </a:r>
                      <a:endParaRPr lang="en-GB"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7789" marR="47789" marT="0" marB="0" anchor="ctr"/>
                </a:tc>
                <a:tc>
                  <a:txBody>
                    <a:bodyPr/>
                    <a:lstStyle/>
                    <a:p>
                      <a:pPr algn="ctr">
                        <a:lnSpc>
                          <a:spcPts val="1300"/>
                        </a:lnSpc>
                      </a:pPr>
                      <a:r>
                        <a:rPr lang="el" sz="1200" kern="1200">
                          <a:solidFill>
                            <a:schemeClr val="dk1"/>
                          </a:solidFill>
                          <a:effectLst/>
                          <a:latin typeface="+mn-lt"/>
                          <a:ea typeface="+mn-ea"/>
                          <a:cs typeface="+mn-cs"/>
                        </a:rPr>
                        <a:t>Α2. V1 = έλλειψη ασφάλειας (έλεγχος ταυτότητας και εξουσιοδότηση) στο πρωτόκολλο επικοινωνίας RF με άλλες συσκευές, όπως μετρητή γλυκόζης αίματος και πομπούς αισθητήρων γλυκόζης. Το TA απαιτεί στο ίδιο δίκτυο με τη συσκευή να μπορεί να εγχύσει ή να υποκλέψει δεδομένα και να αλλάξει τις ρυθμίσεις της αντλίας</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CVE-2019-10964, A2. V1 = VH(8,8)</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CVSS:3.0/AV:A/AC:L/PR:N/UI:N/S:U/C:H/I:H/A:H</a:t>
                      </a:r>
                      <a:endParaRPr lang="en-GB" sz="1200" kern="1200">
                        <a:solidFill>
                          <a:schemeClr val="dk1"/>
                        </a:solidFill>
                        <a:effectLst/>
                        <a:latin typeface="+mn-lt"/>
                        <a:ea typeface="+mn-ea"/>
                        <a:cs typeface="+mn-cs"/>
                      </a:endParaRPr>
                    </a:p>
                  </a:txBody>
                  <a:tcPr marL="47789" marR="47789" marT="0" marB="0" anchor="ctr"/>
                </a:tc>
                <a:extLst>
                  <a:ext uri="{0D108BD9-81ED-4DB2-BD59-A6C34878D82A}">
                    <a16:rowId xmlns:a16="http://schemas.microsoft.com/office/drawing/2014/main" val="3666254232"/>
                  </a:ext>
                </a:extLst>
              </a:tr>
              <a:tr h="1068558">
                <a:tc>
                  <a:txBody>
                    <a:bodyPr/>
                    <a:lstStyle/>
                    <a:p>
                      <a:pPr algn="ctr">
                        <a:lnSpc>
                          <a:spcPts val="1300"/>
                        </a:lnSpc>
                      </a:pPr>
                      <a:r>
                        <a:rPr lang="el" sz="1600">
                          <a:effectLst/>
                        </a:rPr>
                        <a:t>A3= Σύστημα Διαχείρισης Ινσουλίνης</a:t>
                      </a:r>
                      <a:endParaRPr lang="en-GB" sz="16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47789" marR="47789" marT="0" marB="0" anchor="ctr"/>
                </a:tc>
                <a:tc>
                  <a:txBody>
                    <a:bodyPr/>
                    <a:lstStyle/>
                    <a:p>
                      <a:pPr algn="ctr">
                        <a:lnSpc>
                          <a:spcPts val="1300"/>
                        </a:lnSpc>
                      </a:pPr>
                      <a:r>
                        <a:rPr lang="el" sz="1200" kern="1200">
                          <a:solidFill>
                            <a:schemeClr val="dk1"/>
                          </a:solidFill>
                          <a:effectLst/>
                          <a:latin typeface="+mn-lt"/>
                          <a:ea typeface="+mn-ea"/>
                          <a:cs typeface="+mn-cs"/>
                        </a:rPr>
                        <a:t>Α3. V1 = ακατάλληλος έλεγχος πρόσβασης στο πρωτόκολλο ασύρματης επικοινωνίας RF επιτρέπει στην τοπική ΤΑ να παρακολουθεί ή να τροποποιεί δεδομένα ινσουλίνης και να αλλάζει τις ρυθμίσεις της αντλίας.</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CVE-2020-10627 A3. V1 = VH(8.1)</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CVSS:3.1/AV:A/AC:L/PR:N/UI:N/S:U/C:H/I:H/A:N</a:t>
                      </a:r>
                      <a:endParaRPr lang="en-GB" sz="1200" kern="1200">
                        <a:solidFill>
                          <a:schemeClr val="dk1"/>
                        </a:solidFill>
                        <a:effectLst/>
                        <a:latin typeface="+mn-lt"/>
                        <a:ea typeface="+mn-ea"/>
                        <a:cs typeface="+mn-cs"/>
                      </a:endParaRPr>
                    </a:p>
                  </a:txBody>
                  <a:tcPr marL="47789" marR="47789" marT="0" marB="0" anchor="ctr"/>
                </a:tc>
                <a:extLst>
                  <a:ext uri="{0D108BD9-81ED-4DB2-BD59-A6C34878D82A}">
                    <a16:rowId xmlns:a16="http://schemas.microsoft.com/office/drawing/2014/main" val="3171189300"/>
                  </a:ext>
                </a:extLst>
              </a:tr>
            </a:tbl>
          </a:graphicData>
        </a:graphic>
      </p:graphicFrame>
    </p:spTree>
    <p:extLst>
      <p:ext uri="{BB962C8B-B14F-4D97-AF65-F5344CB8AC3E}">
        <p14:creationId xmlns:p14="http://schemas.microsoft.com/office/powerpoint/2010/main" val="3190276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87E9-0A85-0478-F4A9-609B0F3EDC5B}"/>
              </a:ext>
            </a:extLst>
          </p:cNvPr>
          <p:cNvSpPr>
            <a:spLocks noGrp="1"/>
          </p:cNvSpPr>
          <p:nvPr>
            <p:ph type="ctrTitle"/>
          </p:nvPr>
        </p:nvSpPr>
        <p:spPr>
          <a:xfrm>
            <a:off x="530508" y="417254"/>
            <a:ext cx="8209455" cy="573095"/>
          </a:xfrm>
        </p:spPr>
        <p:txBody>
          <a:bodyPr>
            <a:normAutofit fontScale="90000"/>
          </a:bodyPr>
          <a:lstStyle/>
          <a:p>
            <a:r>
              <a:rPr lang="el" sz="3600" dirty="0">
                <a:solidFill>
                  <a:srgbClr val="00B0F0"/>
                </a:solidFill>
              </a:rPr>
              <a:t>Μελέτη περίπτωσης στην υγειονομική περίθαλψη: Τρωτά σημεία</a:t>
            </a:r>
            <a:endParaRPr lang="en-GB" dirty="0"/>
          </a:p>
        </p:txBody>
      </p:sp>
      <p:graphicFrame>
        <p:nvGraphicFramePr>
          <p:cNvPr id="7" name="Content Placeholder 6">
            <a:extLst>
              <a:ext uri="{FF2B5EF4-FFF2-40B4-BE49-F238E27FC236}">
                <a16:creationId xmlns:a16="http://schemas.microsoft.com/office/drawing/2014/main" id="{2F18D5B9-769E-021E-2A10-990A4EE56C98}"/>
              </a:ext>
            </a:extLst>
          </p:cNvPr>
          <p:cNvGraphicFramePr>
            <a:graphicFrameLocks noGrp="1"/>
          </p:cNvGraphicFramePr>
          <p:nvPr>
            <p:ph sz="quarter" idx="17"/>
            <p:extLst>
              <p:ext uri="{D42A27DB-BD31-4B8C-83A1-F6EECF244321}">
                <p14:modId xmlns:p14="http://schemas.microsoft.com/office/powerpoint/2010/main" val="2141942543"/>
              </p:ext>
            </p:extLst>
          </p:nvPr>
        </p:nvGraphicFramePr>
        <p:xfrm>
          <a:off x="64110" y="1244688"/>
          <a:ext cx="9505192" cy="5564039"/>
        </p:xfrm>
        <a:graphic>
          <a:graphicData uri="http://schemas.openxmlformats.org/drawingml/2006/table">
            <a:tbl>
              <a:tblPr firstRow="1" firstCol="1" bandRow="1">
                <a:tableStyleId>{5C22544A-7EE6-4342-B048-85BDC9FD1C3A}</a:tableStyleId>
              </a:tblPr>
              <a:tblGrid>
                <a:gridCol w="4752596">
                  <a:extLst>
                    <a:ext uri="{9D8B030D-6E8A-4147-A177-3AD203B41FA5}">
                      <a16:colId xmlns:a16="http://schemas.microsoft.com/office/drawing/2014/main" val="2106043679"/>
                    </a:ext>
                  </a:extLst>
                </a:gridCol>
                <a:gridCol w="4752596">
                  <a:extLst>
                    <a:ext uri="{9D8B030D-6E8A-4147-A177-3AD203B41FA5}">
                      <a16:colId xmlns:a16="http://schemas.microsoft.com/office/drawing/2014/main" val="1823506974"/>
                    </a:ext>
                  </a:extLst>
                </a:gridCol>
              </a:tblGrid>
              <a:tr h="1044018">
                <a:tc>
                  <a:txBody>
                    <a:bodyPr/>
                    <a:lstStyle/>
                    <a:p>
                      <a:pPr algn="ctr">
                        <a:lnSpc>
                          <a:spcPts val="1300"/>
                        </a:lnSpc>
                      </a:pPr>
                      <a:r>
                        <a:rPr lang="el" sz="1600" b="1" kern="1200">
                          <a:solidFill>
                            <a:schemeClr val="lt1"/>
                          </a:solidFill>
                          <a:effectLst/>
                          <a:latin typeface="+mn-lt"/>
                          <a:ea typeface="+mn-ea"/>
                          <a:cs typeface="+mn-cs"/>
                        </a:rPr>
                        <a:t>A4 = Συσκευή IoT Λαμπτήρας Philips Hue</a:t>
                      </a:r>
                      <a:endParaRPr lang="en-GB" sz="1600" b="1" kern="1200">
                        <a:solidFill>
                          <a:schemeClr val="lt1"/>
                        </a:solidFill>
                        <a:effectLst/>
                        <a:latin typeface="+mn-lt"/>
                        <a:ea typeface="+mn-ea"/>
                        <a:cs typeface="+mn-cs"/>
                      </a:endParaRPr>
                    </a:p>
                  </a:txBody>
                  <a:tcPr marL="29630" marR="29630" marT="0" marB="0" anchor="ctr"/>
                </a:tc>
                <a:tc>
                  <a:txBody>
                    <a:bodyPr/>
                    <a:lstStyle/>
                    <a:p>
                      <a:pPr algn="ctr">
                        <a:lnSpc>
                          <a:spcPts val="1300"/>
                        </a:lnSpc>
                      </a:pPr>
                      <a:r>
                        <a:rPr lang="el" sz="1200" b="0" kern="1200">
                          <a:solidFill>
                            <a:schemeClr val="dk1"/>
                          </a:solidFill>
                          <a:effectLst/>
                          <a:latin typeface="+mn-lt"/>
                          <a:ea typeface="+mn-ea"/>
                          <a:cs typeface="+mn-cs"/>
                        </a:rPr>
                        <a:t>Α4. V1 = το πρωτόκολλο επικοινωνίας μπορεί να χρησιμοποιηθεί καταχρηστικά για απομακρυσμένη εγκατάσταση κακόβουλου υλικολογισμικού στον λαμπτήρα ως απομακρυσμένη εκτέλεση κώδικα μέσω υπερχείλισης buffer και εξάπλωσης σε άλλες συσκευές IoT που χρησιμοποιούν πρωτόκολλο επικοινωνίας Zigbee.</a:t>
                      </a:r>
                      <a:endParaRPr lang="en-GB" sz="1200" b="0" kern="1200">
                        <a:solidFill>
                          <a:schemeClr val="dk1"/>
                        </a:solidFill>
                        <a:effectLst/>
                        <a:latin typeface="+mn-lt"/>
                        <a:ea typeface="+mn-ea"/>
                        <a:cs typeface="+mn-cs"/>
                      </a:endParaRPr>
                    </a:p>
                    <a:p>
                      <a:pPr algn="ctr">
                        <a:lnSpc>
                          <a:spcPts val="1300"/>
                        </a:lnSpc>
                      </a:pPr>
                      <a:r>
                        <a:rPr lang="el" sz="1200" b="0" kern="1200">
                          <a:solidFill>
                            <a:schemeClr val="dk1"/>
                          </a:solidFill>
                          <a:effectLst/>
                          <a:latin typeface="+mn-lt"/>
                          <a:ea typeface="+mn-ea"/>
                          <a:cs typeface="+mn-cs"/>
                        </a:rPr>
                        <a:t> CVE-2020-6007 A4. V1 = H(7,8)</a:t>
                      </a:r>
                      <a:endParaRPr lang="en-GB" sz="1200" b="0" kern="1200">
                        <a:solidFill>
                          <a:schemeClr val="dk1"/>
                        </a:solidFill>
                        <a:effectLst/>
                        <a:latin typeface="+mn-lt"/>
                        <a:ea typeface="+mn-ea"/>
                        <a:cs typeface="+mn-cs"/>
                      </a:endParaRPr>
                    </a:p>
                    <a:p>
                      <a:pPr algn="ctr">
                        <a:lnSpc>
                          <a:spcPts val="1300"/>
                        </a:lnSpc>
                      </a:pPr>
                      <a:r>
                        <a:rPr lang="el" sz="1200" b="0" kern="1200">
                          <a:solidFill>
                            <a:schemeClr val="dk1"/>
                          </a:solidFill>
                          <a:effectLst/>
                          <a:latin typeface="+mn-lt"/>
                          <a:ea typeface="+mn-ea"/>
                          <a:cs typeface="+mn-cs"/>
                        </a:rPr>
                        <a:t>CVSS:3.1/AV:A/AC:H/PR:N/UI:R/S:C/C:H/I:H/A:H</a:t>
                      </a:r>
                      <a:endParaRPr lang="en-GB" sz="1200" b="0" kern="1200">
                        <a:solidFill>
                          <a:schemeClr val="dk1"/>
                        </a:solidFill>
                        <a:effectLst/>
                        <a:latin typeface="+mn-lt"/>
                        <a:ea typeface="+mn-ea"/>
                        <a:cs typeface="+mn-cs"/>
                      </a:endParaRPr>
                    </a:p>
                  </a:txBody>
                  <a:tcPr marL="29630" marR="29630" marT="0" marB="0" anchor="ctr"/>
                </a:tc>
                <a:extLst>
                  <a:ext uri="{0D108BD9-81ED-4DB2-BD59-A6C34878D82A}">
                    <a16:rowId xmlns:a16="http://schemas.microsoft.com/office/drawing/2014/main" val="2741247478"/>
                  </a:ext>
                </a:extLst>
              </a:tr>
              <a:tr h="1218021">
                <a:tc rowSpan="3">
                  <a:txBody>
                    <a:bodyPr/>
                    <a:lstStyle/>
                    <a:p>
                      <a:pPr algn="ctr">
                        <a:lnSpc>
                          <a:spcPts val="1300"/>
                        </a:lnSpc>
                      </a:pPr>
                      <a:r>
                        <a:rPr lang="el" sz="1600" b="1" kern="1200">
                          <a:solidFill>
                            <a:schemeClr val="lt1"/>
                          </a:solidFill>
                          <a:effectLst/>
                          <a:latin typeface="+mn-lt"/>
                          <a:ea typeface="+mn-ea"/>
                          <a:cs typeface="+mn-cs"/>
                        </a:rPr>
                        <a:t>A5 = Δρομολογητής (Buffalo, Cisco RV Series – Netgear)</a:t>
                      </a:r>
                      <a:endParaRPr lang="en-GB" sz="1600" b="1" kern="1200">
                        <a:solidFill>
                          <a:schemeClr val="lt1"/>
                        </a:solidFill>
                        <a:effectLst/>
                        <a:latin typeface="+mn-lt"/>
                        <a:ea typeface="+mn-ea"/>
                        <a:cs typeface="+mn-cs"/>
                      </a:endParaRPr>
                    </a:p>
                  </a:txBody>
                  <a:tcPr marL="29630" marR="29630" marT="0" marB="0" anchor="ctr"/>
                </a:tc>
                <a:tc>
                  <a:txBody>
                    <a:bodyPr/>
                    <a:lstStyle/>
                    <a:p>
                      <a:pPr algn="ctr">
                        <a:lnSpc>
                          <a:spcPts val="1300"/>
                        </a:lnSpc>
                      </a:pPr>
                      <a:r>
                        <a:rPr lang="el" sz="1200" kern="1200">
                          <a:solidFill>
                            <a:schemeClr val="dk1"/>
                          </a:solidFill>
                          <a:effectLst/>
                          <a:latin typeface="+mn-lt"/>
                          <a:ea typeface="+mn-ea"/>
                          <a:cs typeface="+mn-cs"/>
                        </a:rPr>
                        <a:t>Α5. V1 (Buffalo routers) = Παράκαμψη διαδικασιών ελέγχου ταυτότητας στους επηρεαζόμενους δρομολογητές μέσω αρχείων που δεν χρειάζονται έλεγχο ταυτότητας και αποκτούν πρόσβαση σε επίπεδο root. Επιτρέπει στην υπηρεσία telnet να συνδέει τον έλεγχο άλλων συσκευών, όπως συσκευές IoT.</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CVE-2021-20090 A5. V1 = VH(9,8)</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CVSS:3.1/AV:N/AC:L/PR:N/UI:N/S:U/C:H/I:H/A:H</a:t>
                      </a:r>
                      <a:endParaRPr lang="en-GB" sz="1200" kern="1200">
                        <a:solidFill>
                          <a:schemeClr val="dk1"/>
                        </a:solidFill>
                        <a:effectLst/>
                        <a:latin typeface="+mn-lt"/>
                        <a:ea typeface="+mn-ea"/>
                        <a:cs typeface="+mn-cs"/>
                      </a:endParaRPr>
                    </a:p>
                  </a:txBody>
                  <a:tcPr marL="29630" marR="29630" marT="0" marB="0" anchor="ctr"/>
                </a:tc>
                <a:extLst>
                  <a:ext uri="{0D108BD9-81ED-4DB2-BD59-A6C34878D82A}">
                    <a16:rowId xmlns:a16="http://schemas.microsoft.com/office/drawing/2014/main" val="3625693508"/>
                  </a:ext>
                </a:extLst>
              </a:tr>
              <a:tr h="1044018">
                <a:tc vMerge="1">
                  <a:txBody>
                    <a:bodyPr/>
                    <a:lstStyle/>
                    <a:p>
                      <a:endParaRPr lang="en-GB"/>
                    </a:p>
                  </a:txBody>
                  <a:tcPr/>
                </a:tc>
                <a:tc>
                  <a:txBody>
                    <a:bodyPr/>
                    <a:lstStyle/>
                    <a:p>
                      <a:pPr algn="ctr">
                        <a:lnSpc>
                          <a:spcPts val="1300"/>
                        </a:lnSpc>
                      </a:pPr>
                      <a:r>
                        <a:rPr lang="el" sz="1200" kern="1200">
                          <a:solidFill>
                            <a:schemeClr val="dk1"/>
                          </a:solidFill>
                          <a:effectLst/>
                          <a:latin typeface="+mn-lt"/>
                          <a:ea typeface="+mn-ea"/>
                          <a:cs typeface="+mn-cs"/>
                        </a:rPr>
                        <a:t>Α5. V2 (σειρά Cisco RV) = Το απομακρυσμένο TA με δικαιώματα διαχειριστή εισάγει αυθαίρετες εντολές στο λειτουργικό σύστημα λόγω έλλειψης επικύρωσης επιπέδου εισόδου μέσω διεπαφής που βασίζεται στο web.</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CVE-2021-4012 A5. V2 = H(7.2)</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CVSS:3.1/AV:N/AC:L/PR:H/UI:N/S:U/C:H/I:H/A:H</a:t>
                      </a:r>
                      <a:endParaRPr lang="en-GB" sz="1200" kern="1200">
                        <a:solidFill>
                          <a:schemeClr val="dk1"/>
                        </a:solidFill>
                        <a:effectLst/>
                        <a:latin typeface="+mn-lt"/>
                        <a:ea typeface="+mn-ea"/>
                        <a:cs typeface="+mn-cs"/>
                      </a:endParaRPr>
                    </a:p>
                  </a:txBody>
                  <a:tcPr marL="29630" marR="29630" marT="0" marB="0" anchor="ctr"/>
                </a:tc>
                <a:extLst>
                  <a:ext uri="{0D108BD9-81ED-4DB2-BD59-A6C34878D82A}">
                    <a16:rowId xmlns:a16="http://schemas.microsoft.com/office/drawing/2014/main" val="2920986562"/>
                  </a:ext>
                </a:extLst>
              </a:tr>
              <a:tr h="696012">
                <a:tc vMerge="1">
                  <a:txBody>
                    <a:bodyPr/>
                    <a:lstStyle/>
                    <a:p>
                      <a:endParaRPr lang="en-GB"/>
                    </a:p>
                  </a:txBody>
                  <a:tcPr/>
                </a:tc>
                <a:tc>
                  <a:txBody>
                    <a:bodyPr/>
                    <a:lstStyle/>
                    <a:p>
                      <a:pPr algn="ctr">
                        <a:lnSpc>
                          <a:spcPts val="1300"/>
                        </a:lnSpc>
                      </a:pPr>
                      <a:r>
                        <a:rPr lang="el" sz="1200" kern="1200">
                          <a:solidFill>
                            <a:schemeClr val="dk1"/>
                          </a:solidFill>
                          <a:effectLst/>
                          <a:latin typeface="+mn-lt"/>
                          <a:ea typeface="+mn-ea"/>
                          <a:cs typeface="+mn-cs"/>
                        </a:rPr>
                        <a:t>Α5. V3 (δρομολογητής Netgear) = TA χωρίς έλεγχο ταυτότητας μπορεί να επηρεάσει τη συσκευή μέσω επίθεσης υπερχείλισης buffer.</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CVE-2018-21224: A5. V3 = VH(8,8)</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CVSS:3.1/AV:A/AC:L/PR:N/UI:N/S:U/C:H/I:H/A:H</a:t>
                      </a:r>
                      <a:endParaRPr lang="en-GB" sz="1200" kern="1200">
                        <a:solidFill>
                          <a:schemeClr val="dk1"/>
                        </a:solidFill>
                        <a:effectLst/>
                        <a:latin typeface="+mn-lt"/>
                        <a:ea typeface="+mn-ea"/>
                        <a:cs typeface="+mn-cs"/>
                      </a:endParaRPr>
                    </a:p>
                  </a:txBody>
                  <a:tcPr marL="29630" marR="29630" marT="0" marB="0" anchor="ctr"/>
                </a:tc>
                <a:extLst>
                  <a:ext uri="{0D108BD9-81ED-4DB2-BD59-A6C34878D82A}">
                    <a16:rowId xmlns:a16="http://schemas.microsoft.com/office/drawing/2014/main" val="1930471022"/>
                  </a:ext>
                </a:extLst>
              </a:tr>
              <a:tr h="1044018">
                <a:tc>
                  <a:txBody>
                    <a:bodyPr/>
                    <a:lstStyle/>
                    <a:p>
                      <a:pPr algn="ctr">
                        <a:lnSpc>
                          <a:spcPts val="1300"/>
                        </a:lnSpc>
                      </a:pPr>
                      <a:r>
                        <a:rPr lang="el" sz="1600" b="1" kern="1200">
                          <a:solidFill>
                            <a:schemeClr val="lt1"/>
                          </a:solidFill>
                          <a:effectLst/>
                          <a:latin typeface="+mn-lt"/>
                          <a:ea typeface="+mn-ea"/>
                          <a:cs typeface="+mn-cs"/>
                        </a:rPr>
                        <a:t>A6 = Σύστημα (συμβατό με Windows)</a:t>
                      </a:r>
                      <a:endParaRPr lang="en-GB" sz="1600" b="1" kern="1200">
                        <a:solidFill>
                          <a:schemeClr val="lt1"/>
                        </a:solidFill>
                        <a:effectLst/>
                        <a:latin typeface="+mn-lt"/>
                        <a:ea typeface="+mn-ea"/>
                        <a:cs typeface="+mn-cs"/>
                      </a:endParaRPr>
                    </a:p>
                  </a:txBody>
                  <a:tcPr marL="29630" marR="29630" marT="0" marB="0" anchor="ctr"/>
                </a:tc>
                <a:tc>
                  <a:txBody>
                    <a:bodyPr/>
                    <a:lstStyle/>
                    <a:p>
                      <a:pPr algn="ctr">
                        <a:lnSpc>
                          <a:spcPts val="1300"/>
                        </a:lnSpc>
                      </a:pPr>
                      <a:r>
                        <a:rPr lang="el" sz="1200" kern="1200">
                          <a:solidFill>
                            <a:schemeClr val="dk1"/>
                          </a:solidFill>
                          <a:effectLst/>
                          <a:latin typeface="+mn-lt"/>
                          <a:ea typeface="+mn-ea"/>
                          <a:cs typeface="+mn-cs"/>
                        </a:rPr>
                        <a:t>Α6. V1 = Μια ευπάθεια απομακρυσμένης εκτέλεσης κώδικα επιτρέπει στην TA να εκτελεί αυθαίρετο κώδικα και να αποκτά το ίδιο δικαίωμα με τον τρέχοντα χρήστη. Αυτό επιτρέπει την εγκατάσταση αρχείων τροποποίησης προγράμματος με βάση τα υπάρχοντα δικαιώματα χρήστη.</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CVE-2019-1236: A6. V1 = H(7,5)</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CVSS:3.1/AV:N/AC:H/PR:N/UI:R/S:U/C:H/I:H/A:H</a:t>
                      </a:r>
                      <a:endParaRPr lang="en-GB" sz="1200" kern="1200">
                        <a:solidFill>
                          <a:schemeClr val="dk1"/>
                        </a:solidFill>
                        <a:effectLst/>
                        <a:latin typeface="+mn-lt"/>
                        <a:ea typeface="+mn-ea"/>
                        <a:cs typeface="+mn-cs"/>
                      </a:endParaRPr>
                    </a:p>
                  </a:txBody>
                  <a:tcPr marL="29630" marR="29630" marT="0" marB="0" anchor="ctr"/>
                </a:tc>
                <a:extLst>
                  <a:ext uri="{0D108BD9-81ED-4DB2-BD59-A6C34878D82A}">
                    <a16:rowId xmlns:a16="http://schemas.microsoft.com/office/drawing/2014/main" val="2439196347"/>
                  </a:ext>
                </a:extLst>
              </a:tr>
            </a:tbl>
          </a:graphicData>
        </a:graphic>
      </p:graphicFrame>
      <p:sp>
        <p:nvSpPr>
          <p:cNvPr id="4" name="Picture Placeholder 3">
            <a:extLst>
              <a:ext uri="{FF2B5EF4-FFF2-40B4-BE49-F238E27FC236}">
                <a16:creationId xmlns:a16="http://schemas.microsoft.com/office/drawing/2014/main" id="{8B5F74D6-6DD3-8EAB-CB9A-D5EE83E96A97}"/>
              </a:ext>
            </a:extLst>
          </p:cNvPr>
          <p:cNvSpPr>
            <a:spLocks noGrp="1"/>
          </p:cNvSpPr>
          <p:nvPr>
            <p:ph type="pic" sz="quarter" idx="11"/>
          </p:nvPr>
        </p:nvSpPr>
        <p:spPr>
          <a:xfrm flipH="1">
            <a:off x="10515599" y="0"/>
            <a:ext cx="1672916" cy="6858000"/>
          </a:xfrm>
        </p:spPr>
        <p:txBody>
          <a:bodyPr/>
          <a:lstStyle/>
          <a:p>
            <a:endParaRPr lang="en-GB"/>
          </a:p>
        </p:txBody>
      </p:sp>
      <p:sp>
        <p:nvSpPr>
          <p:cNvPr id="6" name="Slide Number Placeholder 5">
            <a:extLst>
              <a:ext uri="{FF2B5EF4-FFF2-40B4-BE49-F238E27FC236}">
                <a16:creationId xmlns:a16="http://schemas.microsoft.com/office/drawing/2014/main" id="{35644763-A354-0A46-CBD0-094E80FCCEA4}"/>
              </a:ext>
            </a:extLst>
          </p:cNvPr>
          <p:cNvSpPr>
            <a:spLocks noGrp="1"/>
          </p:cNvSpPr>
          <p:nvPr>
            <p:ph type="sldNum" sz="quarter" idx="4"/>
          </p:nvPr>
        </p:nvSpPr>
        <p:spPr/>
        <p:txBody>
          <a:bodyPr/>
          <a:lstStyle/>
          <a:p>
            <a:fld id="{3A98EE3D-8CD1-4C3F-BD1C-C98C9596463C}" type="slidenum">
              <a:rPr lang="en-US" smtClean="0"/>
              <a:pPr/>
              <a:t>55</a:t>
            </a:fld>
            <a:endParaRPr lang="en-US"/>
          </a:p>
        </p:txBody>
      </p:sp>
    </p:spTree>
    <p:extLst>
      <p:ext uri="{BB962C8B-B14F-4D97-AF65-F5344CB8AC3E}">
        <p14:creationId xmlns:p14="http://schemas.microsoft.com/office/powerpoint/2010/main" val="18317629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F29EF-C49E-0E95-6C97-E01D53D17A26}"/>
              </a:ext>
            </a:extLst>
          </p:cNvPr>
          <p:cNvSpPr>
            <a:spLocks noGrp="1"/>
          </p:cNvSpPr>
          <p:nvPr>
            <p:ph type="ctrTitle"/>
          </p:nvPr>
        </p:nvSpPr>
        <p:spPr>
          <a:xfrm>
            <a:off x="796322" y="320040"/>
            <a:ext cx="9772441" cy="488034"/>
          </a:xfrm>
        </p:spPr>
        <p:txBody>
          <a:bodyPr>
            <a:normAutofit fontScale="90000"/>
          </a:bodyPr>
          <a:lstStyle/>
          <a:p>
            <a:r>
              <a:rPr lang="el" sz="3600">
                <a:solidFill>
                  <a:srgbClr val="00B0F0"/>
                </a:solidFill>
              </a:rPr>
              <a:t>Μελέτη περίπτωσης στην υγειονομική περίθαλψη: Τρωτά σημεία</a:t>
            </a:r>
            <a:endParaRPr lang="en-GB"/>
          </a:p>
        </p:txBody>
      </p:sp>
      <p:graphicFrame>
        <p:nvGraphicFramePr>
          <p:cNvPr id="7" name="Content Placeholder 6">
            <a:extLst>
              <a:ext uri="{FF2B5EF4-FFF2-40B4-BE49-F238E27FC236}">
                <a16:creationId xmlns:a16="http://schemas.microsoft.com/office/drawing/2014/main" id="{1F3D7D2D-697E-240C-C6DD-59F9559E6A3D}"/>
              </a:ext>
            </a:extLst>
          </p:cNvPr>
          <p:cNvGraphicFramePr>
            <a:graphicFrameLocks noGrp="1"/>
          </p:cNvGraphicFramePr>
          <p:nvPr>
            <p:ph sz="quarter" idx="17"/>
            <p:extLst>
              <p:ext uri="{D42A27DB-BD31-4B8C-83A1-F6EECF244321}">
                <p14:modId xmlns:p14="http://schemas.microsoft.com/office/powerpoint/2010/main" val="819584798"/>
              </p:ext>
            </p:extLst>
          </p:nvPr>
        </p:nvGraphicFramePr>
        <p:xfrm>
          <a:off x="401504" y="1447800"/>
          <a:ext cx="9117202" cy="4655288"/>
        </p:xfrm>
        <a:graphic>
          <a:graphicData uri="http://schemas.openxmlformats.org/drawingml/2006/table">
            <a:tbl>
              <a:tblPr firstRow="1" firstCol="1" bandRow="1">
                <a:tableStyleId>{5C22544A-7EE6-4342-B048-85BDC9FD1C3A}</a:tableStyleId>
              </a:tblPr>
              <a:tblGrid>
                <a:gridCol w="4558601">
                  <a:extLst>
                    <a:ext uri="{9D8B030D-6E8A-4147-A177-3AD203B41FA5}">
                      <a16:colId xmlns:a16="http://schemas.microsoft.com/office/drawing/2014/main" val="47217573"/>
                    </a:ext>
                  </a:extLst>
                </a:gridCol>
                <a:gridCol w="4558601">
                  <a:extLst>
                    <a:ext uri="{9D8B030D-6E8A-4147-A177-3AD203B41FA5}">
                      <a16:colId xmlns:a16="http://schemas.microsoft.com/office/drawing/2014/main" val="3568440075"/>
                    </a:ext>
                  </a:extLst>
                </a:gridCol>
              </a:tblGrid>
              <a:tr h="969852">
                <a:tc>
                  <a:txBody>
                    <a:bodyPr/>
                    <a:lstStyle/>
                    <a:p>
                      <a:pPr algn="ctr">
                        <a:lnSpc>
                          <a:spcPts val="1300"/>
                        </a:lnSpc>
                      </a:pPr>
                      <a:r>
                        <a:rPr lang="el" sz="1600" b="1" kern="1200">
                          <a:solidFill>
                            <a:schemeClr val="lt1"/>
                          </a:solidFill>
                          <a:effectLst/>
                          <a:latin typeface="+mn-lt"/>
                          <a:ea typeface="+mn-ea"/>
                          <a:cs typeface="+mn-cs"/>
                        </a:rPr>
                        <a:t>A7 = Ανθεκτικό tablet (Dell)</a:t>
                      </a:r>
                      <a:endParaRPr lang="en-GB" sz="1600" b="1" kern="1200">
                        <a:solidFill>
                          <a:schemeClr val="lt1"/>
                        </a:solidFill>
                        <a:effectLst/>
                        <a:latin typeface="+mn-lt"/>
                        <a:ea typeface="+mn-ea"/>
                        <a:cs typeface="+mn-cs"/>
                      </a:endParaRPr>
                    </a:p>
                  </a:txBody>
                  <a:tcPr marL="20546" marR="20546" marT="0" marB="0" anchor="ctr"/>
                </a:tc>
                <a:tc>
                  <a:txBody>
                    <a:bodyPr/>
                    <a:lstStyle/>
                    <a:p>
                      <a:pPr algn="ctr">
                        <a:lnSpc>
                          <a:spcPts val="1300"/>
                        </a:lnSpc>
                      </a:pPr>
                      <a:r>
                        <a:rPr lang="el" sz="1200" b="0" kern="1200">
                          <a:solidFill>
                            <a:schemeClr val="dk1"/>
                          </a:solidFill>
                          <a:effectLst/>
                          <a:latin typeface="+mn-lt"/>
                          <a:ea typeface="+mn-ea"/>
                          <a:cs typeface="+mn-cs"/>
                        </a:rPr>
                        <a:t>Α7. V1 = Ένα τοπικό TA χωρίς την ανάγκη ελέγχου ταυτότητας μπορεί να εκμεταλλευτεί αυτήν την ευπάθεια και να εκτελέσει αυθαίρετο κώδικα σε λειτουργία διαχείρισης συστήματος.</a:t>
                      </a:r>
                      <a:endParaRPr lang="en-GB" sz="1200" b="0" kern="1200">
                        <a:solidFill>
                          <a:schemeClr val="dk1"/>
                        </a:solidFill>
                        <a:effectLst/>
                        <a:latin typeface="+mn-lt"/>
                        <a:ea typeface="+mn-ea"/>
                        <a:cs typeface="+mn-cs"/>
                      </a:endParaRPr>
                    </a:p>
                    <a:p>
                      <a:pPr algn="ctr">
                        <a:lnSpc>
                          <a:spcPts val="1300"/>
                        </a:lnSpc>
                      </a:pPr>
                      <a:r>
                        <a:rPr lang="el" sz="1200" b="0" kern="1200">
                          <a:solidFill>
                            <a:schemeClr val="dk1"/>
                          </a:solidFill>
                          <a:effectLst/>
                          <a:latin typeface="+mn-lt"/>
                          <a:ea typeface="+mn-ea"/>
                          <a:cs typeface="+mn-cs"/>
                        </a:rPr>
                        <a:t>CVE-2020-5348 A8. V1 = H(7,8)</a:t>
                      </a:r>
                      <a:endParaRPr lang="en-GB" sz="1200" b="0" kern="1200">
                        <a:solidFill>
                          <a:schemeClr val="dk1"/>
                        </a:solidFill>
                        <a:effectLst/>
                        <a:latin typeface="+mn-lt"/>
                        <a:ea typeface="+mn-ea"/>
                        <a:cs typeface="+mn-cs"/>
                      </a:endParaRPr>
                    </a:p>
                    <a:p>
                      <a:pPr algn="ctr">
                        <a:lnSpc>
                          <a:spcPts val="1300"/>
                        </a:lnSpc>
                      </a:pPr>
                      <a:r>
                        <a:rPr lang="el" sz="1200" b="0" kern="1200">
                          <a:solidFill>
                            <a:schemeClr val="dk1"/>
                          </a:solidFill>
                          <a:effectLst/>
                          <a:latin typeface="+mn-lt"/>
                          <a:ea typeface="+mn-ea"/>
                          <a:cs typeface="+mn-cs"/>
                        </a:rPr>
                        <a:t>CVSS:3.1/AV:L/AC:L/PR:L/UI:N/S:U/C:H/I:H/A:H</a:t>
                      </a:r>
                      <a:endParaRPr lang="en-GB" sz="1200" b="0" kern="1200">
                        <a:solidFill>
                          <a:schemeClr val="dk1"/>
                        </a:solidFill>
                        <a:effectLst/>
                        <a:latin typeface="+mn-lt"/>
                        <a:ea typeface="+mn-ea"/>
                        <a:cs typeface="+mn-cs"/>
                      </a:endParaRPr>
                    </a:p>
                  </a:txBody>
                  <a:tcPr marL="20546" marR="20546" marT="0" marB="0" anchor="ctr"/>
                </a:tc>
                <a:extLst>
                  <a:ext uri="{0D108BD9-81ED-4DB2-BD59-A6C34878D82A}">
                    <a16:rowId xmlns:a16="http://schemas.microsoft.com/office/drawing/2014/main" val="53930092"/>
                  </a:ext>
                </a:extLst>
              </a:tr>
              <a:tr h="1357792">
                <a:tc>
                  <a:txBody>
                    <a:bodyPr/>
                    <a:lstStyle/>
                    <a:p>
                      <a:pPr algn="ctr">
                        <a:lnSpc>
                          <a:spcPts val="1300"/>
                        </a:lnSpc>
                      </a:pPr>
                      <a:r>
                        <a:rPr lang="el" sz="1600" b="1" kern="1200">
                          <a:solidFill>
                            <a:schemeClr val="lt1"/>
                          </a:solidFill>
                          <a:effectLst/>
                          <a:latin typeface="+mn-lt"/>
                          <a:ea typeface="+mn-ea"/>
                          <a:cs typeface="+mn-cs"/>
                        </a:rPr>
                        <a:t>A8 = διαδικτυακό σύστημα διαχείρισης νοσοκομείων (Care2X)</a:t>
                      </a:r>
                      <a:endParaRPr lang="en-GB" sz="1600" b="1" kern="1200">
                        <a:solidFill>
                          <a:schemeClr val="lt1"/>
                        </a:solidFill>
                        <a:effectLst/>
                        <a:latin typeface="+mn-lt"/>
                        <a:ea typeface="+mn-ea"/>
                        <a:cs typeface="+mn-cs"/>
                      </a:endParaRPr>
                    </a:p>
                  </a:txBody>
                  <a:tcPr marL="20546" marR="20546" marT="0" marB="0" anchor="ctr"/>
                </a:tc>
                <a:tc>
                  <a:txBody>
                    <a:bodyPr/>
                    <a:lstStyle/>
                    <a:p>
                      <a:pPr algn="ctr">
                        <a:lnSpc>
                          <a:spcPts val="1300"/>
                        </a:lnSpc>
                      </a:pPr>
                      <a:r>
                        <a:rPr lang="el" sz="1200" kern="1200">
                          <a:solidFill>
                            <a:schemeClr val="dk1"/>
                          </a:solidFill>
                          <a:effectLst/>
                          <a:latin typeface="+mn-lt"/>
                          <a:ea typeface="+mn-ea"/>
                          <a:cs typeface="+mn-cs"/>
                        </a:rPr>
                        <a:t>Α8. V1 = Μια ευπάθεια δέσμης ενεργειών μεταξύ ιστότοπων που εκμεταλλεύεται κατά την εγγραφή του ασθενούς. Η TA μπορεί να στείλει το ωφέλιμο φορτίο XSS σε αυτήν την ευάλωτη παράμετρο και να αναλάβει τον έλεγχο ενός άλλου καταχωρητή χρήστη. Η τεχνική βοήθεια χρειάζεται αλληλεπίδραση θύματος χρήστη</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Χαρακτηριστικά εκμετάλλευσης =PoC και οπλισμένο exploit,</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CVE-2021-36352 A9. V1 = Μ(5,4)</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CVSS:3.1/AV:N/AC:L/PR:L/UI:R/S:C/C:L/I:L/A:N</a:t>
                      </a:r>
                      <a:endParaRPr lang="en-GB" sz="1200" kern="1200">
                        <a:solidFill>
                          <a:schemeClr val="dk1"/>
                        </a:solidFill>
                        <a:effectLst/>
                        <a:latin typeface="+mn-lt"/>
                        <a:ea typeface="+mn-ea"/>
                        <a:cs typeface="+mn-cs"/>
                      </a:endParaRPr>
                    </a:p>
                  </a:txBody>
                  <a:tcPr marL="20546" marR="20546" marT="0" marB="0" anchor="ctr"/>
                </a:tc>
                <a:extLst>
                  <a:ext uri="{0D108BD9-81ED-4DB2-BD59-A6C34878D82A}">
                    <a16:rowId xmlns:a16="http://schemas.microsoft.com/office/drawing/2014/main" val="1438856633"/>
                  </a:ext>
                </a:extLst>
              </a:tr>
              <a:tr h="1163822">
                <a:tc rowSpan="2">
                  <a:txBody>
                    <a:bodyPr/>
                    <a:lstStyle/>
                    <a:p>
                      <a:pPr algn="ctr">
                        <a:lnSpc>
                          <a:spcPts val="1300"/>
                        </a:lnSpc>
                      </a:pPr>
                      <a:r>
                        <a:rPr lang="el" sz="1600" b="1" kern="1200">
                          <a:solidFill>
                            <a:schemeClr val="lt1"/>
                          </a:solidFill>
                          <a:effectLst/>
                          <a:latin typeface="+mn-lt"/>
                          <a:ea typeface="+mn-ea"/>
                          <a:cs typeface="+mn-cs"/>
                        </a:rPr>
                        <a:t>A9 = SpaceCom</a:t>
                      </a:r>
                      <a:endParaRPr lang="en-GB" sz="1600" b="1" kern="1200">
                        <a:solidFill>
                          <a:schemeClr val="lt1"/>
                        </a:solidFill>
                        <a:effectLst/>
                        <a:latin typeface="+mn-lt"/>
                        <a:ea typeface="+mn-ea"/>
                        <a:cs typeface="+mn-cs"/>
                      </a:endParaRPr>
                    </a:p>
                  </a:txBody>
                  <a:tcPr marL="20546" marR="20546" marT="0" marB="0" anchor="ctr"/>
                </a:tc>
                <a:tc>
                  <a:txBody>
                    <a:bodyPr/>
                    <a:lstStyle/>
                    <a:p>
                      <a:pPr algn="ctr">
                        <a:lnSpc>
                          <a:spcPts val="1300"/>
                        </a:lnSpc>
                      </a:pPr>
                      <a:r>
                        <a:rPr lang="el" sz="1200" kern="1200">
                          <a:solidFill>
                            <a:schemeClr val="dk1"/>
                          </a:solidFill>
                          <a:effectLst/>
                          <a:latin typeface="+mn-lt"/>
                          <a:ea typeface="+mn-ea"/>
                          <a:cs typeface="+mn-cs"/>
                        </a:rPr>
                        <a:t>Α9. V1 = Η έλλειψη ελέγχου ταυτότητας για λειτουργία com κρίσιμου χώρου επιτρέπει τη σύνδεση με την αντλία</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Χαρακτηριστικά εκμετάλλευσης =PoC και Weaponized Exploit, αυθαίρετη εκτέλεση κώδικα</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CVE-2021-33882, A1. V1 = VH(8,6)</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AV:N/AC:L/PR:N/UI:N/S:C/C:N/I:H/A:N</a:t>
                      </a:r>
                      <a:endParaRPr lang="en-GB" sz="1200" kern="1200">
                        <a:solidFill>
                          <a:schemeClr val="dk1"/>
                        </a:solidFill>
                        <a:effectLst/>
                        <a:latin typeface="+mn-lt"/>
                        <a:ea typeface="+mn-ea"/>
                        <a:cs typeface="+mn-cs"/>
                      </a:endParaRPr>
                    </a:p>
                  </a:txBody>
                  <a:tcPr marL="20546" marR="20546" marT="0" marB="0" anchor="ctr"/>
                </a:tc>
                <a:extLst>
                  <a:ext uri="{0D108BD9-81ED-4DB2-BD59-A6C34878D82A}">
                    <a16:rowId xmlns:a16="http://schemas.microsoft.com/office/drawing/2014/main" val="871926127"/>
                  </a:ext>
                </a:extLst>
              </a:tr>
              <a:tr h="1163822">
                <a:tc vMerge="1">
                  <a:txBody>
                    <a:bodyPr/>
                    <a:lstStyle/>
                    <a:p>
                      <a:endParaRPr lang="en-GB"/>
                    </a:p>
                  </a:txBody>
                  <a:tcPr/>
                </a:tc>
                <a:tc>
                  <a:txBody>
                    <a:bodyPr/>
                    <a:lstStyle/>
                    <a:p>
                      <a:pPr algn="ctr">
                        <a:lnSpc>
                          <a:spcPts val="1300"/>
                        </a:lnSpc>
                      </a:pPr>
                      <a:r>
                        <a:rPr lang="el" sz="1200" kern="1200">
                          <a:solidFill>
                            <a:schemeClr val="dk1"/>
                          </a:solidFill>
                          <a:effectLst/>
                          <a:latin typeface="+mn-lt"/>
                          <a:ea typeface="+mn-ea"/>
                          <a:cs typeface="+mn-cs"/>
                        </a:rPr>
                        <a:t>Α9. V2 = Η μετάδοση απλού κειμένου επιτρέπει στο TA να παρακολουθεί την κίνηση δικτύου.</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Χαρακτηριστικά εκμετάλλευσης =PoC και Weaponized Exploit, αυθαίρετη εκτέλεση κώδικα</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CVE-2021-33883, A1. V2 = H(7,5)</a:t>
                      </a:r>
                      <a:endParaRPr lang="en-GB" sz="1200" kern="1200">
                        <a:solidFill>
                          <a:schemeClr val="dk1"/>
                        </a:solidFill>
                        <a:effectLst/>
                        <a:latin typeface="+mn-lt"/>
                        <a:ea typeface="+mn-ea"/>
                        <a:cs typeface="+mn-cs"/>
                      </a:endParaRPr>
                    </a:p>
                    <a:p>
                      <a:pPr algn="ctr">
                        <a:lnSpc>
                          <a:spcPts val="1300"/>
                        </a:lnSpc>
                      </a:pPr>
                      <a:r>
                        <a:rPr lang="el" sz="1200" kern="1200">
                          <a:solidFill>
                            <a:schemeClr val="dk1"/>
                          </a:solidFill>
                          <a:effectLst/>
                          <a:latin typeface="+mn-lt"/>
                          <a:ea typeface="+mn-ea"/>
                          <a:cs typeface="+mn-cs"/>
                        </a:rPr>
                        <a:t>AV:N/AC:L/PR:N/UI:N/S:U/C:H/I:N/A:N</a:t>
                      </a:r>
                      <a:endParaRPr lang="en-GB" sz="1200" kern="1200">
                        <a:solidFill>
                          <a:schemeClr val="dk1"/>
                        </a:solidFill>
                        <a:effectLst/>
                        <a:latin typeface="+mn-lt"/>
                        <a:ea typeface="+mn-ea"/>
                        <a:cs typeface="+mn-cs"/>
                      </a:endParaRPr>
                    </a:p>
                  </a:txBody>
                  <a:tcPr marL="20546" marR="20546" marT="0" marB="0" anchor="ctr"/>
                </a:tc>
                <a:extLst>
                  <a:ext uri="{0D108BD9-81ED-4DB2-BD59-A6C34878D82A}">
                    <a16:rowId xmlns:a16="http://schemas.microsoft.com/office/drawing/2014/main" val="443329198"/>
                  </a:ext>
                </a:extLst>
              </a:tr>
            </a:tbl>
          </a:graphicData>
        </a:graphic>
      </p:graphicFrame>
      <p:sp>
        <p:nvSpPr>
          <p:cNvPr id="4" name="Picture Placeholder 3">
            <a:extLst>
              <a:ext uri="{FF2B5EF4-FFF2-40B4-BE49-F238E27FC236}">
                <a16:creationId xmlns:a16="http://schemas.microsoft.com/office/drawing/2014/main" id="{6C731981-10BF-EE84-69F5-7AC31AF18AD0}"/>
              </a:ext>
            </a:extLst>
          </p:cNvPr>
          <p:cNvSpPr>
            <a:spLocks noGrp="1"/>
          </p:cNvSpPr>
          <p:nvPr>
            <p:ph type="pic" sz="quarter" idx="11"/>
          </p:nvPr>
        </p:nvSpPr>
        <p:spPr>
          <a:xfrm flipH="1">
            <a:off x="10951534" y="0"/>
            <a:ext cx="1236981" cy="6858000"/>
          </a:xfrm>
        </p:spPr>
        <p:txBody>
          <a:bodyPr/>
          <a:lstStyle/>
          <a:p>
            <a:endParaRPr lang="en-GB"/>
          </a:p>
        </p:txBody>
      </p:sp>
      <p:sp>
        <p:nvSpPr>
          <p:cNvPr id="6" name="Slide Number Placeholder 5">
            <a:extLst>
              <a:ext uri="{FF2B5EF4-FFF2-40B4-BE49-F238E27FC236}">
                <a16:creationId xmlns:a16="http://schemas.microsoft.com/office/drawing/2014/main" id="{213823C8-12EE-EBA1-1CF3-FD5A8B57A549}"/>
              </a:ext>
            </a:extLst>
          </p:cNvPr>
          <p:cNvSpPr>
            <a:spLocks noGrp="1"/>
          </p:cNvSpPr>
          <p:nvPr>
            <p:ph type="sldNum" sz="quarter" idx="4"/>
          </p:nvPr>
        </p:nvSpPr>
        <p:spPr/>
        <p:txBody>
          <a:bodyPr/>
          <a:lstStyle/>
          <a:p>
            <a:fld id="{3A98EE3D-8CD1-4C3F-BD1C-C98C9596463C}" type="slidenum">
              <a:rPr lang="en-US" smtClean="0"/>
              <a:pPr/>
              <a:t>56</a:t>
            </a:fld>
            <a:endParaRPr lang="en-US"/>
          </a:p>
        </p:txBody>
      </p:sp>
    </p:spTree>
    <p:extLst>
      <p:ext uri="{BB962C8B-B14F-4D97-AF65-F5344CB8AC3E}">
        <p14:creationId xmlns:p14="http://schemas.microsoft.com/office/powerpoint/2010/main" val="1316364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9EF3-8B14-4D8D-86FD-24477D877804}"/>
              </a:ext>
            </a:extLst>
          </p:cNvPr>
          <p:cNvSpPr>
            <a:spLocks noGrp="1"/>
          </p:cNvSpPr>
          <p:nvPr>
            <p:ph type="ctrTitle"/>
          </p:nvPr>
        </p:nvSpPr>
        <p:spPr>
          <a:xfrm>
            <a:off x="796322" y="320040"/>
            <a:ext cx="9368404" cy="721951"/>
          </a:xfrm>
        </p:spPr>
        <p:txBody>
          <a:bodyPr>
            <a:normAutofit fontScale="90000"/>
          </a:bodyPr>
          <a:lstStyle/>
          <a:p>
            <a:r>
              <a:rPr lang="el" sz="3600" dirty="0">
                <a:solidFill>
                  <a:srgbClr val="00B0F0"/>
                </a:solidFill>
              </a:rPr>
              <a:t>Μελέτη περίπτωσης στην υγειονομική περίθαλψη: Προφίλ παράγοντα απειλής</a:t>
            </a:r>
            <a:endParaRPr lang="en-GB" dirty="0"/>
          </a:p>
        </p:txBody>
      </p:sp>
      <p:sp>
        <p:nvSpPr>
          <p:cNvPr id="3" name="Content Placeholder 2">
            <a:extLst>
              <a:ext uri="{FF2B5EF4-FFF2-40B4-BE49-F238E27FC236}">
                <a16:creationId xmlns:a16="http://schemas.microsoft.com/office/drawing/2014/main" id="{C6F912DE-062D-BB7D-A80A-D8755516CF73}"/>
              </a:ext>
            </a:extLst>
          </p:cNvPr>
          <p:cNvSpPr>
            <a:spLocks noGrp="1"/>
          </p:cNvSpPr>
          <p:nvPr>
            <p:ph sz="quarter" idx="17"/>
          </p:nvPr>
        </p:nvSpPr>
        <p:spPr>
          <a:xfrm>
            <a:off x="796321" y="1573619"/>
            <a:ext cx="7454543" cy="3730219"/>
          </a:xfrm>
        </p:spPr>
        <p:txBody>
          <a:bodyPr>
            <a:normAutofit fontScale="62500" lnSpcReduction="20000"/>
          </a:bodyPr>
          <a:lstStyle/>
          <a:p>
            <a:pPr lvl="1"/>
            <a:r>
              <a:rPr lang="el" sz="2400"/>
              <a:t>Μπορεί να είναι εξωτερική και εσωτερική </a:t>
            </a:r>
          </a:p>
          <a:p>
            <a:pPr lvl="1"/>
            <a:r>
              <a:rPr lang="el" sz="2400"/>
              <a:t>Κίνητρα όπως οικονομικό κέρδος, βλάβη στον ασθενή, ανταγωνιστές</a:t>
            </a:r>
          </a:p>
          <a:p>
            <a:pPr lvl="1"/>
            <a:r>
              <a:rPr lang="el" sz="2400"/>
              <a:t>Ορισμένες γνώσεις </a:t>
            </a:r>
          </a:p>
          <a:p>
            <a:pPr lvl="2"/>
            <a:r>
              <a:rPr lang="el" sz="2400"/>
              <a:t>Πληροφορίες επαλήθευσης για συγκεκριμένη συσκευή</a:t>
            </a:r>
          </a:p>
          <a:p>
            <a:pPr lvl="2"/>
            <a:r>
              <a:rPr lang="el" sz="2400"/>
              <a:t>ραδιοσυχνότητα μετάδοσης και δομή δεδομένων.</a:t>
            </a:r>
          </a:p>
          <a:p>
            <a:pPr lvl="2"/>
            <a:r>
              <a:rPr lang="el" sz="2400"/>
              <a:t>Π.χ.: Αντλία έγχυσης: γνώση σχετικά με την πρόσβαση στο τοπικό δίκτυο, τη δομή δεδομένων διαύλου CAN, την κλιμάκωση των δικαιωμάτων από την πρόσβαση χρήστη στην πρόσβαση διαχειριστή και τη διαμόρφωση της αντλίας</a:t>
            </a:r>
          </a:p>
          <a:p>
            <a:pPr marL="914400" lvl="2" indent="0">
              <a:buNone/>
            </a:pPr>
            <a:endParaRPr lang="en-GB" sz="2400"/>
          </a:p>
          <a:p>
            <a:pPr lvl="2"/>
            <a:r>
              <a:rPr lang="el" sz="2400"/>
              <a:t>Π.χ.: Αντλίες ινσουλίνης Medtronic: Γνώσεις σχετικά με τον τρόπο πρόσβασης στο δίκτυο και παρακολούθησης ραδιοσυχνοτήτων και τη διαμόρφωση της αντλίας</a:t>
            </a:r>
          </a:p>
          <a:p>
            <a:r>
              <a:rPr lang="el" sz="2400"/>
              <a:t>Χρήστης : Βασικές γνώσεις σε λειτουργική συσκευή, IT </a:t>
            </a:r>
          </a:p>
          <a:p>
            <a:endParaRPr lang="en-GB"/>
          </a:p>
        </p:txBody>
      </p:sp>
      <p:sp>
        <p:nvSpPr>
          <p:cNvPr id="4" name="Picture Placeholder 3">
            <a:extLst>
              <a:ext uri="{FF2B5EF4-FFF2-40B4-BE49-F238E27FC236}">
                <a16:creationId xmlns:a16="http://schemas.microsoft.com/office/drawing/2014/main" id="{B36CE768-BBEC-4DBA-3362-280A1B5E9347}"/>
              </a:ext>
            </a:extLst>
          </p:cNvPr>
          <p:cNvSpPr>
            <a:spLocks noGrp="1"/>
          </p:cNvSpPr>
          <p:nvPr>
            <p:ph type="pic" sz="quarter" idx="11"/>
          </p:nvPr>
        </p:nvSpPr>
        <p:spPr>
          <a:xfrm flipH="1">
            <a:off x="10940901" y="0"/>
            <a:ext cx="1247614" cy="6858000"/>
          </a:xfrm>
        </p:spPr>
        <p:txBody>
          <a:bodyPr/>
          <a:lstStyle/>
          <a:p>
            <a:endParaRPr lang="en-GB"/>
          </a:p>
        </p:txBody>
      </p:sp>
      <p:sp>
        <p:nvSpPr>
          <p:cNvPr id="5" name="Footer Placeholder 4">
            <a:extLst>
              <a:ext uri="{FF2B5EF4-FFF2-40B4-BE49-F238E27FC236}">
                <a16:creationId xmlns:a16="http://schemas.microsoft.com/office/drawing/2014/main" id="{AAA6AD46-A269-AF82-E3A3-EF33D94F718E}"/>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BD4FA860-BBD8-70C5-CEF8-9A6907F49C00}"/>
              </a:ext>
            </a:extLst>
          </p:cNvPr>
          <p:cNvSpPr>
            <a:spLocks noGrp="1"/>
          </p:cNvSpPr>
          <p:nvPr>
            <p:ph type="sldNum" sz="quarter" idx="4"/>
          </p:nvPr>
        </p:nvSpPr>
        <p:spPr/>
        <p:txBody>
          <a:bodyPr/>
          <a:lstStyle/>
          <a:p>
            <a:fld id="{3A98EE3D-8CD1-4C3F-BD1C-C98C9596463C}" type="slidenum">
              <a:rPr lang="en-US" smtClean="0"/>
              <a:pPr/>
              <a:t>57</a:t>
            </a:fld>
            <a:endParaRPr lang="en-US"/>
          </a:p>
        </p:txBody>
      </p:sp>
    </p:spTree>
    <p:extLst>
      <p:ext uri="{BB962C8B-B14F-4D97-AF65-F5344CB8AC3E}">
        <p14:creationId xmlns:p14="http://schemas.microsoft.com/office/powerpoint/2010/main" val="3814355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0627-A7BB-629B-9E50-FDEE6DEC9EE4}"/>
              </a:ext>
            </a:extLst>
          </p:cNvPr>
          <p:cNvSpPr>
            <a:spLocks noGrp="1"/>
          </p:cNvSpPr>
          <p:nvPr>
            <p:ph type="ctrTitle"/>
          </p:nvPr>
        </p:nvSpPr>
        <p:spPr>
          <a:xfrm>
            <a:off x="275326" y="96756"/>
            <a:ext cx="8996264" cy="945100"/>
          </a:xfrm>
        </p:spPr>
        <p:txBody>
          <a:bodyPr>
            <a:normAutofit fontScale="90000"/>
          </a:bodyPr>
          <a:lstStyle/>
          <a:p>
            <a:r>
              <a:rPr lang="el" sz="3600">
                <a:solidFill>
                  <a:srgbClr val="00B0F0"/>
                </a:solidFill>
              </a:rPr>
              <a:t>Μελέτη περίπτωσης στην υγειονομική περίθαλψη: Δημιουργία διαδρομής επίθεσης</a:t>
            </a:r>
            <a:endParaRPr lang="en-GB"/>
          </a:p>
        </p:txBody>
      </p:sp>
      <p:sp>
        <p:nvSpPr>
          <p:cNvPr id="4" name="Picture Placeholder 3">
            <a:extLst>
              <a:ext uri="{FF2B5EF4-FFF2-40B4-BE49-F238E27FC236}">
                <a16:creationId xmlns:a16="http://schemas.microsoft.com/office/drawing/2014/main" id="{1B63E2D3-05DC-E83E-9587-04EDBB74BBD3}"/>
              </a:ext>
            </a:extLst>
          </p:cNvPr>
          <p:cNvSpPr>
            <a:spLocks noGrp="1"/>
          </p:cNvSpPr>
          <p:nvPr>
            <p:ph type="pic" sz="quarter" idx="11"/>
          </p:nvPr>
        </p:nvSpPr>
        <p:spPr>
          <a:xfrm flipH="1">
            <a:off x="10632557" y="0"/>
            <a:ext cx="1555958" cy="6858000"/>
          </a:xfrm>
        </p:spPr>
        <p:txBody>
          <a:bodyPr/>
          <a:lstStyle/>
          <a:p>
            <a:endParaRPr lang="en-GB"/>
          </a:p>
        </p:txBody>
      </p:sp>
      <p:sp>
        <p:nvSpPr>
          <p:cNvPr id="5" name="Footer Placeholder 4">
            <a:extLst>
              <a:ext uri="{FF2B5EF4-FFF2-40B4-BE49-F238E27FC236}">
                <a16:creationId xmlns:a16="http://schemas.microsoft.com/office/drawing/2014/main" id="{E8B77F4D-B743-C6B0-94C7-FC064853B4D5}"/>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D0881DF1-F98F-8E1C-419A-6C09C44600F2}"/>
              </a:ext>
            </a:extLst>
          </p:cNvPr>
          <p:cNvSpPr>
            <a:spLocks noGrp="1"/>
          </p:cNvSpPr>
          <p:nvPr>
            <p:ph type="sldNum" sz="quarter" idx="4"/>
          </p:nvPr>
        </p:nvSpPr>
        <p:spPr/>
        <p:txBody>
          <a:bodyPr/>
          <a:lstStyle/>
          <a:p>
            <a:fld id="{3A98EE3D-8CD1-4C3F-BD1C-C98C9596463C}" type="slidenum">
              <a:rPr lang="en-US" smtClean="0"/>
              <a:pPr/>
              <a:t>58</a:t>
            </a:fld>
            <a:endParaRPr lang="en-US"/>
          </a:p>
        </p:txBody>
      </p:sp>
      <p:graphicFrame>
        <p:nvGraphicFramePr>
          <p:cNvPr id="10" name="Table 9">
            <a:extLst>
              <a:ext uri="{FF2B5EF4-FFF2-40B4-BE49-F238E27FC236}">
                <a16:creationId xmlns:a16="http://schemas.microsoft.com/office/drawing/2014/main" id="{6D376732-35C1-62CA-2F91-54D6B9D6AF6C}"/>
              </a:ext>
            </a:extLst>
          </p:cNvPr>
          <p:cNvGraphicFramePr>
            <a:graphicFrameLocks noGrp="1"/>
          </p:cNvGraphicFramePr>
          <p:nvPr>
            <p:extLst>
              <p:ext uri="{D42A27DB-BD31-4B8C-83A1-F6EECF244321}">
                <p14:modId xmlns:p14="http://schemas.microsoft.com/office/powerpoint/2010/main" val="1212739799"/>
              </p:ext>
            </p:extLst>
          </p:nvPr>
        </p:nvGraphicFramePr>
        <p:xfrm>
          <a:off x="323423" y="1594884"/>
          <a:ext cx="8948167" cy="3815686"/>
        </p:xfrm>
        <a:graphic>
          <a:graphicData uri="http://schemas.openxmlformats.org/drawingml/2006/table">
            <a:tbl>
              <a:tblPr firstRow="1" firstCol="1" bandRow="1">
                <a:tableStyleId>{5C22544A-7EE6-4342-B048-85BDC9FD1C3A}</a:tableStyleId>
              </a:tblPr>
              <a:tblGrid>
                <a:gridCol w="3320056">
                  <a:extLst>
                    <a:ext uri="{9D8B030D-6E8A-4147-A177-3AD203B41FA5}">
                      <a16:colId xmlns:a16="http://schemas.microsoft.com/office/drawing/2014/main" val="1011624509"/>
                    </a:ext>
                  </a:extLst>
                </a:gridCol>
                <a:gridCol w="2741770">
                  <a:extLst>
                    <a:ext uri="{9D8B030D-6E8A-4147-A177-3AD203B41FA5}">
                      <a16:colId xmlns:a16="http://schemas.microsoft.com/office/drawing/2014/main" val="1199348636"/>
                    </a:ext>
                  </a:extLst>
                </a:gridCol>
                <a:gridCol w="2886341">
                  <a:extLst>
                    <a:ext uri="{9D8B030D-6E8A-4147-A177-3AD203B41FA5}">
                      <a16:colId xmlns:a16="http://schemas.microsoft.com/office/drawing/2014/main" val="61198475"/>
                    </a:ext>
                  </a:extLst>
                </a:gridCol>
              </a:tblGrid>
              <a:tr h="294022">
                <a:tc>
                  <a:txBody>
                    <a:bodyPr/>
                    <a:lstStyle/>
                    <a:p>
                      <a:pPr algn="just">
                        <a:spcBef>
                          <a:spcPts val="480"/>
                        </a:spcBef>
                        <a:spcAft>
                          <a:spcPts val="480"/>
                        </a:spcAft>
                      </a:pPr>
                      <a:r>
                        <a:rPr lang="el" sz="1600">
                          <a:effectLst/>
                        </a:rPr>
                        <a:t>Συμβάν ασφαλείας </a:t>
                      </a:r>
                      <a:endParaRPr lang="en-GB"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480"/>
                        </a:spcBef>
                        <a:spcAft>
                          <a:spcPts val="480"/>
                        </a:spcAft>
                      </a:pPr>
                      <a:r>
                        <a:rPr lang="el" sz="1600" b="1" kern="1200">
                          <a:solidFill>
                            <a:schemeClr val="lt1"/>
                          </a:solidFill>
                          <a:effectLst/>
                          <a:latin typeface="+mn-lt"/>
                          <a:ea typeface="+mn-ea"/>
                          <a:cs typeface="+mn-cs"/>
                        </a:rPr>
                        <a:t>Διαδρομή επίθεσης </a:t>
                      </a:r>
                      <a:endParaRPr lang="en-GB" sz="1600" b="1" kern="1200">
                        <a:solidFill>
                          <a:schemeClr val="lt1"/>
                        </a:solidFill>
                        <a:effectLst/>
                        <a:latin typeface="+mn-lt"/>
                        <a:ea typeface="+mn-ea"/>
                        <a:cs typeface="+mn-cs"/>
                      </a:endParaRPr>
                    </a:p>
                  </a:txBody>
                  <a:tcPr marL="68580" marR="68580" marT="0" marB="0"/>
                </a:tc>
                <a:tc>
                  <a:txBody>
                    <a:bodyPr/>
                    <a:lstStyle/>
                    <a:p>
                      <a:pPr algn="just">
                        <a:spcBef>
                          <a:spcPts val="480"/>
                        </a:spcBef>
                        <a:spcAft>
                          <a:spcPts val="480"/>
                        </a:spcAft>
                      </a:pPr>
                      <a:r>
                        <a:rPr lang="el" sz="1600" b="1" kern="1200">
                          <a:solidFill>
                            <a:schemeClr val="lt1"/>
                          </a:solidFill>
                          <a:effectLst/>
                          <a:latin typeface="+mn-lt"/>
                          <a:ea typeface="+mn-ea"/>
                          <a:cs typeface="+mn-cs"/>
                        </a:rPr>
                        <a:t>Αλυσίδα αποδεικτικών στοιχείων </a:t>
                      </a:r>
                      <a:endParaRPr lang="en-GB" sz="1600" b="1" kern="120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2281477822"/>
                  </a:ext>
                </a:extLst>
              </a:tr>
              <a:tr h="1959481">
                <a:tc>
                  <a:txBody>
                    <a:bodyPr/>
                    <a:lstStyle/>
                    <a:p>
                      <a:pPr algn="just">
                        <a:spcBef>
                          <a:spcPts val="480"/>
                        </a:spcBef>
                        <a:spcAft>
                          <a:spcPts val="480"/>
                        </a:spcAft>
                      </a:pPr>
                      <a:r>
                        <a:rPr lang="el" sz="1600">
                          <a:effectLst/>
                        </a:rPr>
                        <a:t>Τροποποίηση της στάθμης φαρμάκου και της διαμόρφωσης της αντλίας</a:t>
                      </a:r>
                      <a:endParaRPr lang="en-GB"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200"/>
                        </a:spcBef>
                        <a:spcAft>
                          <a:spcPts val="200"/>
                        </a:spcAft>
                      </a:pPr>
                      <a:r>
                        <a:rPr lang="el" sz="1000">
                          <a:effectLst/>
                        </a:rPr>
                        <a:t>Α</a:t>
                      </a:r>
                      <a:r>
                        <a:rPr lang="el" sz="1000" baseline="-25000">
                          <a:effectLst/>
                        </a:rPr>
                        <a:t> </a:t>
                      </a:r>
                      <a:r>
                        <a:rPr lang="el" sz="1000">
                          <a:effectLst/>
                        </a:rPr>
                        <a:t>5,V</a:t>
                      </a:r>
                      <a:r>
                        <a:rPr lang="el" sz="1000" baseline="-25000">
                          <a:effectLst/>
                        </a:rPr>
                        <a:t>1</a:t>
                      </a:r>
                      <a:r>
                        <a:rPr lang="el" sz="1000">
                          <a:effectLst/>
                        </a:rPr>
                        <a:t> → Α</a:t>
                      </a:r>
                      <a:r>
                        <a:rPr lang="el" sz="1000" baseline="-25000">
                          <a:effectLst/>
                        </a:rPr>
                        <a:t> </a:t>
                      </a:r>
                      <a:r>
                        <a:rPr lang="el" sz="1000">
                          <a:effectLst/>
                        </a:rPr>
                        <a:t>9,V</a:t>
                      </a:r>
                      <a:r>
                        <a:rPr lang="el" sz="1000" baseline="-25000">
                          <a:effectLst/>
                        </a:rPr>
                        <a:t>1</a:t>
                      </a:r>
                      <a:r>
                        <a:rPr lang="el" sz="1000">
                          <a:effectLst/>
                        </a:rPr>
                        <a:t> → Α</a:t>
                      </a:r>
                      <a:r>
                        <a:rPr lang="el" sz="1000" baseline="-25000">
                          <a:effectLst/>
                        </a:rPr>
                        <a:t> </a:t>
                      </a:r>
                      <a:r>
                        <a:rPr lang="el" sz="1000">
                          <a:effectLst/>
                        </a:rPr>
                        <a:t>1,V</a:t>
                      </a:r>
                      <a:r>
                        <a:rPr lang="el" sz="1000" baseline="-25000">
                          <a:effectLst/>
                        </a:rPr>
                        <a:t>1</a:t>
                      </a:r>
                      <a:endParaRPr lang="en-GB" sz="1200">
                        <a:effectLst/>
                      </a:endParaRPr>
                    </a:p>
                    <a:p>
                      <a:pPr algn="l">
                        <a:spcBef>
                          <a:spcPts val="200"/>
                        </a:spcBef>
                        <a:spcAft>
                          <a:spcPts val="200"/>
                        </a:spcAft>
                      </a:pPr>
                      <a:r>
                        <a:rPr lang="el" sz="1000">
                          <a:effectLst/>
                        </a:rPr>
                        <a:t>Α</a:t>
                      </a:r>
                      <a:r>
                        <a:rPr lang="el" sz="1000" baseline="-25000">
                          <a:effectLst/>
                        </a:rPr>
                        <a:t> </a:t>
                      </a:r>
                      <a:r>
                        <a:rPr lang="el" sz="1000">
                          <a:effectLst/>
                        </a:rPr>
                        <a:t>9,V</a:t>
                      </a:r>
                      <a:r>
                        <a:rPr lang="el" sz="1000" baseline="-25000">
                          <a:effectLst/>
                        </a:rPr>
                        <a:t>2</a:t>
                      </a:r>
                      <a:r>
                        <a:rPr lang="el" sz="1000">
                          <a:effectLst/>
                        </a:rPr>
                        <a:t> → Α</a:t>
                      </a:r>
                      <a:r>
                        <a:rPr lang="el" sz="1000" baseline="-25000">
                          <a:effectLst/>
                        </a:rPr>
                        <a:t> </a:t>
                      </a:r>
                      <a:r>
                        <a:rPr lang="el" sz="1000">
                          <a:effectLst/>
                        </a:rPr>
                        <a:t>1,V</a:t>
                      </a:r>
                      <a:r>
                        <a:rPr lang="el" sz="1000" baseline="-25000">
                          <a:effectLst/>
                        </a:rPr>
                        <a:t>2</a:t>
                      </a:r>
                      <a:endParaRPr lang="en-GB" sz="1200">
                        <a:effectLst/>
                      </a:endParaRPr>
                    </a:p>
                    <a:p>
                      <a:pPr algn="just">
                        <a:spcBef>
                          <a:spcPts val="200"/>
                        </a:spcBef>
                        <a:spcAft>
                          <a:spcPts val="200"/>
                        </a:spcAft>
                      </a:pPr>
                      <a:r>
                        <a:rPr lang="el" sz="1000">
                          <a:effectLst/>
                        </a:rPr>
                        <a:t>Α</a:t>
                      </a:r>
                      <a:r>
                        <a:rPr lang="el" sz="1000" baseline="-25000">
                          <a:effectLst/>
                        </a:rPr>
                        <a:t> </a:t>
                      </a:r>
                      <a:r>
                        <a:rPr lang="el" sz="1000">
                          <a:effectLst/>
                        </a:rPr>
                        <a:t>8,V</a:t>
                      </a:r>
                      <a:r>
                        <a:rPr lang="el" sz="1000" baseline="-25000">
                          <a:effectLst/>
                        </a:rPr>
                        <a:t>1</a:t>
                      </a:r>
                      <a:r>
                        <a:rPr lang="el" sz="1000">
                          <a:effectLst/>
                        </a:rPr>
                        <a:t> → Α</a:t>
                      </a:r>
                      <a:r>
                        <a:rPr lang="el" sz="1000" baseline="-25000">
                          <a:effectLst/>
                        </a:rPr>
                        <a:t> </a:t>
                      </a:r>
                      <a:r>
                        <a:rPr lang="el" sz="1000">
                          <a:effectLst/>
                        </a:rPr>
                        <a:t>9,V</a:t>
                      </a:r>
                      <a:r>
                        <a:rPr lang="el" sz="1000" baseline="-25000">
                          <a:effectLst/>
                        </a:rPr>
                        <a:t>1</a:t>
                      </a:r>
                      <a:r>
                        <a:rPr lang="el" sz="1000">
                          <a:effectLst/>
                        </a:rPr>
                        <a:t> → Α</a:t>
                      </a:r>
                      <a:r>
                        <a:rPr lang="el" sz="1000" baseline="-25000">
                          <a:effectLst/>
                        </a:rPr>
                        <a:t> </a:t>
                      </a:r>
                      <a:r>
                        <a:rPr lang="el" sz="1000">
                          <a:effectLst/>
                        </a:rPr>
                        <a:t>1,V</a:t>
                      </a:r>
                      <a:r>
                        <a:rPr lang="el" sz="1000" baseline="-25000">
                          <a:effectLst/>
                        </a:rPr>
                        <a:t>2</a:t>
                      </a:r>
                      <a:endParaRPr lang="en-GB" sz="1200">
                        <a:effectLst/>
                      </a:endParaRPr>
                    </a:p>
                    <a:p>
                      <a:pPr algn="just">
                        <a:spcBef>
                          <a:spcPts val="200"/>
                        </a:spcBef>
                        <a:spcAft>
                          <a:spcPts val="200"/>
                        </a:spcAft>
                      </a:pPr>
                      <a:r>
                        <a:rPr lang="el" sz="1000">
                          <a:effectLst/>
                        </a:rPr>
                        <a:t> Α</a:t>
                      </a:r>
                      <a:r>
                        <a:rPr lang="el" sz="1000" baseline="-25000">
                          <a:effectLst/>
                        </a:rPr>
                        <a:t> </a:t>
                      </a:r>
                      <a:r>
                        <a:rPr lang="el" sz="1000">
                          <a:effectLst/>
                        </a:rPr>
                        <a:t>4,V</a:t>
                      </a:r>
                      <a:r>
                        <a:rPr lang="el" sz="1000" baseline="-25000">
                          <a:effectLst/>
                        </a:rPr>
                        <a:t>1</a:t>
                      </a:r>
                      <a:r>
                        <a:rPr lang="el" sz="1000">
                          <a:effectLst/>
                        </a:rPr>
                        <a:t> → Α</a:t>
                      </a:r>
                      <a:r>
                        <a:rPr lang="el" sz="1000" baseline="-25000">
                          <a:effectLst/>
                        </a:rPr>
                        <a:t> </a:t>
                      </a:r>
                      <a:r>
                        <a:rPr lang="el" sz="1000">
                          <a:effectLst/>
                        </a:rPr>
                        <a:t>9,V</a:t>
                      </a:r>
                      <a:r>
                        <a:rPr lang="el" sz="1000" baseline="-25000">
                          <a:effectLst/>
                        </a:rPr>
                        <a:t>1</a:t>
                      </a:r>
                      <a:r>
                        <a:rPr lang="el" sz="1000">
                          <a:effectLst/>
                        </a:rPr>
                        <a:t> → Α</a:t>
                      </a:r>
                      <a:r>
                        <a:rPr lang="el" sz="1000" baseline="-25000">
                          <a:effectLst/>
                        </a:rPr>
                        <a:t> </a:t>
                      </a:r>
                      <a:r>
                        <a:rPr lang="el" sz="1000">
                          <a:effectLst/>
                        </a:rPr>
                        <a:t>1,V</a:t>
                      </a:r>
                      <a:r>
                        <a:rPr lang="el" sz="1000" baseline="-25000">
                          <a:effectLst/>
                        </a:rPr>
                        <a:t>1</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200"/>
                        </a:spcBef>
                        <a:spcAft>
                          <a:spcPts val="200"/>
                        </a:spcAft>
                      </a:pPr>
                      <a:r>
                        <a:rPr lang="el" sz="1000">
                          <a:effectLst/>
                        </a:rPr>
                        <a:t>Α</a:t>
                      </a:r>
                      <a:r>
                        <a:rPr lang="el" sz="1000" baseline="-25000">
                          <a:effectLst/>
                        </a:rPr>
                        <a:t> </a:t>
                      </a:r>
                      <a:r>
                        <a:rPr lang="el" sz="1000">
                          <a:effectLst/>
                        </a:rPr>
                        <a:t>5,V</a:t>
                      </a:r>
                      <a:r>
                        <a:rPr lang="el" sz="1000" baseline="-25000">
                          <a:effectLst/>
                        </a:rPr>
                        <a:t>1</a:t>
                      </a:r>
                      <a:r>
                        <a:rPr lang="el" sz="1000">
                          <a:effectLst/>
                        </a:rPr>
                        <a:t> → Α</a:t>
                      </a:r>
                      <a:r>
                        <a:rPr lang="el" sz="1000" baseline="-25000">
                          <a:effectLst/>
                        </a:rPr>
                        <a:t> </a:t>
                      </a:r>
                      <a:r>
                        <a:rPr lang="el" sz="1000">
                          <a:effectLst/>
                        </a:rPr>
                        <a:t>9,IoC</a:t>
                      </a:r>
                      <a:r>
                        <a:rPr lang="el" sz="1000" baseline="-25000">
                          <a:effectLst/>
                        </a:rPr>
                        <a:t>1</a:t>
                      </a:r>
                      <a:r>
                        <a:rPr lang="el" sz="1000">
                          <a:effectLst/>
                        </a:rPr>
                        <a:t> → Α</a:t>
                      </a:r>
                      <a:r>
                        <a:rPr lang="el" sz="1000" baseline="-25000">
                          <a:effectLst/>
                        </a:rPr>
                        <a:t> </a:t>
                      </a:r>
                      <a:r>
                        <a:rPr lang="el" sz="1000">
                          <a:effectLst/>
                        </a:rPr>
                        <a:t>1,IoC</a:t>
                      </a:r>
                      <a:r>
                        <a:rPr lang="el" sz="1000" baseline="-25000">
                          <a:effectLst/>
                        </a:rPr>
                        <a:t>2</a:t>
                      </a:r>
                      <a:endParaRPr lang="en-GB" sz="1200">
                        <a:effectLst/>
                      </a:endParaRPr>
                    </a:p>
                    <a:p>
                      <a:pPr algn="just">
                        <a:spcBef>
                          <a:spcPts val="200"/>
                        </a:spcBef>
                        <a:spcAft>
                          <a:spcPts val="200"/>
                        </a:spcAft>
                      </a:pPr>
                      <a:r>
                        <a:rPr lang="el" sz="1000">
                          <a:effectLst/>
                        </a:rPr>
                        <a:t>Α</a:t>
                      </a:r>
                      <a:r>
                        <a:rPr lang="el" sz="1000" baseline="-25000">
                          <a:effectLst/>
                        </a:rPr>
                        <a:t> </a:t>
                      </a:r>
                      <a:r>
                        <a:rPr lang="el" sz="1000">
                          <a:effectLst/>
                        </a:rPr>
                        <a:t>9,Δδ</a:t>
                      </a:r>
                      <a:r>
                        <a:rPr lang="el" sz="1000" baseline="-25000">
                          <a:effectLst/>
                        </a:rPr>
                        <a:t>4</a:t>
                      </a:r>
                      <a:r>
                        <a:rPr lang="el" sz="1000">
                          <a:effectLst/>
                        </a:rPr>
                        <a:t> → Α</a:t>
                      </a:r>
                      <a:r>
                        <a:rPr lang="el" sz="1000" baseline="-25000">
                          <a:effectLst/>
                        </a:rPr>
                        <a:t> </a:t>
                      </a:r>
                      <a:r>
                        <a:rPr lang="el" sz="1000">
                          <a:effectLst/>
                        </a:rPr>
                        <a:t>1,Δδ</a:t>
                      </a:r>
                      <a:r>
                        <a:rPr lang="el" sz="1000" baseline="-25000">
                          <a:effectLst/>
                        </a:rPr>
                        <a:t>3</a:t>
                      </a:r>
                      <a:endParaRPr lang="en-GB" sz="1200">
                        <a:effectLst/>
                      </a:endParaRPr>
                    </a:p>
                    <a:p>
                      <a:pPr algn="just">
                        <a:spcBef>
                          <a:spcPts val="200"/>
                        </a:spcBef>
                        <a:spcAft>
                          <a:spcPts val="200"/>
                        </a:spcAft>
                      </a:pPr>
                      <a:r>
                        <a:rPr lang="el" sz="1000">
                          <a:effectLst/>
                        </a:rPr>
                        <a:t>Α</a:t>
                      </a:r>
                      <a:r>
                        <a:rPr lang="el" sz="1000" baseline="-25000">
                          <a:effectLst/>
                        </a:rPr>
                        <a:t> </a:t>
                      </a:r>
                      <a:r>
                        <a:rPr lang="el" sz="1000">
                          <a:effectLst/>
                        </a:rPr>
                        <a:t>8,V</a:t>
                      </a:r>
                      <a:r>
                        <a:rPr lang="el" sz="1000" baseline="-25000">
                          <a:effectLst/>
                        </a:rPr>
                        <a:t>1</a:t>
                      </a:r>
                      <a:r>
                        <a:rPr lang="el" sz="1000">
                          <a:effectLst/>
                        </a:rPr>
                        <a:t> → Α</a:t>
                      </a:r>
                      <a:r>
                        <a:rPr lang="el" sz="1000" baseline="-25000">
                          <a:effectLst/>
                        </a:rPr>
                        <a:t>9</a:t>
                      </a:r>
                      <a:r>
                        <a:rPr lang="el" sz="1000">
                          <a:effectLst/>
                        </a:rPr>
                        <a:t>, IoC</a:t>
                      </a:r>
                      <a:r>
                        <a:rPr lang="el" sz="1000" baseline="-25000">
                          <a:effectLst/>
                        </a:rPr>
                        <a:t>1</a:t>
                      </a:r>
                      <a:r>
                        <a:rPr lang="el" sz="1000">
                          <a:effectLst/>
                        </a:rPr>
                        <a:t> → Α</a:t>
                      </a:r>
                      <a:r>
                        <a:rPr lang="el" sz="1000" baseline="-25000">
                          <a:effectLst/>
                        </a:rPr>
                        <a:t>1</a:t>
                      </a:r>
                      <a:r>
                        <a:rPr lang="el" sz="1000">
                          <a:effectLst/>
                        </a:rPr>
                        <a:t>, IoC</a:t>
                      </a:r>
                      <a:r>
                        <a:rPr lang="el" sz="1000" baseline="-25000">
                          <a:effectLst/>
                        </a:rPr>
                        <a:t>2</a:t>
                      </a:r>
                      <a:endParaRPr lang="en-GB" sz="1200">
                        <a:effectLst/>
                      </a:endParaRPr>
                    </a:p>
                    <a:p>
                      <a:pPr algn="just">
                        <a:spcBef>
                          <a:spcPts val="480"/>
                        </a:spcBef>
                        <a:spcAft>
                          <a:spcPts val="480"/>
                        </a:spcAft>
                      </a:pPr>
                      <a:r>
                        <a:rPr lang="el" sz="1000">
                          <a:effectLst/>
                        </a:rPr>
                        <a:t>Α</a:t>
                      </a:r>
                      <a:r>
                        <a:rPr lang="el" sz="1000" baseline="-25000">
                          <a:effectLst/>
                        </a:rPr>
                        <a:t> </a:t>
                      </a:r>
                      <a:r>
                        <a:rPr lang="el" sz="1000">
                          <a:effectLst/>
                        </a:rPr>
                        <a:t>4,V</a:t>
                      </a:r>
                      <a:r>
                        <a:rPr lang="el" sz="1000" baseline="-25000">
                          <a:effectLst/>
                        </a:rPr>
                        <a:t>1</a:t>
                      </a:r>
                      <a:r>
                        <a:rPr lang="el" sz="1000">
                          <a:effectLst/>
                        </a:rPr>
                        <a:t> → Α</a:t>
                      </a:r>
                      <a:r>
                        <a:rPr lang="el" sz="1000" baseline="-25000">
                          <a:effectLst/>
                        </a:rPr>
                        <a:t>9</a:t>
                      </a:r>
                      <a:r>
                        <a:rPr lang="el" sz="1000">
                          <a:effectLst/>
                        </a:rPr>
                        <a:t>, IoC</a:t>
                      </a:r>
                      <a:r>
                        <a:rPr lang="el" sz="1000" baseline="-25000">
                          <a:effectLst/>
                        </a:rPr>
                        <a:t>1</a:t>
                      </a:r>
                      <a:r>
                        <a:rPr lang="el" sz="1000">
                          <a:effectLst/>
                        </a:rPr>
                        <a:t> → Α</a:t>
                      </a:r>
                      <a:r>
                        <a:rPr lang="el" sz="1000" baseline="-25000">
                          <a:effectLst/>
                        </a:rPr>
                        <a:t>1</a:t>
                      </a:r>
                      <a:r>
                        <a:rPr lang="el" sz="1000">
                          <a:effectLst/>
                        </a:rPr>
                        <a:t>, IoC</a:t>
                      </a:r>
                      <a:r>
                        <a:rPr lang="el" sz="1000" baseline="-25000">
                          <a:effectLst/>
                        </a:rPr>
                        <a:t>2</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28471038"/>
                  </a:ext>
                </a:extLst>
              </a:tr>
              <a:tr h="1368525">
                <a:tc>
                  <a:txBody>
                    <a:bodyPr/>
                    <a:lstStyle/>
                    <a:p>
                      <a:pPr algn="just">
                        <a:spcBef>
                          <a:spcPts val="480"/>
                        </a:spcBef>
                        <a:spcAft>
                          <a:spcPts val="480"/>
                        </a:spcAft>
                      </a:pPr>
                      <a:r>
                        <a:rPr lang="el" sz="1600">
                          <a:effectLst/>
                        </a:rPr>
                        <a:t>Διαρροή δεδομένων ασθενούς</a:t>
                      </a:r>
                      <a:endParaRPr lang="en-GB"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200"/>
                        </a:spcBef>
                        <a:spcAft>
                          <a:spcPts val="200"/>
                        </a:spcAft>
                      </a:pPr>
                      <a:r>
                        <a:rPr lang="el" sz="1000">
                          <a:effectLst/>
                        </a:rPr>
                        <a:t>Α</a:t>
                      </a:r>
                      <a:r>
                        <a:rPr lang="el" sz="1000" baseline="-25000">
                          <a:effectLst/>
                        </a:rPr>
                        <a:t> </a:t>
                      </a:r>
                      <a:r>
                        <a:rPr lang="el" sz="1000">
                          <a:effectLst/>
                        </a:rPr>
                        <a:t>5,V</a:t>
                      </a:r>
                      <a:r>
                        <a:rPr lang="el" sz="1000" baseline="-25000">
                          <a:effectLst/>
                        </a:rPr>
                        <a:t>3</a:t>
                      </a:r>
                      <a:r>
                        <a:rPr lang="el" sz="1000">
                          <a:effectLst/>
                        </a:rPr>
                        <a:t> → Α</a:t>
                      </a:r>
                      <a:r>
                        <a:rPr lang="el" sz="1000" baseline="-25000">
                          <a:effectLst/>
                        </a:rPr>
                        <a:t> </a:t>
                      </a:r>
                      <a:r>
                        <a:rPr lang="el" sz="1000">
                          <a:effectLst/>
                        </a:rPr>
                        <a:t>6,V</a:t>
                      </a:r>
                      <a:r>
                        <a:rPr lang="el" sz="1000" baseline="-25000">
                          <a:effectLst/>
                        </a:rPr>
                        <a:t>1</a:t>
                      </a:r>
                      <a:r>
                        <a:rPr lang="el" sz="1000">
                          <a:effectLst/>
                        </a:rPr>
                        <a:t> → Α</a:t>
                      </a:r>
                      <a:r>
                        <a:rPr lang="el" sz="1000" baseline="-25000">
                          <a:effectLst/>
                        </a:rPr>
                        <a:t> </a:t>
                      </a:r>
                      <a:r>
                        <a:rPr lang="el" sz="1000">
                          <a:effectLst/>
                        </a:rPr>
                        <a:t>8,V</a:t>
                      </a:r>
                      <a:r>
                        <a:rPr lang="el" sz="1000" baseline="-25000">
                          <a:effectLst/>
                        </a:rPr>
                        <a:t>1</a:t>
                      </a:r>
                      <a:endParaRPr lang="en-GB" sz="1200">
                        <a:effectLst/>
                      </a:endParaRPr>
                    </a:p>
                    <a:p>
                      <a:pPr algn="just">
                        <a:spcBef>
                          <a:spcPts val="200"/>
                        </a:spcBef>
                        <a:spcAft>
                          <a:spcPts val="200"/>
                        </a:spcAft>
                      </a:pPr>
                      <a:r>
                        <a:rPr lang="el" sz="1000">
                          <a:effectLst/>
                        </a:rPr>
                        <a:t>Α</a:t>
                      </a:r>
                      <a:r>
                        <a:rPr lang="el" sz="1000" baseline="-25000">
                          <a:effectLst/>
                        </a:rPr>
                        <a:t> </a:t>
                      </a:r>
                      <a:r>
                        <a:rPr lang="el" sz="1000">
                          <a:effectLst/>
                        </a:rPr>
                        <a:t>5,V</a:t>
                      </a:r>
                      <a:r>
                        <a:rPr lang="el" sz="1000" baseline="-25000">
                          <a:effectLst/>
                        </a:rPr>
                        <a:t>3</a:t>
                      </a:r>
                      <a:r>
                        <a:rPr lang="el" sz="1000">
                          <a:effectLst/>
                        </a:rPr>
                        <a:t> → Α</a:t>
                      </a:r>
                      <a:r>
                        <a:rPr lang="el" sz="1000" baseline="-25000">
                          <a:effectLst/>
                        </a:rPr>
                        <a:t> </a:t>
                      </a:r>
                      <a:r>
                        <a:rPr lang="el" sz="1000">
                          <a:effectLst/>
                        </a:rPr>
                        <a:t>6,V</a:t>
                      </a:r>
                      <a:r>
                        <a:rPr lang="el" sz="1000" baseline="-25000">
                          <a:effectLst/>
                        </a:rPr>
                        <a:t>2</a:t>
                      </a:r>
                      <a:r>
                        <a:rPr lang="el" sz="1000">
                          <a:effectLst/>
                        </a:rPr>
                        <a:t> → Α</a:t>
                      </a:r>
                      <a:r>
                        <a:rPr lang="el" sz="1000" baseline="-25000">
                          <a:effectLst/>
                        </a:rPr>
                        <a:t> </a:t>
                      </a:r>
                      <a:r>
                        <a:rPr lang="el" sz="1000">
                          <a:effectLst/>
                        </a:rPr>
                        <a:t>8,V</a:t>
                      </a:r>
                      <a:r>
                        <a:rPr lang="el" sz="1000" baseline="-25000">
                          <a:effectLst/>
                        </a:rPr>
                        <a:t>1</a:t>
                      </a:r>
                      <a:endParaRPr lang="en-GB" sz="1200">
                        <a:effectLst/>
                      </a:endParaRPr>
                    </a:p>
                    <a:p>
                      <a:pPr algn="just">
                        <a:spcBef>
                          <a:spcPts val="200"/>
                        </a:spcBef>
                        <a:spcAft>
                          <a:spcPts val="200"/>
                        </a:spcAft>
                      </a:pPr>
                      <a:r>
                        <a:rPr lang="el" sz="1000">
                          <a:effectLst/>
                        </a:rPr>
                        <a:t>Α</a:t>
                      </a:r>
                      <a:r>
                        <a:rPr lang="el" sz="1000" baseline="-25000">
                          <a:effectLst/>
                        </a:rPr>
                        <a:t> </a:t>
                      </a:r>
                      <a:r>
                        <a:rPr lang="el" sz="1000">
                          <a:effectLst/>
                        </a:rPr>
                        <a:t>7,V</a:t>
                      </a:r>
                      <a:r>
                        <a:rPr lang="el" sz="1000" baseline="-25000">
                          <a:effectLst/>
                        </a:rPr>
                        <a:t>1</a:t>
                      </a:r>
                      <a:r>
                        <a:rPr lang="el" sz="1000">
                          <a:effectLst/>
                        </a:rPr>
                        <a:t> → Α</a:t>
                      </a:r>
                      <a:r>
                        <a:rPr lang="el" sz="1000" baseline="-25000">
                          <a:effectLst/>
                        </a:rPr>
                        <a:t> </a:t>
                      </a:r>
                      <a:r>
                        <a:rPr lang="el" sz="1000">
                          <a:effectLst/>
                        </a:rPr>
                        <a:t>6,V</a:t>
                      </a:r>
                      <a:r>
                        <a:rPr lang="el" sz="1000" baseline="-25000">
                          <a:effectLst/>
                        </a:rPr>
                        <a:t>3</a:t>
                      </a:r>
                      <a:r>
                        <a:rPr lang="el" sz="1000">
                          <a:effectLst/>
                        </a:rPr>
                        <a:t> → Α</a:t>
                      </a:r>
                      <a:r>
                        <a:rPr lang="el" sz="1000" baseline="-25000">
                          <a:effectLst/>
                        </a:rPr>
                        <a:t> </a:t>
                      </a:r>
                      <a:r>
                        <a:rPr lang="el" sz="1000">
                          <a:effectLst/>
                        </a:rPr>
                        <a:t>8,V</a:t>
                      </a:r>
                      <a:r>
                        <a:rPr lang="el" sz="1000" baseline="-25000">
                          <a:effectLst/>
                        </a:rPr>
                        <a:t>1</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200"/>
                        </a:spcBef>
                        <a:spcAft>
                          <a:spcPts val="200"/>
                        </a:spcAft>
                      </a:pPr>
                      <a:r>
                        <a:rPr lang="el" sz="1000">
                          <a:effectLst/>
                        </a:rPr>
                        <a:t>Α</a:t>
                      </a:r>
                      <a:r>
                        <a:rPr lang="el" sz="1000" baseline="-25000">
                          <a:effectLst/>
                        </a:rPr>
                        <a:t> </a:t>
                      </a:r>
                      <a:r>
                        <a:rPr lang="el" sz="1000">
                          <a:effectLst/>
                        </a:rPr>
                        <a:t>5,V</a:t>
                      </a:r>
                      <a:r>
                        <a:rPr lang="el" sz="1000" baseline="-25000">
                          <a:effectLst/>
                        </a:rPr>
                        <a:t>3</a:t>
                      </a:r>
                      <a:r>
                        <a:rPr lang="el" sz="1000">
                          <a:effectLst/>
                        </a:rPr>
                        <a:t> → Α</a:t>
                      </a:r>
                      <a:r>
                        <a:rPr lang="el" sz="1000" baseline="-25000">
                          <a:effectLst/>
                        </a:rPr>
                        <a:t> </a:t>
                      </a:r>
                      <a:r>
                        <a:rPr lang="el" sz="1000">
                          <a:effectLst/>
                        </a:rPr>
                        <a:t>6,IoC</a:t>
                      </a:r>
                      <a:r>
                        <a:rPr lang="el" sz="1000" baseline="-25000">
                          <a:effectLst/>
                        </a:rPr>
                        <a:t>5</a:t>
                      </a:r>
                      <a:r>
                        <a:rPr lang="el" sz="1000">
                          <a:effectLst/>
                        </a:rPr>
                        <a:t> → Α</a:t>
                      </a:r>
                      <a:r>
                        <a:rPr lang="el" sz="1000" baseline="-25000">
                          <a:effectLst/>
                        </a:rPr>
                        <a:t> </a:t>
                      </a:r>
                      <a:r>
                        <a:rPr lang="el" sz="1000">
                          <a:effectLst/>
                        </a:rPr>
                        <a:t>8,IoC</a:t>
                      </a:r>
                      <a:r>
                        <a:rPr lang="el" sz="1000" baseline="-25000">
                          <a:effectLst/>
                        </a:rPr>
                        <a:t>6</a:t>
                      </a:r>
                      <a:endParaRPr lang="en-GB" sz="1200">
                        <a:effectLst/>
                      </a:endParaRPr>
                    </a:p>
                    <a:p>
                      <a:pPr algn="just">
                        <a:spcBef>
                          <a:spcPts val="200"/>
                        </a:spcBef>
                        <a:spcAft>
                          <a:spcPts val="200"/>
                        </a:spcAft>
                      </a:pPr>
                      <a:r>
                        <a:rPr lang="el" sz="1000">
                          <a:effectLst/>
                        </a:rPr>
                        <a:t>Α</a:t>
                      </a:r>
                      <a:r>
                        <a:rPr lang="el" sz="1000" baseline="-25000">
                          <a:effectLst/>
                        </a:rPr>
                        <a:t> </a:t>
                      </a:r>
                      <a:r>
                        <a:rPr lang="el" sz="1000">
                          <a:effectLst/>
                        </a:rPr>
                        <a:t>5,V</a:t>
                      </a:r>
                      <a:r>
                        <a:rPr lang="el" sz="1000" baseline="-25000">
                          <a:effectLst/>
                        </a:rPr>
                        <a:t>3</a:t>
                      </a:r>
                      <a:r>
                        <a:rPr lang="el" sz="1000">
                          <a:effectLst/>
                        </a:rPr>
                        <a:t> → Α</a:t>
                      </a:r>
                      <a:r>
                        <a:rPr lang="el" sz="1000" baseline="-25000">
                          <a:effectLst/>
                        </a:rPr>
                        <a:t>6</a:t>
                      </a:r>
                      <a:r>
                        <a:rPr lang="el" sz="1000">
                          <a:effectLst/>
                        </a:rPr>
                        <a:t>, IoC</a:t>
                      </a:r>
                      <a:r>
                        <a:rPr lang="el" sz="1000" baseline="-25000">
                          <a:effectLst/>
                        </a:rPr>
                        <a:t>7</a:t>
                      </a:r>
                      <a:r>
                        <a:rPr lang="el" sz="1000">
                          <a:effectLst/>
                        </a:rPr>
                        <a:t> → Α</a:t>
                      </a:r>
                      <a:r>
                        <a:rPr lang="el" sz="1000" baseline="-25000">
                          <a:effectLst/>
                        </a:rPr>
                        <a:t> </a:t>
                      </a:r>
                      <a:r>
                        <a:rPr lang="el" sz="1000">
                          <a:effectLst/>
                        </a:rPr>
                        <a:t>8,IoC</a:t>
                      </a:r>
                      <a:r>
                        <a:rPr lang="el" sz="1000" baseline="-25000">
                          <a:effectLst/>
                        </a:rPr>
                        <a:t>6</a:t>
                      </a:r>
                      <a:endParaRPr lang="en-GB" sz="1200">
                        <a:effectLst/>
                      </a:endParaRPr>
                    </a:p>
                    <a:p>
                      <a:pPr algn="just">
                        <a:spcBef>
                          <a:spcPts val="200"/>
                        </a:spcBef>
                        <a:spcAft>
                          <a:spcPts val="200"/>
                        </a:spcAft>
                      </a:pPr>
                      <a:r>
                        <a:rPr lang="el" sz="1000">
                          <a:effectLst/>
                        </a:rPr>
                        <a:t>Α</a:t>
                      </a:r>
                      <a:r>
                        <a:rPr lang="el" sz="1000" baseline="-25000">
                          <a:effectLst/>
                        </a:rPr>
                        <a:t> </a:t>
                      </a:r>
                      <a:r>
                        <a:rPr lang="el" sz="1000">
                          <a:effectLst/>
                        </a:rPr>
                        <a:t>7,V</a:t>
                      </a:r>
                      <a:r>
                        <a:rPr lang="el" sz="1000" baseline="-25000">
                          <a:effectLst/>
                        </a:rPr>
                        <a:t>1</a:t>
                      </a:r>
                      <a:r>
                        <a:rPr lang="el" sz="1000">
                          <a:effectLst/>
                        </a:rPr>
                        <a:t> → Α</a:t>
                      </a:r>
                      <a:r>
                        <a:rPr lang="el" sz="1000" baseline="-25000">
                          <a:effectLst/>
                        </a:rPr>
                        <a:t> </a:t>
                      </a:r>
                      <a:r>
                        <a:rPr lang="el" sz="1000">
                          <a:effectLst/>
                        </a:rPr>
                        <a:t>6,V</a:t>
                      </a:r>
                      <a:r>
                        <a:rPr lang="el" sz="1000" baseline="-25000">
                          <a:effectLst/>
                        </a:rPr>
                        <a:t>3</a:t>
                      </a:r>
                      <a:r>
                        <a:rPr lang="el" sz="1000">
                          <a:effectLst/>
                        </a:rPr>
                        <a:t> → Α 8, ΔΟΕ</a:t>
                      </a:r>
                      <a:r>
                        <a:rPr lang="el" sz="1000" baseline="-25000">
                          <a:effectLst/>
                        </a:rPr>
                        <a:t>6</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30110813"/>
                  </a:ext>
                </a:extLst>
              </a:tr>
            </a:tbl>
          </a:graphicData>
        </a:graphic>
      </p:graphicFrame>
    </p:spTree>
    <p:extLst>
      <p:ext uri="{BB962C8B-B14F-4D97-AF65-F5344CB8AC3E}">
        <p14:creationId xmlns:p14="http://schemas.microsoft.com/office/powerpoint/2010/main" val="416997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6D7D1-A01E-45D3-A79F-50816AB1A86F}"/>
              </a:ext>
            </a:extLst>
          </p:cNvPr>
          <p:cNvSpPr>
            <a:spLocks noGrp="1"/>
          </p:cNvSpPr>
          <p:nvPr>
            <p:ph type="ctrTitle"/>
          </p:nvPr>
        </p:nvSpPr>
        <p:spPr>
          <a:xfrm>
            <a:off x="796322" y="320040"/>
            <a:ext cx="6732237" cy="530565"/>
          </a:xfrm>
        </p:spPr>
        <p:txBody>
          <a:bodyPr>
            <a:normAutofit fontScale="90000"/>
          </a:bodyPr>
          <a:lstStyle/>
          <a:p>
            <a:r>
              <a:rPr lang="el" sz="3200">
                <a:solidFill>
                  <a:srgbClr val="00B0F0"/>
                </a:solidFill>
              </a:rPr>
              <a:t>Ατομική εκμετάλλευση ευπάθειας</a:t>
            </a:r>
          </a:p>
        </p:txBody>
      </p:sp>
      <p:sp>
        <p:nvSpPr>
          <p:cNvPr id="4" name="Picture Placeholder 3">
            <a:extLst>
              <a:ext uri="{FF2B5EF4-FFF2-40B4-BE49-F238E27FC236}">
                <a16:creationId xmlns:a16="http://schemas.microsoft.com/office/drawing/2014/main" id="{43DF6A77-1EDC-89F4-9348-D3803BB0372E}"/>
              </a:ext>
            </a:extLst>
          </p:cNvPr>
          <p:cNvSpPr>
            <a:spLocks noGrp="1"/>
          </p:cNvSpPr>
          <p:nvPr>
            <p:ph type="pic" sz="quarter" idx="11"/>
          </p:nvPr>
        </p:nvSpPr>
        <p:spPr>
          <a:xfrm flipH="1">
            <a:off x="11185450" y="0"/>
            <a:ext cx="1006549" cy="6858000"/>
          </a:xfrm>
        </p:spPr>
        <p:txBody>
          <a:bodyPr/>
          <a:lstStyle/>
          <a:p>
            <a:endParaRPr lang="en-GB"/>
          </a:p>
        </p:txBody>
      </p:sp>
      <p:sp>
        <p:nvSpPr>
          <p:cNvPr id="5" name="Footer Placeholder 4">
            <a:extLst>
              <a:ext uri="{FF2B5EF4-FFF2-40B4-BE49-F238E27FC236}">
                <a16:creationId xmlns:a16="http://schemas.microsoft.com/office/drawing/2014/main" id="{C19E6F99-8E98-FFEA-FED4-46CB9ABEA987}"/>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A481AD11-3144-648E-5C3B-9300595AA5C2}"/>
              </a:ext>
            </a:extLst>
          </p:cNvPr>
          <p:cNvSpPr>
            <a:spLocks noGrp="1"/>
          </p:cNvSpPr>
          <p:nvPr>
            <p:ph type="sldNum" sz="quarter" idx="4"/>
          </p:nvPr>
        </p:nvSpPr>
        <p:spPr/>
        <p:txBody>
          <a:bodyPr/>
          <a:lstStyle/>
          <a:p>
            <a:fld id="{3A98EE3D-8CD1-4C3F-BD1C-C98C9596463C}" type="slidenum">
              <a:rPr lang="en-US" smtClean="0"/>
              <a:pPr/>
              <a:t>59</a:t>
            </a:fld>
            <a:endParaRPr lang="en-US"/>
          </a:p>
        </p:txBody>
      </p:sp>
      <p:graphicFrame>
        <p:nvGraphicFramePr>
          <p:cNvPr id="7" name="Table 6">
            <a:extLst>
              <a:ext uri="{FF2B5EF4-FFF2-40B4-BE49-F238E27FC236}">
                <a16:creationId xmlns:a16="http://schemas.microsoft.com/office/drawing/2014/main" id="{876D6D1F-E89C-1198-738D-CD52DF26737D}"/>
              </a:ext>
            </a:extLst>
          </p:cNvPr>
          <p:cNvGraphicFramePr>
            <a:graphicFrameLocks noGrp="1"/>
          </p:cNvGraphicFramePr>
          <p:nvPr>
            <p:extLst>
              <p:ext uri="{D42A27DB-BD31-4B8C-83A1-F6EECF244321}">
                <p14:modId xmlns:p14="http://schemas.microsoft.com/office/powerpoint/2010/main" val="2751962301"/>
              </p:ext>
            </p:extLst>
          </p:nvPr>
        </p:nvGraphicFramePr>
        <p:xfrm>
          <a:off x="700966" y="2004060"/>
          <a:ext cx="7337247" cy="4126694"/>
        </p:xfrm>
        <a:graphic>
          <a:graphicData uri="http://schemas.openxmlformats.org/drawingml/2006/table">
            <a:tbl>
              <a:tblPr firstRow="1" firstCol="1" bandRow="1">
                <a:tableStyleId>{5C22544A-7EE6-4342-B048-85BDC9FD1C3A}</a:tableStyleId>
              </a:tblPr>
              <a:tblGrid>
                <a:gridCol w="959415">
                  <a:extLst>
                    <a:ext uri="{9D8B030D-6E8A-4147-A177-3AD203B41FA5}">
                      <a16:colId xmlns:a16="http://schemas.microsoft.com/office/drawing/2014/main" val="2076549132"/>
                    </a:ext>
                  </a:extLst>
                </a:gridCol>
                <a:gridCol w="433733">
                  <a:extLst>
                    <a:ext uri="{9D8B030D-6E8A-4147-A177-3AD203B41FA5}">
                      <a16:colId xmlns:a16="http://schemas.microsoft.com/office/drawing/2014/main" val="3834257171"/>
                    </a:ext>
                  </a:extLst>
                </a:gridCol>
                <a:gridCol w="1380146">
                  <a:extLst>
                    <a:ext uri="{9D8B030D-6E8A-4147-A177-3AD203B41FA5}">
                      <a16:colId xmlns:a16="http://schemas.microsoft.com/office/drawing/2014/main" val="2197869985"/>
                    </a:ext>
                  </a:extLst>
                </a:gridCol>
                <a:gridCol w="959415">
                  <a:extLst>
                    <a:ext uri="{9D8B030D-6E8A-4147-A177-3AD203B41FA5}">
                      <a16:colId xmlns:a16="http://schemas.microsoft.com/office/drawing/2014/main" val="4006654345"/>
                    </a:ext>
                  </a:extLst>
                </a:gridCol>
                <a:gridCol w="987277">
                  <a:extLst>
                    <a:ext uri="{9D8B030D-6E8A-4147-A177-3AD203B41FA5}">
                      <a16:colId xmlns:a16="http://schemas.microsoft.com/office/drawing/2014/main" val="1476179613"/>
                    </a:ext>
                  </a:extLst>
                </a:gridCol>
                <a:gridCol w="987277">
                  <a:extLst>
                    <a:ext uri="{9D8B030D-6E8A-4147-A177-3AD203B41FA5}">
                      <a16:colId xmlns:a16="http://schemas.microsoft.com/office/drawing/2014/main" val="510947215"/>
                    </a:ext>
                  </a:extLst>
                </a:gridCol>
                <a:gridCol w="962202">
                  <a:extLst>
                    <a:ext uri="{9D8B030D-6E8A-4147-A177-3AD203B41FA5}">
                      <a16:colId xmlns:a16="http://schemas.microsoft.com/office/drawing/2014/main" val="1033696809"/>
                    </a:ext>
                  </a:extLst>
                </a:gridCol>
                <a:gridCol w="667782">
                  <a:extLst>
                    <a:ext uri="{9D8B030D-6E8A-4147-A177-3AD203B41FA5}">
                      <a16:colId xmlns:a16="http://schemas.microsoft.com/office/drawing/2014/main" val="2980391994"/>
                    </a:ext>
                  </a:extLst>
                </a:gridCol>
              </a:tblGrid>
              <a:tr h="281394">
                <a:tc rowSpan="2">
                  <a:txBody>
                    <a:bodyPr/>
                    <a:lstStyle/>
                    <a:p>
                      <a:pPr algn="ctr">
                        <a:lnSpc>
                          <a:spcPts val="1300"/>
                        </a:lnSpc>
                      </a:pPr>
                      <a:r>
                        <a:rPr lang="el" sz="1000">
                          <a:effectLst/>
                        </a:rPr>
                        <a:t>Ευπάθεια</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ts val="1300"/>
                        </a:lnSpc>
                      </a:pPr>
                      <a:r>
                        <a:rPr lang="el" sz="1000">
                          <a:effectLst/>
                        </a:rPr>
                        <a:t>Περιουσιακό στοιχείο</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ts val="1300"/>
                        </a:lnSpc>
                      </a:pPr>
                      <a:r>
                        <a:rPr lang="el" sz="1000">
                          <a:effectLst/>
                        </a:rPr>
                        <a:t>Ατομικό επίπεδο ευπάθειας (IVL)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gridSpan="5">
                  <a:txBody>
                    <a:bodyPr/>
                    <a:lstStyle/>
                    <a:p>
                      <a:pPr algn="ctr">
                        <a:lnSpc>
                          <a:spcPts val="1300"/>
                        </a:lnSpc>
                      </a:pPr>
                      <a:r>
                        <a:rPr lang="el" sz="1000">
                          <a:effectLst/>
                        </a:rPr>
                        <a:t>Επίπεδο εκμετάλλευσης του παράγοντα απειλής</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55587477"/>
                  </a:ext>
                </a:extLst>
              </a:tr>
              <a:tr h="1090597">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lnSpc>
                          <a:spcPts val="1300"/>
                        </a:lnSpc>
                      </a:pPr>
                      <a:r>
                        <a:rPr lang="el" sz="1000">
                          <a:effectLst/>
                        </a:rPr>
                        <a:t>Δυνατότητα = Πολύ χαμηλή (VL)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Ικανότητα = Χαμηλή (L)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Ικανότητα = Μέτρια (M)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Ικανότητα = Υψηλή (H)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Ικανότητα = Πολύ υψηλή (VH)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9001660"/>
                  </a:ext>
                </a:extLst>
              </a:tr>
              <a:tr h="373782">
                <a:tc>
                  <a:txBody>
                    <a:bodyPr/>
                    <a:lstStyle/>
                    <a:p>
                      <a:pPr algn="ctr">
                        <a:lnSpc>
                          <a:spcPts val="1300"/>
                        </a:lnSpc>
                      </a:pPr>
                      <a:r>
                        <a:rPr lang="el" sz="1000">
                          <a:effectLst/>
                        </a:rPr>
                        <a:t>V1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Α1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IVL(A1,V1) = 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0450333"/>
                  </a:ext>
                </a:extLst>
              </a:tr>
              <a:tr h="399171">
                <a:tc>
                  <a:txBody>
                    <a:bodyPr/>
                    <a:lstStyle/>
                    <a:p>
                      <a:pPr algn="ctr">
                        <a:lnSpc>
                          <a:spcPts val="1300"/>
                        </a:lnSpc>
                      </a:pPr>
                      <a:r>
                        <a:rPr lang="el" sz="1000">
                          <a:effectLst/>
                        </a:rPr>
                        <a:t>V2</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Α1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IVL(A1,V2) = 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9037580"/>
                  </a:ext>
                </a:extLst>
              </a:tr>
              <a:tr h="394940">
                <a:tc>
                  <a:txBody>
                    <a:bodyPr/>
                    <a:lstStyle/>
                    <a:p>
                      <a:pPr algn="ctr">
                        <a:lnSpc>
                          <a:spcPts val="1300"/>
                        </a:lnSpc>
                      </a:pPr>
                      <a:r>
                        <a:rPr lang="el" sz="1000">
                          <a:effectLst/>
                        </a:rPr>
                        <a:t>V1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Α9</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IVL(A9;V1) = 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9945469"/>
                  </a:ext>
                </a:extLst>
              </a:tr>
              <a:tr h="400581">
                <a:tc>
                  <a:txBody>
                    <a:bodyPr/>
                    <a:lstStyle/>
                    <a:p>
                      <a:pPr algn="ctr">
                        <a:lnSpc>
                          <a:spcPts val="1300"/>
                        </a:lnSpc>
                      </a:pPr>
                      <a:r>
                        <a:rPr lang="el" sz="1000">
                          <a:effectLst/>
                        </a:rPr>
                        <a:t>V2</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Α2</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IVL(A9,A2) = Η</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772085"/>
                  </a:ext>
                </a:extLst>
              </a:tr>
              <a:tr h="396350">
                <a:tc>
                  <a:txBody>
                    <a:bodyPr/>
                    <a:lstStyle/>
                    <a:p>
                      <a:pPr algn="ctr">
                        <a:lnSpc>
                          <a:spcPts val="1300"/>
                        </a:lnSpc>
                      </a:pPr>
                      <a:r>
                        <a:rPr lang="el" sz="1000">
                          <a:effectLst/>
                        </a:rPr>
                        <a:t>V1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Α6</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IVL (A6,V1) = 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9401322"/>
                  </a:ext>
                </a:extLst>
              </a:tr>
              <a:tr h="392119">
                <a:tc>
                  <a:txBody>
                    <a:bodyPr/>
                    <a:lstStyle/>
                    <a:p>
                      <a:pPr algn="ctr">
                        <a:lnSpc>
                          <a:spcPts val="1300"/>
                        </a:lnSpc>
                      </a:pPr>
                      <a:r>
                        <a:rPr lang="el" sz="1000">
                          <a:effectLst/>
                        </a:rPr>
                        <a:t>V2</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Α6</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IVL (A6,V2) = 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L</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2141942"/>
                  </a:ext>
                </a:extLst>
              </a:tr>
              <a:tr h="397760">
                <a:tc>
                  <a:txBody>
                    <a:bodyPr/>
                    <a:lstStyle/>
                    <a:p>
                      <a:pPr algn="ctr">
                        <a:lnSpc>
                          <a:spcPts val="1300"/>
                        </a:lnSpc>
                      </a:pPr>
                      <a:r>
                        <a:rPr lang="el" sz="1000">
                          <a:effectLst/>
                        </a:rPr>
                        <a:t>V1</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Α8</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IVL (A8,V1) = 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M</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ts val="1300"/>
                        </a:lnSpc>
                      </a:pPr>
                      <a:r>
                        <a:rPr lang="el" sz="1000">
                          <a:effectLst/>
                        </a:rPr>
                        <a:t>VH</a:t>
                      </a:r>
                      <a:endParaRPr lang="en-GB" sz="10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40538848"/>
                  </a:ext>
                </a:extLst>
              </a:tr>
            </a:tbl>
          </a:graphicData>
        </a:graphic>
      </p:graphicFrame>
    </p:spTree>
    <p:extLst>
      <p:ext uri="{BB962C8B-B14F-4D97-AF65-F5344CB8AC3E}">
        <p14:creationId xmlns:p14="http://schemas.microsoft.com/office/powerpoint/2010/main" val="4111818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ΠΟΙΟΣ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r>
              <a:rPr lang="el"/>
              <a:t>Προφίλ Συμμετεχόντων στην Εκπαίδευση</a:t>
            </a:r>
          </a:p>
          <a:p>
            <a:endParaRPr lang="en-US"/>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4289474" cy="2569866"/>
          </a:xfrm>
        </p:spPr>
        <p:txBody>
          <a:bodyPr>
            <a:normAutofit/>
          </a:bodyPr>
          <a:lstStyle/>
          <a:p>
            <a:r>
              <a:rPr lang="el" dirty="0"/>
              <a:t>Επαγγελματίας πληροφορικής</a:t>
            </a:r>
          </a:p>
          <a:p>
            <a:r>
              <a:rPr lang="el" dirty="0"/>
              <a:t>Ιατροί φροντίδας υγείας</a:t>
            </a:r>
            <a:endParaRPr lang="en-US" dirty="0"/>
          </a:p>
          <a:p>
            <a:r>
              <a:rPr lang="el" dirty="0"/>
              <a:t>Επαγγελματίες ασφαλείας</a:t>
            </a:r>
          </a:p>
          <a:p>
            <a:r>
              <a:rPr lang="el" dirty="0"/>
              <a:t>Διαχειριστές</a:t>
            </a:r>
          </a:p>
          <a:p>
            <a:pPr marL="0" indent="0">
              <a:buNone/>
            </a:pPr>
            <a:endParaRPr lang="el" dirty="0"/>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9" name="Picture Placeholder 8" descr="Ένα άτομο στέκεται μπροστά από ένα τραπέζι με ένα άτομο&#10;&#10;Περιγραφή που δημιουργείται αυτόματα">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6DD6F23-AE3C-3E11-0A04-0CF0274A58F7}"/>
              </a:ext>
            </a:extLst>
          </p:cNvPr>
          <p:cNvSpPr>
            <a:spLocks noGrp="1"/>
          </p:cNvSpPr>
          <p:nvPr>
            <p:ph type="pic" sz="quarter" idx="11"/>
          </p:nvPr>
        </p:nvSpPr>
        <p:spPr>
          <a:xfrm flipH="1">
            <a:off x="10768545" y="0"/>
            <a:ext cx="1419970" cy="6858000"/>
          </a:xfrm>
        </p:spPr>
        <p:txBody>
          <a:bodyPr/>
          <a:lstStyle/>
          <a:p>
            <a:endParaRPr lang="en-GB"/>
          </a:p>
        </p:txBody>
      </p:sp>
      <p:sp>
        <p:nvSpPr>
          <p:cNvPr id="5" name="Footer Placeholder 4">
            <a:extLst>
              <a:ext uri="{FF2B5EF4-FFF2-40B4-BE49-F238E27FC236}">
                <a16:creationId xmlns:a16="http://schemas.microsoft.com/office/drawing/2014/main" id="{D9656374-5562-A158-DBA9-BAC4F179C975}"/>
              </a:ext>
            </a:extLst>
          </p:cNvPr>
          <p:cNvSpPr>
            <a:spLocks noGrp="1"/>
          </p:cNvSpPr>
          <p:nvPr>
            <p:ph type="ftr" sz="quarter" idx="3"/>
          </p:nvPr>
        </p:nvSpPr>
        <p:spPr/>
        <p:txBody>
          <a:bodyPr/>
          <a:lstStyle/>
          <a:p>
            <a:r>
              <a:rPr lang="en-US" dirty="0"/>
              <a:t>CSP Training Module Name: Presentation Template Created by PR</a:t>
            </a:r>
            <a:endParaRPr lang="el" dirty="0"/>
          </a:p>
        </p:txBody>
      </p:sp>
      <p:sp>
        <p:nvSpPr>
          <p:cNvPr id="6" name="Slide Number Placeholder 5">
            <a:extLst>
              <a:ext uri="{FF2B5EF4-FFF2-40B4-BE49-F238E27FC236}">
                <a16:creationId xmlns:a16="http://schemas.microsoft.com/office/drawing/2014/main" id="{D2B31FE9-54DC-27A3-B5FC-D5621FB2FC53}"/>
              </a:ext>
            </a:extLst>
          </p:cNvPr>
          <p:cNvSpPr>
            <a:spLocks noGrp="1"/>
          </p:cNvSpPr>
          <p:nvPr>
            <p:ph type="sldNum" sz="quarter" idx="4"/>
          </p:nvPr>
        </p:nvSpPr>
        <p:spPr/>
        <p:txBody>
          <a:bodyPr/>
          <a:lstStyle/>
          <a:p>
            <a:fld id="{3A98EE3D-8CD1-4C3F-BD1C-C98C9596463C}" type="slidenum">
              <a:rPr lang="en-US" smtClean="0"/>
              <a:pPr/>
              <a:t>60</a:t>
            </a:fld>
            <a:endParaRPr lang="en-US"/>
          </a:p>
        </p:txBody>
      </p:sp>
      <p:pic>
        <p:nvPicPr>
          <p:cNvPr id="7" name="Picture 2" descr="C:\Users\Shareeful\Desktop\frequently-asked-job-interview-questions.jpeg">
            <a:extLst>
              <a:ext uri="{FF2B5EF4-FFF2-40B4-BE49-F238E27FC236}">
                <a16:creationId xmlns:a16="http://schemas.microsoft.com/office/drawing/2014/main" id="{C39EFA3D-6691-FF17-A3CD-8ADA84E76DEE}"/>
              </a:ext>
            </a:extLst>
          </p:cNvPr>
          <p:cNvPicPr>
            <a:picLocks noChangeAspect="1" noChangeArrowheads="1"/>
          </p:cNvPicPr>
          <p:nvPr/>
        </p:nvPicPr>
        <p:blipFill>
          <a:blip r:embed="rId2" cstate="print"/>
          <a:srcRect/>
          <a:stretch>
            <a:fillRect/>
          </a:stretch>
        </p:blipFill>
        <p:spPr bwMode="auto">
          <a:xfrm>
            <a:off x="1859433" y="1222326"/>
            <a:ext cx="5070662" cy="3806874"/>
          </a:xfrm>
          <a:prstGeom prst="rect">
            <a:avLst/>
          </a:prstGeom>
          <a:noFill/>
        </p:spPr>
      </p:pic>
    </p:spTree>
    <p:extLst>
      <p:ext uri="{BB962C8B-B14F-4D97-AF65-F5344CB8AC3E}">
        <p14:creationId xmlns:p14="http://schemas.microsoft.com/office/powerpoint/2010/main" val="1225884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a:t>ΠΟΙΟΣ</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l"/>
              <a:t>Καθηγητής Dr. Shareeful Islam</a:t>
            </a:r>
          </a:p>
          <a:p>
            <a:endParaRPr lang="en-US"/>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182881" cy="4404118"/>
          </a:xfrm>
        </p:spPr>
        <p:txBody>
          <a:bodyPr>
            <a:normAutofit/>
          </a:bodyPr>
          <a:lstStyle/>
          <a:p>
            <a:pPr marL="0" indent="0">
              <a:buNone/>
            </a:pPr>
            <a:r>
              <a:rPr lang="el" dirty="0"/>
              <a:t>Με υψηλά κίνητρα και αφοσιωμένος επαγγελματίας ασφάλειας στον κυβερνοχώρο και διαχείρισης κινδύνων με εμπειρία στην έρευνα, την κατάρτιση και τη συμβουλευτική. </a:t>
            </a:r>
          </a:p>
          <a:p>
            <a:pPr marL="0" indent="0">
              <a:buNone/>
            </a:pPr>
            <a:r>
              <a:rPr lang="el" dirty="0"/>
              <a:t>Σύμβουλος διαχείρισης κινδύνων ασφάλειας στον κυβερνοχώρο και συστήματος διαχείρισης ασφάλειας πληροφοριών για την ανάπτυξη πλαισίου διαχείρισης κινδύνων σύμφωνα με τα πρότυπα ISO 27001:2013, ISO31000:2018, NIST-CSF, STIX threat modelling, CIS_CSC και άλλα σχετικά πρότυπα σε διάφορα επιχειρηματικά περιβάλλοντα. </a:t>
            </a:r>
          </a:p>
          <a:p>
            <a:pPr marL="0" indent="0">
              <a:buNone/>
            </a:pPr>
            <a:r>
              <a:rPr lang="el" dirty="0"/>
              <a:t>Πιστοποιημένος στη Διαχείριση Κινδύνων (MoR), επαγγελματίας PRINCE 2 και ειδικός στη Διαχείριση Κινδύνων </a:t>
            </a:r>
          </a:p>
          <a:p>
            <a:pPr marL="0" indent="0">
              <a:buNone/>
            </a:pPr>
            <a:r>
              <a:rPr lang="el" dirty="0"/>
              <a:t>Πάνω από 90 δημοσιεύσεις με κριτές σε κορυφαία περιοδικά και συνέδρια</a:t>
            </a:r>
          </a:p>
          <a:p>
            <a:pPr marL="0" indent="0">
              <a:buNone/>
            </a:pPr>
            <a:r>
              <a:rPr lang="el" dirty="0"/>
              <a:t>https://scholar.google.com/citations?user=IAxS1lsAAAAJ&amp;hl=en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sp>
        <p:nvSpPr>
          <p:cNvPr id="3" name="Picture Placeholder 2">
            <a:extLst>
              <a:ext uri="{FF2B5EF4-FFF2-40B4-BE49-F238E27FC236}">
                <a16:creationId xmlns:a16="http://schemas.microsoft.com/office/drawing/2014/main" id="{189653DD-A37F-5E5E-9138-1DE2776DE1FE}"/>
              </a:ext>
            </a:extLst>
          </p:cNvPr>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97183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l" dirty="0"/>
              <a:t>ΓΙΑΤΙ</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l"/>
              <a:t>Μαθησιακά Αποτελέσματα</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786877" cy="3636974"/>
          </a:xfrm>
        </p:spPr>
        <p:txBody>
          <a:bodyPr>
            <a:noAutofit/>
          </a:bodyPr>
          <a:lstStyle/>
          <a:p>
            <a:pPr marL="342900" lvl="0" indent="-342900" algn="l">
              <a:spcBef>
                <a:spcPts val="600"/>
              </a:spcBef>
              <a:spcAft>
                <a:spcPts val="600"/>
              </a:spcAft>
              <a:buFont typeface="Arial" panose="020B0604020202020204" pitchFamily="34" charset="0"/>
              <a:buChar char="●"/>
            </a:pPr>
            <a:r>
              <a:rPr lang="el" sz="1600" dirty="0"/>
              <a:t>Να επιδεικνύουν γνώση και κατανόηση των απειλών και των κινδύνων στο σύστημα υγειονομικής περίθαλψης.</a:t>
            </a:r>
          </a:p>
          <a:p>
            <a:pPr marL="342900" lvl="0" indent="-342900" algn="l">
              <a:spcBef>
                <a:spcPts val="600"/>
              </a:spcBef>
              <a:spcAft>
                <a:spcPts val="1200"/>
              </a:spcAft>
              <a:buFont typeface="Arial" panose="020B0604020202020204" pitchFamily="34" charset="0"/>
              <a:buChar char="●"/>
            </a:pPr>
            <a:r>
              <a:rPr lang="el" sz="1600" dirty="0"/>
              <a:t>Να προσδιορίσουν και να αναλύουν κριτικά τα περιουσιακά στοιχεία της υγειονομικής περίθαλψης και τις εξαρτήσεις τους.</a:t>
            </a:r>
          </a:p>
          <a:p>
            <a:pPr marL="342900" lvl="0" indent="-342900" algn="just">
              <a:spcBef>
                <a:spcPts val="600"/>
              </a:spcBef>
              <a:spcAft>
                <a:spcPts val="600"/>
              </a:spcAft>
              <a:buFont typeface="Arial" panose="020B0604020202020204" pitchFamily="34" charset="0"/>
              <a:buChar char="●"/>
            </a:pPr>
            <a:r>
              <a:rPr lang="el" sz="1800" kern="0" dirty="0">
                <a:latin typeface="Times New Roman" panose="02020603050405020304" pitchFamily="18" charset="0"/>
              </a:rPr>
              <a:t>Να αξιολογούν κριτικά τον κίνδυνο και τον έλεγχο της ασφάλειας στον κυβερνοχώρο στο συνολικό οικοσύστημα υγειονομικής περίθαλψης</a:t>
            </a:r>
          </a:p>
          <a:p>
            <a:r>
              <a:rPr lang="el" sz="1600" dirty="0"/>
              <a:t>Να κατανοήσουν αποτελεσματικές πρακτικές ασφάλειας και τεκμηριώνουν αναλόγως με επαγγελματικό τρόπο</a:t>
            </a:r>
          </a:p>
          <a:p>
            <a:pPr>
              <a:spcBef>
                <a:spcPts val="600"/>
              </a:spcBef>
            </a:pPr>
            <a:endParaRPr lang="en-US" sz="1200" dirty="0"/>
          </a:p>
          <a:p>
            <a:pPr>
              <a:spcBef>
                <a:spcPts val="600"/>
              </a:spcBef>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a:p>
        </p:txBody>
      </p:sp>
      <p:pic>
        <p:nvPicPr>
          <p:cNvPr id="7" name="Picture Placeholder 6" descr="Ένα άτομο που δείχνει χαρτιά&#10;&#10;Περιγραφή που δημιουργείται αυτόματα">
            <a:extLst>
              <a:ext uri="{FF2B5EF4-FFF2-40B4-BE49-F238E27FC236}">
                <a16:creationId xmlns:a16="http://schemas.microsoft.com/office/drawing/2014/main" id="{411E2CAA-211E-DCAC-3A97-522C2D95BBD3}"/>
              </a:ext>
            </a:extLst>
          </p:cNvPr>
          <p:cNvPicPr>
            <a:picLocks noGrp="1" noChangeAspect="1"/>
          </p:cNvPicPr>
          <p:nvPr>
            <p:ph type="pic" sz="quarter" idx="11"/>
          </p:nvPr>
        </p:nvPicPr>
        <p:blipFill>
          <a:blip r:embed="rId2"/>
          <a:srcRect l="4194" r="4194"/>
          <a:stretch>
            <a:fillRect/>
          </a:stretch>
        </p:blipFill>
        <p:spPr/>
      </p:pic>
    </p:spTree>
    <p:extLst>
      <p:ext uri="{BB962C8B-B14F-4D97-AF65-F5344CB8AC3E}">
        <p14:creationId xmlns:p14="http://schemas.microsoft.com/office/powerpoint/2010/main" val="91944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431454" y="49264"/>
            <a:ext cx="6732237" cy="1104723"/>
          </a:xfrm>
        </p:spPr>
        <p:txBody>
          <a:bodyPr>
            <a:normAutofit fontScale="90000"/>
          </a:bodyPr>
          <a:lstStyle/>
          <a:p>
            <a:br>
              <a:rPr lang="en-US">
                <a:solidFill>
                  <a:schemeClr val="accent1"/>
                </a:solidFill>
              </a:rPr>
            </a:br>
            <a:br>
              <a:rPr lang="en-US">
                <a:solidFill>
                  <a:schemeClr val="accent1"/>
                </a:solidFill>
              </a:rPr>
            </a:br>
            <a:br>
              <a:rPr lang="en-US">
                <a:solidFill>
                  <a:schemeClr val="accent1"/>
                </a:solidFill>
              </a:rPr>
            </a:br>
            <a:br>
              <a:rPr lang="en-US">
                <a:solidFill>
                  <a:schemeClr val="accent1"/>
                </a:solidFill>
              </a:rPr>
            </a:br>
            <a:br>
              <a:rPr lang="en-US">
                <a:solidFill>
                  <a:schemeClr val="accent1"/>
                </a:solidFill>
              </a:rPr>
            </a:br>
            <a:r>
              <a:rPr lang="el">
                <a:solidFill>
                  <a:schemeClr val="accent1"/>
                </a:solidFill>
              </a:rPr>
              <a:t>Εκπαιδευτικά θέματα: </a:t>
            </a:r>
            <a:br>
              <a:rPr lang="en-US">
                <a:solidFill>
                  <a:schemeClr val="accent1"/>
                </a:solidFill>
              </a:rPr>
            </a:br>
            <a:endParaRPr lang="en-US"/>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9</a:t>
            </a:fld>
            <a:endParaRPr lang="en-US"/>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696634" y="1203251"/>
            <a:ext cx="6980091" cy="4049233"/>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600"/>
              </a:spcBef>
              <a:spcAft>
                <a:spcPts val="0"/>
              </a:spcAft>
              <a:buNone/>
            </a:pPr>
            <a:endParaRPr lang="en-US" sz="1400" dirty="0"/>
          </a:p>
          <a:p>
            <a:pPr marL="342900" lvl="0" indent="-342900" algn="just">
              <a:spcBef>
                <a:spcPts val="600"/>
              </a:spcBef>
              <a:spcAft>
                <a:spcPts val="600"/>
              </a:spcAft>
              <a:buFont typeface="Arial" panose="020B0604020202020204" pitchFamily="34" charset="0"/>
              <a:buChar char="●"/>
            </a:pPr>
            <a:r>
              <a:rPr lang="el" sz="1800" dirty="0"/>
              <a:t>Ασφάλεια στον κυβερνοχώρο στην υγειονομική περίθαλψη: έννοιες, τεχνολογία, υπηρεσίες, προκλήσεις  </a:t>
            </a:r>
          </a:p>
          <a:p>
            <a:pPr marL="342900" lvl="0" indent="-342900" algn="just">
              <a:spcBef>
                <a:spcPts val="600"/>
              </a:spcBef>
              <a:spcAft>
                <a:spcPts val="600"/>
              </a:spcAft>
              <a:buFont typeface="Arial" panose="020B0604020202020204" pitchFamily="34" charset="0"/>
              <a:buChar char="●"/>
            </a:pPr>
            <a:r>
              <a:rPr lang="el" sz="1800" dirty="0"/>
              <a:t>Τρωτά σημεία και απειλές στην υγειονομική περίθαλψη</a:t>
            </a:r>
          </a:p>
          <a:p>
            <a:pPr marL="342900" lvl="0" indent="-342900" algn="just">
              <a:spcBef>
                <a:spcPts val="600"/>
              </a:spcBef>
              <a:spcAft>
                <a:spcPts val="600"/>
              </a:spcAft>
              <a:buFont typeface="Arial" panose="020B0604020202020204" pitchFamily="34" charset="0"/>
              <a:buChar char="●"/>
            </a:pPr>
            <a:r>
              <a:rPr lang="el" sz="1800" dirty="0"/>
              <a:t>Μοντέλο εντοπισμού διαδρομής κυβερνοεπίθεσης</a:t>
            </a:r>
          </a:p>
          <a:p>
            <a:pPr marL="342900" lvl="0" indent="-342900" algn="just">
              <a:spcBef>
                <a:spcPts val="600"/>
              </a:spcBef>
              <a:spcAft>
                <a:spcPts val="600"/>
              </a:spcAft>
              <a:buFont typeface="Arial" panose="020B0604020202020204" pitchFamily="34" charset="0"/>
              <a:buChar char="●"/>
            </a:pPr>
            <a:r>
              <a:rPr lang="el" sz="1800" dirty="0"/>
              <a:t>Εκτίμηση και διαχείριση κινδύνων στον τομέα της υγειονομικής περίθαλψης   </a:t>
            </a:r>
          </a:p>
          <a:p>
            <a:pPr marL="342900" lvl="0" indent="-342900" algn="just">
              <a:spcBef>
                <a:spcPts val="600"/>
              </a:spcBef>
              <a:spcAft>
                <a:spcPts val="600"/>
              </a:spcAft>
              <a:buFont typeface="Arial" panose="020B0604020202020204" pitchFamily="34" charset="0"/>
              <a:buChar char="●"/>
            </a:pPr>
            <a:r>
              <a:rPr lang="el" sz="1800" dirty="0"/>
              <a:t>Ασφαλή δεδομένα ασθενών</a:t>
            </a:r>
          </a:p>
          <a:p>
            <a:pPr marL="342900" lvl="0" indent="-342900" algn="just">
              <a:spcBef>
                <a:spcPts val="600"/>
              </a:spcBef>
              <a:spcAft>
                <a:spcPts val="600"/>
              </a:spcAft>
              <a:buFont typeface="Arial" panose="020B0604020202020204" pitchFamily="34" charset="0"/>
              <a:buChar char="●"/>
            </a:pPr>
            <a:r>
              <a:rPr lang="el" sz="1800" dirty="0"/>
              <a:t>Πολιτική και βέλτιστες πρακτικές</a:t>
            </a:r>
          </a:p>
          <a:p>
            <a:pPr marL="342900" lvl="0" indent="-342900" algn="just">
              <a:spcBef>
                <a:spcPts val="600"/>
              </a:spcBef>
              <a:spcAft>
                <a:spcPts val="600"/>
              </a:spcAft>
              <a:buFont typeface="Arial" panose="020B0604020202020204" pitchFamily="34" charset="0"/>
              <a:buChar char="●"/>
            </a:pPr>
            <a:r>
              <a:rPr lang="el" sz="1800" dirty="0"/>
              <a:t>Περιπτωσιολογική μελέτη στον τομέα της υγειονομικής περίθαλψης </a:t>
            </a:r>
            <a:endParaRPr lang="en-US" sz="1400" dirty="0"/>
          </a:p>
        </p:txBody>
      </p:sp>
      <p:pic>
        <p:nvPicPr>
          <p:cNvPr id="34" name="Picture Placeholder 33" descr="Ένα φλιτζάνι καφέ και ένα σημειωματάριο σε ένα τραπέζι&#10;&#10;Περιγραφή που δημιουργείται αυτόματα">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spTree>
    <p:extLst>
      <p:ext uri="{BB962C8B-B14F-4D97-AF65-F5344CB8AC3E}">
        <p14:creationId xmlns:p14="http://schemas.microsoft.com/office/powerpoint/2010/main" val="3113797553"/>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BC7CD81F104C47AB71A5AD1D5D1FAC" ma:contentTypeVersion="20" ma:contentTypeDescription="Create a new document." ma:contentTypeScope="" ma:versionID="b39a5559e9fbdb6117dbc6e50010340f">
  <xsd:schema xmlns:xsd="http://www.w3.org/2001/XMLSchema" xmlns:xs="http://www.w3.org/2001/XMLSchema" xmlns:p="http://schemas.microsoft.com/office/2006/metadata/properties" xmlns:ns2="13549f8e-45d3-4163-ab1e-9d454f41c998" xmlns:ns3="92a3fbd7-68e5-441b-b93a-40fc3f2f99c1" targetNamespace="http://schemas.microsoft.com/office/2006/metadata/properties" ma:root="true" ma:fieldsID="3dd443bd725e37c0ade5e2bc146c29dd" ns2:_="" ns3:_="">
    <xsd:import namespace="13549f8e-45d3-4163-ab1e-9d454f41c998"/>
    <xsd:import namespace="92a3fbd7-68e5-441b-b93a-40fc3f2f99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2:TaxCatchAll"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49f8e-45d3-4163-ab1e-9d454f41c9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125c5a7-0c06-4abf-8040-de8bf7497027}" ma:internalName="TaxCatchAll" ma:showField="CatchAllData" ma:web="13549f8e-45d3-4163-ab1e-9d454f41c9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a3fbd7-68e5-441b-b93a-40fc3f2f99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7057f8b-f80c-495c-bc2e-dcf47f2a1d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3549f8e-45d3-4163-ab1e-9d454f41c998" xsi:nil="true"/>
    <MediaServiceKeyPoints xmlns="92a3fbd7-68e5-441b-b93a-40fc3f2f99c1" xsi:nil="true"/>
    <lcf76f155ced4ddcb4097134ff3c332f xmlns="92a3fbd7-68e5-441b-b93a-40fc3f2f99c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2.xml><?xml version="1.0" encoding="utf-8"?>
<ds:datastoreItem xmlns:ds="http://schemas.openxmlformats.org/officeDocument/2006/customXml" ds:itemID="{DB0C8BF5-F329-44DE-986F-1EC058DFED57}">
  <ds:schemaRefs>
    <ds:schemaRef ds:uri="13549f8e-45d3-4163-ab1e-9d454f41c998"/>
    <ds:schemaRef ds:uri="92a3fbd7-68e5-441b-b93a-40fc3f2f99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15CCAF-B227-4420-8A82-899C4EC33714}">
  <ds:schemaRefs>
    <ds:schemaRef ds:uri="13549f8e-45d3-4163-ab1e-9d454f41c998"/>
    <ds:schemaRef ds:uri="230e9df3-be65-4c73-a93b-d1236ebd677e"/>
    <ds:schemaRef ds:uri="71af3243-3dd4-4a8d-8c0d-dd76da1f02a5"/>
    <ds:schemaRef ds:uri="92a3fbd7-68e5-441b-b93a-40fc3f2f99c1"/>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5811</Words>
  <Application>Microsoft Office PowerPoint</Application>
  <PresentationFormat>Widescreen</PresentationFormat>
  <Paragraphs>592</Paragraphs>
  <Slides>60</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Arial</vt:lpstr>
      <vt:lpstr>Arial MT</vt:lpstr>
      <vt:lpstr>Book Antiqua</vt:lpstr>
      <vt:lpstr>Calibri</vt:lpstr>
      <vt:lpstr>Cambria Math</vt:lpstr>
      <vt:lpstr>Century Gothic</vt:lpstr>
      <vt:lpstr>Courier New</vt:lpstr>
      <vt:lpstr>DINNext</vt:lpstr>
      <vt:lpstr>Lato</vt:lpstr>
      <vt:lpstr>Lucida Sans Unicode</vt:lpstr>
      <vt:lpstr>Palatino Linotype</vt:lpstr>
      <vt:lpstr>Times New Roman</vt:lpstr>
      <vt:lpstr>Wingdings</vt:lpstr>
      <vt:lpstr>Custom</vt:lpstr>
      <vt:lpstr>Ασφάλεια στον κυβερνοχώρο στον τομέα της υγειονομικής περίθαλψης</vt:lpstr>
      <vt:lpstr>PowerPoint Presentation</vt:lpstr>
      <vt:lpstr>Ασφάλεια στον κυβερνοχώρο στον τομέα της υγειονομικής περίθαλψης</vt:lpstr>
      <vt:lpstr>Στόχοι: Ποιος-Τι-Τιχρειάζεσαι για να κάνεις αυτή την εκπαίδευση </vt:lpstr>
      <vt:lpstr>CSP Training Logistic: Πότε-Πού-Πώς</vt:lpstr>
      <vt:lpstr>ΠΟΙΟΣ</vt:lpstr>
      <vt:lpstr>ΠΟΙΟΣ</vt:lpstr>
      <vt:lpstr>ΓΙΑΤΙ</vt:lpstr>
      <vt:lpstr>     Εκπαιδευτικά θέματα:  </vt:lpstr>
      <vt:lpstr>Ασφάλεια πληροφοριών έναντι ασφάλειας στον κυβερνοχώρο</vt:lpstr>
      <vt:lpstr>PowerPoint Presentation</vt:lpstr>
      <vt:lpstr>Στόχος ασφαλείας</vt:lpstr>
      <vt:lpstr>PowerPoint Presentation</vt:lpstr>
      <vt:lpstr>Βασικές έννοιες ασφάλειας πληροφοριών</vt:lpstr>
      <vt:lpstr>  Βασικές έννοιες ασφάλειας πληροφοριών</vt:lpstr>
      <vt:lpstr>  Ασφάλεια στον κυβερνοχώρο στην υγειονομική περίθαλψη</vt:lpstr>
      <vt:lpstr>Ασφάλεια στον κυβερνοχώρο στην υγειονομική περίθαλψη</vt:lpstr>
      <vt:lpstr>Προκλήσεις στον τομέα της ασφάλειας στον κυβερνοχώρο στον τομέα της υγειονομικής περίθαλψης</vt:lpstr>
      <vt:lpstr>Προκλήσεις στον τομέα της ασφάλειας στον κυβερνοχώρο στον τομέα της υγειονομικής περίθαλψης</vt:lpstr>
      <vt:lpstr>Θέματαασφάλειας στον τομέα της υγειονομικής περίθαλψης</vt:lpstr>
      <vt:lpstr>Ευπάθειες και απειλές ιατρικών συσκευών </vt:lpstr>
      <vt:lpstr>Διαδρομή Κυβερνοεπίθεσης</vt:lpstr>
      <vt:lpstr>Διαδρομή Κυβερνοεπίθεσης</vt:lpstr>
      <vt:lpstr>Οικοσύστημα υγειονομικής περίθαλψης</vt:lpstr>
      <vt:lpstr>PowerPoint Presentation</vt:lpstr>
      <vt:lpstr>Διαδρομή Κυβερνοεπίθεσης στην υγειονομική περίθαλψη</vt:lpstr>
      <vt:lpstr>Διαδρομή Cyber Attach στην υγειονομική περίθαλψη</vt:lpstr>
      <vt:lpstr>Διαδρομή επίθεσης: Βήμα 1 Προσδιορίστε πιθανά σημεία εισόδου</vt:lpstr>
      <vt:lpstr>Διαδρομή επίθεσης: Βήμα 2 – Εξαρτήσεις περιουσιακών στοιχείων</vt:lpstr>
      <vt:lpstr>Διαδρομή επίθεσης: Βήμα 3 Προσδιορίστε πιθανά σημεία-στόχους</vt:lpstr>
      <vt:lpstr>Διαδρομή επίθεσης: Ευπάθειες εισόδου βήματος 4 και σημείου στόχου</vt:lpstr>
      <vt:lpstr>Διαδρομή επίθεσης: Βήμα 5 παράγοντας απειλής και προφίλ χρήστη</vt:lpstr>
      <vt:lpstr>Διαδρομή επίθεσης: Βήμα 6: Δημιουργία διαδρομών επίθεσης</vt:lpstr>
      <vt:lpstr>Διαδρομή επίθεσης : Βήμα 7 δώστε προτεραιότητα σε μια αλυσίδα ευπάθειας που βασίζεται σε αποδεικτικά στοιχεία</vt:lpstr>
      <vt:lpstr>Ικανότητα παράγοντα απειλής που συνδέεται με αλυσίδα ευπάθειας</vt:lpstr>
      <vt:lpstr>Πιθανά IOC για υποδομές πληροφοριών υγειονομικής περίθαλψης</vt:lpstr>
      <vt:lpstr>   Εκτίμηση και διαχείριση κινδύνων στον τομέα της υγειονομικής περίθαλψης    </vt:lpstr>
      <vt:lpstr>     Εκτίμηση και διαχείριση κινδύνων στον τομέα της υγειονομικής περίθαλψης    </vt:lpstr>
      <vt:lpstr>Εκτίμηση και διαχείριση κινδύνων στον τομέα της υγειονομικής περίθαλψης</vt:lpstr>
      <vt:lpstr>Έλεγχοι ασφαλείας στην υγειονομική περίθαλψη</vt:lpstr>
      <vt:lpstr>Έλεγχος πρόσβασης στην υγειονομική περίθαλψη</vt:lpstr>
      <vt:lpstr>Έλεγχος πρόσβασης στην υγειονομική περίθαλψη</vt:lpstr>
      <vt:lpstr>Ασφαλή δεδομένα ασθενών </vt:lpstr>
      <vt:lpstr>Ασφαλή δεδομένα ασθενών</vt:lpstr>
      <vt:lpstr>Ασφάλεια δεδομένων</vt:lpstr>
      <vt:lpstr>Πολιτική και βέλτιστες πρακτικές</vt:lpstr>
      <vt:lpstr>Πολιτική και βέλτιστες πρακτικές</vt:lpstr>
      <vt:lpstr>Μελέτη περίπτωσης στην υγειονομική περίθαλψη </vt:lpstr>
      <vt:lpstr>Μελέτη περίπτωσης στην υγειονομική περίθαλψη: Πλαίσιο </vt:lpstr>
      <vt:lpstr>Προσδιορισμός στοιχείων εισόδου, σημείου στόχου και πιθανών εξαρτήσεων</vt:lpstr>
      <vt:lpstr>Προσδιορισμός στοιχείων εισόδου, σημείου στόχου και πιθανών εξαρτήσεων</vt:lpstr>
      <vt:lpstr>Μελέτη περίπτωσης στην υγειονομική περίθαλψη: Εξαρτήσεις περιουσιακών στοιχείων </vt:lpstr>
      <vt:lpstr>Μελέτη περίπτωσης στην υγειονομική περίθαλψη: Διαδρομή επίθεσης</vt:lpstr>
      <vt:lpstr>Μελέτη περίπτωσης στην υγειονομική περίθαλψη: Τρωτά σημεία</vt:lpstr>
      <vt:lpstr>Μελέτη περίπτωσης στην υγειονομική περίθαλψη: Τρωτά σημεία</vt:lpstr>
      <vt:lpstr>Μελέτη περίπτωσης στην υγειονομική περίθαλψη: Τρωτά σημεία</vt:lpstr>
      <vt:lpstr>Μελέτη περίπτωσης στην υγειονομική περίθαλψη: Προφίλ παράγοντα απειλής</vt:lpstr>
      <vt:lpstr>Μελέτη περίπτωσης στην υγειονομική περίθαλψη: Δημιουργία διαδρομής επίθεσης</vt:lpstr>
      <vt:lpstr>Ατομική εκμετάλλευση ευπάθειας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2025-04-27T23:28:52Z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