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7" d="100"/>
          <a:sy n="97" d="100"/>
        </p:scale>
        <p:origin x="1110" y="31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800" b="0" i="0">
                <a:solidFill>
                  <a:schemeClr val="tx1"/>
                </a:solidFill>
                <a:latin typeface="Book Antiqua"/>
                <a:cs typeface="Book Antiqu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800" b="0" i="0">
                <a:solidFill>
                  <a:schemeClr val="tx1"/>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28/04/2025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Book Antiqua"/>
                <a:cs typeface="Book Antiqua"/>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28/04/2025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893328" y="0"/>
            <a:ext cx="1818639" cy="6858000"/>
          </a:xfrm>
          <a:custGeom>
            <a:avLst/>
            <a:gdLst/>
            <a:ahLst/>
            <a:cxnLst/>
            <a:rect l="l" t="t" r="r" b="b"/>
            <a:pathLst>
              <a:path w="1818640" h="6858000">
                <a:moveTo>
                  <a:pt x="0" y="6858000"/>
                </a:moveTo>
                <a:lnTo>
                  <a:pt x="1818556" y="0"/>
                </a:lnTo>
              </a:path>
            </a:pathLst>
          </a:custGeom>
          <a:ln w="22225">
            <a:solidFill>
              <a:srgbClr val="D87A1A"/>
            </a:solidFill>
          </a:ln>
        </p:spPr>
        <p:txBody>
          <a:bodyPr wrap="square" lIns="0" tIns="0" rIns="0" bIns="0" rtlCol="0"/>
          <a:lstStyle/>
          <a:p>
            <a:endParaRPr/>
          </a:p>
        </p:txBody>
      </p:sp>
      <p:pic>
        <p:nvPicPr>
          <p:cNvPr id="17" name="bg object 17"/>
          <p:cNvPicPr/>
          <p:nvPr/>
        </p:nvPicPr>
        <p:blipFill>
          <a:blip r:embed="rId2" cstate="print"/>
          <a:stretch>
            <a:fillRect/>
          </a:stretch>
        </p:blipFill>
        <p:spPr>
          <a:xfrm>
            <a:off x="7169923" y="0"/>
            <a:ext cx="5022075" cy="6858000"/>
          </a:xfrm>
          <a:prstGeom prst="rect">
            <a:avLst/>
          </a:prstGeom>
        </p:spPr>
      </p:pic>
      <p:sp>
        <p:nvSpPr>
          <p:cNvPr id="2" name="Holder 2"/>
          <p:cNvSpPr>
            <a:spLocks noGrp="1"/>
          </p:cNvSpPr>
          <p:nvPr>
            <p:ph type="title"/>
          </p:nvPr>
        </p:nvSpPr>
        <p:spPr/>
        <p:txBody>
          <a:bodyPr lIns="0" tIns="0" rIns="0" bIns="0"/>
          <a:lstStyle>
            <a:lvl1pPr>
              <a:defRPr sz="2800" b="0" i="0">
                <a:solidFill>
                  <a:schemeClr val="tx1"/>
                </a:solidFill>
                <a:latin typeface="Book Antiqua"/>
                <a:cs typeface="Book Antiqu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304915" y="1566164"/>
            <a:ext cx="4629150" cy="4232910"/>
          </a:xfrm>
          <a:prstGeom prst="rect">
            <a:avLst/>
          </a:prstGeom>
        </p:spPr>
        <p:txBody>
          <a:bodyPr wrap="square" lIns="0" tIns="0" rIns="0" bIns="0">
            <a:spAutoFit/>
          </a:bodyPr>
          <a:lstStyle>
            <a:lvl1pPr>
              <a:defRPr sz="1800" b="0" i="0">
                <a:solidFill>
                  <a:schemeClr val="tx1"/>
                </a:solidFill>
                <a:latin typeface="Century Gothic"/>
                <a:cs typeface="Century Gothic"/>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28/04/2025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00000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4425695" y="5059679"/>
            <a:ext cx="929639" cy="1798320"/>
          </a:xfrm>
          <a:prstGeom prst="rect">
            <a:avLst/>
          </a:prstGeom>
        </p:spPr>
      </p:pic>
      <p:sp>
        <p:nvSpPr>
          <p:cNvPr id="2" name="Holder 2"/>
          <p:cNvSpPr>
            <a:spLocks noGrp="1"/>
          </p:cNvSpPr>
          <p:nvPr>
            <p:ph type="title"/>
          </p:nvPr>
        </p:nvSpPr>
        <p:spPr/>
        <p:txBody>
          <a:bodyPr lIns="0" tIns="0" rIns="0" bIns="0"/>
          <a:lstStyle>
            <a:lvl1pPr>
              <a:defRPr sz="2800" b="0" i="0">
                <a:solidFill>
                  <a:schemeClr val="tx1"/>
                </a:solidFill>
                <a:latin typeface="Book Antiqua"/>
                <a:cs typeface="Book Antiqu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28/04/2025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893328" y="0"/>
            <a:ext cx="1818639" cy="6858000"/>
          </a:xfrm>
          <a:custGeom>
            <a:avLst/>
            <a:gdLst/>
            <a:ahLst/>
            <a:cxnLst/>
            <a:rect l="l" t="t" r="r" b="b"/>
            <a:pathLst>
              <a:path w="1818640" h="6858000">
                <a:moveTo>
                  <a:pt x="0" y="6858000"/>
                </a:moveTo>
                <a:lnTo>
                  <a:pt x="1818556" y="0"/>
                </a:lnTo>
              </a:path>
            </a:pathLst>
          </a:custGeom>
          <a:ln w="22225">
            <a:solidFill>
              <a:srgbClr val="D87A1A"/>
            </a:solidFill>
          </a:ln>
        </p:spPr>
        <p:txBody>
          <a:bodyPr wrap="square" lIns="0" tIns="0" rIns="0" bIns="0" rtlCol="0"/>
          <a:lstStyle/>
          <a:p>
            <a:endParaRPr/>
          </a:p>
        </p:txBody>
      </p:sp>
      <p:pic>
        <p:nvPicPr>
          <p:cNvPr id="17" name="bg object 17"/>
          <p:cNvPicPr/>
          <p:nvPr/>
        </p:nvPicPr>
        <p:blipFill>
          <a:blip r:embed="rId2" cstate="print"/>
          <a:stretch>
            <a:fillRect/>
          </a:stretch>
        </p:blipFill>
        <p:spPr>
          <a:xfrm>
            <a:off x="7169923" y="0"/>
            <a:ext cx="5022075" cy="6858000"/>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28/04/2025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893328" y="0"/>
            <a:ext cx="1818639" cy="6858000"/>
          </a:xfrm>
          <a:custGeom>
            <a:avLst/>
            <a:gdLst/>
            <a:ahLst/>
            <a:cxnLst/>
            <a:rect l="l" t="t" r="r" b="b"/>
            <a:pathLst>
              <a:path w="1818640" h="6858000">
                <a:moveTo>
                  <a:pt x="0" y="6858000"/>
                </a:moveTo>
                <a:lnTo>
                  <a:pt x="1818556" y="0"/>
                </a:lnTo>
              </a:path>
            </a:pathLst>
          </a:custGeom>
          <a:ln w="22225">
            <a:solidFill>
              <a:srgbClr val="D87A1A"/>
            </a:solidFill>
          </a:ln>
        </p:spPr>
        <p:txBody>
          <a:bodyPr wrap="square" lIns="0" tIns="0" rIns="0" bIns="0" rtlCol="0"/>
          <a:lstStyle/>
          <a:p>
            <a:endParaRPr/>
          </a:p>
        </p:txBody>
      </p:sp>
      <p:sp>
        <p:nvSpPr>
          <p:cNvPr id="2" name="Holder 2"/>
          <p:cNvSpPr>
            <a:spLocks noGrp="1"/>
          </p:cNvSpPr>
          <p:nvPr>
            <p:ph type="title"/>
          </p:nvPr>
        </p:nvSpPr>
        <p:spPr>
          <a:xfrm>
            <a:off x="855396" y="771651"/>
            <a:ext cx="6575425" cy="452119"/>
          </a:xfrm>
          <a:prstGeom prst="rect">
            <a:avLst/>
          </a:prstGeom>
        </p:spPr>
        <p:txBody>
          <a:bodyPr wrap="square" lIns="0" tIns="0" rIns="0" bIns="0">
            <a:spAutoFit/>
          </a:bodyPr>
          <a:lstStyle>
            <a:lvl1pPr>
              <a:defRPr sz="2800" b="0" i="0">
                <a:solidFill>
                  <a:schemeClr val="tx1"/>
                </a:solidFill>
                <a:latin typeface="Book Antiqua"/>
                <a:cs typeface="Book Antiqua"/>
              </a:defRPr>
            </a:lvl1pPr>
          </a:lstStyle>
          <a:p>
            <a:endParaRPr/>
          </a:p>
        </p:txBody>
      </p:sp>
      <p:sp>
        <p:nvSpPr>
          <p:cNvPr id="3" name="Holder 3"/>
          <p:cNvSpPr>
            <a:spLocks noGrp="1"/>
          </p:cNvSpPr>
          <p:nvPr>
            <p:ph type="body" idx="1"/>
          </p:nvPr>
        </p:nvSpPr>
        <p:spPr>
          <a:xfrm>
            <a:off x="692056" y="1566164"/>
            <a:ext cx="6146800" cy="3517900"/>
          </a:xfrm>
          <a:prstGeom prst="rect">
            <a:avLst/>
          </a:prstGeom>
        </p:spPr>
        <p:txBody>
          <a:bodyPr wrap="square" lIns="0" tIns="0" rIns="0" bIns="0">
            <a:spAutoFit/>
          </a:bodyPr>
          <a:lstStyle>
            <a:lvl1pPr>
              <a:defRPr sz="1800" b="0" i="0">
                <a:solidFill>
                  <a:schemeClr val="tx1"/>
                </a:solidFill>
                <a:latin typeface="Century Gothic"/>
                <a:cs typeface="Century Gothic"/>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28/04/2025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radware.com/blog/application-protection/2023/05/ev_charging_station_cyber_threat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www.vecteezy.com/" TargetMode="Externa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www.vecteezy.com/" TargetMode="Externa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0.jpg"/><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2.jpg"/><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5.jpg"/><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8" Type="http://schemas.openxmlformats.org/officeDocument/2006/relationships/hyperlink" Target="http://www.deepl.com/translator" TargetMode="External"/><Relationship Id="rId3" Type="http://schemas.openxmlformats.org/officeDocument/2006/relationships/image" Target="../media/image38.png"/><Relationship Id="rId7" Type="http://schemas.openxmlformats.org/officeDocument/2006/relationships/hyperlink" Target="http://www.vecteezy.com/" TargetMode="Externa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hyperlink" Target="http://www.radware.com/blog/application-" TargetMode="External"/><Relationship Id="rId5" Type="http://schemas.openxmlformats.org/officeDocument/2006/relationships/hyperlink" Target="http://www.gminsights.com/industry-analysis/europe-electric-vehicle-charging-station-" TargetMode="External"/><Relationship Id="rId10" Type="http://schemas.openxmlformats.org/officeDocument/2006/relationships/image" Target="../media/image4.png"/><Relationship Id="rId4" Type="http://schemas.openxmlformats.org/officeDocument/2006/relationships/hyperlink" Target="http://www.iea.org/" TargetMode="External"/><Relationship Id="rId9"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hyperlink" Target="http://www.cybersecpro-project.eu/" TargetMode="External"/><Relationship Id="rId7"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40.png"/><Relationship Id="rId4" Type="http://schemas.openxmlformats.org/officeDocument/2006/relationships/hyperlink" Target="http://www.linkedin.com/company/c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mailto:abdelkader.shaaban@ait.ac.at" TargetMode="External"/><Relationship Id="rId4" Type="http://schemas.openxmlformats.org/officeDocument/2006/relationships/hyperlink" Target="mailto:alcaraz@uma.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2700"/>
            <a:ext cx="11097895" cy="6883400"/>
            <a:chOff x="0" y="-12700"/>
            <a:chExt cx="11097895" cy="6883400"/>
          </a:xfrm>
        </p:grpSpPr>
        <p:pic>
          <p:nvPicPr>
            <p:cNvPr id="3" name="object 3"/>
            <p:cNvPicPr/>
            <p:nvPr/>
          </p:nvPicPr>
          <p:blipFill>
            <a:blip r:embed="rId2" cstate="print"/>
            <a:stretch>
              <a:fillRect/>
            </a:stretch>
          </p:blipFill>
          <p:spPr>
            <a:xfrm>
              <a:off x="5029200" y="0"/>
              <a:ext cx="6068567" cy="6851903"/>
            </a:xfrm>
            <a:prstGeom prst="rect">
              <a:avLst/>
            </a:prstGeom>
          </p:spPr>
        </p:pic>
        <p:sp>
          <p:nvSpPr>
            <p:cNvPr id="4" name="object 4"/>
            <p:cNvSpPr/>
            <p:nvPr/>
          </p:nvSpPr>
          <p:spPr>
            <a:xfrm>
              <a:off x="4561976" y="0"/>
              <a:ext cx="1925320" cy="6858000"/>
            </a:xfrm>
            <a:custGeom>
              <a:avLst/>
              <a:gdLst/>
              <a:ahLst/>
              <a:cxnLst/>
              <a:rect l="l" t="t" r="r" b="b"/>
              <a:pathLst>
                <a:path w="1925320" h="6858000">
                  <a:moveTo>
                    <a:pt x="1924730" y="0"/>
                  </a:moveTo>
                  <a:lnTo>
                    <a:pt x="0" y="6858000"/>
                  </a:lnTo>
                </a:path>
              </a:pathLst>
            </a:custGeom>
            <a:ln w="25400">
              <a:solidFill>
                <a:srgbClr val="D87A1A"/>
              </a:solidFill>
            </a:ln>
          </p:spPr>
          <p:txBody>
            <a:bodyPr wrap="square" lIns="0" tIns="0" rIns="0" bIns="0" rtlCol="0"/>
            <a:lstStyle/>
            <a:p>
              <a:endParaRPr/>
            </a:p>
          </p:txBody>
        </p:sp>
        <p:sp>
          <p:nvSpPr>
            <p:cNvPr id="5" name="object 5"/>
            <p:cNvSpPr/>
            <p:nvPr/>
          </p:nvSpPr>
          <p:spPr>
            <a:xfrm>
              <a:off x="3507756" y="0"/>
              <a:ext cx="2550160" cy="6847840"/>
            </a:xfrm>
            <a:custGeom>
              <a:avLst/>
              <a:gdLst/>
              <a:ahLst/>
              <a:cxnLst/>
              <a:rect l="l" t="t" r="r" b="b"/>
              <a:pathLst>
                <a:path w="2550160" h="6847840">
                  <a:moveTo>
                    <a:pt x="2549602" y="0"/>
                  </a:moveTo>
                  <a:lnTo>
                    <a:pt x="2523370" y="0"/>
                  </a:lnTo>
                  <a:lnTo>
                    <a:pt x="1945566" y="2096424"/>
                  </a:lnTo>
                  <a:lnTo>
                    <a:pt x="1552394" y="3546260"/>
                  </a:lnTo>
                  <a:lnTo>
                    <a:pt x="1531482" y="3592169"/>
                  </a:lnTo>
                  <a:lnTo>
                    <a:pt x="1498334" y="3628222"/>
                  </a:lnTo>
                  <a:lnTo>
                    <a:pt x="1456236" y="3652474"/>
                  </a:lnTo>
                  <a:lnTo>
                    <a:pt x="1408478" y="3662977"/>
                  </a:lnTo>
                  <a:lnTo>
                    <a:pt x="1358345" y="3657786"/>
                  </a:lnTo>
                  <a:lnTo>
                    <a:pt x="1303174" y="3630539"/>
                  </a:lnTo>
                  <a:lnTo>
                    <a:pt x="1263223" y="3584281"/>
                  </a:lnTo>
                  <a:lnTo>
                    <a:pt x="1243247" y="3525983"/>
                  </a:lnTo>
                  <a:lnTo>
                    <a:pt x="1242534" y="3495171"/>
                  </a:lnTo>
                  <a:lnTo>
                    <a:pt x="1248003" y="3463884"/>
                  </a:lnTo>
                  <a:lnTo>
                    <a:pt x="1506735" y="2509578"/>
                  </a:lnTo>
                  <a:lnTo>
                    <a:pt x="1513182" y="2460837"/>
                  </a:lnTo>
                  <a:lnTo>
                    <a:pt x="1506735" y="2413682"/>
                  </a:lnTo>
                  <a:lnTo>
                    <a:pt x="1488662" y="2370328"/>
                  </a:lnTo>
                  <a:lnTo>
                    <a:pt x="1460231" y="2332994"/>
                  </a:lnTo>
                  <a:lnTo>
                    <a:pt x="1422711" y="2303898"/>
                  </a:lnTo>
                  <a:lnTo>
                    <a:pt x="1377369" y="2285258"/>
                  </a:lnTo>
                  <a:lnTo>
                    <a:pt x="1325612" y="2279124"/>
                  </a:lnTo>
                  <a:lnTo>
                    <a:pt x="1275621" y="2287285"/>
                  </a:lnTo>
                  <a:lnTo>
                    <a:pt x="1230075" y="2308526"/>
                  </a:lnTo>
                  <a:lnTo>
                    <a:pt x="1191650" y="2341629"/>
                  </a:lnTo>
                  <a:lnTo>
                    <a:pt x="1163027" y="2385377"/>
                  </a:lnTo>
                  <a:lnTo>
                    <a:pt x="1163027" y="2386646"/>
                  </a:lnTo>
                  <a:lnTo>
                    <a:pt x="821855" y="3659054"/>
                  </a:lnTo>
                  <a:lnTo>
                    <a:pt x="0" y="6846413"/>
                  </a:lnTo>
                  <a:lnTo>
                    <a:pt x="6658" y="6847146"/>
                  </a:lnTo>
                  <a:lnTo>
                    <a:pt x="19975" y="6847661"/>
                  </a:lnTo>
                  <a:lnTo>
                    <a:pt x="26634" y="6847680"/>
                  </a:lnTo>
                  <a:lnTo>
                    <a:pt x="845953" y="3665391"/>
                  </a:lnTo>
                  <a:lnTo>
                    <a:pt x="1187124" y="2394249"/>
                  </a:lnTo>
                  <a:lnTo>
                    <a:pt x="1211852" y="2356705"/>
                  </a:lnTo>
                  <a:lnTo>
                    <a:pt x="1244919" y="2328408"/>
                  </a:lnTo>
                  <a:lnTo>
                    <a:pt x="1284013" y="2310391"/>
                  </a:lnTo>
                  <a:lnTo>
                    <a:pt x="1326820" y="2303690"/>
                  </a:lnTo>
                  <a:lnTo>
                    <a:pt x="1371028" y="2309337"/>
                  </a:lnTo>
                  <a:lnTo>
                    <a:pt x="1416970" y="2330233"/>
                  </a:lnTo>
                  <a:lnTo>
                    <a:pt x="1453051" y="2363357"/>
                  </a:lnTo>
                  <a:lnTo>
                    <a:pt x="1477321" y="2405422"/>
                  </a:lnTo>
                  <a:lnTo>
                    <a:pt x="1487833" y="2453145"/>
                  </a:lnTo>
                  <a:lnTo>
                    <a:pt x="1482638" y="2503241"/>
                  </a:lnTo>
                  <a:lnTo>
                    <a:pt x="1223905" y="3457548"/>
                  </a:lnTo>
                  <a:lnTo>
                    <a:pt x="1217940" y="3493053"/>
                  </a:lnTo>
                  <a:lnTo>
                    <a:pt x="1226938" y="3563588"/>
                  </a:lnTo>
                  <a:lnTo>
                    <a:pt x="1262489" y="3626816"/>
                  </a:lnTo>
                  <a:lnTo>
                    <a:pt x="1318889" y="3670381"/>
                  </a:lnTo>
                  <a:lnTo>
                    <a:pt x="1402048" y="3689575"/>
                  </a:lnTo>
                  <a:lnTo>
                    <a:pt x="1449239" y="3683133"/>
                  </a:lnTo>
                  <a:lnTo>
                    <a:pt x="1492626" y="3665074"/>
                  </a:lnTo>
                  <a:lnTo>
                    <a:pt x="1529987" y="3636664"/>
                  </a:lnTo>
                  <a:lnTo>
                    <a:pt x="1559105" y="3599172"/>
                  </a:lnTo>
                  <a:lnTo>
                    <a:pt x="1577760" y="3553865"/>
                  </a:lnTo>
                  <a:lnTo>
                    <a:pt x="1970932" y="2104029"/>
                  </a:lnTo>
                  <a:lnTo>
                    <a:pt x="2548007" y="5313"/>
                  </a:lnTo>
                  <a:lnTo>
                    <a:pt x="2549602" y="0"/>
                  </a:lnTo>
                  <a:close/>
                </a:path>
              </a:pathLst>
            </a:custGeom>
            <a:solidFill>
              <a:srgbClr val="FFBA00"/>
            </a:solidFill>
          </p:spPr>
          <p:txBody>
            <a:bodyPr wrap="square" lIns="0" tIns="0" rIns="0" bIns="0" rtlCol="0"/>
            <a:lstStyle/>
            <a:p>
              <a:endParaRPr/>
            </a:p>
          </p:txBody>
        </p:sp>
        <p:pic>
          <p:nvPicPr>
            <p:cNvPr id="6" name="object 6"/>
            <p:cNvPicPr/>
            <p:nvPr/>
          </p:nvPicPr>
          <p:blipFill>
            <a:blip r:embed="rId3" cstate="print"/>
            <a:stretch>
              <a:fillRect/>
            </a:stretch>
          </p:blipFill>
          <p:spPr>
            <a:xfrm>
              <a:off x="7549376" y="6167335"/>
              <a:ext cx="3294001" cy="612000"/>
            </a:xfrm>
            <a:prstGeom prst="rect">
              <a:avLst/>
            </a:prstGeom>
          </p:spPr>
        </p:pic>
        <p:pic>
          <p:nvPicPr>
            <p:cNvPr id="7" name="object 7"/>
            <p:cNvPicPr/>
            <p:nvPr/>
          </p:nvPicPr>
          <p:blipFill>
            <a:blip r:embed="rId4" cstate="print"/>
            <a:stretch>
              <a:fillRect/>
            </a:stretch>
          </p:blipFill>
          <p:spPr>
            <a:xfrm>
              <a:off x="0" y="-2235"/>
              <a:ext cx="5840730" cy="6862275"/>
            </a:xfrm>
            <a:prstGeom prst="rect">
              <a:avLst/>
            </a:prstGeom>
          </p:spPr>
        </p:pic>
        <p:pic>
          <p:nvPicPr>
            <p:cNvPr id="8" name="object 8"/>
            <p:cNvPicPr/>
            <p:nvPr/>
          </p:nvPicPr>
          <p:blipFill>
            <a:blip r:embed="rId5" cstate="print"/>
            <a:stretch>
              <a:fillRect/>
            </a:stretch>
          </p:blipFill>
          <p:spPr>
            <a:xfrm>
              <a:off x="263536" y="6151867"/>
              <a:ext cx="2647949" cy="642938"/>
            </a:xfrm>
            <a:prstGeom prst="rect">
              <a:avLst/>
            </a:prstGeom>
          </p:spPr>
        </p:pic>
      </p:grpSp>
      <p:sp>
        <p:nvSpPr>
          <p:cNvPr id="9" name="object 9"/>
          <p:cNvSpPr txBox="1"/>
          <p:nvPr/>
        </p:nvSpPr>
        <p:spPr>
          <a:xfrm>
            <a:off x="6794850" y="4956555"/>
            <a:ext cx="5131435" cy="907941"/>
          </a:xfrm>
          <a:prstGeom prst="rect">
            <a:avLst/>
          </a:prstGeom>
        </p:spPr>
        <p:txBody>
          <a:bodyPr vert="horz" wrap="square" lIns="0" tIns="12700" rIns="0" bIns="0" rtlCol="0">
            <a:spAutoFit/>
          </a:bodyPr>
          <a:lstStyle/>
          <a:p>
            <a:pPr marL="12700">
              <a:lnSpc>
                <a:spcPts val="1910"/>
              </a:lnSpc>
              <a:spcBef>
                <a:spcPts val="100"/>
              </a:spcBef>
            </a:pPr>
            <a:r>
              <a:rPr lang="el" sz="1600" spc="80" dirty="0">
                <a:latin typeface="Century Gothic"/>
                <a:cs typeface="Century Gothic"/>
              </a:rPr>
              <a:t>ΠΑΡΟΥΣΙΑΣΗ ΑΠΟ:</a:t>
            </a:r>
            <a:endParaRPr sz="1600" dirty="0">
              <a:latin typeface="Century Gothic"/>
              <a:cs typeface="Century Gothic"/>
            </a:endParaRPr>
          </a:p>
          <a:p>
            <a:pPr marL="183515" indent="-170815">
              <a:lnSpc>
                <a:spcPts val="1670"/>
              </a:lnSpc>
              <a:buClr>
                <a:srgbClr val="FFBA00"/>
              </a:buClr>
              <a:buFont typeface="Arial"/>
              <a:buChar char="•"/>
              <a:tabLst>
                <a:tab pos="183515" algn="l"/>
              </a:tabLst>
            </a:pPr>
            <a:r>
              <a:rPr lang="el" sz="1400" b="1" spc="80" dirty="0">
                <a:latin typeface="Century Gothic Bold"/>
                <a:cs typeface="Century Gothic Bold"/>
              </a:rPr>
              <a:t>CRISTINA ALCARAZ</a:t>
            </a:r>
            <a:r>
              <a:rPr lang="el" sz="1400" spc="80" dirty="0">
                <a:latin typeface="Century Gothic"/>
                <a:cs typeface="Century Gothic"/>
              </a:rPr>
              <a:t>, ΠΑΝΕΠΙΣΤΉΜΙΟ ΤΗΣ ΜΆΛΑΓΑ, ΙΣΠΑΝΊΑ</a:t>
            </a:r>
            <a:endParaRPr sz="1400" dirty="0">
              <a:latin typeface="Century Gothic"/>
              <a:cs typeface="Century Gothic"/>
            </a:endParaRPr>
          </a:p>
          <a:p>
            <a:pPr marL="183515" indent="-170815">
              <a:lnSpc>
                <a:spcPct val="100000"/>
              </a:lnSpc>
              <a:buClr>
                <a:srgbClr val="FFBA00"/>
              </a:buClr>
              <a:buFont typeface="Arial"/>
              <a:buChar char="•"/>
              <a:tabLst>
                <a:tab pos="183515" algn="l"/>
              </a:tabLst>
            </a:pPr>
            <a:r>
              <a:rPr lang="el" sz="1400" b="1" spc="80" dirty="0">
                <a:latin typeface="Century Gothic Bold"/>
                <a:cs typeface="Century Gothic Bold"/>
              </a:rPr>
              <a:t>ABDELKADER SHAABAN</a:t>
            </a:r>
            <a:r>
              <a:rPr lang="el" sz="1400" spc="80" dirty="0">
                <a:latin typeface="Century Gothic"/>
                <a:cs typeface="Century Gothic"/>
              </a:rPr>
              <a:t>, AIT, ΑΥΣΤΡΙΑΚΌΣ</a:t>
            </a:r>
            <a:endParaRPr sz="1400" dirty="0">
              <a:latin typeface="Century Gothic"/>
              <a:cs typeface="Century Gothic"/>
            </a:endParaRPr>
          </a:p>
        </p:txBody>
      </p:sp>
      <p:sp>
        <p:nvSpPr>
          <p:cNvPr id="10" name="object 10"/>
          <p:cNvSpPr txBox="1"/>
          <p:nvPr/>
        </p:nvSpPr>
        <p:spPr>
          <a:xfrm>
            <a:off x="6654187" y="643786"/>
            <a:ext cx="5015995" cy="4840043"/>
          </a:xfrm>
          <a:prstGeom prst="rect">
            <a:avLst/>
          </a:prstGeom>
        </p:spPr>
        <p:txBody>
          <a:bodyPr vert="horz" wrap="square" lIns="0" tIns="87630" rIns="0" bIns="0" rtlCol="0">
            <a:spAutoFit/>
          </a:bodyPr>
          <a:lstStyle/>
          <a:p>
            <a:pPr marL="12700" marR="5080">
              <a:lnSpc>
                <a:spcPct val="89700"/>
              </a:lnSpc>
              <a:spcBef>
                <a:spcPts val="690"/>
              </a:spcBef>
            </a:pPr>
            <a:r>
              <a:rPr lang="el" sz="3200" spc="-10" dirty="0">
                <a:latin typeface="Book Antiqua"/>
                <a:cs typeface="Book Antiqua"/>
              </a:rPr>
              <a:t>Προστασία των σταθμών φόρτισης από συγκεκριμένες απειλές</a:t>
            </a:r>
            <a:r>
              <a:rPr lang="en-US" sz="3200" spc="-10" dirty="0">
                <a:latin typeface="Book Antiqua"/>
                <a:cs typeface="Book Antiqua"/>
              </a:rPr>
              <a:t> - Protecting Charging </a:t>
            </a:r>
            <a:r>
              <a:rPr lang="en-US" sz="3200" spc="-45" dirty="0">
                <a:latin typeface="Book Antiqua"/>
                <a:cs typeface="Book Antiqua"/>
              </a:rPr>
              <a:t>Stations</a:t>
            </a:r>
            <a:r>
              <a:rPr lang="en-US" sz="3200" spc="-225" dirty="0">
                <a:latin typeface="Book Antiqua"/>
                <a:cs typeface="Book Antiqua"/>
              </a:rPr>
              <a:t> </a:t>
            </a:r>
            <a:r>
              <a:rPr lang="en-US" sz="3200" spc="-35" dirty="0">
                <a:latin typeface="Book Antiqua"/>
                <a:cs typeface="Book Antiqua"/>
              </a:rPr>
              <a:t>Against </a:t>
            </a:r>
            <a:r>
              <a:rPr lang="en-US" sz="3200" spc="-40" dirty="0">
                <a:latin typeface="Book Antiqua"/>
                <a:cs typeface="Book Antiqua"/>
              </a:rPr>
              <a:t>Specific</a:t>
            </a:r>
            <a:r>
              <a:rPr lang="en-US" sz="3200" spc="-250" dirty="0">
                <a:latin typeface="Book Antiqua"/>
                <a:cs typeface="Book Antiqua"/>
              </a:rPr>
              <a:t> </a:t>
            </a:r>
            <a:r>
              <a:rPr lang="en-US" sz="3200" spc="-10" dirty="0">
                <a:latin typeface="Book Antiqua"/>
                <a:cs typeface="Book Antiqua"/>
              </a:rPr>
              <a:t>Threats</a:t>
            </a:r>
            <a:endParaRPr lang="en-US" sz="3200" dirty="0">
              <a:latin typeface="Book Antiqua"/>
              <a:cs typeface="Book Antiqua"/>
            </a:endParaRPr>
          </a:p>
          <a:p>
            <a:pPr marL="12700" marR="5080">
              <a:lnSpc>
                <a:spcPct val="89700"/>
              </a:lnSpc>
              <a:spcBef>
                <a:spcPts val="690"/>
              </a:spcBef>
            </a:pPr>
            <a:endParaRPr sz="3200" dirty="0">
              <a:latin typeface="Book Antiqua"/>
              <a:cs typeface="Book Antiqua"/>
            </a:endParaRPr>
          </a:p>
          <a:p>
            <a:pPr marL="12700">
              <a:lnSpc>
                <a:spcPct val="100000"/>
              </a:lnSpc>
              <a:spcBef>
                <a:spcPts val="1585"/>
              </a:spcBef>
            </a:pPr>
            <a:r>
              <a:rPr lang="el-GR" sz="4400" b="1" spc="-395" dirty="0">
                <a:solidFill>
                  <a:srgbClr val="D87A1A"/>
                </a:solidFill>
                <a:latin typeface="Century Gothic Bold"/>
                <a:cs typeface="Century Gothic Bold"/>
              </a:rPr>
              <a:t>σταθμοί φόρτισης</a:t>
            </a:r>
            <a:r>
              <a:rPr lang="el" sz="4400" b="1" spc="-395" dirty="0">
                <a:solidFill>
                  <a:srgbClr val="D87A1A"/>
                </a:solidFill>
                <a:latin typeface="Century Gothic Bold"/>
                <a:cs typeface="Century Gothic Bold"/>
              </a:rPr>
              <a:t>P008_S_E</a:t>
            </a:r>
            <a:endParaRPr sz="4400" dirty="0">
              <a:latin typeface="Century Gothic Bold"/>
              <a:cs typeface="Century Gothic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2056" y="771651"/>
            <a:ext cx="6221095" cy="5695470"/>
          </a:xfrm>
          <a:prstGeom prst="rect">
            <a:avLst/>
          </a:prstGeom>
        </p:spPr>
        <p:txBody>
          <a:bodyPr vert="horz" wrap="square" lIns="0" tIns="12700" rIns="0" bIns="0" rtlCol="0">
            <a:spAutoFit/>
          </a:bodyPr>
          <a:lstStyle/>
          <a:p>
            <a:pPr marL="175895">
              <a:lnSpc>
                <a:spcPct val="100000"/>
              </a:lnSpc>
              <a:spcBef>
                <a:spcPts val="100"/>
              </a:spcBef>
            </a:pPr>
            <a:r>
              <a:rPr lang="el" sz="2800" spc="75" dirty="0">
                <a:latin typeface="Book Antiqua"/>
                <a:cs typeface="Book Antiqua"/>
              </a:rPr>
              <a:t>Προκλήσεις ανάπτυξης</a:t>
            </a:r>
            <a:endParaRPr sz="2800" dirty="0">
              <a:latin typeface="Book Antiqua"/>
              <a:cs typeface="Book Antiqua"/>
            </a:endParaRPr>
          </a:p>
          <a:p>
            <a:pPr marL="103505" marR="2677160" indent="-91440">
              <a:lnSpc>
                <a:spcPct val="99400"/>
              </a:lnSpc>
              <a:spcBef>
                <a:spcPts val="2905"/>
              </a:spcBef>
              <a:buFont typeface="Arial"/>
              <a:buChar char="•"/>
              <a:tabLst>
                <a:tab pos="103505" algn="l"/>
                <a:tab pos="166370" algn="l"/>
              </a:tabLst>
            </a:pPr>
            <a:r>
              <a:rPr lang="el" sz="1800" dirty="0">
                <a:solidFill>
                  <a:srgbClr val="FFBA00"/>
                </a:solidFill>
                <a:latin typeface="Century Gothic"/>
                <a:cs typeface="Century Gothic"/>
              </a:rPr>
              <a:t>	</a:t>
            </a:r>
            <a:r>
              <a:rPr lang="el" sz="1800" dirty="0">
                <a:latin typeface="Century Gothic"/>
                <a:cs typeface="Century Gothic"/>
              </a:rPr>
              <a:t>Οι σταθμοί φόρτισης τοποθετούνται κυρίως σε </a:t>
            </a:r>
            <a:r>
              <a:rPr lang="el" sz="1800" b="1" dirty="0">
                <a:latin typeface="Century Gothic Bold"/>
                <a:cs typeface="Century Gothic Bold"/>
              </a:rPr>
              <a:t>ανοικτά περιβάλλοντα</a:t>
            </a:r>
            <a:r>
              <a:rPr lang="el" sz="1800" dirty="0">
                <a:latin typeface="Century Gothic"/>
                <a:cs typeface="Century Gothic"/>
              </a:rPr>
              <a:t>, προσβάσιμα στο ευρύ κοινό, όπως:</a:t>
            </a:r>
            <a:endParaRPr sz="1800" dirty="0">
              <a:latin typeface="Century Gothic"/>
              <a:cs typeface="Century Gothic"/>
            </a:endParaRPr>
          </a:p>
          <a:p>
            <a:pPr marL="398145" lvl="1" indent="-184150">
              <a:lnSpc>
                <a:spcPct val="100000"/>
              </a:lnSpc>
              <a:spcBef>
                <a:spcPts val="560"/>
              </a:spcBef>
              <a:buFont typeface="Arial"/>
              <a:buChar char="•"/>
              <a:tabLst>
                <a:tab pos="398145" algn="l"/>
              </a:tabLst>
            </a:pPr>
            <a:r>
              <a:rPr lang="el" sz="1600" dirty="0">
                <a:latin typeface="Century Gothic"/>
                <a:cs typeface="Century Gothic"/>
              </a:rPr>
              <a:t>Εμπορικά κέντρα</a:t>
            </a:r>
            <a:endParaRPr sz="1600" dirty="0">
              <a:latin typeface="Century Gothic"/>
              <a:cs typeface="Century Gothic"/>
            </a:endParaRPr>
          </a:p>
          <a:p>
            <a:pPr marL="398145" lvl="1" indent="-184150">
              <a:lnSpc>
                <a:spcPct val="100000"/>
              </a:lnSpc>
              <a:spcBef>
                <a:spcPts val="675"/>
              </a:spcBef>
              <a:buFont typeface="Arial"/>
              <a:buChar char="•"/>
              <a:tabLst>
                <a:tab pos="398145" algn="l"/>
              </a:tabLst>
            </a:pPr>
            <a:r>
              <a:rPr lang="el" sz="1600" spc="-10" dirty="0">
                <a:latin typeface="Century Gothic"/>
                <a:cs typeface="Century Gothic"/>
              </a:rPr>
              <a:t>Στάθμευση</a:t>
            </a:r>
            <a:endParaRPr sz="1600" dirty="0">
              <a:latin typeface="Century Gothic"/>
              <a:cs typeface="Century Gothic"/>
            </a:endParaRPr>
          </a:p>
          <a:p>
            <a:pPr marL="398145" lvl="1" indent="-184150">
              <a:lnSpc>
                <a:spcPct val="100000"/>
              </a:lnSpc>
              <a:spcBef>
                <a:spcPts val="575"/>
              </a:spcBef>
              <a:buFont typeface="Arial"/>
              <a:buChar char="•"/>
              <a:tabLst>
                <a:tab pos="398145" algn="l"/>
              </a:tabLst>
            </a:pPr>
            <a:r>
              <a:rPr lang="el" sz="1600" dirty="0">
                <a:latin typeface="Century Gothic"/>
                <a:cs typeface="Century Gothic"/>
              </a:rPr>
              <a:t>Βενζινάδικα</a:t>
            </a:r>
            <a:endParaRPr sz="1600" dirty="0">
              <a:latin typeface="Century Gothic"/>
              <a:cs typeface="Century Gothic"/>
            </a:endParaRPr>
          </a:p>
          <a:p>
            <a:pPr marL="398145" lvl="1" indent="-184150">
              <a:lnSpc>
                <a:spcPct val="100000"/>
              </a:lnSpc>
              <a:spcBef>
                <a:spcPts val="575"/>
              </a:spcBef>
              <a:buFont typeface="Arial"/>
              <a:buChar char="•"/>
              <a:tabLst>
                <a:tab pos="398145" algn="l"/>
              </a:tabLst>
            </a:pPr>
            <a:r>
              <a:rPr lang="el" sz="1600" spc="-10" dirty="0">
                <a:latin typeface="Century Gothic"/>
                <a:cs typeface="Century Gothic"/>
              </a:rPr>
              <a:t>Πάρκα</a:t>
            </a:r>
            <a:endParaRPr sz="1600" dirty="0">
              <a:latin typeface="Century Gothic"/>
              <a:cs typeface="Century Gothic"/>
            </a:endParaRPr>
          </a:p>
          <a:p>
            <a:pPr marL="398145" lvl="1" indent="-184150">
              <a:lnSpc>
                <a:spcPct val="100000"/>
              </a:lnSpc>
              <a:spcBef>
                <a:spcPts val="575"/>
              </a:spcBef>
              <a:buFont typeface="Arial"/>
              <a:buChar char="•"/>
              <a:tabLst>
                <a:tab pos="398145" algn="l"/>
              </a:tabLst>
            </a:pPr>
            <a:r>
              <a:rPr lang="el" sz="1600" spc="-10" dirty="0">
                <a:latin typeface="Century Gothic"/>
                <a:cs typeface="Century Gothic"/>
              </a:rPr>
              <a:t>Αυτοκινητόδρομοι</a:t>
            </a:r>
            <a:endParaRPr sz="1600" dirty="0">
              <a:latin typeface="Century Gothic"/>
              <a:cs typeface="Century Gothic"/>
            </a:endParaRPr>
          </a:p>
          <a:p>
            <a:pPr marL="398145" lvl="1" indent="-184150">
              <a:lnSpc>
                <a:spcPct val="100000"/>
              </a:lnSpc>
              <a:spcBef>
                <a:spcPts val="600"/>
              </a:spcBef>
              <a:buFont typeface="Arial"/>
              <a:buChar char="•"/>
              <a:tabLst>
                <a:tab pos="398145" algn="l"/>
              </a:tabLst>
            </a:pPr>
            <a:r>
              <a:rPr lang="el" sz="1600" spc="-10" dirty="0">
                <a:latin typeface="Century Gothic"/>
                <a:cs typeface="Century Gothic"/>
              </a:rPr>
              <a:t>Σήραγγες</a:t>
            </a:r>
            <a:endParaRPr sz="1600" dirty="0">
              <a:latin typeface="Century Gothic"/>
              <a:cs typeface="Century Gothic"/>
            </a:endParaRPr>
          </a:p>
          <a:p>
            <a:pPr marL="398145" lvl="1" indent="-184150">
              <a:lnSpc>
                <a:spcPct val="100000"/>
              </a:lnSpc>
              <a:spcBef>
                <a:spcPts val="675"/>
              </a:spcBef>
              <a:buFont typeface="Arial"/>
              <a:buChar char="•"/>
              <a:tabLst>
                <a:tab pos="398145" algn="l"/>
              </a:tabLst>
            </a:pPr>
            <a:r>
              <a:rPr lang="el" sz="1600" spc="-25" dirty="0">
                <a:latin typeface="Century Gothic"/>
                <a:cs typeface="Century Gothic"/>
              </a:rPr>
              <a:t>...</a:t>
            </a:r>
            <a:endParaRPr sz="1600" dirty="0">
              <a:latin typeface="Century Gothic"/>
              <a:cs typeface="Century Gothic"/>
            </a:endParaRPr>
          </a:p>
          <a:p>
            <a:pPr marL="103505" marR="5080" indent="-91440">
              <a:lnSpc>
                <a:spcPts val="2110"/>
              </a:lnSpc>
              <a:spcBef>
                <a:spcPts val="680"/>
              </a:spcBef>
              <a:buFont typeface="Arial"/>
              <a:buChar char="•"/>
              <a:tabLst>
                <a:tab pos="103505" algn="l"/>
                <a:tab pos="166370" algn="l"/>
              </a:tabLst>
            </a:pPr>
            <a:r>
              <a:rPr lang="el" sz="1800" dirty="0">
                <a:solidFill>
                  <a:srgbClr val="FFBA00"/>
                </a:solidFill>
                <a:latin typeface="Century Gothic"/>
                <a:cs typeface="Century Gothic"/>
              </a:rPr>
              <a:t>	</a:t>
            </a:r>
            <a:r>
              <a:rPr lang="el" sz="1800" dirty="0">
                <a:latin typeface="Century Gothic"/>
                <a:cs typeface="Century Gothic"/>
              </a:rPr>
              <a:t>Ορισμένες υποδομές φόρτισης μπορούν να έχουν υποστήριξη για να επιτρέψουν </a:t>
            </a:r>
            <a:r>
              <a:rPr lang="el" sz="1800" b="1" dirty="0">
                <a:latin typeface="Century Gothic Bold"/>
                <a:cs typeface="Century Gothic Bold"/>
              </a:rPr>
              <a:t> την αμφίδρομη μεταφορά ισχύος </a:t>
            </a:r>
            <a:r>
              <a:rPr lang="el" sz="1800" dirty="0">
                <a:latin typeface="Century Gothic"/>
                <a:cs typeface="Century Gothic"/>
              </a:rPr>
              <a:t>από ηλεκτρικά οχήματα στο δίκτυο</a:t>
            </a:r>
            <a:endParaRPr sz="1800" dirty="0">
              <a:latin typeface="Century Gothic"/>
              <a:cs typeface="Century Gothic"/>
            </a:endParaRPr>
          </a:p>
          <a:p>
            <a:pPr marL="398145" lvl="1" indent="-184150">
              <a:lnSpc>
                <a:spcPct val="100000"/>
              </a:lnSpc>
              <a:spcBef>
                <a:spcPts val="570"/>
              </a:spcBef>
              <a:buFont typeface="Arial"/>
              <a:buChar char="•"/>
              <a:tabLst>
                <a:tab pos="398145" algn="l"/>
              </a:tabLst>
            </a:pPr>
            <a:r>
              <a:rPr lang="el" sz="1600" dirty="0">
                <a:latin typeface="Century Gothic"/>
                <a:cs typeface="Century Gothic"/>
              </a:rPr>
              <a:t>Γνωστά ως δίκτυα Vehicle-to-Grid (V2G)</a:t>
            </a:r>
            <a:endParaRPr sz="1600" dirty="0">
              <a:latin typeface="Century Gothic"/>
              <a:cs typeface="Century Gothic"/>
            </a:endParaRPr>
          </a:p>
        </p:txBody>
      </p:sp>
      <p:grpSp>
        <p:nvGrpSpPr>
          <p:cNvPr id="3" name="object 3"/>
          <p:cNvGrpSpPr/>
          <p:nvPr/>
        </p:nvGrpSpPr>
        <p:grpSpPr>
          <a:xfrm>
            <a:off x="4413032" y="536016"/>
            <a:ext cx="7651750" cy="6243320"/>
            <a:chOff x="4413032" y="536016"/>
            <a:chExt cx="7651750" cy="6243320"/>
          </a:xfrm>
        </p:grpSpPr>
        <p:pic>
          <p:nvPicPr>
            <p:cNvPr id="4" name="object 4"/>
            <p:cNvPicPr/>
            <p:nvPr/>
          </p:nvPicPr>
          <p:blipFill>
            <a:blip r:embed="rId2" cstate="print"/>
            <a:stretch>
              <a:fillRect/>
            </a:stretch>
          </p:blipFill>
          <p:spPr>
            <a:xfrm>
              <a:off x="7549376" y="6167335"/>
              <a:ext cx="3294001" cy="612000"/>
            </a:xfrm>
            <a:prstGeom prst="rect">
              <a:avLst/>
            </a:prstGeom>
          </p:spPr>
        </p:pic>
        <p:pic>
          <p:nvPicPr>
            <p:cNvPr id="5" name="object 5"/>
            <p:cNvPicPr/>
            <p:nvPr/>
          </p:nvPicPr>
          <p:blipFill>
            <a:blip r:embed="rId3" cstate="print"/>
            <a:stretch>
              <a:fillRect/>
            </a:stretch>
          </p:blipFill>
          <p:spPr>
            <a:xfrm>
              <a:off x="4413032" y="1574358"/>
              <a:ext cx="2108669" cy="2900874"/>
            </a:xfrm>
            <a:prstGeom prst="rect">
              <a:avLst/>
            </a:prstGeom>
          </p:spPr>
        </p:pic>
        <p:pic>
          <p:nvPicPr>
            <p:cNvPr id="6" name="object 6"/>
            <p:cNvPicPr/>
            <p:nvPr/>
          </p:nvPicPr>
          <p:blipFill>
            <a:blip r:embed="rId4" cstate="print"/>
            <a:stretch>
              <a:fillRect/>
            </a:stretch>
          </p:blipFill>
          <p:spPr>
            <a:xfrm>
              <a:off x="6244939" y="1156196"/>
              <a:ext cx="1434007" cy="1978193"/>
            </a:xfrm>
            <a:prstGeom prst="rect">
              <a:avLst/>
            </a:prstGeom>
          </p:spPr>
        </p:pic>
        <p:sp>
          <p:nvSpPr>
            <p:cNvPr id="7" name="object 7"/>
            <p:cNvSpPr/>
            <p:nvPr/>
          </p:nvSpPr>
          <p:spPr>
            <a:xfrm>
              <a:off x="5227307" y="1384744"/>
              <a:ext cx="2018664" cy="810260"/>
            </a:xfrm>
            <a:custGeom>
              <a:avLst/>
              <a:gdLst/>
              <a:ahLst/>
              <a:cxnLst/>
              <a:rect l="l" t="t" r="r" b="b"/>
              <a:pathLst>
                <a:path w="2018665" h="810260">
                  <a:moveTo>
                    <a:pt x="249720" y="792556"/>
                  </a:moveTo>
                  <a:lnTo>
                    <a:pt x="242176" y="686130"/>
                  </a:lnTo>
                  <a:lnTo>
                    <a:pt x="0" y="703300"/>
                  </a:lnTo>
                  <a:lnTo>
                    <a:pt x="7543" y="809726"/>
                  </a:lnTo>
                  <a:lnTo>
                    <a:pt x="249720" y="792556"/>
                  </a:lnTo>
                  <a:close/>
                </a:path>
                <a:path w="2018665" h="810260">
                  <a:moveTo>
                    <a:pt x="1990636" y="193840"/>
                  </a:moveTo>
                  <a:lnTo>
                    <a:pt x="1786191" y="169849"/>
                  </a:lnTo>
                  <a:lnTo>
                    <a:pt x="1773758" y="275805"/>
                  </a:lnTo>
                  <a:lnTo>
                    <a:pt x="1978202" y="299796"/>
                  </a:lnTo>
                  <a:lnTo>
                    <a:pt x="1990636" y="193840"/>
                  </a:lnTo>
                  <a:close/>
                </a:path>
                <a:path w="2018665" h="810260">
                  <a:moveTo>
                    <a:pt x="2018131" y="19824"/>
                  </a:moveTo>
                  <a:lnTo>
                    <a:pt x="1802993" y="0"/>
                  </a:lnTo>
                  <a:lnTo>
                    <a:pt x="1793201" y="106235"/>
                  </a:lnTo>
                  <a:lnTo>
                    <a:pt x="2008352" y="126060"/>
                  </a:lnTo>
                  <a:lnTo>
                    <a:pt x="2018131" y="19824"/>
                  </a:lnTo>
                  <a:close/>
                </a:path>
              </a:pathLst>
            </a:custGeom>
            <a:solidFill>
              <a:srgbClr val="717983"/>
            </a:solidFill>
          </p:spPr>
          <p:txBody>
            <a:bodyPr wrap="square" lIns="0" tIns="0" rIns="0" bIns="0" rtlCol="0"/>
            <a:lstStyle/>
            <a:p>
              <a:endParaRPr/>
            </a:p>
          </p:txBody>
        </p:sp>
        <p:sp>
          <p:nvSpPr>
            <p:cNvPr id="8" name="object 8"/>
            <p:cNvSpPr/>
            <p:nvPr/>
          </p:nvSpPr>
          <p:spPr>
            <a:xfrm>
              <a:off x="6681001" y="3733501"/>
              <a:ext cx="486409" cy="679450"/>
            </a:xfrm>
            <a:custGeom>
              <a:avLst/>
              <a:gdLst/>
              <a:ahLst/>
              <a:cxnLst/>
              <a:rect l="l" t="t" r="r" b="b"/>
              <a:pathLst>
                <a:path w="486409" h="679450">
                  <a:moveTo>
                    <a:pt x="243086" y="0"/>
                  </a:moveTo>
                  <a:lnTo>
                    <a:pt x="243086" y="169843"/>
                  </a:lnTo>
                  <a:lnTo>
                    <a:pt x="0" y="169843"/>
                  </a:lnTo>
                  <a:lnTo>
                    <a:pt x="0" y="509529"/>
                  </a:lnTo>
                  <a:lnTo>
                    <a:pt x="243086" y="509529"/>
                  </a:lnTo>
                  <a:lnTo>
                    <a:pt x="243086" y="679372"/>
                  </a:lnTo>
                  <a:lnTo>
                    <a:pt x="486173" y="339686"/>
                  </a:lnTo>
                  <a:lnTo>
                    <a:pt x="243086" y="0"/>
                  </a:lnTo>
                  <a:close/>
                </a:path>
              </a:pathLst>
            </a:custGeom>
            <a:solidFill>
              <a:srgbClr val="FFBA00"/>
            </a:solidFill>
          </p:spPr>
          <p:txBody>
            <a:bodyPr wrap="square" lIns="0" tIns="0" rIns="0" bIns="0" rtlCol="0"/>
            <a:lstStyle/>
            <a:p>
              <a:endParaRPr/>
            </a:p>
          </p:txBody>
        </p:sp>
        <p:sp>
          <p:nvSpPr>
            <p:cNvPr id="9" name="object 9"/>
            <p:cNvSpPr/>
            <p:nvPr/>
          </p:nvSpPr>
          <p:spPr>
            <a:xfrm>
              <a:off x="7217948" y="540778"/>
              <a:ext cx="4841875" cy="5538470"/>
            </a:xfrm>
            <a:custGeom>
              <a:avLst/>
              <a:gdLst/>
              <a:ahLst/>
              <a:cxnLst/>
              <a:rect l="l" t="t" r="r" b="b"/>
              <a:pathLst>
                <a:path w="4841875" h="5538470">
                  <a:moveTo>
                    <a:pt x="4841520" y="0"/>
                  </a:moveTo>
                  <a:lnTo>
                    <a:pt x="0" y="0"/>
                  </a:lnTo>
                  <a:lnTo>
                    <a:pt x="0" y="5537933"/>
                  </a:lnTo>
                  <a:lnTo>
                    <a:pt x="4841520" y="5537933"/>
                  </a:lnTo>
                  <a:lnTo>
                    <a:pt x="4841520" y="0"/>
                  </a:lnTo>
                  <a:close/>
                </a:path>
              </a:pathLst>
            </a:custGeom>
            <a:solidFill>
              <a:srgbClr val="F8D3CF"/>
            </a:solidFill>
          </p:spPr>
          <p:txBody>
            <a:bodyPr wrap="square" lIns="0" tIns="0" rIns="0" bIns="0" rtlCol="0"/>
            <a:lstStyle/>
            <a:p>
              <a:endParaRPr/>
            </a:p>
          </p:txBody>
        </p:sp>
        <p:sp>
          <p:nvSpPr>
            <p:cNvPr id="10" name="object 10"/>
            <p:cNvSpPr/>
            <p:nvPr/>
          </p:nvSpPr>
          <p:spPr>
            <a:xfrm>
              <a:off x="7217948" y="540778"/>
              <a:ext cx="4841875" cy="5538470"/>
            </a:xfrm>
            <a:custGeom>
              <a:avLst/>
              <a:gdLst/>
              <a:ahLst/>
              <a:cxnLst/>
              <a:rect l="l" t="t" r="r" b="b"/>
              <a:pathLst>
                <a:path w="4841875" h="5538470">
                  <a:moveTo>
                    <a:pt x="0" y="0"/>
                  </a:moveTo>
                  <a:lnTo>
                    <a:pt x="4841521" y="0"/>
                  </a:lnTo>
                  <a:lnTo>
                    <a:pt x="4841521" y="5537933"/>
                  </a:lnTo>
                  <a:lnTo>
                    <a:pt x="0" y="5537933"/>
                  </a:lnTo>
                  <a:lnTo>
                    <a:pt x="0" y="0"/>
                  </a:lnTo>
                  <a:close/>
                </a:path>
              </a:pathLst>
            </a:custGeom>
            <a:ln w="9525">
              <a:solidFill>
                <a:srgbClr val="CF2E1D"/>
              </a:solidFill>
            </a:ln>
          </p:spPr>
          <p:txBody>
            <a:bodyPr wrap="square" lIns="0" tIns="0" rIns="0" bIns="0" rtlCol="0"/>
            <a:lstStyle/>
            <a:p>
              <a:endParaRPr/>
            </a:p>
          </p:txBody>
        </p:sp>
      </p:grpSp>
      <p:sp>
        <p:nvSpPr>
          <p:cNvPr id="11" name="object 11"/>
          <p:cNvSpPr txBox="1"/>
          <p:nvPr/>
        </p:nvSpPr>
        <p:spPr>
          <a:xfrm>
            <a:off x="7296688" y="572515"/>
            <a:ext cx="4616450" cy="1870710"/>
          </a:xfrm>
          <a:prstGeom prst="rect">
            <a:avLst/>
          </a:prstGeom>
        </p:spPr>
        <p:txBody>
          <a:bodyPr vert="horz" wrap="square" lIns="0" tIns="26670" rIns="0" bIns="0" rtlCol="0">
            <a:spAutoFit/>
          </a:bodyPr>
          <a:lstStyle/>
          <a:p>
            <a:pPr marL="103505" marR="23495" indent="-91440">
              <a:lnSpc>
                <a:spcPts val="2110"/>
              </a:lnSpc>
              <a:spcBef>
                <a:spcPts val="210"/>
              </a:spcBef>
              <a:buFont typeface="Arial"/>
              <a:buChar char="•"/>
              <a:tabLst>
                <a:tab pos="103505" algn="l"/>
                <a:tab pos="166370" algn="l"/>
              </a:tabLst>
            </a:pPr>
            <a:r>
              <a:rPr lang="el" sz="1800">
                <a:solidFill>
                  <a:srgbClr val="FFBA00"/>
                </a:solidFill>
                <a:latin typeface="Century Gothic"/>
                <a:cs typeface="Century Gothic"/>
              </a:rPr>
              <a:t>	</a:t>
            </a:r>
            <a:r>
              <a:rPr lang="el" sz="1800">
                <a:latin typeface="Century Gothic"/>
                <a:cs typeface="Century Gothic"/>
              </a:rPr>
              <a:t>Τα στοχευμένα DER, τα μικροδίκτυα και το δίκτυο ενδέχεται να αντιμετωπίσουν </a:t>
            </a:r>
            <a:r>
              <a:rPr lang="el" sz="1800" b="1">
                <a:latin typeface="Century Gothic Bold"/>
                <a:cs typeface="Century Gothic Bold"/>
              </a:rPr>
              <a:t>απροσδόκητες αλυσιδωτές επιπτώσεις</a:t>
            </a:r>
            <a:endParaRPr sz="1800">
              <a:latin typeface="Century Gothic Bold"/>
              <a:cs typeface="Century Gothic Bold"/>
            </a:endParaRPr>
          </a:p>
          <a:p>
            <a:pPr marL="396875" marR="5080" lvl="1" indent="-182880">
              <a:lnSpc>
                <a:spcPct val="100299"/>
              </a:lnSpc>
              <a:spcBef>
                <a:spcPts val="565"/>
              </a:spcBef>
              <a:buFont typeface="Arial"/>
              <a:buChar char="•"/>
              <a:tabLst>
                <a:tab pos="396875" algn="l"/>
                <a:tab pos="398145" algn="l"/>
              </a:tabLst>
            </a:pPr>
            <a:r>
              <a:rPr lang="el" sz="1600">
                <a:latin typeface="Century Gothic"/>
                <a:cs typeface="Century Gothic"/>
              </a:rPr>
              <a:t>Η διασύνδεση των δικτύων ηλεκτρικής ενέργειας και των αγωγών φυσικού αερίου σε ολόκληρη την Ευρώπη και πέραν της ΕΕ μπορεί να οδηγήσει σε διακοπές ρεύματος ή ελλείψεις εφοδιασμού σε άλλες περιοχές και χώρες, εάν σημειωθεί διακοπή σε μια περιοχή</a:t>
            </a:r>
            <a:endParaRPr sz="1600">
              <a:latin typeface="Century Gothic"/>
              <a:cs typeface="Century Gothic"/>
            </a:endParaRPr>
          </a:p>
        </p:txBody>
      </p:sp>
      <p:sp>
        <p:nvSpPr>
          <p:cNvPr id="12" name="object 12"/>
          <p:cNvSpPr/>
          <p:nvPr/>
        </p:nvSpPr>
        <p:spPr>
          <a:xfrm>
            <a:off x="8716543" y="2699033"/>
            <a:ext cx="1971039" cy="829944"/>
          </a:xfrm>
          <a:custGeom>
            <a:avLst/>
            <a:gdLst/>
            <a:ahLst/>
            <a:cxnLst/>
            <a:rect l="l" t="t" r="r" b="b"/>
            <a:pathLst>
              <a:path w="1971040" h="829945">
                <a:moveTo>
                  <a:pt x="1832711" y="0"/>
                </a:moveTo>
                <a:lnTo>
                  <a:pt x="138266" y="0"/>
                </a:lnTo>
                <a:lnTo>
                  <a:pt x="94563" y="7048"/>
                </a:lnTo>
                <a:lnTo>
                  <a:pt x="56607" y="26677"/>
                </a:lnTo>
                <a:lnTo>
                  <a:pt x="26677" y="56607"/>
                </a:lnTo>
                <a:lnTo>
                  <a:pt x="7048" y="94563"/>
                </a:lnTo>
                <a:lnTo>
                  <a:pt x="0" y="138266"/>
                </a:lnTo>
                <a:lnTo>
                  <a:pt x="0" y="691318"/>
                </a:lnTo>
                <a:lnTo>
                  <a:pt x="7048" y="735020"/>
                </a:lnTo>
                <a:lnTo>
                  <a:pt x="26677" y="772975"/>
                </a:lnTo>
                <a:lnTo>
                  <a:pt x="56607" y="802906"/>
                </a:lnTo>
                <a:lnTo>
                  <a:pt x="94563" y="822535"/>
                </a:lnTo>
                <a:lnTo>
                  <a:pt x="138266" y="829584"/>
                </a:lnTo>
                <a:lnTo>
                  <a:pt x="1832711" y="829584"/>
                </a:lnTo>
                <a:lnTo>
                  <a:pt x="1876414" y="822535"/>
                </a:lnTo>
                <a:lnTo>
                  <a:pt x="1914369" y="802906"/>
                </a:lnTo>
                <a:lnTo>
                  <a:pt x="1944300" y="772975"/>
                </a:lnTo>
                <a:lnTo>
                  <a:pt x="1963928" y="735020"/>
                </a:lnTo>
                <a:lnTo>
                  <a:pt x="1970977" y="691318"/>
                </a:lnTo>
                <a:lnTo>
                  <a:pt x="1970977" y="138266"/>
                </a:lnTo>
                <a:lnTo>
                  <a:pt x="1963928" y="94563"/>
                </a:lnTo>
                <a:lnTo>
                  <a:pt x="1944300" y="56607"/>
                </a:lnTo>
                <a:lnTo>
                  <a:pt x="1914369" y="26677"/>
                </a:lnTo>
                <a:lnTo>
                  <a:pt x="1876414" y="7048"/>
                </a:lnTo>
                <a:lnTo>
                  <a:pt x="1832711" y="0"/>
                </a:lnTo>
                <a:close/>
              </a:path>
            </a:pathLst>
          </a:custGeom>
          <a:solidFill>
            <a:srgbClr val="9B2316"/>
          </a:solidFill>
        </p:spPr>
        <p:txBody>
          <a:bodyPr wrap="square" lIns="0" tIns="0" rIns="0" bIns="0" rtlCol="0"/>
          <a:lstStyle/>
          <a:p>
            <a:endParaRPr/>
          </a:p>
        </p:txBody>
      </p:sp>
      <p:sp>
        <p:nvSpPr>
          <p:cNvPr id="13" name="object 13"/>
          <p:cNvSpPr txBox="1"/>
          <p:nvPr/>
        </p:nvSpPr>
        <p:spPr>
          <a:xfrm>
            <a:off x="8928919" y="2828035"/>
            <a:ext cx="1546860" cy="534313"/>
          </a:xfrm>
          <a:prstGeom prst="rect">
            <a:avLst/>
          </a:prstGeom>
        </p:spPr>
        <p:txBody>
          <a:bodyPr vert="horz" wrap="square" lIns="0" tIns="28575" rIns="0" bIns="0" rtlCol="0">
            <a:spAutoFit/>
          </a:bodyPr>
          <a:lstStyle/>
          <a:p>
            <a:pPr marL="12700" marR="5080" indent="41910">
              <a:lnSpc>
                <a:spcPts val="2090"/>
              </a:lnSpc>
              <a:spcBef>
                <a:spcPts val="225"/>
              </a:spcBef>
            </a:pPr>
            <a:r>
              <a:rPr lang="el" sz="1200" dirty="0">
                <a:solidFill>
                  <a:srgbClr val="FFFFFF"/>
                </a:solidFill>
                <a:latin typeface="Century Gothic"/>
                <a:cs typeface="Century Gothic"/>
              </a:rPr>
              <a:t>ΗΛΕΚΤΡΙΚΌ ΔΊΚΤΥΟ (ΈΞΥΠΝΟ ΔΊΚΤΥΟ)</a:t>
            </a:r>
            <a:endParaRPr sz="1200" dirty="0">
              <a:latin typeface="Century Gothic"/>
              <a:cs typeface="Century Gothic"/>
            </a:endParaRPr>
          </a:p>
        </p:txBody>
      </p:sp>
      <p:sp>
        <p:nvSpPr>
          <p:cNvPr id="14" name="object 14"/>
          <p:cNvSpPr/>
          <p:nvPr/>
        </p:nvSpPr>
        <p:spPr>
          <a:xfrm>
            <a:off x="7669034" y="4424794"/>
            <a:ext cx="4025265" cy="597535"/>
          </a:xfrm>
          <a:custGeom>
            <a:avLst/>
            <a:gdLst/>
            <a:ahLst/>
            <a:cxnLst/>
            <a:rect l="l" t="t" r="r" b="b"/>
            <a:pathLst>
              <a:path w="4025265" h="597535">
                <a:moveTo>
                  <a:pt x="1970976" y="99517"/>
                </a:moveTo>
                <a:lnTo>
                  <a:pt x="1963153" y="60782"/>
                </a:lnTo>
                <a:lnTo>
                  <a:pt x="1941830" y="29146"/>
                </a:lnTo>
                <a:lnTo>
                  <a:pt x="1910194" y="7823"/>
                </a:lnTo>
                <a:lnTo>
                  <a:pt x="1871459" y="0"/>
                </a:lnTo>
                <a:lnTo>
                  <a:pt x="99504" y="0"/>
                </a:lnTo>
                <a:lnTo>
                  <a:pt x="60769" y="7823"/>
                </a:lnTo>
                <a:lnTo>
                  <a:pt x="29146" y="29146"/>
                </a:lnTo>
                <a:lnTo>
                  <a:pt x="7810" y="60782"/>
                </a:lnTo>
                <a:lnTo>
                  <a:pt x="0" y="99517"/>
                </a:lnTo>
                <a:lnTo>
                  <a:pt x="0" y="497535"/>
                </a:lnTo>
                <a:lnTo>
                  <a:pt x="7810" y="536270"/>
                </a:lnTo>
                <a:lnTo>
                  <a:pt x="29146" y="567905"/>
                </a:lnTo>
                <a:lnTo>
                  <a:pt x="60769" y="589229"/>
                </a:lnTo>
                <a:lnTo>
                  <a:pt x="99504" y="597052"/>
                </a:lnTo>
                <a:lnTo>
                  <a:pt x="1871459" y="597052"/>
                </a:lnTo>
                <a:lnTo>
                  <a:pt x="1910194" y="589229"/>
                </a:lnTo>
                <a:lnTo>
                  <a:pt x="1941830" y="567905"/>
                </a:lnTo>
                <a:lnTo>
                  <a:pt x="1963153" y="536270"/>
                </a:lnTo>
                <a:lnTo>
                  <a:pt x="1970976" y="497535"/>
                </a:lnTo>
                <a:lnTo>
                  <a:pt x="1970976" y="99517"/>
                </a:lnTo>
                <a:close/>
              </a:path>
              <a:path w="4025265" h="597535">
                <a:moveTo>
                  <a:pt x="4024998" y="99517"/>
                </a:moveTo>
                <a:lnTo>
                  <a:pt x="4017187" y="60782"/>
                </a:lnTo>
                <a:lnTo>
                  <a:pt x="3995851" y="29146"/>
                </a:lnTo>
                <a:lnTo>
                  <a:pt x="3964228" y="7823"/>
                </a:lnTo>
                <a:lnTo>
                  <a:pt x="3925493" y="0"/>
                </a:lnTo>
                <a:lnTo>
                  <a:pt x="2153539" y="0"/>
                </a:lnTo>
                <a:lnTo>
                  <a:pt x="2114804" y="7823"/>
                </a:lnTo>
                <a:lnTo>
                  <a:pt x="2083168" y="29146"/>
                </a:lnTo>
                <a:lnTo>
                  <a:pt x="2061845" y="60782"/>
                </a:lnTo>
                <a:lnTo>
                  <a:pt x="2054021" y="99517"/>
                </a:lnTo>
                <a:lnTo>
                  <a:pt x="2054021" y="497535"/>
                </a:lnTo>
                <a:lnTo>
                  <a:pt x="2061845" y="536270"/>
                </a:lnTo>
                <a:lnTo>
                  <a:pt x="2083168" y="567905"/>
                </a:lnTo>
                <a:lnTo>
                  <a:pt x="2114804" y="589229"/>
                </a:lnTo>
                <a:lnTo>
                  <a:pt x="2153539" y="597052"/>
                </a:lnTo>
                <a:lnTo>
                  <a:pt x="3925493" y="597052"/>
                </a:lnTo>
                <a:lnTo>
                  <a:pt x="3964228" y="589229"/>
                </a:lnTo>
                <a:lnTo>
                  <a:pt x="3995851" y="567905"/>
                </a:lnTo>
                <a:lnTo>
                  <a:pt x="4017187" y="536270"/>
                </a:lnTo>
                <a:lnTo>
                  <a:pt x="4024998" y="497535"/>
                </a:lnTo>
                <a:lnTo>
                  <a:pt x="4024998" y="99517"/>
                </a:lnTo>
                <a:close/>
              </a:path>
            </a:pathLst>
          </a:custGeom>
          <a:solidFill>
            <a:srgbClr val="D87A1A"/>
          </a:solidFill>
        </p:spPr>
        <p:txBody>
          <a:bodyPr wrap="square" lIns="0" tIns="0" rIns="0" bIns="0" rtlCol="0"/>
          <a:lstStyle/>
          <a:p>
            <a:endParaRPr/>
          </a:p>
        </p:txBody>
      </p:sp>
      <p:sp>
        <p:nvSpPr>
          <p:cNvPr id="15" name="object 15"/>
          <p:cNvSpPr txBox="1"/>
          <p:nvPr/>
        </p:nvSpPr>
        <p:spPr>
          <a:xfrm>
            <a:off x="9911629" y="4437379"/>
            <a:ext cx="1778110" cy="565150"/>
          </a:xfrm>
          <a:prstGeom prst="rect">
            <a:avLst/>
          </a:prstGeom>
        </p:spPr>
        <p:txBody>
          <a:bodyPr vert="horz" wrap="square" lIns="0" tIns="28575" rIns="0" bIns="0" rtlCol="0">
            <a:spAutoFit/>
          </a:bodyPr>
          <a:lstStyle/>
          <a:p>
            <a:pPr marL="381635" marR="5080" indent="-369570">
              <a:lnSpc>
                <a:spcPts val="2090"/>
              </a:lnSpc>
              <a:spcBef>
                <a:spcPts val="225"/>
              </a:spcBef>
            </a:pPr>
            <a:r>
              <a:rPr lang="el" sz="1800" spc="-10" dirty="0">
                <a:solidFill>
                  <a:srgbClr val="FFFFFF"/>
                </a:solidFill>
                <a:latin typeface="Century Gothic"/>
                <a:cs typeface="Century Gothic"/>
              </a:rPr>
              <a:t>Συστήματα μεταφορών</a:t>
            </a:r>
            <a:endParaRPr sz="1800" dirty="0">
              <a:latin typeface="Century Gothic"/>
              <a:cs typeface="Century Gothic"/>
            </a:endParaRPr>
          </a:p>
        </p:txBody>
      </p:sp>
      <p:sp>
        <p:nvSpPr>
          <p:cNvPr id="16" name="object 16"/>
          <p:cNvSpPr/>
          <p:nvPr/>
        </p:nvSpPr>
        <p:spPr>
          <a:xfrm>
            <a:off x="7675236" y="5062739"/>
            <a:ext cx="1971039" cy="616585"/>
          </a:xfrm>
          <a:custGeom>
            <a:avLst/>
            <a:gdLst/>
            <a:ahLst/>
            <a:cxnLst/>
            <a:rect l="l" t="t" r="r" b="b"/>
            <a:pathLst>
              <a:path w="1971040" h="616585">
                <a:moveTo>
                  <a:pt x="1868313" y="0"/>
                </a:moveTo>
                <a:lnTo>
                  <a:pt x="102664" y="0"/>
                </a:lnTo>
                <a:lnTo>
                  <a:pt x="62703" y="8067"/>
                </a:lnTo>
                <a:lnTo>
                  <a:pt x="30069" y="30069"/>
                </a:lnTo>
                <a:lnTo>
                  <a:pt x="8067" y="62702"/>
                </a:lnTo>
                <a:lnTo>
                  <a:pt x="0" y="102664"/>
                </a:lnTo>
                <a:lnTo>
                  <a:pt x="0" y="513304"/>
                </a:lnTo>
                <a:lnTo>
                  <a:pt x="8067" y="553266"/>
                </a:lnTo>
                <a:lnTo>
                  <a:pt x="30069" y="585898"/>
                </a:lnTo>
                <a:lnTo>
                  <a:pt x="62703" y="607900"/>
                </a:lnTo>
                <a:lnTo>
                  <a:pt x="102664" y="615968"/>
                </a:lnTo>
                <a:lnTo>
                  <a:pt x="1868313" y="615968"/>
                </a:lnTo>
                <a:lnTo>
                  <a:pt x="1908274" y="607900"/>
                </a:lnTo>
                <a:lnTo>
                  <a:pt x="1940907" y="585898"/>
                </a:lnTo>
                <a:lnTo>
                  <a:pt x="1962909" y="553266"/>
                </a:lnTo>
                <a:lnTo>
                  <a:pt x="1970977" y="513304"/>
                </a:lnTo>
                <a:lnTo>
                  <a:pt x="1970977" y="102664"/>
                </a:lnTo>
                <a:lnTo>
                  <a:pt x="1962909" y="62702"/>
                </a:lnTo>
                <a:lnTo>
                  <a:pt x="1940907" y="30069"/>
                </a:lnTo>
                <a:lnTo>
                  <a:pt x="1908274" y="8067"/>
                </a:lnTo>
                <a:lnTo>
                  <a:pt x="1868313" y="0"/>
                </a:lnTo>
                <a:close/>
              </a:path>
            </a:pathLst>
          </a:custGeom>
          <a:solidFill>
            <a:srgbClr val="D87A1A"/>
          </a:solidFill>
        </p:spPr>
        <p:txBody>
          <a:bodyPr wrap="square" lIns="0" tIns="0" rIns="0" bIns="0" rtlCol="0"/>
          <a:lstStyle/>
          <a:p>
            <a:endParaRPr/>
          </a:p>
        </p:txBody>
      </p:sp>
      <p:sp>
        <p:nvSpPr>
          <p:cNvPr id="17" name="object 17"/>
          <p:cNvSpPr txBox="1"/>
          <p:nvPr/>
        </p:nvSpPr>
        <p:spPr>
          <a:xfrm>
            <a:off x="7825700" y="4574540"/>
            <a:ext cx="1670050" cy="1076960"/>
          </a:xfrm>
          <a:prstGeom prst="rect">
            <a:avLst/>
          </a:prstGeom>
        </p:spPr>
        <p:txBody>
          <a:bodyPr vert="horz" wrap="square" lIns="0" tIns="12700" rIns="0" bIns="0" rtlCol="0">
            <a:spAutoFit/>
          </a:bodyPr>
          <a:lstStyle/>
          <a:p>
            <a:pPr marR="4445" algn="ctr">
              <a:lnSpc>
                <a:spcPct val="100000"/>
              </a:lnSpc>
              <a:spcBef>
                <a:spcPts val="100"/>
              </a:spcBef>
            </a:pPr>
            <a:r>
              <a:rPr lang="el" sz="1800" spc="-10">
                <a:solidFill>
                  <a:srgbClr val="FFFFFF"/>
                </a:solidFill>
                <a:latin typeface="Century Gothic"/>
                <a:cs typeface="Century Gothic"/>
              </a:rPr>
              <a:t>Νοσοκομεια</a:t>
            </a:r>
            <a:endParaRPr sz="1800">
              <a:latin typeface="Century Gothic"/>
              <a:cs typeface="Century Gothic"/>
            </a:endParaRPr>
          </a:p>
          <a:p>
            <a:pPr marL="12700" marR="5080" algn="ctr">
              <a:lnSpc>
                <a:spcPts val="2110"/>
              </a:lnSpc>
              <a:spcBef>
                <a:spcPts val="1960"/>
              </a:spcBef>
            </a:pPr>
            <a:r>
              <a:rPr lang="el" sz="1800" spc="-10">
                <a:solidFill>
                  <a:srgbClr val="FFFFFF"/>
                </a:solidFill>
                <a:latin typeface="Century Gothic"/>
                <a:cs typeface="Century Gothic"/>
              </a:rPr>
              <a:t>Συστήματα παραγωγής</a:t>
            </a:r>
            <a:endParaRPr sz="1800">
              <a:latin typeface="Century Gothic"/>
              <a:cs typeface="Century Gothic"/>
            </a:endParaRPr>
          </a:p>
        </p:txBody>
      </p:sp>
      <p:sp>
        <p:nvSpPr>
          <p:cNvPr id="18" name="object 18"/>
          <p:cNvSpPr/>
          <p:nvPr/>
        </p:nvSpPr>
        <p:spPr>
          <a:xfrm>
            <a:off x="9723067" y="5081661"/>
            <a:ext cx="1971039" cy="597535"/>
          </a:xfrm>
          <a:custGeom>
            <a:avLst/>
            <a:gdLst/>
            <a:ahLst/>
            <a:cxnLst/>
            <a:rect l="l" t="t" r="r" b="b"/>
            <a:pathLst>
              <a:path w="1971040" h="597535">
                <a:moveTo>
                  <a:pt x="1871466" y="0"/>
                </a:moveTo>
                <a:lnTo>
                  <a:pt x="99509" y="0"/>
                </a:lnTo>
                <a:lnTo>
                  <a:pt x="60775" y="7819"/>
                </a:lnTo>
                <a:lnTo>
                  <a:pt x="29145" y="29145"/>
                </a:lnTo>
                <a:lnTo>
                  <a:pt x="7819" y="60776"/>
                </a:lnTo>
                <a:lnTo>
                  <a:pt x="0" y="99510"/>
                </a:lnTo>
                <a:lnTo>
                  <a:pt x="0" y="497536"/>
                </a:lnTo>
                <a:lnTo>
                  <a:pt x="7819" y="536270"/>
                </a:lnTo>
                <a:lnTo>
                  <a:pt x="29145" y="567900"/>
                </a:lnTo>
                <a:lnTo>
                  <a:pt x="60775" y="589226"/>
                </a:lnTo>
                <a:lnTo>
                  <a:pt x="99509" y="597046"/>
                </a:lnTo>
                <a:lnTo>
                  <a:pt x="1871466" y="597046"/>
                </a:lnTo>
                <a:lnTo>
                  <a:pt x="1910200" y="589226"/>
                </a:lnTo>
                <a:lnTo>
                  <a:pt x="1941830" y="567900"/>
                </a:lnTo>
                <a:lnTo>
                  <a:pt x="1963156" y="536270"/>
                </a:lnTo>
                <a:lnTo>
                  <a:pt x="1970976" y="497536"/>
                </a:lnTo>
                <a:lnTo>
                  <a:pt x="1970976" y="99510"/>
                </a:lnTo>
                <a:lnTo>
                  <a:pt x="1963156" y="60776"/>
                </a:lnTo>
                <a:lnTo>
                  <a:pt x="1941830" y="29145"/>
                </a:lnTo>
                <a:lnTo>
                  <a:pt x="1910200" y="7819"/>
                </a:lnTo>
                <a:lnTo>
                  <a:pt x="1871466" y="0"/>
                </a:lnTo>
                <a:close/>
              </a:path>
            </a:pathLst>
          </a:custGeom>
          <a:solidFill>
            <a:srgbClr val="D87A1A"/>
          </a:solidFill>
        </p:spPr>
        <p:txBody>
          <a:bodyPr wrap="square" lIns="0" tIns="0" rIns="0" bIns="0" rtlCol="0"/>
          <a:lstStyle/>
          <a:p>
            <a:endParaRPr/>
          </a:p>
        </p:txBody>
      </p:sp>
      <p:sp>
        <p:nvSpPr>
          <p:cNvPr id="19" name="object 19"/>
          <p:cNvSpPr txBox="1"/>
          <p:nvPr/>
        </p:nvSpPr>
        <p:spPr>
          <a:xfrm>
            <a:off x="10581556" y="5229859"/>
            <a:ext cx="254000" cy="299720"/>
          </a:xfrm>
          <a:prstGeom prst="rect">
            <a:avLst/>
          </a:prstGeom>
        </p:spPr>
        <p:txBody>
          <a:bodyPr vert="horz" wrap="square" lIns="0" tIns="12700" rIns="0" bIns="0" rtlCol="0">
            <a:spAutoFit/>
          </a:bodyPr>
          <a:lstStyle/>
          <a:p>
            <a:pPr marL="12700">
              <a:lnSpc>
                <a:spcPct val="100000"/>
              </a:lnSpc>
              <a:spcBef>
                <a:spcPts val="100"/>
              </a:spcBef>
            </a:pPr>
            <a:r>
              <a:rPr lang="el" sz="1800" spc="-50">
                <a:solidFill>
                  <a:srgbClr val="FFFFFF"/>
                </a:solidFill>
                <a:latin typeface="Century Gothic"/>
                <a:cs typeface="Century Gothic"/>
              </a:rPr>
              <a:t>…</a:t>
            </a:r>
            <a:endParaRPr sz="1800">
              <a:latin typeface="Century Gothic"/>
              <a:cs typeface="Century Gothic"/>
            </a:endParaRPr>
          </a:p>
        </p:txBody>
      </p:sp>
      <p:sp>
        <p:nvSpPr>
          <p:cNvPr id="20" name="object 20"/>
          <p:cNvSpPr/>
          <p:nvPr/>
        </p:nvSpPr>
        <p:spPr>
          <a:xfrm>
            <a:off x="9411937" y="3588439"/>
            <a:ext cx="558165" cy="1228090"/>
          </a:xfrm>
          <a:custGeom>
            <a:avLst/>
            <a:gdLst/>
            <a:ahLst/>
            <a:cxnLst/>
            <a:rect l="l" t="t" r="r" b="b"/>
            <a:pathLst>
              <a:path w="558165" h="1228089">
                <a:moveTo>
                  <a:pt x="418275" y="0"/>
                </a:moveTo>
                <a:lnTo>
                  <a:pt x="139424" y="0"/>
                </a:lnTo>
                <a:lnTo>
                  <a:pt x="139424" y="948963"/>
                </a:lnTo>
                <a:lnTo>
                  <a:pt x="0" y="948963"/>
                </a:lnTo>
                <a:lnTo>
                  <a:pt x="278850" y="1227811"/>
                </a:lnTo>
                <a:lnTo>
                  <a:pt x="557700" y="948963"/>
                </a:lnTo>
                <a:lnTo>
                  <a:pt x="418275" y="948963"/>
                </a:lnTo>
                <a:lnTo>
                  <a:pt x="418275" y="0"/>
                </a:lnTo>
                <a:close/>
              </a:path>
            </a:pathLst>
          </a:custGeom>
          <a:solidFill>
            <a:srgbClr val="009051"/>
          </a:solidFill>
        </p:spPr>
        <p:txBody>
          <a:bodyPr wrap="square" lIns="0" tIns="0" rIns="0" bIns="0" rtlCol="0"/>
          <a:lstStyle/>
          <a:p>
            <a:endParaRPr/>
          </a:p>
        </p:txBody>
      </p:sp>
      <p:sp>
        <p:nvSpPr>
          <p:cNvPr id="21" name="object 21"/>
          <p:cNvSpPr txBox="1"/>
          <p:nvPr/>
        </p:nvSpPr>
        <p:spPr>
          <a:xfrm>
            <a:off x="9580794" y="3724147"/>
            <a:ext cx="246221" cy="957462"/>
          </a:xfrm>
          <a:prstGeom prst="rect">
            <a:avLst/>
          </a:prstGeom>
        </p:spPr>
        <p:txBody>
          <a:bodyPr vert="vert" wrap="square" lIns="0" tIns="13970" rIns="0" bIns="0" rtlCol="0">
            <a:spAutoFit/>
          </a:bodyPr>
          <a:lstStyle/>
          <a:p>
            <a:pPr marL="12700">
              <a:lnSpc>
                <a:spcPct val="100000"/>
              </a:lnSpc>
              <a:spcBef>
                <a:spcPts val="110"/>
              </a:spcBef>
            </a:pPr>
            <a:r>
              <a:rPr lang="el" sz="1600" spc="-10" dirty="0">
                <a:solidFill>
                  <a:srgbClr val="FFFFFF"/>
                </a:solidFill>
                <a:latin typeface="Century Gothic"/>
                <a:cs typeface="Century Gothic"/>
              </a:rPr>
              <a:t>ΕΝΈΡΓΕΙΑ</a:t>
            </a:r>
            <a:endParaRPr sz="1600" dirty="0">
              <a:latin typeface="Century Gothic"/>
              <a:cs typeface="Century Gothic"/>
            </a:endParaRPr>
          </a:p>
        </p:txBody>
      </p:sp>
      <p:sp>
        <p:nvSpPr>
          <p:cNvPr id="22" name="object 22"/>
          <p:cNvSpPr txBox="1"/>
          <p:nvPr/>
        </p:nvSpPr>
        <p:spPr>
          <a:xfrm>
            <a:off x="78739" y="6523201"/>
            <a:ext cx="3042285" cy="444352"/>
          </a:xfrm>
          <a:prstGeom prst="rect">
            <a:avLst/>
          </a:prstGeom>
        </p:spPr>
        <p:txBody>
          <a:bodyPr vert="horz" wrap="square" lIns="0" tIns="13335" rIns="0" bIns="0" rtlCol="0">
            <a:spAutoFit/>
          </a:bodyPr>
          <a:lstStyle/>
          <a:p>
            <a:pPr marL="12700">
              <a:lnSpc>
                <a:spcPct val="100000"/>
              </a:lnSpc>
              <a:spcBef>
                <a:spcPts val="105"/>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Κριστίνα Αλκαράθ (UMA)</a:t>
            </a:r>
            <a:endParaRPr sz="1400" dirty="0">
              <a:latin typeface="Century Gothic"/>
              <a:cs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2056" y="771651"/>
            <a:ext cx="6221095" cy="5695470"/>
          </a:xfrm>
          <a:prstGeom prst="rect">
            <a:avLst/>
          </a:prstGeom>
        </p:spPr>
        <p:txBody>
          <a:bodyPr vert="horz" wrap="square" lIns="0" tIns="12700" rIns="0" bIns="0" rtlCol="0">
            <a:spAutoFit/>
          </a:bodyPr>
          <a:lstStyle/>
          <a:p>
            <a:pPr marL="175895">
              <a:lnSpc>
                <a:spcPct val="100000"/>
              </a:lnSpc>
              <a:spcBef>
                <a:spcPts val="100"/>
              </a:spcBef>
            </a:pPr>
            <a:r>
              <a:rPr lang="el" sz="2800" spc="75" dirty="0">
                <a:latin typeface="Book Antiqua"/>
                <a:cs typeface="Book Antiqua"/>
              </a:rPr>
              <a:t>Προκλήσεις ανάπτυξης</a:t>
            </a:r>
            <a:endParaRPr sz="2800" dirty="0">
              <a:latin typeface="Book Antiqua"/>
              <a:cs typeface="Book Antiqua"/>
            </a:endParaRPr>
          </a:p>
          <a:p>
            <a:pPr marL="103505" marR="2677160" indent="-91440">
              <a:lnSpc>
                <a:spcPct val="99400"/>
              </a:lnSpc>
              <a:spcBef>
                <a:spcPts val="2905"/>
              </a:spcBef>
              <a:buFont typeface="Arial"/>
              <a:buChar char="•"/>
              <a:tabLst>
                <a:tab pos="103505" algn="l"/>
                <a:tab pos="166370" algn="l"/>
              </a:tabLst>
            </a:pPr>
            <a:r>
              <a:rPr lang="el" sz="1800" dirty="0">
                <a:solidFill>
                  <a:srgbClr val="FFBA00"/>
                </a:solidFill>
                <a:latin typeface="Century Gothic"/>
                <a:cs typeface="Century Gothic"/>
              </a:rPr>
              <a:t>	</a:t>
            </a:r>
            <a:r>
              <a:rPr lang="el" sz="1800" dirty="0">
                <a:latin typeface="Century Gothic"/>
                <a:cs typeface="Century Gothic"/>
              </a:rPr>
              <a:t>Οι σταθμοί φόρτισης τοποθετούνται κυρίως σε </a:t>
            </a:r>
            <a:r>
              <a:rPr lang="el" sz="1800" b="1" dirty="0">
                <a:latin typeface="Century Gothic Bold"/>
                <a:cs typeface="Century Gothic Bold"/>
              </a:rPr>
              <a:t>ανοικτά περιβάλλοντα</a:t>
            </a:r>
            <a:r>
              <a:rPr lang="el" sz="1800" dirty="0">
                <a:latin typeface="Century Gothic"/>
                <a:cs typeface="Century Gothic"/>
              </a:rPr>
              <a:t>, προσβάσιμα στο ευρύ κοινό, όπως:</a:t>
            </a:r>
            <a:endParaRPr sz="1800" dirty="0">
              <a:latin typeface="Century Gothic"/>
              <a:cs typeface="Century Gothic"/>
            </a:endParaRPr>
          </a:p>
          <a:p>
            <a:pPr marL="398145" lvl="1" indent="-184150">
              <a:lnSpc>
                <a:spcPct val="100000"/>
              </a:lnSpc>
              <a:spcBef>
                <a:spcPts val="560"/>
              </a:spcBef>
              <a:buFont typeface="Arial"/>
              <a:buChar char="•"/>
              <a:tabLst>
                <a:tab pos="398145" algn="l"/>
              </a:tabLst>
            </a:pPr>
            <a:r>
              <a:rPr lang="el" sz="1600" dirty="0">
                <a:latin typeface="Century Gothic"/>
                <a:cs typeface="Century Gothic"/>
              </a:rPr>
              <a:t>Εμπορικά κέντρα</a:t>
            </a:r>
            <a:endParaRPr sz="1600" dirty="0">
              <a:latin typeface="Century Gothic"/>
              <a:cs typeface="Century Gothic"/>
            </a:endParaRPr>
          </a:p>
          <a:p>
            <a:pPr marL="398145" lvl="1" indent="-184150">
              <a:lnSpc>
                <a:spcPct val="100000"/>
              </a:lnSpc>
              <a:spcBef>
                <a:spcPts val="675"/>
              </a:spcBef>
              <a:buFont typeface="Arial"/>
              <a:buChar char="•"/>
              <a:tabLst>
                <a:tab pos="398145" algn="l"/>
              </a:tabLst>
            </a:pPr>
            <a:r>
              <a:rPr lang="el" sz="1600" spc="-10" dirty="0">
                <a:latin typeface="Century Gothic"/>
                <a:cs typeface="Century Gothic"/>
              </a:rPr>
              <a:t>Στάθμευση</a:t>
            </a:r>
            <a:endParaRPr sz="1600" dirty="0">
              <a:latin typeface="Century Gothic"/>
              <a:cs typeface="Century Gothic"/>
            </a:endParaRPr>
          </a:p>
          <a:p>
            <a:pPr marL="398145" lvl="1" indent="-184150">
              <a:lnSpc>
                <a:spcPct val="100000"/>
              </a:lnSpc>
              <a:spcBef>
                <a:spcPts val="575"/>
              </a:spcBef>
              <a:buFont typeface="Arial"/>
              <a:buChar char="•"/>
              <a:tabLst>
                <a:tab pos="398145" algn="l"/>
              </a:tabLst>
            </a:pPr>
            <a:r>
              <a:rPr lang="el" sz="1600" dirty="0">
                <a:latin typeface="Century Gothic"/>
                <a:cs typeface="Century Gothic"/>
              </a:rPr>
              <a:t>Βενζινάδικα</a:t>
            </a:r>
            <a:endParaRPr sz="1600" dirty="0">
              <a:latin typeface="Century Gothic"/>
              <a:cs typeface="Century Gothic"/>
            </a:endParaRPr>
          </a:p>
          <a:p>
            <a:pPr marL="398145" lvl="1" indent="-184150">
              <a:lnSpc>
                <a:spcPct val="100000"/>
              </a:lnSpc>
              <a:spcBef>
                <a:spcPts val="575"/>
              </a:spcBef>
              <a:buFont typeface="Arial"/>
              <a:buChar char="•"/>
              <a:tabLst>
                <a:tab pos="398145" algn="l"/>
              </a:tabLst>
            </a:pPr>
            <a:r>
              <a:rPr lang="el" sz="1600" spc="-10" dirty="0">
                <a:latin typeface="Century Gothic"/>
                <a:cs typeface="Century Gothic"/>
              </a:rPr>
              <a:t>Πάρκα</a:t>
            </a:r>
            <a:endParaRPr sz="1600" dirty="0">
              <a:latin typeface="Century Gothic"/>
              <a:cs typeface="Century Gothic"/>
            </a:endParaRPr>
          </a:p>
          <a:p>
            <a:pPr marL="398145" lvl="1" indent="-184150">
              <a:lnSpc>
                <a:spcPct val="100000"/>
              </a:lnSpc>
              <a:spcBef>
                <a:spcPts val="575"/>
              </a:spcBef>
              <a:buFont typeface="Arial"/>
              <a:buChar char="•"/>
              <a:tabLst>
                <a:tab pos="398145" algn="l"/>
              </a:tabLst>
            </a:pPr>
            <a:r>
              <a:rPr lang="el" sz="1600" spc="-10" dirty="0">
                <a:latin typeface="Century Gothic"/>
                <a:cs typeface="Century Gothic"/>
              </a:rPr>
              <a:t>Αυτοκινητόδρομοι</a:t>
            </a:r>
            <a:endParaRPr sz="1600" dirty="0">
              <a:latin typeface="Century Gothic"/>
              <a:cs typeface="Century Gothic"/>
            </a:endParaRPr>
          </a:p>
          <a:p>
            <a:pPr marL="398145" lvl="1" indent="-184150">
              <a:lnSpc>
                <a:spcPct val="100000"/>
              </a:lnSpc>
              <a:spcBef>
                <a:spcPts val="600"/>
              </a:spcBef>
              <a:buFont typeface="Arial"/>
              <a:buChar char="•"/>
              <a:tabLst>
                <a:tab pos="398145" algn="l"/>
              </a:tabLst>
            </a:pPr>
            <a:r>
              <a:rPr lang="el" sz="1600" spc="-10" dirty="0">
                <a:latin typeface="Century Gothic"/>
                <a:cs typeface="Century Gothic"/>
              </a:rPr>
              <a:t>Σήραγγες</a:t>
            </a:r>
            <a:endParaRPr sz="1600" dirty="0">
              <a:latin typeface="Century Gothic"/>
              <a:cs typeface="Century Gothic"/>
            </a:endParaRPr>
          </a:p>
          <a:p>
            <a:pPr marL="398145" lvl="1" indent="-184150">
              <a:lnSpc>
                <a:spcPct val="100000"/>
              </a:lnSpc>
              <a:spcBef>
                <a:spcPts val="675"/>
              </a:spcBef>
              <a:buFont typeface="Arial"/>
              <a:buChar char="•"/>
              <a:tabLst>
                <a:tab pos="398145" algn="l"/>
              </a:tabLst>
            </a:pPr>
            <a:r>
              <a:rPr lang="el" sz="1600" spc="-25" dirty="0">
                <a:latin typeface="Century Gothic"/>
                <a:cs typeface="Century Gothic"/>
              </a:rPr>
              <a:t>...</a:t>
            </a:r>
            <a:endParaRPr sz="1600" dirty="0">
              <a:latin typeface="Century Gothic"/>
              <a:cs typeface="Century Gothic"/>
            </a:endParaRPr>
          </a:p>
          <a:p>
            <a:pPr marL="103505" marR="5080" indent="-91440">
              <a:lnSpc>
                <a:spcPts val="2110"/>
              </a:lnSpc>
              <a:spcBef>
                <a:spcPts val="680"/>
              </a:spcBef>
              <a:buFont typeface="Arial"/>
              <a:buChar char="•"/>
              <a:tabLst>
                <a:tab pos="103505" algn="l"/>
                <a:tab pos="166370" algn="l"/>
              </a:tabLst>
            </a:pPr>
            <a:r>
              <a:rPr lang="el" sz="1800" dirty="0">
                <a:solidFill>
                  <a:srgbClr val="FFBA00"/>
                </a:solidFill>
                <a:latin typeface="Century Gothic"/>
                <a:cs typeface="Century Gothic"/>
              </a:rPr>
              <a:t>	</a:t>
            </a:r>
            <a:r>
              <a:rPr lang="el" sz="1800" dirty="0">
                <a:latin typeface="Century Gothic"/>
                <a:cs typeface="Century Gothic"/>
              </a:rPr>
              <a:t>Ορισμένες υποδομές φόρτισης μπορούν να έχουν υποστήριξη για να επιτρέψουν </a:t>
            </a:r>
            <a:r>
              <a:rPr lang="el" sz="1800" b="1" dirty="0">
                <a:latin typeface="Century Gothic Bold"/>
                <a:cs typeface="Century Gothic Bold"/>
              </a:rPr>
              <a:t> την αμφίδρομη μεταφορά ισχύος </a:t>
            </a:r>
            <a:r>
              <a:rPr lang="el" sz="1800" dirty="0">
                <a:latin typeface="Century Gothic"/>
                <a:cs typeface="Century Gothic"/>
              </a:rPr>
              <a:t>από ηλεκτρικά οχήματα στο δίκτυο</a:t>
            </a:r>
            <a:endParaRPr sz="1800" dirty="0">
              <a:latin typeface="Century Gothic"/>
              <a:cs typeface="Century Gothic"/>
            </a:endParaRPr>
          </a:p>
          <a:p>
            <a:pPr marL="398145" lvl="1" indent="-184150">
              <a:lnSpc>
                <a:spcPct val="100000"/>
              </a:lnSpc>
              <a:spcBef>
                <a:spcPts val="570"/>
              </a:spcBef>
              <a:buFont typeface="Arial"/>
              <a:buChar char="•"/>
              <a:tabLst>
                <a:tab pos="398145" algn="l"/>
              </a:tabLst>
            </a:pPr>
            <a:r>
              <a:rPr lang="el" sz="1600" dirty="0">
                <a:latin typeface="Century Gothic"/>
                <a:cs typeface="Century Gothic"/>
              </a:rPr>
              <a:t>Γνωστά ως δίκτυα Vehicle-to-Grid (V2G)</a:t>
            </a:r>
            <a:endParaRPr sz="1600" dirty="0">
              <a:latin typeface="Century Gothic"/>
              <a:cs typeface="Century Gothic"/>
            </a:endParaRPr>
          </a:p>
        </p:txBody>
      </p:sp>
      <p:grpSp>
        <p:nvGrpSpPr>
          <p:cNvPr id="3" name="object 3"/>
          <p:cNvGrpSpPr/>
          <p:nvPr/>
        </p:nvGrpSpPr>
        <p:grpSpPr>
          <a:xfrm>
            <a:off x="4413032" y="159108"/>
            <a:ext cx="7660005" cy="6620509"/>
            <a:chOff x="4413032" y="159108"/>
            <a:chExt cx="7660005" cy="6620509"/>
          </a:xfrm>
        </p:grpSpPr>
        <p:pic>
          <p:nvPicPr>
            <p:cNvPr id="4" name="object 4"/>
            <p:cNvPicPr/>
            <p:nvPr/>
          </p:nvPicPr>
          <p:blipFill>
            <a:blip r:embed="rId2" cstate="print"/>
            <a:stretch>
              <a:fillRect/>
            </a:stretch>
          </p:blipFill>
          <p:spPr>
            <a:xfrm>
              <a:off x="7549376" y="6167335"/>
              <a:ext cx="3294001" cy="612000"/>
            </a:xfrm>
            <a:prstGeom prst="rect">
              <a:avLst/>
            </a:prstGeom>
          </p:spPr>
        </p:pic>
        <p:pic>
          <p:nvPicPr>
            <p:cNvPr id="5" name="object 5"/>
            <p:cNvPicPr/>
            <p:nvPr/>
          </p:nvPicPr>
          <p:blipFill>
            <a:blip r:embed="rId3" cstate="print"/>
            <a:stretch>
              <a:fillRect/>
            </a:stretch>
          </p:blipFill>
          <p:spPr>
            <a:xfrm>
              <a:off x="4413032" y="1574357"/>
              <a:ext cx="2108669" cy="2900874"/>
            </a:xfrm>
            <a:prstGeom prst="rect">
              <a:avLst/>
            </a:prstGeom>
          </p:spPr>
        </p:pic>
        <p:pic>
          <p:nvPicPr>
            <p:cNvPr id="6" name="object 6"/>
            <p:cNvPicPr/>
            <p:nvPr/>
          </p:nvPicPr>
          <p:blipFill>
            <a:blip r:embed="rId4" cstate="print"/>
            <a:stretch>
              <a:fillRect/>
            </a:stretch>
          </p:blipFill>
          <p:spPr>
            <a:xfrm>
              <a:off x="6244939" y="1156196"/>
              <a:ext cx="1434007" cy="1978193"/>
            </a:xfrm>
            <a:prstGeom prst="rect">
              <a:avLst/>
            </a:prstGeom>
          </p:spPr>
        </p:pic>
        <p:sp>
          <p:nvSpPr>
            <p:cNvPr id="7" name="object 7"/>
            <p:cNvSpPr/>
            <p:nvPr/>
          </p:nvSpPr>
          <p:spPr>
            <a:xfrm>
              <a:off x="7001065" y="1384744"/>
              <a:ext cx="244475" cy="300355"/>
            </a:xfrm>
            <a:custGeom>
              <a:avLst/>
              <a:gdLst/>
              <a:ahLst/>
              <a:cxnLst/>
              <a:rect l="l" t="t" r="r" b="b"/>
              <a:pathLst>
                <a:path w="244475" h="300355">
                  <a:moveTo>
                    <a:pt x="216877" y="193840"/>
                  </a:moveTo>
                  <a:lnTo>
                    <a:pt x="12433" y="169849"/>
                  </a:lnTo>
                  <a:lnTo>
                    <a:pt x="0" y="275805"/>
                  </a:lnTo>
                  <a:lnTo>
                    <a:pt x="204444" y="299796"/>
                  </a:lnTo>
                  <a:lnTo>
                    <a:pt x="216877" y="193840"/>
                  </a:lnTo>
                  <a:close/>
                </a:path>
                <a:path w="244475" h="300355">
                  <a:moveTo>
                    <a:pt x="244373" y="19824"/>
                  </a:moveTo>
                  <a:lnTo>
                    <a:pt x="29235" y="0"/>
                  </a:lnTo>
                  <a:lnTo>
                    <a:pt x="19443" y="106235"/>
                  </a:lnTo>
                  <a:lnTo>
                    <a:pt x="234594" y="126060"/>
                  </a:lnTo>
                  <a:lnTo>
                    <a:pt x="244373" y="19824"/>
                  </a:lnTo>
                  <a:close/>
                </a:path>
              </a:pathLst>
            </a:custGeom>
            <a:solidFill>
              <a:srgbClr val="717983"/>
            </a:solidFill>
          </p:spPr>
          <p:txBody>
            <a:bodyPr wrap="square" lIns="0" tIns="0" rIns="0" bIns="0" rtlCol="0"/>
            <a:lstStyle/>
            <a:p>
              <a:endParaRPr/>
            </a:p>
          </p:txBody>
        </p:sp>
        <p:sp>
          <p:nvSpPr>
            <p:cNvPr id="8" name="object 8"/>
            <p:cNvSpPr/>
            <p:nvPr/>
          </p:nvSpPr>
          <p:spPr>
            <a:xfrm>
              <a:off x="6681001" y="3733501"/>
              <a:ext cx="486409" cy="679450"/>
            </a:xfrm>
            <a:custGeom>
              <a:avLst/>
              <a:gdLst/>
              <a:ahLst/>
              <a:cxnLst/>
              <a:rect l="l" t="t" r="r" b="b"/>
              <a:pathLst>
                <a:path w="486409" h="679450">
                  <a:moveTo>
                    <a:pt x="243086" y="0"/>
                  </a:moveTo>
                  <a:lnTo>
                    <a:pt x="243086" y="169843"/>
                  </a:lnTo>
                  <a:lnTo>
                    <a:pt x="0" y="169843"/>
                  </a:lnTo>
                  <a:lnTo>
                    <a:pt x="0" y="509529"/>
                  </a:lnTo>
                  <a:lnTo>
                    <a:pt x="243086" y="509529"/>
                  </a:lnTo>
                  <a:lnTo>
                    <a:pt x="243086" y="679372"/>
                  </a:lnTo>
                  <a:lnTo>
                    <a:pt x="486173" y="339686"/>
                  </a:lnTo>
                  <a:lnTo>
                    <a:pt x="243086" y="0"/>
                  </a:lnTo>
                  <a:close/>
                </a:path>
              </a:pathLst>
            </a:custGeom>
            <a:solidFill>
              <a:srgbClr val="FFBA00"/>
            </a:solidFill>
          </p:spPr>
          <p:txBody>
            <a:bodyPr wrap="square" lIns="0" tIns="0" rIns="0" bIns="0" rtlCol="0"/>
            <a:lstStyle/>
            <a:p>
              <a:endParaRPr/>
            </a:p>
          </p:txBody>
        </p:sp>
        <p:sp>
          <p:nvSpPr>
            <p:cNvPr id="9" name="object 9"/>
            <p:cNvSpPr/>
            <p:nvPr/>
          </p:nvSpPr>
          <p:spPr>
            <a:xfrm>
              <a:off x="7226175" y="163870"/>
              <a:ext cx="4841875" cy="5880735"/>
            </a:xfrm>
            <a:custGeom>
              <a:avLst/>
              <a:gdLst/>
              <a:ahLst/>
              <a:cxnLst/>
              <a:rect l="l" t="t" r="r" b="b"/>
              <a:pathLst>
                <a:path w="4841875" h="5880735">
                  <a:moveTo>
                    <a:pt x="4841521" y="0"/>
                  </a:moveTo>
                  <a:lnTo>
                    <a:pt x="0" y="0"/>
                  </a:lnTo>
                  <a:lnTo>
                    <a:pt x="0" y="5880402"/>
                  </a:lnTo>
                  <a:lnTo>
                    <a:pt x="4841521" y="5880402"/>
                  </a:lnTo>
                  <a:lnTo>
                    <a:pt x="4841521" y="0"/>
                  </a:lnTo>
                  <a:close/>
                </a:path>
              </a:pathLst>
            </a:custGeom>
            <a:solidFill>
              <a:srgbClr val="F8D3CF"/>
            </a:solidFill>
          </p:spPr>
          <p:txBody>
            <a:bodyPr wrap="square" lIns="0" tIns="0" rIns="0" bIns="0" rtlCol="0"/>
            <a:lstStyle/>
            <a:p>
              <a:endParaRPr/>
            </a:p>
          </p:txBody>
        </p:sp>
        <p:sp>
          <p:nvSpPr>
            <p:cNvPr id="10" name="object 10"/>
            <p:cNvSpPr/>
            <p:nvPr/>
          </p:nvSpPr>
          <p:spPr>
            <a:xfrm>
              <a:off x="7226175" y="163870"/>
              <a:ext cx="4841875" cy="5880735"/>
            </a:xfrm>
            <a:custGeom>
              <a:avLst/>
              <a:gdLst/>
              <a:ahLst/>
              <a:cxnLst/>
              <a:rect l="l" t="t" r="r" b="b"/>
              <a:pathLst>
                <a:path w="4841875" h="5880735">
                  <a:moveTo>
                    <a:pt x="0" y="0"/>
                  </a:moveTo>
                  <a:lnTo>
                    <a:pt x="4841521" y="0"/>
                  </a:lnTo>
                  <a:lnTo>
                    <a:pt x="4841521" y="5880402"/>
                  </a:lnTo>
                  <a:lnTo>
                    <a:pt x="0" y="5880402"/>
                  </a:lnTo>
                  <a:lnTo>
                    <a:pt x="0" y="0"/>
                  </a:lnTo>
                  <a:close/>
                </a:path>
              </a:pathLst>
            </a:custGeom>
            <a:ln w="9525">
              <a:solidFill>
                <a:srgbClr val="CF2E1D"/>
              </a:solidFill>
            </a:ln>
          </p:spPr>
          <p:txBody>
            <a:bodyPr wrap="square" lIns="0" tIns="0" rIns="0" bIns="0" rtlCol="0"/>
            <a:lstStyle/>
            <a:p>
              <a:endParaRPr/>
            </a:p>
          </p:txBody>
        </p:sp>
      </p:grpSp>
      <p:sp>
        <p:nvSpPr>
          <p:cNvPr id="11" name="object 11"/>
          <p:cNvSpPr txBox="1"/>
          <p:nvPr/>
        </p:nvSpPr>
        <p:spPr>
          <a:xfrm>
            <a:off x="7304914" y="197611"/>
            <a:ext cx="4887085" cy="5900654"/>
          </a:xfrm>
          <a:prstGeom prst="rect">
            <a:avLst/>
          </a:prstGeom>
        </p:spPr>
        <p:txBody>
          <a:bodyPr vert="horz" wrap="square" lIns="0" tIns="12700" rIns="0" bIns="0" rtlCol="0">
            <a:spAutoFit/>
          </a:bodyPr>
          <a:lstStyle/>
          <a:p>
            <a:pPr marL="167005" indent="-154305">
              <a:lnSpc>
                <a:spcPts val="2125"/>
              </a:lnSpc>
              <a:spcBef>
                <a:spcPts val="100"/>
              </a:spcBef>
              <a:buClr>
                <a:srgbClr val="FFBA00"/>
              </a:buClr>
              <a:buFont typeface="Arial"/>
              <a:buChar char="•"/>
              <a:tabLst>
                <a:tab pos="167005" algn="l"/>
              </a:tabLst>
            </a:pPr>
            <a:r>
              <a:rPr lang="el" sz="1600" dirty="0">
                <a:latin typeface="Century Gothic"/>
                <a:cs typeface="Century Gothic"/>
              </a:rPr>
              <a:t>Οι </a:t>
            </a:r>
            <a:r>
              <a:rPr lang="el-GR" sz="1600" dirty="0">
                <a:latin typeface="Century Gothic"/>
                <a:cs typeface="Century Gothic"/>
              </a:rPr>
              <a:t>σταθμοί φόρτισης</a:t>
            </a:r>
            <a:r>
              <a:rPr lang="el" sz="1600" dirty="0">
                <a:latin typeface="Century Gothic"/>
                <a:cs typeface="Century Gothic"/>
              </a:rPr>
              <a:t> εκτίθενται σε </a:t>
            </a:r>
            <a:r>
              <a:rPr lang="el" sz="1600" b="1" dirty="0">
                <a:latin typeface="Century Gothic Bold"/>
                <a:cs typeface="Century Gothic Bold"/>
              </a:rPr>
              <a:t>συνεχείς αλλαγές</a:t>
            </a:r>
            <a:endParaRPr sz="1600" dirty="0">
              <a:latin typeface="Century Gothic Bold"/>
              <a:cs typeface="Century Gothic Bold"/>
            </a:endParaRPr>
          </a:p>
          <a:p>
            <a:pPr marL="104139">
              <a:lnSpc>
                <a:spcPts val="2125"/>
              </a:lnSpc>
            </a:pPr>
            <a:r>
              <a:rPr lang="el" sz="1600" dirty="0">
                <a:latin typeface="Century Gothic"/>
                <a:cs typeface="Century Gothic"/>
              </a:rPr>
              <a:t>λόγω του δικού τους περιβάλλοντος ανάπτυξης</a:t>
            </a:r>
            <a:endParaRPr sz="1600" dirty="0">
              <a:latin typeface="Century Gothic"/>
              <a:cs typeface="Century Gothic"/>
            </a:endParaRPr>
          </a:p>
          <a:p>
            <a:pPr marL="396875" marR="874394" lvl="1" indent="-182880">
              <a:lnSpc>
                <a:spcPts val="1900"/>
              </a:lnSpc>
              <a:spcBef>
                <a:spcPts val="735"/>
              </a:spcBef>
              <a:buFont typeface="Arial"/>
              <a:buChar char="•"/>
              <a:tabLst>
                <a:tab pos="396875" algn="l"/>
                <a:tab pos="398145" algn="l"/>
              </a:tabLst>
            </a:pPr>
            <a:r>
              <a:rPr lang="el" sz="1400" dirty="0">
                <a:latin typeface="Century Gothic"/>
                <a:cs typeface="Century Gothic"/>
              </a:rPr>
              <a:t>Μεταβλητά πλαίσια που επηρεάζονται από περιβαλλοντικές ή συγκυριακές αλλαγές (διάβρωση, πλημμύρες, πυρκαγιές, ...)</a:t>
            </a:r>
            <a:endParaRPr sz="1400" dirty="0">
              <a:latin typeface="Century Gothic"/>
              <a:cs typeface="Century Gothic"/>
            </a:endParaRPr>
          </a:p>
          <a:p>
            <a:pPr marL="104139" marR="5080" indent="-91440">
              <a:lnSpc>
                <a:spcPct val="102200"/>
              </a:lnSpc>
              <a:spcBef>
                <a:spcPts val="450"/>
              </a:spcBef>
              <a:buFont typeface="Arial"/>
              <a:buChar char="•"/>
              <a:tabLst>
                <a:tab pos="104139" algn="l"/>
                <a:tab pos="167005" algn="l"/>
              </a:tabLst>
            </a:pPr>
            <a:r>
              <a:rPr lang="el" sz="1600" dirty="0">
                <a:solidFill>
                  <a:srgbClr val="FFBA00"/>
                </a:solidFill>
                <a:latin typeface="Century Gothic"/>
                <a:cs typeface="Century Gothic"/>
              </a:rPr>
              <a:t>	</a:t>
            </a:r>
            <a:r>
              <a:rPr lang="el" sz="1600" dirty="0">
                <a:latin typeface="Century Gothic"/>
                <a:cs typeface="Century Gothic"/>
              </a:rPr>
              <a:t>Υπάρχει ελευθερία για </a:t>
            </a:r>
            <a:r>
              <a:rPr lang="el" sz="1600" b="1" dirty="0">
                <a:latin typeface="Century Gothic Bold"/>
                <a:cs typeface="Century Gothic Bold"/>
              </a:rPr>
              <a:t>σαμποτάζ</a:t>
            </a:r>
            <a:r>
              <a:rPr lang="el" sz="1600" dirty="0">
                <a:latin typeface="Century Gothic"/>
                <a:cs typeface="Century Gothic"/>
              </a:rPr>
              <a:t>, πιθανώς χωρίς μόνιμη επιτήρηση</a:t>
            </a:r>
            <a:endParaRPr sz="1600" dirty="0">
              <a:latin typeface="Century Gothic"/>
              <a:cs typeface="Century Gothic"/>
            </a:endParaRPr>
          </a:p>
          <a:p>
            <a:pPr marL="398145" lvl="1" indent="-184150">
              <a:lnSpc>
                <a:spcPct val="100000"/>
              </a:lnSpc>
              <a:spcBef>
                <a:spcPts val="635"/>
              </a:spcBef>
              <a:buFont typeface="Arial"/>
              <a:buChar char="•"/>
              <a:tabLst>
                <a:tab pos="398145" algn="l"/>
              </a:tabLst>
            </a:pPr>
            <a:r>
              <a:rPr lang="el" sz="1400" dirty="0">
                <a:latin typeface="Century Gothic"/>
                <a:cs typeface="Century Gothic"/>
              </a:rPr>
              <a:t>Ζητήματα αλλοίωσης</a:t>
            </a:r>
            <a:endParaRPr sz="1400" dirty="0">
              <a:latin typeface="Century Gothic"/>
              <a:cs typeface="Century Gothic"/>
            </a:endParaRPr>
          </a:p>
          <a:p>
            <a:pPr marL="579120" lvl="2" indent="-182245">
              <a:lnSpc>
                <a:spcPct val="100000"/>
              </a:lnSpc>
              <a:spcBef>
                <a:spcPts val="585"/>
              </a:spcBef>
              <a:buFont typeface="Arial"/>
              <a:buChar char="•"/>
              <a:tabLst>
                <a:tab pos="579120" algn="l"/>
              </a:tabLst>
            </a:pPr>
            <a:r>
              <a:rPr lang="el" sz="1200" dirty="0">
                <a:latin typeface="Century Gothic"/>
                <a:cs typeface="Century Gothic"/>
              </a:rPr>
              <a:t>χειραγώγηση, αναδιαμόρφωση, ...</a:t>
            </a:r>
            <a:endParaRPr sz="1200" dirty="0">
              <a:latin typeface="Century Gothic"/>
              <a:cs typeface="Century Gothic"/>
            </a:endParaRPr>
          </a:p>
          <a:p>
            <a:pPr marL="398145" lvl="1" indent="-184150">
              <a:lnSpc>
                <a:spcPct val="100000"/>
              </a:lnSpc>
              <a:spcBef>
                <a:spcPts val="615"/>
              </a:spcBef>
              <a:buFont typeface="Arial"/>
              <a:buChar char="•"/>
              <a:tabLst>
                <a:tab pos="398145" algn="l"/>
              </a:tabLst>
            </a:pPr>
            <a:r>
              <a:rPr lang="el" sz="1400" dirty="0">
                <a:latin typeface="Century Gothic"/>
                <a:cs typeface="Century Gothic"/>
              </a:rPr>
              <a:t>Θέματα κλοπής</a:t>
            </a:r>
            <a:endParaRPr sz="1400" dirty="0">
              <a:latin typeface="Century Gothic"/>
              <a:cs typeface="Century Gothic"/>
            </a:endParaRPr>
          </a:p>
          <a:p>
            <a:pPr marL="579120" lvl="2" indent="-182245">
              <a:lnSpc>
                <a:spcPct val="100000"/>
              </a:lnSpc>
              <a:spcBef>
                <a:spcPts val="585"/>
              </a:spcBef>
              <a:buFont typeface="Arial"/>
              <a:buChar char="•"/>
              <a:tabLst>
                <a:tab pos="579120" algn="l"/>
              </a:tabLst>
            </a:pPr>
            <a:r>
              <a:rPr lang="el" sz="1200" dirty="0">
                <a:latin typeface="Century Gothic"/>
                <a:cs typeface="Century Gothic"/>
              </a:rPr>
              <a:t>καλώδια, εξαρτήματα υλικού, ... δύναμη!!</a:t>
            </a:r>
            <a:endParaRPr sz="1200" dirty="0">
              <a:latin typeface="Century Gothic"/>
              <a:cs typeface="Century Gothic"/>
            </a:endParaRPr>
          </a:p>
          <a:p>
            <a:pPr marL="398145" lvl="1" indent="-184150">
              <a:lnSpc>
                <a:spcPct val="100000"/>
              </a:lnSpc>
              <a:spcBef>
                <a:spcPts val="615"/>
              </a:spcBef>
              <a:buFont typeface="Arial"/>
              <a:buChar char="•"/>
              <a:tabLst>
                <a:tab pos="398145" algn="l"/>
              </a:tabLst>
            </a:pPr>
            <a:r>
              <a:rPr lang="el" sz="1400" spc="-10" dirty="0">
                <a:latin typeface="Century Gothic"/>
                <a:cs typeface="Century Gothic"/>
              </a:rPr>
              <a:t>Σπάσιμο</a:t>
            </a:r>
            <a:endParaRPr sz="1400" dirty="0">
              <a:latin typeface="Century Gothic"/>
              <a:cs typeface="Century Gothic"/>
            </a:endParaRPr>
          </a:p>
          <a:p>
            <a:pPr marL="579120" lvl="2" indent="-182245">
              <a:lnSpc>
                <a:spcPct val="100000"/>
              </a:lnSpc>
              <a:spcBef>
                <a:spcPts val="585"/>
              </a:spcBef>
              <a:buFont typeface="Arial"/>
              <a:buChar char="•"/>
              <a:tabLst>
                <a:tab pos="579120" algn="l"/>
              </a:tabLst>
            </a:pPr>
            <a:r>
              <a:rPr lang="el" sz="1200" dirty="0">
                <a:latin typeface="Century Gothic"/>
                <a:cs typeface="Century Gothic"/>
              </a:rPr>
              <a:t>καλώδια, εξαρτήματα υλικού και λογισμικού,</a:t>
            </a:r>
            <a:endParaRPr sz="1200" dirty="0">
              <a:latin typeface="Century Gothic"/>
              <a:cs typeface="Century Gothic"/>
            </a:endParaRPr>
          </a:p>
          <a:p>
            <a:pPr marL="579120">
              <a:lnSpc>
                <a:spcPct val="100000"/>
              </a:lnSpc>
              <a:spcBef>
                <a:spcPts val="20"/>
              </a:spcBef>
            </a:pPr>
            <a:r>
              <a:rPr lang="el" sz="1200" dirty="0">
                <a:latin typeface="Century Gothic"/>
                <a:cs typeface="Century Gothic"/>
              </a:rPr>
              <a:t>… δύναμη!!</a:t>
            </a:r>
            <a:endParaRPr sz="1200" dirty="0">
              <a:latin typeface="Century Gothic"/>
              <a:cs typeface="Century Gothic"/>
            </a:endParaRPr>
          </a:p>
          <a:p>
            <a:pPr marL="104139" marR="404495" indent="-91440">
              <a:lnSpc>
                <a:spcPct val="100400"/>
              </a:lnSpc>
              <a:spcBef>
                <a:spcPts val="505"/>
              </a:spcBef>
              <a:buFont typeface="Arial"/>
              <a:buChar char="•"/>
              <a:tabLst>
                <a:tab pos="104139" algn="l"/>
                <a:tab pos="167005" algn="l"/>
              </a:tabLst>
            </a:pPr>
            <a:r>
              <a:rPr lang="el" sz="1600" dirty="0">
                <a:solidFill>
                  <a:srgbClr val="FFBA00"/>
                </a:solidFill>
                <a:latin typeface="Century Gothic"/>
                <a:cs typeface="Century Gothic"/>
              </a:rPr>
              <a:t>	</a:t>
            </a:r>
            <a:r>
              <a:rPr lang="el" sz="1600" dirty="0">
                <a:latin typeface="Century Gothic"/>
                <a:cs typeface="Century Gothic"/>
              </a:rPr>
              <a:t>Υπάρχει </a:t>
            </a:r>
            <a:r>
              <a:rPr lang="el" sz="1600" b="1" dirty="0">
                <a:latin typeface="Century Gothic Bold"/>
                <a:cs typeface="Century Gothic Bold"/>
              </a:rPr>
              <a:t>στενή σύνδεση και επικοινωνία με το δίκτυο </a:t>
            </a:r>
            <a:r>
              <a:rPr lang="el" sz="1600" dirty="0">
                <a:latin typeface="Century Gothic"/>
                <a:cs typeface="Century Gothic"/>
              </a:rPr>
              <a:t>και άλλα ενεργειακά εξαρτήματα, όπως μπαταρίες EV</a:t>
            </a:r>
            <a:endParaRPr sz="1600" dirty="0">
              <a:latin typeface="Century Gothic"/>
              <a:cs typeface="Century Gothic"/>
            </a:endParaRPr>
          </a:p>
          <a:p>
            <a:pPr marL="396875" marR="426084" lvl="1" indent="-182880">
              <a:lnSpc>
                <a:spcPts val="1900"/>
              </a:lnSpc>
              <a:spcBef>
                <a:spcPts val="735"/>
              </a:spcBef>
              <a:buFont typeface="Arial"/>
              <a:buChar char="•"/>
              <a:tabLst>
                <a:tab pos="396875" algn="l"/>
                <a:tab pos="398145" algn="l"/>
              </a:tabLst>
            </a:pPr>
            <a:r>
              <a:rPr lang="el" sz="1400" dirty="0">
                <a:latin typeface="Century Gothic"/>
                <a:cs typeface="Century Gothic"/>
              </a:rPr>
              <a:t>που προσθέτει κινδύνους που σχετίζονται με καταχρήσεις και απροσδόκητες διακοπές λειτουργίας</a:t>
            </a:r>
            <a:endParaRPr sz="1400" dirty="0">
              <a:latin typeface="Century Gothic"/>
              <a:cs typeface="Century Gothic"/>
            </a:endParaRPr>
          </a:p>
        </p:txBody>
      </p:sp>
      <p:sp>
        <p:nvSpPr>
          <p:cNvPr id="12" name="object 12"/>
          <p:cNvSpPr/>
          <p:nvPr/>
        </p:nvSpPr>
        <p:spPr>
          <a:xfrm>
            <a:off x="5229600" y="2070873"/>
            <a:ext cx="250190" cy="123825"/>
          </a:xfrm>
          <a:custGeom>
            <a:avLst/>
            <a:gdLst/>
            <a:ahLst/>
            <a:cxnLst/>
            <a:rect l="l" t="t" r="r" b="b"/>
            <a:pathLst>
              <a:path w="250189" h="123825">
                <a:moveTo>
                  <a:pt x="242175" y="0"/>
                </a:moveTo>
                <a:lnTo>
                  <a:pt x="0" y="17164"/>
                </a:lnTo>
                <a:lnTo>
                  <a:pt x="7542" y="123586"/>
                </a:lnTo>
                <a:lnTo>
                  <a:pt x="249717" y="106420"/>
                </a:lnTo>
                <a:lnTo>
                  <a:pt x="242175" y="0"/>
                </a:lnTo>
                <a:close/>
              </a:path>
            </a:pathLst>
          </a:custGeom>
          <a:solidFill>
            <a:srgbClr val="717983"/>
          </a:solidFill>
        </p:spPr>
        <p:txBody>
          <a:bodyPr wrap="square" lIns="0" tIns="0" rIns="0" bIns="0" rtlCol="0"/>
          <a:lstStyle/>
          <a:p>
            <a:endParaRPr/>
          </a:p>
        </p:txBody>
      </p:sp>
      <p:sp>
        <p:nvSpPr>
          <p:cNvPr id="13" name="object 13"/>
          <p:cNvSpPr txBox="1"/>
          <p:nvPr/>
        </p:nvSpPr>
        <p:spPr>
          <a:xfrm>
            <a:off x="78739" y="6523201"/>
            <a:ext cx="3042285" cy="444352"/>
          </a:xfrm>
          <a:prstGeom prst="rect">
            <a:avLst/>
          </a:prstGeom>
        </p:spPr>
        <p:txBody>
          <a:bodyPr vert="horz" wrap="square" lIns="0" tIns="13335" rIns="0" bIns="0" rtlCol="0">
            <a:spAutoFit/>
          </a:bodyPr>
          <a:lstStyle/>
          <a:p>
            <a:pPr marL="12700">
              <a:lnSpc>
                <a:spcPct val="100000"/>
              </a:lnSpc>
              <a:spcBef>
                <a:spcPts val="105"/>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Κριστίνα Αλκαράθ (UMA)</a:t>
            </a:r>
            <a:endParaRPr sz="1400" dirty="0">
              <a:latin typeface="Century Gothic"/>
              <a:cs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169923" y="0"/>
            <a:ext cx="5022075" cy="6858000"/>
          </a:xfrm>
          <a:prstGeom prst="rect">
            <a:avLst/>
          </a:prstGeom>
        </p:spPr>
      </p:pic>
      <p:sp>
        <p:nvSpPr>
          <p:cNvPr id="3" name="object 3"/>
          <p:cNvSpPr txBox="1">
            <a:spLocks noGrp="1"/>
          </p:cNvSpPr>
          <p:nvPr>
            <p:ph type="title"/>
          </p:nvPr>
        </p:nvSpPr>
        <p:spPr>
          <a:xfrm>
            <a:off x="865228" y="475023"/>
            <a:ext cx="6575425" cy="874598"/>
          </a:xfrm>
          <a:prstGeom prst="rect">
            <a:avLst/>
          </a:prstGeom>
        </p:spPr>
        <p:txBody>
          <a:bodyPr vert="horz" wrap="square" lIns="0" tIns="12700" rIns="0" bIns="0" rtlCol="0">
            <a:spAutoFit/>
          </a:bodyPr>
          <a:lstStyle/>
          <a:p>
            <a:pPr marL="12700">
              <a:lnSpc>
                <a:spcPct val="100000"/>
              </a:lnSpc>
              <a:spcBef>
                <a:spcPts val="100"/>
              </a:spcBef>
            </a:pPr>
            <a:r>
              <a:rPr lang="el" spc="75" dirty="0"/>
              <a:t>Προκλήσεις ασφάλειας και απορρήτου </a:t>
            </a:r>
            <a:r>
              <a:rPr lang="el-GR" spc="75" dirty="0"/>
              <a:t>στους σταθμούς φόρτισης</a:t>
            </a:r>
            <a:endParaRPr lang="el" spc="75" dirty="0"/>
          </a:p>
        </p:txBody>
      </p:sp>
      <p:sp>
        <p:nvSpPr>
          <p:cNvPr id="4" name="object 4"/>
          <p:cNvSpPr txBox="1"/>
          <p:nvPr/>
        </p:nvSpPr>
        <p:spPr>
          <a:xfrm>
            <a:off x="659307" y="1476367"/>
            <a:ext cx="5549265" cy="1386598"/>
          </a:xfrm>
          <a:prstGeom prst="rect">
            <a:avLst/>
          </a:prstGeom>
        </p:spPr>
        <p:txBody>
          <a:bodyPr vert="horz" wrap="square" lIns="0" tIns="15240" rIns="0" bIns="0" rtlCol="0">
            <a:spAutoFit/>
          </a:bodyPr>
          <a:lstStyle/>
          <a:p>
            <a:pPr marL="103505" marR="5080" indent="-91440">
              <a:lnSpc>
                <a:spcPct val="98900"/>
              </a:lnSpc>
              <a:spcBef>
                <a:spcPts val="120"/>
              </a:spcBef>
              <a:buFont typeface="Arial"/>
              <a:buChar char="•"/>
              <a:tabLst>
                <a:tab pos="103505" algn="l"/>
                <a:tab pos="166370" algn="l"/>
              </a:tabLst>
            </a:pPr>
            <a:r>
              <a:rPr lang="el" sz="1800" dirty="0">
                <a:solidFill>
                  <a:srgbClr val="FFBA00"/>
                </a:solidFill>
                <a:latin typeface="Century Gothic"/>
                <a:cs typeface="Century Gothic"/>
              </a:rPr>
              <a:t>	</a:t>
            </a:r>
            <a:r>
              <a:rPr lang="el" sz="1800" dirty="0">
                <a:latin typeface="Century Gothic"/>
                <a:cs typeface="Century Gothic"/>
              </a:rPr>
              <a:t>Δεδομένου ότι τα </a:t>
            </a:r>
            <a:r>
              <a:rPr lang="en-US" sz="1800" dirty="0">
                <a:latin typeface="Century Gothic"/>
                <a:cs typeface="Century Gothic"/>
              </a:rPr>
              <a:t>smart components</a:t>
            </a:r>
            <a:r>
              <a:rPr lang="el" sz="1800" dirty="0">
                <a:latin typeface="Century Gothic"/>
                <a:cs typeface="Century Gothic"/>
              </a:rPr>
              <a:t> και τα συστήματα ελέγχου τους είναι «κυβερνο-φυσικά» συστήματα από τη φύση τους, μπορούμε να εξετάσουμε τις αδυναμίες ασφάλειας και απορρήτου από τέσσερις κύριες οπτικές γωνίες:</a:t>
            </a:r>
            <a:endParaRPr sz="1800" dirty="0">
              <a:latin typeface="Century Gothic"/>
              <a:cs typeface="Century Gothic"/>
            </a:endParaRPr>
          </a:p>
        </p:txBody>
      </p:sp>
      <p:pic>
        <p:nvPicPr>
          <p:cNvPr id="5" name="object 5"/>
          <p:cNvPicPr/>
          <p:nvPr/>
        </p:nvPicPr>
        <p:blipFill>
          <a:blip r:embed="rId3" cstate="print"/>
          <a:stretch>
            <a:fillRect/>
          </a:stretch>
        </p:blipFill>
        <p:spPr>
          <a:xfrm>
            <a:off x="7549376" y="6167335"/>
            <a:ext cx="3294001" cy="612000"/>
          </a:xfrm>
          <a:prstGeom prst="rect">
            <a:avLst/>
          </a:prstGeom>
        </p:spPr>
      </p:pic>
      <p:sp>
        <p:nvSpPr>
          <p:cNvPr id="6" name="object 6"/>
          <p:cNvSpPr txBox="1"/>
          <p:nvPr/>
        </p:nvSpPr>
        <p:spPr>
          <a:xfrm>
            <a:off x="511962" y="2888710"/>
            <a:ext cx="2194560" cy="1296670"/>
          </a:xfrm>
          <a:prstGeom prst="rect">
            <a:avLst/>
          </a:prstGeom>
          <a:solidFill>
            <a:srgbClr val="BFBFBF"/>
          </a:solidFill>
        </p:spPr>
        <p:txBody>
          <a:bodyPr vert="horz" wrap="square" lIns="0" tIns="246379" rIns="0" bIns="0" rtlCol="0">
            <a:spAutoFit/>
          </a:bodyPr>
          <a:lstStyle/>
          <a:p>
            <a:pPr>
              <a:lnSpc>
                <a:spcPct val="100000"/>
              </a:lnSpc>
              <a:spcBef>
                <a:spcPts val="1939"/>
              </a:spcBef>
            </a:pPr>
            <a:endParaRPr sz="1800">
              <a:latin typeface="Times New Roman"/>
              <a:cs typeface="Times New Roman"/>
            </a:endParaRPr>
          </a:p>
          <a:p>
            <a:pPr marL="410209">
              <a:lnSpc>
                <a:spcPct val="100000"/>
              </a:lnSpc>
              <a:spcBef>
                <a:spcPts val="5"/>
              </a:spcBef>
            </a:pPr>
            <a:r>
              <a:rPr lang="el" sz="1800" spc="-10">
                <a:solidFill>
                  <a:srgbClr val="FFFFFF"/>
                </a:solidFill>
                <a:latin typeface="Century Gothic"/>
                <a:cs typeface="Century Gothic"/>
              </a:rPr>
              <a:t>Ανάπτυξης</a:t>
            </a:r>
            <a:endParaRPr sz="1800">
              <a:latin typeface="Century Gothic"/>
              <a:cs typeface="Century Gothic"/>
            </a:endParaRPr>
          </a:p>
        </p:txBody>
      </p:sp>
      <p:sp>
        <p:nvSpPr>
          <p:cNvPr id="10" name="object 10"/>
          <p:cNvSpPr txBox="1"/>
          <p:nvPr/>
        </p:nvSpPr>
        <p:spPr>
          <a:xfrm>
            <a:off x="78739" y="6523201"/>
            <a:ext cx="3042285" cy="444352"/>
          </a:xfrm>
          <a:prstGeom prst="rect">
            <a:avLst/>
          </a:prstGeom>
        </p:spPr>
        <p:txBody>
          <a:bodyPr vert="horz" wrap="square" lIns="0" tIns="13335" rIns="0" bIns="0" rtlCol="0">
            <a:spAutoFit/>
          </a:bodyPr>
          <a:lstStyle/>
          <a:p>
            <a:pPr marL="12700">
              <a:lnSpc>
                <a:spcPct val="100000"/>
              </a:lnSpc>
              <a:spcBef>
                <a:spcPts val="105"/>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Κριστίνα Αλκαράθ (UMA)</a:t>
            </a:r>
            <a:endParaRPr sz="1400" dirty="0">
              <a:latin typeface="Century Gothic"/>
              <a:cs typeface="Century Gothic"/>
            </a:endParaRPr>
          </a:p>
        </p:txBody>
      </p:sp>
      <p:sp>
        <p:nvSpPr>
          <p:cNvPr id="7" name="object 7"/>
          <p:cNvSpPr txBox="1"/>
          <p:nvPr/>
        </p:nvSpPr>
        <p:spPr>
          <a:xfrm>
            <a:off x="2811213" y="2888710"/>
            <a:ext cx="2194560" cy="1296670"/>
          </a:xfrm>
          <a:prstGeom prst="rect">
            <a:avLst/>
          </a:prstGeom>
          <a:solidFill>
            <a:srgbClr val="FFBA00"/>
          </a:solidFill>
        </p:spPr>
        <p:txBody>
          <a:bodyPr vert="horz" wrap="square" lIns="0" tIns="123825" rIns="0" bIns="0" rtlCol="0">
            <a:spAutoFit/>
          </a:bodyPr>
          <a:lstStyle/>
          <a:p>
            <a:pPr>
              <a:lnSpc>
                <a:spcPct val="100000"/>
              </a:lnSpc>
              <a:spcBef>
                <a:spcPts val="975"/>
              </a:spcBef>
            </a:pPr>
            <a:endParaRPr sz="1800">
              <a:latin typeface="Times New Roman"/>
              <a:cs typeface="Times New Roman"/>
            </a:endParaRPr>
          </a:p>
          <a:p>
            <a:pPr marL="741680" marR="237490" indent="-497205">
              <a:lnSpc>
                <a:spcPts val="2110"/>
              </a:lnSpc>
            </a:pPr>
            <a:r>
              <a:rPr lang="el" sz="1800" b="1" spc="-10">
                <a:solidFill>
                  <a:srgbClr val="FFFFFF"/>
                </a:solidFill>
                <a:latin typeface="Century Gothic Bold"/>
                <a:cs typeface="Century Gothic Bold"/>
              </a:rPr>
              <a:t>Κυβερνοφυσική φύση</a:t>
            </a:r>
            <a:endParaRPr sz="1800">
              <a:latin typeface="Century Gothic Bold"/>
              <a:cs typeface="Century Gothic Bold"/>
            </a:endParaRPr>
          </a:p>
        </p:txBody>
      </p:sp>
      <p:sp>
        <p:nvSpPr>
          <p:cNvPr id="8" name="object 8"/>
          <p:cNvSpPr txBox="1"/>
          <p:nvPr/>
        </p:nvSpPr>
        <p:spPr>
          <a:xfrm>
            <a:off x="5111292" y="2888710"/>
            <a:ext cx="2194560" cy="1296670"/>
          </a:xfrm>
          <a:prstGeom prst="rect">
            <a:avLst/>
          </a:prstGeom>
          <a:solidFill>
            <a:srgbClr val="BFBFBF"/>
          </a:solidFill>
        </p:spPr>
        <p:txBody>
          <a:bodyPr vert="horz" wrap="square" lIns="0" tIns="246379" rIns="0" bIns="0" rtlCol="0">
            <a:spAutoFit/>
          </a:bodyPr>
          <a:lstStyle/>
          <a:p>
            <a:pPr>
              <a:lnSpc>
                <a:spcPct val="100000"/>
              </a:lnSpc>
              <a:spcBef>
                <a:spcPts val="1939"/>
              </a:spcBef>
            </a:pPr>
            <a:endParaRPr sz="1800">
              <a:latin typeface="Times New Roman"/>
              <a:cs typeface="Times New Roman"/>
            </a:endParaRPr>
          </a:p>
          <a:p>
            <a:pPr marL="194310">
              <a:lnSpc>
                <a:spcPct val="100000"/>
              </a:lnSpc>
              <a:spcBef>
                <a:spcPts val="5"/>
              </a:spcBef>
            </a:pPr>
            <a:r>
              <a:rPr lang="el" sz="1800" spc="-10">
                <a:solidFill>
                  <a:srgbClr val="FFFFFF"/>
                </a:solidFill>
                <a:latin typeface="Century Gothic"/>
                <a:cs typeface="Century Gothic"/>
              </a:rPr>
              <a:t>Επικοινωνία</a:t>
            </a:r>
            <a:endParaRPr sz="1800">
              <a:latin typeface="Century Gothic"/>
              <a:cs typeface="Century Gothic"/>
            </a:endParaRPr>
          </a:p>
        </p:txBody>
      </p:sp>
      <p:sp>
        <p:nvSpPr>
          <p:cNvPr id="9" name="object 9"/>
          <p:cNvSpPr txBox="1"/>
          <p:nvPr/>
        </p:nvSpPr>
        <p:spPr>
          <a:xfrm>
            <a:off x="2811213" y="4312126"/>
            <a:ext cx="2194560" cy="1296670"/>
          </a:xfrm>
          <a:prstGeom prst="rect">
            <a:avLst/>
          </a:prstGeom>
          <a:solidFill>
            <a:srgbClr val="BFBFBF"/>
          </a:solidFill>
        </p:spPr>
        <p:txBody>
          <a:bodyPr vert="horz" wrap="square" lIns="0" tIns="123825" rIns="0" bIns="0" rtlCol="0">
            <a:spAutoFit/>
          </a:bodyPr>
          <a:lstStyle/>
          <a:p>
            <a:pPr>
              <a:lnSpc>
                <a:spcPct val="100000"/>
              </a:lnSpc>
              <a:spcBef>
                <a:spcPts val="975"/>
              </a:spcBef>
            </a:pPr>
            <a:endParaRPr sz="1800">
              <a:latin typeface="Times New Roman"/>
              <a:cs typeface="Times New Roman"/>
            </a:endParaRPr>
          </a:p>
          <a:p>
            <a:pPr marL="227965" marR="220979" indent="80645">
              <a:lnSpc>
                <a:spcPts val="2110"/>
              </a:lnSpc>
            </a:pPr>
            <a:r>
              <a:rPr lang="el" sz="1800">
                <a:solidFill>
                  <a:srgbClr val="FFFFFF"/>
                </a:solidFill>
                <a:latin typeface="Century Gothic"/>
                <a:cs typeface="Century Gothic"/>
              </a:rPr>
              <a:t>Ο ρόλος των νέων παραδειγμάτων</a:t>
            </a:r>
            <a:endParaRPr sz="1800">
              <a:latin typeface="Century Gothic"/>
              <a:cs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169923" y="0"/>
            <a:ext cx="5022075" cy="6858000"/>
          </a:xfrm>
          <a:prstGeom prst="rect">
            <a:avLst/>
          </a:prstGeom>
        </p:spPr>
      </p:pic>
      <p:sp>
        <p:nvSpPr>
          <p:cNvPr id="3" name="object 3"/>
          <p:cNvSpPr txBox="1">
            <a:spLocks noGrp="1"/>
          </p:cNvSpPr>
          <p:nvPr>
            <p:ph type="title"/>
          </p:nvPr>
        </p:nvSpPr>
        <p:spPr>
          <a:xfrm>
            <a:off x="776657" y="468595"/>
            <a:ext cx="6575425" cy="452119"/>
          </a:xfrm>
          <a:prstGeom prst="rect">
            <a:avLst/>
          </a:prstGeom>
        </p:spPr>
        <p:txBody>
          <a:bodyPr vert="horz" wrap="square" lIns="0" tIns="12700" rIns="0" bIns="0" rtlCol="0">
            <a:spAutoFit/>
          </a:bodyPr>
          <a:lstStyle/>
          <a:p>
            <a:pPr marL="12700">
              <a:lnSpc>
                <a:spcPct val="100000"/>
              </a:lnSpc>
              <a:spcBef>
                <a:spcPts val="100"/>
              </a:spcBef>
            </a:pPr>
            <a:r>
              <a:rPr lang="el" spc="85" dirty="0"/>
              <a:t>Κυβερνοφυσικές προκλήσεις</a:t>
            </a:r>
          </a:p>
        </p:txBody>
      </p:sp>
      <p:sp>
        <p:nvSpPr>
          <p:cNvPr id="4" name="object 4"/>
          <p:cNvSpPr txBox="1"/>
          <p:nvPr/>
        </p:nvSpPr>
        <p:spPr>
          <a:xfrm>
            <a:off x="701888" y="1015557"/>
            <a:ext cx="6313170" cy="1465016"/>
          </a:xfrm>
          <a:prstGeom prst="rect">
            <a:avLst/>
          </a:prstGeom>
        </p:spPr>
        <p:txBody>
          <a:bodyPr vert="horz" wrap="square" lIns="0" tIns="13970" rIns="0" bIns="0" rtlCol="0">
            <a:spAutoFit/>
          </a:bodyPr>
          <a:lstStyle/>
          <a:p>
            <a:pPr marL="103505" marR="5080" indent="-91440">
              <a:lnSpc>
                <a:spcPct val="99400"/>
              </a:lnSpc>
              <a:spcBef>
                <a:spcPts val="110"/>
              </a:spcBef>
              <a:buFont typeface="Arial"/>
              <a:buChar char="•"/>
              <a:tabLst>
                <a:tab pos="103505" algn="l"/>
                <a:tab pos="166370" algn="l"/>
              </a:tabLst>
            </a:pPr>
            <a:r>
              <a:rPr lang="el" sz="1800" dirty="0">
                <a:solidFill>
                  <a:srgbClr val="FFBA00"/>
                </a:solidFill>
                <a:latin typeface="Century Gothic"/>
                <a:cs typeface="Century Gothic"/>
              </a:rPr>
              <a:t>	</a:t>
            </a:r>
            <a:r>
              <a:rPr lang="el" sz="1800" dirty="0">
                <a:latin typeface="Century Gothic"/>
                <a:cs typeface="Century Gothic"/>
              </a:rPr>
              <a:t>Τόσο τα </a:t>
            </a:r>
            <a:r>
              <a:rPr lang="el-GR" sz="1800" dirty="0">
                <a:latin typeface="Century Gothic"/>
                <a:cs typeface="Century Gothic"/>
              </a:rPr>
              <a:t>σταθμοί φόρτισης</a:t>
            </a:r>
            <a:r>
              <a:rPr lang="el" sz="1800" dirty="0">
                <a:latin typeface="Century Gothic"/>
                <a:cs typeface="Century Gothic"/>
              </a:rPr>
              <a:t> όσο και τα CC τους είναι κυρίως κυβερνοφυσικά συστήματα που δέχονται την ενσωμάτωση πολλαπλών τύπων εξαρτημάτων HW και SW στο πλαίσιο φόρτισης</a:t>
            </a:r>
            <a:endParaRPr sz="1800" dirty="0">
              <a:latin typeface="Century Gothic"/>
              <a:cs typeface="Century Gothic"/>
            </a:endParaRPr>
          </a:p>
          <a:p>
            <a:pPr marL="167005" indent="-154305">
              <a:lnSpc>
                <a:spcPct val="100000"/>
              </a:lnSpc>
              <a:spcBef>
                <a:spcPts val="555"/>
              </a:spcBef>
              <a:buClr>
                <a:srgbClr val="FFBA00"/>
              </a:buClr>
              <a:buFont typeface="Arial"/>
              <a:buChar char="•"/>
              <a:tabLst>
                <a:tab pos="167005" algn="l"/>
              </a:tabLst>
            </a:pPr>
            <a:r>
              <a:rPr lang="el" sz="1800" dirty="0">
                <a:latin typeface="Century Gothic"/>
                <a:cs typeface="Century Gothic"/>
              </a:rPr>
              <a:t>Σε αυτή την περίπτωση, μπορούμε να βρούμε:</a:t>
            </a:r>
            <a:endParaRPr sz="1800" dirty="0">
              <a:latin typeface="Century Gothic"/>
              <a:cs typeface="Century Gothic"/>
            </a:endParaRPr>
          </a:p>
        </p:txBody>
      </p:sp>
      <p:sp>
        <p:nvSpPr>
          <p:cNvPr id="5" name="object 5"/>
          <p:cNvSpPr txBox="1"/>
          <p:nvPr/>
        </p:nvSpPr>
        <p:spPr>
          <a:xfrm>
            <a:off x="776657" y="2657694"/>
            <a:ext cx="5805805" cy="4121641"/>
          </a:xfrm>
          <a:prstGeom prst="rect">
            <a:avLst/>
          </a:prstGeom>
          <a:ln w="22225">
            <a:solidFill>
              <a:srgbClr val="C00000"/>
            </a:solidFill>
          </a:ln>
        </p:spPr>
        <p:txBody>
          <a:bodyPr vert="horz" wrap="square" lIns="0" tIns="25400" rIns="0" bIns="0" rtlCol="0">
            <a:spAutoFit/>
          </a:bodyPr>
          <a:lstStyle/>
          <a:p>
            <a:pPr marL="313055" indent="-184150">
              <a:lnSpc>
                <a:spcPct val="100000"/>
              </a:lnSpc>
              <a:spcBef>
                <a:spcPts val="200"/>
              </a:spcBef>
              <a:buFont typeface="Arial"/>
              <a:buChar char="•"/>
              <a:tabLst>
                <a:tab pos="313055" algn="l"/>
              </a:tabLst>
            </a:pPr>
            <a:r>
              <a:rPr lang="el" sz="1600" b="1" dirty="0">
                <a:latin typeface="Century Gothic Bold"/>
                <a:cs typeface="Century Gothic Bold"/>
              </a:rPr>
              <a:t>"Παραδοσιακές" συσκευές πληροφορικής </a:t>
            </a:r>
            <a:r>
              <a:rPr lang="el" sz="1600" dirty="0">
                <a:latin typeface="Century Gothic"/>
                <a:cs typeface="Century Gothic"/>
              </a:rPr>
              <a:t>που αλληλεπιδρούν με </a:t>
            </a:r>
            <a:r>
              <a:rPr lang="el-GR" sz="1600" dirty="0">
                <a:latin typeface="Century Gothic"/>
                <a:cs typeface="Century Gothic"/>
              </a:rPr>
              <a:t>σταθμούς φόρτισης</a:t>
            </a:r>
            <a:endParaRPr sz="1600" dirty="0">
              <a:latin typeface="Century Gothic"/>
              <a:cs typeface="Century Gothic"/>
            </a:endParaRPr>
          </a:p>
          <a:p>
            <a:pPr marL="494030" lvl="1" indent="-182245">
              <a:lnSpc>
                <a:spcPct val="100000"/>
              </a:lnSpc>
              <a:spcBef>
                <a:spcPts val="580"/>
              </a:spcBef>
              <a:buFont typeface="Arial"/>
              <a:buChar char="•"/>
              <a:tabLst>
                <a:tab pos="494030" algn="l"/>
              </a:tabLst>
            </a:pPr>
            <a:r>
              <a:rPr lang="el" sz="1400" dirty="0">
                <a:latin typeface="Century Gothic"/>
                <a:cs typeface="Century Gothic"/>
              </a:rPr>
              <a:t>Προσωπικές συσκευές (PC, Tablets, Smartphones)</a:t>
            </a:r>
            <a:endParaRPr sz="1400" dirty="0">
              <a:latin typeface="Century Gothic"/>
              <a:cs typeface="Century Gothic"/>
            </a:endParaRPr>
          </a:p>
          <a:p>
            <a:pPr marL="494030" lvl="1" indent="-182245">
              <a:lnSpc>
                <a:spcPct val="100000"/>
              </a:lnSpc>
              <a:spcBef>
                <a:spcPts val="625"/>
              </a:spcBef>
              <a:buFont typeface="Arial"/>
              <a:buChar char="•"/>
              <a:tabLst>
                <a:tab pos="494030" algn="l"/>
              </a:tabLst>
            </a:pPr>
            <a:r>
              <a:rPr lang="el" sz="1400" dirty="0">
                <a:latin typeface="Century Gothic"/>
                <a:cs typeface="Century Gothic"/>
              </a:rPr>
              <a:t>Εξοπλισμός διακομιστή, συμπεριλαμβανομένης της υποστήριξης εικονικής διαμόρφωσης</a:t>
            </a:r>
            <a:endParaRPr sz="1400" dirty="0">
              <a:latin typeface="Century Gothic"/>
              <a:cs typeface="Century Gothic"/>
            </a:endParaRPr>
          </a:p>
          <a:p>
            <a:pPr marL="313055" indent="-184150">
              <a:lnSpc>
                <a:spcPct val="100000"/>
              </a:lnSpc>
              <a:spcBef>
                <a:spcPts val="620"/>
              </a:spcBef>
              <a:buFont typeface="Arial"/>
              <a:buChar char="•"/>
              <a:tabLst>
                <a:tab pos="313055" algn="l"/>
              </a:tabLst>
            </a:pPr>
            <a:r>
              <a:rPr lang="el" sz="1600" b="1" dirty="0">
                <a:latin typeface="Century Gothic Bold"/>
                <a:cs typeface="Century Gothic Bold"/>
              </a:rPr>
              <a:t>Βιομηχανικός εξοπλισμός </a:t>
            </a:r>
            <a:r>
              <a:rPr lang="el" sz="1600" dirty="0">
                <a:latin typeface="Century Gothic"/>
                <a:cs typeface="Century Gothic"/>
              </a:rPr>
              <a:t>ενσωματωμένος στο πλαίσιο των σταθμών φόρτισης</a:t>
            </a:r>
            <a:endParaRPr sz="1600" dirty="0">
              <a:latin typeface="Century Gothic"/>
              <a:cs typeface="Century Gothic"/>
            </a:endParaRPr>
          </a:p>
          <a:p>
            <a:pPr marL="494030" lvl="1" indent="-182245">
              <a:lnSpc>
                <a:spcPct val="100000"/>
              </a:lnSpc>
              <a:spcBef>
                <a:spcPts val="580"/>
              </a:spcBef>
              <a:buFont typeface="Arial"/>
              <a:buChar char="•"/>
              <a:tabLst>
                <a:tab pos="494030" algn="l"/>
              </a:tabLst>
            </a:pPr>
            <a:r>
              <a:rPr lang="el" sz="1400" dirty="0">
                <a:latin typeface="Century Gothic"/>
                <a:cs typeface="Century Gothic"/>
              </a:rPr>
              <a:t>Εξοπλισμός λειτουργίας (μετατροπείς, συνδετήρες, ...)</a:t>
            </a:r>
            <a:endParaRPr sz="1400" dirty="0">
              <a:latin typeface="Century Gothic"/>
              <a:cs typeface="Century Gothic"/>
            </a:endParaRPr>
          </a:p>
          <a:p>
            <a:pPr marL="494030" lvl="1" indent="-182245">
              <a:lnSpc>
                <a:spcPct val="100000"/>
              </a:lnSpc>
              <a:spcBef>
                <a:spcPts val="625"/>
              </a:spcBef>
              <a:buFont typeface="Arial"/>
              <a:buChar char="•"/>
              <a:tabLst>
                <a:tab pos="494030" algn="l"/>
              </a:tabLst>
            </a:pPr>
            <a:r>
              <a:rPr lang="el" sz="1400" dirty="0">
                <a:latin typeface="Century Gothic"/>
                <a:cs typeface="Century Gothic"/>
              </a:rPr>
              <a:t>Συσκευές επεξεργασίας ή ελεγκτές (PLC, RTU)</a:t>
            </a:r>
            <a:endParaRPr sz="1400" dirty="0">
              <a:latin typeface="Century Gothic"/>
              <a:cs typeface="Century Gothic"/>
            </a:endParaRPr>
          </a:p>
          <a:p>
            <a:pPr marL="494030" lvl="1" indent="-182245">
              <a:lnSpc>
                <a:spcPct val="100000"/>
              </a:lnSpc>
              <a:spcBef>
                <a:spcPts val="625"/>
              </a:spcBef>
              <a:buFont typeface="Arial"/>
              <a:buChar char="•"/>
              <a:tabLst>
                <a:tab pos="494030" algn="l"/>
              </a:tabLst>
            </a:pPr>
            <a:r>
              <a:rPr lang="el" sz="1400" dirty="0">
                <a:latin typeface="Century Gothic"/>
                <a:cs typeface="Century Gothic"/>
              </a:rPr>
              <a:t>Συσκευές πεδίου (αισθητήρες, ενεργοποιητές, έξυπνοι μετρητές)</a:t>
            </a:r>
            <a:endParaRPr sz="1400" dirty="0">
              <a:latin typeface="Century Gothic"/>
              <a:cs typeface="Century Gothic"/>
            </a:endParaRPr>
          </a:p>
          <a:p>
            <a:pPr marL="313055" indent="-184150">
              <a:lnSpc>
                <a:spcPct val="100000"/>
              </a:lnSpc>
              <a:spcBef>
                <a:spcPts val="520"/>
              </a:spcBef>
              <a:buFont typeface="Arial"/>
              <a:buChar char="•"/>
              <a:tabLst>
                <a:tab pos="313055" algn="l"/>
              </a:tabLst>
            </a:pPr>
            <a:r>
              <a:rPr lang="el" sz="1600" b="1" dirty="0">
                <a:latin typeface="Century Gothic Bold"/>
                <a:cs typeface="Century Gothic Bold"/>
              </a:rPr>
              <a:t>Συσκευές με περιορισμένες δυνατότητες </a:t>
            </a:r>
            <a:r>
              <a:rPr lang="el" sz="1600" dirty="0">
                <a:latin typeface="Century Gothic"/>
                <a:cs typeface="Century Gothic"/>
              </a:rPr>
              <a:t>ενσωματωμένες επίσης σε </a:t>
            </a:r>
            <a:r>
              <a:rPr lang="el-GR" sz="1600" dirty="0">
                <a:latin typeface="Century Gothic"/>
                <a:cs typeface="Century Gothic"/>
              </a:rPr>
              <a:t>σταθμοί φόρτισης</a:t>
            </a:r>
            <a:endParaRPr sz="1600" dirty="0">
              <a:latin typeface="Century Gothic"/>
              <a:cs typeface="Century Gothic"/>
            </a:endParaRPr>
          </a:p>
          <a:p>
            <a:pPr marL="494030" lvl="1" indent="-182245">
              <a:lnSpc>
                <a:spcPct val="100000"/>
              </a:lnSpc>
              <a:spcBef>
                <a:spcPts val="680"/>
              </a:spcBef>
              <a:buFont typeface="Arial"/>
              <a:buChar char="•"/>
              <a:tabLst>
                <a:tab pos="494030" algn="l"/>
              </a:tabLst>
            </a:pPr>
            <a:r>
              <a:rPr lang="el" sz="1400" dirty="0">
                <a:latin typeface="Century Gothic"/>
                <a:cs typeface="Century Gothic"/>
              </a:rPr>
              <a:t>Ενσωματωμένες συσκευές (π.χ. Arduino, ...)</a:t>
            </a:r>
            <a:endParaRPr sz="1400" dirty="0">
              <a:latin typeface="Century Gothic"/>
              <a:cs typeface="Century Gothic"/>
            </a:endParaRPr>
          </a:p>
          <a:p>
            <a:pPr marL="494030" lvl="1" indent="-182245">
              <a:lnSpc>
                <a:spcPct val="100000"/>
              </a:lnSpc>
              <a:spcBef>
                <a:spcPts val="505"/>
              </a:spcBef>
              <a:buFont typeface="Arial"/>
              <a:buChar char="•"/>
              <a:tabLst>
                <a:tab pos="494030" algn="l"/>
              </a:tabLst>
            </a:pPr>
            <a:r>
              <a:rPr lang="el" sz="1400" dirty="0">
                <a:latin typeface="Century Gothic"/>
                <a:cs typeface="Century Gothic"/>
              </a:rPr>
              <a:t>Μικροί υπολογιστές (π.χ. Raspberry Pi, ...)</a:t>
            </a:r>
            <a:endParaRPr sz="1400" dirty="0">
              <a:latin typeface="Century Gothic"/>
              <a:cs typeface="Century Gothic"/>
            </a:endParaRPr>
          </a:p>
        </p:txBody>
      </p:sp>
      <p:grpSp>
        <p:nvGrpSpPr>
          <p:cNvPr id="6" name="object 6"/>
          <p:cNvGrpSpPr/>
          <p:nvPr/>
        </p:nvGrpSpPr>
        <p:grpSpPr>
          <a:xfrm>
            <a:off x="6695068" y="3849081"/>
            <a:ext cx="4148454" cy="2930525"/>
            <a:chOff x="6695068" y="3849081"/>
            <a:chExt cx="4148454" cy="2930525"/>
          </a:xfrm>
        </p:grpSpPr>
        <p:pic>
          <p:nvPicPr>
            <p:cNvPr id="7" name="object 7"/>
            <p:cNvPicPr/>
            <p:nvPr/>
          </p:nvPicPr>
          <p:blipFill>
            <a:blip r:embed="rId3" cstate="print"/>
            <a:stretch>
              <a:fillRect/>
            </a:stretch>
          </p:blipFill>
          <p:spPr>
            <a:xfrm>
              <a:off x="7549376" y="6167335"/>
              <a:ext cx="3294001" cy="612000"/>
            </a:xfrm>
            <a:prstGeom prst="rect">
              <a:avLst/>
            </a:prstGeom>
          </p:spPr>
        </p:pic>
        <p:sp>
          <p:nvSpPr>
            <p:cNvPr id="8" name="object 8"/>
            <p:cNvSpPr/>
            <p:nvPr/>
          </p:nvSpPr>
          <p:spPr>
            <a:xfrm>
              <a:off x="6695068" y="3849081"/>
              <a:ext cx="784860" cy="679450"/>
            </a:xfrm>
            <a:custGeom>
              <a:avLst/>
              <a:gdLst/>
              <a:ahLst/>
              <a:cxnLst/>
              <a:rect l="l" t="t" r="r" b="b"/>
              <a:pathLst>
                <a:path w="784859" h="679450">
                  <a:moveTo>
                    <a:pt x="445038" y="0"/>
                  </a:moveTo>
                  <a:lnTo>
                    <a:pt x="445038" y="169843"/>
                  </a:lnTo>
                  <a:lnTo>
                    <a:pt x="0" y="169843"/>
                  </a:lnTo>
                  <a:lnTo>
                    <a:pt x="0" y="509529"/>
                  </a:lnTo>
                  <a:lnTo>
                    <a:pt x="445038" y="509529"/>
                  </a:lnTo>
                  <a:lnTo>
                    <a:pt x="445038" y="679372"/>
                  </a:lnTo>
                  <a:lnTo>
                    <a:pt x="784724" y="339685"/>
                  </a:lnTo>
                  <a:lnTo>
                    <a:pt x="445038" y="0"/>
                  </a:lnTo>
                  <a:close/>
                </a:path>
              </a:pathLst>
            </a:custGeom>
            <a:solidFill>
              <a:srgbClr val="FFBA00"/>
            </a:solidFill>
          </p:spPr>
          <p:txBody>
            <a:bodyPr wrap="square" lIns="0" tIns="0" rIns="0" bIns="0" rtlCol="0"/>
            <a:lstStyle/>
            <a:p>
              <a:endParaRPr/>
            </a:p>
          </p:txBody>
        </p:sp>
      </p:grpSp>
      <p:sp>
        <p:nvSpPr>
          <p:cNvPr id="9" name="object 9"/>
          <p:cNvSpPr txBox="1"/>
          <p:nvPr/>
        </p:nvSpPr>
        <p:spPr>
          <a:xfrm>
            <a:off x="7549376" y="3438959"/>
            <a:ext cx="4171950" cy="1005340"/>
          </a:xfrm>
          <a:prstGeom prst="rect">
            <a:avLst/>
          </a:prstGeom>
          <a:solidFill>
            <a:srgbClr val="FFFFFF"/>
          </a:solidFill>
          <a:ln w="22225">
            <a:solidFill>
              <a:srgbClr val="C00000"/>
            </a:solidFill>
          </a:ln>
        </p:spPr>
        <p:txBody>
          <a:bodyPr vert="horz" wrap="square" lIns="0" tIns="92710" rIns="0" bIns="0" rtlCol="0">
            <a:spAutoFit/>
          </a:bodyPr>
          <a:lstStyle/>
          <a:p>
            <a:pPr marL="257175" marR="250825" algn="ctr">
              <a:lnSpc>
                <a:spcPct val="101099"/>
              </a:lnSpc>
              <a:spcBef>
                <a:spcPts val="730"/>
              </a:spcBef>
            </a:pPr>
            <a:r>
              <a:rPr lang="el" sz="2000" dirty="0">
                <a:latin typeface="Century Gothic"/>
                <a:cs typeface="Century Gothic"/>
              </a:rPr>
              <a:t>Και... Ποιες είναι οι σημαντικότερες προκλήσεις στον τομέα της ασφάλειας;</a:t>
            </a:r>
            <a:endParaRPr sz="2000" dirty="0">
              <a:latin typeface="Century Gothic"/>
              <a:cs typeface="Century Gothic"/>
            </a:endParaRPr>
          </a:p>
        </p:txBody>
      </p:sp>
      <p:sp>
        <p:nvSpPr>
          <p:cNvPr id="10" name="object 10"/>
          <p:cNvSpPr txBox="1"/>
          <p:nvPr/>
        </p:nvSpPr>
        <p:spPr>
          <a:xfrm>
            <a:off x="7509333" y="5676238"/>
            <a:ext cx="3042285" cy="444352"/>
          </a:xfrm>
          <a:prstGeom prst="rect">
            <a:avLst/>
          </a:prstGeom>
        </p:spPr>
        <p:txBody>
          <a:bodyPr vert="horz" wrap="square" lIns="0" tIns="13335" rIns="0" bIns="0" rtlCol="0">
            <a:spAutoFit/>
          </a:bodyPr>
          <a:lstStyle/>
          <a:p>
            <a:pPr marL="12700">
              <a:lnSpc>
                <a:spcPct val="100000"/>
              </a:lnSpc>
              <a:spcBef>
                <a:spcPts val="105"/>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Κριστίνα Αλκαράθ (UMA)</a:t>
            </a:r>
            <a:endParaRPr sz="1400" dirty="0">
              <a:latin typeface="Century Gothic"/>
              <a:cs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2056" y="771651"/>
            <a:ext cx="6313170" cy="2266518"/>
          </a:xfrm>
          <a:prstGeom prst="rect">
            <a:avLst/>
          </a:prstGeom>
        </p:spPr>
        <p:txBody>
          <a:bodyPr vert="horz" wrap="square" lIns="0" tIns="12700" rIns="0" bIns="0" rtlCol="0">
            <a:spAutoFit/>
          </a:bodyPr>
          <a:lstStyle/>
          <a:p>
            <a:pPr marL="175895">
              <a:lnSpc>
                <a:spcPct val="100000"/>
              </a:lnSpc>
              <a:spcBef>
                <a:spcPts val="100"/>
              </a:spcBef>
            </a:pPr>
            <a:r>
              <a:rPr lang="el" sz="2800" spc="85" dirty="0">
                <a:latin typeface="Book Antiqua"/>
                <a:cs typeface="Book Antiqua"/>
              </a:rPr>
              <a:t>Κυβερνοφυσικές προκλήσεις</a:t>
            </a:r>
            <a:endParaRPr sz="2800" dirty="0">
              <a:latin typeface="Book Antiqua"/>
              <a:cs typeface="Book Antiqua"/>
            </a:endParaRPr>
          </a:p>
          <a:p>
            <a:pPr marL="103505" marR="5080" indent="-91440">
              <a:lnSpc>
                <a:spcPct val="99400"/>
              </a:lnSpc>
              <a:spcBef>
                <a:spcPts val="2905"/>
              </a:spcBef>
              <a:buFont typeface="Arial"/>
              <a:buChar char="•"/>
              <a:tabLst>
                <a:tab pos="103505" algn="l"/>
                <a:tab pos="166370" algn="l"/>
              </a:tabLst>
            </a:pPr>
            <a:r>
              <a:rPr lang="el" sz="1800" dirty="0">
                <a:solidFill>
                  <a:srgbClr val="FFBA00"/>
                </a:solidFill>
                <a:latin typeface="Century Gothic"/>
                <a:cs typeface="Century Gothic"/>
              </a:rPr>
              <a:t>	</a:t>
            </a:r>
            <a:r>
              <a:rPr lang="el" sz="1800" dirty="0">
                <a:latin typeface="Century Gothic"/>
                <a:cs typeface="Century Gothic"/>
              </a:rPr>
              <a:t>Τόσο οι </a:t>
            </a:r>
            <a:r>
              <a:rPr lang="el-GR" sz="1800" dirty="0">
                <a:latin typeface="Century Gothic"/>
                <a:cs typeface="Century Gothic"/>
              </a:rPr>
              <a:t>σταθμοί φόρτισης</a:t>
            </a:r>
            <a:r>
              <a:rPr lang="el" sz="1800" dirty="0">
                <a:latin typeface="Century Gothic"/>
                <a:cs typeface="Century Gothic"/>
              </a:rPr>
              <a:t> όσο και τα CC τους είναι κυρίως κυβερνοφυσικά συστήματα που δέχονται την ενσωμάτωση πολλαπλών τύπων εξαρτημάτων HW και SW στο πλαίσιο φόρτισης</a:t>
            </a:r>
            <a:endParaRPr sz="1800" dirty="0">
              <a:latin typeface="Century Gothic"/>
              <a:cs typeface="Century Gothic"/>
            </a:endParaRPr>
          </a:p>
          <a:p>
            <a:pPr marL="167005" indent="-154305">
              <a:lnSpc>
                <a:spcPct val="100000"/>
              </a:lnSpc>
              <a:spcBef>
                <a:spcPts val="555"/>
              </a:spcBef>
              <a:buClr>
                <a:srgbClr val="FFBA00"/>
              </a:buClr>
              <a:buFont typeface="Arial"/>
              <a:buChar char="•"/>
              <a:tabLst>
                <a:tab pos="167005" algn="l"/>
              </a:tabLst>
            </a:pPr>
            <a:r>
              <a:rPr lang="el" sz="1800" dirty="0">
                <a:latin typeface="Century Gothic"/>
                <a:cs typeface="Century Gothic"/>
              </a:rPr>
              <a:t>Σε αυτή την περίπτωση, μπορούμε να βρούμε:</a:t>
            </a:r>
            <a:endParaRPr sz="1800" dirty="0">
              <a:latin typeface="Century Gothic"/>
              <a:cs typeface="Century Gothic"/>
            </a:endParaRPr>
          </a:p>
        </p:txBody>
      </p:sp>
      <p:sp>
        <p:nvSpPr>
          <p:cNvPr id="3" name="object 3"/>
          <p:cNvSpPr txBox="1"/>
          <p:nvPr/>
        </p:nvSpPr>
        <p:spPr>
          <a:xfrm>
            <a:off x="725533" y="3140224"/>
            <a:ext cx="5805805" cy="3382977"/>
          </a:xfrm>
          <a:prstGeom prst="rect">
            <a:avLst/>
          </a:prstGeom>
          <a:ln w="22225">
            <a:solidFill>
              <a:srgbClr val="C00000"/>
            </a:solidFill>
          </a:ln>
        </p:spPr>
        <p:txBody>
          <a:bodyPr vert="horz" wrap="square" lIns="0" tIns="25400" rIns="0" bIns="0" rtlCol="0">
            <a:spAutoFit/>
          </a:bodyPr>
          <a:lstStyle/>
          <a:p>
            <a:pPr marL="313055" indent="-184150">
              <a:lnSpc>
                <a:spcPct val="100000"/>
              </a:lnSpc>
              <a:spcBef>
                <a:spcPts val="200"/>
              </a:spcBef>
              <a:buFont typeface="Arial"/>
              <a:buChar char="•"/>
              <a:tabLst>
                <a:tab pos="313055" algn="l"/>
              </a:tabLst>
            </a:pPr>
            <a:r>
              <a:rPr lang="el" sz="1400" b="1" dirty="0">
                <a:latin typeface="Century Gothic Bold"/>
                <a:cs typeface="Century Gothic Bold"/>
              </a:rPr>
              <a:t>"Παραδοσιακές" συσκευές πληροφορικής </a:t>
            </a:r>
            <a:r>
              <a:rPr lang="el" sz="1400" dirty="0">
                <a:latin typeface="Century Gothic"/>
                <a:cs typeface="Century Gothic"/>
              </a:rPr>
              <a:t>που αλληλεπιδρούν με </a:t>
            </a:r>
            <a:r>
              <a:rPr lang="el-GR" sz="1400" dirty="0">
                <a:latin typeface="Century Gothic"/>
                <a:cs typeface="Century Gothic"/>
              </a:rPr>
              <a:t>σταθμοί φόρτισης</a:t>
            </a:r>
            <a:endParaRPr sz="1400" dirty="0">
              <a:latin typeface="Century Gothic"/>
              <a:cs typeface="Century Gothic"/>
            </a:endParaRPr>
          </a:p>
          <a:p>
            <a:pPr marL="494030" lvl="1" indent="-182245">
              <a:lnSpc>
                <a:spcPct val="100000"/>
              </a:lnSpc>
              <a:spcBef>
                <a:spcPts val="580"/>
              </a:spcBef>
              <a:buFont typeface="Arial"/>
              <a:buChar char="•"/>
              <a:tabLst>
                <a:tab pos="494030" algn="l"/>
              </a:tabLst>
            </a:pPr>
            <a:r>
              <a:rPr lang="el" sz="1200" dirty="0">
                <a:latin typeface="Century Gothic"/>
                <a:cs typeface="Century Gothic"/>
              </a:rPr>
              <a:t>Προσωπικές συσκευές (PC, Tablets, Smartphones)</a:t>
            </a:r>
            <a:endParaRPr sz="1200" dirty="0">
              <a:latin typeface="Century Gothic"/>
              <a:cs typeface="Century Gothic"/>
            </a:endParaRPr>
          </a:p>
          <a:p>
            <a:pPr marL="494030" lvl="1" indent="-182245">
              <a:lnSpc>
                <a:spcPct val="100000"/>
              </a:lnSpc>
              <a:spcBef>
                <a:spcPts val="625"/>
              </a:spcBef>
              <a:buFont typeface="Arial"/>
              <a:buChar char="•"/>
              <a:tabLst>
                <a:tab pos="494030" algn="l"/>
              </a:tabLst>
            </a:pPr>
            <a:r>
              <a:rPr lang="el" sz="1200" dirty="0">
                <a:latin typeface="Century Gothic"/>
                <a:cs typeface="Century Gothic"/>
              </a:rPr>
              <a:t>Εξοπλισμός διακομιστή, συμπεριλαμβανομένης της υποστήριξης εικονικής διαμόρφωσης</a:t>
            </a:r>
            <a:endParaRPr sz="1200" dirty="0">
              <a:latin typeface="Century Gothic"/>
              <a:cs typeface="Century Gothic"/>
            </a:endParaRPr>
          </a:p>
          <a:p>
            <a:pPr marL="313055" indent="-184150">
              <a:lnSpc>
                <a:spcPct val="100000"/>
              </a:lnSpc>
              <a:spcBef>
                <a:spcPts val="620"/>
              </a:spcBef>
              <a:buFont typeface="Arial"/>
              <a:buChar char="•"/>
              <a:tabLst>
                <a:tab pos="313055" algn="l"/>
              </a:tabLst>
            </a:pPr>
            <a:r>
              <a:rPr lang="el" sz="1400" b="1" dirty="0">
                <a:latin typeface="Century Gothic Bold"/>
                <a:cs typeface="Century Gothic Bold"/>
              </a:rPr>
              <a:t>Βιομηχανικός εξοπλισμός </a:t>
            </a:r>
            <a:r>
              <a:rPr lang="el" sz="1400" dirty="0">
                <a:latin typeface="Century Gothic"/>
                <a:cs typeface="Century Gothic"/>
              </a:rPr>
              <a:t>ενσωματωμένος στο πλαίσιο των ΚΠ</a:t>
            </a:r>
            <a:endParaRPr sz="1400" dirty="0">
              <a:latin typeface="Century Gothic"/>
              <a:cs typeface="Century Gothic"/>
            </a:endParaRPr>
          </a:p>
          <a:p>
            <a:pPr marL="494030" lvl="1" indent="-182245">
              <a:lnSpc>
                <a:spcPct val="100000"/>
              </a:lnSpc>
              <a:spcBef>
                <a:spcPts val="580"/>
              </a:spcBef>
              <a:buFont typeface="Arial"/>
              <a:buChar char="•"/>
              <a:tabLst>
                <a:tab pos="494030" algn="l"/>
              </a:tabLst>
            </a:pPr>
            <a:r>
              <a:rPr lang="el" sz="1200" dirty="0">
                <a:latin typeface="Century Gothic"/>
                <a:cs typeface="Century Gothic"/>
              </a:rPr>
              <a:t>Εξοπλισμός λειτουργίας (μετατροπείς, συνδετήρες, ...)</a:t>
            </a:r>
            <a:endParaRPr sz="1200" dirty="0">
              <a:latin typeface="Century Gothic"/>
              <a:cs typeface="Century Gothic"/>
            </a:endParaRPr>
          </a:p>
          <a:p>
            <a:pPr marL="494030" lvl="1" indent="-182245">
              <a:lnSpc>
                <a:spcPct val="100000"/>
              </a:lnSpc>
              <a:spcBef>
                <a:spcPts val="625"/>
              </a:spcBef>
              <a:buFont typeface="Arial"/>
              <a:buChar char="•"/>
              <a:tabLst>
                <a:tab pos="494030" algn="l"/>
              </a:tabLst>
            </a:pPr>
            <a:r>
              <a:rPr lang="el" sz="1200" dirty="0">
                <a:latin typeface="Century Gothic"/>
                <a:cs typeface="Century Gothic"/>
              </a:rPr>
              <a:t>Συσκευές επεξεργασίας ή ελεγκτές (PLC, RTU)</a:t>
            </a:r>
            <a:endParaRPr sz="1200" dirty="0">
              <a:latin typeface="Century Gothic"/>
              <a:cs typeface="Century Gothic"/>
            </a:endParaRPr>
          </a:p>
          <a:p>
            <a:pPr marL="494030" lvl="1" indent="-182245">
              <a:lnSpc>
                <a:spcPct val="100000"/>
              </a:lnSpc>
              <a:spcBef>
                <a:spcPts val="625"/>
              </a:spcBef>
              <a:buFont typeface="Arial"/>
              <a:buChar char="•"/>
              <a:tabLst>
                <a:tab pos="494030" algn="l"/>
              </a:tabLst>
            </a:pPr>
            <a:r>
              <a:rPr lang="el" sz="1200" dirty="0">
                <a:latin typeface="Century Gothic"/>
                <a:cs typeface="Century Gothic"/>
              </a:rPr>
              <a:t>Συσκευές πεδίου (αισθητήρες, ενεργοποιητές, έξυπνοι μετρητές)</a:t>
            </a:r>
            <a:endParaRPr sz="1200" dirty="0">
              <a:latin typeface="Century Gothic"/>
              <a:cs typeface="Century Gothic"/>
            </a:endParaRPr>
          </a:p>
          <a:p>
            <a:pPr marL="313055" indent="-184150">
              <a:lnSpc>
                <a:spcPct val="100000"/>
              </a:lnSpc>
              <a:spcBef>
                <a:spcPts val="520"/>
              </a:spcBef>
              <a:buFont typeface="Arial"/>
              <a:buChar char="•"/>
              <a:tabLst>
                <a:tab pos="313055" algn="l"/>
              </a:tabLst>
            </a:pPr>
            <a:r>
              <a:rPr lang="el" sz="1400" b="1" dirty="0">
                <a:latin typeface="Century Gothic Bold"/>
                <a:cs typeface="Century Gothic Bold"/>
              </a:rPr>
              <a:t>Συσκευές με περιορισμένες δυνατότητες </a:t>
            </a:r>
            <a:r>
              <a:rPr lang="el" sz="1400" dirty="0">
                <a:latin typeface="Century Gothic"/>
                <a:cs typeface="Century Gothic"/>
              </a:rPr>
              <a:t>ενσωματωμένες επίσης σε </a:t>
            </a:r>
            <a:r>
              <a:rPr lang="el-GR" sz="1400" dirty="0">
                <a:latin typeface="Century Gothic"/>
                <a:cs typeface="Century Gothic"/>
              </a:rPr>
              <a:t>σταθμοί φόρτισης</a:t>
            </a:r>
            <a:endParaRPr sz="1400" dirty="0">
              <a:latin typeface="Century Gothic"/>
              <a:cs typeface="Century Gothic"/>
            </a:endParaRPr>
          </a:p>
          <a:p>
            <a:pPr marL="494030" lvl="1" indent="-182245">
              <a:lnSpc>
                <a:spcPct val="100000"/>
              </a:lnSpc>
              <a:spcBef>
                <a:spcPts val="680"/>
              </a:spcBef>
              <a:buFont typeface="Arial"/>
              <a:buChar char="•"/>
              <a:tabLst>
                <a:tab pos="494030" algn="l"/>
              </a:tabLst>
            </a:pPr>
            <a:r>
              <a:rPr lang="el" sz="1200" dirty="0">
                <a:latin typeface="Century Gothic"/>
                <a:cs typeface="Century Gothic"/>
              </a:rPr>
              <a:t>Ενσωματωμένες συσκευές (π.χ. Arduino, ...)</a:t>
            </a:r>
            <a:endParaRPr sz="1200" dirty="0">
              <a:latin typeface="Century Gothic"/>
              <a:cs typeface="Century Gothic"/>
            </a:endParaRPr>
          </a:p>
          <a:p>
            <a:pPr marL="494030" lvl="1" indent="-182245">
              <a:lnSpc>
                <a:spcPct val="100000"/>
              </a:lnSpc>
              <a:spcBef>
                <a:spcPts val="505"/>
              </a:spcBef>
              <a:buFont typeface="Arial"/>
              <a:buChar char="•"/>
              <a:tabLst>
                <a:tab pos="494030" algn="l"/>
              </a:tabLst>
            </a:pPr>
            <a:r>
              <a:rPr lang="el" sz="1200" dirty="0">
                <a:latin typeface="Century Gothic"/>
                <a:cs typeface="Century Gothic"/>
              </a:rPr>
              <a:t>Μικροί υπολογιστές (π.χ. Raspberry Pi, ...)</a:t>
            </a:r>
            <a:endParaRPr sz="1200" dirty="0">
              <a:latin typeface="Century Gothic"/>
              <a:cs typeface="Century Gothic"/>
            </a:endParaRPr>
          </a:p>
        </p:txBody>
      </p:sp>
      <p:grpSp>
        <p:nvGrpSpPr>
          <p:cNvPr id="4" name="object 4"/>
          <p:cNvGrpSpPr/>
          <p:nvPr/>
        </p:nvGrpSpPr>
        <p:grpSpPr>
          <a:xfrm>
            <a:off x="7221412" y="159108"/>
            <a:ext cx="4851400" cy="6620509"/>
            <a:chOff x="7221412" y="159108"/>
            <a:chExt cx="4851400" cy="6620509"/>
          </a:xfrm>
        </p:grpSpPr>
        <p:pic>
          <p:nvPicPr>
            <p:cNvPr id="5" name="object 5"/>
            <p:cNvPicPr/>
            <p:nvPr/>
          </p:nvPicPr>
          <p:blipFill>
            <a:blip r:embed="rId2" cstate="print"/>
            <a:stretch>
              <a:fillRect/>
            </a:stretch>
          </p:blipFill>
          <p:spPr>
            <a:xfrm>
              <a:off x="7549376" y="6167335"/>
              <a:ext cx="3294001" cy="612000"/>
            </a:xfrm>
            <a:prstGeom prst="rect">
              <a:avLst/>
            </a:prstGeom>
          </p:spPr>
        </p:pic>
        <p:sp>
          <p:nvSpPr>
            <p:cNvPr id="6" name="object 6"/>
            <p:cNvSpPr/>
            <p:nvPr/>
          </p:nvSpPr>
          <p:spPr>
            <a:xfrm>
              <a:off x="7226175" y="163870"/>
              <a:ext cx="4841875" cy="5880735"/>
            </a:xfrm>
            <a:custGeom>
              <a:avLst/>
              <a:gdLst/>
              <a:ahLst/>
              <a:cxnLst/>
              <a:rect l="l" t="t" r="r" b="b"/>
              <a:pathLst>
                <a:path w="4841875" h="5880735">
                  <a:moveTo>
                    <a:pt x="4841521" y="0"/>
                  </a:moveTo>
                  <a:lnTo>
                    <a:pt x="0" y="0"/>
                  </a:lnTo>
                  <a:lnTo>
                    <a:pt x="0" y="5880402"/>
                  </a:lnTo>
                  <a:lnTo>
                    <a:pt x="4841521" y="5880402"/>
                  </a:lnTo>
                  <a:lnTo>
                    <a:pt x="4841521" y="0"/>
                  </a:lnTo>
                  <a:close/>
                </a:path>
              </a:pathLst>
            </a:custGeom>
            <a:solidFill>
              <a:srgbClr val="F8D3CF"/>
            </a:solidFill>
          </p:spPr>
          <p:txBody>
            <a:bodyPr wrap="square" lIns="0" tIns="0" rIns="0" bIns="0" rtlCol="0"/>
            <a:lstStyle/>
            <a:p>
              <a:endParaRPr/>
            </a:p>
          </p:txBody>
        </p:sp>
        <p:sp>
          <p:nvSpPr>
            <p:cNvPr id="7" name="object 7"/>
            <p:cNvSpPr/>
            <p:nvPr/>
          </p:nvSpPr>
          <p:spPr>
            <a:xfrm>
              <a:off x="7226175" y="163870"/>
              <a:ext cx="4841875" cy="5880735"/>
            </a:xfrm>
            <a:custGeom>
              <a:avLst/>
              <a:gdLst/>
              <a:ahLst/>
              <a:cxnLst/>
              <a:rect l="l" t="t" r="r" b="b"/>
              <a:pathLst>
                <a:path w="4841875" h="5880735">
                  <a:moveTo>
                    <a:pt x="0" y="0"/>
                  </a:moveTo>
                  <a:lnTo>
                    <a:pt x="4841521" y="0"/>
                  </a:lnTo>
                  <a:lnTo>
                    <a:pt x="4841521" y="5880402"/>
                  </a:lnTo>
                  <a:lnTo>
                    <a:pt x="0" y="5880402"/>
                  </a:lnTo>
                  <a:lnTo>
                    <a:pt x="0" y="0"/>
                  </a:lnTo>
                  <a:close/>
                </a:path>
              </a:pathLst>
            </a:custGeom>
            <a:ln w="9525">
              <a:solidFill>
                <a:srgbClr val="CF2E1D"/>
              </a:solidFill>
            </a:ln>
          </p:spPr>
          <p:txBody>
            <a:bodyPr wrap="square" lIns="0" tIns="0" rIns="0" bIns="0" rtlCol="0"/>
            <a:lstStyle/>
            <a:p>
              <a:endParaRPr/>
            </a:p>
          </p:txBody>
        </p:sp>
      </p:grpSp>
      <p:sp>
        <p:nvSpPr>
          <p:cNvPr id="8" name="object 8"/>
          <p:cNvSpPr txBox="1"/>
          <p:nvPr/>
        </p:nvSpPr>
        <p:spPr>
          <a:xfrm>
            <a:off x="7304915" y="195579"/>
            <a:ext cx="4678045" cy="5566076"/>
          </a:xfrm>
          <a:prstGeom prst="rect">
            <a:avLst/>
          </a:prstGeom>
        </p:spPr>
        <p:txBody>
          <a:bodyPr vert="horz" wrap="square" lIns="0" tIns="12700" rIns="0" bIns="0" rtlCol="0">
            <a:spAutoFit/>
          </a:bodyPr>
          <a:lstStyle/>
          <a:p>
            <a:pPr marL="104139" marR="405765" indent="-91440">
              <a:lnSpc>
                <a:spcPct val="100000"/>
              </a:lnSpc>
              <a:spcBef>
                <a:spcPts val="100"/>
              </a:spcBef>
              <a:buClr>
                <a:srgbClr val="FFBA00"/>
              </a:buClr>
              <a:buFont typeface="Arial"/>
              <a:buChar char="•"/>
              <a:tabLst>
                <a:tab pos="104139" algn="l"/>
              </a:tabLst>
            </a:pPr>
            <a:r>
              <a:rPr lang="el" sz="1200" dirty="0">
                <a:latin typeface="Century Gothic"/>
                <a:cs typeface="Century Gothic"/>
              </a:rPr>
              <a:t>Πολλαπλές συνδέσεις και αιτήσεις χωρίς απόρριψη </a:t>
            </a:r>
            <a:r>
              <a:rPr lang="el" sz="1200" b="1" dirty="0">
                <a:latin typeface="Century Gothic Bold"/>
                <a:cs typeface="Century Gothic Bold"/>
              </a:rPr>
              <a:t>μεταβιβαζόμενων ευπαθειών</a:t>
            </a:r>
            <a:endParaRPr sz="1200" dirty="0">
              <a:latin typeface="Century Gothic Bold"/>
              <a:cs typeface="Century Gothic Bold"/>
            </a:endParaRPr>
          </a:p>
          <a:p>
            <a:pPr marL="104139" marR="309245" indent="-91440">
              <a:lnSpc>
                <a:spcPts val="1900"/>
              </a:lnSpc>
              <a:spcBef>
                <a:spcPts val="655"/>
              </a:spcBef>
              <a:buClr>
                <a:srgbClr val="FFBA00"/>
              </a:buClr>
              <a:buFont typeface="Arial"/>
              <a:buChar char="•"/>
              <a:tabLst>
                <a:tab pos="104139" algn="l"/>
              </a:tabLst>
            </a:pPr>
            <a:r>
              <a:rPr lang="el" sz="1200" dirty="0">
                <a:latin typeface="Century Gothic"/>
                <a:cs typeface="Century Gothic"/>
              </a:rPr>
              <a:t>Οι </a:t>
            </a:r>
            <a:r>
              <a:rPr lang="el-GR" sz="1200" dirty="0">
                <a:latin typeface="Century Gothic"/>
                <a:cs typeface="Century Gothic"/>
              </a:rPr>
              <a:t>σταθμοί φόρτισης</a:t>
            </a:r>
            <a:r>
              <a:rPr lang="el" sz="1200" dirty="0">
                <a:latin typeface="Century Gothic"/>
                <a:cs typeface="Century Gothic"/>
              </a:rPr>
              <a:t> / κομμάτια </a:t>
            </a:r>
            <a:r>
              <a:rPr lang="el-GR" sz="1200" dirty="0">
                <a:latin typeface="Century Gothic"/>
                <a:cs typeface="Century Gothic"/>
              </a:rPr>
              <a:t>σταθμοί φόρτισης</a:t>
            </a:r>
            <a:r>
              <a:rPr lang="el" sz="1200" dirty="0">
                <a:latin typeface="Century Gothic"/>
                <a:cs typeface="Century Gothic"/>
              </a:rPr>
              <a:t> και ο βιομηχανικός εξοπλισμός τους έχουν σχεδιαστεί για να παρέχουν </a:t>
            </a:r>
            <a:r>
              <a:rPr lang="el" sz="1200" b="1" spc="-10" dirty="0">
                <a:latin typeface="Century Gothic Bold"/>
                <a:cs typeface="Century Gothic Bold"/>
              </a:rPr>
              <a:t>ασφάλεια</a:t>
            </a:r>
            <a:endParaRPr sz="1200" dirty="0">
              <a:latin typeface="Century Gothic Bold"/>
              <a:cs typeface="Century Gothic Bold"/>
            </a:endParaRPr>
          </a:p>
          <a:p>
            <a:pPr marL="396875" marR="210185" lvl="1" indent="-182880">
              <a:lnSpc>
                <a:spcPct val="100699"/>
              </a:lnSpc>
              <a:spcBef>
                <a:spcPts val="509"/>
              </a:spcBef>
              <a:buFont typeface="Arial"/>
              <a:buChar char="•"/>
              <a:tabLst>
                <a:tab pos="396875" algn="l"/>
              </a:tabLst>
            </a:pPr>
            <a:r>
              <a:rPr lang="el" sz="1100" dirty="0">
                <a:latin typeface="Century Gothic"/>
                <a:cs typeface="Century Gothic"/>
              </a:rPr>
              <a:t>Πιθανώς για να εξασφαλιστεί η σταθερότητα ολόκληρου του συστήματος - θυμηθείτε ότι </a:t>
            </a:r>
            <a:r>
              <a:rPr lang="el-GR" sz="1100" dirty="0">
                <a:latin typeface="Century Gothic"/>
                <a:cs typeface="Century Gothic"/>
              </a:rPr>
              <a:t>σταθμοί φόρτισης</a:t>
            </a:r>
            <a:r>
              <a:rPr lang="el" sz="1100" dirty="0">
                <a:latin typeface="Century Gothic"/>
                <a:cs typeface="Century Gothic"/>
              </a:rPr>
              <a:t>s συνδέονται με DERs, το δίκτυο, ...)</a:t>
            </a:r>
            <a:endParaRPr sz="1100" dirty="0">
              <a:latin typeface="Century Gothic"/>
              <a:cs typeface="Century Gothic"/>
            </a:endParaRPr>
          </a:p>
          <a:p>
            <a:pPr marL="160020" indent="-147320">
              <a:lnSpc>
                <a:spcPct val="100000"/>
              </a:lnSpc>
              <a:spcBef>
                <a:spcPts val="640"/>
              </a:spcBef>
              <a:buClr>
                <a:srgbClr val="FFBA00"/>
              </a:buClr>
              <a:buFont typeface="Arial"/>
              <a:buChar char="•"/>
              <a:tabLst>
                <a:tab pos="160020" algn="l"/>
              </a:tabLst>
            </a:pPr>
            <a:r>
              <a:rPr lang="el" sz="1200" dirty="0">
                <a:latin typeface="Century Gothic"/>
                <a:cs typeface="Century Gothic"/>
              </a:rPr>
              <a:t>Σπάνια σχεδιάζεται με γνώμονα την</a:t>
            </a:r>
            <a:r>
              <a:rPr lang="el" sz="1200" b="1" dirty="0">
                <a:latin typeface="Century Gothic Bold"/>
                <a:cs typeface="Century Gothic Bold"/>
              </a:rPr>
              <a:t> ασφάλεια </a:t>
            </a:r>
            <a:endParaRPr sz="1200" dirty="0">
              <a:latin typeface="Century Gothic"/>
              <a:cs typeface="Century Gothic"/>
            </a:endParaRPr>
          </a:p>
          <a:p>
            <a:pPr marL="396875" marR="1057275" lvl="1" indent="-182880">
              <a:lnSpc>
                <a:spcPct val="101400"/>
              </a:lnSpc>
              <a:spcBef>
                <a:spcPts val="535"/>
              </a:spcBef>
              <a:buFont typeface="Arial"/>
              <a:buChar char="•"/>
              <a:tabLst>
                <a:tab pos="396875" algn="l"/>
              </a:tabLst>
            </a:pPr>
            <a:r>
              <a:rPr lang="el" sz="1100" dirty="0">
                <a:latin typeface="Century Gothic"/>
                <a:cs typeface="Century Gothic"/>
              </a:rPr>
              <a:t>Δεν υπάρχει εγγενής υποστήριξη για μηχανισμούς ασφαλείας</a:t>
            </a:r>
            <a:endParaRPr sz="1100" dirty="0">
              <a:latin typeface="Century Gothic"/>
              <a:cs typeface="Century Gothic"/>
            </a:endParaRPr>
          </a:p>
          <a:p>
            <a:pPr marL="396875" marR="320040" lvl="1" indent="-182880">
              <a:lnSpc>
                <a:spcPts val="1610"/>
              </a:lnSpc>
              <a:spcBef>
                <a:spcPts val="735"/>
              </a:spcBef>
              <a:buFont typeface="Arial"/>
              <a:buChar char="•"/>
              <a:tabLst>
                <a:tab pos="396875" algn="l"/>
              </a:tabLst>
            </a:pPr>
            <a:r>
              <a:rPr lang="el" sz="1100" dirty="0">
                <a:latin typeface="Century Gothic"/>
                <a:cs typeface="Century Gothic"/>
              </a:rPr>
              <a:t>Οι συσκευές εκτελούν ξεπερασμένο λογισμικό και λειτουργικά συστήματα</a:t>
            </a:r>
            <a:endParaRPr sz="1100" dirty="0">
              <a:latin typeface="Century Gothic"/>
              <a:cs typeface="Century Gothic"/>
            </a:endParaRPr>
          </a:p>
          <a:p>
            <a:pPr marL="152400" indent="-139700">
              <a:lnSpc>
                <a:spcPct val="100000"/>
              </a:lnSpc>
              <a:spcBef>
                <a:spcPts val="570"/>
              </a:spcBef>
              <a:buClr>
                <a:srgbClr val="FFBA00"/>
              </a:buClr>
              <a:buSzPct val="87500"/>
              <a:buFont typeface="Arial"/>
              <a:buChar char="•"/>
              <a:tabLst>
                <a:tab pos="152400" algn="l"/>
              </a:tabLst>
            </a:pPr>
            <a:r>
              <a:rPr lang="el" sz="1200" dirty="0">
                <a:latin typeface="Century Gothic"/>
                <a:cs typeface="Century Gothic"/>
              </a:rPr>
              <a:t>Οι </a:t>
            </a:r>
            <a:r>
              <a:rPr lang="el-GR" sz="1200" dirty="0">
                <a:latin typeface="Century Gothic"/>
                <a:cs typeface="Century Gothic"/>
              </a:rPr>
              <a:t>σταθμοί φόρτισης</a:t>
            </a:r>
            <a:r>
              <a:rPr lang="el" sz="1200" dirty="0">
                <a:latin typeface="Century Gothic"/>
                <a:cs typeface="Century Gothic"/>
              </a:rPr>
              <a:t>/C</a:t>
            </a:r>
            <a:r>
              <a:rPr lang="el-GR" sz="1200" dirty="0">
                <a:latin typeface="Century Gothic"/>
                <a:cs typeface="Century Gothic"/>
              </a:rPr>
              <a:t>σταθμοί φόρτισης</a:t>
            </a:r>
            <a:r>
              <a:rPr lang="el" sz="1200" dirty="0">
                <a:latin typeface="Century Gothic"/>
                <a:cs typeface="Century Gothic"/>
              </a:rPr>
              <a:t> ενδέχεται να εξακολουθούν να ενσωματώνουν "</a:t>
            </a:r>
            <a:r>
              <a:rPr lang="el" sz="1200" b="1" i="1" dirty="0">
                <a:latin typeface="Century Gothic Bold Italic"/>
                <a:cs typeface="Century Gothic Bold Italic"/>
              </a:rPr>
              <a:t>συσκευές παλαιού τύπου</a:t>
            </a:r>
            <a:r>
              <a:rPr lang="el" sz="1200" spc="-10" dirty="0">
                <a:latin typeface="Century Gothic"/>
                <a:cs typeface="Century Gothic"/>
              </a:rPr>
              <a:t>"</a:t>
            </a:r>
            <a:endParaRPr sz="1200" dirty="0">
              <a:latin typeface="Century Gothic"/>
              <a:cs typeface="Century Gothic"/>
            </a:endParaRPr>
          </a:p>
          <a:p>
            <a:pPr marL="396875" marR="102235" lvl="1" indent="-182880">
              <a:lnSpc>
                <a:spcPct val="101400"/>
              </a:lnSpc>
              <a:spcBef>
                <a:spcPts val="565"/>
              </a:spcBef>
              <a:buFont typeface="Arial"/>
              <a:buChar char="•"/>
              <a:tabLst>
                <a:tab pos="396875" algn="l"/>
              </a:tabLst>
            </a:pPr>
            <a:r>
              <a:rPr lang="el" sz="1100" dirty="0">
                <a:latin typeface="Century Gothic"/>
                <a:cs typeface="Century Gothic"/>
              </a:rPr>
              <a:t>Συσκευές με υποστήριξη μόνο για παραδοσιακό βιομηχανικό υλικολογισμικό και πρωτόκολλα, π.χ. Modbus,</a:t>
            </a:r>
            <a:endParaRPr sz="1100" dirty="0">
              <a:latin typeface="Century Gothic"/>
              <a:cs typeface="Century Gothic"/>
            </a:endParaRPr>
          </a:p>
          <a:p>
            <a:pPr marL="396875" marR="42545" lvl="1" indent="-182880">
              <a:lnSpc>
                <a:spcPct val="101400"/>
              </a:lnSpc>
              <a:spcBef>
                <a:spcPts val="575"/>
              </a:spcBef>
              <a:buFont typeface="Arial"/>
              <a:buChar char="•"/>
              <a:tabLst>
                <a:tab pos="396875" algn="l"/>
              </a:tabLst>
            </a:pPr>
            <a:r>
              <a:rPr lang="el" sz="1100" dirty="0">
                <a:latin typeface="Century Gothic"/>
                <a:cs typeface="Century Gothic"/>
              </a:rPr>
              <a:t>Δεν υπάρχει άμεση διαλειτουργικότητα με συστήματα εκτός των βιομηχανικών συνόρων</a:t>
            </a:r>
            <a:endParaRPr sz="1100" dirty="0">
              <a:latin typeface="Century Gothic"/>
              <a:cs typeface="Century Gothic"/>
            </a:endParaRPr>
          </a:p>
          <a:p>
            <a:pPr marL="104139" marR="575310" indent="-91440">
              <a:lnSpc>
                <a:spcPct val="100000"/>
              </a:lnSpc>
              <a:spcBef>
                <a:spcPts val="615"/>
              </a:spcBef>
              <a:buFont typeface="Arial"/>
              <a:buChar char="•"/>
              <a:tabLst>
                <a:tab pos="104139" algn="l"/>
                <a:tab pos="160020" algn="l"/>
              </a:tabLst>
            </a:pPr>
            <a:r>
              <a:rPr lang="el" sz="1200" dirty="0">
                <a:solidFill>
                  <a:srgbClr val="FFBA00"/>
                </a:solidFill>
                <a:latin typeface="Century Gothic"/>
                <a:cs typeface="Century Gothic"/>
              </a:rPr>
              <a:t>	</a:t>
            </a:r>
            <a:r>
              <a:rPr lang="el" sz="1200" dirty="0">
                <a:latin typeface="Century Gothic"/>
                <a:cs typeface="Century Gothic"/>
              </a:rPr>
              <a:t>Τα </a:t>
            </a:r>
            <a:r>
              <a:rPr lang="el-GR" sz="1200" dirty="0">
                <a:latin typeface="Century Gothic"/>
                <a:cs typeface="Century Gothic"/>
              </a:rPr>
              <a:t>σταθμοί φόρτισης</a:t>
            </a:r>
            <a:r>
              <a:rPr lang="el" sz="1200" dirty="0">
                <a:latin typeface="Century Gothic"/>
                <a:cs typeface="Century Gothic"/>
              </a:rPr>
              <a:t> / C</a:t>
            </a:r>
            <a:r>
              <a:rPr lang="el-GR" sz="1200" dirty="0">
                <a:latin typeface="Century Gothic"/>
                <a:cs typeface="Century Gothic"/>
              </a:rPr>
              <a:t>σταθμοί φόρτισης</a:t>
            </a:r>
            <a:r>
              <a:rPr lang="el" sz="1200" dirty="0">
                <a:latin typeface="Century Gothic"/>
                <a:cs typeface="Century Gothic"/>
              </a:rPr>
              <a:t> εκτίθενται </a:t>
            </a:r>
            <a:r>
              <a:rPr lang="el" sz="1200" b="1" dirty="0">
                <a:latin typeface="Century Gothic Bold"/>
                <a:cs typeface="Century Gothic Bold"/>
              </a:rPr>
              <a:t>σε συσκευές (I) IoT</a:t>
            </a:r>
            <a:r>
              <a:rPr lang="el" sz="1200" spc="-70" dirty="0">
                <a:latin typeface="Century Gothic"/>
                <a:cs typeface="Century Gothic"/>
              </a:rPr>
              <a:t>, μερικές από αυτές με δυνατότητες HW / SW</a:t>
            </a:r>
            <a:endParaRPr sz="1200" dirty="0">
              <a:latin typeface="Century Gothic"/>
              <a:cs typeface="Century Gothic"/>
            </a:endParaRPr>
          </a:p>
          <a:p>
            <a:pPr marL="396875" marR="50165" lvl="1" indent="-182880">
              <a:lnSpc>
                <a:spcPct val="101400"/>
              </a:lnSpc>
              <a:spcBef>
                <a:spcPts val="535"/>
              </a:spcBef>
              <a:buFont typeface="Arial"/>
              <a:buChar char="•"/>
              <a:tabLst>
                <a:tab pos="396875" algn="l"/>
              </a:tabLst>
            </a:pPr>
            <a:r>
              <a:rPr lang="el" sz="1100" dirty="0">
                <a:latin typeface="Century Gothic"/>
                <a:cs typeface="Century Gothic"/>
              </a:rPr>
              <a:t>Και, ως εκ τούτου, με περιορισμούς για την υποστήριξη βασικών μέτρων ασφαλείας, όπως κρυπτογραφικός αλγόριθμος !! - &lt;&lt;10KB (RAM) και &lt;&lt;&lt; 100KB (flash)</a:t>
            </a:r>
            <a:endParaRPr sz="1100" dirty="0">
              <a:latin typeface="Century Gothic"/>
              <a:cs typeface="Century Gothic"/>
            </a:endParaRPr>
          </a:p>
        </p:txBody>
      </p:sp>
      <p:sp>
        <p:nvSpPr>
          <p:cNvPr id="9" name="object 9"/>
          <p:cNvSpPr/>
          <p:nvPr/>
        </p:nvSpPr>
        <p:spPr>
          <a:xfrm>
            <a:off x="6653569" y="3849081"/>
            <a:ext cx="486409" cy="679450"/>
          </a:xfrm>
          <a:custGeom>
            <a:avLst/>
            <a:gdLst/>
            <a:ahLst/>
            <a:cxnLst/>
            <a:rect l="l" t="t" r="r" b="b"/>
            <a:pathLst>
              <a:path w="486409" h="679450">
                <a:moveTo>
                  <a:pt x="243086" y="0"/>
                </a:moveTo>
                <a:lnTo>
                  <a:pt x="243086" y="169843"/>
                </a:lnTo>
                <a:lnTo>
                  <a:pt x="0" y="169843"/>
                </a:lnTo>
                <a:lnTo>
                  <a:pt x="0" y="509529"/>
                </a:lnTo>
                <a:lnTo>
                  <a:pt x="243086" y="509529"/>
                </a:lnTo>
                <a:lnTo>
                  <a:pt x="243086" y="679372"/>
                </a:lnTo>
                <a:lnTo>
                  <a:pt x="486173" y="339685"/>
                </a:lnTo>
                <a:lnTo>
                  <a:pt x="243086" y="0"/>
                </a:lnTo>
                <a:close/>
              </a:path>
            </a:pathLst>
          </a:custGeom>
          <a:solidFill>
            <a:srgbClr val="FFBA00"/>
          </a:solidFill>
        </p:spPr>
        <p:txBody>
          <a:bodyPr wrap="square" lIns="0" tIns="0" rIns="0" bIns="0" rtlCol="0"/>
          <a:lstStyle/>
          <a:p>
            <a:endParaRPr/>
          </a:p>
        </p:txBody>
      </p:sp>
      <p:sp>
        <p:nvSpPr>
          <p:cNvPr id="10" name="object 10"/>
          <p:cNvSpPr txBox="1"/>
          <p:nvPr/>
        </p:nvSpPr>
        <p:spPr>
          <a:xfrm>
            <a:off x="78739" y="6523201"/>
            <a:ext cx="3042285" cy="444352"/>
          </a:xfrm>
          <a:prstGeom prst="rect">
            <a:avLst/>
          </a:prstGeom>
        </p:spPr>
        <p:txBody>
          <a:bodyPr vert="horz" wrap="square" lIns="0" tIns="13335" rIns="0" bIns="0" rtlCol="0">
            <a:spAutoFit/>
          </a:bodyPr>
          <a:lstStyle/>
          <a:p>
            <a:pPr marL="12700">
              <a:lnSpc>
                <a:spcPct val="100000"/>
              </a:lnSpc>
              <a:spcBef>
                <a:spcPts val="105"/>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Κριστίνα Αλκαράθ (UMA)</a:t>
            </a:r>
            <a:endParaRPr sz="1400" dirty="0">
              <a:latin typeface="Century Gothic"/>
              <a:cs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169923" y="0"/>
            <a:ext cx="5022075" cy="6858000"/>
          </a:xfrm>
          <a:prstGeom prst="rect">
            <a:avLst/>
          </a:prstGeom>
        </p:spPr>
      </p:pic>
      <p:sp>
        <p:nvSpPr>
          <p:cNvPr id="3" name="object 3"/>
          <p:cNvSpPr txBox="1">
            <a:spLocks noGrp="1"/>
          </p:cNvSpPr>
          <p:nvPr>
            <p:ph type="title"/>
          </p:nvPr>
        </p:nvSpPr>
        <p:spPr>
          <a:xfrm>
            <a:off x="692056" y="467592"/>
            <a:ext cx="6575425" cy="874598"/>
          </a:xfrm>
          <a:prstGeom prst="rect">
            <a:avLst/>
          </a:prstGeom>
        </p:spPr>
        <p:txBody>
          <a:bodyPr vert="horz" wrap="square" lIns="0" tIns="12700" rIns="0" bIns="0" rtlCol="0">
            <a:spAutoFit/>
          </a:bodyPr>
          <a:lstStyle/>
          <a:p>
            <a:pPr marL="12700">
              <a:lnSpc>
                <a:spcPct val="100000"/>
              </a:lnSpc>
              <a:spcBef>
                <a:spcPts val="100"/>
              </a:spcBef>
            </a:pPr>
            <a:r>
              <a:rPr lang="el" spc="75" dirty="0"/>
              <a:t>Προκλήσεις ασφάλειας και απορρήτου </a:t>
            </a:r>
            <a:r>
              <a:rPr lang="el-GR" spc="75" dirty="0"/>
              <a:t>στους σταθμούς φόρτισης</a:t>
            </a:r>
            <a:endParaRPr lang="el" spc="75" dirty="0"/>
          </a:p>
        </p:txBody>
      </p:sp>
      <p:sp>
        <p:nvSpPr>
          <p:cNvPr id="4" name="object 4"/>
          <p:cNvSpPr txBox="1"/>
          <p:nvPr/>
        </p:nvSpPr>
        <p:spPr>
          <a:xfrm>
            <a:off x="692056" y="1422151"/>
            <a:ext cx="6477867" cy="1386598"/>
          </a:xfrm>
          <a:prstGeom prst="rect">
            <a:avLst/>
          </a:prstGeom>
        </p:spPr>
        <p:txBody>
          <a:bodyPr vert="horz" wrap="square" lIns="0" tIns="15240" rIns="0" bIns="0" rtlCol="0">
            <a:spAutoFit/>
          </a:bodyPr>
          <a:lstStyle/>
          <a:p>
            <a:pPr marL="103505" marR="5080" indent="-91440">
              <a:lnSpc>
                <a:spcPct val="98900"/>
              </a:lnSpc>
              <a:spcBef>
                <a:spcPts val="120"/>
              </a:spcBef>
              <a:buFont typeface="Arial"/>
              <a:buChar char="•"/>
              <a:tabLst>
                <a:tab pos="103505" algn="l"/>
                <a:tab pos="166370" algn="l"/>
              </a:tabLst>
            </a:pPr>
            <a:r>
              <a:rPr lang="el" sz="1800" dirty="0">
                <a:solidFill>
                  <a:srgbClr val="FFBA00"/>
                </a:solidFill>
                <a:latin typeface="Century Gothic"/>
                <a:cs typeface="Century Gothic"/>
              </a:rPr>
              <a:t>	</a:t>
            </a:r>
            <a:r>
              <a:rPr lang="el" sz="1800" dirty="0">
                <a:latin typeface="Century Gothic"/>
                <a:cs typeface="Century Gothic"/>
              </a:rPr>
              <a:t>Δεδομένου ότι τα </a:t>
            </a:r>
            <a:r>
              <a:rPr lang="en-US" sz="1800" dirty="0">
                <a:latin typeface="Century Gothic"/>
                <a:cs typeface="Century Gothic"/>
              </a:rPr>
              <a:t>smart components</a:t>
            </a:r>
            <a:r>
              <a:rPr lang="el" sz="1800" dirty="0">
                <a:latin typeface="Century Gothic"/>
                <a:cs typeface="Century Gothic"/>
              </a:rPr>
              <a:t> και τα συστήματα ελέγχου τους είναι «κυβερνο-φυσικά» συστήματα από τη φύση τους, μπορούμε να εξετάσουμε τις αδυναμίες ασφάλειας και απορρήτου από τέσσερις κύριες οπτικές γωνίες:</a:t>
            </a:r>
            <a:endParaRPr sz="1800" dirty="0">
              <a:latin typeface="Century Gothic"/>
              <a:cs typeface="Century Gothic"/>
            </a:endParaRPr>
          </a:p>
        </p:txBody>
      </p:sp>
      <p:pic>
        <p:nvPicPr>
          <p:cNvPr id="5" name="object 5"/>
          <p:cNvPicPr/>
          <p:nvPr/>
        </p:nvPicPr>
        <p:blipFill>
          <a:blip r:embed="rId3" cstate="print"/>
          <a:stretch>
            <a:fillRect/>
          </a:stretch>
        </p:blipFill>
        <p:spPr>
          <a:xfrm>
            <a:off x="7549376" y="6167335"/>
            <a:ext cx="3294001" cy="612000"/>
          </a:xfrm>
          <a:prstGeom prst="rect">
            <a:avLst/>
          </a:prstGeom>
        </p:spPr>
      </p:pic>
      <p:sp>
        <p:nvSpPr>
          <p:cNvPr id="6" name="object 6"/>
          <p:cNvSpPr txBox="1"/>
          <p:nvPr/>
        </p:nvSpPr>
        <p:spPr>
          <a:xfrm>
            <a:off x="511962" y="2888710"/>
            <a:ext cx="2194560" cy="1296670"/>
          </a:xfrm>
          <a:prstGeom prst="rect">
            <a:avLst/>
          </a:prstGeom>
          <a:solidFill>
            <a:srgbClr val="BFBFBF"/>
          </a:solidFill>
        </p:spPr>
        <p:txBody>
          <a:bodyPr vert="horz" wrap="square" lIns="0" tIns="246379" rIns="0" bIns="0" rtlCol="0">
            <a:spAutoFit/>
          </a:bodyPr>
          <a:lstStyle/>
          <a:p>
            <a:pPr>
              <a:lnSpc>
                <a:spcPct val="100000"/>
              </a:lnSpc>
              <a:spcBef>
                <a:spcPts val="1939"/>
              </a:spcBef>
            </a:pPr>
            <a:endParaRPr sz="1800">
              <a:latin typeface="Times New Roman"/>
              <a:cs typeface="Times New Roman"/>
            </a:endParaRPr>
          </a:p>
          <a:p>
            <a:pPr marL="410209">
              <a:lnSpc>
                <a:spcPct val="100000"/>
              </a:lnSpc>
              <a:spcBef>
                <a:spcPts val="5"/>
              </a:spcBef>
            </a:pPr>
            <a:r>
              <a:rPr lang="el" sz="1800" spc="-10">
                <a:solidFill>
                  <a:srgbClr val="FFFFFF"/>
                </a:solidFill>
                <a:latin typeface="Century Gothic"/>
                <a:cs typeface="Century Gothic"/>
              </a:rPr>
              <a:t>Ανάπτυξης</a:t>
            </a:r>
            <a:endParaRPr sz="1800">
              <a:latin typeface="Century Gothic"/>
              <a:cs typeface="Century Gothic"/>
            </a:endParaRPr>
          </a:p>
        </p:txBody>
      </p:sp>
      <p:sp>
        <p:nvSpPr>
          <p:cNvPr id="10" name="object 10"/>
          <p:cNvSpPr txBox="1"/>
          <p:nvPr/>
        </p:nvSpPr>
        <p:spPr>
          <a:xfrm>
            <a:off x="78739" y="6523201"/>
            <a:ext cx="3042285" cy="444352"/>
          </a:xfrm>
          <a:prstGeom prst="rect">
            <a:avLst/>
          </a:prstGeom>
        </p:spPr>
        <p:txBody>
          <a:bodyPr vert="horz" wrap="square" lIns="0" tIns="13335" rIns="0" bIns="0" rtlCol="0">
            <a:spAutoFit/>
          </a:bodyPr>
          <a:lstStyle/>
          <a:p>
            <a:pPr marL="12700">
              <a:lnSpc>
                <a:spcPct val="100000"/>
              </a:lnSpc>
              <a:spcBef>
                <a:spcPts val="105"/>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Κριστίνα Αλκαράθ (UMA)</a:t>
            </a:r>
            <a:endParaRPr sz="1400" dirty="0">
              <a:latin typeface="Century Gothic"/>
              <a:cs typeface="Century Gothic"/>
            </a:endParaRPr>
          </a:p>
        </p:txBody>
      </p:sp>
      <p:sp>
        <p:nvSpPr>
          <p:cNvPr id="7" name="object 7"/>
          <p:cNvSpPr txBox="1"/>
          <p:nvPr/>
        </p:nvSpPr>
        <p:spPr>
          <a:xfrm>
            <a:off x="2811213" y="2888710"/>
            <a:ext cx="2194560" cy="1296670"/>
          </a:xfrm>
          <a:prstGeom prst="rect">
            <a:avLst/>
          </a:prstGeom>
          <a:solidFill>
            <a:srgbClr val="BFBFBF"/>
          </a:solidFill>
        </p:spPr>
        <p:txBody>
          <a:bodyPr vert="horz" wrap="square" lIns="0" tIns="123825" rIns="0" bIns="0" rtlCol="0">
            <a:spAutoFit/>
          </a:bodyPr>
          <a:lstStyle/>
          <a:p>
            <a:pPr>
              <a:lnSpc>
                <a:spcPct val="100000"/>
              </a:lnSpc>
              <a:spcBef>
                <a:spcPts val="975"/>
              </a:spcBef>
            </a:pPr>
            <a:endParaRPr sz="1800">
              <a:latin typeface="Times New Roman"/>
              <a:cs typeface="Times New Roman"/>
            </a:endParaRPr>
          </a:p>
          <a:p>
            <a:pPr marL="731520" marR="260350" indent="-464820">
              <a:lnSpc>
                <a:spcPts val="2110"/>
              </a:lnSpc>
            </a:pPr>
            <a:r>
              <a:rPr lang="el" sz="1800" spc="-10">
                <a:solidFill>
                  <a:srgbClr val="FFFFFF"/>
                </a:solidFill>
                <a:latin typeface="Century Gothic"/>
                <a:cs typeface="Century Gothic"/>
              </a:rPr>
              <a:t>Κυβερνοφυσική φύση</a:t>
            </a:r>
            <a:endParaRPr sz="1800">
              <a:latin typeface="Century Gothic"/>
              <a:cs typeface="Century Gothic"/>
            </a:endParaRPr>
          </a:p>
        </p:txBody>
      </p:sp>
      <p:sp>
        <p:nvSpPr>
          <p:cNvPr id="8" name="object 8"/>
          <p:cNvSpPr txBox="1"/>
          <p:nvPr/>
        </p:nvSpPr>
        <p:spPr>
          <a:xfrm>
            <a:off x="5111292" y="2888710"/>
            <a:ext cx="2194560" cy="1296670"/>
          </a:xfrm>
          <a:prstGeom prst="rect">
            <a:avLst/>
          </a:prstGeom>
          <a:solidFill>
            <a:srgbClr val="FFBA00"/>
          </a:solidFill>
        </p:spPr>
        <p:txBody>
          <a:bodyPr vert="horz" wrap="square" lIns="0" tIns="246379" rIns="0" bIns="0" rtlCol="0">
            <a:spAutoFit/>
          </a:bodyPr>
          <a:lstStyle/>
          <a:p>
            <a:pPr>
              <a:lnSpc>
                <a:spcPct val="100000"/>
              </a:lnSpc>
              <a:spcBef>
                <a:spcPts val="1939"/>
              </a:spcBef>
            </a:pPr>
            <a:endParaRPr sz="1800">
              <a:latin typeface="Times New Roman"/>
              <a:cs typeface="Times New Roman"/>
            </a:endParaRPr>
          </a:p>
          <a:p>
            <a:pPr marL="204470">
              <a:lnSpc>
                <a:spcPct val="100000"/>
              </a:lnSpc>
              <a:spcBef>
                <a:spcPts val="5"/>
              </a:spcBef>
            </a:pPr>
            <a:r>
              <a:rPr lang="el" sz="1800" b="1" spc="-10">
                <a:solidFill>
                  <a:srgbClr val="FFFFFF"/>
                </a:solidFill>
                <a:latin typeface="Century Gothic Bold"/>
                <a:cs typeface="Century Gothic Bold"/>
              </a:rPr>
              <a:t>Επικοινωνία</a:t>
            </a:r>
            <a:endParaRPr sz="1800">
              <a:latin typeface="Century Gothic Bold"/>
              <a:cs typeface="Century Gothic Bold"/>
            </a:endParaRPr>
          </a:p>
        </p:txBody>
      </p:sp>
      <p:sp>
        <p:nvSpPr>
          <p:cNvPr id="9" name="object 9"/>
          <p:cNvSpPr txBox="1"/>
          <p:nvPr/>
        </p:nvSpPr>
        <p:spPr>
          <a:xfrm>
            <a:off x="2811213" y="4312126"/>
            <a:ext cx="2194560" cy="1296670"/>
          </a:xfrm>
          <a:prstGeom prst="rect">
            <a:avLst/>
          </a:prstGeom>
          <a:solidFill>
            <a:srgbClr val="BFBFBF"/>
          </a:solidFill>
        </p:spPr>
        <p:txBody>
          <a:bodyPr vert="horz" wrap="square" lIns="0" tIns="123825" rIns="0" bIns="0" rtlCol="0">
            <a:spAutoFit/>
          </a:bodyPr>
          <a:lstStyle/>
          <a:p>
            <a:pPr>
              <a:lnSpc>
                <a:spcPct val="100000"/>
              </a:lnSpc>
              <a:spcBef>
                <a:spcPts val="975"/>
              </a:spcBef>
            </a:pPr>
            <a:endParaRPr sz="1800">
              <a:latin typeface="Times New Roman"/>
              <a:cs typeface="Times New Roman"/>
            </a:endParaRPr>
          </a:p>
          <a:p>
            <a:pPr marL="227965" marR="220979" indent="80645">
              <a:lnSpc>
                <a:spcPts val="2110"/>
              </a:lnSpc>
            </a:pPr>
            <a:r>
              <a:rPr lang="el" sz="1800">
                <a:solidFill>
                  <a:srgbClr val="FFFFFF"/>
                </a:solidFill>
                <a:latin typeface="Century Gothic"/>
                <a:cs typeface="Century Gothic"/>
              </a:rPr>
              <a:t>Ο ρόλος των νέων παραδειγμάτων</a:t>
            </a:r>
            <a:endParaRPr sz="1800">
              <a:latin typeface="Century Gothic"/>
              <a:cs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169923" y="0"/>
            <a:ext cx="5022075" cy="6858000"/>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lang="el" spc="80"/>
              <a:t>Προκλήσεις επικοινωνίας</a:t>
            </a:r>
          </a:p>
        </p:txBody>
      </p:sp>
      <p:sp>
        <p:nvSpPr>
          <p:cNvPr id="4" name="object 4"/>
          <p:cNvSpPr txBox="1"/>
          <p:nvPr/>
        </p:nvSpPr>
        <p:spPr>
          <a:xfrm>
            <a:off x="692056" y="1566164"/>
            <a:ext cx="6323330" cy="1189990"/>
          </a:xfrm>
          <a:prstGeom prst="rect">
            <a:avLst/>
          </a:prstGeom>
        </p:spPr>
        <p:txBody>
          <a:bodyPr vert="horz" wrap="square" lIns="0" tIns="13970" rIns="0" bIns="0" rtlCol="0">
            <a:spAutoFit/>
          </a:bodyPr>
          <a:lstStyle/>
          <a:p>
            <a:pPr marL="103505" marR="5080" indent="-91440">
              <a:lnSpc>
                <a:spcPct val="99400"/>
              </a:lnSpc>
              <a:spcBef>
                <a:spcPts val="110"/>
              </a:spcBef>
              <a:buFont typeface="Arial"/>
              <a:buChar char="•"/>
              <a:tabLst>
                <a:tab pos="103505" algn="l"/>
                <a:tab pos="166370" algn="l"/>
              </a:tabLst>
            </a:pPr>
            <a:r>
              <a:rPr lang="el" sz="1800" dirty="0">
                <a:solidFill>
                  <a:srgbClr val="FFBA00"/>
                </a:solidFill>
                <a:latin typeface="Century Gothic"/>
                <a:cs typeface="Century Gothic"/>
              </a:rPr>
              <a:t>	</a:t>
            </a:r>
            <a:r>
              <a:rPr lang="el" sz="1800" dirty="0">
                <a:latin typeface="Century Gothic"/>
                <a:cs typeface="Century Gothic"/>
              </a:rPr>
              <a:t>Οι περισσότερες υποδομές φόρτισης βασίζονται σε διάφορους τύπους τεχνολογιών επικοινωνίας που λειτουργούν με πολλαπλούς τύπους πρωτοκόλλων επικοινωνίας</a:t>
            </a:r>
            <a:endParaRPr sz="1800" dirty="0">
              <a:latin typeface="Century Gothic"/>
              <a:cs typeface="Century Gothic"/>
            </a:endParaRPr>
          </a:p>
          <a:p>
            <a:pPr marL="167005" indent="-154305">
              <a:lnSpc>
                <a:spcPct val="100000"/>
              </a:lnSpc>
              <a:spcBef>
                <a:spcPts val="555"/>
              </a:spcBef>
              <a:buClr>
                <a:srgbClr val="FFBA00"/>
              </a:buClr>
              <a:buFont typeface="Arial"/>
              <a:buChar char="•"/>
              <a:tabLst>
                <a:tab pos="167005" algn="l"/>
              </a:tabLst>
            </a:pPr>
            <a:r>
              <a:rPr lang="el" sz="1800" dirty="0">
                <a:latin typeface="Century Gothic"/>
                <a:cs typeface="Century Gothic"/>
              </a:rPr>
              <a:t>Σε αυτή την περίπτωση, μπορούμε να βρούμε:</a:t>
            </a:r>
            <a:endParaRPr sz="1800" dirty="0">
              <a:latin typeface="Century Gothic"/>
              <a:cs typeface="Century Gothic"/>
            </a:endParaRPr>
          </a:p>
        </p:txBody>
      </p:sp>
      <p:sp>
        <p:nvSpPr>
          <p:cNvPr id="5" name="object 5"/>
          <p:cNvSpPr txBox="1"/>
          <p:nvPr/>
        </p:nvSpPr>
        <p:spPr>
          <a:xfrm>
            <a:off x="692056" y="3209010"/>
            <a:ext cx="5805805" cy="2788920"/>
          </a:xfrm>
          <a:prstGeom prst="rect">
            <a:avLst/>
          </a:prstGeom>
          <a:ln w="22225">
            <a:solidFill>
              <a:srgbClr val="C00000"/>
            </a:solidFill>
          </a:ln>
        </p:spPr>
        <p:txBody>
          <a:bodyPr vert="horz" wrap="square" lIns="0" tIns="25400" rIns="0" bIns="0" rtlCol="0">
            <a:spAutoFit/>
          </a:bodyPr>
          <a:lstStyle/>
          <a:p>
            <a:pPr marL="313055" indent="-184150">
              <a:lnSpc>
                <a:spcPct val="100000"/>
              </a:lnSpc>
              <a:spcBef>
                <a:spcPts val="200"/>
              </a:spcBef>
              <a:buFont typeface="Arial"/>
              <a:buChar char="•"/>
              <a:tabLst>
                <a:tab pos="313055" algn="l"/>
              </a:tabLst>
            </a:pPr>
            <a:r>
              <a:rPr lang="el" sz="1600" b="1" dirty="0">
                <a:latin typeface="Century Gothic Bold"/>
                <a:cs typeface="Century Gothic Bold"/>
              </a:rPr>
              <a:t>Παραδοσιακές τεχνολογίες επικοινωνιών</a:t>
            </a:r>
            <a:endParaRPr sz="1600" dirty="0">
              <a:latin typeface="Century Gothic Bold"/>
              <a:cs typeface="Century Gothic Bold"/>
            </a:endParaRPr>
          </a:p>
          <a:p>
            <a:pPr marL="494030" lvl="1" indent="-182245">
              <a:lnSpc>
                <a:spcPct val="100000"/>
              </a:lnSpc>
              <a:spcBef>
                <a:spcPts val="580"/>
              </a:spcBef>
              <a:buFont typeface="Arial"/>
              <a:buChar char="•"/>
              <a:tabLst>
                <a:tab pos="494030" algn="l"/>
              </a:tabLst>
            </a:pPr>
            <a:r>
              <a:rPr lang="el" sz="1400" dirty="0">
                <a:latin typeface="Century Gothic"/>
                <a:cs typeface="Century Gothic"/>
              </a:rPr>
              <a:t>Ενσύρματη (Ethernet) και ασύρματη (WiFi)</a:t>
            </a:r>
            <a:endParaRPr sz="1400" dirty="0">
              <a:latin typeface="Century Gothic"/>
              <a:cs typeface="Century Gothic"/>
            </a:endParaRPr>
          </a:p>
          <a:p>
            <a:pPr marL="313055" indent="-184150">
              <a:lnSpc>
                <a:spcPct val="100000"/>
              </a:lnSpc>
              <a:spcBef>
                <a:spcPts val="620"/>
              </a:spcBef>
              <a:buFont typeface="Arial"/>
              <a:buChar char="•"/>
              <a:tabLst>
                <a:tab pos="313055" algn="l"/>
              </a:tabLst>
            </a:pPr>
            <a:r>
              <a:rPr lang="el" sz="1600" b="1" dirty="0">
                <a:latin typeface="Century Gothic Bold"/>
                <a:cs typeface="Century Gothic Bold"/>
              </a:rPr>
              <a:t>Νέες τεχνολογίες επικοινωνίας</a:t>
            </a:r>
            <a:endParaRPr sz="1600" dirty="0">
              <a:latin typeface="Century Gothic Bold"/>
              <a:cs typeface="Century Gothic Bold"/>
            </a:endParaRPr>
          </a:p>
          <a:p>
            <a:pPr marL="494030" lvl="1" indent="-182245">
              <a:lnSpc>
                <a:spcPct val="100000"/>
              </a:lnSpc>
              <a:spcBef>
                <a:spcPts val="585"/>
              </a:spcBef>
              <a:buFont typeface="Arial"/>
              <a:buChar char="•"/>
              <a:tabLst>
                <a:tab pos="494030" algn="l"/>
              </a:tabLst>
            </a:pPr>
            <a:r>
              <a:rPr lang="el" sz="1400" dirty="0">
                <a:latin typeface="Century Gothic"/>
                <a:cs typeface="Century Gothic"/>
              </a:rPr>
              <a:t>Παράδειγμα: NB-IoT, Sigfox, LoRa... (Κυψελοειδές IoT)</a:t>
            </a:r>
            <a:endParaRPr sz="1400" dirty="0">
              <a:latin typeface="Century Gothic"/>
              <a:cs typeface="Century Gothic"/>
            </a:endParaRPr>
          </a:p>
          <a:p>
            <a:pPr marL="313055" indent="-184150">
              <a:lnSpc>
                <a:spcPct val="100000"/>
              </a:lnSpc>
              <a:spcBef>
                <a:spcPts val="615"/>
              </a:spcBef>
              <a:buFont typeface="Arial"/>
              <a:buChar char="•"/>
              <a:tabLst>
                <a:tab pos="313055" algn="l"/>
              </a:tabLst>
            </a:pPr>
            <a:r>
              <a:rPr lang="el" sz="1600" b="1" spc="-10" dirty="0">
                <a:latin typeface="Century Gothic Bold"/>
                <a:cs typeface="Century Gothic Bold"/>
              </a:rPr>
              <a:t>Πρωτόκολλα βιομηχανικού προσανατολισμού</a:t>
            </a:r>
            <a:endParaRPr sz="1600" dirty="0">
              <a:latin typeface="Century Gothic Bold"/>
              <a:cs typeface="Century Gothic Bold"/>
            </a:endParaRPr>
          </a:p>
          <a:p>
            <a:pPr marL="494030" lvl="1" indent="-182245">
              <a:lnSpc>
                <a:spcPct val="100000"/>
              </a:lnSpc>
              <a:spcBef>
                <a:spcPts val="585"/>
              </a:spcBef>
              <a:buFont typeface="Arial"/>
              <a:buChar char="•"/>
              <a:tabLst>
                <a:tab pos="494030" algn="l"/>
              </a:tabLst>
            </a:pPr>
            <a:r>
              <a:rPr lang="el" sz="1400" dirty="0">
                <a:latin typeface="Century Gothic"/>
                <a:cs typeface="Century Gothic"/>
              </a:rPr>
              <a:t>Παράδειγμα: OCPP, Modbus/TCP, OPC UA, ...</a:t>
            </a:r>
            <a:endParaRPr sz="1400" dirty="0">
              <a:latin typeface="Century Gothic"/>
              <a:cs typeface="Century Gothic"/>
            </a:endParaRPr>
          </a:p>
          <a:p>
            <a:pPr marL="313055" indent="-184150">
              <a:lnSpc>
                <a:spcPct val="100000"/>
              </a:lnSpc>
              <a:spcBef>
                <a:spcPts val="615"/>
              </a:spcBef>
              <a:buFont typeface="Arial"/>
              <a:buChar char="•"/>
              <a:tabLst>
                <a:tab pos="313055" algn="l"/>
              </a:tabLst>
            </a:pPr>
            <a:r>
              <a:rPr lang="el" sz="1600" b="1" spc="-10" dirty="0">
                <a:latin typeface="Century Gothic Bold"/>
                <a:cs typeface="Century Gothic Bold"/>
              </a:rPr>
              <a:t>Πρωτόκολλα προσανατολισμένα στο Διαδίκτυο</a:t>
            </a:r>
            <a:endParaRPr sz="1600" dirty="0">
              <a:latin typeface="Century Gothic Bold"/>
              <a:cs typeface="Century Gothic Bold"/>
            </a:endParaRPr>
          </a:p>
          <a:p>
            <a:pPr marL="494030" lvl="1" indent="-182245">
              <a:lnSpc>
                <a:spcPct val="100000"/>
              </a:lnSpc>
              <a:spcBef>
                <a:spcPts val="585"/>
              </a:spcBef>
              <a:buFont typeface="Arial"/>
              <a:buChar char="•"/>
              <a:tabLst>
                <a:tab pos="494030" algn="l"/>
              </a:tabLst>
            </a:pPr>
            <a:r>
              <a:rPr lang="el" sz="1400" dirty="0">
                <a:latin typeface="Century Gothic"/>
                <a:cs typeface="Century Gothic"/>
              </a:rPr>
              <a:t>Κάτω επίπεδα: IP, TCP</a:t>
            </a:r>
            <a:endParaRPr sz="1400" dirty="0">
              <a:latin typeface="Century Gothic"/>
              <a:cs typeface="Century Gothic"/>
            </a:endParaRPr>
          </a:p>
          <a:p>
            <a:pPr marL="494030" lvl="1" indent="-182245">
              <a:lnSpc>
                <a:spcPct val="100000"/>
              </a:lnSpc>
              <a:spcBef>
                <a:spcPts val="620"/>
              </a:spcBef>
              <a:buFont typeface="Arial"/>
              <a:buChar char="•"/>
              <a:tabLst>
                <a:tab pos="494030" algn="l"/>
              </a:tabLst>
            </a:pPr>
            <a:r>
              <a:rPr lang="el" sz="1400" dirty="0">
                <a:latin typeface="Century Gothic"/>
                <a:cs typeface="Century Gothic"/>
              </a:rPr>
              <a:t>Ανώτερα στρώματα: RESTful πλαίσια, MQTT, CoAP, ...</a:t>
            </a:r>
            <a:endParaRPr sz="1400" dirty="0">
              <a:latin typeface="Century Gothic"/>
              <a:cs typeface="Century Gothic"/>
            </a:endParaRPr>
          </a:p>
        </p:txBody>
      </p:sp>
      <p:grpSp>
        <p:nvGrpSpPr>
          <p:cNvPr id="6" name="object 6"/>
          <p:cNvGrpSpPr/>
          <p:nvPr/>
        </p:nvGrpSpPr>
        <p:grpSpPr>
          <a:xfrm>
            <a:off x="6695068" y="3849081"/>
            <a:ext cx="4148454" cy="2930525"/>
            <a:chOff x="6695068" y="3849081"/>
            <a:chExt cx="4148454" cy="2930525"/>
          </a:xfrm>
        </p:grpSpPr>
        <p:pic>
          <p:nvPicPr>
            <p:cNvPr id="7" name="object 7"/>
            <p:cNvPicPr/>
            <p:nvPr/>
          </p:nvPicPr>
          <p:blipFill>
            <a:blip r:embed="rId3" cstate="print"/>
            <a:stretch>
              <a:fillRect/>
            </a:stretch>
          </p:blipFill>
          <p:spPr>
            <a:xfrm>
              <a:off x="7549376" y="6167335"/>
              <a:ext cx="3294001" cy="612000"/>
            </a:xfrm>
            <a:prstGeom prst="rect">
              <a:avLst/>
            </a:prstGeom>
          </p:spPr>
        </p:pic>
        <p:sp>
          <p:nvSpPr>
            <p:cNvPr id="8" name="object 8"/>
            <p:cNvSpPr/>
            <p:nvPr/>
          </p:nvSpPr>
          <p:spPr>
            <a:xfrm>
              <a:off x="6695068" y="3849081"/>
              <a:ext cx="784860" cy="679450"/>
            </a:xfrm>
            <a:custGeom>
              <a:avLst/>
              <a:gdLst/>
              <a:ahLst/>
              <a:cxnLst/>
              <a:rect l="l" t="t" r="r" b="b"/>
              <a:pathLst>
                <a:path w="784859" h="679450">
                  <a:moveTo>
                    <a:pt x="445038" y="0"/>
                  </a:moveTo>
                  <a:lnTo>
                    <a:pt x="445038" y="169843"/>
                  </a:lnTo>
                  <a:lnTo>
                    <a:pt x="0" y="169843"/>
                  </a:lnTo>
                  <a:lnTo>
                    <a:pt x="0" y="509529"/>
                  </a:lnTo>
                  <a:lnTo>
                    <a:pt x="445038" y="509529"/>
                  </a:lnTo>
                  <a:lnTo>
                    <a:pt x="445038" y="679372"/>
                  </a:lnTo>
                  <a:lnTo>
                    <a:pt x="784724" y="339685"/>
                  </a:lnTo>
                  <a:lnTo>
                    <a:pt x="445038" y="0"/>
                  </a:lnTo>
                  <a:close/>
                </a:path>
              </a:pathLst>
            </a:custGeom>
            <a:solidFill>
              <a:srgbClr val="FFBA00"/>
            </a:solidFill>
          </p:spPr>
          <p:txBody>
            <a:bodyPr wrap="square" lIns="0" tIns="0" rIns="0" bIns="0" rtlCol="0"/>
            <a:lstStyle/>
            <a:p>
              <a:endParaRPr/>
            </a:p>
          </p:txBody>
        </p:sp>
      </p:grpSp>
      <p:sp>
        <p:nvSpPr>
          <p:cNvPr id="9" name="object 9"/>
          <p:cNvSpPr txBox="1"/>
          <p:nvPr/>
        </p:nvSpPr>
        <p:spPr>
          <a:xfrm>
            <a:off x="7549376" y="3429000"/>
            <a:ext cx="4171950" cy="1557671"/>
          </a:xfrm>
          <a:prstGeom prst="rect">
            <a:avLst/>
          </a:prstGeom>
          <a:solidFill>
            <a:srgbClr val="FFFFFF"/>
          </a:solidFill>
          <a:ln w="22225">
            <a:solidFill>
              <a:srgbClr val="C00000"/>
            </a:solidFill>
          </a:ln>
        </p:spPr>
        <p:txBody>
          <a:bodyPr vert="horz" wrap="square" lIns="0" tIns="89535" rIns="0" bIns="0" rtlCol="0">
            <a:spAutoFit/>
          </a:bodyPr>
          <a:lstStyle/>
          <a:p>
            <a:pPr marL="257175" marR="250825" algn="ctr">
              <a:lnSpc>
                <a:spcPct val="101400"/>
              </a:lnSpc>
              <a:spcBef>
                <a:spcPts val="705"/>
              </a:spcBef>
            </a:pPr>
            <a:r>
              <a:rPr lang="el" sz="2400" dirty="0">
                <a:latin typeface="Century Gothic"/>
                <a:cs typeface="Century Gothic"/>
              </a:rPr>
              <a:t>Και... Ποιες είναι οι σημαντικότερες προκλήσεις στον τομέα της ασφάλειας;</a:t>
            </a:r>
            <a:endParaRPr sz="2400" dirty="0">
              <a:latin typeface="Century Gothic"/>
              <a:cs typeface="Century Gothic"/>
            </a:endParaRPr>
          </a:p>
        </p:txBody>
      </p:sp>
      <p:sp>
        <p:nvSpPr>
          <p:cNvPr id="10" name="object 10"/>
          <p:cNvSpPr txBox="1"/>
          <p:nvPr/>
        </p:nvSpPr>
        <p:spPr>
          <a:xfrm>
            <a:off x="78739" y="6523201"/>
            <a:ext cx="3042285" cy="444352"/>
          </a:xfrm>
          <a:prstGeom prst="rect">
            <a:avLst/>
          </a:prstGeom>
        </p:spPr>
        <p:txBody>
          <a:bodyPr vert="horz" wrap="square" lIns="0" tIns="13335" rIns="0" bIns="0" rtlCol="0">
            <a:spAutoFit/>
          </a:bodyPr>
          <a:lstStyle/>
          <a:p>
            <a:pPr marL="12700">
              <a:lnSpc>
                <a:spcPct val="100000"/>
              </a:lnSpc>
              <a:spcBef>
                <a:spcPts val="105"/>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Κριστίνα Αλκαράθ (UMA)</a:t>
            </a:r>
            <a:endParaRPr sz="1400" dirty="0">
              <a:latin typeface="Century Gothic"/>
              <a:cs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2056" y="771651"/>
            <a:ext cx="6323330" cy="1984375"/>
          </a:xfrm>
          <a:prstGeom prst="rect">
            <a:avLst/>
          </a:prstGeom>
        </p:spPr>
        <p:txBody>
          <a:bodyPr vert="horz" wrap="square" lIns="0" tIns="12700" rIns="0" bIns="0" rtlCol="0">
            <a:spAutoFit/>
          </a:bodyPr>
          <a:lstStyle/>
          <a:p>
            <a:pPr marL="175895">
              <a:lnSpc>
                <a:spcPct val="100000"/>
              </a:lnSpc>
              <a:spcBef>
                <a:spcPts val="100"/>
              </a:spcBef>
            </a:pPr>
            <a:r>
              <a:rPr lang="el" sz="2800" spc="80">
                <a:latin typeface="Book Antiqua"/>
                <a:cs typeface="Book Antiqua"/>
              </a:rPr>
              <a:t>Προκλήσεις επικοινωνίας</a:t>
            </a:r>
            <a:endParaRPr sz="2800">
              <a:latin typeface="Book Antiqua"/>
              <a:cs typeface="Book Antiqua"/>
            </a:endParaRPr>
          </a:p>
          <a:p>
            <a:pPr marL="103505" marR="5080" indent="-91440">
              <a:lnSpc>
                <a:spcPct val="99400"/>
              </a:lnSpc>
              <a:spcBef>
                <a:spcPts val="2905"/>
              </a:spcBef>
              <a:buFont typeface="Arial"/>
              <a:buChar char="•"/>
              <a:tabLst>
                <a:tab pos="103505" algn="l"/>
                <a:tab pos="166370" algn="l"/>
              </a:tabLst>
            </a:pPr>
            <a:r>
              <a:rPr lang="el" sz="1800">
                <a:solidFill>
                  <a:srgbClr val="FFBA00"/>
                </a:solidFill>
                <a:latin typeface="Century Gothic"/>
                <a:cs typeface="Century Gothic"/>
              </a:rPr>
              <a:t>	</a:t>
            </a:r>
            <a:r>
              <a:rPr lang="el" sz="1800">
                <a:latin typeface="Century Gothic"/>
                <a:cs typeface="Century Gothic"/>
              </a:rPr>
              <a:t>Οι περισσότερες υποδομές φόρτισης βασίζονται σε διάφορους τύπους τεχνολογιών επικοινωνίας που λειτουργούν με πολλαπλούς τύπους πρωτοκόλλων επικοινωνίας</a:t>
            </a:r>
            <a:endParaRPr sz="1800">
              <a:latin typeface="Century Gothic"/>
              <a:cs typeface="Century Gothic"/>
            </a:endParaRPr>
          </a:p>
          <a:p>
            <a:pPr marL="167005" indent="-154305">
              <a:lnSpc>
                <a:spcPct val="100000"/>
              </a:lnSpc>
              <a:spcBef>
                <a:spcPts val="555"/>
              </a:spcBef>
              <a:buClr>
                <a:srgbClr val="FFBA00"/>
              </a:buClr>
              <a:buFont typeface="Arial"/>
              <a:buChar char="•"/>
              <a:tabLst>
                <a:tab pos="167005" algn="l"/>
              </a:tabLst>
            </a:pPr>
            <a:r>
              <a:rPr lang="el" sz="1800">
                <a:latin typeface="Century Gothic"/>
                <a:cs typeface="Century Gothic"/>
              </a:rPr>
              <a:t>Σε αυτή την περίπτωση, μπορούμε να βρούμε:</a:t>
            </a:r>
            <a:endParaRPr sz="1800">
              <a:latin typeface="Century Gothic"/>
              <a:cs typeface="Century Gothic"/>
            </a:endParaRPr>
          </a:p>
        </p:txBody>
      </p:sp>
      <p:sp>
        <p:nvSpPr>
          <p:cNvPr id="3" name="object 3"/>
          <p:cNvSpPr txBox="1"/>
          <p:nvPr/>
        </p:nvSpPr>
        <p:spPr>
          <a:xfrm>
            <a:off x="637008" y="3429000"/>
            <a:ext cx="5805805" cy="2788920"/>
          </a:xfrm>
          <a:prstGeom prst="rect">
            <a:avLst/>
          </a:prstGeom>
          <a:ln w="22225">
            <a:solidFill>
              <a:srgbClr val="C00000"/>
            </a:solidFill>
          </a:ln>
        </p:spPr>
        <p:txBody>
          <a:bodyPr vert="horz" wrap="square" lIns="0" tIns="25400" rIns="0" bIns="0" rtlCol="0">
            <a:spAutoFit/>
          </a:bodyPr>
          <a:lstStyle/>
          <a:p>
            <a:pPr marL="313055" indent="-184150">
              <a:lnSpc>
                <a:spcPct val="100000"/>
              </a:lnSpc>
              <a:spcBef>
                <a:spcPts val="200"/>
              </a:spcBef>
              <a:buFont typeface="Arial"/>
              <a:buChar char="•"/>
              <a:tabLst>
                <a:tab pos="313055" algn="l"/>
              </a:tabLst>
            </a:pPr>
            <a:r>
              <a:rPr lang="el" sz="1600" b="1" dirty="0">
                <a:latin typeface="Century Gothic Bold"/>
                <a:cs typeface="Century Gothic Bold"/>
              </a:rPr>
              <a:t>Παραδοσιακές τεχνολογίες επικοινωνιών</a:t>
            </a:r>
            <a:endParaRPr sz="1600" dirty="0">
              <a:latin typeface="Century Gothic Bold"/>
              <a:cs typeface="Century Gothic Bold"/>
            </a:endParaRPr>
          </a:p>
          <a:p>
            <a:pPr marL="494030" lvl="1" indent="-182245">
              <a:lnSpc>
                <a:spcPct val="100000"/>
              </a:lnSpc>
              <a:spcBef>
                <a:spcPts val="580"/>
              </a:spcBef>
              <a:buFont typeface="Arial"/>
              <a:buChar char="•"/>
              <a:tabLst>
                <a:tab pos="494030" algn="l"/>
              </a:tabLst>
            </a:pPr>
            <a:r>
              <a:rPr lang="el" sz="1400" dirty="0">
                <a:latin typeface="Century Gothic"/>
                <a:cs typeface="Century Gothic"/>
              </a:rPr>
              <a:t>Ενσύρματη (Ethernet) και ασύρματη (WiFi)</a:t>
            </a:r>
            <a:endParaRPr sz="1400" dirty="0">
              <a:latin typeface="Century Gothic"/>
              <a:cs typeface="Century Gothic"/>
            </a:endParaRPr>
          </a:p>
          <a:p>
            <a:pPr marL="313055" indent="-184150">
              <a:lnSpc>
                <a:spcPct val="100000"/>
              </a:lnSpc>
              <a:spcBef>
                <a:spcPts val="620"/>
              </a:spcBef>
              <a:buFont typeface="Arial"/>
              <a:buChar char="•"/>
              <a:tabLst>
                <a:tab pos="313055" algn="l"/>
              </a:tabLst>
            </a:pPr>
            <a:r>
              <a:rPr lang="el" sz="1600" b="1" dirty="0">
                <a:latin typeface="Century Gothic Bold"/>
                <a:cs typeface="Century Gothic Bold"/>
              </a:rPr>
              <a:t>Νέες τεχνολογίες επικοινωνίας</a:t>
            </a:r>
            <a:endParaRPr sz="1600" dirty="0">
              <a:latin typeface="Century Gothic Bold"/>
              <a:cs typeface="Century Gothic Bold"/>
            </a:endParaRPr>
          </a:p>
          <a:p>
            <a:pPr marL="494030" lvl="1" indent="-182245">
              <a:lnSpc>
                <a:spcPct val="100000"/>
              </a:lnSpc>
              <a:spcBef>
                <a:spcPts val="585"/>
              </a:spcBef>
              <a:buFont typeface="Arial"/>
              <a:buChar char="•"/>
              <a:tabLst>
                <a:tab pos="494030" algn="l"/>
              </a:tabLst>
            </a:pPr>
            <a:r>
              <a:rPr lang="el" sz="1400" dirty="0">
                <a:latin typeface="Century Gothic"/>
                <a:cs typeface="Century Gothic"/>
              </a:rPr>
              <a:t>Παράδειγμα: NB-IoT, Sigfox, LoRa... (Κυψελοειδές IoT)</a:t>
            </a:r>
            <a:endParaRPr sz="1400" dirty="0">
              <a:latin typeface="Century Gothic"/>
              <a:cs typeface="Century Gothic"/>
            </a:endParaRPr>
          </a:p>
          <a:p>
            <a:pPr marL="313055" indent="-184150">
              <a:lnSpc>
                <a:spcPct val="100000"/>
              </a:lnSpc>
              <a:spcBef>
                <a:spcPts val="615"/>
              </a:spcBef>
              <a:buFont typeface="Arial"/>
              <a:buChar char="•"/>
              <a:tabLst>
                <a:tab pos="313055" algn="l"/>
              </a:tabLst>
            </a:pPr>
            <a:r>
              <a:rPr lang="el" sz="1600" b="1" spc="-10" dirty="0">
                <a:latin typeface="Century Gothic Bold"/>
                <a:cs typeface="Century Gothic Bold"/>
              </a:rPr>
              <a:t>Πρωτόκολλα βιομηχανικού προσανατολισμού</a:t>
            </a:r>
            <a:endParaRPr sz="1600" dirty="0">
              <a:latin typeface="Century Gothic Bold"/>
              <a:cs typeface="Century Gothic Bold"/>
            </a:endParaRPr>
          </a:p>
          <a:p>
            <a:pPr marL="494030" lvl="1" indent="-182245">
              <a:lnSpc>
                <a:spcPct val="100000"/>
              </a:lnSpc>
              <a:spcBef>
                <a:spcPts val="585"/>
              </a:spcBef>
              <a:buFont typeface="Arial"/>
              <a:buChar char="•"/>
              <a:tabLst>
                <a:tab pos="494030" algn="l"/>
              </a:tabLst>
            </a:pPr>
            <a:r>
              <a:rPr lang="el" sz="1400" dirty="0">
                <a:latin typeface="Century Gothic"/>
                <a:cs typeface="Century Gothic"/>
              </a:rPr>
              <a:t>Παράδειγμα: OCPP, Modbus/TCP, OPC UA, ...</a:t>
            </a:r>
            <a:endParaRPr sz="1400" dirty="0">
              <a:latin typeface="Century Gothic"/>
              <a:cs typeface="Century Gothic"/>
            </a:endParaRPr>
          </a:p>
          <a:p>
            <a:pPr marL="313055" indent="-184150">
              <a:lnSpc>
                <a:spcPct val="100000"/>
              </a:lnSpc>
              <a:spcBef>
                <a:spcPts val="615"/>
              </a:spcBef>
              <a:buFont typeface="Arial"/>
              <a:buChar char="•"/>
              <a:tabLst>
                <a:tab pos="313055" algn="l"/>
              </a:tabLst>
            </a:pPr>
            <a:r>
              <a:rPr lang="el" sz="1600" b="1" spc="-10" dirty="0">
                <a:latin typeface="Century Gothic Bold"/>
                <a:cs typeface="Century Gothic Bold"/>
              </a:rPr>
              <a:t>Πρωτόκολλα προσανατολισμένα στο Διαδίκτυο</a:t>
            </a:r>
            <a:endParaRPr sz="1600" dirty="0">
              <a:latin typeface="Century Gothic Bold"/>
              <a:cs typeface="Century Gothic Bold"/>
            </a:endParaRPr>
          </a:p>
          <a:p>
            <a:pPr marL="494030" lvl="1" indent="-182245">
              <a:lnSpc>
                <a:spcPct val="100000"/>
              </a:lnSpc>
              <a:spcBef>
                <a:spcPts val="585"/>
              </a:spcBef>
              <a:buFont typeface="Arial"/>
              <a:buChar char="•"/>
              <a:tabLst>
                <a:tab pos="494030" algn="l"/>
              </a:tabLst>
            </a:pPr>
            <a:r>
              <a:rPr lang="el" sz="1400" dirty="0">
                <a:latin typeface="Century Gothic"/>
                <a:cs typeface="Century Gothic"/>
              </a:rPr>
              <a:t>Κάτω επίπεδα: IP, TCP</a:t>
            </a:r>
            <a:endParaRPr sz="1400" dirty="0">
              <a:latin typeface="Century Gothic"/>
              <a:cs typeface="Century Gothic"/>
            </a:endParaRPr>
          </a:p>
          <a:p>
            <a:pPr marL="494030" lvl="1" indent="-182245">
              <a:lnSpc>
                <a:spcPct val="100000"/>
              </a:lnSpc>
              <a:spcBef>
                <a:spcPts val="620"/>
              </a:spcBef>
              <a:buFont typeface="Arial"/>
              <a:buChar char="•"/>
              <a:tabLst>
                <a:tab pos="494030" algn="l"/>
              </a:tabLst>
            </a:pPr>
            <a:r>
              <a:rPr lang="el" sz="1400" dirty="0">
                <a:latin typeface="Century Gothic"/>
                <a:cs typeface="Century Gothic"/>
              </a:rPr>
              <a:t>Ανώτερα στρώματα: RESTful πλαίσια, MQTT, CoAP, ...</a:t>
            </a:r>
            <a:endParaRPr sz="1400" dirty="0">
              <a:latin typeface="Century Gothic"/>
              <a:cs typeface="Century Gothic"/>
            </a:endParaRPr>
          </a:p>
        </p:txBody>
      </p:sp>
      <p:grpSp>
        <p:nvGrpSpPr>
          <p:cNvPr id="4" name="object 4"/>
          <p:cNvGrpSpPr/>
          <p:nvPr/>
        </p:nvGrpSpPr>
        <p:grpSpPr>
          <a:xfrm>
            <a:off x="7221412" y="159108"/>
            <a:ext cx="4851400" cy="6620509"/>
            <a:chOff x="7221412" y="159108"/>
            <a:chExt cx="4851400" cy="6620509"/>
          </a:xfrm>
        </p:grpSpPr>
        <p:pic>
          <p:nvPicPr>
            <p:cNvPr id="5" name="object 5"/>
            <p:cNvPicPr/>
            <p:nvPr/>
          </p:nvPicPr>
          <p:blipFill>
            <a:blip r:embed="rId2" cstate="print"/>
            <a:stretch>
              <a:fillRect/>
            </a:stretch>
          </p:blipFill>
          <p:spPr>
            <a:xfrm>
              <a:off x="7549376" y="6167335"/>
              <a:ext cx="3294001" cy="612000"/>
            </a:xfrm>
            <a:prstGeom prst="rect">
              <a:avLst/>
            </a:prstGeom>
          </p:spPr>
        </p:pic>
        <p:sp>
          <p:nvSpPr>
            <p:cNvPr id="6" name="object 6"/>
            <p:cNvSpPr/>
            <p:nvPr/>
          </p:nvSpPr>
          <p:spPr>
            <a:xfrm>
              <a:off x="7226175" y="163870"/>
              <a:ext cx="4841875" cy="5880735"/>
            </a:xfrm>
            <a:custGeom>
              <a:avLst/>
              <a:gdLst/>
              <a:ahLst/>
              <a:cxnLst/>
              <a:rect l="l" t="t" r="r" b="b"/>
              <a:pathLst>
                <a:path w="4841875" h="5880735">
                  <a:moveTo>
                    <a:pt x="4841521" y="0"/>
                  </a:moveTo>
                  <a:lnTo>
                    <a:pt x="0" y="0"/>
                  </a:lnTo>
                  <a:lnTo>
                    <a:pt x="0" y="5880402"/>
                  </a:lnTo>
                  <a:lnTo>
                    <a:pt x="4841521" y="5880402"/>
                  </a:lnTo>
                  <a:lnTo>
                    <a:pt x="4841521" y="0"/>
                  </a:lnTo>
                  <a:close/>
                </a:path>
              </a:pathLst>
            </a:custGeom>
            <a:solidFill>
              <a:srgbClr val="F8D3CF"/>
            </a:solidFill>
          </p:spPr>
          <p:txBody>
            <a:bodyPr wrap="square" lIns="0" tIns="0" rIns="0" bIns="0" rtlCol="0"/>
            <a:lstStyle/>
            <a:p>
              <a:endParaRPr/>
            </a:p>
          </p:txBody>
        </p:sp>
        <p:sp>
          <p:nvSpPr>
            <p:cNvPr id="7" name="object 7"/>
            <p:cNvSpPr/>
            <p:nvPr/>
          </p:nvSpPr>
          <p:spPr>
            <a:xfrm>
              <a:off x="7226175" y="163870"/>
              <a:ext cx="4841875" cy="5880735"/>
            </a:xfrm>
            <a:custGeom>
              <a:avLst/>
              <a:gdLst/>
              <a:ahLst/>
              <a:cxnLst/>
              <a:rect l="l" t="t" r="r" b="b"/>
              <a:pathLst>
                <a:path w="4841875" h="5880735">
                  <a:moveTo>
                    <a:pt x="0" y="0"/>
                  </a:moveTo>
                  <a:lnTo>
                    <a:pt x="4841521" y="0"/>
                  </a:lnTo>
                  <a:lnTo>
                    <a:pt x="4841521" y="5880402"/>
                  </a:lnTo>
                  <a:lnTo>
                    <a:pt x="0" y="5880402"/>
                  </a:lnTo>
                  <a:lnTo>
                    <a:pt x="0" y="0"/>
                  </a:lnTo>
                  <a:close/>
                </a:path>
              </a:pathLst>
            </a:custGeom>
            <a:ln w="9525">
              <a:solidFill>
                <a:srgbClr val="CF2E1D"/>
              </a:solidFill>
            </a:ln>
          </p:spPr>
          <p:txBody>
            <a:bodyPr wrap="square" lIns="0" tIns="0" rIns="0" bIns="0" rtlCol="0"/>
            <a:lstStyle/>
            <a:p>
              <a:endParaRPr/>
            </a:p>
          </p:txBody>
        </p:sp>
      </p:grpSp>
      <p:sp>
        <p:nvSpPr>
          <p:cNvPr id="8" name="object 8"/>
          <p:cNvSpPr txBox="1"/>
          <p:nvPr/>
        </p:nvSpPr>
        <p:spPr>
          <a:xfrm>
            <a:off x="7226143" y="195579"/>
            <a:ext cx="4723798" cy="5897448"/>
          </a:xfrm>
          <a:prstGeom prst="rect">
            <a:avLst/>
          </a:prstGeom>
        </p:spPr>
        <p:txBody>
          <a:bodyPr vert="horz" wrap="square" lIns="0" tIns="12700" rIns="0" bIns="0" rtlCol="0">
            <a:spAutoFit/>
          </a:bodyPr>
          <a:lstStyle/>
          <a:p>
            <a:pPr marL="104139" marR="243204" indent="-91440">
              <a:lnSpc>
                <a:spcPct val="100000"/>
              </a:lnSpc>
              <a:spcBef>
                <a:spcPts val="100"/>
              </a:spcBef>
              <a:buFont typeface="Arial"/>
              <a:buChar char="•"/>
              <a:tabLst>
                <a:tab pos="104139" algn="l"/>
                <a:tab pos="160020" algn="l"/>
              </a:tabLst>
            </a:pPr>
            <a:r>
              <a:rPr lang="el" sz="1400" dirty="0">
                <a:solidFill>
                  <a:srgbClr val="FFBA00"/>
                </a:solidFill>
                <a:latin typeface="Century Gothic"/>
                <a:cs typeface="Century Gothic"/>
              </a:rPr>
              <a:t>	</a:t>
            </a:r>
            <a:r>
              <a:rPr lang="el" sz="1400" dirty="0">
                <a:latin typeface="Century Gothic"/>
                <a:cs typeface="Century Gothic"/>
              </a:rPr>
              <a:t>Όλο και πιο </a:t>
            </a:r>
            <a:r>
              <a:rPr lang="el" sz="1400" b="1" dirty="0">
                <a:latin typeface="Century Gothic Bold"/>
                <a:cs typeface="Century Gothic Bold"/>
              </a:rPr>
              <a:t>περίπλοκα πλαίσια</a:t>
            </a:r>
            <a:r>
              <a:rPr lang="el" sz="1400" dirty="0">
                <a:latin typeface="Century Gothic"/>
                <a:cs typeface="Century Gothic"/>
              </a:rPr>
              <a:t>, τα οποία δεν βοηθούν στη δική του συντήρηση</a:t>
            </a:r>
            <a:endParaRPr sz="1400" dirty="0">
              <a:latin typeface="Century Gothic"/>
              <a:cs typeface="Century Gothic"/>
            </a:endParaRPr>
          </a:p>
          <a:p>
            <a:pPr marL="396875" marR="238760" lvl="1" indent="-182880">
              <a:lnSpc>
                <a:spcPct val="114300"/>
              </a:lnSpc>
              <a:spcBef>
                <a:spcPts val="320"/>
              </a:spcBef>
              <a:buFont typeface="Arial"/>
              <a:buChar char="•"/>
              <a:tabLst>
                <a:tab pos="396875" algn="l"/>
              </a:tabLst>
            </a:pPr>
            <a:r>
              <a:rPr lang="el" sz="1200" dirty="0">
                <a:latin typeface="Century Gothic"/>
                <a:cs typeface="Century Gothic"/>
              </a:rPr>
              <a:t>Περισσότερες τεχνολογίες και περισσότερα πρωτόκολλα είναι αυτό που προετοιμάζει ένα κοκτέιλ μολότοφ</a:t>
            </a:r>
            <a:endParaRPr sz="1200" dirty="0">
              <a:latin typeface="Century Gothic"/>
              <a:cs typeface="Century Gothic"/>
            </a:endParaRPr>
          </a:p>
          <a:p>
            <a:pPr marL="104139" marR="388620" indent="-91440">
              <a:lnSpc>
                <a:spcPts val="1900"/>
              </a:lnSpc>
              <a:spcBef>
                <a:spcPts val="695"/>
              </a:spcBef>
              <a:buClr>
                <a:srgbClr val="FFBA00"/>
              </a:buClr>
              <a:buFont typeface="Arial"/>
              <a:buChar char="•"/>
              <a:tabLst>
                <a:tab pos="104139" algn="l"/>
              </a:tabLst>
            </a:pPr>
            <a:r>
              <a:rPr lang="el" sz="1400" spc="-10" dirty="0">
                <a:latin typeface="Century Gothic"/>
                <a:cs typeface="Century Gothic"/>
              </a:rPr>
              <a:t>Επικοινωνίες που εκτίθενται σε </a:t>
            </a:r>
            <a:r>
              <a:rPr lang="el" sz="1400" b="1" spc="-10" dirty="0">
                <a:latin typeface="Century Gothic Bold"/>
                <a:cs typeface="Century Gothic Bold"/>
              </a:rPr>
              <a:t>υποκλοπή,</a:t>
            </a:r>
            <a:r>
              <a:rPr lang="el" sz="1400" spc="-10" dirty="0">
                <a:latin typeface="Century Gothic"/>
                <a:cs typeface="Century Gothic"/>
              </a:rPr>
              <a:t> ιδίως εάν βασίζονται σε ασύρματες επικοινωνίες</a:t>
            </a:r>
            <a:endParaRPr sz="1400" dirty="0">
              <a:latin typeface="Century Gothic"/>
              <a:cs typeface="Century Gothic"/>
            </a:endParaRPr>
          </a:p>
          <a:p>
            <a:pPr marL="396875" marR="47625" lvl="1" indent="-182880" algn="just">
              <a:lnSpc>
                <a:spcPts val="1610"/>
              </a:lnSpc>
              <a:spcBef>
                <a:spcPts val="725"/>
              </a:spcBef>
              <a:buFont typeface="Arial"/>
              <a:buChar char="•"/>
              <a:tabLst>
                <a:tab pos="396875" algn="l"/>
              </a:tabLst>
            </a:pPr>
            <a:r>
              <a:rPr lang="el" sz="1200" dirty="0">
                <a:latin typeface="Century Gothic"/>
                <a:cs typeface="Century Gothic"/>
              </a:rPr>
              <a:t>Οι πληροφορίες κατανάλωσης πρέπει να διαβιβάζονται στο C</a:t>
            </a:r>
            <a:r>
              <a:rPr lang="el-GR" sz="1200" dirty="0">
                <a:latin typeface="Century Gothic"/>
                <a:cs typeface="Century Gothic"/>
              </a:rPr>
              <a:t>σταθμοί φόρτισης</a:t>
            </a:r>
            <a:r>
              <a:rPr lang="el" sz="1200" dirty="0">
                <a:latin typeface="Century Gothic"/>
                <a:cs typeface="Century Gothic"/>
              </a:rPr>
              <a:t> για να εκτελούνται εργασίες ελέγχου και τιμολόγησης</a:t>
            </a:r>
            <a:endParaRPr sz="1200" dirty="0">
              <a:latin typeface="Century Gothic"/>
              <a:cs typeface="Century Gothic"/>
            </a:endParaRPr>
          </a:p>
          <a:p>
            <a:pPr marL="396875" algn="just">
              <a:lnSpc>
                <a:spcPts val="1660"/>
              </a:lnSpc>
            </a:pPr>
            <a:r>
              <a:rPr lang="el" sz="1200" dirty="0">
                <a:latin typeface="Century Gothic"/>
                <a:cs typeface="Century Gothic"/>
              </a:rPr>
              <a:t>- μεγάλο ενδιαφέρον και για τους επιτιθέμενους </a:t>
            </a:r>
            <a:r>
              <a:rPr lang="el" sz="1200" spc="-50" dirty="0">
                <a:latin typeface="Cambria"/>
                <a:cs typeface="Cambria"/>
              </a:rPr>
              <a:t>®</a:t>
            </a:r>
            <a:endParaRPr sz="1200" dirty="0">
              <a:latin typeface="Cambria"/>
              <a:cs typeface="Cambria"/>
            </a:endParaRPr>
          </a:p>
          <a:p>
            <a:pPr marL="396875" marR="10795" lvl="1" indent="-182880" algn="just">
              <a:lnSpc>
                <a:spcPct val="107100"/>
              </a:lnSpc>
              <a:spcBef>
                <a:spcPts val="480"/>
              </a:spcBef>
              <a:buFont typeface="Arial"/>
              <a:buChar char="•"/>
              <a:tabLst>
                <a:tab pos="396875" algn="l"/>
              </a:tabLst>
            </a:pPr>
            <a:r>
              <a:rPr lang="el" sz="1200" dirty="0">
                <a:latin typeface="Century Gothic"/>
                <a:cs typeface="Century Gothic"/>
              </a:rPr>
              <a:t>Και πάλι, τα περισσότερα από τα βιομηχανικά πρωτόκολλα είναι τύπου «κληρονομιάς», επομένως τα προληπτικά μέτρα είναι πιθανό να είναι βασικά ή ανύπαρκτα</a:t>
            </a:r>
            <a:endParaRPr sz="1200" dirty="0">
              <a:latin typeface="Century Gothic"/>
              <a:cs typeface="Century Gothic"/>
            </a:endParaRPr>
          </a:p>
          <a:p>
            <a:pPr marL="104139" marR="1050290" indent="-91440" algn="just">
              <a:lnSpc>
                <a:spcPts val="1900"/>
              </a:lnSpc>
              <a:spcBef>
                <a:spcPts val="720"/>
              </a:spcBef>
              <a:buClr>
                <a:srgbClr val="FFBA00"/>
              </a:buClr>
              <a:buFont typeface="Arial"/>
              <a:buChar char="•"/>
              <a:tabLst>
                <a:tab pos="104139" algn="l"/>
              </a:tabLst>
            </a:pPr>
            <a:r>
              <a:rPr lang="el" sz="1400" b="1" dirty="0">
                <a:latin typeface="Century Gothic Bold"/>
                <a:cs typeface="Century Gothic Bold"/>
              </a:rPr>
              <a:t>Απροσδόκητες διακοπές λόγω </a:t>
            </a:r>
            <a:r>
              <a:rPr lang="el" sz="1400" dirty="0">
                <a:latin typeface="Century Gothic"/>
                <a:cs typeface="Century Gothic"/>
              </a:rPr>
              <a:t>πραγματικής κατανάλωσης περιορισμένων συσκευών</a:t>
            </a:r>
            <a:endParaRPr sz="1400" dirty="0">
              <a:latin typeface="Century Gothic"/>
              <a:cs typeface="Century Gothic"/>
            </a:endParaRPr>
          </a:p>
          <a:p>
            <a:pPr marL="396875" marR="81915" lvl="1" indent="-182880">
              <a:lnSpc>
                <a:spcPct val="101000"/>
              </a:lnSpc>
              <a:spcBef>
                <a:spcPts val="500"/>
              </a:spcBef>
              <a:buFont typeface="Arial"/>
              <a:buChar char="•"/>
              <a:tabLst>
                <a:tab pos="396875" algn="l"/>
              </a:tabLst>
            </a:pPr>
            <a:r>
              <a:rPr lang="el" sz="1200" dirty="0">
                <a:latin typeface="Century Gothic"/>
                <a:cs typeface="Century Gothic"/>
              </a:rPr>
              <a:t>Τα παραδοσιακά πρωτόκολλα ασφαλείας (π.χ. TLS/DTLS, IPSec) σε ορισμένες συσκευές ενδέχεται να τιμωρούν σοβαρά τον πραγματικό κύκλο ζωής μιας περιορισμένης συσκευής - π.χ. έξυπνοι μετρητές</a:t>
            </a:r>
            <a:endParaRPr sz="1200" dirty="0">
              <a:latin typeface="Century Gothic"/>
              <a:cs typeface="Century Gothic"/>
            </a:endParaRPr>
          </a:p>
          <a:p>
            <a:pPr marL="396875" marR="5080" lvl="1" indent="-182880">
              <a:lnSpc>
                <a:spcPct val="101000"/>
              </a:lnSpc>
              <a:spcBef>
                <a:spcPts val="515"/>
              </a:spcBef>
              <a:buFont typeface="Arial"/>
              <a:buChar char="•"/>
              <a:tabLst>
                <a:tab pos="396875" algn="l"/>
              </a:tabLst>
            </a:pPr>
            <a:r>
              <a:rPr lang="el" sz="1200" dirty="0">
                <a:latin typeface="Century Gothic"/>
                <a:cs typeface="Century Gothic"/>
              </a:rPr>
              <a:t>Αυτός ο περιορισμός προσθέτει επίσης την πρόσθετη δυσκολία ενσωμάτωσης άλλων βασικών μηχανισμών, όπως εξελιγμένοι μηχανισμοί ελέγχου ταυτότητας και εξουσιοδότησης, αρχεία καταγραφής κ.λπ.</a:t>
            </a:r>
            <a:endParaRPr sz="1200" dirty="0">
              <a:latin typeface="Century Gothic"/>
              <a:cs typeface="Century Gothic"/>
            </a:endParaRPr>
          </a:p>
        </p:txBody>
      </p:sp>
      <p:sp>
        <p:nvSpPr>
          <p:cNvPr id="9" name="object 9"/>
          <p:cNvSpPr/>
          <p:nvPr/>
        </p:nvSpPr>
        <p:spPr>
          <a:xfrm>
            <a:off x="6653569" y="3849081"/>
            <a:ext cx="486409" cy="679450"/>
          </a:xfrm>
          <a:custGeom>
            <a:avLst/>
            <a:gdLst/>
            <a:ahLst/>
            <a:cxnLst/>
            <a:rect l="l" t="t" r="r" b="b"/>
            <a:pathLst>
              <a:path w="486409" h="679450">
                <a:moveTo>
                  <a:pt x="243086" y="0"/>
                </a:moveTo>
                <a:lnTo>
                  <a:pt x="243086" y="169843"/>
                </a:lnTo>
                <a:lnTo>
                  <a:pt x="0" y="169843"/>
                </a:lnTo>
                <a:lnTo>
                  <a:pt x="0" y="509529"/>
                </a:lnTo>
                <a:lnTo>
                  <a:pt x="243086" y="509529"/>
                </a:lnTo>
                <a:lnTo>
                  <a:pt x="243086" y="679372"/>
                </a:lnTo>
                <a:lnTo>
                  <a:pt x="486173" y="339685"/>
                </a:lnTo>
                <a:lnTo>
                  <a:pt x="243086" y="0"/>
                </a:lnTo>
                <a:close/>
              </a:path>
            </a:pathLst>
          </a:custGeom>
          <a:solidFill>
            <a:srgbClr val="FFBA00"/>
          </a:solidFill>
        </p:spPr>
        <p:txBody>
          <a:bodyPr wrap="square" lIns="0" tIns="0" rIns="0" bIns="0" rtlCol="0"/>
          <a:lstStyle/>
          <a:p>
            <a:endParaRPr/>
          </a:p>
        </p:txBody>
      </p:sp>
      <p:sp>
        <p:nvSpPr>
          <p:cNvPr id="10" name="object 10"/>
          <p:cNvSpPr txBox="1"/>
          <p:nvPr/>
        </p:nvSpPr>
        <p:spPr>
          <a:xfrm>
            <a:off x="78739" y="6523201"/>
            <a:ext cx="3042285" cy="444352"/>
          </a:xfrm>
          <a:prstGeom prst="rect">
            <a:avLst/>
          </a:prstGeom>
        </p:spPr>
        <p:txBody>
          <a:bodyPr vert="horz" wrap="square" lIns="0" tIns="13335" rIns="0" bIns="0" rtlCol="0">
            <a:spAutoFit/>
          </a:bodyPr>
          <a:lstStyle/>
          <a:p>
            <a:pPr marL="12700">
              <a:lnSpc>
                <a:spcPct val="100000"/>
              </a:lnSpc>
              <a:spcBef>
                <a:spcPts val="105"/>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Κριστίνα Αλκαράθ (UMA)</a:t>
            </a:r>
            <a:endParaRPr sz="1400" dirty="0">
              <a:latin typeface="Century Gothic"/>
              <a:cs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882216" y="-11112"/>
            <a:ext cx="5309870" cy="6880225"/>
            <a:chOff x="6882216" y="-11112"/>
            <a:chExt cx="5309870" cy="6880225"/>
          </a:xfrm>
        </p:grpSpPr>
        <p:pic>
          <p:nvPicPr>
            <p:cNvPr id="3" name="object 3"/>
            <p:cNvPicPr/>
            <p:nvPr/>
          </p:nvPicPr>
          <p:blipFill>
            <a:blip r:embed="rId2" cstate="print"/>
            <a:stretch>
              <a:fillRect/>
            </a:stretch>
          </p:blipFill>
          <p:spPr>
            <a:xfrm>
              <a:off x="7169923" y="0"/>
              <a:ext cx="5022075" cy="6858000"/>
            </a:xfrm>
            <a:prstGeom prst="rect">
              <a:avLst/>
            </a:prstGeom>
          </p:spPr>
        </p:pic>
        <p:pic>
          <p:nvPicPr>
            <p:cNvPr id="4" name="object 4"/>
            <p:cNvPicPr/>
            <p:nvPr/>
          </p:nvPicPr>
          <p:blipFill>
            <a:blip r:embed="rId3" cstate="print"/>
            <a:stretch>
              <a:fillRect/>
            </a:stretch>
          </p:blipFill>
          <p:spPr>
            <a:xfrm>
              <a:off x="7549376" y="6167335"/>
              <a:ext cx="3294001" cy="612000"/>
            </a:xfrm>
            <a:prstGeom prst="rect">
              <a:avLst/>
            </a:prstGeom>
          </p:spPr>
        </p:pic>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lang="el" spc="80"/>
              <a:t>Προκλήσεις επικοινωνίας</a:t>
            </a:r>
          </a:p>
        </p:txBody>
      </p:sp>
      <p:sp>
        <p:nvSpPr>
          <p:cNvPr id="8" name="object 8"/>
          <p:cNvSpPr txBox="1"/>
          <p:nvPr/>
        </p:nvSpPr>
        <p:spPr>
          <a:xfrm>
            <a:off x="78739" y="6523201"/>
            <a:ext cx="3042285" cy="444352"/>
          </a:xfrm>
          <a:prstGeom prst="rect">
            <a:avLst/>
          </a:prstGeom>
        </p:spPr>
        <p:txBody>
          <a:bodyPr vert="horz" wrap="square" lIns="0" tIns="13335" rIns="0" bIns="0" rtlCol="0">
            <a:spAutoFit/>
          </a:bodyPr>
          <a:lstStyle/>
          <a:p>
            <a:pPr marL="12700">
              <a:lnSpc>
                <a:spcPct val="100000"/>
              </a:lnSpc>
              <a:spcBef>
                <a:spcPts val="105"/>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Κριστίνα Αλκαράθ (UMA)</a:t>
            </a:r>
            <a:endParaRPr sz="1400" dirty="0">
              <a:latin typeface="Century Gothic"/>
              <a:cs typeface="Century Gothic"/>
            </a:endParaRPr>
          </a:p>
        </p:txBody>
      </p:sp>
      <p:sp>
        <p:nvSpPr>
          <p:cNvPr id="6" name="object 6"/>
          <p:cNvSpPr txBox="1"/>
          <p:nvPr/>
        </p:nvSpPr>
        <p:spPr>
          <a:xfrm>
            <a:off x="706228" y="1411541"/>
            <a:ext cx="6052185" cy="989245"/>
          </a:xfrm>
          <a:prstGeom prst="rect">
            <a:avLst/>
          </a:prstGeom>
        </p:spPr>
        <p:txBody>
          <a:bodyPr vert="horz" wrap="square" lIns="0" tIns="13970" rIns="0" bIns="0" rtlCol="0">
            <a:spAutoFit/>
          </a:bodyPr>
          <a:lstStyle/>
          <a:p>
            <a:pPr marL="103505" marR="5080" indent="-91440">
              <a:lnSpc>
                <a:spcPct val="99400"/>
              </a:lnSpc>
              <a:spcBef>
                <a:spcPts val="110"/>
              </a:spcBef>
              <a:buFont typeface="Arial"/>
              <a:buChar char="•"/>
              <a:tabLst>
                <a:tab pos="103505" algn="l"/>
                <a:tab pos="166370" algn="l"/>
              </a:tabLst>
            </a:pPr>
            <a:r>
              <a:rPr lang="el" sz="1600" dirty="0">
                <a:solidFill>
                  <a:srgbClr val="FFBA00"/>
                </a:solidFill>
                <a:latin typeface="Century Gothic"/>
                <a:cs typeface="Century Gothic"/>
              </a:rPr>
              <a:t>	</a:t>
            </a:r>
            <a:r>
              <a:rPr lang="el" sz="1600" dirty="0">
                <a:latin typeface="Century Gothic"/>
                <a:cs typeface="Century Gothic"/>
              </a:rPr>
              <a:t>Ωστόσο, είναι επίσης σημαντικό να σημειωθεί ότι έχει σημειωθεί κάποια πρόοδος στην ασφάλεια ορισμένων πρωτοκόλλων, όπως το OCPP v2.0.1σε σχέση με προηγούμενες εκδόσεις</a:t>
            </a:r>
            <a:endParaRPr sz="1600" dirty="0">
              <a:latin typeface="Century Gothic"/>
              <a:cs typeface="Century Gothic"/>
            </a:endParaRPr>
          </a:p>
        </p:txBody>
      </p:sp>
      <p:graphicFrame>
        <p:nvGraphicFramePr>
          <p:cNvPr id="7" name="object 7"/>
          <p:cNvGraphicFramePr>
            <a:graphicFrameLocks noGrp="1"/>
          </p:cNvGraphicFramePr>
          <p:nvPr>
            <p:extLst>
              <p:ext uri="{D42A27DB-BD31-4B8C-83A1-F6EECF244321}">
                <p14:modId xmlns:p14="http://schemas.microsoft.com/office/powerpoint/2010/main" val="2664054901"/>
              </p:ext>
            </p:extLst>
          </p:nvPr>
        </p:nvGraphicFramePr>
        <p:xfrm>
          <a:off x="706228" y="2588558"/>
          <a:ext cx="6409689" cy="3834765"/>
        </p:xfrm>
        <a:graphic>
          <a:graphicData uri="http://schemas.openxmlformats.org/drawingml/2006/table">
            <a:tbl>
              <a:tblPr firstRow="1" bandRow="1">
                <a:tableStyleId>{2D5ABB26-0587-4C30-8999-92F81FD0307C}</a:tableStyleId>
              </a:tblPr>
              <a:tblGrid>
                <a:gridCol w="1793239">
                  <a:extLst>
                    <a:ext uri="{9D8B030D-6E8A-4147-A177-3AD203B41FA5}">
                      <a16:colId xmlns:a16="http://schemas.microsoft.com/office/drawing/2014/main" val="20000"/>
                    </a:ext>
                  </a:extLst>
                </a:gridCol>
                <a:gridCol w="2186305">
                  <a:extLst>
                    <a:ext uri="{9D8B030D-6E8A-4147-A177-3AD203B41FA5}">
                      <a16:colId xmlns:a16="http://schemas.microsoft.com/office/drawing/2014/main" val="20001"/>
                    </a:ext>
                  </a:extLst>
                </a:gridCol>
                <a:gridCol w="2430145">
                  <a:extLst>
                    <a:ext uri="{9D8B030D-6E8A-4147-A177-3AD203B41FA5}">
                      <a16:colId xmlns:a16="http://schemas.microsoft.com/office/drawing/2014/main" val="20002"/>
                    </a:ext>
                  </a:extLst>
                </a:gridCol>
              </a:tblGrid>
              <a:tr h="304800">
                <a:tc>
                  <a:txBody>
                    <a:bodyPr/>
                    <a:lstStyle/>
                    <a:p>
                      <a:pPr algn="ctr">
                        <a:lnSpc>
                          <a:spcPct val="100000"/>
                        </a:lnSpc>
                        <a:spcBef>
                          <a:spcPts val="365"/>
                        </a:spcBef>
                      </a:pPr>
                      <a:r>
                        <a:rPr lang="el" sz="1400" b="1" spc="-10">
                          <a:solidFill>
                            <a:srgbClr val="FFFFFF"/>
                          </a:solidFill>
                          <a:latin typeface="Century Gothic Bold"/>
                          <a:cs typeface="Century Gothic Bold"/>
                        </a:rPr>
                        <a:t>Ασφάλεια</a:t>
                      </a:r>
                      <a:endParaRPr sz="1400">
                        <a:latin typeface="Century Gothic Bold"/>
                        <a:cs typeface="Century Gothic Bold"/>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a:txBody>
                    <a:bodyPr/>
                    <a:lstStyle/>
                    <a:p>
                      <a:pPr algn="ctr">
                        <a:lnSpc>
                          <a:spcPct val="100000"/>
                        </a:lnSpc>
                        <a:spcBef>
                          <a:spcPts val="365"/>
                        </a:spcBef>
                      </a:pPr>
                      <a:r>
                        <a:rPr lang="el" sz="1400" b="1" spc="-10">
                          <a:solidFill>
                            <a:srgbClr val="FFFFFF"/>
                          </a:solidFill>
                          <a:latin typeface="Century Gothic Bold"/>
                          <a:cs typeface="Century Gothic Bold"/>
                        </a:rPr>
                        <a:t>OCPP-v1.6</a:t>
                      </a:r>
                      <a:endParaRPr sz="1400">
                        <a:latin typeface="Century Gothic Bold"/>
                        <a:cs typeface="Century Gothic Bold"/>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a:txBody>
                    <a:bodyPr/>
                    <a:lstStyle/>
                    <a:p>
                      <a:pPr algn="ctr">
                        <a:lnSpc>
                          <a:spcPct val="100000"/>
                        </a:lnSpc>
                        <a:spcBef>
                          <a:spcPts val="365"/>
                        </a:spcBef>
                      </a:pPr>
                      <a:r>
                        <a:rPr lang="el" sz="1400" b="1" spc="-10">
                          <a:solidFill>
                            <a:srgbClr val="FFFFFF"/>
                          </a:solidFill>
                          <a:latin typeface="Century Gothic Bold"/>
                          <a:cs typeface="Century Gothic Bold"/>
                        </a:rPr>
                        <a:t>OCPP-v2.0.1</a:t>
                      </a:r>
                      <a:endParaRPr sz="1400">
                        <a:latin typeface="Century Gothic Bold"/>
                        <a:cs typeface="Century Gothic Bold"/>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extLst>
                  <a:ext uri="{0D108BD9-81ED-4DB2-BD59-A6C34878D82A}">
                    <a16:rowId xmlns:a16="http://schemas.microsoft.com/office/drawing/2014/main" val="10000"/>
                  </a:ext>
                </a:extLst>
              </a:tr>
              <a:tr h="457200">
                <a:tc>
                  <a:txBody>
                    <a:bodyPr/>
                    <a:lstStyle/>
                    <a:p>
                      <a:pPr algn="ctr">
                        <a:lnSpc>
                          <a:spcPct val="100000"/>
                        </a:lnSpc>
                        <a:spcBef>
                          <a:spcPts val="350"/>
                        </a:spcBef>
                      </a:pPr>
                      <a:r>
                        <a:rPr lang="el" sz="1200" spc="-10">
                          <a:latin typeface="Century Gothic"/>
                          <a:cs typeface="Century Gothic"/>
                        </a:rPr>
                        <a:t>Κρυπτογράφηση</a:t>
                      </a:r>
                      <a:endParaRPr sz="1200">
                        <a:latin typeface="Century Gothic"/>
                        <a:cs typeface="Century Gothic"/>
                      </a:endParaRPr>
                    </a:p>
                  </a:txBody>
                  <a:tcPr marL="0" marR="0" marT="444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a:txBody>
                    <a:bodyPr/>
                    <a:lstStyle/>
                    <a:p>
                      <a:pPr marL="528320" marR="521334" indent="103505">
                        <a:lnSpc>
                          <a:spcPts val="1420"/>
                        </a:lnSpc>
                        <a:spcBef>
                          <a:spcPts val="415"/>
                        </a:spcBef>
                      </a:pPr>
                      <a:r>
                        <a:rPr lang="el" sz="1200">
                          <a:latin typeface="Century Gothic"/>
                          <a:cs typeface="Century Gothic"/>
                        </a:rPr>
                        <a:t>Το SSL/TLS δεν συνιστάται</a:t>
                      </a:r>
                      <a:endParaRPr sz="1200">
                        <a:latin typeface="Century Gothic"/>
                        <a:cs typeface="Century Gothic"/>
                      </a:endParaRPr>
                    </a:p>
                  </a:txBody>
                  <a:tcPr marL="0" marR="0" marT="527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a:txBody>
                    <a:bodyPr/>
                    <a:lstStyle/>
                    <a:p>
                      <a:pPr marL="638810" marR="598170" indent="-33655">
                        <a:lnSpc>
                          <a:spcPts val="1420"/>
                        </a:lnSpc>
                        <a:spcBef>
                          <a:spcPts val="415"/>
                        </a:spcBef>
                      </a:pPr>
                      <a:r>
                        <a:rPr lang="el" sz="1200" dirty="0">
                          <a:latin typeface="Century Gothic"/>
                          <a:cs typeface="Century Gothic"/>
                        </a:rPr>
                        <a:t>Το TLS εκτιμάται, αλλά είναι </a:t>
                      </a:r>
                      <a:r>
                        <a:rPr lang="el" sz="1200" b="1" spc="-10" dirty="0">
                          <a:latin typeface="Century Gothic Bold"/>
                          <a:cs typeface="Century Gothic Bold"/>
                        </a:rPr>
                        <a:t>προαιρετικό</a:t>
                      </a:r>
                      <a:endParaRPr sz="1200" dirty="0">
                        <a:latin typeface="Century Gothic Bold"/>
                        <a:cs typeface="Century Gothic Bold"/>
                      </a:endParaRPr>
                    </a:p>
                  </a:txBody>
                  <a:tcPr marL="0" marR="0" marT="527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extLst>
                  <a:ext uri="{0D108BD9-81ED-4DB2-BD59-A6C34878D82A}">
                    <a16:rowId xmlns:a16="http://schemas.microsoft.com/office/drawing/2014/main" val="10001"/>
                  </a:ext>
                </a:extLst>
              </a:tr>
              <a:tr h="274320">
                <a:tc>
                  <a:txBody>
                    <a:bodyPr/>
                    <a:lstStyle/>
                    <a:p>
                      <a:pPr algn="ctr">
                        <a:lnSpc>
                          <a:spcPct val="100000"/>
                        </a:lnSpc>
                        <a:spcBef>
                          <a:spcPts val="350"/>
                        </a:spcBef>
                      </a:pPr>
                      <a:r>
                        <a:rPr lang="el" sz="1200" spc="-10">
                          <a:latin typeface="Century Gothic"/>
                          <a:cs typeface="Century Gothic"/>
                        </a:rPr>
                        <a:t>Πιστοποιητικό</a:t>
                      </a:r>
                      <a:endParaRPr sz="12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50"/>
                        </a:spcBef>
                      </a:pPr>
                      <a:r>
                        <a:rPr lang="el" sz="1200" spc="-25">
                          <a:latin typeface="Century Gothic"/>
                          <a:cs typeface="Century Gothic"/>
                        </a:rPr>
                        <a:t>ΌΧΙ</a:t>
                      </a:r>
                      <a:endParaRPr sz="12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50"/>
                        </a:spcBef>
                      </a:pPr>
                      <a:r>
                        <a:rPr lang="el" sz="1200" spc="-25">
                          <a:latin typeface="Century Gothic"/>
                          <a:cs typeface="Century Gothic"/>
                        </a:rPr>
                        <a:t>ΝΑΙ</a:t>
                      </a:r>
                      <a:endParaRPr sz="12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extLst>
                  <a:ext uri="{0D108BD9-81ED-4DB2-BD59-A6C34878D82A}">
                    <a16:rowId xmlns:a16="http://schemas.microsoft.com/office/drawing/2014/main" val="10002"/>
                  </a:ext>
                </a:extLst>
              </a:tr>
              <a:tr h="274320">
                <a:tc>
                  <a:txBody>
                    <a:bodyPr/>
                    <a:lstStyle/>
                    <a:p>
                      <a:pPr algn="ctr">
                        <a:lnSpc>
                          <a:spcPct val="100000"/>
                        </a:lnSpc>
                        <a:spcBef>
                          <a:spcPts val="350"/>
                        </a:spcBef>
                      </a:pPr>
                      <a:r>
                        <a:rPr lang="el" sz="1200" spc="-20">
                          <a:latin typeface="Century Gothic"/>
                          <a:cs typeface="Century Gothic"/>
                        </a:rPr>
                        <a:t>Αρχεία καταγραφής</a:t>
                      </a:r>
                      <a:endParaRPr sz="12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50"/>
                        </a:spcBef>
                      </a:pPr>
                      <a:r>
                        <a:rPr lang="el" sz="1200" spc="-25">
                          <a:latin typeface="Century Gothic"/>
                          <a:cs typeface="Century Gothic"/>
                        </a:rPr>
                        <a:t>ΌΧΙ</a:t>
                      </a:r>
                      <a:endParaRPr sz="12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50"/>
                        </a:spcBef>
                      </a:pPr>
                      <a:r>
                        <a:rPr lang="el" sz="1200" spc="-25">
                          <a:latin typeface="Century Gothic"/>
                          <a:cs typeface="Century Gothic"/>
                        </a:rPr>
                        <a:t>ΝΑΙ</a:t>
                      </a:r>
                      <a:endParaRPr sz="12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extLst>
                  <a:ext uri="{0D108BD9-81ED-4DB2-BD59-A6C34878D82A}">
                    <a16:rowId xmlns:a16="http://schemas.microsoft.com/office/drawing/2014/main" val="10003"/>
                  </a:ext>
                </a:extLst>
              </a:tr>
              <a:tr h="457200">
                <a:tc>
                  <a:txBody>
                    <a:bodyPr/>
                    <a:lstStyle/>
                    <a:p>
                      <a:pPr marL="447040" marR="236854" indent="-203200">
                        <a:lnSpc>
                          <a:spcPts val="1420"/>
                        </a:lnSpc>
                        <a:spcBef>
                          <a:spcPts val="415"/>
                        </a:spcBef>
                      </a:pPr>
                      <a:r>
                        <a:rPr lang="el" sz="1200">
                          <a:latin typeface="Century Gothic"/>
                          <a:cs typeface="Century Gothic"/>
                        </a:rPr>
                        <a:t>Υποστήριξη ISO 15118 (ασφάλεια EV)</a:t>
                      </a:r>
                      <a:endParaRPr sz="1200">
                        <a:latin typeface="Century Gothic"/>
                        <a:cs typeface="Century Gothic"/>
                      </a:endParaRPr>
                    </a:p>
                  </a:txBody>
                  <a:tcPr marL="0" marR="0" marT="527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50"/>
                        </a:spcBef>
                      </a:pPr>
                      <a:r>
                        <a:rPr lang="el" sz="1200" spc="-25">
                          <a:latin typeface="Century Gothic"/>
                          <a:cs typeface="Century Gothic"/>
                        </a:rPr>
                        <a:t>ΌΧΙ</a:t>
                      </a:r>
                      <a:endParaRPr sz="12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50"/>
                        </a:spcBef>
                      </a:pPr>
                      <a:r>
                        <a:rPr lang="el" sz="1200" spc="-25">
                          <a:latin typeface="Century Gothic"/>
                          <a:cs typeface="Century Gothic"/>
                        </a:rPr>
                        <a:t>ΝΑΙ</a:t>
                      </a:r>
                      <a:endParaRPr sz="12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extLst>
                  <a:ext uri="{0D108BD9-81ED-4DB2-BD59-A6C34878D82A}">
                    <a16:rowId xmlns:a16="http://schemas.microsoft.com/office/drawing/2014/main" val="10004"/>
                  </a:ext>
                </a:extLst>
              </a:tr>
              <a:tr h="457200">
                <a:tc>
                  <a:txBody>
                    <a:bodyPr/>
                    <a:lstStyle/>
                    <a:p>
                      <a:pPr marL="574675" marR="345440" indent="-222250">
                        <a:lnSpc>
                          <a:spcPts val="1420"/>
                        </a:lnSpc>
                        <a:spcBef>
                          <a:spcPts val="415"/>
                        </a:spcBef>
                      </a:pPr>
                      <a:r>
                        <a:rPr lang="el" sz="1200">
                          <a:latin typeface="Century Gothic"/>
                          <a:cs typeface="Century Gothic"/>
                        </a:rPr>
                        <a:t>Ασφαλές υλικολογισμικό μεταφόρτωσης</a:t>
                      </a:r>
                      <a:endParaRPr sz="1200">
                        <a:latin typeface="Century Gothic"/>
                        <a:cs typeface="Century Gothic"/>
                      </a:endParaRPr>
                    </a:p>
                  </a:txBody>
                  <a:tcPr marL="0" marR="0" marT="527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50"/>
                        </a:spcBef>
                      </a:pPr>
                      <a:r>
                        <a:rPr lang="el" sz="1200">
                          <a:latin typeface="Century Gothic"/>
                          <a:cs typeface="Century Gothic"/>
                        </a:rPr>
                        <a:t>Χωρίς επαλήθευση</a:t>
                      </a:r>
                      <a:endParaRPr sz="12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marL="711835" marR="616585" indent="-87630">
                        <a:lnSpc>
                          <a:spcPts val="1420"/>
                        </a:lnSpc>
                        <a:spcBef>
                          <a:spcPts val="415"/>
                        </a:spcBef>
                      </a:pPr>
                      <a:r>
                        <a:rPr lang="el" sz="1200">
                          <a:latin typeface="Century Gothic"/>
                          <a:cs typeface="Century Gothic"/>
                        </a:rPr>
                        <a:t>Με επαλήθευση (αλλά </a:t>
                      </a:r>
                      <a:r>
                        <a:rPr lang="el" sz="1200" b="1" spc="-10">
                          <a:latin typeface="Century Gothic Bold"/>
                          <a:cs typeface="Century Gothic Bold"/>
                        </a:rPr>
                        <a:t>προαιρετική</a:t>
                      </a:r>
                      <a:r>
                        <a:rPr lang="el" sz="1200" spc="-10">
                          <a:latin typeface="Century Gothic"/>
                          <a:cs typeface="Century Gothic"/>
                        </a:rPr>
                        <a:t>)</a:t>
                      </a:r>
                      <a:endParaRPr sz="1200">
                        <a:latin typeface="Century Gothic"/>
                        <a:cs typeface="Century Gothic"/>
                      </a:endParaRPr>
                    </a:p>
                  </a:txBody>
                  <a:tcPr marL="0" marR="0" marT="527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extLst>
                  <a:ext uri="{0D108BD9-81ED-4DB2-BD59-A6C34878D82A}">
                    <a16:rowId xmlns:a16="http://schemas.microsoft.com/office/drawing/2014/main" val="10005"/>
                  </a:ext>
                </a:extLst>
              </a:tr>
              <a:tr h="457200">
                <a:tc>
                  <a:txBody>
                    <a:bodyPr/>
                    <a:lstStyle/>
                    <a:p>
                      <a:pPr algn="ctr">
                        <a:lnSpc>
                          <a:spcPct val="100000"/>
                        </a:lnSpc>
                        <a:spcBef>
                          <a:spcPts val="350"/>
                        </a:spcBef>
                      </a:pPr>
                      <a:r>
                        <a:rPr lang="el" sz="1200">
                          <a:latin typeface="Century Gothic"/>
                          <a:cs typeface="Century Gothic"/>
                        </a:rPr>
                        <a:t>Ψηφιακές υπογραφές</a:t>
                      </a:r>
                      <a:endParaRPr sz="12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50"/>
                        </a:spcBef>
                      </a:pPr>
                      <a:r>
                        <a:rPr lang="el" sz="1200" spc="-25">
                          <a:latin typeface="Century Gothic"/>
                          <a:cs typeface="Century Gothic"/>
                        </a:rPr>
                        <a:t>ΌΧΙ</a:t>
                      </a:r>
                      <a:endParaRPr sz="12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ts val="1430"/>
                        </a:lnSpc>
                        <a:spcBef>
                          <a:spcPts val="350"/>
                        </a:spcBef>
                      </a:pPr>
                      <a:r>
                        <a:rPr lang="el" sz="1200" dirty="0">
                          <a:latin typeface="Century Gothic"/>
                          <a:cs typeface="Century Gothic"/>
                        </a:rPr>
                        <a:t>Μόνο για τιμές μετρικές,</a:t>
                      </a:r>
                      <a:endParaRPr sz="1200" dirty="0">
                        <a:latin typeface="Century Gothic"/>
                        <a:cs typeface="Century Gothic"/>
                      </a:endParaRPr>
                    </a:p>
                    <a:p>
                      <a:pPr algn="ctr">
                        <a:lnSpc>
                          <a:spcPts val="1430"/>
                        </a:lnSpc>
                      </a:pPr>
                      <a:r>
                        <a:rPr lang="el" sz="1200" b="1" spc="-10" dirty="0">
                          <a:latin typeface="Century Gothic Bold"/>
                          <a:cs typeface="Century Gothic Bold"/>
                        </a:rPr>
                        <a:t>προαιρετικό</a:t>
                      </a:r>
                      <a:endParaRPr sz="1200" dirty="0">
                        <a:latin typeface="Century Gothic Bold"/>
                        <a:cs typeface="Century Gothic Bold"/>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extLst>
                  <a:ext uri="{0D108BD9-81ED-4DB2-BD59-A6C34878D82A}">
                    <a16:rowId xmlns:a16="http://schemas.microsoft.com/office/drawing/2014/main" val="10006"/>
                  </a:ext>
                </a:extLst>
              </a:tr>
              <a:tr h="274320">
                <a:tc>
                  <a:txBody>
                    <a:bodyPr/>
                    <a:lstStyle/>
                    <a:p>
                      <a:pPr algn="ctr">
                        <a:lnSpc>
                          <a:spcPct val="100000"/>
                        </a:lnSpc>
                        <a:spcBef>
                          <a:spcPts val="350"/>
                        </a:spcBef>
                      </a:pPr>
                      <a:r>
                        <a:rPr lang="el" sz="1200">
                          <a:latin typeface="Century Gothic"/>
                          <a:cs typeface="Century Gothic"/>
                        </a:rPr>
                        <a:t>Ασφαλής μεταφορά δεδομένων</a:t>
                      </a:r>
                      <a:endParaRPr sz="12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50"/>
                        </a:spcBef>
                      </a:pPr>
                      <a:r>
                        <a:rPr lang="el" sz="1200">
                          <a:latin typeface="Century Gothic"/>
                          <a:cs typeface="Century Gothic"/>
                        </a:rPr>
                        <a:t>HTTP / HTTPS; FTP / FTPS</a:t>
                      </a:r>
                      <a:endParaRPr sz="12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50"/>
                        </a:spcBef>
                      </a:pPr>
                      <a:r>
                        <a:rPr lang="el" sz="1200" dirty="0">
                          <a:latin typeface="Century Gothic"/>
                          <a:cs typeface="Century Gothic"/>
                        </a:rPr>
                        <a:t>HTTP / HTTPS; FTP / FTPS</a:t>
                      </a:r>
                      <a:endParaRPr sz="1200" dirty="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169923" y="0"/>
            <a:ext cx="5022075" cy="6858000"/>
          </a:xfrm>
          <a:prstGeom prst="rect">
            <a:avLst/>
          </a:prstGeom>
        </p:spPr>
      </p:pic>
      <p:sp>
        <p:nvSpPr>
          <p:cNvPr id="3" name="object 3"/>
          <p:cNvSpPr txBox="1">
            <a:spLocks noGrp="1"/>
          </p:cNvSpPr>
          <p:nvPr>
            <p:ph type="title"/>
          </p:nvPr>
        </p:nvSpPr>
        <p:spPr>
          <a:xfrm>
            <a:off x="692056" y="467592"/>
            <a:ext cx="6575425" cy="874598"/>
          </a:xfrm>
          <a:prstGeom prst="rect">
            <a:avLst/>
          </a:prstGeom>
        </p:spPr>
        <p:txBody>
          <a:bodyPr vert="horz" wrap="square" lIns="0" tIns="12700" rIns="0" bIns="0" rtlCol="0">
            <a:spAutoFit/>
          </a:bodyPr>
          <a:lstStyle/>
          <a:p>
            <a:pPr marL="12700">
              <a:lnSpc>
                <a:spcPct val="100000"/>
              </a:lnSpc>
              <a:spcBef>
                <a:spcPts val="100"/>
              </a:spcBef>
            </a:pPr>
            <a:r>
              <a:rPr lang="el" spc="75" dirty="0"/>
              <a:t>Προκλήσεις ασφάλειας και απορρήτου </a:t>
            </a:r>
            <a:r>
              <a:rPr lang="el-GR" spc="75" dirty="0"/>
              <a:t>στους σταθμούς φόρτισης</a:t>
            </a:r>
            <a:endParaRPr lang="el" spc="75" dirty="0"/>
          </a:p>
        </p:txBody>
      </p:sp>
      <p:sp>
        <p:nvSpPr>
          <p:cNvPr id="4" name="object 4"/>
          <p:cNvSpPr txBox="1"/>
          <p:nvPr/>
        </p:nvSpPr>
        <p:spPr>
          <a:xfrm>
            <a:off x="659307" y="1468936"/>
            <a:ext cx="5549265" cy="1386598"/>
          </a:xfrm>
          <a:prstGeom prst="rect">
            <a:avLst/>
          </a:prstGeom>
        </p:spPr>
        <p:txBody>
          <a:bodyPr vert="horz" wrap="square" lIns="0" tIns="15240" rIns="0" bIns="0" rtlCol="0">
            <a:spAutoFit/>
          </a:bodyPr>
          <a:lstStyle/>
          <a:p>
            <a:pPr marL="103505" marR="5080" indent="-91440">
              <a:lnSpc>
                <a:spcPct val="98900"/>
              </a:lnSpc>
              <a:spcBef>
                <a:spcPts val="120"/>
              </a:spcBef>
              <a:buFont typeface="Arial"/>
              <a:buChar char="•"/>
              <a:tabLst>
                <a:tab pos="103505" algn="l"/>
                <a:tab pos="166370" algn="l"/>
              </a:tabLst>
            </a:pPr>
            <a:r>
              <a:rPr lang="el" sz="1800" dirty="0">
                <a:solidFill>
                  <a:srgbClr val="FFBA00"/>
                </a:solidFill>
                <a:latin typeface="Century Gothic"/>
                <a:cs typeface="Century Gothic"/>
              </a:rPr>
              <a:t>	</a:t>
            </a:r>
            <a:r>
              <a:rPr lang="el" sz="1800" dirty="0">
                <a:latin typeface="Century Gothic"/>
                <a:cs typeface="Century Gothic"/>
              </a:rPr>
              <a:t>Δεδομένου ότι τα </a:t>
            </a:r>
            <a:r>
              <a:rPr lang="en-US" sz="1800" dirty="0">
                <a:latin typeface="Century Gothic"/>
                <a:cs typeface="Century Gothic"/>
              </a:rPr>
              <a:t>smart components</a:t>
            </a:r>
            <a:r>
              <a:rPr lang="el" sz="1800" dirty="0">
                <a:latin typeface="Century Gothic"/>
                <a:cs typeface="Century Gothic"/>
              </a:rPr>
              <a:t> και τα συστήματα ελέγχου τους είναι «κυβερνο-φυσικά» συστήματα από τη φύση τους, μπορούμε να εξετάσουμε τις αδυναμίες ασφάλειας και απορρήτου από τέσσερις κύριες οπτικές γωνίες:</a:t>
            </a:r>
            <a:endParaRPr sz="1800" dirty="0">
              <a:latin typeface="Century Gothic"/>
              <a:cs typeface="Century Gothic"/>
            </a:endParaRPr>
          </a:p>
        </p:txBody>
      </p:sp>
      <p:pic>
        <p:nvPicPr>
          <p:cNvPr id="5" name="object 5"/>
          <p:cNvPicPr/>
          <p:nvPr/>
        </p:nvPicPr>
        <p:blipFill>
          <a:blip r:embed="rId3" cstate="print"/>
          <a:stretch>
            <a:fillRect/>
          </a:stretch>
        </p:blipFill>
        <p:spPr>
          <a:xfrm>
            <a:off x="7549376" y="6167335"/>
            <a:ext cx="3294001" cy="612000"/>
          </a:xfrm>
          <a:prstGeom prst="rect">
            <a:avLst/>
          </a:prstGeom>
        </p:spPr>
      </p:pic>
      <p:sp>
        <p:nvSpPr>
          <p:cNvPr id="6" name="object 6"/>
          <p:cNvSpPr txBox="1"/>
          <p:nvPr/>
        </p:nvSpPr>
        <p:spPr>
          <a:xfrm>
            <a:off x="511962" y="2888710"/>
            <a:ext cx="2194560" cy="1296670"/>
          </a:xfrm>
          <a:prstGeom prst="rect">
            <a:avLst/>
          </a:prstGeom>
          <a:solidFill>
            <a:srgbClr val="BFBFBF"/>
          </a:solidFill>
        </p:spPr>
        <p:txBody>
          <a:bodyPr vert="horz" wrap="square" lIns="0" tIns="246379" rIns="0" bIns="0" rtlCol="0">
            <a:spAutoFit/>
          </a:bodyPr>
          <a:lstStyle/>
          <a:p>
            <a:pPr>
              <a:lnSpc>
                <a:spcPct val="100000"/>
              </a:lnSpc>
              <a:spcBef>
                <a:spcPts val="1939"/>
              </a:spcBef>
            </a:pPr>
            <a:endParaRPr sz="1800">
              <a:latin typeface="Times New Roman"/>
              <a:cs typeface="Times New Roman"/>
            </a:endParaRPr>
          </a:p>
          <a:p>
            <a:pPr marL="410209">
              <a:lnSpc>
                <a:spcPct val="100000"/>
              </a:lnSpc>
              <a:spcBef>
                <a:spcPts val="5"/>
              </a:spcBef>
            </a:pPr>
            <a:r>
              <a:rPr lang="el" sz="1800" spc="-10">
                <a:solidFill>
                  <a:srgbClr val="FFFFFF"/>
                </a:solidFill>
                <a:latin typeface="Century Gothic"/>
                <a:cs typeface="Century Gothic"/>
              </a:rPr>
              <a:t>Ανάπτυξης</a:t>
            </a:r>
            <a:endParaRPr sz="1800">
              <a:latin typeface="Century Gothic"/>
              <a:cs typeface="Century Gothic"/>
            </a:endParaRPr>
          </a:p>
        </p:txBody>
      </p:sp>
      <p:sp>
        <p:nvSpPr>
          <p:cNvPr id="10" name="object 10"/>
          <p:cNvSpPr txBox="1"/>
          <p:nvPr/>
        </p:nvSpPr>
        <p:spPr>
          <a:xfrm>
            <a:off x="78739" y="6523201"/>
            <a:ext cx="3042285" cy="444352"/>
          </a:xfrm>
          <a:prstGeom prst="rect">
            <a:avLst/>
          </a:prstGeom>
        </p:spPr>
        <p:txBody>
          <a:bodyPr vert="horz" wrap="square" lIns="0" tIns="13335" rIns="0" bIns="0" rtlCol="0">
            <a:spAutoFit/>
          </a:bodyPr>
          <a:lstStyle/>
          <a:p>
            <a:pPr marL="12700">
              <a:lnSpc>
                <a:spcPct val="100000"/>
              </a:lnSpc>
              <a:spcBef>
                <a:spcPts val="105"/>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Κριστίνα Αλκαράθ (UMA)</a:t>
            </a:r>
            <a:endParaRPr sz="1400" dirty="0">
              <a:latin typeface="Century Gothic"/>
              <a:cs typeface="Century Gothic"/>
            </a:endParaRPr>
          </a:p>
        </p:txBody>
      </p:sp>
      <p:sp>
        <p:nvSpPr>
          <p:cNvPr id="7" name="object 7"/>
          <p:cNvSpPr txBox="1"/>
          <p:nvPr/>
        </p:nvSpPr>
        <p:spPr>
          <a:xfrm>
            <a:off x="2811213" y="2888710"/>
            <a:ext cx="2194560" cy="1296670"/>
          </a:xfrm>
          <a:prstGeom prst="rect">
            <a:avLst/>
          </a:prstGeom>
          <a:solidFill>
            <a:srgbClr val="BFBFBF"/>
          </a:solidFill>
        </p:spPr>
        <p:txBody>
          <a:bodyPr vert="horz" wrap="square" lIns="0" tIns="123825" rIns="0" bIns="0" rtlCol="0">
            <a:spAutoFit/>
          </a:bodyPr>
          <a:lstStyle/>
          <a:p>
            <a:pPr>
              <a:lnSpc>
                <a:spcPct val="100000"/>
              </a:lnSpc>
              <a:spcBef>
                <a:spcPts val="975"/>
              </a:spcBef>
            </a:pPr>
            <a:endParaRPr sz="1800">
              <a:latin typeface="Times New Roman"/>
              <a:cs typeface="Times New Roman"/>
            </a:endParaRPr>
          </a:p>
          <a:p>
            <a:pPr marL="731520" marR="260350" indent="-464820">
              <a:lnSpc>
                <a:spcPts val="2110"/>
              </a:lnSpc>
            </a:pPr>
            <a:r>
              <a:rPr lang="el" sz="1800" spc="-10">
                <a:solidFill>
                  <a:srgbClr val="FFFFFF"/>
                </a:solidFill>
                <a:latin typeface="Century Gothic"/>
                <a:cs typeface="Century Gothic"/>
              </a:rPr>
              <a:t>Κυβερνοφυσική φύση</a:t>
            </a:r>
            <a:endParaRPr sz="1800">
              <a:latin typeface="Century Gothic"/>
              <a:cs typeface="Century Gothic"/>
            </a:endParaRPr>
          </a:p>
        </p:txBody>
      </p:sp>
      <p:sp>
        <p:nvSpPr>
          <p:cNvPr id="8" name="object 8"/>
          <p:cNvSpPr txBox="1"/>
          <p:nvPr/>
        </p:nvSpPr>
        <p:spPr>
          <a:xfrm>
            <a:off x="5111292" y="2888710"/>
            <a:ext cx="2194560" cy="1296670"/>
          </a:xfrm>
          <a:prstGeom prst="rect">
            <a:avLst/>
          </a:prstGeom>
          <a:solidFill>
            <a:srgbClr val="BFBFBF"/>
          </a:solidFill>
        </p:spPr>
        <p:txBody>
          <a:bodyPr vert="horz" wrap="square" lIns="0" tIns="246379" rIns="0" bIns="0" rtlCol="0">
            <a:spAutoFit/>
          </a:bodyPr>
          <a:lstStyle/>
          <a:p>
            <a:pPr>
              <a:lnSpc>
                <a:spcPct val="100000"/>
              </a:lnSpc>
              <a:spcBef>
                <a:spcPts val="1939"/>
              </a:spcBef>
            </a:pPr>
            <a:endParaRPr sz="1800">
              <a:latin typeface="Times New Roman"/>
              <a:cs typeface="Times New Roman"/>
            </a:endParaRPr>
          </a:p>
          <a:p>
            <a:pPr marL="194310">
              <a:lnSpc>
                <a:spcPct val="100000"/>
              </a:lnSpc>
              <a:spcBef>
                <a:spcPts val="5"/>
              </a:spcBef>
            </a:pPr>
            <a:r>
              <a:rPr lang="el" sz="1800" spc="-10">
                <a:solidFill>
                  <a:srgbClr val="FFFFFF"/>
                </a:solidFill>
                <a:latin typeface="Century Gothic"/>
                <a:cs typeface="Century Gothic"/>
              </a:rPr>
              <a:t>Επικοινωνία</a:t>
            </a:r>
            <a:endParaRPr sz="1800">
              <a:latin typeface="Century Gothic"/>
              <a:cs typeface="Century Gothic"/>
            </a:endParaRPr>
          </a:p>
        </p:txBody>
      </p:sp>
      <p:sp>
        <p:nvSpPr>
          <p:cNvPr id="9" name="object 9"/>
          <p:cNvSpPr txBox="1"/>
          <p:nvPr/>
        </p:nvSpPr>
        <p:spPr>
          <a:xfrm>
            <a:off x="2811213" y="4312126"/>
            <a:ext cx="2194560" cy="1296670"/>
          </a:xfrm>
          <a:prstGeom prst="rect">
            <a:avLst/>
          </a:prstGeom>
          <a:solidFill>
            <a:srgbClr val="FFBA00"/>
          </a:solidFill>
        </p:spPr>
        <p:txBody>
          <a:bodyPr vert="horz" wrap="square" lIns="0" tIns="123825" rIns="0" bIns="0" rtlCol="0">
            <a:spAutoFit/>
          </a:bodyPr>
          <a:lstStyle/>
          <a:p>
            <a:pPr>
              <a:lnSpc>
                <a:spcPct val="100000"/>
              </a:lnSpc>
              <a:spcBef>
                <a:spcPts val="975"/>
              </a:spcBef>
            </a:pPr>
            <a:endParaRPr sz="1800">
              <a:latin typeface="Times New Roman"/>
              <a:cs typeface="Times New Roman"/>
            </a:endParaRPr>
          </a:p>
          <a:p>
            <a:pPr marL="234315" marR="226060" indent="87630">
              <a:lnSpc>
                <a:spcPts val="2110"/>
              </a:lnSpc>
            </a:pPr>
            <a:r>
              <a:rPr lang="el" sz="1800" b="1">
                <a:solidFill>
                  <a:srgbClr val="FFFFFF"/>
                </a:solidFill>
                <a:latin typeface="Century Gothic Bold"/>
                <a:cs typeface="Century Gothic Bold"/>
              </a:rPr>
              <a:t>Ο ρόλος των νέων παραδειγμάτων</a:t>
            </a:r>
            <a:endParaRPr sz="1800">
              <a:latin typeface="Century Gothic Bold"/>
              <a:cs typeface="Century Gothic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49276" y="-12700"/>
            <a:ext cx="6548755" cy="6883400"/>
            <a:chOff x="4549276" y="-12700"/>
            <a:chExt cx="6548755" cy="6883400"/>
          </a:xfrm>
        </p:grpSpPr>
        <p:pic>
          <p:nvPicPr>
            <p:cNvPr id="3" name="object 3"/>
            <p:cNvPicPr/>
            <p:nvPr/>
          </p:nvPicPr>
          <p:blipFill>
            <a:blip r:embed="rId2" cstate="print"/>
            <a:stretch>
              <a:fillRect/>
            </a:stretch>
          </p:blipFill>
          <p:spPr>
            <a:xfrm>
              <a:off x="5029199" y="0"/>
              <a:ext cx="6068567" cy="6851903"/>
            </a:xfrm>
            <a:prstGeom prst="rect">
              <a:avLst/>
            </a:prstGeom>
          </p:spPr>
        </p:pic>
        <p:sp>
          <p:nvSpPr>
            <p:cNvPr id="4" name="object 4"/>
            <p:cNvSpPr/>
            <p:nvPr/>
          </p:nvSpPr>
          <p:spPr>
            <a:xfrm>
              <a:off x="4561976" y="0"/>
              <a:ext cx="1925320" cy="6858000"/>
            </a:xfrm>
            <a:custGeom>
              <a:avLst/>
              <a:gdLst/>
              <a:ahLst/>
              <a:cxnLst/>
              <a:rect l="l" t="t" r="r" b="b"/>
              <a:pathLst>
                <a:path w="1925320" h="6858000">
                  <a:moveTo>
                    <a:pt x="1924730" y="0"/>
                  </a:moveTo>
                  <a:lnTo>
                    <a:pt x="0" y="6858000"/>
                  </a:lnTo>
                </a:path>
              </a:pathLst>
            </a:custGeom>
            <a:ln w="25400">
              <a:solidFill>
                <a:srgbClr val="D87A1A"/>
              </a:solidFill>
            </a:ln>
          </p:spPr>
          <p:txBody>
            <a:bodyPr wrap="square" lIns="0" tIns="0" rIns="0" bIns="0" rtlCol="0"/>
            <a:lstStyle/>
            <a:p>
              <a:endParaRPr/>
            </a:p>
          </p:txBody>
        </p:sp>
      </p:grpSp>
      <p:sp>
        <p:nvSpPr>
          <p:cNvPr id="5" name="object 5"/>
          <p:cNvSpPr txBox="1">
            <a:spLocks noGrp="1"/>
          </p:cNvSpPr>
          <p:nvPr>
            <p:ph type="title"/>
          </p:nvPr>
        </p:nvSpPr>
        <p:spPr>
          <a:xfrm>
            <a:off x="6502040" y="889508"/>
            <a:ext cx="5076825" cy="756920"/>
          </a:xfrm>
          <a:prstGeom prst="rect">
            <a:avLst/>
          </a:prstGeom>
        </p:spPr>
        <p:txBody>
          <a:bodyPr vert="horz" wrap="square" lIns="0" tIns="12700" rIns="0" bIns="0" rtlCol="0">
            <a:spAutoFit/>
          </a:bodyPr>
          <a:lstStyle/>
          <a:p>
            <a:pPr marL="12700">
              <a:lnSpc>
                <a:spcPct val="100000"/>
              </a:lnSpc>
              <a:spcBef>
                <a:spcPts val="100"/>
              </a:spcBef>
            </a:pPr>
            <a:r>
              <a:rPr lang="el" sz="4800" spc="-50"/>
              <a:t>Αναγνώριση</a:t>
            </a:r>
            <a:endParaRPr sz="4800"/>
          </a:p>
        </p:txBody>
      </p:sp>
      <p:grpSp>
        <p:nvGrpSpPr>
          <p:cNvPr id="6" name="object 6"/>
          <p:cNvGrpSpPr/>
          <p:nvPr/>
        </p:nvGrpSpPr>
        <p:grpSpPr>
          <a:xfrm>
            <a:off x="0" y="-2235"/>
            <a:ext cx="10843895" cy="6862445"/>
            <a:chOff x="0" y="-2235"/>
            <a:chExt cx="10843895" cy="6862445"/>
          </a:xfrm>
        </p:grpSpPr>
        <p:sp>
          <p:nvSpPr>
            <p:cNvPr id="7" name="object 7"/>
            <p:cNvSpPr/>
            <p:nvPr/>
          </p:nvSpPr>
          <p:spPr>
            <a:xfrm>
              <a:off x="3507756" y="0"/>
              <a:ext cx="2550160" cy="6847840"/>
            </a:xfrm>
            <a:custGeom>
              <a:avLst/>
              <a:gdLst/>
              <a:ahLst/>
              <a:cxnLst/>
              <a:rect l="l" t="t" r="r" b="b"/>
              <a:pathLst>
                <a:path w="2550160" h="6847840">
                  <a:moveTo>
                    <a:pt x="2549602" y="0"/>
                  </a:moveTo>
                  <a:lnTo>
                    <a:pt x="2523370" y="0"/>
                  </a:lnTo>
                  <a:lnTo>
                    <a:pt x="1945566" y="2096424"/>
                  </a:lnTo>
                  <a:lnTo>
                    <a:pt x="1552394" y="3546260"/>
                  </a:lnTo>
                  <a:lnTo>
                    <a:pt x="1531482" y="3592169"/>
                  </a:lnTo>
                  <a:lnTo>
                    <a:pt x="1498334" y="3628222"/>
                  </a:lnTo>
                  <a:lnTo>
                    <a:pt x="1456236" y="3652474"/>
                  </a:lnTo>
                  <a:lnTo>
                    <a:pt x="1408478" y="3662977"/>
                  </a:lnTo>
                  <a:lnTo>
                    <a:pt x="1358345" y="3657786"/>
                  </a:lnTo>
                  <a:lnTo>
                    <a:pt x="1303174" y="3630539"/>
                  </a:lnTo>
                  <a:lnTo>
                    <a:pt x="1263223" y="3584281"/>
                  </a:lnTo>
                  <a:lnTo>
                    <a:pt x="1243247" y="3525983"/>
                  </a:lnTo>
                  <a:lnTo>
                    <a:pt x="1242534" y="3495171"/>
                  </a:lnTo>
                  <a:lnTo>
                    <a:pt x="1248003" y="3463884"/>
                  </a:lnTo>
                  <a:lnTo>
                    <a:pt x="1506735" y="2509578"/>
                  </a:lnTo>
                  <a:lnTo>
                    <a:pt x="1513182" y="2460837"/>
                  </a:lnTo>
                  <a:lnTo>
                    <a:pt x="1506735" y="2413682"/>
                  </a:lnTo>
                  <a:lnTo>
                    <a:pt x="1488662" y="2370328"/>
                  </a:lnTo>
                  <a:lnTo>
                    <a:pt x="1460231" y="2332994"/>
                  </a:lnTo>
                  <a:lnTo>
                    <a:pt x="1422711" y="2303898"/>
                  </a:lnTo>
                  <a:lnTo>
                    <a:pt x="1377369" y="2285258"/>
                  </a:lnTo>
                  <a:lnTo>
                    <a:pt x="1325612" y="2279124"/>
                  </a:lnTo>
                  <a:lnTo>
                    <a:pt x="1275621" y="2287285"/>
                  </a:lnTo>
                  <a:lnTo>
                    <a:pt x="1230075" y="2308526"/>
                  </a:lnTo>
                  <a:lnTo>
                    <a:pt x="1191650" y="2341629"/>
                  </a:lnTo>
                  <a:lnTo>
                    <a:pt x="1163027" y="2385377"/>
                  </a:lnTo>
                  <a:lnTo>
                    <a:pt x="1163027" y="2386646"/>
                  </a:lnTo>
                  <a:lnTo>
                    <a:pt x="821855" y="3659054"/>
                  </a:lnTo>
                  <a:lnTo>
                    <a:pt x="0" y="6846413"/>
                  </a:lnTo>
                  <a:lnTo>
                    <a:pt x="6658" y="6847146"/>
                  </a:lnTo>
                  <a:lnTo>
                    <a:pt x="19975" y="6847661"/>
                  </a:lnTo>
                  <a:lnTo>
                    <a:pt x="26634" y="6847680"/>
                  </a:lnTo>
                  <a:lnTo>
                    <a:pt x="845953" y="3665391"/>
                  </a:lnTo>
                  <a:lnTo>
                    <a:pt x="1187124" y="2394249"/>
                  </a:lnTo>
                  <a:lnTo>
                    <a:pt x="1211852" y="2356705"/>
                  </a:lnTo>
                  <a:lnTo>
                    <a:pt x="1244919" y="2328408"/>
                  </a:lnTo>
                  <a:lnTo>
                    <a:pt x="1284013" y="2310391"/>
                  </a:lnTo>
                  <a:lnTo>
                    <a:pt x="1326820" y="2303690"/>
                  </a:lnTo>
                  <a:lnTo>
                    <a:pt x="1371028" y="2309337"/>
                  </a:lnTo>
                  <a:lnTo>
                    <a:pt x="1416970" y="2330233"/>
                  </a:lnTo>
                  <a:lnTo>
                    <a:pt x="1453051" y="2363357"/>
                  </a:lnTo>
                  <a:lnTo>
                    <a:pt x="1477321" y="2405422"/>
                  </a:lnTo>
                  <a:lnTo>
                    <a:pt x="1487833" y="2453145"/>
                  </a:lnTo>
                  <a:lnTo>
                    <a:pt x="1482638" y="2503241"/>
                  </a:lnTo>
                  <a:lnTo>
                    <a:pt x="1223905" y="3457548"/>
                  </a:lnTo>
                  <a:lnTo>
                    <a:pt x="1217940" y="3493053"/>
                  </a:lnTo>
                  <a:lnTo>
                    <a:pt x="1226938" y="3563588"/>
                  </a:lnTo>
                  <a:lnTo>
                    <a:pt x="1262489" y="3626816"/>
                  </a:lnTo>
                  <a:lnTo>
                    <a:pt x="1318889" y="3670381"/>
                  </a:lnTo>
                  <a:lnTo>
                    <a:pt x="1402048" y="3689575"/>
                  </a:lnTo>
                  <a:lnTo>
                    <a:pt x="1449239" y="3683133"/>
                  </a:lnTo>
                  <a:lnTo>
                    <a:pt x="1492626" y="3665074"/>
                  </a:lnTo>
                  <a:lnTo>
                    <a:pt x="1529987" y="3636664"/>
                  </a:lnTo>
                  <a:lnTo>
                    <a:pt x="1559105" y="3599172"/>
                  </a:lnTo>
                  <a:lnTo>
                    <a:pt x="1577760" y="3553865"/>
                  </a:lnTo>
                  <a:lnTo>
                    <a:pt x="1970932" y="2104029"/>
                  </a:lnTo>
                  <a:lnTo>
                    <a:pt x="2548007" y="5313"/>
                  </a:lnTo>
                  <a:lnTo>
                    <a:pt x="2549602" y="0"/>
                  </a:lnTo>
                  <a:close/>
                </a:path>
              </a:pathLst>
            </a:custGeom>
            <a:solidFill>
              <a:srgbClr val="FFBA00"/>
            </a:solidFill>
          </p:spPr>
          <p:txBody>
            <a:bodyPr wrap="square" lIns="0" tIns="0" rIns="0" bIns="0" rtlCol="0"/>
            <a:lstStyle/>
            <a:p>
              <a:endParaRPr/>
            </a:p>
          </p:txBody>
        </p:sp>
        <p:pic>
          <p:nvPicPr>
            <p:cNvPr id="8" name="object 8"/>
            <p:cNvPicPr/>
            <p:nvPr/>
          </p:nvPicPr>
          <p:blipFill>
            <a:blip r:embed="rId3" cstate="print"/>
            <a:stretch>
              <a:fillRect/>
            </a:stretch>
          </p:blipFill>
          <p:spPr>
            <a:xfrm>
              <a:off x="0" y="-2235"/>
              <a:ext cx="5840730" cy="6862275"/>
            </a:xfrm>
            <a:prstGeom prst="rect">
              <a:avLst/>
            </a:prstGeom>
          </p:spPr>
        </p:pic>
        <p:pic>
          <p:nvPicPr>
            <p:cNvPr id="9" name="object 9"/>
            <p:cNvPicPr/>
            <p:nvPr/>
          </p:nvPicPr>
          <p:blipFill>
            <a:blip r:embed="rId4" cstate="print"/>
            <a:stretch>
              <a:fillRect/>
            </a:stretch>
          </p:blipFill>
          <p:spPr>
            <a:xfrm>
              <a:off x="7549376" y="6167335"/>
              <a:ext cx="3294001" cy="612000"/>
            </a:xfrm>
            <a:prstGeom prst="rect">
              <a:avLst/>
            </a:prstGeom>
          </p:spPr>
        </p:pic>
        <p:pic>
          <p:nvPicPr>
            <p:cNvPr id="10" name="object 10"/>
            <p:cNvPicPr/>
            <p:nvPr/>
          </p:nvPicPr>
          <p:blipFill>
            <a:blip r:embed="rId5" cstate="print"/>
            <a:stretch>
              <a:fillRect/>
            </a:stretch>
          </p:blipFill>
          <p:spPr>
            <a:xfrm>
              <a:off x="270765" y="6151666"/>
              <a:ext cx="2649599" cy="643338"/>
            </a:xfrm>
            <a:prstGeom prst="rect">
              <a:avLst/>
            </a:prstGeom>
          </p:spPr>
        </p:pic>
      </p:grpSp>
      <p:sp>
        <p:nvSpPr>
          <p:cNvPr id="11" name="object 11"/>
          <p:cNvSpPr txBox="1"/>
          <p:nvPr/>
        </p:nvSpPr>
        <p:spPr>
          <a:xfrm>
            <a:off x="6502040" y="2176779"/>
            <a:ext cx="5330190" cy="1781175"/>
          </a:xfrm>
          <a:prstGeom prst="rect">
            <a:avLst/>
          </a:prstGeom>
        </p:spPr>
        <p:txBody>
          <a:bodyPr vert="horz" wrap="square" lIns="0" tIns="12700" rIns="0" bIns="0" rtlCol="0">
            <a:spAutoFit/>
          </a:bodyPr>
          <a:lstStyle/>
          <a:p>
            <a:pPr marL="355600" marR="5080" indent="-342900" algn="just">
              <a:lnSpc>
                <a:spcPct val="100000"/>
              </a:lnSpc>
              <a:spcBef>
                <a:spcPts val="100"/>
              </a:spcBef>
              <a:buFont typeface="Arial"/>
              <a:buChar char="•"/>
              <a:tabLst>
                <a:tab pos="355600" algn="l"/>
                <a:tab pos="358775" algn="l"/>
              </a:tabLst>
            </a:pPr>
            <a:r>
              <a:rPr lang="el" sz="1600">
                <a:latin typeface="Century Gothic Italic"/>
                <a:cs typeface="Century Gothic Italic"/>
              </a:rPr>
              <a:t>	</a:t>
            </a:r>
            <a:r>
              <a:rPr lang="el" sz="1600" i="1" spc="-20">
                <a:latin typeface="Century Gothic Italic"/>
                <a:cs typeface="Century Gothic Italic"/>
              </a:rPr>
              <a:t>Με τη συγχρηματοδότηση της Ευρωπαϊκής Ένωσης.  Ωστόσο, οι απόψεις και οι απόψεις που εκφράζονται είναι μόνο των συντακτών και δεν αντικατοπτρίζουν απαραίτητα εκείνες της Ευρωπαϊκής Ένωσης ή της HADEA.  Ούτε η Ευρωπαϊκή Ένωση ούτε η χορηγούσα αρχή μπορούν να θεωρηθούν υπεύθυνες γι' αυτές.</a:t>
            </a:r>
            <a:endParaRPr sz="1600">
              <a:latin typeface="Century Gothic Italic"/>
              <a:cs typeface="Century Gothic Italic"/>
            </a:endParaRPr>
          </a:p>
          <a:p>
            <a:pPr marL="358775" indent="-346075" algn="just">
              <a:lnSpc>
                <a:spcPct val="100000"/>
              </a:lnSpc>
              <a:spcBef>
                <a:spcPts val="384"/>
              </a:spcBef>
              <a:buFont typeface="Arial"/>
              <a:buChar char="•"/>
              <a:tabLst>
                <a:tab pos="358775" algn="l"/>
              </a:tabLst>
            </a:pPr>
            <a:r>
              <a:rPr lang="el" sz="1600" i="1">
                <a:latin typeface="Century Gothic Italic"/>
                <a:cs typeface="Century Gothic Italic"/>
              </a:rPr>
              <a:t>Σύμβαση έργου αριθ. 101083594</a:t>
            </a:r>
            <a:endParaRPr sz="1600">
              <a:latin typeface="Century Gothic Italic"/>
              <a:cs typeface="Century Gothic Ital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169923" y="0"/>
            <a:ext cx="5022075" cy="6858000"/>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lang="el" spc="85"/>
              <a:t>Προκλήσεις IT-OT</a:t>
            </a:r>
          </a:p>
        </p:txBody>
      </p:sp>
      <p:sp>
        <p:nvSpPr>
          <p:cNvPr id="4" name="object 4"/>
          <p:cNvSpPr txBox="1"/>
          <p:nvPr/>
        </p:nvSpPr>
        <p:spPr>
          <a:xfrm>
            <a:off x="692056" y="1333773"/>
            <a:ext cx="6115685" cy="2727413"/>
          </a:xfrm>
          <a:prstGeom prst="rect">
            <a:avLst/>
          </a:prstGeom>
        </p:spPr>
        <p:txBody>
          <a:bodyPr vert="horz" wrap="square" lIns="0" tIns="13970" rIns="0" bIns="0" rtlCol="0">
            <a:spAutoFit/>
          </a:bodyPr>
          <a:lstStyle/>
          <a:p>
            <a:pPr marL="103505" marR="5080" indent="-91440">
              <a:lnSpc>
                <a:spcPct val="99400"/>
              </a:lnSpc>
              <a:spcBef>
                <a:spcPts val="110"/>
              </a:spcBef>
              <a:buFont typeface="Arial"/>
              <a:buChar char="•"/>
              <a:tabLst>
                <a:tab pos="103505" algn="l"/>
                <a:tab pos="166370" algn="l"/>
              </a:tabLst>
            </a:pPr>
            <a:r>
              <a:rPr lang="el" sz="1600" dirty="0">
                <a:solidFill>
                  <a:srgbClr val="FFBA00"/>
                </a:solidFill>
                <a:latin typeface="Century Gothic"/>
                <a:cs typeface="Century Gothic"/>
              </a:rPr>
              <a:t>	</a:t>
            </a:r>
            <a:r>
              <a:rPr lang="el" sz="1600" dirty="0">
                <a:latin typeface="Century Gothic"/>
                <a:cs typeface="Century Gothic"/>
              </a:rPr>
              <a:t>Πρακτικά όλα τα «έξυπνα» οικοσυστήματα, συμπεριλαμβανομένων των έξυπνων πόλεων και των έξυπνων δικτύων, βασίζονται σήμερα σε πολλαπλές τεχνολογίες πληροφοριών για:</a:t>
            </a:r>
            <a:endParaRPr sz="1600" dirty="0">
              <a:latin typeface="Century Gothic"/>
              <a:cs typeface="Century Gothic"/>
            </a:endParaRPr>
          </a:p>
          <a:p>
            <a:pPr marL="396240" marR="89535" lvl="1" indent="-182880">
              <a:lnSpc>
                <a:spcPct val="103699"/>
              </a:lnSpc>
              <a:spcBef>
                <a:spcPts val="490"/>
              </a:spcBef>
              <a:buFont typeface="Arial"/>
              <a:buChar char="•"/>
              <a:tabLst>
                <a:tab pos="396240" algn="l"/>
                <a:tab pos="397510" algn="l"/>
              </a:tabLst>
            </a:pPr>
            <a:r>
              <a:rPr lang="el" sz="1400" dirty="0">
                <a:latin typeface="Century Gothic"/>
                <a:cs typeface="Century Gothic"/>
              </a:rPr>
              <a:t>Διασφάλιση βιωσιμότητας, έλεγχος φορτίου σύμφωνα με την πραγματική ζήτηση</a:t>
            </a:r>
            <a:endParaRPr sz="1400" dirty="0">
              <a:latin typeface="Century Gothic"/>
              <a:cs typeface="Century Gothic"/>
            </a:endParaRPr>
          </a:p>
          <a:p>
            <a:pPr marL="396240" marR="49530" lvl="1" indent="-182880">
              <a:lnSpc>
                <a:spcPts val="1900"/>
              </a:lnSpc>
              <a:spcBef>
                <a:spcPts val="655"/>
              </a:spcBef>
              <a:buFont typeface="Arial"/>
              <a:buChar char="•"/>
              <a:tabLst>
                <a:tab pos="396240" algn="l"/>
                <a:tab pos="397510" algn="l"/>
              </a:tabLst>
            </a:pPr>
            <a:r>
              <a:rPr lang="el" sz="1400" dirty="0">
                <a:latin typeface="Century Gothic"/>
                <a:cs typeface="Century Gothic"/>
              </a:rPr>
              <a:t>Βελτιώστε την ποιότητα για τους πελάτες απλοποιώντας τη διαδικασία χρέωσης και διευκολύνοντάς τους να ελέγχουν το δικό τους περιβάλλον και πόρους</a:t>
            </a:r>
            <a:endParaRPr sz="1400" dirty="0">
              <a:latin typeface="Century Gothic"/>
              <a:cs typeface="Century Gothic"/>
            </a:endParaRPr>
          </a:p>
          <a:p>
            <a:pPr marL="167005" indent="-154305">
              <a:lnSpc>
                <a:spcPct val="100000"/>
              </a:lnSpc>
              <a:spcBef>
                <a:spcPts val="525"/>
              </a:spcBef>
              <a:buClr>
                <a:srgbClr val="FFBA00"/>
              </a:buClr>
              <a:buFont typeface="Arial"/>
              <a:buChar char="•"/>
              <a:tabLst>
                <a:tab pos="167005" algn="l"/>
              </a:tabLst>
            </a:pPr>
            <a:r>
              <a:rPr lang="el" sz="1600" dirty="0">
                <a:latin typeface="Century Gothic"/>
                <a:cs typeface="Century Gothic"/>
              </a:rPr>
              <a:t>Σε αυτή την περίπτωση, μπορούμε να βρούμε:</a:t>
            </a:r>
            <a:endParaRPr sz="1600" dirty="0">
              <a:latin typeface="Century Gothic"/>
              <a:cs typeface="Century Gothic"/>
            </a:endParaRPr>
          </a:p>
        </p:txBody>
      </p:sp>
      <p:sp>
        <p:nvSpPr>
          <p:cNvPr id="5" name="object 5"/>
          <p:cNvSpPr txBox="1"/>
          <p:nvPr/>
        </p:nvSpPr>
        <p:spPr>
          <a:xfrm>
            <a:off x="788992" y="4061186"/>
            <a:ext cx="6042025" cy="2562753"/>
          </a:xfrm>
          <a:prstGeom prst="rect">
            <a:avLst/>
          </a:prstGeom>
          <a:ln w="22225">
            <a:solidFill>
              <a:srgbClr val="C00000"/>
            </a:solidFill>
          </a:ln>
        </p:spPr>
        <p:txBody>
          <a:bodyPr vert="horz" wrap="square" lIns="0" tIns="44450" rIns="0" bIns="0" rtlCol="0">
            <a:spAutoFit/>
          </a:bodyPr>
          <a:lstStyle/>
          <a:p>
            <a:pPr marL="235585" marR="59055" indent="-182880">
              <a:lnSpc>
                <a:spcPts val="1900"/>
              </a:lnSpc>
              <a:spcBef>
                <a:spcPts val="350"/>
              </a:spcBef>
              <a:buFont typeface="Arial"/>
              <a:buChar char="•"/>
              <a:tabLst>
                <a:tab pos="235585" algn="l"/>
                <a:tab pos="236854" algn="l"/>
              </a:tabLst>
            </a:pPr>
            <a:r>
              <a:rPr lang="el" sz="1600" dirty="0">
                <a:latin typeface="Century Gothic Bold"/>
                <a:cs typeface="Century Gothic Bold"/>
              </a:rPr>
              <a:t>	</a:t>
            </a:r>
            <a:r>
              <a:rPr lang="el" sz="1600" b="1" dirty="0">
                <a:latin typeface="Century Gothic Bold"/>
                <a:cs typeface="Century Gothic Bold"/>
              </a:rPr>
              <a:t>Νέο IoT </a:t>
            </a:r>
            <a:r>
              <a:rPr lang="el" sz="1600" dirty="0">
                <a:latin typeface="Century Gothic"/>
                <a:cs typeface="Century Gothic"/>
              </a:rPr>
              <a:t>για κράτηση </a:t>
            </a:r>
            <a:r>
              <a:rPr lang="el-GR" sz="1600" dirty="0">
                <a:latin typeface="Century Gothic"/>
                <a:cs typeface="Century Gothic"/>
              </a:rPr>
              <a:t>σταθμοί φόρτισης</a:t>
            </a:r>
            <a:r>
              <a:rPr lang="el" sz="1600" dirty="0">
                <a:latin typeface="Century Gothic"/>
                <a:cs typeface="Century Gothic"/>
              </a:rPr>
              <a:t> και σύνδεση σε χώρο φόρτισης από οπουδήποτε, οποτεδήποτε και με οποιονδήποτε τρόπο</a:t>
            </a:r>
            <a:endParaRPr sz="1600" dirty="0">
              <a:latin typeface="Century Gothic"/>
              <a:cs typeface="Century Gothic"/>
            </a:endParaRPr>
          </a:p>
          <a:p>
            <a:pPr marL="235585" marR="652780" indent="-182880">
              <a:lnSpc>
                <a:spcPct val="103699"/>
              </a:lnSpc>
              <a:spcBef>
                <a:spcPts val="465"/>
              </a:spcBef>
              <a:buFont typeface="Arial"/>
              <a:buChar char="•"/>
              <a:tabLst>
                <a:tab pos="235585" algn="l"/>
                <a:tab pos="236854" algn="l"/>
              </a:tabLst>
            </a:pPr>
            <a:r>
              <a:rPr lang="el" sz="1600" dirty="0">
                <a:latin typeface="Century Gothic Bold"/>
                <a:cs typeface="Century Gothic Bold"/>
              </a:rPr>
              <a:t>	</a:t>
            </a:r>
            <a:r>
              <a:rPr lang="el" sz="1600" b="1" dirty="0">
                <a:latin typeface="Century Gothic Bold"/>
                <a:cs typeface="Century Gothic Bold"/>
              </a:rPr>
              <a:t>Τεχνητή νοημοσύνη και μαζικά δεδομένα </a:t>
            </a:r>
            <a:r>
              <a:rPr lang="el" sz="1600" dirty="0">
                <a:latin typeface="Century Gothic"/>
                <a:cs typeface="Century Gothic"/>
              </a:rPr>
              <a:t>για τον υπολογισμό μεγάλου όγκου δεδομένων</a:t>
            </a:r>
            <a:endParaRPr sz="1600" dirty="0">
              <a:latin typeface="Century Gothic"/>
              <a:cs typeface="Century Gothic"/>
            </a:endParaRPr>
          </a:p>
          <a:p>
            <a:pPr marL="235585" marR="1029969" indent="-182880">
              <a:lnSpc>
                <a:spcPts val="1900"/>
              </a:lnSpc>
              <a:spcBef>
                <a:spcPts val="655"/>
              </a:spcBef>
              <a:buFont typeface="Arial"/>
              <a:buChar char="•"/>
              <a:tabLst>
                <a:tab pos="235585" algn="l"/>
                <a:tab pos="236854" algn="l"/>
              </a:tabLst>
            </a:pPr>
            <a:r>
              <a:rPr lang="el" sz="1600" dirty="0">
                <a:latin typeface="Century Gothic Bold"/>
                <a:cs typeface="Century Gothic Bold"/>
              </a:rPr>
              <a:t>	</a:t>
            </a:r>
            <a:r>
              <a:rPr lang="el" sz="1600" b="1" spc="-10" dirty="0">
                <a:latin typeface="Century Gothic Bold"/>
                <a:cs typeface="Century Gothic Bold"/>
              </a:rPr>
              <a:t>Υπολογιστικό νέφος </a:t>
            </a:r>
            <a:r>
              <a:rPr lang="el" sz="1600" dirty="0">
                <a:latin typeface="Century Gothic"/>
                <a:cs typeface="Century Gothic"/>
              </a:rPr>
              <a:t>για την επεξεργασία δεδομένων και εφαρμογών</a:t>
            </a:r>
            <a:endParaRPr sz="1600" dirty="0">
              <a:latin typeface="Century Gothic"/>
              <a:cs typeface="Century Gothic"/>
            </a:endParaRPr>
          </a:p>
          <a:p>
            <a:pPr marL="236854" indent="-184150">
              <a:lnSpc>
                <a:spcPct val="100000"/>
              </a:lnSpc>
              <a:spcBef>
                <a:spcPts val="515"/>
              </a:spcBef>
              <a:buFont typeface="Arial"/>
              <a:buChar char="•"/>
              <a:tabLst>
                <a:tab pos="236854" algn="l"/>
              </a:tabLst>
            </a:pPr>
            <a:r>
              <a:rPr lang="el" sz="1600" b="1" dirty="0">
                <a:latin typeface="Century Gothic Bold"/>
                <a:cs typeface="Century Gothic Bold"/>
              </a:rPr>
              <a:t>Blockchain </a:t>
            </a:r>
            <a:r>
              <a:rPr lang="el" sz="1600" dirty="0">
                <a:latin typeface="Century Gothic"/>
                <a:cs typeface="Century Gothic"/>
              </a:rPr>
              <a:t>για την αποθήκευση ευαίσθητων δεδομένων</a:t>
            </a:r>
            <a:endParaRPr sz="1600" dirty="0">
              <a:latin typeface="Century Gothic"/>
              <a:cs typeface="Century Gothic"/>
            </a:endParaRPr>
          </a:p>
          <a:p>
            <a:pPr marL="236854" indent="-184150">
              <a:lnSpc>
                <a:spcPct val="100000"/>
              </a:lnSpc>
              <a:spcBef>
                <a:spcPts val="600"/>
              </a:spcBef>
              <a:buFont typeface="Arial"/>
              <a:buChar char="•"/>
              <a:tabLst>
                <a:tab pos="236854" algn="l"/>
              </a:tabLst>
            </a:pPr>
            <a:r>
              <a:rPr lang="el" sz="1600" b="1" spc="-20" dirty="0">
                <a:latin typeface="Century Gothic Bold"/>
                <a:cs typeface="Century Gothic Bold"/>
              </a:rPr>
              <a:t>κλπ.</a:t>
            </a:r>
            <a:endParaRPr sz="1600" dirty="0">
              <a:latin typeface="Century Gothic Bold"/>
              <a:cs typeface="Century Gothic Bold"/>
            </a:endParaRPr>
          </a:p>
        </p:txBody>
      </p:sp>
      <p:grpSp>
        <p:nvGrpSpPr>
          <p:cNvPr id="6" name="object 6"/>
          <p:cNvGrpSpPr/>
          <p:nvPr/>
        </p:nvGrpSpPr>
        <p:grpSpPr>
          <a:xfrm>
            <a:off x="6986239" y="4785061"/>
            <a:ext cx="3857625" cy="1994535"/>
            <a:chOff x="6986239" y="4785061"/>
            <a:chExt cx="3857625" cy="1994535"/>
          </a:xfrm>
        </p:grpSpPr>
        <p:pic>
          <p:nvPicPr>
            <p:cNvPr id="7" name="object 7"/>
            <p:cNvPicPr/>
            <p:nvPr/>
          </p:nvPicPr>
          <p:blipFill>
            <a:blip r:embed="rId3" cstate="print"/>
            <a:stretch>
              <a:fillRect/>
            </a:stretch>
          </p:blipFill>
          <p:spPr>
            <a:xfrm>
              <a:off x="7549376" y="6167335"/>
              <a:ext cx="3294001" cy="612000"/>
            </a:xfrm>
            <a:prstGeom prst="rect">
              <a:avLst/>
            </a:prstGeom>
          </p:spPr>
        </p:pic>
        <p:sp>
          <p:nvSpPr>
            <p:cNvPr id="8" name="object 8"/>
            <p:cNvSpPr/>
            <p:nvPr/>
          </p:nvSpPr>
          <p:spPr>
            <a:xfrm>
              <a:off x="6986239" y="4785061"/>
              <a:ext cx="486409" cy="679450"/>
            </a:xfrm>
            <a:custGeom>
              <a:avLst/>
              <a:gdLst/>
              <a:ahLst/>
              <a:cxnLst/>
              <a:rect l="l" t="t" r="r" b="b"/>
              <a:pathLst>
                <a:path w="486409" h="679450">
                  <a:moveTo>
                    <a:pt x="243086" y="0"/>
                  </a:moveTo>
                  <a:lnTo>
                    <a:pt x="243086" y="169843"/>
                  </a:lnTo>
                  <a:lnTo>
                    <a:pt x="0" y="169843"/>
                  </a:lnTo>
                  <a:lnTo>
                    <a:pt x="0" y="509529"/>
                  </a:lnTo>
                  <a:lnTo>
                    <a:pt x="243086" y="509529"/>
                  </a:lnTo>
                  <a:lnTo>
                    <a:pt x="243086" y="679372"/>
                  </a:lnTo>
                  <a:lnTo>
                    <a:pt x="486173" y="339686"/>
                  </a:lnTo>
                  <a:lnTo>
                    <a:pt x="243086" y="0"/>
                  </a:lnTo>
                  <a:close/>
                </a:path>
              </a:pathLst>
            </a:custGeom>
            <a:solidFill>
              <a:srgbClr val="FFBA00"/>
            </a:solidFill>
          </p:spPr>
          <p:txBody>
            <a:bodyPr wrap="square" lIns="0" tIns="0" rIns="0" bIns="0" rtlCol="0"/>
            <a:lstStyle/>
            <a:p>
              <a:endParaRPr/>
            </a:p>
          </p:txBody>
        </p:sp>
      </p:grpSp>
      <p:sp>
        <p:nvSpPr>
          <p:cNvPr id="9" name="object 9"/>
          <p:cNvSpPr txBox="1"/>
          <p:nvPr/>
        </p:nvSpPr>
        <p:spPr>
          <a:xfrm>
            <a:off x="7584497" y="4374940"/>
            <a:ext cx="4171950" cy="1560877"/>
          </a:xfrm>
          <a:prstGeom prst="rect">
            <a:avLst/>
          </a:prstGeom>
          <a:solidFill>
            <a:srgbClr val="FFFFFF"/>
          </a:solidFill>
          <a:ln w="22225">
            <a:solidFill>
              <a:srgbClr val="C00000"/>
            </a:solidFill>
          </a:ln>
        </p:spPr>
        <p:txBody>
          <a:bodyPr vert="horz" wrap="square" lIns="0" tIns="92710" rIns="0" bIns="0" rtlCol="0">
            <a:spAutoFit/>
          </a:bodyPr>
          <a:lstStyle/>
          <a:p>
            <a:pPr marL="257175" marR="250825" algn="ctr">
              <a:lnSpc>
                <a:spcPct val="101099"/>
              </a:lnSpc>
              <a:spcBef>
                <a:spcPts val="730"/>
              </a:spcBef>
            </a:pPr>
            <a:r>
              <a:rPr lang="el" sz="2400" dirty="0">
                <a:latin typeface="Century Gothic"/>
                <a:cs typeface="Century Gothic"/>
              </a:rPr>
              <a:t>Και... Ποιες είναι οι σημαντικότερες προκλήσεις στον τομέα της ασφάλειας;</a:t>
            </a:r>
            <a:endParaRPr sz="2400" dirty="0">
              <a:latin typeface="Century Gothic"/>
              <a:cs typeface="Century Gothic"/>
            </a:endParaRPr>
          </a:p>
        </p:txBody>
      </p:sp>
      <p:sp>
        <p:nvSpPr>
          <p:cNvPr id="10" name="object 10"/>
          <p:cNvSpPr txBox="1"/>
          <p:nvPr/>
        </p:nvSpPr>
        <p:spPr>
          <a:xfrm>
            <a:off x="78739" y="6523201"/>
            <a:ext cx="3042285" cy="444352"/>
          </a:xfrm>
          <a:prstGeom prst="rect">
            <a:avLst/>
          </a:prstGeom>
        </p:spPr>
        <p:txBody>
          <a:bodyPr vert="horz" wrap="square" lIns="0" tIns="13335" rIns="0" bIns="0" rtlCol="0">
            <a:spAutoFit/>
          </a:bodyPr>
          <a:lstStyle/>
          <a:p>
            <a:pPr marL="12700">
              <a:lnSpc>
                <a:spcPct val="100000"/>
              </a:lnSpc>
              <a:spcBef>
                <a:spcPts val="105"/>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Κριστίνα Αλκαράθ (UMA)</a:t>
            </a:r>
            <a:endParaRPr sz="1400" dirty="0">
              <a:latin typeface="Century Gothic"/>
              <a:cs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lang="el" spc="85"/>
              <a:t>Προκλήσεις IT-OT</a:t>
            </a:r>
          </a:p>
        </p:txBody>
      </p:sp>
      <p:sp>
        <p:nvSpPr>
          <p:cNvPr id="3" name="object 3"/>
          <p:cNvSpPr txBox="1"/>
          <p:nvPr/>
        </p:nvSpPr>
        <p:spPr>
          <a:xfrm>
            <a:off x="593734" y="1223770"/>
            <a:ext cx="6115685" cy="2727413"/>
          </a:xfrm>
          <a:prstGeom prst="rect">
            <a:avLst/>
          </a:prstGeom>
        </p:spPr>
        <p:txBody>
          <a:bodyPr vert="horz" wrap="square" lIns="0" tIns="13970" rIns="0" bIns="0" rtlCol="0">
            <a:spAutoFit/>
          </a:bodyPr>
          <a:lstStyle/>
          <a:p>
            <a:pPr marL="103505" marR="5080" indent="-91440">
              <a:lnSpc>
                <a:spcPct val="99400"/>
              </a:lnSpc>
              <a:spcBef>
                <a:spcPts val="110"/>
              </a:spcBef>
              <a:buFont typeface="Arial"/>
              <a:buChar char="•"/>
              <a:tabLst>
                <a:tab pos="103505" algn="l"/>
                <a:tab pos="166370" algn="l"/>
              </a:tabLst>
            </a:pPr>
            <a:r>
              <a:rPr lang="el" sz="1600" dirty="0">
                <a:solidFill>
                  <a:srgbClr val="FFBA00"/>
                </a:solidFill>
                <a:latin typeface="Century Gothic"/>
                <a:cs typeface="Century Gothic"/>
              </a:rPr>
              <a:t>	</a:t>
            </a:r>
            <a:r>
              <a:rPr lang="el" sz="1600" dirty="0">
                <a:latin typeface="Century Gothic"/>
                <a:cs typeface="Century Gothic"/>
              </a:rPr>
              <a:t>Πρακτικά όλα τα «έξυπνα» οικοσυστήματα, συμπεριλαμβανομένων των έξυπνων πόλεων και των έξυπνων δικτύων, βασίζονται σήμερα σε πολλαπλές τεχνολογίες πληροφοριών για:</a:t>
            </a:r>
            <a:endParaRPr sz="1600" dirty="0">
              <a:latin typeface="Century Gothic"/>
              <a:cs typeface="Century Gothic"/>
            </a:endParaRPr>
          </a:p>
          <a:p>
            <a:pPr marL="396240" marR="89535" lvl="1" indent="-182880">
              <a:lnSpc>
                <a:spcPct val="103699"/>
              </a:lnSpc>
              <a:spcBef>
                <a:spcPts val="490"/>
              </a:spcBef>
              <a:buFont typeface="Arial"/>
              <a:buChar char="•"/>
              <a:tabLst>
                <a:tab pos="396240" algn="l"/>
                <a:tab pos="397510" algn="l"/>
              </a:tabLst>
            </a:pPr>
            <a:r>
              <a:rPr lang="el" sz="1400" dirty="0">
                <a:latin typeface="Century Gothic"/>
                <a:cs typeface="Century Gothic"/>
              </a:rPr>
              <a:t>Διασφάλιση βιωσιμότητας, έλεγχος φορτίου σύμφωνα με την πραγματική ζήτηση</a:t>
            </a:r>
            <a:endParaRPr sz="1400" dirty="0">
              <a:latin typeface="Century Gothic"/>
              <a:cs typeface="Century Gothic"/>
            </a:endParaRPr>
          </a:p>
          <a:p>
            <a:pPr marL="396240" marR="49530" lvl="1" indent="-182880">
              <a:lnSpc>
                <a:spcPts val="1900"/>
              </a:lnSpc>
              <a:spcBef>
                <a:spcPts val="655"/>
              </a:spcBef>
              <a:buFont typeface="Arial"/>
              <a:buChar char="•"/>
              <a:tabLst>
                <a:tab pos="396240" algn="l"/>
                <a:tab pos="397510" algn="l"/>
              </a:tabLst>
            </a:pPr>
            <a:r>
              <a:rPr lang="el" sz="1400" dirty="0">
                <a:latin typeface="Century Gothic"/>
                <a:cs typeface="Century Gothic"/>
              </a:rPr>
              <a:t>Βελτιώστε την ποιότητα για τους πελάτες απλοποιώντας τη διαδικασία χρέωσης και διευκολύνοντάς τους να ελέγχουν το δικό τους περιβάλλον και πόρους</a:t>
            </a:r>
            <a:endParaRPr sz="1400" dirty="0">
              <a:latin typeface="Century Gothic"/>
              <a:cs typeface="Century Gothic"/>
            </a:endParaRPr>
          </a:p>
          <a:p>
            <a:pPr marL="167005" indent="-154305">
              <a:lnSpc>
                <a:spcPct val="100000"/>
              </a:lnSpc>
              <a:spcBef>
                <a:spcPts val="525"/>
              </a:spcBef>
              <a:buClr>
                <a:srgbClr val="FFBA00"/>
              </a:buClr>
              <a:buFont typeface="Arial"/>
              <a:buChar char="•"/>
              <a:tabLst>
                <a:tab pos="167005" algn="l"/>
              </a:tabLst>
            </a:pPr>
            <a:r>
              <a:rPr lang="el" sz="1600" dirty="0">
                <a:latin typeface="Century Gothic"/>
                <a:cs typeface="Century Gothic"/>
              </a:rPr>
              <a:t>Σε αυτή την περίπτωση, μπορούμε να βρούμε:</a:t>
            </a:r>
            <a:endParaRPr sz="1600" dirty="0">
              <a:latin typeface="Century Gothic"/>
              <a:cs typeface="Century Gothic"/>
            </a:endParaRPr>
          </a:p>
        </p:txBody>
      </p:sp>
      <p:sp>
        <p:nvSpPr>
          <p:cNvPr id="4" name="object 4"/>
          <p:cNvSpPr txBox="1"/>
          <p:nvPr/>
        </p:nvSpPr>
        <p:spPr>
          <a:xfrm>
            <a:off x="667394" y="3843409"/>
            <a:ext cx="6042025" cy="2562753"/>
          </a:xfrm>
          <a:prstGeom prst="rect">
            <a:avLst/>
          </a:prstGeom>
          <a:ln w="22225">
            <a:solidFill>
              <a:srgbClr val="C00000"/>
            </a:solidFill>
          </a:ln>
        </p:spPr>
        <p:txBody>
          <a:bodyPr vert="horz" wrap="square" lIns="0" tIns="44450" rIns="0" bIns="0" rtlCol="0">
            <a:spAutoFit/>
          </a:bodyPr>
          <a:lstStyle/>
          <a:p>
            <a:pPr marL="235585" marR="59055" indent="-182880">
              <a:lnSpc>
                <a:spcPts val="1900"/>
              </a:lnSpc>
              <a:spcBef>
                <a:spcPts val="350"/>
              </a:spcBef>
              <a:buFont typeface="Arial"/>
              <a:buChar char="•"/>
              <a:tabLst>
                <a:tab pos="235585" algn="l"/>
                <a:tab pos="236854" algn="l"/>
              </a:tabLst>
            </a:pPr>
            <a:r>
              <a:rPr lang="el" sz="1600" dirty="0">
                <a:latin typeface="Century Gothic Bold"/>
                <a:cs typeface="Century Gothic Bold"/>
              </a:rPr>
              <a:t>	</a:t>
            </a:r>
            <a:r>
              <a:rPr lang="el" sz="1600" b="1" dirty="0">
                <a:latin typeface="Century Gothic Bold"/>
                <a:cs typeface="Century Gothic Bold"/>
              </a:rPr>
              <a:t>Νέο IoT </a:t>
            </a:r>
            <a:r>
              <a:rPr lang="el" sz="1600" dirty="0">
                <a:latin typeface="Century Gothic"/>
                <a:cs typeface="Century Gothic"/>
              </a:rPr>
              <a:t>για κράτηση </a:t>
            </a:r>
            <a:r>
              <a:rPr lang="el-GR" sz="1600" dirty="0">
                <a:latin typeface="Century Gothic"/>
                <a:cs typeface="Century Gothic"/>
              </a:rPr>
              <a:t>σταθμοί φόρτισης</a:t>
            </a:r>
            <a:r>
              <a:rPr lang="el" sz="1600" dirty="0">
                <a:latin typeface="Century Gothic"/>
                <a:cs typeface="Century Gothic"/>
              </a:rPr>
              <a:t> και σύνδεση σε χώρο φόρτισης από οπουδήποτε, οποτεδήποτε και με οποιονδήποτε τρόπο</a:t>
            </a:r>
            <a:endParaRPr sz="1600" dirty="0">
              <a:latin typeface="Century Gothic"/>
              <a:cs typeface="Century Gothic"/>
            </a:endParaRPr>
          </a:p>
          <a:p>
            <a:pPr marL="235585" marR="652780" indent="-182880">
              <a:lnSpc>
                <a:spcPct val="103699"/>
              </a:lnSpc>
              <a:spcBef>
                <a:spcPts val="465"/>
              </a:spcBef>
              <a:buFont typeface="Arial"/>
              <a:buChar char="•"/>
              <a:tabLst>
                <a:tab pos="235585" algn="l"/>
                <a:tab pos="236854" algn="l"/>
              </a:tabLst>
            </a:pPr>
            <a:r>
              <a:rPr lang="el" sz="1600" dirty="0">
                <a:latin typeface="Century Gothic Bold"/>
                <a:cs typeface="Century Gothic Bold"/>
              </a:rPr>
              <a:t>	</a:t>
            </a:r>
            <a:r>
              <a:rPr lang="el" sz="1600" b="1" dirty="0">
                <a:latin typeface="Century Gothic Bold"/>
                <a:cs typeface="Century Gothic Bold"/>
              </a:rPr>
              <a:t>Τεχνητή νοημοσύνη και μαζικά δεδομένα </a:t>
            </a:r>
            <a:r>
              <a:rPr lang="el" sz="1600" dirty="0">
                <a:latin typeface="Century Gothic"/>
                <a:cs typeface="Century Gothic"/>
              </a:rPr>
              <a:t>για τον υπολογισμό μεγάλου όγκου δεδομένων</a:t>
            </a:r>
            <a:endParaRPr sz="1600" dirty="0">
              <a:latin typeface="Century Gothic"/>
              <a:cs typeface="Century Gothic"/>
            </a:endParaRPr>
          </a:p>
          <a:p>
            <a:pPr marL="235585" marR="1029969" indent="-182880">
              <a:lnSpc>
                <a:spcPts val="1900"/>
              </a:lnSpc>
              <a:spcBef>
                <a:spcPts val="655"/>
              </a:spcBef>
              <a:buFont typeface="Arial"/>
              <a:buChar char="•"/>
              <a:tabLst>
                <a:tab pos="235585" algn="l"/>
                <a:tab pos="236854" algn="l"/>
              </a:tabLst>
            </a:pPr>
            <a:r>
              <a:rPr lang="el" sz="1600" dirty="0">
                <a:latin typeface="Century Gothic Bold"/>
                <a:cs typeface="Century Gothic Bold"/>
              </a:rPr>
              <a:t>	</a:t>
            </a:r>
            <a:r>
              <a:rPr lang="el" sz="1600" b="1" spc="-10" dirty="0">
                <a:latin typeface="Century Gothic Bold"/>
                <a:cs typeface="Century Gothic Bold"/>
              </a:rPr>
              <a:t>Υπολογιστικό νέφος </a:t>
            </a:r>
            <a:r>
              <a:rPr lang="el" sz="1600" dirty="0">
                <a:latin typeface="Century Gothic"/>
                <a:cs typeface="Century Gothic"/>
              </a:rPr>
              <a:t>για την επεξεργασία δεδομένων και εφαρμογών</a:t>
            </a:r>
            <a:endParaRPr sz="1600" dirty="0">
              <a:latin typeface="Century Gothic"/>
              <a:cs typeface="Century Gothic"/>
            </a:endParaRPr>
          </a:p>
          <a:p>
            <a:pPr marL="236854" indent="-184150">
              <a:lnSpc>
                <a:spcPct val="100000"/>
              </a:lnSpc>
              <a:spcBef>
                <a:spcPts val="515"/>
              </a:spcBef>
              <a:buFont typeface="Arial"/>
              <a:buChar char="•"/>
              <a:tabLst>
                <a:tab pos="236854" algn="l"/>
              </a:tabLst>
            </a:pPr>
            <a:r>
              <a:rPr lang="el" sz="1600" b="1" dirty="0">
                <a:latin typeface="Century Gothic Bold"/>
                <a:cs typeface="Century Gothic Bold"/>
              </a:rPr>
              <a:t>Blockchain </a:t>
            </a:r>
            <a:r>
              <a:rPr lang="el" sz="1600" dirty="0">
                <a:latin typeface="Century Gothic"/>
                <a:cs typeface="Century Gothic"/>
              </a:rPr>
              <a:t>για την αποθήκευση ευαίσθητων δεδομένων</a:t>
            </a:r>
            <a:endParaRPr sz="1600" dirty="0">
              <a:latin typeface="Century Gothic"/>
              <a:cs typeface="Century Gothic"/>
            </a:endParaRPr>
          </a:p>
          <a:p>
            <a:pPr marL="236854" indent="-184150">
              <a:lnSpc>
                <a:spcPct val="100000"/>
              </a:lnSpc>
              <a:spcBef>
                <a:spcPts val="600"/>
              </a:spcBef>
              <a:buFont typeface="Arial"/>
              <a:buChar char="•"/>
              <a:tabLst>
                <a:tab pos="236854" algn="l"/>
              </a:tabLst>
            </a:pPr>
            <a:r>
              <a:rPr lang="el" sz="1600" b="1" spc="-20" dirty="0">
                <a:latin typeface="Century Gothic Bold"/>
                <a:cs typeface="Century Gothic Bold"/>
              </a:rPr>
              <a:t>κλπ.</a:t>
            </a:r>
            <a:endParaRPr sz="1600" dirty="0">
              <a:latin typeface="Century Gothic Bold"/>
              <a:cs typeface="Century Gothic Bold"/>
            </a:endParaRPr>
          </a:p>
        </p:txBody>
      </p:sp>
      <p:grpSp>
        <p:nvGrpSpPr>
          <p:cNvPr id="5" name="object 5"/>
          <p:cNvGrpSpPr/>
          <p:nvPr/>
        </p:nvGrpSpPr>
        <p:grpSpPr>
          <a:xfrm>
            <a:off x="6986239" y="1529086"/>
            <a:ext cx="5086350" cy="5250815"/>
            <a:chOff x="6986239" y="1529086"/>
            <a:chExt cx="5086350" cy="5250815"/>
          </a:xfrm>
        </p:grpSpPr>
        <p:pic>
          <p:nvPicPr>
            <p:cNvPr id="6" name="object 6"/>
            <p:cNvPicPr/>
            <p:nvPr/>
          </p:nvPicPr>
          <p:blipFill>
            <a:blip r:embed="rId2" cstate="print"/>
            <a:stretch>
              <a:fillRect/>
            </a:stretch>
          </p:blipFill>
          <p:spPr>
            <a:xfrm>
              <a:off x="7549376" y="6167335"/>
              <a:ext cx="3294001" cy="612000"/>
            </a:xfrm>
            <a:prstGeom prst="rect">
              <a:avLst/>
            </a:prstGeom>
          </p:spPr>
        </p:pic>
        <p:sp>
          <p:nvSpPr>
            <p:cNvPr id="7" name="object 7"/>
            <p:cNvSpPr/>
            <p:nvPr/>
          </p:nvSpPr>
          <p:spPr>
            <a:xfrm>
              <a:off x="7226175" y="1533848"/>
              <a:ext cx="4841875" cy="4511040"/>
            </a:xfrm>
            <a:custGeom>
              <a:avLst/>
              <a:gdLst/>
              <a:ahLst/>
              <a:cxnLst/>
              <a:rect l="l" t="t" r="r" b="b"/>
              <a:pathLst>
                <a:path w="4841875" h="4511040">
                  <a:moveTo>
                    <a:pt x="4841521" y="0"/>
                  </a:moveTo>
                  <a:lnTo>
                    <a:pt x="0" y="0"/>
                  </a:lnTo>
                  <a:lnTo>
                    <a:pt x="0" y="4510423"/>
                  </a:lnTo>
                  <a:lnTo>
                    <a:pt x="4841521" y="4510423"/>
                  </a:lnTo>
                  <a:lnTo>
                    <a:pt x="4841521" y="0"/>
                  </a:lnTo>
                  <a:close/>
                </a:path>
              </a:pathLst>
            </a:custGeom>
            <a:solidFill>
              <a:srgbClr val="F8D3CF"/>
            </a:solidFill>
          </p:spPr>
          <p:txBody>
            <a:bodyPr wrap="square" lIns="0" tIns="0" rIns="0" bIns="0" rtlCol="0"/>
            <a:lstStyle/>
            <a:p>
              <a:endParaRPr/>
            </a:p>
          </p:txBody>
        </p:sp>
        <p:sp>
          <p:nvSpPr>
            <p:cNvPr id="8" name="object 8"/>
            <p:cNvSpPr/>
            <p:nvPr/>
          </p:nvSpPr>
          <p:spPr>
            <a:xfrm>
              <a:off x="7226175" y="1533848"/>
              <a:ext cx="4841875" cy="4511040"/>
            </a:xfrm>
            <a:custGeom>
              <a:avLst/>
              <a:gdLst/>
              <a:ahLst/>
              <a:cxnLst/>
              <a:rect l="l" t="t" r="r" b="b"/>
              <a:pathLst>
                <a:path w="4841875" h="4511040">
                  <a:moveTo>
                    <a:pt x="0" y="0"/>
                  </a:moveTo>
                  <a:lnTo>
                    <a:pt x="4841521" y="0"/>
                  </a:lnTo>
                  <a:lnTo>
                    <a:pt x="4841521" y="4510424"/>
                  </a:lnTo>
                  <a:lnTo>
                    <a:pt x="0" y="4510424"/>
                  </a:lnTo>
                  <a:lnTo>
                    <a:pt x="0" y="0"/>
                  </a:lnTo>
                  <a:close/>
                </a:path>
              </a:pathLst>
            </a:custGeom>
            <a:ln w="9525">
              <a:solidFill>
                <a:srgbClr val="CF2E1D"/>
              </a:solidFill>
            </a:ln>
          </p:spPr>
          <p:txBody>
            <a:bodyPr wrap="square" lIns="0" tIns="0" rIns="0" bIns="0" rtlCol="0"/>
            <a:lstStyle/>
            <a:p>
              <a:endParaRPr/>
            </a:p>
          </p:txBody>
        </p:sp>
        <p:sp>
          <p:nvSpPr>
            <p:cNvPr id="9" name="object 9"/>
            <p:cNvSpPr/>
            <p:nvPr/>
          </p:nvSpPr>
          <p:spPr>
            <a:xfrm>
              <a:off x="6986239" y="4785061"/>
              <a:ext cx="486409" cy="679450"/>
            </a:xfrm>
            <a:custGeom>
              <a:avLst/>
              <a:gdLst/>
              <a:ahLst/>
              <a:cxnLst/>
              <a:rect l="l" t="t" r="r" b="b"/>
              <a:pathLst>
                <a:path w="486409" h="679450">
                  <a:moveTo>
                    <a:pt x="243086" y="0"/>
                  </a:moveTo>
                  <a:lnTo>
                    <a:pt x="243086" y="169843"/>
                  </a:lnTo>
                  <a:lnTo>
                    <a:pt x="0" y="169843"/>
                  </a:lnTo>
                  <a:lnTo>
                    <a:pt x="0" y="509529"/>
                  </a:lnTo>
                  <a:lnTo>
                    <a:pt x="243086" y="509529"/>
                  </a:lnTo>
                  <a:lnTo>
                    <a:pt x="243086" y="679372"/>
                  </a:lnTo>
                  <a:lnTo>
                    <a:pt x="486173" y="339686"/>
                  </a:lnTo>
                  <a:lnTo>
                    <a:pt x="243086" y="0"/>
                  </a:lnTo>
                  <a:close/>
                </a:path>
              </a:pathLst>
            </a:custGeom>
            <a:solidFill>
              <a:srgbClr val="FFBA00"/>
            </a:solidFill>
          </p:spPr>
          <p:txBody>
            <a:bodyPr wrap="square" lIns="0" tIns="0" rIns="0" bIns="0" rtlCol="0"/>
            <a:lstStyle/>
            <a:p>
              <a:endParaRPr/>
            </a:p>
          </p:txBody>
        </p:sp>
      </p:grpSp>
      <p:sp>
        <p:nvSpPr>
          <p:cNvPr id="10" name="object 10"/>
          <p:cNvSpPr txBox="1">
            <a:spLocks noGrp="1"/>
          </p:cNvSpPr>
          <p:nvPr>
            <p:ph sz="half" idx="3"/>
          </p:nvPr>
        </p:nvSpPr>
        <p:spPr>
          <a:xfrm>
            <a:off x="7304915" y="1566164"/>
            <a:ext cx="4629150" cy="4613314"/>
          </a:xfrm>
          <a:prstGeom prst="rect">
            <a:avLst/>
          </a:prstGeom>
        </p:spPr>
        <p:txBody>
          <a:bodyPr vert="horz" wrap="square" lIns="0" tIns="13970" rIns="0" bIns="0" rtlCol="0">
            <a:spAutoFit/>
          </a:bodyPr>
          <a:lstStyle/>
          <a:p>
            <a:pPr marL="104139" marR="5080" indent="-91440">
              <a:lnSpc>
                <a:spcPct val="99400"/>
              </a:lnSpc>
              <a:spcBef>
                <a:spcPts val="110"/>
              </a:spcBef>
              <a:buSzPct val="88888"/>
              <a:buFont typeface="Arial"/>
              <a:buChar char="•"/>
              <a:tabLst>
                <a:tab pos="104139" algn="l"/>
                <a:tab pos="160020" algn="l"/>
              </a:tabLst>
            </a:pPr>
            <a:r>
              <a:rPr lang="el" sz="1600" dirty="0">
                <a:solidFill>
                  <a:srgbClr val="FFBA00"/>
                </a:solidFill>
              </a:rPr>
              <a:t>	</a:t>
            </a:r>
            <a:r>
              <a:rPr lang="el" sz="1600" dirty="0"/>
              <a:t>Αυτό που αναμένεται είναι ακριβώς αυτό που όλοι σκέφτονται, ... ένα ανεξέλεγκτο σύνολο κινδύνων και προβλημάτων ασφαλείας που οφείλονται στο γεγονός ότι:</a:t>
            </a:r>
          </a:p>
          <a:p>
            <a:pPr marL="139065">
              <a:lnSpc>
                <a:spcPct val="100000"/>
              </a:lnSpc>
              <a:spcBef>
                <a:spcPts val="1650"/>
              </a:spcBef>
            </a:pPr>
            <a:r>
              <a:rPr lang="el" sz="2800" b="1" dirty="0">
                <a:latin typeface="Century Gothic Bold"/>
                <a:cs typeface="Century Gothic Bold"/>
              </a:rPr>
              <a:t>Το κουτί της Πανδώρας ανοίγει !</a:t>
            </a:r>
            <a:endParaRPr sz="2800" dirty="0">
              <a:latin typeface="Century Gothic Bold"/>
              <a:cs typeface="Century Gothic Bold"/>
            </a:endParaRPr>
          </a:p>
          <a:p>
            <a:pPr marL="398145" lvl="1" indent="-184150">
              <a:lnSpc>
                <a:spcPct val="100000"/>
              </a:lnSpc>
              <a:spcBef>
                <a:spcPts val="2655"/>
              </a:spcBef>
              <a:buFont typeface="Arial"/>
              <a:buChar char="•"/>
              <a:tabLst>
                <a:tab pos="398145" algn="l"/>
              </a:tabLst>
            </a:pPr>
            <a:r>
              <a:rPr lang="el" sz="1400" dirty="0">
                <a:latin typeface="Century Gothic"/>
                <a:cs typeface="Century Gothic"/>
              </a:rPr>
              <a:t>Αυξημένη πολυπλοκότητα</a:t>
            </a:r>
            <a:endParaRPr sz="1400" dirty="0">
              <a:latin typeface="Century Gothic"/>
              <a:cs typeface="Century Gothic"/>
            </a:endParaRPr>
          </a:p>
          <a:p>
            <a:pPr marL="398145" lvl="1" indent="-184150">
              <a:lnSpc>
                <a:spcPct val="100000"/>
              </a:lnSpc>
              <a:spcBef>
                <a:spcPts val="575"/>
              </a:spcBef>
              <a:buFont typeface="Arial"/>
              <a:buChar char="•"/>
              <a:tabLst>
                <a:tab pos="398145" algn="l"/>
              </a:tabLst>
            </a:pPr>
            <a:r>
              <a:rPr lang="el" sz="1400" dirty="0">
                <a:latin typeface="Century Gothic"/>
                <a:cs typeface="Century Gothic"/>
              </a:rPr>
              <a:t>Αυξημένος αριθμός τρωτών σημείων</a:t>
            </a:r>
            <a:endParaRPr sz="1400" dirty="0">
              <a:latin typeface="Century Gothic"/>
              <a:cs typeface="Century Gothic"/>
            </a:endParaRPr>
          </a:p>
          <a:p>
            <a:pPr marL="579120" lvl="2" indent="-182245">
              <a:lnSpc>
                <a:spcPct val="100000"/>
              </a:lnSpc>
              <a:spcBef>
                <a:spcPts val="585"/>
              </a:spcBef>
              <a:buFont typeface="Arial"/>
              <a:buChar char="•"/>
              <a:tabLst>
                <a:tab pos="579120" algn="l"/>
              </a:tabLst>
            </a:pPr>
            <a:r>
              <a:rPr lang="el" sz="1200" dirty="0">
                <a:latin typeface="Century Gothic"/>
                <a:cs typeface="Century Gothic"/>
              </a:rPr>
              <a:t>Πιθανώς τύπου μηδενικών τρωτών σημείων</a:t>
            </a:r>
            <a:endParaRPr sz="1200" dirty="0">
              <a:latin typeface="Century Gothic"/>
              <a:cs typeface="Century Gothic"/>
            </a:endParaRPr>
          </a:p>
          <a:p>
            <a:pPr marL="396875" marR="530225" lvl="1" indent="-182880">
              <a:lnSpc>
                <a:spcPct val="100000"/>
              </a:lnSpc>
              <a:spcBef>
                <a:spcPts val="615"/>
              </a:spcBef>
              <a:buFont typeface="Arial"/>
              <a:buChar char="•"/>
              <a:tabLst>
                <a:tab pos="396875" algn="l"/>
                <a:tab pos="398145" algn="l"/>
              </a:tabLst>
            </a:pPr>
            <a:r>
              <a:rPr lang="el" sz="1400" dirty="0">
                <a:latin typeface="Century Gothic"/>
                <a:cs typeface="Century Gothic"/>
              </a:rPr>
              <a:t>Μεγαλύτερη ευαισθησία σε πιο έξυπνες, εξελιγμένες και επίμονες επιθέσεις</a:t>
            </a:r>
            <a:endParaRPr sz="1400" dirty="0">
              <a:latin typeface="Century Gothic"/>
              <a:cs typeface="Century Gothic"/>
            </a:endParaRPr>
          </a:p>
          <a:p>
            <a:pPr marL="579120" lvl="2" indent="-182245">
              <a:lnSpc>
                <a:spcPct val="100000"/>
              </a:lnSpc>
              <a:spcBef>
                <a:spcPts val="680"/>
              </a:spcBef>
              <a:buFont typeface="Arial"/>
              <a:buChar char="•"/>
              <a:tabLst>
                <a:tab pos="579120" algn="l"/>
              </a:tabLst>
            </a:pPr>
            <a:r>
              <a:rPr lang="el" sz="1200" dirty="0">
                <a:latin typeface="Century Gothic"/>
                <a:cs typeface="Century Gothic"/>
              </a:rPr>
              <a:t>Αυξημένο εύρος απειλών και επιφάνειας επίθεσης</a:t>
            </a:r>
            <a:endParaRPr sz="1200" dirty="0">
              <a:latin typeface="Century Gothic"/>
              <a:cs typeface="Century Gothic"/>
            </a:endParaRPr>
          </a:p>
          <a:p>
            <a:pPr marL="398145" lvl="1" indent="-184150">
              <a:lnSpc>
                <a:spcPct val="100000"/>
              </a:lnSpc>
              <a:spcBef>
                <a:spcPts val="520"/>
              </a:spcBef>
              <a:buFont typeface="Arial"/>
              <a:buChar char="•"/>
              <a:tabLst>
                <a:tab pos="398145" algn="l"/>
              </a:tabLst>
            </a:pPr>
            <a:r>
              <a:rPr lang="el" sz="1400" dirty="0">
                <a:latin typeface="Century Gothic"/>
                <a:cs typeface="Century Gothic"/>
              </a:rPr>
              <a:t>Περισσότερο...</a:t>
            </a:r>
            <a:endParaRPr sz="1400" dirty="0">
              <a:latin typeface="Century Gothic"/>
              <a:cs typeface="Century Gothic"/>
            </a:endParaRPr>
          </a:p>
          <a:p>
            <a:pPr marL="398145" lvl="1" indent="-184150">
              <a:lnSpc>
                <a:spcPct val="100000"/>
              </a:lnSpc>
              <a:spcBef>
                <a:spcPts val="675"/>
              </a:spcBef>
              <a:buFont typeface="Arial"/>
              <a:buChar char="•"/>
              <a:tabLst>
                <a:tab pos="398145" algn="l"/>
              </a:tabLst>
            </a:pPr>
            <a:r>
              <a:rPr lang="el" sz="1400" spc="-25" dirty="0">
                <a:latin typeface="Century Gothic"/>
                <a:cs typeface="Century Gothic"/>
              </a:rPr>
              <a:t>...</a:t>
            </a:r>
            <a:endParaRPr sz="1400" dirty="0">
              <a:latin typeface="Century Gothic"/>
              <a:cs typeface="Century Gothic"/>
            </a:endParaRPr>
          </a:p>
        </p:txBody>
      </p:sp>
      <p:sp>
        <p:nvSpPr>
          <p:cNvPr id="11" name="object 11"/>
          <p:cNvSpPr txBox="1"/>
          <p:nvPr/>
        </p:nvSpPr>
        <p:spPr>
          <a:xfrm>
            <a:off x="646121" y="6448365"/>
            <a:ext cx="3042285" cy="444352"/>
          </a:xfrm>
          <a:prstGeom prst="rect">
            <a:avLst/>
          </a:prstGeom>
        </p:spPr>
        <p:txBody>
          <a:bodyPr vert="horz" wrap="square" lIns="0" tIns="13335" rIns="0" bIns="0" rtlCol="0">
            <a:spAutoFit/>
          </a:bodyPr>
          <a:lstStyle/>
          <a:p>
            <a:pPr marL="12700">
              <a:lnSpc>
                <a:spcPct val="100000"/>
              </a:lnSpc>
              <a:spcBef>
                <a:spcPts val="105"/>
              </a:spcBef>
            </a:pPr>
            <a:r>
              <a:rPr lang="el-GR" sz="1400" dirty="0">
                <a:latin typeface="Century Gothic"/>
                <a:cs typeface="Century Gothic"/>
              </a:rPr>
              <a:t>σταθμοί φόρτισης</a:t>
            </a:r>
            <a:r>
              <a:rPr lang="el" sz="1400" dirty="0">
                <a:latin typeface="Century Gothic"/>
                <a:cs typeface="Century Gothic"/>
              </a:rPr>
              <a:t>P008_S_E: Κριστίνα Αλκαράθ (UMA)</a:t>
            </a:r>
            <a:endParaRPr sz="1400" dirty="0">
              <a:latin typeface="Century Gothic"/>
              <a:cs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169923" y="0"/>
            <a:ext cx="5022075" cy="6858000"/>
          </a:xfrm>
          <a:prstGeom prst="rect">
            <a:avLst/>
          </a:prstGeom>
        </p:spPr>
      </p:pic>
      <p:sp>
        <p:nvSpPr>
          <p:cNvPr id="3" name="object 3"/>
          <p:cNvSpPr txBox="1">
            <a:spLocks noGrp="1"/>
          </p:cNvSpPr>
          <p:nvPr>
            <p:ph type="title"/>
          </p:nvPr>
        </p:nvSpPr>
        <p:spPr>
          <a:xfrm>
            <a:off x="692056" y="133655"/>
            <a:ext cx="6490335" cy="800860"/>
          </a:xfrm>
          <a:prstGeom prst="rect">
            <a:avLst/>
          </a:prstGeom>
        </p:spPr>
        <p:txBody>
          <a:bodyPr vert="horz" wrap="square" lIns="0" tIns="12700" rIns="0" bIns="0" rtlCol="0">
            <a:spAutoFit/>
          </a:bodyPr>
          <a:lstStyle/>
          <a:p>
            <a:pPr marL="12700">
              <a:lnSpc>
                <a:spcPts val="3180"/>
              </a:lnSpc>
              <a:spcBef>
                <a:spcPts val="100"/>
              </a:spcBef>
            </a:pPr>
            <a:r>
              <a:rPr lang="el" sz="2000" spc="75" dirty="0"/>
              <a:t>Συνοψίζοντας: υπάρχει μια αυξανόμενη</a:t>
            </a:r>
          </a:p>
          <a:p>
            <a:pPr marL="12700">
              <a:lnSpc>
                <a:spcPts val="3180"/>
              </a:lnSpc>
            </a:pPr>
            <a:r>
              <a:rPr lang="el" sz="2000" spc="80" dirty="0"/>
              <a:t>Κίνδυνος κυβερνοασφάλειας σε σταθμούς φόρτισης</a:t>
            </a:r>
          </a:p>
        </p:txBody>
      </p:sp>
      <p:pic>
        <p:nvPicPr>
          <p:cNvPr id="4" name="object 4"/>
          <p:cNvPicPr/>
          <p:nvPr/>
        </p:nvPicPr>
        <p:blipFill>
          <a:blip r:embed="rId3" cstate="print"/>
          <a:stretch>
            <a:fillRect/>
          </a:stretch>
        </p:blipFill>
        <p:spPr>
          <a:xfrm>
            <a:off x="7549376" y="6167335"/>
            <a:ext cx="3294001" cy="612000"/>
          </a:xfrm>
          <a:prstGeom prst="rect">
            <a:avLst/>
          </a:prstGeom>
        </p:spPr>
      </p:pic>
      <p:graphicFrame>
        <p:nvGraphicFramePr>
          <p:cNvPr id="5" name="object 5"/>
          <p:cNvGraphicFramePr>
            <a:graphicFrameLocks noGrp="1"/>
          </p:cNvGraphicFramePr>
          <p:nvPr>
            <p:extLst>
              <p:ext uri="{D42A27DB-BD31-4B8C-83A1-F6EECF244321}">
                <p14:modId xmlns:p14="http://schemas.microsoft.com/office/powerpoint/2010/main" val="3581030003"/>
              </p:ext>
            </p:extLst>
          </p:nvPr>
        </p:nvGraphicFramePr>
        <p:xfrm>
          <a:off x="791210" y="2064531"/>
          <a:ext cx="5304790" cy="4003675"/>
        </p:xfrm>
        <a:graphic>
          <a:graphicData uri="http://schemas.openxmlformats.org/drawingml/2006/table">
            <a:tbl>
              <a:tblPr firstRow="1" bandRow="1">
                <a:tableStyleId>{2D5ABB26-0587-4C30-8999-92F81FD0307C}</a:tableStyleId>
              </a:tblPr>
              <a:tblGrid>
                <a:gridCol w="1322725">
                  <a:extLst>
                    <a:ext uri="{9D8B030D-6E8A-4147-A177-3AD203B41FA5}">
                      <a16:colId xmlns:a16="http://schemas.microsoft.com/office/drawing/2014/main" val="20000"/>
                    </a:ext>
                  </a:extLst>
                </a:gridCol>
                <a:gridCol w="3982065">
                  <a:extLst>
                    <a:ext uri="{9D8B030D-6E8A-4147-A177-3AD203B41FA5}">
                      <a16:colId xmlns:a16="http://schemas.microsoft.com/office/drawing/2014/main" val="20001"/>
                    </a:ext>
                  </a:extLst>
                </a:gridCol>
              </a:tblGrid>
              <a:tr h="228600">
                <a:tc>
                  <a:txBody>
                    <a:bodyPr/>
                    <a:lstStyle/>
                    <a:p>
                      <a:pPr marL="1905" algn="ctr">
                        <a:lnSpc>
                          <a:spcPct val="100000"/>
                        </a:lnSpc>
                        <a:spcBef>
                          <a:spcPts val="175"/>
                        </a:spcBef>
                      </a:pPr>
                      <a:r>
                        <a:rPr lang="el" sz="1100" b="1" spc="-10" dirty="0">
                          <a:latin typeface="Century Gothic Bold"/>
                          <a:cs typeface="Century Gothic Bold"/>
                        </a:rPr>
                        <a:t>Άποψη</a:t>
                      </a:r>
                      <a:endParaRPr sz="1100" dirty="0">
                        <a:latin typeface="Century Gothic Bold"/>
                        <a:cs typeface="Century Gothic Bold"/>
                      </a:endParaRPr>
                    </a:p>
                  </a:txBody>
                  <a:tcPr marL="0" marR="0" marT="2222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tc>
                  <a:txBody>
                    <a:bodyPr/>
                    <a:lstStyle/>
                    <a:p>
                      <a:pPr marL="2540" algn="ctr">
                        <a:lnSpc>
                          <a:spcPct val="100000"/>
                        </a:lnSpc>
                        <a:spcBef>
                          <a:spcPts val="175"/>
                        </a:spcBef>
                      </a:pPr>
                      <a:r>
                        <a:rPr lang="el" sz="1100" b="1" spc="-10" dirty="0">
                          <a:latin typeface="Century Gothic Bold"/>
                          <a:cs typeface="Century Gothic Bold"/>
                        </a:rPr>
                        <a:t>Λεπτομέρειες</a:t>
                      </a:r>
                      <a:endParaRPr sz="1100" dirty="0">
                        <a:latin typeface="Century Gothic Bold"/>
                        <a:cs typeface="Century Gothic Bold"/>
                      </a:endParaRPr>
                    </a:p>
                  </a:txBody>
                  <a:tcPr marL="0" marR="0" marT="2222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extLst>
                  <a:ext uri="{0D108BD9-81ED-4DB2-BD59-A6C34878D82A}">
                    <a16:rowId xmlns:a16="http://schemas.microsoft.com/office/drawing/2014/main" val="10000"/>
                  </a:ext>
                </a:extLst>
              </a:tr>
              <a:tr h="549275">
                <a:tc>
                  <a:txBody>
                    <a:bodyPr/>
                    <a:lstStyle/>
                    <a:p>
                      <a:pPr>
                        <a:lnSpc>
                          <a:spcPct val="100000"/>
                        </a:lnSpc>
                        <a:spcBef>
                          <a:spcPts val="175"/>
                        </a:spcBef>
                      </a:pPr>
                      <a:endParaRPr sz="1100" dirty="0">
                        <a:latin typeface="Times New Roman"/>
                        <a:cs typeface="Times New Roman"/>
                      </a:endParaRPr>
                    </a:p>
                    <a:p>
                      <a:pPr marL="1905" algn="ctr">
                        <a:lnSpc>
                          <a:spcPct val="100000"/>
                        </a:lnSpc>
                        <a:spcBef>
                          <a:spcPts val="5"/>
                        </a:spcBef>
                      </a:pPr>
                      <a:r>
                        <a:rPr lang="el" sz="1100" b="1" spc="-10" dirty="0">
                          <a:latin typeface="Century Gothic Bold"/>
                          <a:cs typeface="Century Gothic Bold"/>
                        </a:rPr>
                        <a:t>Αλληλεπιδράσεις</a:t>
                      </a:r>
                      <a:endParaRPr sz="1100" dirty="0">
                        <a:latin typeface="Century Gothic Bold"/>
                        <a:cs typeface="Century Gothic Bold"/>
                      </a:endParaRPr>
                    </a:p>
                  </a:txBody>
                  <a:tcPr marL="0" marR="0" marT="2222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68580" marR="471805">
                        <a:lnSpc>
                          <a:spcPct val="100000"/>
                        </a:lnSpc>
                        <a:spcBef>
                          <a:spcPts val="795"/>
                        </a:spcBef>
                      </a:pPr>
                      <a:r>
                        <a:rPr lang="el" sz="1100" spc="-45" dirty="0">
                          <a:latin typeface="Century Gothic"/>
                          <a:cs typeface="Century Gothic"/>
                        </a:rPr>
                        <a:t>Επικοινωνία μεταξύ εφαρμογών και με υπηρεσίες πληρωμών τρίτων μέσω API και προσθέτων Java</a:t>
                      </a:r>
                      <a:r>
                        <a:rPr lang="en-US" sz="1100" spc="-45" dirty="0">
                          <a:latin typeface="Century Gothic"/>
                          <a:cs typeface="Century Gothic"/>
                        </a:rPr>
                        <a:t>script</a:t>
                      </a:r>
                      <a:endParaRPr sz="1100" dirty="0">
                        <a:latin typeface="Century Gothic"/>
                        <a:cs typeface="Century Gothic"/>
                      </a:endParaRPr>
                    </a:p>
                  </a:txBody>
                  <a:tcPr marL="0" marR="0" marT="10096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01"/>
                  </a:ext>
                </a:extLst>
              </a:tr>
              <a:tr h="388620">
                <a:tc>
                  <a:txBody>
                    <a:bodyPr/>
                    <a:lstStyle/>
                    <a:p>
                      <a:pPr marL="4445" algn="ctr">
                        <a:lnSpc>
                          <a:spcPct val="100000"/>
                        </a:lnSpc>
                        <a:spcBef>
                          <a:spcPts val="810"/>
                        </a:spcBef>
                      </a:pPr>
                      <a:r>
                        <a:rPr lang="el" sz="1100" b="1" spc="-35">
                          <a:latin typeface="Century Gothic Bold"/>
                          <a:cs typeface="Century Gothic Bold"/>
                        </a:rPr>
                        <a:t>Χειρισμός δεδομένων</a:t>
                      </a:r>
                      <a:endParaRPr sz="1100">
                        <a:latin typeface="Century Gothic Bold"/>
                        <a:cs typeface="Century Gothic Bold"/>
                      </a:endParaRPr>
                    </a:p>
                  </a:txBody>
                  <a:tcPr marL="0" marR="0" marT="10287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68580" marR="408305">
                        <a:lnSpc>
                          <a:spcPct val="100000"/>
                        </a:lnSpc>
                        <a:spcBef>
                          <a:spcPts val="160"/>
                        </a:spcBef>
                      </a:pPr>
                      <a:r>
                        <a:rPr lang="el" sz="1100" spc="-30">
                          <a:latin typeface="Century Gothic"/>
                          <a:cs typeface="Century Gothic"/>
                        </a:rPr>
                        <a:t>Επεξεργάζεται ευαίσθητες προσωπικές πληροφορίες οδηγού και στοιχεία οχήματος</a:t>
                      </a:r>
                      <a:endParaRPr sz="1100">
                        <a:latin typeface="Century Gothic"/>
                        <a:cs typeface="Century Gothic"/>
                      </a:endParaRPr>
                    </a:p>
                  </a:txBody>
                  <a:tcPr marL="0" marR="0" marT="2032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02"/>
                  </a:ext>
                </a:extLst>
              </a:tr>
              <a:tr h="399415">
                <a:tc>
                  <a:txBody>
                    <a:bodyPr/>
                    <a:lstStyle/>
                    <a:p>
                      <a:pPr marL="149860" marR="97790" indent="-41275">
                        <a:lnSpc>
                          <a:spcPts val="1300"/>
                        </a:lnSpc>
                        <a:spcBef>
                          <a:spcPts val="280"/>
                        </a:spcBef>
                      </a:pPr>
                      <a:r>
                        <a:rPr lang="el" sz="1100" b="1" spc="-30">
                          <a:latin typeface="Century Gothic Bold"/>
                          <a:cs typeface="Century Gothic Bold"/>
                        </a:rPr>
                        <a:t>Σύνδεση υποδομής</a:t>
                      </a:r>
                      <a:endParaRPr sz="1100">
                        <a:latin typeface="Century Gothic Bold"/>
                        <a:cs typeface="Century Gothic Bold"/>
                      </a:endParaRPr>
                    </a:p>
                  </a:txBody>
                  <a:tcPr marL="0" marR="0" marT="3556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68580" marR="568960">
                        <a:lnSpc>
                          <a:spcPts val="1300"/>
                        </a:lnSpc>
                        <a:spcBef>
                          <a:spcPts val="280"/>
                        </a:spcBef>
                      </a:pPr>
                      <a:r>
                        <a:rPr lang="el" sz="1100" spc="-30">
                          <a:latin typeface="Century Gothic"/>
                          <a:cs typeface="Century Gothic"/>
                        </a:rPr>
                        <a:t>Συνδέεται με εξελιγμένα συστήματα back-end για τη διαχείριση της διανομής ηλεκτρικής ενέργειας σε σταθμούς φόρτισης</a:t>
                      </a:r>
                      <a:endParaRPr sz="1100">
                        <a:latin typeface="Century Gothic"/>
                        <a:cs typeface="Century Gothic"/>
                      </a:endParaRPr>
                    </a:p>
                  </a:txBody>
                  <a:tcPr marL="0" marR="0" marT="3556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03"/>
                  </a:ext>
                </a:extLst>
              </a:tr>
              <a:tr h="399415">
                <a:tc>
                  <a:txBody>
                    <a:bodyPr/>
                    <a:lstStyle/>
                    <a:p>
                      <a:pPr marL="79375" marR="68580" indent="192405">
                        <a:lnSpc>
                          <a:spcPts val="1300"/>
                        </a:lnSpc>
                        <a:spcBef>
                          <a:spcPts val="275"/>
                        </a:spcBef>
                      </a:pPr>
                      <a:r>
                        <a:rPr lang="el" sz="1100" b="1" spc="-10">
                          <a:latin typeface="Century Gothic Bold"/>
                          <a:cs typeface="Century Gothic Bold"/>
                        </a:rPr>
                        <a:t>Ευπάθειες ασφαλείας</a:t>
                      </a:r>
                      <a:endParaRPr sz="1100">
                        <a:latin typeface="Century Gothic Bold"/>
                        <a:cs typeface="Century Gothic Bold"/>
                      </a:endParaRPr>
                    </a:p>
                  </a:txBody>
                  <a:tcPr marL="0" marR="0" marT="3492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68580" marR="646430">
                        <a:lnSpc>
                          <a:spcPts val="1300"/>
                        </a:lnSpc>
                        <a:spcBef>
                          <a:spcPts val="275"/>
                        </a:spcBef>
                      </a:pPr>
                      <a:r>
                        <a:rPr lang="el" sz="1100" spc="-30">
                          <a:latin typeface="Century Gothic"/>
                          <a:cs typeface="Century Gothic"/>
                        </a:rPr>
                        <a:t>Επιρρεπείς σε διάφορες απειλές στον κυβερνοχώρο και στοχευμένες από κακόβουλες οντότητες</a:t>
                      </a:r>
                      <a:endParaRPr sz="1100">
                        <a:latin typeface="Century Gothic"/>
                        <a:cs typeface="Century Gothic"/>
                      </a:endParaRPr>
                    </a:p>
                  </a:txBody>
                  <a:tcPr marL="0" marR="0" marT="3492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04"/>
                  </a:ext>
                </a:extLst>
              </a:tr>
              <a:tr h="388620">
                <a:tc>
                  <a:txBody>
                    <a:bodyPr/>
                    <a:lstStyle/>
                    <a:p>
                      <a:pPr marL="3175" algn="ctr">
                        <a:lnSpc>
                          <a:spcPct val="100000"/>
                        </a:lnSpc>
                        <a:spcBef>
                          <a:spcPts val="810"/>
                        </a:spcBef>
                      </a:pPr>
                      <a:r>
                        <a:rPr lang="el" sz="1100" b="1" spc="-20">
                          <a:latin typeface="Century Gothic Bold"/>
                          <a:cs typeface="Century Gothic Bold"/>
                        </a:rPr>
                        <a:t>Έκθεση σε κίνδυνο</a:t>
                      </a:r>
                      <a:endParaRPr sz="1100">
                        <a:latin typeface="Century Gothic Bold"/>
                        <a:cs typeface="Century Gothic Bold"/>
                      </a:endParaRPr>
                    </a:p>
                  </a:txBody>
                  <a:tcPr marL="0" marR="0" marT="10287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68580" marR="476884">
                        <a:lnSpc>
                          <a:spcPts val="1300"/>
                        </a:lnSpc>
                        <a:spcBef>
                          <a:spcPts val="225"/>
                        </a:spcBef>
                      </a:pPr>
                      <a:r>
                        <a:rPr lang="el" sz="1100" spc="-30">
                          <a:latin typeface="Century Gothic"/>
                          <a:cs typeface="Century Gothic"/>
                        </a:rPr>
                        <a:t>Επιρρεπείς σε παραβιάσεις δεδομένων, οικονομικές απώλειες και κινδύνους ασφαλείας</a:t>
                      </a:r>
                      <a:endParaRPr sz="1100">
                        <a:latin typeface="Century Gothic"/>
                        <a:cs typeface="Century Gothic"/>
                      </a:endParaRPr>
                    </a:p>
                  </a:txBody>
                  <a:tcPr marL="0" marR="0" marT="2857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05"/>
                  </a:ext>
                </a:extLst>
              </a:tr>
              <a:tr h="388620">
                <a:tc>
                  <a:txBody>
                    <a:bodyPr/>
                    <a:lstStyle/>
                    <a:p>
                      <a:pPr marL="162560" marR="152400" indent="138430">
                        <a:lnSpc>
                          <a:spcPts val="1300"/>
                        </a:lnSpc>
                        <a:spcBef>
                          <a:spcPts val="229"/>
                        </a:spcBef>
                      </a:pPr>
                      <a:r>
                        <a:rPr lang="el" sz="1100" b="1" spc="-10">
                          <a:latin typeface="Century Gothic Bold"/>
                          <a:cs typeface="Century Gothic Bold"/>
                        </a:rPr>
                        <a:t>Προκλήσεις της αγοράς</a:t>
                      </a:r>
                      <a:endParaRPr sz="1100">
                        <a:latin typeface="Century Gothic Bold"/>
                        <a:cs typeface="Century Gothic Bold"/>
                      </a:endParaRPr>
                    </a:p>
                  </a:txBody>
                  <a:tcPr marL="0" marR="0" marT="29209"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68580" marR="623570">
                        <a:lnSpc>
                          <a:spcPts val="1300"/>
                        </a:lnSpc>
                        <a:spcBef>
                          <a:spcPts val="229"/>
                        </a:spcBef>
                      </a:pPr>
                      <a:r>
                        <a:rPr lang="el" sz="1100" spc="-30">
                          <a:latin typeface="Century Gothic"/>
                          <a:cs typeface="Century Gothic"/>
                        </a:rPr>
                        <a:t>Έλλειψη επαρκούς ευαισθητοποίησης και ρυθμιστικών μέτρων για επαρκή προστασία</a:t>
                      </a:r>
                      <a:endParaRPr sz="1100">
                        <a:latin typeface="Century Gothic"/>
                        <a:cs typeface="Century Gothic"/>
                      </a:endParaRPr>
                    </a:p>
                  </a:txBody>
                  <a:tcPr marL="0" marR="0" marT="29209"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06"/>
                  </a:ext>
                </a:extLst>
              </a:tr>
              <a:tr h="549275">
                <a:tc>
                  <a:txBody>
                    <a:bodyPr/>
                    <a:lstStyle/>
                    <a:p>
                      <a:pPr marL="304165" marR="213360" indent="-78740">
                        <a:lnSpc>
                          <a:spcPts val="1300"/>
                        </a:lnSpc>
                        <a:spcBef>
                          <a:spcPts val="865"/>
                        </a:spcBef>
                      </a:pPr>
                      <a:r>
                        <a:rPr lang="el" sz="1100" b="1" spc="-65">
                          <a:latin typeface="Century Gothic Bold"/>
                          <a:cs typeface="Century Gothic Bold"/>
                        </a:rPr>
                        <a:t>Κοινές απειλές</a:t>
                      </a:r>
                      <a:endParaRPr sz="1100">
                        <a:latin typeface="Century Gothic Bold"/>
                        <a:cs typeface="Century Gothic Bold"/>
                      </a:endParaRPr>
                    </a:p>
                  </a:txBody>
                  <a:tcPr marL="0" marR="0" marT="10985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68580" marR="156845">
                        <a:lnSpc>
                          <a:spcPct val="94500"/>
                        </a:lnSpc>
                        <a:spcBef>
                          <a:spcPts val="250"/>
                        </a:spcBef>
                      </a:pPr>
                      <a:r>
                        <a:rPr lang="el" sz="1100" spc="-30">
                          <a:latin typeface="Century Gothic"/>
                          <a:cs typeface="Century Gothic"/>
                        </a:rPr>
                        <a:t>Ευάλωτοι σε εξαγορές λογαριασμών, πλαστογράφηση τοποθεσίας και ταυτότητας, man-in-the-middle, επιθέσεις αλυσίδας εφοδιασμού, κατάχρηση API κ.λπ.</a:t>
                      </a:r>
                      <a:endParaRPr sz="1100">
                        <a:latin typeface="Century Gothic"/>
                        <a:cs typeface="Century Gothic"/>
                      </a:endParaRPr>
                    </a:p>
                  </a:txBody>
                  <a:tcPr marL="0" marR="0" marT="3175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07"/>
                  </a:ext>
                </a:extLst>
              </a:tr>
              <a:tr h="399415">
                <a:tc>
                  <a:txBody>
                    <a:bodyPr/>
                    <a:lstStyle/>
                    <a:p>
                      <a:pPr marL="83185" marR="76835" indent="165100">
                        <a:lnSpc>
                          <a:spcPts val="1300"/>
                        </a:lnSpc>
                        <a:spcBef>
                          <a:spcPts val="280"/>
                        </a:spcBef>
                      </a:pPr>
                      <a:r>
                        <a:rPr lang="el" sz="1100" b="1" spc="-10" dirty="0">
                          <a:latin typeface="Century Gothic Bold"/>
                          <a:cs typeface="Century Gothic Bold"/>
                        </a:rPr>
                        <a:t>Ζητήματα ενημέρωσης τελικού σημείου</a:t>
                      </a:r>
                      <a:endParaRPr sz="1100" dirty="0">
                        <a:latin typeface="Century Gothic Bold"/>
                        <a:cs typeface="Century Gothic Bold"/>
                      </a:endParaRPr>
                    </a:p>
                  </a:txBody>
                  <a:tcPr marL="0" marR="0" marT="3556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68580" marR="871219">
                        <a:lnSpc>
                          <a:spcPts val="1300"/>
                        </a:lnSpc>
                        <a:spcBef>
                          <a:spcPts val="280"/>
                        </a:spcBef>
                      </a:pPr>
                      <a:r>
                        <a:rPr lang="el" sz="1100" spc="-25" dirty="0">
                          <a:latin typeface="Century Gothic"/>
                          <a:cs typeface="Century Gothic"/>
                        </a:rPr>
                        <a:t>Σπάνια ενημερώνεται, οδηγώντας σε ξεπερασμένο λογισμικό και ευπάθειες που δεν αντιμετωπίζονται</a:t>
                      </a:r>
                      <a:endParaRPr sz="1100" dirty="0">
                        <a:latin typeface="Century Gothic"/>
                        <a:cs typeface="Century Gothic"/>
                      </a:endParaRPr>
                    </a:p>
                  </a:txBody>
                  <a:tcPr marL="0" marR="0" marT="3556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08"/>
                  </a:ext>
                </a:extLst>
              </a:tr>
            </a:tbl>
          </a:graphicData>
        </a:graphic>
      </p:graphicFrame>
      <p:sp>
        <p:nvSpPr>
          <p:cNvPr id="8" name="object 8"/>
          <p:cNvSpPr txBox="1"/>
          <p:nvPr/>
        </p:nvSpPr>
        <p:spPr>
          <a:xfrm>
            <a:off x="7612167" y="5713379"/>
            <a:ext cx="3042285" cy="444352"/>
          </a:xfrm>
          <a:prstGeom prst="rect">
            <a:avLst/>
          </a:prstGeom>
        </p:spPr>
        <p:txBody>
          <a:bodyPr vert="horz" wrap="square" lIns="0" tIns="13335" rIns="0" bIns="0" rtlCol="0">
            <a:spAutoFit/>
          </a:bodyPr>
          <a:lstStyle/>
          <a:p>
            <a:pPr marL="12700">
              <a:lnSpc>
                <a:spcPct val="100000"/>
              </a:lnSpc>
              <a:spcBef>
                <a:spcPts val="105"/>
              </a:spcBef>
            </a:pPr>
            <a:r>
              <a:rPr lang="el-GR" sz="1400" dirty="0">
                <a:latin typeface="Century Gothic"/>
                <a:cs typeface="Century Gothic"/>
              </a:rPr>
              <a:t>σταθμοί φόρτισης</a:t>
            </a:r>
            <a:r>
              <a:rPr lang="el" sz="1400" dirty="0">
                <a:latin typeface="Century Gothic"/>
                <a:cs typeface="Century Gothic"/>
              </a:rPr>
              <a:t>P008_S_E: Κριστίνα Αλκαράθ (UMA)</a:t>
            </a:r>
            <a:endParaRPr sz="1400" dirty="0">
              <a:latin typeface="Century Gothic"/>
              <a:cs typeface="Century Gothic"/>
            </a:endParaRPr>
          </a:p>
        </p:txBody>
      </p:sp>
      <p:sp>
        <p:nvSpPr>
          <p:cNvPr id="6" name="object 6"/>
          <p:cNvSpPr txBox="1"/>
          <p:nvPr/>
        </p:nvSpPr>
        <p:spPr>
          <a:xfrm>
            <a:off x="208608" y="6621475"/>
            <a:ext cx="3931920" cy="205740"/>
          </a:xfrm>
          <a:prstGeom prst="rect">
            <a:avLst/>
          </a:prstGeom>
        </p:spPr>
        <p:txBody>
          <a:bodyPr vert="horz" wrap="square" lIns="0" tIns="17780" rIns="0" bIns="0" rtlCol="0">
            <a:spAutoFit/>
          </a:bodyPr>
          <a:lstStyle/>
          <a:p>
            <a:pPr marL="12700" marR="5080">
              <a:lnSpc>
                <a:spcPts val="700"/>
              </a:lnSpc>
              <a:spcBef>
                <a:spcPts val="140"/>
              </a:spcBef>
            </a:pPr>
            <a:r>
              <a:rPr lang="el" sz="600" dirty="0">
                <a:latin typeface="Century Gothic"/>
                <a:cs typeface="Century Gothic"/>
              </a:rPr>
              <a:t>Πηγή: Uri Dorot, "EV Charging Station Applications – a Growing Cyber Security Risk", Radware Blog, 2023 URL: </a:t>
            </a:r>
            <a:r>
              <a:rPr lang="el" sz="600" u="sng" spc="-10" dirty="0">
                <a:solidFill>
                  <a:srgbClr val="87882D"/>
                </a:solidFill>
                <a:uFill>
                  <a:solidFill>
                    <a:srgbClr val="87882D"/>
                  </a:solidFill>
                </a:uFill>
                <a:latin typeface="Century Gothic"/>
                <a:cs typeface="Century Gothic"/>
              </a:rPr>
              <a:t>https:// </a:t>
            </a:r>
            <a:r>
              <a:rPr lang="el" sz="600" u="sng" spc="-10" dirty="0">
                <a:solidFill>
                  <a:srgbClr val="87882D"/>
                </a:solidFill>
                <a:uFill>
                  <a:solidFill>
                    <a:srgbClr val="87882D"/>
                  </a:solidFill>
                </a:uFill>
                <a:latin typeface="Century Gothic"/>
                <a:cs typeface="Century Gothic"/>
                <a:hlinkClick r:id="rId4"/>
              </a:rPr>
              <a:t>www.radware.com/blog/application-protection/2023/05/ev_charging_station_cyber_threats/</a:t>
            </a:r>
            <a:endParaRPr sz="600" dirty="0">
              <a:latin typeface="Century Gothic"/>
              <a:cs typeface="Century Gothic"/>
            </a:endParaRPr>
          </a:p>
        </p:txBody>
      </p:sp>
      <p:sp>
        <p:nvSpPr>
          <p:cNvPr id="7" name="object 7"/>
          <p:cNvSpPr txBox="1"/>
          <p:nvPr/>
        </p:nvSpPr>
        <p:spPr>
          <a:xfrm>
            <a:off x="609583" y="1068170"/>
            <a:ext cx="6162040" cy="813043"/>
          </a:xfrm>
          <a:prstGeom prst="rect">
            <a:avLst/>
          </a:prstGeom>
        </p:spPr>
        <p:txBody>
          <a:bodyPr vert="horz" wrap="square" lIns="0" tIns="26670" rIns="0" bIns="0" rtlCol="0">
            <a:spAutoFit/>
          </a:bodyPr>
          <a:lstStyle/>
          <a:p>
            <a:pPr marL="103505" marR="5080" indent="-91440">
              <a:lnSpc>
                <a:spcPts val="2110"/>
              </a:lnSpc>
              <a:spcBef>
                <a:spcPts val="210"/>
              </a:spcBef>
              <a:buFont typeface="Arial"/>
              <a:buChar char="•"/>
              <a:tabLst>
                <a:tab pos="103505" algn="l"/>
                <a:tab pos="166370" algn="l"/>
              </a:tabLst>
            </a:pPr>
            <a:r>
              <a:rPr lang="el" sz="1600" dirty="0">
                <a:solidFill>
                  <a:srgbClr val="FFBA00"/>
                </a:solidFill>
                <a:latin typeface="Century Gothic"/>
                <a:cs typeface="Century Gothic"/>
              </a:rPr>
              <a:t>	</a:t>
            </a:r>
            <a:r>
              <a:rPr lang="el" sz="1600" dirty="0">
                <a:latin typeface="Century Gothic"/>
                <a:cs typeface="Century Gothic"/>
              </a:rPr>
              <a:t>Στην πραγματικότητα, υπάρχει αξιοσημείωτη αύξηση των κινδύνων για την ασφάλεια στον κυβερνοχώρο στους σταθμούς φόρτισης, όπως δήλωσε επίσης ο U. Dorot:</a:t>
            </a:r>
            <a:endParaRPr sz="1600" dirty="0">
              <a:latin typeface="Century Gothic"/>
              <a:cs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54558" y="2630154"/>
            <a:ext cx="0" cy="514984"/>
          </a:xfrm>
          <a:custGeom>
            <a:avLst/>
            <a:gdLst/>
            <a:ahLst/>
            <a:cxnLst/>
            <a:rect l="l" t="t" r="r" b="b"/>
            <a:pathLst>
              <a:path h="514985">
                <a:moveTo>
                  <a:pt x="0" y="0"/>
                </a:moveTo>
                <a:lnTo>
                  <a:pt x="1" y="514935"/>
                </a:lnTo>
              </a:path>
            </a:pathLst>
          </a:custGeom>
          <a:ln w="38100">
            <a:solidFill>
              <a:srgbClr val="BFBFBF"/>
            </a:solidFill>
          </a:ln>
        </p:spPr>
        <p:txBody>
          <a:bodyPr wrap="square" lIns="0" tIns="0" rIns="0" bIns="0" rtlCol="0"/>
          <a:lstStyle/>
          <a:p>
            <a:endParaRPr/>
          </a:p>
        </p:txBody>
      </p:sp>
      <p:grpSp>
        <p:nvGrpSpPr>
          <p:cNvPr id="3" name="object 3"/>
          <p:cNvGrpSpPr/>
          <p:nvPr/>
        </p:nvGrpSpPr>
        <p:grpSpPr>
          <a:xfrm>
            <a:off x="7160417" y="0"/>
            <a:ext cx="5025390" cy="6858000"/>
            <a:chOff x="7160417" y="0"/>
            <a:chExt cx="5025390" cy="6858000"/>
          </a:xfrm>
        </p:grpSpPr>
        <p:pic>
          <p:nvPicPr>
            <p:cNvPr id="4" name="object 4"/>
            <p:cNvPicPr/>
            <p:nvPr/>
          </p:nvPicPr>
          <p:blipFill>
            <a:blip r:embed="rId2" cstate="print"/>
            <a:stretch>
              <a:fillRect/>
            </a:stretch>
          </p:blipFill>
          <p:spPr>
            <a:xfrm>
              <a:off x="7160417" y="0"/>
              <a:ext cx="5024824" cy="6691398"/>
            </a:xfrm>
            <a:prstGeom prst="rect">
              <a:avLst/>
            </a:prstGeom>
          </p:spPr>
        </p:pic>
        <p:sp>
          <p:nvSpPr>
            <p:cNvPr id="5" name="object 5"/>
            <p:cNvSpPr/>
            <p:nvPr/>
          </p:nvSpPr>
          <p:spPr>
            <a:xfrm>
              <a:off x="7276969" y="26403"/>
              <a:ext cx="2548255" cy="6831965"/>
            </a:xfrm>
            <a:custGeom>
              <a:avLst/>
              <a:gdLst/>
              <a:ahLst/>
              <a:cxnLst/>
              <a:rect l="l" t="t" r="r" b="b"/>
              <a:pathLst>
                <a:path w="2548254" h="6831965">
                  <a:moveTo>
                    <a:pt x="2527993" y="19"/>
                  </a:moveTo>
                  <a:lnTo>
                    <a:pt x="2521309" y="0"/>
                  </a:lnTo>
                  <a:lnTo>
                    <a:pt x="2092306" y="1564626"/>
                  </a:lnTo>
                  <a:lnTo>
                    <a:pt x="1749866" y="2840497"/>
                  </a:lnTo>
                  <a:lnTo>
                    <a:pt x="1725047" y="2878180"/>
                  </a:lnTo>
                  <a:lnTo>
                    <a:pt x="1691857" y="2906582"/>
                  </a:lnTo>
                  <a:lnTo>
                    <a:pt x="1652618" y="2924666"/>
                  </a:lnTo>
                  <a:lnTo>
                    <a:pt x="1609652" y="2931393"/>
                  </a:lnTo>
                  <a:lnTo>
                    <a:pt x="1565280" y="2925725"/>
                  </a:lnTo>
                  <a:lnTo>
                    <a:pt x="1519167" y="2904752"/>
                  </a:lnTo>
                  <a:lnTo>
                    <a:pt x="1482952" y="2871505"/>
                  </a:lnTo>
                  <a:lnTo>
                    <a:pt x="1458592" y="2829283"/>
                  </a:lnTo>
                  <a:lnTo>
                    <a:pt x="1448041" y="2781382"/>
                  </a:lnTo>
                  <a:lnTo>
                    <a:pt x="1453256" y="2731100"/>
                  </a:lnTo>
                  <a:lnTo>
                    <a:pt x="1712948" y="1773243"/>
                  </a:lnTo>
                  <a:lnTo>
                    <a:pt x="1718935" y="1737606"/>
                  </a:lnTo>
                  <a:lnTo>
                    <a:pt x="1709905" y="1666808"/>
                  </a:lnTo>
                  <a:lnTo>
                    <a:pt x="1674221" y="1603344"/>
                  </a:lnTo>
                  <a:lnTo>
                    <a:pt x="1617612" y="1559618"/>
                  </a:lnTo>
                  <a:lnTo>
                    <a:pt x="1534144" y="1540351"/>
                  </a:lnTo>
                  <a:lnTo>
                    <a:pt x="1486778" y="1546818"/>
                  </a:lnTo>
                  <a:lnTo>
                    <a:pt x="1443230" y="1564945"/>
                  </a:lnTo>
                  <a:lnTo>
                    <a:pt x="1405730" y="1593460"/>
                  </a:lnTo>
                  <a:lnTo>
                    <a:pt x="1376504" y="1631091"/>
                  </a:lnTo>
                  <a:lnTo>
                    <a:pt x="1357780" y="1676567"/>
                  </a:lnTo>
                  <a:lnTo>
                    <a:pt x="963146" y="3131797"/>
                  </a:lnTo>
                  <a:lnTo>
                    <a:pt x="0" y="6831596"/>
                  </a:lnTo>
                  <a:lnTo>
                    <a:pt x="25966" y="6831596"/>
                  </a:lnTo>
                  <a:lnTo>
                    <a:pt x="988607" y="3139431"/>
                  </a:lnTo>
                  <a:lnTo>
                    <a:pt x="1383240" y="1684199"/>
                  </a:lnTo>
                  <a:lnTo>
                    <a:pt x="1404229" y="1638120"/>
                  </a:lnTo>
                  <a:lnTo>
                    <a:pt x="1437500" y="1601933"/>
                  </a:lnTo>
                  <a:lnTo>
                    <a:pt x="1479754" y="1577591"/>
                  </a:lnTo>
                  <a:lnTo>
                    <a:pt x="1527690" y="1567048"/>
                  </a:lnTo>
                  <a:lnTo>
                    <a:pt x="1578009" y="1572258"/>
                  </a:lnTo>
                  <a:lnTo>
                    <a:pt x="1633386" y="1599608"/>
                  </a:lnTo>
                  <a:lnTo>
                    <a:pt x="1673485" y="1646038"/>
                  </a:lnTo>
                  <a:lnTo>
                    <a:pt x="1693535" y="1704552"/>
                  </a:lnTo>
                  <a:lnTo>
                    <a:pt x="1694251" y="1735479"/>
                  </a:lnTo>
                  <a:lnTo>
                    <a:pt x="1688761" y="1766883"/>
                  </a:lnTo>
                  <a:lnTo>
                    <a:pt x="1429068" y="2724740"/>
                  </a:lnTo>
                  <a:lnTo>
                    <a:pt x="1422596" y="2773661"/>
                  </a:lnTo>
                  <a:lnTo>
                    <a:pt x="1429068" y="2820992"/>
                  </a:lnTo>
                  <a:lnTo>
                    <a:pt x="1447208" y="2864507"/>
                  </a:lnTo>
                  <a:lnTo>
                    <a:pt x="1475745" y="2901979"/>
                  </a:lnTo>
                  <a:lnTo>
                    <a:pt x="1513405" y="2931184"/>
                  </a:lnTo>
                  <a:lnTo>
                    <a:pt x="1558915" y="2949893"/>
                  </a:lnTo>
                  <a:lnTo>
                    <a:pt x="1610864" y="2956050"/>
                  </a:lnTo>
                  <a:lnTo>
                    <a:pt x="1661041" y="2947859"/>
                  </a:lnTo>
                  <a:lnTo>
                    <a:pt x="1706757" y="2926539"/>
                  </a:lnTo>
                  <a:lnTo>
                    <a:pt x="1745324" y="2893312"/>
                  </a:lnTo>
                  <a:lnTo>
                    <a:pt x="1774053" y="2849401"/>
                  </a:lnTo>
                  <a:lnTo>
                    <a:pt x="1774053" y="2848129"/>
                  </a:lnTo>
                  <a:lnTo>
                    <a:pt x="2116492" y="1570986"/>
                  </a:lnTo>
                  <a:lnTo>
                    <a:pt x="2548043" y="1271"/>
                  </a:lnTo>
                  <a:lnTo>
                    <a:pt x="2541359" y="536"/>
                  </a:lnTo>
                  <a:lnTo>
                    <a:pt x="2527993" y="19"/>
                  </a:lnTo>
                  <a:close/>
                </a:path>
              </a:pathLst>
            </a:custGeom>
            <a:solidFill>
              <a:srgbClr val="FFBA00"/>
            </a:solidFill>
          </p:spPr>
          <p:txBody>
            <a:bodyPr wrap="square" lIns="0" tIns="0" rIns="0" bIns="0" rtlCol="0"/>
            <a:lstStyle/>
            <a:p>
              <a:endParaRPr/>
            </a:p>
          </p:txBody>
        </p:sp>
      </p:grpSp>
      <p:sp>
        <p:nvSpPr>
          <p:cNvPr id="6" name="object 6"/>
          <p:cNvSpPr txBox="1">
            <a:spLocks noGrp="1"/>
          </p:cNvSpPr>
          <p:nvPr>
            <p:ph type="title"/>
          </p:nvPr>
        </p:nvSpPr>
        <p:spPr>
          <a:xfrm>
            <a:off x="855396" y="771651"/>
            <a:ext cx="7195820" cy="452120"/>
          </a:xfrm>
          <a:prstGeom prst="rect">
            <a:avLst/>
          </a:prstGeom>
        </p:spPr>
        <p:txBody>
          <a:bodyPr vert="horz" wrap="square" lIns="0" tIns="12700" rIns="0" bIns="0" rtlCol="0">
            <a:spAutoFit/>
          </a:bodyPr>
          <a:lstStyle/>
          <a:p>
            <a:pPr marL="12700">
              <a:lnSpc>
                <a:spcPct val="100000"/>
              </a:lnSpc>
              <a:spcBef>
                <a:spcPts val="100"/>
              </a:spcBef>
            </a:pPr>
            <a:r>
              <a:rPr lang="el" spc="65"/>
              <a:t>Δύο στόχοι και πολλαπλές συνέπειες (I)</a:t>
            </a:r>
          </a:p>
        </p:txBody>
      </p:sp>
      <p:grpSp>
        <p:nvGrpSpPr>
          <p:cNvPr id="7" name="object 7"/>
          <p:cNvGrpSpPr/>
          <p:nvPr/>
        </p:nvGrpSpPr>
        <p:grpSpPr>
          <a:xfrm>
            <a:off x="185663" y="3042008"/>
            <a:ext cx="3549650" cy="3185795"/>
            <a:chOff x="185663" y="3042008"/>
            <a:chExt cx="3549650" cy="3185795"/>
          </a:xfrm>
        </p:grpSpPr>
        <p:sp>
          <p:nvSpPr>
            <p:cNvPr id="8" name="object 8"/>
            <p:cNvSpPr/>
            <p:nvPr/>
          </p:nvSpPr>
          <p:spPr>
            <a:xfrm>
              <a:off x="249490" y="3104889"/>
              <a:ext cx="3396615" cy="2723515"/>
            </a:xfrm>
            <a:custGeom>
              <a:avLst/>
              <a:gdLst/>
              <a:ahLst/>
              <a:cxnLst/>
              <a:rect l="l" t="t" r="r" b="b"/>
              <a:pathLst>
                <a:path w="3396615" h="2723515">
                  <a:moveTo>
                    <a:pt x="2942147" y="0"/>
                  </a:moveTo>
                  <a:lnTo>
                    <a:pt x="453927" y="0"/>
                  </a:lnTo>
                  <a:lnTo>
                    <a:pt x="407516" y="2343"/>
                  </a:lnTo>
                  <a:lnTo>
                    <a:pt x="362445" y="9222"/>
                  </a:lnTo>
                  <a:lnTo>
                    <a:pt x="318943" y="20407"/>
                  </a:lnTo>
                  <a:lnTo>
                    <a:pt x="277238" y="35671"/>
                  </a:lnTo>
                  <a:lnTo>
                    <a:pt x="237558" y="54786"/>
                  </a:lnTo>
                  <a:lnTo>
                    <a:pt x="200132" y="77523"/>
                  </a:lnTo>
                  <a:lnTo>
                    <a:pt x="165187" y="103655"/>
                  </a:lnTo>
                  <a:lnTo>
                    <a:pt x="132952" y="132952"/>
                  </a:lnTo>
                  <a:lnTo>
                    <a:pt x="103655" y="165187"/>
                  </a:lnTo>
                  <a:lnTo>
                    <a:pt x="77523" y="200132"/>
                  </a:lnTo>
                  <a:lnTo>
                    <a:pt x="54786" y="237559"/>
                  </a:lnTo>
                  <a:lnTo>
                    <a:pt x="35671" y="277238"/>
                  </a:lnTo>
                  <a:lnTo>
                    <a:pt x="20407" y="318943"/>
                  </a:lnTo>
                  <a:lnTo>
                    <a:pt x="9222" y="362445"/>
                  </a:lnTo>
                  <a:lnTo>
                    <a:pt x="2343" y="407516"/>
                  </a:lnTo>
                  <a:lnTo>
                    <a:pt x="0" y="453928"/>
                  </a:lnTo>
                  <a:lnTo>
                    <a:pt x="0" y="2269589"/>
                  </a:lnTo>
                  <a:lnTo>
                    <a:pt x="2343" y="2316000"/>
                  </a:lnTo>
                  <a:lnTo>
                    <a:pt x="9222" y="2361071"/>
                  </a:lnTo>
                  <a:lnTo>
                    <a:pt x="20407" y="2404573"/>
                  </a:lnTo>
                  <a:lnTo>
                    <a:pt x="35671" y="2446278"/>
                  </a:lnTo>
                  <a:lnTo>
                    <a:pt x="54786" y="2485958"/>
                  </a:lnTo>
                  <a:lnTo>
                    <a:pt x="77523" y="2523384"/>
                  </a:lnTo>
                  <a:lnTo>
                    <a:pt x="103655" y="2558329"/>
                  </a:lnTo>
                  <a:lnTo>
                    <a:pt x="132952" y="2590564"/>
                  </a:lnTo>
                  <a:lnTo>
                    <a:pt x="165187" y="2619862"/>
                  </a:lnTo>
                  <a:lnTo>
                    <a:pt x="200132" y="2645993"/>
                  </a:lnTo>
                  <a:lnTo>
                    <a:pt x="237558" y="2668730"/>
                  </a:lnTo>
                  <a:lnTo>
                    <a:pt x="277238" y="2687845"/>
                  </a:lnTo>
                  <a:lnTo>
                    <a:pt x="318943" y="2703109"/>
                  </a:lnTo>
                  <a:lnTo>
                    <a:pt x="362445" y="2714294"/>
                  </a:lnTo>
                  <a:lnTo>
                    <a:pt x="407516" y="2721173"/>
                  </a:lnTo>
                  <a:lnTo>
                    <a:pt x="453927" y="2723517"/>
                  </a:lnTo>
                  <a:lnTo>
                    <a:pt x="2942147" y="2723517"/>
                  </a:lnTo>
                  <a:lnTo>
                    <a:pt x="2988558" y="2721173"/>
                  </a:lnTo>
                  <a:lnTo>
                    <a:pt x="3033629" y="2714294"/>
                  </a:lnTo>
                  <a:lnTo>
                    <a:pt x="3077131" y="2703109"/>
                  </a:lnTo>
                  <a:lnTo>
                    <a:pt x="3118836" y="2687845"/>
                  </a:lnTo>
                  <a:lnTo>
                    <a:pt x="3158516" y="2668730"/>
                  </a:lnTo>
                  <a:lnTo>
                    <a:pt x="3195943" y="2645993"/>
                  </a:lnTo>
                  <a:lnTo>
                    <a:pt x="3230888" y="2619862"/>
                  </a:lnTo>
                  <a:lnTo>
                    <a:pt x="3263123" y="2590564"/>
                  </a:lnTo>
                  <a:lnTo>
                    <a:pt x="3292420" y="2558329"/>
                  </a:lnTo>
                  <a:lnTo>
                    <a:pt x="3318551" y="2523384"/>
                  </a:lnTo>
                  <a:lnTo>
                    <a:pt x="3341289" y="2485958"/>
                  </a:lnTo>
                  <a:lnTo>
                    <a:pt x="3360403" y="2446278"/>
                  </a:lnTo>
                  <a:lnTo>
                    <a:pt x="3375668" y="2404573"/>
                  </a:lnTo>
                  <a:lnTo>
                    <a:pt x="3386853" y="2361071"/>
                  </a:lnTo>
                  <a:lnTo>
                    <a:pt x="3393732" y="2316000"/>
                  </a:lnTo>
                  <a:lnTo>
                    <a:pt x="3396075" y="2269589"/>
                  </a:lnTo>
                  <a:lnTo>
                    <a:pt x="3396075" y="453928"/>
                  </a:lnTo>
                  <a:lnTo>
                    <a:pt x="3393732" y="407516"/>
                  </a:lnTo>
                  <a:lnTo>
                    <a:pt x="3386853" y="362445"/>
                  </a:lnTo>
                  <a:lnTo>
                    <a:pt x="3375668" y="318943"/>
                  </a:lnTo>
                  <a:lnTo>
                    <a:pt x="3360403" y="277238"/>
                  </a:lnTo>
                  <a:lnTo>
                    <a:pt x="3341289" y="237559"/>
                  </a:lnTo>
                  <a:lnTo>
                    <a:pt x="3318551" y="200132"/>
                  </a:lnTo>
                  <a:lnTo>
                    <a:pt x="3292420" y="165187"/>
                  </a:lnTo>
                  <a:lnTo>
                    <a:pt x="3263123" y="132952"/>
                  </a:lnTo>
                  <a:lnTo>
                    <a:pt x="3230888" y="103655"/>
                  </a:lnTo>
                  <a:lnTo>
                    <a:pt x="3195943" y="77523"/>
                  </a:lnTo>
                  <a:lnTo>
                    <a:pt x="3158516" y="54786"/>
                  </a:lnTo>
                  <a:lnTo>
                    <a:pt x="3118836" y="35671"/>
                  </a:lnTo>
                  <a:lnTo>
                    <a:pt x="3077131" y="20407"/>
                  </a:lnTo>
                  <a:lnTo>
                    <a:pt x="3033629" y="9222"/>
                  </a:lnTo>
                  <a:lnTo>
                    <a:pt x="2988558" y="2343"/>
                  </a:lnTo>
                  <a:lnTo>
                    <a:pt x="2942147" y="0"/>
                  </a:lnTo>
                  <a:close/>
                </a:path>
              </a:pathLst>
            </a:custGeom>
            <a:solidFill>
              <a:srgbClr val="FFFFFF"/>
            </a:solidFill>
          </p:spPr>
          <p:txBody>
            <a:bodyPr wrap="square" lIns="0" tIns="0" rIns="0" bIns="0" rtlCol="0"/>
            <a:lstStyle/>
            <a:p>
              <a:endParaRPr/>
            </a:p>
          </p:txBody>
        </p:sp>
        <p:sp>
          <p:nvSpPr>
            <p:cNvPr id="9" name="object 9"/>
            <p:cNvSpPr/>
            <p:nvPr/>
          </p:nvSpPr>
          <p:spPr>
            <a:xfrm>
              <a:off x="249490" y="3104889"/>
              <a:ext cx="3396615" cy="2723515"/>
            </a:xfrm>
            <a:custGeom>
              <a:avLst/>
              <a:gdLst/>
              <a:ahLst/>
              <a:cxnLst/>
              <a:rect l="l" t="t" r="r" b="b"/>
              <a:pathLst>
                <a:path w="3396615" h="2723515">
                  <a:moveTo>
                    <a:pt x="0" y="453928"/>
                  </a:moveTo>
                  <a:lnTo>
                    <a:pt x="2343" y="407516"/>
                  </a:lnTo>
                  <a:lnTo>
                    <a:pt x="9222" y="362445"/>
                  </a:lnTo>
                  <a:lnTo>
                    <a:pt x="20407" y="318943"/>
                  </a:lnTo>
                  <a:lnTo>
                    <a:pt x="35671" y="277238"/>
                  </a:lnTo>
                  <a:lnTo>
                    <a:pt x="54786" y="237559"/>
                  </a:lnTo>
                  <a:lnTo>
                    <a:pt x="77523" y="200132"/>
                  </a:lnTo>
                  <a:lnTo>
                    <a:pt x="103655" y="165187"/>
                  </a:lnTo>
                  <a:lnTo>
                    <a:pt x="132952" y="132952"/>
                  </a:lnTo>
                  <a:lnTo>
                    <a:pt x="165187" y="103655"/>
                  </a:lnTo>
                  <a:lnTo>
                    <a:pt x="200132" y="77523"/>
                  </a:lnTo>
                  <a:lnTo>
                    <a:pt x="237558" y="54786"/>
                  </a:lnTo>
                  <a:lnTo>
                    <a:pt x="277238" y="35671"/>
                  </a:lnTo>
                  <a:lnTo>
                    <a:pt x="318943" y="20407"/>
                  </a:lnTo>
                  <a:lnTo>
                    <a:pt x="362445" y="9222"/>
                  </a:lnTo>
                  <a:lnTo>
                    <a:pt x="407516" y="2343"/>
                  </a:lnTo>
                  <a:lnTo>
                    <a:pt x="453928" y="0"/>
                  </a:lnTo>
                  <a:lnTo>
                    <a:pt x="2942148" y="0"/>
                  </a:lnTo>
                  <a:lnTo>
                    <a:pt x="2988559" y="2343"/>
                  </a:lnTo>
                  <a:lnTo>
                    <a:pt x="3033630" y="9222"/>
                  </a:lnTo>
                  <a:lnTo>
                    <a:pt x="3077132" y="20407"/>
                  </a:lnTo>
                  <a:lnTo>
                    <a:pt x="3118837" y="35671"/>
                  </a:lnTo>
                  <a:lnTo>
                    <a:pt x="3158516" y="54786"/>
                  </a:lnTo>
                  <a:lnTo>
                    <a:pt x="3195943" y="77523"/>
                  </a:lnTo>
                  <a:lnTo>
                    <a:pt x="3230888" y="103655"/>
                  </a:lnTo>
                  <a:lnTo>
                    <a:pt x="3263123" y="132952"/>
                  </a:lnTo>
                  <a:lnTo>
                    <a:pt x="3292420" y="165187"/>
                  </a:lnTo>
                  <a:lnTo>
                    <a:pt x="3318552" y="200132"/>
                  </a:lnTo>
                  <a:lnTo>
                    <a:pt x="3341289" y="237559"/>
                  </a:lnTo>
                  <a:lnTo>
                    <a:pt x="3360404" y="277238"/>
                  </a:lnTo>
                  <a:lnTo>
                    <a:pt x="3375668" y="318943"/>
                  </a:lnTo>
                  <a:lnTo>
                    <a:pt x="3386853" y="362445"/>
                  </a:lnTo>
                  <a:lnTo>
                    <a:pt x="3393732" y="407516"/>
                  </a:lnTo>
                  <a:lnTo>
                    <a:pt x="3396076" y="453928"/>
                  </a:lnTo>
                  <a:lnTo>
                    <a:pt x="3396076" y="2269589"/>
                  </a:lnTo>
                  <a:lnTo>
                    <a:pt x="3393732" y="2316000"/>
                  </a:lnTo>
                  <a:lnTo>
                    <a:pt x="3386853" y="2361071"/>
                  </a:lnTo>
                  <a:lnTo>
                    <a:pt x="3375668" y="2404573"/>
                  </a:lnTo>
                  <a:lnTo>
                    <a:pt x="3360404" y="2446278"/>
                  </a:lnTo>
                  <a:lnTo>
                    <a:pt x="3341289" y="2485958"/>
                  </a:lnTo>
                  <a:lnTo>
                    <a:pt x="3318552" y="2523384"/>
                  </a:lnTo>
                  <a:lnTo>
                    <a:pt x="3292420" y="2558329"/>
                  </a:lnTo>
                  <a:lnTo>
                    <a:pt x="3263123" y="2590564"/>
                  </a:lnTo>
                  <a:lnTo>
                    <a:pt x="3230888" y="2619862"/>
                  </a:lnTo>
                  <a:lnTo>
                    <a:pt x="3195943" y="2645993"/>
                  </a:lnTo>
                  <a:lnTo>
                    <a:pt x="3158516" y="2668730"/>
                  </a:lnTo>
                  <a:lnTo>
                    <a:pt x="3118837" y="2687845"/>
                  </a:lnTo>
                  <a:lnTo>
                    <a:pt x="3077132" y="2703109"/>
                  </a:lnTo>
                  <a:lnTo>
                    <a:pt x="3033630" y="2714294"/>
                  </a:lnTo>
                  <a:lnTo>
                    <a:pt x="2988559" y="2721173"/>
                  </a:lnTo>
                  <a:lnTo>
                    <a:pt x="2942148" y="2723517"/>
                  </a:lnTo>
                  <a:lnTo>
                    <a:pt x="453928" y="2723517"/>
                  </a:lnTo>
                  <a:lnTo>
                    <a:pt x="407516" y="2721173"/>
                  </a:lnTo>
                  <a:lnTo>
                    <a:pt x="362445" y="2714294"/>
                  </a:lnTo>
                  <a:lnTo>
                    <a:pt x="318943" y="2703109"/>
                  </a:lnTo>
                  <a:lnTo>
                    <a:pt x="277238" y="2687845"/>
                  </a:lnTo>
                  <a:lnTo>
                    <a:pt x="237558" y="2668730"/>
                  </a:lnTo>
                  <a:lnTo>
                    <a:pt x="200132" y="2645993"/>
                  </a:lnTo>
                  <a:lnTo>
                    <a:pt x="165187" y="2619862"/>
                  </a:lnTo>
                  <a:lnTo>
                    <a:pt x="132952" y="2590564"/>
                  </a:lnTo>
                  <a:lnTo>
                    <a:pt x="103655" y="2558329"/>
                  </a:lnTo>
                  <a:lnTo>
                    <a:pt x="77523" y="2523384"/>
                  </a:lnTo>
                  <a:lnTo>
                    <a:pt x="54786" y="2485958"/>
                  </a:lnTo>
                  <a:lnTo>
                    <a:pt x="35671" y="2446278"/>
                  </a:lnTo>
                  <a:lnTo>
                    <a:pt x="20407" y="2404573"/>
                  </a:lnTo>
                  <a:lnTo>
                    <a:pt x="9222" y="2361071"/>
                  </a:lnTo>
                  <a:lnTo>
                    <a:pt x="2343" y="2316000"/>
                  </a:lnTo>
                  <a:lnTo>
                    <a:pt x="0" y="2269589"/>
                  </a:lnTo>
                  <a:lnTo>
                    <a:pt x="0" y="453928"/>
                  </a:lnTo>
                  <a:close/>
                </a:path>
              </a:pathLst>
            </a:custGeom>
            <a:ln w="15875">
              <a:solidFill>
                <a:srgbClr val="009051"/>
              </a:solidFill>
            </a:ln>
          </p:spPr>
          <p:txBody>
            <a:bodyPr wrap="square" lIns="0" tIns="0" rIns="0" bIns="0" rtlCol="0"/>
            <a:lstStyle/>
            <a:p>
              <a:endParaRPr/>
            </a:p>
          </p:txBody>
        </p:sp>
        <p:pic>
          <p:nvPicPr>
            <p:cNvPr id="10" name="object 10"/>
            <p:cNvPicPr/>
            <p:nvPr/>
          </p:nvPicPr>
          <p:blipFill>
            <a:blip r:embed="rId3" cstate="print"/>
            <a:stretch>
              <a:fillRect/>
            </a:stretch>
          </p:blipFill>
          <p:spPr>
            <a:xfrm>
              <a:off x="185663" y="3042008"/>
              <a:ext cx="3549308" cy="3185750"/>
            </a:xfrm>
            <a:prstGeom prst="rect">
              <a:avLst/>
            </a:prstGeom>
          </p:spPr>
        </p:pic>
      </p:grpSp>
      <p:sp>
        <p:nvSpPr>
          <p:cNvPr id="11" name="object 11"/>
          <p:cNvSpPr txBox="1"/>
          <p:nvPr/>
        </p:nvSpPr>
        <p:spPr>
          <a:xfrm>
            <a:off x="453433" y="3157220"/>
            <a:ext cx="1722430" cy="289823"/>
          </a:xfrm>
          <a:prstGeom prst="rect">
            <a:avLst/>
          </a:prstGeom>
        </p:spPr>
        <p:txBody>
          <a:bodyPr vert="horz" wrap="square" lIns="0" tIns="12700" rIns="0" bIns="0" rtlCol="0">
            <a:spAutoFit/>
          </a:bodyPr>
          <a:lstStyle/>
          <a:p>
            <a:pPr marL="12700">
              <a:lnSpc>
                <a:spcPct val="100000"/>
              </a:lnSpc>
              <a:spcBef>
                <a:spcPts val="100"/>
              </a:spcBef>
            </a:pPr>
            <a:r>
              <a:rPr lang="el" sz="1800" b="1" spc="-10" dirty="0">
                <a:latin typeface="Century Gothic Bold"/>
                <a:cs typeface="Century Gothic Bold"/>
              </a:rPr>
              <a:t>Μικροδίκτυο</a:t>
            </a:r>
            <a:endParaRPr sz="1800" dirty="0">
              <a:latin typeface="Century Gothic Bold"/>
              <a:cs typeface="Century Gothic Bold"/>
            </a:endParaRPr>
          </a:p>
        </p:txBody>
      </p:sp>
      <p:sp>
        <p:nvSpPr>
          <p:cNvPr id="12" name="object 12"/>
          <p:cNvSpPr txBox="1"/>
          <p:nvPr/>
        </p:nvSpPr>
        <p:spPr>
          <a:xfrm>
            <a:off x="523633" y="3760723"/>
            <a:ext cx="379730" cy="208279"/>
          </a:xfrm>
          <a:prstGeom prst="rect">
            <a:avLst/>
          </a:prstGeom>
        </p:spPr>
        <p:txBody>
          <a:bodyPr vert="horz" wrap="square" lIns="0" tIns="12700" rIns="0" bIns="0" rtlCol="0">
            <a:spAutoFit/>
          </a:bodyPr>
          <a:lstStyle/>
          <a:p>
            <a:pPr marL="12700">
              <a:lnSpc>
                <a:spcPct val="100000"/>
              </a:lnSpc>
              <a:spcBef>
                <a:spcPts val="100"/>
              </a:spcBef>
            </a:pPr>
            <a:r>
              <a:rPr lang="el" sz="1200" b="1" spc="-20">
                <a:latin typeface="Century Gothic Bold"/>
                <a:cs typeface="Century Gothic Bold"/>
              </a:rPr>
              <a:t>DERS</a:t>
            </a:r>
            <a:endParaRPr sz="1200">
              <a:latin typeface="Century Gothic Bold"/>
              <a:cs typeface="Century Gothic Bold"/>
            </a:endParaRPr>
          </a:p>
        </p:txBody>
      </p:sp>
      <p:sp>
        <p:nvSpPr>
          <p:cNvPr id="13" name="object 13"/>
          <p:cNvSpPr txBox="1"/>
          <p:nvPr/>
        </p:nvSpPr>
        <p:spPr>
          <a:xfrm>
            <a:off x="1798557" y="4294123"/>
            <a:ext cx="212090" cy="197490"/>
          </a:xfrm>
          <a:prstGeom prst="rect">
            <a:avLst/>
          </a:prstGeom>
        </p:spPr>
        <p:txBody>
          <a:bodyPr vert="horz" wrap="square" lIns="0" tIns="12700" rIns="0" bIns="0" rtlCol="0">
            <a:spAutoFit/>
          </a:bodyPr>
          <a:lstStyle/>
          <a:p>
            <a:pPr marL="12700">
              <a:lnSpc>
                <a:spcPct val="100000"/>
              </a:lnSpc>
              <a:spcBef>
                <a:spcPts val="100"/>
              </a:spcBef>
            </a:pPr>
            <a:r>
              <a:rPr lang="en-US" sz="1200" b="1" spc="-160" dirty="0">
                <a:latin typeface="Century Gothic Bold"/>
                <a:cs typeface="Century Gothic Bold"/>
              </a:rPr>
              <a:t>EV</a:t>
            </a:r>
            <a:endParaRPr sz="1200" dirty="0">
              <a:latin typeface="Century Gothic Bold"/>
              <a:cs typeface="Century Gothic Bold"/>
            </a:endParaRPr>
          </a:p>
        </p:txBody>
      </p:sp>
      <p:sp>
        <p:nvSpPr>
          <p:cNvPr id="14" name="object 14"/>
          <p:cNvSpPr txBox="1"/>
          <p:nvPr/>
        </p:nvSpPr>
        <p:spPr>
          <a:xfrm>
            <a:off x="3194018" y="3373628"/>
            <a:ext cx="224154" cy="197490"/>
          </a:xfrm>
          <a:prstGeom prst="rect">
            <a:avLst/>
          </a:prstGeom>
        </p:spPr>
        <p:txBody>
          <a:bodyPr vert="horz" wrap="square" lIns="0" tIns="12700" rIns="0" bIns="0" rtlCol="0">
            <a:spAutoFit/>
          </a:bodyPr>
          <a:lstStyle/>
          <a:p>
            <a:pPr marL="12700">
              <a:lnSpc>
                <a:spcPct val="100000"/>
              </a:lnSpc>
              <a:spcBef>
                <a:spcPts val="100"/>
              </a:spcBef>
            </a:pPr>
            <a:r>
              <a:rPr lang="en-US" sz="1200" b="1" spc="-25" dirty="0">
                <a:latin typeface="Century Gothic Bold"/>
                <a:cs typeface="Century Gothic Bold"/>
              </a:rPr>
              <a:t>CS</a:t>
            </a:r>
            <a:endParaRPr sz="1200" dirty="0">
              <a:latin typeface="Century Gothic Bold"/>
              <a:cs typeface="Century Gothic Bold"/>
            </a:endParaRPr>
          </a:p>
        </p:txBody>
      </p:sp>
      <p:grpSp>
        <p:nvGrpSpPr>
          <p:cNvPr id="15" name="object 15"/>
          <p:cNvGrpSpPr/>
          <p:nvPr/>
        </p:nvGrpSpPr>
        <p:grpSpPr>
          <a:xfrm>
            <a:off x="2588118" y="1585469"/>
            <a:ext cx="2294255" cy="887094"/>
            <a:chOff x="2588118" y="1585469"/>
            <a:chExt cx="2294255" cy="887094"/>
          </a:xfrm>
        </p:grpSpPr>
        <p:sp>
          <p:nvSpPr>
            <p:cNvPr id="16" name="object 16"/>
            <p:cNvSpPr/>
            <p:nvPr/>
          </p:nvSpPr>
          <p:spPr>
            <a:xfrm>
              <a:off x="2616693" y="1614044"/>
              <a:ext cx="2237105" cy="829944"/>
            </a:xfrm>
            <a:custGeom>
              <a:avLst/>
              <a:gdLst/>
              <a:ahLst/>
              <a:cxnLst/>
              <a:rect l="l" t="t" r="r" b="b"/>
              <a:pathLst>
                <a:path w="2237104" h="829944">
                  <a:moveTo>
                    <a:pt x="2098291" y="0"/>
                  </a:moveTo>
                  <a:lnTo>
                    <a:pt x="138266" y="0"/>
                  </a:lnTo>
                  <a:lnTo>
                    <a:pt x="94563" y="7049"/>
                  </a:lnTo>
                  <a:lnTo>
                    <a:pt x="56607" y="26677"/>
                  </a:lnTo>
                  <a:lnTo>
                    <a:pt x="26677" y="56608"/>
                  </a:lnTo>
                  <a:lnTo>
                    <a:pt x="7048" y="94564"/>
                  </a:lnTo>
                  <a:lnTo>
                    <a:pt x="0" y="138267"/>
                  </a:lnTo>
                  <a:lnTo>
                    <a:pt x="0" y="691316"/>
                  </a:lnTo>
                  <a:lnTo>
                    <a:pt x="7048" y="735019"/>
                  </a:lnTo>
                  <a:lnTo>
                    <a:pt x="26677" y="772975"/>
                  </a:lnTo>
                  <a:lnTo>
                    <a:pt x="56607" y="802905"/>
                  </a:lnTo>
                  <a:lnTo>
                    <a:pt x="94563" y="822534"/>
                  </a:lnTo>
                  <a:lnTo>
                    <a:pt x="138266" y="829583"/>
                  </a:lnTo>
                  <a:lnTo>
                    <a:pt x="2098291" y="829583"/>
                  </a:lnTo>
                  <a:lnTo>
                    <a:pt x="2141994" y="822534"/>
                  </a:lnTo>
                  <a:lnTo>
                    <a:pt x="2179949" y="802905"/>
                  </a:lnTo>
                  <a:lnTo>
                    <a:pt x="2209880" y="772975"/>
                  </a:lnTo>
                  <a:lnTo>
                    <a:pt x="2229508" y="735019"/>
                  </a:lnTo>
                  <a:lnTo>
                    <a:pt x="2236557" y="691316"/>
                  </a:lnTo>
                  <a:lnTo>
                    <a:pt x="2236557" y="138267"/>
                  </a:lnTo>
                  <a:lnTo>
                    <a:pt x="2229508" y="94564"/>
                  </a:lnTo>
                  <a:lnTo>
                    <a:pt x="2209880" y="56608"/>
                  </a:lnTo>
                  <a:lnTo>
                    <a:pt x="2179949" y="26677"/>
                  </a:lnTo>
                  <a:lnTo>
                    <a:pt x="2141994" y="7049"/>
                  </a:lnTo>
                  <a:lnTo>
                    <a:pt x="2098291" y="0"/>
                  </a:lnTo>
                  <a:close/>
                </a:path>
              </a:pathLst>
            </a:custGeom>
            <a:solidFill>
              <a:srgbClr val="BFBFBF"/>
            </a:solidFill>
          </p:spPr>
          <p:txBody>
            <a:bodyPr wrap="square" lIns="0" tIns="0" rIns="0" bIns="0" rtlCol="0"/>
            <a:lstStyle/>
            <a:p>
              <a:endParaRPr/>
            </a:p>
          </p:txBody>
        </p:sp>
        <p:sp>
          <p:nvSpPr>
            <p:cNvPr id="17" name="object 17"/>
            <p:cNvSpPr/>
            <p:nvPr/>
          </p:nvSpPr>
          <p:spPr>
            <a:xfrm>
              <a:off x="2616693" y="1614044"/>
              <a:ext cx="2237105" cy="829944"/>
            </a:xfrm>
            <a:custGeom>
              <a:avLst/>
              <a:gdLst/>
              <a:ahLst/>
              <a:cxnLst/>
              <a:rect l="l" t="t" r="r" b="b"/>
              <a:pathLst>
                <a:path w="2237104" h="829944">
                  <a:moveTo>
                    <a:pt x="0" y="138266"/>
                  </a:moveTo>
                  <a:lnTo>
                    <a:pt x="7048" y="94563"/>
                  </a:lnTo>
                  <a:lnTo>
                    <a:pt x="26677" y="56608"/>
                  </a:lnTo>
                  <a:lnTo>
                    <a:pt x="56607" y="26677"/>
                  </a:lnTo>
                  <a:lnTo>
                    <a:pt x="94563" y="7048"/>
                  </a:lnTo>
                  <a:lnTo>
                    <a:pt x="138266" y="0"/>
                  </a:lnTo>
                  <a:lnTo>
                    <a:pt x="2098292" y="0"/>
                  </a:lnTo>
                  <a:lnTo>
                    <a:pt x="2141994" y="7048"/>
                  </a:lnTo>
                  <a:lnTo>
                    <a:pt x="2179950" y="26677"/>
                  </a:lnTo>
                  <a:lnTo>
                    <a:pt x="2209880" y="56608"/>
                  </a:lnTo>
                  <a:lnTo>
                    <a:pt x="2229509" y="94563"/>
                  </a:lnTo>
                  <a:lnTo>
                    <a:pt x="2236558" y="138266"/>
                  </a:lnTo>
                  <a:lnTo>
                    <a:pt x="2236558" y="691316"/>
                  </a:lnTo>
                  <a:lnTo>
                    <a:pt x="2229509" y="735019"/>
                  </a:lnTo>
                  <a:lnTo>
                    <a:pt x="2209880" y="772974"/>
                  </a:lnTo>
                  <a:lnTo>
                    <a:pt x="2179950" y="802905"/>
                  </a:lnTo>
                  <a:lnTo>
                    <a:pt x="2141994" y="822534"/>
                  </a:lnTo>
                  <a:lnTo>
                    <a:pt x="2098292" y="829583"/>
                  </a:lnTo>
                  <a:lnTo>
                    <a:pt x="138266" y="829583"/>
                  </a:lnTo>
                  <a:lnTo>
                    <a:pt x="94563" y="822534"/>
                  </a:lnTo>
                  <a:lnTo>
                    <a:pt x="56607" y="802905"/>
                  </a:lnTo>
                  <a:lnTo>
                    <a:pt x="26677" y="772974"/>
                  </a:lnTo>
                  <a:lnTo>
                    <a:pt x="7048" y="735019"/>
                  </a:lnTo>
                  <a:lnTo>
                    <a:pt x="0" y="691316"/>
                  </a:lnTo>
                  <a:lnTo>
                    <a:pt x="0" y="138266"/>
                  </a:lnTo>
                  <a:close/>
                </a:path>
              </a:pathLst>
            </a:custGeom>
            <a:ln w="57150">
              <a:solidFill>
                <a:srgbClr val="C00000"/>
              </a:solidFill>
            </a:ln>
          </p:spPr>
          <p:txBody>
            <a:bodyPr wrap="square" lIns="0" tIns="0" rIns="0" bIns="0" rtlCol="0"/>
            <a:lstStyle/>
            <a:p>
              <a:endParaRPr/>
            </a:p>
          </p:txBody>
        </p:sp>
      </p:grpSp>
      <p:sp>
        <p:nvSpPr>
          <p:cNvPr id="18" name="object 18"/>
          <p:cNvSpPr txBox="1"/>
          <p:nvPr/>
        </p:nvSpPr>
        <p:spPr>
          <a:xfrm>
            <a:off x="2762411" y="1743727"/>
            <a:ext cx="2216117" cy="534313"/>
          </a:xfrm>
          <a:prstGeom prst="rect">
            <a:avLst/>
          </a:prstGeom>
        </p:spPr>
        <p:txBody>
          <a:bodyPr vert="horz" wrap="square" lIns="0" tIns="28575" rIns="0" bIns="0" rtlCol="0">
            <a:spAutoFit/>
          </a:bodyPr>
          <a:lstStyle/>
          <a:p>
            <a:pPr marL="121285" marR="5080" indent="-109220">
              <a:lnSpc>
                <a:spcPts val="2090"/>
              </a:lnSpc>
              <a:spcBef>
                <a:spcPts val="225"/>
              </a:spcBef>
            </a:pPr>
            <a:r>
              <a:rPr lang="el" sz="1200" dirty="0">
                <a:solidFill>
                  <a:srgbClr val="FFFFFF"/>
                </a:solidFill>
                <a:latin typeface="Century Gothic"/>
                <a:cs typeface="Century Gothic"/>
              </a:rPr>
              <a:t>Κεντρικό Σύστημα Ελέγχου (</a:t>
            </a:r>
            <a:r>
              <a:rPr lang="el-GR" sz="1200" dirty="0">
                <a:solidFill>
                  <a:srgbClr val="FFFFFF"/>
                </a:solidFill>
                <a:latin typeface="Century Gothic"/>
                <a:cs typeface="Century Gothic"/>
              </a:rPr>
              <a:t>σταθμοί φόρτισης</a:t>
            </a:r>
            <a:r>
              <a:rPr lang="el" sz="1200" dirty="0">
                <a:solidFill>
                  <a:srgbClr val="FFFFFF"/>
                </a:solidFill>
                <a:latin typeface="Century Gothic"/>
                <a:cs typeface="Century Gothic"/>
              </a:rPr>
              <a:t>)</a:t>
            </a:r>
            <a:endParaRPr sz="1200" dirty="0">
              <a:latin typeface="Century Gothic"/>
              <a:cs typeface="Century Gothic"/>
            </a:endParaRPr>
          </a:p>
        </p:txBody>
      </p:sp>
      <p:grpSp>
        <p:nvGrpSpPr>
          <p:cNvPr id="19" name="object 19"/>
          <p:cNvGrpSpPr/>
          <p:nvPr/>
        </p:nvGrpSpPr>
        <p:grpSpPr>
          <a:xfrm>
            <a:off x="3673042" y="3103953"/>
            <a:ext cx="7170420" cy="3675379"/>
            <a:chOff x="3673042" y="3103953"/>
            <a:chExt cx="7170420" cy="3675379"/>
          </a:xfrm>
        </p:grpSpPr>
        <p:pic>
          <p:nvPicPr>
            <p:cNvPr id="20" name="object 20"/>
            <p:cNvPicPr/>
            <p:nvPr/>
          </p:nvPicPr>
          <p:blipFill>
            <a:blip r:embed="rId4" cstate="print"/>
            <a:stretch>
              <a:fillRect/>
            </a:stretch>
          </p:blipFill>
          <p:spPr>
            <a:xfrm>
              <a:off x="7549376" y="6167335"/>
              <a:ext cx="3294001" cy="612000"/>
            </a:xfrm>
            <a:prstGeom prst="rect">
              <a:avLst/>
            </a:prstGeom>
          </p:spPr>
        </p:pic>
        <p:sp>
          <p:nvSpPr>
            <p:cNvPr id="21" name="object 21"/>
            <p:cNvSpPr/>
            <p:nvPr/>
          </p:nvSpPr>
          <p:spPr>
            <a:xfrm>
              <a:off x="3736868" y="3166835"/>
              <a:ext cx="3396615" cy="2723515"/>
            </a:xfrm>
            <a:custGeom>
              <a:avLst/>
              <a:gdLst/>
              <a:ahLst/>
              <a:cxnLst/>
              <a:rect l="l" t="t" r="r" b="b"/>
              <a:pathLst>
                <a:path w="3396615" h="2723515">
                  <a:moveTo>
                    <a:pt x="2942148" y="0"/>
                  </a:moveTo>
                  <a:lnTo>
                    <a:pt x="453928" y="0"/>
                  </a:lnTo>
                  <a:lnTo>
                    <a:pt x="407516" y="2343"/>
                  </a:lnTo>
                  <a:lnTo>
                    <a:pt x="362445" y="9222"/>
                  </a:lnTo>
                  <a:lnTo>
                    <a:pt x="318943" y="20407"/>
                  </a:lnTo>
                  <a:lnTo>
                    <a:pt x="277238" y="35671"/>
                  </a:lnTo>
                  <a:lnTo>
                    <a:pt x="237559" y="54786"/>
                  </a:lnTo>
                  <a:lnTo>
                    <a:pt x="200132" y="77523"/>
                  </a:lnTo>
                  <a:lnTo>
                    <a:pt x="165187" y="103655"/>
                  </a:lnTo>
                  <a:lnTo>
                    <a:pt x="132952" y="132952"/>
                  </a:lnTo>
                  <a:lnTo>
                    <a:pt x="103655" y="165187"/>
                  </a:lnTo>
                  <a:lnTo>
                    <a:pt x="77523" y="200132"/>
                  </a:lnTo>
                  <a:lnTo>
                    <a:pt x="54786" y="237559"/>
                  </a:lnTo>
                  <a:lnTo>
                    <a:pt x="35671" y="277238"/>
                  </a:lnTo>
                  <a:lnTo>
                    <a:pt x="20407" y="318943"/>
                  </a:lnTo>
                  <a:lnTo>
                    <a:pt x="9222" y="362445"/>
                  </a:lnTo>
                  <a:lnTo>
                    <a:pt x="2343" y="407516"/>
                  </a:lnTo>
                  <a:lnTo>
                    <a:pt x="0" y="453928"/>
                  </a:lnTo>
                  <a:lnTo>
                    <a:pt x="0" y="2269589"/>
                  </a:lnTo>
                  <a:lnTo>
                    <a:pt x="2343" y="2316000"/>
                  </a:lnTo>
                  <a:lnTo>
                    <a:pt x="9222" y="2361071"/>
                  </a:lnTo>
                  <a:lnTo>
                    <a:pt x="20407" y="2404573"/>
                  </a:lnTo>
                  <a:lnTo>
                    <a:pt x="35671" y="2446278"/>
                  </a:lnTo>
                  <a:lnTo>
                    <a:pt x="54786" y="2485957"/>
                  </a:lnTo>
                  <a:lnTo>
                    <a:pt x="77523" y="2523384"/>
                  </a:lnTo>
                  <a:lnTo>
                    <a:pt x="103655" y="2558329"/>
                  </a:lnTo>
                  <a:lnTo>
                    <a:pt x="132952" y="2590564"/>
                  </a:lnTo>
                  <a:lnTo>
                    <a:pt x="165187" y="2619861"/>
                  </a:lnTo>
                  <a:lnTo>
                    <a:pt x="200132" y="2645993"/>
                  </a:lnTo>
                  <a:lnTo>
                    <a:pt x="237559" y="2668730"/>
                  </a:lnTo>
                  <a:lnTo>
                    <a:pt x="277238" y="2687844"/>
                  </a:lnTo>
                  <a:lnTo>
                    <a:pt x="318943" y="2703109"/>
                  </a:lnTo>
                  <a:lnTo>
                    <a:pt x="362445" y="2714294"/>
                  </a:lnTo>
                  <a:lnTo>
                    <a:pt x="407516" y="2721173"/>
                  </a:lnTo>
                  <a:lnTo>
                    <a:pt x="453928" y="2723516"/>
                  </a:lnTo>
                  <a:lnTo>
                    <a:pt x="2942148" y="2723516"/>
                  </a:lnTo>
                  <a:lnTo>
                    <a:pt x="2988559" y="2721173"/>
                  </a:lnTo>
                  <a:lnTo>
                    <a:pt x="3033630" y="2714294"/>
                  </a:lnTo>
                  <a:lnTo>
                    <a:pt x="3077132" y="2703109"/>
                  </a:lnTo>
                  <a:lnTo>
                    <a:pt x="3118837" y="2687844"/>
                  </a:lnTo>
                  <a:lnTo>
                    <a:pt x="3158517" y="2668730"/>
                  </a:lnTo>
                  <a:lnTo>
                    <a:pt x="3195943" y="2645993"/>
                  </a:lnTo>
                  <a:lnTo>
                    <a:pt x="3230888" y="2619861"/>
                  </a:lnTo>
                  <a:lnTo>
                    <a:pt x="3263124" y="2590564"/>
                  </a:lnTo>
                  <a:lnTo>
                    <a:pt x="3292421" y="2558329"/>
                  </a:lnTo>
                  <a:lnTo>
                    <a:pt x="3318552" y="2523384"/>
                  </a:lnTo>
                  <a:lnTo>
                    <a:pt x="3341289" y="2485957"/>
                  </a:lnTo>
                  <a:lnTo>
                    <a:pt x="3360404" y="2446278"/>
                  </a:lnTo>
                  <a:lnTo>
                    <a:pt x="3375668" y="2404573"/>
                  </a:lnTo>
                  <a:lnTo>
                    <a:pt x="3386854" y="2361071"/>
                  </a:lnTo>
                  <a:lnTo>
                    <a:pt x="3393732" y="2316000"/>
                  </a:lnTo>
                  <a:lnTo>
                    <a:pt x="3396076" y="2269589"/>
                  </a:lnTo>
                  <a:lnTo>
                    <a:pt x="3396076" y="453928"/>
                  </a:lnTo>
                  <a:lnTo>
                    <a:pt x="3393732" y="407516"/>
                  </a:lnTo>
                  <a:lnTo>
                    <a:pt x="3386854" y="362445"/>
                  </a:lnTo>
                  <a:lnTo>
                    <a:pt x="3375668" y="318943"/>
                  </a:lnTo>
                  <a:lnTo>
                    <a:pt x="3360404" y="277238"/>
                  </a:lnTo>
                  <a:lnTo>
                    <a:pt x="3341289" y="237559"/>
                  </a:lnTo>
                  <a:lnTo>
                    <a:pt x="3318552" y="200132"/>
                  </a:lnTo>
                  <a:lnTo>
                    <a:pt x="3292421" y="165187"/>
                  </a:lnTo>
                  <a:lnTo>
                    <a:pt x="3263124" y="132952"/>
                  </a:lnTo>
                  <a:lnTo>
                    <a:pt x="3230888" y="103655"/>
                  </a:lnTo>
                  <a:lnTo>
                    <a:pt x="3195943" y="77523"/>
                  </a:lnTo>
                  <a:lnTo>
                    <a:pt x="3158517" y="54786"/>
                  </a:lnTo>
                  <a:lnTo>
                    <a:pt x="3118837" y="35671"/>
                  </a:lnTo>
                  <a:lnTo>
                    <a:pt x="3077132" y="20407"/>
                  </a:lnTo>
                  <a:lnTo>
                    <a:pt x="3033630" y="9222"/>
                  </a:lnTo>
                  <a:lnTo>
                    <a:pt x="2988559" y="2343"/>
                  </a:lnTo>
                  <a:lnTo>
                    <a:pt x="2942148" y="0"/>
                  </a:lnTo>
                  <a:close/>
                </a:path>
              </a:pathLst>
            </a:custGeom>
            <a:solidFill>
              <a:srgbClr val="FFFFFF"/>
            </a:solidFill>
          </p:spPr>
          <p:txBody>
            <a:bodyPr wrap="square" lIns="0" tIns="0" rIns="0" bIns="0" rtlCol="0"/>
            <a:lstStyle/>
            <a:p>
              <a:endParaRPr/>
            </a:p>
          </p:txBody>
        </p:sp>
        <p:sp>
          <p:nvSpPr>
            <p:cNvPr id="22" name="object 22"/>
            <p:cNvSpPr/>
            <p:nvPr/>
          </p:nvSpPr>
          <p:spPr>
            <a:xfrm>
              <a:off x="3736868" y="3166835"/>
              <a:ext cx="3396615" cy="2723515"/>
            </a:xfrm>
            <a:custGeom>
              <a:avLst/>
              <a:gdLst/>
              <a:ahLst/>
              <a:cxnLst/>
              <a:rect l="l" t="t" r="r" b="b"/>
              <a:pathLst>
                <a:path w="3396615" h="2723515">
                  <a:moveTo>
                    <a:pt x="0" y="453928"/>
                  </a:moveTo>
                  <a:lnTo>
                    <a:pt x="2343" y="407516"/>
                  </a:lnTo>
                  <a:lnTo>
                    <a:pt x="9222" y="362445"/>
                  </a:lnTo>
                  <a:lnTo>
                    <a:pt x="20407" y="318943"/>
                  </a:lnTo>
                  <a:lnTo>
                    <a:pt x="35671" y="277238"/>
                  </a:lnTo>
                  <a:lnTo>
                    <a:pt x="54786" y="237559"/>
                  </a:lnTo>
                  <a:lnTo>
                    <a:pt x="77523" y="200132"/>
                  </a:lnTo>
                  <a:lnTo>
                    <a:pt x="103655" y="165187"/>
                  </a:lnTo>
                  <a:lnTo>
                    <a:pt x="132952" y="132952"/>
                  </a:lnTo>
                  <a:lnTo>
                    <a:pt x="165187" y="103655"/>
                  </a:lnTo>
                  <a:lnTo>
                    <a:pt x="200132" y="77523"/>
                  </a:lnTo>
                  <a:lnTo>
                    <a:pt x="237558" y="54786"/>
                  </a:lnTo>
                  <a:lnTo>
                    <a:pt x="277238" y="35671"/>
                  </a:lnTo>
                  <a:lnTo>
                    <a:pt x="318943" y="20407"/>
                  </a:lnTo>
                  <a:lnTo>
                    <a:pt x="362445" y="9222"/>
                  </a:lnTo>
                  <a:lnTo>
                    <a:pt x="407516" y="2343"/>
                  </a:lnTo>
                  <a:lnTo>
                    <a:pt x="453928" y="0"/>
                  </a:lnTo>
                  <a:lnTo>
                    <a:pt x="2942148" y="0"/>
                  </a:lnTo>
                  <a:lnTo>
                    <a:pt x="2988559" y="2343"/>
                  </a:lnTo>
                  <a:lnTo>
                    <a:pt x="3033630" y="9222"/>
                  </a:lnTo>
                  <a:lnTo>
                    <a:pt x="3077132" y="20407"/>
                  </a:lnTo>
                  <a:lnTo>
                    <a:pt x="3118837" y="35671"/>
                  </a:lnTo>
                  <a:lnTo>
                    <a:pt x="3158516" y="54786"/>
                  </a:lnTo>
                  <a:lnTo>
                    <a:pt x="3195943" y="77523"/>
                  </a:lnTo>
                  <a:lnTo>
                    <a:pt x="3230888" y="103655"/>
                  </a:lnTo>
                  <a:lnTo>
                    <a:pt x="3263123" y="132952"/>
                  </a:lnTo>
                  <a:lnTo>
                    <a:pt x="3292420" y="165187"/>
                  </a:lnTo>
                  <a:lnTo>
                    <a:pt x="3318552" y="200132"/>
                  </a:lnTo>
                  <a:lnTo>
                    <a:pt x="3341289" y="237559"/>
                  </a:lnTo>
                  <a:lnTo>
                    <a:pt x="3360404" y="277238"/>
                  </a:lnTo>
                  <a:lnTo>
                    <a:pt x="3375668" y="318943"/>
                  </a:lnTo>
                  <a:lnTo>
                    <a:pt x="3386853" y="362445"/>
                  </a:lnTo>
                  <a:lnTo>
                    <a:pt x="3393732" y="407516"/>
                  </a:lnTo>
                  <a:lnTo>
                    <a:pt x="3396076" y="453928"/>
                  </a:lnTo>
                  <a:lnTo>
                    <a:pt x="3396076" y="2269589"/>
                  </a:lnTo>
                  <a:lnTo>
                    <a:pt x="3393732" y="2316000"/>
                  </a:lnTo>
                  <a:lnTo>
                    <a:pt x="3386853" y="2361071"/>
                  </a:lnTo>
                  <a:lnTo>
                    <a:pt x="3375668" y="2404573"/>
                  </a:lnTo>
                  <a:lnTo>
                    <a:pt x="3360404" y="2446278"/>
                  </a:lnTo>
                  <a:lnTo>
                    <a:pt x="3341289" y="2485958"/>
                  </a:lnTo>
                  <a:lnTo>
                    <a:pt x="3318552" y="2523384"/>
                  </a:lnTo>
                  <a:lnTo>
                    <a:pt x="3292420" y="2558329"/>
                  </a:lnTo>
                  <a:lnTo>
                    <a:pt x="3263123" y="2590564"/>
                  </a:lnTo>
                  <a:lnTo>
                    <a:pt x="3230888" y="2619862"/>
                  </a:lnTo>
                  <a:lnTo>
                    <a:pt x="3195943" y="2645993"/>
                  </a:lnTo>
                  <a:lnTo>
                    <a:pt x="3158516" y="2668730"/>
                  </a:lnTo>
                  <a:lnTo>
                    <a:pt x="3118837" y="2687845"/>
                  </a:lnTo>
                  <a:lnTo>
                    <a:pt x="3077132" y="2703109"/>
                  </a:lnTo>
                  <a:lnTo>
                    <a:pt x="3033630" y="2714294"/>
                  </a:lnTo>
                  <a:lnTo>
                    <a:pt x="2988559" y="2721173"/>
                  </a:lnTo>
                  <a:lnTo>
                    <a:pt x="2942148" y="2723517"/>
                  </a:lnTo>
                  <a:lnTo>
                    <a:pt x="453928" y="2723517"/>
                  </a:lnTo>
                  <a:lnTo>
                    <a:pt x="407516" y="2721173"/>
                  </a:lnTo>
                  <a:lnTo>
                    <a:pt x="362445" y="2714294"/>
                  </a:lnTo>
                  <a:lnTo>
                    <a:pt x="318943" y="2703109"/>
                  </a:lnTo>
                  <a:lnTo>
                    <a:pt x="277238" y="2687845"/>
                  </a:lnTo>
                  <a:lnTo>
                    <a:pt x="237558" y="2668730"/>
                  </a:lnTo>
                  <a:lnTo>
                    <a:pt x="200132" y="2645993"/>
                  </a:lnTo>
                  <a:lnTo>
                    <a:pt x="165187" y="2619862"/>
                  </a:lnTo>
                  <a:lnTo>
                    <a:pt x="132952" y="2590564"/>
                  </a:lnTo>
                  <a:lnTo>
                    <a:pt x="103655" y="2558329"/>
                  </a:lnTo>
                  <a:lnTo>
                    <a:pt x="77523" y="2523384"/>
                  </a:lnTo>
                  <a:lnTo>
                    <a:pt x="54786" y="2485958"/>
                  </a:lnTo>
                  <a:lnTo>
                    <a:pt x="35671" y="2446278"/>
                  </a:lnTo>
                  <a:lnTo>
                    <a:pt x="20407" y="2404573"/>
                  </a:lnTo>
                  <a:lnTo>
                    <a:pt x="9222" y="2361071"/>
                  </a:lnTo>
                  <a:lnTo>
                    <a:pt x="2343" y="2316000"/>
                  </a:lnTo>
                  <a:lnTo>
                    <a:pt x="0" y="2269589"/>
                  </a:lnTo>
                  <a:lnTo>
                    <a:pt x="0" y="453928"/>
                  </a:lnTo>
                  <a:close/>
                </a:path>
              </a:pathLst>
            </a:custGeom>
            <a:ln w="15875">
              <a:solidFill>
                <a:srgbClr val="009051"/>
              </a:solidFill>
            </a:ln>
          </p:spPr>
          <p:txBody>
            <a:bodyPr wrap="square" lIns="0" tIns="0" rIns="0" bIns="0" rtlCol="0"/>
            <a:lstStyle/>
            <a:p>
              <a:endParaRPr/>
            </a:p>
          </p:txBody>
        </p:sp>
        <p:pic>
          <p:nvPicPr>
            <p:cNvPr id="23" name="object 23"/>
            <p:cNvPicPr/>
            <p:nvPr/>
          </p:nvPicPr>
          <p:blipFill>
            <a:blip r:embed="rId3" cstate="print"/>
            <a:stretch>
              <a:fillRect/>
            </a:stretch>
          </p:blipFill>
          <p:spPr>
            <a:xfrm>
              <a:off x="3673042" y="3103953"/>
              <a:ext cx="3549308" cy="3185750"/>
            </a:xfrm>
            <a:prstGeom prst="rect">
              <a:avLst/>
            </a:prstGeom>
          </p:spPr>
        </p:pic>
      </p:grpSp>
      <p:sp>
        <p:nvSpPr>
          <p:cNvPr id="24" name="object 24"/>
          <p:cNvSpPr txBox="1"/>
          <p:nvPr/>
        </p:nvSpPr>
        <p:spPr>
          <a:xfrm>
            <a:off x="3940812" y="3218179"/>
            <a:ext cx="1612642" cy="299720"/>
          </a:xfrm>
          <a:prstGeom prst="rect">
            <a:avLst/>
          </a:prstGeom>
        </p:spPr>
        <p:txBody>
          <a:bodyPr vert="horz" wrap="square" lIns="0" tIns="12700" rIns="0" bIns="0" rtlCol="0">
            <a:spAutoFit/>
          </a:bodyPr>
          <a:lstStyle/>
          <a:p>
            <a:pPr marL="12700">
              <a:lnSpc>
                <a:spcPct val="100000"/>
              </a:lnSpc>
              <a:spcBef>
                <a:spcPts val="100"/>
              </a:spcBef>
            </a:pPr>
            <a:r>
              <a:rPr lang="el" sz="1800" b="1" spc="-10" dirty="0">
                <a:latin typeface="Century Gothic Bold"/>
                <a:cs typeface="Century Gothic Bold"/>
              </a:rPr>
              <a:t>Μικροδίκτυο</a:t>
            </a:r>
            <a:endParaRPr sz="1800" dirty="0">
              <a:latin typeface="Century Gothic Bold"/>
              <a:cs typeface="Century Gothic Bold"/>
            </a:endParaRPr>
          </a:p>
        </p:txBody>
      </p:sp>
      <p:sp>
        <p:nvSpPr>
          <p:cNvPr id="25" name="object 25"/>
          <p:cNvSpPr txBox="1"/>
          <p:nvPr/>
        </p:nvSpPr>
        <p:spPr>
          <a:xfrm>
            <a:off x="4011011" y="3821683"/>
            <a:ext cx="379730" cy="208279"/>
          </a:xfrm>
          <a:prstGeom prst="rect">
            <a:avLst/>
          </a:prstGeom>
        </p:spPr>
        <p:txBody>
          <a:bodyPr vert="horz" wrap="square" lIns="0" tIns="12700" rIns="0" bIns="0" rtlCol="0">
            <a:spAutoFit/>
          </a:bodyPr>
          <a:lstStyle/>
          <a:p>
            <a:pPr marL="12700">
              <a:lnSpc>
                <a:spcPct val="100000"/>
              </a:lnSpc>
              <a:spcBef>
                <a:spcPts val="100"/>
              </a:spcBef>
            </a:pPr>
            <a:r>
              <a:rPr lang="el" sz="1200" b="1" spc="-20">
                <a:latin typeface="Century Gothic Bold"/>
                <a:cs typeface="Century Gothic Bold"/>
              </a:rPr>
              <a:t>DERS</a:t>
            </a:r>
            <a:endParaRPr sz="1200">
              <a:latin typeface="Century Gothic Bold"/>
              <a:cs typeface="Century Gothic Bold"/>
            </a:endParaRPr>
          </a:p>
        </p:txBody>
      </p:sp>
      <p:sp>
        <p:nvSpPr>
          <p:cNvPr id="26" name="object 26"/>
          <p:cNvSpPr txBox="1"/>
          <p:nvPr/>
        </p:nvSpPr>
        <p:spPr>
          <a:xfrm>
            <a:off x="5285935" y="4355083"/>
            <a:ext cx="212090" cy="197490"/>
          </a:xfrm>
          <a:prstGeom prst="rect">
            <a:avLst/>
          </a:prstGeom>
        </p:spPr>
        <p:txBody>
          <a:bodyPr vert="horz" wrap="square" lIns="0" tIns="12700" rIns="0" bIns="0" rtlCol="0">
            <a:spAutoFit/>
          </a:bodyPr>
          <a:lstStyle/>
          <a:p>
            <a:pPr marL="12700">
              <a:lnSpc>
                <a:spcPct val="100000"/>
              </a:lnSpc>
              <a:spcBef>
                <a:spcPts val="100"/>
              </a:spcBef>
            </a:pPr>
            <a:r>
              <a:rPr lang="en-US" sz="1200" b="1" spc="-160" dirty="0">
                <a:latin typeface="Century Gothic Bold"/>
                <a:cs typeface="Century Gothic Bold"/>
              </a:rPr>
              <a:t>EV</a:t>
            </a:r>
            <a:endParaRPr sz="1200" dirty="0">
              <a:latin typeface="Century Gothic Bold"/>
              <a:cs typeface="Century Gothic Bold"/>
            </a:endParaRPr>
          </a:p>
        </p:txBody>
      </p:sp>
      <p:sp>
        <p:nvSpPr>
          <p:cNvPr id="27" name="object 27"/>
          <p:cNvSpPr txBox="1"/>
          <p:nvPr/>
        </p:nvSpPr>
        <p:spPr>
          <a:xfrm>
            <a:off x="6681396" y="3437635"/>
            <a:ext cx="224154" cy="197490"/>
          </a:xfrm>
          <a:prstGeom prst="rect">
            <a:avLst/>
          </a:prstGeom>
        </p:spPr>
        <p:txBody>
          <a:bodyPr vert="horz" wrap="square" lIns="0" tIns="12700" rIns="0" bIns="0" rtlCol="0">
            <a:spAutoFit/>
          </a:bodyPr>
          <a:lstStyle/>
          <a:p>
            <a:pPr marL="12700">
              <a:lnSpc>
                <a:spcPct val="100000"/>
              </a:lnSpc>
              <a:spcBef>
                <a:spcPts val="100"/>
              </a:spcBef>
            </a:pPr>
            <a:r>
              <a:rPr lang="en-US" sz="1200" b="1" spc="-25" dirty="0">
                <a:latin typeface="Century Gothic Bold"/>
                <a:cs typeface="Century Gothic Bold"/>
              </a:rPr>
              <a:t>CS</a:t>
            </a:r>
            <a:endParaRPr sz="1200" dirty="0">
              <a:latin typeface="Century Gothic Bold"/>
              <a:cs typeface="Century Gothic Bold"/>
            </a:endParaRPr>
          </a:p>
        </p:txBody>
      </p:sp>
      <p:grpSp>
        <p:nvGrpSpPr>
          <p:cNvPr id="28" name="object 28"/>
          <p:cNvGrpSpPr/>
          <p:nvPr/>
        </p:nvGrpSpPr>
        <p:grpSpPr>
          <a:xfrm>
            <a:off x="1820243" y="2424577"/>
            <a:ext cx="3677285" cy="761365"/>
            <a:chOff x="1820243" y="2424577"/>
            <a:chExt cx="3677285" cy="761365"/>
          </a:xfrm>
        </p:grpSpPr>
        <p:sp>
          <p:nvSpPr>
            <p:cNvPr id="29" name="object 29"/>
            <p:cNvSpPr/>
            <p:nvPr/>
          </p:nvSpPr>
          <p:spPr>
            <a:xfrm>
              <a:off x="5456882" y="2646404"/>
              <a:ext cx="0" cy="520700"/>
            </a:xfrm>
            <a:custGeom>
              <a:avLst/>
              <a:gdLst/>
              <a:ahLst/>
              <a:cxnLst/>
              <a:rect l="l" t="t" r="r" b="b"/>
              <a:pathLst>
                <a:path h="520700">
                  <a:moveTo>
                    <a:pt x="0" y="0"/>
                  </a:moveTo>
                  <a:lnTo>
                    <a:pt x="1" y="520431"/>
                  </a:lnTo>
                </a:path>
              </a:pathLst>
            </a:custGeom>
            <a:ln w="38100">
              <a:solidFill>
                <a:srgbClr val="BFBFBF"/>
              </a:solidFill>
            </a:ln>
          </p:spPr>
          <p:txBody>
            <a:bodyPr wrap="square" lIns="0" tIns="0" rIns="0" bIns="0" rtlCol="0"/>
            <a:lstStyle/>
            <a:p>
              <a:endParaRPr/>
            </a:p>
          </p:txBody>
        </p:sp>
        <p:sp>
          <p:nvSpPr>
            <p:cNvPr id="30" name="object 30"/>
            <p:cNvSpPr/>
            <p:nvPr/>
          </p:nvSpPr>
          <p:spPr>
            <a:xfrm>
              <a:off x="1839293" y="2646404"/>
              <a:ext cx="3639185" cy="21590"/>
            </a:xfrm>
            <a:custGeom>
              <a:avLst/>
              <a:gdLst/>
              <a:ahLst/>
              <a:cxnLst/>
              <a:rect l="l" t="t" r="r" b="b"/>
              <a:pathLst>
                <a:path w="3639185" h="21589">
                  <a:moveTo>
                    <a:pt x="0" y="0"/>
                  </a:moveTo>
                  <a:lnTo>
                    <a:pt x="3638666" y="21192"/>
                  </a:lnTo>
                </a:path>
              </a:pathLst>
            </a:custGeom>
            <a:ln w="38100">
              <a:solidFill>
                <a:srgbClr val="BFBFBF"/>
              </a:solidFill>
            </a:ln>
          </p:spPr>
          <p:txBody>
            <a:bodyPr wrap="square" lIns="0" tIns="0" rIns="0" bIns="0" rtlCol="0"/>
            <a:lstStyle/>
            <a:p>
              <a:endParaRPr/>
            </a:p>
          </p:txBody>
        </p:sp>
        <p:sp>
          <p:nvSpPr>
            <p:cNvPr id="31" name="object 31"/>
            <p:cNvSpPr/>
            <p:nvPr/>
          </p:nvSpPr>
          <p:spPr>
            <a:xfrm>
              <a:off x="3734973" y="2443627"/>
              <a:ext cx="0" cy="224154"/>
            </a:xfrm>
            <a:custGeom>
              <a:avLst/>
              <a:gdLst/>
              <a:ahLst/>
              <a:cxnLst/>
              <a:rect l="l" t="t" r="r" b="b"/>
              <a:pathLst>
                <a:path h="224155">
                  <a:moveTo>
                    <a:pt x="0" y="0"/>
                  </a:moveTo>
                  <a:lnTo>
                    <a:pt x="1" y="223968"/>
                  </a:lnTo>
                </a:path>
              </a:pathLst>
            </a:custGeom>
            <a:ln w="38100">
              <a:solidFill>
                <a:srgbClr val="BFBFBF"/>
              </a:solidFill>
            </a:ln>
          </p:spPr>
          <p:txBody>
            <a:bodyPr wrap="square" lIns="0" tIns="0" rIns="0" bIns="0" rtlCol="0"/>
            <a:lstStyle/>
            <a:p>
              <a:endParaRPr/>
            </a:p>
          </p:txBody>
        </p:sp>
        <p:sp>
          <p:nvSpPr>
            <p:cNvPr id="32" name="object 32"/>
            <p:cNvSpPr/>
            <p:nvPr/>
          </p:nvSpPr>
          <p:spPr>
            <a:xfrm>
              <a:off x="3980811" y="2490891"/>
              <a:ext cx="1292860" cy="365760"/>
            </a:xfrm>
            <a:custGeom>
              <a:avLst/>
              <a:gdLst/>
              <a:ahLst/>
              <a:cxnLst/>
              <a:rect l="l" t="t" r="r" b="b"/>
              <a:pathLst>
                <a:path w="1292860" h="365760">
                  <a:moveTo>
                    <a:pt x="1109786" y="0"/>
                  </a:moveTo>
                  <a:lnTo>
                    <a:pt x="1109786" y="91286"/>
                  </a:lnTo>
                  <a:lnTo>
                    <a:pt x="182572" y="91286"/>
                  </a:lnTo>
                  <a:lnTo>
                    <a:pt x="182572" y="0"/>
                  </a:lnTo>
                  <a:lnTo>
                    <a:pt x="0" y="182572"/>
                  </a:lnTo>
                  <a:lnTo>
                    <a:pt x="182572" y="365144"/>
                  </a:lnTo>
                  <a:lnTo>
                    <a:pt x="182572" y="273857"/>
                  </a:lnTo>
                  <a:lnTo>
                    <a:pt x="1109786" y="273857"/>
                  </a:lnTo>
                  <a:lnTo>
                    <a:pt x="1109786" y="365144"/>
                  </a:lnTo>
                  <a:lnTo>
                    <a:pt x="1292358" y="182572"/>
                  </a:lnTo>
                  <a:lnTo>
                    <a:pt x="1109786" y="0"/>
                  </a:lnTo>
                  <a:close/>
                </a:path>
              </a:pathLst>
            </a:custGeom>
            <a:solidFill>
              <a:srgbClr val="C00000"/>
            </a:solidFill>
          </p:spPr>
          <p:txBody>
            <a:bodyPr wrap="square" lIns="0" tIns="0" rIns="0" bIns="0" rtlCol="0"/>
            <a:lstStyle/>
            <a:p>
              <a:endParaRPr/>
            </a:p>
          </p:txBody>
        </p:sp>
      </p:grpSp>
      <p:sp>
        <p:nvSpPr>
          <p:cNvPr id="33" name="object 33"/>
          <p:cNvSpPr txBox="1"/>
          <p:nvPr/>
        </p:nvSpPr>
        <p:spPr>
          <a:xfrm>
            <a:off x="4260278" y="2568955"/>
            <a:ext cx="734060" cy="208279"/>
          </a:xfrm>
          <a:prstGeom prst="rect">
            <a:avLst/>
          </a:prstGeom>
        </p:spPr>
        <p:txBody>
          <a:bodyPr vert="horz" wrap="square" lIns="0" tIns="12700" rIns="0" bIns="0" rtlCol="0">
            <a:spAutoFit/>
          </a:bodyPr>
          <a:lstStyle/>
          <a:p>
            <a:pPr marL="12700">
              <a:lnSpc>
                <a:spcPct val="100000"/>
              </a:lnSpc>
              <a:spcBef>
                <a:spcPts val="100"/>
              </a:spcBef>
            </a:pPr>
            <a:r>
              <a:rPr lang="el" sz="1200" b="1" spc="-10">
                <a:solidFill>
                  <a:srgbClr val="FFFFFF"/>
                </a:solidFill>
                <a:latin typeface="Century Gothic Bold"/>
                <a:cs typeface="Century Gothic Bold"/>
              </a:rPr>
              <a:t>ΈΛΕΓΧΟΣ</a:t>
            </a:r>
            <a:endParaRPr sz="1200">
              <a:latin typeface="Century Gothic Bold"/>
              <a:cs typeface="Century Gothic Bold"/>
            </a:endParaRPr>
          </a:p>
        </p:txBody>
      </p:sp>
      <p:sp>
        <p:nvSpPr>
          <p:cNvPr id="34" name="object 34"/>
          <p:cNvSpPr txBox="1"/>
          <p:nvPr/>
        </p:nvSpPr>
        <p:spPr>
          <a:xfrm>
            <a:off x="392377" y="5854700"/>
            <a:ext cx="1556385" cy="116839"/>
          </a:xfrm>
          <a:prstGeom prst="rect">
            <a:avLst/>
          </a:prstGeom>
        </p:spPr>
        <p:txBody>
          <a:bodyPr vert="horz" wrap="square" lIns="0" tIns="12700" rIns="0" bIns="0" rtlCol="0">
            <a:spAutoFit/>
          </a:bodyPr>
          <a:lstStyle/>
          <a:p>
            <a:pPr marL="12700">
              <a:lnSpc>
                <a:spcPct val="100000"/>
              </a:lnSpc>
              <a:spcBef>
                <a:spcPts val="100"/>
              </a:spcBef>
            </a:pPr>
            <a:r>
              <a:rPr lang="el" sz="600">
                <a:latin typeface="Century Gothic"/>
                <a:cs typeface="Century Gothic"/>
              </a:rPr>
              <a:t>Πηγή: Vecteezy, https:// </a:t>
            </a:r>
            <a:r>
              <a:rPr lang="el" sz="600" u="sng" spc="-10">
                <a:solidFill>
                  <a:srgbClr val="87882D"/>
                </a:solidFill>
                <a:uFill>
                  <a:solidFill>
                    <a:srgbClr val="87882D"/>
                  </a:solidFill>
                </a:uFill>
                <a:latin typeface="Calibri"/>
                <a:cs typeface="Calibri"/>
              </a:rPr>
              <a:t> </a:t>
            </a:r>
            <a:r>
              <a:rPr lang="el" sz="600" u="sng" spc="-10">
                <a:solidFill>
                  <a:srgbClr val="87882D"/>
                </a:solidFill>
                <a:uFill>
                  <a:solidFill>
                    <a:srgbClr val="87882D"/>
                  </a:solidFill>
                </a:uFill>
                <a:latin typeface="Calibri"/>
                <a:cs typeface="Calibri"/>
                <a:hlinkClick r:id="rId5"/>
              </a:rPr>
              <a:t>www.vecteezy.com</a:t>
            </a:r>
            <a:endParaRPr sz="600">
              <a:latin typeface="Calibri"/>
              <a:cs typeface="Calibri"/>
            </a:endParaRPr>
          </a:p>
        </p:txBody>
      </p:sp>
      <p:grpSp>
        <p:nvGrpSpPr>
          <p:cNvPr id="35" name="object 35"/>
          <p:cNvGrpSpPr/>
          <p:nvPr/>
        </p:nvGrpSpPr>
        <p:grpSpPr>
          <a:xfrm>
            <a:off x="5922817" y="3320245"/>
            <a:ext cx="2308860" cy="1634489"/>
            <a:chOff x="5922817" y="3320245"/>
            <a:chExt cx="2308860" cy="1634489"/>
          </a:xfrm>
        </p:grpSpPr>
        <p:sp>
          <p:nvSpPr>
            <p:cNvPr id="36" name="object 36"/>
            <p:cNvSpPr/>
            <p:nvPr/>
          </p:nvSpPr>
          <p:spPr>
            <a:xfrm>
              <a:off x="5951392" y="3348820"/>
              <a:ext cx="1066165" cy="1577340"/>
            </a:xfrm>
            <a:custGeom>
              <a:avLst/>
              <a:gdLst/>
              <a:ahLst/>
              <a:cxnLst/>
              <a:rect l="l" t="t" r="r" b="b"/>
              <a:pathLst>
                <a:path w="1066165" h="1577339">
                  <a:moveTo>
                    <a:pt x="0" y="177698"/>
                  </a:moveTo>
                  <a:lnTo>
                    <a:pt x="6347" y="130458"/>
                  </a:lnTo>
                  <a:lnTo>
                    <a:pt x="24261" y="88010"/>
                  </a:lnTo>
                  <a:lnTo>
                    <a:pt x="52046" y="52046"/>
                  </a:lnTo>
                  <a:lnTo>
                    <a:pt x="88010" y="24261"/>
                  </a:lnTo>
                  <a:lnTo>
                    <a:pt x="130459" y="6347"/>
                  </a:lnTo>
                  <a:lnTo>
                    <a:pt x="177698" y="0"/>
                  </a:lnTo>
                  <a:lnTo>
                    <a:pt x="888470" y="0"/>
                  </a:lnTo>
                  <a:lnTo>
                    <a:pt x="935709" y="6347"/>
                  </a:lnTo>
                  <a:lnTo>
                    <a:pt x="978158" y="24261"/>
                  </a:lnTo>
                  <a:lnTo>
                    <a:pt x="1014122" y="52046"/>
                  </a:lnTo>
                  <a:lnTo>
                    <a:pt x="1041907" y="88010"/>
                  </a:lnTo>
                  <a:lnTo>
                    <a:pt x="1059821" y="130458"/>
                  </a:lnTo>
                  <a:lnTo>
                    <a:pt x="1066169" y="177698"/>
                  </a:lnTo>
                  <a:lnTo>
                    <a:pt x="1066169" y="1399618"/>
                  </a:lnTo>
                  <a:lnTo>
                    <a:pt x="1059821" y="1446857"/>
                  </a:lnTo>
                  <a:lnTo>
                    <a:pt x="1041907" y="1489305"/>
                  </a:lnTo>
                  <a:lnTo>
                    <a:pt x="1014122" y="1525269"/>
                  </a:lnTo>
                  <a:lnTo>
                    <a:pt x="978158" y="1553055"/>
                  </a:lnTo>
                  <a:lnTo>
                    <a:pt x="935709" y="1570968"/>
                  </a:lnTo>
                  <a:lnTo>
                    <a:pt x="888470" y="1577316"/>
                  </a:lnTo>
                  <a:lnTo>
                    <a:pt x="177698" y="1577316"/>
                  </a:lnTo>
                  <a:lnTo>
                    <a:pt x="130459" y="1570968"/>
                  </a:lnTo>
                  <a:lnTo>
                    <a:pt x="88010" y="1553055"/>
                  </a:lnTo>
                  <a:lnTo>
                    <a:pt x="52046" y="1525269"/>
                  </a:lnTo>
                  <a:lnTo>
                    <a:pt x="24261" y="1489305"/>
                  </a:lnTo>
                  <a:lnTo>
                    <a:pt x="6347" y="1446857"/>
                  </a:lnTo>
                  <a:lnTo>
                    <a:pt x="0" y="1399618"/>
                  </a:lnTo>
                  <a:lnTo>
                    <a:pt x="0" y="177698"/>
                  </a:lnTo>
                  <a:close/>
                </a:path>
              </a:pathLst>
            </a:custGeom>
            <a:ln w="57150">
              <a:solidFill>
                <a:srgbClr val="C00000"/>
              </a:solidFill>
            </a:ln>
          </p:spPr>
          <p:txBody>
            <a:bodyPr wrap="square" lIns="0" tIns="0" rIns="0" bIns="0" rtlCol="0"/>
            <a:lstStyle/>
            <a:p>
              <a:endParaRPr/>
            </a:p>
          </p:txBody>
        </p:sp>
        <p:sp>
          <p:nvSpPr>
            <p:cNvPr id="37" name="object 37"/>
            <p:cNvSpPr/>
            <p:nvPr/>
          </p:nvSpPr>
          <p:spPr>
            <a:xfrm>
              <a:off x="6773532" y="3973437"/>
              <a:ext cx="1458595" cy="558165"/>
            </a:xfrm>
            <a:custGeom>
              <a:avLst/>
              <a:gdLst/>
              <a:ahLst/>
              <a:cxnLst/>
              <a:rect l="l" t="t" r="r" b="b"/>
              <a:pathLst>
                <a:path w="1458595" h="558164">
                  <a:moveTo>
                    <a:pt x="1179207" y="0"/>
                  </a:moveTo>
                  <a:lnTo>
                    <a:pt x="1179207" y="139424"/>
                  </a:lnTo>
                  <a:lnTo>
                    <a:pt x="0" y="139424"/>
                  </a:lnTo>
                  <a:lnTo>
                    <a:pt x="0" y="418274"/>
                  </a:lnTo>
                  <a:lnTo>
                    <a:pt x="1179207" y="418274"/>
                  </a:lnTo>
                  <a:lnTo>
                    <a:pt x="1179207" y="557698"/>
                  </a:lnTo>
                  <a:lnTo>
                    <a:pt x="1458056" y="278850"/>
                  </a:lnTo>
                  <a:lnTo>
                    <a:pt x="1179207" y="0"/>
                  </a:lnTo>
                  <a:close/>
                </a:path>
              </a:pathLst>
            </a:custGeom>
            <a:solidFill>
              <a:srgbClr val="C00000"/>
            </a:solidFill>
          </p:spPr>
          <p:txBody>
            <a:bodyPr wrap="square" lIns="0" tIns="0" rIns="0" bIns="0" rtlCol="0"/>
            <a:lstStyle/>
            <a:p>
              <a:endParaRPr/>
            </a:p>
          </p:txBody>
        </p:sp>
      </p:grpSp>
      <p:sp>
        <p:nvSpPr>
          <p:cNvPr id="38" name="object 38"/>
          <p:cNvSpPr txBox="1"/>
          <p:nvPr/>
        </p:nvSpPr>
        <p:spPr>
          <a:xfrm>
            <a:off x="7103380" y="1346438"/>
            <a:ext cx="4737735" cy="1821814"/>
          </a:xfrm>
          <a:prstGeom prst="rect">
            <a:avLst/>
          </a:prstGeom>
          <a:solidFill>
            <a:srgbClr val="F8D3CF"/>
          </a:solidFill>
          <a:ln w="9525">
            <a:solidFill>
              <a:srgbClr val="CF2E1D"/>
            </a:solidFill>
          </a:ln>
        </p:spPr>
        <p:txBody>
          <a:bodyPr vert="horz" wrap="square" lIns="0" tIns="50165" rIns="0" bIns="0" rtlCol="0">
            <a:spAutoFit/>
          </a:bodyPr>
          <a:lstStyle/>
          <a:p>
            <a:pPr marL="182880" marR="334645" indent="-91440">
              <a:lnSpc>
                <a:spcPct val="98500"/>
              </a:lnSpc>
              <a:spcBef>
                <a:spcPts val="395"/>
              </a:spcBef>
              <a:buFont typeface="Arial"/>
              <a:buChar char="•"/>
              <a:tabLst>
                <a:tab pos="182880" algn="l"/>
                <a:tab pos="245745" algn="l"/>
              </a:tabLst>
            </a:pPr>
            <a:r>
              <a:rPr lang="el" sz="1600" dirty="0">
                <a:solidFill>
                  <a:srgbClr val="FFBA00"/>
                </a:solidFill>
                <a:latin typeface="Century Gothic Bold"/>
                <a:cs typeface="Century Gothic Bold"/>
              </a:rPr>
              <a:t>	</a:t>
            </a:r>
            <a:r>
              <a:rPr lang="el" sz="1600" b="1" dirty="0">
                <a:latin typeface="Century Gothic Bold"/>
                <a:cs typeface="Century Gothic Bold"/>
              </a:rPr>
              <a:t>Ο έλεγχος και η ενέργεια </a:t>
            </a:r>
            <a:r>
              <a:rPr lang="el" sz="1600" dirty="0">
                <a:latin typeface="Century Gothic"/>
                <a:cs typeface="Century Gothic"/>
              </a:rPr>
              <a:t>είναι δύο από τους κύριους στόχους των επιτιθέμενων για να σαμποτάρουν το σύστημα, τους κύριους πόρους και τους πελάτες του</a:t>
            </a:r>
            <a:endParaRPr sz="1600" dirty="0">
              <a:latin typeface="Century Gothic"/>
              <a:cs typeface="Century Gothic"/>
            </a:endParaRPr>
          </a:p>
          <a:p>
            <a:pPr marL="182880" marR="210185" indent="-91440">
              <a:lnSpc>
                <a:spcPct val="102200"/>
              </a:lnSpc>
              <a:spcBef>
                <a:spcPts val="605"/>
              </a:spcBef>
              <a:buFont typeface="Arial"/>
              <a:buChar char="•"/>
              <a:tabLst>
                <a:tab pos="182880" algn="l"/>
                <a:tab pos="245745" algn="l"/>
              </a:tabLst>
            </a:pPr>
            <a:r>
              <a:rPr lang="el" sz="1600" dirty="0">
                <a:solidFill>
                  <a:srgbClr val="FFBA00"/>
                </a:solidFill>
                <a:latin typeface="Century Gothic Bold"/>
                <a:cs typeface="Century Gothic Bold"/>
              </a:rPr>
              <a:t>	Ενδέχεται να προκύψουν </a:t>
            </a:r>
            <a:r>
              <a:rPr lang="el" sz="1600" b="1" dirty="0">
                <a:latin typeface="Century Gothic Bold"/>
                <a:cs typeface="Century Gothic Bold"/>
              </a:rPr>
              <a:t>αλυσιδωτές επιπτώσεις </a:t>
            </a:r>
            <a:r>
              <a:rPr lang="el" sz="1600" dirty="0">
                <a:latin typeface="Century Gothic"/>
                <a:cs typeface="Century Gothic"/>
              </a:rPr>
              <a:t>εάν οι σταθμοί φόρτισης επηρεαστούν σοβαρά</a:t>
            </a:r>
            <a:endParaRPr sz="1600" dirty="0">
              <a:latin typeface="Century Gothic"/>
              <a:cs typeface="Century Gothic"/>
            </a:endParaRPr>
          </a:p>
        </p:txBody>
      </p:sp>
      <p:sp>
        <p:nvSpPr>
          <p:cNvPr id="39" name="object 39"/>
          <p:cNvSpPr txBox="1"/>
          <p:nvPr/>
        </p:nvSpPr>
        <p:spPr>
          <a:xfrm>
            <a:off x="7031210" y="4118355"/>
            <a:ext cx="804545" cy="269240"/>
          </a:xfrm>
          <a:prstGeom prst="rect">
            <a:avLst/>
          </a:prstGeom>
        </p:spPr>
        <p:txBody>
          <a:bodyPr vert="horz" wrap="square" lIns="0" tIns="12700" rIns="0" bIns="0" rtlCol="0">
            <a:spAutoFit/>
          </a:bodyPr>
          <a:lstStyle/>
          <a:p>
            <a:pPr marL="12700">
              <a:lnSpc>
                <a:spcPct val="100000"/>
              </a:lnSpc>
              <a:spcBef>
                <a:spcPts val="100"/>
              </a:spcBef>
            </a:pPr>
            <a:r>
              <a:rPr lang="el" sz="1600" b="1" spc="-140" dirty="0">
                <a:solidFill>
                  <a:srgbClr val="FFFFFF"/>
                </a:solidFill>
                <a:latin typeface="Century Gothic Bold"/>
                <a:cs typeface="Century Gothic Bold"/>
              </a:rPr>
              <a:t>ΕΝΈΡΓΕΙΑ</a:t>
            </a:r>
            <a:endParaRPr sz="1600" dirty="0">
              <a:latin typeface="Century Gothic Bold"/>
              <a:cs typeface="Century Gothic Bold"/>
            </a:endParaRPr>
          </a:p>
        </p:txBody>
      </p:sp>
      <p:grpSp>
        <p:nvGrpSpPr>
          <p:cNvPr id="40" name="object 40"/>
          <p:cNvGrpSpPr/>
          <p:nvPr/>
        </p:nvGrpSpPr>
        <p:grpSpPr>
          <a:xfrm>
            <a:off x="8263747" y="3943946"/>
            <a:ext cx="1986914" cy="601345"/>
            <a:chOff x="8263747" y="3943946"/>
            <a:chExt cx="1986914" cy="601345"/>
          </a:xfrm>
        </p:grpSpPr>
        <p:sp>
          <p:nvSpPr>
            <p:cNvPr id="41" name="object 41"/>
            <p:cNvSpPr/>
            <p:nvPr/>
          </p:nvSpPr>
          <p:spPr>
            <a:xfrm>
              <a:off x="8271685" y="3951884"/>
              <a:ext cx="1971039" cy="585470"/>
            </a:xfrm>
            <a:custGeom>
              <a:avLst/>
              <a:gdLst/>
              <a:ahLst/>
              <a:cxnLst/>
              <a:rect l="l" t="t" r="r" b="b"/>
              <a:pathLst>
                <a:path w="1971040" h="585470">
                  <a:moveTo>
                    <a:pt x="1873415" y="0"/>
                  </a:moveTo>
                  <a:lnTo>
                    <a:pt x="97561" y="0"/>
                  </a:lnTo>
                  <a:lnTo>
                    <a:pt x="59585" y="7666"/>
                  </a:lnTo>
                  <a:lnTo>
                    <a:pt x="28574" y="28575"/>
                  </a:lnTo>
                  <a:lnTo>
                    <a:pt x="7666" y="59586"/>
                  </a:lnTo>
                  <a:lnTo>
                    <a:pt x="0" y="97562"/>
                  </a:lnTo>
                  <a:lnTo>
                    <a:pt x="0" y="487803"/>
                  </a:lnTo>
                  <a:lnTo>
                    <a:pt x="7666" y="525778"/>
                  </a:lnTo>
                  <a:lnTo>
                    <a:pt x="28574" y="556789"/>
                  </a:lnTo>
                  <a:lnTo>
                    <a:pt x="59585" y="577697"/>
                  </a:lnTo>
                  <a:lnTo>
                    <a:pt x="97561" y="585364"/>
                  </a:lnTo>
                  <a:lnTo>
                    <a:pt x="1873415" y="585364"/>
                  </a:lnTo>
                  <a:lnTo>
                    <a:pt x="1911390" y="577697"/>
                  </a:lnTo>
                  <a:lnTo>
                    <a:pt x="1942401" y="556789"/>
                  </a:lnTo>
                  <a:lnTo>
                    <a:pt x="1963309" y="525778"/>
                  </a:lnTo>
                  <a:lnTo>
                    <a:pt x="1970976" y="487803"/>
                  </a:lnTo>
                  <a:lnTo>
                    <a:pt x="1970976" y="97562"/>
                  </a:lnTo>
                  <a:lnTo>
                    <a:pt x="1963309" y="59586"/>
                  </a:lnTo>
                  <a:lnTo>
                    <a:pt x="1942401" y="28575"/>
                  </a:lnTo>
                  <a:lnTo>
                    <a:pt x="1911390" y="7666"/>
                  </a:lnTo>
                  <a:lnTo>
                    <a:pt x="1873415" y="0"/>
                  </a:lnTo>
                  <a:close/>
                </a:path>
              </a:pathLst>
            </a:custGeom>
            <a:solidFill>
              <a:srgbClr val="BFBFBF"/>
            </a:solidFill>
          </p:spPr>
          <p:txBody>
            <a:bodyPr wrap="square" lIns="0" tIns="0" rIns="0" bIns="0" rtlCol="0"/>
            <a:lstStyle/>
            <a:p>
              <a:endParaRPr/>
            </a:p>
          </p:txBody>
        </p:sp>
        <p:sp>
          <p:nvSpPr>
            <p:cNvPr id="42" name="object 42"/>
            <p:cNvSpPr/>
            <p:nvPr/>
          </p:nvSpPr>
          <p:spPr>
            <a:xfrm>
              <a:off x="8271685" y="3951884"/>
              <a:ext cx="1971039" cy="585470"/>
            </a:xfrm>
            <a:custGeom>
              <a:avLst/>
              <a:gdLst/>
              <a:ahLst/>
              <a:cxnLst/>
              <a:rect l="l" t="t" r="r" b="b"/>
              <a:pathLst>
                <a:path w="1971040" h="585470">
                  <a:moveTo>
                    <a:pt x="0" y="97561"/>
                  </a:moveTo>
                  <a:lnTo>
                    <a:pt x="7666" y="59586"/>
                  </a:lnTo>
                  <a:lnTo>
                    <a:pt x="28575" y="28575"/>
                  </a:lnTo>
                  <a:lnTo>
                    <a:pt x="59586" y="7666"/>
                  </a:lnTo>
                  <a:lnTo>
                    <a:pt x="97561" y="0"/>
                  </a:lnTo>
                  <a:lnTo>
                    <a:pt x="1873415" y="0"/>
                  </a:lnTo>
                  <a:lnTo>
                    <a:pt x="1911390" y="7666"/>
                  </a:lnTo>
                  <a:lnTo>
                    <a:pt x="1942401" y="28575"/>
                  </a:lnTo>
                  <a:lnTo>
                    <a:pt x="1963310" y="59586"/>
                  </a:lnTo>
                  <a:lnTo>
                    <a:pt x="1970977" y="97561"/>
                  </a:lnTo>
                  <a:lnTo>
                    <a:pt x="1970977" y="487802"/>
                  </a:lnTo>
                  <a:lnTo>
                    <a:pt x="1963310" y="525777"/>
                  </a:lnTo>
                  <a:lnTo>
                    <a:pt x="1942401" y="556788"/>
                  </a:lnTo>
                  <a:lnTo>
                    <a:pt x="1911390" y="577697"/>
                  </a:lnTo>
                  <a:lnTo>
                    <a:pt x="1873415" y="585364"/>
                  </a:lnTo>
                  <a:lnTo>
                    <a:pt x="97561" y="585364"/>
                  </a:lnTo>
                  <a:lnTo>
                    <a:pt x="59586" y="577697"/>
                  </a:lnTo>
                  <a:lnTo>
                    <a:pt x="28575" y="556788"/>
                  </a:lnTo>
                  <a:lnTo>
                    <a:pt x="7666" y="525777"/>
                  </a:lnTo>
                  <a:lnTo>
                    <a:pt x="0" y="487802"/>
                  </a:lnTo>
                  <a:lnTo>
                    <a:pt x="0" y="97561"/>
                  </a:lnTo>
                  <a:close/>
                </a:path>
              </a:pathLst>
            </a:custGeom>
            <a:ln w="15875">
              <a:solidFill>
                <a:srgbClr val="BFBFBF"/>
              </a:solidFill>
            </a:ln>
          </p:spPr>
          <p:txBody>
            <a:bodyPr wrap="square" lIns="0" tIns="0" rIns="0" bIns="0" rtlCol="0"/>
            <a:lstStyle/>
            <a:p>
              <a:endParaRPr/>
            </a:p>
          </p:txBody>
        </p:sp>
      </p:grpSp>
      <p:sp>
        <p:nvSpPr>
          <p:cNvPr id="43" name="object 43"/>
          <p:cNvSpPr txBox="1"/>
          <p:nvPr/>
        </p:nvSpPr>
        <p:spPr>
          <a:xfrm>
            <a:off x="8611061" y="3958844"/>
            <a:ext cx="1292225" cy="565150"/>
          </a:xfrm>
          <a:prstGeom prst="rect">
            <a:avLst/>
          </a:prstGeom>
        </p:spPr>
        <p:txBody>
          <a:bodyPr vert="horz" wrap="square" lIns="0" tIns="28575" rIns="0" bIns="0" rtlCol="0">
            <a:spAutoFit/>
          </a:bodyPr>
          <a:lstStyle/>
          <a:p>
            <a:pPr marL="213360" marR="5080" indent="-201295">
              <a:lnSpc>
                <a:spcPts val="2090"/>
              </a:lnSpc>
              <a:spcBef>
                <a:spcPts val="225"/>
              </a:spcBef>
            </a:pPr>
            <a:r>
              <a:rPr lang="el" sz="1800" spc="-10">
                <a:solidFill>
                  <a:srgbClr val="FFFFFF"/>
                </a:solidFill>
                <a:latin typeface="Century Gothic"/>
                <a:cs typeface="Century Gothic"/>
              </a:rPr>
              <a:t>Υπηρεσίες έκτακτης ανάγκης</a:t>
            </a:r>
            <a:endParaRPr sz="1800">
              <a:latin typeface="Century Gothic"/>
              <a:cs typeface="Century Gothic"/>
            </a:endParaRPr>
          </a:p>
        </p:txBody>
      </p:sp>
      <p:grpSp>
        <p:nvGrpSpPr>
          <p:cNvPr id="44" name="object 44"/>
          <p:cNvGrpSpPr/>
          <p:nvPr/>
        </p:nvGrpSpPr>
        <p:grpSpPr>
          <a:xfrm>
            <a:off x="9049078" y="4642989"/>
            <a:ext cx="2908935" cy="850900"/>
            <a:chOff x="9049078" y="4642989"/>
            <a:chExt cx="2908935" cy="850900"/>
          </a:xfrm>
        </p:grpSpPr>
        <p:sp>
          <p:nvSpPr>
            <p:cNvPr id="45" name="object 45"/>
            <p:cNvSpPr/>
            <p:nvPr/>
          </p:nvSpPr>
          <p:spPr>
            <a:xfrm>
              <a:off x="9057016" y="4650926"/>
              <a:ext cx="2893060" cy="380365"/>
            </a:xfrm>
            <a:custGeom>
              <a:avLst/>
              <a:gdLst/>
              <a:ahLst/>
              <a:cxnLst/>
              <a:rect l="l" t="t" r="r" b="b"/>
              <a:pathLst>
                <a:path w="2893059" h="380364">
                  <a:moveTo>
                    <a:pt x="2829425" y="0"/>
                  </a:moveTo>
                  <a:lnTo>
                    <a:pt x="63292" y="0"/>
                  </a:lnTo>
                  <a:lnTo>
                    <a:pt x="38656" y="4973"/>
                  </a:lnTo>
                  <a:lnTo>
                    <a:pt x="18538" y="18538"/>
                  </a:lnTo>
                  <a:lnTo>
                    <a:pt x="4973" y="38656"/>
                  </a:lnTo>
                  <a:lnTo>
                    <a:pt x="0" y="63292"/>
                  </a:lnTo>
                  <a:lnTo>
                    <a:pt x="0" y="316452"/>
                  </a:lnTo>
                  <a:lnTo>
                    <a:pt x="4973" y="341088"/>
                  </a:lnTo>
                  <a:lnTo>
                    <a:pt x="18538" y="361207"/>
                  </a:lnTo>
                  <a:lnTo>
                    <a:pt x="38656" y="374771"/>
                  </a:lnTo>
                  <a:lnTo>
                    <a:pt x="63292" y="379745"/>
                  </a:lnTo>
                  <a:lnTo>
                    <a:pt x="2829425" y="379745"/>
                  </a:lnTo>
                  <a:lnTo>
                    <a:pt x="2854061" y="374771"/>
                  </a:lnTo>
                  <a:lnTo>
                    <a:pt x="2874180" y="361207"/>
                  </a:lnTo>
                  <a:lnTo>
                    <a:pt x="2887744" y="341088"/>
                  </a:lnTo>
                  <a:lnTo>
                    <a:pt x="2892718" y="316452"/>
                  </a:lnTo>
                  <a:lnTo>
                    <a:pt x="2892718" y="63292"/>
                  </a:lnTo>
                  <a:lnTo>
                    <a:pt x="2887744" y="38656"/>
                  </a:lnTo>
                  <a:lnTo>
                    <a:pt x="2874180" y="18538"/>
                  </a:lnTo>
                  <a:lnTo>
                    <a:pt x="2854061" y="4973"/>
                  </a:lnTo>
                  <a:lnTo>
                    <a:pt x="2829425" y="0"/>
                  </a:lnTo>
                  <a:close/>
                </a:path>
              </a:pathLst>
            </a:custGeom>
            <a:solidFill>
              <a:srgbClr val="BFBFBF"/>
            </a:solidFill>
          </p:spPr>
          <p:txBody>
            <a:bodyPr wrap="square" lIns="0" tIns="0" rIns="0" bIns="0" rtlCol="0"/>
            <a:lstStyle/>
            <a:p>
              <a:endParaRPr/>
            </a:p>
          </p:txBody>
        </p:sp>
        <p:sp>
          <p:nvSpPr>
            <p:cNvPr id="46" name="object 46"/>
            <p:cNvSpPr/>
            <p:nvPr/>
          </p:nvSpPr>
          <p:spPr>
            <a:xfrm>
              <a:off x="9057016" y="4650926"/>
              <a:ext cx="2893060" cy="380365"/>
            </a:xfrm>
            <a:custGeom>
              <a:avLst/>
              <a:gdLst/>
              <a:ahLst/>
              <a:cxnLst/>
              <a:rect l="l" t="t" r="r" b="b"/>
              <a:pathLst>
                <a:path w="2893059" h="380364">
                  <a:moveTo>
                    <a:pt x="0" y="63292"/>
                  </a:moveTo>
                  <a:lnTo>
                    <a:pt x="4973" y="38656"/>
                  </a:lnTo>
                  <a:lnTo>
                    <a:pt x="18537" y="18538"/>
                  </a:lnTo>
                  <a:lnTo>
                    <a:pt x="38656" y="4973"/>
                  </a:lnTo>
                  <a:lnTo>
                    <a:pt x="63292" y="0"/>
                  </a:lnTo>
                  <a:lnTo>
                    <a:pt x="2829426" y="0"/>
                  </a:lnTo>
                  <a:lnTo>
                    <a:pt x="2854062" y="4973"/>
                  </a:lnTo>
                  <a:lnTo>
                    <a:pt x="2874180" y="18538"/>
                  </a:lnTo>
                  <a:lnTo>
                    <a:pt x="2887744" y="38656"/>
                  </a:lnTo>
                  <a:lnTo>
                    <a:pt x="2892718" y="63292"/>
                  </a:lnTo>
                  <a:lnTo>
                    <a:pt x="2892718" y="316452"/>
                  </a:lnTo>
                  <a:lnTo>
                    <a:pt x="2887744" y="341088"/>
                  </a:lnTo>
                  <a:lnTo>
                    <a:pt x="2874180" y="361206"/>
                  </a:lnTo>
                  <a:lnTo>
                    <a:pt x="2854062" y="374771"/>
                  </a:lnTo>
                  <a:lnTo>
                    <a:pt x="2829426" y="379745"/>
                  </a:lnTo>
                  <a:lnTo>
                    <a:pt x="63292" y="379745"/>
                  </a:lnTo>
                  <a:lnTo>
                    <a:pt x="38656" y="374771"/>
                  </a:lnTo>
                  <a:lnTo>
                    <a:pt x="18537" y="361206"/>
                  </a:lnTo>
                  <a:lnTo>
                    <a:pt x="4973" y="341088"/>
                  </a:lnTo>
                  <a:lnTo>
                    <a:pt x="0" y="316452"/>
                  </a:lnTo>
                  <a:lnTo>
                    <a:pt x="0" y="63292"/>
                  </a:lnTo>
                  <a:close/>
                </a:path>
              </a:pathLst>
            </a:custGeom>
            <a:ln w="15875">
              <a:solidFill>
                <a:srgbClr val="BFBFBF"/>
              </a:solidFill>
            </a:ln>
          </p:spPr>
          <p:txBody>
            <a:bodyPr wrap="square" lIns="0" tIns="0" rIns="0" bIns="0" rtlCol="0"/>
            <a:lstStyle/>
            <a:p>
              <a:endParaRPr/>
            </a:p>
          </p:txBody>
        </p:sp>
        <p:sp>
          <p:nvSpPr>
            <p:cNvPr id="47" name="object 47"/>
            <p:cNvSpPr/>
            <p:nvPr/>
          </p:nvSpPr>
          <p:spPr>
            <a:xfrm>
              <a:off x="9057016" y="5105835"/>
              <a:ext cx="2893060" cy="380365"/>
            </a:xfrm>
            <a:custGeom>
              <a:avLst/>
              <a:gdLst/>
              <a:ahLst/>
              <a:cxnLst/>
              <a:rect l="l" t="t" r="r" b="b"/>
              <a:pathLst>
                <a:path w="2893059" h="380364">
                  <a:moveTo>
                    <a:pt x="2829425" y="0"/>
                  </a:moveTo>
                  <a:lnTo>
                    <a:pt x="63292" y="0"/>
                  </a:lnTo>
                  <a:lnTo>
                    <a:pt x="38656" y="4973"/>
                  </a:lnTo>
                  <a:lnTo>
                    <a:pt x="18538" y="18538"/>
                  </a:lnTo>
                  <a:lnTo>
                    <a:pt x="4973" y="38656"/>
                  </a:lnTo>
                  <a:lnTo>
                    <a:pt x="0" y="63292"/>
                  </a:lnTo>
                  <a:lnTo>
                    <a:pt x="0" y="316452"/>
                  </a:lnTo>
                  <a:lnTo>
                    <a:pt x="4973" y="341088"/>
                  </a:lnTo>
                  <a:lnTo>
                    <a:pt x="18538" y="361207"/>
                  </a:lnTo>
                  <a:lnTo>
                    <a:pt x="38656" y="374771"/>
                  </a:lnTo>
                  <a:lnTo>
                    <a:pt x="63292" y="379745"/>
                  </a:lnTo>
                  <a:lnTo>
                    <a:pt x="2829425" y="379745"/>
                  </a:lnTo>
                  <a:lnTo>
                    <a:pt x="2854061" y="374771"/>
                  </a:lnTo>
                  <a:lnTo>
                    <a:pt x="2874180" y="361207"/>
                  </a:lnTo>
                  <a:lnTo>
                    <a:pt x="2887744" y="341088"/>
                  </a:lnTo>
                  <a:lnTo>
                    <a:pt x="2892718" y="316452"/>
                  </a:lnTo>
                  <a:lnTo>
                    <a:pt x="2892718" y="63292"/>
                  </a:lnTo>
                  <a:lnTo>
                    <a:pt x="2887744" y="38656"/>
                  </a:lnTo>
                  <a:lnTo>
                    <a:pt x="2874180" y="18538"/>
                  </a:lnTo>
                  <a:lnTo>
                    <a:pt x="2854061" y="4973"/>
                  </a:lnTo>
                  <a:lnTo>
                    <a:pt x="2829425" y="0"/>
                  </a:lnTo>
                  <a:close/>
                </a:path>
              </a:pathLst>
            </a:custGeom>
            <a:solidFill>
              <a:srgbClr val="BFBFBF"/>
            </a:solidFill>
          </p:spPr>
          <p:txBody>
            <a:bodyPr wrap="square" lIns="0" tIns="0" rIns="0" bIns="0" rtlCol="0"/>
            <a:lstStyle/>
            <a:p>
              <a:endParaRPr/>
            </a:p>
          </p:txBody>
        </p:sp>
        <p:sp>
          <p:nvSpPr>
            <p:cNvPr id="48" name="object 48"/>
            <p:cNvSpPr/>
            <p:nvPr/>
          </p:nvSpPr>
          <p:spPr>
            <a:xfrm>
              <a:off x="9057016" y="5105835"/>
              <a:ext cx="2893060" cy="380365"/>
            </a:xfrm>
            <a:custGeom>
              <a:avLst/>
              <a:gdLst/>
              <a:ahLst/>
              <a:cxnLst/>
              <a:rect l="l" t="t" r="r" b="b"/>
              <a:pathLst>
                <a:path w="2893059" h="380364">
                  <a:moveTo>
                    <a:pt x="0" y="63292"/>
                  </a:moveTo>
                  <a:lnTo>
                    <a:pt x="4973" y="38656"/>
                  </a:lnTo>
                  <a:lnTo>
                    <a:pt x="18537" y="18538"/>
                  </a:lnTo>
                  <a:lnTo>
                    <a:pt x="38656" y="4973"/>
                  </a:lnTo>
                  <a:lnTo>
                    <a:pt x="63292" y="0"/>
                  </a:lnTo>
                  <a:lnTo>
                    <a:pt x="2829426" y="0"/>
                  </a:lnTo>
                  <a:lnTo>
                    <a:pt x="2854062" y="4973"/>
                  </a:lnTo>
                  <a:lnTo>
                    <a:pt x="2874180" y="18538"/>
                  </a:lnTo>
                  <a:lnTo>
                    <a:pt x="2887744" y="38656"/>
                  </a:lnTo>
                  <a:lnTo>
                    <a:pt x="2892718" y="63292"/>
                  </a:lnTo>
                  <a:lnTo>
                    <a:pt x="2892718" y="316452"/>
                  </a:lnTo>
                  <a:lnTo>
                    <a:pt x="2887744" y="341088"/>
                  </a:lnTo>
                  <a:lnTo>
                    <a:pt x="2874180" y="361206"/>
                  </a:lnTo>
                  <a:lnTo>
                    <a:pt x="2854062" y="374771"/>
                  </a:lnTo>
                  <a:lnTo>
                    <a:pt x="2829426" y="379745"/>
                  </a:lnTo>
                  <a:lnTo>
                    <a:pt x="63292" y="379745"/>
                  </a:lnTo>
                  <a:lnTo>
                    <a:pt x="38656" y="374771"/>
                  </a:lnTo>
                  <a:lnTo>
                    <a:pt x="18537" y="361206"/>
                  </a:lnTo>
                  <a:lnTo>
                    <a:pt x="4973" y="341088"/>
                  </a:lnTo>
                  <a:lnTo>
                    <a:pt x="0" y="316452"/>
                  </a:lnTo>
                  <a:lnTo>
                    <a:pt x="0" y="63292"/>
                  </a:lnTo>
                  <a:close/>
                </a:path>
              </a:pathLst>
            </a:custGeom>
            <a:ln w="15875">
              <a:solidFill>
                <a:srgbClr val="BFBFBF"/>
              </a:solidFill>
            </a:ln>
          </p:spPr>
          <p:txBody>
            <a:bodyPr wrap="square" lIns="0" tIns="0" rIns="0" bIns="0" rtlCol="0"/>
            <a:lstStyle/>
            <a:p>
              <a:endParaRPr/>
            </a:p>
          </p:txBody>
        </p:sp>
      </p:grpSp>
      <p:sp>
        <p:nvSpPr>
          <p:cNvPr id="49" name="object 49"/>
          <p:cNvSpPr txBox="1"/>
          <p:nvPr/>
        </p:nvSpPr>
        <p:spPr>
          <a:xfrm>
            <a:off x="8637483" y="4680504"/>
            <a:ext cx="3586789" cy="623248"/>
          </a:xfrm>
          <a:prstGeom prst="rect">
            <a:avLst/>
          </a:prstGeom>
        </p:spPr>
        <p:txBody>
          <a:bodyPr vert="horz" wrap="square" lIns="0" tIns="12700" rIns="0" bIns="0" rtlCol="0">
            <a:spAutoFit/>
          </a:bodyPr>
          <a:lstStyle/>
          <a:p>
            <a:pPr algn="ctr">
              <a:lnSpc>
                <a:spcPct val="100000"/>
              </a:lnSpc>
              <a:spcBef>
                <a:spcPts val="100"/>
              </a:spcBef>
            </a:pPr>
            <a:r>
              <a:rPr lang="el" sz="1400" dirty="0">
                <a:solidFill>
                  <a:srgbClr val="FFFFFF"/>
                </a:solidFill>
                <a:latin typeface="Century Gothic"/>
                <a:cs typeface="Century Gothic"/>
              </a:rPr>
              <a:t>Στόλος αστυνομικών οχημάτων</a:t>
            </a:r>
            <a:endParaRPr sz="1400" dirty="0">
              <a:latin typeface="Century Gothic"/>
              <a:cs typeface="Century Gothic"/>
            </a:endParaRPr>
          </a:p>
          <a:p>
            <a:pPr algn="ctr">
              <a:lnSpc>
                <a:spcPct val="100000"/>
              </a:lnSpc>
              <a:spcBef>
                <a:spcPts val="1415"/>
              </a:spcBef>
            </a:pPr>
            <a:r>
              <a:rPr lang="el" sz="1400" spc="-10" dirty="0">
                <a:solidFill>
                  <a:srgbClr val="FFFFFF"/>
                </a:solidFill>
                <a:latin typeface="Century Gothic"/>
                <a:cs typeface="Century Gothic"/>
              </a:rPr>
              <a:t>Ασθενοφόρα</a:t>
            </a:r>
            <a:endParaRPr sz="1400" dirty="0">
              <a:latin typeface="Century Gothic"/>
              <a:cs typeface="Century Gothic"/>
            </a:endParaRPr>
          </a:p>
        </p:txBody>
      </p:sp>
      <p:grpSp>
        <p:nvGrpSpPr>
          <p:cNvPr id="50" name="object 50"/>
          <p:cNvGrpSpPr/>
          <p:nvPr/>
        </p:nvGrpSpPr>
        <p:grpSpPr>
          <a:xfrm>
            <a:off x="8647508" y="4528592"/>
            <a:ext cx="452120" cy="957580"/>
            <a:chOff x="8647508" y="4528592"/>
            <a:chExt cx="452120" cy="957580"/>
          </a:xfrm>
        </p:grpSpPr>
        <p:sp>
          <p:nvSpPr>
            <p:cNvPr id="51" name="object 51"/>
            <p:cNvSpPr/>
            <p:nvPr/>
          </p:nvSpPr>
          <p:spPr>
            <a:xfrm>
              <a:off x="8671321" y="4528592"/>
              <a:ext cx="0" cy="957580"/>
            </a:xfrm>
            <a:custGeom>
              <a:avLst/>
              <a:gdLst/>
              <a:ahLst/>
              <a:cxnLst/>
              <a:rect l="l" t="t" r="r" b="b"/>
              <a:pathLst>
                <a:path h="957579">
                  <a:moveTo>
                    <a:pt x="0" y="0"/>
                  </a:moveTo>
                  <a:lnTo>
                    <a:pt x="1" y="956988"/>
                  </a:lnTo>
                </a:path>
              </a:pathLst>
            </a:custGeom>
            <a:ln w="47625">
              <a:solidFill>
                <a:srgbClr val="BFBFBF"/>
              </a:solidFill>
            </a:ln>
          </p:spPr>
          <p:txBody>
            <a:bodyPr wrap="square" lIns="0" tIns="0" rIns="0" bIns="0" rtlCol="0"/>
            <a:lstStyle/>
            <a:p>
              <a:endParaRPr/>
            </a:p>
          </p:txBody>
        </p:sp>
        <p:sp>
          <p:nvSpPr>
            <p:cNvPr id="52" name="object 52"/>
            <p:cNvSpPr/>
            <p:nvPr/>
          </p:nvSpPr>
          <p:spPr>
            <a:xfrm>
              <a:off x="8670487" y="4840799"/>
              <a:ext cx="429259" cy="0"/>
            </a:xfrm>
            <a:custGeom>
              <a:avLst/>
              <a:gdLst/>
              <a:ahLst/>
              <a:cxnLst/>
              <a:rect l="l" t="t" r="r" b="b"/>
              <a:pathLst>
                <a:path w="429259">
                  <a:moveTo>
                    <a:pt x="0" y="0"/>
                  </a:moveTo>
                  <a:lnTo>
                    <a:pt x="429061" y="1"/>
                  </a:lnTo>
                </a:path>
              </a:pathLst>
            </a:custGeom>
            <a:ln w="47625">
              <a:solidFill>
                <a:srgbClr val="BFBFBF"/>
              </a:solidFill>
            </a:ln>
          </p:spPr>
          <p:txBody>
            <a:bodyPr wrap="square" lIns="0" tIns="0" rIns="0" bIns="0" rtlCol="0"/>
            <a:lstStyle/>
            <a:p>
              <a:endParaRPr/>
            </a:p>
          </p:txBody>
        </p:sp>
        <p:sp>
          <p:nvSpPr>
            <p:cNvPr id="53" name="object 53"/>
            <p:cNvSpPr/>
            <p:nvPr/>
          </p:nvSpPr>
          <p:spPr>
            <a:xfrm>
              <a:off x="8659596" y="5295708"/>
              <a:ext cx="429259" cy="0"/>
            </a:xfrm>
            <a:custGeom>
              <a:avLst/>
              <a:gdLst/>
              <a:ahLst/>
              <a:cxnLst/>
              <a:rect l="l" t="t" r="r" b="b"/>
              <a:pathLst>
                <a:path w="429259">
                  <a:moveTo>
                    <a:pt x="0" y="0"/>
                  </a:moveTo>
                  <a:lnTo>
                    <a:pt x="429061" y="1"/>
                  </a:lnTo>
                </a:path>
              </a:pathLst>
            </a:custGeom>
            <a:ln w="47625">
              <a:solidFill>
                <a:srgbClr val="BFBFBF"/>
              </a:solidFill>
            </a:ln>
          </p:spPr>
          <p:txBody>
            <a:bodyPr wrap="square" lIns="0" tIns="0" rIns="0" bIns="0" rtlCol="0"/>
            <a:lstStyle/>
            <a:p>
              <a:endParaRPr/>
            </a:p>
          </p:txBody>
        </p:sp>
      </p:grpSp>
      <p:sp>
        <p:nvSpPr>
          <p:cNvPr id="54" name="object 54"/>
          <p:cNvSpPr txBox="1"/>
          <p:nvPr/>
        </p:nvSpPr>
        <p:spPr>
          <a:xfrm>
            <a:off x="185663" y="6334983"/>
            <a:ext cx="3042285" cy="444352"/>
          </a:xfrm>
          <a:prstGeom prst="rect">
            <a:avLst/>
          </a:prstGeom>
        </p:spPr>
        <p:txBody>
          <a:bodyPr vert="horz" wrap="square" lIns="0" tIns="13335" rIns="0" bIns="0" rtlCol="0">
            <a:spAutoFit/>
          </a:bodyPr>
          <a:lstStyle/>
          <a:p>
            <a:pPr marL="12700">
              <a:lnSpc>
                <a:spcPct val="100000"/>
              </a:lnSpc>
              <a:spcBef>
                <a:spcPts val="105"/>
              </a:spcBef>
            </a:pPr>
            <a:r>
              <a:rPr lang="el-GR" sz="1400" dirty="0">
                <a:latin typeface="Century Gothic"/>
                <a:cs typeface="Century Gothic"/>
              </a:rPr>
              <a:t>σταθμοί φόρτισης</a:t>
            </a:r>
            <a:r>
              <a:rPr lang="el" sz="1400" dirty="0">
                <a:latin typeface="Century Gothic"/>
                <a:cs typeface="Century Gothic"/>
              </a:rPr>
              <a:t>P008_S_E: Κριστίνα Αλκαράθ (UMA)</a:t>
            </a:r>
            <a:endParaRPr sz="1400" dirty="0">
              <a:latin typeface="Century Gothic"/>
              <a:cs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54558" y="2630154"/>
            <a:ext cx="0" cy="514984"/>
          </a:xfrm>
          <a:custGeom>
            <a:avLst/>
            <a:gdLst/>
            <a:ahLst/>
            <a:cxnLst/>
            <a:rect l="l" t="t" r="r" b="b"/>
            <a:pathLst>
              <a:path h="514985">
                <a:moveTo>
                  <a:pt x="0" y="0"/>
                </a:moveTo>
                <a:lnTo>
                  <a:pt x="1" y="514935"/>
                </a:lnTo>
              </a:path>
            </a:pathLst>
          </a:custGeom>
          <a:ln w="38100">
            <a:solidFill>
              <a:srgbClr val="BFBFBF"/>
            </a:solidFill>
          </a:ln>
        </p:spPr>
        <p:txBody>
          <a:bodyPr wrap="square" lIns="0" tIns="0" rIns="0" bIns="0" rtlCol="0"/>
          <a:lstStyle/>
          <a:p>
            <a:endParaRPr/>
          </a:p>
        </p:txBody>
      </p:sp>
      <p:grpSp>
        <p:nvGrpSpPr>
          <p:cNvPr id="3" name="object 3"/>
          <p:cNvGrpSpPr/>
          <p:nvPr/>
        </p:nvGrpSpPr>
        <p:grpSpPr>
          <a:xfrm>
            <a:off x="7160417" y="0"/>
            <a:ext cx="5025390" cy="6858000"/>
            <a:chOff x="7160417" y="0"/>
            <a:chExt cx="5025390" cy="6858000"/>
          </a:xfrm>
        </p:grpSpPr>
        <p:pic>
          <p:nvPicPr>
            <p:cNvPr id="4" name="object 4"/>
            <p:cNvPicPr/>
            <p:nvPr/>
          </p:nvPicPr>
          <p:blipFill>
            <a:blip r:embed="rId2" cstate="print"/>
            <a:stretch>
              <a:fillRect/>
            </a:stretch>
          </p:blipFill>
          <p:spPr>
            <a:xfrm>
              <a:off x="7160417" y="0"/>
              <a:ext cx="5024824" cy="6691398"/>
            </a:xfrm>
            <a:prstGeom prst="rect">
              <a:avLst/>
            </a:prstGeom>
          </p:spPr>
        </p:pic>
        <p:sp>
          <p:nvSpPr>
            <p:cNvPr id="5" name="object 5"/>
            <p:cNvSpPr/>
            <p:nvPr/>
          </p:nvSpPr>
          <p:spPr>
            <a:xfrm>
              <a:off x="7276969" y="26403"/>
              <a:ext cx="2548255" cy="6831965"/>
            </a:xfrm>
            <a:custGeom>
              <a:avLst/>
              <a:gdLst/>
              <a:ahLst/>
              <a:cxnLst/>
              <a:rect l="l" t="t" r="r" b="b"/>
              <a:pathLst>
                <a:path w="2548254" h="6831965">
                  <a:moveTo>
                    <a:pt x="2527993" y="19"/>
                  </a:moveTo>
                  <a:lnTo>
                    <a:pt x="2521309" y="0"/>
                  </a:lnTo>
                  <a:lnTo>
                    <a:pt x="2092306" y="1564626"/>
                  </a:lnTo>
                  <a:lnTo>
                    <a:pt x="1749866" y="2840497"/>
                  </a:lnTo>
                  <a:lnTo>
                    <a:pt x="1725047" y="2878180"/>
                  </a:lnTo>
                  <a:lnTo>
                    <a:pt x="1691857" y="2906582"/>
                  </a:lnTo>
                  <a:lnTo>
                    <a:pt x="1652618" y="2924666"/>
                  </a:lnTo>
                  <a:lnTo>
                    <a:pt x="1609652" y="2931393"/>
                  </a:lnTo>
                  <a:lnTo>
                    <a:pt x="1565280" y="2925725"/>
                  </a:lnTo>
                  <a:lnTo>
                    <a:pt x="1519167" y="2904752"/>
                  </a:lnTo>
                  <a:lnTo>
                    <a:pt x="1482952" y="2871505"/>
                  </a:lnTo>
                  <a:lnTo>
                    <a:pt x="1458592" y="2829283"/>
                  </a:lnTo>
                  <a:lnTo>
                    <a:pt x="1448041" y="2781382"/>
                  </a:lnTo>
                  <a:lnTo>
                    <a:pt x="1453256" y="2731100"/>
                  </a:lnTo>
                  <a:lnTo>
                    <a:pt x="1712948" y="1773243"/>
                  </a:lnTo>
                  <a:lnTo>
                    <a:pt x="1718935" y="1737606"/>
                  </a:lnTo>
                  <a:lnTo>
                    <a:pt x="1709905" y="1666808"/>
                  </a:lnTo>
                  <a:lnTo>
                    <a:pt x="1674221" y="1603344"/>
                  </a:lnTo>
                  <a:lnTo>
                    <a:pt x="1617612" y="1559618"/>
                  </a:lnTo>
                  <a:lnTo>
                    <a:pt x="1534144" y="1540351"/>
                  </a:lnTo>
                  <a:lnTo>
                    <a:pt x="1486778" y="1546818"/>
                  </a:lnTo>
                  <a:lnTo>
                    <a:pt x="1443230" y="1564945"/>
                  </a:lnTo>
                  <a:lnTo>
                    <a:pt x="1405730" y="1593460"/>
                  </a:lnTo>
                  <a:lnTo>
                    <a:pt x="1376504" y="1631091"/>
                  </a:lnTo>
                  <a:lnTo>
                    <a:pt x="1357780" y="1676567"/>
                  </a:lnTo>
                  <a:lnTo>
                    <a:pt x="963146" y="3131797"/>
                  </a:lnTo>
                  <a:lnTo>
                    <a:pt x="0" y="6831596"/>
                  </a:lnTo>
                  <a:lnTo>
                    <a:pt x="25966" y="6831596"/>
                  </a:lnTo>
                  <a:lnTo>
                    <a:pt x="988607" y="3139431"/>
                  </a:lnTo>
                  <a:lnTo>
                    <a:pt x="1383240" y="1684199"/>
                  </a:lnTo>
                  <a:lnTo>
                    <a:pt x="1404229" y="1638120"/>
                  </a:lnTo>
                  <a:lnTo>
                    <a:pt x="1437500" y="1601933"/>
                  </a:lnTo>
                  <a:lnTo>
                    <a:pt x="1479754" y="1577591"/>
                  </a:lnTo>
                  <a:lnTo>
                    <a:pt x="1527690" y="1567048"/>
                  </a:lnTo>
                  <a:lnTo>
                    <a:pt x="1578009" y="1572258"/>
                  </a:lnTo>
                  <a:lnTo>
                    <a:pt x="1633386" y="1599608"/>
                  </a:lnTo>
                  <a:lnTo>
                    <a:pt x="1673485" y="1646038"/>
                  </a:lnTo>
                  <a:lnTo>
                    <a:pt x="1693535" y="1704552"/>
                  </a:lnTo>
                  <a:lnTo>
                    <a:pt x="1694251" y="1735479"/>
                  </a:lnTo>
                  <a:lnTo>
                    <a:pt x="1688761" y="1766883"/>
                  </a:lnTo>
                  <a:lnTo>
                    <a:pt x="1429068" y="2724740"/>
                  </a:lnTo>
                  <a:lnTo>
                    <a:pt x="1422596" y="2773661"/>
                  </a:lnTo>
                  <a:lnTo>
                    <a:pt x="1429068" y="2820992"/>
                  </a:lnTo>
                  <a:lnTo>
                    <a:pt x="1447208" y="2864507"/>
                  </a:lnTo>
                  <a:lnTo>
                    <a:pt x="1475745" y="2901979"/>
                  </a:lnTo>
                  <a:lnTo>
                    <a:pt x="1513405" y="2931184"/>
                  </a:lnTo>
                  <a:lnTo>
                    <a:pt x="1558915" y="2949893"/>
                  </a:lnTo>
                  <a:lnTo>
                    <a:pt x="1610864" y="2956050"/>
                  </a:lnTo>
                  <a:lnTo>
                    <a:pt x="1661041" y="2947859"/>
                  </a:lnTo>
                  <a:lnTo>
                    <a:pt x="1706757" y="2926539"/>
                  </a:lnTo>
                  <a:lnTo>
                    <a:pt x="1745324" y="2893312"/>
                  </a:lnTo>
                  <a:lnTo>
                    <a:pt x="1774053" y="2849401"/>
                  </a:lnTo>
                  <a:lnTo>
                    <a:pt x="1774053" y="2848129"/>
                  </a:lnTo>
                  <a:lnTo>
                    <a:pt x="2116492" y="1570986"/>
                  </a:lnTo>
                  <a:lnTo>
                    <a:pt x="2548043" y="1271"/>
                  </a:lnTo>
                  <a:lnTo>
                    <a:pt x="2541359" y="536"/>
                  </a:lnTo>
                  <a:lnTo>
                    <a:pt x="2527993" y="19"/>
                  </a:lnTo>
                  <a:close/>
                </a:path>
              </a:pathLst>
            </a:custGeom>
            <a:solidFill>
              <a:srgbClr val="FFBA00"/>
            </a:solidFill>
          </p:spPr>
          <p:txBody>
            <a:bodyPr wrap="square" lIns="0" tIns="0" rIns="0" bIns="0" rtlCol="0"/>
            <a:lstStyle/>
            <a:p>
              <a:endParaRPr/>
            </a:p>
          </p:txBody>
        </p:sp>
      </p:grpSp>
      <p:sp>
        <p:nvSpPr>
          <p:cNvPr id="6" name="object 6"/>
          <p:cNvSpPr txBox="1"/>
          <p:nvPr/>
        </p:nvSpPr>
        <p:spPr>
          <a:xfrm>
            <a:off x="855396" y="771651"/>
            <a:ext cx="7327265" cy="452120"/>
          </a:xfrm>
          <a:prstGeom prst="rect">
            <a:avLst/>
          </a:prstGeom>
        </p:spPr>
        <p:txBody>
          <a:bodyPr vert="horz" wrap="square" lIns="0" tIns="12700" rIns="0" bIns="0" rtlCol="0">
            <a:spAutoFit/>
          </a:bodyPr>
          <a:lstStyle/>
          <a:p>
            <a:pPr marL="12700">
              <a:lnSpc>
                <a:spcPct val="100000"/>
              </a:lnSpc>
              <a:spcBef>
                <a:spcPts val="100"/>
              </a:spcBef>
            </a:pPr>
            <a:r>
              <a:rPr lang="el" sz="2800" spc="65">
                <a:latin typeface="Book Antiqua"/>
                <a:cs typeface="Book Antiqua"/>
              </a:rPr>
              <a:t>Δύο στόχοι και πολλαπλές συνέπειες (II)</a:t>
            </a:r>
            <a:endParaRPr sz="2800">
              <a:latin typeface="Book Antiqua"/>
              <a:cs typeface="Book Antiqua"/>
            </a:endParaRPr>
          </a:p>
        </p:txBody>
      </p:sp>
      <p:grpSp>
        <p:nvGrpSpPr>
          <p:cNvPr id="7" name="object 7"/>
          <p:cNvGrpSpPr/>
          <p:nvPr/>
        </p:nvGrpSpPr>
        <p:grpSpPr>
          <a:xfrm>
            <a:off x="185663" y="3042008"/>
            <a:ext cx="3549650" cy="3185795"/>
            <a:chOff x="185663" y="3042008"/>
            <a:chExt cx="3549650" cy="3185795"/>
          </a:xfrm>
        </p:grpSpPr>
        <p:sp>
          <p:nvSpPr>
            <p:cNvPr id="8" name="object 8"/>
            <p:cNvSpPr/>
            <p:nvPr/>
          </p:nvSpPr>
          <p:spPr>
            <a:xfrm>
              <a:off x="249490" y="3104889"/>
              <a:ext cx="3396615" cy="2723515"/>
            </a:xfrm>
            <a:custGeom>
              <a:avLst/>
              <a:gdLst/>
              <a:ahLst/>
              <a:cxnLst/>
              <a:rect l="l" t="t" r="r" b="b"/>
              <a:pathLst>
                <a:path w="3396615" h="2723515">
                  <a:moveTo>
                    <a:pt x="2942147" y="0"/>
                  </a:moveTo>
                  <a:lnTo>
                    <a:pt x="453927" y="0"/>
                  </a:lnTo>
                  <a:lnTo>
                    <a:pt x="407516" y="2343"/>
                  </a:lnTo>
                  <a:lnTo>
                    <a:pt x="362445" y="9222"/>
                  </a:lnTo>
                  <a:lnTo>
                    <a:pt x="318943" y="20407"/>
                  </a:lnTo>
                  <a:lnTo>
                    <a:pt x="277238" y="35671"/>
                  </a:lnTo>
                  <a:lnTo>
                    <a:pt x="237558" y="54786"/>
                  </a:lnTo>
                  <a:lnTo>
                    <a:pt x="200132" y="77523"/>
                  </a:lnTo>
                  <a:lnTo>
                    <a:pt x="165187" y="103655"/>
                  </a:lnTo>
                  <a:lnTo>
                    <a:pt x="132952" y="132952"/>
                  </a:lnTo>
                  <a:lnTo>
                    <a:pt x="103655" y="165187"/>
                  </a:lnTo>
                  <a:lnTo>
                    <a:pt x="77523" y="200132"/>
                  </a:lnTo>
                  <a:lnTo>
                    <a:pt x="54786" y="237559"/>
                  </a:lnTo>
                  <a:lnTo>
                    <a:pt x="35671" y="277238"/>
                  </a:lnTo>
                  <a:lnTo>
                    <a:pt x="20407" y="318943"/>
                  </a:lnTo>
                  <a:lnTo>
                    <a:pt x="9222" y="362445"/>
                  </a:lnTo>
                  <a:lnTo>
                    <a:pt x="2343" y="407516"/>
                  </a:lnTo>
                  <a:lnTo>
                    <a:pt x="0" y="453928"/>
                  </a:lnTo>
                  <a:lnTo>
                    <a:pt x="0" y="2269589"/>
                  </a:lnTo>
                  <a:lnTo>
                    <a:pt x="2343" y="2316000"/>
                  </a:lnTo>
                  <a:lnTo>
                    <a:pt x="9222" y="2361071"/>
                  </a:lnTo>
                  <a:lnTo>
                    <a:pt x="20407" y="2404573"/>
                  </a:lnTo>
                  <a:lnTo>
                    <a:pt x="35671" y="2446278"/>
                  </a:lnTo>
                  <a:lnTo>
                    <a:pt x="54786" y="2485958"/>
                  </a:lnTo>
                  <a:lnTo>
                    <a:pt x="77523" y="2523384"/>
                  </a:lnTo>
                  <a:lnTo>
                    <a:pt x="103655" y="2558329"/>
                  </a:lnTo>
                  <a:lnTo>
                    <a:pt x="132952" y="2590564"/>
                  </a:lnTo>
                  <a:lnTo>
                    <a:pt x="165187" y="2619862"/>
                  </a:lnTo>
                  <a:lnTo>
                    <a:pt x="200132" y="2645993"/>
                  </a:lnTo>
                  <a:lnTo>
                    <a:pt x="237558" y="2668730"/>
                  </a:lnTo>
                  <a:lnTo>
                    <a:pt x="277238" y="2687845"/>
                  </a:lnTo>
                  <a:lnTo>
                    <a:pt x="318943" y="2703109"/>
                  </a:lnTo>
                  <a:lnTo>
                    <a:pt x="362445" y="2714294"/>
                  </a:lnTo>
                  <a:lnTo>
                    <a:pt x="407516" y="2721173"/>
                  </a:lnTo>
                  <a:lnTo>
                    <a:pt x="453927" y="2723517"/>
                  </a:lnTo>
                  <a:lnTo>
                    <a:pt x="2942147" y="2723517"/>
                  </a:lnTo>
                  <a:lnTo>
                    <a:pt x="2988558" y="2721173"/>
                  </a:lnTo>
                  <a:lnTo>
                    <a:pt x="3033629" y="2714294"/>
                  </a:lnTo>
                  <a:lnTo>
                    <a:pt x="3077131" y="2703109"/>
                  </a:lnTo>
                  <a:lnTo>
                    <a:pt x="3118836" y="2687845"/>
                  </a:lnTo>
                  <a:lnTo>
                    <a:pt x="3158516" y="2668730"/>
                  </a:lnTo>
                  <a:lnTo>
                    <a:pt x="3195943" y="2645993"/>
                  </a:lnTo>
                  <a:lnTo>
                    <a:pt x="3230888" y="2619862"/>
                  </a:lnTo>
                  <a:lnTo>
                    <a:pt x="3263123" y="2590564"/>
                  </a:lnTo>
                  <a:lnTo>
                    <a:pt x="3292420" y="2558329"/>
                  </a:lnTo>
                  <a:lnTo>
                    <a:pt x="3318551" y="2523384"/>
                  </a:lnTo>
                  <a:lnTo>
                    <a:pt x="3341289" y="2485958"/>
                  </a:lnTo>
                  <a:lnTo>
                    <a:pt x="3360403" y="2446278"/>
                  </a:lnTo>
                  <a:lnTo>
                    <a:pt x="3375668" y="2404573"/>
                  </a:lnTo>
                  <a:lnTo>
                    <a:pt x="3386853" y="2361071"/>
                  </a:lnTo>
                  <a:lnTo>
                    <a:pt x="3393732" y="2316000"/>
                  </a:lnTo>
                  <a:lnTo>
                    <a:pt x="3396075" y="2269589"/>
                  </a:lnTo>
                  <a:lnTo>
                    <a:pt x="3396075" y="453928"/>
                  </a:lnTo>
                  <a:lnTo>
                    <a:pt x="3393732" y="407516"/>
                  </a:lnTo>
                  <a:lnTo>
                    <a:pt x="3386853" y="362445"/>
                  </a:lnTo>
                  <a:lnTo>
                    <a:pt x="3375668" y="318943"/>
                  </a:lnTo>
                  <a:lnTo>
                    <a:pt x="3360403" y="277238"/>
                  </a:lnTo>
                  <a:lnTo>
                    <a:pt x="3341289" y="237559"/>
                  </a:lnTo>
                  <a:lnTo>
                    <a:pt x="3318551" y="200132"/>
                  </a:lnTo>
                  <a:lnTo>
                    <a:pt x="3292420" y="165187"/>
                  </a:lnTo>
                  <a:lnTo>
                    <a:pt x="3263123" y="132952"/>
                  </a:lnTo>
                  <a:lnTo>
                    <a:pt x="3230888" y="103655"/>
                  </a:lnTo>
                  <a:lnTo>
                    <a:pt x="3195943" y="77523"/>
                  </a:lnTo>
                  <a:lnTo>
                    <a:pt x="3158516" y="54786"/>
                  </a:lnTo>
                  <a:lnTo>
                    <a:pt x="3118836" y="35671"/>
                  </a:lnTo>
                  <a:lnTo>
                    <a:pt x="3077131" y="20407"/>
                  </a:lnTo>
                  <a:lnTo>
                    <a:pt x="3033629" y="9222"/>
                  </a:lnTo>
                  <a:lnTo>
                    <a:pt x="2988558" y="2343"/>
                  </a:lnTo>
                  <a:lnTo>
                    <a:pt x="2942147" y="0"/>
                  </a:lnTo>
                  <a:close/>
                </a:path>
              </a:pathLst>
            </a:custGeom>
            <a:solidFill>
              <a:srgbClr val="FFFFFF"/>
            </a:solidFill>
          </p:spPr>
          <p:txBody>
            <a:bodyPr wrap="square" lIns="0" tIns="0" rIns="0" bIns="0" rtlCol="0"/>
            <a:lstStyle/>
            <a:p>
              <a:endParaRPr/>
            </a:p>
          </p:txBody>
        </p:sp>
        <p:sp>
          <p:nvSpPr>
            <p:cNvPr id="9" name="object 9"/>
            <p:cNvSpPr/>
            <p:nvPr/>
          </p:nvSpPr>
          <p:spPr>
            <a:xfrm>
              <a:off x="249490" y="3104889"/>
              <a:ext cx="3396615" cy="2723515"/>
            </a:xfrm>
            <a:custGeom>
              <a:avLst/>
              <a:gdLst/>
              <a:ahLst/>
              <a:cxnLst/>
              <a:rect l="l" t="t" r="r" b="b"/>
              <a:pathLst>
                <a:path w="3396615" h="2723515">
                  <a:moveTo>
                    <a:pt x="0" y="453928"/>
                  </a:moveTo>
                  <a:lnTo>
                    <a:pt x="2343" y="407516"/>
                  </a:lnTo>
                  <a:lnTo>
                    <a:pt x="9222" y="362445"/>
                  </a:lnTo>
                  <a:lnTo>
                    <a:pt x="20407" y="318943"/>
                  </a:lnTo>
                  <a:lnTo>
                    <a:pt x="35671" y="277238"/>
                  </a:lnTo>
                  <a:lnTo>
                    <a:pt x="54786" y="237559"/>
                  </a:lnTo>
                  <a:lnTo>
                    <a:pt x="77523" y="200132"/>
                  </a:lnTo>
                  <a:lnTo>
                    <a:pt x="103655" y="165187"/>
                  </a:lnTo>
                  <a:lnTo>
                    <a:pt x="132952" y="132952"/>
                  </a:lnTo>
                  <a:lnTo>
                    <a:pt x="165187" y="103655"/>
                  </a:lnTo>
                  <a:lnTo>
                    <a:pt x="200132" y="77523"/>
                  </a:lnTo>
                  <a:lnTo>
                    <a:pt x="237558" y="54786"/>
                  </a:lnTo>
                  <a:lnTo>
                    <a:pt x="277238" y="35671"/>
                  </a:lnTo>
                  <a:lnTo>
                    <a:pt x="318943" y="20407"/>
                  </a:lnTo>
                  <a:lnTo>
                    <a:pt x="362445" y="9222"/>
                  </a:lnTo>
                  <a:lnTo>
                    <a:pt x="407516" y="2343"/>
                  </a:lnTo>
                  <a:lnTo>
                    <a:pt x="453928" y="0"/>
                  </a:lnTo>
                  <a:lnTo>
                    <a:pt x="2942148" y="0"/>
                  </a:lnTo>
                  <a:lnTo>
                    <a:pt x="2988559" y="2343"/>
                  </a:lnTo>
                  <a:lnTo>
                    <a:pt x="3033630" y="9222"/>
                  </a:lnTo>
                  <a:lnTo>
                    <a:pt x="3077132" y="20407"/>
                  </a:lnTo>
                  <a:lnTo>
                    <a:pt x="3118837" y="35671"/>
                  </a:lnTo>
                  <a:lnTo>
                    <a:pt x="3158516" y="54786"/>
                  </a:lnTo>
                  <a:lnTo>
                    <a:pt x="3195943" y="77523"/>
                  </a:lnTo>
                  <a:lnTo>
                    <a:pt x="3230888" y="103655"/>
                  </a:lnTo>
                  <a:lnTo>
                    <a:pt x="3263123" y="132952"/>
                  </a:lnTo>
                  <a:lnTo>
                    <a:pt x="3292420" y="165187"/>
                  </a:lnTo>
                  <a:lnTo>
                    <a:pt x="3318552" y="200132"/>
                  </a:lnTo>
                  <a:lnTo>
                    <a:pt x="3341289" y="237559"/>
                  </a:lnTo>
                  <a:lnTo>
                    <a:pt x="3360404" y="277238"/>
                  </a:lnTo>
                  <a:lnTo>
                    <a:pt x="3375668" y="318943"/>
                  </a:lnTo>
                  <a:lnTo>
                    <a:pt x="3386853" y="362445"/>
                  </a:lnTo>
                  <a:lnTo>
                    <a:pt x="3393732" y="407516"/>
                  </a:lnTo>
                  <a:lnTo>
                    <a:pt x="3396076" y="453928"/>
                  </a:lnTo>
                  <a:lnTo>
                    <a:pt x="3396076" y="2269589"/>
                  </a:lnTo>
                  <a:lnTo>
                    <a:pt x="3393732" y="2316000"/>
                  </a:lnTo>
                  <a:lnTo>
                    <a:pt x="3386853" y="2361071"/>
                  </a:lnTo>
                  <a:lnTo>
                    <a:pt x="3375668" y="2404573"/>
                  </a:lnTo>
                  <a:lnTo>
                    <a:pt x="3360404" y="2446278"/>
                  </a:lnTo>
                  <a:lnTo>
                    <a:pt x="3341289" y="2485958"/>
                  </a:lnTo>
                  <a:lnTo>
                    <a:pt x="3318552" y="2523384"/>
                  </a:lnTo>
                  <a:lnTo>
                    <a:pt x="3292420" y="2558329"/>
                  </a:lnTo>
                  <a:lnTo>
                    <a:pt x="3263123" y="2590564"/>
                  </a:lnTo>
                  <a:lnTo>
                    <a:pt x="3230888" y="2619862"/>
                  </a:lnTo>
                  <a:lnTo>
                    <a:pt x="3195943" y="2645993"/>
                  </a:lnTo>
                  <a:lnTo>
                    <a:pt x="3158516" y="2668730"/>
                  </a:lnTo>
                  <a:lnTo>
                    <a:pt x="3118837" y="2687845"/>
                  </a:lnTo>
                  <a:lnTo>
                    <a:pt x="3077132" y="2703109"/>
                  </a:lnTo>
                  <a:lnTo>
                    <a:pt x="3033630" y="2714294"/>
                  </a:lnTo>
                  <a:lnTo>
                    <a:pt x="2988559" y="2721173"/>
                  </a:lnTo>
                  <a:lnTo>
                    <a:pt x="2942148" y="2723517"/>
                  </a:lnTo>
                  <a:lnTo>
                    <a:pt x="453928" y="2723517"/>
                  </a:lnTo>
                  <a:lnTo>
                    <a:pt x="407516" y="2721173"/>
                  </a:lnTo>
                  <a:lnTo>
                    <a:pt x="362445" y="2714294"/>
                  </a:lnTo>
                  <a:lnTo>
                    <a:pt x="318943" y="2703109"/>
                  </a:lnTo>
                  <a:lnTo>
                    <a:pt x="277238" y="2687845"/>
                  </a:lnTo>
                  <a:lnTo>
                    <a:pt x="237558" y="2668730"/>
                  </a:lnTo>
                  <a:lnTo>
                    <a:pt x="200132" y="2645993"/>
                  </a:lnTo>
                  <a:lnTo>
                    <a:pt x="165187" y="2619862"/>
                  </a:lnTo>
                  <a:lnTo>
                    <a:pt x="132952" y="2590564"/>
                  </a:lnTo>
                  <a:lnTo>
                    <a:pt x="103655" y="2558329"/>
                  </a:lnTo>
                  <a:lnTo>
                    <a:pt x="77523" y="2523384"/>
                  </a:lnTo>
                  <a:lnTo>
                    <a:pt x="54786" y="2485958"/>
                  </a:lnTo>
                  <a:lnTo>
                    <a:pt x="35671" y="2446278"/>
                  </a:lnTo>
                  <a:lnTo>
                    <a:pt x="20407" y="2404573"/>
                  </a:lnTo>
                  <a:lnTo>
                    <a:pt x="9222" y="2361071"/>
                  </a:lnTo>
                  <a:lnTo>
                    <a:pt x="2343" y="2316000"/>
                  </a:lnTo>
                  <a:lnTo>
                    <a:pt x="0" y="2269589"/>
                  </a:lnTo>
                  <a:lnTo>
                    <a:pt x="0" y="453928"/>
                  </a:lnTo>
                  <a:close/>
                </a:path>
              </a:pathLst>
            </a:custGeom>
            <a:ln w="15875">
              <a:solidFill>
                <a:srgbClr val="009051"/>
              </a:solidFill>
            </a:ln>
          </p:spPr>
          <p:txBody>
            <a:bodyPr wrap="square" lIns="0" tIns="0" rIns="0" bIns="0" rtlCol="0"/>
            <a:lstStyle/>
            <a:p>
              <a:endParaRPr/>
            </a:p>
          </p:txBody>
        </p:sp>
        <p:pic>
          <p:nvPicPr>
            <p:cNvPr id="10" name="object 10"/>
            <p:cNvPicPr/>
            <p:nvPr/>
          </p:nvPicPr>
          <p:blipFill>
            <a:blip r:embed="rId3" cstate="print"/>
            <a:stretch>
              <a:fillRect/>
            </a:stretch>
          </p:blipFill>
          <p:spPr>
            <a:xfrm>
              <a:off x="185663" y="3042008"/>
              <a:ext cx="3549308" cy="3185750"/>
            </a:xfrm>
            <a:prstGeom prst="rect">
              <a:avLst/>
            </a:prstGeom>
          </p:spPr>
        </p:pic>
      </p:grpSp>
      <p:sp>
        <p:nvSpPr>
          <p:cNvPr id="11" name="object 11"/>
          <p:cNvSpPr txBox="1"/>
          <p:nvPr/>
        </p:nvSpPr>
        <p:spPr>
          <a:xfrm>
            <a:off x="453434" y="3157220"/>
            <a:ext cx="1579900" cy="299720"/>
          </a:xfrm>
          <a:prstGeom prst="rect">
            <a:avLst/>
          </a:prstGeom>
        </p:spPr>
        <p:txBody>
          <a:bodyPr vert="horz" wrap="square" lIns="0" tIns="12700" rIns="0" bIns="0" rtlCol="0">
            <a:spAutoFit/>
          </a:bodyPr>
          <a:lstStyle/>
          <a:p>
            <a:pPr marL="12700">
              <a:lnSpc>
                <a:spcPct val="100000"/>
              </a:lnSpc>
              <a:spcBef>
                <a:spcPts val="100"/>
              </a:spcBef>
            </a:pPr>
            <a:r>
              <a:rPr lang="el" sz="1800" b="1" spc="-10" dirty="0">
                <a:latin typeface="Century Gothic Bold"/>
                <a:cs typeface="Century Gothic Bold"/>
              </a:rPr>
              <a:t>Μικροδίκτυο</a:t>
            </a:r>
            <a:endParaRPr sz="1800" dirty="0">
              <a:latin typeface="Century Gothic Bold"/>
              <a:cs typeface="Century Gothic Bold"/>
            </a:endParaRPr>
          </a:p>
        </p:txBody>
      </p:sp>
      <p:sp>
        <p:nvSpPr>
          <p:cNvPr id="12" name="object 12"/>
          <p:cNvSpPr txBox="1"/>
          <p:nvPr/>
        </p:nvSpPr>
        <p:spPr>
          <a:xfrm>
            <a:off x="523633" y="3760723"/>
            <a:ext cx="379730" cy="208279"/>
          </a:xfrm>
          <a:prstGeom prst="rect">
            <a:avLst/>
          </a:prstGeom>
        </p:spPr>
        <p:txBody>
          <a:bodyPr vert="horz" wrap="square" lIns="0" tIns="12700" rIns="0" bIns="0" rtlCol="0">
            <a:spAutoFit/>
          </a:bodyPr>
          <a:lstStyle/>
          <a:p>
            <a:pPr marL="12700">
              <a:lnSpc>
                <a:spcPct val="100000"/>
              </a:lnSpc>
              <a:spcBef>
                <a:spcPts val="100"/>
              </a:spcBef>
            </a:pPr>
            <a:r>
              <a:rPr lang="el" sz="1200" b="1" spc="-20">
                <a:latin typeface="Century Gothic Bold"/>
                <a:cs typeface="Century Gothic Bold"/>
              </a:rPr>
              <a:t>DERS</a:t>
            </a:r>
            <a:endParaRPr sz="1200">
              <a:latin typeface="Century Gothic Bold"/>
              <a:cs typeface="Century Gothic Bold"/>
            </a:endParaRPr>
          </a:p>
        </p:txBody>
      </p:sp>
      <p:sp>
        <p:nvSpPr>
          <p:cNvPr id="13" name="object 13"/>
          <p:cNvSpPr txBox="1"/>
          <p:nvPr/>
        </p:nvSpPr>
        <p:spPr>
          <a:xfrm>
            <a:off x="1798557" y="4294123"/>
            <a:ext cx="212090" cy="197490"/>
          </a:xfrm>
          <a:prstGeom prst="rect">
            <a:avLst/>
          </a:prstGeom>
        </p:spPr>
        <p:txBody>
          <a:bodyPr vert="horz" wrap="square" lIns="0" tIns="12700" rIns="0" bIns="0" rtlCol="0">
            <a:spAutoFit/>
          </a:bodyPr>
          <a:lstStyle/>
          <a:p>
            <a:pPr marL="12700">
              <a:lnSpc>
                <a:spcPct val="100000"/>
              </a:lnSpc>
              <a:spcBef>
                <a:spcPts val="100"/>
              </a:spcBef>
            </a:pPr>
            <a:r>
              <a:rPr lang="en-US" sz="1200" b="1" spc="-160" dirty="0">
                <a:latin typeface="Century Gothic Bold"/>
                <a:cs typeface="Century Gothic Bold"/>
              </a:rPr>
              <a:t>EV</a:t>
            </a:r>
            <a:endParaRPr sz="1200" dirty="0">
              <a:latin typeface="Century Gothic Bold"/>
              <a:cs typeface="Century Gothic Bold"/>
            </a:endParaRPr>
          </a:p>
        </p:txBody>
      </p:sp>
      <p:sp>
        <p:nvSpPr>
          <p:cNvPr id="14" name="object 14"/>
          <p:cNvSpPr txBox="1"/>
          <p:nvPr/>
        </p:nvSpPr>
        <p:spPr>
          <a:xfrm>
            <a:off x="3194018" y="3373628"/>
            <a:ext cx="224154" cy="197490"/>
          </a:xfrm>
          <a:prstGeom prst="rect">
            <a:avLst/>
          </a:prstGeom>
        </p:spPr>
        <p:txBody>
          <a:bodyPr vert="horz" wrap="square" lIns="0" tIns="12700" rIns="0" bIns="0" rtlCol="0">
            <a:spAutoFit/>
          </a:bodyPr>
          <a:lstStyle/>
          <a:p>
            <a:pPr marL="12700">
              <a:lnSpc>
                <a:spcPct val="100000"/>
              </a:lnSpc>
              <a:spcBef>
                <a:spcPts val="100"/>
              </a:spcBef>
            </a:pPr>
            <a:r>
              <a:rPr lang="en-US" sz="1200" b="1" spc="-25" dirty="0">
                <a:latin typeface="Century Gothic Bold"/>
                <a:cs typeface="Century Gothic Bold"/>
              </a:rPr>
              <a:t>CS</a:t>
            </a:r>
            <a:endParaRPr sz="1200" dirty="0">
              <a:latin typeface="Century Gothic Bold"/>
              <a:cs typeface="Century Gothic Bold"/>
            </a:endParaRPr>
          </a:p>
        </p:txBody>
      </p:sp>
      <p:grpSp>
        <p:nvGrpSpPr>
          <p:cNvPr id="15" name="object 15"/>
          <p:cNvGrpSpPr/>
          <p:nvPr/>
        </p:nvGrpSpPr>
        <p:grpSpPr>
          <a:xfrm>
            <a:off x="2588118" y="1585469"/>
            <a:ext cx="2294255" cy="887094"/>
            <a:chOff x="2588118" y="1585469"/>
            <a:chExt cx="2294255" cy="887094"/>
          </a:xfrm>
        </p:grpSpPr>
        <p:sp>
          <p:nvSpPr>
            <p:cNvPr id="16" name="object 16"/>
            <p:cNvSpPr/>
            <p:nvPr/>
          </p:nvSpPr>
          <p:spPr>
            <a:xfrm>
              <a:off x="2616693" y="1614044"/>
              <a:ext cx="2237105" cy="829944"/>
            </a:xfrm>
            <a:custGeom>
              <a:avLst/>
              <a:gdLst/>
              <a:ahLst/>
              <a:cxnLst/>
              <a:rect l="l" t="t" r="r" b="b"/>
              <a:pathLst>
                <a:path w="2237104" h="829944">
                  <a:moveTo>
                    <a:pt x="2098291" y="0"/>
                  </a:moveTo>
                  <a:lnTo>
                    <a:pt x="138266" y="0"/>
                  </a:lnTo>
                  <a:lnTo>
                    <a:pt x="94563" y="7049"/>
                  </a:lnTo>
                  <a:lnTo>
                    <a:pt x="56607" y="26677"/>
                  </a:lnTo>
                  <a:lnTo>
                    <a:pt x="26677" y="56608"/>
                  </a:lnTo>
                  <a:lnTo>
                    <a:pt x="7048" y="94564"/>
                  </a:lnTo>
                  <a:lnTo>
                    <a:pt x="0" y="138267"/>
                  </a:lnTo>
                  <a:lnTo>
                    <a:pt x="0" y="691316"/>
                  </a:lnTo>
                  <a:lnTo>
                    <a:pt x="7048" y="735019"/>
                  </a:lnTo>
                  <a:lnTo>
                    <a:pt x="26677" y="772975"/>
                  </a:lnTo>
                  <a:lnTo>
                    <a:pt x="56607" y="802905"/>
                  </a:lnTo>
                  <a:lnTo>
                    <a:pt x="94563" y="822534"/>
                  </a:lnTo>
                  <a:lnTo>
                    <a:pt x="138266" y="829583"/>
                  </a:lnTo>
                  <a:lnTo>
                    <a:pt x="2098291" y="829583"/>
                  </a:lnTo>
                  <a:lnTo>
                    <a:pt x="2141994" y="822534"/>
                  </a:lnTo>
                  <a:lnTo>
                    <a:pt x="2179949" y="802905"/>
                  </a:lnTo>
                  <a:lnTo>
                    <a:pt x="2209880" y="772975"/>
                  </a:lnTo>
                  <a:lnTo>
                    <a:pt x="2229508" y="735019"/>
                  </a:lnTo>
                  <a:lnTo>
                    <a:pt x="2236557" y="691316"/>
                  </a:lnTo>
                  <a:lnTo>
                    <a:pt x="2236557" y="138267"/>
                  </a:lnTo>
                  <a:lnTo>
                    <a:pt x="2229508" y="94564"/>
                  </a:lnTo>
                  <a:lnTo>
                    <a:pt x="2209880" y="56608"/>
                  </a:lnTo>
                  <a:lnTo>
                    <a:pt x="2179949" y="26677"/>
                  </a:lnTo>
                  <a:lnTo>
                    <a:pt x="2141994" y="7049"/>
                  </a:lnTo>
                  <a:lnTo>
                    <a:pt x="2098291" y="0"/>
                  </a:lnTo>
                  <a:close/>
                </a:path>
              </a:pathLst>
            </a:custGeom>
            <a:solidFill>
              <a:srgbClr val="BFBFBF"/>
            </a:solidFill>
          </p:spPr>
          <p:txBody>
            <a:bodyPr wrap="square" lIns="0" tIns="0" rIns="0" bIns="0" rtlCol="0"/>
            <a:lstStyle/>
            <a:p>
              <a:endParaRPr/>
            </a:p>
          </p:txBody>
        </p:sp>
        <p:sp>
          <p:nvSpPr>
            <p:cNvPr id="17" name="object 17"/>
            <p:cNvSpPr/>
            <p:nvPr/>
          </p:nvSpPr>
          <p:spPr>
            <a:xfrm>
              <a:off x="2616693" y="1614044"/>
              <a:ext cx="2237105" cy="829944"/>
            </a:xfrm>
            <a:custGeom>
              <a:avLst/>
              <a:gdLst/>
              <a:ahLst/>
              <a:cxnLst/>
              <a:rect l="l" t="t" r="r" b="b"/>
              <a:pathLst>
                <a:path w="2237104" h="829944">
                  <a:moveTo>
                    <a:pt x="0" y="138266"/>
                  </a:moveTo>
                  <a:lnTo>
                    <a:pt x="7048" y="94563"/>
                  </a:lnTo>
                  <a:lnTo>
                    <a:pt x="26677" y="56608"/>
                  </a:lnTo>
                  <a:lnTo>
                    <a:pt x="56607" y="26677"/>
                  </a:lnTo>
                  <a:lnTo>
                    <a:pt x="94563" y="7048"/>
                  </a:lnTo>
                  <a:lnTo>
                    <a:pt x="138266" y="0"/>
                  </a:lnTo>
                  <a:lnTo>
                    <a:pt x="2098292" y="0"/>
                  </a:lnTo>
                  <a:lnTo>
                    <a:pt x="2141994" y="7048"/>
                  </a:lnTo>
                  <a:lnTo>
                    <a:pt x="2179950" y="26677"/>
                  </a:lnTo>
                  <a:lnTo>
                    <a:pt x="2209880" y="56608"/>
                  </a:lnTo>
                  <a:lnTo>
                    <a:pt x="2229509" y="94563"/>
                  </a:lnTo>
                  <a:lnTo>
                    <a:pt x="2236558" y="138266"/>
                  </a:lnTo>
                  <a:lnTo>
                    <a:pt x="2236558" y="691316"/>
                  </a:lnTo>
                  <a:lnTo>
                    <a:pt x="2229509" y="735019"/>
                  </a:lnTo>
                  <a:lnTo>
                    <a:pt x="2209880" y="772974"/>
                  </a:lnTo>
                  <a:lnTo>
                    <a:pt x="2179950" y="802905"/>
                  </a:lnTo>
                  <a:lnTo>
                    <a:pt x="2141994" y="822534"/>
                  </a:lnTo>
                  <a:lnTo>
                    <a:pt x="2098292" y="829583"/>
                  </a:lnTo>
                  <a:lnTo>
                    <a:pt x="138266" y="829583"/>
                  </a:lnTo>
                  <a:lnTo>
                    <a:pt x="94563" y="822534"/>
                  </a:lnTo>
                  <a:lnTo>
                    <a:pt x="56607" y="802905"/>
                  </a:lnTo>
                  <a:lnTo>
                    <a:pt x="26677" y="772974"/>
                  </a:lnTo>
                  <a:lnTo>
                    <a:pt x="7048" y="735019"/>
                  </a:lnTo>
                  <a:lnTo>
                    <a:pt x="0" y="691316"/>
                  </a:lnTo>
                  <a:lnTo>
                    <a:pt x="0" y="138266"/>
                  </a:lnTo>
                  <a:close/>
                </a:path>
              </a:pathLst>
            </a:custGeom>
            <a:ln w="57150">
              <a:solidFill>
                <a:srgbClr val="C00000"/>
              </a:solidFill>
            </a:ln>
          </p:spPr>
          <p:txBody>
            <a:bodyPr wrap="square" lIns="0" tIns="0" rIns="0" bIns="0" rtlCol="0"/>
            <a:lstStyle/>
            <a:p>
              <a:endParaRPr/>
            </a:p>
          </p:txBody>
        </p:sp>
      </p:grpSp>
      <p:sp>
        <p:nvSpPr>
          <p:cNvPr id="18" name="object 18"/>
          <p:cNvSpPr txBox="1"/>
          <p:nvPr/>
        </p:nvSpPr>
        <p:spPr>
          <a:xfrm>
            <a:off x="2850567" y="1747483"/>
            <a:ext cx="2400482" cy="539956"/>
          </a:xfrm>
          <a:prstGeom prst="rect">
            <a:avLst/>
          </a:prstGeom>
        </p:spPr>
        <p:txBody>
          <a:bodyPr vert="horz" wrap="square" lIns="0" tIns="28575" rIns="0" bIns="0" rtlCol="0">
            <a:spAutoFit/>
          </a:bodyPr>
          <a:lstStyle/>
          <a:p>
            <a:pPr marL="121285" marR="5080" indent="-109220">
              <a:lnSpc>
                <a:spcPts val="2090"/>
              </a:lnSpc>
              <a:spcBef>
                <a:spcPts val="225"/>
              </a:spcBef>
            </a:pPr>
            <a:r>
              <a:rPr lang="el" sz="1200" dirty="0">
                <a:solidFill>
                  <a:srgbClr val="FFFFFF"/>
                </a:solidFill>
                <a:latin typeface="Century Gothic"/>
                <a:cs typeface="Century Gothic"/>
              </a:rPr>
              <a:t>Κεντρικό Σύστημα Ελέγχου (</a:t>
            </a:r>
            <a:r>
              <a:rPr lang="el-GR" sz="1200" dirty="0">
                <a:solidFill>
                  <a:srgbClr val="FFFFFF"/>
                </a:solidFill>
                <a:latin typeface="Century Gothic"/>
                <a:cs typeface="Century Gothic"/>
              </a:rPr>
              <a:t>σταθμοί φόρτισης</a:t>
            </a:r>
            <a:r>
              <a:rPr lang="el" sz="1200" dirty="0">
                <a:solidFill>
                  <a:srgbClr val="FFFFFF"/>
                </a:solidFill>
                <a:latin typeface="Century Gothic"/>
                <a:cs typeface="Century Gothic"/>
              </a:rPr>
              <a:t>)</a:t>
            </a:r>
            <a:endParaRPr sz="1200" dirty="0">
              <a:latin typeface="Century Gothic"/>
              <a:cs typeface="Century Gothic"/>
            </a:endParaRPr>
          </a:p>
        </p:txBody>
      </p:sp>
      <p:grpSp>
        <p:nvGrpSpPr>
          <p:cNvPr id="19" name="object 19"/>
          <p:cNvGrpSpPr/>
          <p:nvPr/>
        </p:nvGrpSpPr>
        <p:grpSpPr>
          <a:xfrm>
            <a:off x="3673042" y="3103953"/>
            <a:ext cx="7170420" cy="3675379"/>
            <a:chOff x="3673042" y="3103953"/>
            <a:chExt cx="7170420" cy="3675379"/>
          </a:xfrm>
        </p:grpSpPr>
        <p:pic>
          <p:nvPicPr>
            <p:cNvPr id="20" name="object 20"/>
            <p:cNvPicPr/>
            <p:nvPr/>
          </p:nvPicPr>
          <p:blipFill>
            <a:blip r:embed="rId4" cstate="print"/>
            <a:stretch>
              <a:fillRect/>
            </a:stretch>
          </p:blipFill>
          <p:spPr>
            <a:xfrm>
              <a:off x="7549376" y="6167335"/>
              <a:ext cx="3294001" cy="612000"/>
            </a:xfrm>
            <a:prstGeom prst="rect">
              <a:avLst/>
            </a:prstGeom>
          </p:spPr>
        </p:pic>
        <p:sp>
          <p:nvSpPr>
            <p:cNvPr id="21" name="object 21"/>
            <p:cNvSpPr/>
            <p:nvPr/>
          </p:nvSpPr>
          <p:spPr>
            <a:xfrm>
              <a:off x="3736868" y="3166835"/>
              <a:ext cx="3396615" cy="2723515"/>
            </a:xfrm>
            <a:custGeom>
              <a:avLst/>
              <a:gdLst/>
              <a:ahLst/>
              <a:cxnLst/>
              <a:rect l="l" t="t" r="r" b="b"/>
              <a:pathLst>
                <a:path w="3396615" h="2723515">
                  <a:moveTo>
                    <a:pt x="2942148" y="0"/>
                  </a:moveTo>
                  <a:lnTo>
                    <a:pt x="453928" y="0"/>
                  </a:lnTo>
                  <a:lnTo>
                    <a:pt x="407516" y="2343"/>
                  </a:lnTo>
                  <a:lnTo>
                    <a:pt x="362445" y="9222"/>
                  </a:lnTo>
                  <a:lnTo>
                    <a:pt x="318943" y="20407"/>
                  </a:lnTo>
                  <a:lnTo>
                    <a:pt x="277238" y="35671"/>
                  </a:lnTo>
                  <a:lnTo>
                    <a:pt x="237559" y="54786"/>
                  </a:lnTo>
                  <a:lnTo>
                    <a:pt x="200132" y="77523"/>
                  </a:lnTo>
                  <a:lnTo>
                    <a:pt x="165187" y="103655"/>
                  </a:lnTo>
                  <a:lnTo>
                    <a:pt x="132952" y="132952"/>
                  </a:lnTo>
                  <a:lnTo>
                    <a:pt x="103655" y="165187"/>
                  </a:lnTo>
                  <a:lnTo>
                    <a:pt x="77523" y="200132"/>
                  </a:lnTo>
                  <a:lnTo>
                    <a:pt x="54786" y="237559"/>
                  </a:lnTo>
                  <a:lnTo>
                    <a:pt x="35671" y="277238"/>
                  </a:lnTo>
                  <a:lnTo>
                    <a:pt x="20407" y="318943"/>
                  </a:lnTo>
                  <a:lnTo>
                    <a:pt x="9222" y="362445"/>
                  </a:lnTo>
                  <a:lnTo>
                    <a:pt x="2343" y="407516"/>
                  </a:lnTo>
                  <a:lnTo>
                    <a:pt x="0" y="453928"/>
                  </a:lnTo>
                  <a:lnTo>
                    <a:pt x="0" y="2269589"/>
                  </a:lnTo>
                  <a:lnTo>
                    <a:pt x="2343" y="2316000"/>
                  </a:lnTo>
                  <a:lnTo>
                    <a:pt x="9222" y="2361071"/>
                  </a:lnTo>
                  <a:lnTo>
                    <a:pt x="20407" y="2404573"/>
                  </a:lnTo>
                  <a:lnTo>
                    <a:pt x="35671" y="2446278"/>
                  </a:lnTo>
                  <a:lnTo>
                    <a:pt x="54786" y="2485957"/>
                  </a:lnTo>
                  <a:lnTo>
                    <a:pt x="77523" y="2523384"/>
                  </a:lnTo>
                  <a:lnTo>
                    <a:pt x="103655" y="2558329"/>
                  </a:lnTo>
                  <a:lnTo>
                    <a:pt x="132952" y="2590564"/>
                  </a:lnTo>
                  <a:lnTo>
                    <a:pt x="165187" y="2619861"/>
                  </a:lnTo>
                  <a:lnTo>
                    <a:pt x="200132" y="2645993"/>
                  </a:lnTo>
                  <a:lnTo>
                    <a:pt x="237559" y="2668730"/>
                  </a:lnTo>
                  <a:lnTo>
                    <a:pt x="277238" y="2687844"/>
                  </a:lnTo>
                  <a:lnTo>
                    <a:pt x="318943" y="2703109"/>
                  </a:lnTo>
                  <a:lnTo>
                    <a:pt x="362445" y="2714294"/>
                  </a:lnTo>
                  <a:lnTo>
                    <a:pt x="407516" y="2721173"/>
                  </a:lnTo>
                  <a:lnTo>
                    <a:pt x="453928" y="2723516"/>
                  </a:lnTo>
                  <a:lnTo>
                    <a:pt x="2942148" y="2723516"/>
                  </a:lnTo>
                  <a:lnTo>
                    <a:pt x="2988559" y="2721173"/>
                  </a:lnTo>
                  <a:lnTo>
                    <a:pt x="3033630" y="2714294"/>
                  </a:lnTo>
                  <a:lnTo>
                    <a:pt x="3077132" y="2703109"/>
                  </a:lnTo>
                  <a:lnTo>
                    <a:pt x="3118837" y="2687844"/>
                  </a:lnTo>
                  <a:lnTo>
                    <a:pt x="3158517" y="2668730"/>
                  </a:lnTo>
                  <a:lnTo>
                    <a:pt x="3195943" y="2645993"/>
                  </a:lnTo>
                  <a:lnTo>
                    <a:pt x="3230888" y="2619861"/>
                  </a:lnTo>
                  <a:lnTo>
                    <a:pt x="3263124" y="2590564"/>
                  </a:lnTo>
                  <a:lnTo>
                    <a:pt x="3292421" y="2558329"/>
                  </a:lnTo>
                  <a:lnTo>
                    <a:pt x="3318552" y="2523384"/>
                  </a:lnTo>
                  <a:lnTo>
                    <a:pt x="3341289" y="2485957"/>
                  </a:lnTo>
                  <a:lnTo>
                    <a:pt x="3360404" y="2446278"/>
                  </a:lnTo>
                  <a:lnTo>
                    <a:pt x="3375668" y="2404573"/>
                  </a:lnTo>
                  <a:lnTo>
                    <a:pt x="3386854" y="2361071"/>
                  </a:lnTo>
                  <a:lnTo>
                    <a:pt x="3393732" y="2316000"/>
                  </a:lnTo>
                  <a:lnTo>
                    <a:pt x="3396076" y="2269589"/>
                  </a:lnTo>
                  <a:lnTo>
                    <a:pt x="3396076" y="453928"/>
                  </a:lnTo>
                  <a:lnTo>
                    <a:pt x="3393732" y="407516"/>
                  </a:lnTo>
                  <a:lnTo>
                    <a:pt x="3386854" y="362445"/>
                  </a:lnTo>
                  <a:lnTo>
                    <a:pt x="3375668" y="318943"/>
                  </a:lnTo>
                  <a:lnTo>
                    <a:pt x="3360404" y="277238"/>
                  </a:lnTo>
                  <a:lnTo>
                    <a:pt x="3341289" y="237559"/>
                  </a:lnTo>
                  <a:lnTo>
                    <a:pt x="3318552" y="200132"/>
                  </a:lnTo>
                  <a:lnTo>
                    <a:pt x="3292421" y="165187"/>
                  </a:lnTo>
                  <a:lnTo>
                    <a:pt x="3263124" y="132952"/>
                  </a:lnTo>
                  <a:lnTo>
                    <a:pt x="3230888" y="103655"/>
                  </a:lnTo>
                  <a:lnTo>
                    <a:pt x="3195943" y="77523"/>
                  </a:lnTo>
                  <a:lnTo>
                    <a:pt x="3158517" y="54786"/>
                  </a:lnTo>
                  <a:lnTo>
                    <a:pt x="3118837" y="35671"/>
                  </a:lnTo>
                  <a:lnTo>
                    <a:pt x="3077132" y="20407"/>
                  </a:lnTo>
                  <a:lnTo>
                    <a:pt x="3033630" y="9222"/>
                  </a:lnTo>
                  <a:lnTo>
                    <a:pt x="2988559" y="2343"/>
                  </a:lnTo>
                  <a:lnTo>
                    <a:pt x="2942148" y="0"/>
                  </a:lnTo>
                  <a:close/>
                </a:path>
              </a:pathLst>
            </a:custGeom>
            <a:solidFill>
              <a:srgbClr val="FFFFFF"/>
            </a:solidFill>
          </p:spPr>
          <p:txBody>
            <a:bodyPr wrap="square" lIns="0" tIns="0" rIns="0" bIns="0" rtlCol="0"/>
            <a:lstStyle/>
            <a:p>
              <a:endParaRPr/>
            </a:p>
          </p:txBody>
        </p:sp>
        <p:sp>
          <p:nvSpPr>
            <p:cNvPr id="22" name="object 22"/>
            <p:cNvSpPr/>
            <p:nvPr/>
          </p:nvSpPr>
          <p:spPr>
            <a:xfrm>
              <a:off x="3736868" y="3166835"/>
              <a:ext cx="3396615" cy="2723515"/>
            </a:xfrm>
            <a:custGeom>
              <a:avLst/>
              <a:gdLst/>
              <a:ahLst/>
              <a:cxnLst/>
              <a:rect l="l" t="t" r="r" b="b"/>
              <a:pathLst>
                <a:path w="3396615" h="2723515">
                  <a:moveTo>
                    <a:pt x="0" y="453928"/>
                  </a:moveTo>
                  <a:lnTo>
                    <a:pt x="2343" y="407516"/>
                  </a:lnTo>
                  <a:lnTo>
                    <a:pt x="9222" y="362445"/>
                  </a:lnTo>
                  <a:lnTo>
                    <a:pt x="20407" y="318943"/>
                  </a:lnTo>
                  <a:lnTo>
                    <a:pt x="35671" y="277238"/>
                  </a:lnTo>
                  <a:lnTo>
                    <a:pt x="54786" y="237559"/>
                  </a:lnTo>
                  <a:lnTo>
                    <a:pt x="77523" y="200132"/>
                  </a:lnTo>
                  <a:lnTo>
                    <a:pt x="103655" y="165187"/>
                  </a:lnTo>
                  <a:lnTo>
                    <a:pt x="132952" y="132952"/>
                  </a:lnTo>
                  <a:lnTo>
                    <a:pt x="165187" y="103655"/>
                  </a:lnTo>
                  <a:lnTo>
                    <a:pt x="200132" y="77523"/>
                  </a:lnTo>
                  <a:lnTo>
                    <a:pt x="237558" y="54786"/>
                  </a:lnTo>
                  <a:lnTo>
                    <a:pt x="277238" y="35671"/>
                  </a:lnTo>
                  <a:lnTo>
                    <a:pt x="318943" y="20407"/>
                  </a:lnTo>
                  <a:lnTo>
                    <a:pt x="362445" y="9222"/>
                  </a:lnTo>
                  <a:lnTo>
                    <a:pt x="407516" y="2343"/>
                  </a:lnTo>
                  <a:lnTo>
                    <a:pt x="453928" y="0"/>
                  </a:lnTo>
                  <a:lnTo>
                    <a:pt x="2942148" y="0"/>
                  </a:lnTo>
                  <a:lnTo>
                    <a:pt x="2988559" y="2343"/>
                  </a:lnTo>
                  <a:lnTo>
                    <a:pt x="3033630" y="9222"/>
                  </a:lnTo>
                  <a:lnTo>
                    <a:pt x="3077132" y="20407"/>
                  </a:lnTo>
                  <a:lnTo>
                    <a:pt x="3118837" y="35671"/>
                  </a:lnTo>
                  <a:lnTo>
                    <a:pt x="3158516" y="54786"/>
                  </a:lnTo>
                  <a:lnTo>
                    <a:pt x="3195943" y="77523"/>
                  </a:lnTo>
                  <a:lnTo>
                    <a:pt x="3230888" y="103655"/>
                  </a:lnTo>
                  <a:lnTo>
                    <a:pt x="3263123" y="132952"/>
                  </a:lnTo>
                  <a:lnTo>
                    <a:pt x="3292420" y="165187"/>
                  </a:lnTo>
                  <a:lnTo>
                    <a:pt x="3318552" y="200132"/>
                  </a:lnTo>
                  <a:lnTo>
                    <a:pt x="3341289" y="237559"/>
                  </a:lnTo>
                  <a:lnTo>
                    <a:pt x="3360404" y="277238"/>
                  </a:lnTo>
                  <a:lnTo>
                    <a:pt x="3375668" y="318943"/>
                  </a:lnTo>
                  <a:lnTo>
                    <a:pt x="3386853" y="362445"/>
                  </a:lnTo>
                  <a:lnTo>
                    <a:pt x="3393732" y="407516"/>
                  </a:lnTo>
                  <a:lnTo>
                    <a:pt x="3396076" y="453928"/>
                  </a:lnTo>
                  <a:lnTo>
                    <a:pt x="3396076" y="2269589"/>
                  </a:lnTo>
                  <a:lnTo>
                    <a:pt x="3393732" y="2316000"/>
                  </a:lnTo>
                  <a:lnTo>
                    <a:pt x="3386853" y="2361071"/>
                  </a:lnTo>
                  <a:lnTo>
                    <a:pt x="3375668" y="2404573"/>
                  </a:lnTo>
                  <a:lnTo>
                    <a:pt x="3360404" y="2446278"/>
                  </a:lnTo>
                  <a:lnTo>
                    <a:pt x="3341289" y="2485958"/>
                  </a:lnTo>
                  <a:lnTo>
                    <a:pt x="3318552" y="2523384"/>
                  </a:lnTo>
                  <a:lnTo>
                    <a:pt x="3292420" y="2558329"/>
                  </a:lnTo>
                  <a:lnTo>
                    <a:pt x="3263123" y="2590564"/>
                  </a:lnTo>
                  <a:lnTo>
                    <a:pt x="3230888" y="2619862"/>
                  </a:lnTo>
                  <a:lnTo>
                    <a:pt x="3195943" y="2645993"/>
                  </a:lnTo>
                  <a:lnTo>
                    <a:pt x="3158516" y="2668730"/>
                  </a:lnTo>
                  <a:lnTo>
                    <a:pt x="3118837" y="2687845"/>
                  </a:lnTo>
                  <a:lnTo>
                    <a:pt x="3077132" y="2703109"/>
                  </a:lnTo>
                  <a:lnTo>
                    <a:pt x="3033630" y="2714294"/>
                  </a:lnTo>
                  <a:lnTo>
                    <a:pt x="2988559" y="2721173"/>
                  </a:lnTo>
                  <a:lnTo>
                    <a:pt x="2942148" y="2723517"/>
                  </a:lnTo>
                  <a:lnTo>
                    <a:pt x="453928" y="2723517"/>
                  </a:lnTo>
                  <a:lnTo>
                    <a:pt x="407516" y="2721173"/>
                  </a:lnTo>
                  <a:lnTo>
                    <a:pt x="362445" y="2714294"/>
                  </a:lnTo>
                  <a:lnTo>
                    <a:pt x="318943" y="2703109"/>
                  </a:lnTo>
                  <a:lnTo>
                    <a:pt x="277238" y="2687845"/>
                  </a:lnTo>
                  <a:lnTo>
                    <a:pt x="237558" y="2668730"/>
                  </a:lnTo>
                  <a:lnTo>
                    <a:pt x="200132" y="2645993"/>
                  </a:lnTo>
                  <a:lnTo>
                    <a:pt x="165187" y="2619862"/>
                  </a:lnTo>
                  <a:lnTo>
                    <a:pt x="132952" y="2590564"/>
                  </a:lnTo>
                  <a:lnTo>
                    <a:pt x="103655" y="2558329"/>
                  </a:lnTo>
                  <a:lnTo>
                    <a:pt x="77523" y="2523384"/>
                  </a:lnTo>
                  <a:lnTo>
                    <a:pt x="54786" y="2485958"/>
                  </a:lnTo>
                  <a:lnTo>
                    <a:pt x="35671" y="2446278"/>
                  </a:lnTo>
                  <a:lnTo>
                    <a:pt x="20407" y="2404573"/>
                  </a:lnTo>
                  <a:lnTo>
                    <a:pt x="9222" y="2361071"/>
                  </a:lnTo>
                  <a:lnTo>
                    <a:pt x="2343" y="2316000"/>
                  </a:lnTo>
                  <a:lnTo>
                    <a:pt x="0" y="2269589"/>
                  </a:lnTo>
                  <a:lnTo>
                    <a:pt x="0" y="453928"/>
                  </a:lnTo>
                  <a:close/>
                </a:path>
              </a:pathLst>
            </a:custGeom>
            <a:ln w="15875">
              <a:solidFill>
                <a:srgbClr val="009051"/>
              </a:solidFill>
            </a:ln>
          </p:spPr>
          <p:txBody>
            <a:bodyPr wrap="square" lIns="0" tIns="0" rIns="0" bIns="0" rtlCol="0"/>
            <a:lstStyle/>
            <a:p>
              <a:endParaRPr/>
            </a:p>
          </p:txBody>
        </p:sp>
        <p:pic>
          <p:nvPicPr>
            <p:cNvPr id="23" name="object 23"/>
            <p:cNvPicPr/>
            <p:nvPr/>
          </p:nvPicPr>
          <p:blipFill>
            <a:blip r:embed="rId3" cstate="print"/>
            <a:stretch>
              <a:fillRect/>
            </a:stretch>
          </p:blipFill>
          <p:spPr>
            <a:xfrm>
              <a:off x="3673042" y="3103953"/>
              <a:ext cx="3549308" cy="3185750"/>
            </a:xfrm>
            <a:prstGeom prst="rect">
              <a:avLst/>
            </a:prstGeom>
          </p:spPr>
        </p:pic>
      </p:grpSp>
      <p:sp>
        <p:nvSpPr>
          <p:cNvPr id="24" name="object 24"/>
          <p:cNvSpPr txBox="1"/>
          <p:nvPr/>
        </p:nvSpPr>
        <p:spPr>
          <a:xfrm>
            <a:off x="3940811" y="3218179"/>
            <a:ext cx="1579897" cy="299720"/>
          </a:xfrm>
          <a:prstGeom prst="rect">
            <a:avLst/>
          </a:prstGeom>
        </p:spPr>
        <p:txBody>
          <a:bodyPr vert="horz" wrap="square" lIns="0" tIns="12700" rIns="0" bIns="0" rtlCol="0">
            <a:spAutoFit/>
          </a:bodyPr>
          <a:lstStyle/>
          <a:p>
            <a:pPr marL="12700">
              <a:lnSpc>
                <a:spcPct val="100000"/>
              </a:lnSpc>
              <a:spcBef>
                <a:spcPts val="100"/>
              </a:spcBef>
            </a:pPr>
            <a:r>
              <a:rPr lang="el" sz="1800" b="1" spc="-10" dirty="0">
                <a:latin typeface="Century Gothic Bold"/>
                <a:cs typeface="Century Gothic Bold"/>
              </a:rPr>
              <a:t>Μικροδίκτυο</a:t>
            </a:r>
            <a:endParaRPr sz="1800" dirty="0">
              <a:latin typeface="Century Gothic Bold"/>
              <a:cs typeface="Century Gothic Bold"/>
            </a:endParaRPr>
          </a:p>
        </p:txBody>
      </p:sp>
      <p:sp>
        <p:nvSpPr>
          <p:cNvPr id="25" name="object 25"/>
          <p:cNvSpPr txBox="1"/>
          <p:nvPr/>
        </p:nvSpPr>
        <p:spPr>
          <a:xfrm>
            <a:off x="4011011" y="3821683"/>
            <a:ext cx="379730" cy="208279"/>
          </a:xfrm>
          <a:prstGeom prst="rect">
            <a:avLst/>
          </a:prstGeom>
        </p:spPr>
        <p:txBody>
          <a:bodyPr vert="horz" wrap="square" lIns="0" tIns="12700" rIns="0" bIns="0" rtlCol="0">
            <a:spAutoFit/>
          </a:bodyPr>
          <a:lstStyle/>
          <a:p>
            <a:pPr marL="12700">
              <a:lnSpc>
                <a:spcPct val="100000"/>
              </a:lnSpc>
              <a:spcBef>
                <a:spcPts val="100"/>
              </a:spcBef>
            </a:pPr>
            <a:r>
              <a:rPr lang="el" sz="1200" b="1" spc="-20">
                <a:latin typeface="Century Gothic Bold"/>
                <a:cs typeface="Century Gothic Bold"/>
              </a:rPr>
              <a:t>DERS</a:t>
            </a:r>
            <a:endParaRPr sz="1200">
              <a:latin typeface="Century Gothic Bold"/>
              <a:cs typeface="Century Gothic Bold"/>
            </a:endParaRPr>
          </a:p>
        </p:txBody>
      </p:sp>
      <p:sp>
        <p:nvSpPr>
          <p:cNvPr id="26" name="object 26"/>
          <p:cNvSpPr txBox="1"/>
          <p:nvPr/>
        </p:nvSpPr>
        <p:spPr>
          <a:xfrm>
            <a:off x="5285935" y="4355083"/>
            <a:ext cx="212090" cy="197490"/>
          </a:xfrm>
          <a:prstGeom prst="rect">
            <a:avLst/>
          </a:prstGeom>
        </p:spPr>
        <p:txBody>
          <a:bodyPr vert="horz" wrap="square" lIns="0" tIns="12700" rIns="0" bIns="0" rtlCol="0">
            <a:spAutoFit/>
          </a:bodyPr>
          <a:lstStyle/>
          <a:p>
            <a:pPr marL="12700">
              <a:lnSpc>
                <a:spcPct val="100000"/>
              </a:lnSpc>
              <a:spcBef>
                <a:spcPts val="100"/>
              </a:spcBef>
            </a:pPr>
            <a:r>
              <a:rPr lang="en-US" sz="1200" b="1" spc="-160" dirty="0">
                <a:latin typeface="Century Gothic Bold"/>
                <a:cs typeface="Century Gothic Bold"/>
              </a:rPr>
              <a:t>EV</a:t>
            </a:r>
            <a:endParaRPr sz="1200" dirty="0">
              <a:latin typeface="Century Gothic Bold"/>
              <a:cs typeface="Century Gothic Bold"/>
            </a:endParaRPr>
          </a:p>
        </p:txBody>
      </p:sp>
      <p:sp>
        <p:nvSpPr>
          <p:cNvPr id="27" name="object 27"/>
          <p:cNvSpPr txBox="1"/>
          <p:nvPr/>
        </p:nvSpPr>
        <p:spPr>
          <a:xfrm>
            <a:off x="6681396" y="3437635"/>
            <a:ext cx="224154" cy="197490"/>
          </a:xfrm>
          <a:prstGeom prst="rect">
            <a:avLst/>
          </a:prstGeom>
        </p:spPr>
        <p:txBody>
          <a:bodyPr vert="horz" wrap="square" lIns="0" tIns="12700" rIns="0" bIns="0" rtlCol="0">
            <a:spAutoFit/>
          </a:bodyPr>
          <a:lstStyle/>
          <a:p>
            <a:pPr marL="12700">
              <a:lnSpc>
                <a:spcPct val="100000"/>
              </a:lnSpc>
              <a:spcBef>
                <a:spcPts val="100"/>
              </a:spcBef>
            </a:pPr>
            <a:r>
              <a:rPr lang="en-US" sz="1200" b="1" spc="-25" dirty="0">
                <a:latin typeface="Century Gothic Bold"/>
                <a:cs typeface="Century Gothic Bold"/>
              </a:rPr>
              <a:t>CS</a:t>
            </a:r>
            <a:endParaRPr sz="1200" dirty="0">
              <a:latin typeface="Century Gothic Bold"/>
              <a:cs typeface="Century Gothic Bold"/>
            </a:endParaRPr>
          </a:p>
        </p:txBody>
      </p:sp>
      <p:grpSp>
        <p:nvGrpSpPr>
          <p:cNvPr id="28" name="object 28"/>
          <p:cNvGrpSpPr/>
          <p:nvPr/>
        </p:nvGrpSpPr>
        <p:grpSpPr>
          <a:xfrm>
            <a:off x="1820243" y="1573914"/>
            <a:ext cx="6487160" cy="1612265"/>
            <a:chOff x="1820243" y="1573914"/>
            <a:chExt cx="6487160" cy="1612265"/>
          </a:xfrm>
        </p:grpSpPr>
        <p:sp>
          <p:nvSpPr>
            <p:cNvPr id="29" name="object 29"/>
            <p:cNvSpPr/>
            <p:nvPr/>
          </p:nvSpPr>
          <p:spPr>
            <a:xfrm>
              <a:off x="5456882" y="2646404"/>
              <a:ext cx="0" cy="520700"/>
            </a:xfrm>
            <a:custGeom>
              <a:avLst/>
              <a:gdLst/>
              <a:ahLst/>
              <a:cxnLst/>
              <a:rect l="l" t="t" r="r" b="b"/>
              <a:pathLst>
                <a:path h="520700">
                  <a:moveTo>
                    <a:pt x="0" y="0"/>
                  </a:moveTo>
                  <a:lnTo>
                    <a:pt x="1" y="520431"/>
                  </a:lnTo>
                </a:path>
              </a:pathLst>
            </a:custGeom>
            <a:ln w="38100">
              <a:solidFill>
                <a:srgbClr val="BFBFBF"/>
              </a:solidFill>
            </a:ln>
          </p:spPr>
          <p:txBody>
            <a:bodyPr wrap="square" lIns="0" tIns="0" rIns="0" bIns="0" rtlCol="0"/>
            <a:lstStyle/>
            <a:p>
              <a:endParaRPr/>
            </a:p>
          </p:txBody>
        </p:sp>
        <p:sp>
          <p:nvSpPr>
            <p:cNvPr id="30" name="object 30"/>
            <p:cNvSpPr/>
            <p:nvPr/>
          </p:nvSpPr>
          <p:spPr>
            <a:xfrm>
              <a:off x="1839293" y="2646404"/>
              <a:ext cx="3639185" cy="21590"/>
            </a:xfrm>
            <a:custGeom>
              <a:avLst/>
              <a:gdLst/>
              <a:ahLst/>
              <a:cxnLst/>
              <a:rect l="l" t="t" r="r" b="b"/>
              <a:pathLst>
                <a:path w="3639185" h="21589">
                  <a:moveTo>
                    <a:pt x="0" y="0"/>
                  </a:moveTo>
                  <a:lnTo>
                    <a:pt x="3638666" y="21192"/>
                  </a:lnTo>
                </a:path>
              </a:pathLst>
            </a:custGeom>
            <a:ln w="38100">
              <a:solidFill>
                <a:srgbClr val="BFBFBF"/>
              </a:solidFill>
            </a:ln>
          </p:spPr>
          <p:txBody>
            <a:bodyPr wrap="square" lIns="0" tIns="0" rIns="0" bIns="0" rtlCol="0"/>
            <a:lstStyle/>
            <a:p>
              <a:endParaRPr/>
            </a:p>
          </p:txBody>
        </p:sp>
        <p:sp>
          <p:nvSpPr>
            <p:cNvPr id="31" name="object 31"/>
            <p:cNvSpPr/>
            <p:nvPr/>
          </p:nvSpPr>
          <p:spPr>
            <a:xfrm>
              <a:off x="3734973" y="2443627"/>
              <a:ext cx="0" cy="224154"/>
            </a:xfrm>
            <a:custGeom>
              <a:avLst/>
              <a:gdLst/>
              <a:ahLst/>
              <a:cxnLst/>
              <a:rect l="l" t="t" r="r" b="b"/>
              <a:pathLst>
                <a:path h="224155">
                  <a:moveTo>
                    <a:pt x="0" y="0"/>
                  </a:moveTo>
                  <a:lnTo>
                    <a:pt x="1" y="223968"/>
                  </a:lnTo>
                </a:path>
              </a:pathLst>
            </a:custGeom>
            <a:ln w="38100">
              <a:solidFill>
                <a:srgbClr val="BFBFBF"/>
              </a:solidFill>
            </a:ln>
          </p:spPr>
          <p:txBody>
            <a:bodyPr wrap="square" lIns="0" tIns="0" rIns="0" bIns="0" rtlCol="0"/>
            <a:lstStyle/>
            <a:p>
              <a:endParaRPr/>
            </a:p>
          </p:txBody>
        </p:sp>
        <p:sp>
          <p:nvSpPr>
            <p:cNvPr id="32" name="object 32"/>
            <p:cNvSpPr/>
            <p:nvPr/>
          </p:nvSpPr>
          <p:spPr>
            <a:xfrm>
              <a:off x="6307719" y="1602489"/>
              <a:ext cx="1971039" cy="829944"/>
            </a:xfrm>
            <a:custGeom>
              <a:avLst/>
              <a:gdLst/>
              <a:ahLst/>
              <a:cxnLst/>
              <a:rect l="l" t="t" r="r" b="b"/>
              <a:pathLst>
                <a:path w="1971040" h="829944">
                  <a:moveTo>
                    <a:pt x="1832710" y="0"/>
                  </a:moveTo>
                  <a:lnTo>
                    <a:pt x="138266" y="0"/>
                  </a:lnTo>
                  <a:lnTo>
                    <a:pt x="94563" y="7048"/>
                  </a:lnTo>
                  <a:lnTo>
                    <a:pt x="56607" y="26677"/>
                  </a:lnTo>
                  <a:lnTo>
                    <a:pt x="26677" y="56607"/>
                  </a:lnTo>
                  <a:lnTo>
                    <a:pt x="7048" y="94563"/>
                  </a:lnTo>
                  <a:lnTo>
                    <a:pt x="0" y="138266"/>
                  </a:lnTo>
                  <a:lnTo>
                    <a:pt x="0" y="691318"/>
                  </a:lnTo>
                  <a:lnTo>
                    <a:pt x="7048" y="735021"/>
                  </a:lnTo>
                  <a:lnTo>
                    <a:pt x="26677" y="772976"/>
                  </a:lnTo>
                  <a:lnTo>
                    <a:pt x="56607" y="802907"/>
                  </a:lnTo>
                  <a:lnTo>
                    <a:pt x="94563" y="822535"/>
                  </a:lnTo>
                  <a:lnTo>
                    <a:pt x="138266" y="829584"/>
                  </a:lnTo>
                  <a:lnTo>
                    <a:pt x="1832710" y="829584"/>
                  </a:lnTo>
                  <a:lnTo>
                    <a:pt x="1876413" y="822535"/>
                  </a:lnTo>
                  <a:lnTo>
                    <a:pt x="1914368" y="802907"/>
                  </a:lnTo>
                  <a:lnTo>
                    <a:pt x="1944299" y="772976"/>
                  </a:lnTo>
                  <a:lnTo>
                    <a:pt x="1963927" y="735021"/>
                  </a:lnTo>
                  <a:lnTo>
                    <a:pt x="1970976" y="691318"/>
                  </a:lnTo>
                  <a:lnTo>
                    <a:pt x="1970976" y="138266"/>
                  </a:lnTo>
                  <a:lnTo>
                    <a:pt x="1963927" y="94563"/>
                  </a:lnTo>
                  <a:lnTo>
                    <a:pt x="1944299" y="56607"/>
                  </a:lnTo>
                  <a:lnTo>
                    <a:pt x="1914368" y="26677"/>
                  </a:lnTo>
                  <a:lnTo>
                    <a:pt x="1876413" y="7048"/>
                  </a:lnTo>
                  <a:lnTo>
                    <a:pt x="1832710" y="0"/>
                  </a:lnTo>
                  <a:close/>
                </a:path>
              </a:pathLst>
            </a:custGeom>
            <a:solidFill>
              <a:srgbClr val="BFBFBF"/>
            </a:solidFill>
          </p:spPr>
          <p:txBody>
            <a:bodyPr wrap="square" lIns="0" tIns="0" rIns="0" bIns="0" rtlCol="0"/>
            <a:lstStyle/>
            <a:p>
              <a:endParaRPr/>
            </a:p>
          </p:txBody>
        </p:sp>
        <p:sp>
          <p:nvSpPr>
            <p:cNvPr id="33" name="object 33"/>
            <p:cNvSpPr/>
            <p:nvPr/>
          </p:nvSpPr>
          <p:spPr>
            <a:xfrm>
              <a:off x="6307719" y="1602489"/>
              <a:ext cx="1971039" cy="829944"/>
            </a:xfrm>
            <a:custGeom>
              <a:avLst/>
              <a:gdLst/>
              <a:ahLst/>
              <a:cxnLst/>
              <a:rect l="l" t="t" r="r" b="b"/>
              <a:pathLst>
                <a:path w="1971040" h="829944">
                  <a:moveTo>
                    <a:pt x="0" y="138266"/>
                  </a:moveTo>
                  <a:lnTo>
                    <a:pt x="7048" y="94563"/>
                  </a:lnTo>
                  <a:lnTo>
                    <a:pt x="26677" y="56607"/>
                  </a:lnTo>
                  <a:lnTo>
                    <a:pt x="56607" y="26677"/>
                  </a:lnTo>
                  <a:lnTo>
                    <a:pt x="94563" y="7048"/>
                  </a:lnTo>
                  <a:lnTo>
                    <a:pt x="138265" y="0"/>
                  </a:lnTo>
                  <a:lnTo>
                    <a:pt x="1832711" y="0"/>
                  </a:lnTo>
                  <a:lnTo>
                    <a:pt x="1876413" y="7048"/>
                  </a:lnTo>
                  <a:lnTo>
                    <a:pt x="1914369" y="26677"/>
                  </a:lnTo>
                  <a:lnTo>
                    <a:pt x="1944299" y="56607"/>
                  </a:lnTo>
                  <a:lnTo>
                    <a:pt x="1963928" y="94563"/>
                  </a:lnTo>
                  <a:lnTo>
                    <a:pt x="1970977" y="138266"/>
                  </a:lnTo>
                  <a:lnTo>
                    <a:pt x="1970977" y="691317"/>
                  </a:lnTo>
                  <a:lnTo>
                    <a:pt x="1963928" y="735020"/>
                  </a:lnTo>
                  <a:lnTo>
                    <a:pt x="1944299" y="772976"/>
                  </a:lnTo>
                  <a:lnTo>
                    <a:pt x="1914369" y="802906"/>
                  </a:lnTo>
                  <a:lnTo>
                    <a:pt x="1876413" y="822535"/>
                  </a:lnTo>
                  <a:lnTo>
                    <a:pt x="1832711" y="829584"/>
                  </a:lnTo>
                  <a:lnTo>
                    <a:pt x="138265" y="829584"/>
                  </a:lnTo>
                  <a:lnTo>
                    <a:pt x="94563" y="822535"/>
                  </a:lnTo>
                  <a:lnTo>
                    <a:pt x="56607" y="802906"/>
                  </a:lnTo>
                  <a:lnTo>
                    <a:pt x="26677" y="772976"/>
                  </a:lnTo>
                  <a:lnTo>
                    <a:pt x="7048" y="735020"/>
                  </a:lnTo>
                  <a:lnTo>
                    <a:pt x="0" y="691317"/>
                  </a:lnTo>
                  <a:lnTo>
                    <a:pt x="0" y="138266"/>
                  </a:lnTo>
                  <a:close/>
                </a:path>
              </a:pathLst>
            </a:custGeom>
            <a:ln w="57150">
              <a:solidFill>
                <a:srgbClr val="C00000"/>
              </a:solidFill>
            </a:ln>
          </p:spPr>
          <p:txBody>
            <a:bodyPr wrap="square" lIns="0" tIns="0" rIns="0" bIns="0" rtlCol="0"/>
            <a:lstStyle/>
            <a:p>
              <a:endParaRPr/>
            </a:p>
          </p:txBody>
        </p:sp>
      </p:grpSp>
      <p:sp>
        <p:nvSpPr>
          <p:cNvPr id="34" name="object 34"/>
          <p:cNvSpPr txBox="1"/>
          <p:nvPr/>
        </p:nvSpPr>
        <p:spPr>
          <a:xfrm>
            <a:off x="6392132" y="1699041"/>
            <a:ext cx="1971038" cy="539956"/>
          </a:xfrm>
          <a:prstGeom prst="rect">
            <a:avLst/>
          </a:prstGeom>
        </p:spPr>
        <p:txBody>
          <a:bodyPr vert="horz" wrap="square" lIns="0" tIns="28575" rIns="0" bIns="0" rtlCol="0">
            <a:spAutoFit/>
          </a:bodyPr>
          <a:lstStyle/>
          <a:p>
            <a:pPr marL="12700" marR="5080" indent="41910">
              <a:lnSpc>
                <a:spcPts val="2090"/>
              </a:lnSpc>
              <a:spcBef>
                <a:spcPts val="225"/>
              </a:spcBef>
            </a:pPr>
            <a:r>
              <a:rPr lang="el" sz="1400" dirty="0">
                <a:solidFill>
                  <a:srgbClr val="FFFFFF"/>
                </a:solidFill>
                <a:latin typeface="Century Gothic"/>
                <a:cs typeface="Century Gothic"/>
              </a:rPr>
              <a:t>ΗΛΕΚΤΡΙΚΌ ΔΊΚΤΥΟ (ΈΞΥΠΝΟ ΔΊΚΤΥΟ)</a:t>
            </a:r>
            <a:endParaRPr sz="1400" dirty="0">
              <a:latin typeface="Century Gothic"/>
              <a:cs typeface="Century Gothic"/>
            </a:endParaRPr>
          </a:p>
        </p:txBody>
      </p:sp>
      <p:sp>
        <p:nvSpPr>
          <p:cNvPr id="35" name="object 35"/>
          <p:cNvSpPr/>
          <p:nvPr/>
        </p:nvSpPr>
        <p:spPr>
          <a:xfrm>
            <a:off x="4910931" y="1758541"/>
            <a:ext cx="1294765" cy="558165"/>
          </a:xfrm>
          <a:custGeom>
            <a:avLst/>
            <a:gdLst/>
            <a:ahLst/>
            <a:cxnLst/>
            <a:rect l="l" t="t" r="r" b="b"/>
            <a:pathLst>
              <a:path w="1294764" h="558164">
                <a:moveTo>
                  <a:pt x="1015909" y="0"/>
                </a:moveTo>
                <a:lnTo>
                  <a:pt x="1015909" y="139424"/>
                </a:lnTo>
                <a:lnTo>
                  <a:pt x="278850" y="139424"/>
                </a:lnTo>
                <a:lnTo>
                  <a:pt x="278850" y="0"/>
                </a:lnTo>
                <a:lnTo>
                  <a:pt x="0" y="278850"/>
                </a:lnTo>
                <a:lnTo>
                  <a:pt x="278850" y="557700"/>
                </a:lnTo>
                <a:lnTo>
                  <a:pt x="278850" y="418275"/>
                </a:lnTo>
                <a:lnTo>
                  <a:pt x="1015909" y="418275"/>
                </a:lnTo>
                <a:lnTo>
                  <a:pt x="1015909" y="557700"/>
                </a:lnTo>
                <a:lnTo>
                  <a:pt x="1294758" y="278850"/>
                </a:lnTo>
                <a:lnTo>
                  <a:pt x="1015909" y="0"/>
                </a:lnTo>
                <a:close/>
              </a:path>
            </a:pathLst>
          </a:custGeom>
          <a:solidFill>
            <a:srgbClr val="C00000"/>
          </a:solidFill>
        </p:spPr>
        <p:txBody>
          <a:bodyPr wrap="square" lIns="0" tIns="0" rIns="0" bIns="0" rtlCol="0"/>
          <a:lstStyle/>
          <a:p>
            <a:endParaRPr/>
          </a:p>
        </p:txBody>
      </p:sp>
      <p:sp>
        <p:nvSpPr>
          <p:cNvPr id="36" name="object 36"/>
          <p:cNvSpPr txBox="1"/>
          <p:nvPr/>
        </p:nvSpPr>
        <p:spPr>
          <a:xfrm>
            <a:off x="5191597" y="1931923"/>
            <a:ext cx="734060" cy="208279"/>
          </a:xfrm>
          <a:prstGeom prst="rect">
            <a:avLst/>
          </a:prstGeom>
        </p:spPr>
        <p:txBody>
          <a:bodyPr vert="horz" wrap="square" lIns="0" tIns="12700" rIns="0" bIns="0" rtlCol="0">
            <a:spAutoFit/>
          </a:bodyPr>
          <a:lstStyle/>
          <a:p>
            <a:pPr marL="12700">
              <a:lnSpc>
                <a:spcPct val="100000"/>
              </a:lnSpc>
              <a:spcBef>
                <a:spcPts val="100"/>
              </a:spcBef>
            </a:pPr>
            <a:r>
              <a:rPr lang="el" sz="1200" b="1" spc="-10">
                <a:solidFill>
                  <a:srgbClr val="FFFFFF"/>
                </a:solidFill>
                <a:latin typeface="Century Gothic Bold"/>
                <a:cs typeface="Century Gothic Bold"/>
              </a:rPr>
              <a:t>ΈΛΕΓΧΟΣ</a:t>
            </a:r>
            <a:endParaRPr sz="1200">
              <a:latin typeface="Century Gothic Bold"/>
              <a:cs typeface="Century Gothic Bold"/>
            </a:endParaRPr>
          </a:p>
        </p:txBody>
      </p:sp>
      <p:sp>
        <p:nvSpPr>
          <p:cNvPr id="37" name="object 37"/>
          <p:cNvSpPr/>
          <p:nvPr/>
        </p:nvSpPr>
        <p:spPr>
          <a:xfrm>
            <a:off x="9696911" y="223572"/>
            <a:ext cx="1971039" cy="829944"/>
          </a:xfrm>
          <a:custGeom>
            <a:avLst/>
            <a:gdLst/>
            <a:ahLst/>
            <a:cxnLst/>
            <a:rect l="l" t="t" r="r" b="b"/>
            <a:pathLst>
              <a:path w="1971040" h="829944">
                <a:moveTo>
                  <a:pt x="1832711" y="0"/>
                </a:moveTo>
                <a:lnTo>
                  <a:pt x="138266" y="0"/>
                </a:lnTo>
                <a:lnTo>
                  <a:pt x="94563" y="7048"/>
                </a:lnTo>
                <a:lnTo>
                  <a:pt x="56607" y="26677"/>
                </a:lnTo>
                <a:lnTo>
                  <a:pt x="26677" y="56607"/>
                </a:lnTo>
                <a:lnTo>
                  <a:pt x="7048" y="94563"/>
                </a:lnTo>
                <a:lnTo>
                  <a:pt x="0" y="138266"/>
                </a:lnTo>
                <a:lnTo>
                  <a:pt x="0" y="691318"/>
                </a:lnTo>
                <a:lnTo>
                  <a:pt x="7048" y="735020"/>
                </a:lnTo>
                <a:lnTo>
                  <a:pt x="26677" y="772975"/>
                </a:lnTo>
                <a:lnTo>
                  <a:pt x="56607" y="802906"/>
                </a:lnTo>
                <a:lnTo>
                  <a:pt x="94563" y="822535"/>
                </a:lnTo>
                <a:lnTo>
                  <a:pt x="138266" y="829584"/>
                </a:lnTo>
                <a:lnTo>
                  <a:pt x="1832711" y="829584"/>
                </a:lnTo>
                <a:lnTo>
                  <a:pt x="1876414" y="822535"/>
                </a:lnTo>
                <a:lnTo>
                  <a:pt x="1914369" y="802906"/>
                </a:lnTo>
                <a:lnTo>
                  <a:pt x="1944300" y="772975"/>
                </a:lnTo>
                <a:lnTo>
                  <a:pt x="1963928" y="735020"/>
                </a:lnTo>
                <a:lnTo>
                  <a:pt x="1970977" y="691318"/>
                </a:lnTo>
                <a:lnTo>
                  <a:pt x="1970977" y="138266"/>
                </a:lnTo>
                <a:lnTo>
                  <a:pt x="1963928" y="94563"/>
                </a:lnTo>
                <a:lnTo>
                  <a:pt x="1944300" y="56607"/>
                </a:lnTo>
                <a:lnTo>
                  <a:pt x="1914369" y="26677"/>
                </a:lnTo>
                <a:lnTo>
                  <a:pt x="1876414" y="7048"/>
                </a:lnTo>
                <a:lnTo>
                  <a:pt x="1832711" y="0"/>
                </a:lnTo>
                <a:close/>
              </a:path>
            </a:pathLst>
          </a:custGeom>
          <a:solidFill>
            <a:srgbClr val="BFBFBF"/>
          </a:solidFill>
        </p:spPr>
        <p:txBody>
          <a:bodyPr wrap="square" lIns="0" tIns="0" rIns="0" bIns="0" rtlCol="0"/>
          <a:lstStyle/>
          <a:p>
            <a:endParaRPr/>
          </a:p>
        </p:txBody>
      </p:sp>
      <p:sp>
        <p:nvSpPr>
          <p:cNvPr id="38" name="object 38"/>
          <p:cNvSpPr txBox="1">
            <a:spLocks noGrp="1"/>
          </p:cNvSpPr>
          <p:nvPr>
            <p:ph type="title"/>
          </p:nvPr>
        </p:nvSpPr>
        <p:spPr>
          <a:xfrm>
            <a:off x="9961634" y="400316"/>
            <a:ext cx="1506990" cy="299720"/>
          </a:xfrm>
          <a:prstGeom prst="rect">
            <a:avLst/>
          </a:prstGeom>
        </p:spPr>
        <p:txBody>
          <a:bodyPr vert="horz" wrap="square" lIns="0" tIns="12700" rIns="0" bIns="0" rtlCol="0">
            <a:spAutoFit/>
          </a:bodyPr>
          <a:lstStyle/>
          <a:p>
            <a:pPr marL="12700">
              <a:lnSpc>
                <a:spcPct val="100000"/>
              </a:lnSpc>
              <a:spcBef>
                <a:spcPts val="100"/>
              </a:spcBef>
            </a:pPr>
            <a:r>
              <a:rPr lang="el" sz="1800" spc="-10" dirty="0">
                <a:solidFill>
                  <a:srgbClr val="FFFFFF"/>
                </a:solidFill>
                <a:latin typeface="Century Gothic"/>
                <a:cs typeface="Century Gothic"/>
              </a:rPr>
              <a:t>Νοσοκομεια</a:t>
            </a:r>
            <a:endParaRPr sz="1800" dirty="0">
              <a:latin typeface="Century Gothic"/>
              <a:cs typeface="Century Gothic"/>
            </a:endParaRPr>
          </a:p>
        </p:txBody>
      </p:sp>
      <p:sp>
        <p:nvSpPr>
          <p:cNvPr id="39" name="object 39"/>
          <p:cNvSpPr/>
          <p:nvPr/>
        </p:nvSpPr>
        <p:spPr>
          <a:xfrm>
            <a:off x="8342690" y="1749986"/>
            <a:ext cx="1289050" cy="558165"/>
          </a:xfrm>
          <a:custGeom>
            <a:avLst/>
            <a:gdLst/>
            <a:ahLst/>
            <a:cxnLst/>
            <a:rect l="l" t="t" r="r" b="b"/>
            <a:pathLst>
              <a:path w="1289050" h="558164">
                <a:moveTo>
                  <a:pt x="1009592" y="0"/>
                </a:moveTo>
                <a:lnTo>
                  <a:pt x="1009592" y="139424"/>
                </a:lnTo>
                <a:lnTo>
                  <a:pt x="0" y="139424"/>
                </a:lnTo>
                <a:lnTo>
                  <a:pt x="0" y="418274"/>
                </a:lnTo>
                <a:lnTo>
                  <a:pt x="1009592" y="418274"/>
                </a:lnTo>
                <a:lnTo>
                  <a:pt x="1009592" y="557700"/>
                </a:lnTo>
                <a:lnTo>
                  <a:pt x="1288442" y="278850"/>
                </a:lnTo>
                <a:lnTo>
                  <a:pt x="1009592" y="0"/>
                </a:lnTo>
                <a:close/>
              </a:path>
            </a:pathLst>
          </a:custGeom>
          <a:solidFill>
            <a:srgbClr val="C00000"/>
          </a:solidFill>
        </p:spPr>
        <p:txBody>
          <a:bodyPr wrap="square" lIns="0" tIns="0" rIns="0" bIns="0" rtlCol="0"/>
          <a:lstStyle/>
          <a:p>
            <a:endParaRPr/>
          </a:p>
        </p:txBody>
      </p:sp>
      <p:sp>
        <p:nvSpPr>
          <p:cNvPr id="40" name="object 40"/>
          <p:cNvSpPr txBox="1"/>
          <p:nvPr/>
        </p:nvSpPr>
        <p:spPr>
          <a:xfrm>
            <a:off x="8508418" y="1893315"/>
            <a:ext cx="818515" cy="269240"/>
          </a:xfrm>
          <a:prstGeom prst="rect">
            <a:avLst/>
          </a:prstGeom>
        </p:spPr>
        <p:txBody>
          <a:bodyPr vert="horz" wrap="square" lIns="0" tIns="12700" rIns="0" bIns="0" rtlCol="0">
            <a:spAutoFit/>
          </a:bodyPr>
          <a:lstStyle/>
          <a:p>
            <a:pPr marL="12700">
              <a:lnSpc>
                <a:spcPct val="100000"/>
              </a:lnSpc>
              <a:spcBef>
                <a:spcPts val="100"/>
              </a:spcBef>
            </a:pPr>
            <a:r>
              <a:rPr lang="el" sz="1600" spc="-10">
                <a:solidFill>
                  <a:srgbClr val="FFFFFF"/>
                </a:solidFill>
                <a:latin typeface="Century Gothic"/>
                <a:cs typeface="Century Gothic"/>
              </a:rPr>
              <a:t>ΕΝΈΡΓΕΙΑ</a:t>
            </a:r>
            <a:endParaRPr sz="1600">
              <a:latin typeface="Century Gothic"/>
              <a:cs typeface="Century Gothic"/>
            </a:endParaRPr>
          </a:p>
        </p:txBody>
      </p:sp>
      <p:sp>
        <p:nvSpPr>
          <p:cNvPr id="41" name="object 41"/>
          <p:cNvSpPr/>
          <p:nvPr/>
        </p:nvSpPr>
        <p:spPr>
          <a:xfrm>
            <a:off x="9710415" y="1148904"/>
            <a:ext cx="1971039" cy="829944"/>
          </a:xfrm>
          <a:custGeom>
            <a:avLst/>
            <a:gdLst/>
            <a:ahLst/>
            <a:cxnLst/>
            <a:rect l="l" t="t" r="r" b="b"/>
            <a:pathLst>
              <a:path w="1971040" h="829944">
                <a:moveTo>
                  <a:pt x="1832710" y="0"/>
                </a:moveTo>
                <a:lnTo>
                  <a:pt x="138264" y="0"/>
                </a:lnTo>
                <a:lnTo>
                  <a:pt x="94562" y="7048"/>
                </a:lnTo>
                <a:lnTo>
                  <a:pt x="56607" y="26677"/>
                </a:lnTo>
                <a:lnTo>
                  <a:pt x="26677" y="56607"/>
                </a:lnTo>
                <a:lnTo>
                  <a:pt x="7048" y="94563"/>
                </a:lnTo>
                <a:lnTo>
                  <a:pt x="0" y="138266"/>
                </a:lnTo>
                <a:lnTo>
                  <a:pt x="0" y="691318"/>
                </a:lnTo>
                <a:lnTo>
                  <a:pt x="7048" y="735020"/>
                </a:lnTo>
                <a:lnTo>
                  <a:pt x="26677" y="772975"/>
                </a:lnTo>
                <a:lnTo>
                  <a:pt x="56607" y="802906"/>
                </a:lnTo>
                <a:lnTo>
                  <a:pt x="94562" y="822535"/>
                </a:lnTo>
                <a:lnTo>
                  <a:pt x="138264" y="829584"/>
                </a:lnTo>
                <a:lnTo>
                  <a:pt x="1832710" y="829584"/>
                </a:lnTo>
                <a:lnTo>
                  <a:pt x="1876413" y="822535"/>
                </a:lnTo>
                <a:lnTo>
                  <a:pt x="1914368" y="802906"/>
                </a:lnTo>
                <a:lnTo>
                  <a:pt x="1944299" y="772975"/>
                </a:lnTo>
                <a:lnTo>
                  <a:pt x="1963927" y="735020"/>
                </a:lnTo>
                <a:lnTo>
                  <a:pt x="1970976" y="691318"/>
                </a:lnTo>
                <a:lnTo>
                  <a:pt x="1970976" y="138266"/>
                </a:lnTo>
                <a:lnTo>
                  <a:pt x="1963927" y="94563"/>
                </a:lnTo>
                <a:lnTo>
                  <a:pt x="1944299" y="56607"/>
                </a:lnTo>
                <a:lnTo>
                  <a:pt x="1914368" y="26677"/>
                </a:lnTo>
                <a:lnTo>
                  <a:pt x="1876413" y="7048"/>
                </a:lnTo>
                <a:lnTo>
                  <a:pt x="1832710" y="0"/>
                </a:lnTo>
                <a:close/>
              </a:path>
            </a:pathLst>
          </a:custGeom>
          <a:solidFill>
            <a:srgbClr val="BFBFBF"/>
          </a:solidFill>
        </p:spPr>
        <p:txBody>
          <a:bodyPr wrap="square" lIns="0" tIns="0" rIns="0" bIns="0" rtlCol="0"/>
          <a:lstStyle/>
          <a:p>
            <a:endParaRPr/>
          </a:p>
        </p:txBody>
      </p:sp>
      <p:sp>
        <p:nvSpPr>
          <p:cNvPr id="42" name="object 42"/>
          <p:cNvSpPr txBox="1"/>
          <p:nvPr/>
        </p:nvSpPr>
        <p:spPr>
          <a:xfrm>
            <a:off x="9776926" y="1274256"/>
            <a:ext cx="2039380" cy="568325"/>
          </a:xfrm>
          <a:prstGeom prst="rect">
            <a:avLst/>
          </a:prstGeom>
        </p:spPr>
        <p:txBody>
          <a:bodyPr vert="horz" wrap="square" lIns="0" tIns="26670" rIns="0" bIns="0" rtlCol="0">
            <a:spAutoFit/>
          </a:bodyPr>
          <a:lstStyle/>
          <a:p>
            <a:pPr marL="381635" marR="5080" indent="-369570">
              <a:lnSpc>
                <a:spcPts val="2110"/>
              </a:lnSpc>
              <a:spcBef>
                <a:spcPts val="210"/>
              </a:spcBef>
            </a:pPr>
            <a:r>
              <a:rPr lang="el" sz="1800" spc="-10" dirty="0">
                <a:solidFill>
                  <a:srgbClr val="FFFFFF"/>
                </a:solidFill>
                <a:latin typeface="Century Gothic"/>
                <a:cs typeface="Century Gothic"/>
              </a:rPr>
              <a:t>Συστήματα μεταφορών</a:t>
            </a:r>
            <a:endParaRPr sz="1800" dirty="0">
              <a:latin typeface="Century Gothic"/>
              <a:cs typeface="Century Gothic"/>
            </a:endParaRPr>
          </a:p>
        </p:txBody>
      </p:sp>
      <p:sp>
        <p:nvSpPr>
          <p:cNvPr id="43" name="object 43"/>
          <p:cNvSpPr/>
          <p:nvPr/>
        </p:nvSpPr>
        <p:spPr>
          <a:xfrm>
            <a:off x="9725136" y="2068779"/>
            <a:ext cx="1971039" cy="829944"/>
          </a:xfrm>
          <a:custGeom>
            <a:avLst/>
            <a:gdLst/>
            <a:ahLst/>
            <a:cxnLst/>
            <a:rect l="l" t="t" r="r" b="b"/>
            <a:pathLst>
              <a:path w="1971040" h="829944">
                <a:moveTo>
                  <a:pt x="1832711" y="0"/>
                </a:moveTo>
                <a:lnTo>
                  <a:pt x="138266" y="0"/>
                </a:lnTo>
                <a:lnTo>
                  <a:pt x="94563" y="7048"/>
                </a:lnTo>
                <a:lnTo>
                  <a:pt x="56607" y="26677"/>
                </a:lnTo>
                <a:lnTo>
                  <a:pt x="26677" y="56607"/>
                </a:lnTo>
                <a:lnTo>
                  <a:pt x="7048" y="94563"/>
                </a:lnTo>
                <a:lnTo>
                  <a:pt x="0" y="138266"/>
                </a:lnTo>
                <a:lnTo>
                  <a:pt x="0" y="691318"/>
                </a:lnTo>
                <a:lnTo>
                  <a:pt x="7048" y="735020"/>
                </a:lnTo>
                <a:lnTo>
                  <a:pt x="26677" y="772975"/>
                </a:lnTo>
                <a:lnTo>
                  <a:pt x="56607" y="802906"/>
                </a:lnTo>
                <a:lnTo>
                  <a:pt x="94563" y="822535"/>
                </a:lnTo>
                <a:lnTo>
                  <a:pt x="138266" y="829584"/>
                </a:lnTo>
                <a:lnTo>
                  <a:pt x="1832711" y="829584"/>
                </a:lnTo>
                <a:lnTo>
                  <a:pt x="1876414" y="822535"/>
                </a:lnTo>
                <a:lnTo>
                  <a:pt x="1914369" y="802906"/>
                </a:lnTo>
                <a:lnTo>
                  <a:pt x="1944300" y="772975"/>
                </a:lnTo>
                <a:lnTo>
                  <a:pt x="1963928" y="735020"/>
                </a:lnTo>
                <a:lnTo>
                  <a:pt x="1970977" y="691318"/>
                </a:lnTo>
                <a:lnTo>
                  <a:pt x="1970977" y="138266"/>
                </a:lnTo>
                <a:lnTo>
                  <a:pt x="1963928" y="94563"/>
                </a:lnTo>
                <a:lnTo>
                  <a:pt x="1944300" y="56607"/>
                </a:lnTo>
                <a:lnTo>
                  <a:pt x="1914369" y="26677"/>
                </a:lnTo>
                <a:lnTo>
                  <a:pt x="1876414" y="7048"/>
                </a:lnTo>
                <a:lnTo>
                  <a:pt x="1832711" y="0"/>
                </a:lnTo>
                <a:close/>
              </a:path>
            </a:pathLst>
          </a:custGeom>
          <a:solidFill>
            <a:srgbClr val="BFBFBF"/>
          </a:solidFill>
        </p:spPr>
        <p:txBody>
          <a:bodyPr wrap="square" lIns="0" tIns="0" rIns="0" bIns="0" rtlCol="0"/>
          <a:lstStyle/>
          <a:p>
            <a:endParaRPr/>
          </a:p>
        </p:txBody>
      </p:sp>
      <p:sp>
        <p:nvSpPr>
          <p:cNvPr id="44" name="object 44"/>
          <p:cNvSpPr txBox="1"/>
          <p:nvPr/>
        </p:nvSpPr>
        <p:spPr>
          <a:xfrm>
            <a:off x="9875600" y="2197100"/>
            <a:ext cx="1940706" cy="565150"/>
          </a:xfrm>
          <a:prstGeom prst="rect">
            <a:avLst/>
          </a:prstGeom>
        </p:spPr>
        <p:txBody>
          <a:bodyPr vert="horz" wrap="square" lIns="0" tIns="28575" rIns="0" bIns="0" rtlCol="0">
            <a:spAutoFit/>
          </a:bodyPr>
          <a:lstStyle/>
          <a:p>
            <a:pPr marL="419734" marR="5080" indent="-407670">
              <a:lnSpc>
                <a:spcPts val="2090"/>
              </a:lnSpc>
              <a:spcBef>
                <a:spcPts val="225"/>
              </a:spcBef>
            </a:pPr>
            <a:r>
              <a:rPr lang="el" sz="1800" spc="-10" dirty="0">
                <a:solidFill>
                  <a:srgbClr val="FFFFFF"/>
                </a:solidFill>
                <a:latin typeface="Century Gothic"/>
                <a:cs typeface="Century Gothic"/>
              </a:rPr>
              <a:t>Συστήματα παραγωγής</a:t>
            </a:r>
            <a:endParaRPr sz="1800" dirty="0">
              <a:latin typeface="Century Gothic"/>
              <a:cs typeface="Century Gothic"/>
            </a:endParaRPr>
          </a:p>
        </p:txBody>
      </p:sp>
      <p:sp>
        <p:nvSpPr>
          <p:cNvPr id="45" name="object 45"/>
          <p:cNvSpPr/>
          <p:nvPr/>
        </p:nvSpPr>
        <p:spPr>
          <a:xfrm>
            <a:off x="9724239" y="2988654"/>
            <a:ext cx="1971039" cy="829944"/>
          </a:xfrm>
          <a:custGeom>
            <a:avLst/>
            <a:gdLst/>
            <a:ahLst/>
            <a:cxnLst/>
            <a:rect l="l" t="t" r="r" b="b"/>
            <a:pathLst>
              <a:path w="1971040" h="829945">
                <a:moveTo>
                  <a:pt x="1832711" y="0"/>
                </a:moveTo>
                <a:lnTo>
                  <a:pt x="138266" y="0"/>
                </a:lnTo>
                <a:lnTo>
                  <a:pt x="94563" y="7048"/>
                </a:lnTo>
                <a:lnTo>
                  <a:pt x="56607" y="26677"/>
                </a:lnTo>
                <a:lnTo>
                  <a:pt x="26677" y="56607"/>
                </a:lnTo>
                <a:lnTo>
                  <a:pt x="7048" y="94563"/>
                </a:lnTo>
                <a:lnTo>
                  <a:pt x="0" y="138266"/>
                </a:lnTo>
                <a:lnTo>
                  <a:pt x="0" y="691318"/>
                </a:lnTo>
                <a:lnTo>
                  <a:pt x="7048" y="735020"/>
                </a:lnTo>
                <a:lnTo>
                  <a:pt x="26677" y="772975"/>
                </a:lnTo>
                <a:lnTo>
                  <a:pt x="56607" y="802906"/>
                </a:lnTo>
                <a:lnTo>
                  <a:pt x="94563" y="822535"/>
                </a:lnTo>
                <a:lnTo>
                  <a:pt x="138266" y="829584"/>
                </a:lnTo>
                <a:lnTo>
                  <a:pt x="1832711" y="829584"/>
                </a:lnTo>
                <a:lnTo>
                  <a:pt x="1876413" y="822535"/>
                </a:lnTo>
                <a:lnTo>
                  <a:pt x="1914368" y="802906"/>
                </a:lnTo>
                <a:lnTo>
                  <a:pt x="1944299" y="772975"/>
                </a:lnTo>
                <a:lnTo>
                  <a:pt x="1963927" y="735020"/>
                </a:lnTo>
                <a:lnTo>
                  <a:pt x="1970976" y="691318"/>
                </a:lnTo>
                <a:lnTo>
                  <a:pt x="1970976" y="138266"/>
                </a:lnTo>
                <a:lnTo>
                  <a:pt x="1963927" y="94563"/>
                </a:lnTo>
                <a:lnTo>
                  <a:pt x="1944299" y="56607"/>
                </a:lnTo>
                <a:lnTo>
                  <a:pt x="1914368" y="26677"/>
                </a:lnTo>
                <a:lnTo>
                  <a:pt x="1876413" y="7048"/>
                </a:lnTo>
                <a:lnTo>
                  <a:pt x="1832711" y="0"/>
                </a:lnTo>
                <a:close/>
              </a:path>
            </a:pathLst>
          </a:custGeom>
          <a:solidFill>
            <a:srgbClr val="BFBFBF"/>
          </a:solidFill>
        </p:spPr>
        <p:txBody>
          <a:bodyPr wrap="square" lIns="0" tIns="0" rIns="0" bIns="0" rtlCol="0"/>
          <a:lstStyle/>
          <a:p>
            <a:endParaRPr/>
          </a:p>
        </p:txBody>
      </p:sp>
      <p:sp>
        <p:nvSpPr>
          <p:cNvPr id="46" name="object 46"/>
          <p:cNvSpPr txBox="1"/>
          <p:nvPr/>
        </p:nvSpPr>
        <p:spPr>
          <a:xfrm>
            <a:off x="10582726" y="3254755"/>
            <a:ext cx="254000" cy="299720"/>
          </a:xfrm>
          <a:prstGeom prst="rect">
            <a:avLst/>
          </a:prstGeom>
        </p:spPr>
        <p:txBody>
          <a:bodyPr vert="horz" wrap="square" lIns="0" tIns="12700" rIns="0" bIns="0" rtlCol="0">
            <a:spAutoFit/>
          </a:bodyPr>
          <a:lstStyle/>
          <a:p>
            <a:pPr marL="12700">
              <a:lnSpc>
                <a:spcPct val="100000"/>
              </a:lnSpc>
              <a:spcBef>
                <a:spcPts val="100"/>
              </a:spcBef>
            </a:pPr>
            <a:r>
              <a:rPr lang="el" sz="1800" spc="-50">
                <a:solidFill>
                  <a:srgbClr val="FFFFFF"/>
                </a:solidFill>
                <a:latin typeface="Century Gothic"/>
                <a:cs typeface="Century Gothic"/>
              </a:rPr>
              <a:t>…</a:t>
            </a:r>
            <a:endParaRPr sz="1800">
              <a:latin typeface="Century Gothic"/>
              <a:cs typeface="Century Gothic"/>
            </a:endParaRPr>
          </a:p>
        </p:txBody>
      </p:sp>
      <p:sp>
        <p:nvSpPr>
          <p:cNvPr id="49" name="object 49"/>
          <p:cNvSpPr txBox="1"/>
          <p:nvPr/>
        </p:nvSpPr>
        <p:spPr>
          <a:xfrm>
            <a:off x="426652" y="6269229"/>
            <a:ext cx="3042285" cy="444352"/>
          </a:xfrm>
          <a:prstGeom prst="rect">
            <a:avLst/>
          </a:prstGeom>
        </p:spPr>
        <p:txBody>
          <a:bodyPr vert="horz" wrap="square" lIns="0" tIns="13335" rIns="0" bIns="0" rtlCol="0">
            <a:spAutoFit/>
          </a:bodyPr>
          <a:lstStyle/>
          <a:p>
            <a:pPr marL="12700">
              <a:lnSpc>
                <a:spcPct val="100000"/>
              </a:lnSpc>
              <a:spcBef>
                <a:spcPts val="105"/>
              </a:spcBef>
            </a:pPr>
            <a:r>
              <a:rPr lang="el-GR" sz="1400" dirty="0">
                <a:latin typeface="Century Gothic"/>
                <a:cs typeface="Century Gothic"/>
              </a:rPr>
              <a:t>σταθμοί φόρτισης</a:t>
            </a:r>
            <a:r>
              <a:rPr lang="el" sz="1400" dirty="0">
                <a:latin typeface="Century Gothic"/>
                <a:cs typeface="Century Gothic"/>
              </a:rPr>
              <a:t>P008_S_E: Κριστίνα Αλκαράθ (UMA)</a:t>
            </a:r>
            <a:endParaRPr sz="1400" dirty="0">
              <a:latin typeface="Century Gothic"/>
              <a:cs typeface="Century Gothic"/>
            </a:endParaRPr>
          </a:p>
        </p:txBody>
      </p:sp>
      <p:sp>
        <p:nvSpPr>
          <p:cNvPr id="47" name="object 47"/>
          <p:cNvSpPr txBox="1"/>
          <p:nvPr/>
        </p:nvSpPr>
        <p:spPr>
          <a:xfrm>
            <a:off x="392377" y="5854700"/>
            <a:ext cx="1556385" cy="116839"/>
          </a:xfrm>
          <a:prstGeom prst="rect">
            <a:avLst/>
          </a:prstGeom>
        </p:spPr>
        <p:txBody>
          <a:bodyPr vert="horz" wrap="square" lIns="0" tIns="12700" rIns="0" bIns="0" rtlCol="0">
            <a:spAutoFit/>
          </a:bodyPr>
          <a:lstStyle/>
          <a:p>
            <a:pPr marL="12700">
              <a:lnSpc>
                <a:spcPct val="100000"/>
              </a:lnSpc>
              <a:spcBef>
                <a:spcPts val="100"/>
              </a:spcBef>
            </a:pPr>
            <a:r>
              <a:rPr lang="el" sz="600">
                <a:latin typeface="Century Gothic"/>
                <a:cs typeface="Century Gothic"/>
              </a:rPr>
              <a:t>Πηγή: Vecteezy, https:// </a:t>
            </a:r>
            <a:r>
              <a:rPr lang="el" sz="600" u="sng" spc="-10">
                <a:solidFill>
                  <a:srgbClr val="87882D"/>
                </a:solidFill>
                <a:uFill>
                  <a:solidFill>
                    <a:srgbClr val="87882D"/>
                  </a:solidFill>
                </a:uFill>
                <a:latin typeface="Calibri"/>
                <a:cs typeface="Calibri"/>
              </a:rPr>
              <a:t> </a:t>
            </a:r>
            <a:r>
              <a:rPr lang="el" sz="600" u="sng" spc="-10">
                <a:solidFill>
                  <a:srgbClr val="87882D"/>
                </a:solidFill>
                <a:uFill>
                  <a:solidFill>
                    <a:srgbClr val="87882D"/>
                  </a:solidFill>
                </a:uFill>
                <a:latin typeface="Calibri"/>
                <a:cs typeface="Calibri"/>
                <a:hlinkClick r:id="rId5"/>
              </a:rPr>
              <a:t>www.vecteezy.com</a:t>
            </a:r>
            <a:endParaRPr sz="600">
              <a:latin typeface="Calibri"/>
              <a:cs typeface="Calibri"/>
            </a:endParaRPr>
          </a:p>
        </p:txBody>
      </p:sp>
      <p:sp>
        <p:nvSpPr>
          <p:cNvPr id="48" name="object 48"/>
          <p:cNvSpPr txBox="1"/>
          <p:nvPr/>
        </p:nvSpPr>
        <p:spPr>
          <a:xfrm>
            <a:off x="7324379" y="4090723"/>
            <a:ext cx="4681958" cy="1821814"/>
          </a:xfrm>
          <a:prstGeom prst="rect">
            <a:avLst/>
          </a:prstGeom>
          <a:solidFill>
            <a:srgbClr val="F8D3CF"/>
          </a:solidFill>
          <a:ln w="9525">
            <a:solidFill>
              <a:srgbClr val="CF2E1D"/>
            </a:solidFill>
          </a:ln>
        </p:spPr>
        <p:txBody>
          <a:bodyPr vert="horz" wrap="square" lIns="0" tIns="48260" rIns="0" bIns="0" rtlCol="0">
            <a:spAutoFit/>
          </a:bodyPr>
          <a:lstStyle/>
          <a:p>
            <a:pPr marL="182245" marR="102870" indent="-91440">
              <a:lnSpc>
                <a:spcPct val="98900"/>
              </a:lnSpc>
              <a:spcBef>
                <a:spcPts val="380"/>
              </a:spcBef>
              <a:buFont typeface="Arial"/>
              <a:buChar char="•"/>
              <a:tabLst>
                <a:tab pos="182245" algn="l"/>
                <a:tab pos="245110" algn="l"/>
              </a:tabLst>
            </a:pPr>
            <a:r>
              <a:rPr lang="el" sz="1600" dirty="0">
                <a:solidFill>
                  <a:srgbClr val="FFBA00"/>
                </a:solidFill>
                <a:latin typeface="Century Gothic Bold"/>
                <a:cs typeface="Century Gothic Bold"/>
              </a:rPr>
              <a:t>	</a:t>
            </a:r>
            <a:r>
              <a:rPr lang="el" sz="1600" b="1" dirty="0">
                <a:latin typeface="Century Gothic Bold"/>
                <a:cs typeface="Century Gothic Bold"/>
              </a:rPr>
              <a:t>Ο έλεγχος και η ενέργεια </a:t>
            </a:r>
            <a:r>
              <a:rPr lang="el" sz="1600" dirty="0">
                <a:latin typeface="Century Gothic"/>
                <a:cs typeface="Century Gothic"/>
              </a:rPr>
              <a:t>είναι δύο από τους κύριους στόχους των επιτιθέμενων για να σαμποτάρουν το σύστημα, τους κύριους πόρους και τους πελάτες του</a:t>
            </a:r>
            <a:endParaRPr sz="1600" dirty="0">
              <a:latin typeface="Century Gothic"/>
              <a:cs typeface="Century Gothic"/>
            </a:endParaRPr>
          </a:p>
          <a:p>
            <a:pPr marL="182245" marR="353060" indent="-91440">
              <a:lnSpc>
                <a:spcPct val="102200"/>
              </a:lnSpc>
              <a:spcBef>
                <a:spcPts val="575"/>
              </a:spcBef>
              <a:buFont typeface="Arial"/>
              <a:buChar char="•"/>
              <a:tabLst>
                <a:tab pos="182245" algn="l"/>
                <a:tab pos="245110" algn="l"/>
              </a:tabLst>
            </a:pPr>
            <a:r>
              <a:rPr lang="el" sz="1600" dirty="0">
                <a:solidFill>
                  <a:srgbClr val="FFBA00"/>
                </a:solidFill>
                <a:latin typeface="Century Gothic Bold"/>
                <a:cs typeface="Century Gothic Bold"/>
              </a:rPr>
              <a:t>	Ενδέχεται να προκύψουν </a:t>
            </a:r>
            <a:r>
              <a:rPr lang="el" sz="1600" b="1" dirty="0">
                <a:latin typeface="Century Gothic Bold"/>
                <a:cs typeface="Century Gothic Bold"/>
              </a:rPr>
              <a:t>αλυσιδωτές επιπτώσεις </a:t>
            </a:r>
            <a:r>
              <a:rPr lang="el" sz="1600" dirty="0">
                <a:latin typeface="Century Gothic"/>
                <a:cs typeface="Century Gothic"/>
              </a:rPr>
              <a:t>εάν επηρεαστεί σοβαρά το ηλεκτρικό δίκτυο</a:t>
            </a:r>
            <a:endParaRPr sz="1600" dirty="0">
              <a:latin typeface="Century Gothic"/>
              <a:cs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14720" y="2741676"/>
            <a:ext cx="4636770" cy="1388110"/>
          </a:xfrm>
          <a:prstGeom prst="rect">
            <a:avLst/>
          </a:prstGeom>
        </p:spPr>
        <p:txBody>
          <a:bodyPr vert="horz" wrap="square" lIns="0" tIns="62865" rIns="0" bIns="0" rtlCol="0">
            <a:spAutoFit/>
          </a:bodyPr>
          <a:lstStyle/>
          <a:p>
            <a:pPr marL="12700" marR="5080">
              <a:lnSpc>
                <a:spcPct val="89700"/>
              </a:lnSpc>
              <a:spcBef>
                <a:spcPts val="495"/>
              </a:spcBef>
            </a:pPr>
            <a:r>
              <a:rPr lang="el" sz="3200" spc="70">
                <a:solidFill>
                  <a:srgbClr val="FFFFFF"/>
                </a:solidFill>
              </a:rPr>
              <a:t>Κοινοί κίνδυνοι ασφάλειας στον κυβερνοχώρο για εφαρμογές φόρτισης EV</a:t>
            </a:r>
            <a:endParaRPr sz="3200"/>
          </a:p>
        </p:txBody>
      </p:sp>
      <p:grpSp>
        <p:nvGrpSpPr>
          <p:cNvPr id="3" name="object 3"/>
          <p:cNvGrpSpPr/>
          <p:nvPr/>
        </p:nvGrpSpPr>
        <p:grpSpPr>
          <a:xfrm>
            <a:off x="2921534" y="-11112"/>
            <a:ext cx="3121660" cy="6880225"/>
            <a:chOff x="2921534" y="-11112"/>
            <a:chExt cx="3121660" cy="6880225"/>
          </a:xfrm>
        </p:grpSpPr>
        <p:sp>
          <p:nvSpPr>
            <p:cNvPr id="4" name="object 4"/>
            <p:cNvSpPr/>
            <p:nvPr/>
          </p:nvSpPr>
          <p:spPr>
            <a:xfrm>
              <a:off x="2932646" y="0"/>
              <a:ext cx="1818639" cy="6858000"/>
            </a:xfrm>
            <a:custGeom>
              <a:avLst/>
              <a:gdLst/>
              <a:ahLst/>
              <a:cxnLst/>
              <a:rect l="l" t="t" r="r" b="b"/>
              <a:pathLst>
                <a:path w="1818639" h="6858000">
                  <a:moveTo>
                    <a:pt x="1818556" y="0"/>
                  </a:moveTo>
                  <a:lnTo>
                    <a:pt x="0" y="6858000"/>
                  </a:lnTo>
                </a:path>
              </a:pathLst>
            </a:custGeom>
            <a:ln w="22225">
              <a:solidFill>
                <a:srgbClr val="D87A1A"/>
              </a:solidFill>
            </a:ln>
          </p:spPr>
          <p:txBody>
            <a:bodyPr wrap="square" lIns="0" tIns="0" rIns="0" bIns="0" rtlCol="0"/>
            <a:lstStyle/>
            <a:p>
              <a:endParaRPr/>
            </a:p>
          </p:txBody>
        </p:sp>
        <p:sp>
          <p:nvSpPr>
            <p:cNvPr id="5" name="object 5"/>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grpSp>
      <p:pic>
        <p:nvPicPr>
          <p:cNvPr id="6" name="object 6"/>
          <p:cNvPicPr/>
          <p:nvPr/>
        </p:nvPicPr>
        <p:blipFill>
          <a:blip r:embed="rId2" cstate="print"/>
          <a:stretch>
            <a:fillRect/>
          </a:stretch>
        </p:blipFill>
        <p:spPr>
          <a:xfrm>
            <a:off x="7549376" y="6167335"/>
            <a:ext cx="3294001" cy="612000"/>
          </a:xfrm>
          <a:prstGeom prst="rect">
            <a:avLst/>
          </a:prstGeom>
        </p:spPr>
      </p:pic>
      <p:sp>
        <p:nvSpPr>
          <p:cNvPr id="7" name="object 7"/>
          <p:cNvSpPr txBox="1"/>
          <p:nvPr/>
        </p:nvSpPr>
        <p:spPr>
          <a:xfrm>
            <a:off x="78739" y="6523201"/>
            <a:ext cx="5438140" cy="444352"/>
          </a:xfrm>
          <a:prstGeom prst="rect">
            <a:avLst/>
          </a:prstGeom>
        </p:spPr>
        <p:txBody>
          <a:bodyPr vert="horz" wrap="square" lIns="0" tIns="13335" rIns="0" bIns="0" rtlCol="0">
            <a:spAutoFit/>
          </a:bodyPr>
          <a:lstStyle/>
          <a:p>
            <a:pPr marL="12700">
              <a:lnSpc>
                <a:spcPct val="100000"/>
              </a:lnSpc>
              <a:spcBef>
                <a:spcPts val="105"/>
              </a:spcBef>
            </a:pPr>
            <a:r>
              <a:rPr lang="el-GR" sz="1400" dirty="0">
                <a:latin typeface="Century Gothic"/>
                <a:cs typeface="Century Gothic"/>
              </a:rPr>
              <a:t>σταθμοί φόρτισης</a:t>
            </a:r>
            <a:r>
              <a:rPr lang="el" sz="1400" dirty="0">
                <a:latin typeface="Century Gothic"/>
                <a:cs typeface="Century Gothic"/>
              </a:rPr>
              <a:t>P008_S_E: Abdelkader Shaaban (ΑΙΤ), Cristina Alcaraz (UMA)</a:t>
            </a:r>
            <a:endParaRPr sz="1400" dirty="0">
              <a:latin typeface="Century Gothic"/>
              <a:cs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51465" y="-11112"/>
            <a:ext cx="5838911" cy="6880225"/>
          </a:xfrm>
          <a:prstGeom prst="rect">
            <a:avLst/>
          </a:prstGeom>
        </p:spPr>
      </p:pic>
      <p:sp>
        <p:nvSpPr>
          <p:cNvPr id="3" name="object 3"/>
          <p:cNvSpPr txBox="1">
            <a:spLocks noGrp="1"/>
          </p:cNvSpPr>
          <p:nvPr>
            <p:ph type="title"/>
          </p:nvPr>
        </p:nvSpPr>
        <p:spPr>
          <a:xfrm>
            <a:off x="316707" y="169543"/>
            <a:ext cx="8036452" cy="821250"/>
          </a:xfrm>
          <a:prstGeom prst="rect">
            <a:avLst/>
          </a:prstGeom>
        </p:spPr>
        <p:txBody>
          <a:bodyPr vert="horz" wrap="square" lIns="0" tIns="63500" rIns="0" bIns="0" rtlCol="0">
            <a:spAutoFit/>
          </a:bodyPr>
          <a:lstStyle/>
          <a:p>
            <a:pPr marL="12700" marR="5080">
              <a:lnSpc>
                <a:spcPts val="3000"/>
              </a:lnSpc>
              <a:spcBef>
                <a:spcPts val="500"/>
              </a:spcBef>
            </a:pPr>
            <a:r>
              <a:rPr lang="el" sz="2400" spc="80" dirty="0"/>
              <a:t>Απειλές στον κυβερνοχώρο για εφαρμογές φόρτισης ηλεκτρικών οχημάτων: κίνδυνοι και επιπτώσεις</a:t>
            </a:r>
          </a:p>
        </p:txBody>
      </p:sp>
      <p:sp>
        <p:nvSpPr>
          <p:cNvPr id="4" name="object 4"/>
          <p:cNvSpPr txBox="1"/>
          <p:nvPr/>
        </p:nvSpPr>
        <p:spPr>
          <a:xfrm>
            <a:off x="11126685" y="6324600"/>
            <a:ext cx="180975" cy="193040"/>
          </a:xfrm>
          <a:prstGeom prst="rect">
            <a:avLst/>
          </a:prstGeom>
        </p:spPr>
        <p:txBody>
          <a:bodyPr vert="horz" wrap="square" lIns="0" tIns="12700" rIns="0" bIns="0" rtlCol="0">
            <a:spAutoFit/>
          </a:bodyPr>
          <a:lstStyle/>
          <a:p>
            <a:pPr marL="12700">
              <a:lnSpc>
                <a:spcPct val="100000"/>
              </a:lnSpc>
              <a:spcBef>
                <a:spcPts val="100"/>
              </a:spcBef>
            </a:pPr>
            <a:r>
              <a:rPr lang="el" sz="1100" spc="-225">
                <a:solidFill>
                  <a:srgbClr val="FFFFFF"/>
                </a:solidFill>
                <a:latin typeface="Century Gothic"/>
                <a:cs typeface="Century Gothic"/>
              </a:rPr>
              <a:t>26</a:t>
            </a:r>
            <a:endParaRPr sz="1100">
              <a:latin typeface="Century Gothic"/>
              <a:cs typeface="Century Gothic"/>
            </a:endParaRPr>
          </a:p>
        </p:txBody>
      </p:sp>
      <p:graphicFrame>
        <p:nvGraphicFramePr>
          <p:cNvPr id="5" name="object 5"/>
          <p:cNvGraphicFramePr>
            <a:graphicFrameLocks noGrp="1"/>
          </p:cNvGraphicFramePr>
          <p:nvPr>
            <p:extLst>
              <p:ext uri="{D42A27DB-BD31-4B8C-83A1-F6EECF244321}">
                <p14:modId xmlns:p14="http://schemas.microsoft.com/office/powerpoint/2010/main" val="50045571"/>
              </p:ext>
            </p:extLst>
          </p:nvPr>
        </p:nvGraphicFramePr>
        <p:xfrm>
          <a:off x="316707" y="1181113"/>
          <a:ext cx="6972300" cy="4856925"/>
        </p:xfrm>
        <a:graphic>
          <a:graphicData uri="http://schemas.openxmlformats.org/drawingml/2006/table">
            <a:tbl>
              <a:tblPr firstRow="1" bandRow="1">
                <a:tableStyleId>{2D5ABB26-0587-4C30-8999-92F81FD0307C}</a:tableStyleId>
              </a:tblPr>
              <a:tblGrid>
                <a:gridCol w="1637030">
                  <a:extLst>
                    <a:ext uri="{9D8B030D-6E8A-4147-A177-3AD203B41FA5}">
                      <a16:colId xmlns:a16="http://schemas.microsoft.com/office/drawing/2014/main" val="20000"/>
                    </a:ext>
                  </a:extLst>
                </a:gridCol>
                <a:gridCol w="3011170">
                  <a:extLst>
                    <a:ext uri="{9D8B030D-6E8A-4147-A177-3AD203B41FA5}">
                      <a16:colId xmlns:a16="http://schemas.microsoft.com/office/drawing/2014/main" val="20001"/>
                    </a:ext>
                  </a:extLst>
                </a:gridCol>
                <a:gridCol w="2324100">
                  <a:extLst>
                    <a:ext uri="{9D8B030D-6E8A-4147-A177-3AD203B41FA5}">
                      <a16:colId xmlns:a16="http://schemas.microsoft.com/office/drawing/2014/main" val="20002"/>
                    </a:ext>
                  </a:extLst>
                </a:gridCol>
              </a:tblGrid>
              <a:tr h="243840">
                <a:tc>
                  <a:txBody>
                    <a:bodyPr/>
                    <a:lstStyle/>
                    <a:p>
                      <a:pPr algn="ctr">
                        <a:lnSpc>
                          <a:spcPct val="100000"/>
                        </a:lnSpc>
                        <a:spcBef>
                          <a:spcPts val="295"/>
                        </a:spcBef>
                      </a:pPr>
                      <a:r>
                        <a:rPr lang="el" sz="1200" b="1">
                          <a:latin typeface="Century Gothic Bold"/>
                          <a:cs typeface="Century Gothic Bold"/>
                        </a:rPr>
                        <a:t>Κατηγορία απειλής</a:t>
                      </a:r>
                      <a:endParaRPr sz="1200">
                        <a:latin typeface="Century Gothic Bold"/>
                        <a:cs typeface="Century Gothic Bold"/>
                      </a:endParaRPr>
                    </a:p>
                  </a:txBody>
                  <a:tcPr marL="0" marR="0" marT="3746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tc>
                  <a:txBody>
                    <a:bodyPr/>
                    <a:lstStyle/>
                    <a:p>
                      <a:pPr algn="ctr">
                        <a:lnSpc>
                          <a:spcPct val="100000"/>
                        </a:lnSpc>
                        <a:spcBef>
                          <a:spcPts val="295"/>
                        </a:spcBef>
                      </a:pPr>
                      <a:r>
                        <a:rPr lang="el" sz="1200" b="1" spc="-10" dirty="0">
                          <a:latin typeface="Century Gothic Bold"/>
                          <a:cs typeface="Century Gothic Bold"/>
                        </a:rPr>
                        <a:t>Περιγραφή</a:t>
                      </a:r>
                      <a:endParaRPr sz="1200" dirty="0">
                        <a:latin typeface="Century Gothic Bold"/>
                        <a:cs typeface="Century Gothic Bold"/>
                      </a:endParaRPr>
                    </a:p>
                  </a:txBody>
                  <a:tcPr marL="0" marR="0" marT="3746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tc>
                  <a:txBody>
                    <a:bodyPr/>
                    <a:lstStyle/>
                    <a:p>
                      <a:pPr marL="524510">
                        <a:lnSpc>
                          <a:spcPct val="100000"/>
                        </a:lnSpc>
                        <a:spcBef>
                          <a:spcPts val="295"/>
                        </a:spcBef>
                      </a:pPr>
                      <a:r>
                        <a:rPr lang="el" sz="1200" b="1">
                          <a:latin typeface="Century Gothic Bold"/>
                          <a:cs typeface="Century Gothic Bold"/>
                        </a:rPr>
                        <a:t>Πιθανές επιπτώσεις</a:t>
                      </a:r>
                      <a:endParaRPr sz="1200">
                        <a:latin typeface="Century Gothic Bold"/>
                        <a:cs typeface="Century Gothic Bold"/>
                      </a:endParaRPr>
                    </a:p>
                  </a:txBody>
                  <a:tcPr marL="0" marR="0" marT="3746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extLst>
                  <a:ext uri="{0D108BD9-81ED-4DB2-BD59-A6C34878D82A}">
                    <a16:rowId xmlns:a16="http://schemas.microsoft.com/office/drawing/2014/main" val="10000"/>
                  </a:ext>
                </a:extLst>
              </a:tr>
              <a:tr h="801370">
                <a:tc>
                  <a:txBody>
                    <a:bodyPr/>
                    <a:lstStyle/>
                    <a:p>
                      <a:pPr>
                        <a:lnSpc>
                          <a:spcPct val="100000"/>
                        </a:lnSpc>
                        <a:spcBef>
                          <a:spcPts val="1050"/>
                        </a:spcBef>
                      </a:pPr>
                      <a:endParaRPr sz="1200" dirty="0">
                        <a:latin typeface="Times New Roman"/>
                        <a:cs typeface="Times New Roman"/>
                      </a:endParaRPr>
                    </a:p>
                    <a:p>
                      <a:pPr algn="ctr">
                        <a:lnSpc>
                          <a:spcPct val="100000"/>
                        </a:lnSpc>
                      </a:pPr>
                      <a:r>
                        <a:rPr lang="el" sz="1100" b="1" dirty="0">
                          <a:latin typeface="Century Gothic Bold"/>
                          <a:cs typeface="Century Gothic Bold"/>
                        </a:rPr>
                        <a:t>Κακόβουλο λογισμικό και ιοί</a:t>
                      </a:r>
                      <a:endParaRPr sz="1100" dirty="0">
                        <a:latin typeface="Century Gothic Bold"/>
                        <a:cs typeface="Century Gothic Bold"/>
                      </a:endParaRPr>
                    </a:p>
                  </a:txBody>
                  <a:tcPr marL="0" marR="0" marT="13335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tc>
                  <a:txBody>
                    <a:bodyPr/>
                    <a:lstStyle/>
                    <a:p>
                      <a:pPr marL="47625" marR="40005" algn="just">
                        <a:lnSpc>
                          <a:spcPct val="99400"/>
                        </a:lnSpc>
                        <a:spcBef>
                          <a:spcPts val="275"/>
                        </a:spcBef>
                      </a:pPr>
                      <a:r>
                        <a:rPr lang="el" sz="1200" dirty="0">
                          <a:latin typeface="Century Gothic"/>
                          <a:cs typeface="Century Gothic"/>
                        </a:rPr>
                        <a:t>Εισ</a:t>
                      </a:r>
                      <a:r>
                        <a:rPr lang="el-GR" sz="1200" dirty="0">
                          <a:latin typeface="Century Gothic"/>
                          <a:cs typeface="Century Gothic"/>
                        </a:rPr>
                        <a:t>άγεται</a:t>
                      </a:r>
                      <a:r>
                        <a:rPr lang="el" sz="1200" dirty="0">
                          <a:latin typeface="Century Gothic"/>
                          <a:cs typeface="Century Gothic"/>
                        </a:rPr>
                        <a:t> μέσω υπηρεσιών τρίτων, επιθέσεων bot ή παραβιασμένων συσκευών στο οικοσύστημα φόρτισης EV.</a:t>
                      </a:r>
                      <a:endParaRPr sz="1200" dirty="0">
                        <a:latin typeface="Century Gothic"/>
                        <a:cs typeface="Century Gothic"/>
                      </a:endParaRPr>
                    </a:p>
                  </a:txBody>
                  <a:tcPr marL="0" marR="0" marT="3492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47625" marR="41910" algn="just">
                        <a:lnSpc>
                          <a:spcPct val="100800"/>
                        </a:lnSpc>
                        <a:spcBef>
                          <a:spcPts val="975"/>
                        </a:spcBef>
                      </a:pPr>
                      <a:r>
                        <a:rPr lang="el" sz="1200">
                          <a:latin typeface="Century Gothic"/>
                          <a:cs typeface="Century Gothic"/>
                        </a:rPr>
                        <a:t>Μη εξουσιοδοτημένη πρόσβαση, κλοπή δεδομένων και ζημιά στην εφαρμογή.</a:t>
                      </a:r>
                      <a:endParaRPr sz="1200">
                        <a:latin typeface="Century Gothic"/>
                        <a:cs typeface="Century Gothic"/>
                      </a:endParaRPr>
                    </a:p>
                  </a:txBody>
                  <a:tcPr marL="0" marR="0" marT="12382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01"/>
                  </a:ext>
                </a:extLst>
              </a:tr>
              <a:tr h="675005">
                <a:tc>
                  <a:txBody>
                    <a:bodyPr/>
                    <a:lstStyle/>
                    <a:p>
                      <a:pPr>
                        <a:lnSpc>
                          <a:spcPct val="100000"/>
                        </a:lnSpc>
                        <a:spcBef>
                          <a:spcPts val="565"/>
                        </a:spcBef>
                      </a:pPr>
                      <a:endParaRPr sz="1200">
                        <a:latin typeface="Times New Roman"/>
                        <a:cs typeface="Times New Roman"/>
                      </a:endParaRPr>
                    </a:p>
                    <a:p>
                      <a:pPr algn="ctr">
                        <a:lnSpc>
                          <a:spcPct val="100000"/>
                        </a:lnSpc>
                      </a:pPr>
                      <a:r>
                        <a:rPr lang="el" sz="1200" b="1">
                          <a:latin typeface="Century Gothic Bold"/>
                          <a:cs typeface="Century Gothic Bold"/>
                        </a:rPr>
                        <a:t>Έλλειψη κρυπτογράφησης</a:t>
                      </a:r>
                      <a:endParaRPr sz="1200">
                        <a:latin typeface="Century Gothic Bold"/>
                        <a:cs typeface="Century Gothic Bold"/>
                      </a:endParaRPr>
                    </a:p>
                  </a:txBody>
                  <a:tcPr marL="0" marR="0" marT="7175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tc>
                  <a:txBody>
                    <a:bodyPr/>
                    <a:lstStyle/>
                    <a:p>
                      <a:pPr marL="47625" marR="41275" algn="just">
                        <a:lnSpc>
                          <a:spcPct val="100000"/>
                        </a:lnSpc>
                        <a:spcBef>
                          <a:spcPts val="505"/>
                        </a:spcBef>
                      </a:pPr>
                      <a:r>
                        <a:rPr lang="el" sz="1200">
                          <a:latin typeface="Century Gothic"/>
                          <a:cs typeface="Century Gothic"/>
                        </a:rPr>
                        <a:t>Απουσία ασφαλούς μετάδοσης δεδομένων μεταξύ εφαρμογών και σταθμών φόρτισης.</a:t>
                      </a:r>
                      <a:endParaRPr sz="1200">
                        <a:latin typeface="Century Gothic"/>
                        <a:cs typeface="Century Gothic"/>
                      </a:endParaRPr>
                    </a:p>
                  </a:txBody>
                  <a:tcPr marL="0" marR="0" marT="6413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47625" marR="41910">
                        <a:lnSpc>
                          <a:spcPts val="1390"/>
                        </a:lnSpc>
                        <a:spcBef>
                          <a:spcPts val="1315"/>
                        </a:spcBef>
                        <a:tabLst>
                          <a:tab pos="730885" algn="l"/>
                          <a:tab pos="1979295" algn="l"/>
                        </a:tabLst>
                      </a:pPr>
                      <a:r>
                        <a:rPr lang="el" sz="1200" spc="-20">
                          <a:latin typeface="Century Gothic"/>
                          <a:cs typeface="Century Gothic"/>
                        </a:rPr>
                        <a:t>Υποκλοπή δεδομένων, παραβίαση απορρήτου χρήστη.</a:t>
                      </a:r>
                      <a:endParaRPr sz="1200">
                        <a:latin typeface="Century Gothic"/>
                        <a:cs typeface="Century Gothic"/>
                      </a:endParaRPr>
                    </a:p>
                  </a:txBody>
                  <a:tcPr marL="0" marR="0" marT="16700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02"/>
                  </a:ext>
                </a:extLst>
              </a:tr>
              <a:tr h="779145">
                <a:tc>
                  <a:txBody>
                    <a:bodyPr/>
                    <a:lstStyle/>
                    <a:p>
                      <a:pPr>
                        <a:lnSpc>
                          <a:spcPct val="100000"/>
                        </a:lnSpc>
                        <a:spcBef>
                          <a:spcPts val="960"/>
                        </a:spcBef>
                      </a:pPr>
                      <a:endParaRPr sz="1200">
                        <a:latin typeface="Times New Roman"/>
                        <a:cs typeface="Times New Roman"/>
                      </a:endParaRPr>
                    </a:p>
                    <a:p>
                      <a:pPr marL="635" algn="ctr">
                        <a:lnSpc>
                          <a:spcPct val="100000"/>
                        </a:lnSpc>
                        <a:spcBef>
                          <a:spcPts val="5"/>
                        </a:spcBef>
                      </a:pPr>
                      <a:r>
                        <a:rPr lang="el" sz="1200" b="1">
                          <a:latin typeface="Century Gothic Bold"/>
                          <a:cs typeface="Century Gothic Bold"/>
                        </a:rPr>
                        <a:t>Κατάχρηση API</a:t>
                      </a:r>
                      <a:endParaRPr sz="1200">
                        <a:latin typeface="Century Gothic Bold"/>
                        <a:cs typeface="Century Gothic Bold"/>
                      </a:endParaRPr>
                    </a:p>
                  </a:txBody>
                  <a:tcPr marL="0" marR="0" marT="12192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tc>
                  <a:txBody>
                    <a:bodyPr/>
                    <a:lstStyle/>
                    <a:p>
                      <a:pPr>
                        <a:lnSpc>
                          <a:spcPct val="100000"/>
                        </a:lnSpc>
                        <a:spcBef>
                          <a:spcPts val="305"/>
                        </a:spcBef>
                      </a:pPr>
                      <a:endParaRPr sz="1200">
                        <a:latin typeface="Times New Roman"/>
                        <a:cs typeface="Times New Roman"/>
                      </a:endParaRPr>
                    </a:p>
                    <a:p>
                      <a:pPr marL="47625" marR="41275">
                        <a:lnSpc>
                          <a:spcPts val="1420"/>
                        </a:lnSpc>
                      </a:pPr>
                      <a:r>
                        <a:rPr lang="el" sz="1200">
                          <a:latin typeface="Century Gothic"/>
                          <a:cs typeface="Century Gothic"/>
                        </a:rPr>
                        <a:t>Ανεπαρκείς πολιτικές ασφαλείας για τις υπηρεσίες API που οδηγούν σε εκμεταλλεύσεις.</a:t>
                      </a:r>
                      <a:endParaRPr sz="1200">
                        <a:latin typeface="Century Gothic"/>
                        <a:cs typeface="Century Gothic"/>
                      </a:endParaRPr>
                    </a:p>
                  </a:txBody>
                  <a:tcPr marL="0" marR="0" marT="3873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47625" marR="40640" algn="just">
                        <a:lnSpc>
                          <a:spcPct val="99400"/>
                        </a:lnSpc>
                        <a:spcBef>
                          <a:spcPts val="190"/>
                        </a:spcBef>
                      </a:pPr>
                      <a:r>
                        <a:rPr lang="el" sz="1200">
                          <a:latin typeface="Century Gothic"/>
                          <a:cs typeface="Century Gothic"/>
                        </a:rPr>
                        <a:t>Τα API εφαρμογών μπορούν να αφήσουν την πόρτα ανοιχτή σε διάφορες επιθέσεις Bot, ενέσεις κώδικα και μη εξουσιοδοτημένη πρόσβαση.</a:t>
                      </a:r>
                      <a:endParaRPr sz="1200">
                        <a:latin typeface="Century Gothic"/>
                        <a:cs typeface="Century Gothic"/>
                      </a:endParaRPr>
                    </a:p>
                  </a:txBody>
                  <a:tcPr marL="0" marR="0" marT="2413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03"/>
                  </a:ext>
                </a:extLst>
              </a:tr>
              <a:tr h="596265">
                <a:tc>
                  <a:txBody>
                    <a:bodyPr/>
                    <a:lstStyle/>
                    <a:p>
                      <a:pPr marL="276860" marR="269240" indent="149225">
                        <a:lnSpc>
                          <a:spcPts val="1390"/>
                        </a:lnSpc>
                        <a:spcBef>
                          <a:spcPts val="1000"/>
                        </a:spcBef>
                      </a:pPr>
                      <a:r>
                        <a:rPr lang="el" sz="1200" b="1" spc="-10">
                          <a:latin typeface="Century Gothic Bold"/>
                          <a:cs typeface="Century Gothic Bold"/>
                        </a:rPr>
                        <a:t>Ανεπαρκής έλεγχος ταυτότητας</a:t>
                      </a:r>
                      <a:endParaRPr sz="1200">
                        <a:latin typeface="Century Gothic Bold"/>
                        <a:cs typeface="Century Gothic Bold"/>
                      </a:endParaRPr>
                    </a:p>
                  </a:txBody>
                  <a:tcPr marL="0" marR="0" marT="12700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tc>
                  <a:txBody>
                    <a:bodyPr/>
                    <a:lstStyle/>
                    <a:p>
                      <a:pPr marL="47625" marR="41275">
                        <a:lnSpc>
                          <a:spcPts val="1390"/>
                        </a:lnSpc>
                        <a:spcBef>
                          <a:spcPts val="1000"/>
                        </a:spcBef>
                      </a:pPr>
                      <a:r>
                        <a:rPr lang="el" sz="1200">
                          <a:latin typeface="Century Gothic"/>
                          <a:cs typeface="Century Gothic"/>
                        </a:rPr>
                        <a:t>Αδύναμοι μηχανισμοί επαλήθευσης χρήστη και ελέγχου πρόσβασης.</a:t>
                      </a:r>
                      <a:endParaRPr sz="1200">
                        <a:latin typeface="Century Gothic"/>
                        <a:cs typeface="Century Gothic"/>
                      </a:endParaRPr>
                    </a:p>
                  </a:txBody>
                  <a:tcPr marL="0" marR="0" marT="12700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47625" marR="40640" algn="just">
                        <a:lnSpc>
                          <a:spcPct val="100800"/>
                        </a:lnSpc>
                        <a:spcBef>
                          <a:spcPts val="180"/>
                        </a:spcBef>
                      </a:pPr>
                      <a:r>
                        <a:rPr lang="el" sz="1200">
                          <a:latin typeface="Century Gothic"/>
                          <a:cs typeface="Century Gothic"/>
                        </a:rPr>
                        <a:t>Μη εξουσιοδοτημένη πρόσβαση, κακή χρήση, κλοπή δεδομένων ή ζημιά στην εφαρμογή.</a:t>
                      </a:r>
                      <a:endParaRPr sz="1200">
                        <a:latin typeface="Century Gothic"/>
                        <a:cs typeface="Century Gothic"/>
                      </a:endParaRPr>
                    </a:p>
                  </a:txBody>
                  <a:tcPr marL="0" marR="0" marT="2286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04"/>
                  </a:ext>
                </a:extLst>
              </a:tr>
              <a:tr h="675005">
                <a:tc>
                  <a:txBody>
                    <a:bodyPr/>
                    <a:lstStyle/>
                    <a:p>
                      <a:pPr>
                        <a:lnSpc>
                          <a:spcPct val="100000"/>
                        </a:lnSpc>
                        <a:spcBef>
                          <a:spcPts val="545"/>
                        </a:spcBef>
                      </a:pPr>
                      <a:endParaRPr sz="1200">
                        <a:latin typeface="Times New Roman"/>
                        <a:cs typeface="Times New Roman"/>
                      </a:endParaRPr>
                    </a:p>
                    <a:p>
                      <a:pPr algn="ctr">
                        <a:lnSpc>
                          <a:spcPct val="100000"/>
                        </a:lnSpc>
                      </a:pPr>
                      <a:r>
                        <a:rPr lang="el" sz="1200" b="1">
                          <a:latin typeface="Century Gothic Bold"/>
                          <a:cs typeface="Century Gothic Bold"/>
                        </a:rPr>
                        <a:t>Κίνδυνοι απορρήτου</a:t>
                      </a:r>
                      <a:endParaRPr sz="1200">
                        <a:latin typeface="Century Gothic Bold"/>
                        <a:cs typeface="Century Gothic Bold"/>
                      </a:endParaRPr>
                    </a:p>
                  </a:txBody>
                  <a:tcPr marL="0" marR="0" marT="6921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tc>
                  <a:txBody>
                    <a:bodyPr/>
                    <a:lstStyle/>
                    <a:p>
                      <a:pPr marL="47625" marR="41275">
                        <a:lnSpc>
                          <a:spcPts val="1420"/>
                        </a:lnSpc>
                        <a:spcBef>
                          <a:spcPts val="1270"/>
                        </a:spcBef>
                      </a:pPr>
                      <a:r>
                        <a:rPr lang="el" sz="1200">
                          <a:latin typeface="Century Gothic"/>
                          <a:cs typeface="Century Gothic"/>
                        </a:rPr>
                        <a:t>Ανεπαρκής προστασία των ευαίσθητων πληροφοριών χρήστη που συλλέγονται από εφαρμογές.</a:t>
                      </a:r>
                      <a:endParaRPr sz="1200">
                        <a:latin typeface="Century Gothic"/>
                        <a:cs typeface="Century Gothic"/>
                      </a:endParaRPr>
                    </a:p>
                  </a:txBody>
                  <a:tcPr marL="0" marR="0" marT="16129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47625" marR="40005">
                        <a:lnSpc>
                          <a:spcPts val="1420"/>
                        </a:lnSpc>
                        <a:spcBef>
                          <a:spcPts val="1270"/>
                        </a:spcBef>
                        <a:tabLst>
                          <a:tab pos="793750" algn="l"/>
                          <a:tab pos="1731645" algn="l"/>
                        </a:tabLst>
                      </a:pPr>
                      <a:r>
                        <a:rPr lang="el" sz="1200" spc="-10">
                          <a:latin typeface="Century Gothic"/>
                          <a:cs typeface="Century Gothic"/>
                        </a:rPr>
                        <a:t>Παραβιάσεις απορρήτου, κλοπή ταυτότητας και οικονομική απάτη.</a:t>
                      </a:r>
                      <a:endParaRPr sz="1200">
                        <a:latin typeface="Century Gothic"/>
                        <a:cs typeface="Century Gothic"/>
                      </a:endParaRPr>
                    </a:p>
                  </a:txBody>
                  <a:tcPr marL="0" marR="0" marT="16129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05"/>
                  </a:ext>
                </a:extLst>
              </a:tr>
              <a:tr h="548005">
                <a:tc>
                  <a:txBody>
                    <a:bodyPr/>
                    <a:lstStyle/>
                    <a:p>
                      <a:pPr>
                        <a:lnSpc>
                          <a:spcPct val="100000"/>
                        </a:lnSpc>
                        <a:spcBef>
                          <a:spcPts val="50"/>
                        </a:spcBef>
                      </a:pPr>
                      <a:endParaRPr sz="1200">
                        <a:latin typeface="Times New Roman"/>
                        <a:cs typeface="Times New Roman"/>
                      </a:endParaRPr>
                    </a:p>
                    <a:p>
                      <a:pPr algn="ctr">
                        <a:lnSpc>
                          <a:spcPct val="100000"/>
                        </a:lnSpc>
                        <a:spcBef>
                          <a:spcPts val="5"/>
                        </a:spcBef>
                      </a:pPr>
                      <a:r>
                        <a:rPr lang="el" sz="1200" b="1">
                          <a:latin typeface="Century Gothic Bold"/>
                          <a:cs typeface="Century Gothic Bold"/>
                        </a:rPr>
                        <a:t>Κίνδυνοι εφοδιαστικής αλυσίδας</a:t>
                      </a:r>
                      <a:endParaRPr sz="1200">
                        <a:latin typeface="Century Gothic Bold"/>
                        <a:cs typeface="Century Gothic Bold"/>
                      </a:endParaRPr>
                    </a:p>
                  </a:txBody>
                  <a:tcPr marL="0" marR="0" marT="635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tc>
                  <a:txBody>
                    <a:bodyPr/>
                    <a:lstStyle/>
                    <a:p>
                      <a:pPr marL="47625" marR="40640">
                        <a:lnSpc>
                          <a:spcPts val="1420"/>
                        </a:lnSpc>
                        <a:spcBef>
                          <a:spcPts val="775"/>
                        </a:spcBef>
                      </a:pPr>
                      <a:r>
                        <a:rPr lang="el" sz="1200" dirty="0">
                          <a:latin typeface="Century Gothic"/>
                          <a:cs typeface="Century Gothic"/>
                        </a:rPr>
                        <a:t>Πολύπλοκα δίκτυα εξαρτημάτων και προμηθευτών που δεν ασφαλίζονται σωστά.</a:t>
                      </a:r>
                      <a:endParaRPr sz="1200" dirty="0">
                        <a:latin typeface="Century Gothic"/>
                        <a:cs typeface="Century Gothic"/>
                      </a:endParaRPr>
                    </a:p>
                  </a:txBody>
                  <a:tcPr marL="0" marR="0" marT="9842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47625" marR="40005">
                        <a:lnSpc>
                          <a:spcPts val="1420"/>
                        </a:lnSpc>
                        <a:spcBef>
                          <a:spcPts val="775"/>
                        </a:spcBef>
                      </a:pPr>
                      <a:r>
                        <a:rPr lang="el" sz="1200" dirty="0">
                          <a:latin typeface="Century Gothic"/>
                          <a:cs typeface="Century Gothic"/>
                        </a:rPr>
                        <a:t>Ευπάθειες σε εφαρμογές και υποδομές.</a:t>
                      </a:r>
                      <a:endParaRPr sz="1200" dirty="0">
                        <a:latin typeface="Century Gothic"/>
                        <a:cs typeface="Century Gothic"/>
                      </a:endParaRPr>
                    </a:p>
                  </a:txBody>
                  <a:tcPr marL="0" marR="0" marT="9842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06"/>
                  </a:ext>
                </a:extLst>
              </a:tr>
            </a:tbl>
          </a:graphicData>
        </a:graphic>
      </p:graphicFrame>
      <p:grpSp>
        <p:nvGrpSpPr>
          <p:cNvPr id="6" name="object 6"/>
          <p:cNvGrpSpPr/>
          <p:nvPr/>
        </p:nvGrpSpPr>
        <p:grpSpPr>
          <a:xfrm>
            <a:off x="7371304" y="0"/>
            <a:ext cx="3472179" cy="6858000"/>
            <a:chOff x="7371304" y="0"/>
            <a:chExt cx="3472179" cy="6858000"/>
          </a:xfrm>
        </p:grpSpPr>
        <p:pic>
          <p:nvPicPr>
            <p:cNvPr id="7" name="object 7"/>
            <p:cNvPicPr/>
            <p:nvPr/>
          </p:nvPicPr>
          <p:blipFill>
            <a:blip r:embed="rId3" cstate="print"/>
            <a:stretch>
              <a:fillRect/>
            </a:stretch>
          </p:blipFill>
          <p:spPr>
            <a:xfrm>
              <a:off x="7827263" y="5154167"/>
              <a:ext cx="880872" cy="1703832"/>
            </a:xfrm>
            <a:prstGeom prst="rect">
              <a:avLst/>
            </a:prstGeom>
          </p:spPr>
        </p:pic>
        <p:sp>
          <p:nvSpPr>
            <p:cNvPr id="8" name="object 8"/>
            <p:cNvSpPr/>
            <p:nvPr/>
          </p:nvSpPr>
          <p:spPr>
            <a:xfrm>
              <a:off x="7371304" y="0"/>
              <a:ext cx="2555875" cy="6858000"/>
            </a:xfrm>
            <a:custGeom>
              <a:avLst/>
              <a:gdLst/>
              <a:ahLst/>
              <a:cxnLst/>
              <a:rect l="l" t="t" r="r" b="b"/>
              <a:pathLst>
                <a:path w="2555875" h="6858000">
                  <a:moveTo>
                    <a:pt x="1547726" y="1516812"/>
                  </a:moveTo>
                  <a:lnTo>
                    <a:pt x="1500360" y="1523278"/>
                  </a:lnTo>
                  <a:lnTo>
                    <a:pt x="1456813" y="1541405"/>
                  </a:lnTo>
                  <a:lnTo>
                    <a:pt x="1419312" y="1569921"/>
                  </a:lnTo>
                  <a:lnTo>
                    <a:pt x="1390086" y="1607553"/>
                  </a:lnTo>
                  <a:lnTo>
                    <a:pt x="1371362" y="1653029"/>
                  </a:lnTo>
                  <a:lnTo>
                    <a:pt x="976729" y="3108258"/>
                  </a:lnTo>
                  <a:lnTo>
                    <a:pt x="4150" y="6844283"/>
                  </a:lnTo>
                  <a:lnTo>
                    <a:pt x="331" y="6857004"/>
                  </a:lnTo>
                  <a:lnTo>
                    <a:pt x="0" y="6858000"/>
                  </a:lnTo>
                  <a:lnTo>
                    <a:pt x="26528" y="6858000"/>
                  </a:lnTo>
                  <a:lnTo>
                    <a:pt x="1002190" y="3115891"/>
                  </a:lnTo>
                  <a:lnTo>
                    <a:pt x="1396822" y="1660660"/>
                  </a:lnTo>
                  <a:lnTo>
                    <a:pt x="1417811" y="1614582"/>
                  </a:lnTo>
                  <a:lnTo>
                    <a:pt x="1451082" y="1578395"/>
                  </a:lnTo>
                  <a:lnTo>
                    <a:pt x="1493336" y="1554053"/>
                  </a:lnTo>
                  <a:lnTo>
                    <a:pt x="1541273" y="1543510"/>
                  </a:lnTo>
                  <a:lnTo>
                    <a:pt x="1643151" y="1543510"/>
                  </a:lnTo>
                  <a:lnTo>
                    <a:pt x="1631194" y="1536079"/>
                  </a:lnTo>
                  <a:lnTo>
                    <a:pt x="1596684" y="1523278"/>
                  </a:lnTo>
                  <a:lnTo>
                    <a:pt x="1547726" y="1516812"/>
                  </a:lnTo>
                  <a:close/>
                </a:path>
                <a:path w="2555875" h="6858000">
                  <a:moveTo>
                    <a:pt x="1643151" y="1543510"/>
                  </a:moveTo>
                  <a:lnTo>
                    <a:pt x="1541273" y="1543510"/>
                  </a:lnTo>
                  <a:lnTo>
                    <a:pt x="1591592" y="1548720"/>
                  </a:lnTo>
                  <a:lnTo>
                    <a:pt x="1620831" y="1559890"/>
                  </a:lnTo>
                  <a:lnTo>
                    <a:pt x="1669285" y="1597018"/>
                  </a:lnTo>
                  <a:lnTo>
                    <a:pt x="1700196" y="1651041"/>
                  </a:lnTo>
                  <a:lnTo>
                    <a:pt x="1707834" y="1711941"/>
                  </a:lnTo>
                  <a:lnTo>
                    <a:pt x="1702343" y="1743345"/>
                  </a:lnTo>
                  <a:lnTo>
                    <a:pt x="1442650" y="2701202"/>
                  </a:lnTo>
                  <a:lnTo>
                    <a:pt x="1436179" y="2750123"/>
                  </a:lnTo>
                  <a:lnTo>
                    <a:pt x="1442650" y="2797453"/>
                  </a:lnTo>
                  <a:lnTo>
                    <a:pt x="1460791" y="2840968"/>
                  </a:lnTo>
                  <a:lnTo>
                    <a:pt x="1489328" y="2878440"/>
                  </a:lnTo>
                  <a:lnTo>
                    <a:pt x="1526987" y="2907644"/>
                  </a:lnTo>
                  <a:lnTo>
                    <a:pt x="1572497" y="2926354"/>
                  </a:lnTo>
                  <a:lnTo>
                    <a:pt x="1624446" y="2932511"/>
                  </a:lnTo>
                  <a:lnTo>
                    <a:pt x="1674623" y="2924320"/>
                  </a:lnTo>
                  <a:lnTo>
                    <a:pt x="1709929" y="2907855"/>
                  </a:lnTo>
                  <a:lnTo>
                    <a:pt x="1623234" y="2907855"/>
                  </a:lnTo>
                  <a:lnTo>
                    <a:pt x="1578861" y="2902187"/>
                  </a:lnTo>
                  <a:lnTo>
                    <a:pt x="1532748" y="2881213"/>
                  </a:lnTo>
                  <a:lnTo>
                    <a:pt x="1496534" y="2847966"/>
                  </a:lnTo>
                  <a:lnTo>
                    <a:pt x="1472173" y="2805744"/>
                  </a:lnTo>
                  <a:lnTo>
                    <a:pt x="1461623" y="2757844"/>
                  </a:lnTo>
                  <a:lnTo>
                    <a:pt x="1466837" y="2707562"/>
                  </a:lnTo>
                  <a:lnTo>
                    <a:pt x="1726531" y="1749704"/>
                  </a:lnTo>
                  <a:lnTo>
                    <a:pt x="1732518" y="1714067"/>
                  </a:lnTo>
                  <a:lnTo>
                    <a:pt x="1731543" y="1681013"/>
                  </a:lnTo>
                  <a:lnTo>
                    <a:pt x="1731464" y="1678311"/>
                  </a:lnTo>
                  <a:lnTo>
                    <a:pt x="1723488" y="1643269"/>
                  </a:lnTo>
                  <a:lnTo>
                    <a:pt x="1708709" y="1609778"/>
                  </a:lnTo>
                  <a:lnTo>
                    <a:pt x="1687804" y="1579805"/>
                  </a:lnTo>
                  <a:lnTo>
                    <a:pt x="1661767" y="1555080"/>
                  </a:lnTo>
                  <a:lnTo>
                    <a:pt x="1643151" y="1543510"/>
                  </a:lnTo>
                  <a:close/>
                </a:path>
                <a:path w="2555875" h="6858000">
                  <a:moveTo>
                    <a:pt x="2555503" y="0"/>
                  </a:moveTo>
                  <a:lnTo>
                    <a:pt x="2528438" y="0"/>
                  </a:lnTo>
                  <a:lnTo>
                    <a:pt x="2105887" y="1541087"/>
                  </a:lnTo>
                  <a:lnTo>
                    <a:pt x="1763448" y="2816959"/>
                  </a:lnTo>
                  <a:lnTo>
                    <a:pt x="1738629" y="2854642"/>
                  </a:lnTo>
                  <a:lnTo>
                    <a:pt x="1705440" y="2883044"/>
                  </a:lnTo>
                  <a:lnTo>
                    <a:pt x="1666200" y="2901128"/>
                  </a:lnTo>
                  <a:lnTo>
                    <a:pt x="1623234" y="2907855"/>
                  </a:lnTo>
                  <a:lnTo>
                    <a:pt x="1709929" y="2907855"/>
                  </a:lnTo>
                  <a:lnTo>
                    <a:pt x="1720339" y="2903000"/>
                  </a:lnTo>
                  <a:lnTo>
                    <a:pt x="1758906" y="2869774"/>
                  </a:lnTo>
                  <a:lnTo>
                    <a:pt x="1787635" y="2825863"/>
                  </a:lnTo>
                  <a:lnTo>
                    <a:pt x="1787635" y="2824590"/>
                  </a:lnTo>
                  <a:lnTo>
                    <a:pt x="2130074" y="1547448"/>
                  </a:lnTo>
                  <a:lnTo>
                    <a:pt x="2555503" y="0"/>
                  </a:lnTo>
                  <a:close/>
                </a:path>
              </a:pathLst>
            </a:custGeom>
            <a:solidFill>
              <a:srgbClr val="FFBA00"/>
            </a:solidFill>
          </p:spPr>
          <p:txBody>
            <a:bodyPr wrap="square" lIns="0" tIns="0" rIns="0" bIns="0" rtlCol="0"/>
            <a:lstStyle/>
            <a:p>
              <a:endParaRPr/>
            </a:p>
          </p:txBody>
        </p:sp>
        <p:pic>
          <p:nvPicPr>
            <p:cNvPr id="9" name="object 9"/>
            <p:cNvPicPr/>
            <p:nvPr/>
          </p:nvPicPr>
          <p:blipFill>
            <a:blip r:embed="rId4" cstate="print"/>
            <a:stretch>
              <a:fillRect/>
            </a:stretch>
          </p:blipFill>
          <p:spPr>
            <a:xfrm>
              <a:off x="7549376" y="6167335"/>
              <a:ext cx="3294001" cy="612000"/>
            </a:xfrm>
            <a:prstGeom prst="rect">
              <a:avLst/>
            </a:prstGeom>
          </p:spPr>
        </p:pic>
      </p:grpSp>
      <p:sp>
        <p:nvSpPr>
          <p:cNvPr id="10" name="object 10"/>
          <p:cNvSpPr txBox="1"/>
          <p:nvPr/>
        </p:nvSpPr>
        <p:spPr>
          <a:xfrm>
            <a:off x="529396" y="6541137"/>
            <a:ext cx="5311140" cy="147320"/>
          </a:xfrm>
          <a:prstGeom prst="rect">
            <a:avLst/>
          </a:prstGeom>
        </p:spPr>
        <p:txBody>
          <a:bodyPr vert="horz" wrap="square" lIns="0" tIns="12700" rIns="0" bIns="0" rtlCol="0">
            <a:spAutoFit/>
          </a:bodyPr>
          <a:lstStyle/>
          <a:p>
            <a:pPr marL="12700">
              <a:lnSpc>
                <a:spcPct val="100000"/>
              </a:lnSpc>
              <a:spcBef>
                <a:spcPts val="100"/>
              </a:spcBef>
            </a:pPr>
            <a:r>
              <a:rPr lang="el" sz="800" u="sng" dirty="0">
                <a:solidFill>
                  <a:srgbClr val="87882D"/>
                </a:solidFill>
                <a:uFill>
                  <a:solidFill>
                    <a:srgbClr val="87882D"/>
                  </a:solidFill>
                </a:uFill>
                <a:latin typeface="Century Gothic"/>
                <a:cs typeface="Century Gothic"/>
              </a:rPr>
              <a:t>Εφαρμογές σταθμών φόρτισης EV - ένας αυξανόμενος κίνδυνος ασφάλειας στον κυβερνοχώρο - Radware Blog</a:t>
            </a:r>
            <a:r>
              <a:rPr lang="el" sz="800" u="none" dirty="0">
                <a:latin typeface="Century Gothic"/>
                <a:cs typeface="Century Gothic"/>
              </a:rPr>
              <a:t>, πρόσβαση τον Μάρτιο του 2024</a:t>
            </a:r>
            <a:endParaRPr sz="800" dirty="0">
              <a:latin typeface="Century Gothic"/>
              <a:cs typeface="Century Gothic"/>
            </a:endParaRPr>
          </a:p>
        </p:txBody>
      </p:sp>
      <p:sp>
        <p:nvSpPr>
          <p:cNvPr id="11" name="object 11"/>
          <p:cNvSpPr txBox="1"/>
          <p:nvPr/>
        </p:nvSpPr>
        <p:spPr>
          <a:xfrm>
            <a:off x="7827263" y="5593686"/>
            <a:ext cx="3971075" cy="444352"/>
          </a:xfrm>
          <a:prstGeom prst="rect">
            <a:avLst/>
          </a:prstGeom>
        </p:spPr>
        <p:txBody>
          <a:bodyPr vert="horz" wrap="square" lIns="0" tIns="13335" rIns="0" bIns="0" rtlCol="0">
            <a:spAutoFit/>
          </a:bodyPr>
          <a:lstStyle/>
          <a:p>
            <a:pPr marL="12700">
              <a:lnSpc>
                <a:spcPct val="100000"/>
              </a:lnSpc>
              <a:spcBef>
                <a:spcPts val="105"/>
              </a:spcBef>
            </a:pPr>
            <a:r>
              <a:rPr lang="el-GR" sz="1400" dirty="0">
                <a:latin typeface="Century Gothic"/>
                <a:cs typeface="Century Gothic"/>
              </a:rPr>
              <a:t>σταθμοί φόρτισης</a:t>
            </a:r>
            <a:r>
              <a:rPr lang="el" sz="1400" dirty="0">
                <a:latin typeface="Century Gothic"/>
                <a:cs typeface="Century Gothic"/>
              </a:rPr>
              <a:t>P008_S_E: Abdelkader Shaaban (ΑΙΤ), Cristina Alcaraz (UMA)</a:t>
            </a:r>
            <a:endParaRPr sz="1400" dirty="0">
              <a:latin typeface="Century Gothic"/>
              <a:cs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14720" y="3550411"/>
            <a:ext cx="4867910" cy="574040"/>
          </a:xfrm>
          <a:prstGeom prst="rect">
            <a:avLst/>
          </a:prstGeom>
        </p:spPr>
        <p:txBody>
          <a:bodyPr vert="horz" wrap="square" lIns="0" tIns="12700" rIns="0" bIns="0" rtlCol="0">
            <a:spAutoFit/>
          </a:bodyPr>
          <a:lstStyle/>
          <a:p>
            <a:pPr marL="12700">
              <a:lnSpc>
                <a:spcPct val="100000"/>
              </a:lnSpc>
              <a:spcBef>
                <a:spcPts val="100"/>
              </a:spcBef>
            </a:pPr>
            <a:r>
              <a:rPr lang="el" sz="3600" spc="75">
                <a:solidFill>
                  <a:srgbClr val="FFFFFF"/>
                </a:solidFill>
              </a:rPr>
              <a:t>Ανάλυση ευπάθειας</a:t>
            </a:r>
            <a:endParaRPr sz="3600"/>
          </a:p>
        </p:txBody>
      </p:sp>
      <p:grpSp>
        <p:nvGrpSpPr>
          <p:cNvPr id="3" name="object 3"/>
          <p:cNvGrpSpPr/>
          <p:nvPr/>
        </p:nvGrpSpPr>
        <p:grpSpPr>
          <a:xfrm>
            <a:off x="2921534" y="-11112"/>
            <a:ext cx="3121660" cy="6880225"/>
            <a:chOff x="2921534" y="-11112"/>
            <a:chExt cx="3121660" cy="6880225"/>
          </a:xfrm>
        </p:grpSpPr>
        <p:sp>
          <p:nvSpPr>
            <p:cNvPr id="4" name="object 4"/>
            <p:cNvSpPr/>
            <p:nvPr/>
          </p:nvSpPr>
          <p:spPr>
            <a:xfrm>
              <a:off x="2932646" y="0"/>
              <a:ext cx="1818639" cy="6858000"/>
            </a:xfrm>
            <a:custGeom>
              <a:avLst/>
              <a:gdLst/>
              <a:ahLst/>
              <a:cxnLst/>
              <a:rect l="l" t="t" r="r" b="b"/>
              <a:pathLst>
                <a:path w="1818639" h="6858000">
                  <a:moveTo>
                    <a:pt x="1818556" y="0"/>
                  </a:moveTo>
                  <a:lnTo>
                    <a:pt x="0" y="6858000"/>
                  </a:lnTo>
                </a:path>
              </a:pathLst>
            </a:custGeom>
            <a:ln w="22225">
              <a:solidFill>
                <a:srgbClr val="D87A1A"/>
              </a:solidFill>
            </a:ln>
          </p:spPr>
          <p:txBody>
            <a:bodyPr wrap="square" lIns="0" tIns="0" rIns="0" bIns="0" rtlCol="0"/>
            <a:lstStyle/>
            <a:p>
              <a:endParaRPr/>
            </a:p>
          </p:txBody>
        </p:sp>
        <p:sp>
          <p:nvSpPr>
            <p:cNvPr id="5" name="object 5"/>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grpSp>
      <p:pic>
        <p:nvPicPr>
          <p:cNvPr id="6" name="object 6"/>
          <p:cNvPicPr/>
          <p:nvPr/>
        </p:nvPicPr>
        <p:blipFill>
          <a:blip r:embed="rId2" cstate="print"/>
          <a:stretch>
            <a:fillRect/>
          </a:stretch>
        </p:blipFill>
        <p:spPr>
          <a:xfrm>
            <a:off x="7549376" y="6167335"/>
            <a:ext cx="3294001" cy="612000"/>
          </a:xfrm>
          <a:prstGeom prst="rect">
            <a:avLst/>
          </a:prstGeom>
        </p:spPr>
      </p:pic>
      <p:sp>
        <p:nvSpPr>
          <p:cNvPr id="7" name="object 7"/>
          <p:cNvSpPr txBox="1"/>
          <p:nvPr/>
        </p:nvSpPr>
        <p:spPr>
          <a:xfrm>
            <a:off x="78739" y="6523201"/>
            <a:ext cx="5438140" cy="444352"/>
          </a:xfrm>
          <a:prstGeom prst="rect">
            <a:avLst/>
          </a:prstGeom>
        </p:spPr>
        <p:txBody>
          <a:bodyPr vert="horz" wrap="square" lIns="0" tIns="13335" rIns="0" bIns="0" rtlCol="0">
            <a:spAutoFit/>
          </a:bodyPr>
          <a:lstStyle/>
          <a:p>
            <a:pPr marL="12700">
              <a:lnSpc>
                <a:spcPct val="100000"/>
              </a:lnSpc>
              <a:spcBef>
                <a:spcPts val="105"/>
              </a:spcBef>
            </a:pPr>
            <a:r>
              <a:rPr lang="el-GR" sz="1400" dirty="0">
                <a:latin typeface="Century Gothic"/>
                <a:cs typeface="Century Gothic"/>
              </a:rPr>
              <a:t>σταθμοί φόρτισης</a:t>
            </a:r>
            <a:r>
              <a:rPr lang="el" sz="1400" dirty="0">
                <a:latin typeface="Century Gothic"/>
                <a:cs typeface="Century Gothic"/>
              </a:rPr>
              <a:t>P008_S_E: Abdelkader Shaaban (ΑΙΤ), Cristina Alcaraz (UMA)</a:t>
            </a:r>
            <a:endParaRPr sz="1400" dirty="0">
              <a:latin typeface="Century Gothic"/>
              <a:cs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40924" y="-11112"/>
            <a:ext cx="5851074" cy="6880225"/>
          </a:xfrm>
          <a:prstGeom prst="rect">
            <a:avLst/>
          </a:prstGeom>
        </p:spPr>
      </p:pic>
      <p:sp>
        <p:nvSpPr>
          <p:cNvPr id="3" name="object 3"/>
          <p:cNvSpPr txBox="1">
            <a:spLocks noGrp="1"/>
          </p:cNvSpPr>
          <p:nvPr>
            <p:ph type="title"/>
          </p:nvPr>
        </p:nvSpPr>
        <p:spPr>
          <a:xfrm>
            <a:off x="747240" y="191387"/>
            <a:ext cx="6802135" cy="1120820"/>
          </a:xfrm>
          <a:prstGeom prst="rect">
            <a:avLst/>
          </a:prstGeom>
        </p:spPr>
        <p:txBody>
          <a:bodyPr vert="horz" wrap="square" lIns="0" tIns="12700" rIns="0" bIns="0" rtlCol="0">
            <a:spAutoFit/>
          </a:bodyPr>
          <a:lstStyle/>
          <a:p>
            <a:pPr marL="12700">
              <a:lnSpc>
                <a:spcPct val="100000"/>
              </a:lnSpc>
              <a:spcBef>
                <a:spcPts val="100"/>
              </a:spcBef>
            </a:pPr>
            <a:r>
              <a:rPr lang="el" sz="3600" spc="70" dirty="0"/>
              <a:t>Μελέτη περίπτωσης </a:t>
            </a:r>
            <a:r>
              <a:rPr lang="el-GR" sz="3600" spc="70" dirty="0"/>
              <a:t>σταθμοί φόρτισης</a:t>
            </a:r>
            <a:r>
              <a:rPr lang="el" sz="3600" spc="70" dirty="0"/>
              <a:t>MS</a:t>
            </a:r>
            <a:endParaRPr sz="3600" dirty="0"/>
          </a:p>
        </p:txBody>
      </p:sp>
      <p:sp>
        <p:nvSpPr>
          <p:cNvPr id="4" name="object 4"/>
          <p:cNvSpPr txBox="1"/>
          <p:nvPr/>
        </p:nvSpPr>
        <p:spPr>
          <a:xfrm>
            <a:off x="11126685" y="6324600"/>
            <a:ext cx="180975" cy="193040"/>
          </a:xfrm>
          <a:prstGeom prst="rect">
            <a:avLst/>
          </a:prstGeom>
        </p:spPr>
        <p:txBody>
          <a:bodyPr vert="horz" wrap="square" lIns="0" tIns="12700" rIns="0" bIns="0" rtlCol="0">
            <a:spAutoFit/>
          </a:bodyPr>
          <a:lstStyle/>
          <a:p>
            <a:pPr marL="12700">
              <a:lnSpc>
                <a:spcPct val="100000"/>
              </a:lnSpc>
              <a:spcBef>
                <a:spcPts val="100"/>
              </a:spcBef>
            </a:pPr>
            <a:r>
              <a:rPr lang="el" sz="1100" spc="-25">
                <a:solidFill>
                  <a:srgbClr val="FFFFFF"/>
                </a:solidFill>
                <a:latin typeface="Century Gothic"/>
                <a:cs typeface="Century Gothic"/>
              </a:rPr>
              <a:t>28</a:t>
            </a:r>
            <a:endParaRPr sz="1100">
              <a:latin typeface="Century Gothic"/>
              <a:cs typeface="Century Gothic"/>
            </a:endParaRPr>
          </a:p>
        </p:txBody>
      </p:sp>
      <p:grpSp>
        <p:nvGrpSpPr>
          <p:cNvPr id="5" name="object 5"/>
          <p:cNvGrpSpPr/>
          <p:nvPr/>
        </p:nvGrpSpPr>
        <p:grpSpPr>
          <a:xfrm>
            <a:off x="7371304" y="0"/>
            <a:ext cx="2555875" cy="6858000"/>
            <a:chOff x="7371304" y="0"/>
            <a:chExt cx="2555875" cy="6858000"/>
          </a:xfrm>
        </p:grpSpPr>
        <p:pic>
          <p:nvPicPr>
            <p:cNvPr id="6" name="object 6"/>
            <p:cNvPicPr/>
            <p:nvPr/>
          </p:nvPicPr>
          <p:blipFill>
            <a:blip r:embed="rId3" cstate="print"/>
            <a:stretch>
              <a:fillRect/>
            </a:stretch>
          </p:blipFill>
          <p:spPr>
            <a:xfrm>
              <a:off x="7827263" y="5154167"/>
              <a:ext cx="880872" cy="1703832"/>
            </a:xfrm>
            <a:prstGeom prst="rect">
              <a:avLst/>
            </a:prstGeom>
          </p:spPr>
        </p:pic>
        <p:sp>
          <p:nvSpPr>
            <p:cNvPr id="7" name="object 7"/>
            <p:cNvSpPr/>
            <p:nvPr/>
          </p:nvSpPr>
          <p:spPr>
            <a:xfrm>
              <a:off x="7371304" y="0"/>
              <a:ext cx="2555875" cy="6858000"/>
            </a:xfrm>
            <a:custGeom>
              <a:avLst/>
              <a:gdLst/>
              <a:ahLst/>
              <a:cxnLst/>
              <a:rect l="l" t="t" r="r" b="b"/>
              <a:pathLst>
                <a:path w="2555875" h="6858000">
                  <a:moveTo>
                    <a:pt x="1547726" y="1516812"/>
                  </a:moveTo>
                  <a:lnTo>
                    <a:pt x="1500360" y="1523278"/>
                  </a:lnTo>
                  <a:lnTo>
                    <a:pt x="1456813" y="1541405"/>
                  </a:lnTo>
                  <a:lnTo>
                    <a:pt x="1419312" y="1569921"/>
                  </a:lnTo>
                  <a:lnTo>
                    <a:pt x="1390086" y="1607553"/>
                  </a:lnTo>
                  <a:lnTo>
                    <a:pt x="1371362" y="1653029"/>
                  </a:lnTo>
                  <a:lnTo>
                    <a:pt x="976729" y="3108258"/>
                  </a:lnTo>
                  <a:lnTo>
                    <a:pt x="4150" y="6844283"/>
                  </a:lnTo>
                  <a:lnTo>
                    <a:pt x="331" y="6857004"/>
                  </a:lnTo>
                  <a:lnTo>
                    <a:pt x="0" y="6858000"/>
                  </a:lnTo>
                  <a:lnTo>
                    <a:pt x="26528" y="6858000"/>
                  </a:lnTo>
                  <a:lnTo>
                    <a:pt x="1002190" y="3115891"/>
                  </a:lnTo>
                  <a:lnTo>
                    <a:pt x="1396822" y="1660660"/>
                  </a:lnTo>
                  <a:lnTo>
                    <a:pt x="1417811" y="1614582"/>
                  </a:lnTo>
                  <a:lnTo>
                    <a:pt x="1451082" y="1578395"/>
                  </a:lnTo>
                  <a:lnTo>
                    <a:pt x="1493336" y="1554053"/>
                  </a:lnTo>
                  <a:lnTo>
                    <a:pt x="1541273" y="1543510"/>
                  </a:lnTo>
                  <a:lnTo>
                    <a:pt x="1643151" y="1543510"/>
                  </a:lnTo>
                  <a:lnTo>
                    <a:pt x="1631194" y="1536079"/>
                  </a:lnTo>
                  <a:lnTo>
                    <a:pt x="1596684" y="1523278"/>
                  </a:lnTo>
                  <a:lnTo>
                    <a:pt x="1547726" y="1516812"/>
                  </a:lnTo>
                  <a:close/>
                </a:path>
                <a:path w="2555875" h="6858000">
                  <a:moveTo>
                    <a:pt x="1643151" y="1543510"/>
                  </a:moveTo>
                  <a:lnTo>
                    <a:pt x="1541273" y="1543510"/>
                  </a:lnTo>
                  <a:lnTo>
                    <a:pt x="1591592" y="1548720"/>
                  </a:lnTo>
                  <a:lnTo>
                    <a:pt x="1620831" y="1559890"/>
                  </a:lnTo>
                  <a:lnTo>
                    <a:pt x="1669285" y="1597018"/>
                  </a:lnTo>
                  <a:lnTo>
                    <a:pt x="1700196" y="1651041"/>
                  </a:lnTo>
                  <a:lnTo>
                    <a:pt x="1707834" y="1711941"/>
                  </a:lnTo>
                  <a:lnTo>
                    <a:pt x="1702343" y="1743345"/>
                  </a:lnTo>
                  <a:lnTo>
                    <a:pt x="1442650" y="2701202"/>
                  </a:lnTo>
                  <a:lnTo>
                    <a:pt x="1436179" y="2750123"/>
                  </a:lnTo>
                  <a:lnTo>
                    <a:pt x="1442650" y="2797453"/>
                  </a:lnTo>
                  <a:lnTo>
                    <a:pt x="1460791" y="2840968"/>
                  </a:lnTo>
                  <a:lnTo>
                    <a:pt x="1489328" y="2878440"/>
                  </a:lnTo>
                  <a:lnTo>
                    <a:pt x="1526987" y="2907644"/>
                  </a:lnTo>
                  <a:lnTo>
                    <a:pt x="1572497" y="2926354"/>
                  </a:lnTo>
                  <a:lnTo>
                    <a:pt x="1624446" y="2932511"/>
                  </a:lnTo>
                  <a:lnTo>
                    <a:pt x="1674623" y="2924320"/>
                  </a:lnTo>
                  <a:lnTo>
                    <a:pt x="1709929" y="2907855"/>
                  </a:lnTo>
                  <a:lnTo>
                    <a:pt x="1623234" y="2907855"/>
                  </a:lnTo>
                  <a:lnTo>
                    <a:pt x="1578861" y="2902187"/>
                  </a:lnTo>
                  <a:lnTo>
                    <a:pt x="1532748" y="2881213"/>
                  </a:lnTo>
                  <a:lnTo>
                    <a:pt x="1496534" y="2847966"/>
                  </a:lnTo>
                  <a:lnTo>
                    <a:pt x="1472173" y="2805744"/>
                  </a:lnTo>
                  <a:lnTo>
                    <a:pt x="1461623" y="2757844"/>
                  </a:lnTo>
                  <a:lnTo>
                    <a:pt x="1466837" y="2707562"/>
                  </a:lnTo>
                  <a:lnTo>
                    <a:pt x="1726531" y="1749704"/>
                  </a:lnTo>
                  <a:lnTo>
                    <a:pt x="1732518" y="1714067"/>
                  </a:lnTo>
                  <a:lnTo>
                    <a:pt x="1731543" y="1681013"/>
                  </a:lnTo>
                  <a:lnTo>
                    <a:pt x="1731464" y="1678311"/>
                  </a:lnTo>
                  <a:lnTo>
                    <a:pt x="1723488" y="1643269"/>
                  </a:lnTo>
                  <a:lnTo>
                    <a:pt x="1708709" y="1609778"/>
                  </a:lnTo>
                  <a:lnTo>
                    <a:pt x="1687804" y="1579805"/>
                  </a:lnTo>
                  <a:lnTo>
                    <a:pt x="1661767" y="1555080"/>
                  </a:lnTo>
                  <a:lnTo>
                    <a:pt x="1643151" y="1543510"/>
                  </a:lnTo>
                  <a:close/>
                </a:path>
                <a:path w="2555875" h="6858000">
                  <a:moveTo>
                    <a:pt x="2555503" y="0"/>
                  </a:moveTo>
                  <a:lnTo>
                    <a:pt x="2528438" y="0"/>
                  </a:lnTo>
                  <a:lnTo>
                    <a:pt x="2105887" y="1541087"/>
                  </a:lnTo>
                  <a:lnTo>
                    <a:pt x="1763448" y="2816959"/>
                  </a:lnTo>
                  <a:lnTo>
                    <a:pt x="1738629" y="2854642"/>
                  </a:lnTo>
                  <a:lnTo>
                    <a:pt x="1705440" y="2883044"/>
                  </a:lnTo>
                  <a:lnTo>
                    <a:pt x="1666200" y="2901128"/>
                  </a:lnTo>
                  <a:lnTo>
                    <a:pt x="1623234" y="2907855"/>
                  </a:lnTo>
                  <a:lnTo>
                    <a:pt x="1709929" y="2907855"/>
                  </a:lnTo>
                  <a:lnTo>
                    <a:pt x="1720339" y="2903000"/>
                  </a:lnTo>
                  <a:lnTo>
                    <a:pt x="1758906" y="2869774"/>
                  </a:lnTo>
                  <a:lnTo>
                    <a:pt x="1787635" y="2825863"/>
                  </a:lnTo>
                  <a:lnTo>
                    <a:pt x="1787635" y="2824590"/>
                  </a:lnTo>
                  <a:lnTo>
                    <a:pt x="2130074" y="1547448"/>
                  </a:lnTo>
                  <a:lnTo>
                    <a:pt x="2555503" y="0"/>
                  </a:lnTo>
                  <a:close/>
                </a:path>
              </a:pathLst>
            </a:custGeom>
            <a:solidFill>
              <a:srgbClr val="FFBA00"/>
            </a:solidFill>
          </p:spPr>
          <p:txBody>
            <a:bodyPr wrap="square" lIns="0" tIns="0" rIns="0" bIns="0" rtlCol="0"/>
            <a:lstStyle/>
            <a:p>
              <a:endParaRPr/>
            </a:p>
          </p:txBody>
        </p:sp>
      </p:grpSp>
      <p:graphicFrame>
        <p:nvGraphicFramePr>
          <p:cNvPr id="8" name="object 8"/>
          <p:cNvGraphicFramePr>
            <a:graphicFrameLocks noGrp="1"/>
          </p:cNvGraphicFramePr>
          <p:nvPr>
            <p:extLst>
              <p:ext uri="{D42A27DB-BD31-4B8C-83A1-F6EECF244321}">
                <p14:modId xmlns:p14="http://schemas.microsoft.com/office/powerpoint/2010/main" val="3101976923"/>
              </p:ext>
            </p:extLst>
          </p:nvPr>
        </p:nvGraphicFramePr>
        <p:xfrm>
          <a:off x="344110" y="3036482"/>
          <a:ext cx="7019925" cy="3605530"/>
        </p:xfrm>
        <a:graphic>
          <a:graphicData uri="http://schemas.openxmlformats.org/drawingml/2006/table">
            <a:tbl>
              <a:tblPr firstRow="1" bandRow="1">
                <a:tableStyleId>{2D5ABB26-0587-4C30-8999-92F81FD0307C}</a:tableStyleId>
              </a:tblPr>
              <a:tblGrid>
                <a:gridCol w="1412875">
                  <a:extLst>
                    <a:ext uri="{9D8B030D-6E8A-4147-A177-3AD203B41FA5}">
                      <a16:colId xmlns:a16="http://schemas.microsoft.com/office/drawing/2014/main" val="20000"/>
                    </a:ext>
                  </a:extLst>
                </a:gridCol>
                <a:gridCol w="3267075">
                  <a:extLst>
                    <a:ext uri="{9D8B030D-6E8A-4147-A177-3AD203B41FA5}">
                      <a16:colId xmlns:a16="http://schemas.microsoft.com/office/drawing/2014/main" val="20001"/>
                    </a:ext>
                  </a:extLst>
                </a:gridCol>
                <a:gridCol w="2339975">
                  <a:extLst>
                    <a:ext uri="{9D8B030D-6E8A-4147-A177-3AD203B41FA5}">
                      <a16:colId xmlns:a16="http://schemas.microsoft.com/office/drawing/2014/main" val="20002"/>
                    </a:ext>
                  </a:extLst>
                </a:gridCol>
              </a:tblGrid>
              <a:tr h="202565">
                <a:tc>
                  <a:txBody>
                    <a:bodyPr/>
                    <a:lstStyle/>
                    <a:p>
                      <a:pPr marL="415290">
                        <a:lnSpc>
                          <a:spcPct val="100000"/>
                        </a:lnSpc>
                        <a:spcBef>
                          <a:spcPts val="190"/>
                        </a:spcBef>
                      </a:pPr>
                      <a:r>
                        <a:rPr lang="el" sz="1000" b="1" spc="-10" dirty="0">
                          <a:latin typeface="Century Gothic Bold"/>
                          <a:cs typeface="Century Gothic Bold"/>
                        </a:rPr>
                        <a:t>Κατηγορία</a:t>
                      </a:r>
                      <a:endParaRPr sz="1000" dirty="0">
                        <a:latin typeface="Century Gothic Bold"/>
                        <a:cs typeface="Century Gothic Bold"/>
                      </a:endParaRPr>
                    </a:p>
                  </a:txBody>
                  <a:tcPr marL="0" marR="0" marT="2413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tc>
                  <a:txBody>
                    <a:bodyPr/>
                    <a:lstStyle/>
                    <a:p>
                      <a:pPr marL="1057910">
                        <a:lnSpc>
                          <a:spcPct val="100000"/>
                        </a:lnSpc>
                        <a:spcBef>
                          <a:spcPts val="190"/>
                        </a:spcBef>
                      </a:pPr>
                      <a:r>
                        <a:rPr lang="el" sz="1000" b="1" spc="-10">
                          <a:latin typeface="Century Gothic Bold"/>
                          <a:cs typeface="Century Gothic Bold"/>
                        </a:rPr>
                        <a:t>Προμηθευτής/Προγραμματιστής</a:t>
                      </a:r>
                      <a:endParaRPr sz="1000">
                        <a:latin typeface="Century Gothic Bold"/>
                        <a:cs typeface="Century Gothic Bold"/>
                      </a:endParaRPr>
                    </a:p>
                  </a:txBody>
                  <a:tcPr marL="0" marR="0" marT="2413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tc>
                  <a:txBody>
                    <a:bodyPr/>
                    <a:lstStyle/>
                    <a:p>
                      <a:pPr algn="ctr">
                        <a:lnSpc>
                          <a:spcPct val="100000"/>
                        </a:lnSpc>
                        <a:spcBef>
                          <a:spcPts val="190"/>
                        </a:spcBef>
                      </a:pPr>
                      <a:r>
                        <a:rPr lang="el-GR" sz="1000" b="1" spc="-20" dirty="0">
                          <a:latin typeface="Century Gothic Bold"/>
                          <a:cs typeface="Century Gothic Bold"/>
                        </a:rPr>
                        <a:t>σταθμοί φόρτισης</a:t>
                      </a:r>
                      <a:r>
                        <a:rPr lang="el" sz="1000" b="1" spc="-20" dirty="0">
                          <a:latin typeface="Century Gothic Bold"/>
                          <a:cs typeface="Century Gothic Bold"/>
                        </a:rPr>
                        <a:t>MS</a:t>
                      </a:r>
                      <a:endParaRPr sz="1000" dirty="0">
                        <a:latin typeface="Century Gothic Bold"/>
                        <a:cs typeface="Century Gothic Bold"/>
                      </a:endParaRPr>
                    </a:p>
                  </a:txBody>
                  <a:tcPr marL="0" marR="0" marT="2413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extLst>
                  <a:ext uri="{0D108BD9-81ED-4DB2-BD59-A6C34878D82A}">
                    <a16:rowId xmlns:a16="http://schemas.microsoft.com/office/drawing/2014/main" val="10000"/>
                  </a:ext>
                </a:extLst>
              </a:tr>
              <a:tr h="202565">
                <a:tc rowSpan="5">
                  <a:txBody>
                    <a:bodyPr/>
                    <a:lstStyle/>
                    <a:p>
                      <a:pPr>
                        <a:lnSpc>
                          <a:spcPct val="100000"/>
                        </a:lnSpc>
                      </a:pPr>
                      <a:endParaRPr sz="1000">
                        <a:latin typeface="Times New Roman"/>
                        <a:cs typeface="Times New Roman"/>
                      </a:endParaRPr>
                    </a:p>
                    <a:p>
                      <a:pPr>
                        <a:lnSpc>
                          <a:spcPct val="100000"/>
                        </a:lnSpc>
                        <a:spcBef>
                          <a:spcPts val="1090"/>
                        </a:spcBef>
                      </a:pPr>
                      <a:endParaRPr sz="1000">
                        <a:latin typeface="Times New Roman"/>
                        <a:cs typeface="Times New Roman"/>
                      </a:endParaRPr>
                    </a:p>
                    <a:p>
                      <a:pPr marL="426720">
                        <a:lnSpc>
                          <a:spcPct val="100000"/>
                        </a:lnSpc>
                        <a:spcBef>
                          <a:spcPts val="5"/>
                        </a:spcBef>
                      </a:pPr>
                      <a:r>
                        <a:rPr lang="el" sz="1000" b="1" spc="-10">
                          <a:latin typeface="Century Gothic Bold"/>
                          <a:cs typeface="Century Gothic Bold"/>
                        </a:rPr>
                        <a:t>Υλικολογισμικό</a:t>
                      </a:r>
                      <a:endParaRPr sz="1000">
                        <a:latin typeface="Century Gothic Bold"/>
                        <a:cs typeface="Century Gothic Bold"/>
                      </a:endParaRPr>
                    </a:p>
                  </a:txBody>
                  <a:tcPr marL="0" marR="0" marT="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tc>
                  <a:txBody>
                    <a:bodyPr/>
                    <a:lstStyle/>
                    <a:p>
                      <a:pPr marL="50165">
                        <a:lnSpc>
                          <a:spcPct val="100000"/>
                        </a:lnSpc>
                        <a:spcBef>
                          <a:spcPts val="200"/>
                        </a:spcBef>
                      </a:pPr>
                      <a:r>
                        <a:rPr lang="en-US" sz="1000" dirty="0">
                          <a:latin typeface="Century Gothic"/>
                          <a:cs typeface="Century Gothic"/>
                        </a:rPr>
                        <a:t>Schneider</a:t>
                      </a:r>
                      <a:r>
                        <a:rPr lang="en-US" sz="1000" spc="-55" dirty="0">
                          <a:latin typeface="Century Gothic"/>
                          <a:cs typeface="Century Gothic"/>
                        </a:rPr>
                        <a:t> </a:t>
                      </a:r>
                      <a:r>
                        <a:rPr lang="en-US" sz="1000" spc="-10" dirty="0">
                          <a:latin typeface="Century Gothic"/>
                          <a:cs typeface="Century Gothic"/>
                        </a:rPr>
                        <a:t>Electric</a:t>
                      </a:r>
                      <a:endParaRPr lang="en-US" sz="1000" dirty="0">
                        <a:latin typeface="Century Gothic"/>
                        <a:cs typeface="Century Gothic"/>
                      </a:endParaRPr>
                    </a:p>
                  </a:txBody>
                  <a:tcPr marL="0" marR="0" marT="2540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50165">
                        <a:lnSpc>
                          <a:spcPct val="100000"/>
                        </a:lnSpc>
                        <a:spcBef>
                          <a:spcPts val="200"/>
                        </a:spcBef>
                      </a:pPr>
                      <a:r>
                        <a:rPr lang="el" sz="1000" spc="-10">
                          <a:latin typeface="Century Gothic"/>
                          <a:cs typeface="Century Gothic"/>
                        </a:rPr>
                        <a:t>EVlink</a:t>
                      </a:r>
                      <a:endParaRPr sz="1000">
                        <a:latin typeface="Century Gothic"/>
                        <a:cs typeface="Century Gothic"/>
                      </a:endParaRPr>
                    </a:p>
                  </a:txBody>
                  <a:tcPr marL="0" marR="0" marT="2540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01"/>
                  </a:ext>
                </a:extLst>
              </a:tr>
              <a:tr h="202565">
                <a:tc vMerge="1">
                  <a:txBody>
                    <a:bodyPr/>
                    <a:lstStyle/>
                    <a:p>
                      <a:endParaRPr/>
                    </a:p>
                  </a:txBody>
                  <a:tcPr marL="0" marR="0" marT="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tc>
                  <a:txBody>
                    <a:bodyPr/>
                    <a:lstStyle/>
                    <a:p>
                      <a:pPr marL="50165">
                        <a:lnSpc>
                          <a:spcPct val="100000"/>
                        </a:lnSpc>
                        <a:spcBef>
                          <a:spcPts val="185"/>
                        </a:spcBef>
                      </a:pPr>
                      <a:r>
                        <a:rPr lang="el" sz="1000">
                          <a:latin typeface="Century Gothic"/>
                          <a:cs typeface="Century Gothic"/>
                        </a:rPr>
                        <a:t>Eaton Corporation</a:t>
                      </a:r>
                      <a:endParaRPr sz="1000">
                        <a:latin typeface="Century Gothic"/>
                        <a:cs typeface="Century Gothic"/>
                      </a:endParaRPr>
                    </a:p>
                  </a:txBody>
                  <a:tcPr marL="0" marR="0" marT="2349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50165">
                        <a:lnSpc>
                          <a:spcPct val="100000"/>
                        </a:lnSpc>
                        <a:spcBef>
                          <a:spcPts val="185"/>
                        </a:spcBef>
                      </a:pPr>
                      <a:r>
                        <a:rPr lang="el" sz="1000" spc="-10">
                          <a:latin typeface="Century Gothic"/>
                          <a:cs typeface="Century Gothic"/>
                        </a:rPr>
                        <a:t>xChargeIn</a:t>
                      </a:r>
                      <a:endParaRPr sz="1000">
                        <a:latin typeface="Century Gothic"/>
                        <a:cs typeface="Century Gothic"/>
                      </a:endParaRPr>
                    </a:p>
                  </a:txBody>
                  <a:tcPr marL="0" marR="0" marT="2349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02"/>
                  </a:ext>
                </a:extLst>
              </a:tr>
              <a:tr h="202565">
                <a:tc vMerge="1">
                  <a:txBody>
                    <a:bodyPr/>
                    <a:lstStyle/>
                    <a:p>
                      <a:endParaRPr/>
                    </a:p>
                  </a:txBody>
                  <a:tcPr marL="0" marR="0" marT="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tc>
                  <a:txBody>
                    <a:bodyPr/>
                    <a:lstStyle/>
                    <a:p>
                      <a:pPr marL="50165">
                        <a:lnSpc>
                          <a:spcPct val="100000"/>
                        </a:lnSpc>
                        <a:spcBef>
                          <a:spcPts val="195"/>
                        </a:spcBef>
                      </a:pPr>
                      <a:r>
                        <a:rPr lang="el" sz="1000" spc="-10">
                          <a:latin typeface="Century Gothic"/>
                          <a:cs typeface="Century Gothic"/>
                        </a:rPr>
                        <a:t>Etrel</a:t>
                      </a:r>
                      <a:endParaRPr sz="1000">
                        <a:latin typeface="Century Gothic"/>
                        <a:cs typeface="Century Gothic"/>
                      </a:endParaRPr>
                    </a:p>
                  </a:txBody>
                  <a:tcPr marL="0" marR="0" marT="2476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50165">
                        <a:lnSpc>
                          <a:spcPct val="100000"/>
                        </a:lnSpc>
                        <a:spcBef>
                          <a:spcPts val="195"/>
                        </a:spcBef>
                      </a:pPr>
                      <a:r>
                        <a:rPr lang="el-GR" sz="1000" dirty="0">
                          <a:latin typeface="Century Gothic"/>
                          <a:cs typeface="Century Gothic"/>
                        </a:rPr>
                        <a:t>σταθμοί φόρτισης</a:t>
                      </a:r>
                      <a:r>
                        <a:rPr lang="el" sz="1000" dirty="0">
                          <a:latin typeface="Century Gothic"/>
                          <a:cs typeface="Century Gothic"/>
                        </a:rPr>
                        <a:t>WI Etrel</a:t>
                      </a:r>
                      <a:endParaRPr sz="1000" dirty="0">
                        <a:latin typeface="Century Gothic"/>
                        <a:cs typeface="Century Gothic"/>
                      </a:endParaRPr>
                    </a:p>
                  </a:txBody>
                  <a:tcPr marL="0" marR="0" marT="2476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03"/>
                  </a:ext>
                </a:extLst>
              </a:tr>
              <a:tr h="202565">
                <a:tc vMerge="1">
                  <a:txBody>
                    <a:bodyPr/>
                    <a:lstStyle/>
                    <a:p>
                      <a:endParaRPr/>
                    </a:p>
                  </a:txBody>
                  <a:tcPr marL="0" marR="0" marT="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tc>
                  <a:txBody>
                    <a:bodyPr/>
                    <a:lstStyle/>
                    <a:p>
                      <a:pPr marL="50165">
                        <a:lnSpc>
                          <a:spcPct val="100000"/>
                        </a:lnSpc>
                        <a:spcBef>
                          <a:spcPts val="204"/>
                        </a:spcBef>
                      </a:pPr>
                      <a:r>
                        <a:rPr lang="en-US" sz="1000" spc="-10" dirty="0" err="1">
                          <a:latin typeface="Century Gothic"/>
                          <a:cs typeface="Century Gothic"/>
                        </a:rPr>
                        <a:t>Smartfox</a:t>
                      </a:r>
                      <a:endParaRPr lang="en-US" sz="1000" dirty="0">
                        <a:latin typeface="Century Gothic"/>
                        <a:cs typeface="Century Gothic"/>
                      </a:endParaRPr>
                    </a:p>
                  </a:txBody>
                  <a:tcPr marL="0" marR="0" marT="26034"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50165">
                        <a:lnSpc>
                          <a:spcPct val="100000"/>
                        </a:lnSpc>
                        <a:spcBef>
                          <a:spcPts val="204"/>
                        </a:spcBef>
                      </a:pPr>
                      <a:r>
                        <a:rPr lang="el" sz="1000" spc="-10">
                          <a:latin typeface="Century Gothic"/>
                          <a:cs typeface="Century Gothic"/>
                        </a:rPr>
                        <a:t>Έξυπνη αλεπού</a:t>
                      </a:r>
                      <a:endParaRPr sz="1000">
                        <a:latin typeface="Century Gothic"/>
                        <a:cs typeface="Century Gothic"/>
                      </a:endParaRPr>
                    </a:p>
                  </a:txBody>
                  <a:tcPr marL="0" marR="0" marT="26034"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04"/>
                  </a:ext>
                </a:extLst>
              </a:tr>
              <a:tr h="202565">
                <a:tc vMerge="1">
                  <a:txBody>
                    <a:bodyPr/>
                    <a:lstStyle/>
                    <a:p>
                      <a:endParaRPr/>
                    </a:p>
                  </a:txBody>
                  <a:tcPr marL="0" marR="0" marT="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tc>
                  <a:txBody>
                    <a:bodyPr/>
                    <a:lstStyle/>
                    <a:p>
                      <a:pPr marL="50165">
                        <a:lnSpc>
                          <a:spcPct val="100000"/>
                        </a:lnSpc>
                        <a:spcBef>
                          <a:spcPts val="190"/>
                        </a:spcBef>
                      </a:pPr>
                      <a:r>
                        <a:rPr lang="en-US" sz="1000" spc="-20" dirty="0">
                          <a:latin typeface="Century Gothic"/>
                          <a:cs typeface="Century Gothic"/>
                        </a:rPr>
                        <a:t>Keba</a:t>
                      </a:r>
                      <a:endParaRPr sz="1000" dirty="0">
                        <a:latin typeface="Century Gothic"/>
                        <a:cs typeface="Century Gothic"/>
                      </a:endParaRPr>
                    </a:p>
                  </a:txBody>
                  <a:tcPr marL="0" marR="0" marT="2413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50165">
                        <a:lnSpc>
                          <a:spcPct val="100000"/>
                        </a:lnSpc>
                        <a:spcBef>
                          <a:spcPts val="190"/>
                        </a:spcBef>
                      </a:pPr>
                      <a:r>
                        <a:rPr lang="el" sz="1000" spc="-20">
                          <a:latin typeface="Century Gothic"/>
                          <a:cs typeface="Century Gothic"/>
                        </a:rPr>
                        <a:t>Κέμπα</a:t>
                      </a:r>
                      <a:endParaRPr sz="1000">
                        <a:latin typeface="Century Gothic"/>
                        <a:cs typeface="Century Gothic"/>
                      </a:endParaRPr>
                    </a:p>
                  </a:txBody>
                  <a:tcPr marL="0" marR="0" marT="2413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05"/>
                  </a:ext>
                </a:extLst>
              </a:tr>
              <a:tr h="202565">
                <a:tc rowSpan="3">
                  <a:txBody>
                    <a:bodyPr/>
                    <a:lstStyle/>
                    <a:p>
                      <a:pPr>
                        <a:lnSpc>
                          <a:spcPct val="100000"/>
                        </a:lnSpc>
                        <a:spcBef>
                          <a:spcPts val="635"/>
                        </a:spcBef>
                      </a:pPr>
                      <a:endParaRPr sz="1000" dirty="0">
                        <a:latin typeface="Times New Roman"/>
                        <a:cs typeface="Times New Roman"/>
                      </a:endParaRPr>
                    </a:p>
                    <a:p>
                      <a:pPr algn="ctr">
                        <a:lnSpc>
                          <a:spcPct val="100000"/>
                        </a:lnSpc>
                      </a:pPr>
                      <a:r>
                        <a:rPr lang="el" sz="1000" b="1" spc="-10" dirty="0">
                          <a:latin typeface="Century Gothic Bold"/>
                          <a:cs typeface="Century Gothic Bold"/>
                        </a:rPr>
                        <a:t>Κινητός</a:t>
                      </a:r>
                      <a:endParaRPr sz="1000" dirty="0">
                        <a:latin typeface="Century Gothic Bold"/>
                        <a:cs typeface="Century Gothic Bold"/>
                      </a:endParaRPr>
                    </a:p>
                  </a:txBody>
                  <a:tcPr marL="0" marR="0" marT="8064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tc>
                  <a:txBody>
                    <a:bodyPr/>
                    <a:lstStyle/>
                    <a:p>
                      <a:pPr marL="50165">
                        <a:lnSpc>
                          <a:spcPct val="100000"/>
                        </a:lnSpc>
                        <a:spcBef>
                          <a:spcPts val="200"/>
                        </a:spcBef>
                      </a:pPr>
                      <a:r>
                        <a:rPr lang="el" sz="1000" spc="-10">
                          <a:latin typeface="Century Gothic"/>
                          <a:cs typeface="Century Gothic"/>
                        </a:rPr>
                        <a:t>Σημείο φόρτισης</a:t>
                      </a:r>
                      <a:endParaRPr sz="1000">
                        <a:latin typeface="Century Gothic"/>
                        <a:cs typeface="Century Gothic"/>
                      </a:endParaRPr>
                    </a:p>
                  </a:txBody>
                  <a:tcPr marL="0" marR="0" marT="2540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50165">
                        <a:lnSpc>
                          <a:spcPct val="100000"/>
                        </a:lnSpc>
                        <a:spcBef>
                          <a:spcPts val="200"/>
                        </a:spcBef>
                      </a:pPr>
                      <a:r>
                        <a:rPr lang="el" sz="1000" spc="-10">
                          <a:latin typeface="Century Gothic"/>
                          <a:cs typeface="Century Gothic"/>
                        </a:rPr>
                        <a:t>Σημείο φόρτισης</a:t>
                      </a:r>
                      <a:endParaRPr sz="1000">
                        <a:latin typeface="Century Gothic"/>
                        <a:cs typeface="Century Gothic"/>
                      </a:endParaRPr>
                    </a:p>
                  </a:txBody>
                  <a:tcPr marL="0" marR="0" marT="2540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06"/>
                  </a:ext>
                </a:extLst>
              </a:tr>
              <a:tr h="202565">
                <a:tc vMerge="1">
                  <a:txBody>
                    <a:bodyPr/>
                    <a:lstStyle/>
                    <a:p>
                      <a:endParaRPr/>
                    </a:p>
                  </a:txBody>
                  <a:tcPr marL="0" marR="0" marT="8064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tc>
                  <a:txBody>
                    <a:bodyPr/>
                    <a:lstStyle/>
                    <a:p>
                      <a:pPr marL="50165">
                        <a:lnSpc>
                          <a:spcPct val="100000"/>
                        </a:lnSpc>
                        <a:spcBef>
                          <a:spcPts val="185"/>
                        </a:spcBef>
                      </a:pPr>
                      <a:r>
                        <a:rPr lang="el" sz="1000">
                          <a:latin typeface="Century Gothic"/>
                          <a:cs typeface="Century Gothic"/>
                        </a:rPr>
                        <a:t>Go Ηλεκτρικοί Σταθμοί</a:t>
                      </a:r>
                      <a:endParaRPr sz="1000">
                        <a:latin typeface="Century Gothic"/>
                        <a:cs typeface="Century Gothic"/>
                      </a:endParaRPr>
                    </a:p>
                  </a:txBody>
                  <a:tcPr marL="0" marR="0" marT="2349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50165">
                        <a:lnSpc>
                          <a:spcPct val="100000"/>
                        </a:lnSpc>
                        <a:spcBef>
                          <a:spcPts val="185"/>
                        </a:spcBef>
                      </a:pPr>
                      <a:r>
                        <a:rPr lang="en-US" sz="1000" spc="-25" dirty="0">
                          <a:latin typeface="Century Gothic"/>
                          <a:cs typeface="Century Gothic"/>
                        </a:rPr>
                        <a:t>Go</a:t>
                      </a:r>
                      <a:endParaRPr lang="en-US" sz="1000" dirty="0">
                        <a:latin typeface="Century Gothic"/>
                        <a:cs typeface="Century Gothic"/>
                      </a:endParaRPr>
                    </a:p>
                  </a:txBody>
                  <a:tcPr marL="0" marR="0" marT="2349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07"/>
                  </a:ext>
                </a:extLst>
              </a:tr>
              <a:tr h="202565">
                <a:tc vMerge="1">
                  <a:txBody>
                    <a:bodyPr/>
                    <a:lstStyle/>
                    <a:p>
                      <a:endParaRPr/>
                    </a:p>
                  </a:txBody>
                  <a:tcPr marL="0" marR="0" marT="8064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tc>
                  <a:txBody>
                    <a:bodyPr/>
                    <a:lstStyle/>
                    <a:p>
                      <a:pPr marL="50165">
                        <a:lnSpc>
                          <a:spcPct val="100000"/>
                        </a:lnSpc>
                        <a:spcBef>
                          <a:spcPts val="195"/>
                        </a:spcBef>
                      </a:pPr>
                      <a:r>
                        <a:rPr lang="el" sz="1000">
                          <a:latin typeface="Century Gothic"/>
                          <a:cs typeface="Century Gothic"/>
                        </a:rPr>
                        <a:t>Σύνδεση EV</a:t>
                      </a:r>
                      <a:endParaRPr sz="1000">
                        <a:latin typeface="Century Gothic"/>
                        <a:cs typeface="Century Gothic"/>
                      </a:endParaRPr>
                    </a:p>
                  </a:txBody>
                  <a:tcPr marL="0" marR="0" marT="2476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50165">
                        <a:lnSpc>
                          <a:spcPct val="100000"/>
                        </a:lnSpc>
                        <a:spcBef>
                          <a:spcPts val="195"/>
                        </a:spcBef>
                      </a:pPr>
                      <a:r>
                        <a:rPr lang="en-US" sz="1000" dirty="0">
                          <a:latin typeface="Century Gothic"/>
                          <a:cs typeface="Century Gothic"/>
                        </a:rPr>
                        <a:t>EV</a:t>
                      </a:r>
                      <a:r>
                        <a:rPr lang="en-US" sz="1000" spc="-15" dirty="0">
                          <a:latin typeface="Century Gothic"/>
                          <a:cs typeface="Century Gothic"/>
                        </a:rPr>
                        <a:t> </a:t>
                      </a:r>
                      <a:r>
                        <a:rPr lang="en-US" sz="1000" spc="-10" dirty="0">
                          <a:latin typeface="Century Gothic"/>
                          <a:cs typeface="Century Gothic"/>
                        </a:rPr>
                        <a:t>Connect</a:t>
                      </a:r>
                      <a:endParaRPr lang="en-US" sz="1000" dirty="0">
                        <a:latin typeface="Century Gothic"/>
                        <a:cs typeface="Century Gothic"/>
                      </a:endParaRPr>
                    </a:p>
                  </a:txBody>
                  <a:tcPr marL="0" marR="0" marT="2476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08"/>
                  </a:ext>
                </a:extLst>
              </a:tr>
              <a:tr h="256540">
                <a:tc rowSpan="8">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670"/>
                        </a:spcBef>
                      </a:pPr>
                      <a:endParaRPr sz="1000">
                        <a:latin typeface="Times New Roman"/>
                        <a:cs typeface="Times New Roman"/>
                      </a:endParaRPr>
                    </a:p>
                    <a:p>
                      <a:pPr algn="ctr">
                        <a:lnSpc>
                          <a:spcPct val="100000"/>
                        </a:lnSpc>
                      </a:pPr>
                      <a:r>
                        <a:rPr lang="el" sz="1000" b="1" spc="-25">
                          <a:latin typeface="Century Gothic Bold"/>
                          <a:cs typeface="Century Gothic Bold"/>
                        </a:rPr>
                        <a:t>Ιστός</a:t>
                      </a:r>
                      <a:endParaRPr sz="1000">
                        <a:latin typeface="Century Gothic Bold"/>
                        <a:cs typeface="Century Gothic Bold"/>
                      </a:endParaRPr>
                    </a:p>
                  </a:txBody>
                  <a:tcPr marL="0" marR="0" marT="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tc>
                  <a:txBody>
                    <a:bodyPr/>
                    <a:lstStyle/>
                    <a:p>
                      <a:pPr marL="50165">
                        <a:lnSpc>
                          <a:spcPct val="100000"/>
                        </a:lnSpc>
                        <a:spcBef>
                          <a:spcPts val="420"/>
                        </a:spcBef>
                      </a:pPr>
                      <a:r>
                        <a:rPr lang="el" sz="1000">
                          <a:latin typeface="Century Gothic"/>
                          <a:cs typeface="Century Gothic"/>
                        </a:rPr>
                        <a:t>Ανοικτή πρόσβαση σε βιώσιμες διαλείπουσες πηγές</a:t>
                      </a:r>
                      <a:endParaRPr sz="1000">
                        <a:latin typeface="Century Gothic"/>
                        <a:cs typeface="Century Gothic"/>
                      </a:endParaRPr>
                    </a:p>
                  </a:txBody>
                  <a:tcPr marL="0" marR="0" marT="5334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50165">
                        <a:lnSpc>
                          <a:spcPct val="100000"/>
                        </a:lnSpc>
                        <a:spcBef>
                          <a:spcPts val="420"/>
                        </a:spcBef>
                      </a:pPr>
                      <a:r>
                        <a:rPr lang="el" sz="1000" dirty="0">
                          <a:latin typeface="Century Gothic"/>
                          <a:cs typeface="Century Gothic"/>
                        </a:rPr>
                        <a:t>Πύλη OASIS</a:t>
                      </a:r>
                      <a:endParaRPr sz="1000" dirty="0">
                        <a:latin typeface="Century Gothic"/>
                        <a:cs typeface="Century Gothic"/>
                      </a:endParaRPr>
                    </a:p>
                  </a:txBody>
                  <a:tcPr marL="0" marR="0" marT="5334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09"/>
                  </a:ext>
                </a:extLst>
              </a:tr>
              <a:tr h="256540">
                <a:tc vMerge="1">
                  <a:txBody>
                    <a:bodyPr/>
                    <a:lstStyle/>
                    <a:p>
                      <a:endParaRPr/>
                    </a:p>
                  </a:txBody>
                  <a:tcPr marL="0" marR="0" marT="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tc>
                  <a:txBody>
                    <a:bodyPr/>
                    <a:lstStyle/>
                    <a:p>
                      <a:pPr marL="50165">
                        <a:lnSpc>
                          <a:spcPct val="100000"/>
                        </a:lnSpc>
                        <a:spcBef>
                          <a:spcPts val="415"/>
                        </a:spcBef>
                      </a:pPr>
                      <a:r>
                        <a:rPr lang="en-US" sz="1000" dirty="0">
                          <a:latin typeface="Century Gothic"/>
                          <a:cs typeface="Century Gothic"/>
                        </a:rPr>
                        <a:t>Cornerstone</a:t>
                      </a:r>
                      <a:r>
                        <a:rPr lang="en-US" sz="1000" spc="-65" dirty="0">
                          <a:latin typeface="Century Gothic"/>
                          <a:cs typeface="Century Gothic"/>
                        </a:rPr>
                        <a:t> </a:t>
                      </a:r>
                      <a:r>
                        <a:rPr lang="en-US" sz="1000" dirty="0">
                          <a:latin typeface="Century Gothic"/>
                          <a:cs typeface="Century Gothic"/>
                        </a:rPr>
                        <a:t>Technologies</a:t>
                      </a:r>
                      <a:r>
                        <a:rPr lang="en-US" sz="1000" spc="-60" dirty="0">
                          <a:latin typeface="Century Gothic"/>
                          <a:cs typeface="Century Gothic"/>
                        </a:rPr>
                        <a:t> </a:t>
                      </a:r>
                      <a:r>
                        <a:rPr lang="en-US" sz="1000" spc="-10" dirty="0">
                          <a:latin typeface="Century Gothic"/>
                          <a:cs typeface="Century Gothic"/>
                        </a:rPr>
                        <a:t>Limited</a:t>
                      </a:r>
                      <a:endParaRPr lang="en-US" sz="1000" dirty="0">
                        <a:latin typeface="Century Gothic"/>
                        <a:cs typeface="Century Gothic"/>
                      </a:endParaRPr>
                    </a:p>
                  </a:txBody>
                  <a:tcPr marL="0" marR="0" marT="5270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50165">
                        <a:lnSpc>
                          <a:spcPct val="100000"/>
                        </a:lnSpc>
                        <a:spcBef>
                          <a:spcPts val="415"/>
                        </a:spcBef>
                      </a:pPr>
                      <a:r>
                        <a:rPr lang="el" sz="1000">
                          <a:latin typeface="Century Gothic"/>
                          <a:cs typeface="Century Gothic"/>
                        </a:rPr>
                        <a:t>BaSE EVMS</a:t>
                      </a:r>
                      <a:endParaRPr sz="1000">
                        <a:latin typeface="Century Gothic"/>
                        <a:cs typeface="Century Gothic"/>
                      </a:endParaRPr>
                    </a:p>
                  </a:txBody>
                  <a:tcPr marL="0" marR="0" marT="5270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10"/>
                  </a:ext>
                </a:extLst>
              </a:tr>
              <a:tr h="202565">
                <a:tc vMerge="1">
                  <a:txBody>
                    <a:bodyPr/>
                    <a:lstStyle/>
                    <a:p>
                      <a:endParaRPr/>
                    </a:p>
                  </a:txBody>
                  <a:tcPr marL="0" marR="0" marT="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tc>
                  <a:txBody>
                    <a:bodyPr/>
                    <a:lstStyle/>
                    <a:p>
                      <a:pPr marL="50165">
                        <a:lnSpc>
                          <a:spcPct val="100000"/>
                        </a:lnSpc>
                        <a:spcBef>
                          <a:spcPts val="190"/>
                        </a:spcBef>
                      </a:pPr>
                      <a:r>
                        <a:rPr lang="en-US" sz="1000" spc="-10" dirty="0" err="1">
                          <a:latin typeface="Century Gothic"/>
                          <a:cs typeface="Century Gothic"/>
                        </a:rPr>
                        <a:t>Ensto</a:t>
                      </a:r>
                      <a:endParaRPr sz="1000" dirty="0">
                        <a:latin typeface="Century Gothic"/>
                        <a:cs typeface="Century Gothic"/>
                      </a:endParaRPr>
                    </a:p>
                  </a:txBody>
                  <a:tcPr marL="0" marR="0" marT="2413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50165">
                        <a:lnSpc>
                          <a:spcPct val="100000"/>
                        </a:lnSpc>
                        <a:spcBef>
                          <a:spcPts val="190"/>
                        </a:spcBef>
                      </a:pPr>
                      <a:r>
                        <a:rPr lang="el" sz="1000" dirty="0">
                          <a:latin typeface="Century Gothic"/>
                          <a:cs typeface="Century Gothic"/>
                        </a:rPr>
                        <a:t>Ένστο </a:t>
                      </a:r>
                      <a:r>
                        <a:rPr lang="el-GR" sz="1000" dirty="0">
                          <a:latin typeface="Century Gothic"/>
                          <a:cs typeface="Century Gothic"/>
                        </a:rPr>
                        <a:t>σταθμοί φόρτισης</a:t>
                      </a:r>
                      <a:r>
                        <a:rPr lang="el" sz="1000" dirty="0">
                          <a:latin typeface="Century Gothic"/>
                          <a:cs typeface="Century Gothic"/>
                        </a:rPr>
                        <a:t>I</a:t>
                      </a:r>
                      <a:endParaRPr sz="1000" dirty="0">
                        <a:latin typeface="Century Gothic"/>
                        <a:cs typeface="Century Gothic"/>
                      </a:endParaRPr>
                    </a:p>
                  </a:txBody>
                  <a:tcPr marL="0" marR="0" marT="2413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11"/>
                  </a:ext>
                </a:extLst>
              </a:tr>
              <a:tr h="256540">
                <a:tc vMerge="1">
                  <a:txBody>
                    <a:bodyPr/>
                    <a:lstStyle/>
                    <a:p>
                      <a:endParaRPr/>
                    </a:p>
                  </a:txBody>
                  <a:tcPr marL="0" marR="0" marT="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tc>
                  <a:txBody>
                    <a:bodyPr/>
                    <a:lstStyle/>
                    <a:p>
                      <a:pPr marL="50165">
                        <a:lnSpc>
                          <a:spcPct val="100000"/>
                        </a:lnSpc>
                        <a:spcBef>
                          <a:spcPts val="415"/>
                        </a:spcBef>
                      </a:pPr>
                      <a:r>
                        <a:rPr lang="el" sz="1000" dirty="0">
                          <a:latin typeface="Century Gothic"/>
                          <a:cs typeface="Century Gothic"/>
                        </a:rPr>
                        <a:t>Fuzhou Ολοκληρωμένη Ενέργεια Inf. Υπηρεσία</a:t>
                      </a:r>
                      <a:endParaRPr sz="1000" dirty="0">
                        <a:latin typeface="Century Gothic"/>
                        <a:cs typeface="Century Gothic"/>
                      </a:endParaRPr>
                    </a:p>
                  </a:txBody>
                  <a:tcPr marL="0" marR="0" marT="5270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50165">
                        <a:lnSpc>
                          <a:spcPct val="100000"/>
                        </a:lnSpc>
                        <a:spcBef>
                          <a:spcPts val="415"/>
                        </a:spcBef>
                      </a:pPr>
                      <a:r>
                        <a:rPr lang="el" sz="1000" spc="-10">
                          <a:latin typeface="Century Gothic"/>
                          <a:cs typeface="Century Gothic"/>
                        </a:rPr>
                        <a:t>FCEIS</a:t>
                      </a:r>
                      <a:endParaRPr sz="1000">
                        <a:latin typeface="Century Gothic"/>
                        <a:cs typeface="Century Gothic"/>
                      </a:endParaRPr>
                    </a:p>
                  </a:txBody>
                  <a:tcPr marL="0" marR="0" marT="5270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12"/>
                  </a:ext>
                </a:extLst>
              </a:tr>
              <a:tr h="202565">
                <a:tc vMerge="1">
                  <a:txBody>
                    <a:bodyPr/>
                    <a:lstStyle/>
                    <a:p>
                      <a:endParaRPr/>
                    </a:p>
                  </a:txBody>
                  <a:tcPr marL="0" marR="0" marT="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tc>
                  <a:txBody>
                    <a:bodyPr/>
                    <a:lstStyle/>
                    <a:p>
                      <a:pPr marL="50165">
                        <a:lnSpc>
                          <a:spcPct val="100000"/>
                        </a:lnSpc>
                        <a:spcBef>
                          <a:spcPts val="190"/>
                        </a:spcBef>
                      </a:pPr>
                      <a:r>
                        <a:rPr lang="el" sz="1000">
                          <a:latin typeface="Century Gothic"/>
                          <a:cs typeface="Century Gothic"/>
                        </a:rPr>
                        <a:t>Ενεργειακή τεχνολογία Bluesky</a:t>
                      </a:r>
                      <a:endParaRPr sz="1000">
                        <a:latin typeface="Century Gothic"/>
                        <a:cs typeface="Century Gothic"/>
                      </a:endParaRPr>
                    </a:p>
                  </a:txBody>
                  <a:tcPr marL="0" marR="0" marT="2413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50165">
                        <a:lnSpc>
                          <a:spcPct val="100000"/>
                        </a:lnSpc>
                        <a:spcBef>
                          <a:spcPts val="190"/>
                        </a:spcBef>
                      </a:pPr>
                      <a:r>
                        <a:rPr lang="el" sz="1000" spc="-10">
                          <a:latin typeface="Century Gothic"/>
                          <a:cs typeface="Century Gothic"/>
                        </a:rPr>
                        <a:t>ICEMS</a:t>
                      </a:r>
                      <a:endParaRPr sz="1000">
                        <a:latin typeface="Century Gothic"/>
                        <a:cs typeface="Century Gothic"/>
                      </a:endParaRPr>
                    </a:p>
                  </a:txBody>
                  <a:tcPr marL="0" marR="0" marT="2413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13"/>
                  </a:ext>
                </a:extLst>
              </a:tr>
              <a:tr h="202565">
                <a:tc vMerge="1">
                  <a:txBody>
                    <a:bodyPr/>
                    <a:lstStyle/>
                    <a:p>
                      <a:endParaRPr/>
                    </a:p>
                  </a:txBody>
                  <a:tcPr marL="0" marR="0" marT="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tc>
                  <a:txBody>
                    <a:bodyPr/>
                    <a:lstStyle/>
                    <a:p>
                      <a:pPr marL="50165">
                        <a:lnSpc>
                          <a:spcPct val="100000"/>
                        </a:lnSpc>
                        <a:spcBef>
                          <a:spcPts val="200"/>
                        </a:spcBef>
                      </a:pPr>
                      <a:r>
                        <a:rPr lang="el" sz="1000">
                          <a:latin typeface="Century Gothic"/>
                          <a:cs typeface="Century Gothic"/>
                        </a:rPr>
                        <a:t>Έργο Revolution Pi</a:t>
                      </a:r>
                      <a:endParaRPr sz="1000">
                        <a:latin typeface="Century Gothic"/>
                        <a:cs typeface="Century Gothic"/>
                      </a:endParaRPr>
                    </a:p>
                  </a:txBody>
                  <a:tcPr marL="0" marR="0" marT="2540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50165">
                        <a:lnSpc>
                          <a:spcPct val="100000"/>
                        </a:lnSpc>
                        <a:spcBef>
                          <a:spcPts val="200"/>
                        </a:spcBef>
                      </a:pPr>
                      <a:r>
                        <a:rPr lang="el" sz="1000" spc="-10">
                          <a:latin typeface="Century Gothic"/>
                          <a:cs typeface="Century Gothic"/>
                        </a:rPr>
                        <a:t>PiControl</a:t>
                      </a:r>
                      <a:endParaRPr sz="1000">
                        <a:latin typeface="Century Gothic"/>
                        <a:cs typeface="Century Gothic"/>
                      </a:endParaRPr>
                    </a:p>
                  </a:txBody>
                  <a:tcPr marL="0" marR="0" marT="2540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14"/>
                  </a:ext>
                </a:extLst>
              </a:tr>
              <a:tr h="202565">
                <a:tc vMerge="1">
                  <a:txBody>
                    <a:bodyPr/>
                    <a:lstStyle/>
                    <a:p>
                      <a:endParaRPr/>
                    </a:p>
                  </a:txBody>
                  <a:tcPr marL="0" marR="0" marT="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tc>
                  <a:txBody>
                    <a:bodyPr/>
                    <a:lstStyle/>
                    <a:p>
                      <a:pPr marL="50165">
                        <a:lnSpc>
                          <a:spcPct val="100000"/>
                        </a:lnSpc>
                        <a:spcBef>
                          <a:spcPts val="185"/>
                        </a:spcBef>
                      </a:pPr>
                      <a:r>
                        <a:rPr lang="en-US" sz="1000" spc="-20" dirty="0">
                          <a:latin typeface="Century Gothic"/>
                          <a:cs typeface="Century Gothic"/>
                        </a:rPr>
                        <a:t>Garo</a:t>
                      </a:r>
                      <a:endParaRPr sz="1000" dirty="0">
                        <a:latin typeface="Century Gothic"/>
                        <a:cs typeface="Century Gothic"/>
                      </a:endParaRPr>
                    </a:p>
                  </a:txBody>
                  <a:tcPr marL="0" marR="0" marT="2349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50165">
                        <a:lnSpc>
                          <a:spcPct val="100000"/>
                        </a:lnSpc>
                        <a:spcBef>
                          <a:spcPts val="185"/>
                        </a:spcBef>
                      </a:pPr>
                      <a:r>
                        <a:rPr lang="en-US" sz="1000" dirty="0">
                          <a:latin typeface="Century Gothic"/>
                          <a:cs typeface="Century Gothic"/>
                        </a:rPr>
                        <a:t>Garo</a:t>
                      </a:r>
                      <a:r>
                        <a:rPr lang="en-US" sz="1000" spc="-35" dirty="0">
                          <a:latin typeface="Century Gothic"/>
                          <a:cs typeface="Century Gothic"/>
                        </a:rPr>
                        <a:t> </a:t>
                      </a:r>
                      <a:r>
                        <a:rPr lang="en-US" sz="1000" spc="-25" dirty="0">
                          <a:latin typeface="Century Gothic"/>
                          <a:cs typeface="Century Gothic"/>
                        </a:rPr>
                        <a:t>CSI</a:t>
                      </a:r>
                      <a:endParaRPr lang="en-US" sz="1000" dirty="0">
                        <a:latin typeface="Century Gothic"/>
                        <a:cs typeface="Century Gothic"/>
                      </a:endParaRPr>
                    </a:p>
                  </a:txBody>
                  <a:tcPr marL="0" marR="0" marT="2349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15"/>
                  </a:ext>
                </a:extLst>
              </a:tr>
              <a:tr h="202565">
                <a:tc vMerge="1">
                  <a:txBody>
                    <a:bodyPr/>
                    <a:lstStyle/>
                    <a:p>
                      <a:endParaRPr/>
                    </a:p>
                  </a:txBody>
                  <a:tcPr marL="0" marR="0" marT="0"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solidFill>
                      <a:srgbClr val="D9D9D9"/>
                    </a:solidFill>
                  </a:tcPr>
                </a:tc>
                <a:tc>
                  <a:txBody>
                    <a:bodyPr/>
                    <a:lstStyle/>
                    <a:p>
                      <a:pPr marL="50165">
                        <a:lnSpc>
                          <a:spcPct val="100000"/>
                        </a:lnSpc>
                        <a:spcBef>
                          <a:spcPts val="195"/>
                        </a:spcBef>
                      </a:pPr>
                      <a:r>
                        <a:rPr lang="en-US" sz="1000" dirty="0">
                          <a:latin typeface="Century Gothic"/>
                          <a:cs typeface="Century Gothic"/>
                        </a:rPr>
                        <a:t>Unicorn</a:t>
                      </a:r>
                      <a:r>
                        <a:rPr lang="en-US" sz="1000" spc="-40" dirty="0">
                          <a:latin typeface="Century Gothic"/>
                          <a:cs typeface="Century Gothic"/>
                        </a:rPr>
                        <a:t> </a:t>
                      </a:r>
                      <a:r>
                        <a:rPr lang="en-US" sz="1000" spc="-10" dirty="0">
                          <a:latin typeface="Century Gothic"/>
                          <a:cs typeface="Century Gothic"/>
                        </a:rPr>
                        <a:t>Systems</a:t>
                      </a:r>
                      <a:endParaRPr lang="en-US" sz="1000" dirty="0">
                        <a:latin typeface="Century Gothic"/>
                        <a:cs typeface="Century Gothic"/>
                      </a:endParaRPr>
                    </a:p>
                  </a:txBody>
                  <a:tcPr marL="0" marR="0" marT="2476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tc>
                  <a:txBody>
                    <a:bodyPr/>
                    <a:lstStyle/>
                    <a:p>
                      <a:pPr marL="50165">
                        <a:lnSpc>
                          <a:spcPct val="100000"/>
                        </a:lnSpc>
                        <a:spcBef>
                          <a:spcPts val="195"/>
                        </a:spcBef>
                      </a:pPr>
                      <a:r>
                        <a:rPr lang="en-US" sz="1000" spc="-10" dirty="0">
                          <a:latin typeface="Century Gothic"/>
                          <a:cs typeface="Century Gothic"/>
                        </a:rPr>
                        <a:t>Lancelot</a:t>
                      </a:r>
                      <a:endParaRPr sz="1000" dirty="0">
                        <a:latin typeface="Century Gothic"/>
                        <a:cs typeface="Century Gothic"/>
                      </a:endParaRPr>
                    </a:p>
                  </a:txBody>
                  <a:tcPr marL="0" marR="0" marT="24765" marB="0">
                    <a:lnL w="12700">
                      <a:solidFill>
                        <a:srgbClr val="FFBA00"/>
                      </a:solidFill>
                      <a:prstDash val="solid"/>
                    </a:lnL>
                    <a:lnR w="12700">
                      <a:solidFill>
                        <a:srgbClr val="FFBA00"/>
                      </a:solidFill>
                      <a:prstDash val="solid"/>
                    </a:lnR>
                    <a:lnT w="12700">
                      <a:solidFill>
                        <a:srgbClr val="FFBA00"/>
                      </a:solidFill>
                      <a:prstDash val="solid"/>
                    </a:lnT>
                    <a:lnB w="12700">
                      <a:solidFill>
                        <a:srgbClr val="FFBA00"/>
                      </a:solidFill>
                      <a:prstDash val="solid"/>
                    </a:lnB>
                  </a:tcPr>
                </a:tc>
                <a:extLst>
                  <a:ext uri="{0D108BD9-81ED-4DB2-BD59-A6C34878D82A}">
                    <a16:rowId xmlns:a16="http://schemas.microsoft.com/office/drawing/2014/main" val="10016"/>
                  </a:ext>
                </a:extLst>
              </a:tr>
            </a:tbl>
          </a:graphicData>
        </a:graphic>
      </p:graphicFrame>
      <p:sp>
        <p:nvSpPr>
          <p:cNvPr id="9" name="object 9"/>
          <p:cNvSpPr txBox="1"/>
          <p:nvPr/>
        </p:nvSpPr>
        <p:spPr>
          <a:xfrm>
            <a:off x="344110" y="1389296"/>
            <a:ext cx="9334232" cy="1487587"/>
          </a:xfrm>
          <a:prstGeom prst="rect">
            <a:avLst/>
          </a:prstGeom>
        </p:spPr>
        <p:txBody>
          <a:bodyPr vert="horz" wrap="square" lIns="0" tIns="22860" rIns="0" bIns="0" rtlCol="0">
            <a:spAutoFit/>
          </a:bodyPr>
          <a:lstStyle/>
          <a:p>
            <a:pPr marL="12700" marR="5080">
              <a:lnSpc>
                <a:spcPts val="1900"/>
              </a:lnSpc>
              <a:spcBef>
                <a:spcPts val="180"/>
              </a:spcBef>
              <a:tabLst>
                <a:tab pos="298450" algn="l"/>
              </a:tabLst>
            </a:pPr>
            <a:r>
              <a:rPr lang="el" sz="1600" dirty="0">
                <a:latin typeface="Century Gothic"/>
                <a:cs typeface="Century Gothic"/>
              </a:rPr>
              <a:t>Έχουν εντοπιστεί διάφορα τρωτά σημεία, εστιάζοντας μόνο σε 13 σημαντικούς τύπους ευπάθειας σε όλα τα </a:t>
            </a:r>
            <a:r>
              <a:rPr lang="el-GR" sz="1600" dirty="0">
                <a:latin typeface="Century Gothic"/>
                <a:cs typeface="Century Gothic"/>
              </a:rPr>
              <a:t>σταθμοί φόρτισης</a:t>
            </a:r>
            <a:r>
              <a:rPr lang="el" sz="1600" dirty="0">
                <a:latin typeface="Century Gothic"/>
                <a:cs typeface="Century Gothic"/>
              </a:rPr>
              <a:t>MS.</a:t>
            </a:r>
            <a:endParaRPr sz="1600" dirty="0">
              <a:latin typeface="Century Gothic"/>
              <a:cs typeface="Century Gothic"/>
            </a:endParaRPr>
          </a:p>
          <a:p>
            <a:pPr marL="12700">
              <a:lnSpc>
                <a:spcPts val="1820"/>
              </a:lnSpc>
              <a:tabLst>
                <a:tab pos="298450" algn="l"/>
              </a:tabLst>
            </a:pPr>
            <a:r>
              <a:rPr lang="el" sz="1600" dirty="0">
                <a:latin typeface="Century Gothic"/>
                <a:cs typeface="Century Gothic"/>
              </a:rPr>
              <a:t>Αξιολόγησαν πολλαπλά προϊόντα </a:t>
            </a:r>
            <a:r>
              <a:rPr lang="el-GR" sz="1600" dirty="0">
                <a:latin typeface="Century Gothic"/>
                <a:cs typeface="Century Gothic"/>
              </a:rPr>
              <a:t>σταθμοί φόρτισης</a:t>
            </a:r>
            <a:r>
              <a:rPr lang="el" sz="1600" dirty="0">
                <a:latin typeface="Century Gothic"/>
                <a:cs typeface="Century Gothic"/>
              </a:rPr>
              <a:t>MS για τη διεξαγωγή της μελέτης.</a:t>
            </a:r>
            <a:endParaRPr sz="1600" dirty="0">
              <a:latin typeface="Century Gothic"/>
              <a:cs typeface="Century Gothic"/>
            </a:endParaRPr>
          </a:p>
          <a:p>
            <a:pPr marL="12700" marR="5080">
              <a:lnSpc>
                <a:spcPts val="1900"/>
              </a:lnSpc>
              <a:spcBef>
                <a:spcPts val="65"/>
              </a:spcBef>
              <a:tabLst>
                <a:tab pos="298450" algn="l"/>
                <a:tab pos="1421130" algn="l"/>
                <a:tab pos="2809875" algn="l"/>
                <a:tab pos="3570604" algn="l"/>
                <a:tab pos="3965575" algn="l"/>
                <a:tab pos="5036185" algn="l"/>
                <a:tab pos="5316220" algn="l"/>
                <a:tab pos="6428105" algn="l"/>
                <a:tab pos="6828790" algn="l"/>
              </a:tabLst>
            </a:pPr>
            <a:r>
              <a:rPr lang="el" sz="1600" dirty="0">
                <a:latin typeface="Century Gothic"/>
                <a:cs typeface="Century Gothic"/>
              </a:rPr>
              <a:t>Κατηγοριοποίησαν κάθε ευπάθεια με το αντίστοιχο αναγνωριστικό Common Weakness Enumeration (CWE), παρέχοντας μια αναφορά για περαιτέρω</a:t>
            </a:r>
            <a:endParaRPr sz="1600" dirty="0">
              <a:latin typeface="Century Gothic"/>
              <a:cs typeface="Century Gothic"/>
            </a:endParaRPr>
          </a:p>
          <a:p>
            <a:pPr marL="298450">
              <a:lnSpc>
                <a:spcPct val="100000"/>
              </a:lnSpc>
              <a:spcBef>
                <a:spcPts val="35"/>
              </a:spcBef>
            </a:pPr>
            <a:r>
              <a:rPr lang="el" sz="1600" dirty="0">
                <a:latin typeface="Century Gothic"/>
                <a:cs typeface="Century Gothic"/>
              </a:rPr>
              <a:t>λεπτομέρειες για κάθε αδυναμία στη βάση δεδομένων CWE.</a:t>
            </a:r>
            <a:endParaRPr sz="1600" dirty="0">
              <a:latin typeface="Century Gothic"/>
              <a:cs typeface="Century Gothic"/>
            </a:endParaRPr>
          </a:p>
        </p:txBody>
      </p:sp>
      <p:pic>
        <p:nvPicPr>
          <p:cNvPr id="10" name="object 10"/>
          <p:cNvPicPr/>
          <p:nvPr/>
        </p:nvPicPr>
        <p:blipFill>
          <a:blip r:embed="rId4" cstate="print"/>
          <a:stretch>
            <a:fillRect/>
          </a:stretch>
        </p:blipFill>
        <p:spPr>
          <a:xfrm>
            <a:off x="7549376" y="6167335"/>
            <a:ext cx="3294001" cy="612000"/>
          </a:xfrm>
          <a:prstGeom prst="rect">
            <a:avLst/>
          </a:prstGeom>
        </p:spPr>
      </p:pic>
      <p:sp>
        <p:nvSpPr>
          <p:cNvPr id="11" name="object 11"/>
          <p:cNvSpPr txBox="1"/>
          <p:nvPr/>
        </p:nvSpPr>
        <p:spPr>
          <a:xfrm>
            <a:off x="9899684" y="111252"/>
            <a:ext cx="2148840" cy="833562"/>
          </a:xfrm>
          <a:prstGeom prst="rect">
            <a:avLst/>
          </a:prstGeom>
        </p:spPr>
        <p:txBody>
          <a:bodyPr vert="horz" wrap="square" lIns="0" tIns="12700" rIns="0" bIns="0" rtlCol="0">
            <a:spAutoFit/>
          </a:bodyPr>
          <a:lstStyle/>
          <a:p>
            <a:pPr marR="6350" algn="r">
              <a:lnSpc>
                <a:spcPts val="1645"/>
              </a:lnSpc>
              <a:spcBef>
                <a:spcPts val="100"/>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Abdelkader</a:t>
            </a:r>
            <a:endParaRPr sz="1400" dirty="0">
              <a:latin typeface="Century Gothic"/>
              <a:cs typeface="Century Gothic"/>
            </a:endParaRPr>
          </a:p>
          <a:p>
            <a:pPr marR="5080" algn="r">
              <a:lnSpc>
                <a:spcPts val="1645"/>
              </a:lnSpc>
            </a:pPr>
            <a:r>
              <a:rPr lang="el" sz="1400" spc="-10" dirty="0">
                <a:solidFill>
                  <a:srgbClr val="FFFFFF"/>
                </a:solidFill>
                <a:latin typeface="Century Gothic"/>
                <a:cs typeface="Century Gothic"/>
              </a:rPr>
              <a:t>Σααμπάν</a:t>
            </a:r>
            <a:endParaRPr sz="1400" dirty="0">
              <a:latin typeface="Century Gothic"/>
              <a:cs typeface="Century Gothic"/>
            </a:endParaRPr>
          </a:p>
        </p:txBody>
      </p:sp>
      <p:sp>
        <p:nvSpPr>
          <p:cNvPr id="12" name="object 12"/>
          <p:cNvSpPr txBox="1"/>
          <p:nvPr/>
        </p:nvSpPr>
        <p:spPr>
          <a:xfrm>
            <a:off x="78739" y="6719101"/>
            <a:ext cx="6883400" cy="125095"/>
          </a:xfrm>
          <a:prstGeom prst="rect">
            <a:avLst/>
          </a:prstGeom>
        </p:spPr>
        <p:txBody>
          <a:bodyPr vert="horz" wrap="square" lIns="0" tIns="3810" rIns="0" bIns="0" rtlCol="0">
            <a:spAutoFit/>
          </a:bodyPr>
          <a:lstStyle/>
          <a:p>
            <a:pPr marL="12700">
              <a:lnSpc>
                <a:spcPct val="100000"/>
              </a:lnSpc>
              <a:spcBef>
                <a:spcPts val="30"/>
              </a:spcBef>
            </a:pPr>
            <a:r>
              <a:rPr lang="el" sz="700">
                <a:solidFill>
                  <a:srgbClr val="222222"/>
                </a:solidFill>
                <a:latin typeface="Arial"/>
                <a:cs typeface="Arial"/>
              </a:rPr>
              <a:t>Nasr, Tony, et al. "Power jacking your station: Σε βάθος ανάλυση ασφάλειας των συστημάτων διαχείρισης σταθμών φόρτισης ηλεκτρικών οχημάτων". </a:t>
            </a:r>
            <a:r>
              <a:rPr lang="el" sz="700" i="1">
                <a:solidFill>
                  <a:srgbClr val="222222"/>
                </a:solidFill>
                <a:latin typeface="Arial"/>
                <a:cs typeface="Arial"/>
              </a:rPr>
              <a:t>Υπολογιστές &amp; Ασφάλεια </a:t>
            </a:r>
            <a:r>
              <a:rPr lang="el" sz="700">
                <a:solidFill>
                  <a:srgbClr val="222222"/>
                </a:solidFill>
                <a:latin typeface="Arial"/>
                <a:cs typeface="Arial"/>
              </a:rPr>
              <a:t>112 (2022): 102511.</a:t>
            </a:r>
            <a:endParaRPr sz="7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40924" y="-11112"/>
            <a:ext cx="5851074" cy="6880225"/>
          </a:xfrm>
          <a:prstGeom prst="rect">
            <a:avLst/>
          </a:prstGeom>
        </p:spPr>
      </p:pic>
      <p:sp>
        <p:nvSpPr>
          <p:cNvPr id="3" name="object 3"/>
          <p:cNvSpPr txBox="1">
            <a:spLocks noGrp="1"/>
          </p:cNvSpPr>
          <p:nvPr>
            <p:ph type="title"/>
          </p:nvPr>
        </p:nvSpPr>
        <p:spPr>
          <a:xfrm>
            <a:off x="453193" y="78739"/>
            <a:ext cx="9112250" cy="1120820"/>
          </a:xfrm>
          <a:prstGeom prst="rect">
            <a:avLst/>
          </a:prstGeom>
        </p:spPr>
        <p:txBody>
          <a:bodyPr vert="horz" wrap="square" lIns="0" tIns="12700" rIns="0" bIns="0" rtlCol="0">
            <a:spAutoFit/>
          </a:bodyPr>
          <a:lstStyle/>
          <a:p>
            <a:pPr marL="12700">
              <a:lnSpc>
                <a:spcPct val="100000"/>
              </a:lnSpc>
              <a:spcBef>
                <a:spcPts val="100"/>
              </a:spcBef>
            </a:pPr>
            <a:r>
              <a:rPr lang="el" sz="3600" spc="75" dirty="0"/>
              <a:t>Ευπάθειες που εντοπίστηκαν στο </a:t>
            </a:r>
            <a:r>
              <a:rPr lang="el-GR" sz="3600" spc="75" dirty="0"/>
              <a:t>σταθμοί φόρτισης</a:t>
            </a:r>
            <a:r>
              <a:rPr lang="el" sz="3600" spc="75" dirty="0"/>
              <a:t>MS που μελετήθηκε</a:t>
            </a:r>
            <a:endParaRPr sz="3600" dirty="0"/>
          </a:p>
        </p:txBody>
      </p:sp>
      <p:sp>
        <p:nvSpPr>
          <p:cNvPr id="4" name="object 4"/>
          <p:cNvSpPr txBox="1"/>
          <p:nvPr/>
        </p:nvSpPr>
        <p:spPr>
          <a:xfrm>
            <a:off x="11139385" y="6336481"/>
            <a:ext cx="78105" cy="171450"/>
          </a:xfrm>
          <a:prstGeom prst="rect">
            <a:avLst/>
          </a:prstGeom>
        </p:spPr>
        <p:txBody>
          <a:bodyPr vert="horz" wrap="square" lIns="0" tIns="635" rIns="0" bIns="0" rtlCol="0">
            <a:spAutoFit/>
          </a:bodyPr>
          <a:lstStyle/>
          <a:p>
            <a:pPr>
              <a:lnSpc>
                <a:spcPct val="100000"/>
              </a:lnSpc>
              <a:spcBef>
                <a:spcPts val="5"/>
              </a:spcBef>
            </a:pPr>
            <a:r>
              <a:rPr lang="el" sz="1100" spc="-50">
                <a:latin typeface="Century Gothic"/>
                <a:cs typeface="Century Gothic"/>
              </a:rPr>
              <a:t>2</a:t>
            </a:r>
            <a:endParaRPr sz="1100">
              <a:latin typeface="Century Gothic"/>
              <a:cs typeface="Century Gothic"/>
            </a:endParaRPr>
          </a:p>
        </p:txBody>
      </p:sp>
      <p:sp>
        <p:nvSpPr>
          <p:cNvPr id="5" name="object 5"/>
          <p:cNvSpPr txBox="1"/>
          <p:nvPr/>
        </p:nvSpPr>
        <p:spPr>
          <a:xfrm>
            <a:off x="11216807" y="6336481"/>
            <a:ext cx="78105" cy="171450"/>
          </a:xfrm>
          <a:prstGeom prst="rect">
            <a:avLst/>
          </a:prstGeom>
        </p:spPr>
        <p:txBody>
          <a:bodyPr vert="horz" wrap="square" lIns="0" tIns="635" rIns="0" bIns="0" rtlCol="0">
            <a:spAutoFit/>
          </a:bodyPr>
          <a:lstStyle/>
          <a:p>
            <a:pPr>
              <a:lnSpc>
                <a:spcPct val="100000"/>
              </a:lnSpc>
              <a:spcBef>
                <a:spcPts val="5"/>
              </a:spcBef>
            </a:pPr>
            <a:r>
              <a:rPr lang="el" sz="1100" spc="-50">
                <a:latin typeface="Century Gothic"/>
                <a:cs typeface="Century Gothic"/>
              </a:rPr>
              <a:t>9</a:t>
            </a:r>
            <a:endParaRPr sz="1100">
              <a:latin typeface="Century Gothic"/>
              <a:cs typeface="Century Gothic"/>
            </a:endParaRPr>
          </a:p>
        </p:txBody>
      </p:sp>
      <p:grpSp>
        <p:nvGrpSpPr>
          <p:cNvPr id="6" name="object 6"/>
          <p:cNvGrpSpPr/>
          <p:nvPr/>
        </p:nvGrpSpPr>
        <p:grpSpPr>
          <a:xfrm>
            <a:off x="7377174" y="0"/>
            <a:ext cx="3466465" cy="6858000"/>
            <a:chOff x="7377174" y="0"/>
            <a:chExt cx="3466465" cy="6858000"/>
          </a:xfrm>
        </p:grpSpPr>
        <p:sp>
          <p:nvSpPr>
            <p:cNvPr id="7" name="object 7"/>
            <p:cNvSpPr/>
            <p:nvPr/>
          </p:nvSpPr>
          <p:spPr>
            <a:xfrm>
              <a:off x="7377174" y="0"/>
              <a:ext cx="2555240" cy="6858000"/>
            </a:xfrm>
            <a:custGeom>
              <a:avLst/>
              <a:gdLst/>
              <a:ahLst/>
              <a:cxnLst/>
              <a:rect l="l" t="t" r="r" b="b"/>
              <a:pathLst>
                <a:path w="2555240" h="685800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w="2555240" h="685800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w="2555240" h="685800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p:spPr>
          <p:txBody>
            <a:bodyPr wrap="square" lIns="0" tIns="0" rIns="0" bIns="0" rtlCol="0"/>
            <a:lstStyle/>
            <a:p>
              <a:endParaRPr/>
            </a:p>
          </p:txBody>
        </p:sp>
        <p:pic>
          <p:nvPicPr>
            <p:cNvPr id="8" name="object 8"/>
            <p:cNvPicPr/>
            <p:nvPr/>
          </p:nvPicPr>
          <p:blipFill>
            <a:blip r:embed="rId3" cstate="print"/>
            <a:stretch>
              <a:fillRect/>
            </a:stretch>
          </p:blipFill>
          <p:spPr>
            <a:xfrm>
              <a:off x="7827264" y="5154167"/>
              <a:ext cx="880872" cy="1703832"/>
            </a:xfrm>
            <a:prstGeom prst="rect">
              <a:avLst/>
            </a:prstGeom>
          </p:spPr>
        </p:pic>
        <p:pic>
          <p:nvPicPr>
            <p:cNvPr id="9" name="object 9"/>
            <p:cNvPicPr/>
            <p:nvPr/>
          </p:nvPicPr>
          <p:blipFill>
            <a:blip r:embed="rId4" cstate="print"/>
            <a:stretch>
              <a:fillRect/>
            </a:stretch>
          </p:blipFill>
          <p:spPr>
            <a:xfrm>
              <a:off x="7549376" y="6167335"/>
              <a:ext cx="3294001" cy="612000"/>
            </a:xfrm>
            <a:prstGeom prst="rect">
              <a:avLst/>
            </a:prstGeom>
          </p:spPr>
        </p:pic>
      </p:grpSp>
      <p:graphicFrame>
        <p:nvGraphicFramePr>
          <p:cNvPr id="10" name="object 10"/>
          <p:cNvGraphicFramePr>
            <a:graphicFrameLocks noGrp="1"/>
          </p:cNvGraphicFramePr>
          <p:nvPr/>
        </p:nvGraphicFramePr>
        <p:xfrm>
          <a:off x="344395" y="727970"/>
          <a:ext cx="11670027" cy="6016625"/>
        </p:xfrm>
        <a:graphic>
          <a:graphicData uri="http://schemas.openxmlformats.org/drawingml/2006/table">
            <a:tbl>
              <a:tblPr firstRow="1" bandRow="1">
                <a:tableStyleId>{2D5ABB26-0587-4C30-8999-92F81FD0307C}</a:tableStyleId>
              </a:tblPr>
              <a:tblGrid>
                <a:gridCol w="778510">
                  <a:extLst>
                    <a:ext uri="{9D8B030D-6E8A-4147-A177-3AD203B41FA5}">
                      <a16:colId xmlns:a16="http://schemas.microsoft.com/office/drawing/2014/main" val="20000"/>
                    </a:ext>
                  </a:extLst>
                </a:gridCol>
                <a:gridCol w="778510">
                  <a:extLst>
                    <a:ext uri="{9D8B030D-6E8A-4147-A177-3AD203B41FA5}">
                      <a16:colId xmlns:a16="http://schemas.microsoft.com/office/drawing/2014/main" val="20001"/>
                    </a:ext>
                  </a:extLst>
                </a:gridCol>
                <a:gridCol w="655319">
                  <a:extLst>
                    <a:ext uri="{9D8B030D-6E8A-4147-A177-3AD203B41FA5}">
                      <a16:colId xmlns:a16="http://schemas.microsoft.com/office/drawing/2014/main" val="20002"/>
                    </a:ext>
                  </a:extLst>
                </a:gridCol>
                <a:gridCol w="772160">
                  <a:extLst>
                    <a:ext uri="{9D8B030D-6E8A-4147-A177-3AD203B41FA5}">
                      <a16:colId xmlns:a16="http://schemas.microsoft.com/office/drawing/2014/main" val="20003"/>
                    </a:ext>
                  </a:extLst>
                </a:gridCol>
                <a:gridCol w="916304">
                  <a:extLst>
                    <a:ext uri="{9D8B030D-6E8A-4147-A177-3AD203B41FA5}">
                      <a16:colId xmlns:a16="http://schemas.microsoft.com/office/drawing/2014/main" val="20004"/>
                    </a:ext>
                  </a:extLst>
                </a:gridCol>
                <a:gridCol w="768350">
                  <a:extLst>
                    <a:ext uri="{9D8B030D-6E8A-4147-A177-3AD203B41FA5}">
                      <a16:colId xmlns:a16="http://schemas.microsoft.com/office/drawing/2014/main" val="20005"/>
                    </a:ext>
                  </a:extLst>
                </a:gridCol>
                <a:gridCol w="777875">
                  <a:extLst>
                    <a:ext uri="{9D8B030D-6E8A-4147-A177-3AD203B41FA5}">
                      <a16:colId xmlns:a16="http://schemas.microsoft.com/office/drawing/2014/main" val="20006"/>
                    </a:ext>
                  </a:extLst>
                </a:gridCol>
                <a:gridCol w="777875">
                  <a:extLst>
                    <a:ext uri="{9D8B030D-6E8A-4147-A177-3AD203B41FA5}">
                      <a16:colId xmlns:a16="http://schemas.microsoft.com/office/drawing/2014/main" val="20007"/>
                    </a:ext>
                  </a:extLst>
                </a:gridCol>
                <a:gridCol w="805179">
                  <a:extLst>
                    <a:ext uri="{9D8B030D-6E8A-4147-A177-3AD203B41FA5}">
                      <a16:colId xmlns:a16="http://schemas.microsoft.com/office/drawing/2014/main" val="20008"/>
                    </a:ext>
                  </a:extLst>
                </a:gridCol>
                <a:gridCol w="750570">
                  <a:extLst>
                    <a:ext uri="{9D8B030D-6E8A-4147-A177-3AD203B41FA5}">
                      <a16:colId xmlns:a16="http://schemas.microsoft.com/office/drawing/2014/main" val="20009"/>
                    </a:ext>
                  </a:extLst>
                </a:gridCol>
                <a:gridCol w="777875">
                  <a:extLst>
                    <a:ext uri="{9D8B030D-6E8A-4147-A177-3AD203B41FA5}">
                      <a16:colId xmlns:a16="http://schemas.microsoft.com/office/drawing/2014/main" val="20010"/>
                    </a:ext>
                  </a:extLst>
                </a:gridCol>
                <a:gridCol w="777875">
                  <a:extLst>
                    <a:ext uri="{9D8B030D-6E8A-4147-A177-3AD203B41FA5}">
                      <a16:colId xmlns:a16="http://schemas.microsoft.com/office/drawing/2014/main" val="20011"/>
                    </a:ext>
                  </a:extLst>
                </a:gridCol>
                <a:gridCol w="777875">
                  <a:extLst>
                    <a:ext uri="{9D8B030D-6E8A-4147-A177-3AD203B41FA5}">
                      <a16:colId xmlns:a16="http://schemas.microsoft.com/office/drawing/2014/main" val="20012"/>
                    </a:ext>
                  </a:extLst>
                </a:gridCol>
                <a:gridCol w="777875">
                  <a:extLst>
                    <a:ext uri="{9D8B030D-6E8A-4147-A177-3AD203B41FA5}">
                      <a16:colId xmlns:a16="http://schemas.microsoft.com/office/drawing/2014/main" val="20013"/>
                    </a:ext>
                  </a:extLst>
                </a:gridCol>
                <a:gridCol w="777875">
                  <a:extLst>
                    <a:ext uri="{9D8B030D-6E8A-4147-A177-3AD203B41FA5}">
                      <a16:colId xmlns:a16="http://schemas.microsoft.com/office/drawing/2014/main" val="20014"/>
                    </a:ext>
                  </a:extLst>
                </a:gridCol>
              </a:tblGrid>
              <a:tr h="273685">
                <a:tc gridSpan="15">
                  <a:txBody>
                    <a:bodyPr/>
                    <a:lstStyle/>
                    <a:p>
                      <a:pPr marL="635" algn="ctr">
                        <a:lnSpc>
                          <a:spcPct val="100000"/>
                        </a:lnSpc>
                        <a:spcBef>
                          <a:spcPts val="355"/>
                        </a:spcBef>
                      </a:pPr>
                      <a:r>
                        <a:rPr lang="el" sz="700" b="1" spc="-10" dirty="0">
                          <a:solidFill>
                            <a:srgbClr val="FFFFFF"/>
                          </a:solidFill>
                          <a:latin typeface="Century Gothic Bold"/>
                          <a:cs typeface="Century Gothic Bold"/>
                        </a:rPr>
                        <a:t>CWE-ID/Ευπάθεια</a:t>
                      </a:r>
                      <a:endParaRPr sz="700" dirty="0">
                        <a:latin typeface="Century Gothic Bold"/>
                        <a:cs typeface="Century Gothic Bold"/>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66065">
                <a:tc gridSpan="2">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hMerge="1">
                  <a:txBody>
                    <a:bodyPr/>
                    <a:lstStyle/>
                    <a:p>
                      <a:endParaRPr/>
                    </a:p>
                  </a:txBody>
                  <a:tcPr marL="0" marR="0" marT="0" marB="0"/>
                </a:tc>
                <a:tc>
                  <a:txBody>
                    <a:bodyPr/>
                    <a:lstStyle/>
                    <a:p>
                      <a:pPr algn="ctr">
                        <a:lnSpc>
                          <a:spcPct val="100000"/>
                        </a:lnSpc>
                        <a:spcBef>
                          <a:spcPts val="360"/>
                        </a:spcBef>
                      </a:pPr>
                      <a:r>
                        <a:rPr lang="el" sz="700" b="1" spc="-25">
                          <a:latin typeface="Century Gothic Bold"/>
                          <a:cs typeface="Century Gothic Bold"/>
                        </a:rPr>
                        <a:t>79</a:t>
                      </a:r>
                      <a:endParaRPr sz="700">
                        <a:latin typeface="Century Gothic Bold"/>
                        <a:cs typeface="Century Gothic Bold"/>
                      </a:endParaRPr>
                    </a:p>
                  </a:txBody>
                  <a:tcPr marL="0" marR="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60"/>
                        </a:spcBef>
                      </a:pPr>
                      <a:r>
                        <a:rPr lang="el" sz="700" b="1" spc="-25">
                          <a:latin typeface="Century Gothic Bold"/>
                          <a:cs typeface="Century Gothic Bold"/>
                        </a:rPr>
                        <a:t>89</a:t>
                      </a:r>
                      <a:endParaRPr sz="700">
                        <a:latin typeface="Century Gothic Bold"/>
                        <a:cs typeface="Century Gothic Bold"/>
                      </a:endParaRPr>
                    </a:p>
                  </a:txBody>
                  <a:tcPr marL="0" marR="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60"/>
                        </a:spcBef>
                      </a:pPr>
                      <a:r>
                        <a:rPr lang="el" sz="700" b="1" spc="-25">
                          <a:latin typeface="Century Gothic Bold"/>
                          <a:cs typeface="Century Gothic Bold"/>
                        </a:rPr>
                        <a:t>200</a:t>
                      </a:r>
                      <a:endParaRPr sz="700">
                        <a:latin typeface="Century Gothic Bold"/>
                        <a:cs typeface="Century Gothic Bold"/>
                      </a:endParaRPr>
                    </a:p>
                  </a:txBody>
                  <a:tcPr marL="0" marR="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60"/>
                        </a:spcBef>
                      </a:pPr>
                      <a:r>
                        <a:rPr lang="el" sz="700" b="1" spc="-25">
                          <a:latin typeface="Century Gothic Bold"/>
                          <a:cs typeface="Century Gothic Bold"/>
                        </a:rPr>
                        <a:t>306</a:t>
                      </a:r>
                      <a:endParaRPr sz="700">
                        <a:latin typeface="Century Gothic Bold"/>
                        <a:cs typeface="Century Gothic Bold"/>
                      </a:endParaRPr>
                    </a:p>
                  </a:txBody>
                  <a:tcPr marL="0" marR="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60"/>
                        </a:spcBef>
                      </a:pPr>
                      <a:r>
                        <a:rPr lang="el" sz="700" b="1" spc="-25">
                          <a:latin typeface="Century Gothic Bold"/>
                          <a:cs typeface="Century Gothic Bold"/>
                        </a:rPr>
                        <a:t>321</a:t>
                      </a:r>
                      <a:endParaRPr sz="700">
                        <a:latin typeface="Century Gothic Bold"/>
                        <a:cs typeface="Century Gothic Bold"/>
                      </a:endParaRPr>
                    </a:p>
                  </a:txBody>
                  <a:tcPr marL="0" marR="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60"/>
                        </a:spcBef>
                      </a:pPr>
                      <a:r>
                        <a:rPr lang="el" sz="700" b="1" spc="-25">
                          <a:latin typeface="Century Gothic Bold"/>
                          <a:cs typeface="Century Gothic Bold"/>
                        </a:rPr>
                        <a:t>352</a:t>
                      </a:r>
                      <a:endParaRPr sz="700">
                        <a:latin typeface="Century Gothic Bold"/>
                        <a:cs typeface="Century Gothic Bold"/>
                      </a:endParaRPr>
                    </a:p>
                  </a:txBody>
                  <a:tcPr marL="0" marR="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60"/>
                        </a:spcBef>
                      </a:pPr>
                      <a:r>
                        <a:rPr lang="el" sz="700" b="1" spc="-25">
                          <a:latin typeface="Century Gothic Bold"/>
                          <a:cs typeface="Century Gothic Bold"/>
                        </a:rPr>
                        <a:t>425</a:t>
                      </a:r>
                      <a:endParaRPr sz="700">
                        <a:latin typeface="Century Gothic Bold"/>
                        <a:cs typeface="Century Gothic Bold"/>
                      </a:endParaRPr>
                    </a:p>
                  </a:txBody>
                  <a:tcPr marL="0" marR="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60"/>
                        </a:spcBef>
                      </a:pPr>
                      <a:r>
                        <a:rPr lang="el" sz="700" b="1" spc="-25">
                          <a:latin typeface="Century Gothic Bold"/>
                          <a:cs typeface="Century Gothic Bold"/>
                        </a:rPr>
                        <a:t>798</a:t>
                      </a:r>
                      <a:endParaRPr sz="700">
                        <a:latin typeface="Century Gothic Bold"/>
                        <a:cs typeface="Century Gothic Bold"/>
                      </a:endParaRPr>
                    </a:p>
                  </a:txBody>
                  <a:tcPr marL="0" marR="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60"/>
                        </a:spcBef>
                      </a:pPr>
                      <a:r>
                        <a:rPr lang="el" sz="700" b="1" spc="-25">
                          <a:latin typeface="Century Gothic Bold"/>
                          <a:cs typeface="Century Gothic Bold"/>
                        </a:rPr>
                        <a:t>799</a:t>
                      </a:r>
                      <a:endParaRPr sz="700">
                        <a:latin typeface="Century Gothic Bold"/>
                        <a:cs typeface="Century Gothic Bold"/>
                      </a:endParaRPr>
                    </a:p>
                  </a:txBody>
                  <a:tcPr marL="0" marR="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60"/>
                        </a:spcBef>
                      </a:pPr>
                      <a:r>
                        <a:rPr lang="el" sz="700" b="1" spc="-25">
                          <a:latin typeface="Century Gothic Bold"/>
                          <a:cs typeface="Century Gothic Bold"/>
                        </a:rPr>
                        <a:t>918</a:t>
                      </a:r>
                      <a:endParaRPr sz="700">
                        <a:latin typeface="Century Gothic Bold"/>
                        <a:cs typeface="Century Gothic Bold"/>
                      </a:endParaRPr>
                    </a:p>
                  </a:txBody>
                  <a:tcPr marL="0" marR="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60"/>
                        </a:spcBef>
                      </a:pPr>
                      <a:r>
                        <a:rPr lang="el" sz="700" b="1" spc="-25">
                          <a:latin typeface="Century Gothic Bold"/>
                          <a:cs typeface="Century Gothic Bold"/>
                        </a:rPr>
                        <a:t>942</a:t>
                      </a:r>
                      <a:endParaRPr sz="700">
                        <a:latin typeface="Century Gothic Bold"/>
                        <a:cs typeface="Century Gothic Bold"/>
                      </a:endParaRPr>
                    </a:p>
                  </a:txBody>
                  <a:tcPr marL="0" marR="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60"/>
                        </a:spcBef>
                      </a:pPr>
                      <a:r>
                        <a:rPr lang="el" sz="700" b="1" spc="-25">
                          <a:latin typeface="Century Gothic Bold"/>
                          <a:cs typeface="Century Gothic Bold"/>
                        </a:rPr>
                        <a:t>942</a:t>
                      </a:r>
                      <a:endParaRPr sz="700">
                        <a:latin typeface="Century Gothic Bold"/>
                        <a:cs typeface="Century Gothic Bold"/>
                      </a:endParaRPr>
                    </a:p>
                  </a:txBody>
                  <a:tcPr marL="0" marR="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60"/>
                        </a:spcBef>
                      </a:pPr>
                      <a:r>
                        <a:rPr lang="el" sz="700" b="1" spc="-20">
                          <a:latin typeface="Century Gothic Bold"/>
                          <a:cs typeface="Century Gothic Bold"/>
                        </a:rPr>
                        <a:t>1236</a:t>
                      </a:r>
                      <a:endParaRPr sz="700">
                        <a:latin typeface="Century Gothic Bold"/>
                        <a:cs typeface="Century Gothic Bold"/>
                      </a:endParaRPr>
                    </a:p>
                  </a:txBody>
                  <a:tcPr marL="0" marR="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extLst>
                  <a:ext uri="{0D108BD9-81ED-4DB2-BD59-A6C34878D82A}">
                    <a16:rowId xmlns:a16="http://schemas.microsoft.com/office/drawing/2014/main" val="10001"/>
                  </a:ext>
                </a:extLst>
              </a:tr>
              <a:tr h="577215">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45"/>
                        </a:spcBef>
                      </a:pPr>
                      <a:r>
                        <a:rPr lang="el-GR" sz="700" b="1" spc="-20" dirty="0">
                          <a:latin typeface="Century Gothic Bold"/>
                          <a:cs typeface="Century Gothic Bold"/>
                        </a:rPr>
                        <a:t>σταθμοί φόρτισης</a:t>
                      </a:r>
                      <a:r>
                        <a:rPr lang="el" sz="700" b="1" spc="-20" dirty="0">
                          <a:latin typeface="Century Gothic Bold"/>
                          <a:cs typeface="Century Gothic Bold"/>
                        </a:rPr>
                        <a:t>MS</a:t>
                      </a:r>
                      <a:endParaRPr sz="700" dirty="0">
                        <a:latin typeface="Century Gothic Bold"/>
                        <a:cs typeface="Century Gothic Bold"/>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marL="121920" marR="114300" algn="ctr">
                        <a:lnSpc>
                          <a:spcPct val="101400"/>
                        </a:lnSpc>
                        <a:spcBef>
                          <a:spcPts val="335"/>
                        </a:spcBef>
                      </a:pPr>
                      <a:r>
                        <a:rPr lang="el" sz="700" b="1">
                          <a:latin typeface="Century Gothic Bold"/>
                          <a:cs typeface="Century Gothic Bold"/>
                        </a:rPr>
                        <a:t>Δέσμες ενεργειών μεταξύ τοποθεσιών (XSS)</a:t>
                      </a:r>
                      <a:endParaRPr sz="700">
                        <a:latin typeface="Century Gothic Bold"/>
                        <a:cs typeface="Century Gothic Bold"/>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marL="262255" marR="98425" indent="-157480">
                        <a:lnSpc>
                          <a:spcPts val="819"/>
                        </a:lnSpc>
                        <a:spcBef>
                          <a:spcPts val="390"/>
                        </a:spcBef>
                      </a:pPr>
                      <a:r>
                        <a:rPr lang="el" sz="700" b="1">
                          <a:latin typeface="Century Gothic Bold"/>
                          <a:cs typeface="Century Gothic Bold"/>
                        </a:rPr>
                        <a:t>Έγχυση SQL (SQLi)</a:t>
                      </a:r>
                      <a:endParaRPr sz="700">
                        <a:latin typeface="Century Gothic Bold"/>
                        <a:cs typeface="Century Gothic Bold"/>
                      </a:endParaRPr>
                    </a:p>
                  </a:txBody>
                  <a:tcPr marL="0" marR="0" marT="495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marL="240029" marR="205104" indent="-27940">
                        <a:lnSpc>
                          <a:spcPts val="819"/>
                        </a:lnSpc>
                        <a:spcBef>
                          <a:spcPts val="390"/>
                        </a:spcBef>
                      </a:pPr>
                      <a:r>
                        <a:rPr lang="el" sz="700" b="1" spc="-10">
                          <a:latin typeface="Century Gothic Bold"/>
                          <a:cs typeface="Century Gothic Bold"/>
                        </a:rPr>
                        <a:t>Αποκάλυψη πληροφοριών</a:t>
                      </a:r>
                      <a:endParaRPr sz="700">
                        <a:latin typeface="Century Gothic Bold"/>
                        <a:cs typeface="Century Gothic Bold"/>
                      </a:endParaRPr>
                    </a:p>
                  </a:txBody>
                  <a:tcPr marL="0" marR="0" marT="495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marL="94615" marR="87630" indent="635" algn="ctr">
                        <a:lnSpc>
                          <a:spcPct val="101400"/>
                        </a:lnSpc>
                        <a:spcBef>
                          <a:spcPts val="335"/>
                        </a:spcBef>
                      </a:pPr>
                      <a:r>
                        <a:rPr lang="el" sz="700" b="1" spc="-10">
                          <a:latin typeface="Century Gothic Bold"/>
                          <a:cs typeface="Century Gothic Bold"/>
                        </a:rPr>
                        <a:t>Λείπει Authenticatio n</a:t>
                      </a:r>
                      <a:endParaRPr sz="700">
                        <a:latin typeface="Century Gothic Bold"/>
                        <a:cs typeface="Century Gothic Bold"/>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marL="232410" marR="141605" indent="-83820">
                        <a:lnSpc>
                          <a:spcPts val="819"/>
                        </a:lnSpc>
                        <a:spcBef>
                          <a:spcPts val="390"/>
                        </a:spcBef>
                      </a:pPr>
                      <a:r>
                        <a:rPr lang="el" sz="700" b="1" spc="-45">
                          <a:latin typeface="Century Gothic Bold"/>
                          <a:cs typeface="Century Gothic Bold"/>
                        </a:rPr>
                        <a:t>Ενσωματωμένα μυστικά</a:t>
                      </a:r>
                      <a:endParaRPr sz="700">
                        <a:latin typeface="Century Gothic Bold"/>
                        <a:cs typeface="Century Gothic Bold"/>
                      </a:endParaRPr>
                    </a:p>
                  </a:txBody>
                  <a:tcPr marL="0" marR="0" marT="495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marL="177165" marR="169545" algn="ctr">
                        <a:lnSpc>
                          <a:spcPct val="100000"/>
                        </a:lnSpc>
                        <a:spcBef>
                          <a:spcPts val="345"/>
                        </a:spcBef>
                      </a:pPr>
                      <a:r>
                        <a:rPr lang="el" sz="700" b="1" spc="-10" dirty="0">
                          <a:latin typeface="Century Gothic Bold"/>
                          <a:cs typeface="Century Gothic Bold"/>
                        </a:rPr>
                        <a:t>Cross-Site requite πλαστογραφία (</a:t>
                      </a:r>
                      <a:r>
                        <a:rPr lang="en-US" sz="700" b="1" spc="-10" dirty="0">
                          <a:latin typeface="Century Gothic Bold"/>
                          <a:cs typeface="Century Gothic Bold"/>
                        </a:rPr>
                        <a:t>CSRF</a:t>
                      </a:r>
                      <a:r>
                        <a:rPr lang="el" sz="700" b="1" spc="-10" dirty="0">
                          <a:latin typeface="Century Gothic Bold"/>
                          <a:cs typeface="Century Gothic Bold"/>
                        </a:rPr>
                        <a:t>)</a:t>
                      </a:r>
                      <a:endParaRPr sz="700" dirty="0">
                        <a:latin typeface="Century Gothic Bold"/>
                        <a:cs typeface="Century Gothic Bold"/>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marL="212090" marR="204470" indent="39370">
                        <a:lnSpc>
                          <a:spcPts val="819"/>
                        </a:lnSpc>
                        <a:spcBef>
                          <a:spcPts val="390"/>
                        </a:spcBef>
                      </a:pPr>
                      <a:r>
                        <a:rPr lang="el" sz="700" b="1" spc="-20">
                          <a:latin typeface="Century Gothic Bold"/>
                          <a:cs typeface="Century Gothic Bold"/>
                        </a:rPr>
                        <a:t>Αναγκαστική περιήγηση</a:t>
                      </a:r>
                      <a:endParaRPr sz="700">
                        <a:latin typeface="Century Gothic Bold"/>
                        <a:cs typeface="Century Gothic Bold"/>
                      </a:endParaRPr>
                    </a:p>
                  </a:txBody>
                  <a:tcPr marL="0" marR="0" marT="495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marL="129539" marR="94615" indent="-27305">
                        <a:lnSpc>
                          <a:spcPts val="819"/>
                        </a:lnSpc>
                        <a:spcBef>
                          <a:spcPts val="390"/>
                        </a:spcBef>
                      </a:pPr>
                      <a:r>
                        <a:rPr lang="el" sz="700" b="1" spc="-10">
                          <a:latin typeface="Century Gothic Bold"/>
                          <a:cs typeface="Century Gothic Bold"/>
                        </a:rPr>
                        <a:t>Διαπιστευτήρια με ενσωματωμένο κώδικα</a:t>
                      </a:r>
                      <a:endParaRPr sz="700">
                        <a:latin typeface="Century Gothic Bold"/>
                        <a:cs typeface="Century Gothic Bold"/>
                      </a:endParaRPr>
                    </a:p>
                  </a:txBody>
                  <a:tcPr marL="0" marR="0" marT="495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marL="292735" marR="115570" indent="-170180">
                        <a:lnSpc>
                          <a:spcPts val="819"/>
                        </a:lnSpc>
                        <a:spcBef>
                          <a:spcPts val="390"/>
                        </a:spcBef>
                      </a:pPr>
                      <a:r>
                        <a:rPr lang="el" sz="700" b="1">
                          <a:latin typeface="Century Gothic Bold"/>
                          <a:cs typeface="Century Gothic Bold"/>
                        </a:rPr>
                        <a:t>Λείπει το όριο τιμής</a:t>
                      </a:r>
                      <a:endParaRPr sz="700">
                        <a:latin typeface="Century Gothic Bold"/>
                        <a:cs typeface="Century Gothic Bold"/>
                      </a:endParaRPr>
                    </a:p>
                  </a:txBody>
                  <a:tcPr marL="0" marR="0" marT="495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marL="145415" marR="137795" algn="ctr">
                        <a:lnSpc>
                          <a:spcPct val="100000"/>
                        </a:lnSpc>
                        <a:spcBef>
                          <a:spcPts val="345"/>
                        </a:spcBef>
                      </a:pPr>
                      <a:r>
                        <a:rPr lang="el" sz="700" b="1" spc="-10">
                          <a:latin typeface="Century Gothic Bold"/>
                          <a:cs typeface="Century Gothic Bold"/>
                        </a:rPr>
                        <a:t>Πλαστογράφηση αίτησης από την πλευρά του διακομιστή (SSRF)</a:t>
                      </a:r>
                      <a:endParaRPr sz="700">
                        <a:latin typeface="Century Gothic Bold"/>
                        <a:cs typeface="Century Gothic Bold"/>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ts val="830"/>
                        </a:lnSpc>
                        <a:spcBef>
                          <a:spcPts val="345"/>
                        </a:spcBef>
                      </a:pPr>
                      <a:r>
                        <a:rPr lang="el" sz="700" b="1" spc="-20">
                          <a:latin typeface="Century Gothic Bold"/>
                          <a:cs typeface="Century Gothic Bold"/>
                        </a:rPr>
                        <a:t>ΚΟΡΣ</a:t>
                      </a:r>
                      <a:endParaRPr sz="700">
                        <a:latin typeface="Century Gothic Bold"/>
                        <a:cs typeface="Century Gothic Bold"/>
                      </a:endParaRPr>
                    </a:p>
                    <a:p>
                      <a:pPr algn="ctr">
                        <a:lnSpc>
                          <a:spcPts val="830"/>
                        </a:lnSpc>
                      </a:pPr>
                      <a:r>
                        <a:rPr lang="el" sz="700" b="1" spc="-10">
                          <a:latin typeface="Century Gothic Bold"/>
                          <a:cs typeface="Century Gothic Bold"/>
                        </a:rPr>
                        <a:t>Εσφαλμένη ρύθμιση παραμέτρων</a:t>
                      </a:r>
                      <a:endParaRPr sz="700">
                        <a:latin typeface="Century Gothic Bold"/>
                        <a:cs typeface="Century Gothic Bold"/>
                      </a:endParaRPr>
                    </a:p>
                    <a:p>
                      <a:pPr algn="ctr">
                        <a:lnSpc>
                          <a:spcPct val="100000"/>
                        </a:lnSpc>
                        <a:spcBef>
                          <a:spcPts val="50"/>
                        </a:spcBef>
                      </a:pPr>
                      <a:r>
                        <a:rPr lang="el" sz="700" b="1" spc="-25">
                          <a:latin typeface="Century Gothic Bold"/>
                          <a:cs typeface="Century Gothic Bold"/>
                        </a:rPr>
                        <a:t>ιόν</a:t>
                      </a:r>
                      <a:endParaRPr sz="700">
                        <a:latin typeface="Century Gothic Bold"/>
                        <a:cs typeface="Century Gothic Bold"/>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marL="635" algn="ctr">
                        <a:lnSpc>
                          <a:spcPts val="830"/>
                        </a:lnSpc>
                        <a:spcBef>
                          <a:spcPts val="345"/>
                        </a:spcBef>
                      </a:pPr>
                      <a:r>
                        <a:rPr lang="el" sz="700" b="1" spc="-20">
                          <a:latin typeface="Century Gothic Bold"/>
                          <a:cs typeface="Century Gothic Bold"/>
                        </a:rPr>
                        <a:t>FCDP</a:t>
                      </a:r>
                      <a:endParaRPr sz="700">
                        <a:latin typeface="Century Gothic Bold"/>
                        <a:cs typeface="Century Gothic Bold"/>
                      </a:endParaRPr>
                    </a:p>
                    <a:p>
                      <a:pPr algn="ctr">
                        <a:lnSpc>
                          <a:spcPts val="830"/>
                        </a:lnSpc>
                      </a:pPr>
                      <a:r>
                        <a:rPr lang="el" sz="700" b="1" spc="-10">
                          <a:latin typeface="Century Gothic Bold"/>
                          <a:cs typeface="Century Gothic Bold"/>
                        </a:rPr>
                        <a:t>Εσφαλμένη ρύθμιση παραμέτρων</a:t>
                      </a:r>
                      <a:endParaRPr sz="700">
                        <a:latin typeface="Century Gothic Bold"/>
                        <a:cs typeface="Century Gothic Bold"/>
                      </a:endParaRPr>
                    </a:p>
                    <a:p>
                      <a:pPr algn="ctr">
                        <a:lnSpc>
                          <a:spcPct val="100000"/>
                        </a:lnSpc>
                        <a:spcBef>
                          <a:spcPts val="50"/>
                        </a:spcBef>
                      </a:pPr>
                      <a:r>
                        <a:rPr lang="el" sz="700" b="1" spc="-25">
                          <a:latin typeface="Century Gothic Bold"/>
                          <a:cs typeface="Century Gothic Bold"/>
                        </a:rPr>
                        <a:t>ιόν</a:t>
                      </a:r>
                      <a:endParaRPr sz="700">
                        <a:latin typeface="Century Gothic Bold"/>
                        <a:cs typeface="Century Gothic Bold"/>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marL="256540" marR="92710" indent="-157480">
                        <a:lnSpc>
                          <a:spcPts val="819"/>
                        </a:lnSpc>
                        <a:spcBef>
                          <a:spcPts val="390"/>
                        </a:spcBef>
                      </a:pPr>
                      <a:r>
                        <a:rPr lang="el" sz="700" b="1" dirty="0">
                          <a:latin typeface="Century Gothic Bold"/>
                          <a:cs typeface="Century Gothic Bold"/>
                        </a:rPr>
                        <a:t>Έγχυση </a:t>
                      </a:r>
                      <a:r>
                        <a:rPr lang="el-GR" sz="700" b="1" dirty="0">
                          <a:latin typeface="Century Gothic Bold"/>
                          <a:cs typeface="Century Gothic Bold"/>
                        </a:rPr>
                        <a:t>σταθμοί φόρτισης</a:t>
                      </a:r>
                      <a:r>
                        <a:rPr lang="el" sz="700" b="1" dirty="0">
                          <a:latin typeface="Century Gothic Bold"/>
                          <a:cs typeface="Century Gothic Bold"/>
                        </a:rPr>
                        <a:t>V (</a:t>
                      </a:r>
                      <a:r>
                        <a:rPr lang="el-GR" sz="700" b="1" dirty="0">
                          <a:latin typeface="Century Gothic Bold"/>
                          <a:cs typeface="Century Gothic Bold"/>
                        </a:rPr>
                        <a:t>σταθμοί φόρτισης</a:t>
                      </a:r>
                      <a:r>
                        <a:rPr lang="el" sz="700" b="1" dirty="0">
                          <a:latin typeface="Century Gothic Bold"/>
                          <a:cs typeface="Century Gothic Bold"/>
                        </a:rPr>
                        <a:t>Vi)</a:t>
                      </a:r>
                      <a:endParaRPr sz="700" dirty="0">
                        <a:latin typeface="Century Gothic Bold"/>
                        <a:cs typeface="Century Gothic Bold"/>
                      </a:endParaRPr>
                    </a:p>
                  </a:txBody>
                  <a:tcPr marL="0" marR="0" marT="495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extLst>
                  <a:ext uri="{0D108BD9-81ED-4DB2-BD59-A6C34878D82A}">
                    <a16:rowId xmlns:a16="http://schemas.microsoft.com/office/drawing/2014/main" val="10002"/>
                  </a:ext>
                </a:extLst>
              </a:tr>
              <a:tr h="229235">
                <a:tc rowSpan="5">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440"/>
                        </a:spcBef>
                      </a:pPr>
                      <a:endParaRPr sz="700">
                        <a:latin typeface="Times New Roman"/>
                        <a:cs typeface="Times New Roman"/>
                      </a:endParaRPr>
                    </a:p>
                    <a:p>
                      <a:pPr marL="193040">
                        <a:lnSpc>
                          <a:spcPct val="100000"/>
                        </a:lnSpc>
                      </a:pPr>
                      <a:r>
                        <a:rPr lang="el" sz="700" b="1" spc="-10">
                          <a:latin typeface="Century Gothic Bold"/>
                          <a:cs typeface="Century Gothic Bold"/>
                        </a:rPr>
                        <a:t>Υλικολογισμικό</a:t>
                      </a:r>
                      <a:endParaRPr sz="700">
                        <a:latin typeface="Century Gothic Bold"/>
                        <a:cs typeface="Century Gothic Bold"/>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marL="635" algn="ctr">
                        <a:lnSpc>
                          <a:spcPct val="100000"/>
                        </a:lnSpc>
                        <a:spcBef>
                          <a:spcPts val="360"/>
                        </a:spcBef>
                      </a:pPr>
                      <a:r>
                        <a:rPr lang="el" sz="700" b="1" spc="-10">
                          <a:latin typeface="Century Gothic Bold"/>
                          <a:cs typeface="Century Gothic Bold"/>
                        </a:rPr>
                        <a:t>EVlink</a:t>
                      </a:r>
                      <a:endParaRPr sz="700">
                        <a:latin typeface="Century Gothic Bold"/>
                        <a:cs typeface="Century Gothic Bold"/>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60"/>
                        </a:spcBef>
                      </a:pPr>
                      <a:r>
                        <a:rPr lang="el" sz="700" spc="-50">
                          <a:latin typeface="Century Gothic"/>
                          <a:cs typeface="Century Gothic"/>
                        </a:rPr>
                        <a:t>X</a:t>
                      </a:r>
                      <a:endParaRPr sz="70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60"/>
                        </a:spcBef>
                      </a:pPr>
                      <a:r>
                        <a:rPr lang="el" sz="700" spc="-50">
                          <a:latin typeface="Century Gothic"/>
                          <a:cs typeface="Century Gothic"/>
                        </a:rPr>
                        <a:t>X</a:t>
                      </a:r>
                      <a:endParaRPr sz="70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60"/>
                        </a:spcBef>
                      </a:pPr>
                      <a:r>
                        <a:rPr lang="el" sz="700" spc="-50">
                          <a:latin typeface="Century Gothic"/>
                          <a:cs typeface="Century Gothic"/>
                        </a:rPr>
                        <a:t>X</a:t>
                      </a:r>
                      <a:endParaRPr sz="70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60"/>
                        </a:spcBef>
                      </a:pPr>
                      <a:r>
                        <a:rPr lang="el" sz="700" spc="-50">
                          <a:latin typeface="Century Gothic"/>
                          <a:cs typeface="Century Gothic"/>
                        </a:rPr>
                        <a:t>X</a:t>
                      </a:r>
                      <a:endParaRPr sz="70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60"/>
                        </a:spcBef>
                      </a:pPr>
                      <a:r>
                        <a:rPr lang="el" sz="700" spc="-50">
                          <a:latin typeface="Century Gothic"/>
                          <a:cs typeface="Century Gothic"/>
                        </a:rPr>
                        <a:t>X</a:t>
                      </a:r>
                      <a:endParaRPr sz="70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60"/>
                        </a:spcBef>
                      </a:pPr>
                      <a:r>
                        <a:rPr lang="el" sz="700" spc="-50">
                          <a:latin typeface="Century Gothic"/>
                          <a:cs typeface="Century Gothic"/>
                        </a:rPr>
                        <a:t>X</a:t>
                      </a:r>
                      <a:endParaRPr sz="70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60"/>
                        </a:spcBef>
                      </a:pPr>
                      <a:r>
                        <a:rPr lang="el" sz="700" spc="-50">
                          <a:latin typeface="Century Gothic"/>
                          <a:cs typeface="Century Gothic"/>
                        </a:rPr>
                        <a:t>X</a:t>
                      </a:r>
                      <a:endParaRPr sz="70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60"/>
                        </a:spcBef>
                      </a:pPr>
                      <a:r>
                        <a:rPr lang="el" sz="700" spc="-50">
                          <a:latin typeface="Century Gothic"/>
                          <a:cs typeface="Century Gothic"/>
                        </a:rPr>
                        <a:t>X</a:t>
                      </a:r>
                      <a:endParaRPr sz="70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extLst>
                  <a:ext uri="{0D108BD9-81ED-4DB2-BD59-A6C34878D82A}">
                    <a16:rowId xmlns:a16="http://schemas.microsoft.com/office/drawing/2014/main" val="10003"/>
                  </a:ext>
                </a:extLst>
              </a:tr>
              <a:tr h="372745">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50"/>
                        </a:spcBef>
                      </a:pPr>
                      <a:r>
                        <a:rPr lang="el" sz="700" b="1" spc="-10">
                          <a:latin typeface="Century Gothic Bold"/>
                          <a:cs typeface="Century Gothic Bold"/>
                        </a:rPr>
                        <a:t>xChargeIn</a:t>
                      </a:r>
                      <a:endParaRPr sz="700">
                        <a:latin typeface="Century Gothic Bold"/>
                        <a:cs typeface="Century Gothic Bold"/>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50"/>
                        </a:spcBef>
                      </a:pPr>
                      <a:r>
                        <a:rPr lang="el" sz="700" spc="-50">
                          <a:latin typeface="Century Gothic"/>
                          <a:cs typeface="Century Gothic"/>
                        </a:rPr>
                        <a:t>X</a:t>
                      </a:r>
                      <a:endParaRPr sz="7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50"/>
                        </a:spcBef>
                      </a:pPr>
                      <a:r>
                        <a:rPr lang="el" sz="700" spc="-50">
                          <a:latin typeface="Century Gothic"/>
                          <a:cs typeface="Century Gothic"/>
                        </a:rPr>
                        <a:t>X</a:t>
                      </a:r>
                      <a:endParaRPr sz="7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50"/>
                        </a:spcBef>
                      </a:pPr>
                      <a:r>
                        <a:rPr lang="el" sz="700" spc="-50">
                          <a:latin typeface="Century Gothic"/>
                          <a:cs typeface="Century Gothic"/>
                        </a:rPr>
                        <a:t>X</a:t>
                      </a:r>
                      <a:endParaRPr sz="7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extLst>
                  <a:ext uri="{0D108BD9-81ED-4DB2-BD59-A6C34878D82A}">
                    <a16:rowId xmlns:a16="http://schemas.microsoft.com/office/drawing/2014/main" val="10004"/>
                  </a:ext>
                </a:extLst>
              </a:tr>
              <a:tr h="372745">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marL="635" algn="ctr">
                        <a:lnSpc>
                          <a:spcPct val="100000"/>
                        </a:lnSpc>
                        <a:spcBef>
                          <a:spcPts val="370"/>
                        </a:spcBef>
                      </a:pPr>
                      <a:r>
                        <a:rPr lang="el-GR" sz="700" b="1" dirty="0">
                          <a:latin typeface="Century Gothic Bold"/>
                          <a:cs typeface="Century Gothic Bold"/>
                        </a:rPr>
                        <a:t>σταθμοί φόρτισης</a:t>
                      </a:r>
                      <a:r>
                        <a:rPr lang="el" sz="700" b="1" dirty="0">
                          <a:latin typeface="Century Gothic Bold"/>
                          <a:cs typeface="Century Gothic Bold"/>
                        </a:rPr>
                        <a:t>WI Etrel</a:t>
                      </a:r>
                      <a:endParaRPr sz="700" dirty="0">
                        <a:latin typeface="Century Gothic Bold"/>
                        <a:cs typeface="Century Gothic Bold"/>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70"/>
                        </a:spcBef>
                      </a:pPr>
                      <a:r>
                        <a:rPr lang="el" sz="700" spc="-50">
                          <a:latin typeface="Century Gothic"/>
                          <a:cs typeface="Century Gothic"/>
                        </a:rPr>
                        <a:t>X</a:t>
                      </a:r>
                      <a:endParaRPr sz="700">
                        <a:latin typeface="Century Gothic"/>
                        <a:cs typeface="Century Gothic"/>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70"/>
                        </a:spcBef>
                      </a:pPr>
                      <a:r>
                        <a:rPr lang="el" sz="700" spc="-50">
                          <a:latin typeface="Century Gothic"/>
                          <a:cs typeface="Century Gothic"/>
                        </a:rPr>
                        <a:t>X</a:t>
                      </a:r>
                      <a:endParaRPr sz="700">
                        <a:latin typeface="Century Gothic"/>
                        <a:cs typeface="Century Gothic"/>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70"/>
                        </a:spcBef>
                      </a:pPr>
                      <a:r>
                        <a:rPr lang="el" sz="700" spc="-50">
                          <a:latin typeface="Century Gothic"/>
                          <a:cs typeface="Century Gothic"/>
                        </a:rPr>
                        <a:t>X</a:t>
                      </a:r>
                      <a:endParaRPr sz="700">
                        <a:latin typeface="Century Gothic"/>
                        <a:cs typeface="Century Gothic"/>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70"/>
                        </a:spcBef>
                      </a:pPr>
                      <a:r>
                        <a:rPr lang="el" sz="700" spc="-50">
                          <a:latin typeface="Century Gothic"/>
                          <a:cs typeface="Century Gothic"/>
                        </a:rPr>
                        <a:t>X</a:t>
                      </a:r>
                      <a:endParaRPr sz="700">
                        <a:latin typeface="Century Gothic"/>
                        <a:cs typeface="Century Gothic"/>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70"/>
                        </a:spcBef>
                      </a:pPr>
                      <a:r>
                        <a:rPr lang="el" sz="700" spc="-50">
                          <a:latin typeface="Century Gothic"/>
                          <a:cs typeface="Century Gothic"/>
                        </a:rPr>
                        <a:t>X</a:t>
                      </a:r>
                      <a:endParaRPr sz="700">
                        <a:latin typeface="Century Gothic"/>
                        <a:cs typeface="Century Gothic"/>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extLst>
                  <a:ext uri="{0D108BD9-81ED-4DB2-BD59-A6C34878D82A}">
                    <a16:rowId xmlns:a16="http://schemas.microsoft.com/office/drawing/2014/main" val="10005"/>
                  </a:ext>
                </a:extLst>
              </a:tr>
              <a:tr h="237490">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marL="635" algn="ctr">
                        <a:lnSpc>
                          <a:spcPct val="100000"/>
                        </a:lnSpc>
                        <a:spcBef>
                          <a:spcPts val="360"/>
                        </a:spcBef>
                      </a:pPr>
                      <a:r>
                        <a:rPr lang="el" sz="700" b="1" spc="-10">
                          <a:latin typeface="Century Gothic Bold"/>
                          <a:cs typeface="Century Gothic Bold"/>
                        </a:rPr>
                        <a:t>SmartFox</a:t>
                      </a:r>
                      <a:endParaRPr sz="700">
                        <a:latin typeface="Century Gothic Bold"/>
                        <a:cs typeface="Century Gothic Bold"/>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60"/>
                        </a:spcBef>
                      </a:pPr>
                      <a:r>
                        <a:rPr lang="el" sz="700" spc="-50">
                          <a:latin typeface="Century Gothic"/>
                          <a:cs typeface="Century Gothic"/>
                        </a:rPr>
                        <a:t>X</a:t>
                      </a:r>
                      <a:endParaRPr sz="70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60"/>
                        </a:spcBef>
                      </a:pPr>
                      <a:r>
                        <a:rPr lang="el" sz="700" spc="-50">
                          <a:latin typeface="Century Gothic"/>
                          <a:cs typeface="Century Gothic"/>
                        </a:rPr>
                        <a:t>X</a:t>
                      </a:r>
                      <a:endParaRPr sz="70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extLst>
                  <a:ext uri="{0D108BD9-81ED-4DB2-BD59-A6C34878D82A}">
                    <a16:rowId xmlns:a16="http://schemas.microsoft.com/office/drawing/2014/main" val="10006"/>
                  </a:ext>
                </a:extLst>
              </a:tr>
              <a:tr h="229235">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55"/>
                        </a:spcBef>
                      </a:pPr>
                      <a:r>
                        <a:rPr lang="el" sz="700" b="1" spc="-20">
                          <a:latin typeface="Century Gothic Bold"/>
                          <a:cs typeface="Century Gothic Bold"/>
                        </a:rPr>
                        <a:t>Κέμπα</a:t>
                      </a:r>
                      <a:endParaRPr sz="700">
                        <a:latin typeface="Century Gothic Bold"/>
                        <a:cs typeface="Century Gothic Bold"/>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55"/>
                        </a:spcBef>
                      </a:pPr>
                      <a:r>
                        <a:rPr lang="el" sz="700" spc="-50">
                          <a:latin typeface="Century Gothic"/>
                          <a:cs typeface="Century Gothic"/>
                        </a:rPr>
                        <a:t>X</a:t>
                      </a:r>
                      <a:endParaRPr sz="700">
                        <a:latin typeface="Century Gothic"/>
                        <a:cs typeface="Century Gothic"/>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55"/>
                        </a:spcBef>
                      </a:pPr>
                      <a:r>
                        <a:rPr lang="el" sz="700" spc="-50">
                          <a:latin typeface="Century Gothic"/>
                          <a:cs typeface="Century Gothic"/>
                        </a:rPr>
                        <a:t>X</a:t>
                      </a:r>
                      <a:endParaRPr sz="700">
                        <a:latin typeface="Century Gothic"/>
                        <a:cs typeface="Century Gothic"/>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extLst>
                  <a:ext uri="{0D108BD9-81ED-4DB2-BD59-A6C34878D82A}">
                    <a16:rowId xmlns:a16="http://schemas.microsoft.com/office/drawing/2014/main" val="10007"/>
                  </a:ext>
                </a:extLst>
              </a:tr>
              <a:tr h="405130">
                <a:tc rowSpan="3">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455"/>
                        </a:spcBef>
                      </a:pPr>
                      <a:endParaRPr sz="700">
                        <a:latin typeface="Times New Roman"/>
                        <a:cs typeface="Times New Roman"/>
                      </a:endParaRPr>
                    </a:p>
                    <a:p>
                      <a:pPr marL="241935">
                        <a:lnSpc>
                          <a:spcPct val="100000"/>
                        </a:lnSpc>
                      </a:pPr>
                      <a:r>
                        <a:rPr lang="el" sz="700" b="1" spc="-10">
                          <a:latin typeface="Century Gothic Bold"/>
                          <a:cs typeface="Century Gothic Bold"/>
                        </a:rPr>
                        <a:t>Κινητός</a:t>
                      </a:r>
                      <a:endParaRPr sz="700">
                        <a:latin typeface="Century Gothic Bold"/>
                        <a:cs typeface="Century Gothic Bold"/>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50"/>
                        </a:spcBef>
                      </a:pPr>
                      <a:r>
                        <a:rPr lang="el" sz="700" b="1" spc="-10">
                          <a:latin typeface="Century Gothic Bold"/>
                          <a:cs typeface="Century Gothic Bold"/>
                        </a:rPr>
                        <a:t>Σημείο φόρτισης</a:t>
                      </a:r>
                      <a:endParaRPr sz="700">
                        <a:latin typeface="Century Gothic Bold"/>
                        <a:cs typeface="Century Gothic Bold"/>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50"/>
                        </a:spcBef>
                      </a:pPr>
                      <a:r>
                        <a:rPr lang="el" sz="700" spc="-50">
                          <a:latin typeface="Century Gothic"/>
                          <a:cs typeface="Century Gothic"/>
                        </a:rPr>
                        <a:t>X</a:t>
                      </a:r>
                      <a:endParaRPr sz="7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extLst>
                  <a:ext uri="{0D108BD9-81ED-4DB2-BD59-A6C34878D82A}">
                    <a16:rowId xmlns:a16="http://schemas.microsoft.com/office/drawing/2014/main" val="10008"/>
                  </a:ext>
                </a:extLst>
              </a:tr>
              <a:tr h="255270">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50"/>
                        </a:spcBef>
                      </a:pPr>
                      <a:r>
                        <a:rPr lang="el" sz="700" b="1" spc="-25">
                          <a:latin typeface="Century Gothic Bold"/>
                          <a:cs typeface="Century Gothic Bold"/>
                        </a:rPr>
                        <a:t>Πηγαίνω</a:t>
                      </a:r>
                      <a:endParaRPr sz="700">
                        <a:latin typeface="Century Gothic Bold"/>
                        <a:cs typeface="Century Gothic Bold"/>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50"/>
                        </a:spcBef>
                      </a:pPr>
                      <a:r>
                        <a:rPr lang="el" sz="700" spc="-50">
                          <a:latin typeface="Century Gothic"/>
                          <a:cs typeface="Century Gothic"/>
                        </a:rPr>
                        <a:t>X</a:t>
                      </a:r>
                      <a:endParaRPr sz="7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50"/>
                        </a:spcBef>
                      </a:pPr>
                      <a:r>
                        <a:rPr lang="el" sz="700" spc="-50">
                          <a:latin typeface="Century Gothic"/>
                          <a:cs typeface="Century Gothic"/>
                        </a:rPr>
                        <a:t>X</a:t>
                      </a:r>
                      <a:endParaRPr sz="7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extLst>
                  <a:ext uri="{0D108BD9-81ED-4DB2-BD59-A6C34878D82A}">
                    <a16:rowId xmlns:a16="http://schemas.microsoft.com/office/drawing/2014/main" val="10009"/>
                  </a:ext>
                </a:extLst>
              </a:tr>
              <a:tr h="396240">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50"/>
                        </a:spcBef>
                      </a:pPr>
                      <a:r>
                        <a:rPr lang="el" sz="700" b="1">
                          <a:latin typeface="Century Gothic Bold"/>
                          <a:cs typeface="Century Gothic Bold"/>
                        </a:rPr>
                        <a:t>Σύνδεση EV</a:t>
                      </a:r>
                      <a:endParaRPr sz="700">
                        <a:latin typeface="Century Gothic Bold"/>
                        <a:cs typeface="Century Gothic Bold"/>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50"/>
                        </a:spcBef>
                      </a:pPr>
                      <a:r>
                        <a:rPr lang="el" sz="700" spc="-50">
                          <a:latin typeface="Century Gothic"/>
                          <a:cs typeface="Century Gothic"/>
                        </a:rPr>
                        <a:t>X</a:t>
                      </a:r>
                      <a:endParaRPr sz="7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50"/>
                        </a:spcBef>
                      </a:pPr>
                      <a:r>
                        <a:rPr lang="el" sz="700" spc="-50">
                          <a:latin typeface="Century Gothic"/>
                          <a:cs typeface="Century Gothic"/>
                        </a:rPr>
                        <a:t>X</a:t>
                      </a:r>
                      <a:endParaRPr sz="7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extLst>
                  <a:ext uri="{0D108BD9-81ED-4DB2-BD59-A6C34878D82A}">
                    <a16:rowId xmlns:a16="http://schemas.microsoft.com/office/drawing/2014/main" val="10010"/>
                  </a:ext>
                </a:extLst>
              </a:tr>
              <a:tr h="372745">
                <a:tc rowSpan="8">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625"/>
                        </a:spcBef>
                      </a:pPr>
                      <a:endParaRPr sz="700">
                        <a:latin typeface="Times New Roman"/>
                        <a:cs typeface="Times New Roman"/>
                      </a:endParaRPr>
                    </a:p>
                    <a:p>
                      <a:pPr algn="ctr">
                        <a:lnSpc>
                          <a:spcPct val="100000"/>
                        </a:lnSpc>
                      </a:pPr>
                      <a:r>
                        <a:rPr lang="el" sz="700" b="1" spc="-25">
                          <a:latin typeface="Century Gothic Bold"/>
                          <a:cs typeface="Century Gothic Bold"/>
                        </a:rPr>
                        <a:t>Ιστός</a:t>
                      </a:r>
                      <a:endParaRPr sz="700">
                        <a:latin typeface="Century Gothic Bold"/>
                        <a:cs typeface="Century Gothic Bold"/>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marL="635" algn="ctr">
                        <a:lnSpc>
                          <a:spcPct val="100000"/>
                        </a:lnSpc>
                        <a:spcBef>
                          <a:spcPts val="370"/>
                        </a:spcBef>
                      </a:pPr>
                      <a:r>
                        <a:rPr lang="el" sz="700" b="1">
                          <a:latin typeface="Century Gothic Bold"/>
                          <a:cs typeface="Century Gothic Bold"/>
                        </a:rPr>
                        <a:t>Πύλη OASIS</a:t>
                      </a:r>
                      <a:endParaRPr sz="700">
                        <a:latin typeface="Century Gothic Bold"/>
                        <a:cs typeface="Century Gothic Bold"/>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70"/>
                        </a:spcBef>
                      </a:pPr>
                      <a:r>
                        <a:rPr lang="el" sz="700" spc="-50">
                          <a:latin typeface="Century Gothic"/>
                          <a:cs typeface="Century Gothic"/>
                        </a:rPr>
                        <a:t>X</a:t>
                      </a:r>
                      <a:endParaRPr sz="700">
                        <a:latin typeface="Century Gothic"/>
                        <a:cs typeface="Century Gothic"/>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70"/>
                        </a:spcBef>
                      </a:pPr>
                      <a:r>
                        <a:rPr lang="el" sz="700" spc="-50">
                          <a:latin typeface="Century Gothic"/>
                          <a:cs typeface="Century Gothic"/>
                        </a:rPr>
                        <a:t>X</a:t>
                      </a:r>
                      <a:endParaRPr sz="700">
                        <a:latin typeface="Century Gothic"/>
                        <a:cs typeface="Century Gothic"/>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extLst>
                  <a:ext uri="{0D108BD9-81ED-4DB2-BD59-A6C34878D82A}">
                    <a16:rowId xmlns:a16="http://schemas.microsoft.com/office/drawing/2014/main" val="10011"/>
                  </a:ext>
                </a:extLst>
              </a:tr>
              <a:tr h="372745">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60"/>
                        </a:spcBef>
                      </a:pPr>
                      <a:r>
                        <a:rPr lang="el" sz="700" b="1">
                          <a:latin typeface="Century Gothic Bold"/>
                          <a:cs typeface="Century Gothic Bold"/>
                        </a:rPr>
                        <a:t>BaSE EVMS</a:t>
                      </a:r>
                      <a:endParaRPr sz="700">
                        <a:latin typeface="Century Gothic Bold"/>
                        <a:cs typeface="Century Gothic Bold"/>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60"/>
                        </a:spcBef>
                      </a:pPr>
                      <a:r>
                        <a:rPr lang="el" sz="700" spc="-50">
                          <a:latin typeface="Century Gothic"/>
                          <a:cs typeface="Century Gothic"/>
                        </a:rPr>
                        <a:t>X</a:t>
                      </a:r>
                      <a:endParaRPr sz="70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60"/>
                        </a:spcBef>
                      </a:pPr>
                      <a:r>
                        <a:rPr lang="el" sz="700" spc="-50">
                          <a:latin typeface="Century Gothic"/>
                          <a:cs typeface="Century Gothic"/>
                        </a:rPr>
                        <a:t>X</a:t>
                      </a:r>
                      <a:endParaRPr sz="70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extLst>
                  <a:ext uri="{0D108BD9-81ED-4DB2-BD59-A6C34878D82A}">
                    <a16:rowId xmlns:a16="http://schemas.microsoft.com/office/drawing/2014/main" val="10012"/>
                  </a:ext>
                </a:extLst>
              </a:tr>
              <a:tr h="246379">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55"/>
                        </a:spcBef>
                      </a:pPr>
                      <a:r>
                        <a:rPr lang="el" sz="700" b="1" dirty="0">
                          <a:latin typeface="Century Gothic Bold"/>
                          <a:cs typeface="Century Gothic Bold"/>
                        </a:rPr>
                        <a:t>Ένστο </a:t>
                      </a:r>
                      <a:r>
                        <a:rPr lang="el-GR" sz="700" b="1" dirty="0">
                          <a:latin typeface="Century Gothic Bold"/>
                          <a:cs typeface="Century Gothic Bold"/>
                        </a:rPr>
                        <a:t>σταθμοί φόρτισης</a:t>
                      </a:r>
                      <a:r>
                        <a:rPr lang="el" sz="700" b="1" dirty="0">
                          <a:latin typeface="Century Gothic Bold"/>
                          <a:cs typeface="Century Gothic Bold"/>
                        </a:rPr>
                        <a:t>I</a:t>
                      </a:r>
                      <a:endParaRPr sz="700" dirty="0">
                        <a:latin typeface="Century Gothic Bold"/>
                        <a:cs typeface="Century Gothic Bold"/>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55"/>
                        </a:spcBef>
                      </a:pPr>
                      <a:r>
                        <a:rPr lang="el" sz="700" spc="-50">
                          <a:latin typeface="Century Gothic"/>
                          <a:cs typeface="Century Gothic"/>
                        </a:rPr>
                        <a:t>X</a:t>
                      </a:r>
                      <a:endParaRPr sz="700">
                        <a:latin typeface="Century Gothic"/>
                        <a:cs typeface="Century Gothic"/>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55"/>
                        </a:spcBef>
                      </a:pPr>
                      <a:r>
                        <a:rPr lang="el" sz="700" spc="-50">
                          <a:latin typeface="Century Gothic"/>
                          <a:cs typeface="Century Gothic"/>
                        </a:rPr>
                        <a:t>X</a:t>
                      </a:r>
                      <a:endParaRPr sz="700">
                        <a:latin typeface="Century Gothic"/>
                        <a:cs typeface="Century Gothic"/>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extLst>
                  <a:ext uri="{0D108BD9-81ED-4DB2-BD59-A6C34878D82A}">
                    <a16:rowId xmlns:a16="http://schemas.microsoft.com/office/drawing/2014/main" val="10013"/>
                  </a:ext>
                </a:extLst>
              </a:tr>
              <a:tr h="229235">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55"/>
                        </a:spcBef>
                      </a:pPr>
                      <a:r>
                        <a:rPr lang="el" sz="700" b="1" spc="-10">
                          <a:latin typeface="Century Gothic Bold"/>
                          <a:cs typeface="Century Gothic Bold"/>
                        </a:rPr>
                        <a:t>FCEIS</a:t>
                      </a:r>
                      <a:endParaRPr sz="700">
                        <a:latin typeface="Century Gothic Bold"/>
                        <a:cs typeface="Century Gothic Bold"/>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55"/>
                        </a:spcBef>
                      </a:pPr>
                      <a:r>
                        <a:rPr lang="el" sz="700" spc="-50">
                          <a:latin typeface="Century Gothic"/>
                          <a:cs typeface="Century Gothic"/>
                        </a:rPr>
                        <a:t>X</a:t>
                      </a:r>
                      <a:endParaRPr sz="700">
                        <a:latin typeface="Century Gothic"/>
                        <a:cs typeface="Century Gothic"/>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55"/>
                        </a:spcBef>
                      </a:pPr>
                      <a:r>
                        <a:rPr lang="el" sz="700" spc="-50">
                          <a:latin typeface="Century Gothic"/>
                          <a:cs typeface="Century Gothic"/>
                        </a:rPr>
                        <a:t>X</a:t>
                      </a:r>
                      <a:endParaRPr sz="700">
                        <a:latin typeface="Century Gothic"/>
                        <a:cs typeface="Century Gothic"/>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extLst>
                  <a:ext uri="{0D108BD9-81ED-4DB2-BD59-A6C34878D82A}">
                    <a16:rowId xmlns:a16="http://schemas.microsoft.com/office/drawing/2014/main" val="10014"/>
                  </a:ext>
                </a:extLst>
              </a:tr>
              <a:tr h="229235">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70"/>
                        </a:spcBef>
                      </a:pPr>
                      <a:r>
                        <a:rPr lang="el" sz="700" b="1" spc="-10">
                          <a:latin typeface="Century Gothic Bold"/>
                          <a:cs typeface="Century Gothic Bold"/>
                        </a:rPr>
                        <a:t>ICEMS</a:t>
                      </a:r>
                      <a:endParaRPr sz="700">
                        <a:latin typeface="Century Gothic Bold"/>
                        <a:cs typeface="Century Gothic Bold"/>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70"/>
                        </a:spcBef>
                      </a:pPr>
                      <a:r>
                        <a:rPr lang="el" sz="700" spc="-50">
                          <a:latin typeface="Century Gothic"/>
                          <a:cs typeface="Century Gothic"/>
                        </a:rPr>
                        <a:t>X</a:t>
                      </a:r>
                      <a:endParaRPr sz="700">
                        <a:latin typeface="Century Gothic"/>
                        <a:cs typeface="Century Gothic"/>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70"/>
                        </a:spcBef>
                      </a:pPr>
                      <a:r>
                        <a:rPr lang="el" sz="700" spc="-50">
                          <a:latin typeface="Century Gothic"/>
                          <a:cs typeface="Century Gothic"/>
                        </a:rPr>
                        <a:t>X</a:t>
                      </a:r>
                      <a:endParaRPr sz="700">
                        <a:latin typeface="Century Gothic"/>
                        <a:cs typeface="Century Gothic"/>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extLst>
                  <a:ext uri="{0D108BD9-81ED-4DB2-BD59-A6C34878D82A}">
                    <a16:rowId xmlns:a16="http://schemas.microsoft.com/office/drawing/2014/main" val="10015"/>
                  </a:ext>
                </a:extLst>
              </a:tr>
              <a:tr h="237490">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marL="635" algn="ctr">
                        <a:lnSpc>
                          <a:spcPct val="100000"/>
                        </a:lnSpc>
                        <a:spcBef>
                          <a:spcPts val="365"/>
                        </a:spcBef>
                      </a:pPr>
                      <a:r>
                        <a:rPr lang="el" sz="700" b="1" spc="-10">
                          <a:latin typeface="Century Gothic Bold"/>
                          <a:cs typeface="Century Gothic Bold"/>
                        </a:rPr>
                        <a:t>PiControl</a:t>
                      </a:r>
                      <a:endParaRPr sz="700">
                        <a:latin typeface="Century Gothic Bold"/>
                        <a:cs typeface="Century Gothic Bold"/>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65"/>
                        </a:spcBef>
                      </a:pPr>
                      <a:r>
                        <a:rPr lang="el" sz="700" spc="-50">
                          <a:latin typeface="Century Gothic"/>
                          <a:cs typeface="Century Gothic"/>
                        </a:rPr>
                        <a:t>X</a:t>
                      </a:r>
                      <a:endParaRPr sz="700">
                        <a:latin typeface="Century Gothic"/>
                        <a:cs typeface="Century Gothic"/>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65"/>
                        </a:spcBef>
                      </a:pPr>
                      <a:r>
                        <a:rPr lang="el" sz="700" spc="-50">
                          <a:latin typeface="Century Gothic"/>
                          <a:cs typeface="Century Gothic"/>
                        </a:rPr>
                        <a:t>X</a:t>
                      </a:r>
                      <a:endParaRPr sz="700">
                        <a:latin typeface="Century Gothic"/>
                        <a:cs typeface="Century Gothic"/>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65"/>
                        </a:spcBef>
                      </a:pPr>
                      <a:r>
                        <a:rPr lang="el" sz="700" spc="-50">
                          <a:latin typeface="Century Gothic"/>
                          <a:cs typeface="Century Gothic"/>
                        </a:rPr>
                        <a:t>X</a:t>
                      </a:r>
                      <a:endParaRPr sz="700">
                        <a:latin typeface="Century Gothic"/>
                        <a:cs typeface="Century Gothic"/>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65"/>
                        </a:spcBef>
                      </a:pPr>
                      <a:r>
                        <a:rPr lang="el" sz="700" spc="-50">
                          <a:latin typeface="Century Gothic"/>
                          <a:cs typeface="Century Gothic"/>
                        </a:rPr>
                        <a:t>X</a:t>
                      </a:r>
                      <a:endParaRPr sz="700">
                        <a:latin typeface="Century Gothic"/>
                        <a:cs typeface="Century Gothic"/>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65"/>
                        </a:spcBef>
                      </a:pPr>
                      <a:r>
                        <a:rPr lang="el" sz="700" spc="-50">
                          <a:latin typeface="Century Gothic"/>
                          <a:cs typeface="Century Gothic"/>
                        </a:rPr>
                        <a:t>X</a:t>
                      </a:r>
                      <a:endParaRPr sz="700">
                        <a:latin typeface="Century Gothic"/>
                        <a:cs typeface="Century Gothic"/>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65"/>
                        </a:spcBef>
                      </a:pPr>
                      <a:r>
                        <a:rPr lang="el" sz="700" spc="-50">
                          <a:latin typeface="Century Gothic"/>
                          <a:cs typeface="Century Gothic"/>
                        </a:rPr>
                        <a:t>X</a:t>
                      </a:r>
                      <a:endParaRPr sz="700">
                        <a:latin typeface="Century Gothic"/>
                        <a:cs typeface="Century Gothic"/>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extLst>
                  <a:ext uri="{0D108BD9-81ED-4DB2-BD59-A6C34878D82A}">
                    <a16:rowId xmlns:a16="http://schemas.microsoft.com/office/drawing/2014/main" val="10016"/>
                  </a:ext>
                </a:extLst>
              </a:tr>
              <a:tr h="229235">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60"/>
                        </a:spcBef>
                      </a:pPr>
                      <a:r>
                        <a:rPr lang="el" sz="700" b="1" dirty="0">
                          <a:latin typeface="Century Gothic Bold"/>
                          <a:cs typeface="Century Gothic Bold"/>
                        </a:rPr>
                        <a:t>Garo </a:t>
                      </a:r>
                      <a:r>
                        <a:rPr lang="el-GR" sz="700" b="1" dirty="0">
                          <a:latin typeface="Century Gothic Bold"/>
                          <a:cs typeface="Century Gothic Bold"/>
                        </a:rPr>
                        <a:t>σταθμοί φόρτισης</a:t>
                      </a:r>
                      <a:r>
                        <a:rPr lang="el" sz="700" b="1" dirty="0">
                          <a:latin typeface="Century Gothic Bold"/>
                          <a:cs typeface="Century Gothic Bold"/>
                        </a:rPr>
                        <a:t>I</a:t>
                      </a:r>
                      <a:endParaRPr sz="700" dirty="0">
                        <a:latin typeface="Century Gothic Bold"/>
                        <a:cs typeface="Century Gothic Bold"/>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60"/>
                        </a:spcBef>
                      </a:pPr>
                      <a:r>
                        <a:rPr lang="el" sz="700" spc="-50">
                          <a:latin typeface="Century Gothic"/>
                          <a:cs typeface="Century Gothic"/>
                        </a:rPr>
                        <a:t>X</a:t>
                      </a:r>
                      <a:endParaRPr sz="70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60"/>
                        </a:spcBef>
                      </a:pPr>
                      <a:r>
                        <a:rPr lang="el" sz="700" spc="-50">
                          <a:latin typeface="Century Gothic"/>
                          <a:cs typeface="Century Gothic"/>
                        </a:rPr>
                        <a:t>X</a:t>
                      </a:r>
                      <a:endParaRPr sz="70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extLst>
                  <a:ext uri="{0D108BD9-81ED-4DB2-BD59-A6C34878D82A}">
                    <a16:rowId xmlns:a16="http://schemas.microsoft.com/office/drawing/2014/main" val="10017"/>
                  </a:ext>
                </a:extLst>
              </a:tr>
              <a:tr h="229235">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gn="ctr">
                        <a:lnSpc>
                          <a:spcPct val="100000"/>
                        </a:lnSpc>
                        <a:spcBef>
                          <a:spcPts val="355"/>
                        </a:spcBef>
                      </a:pPr>
                      <a:r>
                        <a:rPr lang="el" sz="700" b="1" spc="-10">
                          <a:latin typeface="Century Gothic Bold"/>
                          <a:cs typeface="Century Gothic Bold"/>
                        </a:rPr>
                        <a:t>Λάνσελοτ</a:t>
                      </a:r>
                      <a:endParaRPr sz="700">
                        <a:latin typeface="Century Gothic Bold"/>
                        <a:cs typeface="Century Gothic Bold"/>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55"/>
                        </a:spcBef>
                      </a:pPr>
                      <a:r>
                        <a:rPr lang="el" sz="700" spc="-50">
                          <a:latin typeface="Century Gothic"/>
                          <a:cs typeface="Century Gothic"/>
                        </a:rPr>
                        <a:t>X</a:t>
                      </a:r>
                      <a:endParaRPr sz="700">
                        <a:latin typeface="Century Gothic"/>
                        <a:cs typeface="Century Gothic"/>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gn="ctr">
                        <a:lnSpc>
                          <a:spcPct val="100000"/>
                        </a:lnSpc>
                        <a:spcBef>
                          <a:spcPts val="355"/>
                        </a:spcBef>
                      </a:pPr>
                      <a:r>
                        <a:rPr lang="el" sz="700" spc="-50">
                          <a:latin typeface="Century Gothic"/>
                          <a:cs typeface="Century Gothic"/>
                        </a:rPr>
                        <a:t>X</a:t>
                      </a:r>
                      <a:endParaRPr sz="700">
                        <a:latin typeface="Century Gothic"/>
                        <a:cs typeface="Century Gothic"/>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8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extLst>
                  <a:ext uri="{0D108BD9-81ED-4DB2-BD59-A6C34878D82A}">
                    <a16:rowId xmlns:a16="http://schemas.microsoft.com/office/drawing/2014/main" val="10018"/>
                  </a:ext>
                </a:extLst>
              </a:tr>
            </a:tbl>
          </a:graphicData>
        </a:graphic>
      </p:graphicFrame>
      <p:sp>
        <p:nvSpPr>
          <p:cNvPr id="12" name="object 12"/>
          <p:cNvSpPr txBox="1"/>
          <p:nvPr/>
        </p:nvSpPr>
        <p:spPr>
          <a:xfrm>
            <a:off x="78739" y="6719101"/>
            <a:ext cx="6883400" cy="125095"/>
          </a:xfrm>
          <a:prstGeom prst="rect">
            <a:avLst/>
          </a:prstGeom>
        </p:spPr>
        <p:txBody>
          <a:bodyPr vert="horz" wrap="square" lIns="0" tIns="3810" rIns="0" bIns="0" rtlCol="0">
            <a:spAutoFit/>
          </a:bodyPr>
          <a:lstStyle/>
          <a:p>
            <a:pPr marL="12700">
              <a:lnSpc>
                <a:spcPct val="100000"/>
              </a:lnSpc>
              <a:spcBef>
                <a:spcPts val="30"/>
              </a:spcBef>
            </a:pPr>
            <a:r>
              <a:rPr lang="el" sz="700">
                <a:solidFill>
                  <a:srgbClr val="222222"/>
                </a:solidFill>
                <a:latin typeface="Arial"/>
                <a:cs typeface="Arial"/>
              </a:rPr>
              <a:t>Nasr, Tony, et al. "Power jacking your station: Σε βάθος ανάλυση ασφάλειας των συστημάτων διαχείρισης σταθμών φόρτισης ηλεκτρικών οχημάτων". </a:t>
            </a:r>
            <a:r>
              <a:rPr lang="el" sz="700" i="1">
                <a:solidFill>
                  <a:srgbClr val="222222"/>
                </a:solidFill>
                <a:latin typeface="Arial"/>
                <a:cs typeface="Arial"/>
              </a:rPr>
              <a:t>Υπολογιστές &amp; Ασφάλεια </a:t>
            </a:r>
            <a:r>
              <a:rPr lang="el" sz="700">
                <a:solidFill>
                  <a:srgbClr val="222222"/>
                </a:solidFill>
                <a:latin typeface="Arial"/>
                <a:cs typeface="Arial"/>
              </a:rPr>
              <a:t>112 (2022): 102511.</a:t>
            </a:r>
            <a:endParaRPr sz="700">
              <a:latin typeface="Arial"/>
              <a:cs typeface="Arial"/>
            </a:endParaRPr>
          </a:p>
        </p:txBody>
      </p:sp>
      <p:sp>
        <p:nvSpPr>
          <p:cNvPr id="11" name="object 11"/>
          <p:cNvSpPr txBox="1"/>
          <p:nvPr/>
        </p:nvSpPr>
        <p:spPr>
          <a:xfrm>
            <a:off x="9899684" y="111252"/>
            <a:ext cx="2148840" cy="833562"/>
          </a:xfrm>
          <a:prstGeom prst="rect">
            <a:avLst/>
          </a:prstGeom>
        </p:spPr>
        <p:txBody>
          <a:bodyPr vert="horz" wrap="square" lIns="0" tIns="12700" rIns="0" bIns="0" rtlCol="0">
            <a:spAutoFit/>
          </a:bodyPr>
          <a:lstStyle/>
          <a:p>
            <a:pPr marR="6350" algn="r">
              <a:lnSpc>
                <a:spcPts val="1645"/>
              </a:lnSpc>
              <a:spcBef>
                <a:spcPts val="100"/>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Abdelkader</a:t>
            </a:r>
            <a:endParaRPr sz="1400" dirty="0">
              <a:latin typeface="Century Gothic"/>
              <a:cs typeface="Century Gothic"/>
            </a:endParaRPr>
          </a:p>
          <a:p>
            <a:pPr marR="5080" algn="r">
              <a:lnSpc>
                <a:spcPts val="1645"/>
              </a:lnSpc>
            </a:pPr>
            <a:r>
              <a:rPr lang="el" sz="1400" spc="-10" dirty="0">
                <a:solidFill>
                  <a:srgbClr val="FFFFFF"/>
                </a:solidFill>
                <a:latin typeface="Century Gothic"/>
                <a:cs typeface="Century Gothic"/>
              </a:rPr>
              <a:t>Σααμπάν</a:t>
            </a:r>
            <a:endParaRPr sz="1400" dirty="0">
              <a:latin typeface="Century Gothic"/>
              <a:cs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000000"/>
          </a:solidFill>
        </p:spPr>
        <p:txBody>
          <a:bodyPr wrap="square" lIns="0" tIns="0" rIns="0" bIns="0" rtlCol="0"/>
          <a:lstStyle/>
          <a:p>
            <a:endParaRPr/>
          </a:p>
        </p:txBody>
      </p:sp>
      <p:grpSp>
        <p:nvGrpSpPr>
          <p:cNvPr id="3" name="object 3"/>
          <p:cNvGrpSpPr/>
          <p:nvPr/>
        </p:nvGrpSpPr>
        <p:grpSpPr>
          <a:xfrm>
            <a:off x="0" y="-11112"/>
            <a:ext cx="6043295" cy="6880225"/>
            <a:chOff x="0" y="-11112"/>
            <a:chExt cx="6043295" cy="6880225"/>
          </a:xfrm>
        </p:grpSpPr>
        <p:pic>
          <p:nvPicPr>
            <p:cNvPr id="4" name="object 4"/>
            <p:cNvPicPr/>
            <p:nvPr/>
          </p:nvPicPr>
          <p:blipFill>
            <a:blip r:embed="rId2" cstate="print"/>
            <a:stretch>
              <a:fillRect/>
            </a:stretch>
          </p:blipFill>
          <p:spPr>
            <a:xfrm>
              <a:off x="4425696" y="5059679"/>
              <a:ext cx="929639" cy="1798320"/>
            </a:xfrm>
            <a:prstGeom prst="rect">
              <a:avLst/>
            </a:prstGeom>
          </p:spPr>
        </p:pic>
        <p:sp>
          <p:nvSpPr>
            <p:cNvPr id="5" name="object 5"/>
            <p:cNvSpPr/>
            <p:nvPr/>
          </p:nvSpPr>
          <p:spPr>
            <a:xfrm>
              <a:off x="2932646" y="0"/>
              <a:ext cx="1818639" cy="6858000"/>
            </a:xfrm>
            <a:custGeom>
              <a:avLst/>
              <a:gdLst/>
              <a:ahLst/>
              <a:cxnLst/>
              <a:rect l="l" t="t" r="r" b="b"/>
              <a:pathLst>
                <a:path w="1818639" h="6858000">
                  <a:moveTo>
                    <a:pt x="1818556" y="0"/>
                  </a:moveTo>
                  <a:lnTo>
                    <a:pt x="0" y="6858000"/>
                  </a:lnTo>
                </a:path>
              </a:pathLst>
            </a:custGeom>
            <a:ln w="22225">
              <a:solidFill>
                <a:srgbClr val="D87A1A"/>
              </a:solidFill>
            </a:ln>
          </p:spPr>
          <p:txBody>
            <a:bodyPr wrap="square" lIns="0" tIns="0" rIns="0" bIns="0" rtlCol="0"/>
            <a:lstStyle/>
            <a:p>
              <a:endParaRPr/>
            </a:p>
          </p:txBody>
        </p:sp>
        <p:sp>
          <p:nvSpPr>
            <p:cNvPr id="6" name="object 6"/>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pic>
          <p:nvPicPr>
            <p:cNvPr id="7" name="object 7"/>
            <p:cNvPicPr/>
            <p:nvPr/>
          </p:nvPicPr>
          <p:blipFill>
            <a:blip r:embed="rId3" cstate="print"/>
            <a:stretch>
              <a:fillRect/>
            </a:stretch>
          </p:blipFill>
          <p:spPr>
            <a:xfrm>
              <a:off x="0" y="-2235"/>
              <a:ext cx="5840730" cy="6862275"/>
            </a:xfrm>
            <a:prstGeom prst="rect">
              <a:avLst/>
            </a:prstGeom>
          </p:spPr>
        </p:pic>
      </p:grpSp>
      <p:sp>
        <p:nvSpPr>
          <p:cNvPr id="8" name="object 8"/>
          <p:cNvSpPr txBox="1">
            <a:spLocks noGrp="1"/>
          </p:cNvSpPr>
          <p:nvPr>
            <p:ph type="title"/>
          </p:nvPr>
        </p:nvSpPr>
        <p:spPr>
          <a:xfrm>
            <a:off x="6455110" y="659891"/>
            <a:ext cx="4586515" cy="1393971"/>
          </a:xfrm>
          <a:prstGeom prst="rect">
            <a:avLst/>
          </a:prstGeom>
        </p:spPr>
        <p:txBody>
          <a:bodyPr vert="horz" wrap="square" lIns="0" tIns="72390" rIns="0" bIns="0" rtlCol="0">
            <a:spAutoFit/>
          </a:bodyPr>
          <a:lstStyle/>
          <a:p>
            <a:pPr marL="12700" marR="5080">
              <a:lnSpc>
                <a:spcPts val="3410"/>
              </a:lnSpc>
              <a:spcBef>
                <a:spcPts val="570"/>
              </a:spcBef>
            </a:pPr>
            <a:r>
              <a:rPr lang="el" sz="3200" spc="80" dirty="0">
                <a:solidFill>
                  <a:srgbClr val="FFFFFF"/>
                </a:solidFill>
              </a:rPr>
              <a:t>Προστασία των σταθμών φόρτισης από</a:t>
            </a:r>
            <a:endParaRPr sz="3200" dirty="0"/>
          </a:p>
          <a:p>
            <a:pPr marL="12700">
              <a:lnSpc>
                <a:spcPts val="3460"/>
              </a:lnSpc>
            </a:pPr>
            <a:r>
              <a:rPr lang="el" sz="3200" spc="75" dirty="0">
                <a:solidFill>
                  <a:srgbClr val="FFFFFF"/>
                </a:solidFill>
              </a:rPr>
              <a:t>Συγκεκριμένες απειλές</a:t>
            </a:r>
            <a:endParaRPr sz="3200" dirty="0"/>
          </a:p>
        </p:txBody>
      </p:sp>
      <p:sp>
        <p:nvSpPr>
          <p:cNvPr id="9" name="object 9"/>
          <p:cNvSpPr txBox="1"/>
          <p:nvPr/>
        </p:nvSpPr>
        <p:spPr>
          <a:xfrm>
            <a:off x="6455111" y="2362707"/>
            <a:ext cx="5100955" cy="3164840"/>
          </a:xfrm>
          <a:prstGeom prst="rect">
            <a:avLst/>
          </a:prstGeom>
        </p:spPr>
        <p:txBody>
          <a:bodyPr vert="horz" wrap="square" lIns="0" tIns="12700" rIns="0" bIns="0" rtlCol="0">
            <a:spAutoFit/>
          </a:bodyPr>
          <a:lstStyle/>
          <a:p>
            <a:pPr marL="12700">
              <a:lnSpc>
                <a:spcPct val="100000"/>
              </a:lnSpc>
              <a:spcBef>
                <a:spcPts val="100"/>
              </a:spcBef>
            </a:pPr>
            <a:r>
              <a:rPr lang="el" sz="2800" spc="-10" dirty="0">
                <a:solidFill>
                  <a:srgbClr val="FFBA00"/>
                </a:solidFill>
                <a:latin typeface="Century Gothic"/>
                <a:cs typeface="Century Gothic"/>
              </a:rPr>
              <a:t>Επισκόπηση</a:t>
            </a:r>
            <a:endParaRPr sz="2800" dirty="0">
              <a:latin typeface="Century Gothic"/>
              <a:cs typeface="Century Gothic"/>
            </a:endParaRPr>
          </a:p>
          <a:p>
            <a:pPr marL="320040" marR="403860" indent="-274320">
              <a:lnSpc>
                <a:spcPts val="1900"/>
              </a:lnSpc>
              <a:spcBef>
                <a:spcPts val="2525"/>
              </a:spcBef>
              <a:buClr>
                <a:srgbClr val="FFBA00"/>
              </a:buClr>
              <a:buFont typeface="Courier New"/>
              <a:buChar char="o"/>
              <a:tabLst>
                <a:tab pos="320040" algn="l"/>
              </a:tabLst>
            </a:pPr>
            <a:r>
              <a:rPr lang="el" sz="1600" spc="-10" dirty="0">
                <a:solidFill>
                  <a:srgbClr val="FFFFFF"/>
                </a:solidFill>
                <a:latin typeface="Century Gothic"/>
                <a:cs typeface="Century Gothic"/>
              </a:rPr>
              <a:t>Θεματική Ενότητα-1: Εισαγωγή στις Υποδομές Ενεργειακής Φόρτισης</a:t>
            </a:r>
            <a:endParaRPr sz="1600" dirty="0">
              <a:latin typeface="Century Gothic"/>
              <a:cs typeface="Century Gothic"/>
            </a:endParaRPr>
          </a:p>
          <a:p>
            <a:pPr marL="320040" marR="213360" indent="-274320">
              <a:lnSpc>
                <a:spcPct val="100000"/>
              </a:lnSpc>
              <a:spcBef>
                <a:spcPts val="1115"/>
              </a:spcBef>
              <a:buClr>
                <a:srgbClr val="FFBA00"/>
              </a:buClr>
              <a:buFont typeface="Courier New"/>
              <a:buChar char="o"/>
              <a:tabLst>
                <a:tab pos="320040" algn="l"/>
              </a:tabLst>
            </a:pPr>
            <a:r>
              <a:rPr lang="el" sz="1600" spc="-10" dirty="0">
                <a:solidFill>
                  <a:srgbClr val="FFFFFF"/>
                </a:solidFill>
                <a:latin typeface="Century Gothic"/>
                <a:cs typeface="Century Gothic"/>
              </a:rPr>
              <a:t>Θέμα-2: Προκλήσεις ασφάλειας στους σταθμούς φόρτισης ενέργειας</a:t>
            </a:r>
            <a:endParaRPr sz="1600" dirty="0">
              <a:latin typeface="Century Gothic"/>
              <a:cs typeface="Century Gothic"/>
            </a:endParaRPr>
          </a:p>
          <a:p>
            <a:pPr marL="320040" marR="98425" indent="-274320">
              <a:lnSpc>
                <a:spcPct val="103699"/>
              </a:lnSpc>
              <a:spcBef>
                <a:spcPts val="1105"/>
              </a:spcBef>
              <a:buClr>
                <a:srgbClr val="FFBA00"/>
              </a:buClr>
              <a:buFont typeface="Courier New"/>
              <a:buChar char="o"/>
              <a:tabLst>
                <a:tab pos="320040" algn="l"/>
              </a:tabLst>
            </a:pPr>
            <a:r>
              <a:rPr lang="el" sz="1600" spc="-10" dirty="0">
                <a:solidFill>
                  <a:srgbClr val="FFFFFF"/>
                </a:solidFill>
                <a:latin typeface="Century Gothic"/>
                <a:cs typeface="Century Gothic"/>
              </a:rPr>
              <a:t>Θέμα-3: Αλυσιδωτές επιπτώσεις και επιπτώσεις σε άλλες </a:t>
            </a:r>
            <a:r>
              <a:rPr lang="el-GR" sz="1600" spc="-10" dirty="0">
                <a:solidFill>
                  <a:srgbClr val="FFFFFF"/>
                </a:solidFill>
                <a:latin typeface="Century Gothic"/>
                <a:cs typeface="Century Gothic"/>
              </a:rPr>
              <a:t>κρίσιμες υποδομές</a:t>
            </a:r>
            <a:endParaRPr sz="1600" dirty="0">
              <a:latin typeface="Century Gothic"/>
              <a:cs typeface="Century Gothic"/>
            </a:endParaRPr>
          </a:p>
          <a:p>
            <a:pPr marL="320040" marR="5080" indent="-274320">
              <a:lnSpc>
                <a:spcPts val="1900"/>
              </a:lnSpc>
              <a:spcBef>
                <a:spcPts val="1255"/>
              </a:spcBef>
              <a:buClr>
                <a:srgbClr val="FFBA00"/>
              </a:buClr>
              <a:buFont typeface="Courier New"/>
              <a:buChar char="o"/>
              <a:tabLst>
                <a:tab pos="320040" algn="l"/>
              </a:tabLst>
            </a:pPr>
            <a:r>
              <a:rPr lang="el" sz="1600" spc="-10" dirty="0">
                <a:solidFill>
                  <a:srgbClr val="FFFFFF"/>
                </a:solidFill>
                <a:latin typeface="Century Gothic"/>
                <a:cs typeface="Century Gothic"/>
              </a:rPr>
              <a:t>Θέμα-4: Μέτρα Ασφαλείας και Βέλτιστες Πρακτικές για Σταθμούς Φόρτισης</a:t>
            </a:r>
            <a:endParaRPr sz="1600" dirty="0">
              <a:latin typeface="Century Gothic"/>
              <a:cs typeface="Century Gothic"/>
            </a:endParaRPr>
          </a:p>
        </p:txBody>
      </p:sp>
      <p:pic>
        <p:nvPicPr>
          <p:cNvPr id="10" name="object 10"/>
          <p:cNvPicPr/>
          <p:nvPr/>
        </p:nvPicPr>
        <p:blipFill>
          <a:blip r:embed="rId4" cstate="print"/>
          <a:stretch>
            <a:fillRect/>
          </a:stretch>
        </p:blipFill>
        <p:spPr>
          <a:xfrm>
            <a:off x="7549376" y="6167335"/>
            <a:ext cx="3294001" cy="612000"/>
          </a:xfrm>
          <a:prstGeom prst="rect">
            <a:avLst/>
          </a:prstGeom>
        </p:spPr>
      </p:pic>
      <p:sp>
        <p:nvSpPr>
          <p:cNvPr id="11" name="object 11"/>
          <p:cNvSpPr txBox="1"/>
          <p:nvPr/>
        </p:nvSpPr>
        <p:spPr>
          <a:xfrm>
            <a:off x="78739" y="6523201"/>
            <a:ext cx="3042285" cy="444352"/>
          </a:xfrm>
          <a:prstGeom prst="rect">
            <a:avLst/>
          </a:prstGeom>
        </p:spPr>
        <p:txBody>
          <a:bodyPr vert="horz" wrap="square" lIns="0" tIns="13335" rIns="0" bIns="0" rtlCol="0">
            <a:spAutoFit/>
          </a:bodyPr>
          <a:lstStyle/>
          <a:p>
            <a:pPr marL="12700">
              <a:lnSpc>
                <a:spcPct val="100000"/>
              </a:lnSpc>
              <a:spcBef>
                <a:spcPts val="105"/>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Κριστίνα Αλκαράθ (UMA)</a:t>
            </a:r>
            <a:endParaRPr sz="1400" dirty="0">
              <a:latin typeface="Century Gothic"/>
              <a:cs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376" y="6167335"/>
            <a:ext cx="3294001" cy="612000"/>
          </a:xfrm>
          <a:prstGeom prst="rect">
            <a:avLst/>
          </a:prstGeom>
        </p:spPr>
      </p:pic>
      <p:sp>
        <p:nvSpPr>
          <p:cNvPr id="3" name="object 3"/>
          <p:cNvSpPr txBox="1"/>
          <p:nvPr/>
        </p:nvSpPr>
        <p:spPr>
          <a:xfrm>
            <a:off x="-1" y="4609553"/>
            <a:ext cx="5328920" cy="897255"/>
          </a:xfrm>
          <a:prstGeom prst="rect">
            <a:avLst/>
          </a:prstGeom>
          <a:solidFill>
            <a:srgbClr val="D87A1A"/>
          </a:solidFill>
        </p:spPr>
        <p:txBody>
          <a:bodyPr vert="horz" wrap="square" lIns="0" tIns="69215" rIns="0" bIns="0" rtlCol="0">
            <a:spAutoFit/>
          </a:bodyPr>
          <a:lstStyle/>
          <a:p>
            <a:pPr marL="90805" marR="340360">
              <a:lnSpc>
                <a:spcPts val="3000"/>
              </a:lnSpc>
              <a:spcBef>
                <a:spcPts val="545"/>
              </a:spcBef>
            </a:pPr>
            <a:r>
              <a:rPr lang="el" sz="2800" spc="80">
                <a:solidFill>
                  <a:srgbClr val="FFFFFF"/>
                </a:solidFill>
                <a:latin typeface="Book Antiqua"/>
                <a:cs typeface="Book Antiqua"/>
              </a:rPr>
              <a:t>Γενική ταξινόμηση απειλών σε υποδομές φόρτισης</a:t>
            </a:r>
            <a:endParaRPr sz="2800">
              <a:latin typeface="Book Antiqua"/>
              <a:cs typeface="Book Antiqua"/>
            </a:endParaRPr>
          </a:p>
        </p:txBody>
      </p:sp>
      <p:sp>
        <p:nvSpPr>
          <p:cNvPr id="4" name="object 4"/>
          <p:cNvSpPr txBox="1"/>
          <p:nvPr/>
        </p:nvSpPr>
        <p:spPr>
          <a:xfrm>
            <a:off x="78738" y="6523201"/>
            <a:ext cx="5438140" cy="444352"/>
          </a:xfrm>
          <a:prstGeom prst="rect">
            <a:avLst/>
          </a:prstGeom>
        </p:spPr>
        <p:txBody>
          <a:bodyPr vert="horz" wrap="square" lIns="0" tIns="13335" rIns="0" bIns="0" rtlCol="0">
            <a:spAutoFit/>
          </a:bodyPr>
          <a:lstStyle/>
          <a:p>
            <a:pPr marL="12700">
              <a:lnSpc>
                <a:spcPct val="100000"/>
              </a:lnSpc>
              <a:spcBef>
                <a:spcPts val="105"/>
              </a:spcBef>
            </a:pPr>
            <a:r>
              <a:rPr lang="el-GR" sz="1400" dirty="0">
                <a:latin typeface="Century Gothic"/>
                <a:cs typeface="Century Gothic"/>
              </a:rPr>
              <a:t>σταθμοί φόρτισης</a:t>
            </a:r>
            <a:r>
              <a:rPr lang="el" sz="1400" dirty="0">
                <a:latin typeface="Century Gothic"/>
                <a:cs typeface="Century Gothic"/>
              </a:rPr>
              <a:t>P008_S_E: Cristina Alcaraz (UMA), Abdelkader Shaaban (ΑΙΤ)</a:t>
            </a:r>
            <a:endParaRPr sz="1400" dirty="0">
              <a:latin typeface="Century Gothic"/>
              <a:cs typeface="Century Gothic"/>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882216" y="-11112"/>
            <a:ext cx="5309870" cy="6880225"/>
            <a:chOff x="6882216" y="-11112"/>
            <a:chExt cx="5309870" cy="6880225"/>
          </a:xfrm>
        </p:grpSpPr>
        <p:pic>
          <p:nvPicPr>
            <p:cNvPr id="3" name="object 3"/>
            <p:cNvPicPr/>
            <p:nvPr/>
          </p:nvPicPr>
          <p:blipFill>
            <a:blip r:embed="rId2" cstate="print"/>
            <a:stretch>
              <a:fillRect/>
            </a:stretch>
          </p:blipFill>
          <p:spPr>
            <a:xfrm>
              <a:off x="7169923" y="0"/>
              <a:ext cx="5022075" cy="6858000"/>
            </a:xfrm>
            <a:prstGeom prst="rect">
              <a:avLst/>
            </a:prstGeom>
          </p:spPr>
        </p:pic>
        <p:pic>
          <p:nvPicPr>
            <p:cNvPr id="4" name="object 4"/>
            <p:cNvPicPr/>
            <p:nvPr/>
          </p:nvPicPr>
          <p:blipFill>
            <a:blip r:embed="rId3" cstate="print"/>
            <a:stretch>
              <a:fillRect/>
            </a:stretch>
          </p:blipFill>
          <p:spPr>
            <a:xfrm>
              <a:off x="7549376" y="6167335"/>
              <a:ext cx="3294001" cy="612000"/>
            </a:xfrm>
            <a:prstGeom prst="rect">
              <a:avLst/>
            </a:prstGeom>
          </p:spPr>
        </p:pic>
      </p:grpSp>
      <p:sp>
        <p:nvSpPr>
          <p:cNvPr id="5" name="object 5"/>
          <p:cNvSpPr txBox="1">
            <a:spLocks noGrp="1"/>
          </p:cNvSpPr>
          <p:nvPr>
            <p:ph type="title"/>
          </p:nvPr>
        </p:nvSpPr>
        <p:spPr>
          <a:xfrm>
            <a:off x="855395" y="387603"/>
            <a:ext cx="5643727" cy="833119"/>
          </a:xfrm>
          <a:prstGeom prst="rect">
            <a:avLst/>
          </a:prstGeom>
        </p:spPr>
        <p:txBody>
          <a:bodyPr vert="horz" wrap="square" lIns="0" tIns="63500" rIns="0" bIns="0" rtlCol="0">
            <a:spAutoFit/>
          </a:bodyPr>
          <a:lstStyle/>
          <a:p>
            <a:pPr marL="12700" marR="5080">
              <a:lnSpc>
                <a:spcPts val="3000"/>
              </a:lnSpc>
              <a:spcBef>
                <a:spcPts val="500"/>
              </a:spcBef>
            </a:pPr>
            <a:r>
              <a:rPr lang="el" spc="75" dirty="0"/>
              <a:t>Ταξινόμηση των απειλών στις υποδομές φόρτισης</a:t>
            </a:r>
          </a:p>
        </p:txBody>
      </p:sp>
      <p:sp>
        <p:nvSpPr>
          <p:cNvPr id="9" name="object 9"/>
          <p:cNvSpPr txBox="1"/>
          <p:nvPr/>
        </p:nvSpPr>
        <p:spPr>
          <a:xfrm>
            <a:off x="78738" y="6523201"/>
            <a:ext cx="5438140" cy="444352"/>
          </a:xfrm>
          <a:prstGeom prst="rect">
            <a:avLst/>
          </a:prstGeom>
        </p:spPr>
        <p:txBody>
          <a:bodyPr vert="horz" wrap="square" lIns="0" tIns="13335" rIns="0" bIns="0" rtlCol="0">
            <a:spAutoFit/>
          </a:bodyPr>
          <a:lstStyle/>
          <a:p>
            <a:pPr marL="12700">
              <a:lnSpc>
                <a:spcPct val="100000"/>
              </a:lnSpc>
              <a:spcBef>
                <a:spcPts val="105"/>
              </a:spcBef>
            </a:pPr>
            <a:r>
              <a:rPr lang="el-GR" sz="1400" dirty="0">
                <a:latin typeface="Century Gothic"/>
                <a:cs typeface="Century Gothic"/>
              </a:rPr>
              <a:t>σταθμοί φόρτισης</a:t>
            </a:r>
            <a:r>
              <a:rPr lang="el" sz="1400" dirty="0">
                <a:latin typeface="Century Gothic"/>
                <a:cs typeface="Century Gothic"/>
              </a:rPr>
              <a:t>P008_S_E: Cristina Alcaraz (UMA), Abdelkader Shaaban (ΑΙΤ)</a:t>
            </a:r>
            <a:endParaRPr sz="1400" dirty="0">
              <a:latin typeface="Century Gothic"/>
              <a:cs typeface="Century Gothic"/>
            </a:endParaRPr>
          </a:p>
        </p:txBody>
      </p:sp>
      <p:sp>
        <p:nvSpPr>
          <p:cNvPr id="6" name="object 6"/>
          <p:cNvSpPr txBox="1">
            <a:spLocks noGrp="1"/>
          </p:cNvSpPr>
          <p:nvPr>
            <p:ph type="body" idx="1"/>
          </p:nvPr>
        </p:nvSpPr>
        <p:spPr>
          <a:xfrm>
            <a:off x="633061" y="1297337"/>
            <a:ext cx="7045931" cy="3827394"/>
          </a:xfrm>
          <a:prstGeom prst="rect">
            <a:avLst/>
          </a:prstGeom>
        </p:spPr>
        <p:txBody>
          <a:bodyPr vert="horz" wrap="square" lIns="0" tIns="26670" rIns="0" bIns="0" rtlCol="0">
            <a:spAutoFit/>
          </a:bodyPr>
          <a:lstStyle/>
          <a:p>
            <a:pPr marL="103505" marR="57150" indent="-91440">
              <a:lnSpc>
                <a:spcPts val="2110"/>
              </a:lnSpc>
              <a:spcBef>
                <a:spcPts val="210"/>
              </a:spcBef>
              <a:buFont typeface="Arial"/>
              <a:buChar char="•"/>
              <a:tabLst>
                <a:tab pos="103505" algn="l"/>
                <a:tab pos="166370" algn="l"/>
              </a:tabLst>
            </a:pPr>
            <a:r>
              <a:rPr lang="el" dirty="0">
                <a:solidFill>
                  <a:srgbClr val="FFBA00"/>
                </a:solidFill>
              </a:rPr>
              <a:t>	</a:t>
            </a:r>
            <a:r>
              <a:rPr lang="el" dirty="0"/>
              <a:t>Έτσι, είναι σαφές ότι οι </a:t>
            </a:r>
            <a:r>
              <a:rPr lang="el-GR" dirty="0"/>
              <a:t>σταθμοί φόρτισης</a:t>
            </a:r>
            <a:r>
              <a:rPr lang="el" dirty="0"/>
              <a:t> και οι σχετικές συνιστώσες τους ενδέχεται να γίνουν ευάλωτες σε πολλαπλούς τύπους απειλών</a:t>
            </a:r>
          </a:p>
          <a:p>
            <a:pPr marL="167005" indent="-154305">
              <a:lnSpc>
                <a:spcPct val="100000"/>
              </a:lnSpc>
              <a:spcBef>
                <a:spcPts val="565"/>
              </a:spcBef>
              <a:buClr>
                <a:srgbClr val="FFBA00"/>
              </a:buClr>
              <a:buFont typeface="Arial"/>
              <a:buChar char="•"/>
              <a:tabLst>
                <a:tab pos="167005" algn="l"/>
              </a:tabLst>
            </a:pPr>
            <a:r>
              <a:rPr lang="el" spc="-20" dirty="0"/>
              <a:t>Αλλά:</a:t>
            </a:r>
          </a:p>
          <a:p>
            <a:pPr marL="398145" lvl="1" indent="-184150">
              <a:lnSpc>
                <a:spcPct val="100000"/>
              </a:lnSpc>
              <a:spcBef>
                <a:spcPts val="560"/>
              </a:spcBef>
              <a:buFont typeface="Arial"/>
              <a:buChar char="•"/>
              <a:tabLst>
                <a:tab pos="398145" algn="l"/>
              </a:tabLst>
            </a:pPr>
            <a:r>
              <a:rPr lang="el" sz="1600" b="1" dirty="0">
                <a:latin typeface="Century Gothic Bold"/>
                <a:cs typeface="Century Gothic Bold"/>
              </a:rPr>
              <a:t>ΕΡΩΤΗΣΗ 1</a:t>
            </a:r>
            <a:r>
              <a:rPr lang="el" sz="1600" dirty="0">
                <a:latin typeface="Century Gothic"/>
                <a:cs typeface="Century Gothic"/>
              </a:rPr>
              <a:t>: Ποιες;</a:t>
            </a:r>
            <a:endParaRPr sz="1600" dirty="0">
              <a:latin typeface="Century Gothic"/>
              <a:cs typeface="Century Gothic"/>
            </a:endParaRPr>
          </a:p>
          <a:p>
            <a:pPr marL="398145" lvl="1" indent="-184150">
              <a:lnSpc>
                <a:spcPct val="100000"/>
              </a:lnSpc>
              <a:spcBef>
                <a:spcPts val="670"/>
              </a:spcBef>
              <a:buFont typeface="Arial"/>
              <a:buChar char="•"/>
              <a:tabLst>
                <a:tab pos="398145" algn="l"/>
              </a:tabLst>
            </a:pPr>
            <a:r>
              <a:rPr lang="el" sz="1600" dirty="0">
                <a:latin typeface="Century Gothic"/>
                <a:cs typeface="Century Gothic"/>
              </a:rPr>
              <a:t>ΑΠΑΝΤΗΣΗ: "</a:t>
            </a:r>
            <a:r>
              <a:rPr lang="el" sz="1600" i="1" dirty="0">
                <a:latin typeface="Century Gothic Italic"/>
                <a:cs typeface="Century Gothic Italic"/>
              </a:rPr>
              <a:t>Βασικά, οποιαδήποτε απειλή κατά των CPS/IIoT</a:t>
            </a:r>
            <a:r>
              <a:rPr lang="el" sz="1600" spc="-10" dirty="0">
                <a:latin typeface="Century Gothic"/>
                <a:cs typeface="Century Gothic"/>
              </a:rPr>
              <a:t>"</a:t>
            </a:r>
            <a:endParaRPr sz="1600" dirty="0">
              <a:latin typeface="Century Gothic"/>
              <a:cs typeface="Century Gothic"/>
            </a:endParaRPr>
          </a:p>
          <a:p>
            <a:pPr marL="396240" marR="374015" lvl="1" indent="-182880">
              <a:lnSpc>
                <a:spcPts val="1900"/>
              </a:lnSpc>
              <a:spcBef>
                <a:spcPts val="655"/>
              </a:spcBef>
              <a:buFont typeface="Arial"/>
              <a:buChar char="•"/>
              <a:tabLst>
                <a:tab pos="396240" algn="l"/>
                <a:tab pos="397510" algn="l"/>
              </a:tabLst>
            </a:pPr>
            <a:r>
              <a:rPr lang="el" sz="1600" dirty="0">
                <a:latin typeface="Century Gothic Bold"/>
                <a:cs typeface="Century Gothic Bold"/>
              </a:rPr>
              <a:t>	</a:t>
            </a:r>
            <a:r>
              <a:rPr lang="el" sz="1600" b="1" dirty="0">
                <a:latin typeface="Century Gothic Bold"/>
                <a:cs typeface="Century Gothic Bold"/>
              </a:rPr>
              <a:t>ΕΡΩΤΗΣΗ 2</a:t>
            </a:r>
            <a:r>
              <a:rPr lang="el" sz="1600" dirty="0">
                <a:latin typeface="Century Gothic"/>
                <a:cs typeface="Century Gothic"/>
              </a:rPr>
              <a:t>: Ποιοι είναι οι κύριοι πόροι που ενδέχεται να επηρεαστούν από αυτές τις απειλές;</a:t>
            </a:r>
            <a:endParaRPr sz="1600" dirty="0">
              <a:latin typeface="Century Gothic"/>
              <a:cs typeface="Century Gothic"/>
            </a:endParaRPr>
          </a:p>
          <a:p>
            <a:pPr marL="396240" marR="5080" lvl="1" indent="-182880">
              <a:lnSpc>
                <a:spcPct val="101899"/>
              </a:lnSpc>
              <a:spcBef>
                <a:spcPts val="480"/>
              </a:spcBef>
              <a:buFont typeface="Arial"/>
              <a:buChar char="•"/>
              <a:tabLst>
                <a:tab pos="396240" algn="l"/>
                <a:tab pos="397510" algn="l"/>
              </a:tabLst>
            </a:pPr>
            <a:r>
              <a:rPr lang="el" sz="1600" dirty="0">
                <a:latin typeface="Century Gothic"/>
                <a:cs typeface="Century Gothic"/>
              </a:rPr>
              <a:t> ΑΠΑΝΤΗΣΗ: "οι πόροι που είναι υπεύθυνοι για τη διαχείριση των πρωτογενών υπηρεσιών σε υποδομές φόρτισης όπως: </a:t>
            </a:r>
            <a:r>
              <a:rPr lang="el" sz="1600" b="1" spc="-10" dirty="0">
                <a:latin typeface="Century Gothic Bold"/>
                <a:cs typeface="Century Gothic Bold"/>
              </a:rPr>
              <a:t>έλεγχος και ενέργεια</a:t>
            </a:r>
            <a:r>
              <a:rPr lang="el" sz="1600" spc="-10" dirty="0">
                <a:latin typeface="Century Gothic"/>
                <a:cs typeface="Century Gothic"/>
              </a:rPr>
              <a:t>,</a:t>
            </a:r>
            <a:endParaRPr sz="1600" dirty="0">
              <a:latin typeface="Century Gothic"/>
              <a:cs typeface="Century Gothic"/>
            </a:endParaRPr>
          </a:p>
          <a:p>
            <a:pPr marL="578485" lvl="2" indent="-182245">
              <a:lnSpc>
                <a:spcPct val="100000"/>
              </a:lnSpc>
              <a:spcBef>
                <a:spcPts val="580"/>
              </a:spcBef>
              <a:buFont typeface="Arial"/>
              <a:buChar char="•"/>
              <a:tabLst>
                <a:tab pos="578485" algn="l"/>
              </a:tabLst>
            </a:pPr>
            <a:r>
              <a:rPr lang="el" sz="1400" dirty="0">
                <a:latin typeface="Century Gothic"/>
                <a:cs typeface="Century Gothic"/>
              </a:rPr>
              <a:t>Ο έλεγχος ως βασική υπηρεσία για την εγγύηση της ισχύος</a:t>
            </a:r>
            <a:endParaRPr sz="1400" dirty="0">
              <a:latin typeface="Century Gothic"/>
              <a:cs typeface="Century Gothic"/>
            </a:endParaRPr>
          </a:p>
          <a:p>
            <a:pPr marL="578485" lvl="2" indent="-182245">
              <a:lnSpc>
                <a:spcPct val="100000"/>
              </a:lnSpc>
              <a:spcBef>
                <a:spcPts val="625"/>
              </a:spcBef>
              <a:buFont typeface="Arial"/>
              <a:buChar char="•"/>
              <a:tabLst>
                <a:tab pos="578485" algn="l"/>
              </a:tabLst>
            </a:pPr>
            <a:r>
              <a:rPr lang="el" sz="1400" dirty="0">
                <a:latin typeface="Century Gothic"/>
                <a:cs typeface="Century Gothic"/>
              </a:rPr>
              <a:t>Η εξουσία ως βασικό φυσικό στοιχείο για την κοινωνία</a:t>
            </a:r>
            <a:endParaRPr sz="1400" dirty="0">
              <a:latin typeface="Century Gothic"/>
              <a:cs typeface="Century Gothic"/>
            </a:endParaRPr>
          </a:p>
        </p:txBody>
      </p:sp>
      <p:sp>
        <p:nvSpPr>
          <p:cNvPr id="7" name="object 7"/>
          <p:cNvSpPr txBox="1"/>
          <p:nvPr/>
        </p:nvSpPr>
        <p:spPr>
          <a:xfrm>
            <a:off x="3688717" y="5302598"/>
            <a:ext cx="2194560" cy="864869"/>
          </a:xfrm>
          <a:prstGeom prst="rect">
            <a:avLst/>
          </a:prstGeom>
          <a:solidFill>
            <a:srgbClr val="FFBA00"/>
          </a:solidFill>
        </p:spPr>
        <p:txBody>
          <a:bodyPr vert="horz" wrap="square" lIns="0" tIns="33655" rIns="0" bIns="0" rtlCol="0">
            <a:spAutoFit/>
          </a:bodyPr>
          <a:lstStyle/>
          <a:p>
            <a:pPr>
              <a:lnSpc>
                <a:spcPct val="100000"/>
              </a:lnSpc>
              <a:spcBef>
                <a:spcPts val="265"/>
              </a:spcBef>
            </a:pPr>
            <a:endParaRPr sz="1800">
              <a:latin typeface="Times New Roman"/>
              <a:cs typeface="Times New Roman"/>
            </a:endParaRPr>
          </a:p>
          <a:p>
            <a:pPr marL="690245">
              <a:lnSpc>
                <a:spcPct val="100000"/>
              </a:lnSpc>
            </a:pPr>
            <a:r>
              <a:rPr lang="el" sz="1800" spc="-10">
                <a:solidFill>
                  <a:srgbClr val="FFFFFF"/>
                </a:solidFill>
                <a:latin typeface="Century Gothic"/>
                <a:cs typeface="Century Gothic"/>
              </a:rPr>
              <a:t>ΔΎΝΑΜΗ</a:t>
            </a:r>
            <a:endParaRPr sz="1800">
              <a:latin typeface="Century Gothic"/>
              <a:cs typeface="Century Gothic"/>
            </a:endParaRPr>
          </a:p>
        </p:txBody>
      </p:sp>
      <p:sp>
        <p:nvSpPr>
          <p:cNvPr id="8" name="object 8"/>
          <p:cNvSpPr txBox="1"/>
          <p:nvPr/>
        </p:nvSpPr>
        <p:spPr>
          <a:xfrm>
            <a:off x="1403907" y="5302598"/>
            <a:ext cx="2194560" cy="864869"/>
          </a:xfrm>
          <a:prstGeom prst="rect">
            <a:avLst/>
          </a:prstGeom>
          <a:solidFill>
            <a:srgbClr val="FFBA00"/>
          </a:solidFill>
        </p:spPr>
        <p:txBody>
          <a:bodyPr vert="horz" wrap="square" lIns="0" tIns="33655" rIns="0" bIns="0" rtlCol="0">
            <a:spAutoFit/>
          </a:bodyPr>
          <a:lstStyle/>
          <a:p>
            <a:pPr>
              <a:lnSpc>
                <a:spcPct val="100000"/>
              </a:lnSpc>
              <a:spcBef>
                <a:spcPts val="265"/>
              </a:spcBef>
            </a:pPr>
            <a:endParaRPr sz="1800">
              <a:latin typeface="Times New Roman"/>
              <a:cs typeface="Times New Roman"/>
            </a:endParaRPr>
          </a:p>
          <a:p>
            <a:pPr marL="549910">
              <a:lnSpc>
                <a:spcPct val="100000"/>
              </a:lnSpc>
            </a:pPr>
            <a:r>
              <a:rPr lang="el" sz="1800" spc="-10">
                <a:solidFill>
                  <a:srgbClr val="FFFFFF"/>
                </a:solidFill>
                <a:latin typeface="Century Gothic"/>
                <a:cs typeface="Century Gothic"/>
              </a:rPr>
              <a:t>ΈΛΕΓΧΟΣ</a:t>
            </a:r>
            <a:endParaRPr sz="1800">
              <a:latin typeface="Century Gothic"/>
              <a:cs typeface="Century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882216" y="-11112"/>
            <a:ext cx="5309870" cy="6880225"/>
            <a:chOff x="6882216" y="-11112"/>
            <a:chExt cx="5309870" cy="6880225"/>
          </a:xfrm>
        </p:grpSpPr>
        <p:pic>
          <p:nvPicPr>
            <p:cNvPr id="3" name="object 3"/>
            <p:cNvPicPr/>
            <p:nvPr/>
          </p:nvPicPr>
          <p:blipFill>
            <a:blip r:embed="rId2" cstate="print"/>
            <a:stretch>
              <a:fillRect/>
            </a:stretch>
          </p:blipFill>
          <p:spPr>
            <a:xfrm>
              <a:off x="7169923" y="0"/>
              <a:ext cx="5022075" cy="6858000"/>
            </a:xfrm>
            <a:prstGeom prst="rect">
              <a:avLst/>
            </a:prstGeom>
          </p:spPr>
        </p:pic>
        <p:pic>
          <p:nvPicPr>
            <p:cNvPr id="4" name="object 4"/>
            <p:cNvPicPr/>
            <p:nvPr/>
          </p:nvPicPr>
          <p:blipFill>
            <a:blip r:embed="rId3" cstate="print"/>
            <a:stretch>
              <a:fillRect/>
            </a:stretch>
          </p:blipFill>
          <p:spPr>
            <a:xfrm>
              <a:off x="7549376" y="6167335"/>
              <a:ext cx="3294001" cy="612000"/>
            </a:xfrm>
            <a:prstGeom prst="rect">
              <a:avLst/>
            </a:prstGeom>
          </p:spPr>
        </p:pic>
      </p:grpSp>
      <p:sp>
        <p:nvSpPr>
          <p:cNvPr id="5" name="object 5"/>
          <p:cNvSpPr txBox="1">
            <a:spLocks noGrp="1"/>
          </p:cNvSpPr>
          <p:nvPr>
            <p:ph type="title"/>
          </p:nvPr>
        </p:nvSpPr>
        <p:spPr>
          <a:xfrm>
            <a:off x="855396" y="387603"/>
            <a:ext cx="6693980" cy="833119"/>
          </a:xfrm>
          <a:prstGeom prst="rect">
            <a:avLst/>
          </a:prstGeom>
        </p:spPr>
        <p:txBody>
          <a:bodyPr vert="horz" wrap="square" lIns="0" tIns="63500" rIns="0" bIns="0" rtlCol="0">
            <a:spAutoFit/>
          </a:bodyPr>
          <a:lstStyle/>
          <a:p>
            <a:pPr marL="12700" marR="5080">
              <a:lnSpc>
                <a:spcPts val="3000"/>
              </a:lnSpc>
              <a:spcBef>
                <a:spcPts val="500"/>
              </a:spcBef>
            </a:pPr>
            <a:r>
              <a:rPr lang="el" sz="2400" spc="75" dirty="0"/>
              <a:t>Ταξινόμηση των απειλών στις υποδομές φόρτισης</a:t>
            </a:r>
          </a:p>
        </p:txBody>
      </p:sp>
      <p:sp>
        <p:nvSpPr>
          <p:cNvPr id="9" name="object 9"/>
          <p:cNvSpPr txBox="1"/>
          <p:nvPr/>
        </p:nvSpPr>
        <p:spPr>
          <a:xfrm>
            <a:off x="78738" y="6523201"/>
            <a:ext cx="5438140" cy="444352"/>
          </a:xfrm>
          <a:prstGeom prst="rect">
            <a:avLst/>
          </a:prstGeom>
        </p:spPr>
        <p:txBody>
          <a:bodyPr vert="horz" wrap="square" lIns="0" tIns="13335" rIns="0" bIns="0" rtlCol="0">
            <a:spAutoFit/>
          </a:bodyPr>
          <a:lstStyle/>
          <a:p>
            <a:pPr marL="12700">
              <a:lnSpc>
                <a:spcPct val="100000"/>
              </a:lnSpc>
              <a:spcBef>
                <a:spcPts val="105"/>
              </a:spcBef>
            </a:pPr>
            <a:r>
              <a:rPr lang="el-GR" sz="1400" dirty="0">
                <a:latin typeface="Century Gothic"/>
                <a:cs typeface="Century Gothic"/>
              </a:rPr>
              <a:t>σταθμοί φόρτισης</a:t>
            </a:r>
            <a:r>
              <a:rPr lang="el" sz="1400" dirty="0">
                <a:latin typeface="Century Gothic"/>
                <a:cs typeface="Century Gothic"/>
              </a:rPr>
              <a:t>P008_S_E: Cristina Alcaraz (UMA), Abdelkader Shaaban (ΑΙΤ)</a:t>
            </a:r>
            <a:endParaRPr sz="1400" dirty="0">
              <a:latin typeface="Century Gothic"/>
              <a:cs typeface="Century Gothic"/>
            </a:endParaRPr>
          </a:p>
        </p:txBody>
      </p:sp>
      <p:sp>
        <p:nvSpPr>
          <p:cNvPr id="6" name="object 6"/>
          <p:cNvSpPr txBox="1">
            <a:spLocks noGrp="1"/>
          </p:cNvSpPr>
          <p:nvPr>
            <p:ph type="body" idx="1"/>
          </p:nvPr>
        </p:nvSpPr>
        <p:spPr>
          <a:xfrm>
            <a:off x="596844" y="1294776"/>
            <a:ext cx="6693979" cy="3827394"/>
          </a:xfrm>
          <a:prstGeom prst="rect">
            <a:avLst/>
          </a:prstGeom>
        </p:spPr>
        <p:txBody>
          <a:bodyPr vert="horz" wrap="square" lIns="0" tIns="26670" rIns="0" bIns="0" rtlCol="0">
            <a:spAutoFit/>
          </a:bodyPr>
          <a:lstStyle/>
          <a:p>
            <a:pPr marL="103505" marR="57150" indent="-91440">
              <a:lnSpc>
                <a:spcPts val="2110"/>
              </a:lnSpc>
              <a:spcBef>
                <a:spcPts val="210"/>
              </a:spcBef>
              <a:buFont typeface="Arial"/>
              <a:buChar char="•"/>
              <a:tabLst>
                <a:tab pos="103505" algn="l"/>
                <a:tab pos="166370" algn="l"/>
              </a:tabLst>
            </a:pPr>
            <a:r>
              <a:rPr lang="el" dirty="0">
                <a:solidFill>
                  <a:srgbClr val="FFBA00"/>
                </a:solidFill>
              </a:rPr>
              <a:t>	</a:t>
            </a:r>
            <a:r>
              <a:rPr lang="el" dirty="0"/>
              <a:t>Έτσι, είναι σαφές ότι οι </a:t>
            </a:r>
            <a:r>
              <a:rPr lang="el-GR" dirty="0"/>
              <a:t>σταθμοί φόρτισης</a:t>
            </a:r>
            <a:r>
              <a:rPr lang="el" dirty="0"/>
              <a:t> και οι σχετικές συνιστώσες τους ενδέχεται να γίνουν ευάλωτες σε πολλαπλούς τύπους απειλών</a:t>
            </a:r>
          </a:p>
          <a:p>
            <a:pPr marL="167005" indent="-154305">
              <a:lnSpc>
                <a:spcPct val="100000"/>
              </a:lnSpc>
              <a:spcBef>
                <a:spcPts val="565"/>
              </a:spcBef>
              <a:buClr>
                <a:srgbClr val="FFBA00"/>
              </a:buClr>
              <a:buFont typeface="Arial"/>
              <a:buChar char="•"/>
              <a:tabLst>
                <a:tab pos="167005" algn="l"/>
              </a:tabLst>
            </a:pPr>
            <a:r>
              <a:rPr lang="el" spc="-20" dirty="0"/>
              <a:t>Αλλά:</a:t>
            </a:r>
          </a:p>
          <a:p>
            <a:pPr marL="398145" lvl="1" indent="-184150">
              <a:lnSpc>
                <a:spcPct val="100000"/>
              </a:lnSpc>
              <a:spcBef>
                <a:spcPts val="560"/>
              </a:spcBef>
              <a:buFont typeface="Arial"/>
              <a:buChar char="•"/>
              <a:tabLst>
                <a:tab pos="398145" algn="l"/>
              </a:tabLst>
            </a:pPr>
            <a:r>
              <a:rPr lang="el" sz="1600" b="1" dirty="0">
                <a:latin typeface="Century Gothic Bold"/>
                <a:cs typeface="Century Gothic Bold"/>
              </a:rPr>
              <a:t>ΕΡΩΤΗΣΗ 1</a:t>
            </a:r>
            <a:r>
              <a:rPr lang="el" sz="1600" dirty="0">
                <a:latin typeface="Century Gothic"/>
                <a:cs typeface="Century Gothic"/>
              </a:rPr>
              <a:t>: Ποιες;</a:t>
            </a:r>
            <a:endParaRPr sz="1600" dirty="0">
              <a:latin typeface="Century Gothic"/>
              <a:cs typeface="Century Gothic"/>
            </a:endParaRPr>
          </a:p>
          <a:p>
            <a:pPr marL="398145" lvl="1" indent="-184150">
              <a:lnSpc>
                <a:spcPct val="100000"/>
              </a:lnSpc>
              <a:spcBef>
                <a:spcPts val="670"/>
              </a:spcBef>
              <a:buFont typeface="Arial"/>
              <a:buChar char="•"/>
              <a:tabLst>
                <a:tab pos="398145" algn="l"/>
              </a:tabLst>
            </a:pPr>
            <a:r>
              <a:rPr lang="el" sz="1600" dirty="0">
                <a:latin typeface="Century Gothic"/>
                <a:cs typeface="Century Gothic"/>
              </a:rPr>
              <a:t>ΑΠΑΝΤΗΣΗ: "</a:t>
            </a:r>
            <a:r>
              <a:rPr lang="el" sz="1600" i="1" dirty="0">
                <a:latin typeface="Century Gothic Italic"/>
                <a:cs typeface="Century Gothic Italic"/>
              </a:rPr>
              <a:t>Βασικά, οποιαδήποτε απειλή κατά των CPS/IIoT</a:t>
            </a:r>
            <a:r>
              <a:rPr lang="el" sz="1600" spc="-10" dirty="0">
                <a:latin typeface="Century Gothic"/>
                <a:cs typeface="Century Gothic"/>
              </a:rPr>
              <a:t>"</a:t>
            </a:r>
            <a:endParaRPr sz="1600" dirty="0">
              <a:latin typeface="Century Gothic"/>
              <a:cs typeface="Century Gothic"/>
            </a:endParaRPr>
          </a:p>
          <a:p>
            <a:pPr marL="396240" marR="374015" lvl="1" indent="-182880">
              <a:lnSpc>
                <a:spcPts val="1900"/>
              </a:lnSpc>
              <a:spcBef>
                <a:spcPts val="655"/>
              </a:spcBef>
              <a:buFont typeface="Arial"/>
              <a:buChar char="•"/>
              <a:tabLst>
                <a:tab pos="396240" algn="l"/>
                <a:tab pos="397510" algn="l"/>
              </a:tabLst>
            </a:pPr>
            <a:r>
              <a:rPr lang="el" sz="1600" dirty="0">
                <a:latin typeface="Century Gothic Bold"/>
                <a:cs typeface="Century Gothic Bold"/>
              </a:rPr>
              <a:t>	</a:t>
            </a:r>
            <a:r>
              <a:rPr lang="el" sz="1600" b="1" dirty="0">
                <a:latin typeface="Century Gothic Bold"/>
                <a:cs typeface="Century Gothic Bold"/>
              </a:rPr>
              <a:t>ΕΡΩΤΗΣΗ 2</a:t>
            </a:r>
            <a:r>
              <a:rPr lang="el" sz="1600" dirty="0">
                <a:latin typeface="Century Gothic"/>
                <a:cs typeface="Century Gothic"/>
              </a:rPr>
              <a:t>: Ποιοι είναι οι κύριοι πόροι που ενδέχεται να επηρεαστούν από αυτές τις απειλές;</a:t>
            </a:r>
            <a:endParaRPr sz="1600" dirty="0">
              <a:latin typeface="Century Gothic"/>
              <a:cs typeface="Century Gothic"/>
            </a:endParaRPr>
          </a:p>
          <a:p>
            <a:pPr marL="396240" marR="5080" lvl="1" indent="-182880">
              <a:lnSpc>
                <a:spcPct val="101899"/>
              </a:lnSpc>
              <a:spcBef>
                <a:spcPts val="480"/>
              </a:spcBef>
              <a:buFont typeface="Arial"/>
              <a:buChar char="•"/>
              <a:tabLst>
                <a:tab pos="396240" algn="l"/>
                <a:tab pos="397510" algn="l"/>
              </a:tabLst>
            </a:pPr>
            <a:r>
              <a:rPr lang="el" sz="1600" dirty="0">
                <a:latin typeface="Century Gothic"/>
                <a:cs typeface="Century Gothic"/>
              </a:rPr>
              <a:t> ΑΠΑΝΤΗΣΗ: "οι πόροι που είναι υπεύθυνοι για τη διαχείριση των πρωτογενών υπηρεσιών σε υποδομές φόρτισης όπως: </a:t>
            </a:r>
            <a:r>
              <a:rPr lang="el" sz="1600" b="1" spc="-10" dirty="0">
                <a:latin typeface="Century Gothic Bold"/>
                <a:cs typeface="Century Gothic Bold"/>
              </a:rPr>
              <a:t>έλεγχος και ενέργεια</a:t>
            </a:r>
            <a:r>
              <a:rPr lang="el" sz="1600" spc="-10" dirty="0">
                <a:latin typeface="Century Gothic"/>
                <a:cs typeface="Century Gothic"/>
              </a:rPr>
              <a:t>,</a:t>
            </a:r>
            <a:endParaRPr sz="1600" dirty="0">
              <a:latin typeface="Century Gothic"/>
              <a:cs typeface="Century Gothic"/>
            </a:endParaRPr>
          </a:p>
          <a:p>
            <a:pPr marL="578485" lvl="2" indent="-182245">
              <a:lnSpc>
                <a:spcPct val="100000"/>
              </a:lnSpc>
              <a:spcBef>
                <a:spcPts val="580"/>
              </a:spcBef>
              <a:buFont typeface="Arial"/>
              <a:buChar char="•"/>
              <a:tabLst>
                <a:tab pos="578485" algn="l"/>
              </a:tabLst>
            </a:pPr>
            <a:r>
              <a:rPr lang="el" sz="1400" dirty="0">
                <a:latin typeface="Century Gothic"/>
                <a:cs typeface="Century Gothic"/>
              </a:rPr>
              <a:t>Ο έλεγχος ως βασική υπηρεσία για την εγγύηση της ισχύος</a:t>
            </a:r>
            <a:endParaRPr sz="1400" dirty="0">
              <a:latin typeface="Century Gothic"/>
              <a:cs typeface="Century Gothic"/>
            </a:endParaRPr>
          </a:p>
          <a:p>
            <a:pPr marL="578485" lvl="2" indent="-182245">
              <a:lnSpc>
                <a:spcPct val="100000"/>
              </a:lnSpc>
              <a:spcBef>
                <a:spcPts val="625"/>
              </a:spcBef>
              <a:buFont typeface="Arial"/>
              <a:buChar char="•"/>
              <a:tabLst>
                <a:tab pos="578485" algn="l"/>
              </a:tabLst>
            </a:pPr>
            <a:r>
              <a:rPr lang="el" sz="1400" dirty="0">
                <a:latin typeface="Century Gothic"/>
                <a:cs typeface="Century Gothic"/>
              </a:rPr>
              <a:t>Η εξουσία ως βασικό φυσικό στοιχείο για την κοινωνία</a:t>
            </a:r>
            <a:endParaRPr sz="1400" dirty="0">
              <a:latin typeface="Century Gothic"/>
              <a:cs typeface="Century Gothic"/>
            </a:endParaRPr>
          </a:p>
        </p:txBody>
      </p:sp>
      <p:sp>
        <p:nvSpPr>
          <p:cNvPr id="7" name="object 7"/>
          <p:cNvSpPr txBox="1"/>
          <p:nvPr/>
        </p:nvSpPr>
        <p:spPr>
          <a:xfrm>
            <a:off x="3688717" y="5302598"/>
            <a:ext cx="2194560" cy="864869"/>
          </a:xfrm>
          <a:prstGeom prst="rect">
            <a:avLst/>
          </a:prstGeom>
          <a:solidFill>
            <a:srgbClr val="BFBFBF"/>
          </a:solidFill>
        </p:spPr>
        <p:txBody>
          <a:bodyPr vert="horz" wrap="square" lIns="0" tIns="33655" rIns="0" bIns="0" rtlCol="0">
            <a:spAutoFit/>
          </a:bodyPr>
          <a:lstStyle/>
          <a:p>
            <a:pPr>
              <a:lnSpc>
                <a:spcPct val="100000"/>
              </a:lnSpc>
              <a:spcBef>
                <a:spcPts val="265"/>
              </a:spcBef>
            </a:pPr>
            <a:endParaRPr sz="1800">
              <a:latin typeface="Times New Roman"/>
              <a:cs typeface="Times New Roman"/>
            </a:endParaRPr>
          </a:p>
          <a:p>
            <a:pPr marL="690245">
              <a:lnSpc>
                <a:spcPct val="100000"/>
              </a:lnSpc>
            </a:pPr>
            <a:r>
              <a:rPr lang="el" sz="1800" spc="-10">
                <a:solidFill>
                  <a:srgbClr val="FFFFFF"/>
                </a:solidFill>
                <a:latin typeface="Century Gothic"/>
                <a:cs typeface="Century Gothic"/>
              </a:rPr>
              <a:t>ΔΎΝΑΜΗ</a:t>
            </a:r>
            <a:endParaRPr sz="1800">
              <a:latin typeface="Century Gothic"/>
              <a:cs typeface="Century Gothic"/>
            </a:endParaRPr>
          </a:p>
        </p:txBody>
      </p:sp>
      <p:sp>
        <p:nvSpPr>
          <p:cNvPr id="8" name="object 8"/>
          <p:cNvSpPr txBox="1"/>
          <p:nvPr/>
        </p:nvSpPr>
        <p:spPr>
          <a:xfrm>
            <a:off x="1403907" y="5302598"/>
            <a:ext cx="2194560" cy="864869"/>
          </a:xfrm>
          <a:prstGeom prst="rect">
            <a:avLst/>
          </a:prstGeom>
          <a:solidFill>
            <a:srgbClr val="FFBA00"/>
          </a:solidFill>
        </p:spPr>
        <p:txBody>
          <a:bodyPr vert="horz" wrap="square" lIns="0" tIns="33655" rIns="0" bIns="0" rtlCol="0">
            <a:spAutoFit/>
          </a:bodyPr>
          <a:lstStyle/>
          <a:p>
            <a:pPr>
              <a:lnSpc>
                <a:spcPct val="100000"/>
              </a:lnSpc>
              <a:spcBef>
                <a:spcPts val="265"/>
              </a:spcBef>
            </a:pPr>
            <a:endParaRPr sz="1800">
              <a:latin typeface="Times New Roman"/>
              <a:cs typeface="Times New Roman"/>
            </a:endParaRPr>
          </a:p>
          <a:p>
            <a:pPr marL="567055">
              <a:lnSpc>
                <a:spcPct val="100000"/>
              </a:lnSpc>
            </a:pPr>
            <a:r>
              <a:rPr lang="el" sz="1800" b="1" spc="-10">
                <a:solidFill>
                  <a:srgbClr val="FFFFFF"/>
                </a:solidFill>
                <a:latin typeface="Century Gothic Bold"/>
                <a:cs typeface="Century Gothic Bold"/>
              </a:rPr>
              <a:t>ΈΛΕΓΧΟΣ</a:t>
            </a:r>
            <a:endParaRPr sz="1800">
              <a:latin typeface="Century Gothic Bold"/>
              <a:cs typeface="Century Gothic Bo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169923" y="0"/>
            <a:ext cx="5022075" cy="6858000"/>
          </a:xfrm>
          <a:prstGeom prst="rect">
            <a:avLst/>
          </a:prstGeom>
        </p:spPr>
      </p:pic>
      <p:sp>
        <p:nvSpPr>
          <p:cNvPr id="3" name="object 3"/>
          <p:cNvSpPr txBox="1">
            <a:spLocks noGrp="1"/>
          </p:cNvSpPr>
          <p:nvPr>
            <p:ph type="title"/>
          </p:nvPr>
        </p:nvSpPr>
        <p:spPr>
          <a:xfrm>
            <a:off x="344119" y="670575"/>
            <a:ext cx="7600346" cy="452119"/>
          </a:xfrm>
          <a:prstGeom prst="rect">
            <a:avLst/>
          </a:prstGeom>
        </p:spPr>
        <p:txBody>
          <a:bodyPr vert="horz" wrap="square" lIns="0" tIns="12700" rIns="0" bIns="0" rtlCol="0">
            <a:spAutoFit/>
          </a:bodyPr>
          <a:lstStyle/>
          <a:p>
            <a:pPr marL="12700">
              <a:lnSpc>
                <a:spcPct val="100000"/>
              </a:lnSpc>
              <a:spcBef>
                <a:spcPts val="100"/>
              </a:spcBef>
            </a:pPr>
            <a:r>
              <a:rPr lang="el" spc="75" dirty="0"/>
              <a:t>Ταξινόμηση των απειλών κατά του ελέγχου</a:t>
            </a:r>
          </a:p>
        </p:txBody>
      </p:sp>
      <p:sp>
        <p:nvSpPr>
          <p:cNvPr id="4" name="object 4"/>
          <p:cNvSpPr txBox="1"/>
          <p:nvPr/>
        </p:nvSpPr>
        <p:spPr>
          <a:xfrm>
            <a:off x="692056" y="1567179"/>
            <a:ext cx="6203315" cy="1022350"/>
          </a:xfrm>
          <a:prstGeom prst="rect">
            <a:avLst/>
          </a:prstGeom>
        </p:spPr>
        <p:txBody>
          <a:bodyPr vert="horz" wrap="square" lIns="0" tIns="17145" rIns="0" bIns="0" rtlCol="0">
            <a:spAutoFit/>
          </a:bodyPr>
          <a:lstStyle/>
          <a:p>
            <a:pPr marL="103505" marR="5080" indent="-91440">
              <a:lnSpc>
                <a:spcPct val="98600"/>
              </a:lnSpc>
              <a:spcBef>
                <a:spcPts val="135"/>
              </a:spcBef>
              <a:buClr>
                <a:srgbClr val="FFBA00"/>
              </a:buClr>
              <a:buFont typeface="Arial"/>
              <a:buChar char="•"/>
              <a:tabLst>
                <a:tab pos="103505" algn="l"/>
                <a:tab pos="187960" algn="l"/>
              </a:tabLst>
            </a:pPr>
            <a:r>
              <a:rPr lang="el" sz="2200">
                <a:latin typeface="Century Gothic"/>
                <a:cs typeface="Century Gothic"/>
              </a:rPr>
              <a:t> Για να ταξινομήσουμε τις </a:t>
            </a:r>
            <a:r>
              <a:rPr lang="el" sz="2200" b="1">
                <a:latin typeface="Century Gothic Bold"/>
                <a:cs typeface="Century Gothic Bold"/>
              </a:rPr>
              <a:t>απειλές κατά του ελέγχου</a:t>
            </a:r>
            <a:r>
              <a:rPr lang="el" sz="2200">
                <a:latin typeface="Century Gothic"/>
                <a:cs typeface="Century Gothic"/>
              </a:rPr>
              <a:t>, θα εξετάσουμε την τυπική κατηγορία με βάση το μοντέλο ISO 7498-2:</a:t>
            </a:r>
            <a:endParaRPr sz="2200">
              <a:latin typeface="Century Gothic"/>
              <a:cs typeface="Century Gothic"/>
            </a:endParaRPr>
          </a:p>
        </p:txBody>
      </p:sp>
      <p:sp>
        <p:nvSpPr>
          <p:cNvPr id="5" name="object 5"/>
          <p:cNvSpPr txBox="1"/>
          <p:nvPr/>
        </p:nvSpPr>
        <p:spPr>
          <a:xfrm>
            <a:off x="519971" y="4464559"/>
            <a:ext cx="6375400" cy="1621790"/>
          </a:xfrm>
          <a:prstGeom prst="rect">
            <a:avLst/>
          </a:prstGeom>
        </p:spPr>
        <p:txBody>
          <a:bodyPr vert="horz" wrap="square" lIns="0" tIns="100965" rIns="0" bIns="0" rtlCol="0">
            <a:spAutoFit/>
          </a:bodyPr>
          <a:lstStyle/>
          <a:p>
            <a:pPr marL="188595" indent="-175895">
              <a:lnSpc>
                <a:spcPct val="100000"/>
              </a:lnSpc>
              <a:spcBef>
                <a:spcPts val="795"/>
              </a:spcBef>
              <a:buClr>
                <a:srgbClr val="FFBA00"/>
              </a:buClr>
              <a:buFont typeface="Arial"/>
              <a:buChar char="•"/>
              <a:tabLst>
                <a:tab pos="188595" algn="l"/>
              </a:tabLst>
            </a:pPr>
            <a:r>
              <a:rPr lang="el" sz="2200" dirty="0">
                <a:latin typeface="Century Gothic"/>
                <a:cs typeface="Century Gothic"/>
              </a:rPr>
              <a:t>αλλά και την ανάλυση απειλών που πραγματοποιήθηκε σε:</a:t>
            </a:r>
            <a:endParaRPr sz="2200" dirty="0">
              <a:latin typeface="Century Gothic"/>
              <a:cs typeface="Century Gothic"/>
            </a:endParaRPr>
          </a:p>
          <a:p>
            <a:pPr marL="396240" marR="5080" lvl="1" indent="-182880">
              <a:lnSpc>
                <a:spcPct val="99400"/>
              </a:lnSpc>
              <a:spcBef>
                <a:spcPts val="580"/>
              </a:spcBef>
              <a:buFont typeface="Arial"/>
              <a:buChar char="•"/>
              <a:tabLst>
                <a:tab pos="396240" algn="l"/>
              </a:tabLst>
            </a:pPr>
            <a:r>
              <a:rPr lang="el" sz="1800" dirty="0">
                <a:latin typeface="Century Gothic"/>
                <a:cs typeface="Century Gothic"/>
              </a:rPr>
              <a:t>C. Alcaraz, J. Lopez, S. Wolthusen, "OCPP Protocol: Security Threats and Challenges", </a:t>
            </a:r>
            <a:r>
              <a:rPr lang="el" sz="1800" i="1" dirty="0">
                <a:latin typeface="Century Gothic Italic"/>
                <a:cs typeface="Century Gothic Italic"/>
              </a:rPr>
              <a:t>IEEE Transactions on Smart Grid</a:t>
            </a:r>
            <a:r>
              <a:rPr lang="el" sz="1800" dirty="0">
                <a:latin typeface="Century Gothic"/>
                <a:cs typeface="Century Gothic"/>
              </a:rPr>
              <a:t>, τόμος 8, σ. 2452 – 2459, 2017, ISSN: 1949-</a:t>
            </a:r>
            <a:endParaRPr sz="1800" dirty="0">
              <a:latin typeface="Century Gothic"/>
              <a:cs typeface="Century Gothic"/>
            </a:endParaRPr>
          </a:p>
          <a:p>
            <a:pPr marL="396240">
              <a:lnSpc>
                <a:spcPct val="100000"/>
              </a:lnSpc>
              <a:spcBef>
                <a:spcPts val="45"/>
              </a:spcBef>
            </a:pPr>
            <a:r>
              <a:rPr lang="el" sz="1800" spc="-20" dirty="0">
                <a:latin typeface="Century Gothic"/>
                <a:cs typeface="Century Gothic"/>
              </a:rPr>
              <a:t>3053</a:t>
            </a:r>
            <a:endParaRPr sz="1800" dirty="0">
              <a:latin typeface="Century Gothic"/>
              <a:cs typeface="Century Gothic"/>
            </a:endParaRPr>
          </a:p>
        </p:txBody>
      </p:sp>
      <p:pic>
        <p:nvPicPr>
          <p:cNvPr id="6" name="object 6"/>
          <p:cNvPicPr/>
          <p:nvPr/>
        </p:nvPicPr>
        <p:blipFill>
          <a:blip r:embed="rId3" cstate="print"/>
          <a:stretch>
            <a:fillRect/>
          </a:stretch>
        </p:blipFill>
        <p:spPr>
          <a:xfrm>
            <a:off x="7549376" y="6167335"/>
            <a:ext cx="3294001" cy="612000"/>
          </a:xfrm>
          <a:prstGeom prst="rect">
            <a:avLst/>
          </a:prstGeom>
        </p:spPr>
      </p:pic>
      <p:sp>
        <p:nvSpPr>
          <p:cNvPr id="7" name="object 7"/>
          <p:cNvSpPr txBox="1"/>
          <p:nvPr/>
        </p:nvSpPr>
        <p:spPr>
          <a:xfrm>
            <a:off x="576472" y="2927347"/>
            <a:ext cx="2194560" cy="888705"/>
          </a:xfrm>
          <a:prstGeom prst="rect">
            <a:avLst/>
          </a:prstGeom>
          <a:solidFill>
            <a:srgbClr val="FFBA00"/>
          </a:solidFill>
        </p:spPr>
        <p:txBody>
          <a:bodyPr vert="horz" wrap="square" lIns="0" tIns="124460" rIns="0" bIns="0" rtlCol="0">
            <a:spAutoFit/>
          </a:bodyPr>
          <a:lstStyle/>
          <a:p>
            <a:pPr>
              <a:lnSpc>
                <a:spcPct val="100000"/>
              </a:lnSpc>
              <a:spcBef>
                <a:spcPts val="980"/>
              </a:spcBef>
            </a:pPr>
            <a:endParaRPr sz="1600" dirty="0">
              <a:latin typeface="Times New Roman"/>
              <a:cs typeface="Times New Roman"/>
            </a:endParaRPr>
          </a:p>
          <a:p>
            <a:pPr marL="151765" marR="143510" indent="347980">
              <a:lnSpc>
                <a:spcPts val="2110"/>
              </a:lnSpc>
              <a:spcBef>
                <a:spcPts val="5"/>
              </a:spcBef>
            </a:pPr>
            <a:r>
              <a:rPr lang="el" sz="1600" spc="-10" dirty="0">
                <a:solidFill>
                  <a:srgbClr val="FFFFFF"/>
                </a:solidFill>
                <a:latin typeface="Century Gothic"/>
                <a:cs typeface="Century Gothic"/>
              </a:rPr>
              <a:t>Διαθεσιμότητα (δεδομένα, πόροι)</a:t>
            </a:r>
            <a:endParaRPr sz="1600" dirty="0">
              <a:latin typeface="Century Gothic"/>
              <a:cs typeface="Century Gothic"/>
            </a:endParaRPr>
          </a:p>
        </p:txBody>
      </p:sp>
      <p:sp>
        <p:nvSpPr>
          <p:cNvPr id="10" name="object 10"/>
          <p:cNvSpPr txBox="1"/>
          <p:nvPr/>
        </p:nvSpPr>
        <p:spPr>
          <a:xfrm>
            <a:off x="78738" y="6523201"/>
            <a:ext cx="5438140" cy="444352"/>
          </a:xfrm>
          <a:prstGeom prst="rect">
            <a:avLst/>
          </a:prstGeom>
        </p:spPr>
        <p:txBody>
          <a:bodyPr vert="horz" wrap="square" lIns="0" tIns="13335" rIns="0" bIns="0" rtlCol="0">
            <a:spAutoFit/>
          </a:bodyPr>
          <a:lstStyle/>
          <a:p>
            <a:pPr marL="12700">
              <a:lnSpc>
                <a:spcPct val="100000"/>
              </a:lnSpc>
              <a:spcBef>
                <a:spcPts val="105"/>
              </a:spcBef>
            </a:pPr>
            <a:r>
              <a:rPr lang="el-GR" sz="1400" dirty="0">
                <a:latin typeface="Century Gothic"/>
                <a:cs typeface="Century Gothic"/>
              </a:rPr>
              <a:t>σταθμοί φόρτισης</a:t>
            </a:r>
            <a:r>
              <a:rPr lang="el" sz="1400" dirty="0">
                <a:latin typeface="Century Gothic"/>
                <a:cs typeface="Century Gothic"/>
              </a:rPr>
              <a:t>P008_S_E: Cristina Alcaraz (UMA), Abdelkader Shaaban (ΑΙΤ)</a:t>
            </a:r>
            <a:endParaRPr sz="1400" dirty="0">
              <a:latin typeface="Century Gothic"/>
              <a:cs typeface="Century Gothic"/>
            </a:endParaRPr>
          </a:p>
        </p:txBody>
      </p:sp>
      <p:sp>
        <p:nvSpPr>
          <p:cNvPr id="8" name="object 8"/>
          <p:cNvSpPr txBox="1"/>
          <p:nvPr/>
        </p:nvSpPr>
        <p:spPr>
          <a:xfrm>
            <a:off x="2875724" y="2927347"/>
            <a:ext cx="2194560" cy="888705"/>
          </a:xfrm>
          <a:prstGeom prst="rect">
            <a:avLst/>
          </a:prstGeom>
          <a:solidFill>
            <a:srgbClr val="FFBA00"/>
          </a:solidFill>
        </p:spPr>
        <p:txBody>
          <a:bodyPr vert="horz" wrap="square" lIns="0" tIns="124460" rIns="0" bIns="0" rtlCol="0">
            <a:spAutoFit/>
          </a:bodyPr>
          <a:lstStyle/>
          <a:p>
            <a:pPr>
              <a:lnSpc>
                <a:spcPct val="100000"/>
              </a:lnSpc>
              <a:spcBef>
                <a:spcPts val="980"/>
              </a:spcBef>
            </a:pPr>
            <a:endParaRPr sz="1600" dirty="0">
              <a:latin typeface="Times New Roman"/>
              <a:cs typeface="Times New Roman"/>
            </a:endParaRPr>
          </a:p>
          <a:p>
            <a:pPr marL="151765" marR="143510" indent="501650">
              <a:lnSpc>
                <a:spcPts val="2110"/>
              </a:lnSpc>
              <a:spcBef>
                <a:spcPts val="5"/>
              </a:spcBef>
            </a:pPr>
            <a:r>
              <a:rPr lang="el" sz="1600" spc="-10" dirty="0">
                <a:solidFill>
                  <a:srgbClr val="FFFFFF"/>
                </a:solidFill>
                <a:latin typeface="Century Gothic"/>
                <a:cs typeface="Century Gothic"/>
              </a:rPr>
              <a:t>Ακεραιότητα (δεδομένα, πόροι)</a:t>
            </a:r>
            <a:endParaRPr sz="1600" dirty="0">
              <a:latin typeface="Century Gothic"/>
              <a:cs typeface="Century Gothic"/>
            </a:endParaRPr>
          </a:p>
        </p:txBody>
      </p:sp>
      <p:sp>
        <p:nvSpPr>
          <p:cNvPr id="9" name="object 9"/>
          <p:cNvSpPr txBox="1"/>
          <p:nvPr/>
        </p:nvSpPr>
        <p:spPr>
          <a:xfrm>
            <a:off x="5175803" y="2927347"/>
            <a:ext cx="2194560" cy="888705"/>
          </a:xfrm>
          <a:prstGeom prst="rect">
            <a:avLst/>
          </a:prstGeom>
          <a:solidFill>
            <a:srgbClr val="FFBA00"/>
          </a:solidFill>
        </p:spPr>
        <p:txBody>
          <a:bodyPr vert="horz" wrap="square" lIns="0" tIns="124460" rIns="0" bIns="0" rtlCol="0">
            <a:spAutoFit/>
          </a:bodyPr>
          <a:lstStyle/>
          <a:p>
            <a:pPr>
              <a:lnSpc>
                <a:spcPct val="100000"/>
              </a:lnSpc>
              <a:spcBef>
                <a:spcPts val="980"/>
              </a:spcBef>
            </a:pPr>
            <a:endParaRPr sz="1600" dirty="0">
              <a:latin typeface="Times New Roman"/>
              <a:cs typeface="Times New Roman"/>
            </a:endParaRPr>
          </a:p>
          <a:p>
            <a:pPr marL="739775" marR="283845" indent="-447675">
              <a:lnSpc>
                <a:spcPts val="2110"/>
              </a:lnSpc>
              <a:spcBef>
                <a:spcPts val="5"/>
              </a:spcBef>
            </a:pPr>
            <a:r>
              <a:rPr lang="el" sz="1600" spc="-10" dirty="0">
                <a:solidFill>
                  <a:srgbClr val="FFFFFF"/>
                </a:solidFill>
                <a:latin typeface="Century Gothic"/>
                <a:cs typeface="Century Gothic"/>
              </a:rPr>
              <a:t>Εμπιστευτικότητα (δεδομένα)</a:t>
            </a:r>
            <a:endParaRPr sz="1600" dirty="0">
              <a:latin typeface="Century Gothic"/>
              <a:cs typeface="Century Gothic"/>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125566" y="-10261"/>
            <a:ext cx="5021992" cy="6858000"/>
          </a:xfrm>
          <a:prstGeom prst="rect">
            <a:avLst/>
          </a:prstGeom>
        </p:spPr>
      </p:pic>
      <p:sp>
        <p:nvSpPr>
          <p:cNvPr id="3" name="object 3"/>
          <p:cNvSpPr txBox="1">
            <a:spLocks noGrp="1"/>
          </p:cNvSpPr>
          <p:nvPr>
            <p:ph type="title"/>
          </p:nvPr>
        </p:nvSpPr>
        <p:spPr>
          <a:xfrm>
            <a:off x="709620" y="555698"/>
            <a:ext cx="6575425" cy="874598"/>
          </a:xfrm>
          <a:prstGeom prst="rect">
            <a:avLst/>
          </a:prstGeom>
        </p:spPr>
        <p:txBody>
          <a:bodyPr vert="horz" wrap="square" lIns="0" tIns="12700" rIns="0" bIns="0" rtlCol="0">
            <a:spAutoFit/>
          </a:bodyPr>
          <a:lstStyle/>
          <a:p>
            <a:pPr marL="12700">
              <a:lnSpc>
                <a:spcPct val="100000"/>
              </a:lnSpc>
              <a:spcBef>
                <a:spcPts val="100"/>
              </a:spcBef>
            </a:pPr>
            <a:r>
              <a:rPr lang="el" spc="75" dirty="0"/>
              <a:t>Απειλές κατά του ελέγχου – </a:t>
            </a:r>
            <a:r>
              <a:rPr lang="el-GR" spc="75" dirty="0"/>
              <a:t>σταθμοί φόρτισης</a:t>
            </a:r>
            <a:r>
              <a:rPr lang="el" spc="75" dirty="0"/>
              <a:t>-</a:t>
            </a:r>
            <a:r>
              <a:rPr lang="el-GR" spc="75" dirty="0"/>
              <a:t>σταθμοί φόρτισης</a:t>
            </a:r>
            <a:endParaRPr lang="el" spc="75" dirty="0"/>
          </a:p>
        </p:txBody>
      </p:sp>
      <p:grpSp>
        <p:nvGrpSpPr>
          <p:cNvPr id="4" name="object 4"/>
          <p:cNvGrpSpPr/>
          <p:nvPr/>
        </p:nvGrpSpPr>
        <p:grpSpPr>
          <a:xfrm>
            <a:off x="715970" y="1994118"/>
            <a:ext cx="10127615" cy="4785360"/>
            <a:chOff x="715970" y="1994118"/>
            <a:chExt cx="10127615" cy="4785360"/>
          </a:xfrm>
        </p:grpSpPr>
        <p:pic>
          <p:nvPicPr>
            <p:cNvPr id="5" name="object 5"/>
            <p:cNvPicPr/>
            <p:nvPr/>
          </p:nvPicPr>
          <p:blipFill>
            <a:blip r:embed="rId3" cstate="print"/>
            <a:stretch>
              <a:fillRect/>
            </a:stretch>
          </p:blipFill>
          <p:spPr>
            <a:xfrm>
              <a:off x="7549376" y="6167335"/>
              <a:ext cx="3294001" cy="612000"/>
            </a:xfrm>
            <a:prstGeom prst="rect">
              <a:avLst/>
            </a:prstGeom>
          </p:spPr>
        </p:pic>
        <p:sp>
          <p:nvSpPr>
            <p:cNvPr id="6" name="object 6"/>
            <p:cNvSpPr/>
            <p:nvPr/>
          </p:nvSpPr>
          <p:spPr>
            <a:xfrm>
              <a:off x="715962" y="1994128"/>
              <a:ext cx="3575050" cy="533400"/>
            </a:xfrm>
            <a:custGeom>
              <a:avLst/>
              <a:gdLst/>
              <a:ahLst/>
              <a:cxnLst/>
              <a:rect l="l" t="t" r="r" b="b"/>
              <a:pathLst>
                <a:path w="3575050" h="533400">
                  <a:moveTo>
                    <a:pt x="3574846" y="0"/>
                  </a:moveTo>
                  <a:lnTo>
                    <a:pt x="2634818" y="0"/>
                  </a:lnTo>
                  <a:lnTo>
                    <a:pt x="0" y="0"/>
                  </a:lnTo>
                  <a:lnTo>
                    <a:pt x="0" y="532892"/>
                  </a:lnTo>
                  <a:lnTo>
                    <a:pt x="2634818" y="532892"/>
                  </a:lnTo>
                  <a:lnTo>
                    <a:pt x="3574846" y="532892"/>
                  </a:lnTo>
                  <a:lnTo>
                    <a:pt x="3574846" y="0"/>
                  </a:lnTo>
                  <a:close/>
                </a:path>
              </a:pathLst>
            </a:custGeom>
            <a:solidFill>
              <a:srgbClr val="FFBA00"/>
            </a:solidFill>
          </p:spPr>
          <p:txBody>
            <a:bodyPr wrap="square" lIns="0" tIns="0" rIns="0" bIns="0" rtlCol="0"/>
            <a:lstStyle/>
            <a:p>
              <a:endParaRPr/>
            </a:p>
          </p:txBody>
        </p:sp>
      </p:grpSp>
      <p:sp>
        <p:nvSpPr>
          <p:cNvPr id="7" name="object 7"/>
          <p:cNvSpPr txBox="1"/>
          <p:nvPr/>
        </p:nvSpPr>
        <p:spPr>
          <a:xfrm>
            <a:off x="1754774" y="2038219"/>
            <a:ext cx="558165" cy="187325"/>
          </a:xfrm>
          <a:prstGeom prst="rect">
            <a:avLst/>
          </a:prstGeom>
        </p:spPr>
        <p:txBody>
          <a:bodyPr vert="horz" wrap="square" lIns="0" tIns="635" rIns="0" bIns="0" rtlCol="0">
            <a:spAutoFit/>
          </a:bodyPr>
          <a:lstStyle/>
          <a:p>
            <a:pPr>
              <a:lnSpc>
                <a:spcPct val="100000"/>
              </a:lnSpc>
              <a:spcBef>
                <a:spcPts val="5"/>
              </a:spcBef>
            </a:pPr>
            <a:r>
              <a:rPr lang="el" sz="1200" b="1" spc="-10">
                <a:solidFill>
                  <a:srgbClr val="FFFFFF"/>
                </a:solidFill>
                <a:latin typeface="Century Gothic Bold"/>
                <a:cs typeface="Century Gothic Bold"/>
              </a:rPr>
              <a:t>Επιθέσεις</a:t>
            </a:r>
            <a:endParaRPr sz="1200">
              <a:latin typeface="Century Gothic Bold"/>
              <a:cs typeface="Century Gothic Bold"/>
            </a:endParaRPr>
          </a:p>
        </p:txBody>
      </p:sp>
      <p:sp>
        <p:nvSpPr>
          <p:cNvPr id="8" name="object 8"/>
          <p:cNvSpPr/>
          <p:nvPr/>
        </p:nvSpPr>
        <p:spPr>
          <a:xfrm>
            <a:off x="4303186" y="1553038"/>
            <a:ext cx="2924810" cy="441325"/>
          </a:xfrm>
          <a:custGeom>
            <a:avLst/>
            <a:gdLst/>
            <a:ahLst/>
            <a:cxnLst/>
            <a:rect l="l" t="t" r="r" b="b"/>
            <a:pathLst>
              <a:path w="2924809" h="441325">
                <a:moveTo>
                  <a:pt x="2924676" y="0"/>
                </a:moveTo>
                <a:lnTo>
                  <a:pt x="0" y="0"/>
                </a:lnTo>
                <a:lnTo>
                  <a:pt x="0" y="441079"/>
                </a:lnTo>
                <a:lnTo>
                  <a:pt x="2924676" y="441079"/>
                </a:lnTo>
                <a:lnTo>
                  <a:pt x="2924676" y="0"/>
                </a:lnTo>
                <a:close/>
              </a:path>
            </a:pathLst>
          </a:custGeom>
          <a:solidFill>
            <a:srgbClr val="000000"/>
          </a:solidFill>
        </p:spPr>
        <p:txBody>
          <a:bodyPr wrap="square" lIns="0" tIns="0" rIns="0" bIns="0" rtlCol="0"/>
          <a:lstStyle/>
          <a:p>
            <a:endParaRPr/>
          </a:p>
        </p:txBody>
      </p:sp>
      <p:sp>
        <p:nvSpPr>
          <p:cNvPr id="9" name="object 9"/>
          <p:cNvSpPr txBox="1"/>
          <p:nvPr/>
        </p:nvSpPr>
        <p:spPr>
          <a:xfrm>
            <a:off x="5151955" y="1624076"/>
            <a:ext cx="1226820" cy="299720"/>
          </a:xfrm>
          <a:prstGeom prst="rect">
            <a:avLst/>
          </a:prstGeom>
        </p:spPr>
        <p:txBody>
          <a:bodyPr vert="horz" wrap="square" lIns="0" tIns="12700" rIns="0" bIns="0" rtlCol="0">
            <a:spAutoFit/>
          </a:bodyPr>
          <a:lstStyle/>
          <a:p>
            <a:pPr marL="12700">
              <a:lnSpc>
                <a:spcPct val="100000"/>
              </a:lnSpc>
              <a:spcBef>
                <a:spcPts val="100"/>
              </a:spcBef>
            </a:pPr>
            <a:r>
              <a:rPr lang="el" sz="1800">
                <a:solidFill>
                  <a:srgbClr val="FFFFFF"/>
                </a:solidFill>
                <a:latin typeface="Century Gothic"/>
                <a:cs typeface="Century Gothic"/>
              </a:rPr>
              <a:t>ΕΠΙΠΤΩΣΕΙΣ</a:t>
            </a:r>
            <a:endParaRPr sz="1800">
              <a:latin typeface="Century Gothic"/>
              <a:cs typeface="Century Gothic"/>
            </a:endParaRPr>
          </a:p>
        </p:txBody>
      </p:sp>
      <p:sp>
        <p:nvSpPr>
          <p:cNvPr id="10" name="object 10"/>
          <p:cNvSpPr/>
          <p:nvPr/>
        </p:nvSpPr>
        <p:spPr>
          <a:xfrm>
            <a:off x="3258354" y="1893194"/>
            <a:ext cx="1146810" cy="3954145"/>
          </a:xfrm>
          <a:custGeom>
            <a:avLst/>
            <a:gdLst/>
            <a:ahLst/>
            <a:cxnLst/>
            <a:rect l="l" t="t" r="r" b="b"/>
            <a:pathLst>
              <a:path w="1146810" h="3954145">
                <a:moveTo>
                  <a:pt x="0" y="191040"/>
                </a:moveTo>
                <a:lnTo>
                  <a:pt x="5045" y="147236"/>
                </a:lnTo>
                <a:lnTo>
                  <a:pt x="19417" y="107025"/>
                </a:lnTo>
                <a:lnTo>
                  <a:pt x="41969" y="71554"/>
                </a:lnTo>
                <a:lnTo>
                  <a:pt x="71554" y="41969"/>
                </a:lnTo>
                <a:lnTo>
                  <a:pt x="107025" y="19417"/>
                </a:lnTo>
                <a:lnTo>
                  <a:pt x="147236" y="5045"/>
                </a:lnTo>
                <a:lnTo>
                  <a:pt x="191040" y="0"/>
                </a:lnTo>
                <a:lnTo>
                  <a:pt x="955178" y="0"/>
                </a:lnTo>
                <a:lnTo>
                  <a:pt x="998982" y="5045"/>
                </a:lnTo>
                <a:lnTo>
                  <a:pt x="1039193" y="19417"/>
                </a:lnTo>
                <a:lnTo>
                  <a:pt x="1074664" y="41969"/>
                </a:lnTo>
                <a:lnTo>
                  <a:pt x="1104249" y="71554"/>
                </a:lnTo>
                <a:lnTo>
                  <a:pt x="1126801" y="107025"/>
                </a:lnTo>
                <a:lnTo>
                  <a:pt x="1141173" y="147236"/>
                </a:lnTo>
                <a:lnTo>
                  <a:pt x="1146219" y="191040"/>
                </a:lnTo>
                <a:lnTo>
                  <a:pt x="1146219" y="3762774"/>
                </a:lnTo>
                <a:lnTo>
                  <a:pt x="1141173" y="3806577"/>
                </a:lnTo>
                <a:lnTo>
                  <a:pt x="1126801" y="3846788"/>
                </a:lnTo>
                <a:lnTo>
                  <a:pt x="1104249" y="3882259"/>
                </a:lnTo>
                <a:lnTo>
                  <a:pt x="1074664" y="3911844"/>
                </a:lnTo>
                <a:lnTo>
                  <a:pt x="1039193" y="3934396"/>
                </a:lnTo>
                <a:lnTo>
                  <a:pt x="998982" y="3948768"/>
                </a:lnTo>
                <a:lnTo>
                  <a:pt x="955178" y="3953814"/>
                </a:lnTo>
                <a:lnTo>
                  <a:pt x="191040" y="3953814"/>
                </a:lnTo>
                <a:lnTo>
                  <a:pt x="147236" y="3948768"/>
                </a:lnTo>
                <a:lnTo>
                  <a:pt x="107025" y="3934396"/>
                </a:lnTo>
                <a:lnTo>
                  <a:pt x="71554" y="3911844"/>
                </a:lnTo>
                <a:lnTo>
                  <a:pt x="41969" y="3882259"/>
                </a:lnTo>
                <a:lnTo>
                  <a:pt x="19417" y="3846788"/>
                </a:lnTo>
                <a:lnTo>
                  <a:pt x="5045" y="3806577"/>
                </a:lnTo>
                <a:lnTo>
                  <a:pt x="0" y="3762774"/>
                </a:lnTo>
                <a:lnTo>
                  <a:pt x="0" y="191040"/>
                </a:lnTo>
                <a:close/>
              </a:path>
            </a:pathLst>
          </a:custGeom>
          <a:ln w="41275">
            <a:solidFill>
              <a:srgbClr val="C00000"/>
            </a:solidFill>
          </a:ln>
        </p:spPr>
        <p:txBody>
          <a:bodyPr wrap="square" lIns="0" tIns="0" rIns="0" bIns="0" rtlCol="0"/>
          <a:lstStyle/>
          <a:p>
            <a:endParaRPr/>
          </a:p>
        </p:txBody>
      </p:sp>
      <p:sp>
        <p:nvSpPr>
          <p:cNvPr id="11" name="object 11"/>
          <p:cNvSpPr/>
          <p:nvPr/>
        </p:nvSpPr>
        <p:spPr>
          <a:xfrm>
            <a:off x="1120460" y="1724799"/>
            <a:ext cx="2350135" cy="612140"/>
          </a:xfrm>
          <a:custGeom>
            <a:avLst/>
            <a:gdLst/>
            <a:ahLst/>
            <a:cxnLst/>
            <a:rect l="l" t="t" r="r" b="b"/>
            <a:pathLst>
              <a:path w="2350135" h="612139">
                <a:moveTo>
                  <a:pt x="2350098" y="0"/>
                </a:moveTo>
                <a:lnTo>
                  <a:pt x="0" y="0"/>
                </a:lnTo>
                <a:lnTo>
                  <a:pt x="0" y="612001"/>
                </a:lnTo>
                <a:lnTo>
                  <a:pt x="2350098" y="612001"/>
                </a:lnTo>
                <a:lnTo>
                  <a:pt x="2350098" y="0"/>
                </a:lnTo>
                <a:close/>
              </a:path>
            </a:pathLst>
          </a:custGeom>
          <a:solidFill>
            <a:srgbClr val="FFFFFF"/>
          </a:solidFill>
        </p:spPr>
        <p:txBody>
          <a:bodyPr wrap="square" lIns="0" tIns="0" rIns="0" bIns="0" rtlCol="0"/>
          <a:lstStyle/>
          <a:p>
            <a:endParaRPr/>
          </a:p>
        </p:txBody>
      </p:sp>
      <p:graphicFrame>
        <p:nvGraphicFramePr>
          <p:cNvPr id="12" name="object 12"/>
          <p:cNvGraphicFramePr>
            <a:graphicFrameLocks noGrp="1"/>
          </p:cNvGraphicFramePr>
          <p:nvPr>
            <p:extLst>
              <p:ext uri="{D42A27DB-BD31-4B8C-83A1-F6EECF244321}">
                <p14:modId xmlns:p14="http://schemas.microsoft.com/office/powerpoint/2010/main" val="3682070523"/>
              </p:ext>
            </p:extLst>
          </p:nvPr>
        </p:nvGraphicFramePr>
        <p:xfrm>
          <a:off x="709620" y="1713687"/>
          <a:ext cx="6509382" cy="5045074"/>
        </p:xfrm>
        <a:graphic>
          <a:graphicData uri="http://schemas.openxmlformats.org/drawingml/2006/table">
            <a:tbl>
              <a:tblPr firstRow="1" bandRow="1">
                <a:tableStyleId>{2D5ABB26-0587-4C30-8999-92F81FD0307C}</a:tableStyleId>
              </a:tblPr>
              <a:tblGrid>
                <a:gridCol w="404495">
                  <a:extLst>
                    <a:ext uri="{9D8B030D-6E8A-4147-A177-3AD203B41FA5}">
                      <a16:colId xmlns:a16="http://schemas.microsoft.com/office/drawing/2014/main" val="20000"/>
                    </a:ext>
                  </a:extLst>
                </a:gridCol>
                <a:gridCol w="2230120">
                  <a:extLst>
                    <a:ext uri="{9D8B030D-6E8A-4147-A177-3AD203B41FA5}">
                      <a16:colId xmlns:a16="http://schemas.microsoft.com/office/drawing/2014/main" val="20001"/>
                    </a:ext>
                  </a:extLst>
                </a:gridCol>
                <a:gridCol w="119380">
                  <a:extLst>
                    <a:ext uri="{9D8B030D-6E8A-4147-A177-3AD203B41FA5}">
                      <a16:colId xmlns:a16="http://schemas.microsoft.com/office/drawing/2014/main" val="20002"/>
                    </a:ext>
                  </a:extLst>
                </a:gridCol>
                <a:gridCol w="819784">
                  <a:extLst>
                    <a:ext uri="{9D8B030D-6E8A-4147-A177-3AD203B41FA5}">
                      <a16:colId xmlns:a16="http://schemas.microsoft.com/office/drawing/2014/main" val="20003"/>
                    </a:ext>
                  </a:extLst>
                </a:gridCol>
                <a:gridCol w="1145539">
                  <a:extLst>
                    <a:ext uri="{9D8B030D-6E8A-4147-A177-3AD203B41FA5}">
                      <a16:colId xmlns:a16="http://schemas.microsoft.com/office/drawing/2014/main" val="20004"/>
                    </a:ext>
                  </a:extLst>
                </a:gridCol>
                <a:gridCol w="874394">
                  <a:extLst>
                    <a:ext uri="{9D8B030D-6E8A-4147-A177-3AD203B41FA5}">
                      <a16:colId xmlns:a16="http://schemas.microsoft.com/office/drawing/2014/main" val="20005"/>
                    </a:ext>
                  </a:extLst>
                </a:gridCol>
                <a:gridCol w="915670">
                  <a:extLst>
                    <a:ext uri="{9D8B030D-6E8A-4147-A177-3AD203B41FA5}">
                      <a16:colId xmlns:a16="http://schemas.microsoft.com/office/drawing/2014/main" val="20006"/>
                    </a:ext>
                  </a:extLst>
                </a:gridCol>
              </a:tblGrid>
              <a:tr h="346499">
                <a:tc>
                  <a:txBody>
                    <a:bodyPr/>
                    <a:lstStyle/>
                    <a:p>
                      <a:pPr>
                        <a:lnSpc>
                          <a:spcPct val="100000"/>
                        </a:lnSpc>
                      </a:pPr>
                      <a:endParaRPr sz="1500" dirty="0">
                        <a:latin typeface="Times New Roman"/>
                        <a:cs typeface="Times New Roman"/>
                      </a:endParaRPr>
                    </a:p>
                  </a:txBody>
                  <a:tcPr marL="0" marR="0" marT="0" marB="0">
                    <a:lnR w="28575">
                      <a:solidFill>
                        <a:srgbClr val="C00000"/>
                      </a:solidFill>
                      <a:prstDash val="solid"/>
                    </a:lnR>
                    <a:lnB w="12700">
                      <a:solidFill>
                        <a:srgbClr val="FFFFFF"/>
                      </a:solidFill>
                      <a:prstDash val="solid"/>
                    </a:lnB>
                  </a:tcPr>
                </a:tc>
                <a:tc gridSpan="2">
                  <a:txBody>
                    <a:bodyPr/>
                    <a:lstStyle/>
                    <a:p>
                      <a:pPr marL="101600">
                        <a:lnSpc>
                          <a:spcPts val="1780"/>
                        </a:lnSpc>
                        <a:spcBef>
                          <a:spcPts val="240"/>
                        </a:spcBef>
                      </a:pPr>
                      <a:r>
                        <a:rPr lang="el" sz="1800" dirty="0">
                          <a:latin typeface="Century Gothic"/>
                          <a:cs typeface="Century Gothic"/>
                        </a:rPr>
                        <a:t>Το </a:t>
                      </a:r>
                      <a:r>
                        <a:rPr lang="el-GR" sz="1800" dirty="0">
                          <a:latin typeface="Century Gothic"/>
                          <a:cs typeface="Century Gothic"/>
                        </a:rPr>
                        <a:t>σταθμοί φόρτισης</a:t>
                      </a:r>
                      <a:r>
                        <a:rPr lang="el" sz="1800" dirty="0">
                          <a:latin typeface="Century Gothic"/>
                          <a:cs typeface="Century Gothic"/>
                        </a:rPr>
                        <a:t> </a:t>
                      </a:r>
                      <a:r>
                        <a:rPr lang="el" sz="1800" b="1" dirty="0">
                          <a:latin typeface="Century Gothic Bold"/>
                          <a:cs typeface="Century Gothic Bold"/>
                        </a:rPr>
                        <a:t> </a:t>
                      </a:r>
                      <a:r>
                        <a:rPr lang="el" sz="1800" dirty="0">
                          <a:latin typeface="Century Gothic"/>
                          <a:cs typeface="Century Gothic"/>
                        </a:rPr>
                        <a:t>είναι το πιο</a:t>
                      </a:r>
                      <a:endParaRPr sz="1800" dirty="0">
                        <a:latin typeface="Century Gothic"/>
                        <a:cs typeface="Century Gothic"/>
                      </a:endParaRPr>
                    </a:p>
                  </a:txBody>
                  <a:tcPr marL="0" marR="0" marT="30480" marB="0">
                    <a:lnL w="28575">
                      <a:solidFill>
                        <a:srgbClr val="C00000"/>
                      </a:solidFill>
                      <a:prstDash val="solid"/>
                    </a:lnL>
                    <a:lnR w="28575">
                      <a:solidFill>
                        <a:srgbClr val="C00000"/>
                      </a:solidFill>
                      <a:prstDash val="solid"/>
                    </a:lnR>
                    <a:lnT w="28575">
                      <a:solidFill>
                        <a:srgbClr val="C00000"/>
                      </a:solidFill>
                      <a:prstDash val="solid"/>
                    </a:lnT>
                    <a:lnB w="12700">
                      <a:solidFill>
                        <a:srgbClr val="FFFFFF"/>
                      </a:solidFill>
                      <a:prstDash val="solid"/>
                    </a:lnB>
                  </a:tcPr>
                </a:tc>
                <a:tc hMerge="1">
                  <a:txBody>
                    <a:bodyPr/>
                    <a:lstStyle/>
                    <a:p>
                      <a:endParaRPr/>
                    </a:p>
                  </a:txBody>
                  <a:tcPr marL="0" marR="0" marT="0" marB="0"/>
                </a:tc>
                <a:tc gridSpan="4">
                  <a:txBody>
                    <a:bodyPr/>
                    <a:lstStyle/>
                    <a:p>
                      <a:pPr>
                        <a:lnSpc>
                          <a:spcPct val="100000"/>
                        </a:lnSpc>
                      </a:pPr>
                      <a:endParaRPr sz="1500" dirty="0">
                        <a:latin typeface="Times New Roman"/>
                        <a:cs typeface="Times New Roman"/>
                      </a:endParaRPr>
                    </a:p>
                  </a:txBody>
                  <a:tcPr marL="0" marR="0" marT="0" marB="0">
                    <a:lnL w="28575">
                      <a:solidFill>
                        <a:srgbClr val="C00000"/>
                      </a:solidFill>
                      <a:prstDash val="solid"/>
                    </a:lnL>
                    <a:lnB w="12700">
                      <a:solidFill>
                        <a:srgbClr val="FFFFF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42265">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28575">
                      <a:solidFill>
                        <a:srgbClr val="C00000"/>
                      </a:solidFill>
                      <a:prstDash val="solid"/>
                    </a:lnR>
                    <a:lnT w="12700">
                      <a:solidFill>
                        <a:srgbClr val="FFFFFF"/>
                      </a:solidFill>
                      <a:prstDash val="solid"/>
                    </a:lnT>
                    <a:solidFill>
                      <a:srgbClr val="FFBA00"/>
                    </a:solidFill>
                  </a:tcPr>
                </a:tc>
                <a:tc>
                  <a:txBody>
                    <a:bodyPr/>
                    <a:lstStyle/>
                    <a:p>
                      <a:pPr marL="372745">
                        <a:lnSpc>
                          <a:spcPct val="100000"/>
                        </a:lnSpc>
                        <a:spcBef>
                          <a:spcPts val="234"/>
                        </a:spcBef>
                      </a:pPr>
                      <a:r>
                        <a:rPr lang="el" sz="1800">
                          <a:latin typeface="Century Gothic"/>
                          <a:cs typeface="Century Gothic"/>
                        </a:rPr>
                        <a:t>Επηρεαζόμενο περιουσιακό στοιχείο</a:t>
                      </a:r>
                      <a:endParaRPr sz="1800">
                        <a:latin typeface="Century Gothic"/>
                        <a:cs typeface="Century Gothic"/>
                      </a:endParaRPr>
                    </a:p>
                  </a:txBody>
                  <a:tcPr marL="0" marR="0" marT="29844" marB="0">
                    <a:lnL w="28575">
                      <a:solidFill>
                        <a:srgbClr val="C00000"/>
                      </a:solidFill>
                      <a:prstDash val="solid"/>
                    </a:lnL>
                    <a:lnR w="12700">
                      <a:solidFill>
                        <a:srgbClr val="FFFFFF"/>
                      </a:solidFill>
                      <a:prstDash val="solid"/>
                    </a:lnR>
                    <a:lnT w="12700">
                      <a:solidFill>
                        <a:srgbClr val="FFFFFF"/>
                      </a:solidFill>
                      <a:prstDash val="solid"/>
                    </a:lnT>
                    <a:lnB w="28575">
                      <a:solidFill>
                        <a:srgbClr val="C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28575">
                      <a:solidFill>
                        <a:srgbClr val="C00000"/>
                      </a:solidFill>
                      <a:prstDash val="solid"/>
                    </a:lnR>
                    <a:lnT w="12700">
                      <a:solidFill>
                        <a:srgbClr val="FFFFFF"/>
                      </a:solidFill>
                      <a:prstDash val="solid"/>
                    </a:lnT>
                    <a:lnB w="28575">
                      <a:solidFill>
                        <a:srgbClr val="C00000"/>
                      </a:solidFill>
                      <a:prstDash val="solid"/>
                    </a:lnB>
                  </a:tcPr>
                </a:tc>
                <a:tc>
                  <a:txBody>
                    <a:bodyPr/>
                    <a:lstStyle/>
                    <a:p>
                      <a:pPr marL="191135">
                        <a:lnSpc>
                          <a:spcPct val="100000"/>
                        </a:lnSpc>
                        <a:spcBef>
                          <a:spcPts val="355"/>
                        </a:spcBef>
                      </a:pPr>
                      <a:r>
                        <a:rPr lang="el-GR" sz="1100" b="1" spc="-25" dirty="0">
                          <a:solidFill>
                            <a:srgbClr val="FFFFFF"/>
                          </a:solidFill>
                          <a:latin typeface="Century Gothic Bold"/>
                          <a:cs typeface="Century Gothic Bold"/>
                        </a:rPr>
                        <a:t>σταθμοί φόρτισης</a:t>
                      </a:r>
                      <a:endParaRPr sz="1100" dirty="0">
                        <a:latin typeface="Century Gothic Bold"/>
                        <a:cs typeface="Century Gothic Bold"/>
                      </a:endParaRPr>
                    </a:p>
                  </a:txBody>
                  <a:tcPr marL="0" marR="0" marT="45085" marB="0">
                    <a:lnL w="28575">
                      <a:solidFill>
                        <a:srgbClr val="C00000"/>
                      </a:solidFill>
                      <a:prstDash val="solid"/>
                    </a:lnL>
                    <a:lnR w="12700">
                      <a:solidFill>
                        <a:srgbClr val="FFFFFF"/>
                      </a:solidFill>
                      <a:prstDash val="solid"/>
                    </a:lnR>
                    <a:lnT w="12700">
                      <a:solidFill>
                        <a:srgbClr val="FFFFFF"/>
                      </a:solidFill>
                      <a:prstDash val="solid"/>
                    </a:lnT>
                    <a:solidFill>
                      <a:srgbClr val="FFBA00"/>
                    </a:solidFill>
                  </a:tcPr>
                </a:tc>
                <a:tc rowSpan="2">
                  <a:txBody>
                    <a:bodyPr/>
                    <a:lstStyle/>
                    <a:p>
                      <a:pPr algn="ctr">
                        <a:lnSpc>
                          <a:spcPct val="100000"/>
                        </a:lnSpc>
                        <a:spcBef>
                          <a:spcPts val="355"/>
                        </a:spcBef>
                      </a:pPr>
                      <a:r>
                        <a:rPr lang="en-US" sz="1200" b="1" spc="-25" dirty="0">
                          <a:solidFill>
                            <a:srgbClr val="FFFFFF"/>
                          </a:solidFill>
                          <a:latin typeface="Century Gothic Bold"/>
                          <a:cs typeface="Century Gothic Bold"/>
                        </a:rPr>
                        <a:t>CS</a:t>
                      </a:r>
                      <a:endParaRPr sz="1200" dirty="0">
                        <a:latin typeface="Century Gothic Bold"/>
                        <a:cs typeface="Century Gothic Bold"/>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rowSpan="2">
                  <a:txBody>
                    <a:bodyPr/>
                    <a:lstStyle/>
                    <a:p>
                      <a:pPr algn="ctr">
                        <a:lnSpc>
                          <a:spcPct val="100000"/>
                        </a:lnSpc>
                        <a:spcBef>
                          <a:spcPts val="355"/>
                        </a:spcBef>
                      </a:pPr>
                      <a:r>
                        <a:rPr lang="en-US" sz="1200" b="1" spc="-25" dirty="0">
                          <a:solidFill>
                            <a:srgbClr val="FFFFFF"/>
                          </a:solidFill>
                          <a:latin typeface="Century Gothic Bold"/>
                          <a:cs typeface="Century Gothic Bold"/>
                        </a:rPr>
                        <a:t>EV</a:t>
                      </a:r>
                      <a:endParaRPr sz="1200" dirty="0">
                        <a:latin typeface="Century Gothic Bold"/>
                        <a:cs typeface="Century Gothic Bold"/>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rowSpan="2">
                  <a:txBody>
                    <a:bodyPr/>
                    <a:lstStyle/>
                    <a:p>
                      <a:pPr marL="314960" marR="224790" indent="-82550">
                        <a:lnSpc>
                          <a:spcPts val="1420"/>
                        </a:lnSpc>
                        <a:spcBef>
                          <a:spcPts val="415"/>
                        </a:spcBef>
                      </a:pPr>
                      <a:r>
                        <a:rPr lang="el" sz="1100" b="1" spc="-10" dirty="0">
                          <a:solidFill>
                            <a:srgbClr val="FFFFFF"/>
                          </a:solidFill>
                          <a:latin typeface="Century Gothic Bold"/>
                          <a:cs typeface="Century Gothic Bold"/>
                        </a:rPr>
                        <a:t>Ηλεκτρικό δίκτυο</a:t>
                      </a:r>
                      <a:endParaRPr sz="1100" dirty="0">
                        <a:latin typeface="Century Gothic Bold"/>
                        <a:cs typeface="Century Gothic Bold"/>
                      </a:endParaRPr>
                    </a:p>
                  </a:txBody>
                  <a:tcPr marL="0" marR="0" marT="527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extLst>
                  <a:ext uri="{0D108BD9-81ED-4DB2-BD59-A6C34878D82A}">
                    <a16:rowId xmlns:a16="http://schemas.microsoft.com/office/drawing/2014/main" val="10001"/>
                  </a:ext>
                </a:extLst>
              </a:tr>
              <a:tr h="189865">
                <a:tc gridSpan="2">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B w="38100">
                      <a:solidFill>
                        <a:srgbClr val="FFFFFF"/>
                      </a:solidFill>
                      <a:prstDash val="solid"/>
                    </a:lnB>
                    <a:solidFill>
                      <a:srgbClr val="FFBA00"/>
                    </a:solidFill>
                  </a:tcPr>
                </a:tc>
                <a:tc hMerge="1">
                  <a:txBody>
                    <a:bodyPr/>
                    <a:lstStyle/>
                    <a:p>
                      <a:endParaRPr/>
                    </a:p>
                  </a:txBody>
                  <a:tcPr marL="0" marR="0" marT="0" marB="0"/>
                </a:tc>
                <a:tc gridSpan="2">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28575" cap="flat" cmpd="sng" algn="ctr">
                      <a:solidFill>
                        <a:srgbClr val="C00000"/>
                      </a:solidFill>
                      <a:prstDash val="solid"/>
                      <a:round/>
                      <a:headEnd type="none" w="med" len="med"/>
                      <a:tailEnd type="none" w="med" len="med"/>
                    </a:lnT>
                    <a:lnB w="38100">
                      <a:solidFill>
                        <a:srgbClr val="FFFFFF"/>
                      </a:solidFill>
                      <a:prstDash val="solid"/>
                    </a:lnB>
                    <a:solidFill>
                      <a:srgbClr val="FFBA00"/>
                    </a:solidFill>
                  </a:tcPr>
                </a:tc>
                <a:tc hMerge="1">
                  <a:txBody>
                    <a:bodyPr/>
                    <a:lstStyle/>
                    <a:p>
                      <a:endParaRPr/>
                    </a:p>
                  </a:txBody>
                  <a:tcPr marL="0" marR="0" marT="0" marB="0"/>
                </a:tc>
                <a:tc vMerge="1">
                  <a:txBody>
                    <a:bodyPr/>
                    <a:lstStyle/>
                    <a:p>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vMerge="1">
                  <a:txBody>
                    <a:bodyPr/>
                    <a:lstStyle/>
                    <a:p>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vMerge="1">
                  <a:txBody>
                    <a:bodyPr/>
                    <a:lstStyle/>
                    <a:p>
                      <a:endParaRPr/>
                    </a:p>
                  </a:txBody>
                  <a:tcPr marL="0" marR="0" marT="527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extLst>
                  <a:ext uri="{0D108BD9-81ED-4DB2-BD59-A6C34878D82A}">
                    <a16:rowId xmlns:a16="http://schemas.microsoft.com/office/drawing/2014/main" val="10002"/>
                  </a:ext>
                </a:extLst>
              </a:tr>
              <a:tr h="319405">
                <a:tc gridSpan="2">
                  <a:txBody>
                    <a:bodyPr/>
                    <a:lstStyle/>
                    <a:p>
                      <a:pPr marL="90805">
                        <a:lnSpc>
                          <a:spcPct val="100000"/>
                        </a:lnSpc>
                        <a:spcBef>
                          <a:spcPts val="355"/>
                        </a:spcBef>
                      </a:pPr>
                      <a:r>
                        <a:rPr lang="el" sz="1200" spc="-20">
                          <a:latin typeface="Century Gothic"/>
                          <a:cs typeface="Century Gothic"/>
                        </a:rPr>
                        <a:t>ΜιτΜ</a:t>
                      </a:r>
                      <a:endParaRPr sz="1200">
                        <a:latin typeface="Century Gothic"/>
                        <a:cs typeface="Century Gothic"/>
                      </a:endParaRPr>
                    </a:p>
                  </a:txBody>
                  <a:tcPr marL="0" marR="0" marT="4508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00000"/>
                    </a:solidFill>
                  </a:tcPr>
                </a:tc>
                <a:extLst>
                  <a:ext uri="{0D108BD9-81ED-4DB2-BD59-A6C34878D82A}">
                    <a16:rowId xmlns:a16="http://schemas.microsoft.com/office/drawing/2014/main" val="10003"/>
                  </a:ext>
                </a:extLst>
              </a:tr>
              <a:tr h="319405">
                <a:tc gridSpan="2">
                  <a:txBody>
                    <a:bodyPr/>
                    <a:lstStyle/>
                    <a:p>
                      <a:pPr marL="90805">
                        <a:lnSpc>
                          <a:spcPct val="100000"/>
                        </a:lnSpc>
                        <a:spcBef>
                          <a:spcPts val="360"/>
                        </a:spcBef>
                      </a:pPr>
                      <a:r>
                        <a:rPr lang="el" sz="1200">
                          <a:latin typeface="Century Gothic"/>
                          <a:cs typeface="Century Gothic"/>
                        </a:rPr>
                        <a:t>Κατάχρηση της λειτουργίας εκτός σύνδεσης</a:t>
                      </a:r>
                      <a:endParaRPr sz="120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extLst>
                  <a:ext uri="{0D108BD9-81ED-4DB2-BD59-A6C34878D82A}">
                    <a16:rowId xmlns:a16="http://schemas.microsoft.com/office/drawing/2014/main" val="10004"/>
                  </a:ext>
                </a:extLst>
              </a:tr>
              <a:tr h="319405">
                <a:tc gridSpan="2">
                  <a:txBody>
                    <a:bodyPr/>
                    <a:lstStyle/>
                    <a:p>
                      <a:pPr marL="90805">
                        <a:lnSpc>
                          <a:spcPct val="100000"/>
                        </a:lnSpc>
                        <a:spcBef>
                          <a:spcPts val="360"/>
                        </a:spcBef>
                      </a:pPr>
                      <a:r>
                        <a:rPr lang="el" sz="1200" spc="-10">
                          <a:latin typeface="Century Gothic"/>
                          <a:cs typeface="Century Gothic"/>
                        </a:rPr>
                        <a:t>Επίθεση στο μονοπάτι</a:t>
                      </a:r>
                      <a:endParaRPr sz="120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5"/>
                  </a:ext>
                </a:extLst>
              </a:tr>
              <a:tr h="319405">
                <a:tc gridSpan="2">
                  <a:txBody>
                    <a:bodyPr/>
                    <a:lstStyle/>
                    <a:p>
                      <a:pPr marL="90805">
                        <a:lnSpc>
                          <a:spcPct val="100000"/>
                        </a:lnSpc>
                        <a:spcBef>
                          <a:spcPts val="365"/>
                        </a:spcBef>
                      </a:pPr>
                      <a:r>
                        <a:rPr lang="el" sz="1200">
                          <a:latin typeface="Century Gothic"/>
                          <a:cs typeface="Century Gothic"/>
                        </a:rPr>
                        <a:t>Καταστήστε άχρηστο</a:t>
                      </a:r>
                      <a:endParaRPr sz="1200">
                        <a:latin typeface="Century Gothic"/>
                        <a:cs typeface="Century Gothic"/>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extLst>
                  <a:ext uri="{0D108BD9-81ED-4DB2-BD59-A6C34878D82A}">
                    <a16:rowId xmlns:a16="http://schemas.microsoft.com/office/drawing/2014/main" val="10006"/>
                  </a:ext>
                </a:extLst>
              </a:tr>
              <a:tr h="319405">
                <a:tc gridSpan="2">
                  <a:txBody>
                    <a:bodyPr/>
                    <a:lstStyle/>
                    <a:p>
                      <a:pPr marL="90805">
                        <a:lnSpc>
                          <a:spcPct val="100000"/>
                        </a:lnSpc>
                        <a:spcBef>
                          <a:spcPts val="365"/>
                        </a:spcBef>
                      </a:pPr>
                      <a:r>
                        <a:rPr lang="el" sz="1200">
                          <a:latin typeface="Century Gothic"/>
                          <a:cs typeface="Century Gothic"/>
                        </a:rPr>
                        <a:t>Ανακατεύθυνση επισκεψιμότητας</a:t>
                      </a:r>
                      <a:endParaRPr sz="1200">
                        <a:latin typeface="Century Gothic"/>
                        <a:cs typeface="Century Gothic"/>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7"/>
                  </a:ext>
                </a:extLst>
              </a:tr>
              <a:tr h="319405">
                <a:tc gridSpan="2">
                  <a:txBody>
                    <a:bodyPr/>
                    <a:lstStyle/>
                    <a:p>
                      <a:pPr marL="90805">
                        <a:lnSpc>
                          <a:spcPct val="100000"/>
                        </a:lnSpc>
                        <a:spcBef>
                          <a:spcPts val="370"/>
                        </a:spcBef>
                      </a:pPr>
                      <a:r>
                        <a:rPr lang="el" sz="1200" spc="-20">
                          <a:latin typeface="Century Gothic"/>
                          <a:cs typeface="Century Gothic"/>
                        </a:rPr>
                        <a:t>APTs</a:t>
                      </a:r>
                      <a:endParaRPr sz="1200">
                        <a:latin typeface="Century Gothic"/>
                        <a:cs typeface="Century Gothic"/>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extLst>
                  <a:ext uri="{0D108BD9-81ED-4DB2-BD59-A6C34878D82A}">
                    <a16:rowId xmlns:a16="http://schemas.microsoft.com/office/drawing/2014/main" val="10008"/>
                  </a:ext>
                </a:extLst>
              </a:tr>
              <a:tr h="319405">
                <a:tc gridSpan="2">
                  <a:txBody>
                    <a:bodyPr/>
                    <a:lstStyle/>
                    <a:p>
                      <a:pPr marL="90805">
                        <a:lnSpc>
                          <a:spcPct val="100000"/>
                        </a:lnSpc>
                        <a:spcBef>
                          <a:spcPts val="345"/>
                        </a:spcBef>
                      </a:pPr>
                      <a:r>
                        <a:rPr lang="el" sz="1200" spc="-10">
                          <a:latin typeface="Century Gothic"/>
                          <a:cs typeface="Century Gothic"/>
                        </a:rPr>
                        <a:t>Επιθέσεις Web/TCP-IP</a:t>
                      </a:r>
                      <a:endParaRPr sz="1200">
                        <a:latin typeface="Century Gothic"/>
                        <a:cs typeface="Century Gothic"/>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extLst>
                  <a:ext uri="{0D108BD9-81ED-4DB2-BD59-A6C34878D82A}">
                    <a16:rowId xmlns:a16="http://schemas.microsoft.com/office/drawing/2014/main" val="10009"/>
                  </a:ext>
                </a:extLst>
              </a:tr>
              <a:tr h="319405">
                <a:tc gridSpan="2">
                  <a:txBody>
                    <a:bodyPr/>
                    <a:lstStyle/>
                    <a:p>
                      <a:pPr marL="90805">
                        <a:lnSpc>
                          <a:spcPct val="100000"/>
                        </a:lnSpc>
                        <a:spcBef>
                          <a:spcPts val="350"/>
                        </a:spcBef>
                      </a:pPr>
                      <a:r>
                        <a:rPr lang="el" sz="1200" spc="-25">
                          <a:latin typeface="Century Gothic"/>
                          <a:cs typeface="Century Gothic"/>
                        </a:rPr>
                        <a:t>DoS</a:t>
                      </a:r>
                      <a:endParaRPr sz="12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extLst>
                  <a:ext uri="{0D108BD9-81ED-4DB2-BD59-A6C34878D82A}">
                    <a16:rowId xmlns:a16="http://schemas.microsoft.com/office/drawing/2014/main" val="10010"/>
                  </a:ext>
                </a:extLst>
              </a:tr>
              <a:tr h="319405">
                <a:tc gridSpan="2">
                  <a:txBody>
                    <a:bodyPr/>
                    <a:lstStyle/>
                    <a:p>
                      <a:pPr marL="90805">
                        <a:lnSpc>
                          <a:spcPct val="100000"/>
                        </a:lnSpc>
                        <a:spcBef>
                          <a:spcPts val="350"/>
                        </a:spcBef>
                      </a:pPr>
                      <a:r>
                        <a:rPr lang="el" sz="1200" spc="-10">
                          <a:latin typeface="Century Gothic"/>
                          <a:cs typeface="Century Gothic"/>
                        </a:rPr>
                        <a:t>Αποσυγχρονισμός</a:t>
                      </a:r>
                      <a:endParaRPr sz="12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extLst>
                  <a:ext uri="{0D108BD9-81ED-4DB2-BD59-A6C34878D82A}">
                    <a16:rowId xmlns:a16="http://schemas.microsoft.com/office/drawing/2014/main" val="10011"/>
                  </a:ext>
                </a:extLst>
              </a:tr>
              <a:tr h="319405">
                <a:tc gridSpan="2">
                  <a:txBody>
                    <a:bodyPr/>
                    <a:lstStyle/>
                    <a:p>
                      <a:pPr marL="90805">
                        <a:lnSpc>
                          <a:spcPct val="100000"/>
                        </a:lnSpc>
                        <a:spcBef>
                          <a:spcPts val="355"/>
                        </a:spcBef>
                      </a:pPr>
                      <a:r>
                        <a:rPr lang="el" sz="1200">
                          <a:latin typeface="Century Gothic"/>
                          <a:cs typeface="Century Gothic"/>
                        </a:rPr>
                        <a:t>Σωματική επίθεση / παρεμβολή</a:t>
                      </a:r>
                      <a:endParaRPr sz="1200">
                        <a:latin typeface="Century Gothic"/>
                        <a:cs typeface="Century Gothic"/>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extLst>
                  <a:ext uri="{0D108BD9-81ED-4DB2-BD59-A6C34878D82A}">
                    <a16:rowId xmlns:a16="http://schemas.microsoft.com/office/drawing/2014/main" val="10012"/>
                  </a:ext>
                </a:extLst>
              </a:tr>
            </a:tbl>
          </a:graphicData>
        </a:graphic>
      </p:graphicFrame>
      <p:sp>
        <p:nvSpPr>
          <p:cNvPr id="13" name="object 13"/>
          <p:cNvSpPr/>
          <p:nvPr/>
        </p:nvSpPr>
        <p:spPr>
          <a:xfrm>
            <a:off x="10023280" y="10261"/>
            <a:ext cx="2169160" cy="695960"/>
          </a:xfrm>
          <a:custGeom>
            <a:avLst/>
            <a:gdLst/>
            <a:ahLst/>
            <a:cxnLst/>
            <a:rect l="l" t="t" r="r" b="b"/>
            <a:pathLst>
              <a:path w="2169159" h="695960">
                <a:moveTo>
                  <a:pt x="2168719" y="0"/>
                </a:moveTo>
                <a:lnTo>
                  <a:pt x="0" y="0"/>
                </a:lnTo>
                <a:lnTo>
                  <a:pt x="0" y="695481"/>
                </a:lnTo>
                <a:lnTo>
                  <a:pt x="2168719" y="695481"/>
                </a:lnTo>
                <a:lnTo>
                  <a:pt x="2168719" y="0"/>
                </a:lnTo>
                <a:close/>
              </a:path>
            </a:pathLst>
          </a:custGeom>
          <a:solidFill>
            <a:srgbClr val="FFBA00"/>
          </a:solidFill>
        </p:spPr>
        <p:txBody>
          <a:bodyPr wrap="square" lIns="0" tIns="0" rIns="0" bIns="0" rtlCol="0"/>
          <a:lstStyle/>
          <a:p>
            <a:endParaRPr/>
          </a:p>
        </p:txBody>
      </p:sp>
      <p:sp>
        <p:nvSpPr>
          <p:cNvPr id="14" name="object 14"/>
          <p:cNvSpPr txBox="1"/>
          <p:nvPr/>
        </p:nvSpPr>
        <p:spPr>
          <a:xfrm>
            <a:off x="10196052" y="206755"/>
            <a:ext cx="1552047" cy="299720"/>
          </a:xfrm>
          <a:prstGeom prst="rect">
            <a:avLst/>
          </a:prstGeom>
        </p:spPr>
        <p:txBody>
          <a:bodyPr vert="horz" wrap="square" lIns="0" tIns="12700" rIns="0" bIns="0" rtlCol="0">
            <a:spAutoFit/>
          </a:bodyPr>
          <a:lstStyle/>
          <a:p>
            <a:pPr marL="12700">
              <a:lnSpc>
                <a:spcPct val="100000"/>
              </a:lnSpc>
              <a:spcBef>
                <a:spcPts val="100"/>
              </a:spcBef>
            </a:pPr>
            <a:r>
              <a:rPr lang="el" sz="1800" b="1" spc="-55" dirty="0">
                <a:solidFill>
                  <a:srgbClr val="FFFFFF"/>
                </a:solidFill>
                <a:latin typeface="Century Gothic Bold"/>
                <a:cs typeface="Century Gothic Bold"/>
              </a:rPr>
              <a:t>Διαθεσιμότητα</a:t>
            </a:r>
            <a:endParaRPr sz="1800" dirty="0">
              <a:latin typeface="Century Gothic Bold"/>
              <a:cs typeface="Century Gothic Bold"/>
            </a:endParaRPr>
          </a:p>
        </p:txBody>
      </p:sp>
      <p:sp>
        <p:nvSpPr>
          <p:cNvPr id="17" name="object 17"/>
          <p:cNvSpPr txBox="1"/>
          <p:nvPr/>
        </p:nvSpPr>
        <p:spPr>
          <a:xfrm>
            <a:off x="7965793" y="5462509"/>
            <a:ext cx="4023007" cy="444352"/>
          </a:xfrm>
          <a:prstGeom prst="rect">
            <a:avLst/>
          </a:prstGeom>
        </p:spPr>
        <p:txBody>
          <a:bodyPr vert="horz" wrap="square" lIns="0" tIns="13335" rIns="0" bIns="0" rtlCol="0">
            <a:spAutoFit/>
          </a:bodyPr>
          <a:lstStyle/>
          <a:p>
            <a:pPr marL="12700">
              <a:lnSpc>
                <a:spcPct val="100000"/>
              </a:lnSpc>
              <a:spcBef>
                <a:spcPts val="105"/>
              </a:spcBef>
            </a:pPr>
            <a:r>
              <a:rPr lang="el-GR" sz="1400" dirty="0">
                <a:latin typeface="Century Gothic"/>
                <a:cs typeface="Century Gothic"/>
              </a:rPr>
              <a:t>σταθμοί φόρτισης</a:t>
            </a:r>
            <a:r>
              <a:rPr lang="el" sz="1400" dirty="0">
                <a:latin typeface="Century Gothic"/>
                <a:cs typeface="Century Gothic"/>
              </a:rPr>
              <a:t>P008_S_E: Cristina Alcaraz (UMA), Abdelkader Shaaban (ΑΙΤ)</a:t>
            </a:r>
            <a:endParaRPr sz="1400" dirty="0">
              <a:latin typeface="Century Gothic"/>
              <a:cs typeface="Century Gothic"/>
            </a:endParaRPr>
          </a:p>
        </p:txBody>
      </p:sp>
      <p:sp>
        <p:nvSpPr>
          <p:cNvPr id="15" name="object 15"/>
          <p:cNvSpPr txBox="1"/>
          <p:nvPr/>
        </p:nvSpPr>
        <p:spPr>
          <a:xfrm>
            <a:off x="10023280" y="767542"/>
            <a:ext cx="2169160" cy="695960"/>
          </a:xfrm>
          <a:prstGeom prst="rect">
            <a:avLst/>
          </a:prstGeom>
          <a:solidFill>
            <a:srgbClr val="BFBFBF"/>
          </a:solidFill>
        </p:spPr>
        <p:txBody>
          <a:bodyPr vert="horz" wrap="square" lIns="0" tIns="210820" rIns="0" bIns="0" rtlCol="0">
            <a:spAutoFit/>
          </a:bodyPr>
          <a:lstStyle/>
          <a:p>
            <a:pPr marL="653415">
              <a:lnSpc>
                <a:spcPct val="100000"/>
              </a:lnSpc>
              <a:spcBef>
                <a:spcPts val="1660"/>
              </a:spcBef>
            </a:pPr>
            <a:r>
              <a:rPr lang="el" sz="1800" spc="-10">
                <a:solidFill>
                  <a:srgbClr val="FFFFFF"/>
                </a:solidFill>
                <a:latin typeface="Century Gothic"/>
                <a:cs typeface="Century Gothic"/>
              </a:rPr>
              <a:t>Ακεραιότητα</a:t>
            </a:r>
            <a:endParaRPr sz="1800">
              <a:latin typeface="Century Gothic"/>
              <a:cs typeface="Century Gothic"/>
            </a:endParaRPr>
          </a:p>
        </p:txBody>
      </p:sp>
      <p:sp>
        <p:nvSpPr>
          <p:cNvPr id="16" name="object 16"/>
          <p:cNvSpPr txBox="1"/>
          <p:nvPr/>
        </p:nvSpPr>
        <p:spPr>
          <a:xfrm>
            <a:off x="10023280" y="1546067"/>
            <a:ext cx="2169160" cy="695960"/>
          </a:xfrm>
          <a:prstGeom prst="rect">
            <a:avLst/>
          </a:prstGeom>
          <a:solidFill>
            <a:srgbClr val="BFBFBF"/>
          </a:solidFill>
        </p:spPr>
        <p:txBody>
          <a:bodyPr vert="horz" wrap="square" lIns="0" tIns="209550" rIns="0" bIns="0" rtlCol="0">
            <a:spAutoFit/>
          </a:bodyPr>
          <a:lstStyle/>
          <a:p>
            <a:pPr marL="292100">
              <a:lnSpc>
                <a:spcPct val="100000"/>
              </a:lnSpc>
              <a:spcBef>
                <a:spcPts val="1650"/>
              </a:spcBef>
            </a:pPr>
            <a:r>
              <a:rPr lang="el" sz="1800" spc="-10">
                <a:solidFill>
                  <a:srgbClr val="FFFFFF"/>
                </a:solidFill>
                <a:latin typeface="Century Gothic"/>
                <a:cs typeface="Century Gothic"/>
              </a:rPr>
              <a:t>Εμπιστευτικότητα</a:t>
            </a:r>
            <a:endParaRPr sz="1800">
              <a:latin typeface="Century Gothic"/>
              <a:cs typeface="Century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170006" y="0"/>
            <a:ext cx="5021992" cy="6858000"/>
          </a:xfrm>
          <a:prstGeom prst="rect">
            <a:avLst/>
          </a:prstGeom>
        </p:spPr>
      </p:pic>
      <p:sp>
        <p:nvSpPr>
          <p:cNvPr id="3" name="object 3"/>
          <p:cNvSpPr txBox="1">
            <a:spLocks noGrp="1"/>
          </p:cNvSpPr>
          <p:nvPr>
            <p:ph type="title"/>
          </p:nvPr>
        </p:nvSpPr>
        <p:spPr>
          <a:xfrm>
            <a:off x="728204" y="344408"/>
            <a:ext cx="6575425" cy="874598"/>
          </a:xfrm>
          <a:prstGeom prst="rect">
            <a:avLst/>
          </a:prstGeom>
        </p:spPr>
        <p:txBody>
          <a:bodyPr vert="horz" wrap="square" lIns="0" tIns="12700" rIns="0" bIns="0" rtlCol="0">
            <a:spAutoFit/>
          </a:bodyPr>
          <a:lstStyle/>
          <a:p>
            <a:pPr marL="12700">
              <a:lnSpc>
                <a:spcPct val="100000"/>
              </a:lnSpc>
              <a:spcBef>
                <a:spcPts val="100"/>
              </a:spcBef>
            </a:pPr>
            <a:r>
              <a:rPr lang="el" spc="75" dirty="0"/>
              <a:t>Απειλές κατά του ελέγχου - C</a:t>
            </a:r>
            <a:r>
              <a:rPr lang="el-GR" spc="75" dirty="0"/>
              <a:t>σταθμοί φόρτισης</a:t>
            </a:r>
            <a:r>
              <a:rPr lang="el" spc="75" dirty="0"/>
              <a:t>-</a:t>
            </a:r>
            <a:r>
              <a:rPr lang="el-GR" spc="75" dirty="0"/>
              <a:t>σταθμοί φόρτισης</a:t>
            </a:r>
            <a:endParaRPr lang="el" spc="75" dirty="0"/>
          </a:p>
        </p:txBody>
      </p:sp>
      <p:grpSp>
        <p:nvGrpSpPr>
          <p:cNvPr id="4" name="object 4"/>
          <p:cNvGrpSpPr/>
          <p:nvPr/>
        </p:nvGrpSpPr>
        <p:grpSpPr>
          <a:xfrm>
            <a:off x="715970" y="1994118"/>
            <a:ext cx="10127615" cy="4785360"/>
            <a:chOff x="715970" y="1994118"/>
            <a:chExt cx="10127615" cy="4785360"/>
          </a:xfrm>
        </p:grpSpPr>
        <p:pic>
          <p:nvPicPr>
            <p:cNvPr id="5" name="object 5"/>
            <p:cNvPicPr/>
            <p:nvPr/>
          </p:nvPicPr>
          <p:blipFill>
            <a:blip r:embed="rId3" cstate="print"/>
            <a:stretch>
              <a:fillRect/>
            </a:stretch>
          </p:blipFill>
          <p:spPr>
            <a:xfrm>
              <a:off x="7549376" y="6167335"/>
              <a:ext cx="3294001" cy="612000"/>
            </a:xfrm>
            <a:prstGeom prst="rect">
              <a:avLst/>
            </a:prstGeom>
          </p:spPr>
        </p:pic>
        <p:sp>
          <p:nvSpPr>
            <p:cNvPr id="6" name="object 6"/>
            <p:cNvSpPr/>
            <p:nvPr/>
          </p:nvSpPr>
          <p:spPr>
            <a:xfrm>
              <a:off x="715962" y="1994128"/>
              <a:ext cx="3575050" cy="533400"/>
            </a:xfrm>
            <a:custGeom>
              <a:avLst/>
              <a:gdLst/>
              <a:ahLst/>
              <a:cxnLst/>
              <a:rect l="l" t="t" r="r" b="b"/>
              <a:pathLst>
                <a:path w="3575050" h="533400">
                  <a:moveTo>
                    <a:pt x="3574846" y="0"/>
                  </a:moveTo>
                  <a:lnTo>
                    <a:pt x="2634818" y="0"/>
                  </a:lnTo>
                  <a:lnTo>
                    <a:pt x="0" y="0"/>
                  </a:lnTo>
                  <a:lnTo>
                    <a:pt x="0" y="532892"/>
                  </a:lnTo>
                  <a:lnTo>
                    <a:pt x="2634818" y="532892"/>
                  </a:lnTo>
                  <a:lnTo>
                    <a:pt x="3574846" y="532892"/>
                  </a:lnTo>
                  <a:lnTo>
                    <a:pt x="3574846" y="0"/>
                  </a:lnTo>
                  <a:close/>
                </a:path>
              </a:pathLst>
            </a:custGeom>
            <a:solidFill>
              <a:srgbClr val="FFBA00"/>
            </a:solidFill>
          </p:spPr>
          <p:txBody>
            <a:bodyPr wrap="square" lIns="0" tIns="0" rIns="0" bIns="0" rtlCol="0"/>
            <a:lstStyle/>
            <a:p>
              <a:endParaRPr/>
            </a:p>
          </p:txBody>
        </p:sp>
      </p:grpSp>
      <p:sp>
        <p:nvSpPr>
          <p:cNvPr id="7" name="object 7"/>
          <p:cNvSpPr txBox="1"/>
          <p:nvPr/>
        </p:nvSpPr>
        <p:spPr>
          <a:xfrm>
            <a:off x="1754774" y="2038219"/>
            <a:ext cx="558165" cy="187325"/>
          </a:xfrm>
          <a:prstGeom prst="rect">
            <a:avLst/>
          </a:prstGeom>
        </p:spPr>
        <p:txBody>
          <a:bodyPr vert="horz" wrap="square" lIns="0" tIns="635" rIns="0" bIns="0" rtlCol="0">
            <a:spAutoFit/>
          </a:bodyPr>
          <a:lstStyle/>
          <a:p>
            <a:pPr>
              <a:lnSpc>
                <a:spcPct val="100000"/>
              </a:lnSpc>
              <a:spcBef>
                <a:spcPts val="5"/>
              </a:spcBef>
            </a:pPr>
            <a:r>
              <a:rPr lang="el" sz="1200" b="1" spc="-10">
                <a:solidFill>
                  <a:srgbClr val="FFFFFF"/>
                </a:solidFill>
                <a:latin typeface="Century Gothic Bold"/>
                <a:cs typeface="Century Gothic Bold"/>
              </a:rPr>
              <a:t>Επιθέσεις</a:t>
            </a:r>
            <a:endParaRPr sz="1200">
              <a:latin typeface="Century Gothic Bold"/>
              <a:cs typeface="Century Gothic Bold"/>
            </a:endParaRPr>
          </a:p>
        </p:txBody>
      </p:sp>
      <p:sp>
        <p:nvSpPr>
          <p:cNvPr id="8" name="object 8"/>
          <p:cNvSpPr/>
          <p:nvPr/>
        </p:nvSpPr>
        <p:spPr>
          <a:xfrm>
            <a:off x="4303186" y="1553038"/>
            <a:ext cx="2924810" cy="441325"/>
          </a:xfrm>
          <a:custGeom>
            <a:avLst/>
            <a:gdLst/>
            <a:ahLst/>
            <a:cxnLst/>
            <a:rect l="l" t="t" r="r" b="b"/>
            <a:pathLst>
              <a:path w="2924809" h="441325">
                <a:moveTo>
                  <a:pt x="2924676" y="0"/>
                </a:moveTo>
                <a:lnTo>
                  <a:pt x="0" y="0"/>
                </a:lnTo>
                <a:lnTo>
                  <a:pt x="0" y="441079"/>
                </a:lnTo>
                <a:lnTo>
                  <a:pt x="2924676" y="441079"/>
                </a:lnTo>
                <a:lnTo>
                  <a:pt x="2924676" y="0"/>
                </a:lnTo>
                <a:close/>
              </a:path>
            </a:pathLst>
          </a:custGeom>
          <a:solidFill>
            <a:srgbClr val="000000"/>
          </a:solidFill>
        </p:spPr>
        <p:txBody>
          <a:bodyPr wrap="square" lIns="0" tIns="0" rIns="0" bIns="0" rtlCol="0"/>
          <a:lstStyle/>
          <a:p>
            <a:endParaRPr/>
          </a:p>
        </p:txBody>
      </p:sp>
      <p:sp>
        <p:nvSpPr>
          <p:cNvPr id="9" name="object 9"/>
          <p:cNvSpPr txBox="1"/>
          <p:nvPr/>
        </p:nvSpPr>
        <p:spPr>
          <a:xfrm>
            <a:off x="5151955" y="1624076"/>
            <a:ext cx="1226820" cy="299720"/>
          </a:xfrm>
          <a:prstGeom prst="rect">
            <a:avLst/>
          </a:prstGeom>
        </p:spPr>
        <p:txBody>
          <a:bodyPr vert="horz" wrap="square" lIns="0" tIns="12700" rIns="0" bIns="0" rtlCol="0">
            <a:spAutoFit/>
          </a:bodyPr>
          <a:lstStyle/>
          <a:p>
            <a:pPr marL="12700">
              <a:lnSpc>
                <a:spcPct val="100000"/>
              </a:lnSpc>
              <a:spcBef>
                <a:spcPts val="100"/>
              </a:spcBef>
            </a:pPr>
            <a:r>
              <a:rPr lang="el" sz="1800">
                <a:solidFill>
                  <a:srgbClr val="FFFFFF"/>
                </a:solidFill>
                <a:latin typeface="Century Gothic"/>
                <a:cs typeface="Century Gothic"/>
              </a:rPr>
              <a:t>ΕΠΙΠΤΩΣΕΙΣ</a:t>
            </a:r>
            <a:endParaRPr sz="1800">
              <a:latin typeface="Century Gothic"/>
              <a:cs typeface="Century Gothic"/>
            </a:endParaRPr>
          </a:p>
        </p:txBody>
      </p:sp>
      <p:sp>
        <p:nvSpPr>
          <p:cNvPr id="10" name="object 10"/>
          <p:cNvSpPr/>
          <p:nvPr/>
        </p:nvSpPr>
        <p:spPr>
          <a:xfrm>
            <a:off x="10023280" y="10261"/>
            <a:ext cx="2169160" cy="695960"/>
          </a:xfrm>
          <a:custGeom>
            <a:avLst/>
            <a:gdLst/>
            <a:ahLst/>
            <a:cxnLst/>
            <a:rect l="l" t="t" r="r" b="b"/>
            <a:pathLst>
              <a:path w="2169159" h="695960">
                <a:moveTo>
                  <a:pt x="2168719" y="0"/>
                </a:moveTo>
                <a:lnTo>
                  <a:pt x="0" y="0"/>
                </a:lnTo>
                <a:lnTo>
                  <a:pt x="0" y="695481"/>
                </a:lnTo>
                <a:lnTo>
                  <a:pt x="2168719" y="695481"/>
                </a:lnTo>
                <a:lnTo>
                  <a:pt x="2168719" y="0"/>
                </a:lnTo>
                <a:close/>
              </a:path>
            </a:pathLst>
          </a:custGeom>
          <a:solidFill>
            <a:srgbClr val="BFBFBF"/>
          </a:solidFill>
        </p:spPr>
        <p:txBody>
          <a:bodyPr wrap="square" lIns="0" tIns="0" rIns="0" bIns="0" rtlCol="0"/>
          <a:lstStyle/>
          <a:p>
            <a:endParaRPr/>
          </a:p>
        </p:txBody>
      </p:sp>
      <p:sp>
        <p:nvSpPr>
          <p:cNvPr id="11" name="object 11"/>
          <p:cNvSpPr txBox="1"/>
          <p:nvPr/>
        </p:nvSpPr>
        <p:spPr>
          <a:xfrm>
            <a:off x="10510960" y="206755"/>
            <a:ext cx="1219200" cy="299720"/>
          </a:xfrm>
          <a:prstGeom prst="rect">
            <a:avLst/>
          </a:prstGeom>
        </p:spPr>
        <p:txBody>
          <a:bodyPr vert="horz" wrap="square" lIns="0" tIns="12700" rIns="0" bIns="0" rtlCol="0">
            <a:spAutoFit/>
          </a:bodyPr>
          <a:lstStyle/>
          <a:p>
            <a:pPr marL="12700">
              <a:lnSpc>
                <a:spcPct val="100000"/>
              </a:lnSpc>
              <a:spcBef>
                <a:spcPts val="100"/>
              </a:spcBef>
            </a:pPr>
            <a:r>
              <a:rPr lang="el" sz="1800" spc="-10">
                <a:solidFill>
                  <a:srgbClr val="FFFFFF"/>
                </a:solidFill>
                <a:latin typeface="Century Gothic"/>
                <a:cs typeface="Century Gothic"/>
              </a:rPr>
              <a:t>Διαθεσιμότητα</a:t>
            </a:r>
            <a:endParaRPr sz="1800">
              <a:latin typeface="Century Gothic"/>
              <a:cs typeface="Century Gothic"/>
            </a:endParaRPr>
          </a:p>
        </p:txBody>
      </p:sp>
      <p:sp>
        <p:nvSpPr>
          <p:cNvPr id="12" name="object 12"/>
          <p:cNvSpPr txBox="1"/>
          <p:nvPr/>
        </p:nvSpPr>
        <p:spPr>
          <a:xfrm>
            <a:off x="10023280" y="767542"/>
            <a:ext cx="2169160" cy="695960"/>
          </a:xfrm>
          <a:prstGeom prst="rect">
            <a:avLst/>
          </a:prstGeom>
          <a:solidFill>
            <a:srgbClr val="FFBA00"/>
          </a:solidFill>
        </p:spPr>
        <p:txBody>
          <a:bodyPr vert="horz" wrap="square" lIns="0" tIns="210820" rIns="0" bIns="0" rtlCol="0">
            <a:spAutoFit/>
          </a:bodyPr>
          <a:lstStyle/>
          <a:p>
            <a:pPr marL="648970">
              <a:lnSpc>
                <a:spcPct val="100000"/>
              </a:lnSpc>
              <a:spcBef>
                <a:spcPts val="1660"/>
              </a:spcBef>
            </a:pPr>
            <a:r>
              <a:rPr lang="el" sz="1800" b="1" spc="-10">
                <a:solidFill>
                  <a:srgbClr val="FFFFFF"/>
                </a:solidFill>
                <a:latin typeface="Century Gothic Bold"/>
                <a:cs typeface="Century Gothic Bold"/>
              </a:rPr>
              <a:t>Ακεραιότητα</a:t>
            </a:r>
            <a:endParaRPr sz="1800">
              <a:latin typeface="Century Gothic Bold"/>
              <a:cs typeface="Century Gothic Bold"/>
            </a:endParaRPr>
          </a:p>
        </p:txBody>
      </p:sp>
      <p:sp>
        <p:nvSpPr>
          <p:cNvPr id="13" name="object 13"/>
          <p:cNvSpPr txBox="1"/>
          <p:nvPr/>
        </p:nvSpPr>
        <p:spPr>
          <a:xfrm>
            <a:off x="10023280" y="1553038"/>
            <a:ext cx="2169160" cy="695960"/>
          </a:xfrm>
          <a:prstGeom prst="rect">
            <a:avLst/>
          </a:prstGeom>
          <a:solidFill>
            <a:srgbClr val="BFBFBF"/>
          </a:solidFill>
        </p:spPr>
        <p:txBody>
          <a:bodyPr vert="horz" wrap="square" lIns="0" tIns="211454" rIns="0" bIns="0" rtlCol="0">
            <a:spAutoFit/>
          </a:bodyPr>
          <a:lstStyle/>
          <a:p>
            <a:pPr marL="292100">
              <a:lnSpc>
                <a:spcPct val="100000"/>
              </a:lnSpc>
              <a:spcBef>
                <a:spcPts val="1664"/>
              </a:spcBef>
            </a:pPr>
            <a:r>
              <a:rPr lang="el" sz="1800" spc="-10">
                <a:solidFill>
                  <a:srgbClr val="FFFFFF"/>
                </a:solidFill>
                <a:latin typeface="Century Gothic"/>
                <a:cs typeface="Century Gothic"/>
              </a:rPr>
              <a:t>Εμπιστευτικότητα</a:t>
            </a:r>
            <a:endParaRPr sz="1800">
              <a:latin typeface="Century Gothic"/>
              <a:cs typeface="Century Gothic"/>
            </a:endParaRPr>
          </a:p>
        </p:txBody>
      </p:sp>
      <p:sp>
        <p:nvSpPr>
          <p:cNvPr id="14" name="object 14"/>
          <p:cNvSpPr/>
          <p:nvPr/>
        </p:nvSpPr>
        <p:spPr>
          <a:xfrm>
            <a:off x="3258354" y="1893192"/>
            <a:ext cx="1159510" cy="4623435"/>
          </a:xfrm>
          <a:custGeom>
            <a:avLst/>
            <a:gdLst/>
            <a:ahLst/>
            <a:cxnLst/>
            <a:rect l="l" t="t" r="r" b="b"/>
            <a:pathLst>
              <a:path w="1159510" h="4623434">
                <a:moveTo>
                  <a:pt x="0" y="193188"/>
                </a:moveTo>
                <a:lnTo>
                  <a:pt x="5102" y="148892"/>
                </a:lnTo>
                <a:lnTo>
                  <a:pt x="19635" y="108229"/>
                </a:lnTo>
                <a:lnTo>
                  <a:pt x="42441" y="72359"/>
                </a:lnTo>
                <a:lnTo>
                  <a:pt x="72359" y="42441"/>
                </a:lnTo>
                <a:lnTo>
                  <a:pt x="108229" y="19635"/>
                </a:lnTo>
                <a:lnTo>
                  <a:pt x="148892" y="5102"/>
                </a:lnTo>
                <a:lnTo>
                  <a:pt x="193189" y="0"/>
                </a:lnTo>
                <a:lnTo>
                  <a:pt x="965909" y="0"/>
                </a:lnTo>
                <a:lnTo>
                  <a:pt x="1010206" y="5102"/>
                </a:lnTo>
                <a:lnTo>
                  <a:pt x="1050869" y="19635"/>
                </a:lnTo>
                <a:lnTo>
                  <a:pt x="1086739" y="42441"/>
                </a:lnTo>
                <a:lnTo>
                  <a:pt x="1116657" y="72359"/>
                </a:lnTo>
                <a:lnTo>
                  <a:pt x="1139463" y="108229"/>
                </a:lnTo>
                <a:lnTo>
                  <a:pt x="1153996" y="148892"/>
                </a:lnTo>
                <a:lnTo>
                  <a:pt x="1159099" y="193188"/>
                </a:lnTo>
                <a:lnTo>
                  <a:pt x="1159099" y="4429632"/>
                </a:lnTo>
                <a:lnTo>
                  <a:pt x="1153996" y="4473928"/>
                </a:lnTo>
                <a:lnTo>
                  <a:pt x="1139463" y="4514591"/>
                </a:lnTo>
                <a:lnTo>
                  <a:pt x="1116657" y="4550461"/>
                </a:lnTo>
                <a:lnTo>
                  <a:pt x="1086739" y="4580379"/>
                </a:lnTo>
                <a:lnTo>
                  <a:pt x="1050869" y="4603185"/>
                </a:lnTo>
                <a:lnTo>
                  <a:pt x="1010206" y="4617718"/>
                </a:lnTo>
                <a:lnTo>
                  <a:pt x="965909" y="4622821"/>
                </a:lnTo>
                <a:lnTo>
                  <a:pt x="193189" y="4622821"/>
                </a:lnTo>
                <a:lnTo>
                  <a:pt x="148892" y="4617718"/>
                </a:lnTo>
                <a:lnTo>
                  <a:pt x="108229" y="4603185"/>
                </a:lnTo>
                <a:lnTo>
                  <a:pt x="72359" y="4580379"/>
                </a:lnTo>
                <a:lnTo>
                  <a:pt x="42441" y="4550461"/>
                </a:lnTo>
                <a:lnTo>
                  <a:pt x="19635" y="4514591"/>
                </a:lnTo>
                <a:lnTo>
                  <a:pt x="5102" y="4473928"/>
                </a:lnTo>
                <a:lnTo>
                  <a:pt x="0" y="4429632"/>
                </a:lnTo>
                <a:lnTo>
                  <a:pt x="0" y="193188"/>
                </a:lnTo>
                <a:close/>
              </a:path>
            </a:pathLst>
          </a:custGeom>
          <a:ln w="41275">
            <a:solidFill>
              <a:srgbClr val="C00000"/>
            </a:solidFill>
          </a:ln>
        </p:spPr>
        <p:txBody>
          <a:bodyPr wrap="square" lIns="0" tIns="0" rIns="0" bIns="0" rtlCol="0"/>
          <a:lstStyle/>
          <a:p>
            <a:endParaRPr/>
          </a:p>
        </p:txBody>
      </p:sp>
      <p:sp>
        <p:nvSpPr>
          <p:cNvPr id="15" name="object 15"/>
          <p:cNvSpPr/>
          <p:nvPr/>
        </p:nvSpPr>
        <p:spPr>
          <a:xfrm>
            <a:off x="1120460" y="1724799"/>
            <a:ext cx="2350135" cy="612140"/>
          </a:xfrm>
          <a:custGeom>
            <a:avLst/>
            <a:gdLst/>
            <a:ahLst/>
            <a:cxnLst/>
            <a:rect l="l" t="t" r="r" b="b"/>
            <a:pathLst>
              <a:path w="2350135" h="612139">
                <a:moveTo>
                  <a:pt x="2350098" y="0"/>
                </a:moveTo>
                <a:lnTo>
                  <a:pt x="0" y="0"/>
                </a:lnTo>
                <a:lnTo>
                  <a:pt x="0" y="612001"/>
                </a:lnTo>
                <a:lnTo>
                  <a:pt x="2350098" y="612001"/>
                </a:lnTo>
                <a:lnTo>
                  <a:pt x="2350098" y="0"/>
                </a:lnTo>
                <a:close/>
              </a:path>
            </a:pathLst>
          </a:custGeom>
          <a:solidFill>
            <a:srgbClr val="FFFFFF"/>
          </a:solidFill>
        </p:spPr>
        <p:txBody>
          <a:bodyPr wrap="square" lIns="0" tIns="0" rIns="0" bIns="0" rtlCol="0"/>
          <a:lstStyle/>
          <a:p>
            <a:endParaRPr/>
          </a:p>
        </p:txBody>
      </p:sp>
      <p:graphicFrame>
        <p:nvGraphicFramePr>
          <p:cNvPr id="16" name="object 16"/>
          <p:cNvGraphicFramePr>
            <a:graphicFrameLocks noGrp="1"/>
          </p:cNvGraphicFramePr>
          <p:nvPr>
            <p:extLst>
              <p:ext uri="{D42A27DB-BD31-4B8C-83A1-F6EECF244321}">
                <p14:modId xmlns:p14="http://schemas.microsoft.com/office/powerpoint/2010/main" val="2617531168"/>
              </p:ext>
            </p:extLst>
          </p:nvPr>
        </p:nvGraphicFramePr>
        <p:xfrm>
          <a:off x="709620" y="1713687"/>
          <a:ext cx="6509382" cy="5591809"/>
        </p:xfrm>
        <a:graphic>
          <a:graphicData uri="http://schemas.openxmlformats.org/drawingml/2006/table">
            <a:tbl>
              <a:tblPr firstRow="1" bandRow="1">
                <a:tableStyleId>{2D5ABB26-0587-4C30-8999-92F81FD0307C}</a:tableStyleId>
              </a:tblPr>
              <a:tblGrid>
                <a:gridCol w="404495">
                  <a:extLst>
                    <a:ext uri="{9D8B030D-6E8A-4147-A177-3AD203B41FA5}">
                      <a16:colId xmlns:a16="http://schemas.microsoft.com/office/drawing/2014/main" val="20000"/>
                    </a:ext>
                  </a:extLst>
                </a:gridCol>
                <a:gridCol w="2230120">
                  <a:extLst>
                    <a:ext uri="{9D8B030D-6E8A-4147-A177-3AD203B41FA5}">
                      <a16:colId xmlns:a16="http://schemas.microsoft.com/office/drawing/2014/main" val="20001"/>
                    </a:ext>
                  </a:extLst>
                </a:gridCol>
                <a:gridCol w="119380">
                  <a:extLst>
                    <a:ext uri="{9D8B030D-6E8A-4147-A177-3AD203B41FA5}">
                      <a16:colId xmlns:a16="http://schemas.microsoft.com/office/drawing/2014/main" val="20002"/>
                    </a:ext>
                  </a:extLst>
                </a:gridCol>
                <a:gridCol w="819784">
                  <a:extLst>
                    <a:ext uri="{9D8B030D-6E8A-4147-A177-3AD203B41FA5}">
                      <a16:colId xmlns:a16="http://schemas.microsoft.com/office/drawing/2014/main" val="20003"/>
                    </a:ext>
                  </a:extLst>
                </a:gridCol>
                <a:gridCol w="1145539">
                  <a:extLst>
                    <a:ext uri="{9D8B030D-6E8A-4147-A177-3AD203B41FA5}">
                      <a16:colId xmlns:a16="http://schemas.microsoft.com/office/drawing/2014/main" val="20004"/>
                    </a:ext>
                  </a:extLst>
                </a:gridCol>
                <a:gridCol w="874394">
                  <a:extLst>
                    <a:ext uri="{9D8B030D-6E8A-4147-A177-3AD203B41FA5}">
                      <a16:colId xmlns:a16="http://schemas.microsoft.com/office/drawing/2014/main" val="20005"/>
                    </a:ext>
                  </a:extLst>
                </a:gridCol>
                <a:gridCol w="915670">
                  <a:extLst>
                    <a:ext uri="{9D8B030D-6E8A-4147-A177-3AD203B41FA5}">
                      <a16:colId xmlns:a16="http://schemas.microsoft.com/office/drawing/2014/main" val="20006"/>
                    </a:ext>
                  </a:extLst>
                </a:gridCol>
              </a:tblGrid>
              <a:tr h="269240">
                <a:tc>
                  <a:txBody>
                    <a:bodyPr/>
                    <a:lstStyle/>
                    <a:p>
                      <a:pPr>
                        <a:lnSpc>
                          <a:spcPct val="100000"/>
                        </a:lnSpc>
                      </a:pPr>
                      <a:endParaRPr sz="1500" dirty="0">
                        <a:latin typeface="Times New Roman"/>
                        <a:cs typeface="Times New Roman"/>
                      </a:endParaRPr>
                    </a:p>
                  </a:txBody>
                  <a:tcPr marL="0" marR="0" marT="0" marB="0">
                    <a:lnR w="28575">
                      <a:solidFill>
                        <a:srgbClr val="C00000"/>
                      </a:solidFill>
                      <a:prstDash val="solid"/>
                    </a:lnR>
                    <a:lnB w="12700">
                      <a:solidFill>
                        <a:srgbClr val="FFFFFF"/>
                      </a:solidFill>
                      <a:prstDash val="solid"/>
                    </a:lnB>
                  </a:tcPr>
                </a:tc>
                <a:tc gridSpan="2">
                  <a:txBody>
                    <a:bodyPr/>
                    <a:lstStyle/>
                    <a:p>
                      <a:pPr marL="101600">
                        <a:lnSpc>
                          <a:spcPts val="1780"/>
                        </a:lnSpc>
                        <a:spcBef>
                          <a:spcPts val="240"/>
                        </a:spcBef>
                      </a:pPr>
                      <a:r>
                        <a:rPr lang="el" sz="1800" dirty="0">
                          <a:latin typeface="Century Gothic"/>
                          <a:cs typeface="Century Gothic"/>
                        </a:rPr>
                        <a:t>Το </a:t>
                      </a:r>
                      <a:r>
                        <a:rPr lang="el-GR" sz="1800" dirty="0">
                          <a:latin typeface="Century Gothic"/>
                          <a:cs typeface="Century Gothic"/>
                        </a:rPr>
                        <a:t>σταθμοί φόρτισης</a:t>
                      </a:r>
                      <a:r>
                        <a:rPr lang="el" sz="1800" dirty="0">
                          <a:latin typeface="Century Gothic"/>
                          <a:cs typeface="Century Gothic"/>
                        </a:rPr>
                        <a:t> </a:t>
                      </a:r>
                      <a:r>
                        <a:rPr lang="el" sz="1800" b="1" dirty="0">
                          <a:latin typeface="Century Gothic Bold"/>
                          <a:cs typeface="Century Gothic Bold"/>
                        </a:rPr>
                        <a:t> </a:t>
                      </a:r>
                      <a:r>
                        <a:rPr lang="el" sz="1800" dirty="0">
                          <a:latin typeface="Century Gothic"/>
                          <a:cs typeface="Century Gothic"/>
                        </a:rPr>
                        <a:t>είναι το πιο</a:t>
                      </a:r>
                      <a:endParaRPr sz="1800" dirty="0">
                        <a:latin typeface="Century Gothic"/>
                        <a:cs typeface="Century Gothic"/>
                      </a:endParaRPr>
                    </a:p>
                  </a:txBody>
                  <a:tcPr marL="0" marR="0" marT="30480" marB="0">
                    <a:lnL w="28575">
                      <a:solidFill>
                        <a:srgbClr val="C00000"/>
                      </a:solidFill>
                      <a:prstDash val="solid"/>
                    </a:lnL>
                    <a:lnR w="28575">
                      <a:solidFill>
                        <a:srgbClr val="C00000"/>
                      </a:solidFill>
                      <a:prstDash val="solid"/>
                    </a:lnR>
                    <a:lnT w="28575">
                      <a:solidFill>
                        <a:srgbClr val="C00000"/>
                      </a:solidFill>
                      <a:prstDash val="solid"/>
                    </a:lnT>
                    <a:lnB w="12700">
                      <a:solidFill>
                        <a:srgbClr val="FFFFFF"/>
                      </a:solidFill>
                      <a:prstDash val="solid"/>
                    </a:lnB>
                  </a:tcPr>
                </a:tc>
                <a:tc hMerge="1">
                  <a:txBody>
                    <a:bodyPr/>
                    <a:lstStyle/>
                    <a:p>
                      <a:endParaRPr/>
                    </a:p>
                  </a:txBody>
                  <a:tcPr marL="0" marR="0" marT="0" marB="0"/>
                </a:tc>
                <a:tc gridSpan="4">
                  <a:txBody>
                    <a:bodyPr/>
                    <a:lstStyle/>
                    <a:p>
                      <a:pPr>
                        <a:lnSpc>
                          <a:spcPct val="100000"/>
                        </a:lnSpc>
                      </a:pPr>
                      <a:endParaRPr sz="1500">
                        <a:latin typeface="Times New Roman"/>
                        <a:cs typeface="Times New Roman"/>
                      </a:endParaRPr>
                    </a:p>
                  </a:txBody>
                  <a:tcPr marL="0" marR="0" marT="0" marB="0">
                    <a:lnL w="28575">
                      <a:solidFill>
                        <a:srgbClr val="C00000"/>
                      </a:solidFill>
                      <a:prstDash val="solid"/>
                    </a:lnL>
                    <a:lnB w="12700">
                      <a:solidFill>
                        <a:srgbClr val="FFFFF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42265">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28575">
                      <a:solidFill>
                        <a:srgbClr val="C00000"/>
                      </a:solidFill>
                      <a:prstDash val="solid"/>
                    </a:lnR>
                    <a:lnT w="12700">
                      <a:solidFill>
                        <a:srgbClr val="FFFFFF"/>
                      </a:solidFill>
                      <a:prstDash val="solid"/>
                    </a:lnT>
                    <a:solidFill>
                      <a:srgbClr val="FFBA00"/>
                    </a:solidFill>
                  </a:tcPr>
                </a:tc>
                <a:tc>
                  <a:txBody>
                    <a:bodyPr/>
                    <a:lstStyle/>
                    <a:p>
                      <a:pPr marL="372745">
                        <a:lnSpc>
                          <a:spcPct val="100000"/>
                        </a:lnSpc>
                        <a:spcBef>
                          <a:spcPts val="234"/>
                        </a:spcBef>
                      </a:pPr>
                      <a:r>
                        <a:rPr lang="el" sz="1800">
                          <a:latin typeface="Century Gothic"/>
                          <a:cs typeface="Century Gothic"/>
                        </a:rPr>
                        <a:t>Επηρεαζόμενο περιουσιακό στοιχείο</a:t>
                      </a:r>
                      <a:endParaRPr sz="1800">
                        <a:latin typeface="Century Gothic"/>
                        <a:cs typeface="Century Gothic"/>
                      </a:endParaRPr>
                    </a:p>
                  </a:txBody>
                  <a:tcPr marL="0" marR="0" marT="29844" marB="0">
                    <a:lnL w="28575">
                      <a:solidFill>
                        <a:srgbClr val="C00000"/>
                      </a:solidFill>
                      <a:prstDash val="solid"/>
                    </a:lnL>
                    <a:lnR w="12700">
                      <a:solidFill>
                        <a:srgbClr val="FFFFFF"/>
                      </a:solidFill>
                      <a:prstDash val="solid"/>
                    </a:lnR>
                    <a:lnT w="12700">
                      <a:solidFill>
                        <a:srgbClr val="FFFFFF"/>
                      </a:solidFill>
                      <a:prstDash val="solid"/>
                    </a:lnT>
                    <a:lnB w="28575">
                      <a:solidFill>
                        <a:srgbClr val="C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28575">
                      <a:solidFill>
                        <a:srgbClr val="C00000"/>
                      </a:solidFill>
                      <a:prstDash val="solid"/>
                    </a:lnR>
                    <a:lnT w="12700">
                      <a:solidFill>
                        <a:srgbClr val="FFFFFF"/>
                      </a:solidFill>
                      <a:prstDash val="solid"/>
                    </a:lnT>
                    <a:lnB w="28575">
                      <a:solidFill>
                        <a:srgbClr val="C00000"/>
                      </a:solidFill>
                      <a:prstDash val="solid"/>
                    </a:lnB>
                  </a:tcPr>
                </a:tc>
                <a:tc>
                  <a:txBody>
                    <a:bodyPr/>
                    <a:lstStyle/>
                    <a:p>
                      <a:pPr marL="191135">
                        <a:lnSpc>
                          <a:spcPct val="100000"/>
                        </a:lnSpc>
                        <a:spcBef>
                          <a:spcPts val="355"/>
                        </a:spcBef>
                      </a:pPr>
                      <a:r>
                        <a:rPr lang="el-GR" sz="1200" b="1" spc="-25" dirty="0">
                          <a:solidFill>
                            <a:srgbClr val="FFFFFF"/>
                          </a:solidFill>
                          <a:latin typeface="Century Gothic Bold"/>
                          <a:cs typeface="Century Gothic Bold"/>
                        </a:rPr>
                        <a:t>σταθμοί φόρτισης</a:t>
                      </a:r>
                      <a:endParaRPr sz="1200" dirty="0">
                        <a:latin typeface="Century Gothic Bold"/>
                        <a:cs typeface="Century Gothic Bold"/>
                      </a:endParaRPr>
                    </a:p>
                  </a:txBody>
                  <a:tcPr marL="0" marR="0" marT="45085" marB="0">
                    <a:lnL w="28575">
                      <a:solidFill>
                        <a:srgbClr val="C00000"/>
                      </a:solidFill>
                      <a:prstDash val="solid"/>
                    </a:lnL>
                    <a:lnR w="12700">
                      <a:solidFill>
                        <a:srgbClr val="FFFFFF"/>
                      </a:solidFill>
                      <a:prstDash val="solid"/>
                    </a:lnR>
                    <a:lnT w="12700">
                      <a:solidFill>
                        <a:srgbClr val="FFFFFF"/>
                      </a:solidFill>
                      <a:prstDash val="solid"/>
                    </a:lnT>
                    <a:solidFill>
                      <a:srgbClr val="FFBA00"/>
                    </a:solidFill>
                  </a:tcPr>
                </a:tc>
                <a:tc rowSpan="2">
                  <a:txBody>
                    <a:bodyPr/>
                    <a:lstStyle/>
                    <a:p>
                      <a:pPr algn="ctr">
                        <a:lnSpc>
                          <a:spcPct val="100000"/>
                        </a:lnSpc>
                        <a:spcBef>
                          <a:spcPts val="355"/>
                        </a:spcBef>
                      </a:pPr>
                      <a:r>
                        <a:rPr lang="en-US" sz="1200" b="1" spc="-25" dirty="0">
                          <a:solidFill>
                            <a:srgbClr val="FFFFFF"/>
                          </a:solidFill>
                          <a:latin typeface="Century Gothic Bold"/>
                          <a:cs typeface="Century Gothic Bold"/>
                        </a:rPr>
                        <a:t>CS</a:t>
                      </a:r>
                      <a:endParaRPr sz="1200" dirty="0">
                        <a:latin typeface="Century Gothic Bold"/>
                        <a:cs typeface="Century Gothic Bold"/>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rowSpan="2">
                  <a:txBody>
                    <a:bodyPr/>
                    <a:lstStyle/>
                    <a:p>
                      <a:pPr algn="ctr">
                        <a:lnSpc>
                          <a:spcPct val="100000"/>
                        </a:lnSpc>
                        <a:spcBef>
                          <a:spcPts val="355"/>
                        </a:spcBef>
                      </a:pPr>
                      <a:r>
                        <a:rPr lang="en-US" sz="1200" b="1" spc="-25" dirty="0">
                          <a:solidFill>
                            <a:srgbClr val="FFFFFF"/>
                          </a:solidFill>
                          <a:latin typeface="Century Gothic Bold"/>
                          <a:cs typeface="Century Gothic Bold"/>
                        </a:rPr>
                        <a:t>EV</a:t>
                      </a:r>
                      <a:endParaRPr sz="1200" dirty="0">
                        <a:latin typeface="Century Gothic Bold"/>
                        <a:cs typeface="Century Gothic Bold"/>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rowSpan="2">
                  <a:txBody>
                    <a:bodyPr/>
                    <a:lstStyle/>
                    <a:p>
                      <a:pPr marL="314960" marR="224790" indent="-82550">
                        <a:lnSpc>
                          <a:spcPts val="1420"/>
                        </a:lnSpc>
                        <a:spcBef>
                          <a:spcPts val="415"/>
                        </a:spcBef>
                      </a:pPr>
                      <a:r>
                        <a:rPr lang="el" sz="1200" b="1" spc="-10">
                          <a:solidFill>
                            <a:srgbClr val="FFFFFF"/>
                          </a:solidFill>
                          <a:latin typeface="Century Gothic Bold"/>
                          <a:cs typeface="Century Gothic Bold"/>
                        </a:rPr>
                        <a:t>Ηλεκτρικό δίκτυο</a:t>
                      </a:r>
                      <a:endParaRPr sz="1200">
                        <a:latin typeface="Century Gothic Bold"/>
                        <a:cs typeface="Century Gothic Bold"/>
                      </a:endParaRPr>
                    </a:p>
                  </a:txBody>
                  <a:tcPr marL="0" marR="0" marT="527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extLst>
                  <a:ext uri="{0D108BD9-81ED-4DB2-BD59-A6C34878D82A}">
                    <a16:rowId xmlns:a16="http://schemas.microsoft.com/office/drawing/2014/main" val="10001"/>
                  </a:ext>
                </a:extLst>
              </a:tr>
              <a:tr h="189865">
                <a:tc gridSpan="2">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B w="38100">
                      <a:solidFill>
                        <a:srgbClr val="FFFFFF"/>
                      </a:solidFill>
                      <a:prstDash val="solid"/>
                    </a:lnB>
                    <a:solidFill>
                      <a:srgbClr val="FFBA00"/>
                    </a:solidFill>
                  </a:tcPr>
                </a:tc>
                <a:tc hMerge="1">
                  <a:txBody>
                    <a:bodyPr/>
                    <a:lstStyle/>
                    <a:p>
                      <a:endParaRPr/>
                    </a:p>
                  </a:txBody>
                  <a:tcPr marL="0" marR="0" marT="0" marB="0"/>
                </a:tc>
                <a:tc gridSpan="2">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28575" cap="flat" cmpd="sng" algn="ctr">
                      <a:solidFill>
                        <a:srgbClr val="C00000"/>
                      </a:solidFill>
                      <a:prstDash val="solid"/>
                      <a:round/>
                      <a:headEnd type="none" w="med" len="med"/>
                      <a:tailEnd type="none" w="med" len="med"/>
                    </a:lnT>
                    <a:lnB w="38100">
                      <a:solidFill>
                        <a:srgbClr val="FFFFFF"/>
                      </a:solidFill>
                      <a:prstDash val="solid"/>
                    </a:lnB>
                    <a:solidFill>
                      <a:srgbClr val="FFBA00"/>
                    </a:solidFill>
                  </a:tcPr>
                </a:tc>
                <a:tc hMerge="1">
                  <a:txBody>
                    <a:bodyPr/>
                    <a:lstStyle/>
                    <a:p>
                      <a:endParaRPr/>
                    </a:p>
                  </a:txBody>
                  <a:tcPr marL="0" marR="0" marT="0" marB="0"/>
                </a:tc>
                <a:tc vMerge="1">
                  <a:txBody>
                    <a:bodyPr/>
                    <a:lstStyle/>
                    <a:p>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vMerge="1">
                  <a:txBody>
                    <a:bodyPr/>
                    <a:lstStyle/>
                    <a:p>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vMerge="1">
                  <a:txBody>
                    <a:bodyPr/>
                    <a:lstStyle/>
                    <a:p>
                      <a:endParaRPr/>
                    </a:p>
                  </a:txBody>
                  <a:tcPr marL="0" marR="0" marT="527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extLst>
                  <a:ext uri="{0D108BD9-81ED-4DB2-BD59-A6C34878D82A}">
                    <a16:rowId xmlns:a16="http://schemas.microsoft.com/office/drawing/2014/main" val="10002"/>
                  </a:ext>
                </a:extLst>
              </a:tr>
              <a:tr h="319405">
                <a:tc gridSpan="2">
                  <a:txBody>
                    <a:bodyPr/>
                    <a:lstStyle/>
                    <a:p>
                      <a:pPr marL="90805">
                        <a:lnSpc>
                          <a:spcPct val="100000"/>
                        </a:lnSpc>
                        <a:spcBef>
                          <a:spcPts val="355"/>
                        </a:spcBef>
                      </a:pPr>
                      <a:r>
                        <a:rPr lang="el" sz="1200" spc="-20">
                          <a:latin typeface="Century Gothic"/>
                          <a:cs typeface="Century Gothic"/>
                        </a:rPr>
                        <a:t>ΜιτΜ</a:t>
                      </a:r>
                      <a:endParaRPr sz="1200">
                        <a:latin typeface="Century Gothic"/>
                        <a:cs typeface="Century Gothic"/>
                      </a:endParaRPr>
                    </a:p>
                  </a:txBody>
                  <a:tcPr marL="0" marR="0" marT="4508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00000"/>
                    </a:solidFill>
                  </a:tcPr>
                </a:tc>
                <a:extLst>
                  <a:ext uri="{0D108BD9-81ED-4DB2-BD59-A6C34878D82A}">
                    <a16:rowId xmlns:a16="http://schemas.microsoft.com/office/drawing/2014/main" val="10003"/>
                  </a:ext>
                </a:extLst>
              </a:tr>
              <a:tr h="319405">
                <a:tc gridSpan="2">
                  <a:txBody>
                    <a:bodyPr/>
                    <a:lstStyle/>
                    <a:p>
                      <a:pPr marL="90805">
                        <a:lnSpc>
                          <a:spcPct val="100000"/>
                        </a:lnSpc>
                        <a:spcBef>
                          <a:spcPts val="360"/>
                        </a:spcBef>
                      </a:pPr>
                      <a:r>
                        <a:rPr lang="el" sz="1200" spc="-10">
                          <a:latin typeface="Century Gothic"/>
                          <a:cs typeface="Century Gothic"/>
                        </a:rPr>
                        <a:t>Απομίμησης</a:t>
                      </a:r>
                      <a:endParaRPr sz="120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extLst>
                  <a:ext uri="{0D108BD9-81ED-4DB2-BD59-A6C34878D82A}">
                    <a16:rowId xmlns:a16="http://schemas.microsoft.com/office/drawing/2014/main" val="10004"/>
                  </a:ext>
                </a:extLst>
              </a:tr>
              <a:tr h="319405">
                <a:tc gridSpan="2">
                  <a:txBody>
                    <a:bodyPr/>
                    <a:lstStyle/>
                    <a:p>
                      <a:pPr marL="90805">
                        <a:lnSpc>
                          <a:spcPct val="100000"/>
                        </a:lnSpc>
                        <a:spcBef>
                          <a:spcPts val="360"/>
                        </a:spcBef>
                      </a:pPr>
                      <a:r>
                        <a:rPr lang="el" sz="1200" spc="-10">
                          <a:latin typeface="Century Gothic"/>
                          <a:cs typeface="Century Gothic"/>
                        </a:rPr>
                        <a:t>υπέρβαση/υποβολή</a:t>
                      </a:r>
                      <a:endParaRPr sz="120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extLst>
                  <a:ext uri="{0D108BD9-81ED-4DB2-BD59-A6C34878D82A}">
                    <a16:rowId xmlns:a16="http://schemas.microsoft.com/office/drawing/2014/main" val="10005"/>
                  </a:ext>
                </a:extLst>
              </a:tr>
              <a:tr h="319405">
                <a:tc gridSpan="2">
                  <a:txBody>
                    <a:bodyPr/>
                    <a:lstStyle/>
                    <a:p>
                      <a:pPr marL="90805">
                        <a:lnSpc>
                          <a:spcPct val="100000"/>
                        </a:lnSpc>
                        <a:spcBef>
                          <a:spcPts val="365"/>
                        </a:spcBef>
                      </a:pPr>
                      <a:r>
                        <a:rPr lang="el" sz="1200">
                          <a:latin typeface="Century Gothic"/>
                          <a:cs typeface="Century Gothic"/>
                        </a:rPr>
                        <a:t>Αλλοίωση δεδομένων</a:t>
                      </a:r>
                      <a:endParaRPr sz="1200">
                        <a:latin typeface="Century Gothic"/>
                        <a:cs typeface="Century Gothic"/>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extLst>
                  <a:ext uri="{0D108BD9-81ED-4DB2-BD59-A6C34878D82A}">
                    <a16:rowId xmlns:a16="http://schemas.microsoft.com/office/drawing/2014/main" val="10006"/>
                  </a:ext>
                </a:extLst>
              </a:tr>
              <a:tr h="319405">
                <a:tc gridSpan="2">
                  <a:txBody>
                    <a:bodyPr/>
                    <a:lstStyle/>
                    <a:p>
                      <a:pPr marL="90805">
                        <a:lnSpc>
                          <a:spcPct val="100000"/>
                        </a:lnSpc>
                        <a:spcBef>
                          <a:spcPts val="365"/>
                        </a:spcBef>
                      </a:pPr>
                      <a:r>
                        <a:rPr lang="el" sz="1200">
                          <a:latin typeface="Century Gothic"/>
                          <a:cs typeface="Century Gothic"/>
                        </a:rPr>
                        <a:t>Απάτη / κλοπή ενέργειας</a:t>
                      </a:r>
                      <a:endParaRPr sz="1200">
                        <a:latin typeface="Century Gothic"/>
                        <a:cs typeface="Century Gothic"/>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extLst>
                  <a:ext uri="{0D108BD9-81ED-4DB2-BD59-A6C34878D82A}">
                    <a16:rowId xmlns:a16="http://schemas.microsoft.com/office/drawing/2014/main" val="10007"/>
                  </a:ext>
                </a:extLst>
              </a:tr>
              <a:tr h="319405">
                <a:tc gridSpan="2">
                  <a:txBody>
                    <a:bodyPr/>
                    <a:lstStyle/>
                    <a:p>
                      <a:pPr marL="90805">
                        <a:lnSpc>
                          <a:spcPct val="100000"/>
                        </a:lnSpc>
                        <a:spcBef>
                          <a:spcPts val="370"/>
                        </a:spcBef>
                      </a:pPr>
                      <a:r>
                        <a:rPr lang="el" sz="1200" dirty="0">
                          <a:latin typeface="Century Gothic"/>
                          <a:cs typeface="Century Gothic"/>
                        </a:rPr>
                        <a:t>Ψευδής ένεση</a:t>
                      </a:r>
                      <a:endParaRPr sz="1200" dirty="0">
                        <a:latin typeface="Century Gothic"/>
                        <a:cs typeface="Century Gothic"/>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extLst>
                  <a:ext uri="{0D108BD9-81ED-4DB2-BD59-A6C34878D82A}">
                    <a16:rowId xmlns:a16="http://schemas.microsoft.com/office/drawing/2014/main" val="10008"/>
                  </a:ext>
                </a:extLst>
              </a:tr>
              <a:tr h="319405">
                <a:tc gridSpan="2">
                  <a:txBody>
                    <a:bodyPr/>
                    <a:lstStyle/>
                    <a:p>
                      <a:pPr marL="90805">
                        <a:lnSpc>
                          <a:spcPct val="100000"/>
                        </a:lnSpc>
                        <a:spcBef>
                          <a:spcPts val="345"/>
                        </a:spcBef>
                      </a:pPr>
                      <a:r>
                        <a:rPr lang="el" sz="1200" spc="-10">
                          <a:latin typeface="Century Gothic"/>
                          <a:cs typeface="Century Gothic"/>
                        </a:rPr>
                        <a:t>On-path επιθέσεις</a:t>
                      </a:r>
                      <a:endParaRPr sz="1200">
                        <a:latin typeface="Century Gothic"/>
                        <a:cs typeface="Century Gothic"/>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9"/>
                  </a:ext>
                </a:extLst>
              </a:tr>
              <a:tr h="319405">
                <a:tc gridSpan="2">
                  <a:txBody>
                    <a:bodyPr/>
                    <a:lstStyle/>
                    <a:p>
                      <a:pPr marL="90805">
                        <a:lnSpc>
                          <a:spcPct val="100000"/>
                        </a:lnSpc>
                        <a:spcBef>
                          <a:spcPts val="350"/>
                        </a:spcBef>
                      </a:pPr>
                      <a:r>
                        <a:rPr lang="el" sz="1200">
                          <a:latin typeface="Century Gothic"/>
                          <a:cs typeface="Century Gothic"/>
                        </a:rPr>
                        <a:t>Ανακατεύθυνση επισκεψιμότητας</a:t>
                      </a:r>
                      <a:endParaRPr sz="12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10"/>
                  </a:ext>
                </a:extLst>
              </a:tr>
              <a:tr h="319405">
                <a:tc gridSpan="2">
                  <a:txBody>
                    <a:bodyPr/>
                    <a:lstStyle/>
                    <a:p>
                      <a:pPr marL="90805">
                        <a:lnSpc>
                          <a:spcPct val="100000"/>
                        </a:lnSpc>
                        <a:spcBef>
                          <a:spcPts val="350"/>
                        </a:spcBef>
                      </a:pPr>
                      <a:r>
                        <a:rPr lang="el" sz="1200" spc="-20">
                          <a:latin typeface="Century Gothic"/>
                          <a:cs typeface="Century Gothic"/>
                        </a:rPr>
                        <a:t>APTs</a:t>
                      </a:r>
                      <a:endParaRPr sz="12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extLst>
                  <a:ext uri="{0D108BD9-81ED-4DB2-BD59-A6C34878D82A}">
                    <a16:rowId xmlns:a16="http://schemas.microsoft.com/office/drawing/2014/main" val="10011"/>
                  </a:ext>
                </a:extLst>
              </a:tr>
              <a:tr h="319405">
                <a:tc gridSpan="2">
                  <a:txBody>
                    <a:bodyPr/>
                    <a:lstStyle/>
                    <a:p>
                      <a:pPr marL="90805">
                        <a:lnSpc>
                          <a:spcPct val="100000"/>
                        </a:lnSpc>
                        <a:spcBef>
                          <a:spcPts val="355"/>
                        </a:spcBef>
                      </a:pPr>
                      <a:r>
                        <a:rPr lang="el" sz="1200" spc="-10">
                          <a:latin typeface="Century Gothic"/>
                          <a:cs typeface="Century Gothic"/>
                        </a:rPr>
                        <a:t>Επιθέσεις Web/TCP-IP</a:t>
                      </a:r>
                      <a:endParaRPr sz="1200">
                        <a:latin typeface="Century Gothic"/>
                        <a:cs typeface="Century Gothic"/>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extLst>
                  <a:ext uri="{0D108BD9-81ED-4DB2-BD59-A6C34878D82A}">
                    <a16:rowId xmlns:a16="http://schemas.microsoft.com/office/drawing/2014/main" val="10012"/>
                  </a:ext>
                </a:extLst>
              </a:tr>
              <a:tr h="319405">
                <a:tc gridSpan="2">
                  <a:txBody>
                    <a:bodyPr/>
                    <a:lstStyle/>
                    <a:p>
                      <a:pPr marL="90805">
                        <a:lnSpc>
                          <a:spcPct val="100000"/>
                        </a:lnSpc>
                        <a:spcBef>
                          <a:spcPts val="355"/>
                        </a:spcBef>
                      </a:pPr>
                      <a:r>
                        <a:rPr lang="el" sz="1200" spc="-10">
                          <a:latin typeface="Century Gothic"/>
                          <a:cs typeface="Century Gothic"/>
                        </a:rPr>
                        <a:t>Αποσυγχρονισμός</a:t>
                      </a:r>
                      <a:endParaRPr sz="1200">
                        <a:latin typeface="Century Gothic"/>
                        <a:cs typeface="Century Gothic"/>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extLst>
                  <a:ext uri="{0D108BD9-81ED-4DB2-BD59-A6C34878D82A}">
                    <a16:rowId xmlns:a16="http://schemas.microsoft.com/office/drawing/2014/main" val="10013"/>
                  </a:ext>
                </a:extLst>
              </a:tr>
              <a:tr h="319405">
                <a:tc gridSpan="2">
                  <a:txBody>
                    <a:bodyPr/>
                    <a:lstStyle/>
                    <a:p>
                      <a:pPr marL="90805">
                        <a:lnSpc>
                          <a:spcPct val="100000"/>
                        </a:lnSpc>
                        <a:spcBef>
                          <a:spcPts val="360"/>
                        </a:spcBef>
                      </a:pPr>
                      <a:r>
                        <a:rPr lang="el" sz="1200" spc="-10">
                          <a:latin typeface="Century Gothic"/>
                          <a:cs typeface="Century Gothic"/>
                        </a:rPr>
                        <a:t>Αντικατάσταση</a:t>
                      </a:r>
                      <a:endParaRPr sz="120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extLst>
                  <a:ext uri="{0D108BD9-81ED-4DB2-BD59-A6C34878D82A}">
                    <a16:rowId xmlns:a16="http://schemas.microsoft.com/office/drawing/2014/main" val="10014"/>
                  </a:ext>
                </a:extLst>
              </a:tr>
            </a:tbl>
          </a:graphicData>
        </a:graphic>
      </p:graphicFrame>
      <p:sp>
        <p:nvSpPr>
          <p:cNvPr id="17" name="object 17"/>
          <p:cNvSpPr txBox="1"/>
          <p:nvPr/>
        </p:nvSpPr>
        <p:spPr>
          <a:xfrm>
            <a:off x="78738" y="6523201"/>
            <a:ext cx="5438140" cy="444352"/>
          </a:xfrm>
          <a:prstGeom prst="rect">
            <a:avLst/>
          </a:prstGeom>
        </p:spPr>
        <p:txBody>
          <a:bodyPr vert="horz" wrap="square" lIns="0" tIns="13335" rIns="0" bIns="0" rtlCol="0">
            <a:spAutoFit/>
          </a:bodyPr>
          <a:lstStyle/>
          <a:p>
            <a:pPr marL="12700">
              <a:lnSpc>
                <a:spcPct val="100000"/>
              </a:lnSpc>
              <a:spcBef>
                <a:spcPts val="105"/>
              </a:spcBef>
            </a:pPr>
            <a:r>
              <a:rPr lang="el-GR" sz="1400" dirty="0">
                <a:latin typeface="Century Gothic"/>
                <a:cs typeface="Century Gothic"/>
              </a:rPr>
              <a:t>σταθμοί φόρτισης</a:t>
            </a:r>
            <a:r>
              <a:rPr lang="el" sz="1400" dirty="0">
                <a:latin typeface="Century Gothic"/>
                <a:cs typeface="Century Gothic"/>
              </a:rPr>
              <a:t>P008_S_E: Cristina Alcaraz (UMA), Abdelkader Shaaban (ΑΙΤ)</a:t>
            </a:r>
            <a:endParaRPr sz="1400" dirty="0">
              <a:latin typeface="Century Gothic"/>
              <a:cs typeface="Century Gothic"/>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170006" y="0"/>
            <a:ext cx="5021992" cy="6858000"/>
          </a:xfrm>
          <a:prstGeom prst="rect">
            <a:avLst/>
          </a:prstGeom>
        </p:spPr>
      </p:pic>
      <p:sp>
        <p:nvSpPr>
          <p:cNvPr id="3" name="object 3"/>
          <p:cNvSpPr txBox="1">
            <a:spLocks noGrp="1"/>
          </p:cNvSpPr>
          <p:nvPr>
            <p:ph type="title"/>
          </p:nvPr>
        </p:nvSpPr>
        <p:spPr>
          <a:xfrm>
            <a:off x="709620" y="506475"/>
            <a:ext cx="6575425" cy="874598"/>
          </a:xfrm>
          <a:prstGeom prst="rect">
            <a:avLst/>
          </a:prstGeom>
        </p:spPr>
        <p:txBody>
          <a:bodyPr vert="horz" wrap="square" lIns="0" tIns="12700" rIns="0" bIns="0" rtlCol="0">
            <a:spAutoFit/>
          </a:bodyPr>
          <a:lstStyle/>
          <a:p>
            <a:pPr marL="12700">
              <a:lnSpc>
                <a:spcPct val="100000"/>
              </a:lnSpc>
              <a:spcBef>
                <a:spcPts val="100"/>
              </a:spcBef>
            </a:pPr>
            <a:r>
              <a:rPr lang="el" spc="75" dirty="0"/>
              <a:t>Απειλές κατά του ελέγχου - </a:t>
            </a:r>
            <a:r>
              <a:rPr lang="el-GR" spc="75" dirty="0"/>
              <a:t>σταθμοί φόρτισης</a:t>
            </a:r>
            <a:r>
              <a:rPr lang="el" spc="75" dirty="0"/>
              <a:t>-</a:t>
            </a:r>
            <a:r>
              <a:rPr lang="el-GR" spc="75" dirty="0"/>
              <a:t>σταθμοί φόρτισης</a:t>
            </a:r>
            <a:endParaRPr lang="el" spc="75" dirty="0"/>
          </a:p>
        </p:txBody>
      </p:sp>
      <p:grpSp>
        <p:nvGrpSpPr>
          <p:cNvPr id="4" name="object 4"/>
          <p:cNvGrpSpPr/>
          <p:nvPr/>
        </p:nvGrpSpPr>
        <p:grpSpPr>
          <a:xfrm>
            <a:off x="715970" y="1994118"/>
            <a:ext cx="10127615" cy="4785360"/>
            <a:chOff x="715970" y="1994118"/>
            <a:chExt cx="10127615" cy="4785360"/>
          </a:xfrm>
        </p:grpSpPr>
        <p:pic>
          <p:nvPicPr>
            <p:cNvPr id="5" name="object 5"/>
            <p:cNvPicPr/>
            <p:nvPr/>
          </p:nvPicPr>
          <p:blipFill>
            <a:blip r:embed="rId3" cstate="print"/>
            <a:stretch>
              <a:fillRect/>
            </a:stretch>
          </p:blipFill>
          <p:spPr>
            <a:xfrm>
              <a:off x="7549376" y="6167335"/>
              <a:ext cx="3294001" cy="612000"/>
            </a:xfrm>
            <a:prstGeom prst="rect">
              <a:avLst/>
            </a:prstGeom>
          </p:spPr>
        </p:pic>
        <p:sp>
          <p:nvSpPr>
            <p:cNvPr id="6" name="object 6"/>
            <p:cNvSpPr/>
            <p:nvPr/>
          </p:nvSpPr>
          <p:spPr>
            <a:xfrm>
              <a:off x="715962" y="1994128"/>
              <a:ext cx="3575050" cy="533400"/>
            </a:xfrm>
            <a:custGeom>
              <a:avLst/>
              <a:gdLst/>
              <a:ahLst/>
              <a:cxnLst/>
              <a:rect l="l" t="t" r="r" b="b"/>
              <a:pathLst>
                <a:path w="3575050" h="533400">
                  <a:moveTo>
                    <a:pt x="3574846" y="0"/>
                  </a:moveTo>
                  <a:lnTo>
                    <a:pt x="2634818" y="0"/>
                  </a:lnTo>
                  <a:lnTo>
                    <a:pt x="0" y="0"/>
                  </a:lnTo>
                  <a:lnTo>
                    <a:pt x="0" y="532892"/>
                  </a:lnTo>
                  <a:lnTo>
                    <a:pt x="2634818" y="532892"/>
                  </a:lnTo>
                  <a:lnTo>
                    <a:pt x="3574846" y="532892"/>
                  </a:lnTo>
                  <a:lnTo>
                    <a:pt x="3574846" y="0"/>
                  </a:lnTo>
                  <a:close/>
                </a:path>
              </a:pathLst>
            </a:custGeom>
            <a:solidFill>
              <a:srgbClr val="FFBA00"/>
            </a:solidFill>
          </p:spPr>
          <p:txBody>
            <a:bodyPr wrap="square" lIns="0" tIns="0" rIns="0" bIns="0" rtlCol="0"/>
            <a:lstStyle/>
            <a:p>
              <a:endParaRPr/>
            </a:p>
          </p:txBody>
        </p:sp>
      </p:grpSp>
      <p:sp>
        <p:nvSpPr>
          <p:cNvPr id="7" name="object 7"/>
          <p:cNvSpPr txBox="1"/>
          <p:nvPr/>
        </p:nvSpPr>
        <p:spPr>
          <a:xfrm>
            <a:off x="1754774" y="2038219"/>
            <a:ext cx="558165" cy="187325"/>
          </a:xfrm>
          <a:prstGeom prst="rect">
            <a:avLst/>
          </a:prstGeom>
        </p:spPr>
        <p:txBody>
          <a:bodyPr vert="horz" wrap="square" lIns="0" tIns="635" rIns="0" bIns="0" rtlCol="0">
            <a:spAutoFit/>
          </a:bodyPr>
          <a:lstStyle/>
          <a:p>
            <a:pPr>
              <a:lnSpc>
                <a:spcPct val="100000"/>
              </a:lnSpc>
              <a:spcBef>
                <a:spcPts val="5"/>
              </a:spcBef>
            </a:pPr>
            <a:r>
              <a:rPr lang="el" sz="1200" b="1" spc="-10">
                <a:solidFill>
                  <a:srgbClr val="FFFFFF"/>
                </a:solidFill>
                <a:latin typeface="Century Gothic Bold"/>
                <a:cs typeface="Century Gothic Bold"/>
              </a:rPr>
              <a:t>Επιθέσεις</a:t>
            </a:r>
            <a:endParaRPr sz="1200">
              <a:latin typeface="Century Gothic Bold"/>
              <a:cs typeface="Century Gothic Bold"/>
            </a:endParaRPr>
          </a:p>
        </p:txBody>
      </p:sp>
      <p:sp>
        <p:nvSpPr>
          <p:cNvPr id="8" name="object 8"/>
          <p:cNvSpPr/>
          <p:nvPr/>
        </p:nvSpPr>
        <p:spPr>
          <a:xfrm>
            <a:off x="4303186" y="1553038"/>
            <a:ext cx="2924810" cy="441325"/>
          </a:xfrm>
          <a:custGeom>
            <a:avLst/>
            <a:gdLst/>
            <a:ahLst/>
            <a:cxnLst/>
            <a:rect l="l" t="t" r="r" b="b"/>
            <a:pathLst>
              <a:path w="2924809" h="441325">
                <a:moveTo>
                  <a:pt x="2924676" y="0"/>
                </a:moveTo>
                <a:lnTo>
                  <a:pt x="0" y="0"/>
                </a:lnTo>
                <a:lnTo>
                  <a:pt x="0" y="441079"/>
                </a:lnTo>
                <a:lnTo>
                  <a:pt x="2924676" y="441079"/>
                </a:lnTo>
                <a:lnTo>
                  <a:pt x="2924676" y="0"/>
                </a:lnTo>
                <a:close/>
              </a:path>
            </a:pathLst>
          </a:custGeom>
          <a:solidFill>
            <a:srgbClr val="000000"/>
          </a:solidFill>
        </p:spPr>
        <p:txBody>
          <a:bodyPr wrap="square" lIns="0" tIns="0" rIns="0" bIns="0" rtlCol="0"/>
          <a:lstStyle/>
          <a:p>
            <a:endParaRPr/>
          </a:p>
        </p:txBody>
      </p:sp>
      <p:sp>
        <p:nvSpPr>
          <p:cNvPr id="9" name="object 9"/>
          <p:cNvSpPr txBox="1"/>
          <p:nvPr/>
        </p:nvSpPr>
        <p:spPr>
          <a:xfrm>
            <a:off x="5151955" y="1624076"/>
            <a:ext cx="1226820" cy="299720"/>
          </a:xfrm>
          <a:prstGeom prst="rect">
            <a:avLst/>
          </a:prstGeom>
        </p:spPr>
        <p:txBody>
          <a:bodyPr vert="horz" wrap="square" lIns="0" tIns="12700" rIns="0" bIns="0" rtlCol="0">
            <a:spAutoFit/>
          </a:bodyPr>
          <a:lstStyle/>
          <a:p>
            <a:pPr marL="12700">
              <a:lnSpc>
                <a:spcPct val="100000"/>
              </a:lnSpc>
              <a:spcBef>
                <a:spcPts val="100"/>
              </a:spcBef>
            </a:pPr>
            <a:r>
              <a:rPr lang="el" sz="1800">
                <a:solidFill>
                  <a:srgbClr val="FFFFFF"/>
                </a:solidFill>
                <a:latin typeface="Century Gothic"/>
                <a:cs typeface="Century Gothic"/>
              </a:rPr>
              <a:t>ΕΠΙΠΤΩΣΕΙΣ</a:t>
            </a:r>
            <a:endParaRPr sz="1800">
              <a:latin typeface="Century Gothic"/>
              <a:cs typeface="Century Gothic"/>
            </a:endParaRPr>
          </a:p>
        </p:txBody>
      </p:sp>
      <p:sp>
        <p:nvSpPr>
          <p:cNvPr id="10" name="object 10"/>
          <p:cNvSpPr/>
          <p:nvPr/>
        </p:nvSpPr>
        <p:spPr>
          <a:xfrm>
            <a:off x="10023280" y="10261"/>
            <a:ext cx="2169160" cy="695960"/>
          </a:xfrm>
          <a:custGeom>
            <a:avLst/>
            <a:gdLst/>
            <a:ahLst/>
            <a:cxnLst/>
            <a:rect l="l" t="t" r="r" b="b"/>
            <a:pathLst>
              <a:path w="2169159" h="695960">
                <a:moveTo>
                  <a:pt x="2168719" y="0"/>
                </a:moveTo>
                <a:lnTo>
                  <a:pt x="0" y="0"/>
                </a:lnTo>
                <a:lnTo>
                  <a:pt x="0" y="695481"/>
                </a:lnTo>
                <a:lnTo>
                  <a:pt x="2168719" y="695481"/>
                </a:lnTo>
                <a:lnTo>
                  <a:pt x="2168719" y="0"/>
                </a:lnTo>
                <a:close/>
              </a:path>
            </a:pathLst>
          </a:custGeom>
          <a:solidFill>
            <a:srgbClr val="BFBFBF"/>
          </a:solidFill>
        </p:spPr>
        <p:txBody>
          <a:bodyPr wrap="square" lIns="0" tIns="0" rIns="0" bIns="0" rtlCol="0"/>
          <a:lstStyle/>
          <a:p>
            <a:endParaRPr/>
          </a:p>
        </p:txBody>
      </p:sp>
      <p:sp>
        <p:nvSpPr>
          <p:cNvPr id="11" name="object 11"/>
          <p:cNvSpPr txBox="1"/>
          <p:nvPr/>
        </p:nvSpPr>
        <p:spPr>
          <a:xfrm>
            <a:off x="10510960" y="206755"/>
            <a:ext cx="1219200" cy="299720"/>
          </a:xfrm>
          <a:prstGeom prst="rect">
            <a:avLst/>
          </a:prstGeom>
        </p:spPr>
        <p:txBody>
          <a:bodyPr vert="horz" wrap="square" lIns="0" tIns="12700" rIns="0" bIns="0" rtlCol="0">
            <a:spAutoFit/>
          </a:bodyPr>
          <a:lstStyle/>
          <a:p>
            <a:pPr marL="12700">
              <a:lnSpc>
                <a:spcPct val="100000"/>
              </a:lnSpc>
              <a:spcBef>
                <a:spcPts val="100"/>
              </a:spcBef>
            </a:pPr>
            <a:r>
              <a:rPr lang="el" sz="1800" spc="-10">
                <a:solidFill>
                  <a:srgbClr val="FFFFFF"/>
                </a:solidFill>
                <a:latin typeface="Century Gothic"/>
                <a:cs typeface="Century Gothic"/>
              </a:rPr>
              <a:t>Διαθεσιμότητα</a:t>
            </a:r>
            <a:endParaRPr sz="1800">
              <a:latin typeface="Century Gothic"/>
              <a:cs typeface="Century Gothic"/>
            </a:endParaRPr>
          </a:p>
        </p:txBody>
      </p:sp>
      <p:sp>
        <p:nvSpPr>
          <p:cNvPr id="12" name="object 12"/>
          <p:cNvSpPr txBox="1"/>
          <p:nvPr/>
        </p:nvSpPr>
        <p:spPr>
          <a:xfrm>
            <a:off x="10023280" y="767542"/>
            <a:ext cx="2169160" cy="695960"/>
          </a:xfrm>
          <a:prstGeom prst="rect">
            <a:avLst/>
          </a:prstGeom>
          <a:solidFill>
            <a:srgbClr val="BFBFBF"/>
          </a:solidFill>
        </p:spPr>
        <p:txBody>
          <a:bodyPr vert="horz" wrap="square" lIns="0" tIns="210820" rIns="0" bIns="0" rtlCol="0">
            <a:spAutoFit/>
          </a:bodyPr>
          <a:lstStyle/>
          <a:p>
            <a:pPr marL="653415">
              <a:lnSpc>
                <a:spcPct val="100000"/>
              </a:lnSpc>
              <a:spcBef>
                <a:spcPts val="1660"/>
              </a:spcBef>
            </a:pPr>
            <a:r>
              <a:rPr lang="el" sz="1800" spc="-10">
                <a:solidFill>
                  <a:srgbClr val="FFFFFF"/>
                </a:solidFill>
                <a:latin typeface="Century Gothic"/>
                <a:cs typeface="Century Gothic"/>
              </a:rPr>
              <a:t>Ακεραιότητα</a:t>
            </a:r>
            <a:endParaRPr sz="1800">
              <a:latin typeface="Century Gothic"/>
              <a:cs typeface="Century Gothic"/>
            </a:endParaRPr>
          </a:p>
        </p:txBody>
      </p:sp>
      <p:sp>
        <p:nvSpPr>
          <p:cNvPr id="13" name="object 13"/>
          <p:cNvSpPr txBox="1"/>
          <p:nvPr/>
        </p:nvSpPr>
        <p:spPr>
          <a:xfrm>
            <a:off x="10023280" y="1553038"/>
            <a:ext cx="2169160" cy="695960"/>
          </a:xfrm>
          <a:prstGeom prst="rect">
            <a:avLst/>
          </a:prstGeom>
          <a:solidFill>
            <a:srgbClr val="FFBA00"/>
          </a:solidFill>
        </p:spPr>
        <p:txBody>
          <a:bodyPr vert="horz" wrap="square" lIns="0" tIns="211454" rIns="0" bIns="0" rtlCol="0">
            <a:spAutoFit/>
          </a:bodyPr>
          <a:lstStyle/>
          <a:p>
            <a:pPr marL="296545">
              <a:lnSpc>
                <a:spcPct val="100000"/>
              </a:lnSpc>
              <a:spcBef>
                <a:spcPts val="1664"/>
              </a:spcBef>
            </a:pPr>
            <a:r>
              <a:rPr lang="el" sz="1800" b="1" spc="-10">
                <a:solidFill>
                  <a:srgbClr val="FFFFFF"/>
                </a:solidFill>
                <a:latin typeface="Century Gothic Bold"/>
                <a:cs typeface="Century Gothic Bold"/>
              </a:rPr>
              <a:t>Εμπιστευτικότητα</a:t>
            </a:r>
            <a:endParaRPr sz="1800">
              <a:latin typeface="Century Gothic Bold"/>
              <a:cs typeface="Century Gothic Bold"/>
            </a:endParaRPr>
          </a:p>
        </p:txBody>
      </p:sp>
      <p:sp>
        <p:nvSpPr>
          <p:cNvPr id="14" name="object 14"/>
          <p:cNvSpPr/>
          <p:nvPr/>
        </p:nvSpPr>
        <p:spPr>
          <a:xfrm>
            <a:off x="3258354" y="1893194"/>
            <a:ext cx="1159510" cy="2971165"/>
          </a:xfrm>
          <a:custGeom>
            <a:avLst/>
            <a:gdLst/>
            <a:ahLst/>
            <a:cxnLst/>
            <a:rect l="l" t="t" r="r" b="b"/>
            <a:pathLst>
              <a:path w="1159510" h="2971165">
                <a:moveTo>
                  <a:pt x="0" y="193185"/>
                </a:moveTo>
                <a:lnTo>
                  <a:pt x="5102" y="148890"/>
                </a:lnTo>
                <a:lnTo>
                  <a:pt x="19635" y="108227"/>
                </a:lnTo>
                <a:lnTo>
                  <a:pt x="42440" y="72357"/>
                </a:lnTo>
                <a:lnTo>
                  <a:pt x="72357" y="42440"/>
                </a:lnTo>
                <a:lnTo>
                  <a:pt x="108227" y="19635"/>
                </a:lnTo>
                <a:lnTo>
                  <a:pt x="148890" y="5102"/>
                </a:lnTo>
                <a:lnTo>
                  <a:pt x="193185" y="0"/>
                </a:lnTo>
                <a:lnTo>
                  <a:pt x="965913" y="0"/>
                </a:lnTo>
                <a:lnTo>
                  <a:pt x="1010209" y="5102"/>
                </a:lnTo>
                <a:lnTo>
                  <a:pt x="1050871" y="19635"/>
                </a:lnTo>
                <a:lnTo>
                  <a:pt x="1086741" y="42440"/>
                </a:lnTo>
                <a:lnTo>
                  <a:pt x="1116658" y="72357"/>
                </a:lnTo>
                <a:lnTo>
                  <a:pt x="1139463" y="108227"/>
                </a:lnTo>
                <a:lnTo>
                  <a:pt x="1153996" y="148890"/>
                </a:lnTo>
                <a:lnTo>
                  <a:pt x="1159099" y="193185"/>
                </a:lnTo>
                <a:lnTo>
                  <a:pt x="1159099" y="2777503"/>
                </a:lnTo>
                <a:lnTo>
                  <a:pt x="1153996" y="2821798"/>
                </a:lnTo>
                <a:lnTo>
                  <a:pt x="1139463" y="2862461"/>
                </a:lnTo>
                <a:lnTo>
                  <a:pt x="1116658" y="2898331"/>
                </a:lnTo>
                <a:lnTo>
                  <a:pt x="1086741" y="2928248"/>
                </a:lnTo>
                <a:lnTo>
                  <a:pt x="1050871" y="2951053"/>
                </a:lnTo>
                <a:lnTo>
                  <a:pt x="1010209" y="2965586"/>
                </a:lnTo>
                <a:lnTo>
                  <a:pt x="965913" y="2970689"/>
                </a:lnTo>
                <a:lnTo>
                  <a:pt x="193185" y="2970689"/>
                </a:lnTo>
                <a:lnTo>
                  <a:pt x="148890" y="2965586"/>
                </a:lnTo>
                <a:lnTo>
                  <a:pt x="108227" y="2951053"/>
                </a:lnTo>
                <a:lnTo>
                  <a:pt x="72357" y="2928248"/>
                </a:lnTo>
                <a:lnTo>
                  <a:pt x="42440" y="2898331"/>
                </a:lnTo>
                <a:lnTo>
                  <a:pt x="19635" y="2862461"/>
                </a:lnTo>
                <a:lnTo>
                  <a:pt x="5102" y="2821798"/>
                </a:lnTo>
                <a:lnTo>
                  <a:pt x="0" y="2777503"/>
                </a:lnTo>
                <a:lnTo>
                  <a:pt x="0" y="193185"/>
                </a:lnTo>
                <a:close/>
              </a:path>
            </a:pathLst>
          </a:custGeom>
          <a:ln w="41275">
            <a:solidFill>
              <a:srgbClr val="C00000"/>
            </a:solidFill>
          </a:ln>
        </p:spPr>
        <p:txBody>
          <a:bodyPr wrap="square" lIns="0" tIns="0" rIns="0" bIns="0" rtlCol="0"/>
          <a:lstStyle/>
          <a:p>
            <a:endParaRPr/>
          </a:p>
        </p:txBody>
      </p:sp>
      <p:sp>
        <p:nvSpPr>
          <p:cNvPr id="15" name="object 15"/>
          <p:cNvSpPr/>
          <p:nvPr/>
        </p:nvSpPr>
        <p:spPr>
          <a:xfrm>
            <a:off x="999282" y="1724799"/>
            <a:ext cx="2471420" cy="612140"/>
          </a:xfrm>
          <a:custGeom>
            <a:avLst/>
            <a:gdLst/>
            <a:ahLst/>
            <a:cxnLst/>
            <a:rect l="l" t="t" r="r" b="b"/>
            <a:pathLst>
              <a:path w="2471420" h="612139">
                <a:moveTo>
                  <a:pt x="2471276" y="0"/>
                </a:moveTo>
                <a:lnTo>
                  <a:pt x="0" y="0"/>
                </a:lnTo>
                <a:lnTo>
                  <a:pt x="0" y="612001"/>
                </a:lnTo>
                <a:lnTo>
                  <a:pt x="2471276" y="612001"/>
                </a:lnTo>
                <a:lnTo>
                  <a:pt x="2471276" y="0"/>
                </a:lnTo>
                <a:close/>
              </a:path>
            </a:pathLst>
          </a:custGeom>
          <a:solidFill>
            <a:srgbClr val="FFFFFF"/>
          </a:solidFill>
        </p:spPr>
        <p:txBody>
          <a:bodyPr wrap="square" lIns="0" tIns="0" rIns="0" bIns="0" rtlCol="0"/>
          <a:lstStyle/>
          <a:p>
            <a:endParaRPr/>
          </a:p>
        </p:txBody>
      </p:sp>
      <p:graphicFrame>
        <p:nvGraphicFramePr>
          <p:cNvPr id="16" name="object 16"/>
          <p:cNvGraphicFramePr>
            <a:graphicFrameLocks noGrp="1"/>
          </p:cNvGraphicFramePr>
          <p:nvPr>
            <p:extLst>
              <p:ext uri="{D42A27DB-BD31-4B8C-83A1-F6EECF244321}">
                <p14:modId xmlns:p14="http://schemas.microsoft.com/office/powerpoint/2010/main" val="584153532"/>
              </p:ext>
            </p:extLst>
          </p:nvPr>
        </p:nvGraphicFramePr>
        <p:xfrm>
          <a:off x="709620" y="1713687"/>
          <a:ext cx="6509384" cy="3994784"/>
        </p:xfrm>
        <a:graphic>
          <a:graphicData uri="http://schemas.openxmlformats.org/drawingml/2006/table">
            <a:tbl>
              <a:tblPr firstRow="1" bandRow="1">
                <a:tableStyleId>{2D5ABB26-0587-4C30-8999-92F81FD0307C}</a:tableStyleId>
              </a:tblPr>
              <a:tblGrid>
                <a:gridCol w="283210">
                  <a:extLst>
                    <a:ext uri="{9D8B030D-6E8A-4147-A177-3AD203B41FA5}">
                      <a16:colId xmlns:a16="http://schemas.microsoft.com/office/drawing/2014/main" val="20000"/>
                    </a:ext>
                  </a:extLst>
                </a:gridCol>
                <a:gridCol w="2351405">
                  <a:extLst>
                    <a:ext uri="{9D8B030D-6E8A-4147-A177-3AD203B41FA5}">
                      <a16:colId xmlns:a16="http://schemas.microsoft.com/office/drawing/2014/main" val="20001"/>
                    </a:ext>
                  </a:extLst>
                </a:gridCol>
                <a:gridCol w="119380">
                  <a:extLst>
                    <a:ext uri="{9D8B030D-6E8A-4147-A177-3AD203B41FA5}">
                      <a16:colId xmlns:a16="http://schemas.microsoft.com/office/drawing/2014/main" val="20002"/>
                    </a:ext>
                  </a:extLst>
                </a:gridCol>
                <a:gridCol w="819785">
                  <a:extLst>
                    <a:ext uri="{9D8B030D-6E8A-4147-A177-3AD203B41FA5}">
                      <a16:colId xmlns:a16="http://schemas.microsoft.com/office/drawing/2014/main" val="20003"/>
                    </a:ext>
                  </a:extLst>
                </a:gridCol>
                <a:gridCol w="1145539">
                  <a:extLst>
                    <a:ext uri="{9D8B030D-6E8A-4147-A177-3AD203B41FA5}">
                      <a16:colId xmlns:a16="http://schemas.microsoft.com/office/drawing/2014/main" val="20004"/>
                    </a:ext>
                  </a:extLst>
                </a:gridCol>
                <a:gridCol w="874395">
                  <a:extLst>
                    <a:ext uri="{9D8B030D-6E8A-4147-A177-3AD203B41FA5}">
                      <a16:colId xmlns:a16="http://schemas.microsoft.com/office/drawing/2014/main" val="20005"/>
                    </a:ext>
                  </a:extLst>
                </a:gridCol>
                <a:gridCol w="915670">
                  <a:extLst>
                    <a:ext uri="{9D8B030D-6E8A-4147-A177-3AD203B41FA5}">
                      <a16:colId xmlns:a16="http://schemas.microsoft.com/office/drawing/2014/main" val="20006"/>
                    </a:ext>
                  </a:extLst>
                </a:gridCol>
              </a:tblGrid>
              <a:tr h="269240">
                <a:tc>
                  <a:txBody>
                    <a:bodyPr/>
                    <a:lstStyle/>
                    <a:p>
                      <a:pPr>
                        <a:lnSpc>
                          <a:spcPct val="100000"/>
                        </a:lnSpc>
                      </a:pPr>
                      <a:endParaRPr sz="1500" dirty="0">
                        <a:latin typeface="Times New Roman"/>
                        <a:cs typeface="Times New Roman"/>
                      </a:endParaRPr>
                    </a:p>
                  </a:txBody>
                  <a:tcPr marL="0" marR="0" marT="0" marB="0">
                    <a:lnR w="28575">
                      <a:solidFill>
                        <a:srgbClr val="C00000"/>
                      </a:solidFill>
                      <a:prstDash val="solid"/>
                    </a:lnR>
                    <a:lnB w="12700">
                      <a:solidFill>
                        <a:srgbClr val="FFFFFF"/>
                      </a:solidFill>
                      <a:prstDash val="solid"/>
                    </a:lnB>
                  </a:tcPr>
                </a:tc>
                <a:tc gridSpan="2">
                  <a:txBody>
                    <a:bodyPr/>
                    <a:lstStyle/>
                    <a:p>
                      <a:pPr marL="161925">
                        <a:lnSpc>
                          <a:spcPts val="1780"/>
                        </a:lnSpc>
                        <a:spcBef>
                          <a:spcPts val="240"/>
                        </a:spcBef>
                      </a:pPr>
                      <a:r>
                        <a:rPr lang="el" sz="1800" dirty="0">
                          <a:latin typeface="Century Gothic"/>
                          <a:cs typeface="Century Gothic"/>
                        </a:rPr>
                        <a:t>Το </a:t>
                      </a:r>
                      <a:r>
                        <a:rPr lang="el-GR" sz="1800" dirty="0">
                          <a:latin typeface="Century Gothic"/>
                          <a:cs typeface="Century Gothic"/>
                        </a:rPr>
                        <a:t>σταθμοί φόρτισης</a:t>
                      </a:r>
                      <a:r>
                        <a:rPr lang="el" sz="1800" dirty="0">
                          <a:latin typeface="Century Gothic"/>
                          <a:cs typeface="Century Gothic"/>
                        </a:rPr>
                        <a:t> </a:t>
                      </a:r>
                      <a:r>
                        <a:rPr lang="el" sz="1800" b="1" dirty="0">
                          <a:latin typeface="Century Gothic Bold"/>
                          <a:cs typeface="Century Gothic Bold"/>
                        </a:rPr>
                        <a:t> </a:t>
                      </a:r>
                      <a:r>
                        <a:rPr lang="el" sz="1800" dirty="0">
                          <a:latin typeface="Century Gothic"/>
                          <a:cs typeface="Century Gothic"/>
                        </a:rPr>
                        <a:t>είναι το πιο</a:t>
                      </a:r>
                      <a:endParaRPr sz="1800" dirty="0">
                        <a:latin typeface="Century Gothic"/>
                        <a:cs typeface="Century Gothic"/>
                      </a:endParaRPr>
                    </a:p>
                  </a:txBody>
                  <a:tcPr marL="0" marR="0" marT="30480" marB="0">
                    <a:lnL w="28575">
                      <a:solidFill>
                        <a:srgbClr val="C00000"/>
                      </a:solidFill>
                      <a:prstDash val="solid"/>
                    </a:lnL>
                    <a:lnR w="28575">
                      <a:solidFill>
                        <a:srgbClr val="C00000"/>
                      </a:solidFill>
                      <a:prstDash val="solid"/>
                    </a:lnR>
                    <a:lnT w="28575">
                      <a:solidFill>
                        <a:srgbClr val="C00000"/>
                      </a:solidFill>
                      <a:prstDash val="solid"/>
                    </a:lnT>
                    <a:lnB w="12700">
                      <a:solidFill>
                        <a:srgbClr val="FFFFFF"/>
                      </a:solidFill>
                      <a:prstDash val="solid"/>
                    </a:lnB>
                  </a:tcPr>
                </a:tc>
                <a:tc hMerge="1">
                  <a:txBody>
                    <a:bodyPr/>
                    <a:lstStyle/>
                    <a:p>
                      <a:endParaRPr/>
                    </a:p>
                  </a:txBody>
                  <a:tcPr marL="0" marR="0" marT="0" marB="0"/>
                </a:tc>
                <a:tc gridSpan="4">
                  <a:txBody>
                    <a:bodyPr/>
                    <a:lstStyle/>
                    <a:p>
                      <a:pPr>
                        <a:lnSpc>
                          <a:spcPct val="100000"/>
                        </a:lnSpc>
                      </a:pPr>
                      <a:endParaRPr sz="1500">
                        <a:latin typeface="Times New Roman"/>
                        <a:cs typeface="Times New Roman"/>
                      </a:endParaRPr>
                    </a:p>
                  </a:txBody>
                  <a:tcPr marL="0" marR="0" marT="0" marB="0">
                    <a:lnL w="28575">
                      <a:solidFill>
                        <a:srgbClr val="C00000"/>
                      </a:solidFill>
                      <a:prstDash val="solid"/>
                    </a:lnL>
                    <a:lnB w="12700">
                      <a:solidFill>
                        <a:srgbClr val="FFFFF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42265">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28575">
                      <a:solidFill>
                        <a:srgbClr val="C00000"/>
                      </a:solidFill>
                      <a:prstDash val="solid"/>
                    </a:lnR>
                    <a:lnT w="12700">
                      <a:solidFill>
                        <a:srgbClr val="FFFFFF"/>
                      </a:solidFill>
                      <a:prstDash val="solid"/>
                    </a:lnT>
                    <a:solidFill>
                      <a:srgbClr val="FFBA00"/>
                    </a:solidFill>
                  </a:tcPr>
                </a:tc>
                <a:tc>
                  <a:txBody>
                    <a:bodyPr/>
                    <a:lstStyle/>
                    <a:p>
                      <a:pPr marL="433705">
                        <a:lnSpc>
                          <a:spcPct val="100000"/>
                        </a:lnSpc>
                        <a:spcBef>
                          <a:spcPts val="234"/>
                        </a:spcBef>
                      </a:pPr>
                      <a:r>
                        <a:rPr lang="el" sz="1800">
                          <a:latin typeface="Century Gothic"/>
                          <a:cs typeface="Century Gothic"/>
                        </a:rPr>
                        <a:t>Επηρεαζόμενο περιουσιακό στοιχείο</a:t>
                      </a:r>
                      <a:endParaRPr sz="1800">
                        <a:latin typeface="Century Gothic"/>
                        <a:cs typeface="Century Gothic"/>
                      </a:endParaRPr>
                    </a:p>
                  </a:txBody>
                  <a:tcPr marL="0" marR="0" marT="29844" marB="0">
                    <a:lnL w="28575">
                      <a:solidFill>
                        <a:srgbClr val="C00000"/>
                      </a:solidFill>
                      <a:prstDash val="solid"/>
                    </a:lnL>
                    <a:lnR w="12700">
                      <a:solidFill>
                        <a:srgbClr val="FFFFFF"/>
                      </a:solidFill>
                      <a:prstDash val="solid"/>
                    </a:lnR>
                    <a:lnT w="12700">
                      <a:solidFill>
                        <a:srgbClr val="FFFFFF"/>
                      </a:solidFill>
                      <a:prstDash val="solid"/>
                    </a:lnT>
                    <a:lnB w="28575">
                      <a:solidFill>
                        <a:srgbClr val="C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28575">
                      <a:solidFill>
                        <a:srgbClr val="C00000"/>
                      </a:solidFill>
                      <a:prstDash val="solid"/>
                    </a:lnR>
                    <a:lnT w="12700">
                      <a:solidFill>
                        <a:srgbClr val="FFFFFF"/>
                      </a:solidFill>
                      <a:prstDash val="solid"/>
                    </a:lnT>
                    <a:lnB w="28575">
                      <a:solidFill>
                        <a:srgbClr val="C00000"/>
                      </a:solidFill>
                      <a:prstDash val="solid"/>
                    </a:lnB>
                  </a:tcPr>
                </a:tc>
                <a:tc>
                  <a:txBody>
                    <a:bodyPr/>
                    <a:lstStyle/>
                    <a:p>
                      <a:pPr marL="191135">
                        <a:lnSpc>
                          <a:spcPct val="100000"/>
                        </a:lnSpc>
                        <a:spcBef>
                          <a:spcPts val="355"/>
                        </a:spcBef>
                      </a:pPr>
                      <a:r>
                        <a:rPr lang="el-GR" sz="1200" b="1" spc="-25" dirty="0">
                          <a:solidFill>
                            <a:srgbClr val="FFFFFF"/>
                          </a:solidFill>
                          <a:latin typeface="Century Gothic Bold"/>
                          <a:cs typeface="Century Gothic Bold"/>
                        </a:rPr>
                        <a:t>σταθμοί φόρτισης</a:t>
                      </a:r>
                      <a:endParaRPr sz="1200" dirty="0">
                        <a:latin typeface="Century Gothic Bold"/>
                        <a:cs typeface="Century Gothic Bold"/>
                      </a:endParaRPr>
                    </a:p>
                  </a:txBody>
                  <a:tcPr marL="0" marR="0" marT="45085" marB="0">
                    <a:lnL w="28575">
                      <a:solidFill>
                        <a:srgbClr val="C00000"/>
                      </a:solidFill>
                      <a:prstDash val="solid"/>
                    </a:lnL>
                    <a:lnR w="12700">
                      <a:solidFill>
                        <a:srgbClr val="FFFFFF"/>
                      </a:solidFill>
                      <a:prstDash val="solid"/>
                    </a:lnR>
                    <a:lnT w="12700">
                      <a:solidFill>
                        <a:srgbClr val="FFFFFF"/>
                      </a:solidFill>
                      <a:prstDash val="solid"/>
                    </a:lnT>
                    <a:solidFill>
                      <a:srgbClr val="FFBA00"/>
                    </a:solidFill>
                  </a:tcPr>
                </a:tc>
                <a:tc rowSpan="2">
                  <a:txBody>
                    <a:bodyPr/>
                    <a:lstStyle/>
                    <a:p>
                      <a:pPr algn="ctr">
                        <a:lnSpc>
                          <a:spcPct val="100000"/>
                        </a:lnSpc>
                        <a:spcBef>
                          <a:spcPts val="355"/>
                        </a:spcBef>
                      </a:pPr>
                      <a:r>
                        <a:rPr lang="en-US" sz="1200" b="1" spc="-25" dirty="0">
                          <a:solidFill>
                            <a:srgbClr val="FFFFFF"/>
                          </a:solidFill>
                          <a:latin typeface="Century Gothic Bold"/>
                          <a:cs typeface="Century Gothic Bold"/>
                        </a:rPr>
                        <a:t>CS</a:t>
                      </a:r>
                      <a:endParaRPr sz="1200" dirty="0">
                        <a:latin typeface="Century Gothic Bold"/>
                        <a:cs typeface="Century Gothic Bold"/>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rowSpan="2">
                  <a:txBody>
                    <a:bodyPr/>
                    <a:lstStyle/>
                    <a:p>
                      <a:pPr algn="ctr">
                        <a:lnSpc>
                          <a:spcPct val="100000"/>
                        </a:lnSpc>
                        <a:spcBef>
                          <a:spcPts val="355"/>
                        </a:spcBef>
                      </a:pPr>
                      <a:r>
                        <a:rPr lang="en-US" sz="1200" b="1" spc="-25" dirty="0">
                          <a:solidFill>
                            <a:srgbClr val="FFFFFF"/>
                          </a:solidFill>
                          <a:latin typeface="Century Gothic Bold"/>
                          <a:cs typeface="Century Gothic Bold"/>
                        </a:rPr>
                        <a:t>EV</a:t>
                      </a:r>
                      <a:endParaRPr sz="1200" dirty="0">
                        <a:latin typeface="Century Gothic Bold"/>
                        <a:cs typeface="Century Gothic Bold"/>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rowSpan="2">
                  <a:txBody>
                    <a:bodyPr/>
                    <a:lstStyle/>
                    <a:p>
                      <a:pPr marL="314960" marR="224790" indent="-82550">
                        <a:lnSpc>
                          <a:spcPts val="1420"/>
                        </a:lnSpc>
                        <a:spcBef>
                          <a:spcPts val="415"/>
                        </a:spcBef>
                      </a:pPr>
                      <a:r>
                        <a:rPr lang="el" sz="1200" b="1" spc="-10">
                          <a:solidFill>
                            <a:srgbClr val="FFFFFF"/>
                          </a:solidFill>
                          <a:latin typeface="Century Gothic Bold"/>
                          <a:cs typeface="Century Gothic Bold"/>
                        </a:rPr>
                        <a:t>Ηλεκτρικό δίκτυο</a:t>
                      </a:r>
                      <a:endParaRPr sz="1200">
                        <a:latin typeface="Century Gothic Bold"/>
                        <a:cs typeface="Century Gothic Bold"/>
                      </a:endParaRPr>
                    </a:p>
                  </a:txBody>
                  <a:tcPr marL="0" marR="0" marT="527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extLst>
                  <a:ext uri="{0D108BD9-81ED-4DB2-BD59-A6C34878D82A}">
                    <a16:rowId xmlns:a16="http://schemas.microsoft.com/office/drawing/2014/main" val="10001"/>
                  </a:ext>
                </a:extLst>
              </a:tr>
              <a:tr h="189865">
                <a:tc gridSpan="2">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B w="38100">
                      <a:solidFill>
                        <a:srgbClr val="FFFFFF"/>
                      </a:solidFill>
                      <a:prstDash val="solid"/>
                    </a:lnB>
                    <a:solidFill>
                      <a:srgbClr val="FFBA00"/>
                    </a:solidFill>
                  </a:tcPr>
                </a:tc>
                <a:tc hMerge="1">
                  <a:txBody>
                    <a:bodyPr/>
                    <a:lstStyle/>
                    <a:p>
                      <a:endParaRPr/>
                    </a:p>
                  </a:txBody>
                  <a:tcPr marL="0" marR="0" marT="0" marB="0"/>
                </a:tc>
                <a:tc gridSpan="2">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28575" cap="flat" cmpd="sng" algn="ctr">
                      <a:solidFill>
                        <a:srgbClr val="C00000"/>
                      </a:solidFill>
                      <a:prstDash val="solid"/>
                      <a:round/>
                      <a:headEnd type="none" w="med" len="med"/>
                      <a:tailEnd type="none" w="med" len="med"/>
                    </a:lnT>
                    <a:lnB w="38100">
                      <a:solidFill>
                        <a:srgbClr val="FFFFFF"/>
                      </a:solidFill>
                      <a:prstDash val="solid"/>
                    </a:lnB>
                    <a:solidFill>
                      <a:srgbClr val="FFBA00"/>
                    </a:solidFill>
                  </a:tcPr>
                </a:tc>
                <a:tc hMerge="1">
                  <a:txBody>
                    <a:bodyPr/>
                    <a:lstStyle/>
                    <a:p>
                      <a:endParaRPr/>
                    </a:p>
                  </a:txBody>
                  <a:tcPr marL="0" marR="0" marT="0" marB="0"/>
                </a:tc>
                <a:tc vMerge="1">
                  <a:txBody>
                    <a:bodyPr/>
                    <a:lstStyle/>
                    <a:p>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vMerge="1">
                  <a:txBody>
                    <a:bodyPr/>
                    <a:lstStyle/>
                    <a:p>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vMerge="1">
                  <a:txBody>
                    <a:bodyPr/>
                    <a:lstStyle/>
                    <a:p>
                      <a:endParaRPr/>
                    </a:p>
                  </a:txBody>
                  <a:tcPr marL="0" marR="0" marT="527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extLst>
                  <a:ext uri="{0D108BD9-81ED-4DB2-BD59-A6C34878D82A}">
                    <a16:rowId xmlns:a16="http://schemas.microsoft.com/office/drawing/2014/main" val="10002"/>
                  </a:ext>
                </a:extLst>
              </a:tr>
              <a:tr h="319405">
                <a:tc gridSpan="2">
                  <a:txBody>
                    <a:bodyPr/>
                    <a:lstStyle/>
                    <a:p>
                      <a:pPr marL="90805">
                        <a:lnSpc>
                          <a:spcPct val="100000"/>
                        </a:lnSpc>
                        <a:spcBef>
                          <a:spcPts val="355"/>
                        </a:spcBef>
                      </a:pPr>
                      <a:r>
                        <a:rPr lang="el" sz="1200" spc="-20">
                          <a:latin typeface="Century Gothic"/>
                          <a:cs typeface="Century Gothic"/>
                        </a:rPr>
                        <a:t>ΜιτΜ</a:t>
                      </a:r>
                      <a:endParaRPr sz="1200">
                        <a:latin typeface="Century Gothic"/>
                        <a:cs typeface="Century Gothic"/>
                      </a:endParaRPr>
                    </a:p>
                  </a:txBody>
                  <a:tcPr marL="0" marR="0" marT="4508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00000"/>
                    </a:solidFill>
                  </a:tcPr>
                </a:tc>
                <a:extLst>
                  <a:ext uri="{0D108BD9-81ED-4DB2-BD59-A6C34878D82A}">
                    <a16:rowId xmlns:a16="http://schemas.microsoft.com/office/drawing/2014/main" val="10003"/>
                  </a:ext>
                </a:extLst>
              </a:tr>
              <a:tr h="319405">
                <a:tc gridSpan="2">
                  <a:txBody>
                    <a:bodyPr/>
                    <a:lstStyle/>
                    <a:p>
                      <a:pPr marL="90805">
                        <a:lnSpc>
                          <a:spcPct val="100000"/>
                        </a:lnSpc>
                        <a:spcBef>
                          <a:spcPts val="360"/>
                        </a:spcBef>
                      </a:pPr>
                      <a:r>
                        <a:rPr lang="el" sz="1200">
                          <a:latin typeface="Century Gothic"/>
                          <a:cs typeface="Century Gothic"/>
                        </a:rPr>
                        <a:t>Ανακατεύθυνση επισκεψιμότητας</a:t>
                      </a:r>
                      <a:endParaRPr sz="120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4"/>
                  </a:ext>
                </a:extLst>
              </a:tr>
              <a:tr h="319405">
                <a:tc gridSpan="2">
                  <a:txBody>
                    <a:bodyPr/>
                    <a:lstStyle/>
                    <a:p>
                      <a:pPr marL="90805">
                        <a:lnSpc>
                          <a:spcPct val="100000"/>
                        </a:lnSpc>
                        <a:spcBef>
                          <a:spcPts val="360"/>
                        </a:spcBef>
                      </a:pPr>
                      <a:r>
                        <a:rPr lang="el" sz="1200" spc="-20">
                          <a:latin typeface="Century Gothic"/>
                          <a:cs typeface="Century Gothic"/>
                        </a:rPr>
                        <a:t>APTs</a:t>
                      </a:r>
                      <a:endParaRPr sz="120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extLst>
                  <a:ext uri="{0D108BD9-81ED-4DB2-BD59-A6C34878D82A}">
                    <a16:rowId xmlns:a16="http://schemas.microsoft.com/office/drawing/2014/main" val="10005"/>
                  </a:ext>
                </a:extLst>
              </a:tr>
              <a:tr h="319405">
                <a:tc gridSpan="2">
                  <a:txBody>
                    <a:bodyPr/>
                    <a:lstStyle/>
                    <a:p>
                      <a:pPr marL="90805">
                        <a:lnSpc>
                          <a:spcPct val="100000"/>
                        </a:lnSpc>
                        <a:spcBef>
                          <a:spcPts val="365"/>
                        </a:spcBef>
                      </a:pPr>
                      <a:r>
                        <a:rPr lang="el" sz="1200">
                          <a:latin typeface="Century Gothic"/>
                          <a:cs typeface="Century Gothic"/>
                        </a:rPr>
                        <a:t>Κεκαλυμμένα/πλευρικά κανάλια</a:t>
                      </a:r>
                      <a:endParaRPr sz="1200">
                        <a:latin typeface="Century Gothic"/>
                        <a:cs typeface="Century Gothic"/>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6"/>
                  </a:ext>
                </a:extLst>
              </a:tr>
              <a:tr h="319405">
                <a:tc gridSpan="2">
                  <a:txBody>
                    <a:bodyPr/>
                    <a:lstStyle/>
                    <a:p>
                      <a:pPr marL="90805">
                        <a:lnSpc>
                          <a:spcPct val="100000"/>
                        </a:lnSpc>
                        <a:spcBef>
                          <a:spcPts val="365"/>
                        </a:spcBef>
                      </a:pPr>
                      <a:r>
                        <a:rPr lang="el" sz="1200">
                          <a:latin typeface="Century Gothic"/>
                          <a:cs typeface="Century Gothic"/>
                        </a:rPr>
                        <a:t>Επίθεση παθητικής ανάλυσης</a:t>
                      </a:r>
                      <a:endParaRPr sz="1200">
                        <a:latin typeface="Century Gothic"/>
                        <a:cs typeface="Century Gothic"/>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7"/>
                  </a:ext>
                </a:extLst>
              </a:tr>
              <a:tr h="319405">
                <a:tc gridSpan="2">
                  <a:txBody>
                    <a:bodyPr/>
                    <a:lstStyle/>
                    <a:p>
                      <a:pPr marL="90805">
                        <a:lnSpc>
                          <a:spcPct val="100000"/>
                        </a:lnSpc>
                        <a:spcBef>
                          <a:spcPts val="370"/>
                        </a:spcBef>
                      </a:pPr>
                      <a:r>
                        <a:rPr lang="el" sz="1200">
                          <a:latin typeface="Century Gothic"/>
                          <a:cs typeface="Century Gothic"/>
                        </a:rPr>
                        <a:t>Σκόπιμη έκθεση</a:t>
                      </a:r>
                      <a:endParaRPr sz="1200">
                        <a:latin typeface="Century Gothic"/>
                        <a:cs typeface="Century Gothic"/>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extLst>
                  <a:ext uri="{0D108BD9-81ED-4DB2-BD59-A6C34878D82A}">
                    <a16:rowId xmlns:a16="http://schemas.microsoft.com/office/drawing/2014/main" val="10008"/>
                  </a:ext>
                </a:extLst>
              </a:tr>
              <a:tr h="319405">
                <a:tc gridSpan="2">
                  <a:txBody>
                    <a:bodyPr/>
                    <a:lstStyle/>
                    <a:p>
                      <a:pPr marL="90805">
                        <a:lnSpc>
                          <a:spcPct val="100000"/>
                        </a:lnSpc>
                        <a:spcBef>
                          <a:spcPts val="345"/>
                        </a:spcBef>
                      </a:pPr>
                      <a:r>
                        <a:rPr lang="el" sz="1200" spc="-10">
                          <a:latin typeface="Century Gothic"/>
                          <a:cs typeface="Century Gothic"/>
                        </a:rPr>
                        <a:t>Επιθέσεις Web/TCP-IP</a:t>
                      </a:r>
                      <a:endParaRPr sz="1200">
                        <a:latin typeface="Century Gothic"/>
                        <a:cs typeface="Century Gothic"/>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extLst>
                  <a:ext uri="{0D108BD9-81ED-4DB2-BD59-A6C34878D82A}">
                    <a16:rowId xmlns:a16="http://schemas.microsoft.com/office/drawing/2014/main" val="10009"/>
                  </a:ext>
                </a:extLst>
              </a:tr>
            </a:tbl>
          </a:graphicData>
        </a:graphic>
      </p:graphicFrame>
      <p:sp>
        <p:nvSpPr>
          <p:cNvPr id="17" name="object 17"/>
          <p:cNvSpPr txBox="1"/>
          <p:nvPr/>
        </p:nvSpPr>
        <p:spPr>
          <a:xfrm>
            <a:off x="78738" y="6523201"/>
            <a:ext cx="5438140" cy="444352"/>
          </a:xfrm>
          <a:prstGeom prst="rect">
            <a:avLst/>
          </a:prstGeom>
        </p:spPr>
        <p:txBody>
          <a:bodyPr vert="horz" wrap="square" lIns="0" tIns="13335" rIns="0" bIns="0" rtlCol="0">
            <a:spAutoFit/>
          </a:bodyPr>
          <a:lstStyle/>
          <a:p>
            <a:pPr marL="12700">
              <a:lnSpc>
                <a:spcPct val="100000"/>
              </a:lnSpc>
              <a:spcBef>
                <a:spcPts val="105"/>
              </a:spcBef>
            </a:pPr>
            <a:r>
              <a:rPr lang="el-GR" sz="1400" dirty="0">
                <a:latin typeface="Century Gothic"/>
                <a:cs typeface="Century Gothic"/>
              </a:rPr>
              <a:t>σταθμοί φόρτισης</a:t>
            </a:r>
            <a:r>
              <a:rPr lang="el" sz="1400" dirty="0">
                <a:latin typeface="Century Gothic"/>
                <a:cs typeface="Century Gothic"/>
              </a:rPr>
              <a:t>P008_S_E: Cristina Alcaraz (UMA), Abdelkader Shaaban (ΑΙΤ)</a:t>
            </a:r>
            <a:endParaRPr sz="1400" dirty="0">
              <a:latin typeface="Century Gothic"/>
              <a:cs typeface="Century Gothic"/>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882216" y="-11112"/>
            <a:ext cx="5309870" cy="6880225"/>
            <a:chOff x="6882216" y="-11112"/>
            <a:chExt cx="5309870" cy="6880225"/>
          </a:xfrm>
        </p:grpSpPr>
        <p:pic>
          <p:nvPicPr>
            <p:cNvPr id="3" name="object 3"/>
            <p:cNvPicPr/>
            <p:nvPr/>
          </p:nvPicPr>
          <p:blipFill>
            <a:blip r:embed="rId2" cstate="print"/>
            <a:stretch>
              <a:fillRect/>
            </a:stretch>
          </p:blipFill>
          <p:spPr>
            <a:xfrm>
              <a:off x="7169923" y="0"/>
              <a:ext cx="5022075" cy="6858000"/>
            </a:xfrm>
            <a:prstGeom prst="rect">
              <a:avLst/>
            </a:prstGeom>
          </p:spPr>
        </p:pic>
        <p:pic>
          <p:nvPicPr>
            <p:cNvPr id="4" name="object 4"/>
            <p:cNvPicPr/>
            <p:nvPr/>
          </p:nvPicPr>
          <p:blipFill>
            <a:blip r:embed="rId3" cstate="print"/>
            <a:stretch>
              <a:fillRect/>
            </a:stretch>
          </p:blipFill>
          <p:spPr>
            <a:xfrm>
              <a:off x="7549376" y="6167335"/>
              <a:ext cx="3294001" cy="612000"/>
            </a:xfrm>
            <a:prstGeom prst="rect">
              <a:avLst/>
            </a:prstGeom>
          </p:spPr>
        </p:pic>
      </p:grpSp>
      <p:sp>
        <p:nvSpPr>
          <p:cNvPr id="5" name="object 5"/>
          <p:cNvSpPr txBox="1">
            <a:spLocks noGrp="1"/>
          </p:cNvSpPr>
          <p:nvPr>
            <p:ph type="title"/>
          </p:nvPr>
        </p:nvSpPr>
        <p:spPr>
          <a:xfrm>
            <a:off x="855395" y="387603"/>
            <a:ext cx="6314527" cy="833119"/>
          </a:xfrm>
          <a:prstGeom prst="rect">
            <a:avLst/>
          </a:prstGeom>
        </p:spPr>
        <p:txBody>
          <a:bodyPr vert="horz" wrap="square" lIns="0" tIns="63500" rIns="0" bIns="0" rtlCol="0">
            <a:spAutoFit/>
          </a:bodyPr>
          <a:lstStyle/>
          <a:p>
            <a:pPr marL="12700" marR="5080">
              <a:lnSpc>
                <a:spcPts val="3000"/>
              </a:lnSpc>
              <a:spcBef>
                <a:spcPts val="500"/>
              </a:spcBef>
            </a:pPr>
            <a:r>
              <a:rPr lang="el" spc="75" dirty="0"/>
              <a:t>Ταξινόμηση των απειλών στις υποδομές φόρτισης</a:t>
            </a:r>
          </a:p>
        </p:txBody>
      </p:sp>
      <p:sp>
        <p:nvSpPr>
          <p:cNvPr id="9" name="object 9"/>
          <p:cNvSpPr txBox="1"/>
          <p:nvPr/>
        </p:nvSpPr>
        <p:spPr>
          <a:xfrm>
            <a:off x="78738" y="6523201"/>
            <a:ext cx="5438140" cy="444352"/>
          </a:xfrm>
          <a:prstGeom prst="rect">
            <a:avLst/>
          </a:prstGeom>
        </p:spPr>
        <p:txBody>
          <a:bodyPr vert="horz" wrap="square" lIns="0" tIns="13335" rIns="0" bIns="0" rtlCol="0">
            <a:spAutoFit/>
          </a:bodyPr>
          <a:lstStyle/>
          <a:p>
            <a:pPr marL="12700">
              <a:lnSpc>
                <a:spcPct val="100000"/>
              </a:lnSpc>
              <a:spcBef>
                <a:spcPts val="105"/>
              </a:spcBef>
            </a:pPr>
            <a:r>
              <a:rPr lang="el-GR" sz="1400" dirty="0">
                <a:latin typeface="Century Gothic"/>
                <a:cs typeface="Century Gothic"/>
              </a:rPr>
              <a:t>σταθμοί φόρτισης</a:t>
            </a:r>
            <a:r>
              <a:rPr lang="el" sz="1400" dirty="0">
                <a:latin typeface="Century Gothic"/>
                <a:cs typeface="Century Gothic"/>
              </a:rPr>
              <a:t>P008_S_E: Cristina Alcaraz (UMA), Abdelkader Shaaban (ΑΙΤ)</a:t>
            </a:r>
            <a:endParaRPr sz="1400" dirty="0">
              <a:latin typeface="Century Gothic"/>
              <a:cs typeface="Century Gothic"/>
            </a:endParaRPr>
          </a:p>
        </p:txBody>
      </p:sp>
      <p:sp>
        <p:nvSpPr>
          <p:cNvPr id="6" name="object 6"/>
          <p:cNvSpPr txBox="1">
            <a:spLocks noGrp="1"/>
          </p:cNvSpPr>
          <p:nvPr>
            <p:ph type="body" idx="1"/>
          </p:nvPr>
        </p:nvSpPr>
        <p:spPr>
          <a:xfrm>
            <a:off x="711720" y="1220722"/>
            <a:ext cx="6146800" cy="3640805"/>
          </a:xfrm>
          <a:prstGeom prst="rect">
            <a:avLst/>
          </a:prstGeom>
        </p:spPr>
        <p:txBody>
          <a:bodyPr vert="horz" wrap="square" lIns="0" tIns="26670" rIns="0" bIns="0" rtlCol="0">
            <a:spAutoFit/>
          </a:bodyPr>
          <a:lstStyle/>
          <a:p>
            <a:pPr marL="103505" marR="57150" indent="-91440">
              <a:lnSpc>
                <a:spcPts val="2110"/>
              </a:lnSpc>
              <a:spcBef>
                <a:spcPts val="210"/>
              </a:spcBef>
              <a:buFont typeface="Arial"/>
              <a:buChar char="•"/>
              <a:tabLst>
                <a:tab pos="103505" algn="l"/>
                <a:tab pos="166370" algn="l"/>
              </a:tabLst>
            </a:pPr>
            <a:r>
              <a:rPr lang="el" sz="1600" dirty="0">
                <a:solidFill>
                  <a:srgbClr val="FFBA00"/>
                </a:solidFill>
              </a:rPr>
              <a:t>	</a:t>
            </a:r>
            <a:r>
              <a:rPr lang="el" sz="1600" dirty="0"/>
              <a:t>Έτσι, είναι σαφές ότι οι </a:t>
            </a:r>
            <a:r>
              <a:rPr lang="el-GR" sz="1600" dirty="0"/>
              <a:t>σταθμοί φόρτισης</a:t>
            </a:r>
            <a:r>
              <a:rPr lang="el" sz="1600" dirty="0"/>
              <a:t> και οι σχετικές συνιστώσες τους ενδέχεται να γίνουν ευάλωτες σε πολλαπλούς τύπους απειλών</a:t>
            </a:r>
          </a:p>
          <a:p>
            <a:pPr marL="167005" indent="-154305">
              <a:lnSpc>
                <a:spcPct val="100000"/>
              </a:lnSpc>
              <a:spcBef>
                <a:spcPts val="565"/>
              </a:spcBef>
              <a:buClr>
                <a:srgbClr val="FFBA00"/>
              </a:buClr>
              <a:buFont typeface="Arial"/>
              <a:buChar char="•"/>
              <a:tabLst>
                <a:tab pos="167005" algn="l"/>
              </a:tabLst>
            </a:pPr>
            <a:r>
              <a:rPr lang="el" sz="1600" spc="-20" dirty="0"/>
              <a:t>Αλλά:</a:t>
            </a:r>
          </a:p>
          <a:p>
            <a:pPr marL="398145" lvl="1" indent="-184150">
              <a:lnSpc>
                <a:spcPct val="100000"/>
              </a:lnSpc>
              <a:spcBef>
                <a:spcPts val="560"/>
              </a:spcBef>
              <a:buFont typeface="Arial"/>
              <a:buChar char="•"/>
              <a:tabLst>
                <a:tab pos="398145" algn="l"/>
              </a:tabLst>
            </a:pPr>
            <a:r>
              <a:rPr lang="el" sz="1400" b="1" dirty="0">
                <a:latin typeface="Century Gothic Bold"/>
                <a:cs typeface="Century Gothic Bold"/>
              </a:rPr>
              <a:t>ΕΡΩΤΗΣΗ 1</a:t>
            </a:r>
            <a:r>
              <a:rPr lang="el" sz="1400" dirty="0">
                <a:latin typeface="Century Gothic"/>
                <a:cs typeface="Century Gothic"/>
              </a:rPr>
              <a:t>: Ποιες;</a:t>
            </a:r>
            <a:endParaRPr sz="1400" dirty="0">
              <a:latin typeface="Century Gothic"/>
              <a:cs typeface="Century Gothic"/>
            </a:endParaRPr>
          </a:p>
          <a:p>
            <a:pPr marL="398145" lvl="1" indent="-184150">
              <a:lnSpc>
                <a:spcPct val="100000"/>
              </a:lnSpc>
              <a:spcBef>
                <a:spcPts val="670"/>
              </a:spcBef>
              <a:buFont typeface="Arial"/>
              <a:buChar char="•"/>
              <a:tabLst>
                <a:tab pos="398145" algn="l"/>
              </a:tabLst>
            </a:pPr>
            <a:r>
              <a:rPr lang="el" sz="1400" dirty="0">
                <a:latin typeface="Century Gothic"/>
                <a:cs typeface="Century Gothic"/>
              </a:rPr>
              <a:t>ΑΠΑΝΤΗΣΗ: "</a:t>
            </a:r>
            <a:r>
              <a:rPr lang="el" sz="1400" i="1" dirty="0">
                <a:latin typeface="Century Gothic Italic"/>
                <a:cs typeface="Century Gothic Italic"/>
              </a:rPr>
              <a:t>Βασικά, οποιαδήποτε απειλή κατά των CPS/IIoT</a:t>
            </a:r>
            <a:r>
              <a:rPr lang="el" sz="1400" spc="-10" dirty="0">
                <a:latin typeface="Century Gothic"/>
                <a:cs typeface="Century Gothic"/>
              </a:rPr>
              <a:t>"</a:t>
            </a:r>
            <a:endParaRPr sz="1400" dirty="0">
              <a:latin typeface="Century Gothic"/>
              <a:cs typeface="Century Gothic"/>
            </a:endParaRPr>
          </a:p>
          <a:p>
            <a:pPr marL="396240" marR="374015" lvl="1" indent="-182880">
              <a:lnSpc>
                <a:spcPts val="1900"/>
              </a:lnSpc>
              <a:spcBef>
                <a:spcPts val="655"/>
              </a:spcBef>
              <a:buFont typeface="Arial"/>
              <a:buChar char="•"/>
              <a:tabLst>
                <a:tab pos="396240" algn="l"/>
                <a:tab pos="397510" algn="l"/>
              </a:tabLst>
            </a:pPr>
            <a:r>
              <a:rPr lang="el" sz="1400" dirty="0">
                <a:latin typeface="Century Gothic Bold"/>
                <a:cs typeface="Century Gothic Bold"/>
              </a:rPr>
              <a:t>	</a:t>
            </a:r>
            <a:r>
              <a:rPr lang="el" sz="1400" b="1" dirty="0">
                <a:latin typeface="Century Gothic Bold"/>
                <a:cs typeface="Century Gothic Bold"/>
              </a:rPr>
              <a:t>ΕΡΩΤΗΣΗ 2</a:t>
            </a:r>
            <a:r>
              <a:rPr lang="el" sz="1400" dirty="0">
                <a:latin typeface="Century Gothic"/>
                <a:cs typeface="Century Gothic"/>
              </a:rPr>
              <a:t>: Ποιοι είναι οι κύριοι πόροι που ενδέχεται να επηρεαστούν από αυτές τις απειλές;</a:t>
            </a:r>
            <a:endParaRPr sz="1400" dirty="0">
              <a:latin typeface="Century Gothic"/>
              <a:cs typeface="Century Gothic"/>
            </a:endParaRPr>
          </a:p>
          <a:p>
            <a:pPr marL="396240" marR="5080" lvl="1" indent="-182880">
              <a:lnSpc>
                <a:spcPct val="101899"/>
              </a:lnSpc>
              <a:spcBef>
                <a:spcPts val="480"/>
              </a:spcBef>
              <a:buFont typeface="Arial"/>
              <a:buChar char="•"/>
              <a:tabLst>
                <a:tab pos="396240" algn="l"/>
                <a:tab pos="397510" algn="l"/>
              </a:tabLst>
            </a:pPr>
            <a:r>
              <a:rPr lang="el" sz="1400" dirty="0">
                <a:latin typeface="Century Gothic"/>
                <a:cs typeface="Century Gothic"/>
              </a:rPr>
              <a:t> ΑΠΑΝΤΗΣΗ: "οι πόροι που είναι υπεύθυνοι για τη διαχείριση των πρωτογενών υπηρεσιών σε υποδομές φόρτισης όπως: </a:t>
            </a:r>
            <a:r>
              <a:rPr lang="el" sz="1400" b="1" spc="-10" dirty="0">
                <a:latin typeface="Century Gothic Bold"/>
                <a:cs typeface="Century Gothic Bold"/>
              </a:rPr>
              <a:t>έλεγχος και ενέργεια</a:t>
            </a:r>
            <a:r>
              <a:rPr lang="el" sz="1400" spc="-10" dirty="0">
                <a:latin typeface="Century Gothic"/>
                <a:cs typeface="Century Gothic"/>
              </a:rPr>
              <a:t>,</a:t>
            </a:r>
            <a:endParaRPr sz="1400" dirty="0">
              <a:latin typeface="Century Gothic"/>
              <a:cs typeface="Century Gothic"/>
            </a:endParaRPr>
          </a:p>
          <a:p>
            <a:pPr marL="578485" lvl="2" indent="-182245">
              <a:lnSpc>
                <a:spcPct val="100000"/>
              </a:lnSpc>
              <a:spcBef>
                <a:spcPts val="580"/>
              </a:spcBef>
              <a:buFont typeface="Arial"/>
              <a:buChar char="•"/>
              <a:tabLst>
                <a:tab pos="578485" algn="l"/>
              </a:tabLst>
            </a:pPr>
            <a:r>
              <a:rPr lang="el" sz="1200" dirty="0">
                <a:latin typeface="Century Gothic"/>
                <a:cs typeface="Century Gothic"/>
              </a:rPr>
              <a:t>Ο έλεγχος ως βασική υπηρεσία για την εγγύηση της ισχύος</a:t>
            </a:r>
            <a:endParaRPr sz="1200" dirty="0">
              <a:latin typeface="Century Gothic"/>
              <a:cs typeface="Century Gothic"/>
            </a:endParaRPr>
          </a:p>
          <a:p>
            <a:pPr marL="578485" lvl="2" indent="-182245">
              <a:lnSpc>
                <a:spcPct val="100000"/>
              </a:lnSpc>
              <a:spcBef>
                <a:spcPts val="625"/>
              </a:spcBef>
              <a:buFont typeface="Arial"/>
              <a:buChar char="•"/>
              <a:tabLst>
                <a:tab pos="578485" algn="l"/>
              </a:tabLst>
            </a:pPr>
            <a:r>
              <a:rPr lang="el" sz="1200" dirty="0">
                <a:latin typeface="Century Gothic"/>
                <a:cs typeface="Century Gothic"/>
              </a:rPr>
              <a:t>Η εξουσία ως ουσιώδες φυσικό στοιχείο για την κοινωνία, και</a:t>
            </a:r>
            <a:endParaRPr sz="1200" dirty="0">
              <a:latin typeface="Century Gothic"/>
              <a:cs typeface="Century Gothic"/>
            </a:endParaRPr>
          </a:p>
        </p:txBody>
      </p:sp>
      <p:sp>
        <p:nvSpPr>
          <p:cNvPr id="7" name="object 7"/>
          <p:cNvSpPr txBox="1"/>
          <p:nvPr/>
        </p:nvSpPr>
        <p:spPr>
          <a:xfrm>
            <a:off x="3688717" y="5302598"/>
            <a:ext cx="2194560" cy="864869"/>
          </a:xfrm>
          <a:prstGeom prst="rect">
            <a:avLst/>
          </a:prstGeom>
          <a:solidFill>
            <a:srgbClr val="FFBA00"/>
          </a:solidFill>
        </p:spPr>
        <p:txBody>
          <a:bodyPr vert="horz" wrap="square" lIns="0" tIns="33655" rIns="0" bIns="0" rtlCol="0">
            <a:spAutoFit/>
          </a:bodyPr>
          <a:lstStyle/>
          <a:p>
            <a:pPr>
              <a:lnSpc>
                <a:spcPct val="100000"/>
              </a:lnSpc>
              <a:spcBef>
                <a:spcPts val="265"/>
              </a:spcBef>
            </a:pPr>
            <a:endParaRPr sz="1800">
              <a:latin typeface="Times New Roman"/>
              <a:cs typeface="Times New Roman"/>
            </a:endParaRPr>
          </a:p>
          <a:p>
            <a:pPr marL="707390">
              <a:lnSpc>
                <a:spcPct val="100000"/>
              </a:lnSpc>
            </a:pPr>
            <a:r>
              <a:rPr lang="el" sz="1800" b="1" spc="-10">
                <a:solidFill>
                  <a:srgbClr val="FFFFFF"/>
                </a:solidFill>
                <a:latin typeface="Century Gothic Bold"/>
                <a:cs typeface="Century Gothic Bold"/>
              </a:rPr>
              <a:t>ΔΎΝΑΜΗ</a:t>
            </a:r>
            <a:endParaRPr sz="1800">
              <a:latin typeface="Century Gothic Bold"/>
              <a:cs typeface="Century Gothic Bold"/>
            </a:endParaRPr>
          </a:p>
        </p:txBody>
      </p:sp>
      <p:sp>
        <p:nvSpPr>
          <p:cNvPr id="8" name="object 8"/>
          <p:cNvSpPr txBox="1"/>
          <p:nvPr/>
        </p:nvSpPr>
        <p:spPr>
          <a:xfrm>
            <a:off x="1403907" y="5302598"/>
            <a:ext cx="2194560" cy="864869"/>
          </a:xfrm>
          <a:prstGeom prst="rect">
            <a:avLst/>
          </a:prstGeom>
          <a:solidFill>
            <a:srgbClr val="BFBFBF"/>
          </a:solidFill>
        </p:spPr>
        <p:txBody>
          <a:bodyPr vert="horz" wrap="square" lIns="0" tIns="33655" rIns="0" bIns="0" rtlCol="0">
            <a:spAutoFit/>
          </a:bodyPr>
          <a:lstStyle/>
          <a:p>
            <a:pPr>
              <a:lnSpc>
                <a:spcPct val="100000"/>
              </a:lnSpc>
              <a:spcBef>
                <a:spcPts val="265"/>
              </a:spcBef>
            </a:pPr>
            <a:endParaRPr sz="1800">
              <a:latin typeface="Times New Roman"/>
              <a:cs typeface="Times New Roman"/>
            </a:endParaRPr>
          </a:p>
          <a:p>
            <a:pPr marL="549910">
              <a:lnSpc>
                <a:spcPct val="100000"/>
              </a:lnSpc>
            </a:pPr>
            <a:r>
              <a:rPr lang="el" sz="1800" spc="-10">
                <a:solidFill>
                  <a:srgbClr val="FFFFFF"/>
                </a:solidFill>
                <a:latin typeface="Century Gothic"/>
                <a:cs typeface="Century Gothic"/>
              </a:rPr>
              <a:t>ΈΛΕΓΧΟΣ</a:t>
            </a:r>
            <a:endParaRPr sz="1800">
              <a:latin typeface="Century Gothic"/>
              <a:cs typeface="Century Gothic"/>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169923" y="0"/>
            <a:ext cx="5022075" cy="6858000"/>
          </a:xfrm>
          <a:prstGeom prst="rect">
            <a:avLst/>
          </a:prstGeom>
        </p:spPr>
      </p:pic>
      <p:sp>
        <p:nvSpPr>
          <p:cNvPr id="3" name="object 3"/>
          <p:cNvSpPr txBox="1">
            <a:spLocks noGrp="1"/>
          </p:cNvSpPr>
          <p:nvPr>
            <p:ph type="title"/>
          </p:nvPr>
        </p:nvSpPr>
        <p:spPr>
          <a:xfrm>
            <a:off x="692056" y="250542"/>
            <a:ext cx="7498215" cy="452119"/>
          </a:xfrm>
          <a:prstGeom prst="rect">
            <a:avLst/>
          </a:prstGeom>
        </p:spPr>
        <p:txBody>
          <a:bodyPr vert="horz" wrap="square" lIns="0" tIns="12700" rIns="0" bIns="0" rtlCol="0">
            <a:spAutoFit/>
          </a:bodyPr>
          <a:lstStyle/>
          <a:p>
            <a:pPr marL="12700">
              <a:lnSpc>
                <a:spcPct val="100000"/>
              </a:lnSpc>
              <a:spcBef>
                <a:spcPts val="100"/>
              </a:spcBef>
            </a:pPr>
            <a:r>
              <a:rPr lang="el" spc="75" dirty="0"/>
              <a:t>Ταξινόμηση των απειλών κατά της ενέργειας</a:t>
            </a:r>
          </a:p>
        </p:txBody>
      </p:sp>
      <p:sp>
        <p:nvSpPr>
          <p:cNvPr id="4" name="object 4"/>
          <p:cNvSpPr txBox="1"/>
          <p:nvPr/>
        </p:nvSpPr>
        <p:spPr>
          <a:xfrm>
            <a:off x="803297" y="893042"/>
            <a:ext cx="6255385" cy="1549400"/>
          </a:xfrm>
          <a:prstGeom prst="rect">
            <a:avLst/>
          </a:prstGeom>
        </p:spPr>
        <p:txBody>
          <a:bodyPr vert="horz" wrap="square" lIns="0" tIns="12700" rIns="0" bIns="0" rtlCol="0">
            <a:spAutoFit/>
          </a:bodyPr>
          <a:lstStyle/>
          <a:p>
            <a:pPr marL="103505" marR="5080" indent="-91440">
              <a:lnSpc>
                <a:spcPct val="100000"/>
              </a:lnSpc>
              <a:spcBef>
                <a:spcPts val="100"/>
              </a:spcBef>
              <a:buClr>
                <a:srgbClr val="FFBA00"/>
              </a:buClr>
              <a:buSzPct val="110000"/>
              <a:buFont typeface="Arial"/>
              <a:buChar char="•"/>
              <a:tabLst>
                <a:tab pos="103505" algn="l"/>
                <a:tab pos="187960" algn="l"/>
              </a:tabLst>
            </a:pPr>
            <a:r>
              <a:rPr lang="el" sz="2000">
                <a:latin typeface="Century Gothic"/>
                <a:cs typeface="Century Gothic"/>
              </a:rPr>
              <a:t>Αν λάβουμε υπόψη τη φύση των περιορισμών ενέργειας και "ασφάλειας", μπορούμε να δημιουργήσουμε μια αντιστοιχία με την προηγούμενη ταξινόμηση, αλλά αυτή τη φορά λαμβάνοντας υπόψη μόνο τη διαθεσιμότητα και την ακεραιότητα των εξαρτημάτων και των υπηρεσιών, όπως:</a:t>
            </a:r>
            <a:endParaRPr sz="2000">
              <a:latin typeface="Century Gothic"/>
              <a:cs typeface="Century Gothic"/>
            </a:endParaRPr>
          </a:p>
        </p:txBody>
      </p:sp>
      <p:sp>
        <p:nvSpPr>
          <p:cNvPr id="5" name="object 5"/>
          <p:cNvSpPr txBox="1"/>
          <p:nvPr/>
        </p:nvSpPr>
        <p:spPr>
          <a:xfrm>
            <a:off x="692056" y="4622800"/>
            <a:ext cx="6236970" cy="1228090"/>
          </a:xfrm>
          <a:prstGeom prst="rect">
            <a:avLst/>
          </a:prstGeom>
        </p:spPr>
        <p:txBody>
          <a:bodyPr vert="horz" wrap="square" lIns="0" tIns="106680" rIns="0" bIns="0" rtlCol="0">
            <a:spAutoFit/>
          </a:bodyPr>
          <a:lstStyle/>
          <a:p>
            <a:pPr marL="172720" indent="-160020">
              <a:lnSpc>
                <a:spcPct val="100000"/>
              </a:lnSpc>
              <a:spcBef>
                <a:spcPts val="840"/>
              </a:spcBef>
              <a:buClr>
                <a:srgbClr val="FFBA00"/>
              </a:buClr>
              <a:buFont typeface="Arial"/>
              <a:buChar char="•"/>
              <a:tabLst>
                <a:tab pos="172720" algn="l"/>
              </a:tabLst>
            </a:pPr>
            <a:r>
              <a:rPr lang="el" sz="2000">
                <a:latin typeface="Century Gothic"/>
                <a:cs typeface="Century Gothic"/>
              </a:rPr>
              <a:t>Για να γίνει αυτό, εξετάζουμε επίσης το έργο:</a:t>
            </a:r>
            <a:endParaRPr sz="2000">
              <a:latin typeface="Century Gothic"/>
              <a:cs typeface="Century Gothic"/>
            </a:endParaRPr>
          </a:p>
          <a:p>
            <a:pPr marL="396240" marR="5080" lvl="1" indent="-182880">
              <a:lnSpc>
                <a:spcPct val="99400"/>
              </a:lnSpc>
              <a:spcBef>
                <a:spcPts val="600"/>
              </a:spcBef>
              <a:buFont typeface="Arial"/>
              <a:buChar char="•"/>
              <a:tabLst>
                <a:tab pos="396240" algn="l"/>
                <a:tab pos="397510" algn="l"/>
              </a:tabLst>
            </a:pPr>
            <a:r>
              <a:rPr lang="el" sz="1600">
                <a:latin typeface="Century Gothic"/>
                <a:cs typeface="Century Gothic"/>
              </a:rPr>
              <a:t> C. Alcaraz, J. Lopez, S. Wolthusen, "OCPP Protocol: Security Threats and Challenges", </a:t>
            </a:r>
            <a:r>
              <a:rPr lang="el" sz="1600" i="1">
                <a:latin typeface="Century Gothic Italic"/>
                <a:cs typeface="Century Gothic Italic"/>
              </a:rPr>
              <a:t>IEEE Transactions on Smart Grid</a:t>
            </a:r>
            <a:r>
              <a:rPr lang="el" sz="1600" spc="-10">
                <a:latin typeface="Century Gothic"/>
                <a:cs typeface="Century Gothic"/>
              </a:rPr>
              <a:t>, τόμος 8, σ. 2452 – 2459, 2017, ISSN: 1949-3053</a:t>
            </a:r>
            <a:endParaRPr sz="1600">
              <a:latin typeface="Century Gothic"/>
              <a:cs typeface="Century Gothic"/>
            </a:endParaRPr>
          </a:p>
        </p:txBody>
      </p:sp>
      <p:pic>
        <p:nvPicPr>
          <p:cNvPr id="6" name="object 6"/>
          <p:cNvPicPr/>
          <p:nvPr/>
        </p:nvPicPr>
        <p:blipFill>
          <a:blip r:embed="rId3" cstate="print"/>
          <a:stretch>
            <a:fillRect/>
          </a:stretch>
        </p:blipFill>
        <p:spPr>
          <a:xfrm>
            <a:off x="7549376" y="6167335"/>
            <a:ext cx="3294001" cy="612000"/>
          </a:xfrm>
          <a:prstGeom prst="rect">
            <a:avLst/>
          </a:prstGeom>
        </p:spPr>
      </p:pic>
      <p:sp>
        <p:nvSpPr>
          <p:cNvPr id="7" name="object 7"/>
          <p:cNvSpPr txBox="1"/>
          <p:nvPr/>
        </p:nvSpPr>
        <p:spPr>
          <a:xfrm>
            <a:off x="576472" y="3296368"/>
            <a:ext cx="2194560" cy="1034899"/>
          </a:xfrm>
          <a:prstGeom prst="rect">
            <a:avLst/>
          </a:prstGeom>
          <a:solidFill>
            <a:srgbClr val="FFBA00"/>
          </a:solidFill>
        </p:spPr>
        <p:txBody>
          <a:bodyPr vert="horz" wrap="square" lIns="0" tIns="49530" rIns="0" bIns="0" rtlCol="0">
            <a:spAutoFit/>
          </a:bodyPr>
          <a:lstStyle/>
          <a:p>
            <a:pPr>
              <a:lnSpc>
                <a:spcPct val="100000"/>
              </a:lnSpc>
              <a:spcBef>
                <a:spcPts val="390"/>
              </a:spcBef>
            </a:pPr>
            <a:endParaRPr sz="1600" dirty="0">
              <a:latin typeface="Times New Roman"/>
              <a:cs typeface="Times New Roman"/>
            </a:endParaRPr>
          </a:p>
          <a:p>
            <a:pPr marL="348615" marR="160655" indent="-180340">
              <a:lnSpc>
                <a:spcPct val="100000"/>
              </a:lnSpc>
            </a:pPr>
            <a:r>
              <a:rPr lang="el" sz="1600" dirty="0">
                <a:solidFill>
                  <a:srgbClr val="FFFFFF"/>
                </a:solidFill>
                <a:latin typeface="Century Gothic"/>
                <a:cs typeface="Century Gothic"/>
              </a:rPr>
              <a:t>Διακοπή υπηρεσιών (διαθεσιμότητα)</a:t>
            </a:r>
            <a:endParaRPr sz="1600" dirty="0">
              <a:latin typeface="Century Gothic"/>
              <a:cs typeface="Century Gothic"/>
            </a:endParaRPr>
          </a:p>
        </p:txBody>
      </p:sp>
      <p:sp>
        <p:nvSpPr>
          <p:cNvPr id="10" name="object 10"/>
          <p:cNvSpPr txBox="1"/>
          <p:nvPr/>
        </p:nvSpPr>
        <p:spPr>
          <a:xfrm>
            <a:off x="78738" y="6523201"/>
            <a:ext cx="5438140" cy="444352"/>
          </a:xfrm>
          <a:prstGeom prst="rect">
            <a:avLst/>
          </a:prstGeom>
        </p:spPr>
        <p:txBody>
          <a:bodyPr vert="horz" wrap="square" lIns="0" tIns="13335" rIns="0" bIns="0" rtlCol="0">
            <a:spAutoFit/>
          </a:bodyPr>
          <a:lstStyle/>
          <a:p>
            <a:pPr marL="12700">
              <a:lnSpc>
                <a:spcPct val="100000"/>
              </a:lnSpc>
              <a:spcBef>
                <a:spcPts val="105"/>
              </a:spcBef>
            </a:pPr>
            <a:r>
              <a:rPr lang="el-GR" sz="1400" dirty="0">
                <a:latin typeface="Century Gothic"/>
                <a:cs typeface="Century Gothic"/>
              </a:rPr>
              <a:t>σταθμοί φόρτισης</a:t>
            </a:r>
            <a:r>
              <a:rPr lang="el" sz="1400" dirty="0">
                <a:latin typeface="Century Gothic"/>
                <a:cs typeface="Century Gothic"/>
              </a:rPr>
              <a:t>P008_S_E: Cristina Alcaraz (UMA), Abdelkader Shaaban (ΑΙΤ)</a:t>
            </a:r>
            <a:endParaRPr sz="1400" dirty="0">
              <a:latin typeface="Century Gothic"/>
              <a:cs typeface="Century Gothic"/>
            </a:endParaRPr>
          </a:p>
        </p:txBody>
      </p:sp>
      <p:sp>
        <p:nvSpPr>
          <p:cNvPr id="8" name="object 8"/>
          <p:cNvSpPr txBox="1"/>
          <p:nvPr/>
        </p:nvSpPr>
        <p:spPr>
          <a:xfrm>
            <a:off x="2875724" y="3296368"/>
            <a:ext cx="2194560" cy="929742"/>
          </a:xfrm>
          <a:prstGeom prst="rect">
            <a:avLst/>
          </a:prstGeom>
          <a:solidFill>
            <a:srgbClr val="FFBA00"/>
          </a:solidFill>
        </p:spPr>
        <p:txBody>
          <a:bodyPr vert="horz" wrap="square" lIns="0" tIns="189230" rIns="0" bIns="0" rtlCol="0">
            <a:spAutoFit/>
          </a:bodyPr>
          <a:lstStyle/>
          <a:p>
            <a:pPr marL="323850" marR="316865" algn="ctr">
              <a:lnSpc>
                <a:spcPct val="100000"/>
              </a:lnSpc>
              <a:spcBef>
                <a:spcPts val="1490"/>
              </a:spcBef>
            </a:pPr>
            <a:r>
              <a:rPr lang="el" sz="1600" spc="-10" dirty="0">
                <a:solidFill>
                  <a:srgbClr val="FFFFFF"/>
                </a:solidFill>
                <a:latin typeface="Century Gothic"/>
                <a:cs typeface="Century Gothic"/>
              </a:rPr>
              <a:t>Υπερφόρτωση (ακεραιότητα, διαθεσιμότητα)</a:t>
            </a:r>
            <a:endParaRPr sz="1600" dirty="0">
              <a:latin typeface="Century Gothic"/>
              <a:cs typeface="Century Gothic"/>
            </a:endParaRPr>
          </a:p>
        </p:txBody>
      </p:sp>
      <p:sp>
        <p:nvSpPr>
          <p:cNvPr id="9" name="object 9"/>
          <p:cNvSpPr txBox="1"/>
          <p:nvPr/>
        </p:nvSpPr>
        <p:spPr>
          <a:xfrm>
            <a:off x="5175803" y="3296368"/>
            <a:ext cx="2194560" cy="696344"/>
          </a:xfrm>
          <a:prstGeom prst="rect">
            <a:avLst/>
          </a:prstGeom>
          <a:solidFill>
            <a:srgbClr val="FFBA00"/>
          </a:solidFill>
        </p:spPr>
        <p:txBody>
          <a:bodyPr vert="horz" wrap="square" lIns="0" tIns="49530" rIns="0" bIns="0" rtlCol="0">
            <a:spAutoFit/>
          </a:bodyPr>
          <a:lstStyle/>
          <a:p>
            <a:pPr>
              <a:lnSpc>
                <a:spcPct val="100000"/>
              </a:lnSpc>
              <a:spcBef>
                <a:spcPts val="390"/>
              </a:spcBef>
            </a:pPr>
            <a:endParaRPr sz="1400" dirty="0">
              <a:latin typeface="Times New Roman"/>
              <a:cs typeface="Times New Roman"/>
            </a:endParaRPr>
          </a:p>
          <a:p>
            <a:pPr marL="514350" marR="347345" indent="-158750">
              <a:lnSpc>
                <a:spcPct val="100000"/>
              </a:lnSpc>
            </a:pPr>
            <a:r>
              <a:rPr lang="el" sz="1400" dirty="0">
                <a:solidFill>
                  <a:srgbClr val="FFFFFF"/>
                </a:solidFill>
                <a:latin typeface="Century Gothic"/>
                <a:cs typeface="Century Gothic"/>
              </a:rPr>
              <a:t>Κλοπή ενέργειας (ακεραιότητα)</a:t>
            </a:r>
            <a:endParaRPr sz="1400" dirty="0">
              <a:latin typeface="Century Gothic"/>
              <a:cs typeface="Century Gothic"/>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363873" y="-11112"/>
            <a:ext cx="7828280" cy="6880225"/>
            <a:chOff x="4363873" y="-11112"/>
            <a:chExt cx="7828280" cy="6880225"/>
          </a:xfrm>
        </p:grpSpPr>
        <p:pic>
          <p:nvPicPr>
            <p:cNvPr id="3" name="object 3"/>
            <p:cNvPicPr/>
            <p:nvPr/>
          </p:nvPicPr>
          <p:blipFill>
            <a:blip r:embed="rId2" cstate="print"/>
            <a:stretch>
              <a:fillRect/>
            </a:stretch>
          </p:blipFill>
          <p:spPr>
            <a:xfrm>
              <a:off x="7170007" y="0"/>
              <a:ext cx="5021992" cy="6858000"/>
            </a:xfrm>
            <a:prstGeom prst="rect">
              <a:avLst/>
            </a:prstGeom>
          </p:spPr>
        </p:pic>
        <p:pic>
          <p:nvPicPr>
            <p:cNvPr id="4" name="object 4"/>
            <p:cNvPicPr/>
            <p:nvPr/>
          </p:nvPicPr>
          <p:blipFill>
            <a:blip r:embed="rId3" cstate="print"/>
            <a:stretch>
              <a:fillRect/>
            </a:stretch>
          </p:blipFill>
          <p:spPr>
            <a:xfrm>
              <a:off x="7549376" y="6167335"/>
              <a:ext cx="3294001" cy="612000"/>
            </a:xfrm>
            <a:prstGeom prst="rect">
              <a:avLst/>
            </a:prstGeom>
          </p:spPr>
        </p:pic>
        <p:sp>
          <p:nvSpPr>
            <p:cNvPr id="5" name="object 5"/>
            <p:cNvSpPr/>
            <p:nvPr/>
          </p:nvSpPr>
          <p:spPr>
            <a:xfrm>
              <a:off x="4363873" y="1291897"/>
              <a:ext cx="2924810" cy="234950"/>
            </a:xfrm>
            <a:custGeom>
              <a:avLst/>
              <a:gdLst/>
              <a:ahLst/>
              <a:cxnLst/>
              <a:rect l="l" t="t" r="r" b="b"/>
              <a:pathLst>
                <a:path w="2924809" h="234950">
                  <a:moveTo>
                    <a:pt x="2924676" y="0"/>
                  </a:moveTo>
                  <a:lnTo>
                    <a:pt x="0" y="0"/>
                  </a:lnTo>
                  <a:lnTo>
                    <a:pt x="0" y="234635"/>
                  </a:lnTo>
                  <a:lnTo>
                    <a:pt x="2924676" y="234635"/>
                  </a:lnTo>
                  <a:lnTo>
                    <a:pt x="2924676" y="0"/>
                  </a:lnTo>
                  <a:close/>
                </a:path>
              </a:pathLst>
            </a:custGeom>
            <a:solidFill>
              <a:srgbClr val="000000"/>
            </a:solidFill>
          </p:spPr>
          <p:txBody>
            <a:bodyPr wrap="square" lIns="0" tIns="0" rIns="0" bIns="0" rtlCol="0"/>
            <a:lstStyle/>
            <a:p>
              <a:endParaRPr/>
            </a:p>
          </p:txBody>
        </p:sp>
      </p:grpSp>
      <p:sp>
        <p:nvSpPr>
          <p:cNvPr id="6" name="object 6"/>
          <p:cNvSpPr txBox="1">
            <a:spLocks noGrp="1"/>
          </p:cNvSpPr>
          <p:nvPr>
            <p:ph type="title"/>
          </p:nvPr>
        </p:nvSpPr>
        <p:spPr>
          <a:xfrm>
            <a:off x="925428" y="130555"/>
            <a:ext cx="5784221" cy="452120"/>
          </a:xfrm>
          <a:prstGeom prst="rect">
            <a:avLst/>
          </a:prstGeom>
        </p:spPr>
        <p:txBody>
          <a:bodyPr vert="horz" wrap="square" lIns="0" tIns="12700" rIns="0" bIns="0" rtlCol="0">
            <a:spAutoFit/>
          </a:bodyPr>
          <a:lstStyle/>
          <a:p>
            <a:pPr marL="12700">
              <a:lnSpc>
                <a:spcPct val="100000"/>
              </a:lnSpc>
              <a:spcBef>
                <a:spcPts val="100"/>
              </a:spcBef>
            </a:pPr>
            <a:r>
              <a:rPr lang="el" spc="75" dirty="0"/>
              <a:t>Απειλές κατά της ενέργειας</a:t>
            </a:r>
          </a:p>
        </p:txBody>
      </p:sp>
      <p:sp>
        <p:nvSpPr>
          <p:cNvPr id="7" name="object 7"/>
          <p:cNvSpPr txBox="1"/>
          <p:nvPr/>
        </p:nvSpPr>
        <p:spPr>
          <a:xfrm>
            <a:off x="5212642" y="1258315"/>
            <a:ext cx="1226820" cy="299720"/>
          </a:xfrm>
          <a:prstGeom prst="rect">
            <a:avLst/>
          </a:prstGeom>
        </p:spPr>
        <p:txBody>
          <a:bodyPr vert="horz" wrap="square" lIns="0" tIns="12700" rIns="0" bIns="0" rtlCol="0">
            <a:spAutoFit/>
          </a:bodyPr>
          <a:lstStyle/>
          <a:p>
            <a:pPr marL="12700">
              <a:lnSpc>
                <a:spcPct val="100000"/>
              </a:lnSpc>
              <a:spcBef>
                <a:spcPts val="100"/>
              </a:spcBef>
            </a:pPr>
            <a:r>
              <a:rPr lang="el" sz="1800">
                <a:solidFill>
                  <a:srgbClr val="FFFFFF"/>
                </a:solidFill>
                <a:latin typeface="Century Gothic"/>
                <a:cs typeface="Century Gothic"/>
              </a:rPr>
              <a:t>ΕΠΙΠΤΩΣΕΙΣ</a:t>
            </a:r>
            <a:endParaRPr sz="1800">
              <a:latin typeface="Century Gothic"/>
              <a:cs typeface="Century Gothic"/>
            </a:endParaRPr>
          </a:p>
        </p:txBody>
      </p:sp>
      <p:sp>
        <p:nvSpPr>
          <p:cNvPr id="8" name="object 8"/>
          <p:cNvSpPr/>
          <p:nvPr/>
        </p:nvSpPr>
        <p:spPr>
          <a:xfrm>
            <a:off x="10023280" y="10261"/>
            <a:ext cx="2169160" cy="695960"/>
          </a:xfrm>
          <a:custGeom>
            <a:avLst/>
            <a:gdLst/>
            <a:ahLst/>
            <a:cxnLst/>
            <a:rect l="l" t="t" r="r" b="b"/>
            <a:pathLst>
              <a:path w="2169159" h="695960">
                <a:moveTo>
                  <a:pt x="2168719" y="0"/>
                </a:moveTo>
                <a:lnTo>
                  <a:pt x="0" y="0"/>
                </a:lnTo>
                <a:lnTo>
                  <a:pt x="0" y="695481"/>
                </a:lnTo>
                <a:lnTo>
                  <a:pt x="2168719" y="695481"/>
                </a:lnTo>
                <a:lnTo>
                  <a:pt x="2168719" y="0"/>
                </a:lnTo>
                <a:close/>
              </a:path>
            </a:pathLst>
          </a:custGeom>
          <a:solidFill>
            <a:srgbClr val="FFBA00"/>
          </a:solidFill>
        </p:spPr>
        <p:txBody>
          <a:bodyPr wrap="square" lIns="0" tIns="0" rIns="0" bIns="0" rtlCol="0"/>
          <a:lstStyle/>
          <a:p>
            <a:endParaRPr/>
          </a:p>
        </p:txBody>
      </p:sp>
      <p:sp>
        <p:nvSpPr>
          <p:cNvPr id="9" name="object 9"/>
          <p:cNvSpPr txBox="1"/>
          <p:nvPr/>
        </p:nvSpPr>
        <p:spPr>
          <a:xfrm>
            <a:off x="10492704" y="206755"/>
            <a:ext cx="1600973" cy="299720"/>
          </a:xfrm>
          <a:prstGeom prst="rect">
            <a:avLst/>
          </a:prstGeom>
        </p:spPr>
        <p:txBody>
          <a:bodyPr vert="horz" wrap="square" lIns="0" tIns="12700" rIns="0" bIns="0" rtlCol="0">
            <a:spAutoFit/>
          </a:bodyPr>
          <a:lstStyle/>
          <a:p>
            <a:pPr marL="12700">
              <a:lnSpc>
                <a:spcPct val="100000"/>
              </a:lnSpc>
              <a:spcBef>
                <a:spcPts val="100"/>
              </a:spcBef>
            </a:pPr>
            <a:r>
              <a:rPr lang="el" sz="1800" b="1" spc="-55" dirty="0">
                <a:solidFill>
                  <a:srgbClr val="FFFFFF"/>
                </a:solidFill>
                <a:latin typeface="Century Gothic Bold"/>
                <a:cs typeface="Century Gothic Bold"/>
              </a:rPr>
              <a:t>Διαθεσιμότητα</a:t>
            </a:r>
            <a:endParaRPr sz="1800" dirty="0">
              <a:latin typeface="Century Gothic Bold"/>
              <a:cs typeface="Century Gothic Bold"/>
            </a:endParaRPr>
          </a:p>
        </p:txBody>
      </p:sp>
      <p:sp>
        <p:nvSpPr>
          <p:cNvPr id="10" name="object 10"/>
          <p:cNvSpPr txBox="1"/>
          <p:nvPr/>
        </p:nvSpPr>
        <p:spPr>
          <a:xfrm>
            <a:off x="10023280" y="767542"/>
            <a:ext cx="2169160" cy="695960"/>
          </a:xfrm>
          <a:prstGeom prst="rect">
            <a:avLst/>
          </a:prstGeom>
          <a:solidFill>
            <a:srgbClr val="BFBFBF"/>
          </a:solidFill>
        </p:spPr>
        <p:txBody>
          <a:bodyPr vert="horz" wrap="square" lIns="0" tIns="210820" rIns="0" bIns="0" rtlCol="0">
            <a:spAutoFit/>
          </a:bodyPr>
          <a:lstStyle/>
          <a:p>
            <a:pPr marL="653415">
              <a:lnSpc>
                <a:spcPct val="100000"/>
              </a:lnSpc>
              <a:spcBef>
                <a:spcPts val="1660"/>
              </a:spcBef>
            </a:pPr>
            <a:r>
              <a:rPr lang="el" sz="1800" spc="-10">
                <a:solidFill>
                  <a:srgbClr val="FFFFFF"/>
                </a:solidFill>
                <a:latin typeface="Century Gothic"/>
                <a:cs typeface="Century Gothic"/>
              </a:rPr>
              <a:t>Ακεραιότητα</a:t>
            </a:r>
            <a:endParaRPr sz="1800">
              <a:latin typeface="Century Gothic"/>
              <a:cs typeface="Century Gothic"/>
            </a:endParaRPr>
          </a:p>
        </p:txBody>
      </p:sp>
      <p:sp>
        <p:nvSpPr>
          <p:cNvPr id="11" name="object 11"/>
          <p:cNvSpPr txBox="1"/>
          <p:nvPr/>
        </p:nvSpPr>
        <p:spPr>
          <a:xfrm>
            <a:off x="78738" y="6524243"/>
            <a:ext cx="748030" cy="659155"/>
          </a:xfrm>
          <a:prstGeom prst="rect">
            <a:avLst/>
          </a:prstGeom>
        </p:spPr>
        <p:txBody>
          <a:bodyPr vert="horz" wrap="square" lIns="0" tIns="12700" rIns="0" bIns="0" rtlCol="0">
            <a:spAutoFit/>
          </a:bodyPr>
          <a:lstStyle/>
          <a:p>
            <a:pPr marL="12700">
              <a:lnSpc>
                <a:spcPct val="100000"/>
              </a:lnSpc>
              <a:spcBef>
                <a:spcPts val="100"/>
              </a:spcBef>
            </a:pPr>
            <a:r>
              <a:rPr lang="el-GR" sz="1400" spc="-10" dirty="0">
                <a:latin typeface="Century Gothic"/>
                <a:cs typeface="Century Gothic"/>
              </a:rPr>
              <a:t>σταθμοί φόρτισης</a:t>
            </a:r>
            <a:r>
              <a:rPr lang="el" sz="1400" spc="-10" dirty="0">
                <a:latin typeface="Century Gothic"/>
                <a:cs typeface="Century Gothic"/>
              </a:rPr>
              <a:t>P008_</a:t>
            </a:r>
            <a:endParaRPr sz="1400" dirty="0">
              <a:latin typeface="Century Gothic"/>
              <a:cs typeface="Century Gothic"/>
            </a:endParaRPr>
          </a:p>
        </p:txBody>
      </p:sp>
      <p:sp>
        <p:nvSpPr>
          <p:cNvPr id="12" name="object 12"/>
          <p:cNvSpPr txBox="1"/>
          <p:nvPr/>
        </p:nvSpPr>
        <p:spPr>
          <a:xfrm>
            <a:off x="813760" y="6535901"/>
            <a:ext cx="2598420" cy="646972"/>
          </a:xfrm>
          <a:prstGeom prst="rect">
            <a:avLst/>
          </a:prstGeom>
        </p:spPr>
        <p:txBody>
          <a:bodyPr vert="horz" wrap="square" lIns="0" tIns="635" rIns="0" bIns="0" rtlCol="0">
            <a:spAutoFit/>
          </a:bodyPr>
          <a:lstStyle/>
          <a:p>
            <a:pPr>
              <a:lnSpc>
                <a:spcPct val="100000"/>
              </a:lnSpc>
              <a:spcBef>
                <a:spcPts val="5"/>
              </a:spcBef>
            </a:pPr>
            <a:r>
              <a:rPr lang="el" sz="1400" dirty="0">
                <a:latin typeface="Century Gothic"/>
                <a:cs typeface="Century Gothic"/>
              </a:rPr>
              <a:t>S_E: </a:t>
            </a:r>
            <a:r>
              <a:rPr lang="el-GR" sz="1400" dirty="0">
                <a:latin typeface="Century Gothic"/>
                <a:cs typeface="Century Gothic"/>
              </a:rPr>
              <a:t>σταθμοί φόρτισης</a:t>
            </a:r>
            <a:r>
              <a:rPr lang="el" sz="1400" dirty="0">
                <a:latin typeface="Century Gothic"/>
                <a:cs typeface="Century Gothic"/>
              </a:rPr>
              <a:t>P008_S_E: Cristina Alcar</a:t>
            </a:r>
            <a:endParaRPr sz="1400" dirty="0">
              <a:latin typeface="Century Gothic"/>
              <a:cs typeface="Century Gothic"/>
            </a:endParaRPr>
          </a:p>
        </p:txBody>
      </p:sp>
      <p:sp>
        <p:nvSpPr>
          <p:cNvPr id="13" name="object 13"/>
          <p:cNvSpPr txBox="1"/>
          <p:nvPr/>
        </p:nvSpPr>
        <p:spPr>
          <a:xfrm>
            <a:off x="3412465" y="6535901"/>
            <a:ext cx="838835" cy="218440"/>
          </a:xfrm>
          <a:prstGeom prst="rect">
            <a:avLst/>
          </a:prstGeom>
        </p:spPr>
        <p:txBody>
          <a:bodyPr vert="horz" wrap="square" lIns="0" tIns="635" rIns="0" bIns="0" rtlCol="0">
            <a:spAutoFit/>
          </a:bodyPr>
          <a:lstStyle/>
          <a:p>
            <a:pPr>
              <a:lnSpc>
                <a:spcPct val="100000"/>
              </a:lnSpc>
              <a:spcBef>
                <a:spcPts val="5"/>
              </a:spcBef>
            </a:pPr>
            <a:r>
              <a:rPr lang="el" sz="1400">
                <a:latin typeface="Century Gothic"/>
                <a:cs typeface="Century Gothic"/>
              </a:rPr>
              <a:t>az (UMA),</a:t>
            </a:r>
            <a:endParaRPr sz="1400">
              <a:latin typeface="Century Gothic"/>
              <a:cs typeface="Century Gothic"/>
            </a:endParaRPr>
          </a:p>
        </p:txBody>
      </p:sp>
      <p:sp>
        <p:nvSpPr>
          <p:cNvPr id="14" name="object 14"/>
          <p:cNvSpPr txBox="1"/>
          <p:nvPr/>
        </p:nvSpPr>
        <p:spPr>
          <a:xfrm>
            <a:off x="4299901" y="6535901"/>
            <a:ext cx="1166495" cy="218440"/>
          </a:xfrm>
          <a:prstGeom prst="rect">
            <a:avLst/>
          </a:prstGeom>
        </p:spPr>
        <p:txBody>
          <a:bodyPr vert="horz" wrap="square" lIns="0" tIns="635" rIns="0" bIns="0" rtlCol="0">
            <a:spAutoFit/>
          </a:bodyPr>
          <a:lstStyle/>
          <a:p>
            <a:pPr>
              <a:lnSpc>
                <a:spcPct val="100000"/>
              </a:lnSpc>
              <a:spcBef>
                <a:spcPts val="5"/>
              </a:spcBef>
            </a:pPr>
            <a:r>
              <a:rPr lang="el" sz="1400">
                <a:latin typeface="Century Gothic"/>
                <a:cs typeface="Century Gothic"/>
              </a:rPr>
              <a:t>Abdelkader Σ</a:t>
            </a:r>
            <a:endParaRPr sz="1400">
              <a:latin typeface="Century Gothic"/>
              <a:cs typeface="Century Gothic"/>
            </a:endParaRPr>
          </a:p>
        </p:txBody>
      </p:sp>
      <p:sp>
        <p:nvSpPr>
          <p:cNvPr id="15" name="object 15"/>
          <p:cNvSpPr txBox="1"/>
          <p:nvPr/>
        </p:nvSpPr>
        <p:spPr>
          <a:xfrm>
            <a:off x="5466731" y="6535901"/>
            <a:ext cx="818515" cy="218440"/>
          </a:xfrm>
          <a:prstGeom prst="rect">
            <a:avLst/>
          </a:prstGeom>
        </p:spPr>
        <p:txBody>
          <a:bodyPr vert="horz" wrap="square" lIns="0" tIns="635" rIns="0" bIns="0" rtlCol="0">
            <a:spAutoFit/>
          </a:bodyPr>
          <a:lstStyle/>
          <a:p>
            <a:pPr>
              <a:lnSpc>
                <a:spcPct val="100000"/>
              </a:lnSpc>
              <a:spcBef>
                <a:spcPts val="5"/>
              </a:spcBef>
            </a:pPr>
            <a:r>
              <a:rPr lang="el" sz="1400">
                <a:latin typeface="Century Gothic"/>
                <a:cs typeface="Century Gothic"/>
              </a:rPr>
              <a:t>Haaban (</a:t>
            </a:r>
            <a:endParaRPr sz="1400">
              <a:latin typeface="Century Gothic"/>
              <a:cs typeface="Century Gothic"/>
            </a:endParaRPr>
          </a:p>
        </p:txBody>
      </p:sp>
      <p:sp>
        <p:nvSpPr>
          <p:cNvPr id="16" name="object 16"/>
          <p:cNvSpPr txBox="1"/>
          <p:nvPr/>
        </p:nvSpPr>
        <p:spPr>
          <a:xfrm>
            <a:off x="6284291" y="6535901"/>
            <a:ext cx="313690" cy="218440"/>
          </a:xfrm>
          <a:prstGeom prst="rect">
            <a:avLst/>
          </a:prstGeom>
        </p:spPr>
        <p:txBody>
          <a:bodyPr vert="horz" wrap="square" lIns="0" tIns="635" rIns="0" bIns="0" rtlCol="0">
            <a:spAutoFit/>
          </a:bodyPr>
          <a:lstStyle/>
          <a:p>
            <a:pPr>
              <a:lnSpc>
                <a:spcPct val="100000"/>
              </a:lnSpc>
              <a:spcBef>
                <a:spcPts val="5"/>
              </a:spcBef>
            </a:pPr>
            <a:r>
              <a:rPr lang="el" sz="1400" spc="-20">
                <a:latin typeface="Century Gothic"/>
                <a:cs typeface="Century Gothic"/>
              </a:rPr>
              <a:t>ΑΙΤ)</a:t>
            </a:r>
            <a:endParaRPr sz="1400">
              <a:latin typeface="Century Gothic"/>
              <a:cs typeface="Century Gothic"/>
            </a:endParaRPr>
          </a:p>
        </p:txBody>
      </p:sp>
      <p:sp>
        <p:nvSpPr>
          <p:cNvPr id="17" name="object 17"/>
          <p:cNvSpPr/>
          <p:nvPr/>
        </p:nvSpPr>
        <p:spPr>
          <a:xfrm>
            <a:off x="6249292" y="1430737"/>
            <a:ext cx="1164590" cy="5427345"/>
          </a:xfrm>
          <a:custGeom>
            <a:avLst/>
            <a:gdLst/>
            <a:ahLst/>
            <a:cxnLst/>
            <a:rect l="l" t="t" r="r" b="b"/>
            <a:pathLst>
              <a:path w="1164590" h="5427345">
                <a:moveTo>
                  <a:pt x="135211" y="5427262"/>
                </a:moveTo>
                <a:lnTo>
                  <a:pt x="72692" y="5394886"/>
                </a:lnTo>
                <a:lnTo>
                  <a:pt x="42636" y="5364831"/>
                </a:lnTo>
                <a:lnTo>
                  <a:pt x="19726" y="5328796"/>
                </a:lnTo>
                <a:lnTo>
                  <a:pt x="5125" y="5287946"/>
                </a:lnTo>
                <a:lnTo>
                  <a:pt x="0" y="5243446"/>
                </a:lnTo>
                <a:lnTo>
                  <a:pt x="0" y="194077"/>
                </a:lnTo>
                <a:lnTo>
                  <a:pt x="5125" y="149577"/>
                </a:lnTo>
                <a:lnTo>
                  <a:pt x="19726" y="108727"/>
                </a:lnTo>
                <a:lnTo>
                  <a:pt x="42636" y="72691"/>
                </a:lnTo>
                <a:lnTo>
                  <a:pt x="72692" y="42636"/>
                </a:lnTo>
                <a:lnTo>
                  <a:pt x="108727" y="19726"/>
                </a:lnTo>
                <a:lnTo>
                  <a:pt x="149578" y="5125"/>
                </a:lnTo>
                <a:lnTo>
                  <a:pt x="194078" y="0"/>
                </a:lnTo>
                <a:lnTo>
                  <a:pt x="970356" y="0"/>
                </a:lnTo>
                <a:lnTo>
                  <a:pt x="1014856" y="5125"/>
                </a:lnTo>
                <a:lnTo>
                  <a:pt x="1055707" y="19726"/>
                </a:lnTo>
                <a:lnTo>
                  <a:pt x="1091742" y="42636"/>
                </a:lnTo>
                <a:lnTo>
                  <a:pt x="1121798" y="72691"/>
                </a:lnTo>
                <a:lnTo>
                  <a:pt x="1144708" y="108727"/>
                </a:lnTo>
                <a:lnTo>
                  <a:pt x="1159309" y="149577"/>
                </a:lnTo>
                <a:lnTo>
                  <a:pt x="1164435" y="194077"/>
                </a:lnTo>
                <a:lnTo>
                  <a:pt x="1164435" y="5243446"/>
                </a:lnTo>
                <a:lnTo>
                  <a:pt x="1159309" y="5287946"/>
                </a:lnTo>
                <a:lnTo>
                  <a:pt x="1144708" y="5328796"/>
                </a:lnTo>
                <a:lnTo>
                  <a:pt x="1121798" y="5364831"/>
                </a:lnTo>
                <a:lnTo>
                  <a:pt x="1091742" y="5394886"/>
                </a:lnTo>
                <a:lnTo>
                  <a:pt x="1055707" y="5417796"/>
                </a:lnTo>
                <a:lnTo>
                  <a:pt x="1029223" y="5427262"/>
                </a:lnTo>
              </a:path>
            </a:pathLst>
          </a:custGeom>
          <a:ln w="41275">
            <a:solidFill>
              <a:srgbClr val="C00000"/>
            </a:solidFill>
          </a:ln>
        </p:spPr>
        <p:txBody>
          <a:bodyPr wrap="square" lIns="0" tIns="0" rIns="0" bIns="0" rtlCol="0"/>
          <a:lstStyle/>
          <a:p>
            <a:endParaRPr/>
          </a:p>
        </p:txBody>
      </p:sp>
      <p:graphicFrame>
        <p:nvGraphicFramePr>
          <p:cNvPr id="18" name="object 18"/>
          <p:cNvGraphicFramePr>
            <a:graphicFrameLocks noGrp="1"/>
          </p:cNvGraphicFramePr>
          <p:nvPr>
            <p:extLst>
              <p:ext uri="{D42A27DB-BD31-4B8C-83A1-F6EECF244321}">
                <p14:modId xmlns:p14="http://schemas.microsoft.com/office/powerpoint/2010/main" val="46190588"/>
              </p:ext>
            </p:extLst>
          </p:nvPr>
        </p:nvGraphicFramePr>
        <p:xfrm>
          <a:off x="813760" y="543180"/>
          <a:ext cx="9551035" cy="6184265"/>
        </p:xfrm>
        <a:graphic>
          <a:graphicData uri="http://schemas.openxmlformats.org/drawingml/2006/table">
            <a:tbl>
              <a:tblPr firstRow="1" bandRow="1">
                <a:tableStyleId>{2D5ABB26-0587-4C30-8999-92F81FD0307C}</a:tableStyleId>
              </a:tblPr>
              <a:tblGrid>
                <a:gridCol w="2634615">
                  <a:extLst>
                    <a:ext uri="{9D8B030D-6E8A-4147-A177-3AD203B41FA5}">
                      <a16:colId xmlns:a16="http://schemas.microsoft.com/office/drawing/2014/main" val="20000"/>
                    </a:ext>
                  </a:extLst>
                </a:gridCol>
                <a:gridCol w="939800">
                  <a:extLst>
                    <a:ext uri="{9D8B030D-6E8A-4147-A177-3AD203B41FA5}">
                      <a16:colId xmlns:a16="http://schemas.microsoft.com/office/drawing/2014/main" val="20001"/>
                    </a:ext>
                  </a:extLst>
                </a:gridCol>
                <a:gridCol w="1146175">
                  <a:extLst>
                    <a:ext uri="{9D8B030D-6E8A-4147-A177-3AD203B41FA5}">
                      <a16:colId xmlns:a16="http://schemas.microsoft.com/office/drawing/2014/main" val="20002"/>
                    </a:ext>
                  </a:extLst>
                </a:gridCol>
                <a:gridCol w="875030">
                  <a:extLst>
                    <a:ext uri="{9D8B030D-6E8A-4147-A177-3AD203B41FA5}">
                      <a16:colId xmlns:a16="http://schemas.microsoft.com/office/drawing/2014/main" val="20003"/>
                    </a:ext>
                  </a:extLst>
                </a:gridCol>
                <a:gridCol w="795020">
                  <a:extLst>
                    <a:ext uri="{9D8B030D-6E8A-4147-A177-3AD203B41FA5}">
                      <a16:colId xmlns:a16="http://schemas.microsoft.com/office/drawing/2014/main" val="20004"/>
                    </a:ext>
                  </a:extLst>
                </a:gridCol>
                <a:gridCol w="121920">
                  <a:extLst>
                    <a:ext uri="{9D8B030D-6E8A-4147-A177-3AD203B41FA5}">
                      <a16:colId xmlns:a16="http://schemas.microsoft.com/office/drawing/2014/main" val="20005"/>
                    </a:ext>
                  </a:extLst>
                </a:gridCol>
                <a:gridCol w="3038475">
                  <a:extLst>
                    <a:ext uri="{9D8B030D-6E8A-4147-A177-3AD203B41FA5}">
                      <a16:colId xmlns:a16="http://schemas.microsoft.com/office/drawing/2014/main" val="20006"/>
                    </a:ext>
                  </a:extLst>
                </a:gridCol>
              </a:tblGrid>
              <a:tr h="138430">
                <a:tc rowSpan="2">
                  <a:txBody>
                    <a:bodyPr/>
                    <a:lstStyle/>
                    <a:p>
                      <a:pPr marL="635" algn="ctr">
                        <a:lnSpc>
                          <a:spcPct val="100000"/>
                        </a:lnSpc>
                        <a:spcBef>
                          <a:spcPts val="365"/>
                        </a:spcBef>
                      </a:pPr>
                      <a:r>
                        <a:rPr lang="el" sz="1200" b="1" spc="-10" dirty="0">
                          <a:solidFill>
                            <a:srgbClr val="FFFFFF"/>
                          </a:solidFill>
                          <a:latin typeface="Century Gothic Bold"/>
                          <a:cs typeface="Century Gothic Bold"/>
                        </a:rPr>
                        <a:t>Επιθέσεις</a:t>
                      </a:r>
                      <a:endParaRPr sz="1200" dirty="0">
                        <a:latin typeface="Century Gothic Bold"/>
                        <a:cs typeface="Century Gothic Bold"/>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rowSpan="2">
                  <a:txBody>
                    <a:bodyPr/>
                    <a:lstStyle/>
                    <a:p>
                      <a:pPr marL="311150">
                        <a:lnSpc>
                          <a:spcPct val="100000"/>
                        </a:lnSpc>
                        <a:spcBef>
                          <a:spcPts val="365"/>
                        </a:spcBef>
                      </a:pPr>
                      <a:r>
                        <a:rPr lang="el-GR" sz="1100" b="1" spc="-25" dirty="0">
                          <a:solidFill>
                            <a:srgbClr val="FFFFFF"/>
                          </a:solidFill>
                          <a:latin typeface="Century Gothic Bold"/>
                          <a:cs typeface="Century Gothic Bold"/>
                        </a:rPr>
                        <a:t>σταθμοί φόρτισης</a:t>
                      </a:r>
                      <a:endParaRPr sz="1100" dirty="0">
                        <a:latin typeface="Century Gothic Bold"/>
                        <a:cs typeface="Century Gothic Bold"/>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rowSpan="2">
                  <a:txBody>
                    <a:bodyPr/>
                    <a:lstStyle/>
                    <a:p>
                      <a:pPr algn="ctr">
                        <a:lnSpc>
                          <a:spcPct val="100000"/>
                        </a:lnSpc>
                        <a:spcBef>
                          <a:spcPts val="365"/>
                        </a:spcBef>
                      </a:pPr>
                      <a:r>
                        <a:rPr lang="en-US" sz="1200" b="1" spc="-25" dirty="0">
                          <a:solidFill>
                            <a:srgbClr val="FFFFFF"/>
                          </a:solidFill>
                          <a:latin typeface="Century Gothic Bold"/>
                          <a:cs typeface="Century Gothic Bold"/>
                        </a:rPr>
                        <a:t>CS</a:t>
                      </a:r>
                      <a:endParaRPr sz="1200" dirty="0">
                        <a:latin typeface="Century Gothic Bold"/>
                        <a:cs typeface="Century Gothic Bold"/>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rowSpan="2">
                  <a:txBody>
                    <a:bodyPr/>
                    <a:lstStyle/>
                    <a:p>
                      <a:pPr algn="ctr">
                        <a:lnSpc>
                          <a:spcPct val="100000"/>
                        </a:lnSpc>
                        <a:spcBef>
                          <a:spcPts val="365"/>
                        </a:spcBef>
                      </a:pPr>
                      <a:r>
                        <a:rPr lang="en-US" sz="1200" b="1" spc="-25" dirty="0">
                          <a:solidFill>
                            <a:srgbClr val="FFFFFF"/>
                          </a:solidFill>
                          <a:latin typeface="Century Gothic Bold"/>
                          <a:cs typeface="Century Gothic Bold"/>
                        </a:rPr>
                        <a:t>EV</a:t>
                      </a:r>
                      <a:endParaRPr sz="1200" dirty="0">
                        <a:latin typeface="Century Gothic Bold"/>
                        <a:cs typeface="Century Gothic Bold"/>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gridSpan="2">
                  <a:txBody>
                    <a:bodyPr/>
                    <a:lstStyle/>
                    <a:p>
                      <a:pPr>
                        <a:lnSpc>
                          <a:spcPct val="100000"/>
                        </a:lnSpc>
                      </a:pPr>
                      <a:endParaRPr sz="7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FFBA00"/>
                    </a:solidFill>
                  </a:tcPr>
                </a:tc>
                <a:tc hMerge="1">
                  <a:txBody>
                    <a:bodyPr/>
                    <a:lstStyle/>
                    <a:p>
                      <a:endParaRPr/>
                    </a:p>
                  </a:txBody>
                  <a:tcPr marL="0" marR="0" marT="0" marB="0"/>
                </a:tc>
                <a:tc>
                  <a:txBody>
                    <a:bodyPr/>
                    <a:lstStyle/>
                    <a:p>
                      <a:pPr>
                        <a:lnSpc>
                          <a:spcPct val="100000"/>
                        </a:lnSpc>
                      </a:pPr>
                      <a:endParaRPr sz="700">
                        <a:latin typeface="Times New Roman"/>
                        <a:cs typeface="Times New Roman"/>
                      </a:endParaRPr>
                    </a:p>
                  </a:txBody>
                  <a:tcPr marL="0" marR="0" marT="0" marB="0">
                    <a:lnL w="12700">
                      <a:solidFill>
                        <a:srgbClr val="FFFFFF"/>
                      </a:solidFill>
                      <a:prstDash val="solid"/>
                    </a:lnL>
                    <a:lnB w="28575">
                      <a:solidFill>
                        <a:srgbClr val="C00000"/>
                      </a:solidFill>
                      <a:prstDash val="solid"/>
                    </a:lnB>
                  </a:tcPr>
                </a:tc>
                <a:extLst>
                  <a:ext uri="{0D108BD9-81ED-4DB2-BD59-A6C34878D82A}">
                    <a16:rowId xmlns:a16="http://schemas.microsoft.com/office/drawing/2014/main" val="10000"/>
                  </a:ext>
                </a:extLst>
              </a:tr>
              <a:tr h="393700">
                <a:tc vMerge="1">
                  <a:txBody>
                    <a:bodyPr/>
                    <a:lstStyle/>
                    <a:p>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vMerge="1">
                  <a:txBody>
                    <a:bodyPr/>
                    <a:lstStyle/>
                    <a:p>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vMerge="1">
                  <a:txBody>
                    <a:bodyPr/>
                    <a:lstStyle/>
                    <a:p>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vMerge="1">
                  <a:txBody>
                    <a:bodyPr/>
                    <a:lstStyle/>
                    <a:p>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a:txBody>
                    <a:bodyPr/>
                    <a:lstStyle/>
                    <a:p>
                      <a:pPr marL="232410">
                        <a:lnSpc>
                          <a:spcPts val="685"/>
                        </a:lnSpc>
                      </a:pPr>
                      <a:r>
                        <a:rPr lang="el" sz="1200" b="1" spc="-10">
                          <a:solidFill>
                            <a:srgbClr val="FFFFFF"/>
                          </a:solidFill>
                          <a:latin typeface="Century Gothic Bold"/>
                          <a:cs typeface="Century Gothic Bold"/>
                        </a:rPr>
                        <a:t>Δύναμη</a:t>
                      </a:r>
                      <a:endParaRPr sz="1200">
                        <a:latin typeface="Century Gothic Bold"/>
                        <a:cs typeface="Century Gothic Bold"/>
                      </a:endParaRPr>
                    </a:p>
                    <a:p>
                      <a:pPr marL="314960">
                        <a:lnSpc>
                          <a:spcPts val="1415"/>
                        </a:lnSpc>
                      </a:pPr>
                      <a:r>
                        <a:rPr lang="el" sz="1200" b="1" spc="-20">
                          <a:solidFill>
                            <a:srgbClr val="FFFFFF"/>
                          </a:solidFill>
                          <a:latin typeface="Century Gothic Bold"/>
                          <a:cs typeface="Century Gothic Bold"/>
                        </a:rPr>
                        <a:t>πλέγμα</a:t>
                      </a:r>
                      <a:endParaRPr sz="1200">
                        <a:latin typeface="Century Gothic Bold"/>
                        <a:cs typeface="Century Gothic Bold"/>
                      </a:endParaRPr>
                    </a:p>
                  </a:txBody>
                  <a:tcPr marL="0" marR="0" marT="0" marB="0">
                    <a:lnL w="12700">
                      <a:solidFill>
                        <a:srgbClr val="FFFFFF"/>
                      </a:solidFill>
                      <a:prstDash val="solid"/>
                    </a:lnL>
                    <a:lnR w="28575">
                      <a:solidFill>
                        <a:srgbClr val="C00000"/>
                      </a:solidFill>
                      <a:prstDash val="solid"/>
                    </a:lnR>
                    <a:lnB w="38100">
                      <a:solidFill>
                        <a:srgbClr val="FFFFFF"/>
                      </a:solidFill>
                      <a:prstDash val="solid"/>
                    </a:lnB>
                    <a:solidFill>
                      <a:srgbClr val="FFBA00"/>
                    </a:solidFill>
                  </a:tcPr>
                </a:tc>
                <a:tc>
                  <a:txBody>
                    <a:bodyPr/>
                    <a:lstStyle/>
                    <a:p>
                      <a:pPr>
                        <a:lnSpc>
                          <a:spcPct val="100000"/>
                        </a:lnSpc>
                      </a:pPr>
                      <a:endParaRPr sz="1400">
                        <a:latin typeface="Times New Roman"/>
                        <a:cs typeface="Times New Roman"/>
                      </a:endParaRPr>
                    </a:p>
                  </a:txBody>
                  <a:tcPr marL="0" marR="0" marT="0" marB="0">
                    <a:lnL w="28575">
                      <a:solidFill>
                        <a:srgbClr val="C00000"/>
                      </a:solidFill>
                      <a:prstDash val="solid"/>
                    </a:lnL>
                    <a:lnR w="12700">
                      <a:solidFill>
                        <a:srgbClr val="FFFFFF"/>
                      </a:solidFill>
                      <a:prstDash val="solid"/>
                    </a:lnR>
                    <a:lnT w="28575">
                      <a:solidFill>
                        <a:srgbClr val="C00000"/>
                      </a:solidFill>
                      <a:prstDash val="solid"/>
                    </a:lnT>
                    <a:lnB w="38100">
                      <a:solidFill>
                        <a:srgbClr val="FFFFFF"/>
                      </a:solidFill>
                      <a:prstDash val="solid"/>
                    </a:lnB>
                    <a:solidFill>
                      <a:srgbClr val="FFFFFF"/>
                    </a:solidFill>
                  </a:tcPr>
                </a:tc>
                <a:tc rowSpan="2">
                  <a:txBody>
                    <a:bodyPr/>
                    <a:lstStyle/>
                    <a:p>
                      <a:pPr marL="655955" marR="140335" indent="-630555">
                        <a:lnSpc>
                          <a:spcPts val="2090"/>
                        </a:lnSpc>
                        <a:spcBef>
                          <a:spcPts val="380"/>
                        </a:spcBef>
                      </a:pPr>
                      <a:r>
                        <a:rPr lang="el" sz="1800">
                          <a:latin typeface="Century Gothic"/>
                          <a:cs typeface="Century Gothic"/>
                        </a:rPr>
                        <a:t>Το </a:t>
                      </a:r>
                      <a:r>
                        <a:rPr lang="el" sz="1800" b="1">
                          <a:latin typeface="Century Gothic Bold"/>
                          <a:cs typeface="Century Gothic Bold"/>
                        </a:rPr>
                        <a:t>ηλεκτρικό δίκτυο </a:t>
                      </a:r>
                      <a:r>
                        <a:rPr lang="el" sz="1800">
                          <a:latin typeface="Century Gothic"/>
                          <a:cs typeface="Century Gothic"/>
                        </a:rPr>
                        <a:t>είναι το περιουσιακό στοιχείο που επηρεάζεται περισσότερο</a:t>
                      </a:r>
                      <a:endParaRPr sz="1800">
                        <a:latin typeface="Century Gothic"/>
                        <a:cs typeface="Century Gothic"/>
                      </a:endParaRPr>
                    </a:p>
                  </a:txBody>
                  <a:tcPr marL="0" marR="0" marT="48260" marB="0">
                    <a:lnL w="12700">
                      <a:solidFill>
                        <a:srgbClr val="FFFFFF"/>
                      </a:solidFill>
                      <a:prstDash val="solid"/>
                    </a:lnL>
                    <a:lnR w="28575">
                      <a:solidFill>
                        <a:srgbClr val="C00000"/>
                      </a:solidFill>
                      <a:prstDash val="solid"/>
                    </a:lnR>
                    <a:lnT w="28575">
                      <a:solidFill>
                        <a:srgbClr val="C00000"/>
                      </a:solidFill>
                      <a:prstDash val="solid"/>
                    </a:lnT>
                    <a:lnB w="28575">
                      <a:solidFill>
                        <a:srgbClr val="C00000"/>
                      </a:solidFill>
                      <a:prstDash val="solid"/>
                    </a:lnB>
                    <a:solidFill>
                      <a:srgbClr val="FFFFFF"/>
                    </a:solidFill>
                  </a:tcPr>
                </a:tc>
                <a:extLst>
                  <a:ext uri="{0D108BD9-81ED-4DB2-BD59-A6C34878D82A}">
                    <a16:rowId xmlns:a16="http://schemas.microsoft.com/office/drawing/2014/main" val="10001"/>
                  </a:ext>
                </a:extLst>
              </a:tr>
              <a:tr h="217804">
                <a:tc rowSpan="2">
                  <a:txBody>
                    <a:bodyPr/>
                    <a:lstStyle/>
                    <a:p>
                      <a:pPr marL="91440">
                        <a:lnSpc>
                          <a:spcPct val="100000"/>
                        </a:lnSpc>
                        <a:spcBef>
                          <a:spcPts val="365"/>
                        </a:spcBef>
                      </a:pPr>
                      <a:r>
                        <a:rPr lang="el" sz="1200" spc="-20">
                          <a:latin typeface="Century Gothic"/>
                          <a:cs typeface="Century Gothic"/>
                        </a:rPr>
                        <a:t>ΜιτΜ</a:t>
                      </a:r>
                      <a:endParaRPr sz="1200">
                        <a:latin typeface="Century Gothic"/>
                        <a:cs typeface="Century Gothic"/>
                      </a:endParaRPr>
                    </a:p>
                  </a:txBody>
                  <a:tcPr marL="0" marR="0" marT="463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rowSpan="2">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00000"/>
                    </a:solidFill>
                  </a:tcPr>
                </a:tc>
                <a:tc rowSpan="2">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00000"/>
                    </a:solidFill>
                  </a:tcPr>
                </a:tc>
                <a:tc rowSpan="2">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28575">
                      <a:solidFill>
                        <a:srgbClr val="C00000"/>
                      </a:solidFill>
                      <a:prstDash val="solid"/>
                    </a:lnR>
                    <a:lnT w="38100">
                      <a:solidFill>
                        <a:srgbClr val="FFFFFF"/>
                      </a:solidFill>
                      <a:prstDash val="solid"/>
                    </a:lnT>
                    <a:solidFill>
                      <a:srgbClr val="C00000"/>
                    </a:solidFill>
                  </a:tcPr>
                </a:tc>
                <a:tc>
                  <a:txBody>
                    <a:bodyPr/>
                    <a:lstStyle/>
                    <a:p>
                      <a:pPr>
                        <a:lnSpc>
                          <a:spcPct val="100000"/>
                        </a:lnSpc>
                      </a:pPr>
                      <a:endParaRPr sz="1300">
                        <a:latin typeface="Times New Roman"/>
                        <a:cs typeface="Times New Roman"/>
                      </a:endParaRPr>
                    </a:p>
                  </a:txBody>
                  <a:tcPr marL="0" marR="0" marT="0" marB="0">
                    <a:lnL w="28575">
                      <a:solidFill>
                        <a:srgbClr val="C00000"/>
                      </a:solidFill>
                      <a:prstDash val="solid"/>
                    </a:lnL>
                    <a:lnR w="12700">
                      <a:solidFill>
                        <a:srgbClr val="FFFFFF"/>
                      </a:solidFill>
                      <a:prstDash val="solid"/>
                    </a:lnR>
                    <a:lnT w="38100">
                      <a:solidFill>
                        <a:srgbClr val="FFFFFF"/>
                      </a:solidFill>
                      <a:prstDash val="solid"/>
                    </a:lnT>
                    <a:lnB w="28575">
                      <a:solidFill>
                        <a:srgbClr val="C00000"/>
                      </a:solidFill>
                      <a:prstDash val="solid"/>
                    </a:lnB>
                    <a:solidFill>
                      <a:srgbClr val="FFFFFF"/>
                    </a:solidFill>
                  </a:tcPr>
                </a:tc>
                <a:tc vMerge="1">
                  <a:txBody>
                    <a:bodyPr/>
                    <a:lstStyle/>
                    <a:p>
                      <a:endParaRPr/>
                    </a:p>
                  </a:txBody>
                  <a:tcPr marL="0" marR="0" marT="48260" marB="0">
                    <a:lnL w="12700">
                      <a:solidFill>
                        <a:srgbClr val="FFFFFF"/>
                      </a:solidFill>
                      <a:prstDash val="solid"/>
                    </a:lnL>
                    <a:lnR w="28575">
                      <a:solidFill>
                        <a:srgbClr val="C00000"/>
                      </a:solidFill>
                      <a:prstDash val="solid"/>
                    </a:lnR>
                    <a:lnT w="28575">
                      <a:solidFill>
                        <a:srgbClr val="C00000"/>
                      </a:solidFill>
                      <a:prstDash val="solid"/>
                    </a:lnT>
                    <a:lnB w="28575">
                      <a:solidFill>
                        <a:srgbClr val="C00000"/>
                      </a:solidFill>
                      <a:prstDash val="solid"/>
                    </a:lnB>
                    <a:solidFill>
                      <a:srgbClr val="FFFFFF"/>
                    </a:solidFill>
                  </a:tcPr>
                </a:tc>
                <a:extLst>
                  <a:ext uri="{0D108BD9-81ED-4DB2-BD59-A6C34878D82A}">
                    <a16:rowId xmlns:a16="http://schemas.microsoft.com/office/drawing/2014/main" val="10002"/>
                  </a:ext>
                </a:extLst>
              </a:tr>
              <a:tr h="101600">
                <a:tc vMerge="1">
                  <a:txBody>
                    <a:bodyPr/>
                    <a:lstStyle/>
                    <a:p>
                      <a:endParaRPr/>
                    </a:p>
                  </a:txBody>
                  <a:tcPr marL="0" marR="0" marT="463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00000"/>
                    </a:solidFill>
                  </a:tcPr>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00000"/>
                    </a:solidFill>
                  </a:tcPr>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00000"/>
                    </a:solidFill>
                  </a:tcPr>
                </a:tc>
                <a:tc gridSpan="2">
                  <a:txBody>
                    <a:bodyPr/>
                    <a:lstStyle/>
                    <a:p>
                      <a:pPr>
                        <a:lnSpc>
                          <a:spcPct val="100000"/>
                        </a:lnSpc>
                      </a:pPr>
                      <a:endParaRPr sz="500">
                        <a:latin typeface="Times New Roman"/>
                        <a:cs typeface="Times New Roman"/>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C00000"/>
                    </a:solidFill>
                  </a:tcPr>
                </a:tc>
                <a:tc hMerge="1">
                  <a:txBody>
                    <a:bodyPr/>
                    <a:lstStyle/>
                    <a:p>
                      <a:endParaRPr/>
                    </a:p>
                  </a:txBody>
                  <a:tcPr marL="0" marR="0" marT="0" marB="0"/>
                </a:tc>
                <a:tc rowSpan="15">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03"/>
                  </a:ext>
                </a:extLst>
              </a:tr>
              <a:tr h="319405">
                <a:tc>
                  <a:txBody>
                    <a:bodyPr/>
                    <a:lstStyle/>
                    <a:p>
                      <a:pPr marL="91440">
                        <a:lnSpc>
                          <a:spcPct val="100000"/>
                        </a:lnSpc>
                        <a:spcBef>
                          <a:spcPts val="370"/>
                        </a:spcBef>
                      </a:pPr>
                      <a:r>
                        <a:rPr lang="el" sz="1200" spc="-10">
                          <a:latin typeface="Century Gothic"/>
                          <a:cs typeface="Century Gothic"/>
                        </a:rPr>
                        <a:t>Απομίμησης</a:t>
                      </a:r>
                      <a:endParaRPr sz="1200">
                        <a:latin typeface="Century Gothic"/>
                        <a:cs typeface="Century Gothic"/>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gridSpan="2">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04"/>
                  </a:ext>
                </a:extLst>
              </a:tr>
              <a:tr h="319405">
                <a:tc>
                  <a:txBody>
                    <a:bodyPr/>
                    <a:lstStyle/>
                    <a:p>
                      <a:pPr marL="91440">
                        <a:lnSpc>
                          <a:spcPct val="100000"/>
                        </a:lnSpc>
                        <a:spcBef>
                          <a:spcPts val="345"/>
                        </a:spcBef>
                      </a:pPr>
                      <a:r>
                        <a:rPr lang="el" sz="1200" spc="-10">
                          <a:latin typeface="Century Gothic"/>
                          <a:cs typeface="Century Gothic"/>
                        </a:rPr>
                        <a:t>Over-/undeershooting</a:t>
                      </a:r>
                      <a:endParaRPr sz="1200">
                        <a:latin typeface="Century Gothic"/>
                        <a:cs typeface="Century Gothic"/>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gridSpan="2">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05"/>
                  </a:ext>
                </a:extLst>
              </a:tr>
              <a:tr h="319405">
                <a:tc>
                  <a:txBody>
                    <a:bodyPr/>
                    <a:lstStyle/>
                    <a:p>
                      <a:pPr marL="91440">
                        <a:lnSpc>
                          <a:spcPct val="100000"/>
                        </a:lnSpc>
                        <a:spcBef>
                          <a:spcPts val="350"/>
                        </a:spcBef>
                      </a:pPr>
                      <a:r>
                        <a:rPr lang="el" sz="1200">
                          <a:latin typeface="Century Gothic"/>
                          <a:cs typeface="Century Gothic"/>
                        </a:rPr>
                        <a:t>Κατάχρηση της λειτουργίας εκτός σύνδεσης</a:t>
                      </a:r>
                      <a:endParaRPr sz="12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gridSpan="2">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06"/>
                  </a:ext>
                </a:extLst>
              </a:tr>
              <a:tr h="319405">
                <a:tc>
                  <a:txBody>
                    <a:bodyPr/>
                    <a:lstStyle/>
                    <a:p>
                      <a:pPr marL="91440">
                        <a:lnSpc>
                          <a:spcPct val="100000"/>
                        </a:lnSpc>
                        <a:spcBef>
                          <a:spcPts val="350"/>
                        </a:spcBef>
                      </a:pPr>
                      <a:r>
                        <a:rPr lang="el" sz="1200">
                          <a:latin typeface="Century Gothic"/>
                          <a:cs typeface="Century Gothic"/>
                        </a:rPr>
                        <a:t>Αλλοίωση δεδομένων</a:t>
                      </a:r>
                      <a:endParaRPr sz="12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gridSpan="2">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07"/>
                  </a:ext>
                </a:extLst>
              </a:tr>
              <a:tr h="319405">
                <a:tc>
                  <a:txBody>
                    <a:bodyPr/>
                    <a:lstStyle/>
                    <a:p>
                      <a:pPr marL="91440">
                        <a:lnSpc>
                          <a:spcPct val="100000"/>
                        </a:lnSpc>
                        <a:spcBef>
                          <a:spcPts val="355"/>
                        </a:spcBef>
                      </a:pPr>
                      <a:r>
                        <a:rPr lang="el" sz="1200" dirty="0">
                          <a:latin typeface="Century Gothic"/>
                          <a:cs typeface="Century Gothic"/>
                        </a:rPr>
                        <a:t>Ψευδής  Έγχυση</a:t>
                      </a:r>
                      <a:endParaRPr sz="1200" dirty="0">
                        <a:latin typeface="Century Gothic"/>
                        <a:cs typeface="Century Gothic"/>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gridSpan="2">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08"/>
                  </a:ext>
                </a:extLst>
              </a:tr>
              <a:tr h="319405">
                <a:tc>
                  <a:txBody>
                    <a:bodyPr/>
                    <a:lstStyle/>
                    <a:p>
                      <a:pPr marL="91440">
                        <a:lnSpc>
                          <a:spcPct val="100000"/>
                        </a:lnSpc>
                        <a:spcBef>
                          <a:spcPts val="355"/>
                        </a:spcBef>
                      </a:pPr>
                      <a:r>
                        <a:rPr lang="el" sz="1200" spc="-10">
                          <a:latin typeface="Century Gothic"/>
                          <a:cs typeface="Century Gothic"/>
                        </a:rPr>
                        <a:t>On-path επιθέσεις</a:t>
                      </a:r>
                      <a:endParaRPr sz="1200">
                        <a:latin typeface="Century Gothic"/>
                        <a:cs typeface="Century Gothic"/>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gridSpan="2">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09"/>
                  </a:ext>
                </a:extLst>
              </a:tr>
              <a:tr h="319405">
                <a:tc>
                  <a:txBody>
                    <a:bodyPr/>
                    <a:lstStyle/>
                    <a:p>
                      <a:pPr marL="91440">
                        <a:lnSpc>
                          <a:spcPct val="100000"/>
                        </a:lnSpc>
                        <a:spcBef>
                          <a:spcPts val="360"/>
                        </a:spcBef>
                      </a:pPr>
                      <a:r>
                        <a:rPr lang="el" sz="1200">
                          <a:latin typeface="Century Gothic"/>
                          <a:cs typeface="Century Gothic"/>
                        </a:rPr>
                        <a:t>Απόδοση εκτός εάν</a:t>
                      </a:r>
                      <a:endParaRPr sz="120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gridSpan="2">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10"/>
                  </a:ext>
                </a:extLst>
              </a:tr>
              <a:tr h="319405">
                <a:tc>
                  <a:txBody>
                    <a:bodyPr/>
                    <a:lstStyle/>
                    <a:p>
                      <a:pPr marL="91440">
                        <a:lnSpc>
                          <a:spcPct val="100000"/>
                        </a:lnSpc>
                        <a:spcBef>
                          <a:spcPts val="360"/>
                        </a:spcBef>
                      </a:pPr>
                      <a:r>
                        <a:rPr lang="el" sz="1200" spc="-20">
                          <a:latin typeface="Century Gothic"/>
                          <a:cs typeface="Century Gothic"/>
                        </a:rPr>
                        <a:t>APTs</a:t>
                      </a:r>
                      <a:endParaRPr sz="120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gridSpan="2">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11"/>
                  </a:ext>
                </a:extLst>
              </a:tr>
              <a:tr h="319405">
                <a:tc>
                  <a:txBody>
                    <a:bodyPr/>
                    <a:lstStyle/>
                    <a:p>
                      <a:pPr marL="91440">
                        <a:lnSpc>
                          <a:spcPct val="100000"/>
                        </a:lnSpc>
                        <a:spcBef>
                          <a:spcPts val="365"/>
                        </a:spcBef>
                      </a:pPr>
                      <a:r>
                        <a:rPr lang="el" sz="1200" spc="-10">
                          <a:latin typeface="Century Gothic"/>
                          <a:cs typeface="Century Gothic"/>
                        </a:rPr>
                        <a:t>Επιθέσεις Web/TCP-IP</a:t>
                      </a:r>
                      <a:endParaRPr sz="1200">
                        <a:latin typeface="Century Gothic"/>
                        <a:cs typeface="Century Gothic"/>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gridSpan="2">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12"/>
                  </a:ext>
                </a:extLst>
              </a:tr>
              <a:tr h="319405">
                <a:tc>
                  <a:txBody>
                    <a:bodyPr/>
                    <a:lstStyle/>
                    <a:p>
                      <a:pPr marL="91440">
                        <a:lnSpc>
                          <a:spcPct val="100000"/>
                        </a:lnSpc>
                        <a:spcBef>
                          <a:spcPts val="365"/>
                        </a:spcBef>
                      </a:pPr>
                      <a:r>
                        <a:rPr lang="el" sz="1200" spc="-25">
                          <a:latin typeface="Century Gothic"/>
                          <a:cs typeface="Century Gothic"/>
                        </a:rPr>
                        <a:t>DoS</a:t>
                      </a:r>
                      <a:endParaRPr sz="1200">
                        <a:latin typeface="Century Gothic"/>
                        <a:cs typeface="Century Gothic"/>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gridSpan="2">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13"/>
                  </a:ext>
                </a:extLst>
              </a:tr>
              <a:tr h="319405">
                <a:tc>
                  <a:txBody>
                    <a:bodyPr/>
                    <a:lstStyle/>
                    <a:p>
                      <a:pPr marL="91440">
                        <a:lnSpc>
                          <a:spcPct val="100000"/>
                        </a:lnSpc>
                        <a:spcBef>
                          <a:spcPts val="370"/>
                        </a:spcBef>
                      </a:pPr>
                      <a:r>
                        <a:rPr lang="el" sz="1200" spc="-20">
                          <a:latin typeface="Century Gothic"/>
                          <a:cs typeface="Century Gothic"/>
                        </a:rPr>
                        <a:t>DoES</a:t>
                      </a:r>
                      <a:endParaRPr sz="1200">
                        <a:latin typeface="Century Gothic"/>
                        <a:cs typeface="Century Gothic"/>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gridSpan="2">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14"/>
                  </a:ext>
                </a:extLst>
              </a:tr>
              <a:tr h="319405">
                <a:tc>
                  <a:txBody>
                    <a:bodyPr/>
                    <a:lstStyle/>
                    <a:p>
                      <a:pPr marL="91440">
                        <a:lnSpc>
                          <a:spcPct val="100000"/>
                        </a:lnSpc>
                        <a:spcBef>
                          <a:spcPts val="345"/>
                        </a:spcBef>
                      </a:pPr>
                      <a:r>
                        <a:rPr lang="el" sz="1200" spc="-10">
                          <a:latin typeface="Century Gothic"/>
                          <a:cs typeface="Century Gothic"/>
                        </a:rPr>
                        <a:t>Αποσυγχρονισμός</a:t>
                      </a:r>
                      <a:endParaRPr sz="1200">
                        <a:latin typeface="Century Gothic"/>
                        <a:cs typeface="Century Gothic"/>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gridSpan="2">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15"/>
                  </a:ext>
                </a:extLst>
              </a:tr>
              <a:tr h="319405">
                <a:tc>
                  <a:txBody>
                    <a:bodyPr/>
                    <a:lstStyle/>
                    <a:p>
                      <a:pPr marL="91440">
                        <a:lnSpc>
                          <a:spcPct val="100000"/>
                        </a:lnSpc>
                        <a:spcBef>
                          <a:spcPts val="350"/>
                        </a:spcBef>
                      </a:pPr>
                      <a:r>
                        <a:rPr lang="el" sz="1200">
                          <a:latin typeface="Century Gothic"/>
                          <a:cs typeface="Century Gothic"/>
                        </a:rPr>
                        <a:t>Σωματική επίθεση και παρεμβολές</a:t>
                      </a:r>
                      <a:endParaRPr sz="12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gridSpan="2">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16"/>
                  </a:ext>
                </a:extLst>
              </a:tr>
              <a:tr h="319405">
                <a:tc>
                  <a:txBody>
                    <a:bodyPr/>
                    <a:lstStyle/>
                    <a:p>
                      <a:pPr marL="91440">
                        <a:lnSpc>
                          <a:spcPct val="100000"/>
                        </a:lnSpc>
                        <a:spcBef>
                          <a:spcPts val="350"/>
                        </a:spcBef>
                      </a:pPr>
                      <a:r>
                        <a:rPr lang="el" sz="1200" spc="-10">
                          <a:latin typeface="Century Gothic"/>
                          <a:cs typeface="Century Gothic"/>
                        </a:rPr>
                        <a:t>Αντικατάσταση</a:t>
                      </a:r>
                      <a:endParaRPr sz="12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gridSpan="2">
                  <a:txBody>
                    <a:bodyPr/>
                    <a:lstStyle/>
                    <a:p>
                      <a:pPr>
                        <a:lnSpc>
                          <a:spcPct val="100000"/>
                        </a:lnSpc>
                      </a:pPr>
                      <a:endParaRPr sz="1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17"/>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000000"/>
          </a:solidFill>
        </p:spPr>
        <p:txBody>
          <a:bodyPr wrap="square" lIns="0" tIns="0" rIns="0" bIns="0" rtlCol="0"/>
          <a:lstStyle/>
          <a:p>
            <a:endParaRPr/>
          </a:p>
        </p:txBody>
      </p:sp>
      <p:grpSp>
        <p:nvGrpSpPr>
          <p:cNvPr id="3" name="object 3"/>
          <p:cNvGrpSpPr/>
          <p:nvPr/>
        </p:nvGrpSpPr>
        <p:grpSpPr>
          <a:xfrm>
            <a:off x="0" y="-11112"/>
            <a:ext cx="6043295" cy="6880225"/>
            <a:chOff x="0" y="-11112"/>
            <a:chExt cx="6043295" cy="6880225"/>
          </a:xfrm>
        </p:grpSpPr>
        <p:pic>
          <p:nvPicPr>
            <p:cNvPr id="4" name="object 4"/>
            <p:cNvPicPr/>
            <p:nvPr/>
          </p:nvPicPr>
          <p:blipFill>
            <a:blip r:embed="rId2" cstate="print"/>
            <a:stretch>
              <a:fillRect/>
            </a:stretch>
          </p:blipFill>
          <p:spPr>
            <a:xfrm>
              <a:off x="4425696" y="5059679"/>
              <a:ext cx="929639" cy="1798320"/>
            </a:xfrm>
            <a:prstGeom prst="rect">
              <a:avLst/>
            </a:prstGeom>
          </p:spPr>
        </p:pic>
        <p:sp>
          <p:nvSpPr>
            <p:cNvPr id="5" name="object 5"/>
            <p:cNvSpPr/>
            <p:nvPr/>
          </p:nvSpPr>
          <p:spPr>
            <a:xfrm>
              <a:off x="2932646" y="0"/>
              <a:ext cx="1818639" cy="6858000"/>
            </a:xfrm>
            <a:custGeom>
              <a:avLst/>
              <a:gdLst/>
              <a:ahLst/>
              <a:cxnLst/>
              <a:rect l="l" t="t" r="r" b="b"/>
              <a:pathLst>
                <a:path w="1818639" h="6858000">
                  <a:moveTo>
                    <a:pt x="1818556" y="0"/>
                  </a:moveTo>
                  <a:lnTo>
                    <a:pt x="0" y="6858000"/>
                  </a:lnTo>
                </a:path>
              </a:pathLst>
            </a:custGeom>
            <a:ln w="22225">
              <a:solidFill>
                <a:srgbClr val="D87A1A"/>
              </a:solidFill>
            </a:ln>
          </p:spPr>
          <p:txBody>
            <a:bodyPr wrap="square" lIns="0" tIns="0" rIns="0" bIns="0" rtlCol="0"/>
            <a:lstStyle/>
            <a:p>
              <a:endParaRPr/>
            </a:p>
          </p:txBody>
        </p:sp>
        <p:sp>
          <p:nvSpPr>
            <p:cNvPr id="6" name="object 6"/>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pic>
          <p:nvPicPr>
            <p:cNvPr id="7" name="object 7"/>
            <p:cNvPicPr/>
            <p:nvPr/>
          </p:nvPicPr>
          <p:blipFill>
            <a:blip r:embed="rId3" cstate="print"/>
            <a:stretch>
              <a:fillRect/>
            </a:stretch>
          </p:blipFill>
          <p:spPr>
            <a:xfrm>
              <a:off x="0" y="-2235"/>
              <a:ext cx="5840730" cy="6862275"/>
            </a:xfrm>
            <a:prstGeom prst="rect">
              <a:avLst/>
            </a:prstGeom>
          </p:spPr>
        </p:pic>
      </p:grpSp>
      <p:sp>
        <p:nvSpPr>
          <p:cNvPr id="8" name="object 8"/>
          <p:cNvSpPr txBox="1">
            <a:spLocks noGrp="1"/>
          </p:cNvSpPr>
          <p:nvPr>
            <p:ph type="title"/>
          </p:nvPr>
        </p:nvSpPr>
        <p:spPr>
          <a:xfrm>
            <a:off x="6455111" y="659891"/>
            <a:ext cx="4792992" cy="1391285"/>
          </a:xfrm>
          <a:prstGeom prst="rect">
            <a:avLst/>
          </a:prstGeom>
        </p:spPr>
        <p:txBody>
          <a:bodyPr vert="horz" wrap="square" lIns="0" tIns="72390" rIns="0" bIns="0" rtlCol="0">
            <a:spAutoFit/>
          </a:bodyPr>
          <a:lstStyle/>
          <a:p>
            <a:pPr marL="12700" marR="5080">
              <a:lnSpc>
                <a:spcPts val="3410"/>
              </a:lnSpc>
              <a:spcBef>
                <a:spcPts val="570"/>
              </a:spcBef>
            </a:pPr>
            <a:r>
              <a:rPr lang="el" sz="3200" spc="80" dirty="0">
                <a:solidFill>
                  <a:srgbClr val="FFFFFF"/>
                </a:solidFill>
              </a:rPr>
              <a:t>Προστασία των σταθμών φόρτισης από</a:t>
            </a:r>
            <a:endParaRPr sz="3200" dirty="0"/>
          </a:p>
          <a:p>
            <a:pPr marL="12700">
              <a:lnSpc>
                <a:spcPts val="3460"/>
              </a:lnSpc>
            </a:pPr>
            <a:r>
              <a:rPr lang="el" sz="3200" spc="75" dirty="0">
                <a:solidFill>
                  <a:srgbClr val="FFFFFF"/>
                </a:solidFill>
              </a:rPr>
              <a:t>Συγκεκριμένες απειλές</a:t>
            </a:r>
            <a:endParaRPr sz="3200" dirty="0"/>
          </a:p>
        </p:txBody>
      </p:sp>
      <p:sp>
        <p:nvSpPr>
          <p:cNvPr id="9" name="object 9"/>
          <p:cNvSpPr txBox="1"/>
          <p:nvPr/>
        </p:nvSpPr>
        <p:spPr>
          <a:xfrm>
            <a:off x="6455111" y="2362707"/>
            <a:ext cx="5100955" cy="3164840"/>
          </a:xfrm>
          <a:prstGeom prst="rect">
            <a:avLst/>
          </a:prstGeom>
        </p:spPr>
        <p:txBody>
          <a:bodyPr vert="horz" wrap="square" lIns="0" tIns="12700" rIns="0" bIns="0" rtlCol="0">
            <a:spAutoFit/>
          </a:bodyPr>
          <a:lstStyle/>
          <a:p>
            <a:pPr marL="12700">
              <a:lnSpc>
                <a:spcPct val="100000"/>
              </a:lnSpc>
              <a:spcBef>
                <a:spcPts val="100"/>
              </a:spcBef>
            </a:pPr>
            <a:r>
              <a:rPr lang="el" sz="2800" spc="-10" dirty="0">
                <a:solidFill>
                  <a:srgbClr val="FFBA00"/>
                </a:solidFill>
                <a:latin typeface="Century Gothic"/>
                <a:cs typeface="Century Gothic"/>
              </a:rPr>
              <a:t>Επισκόπηση</a:t>
            </a:r>
            <a:endParaRPr sz="2800" dirty="0">
              <a:latin typeface="Century Gothic"/>
              <a:cs typeface="Century Gothic"/>
            </a:endParaRPr>
          </a:p>
          <a:p>
            <a:pPr marL="320040" marR="403860" indent="-274320">
              <a:lnSpc>
                <a:spcPts val="1900"/>
              </a:lnSpc>
              <a:spcBef>
                <a:spcPts val="2525"/>
              </a:spcBef>
              <a:buClr>
                <a:srgbClr val="FFBA00"/>
              </a:buClr>
              <a:buFont typeface="Courier New"/>
              <a:buChar char="o"/>
              <a:tabLst>
                <a:tab pos="320040" algn="l"/>
              </a:tabLst>
            </a:pPr>
            <a:r>
              <a:rPr lang="el" sz="1600" spc="-10" dirty="0">
                <a:solidFill>
                  <a:srgbClr val="FFFFFF"/>
                </a:solidFill>
                <a:latin typeface="Century Gothic"/>
                <a:cs typeface="Century Gothic"/>
              </a:rPr>
              <a:t>Θεματική Ενότητα-1: Εισαγωγή στις Υποδομές Ενεργειακής Φόρτισης</a:t>
            </a:r>
            <a:endParaRPr sz="1600" dirty="0">
              <a:latin typeface="Century Gothic"/>
              <a:cs typeface="Century Gothic"/>
            </a:endParaRPr>
          </a:p>
          <a:p>
            <a:pPr marL="320040" marR="161925" indent="-274320">
              <a:lnSpc>
                <a:spcPct val="100000"/>
              </a:lnSpc>
              <a:spcBef>
                <a:spcPts val="1115"/>
              </a:spcBef>
              <a:buClr>
                <a:srgbClr val="FFBA00"/>
              </a:buClr>
              <a:buFont typeface="Courier New"/>
              <a:buChar char="o"/>
              <a:tabLst>
                <a:tab pos="320040" algn="l"/>
              </a:tabLst>
            </a:pPr>
            <a:r>
              <a:rPr lang="el" sz="1600" b="1" spc="-10" dirty="0">
                <a:solidFill>
                  <a:srgbClr val="009051"/>
                </a:solidFill>
                <a:latin typeface="Century Gothic Bold"/>
                <a:cs typeface="Century Gothic Bold"/>
              </a:rPr>
              <a:t>Θέμα-2: Προκλήσεις ασφάλειας στους σταθμούς φόρτισης ενέργειας</a:t>
            </a:r>
            <a:endParaRPr sz="1600" dirty="0">
              <a:latin typeface="Century Gothic Bold"/>
              <a:cs typeface="Century Gothic Bold"/>
            </a:endParaRPr>
          </a:p>
          <a:p>
            <a:pPr marL="320040" marR="98425" indent="-274320">
              <a:lnSpc>
                <a:spcPct val="103699"/>
              </a:lnSpc>
              <a:spcBef>
                <a:spcPts val="1105"/>
              </a:spcBef>
              <a:buClr>
                <a:srgbClr val="FFBA00"/>
              </a:buClr>
              <a:buFont typeface="Courier New"/>
              <a:buChar char="o"/>
              <a:tabLst>
                <a:tab pos="320040" algn="l"/>
              </a:tabLst>
            </a:pPr>
            <a:r>
              <a:rPr lang="el" sz="1600" spc="-10" dirty="0">
                <a:solidFill>
                  <a:srgbClr val="FFFFFF"/>
                </a:solidFill>
                <a:latin typeface="Century Gothic"/>
                <a:cs typeface="Century Gothic"/>
              </a:rPr>
              <a:t>Θέμα-3: Αλυσιδωτές επιπτώσεις και επιπτώσεις σε άλλες </a:t>
            </a:r>
            <a:r>
              <a:rPr lang="el-GR" sz="1600" spc="-10" dirty="0">
                <a:solidFill>
                  <a:srgbClr val="FFFFFF"/>
                </a:solidFill>
                <a:latin typeface="Century Gothic"/>
                <a:cs typeface="Century Gothic"/>
              </a:rPr>
              <a:t>κρίσιμες υποδομές</a:t>
            </a:r>
            <a:endParaRPr sz="1600" dirty="0">
              <a:latin typeface="Century Gothic"/>
              <a:cs typeface="Century Gothic"/>
            </a:endParaRPr>
          </a:p>
          <a:p>
            <a:pPr marL="320040" marR="5080" indent="-274320">
              <a:lnSpc>
                <a:spcPts val="1900"/>
              </a:lnSpc>
              <a:spcBef>
                <a:spcPts val="1255"/>
              </a:spcBef>
              <a:buClr>
                <a:srgbClr val="FFBA00"/>
              </a:buClr>
              <a:buFont typeface="Courier New"/>
              <a:buChar char="o"/>
              <a:tabLst>
                <a:tab pos="320040" algn="l"/>
              </a:tabLst>
            </a:pPr>
            <a:r>
              <a:rPr lang="el" sz="1600" spc="-10" dirty="0">
                <a:solidFill>
                  <a:srgbClr val="FFFFFF"/>
                </a:solidFill>
                <a:latin typeface="Century Gothic"/>
                <a:cs typeface="Century Gothic"/>
              </a:rPr>
              <a:t>Θέμα-4: Μέτρα Ασφαλείας και Βέλτιστες Πρακτικές για Σταθμούς Φόρτισης</a:t>
            </a:r>
            <a:endParaRPr sz="1600" dirty="0">
              <a:latin typeface="Century Gothic"/>
              <a:cs typeface="Century Gothic"/>
            </a:endParaRPr>
          </a:p>
        </p:txBody>
      </p:sp>
      <p:pic>
        <p:nvPicPr>
          <p:cNvPr id="10" name="object 10"/>
          <p:cNvPicPr/>
          <p:nvPr/>
        </p:nvPicPr>
        <p:blipFill>
          <a:blip r:embed="rId4" cstate="print"/>
          <a:stretch>
            <a:fillRect/>
          </a:stretch>
        </p:blipFill>
        <p:spPr>
          <a:xfrm>
            <a:off x="7549376" y="6167335"/>
            <a:ext cx="3294001" cy="612000"/>
          </a:xfrm>
          <a:prstGeom prst="rect">
            <a:avLst/>
          </a:prstGeom>
        </p:spPr>
      </p:pic>
      <p:sp>
        <p:nvSpPr>
          <p:cNvPr id="11" name="object 11"/>
          <p:cNvSpPr txBox="1"/>
          <p:nvPr/>
        </p:nvSpPr>
        <p:spPr>
          <a:xfrm>
            <a:off x="78739" y="6523201"/>
            <a:ext cx="3042285" cy="444352"/>
          </a:xfrm>
          <a:prstGeom prst="rect">
            <a:avLst/>
          </a:prstGeom>
        </p:spPr>
        <p:txBody>
          <a:bodyPr vert="horz" wrap="square" lIns="0" tIns="13335" rIns="0" bIns="0" rtlCol="0">
            <a:spAutoFit/>
          </a:bodyPr>
          <a:lstStyle/>
          <a:p>
            <a:pPr marL="12700">
              <a:lnSpc>
                <a:spcPct val="100000"/>
              </a:lnSpc>
              <a:spcBef>
                <a:spcPts val="105"/>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Κριστίνα Αλκαράθ (UMA)</a:t>
            </a:r>
            <a:endParaRPr sz="1400" dirty="0">
              <a:latin typeface="Century Gothic"/>
              <a:cs typeface="Century Gothic"/>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372559" y="-11112"/>
            <a:ext cx="5819775" cy="6880225"/>
            <a:chOff x="6372559" y="-11112"/>
            <a:chExt cx="5819775" cy="6880225"/>
          </a:xfrm>
        </p:grpSpPr>
        <p:pic>
          <p:nvPicPr>
            <p:cNvPr id="3" name="object 3"/>
            <p:cNvPicPr/>
            <p:nvPr/>
          </p:nvPicPr>
          <p:blipFill>
            <a:blip r:embed="rId2" cstate="print"/>
            <a:stretch>
              <a:fillRect/>
            </a:stretch>
          </p:blipFill>
          <p:spPr>
            <a:xfrm>
              <a:off x="7170007" y="0"/>
              <a:ext cx="5021992" cy="6858000"/>
            </a:xfrm>
            <a:prstGeom prst="rect">
              <a:avLst/>
            </a:prstGeom>
          </p:spPr>
        </p:pic>
        <p:pic>
          <p:nvPicPr>
            <p:cNvPr id="4" name="object 4"/>
            <p:cNvPicPr/>
            <p:nvPr/>
          </p:nvPicPr>
          <p:blipFill>
            <a:blip r:embed="rId3" cstate="print"/>
            <a:stretch>
              <a:fillRect/>
            </a:stretch>
          </p:blipFill>
          <p:spPr>
            <a:xfrm>
              <a:off x="7549376" y="6167335"/>
              <a:ext cx="3294001" cy="612000"/>
            </a:xfrm>
            <a:prstGeom prst="rect">
              <a:avLst/>
            </a:prstGeom>
          </p:spPr>
        </p:pic>
        <p:sp>
          <p:nvSpPr>
            <p:cNvPr id="5" name="object 5"/>
            <p:cNvSpPr/>
            <p:nvPr/>
          </p:nvSpPr>
          <p:spPr>
            <a:xfrm>
              <a:off x="6372559" y="2232519"/>
              <a:ext cx="916305" cy="533400"/>
            </a:xfrm>
            <a:custGeom>
              <a:avLst/>
              <a:gdLst/>
              <a:ahLst/>
              <a:cxnLst/>
              <a:rect l="l" t="t" r="r" b="b"/>
              <a:pathLst>
                <a:path w="916304" h="533400">
                  <a:moveTo>
                    <a:pt x="915989" y="0"/>
                  </a:moveTo>
                  <a:lnTo>
                    <a:pt x="0" y="0"/>
                  </a:lnTo>
                  <a:lnTo>
                    <a:pt x="0" y="532891"/>
                  </a:lnTo>
                  <a:lnTo>
                    <a:pt x="915989" y="532891"/>
                  </a:lnTo>
                  <a:lnTo>
                    <a:pt x="915989" y="0"/>
                  </a:lnTo>
                  <a:close/>
                </a:path>
              </a:pathLst>
            </a:custGeom>
            <a:solidFill>
              <a:srgbClr val="FFBA00"/>
            </a:solidFill>
          </p:spPr>
          <p:txBody>
            <a:bodyPr wrap="square" lIns="0" tIns="0" rIns="0" bIns="0" rtlCol="0"/>
            <a:lstStyle/>
            <a:p>
              <a:endParaRPr/>
            </a:p>
          </p:txBody>
        </p:sp>
        <p:sp>
          <p:nvSpPr>
            <p:cNvPr id="6" name="object 6"/>
            <p:cNvSpPr/>
            <p:nvPr/>
          </p:nvSpPr>
          <p:spPr>
            <a:xfrm>
              <a:off x="6372559" y="2765411"/>
              <a:ext cx="916305" cy="320040"/>
            </a:xfrm>
            <a:custGeom>
              <a:avLst/>
              <a:gdLst/>
              <a:ahLst/>
              <a:cxnLst/>
              <a:rect l="l" t="t" r="r" b="b"/>
              <a:pathLst>
                <a:path w="916304" h="320039">
                  <a:moveTo>
                    <a:pt x="915989" y="0"/>
                  </a:moveTo>
                  <a:lnTo>
                    <a:pt x="0" y="0"/>
                  </a:lnTo>
                  <a:lnTo>
                    <a:pt x="0" y="319734"/>
                  </a:lnTo>
                  <a:lnTo>
                    <a:pt x="915989" y="319734"/>
                  </a:lnTo>
                  <a:lnTo>
                    <a:pt x="915989" y="0"/>
                  </a:lnTo>
                  <a:close/>
                </a:path>
              </a:pathLst>
            </a:custGeom>
            <a:solidFill>
              <a:srgbClr val="C00000"/>
            </a:solidFill>
          </p:spPr>
          <p:txBody>
            <a:bodyPr wrap="square" lIns="0" tIns="0" rIns="0" bIns="0" rtlCol="0"/>
            <a:lstStyle/>
            <a:p>
              <a:endParaRPr/>
            </a:p>
          </p:txBody>
        </p:sp>
      </p:grpSp>
      <p:sp>
        <p:nvSpPr>
          <p:cNvPr id="7" name="object 7"/>
          <p:cNvSpPr txBox="1">
            <a:spLocks noGrp="1"/>
          </p:cNvSpPr>
          <p:nvPr>
            <p:ph type="title"/>
          </p:nvPr>
        </p:nvSpPr>
        <p:spPr>
          <a:xfrm>
            <a:off x="855396" y="316048"/>
            <a:ext cx="6554999" cy="452120"/>
          </a:xfrm>
          <a:prstGeom prst="rect">
            <a:avLst/>
          </a:prstGeom>
        </p:spPr>
        <p:txBody>
          <a:bodyPr vert="horz" wrap="square" lIns="0" tIns="12700" rIns="0" bIns="0" rtlCol="0">
            <a:spAutoFit/>
          </a:bodyPr>
          <a:lstStyle/>
          <a:p>
            <a:pPr marL="12700">
              <a:lnSpc>
                <a:spcPct val="100000"/>
              </a:lnSpc>
              <a:spcBef>
                <a:spcPts val="100"/>
              </a:spcBef>
            </a:pPr>
            <a:r>
              <a:rPr lang="el" spc="75" dirty="0"/>
              <a:t>Απειλές κατά της ενέργειας</a:t>
            </a:r>
          </a:p>
        </p:txBody>
      </p:sp>
      <p:sp>
        <p:nvSpPr>
          <p:cNvPr id="8" name="object 8"/>
          <p:cNvSpPr txBox="1"/>
          <p:nvPr/>
        </p:nvSpPr>
        <p:spPr>
          <a:xfrm>
            <a:off x="4363873" y="1791440"/>
            <a:ext cx="2924810" cy="441325"/>
          </a:xfrm>
          <a:prstGeom prst="rect">
            <a:avLst/>
          </a:prstGeom>
          <a:solidFill>
            <a:srgbClr val="000000"/>
          </a:solidFill>
        </p:spPr>
        <p:txBody>
          <a:bodyPr vert="horz" wrap="square" lIns="0" tIns="83185" rIns="0" bIns="0" rtlCol="0">
            <a:spAutoFit/>
          </a:bodyPr>
          <a:lstStyle/>
          <a:p>
            <a:pPr marL="861060">
              <a:lnSpc>
                <a:spcPct val="100000"/>
              </a:lnSpc>
              <a:spcBef>
                <a:spcPts val="655"/>
              </a:spcBef>
            </a:pPr>
            <a:r>
              <a:rPr lang="el" sz="1800">
                <a:solidFill>
                  <a:srgbClr val="FFFFFF"/>
                </a:solidFill>
                <a:latin typeface="Century Gothic"/>
                <a:cs typeface="Century Gothic"/>
              </a:rPr>
              <a:t>ΕΠΙΠΤΩΣΕΙΣ</a:t>
            </a:r>
            <a:endParaRPr sz="1800">
              <a:latin typeface="Century Gothic"/>
              <a:cs typeface="Century Gothic"/>
            </a:endParaRPr>
          </a:p>
        </p:txBody>
      </p:sp>
      <p:sp>
        <p:nvSpPr>
          <p:cNvPr id="9" name="object 9"/>
          <p:cNvSpPr/>
          <p:nvPr/>
        </p:nvSpPr>
        <p:spPr>
          <a:xfrm>
            <a:off x="10023280" y="24269"/>
            <a:ext cx="2169160" cy="695960"/>
          </a:xfrm>
          <a:custGeom>
            <a:avLst/>
            <a:gdLst/>
            <a:ahLst/>
            <a:cxnLst/>
            <a:rect l="l" t="t" r="r" b="b"/>
            <a:pathLst>
              <a:path w="2169159" h="695960">
                <a:moveTo>
                  <a:pt x="2168719" y="0"/>
                </a:moveTo>
                <a:lnTo>
                  <a:pt x="0" y="0"/>
                </a:lnTo>
                <a:lnTo>
                  <a:pt x="0" y="695482"/>
                </a:lnTo>
                <a:lnTo>
                  <a:pt x="2168719" y="695482"/>
                </a:lnTo>
                <a:lnTo>
                  <a:pt x="2168719" y="0"/>
                </a:lnTo>
                <a:close/>
              </a:path>
            </a:pathLst>
          </a:custGeom>
          <a:solidFill>
            <a:srgbClr val="FFBA00"/>
          </a:solidFill>
        </p:spPr>
        <p:txBody>
          <a:bodyPr wrap="square" lIns="0" tIns="0" rIns="0" bIns="0" rtlCol="0"/>
          <a:lstStyle/>
          <a:p>
            <a:endParaRPr/>
          </a:p>
        </p:txBody>
      </p:sp>
      <p:sp>
        <p:nvSpPr>
          <p:cNvPr id="10" name="object 10"/>
          <p:cNvSpPr txBox="1"/>
          <p:nvPr/>
        </p:nvSpPr>
        <p:spPr>
          <a:xfrm>
            <a:off x="10216530" y="221995"/>
            <a:ext cx="1531570" cy="299720"/>
          </a:xfrm>
          <a:prstGeom prst="rect">
            <a:avLst/>
          </a:prstGeom>
        </p:spPr>
        <p:txBody>
          <a:bodyPr vert="horz" wrap="square" lIns="0" tIns="12700" rIns="0" bIns="0" rtlCol="0">
            <a:spAutoFit/>
          </a:bodyPr>
          <a:lstStyle/>
          <a:p>
            <a:pPr marL="12700">
              <a:lnSpc>
                <a:spcPct val="100000"/>
              </a:lnSpc>
              <a:spcBef>
                <a:spcPts val="100"/>
              </a:spcBef>
            </a:pPr>
            <a:r>
              <a:rPr lang="el" sz="1800" b="1" spc="-55" dirty="0">
                <a:solidFill>
                  <a:srgbClr val="FFFFFF"/>
                </a:solidFill>
                <a:latin typeface="Century Gothic Bold"/>
                <a:cs typeface="Century Gothic Bold"/>
              </a:rPr>
              <a:t>Διαθεσιμότητα</a:t>
            </a:r>
            <a:endParaRPr sz="1800" dirty="0">
              <a:latin typeface="Century Gothic Bold"/>
              <a:cs typeface="Century Gothic Bold"/>
            </a:endParaRPr>
          </a:p>
        </p:txBody>
      </p:sp>
      <p:sp>
        <p:nvSpPr>
          <p:cNvPr id="11" name="object 11"/>
          <p:cNvSpPr txBox="1"/>
          <p:nvPr/>
        </p:nvSpPr>
        <p:spPr>
          <a:xfrm>
            <a:off x="10023280" y="767542"/>
            <a:ext cx="2169160" cy="695960"/>
          </a:xfrm>
          <a:prstGeom prst="rect">
            <a:avLst/>
          </a:prstGeom>
          <a:solidFill>
            <a:srgbClr val="FFBA00"/>
          </a:solidFill>
        </p:spPr>
        <p:txBody>
          <a:bodyPr vert="horz" wrap="square" lIns="0" tIns="210820" rIns="0" bIns="0" rtlCol="0">
            <a:spAutoFit/>
          </a:bodyPr>
          <a:lstStyle/>
          <a:p>
            <a:pPr marL="648970">
              <a:lnSpc>
                <a:spcPct val="100000"/>
              </a:lnSpc>
              <a:spcBef>
                <a:spcPts val="1660"/>
              </a:spcBef>
            </a:pPr>
            <a:r>
              <a:rPr lang="el" sz="1800" b="1" spc="-10">
                <a:solidFill>
                  <a:srgbClr val="FFFFFF"/>
                </a:solidFill>
                <a:latin typeface="Century Gothic Bold"/>
                <a:cs typeface="Century Gothic Bold"/>
              </a:rPr>
              <a:t>Ακεραιότητα</a:t>
            </a:r>
            <a:endParaRPr sz="1800">
              <a:latin typeface="Century Gothic Bold"/>
              <a:cs typeface="Century Gothic Bold"/>
            </a:endParaRPr>
          </a:p>
        </p:txBody>
      </p:sp>
      <p:sp>
        <p:nvSpPr>
          <p:cNvPr id="12" name="object 12"/>
          <p:cNvSpPr/>
          <p:nvPr/>
        </p:nvSpPr>
        <p:spPr>
          <a:xfrm>
            <a:off x="6245805" y="2232518"/>
            <a:ext cx="1164590" cy="3826510"/>
          </a:xfrm>
          <a:custGeom>
            <a:avLst/>
            <a:gdLst/>
            <a:ahLst/>
            <a:cxnLst/>
            <a:rect l="l" t="t" r="r" b="b"/>
            <a:pathLst>
              <a:path w="1164590" h="3826510">
                <a:moveTo>
                  <a:pt x="0" y="194077"/>
                </a:moveTo>
                <a:lnTo>
                  <a:pt x="5125" y="149577"/>
                </a:lnTo>
                <a:lnTo>
                  <a:pt x="19726" y="108727"/>
                </a:lnTo>
                <a:lnTo>
                  <a:pt x="42636" y="72691"/>
                </a:lnTo>
                <a:lnTo>
                  <a:pt x="72692" y="42636"/>
                </a:lnTo>
                <a:lnTo>
                  <a:pt x="108727" y="19726"/>
                </a:lnTo>
                <a:lnTo>
                  <a:pt x="149577" y="5125"/>
                </a:lnTo>
                <a:lnTo>
                  <a:pt x="194078" y="0"/>
                </a:lnTo>
                <a:lnTo>
                  <a:pt x="970356" y="0"/>
                </a:lnTo>
                <a:lnTo>
                  <a:pt x="1014857" y="5125"/>
                </a:lnTo>
                <a:lnTo>
                  <a:pt x="1055707" y="19726"/>
                </a:lnTo>
                <a:lnTo>
                  <a:pt x="1091742" y="42636"/>
                </a:lnTo>
                <a:lnTo>
                  <a:pt x="1121798" y="72691"/>
                </a:lnTo>
                <a:lnTo>
                  <a:pt x="1144708" y="108727"/>
                </a:lnTo>
                <a:lnTo>
                  <a:pt x="1159309" y="149577"/>
                </a:lnTo>
                <a:lnTo>
                  <a:pt x="1164435" y="194077"/>
                </a:lnTo>
                <a:lnTo>
                  <a:pt x="1164435" y="3632239"/>
                </a:lnTo>
                <a:lnTo>
                  <a:pt x="1159309" y="3676739"/>
                </a:lnTo>
                <a:lnTo>
                  <a:pt x="1144708" y="3717589"/>
                </a:lnTo>
                <a:lnTo>
                  <a:pt x="1121798" y="3753624"/>
                </a:lnTo>
                <a:lnTo>
                  <a:pt x="1091742" y="3783679"/>
                </a:lnTo>
                <a:lnTo>
                  <a:pt x="1055707" y="3806589"/>
                </a:lnTo>
                <a:lnTo>
                  <a:pt x="1014857" y="3821190"/>
                </a:lnTo>
                <a:lnTo>
                  <a:pt x="970356" y="3826316"/>
                </a:lnTo>
                <a:lnTo>
                  <a:pt x="194078" y="3826316"/>
                </a:lnTo>
                <a:lnTo>
                  <a:pt x="149577" y="3821190"/>
                </a:lnTo>
                <a:lnTo>
                  <a:pt x="108727" y="3806589"/>
                </a:lnTo>
                <a:lnTo>
                  <a:pt x="72692" y="3783679"/>
                </a:lnTo>
                <a:lnTo>
                  <a:pt x="42636" y="3753624"/>
                </a:lnTo>
                <a:lnTo>
                  <a:pt x="19726" y="3717589"/>
                </a:lnTo>
                <a:lnTo>
                  <a:pt x="5125" y="3676739"/>
                </a:lnTo>
                <a:lnTo>
                  <a:pt x="0" y="3632239"/>
                </a:lnTo>
                <a:lnTo>
                  <a:pt x="0" y="194077"/>
                </a:lnTo>
                <a:close/>
              </a:path>
            </a:pathLst>
          </a:custGeom>
          <a:ln w="41275">
            <a:solidFill>
              <a:srgbClr val="C00000"/>
            </a:solidFill>
          </a:ln>
        </p:spPr>
        <p:txBody>
          <a:bodyPr wrap="square" lIns="0" tIns="0" rIns="0" bIns="0" rtlCol="0"/>
          <a:lstStyle/>
          <a:p>
            <a:endParaRPr/>
          </a:p>
        </p:txBody>
      </p:sp>
      <p:sp>
        <p:nvSpPr>
          <p:cNvPr id="13" name="object 13"/>
          <p:cNvSpPr/>
          <p:nvPr/>
        </p:nvSpPr>
        <p:spPr>
          <a:xfrm>
            <a:off x="7141333" y="2432262"/>
            <a:ext cx="3159125" cy="612140"/>
          </a:xfrm>
          <a:custGeom>
            <a:avLst/>
            <a:gdLst/>
            <a:ahLst/>
            <a:cxnLst/>
            <a:rect l="l" t="t" r="r" b="b"/>
            <a:pathLst>
              <a:path w="3159125" h="612139">
                <a:moveTo>
                  <a:pt x="3159094" y="0"/>
                </a:moveTo>
                <a:lnTo>
                  <a:pt x="0" y="0"/>
                </a:lnTo>
                <a:lnTo>
                  <a:pt x="0" y="612000"/>
                </a:lnTo>
                <a:lnTo>
                  <a:pt x="3159094" y="612000"/>
                </a:lnTo>
                <a:lnTo>
                  <a:pt x="3159094" y="0"/>
                </a:lnTo>
                <a:close/>
              </a:path>
            </a:pathLst>
          </a:custGeom>
          <a:solidFill>
            <a:srgbClr val="FFFFFF"/>
          </a:solidFill>
        </p:spPr>
        <p:txBody>
          <a:bodyPr wrap="square" lIns="0" tIns="0" rIns="0" bIns="0" rtlCol="0"/>
          <a:lstStyle/>
          <a:p>
            <a:endParaRPr/>
          </a:p>
        </p:txBody>
      </p:sp>
      <p:graphicFrame>
        <p:nvGraphicFramePr>
          <p:cNvPr id="14" name="object 14"/>
          <p:cNvGraphicFramePr>
            <a:graphicFrameLocks noGrp="1"/>
          </p:cNvGraphicFramePr>
          <p:nvPr/>
        </p:nvGraphicFramePr>
        <p:xfrm>
          <a:off x="765544" y="2226168"/>
          <a:ext cx="9523728" cy="4544060"/>
        </p:xfrm>
        <a:graphic>
          <a:graphicData uri="http://schemas.openxmlformats.org/drawingml/2006/table">
            <a:tbl>
              <a:tblPr firstRow="1" bandRow="1">
                <a:tableStyleId>{2D5ABB26-0587-4C30-8999-92F81FD0307C}</a:tableStyleId>
              </a:tblPr>
              <a:tblGrid>
                <a:gridCol w="2634615">
                  <a:extLst>
                    <a:ext uri="{9D8B030D-6E8A-4147-A177-3AD203B41FA5}">
                      <a16:colId xmlns:a16="http://schemas.microsoft.com/office/drawing/2014/main" val="20000"/>
                    </a:ext>
                  </a:extLst>
                </a:gridCol>
                <a:gridCol w="939800">
                  <a:extLst>
                    <a:ext uri="{9D8B030D-6E8A-4147-A177-3AD203B41FA5}">
                      <a16:colId xmlns:a16="http://schemas.microsoft.com/office/drawing/2014/main" val="20001"/>
                    </a:ext>
                  </a:extLst>
                </a:gridCol>
                <a:gridCol w="1146175">
                  <a:extLst>
                    <a:ext uri="{9D8B030D-6E8A-4147-A177-3AD203B41FA5}">
                      <a16:colId xmlns:a16="http://schemas.microsoft.com/office/drawing/2014/main" val="20002"/>
                    </a:ext>
                  </a:extLst>
                </a:gridCol>
                <a:gridCol w="875030">
                  <a:extLst>
                    <a:ext uri="{9D8B030D-6E8A-4147-A177-3AD203B41FA5}">
                      <a16:colId xmlns:a16="http://schemas.microsoft.com/office/drawing/2014/main" val="20003"/>
                    </a:ext>
                  </a:extLst>
                </a:gridCol>
                <a:gridCol w="768985">
                  <a:extLst>
                    <a:ext uri="{9D8B030D-6E8A-4147-A177-3AD203B41FA5}">
                      <a16:colId xmlns:a16="http://schemas.microsoft.com/office/drawing/2014/main" val="20004"/>
                    </a:ext>
                  </a:extLst>
                </a:gridCol>
                <a:gridCol w="147319">
                  <a:extLst>
                    <a:ext uri="{9D8B030D-6E8A-4147-A177-3AD203B41FA5}">
                      <a16:colId xmlns:a16="http://schemas.microsoft.com/office/drawing/2014/main" val="20005"/>
                    </a:ext>
                  </a:extLst>
                </a:gridCol>
                <a:gridCol w="3011804">
                  <a:extLst>
                    <a:ext uri="{9D8B030D-6E8A-4147-A177-3AD203B41FA5}">
                      <a16:colId xmlns:a16="http://schemas.microsoft.com/office/drawing/2014/main" val="20006"/>
                    </a:ext>
                  </a:extLst>
                </a:gridCol>
              </a:tblGrid>
              <a:tr h="199390">
                <a:tc rowSpan="2">
                  <a:txBody>
                    <a:bodyPr/>
                    <a:lstStyle/>
                    <a:p>
                      <a:pPr marL="635" algn="ctr">
                        <a:lnSpc>
                          <a:spcPct val="100000"/>
                        </a:lnSpc>
                        <a:spcBef>
                          <a:spcPts val="350"/>
                        </a:spcBef>
                      </a:pPr>
                      <a:r>
                        <a:rPr lang="el" sz="1200" b="1" spc="-10" dirty="0">
                          <a:solidFill>
                            <a:srgbClr val="FFFFFF"/>
                          </a:solidFill>
                          <a:latin typeface="Century Gothic Bold"/>
                          <a:cs typeface="Century Gothic Bold"/>
                        </a:rPr>
                        <a:t>Επιθέσεις</a:t>
                      </a:r>
                      <a:endParaRPr sz="1200" dirty="0">
                        <a:latin typeface="Century Gothic Bold"/>
                        <a:cs typeface="Century Gothic Bold"/>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rowSpan="2">
                  <a:txBody>
                    <a:bodyPr/>
                    <a:lstStyle/>
                    <a:p>
                      <a:pPr marL="311150">
                        <a:lnSpc>
                          <a:spcPct val="100000"/>
                        </a:lnSpc>
                        <a:spcBef>
                          <a:spcPts val="350"/>
                        </a:spcBef>
                      </a:pPr>
                      <a:r>
                        <a:rPr lang="el" sz="1200" b="1" spc="-25" dirty="0">
                          <a:solidFill>
                            <a:srgbClr val="FFFFFF"/>
                          </a:solidFill>
                          <a:latin typeface="Century Gothic Bold"/>
                          <a:cs typeface="Century Gothic Bold"/>
                        </a:rPr>
                        <a:t>C</a:t>
                      </a:r>
                      <a:r>
                        <a:rPr lang="el-GR" sz="1200" b="1" spc="-25" dirty="0">
                          <a:solidFill>
                            <a:srgbClr val="FFFFFF"/>
                          </a:solidFill>
                          <a:latin typeface="Century Gothic Bold"/>
                          <a:cs typeface="Century Gothic Bold"/>
                        </a:rPr>
                        <a:t>σταθμοί φόρτισης</a:t>
                      </a:r>
                      <a:endParaRPr sz="1200" dirty="0">
                        <a:latin typeface="Century Gothic Bold"/>
                        <a:cs typeface="Century Gothic Bold"/>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rowSpan="2">
                  <a:txBody>
                    <a:bodyPr/>
                    <a:lstStyle/>
                    <a:p>
                      <a:pPr algn="ctr">
                        <a:lnSpc>
                          <a:spcPct val="100000"/>
                        </a:lnSpc>
                        <a:spcBef>
                          <a:spcPts val="350"/>
                        </a:spcBef>
                      </a:pPr>
                      <a:r>
                        <a:rPr lang="el" sz="1200" b="1" spc="-25">
                          <a:solidFill>
                            <a:srgbClr val="FFFFFF"/>
                          </a:solidFill>
                          <a:latin typeface="Century Gothic Bold"/>
                          <a:cs typeface="Century Gothic Bold"/>
                        </a:rPr>
                        <a:t>ΕΠ</a:t>
                      </a:r>
                      <a:endParaRPr sz="1200">
                        <a:latin typeface="Century Gothic Bold"/>
                        <a:cs typeface="Century Gothic Bold"/>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rowSpan="2">
                  <a:txBody>
                    <a:bodyPr/>
                    <a:lstStyle/>
                    <a:p>
                      <a:pPr algn="ctr">
                        <a:lnSpc>
                          <a:spcPct val="100000"/>
                        </a:lnSpc>
                        <a:spcBef>
                          <a:spcPts val="350"/>
                        </a:spcBef>
                      </a:pPr>
                      <a:r>
                        <a:rPr lang="el" sz="1200" b="1" spc="-25">
                          <a:solidFill>
                            <a:srgbClr val="FFFFFF"/>
                          </a:solidFill>
                          <a:latin typeface="Century Gothic Bold"/>
                          <a:cs typeface="Century Gothic Bold"/>
                        </a:rPr>
                        <a:t>ΕΥ</a:t>
                      </a:r>
                      <a:endParaRPr sz="1200">
                        <a:latin typeface="Century Gothic Bold"/>
                        <a:cs typeface="Century Gothic Bold"/>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gridSpan="2">
                  <a:txBody>
                    <a:bodyPr/>
                    <a:lstStyle/>
                    <a:p>
                      <a:pPr marL="232410">
                        <a:lnSpc>
                          <a:spcPts val="1125"/>
                        </a:lnSpc>
                        <a:spcBef>
                          <a:spcPts val="350"/>
                        </a:spcBef>
                      </a:pPr>
                      <a:r>
                        <a:rPr lang="el" sz="1200" b="1" spc="-10">
                          <a:solidFill>
                            <a:srgbClr val="FFFFFF"/>
                          </a:solidFill>
                          <a:latin typeface="Century Gothic Bold"/>
                          <a:cs typeface="Century Gothic Bold"/>
                        </a:rPr>
                        <a:t>Δύναμη</a:t>
                      </a:r>
                      <a:endParaRPr sz="1200">
                        <a:latin typeface="Century Gothic Bold"/>
                        <a:cs typeface="Century Gothic Bold"/>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solidFill>
                      <a:srgbClr val="FFBA00"/>
                    </a:solidFill>
                  </a:tcPr>
                </a:tc>
                <a:tc hMerge="1">
                  <a:txBody>
                    <a:bodyPr/>
                    <a:lstStyle/>
                    <a:p>
                      <a:endParaRPr/>
                    </a:p>
                  </a:txBody>
                  <a:tcPr marL="0" marR="0" marT="0" marB="0"/>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B w="28575">
                      <a:solidFill>
                        <a:srgbClr val="C00000"/>
                      </a:solidFill>
                      <a:prstDash val="solid"/>
                    </a:lnB>
                  </a:tcPr>
                </a:tc>
                <a:extLst>
                  <a:ext uri="{0D108BD9-81ED-4DB2-BD59-A6C34878D82A}">
                    <a16:rowId xmlns:a16="http://schemas.microsoft.com/office/drawing/2014/main" val="10000"/>
                  </a:ext>
                </a:extLst>
              </a:tr>
              <a:tr h="332740">
                <a:tc vMerge="1">
                  <a:txBody>
                    <a:bodyPr/>
                    <a:lstStyle/>
                    <a:p>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vMerge="1">
                  <a:txBody>
                    <a:bodyPr/>
                    <a:lstStyle/>
                    <a:p>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vMerge="1">
                  <a:txBody>
                    <a:bodyPr/>
                    <a:lstStyle/>
                    <a:p>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vMerge="1">
                  <a:txBody>
                    <a:bodyPr/>
                    <a:lstStyle/>
                    <a:p>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a:txBody>
                    <a:bodyPr/>
                    <a:lstStyle/>
                    <a:p>
                      <a:pPr marL="314960">
                        <a:lnSpc>
                          <a:spcPct val="100000"/>
                        </a:lnSpc>
                        <a:spcBef>
                          <a:spcPts val="190"/>
                        </a:spcBef>
                      </a:pPr>
                      <a:r>
                        <a:rPr lang="el" sz="1200" b="1" spc="-20">
                          <a:solidFill>
                            <a:srgbClr val="FFFFFF"/>
                          </a:solidFill>
                          <a:latin typeface="Century Gothic Bold"/>
                          <a:cs typeface="Century Gothic Bold"/>
                        </a:rPr>
                        <a:t>πλέγμα</a:t>
                      </a:r>
                      <a:endParaRPr sz="1200">
                        <a:latin typeface="Century Gothic Bold"/>
                        <a:cs typeface="Century Gothic Bold"/>
                      </a:endParaRPr>
                    </a:p>
                  </a:txBody>
                  <a:tcPr marL="0" marR="0" marT="24130" marB="0">
                    <a:lnL w="12700">
                      <a:solidFill>
                        <a:srgbClr val="FFFFFF"/>
                      </a:solidFill>
                      <a:prstDash val="solid"/>
                    </a:lnL>
                    <a:lnR w="28575">
                      <a:solidFill>
                        <a:srgbClr val="C00000"/>
                      </a:solidFill>
                      <a:prstDash val="solid"/>
                    </a:lnR>
                    <a:lnB w="38100">
                      <a:solidFill>
                        <a:srgbClr val="FFFFFF"/>
                      </a:solidFill>
                      <a:prstDash val="solid"/>
                    </a:lnB>
                    <a:solidFill>
                      <a:srgbClr val="FFBA00"/>
                    </a:solidFill>
                  </a:tcPr>
                </a:tc>
                <a:tc>
                  <a:txBody>
                    <a:bodyPr/>
                    <a:lstStyle/>
                    <a:p>
                      <a:pPr>
                        <a:lnSpc>
                          <a:spcPct val="100000"/>
                        </a:lnSpc>
                      </a:pPr>
                      <a:endParaRPr sz="1400">
                        <a:latin typeface="Times New Roman"/>
                        <a:cs typeface="Times New Roman"/>
                      </a:endParaRPr>
                    </a:p>
                  </a:txBody>
                  <a:tcPr marL="0" marR="0" marT="0" marB="0">
                    <a:lnL w="28575">
                      <a:solidFill>
                        <a:srgbClr val="C00000"/>
                      </a:solidFill>
                      <a:prstDash val="solid"/>
                    </a:lnL>
                    <a:lnR w="12700">
                      <a:solidFill>
                        <a:srgbClr val="FFFFFF"/>
                      </a:solidFill>
                      <a:prstDash val="solid"/>
                    </a:lnR>
                    <a:lnT w="28575">
                      <a:solidFill>
                        <a:srgbClr val="C00000"/>
                      </a:solidFill>
                      <a:prstDash val="solid"/>
                    </a:lnT>
                    <a:lnB w="38100">
                      <a:solidFill>
                        <a:srgbClr val="FFFFFF"/>
                      </a:solidFill>
                      <a:prstDash val="solid"/>
                    </a:lnB>
                  </a:tcPr>
                </a:tc>
                <a:tc rowSpan="2">
                  <a:txBody>
                    <a:bodyPr/>
                    <a:lstStyle/>
                    <a:p>
                      <a:pPr marL="630555" marR="140335" indent="-630555">
                        <a:lnSpc>
                          <a:spcPts val="2110"/>
                        </a:lnSpc>
                        <a:spcBef>
                          <a:spcPts val="350"/>
                        </a:spcBef>
                      </a:pPr>
                      <a:r>
                        <a:rPr lang="el" sz="1800">
                          <a:latin typeface="Century Gothic"/>
                          <a:cs typeface="Century Gothic"/>
                        </a:rPr>
                        <a:t>Το </a:t>
                      </a:r>
                      <a:r>
                        <a:rPr lang="el" sz="1800" b="1">
                          <a:latin typeface="Century Gothic Bold"/>
                          <a:cs typeface="Century Gothic Bold"/>
                        </a:rPr>
                        <a:t>ηλεκτρικό δίκτυο </a:t>
                      </a:r>
                      <a:r>
                        <a:rPr lang="el" sz="1800">
                          <a:latin typeface="Century Gothic"/>
                          <a:cs typeface="Century Gothic"/>
                        </a:rPr>
                        <a:t>είναι το περιουσιακό στοιχείο που επηρεάζεται περισσότερο</a:t>
                      </a:r>
                      <a:endParaRPr sz="1800">
                        <a:latin typeface="Century Gothic"/>
                        <a:cs typeface="Century Gothic"/>
                      </a:endParaRPr>
                    </a:p>
                  </a:txBody>
                  <a:tcPr marL="0" marR="0" marT="44450" marB="0">
                    <a:lnL w="12700">
                      <a:solidFill>
                        <a:srgbClr val="FFFFFF"/>
                      </a:solidFill>
                      <a:prstDash val="solid"/>
                    </a:lnL>
                    <a:lnR w="28575">
                      <a:solidFill>
                        <a:srgbClr val="C00000"/>
                      </a:solidFill>
                      <a:prstDash val="solid"/>
                    </a:lnR>
                    <a:lnT w="28575">
                      <a:solidFill>
                        <a:srgbClr val="C00000"/>
                      </a:solidFill>
                      <a:prstDash val="solid"/>
                    </a:lnT>
                    <a:lnB w="28575">
                      <a:solidFill>
                        <a:srgbClr val="C00000"/>
                      </a:solidFill>
                      <a:prstDash val="solid"/>
                    </a:lnB>
                  </a:tcPr>
                </a:tc>
                <a:extLst>
                  <a:ext uri="{0D108BD9-81ED-4DB2-BD59-A6C34878D82A}">
                    <a16:rowId xmlns:a16="http://schemas.microsoft.com/office/drawing/2014/main" val="10001"/>
                  </a:ext>
                </a:extLst>
              </a:tr>
              <a:tr h="319405">
                <a:tc>
                  <a:txBody>
                    <a:bodyPr/>
                    <a:lstStyle/>
                    <a:p>
                      <a:pPr marL="91440">
                        <a:lnSpc>
                          <a:spcPct val="100000"/>
                        </a:lnSpc>
                        <a:spcBef>
                          <a:spcPts val="350"/>
                        </a:spcBef>
                      </a:pPr>
                      <a:r>
                        <a:rPr lang="el" sz="1200" spc="-20">
                          <a:latin typeface="Century Gothic"/>
                          <a:cs typeface="Century Gothic"/>
                        </a:rPr>
                        <a:t>ΜιτΜ</a:t>
                      </a:r>
                      <a:endParaRPr sz="1200">
                        <a:latin typeface="Century Gothic"/>
                        <a:cs typeface="Century Gothic"/>
                      </a:endParaRPr>
                    </a:p>
                  </a:txBody>
                  <a:tcPr marL="0" marR="0" marT="444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28575">
                      <a:solidFill>
                        <a:srgbClr val="C00000"/>
                      </a:solidFill>
                      <a:prstDash val="solid"/>
                    </a:lnR>
                    <a:lnT w="381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28575">
                      <a:solidFill>
                        <a:srgbClr val="C00000"/>
                      </a:solidFill>
                      <a:prstDash val="solid"/>
                    </a:lnL>
                    <a:lnR w="12700">
                      <a:solidFill>
                        <a:srgbClr val="FFFFFF"/>
                      </a:solidFill>
                      <a:prstDash val="solid"/>
                    </a:lnR>
                    <a:lnT w="38100">
                      <a:solidFill>
                        <a:srgbClr val="FFFFFF"/>
                      </a:solidFill>
                      <a:prstDash val="solid"/>
                    </a:lnT>
                    <a:lnB w="12700">
                      <a:solidFill>
                        <a:srgbClr val="C00000"/>
                      </a:solidFill>
                      <a:prstDash val="solid"/>
                    </a:lnB>
                  </a:tcPr>
                </a:tc>
                <a:tc vMerge="1">
                  <a:txBody>
                    <a:bodyPr/>
                    <a:lstStyle/>
                    <a:p>
                      <a:endParaRPr/>
                    </a:p>
                  </a:txBody>
                  <a:tcPr marL="0" marR="0" marT="44450" marB="0">
                    <a:lnL w="12700">
                      <a:solidFill>
                        <a:srgbClr val="FFFFFF"/>
                      </a:solidFill>
                      <a:prstDash val="solid"/>
                    </a:lnL>
                    <a:lnR w="28575">
                      <a:solidFill>
                        <a:srgbClr val="C00000"/>
                      </a:solidFill>
                      <a:prstDash val="solid"/>
                    </a:lnR>
                    <a:lnT w="28575">
                      <a:solidFill>
                        <a:srgbClr val="C00000"/>
                      </a:solidFill>
                      <a:prstDash val="solid"/>
                    </a:lnT>
                    <a:lnB w="28575">
                      <a:solidFill>
                        <a:srgbClr val="C00000"/>
                      </a:solidFill>
                      <a:prstDash val="solid"/>
                    </a:lnB>
                  </a:tcPr>
                </a:tc>
                <a:extLst>
                  <a:ext uri="{0D108BD9-81ED-4DB2-BD59-A6C34878D82A}">
                    <a16:rowId xmlns:a16="http://schemas.microsoft.com/office/drawing/2014/main" val="10002"/>
                  </a:ext>
                </a:extLst>
              </a:tr>
              <a:tr h="319405">
                <a:tc>
                  <a:txBody>
                    <a:bodyPr/>
                    <a:lstStyle/>
                    <a:p>
                      <a:pPr marL="91440">
                        <a:lnSpc>
                          <a:spcPct val="100000"/>
                        </a:lnSpc>
                        <a:spcBef>
                          <a:spcPts val="355"/>
                        </a:spcBef>
                      </a:pPr>
                      <a:r>
                        <a:rPr lang="el" sz="1200" spc="-10">
                          <a:latin typeface="Century Gothic"/>
                          <a:cs typeface="Century Gothic"/>
                        </a:rPr>
                        <a:t>Απομίμησης</a:t>
                      </a:r>
                      <a:endParaRPr sz="1200">
                        <a:latin typeface="Century Gothic"/>
                        <a:cs typeface="Century Gothic"/>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gridSpan="2">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rowSpan="9">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03"/>
                  </a:ext>
                </a:extLst>
              </a:tr>
              <a:tr h="319405">
                <a:tc>
                  <a:txBody>
                    <a:bodyPr/>
                    <a:lstStyle/>
                    <a:p>
                      <a:pPr marL="91440">
                        <a:lnSpc>
                          <a:spcPct val="100000"/>
                        </a:lnSpc>
                        <a:spcBef>
                          <a:spcPts val="355"/>
                        </a:spcBef>
                      </a:pPr>
                      <a:r>
                        <a:rPr lang="el" sz="1200" spc="-10">
                          <a:latin typeface="Century Gothic"/>
                          <a:cs typeface="Century Gothic"/>
                        </a:rPr>
                        <a:t>Υπέρβαση/υποχώρηση</a:t>
                      </a:r>
                      <a:endParaRPr sz="1200">
                        <a:latin typeface="Century Gothic"/>
                        <a:cs typeface="Century Gothic"/>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gridSpan="2">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04"/>
                  </a:ext>
                </a:extLst>
              </a:tr>
              <a:tr h="319405">
                <a:tc>
                  <a:txBody>
                    <a:bodyPr/>
                    <a:lstStyle/>
                    <a:p>
                      <a:pPr marL="91440">
                        <a:lnSpc>
                          <a:spcPct val="100000"/>
                        </a:lnSpc>
                        <a:spcBef>
                          <a:spcPts val="360"/>
                        </a:spcBef>
                      </a:pPr>
                      <a:r>
                        <a:rPr lang="el" sz="1200">
                          <a:latin typeface="Century Gothic"/>
                          <a:cs typeface="Century Gothic"/>
                        </a:rPr>
                        <a:t>Κατάχρηση της λειτουργίας εκτός σύνδεσης</a:t>
                      </a:r>
                      <a:endParaRPr sz="120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gridSpan="2">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05"/>
                  </a:ext>
                </a:extLst>
              </a:tr>
              <a:tr h="319405">
                <a:tc>
                  <a:txBody>
                    <a:bodyPr/>
                    <a:lstStyle/>
                    <a:p>
                      <a:pPr marL="91440">
                        <a:lnSpc>
                          <a:spcPct val="100000"/>
                        </a:lnSpc>
                        <a:spcBef>
                          <a:spcPts val="360"/>
                        </a:spcBef>
                      </a:pPr>
                      <a:r>
                        <a:rPr lang="el" sz="1200">
                          <a:latin typeface="Century Gothic"/>
                          <a:cs typeface="Century Gothic"/>
                        </a:rPr>
                        <a:t>Αλλοίωση δεδομένων</a:t>
                      </a:r>
                      <a:endParaRPr sz="120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gridSpan="2">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06"/>
                  </a:ext>
                </a:extLst>
              </a:tr>
              <a:tr h="319405">
                <a:tc>
                  <a:txBody>
                    <a:bodyPr/>
                    <a:lstStyle/>
                    <a:p>
                      <a:pPr marL="91440">
                        <a:lnSpc>
                          <a:spcPct val="100000"/>
                        </a:lnSpc>
                        <a:spcBef>
                          <a:spcPts val="365"/>
                        </a:spcBef>
                      </a:pPr>
                      <a:r>
                        <a:rPr lang="el" sz="1200">
                          <a:latin typeface="Century Gothic"/>
                          <a:cs typeface="Century Gothic"/>
                        </a:rPr>
                        <a:t>Απάτη / κλοπή ενέργειας</a:t>
                      </a:r>
                      <a:endParaRPr sz="1200">
                        <a:latin typeface="Century Gothic"/>
                        <a:cs typeface="Century Gothic"/>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gridSpan="2">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07"/>
                  </a:ext>
                </a:extLst>
              </a:tr>
              <a:tr h="319405">
                <a:tc>
                  <a:txBody>
                    <a:bodyPr/>
                    <a:lstStyle/>
                    <a:p>
                      <a:pPr marL="91440">
                        <a:lnSpc>
                          <a:spcPct val="100000"/>
                        </a:lnSpc>
                        <a:spcBef>
                          <a:spcPts val="365"/>
                        </a:spcBef>
                      </a:pPr>
                      <a:r>
                        <a:rPr lang="el" sz="1200">
                          <a:latin typeface="Century Gothic"/>
                          <a:cs typeface="Century Gothic"/>
                        </a:rPr>
                        <a:t>Ψευδής ένεση</a:t>
                      </a:r>
                      <a:endParaRPr sz="1200">
                        <a:latin typeface="Century Gothic"/>
                        <a:cs typeface="Century Gothic"/>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gridSpan="2">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08"/>
                  </a:ext>
                </a:extLst>
              </a:tr>
              <a:tr h="319405">
                <a:tc>
                  <a:txBody>
                    <a:bodyPr/>
                    <a:lstStyle/>
                    <a:p>
                      <a:pPr marL="91440">
                        <a:lnSpc>
                          <a:spcPct val="100000"/>
                        </a:lnSpc>
                        <a:spcBef>
                          <a:spcPts val="370"/>
                        </a:spcBef>
                      </a:pPr>
                      <a:r>
                        <a:rPr lang="el" sz="1200" spc="-20">
                          <a:latin typeface="Century Gothic"/>
                          <a:cs typeface="Century Gothic"/>
                        </a:rPr>
                        <a:t>APTs</a:t>
                      </a:r>
                      <a:endParaRPr sz="1200">
                        <a:latin typeface="Century Gothic"/>
                        <a:cs typeface="Century Gothic"/>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gridSpan="2">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09"/>
                  </a:ext>
                </a:extLst>
              </a:tr>
              <a:tr h="319405">
                <a:tc>
                  <a:txBody>
                    <a:bodyPr/>
                    <a:lstStyle/>
                    <a:p>
                      <a:pPr marL="91440">
                        <a:lnSpc>
                          <a:spcPct val="100000"/>
                        </a:lnSpc>
                        <a:spcBef>
                          <a:spcPts val="345"/>
                        </a:spcBef>
                      </a:pPr>
                      <a:r>
                        <a:rPr lang="el" sz="1200" spc="-10">
                          <a:latin typeface="Century Gothic"/>
                          <a:cs typeface="Century Gothic"/>
                        </a:rPr>
                        <a:t>Επιθέσεις Web/TCP-IP</a:t>
                      </a:r>
                      <a:endParaRPr sz="1200">
                        <a:latin typeface="Century Gothic"/>
                        <a:cs typeface="Century Gothic"/>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gridSpan="2">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10"/>
                  </a:ext>
                </a:extLst>
              </a:tr>
              <a:tr h="319405">
                <a:tc>
                  <a:txBody>
                    <a:bodyPr/>
                    <a:lstStyle/>
                    <a:p>
                      <a:pPr marL="91440">
                        <a:lnSpc>
                          <a:spcPct val="100000"/>
                        </a:lnSpc>
                        <a:spcBef>
                          <a:spcPts val="350"/>
                        </a:spcBef>
                      </a:pPr>
                      <a:r>
                        <a:rPr lang="el" sz="1200" spc="-10">
                          <a:latin typeface="Century Gothic"/>
                          <a:cs typeface="Century Gothic"/>
                        </a:rPr>
                        <a:t>Αντικατάσταση</a:t>
                      </a:r>
                      <a:endParaRPr sz="1200">
                        <a:latin typeface="Century Gothic"/>
                        <a:cs typeface="Century Gothic"/>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gridSpan="2">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11"/>
                  </a:ext>
                </a:extLst>
              </a:tr>
            </a:tbl>
          </a:graphicData>
        </a:graphic>
      </p:graphicFrame>
      <p:sp>
        <p:nvSpPr>
          <p:cNvPr id="15" name="object 15"/>
          <p:cNvSpPr txBox="1"/>
          <p:nvPr/>
        </p:nvSpPr>
        <p:spPr>
          <a:xfrm>
            <a:off x="78738" y="6523201"/>
            <a:ext cx="5438140" cy="444352"/>
          </a:xfrm>
          <a:prstGeom prst="rect">
            <a:avLst/>
          </a:prstGeom>
        </p:spPr>
        <p:txBody>
          <a:bodyPr vert="horz" wrap="square" lIns="0" tIns="13335" rIns="0" bIns="0" rtlCol="0">
            <a:spAutoFit/>
          </a:bodyPr>
          <a:lstStyle/>
          <a:p>
            <a:pPr marL="12700">
              <a:lnSpc>
                <a:spcPct val="100000"/>
              </a:lnSpc>
              <a:spcBef>
                <a:spcPts val="105"/>
              </a:spcBef>
            </a:pPr>
            <a:r>
              <a:rPr lang="el-GR" sz="1400" dirty="0">
                <a:latin typeface="Century Gothic"/>
                <a:cs typeface="Century Gothic"/>
              </a:rPr>
              <a:t>σταθμοί φόρτισης</a:t>
            </a:r>
            <a:r>
              <a:rPr lang="el" sz="1400" dirty="0">
                <a:latin typeface="Century Gothic"/>
                <a:cs typeface="Century Gothic"/>
              </a:rPr>
              <a:t>P008_S_E: Cristina Alcaraz (UMA), Abdelkader Shaaban (ΑΙΤ)</a:t>
            </a:r>
            <a:endParaRPr sz="1400" dirty="0">
              <a:latin typeface="Century Gothic"/>
              <a:cs typeface="Century Gothic"/>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363873" y="-11112"/>
            <a:ext cx="7828280" cy="6880225"/>
            <a:chOff x="4363873" y="-11112"/>
            <a:chExt cx="7828280" cy="6880225"/>
          </a:xfrm>
        </p:grpSpPr>
        <p:pic>
          <p:nvPicPr>
            <p:cNvPr id="3" name="object 3"/>
            <p:cNvPicPr/>
            <p:nvPr/>
          </p:nvPicPr>
          <p:blipFill>
            <a:blip r:embed="rId2" cstate="print"/>
            <a:stretch>
              <a:fillRect/>
            </a:stretch>
          </p:blipFill>
          <p:spPr>
            <a:xfrm>
              <a:off x="7170007" y="0"/>
              <a:ext cx="5021992" cy="6858000"/>
            </a:xfrm>
            <a:prstGeom prst="rect">
              <a:avLst/>
            </a:prstGeom>
          </p:spPr>
        </p:pic>
        <p:pic>
          <p:nvPicPr>
            <p:cNvPr id="4" name="object 4"/>
            <p:cNvPicPr/>
            <p:nvPr/>
          </p:nvPicPr>
          <p:blipFill>
            <a:blip r:embed="rId3" cstate="print"/>
            <a:stretch>
              <a:fillRect/>
            </a:stretch>
          </p:blipFill>
          <p:spPr>
            <a:xfrm>
              <a:off x="7549376" y="6167335"/>
              <a:ext cx="3294001" cy="612000"/>
            </a:xfrm>
            <a:prstGeom prst="rect">
              <a:avLst/>
            </a:prstGeom>
          </p:spPr>
        </p:pic>
        <p:sp>
          <p:nvSpPr>
            <p:cNvPr id="5" name="object 5"/>
            <p:cNvSpPr/>
            <p:nvPr/>
          </p:nvSpPr>
          <p:spPr>
            <a:xfrm>
              <a:off x="6372558" y="2232519"/>
              <a:ext cx="916305" cy="533400"/>
            </a:xfrm>
            <a:custGeom>
              <a:avLst/>
              <a:gdLst/>
              <a:ahLst/>
              <a:cxnLst/>
              <a:rect l="l" t="t" r="r" b="b"/>
              <a:pathLst>
                <a:path w="916304" h="533400">
                  <a:moveTo>
                    <a:pt x="915989" y="0"/>
                  </a:moveTo>
                  <a:lnTo>
                    <a:pt x="0" y="0"/>
                  </a:lnTo>
                  <a:lnTo>
                    <a:pt x="0" y="532891"/>
                  </a:lnTo>
                  <a:lnTo>
                    <a:pt x="915989" y="532891"/>
                  </a:lnTo>
                  <a:lnTo>
                    <a:pt x="915989" y="0"/>
                  </a:lnTo>
                  <a:close/>
                </a:path>
              </a:pathLst>
            </a:custGeom>
            <a:solidFill>
              <a:srgbClr val="FFBA00"/>
            </a:solidFill>
          </p:spPr>
          <p:txBody>
            <a:bodyPr wrap="square" lIns="0" tIns="0" rIns="0" bIns="0" rtlCol="0"/>
            <a:lstStyle/>
            <a:p>
              <a:endParaRPr/>
            </a:p>
          </p:txBody>
        </p:sp>
        <p:sp>
          <p:nvSpPr>
            <p:cNvPr id="6" name="object 6"/>
            <p:cNvSpPr/>
            <p:nvPr/>
          </p:nvSpPr>
          <p:spPr>
            <a:xfrm>
              <a:off x="6372558" y="3085146"/>
              <a:ext cx="916305" cy="320040"/>
            </a:xfrm>
            <a:custGeom>
              <a:avLst/>
              <a:gdLst/>
              <a:ahLst/>
              <a:cxnLst/>
              <a:rect l="l" t="t" r="r" b="b"/>
              <a:pathLst>
                <a:path w="916304" h="320039">
                  <a:moveTo>
                    <a:pt x="915989" y="0"/>
                  </a:moveTo>
                  <a:lnTo>
                    <a:pt x="0" y="0"/>
                  </a:lnTo>
                  <a:lnTo>
                    <a:pt x="0" y="319734"/>
                  </a:lnTo>
                  <a:lnTo>
                    <a:pt x="915989" y="319734"/>
                  </a:lnTo>
                  <a:lnTo>
                    <a:pt x="915989" y="0"/>
                  </a:lnTo>
                  <a:close/>
                </a:path>
              </a:pathLst>
            </a:custGeom>
            <a:solidFill>
              <a:srgbClr val="C00000"/>
            </a:solidFill>
          </p:spPr>
          <p:txBody>
            <a:bodyPr wrap="square" lIns="0" tIns="0" rIns="0" bIns="0" rtlCol="0"/>
            <a:lstStyle/>
            <a:p>
              <a:endParaRPr/>
            </a:p>
          </p:txBody>
        </p:sp>
        <p:sp>
          <p:nvSpPr>
            <p:cNvPr id="7" name="object 7"/>
            <p:cNvSpPr/>
            <p:nvPr/>
          </p:nvSpPr>
          <p:spPr>
            <a:xfrm>
              <a:off x="4363873" y="1791440"/>
              <a:ext cx="2924810" cy="441325"/>
            </a:xfrm>
            <a:custGeom>
              <a:avLst/>
              <a:gdLst/>
              <a:ahLst/>
              <a:cxnLst/>
              <a:rect l="l" t="t" r="r" b="b"/>
              <a:pathLst>
                <a:path w="2924809" h="441325">
                  <a:moveTo>
                    <a:pt x="2924676" y="0"/>
                  </a:moveTo>
                  <a:lnTo>
                    <a:pt x="0" y="0"/>
                  </a:lnTo>
                  <a:lnTo>
                    <a:pt x="0" y="441078"/>
                  </a:lnTo>
                  <a:lnTo>
                    <a:pt x="2924676" y="441078"/>
                  </a:lnTo>
                  <a:lnTo>
                    <a:pt x="2924676" y="0"/>
                  </a:lnTo>
                  <a:close/>
                </a:path>
              </a:pathLst>
            </a:custGeom>
            <a:solidFill>
              <a:srgbClr val="000000"/>
            </a:solidFill>
          </p:spPr>
          <p:txBody>
            <a:bodyPr wrap="square" lIns="0" tIns="0" rIns="0" bIns="0" rtlCol="0"/>
            <a:lstStyle/>
            <a:p>
              <a:endParaRPr/>
            </a:p>
          </p:txBody>
        </p:sp>
      </p:grpSp>
      <p:sp>
        <p:nvSpPr>
          <p:cNvPr id="8" name="object 8"/>
          <p:cNvSpPr txBox="1">
            <a:spLocks noGrp="1"/>
          </p:cNvSpPr>
          <p:nvPr>
            <p:ph type="title"/>
          </p:nvPr>
        </p:nvSpPr>
        <p:spPr>
          <a:xfrm>
            <a:off x="855396" y="771651"/>
            <a:ext cx="4491990" cy="452120"/>
          </a:xfrm>
          <a:prstGeom prst="rect">
            <a:avLst/>
          </a:prstGeom>
        </p:spPr>
        <p:txBody>
          <a:bodyPr vert="horz" wrap="square" lIns="0" tIns="12700" rIns="0" bIns="0" rtlCol="0">
            <a:spAutoFit/>
          </a:bodyPr>
          <a:lstStyle/>
          <a:p>
            <a:pPr marL="12700">
              <a:lnSpc>
                <a:spcPct val="100000"/>
              </a:lnSpc>
              <a:spcBef>
                <a:spcPts val="100"/>
              </a:spcBef>
            </a:pPr>
            <a:r>
              <a:rPr lang="el" spc="75" dirty="0"/>
              <a:t>Απειλές κατά της ενέργειας</a:t>
            </a:r>
          </a:p>
        </p:txBody>
      </p:sp>
      <p:sp>
        <p:nvSpPr>
          <p:cNvPr id="9" name="object 9"/>
          <p:cNvSpPr txBox="1"/>
          <p:nvPr/>
        </p:nvSpPr>
        <p:spPr>
          <a:xfrm>
            <a:off x="5212642" y="1861820"/>
            <a:ext cx="1226820" cy="299720"/>
          </a:xfrm>
          <a:prstGeom prst="rect">
            <a:avLst/>
          </a:prstGeom>
        </p:spPr>
        <p:txBody>
          <a:bodyPr vert="horz" wrap="square" lIns="0" tIns="12700" rIns="0" bIns="0" rtlCol="0">
            <a:spAutoFit/>
          </a:bodyPr>
          <a:lstStyle/>
          <a:p>
            <a:pPr marL="12700">
              <a:lnSpc>
                <a:spcPct val="100000"/>
              </a:lnSpc>
              <a:spcBef>
                <a:spcPts val="100"/>
              </a:spcBef>
            </a:pPr>
            <a:r>
              <a:rPr lang="el" sz="1800">
                <a:solidFill>
                  <a:srgbClr val="FFFFFF"/>
                </a:solidFill>
                <a:latin typeface="Century Gothic"/>
                <a:cs typeface="Century Gothic"/>
              </a:rPr>
              <a:t>ΕΠΙΠΤΩΣΕΙΣ</a:t>
            </a:r>
            <a:endParaRPr sz="1800">
              <a:latin typeface="Century Gothic"/>
              <a:cs typeface="Century Gothic"/>
            </a:endParaRPr>
          </a:p>
        </p:txBody>
      </p:sp>
      <p:sp>
        <p:nvSpPr>
          <p:cNvPr id="10" name="object 10"/>
          <p:cNvSpPr/>
          <p:nvPr/>
        </p:nvSpPr>
        <p:spPr>
          <a:xfrm>
            <a:off x="10023280" y="24269"/>
            <a:ext cx="2169160" cy="695960"/>
          </a:xfrm>
          <a:custGeom>
            <a:avLst/>
            <a:gdLst/>
            <a:ahLst/>
            <a:cxnLst/>
            <a:rect l="l" t="t" r="r" b="b"/>
            <a:pathLst>
              <a:path w="2169159" h="695960">
                <a:moveTo>
                  <a:pt x="2168719" y="0"/>
                </a:moveTo>
                <a:lnTo>
                  <a:pt x="0" y="0"/>
                </a:lnTo>
                <a:lnTo>
                  <a:pt x="0" y="695482"/>
                </a:lnTo>
                <a:lnTo>
                  <a:pt x="2168719" y="695482"/>
                </a:lnTo>
                <a:lnTo>
                  <a:pt x="2168719" y="0"/>
                </a:lnTo>
                <a:close/>
              </a:path>
            </a:pathLst>
          </a:custGeom>
          <a:solidFill>
            <a:srgbClr val="BFBFBF"/>
          </a:solidFill>
        </p:spPr>
        <p:txBody>
          <a:bodyPr wrap="square" lIns="0" tIns="0" rIns="0" bIns="0" rtlCol="0"/>
          <a:lstStyle/>
          <a:p>
            <a:endParaRPr/>
          </a:p>
        </p:txBody>
      </p:sp>
      <p:sp>
        <p:nvSpPr>
          <p:cNvPr id="11" name="object 11"/>
          <p:cNvSpPr txBox="1"/>
          <p:nvPr/>
        </p:nvSpPr>
        <p:spPr>
          <a:xfrm>
            <a:off x="10022839" y="221995"/>
            <a:ext cx="1707321" cy="299720"/>
          </a:xfrm>
          <a:prstGeom prst="rect">
            <a:avLst/>
          </a:prstGeom>
        </p:spPr>
        <p:txBody>
          <a:bodyPr vert="horz" wrap="square" lIns="0" tIns="12700" rIns="0" bIns="0" rtlCol="0">
            <a:spAutoFit/>
          </a:bodyPr>
          <a:lstStyle/>
          <a:p>
            <a:pPr marL="12700">
              <a:lnSpc>
                <a:spcPct val="100000"/>
              </a:lnSpc>
              <a:spcBef>
                <a:spcPts val="100"/>
              </a:spcBef>
            </a:pPr>
            <a:r>
              <a:rPr lang="el" sz="1800" spc="-10" dirty="0">
                <a:solidFill>
                  <a:srgbClr val="FFFFFF"/>
                </a:solidFill>
                <a:latin typeface="Century Gothic"/>
                <a:cs typeface="Century Gothic"/>
              </a:rPr>
              <a:t>Διαθεσιμότητα</a:t>
            </a:r>
            <a:endParaRPr sz="1800" dirty="0">
              <a:latin typeface="Century Gothic"/>
              <a:cs typeface="Century Gothic"/>
            </a:endParaRPr>
          </a:p>
        </p:txBody>
      </p:sp>
      <p:sp>
        <p:nvSpPr>
          <p:cNvPr id="12" name="object 12"/>
          <p:cNvSpPr txBox="1"/>
          <p:nvPr/>
        </p:nvSpPr>
        <p:spPr>
          <a:xfrm>
            <a:off x="10023280" y="767542"/>
            <a:ext cx="2169160" cy="695960"/>
          </a:xfrm>
          <a:prstGeom prst="rect">
            <a:avLst/>
          </a:prstGeom>
          <a:solidFill>
            <a:srgbClr val="FFBA00"/>
          </a:solidFill>
        </p:spPr>
        <p:txBody>
          <a:bodyPr vert="horz" wrap="square" lIns="0" tIns="210820" rIns="0" bIns="0" rtlCol="0">
            <a:spAutoFit/>
          </a:bodyPr>
          <a:lstStyle/>
          <a:p>
            <a:pPr marL="648970">
              <a:lnSpc>
                <a:spcPct val="100000"/>
              </a:lnSpc>
              <a:spcBef>
                <a:spcPts val="1660"/>
              </a:spcBef>
            </a:pPr>
            <a:r>
              <a:rPr lang="el" sz="1800" b="1" spc="-10">
                <a:solidFill>
                  <a:srgbClr val="FFFFFF"/>
                </a:solidFill>
                <a:latin typeface="Century Gothic Bold"/>
                <a:cs typeface="Century Gothic Bold"/>
              </a:rPr>
              <a:t>Ακεραιότητα</a:t>
            </a:r>
            <a:endParaRPr sz="1800">
              <a:latin typeface="Century Gothic Bold"/>
              <a:cs typeface="Century Gothic Bold"/>
            </a:endParaRPr>
          </a:p>
        </p:txBody>
      </p:sp>
      <p:sp>
        <p:nvSpPr>
          <p:cNvPr id="13" name="object 13"/>
          <p:cNvSpPr/>
          <p:nvPr/>
        </p:nvSpPr>
        <p:spPr>
          <a:xfrm>
            <a:off x="5370489" y="2170338"/>
            <a:ext cx="2000250" cy="3535045"/>
          </a:xfrm>
          <a:custGeom>
            <a:avLst/>
            <a:gdLst/>
            <a:ahLst/>
            <a:cxnLst/>
            <a:rect l="l" t="t" r="r" b="b"/>
            <a:pathLst>
              <a:path w="2000250" h="3535045">
                <a:moveTo>
                  <a:pt x="0" y="333320"/>
                </a:moveTo>
                <a:lnTo>
                  <a:pt x="3614" y="284064"/>
                </a:lnTo>
                <a:lnTo>
                  <a:pt x="14112" y="237052"/>
                </a:lnTo>
                <a:lnTo>
                  <a:pt x="30979" y="192800"/>
                </a:lnTo>
                <a:lnTo>
                  <a:pt x="53700" y="151823"/>
                </a:lnTo>
                <a:lnTo>
                  <a:pt x="81757" y="114637"/>
                </a:lnTo>
                <a:lnTo>
                  <a:pt x="114637" y="81757"/>
                </a:lnTo>
                <a:lnTo>
                  <a:pt x="151824" y="53699"/>
                </a:lnTo>
                <a:lnTo>
                  <a:pt x="192801" y="30979"/>
                </a:lnTo>
                <a:lnTo>
                  <a:pt x="237053" y="14112"/>
                </a:lnTo>
                <a:lnTo>
                  <a:pt x="284064" y="3614"/>
                </a:lnTo>
                <a:lnTo>
                  <a:pt x="333320" y="0"/>
                </a:lnTo>
                <a:lnTo>
                  <a:pt x="1666552" y="0"/>
                </a:lnTo>
                <a:lnTo>
                  <a:pt x="1715807" y="3614"/>
                </a:lnTo>
                <a:lnTo>
                  <a:pt x="1762819" y="14112"/>
                </a:lnTo>
                <a:lnTo>
                  <a:pt x="1807071" y="30979"/>
                </a:lnTo>
                <a:lnTo>
                  <a:pt x="1848048" y="53699"/>
                </a:lnTo>
                <a:lnTo>
                  <a:pt x="1885235" y="81757"/>
                </a:lnTo>
                <a:lnTo>
                  <a:pt x="1918114" y="114637"/>
                </a:lnTo>
                <a:lnTo>
                  <a:pt x="1946172" y="151823"/>
                </a:lnTo>
                <a:lnTo>
                  <a:pt x="1968893" y="192800"/>
                </a:lnTo>
                <a:lnTo>
                  <a:pt x="1985760" y="237052"/>
                </a:lnTo>
                <a:lnTo>
                  <a:pt x="1996258" y="284064"/>
                </a:lnTo>
                <a:lnTo>
                  <a:pt x="1999873" y="333320"/>
                </a:lnTo>
                <a:lnTo>
                  <a:pt x="1999873" y="3201682"/>
                </a:lnTo>
                <a:lnTo>
                  <a:pt x="1996258" y="3250937"/>
                </a:lnTo>
                <a:lnTo>
                  <a:pt x="1985760" y="3297949"/>
                </a:lnTo>
                <a:lnTo>
                  <a:pt x="1968893" y="3342201"/>
                </a:lnTo>
                <a:lnTo>
                  <a:pt x="1946172" y="3383178"/>
                </a:lnTo>
                <a:lnTo>
                  <a:pt x="1918114" y="3420364"/>
                </a:lnTo>
                <a:lnTo>
                  <a:pt x="1885235" y="3453244"/>
                </a:lnTo>
                <a:lnTo>
                  <a:pt x="1848048" y="3481302"/>
                </a:lnTo>
                <a:lnTo>
                  <a:pt x="1807071" y="3504022"/>
                </a:lnTo>
                <a:lnTo>
                  <a:pt x="1762819" y="3520889"/>
                </a:lnTo>
                <a:lnTo>
                  <a:pt x="1715807" y="3531388"/>
                </a:lnTo>
                <a:lnTo>
                  <a:pt x="1666552" y="3535002"/>
                </a:lnTo>
                <a:lnTo>
                  <a:pt x="333320" y="3535002"/>
                </a:lnTo>
                <a:lnTo>
                  <a:pt x="284064" y="3531388"/>
                </a:lnTo>
                <a:lnTo>
                  <a:pt x="237053" y="3520889"/>
                </a:lnTo>
                <a:lnTo>
                  <a:pt x="192801" y="3504022"/>
                </a:lnTo>
                <a:lnTo>
                  <a:pt x="151824" y="3481302"/>
                </a:lnTo>
                <a:lnTo>
                  <a:pt x="114637" y="3453244"/>
                </a:lnTo>
                <a:lnTo>
                  <a:pt x="81757" y="3420364"/>
                </a:lnTo>
                <a:lnTo>
                  <a:pt x="53700" y="3383178"/>
                </a:lnTo>
                <a:lnTo>
                  <a:pt x="30979" y="3342201"/>
                </a:lnTo>
                <a:lnTo>
                  <a:pt x="14112" y="3297949"/>
                </a:lnTo>
                <a:lnTo>
                  <a:pt x="3614" y="3250937"/>
                </a:lnTo>
                <a:lnTo>
                  <a:pt x="0" y="3201682"/>
                </a:lnTo>
                <a:lnTo>
                  <a:pt x="0" y="333320"/>
                </a:lnTo>
                <a:close/>
              </a:path>
            </a:pathLst>
          </a:custGeom>
          <a:ln w="41275">
            <a:solidFill>
              <a:srgbClr val="C00000"/>
            </a:solidFill>
          </a:ln>
        </p:spPr>
        <p:txBody>
          <a:bodyPr wrap="square" lIns="0" tIns="0" rIns="0" bIns="0" rtlCol="0"/>
          <a:lstStyle/>
          <a:p>
            <a:endParaRPr/>
          </a:p>
        </p:txBody>
      </p:sp>
      <p:sp>
        <p:nvSpPr>
          <p:cNvPr id="14" name="object 14"/>
          <p:cNvSpPr/>
          <p:nvPr/>
        </p:nvSpPr>
        <p:spPr>
          <a:xfrm>
            <a:off x="7141333" y="2432262"/>
            <a:ext cx="3252470" cy="754380"/>
          </a:xfrm>
          <a:custGeom>
            <a:avLst/>
            <a:gdLst/>
            <a:ahLst/>
            <a:cxnLst/>
            <a:rect l="l" t="t" r="r" b="b"/>
            <a:pathLst>
              <a:path w="3252470" h="754380">
                <a:moveTo>
                  <a:pt x="3251916" y="0"/>
                </a:moveTo>
                <a:lnTo>
                  <a:pt x="0" y="0"/>
                </a:lnTo>
                <a:lnTo>
                  <a:pt x="0" y="754358"/>
                </a:lnTo>
                <a:lnTo>
                  <a:pt x="3251916" y="754358"/>
                </a:lnTo>
                <a:lnTo>
                  <a:pt x="3251916" y="0"/>
                </a:lnTo>
                <a:close/>
              </a:path>
            </a:pathLst>
          </a:custGeom>
          <a:solidFill>
            <a:srgbClr val="FFFFFF"/>
          </a:solidFill>
        </p:spPr>
        <p:txBody>
          <a:bodyPr wrap="square" lIns="0" tIns="0" rIns="0" bIns="0" rtlCol="0"/>
          <a:lstStyle/>
          <a:p>
            <a:endParaRPr/>
          </a:p>
        </p:txBody>
      </p:sp>
      <p:graphicFrame>
        <p:nvGraphicFramePr>
          <p:cNvPr id="15" name="object 15"/>
          <p:cNvGraphicFramePr>
            <a:graphicFrameLocks noGrp="1"/>
          </p:cNvGraphicFramePr>
          <p:nvPr>
            <p:extLst>
              <p:ext uri="{D42A27DB-BD31-4B8C-83A1-F6EECF244321}">
                <p14:modId xmlns:p14="http://schemas.microsoft.com/office/powerpoint/2010/main" val="3457811525"/>
              </p:ext>
            </p:extLst>
          </p:nvPr>
        </p:nvGraphicFramePr>
        <p:xfrm>
          <a:off x="765544" y="2226168"/>
          <a:ext cx="9827259" cy="3909694"/>
        </p:xfrm>
        <a:graphic>
          <a:graphicData uri="http://schemas.openxmlformats.org/drawingml/2006/table">
            <a:tbl>
              <a:tblPr firstRow="1" bandRow="1">
                <a:tableStyleId>{2D5ABB26-0587-4C30-8999-92F81FD0307C}</a:tableStyleId>
              </a:tblPr>
              <a:tblGrid>
                <a:gridCol w="2634615">
                  <a:extLst>
                    <a:ext uri="{9D8B030D-6E8A-4147-A177-3AD203B41FA5}">
                      <a16:colId xmlns:a16="http://schemas.microsoft.com/office/drawing/2014/main" val="20000"/>
                    </a:ext>
                  </a:extLst>
                </a:gridCol>
                <a:gridCol w="939800">
                  <a:extLst>
                    <a:ext uri="{9D8B030D-6E8A-4147-A177-3AD203B41FA5}">
                      <a16:colId xmlns:a16="http://schemas.microsoft.com/office/drawing/2014/main" val="20001"/>
                    </a:ext>
                  </a:extLst>
                </a:gridCol>
                <a:gridCol w="1146175">
                  <a:extLst>
                    <a:ext uri="{9D8B030D-6E8A-4147-A177-3AD203B41FA5}">
                      <a16:colId xmlns:a16="http://schemas.microsoft.com/office/drawing/2014/main" val="20002"/>
                    </a:ext>
                  </a:extLst>
                </a:gridCol>
                <a:gridCol w="875030">
                  <a:extLst>
                    <a:ext uri="{9D8B030D-6E8A-4147-A177-3AD203B41FA5}">
                      <a16:colId xmlns:a16="http://schemas.microsoft.com/office/drawing/2014/main" val="20003"/>
                    </a:ext>
                  </a:extLst>
                </a:gridCol>
                <a:gridCol w="768985">
                  <a:extLst>
                    <a:ext uri="{9D8B030D-6E8A-4147-A177-3AD203B41FA5}">
                      <a16:colId xmlns:a16="http://schemas.microsoft.com/office/drawing/2014/main" val="20004"/>
                    </a:ext>
                  </a:extLst>
                </a:gridCol>
                <a:gridCol w="358139">
                  <a:extLst>
                    <a:ext uri="{9D8B030D-6E8A-4147-A177-3AD203B41FA5}">
                      <a16:colId xmlns:a16="http://schemas.microsoft.com/office/drawing/2014/main" val="20005"/>
                    </a:ext>
                  </a:extLst>
                </a:gridCol>
                <a:gridCol w="3104515">
                  <a:extLst>
                    <a:ext uri="{9D8B030D-6E8A-4147-A177-3AD203B41FA5}">
                      <a16:colId xmlns:a16="http://schemas.microsoft.com/office/drawing/2014/main" val="20006"/>
                    </a:ext>
                  </a:extLst>
                </a:gridCol>
              </a:tblGrid>
              <a:tr h="199390">
                <a:tc rowSpan="2">
                  <a:txBody>
                    <a:bodyPr/>
                    <a:lstStyle/>
                    <a:p>
                      <a:pPr marL="635" algn="ctr">
                        <a:lnSpc>
                          <a:spcPct val="100000"/>
                        </a:lnSpc>
                        <a:spcBef>
                          <a:spcPts val="350"/>
                        </a:spcBef>
                      </a:pPr>
                      <a:r>
                        <a:rPr lang="el" sz="1200" b="1" spc="-10" dirty="0">
                          <a:solidFill>
                            <a:srgbClr val="FFFFFF"/>
                          </a:solidFill>
                          <a:latin typeface="Century Gothic Bold"/>
                          <a:cs typeface="Century Gothic Bold"/>
                        </a:rPr>
                        <a:t>Επιθέσεις</a:t>
                      </a:r>
                      <a:endParaRPr sz="1200" dirty="0">
                        <a:latin typeface="Century Gothic Bold"/>
                        <a:cs typeface="Century Gothic Bold"/>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rowSpan="2">
                  <a:txBody>
                    <a:bodyPr/>
                    <a:lstStyle/>
                    <a:p>
                      <a:pPr marL="311150">
                        <a:lnSpc>
                          <a:spcPct val="100000"/>
                        </a:lnSpc>
                        <a:spcBef>
                          <a:spcPts val="350"/>
                        </a:spcBef>
                      </a:pPr>
                      <a:r>
                        <a:rPr lang="el" sz="1200" b="1" spc="-25" dirty="0">
                          <a:solidFill>
                            <a:srgbClr val="FFFFFF"/>
                          </a:solidFill>
                          <a:latin typeface="Century Gothic Bold"/>
                          <a:cs typeface="Century Gothic Bold"/>
                        </a:rPr>
                        <a:t>C</a:t>
                      </a:r>
                      <a:r>
                        <a:rPr lang="el-GR" sz="1200" b="1" spc="-25" dirty="0">
                          <a:solidFill>
                            <a:srgbClr val="FFFFFF"/>
                          </a:solidFill>
                          <a:latin typeface="Century Gothic Bold"/>
                          <a:cs typeface="Century Gothic Bold"/>
                        </a:rPr>
                        <a:t>σταθμοί φόρτισης</a:t>
                      </a:r>
                      <a:endParaRPr sz="1200" dirty="0">
                        <a:latin typeface="Century Gothic Bold"/>
                        <a:cs typeface="Century Gothic Bold"/>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rowSpan="2">
                  <a:txBody>
                    <a:bodyPr/>
                    <a:lstStyle/>
                    <a:p>
                      <a:pPr algn="ctr">
                        <a:lnSpc>
                          <a:spcPct val="100000"/>
                        </a:lnSpc>
                        <a:spcBef>
                          <a:spcPts val="350"/>
                        </a:spcBef>
                      </a:pPr>
                      <a:r>
                        <a:rPr lang="el" sz="1200" b="1" spc="-25">
                          <a:solidFill>
                            <a:srgbClr val="FFFFFF"/>
                          </a:solidFill>
                          <a:latin typeface="Century Gothic Bold"/>
                          <a:cs typeface="Century Gothic Bold"/>
                        </a:rPr>
                        <a:t>ΕΠ</a:t>
                      </a:r>
                      <a:endParaRPr sz="1200">
                        <a:latin typeface="Century Gothic Bold"/>
                        <a:cs typeface="Century Gothic Bold"/>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rowSpan="2">
                  <a:txBody>
                    <a:bodyPr/>
                    <a:lstStyle/>
                    <a:p>
                      <a:pPr algn="ctr">
                        <a:lnSpc>
                          <a:spcPct val="100000"/>
                        </a:lnSpc>
                        <a:spcBef>
                          <a:spcPts val="350"/>
                        </a:spcBef>
                      </a:pPr>
                      <a:r>
                        <a:rPr lang="el" sz="1200" b="1" spc="-25">
                          <a:solidFill>
                            <a:srgbClr val="FFFFFF"/>
                          </a:solidFill>
                          <a:latin typeface="Century Gothic Bold"/>
                          <a:cs typeface="Century Gothic Bold"/>
                        </a:rPr>
                        <a:t>ΕΥ</a:t>
                      </a:r>
                      <a:endParaRPr sz="1200">
                        <a:latin typeface="Century Gothic Bold"/>
                        <a:cs typeface="Century Gothic Bold"/>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gridSpan="2">
                  <a:txBody>
                    <a:bodyPr/>
                    <a:lstStyle/>
                    <a:p>
                      <a:pPr marL="232410" marR="204470">
                        <a:lnSpc>
                          <a:spcPts val="1125"/>
                        </a:lnSpc>
                        <a:spcBef>
                          <a:spcPts val="350"/>
                        </a:spcBef>
                      </a:pPr>
                      <a:r>
                        <a:rPr lang="el" sz="1200" b="1" spc="-10">
                          <a:solidFill>
                            <a:srgbClr val="FFFFFF"/>
                          </a:solidFill>
                          <a:latin typeface="Century Gothic Bold"/>
                          <a:cs typeface="Century Gothic Bold"/>
                        </a:rPr>
                        <a:t>Δύναμη</a:t>
                      </a:r>
                      <a:endParaRPr sz="1200">
                        <a:latin typeface="Century Gothic Bold"/>
                        <a:cs typeface="Century Gothic Bold"/>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solidFill>
                      <a:srgbClr val="FFBA00"/>
                    </a:solidFill>
                  </a:tcPr>
                </a:tc>
                <a:tc hMerge="1">
                  <a:txBody>
                    <a:bodyPr/>
                    <a:lstStyle/>
                    <a:p>
                      <a:endParaRPr/>
                    </a:p>
                  </a:txBody>
                  <a:tcPr marL="0" marR="0" marT="0" marB="0"/>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B w="28575">
                      <a:solidFill>
                        <a:srgbClr val="C00000"/>
                      </a:solidFill>
                      <a:prstDash val="solid"/>
                    </a:lnB>
                  </a:tcPr>
                </a:tc>
                <a:extLst>
                  <a:ext uri="{0D108BD9-81ED-4DB2-BD59-A6C34878D82A}">
                    <a16:rowId xmlns:a16="http://schemas.microsoft.com/office/drawing/2014/main" val="10000"/>
                  </a:ext>
                </a:extLst>
              </a:tr>
              <a:tr h="332740">
                <a:tc vMerge="1">
                  <a:txBody>
                    <a:bodyPr/>
                    <a:lstStyle/>
                    <a:p>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vMerge="1">
                  <a:txBody>
                    <a:bodyPr/>
                    <a:lstStyle/>
                    <a:p>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vMerge="1">
                  <a:txBody>
                    <a:bodyPr/>
                    <a:lstStyle/>
                    <a:p>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vMerge="1">
                  <a:txBody>
                    <a:bodyPr/>
                    <a:lstStyle/>
                    <a:p>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a:txBody>
                    <a:bodyPr/>
                    <a:lstStyle/>
                    <a:p>
                      <a:pPr marL="314960">
                        <a:lnSpc>
                          <a:spcPct val="100000"/>
                        </a:lnSpc>
                        <a:spcBef>
                          <a:spcPts val="190"/>
                        </a:spcBef>
                      </a:pPr>
                      <a:r>
                        <a:rPr lang="el" sz="1200" b="1" spc="-20">
                          <a:solidFill>
                            <a:srgbClr val="FFFFFF"/>
                          </a:solidFill>
                          <a:latin typeface="Century Gothic Bold"/>
                          <a:cs typeface="Century Gothic Bold"/>
                        </a:rPr>
                        <a:t>πλέγμα</a:t>
                      </a:r>
                      <a:endParaRPr sz="1200">
                        <a:latin typeface="Century Gothic Bold"/>
                        <a:cs typeface="Century Gothic Bold"/>
                      </a:endParaRPr>
                    </a:p>
                  </a:txBody>
                  <a:tcPr marL="0" marR="0" marT="24130" marB="0">
                    <a:lnL w="12700">
                      <a:solidFill>
                        <a:srgbClr val="FFFFFF"/>
                      </a:solidFill>
                      <a:prstDash val="solid"/>
                    </a:lnL>
                    <a:lnR w="28575">
                      <a:solidFill>
                        <a:srgbClr val="C00000"/>
                      </a:solidFill>
                      <a:prstDash val="solid"/>
                    </a:lnR>
                    <a:lnB w="38100">
                      <a:solidFill>
                        <a:srgbClr val="FFFFFF"/>
                      </a:solidFill>
                      <a:prstDash val="solid"/>
                    </a:lnB>
                    <a:solidFill>
                      <a:srgbClr val="FFBA00"/>
                    </a:solidFill>
                  </a:tcPr>
                </a:tc>
                <a:tc>
                  <a:txBody>
                    <a:bodyPr/>
                    <a:lstStyle/>
                    <a:p>
                      <a:pPr algn="r">
                        <a:lnSpc>
                          <a:spcPts val="1705"/>
                        </a:lnSpc>
                        <a:spcBef>
                          <a:spcPts val="815"/>
                        </a:spcBef>
                      </a:pPr>
                      <a:r>
                        <a:rPr lang="el" sz="1800" spc="-25">
                          <a:latin typeface="Century Gothic"/>
                          <a:cs typeface="Century Gothic"/>
                        </a:rPr>
                        <a:t>Θ</a:t>
                      </a:r>
                      <a:endParaRPr sz="1800">
                        <a:latin typeface="Century Gothic"/>
                        <a:cs typeface="Century Gothic"/>
                      </a:endParaRPr>
                    </a:p>
                  </a:txBody>
                  <a:tcPr marL="0" marR="0" marT="103505" marB="0">
                    <a:lnL w="28575">
                      <a:solidFill>
                        <a:srgbClr val="C00000"/>
                      </a:solidFill>
                      <a:prstDash val="solid"/>
                    </a:lnL>
                    <a:lnR w="12700">
                      <a:solidFill>
                        <a:srgbClr val="FFFFFF"/>
                      </a:solidFill>
                      <a:prstDash val="solid"/>
                    </a:lnR>
                    <a:lnT w="28575">
                      <a:solidFill>
                        <a:srgbClr val="C00000"/>
                      </a:solidFill>
                      <a:prstDash val="solid"/>
                    </a:lnT>
                    <a:lnB w="38100">
                      <a:solidFill>
                        <a:srgbClr val="FFFFFF"/>
                      </a:solidFill>
                      <a:prstDash val="solid"/>
                    </a:lnB>
                  </a:tcPr>
                </a:tc>
                <a:tc rowSpan="3">
                  <a:txBody>
                    <a:bodyPr/>
                    <a:lstStyle/>
                    <a:p>
                      <a:pPr marL="120650" marR="107950" indent="83185">
                        <a:lnSpc>
                          <a:spcPts val="2090"/>
                        </a:lnSpc>
                        <a:spcBef>
                          <a:spcPts val="945"/>
                        </a:spcBef>
                      </a:pPr>
                      <a:r>
                        <a:rPr lang="el" sz="1600" dirty="0">
                          <a:latin typeface="Century Gothic"/>
                          <a:cs typeface="Century Gothic"/>
                        </a:rPr>
                        <a:t>Το ηλεκτρικό </a:t>
                      </a:r>
                      <a:r>
                        <a:rPr lang="el" sz="1600" b="1" dirty="0">
                          <a:latin typeface="Century Gothic Bold"/>
                          <a:cs typeface="Century Gothic Bold"/>
                        </a:rPr>
                        <a:t>δίκτυο και τα ηλεκτρικά οχήματα </a:t>
                      </a:r>
                      <a:r>
                        <a:rPr lang="el" sz="1600" spc="-160" dirty="0">
                          <a:latin typeface="Century Gothic"/>
                          <a:cs typeface="Century Gothic"/>
                        </a:rPr>
                        <a:t>είναι τα περιουσιακά στοιχεία που επηρεάζονται περισσότερο</a:t>
                      </a:r>
                      <a:endParaRPr sz="1600" dirty="0">
                        <a:latin typeface="Century Gothic"/>
                        <a:cs typeface="Century Gothic"/>
                      </a:endParaRPr>
                    </a:p>
                  </a:txBody>
                  <a:tcPr marL="0" marR="0" marT="120015" marB="0">
                    <a:lnL w="12700">
                      <a:solidFill>
                        <a:srgbClr val="FFFFFF"/>
                      </a:solidFill>
                      <a:prstDash val="solid"/>
                    </a:lnL>
                    <a:lnR w="28575">
                      <a:solidFill>
                        <a:srgbClr val="C00000"/>
                      </a:solidFill>
                      <a:prstDash val="solid"/>
                    </a:lnR>
                    <a:lnT w="28575">
                      <a:solidFill>
                        <a:srgbClr val="C00000"/>
                      </a:solidFill>
                      <a:prstDash val="solid"/>
                    </a:lnT>
                    <a:lnB w="28575">
                      <a:solidFill>
                        <a:srgbClr val="C00000"/>
                      </a:solidFill>
                      <a:prstDash val="solid"/>
                    </a:lnB>
                  </a:tcPr>
                </a:tc>
                <a:extLst>
                  <a:ext uri="{0D108BD9-81ED-4DB2-BD59-A6C34878D82A}">
                    <a16:rowId xmlns:a16="http://schemas.microsoft.com/office/drawing/2014/main" val="10001"/>
                  </a:ext>
                </a:extLst>
              </a:tr>
              <a:tr h="319405">
                <a:tc>
                  <a:txBody>
                    <a:bodyPr/>
                    <a:lstStyle/>
                    <a:p>
                      <a:pPr marL="91440">
                        <a:lnSpc>
                          <a:spcPct val="100000"/>
                        </a:lnSpc>
                        <a:spcBef>
                          <a:spcPts val="350"/>
                        </a:spcBef>
                      </a:pPr>
                      <a:r>
                        <a:rPr lang="el" sz="1200" spc="-20">
                          <a:latin typeface="Century Gothic"/>
                          <a:cs typeface="Century Gothic"/>
                        </a:rPr>
                        <a:t>ΜιτΜ</a:t>
                      </a:r>
                      <a:endParaRPr sz="1200">
                        <a:latin typeface="Century Gothic"/>
                        <a:cs typeface="Century Gothic"/>
                      </a:endParaRPr>
                    </a:p>
                  </a:txBody>
                  <a:tcPr marL="0" marR="0" marT="444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28575">
                      <a:solidFill>
                        <a:srgbClr val="C00000"/>
                      </a:solidFill>
                      <a:prstDash val="solid"/>
                    </a:lnR>
                    <a:lnT w="38100">
                      <a:solidFill>
                        <a:srgbClr val="FFFFFF"/>
                      </a:solidFill>
                      <a:prstDash val="solid"/>
                    </a:lnT>
                    <a:lnB w="12700">
                      <a:solidFill>
                        <a:srgbClr val="FFFFFF"/>
                      </a:solidFill>
                      <a:prstDash val="solid"/>
                    </a:lnB>
                    <a:solidFill>
                      <a:srgbClr val="C00000"/>
                    </a:solidFill>
                  </a:tcPr>
                </a:tc>
                <a:tc>
                  <a:txBody>
                    <a:bodyPr/>
                    <a:lstStyle/>
                    <a:p>
                      <a:pPr marR="204470">
                        <a:lnSpc>
                          <a:spcPct val="100000"/>
                        </a:lnSpc>
                      </a:pPr>
                      <a:endParaRPr sz="1500">
                        <a:latin typeface="Times New Roman"/>
                        <a:cs typeface="Times New Roman"/>
                      </a:endParaRPr>
                    </a:p>
                  </a:txBody>
                  <a:tcPr marL="0" marR="0" marT="0" marB="0">
                    <a:lnL w="28575">
                      <a:solidFill>
                        <a:srgbClr val="C00000"/>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vMerge="1">
                  <a:txBody>
                    <a:bodyPr/>
                    <a:lstStyle/>
                    <a:p>
                      <a:endParaRPr/>
                    </a:p>
                  </a:txBody>
                  <a:tcPr marL="0" marR="0" marT="120015" marB="0">
                    <a:lnL w="12700">
                      <a:solidFill>
                        <a:srgbClr val="FFFFFF"/>
                      </a:solidFill>
                      <a:prstDash val="solid"/>
                    </a:lnL>
                    <a:lnR w="28575">
                      <a:solidFill>
                        <a:srgbClr val="C00000"/>
                      </a:solidFill>
                      <a:prstDash val="solid"/>
                    </a:lnR>
                    <a:lnT w="28575">
                      <a:solidFill>
                        <a:srgbClr val="C00000"/>
                      </a:solidFill>
                      <a:prstDash val="solid"/>
                    </a:lnT>
                    <a:lnB w="28575">
                      <a:solidFill>
                        <a:srgbClr val="C00000"/>
                      </a:solidFill>
                      <a:prstDash val="solid"/>
                    </a:lnB>
                  </a:tcPr>
                </a:tc>
                <a:extLst>
                  <a:ext uri="{0D108BD9-81ED-4DB2-BD59-A6C34878D82A}">
                    <a16:rowId xmlns:a16="http://schemas.microsoft.com/office/drawing/2014/main" val="10002"/>
                  </a:ext>
                </a:extLst>
              </a:tr>
              <a:tr h="100965">
                <a:tc rowSpan="2">
                  <a:txBody>
                    <a:bodyPr/>
                    <a:lstStyle/>
                    <a:p>
                      <a:pPr marL="91440">
                        <a:lnSpc>
                          <a:spcPct val="100000"/>
                        </a:lnSpc>
                        <a:spcBef>
                          <a:spcPts val="355"/>
                        </a:spcBef>
                      </a:pPr>
                      <a:r>
                        <a:rPr lang="el" sz="1200" spc="-10">
                          <a:latin typeface="Century Gothic"/>
                          <a:cs typeface="Century Gothic"/>
                        </a:rPr>
                        <a:t>Απομίμησης</a:t>
                      </a:r>
                      <a:endParaRPr sz="1200">
                        <a:latin typeface="Century Gothic"/>
                        <a:cs typeface="Century Gothic"/>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row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row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rowSpan="2">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500">
                        <a:latin typeface="Times New Roman"/>
                        <a:cs typeface="Times New Roman"/>
                      </a:endParaRPr>
                    </a:p>
                  </a:txBody>
                  <a:tcPr marL="0" marR="0" marT="0" marB="0">
                    <a:lnL w="12700">
                      <a:solidFill>
                        <a:srgbClr val="FFFFFF"/>
                      </a:solidFill>
                      <a:prstDash val="solid"/>
                    </a:lnL>
                    <a:lnR w="28575">
                      <a:solidFill>
                        <a:srgbClr val="C00000"/>
                      </a:solidFill>
                      <a:prstDash val="solid"/>
                    </a:lnR>
                    <a:lnT w="12700">
                      <a:solidFill>
                        <a:srgbClr val="FFFFFF"/>
                      </a:solidFill>
                      <a:prstDash val="solid"/>
                    </a:lnT>
                    <a:solidFill>
                      <a:srgbClr val="C00000"/>
                    </a:solidFill>
                  </a:tcPr>
                </a:tc>
                <a:tc>
                  <a:txBody>
                    <a:bodyPr/>
                    <a:lstStyle/>
                    <a:p>
                      <a:pPr marR="204470">
                        <a:lnSpc>
                          <a:spcPct val="100000"/>
                        </a:lnSpc>
                      </a:pPr>
                      <a:endParaRPr sz="500">
                        <a:latin typeface="Times New Roman"/>
                        <a:cs typeface="Times New Roman"/>
                      </a:endParaRPr>
                    </a:p>
                  </a:txBody>
                  <a:tcPr marL="0" marR="0" marT="0" marB="0">
                    <a:lnL w="28575">
                      <a:solidFill>
                        <a:srgbClr val="C00000"/>
                      </a:solidFill>
                      <a:prstDash val="solid"/>
                    </a:lnL>
                    <a:lnR w="12700">
                      <a:solidFill>
                        <a:srgbClr val="FFFFFF"/>
                      </a:solidFill>
                      <a:prstDash val="solid"/>
                    </a:lnR>
                    <a:lnT w="12700">
                      <a:solidFill>
                        <a:srgbClr val="FFFFFF"/>
                      </a:solidFill>
                      <a:prstDash val="solid"/>
                    </a:lnT>
                    <a:lnB w="28575">
                      <a:solidFill>
                        <a:srgbClr val="C00000"/>
                      </a:solidFill>
                      <a:prstDash val="solid"/>
                    </a:lnB>
                  </a:tcPr>
                </a:tc>
                <a:tc vMerge="1">
                  <a:txBody>
                    <a:bodyPr/>
                    <a:lstStyle/>
                    <a:p>
                      <a:endParaRPr/>
                    </a:p>
                  </a:txBody>
                  <a:tcPr marL="0" marR="0" marT="120015" marB="0">
                    <a:lnL w="12700">
                      <a:solidFill>
                        <a:srgbClr val="FFFFFF"/>
                      </a:solidFill>
                      <a:prstDash val="solid"/>
                    </a:lnL>
                    <a:lnR w="28575">
                      <a:solidFill>
                        <a:srgbClr val="C00000"/>
                      </a:solidFill>
                      <a:prstDash val="solid"/>
                    </a:lnR>
                    <a:lnT w="28575">
                      <a:solidFill>
                        <a:srgbClr val="C00000"/>
                      </a:solidFill>
                      <a:prstDash val="solid"/>
                    </a:lnT>
                    <a:lnB w="28575">
                      <a:solidFill>
                        <a:srgbClr val="C00000"/>
                      </a:solidFill>
                      <a:prstDash val="solid"/>
                    </a:lnB>
                  </a:tcPr>
                </a:tc>
                <a:extLst>
                  <a:ext uri="{0D108BD9-81ED-4DB2-BD59-A6C34878D82A}">
                    <a16:rowId xmlns:a16="http://schemas.microsoft.com/office/drawing/2014/main" val="10003"/>
                  </a:ext>
                </a:extLst>
              </a:tr>
              <a:tr h="217804">
                <a:tc vMerge="1">
                  <a:txBody>
                    <a:bodyPr/>
                    <a:lstStyle/>
                    <a:p>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gridSpan="2">
                  <a:txBody>
                    <a:bodyPr/>
                    <a:lstStyle/>
                    <a:p>
                      <a:pPr marR="204470">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C00000"/>
                    </a:solidFill>
                  </a:tcPr>
                </a:tc>
                <a:tc hMerge="1">
                  <a:txBody>
                    <a:bodyPr/>
                    <a:lstStyle/>
                    <a:p>
                      <a:endParaRPr/>
                    </a:p>
                  </a:txBody>
                  <a:tcPr marL="0" marR="0" marT="0" marB="0"/>
                </a:tc>
                <a:tc rowSpan="8">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04"/>
                  </a:ext>
                </a:extLst>
              </a:tr>
              <a:tr h="319405">
                <a:tc>
                  <a:txBody>
                    <a:bodyPr/>
                    <a:lstStyle/>
                    <a:p>
                      <a:pPr marL="91440">
                        <a:lnSpc>
                          <a:spcPct val="100000"/>
                        </a:lnSpc>
                        <a:spcBef>
                          <a:spcPts val="355"/>
                        </a:spcBef>
                      </a:pPr>
                      <a:r>
                        <a:rPr lang="el" sz="1200">
                          <a:latin typeface="Century Gothic"/>
                          <a:cs typeface="Century Gothic"/>
                        </a:rPr>
                        <a:t>Κατάχρηση της λειτουργίας εκτός σύνδεσης</a:t>
                      </a:r>
                      <a:endParaRPr sz="1200">
                        <a:latin typeface="Century Gothic"/>
                        <a:cs typeface="Century Gothic"/>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gridSpan="2">
                  <a:txBody>
                    <a:bodyPr/>
                    <a:lstStyle/>
                    <a:p>
                      <a:pPr marR="204470">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05"/>
                  </a:ext>
                </a:extLst>
              </a:tr>
              <a:tr h="319405">
                <a:tc>
                  <a:txBody>
                    <a:bodyPr/>
                    <a:lstStyle/>
                    <a:p>
                      <a:pPr marL="91440">
                        <a:lnSpc>
                          <a:spcPct val="100000"/>
                        </a:lnSpc>
                        <a:spcBef>
                          <a:spcPts val="360"/>
                        </a:spcBef>
                      </a:pPr>
                      <a:r>
                        <a:rPr lang="el" sz="1200">
                          <a:latin typeface="Century Gothic"/>
                          <a:cs typeface="Century Gothic"/>
                        </a:rPr>
                        <a:t>Αλλοίωση δεδομένων</a:t>
                      </a:r>
                      <a:endParaRPr sz="120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gridSpan="2">
                  <a:txBody>
                    <a:bodyPr/>
                    <a:lstStyle/>
                    <a:p>
                      <a:pPr marR="204470">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06"/>
                  </a:ext>
                </a:extLst>
              </a:tr>
              <a:tr h="319405">
                <a:tc>
                  <a:txBody>
                    <a:bodyPr/>
                    <a:lstStyle/>
                    <a:p>
                      <a:pPr marL="91440">
                        <a:lnSpc>
                          <a:spcPct val="100000"/>
                        </a:lnSpc>
                        <a:spcBef>
                          <a:spcPts val="360"/>
                        </a:spcBef>
                      </a:pPr>
                      <a:r>
                        <a:rPr lang="el" sz="1200">
                          <a:latin typeface="Century Gothic"/>
                          <a:cs typeface="Century Gothic"/>
                        </a:rPr>
                        <a:t>Απάτη / κλοπή ενέργειας</a:t>
                      </a:r>
                      <a:endParaRPr sz="120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gridSpan="2">
                  <a:txBody>
                    <a:bodyPr/>
                    <a:lstStyle/>
                    <a:p>
                      <a:pPr marR="204470">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07"/>
                  </a:ext>
                </a:extLst>
              </a:tr>
              <a:tr h="319405">
                <a:tc>
                  <a:txBody>
                    <a:bodyPr/>
                    <a:lstStyle/>
                    <a:p>
                      <a:pPr marL="91440">
                        <a:lnSpc>
                          <a:spcPct val="100000"/>
                        </a:lnSpc>
                        <a:spcBef>
                          <a:spcPts val="365"/>
                        </a:spcBef>
                      </a:pPr>
                      <a:r>
                        <a:rPr lang="el" sz="1200" dirty="0">
                          <a:latin typeface="Century Gothic"/>
                          <a:cs typeface="Century Gothic"/>
                        </a:rPr>
                        <a:t>Ψευδής Έγχυση</a:t>
                      </a:r>
                      <a:endParaRPr sz="1200" dirty="0">
                        <a:latin typeface="Century Gothic"/>
                        <a:cs typeface="Century Gothic"/>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gridSpan="2">
                  <a:txBody>
                    <a:bodyPr/>
                    <a:lstStyle/>
                    <a:p>
                      <a:pPr marR="204470">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08"/>
                  </a:ext>
                </a:extLst>
              </a:tr>
              <a:tr h="319405">
                <a:tc>
                  <a:txBody>
                    <a:bodyPr/>
                    <a:lstStyle/>
                    <a:p>
                      <a:pPr marL="91440">
                        <a:lnSpc>
                          <a:spcPct val="100000"/>
                        </a:lnSpc>
                        <a:spcBef>
                          <a:spcPts val="365"/>
                        </a:spcBef>
                      </a:pPr>
                      <a:r>
                        <a:rPr lang="el" sz="1200" spc="-20">
                          <a:latin typeface="Century Gothic"/>
                          <a:cs typeface="Century Gothic"/>
                        </a:rPr>
                        <a:t>APTs</a:t>
                      </a:r>
                      <a:endParaRPr sz="1200">
                        <a:latin typeface="Century Gothic"/>
                        <a:cs typeface="Century Gothic"/>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gridSpan="2">
                  <a:txBody>
                    <a:bodyPr/>
                    <a:lstStyle/>
                    <a:p>
                      <a:pPr marR="204470">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09"/>
                  </a:ext>
                </a:extLst>
              </a:tr>
              <a:tr h="319405">
                <a:tc>
                  <a:txBody>
                    <a:bodyPr/>
                    <a:lstStyle/>
                    <a:p>
                      <a:pPr marL="91440">
                        <a:lnSpc>
                          <a:spcPct val="100000"/>
                        </a:lnSpc>
                        <a:spcBef>
                          <a:spcPts val="370"/>
                        </a:spcBef>
                      </a:pPr>
                      <a:r>
                        <a:rPr lang="el" sz="1200" spc="-10">
                          <a:latin typeface="Century Gothic"/>
                          <a:cs typeface="Century Gothic"/>
                        </a:rPr>
                        <a:t>Επιθέσεις Web/TCP-IP</a:t>
                      </a:r>
                      <a:endParaRPr sz="1200">
                        <a:latin typeface="Century Gothic"/>
                        <a:cs typeface="Century Gothic"/>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3E7"/>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gridSpan="2">
                  <a:txBody>
                    <a:bodyPr/>
                    <a:lstStyle/>
                    <a:p>
                      <a:pPr marR="204470">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10"/>
                  </a:ext>
                </a:extLst>
              </a:tr>
              <a:tr h="319405">
                <a:tc>
                  <a:txBody>
                    <a:bodyPr/>
                    <a:lstStyle/>
                    <a:p>
                      <a:pPr marL="91440">
                        <a:lnSpc>
                          <a:spcPct val="100000"/>
                        </a:lnSpc>
                        <a:spcBef>
                          <a:spcPts val="345"/>
                        </a:spcBef>
                      </a:pPr>
                      <a:r>
                        <a:rPr lang="el" sz="1200" spc="-10">
                          <a:latin typeface="Century Gothic"/>
                          <a:cs typeface="Century Gothic"/>
                        </a:rPr>
                        <a:t>Αντικατάσταση</a:t>
                      </a:r>
                      <a:endParaRPr sz="1200">
                        <a:latin typeface="Century Gothic"/>
                        <a:cs typeface="Century Gothic"/>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gridSpan="2">
                  <a:txBody>
                    <a:bodyPr/>
                    <a:lstStyle/>
                    <a:p>
                      <a:pPr marR="204470">
                        <a:lnSpc>
                          <a:spcPct val="100000"/>
                        </a:lnSpc>
                      </a:pPr>
                      <a:endParaRPr sz="1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tc vMerge="1">
                  <a:txBody>
                    <a:bodyPr/>
                    <a:lstStyle/>
                    <a:p>
                      <a:endParaRPr/>
                    </a:p>
                  </a:txBody>
                  <a:tcPr marL="0" marR="0" marT="0" marB="0">
                    <a:lnL w="12700">
                      <a:solidFill>
                        <a:srgbClr val="FFFFFF"/>
                      </a:solidFill>
                      <a:prstDash val="solid"/>
                    </a:lnL>
                    <a:lnT w="28575">
                      <a:solidFill>
                        <a:srgbClr val="C00000"/>
                      </a:solidFill>
                      <a:prstDash val="solid"/>
                    </a:lnT>
                  </a:tcPr>
                </a:tc>
                <a:extLst>
                  <a:ext uri="{0D108BD9-81ED-4DB2-BD59-A6C34878D82A}">
                    <a16:rowId xmlns:a16="http://schemas.microsoft.com/office/drawing/2014/main" val="10011"/>
                  </a:ext>
                </a:extLst>
              </a:tr>
            </a:tbl>
          </a:graphicData>
        </a:graphic>
      </p:graphicFrame>
      <p:sp>
        <p:nvSpPr>
          <p:cNvPr id="16" name="object 16"/>
          <p:cNvSpPr txBox="1"/>
          <p:nvPr/>
        </p:nvSpPr>
        <p:spPr>
          <a:xfrm>
            <a:off x="78738" y="6523201"/>
            <a:ext cx="5438140" cy="444352"/>
          </a:xfrm>
          <a:prstGeom prst="rect">
            <a:avLst/>
          </a:prstGeom>
        </p:spPr>
        <p:txBody>
          <a:bodyPr vert="horz" wrap="square" lIns="0" tIns="13335" rIns="0" bIns="0" rtlCol="0">
            <a:spAutoFit/>
          </a:bodyPr>
          <a:lstStyle/>
          <a:p>
            <a:pPr marL="12700">
              <a:lnSpc>
                <a:spcPct val="100000"/>
              </a:lnSpc>
              <a:spcBef>
                <a:spcPts val="105"/>
              </a:spcBef>
            </a:pPr>
            <a:r>
              <a:rPr lang="el-GR" sz="1400" dirty="0">
                <a:latin typeface="Century Gothic"/>
                <a:cs typeface="Century Gothic"/>
              </a:rPr>
              <a:t>σταθμοί φόρτισης</a:t>
            </a:r>
            <a:r>
              <a:rPr lang="el" sz="1400" dirty="0">
                <a:latin typeface="Century Gothic"/>
                <a:cs typeface="Century Gothic"/>
              </a:rPr>
              <a:t>P008_S_E: Cristina Alcaraz (UMA), Abdelkader Shaaban (ΑΙΤ)</a:t>
            </a:r>
            <a:endParaRPr sz="1400" dirty="0">
              <a:latin typeface="Century Gothic"/>
              <a:cs typeface="Century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21534" y="-11112"/>
            <a:ext cx="3121660" cy="6880225"/>
            <a:chOff x="2921534" y="-11112"/>
            <a:chExt cx="3121660" cy="6880225"/>
          </a:xfrm>
        </p:grpSpPr>
        <p:sp>
          <p:nvSpPr>
            <p:cNvPr id="3" name="object 3"/>
            <p:cNvSpPr/>
            <p:nvPr/>
          </p:nvSpPr>
          <p:spPr>
            <a:xfrm>
              <a:off x="2932646" y="0"/>
              <a:ext cx="1818639" cy="6858000"/>
            </a:xfrm>
            <a:custGeom>
              <a:avLst/>
              <a:gdLst/>
              <a:ahLst/>
              <a:cxnLst/>
              <a:rect l="l" t="t" r="r" b="b"/>
              <a:pathLst>
                <a:path w="1818639" h="6858000">
                  <a:moveTo>
                    <a:pt x="1818556" y="0"/>
                  </a:moveTo>
                  <a:lnTo>
                    <a:pt x="0" y="6858000"/>
                  </a:lnTo>
                </a:path>
              </a:pathLst>
            </a:custGeom>
            <a:ln w="22225">
              <a:solidFill>
                <a:srgbClr val="D87A1A"/>
              </a:solidFill>
            </a:ln>
          </p:spPr>
          <p:txBody>
            <a:bodyPr wrap="square" lIns="0" tIns="0" rIns="0" bIns="0" rtlCol="0"/>
            <a:lstStyle/>
            <a:p>
              <a:endParaRPr/>
            </a:p>
          </p:txBody>
        </p:sp>
        <p:sp>
          <p:nvSpPr>
            <p:cNvPr id="4" name="object 4"/>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grpSp>
      <p:sp>
        <p:nvSpPr>
          <p:cNvPr id="5" name="object 5"/>
          <p:cNvSpPr txBox="1">
            <a:spLocks noGrp="1"/>
          </p:cNvSpPr>
          <p:nvPr>
            <p:ph type="title"/>
          </p:nvPr>
        </p:nvSpPr>
        <p:spPr>
          <a:xfrm>
            <a:off x="6311943" y="2973324"/>
            <a:ext cx="4356735" cy="1846659"/>
          </a:xfrm>
          <a:prstGeom prst="rect">
            <a:avLst/>
          </a:prstGeom>
        </p:spPr>
        <p:txBody>
          <a:bodyPr vert="horz" wrap="square" lIns="0" tIns="12700" rIns="0" bIns="0" rtlCol="0">
            <a:spAutoFit/>
          </a:bodyPr>
          <a:lstStyle/>
          <a:p>
            <a:pPr marR="4445" algn="ctr">
              <a:lnSpc>
                <a:spcPts val="3625"/>
              </a:lnSpc>
              <a:spcBef>
                <a:spcPts val="100"/>
              </a:spcBef>
            </a:pPr>
            <a:r>
              <a:rPr lang="el" sz="3200" spc="50" dirty="0">
                <a:solidFill>
                  <a:srgbClr val="FFFFFF"/>
                </a:solidFill>
              </a:rPr>
              <a:t>Περισσότερα για:</a:t>
            </a:r>
            <a:endParaRPr sz="3200" dirty="0"/>
          </a:p>
          <a:p>
            <a:pPr marL="12700" marR="5080" algn="ctr">
              <a:lnSpc>
                <a:spcPts val="3500"/>
              </a:lnSpc>
              <a:spcBef>
                <a:spcPts val="180"/>
              </a:spcBef>
            </a:pPr>
            <a:r>
              <a:rPr lang="el" sz="3200" spc="75" dirty="0">
                <a:solidFill>
                  <a:srgbClr val="FFFFFF"/>
                </a:solidFill>
              </a:rPr>
              <a:t>Ειδικές επιθέσεις στον κυβερνοχώρο σε </a:t>
            </a:r>
            <a:r>
              <a:rPr lang="el-GR" sz="3200" spc="75" dirty="0">
                <a:solidFill>
                  <a:srgbClr val="FFFFFF"/>
                </a:solidFill>
              </a:rPr>
              <a:t>σταθμούς φόρτισης</a:t>
            </a:r>
            <a:endParaRPr sz="3200" dirty="0"/>
          </a:p>
        </p:txBody>
      </p:sp>
      <p:pic>
        <p:nvPicPr>
          <p:cNvPr id="6" name="object 6"/>
          <p:cNvPicPr/>
          <p:nvPr/>
        </p:nvPicPr>
        <p:blipFill>
          <a:blip r:embed="rId2" cstate="print"/>
          <a:stretch>
            <a:fillRect/>
          </a:stretch>
        </p:blipFill>
        <p:spPr>
          <a:xfrm>
            <a:off x="7549376" y="6167335"/>
            <a:ext cx="3294001" cy="612000"/>
          </a:xfrm>
          <a:prstGeom prst="rect">
            <a:avLst/>
          </a:prstGeom>
        </p:spPr>
      </p:pic>
      <p:sp>
        <p:nvSpPr>
          <p:cNvPr id="7" name="object 7"/>
          <p:cNvSpPr txBox="1"/>
          <p:nvPr/>
        </p:nvSpPr>
        <p:spPr>
          <a:xfrm>
            <a:off x="78739" y="6523201"/>
            <a:ext cx="5438140" cy="444352"/>
          </a:xfrm>
          <a:prstGeom prst="rect">
            <a:avLst/>
          </a:prstGeom>
        </p:spPr>
        <p:txBody>
          <a:bodyPr vert="horz" wrap="square" lIns="0" tIns="13335" rIns="0" bIns="0" rtlCol="0">
            <a:spAutoFit/>
          </a:bodyPr>
          <a:lstStyle/>
          <a:p>
            <a:pPr marL="12700">
              <a:lnSpc>
                <a:spcPct val="100000"/>
              </a:lnSpc>
              <a:spcBef>
                <a:spcPts val="105"/>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Abdelkader Shaaban (ΑΙΤ), Cristina Alcaraz (UMA)</a:t>
            </a:r>
            <a:endParaRPr sz="1400" dirty="0">
              <a:latin typeface="Century Gothic"/>
              <a:cs typeface="Century Gothic"/>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40924" y="-11112"/>
            <a:ext cx="5851074" cy="6880225"/>
          </a:xfrm>
          <a:prstGeom prst="rect">
            <a:avLst/>
          </a:prstGeom>
        </p:spPr>
      </p:pic>
      <p:sp>
        <p:nvSpPr>
          <p:cNvPr id="3" name="object 3"/>
          <p:cNvSpPr txBox="1">
            <a:spLocks noGrp="1"/>
          </p:cNvSpPr>
          <p:nvPr>
            <p:ph type="title"/>
          </p:nvPr>
        </p:nvSpPr>
        <p:spPr>
          <a:xfrm>
            <a:off x="484980" y="152172"/>
            <a:ext cx="7049739" cy="504112"/>
          </a:xfrm>
          <a:prstGeom prst="rect">
            <a:avLst/>
          </a:prstGeom>
        </p:spPr>
        <p:txBody>
          <a:bodyPr vert="horz" wrap="square" lIns="0" tIns="72390" rIns="0" bIns="0" rtlCol="0">
            <a:spAutoFit/>
          </a:bodyPr>
          <a:lstStyle/>
          <a:p>
            <a:pPr marL="12700" marR="5080">
              <a:lnSpc>
                <a:spcPts val="3910"/>
              </a:lnSpc>
              <a:spcBef>
                <a:spcPts val="570"/>
              </a:spcBef>
            </a:pPr>
            <a:r>
              <a:rPr lang="el" sz="1600" spc="70" dirty="0"/>
              <a:t>Παραδείγματα επιθέσεων στον κυβερνοχώρο εφαρμογών φόρτισης EV</a:t>
            </a:r>
            <a:endParaRPr sz="1600" dirty="0"/>
          </a:p>
        </p:txBody>
      </p:sp>
      <p:sp>
        <p:nvSpPr>
          <p:cNvPr id="4" name="object 4"/>
          <p:cNvSpPr txBox="1"/>
          <p:nvPr/>
        </p:nvSpPr>
        <p:spPr>
          <a:xfrm>
            <a:off x="11126685" y="6324600"/>
            <a:ext cx="180975" cy="193040"/>
          </a:xfrm>
          <a:prstGeom prst="rect">
            <a:avLst/>
          </a:prstGeom>
        </p:spPr>
        <p:txBody>
          <a:bodyPr vert="horz" wrap="square" lIns="0" tIns="12700" rIns="0" bIns="0" rtlCol="0">
            <a:spAutoFit/>
          </a:bodyPr>
          <a:lstStyle/>
          <a:p>
            <a:pPr marL="12700">
              <a:lnSpc>
                <a:spcPct val="100000"/>
              </a:lnSpc>
              <a:spcBef>
                <a:spcPts val="100"/>
              </a:spcBef>
            </a:pPr>
            <a:r>
              <a:rPr lang="el" sz="1100" spc="-25">
                <a:solidFill>
                  <a:srgbClr val="FFFFFF"/>
                </a:solidFill>
                <a:latin typeface="Century Gothic"/>
                <a:cs typeface="Century Gothic"/>
              </a:rPr>
              <a:t>43</a:t>
            </a:r>
            <a:endParaRPr sz="1100">
              <a:latin typeface="Century Gothic"/>
              <a:cs typeface="Century Gothic"/>
            </a:endParaRPr>
          </a:p>
        </p:txBody>
      </p:sp>
      <p:grpSp>
        <p:nvGrpSpPr>
          <p:cNvPr id="5" name="object 5"/>
          <p:cNvGrpSpPr/>
          <p:nvPr/>
        </p:nvGrpSpPr>
        <p:grpSpPr>
          <a:xfrm>
            <a:off x="7371304" y="0"/>
            <a:ext cx="2555875" cy="6858000"/>
            <a:chOff x="7371304" y="0"/>
            <a:chExt cx="2555875" cy="6858000"/>
          </a:xfrm>
        </p:grpSpPr>
        <p:pic>
          <p:nvPicPr>
            <p:cNvPr id="6" name="object 6"/>
            <p:cNvPicPr/>
            <p:nvPr/>
          </p:nvPicPr>
          <p:blipFill>
            <a:blip r:embed="rId3" cstate="print"/>
            <a:stretch>
              <a:fillRect/>
            </a:stretch>
          </p:blipFill>
          <p:spPr>
            <a:xfrm>
              <a:off x="7827263" y="5154167"/>
              <a:ext cx="880872" cy="1703832"/>
            </a:xfrm>
            <a:prstGeom prst="rect">
              <a:avLst/>
            </a:prstGeom>
          </p:spPr>
        </p:pic>
        <p:sp>
          <p:nvSpPr>
            <p:cNvPr id="7" name="object 7"/>
            <p:cNvSpPr/>
            <p:nvPr/>
          </p:nvSpPr>
          <p:spPr>
            <a:xfrm>
              <a:off x="7371304" y="0"/>
              <a:ext cx="2555875" cy="6858000"/>
            </a:xfrm>
            <a:custGeom>
              <a:avLst/>
              <a:gdLst/>
              <a:ahLst/>
              <a:cxnLst/>
              <a:rect l="l" t="t" r="r" b="b"/>
              <a:pathLst>
                <a:path w="2555875" h="6858000">
                  <a:moveTo>
                    <a:pt x="1547726" y="1516812"/>
                  </a:moveTo>
                  <a:lnTo>
                    <a:pt x="1500360" y="1523278"/>
                  </a:lnTo>
                  <a:lnTo>
                    <a:pt x="1456813" y="1541405"/>
                  </a:lnTo>
                  <a:lnTo>
                    <a:pt x="1419312" y="1569921"/>
                  </a:lnTo>
                  <a:lnTo>
                    <a:pt x="1390086" y="1607553"/>
                  </a:lnTo>
                  <a:lnTo>
                    <a:pt x="1371362" y="1653029"/>
                  </a:lnTo>
                  <a:lnTo>
                    <a:pt x="976729" y="3108258"/>
                  </a:lnTo>
                  <a:lnTo>
                    <a:pt x="4150" y="6844283"/>
                  </a:lnTo>
                  <a:lnTo>
                    <a:pt x="331" y="6857004"/>
                  </a:lnTo>
                  <a:lnTo>
                    <a:pt x="0" y="6858000"/>
                  </a:lnTo>
                  <a:lnTo>
                    <a:pt x="26528" y="6858000"/>
                  </a:lnTo>
                  <a:lnTo>
                    <a:pt x="1002190" y="3115891"/>
                  </a:lnTo>
                  <a:lnTo>
                    <a:pt x="1396822" y="1660660"/>
                  </a:lnTo>
                  <a:lnTo>
                    <a:pt x="1417811" y="1614582"/>
                  </a:lnTo>
                  <a:lnTo>
                    <a:pt x="1451082" y="1578395"/>
                  </a:lnTo>
                  <a:lnTo>
                    <a:pt x="1493336" y="1554053"/>
                  </a:lnTo>
                  <a:lnTo>
                    <a:pt x="1541273" y="1543510"/>
                  </a:lnTo>
                  <a:lnTo>
                    <a:pt x="1643151" y="1543510"/>
                  </a:lnTo>
                  <a:lnTo>
                    <a:pt x="1631194" y="1536079"/>
                  </a:lnTo>
                  <a:lnTo>
                    <a:pt x="1596684" y="1523278"/>
                  </a:lnTo>
                  <a:lnTo>
                    <a:pt x="1547726" y="1516812"/>
                  </a:lnTo>
                  <a:close/>
                </a:path>
                <a:path w="2555875" h="6858000">
                  <a:moveTo>
                    <a:pt x="1643151" y="1543510"/>
                  </a:moveTo>
                  <a:lnTo>
                    <a:pt x="1541273" y="1543510"/>
                  </a:lnTo>
                  <a:lnTo>
                    <a:pt x="1591592" y="1548720"/>
                  </a:lnTo>
                  <a:lnTo>
                    <a:pt x="1620831" y="1559890"/>
                  </a:lnTo>
                  <a:lnTo>
                    <a:pt x="1669285" y="1597018"/>
                  </a:lnTo>
                  <a:lnTo>
                    <a:pt x="1700196" y="1651041"/>
                  </a:lnTo>
                  <a:lnTo>
                    <a:pt x="1707834" y="1711941"/>
                  </a:lnTo>
                  <a:lnTo>
                    <a:pt x="1702343" y="1743345"/>
                  </a:lnTo>
                  <a:lnTo>
                    <a:pt x="1442650" y="2701202"/>
                  </a:lnTo>
                  <a:lnTo>
                    <a:pt x="1436179" y="2750123"/>
                  </a:lnTo>
                  <a:lnTo>
                    <a:pt x="1442650" y="2797453"/>
                  </a:lnTo>
                  <a:lnTo>
                    <a:pt x="1460791" y="2840968"/>
                  </a:lnTo>
                  <a:lnTo>
                    <a:pt x="1489328" y="2878440"/>
                  </a:lnTo>
                  <a:lnTo>
                    <a:pt x="1526987" y="2907644"/>
                  </a:lnTo>
                  <a:lnTo>
                    <a:pt x="1572497" y="2926354"/>
                  </a:lnTo>
                  <a:lnTo>
                    <a:pt x="1624446" y="2932511"/>
                  </a:lnTo>
                  <a:lnTo>
                    <a:pt x="1674623" y="2924320"/>
                  </a:lnTo>
                  <a:lnTo>
                    <a:pt x="1709929" y="2907855"/>
                  </a:lnTo>
                  <a:lnTo>
                    <a:pt x="1623234" y="2907855"/>
                  </a:lnTo>
                  <a:lnTo>
                    <a:pt x="1578861" y="2902187"/>
                  </a:lnTo>
                  <a:lnTo>
                    <a:pt x="1532748" y="2881213"/>
                  </a:lnTo>
                  <a:lnTo>
                    <a:pt x="1496534" y="2847966"/>
                  </a:lnTo>
                  <a:lnTo>
                    <a:pt x="1472173" y="2805744"/>
                  </a:lnTo>
                  <a:lnTo>
                    <a:pt x="1461623" y="2757844"/>
                  </a:lnTo>
                  <a:lnTo>
                    <a:pt x="1466837" y="2707562"/>
                  </a:lnTo>
                  <a:lnTo>
                    <a:pt x="1726531" y="1749704"/>
                  </a:lnTo>
                  <a:lnTo>
                    <a:pt x="1732518" y="1714067"/>
                  </a:lnTo>
                  <a:lnTo>
                    <a:pt x="1731543" y="1681013"/>
                  </a:lnTo>
                  <a:lnTo>
                    <a:pt x="1731464" y="1678311"/>
                  </a:lnTo>
                  <a:lnTo>
                    <a:pt x="1723488" y="1643269"/>
                  </a:lnTo>
                  <a:lnTo>
                    <a:pt x="1708709" y="1609778"/>
                  </a:lnTo>
                  <a:lnTo>
                    <a:pt x="1687804" y="1579805"/>
                  </a:lnTo>
                  <a:lnTo>
                    <a:pt x="1661767" y="1555080"/>
                  </a:lnTo>
                  <a:lnTo>
                    <a:pt x="1643151" y="1543510"/>
                  </a:lnTo>
                  <a:close/>
                </a:path>
                <a:path w="2555875" h="6858000">
                  <a:moveTo>
                    <a:pt x="2555503" y="0"/>
                  </a:moveTo>
                  <a:lnTo>
                    <a:pt x="2528438" y="0"/>
                  </a:lnTo>
                  <a:lnTo>
                    <a:pt x="2105887" y="1541087"/>
                  </a:lnTo>
                  <a:lnTo>
                    <a:pt x="1763448" y="2816959"/>
                  </a:lnTo>
                  <a:lnTo>
                    <a:pt x="1738629" y="2854642"/>
                  </a:lnTo>
                  <a:lnTo>
                    <a:pt x="1705440" y="2883044"/>
                  </a:lnTo>
                  <a:lnTo>
                    <a:pt x="1666200" y="2901128"/>
                  </a:lnTo>
                  <a:lnTo>
                    <a:pt x="1623234" y="2907855"/>
                  </a:lnTo>
                  <a:lnTo>
                    <a:pt x="1709929" y="2907855"/>
                  </a:lnTo>
                  <a:lnTo>
                    <a:pt x="1720339" y="2903000"/>
                  </a:lnTo>
                  <a:lnTo>
                    <a:pt x="1758906" y="2869774"/>
                  </a:lnTo>
                  <a:lnTo>
                    <a:pt x="1787635" y="2825863"/>
                  </a:lnTo>
                  <a:lnTo>
                    <a:pt x="1787635" y="2824590"/>
                  </a:lnTo>
                  <a:lnTo>
                    <a:pt x="2130074" y="1547448"/>
                  </a:lnTo>
                  <a:lnTo>
                    <a:pt x="2555503" y="0"/>
                  </a:lnTo>
                  <a:close/>
                </a:path>
              </a:pathLst>
            </a:custGeom>
            <a:solidFill>
              <a:srgbClr val="FFBA00"/>
            </a:solidFill>
          </p:spPr>
          <p:txBody>
            <a:bodyPr wrap="square" lIns="0" tIns="0" rIns="0" bIns="0" rtlCol="0"/>
            <a:lstStyle/>
            <a:p>
              <a:endParaRPr/>
            </a:p>
          </p:txBody>
        </p:sp>
      </p:grpSp>
      <p:sp>
        <p:nvSpPr>
          <p:cNvPr id="8" name="object 8"/>
          <p:cNvSpPr txBox="1"/>
          <p:nvPr/>
        </p:nvSpPr>
        <p:spPr>
          <a:xfrm>
            <a:off x="479219" y="808456"/>
            <a:ext cx="7348044" cy="4231351"/>
          </a:xfrm>
          <a:prstGeom prst="rect">
            <a:avLst/>
          </a:prstGeom>
        </p:spPr>
        <p:txBody>
          <a:bodyPr vert="horz" wrap="square" lIns="0" tIns="13970" rIns="0" bIns="0" rtlCol="0">
            <a:spAutoFit/>
          </a:bodyPr>
          <a:lstStyle/>
          <a:p>
            <a:pPr marL="12700" marR="89535">
              <a:lnSpc>
                <a:spcPct val="99200"/>
              </a:lnSpc>
              <a:spcBef>
                <a:spcPts val="110"/>
              </a:spcBef>
            </a:pPr>
            <a:r>
              <a:rPr lang="el" sz="1100" b="1" dirty="0">
                <a:latin typeface="Century Gothic Bold"/>
                <a:cs typeface="Century Gothic Bold"/>
              </a:rPr>
              <a:t>Rogue EV Σταθμοί Φόρτισης: </a:t>
            </a:r>
            <a:r>
              <a:rPr lang="el" sz="1100" dirty="0">
                <a:latin typeface="Century Gothic Bold"/>
                <a:cs typeface="Century Gothic Bold"/>
              </a:rPr>
              <a:t>Οι</a:t>
            </a:r>
            <a:r>
              <a:rPr lang="el" sz="1100" b="1" dirty="0">
                <a:latin typeface="Century Gothic Bold"/>
                <a:cs typeface="Century Gothic Bold"/>
              </a:rPr>
              <a:t> </a:t>
            </a:r>
            <a:r>
              <a:rPr lang="el" sz="1100" dirty="0">
                <a:latin typeface="Century Gothic"/>
                <a:cs typeface="Century Gothic"/>
              </a:rPr>
              <a:t>σταθμοί φόρτισης EV είναι ευάλωτοι σε hacking, επιτρέποντας την κλοπή δεδομένων χρήστη ή ζημιών στο όχημα. Οι χάκερ το επιτυγχάνουν αυτό αλλάζοντας το υλικο</a:t>
            </a:r>
            <a:r>
              <a:rPr lang="en-US" sz="1100" dirty="0">
                <a:latin typeface="Century Gothic"/>
                <a:cs typeface="Century Gothic"/>
              </a:rPr>
              <a:t>-</a:t>
            </a:r>
            <a:r>
              <a:rPr lang="el" sz="1100" dirty="0">
                <a:latin typeface="Century Gothic"/>
                <a:cs typeface="Century Gothic"/>
              </a:rPr>
              <a:t>λογισμικό ή συνδέοντας φυσικά μια συσκευή στο σταθμό.</a:t>
            </a:r>
            <a:endParaRPr sz="1100" dirty="0">
              <a:latin typeface="Century Gothic"/>
              <a:cs typeface="Century Gothic"/>
            </a:endParaRPr>
          </a:p>
          <a:p>
            <a:pPr marL="298450" marR="404495" indent="-285750">
              <a:lnSpc>
                <a:spcPts val="1510"/>
              </a:lnSpc>
              <a:spcBef>
                <a:spcPts val="114"/>
              </a:spcBef>
              <a:buFont typeface="Arial"/>
              <a:buChar char="•"/>
              <a:tabLst>
                <a:tab pos="298450" algn="l"/>
              </a:tabLst>
            </a:pPr>
            <a:r>
              <a:rPr lang="el" sz="1100" b="1" spc="-10" dirty="0">
                <a:latin typeface="Century Gothic Bold"/>
                <a:cs typeface="Century Gothic Bold"/>
              </a:rPr>
              <a:t>Συνέπειες: </a:t>
            </a:r>
            <a:r>
              <a:rPr lang="el" sz="1100" dirty="0">
                <a:latin typeface="Century Gothic"/>
                <a:cs typeface="Century Gothic"/>
              </a:rPr>
              <a:t>Ένας </a:t>
            </a:r>
            <a:r>
              <a:rPr lang="en-US" sz="1100" dirty="0">
                <a:latin typeface="Century Gothic"/>
                <a:cs typeface="Century Gothic"/>
              </a:rPr>
              <a:t>rogue</a:t>
            </a:r>
            <a:r>
              <a:rPr lang="el" sz="1100" dirty="0">
                <a:latin typeface="Century Gothic"/>
                <a:cs typeface="Century Gothic"/>
              </a:rPr>
              <a:t> σταθμός φόρτισης, μόλις συνδεθεί, μπορεί να ξεκινήσει περισσότερες επιθέσεις.</a:t>
            </a:r>
            <a:endParaRPr sz="1100" dirty="0">
              <a:latin typeface="Century Gothic"/>
              <a:cs typeface="Century Gothic"/>
            </a:endParaRPr>
          </a:p>
          <a:p>
            <a:pPr marL="12700" marR="226060">
              <a:lnSpc>
                <a:spcPct val="103099"/>
              </a:lnSpc>
              <a:spcBef>
                <a:spcPts val="1450"/>
              </a:spcBef>
            </a:pPr>
            <a:r>
              <a:rPr lang="el" sz="1100" b="1" dirty="0">
                <a:latin typeface="Century Gothic Bold"/>
                <a:cs typeface="Century Gothic Bold"/>
              </a:rPr>
              <a:t>Απάτη χρέωσης</a:t>
            </a:r>
            <a:r>
              <a:rPr lang="el" sz="1100" dirty="0">
                <a:latin typeface="Century Gothic"/>
                <a:cs typeface="Century Gothic"/>
              </a:rPr>
              <a:t>: Κακόβουλοι παράγοντες εκμεταλλεύονται ευπάθειες στη διαδικασία χρέωσης εφαρμογών φόρτισης EV για απάτη.</a:t>
            </a:r>
            <a:endParaRPr sz="1100" dirty="0">
              <a:latin typeface="Century Gothic"/>
              <a:cs typeface="Century Gothic"/>
            </a:endParaRPr>
          </a:p>
          <a:p>
            <a:pPr marL="298450" marR="903605" indent="-285750">
              <a:lnSpc>
                <a:spcPts val="1510"/>
              </a:lnSpc>
              <a:spcBef>
                <a:spcPts val="114"/>
              </a:spcBef>
              <a:buFont typeface="Arial"/>
              <a:buChar char="•"/>
              <a:tabLst>
                <a:tab pos="298450" algn="l"/>
              </a:tabLst>
            </a:pPr>
            <a:r>
              <a:rPr lang="el" sz="1100" b="1" spc="-10" dirty="0">
                <a:latin typeface="Century Gothic Bold"/>
                <a:cs typeface="Century Gothic Bold"/>
              </a:rPr>
              <a:t>Συνέπειες</a:t>
            </a:r>
            <a:r>
              <a:rPr lang="el" sz="1100" spc="-10" dirty="0">
                <a:latin typeface="Century Gothic"/>
                <a:cs typeface="Century Gothic"/>
              </a:rPr>
              <a:t>: Περιλαμβάνει τη χρήση bots για τη δημιουργία ψεύτικων περιόδων φόρτισης ή υπερφόρτισης χρηστών.</a:t>
            </a:r>
            <a:endParaRPr sz="1100" dirty="0">
              <a:latin typeface="Century Gothic"/>
              <a:cs typeface="Century Gothic"/>
            </a:endParaRPr>
          </a:p>
          <a:p>
            <a:pPr marL="12700" marR="151130">
              <a:lnSpc>
                <a:spcPct val="102299"/>
              </a:lnSpc>
              <a:spcBef>
                <a:spcPts val="1460"/>
              </a:spcBef>
            </a:pPr>
            <a:r>
              <a:rPr lang="el" sz="1100" b="1" spc="-10" dirty="0">
                <a:latin typeface="Century Gothic Bold"/>
                <a:cs typeface="Century Gothic Bold"/>
              </a:rPr>
              <a:t>Επιθέσεις εφοδιαστικής αλυσίδας</a:t>
            </a:r>
            <a:r>
              <a:rPr lang="el" sz="1100" dirty="0">
                <a:latin typeface="Century Gothic"/>
                <a:cs typeface="Century Gothic"/>
              </a:rPr>
              <a:t>: Οι χάκερ εκμεταλλεύονται ευπάθειες σε υπηρεσίες</a:t>
            </a:r>
            <a:r>
              <a:rPr lang="en-US" sz="1100" dirty="0">
                <a:latin typeface="Century Gothic"/>
                <a:cs typeface="Century Gothic"/>
              </a:rPr>
              <a:t> </a:t>
            </a:r>
            <a:r>
              <a:rPr lang="el" sz="1100" dirty="0">
                <a:latin typeface="Century Gothic"/>
                <a:cs typeface="Century Gothic"/>
              </a:rPr>
              <a:t>τρίτων</a:t>
            </a:r>
            <a:r>
              <a:rPr lang="en-US" sz="1100" dirty="0">
                <a:latin typeface="Century Gothic"/>
                <a:cs typeface="Century Gothic"/>
              </a:rPr>
              <a:t> </a:t>
            </a:r>
            <a:r>
              <a:rPr lang="el" sz="1100" dirty="0">
                <a:latin typeface="Century Gothic"/>
                <a:cs typeface="Century Gothic"/>
              </a:rPr>
              <a:t>JS που είναι ενσωματωμένες στην εφαρμογή φόρτισης EV για να εκτελέσουν επιθέσεις Formjacking για να εισάγουν κακόβουλο κώδικα στη φόρμα πληρωμής της εφαρμογής.</a:t>
            </a:r>
            <a:endParaRPr sz="1100" dirty="0">
              <a:latin typeface="Century Gothic"/>
              <a:cs typeface="Century Gothic"/>
            </a:endParaRPr>
          </a:p>
          <a:p>
            <a:pPr marL="297815" indent="-285115">
              <a:lnSpc>
                <a:spcPts val="1510"/>
              </a:lnSpc>
              <a:buFont typeface="Arial"/>
              <a:buChar char="•"/>
              <a:tabLst>
                <a:tab pos="297815" algn="l"/>
              </a:tabLst>
            </a:pPr>
            <a:r>
              <a:rPr lang="el" sz="1100" b="1" spc="-10" dirty="0">
                <a:latin typeface="Century Gothic Bold"/>
                <a:cs typeface="Century Gothic Bold"/>
              </a:rPr>
              <a:t>Συνέπειες: </a:t>
            </a:r>
            <a:r>
              <a:rPr lang="el" sz="1100" dirty="0">
                <a:latin typeface="Century Gothic"/>
                <a:cs typeface="Century Gothic"/>
              </a:rPr>
              <a:t>Οι επιτιθέμενοι μπορούν να κλέψουν δεδομένα πιστωτικών καρτών και ευαίσθητων χρηστών, οδηγώντας σε</a:t>
            </a:r>
            <a:endParaRPr sz="1100" dirty="0">
              <a:latin typeface="Century Gothic"/>
              <a:cs typeface="Century Gothic"/>
            </a:endParaRPr>
          </a:p>
          <a:p>
            <a:pPr marL="298450">
              <a:lnSpc>
                <a:spcPct val="100000"/>
              </a:lnSpc>
              <a:spcBef>
                <a:spcPts val="50"/>
              </a:spcBef>
            </a:pPr>
            <a:r>
              <a:rPr lang="el" sz="1100" dirty="0">
                <a:latin typeface="Century Gothic"/>
                <a:cs typeface="Century Gothic"/>
              </a:rPr>
              <a:t>πιθανή διαρροή δεδομένων.</a:t>
            </a:r>
            <a:endParaRPr sz="1100" dirty="0">
              <a:latin typeface="Century Gothic"/>
              <a:cs typeface="Century Gothic"/>
            </a:endParaRPr>
          </a:p>
          <a:p>
            <a:pPr marL="12700" marR="127000">
              <a:lnSpc>
                <a:spcPct val="101499"/>
              </a:lnSpc>
              <a:spcBef>
                <a:spcPts val="1510"/>
              </a:spcBef>
            </a:pPr>
            <a:r>
              <a:rPr lang="el" sz="1100" b="1" dirty="0">
                <a:latin typeface="Century Gothic Bold"/>
                <a:cs typeface="Century Gothic Bold"/>
              </a:rPr>
              <a:t>Πλαστογράφηση τοποθεσίας: </a:t>
            </a:r>
            <a:r>
              <a:rPr lang="el" sz="1100" dirty="0">
                <a:latin typeface="Century Gothic"/>
                <a:cs typeface="Century Gothic"/>
              </a:rPr>
              <a:t>Η πλαστογράφηση τοποθεσίας ξεγελά την εφαρμογή φόρτισης EV ώστε να πιστεύει ότι ο χρήστης βρίσκεται σε άλλη τοποθεσία.</a:t>
            </a:r>
            <a:endParaRPr sz="1100" dirty="0">
              <a:latin typeface="Century Gothic"/>
              <a:cs typeface="Century Gothic"/>
            </a:endParaRPr>
          </a:p>
          <a:p>
            <a:pPr marL="297815" indent="-285115">
              <a:lnSpc>
                <a:spcPts val="1510"/>
              </a:lnSpc>
              <a:buFont typeface="Arial"/>
              <a:buChar char="•"/>
              <a:tabLst>
                <a:tab pos="297815" algn="l"/>
              </a:tabLst>
            </a:pPr>
            <a:r>
              <a:rPr lang="el" sz="1100" b="1" dirty="0">
                <a:latin typeface="Century Gothic Bold"/>
                <a:cs typeface="Century Gothic Bold"/>
              </a:rPr>
              <a:t>Συνέπειες: </a:t>
            </a:r>
            <a:r>
              <a:rPr lang="el" sz="1100" dirty="0">
                <a:latin typeface="Century Gothic"/>
                <a:cs typeface="Century Gothic"/>
              </a:rPr>
              <a:t>Μπορεί να παρακάμψει την τιμολόγηση βάσει τοποθεσίας ή να αποκτήσει πρόσβαση σε περιορισμένη χρέωση</a:t>
            </a:r>
            <a:endParaRPr sz="1100" dirty="0">
              <a:latin typeface="Century Gothic"/>
              <a:cs typeface="Century Gothic"/>
            </a:endParaRPr>
          </a:p>
          <a:p>
            <a:pPr marL="298450">
              <a:lnSpc>
                <a:spcPct val="100000"/>
              </a:lnSpc>
              <a:spcBef>
                <a:spcPts val="50"/>
              </a:spcBef>
            </a:pPr>
            <a:r>
              <a:rPr lang="el" sz="1100" spc="-10" dirty="0">
                <a:latin typeface="Century Gothic"/>
                <a:cs typeface="Century Gothic"/>
              </a:rPr>
              <a:t>Σταθμούς.</a:t>
            </a:r>
            <a:endParaRPr sz="1100" dirty="0">
              <a:latin typeface="Century Gothic"/>
              <a:cs typeface="Century Gothic"/>
            </a:endParaRPr>
          </a:p>
        </p:txBody>
      </p:sp>
      <p:sp>
        <p:nvSpPr>
          <p:cNvPr id="9" name="object 9"/>
          <p:cNvSpPr txBox="1"/>
          <p:nvPr/>
        </p:nvSpPr>
        <p:spPr>
          <a:xfrm>
            <a:off x="-61385" y="5154167"/>
            <a:ext cx="7204709" cy="1055370"/>
          </a:xfrm>
          <a:prstGeom prst="rect">
            <a:avLst/>
          </a:prstGeom>
        </p:spPr>
        <p:txBody>
          <a:bodyPr vert="horz" wrap="square" lIns="0" tIns="9525" rIns="0" bIns="0" rtlCol="0">
            <a:spAutoFit/>
          </a:bodyPr>
          <a:lstStyle/>
          <a:p>
            <a:pPr marL="274320" marR="74930">
              <a:lnSpc>
                <a:spcPct val="101499"/>
              </a:lnSpc>
              <a:spcBef>
                <a:spcPts val="75"/>
              </a:spcBef>
            </a:pPr>
            <a:r>
              <a:rPr lang="el" sz="1300" b="1" spc="-10" dirty="0">
                <a:latin typeface="Century Gothic Bold"/>
                <a:cs typeface="Century Gothic Bold"/>
              </a:rPr>
              <a:t>Επιθέσεις άρνησης υπηρεσίας (DoS): Η </a:t>
            </a:r>
            <a:r>
              <a:rPr lang="el" sz="1300" dirty="0">
                <a:latin typeface="Century Gothic"/>
                <a:cs typeface="Century Gothic"/>
              </a:rPr>
              <a:t>εφαρμογή φόρτισης EV κατακλύζεται από την κίνηση δικτύου σε μια επίθεση DoS.</a:t>
            </a:r>
            <a:endParaRPr sz="1300" dirty="0">
              <a:latin typeface="Century Gothic"/>
              <a:cs typeface="Century Gothic"/>
            </a:endParaRPr>
          </a:p>
          <a:p>
            <a:pPr marL="560070" indent="-285750">
              <a:lnSpc>
                <a:spcPts val="1510"/>
              </a:lnSpc>
              <a:buFont typeface="Arial"/>
              <a:buChar char="•"/>
              <a:tabLst>
                <a:tab pos="560070" algn="l"/>
              </a:tabLst>
            </a:pPr>
            <a:r>
              <a:rPr lang="el" sz="1300" b="1" dirty="0">
                <a:latin typeface="Century Gothic Bold"/>
                <a:cs typeface="Century Gothic Bold"/>
              </a:rPr>
              <a:t>Συνέπειες: Οι  </a:t>
            </a:r>
            <a:r>
              <a:rPr lang="el" sz="1300" dirty="0">
                <a:latin typeface="Century Gothic"/>
                <a:cs typeface="Century Gothic"/>
              </a:rPr>
              <a:t>επιθέσεις DoS καθιστούν την εφαρμογή άχρηστη και διακόπτουν τη φόρτιση</a:t>
            </a:r>
            <a:endParaRPr sz="1300" dirty="0">
              <a:latin typeface="Century Gothic"/>
              <a:cs typeface="Century Gothic"/>
            </a:endParaRPr>
          </a:p>
          <a:p>
            <a:pPr marL="560070">
              <a:lnSpc>
                <a:spcPct val="100000"/>
              </a:lnSpc>
              <a:spcBef>
                <a:spcPts val="50"/>
              </a:spcBef>
            </a:pPr>
            <a:r>
              <a:rPr lang="el" sz="1300" dirty="0">
                <a:latin typeface="Century Gothic"/>
                <a:cs typeface="Century Gothic"/>
              </a:rPr>
              <a:t>υποδομή, ή/και να χρησιμοποιηθούν για την απόσπαση χρημάτων από τον πάροχο της εφαρμογής.</a:t>
            </a:r>
            <a:endParaRPr sz="1300" dirty="0">
              <a:latin typeface="Century Gothic"/>
              <a:cs typeface="Century Gothic"/>
            </a:endParaRPr>
          </a:p>
          <a:p>
            <a:pPr marL="12700">
              <a:lnSpc>
                <a:spcPct val="100000"/>
              </a:lnSpc>
              <a:spcBef>
                <a:spcPts val="880"/>
              </a:spcBef>
            </a:pPr>
            <a:r>
              <a:rPr lang="el" sz="800" u="sng" dirty="0">
                <a:solidFill>
                  <a:srgbClr val="87882D"/>
                </a:solidFill>
                <a:uFill>
                  <a:solidFill>
                    <a:srgbClr val="87882D"/>
                  </a:solidFill>
                </a:uFill>
                <a:latin typeface="Century Gothic"/>
                <a:cs typeface="Century Gothic"/>
              </a:rPr>
              <a:t>Εφαρμογές σταθμών φόρτισης EV - ένας αυξανόμενος κίνδυνος ασφάλειας στον κυβερνοχώρο - Radware Blog</a:t>
            </a:r>
            <a:r>
              <a:rPr lang="el" sz="800" u="none" dirty="0">
                <a:latin typeface="Century Gothic"/>
                <a:cs typeface="Century Gothic"/>
              </a:rPr>
              <a:t>, πρόσβαση τον Μάρτιο του 2024</a:t>
            </a:r>
            <a:endParaRPr sz="800" dirty="0">
              <a:latin typeface="Century Gothic"/>
              <a:cs typeface="Century Gothic"/>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9367" y="252286"/>
            <a:ext cx="8073523" cy="1060162"/>
          </a:xfrm>
          <a:prstGeom prst="rect">
            <a:avLst/>
          </a:prstGeom>
        </p:spPr>
        <p:txBody>
          <a:bodyPr vert="horz" wrap="square" lIns="0" tIns="72390" rIns="0" bIns="0" rtlCol="0">
            <a:spAutoFit/>
          </a:bodyPr>
          <a:lstStyle/>
          <a:p>
            <a:pPr marL="12700" marR="5080">
              <a:lnSpc>
                <a:spcPts val="3910"/>
              </a:lnSpc>
              <a:spcBef>
                <a:spcPts val="570"/>
              </a:spcBef>
            </a:pPr>
            <a:r>
              <a:rPr lang="el" sz="2400" spc="70" dirty="0"/>
              <a:t>Παραδείγματα επιθέσεων στον κυβερνοχώρο εφαρμογών φόρτισης EV</a:t>
            </a:r>
            <a:endParaRPr sz="2400" dirty="0"/>
          </a:p>
        </p:txBody>
      </p:sp>
      <p:pic>
        <p:nvPicPr>
          <p:cNvPr id="3" name="object 3"/>
          <p:cNvPicPr/>
          <p:nvPr/>
        </p:nvPicPr>
        <p:blipFill>
          <a:blip r:embed="rId2" cstate="print"/>
          <a:stretch>
            <a:fillRect/>
          </a:stretch>
        </p:blipFill>
        <p:spPr>
          <a:xfrm>
            <a:off x="7827264" y="5154167"/>
            <a:ext cx="880872" cy="1703832"/>
          </a:xfrm>
          <a:prstGeom prst="rect">
            <a:avLst/>
          </a:prstGeom>
        </p:spPr>
      </p:pic>
      <p:sp>
        <p:nvSpPr>
          <p:cNvPr id="4" name="object 4"/>
          <p:cNvSpPr txBox="1"/>
          <p:nvPr/>
        </p:nvSpPr>
        <p:spPr>
          <a:xfrm>
            <a:off x="164892" y="6320028"/>
            <a:ext cx="5311140" cy="147320"/>
          </a:xfrm>
          <a:prstGeom prst="rect">
            <a:avLst/>
          </a:prstGeom>
        </p:spPr>
        <p:txBody>
          <a:bodyPr vert="horz" wrap="square" lIns="0" tIns="12700" rIns="0" bIns="0" rtlCol="0">
            <a:spAutoFit/>
          </a:bodyPr>
          <a:lstStyle/>
          <a:p>
            <a:pPr marL="12700">
              <a:lnSpc>
                <a:spcPct val="100000"/>
              </a:lnSpc>
              <a:spcBef>
                <a:spcPts val="100"/>
              </a:spcBef>
            </a:pPr>
            <a:r>
              <a:rPr lang="el" sz="800" u="heavy" dirty="0">
                <a:solidFill>
                  <a:srgbClr val="87882D"/>
                </a:solidFill>
                <a:uFill>
                  <a:solidFill>
                    <a:srgbClr val="87882D"/>
                  </a:solidFill>
                </a:uFill>
                <a:latin typeface="Century Gothic"/>
                <a:cs typeface="Century Gothic"/>
              </a:rPr>
              <a:t>Εφαρμογές σταθμών φόρτισης EV - ένας αυξανόμενος κίνδυνος ασφάλειας στον κυβερνοχώρο - Radware Blog</a:t>
            </a:r>
            <a:r>
              <a:rPr lang="el" sz="800" u="none" dirty="0">
                <a:latin typeface="Century Gothic"/>
                <a:cs typeface="Century Gothic"/>
              </a:rPr>
              <a:t>, πρόσβαση τον Μάρτιο του 2024</a:t>
            </a:r>
            <a:endParaRPr sz="800" dirty="0">
              <a:latin typeface="Century Gothic"/>
              <a:cs typeface="Century Gothic"/>
            </a:endParaRPr>
          </a:p>
        </p:txBody>
      </p:sp>
      <p:sp>
        <p:nvSpPr>
          <p:cNvPr id="5" name="object 5"/>
          <p:cNvSpPr txBox="1"/>
          <p:nvPr/>
        </p:nvSpPr>
        <p:spPr>
          <a:xfrm>
            <a:off x="7116426" y="4271820"/>
            <a:ext cx="321310" cy="202565"/>
          </a:xfrm>
          <a:prstGeom prst="rect">
            <a:avLst/>
          </a:prstGeom>
        </p:spPr>
        <p:txBody>
          <a:bodyPr vert="horz" wrap="square" lIns="0" tIns="635" rIns="0" bIns="0" rtlCol="0">
            <a:spAutoFit/>
          </a:bodyPr>
          <a:lstStyle/>
          <a:p>
            <a:pPr>
              <a:lnSpc>
                <a:spcPct val="100000"/>
              </a:lnSpc>
              <a:spcBef>
                <a:spcPts val="5"/>
              </a:spcBef>
            </a:pPr>
            <a:r>
              <a:rPr lang="el" sz="1300" spc="-20">
                <a:latin typeface="Century Gothic"/>
                <a:cs typeface="Century Gothic"/>
              </a:rPr>
              <a:t>χρήστης</a:t>
            </a:r>
            <a:endParaRPr sz="1300">
              <a:latin typeface="Century Gothic"/>
              <a:cs typeface="Century Gothic"/>
            </a:endParaRPr>
          </a:p>
        </p:txBody>
      </p:sp>
      <p:pic>
        <p:nvPicPr>
          <p:cNvPr id="6" name="object 6"/>
          <p:cNvPicPr/>
          <p:nvPr/>
        </p:nvPicPr>
        <p:blipFill>
          <a:blip r:embed="rId3" cstate="print"/>
          <a:stretch>
            <a:fillRect/>
          </a:stretch>
        </p:blipFill>
        <p:spPr>
          <a:xfrm>
            <a:off x="6340924" y="0"/>
            <a:ext cx="5851074" cy="6858000"/>
          </a:xfrm>
          <a:prstGeom prst="rect">
            <a:avLst/>
          </a:prstGeom>
        </p:spPr>
      </p:pic>
      <p:sp>
        <p:nvSpPr>
          <p:cNvPr id="7" name="object 7"/>
          <p:cNvSpPr txBox="1"/>
          <p:nvPr/>
        </p:nvSpPr>
        <p:spPr>
          <a:xfrm>
            <a:off x="299066" y="1478230"/>
            <a:ext cx="7968634" cy="3895554"/>
          </a:xfrm>
          <a:prstGeom prst="rect">
            <a:avLst/>
          </a:prstGeom>
        </p:spPr>
        <p:txBody>
          <a:bodyPr vert="horz" wrap="square" lIns="0" tIns="6350" rIns="0" bIns="0" rtlCol="0">
            <a:spAutoFit/>
          </a:bodyPr>
          <a:lstStyle/>
          <a:p>
            <a:pPr marL="12700" marR="46990">
              <a:lnSpc>
                <a:spcPct val="103099"/>
              </a:lnSpc>
              <a:spcBef>
                <a:spcPts val="50"/>
              </a:spcBef>
            </a:pPr>
            <a:r>
              <a:rPr lang="el" sz="1200" b="1" dirty="0">
                <a:latin typeface="Century Gothic Bold"/>
                <a:cs typeface="Century Gothic Bold"/>
              </a:rPr>
              <a:t>Επιθέσεις </a:t>
            </a:r>
            <a:r>
              <a:rPr lang="el-GR" sz="1200" b="1" dirty="0">
                <a:latin typeface="Century Gothic Bold"/>
                <a:cs typeface="Century Gothic Bold"/>
              </a:rPr>
              <a:t>Έγχυσης</a:t>
            </a:r>
            <a:r>
              <a:rPr lang="el" sz="1200" b="1" dirty="0">
                <a:latin typeface="Century Gothic Bold"/>
                <a:cs typeface="Century Gothic Bold"/>
              </a:rPr>
              <a:t>: </a:t>
            </a:r>
            <a:r>
              <a:rPr lang="el" sz="1200" dirty="0">
                <a:latin typeface="Century Gothic"/>
                <a:cs typeface="Century Gothic"/>
              </a:rPr>
              <a:t>Κακόβουλα σενάρια εισάγονται σε πεδία εισόδου χρήστη ή API σε μια επίθεση έγχυσης.</a:t>
            </a:r>
            <a:endParaRPr sz="1200" dirty="0">
              <a:latin typeface="Century Gothic"/>
              <a:cs typeface="Century Gothic"/>
            </a:endParaRPr>
          </a:p>
          <a:p>
            <a:pPr marL="298450" marR="110489" indent="-285750">
              <a:lnSpc>
                <a:spcPts val="1490"/>
              </a:lnSpc>
              <a:spcBef>
                <a:spcPts val="155"/>
              </a:spcBef>
              <a:buFont typeface="Arial"/>
              <a:buChar char="•"/>
              <a:tabLst>
                <a:tab pos="298450" algn="l"/>
              </a:tabLst>
            </a:pPr>
            <a:r>
              <a:rPr lang="el" sz="1200" b="1" spc="-10" dirty="0">
                <a:latin typeface="Century Gothic Bold"/>
                <a:cs typeface="Century Gothic Bold"/>
              </a:rPr>
              <a:t>Συνέπειες</a:t>
            </a:r>
            <a:r>
              <a:rPr lang="el" sz="1200" spc="-10" dirty="0">
                <a:latin typeface="Century Gothic"/>
                <a:cs typeface="Century Gothic"/>
              </a:rPr>
              <a:t>: Οι επιθέσεις έγχυσης χειραγωγούν βάσεις δεδομένων και κλέβουν ευαίσθητα δεδομένα. Οι εφαρμογές φόρτισης EV που βασίζονται σε βάσεις δεδομένων για δεδομένα χρήστη είναι ευάλωτες.</a:t>
            </a:r>
            <a:endParaRPr sz="1200" dirty="0">
              <a:latin typeface="Century Gothic"/>
              <a:cs typeface="Century Gothic"/>
            </a:endParaRPr>
          </a:p>
          <a:p>
            <a:pPr marL="12700" marR="41275">
              <a:lnSpc>
                <a:spcPct val="103099"/>
              </a:lnSpc>
              <a:spcBef>
                <a:spcPts val="1450"/>
              </a:spcBef>
            </a:pPr>
            <a:r>
              <a:rPr lang="el" sz="1200" b="1" spc="-10" dirty="0">
                <a:latin typeface="Century Gothic Bold"/>
                <a:cs typeface="Century Gothic Bold"/>
              </a:rPr>
              <a:t>Cross-Site </a:t>
            </a:r>
            <a:r>
              <a:rPr lang="en-US" sz="1200" b="1" spc="-10" dirty="0">
                <a:latin typeface="Century Gothic Bold"/>
                <a:cs typeface="Century Gothic Bold"/>
              </a:rPr>
              <a:t>Sc</a:t>
            </a:r>
            <a:r>
              <a:rPr lang="el" sz="1200" b="1" spc="-10" dirty="0">
                <a:latin typeface="Century Gothic Bold"/>
                <a:cs typeface="Century Gothic Bold"/>
              </a:rPr>
              <a:t>ripting (XSS) Attacks: Οι </a:t>
            </a:r>
            <a:r>
              <a:rPr lang="el" sz="1200" dirty="0">
                <a:latin typeface="Century Gothic"/>
                <a:cs typeface="Century Gothic"/>
              </a:rPr>
              <a:t>επιθέσεις XSS εισάγουν επιβλαβή σενάρια σε ιστοσελίδες εφαρμογών φόρτισης EV, επηρεάζοντας άλλους χρήστες.</a:t>
            </a:r>
            <a:endParaRPr sz="1200" dirty="0">
              <a:latin typeface="Century Gothic"/>
              <a:cs typeface="Century Gothic"/>
            </a:endParaRPr>
          </a:p>
          <a:p>
            <a:pPr marL="298450" marR="5080" indent="-285750">
              <a:lnSpc>
                <a:spcPts val="1490"/>
              </a:lnSpc>
              <a:spcBef>
                <a:spcPts val="155"/>
              </a:spcBef>
              <a:buFont typeface="Arial"/>
              <a:buChar char="•"/>
              <a:tabLst>
                <a:tab pos="298450" algn="l"/>
              </a:tabLst>
            </a:pPr>
            <a:r>
              <a:rPr lang="el" sz="1200" b="1" dirty="0">
                <a:latin typeface="Century Gothic Bold"/>
                <a:cs typeface="Century Gothic Bold"/>
              </a:rPr>
              <a:t>Συνέπειες: Οι </a:t>
            </a:r>
            <a:r>
              <a:rPr lang="el" sz="1200" dirty="0">
                <a:latin typeface="Century Gothic"/>
                <a:cs typeface="Century Gothic"/>
              </a:rPr>
              <a:t>εφαρμογές φόρτισης EV με μη επικυρωμένα πεδία εισόδου είναι επιρρεπείς σε επιθέσεις XSS.</a:t>
            </a:r>
            <a:endParaRPr sz="1200" dirty="0">
              <a:latin typeface="Century Gothic"/>
              <a:cs typeface="Century Gothic"/>
            </a:endParaRPr>
          </a:p>
          <a:p>
            <a:pPr marL="12700" marR="480695">
              <a:lnSpc>
                <a:spcPct val="103099"/>
              </a:lnSpc>
              <a:spcBef>
                <a:spcPts val="1445"/>
              </a:spcBef>
            </a:pPr>
            <a:r>
              <a:rPr lang="el" sz="1200" b="1" spc="-10" dirty="0">
                <a:latin typeface="Century Gothic Bold"/>
                <a:cs typeface="Century Gothic Bold"/>
              </a:rPr>
              <a:t>Επιθέσεις πλαστογράφησης αιτημάτων μεταξύ ιστότοπων (</a:t>
            </a:r>
            <a:r>
              <a:rPr lang="el-GR" sz="1200" b="1" spc="-10" dirty="0">
                <a:latin typeface="Century Gothic Bold"/>
                <a:cs typeface="Century Gothic Bold"/>
              </a:rPr>
              <a:t>σταθμοί φόρτισης</a:t>
            </a:r>
            <a:r>
              <a:rPr lang="en-US" sz="1200" b="1" spc="-10" dirty="0">
                <a:latin typeface="Century Gothic Bold"/>
                <a:cs typeface="Century Gothic Bold"/>
              </a:rPr>
              <a:t> </a:t>
            </a:r>
            <a:r>
              <a:rPr lang="el" sz="1200" b="1" spc="-10" dirty="0">
                <a:latin typeface="Century Gothic Bold"/>
                <a:cs typeface="Century Gothic Bold"/>
              </a:rPr>
              <a:t>RF): Οι </a:t>
            </a:r>
            <a:r>
              <a:rPr lang="el" sz="1200" dirty="0">
                <a:latin typeface="Century Gothic"/>
                <a:cs typeface="Century Gothic"/>
              </a:rPr>
              <a:t>επιθέσεις </a:t>
            </a:r>
            <a:r>
              <a:rPr lang="en-US" sz="1200" dirty="0">
                <a:latin typeface="Century Gothic"/>
                <a:cs typeface="Century Gothic"/>
              </a:rPr>
              <a:t>CSRF</a:t>
            </a:r>
            <a:r>
              <a:rPr lang="el" sz="1200" dirty="0">
                <a:latin typeface="Century Gothic"/>
                <a:cs typeface="Century Gothic"/>
              </a:rPr>
              <a:t> εξαπατούν τους χρήστες να εκτελούν εν αγνοία τους ενέργειες για επιτιθέμενους, όπως η υποβολή φορμών ή η μεταφορά χρημάτων.</a:t>
            </a:r>
            <a:endParaRPr sz="1200" dirty="0">
              <a:latin typeface="Century Gothic"/>
              <a:cs typeface="Century Gothic"/>
            </a:endParaRPr>
          </a:p>
          <a:p>
            <a:pPr marL="298450" marR="472440" indent="-285750">
              <a:lnSpc>
                <a:spcPts val="1490"/>
              </a:lnSpc>
              <a:spcBef>
                <a:spcPts val="160"/>
              </a:spcBef>
              <a:buFont typeface="Arial"/>
              <a:buChar char="•"/>
              <a:tabLst>
                <a:tab pos="298450" algn="l"/>
                <a:tab pos="1703070" algn="l"/>
                <a:tab pos="2056130" algn="l"/>
                <a:tab pos="2927350" algn="l"/>
                <a:tab pos="3477260" algn="l"/>
                <a:tab pos="4032885" algn="l"/>
                <a:tab pos="4790440" algn="l"/>
                <a:tab pos="5095240" algn="l"/>
                <a:tab pos="5782945" algn="l"/>
                <a:tab pos="6447790" algn="l"/>
              </a:tabLst>
            </a:pPr>
            <a:r>
              <a:rPr lang="el" sz="1200" b="1" spc="-10" dirty="0">
                <a:latin typeface="Century Gothic Bold"/>
                <a:cs typeface="Century Gothic Bold"/>
              </a:rPr>
              <a:t>Συνέπειες: </a:t>
            </a:r>
            <a:r>
              <a:rPr lang="el" sz="1200" spc="-25" dirty="0">
                <a:latin typeface="Century Gothic"/>
                <a:cs typeface="Century Gothic"/>
              </a:rPr>
              <a:t>Οι εφαρμογές φόρτισης ηλεκτρικών οχημάτων που χρησιμοποιούν cookies ή διακριτικά περιόδου λειτουργίας για έλεγχο ταυτότητας είναι ευάλωτες σε επιθέσεις </a:t>
            </a:r>
            <a:r>
              <a:rPr lang="en-US" sz="1200" spc="-25" dirty="0">
                <a:latin typeface="Century Gothic"/>
                <a:cs typeface="Century Gothic"/>
              </a:rPr>
              <a:t>CSRF</a:t>
            </a:r>
            <a:r>
              <a:rPr lang="el" sz="1200" spc="-25" dirty="0">
                <a:latin typeface="Century Gothic"/>
                <a:cs typeface="Century Gothic"/>
              </a:rPr>
              <a:t>.</a:t>
            </a:r>
            <a:endParaRPr sz="1200" dirty="0">
              <a:latin typeface="Century Gothic"/>
              <a:cs typeface="Century Gothic"/>
            </a:endParaRPr>
          </a:p>
          <a:p>
            <a:pPr>
              <a:lnSpc>
                <a:spcPct val="100000"/>
              </a:lnSpc>
              <a:spcBef>
                <a:spcPts val="1460"/>
              </a:spcBef>
              <a:buFont typeface="Arial"/>
              <a:buChar char="•"/>
            </a:pPr>
            <a:endParaRPr sz="1200" dirty="0">
              <a:latin typeface="Century Gothic"/>
              <a:cs typeface="Century Gothic"/>
            </a:endParaRPr>
          </a:p>
          <a:p>
            <a:pPr marL="12700" marR="277495">
              <a:lnSpc>
                <a:spcPct val="103099"/>
              </a:lnSpc>
            </a:pPr>
            <a:r>
              <a:rPr lang="el" sz="1200" b="1" spc="-10" dirty="0">
                <a:latin typeface="Century Gothic Bold"/>
                <a:cs typeface="Century Gothic Bold"/>
              </a:rPr>
              <a:t>Επιθέσεις πλαστογράφησης αιτημάτων από την πλευρά του διακομιστή (SSRF): </a:t>
            </a:r>
            <a:r>
              <a:rPr lang="el" sz="1200" dirty="0">
                <a:latin typeface="Century Gothic"/>
                <a:cs typeface="Century Gothic"/>
              </a:rPr>
              <a:t>Σε μια επίθεση SSRF, ο εισβολέας εξαπατά τον διακομιστή εφαρμογής φόρτισης EV για να αποκτήσει πρόσβαση σε έναν μη εξουσιοδοτημένο πόρο σε άλλο διακομιστή.</a:t>
            </a:r>
            <a:endParaRPr sz="1200" dirty="0">
              <a:latin typeface="Century Gothic"/>
              <a:cs typeface="Century Gothic"/>
            </a:endParaRPr>
          </a:p>
          <a:p>
            <a:pPr marL="297815" indent="-285115">
              <a:lnSpc>
                <a:spcPts val="1490"/>
              </a:lnSpc>
              <a:buFont typeface="Arial"/>
              <a:buChar char="•"/>
              <a:tabLst>
                <a:tab pos="297815" algn="l"/>
              </a:tabLst>
            </a:pPr>
            <a:r>
              <a:rPr lang="el" sz="1200" b="1" spc="-10" dirty="0">
                <a:latin typeface="Century Gothic Bold"/>
                <a:cs typeface="Century Gothic Bold"/>
              </a:rPr>
              <a:t>Συνέπειες</a:t>
            </a:r>
            <a:r>
              <a:rPr lang="el" sz="1200" spc="-10" dirty="0">
                <a:latin typeface="Century Gothic"/>
                <a:cs typeface="Century Gothic"/>
              </a:rPr>
              <a:t>: Αυτό επιτρέπει στον εισβολέα να παρακάμψει τον έλεγχο ταυτότητας και την πρόσβαση</a:t>
            </a:r>
            <a:endParaRPr sz="1200" dirty="0">
              <a:latin typeface="Century Gothic"/>
              <a:cs typeface="Century Gothic"/>
            </a:endParaRPr>
          </a:p>
          <a:p>
            <a:pPr marL="298450">
              <a:lnSpc>
                <a:spcPct val="100000"/>
              </a:lnSpc>
              <a:spcBef>
                <a:spcPts val="50"/>
              </a:spcBef>
            </a:pPr>
            <a:r>
              <a:rPr lang="el" sz="1200" dirty="0">
                <a:latin typeface="Century Gothic"/>
                <a:cs typeface="Century Gothic"/>
              </a:rPr>
              <a:t>ευαίσθητα δεδομένα ή ελέγξτε το σταθμό φόρτισης.</a:t>
            </a:r>
            <a:endParaRPr sz="1200" dirty="0">
              <a:latin typeface="Century Gothic"/>
              <a:cs typeface="Century Gothic"/>
            </a:endParaRPr>
          </a:p>
        </p:txBody>
      </p:sp>
      <p:sp>
        <p:nvSpPr>
          <p:cNvPr id="8" name="object 8"/>
          <p:cNvSpPr txBox="1"/>
          <p:nvPr/>
        </p:nvSpPr>
        <p:spPr>
          <a:xfrm>
            <a:off x="78738" y="6523201"/>
            <a:ext cx="5438140" cy="444352"/>
          </a:xfrm>
          <a:prstGeom prst="rect">
            <a:avLst/>
          </a:prstGeom>
        </p:spPr>
        <p:txBody>
          <a:bodyPr vert="horz" wrap="square" lIns="0" tIns="13335" rIns="0" bIns="0" rtlCol="0">
            <a:spAutoFit/>
          </a:bodyPr>
          <a:lstStyle/>
          <a:p>
            <a:pPr marL="12700">
              <a:lnSpc>
                <a:spcPct val="100000"/>
              </a:lnSpc>
              <a:spcBef>
                <a:spcPts val="105"/>
              </a:spcBef>
            </a:pPr>
            <a:r>
              <a:rPr lang="el-GR" sz="1400" dirty="0">
                <a:latin typeface="Century Gothic"/>
                <a:cs typeface="Century Gothic"/>
              </a:rPr>
              <a:t>σταθμοί φόρτισης</a:t>
            </a:r>
            <a:r>
              <a:rPr lang="el" sz="1400" dirty="0">
                <a:latin typeface="Century Gothic"/>
                <a:cs typeface="Century Gothic"/>
              </a:rPr>
              <a:t>P008_S_E: Abdelkader Shaaban (ΑΙΤ), Cristina Alcaraz (UMA)</a:t>
            </a:r>
            <a:endParaRPr sz="1400" dirty="0">
              <a:latin typeface="Century Gothic"/>
              <a:cs typeface="Century Gothic"/>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629" y="17721"/>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000000"/>
          </a:solidFill>
        </p:spPr>
        <p:txBody>
          <a:bodyPr wrap="square" lIns="0" tIns="0" rIns="0" bIns="0" rtlCol="0"/>
          <a:lstStyle/>
          <a:p>
            <a:endParaRPr/>
          </a:p>
        </p:txBody>
      </p:sp>
      <p:pic>
        <p:nvPicPr>
          <p:cNvPr id="3" name="object 3"/>
          <p:cNvPicPr/>
          <p:nvPr/>
        </p:nvPicPr>
        <p:blipFill>
          <a:blip r:embed="rId2" cstate="print"/>
          <a:stretch>
            <a:fillRect/>
          </a:stretch>
        </p:blipFill>
        <p:spPr>
          <a:xfrm>
            <a:off x="4425696" y="5059679"/>
            <a:ext cx="929639" cy="1798320"/>
          </a:xfrm>
          <a:prstGeom prst="rect">
            <a:avLst/>
          </a:prstGeom>
        </p:spPr>
      </p:pic>
      <p:sp>
        <p:nvSpPr>
          <p:cNvPr id="4" name="object 4"/>
          <p:cNvSpPr txBox="1">
            <a:spLocks noGrp="1"/>
          </p:cNvSpPr>
          <p:nvPr>
            <p:ph type="title"/>
          </p:nvPr>
        </p:nvSpPr>
        <p:spPr>
          <a:xfrm>
            <a:off x="5877402" y="340696"/>
            <a:ext cx="6068792" cy="874598"/>
          </a:xfrm>
          <a:prstGeom prst="rect">
            <a:avLst/>
          </a:prstGeom>
        </p:spPr>
        <p:txBody>
          <a:bodyPr vert="horz" wrap="square" lIns="0" tIns="12700" rIns="0" bIns="0" rtlCol="0">
            <a:spAutoFit/>
          </a:bodyPr>
          <a:lstStyle/>
          <a:p>
            <a:pPr marL="12700">
              <a:lnSpc>
                <a:spcPct val="100000"/>
              </a:lnSpc>
              <a:spcBef>
                <a:spcPts val="100"/>
              </a:spcBef>
            </a:pPr>
            <a:r>
              <a:rPr lang="el" spc="70" dirty="0">
                <a:solidFill>
                  <a:srgbClr val="FFFFFF"/>
                </a:solidFill>
              </a:rPr>
              <a:t>Επιθέσεις κατά του </a:t>
            </a:r>
            <a:r>
              <a:rPr lang="el-GR" spc="70" dirty="0">
                <a:solidFill>
                  <a:srgbClr val="FFFFFF"/>
                </a:solidFill>
              </a:rPr>
              <a:t>σταθμοί φόρτισης</a:t>
            </a:r>
            <a:endParaRPr dirty="0"/>
          </a:p>
        </p:txBody>
      </p:sp>
      <p:sp>
        <p:nvSpPr>
          <p:cNvPr id="5" name="object 5"/>
          <p:cNvSpPr txBox="1"/>
          <p:nvPr/>
        </p:nvSpPr>
        <p:spPr>
          <a:xfrm>
            <a:off x="5774300" y="1194946"/>
            <a:ext cx="6259195" cy="4766625"/>
          </a:xfrm>
          <a:prstGeom prst="rect">
            <a:avLst/>
          </a:prstGeom>
        </p:spPr>
        <p:txBody>
          <a:bodyPr vert="horz" wrap="square" lIns="0" tIns="104139" rIns="0" bIns="0" rtlCol="0">
            <a:spAutoFit/>
          </a:bodyPr>
          <a:lstStyle/>
          <a:p>
            <a:pPr marL="12700">
              <a:lnSpc>
                <a:spcPct val="100000"/>
              </a:lnSpc>
              <a:spcBef>
                <a:spcPts val="819"/>
              </a:spcBef>
              <a:tabLst>
                <a:tab pos="286385" algn="l"/>
              </a:tabLst>
            </a:pPr>
            <a:r>
              <a:rPr lang="el" sz="1200" spc="-50" dirty="0">
                <a:solidFill>
                  <a:srgbClr val="FFBA00"/>
                </a:solidFill>
                <a:latin typeface="Courier New"/>
                <a:cs typeface="Courier New"/>
              </a:rPr>
              <a:t>o </a:t>
            </a:r>
            <a:r>
              <a:rPr lang="el" sz="1200" b="1" dirty="0">
                <a:solidFill>
                  <a:srgbClr val="FFFFFF"/>
                </a:solidFill>
                <a:latin typeface="Century Gothic Bold"/>
                <a:cs typeface="Century Gothic Bold"/>
              </a:rPr>
              <a:t>Χειρισμός διαδικασίας φόρτισης και ρυθμίσεων</a:t>
            </a:r>
            <a:endParaRPr sz="1200" dirty="0">
              <a:latin typeface="Century Gothic Bold"/>
              <a:cs typeface="Century Gothic Bold"/>
            </a:endParaRPr>
          </a:p>
          <a:p>
            <a:pPr marL="287020" marR="5715" indent="-274320">
              <a:lnSpc>
                <a:spcPct val="101400"/>
              </a:lnSpc>
              <a:spcBef>
                <a:spcPts val="695"/>
              </a:spcBef>
              <a:tabLst>
                <a:tab pos="286385" algn="l"/>
              </a:tabLst>
            </a:pPr>
            <a:r>
              <a:rPr lang="el" sz="1200" spc="-50" dirty="0">
                <a:solidFill>
                  <a:srgbClr val="FFFFFF"/>
                </a:solidFill>
                <a:latin typeface="Courier New"/>
                <a:cs typeface="Courier New"/>
              </a:rPr>
              <a:t>o </a:t>
            </a:r>
            <a:r>
              <a:rPr lang="el" sz="1200" dirty="0">
                <a:solidFill>
                  <a:srgbClr val="FFFFFF"/>
                </a:solidFill>
                <a:latin typeface="Century Gothic"/>
                <a:cs typeface="Century Gothic"/>
              </a:rPr>
              <a:t>Οι επιτιθέμενοι θα μπορούσαν να χειραγωγήσουν τα χρονοδιαγράμματα και τις λειτουργίες φόρτισης, όπως η έναρξη, η καθυστέρηση ή η διακοπή των διαδικασιών φόρτισης.</a:t>
            </a:r>
            <a:endParaRPr sz="1200" dirty="0">
              <a:latin typeface="Century Gothic"/>
              <a:cs typeface="Century Gothic"/>
            </a:endParaRPr>
          </a:p>
          <a:p>
            <a:pPr marL="287020" marR="5715" indent="-274320">
              <a:lnSpc>
                <a:spcPct val="100000"/>
              </a:lnSpc>
              <a:spcBef>
                <a:spcPts val="625"/>
              </a:spcBef>
              <a:tabLst>
                <a:tab pos="286385" algn="l"/>
              </a:tabLst>
            </a:pPr>
            <a:r>
              <a:rPr lang="el" sz="1200" spc="-50" dirty="0">
                <a:solidFill>
                  <a:srgbClr val="FFFFFF"/>
                </a:solidFill>
                <a:latin typeface="Courier New"/>
                <a:cs typeface="Courier New"/>
              </a:rPr>
              <a:t>o </a:t>
            </a:r>
            <a:r>
              <a:rPr lang="el" sz="1200" dirty="0">
                <a:solidFill>
                  <a:srgbClr val="FFFFFF"/>
                </a:solidFill>
                <a:latin typeface="Century Gothic"/>
                <a:cs typeface="Century Gothic"/>
              </a:rPr>
              <a:t>Η έλλειψη </a:t>
            </a:r>
            <a:r>
              <a:rPr lang="el-GR" sz="1200" dirty="0">
                <a:solidFill>
                  <a:srgbClr val="FFFFFF"/>
                </a:solidFill>
                <a:latin typeface="Century Gothic"/>
                <a:cs typeface="Century Gothic"/>
              </a:rPr>
              <a:t>ελέγχου/φιλτραρίσματος</a:t>
            </a:r>
            <a:r>
              <a:rPr lang="el" sz="1200" dirty="0">
                <a:solidFill>
                  <a:srgbClr val="FFFFFF"/>
                </a:solidFill>
                <a:latin typeface="Century Gothic"/>
                <a:cs typeface="Century Gothic"/>
              </a:rPr>
              <a:t> εισόδου οδήγησε σε ευπάθειες XSS, ιδιαίτερα στο EVlink.</a:t>
            </a:r>
            <a:endParaRPr sz="1200" dirty="0">
              <a:latin typeface="Century Gothic"/>
              <a:cs typeface="Century Gothic"/>
            </a:endParaRPr>
          </a:p>
          <a:p>
            <a:pPr marL="287020" marR="5715" indent="-274320">
              <a:lnSpc>
                <a:spcPts val="1610"/>
              </a:lnSpc>
              <a:spcBef>
                <a:spcPts val="735"/>
              </a:spcBef>
              <a:tabLst>
                <a:tab pos="286385" algn="l"/>
                <a:tab pos="1221105" algn="l"/>
                <a:tab pos="2259965" algn="l"/>
                <a:tab pos="3126105" algn="l"/>
                <a:tab pos="3601085" algn="l"/>
                <a:tab pos="4417695" algn="l"/>
                <a:tab pos="4900930" algn="l"/>
                <a:tab pos="5214620" algn="l"/>
              </a:tabLst>
            </a:pPr>
            <a:r>
              <a:rPr lang="el" sz="1200" spc="-50" dirty="0">
                <a:solidFill>
                  <a:srgbClr val="FFFFFF"/>
                </a:solidFill>
                <a:latin typeface="Courier New"/>
                <a:cs typeface="Courier New"/>
              </a:rPr>
              <a:t>o </a:t>
            </a:r>
            <a:r>
              <a:rPr lang="el" sz="1200" spc="-10" dirty="0">
                <a:solidFill>
                  <a:srgbClr val="FFFFFF"/>
                </a:solidFill>
                <a:latin typeface="Century Gothic"/>
                <a:cs typeface="Century Gothic"/>
              </a:rPr>
              <a:t>Η κακόβουλη έγχυση Java</a:t>
            </a:r>
            <a:r>
              <a:rPr lang="en-US" sz="1200" spc="-10" dirty="0" err="1">
                <a:solidFill>
                  <a:srgbClr val="FFFFFF"/>
                </a:solidFill>
                <a:latin typeface="Century Gothic"/>
                <a:cs typeface="Century Gothic"/>
              </a:rPr>
              <a:t>sc</a:t>
            </a:r>
            <a:r>
              <a:rPr lang="el" sz="1200" spc="-10" dirty="0">
                <a:solidFill>
                  <a:srgbClr val="FFFFFF"/>
                </a:solidFill>
                <a:latin typeface="Century Gothic"/>
                <a:cs typeface="Century Gothic"/>
              </a:rPr>
              <a:t>ript ήταν δυνατή λόγω ανεπαρκούς καθαρισμού και κωδικοποίησης της εισαγωγής στοιχείων από τον χρήστη.</a:t>
            </a:r>
            <a:endParaRPr sz="1200" dirty="0">
              <a:latin typeface="Century Gothic"/>
              <a:cs typeface="Century Gothic"/>
            </a:endParaRPr>
          </a:p>
          <a:p>
            <a:pPr marL="287020" marR="5080" indent="-274320">
              <a:lnSpc>
                <a:spcPct val="101400"/>
              </a:lnSpc>
              <a:spcBef>
                <a:spcPts val="555"/>
              </a:spcBef>
              <a:tabLst>
                <a:tab pos="286385" algn="l"/>
              </a:tabLst>
            </a:pPr>
            <a:r>
              <a:rPr lang="el" sz="1200" spc="-50" dirty="0">
                <a:solidFill>
                  <a:srgbClr val="FFFFFF"/>
                </a:solidFill>
                <a:latin typeface="Courier New"/>
                <a:cs typeface="Courier New"/>
              </a:rPr>
              <a:t>o </a:t>
            </a:r>
            <a:r>
              <a:rPr lang="el" sz="1200" dirty="0">
                <a:solidFill>
                  <a:srgbClr val="FFFFFF"/>
                </a:solidFill>
                <a:latin typeface="Century Gothic"/>
                <a:cs typeface="Century Gothic"/>
              </a:rPr>
              <a:t>Η εκμετάλλευση των τρωτών σημείων XSS επέτρεψε στους επιτιθέμενους να καταλάβουν τις συνεδρίες χρηστών και να αποκτήσουν τον έλεγχο του συστήματος.</a:t>
            </a:r>
            <a:endParaRPr sz="1200" dirty="0">
              <a:latin typeface="Century Gothic"/>
              <a:cs typeface="Century Gothic"/>
            </a:endParaRPr>
          </a:p>
          <a:p>
            <a:pPr marL="754380" marR="5715" indent="-284480" algn="just">
              <a:lnSpc>
                <a:spcPct val="101400"/>
              </a:lnSpc>
              <a:spcBef>
                <a:spcPts val="580"/>
              </a:spcBef>
              <a:buFont typeface="Arial"/>
              <a:buChar char="•"/>
              <a:tabLst>
                <a:tab pos="755650" algn="l"/>
              </a:tabLst>
            </a:pPr>
            <a:r>
              <a:rPr lang="el" sz="1200" dirty="0">
                <a:solidFill>
                  <a:srgbClr val="FFFFFF"/>
                </a:solidFill>
                <a:latin typeface="Century Gothic"/>
                <a:cs typeface="Century Gothic"/>
              </a:rPr>
              <a:t>Οι προνομιακοί λογαριασμοί, όπως και οι διαχειριστές, ήταν ιδιαίτερα ευάλωτοι.</a:t>
            </a:r>
            <a:endParaRPr sz="1200" dirty="0">
              <a:latin typeface="Century Gothic"/>
              <a:cs typeface="Century Gothic"/>
            </a:endParaRPr>
          </a:p>
          <a:p>
            <a:pPr marL="754380" marR="5080" indent="-284480" algn="just">
              <a:lnSpc>
                <a:spcPct val="101099"/>
              </a:lnSpc>
              <a:spcBef>
                <a:spcPts val="505"/>
              </a:spcBef>
              <a:buFont typeface="Arial"/>
              <a:buChar char="•"/>
              <a:tabLst>
                <a:tab pos="755650" algn="l"/>
              </a:tabLst>
            </a:pPr>
            <a:r>
              <a:rPr lang="el" sz="1200" dirty="0">
                <a:solidFill>
                  <a:srgbClr val="FFFFFF"/>
                </a:solidFill>
                <a:latin typeface="Century Gothic"/>
                <a:cs typeface="Century Gothic"/>
              </a:rPr>
              <a:t>Ανακαλύφθηκε μια λειτουργία προετοιμασίας διαμόρφωσης εντός του EVlink που ήταν ευάλωτη στην έγχυση τιμών διαχωρισμένων με κόμματα (</a:t>
            </a:r>
            <a:r>
              <a:rPr lang="en-US" sz="1200" dirty="0">
                <a:solidFill>
                  <a:srgbClr val="FFFFFF"/>
                </a:solidFill>
                <a:latin typeface="Century Gothic"/>
                <a:cs typeface="Century Gothic"/>
              </a:rPr>
              <a:t>CS</a:t>
            </a:r>
            <a:r>
              <a:rPr lang="el" sz="1200" dirty="0">
                <a:solidFill>
                  <a:srgbClr val="FFFFFF"/>
                </a:solidFill>
                <a:latin typeface="Century Gothic"/>
                <a:cs typeface="Century Gothic"/>
              </a:rPr>
              <a:t>Vi), η οποία μπορεί να αξιοποιηθεί για την ενσωμάτωση ενός ωφέλιμου φορτίου XSS που ενεργοποιείται και αποθηκεύεται στη βάση δεδομένων συστήματος όταν φορτώνεται το δημιουργημένο αρχείο </a:t>
            </a:r>
            <a:r>
              <a:rPr lang="el-GR" sz="1200" dirty="0">
                <a:solidFill>
                  <a:srgbClr val="FFFFFF"/>
                </a:solidFill>
                <a:latin typeface="Century Gothic"/>
                <a:cs typeface="Century Gothic"/>
              </a:rPr>
              <a:t>σταθμοί φόρτισης</a:t>
            </a:r>
            <a:r>
              <a:rPr lang="el" sz="1200" dirty="0">
                <a:solidFill>
                  <a:srgbClr val="FFFFFF"/>
                </a:solidFill>
                <a:latin typeface="Century Gothic"/>
                <a:cs typeface="Century Gothic"/>
              </a:rPr>
              <a:t>V.</a:t>
            </a:r>
            <a:endParaRPr sz="1200" dirty="0">
              <a:latin typeface="Century Gothic"/>
              <a:cs typeface="Century Gothic"/>
            </a:endParaRPr>
          </a:p>
          <a:p>
            <a:pPr marL="754380" marR="6350" indent="-284480" algn="just">
              <a:lnSpc>
                <a:spcPct val="101400"/>
              </a:lnSpc>
              <a:spcBef>
                <a:spcPts val="505"/>
              </a:spcBef>
              <a:buFont typeface="Arial"/>
              <a:buChar char="•"/>
              <a:tabLst>
                <a:tab pos="755650" algn="l"/>
              </a:tabLst>
            </a:pPr>
            <a:r>
              <a:rPr lang="el" sz="1200" dirty="0">
                <a:solidFill>
                  <a:srgbClr val="FFFFFF"/>
                </a:solidFill>
                <a:latin typeface="Century Gothic"/>
                <a:cs typeface="Century Gothic"/>
              </a:rPr>
              <a:t>Αυτή η ευπάθεια οδηγεί σε ένα αποθηκευμένο XSS, το οποίο επιτρέπει την κλιμάκωση προνομίων παραβιάζοντας τα διακριτικά περιόδου λειτουργίας του διαχειριστή</a:t>
            </a:r>
            <a:endParaRPr sz="1200" dirty="0">
              <a:latin typeface="Century Gothic"/>
              <a:cs typeface="Century Gothic"/>
            </a:endParaRPr>
          </a:p>
        </p:txBody>
      </p:sp>
      <p:pic>
        <p:nvPicPr>
          <p:cNvPr id="6" name="object 6"/>
          <p:cNvPicPr/>
          <p:nvPr/>
        </p:nvPicPr>
        <p:blipFill>
          <a:blip r:embed="rId3" cstate="print"/>
          <a:stretch>
            <a:fillRect/>
          </a:stretch>
        </p:blipFill>
        <p:spPr>
          <a:xfrm>
            <a:off x="7549376" y="6167335"/>
            <a:ext cx="3294001" cy="612000"/>
          </a:xfrm>
          <a:prstGeom prst="rect">
            <a:avLst/>
          </a:prstGeom>
        </p:spPr>
      </p:pic>
      <p:grpSp>
        <p:nvGrpSpPr>
          <p:cNvPr id="7" name="object 7"/>
          <p:cNvGrpSpPr/>
          <p:nvPr/>
        </p:nvGrpSpPr>
        <p:grpSpPr>
          <a:xfrm>
            <a:off x="0" y="-11112"/>
            <a:ext cx="6043295" cy="6880225"/>
            <a:chOff x="0" y="-11112"/>
            <a:chExt cx="6043295" cy="6880225"/>
          </a:xfrm>
        </p:grpSpPr>
        <p:sp>
          <p:nvSpPr>
            <p:cNvPr id="8" name="object 8"/>
            <p:cNvSpPr/>
            <p:nvPr/>
          </p:nvSpPr>
          <p:spPr>
            <a:xfrm>
              <a:off x="2932646" y="0"/>
              <a:ext cx="1818639" cy="6858000"/>
            </a:xfrm>
            <a:custGeom>
              <a:avLst/>
              <a:gdLst/>
              <a:ahLst/>
              <a:cxnLst/>
              <a:rect l="l" t="t" r="r" b="b"/>
              <a:pathLst>
                <a:path w="1818639" h="6858000">
                  <a:moveTo>
                    <a:pt x="1818556" y="0"/>
                  </a:moveTo>
                  <a:lnTo>
                    <a:pt x="0" y="6858000"/>
                  </a:lnTo>
                </a:path>
              </a:pathLst>
            </a:custGeom>
            <a:ln w="22225">
              <a:solidFill>
                <a:srgbClr val="D87A1A"/>
              </a:solidFill>
            </a:ln>
          </p:spPr>
          <p:txBody>
            <a:bodyPr wrap="square" lIns="0" tIns="0" rIns="0" bIns="0" rtlCol="0"/>
            <a:lstStyle/>
            <a:p>
              <a:endParaRPr/>
            </a:p>
          </p:txBody>
        </p:sp>
        <p:sp>
          <p:nvSpPr>
            <p:cNvPr id="9" name="object 9"/>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pic>
          <p:nvPicPr>
            <p:cNvPr id="10" name="object 10"/>
            <p:cNvPicPr/>
            <p:nvPr/>
          </p:nvPicPr>
          <p:blipFill>
            <a:blip r:embed="rId4" cstate="print"/>
            <a:stretch>
              <a:fillRect/>
            </a:stretch>
          </p:blipFill>
          <p:spPr>
            <a:xfrm>
              <a:off x="0" y="0"/>
              <a:ext cx="5857773" cy="6858000"/>
            </a:xfrm>
            <a:prstGeom prst="rect">
              <a:avLst/>
            </a:prstGeom>
          </p:spPr>
        </p:pic>
      </p:grpSp>
      <p:sp>
        <p:nvSpPr>
          <p:cNvPr id="11" name="object 11"/>
          <p:cNvSpPr txBox="1"/>
          <p:nvPr/>
        </p:nvSpPr>
        <p:spPr>
          <a:xfrm>
            <a:off x="78738" y="6523201"/>
            <a:ext cx="5438140" cy="444352"/>
          </a:xfrm>
          <a:prstGeom prst="rect">
            <a:avLst/>
          </a:prstGeom>
        </p:spPr>
        <p:txBody>
          <a:bodyPr vert="horz" wrap="square" lIns="0" tIns="13335" rIns="0" bIns="0" rtlCol="0">
            <a:spAutoFit/>
          </a:bodyPr>
          <a:lstStyle/>
          <a:p>
            <a:pPr marL="12700">
              <a:lnSpc>
                <a:spcPct val="100000"/>
              </a:lnSpc>
              <a:spcBef>
                <a:spcPts val="105"/>
              </a:spcBef>
            </a:pPr>
            <a:r>
              <a:rPr lang="el-GR" sz="1400" dirty="0">
                <a:latin typeface="Century Gothic"/>
                <a:cs typeface="Century Gothic"/>
              </a:rPr>
              <a:t>σταθμοί φόρτισης</a:t>
            </a:r>
            <a:r>
              <a:rPr lang="el" sz="1400" dirty="0">
                <a:latin typeface="Century Gothic"/>
                <a:cs typeface="Century Gothic"/>
              </a:rPr>
              <a:t>P008_S_E: Abdelkader Shaaban (ΑΙΤ), Cristina Alcaraz (UMA)</a:t>
            </a:r>
            <a:endParaRPr sz="1400" dirty="0">
              <a:latin typeface="Century Gothic"/>
              <a:cs typeface="Century Gothic"/>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000000"/>
          </a:solidFill>
        </p:spPr>
        <p:txBody>
          <a:bodyPr wrap="square" lIns="0" tIns="0" rIns="0" bIns="0" rtlCol="0"/>
          <a:lstStyle/>
          <a:p>
            <a:endParaRPr/>
          </a:p>
        </p:txBody>
      </p:sp>
      <p:grpSp>
        <p:nvGrpSpPr>
          <p:cNvPr id="3" name="object 3"/>
          <p:cNvGrpSpPr/>
          <p:nvPr/>
        </p:nvGrpSpPr>
        <p:grpSpPr>
          <a:xfrm>
            <a:off x="0" y="17721"/>
            <a:ext cx="5850890" cy="6840855"/>
            <a:chOff x="0" y="17721"/>
            <a:chExt cx="5850890" cy="6840855"/>
          </a:xfrm>
        </p:grpSpPr>
        <p:pic>
          <p:nvPicPr>
            <p:cNvPr id="4" name="object 4"/>
            <p:cNvPicPr/>
            <p:nvPr/>
          </p:nvPicPr>
          <p:blipFill>
            <a:blip r:embed="rId2" cstate="print"/>
            <a:stretch>
              <a:fillRect/>
            </a:stretch>
          </p:blipFill>
          <p:spPr>
            <a:xfrm>
              <a:off x="4425696" y="5059679"/>
              <a:ext cx="929639" cy="1798320"/>
            </a:xfrm>
            <a:prstGeom prst="rect">
              <a:avLst/>
            </a:prstGeom>
          </p:spPr>
        </p:pic>
        <p:pic>
          <p:nvPicPr>
            <p:cNvPr id="5" name="object 5"/>
            <p:cNvPicPr/>
            <p:nvPr/>
          </p:nvPicPr>
          <p:blipFill>
            <a:blip r:embed="rId3" cstate="print"/>
            <a:stretch>
              <a:fillRect/>
            </a:stretch>
          </p:blipFill>
          <p:spPr>
            <a:xfrm>
              <a:off x="0" y="17721"/>
              <a:ext cx="5850540" cy="6840278"/>
            </a:xfrm>
            <a:prstGeom prst="rect">
              <a:avLst/>
            </a:prstGeom>
          </p:spPr>
        </p:pic>
      </p:grpSp>
      <p:sp>
        <p:nvSpPr>
          <p:cNvPr id="6" name="object 6"/>
          <p:cNvSpPr txBox="1">
            <a:spLocks noGrp="1"/>
          </p:cNvSpPr>
          <p:nvPr>
            <p:ph type="title"/>
          </p:nvPr>
        </p:nvSpPr>
        <p:spPr>
          <a:xfrm>
            <a:off x="5934457" y="179209"/>
            <a:ext cx="5952744" cy="382156"/>
          </a:xfrm>
          <a:prstGeom prst="rect">
            <a:avLst/>
          </a:prstGeom>
        </p:spPr>
        <p:txBody>
          <a:bodyPr vert="horz" wrap="square" lIns="0" tIns="12700" rIns="0" bIns="0" rtlCol="0">
            <a:spAutoFit/>
          </a:bodyPr>
          <a:lstStyle/>
          <a:p>
            <a:pPr marL="12700">
              <a:lnSpc>
                <a:spcPct val="100000"/>
              </a:lnSpc>
              <a:spcBef>
                <a:spcPts val="100"/>
              </a:spcBef>
            </a:pPr>
            <a:r>
              <a:rPr lang="el" sz="2400" spc="70" dirty="0">
                <a:solidFill>
                  <a:srgbClr val="FFFFFF"/>
                </a:solidFill>
              </a:rPr>
              <a:t>Επιθέσεις κατά του </a:t>
            </a:r>
            <a:r>
              <a:rPr lang="el-GR" sz="2400" spc="70" dirty="0">
                <a:solidFill>
                  <a:srgbClr val="FFFFFF"/>
                </a:solidFill>
              </a:rPr>
              <a:t>σταθμοί φόρτισης</a:t>
            </a:r>
            <a:endParaRPr sz="2400" dirty="0"/>
          </a:p>
        </p:txBody>
      </p:sp>
      <p:sp>
        <p:nvSpPr>
          <p:cNvPr id="7" name="object 7"/>
          <p:cNvSpPr txBox="1"/>
          <p:nvPr/>
        </p:nvSpPr>
        <p:spPr>
          <a:xfrm>
            <a:off x="5850540" y="579086"/>
            <a:ext cx="6259195" cy="4581959"/>
          </a:xfrm>
          <a:prstGeom prst="rect">
            <a:avLst/>
          </a:prstGeom>
        </p:spPr>
        <p:txBody>
          <a:bodyPr vert="horz" wrap="square" lIns="0" tIns="104139" rIns="0" bIns="0" rtlCol="0">
            <a:spAutoFit/>
          </a:bodyPr>
          <a:lstStyle/>
          <a:p>
            <a:pPr marL="12700">
              <a:lnSpc>
                <a:spcPct val="100000"/>
              </a:lnSpc>
              <a:spcBef>
                <a:spcPts val="819"/>
              </a:spcBef>
              <a:tabLst>
                <a:tab pos="286385" algn="l"/>
              </a:tabLst>
            </a:pPr>
            <a:r>
              <a:rPr lang="el" sz="1200" spc="-50" dirty="0">
                <a:solidFill>
                  <a:srgbClr val="FFBA00"/>
                </a:solidFill>
                <a:latin typeface="Courier New"/>
                <a:cs typeface="Courier New"/>
              </a:rPr>
              <a:t>o </a:t>
            </a:r>
            <a:r>
              <a:rPr lang="el" sz="1200" b="1" dirty="0">
                <a:solidFill>
                  <a:srgbClr val="FFFFFF"/>
                </a:solidFill>
                <a:latin typeface="Century Gothic Bold"/>
                <a:cs typeface="Century Gothic Bold"/>
              </a:rPr>
              <a:t>Χειρισμός διαδικασίας φόρτισης και ρυθμίσεων</a:t>
            </a:r>
            <a:endParaRPr sz="1200" dirty="0">
              <a:latin typeface="Century Gothic Bold"/>
              <a:cs typeface="Century Gothic Bold"/>
            </a:endParaRPr>
          </a:p>
          <a:p>
            <a:pPr marL="287020" marR="5715" indent="-274320">
              <a:lnSpc>
                <a:spcPct val="101400"/>
              </a:lnSpc>
              <a:spcBef>
                <a:spcPts val="695"/>
              </a:spcBef>
              <a:tabLst>
                <a:tab pos="286385" algn="l"/>
              </a:tabLst>
            </a:pPr>
            <a:r>
              <a:rPr lang="el" sz="1200" spc="-50" dirty="0">
                <a:solidFill>
                  <a:srgbClr val="FFFFFF"/>
                </a:solidFill>
                <a:latin typeface="Courier New"/>
                <a:cs typeface="Courier New"/>
              </a:rPr>
              <a:t>o </a:t>
            </a:r>
            <a:r>
              <a:rPr lang="el" sz="1200" dirty="0">
                <a:solidFill>
                  <a:srgbClr val="FFFFFF"/>
                </a:solidFill>
                <a:latin typeface="Century Gothic"/>
                <a:cs typeface="Century Gothic"/>
              </a:rPr>
              <a:t>Οι επιτιθέμενοι θα μπορούσαν να χειραγωγήσουν τα χρονοδιαγράμματα και τις λειτουργίες φόρτισης, όπως η έναρξη, η καθυστέρηση ή η διακοπή των διαδικασιών φόρτισης.</a:t>
            </a:r>
            <a:endParaRPr sz="1200" dirty="0">
              <a:latin typeface="Century Gothic"/>
              <a:cs typeface="Century Gothic"/>
            </a:endParaRPr>
          </a:p>
          <a:p>
            <a:pPr marL="287020" marR="5715" indent="-274320">
              <a:lnSpc>
                <a:spcPct val="100000"/>
              </a:lnSpc>
              <a:spcBef>
                <a:spcPts val="625"/>
              </a:spcBef>
              <a:tabLst>
                <a:tab pos="286385" algn="l"/>
              </a:tabLst>
            </a:pPr>
            <a:r>
              <a:rPr lang="el" sz="1200" spc="-50" dirty="0">
                <a:solidFill>
                  <a:srgbClr val="FFFFFF"/>
                </a:solidFill>
                <a:latin typeface="Courier New"/>
                <a:cs typeface="Courier New"/>
              </a:rPr>
              <a:t>o </a:t>
            </a:r>
            <a:r>
              <a:rPr lang="el" sz="1200" dirty="0">
                <a:solidFill>
                  <a:srgbClr val="FFFFFF"/>
                </a:solidFill>
                <a:latin typeface="Century Gothic"/>
                <a:cs typeface="Century Gothic"/>
              </a:rPr>
              <a:t>Η έλλειψη </a:t>
            </a:r>
            <a:r>
              <a:rPr lang="el-GR" sz="1200" dirty="0">
                <a:solidFill>
                  <a:srgbClr val="FFFFFF"/>
                </a:solidFill>
                <a:latin typeface="Century Gothic"/>
                <a:cs typeface="Century Gothic"/>
              </a:rPr>
              <a:t>ελέγχου/φιλτραρίσματος</a:t>
            </a:r>
            <a:r>
              <a:rPr lang="el" sz="1200" dirty="0">
                <a:solidFill>
                  <a:srgbClr val="FFFFFF"/>
                </a:solidFill>
                <a:latin typeface="Century Gothic"/>
                <a:cs typeface="Century Gothic"/>
              </a:rPr>
              <a:t> οδήγησε σε ευπάθειες XSS, ιδιαίτερα στο EVlink.</a:t>
            </a:r>
            <a:endParaRPr sz="1200" dirty="0">
              <a:latin typeface="Century Gothic"/>
              <a:cs typeface="Century Gothic"/>
            </a:endParaRPr>
          </a:p>
          <a:p>
            <a:pPr marL="287020" marR="5715" indent="-274320">
              <a:lnSpc>
                <a:spcPts val="1610"/>
              </a:lnSpc>
              <a:spcBef>
                <a:spcPts val="735"/>
              </a:spcBef>
              <a:tabLst>
                <a:tab pos="286385" algn="l"/>
                <a:tab pos="1221105" algn="l"/>
                <a:tab pos="2259965" algn="l"/>
                <a:tab pos="3126105" algn="l"/>
                <a:tab pos="3601085" algn="l"/>
                <a:tab pos="4417695" algn="l"/>
                <a:tab pos="4900930" algn="l"/>
                <a:tab pos="5214620" algn="l"/>
              </a:tabLst>
            </a:pPr>
            <a:r>
              <a:rPr lang="el" sz="1200" spc="-50" dirty="0">
                <a:solidFill>
                  <a:srgbClr val="FFFFFF"/>
                </a:solidFill>
                <a:latin typeface="Courier New"/>
                <a:cs typeface="Courier New"/>
              </a:rPr>
              <a:t>o </a:t>
            </a:r>
            <a:r>
              <a:rPr lang="el" sz="1200" spc="-10" dirty="0">
                <a:solidFill>
                  <a:srgbClr val="FFFFFF"/>
                </a:solidFill>
                <a:latin typeface="Century Gothic"/>
                <a:cs typeface="Century Gothic"/>
              </a:rPr>
              <a:t>Η </a:t>
            </a:r>
            <a:r>
              <a:rPr lang="el-GR" sz="1200" spc="-10" dirty="0">
                <a:solidFill>
                  <a:srgbClr val="FFFFFF"/>
                </a:solidFill>
                <a:latin typeface="Century Gothic"/>
                <a:cs typeface="Century Gothic"/>
              </a:rPr>
              <a:t>κακόβουλη </a:t>
            </a:r>
            <a:r>
              <a:rPr lang="el" sz="1200" spc="-10" dirty="0">
                <a:solidFill>
                  <a:srgbClr val="FFFFFF"/>
                </a:solidFill>
                <a:latin typeface="Century Gothic"/>
                <a:cs typeface="Century Gothic"/>
              </a:rPr>
              <a:t>έγχυση Java</a:t>
            </a:r>
            <a:r>
              <a:rPr lang="en-US" sz="1200" spc="-10" dirty="0" err="1">
                <a:solidFill>
                  <a:srgbClr val="FFFFFF"/>
                </a:solidFill>
                <a:latin typeface="Century Gothic"/>
                <a:cs typeface="Century Gothic"/>
              </a:rPr>
              <a:t>sc</a:t>
            </a:r>
            <a:r>
              <a:rPr lang="el" sz="1200" spc="-10" dirty="0">
                <a:solidFill>
                  <a:srgbClr val="FFFFFF"/>
                </a:solidFill>
                <a:latin typeface="Century Gothic"/>
                <a:cs typeface="Century Gothic"/>
              </a:rPr>
              <a:t>ript ήταν δυνατή λόγω ανεπαρκούς καθαρισμού και κωδικοποίησης της εισαγωγής στοιχείων από τον χρήστη.</a:t>
            </a:r>
            <a:endParaRPr sz="1200" dirty="0">
              <a:latin typeface="Century Gothic"/>
              <a:cs typeface="Century Gothic"/>
            </a:endParaRPr>
          </a:p>
          <a:p>
            <a:pPr marL="287020" marR="5080" indent="-274320">
              <a:lnSpc>
                <a:spcPct val="101400"/>
              </a:lnSpc>
              <a:spcBef>
                <a:spcPts val="555"/>
              </a:spcBef>
              <a:tabLst>
                <a:tab pos="286385" algn="l"/>
              </a:tabLst>
            </a:pPr>
            <a:r>
              <a:rPr lang="el" sz="1200" spc="-50" dirty="0">
                <a:solidFill>
                  <a:srgbClr val="FFFFFF"/>
                </a:solidFill>
                <a:latin typeface="Courier New"/>
                <a:cs typeface="Courier New"/>
              </a:rPr>
              <a:t>o </a:t>
            </a:r>
            <a:r>
              <a:rPr lang="el" sz="1200" dirty="0">
                <a:solidFill>
                  <a:srgbClr val="FFFFFF"/>
                </a:solidFill>
                <a:latin typeface="Century Gothic"/>
                <a:cs typeface="Century Gothic"/>
              </a:rPr>
              <a:t>Η εκμετάλλευση των τρωτών σημείων XSS επέτρεψε στους επιτιθέμενους να καταλάβουν τις συνεδρίες χρηστών και να αποκτήσουν τον έλεγχο του συστήματος.</a:t>
            </a:r>
            <a:endParaRPr sz="1200" dirty="0">
              <a:latin typeface="Century Gothic"/>
              <a:cs typeface="Century Gothic"/>
            </a:endParaRPr>
          </a:p>
          <a:p>
            <a:pPr marL="754380" marR="5715" indent="-284480" algn="just">
              <a:lnSpc>
                <a:spcPct val="101400"/>
              </a:lnSpc>
              <a:spcBef>
                <a:spcPts val="580"/>
              </a:spcBef>
              <a:buFont typeface="Arial"/>
              <a:buChar char="•"/>
              <a:tabLst>
                <a:tab pos="755650" algn="l"/>
              </a:tabLst>
            </a:pPr>
            <a:r>
              <a:rPr lang="el" sz="1200" dirty="0">
                <a:solidFill>
                  <a:srgbClr val="FFFFFF"/>
                </a:solidFill>
                <a:latin typeface="Century Gothic"/>
                <a:cs typeface="Century Gothic"/>
              </a:rPr>
              <a:t>Οι προνομιακοί λογαριασμοί, όπως και οι διαχειριστές, ήταν ιδιαίτερα ευάλωτοι.</a:t>
            </a:r>
            <a:endParaRPr sz="1200" dirty="0">
              <a:latin typeface="Century Gothic"/>
              <a:cs typeface="Century Gothic"/>
            </a:endParaRPr>
          </a:p>
          <a:p>
            <a:pPr marL="754380" marR="5080" indent="-284480" algn="just">
              <a:lnSpc>
                <a:spcPct val="101099"/>
              </a:lnSpc>
              <a:spcBef>
                <a:spcPts val="505"/>
              </a:spcBef>
              <a:buFont typeface="Arial"/>
              <a:buChar char="•"/>
              <a:tabLst>
                <a:tab pos="755650" algn="l"/>
              </a:tabLst>
            </a:pPr>
            <a:r>
              <a:rPr lang="el" sz="1200" dirty="0">
                <a:solidFill>
                  <a:srgbClr val="FFFFFF"/>
                </a:solidFill>
                <a:latin typeface="Century Gothic"/>
                <a:cs typeface="Century Gothic"/>
              </a:rPr>
              <a:t>Ανακαλύφθηκε μια λειτουργία προετοιμασίας διαμόρφωσης εντός του EVlink που ήταν ευάλωτη στην έγχυση τιμών διαχωρισμένων με κόμματα (</a:t>
            </a:r>
            <a:r>
              <a:rPr lang="en-US" sz="1200" dirty="0">
                <a:solidFill>
                  <a:srgbClr val="FFFFFF"/>
                </a:solidFill>
                <a:latin typeface="Century Gothic"/>
                <a:cs typeface="Century Gothic"/>
              </a:rPr>
              <a:t>CS</a:t>
            </a:r>
            <a:r>
              <a:rPr lang="el" sz="1200" dirty="0">
                <a:solidFill>
                  <a:srgbClr val="FFFFFF"/>
                </a:solidFill>
                <a:latin typeface="Century Gothic"/>
                <a:cs typeface="Century Gothic"/>
              </a:rPr>
              <a:t>Vi), η οποία μπορεί να αξιοποιηθεί για την ενσωμάτωση ενός ωφέλιμου φορτίου XSS που ενεργοποιείται και αποθηκεύεται στη βάση δεδομένων συστήματος όταν φορτώνεται το δημιουργημένο αρχείο </a:t>
            </a:r>
            <a:r>
              <a:rPr lang="el-GR" sz="1200" dirty="0">
                <a:solidFill>
                  <a:srgbClr val="FFFFFF"/>
                </a:solidFill>
                <a:latin typeface="Century Gothic"/>
                <a:cs typeface="Century Gothic"/>
              </a:rPr>
              <a:t>σταθμοί φόρτισης</a:t>
            </a:r>
            <a:r>
              <a:rPr lang="el" sz="1200" dirty="0">
                <a:solidFill>
                  <a:srgbClr val="FFFFFF"/>
                </a:solidFill>
                <a:latin typeface="Century Gothic"/>
                <a:cs typeface="Century Gothic"/>
              </a:rPr>
              <a:t>V.</a:t>
            </a:r>
            <a:endParaRPr sz="1200" dirty="0">
              <a:latin typeface="Century Gothic"/>
              <a:cs typeface="Century Gothic"/>
            </a:endParaRPr>
          </a:p>
          <a:p>
            <a:pPr marL="754380" marR="6350" indent="-284480" algn="just">
              <a:lnSpc>
                <a:spcPct val="101400"/>
              </a:lnSpc>
              <a:spcBef>
                <a:spcPts val="505"/>
              </a:spcBef>
              <a:buFont typeface="Arial"/>
              <a:buChar char="•"/>
              <a:tabLst>
                <a:tab pos="755650" algn="l"/>
              </a:tabLst>
            </a:pPr>
            <a:r>
              <a:rPr lang="el" sz="1200" dirty="0">
                <a:solidFill>
                  <a:srgbClr val="FFFFFF"/>
                </a:solidFill>
                <a:latin typeface="Century Gothic"/>
                <a:cs typeface="Century Gothic"/>
              </a:rPr>
              <a:t>Αυτή η ευπάθεια οδηγεί σε ένα αποθηκευμένο XSS, το οποίο επιτρέπει την κλιμάκωση προνομίων παραβιάζοντας τα διακριτικά περιόδου λειτουργίας του διαχειριστή</a:t>
            </a:r>
            <a:endParaRPr sz="1200" dirty="0">
              <a:latin typeface="Century Gothic"/>
              <a:cs typeface="Century Gothic"/>
            </a:endParaRPr>
          </a:p>
        </p:txBody>
      </p:sp>
      <p:grpSp>
        <p:nvGrpSpPr>
          <p:cNvPr id="8" name="object 8"/>
          <p:cNvGrpSpPr/>
          <p:nvPr/>
        </p:nvGrpSpPr>
        <p:grpSpPr>
          <a:xfrm>
            <a:off x="0" y="-11112"/>
            <a:ext cx="6043295" cy="6880225"/>
            <a:chOff x="0" y="-11112"/>
            <a:chExt cx="6043295" cy="6880225"/>
          </a:xfrm>
        </p:grpSpPr>
        <p:sp>
          <p:nvSpPr>
            <p:cNvPr id="9" name="object 9"/>
            <p:cNvSpPr/>
            <p:nvPr/>
          </p:nvSpPr>
          <p:spPr>
            <a:xfrm>
              <a:off x="2932646" y="0"/>
              <a:ext cx="1818639" cy="6858000"/>
            </a:xfrm>
            <a:custGeom>
              <a:avLst/>
              <a:gdLst/>
              <a:ahLst/>
              <a:cxnLst/>
              <a:rect l="l" t="t" r="r" b="b"/>
              <a:pathLst>
                <a:path w="1818639" h="6858000">
                  <a:moveTo>
                    <a:pt x="1818556" y="0"/>
                  </a:moveTo>
                  <a:lnTo>
                    <a:pt x="0" y="6858000"/>
                  </a:lnTo>
                </a:path>
              </a:pathLst>
            </a:custGeom>
            <a:ln w="22225">
              <a:solidFill>
                <a:srgbClr val="D87A1A"/>
              </a:solidFill>
            </a:ln>
          </p:spPr>
          <p:txBody>
            <a:bodyPr wrap="square" lIns="0" tIns="0" rIns="0" bIns="0" rtlCol="0"/>
            <a:lstStyle/>
            <a:p>
              <a:endParaRPr/>
            </a:p>
          </p:txBody>
        </p:sp>
        <p:sp>
          <p:nvSpPr>
            <p:cNvPr id="10" name="object 10"/>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pic>
          <p:nvPicPr>
            <p:cNvPr id="11" name="object 11"/>
            <p:cNvPicPr/>
            <p:nvPr/>
          </p:nvPicPr>
          <p:blipFill>
            <a:blip r:embed="rId4" cstate="print"/>
            <a:stretch>
              <a:fillRect/>
            </a:stretch>
          </p:blipFill>
          <p:spPr>
            <a:xfrm>
              <a:off x="0" y="3368040"/>
              <a:ext cx="5934456" cy="3252216"/>
            </a:xfrm>
            <a:prstGeom prst="rect">
              <a:avLst/>
            </a:prstGeom>
          </p:spPr>
        </p:pic>
        <p:pic>
          <p:nvPicPr>
            <p:cNvPr id="12" name="object 12"/>
            <p:cNvPicPr/>
            <p:nvPr/>
          </p:nvPicPr>
          <p:blipFill>
            <a:blip r:embed="rId5" cstate="print"/>
            <a:stretch>
              <a:fillRect/>
            </a:stretch>
          </p:blipFill>
          <p:spPr>
            <a:xfrm>
              <a:off x="160020" y="3561622"/>
              <a:ext cx="5381625" cy="2666999"/>
            </a:xfrm>
            <a:prstGeom prst="rect">
              <a:avLst/>
            </a:prstGeom>
          </p:spPr>
        </p:pic>
      </p:grpSp>
      <p:pic>
        <p:nvPicPr>
          <p:cNvPr id="13" name="object 13"/>
          <p:cNvPicPr/>
          <p:nvPr/>
        </p:nvPicPr>
        <p:blipFill>
          <a:blip r:embed="rId6" cstate="print"/>
          <a:stretch>
            <a:fillRect/>
          </a:stretch>
        </p:blipFill>
        <p:spPr>
          <a:xfrm>
            <a:off x="7549376" y="6167335"/>
            <a:ext cx="3294001" cy="612000"/>
          </a:xfrm>
          <a:prstGeom prst="rect">
            <a:avLst/>
          </a:prstGeom>
        </p:spPr>
      </p:pic>
      <p:sp>
        <p:nvSpPr>
          <p:cNvPr id="14" name="object 14"/>
          <p:cNvSpPr txBox="1"/>
          <p:nvPr/>
        </p:nvSpPr>
        <p:spPr>
          <a:xfrm>
            <a:off x="78738" y="6523201"/>
            <a:ext cx="5438140" cy="444352"/>
          </a:xfrm>
          <a:prstGeom prst="rect">
            <a:avLst/>
          </a:prstGeom>
        </p:spPr>
        <p:txBody>
          <a:bodyPr vert="horz" wrap="square" lIns="0" tIns="13335" rIns="0" bIns="0" rtlCol="0">
            <a:spAutoFit/>
          </a:bodyPr>
          <a:lstStyle/>
          <a:p>
            <a:pPr marL="12700">
              <a:lnSpc>
                <a:spcPct val="100000"/>
              </a:lnSpc>
              <a:spcBef>
                <a:spcPts val="105"/>
              </a:spcBef>
            </a:pPr>
            <a:r>
              <a:rPr lang="el-GR" sz="1400" dirty="0">
                <a:latin typeface="Century Gothic"/>
                <a:cs typeface="Century Gothic"/>
              </a:rPr>
              <a:t>σταθμοί φόρτισης</a:t>
            </a:r>
            <a:r>
              <a:rPr lang="el" sz="1400" dirty="0">
                <a:latin typeface="Century Gothic"/>
                <a:cs typeface="Century Gothic"/>
              </a:rPr>
              <a:t>P008_S_E: Abdelkader Shaaban (ΑΙΤ), Cristina Alcaraz (UMA)</a:t>
            </a:r>
            <a:endParaRPr sz="1400" dirty="0">
              <a:latin typeface="Century Gothic"/>
              <a:cs typeface="Century Gothic"/>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000000"/>
          </a:solidFill>
        </p:spPr>
        <p:txBody>
          <a:bodyPr wrap="square" lIns="0" tIns="0" rIns="0" bIns="0" rtlCol="0"/>
          <a:lstStyle/>
          <a:p>
            <a:endParaRPr/>
          </a:p>
        </p:txBody>
      </p:sp>
      <p:grpSp>
        <p:nvGrpSpPr>
          <p:cNvPr id="3" name="object 3"/>
          <p:cNvGrpSpPr/>
          <p:nvPr/>
        </p:nvGrpSpPr>
        <p:grpSpPr>
          <a:xfrm>
            <a:off x="0" y="-11112"/>
            <a:ext cx="6043295" cy="6880225"/>
            <a:chOff x="0" y="-11112"/>
            <a:chExt cx="6043295" cy="6880225"/>
          </a:xfrm>
        </p:grpSpPr>
        <p:pic>
          <p:nvPicPr>
            <p:cNvPr id="4" name="object 4"/>
            <p:cNvPicPr/>
            <p:nvPr/>
          </p:nvPicPr>
          <p:blipFill>
            <a:blip r:embed="rId2" cstate="print"/>
            <a:stretch>
              <a:fillRect/>
            </a:stretch>
          </p:blipFill>
          <p:spPr>
            <a:xfrm>
              <a:off x="4425696" y="5059679"/>
              <a:ext cx="929639" cy="1798320"/>
            </a:xfrm>
            <a:prstGeom prst="rect">
              <a:avLst/>
            </a:prstGeom>
          </p:spPr>
        </p:pic>
        <p:pic>
          <p:nvPicPr>
            <p:cNvPr id="5" name="object 5"/>
            <p:cNvPicPr/>
            <p:nvPr/>
          </p:nvPicPr>
          <p:blipFill>
            <a:blip r:embed="rId3" cstate="print"/>
            <a:stretch>
              <a:fillRect/>
            </a:stretch>
          </p:blipFill>
          <p:spPr>
            <a:xfrm>
              <a:off x="0" y="0"/>
              <a:ext cx="5857091" cy="6858000"/>
            </a:xfrm>
            <a:prstGeom prst="rect">
              <a:avLst/>
            </a:prstGeom>
          </p:spPr>
        </p:pic>
        <p:sp>
          <p:nvSpPr>
            <p:cNvPr id="6" name="object 6"/>
            <p:cNvSpPr/>
            <p:nvPr/>
          </p:nvSpPr>
          <p:spPr>
            <a:xfrm>
              <a:off x="2932646" y="0"/>
              <a:ext cx="1818639" cy="6858000"/>
            </a:xfrm>
            <a:custGeom>
              <a:avLst/>
              <a:gdLst/>
              <a:ahLst/>
              <a:cxnLst/>
              <a:rect l="l" t="t" r="r" b="b"/>
              <a:pathLst>
                <a:path w="1818639" h="6858000">
                  <a:moveTo>
                    <a:pt x="1818556" y="0"/>
                  </a:moveTo>
                  <a:lnTo>
                    <a:pt x="0" y="6858000"/>
                  </a:lnTo>
                </a:path>
              </a:pathLst>
            </a:custGeom>
            <a:ln w="22225">
              <a:solidFill>
                <a:srgbClr val="D87A1A"/>
              </a:solidFill>
            </a:ln>
          </p:spPr>
          <p:txBody>
            <a:bodyPr wrap="square" lIns="0" tIns="0" rIns="0" bIns="0" rtlCol="0"/>
            <a:lstStyle/>
            <a:p>
              <a:endParaRPr/>
            </a:p>
          </p:txBody>
        </p:sp>
        <p:sp>
          <p:nvSpPr>
            <p:cNvPr id="7" name="object 7"/>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grpSp>
      <p:sp>
        <p:nvSpPr>
          <p:cNvPr id="8" name="object 8"/>
          <p:cNvSpPr txBox="1">
            <a:spLocks noGrp="1"/>
          </p:cNvSpPr>
          <p:nvPr>
            <p:ph type="title"/>
          </p:nvPr>
        </p:nvSpPr>
        <p:spPr>
          <a:xfrm>
            <a:off x="6140059" y="134622"/>
            <a:ext cx="5955150" cy="874598"/>
          </a:xfrm>
          <a:prstGeom prst="rect">
            <a:avLst/>
          </a:prstGeom>
        </p:spPr>
        <p:txBody>
          <a:bodyPr vert="horz" wrap="square" lIns="0" tIns="12700" rIns="0" bIns="0" rtlCol="0">
            <a:spAutoFit/>
          </a:bodyPr>
          <a:lstStyle/>
          <a:p>
            <a:pPr marL="12700">
              <a:lnSpc>
                <a:spcPct val="100000"/>
              </a:lnSpc>
              <a:spcBef>
                <a:spcPts val="100"/>
              </a:spcBef>
            </a:pPr>
            <a:r>
              <a:rPr lang="el" spc="70" dirty="0">
                <a:solidFill>
                  <a:srgbClr val="FFFFFF"/>
                </a:solidFill>
              </a:rPr>
              <a:t>Επιθέσεις κατά του </a:t>
            </a:r>
            <a:r>
              <a:rPr lang="el-GR" spc="70" dirty="0">
                <a:solidFill>
                  <a:srgbClr val="FFFFFF"/>
                </a:solidFill>
              </a:rPr>
              <a:t>σταθμοί φόρτισης</a:t>
            </a:r>
            <a:endParaRPr dirty="0"/>
          </a:p>
        </p:txBody>
      </p:sp>
      <p:sp>
        <p:nvSpPr>
          <p:cNvPr id="9" name="object 9"/>
          <p:cNvSpPr txBox="1"/>
          <p:nvPr/>
        </p:nvSpPr>
        <p:spPr>
          <a:xfrm>
            <a:off x="6174740" y="1132331"/>
            <a:ext cx="5781286" cy="4357154"/>
          </a:xfrm>
          <a:prstGeom prst="rect">
            <a:avLst/>
          </a:prstGeom>
        </p:spPr>
        <p:txBody>
          <a:bodyPr vert="horz" wrap="square" lIns="0" tIns="104139" rIns="0" bIns="0" rtlCol="0">
            <a:spAutoFit/>
          </a:bodyPr>
          <a:lstStyle/>
          <a:p>
            <a:pPr marL="286385" indent="-273685">
              <a:lnSpc>
                <a:spcPct val="100000"/>
              </a:lnSpc>
              <a:spcBef>
                <a:spcPts val="819"/>
              </a:spcBef>
              <a:buClr>
                <a:srgbClr val="FFBA00"/>
              </a:buClr>
              <a:buFont typeface="Courier New"/>
              <a:buChar char="o"/>
              <a:tabLst>
                <a:tab pos="286385" algn="l"/>
              </a:tabLst>
            </a:pPr>
            <a:r>
              <a:rPr lang="el" sz="1200" b="1" dirty="0">
                <a:solidFill>
                  <a:srgbClr val="FFFFFF"/>
                </a:solidFill>
                <a:latin typeface="Century Gothic Bold"/>
                <a:cs typeface="Century Gothic Bold"/>
              </a:rPr>
              <a:t>Χειρισμός διαδικασίας φόρτισης και ρυθμίσεων</a:t>
            </a:r>
            <a:endParaRPr sz="1200" dirty="0">
              <a:latin typeface="Century Gothic Bold"/>
              <a:cs typeface="Century Gothic Bold"/>
            </a:endParaRPr>
          </a:p>
          <a:p>
            <a:pPr marL="285750" marR="5080" indent="-273050" algn="just">
              <a:lnSpc>
                <a:spcPct val="100000"/>
              </a:lnSpc>
              <a:spcBef>
                <a:spcPts val="720"/>
              </a:spcBef>
              <a:buFont typeface="Courier New"/>
              <a:buChar char="o"/>
              <a:tabLst>
                <a:tab pos="287020" algn="l"/>
              </a:tabLst>
            </a:pPr>
            <a:r>
              <a:rPr lang="el" sz="1200" dirty="0">
                <a:solidFill>
                  <a:srgbClr val="FFFFFF"/>
                </a:solidFill>
                <a:latin typeface="Century Gothic"/>
                <a:cs typeface="Century Gothic"/>
              </a:rPr>
              <a:t>Εντόπισε τρωτά σημεία σε αρκετ</a:t>
            </a:r>
            <a:r>
              <a:rPr lang="el-GR" sz="1200" dirty="0" err="1">
                <a:solidFill>
                  <a:srgbClr val="FFFFFF"/>
                </a:solidFill>
                <a:latin typeface="Century Gothic"/>
                <a:cs typeface="Century Gothic"/>
              </a:rPr>
              <a:t>ούς</a:t>
            </a:r>
            <a:r>
              <a:rPr lang="el" sz="1200" dirty="0">
                <a:solidFill>
                  <a:srgbClr val="FFFFFF"/>
                </a:solidFill>
                <a:latin typeface="Century Gothic"/>
                <a:cs typeface="Century Gothic"/>
              </a:rPr>
              <a:t> </a:t>
            </a:r>
            <a:r>
              <a:rPr lang="el-GR" sz="1200" dirty="0">
                <a:solidFill>
                  <a:srgbClr val="FFFFFF"/>
                </a:solidFill>
                <a:latin typeface="Century Gothic"/>
                <a:cs typeface="Century Gothic"/>
              </a:rPr>
              <a:t>σταθμούς φόρτισης</a:t>
            </a:r>
            <a:r>
              <a:rPr lang="el" sz="1200" dirty="0">
                <a:solidFill>
                  <a:srgbClr val="FFFFFF"/>
                </a:solidFill>
                <a:latin typeface="Century Gothic"/>
                <a:cs typeface="Century Gothic"/>
              </a:rPr>
              <a:t>MS που σχετίζονται με αδυναμίες του </a:t>
            </a:r>
            <a:r>
              <a:rPr lang="en-US" sz="1200" dirty="0">
                <a:solidFill>
                  <a:srgbClr val="FFFFFF"/>
                </a:solidFill>
                <a:latin typeface="Century Gothic"/>
                <a:cs typeface="Century Gothic"/>
              </a:rPr>
              <a:t>CSRF</a:t>
            </a:r>
            <a:r>
              <a:rPr lang="el" sz="1200" dirty="0">
                <a:solidFill>
                  <a:srgbClr val="FFFFFF"/>
                </a:solidFill>
                <a:latin typeface="Century Gothic"/>
                <a:cs typeface="Century Gothic"/>
              </a:rPr>
              <a:t>.</a:t>
            </a:r>
            <a:endParaRPr sz="1200" dirty="0">
              <a:latin typeface="Century Gothic"/>
              <a:cs typeface="Century Gothic"/>
            </a:endParaRPr>
          </a:p>
          <a:p>
            <a:pPr marL="285750" marR="5715" indent="-273050" algn="just">
              <a:lnSpc>
                <a:spcPct val="101400"/>
              </a:lnSpc>
              <a:spcBef>
                <a:spcPts val="600"/>
              </a:spcBef>
              <a:buFont typeface="Courier New"/>
              <a:buChar char="o"/>
              <a:tabLst>
                <a:tab pos="287020" algn="l"/>
              </a:tabLst>
            </a:pPr>
            <a:r>
              <a:rPr lang="el" sz="1200" dirty="0">
                <a:solidFill>
                  <a:srgbClr val="FFFFFF"/>
                </a:solidFill>
                <a:latin typeface="Century Gothic"/>
                <a:cs typeface="Century Gothic"/>
              </a:rPr>
              <a:t>Οι επιτιθέμενοι εκμεταλλεύονται αυτές τις αδυναμίες για να χειραγωγήσουν τις ρυθμίσεις των </a:t>
            </a:r>
            <a:r>
              <a:rPr lang="el-GR" sz="1200" dirty="0">
                <a:solidFill>
                  <a:srgbClr val="FFFFFF"/>
                </a:solidFill>
                <a:latin typeface="Century Gothic"/>
                <a:cs typeface="Century Gothic"/>
              </a:rPr>
              <a:t>σταθμών φόρτισης</a:t>
            </a:r>
            <a:r>
              <a:rPr lang="el" sz="1200" dirty="0">
                <a:solidFill>
                  <a:srgbClr val="FFFFFF"/>
                </a:solidFill>
                <a:latin typeface="Century Gothic"/>
                <a:cs typeface="Century Gothic"/>
              </a:rPr>
              <a:t>, παρακινώντας τους χρήστες να εκτελέσουν ακούσιες ενέργειες.</a:t>
            </a:r>
            <a:endParaRPr sz="1200" dirty="0">
              <a:latin typeface="Century Gothic"/>
              <a:cs typeface="Century Gothic"/>
            </a:endParaRPr>
          </a:p>
          <a:p>
            <a:pPr marL="285750" marR="5080" indent="-273050" algn="just">
              <a:lnSpc>
                <a:spcPct val="97900"/>
              </a:lnSpc>
              <a:spcBef>
                <a:spcPts val="660"/>
              </a:spcBef>
              <a:buFont typeface="Courier New"/>
              <a:buChar char="o"/>
              <a:tabLst>
                <a:tab pos="287020" algn="l"/>
              </a:tabLst>
            </a:pPr>
            <a:r>
              <a:rPr lang="el" sz="1200" dirty="0">
                <a:solidFill>
                  <a:srgbClr val="FFFFFF"/>
                </a:solidFill>
                <a:latin typeface="Century Gothic"/>
                <a:cs typeface="Century Gothic"/>
              </a:rPr>
              <a:t>Οι επιτιθέμενοι αποκτούν τον έλεγχο των λογαριασμών χρηστών και έχουν πρόσβαση σε όλα τα δεδομένα και τις λειτουργίες των </a:t>
            </a:r>
            <a:r>
              <a:rPr lang="el-GR" sz="1200" dirty="0">
                <a:solidFill>
                  <a:srgbClr val="FFFFFF"/>
                </a:solidFill>
                <a:latin typeface="Century Gothic"/>
                <a:cs typeface="Century Gothic"/>
              </a:rPr>
              <a:t>σταθμών φόρτισης</a:t>
            </a:r>
            <a:r>
              <a:rPr lang="el" sz="1200" dirty="0">
                <a:solidFill>
                  <a:srgbClr val="FFFFFF"/>
                </a:solidFill>
                <a:latin typeface="Century Gothic"/>
                <a:cs typeface="Century Gothic"/>
              </a:rPr>
              <a:t>MS, ειδικά εάν ο χρήστης έχει δικαιώματα διαχειριστή.</a:t>
            </a:r>
            <a:endParaRPr sz="1200" dirty="0">
              <a:latin typeface="Century Gothic"/>
              <a:cs typeface="Century Gothic"/>
            </a:endParaRPr>
          </a:p>
          <a:p>
            <a:pPr marL="285750" marR="5080" indent="-273050" algn="just">
              <a:lnSpc>
                <a:spcPct val="101400"/>
              </a:lnSpc>
              <a:spcBef>
                <a:spcPts val="600"/>
              </a:spcBef>
              <a:buFont typeface="Courier New"/>
              <a:buChar char="o"/>
              <a:tabLst>
                <a:tab pos="287020" algn="l"/>
              </a:tabLst>
            </a:pPr>
            <a:r>
              <a:rPr lang="el-GR" sz="1200" dirty="0">
                <a:solidFill>
                  <a:schemeClr val="bg1"/>
                </a:solidFill>
              </a:rPr>
              <a:t>Για παράδειγμα, ένα σφάλμα CSRF στον πίνακα διαχειριστή του OASIS επιτρέπει στους εισβολείς να ενεργοποιήσουν ένα ανακλώμενο XSS που βασίζεται σε POST, εκμεταλλευόμενοι την έλλειψη ενός διακριτικού CSRF.</a:t>
            </a:r>
            <a:endParaRPr sz="1200" dirty="0">
              <a:solidFill>
                <a:schemeClr val="bg1"/>
              </a:solidFill>
              <a:latin typeface="Century Gothic"/>
              <a:cs typeface="Century Gothic"/>
            </a:endParaRPr>
          </a:p>
          <a:p>
            <a:pPr marL="285750" marR="6350" indent="-273050" algn="just">
              <a:lnSpc>
                <a:spcPct val="100000"/>
              </a:lnSpc>
              <a:spcBef>
                <a:spcPts val="525"/>
              </a:spcBef>
              <a:buFont typeface="Courier New"/>
              <a:buChar char="o"/>
              <a:tabLst>
                <a:tab pos="287020" algn="l"/>
              </a:tabLst>
            </a:pPr>
            <a:r>
              <a:rPr lang="el" sz="1200" dirty="0">
                <a:solidFill>
                  <a:srgbClr val="FFFFFF"/>
                </a:solidFill>
                <a:latin typeface="Century Gothic"/>
                <a:cs typeface="Century Gothic"/>
              </a:rPr>
              <a:t>Αυτό το XSS μπορεί να παραβιάσει τον λογαριασμό του χρήστη, όπως αποδεικνύεται από μια δημιουργημένη φόρμα απόδειξης ιδέας.</a:t>
            </a:r>
            <a:endParaRPr sz="1200" dirty="0">
              <a:latin typeface="Century Gothic"/>
              <a:cs typeface="Century Gothic"/>
            </a:endParaRPr>
          </a:p>
          <a:p>
            <a:pPr marL="285750" marR="5080" indent="-273050" algn="just">
              <a:lnSpc>
                <a:spcPct val="101400"/>
              </a:lnSpc>
              <a:spcBef>
                <a:spcPts val="600"/>
              </a:spcBef>
              <a:buFont typeface="Courier New"/>
              <a:buChar char="o"/>
              <a:tabLst>
                <a:tab pos="287020" algn="l"/>
              </a:tabLst>
            </a:pPr>
            <a:r>
              <a:rPr lang="el" sz="1200" spc="-10" dirty="0">
                <a:solidFill>
                  <a:srgbClr val="FFFFFF"/>
                </a:solidFill>
                <a:latin typeface="Century Gothic"/>
                <a:cs typeface="Century Gothic"/>
              </a:rPr>
              <a:t>Οι </a:t>
            </a:r>
            <a:r>
              <a:rPr lang="el-GR" sz="1200" spc="-10" dirty="0">
                <a:solidFill>
                  <a:srgbClr val="FFFFFF"/>
                </a:solidFill>
                <a:latin typeface="Century Gothic"/>
                <a:cs typeface="Century Gothic"/>
              </a:rPr>
              <a:t>σταθμοί φόρτισης</a:t>
            </a:r>
            <a:r>
              <a:rPr lang="el" sz="1200" spc="-10" dirty="0">
                <a:solidFill>
                  <a:srgbClr val="FFFFFF"/>
                </a:solidFill>
                <a:latin typeface="Century Gothic"/>
                <a:cs typeface="Century Gothic"/>
              </a:rPr>
              <a:t>MS που βασίζονται στο PiControl έχουν επίσης αδυναμίες τύπου </a:t>
            </a:r>
            <a:r>
              <a:rPr lang="en-US" sz="1200" spc="-10" dirty="0">
                <a:solidFill>
                  <a:srgbClr val="FFFFFF"/>
                </a:solidFill>
                <a:latin typeface="Century Gothic"/>
                <a:cs typeface="Century Gothic"/>
              </a:rPr>
              <a:t>CSRF</a:t>
            </a:r>
            <a:r>
              <a:rPr lang="el" sz="1200" spc="-10" dirty="0">
                <a:solidFill>
                  <a:srgbClr val="FFFFFF"/>
                </a:solidFill>
                <a:latin typeface="Century Gothic"/>
                <a:cs typeface="Century Gothic"/>
              </a:rPr>
              <a:t> που βασίζονται σε POST, επιτρέποντας την τροποποίηση των ρυθμίσεων του πίνακα ελέγχου.</a:t>
            </a:r>
            <a:endParaRPr sz="1200" dirty="0">
              <a:latin typeface="Century Gothic"/>
              <a:cs typeface="Century Gothic"/>
            </a:endParaRPr>
          </a:p>
          <a:p>
            <a:pPr marL="285750" marR="5080" indent="-273050" algn="just">
              <a:lnSpc>
                <a:spcPct val="97900"/>
              </a:lnSpc>
              <a:spcBef>
                <a:spcPts val="660"/>
              </a:spcBef>
              <a:buFont typeface="Courier New"/>
              <a:buChar char="o"/>
              <a:tabLst>
                <a:tab pos="287020" algn="l"/>
              </a:tabLst>
            </a:pPr>
            <a:r>
              <a:rPr lang="el" sz="1200" dirty="0">
                <a:solidFill>
                  <a:srgbClr val="FFFFFF"/>
                </a:solidFill>
                <a:latin typeface="Century Gothic"/>
                <a:cs typeface="Century Gothic"/>
              </a:rPr>
              <a:t>Επιπλέον, μια ευπάθεια </a:t>
            </a:r>
            <a:r>
              <a:rPr lang="en-US" sz="1200" dirty="0">
                <a:solidFill>
                  <a:srgbClr val="FFFFFF"/>
                </a:solidFill>
                <a:latin typeface="Century Gothic"/>
                <a:cs typeface="Century Gothic"/>
              </a:rPr>
              <a:t>CSRF</a:t>
            </a:r>
            <a:r>
              <a:rPr lang="el" sz="1200" dirty="0">
                <a:solidFill>
                  <a:srgbClr val="FFFFFF"/>
                </a:solidFill>
                <a:latin typeface="Century Gothic"/>
                <a:cs typeface="Century Gothic"/>
              </a:rPr>
              <a:t> που βασίζεται σε GET στο EVlink επιτρέπει στους εισβολείς να αναλάβουν λογαριασμούς χρηστών αλλάζοντας την τιμή κωδικού πρόσβασης μέσω μιας ευάλωτης παραμέτρου GET.</a:t>
            </a:r>
            <a:endParaRPr sz="1200" dirty="0">
              <a:latin typeface="Century Gothic"/>
              <a:cs typeface="Century Gothic"/>
            </a:endParaRPr>
          </a:p>
        </p:txBody>
      </p:sp>
      <p:pic>
        <p:nvPicPr>
          <p:cNvPr id="10" name="object 10"/>
          <p:cNvPicPr/>
          <p:nvPr/>
        </p:nvPicPr>
        <p:blipFill>
          <a:blip r:embed="rId4" cstate="print"/>
          <a:stretch>
            <a:fillRect/>
          </a:stretch>
        </p:blipFill>
        <p:spPr>
          <a:xfrm>
            <a:off x="7549376" y="6167335"/>
            <a:ext cx="3294001" cy="612000"/>
          </a:xfrm>
          <a:prstGeom prst="rect">
            <a:avLst/>
          </a:prstGeom>
        </p:spPr>
      </p:pic>
      <p:sp>
        <p:nvSpPr>
          <p:cNvPr id="11" name="object 11"/>
          <p:cNvSpPr txBox="1"/>
          <p:nvPr/>
        </p:nvSpPr>
        <p:spPr>
          <a:xfrm>
            <a:off x="78057" y="6210780"/>
            <a:ext cx="5457825" cy="765594"/>
          </a:xfrm>
          <a:prstGeom prst="rect">
            <a:avLst/>
          </a:prstGeom>
        </p:spPr>
        <p:txBody>
          <a:bodyPr vert="horz" wrap="square" lIns="0" tIns="13970" rIns="0" bIns="0" rtlCol="0">
            <a:spAutoFit/>
          </a:bodyPr>
          <a:lstStyle/>
          <a:p>
            <a:pPr marL="12700" marR="5080">
              <a:lnSpc>
                <a:spcPts val="890"/>
              </a:lnSpc>
              <a:spcBef>
                <a:spcPts val="110"/>
              </a:spcBef>
            </a:pPr>
            <a:r>
              <a:rPr lang="el" sz="800" dirty="0">
                <a:solidFill>
                  <a:srgbClr val="FFFFFF"/>
                </a:solidFill>
                <a:latin typeface="Arial"/>
                <a:cs typeface="Arial"/>
              </a:rPr>
              <a:t>Nasr, Tony, et al. "Power jacking your station: Σε βάθος ανάλυση ασφάλειας των συστημάτων διαχείρισης σταθμών φόρτισης ηλεκτρικών οχημάτων". </a:t>
            </a:r>
            <a:r>
              <a:rPr lang="el" sz="800" i="1" dirty="0">
                <a:solidFill>
                  <a:srgbClr val="FFFFFF"/>
                </a:solidFill>
                <a:latin typeface="Arial"/>
                <a:cs typeface="Arial"/>
              </a:rPr>
              <a:t>Υπολογιστές &amp; Ασφάλεια </a:t>
            </a:r>
            <a:r>
              <a:rPr lang="el" sz="800" dirty="0">
                <a:solidFill>
                  <a:srgbClr val="FFFFFF"/>
                </a:solidFill>
                <a:latin typeface="Arial"/>
                <a:cs typeface="Arial"/>
              </a:rPr>
              <a:t>112 (2022): 102511.</a:t>
            </a:r>
            <a:endParaRPr sz="800" dirty="0">
              <a:latin typeface="Arial"/>
              <a:cs typeface="Arial"/>
            </a:endParaRPr>
          </a:p>
          <a:p>
            <a:pPr marL="13335">
              <a:lnSpc>
                <a:spcPct val="100000"/>
              </a:lnSpc>
              <a:spcBef>
                <a:spcPts val="675"/>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Abdelkader Shaaban (ΑΙΤ), Cristina Alcaraz (UMA)</a:t>
            </a:r>
            <a:endParaRPr sz="1400" dirty="0">
              <a:latin typeface="Century Gothic"/>
              <a:cs typeface="Century Gothic"/>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000000"/>
          </a:solidFill>
        </p:spPr>
        <p:txBody>
          <a:bodyPr wrap="square" lIns="0" tIns="0" rIns="0" bIns="0" rtlCol="0"/>
          <a:lstStyle/>
          <a:p>
            <a:endParaRPr dirty="0"/>
          </a:p>
        </p:txBody>
      </p:sp>
      <p:grpSp>
        <p:nvGrpSpPr>
          <p:cNvPr id="3" name="object 3"/>
          <p:cNvGrpSpPr/>
          <p:nvPr/>
        </p:nvGrpSpPr>
        <p:grpSpPr>
          <a:xfrm>
            <a:off x="0" y="-11112"/>
            <a:ext cx="6043295" cy="6880225"/>
            <a:chOff x="0" y="-11112"/>
            <a:chExt cx="6043295" cy="6880225"/>
          </a:xfrm>
        </p:grpSpPr>
        <p:pic>
          <p:nvPicPr>
            <p:cNvPr id="4" name="object 4"/>
            <p:cNvPicPr/>
            <p:nvPr/>
          </p:nvPicPr>
          <p:blipFill>
            <a:blip r:embed="rId2" cstate="print"/>
            <a:stretch>
              <a:fillRect/>
            </a:stretch>
          </p:blipFill>
          <p:spPr>
            <a:xfrm>
              <a:off x="4425696" y="5059679"/>
              <a:ext cx="929639" cy="1798320"/>
            </a:xfrm>
            <a:prstGeom prst="rect">
              <a:avLst/>
            </a:prstGeom>
          </p:spPr>
        </p:pic>
        <p:pic>
          <p:nvPicPr>
            <p:cNvPr id="5" name="object 5"/>
            <p:cNvPicPr/>
            <p:nvPr/>
          </p:nvPicPr>
          <p:blipFill>
            <a:blip r:embed="rId3" cstate="print"/>
            <a:stretch>
              <a:fillRect/>
            </a:stretch>
          </p:blipFill>
          <p:spPr>
            <a:xfrm>
              <a:off x="0" y="4809"/>
              <a:ext cx="5859526" cy="6853190"/>
            </a:xfrm>
            <a:prstGeom prst="rect">
              <a:avLst/>
            </a:prstGeom>
          </p:spPr>
        </p:pic>
        <p:sp>
          <p:nvSpPr>
            <p:cNvPr id="6" name="object 6"/>
            <p:cNvSpPr/>
            <p:nvPr/>
          </p:nvSpPr>
          <p:spPr>
            <a:xfrm>
              <a:off x="2932646" y="0"/>
              <a:ext cx="1818639" cy="6858000"/>
            </a:xfrm>
            <a:custGeom>
              <a:avLst/>
              <a:gdLst/>
              <a:ahLst/>
              <a:cxnLst/>
              <a:rect l="l" t="t" r="r" b="b"/>
              <a:pathLst>
                <a:path w="1818639" h="6858000">
                  <a:moveTo>
                    <a:pt x="1818556" y="0"/>
                  </a:moveTo>
                  <a:lnTo>
                    <a:pt x="0" y="6858000"/>
                  </a:lnTo>
                </a:path>
              </a:pathLst>
            </a:custGeom>
            <a:ln w="22225">
              <a:solidFill>
                <a:srgbClr val="D87A1A"/>
              </a:solidFill>
            </a:ln>
          </p:spPr>
          <p:txBody>
            <a:bodyPr wrap="square" lIns="0" tIns="0" rIns="0" bIns="0" rtlCol="0"/>
            <a:lstStyle/>
            <a:p>
              <a:endParaRPr/>
            </a:p>
          </p:txBody>
        </p:sp>
        <p:sp>
          <p:nvSpPr>
            <p:cNvPr id="7" name="object 7"/>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grpSp>
      <p:sp>
        <p:nvSpPr>
          <p:cNvPr id="8" name="object 8"/>
          <p:cNvSpPr txBox="1">
            <a:spLocks noGrp="1"/>
          </p:cNvSpPr>
          <p:nvPr>
            <p:ph type="title"/>
          </p:nvPr>
        </p:nvSpPr>
        <p:spPr>
          <a:xfrm>
            <a:off x="6379514" y="184010"/>
            <a:ext cx="5476240" cy="382156"/>
          </a:xfrm>
          <a:prstGeom prst="rect">
            <a:avLst/>
          </a:prstGeom>
        </p:spPr>
        <p:txBody>
          <a:bodyPr vert="horz" wrap="square" lIns="0" tIns="12700" rIns="0" bIns="0" rtlCol="0">
            <a:spAutoFit/>
          </a:bodyPr>
          <a:lstStyle/>
          <a:p>
            <a:pPr marL="12700">
              <a:lnSpc>
                <a:spcPct val="100000"/>
              </a:lnSpc>
              <a:spcBef>
                <a:spcPts val="100"/>
              </a:spcBef>
            </a:pPr>
            <a:r>
              <a:rPr lang="el" sz="2400" spc="70" dirty="0">
                <a:solidFill>
                  <a:srgbClr val="FFFFFF"/>
                </a:solidFill>
              </a:rPr>
              <a:t>Επιθέσεις κατά του </a:t>
            </a:r>
            <a:r>
              <a:rPr lang="el-GR" sz="2400" spc="70" dirty="0">
                <a:solidFill>
                  <a:srgbClr val="FFFFFF"/>
                </a:solidFill>
              </a:rPr>
              <a:t>σταθμοί φόρτισης</a:t>
            </a:r>
            <a:endParaRPr sz="2400" dirty="0"/>
          </a:p>
        </p:txBody>
      </p:sp>
      <p:sp>
        <p:nvSpPr>
          <p:cNvPr id="9" name="object 9"/>
          <p:cNvSpPr txBox="1"/>
          <p:nvPr/>
        </p:nvSpPr>
        <p:spPr>
          <a:xfrm>
            <a:off x="6242537" y="566166"/>
            <a:ext cx="5476240" cy="4970462"/>
          </a:xfrm>
          <a:prstGeom prst="rect">
            <a:avLst/>
          </a:prstGeom>
        </p:spPr>
        <p:txBody>
          <a:bodyPr vert="horz" wrap="square" lIns="0" tIns="104139" rIns="0" bIns="0" rtlCol="0">
            <a:spAutoFit/>
          </a:bodyPr>
          <a:lstStyle/>
          <a:p>
            <a:pPr marL="286385" indent="-273685">
              <a:lnSpc>
                <a:spcPct val="100000"/>
              </a:lnSpc>
              <a:spcBef>
                <a:spcPts val="819"/>
              </a:spcBef>
              <a:buClr>
                <a:srgbClr val="FFBA00"/>
              </a:buClr>
              <a:buFont typeface="Courier New"/>
              <a:buChar char="o"/>
              <a:tabLst>
                <a:tab pos="286385" algn="l"/>
              </a:tabLst>
            </a:pPr>
            <a:r>
              <a:rPr lang="el" sz="1200" b="1" dirty="0">
                <a:solidFill>
                  <a:srgbClr val="FFFFFF"/>
                </a:solidFill>
                <a:latin typeface="Century Gothic Bold"/>
                <a:cs typeface="Century Gothic Bold"/>
              </a:rPr>
              <a:t>Άρνηση υπηρεσίας (DoS)</a:t>
            </a:r>
            <a:endParaRPr sz="1200" dirty="0">
              <a:latin typeface="Century Gothic Bold"/>
              <a:cs typeface="Century Gothic Bold"/>
            </a:endParaRPr>
          </a:p>
          <a:p>
            <a:pPr marL="285750" marR="6350" indent="-273050" algn="just">
              <a:lnSpc>
                <a:spcPct val="100000"/>
              </a:lnSpc>
              <a:spcBef>
                <a:spcPts val="720"/>
              </a:spcBef>
              <a:buFont typeface="Courier New"/>
              <a:buChar char="o"/>
              <a:tabLst>
                <a:tab pos="287020" algn="l"/>
              </a:tabLst>
            </a:pPr>
            <a:r>
              <a:rPr lang="el" sz="1200" dirty="0">
                <a:solidFill>
                  <a:srgbClr val="FFFFFF"/>
                </a:solidFill>
                <a:latin typeface="Century Gothic"/>
                <a:cs typeface="Century Gothic"/>
              </a:rPr>
              <a:t>Οι επιτιθέμενοι μπορούν να αποκτήσουν τον έλεγχο του </a:t>
            </a:r>
            <a:r>
              <a:rPr lang="el-GR" sz="1200" dirty="0">
                <a:solidFill>
                  <a:srgbClr val="FFFFFF"/>
                </a:solidFill>
                <a:latin typeface="Century Gothic"/>
                <a:cs typeface="Century Gothic"/>
              </a:rPr>
              <a:t>σταθμοί φόρτισης</a:t>
            </a:r>
            <a:r>
              <a:rPr lang="el" sz="1200" dirty="0">
                <a:solidFill>
                  <a:srgbClr val="FFFFFF"/>
                </a:solidFill>
                <a:latin typeface="Century Gothic"/>
                <a:cs typeface="Century Gothic"/>
              </a:rPr>
              <a:t>MS για να κλειδώσουν το </a:t>
            </a:r>
            <a:r>
              <a:rPr lang="el-GR" sz="1200" dirty="0">
                <a:solidFill>
                  <a:srgbClr val="FFFFFF"/>
                </a:solidFill>
                <a:latin typeface="Century Gothic"/>
                <a:cs typeface="Century Gothic"/>
              </a:rPr>
              <a:t>σταθμοί φόρτισης</a:t>
            </a:r>
            <a:r>
              <a:rPr lang="el" sz="1200" dirty="0">
                <a:solidFill>
                  <a:srgbClr val="FFFFFF"/>
                </a:solidFill>
                <a:latin typeface="Century Gothic"/>
                <a:cs typeface="Century Gothic"/>
              </a:rPr>
              <a:t> ή να απενεργοποιήσουν λειτουργίες, αρνούμενοι τη νόμιμη πρόσβαση.</a:t>
            </a:r>
            <a:endParaRPr sz="1200" dirty="0">
              <a:latin typeface="Century Gothic"/>
              <a:cs typeface="Century Gothic"/>
            </a:endParaRPr>
          </a:p>
          <a:p>
            <a:pPr marL="285750" marR="6985" indent="-273050" algn="just">
              <a:lnSpc>
                <a:spcPct val="101400"/>
              </a:lnSpc>
              <a:spcBef>
                <a:spcPts val="600"/>
              </a:spcBef>
              <a:buFont typeface="Courier New"/>
              <a:buChar char="o"/>
              <a:tabLst>
                <a:tab pos="287020" algn="l"/>
              </a:tabLst>
            </a:pPr>
            <a:r>
              <a:rPr lang="el" sz="1200" dirty="0">
                <a:solidFill>
                  <a:srgbClr val="FFFFFF"/>
                </a:solidFill>
                <a:latin typeface="Century Gothic"/>
                <a:cs typeface="Century Gothic"/>
              </a:rPr>
              <a:t>Χρειάζεται αρχικό έλεγχο του </a:t>
            </a:r>
            <a:r>
              <a:rPr lang="el-GR" sz="1200" dirty="0">
                <a:solidFill>
                  <a:srgbClr val="FFFFFF"/>
                </a:solidFill>
                <a:latin typeface="Century Gothic"/>
                <a:cs typeface="Century Gothic"/>
              </a:rPr>
              <a:t>σταθμοί φόρτισης</a:t>
            </a:r>
            <a:r>
              <a:rPr lang="el" sz="1200" dirty="0">
                <a:solidFill>
                  <a:srgbClr val="FFFFFF"/>
                </a:solidFill>
                <a:latin typeface="Century Gothic"/>
                <a:cs typeface="Century Gothic"/>
              </a:rPr>
              <a:t>MS, πιθανώς μέσω XSS ή </a:t>
            </a:r>
            <a:r>
              <a:rPr lang="en-US" sz="1200" dirty="0">
                <a:solidFill>
                  <a:srgbClr val="FFFFFF"/>
                </a:solidFill>
                <a:latin typeface="Century Gothic"/>
                <a:cs typeface="Century Gothic"/>
              </a:rPr>
              <a:t>CSRF</a:t>
            </a:r>
            <a:r>
              <a:rPr lang="el" sz="1200" dirty="0">
                <a:solidFill>
                  <a:srgbClr val="FFFFFF"/>
                </a:solidFill>
                <a:latin typeface="Century Gothic"/>
                <a:cs typeface="Century Gothic"/>
              </a:rPr>
              <a:t>, για την εκτέλεση επιθέσεων DoS σε </a:t>
            </a:r>
            <a:r>
              <a:rPr lang="el-GR" sz="1200" dirty="0">
                <a:solidFill>
                  <a:srgbClr val="FFFFFF"/>
                </a:solidFill>
                <a:latin typeface="Century Gothic"/>
                <a:cs typeface="Century Gothic"/>
              </a:rPr>
              <a:t>σταθμοί φόρτισης</a:t>
            </a:r>
            <a:r>
              <a:rPr lang="el" sz="1200" dirty="0">
                <a:solidFill>
                  <a:srgbClr val="FFFFFF"/>
                </a:solidFill>
                <a:latin typeface="Century Gothic"/>
                <a:cs typeface="Century Gothic"/>
              </a:rPr>
              <a:t>.</a:t>
            </a:r>
            <a:endParaRPr sz="1200" dirty="0">
              <a:latin typeface="Century Gothic"/>
              <a:cs typeface="Century Gothic"/>
            </a:endParaRPr>
          </a:p>
          <a:p>
            <a:pPr marL="285750" marR="5080" indent="-273050" algn="just">
              <a:lnSpc>
                <a:spcPct val="97900"/>
              </a:lnSpc>
              <a:spcBef>
                <a:spcPts val="660"/>
              </a:spcBef>
              <a:buFont typeface="Courier New"/>
              <a:buChar char="o"/>
              <a:tabLst>
                <a:tab pos="287020" algn="l"/>
              </a:tabLst>
            </a:pPr>
            <a:r>
              <a:rPr lang="el" sz="1200" dirty="0">
                <a:solidFill>
                  <a:srgbClr val="FFFFFF"/>
                </a:solidFill>
                <a:latin typeface="Century Gothic"/>
                <a:cs typeface="Century Gothic"/>
              </a:rPr>
              <a:t>Εντόπισε ελαττώματα </a:t>
            </a:r>
            <a:r>
              <a:rPr lang="en-US" sz="1200" dirty="0">
                <a:solidFill>
                  <a:srgbClr val="FFFFFF"/>
                </a:solidFill>
                <a:latin typeface="Century Gothic"/>
                <a:cs typeface="Century Gothic"/>
              </a:rPr>
              <a:t>CSRF</a:t>
            </a:r>
            <a:r>
              <a:rPr lang="el" sz="1200" dirty="0">
                <a:solidFill>
                  <a:srgbClr val="FFFFFF"/>
                </a:solidFill>
                <a:latin typeface="Century Gothic"/>
                <a:cs typeface="Century Gothic"/>
              </a:rPr>
              <a:t> στο EVlink και το OASIS, επιτρέποντας στους αντιπάλους να επανεκκινήσουν αναγκαστικά το </a:t>
            </a:r>
            <a:r>
              <a:rPr lang="el-GR" sz="1200" dirty="0">
                <a:solidFill>
                  <a:srgbClr val="FFFFFF"/>
                </a:solidFill>
                <a:latin typeface="Century Gothic"/>
                <a:cs typeface="Century Gothic"/>
              </a:rPr>
              <a:t>σταθμοί φόρτισης</a:t>
            </a:r>
            <a:r>
              <a:rPr lang="el" sz="1200" dirty="0">
                <a:solidFill>
                  <a:srgbClr val="FFFFFF"/>
                </a:solidFill>
                <a:latin typeface="Century Gothic"/>
                <a:cs typeface="Century Gothic"/>
              </a:rPr>
              <a:t>, προκαλώντας διακοπή στα χρονοδιαγράμματα φόρτισης.</a:t>
            </a:r>
            <a:endParaRPr sz="1200" dirty="0">
              <a:latin typeface="Century Gothic"/>
              <a:cs typeface="Century Gothic"/>
            </a:endParaRPr>
          </a:p>
          <a:p>
            <a:pPr marL="285750" marR="5080" indent="-273050" algn="just">
              <a:lnSpc>
                <a:spcPct val="101400"/>
              </a:lnSpc>
              <a:spcBef>
                <a:spcPts val="600"/>
              </a:spcBef>
              <a:buFont typeface="Courier New"/>
              <a:buChar char="o"/>
              <a:tabLst>
                <a:tab pos="287020" algn="l"/>
              </a:tabLst>
            </a:pPr>
            <a:r>
              <a:rPr lang="el" sz="1200" dirty="0">
                <a:solidFill>
                  <a:srgbClr val="FFFFFF"/>
                </a:solidFill>
                <a:latin typeface="Century Gothic"/>
                <a:cs typeface="Century Gothic"/>
              </a:rPr>
              <a:t>Η ευπάθεια </a:t>
            </a:r>
            <a:r>
              <a:rPr lang="en-US" sz="1200" dirty="0">
                <a:solidFill>
                  <a:srgbClr val="FFFFFF"/>
                </a:solidFill>
                <a:latin typeface="Century Gothic"/>
                <a:cs typeface="Century Gothic"/>
              </a:rPr>
              <a:t>CSRF</a:t>
            </a:r>
            <a:r>
              <a:rPr lang="el" sz="1200" dirty="0">
                <a:solidFill>
                  <a:srgbClr val="FFFFFF"/>
                </a:solidFill>
                <a:latin typeface="Century Gothic"/>
                <a:cs typeface="Century Gothic"/>
              </a:rPr>
              <a:t> στο EVlink μπορεί να προκαλέσει επανεκκίνηση του </a:t>
            </a:r>
            <a:r>
              <a:rPr lang="el-GR" sz="1200" dirty="0">
                <a:solidFill>
                  <a:srgbClr val="FFFFFF"/>
                </a:solidFill>
                <a:latin typeface="Century Gothic"/>
                <a:cs typeface="Century Gothic"/>
              </a:rPr>
              <a:t>σταθμοί φόρτισης</a:t>
            </a:r>
            <a:r>
              <a:rPr lang="el" sz="1200" dirty="0">
                <a:solidFill>
                  <a:srgbClr val="FFFFFF"/>
                </a:solidFill>
                <a:latin typeface="Century Gothic"/>
                <a:cs typeface="Century Gothic"/>
              </a:rPr>
              <a:t> κάθε 30 δευτερόλεπτα λόγω της απουσίας τυχαίας επικύρωσης διακριτικών.</a:t>
            </a:r>
            <a:endParaRPr sz="1200" dirty="0">
              <a:latin typeface="Century Gothic"/>
              <a:cs typeface="Century Gothic"/>
            </a:endParaRPr>
          </a:p>
          <a:p>
            <a:pPr marL="285750" marR="5080" indent="-273050" algn="just">
              <a:lnSpc>
                <a:spcPct val="100699"/>
              </a:lnSpc>
              <a:spcBef>
                <a:spcPts val="515"/>
              </a:spcBef>
              <a:buFont typeface="Courier New"/>
              <a:buChar char="o"/>
              <a:tabLst>
                <a:tab pos="287020" algn="l"/>
              </a:tabLst>
            </a:pPr>
            <a:r>
              <a:rPr lang="el" sz="1200" dirty="0">
                <a:solidFill>
                  <a:srgbClr val="FFFFFF"/>
                </a:solidFill>
                <a:latin typeface="Century Gothic"/>
                <a:cs typeface="Century Gothic"/>
              </a:rPr>
              <a:t>Οι επιτιθέμενοι μπορούν να πλημμυρίσουν το </a:t>
            </a:r>
            <a:r>
              <a:rPr lang="el-GR" sz="1200" dirty="0">
                <a:solidFill>
                  <a:srgbClr val="FFFFFF"/>
                </a:solidFill>
                <a:latin typeface="Century Gothic"/>
                <a:cs typeface="Century Gothic"/>
              </a:rPr>
              <a:t>σταθμοί φόρτισης</a:t>
            </a:r>
            <a:r>
              <a:rPr lang="el" sz="1200" dirty="0">
                <a:solidFill>
                  <a:srgbClr val="FFFFFF"/>
                </a:solidFill>
                <a:latin typeface="Century Gothic"/>
                <a:cs typeface="Century Gothic"/>
              </a:rPr>
              <a:t>MS με αιτήματα, εμποδίζοντας τη νόμιμη πρόσβαση, καθώς πολλά </a:t>
            </a:r>
            <a:r>
              <a:rPr lang="el-GR" sz="1200" dirty="0">
                <a:solidFill>
                  <a:srgbClr val="FFFFFF"/>
                </a:solidFill>
                <a:latin typeface="Century Gothic"/>
                <a:cs typeface="Century Gothic"/>
              </a:rPr>
              <a:t>σταθμοί φόρτισης</a:t>
            </a:r>
            <a:r>
              <a:rPr lang="el" sz="1200" dirty="0">
                <a:solidFill>
                  <a:srgbClr val="FFFFFF"/>
                </a:solidFill>
                <a:latin typeface="Century Gothic"/>
                <a:cs typeface="Century Gothic"/>
              </a:rPr>
              <a:t>MS δεν διαθέτουν μηχανισμούς περιορισμού ρυθμού.</a:t>
            </a:r>
            <a:endParaRPr sz="1200" dirty="0">
              <a:latin typeface="Century Gothic"/>
              <a:cs typeface="Century Gothic"/>
            </a:endParaRPr>
          </a:p>
          <a:p>
            <a:pPr marL="285750" marR="5715" indent="-273050" algn="just">
              <a:lnSpc>
                <a:spcPct val="101400"/>
              </a:lnSpc>
              <a:spcBef>
                <a:spcPts val="600"/>
              </a:spcBef>
              <a:buFont typeface="Courier New"/>
              <a:buChar char="o"/>
              <a:tabLst>
                <a:tab pos="287020" algn="l"/>
              </a:tabLst>
            </a:pPr>
            <a:r>
              <a:rPr lang="el" sz="1200" dirty="0">
                <a:solidFill>
                  <a:srgbClr val="FFFFFF"/>
                </a:solidFill>
                <a:latin typeface="Century Gothic"/>
                <a:cs typeface="Century Gothic"/>
              </a:rPr>
              <a:t>Ορισμένα </a:t>
            </a:r>
            <a:r>
              <a:rPr lang="el-GR" sz="1200" dirty="0">
                <a:solidFill>
                  <a:srgbClr val="FFFFFF"/>
                </a:solidFill>
                <a:latin typeface="Century Gothic"/>
                <a:cs typeface="Century Gothic"/>
              </a:rPr>
              <a:t>σταθμοί φόρτισης</a:t>
            </a:r>
            <a:r>
              <a:rPr lang="el" sz="1200" dirty="0">
                <a:solidFill>
                  <a:srgbClr val="FFFFFF"/>
                </a:solidFill>
                <a:latin typeface="Century Gothic"/>
                <a:cs typeface="Century Gothic"/>
              </a:rPr>
              <a:t>MS δεν διαθέτουν μηχανισμούς περιορισμού ρυθμού (π.χ. έλεγχος ταυτότητας), όπως xChargeIn, </a:t>
            </a:r>
            <a:r>
              <a:rPr lang="el-GR" sz="1200" dirty="0">
                <a:solidFill>
                  <a:srgbClr val="FFFFFF"/>
                </a:solidFill>
                <a:latin typeface="Century Gothic"/>
                <a:cs typeface="Century Gothic"/>
              </a:rPr>
              <a:t>σταθμοί φόρτισης</a:t>
            </a:r>
            <a:r>
              <a:rPr lang="el" sz="1200" dirty="0">
                <a:solidFill>
                  <a:srgbClr val="FFFFFF"/>
                </a:solidFill>
                <a:latin typeface="Century Gothic"/>
                <a:cs typeface="Century Gothic"/>
              </a:rPr>
              <a:t>WI Etrel, Keba.</a:t>
            </a:r>
            <a:endParaRPr sz="1200" dirty="0">
              <a:latin typeface="Century Gothic"/>
              <a:cs typeface="Century Gothic"/>
            </a:endParaRPr>
          </a:p>
          <a:p>
            <a:pPr marL="285750" marR="5080" indent="-273050" algn="just">
              <a:lnSpc>
                <a:spcPct val="100000"/>
              </a:lnSpc>
              <a:spcBef>
                <a:spcPts val="530"/>
              </a:spcBef>
              <a:buFont typeface="Courier New"/>
              <a:buChar char="o"/>
              <a:tabLst>
                <a:tab pos="287020" algn="l"/>
              </a:tabLst>
            </a:pPr>
            <a:r>
              <a:rPr lang="el" sz="1200" dirty="0">
                <a:solidFill>
                  <a:srgbClr val="FFFFFF"/>
                </a:solidFill>
                <a:latin typeface="Century Gothic"/>
                <a:cs typeface="Century Gothic"/>
              </a:rPr>
              <a:t>Επιτρέπει στους αντιπάλους να διακόπτουν το </a:t>
            </a:r>
            <a:r>
              <a:rPr lang="el-GR" sz="1200" dirty="0">
                <a:solidFill>
                  <a:srgbClr val="FFFFFF"/>
                </a:solidFill>
                <a:latin typeface="Century Gothic"/>
                <a:cs typeface="Century Gothic"/>
              </a:rPr>
              <a:t>σταθμό φόρτισης</a:t>
            </a:r>
            <a:r>
              <a:rPr lang="el" sz="1200" dirty="0">
                <a:solidFill>
                  <a:srgbClr val="FFFFFF"/>
                </a:solidFill>
                <a:latin typeface="Century Gothic"/>
                <a:cs typeface="Century Gothic"/>
              </a:rPr>
              <a:t>MS και να πραγματοποιούν επιθέσεις λεξικού σε φόρμες σύνδεσης.</a:t>
            </a:r>
            <a:endParaRPr sz="1200" dirty="0">
              <a:latin typeface="Century Gothic"/>
              <a:cs typeface="Century Gothic"/>
            </a:endParaRPr>
          </a:p>
          <a:p>
            <a:pPr marL="285750" marR="5080" indent="-273050" algn="just">
              <a:lnSpc>
                <a:spcPct val="101400"/>
              </a:lnSpc>
              <a:spcBef>
                <a:spcPts val="600"/>
              </a:spcBef>
              <a:buFont typeface="Courier New"/>
              <a:buChar char="o"/>
              <a:tabLst>
                <a:tab pos="287020" algn="l"/>
              </a:tabLst>
            </a:pPr>
            <a:r>
              <a:rPr lang="el" sz="1200" dirty="0">
                <a:solidFill>
                  <a:srgbClr val="FFFFFF"/>
                </a:solidFill>
                <a:latin typeface="Century Gothic"/>
                <a:cs typeface="Century Gothic"/>
              </a:rPr>
              <a:t>Οι αντίπαλοι μπορούν να κάνουν brute-force τις web διαδρομές το</a:t>
            </a:r>
            <a:r>
              <a:rPr lang="el-GR" sz="1200" dirty="0">
                <a:solidFill>
                  <a:srgbClr val="FFFFFF"/>
                </a:solidFill>
                <a:latin typeface="Century Gothic"/>
                <a:cs typeface="Century Gothic"/>
              </a:rPr>
              <a:t>υ</a:t>
            </a:r>
            <a:r>
              <a:rPr lang="el" sz="1200" dirty="0">
                <a:solidFill>
                  <a:srgbClr val="FFFFFF"/>
                </a:solidFill>
                <a:latin typeface="Century Gothic"/>
                <a:cs typeface="Century Gothic"/>
              </a:rPr>
              <a:t> </a:t>
            </a:r>
            <a:r>
              <a:rPr lang="el-GR" sz="1200" dirty="0">
                <a:solidFill>
                  <a:srgbClr val="FFFFFF"/>
                </a:solidFill>
                <a:latin typeface="Century Gothic"/>
                <a:cs typeface="Century Gothic"/>
              </a:rPr>
              <a:t>σταθμό φόρτισης</a:t>
            </a:r>
            <a:r>
              <a:rPr lang="el" sz="1200" dirty="0">
                <a:solidFill>
                  <a:srgbClr val="FFFFFF"/>
                </a:solidFill>
                <a:latin typeface="Century Gothic"/>
                <a:cs typeface="Century Gothic"/>
              </a:rPr>
              <a:t>MS για να βρουν κρυφά τελικά σημεία και πόρους.</a:t>
            </a:r>
            <a:endParaRPr sz="1200" dirty="0">
              <a:latin typeface="Century Gothic"/>
              <a:cs typeface="Century Gothic"/>
            </a:endParaRPr>
          </a:p>
        </p:txBody>
      </p:sp>
      <p:pic>
        <p:nvPicPr>
          <p:cNvPr id="10" name="object 10"/>
          <p:cNvPicPr/>
          <p:nvPr/>
        </p:nvPicPr>
        <p:blipFill>
          <a:blip r:embed="rId4" cstate="print"/>
          <a:stretch>
            <a:fillRect/>
          </a:stretch>
        </p:blipFill>
        <p:spPr>
          <a:xfrm>
            <a:off x="7549376" y="6167335"/>
            <a:ext cx="3294001" cy="612000"/>
          </a:xfrm>
          <a:prstGeom prst="rect">
            <a:avLst/>
          </a:prstGeom>
        </p:spPr>
      </p:pic>
      <p:sp>
        <p:nvSpPr>
          <p:cNvPr id="11" name="object 11"/>
          <p:cNvSpPr txBox="1"/>
          <p:nvPr/>
        </p:nvSpPr>
        <p:spPr>
          <a:xfrm>
            <a:off x="78057" y="6210780"/>
            <a:ext cx="5457825" cy="765594"/>
          </a:xfrm>
          <a:prstGeom prst="rect">
            <a:avLst/>
          </a:prstGeom>
        </p:spPr>
        <p:txBody>
          <a:bodyPr vert="horz" wrap="square" lIns="0" tIns="13970" rIns="0" bIns="0" rtlCol="0">
            <a:spAutoFit/>
          </a:bodyPr>
          <a:lstStyle/>
          <a:p>
            <a:pPr marL="12700" marR="5080">
              <a:lnSpc>
                <a:spcPts val="890"/>
              </a:lnSpc>
              <a:spcBef>
                <a:spcPts val="110"/>
              </a:spcBef>
            </a:pPr>
            <a:r>
              <a:rPr lang="el" sz="800" dirty="0">
                <a:solidFill>
                  <a:srgbClr val="FFFFFF"/>
                </a:solidFill>
                <a:latin typeface="Arial"/>
                <a:cs typeface="Arial"/>
              </a:rPr>
              <a:t>Nasr, Tony, et al. "Power jacking your station: Σε βάθος ανάλυση ασφάλειας των συστημάτων διαχείρισης σταθμών φόρτισης ηλεκτρικών οχημάτων". </a:t>
            </a:r>
            <a:r>
              <a:rPr lang="el" sz="800" i="1" dirty="0">
                <a:solidFill>
                  <a:srgbClr val="FFFFFF"/>
                </a:solidFill>
                <a:latin typeface="Arial"/>
                <a:cs typeface="Arial"/>
              </a:rPr>
              <a:t>Υπολογιστές &amp; Ασφάλεια </a:t>
            </a:r>
            <a:r>
              <a:rPr lang="el" sz="800" dirty="0">
                <a:solidFill>
                  <a:srgbClr val="FFFFFF"/>
                </a:solidFill>
                <a:latin typeface="Arial"/>
                <a:cs typeface="Arial"/>
              </a:rPr>
              <a:t>112 (2022): 102511.</a:t>
            </a:r>
            <a:endParaRPr sz="800" dirty="0">
              <a:latin typeface="Arial"/>
              <a:cs typeface="Arial"/>
            </a:endParaRPr>
          </a:p>
          <a:p>
            <a:pPr marL="13335">
              <a:lnSpc>
                <a:spcPct val="100000"/>
              </a:lnSpc>
              <a:spcBef>
                <a:spcPts val="675"/>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Abdelkader Shaaban (ΑΙΤ), Cristina Alcaraz (UMA)</a:t>
            </a:r>
            <a:endParaRPr sz="1400" dirty="0">
              <a:latin typeface="Century Gothic"/>
              <a:cs typeface="Century Gothic"/>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000000"/>
          </a:solidFill>
        </p:spPr>
        <p:txBody>
          <a:bodyPr wrap="square" lIns="0" tIns="0" rIns="0" bIns="0" rtlCol="0"/>
          <a:lstStyle/>
          <a:p>
            <a:endParaRPr/>
          </a:p>
        </p:txBody>
      </p:sp>
      <p:grpSp>
        <p:nvGrpSpPr>
          <p:cNvPr id="3" name="object 3"/>
          <p:cNvGrpSpPr/>
          <p:nvPr/>
        </p:nvGrpSpPr>
        <p:grpSpPr>
          <a:xfrm>
            <a:off x="0" y="-11112"/>
            <a:ext cx="6043295" cy="6880225"/>
            <a:chOff x="0" y="-11112"/>
            <a:chExt cx="6043295" cy="6880225"/>
          </a:xfrm>
        </p:grpSpPr>
        <p:pic>
          <p:nvPicPr>
            <p:cNvPr id="4" name="object 4"/>
            <p:cNvPicPr/>
            <p:nvPr/>
          </p:nvPicPr>
          <p:blipFill>
            <a:blip r:embed="rId2" cstate="print"/>
            <a:stretch>
              <a:fillRect/>
            </a:stretch>
          </p:blipFill>
          <p:spPr>
            <a:xfrm>
              <a:off x="4425696" y="5059679"/>
              <a:ext cx="929639" cy="1798320"/>
            </a:xfrm>
            <a:prstGeom prst="rect">
              <a:avLst/>
            </a:prstGeom>
          </p:spPr>
        </p:pic>
        <p:pic>
          <p:nvPicPr>
            <p:cNvPr id="5" name="object 5"/>
            <p:cNvPicPr/>
            <p:nvPr/>
          </p:nvPicPr>
          <p:blipFill>
            <a:blip r:embed="rId3" cstate="print"/>
            <a:stretch>
              <a:fillRect/>
            </a:stretch>
          </p:blipFill>
          <p:spPr>
            <a:xfrm>
              <a:off x="0" y="0"/>
              <a:ext cx="5857773" cy="6858000"/>
            </a:xfrm>
            <a:prstGeom prst="rect">
              <a:avLst/>
            </a:prstGeom>
          </p:spPr>
        </p:pic>
        <p:sp>
          <p:nvSpPr>
            <p:cNvPr id="6" name="object 6"/>
            <p:cNvSpPr/>
            <p:nvPr/>
          </p:nvSpPr>
          <p:spPr>
            <a:xfrm>
              <a:off x="2932646" y="0"/>
              <a:ext cx="1818639" cy="6858000"/>
            </a:xfrm>
            <a:custGeom>
              <a:avLst/>
              <a:gdLst/>
              <a:ahLst/>
              <a:cxnLst/>
              <a:rect l="l" t="t" r="r" b="b"/>
              <a:pathLst>
                <a:path w="1818639" h="6858000">
                  <a:moveTo>
                    <a:pt x="1818556" y="0"/>
                  </a:moveTo>
                  <a:lnTo>
                    <a:pt x="0" y="6858000"/>
                  </a:lnTo>
                </a:path>
              </a:pathLst>
            </a:custGeom>
            <a:ln w="22225">
              <a:solidFill>
                <a:srgbClr val="D87A1A"/>
              </a:solidFill>
            </a:ln>
          </p:spPr>
          <p:txBody>
            <a:bodyPr wrap="square" lIns="0" tIns="0" rIns="0" bIns="0" rtlCol="0"/>
            <a:lstStyle/>
            <a:p>
              <a:endParaRPr/>
            </a:p>
          </p:txBody>
        </p:sp>
        <p:sp>
          <p:nvSpPr>
            <p:cNvPr id="7" name="object 7"/>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grpSp>
      <p:sp>
        <p:nvSpPr>
          <p:cNvPr id="8" name="object 8"/>
          <p:cNvSpPr txBox="1">
            <a:spLocks noGrp="1"/>
          </p:cNvSpPr>
          <p:nvPr>
            <p:ph type="title"/>
          </p:nvPr>
        </p:nvSpPr>
        <p:spPr>
          <a:xfrm>
            <a:off x="6423315" y="220390"/>
            <a:ext cx="5736768" cy="382156"/>
          </a:xfrm>
          <a:prstGeom prst="rect">
            <a:avLst/>
          </a:prstGeom>
        </p:spPr>
        <p:txBody>
          <a:bodyPr vert="horz" wrap="square" lIns="0" tIns="12700" rIns="0" bIns="0" rtlCol="0">
            <a:spAutoFit/>
          </a:bodyPr>
          <a:lstStyle/>
          <a:p>
            <a:pPr marL="12700">
              <a:lnSpc>
                <a:spcPct val="100000"/>
              </a:lnSpc>
              <a:spcBef>
                <a:spcPts val="100"/>
              </a:spcBef>
            </a:pPr>
            <a:r>
              <a:rPr lang="el" sz="2400" spc="70" dirty="0">
                <a:solidFill>
                  <a:srgbClr val="FFFFFF"/>
                </a:solidFill>
              </a:rPr>
              <a:t>Επιθέσεις κατά του </a:t>
            </a:r>
            <a:r>
              <a:rPr lang="el-GR" sz="2400" spc="70" dirty="0">
                <a:solidFill>
                  <a:srgbClr val="FFFFFF"/>
                </a:solidFill>
              </a:rPr>
              <a:t>σταθμοί φόρτισης</a:t>
            </a:r>
            <a:endParaRPr sz="2400" dirty="0"/>
          </a:p>
        </p:txBody>
      </p:sp>
      <p:sp>
        <p:nvSpPr>
          <p:cNvPr id="9" name="object 9"/>
          <p:cNvSpPr txBox="1"/>
          <p:nvPr/>
        </p:nvSpPr>
        <p:spPr>
          <a:xfrm>
            <a:off x="6148734" y="606424"/>
            <a:ext cx="5476240" cy="4783937"/>
          </a:xfrm>
          <a:prstGeom prst="rect">
            <a:avLst/>
          </a:prstGeom>
        </p:spPr>
        <p:txBody>
          <a:bodyPr vert="horz" wrap="square" lIns="0" tIns="104139" rIns="0" bIns="0" rtlCol="0">
            <a:spAutoFit/>
          </a:bodyPr>
          <a:lstStyle/>
          <a:p>
            <a:pPr marL="286385" indent="-273685">
              <a:lnSpc>
                <a:spcPct val="100000"/>
              </a:lnSpc>
              <a:spcBef>
                <a:spcPts val="819"/>
              </a:spcBef>
              <a:buClr>
                <a:srgbClr val="FFBA00"/>
              </a:buClr>
              <a:buFont typeface="Courier New"/>
              <a:buChar char="o"/>
              <a:tabLst>
                <a:tab pos="286385" algn="l"/>
              </a:tabLst>
            </a:pPr>
            <a:r>
              <a:rPr lang="el" sz="1200" b="1" dirty="0">
                <a:solidFill>
                  <a:srgbClr val="FFFFFF"/>
                </a:solidFill>
                <a:latin typeface="Century Gothic Bold"/>
                <a:cs typeface="Century Gothic Bold"/>
              </a:rPr>
              <a:t>Άρνηση υπηρεσίας (DoS)</a:t>
            </a:r>
            <a:endParaRPr sz="1200" dirty="0">
              <a:latin typeface="Century Gothic Bold"/>
              <a:cs typeface="Century Gothic Bold"/>
            </a:endParaRPr>
          </a:p>
          <a:p>
            <a:pPr marL="285750" marR="6350" indent="-273050" algn="just">
              <a:lnSpc>
                <a:spcPct val="100000"/>
              </a:lnSpc>
              <a:spcBef>
                <a:spcPts val="720"/>
              </a:spcBef>
              <a:buFont typeface="Courier New"/>
              <a:buChar char="o"/>
              <a:tabLst>
                <a:tab pos="287020" algn="l"/>
              </a:tabLst>
            </a:pPr>
            <a:r>
              <a:rPr lang="el" sz="1200" dirty="0">
                <a:solidFill>
                  <a:srgbClr val="FFFFFF"/>
                </a:solidFill>
                <a:latin typeface="Century Gothic"/>
                <a:cs typeface="Century Gothic"/>
              </a:rPr>
              <a:t>Οι επιτιθέμενοι μπορούν να αποκτήσουν τον έλεγχο του </a:t>
            </a:r>
            <a:r>
              <a:rPr lang="el-GR" sz="1200" dirty="0">
                <a:solidFill>
                  <a:srgbClr val="FFFFFF"/>
                </a:solidFill>
                <a:latin typeface="Century Gothic"/>
                <a:cs typeface="Century Gothic"/>
              </a:rPr>
              <a:t>σταθμοί φόρτισης</a:t>
            </a:r>
            <a:r>
              <a:rPr lang="el" sz="1200" dirty="0">
                <a:solidFill>
                  <a:srgbClr val="FFFFFF"/>
                </a:solidFill>
                <a:latin typeface="Century Gothic"/>
                <a:cs typeface="Century Gothic"/>
              </a:rPr>
              <a:t>MS για να κλειδώσουν το </a:t>
            </a:r>
            <a:r>
              <a:rPr lang="el-GR" sz="1200" dirty="0">
                <a:solidFill>
                  <a:srgbClr val="FFFFFF"/>
                </a:solidFill>
                <a:latin typeface="Century Gothic"/>
                <a:cs typeface="Century Gothic"/>
              </a:rPr>
              <a:t>σταθμοί φόρτισης</a:t>
            </a:r>
            <a:r>
              <a:rPr lang="el" sz="1200" dirty="0">
                <a:solidFill>
                  <a:srgbClr val="FFFFFF"/>
                </a:solidFill>
                <a:latin typeface="Century Gothic"/>
                <a:cs typeface="Century Gothic"/>
              </a:rPr>
              <a:t> ή να απενεργοποιήσουν λειτουργίες, αρνούμενοι τη νόμιμη πρόσβαση.</a:t>
            </a:r>
            <a:endParaRPr sz="1200" dirty="0">
              <a:latin typeface="Century Gothic"/>
              <a:cs typeface="Century Gothic"/>
            </a:endParaRPr>
          </a:p>
          <a:p>
            <a:pPr marL="285750" marR="5715" indent="-273050" algn="just">
              <a:lnSpc>
                <a:spcPct val="101400"/>
              </a:lnSpc>
              <a:spcBef>
                <a:spcPts val="600"/>
              </a:spcBef>
              <a:buFont typeface="Courier New"/>
              <a:buChar char="o"/>
              <a:tabLst>
                <a:tab pos="287020" algn="l"/>
              </a:tabLst>
            </a:pPr>
            <a:r>
              <a:rPr lang="el" sz="1200" dirty="0">
                <a:solidFill>
                  <a:srgbClr val="FFFFFF"/>
                </a:solidFill>
                <a:latin typeface="Century Gothic"/>
                <a:cs typeface="Century Gothic"/>
              </a:rPr>
              <a:t>Χρειάζεται αρχικό έλεγχο των κρατών μελών, πιθανώς μέσω XSS ή </a:t>
            </a:r>
            <a:r>
              <a:rPr lang="en-US" sz="1200" dirty="0">
                <a:solidFill>
                  <a:srgbClr val="FFFFFF"/>
                </a:solidFill>
                <a:latin typeface="Century Gothic"/>
                <a:cs typeface="Century Gothic"/>
              </a:rPr>
              <a:t>CSRF</a:t>
            </a:r>
            <a:r>
              <a:rPr lang="el" sz="1200" dirty="0">
                <a:solidFill>
                  <a:srgbClr val="FFFFFF"/>
                </a:solidFill>
                <a:latin typeface="Century Gothic"/>
                <a:cs typeface="Century Gothic"/>
              </a:rPr>
              <a:t>, για την εκτέλεση επιθέσεων DoS σε </a:t>
            </a:r>
            <a:r>
              <a:rPr lang="el-GR" sz="1200" dirty="0">
                <a:solidFill>
                  <a:srgbClr val="FFFFFF"/>
                </a:solidFill>
                <a:latin typeface="Century Gothic"/>
                <a:cs typeface="Century Gothic"/>
              </a:rPr>
              <a:t>σταθμοί φόρτισης</a:t>
            </a:r>
            <a:r>
              <a:rPr lang="el" sz="1200" dirty="0">
                <a:solidFill>
                  <a:srgbClr val="FFFFFF"/>
                </a:solidFill>
                <a:latin typeface="Century Gothic"/>
                <a:cs typeface="Century Gothic"/>
              </a:rPr>
              <a:t>.</a:t>
            </a:r>
            <a:endParaRPr sz="1200" dirty="0">
              <a:latin typeface="Century Gothic"/>
              <a:cs typeface="Century Gothic"/>
            </a:endParaRPr>
          </a:p>
          <a:p>
            <a:pPr marL="285750" marR="5080" indent="-273050" algn="just">
              <a:lnSpc>
                <a:spcPct val="97900"/>
              </a:lnSpc>
              <a:spcBef>
                <a:spcPts val="660"/>
              </a:spcBef>
              <a:buFont typeface="Courier New"/>
              <a:buChar char="o"/>
              <a:tabLst>
                <a:tab pos="287020" algn="l"/>
              </a:tabLst>
            </a:pPr>
            <a:r>
              <a:rPr lang="el" sz="1200" dirty="0">
                <a:solidFill>
                  <a:srgbClr val="FFFFFF"/>
                </a:solidFill>
                <a:latin typeface="Century Gothic"/>
                <a:cs typeface="Century Gothic"/>
              </a:rPr>
              <a:t>Εντόπισε ελαττώματα </a:t>
            </a:r>
            <a:r>
              <a:rPr lang="en-US" sz="1200" dirty="0">
                <a:solidFill>
                  <a:srgbClr val="FFFFFF"/>
                </a:solidFill>
                <a:latin typeface="Century Gothic"/>
                <a:cs typeface="Century Gothic"/>
              </a:rPr>
              <a:t>CSRF</a:t>
            </a:r>
            <a:r>
              <a:rPr lang="el" sz="1200" dirty="0">
                <a:solidFill>
                  <a:srgbClr val="FFFFFF"/>
                </a:solidFill>
                <a:latin typeface="Century Gothic"/>
                <a:cs typeface="Century Gothic"/>
              </a:rPr>
              <a:t> στο EVlink και το OASIS, επιτρέποντας στους αντιπάλους να επανεκκινήσουν αναγκαστικά το </a:t>
            </a:r>
            <a:r>
              <a:rPr lang="el-GR" sz="1200" dirty="0">
                <a:solidFill>
                  <a:srgbClr val="FFFFFF"/>
                </a:solidFill>
                <a:latin typeface="Century Gothic"/>
                <a:cs typeface="Century Gothic"/>
              </a:rPr>
              <a:t>σταθμοί φόρτισης</a:t>
            </a:r>
            <a:r>
              <a:rPr lang="el" sz="1200" dirty="0">
                <a:solidFill>
                  <a:srgbClr val="FFFFFF"/>
                </a:solidFill>
                <a:latin typeface="Century Gothic"/>
                <a:cs typeface="Century Gothic"/>
              </a:rPr>
              <a:t>, προκαλώντας διακοπή στα χρονοδιαγράμματα φόρτισης.</a:t>
            </a:r>
            <a:endParaRPr sz="1200" dirty="0">
              <a:latin typeface="Century Gothic"/>
              <a:cs typeface="Century Gothic"/>
            </a:endParaRPr>
          </a:p>
          <a:p>
            <a:pPr marL="285750" marR="5080" indent="-273050" algn="just">
              <a:lnSpc>
                <a:spcPct val="101400"/>
              </a:lnSpc>
              <a:spcBef>
                <a:spcPts val="600"/>
              </a:spcBef>
              <a:buFont typeface="Courier New"/>
              <a:buChar char="o"/>
              <a:tabLst>
                <a:tab pos="287020" algn="l"/>
              </a:tabLst>
            </a:pPr>
            <a:r>
              <a:rPr lang="el" sz="1200" dirty="0">
                <a:solidFill>
                  <a:srgbClr val="FFFFFF"/>
                </a:solidFill>
                <a:latin typeface="Century Gothic"/>
                <a:cs typeface="Century Gothic"/>
              </a:rPr>
              <a:t>Η ευπάθεια </a:t>
            </a:r>
            <a:r>
              <a:rPr lang="en-US" sz="1200" dirty="0">
                <a:solidFill>
                  <a:srgbClr val="FFFFFF"/>
                </a:solidFill>
                <a:latin typeface="Century Gothic"/>
                <a:cs typeface="Century Gothic"/>
              </a:rPr>
              <a:t>CSRF</a:t>
            </a:r>
            <a:r>
              <a:rPr lang="el" sz="1200" dirty="0">
                <a:solidFill>
                  <a:srgbClr val="FFFFFF"/>
                </a:solidFill>
                <a:latin typeface="Century Gothic"/>
                <a:cs typeface="Century Gothic"/>
              </a:rPr>
              <a:t> στο EVlink μπορεί να προκαλέσει επανεκκίνηση του </a:t>
            </a:r>
            <a:r>
              <a:rPr lang="el-GR" sz="1200" dirty="0">
                <a:solidFill>
                  <a:srgbClr val="FFFFFF"/>
                </a:solidFill>
                <a:latin typeface="Century Gothic"/>
                <a:cs typeface="Century Gothic"/>
              </a:rPr>
              <a:t>σταθμοί φόρτισης</a:t>
            </a:r>
            <a:r>
              <a:rPr lang="el" sz="1200" dirty="0">
                <a:solidFill>
                  <a:srgbClr val="FFFFFF"/>
                </a:solidFill>
                <a:latin typeface="Century Gothic"/>
                <a:cs typeface="Century Gothic"/>
              </a:rPr>
              <a:t> κάθε 30 δευτερόλεπτα λόγω της απουσίας τυχαίας επικύρωσης διακριτικών.</a:t>
            </a:r>
            <a:endParaRPr sz="1200" dirty="0">
              <a:latin typeface="Century Gothic"/>
              <a:cs typeface="Century Gothic"/>
            </a:endParaRPr>
          </a:p>
          <a:p>
            <a:pPr marL="285750" marR="5080" indent="-273050" algn="just">
              <a:lnSpc>
                <a:spcPct val="100699"/>
              </a:lnSpc>
              <a:spcBef>
                <a:spcPts val="515"/>
              </a:spcBef>
              <a:buFont typeface="Courier New"/>
              <a:buChar char="o"/>
              <a:tabLst>
                <a:tab pos="287020" algn="l"/>
              </a:tabLst>
            </a:pPr>
            <a:r>
              <a:rPr lang="el" sz="1200" dirty="0">
                <a:solidFill>
                  <a:srgbClr val="FFFFFF"/>
                </a:solidFill>
                <a:latin typeface="Century Gothic"/>
                <a:cs typeface="Century Gothic"/>
              </a:rPr>
              <a:t>Ο εισβολέας μπορεί να πλημμυρίσει το </a:t>
            </a:r>
            <a:r>
              <a:rPr lang="el-GR" sz="1200" dirty="0">
                <a:solidFill>
                  <a:srgbClr val="FFFFFF"/>
                </a:solidFill>
                <a:latin typeface="Century Gothic"/>
                <a:cs typeface="Century Gothic"/>
              </a:rPr>
              <a:t>σταθμοί φόρτισης</a:t>
            </a:r>
            <a:r>
              <a:rPr lang="el" sz="1200" dirty="0">
                <a:solidFill>
                  <a:srgbClr val="FFFFFF"/>
                </a:solidFill>
                <a:latin typeface="Century Gothic"/>
                <a:cs typeface="Century Gothic"/>
              </a:rPr>
              <a:t>MS με αιτήματα, εμποδίζοντας τη νόμιμη πρόσβαση, καθώς πολλά </a:t>
            </a:r>
            <a:r>
              <a:rPr lang="el-GR" sz="1200" dirty="0">
                <a:solidFill>
                  <a:srgbClr val="FFFFFF"/>
                </a:solidFill>
                <a:latin typeface="Century Gothic"/>
                <a:cs typeface="Century Gothic"/>
              </a:rPr>
              <a:t>σταθμοί φόρτισης</a:t>
            </a:r>
            <a:r>
              <a:rPr lang="el" sz="1200" dirty="0">
                <a:solidFill>
                  <a:srgbClr val="FFFFFF"/>
                </a:solidFill>
                <a:latin typeface="Century Gothic"/>
                <a:cs typeface="Century Gothic"/>
              </a:rPr>
              <a:t>MS δεν διαθέτουν μηχανισμούς περιορισμού ρυθμού.</a:t>
            </a:r>
            <a:endParaRPr sz="1200" dirty="0">
              <a:latin typeface="Century Gothic"/>
              <a:cs typeface="Century Gothic"/>
            </a:endParaRPr>
          </a:p>
          <a:p>
            <a:pPr marL="285750" marR="5715" indent="-273050" algn="just">
              <a:lnSpc>
                <a:spcPct val="101400"/>
              </a:lnSpc>
              <a:spcBef>
                <a:spcPts val="600"/>
              </a:spcBef>
              <a:buFont typeface="Courier New"/>
              <a:buChar char="o"/>
              <a:tabLst>
                <a:tab pos="287020" algn="l"/>
              </a:tabLst>
            </a:pPr>
            <a:r>
              <a:rPr lang="el" sz="1200" dirty="0">
                <a:solidFill>
                  <a:srgbClr val="FFFFFF"/>
                </a:solidFill>
                <a:latin typeface="Century Gothic"/>
                <a:cs typeface="Century Gothic"/>
              </a:rPr>
              <a:t>Ορισμένα </a:t>
            </a:r>
            <a:r>
              <a:rPr lang="el-GR" sz="1200" dirty="0">
                <a:solidFill>
                  <a:srgbClr val="FFFFFF"/>
                </a:solidFill>
                <a:latin typeface="Century Gothic"/>
                <a:cs typeface="Century Gothic"/>
              </a:rPr>
              <a:t>σταθμοί φόρτισης</a:t>
            </a:r>
            <a:r>
              <a:rPr lang="el" sz="1200" dirty="0">
                <a:solidFill>
                  <a:srgbClr val="FFFFFF"/>
                </a:solidFill>
                <a:latin typeface="Century Gothic"/>
                <a:cs typeface="Century Gothic"/>
              </a:rPr>
              <a:t>MS δεν διαθέτουν μηχανισμούς περιορισμού ρυθμού (π.χ. έλεγχος ταυτότητας), όπως xChargeIn, </a:t>
            </a:r>
            <a:r>
              <a:rPr lang="el-GR" sz="1200" dirty="0">
                <a:solidFill>
                  <a:srgbClr val="FFFFFF"/>
                </a:solidFill>
                <a:latin typeface="Century Gothic"/>
                <a:cs typeface="Century Gothic"/>
              </a:rPr>
              <a:t>σταθμοί φόρτισης</a:t>
            </a:r>
            <a:r>
              <a:rPr lang="el" sz="1200" dirty="0">
                <a:solidFill>
                  <a:srgbClr val="FFFFFF"/>
                </a:solidFill>
                <a:latin typeface="Century Gothic"/>
                <a:cs typeface="Century Gothic"/>
              </a:rPr>
              <a:t>WI Etrel, Keba.</a:t>
            </a:r>
            <a:endParaRPr sz="1200" dirty="0">
              <a:latin typeface="Century Gothic"/>
              <a:cs typeface="Century Gothic"/>
            </a:endParaRPr>
          </a:p>
          <a:p>
            <a:pPr marL="285750" marR="5080" indent="-273050" algn="just">
              <a:lnSpc>
                <a:spcPct val="100000"/>
              </a:lnSpc>
              <a:spcBef>
                <a:spcPts val="530"/>
              </a:spcBef>
              <a:buFont typeface="Courier New"/>
              <a:buChar char="o"/>
              <a:tabLst>
                <a:tab pos="287020" algn="l"/>
              </a:tabLst>
            </a:pPr>
            <a:r>
              <a:rPr lang="el" sz="1200" dirty="0">
                <a:solidFill>
                  <a:srgbClr val="FFFFFF"/>
                </a:solidFill>
                <a:latin typeface="Century Gothic"/>
                <a:cs typeface="Century Gothic"/>
              </a:rPr>
              <a:t>Επιτρέπει στους αντιπάλους να διακόπτουν το </a:t>
            </a:r>
            <a:r>
              <a:rPr lang="el-GR" sz="1200" dirty="0">
                <a:solidFill>
                  <a:srgbClr val="FFFFFF"/>
                </a:solidFill>
                <a:latin typeface="Century Gothic"/>
                <a:cs typeface="Century Gothic"/>
              </a:rPr>
              <a:t>σταθμό φόρτισης</a:t>
            </a:r>
            <a:r>
              <a:rPr lang="el" sz="1200" dirty="0">
                <a:solidFill>
                  <a:srgbClr val="FFFFFF"/>
                </a:solidFill>
                <a:latin typeface="Century Gothic"/>
                <a:cs typeface="Century Gothic"/>
              </a:rPr>
              <a:t>MS και να πραγματοποιούν επιθέσεις λεξικού σε φόρμες σύνδεσης.</a:t>
            </a:r>
            <a:endParaRPr sz="1200" dirty="0">
              <a:latin typeface="Century Gothic"/>
              <a:cs typeface="Century Gothic"/>
            </a:endParaRPr>
          </a:p>
          <a:p>
            <a:pPr marL="285750" marR="5080" indent="-273050" algn="just">
              <a:lnSpc>
                <a:spcPct val="101400"/>
              </a:lnSpc>
              <a:spcBef>
                <a:spcPts val="600"/>
              </a:spcBef>
              <a:buFont typeface="Courier New"/>
              <a:buChar char="o"/>
              <a:tabLst>
                <a:tab pos="287020" algn="l"/>
              </a:tabLst>
            </a:pPr>
            <a:r>
              <a:rPr lang="el-GR" sz="1200" dirty="0">
                <a:solidFill>
                  <a:srgbClr val="FFFFFF"/>
                </a:solidFill>
                <a:latin typeface="Century Gothic"/>
                <a:cs typeface="Century Gothic"/>
              </a:rPr>
              <a:t>Οι αντίπαλοι μπορούν να κάνουν </a:t>
            </a:r>
            <a:r>
              <a:rPr lang="el-GR" sz="1200" dirty="0" err="1">
                <a:solidFill>
                  <a:srgbClr val="FFFFFF"/>
                </a:solidFill>
                <a:latin typeface="Century Gothic"/>
                <a:cs typeface="Century Gothic"/>
              </a:rPr>
              <a:t>brute-force</a:t>
            </a:r>
            <a:r>
              <a:rPr lang="el-GR" sz="1200" dirty="0">
                <a:solidFill>
                  <a:srgbClr val="FFFFFF"/>
                </a:solidFill>
                <a:latin typeface="Century Gothic"/>
                <a:cs typeface="Century Gothic"/>
              </a:rPr>
              <a:t> τις </a:t>
            </a:r>
            <a:r>
              <a:rPr lang="el-GR" sz="1200" dirty="0" err="1">
                <a:solidFill>
                  <a:srgbClr val="FFFFFF"/>
                </a:solidFill>
                <a:latin typeface="Century Gothic"/>
                <a:cs typeface="Century Gothic"/>
              </a:rPr>
              <a:t>web</a:t>
            </a:r>
            <a:r>
              <a:rPr lang="el-GR" sz="1200" dirty="0">
                <a:solidFill>
                  <a:srgbClr val="FFFFFF"/>
                </a:solidFill>
                <a:latin typeface="Century Gothic"/>
                <a:cs typeface="Century Gothic"/>
              </a:rPr>
              <a:t> διαδρομές του σταθμό </a:t>
            </a:r>
            <a:r>
              <a:rPr lang="el-GR" sz="1200" dirty="0" err="1">
                <a:solidFill>
                  <a:srgbClr val="FFFFFF"/>
                </a:solidFill>
                <a:latin typeface="Century Gothic"/>
                <a:cs typeface="Century Gothic"/>
              </a:rPr>
              <a:t>φόρτισηςMS</a:t>
            </a:r>
            <a:r>
              <a:rPr lang="el-GR" sz="1200" dirty="0">
                <a:solidFill>
                  <a:srgbClr val="FFFFFF"/>
                </a:solidFill>
                <a:latin typeface="Century Gothic"/>
                <a:cs typeface="Century Gothic"/>
              </a:rPr>
              <a:t> για να βρουν κρυφά τελικά σημεία και πόρους.</a:t>
            </a:r>
            <a:endParaRPr lang="el-GR" sz="1200" dirty="0">
              <a:latin typeface="Century Gothic"/>
              <a:cs typeface="Century Gothic"/>
            </a:endParaRPr>
          </a:p>
        </p:txBody>
      </p:sp>
      <p:sp>
        <p:nvSpPr>
          <p:cNvPr id="10" name="object 10"/>
          <p:cNvSpPr txBox="1"/>
          <p:nvPr/>
        </p:nvSpPr>
        <p:spPr>
          <a:xfrm>
            <a:off x="78739" y="6201155"/>
            <a:ext cx="5457825" cy="260350"/>
          </a:xfrm>
          <a:prstGeom prst="rect">
            <a:avLst/>
          </a:prstGeom>
        </p:spPr>
        <p:txBody>
          <a:bodyPr vert="horz" wrap="square" lIns="0" tIns="23495" rIns="0" bIns="0" rtlCol="0">
            <a:spAutoFit/>
          </a:bodyPr>
          <a:lstStyle/>
          <a:p>
            <a:pPr marL="12700" marR="5080">
              <a:lnSpc>
                <a:spcPts val="890"/>
              </a:lnSpc>
              <a:spcBef>
                <a:spcPts val="185"/>
              </a:spcBef>
            </a:pPr>
            <a:r>
              <a:rPr lang="el" sz="800">
                <a:solidFill>
                  <a:srgbClr val="FFFFFF"/>
                </a:solidFill>
                <a:latin typeface="Arial"/>
                <a:cs typeface="Arial"/>
              </a:rPr>
              <a:t>Nasr, Tony, et al. "Power jacking your station: Σε βάθος ανάλυση ασφάλειας των συστημάτων διαχείρισης σταθμών φόρτισης ηλεκτρικών οχημάτων". </a:t>
            </a:r>
            <a:r>
              <a:rPr lang="el" sz="800" i="1">
                <a:solidFill>
                  <a:srgbClr val="FFFFFF"/>
                </a:solidFill>
                <a:latin typeface="Arial"/>
                <a:cs typeface="Arial"/>
              </a:rPr>
              <a:t>Υπολογιστές &amp; Ασφάλεια </a:t>
            </a:r>
            <a:r>
              <a:rPr lang="el" sz="800">
                <a:solidFill>
                  <a:srgbClr val="FFFFFF"/>
                </a:solidFill>
                <a:latin typeface="Arial"/>
                <a:cs typeface="Arial"/>
              </a:rPr>
              <a:t>112 (2022): 102511.</a:t>
            </a:r>
            <a:endParaRPr sz="800">
              <a:latin typeface="Arial"/>
              <a:cs typeface="Arial"/>
            </a:endParaRPr>
          </a:p>
        </p:txBody>
      </p:sp>
      <p:pic>
        <p:nvPicPr>
          <p:cNvPr id="11" name="object 11"/>
          <p:cNvPicPr/>
          <p:nvPr/>
        </p:nvPicPr>
        <p:blipFill>
          <a:blip r:embed="rId4" cstate="print"/>
          <a:stretch>
            <a:fillRect/>
          </a:stretch>
        </p:blipFill>
        <p:spPr>
          <a:xfrm>
            <a:off x="112963" y="4093372"/>
            <a:ext cx="4657724" cy="962025"/>
          </a:xfrm>
          <a:prstGeom prst="rect">
            <a:avLst/>
          </a:prstGeom>
        </p:spPr>
      </p:pic>
      <p:pic>
        <p:nvPicPr>
          <p:cNvPr id="12" name="object 12"/>
          <p:cNvPicPr/>
          <p:nvPr/>
        </p:nvPicPr>
        <p:blipFill>
          <a:blip r:embed="rId5" cstate="print"/>
          <a:stretch>
            <a:fillRect/>
          </a:stretch>
        </p:blipFill>
        <p:spPr>
          <a:xfrm>
            <a:off x="7549376" y="6167335"/>
            <a:ext cx="3294001" cy="612000"/>
          </a:xfrm>
          <a:prstGeom prst="rect">
            <a:avLst/>
          </a:prstGeom>
        </p:spPr>
      </p:pic>
      <p:sp>
        <p:nvSpPr>
          <p:cNvPr id="13" name="object 13"/>
          <p:cNvSpPr txBox="1"/>
          <p:nvPr/>
        </p:nvSpPr>
        <p:spPr>
          <a:xfrm>
            <a:off x="78739" y="6523201"/>
            <a:ext cx="5438140" cy="444352"/>
          </a:xfrm>
          <a:prstGeom prst="rect">
            <a:avLst/>
          </a:prstGeom>
        </p:spPr>
        <p:txBody>
          <a:bodyPr vert="horz" wrap="square" lIns="0" tIns="13335" rIns="0" bIns="0" rtlCol="0">
            <a:spAutoFit/>
          </a:bodyPr>
          <a:lstStyle/>
          <a:p>
            <a:pPr marL="12700">
              <a:lnSpc>
                <a:spcPct val="100000"/>
              </a:lnSpc>
              <a:spcBef>
                <a:spcPts val="105"/>
              </a:spcBef>
            </a:pPr>
            <a:r>
              <a:rPr lang="el-GR" sz="1400" dirty="0">
                <a:latin typeface="Century Gothic"/>
                <a:cs typeface="Century Gothic"/>
              </a:rPr>
              <a:t>σταθμοί φόρτισης</a:t>
            </a:r>
            <a:r>
              <a:rPr lang="el" sz="1400" dirty="0">
                <a:latin typeface="Century Gothic"/>
                <a:cs typeface="Century Gothic"/>
              </a:rPr>
              <a:t>P008_S_E: Abdelkader Shaaban (ΑΙΤ), Cristina Alcaraz (UMA)</a:t>
            </a:r>
            <a:endParaRPr sz="1400" dirty="0">
              <a:latin typeface="Century Gothic"/>
              <a:cs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49376" y="6167335"/>
            <a:ext cx="3294001" cy="612000"/>
          </a:xfrm>
          <a:prstGeom prst="rect">
            <a:avLst/>
          </a:prstGeom>
        </p:spPr>
      </p:pic>
      <p:sp>
        <p:nvSpPr>
          <p:cNvPr id="3" name="object 3"/>
          <p:cNvSpPr txBox="1"/>
          <p:nvPr/>
        </p:nvSpPr>
        <p:spPr>
          <a:xfrm>
            <a:off x="0" y="4609553"/>
            <a:ext cx="5594555" cy="1225720"/>
          </a:xfrm>
          <a:prstGeom prst="rect">
            <a:avLst/>
          </a:prstGeom>
          <a:solidFill>
            <a:srgbClr val="D87A1A"/>
          </a:solidFill>
        </p:spPr>
        <p:txBody>
          <a:bodyPr vert="horz" wrap="square" lIns="0" tIns="69215" rIns="0" bIns="0" rtlCol="0">
            <a:spAutoFit/>
          </a:bodyPr>
          <a:lstStyle/>
          <a:p>
            <a:pPr marL="91440" marR="923290">
              <a:lnSpc>
                <a:spcPts val="3000"/>
              </a:lnSpc>
              <a:spcBef>
                <a:spcPts val="545"/>
              </a:spcBef>
            </a:pPr>
            <a:r>
              <a:rPr lang="el" sz="2800" spc="75" dirty="0">
                <a:solidFill>
                  <a:srgbClr val="FFFFFF"/>
                </a:solidFill>
                <a:latin typeface="Book Antiqua"/>
                <a:cs typeface="Book Antiqua"/>
              </a:rPr>
              <a:t>Προκλήσεις ασφάλειας και απορρήτου </a:t>
            </a:r>
            <a:r>
              <a:rPr lang="el-GR" sz="2800" spc="75" dirty="0">
                <a:solidFill>
                  <a:srgbClr val="FFFFFF"/>
                </a:solidFill>
                <a:latin typeface="Book Antiqua"/>
                <a:cs typeface="Book Antiqua"/>
              </a:rPr>
              <a:t>στους σταθμούς φόρτισης</a:t>
            </a:r>
            <a:endParaRPr sz="2800" dirty="0">
              <a:latin typeface="Book Antiqua"/>
              <a:cs typeface="Book Antiqua"/>
            </a:endParaRPr>
          </a:p>
        </p:txBody>
      </p:sp>
      <p:sp>
        <p:nvSpPr>
          <p:cNvPr id="4" name="object 4"/>
          <p:cNvSpPr txBox="1"/>
          <p:nvPr/>
        </p:nvSpPr>
        <p:spPr>
          <a:xfrm>
            <a:off x="78739" y="6523201"/>
            <a:ext cx="3042285" cy="444352"/>
          </a:xfrm>
          <a:prstGeom prst="rect">
            <a:avLst/>
          </a:prstGeom>
        </p:spPr>
        <p:txBody>
          <a:bodyPr vert="horz" wrap="square" lIns="0" tIns="13335" rIns="0" bIns="0" rtlCol="0">
            <a:spAutoFit/>
          </a:bodyPr>
          <a:lstStyle/>
          <a:p>
            <a:pPr marL="12700">
              <a:lnSpc>
                <a:spcPct val="100000"/>
              </a:lnSpc>
              <a:spcBef>
                <a:spcPts val="105"/>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Κριστίνα Αλκαράθ (UMA)</a:t>
            </a:r>
            <a:endParaRPr sz="1400" dirty="0">
              <a:latin typeface="Century Gothic"/>
              <a:cs typeface="Century Gothic"/>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995403" y="0"/>
            <a:ext cx="2980690" cy="6852284"/>
            <a:chOff x="7995403" y="0"/>
            <a:chExt cx="2980690" cy="6852284"/>
          </a:xfrm>
        </p:grpSpPr>
        <p:pic>
          <p:nvPicPr>
            <p:cNvPr id="3" name="object 3"/>
            <p:cNvPicPr/>
            <p:nvPr/>
          </p:nvPicPr>
          <p:blipFill>
            <a:blip r:embed="rId2" cstate="print"/>
            <a:stretch>
              <a:fillRect/>
            </a:stretch>
          </p:blipFill>
          <p:spPr>
            <a:xfrm>
              <a:off x="8232648" y="0"/>
              <a:ext cx="2743200" cy="6851903"/>
            </a:xfrm>
            <a:prstGeom prst="rect">
              <a:avLst/>
            </a:prstGeom>
          </p:spPr>
        </p:pic>
        <p:pic>
          <p:nvPicPr>
            <p:cNvPr id="4" name="object 4"/>
            <p:cNvPicPr/>
            <p:nvPr/>
          </p:nvPicPr>
          <p:blipFill>
            <a:blip r:embed="rId3" cstate="print"/>
            <a:stretch>
              <a:fillRect/>
            </a:stretch>
          </p:blipFill>
          <p:spPr>
            <a:xfrm>
              <a:off x="9000744" y="4370832"/>
              <a:ext cx="880872" cy="1706880"/>
            </a:xfrm>
            <a:prstGeom prst="rect">
              <a:avLst/>
            </a:prstGeom>
          </p:spPr>
        </p:pic>
        <p:sp>
          <p:nvSpPr>
            <p:cNvPr id="5" name="object 5"/>
            <p:cNvSpPr/>
            <p:nvPr/>
          </p:nvSpPr>
          <p:spPr>
            <a:xfrm>
              <a:off x="7995403" y="1894376"/>
              <a:ext cx="2847975" cy="3390900"/>
            </a:xfrm>
            <a:custGeom>
              <a:avLst/>
              <a:gdLst/>
              <a:ahLst/>
              <a:cxnLst/>
              <a:rect l="l" t="t" r="r" b="b"/>
              <a:pathLst>
                <a:path w="2847975" h="3390900">
                  <a:moveTo>
                    <a:pt x="2373304" y="0"/>
                  </a:moveTo>
                  <a:lnTo>
                    <a:pt x="474670" y="0"/>
                  </a:lnTo>
                  <a:lnTo>
                    <a:pt x="426137" y="2450"/>
                  </a:lnTo>
                  <a:lnTo>
                    <a:pt x="379007" y="9643"/>
                  </a:lnTo>
                  <a:lnTo>
                    <a:pt x="333517" y="21340"/>
                  </a:lnTo>
                  <a:lnTo>
                    <a:pt x="289906" y="37301"/>
                  </a:lnTo>
                  <a:lnTo>
                    <a:pt x="248414" y="57290"/>
                  </a:lnTo>
                  <a:lnTo>
                    <a:pt x="209277" y="81066"/>
                  </a:lnTo>
                  <a:lnTo>
                    <a:pt x="172735" y="108391"/>
                  </a:lnTo>
                  <a:lnTo>
                    <a:pt x="139027" y="139027"/>
                  </a:lnTo>
                  <a:lnTo>
                    <a:pt x="108391" y="172735"/>
                  </a:lnTo>
                  <a:lnTo>
                    <a:pt x="81066" y="209277"/>
                  </a:lnTo>
                  <a:lnTo>
                    <a:pt x="57290" y="248414"/>
                  </a:lnTo>
                  <a:lnTo>
                    <a:pt x="37301" y="289906"/>
                  </a:lnTo>
                  <a:lnTo>
                    <a:pt x="21340" y="333517"/>
                  </a:lnTo>
                  <a:lnTo>
                    <a:pt x="9643" y="379007"/>
                  </a:lnTo>
                  <a:lnTo>
                    <a:pt x="2450" y="426137"/>
                  </a:lnTo>
                  <a:lnTo>
                    <a:pt x="0" y="474670"/>
                  </a:lnTo>
                  <a:lnTo>
                    <a:pt x="0" y="2916228"/>
                  </a:lnTo>
                  <a:lnTo>
                    <a:pt x="2450" y="2964760"/>
                  </a:lnTo>
                  <a:lnTo>
                    <a:pt x="9643" y="3011891"/>
                  </a:lnTo>
                  <a:lnTo>
                    <a:pt x="21340" y="3057381"/>
                  </a:lnTo>
                  <a:lnTo>
                    <a:pt x="37301" y="3100991"/>
                  </a:lnTo>
                  <a:lnTo>
                    <a:pt x="57290" y="3142484"/>
                  </a:lnTo>
                  <a:lnTo>
                    <a:pt x="81066" y="3181621"/>
                  </a:lnTo>
                  <a:lnTo>
                    <a:pt x="108391" y="3218163"/>
                  </a:lnTo>
                  <a:lnTo>
                    <a:pt x="139027" y="3251871"/>
                  </a:lnTo>
                  <a:lnTo>
                    <a:pt x="172735" y="3282507"/>
                  </a:lnTo>
                  <a:lnTo>
                    <a:pt x="209277" y="3309832"/>
                  </a:lnTo>
                  <a:lnTo>
                    <a:pt x="248414" y="3333608"/>
                  </a:lnTo>
                  <a:lnTo>
                    <a:pt x="289906" y="3353596"/>
                  </a:lnTo>
                  <a:lnTo>
                    <a:pt x="333517" y="3369558"/>
                  </a:lnTo>
                  <a:lnTo>
                    <a:pt x="379007" y="3381255"/>
                  </a:lnTo>
                  <a:lnTo>
                    <a:pt x="426137" y="3388448"/>
                  </a:lnTo>
                  <a:lnTo>
                    <a:pt x="474670" y="3390898"/>
                  </a:lnTo>
                  <a:lnTo>
                    <a:pt x="2373304" y="3390898"/>
                  </a:lnTo>
                  <a:lnTo>
                    <a:pt x="2421837" y="3388448"/>
                  </a:lnTo>
                  <a:lnTo>
                    <a:pt x="2468967" y="3381255"/>
                  </a:lnTo>
                  <a:lnTo>
                    <a:pt x="2514457" y="3369558"/>
                  </a:lnTo>
                  <a:lnTo>
                    <a:pt x="2558068" y="3353596"/>
                  </a:lnTo>
                  <a:lnTo>
                    <a:pt x="2599560" y="3333608"/>
                  </a:lnTo>
                  <a:lnTo>
                    <a:pt x="2638697" y="3309832"/>
                  </a:lnTo>
                  <a:lnTo>
                    <a:pt x="2675239" y="3282507"/>
                  </a:lnTo>
                  <a:lnTo>
                    <a:pt x="2708947" y="3251871"/>
                  </a:lnTo>
                  <a:lnTo>
                    <a:pt x="2739583" y="3218163"/>
                  </a:lnTo>
                  <a:lnTo>
                    <a:pt x="2766908" y="3181621"/>
                  </a:lnTo>
                  <a:lnTo>
                    <a:pt x="2790684" y="3142484"/>
                  </a:lnTo>
                  <a:lnTo>
                    <a:pt x="2810673" y="3100991"/>
                  </a:lnTo>
                  <a:lnTo>
                    <a:pt x="2826634" y="3057381"/>
                  </a:lnTo>
                  <a:lnTo>
                    <a:pt x="2838331" y="3011891"/>
                  </a:lnTo>
                  <a:lnTo>
                    <a:pt x="2845524" y="2964760"/>
                  </a:lnTo>
                  <a:lnTo>
                    <a:pt x="2847975" y="2916228"/>
                  </a:lnTo>
                  <a:lnTo>
                    <a:pt x="2847975" y="474670"/>
                  </a:lnTo>
                  <a:lnTo>
                    <a:pt x="2845524" y="426137"/>
                  </a:lnTo>
                  <a:lnTo>
                    <a:pt x="2838331" y="379007"/>
                  </a:lnTo>
                  <a:lnTo>
                    <a:pt x="2826634" y="333517"/>
                  </a:lnTo>
                  <a:lnTo>
                    <a:pt x="2810673" y="289906"/>
                  </a:lnTo>
                  <a:lnTo>
                    <a:pt x="2790684" y="248414"/>
                  </a:lnTo>
                  <a:lnTo>
                    <a:pt x="2766908" y="209277"/>
                  </a:lnTo>
                  <a:lnTo>
                    <a:pt x="2739583" y="172735"/>
                  </a:lnTo>
                  <a:lnTo>
                    <a:pt x="2708947" y="139027"/>
                  </a:lnTo>
                  <a:lnTo>
                    <a:pt x="2675239" y="108391"/>
                  </a:lnTo>
                  <a:lnTo>
                    <a:pt x="2638697" y="81066"/>
                  </a:lnTo>
                  <a:lnTo>
                    <a:pt x="2599560" y="57290"/>
                  </a:lnTo>
                  <a:lnTo>
                    <a:pt x="2558068" y="37301"/>
                  </a:lnTo>
                  <a:lnTo>
                    <a:pt x="2514457" y="21340"/>
                  </a:lnTo>
                  <a:lnTo>
                    <a:pt x="2468967" y="9643"/>
                  </a:lnTo>
                  <a:lnTo>
                    <a:pt x="2421837" y="2450"/>
                  </a:lnTo>
                  <a:lnTo>
                    <a:pt x="2373304" y="0"/>
                  </a:lnTo>
                  <a:close/>
                </a:path>
              </a:pathLst>
            </a:custGeom>
            <a:solidFill>
              <a:srgbClr val="FFFFFF"/>
            </a:solidFill>
          </p:spPr>
          <p:txBody>
            <a:bodyPr wrap="square" lIns="0" tIns="0" rIns="0" bIns="0" rtlCol="0"/>
            <a:lstStyle/>
            <a:p>
              <a:endParaRPr/>
            </a:p>
          </p:txBody>
        </p:sp>
      </p:grpSp>
      <p:sp>
        <p:nvSpPr>
          <p:cNvPr id="6" name="object 6"/>
          <p:cNvSpPr txBox="1">
            <a:spLocks noGrp="1"/>
          </p:cNvSpPr>
          <p:nvPr>
            <p:ph type="title"/>
          </p:nvPr>
        </p:nvSpPr>
        <p:spPr>
          <a:xfrm>
            <a:off x="3615531" y="685291"/>
            <a:ext cx="4949825" cy="1120820"/>
          </a:xfrm>
          <a:prstGeom prst="rect">
            <a:avLst/>
          </a:prstGeom>
        </p:spPr>
        <p:txBody>
          <a:bodyPr vert="horz" wrap="square" lIns="0" tIns="12700" rIns="0" bIns="0" rtlCol="0">
            <a:spAutoFit/>
          </a:bodyPr>
          <a:lstStyle/>
          <a:p>
            <a:pPr marL="12700">
              <a:lnSpc>
                <a:spcPct val="100000"/>
              </a:lnSpc>
              <a:spcBef>
                <a:spcPts val="100"/>
              </a:spcBef>
            </a:pPr>
            <a:r>
              <a:rPr lang="el" sz="3600" spc="70" dirty="0"/>
              <a:t>Επιθέσεις κατά των </a:t>
            </a:r>
            <a:r>
              <a:rPr lang="el-GR" sz="3600" spc="70" dirty="0"/>
              <a:t>σταθμών φόρτισης</a:t>
            </a:r>
            <a:endParaRPr sz="3600" dirty="0"/>
          </a:p>
        </p:txBody>
      </p:sp>
      <p:grpSp>
        <p:nvGrpSpPr>
          <p:cNvPr id="7" name="object 7"/>
          <p:cNvGrpSpPr/>
          <p:nvPr/>
        </p:nvGrpSpPr>
        <p:grpSpPr>
          <a:xfrm>
            <a:off x="1302476" y="1878501"/>
            <a:ext cx="2879725" cy="3422650"/>
            <a:chOff x="1302476" y="1878501"/>
            <a:chExt cx="2879725" cy="3422650"/>
          </a:xfrm>
        </p:grpSpPr>
        <p:sp>
          <p:nvSpPr>
            <p:cNvPr id="8" name="object 8"/>
            <p:cNvSpPr/>
            <p:nvPr/>
          </p:nvSpPr>
          <p:spPr>
            <a:xfrm>
              <a:off x="1318351" y="1894376"/>
              <a:ext cx="2847975" cy="3390900"/>
            </a:xfrm>
            <a:custGeom>
              <a:avLst/>
              <a:gdLst/>
              <a:ahLst/>
              <a:cxnLst/>
              <a:rect l="l" t="t" r="r" b="b"/>
              <a:pathLst>
                <a:path w="2847975" h="3390900">
                  <a:moveTo>
                    <a:pt x="2373304" y="0"/>
                  </a:moveTo>
                  <a:lnTo>
                    <a:pt x="474671" y="0"/>
                  </a:lnTo>
                  <a:lnTo>
                    <a:pt x="426139" y="2450"/>
                  </a:lnTo>
                  <a:lnTo>
                    <a:pt x="379008" y="9643"/>
                  </a:lnTo>
                  <a:lnTo>
                    <a:pt x="333518" y="21340"/>
                  </a:lnTo>
                  <a:lnTo>
                    <a:pt x="289908" y="37301"/>
                  </a:lnTo>
                  <a:lnTo>
                    <a:pt x="248414" y="57290"/>
                  </a:lnTo>
                  <a:lnTo>
                    <a:pt x="209278" y="81066"/>
                  </a:lnTo>
                  <a:lnTo>
                    <a:pt x="172736" y="108391"/>
                  </a:lnTo>
                  <a:lnTo>
                    <a:pt x="139028" y="139027"/>
                  </a:lnTo>
                  <a:lnTo>
                    <a:pt x="108391" y="172735"/>
                  </a:lnTo>
                  <a:lnTo>
                    <a:pt x="81066" y="209277"/>
                  </a:lnTo>
                  <a:lnTo>
                    <a:pt x="57290" y="248414"/>
                  </a:lnTo>
                  <a:lnTo>
                    <a:pt x="37302" y="289906"/>
                  </a:lnTo>
                  <a:lnTo>
                    <a:pt x="21340" y="333517"/>
                  </a:lnTo>
                  <a:lnTo>
                    <a:pt x="9643" y="379007"/>
                  </a:lnTo>
                  <a:lnTo>
                    <a:pt x="2450" y="426137"/>
                  </a:lnTo>
                  <a:lnTo>
                    <a:pt x="0" y="474670"/>
                  </a:lnTo>
                  <a:lnTo>
                    <a:pt x="0" y="2916228"/>
                  </a:lnTo>
                  <a:lnTo>
                    <a:pt x="2450" y="2964760"/>
                  </a:lnTo>
                  <a:lnTo>
                    <a:pt x="9643" y="3011891"/>
                  </a:lnTo>
                  <a:lnTo>
                    <a:pt x="21340" y="3057381"/>
                  </a:lnTo>
                  <a:lnTo>
                    <a:pt x="37302" y="3100991"/>
                  </a:lnTo>
                  <a:lnTo>
                    <a:pt x="57290" y="3142484"/>
                  </a:lnTo>
                  <a:lnTo>
                    <a:pt x="81066" y="3181621"/>
                  </a:lnTo>
                  <a:lnTo>
                    <a:pt x="108391" y="3218163"/>
                  </a:lnTo>
                  <a:lnTo>
                    <a:pt x="139028" y="3251871"/>
                  </a:lnTo>
                  <a:lnTo>
                    <a:pt x="172736" y="3282507"/>
                  </a:lnTo>
                  <a:lnTo>
                    <a:pt x="209278" y="3309832"/>
                  </a:lnTo>
                  <a:lnTo>
                    <a:pt x="248414" y="3333608"/>
                  </a:lnTo>
                  <a:lnTo>
                    <a:pt x="289908" y="3353596"/>
                  </a:lnTo>
                  <a:lnTo>
                    <a:pt x="333518" y="3369558"/>
                  </a:lnTo>
                  <a:lnTo>
                    <a:pt x="379008" y="3381255"/>
                  </a:lnTo>
                  <a:lnTo>
                    <a:pt x="426139" y="3388448"/>
                  </a:lnTo>
                  <a:lnTo>
                    <a:pt x="474671" y="3390898"/>
                  </a:lnTo>
                  <a:lnTo>
                    <a:pt x="2373304" y="3390898"/>
                  </a:lnTo>
                  <a:lnTo>
                    <a:pt x="2421837" y="3388448"/>
                  </a:lnTo>
                  <a:lnTo>
                    <a:pt x="2468967" y="3381255"/>
                  </a:lnTo>
                  <a:lnTo>
                    <a:pt x="2514457" y="3369558"/>
                  </a:lnTo>
                  <a:lnTo>
                    <a:pt x="2558068" y="3353596"/>
                  </a:lnTo>
                  <a:lnTo>
                    <a:pt x="2599560" y="3333608"/>
                  </a:lnTo>
                  <a:lnTo>
                    <a:pt x="2638697" y="3309832"/>
                  </a:lnTo>
                  <a:lnTo>
                    <a:pt x="2675239" y="3282507"/>
                  </a:lnTo>
                  <a:lnTo>
                    <a:pt x="2708947" y="3251871"/>
                  </a:lnTo>
                  <a:lnTo>
                    <a:pt x="2739583" y="3218163"/>
                  </a:lnTo>
                  <a:lnTo>
                    <a:pt x="2766908" y="3181621"/>
                  </a:lnTo>
                  <a:lnTo>
                    <a:pt x="2790684" y="3142484"/>
                  </a:lnTo>
                  <a:lnTo>
                    <a:pt x="2810673" y="3100991"/>
                  </a:lnTo>
                  <a:lnTo>
                    <a:pt x="2826634" y="3057381"/>
                  </a:lnTo>
                  <a:lnTo>
                    <a:pt x="2838331" y="3011891"/>
                  </a:lnTo>
                  <a:lnTo>
                    <a:pt x="2845524" y="2964760"/>
                  </a:lnTo>
                  <a:lnTo>
                    <a:pt x="2847975" y="2916228"/>
                  </a:lnTo>
                  <a:lnTo>
                    <a:pt x="2847975" y="474670"/>
                  </a:lnTo>
                  <a:lnTo>
                    <a:pt x="2845524" y="426137"/>
                  </a:lnTo>
                  <a:lnTo>
                    <a:pt x="2838331" y="379007"/>
                  </a:lnTo>
                  <a:lnTo>
                    <a:pt x="2826634" y="333517"/>
                  </a:lnTo>
                  <a:lnTo>
                    <a:pt x="2810673" y="289906"/>
                  </a:lnTo>
                  <a:lnTo>
                    <a:pt x="2790684" y="248414"/>
                  </a:lnTo>
                  <a:lnTo>
                    <a:pt x="2766908" y="209277"/>
                  </a:lnTo>
                  <a:lnTo>
                    <a:pt x="2739583" y="172735"/>
                  </a:lnTo>
                  <a:lnTo>
                    <a:pt x="2708947" y="139027"/>
                  </a:lnTo>
                  <a:lnTo>
                    <a:pt x="2675239" y="108391"/>
                  </a:lnTo>
                  <a:lnTo>
                    <a:pt x="2638697" y="81066"/>
                  </a:lnTo>
                  <a:lnTo>
                    <a:pt x="2599560" y="57290"/>
                  </a:lnTo>
                  <a:lnTo>
                    <a:pt x="2558068" y="37301"/>
                  </a:lnTo>
                  <a:lnTo>
                    <a:pt x="2514457" y="21340"/>
                  </a:lnTo>
                  <a:lnTo>
                    <a:pt x="2468967" y="9643"/>
                  </a:lnTo>
                  <a:lnTo>
                    <a:pt x="2421837" y="2450"/>
                  </a:lnTo>
                  <a:lnTo>
                    <a:pt x="2373304" y="0"/>
                  </a:lnTo>
                  <a:close/>
                </a:path>
              </a:pathLst>
            </a:custGeom>
            <a:solidFill>
              <a:srgbClr val="FFBA00">
                <a:alpha val="10198"/>
              </a:srgbClr>
            </a:solidFill>
          </p:spPr>
          <p:txBody>
            <a:bodyPr wrap="square" lIns="0" tIns="0" rIns="0" bIns="0" rtlCol="0"/>
            <a:lstStyle/>
            <a:p>
              <a:endParaRPr/>
            </a:p>
          </p:txBody>
        </p:sp>
        <p:sp>
          <p:nvSpPr>
            <p:cNvPr id="9" name="object 9"/>
            <p:cNvSpPr/>
            <p:nvPr/>
          </p:nvSpPr>
          <p:spPr>
            <a:xfrm>
              <a:off x="1318351" y="1894376"/>
              <a:ext cx="2847975" cy="3390900"/>
            </a:xfrm>
            <a:custGeom>
              <a:avLst/>
              <a:gdLst/>
              <a:ahLst/>
              <a:cxnLst/>
              <a:rect l="l" t="t" r="r" b="b"/>
              <a:pathLst>
                <a:path w="2847975" h="3390900">
                  <a:moveTo>
                    <a:pt x="0" y="474670"/>
                  </a:moveTo>
                  <a:lnTo>
                    <a:pt x="2450" y="426137"/>
                  </a:lnTo>
                  <a:lnTo>
                    <a:pt x="9643" y="379007"/>
                  </a:lnTo>
                  <a:lnTo>
                    <a:pt x="21340" y="333517"/>
                  </a:lnTo>
                  <a:lnTo>
                    <a:pt x="37301" y="289907"/>
                  </a:lnTo>
                  <a:lnTo>
                    <a:pt x="57290" y="248414"/>
                  </a:lnTo>
                  <a:lnTo>
                    <a:pt x="81066" y="209277"/>
                  </a:lnTo>
                  <a:lnTo>
                    <a:pt x="108391" y="172735"/>
                  </a:lnTo>
                  <a:lnTo>
                    <a:pt x="139027" y="139027"/>
                  </a:lnTo>
                  <a:lnTo>
                    <a:pt x="172735" y="108391"/>
                  </a:lnTo>
                  <a:lnTo>
                    <a:pt x="209277" y="81066"/>
                  </a:lnTo>
                  <a:lnTo>
                    <a:pt x="248414" y="57290"/>
                  </a:lnTo>
                  <a:lnTo>
                    <a:pt x="289907" y="37301"/>
                  </a:lnTo>
                  <a:lnTo>
                    <a:pt x="333518" y="21340"/>
                  </a:lnTo>
                  <a:lnTo>
                    <a:pt x="379007" y="9643"/>
                  </a:lnTo>
                  <a:lnTo>
                    <a:pt x="426138" y="2450"/>
                  </a:lnTo>
                  <a:lnTo>
                    <a:pt x="474670" y="0"/>
                  </a:lnTo>
                  <a:lnTo>
                    <a:pt x="2373305" y="0"/>
                  </a:lnTo>
                  <a:lnTo>
                    <a:pt x="2421837" y="2450"/>
                  </a:lnTo>
                  <a:lnTo>
                    <a:pt x="2468967" y="9643"/>
                  </a:lnTo>
                  <a:lnTo>
                    <a:pt x="2514457" y="21340"/>
                  </a:lnTo>
                  <a:lnTo>
                    <a:pt x="2558068" y="37301"/>
                  </a:lnTo>
                  <a:lnTo>
                    <a:pt x="2599560" y="57290"/>
                  </a:lnTo>
                  <a:lnTo>
                    <a:pt x="2638697" y="81066"/>
                  </a:lnTo>
                  <a:lnTo>
                    <a:pt x="2675239" y="108391"/>
                  </a:lnTo>
                  <a:lnTo>
                    <a:pt x="2708947" y="139027"/>
                  </a:lnTo>
                  <a:lnTo>
                    <a:pt x="2739583" y="172735"/>
                  </a:lnTo>
                  <a:lnTo>
                    <a:pt x="2766908" y="209277"/>
                  </a:lnTo>
                  <a:lnTo>
                    <a:pt x="2790684" y="248414"/>
                  </a:lnTo>
                  <a:lnTo>
                    <a:pt x="2810673" y="289907"/>
                  </a:lnTo>
                  <a:lnTo>
                    <a:pt x="2826634" y="333517"/>
                  </a:lnTo>
                  <a:lnTo>
                    <a:pt x="2838331" y="379007"/>
                  </a:lnTo>
                  <a:lnTo>
                    <a:pt x="2845524" y="426137"/>
                  </a:lnTo>
                  <a:lnTo>
                    <a:pt x="2847975" y="474670"/>
                  </a:lnTo>
                  <a:lnTo>
                    <a:pt x="2847975" y="2916229"/>
                  </a:lnTo>
                  <a:lnTo>
                    <a:pt x="2845524" y="2964761"/>
                  </a:lnTo>
                  <a:lnTo>
                    <a:pt x="2838331" y="3011891"/>
                  </a:lnTo>
                  <a:lnTo>
                    <a:pt x="2826634" y="3057381"/>
                  </a:lnTo>
                  <a:lnTo>
                    <a:pt x="2810673" y="3100992"/>
                  </a:lnTo>
                  <a:lnTo>
                    <a:pt x="2790684" y="3142484"/>
                  </a:lnTo>
                  <a:lnTo>
                    <a:pt x="2766908" y="3181621"/>
                  </a:lnTo>
                  <a:lnTo>
                    <a:pt x="2739583" y="3218163"/>
                  </a:lnTo>
                  <a:lnTo>
                    <a:pt x="2708947" y="3251871"/>
                  </a:lnTo>
                  <a:lnTo>
                    <a:pt x="2675239" y="3282507"/>
                  </a:lnTo>
                  <a:lnTo>
                    <a:pt x="2638697" y="3309832"/>
                  </a:lnTo>
                  <a:lnTo>
                    <a:pt x="2599560" y="3333608"/>
                  </a:lnTo>
                  <a:lnTo>
                    <a:pt x="2558068" y="3353597"/>
                  </a:lnTo>
                  <a:lnTo>
                    <a:pt x="2514457" y="3369558"/>
                  </a:lnTo>
                  <a:lnTo>
                    <a:pt x="2468967" y="3381255"/>
                  </a:lnTo>
                  <a:lnTo>
                    <a:pt x="2421837" y="3388448"/>
                  </a:lnTo>
                  <a:lnTo>
                    <a:pt x="2373305" y="3390899"/>
                  </a:lnTo>
                  <a:lnTo>
                    <a:pt x="474670" y="3390899"/>
                  </a:lnTo>
                  <a:lnTo>
                    <a:pt x="426138" y="3388448"/>
                  </a:lnTo>
                  <a:lnTo>
                    <a:pt x="379007" y="3381255"/>
                  </a:lnTo>
                  <a:lnTo>
                    <a:pt x="333518" y="3369558"/>
                  </a:lnTo>
                  <a:lnTo>
                    <a:pt x="289907" y="3353597"/>
                  </a:lnTo>
                  <a:lnTo>
                    <a:pt x="248414" y="3333608"/>
                  </a:lnTo>
                  <a:lnTo>
                    <a:pt x="209277" y="3309832"/>
                  </a:lnTo>
                  <a:lnTo>
                    <a:pt x="172735" y="3282507"/>
                  </a:lnTo>
                  <a:lnTo>
                    <a:pt x="139027" y="3251871"/>
                  </a:lnTo>
                  <a:lnTo>
                    <a:pt x="108391" y="3218163"/>
                  </a:lnTo>
                  <a:lnTo>
                    <a:pt x="81066" y="3181621"/>
                  </a:lnTo>
                  <a:lnTo>
                    <a:pt x="57290" y="3142484"/>
                  </a:lnTo>
                  <a:lnTo>
                    <a:pt x="37301" y="3100992"/>
                  </a:lnTo>
                  <a:lnTo>
                    <a:pt x="21340" y="3057381"/>
                  </a:lnTo>
                  <a:lnTo>
                    <a:pt x="9643" y="3011891"/>
                  </a:lnTo>
                  <a:lnTo>
                    <a:pt x="2450" y="2964761"/>
                  </a:lnTo>
                  <a:lnTo>
                    <a:pt x="0" y="2916229"/>
                  </a:lnTo>
                  <a:lnTo>
                    <a:pt x="0" y="474670"/>
                  </a:lnTo>
                  <a:close/>
                </a:path>
              </a:pathLst>
            </a:custGeom>
            <a:ln w="31750">
              <a:solidFill>
                <a:srgbClr val="FFBA00"/>
              </a:solidFill>
            </a:ln>
          </p:spPr>
          <p:txBody>
            <a:bodyPr wrap="square" lIns="0" tIns="0" rIns="0" bIns="0" rtlCol="0"/>
            <a:lstStyle/>
            <a:p>
              <a:endParaRPr/>
            </a:p>
          </p:txBody>
        </p:sp>
      </p:grpSp>
      <p:sp>
        <p:nvSpPr>
          <p:cNvPr id="10" name="object 10"/>
          <p:cNvSpPr txBox="1"/>
          <p:nvPr/>
        </p:nvSpPr>
        <p:spPr>
          <a:xfrm>
            <a:off x="1804920" y="2270252"/>
            <a:ext cx="1874520" cy="1492460"/>
          </a:xfrm>
          <a:prstGeom prst="rect">
            <a:avLst/>
          </a:prstGeom>
        </p:spPr>
        <p:txBody>
          <a:bodyPr vert="horz" wrap="square" lIns="0" tIns="9525" rIns="0" bIns="0" rtlCol="0">
            <a:spAutoFit/>
          </a:bodyPr>
          <a:lstStyle/>
          <a:p>
            <a:pPr marL="12700" marR="5080" indent="263525">
              <a:lnSpc>
                <a:spcPct val="100800"/>
              </a:lnSpc>
              <a:spcBef>
                <a:spcPts val="75"/>
              </a:spcBef>
            </a:pPr>
            <a:r>
              <a:rPr lang="el" sz="2400" spc="-10" dirty="0">
                <a:solidFill>
                  <a:srgbClr val="1F1F1F"/>
                </a:solidFill>
                <a:latin typeface="Book Antiqua"/>
                <a:cs typeface="Book Antiqua"/>
              </a:rPr>
              <a:t>Χειρισμός υλικολογισμικού (</a:t>
            </a:r>
            <a:r>
              <a:rPr lang="en-US" sz="2400" spc="-10" dirty="0">
                <a:solidFill>
                  <a:srgbClr val="1F1F1F"/>
                </a:solidFill>
                <a:latin typeface="Book Antiqua"/>
                <a:cs typeface="Book Antiqua"/>
              </a:rPr>
              <a:t>software – hardware)</a:t>
            </a:r>
            <a:endParaRPr sz="2400" dirty="0">
              <a:latin typeface="Book Antiqua"/>
              <a:cs typeface="Book Antiqua"/>
            </a:endParaRPr>
          </a:p>
        </p:txBody>
      </p:sp>
      <p:pic>
        <p:nvPicPr>
          <p:cNvPr id="11" name="object 11"/>
          <p:cNvPicPr/>
          <p:nvPr/>
        </p:nvPicPr>
        <p:blipFill>
          <a:blip r:embed="rId4" cstate="print"/>
          <a:stretch>
            <a:fillRect/>
          </a:stretch>
        </p:blipFill>
        <p:spPr>
          <a:xfrm>
            <a:off x="2237232" y="3584447"/>
            <a:ext cx="1008888" cy="917447"/>
          </a:xfrm>
          <a:prstGeom prst="rect">
            <a:avLst/>
          </a:prstGeom>
        </p:spPr>
      </p:pic>
      <p:grpSp>
        <p:nvGrpSpPr>
          <p:cNvPr id="12" name="object 12"/>
          <p:cNvGrpSpPr/>
          <p:nvPr/>
        </p:nvGrpSpPr>
        <p:grpSpPr>
          <a:xfrm>
            <a:off x="4669651" y="1873122"/>
            <a:ext cx="2879725" cy="3422650"/>
            <a:chOff x="4635216" y="1878501"/>
            <a:chExt cx="2879725" cy="3422650"/>
          </a:xfrm>
        </p:grpSpPr>
        <p:sp>
          <p:nvSpPr>
            <p:cNvPr id="13" name="object 13"/>
            <p:cNvSpPr/>
            <p:nvPr/>
          </p:nvSpPr>
          <p:spPr>
            <a:xfrm>
              <a:off x="4651091" y="1894376"/>
              <a:ext cx="2847975" cy="3390900"/>
            </a:xfrm>
            <a:custGeom>
              <a:avLst/>
              <a:gdLst/>
              <a:ahLst/>
              <a:cxnLst/>
              <a:rect l="l" t="t" r="r" b="b"/>
              <a:pathLst>
                <a:path w="2847975" h="3390900">
                  <a:moveTo>
                    <a:pt x="2373304" y="0"/>
                  </a:moveTo>
                  <a:lnTo>
                    <a:pt x="474670" y="0"/>
                  </a:lnTo>
                  <a:lnTo>
                    <a:pt x="426138" y="2450"/>
                  </a:lnTo>
                  <a:lnTo>
                    <a:pt x="379007" y="9643"/>
                  </a:lnTo>
                  <a:lnTo>
                    <a:pt x="333518" y="21340"/>
                  </a:lnTo>
                  <a:lnTo>
                    <a:pt x="289907" y="37301"/>
                  </a:lnTo>
                  <a:lnTo>
                    <a:pt x="248414" y="57290"/>
                  </a:lnTo>
                  <a:lnTo>
                    <a:pt x="209277" y="81066"/>
                  </a:lnTo>
                  <a:lnTo>
                    <a:pt x="172736" y="108391"/>
                  </a:lnTo>
                  <a:lnTo>
                    <a:pt x="139028" y="139027"/>
                  </a:lnTo>
                  <a:lnTo>
                    <a:pt x="108391" y="172735"/>
                  </a:lnTo>
                  <a:lnTo>
                    <a:pt x="81066" y="209277"/>
                  </a:lnTo>
                  <a:lnTo>
                    <a:pt x="57290" y="248414"/>
                  </a:lnTo>
                  <a:lnTo>
                    <a:pt x="37302" y="289906"/>
                  </a:lnTo>
                  <a:lnTo>
                    <a:pt x="21340" y="333517"/>
                  </a:lnTo>
                  <a:lnTo>
                    <a:pt x="9643" y="379007"/>
                  </a:lnTo>
                  <a:lnTo>
                    <a:pt x="2450" y="426137"/>
                  </a:lnTo>
                  <a:lnTo>
                    <a:pt x="0" y="474670"/>
                  </a:lnTo>
                  <a:lnTo>
                    <a:pt x="0" y="2916228"/>
                  </a:lnTo>
                  <a:lnTo>
                    <a:pt x="2450" y="2964760"/>
                  </a:lnTo>
                  <a:lnTo>
                    <a:pt x="9643" y="3011891"/>
                  </a:lnTo>
                  <a:lnTo>
                    <a:pt x="21340" y="3057381"/>
                  </a:lnTo>
                  <a:lnTo>
                    <a:pt x="37302" y="3100991"/>
                  </a:lnTo>
                  <a:lnTo>
                    <a:pt x="57290" y="3142484"/>
                  </a:lnTo>
                  <a:lnTo>
                    <a:pt x="81066" y="3181621"/>
                  </a:lnTo>
                  <a:lnTo>
                    <a:pt x="108391" y="3218163"/>
                  </a:lnTo>
                  <a:lnTo>
                    <a:pt x="139028" y="3251871"/>
                  </a:lnTo>
                  <a:lnTo>
                    <a:pt x="172736" y="3282507"/>
                  </a:lnTo>
                  <a:lnTo>
                    <a:pt x="209277" y="3309832"/>
                  </a:lnTo>
                  <a:lnTo>
                    <a:pt x="248414" y="3333608"/>
                  </a:lnTo>
                  <a:lnTo>
                    <a:pt x="289907" y="3353596"/>
                  </a:lnTo>
                  <a:lnTo>
                    <a:pt x="333518" y="3369558"/>
                  </a:lnTo>
                  <a:lnTo>
                    <a:pt x="379007" y="3381255"/>
                  </a:lnTo>
                  <a:lnTo>
                    <a:pt x="426138" y="3388448"/>
                  </a:lnTo>
                  <a:lnTo>
                    <a:pt x="474670" y="3390898"/>
                  </a:lnTo>
                  <a:lnTo>
                    <a:pt x="2373304" y="3390898"/>
                  </a:lnTo>
                  <a:lnTo>
                    <a:pt x="2421837" y="3388448"/>
                  </a:lnTo>
                  <a:lnTo>
                    <a:pt x="2468967" y="3381255"/>
                  </a:lnTo>
                  <a:lnTo>
                    <a:pt x="2514457" y="3369558"/>
                  </a:lnTo>
                  <a:lnTo>
                    <a:pt x="2558068" y="3353596"/>
                  </a:lnTo>
                  <a:lnTo>
                    <a:pt x="2599560" y="3333608"/>
                  </a:lnTo>
                  <a:lnTo>
                    <a:pt x="2638697" y="3309832"/>
                  </a:lnTo>
                  <a:lnTo>
                    <a:pt x="2675239" y="3282507"/>
                  </a:lnTo>
                  <a:lnTo>
                    <a:pt x="2708947" y="3251871"/>
                  </a:lnTo>
                  <a:lnTo>
                    <a:pt x="2739583" y="3218163"/>
                  </a:lnTo>
                  <a:lnTo>
                    <a:pt x="2766908" y="3181621"/>
                  </a:lnTo>
                  <a:lnTo>
                    <a:pt x="2790684" y="3142484"/>
                  </a:lnTo>
                  <a:lnTo>
                    <a:pt x="2810673" y="3100991"/>
                  </a:lnTo>
                  <a:lnTo>
                    <a:pt x="2826634" y="3057381"/>
                  </a:lnTo>
                  <a:lnTo>
                    <a:pt x="2838331" y="3011891"/>
                  </a:lnTo>
                  <a:lnTo>
                    <a:pt x="2845524" y="2964760"/>
                  </a:lnTo>
                  <a:lnTo>
                    <a:pt x="2847975" y="2916228"/>
                  </a:lnTo>
                  <a:lnTo>
                    <a:pt x="2847975" y="474670"/>
                  </a:lnTo>
                  <a:lnTo>
                    <a:pt x="2845524" y="426137"/>
                  </a:lnTo>
                  <a:lnTo>
                    <a:pt x="2838331" y="379007"/>
                  </a:lnTo>
                  <a:lnTo>
                    <a:pt x="2826634" y="333517"/>
                  </a:lnTo>
                  <a:lnTo>
                    <a:pt x="2810673" y="289906"/>
                  </a:lnTo>
                  <a:lnTo>
                    <a:pt x="2790684" y="248414"/>
                  </a:lnTo>
                  <a:lnTo>
                    <a:pt x="2766908" y="209277"/>
                  </a:lnTo>
                  <a:lnTo>
                    <a:pt x="2739583" y="172735"/>
                  </a:lnTo>
                  <a:lnTo>
                    <a:pt x="2708947" y="139027"/>
                  </a:lnTo>
                  <a:lnTo>
                    <a:pt x="2675239" y="108391"/>
                  </a:lnTo>
                  <a:lnTo>
                    <a:pt x="2638697" y="81066"/>
                  </a:lnTo>
                  <a:lnTo>
                    <a:pt x="2599560" y="57290"/>
                  </a:lnTo>
                  <a:lnTo>
                    <a:pt x="2558068" y="37301"/>
                  </a:lnTo>
                  <a:lnTo>
                    <a:pt x="2514457" y="21340"/>
                  </a:lnTo>
                  <a:lnTo>
                    <a:pt x="2468967" y="9643"/>
                  </a:lnTo>
                  <a:lnTo>
                    <a:pt x="2421837" y="2450"/>
                  </a:lnTo>
                  <a:lnTo>
                    <a:pt x="2373304" y="0"/>
                  </a:lnTo>
                  <a:close/>
                </a:path>
              </a:pathLst>
            </a:custGeom>
            <a:solidFill>
              <a:srgbClr val="FFBA00">
                <a:alpha val="10198"/>
              </a:srgbClr>
            </a:solidFill>
          </p:spPr>
          <p:txBody>
            <a:bodyPr wrap="square" lIns="0" tIns="0" rIns="0" bIns="0" rtlCol="0"/>
            <a:lstStyle/>
            <a:p>
              <a:endParaRPr/>
            </a:p>
          </p:txBody>
        </p:sp>
        <p:sp>
          <p:nvSpPr>
            <p:cNvPr id="14" name="object 14"/>
            <p:cNvSpPr/>
            <p:nvPr/>
          </p:nvSpPr>
          <p:spPr>
            <a:xfrm>
              <a:off x="4651091" y="1894376"/>
              <a:ext cx="2847975" cy="3390900"/>
            </a:xfrm>
            <a:custGeom>
              <a:avLst/>
              <a:gdLst/>
              <a:ahLst/>
              <a:cxnLst/>
              <a:rect l="l" t="t" r="r" b="b"/>
              <a:pathLst>
                <a:path w="2847975" h="3390900">
                  <a:moveTo>
                    <a:pt x="0" y="474670"/>
                  </a:moveTo>
                  <a:lnTo>
                    <a:pt x="2450" y="426137"/>
                  </a:lnTo>
                  <a:lnTo>
                    <a:pt x="9643" y="379007"/>
                  </a:lnTo>
                  <a:lnTo>
                    <a:pt x="21340" y="333517"/>
                  </a:lnTo>
                  <a:lnTo>
                    <a:pt x="37301" y="289907"/>
                  </a:lnTo>
                  <a:lnTo>
                    <a:pt x="57290" y="248414"/>
                  </a:lnTo>
                  <a:lnTo>
                    <a:pt x="81066" y="209277"/>
                  </a:lnTo>
                  <a:lnTo>
                    <a:pt x="108391" y="172735"/>
                  </a:lnTo>
                  <a:lnTo>
                    <a:pt x="139027" y="139027"/>
                  </a:lnTo>
                  <a:lnTo>
                    <a:pt x="172735" y="108391"/>
                  </a:lnTo>
                  <a:lnTo>
                    <a:pt x="209277" y="81066"/>
                  </a:lnTo>
                  <a:lnTo>
                    <a:pt x="248414" y="57290"/>
                  </a:lnTo>
                  <a:lnTo>
                    <a:pt x="289907" y="37301"/>
                  </a:lnTo>
                  <a:lnTo>
                    <a:pt x="333518" y="21340"/>
                  </a:lnTo>
                  <a:lnTo>
                    <a:pt x="379007" y="9643"/>
                  </a:lnTo>
                  <a:lnTo>
                    <a:pt x="426138" y="2450"/>
                  </a:lnTo>
                  <a:lnTo>
                    <a:pt x="474670" y="0"/>
                  </a:lnTo>
                  <a:lnTo>
                    <a:pt x="2373305" y="0"/>
                  </a:lnTo>
                  <a:lnTo>
                    <a:pt x="2421837" y="2450"/>
                  </a:lnTo>
                  <a:lnTo>
                    <a:pt x="2468967" y="9643"/>
                  </a:lnTo>
                  <a:lnTo>
                    <a:pt x="2514457" y="21340"/>
                  </a:lnTo>
                  <a:lnTo>
                    <a:pt x="2558068" y="37301"/>
                  </a:lnTo>
                  <a:lnTo>
                    <a:pt x="2599560" y="57290"/>
                  </a:lnTo>
                  <a:lnTo>
                    <a:pt x="2638697" y="81066"/>
                  </a:lnTo>
                  <a:lnTo>
                    <a:pt x="2675239" y="108391"/>
                  </a:lnTo>
                  <a:lnTo>
                    <a:pt x="2708947" y="139027"/>
                  </a:lnTo>
                  <a:lnTo>
                    <a:pt x="2739583" y="172735"/>
                  </a:lnTo>
                  <a:lnTo>
                    <a:pt x="2766908" y="209277"/>
                  </a:lnTo>
                  <a:lnTo>
                    <a:pt x="2790684" y="248414"/>
                  </a:lnTo>
                  <a:lnTo>
                    <a:pt x="2810673" y="289907"/>
                  </a:lnTo>
                  <a:lnTo>
                    <a:pt x="2826634" y="333517"/>
                  </a:lnTo>
                  <a:lnTo>
                    <a:pt x="2838331" y="379007"/>
                  </a:lnTo>
                  <a:lnTo>
                    <a:pt x="2845524" y="426137"/>
                  </a:lnTo>
                  <a:lnTo>
                    <a:pt x="2847975" y="474670"/>
                  </a:lnTo>
                  <a:lnTo>
                    <a:pt x="2847975" y="2916229"/>
                  </a:lnTo>
                  <a:lnTo>
                    <a:pt x="2845524" y="2964761"/>
                  </a:lnTo>
                  <a:lnTo>
                    <a:pt x="2838331" y="3011891"/>
                  </a:lnTo>
                  <a:lnTo>
                    <a:pt x="2826634" y="3057381"/>
                  </a:lnTo>
                  <a:lnTo>
                    <a:pt x="2810673" y="3100992"/>
                  </a:lnTo>
                  <a:lnTo>
                    <a:pt x="2790684" y="3142484"/>
                  </a:lnTo>
                  <a:lnTo>
                    <a:pt x="2766908" y="3181621"/>
                  </a:lnTo>
                  <a:lnTo>
                    <a:pt x="2739583" y="3218163"/>
                  </a:lnTo>
                  <a:lnTo>
                    <a:pt x="2708947" y="3251871"/>
                  </a:lnTo>
                  <a:lnTo>
                    <a:pt x="2675239" y="3282507"/>
                  </a:lnTo>
                  <a:lnTo>
                    <a:pt x="2638697" y="3309832"/>
                  </a:lnTo>
                  <a:lnTo>
                    <a:pt x="2599560" y="3333608"/>
                  </a:lnTo>
                  <a:lnTo>
                    <a:pt x="2558068" y="3353597"/>
                  </a:lnTo>
                  <a:lnTo>
                    <a:pt x="2514457" y="3369558"/>
                  </a:lnTo>
                  <a:lnTo>
                    <a:pt x="2468967" y="3381255"/>
                  </a:lnTo>
                  <a:lnTo>
                    <a:pt x="2421837" y="3388448"/>
                  </a:lnTo>
                  <a:lnTo>
                    <a:pt x="2373305" y="3390899"/>
                  </a:lnTo>
                  <a:lnTo>
                    <a:pt x="474670" y="3390899"/>
                  </a:lnTo>
                  <a:lnTo>
                    <a:pt x="426138" y="3388448"/>
                  </a:lnTo>
                  <a:lnTo>
                    <a:pt x="379007" y="3381255"/>
                  </a:lnTo>
                  <a:lnTo>
                    <a:pt x="333518" y="3369558"/>
                  </a:lnTo>
                  <a:lnTo>
                    <a:pt x="289907" y="3353597"/>
                  </a:lnTo>
                  <a:lnTo>
                    <a:pt x="248414" y="3333608"/>
                  </a:lnTo>
                  <a:lnTo>
                    <a:pt x="209277" y="3309832"/>
                  </a:lnTo>
                  <a:lnTo>
                    <a:pt x="172735" y="3282507"/>
                  </a:lnTo>
                  <a:lnTo>
                    <a:pt x="139027" y="3251871"/>
                  </a:lnTo>
                  <a:lnTo>
                    <a:pt x="108391" y="3218163"/>
                  </a:lnTo>
                  <a:lnTo>
                    <a:pt x="81066" y="3181621"/>
                  </a:lnTo>
                  <a:lnTo>
                    <a:pt x="57290" y="3142484"/>
                  </a:lnTo>
                  <a:lnTo>
                    <a:pt x="37301" y="3100992"/>
                  </a:lnTo>
                  <a:lnTo>
                    <a:pt x="21340" y="3057381"/>
                  </a:lnTo>
                  <a:lnTo>
                    <a:pt x="9643" y="3011891"/>
                  </a:lnTo>
                  <a:lnTo>
                    <a:pt x="2450" y="2964761"/>
                  </a:lnTo>
                  <a:lnTo>
                    <a:pt x="0" y="2916229"/>
                  </a:lnTo>
                  <a:lnTo>
                    <a:pt x="0" y="474670"/>
                  </a:lnTo>
                  <a:close/>
                </a:path>
              </a:pathLst>
            </a:custGeom>
            <a:ln w="31750">
              <a:solidFill>
                <a:srgbClr val="FFBA00"/>
              </a:solidFill>
            </a:ln>
          </p:spPr>
          <p:txBody>
            <a:bodyPr wrap="square" lIns="0" tIns="0" rIns="0" bIns="0" rtlCol="0"/>
            <a:lstStyle/>
            <a:p>
              <a:endParaRPr/>
            </a:p>
          </p:txBody>
        </p:sp>
      </p:grpSp>
      <p:sp>
        <p:nvSpPr>
          <p:cNvPr id="15" name="object 15"/>
          <p:cNvSpPr txBox="1"/>
          <p:nvPr/>
        </p:nvSpPr>
        <p:spPr>
          <a:xfrm>
            <a:off x="5137659" y="2270252"/>
            <a:ext cx="2370857" cy="623504"/>
          </a:xfrm>
          <a:prstGeom prst="rect">
            <a:avLst/>
          </a:prstGeom>
        </p:spPr>
        <p:txBody>
          <a:bodyPr vert="horz" wrap="square" lIns="0" tIns="9525" rIns="0" bIns="0" rtlCol="0">
            <a:spAutoFit/>
          </a:bodyPr>
          <a:lstStyle/>
          <a:p>
            <a:pPr marL="12700" marR="5080" indent="480059">
              <a:lnSpc>
                <a:spcPct val="100800"/>
              </a:lnSpc>
              <a:spcBef>
                <a:spcPts val="75"/>
              </a:spcBef>
            </a:pPr>
            <a:r>
              <a:rPr lang="el" sz="2000" spc="-10" dirty="0">
                <a:solidFill>
                  <a:srgbClr val="1F1F1F"/>
                </a:solidFill>
                <a:latin typeface="Book Antiqua"/>
                <a:cs typeface="Book Antiqua"/>
              </a:rPr>
              <a:t>Χειραγώγηση χρέωσης</a:t>
            </a:r>
            <a:endParaRPr sz="2000" dirty="0">
              <a:latin typeface="Book Antiqua"/>
              <a:cs typeface="Book Antiqua"/>
            </a:endParaRPr>
          </a:p>
        </p:txBody>
      </p:sp>
      <p:pic>
        <p:nvPicPr>
          <p:cNvPr id="16" name="object 16"/>
          <p:cNvPicPr/>
          <p:nvPr/>
        </p:nvPicPr>
        <p:blipFill>
          <a:blip r:embed="rId5" cstate="print"/>
          <a:stretch>
            <a:fillRect/>
          </a:stretch>
        </p:blipFill>
        <p:spPr>
          <a:xfrm>
            <a:off x="5571744" y="3429000"/>
            <a:ext cx="1008888" cy="914400"/>
          </a:xfrm>
          <a:prstGeom prst="rect">
            <a:avLst/>
          </a:prstGeom>
        </p:spPr>
      </p:pic>
      <p:grpSp>
        <p:nvGrpSpPr>
          <p:cNvPr id="17" name="object 17"/>
          <p:cNvGrpSpPr/>
          <p:nvPr/>
        </p:nvGrpSpPr>
        <p:grpSpPr>
          <a:xfrm>
            <a:off x="7979528" y="1878501"/>
            <a:ext cx="2879725" cy="3422650"/>
            <a:chOff x="7979528" y="1878501"/>
            <a:chExt cx="2879725" cy="3422650"/>
          </a:xfrm>
        </p:grpSpPr>
        <p:sp>
          <p:nvSpPr>
            <p:cNvPr id="18" name="object 18"/>
            <p:cNvSpPr/>
            <p:nvPr/>
          </p:nvSpPr>
          <p:spPr>
            <a:xfrm>
              <a:off x="7995403" y="1894376"/>
              <a:ext cx="2847975" cy="3390900"/>
            </a:xfrm>
            <a:custGeom>
              <a:avLst/>
              <a:gdLst/>
              <a:ahLst/>
              <a:cxnLst/>
              <a:rect l="l" t="t" r="r" b="b"/>
              <a:pathLst>
                <a:path w="2847975" h="3390900">
                  <a:moveTo>
                    <a:pt x="2373304" y="0"/>
                  </a:moveTo>
                  <a:lnTo>
                    <a:pt x="474670" y="0"/>
                  </a:lnTo>
                  <a:lnTo>
                    <a:pt x="426137" y="2450"/>
                  </a:lnTo>
                  <a:lnTo>
                    <a:pt x="379007" y="9643"/>
                  </a:lnTo>
                  <a:lnTo>
                    <a:pt x="333517" y="21340"/>
                  </a:lnTo>
                  <a:lnTo>
                    <a:pt x="289906" y="37301"/>
                  </a:lnTo>
                  <a:lnTo>
                    <a:pt x="248414" y="57290"/>
                  </a:lnTo>
                  <a:lnTo>
                    <a:pt x="209277" y="81066"/>
                  </a:lnTo>
                  <a:lnTo>
                    <a:pt x="172735" y="108391"/>
                  </a:lnTo>
                  <a:lnTo>
                    <a:pt x="139027" y="139027"/>
                  </a:lnTo>
                  <a:lnTo>
                    <a:pt x="108391" y="172735"/>
                  </a:lnTo>
                  <a:lnTo>
                    <a:pt x="81066" y="209277"/>
                  </a:lnTo>
                  <a:lnTo>
                    <a:pt x="57290" y="248414"/>
                  </a:lnTo>
                  <a:lnTo>
                    <a:pt x="37301" y="289906"/>
                  </a:lnTo>
                  <a:lnTo>
                    <a:pt x="21340" y="333517"/>
                  </a:lnTo>
                  <a:lnTo>
                    <a:pt x="9643" y="379007"/>
                  </a:lnTo>
                  <a:lnTo>
                    <a:pt x="2450" y="426137"/>
                  </a:lnTo>
                  <a:lnTo>
                    <a:pt x="0" y="474670"/>
                  </a:lnTo>
                  <a:lnTo>
                    <a:pt x="0" y="2916228"/>
                  </a:lnTo>
                  <a:lnTo>
                    <a:pt x="2450" y="2964760"/>
                  </a:lnTo>
                  <a:lnTo>
                    <a:pt x="9643" y="3011891"/>
                  </a:lnTo>
                  <a:lnTo>
                    <a:pt x="21340" y="3057381"/>
                  </a:lnTo>
                  <a:lnTo>
                    <a:pt x="37301" y="3100991"/>
                  </a:lnTo>
                  <a:lnTo>
                    <a:pt x="57290" y="3142484"/>
                  </a:lnTo>
                  <a:lnTo>
                    <a:pt x="81066" y="3181621"/>
                  </a:lnTo>
                  <a:lnTo>
                    <a:pt x="108391" y="3218163"/>
                  </a:lnTo>
                  <a:lnTo>
                    <a:pt x="139027" y="3251871"/>
                  </a:lnTo>
                  <a:lnTo>
                    <a:pt x="172735" y="3282507"/>
                  </a:lnTo>
                  <a:lnTo>
                    <a:pt x="209277" y="3309832"/>
                  </a:lnTo>
                  <a:lnTo>
                    <a:pt x="248414" y="3333608"/>
                  </a:lnTo>
                  <a:lnTo>
                    <a:pt x="289906" y="3353596"/>
                  </a:lnTo>
                  <a:lnTo>
                    <a:pt x="333517" y="3369558"/>
                  </a:lnTo>
                  <a:lnTo>
                    <a:pt x="379007" y="3381255"/>
                  </a:lnTo>
                  <a:lnTo>
                    <a:pt x="426137" y="3388448"/>
                  </a:lnTo>
                  <a:lnTo>
                    <a:pt x="474670" y="3390898"/>
                  </a:lnTo>
                  <a:lnTo>
                    <a:pt x="2373304" y="3390898"/>
                  </a:lnTo>
                  <a:lnTo>
                    <a:pt x="2421837" y="3388448"/>
                  </a:lnTo>
                  <a:lnTo>
                    <a:pt x="2468967" y="3381255"/>
                  </a:lnTo>
                  <a:lnTo>
                    <a:pt x="2514457" y="3369558"/>
                  </a:lnTo>
                  <a:lnTo>
                    <a:pt x="2558068" y="3353596"/>
                  </a:lnTo>
                  <a:lnTo>
                    <a:pt x="2599560" y="3333608"/>
                  </a:lnTo>
                  <a:lnTo>
                    <a:pt x="2638697" y="3309832"/>
                  </a:lnTo>
                  <a:lnTo>
                    <a:pt x="2675239" y="3282507"/>
                  </a:lnTo>
                  <a:lnTo>
                    <a:pt x="2708947" y="3251871"/>
                  </a:lnTo>
                  <a:lnTo>
                    <a:pt x="2739583" y="3218163"/>
                  </a:lnTo>
                  <a:lnTo>
                    <a:pt x="2766908" y="3181621"/>
                  </a:lnTo>
                  <a:lnTo>
                    <a:pt x="2790684" y="3142484"/>
                  </a:lnTo>
                  <a:lnTo>
                    <a:pt x="2810673" y="3100991"/>
                  </a:lnTo>
                  <a:lnTo>
                    <a:pt x="2826634" y="3057381"/>
                  </a:lnTo>
                  <a:lnTo>
                    <a:pt x="2838331" y="3011891"/>
                  </a:lnTo>
                  <a:lnTo>
                    <a:pt x="2845524" y="2964760"/>
                  </a:lnTo>
                  <a:lnTo>
                    <a:pt x="2847975" y="2916228"/>
                  </a:lnTo>
                  <a:lnTo>
                    <a:pt x="2847975" y="474670"/>
                  </a:lnTo>
                  <a:lnTo>
                    <a:pt x="2845524" y="426137"/>
                  </a:lnTo>
                  <a:lnTo>
                    <a:pt x="2838331" y="379007"/>
                  </a:lnTo>
                  <a:lnTo>
                    <a:pt x="2826634" y="333517"/>
                  </a:lnTo>
                  <a:lnTo>
                    <a:pt x="2810673" y="289906"/>
                  </a:lnTo>
                  <a:lnTo>
                    <a:pt x="2790684" y="248414"/>
                  </a:lnTo>
                  <a:lnTo>
                    <a:pt x="2766908" y="209277"/>
                  </a:lnTo>
                  <a:lnTo>
                    <a:pt x="2739583" y="172735"/>
                  </a:lnTo>
                  <a:lnTo>
                    <a:pt x="2708947" y="139027"/>
                  </a:lnTo>
                  <a:lnTo>
                    <a:pt x="2675239" y="108391"/>
                  </a:lnTo>
                  <a:lnTo>
                    <a:pt x="2638697" y="81066"/>
                  </a:lnTo>
                  <a:lnTo>
                    <a:pt x="2599560" y="57290"/>
                  </a:lnTo>
                  <a:lnTo>
                    <a:pt x="2558068" y="37301"/>
                  </a:lnTo>
                  <a:lnTo>
                    <a:pt x="2514457" y="21340"/>
                  </a:lnTo>
                  <a:lnTo>
                    <a:pt x="2468967" y="9643"/>
                  </a:lnTo>
                  <a:lnTo>
                    <a:pt x="2421837" y="2450"/>
                  </a:lnTo>
                  <a:lnTo>
                    <a:pt x="2373304" y="0"/>
                  </a:lnTo>
                  <a:close/>
                </a:path>
              </a:pathLst>
            </a:custGeom>
            <a:solidFill>
              <a:srgbClr val="FFBA00">
                <a:alpha val="10198"/>
              </a:srgbClr>
            </a:solidFill>
          </p:spPr>
          <p:txBody>
            <a:bodyPr wrap="square" lIns="0" tIns="0" rIns="0" bIns="0" rtlCol="0"/>
            <a:lstStyle/>
            <a:p>
              <a:endParaRPr/>
            </a:p>
          </p:txBody>
        </p:sp>
        <p:sp>
          <p:nvSpPr>
            <p:cNvPr id="19" name="object 19"/>
            <p:cNvSpPr/>
            <p:nvPr/>
          </p:nvSpPr>
          <p:spPr>
            <a:xfrm>
              <a:off x="7995403" y="1894376"/>
              <a:ext cx="2847975" cy="3390900"/>
            </a:xfrm>
            <a:custGeom>
              <a:avLst/>
              <a:gdLst/>
              <a:ahLst/>
              <a:cxnLst/>
              <a:rect l="l" t="t" r="r" b="b"/>
              <a:pathLst>
                <a:path w="2847975" h="3390900">
                  <a:moveTo>
                    <a:pt x="0" y="474670"/>
                  </a:moveTo>
                  <a:lnTo>
                    <a:pt x="2450" y="426137"/>
                  </a:lnTo>
                  <a:lnTo>
                    <a:pt x="9643" y="379007"/>
                  </a:lnTo>
                  <a:lnTo>
                    <a:pt x="21340" y="333517"/>
                  </a:lnTo>
                  <a:lnTo>
                    <a:pt x="37301" y="289907"/>
                  </a:lnTo>
                  <a:lnTo>
                    <a:pt x="57290" y="248414"/>
                  </a:lnTo>
                  <a:lnTo>
                    <a:pt x="81066" y="209277"/>
                  </a:lnTo>
                  <a:lnTo>
                    <a:pt x="108391" y="172735"/>
                  </a:lnTo>
                  <a:lnTo>
                    <a:pt x="139027" y="139027"/>
                  </a:lnTo>
                  <a:lnTo>
                    <a:pt x="172735" y="108391"/>
                  </a:lnTo>
                  <a:lnTo>
                    <a:pt x="209277" y="81066"/>
                  </a:lnTo>
                  <a:lnTo>
                    <a:pt x="248414" y="57290"/>
                  </a:lnTo>
                  <a:lnTo>
                    <a:pt x="289907" y="37301"/>
                  </a:lnTo>
                  <a:lnTo>
                    <a:pt x="333518" y="21340"/>
                  </a:lnTo>
                  <a:lnTo>
                    <a:pt x="379007" y="9643"/>
                  </a:lnTo>
                  <a:lnTo>
                    <a:pt x="426138" y="2450"/>
                  </a:lnTo>
                  <a:lnTo>
                    <a:pt x="474670" y="0"/>
                  </a:lnTo>
                  <a:lnTo>
                    <a:pt x="2373305" y="0"/>
                  </a:lnTo>
                  <a:lnTo>
                    <a:pt x="2421837" y="2450"/>
                  </a:lnTo>
                  <a:lnTo>
                    <a:pt x="2468967" y="9643"/>
                  </a:lnTo>
                  <a:lnTo>
                    <a:pt x="2514457" y="21340"/>
                  </a:lnTo>
                  <a:lnTo>
                    <a:pt x="2558068" y="37301"/>
                  </a:lnTo>
                  <a:lnTo>
                    <a:pt x="2599560" y="57290"/>
                  </a:lnTo>
                  <a:lnTo>
                    <a:pt x="2638697" y="81066"/>
                  </a:lnTo>
                  <a:lnTo>
                    <a:pt x="2675239" y="108391"/>
                  </a:lnTo>
                  <a:lnTo>
                    <a:pt x="2708947" y="139027"/>
                  </a:lnTo>
                  <a:lnTo>
                    <a:pt x="2739583" y="172735"/>
                  </a:lnTo>
                  <a:lnTo>
                    <a:pt x="2766908" y="209277"/>
                  </a:lnTo>
                  <a:lnTo>
                    <a:pt x="2790684" y="248414"/>
                  </a:lnTo>
                  <a:lnTo>
                    <a:pt x="2810673" y="289907"/>
                  </a:lnTo>
                  <a:lnTo>
                    <a:pt x="2826634" y="333517"/>
                  </a:lnTo>
                  <a:lnTo>
                    <a:pt x="2838331" y="379007"/>
                  </a:lnTo>
                  <a:lnTo>
                    <a:pt x="2845524" y="426137"/>
                  </a:lnTo>
                  <a:lnTo>
                    <a:pt x="2847975" y="474670"/>
                  </a:lnTo>
                  <a:lnTo>
                    <a:pt x="2847975" y="2916229"/>
                  </a:lnTo>
                  <a:lnTo>
                    <a:pt x="2845524" y="2964761"/>
                  </a:lnTo>
                  <a:lnTo>
                    <a:pt x="2838331" y="3011891"/>
                  </a:lnTo>
                  <a:lnTo>
                    <a:pt x="2826634" y="3057381"/>
                  </a:lnTo>
                  <a:lnTo>
                    <a:pt x="2810673" y="3100992"/>
                  </a:lnTo>
                  <a:lnTo>
                    <a:pt x="2790684" y="3142484"/>
                  </a:lnTo>
                  <a:lnTo>
                    <a:pt x="2766908" y="3181621"/>
                  </a:lnTo>
                  <a:lnTo>
                    <a:pt x="2739583" y="3218163"/>
                  </a:lnTo>
                  <a:lnTo>
                    <a:pt x="2708947" y="3251871"/>
                  </a:lnTo>
                  <a:lnTo>
                    <a:pt x="2675239" y="3282507"/>
                  </a:lnTo>
                  <a:lnTo>
                    <a:pt x="2638697" y="3309832"/>
                  </a:lnTo>
                  <a:lnTo>
                    <a:pt x="2599560" y="3333608"/>
                  </a:lnTo>
                  <a:lnTo>
                    <a:pt x="2558068" y="3353597"/>
                  </a:lnTo>
                  <a:lnTo>
                    <a:pt x="2514457" y="3369558"/>
                  </a:lnTo>
                  <a:lnTo>
                    <a:pt x="2468967" y="3381255"/>
                  </a:lnTo>
                  <a:lnTo>
                    <a:pt x="2421837" y="3388448"/>
                  </a:lnTo>
                  <a:lnTo>
                    <a:pt x="2373305" y="3390899"/>
                  </a:lnTo>
                  <a:lnTo>
                    <a:pt x="474670" y="3390899"/>
                  </a:lnTo>
                  <a:lnTo>
                    <a:pt x="426138" y="3388448"/>
                  </a:lnTo>
                  <a:lnTo>
                    <a:pt x="379007" y="3381255"/>
                  </a:lnTo>
                  <a:lnTo>
                    <a:pt x="333518" y="3369558"/>
                  </a:lnTo>
                  <a:lnTo>
                    <a:pt x="289907" y="3353597"/>
                  </a:lnTo>
                  <a:lnTo>
                    <a:pt x="248414" y="3333608"/>
                  </a:lnTo>
                  <a:lnTo>
                    <a:pt x="209277" y="3309832"/>
                  </a:lnTo>
                  <a:lnTo>
                    <a:pt x="172735" y="3282507"/>
                  </a:lnTo>
                  <a:lnTo>
                    <a:pt x="139027" y="3251871"/>
                  </a:lnTo>
                  <a:lnTo>
                    <a:pt x="108391" y="3218163"/>
                  </a:lnTo>
                  <a:lnTo>
                    <a:pt x="81066" y="3181621"/>
                  </a:lnTo>
                  <a:lnTo>
                    <a:pt x="57290" y="3142484"/>
                  </a:lnTo>
                  <a:lnTo>
                    <a:pt x="37301" y="3100992"/>
                  </a:lnTo>
                  <a:lnTo>
                    <a:pt x="21340" y="3057381"/>
                  </a:lnTo>
                  <a:lnTo>
                    <a:pt x="9643" y="3011891"/>
                  </a:lnTo>
                  <a:lnTo>
                    <a:pt x="2450" y="2964761"/>
                  </a:lnTo>
                  <a:lnTo>
                    <a:pt x="0" y="2916229"/>
                  </a:lnTo>
                  <a:lnTo>
                    <a:pt x="0" y="474670"/>
                  </a:lnTo>
                  <a:close/>
                </a:path>
              </a:pathLst>
            </a:custGeom>
            <a:ln w="31750">
              <a:solidFill>
                <a:srgbClr val="FFBA00"/>
              </a:solidFill>
            </a:ln>
          </p:spPr>
          <p:txBody>
            <a:bodyPr wrap="square" lIns="0" tIns="0" rIns="0" bIns="0" rtlCol="0"/>
            <a:lstStyle/>
            <a:p>
              <a:endParaRPr/>
            </a:p>
          </p:txBody>
        </p:sp>
      </p:grpSp>
      <p:sp>
        <p:nvSpPr>
          <p:cNvPr id="20" name="object 20"/>
          <p:cNvSpPr txBox="1"/>
          <p:nvPr/>
        </p:nvSpPr>
        <p:spPr>
          <a:xfrm>
            <a:off x="8306552" y="2147698"/>
            <a:ext cx="2225675" cy="1488228"/>
          </a:xfrm>
          <a:prstGeom prst="rect">
            <a:avLst/>
          </a:prstGeom>
        </p:spPr>
        <p:txBody>
          <a:bodyPr vert="horz" wrap="square" lIns="0" tIns="10795" rIns="0" bIns="0" rtlCol="0">
            <a:spAutoFit/>
          </a:bodyPr>
          <a:lstStyle/>
          <a:p>
            <a:pPr marL="12700" marR="5080" algn="ctr">
              <a:lnSpc>
                <a:spcPct val="100400"/>
              </a:lnSpc>
              <a:spcBef>
                <a:spcPts val="85"/>
              </a:spcBef>
            </a:pPr>
            <a:r>
              <a:rPr lang="el" sz="2400" dirty="0">
                <a:solidFill>
                  <a:srgbClr val="1F1F1F"/>
                </a:solidFill>
                <a:latin typeface="Book Antiqua"/>
                <a:cs typeface="Book Antiqua"/>
              </a:rPr>
              <a:t>Χρήση bot και διακομιστής μεσολάβησης δικτύου</a:t>
            </a:r>
            <a:endParaRPr sz="2400" dirty="0">
              <a:latin typeface="Book Antiqua"/>
              <a:cs typeface="Book Antiqua"/>
            </a:endParaRPr>
          </a:p>
        </p:txBody>
      </p:sp>
      <p:grpSp>
        <p:nvGrpSpPr>
          <p:cNvPr id="21" name="object 21"/>
          <p:cNvGrpSpPr/>
          <p:nvPr/>
        </p:nvGrpSpPr>
        <p:grpSpPr>
          <a:xfrm>
            <a:off x="7549376" y="3584447"/>
            <a:ext cx="3294379" cy="3195320"/>
            <a:chOff x="7549376" y="3584447"/>
            <a:chExt cx="3294379" cy="3195320"/>
          </a:xfrm>
        </p:grpSpPr>
        <p:pic>
          <p:nvPicPr>
            <p:cNvPr id="22" name="object 22"/>
            <p:cNvPicPr/>
            <p:nvPr/>
          </p:nvPicPr>
          <p:blipFill>
            <a:blip r:embed="rId6" cstate="print"/>
            <a:stretch>
              <a:fillRect/>
            </a:stretch>
          </p:blipFill>
          <p:spPr>
            <a:xfrm>
              <a:off x="8802623" y="3584447"/>
              <a:ext cx="1008887" cy="917447"/>
            </a:xfrm>
            <a:prstGeom prst="rect">
              <a:avLst/>
            </a:prstGeom>
          </p:spPr>
        </p:pic>
        <p:pic>
          <p:nvPicPr>
            <p:cNvPr id="23" name="object 23"/>
            <p:cNvPicPr/>
            <p:nvPr/>
          </p:nvPicPr>
          <p:blipFill>
            <a:blip r:embed="rId7" cstate="print"/>
            <a:stretch>
              <a:fillRect/>
            </a:stretch>
          </p:blipFill>
          <p:spPr>
            <a:xfrm>
              <a:off x="7549376" y="6167335"/>
              <a:ext cx="3294001" cy="612000"/>
            </a:xfrm>
            <a:prstGeom prst="rect">
              <a:avLst/>
            </a:prstGeom>
          </p:spPr>
        </p:pic>
      </p:grpSp>
      <p:sp>
        <p:nvSpPr>
          <p:cNvPr id="24" name="object 24"/>
          <p:cNvSpPr txBox="1"/>
          <p:nvPr/>
        </p:nvSpPr>
        <p:spPr>
          <a:xfrm>
            <a:off x="11126685" y="6324600"/>
            <a:ext cx="180975" cy="193040"/>
          </a:xfrm>
          <a:prstGeom prst="rect">
            <a:avLst/>
          </a:prstGeom>
        </p:spPr>
        <p:txBody>
          <a:bodyPr vert="horz" wrap="square" lIns="0" tIns="12700" rIns="0" bIns="0" rtlCol="0">
            <a:spAutoFit/>
          </a:bodyPr>
          <a:lstStyle/>
          <a:p>
            <a:pPr marL="12700">
              <a:lnSpc>
                <a:spcPct val="100000"/>
              </a:lnSpc>
              <a:spcBef>
                <a:spcPts val="100"/>
              </a:spcBef>
            </a:pPr>
            <a:r>
              <a:rPr lang="el" sz="1100" spc="-25">
                <a:latin typeface="Century Gothic"/>
                <a:cs typeface="Century Gothic"/>
              </a:rPr>
              <a:t>50</a:t>
            </a:r>
            <a:endParaRPr sz="1100">
              <a:latin typeface="Century Gothic"/>
              <a:cs typeface="Century Gothic"/>
            </a:endParaRPr>
          </a:p>
        </p:txBody>
      </p:sp>
      <p:sp>
        <p:nvSpPr>
          <p:cNvPr id="27" name="object 27"/>
          <p:cNvSpPr txBox="1"/>
          <p:nvPr/>
        </p:nvSpPr>
        <p:spPr>
          <a:xfrm>
            <a:off x="78739" y="6523201"/>
            <a:ext cx="5438140" cy="444352"/>
          </a:xfrm>
          <a:prstGeom prst="rect">
            <a:avLst/>
          </a:prstGeom>
        </p:spPr>
        <p:txBody>
          <a:bodyPr vert="horz" wrap="square" lIns="0" tIns="13335" rIns="0" bIns="0" rtlCol="0">
            <a:spAutoFit/>
          </a:bodyPr>
          <a:lstStyle/>
          <a:p>
            <a:pPr marL="12700">
              <a:lnSpc>
                <a:spcPct val="100000"/>
              </a:lnSpc>
              <a:spcBef>
                <a:spcPts val="105"/>
              </a:spcBef>
            </a:pPr>
            <a:r>
              <a:rPr lang="el-GR" sz="1400" dirty="0">
                <a:latin typeface="Century Gothic"/>
                <a:cs typeface="Century Gothic"/>
              </a:rPr>
              <a:t>σταθμοί φόρτισης</a:t>
            </a:r>
            <a:r>
              <a:rPr lang="el" sz="1400" dirty="0">
                <a:latin typeface="Century Gothic"/>
                <a:cs typeface="Century Gothic"/>
              </a:rPr>
              <a:t>P008_S_E: Abdelkader Shaaban (ΑΙΤ), Cristina Alcaraz (UMA)</a:t>
            </a:r>
            <a:endParaRPr sz="1400" dirty="0">
              <a:latin typeface="Century Gothic"/>
              <a:cs typeface="Century Gothic"/>
            </a:endParaRPr>
          </a:p>
        </p:txBody>
      </p:sp>
      <p:sp>
        <p:nvSpPr>
          <p:cNvPr id="25" name="object 25"/>
          <p:cNvSpPr txBox="1"/>
          <p:nvPr/>
        </p:nvSpPr>
        <p:spPr>
          <a:xfrm>
            <a:off x="1197066" y="1386332"/>
            <a:ext cx="2246630" cy="299720"/>
          </a:xfrm>
          <a:prstGeom prst="rect">
            <a:avLst/>
          </a:prstGeom>
        </p:spPr>
        <p:txBody>
          <a:bodyPr vert="horz" wrap="square" lIns="0" tIns="12700" rIns="0" bIns="0" rtlCol="0">
            <a:spAutoFit/>
          </a:bodyPr>
          <a:lstStyle/>
          <a:p>
            <a:pPr marL="12700">
              <a:lnSpc>
                <a:spcPct val="100000"/>
              </a:lnSpc>
              <a:spcBef>
                <a:spcPts val="100"/>
              </a:spcBef>
            </a:pPr>
            <a:r>
              <a:rPr lang="el" sz="1800" dirty="0">
                <a:solidFill>
                  <a:srgbClr val="1F1F1F"/>
                </a:solidFill>
                <a:latin typeface="Century Gothic"/>
                <a:cs typeface="Century Gothic"/>
              </a:rPr>
              <a:t>Άλλες επιθέσεις στον κυβερνοχώρο</a:t>
            </a:r>
            <a:endParaRPr sz="1800" dirty="0">
              <a:latin typeface="Century Gothic"/>
              <a:cs typeface="Century Gothic"/>
            </a:endParaRPr>
          </a:p>
        </p:txBody>
      </p:sp>
      <p:sp>
        <p:nvSpPr>
          <p:cNvPr id="26" name="object 26"/>
          <p:cNvSpPr txBox="1"/>
          <p:nvPr/>
        </p:nvSpPr>
        <p:spPr>
          <a:xfrm>
            <a:off x="75838" y="6335776"/>
            <a:ext cx="6883400" cy="132080"/>
          </a:xfrm>
          <a:prstGeom prst="rect">
            <a:avLst/>
          </a:prstGeom>
        </p:spPr>
        <p:txBody>
          <a:bodyPr vert="horz" wrap="square" lIns="0" tIns="12700" rIns="0" bIns="0" rtlCol="0">
            <a:spAutoFit/>
          </a:bodyPr>
          <a:lstStyle/>
          <a:p>
            <a:pPr marL="12700">
              <a:lnSpc>
                <a:spcPct val="100000"/>
              </a:lnSpc>
              <a:spcBef>
                <a:spcPts val="100"/>
              </a:spcBef>
            </a:pPr>
            <a:r>
              <a:rPr lang="el" sz="700">
                <a:solidFill>
                  <a:srgbClr val="222222"/>
                </a:solidFill>
                <a:latin typeface="Arial"/>
                <a:cs typeface="Arial"/>
              </a:rPr>
              <a:t>Nasr, Tony, et al. "Power jacking your station: Σε βάθος ανάλυση ασφάλειας των συστημάτων διαχείρισης σταθμών φόρτισης ηλεκτρικών οχημάτων". </a:t>
            </a:r>
            <a:r>
              <a:rPr lang="el" sz="700" i="1">
                <a:solidFill>
                  <a:srgbClr val="222222"/>
                </a:solidFill>
                <a:latin typeface="Arial"/>
                <a:cs typeface="Arial"/>
              </a:rPr>
              <a:t>Υπολογιστές &amp; Ασφάλεια </a:t>
            </a:r>
            <a:r>
              <a:rPr lang="el" sz="700">
                <a:solidFill>
                  <a:srgbClr val="222222"/>
                </a:solidFill>
                <a:latin typeface="Arial"/>
                <a:cs typeface="Arial"/>
              </a:rPr>
              <a:t>112 (2022): 102511.</a:t>
            </a:r>
            <a:endParaRPr sz="70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000000"/>
          </a:solidFill>
        </p:spPr>
        <p:txBody>
          <a:bodyPr wrap="square" lIns="0" tIns="0" rIns="0" bIns="0" rtlCol="0"/>
          <a:lstStyle/>
          <a:p>
            <a:endParaRPr/>
          </a:p>
        </p:txBody>
      </p:sp>
      <p:pic>
        <p:nvPicPr>
          <p:cNvPr id="3" name="object 3"/>
          <p:cNvPicPr/>
          <p:nvPr/>
        </p:nvPicPr>
        <p:blipFill>
          <a:blip r:embed="rId2" cstate="print"/>
          <a:stretch>
            <a:fillRect/>
          </a:stretch>
        </p:blipFill>
        <p:spPr>
          <a:xfrm>
            <a:off x="4425696" y="5059679"/>
            <a:ext cx="929639" cy="1798320"/>
          </a:xfrm>
          <a:prstGeom prst="rect">
            <a:avLst/>
          </a:prstGeom>
        </p:spPr>
      </p:pic>
      <p:sp>
        <p:nvSpPr>
          <p:cNvPr id="4" name="object 4"/>
          <p:cNvSpPr txBox="1">
            <a:spLocks noGrp="1"/>
          </p:cNvSpPr>
          <p:nvPr>
            <p:ph type="title"/>
          </p:nvPr>
        </p:nvSpPr>
        <p:spPr>
          <a:xfrm>
            <a:off x="6096000" y="128465"/>
            <a:ext cx="5660567" cy="515141"/>
          </a:xfrm>
          <a:prstGeom prst="rect">
            <a:avLst/>
          </a:prstGeom>
        </p:spPr>
        <p:txBody>
          <a:bodyPr vert="horz" wrap="square" lIns="0" tIns="75565" rIns="0" bIns="0" rtlCol="0">
            <a:spAutoFit/>
          </a:bodyPr>
          <a:lstStyle/>
          <a:p>
            <a:pPr marL="12700" marR="5080">
              <a:lnSpc>
                <a:spcPts val="3379"/>
              </a:lnSpc>
              <a:spcBef>
                <a:spcPts val="595"/>
              </a:spcBef>
            </a:pPr>
            <a:r>
              <a:rPr lang="el" sz="3200" spc="70" dirty="0">
                <a:solidFill>
                  <a:srgbClr val="FFFFFF"/>
                </a:solidFill>
              </a:rPr>
              <a:t>Επιθέσεις κατά του χρήστη</a:t>
            </a:r>
            <a:endParaRPr sz="3200" dirty="0"/>
          </a:p>
        </p:txBody>
      </p:sp>
      <p:sp>
        <p:nvSpPr>
          <p:cNvPr id="5" name="object 5"/>
          <p:cNvSpPr txBox="1"/>
          <p:nvPr/>
        </p:nvSpPr>
        <p:spPr>
          <a:xfrm>
            <a:off x="6043268" y="772071"/>
            <a:ext cx="5502910" cy="4778872"/>
          </a:xfrm>
          <a:prstGeom prst="rect">
            <a:avLst/>
          </a:prstGeom>
        </p:spPr>
        <p:txBody>
          <a:bodyPr vert="horz" wrap="square" lIns="0" tIns="64135" rIns="0" bIns="0" rtlCol="0">
            <a:spAutoFit/>
          </a:bodyPr>
          <a:lstStyle/>
          <a:p>
            <a:pPr marL="354965" indent="-342265">
              <a:lnSpc>
                <a:spcPct val="100000"/>
              </a:lnSpc>
              <a:spcBef>
                <a:spcPts val="505"/>
              </a:spcBef>
              <a:buClr>
                <a:srgbClr val="FFBA00"/>
              </a:buClr>
              <a:buFont typeface="Arial"/>
              <a:buChar char="•"/>
              <a:tabLst>
                <a:tab pos="354965" algn="l"/>
              </a:tabLst>
            </a:pPr>
            <a:r>
              <a:rPr lang="el" b="1" dirty="0">
                <a:solidFill>
                  <a:srgbClr val="FFFFFF"/>
                </a:solidFill>
                <a:latin typeface="Century Gothic Bold"/>
                <a:cs typeface="Century Gothic Bold"/>
              </a:rPr>
              <a:t>Φόρτιση δεδομένων/κλοπή αρχείων</a:t>
            </a:r>
            <a:endParaRPr dirty="0">
              <a:latin typeface="Century Gothic Bold"/>
              <a:cs typeface="Century Gothic Bold"/>
            </a:endParaRPr>
          </a:p>
          <a:p>
            <a:pPr marL="556895" marR="27305" lvl="1" indent="-342900">
              <a:lnSpc>
                <a:spcPct val="100000"/>
              </a:lnSpc>
              <a:spcBef>
                <a:spcPts val="409"/>
              </a:spcBef>
              <a:buFont typeface="Arial"/>
              <a:buChar char="•"/>
              <a:tabLst>
                <a:tab pos="556895" algn="l"/>
              </a:tabLst>
            </a:pPr>
            <a:r>
              <a:rPr lang="el" dirty="0">
                <a:solidFill>
                  <a:srgbClr val="FFFFFF"/>
                </a:solidFill>
                <a:latin typeface="Century Gothic"/>
                <a:cs typeface="Century Gothic"/>
              </a:rPr>
              <a:t>Το </a:t>
            </a:r>
            <a:r>
              <a:rPr lang="en-US" dirty="0">
                <a:solidFill>
                  <a:srgbClr val="FFFFFF"/>
                </a:solidFill>
                <a:latin typeface="Century Gothic"/>
                <a:cs typeface="Century Gothic"/>
              </a:rPr>
              <a:t>CSRF</a:t>
            </a:r>
            <a:r>
              <a:rPr lang="el" dirty="0">
                <a:solidFill>
                  <a:srgbClr val="FFFFFF"/>
                </a:solidFill>
                <a:latin typeface="Century Gothic"/>
                <a:cs typeface="Century Gothic"/>
              </a:rPr>
              <a:t> και το SQLi επιτρέπουν στους επιτιθέμενους να παρουσιάζονται ως πραγματικοί χρήστες και να έχουν πρόσβαση σε δεδομένα και πόρους χρηστών.</a:t>
            </a:r>
            <a:endParaRPr dirty="0">
              <a:latin typeface="Century Gothic"/>
              <a:cs typeface="Century Gothic"/>
            </a:endParaRPr>
          </a:p>
          <a:p>
            <a:pPr marL="556895" marR="241300" lvl="1" indent="-342900">
              <a:lnSpc>
                <a:spcPct val="100000"/>
              </a:lnSpc>
              <a:spcBef>
                <a:spcPts val="600"/>
              </a:spcBef>
              <a:buFont typeface="Arial"/>
              <a:buChar char="•"/>
              <a:tabLst>
                <a:tab pos="556895" algn="l"/>
              </a:tabLst>
            </a:pPr>
            <a:r>
              <a:rPr lang="el" dirty="0">
                <a:solidFill>
                  <a:srgbClr val="FFFFFF"/>
                </a:solidFill>
                <a:latin typeface="Century Gothic"/>
                <a:cs typeface="Century Gothic"/>
              </a:rPr>
              <a:t>Οι πόροι περιλαμβάνουν αρχεία δεδομένων φόρτισης και δεδομένα καταγραφής για συγκεκριμένα οχήματα.</a:t>
            </a:r>
            <a:endParaRPr dirty="0">
              <a:latin typeface="Century Gothic"/>
              <a:cs typeface="Century Gothic"/>
            </a:endParaRPr>
          </a:p>
          <a:p>
            <a:pPr marL="556895" marR="37465" lvl="1" indent="-342900">
              <a:lnSpc>
                <a:spcPct val="100000"/>
              </a:lnSpc>
              <a:spcBef>
                <a:spcPts val="600"/>
              </a:spcBef>
              <a:buFont typeface="Arial"/>
              <a:buChar char="•"/>
              <a:tabLst>
                <a:tab pos="556895" algn="l"/>
              </a:tabLst>
            </a:pPr>
            <a:r>
              <a:rPr lang="el" dirty="0">
                <a:solidFill>
                  <a:srgbClr val="FFFFFF"/>
                </a:solidFill>
                <a:latin typeface="Century Gothic"/>
                <a:cs typeface="Century Gothic"/>
              </a:rPr>
              <a:t>Αυτά τα δεδομένα μπορούν να αποκαλύψουν συμπεριφορές χρηστών και δραστηριότητες φόρτισης.</a:t>
            </a:r>
            <a:endParaRPr dirty="0">
              <a:latin typeface="Century Gothic"/>
              <a:cs typeface="Century Gothic"/>
            </a:endParaRPr>
          </a:p>
          <a:p>
            <a:pPr marL="556895" marR="5080" lvl="1" indent="-342900">
              <a:lnSpc>
                <a:spcPct val="100000"/>
              </a:lnSpc>
              <a:spcBef>
                <a:spcPts val="600"/>
              </a:spcBef>
              <a:buFont typeface="Arial"/>
              <a:buChar char="•"/>
              <a:tabLst>
                <a:tab pos="556895" algn="l"/>
              </a:tabLst>
            </a:pPr>
            <a:r>
              <a:rPr lang="el" dirty="0">
                <a:solidFill>
                  <a:srgbClr val="FFFFFF"/>
                </a:solidFill>
                <a:latin typeface="Century Gothic"/>
                <a:cs typeface="Century Gothic"/>
              </a:rPr>
              <a:t>Οι επιτιθέμενοι μπορούν να εκμεταλλευτούν αυτές τις πληροφορίες για κακόβουλους σκοπούς (π.χ. παρακολούθηση, κατασκοπεία, ληστεία περιουσίας κ.λπ.).</a:t>
            </a:r>
            <a:endParaRPr dirty="0">
              <a:latin typeface="Century Gothic"/>
              <a:cs typeface="Century Gothic"/>
            </a:endParaRPr>
          </a:p>
        </p:txBody>
      </p:sp>
      <p:grpSp>
        <p:nvGrpSpPr>
          <p:cNvPr id="6" name="object 6"/>
          <p:cNvGrpSpPr/>
          <p:nvPr/>
        </p:nvGrpSpPr>
        <p:grpSpPr>
          <a:xfrm>
            <a:off x="0" y="-11112"/>
            <a:ext cx="6043295" cy="6880225"/>
            <a:chOff x="0" y="-11112"/>
            <a:chExt cx="6043295" cy="6880225"/>
          </a:xfrm>
        </p:grpSpPr>
        <p:sp>
          <p:nvSpPr>
            <p:cNvPr id="7" name="object 7"/>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pic>
          <p:nvPicPr>
            <p:cNvPr id="8" name="object 8"/>
            <p:cNvPicPr/>
            <p:nvPr/>
          </p:nvPicPr>
          <p:blipFill>
            <a:blip r:embed="rId3" cstate="print"/>
            <a:stretch>
              <a:fillRect/>
            </a:stretch>
          </p:blipFill>
          <p:spPr>
            <a:xfrm>
              <a:off x="0" y="-11112"/>
              <a:ext cx="5881579" cy="6880225"/>
            </a:xfrm>
            <a:prstGeom prst="rect">
              <a:avLst/>
            </a:prstGeom>
          </p:spPr>
        </p:pic>
      </p:grpSp>
      <p:sp>
        <p:nvSpPr>
          <p:cNvPr id="9" name="object 9"/>
          <p:cNvSpPr txBox="1"/>
          <p:nvPr/>
        </p:nvSpPr>
        <p:spPr>
          <a:xfrm>
            <a:off x="6052808" y="5729223"/>
            <a:ext cx="4755515" cy="233045"/>
          </a:xfrm>
          <a:prstGeom prst="rect">
            <a:avLst/>
          </a:prstGeom>
        </p:spPr>
        <p:txBody>
          <a:bodyPr vert="horz" wrap="square" lIns="0" tIns="20955" rIns="0" bIns="0" rtlCol="0">
            <a:spAutoFit/>
          </a:bodyPr>
          <a:lstStyle/>
          <a:p>
            <a:pPr marL="12700" marR="5080">
              <a:lnSpc>
                <a:spcPts val="790"/>
              </a:lnSpc>
              <a:spcBef>
                <a:spcPts val="165"/>
              </a:spcBef>
            </a:pPr>
            <a:r>
              <a:rPr lang="el" sz="700">
                <a:solidFill>
                  <a:srgbClr val="FFFFFF"/>
                </a:solidFill>
                <a:latin typeface="Arial"/>
                <a:cs typeface="Arial"/>
              </a:rPr>
              <a:t>Nasr, Tony, et al. "Power jacking your station: Σε βάθος ανάλυση ασφάλειας των συστημάτων διαχείρισης σταθμών φόρτισης ηλεκτρικών οχημάτων". </a:t>
            </a:r>
            <a:r>
              <a:rPr lang="el" sz="700" i="1">
                <a:solidFill>
                  <a:srgbClr val="FFFFFF"/>
                </a:solidFill>
                <a:latin typeface="Arial"/>
                <a:cs typeface="Arial"/>
              </a:rPr>
              <a:t>Υπολογιστές &amp; Ασφάλεια </a:t>
            </a:r>
            <a:r>
              <a:rPr lang="el" sz="700">
                <a:solidFill>
                  <a:srgbClr val="FFFFFF"/>
                </a:solidFill>
                <a:latin typeface="Arial"/>
                <a:cs typeface="Arial"/>
              </a:rPr>
              <a:t>112 (2022): 102511.</a:t>
            </a:r>
            <a:endParaRPr sz="700">
              <a:latin typeface="Arial"/>
              <a:cs typeface="Arial"/>
            </a:endParaRPr>
          </a:p>
        </p:txBody>
      </p:sp>
      <p:pic>
        <p:nvPicPr>
          <p:cNvPr id="10" name="object 10"/>
          <p:cNvPicPr/>
          <p:nvPr/>
        </p:nvPicPr>
        <p:blipFill>
          <a:blip r:embed="rId4" cstate="print"/>
          <a:stretch>
            <a:fillRect/>
          </a:stretch>
        </p:blipFill>
        <p:spPr>
          <a:xfrm>
            <a:off x="7549376" y="6167335"/>
            <a:ext cx="3294001" cy="612000"/>
          </a:xfrm>
          <a:prstGeom prst="rect">
            <a:avLst/>
          </a:prstGeom>
        </p:spPr>
      </p:pic>
      <p:sp>
        <p:nvSpPr>
          <p:cNvPr id="11" name="object 11"/>
          <p:cNvSpPr txBox="1"/>
          <p:nvPr/>
        </p:nvSpPr>
        <p:spPr>
          <a:xfrm>
            <a:off x="78739" y="6523201"/>
            <a:ext cx="5438140" cy="444352"/>
          </a:xfrm>
          <a:prstGeom prst="rect">
            <a:avLst/>
          </a:prstGeom>
        </p:spPr>
        <p:txBody>
          <a:bodyPr vert="horz" wrap="square" lIns="0" tIns="13335" rIns="0" bIns="0" rtlCol="0">
            <a:spAutoFit/>
          </a:bodyPr>
          <a:lstStyle/>
          <a:p>
            <a:pPr marL="12700">
              <a:lnSpc>
                <a:spcPct val="100000"/>
              </a:lnSpc>
              <a:spcBef>
                <a:spcPts val="105"/>
              </a:spcBef>
            </a:pPr>
            <a:r>
              <a:rPr lang="el-GR" sz="1400" dirty="0">
                <a:latin typeface="Century Gothic"/>
                <a:cs typeface="Century Gothic"/>
              </a:rPr>
              <a:t>σταθμοί φόρτισης</a:t>
            </a:r>
            <a:r>
              <a:rPr lang="el" sz="1400" dirty="0">
                <a:latin typeface="Century Gothic"/>
                <a:cs typeface="Century Gothic"/>
              </a:rPr>
              <a:t>P008_S_E: Abdelkader Shaaban (ΑΙΤ), Cristina Alcaraz (UMA)</a:t>
            </a:r>
            <a:endParaRPr sz="1400" dirty="0">
              <a:latin typeface="Century Gothic"/>
              <a:cs typeface="Century Gothic"/>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000000"/>
          </a:solidFill>
        </p:spPr>
        <p:txBody>
          <a:bodyPr wrap="square" lIns="0" tIns="0" rIns="0" bIns="0" rtlCol="0"/>
          <a:lstStyle/>
          <a:p>
            <a:endParaRPr/>
          </a:p>
        </p:txBody>
      </p:sp>
      <p:grpSp>
        <p:nvGrpSpPr>
          <p:cNvPr id="3" name="object 3"/>
          <p:cNvGrpSpPr/>
          <p:nvPr/>
        </p:nvGrpSpPr>
        <p:grpSpPr>
          <a:xfrm>
            <a:off x="0" y="0"/>
            <a:ext cx="5837555" cy="6858000"/>
            <a:chOff x="0" y="0"/>
            <a:chExt cx="5837555" cy="6858000"/>
          </a:xfrm>
        </p:grpSpPr>
        <p:pic>
          <p:nvPicPr>
            <p:cNvPr id="4" name="object 4"/>
            <p:cNvPicPr/>
            <p:nvPr/>
          </p:nvPicPr>
          <p:blipFill>
            <a:blip r:embed="rId2" cstate="print"/>
            <a:stretch>
              <a:fillRect/>
            </a:stretch>
          </p:blipFill>
          <p:spPr>
            <a:xfrm>
              <a:off x="4425696" y="5059679"/>
              <a:ext cx="929639" cy="1798320"/>
            </a:xfrm>
            <a:prstGeom prst="rect">
              <a:avLst/>
            </a:prstGeom>
          </p:spPr>
        </p:pic>
        <p:pic>
          <p:nvPicPr>
            <p:cNvPr id="5" name="object 5"/>
            <p:cNvPicPr/>
            <p:nvPr/>
          </p:nvPicPr>
          <p:blipFill>
            <a:blip r:embed="rId3" cstate="print"/>
            <a:stretch>
              <a:fillRect/>
            </a:stretch>
          </p:blipFill>
          <p:spPr>
            <a:xfrm>
              <a:off x="0" y="0"/>
              <a:ext cx="5837500" cy="6857999"/>
            </a:xfrm>
            <a:prstGeom prst="rect">
              <a:avLst/>
            </a:prstGeom>
          </p:spPr>
        </p:pic>
      </p:grpSp>
      <p:sp>
        <p:nvSpPr>
          <p:cNvPr id="6" name="object 6"/>
          <p:cNvSpPr txBox="1">
            <a:spLocks noGrp="1"/>
          </p:cNvSpPr>
          <p:nvPr>
            <p:ph type="title"/>
          </p:nvPr>
        </p:nvSpPr>
        <p:spPr>
          <a:xfrm>
            <a:off x="6248062" y="132588"/>
            <a:ext cx="5363835" cy="515141"/>
          </a:xfrm>
          <a:prstGeom prst="rect">
            <a:avLst/>
          </a:prstGeom>
        </p:spPr>
        <p:txBody>
          <a:bodyPr vert="horz" wrap="square" lIns="0" tIns="75565" rIns="0" bIns="0" rtlCol="0">
            <a:spAutoFit/>
          </a:bodyPr>
          <a:lstStyle/>
          <a:p>
            <a:pPr marL="12700" marR="5080">
              <a:lnSpc>
                <a:spcPts val="3379"/>
              </a:lnSpc>
              <a:spcBef>
                <a:spcPts val="595"/>
              </a:spcBef>
            </a:pPr>
            <a:r>
              <a:rPr lang="el" sz="3200" spc="70" dirty="0">
                <a:solidFill>
                  <a:srgbClr val="FFFFFF"/>
                </a:solidFill>
              </a:rPr>
              <a:t>Επιθέσεις κατά του χρήστη</a:t>
            </a:r>
            <a:endParaRPr sz="3200" dirty="0"/>
          </a:p>
        </p:txBody>
      </p:sp>
      <p:sp>
        <p:nvSpPr>
          <p:cNvPr id="7" name="object 7"/>
          <p:cNvSpPr txBox="1"/>
          <p:nvPr/>
        </p:nvSpPr>
        <p:spPr>
          <a:xfrm>
            <a:off x="5924736" y="764385"/>
            <a:ext cx="6090022" cy="5271315"/>
          </a:xfrm>
          <a:prstGeom prst="rect">
            <a:avLst/>
          </a:prstGeom>
        </p:spPr>
        <p:txBody>
          <a:bodyPr vert="horz" wrap="square" lIns="0" tIns="64135" rIns="0" bIns="0" rtlCol="0">
            <a:spAutoFit/>
          </a:bodyPr>
          <a:lstStyle/>
          <a:p>
            <a:pPr marL="354965" indent="-342265">
              <a:lnSpc>
                <a:spcPct val="100000"/>
              </a:lnSpc>
              <a:spcBef>
                <a:spcPts val="505"/>
              </a:spcBef>
              <a:buClr>
                <a:srgbClr val="FFBA00"/>
              </a:buClr>
              <a:buFont typeface="Arial"/>
              <a:buChar char="•"/>
              <a:tabLst>
                <a:tab pos="354965" algn="l"/>
              </a:tabLst>
            </a:pPr>
            <a:r>
              <a:rPr lang="el" sz="2000" b="1" dirty="0">
                <a:solidFill>
                  <a:srgbClr val="FFFFFF"/>
                </a:solidFill>
                <a:latin typeface="Century Gothic Bold"/>
                <a:cs typeface="Century Gothic Bold"/>
              </a:rPr>
              <a:t>Φόρτιση δεδομένων/κλοπή αρχείων</a:t>
            </a:r>
            <a:endParaRPr sz="2000" dirty="0">
              <a:latin typeface="Century Gothic Bold"/>
              <a:cs typeface="Century Gothic Bold"/>
            </a:endParaRPr>
          </a:p>
          <a:p>
            <a:pPr marL="556895" marR="27305" lvl="1" indent="-342900">
              <a:lnSpc>
                <a:spcPct val="100000"/>
              </a:lnSpc>
              <a:spcBef>
                <a:spcPts val="409"/>
              </a:spcBef>
              <a:buFont typeface="Arial"/>
              <a:buChar char="•"/>
              <a:tabLst>
                <a:tab pos="556895" algn="l"/>
              </a:tabLst>
            </a:pPr>
            <a:r>
              <a:rPr lang="el" sz="2000" dirty="0">
                <a:solidFill>
                  <a:srgbClr val="FFFFFF"/>
                </a:solidFill>
                <a:latin typeface="Century Gothic"/>
                <a:cs typeface="Century Gothic"/>
              </a:rPr>
              <a:t>Το </a:t>
            </a:r>
            <a:r>
              <a:rPr lang="en-US" sz="2000" dirty="0">
                <a:solidFill>
                  <a:srgbClr val="FFFFFF"/>
                </a:solidFill>
                <a:latin typeface="Century Gothic"/>
                <a:cs typeface="Century Gothic"/>
              </a:rPr>
              <a:t>CSRF</a:t>
            </a:r>
            <a:r>
              <a:rPr lang="el" sz="2000" dirty="0">
                <a:solidFill>
                  <a:srgbClr val="FFFFFF"/>
                </a:solidFill>
                <a:latin typeface="Century Gothic"/>
                <a:cs typeface="Century Gothic"/>
              </a:rPr>
              <a:t> και το SQLi επιτρέπουν στους επιτιθέμενους να παρουσιάζονται ως πραγματικοί χρήστες και να έχουν πρόσβαση σε δεδομένα και πόρους χρηστών.</a:t>
            </a:r>
            <a:endParaRPr sz="2000" dirty="0">
              <a:latin typeface="Century Gothic"/>
              <a:cs typeface="Century Gothic"/>
            </a:endParaRPr>
          </a:p>
          <a:p>
            <a:pPr marL="556895" marR="241300" lvl="1" indent="-342900">
              <a:lnSpc>
                <a:spcPct val="100000"/>
              </a:lnSpc>
              <a:spcBef>
                <a:spcPts val="600"/>
              </a:spcBef>
              <a:buFont typeface="Arial"/>
              <a:buChar char="•"/>
              <a:tabLst>
                <a:tab pos="556895" algn="l"/>
              </a:tabLst>
            </a:pPr>
            <a:r>
              <a:rPr lang="el" sz="2000" dirty="0">
                <a:solidFill>
                  <a:srgbClr val="FFFFFF"/>
                </a:solidFill>
                <a:latin typeface="Century Gothic"/>
                <a:cs typeface="Century Gothic"/>
              </a:rPr>
              <a:t>Οι πόροι περιλαμβάνουν αρχεία δεδομένων φόρτισης και δεδομένα καταγραφής για συγκεκριμένα οχήματα.</a:t>
            </a:r>
            <a:endParaRPr sz="2000" dirty="0">
              <a:latin typeface="Century Gothic"/>
              <a:cs typeface="Century Gothic"/>
            </a:endParaRPr>
          </a:p>
          <a:p>
            <a:pPr marL="556895" marR="37465" lvl="1" indent="-342900">
              <a:lnSpc>
                <a:spcPct val="100000"/>
              </a:lnSpc>
              <a:spcBef>
                <a:spcPts val="600"/>
              </a:spcBef>
              <a:buFont typeface="Arial"/>
              <a:buChar char="•"/>
              <a:tabLst>
                <a:tab pos="556895" algn="l"/>
              </a:tabLst>
            </a:pPr>
            <a:r>
              <a:rPr lang="el" sz="2000" dirty="0">
                <a:solidFill>
                  <a:srgbClr val="FFFFFF"/>
                </a:solidFill>
                <a:latin typeface="Century Gothic"/>
                <a:cs typeface="Century Gothic"/>
              </a:rPr>
              <a:t>Αυτά τα δεδομένα μπορούν να αποκαλύψουν συμπεριφορές χρηστών και δραστηριότητες φόρτισης.</a:t>
            </a:r>
            <a:endParaRPr sz="2000" dirty="0">
              <a:latin typeface="Century Gothic"/>
              <a:cs typeface="Century Gothic"/>
            </a:endParaRPr>
          </a:p>
          <a:p>
            <a:pPr marL="556895" marR="5080" lvl="1" indent="-342900">
              <a:lnSpc>
                <a:spcPct val="100000"/>
              </a:lnSpc>
              <a:spcBef>
                <a:spcPts val="600"/>
              </a:spcBef>
              <a:buFont typeface="Arial"/>
              <a:buChar char="•"/>
              <a:tabLst>
                <a:tab pos="556895" algn="l"/>
              </a:tabLst>
            </a:pPr>
            <a:r>
              <a:rPr lang="el" sz="2000" dirty="0">
                <a:solidFill>
                  <a:srgbClr val="FFFFFF"/>
                </a:solidFill>
                <a:latin typeface="Century Gothic"/>
                <a:cs typeface="Century Gothic"/>
              </a:rPr>
              <a:t>Οι επιτιθέμενοι μπορούν να εκμεταλλευτούν αυτές τις πληροφορίες για κακόβουλους σκοπούς (π.χ. παρακολούθηση, κατασκοπεία, ληστεία περιουσίας κ.λπ.).</a:t>
            </a:r>
            <a:endParaRPr sz="2000" dirty="0">
              <a:latin typeface="Century Gothic"/>
              <a:cs typeface="Century Gothic"/>
            </a:endParaRPr>
          </a:p>
        </p:txBody>
      </p:sp>
      <p:grpSp>
        <p:nvGrpSpPr>
          <p:cNvPr id="8" name="object 8"/>
          <p:cNvGrpSpPr/>
          <p:nvPr/>
        </p:nvGrpSpPr>
        <p:grpSpPr>
          <a:xfrm>
            <a:off x="0" y="-11112"/>
            <a:ext cx="6334125" cy="6880225"/>
            <a:chOff x="0" y="-11112"/>
            <a:chExt cx="6334125" cy="6880225"/>
          </a:xfrm>
        </p:grpSpPr>
        <p:sp>
          <p:nvSpPr>
            <p:cNvPr id="9" name="object 9"/>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sp>
          <p:nvSpPr>
            <p:cNvPr id="10" name="object 10"/>
            <p:cNvSpPr/>
            <p:nvPr/>
          </p:nvSpPr>
          <p:spPr>
            <a:xfrm>
              <a:off x="3087626" y="0"/>
              <a:ext cx="1818639" cy="6858000"/>
            </a:xfrm>
            <a:custGeom>
              <a:avLst/>
              <a:gdLst/>
              <a:ahLst/>
              <a:cxnLst/>
              <a:rect l="l" t="t" r="r" b="b"/>
              <a:pathLst>
                <a:path w="1818639" h="6858000">
                  <a:moveTo>
                    <a:pt x="1818556" y="0"/>
                  </a:moveTo>
                  <a:lnTo>
                    <a:pt x="0" y="6858000"/>
                  </a:lnTo>
                </a:path>
              </a:pathLst>
            </a:custGeom>
            <a:ln w="22225">
              <a:solidFill>
                <a:srgbClr val="D87A1A"/>
              </a:solidFill>
            </a:ln>
          </p:spPr>
          <p:txBody>
            <a:bodyPr wrap="square" lIns="0" tIns="0" rIns="0" bIns="0" rtlCol="0"/>
            <a:lstStyle/>
            <a:p>
              <a:endParaRPr/>
            </a:p>
          </p:txBody>
        </p:sp>
        <p:pic>
          <p:nvPicPr>
            <p:cNvPr id="11" name="object 11"/>
            <p:cNvPicPr/>
            <p:nvPr/>
          </p:nvPicPr>
          <p:blipFill>
            <a:blip r:embed="rId4" cstate="print"/>
            <a:stretch>
              <a:fillRect/>
            </a:stretch>
          </p:blipFill>
          <p:spPr>
            <a:xfrm>
              <a:off x="0" y="2322575"/>
              <a:ext cx="6333744" cy="2154936"/>
            </a:xfrm>
            <a:prstGeom prst="rect">
              <a:avLst/>
            </a:prstGeom>
          </p:spPr>
        </p:pic>
        <p:pic>
          <p:nvPicPr>
            <p:cNvPr id="12" name="object 12"/>
            <p:cNvPicPr/>
            <p:nvPr/>
          </p:nvPicPr>
          <p:blipFill>
            <a:blip r:embed="rId5" cstate="print"/>
            <a:stretch>
              <a:fillRect/>
            </a:stretch>
          </p:blipFill>
          <p:spPr>
            <a:xfrm>
              <a:off x="101228" y="2516407"/>
              <a:ext cx="5840731" cy="1568754"/>
            </a:xfrm>
            <a:prstGeom prst="rect">
              <a:avLst/>
            </a:prstGeom>
          </p:spPr>
        </p:pic>
      </p:grpSp>
      <p:pic>
        <p:nvPicPr>
          <p:cNvPr id="13" name="object 13"/>
          <p:cNvPicPr/>
          <p:nvPr/>
        </p:nvPicPr>
        <p:blipFill>
          <a:blip r:embed="rId6" cstate="print"/>
          <a:stretch>
            <a:fillRect/>
          </a:stretch>
        </p:blipFill>
        <p:spPr>
          <a:xfrm>
            <a:off x="7549376" y="6167335"/>
            <a:ext cx="3294001" cy="612000"/>
          </a:xfrm>
          <a:prstGeom prst="rect">
            <a:avLst/>
          </a:prstGeom>
        </p:spPr>
      </p:pic>
      <p:sp>
        <p:nvSpPr>
          <p:cNvPr id="14" name="object 14"/>
          <p:cNvSpPr txBox="1"/>
          <p:nvPr/>
        </p:nvSpPr>
        <p:spPr>
          <a:xfrm>
            <a:off x="78738" y="6240565"/>
            <a:ext cx="5438140" cy="722634"/>
          </a:xfrm>
          <a:prstGeom prst="rect">
            <a:avLst/>
          </a:prstGeom>
        </p:spPr>
        <p:txBody>
          <a:bodyPr vert="horz" wrap="square" lIns="0" tIns="9525" rIns="0" bIns="0" rtlCol="0">
            <a:spAutoFit/>
          </a:bodyPr>
          <a:lstStyle/>
          <a:p>
            <a:pPr marL="45720" marR="654050">
              <a:lnSpc>
                <a:spcPts val="819"/>
              </a:lnSpc>
              <a:spcBef>
                <a:spcPts val="75"/>
              </a:spcBef>
            </a:pPr>
            <a:r>
              <a:rPr lang="el" sz="700" dirty="0">
                <a:solidFill>
                  <a:srgbClr val="FFFFFF"/>
                </a:solidFill>
                <a:latin typeface="Arial"/>
                <a:cs typeface="Arial"/>
              </a:rPr>
              <a:t>Nasr, Tony, et al. "Power jacking your station: Σε βάθος ανάλυση ασφάλειας των συστημάτων διαχείρισης σταθμών φόρτισης ηλεκτρικών οχημάτων". </a:t>
            </a:r>
            <a:r>
              <a:rPr lang="el" sz="700" i="1" dirty="0">
                <a:solidFill>
                  <a:srgbClr val="FFFFFF"/>
                </a:solidFill>
                <a:latin typeface="Arial"/>
                <a:cs typeface="Arial"/>
              </a:rPr>
              <a:t>Υπολογιστές &amp; Ασφάλεια </a:t>
            </a:r>
            <a:r>
              <a:rPr lang="el" sz="700" dirty="0">
                <a:solidFill>
                  <a:srgbClr val="FFFFFF"/>
                </a:solidFill>
                <a:latin typeface="Arial"/>
                <a:cs typeface="Arial"/>
              </a:rPr>
              <a:t>112 (2022): 102511.</a:t>
            </a:r>
            <a:endParaRPr sz="700" dirty="0">
              <a:latin typeface="Arial"/>
              <a:cs typeface="Arial"/>
            </a:endParaRPr>
          </a:p>
          <a:p>
            <a:pPr marL="12700">
              <a:lnSpc>
                <a:spcPct val="100000"/>
              </a:lnSpc>
              <a:spcBef>
                <a:spcPts val="615"/>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Abdelkader Shaaban (ΑΙΤ), Cristina Alcaraz (UMA)</a:t>
            </a:r>
            <a:endParaRPr sz="1400" dirty="0">
              <a:latin typeface="Century Gothic"/>
              <a:cs typeface="Century Gothic"/>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000000"/>
          </a:solidFill>
        </p:spPr>
        <p:txBody>
          <a:bodyPr wrap="square" lIns="0" tIns="0" rIns="0" bIns="0" rtlCol="0"/>
          <a:lstStyle/>
          <a:p>
            <a:endParaRPr/>
          </a:p>
        </p:txBody>
      </p:sp>
      <p:grpSp>
        <p:nvGrpSpPr>
          <p:cNvPr id="3" name="object 3"/>
          <p:cNvGrpSpPr/>
          <p:nvPr/>
        </p:nvGrpSpPr>
        <p:grpSpPr>
          <a:xfrm>
            <a:off x="0" y="17100"/>
            <a:ext cx="5837555" cy="6841490"/>
            <a:chOff x="0" y="17100"/>
            <a:chExt cx="5837555" cy="6841490"/>
          </a:xfrm>
        </p:grpSpPr>
        <p:pic>
          <p:nvPicPr>
            <p:cNvPr id="4" name="object 4"/>
            <p:cNvPicPr/>
            <p:nvPr/>
          </p:nvPicPr>
          <p:blipFill>
            <a:blip r:embed="rId2" cstate="print"/>
            <a:stretch>
              <a:fillRect/>
            </a:stretch>
          </p:blipFill>
          <p:spPr>
            <a:xfrm>
              <a:off x="4425696" y="5059679"/>
              <a:ext cx="929639" cy="1798320"/>
            </a:xfrm>
            <a:prstGeom prst="rect">
              <a:avLst/>
            </a:prstGeom>
          </p:spPr>
        </p:pic>
        <p:pic>
          <p:nvPicPr>
            <p:cNvPr id="5" name="object 5"/>
            <p:cNvPicPr/>
            <p:nvPr/>
          </p:nvPicPr>
          <p:blipFill>
            <a:blip r:embed="rId3" cstate="print"/>
            <a:stretch>
              <a:fillRect/>
            </a:stretch>
          </p:blipFill>
          <p:spPr>
            <a:xfrm>
              <a:off x="0" y="17100"/>
              <a:ext cx="5837500" cy="6840899"/>
            </a:xfrm>
            <a:prstGeom prst="rect">
              <a:avLst/>
            </a:prstGeom>
          </p:spPr>
        </p:pic>
      </p:grpSp>
      <p:sp>
        <p:nvSpPr>
          <p:cNvPr id="6" name="object 6"/>
          <p:cNvSpPr txBox="1">
            <a:spLocks noGrp="1"/>
          </p:cNvSpPr>
          <p:nvPr>
            <p:ph type="title"/>
          </p:nvPr>
        </p:nvSpPr>
        <p:spPr>
          <a:xfrm>
            <a:off x="6610091" y="132588"/>
            <a:ext cx="5581909" cy="515141"/>
          </a:xfrm>
          <a:prstGeom prst="rect">
            <a:avLst/>
          </a:prstGeom>
        </p:spPr>
        <p:txBody>
          <a:bodyPr vert="horz" wrap="square" lIns="0" tIns="75565" rIns="0" bIns="0" rtlCol="0">
            <a:spAutoFit/>
          </a:bodyPr>
          <a:lstStyle/>
          <a:p>
            <a:pPr marL="12700" marR="5080">
              <a:lnSpc>
                <a:spcPts val="3379"/>
              </a:lnSpc>
              <a:spcBef>
                <a:spcPts val="595"/>
              </a:spcBef>
            </a:pPr>
            <a:r>
              <a:rPr lang="el" sz="3200" spc="70" dirty="0">
                <a:solidFill>
                  <a:srgbClr val="FFFFFF"/>
                </a:solidFill>
              </a:rPr>
              <a:t>Επιθέσεις κατά του χρήστη</a:t>
            </a:r>
            <a:endParaRPr sz="3200" dirty="0"/>
          </a:p>
        </p:txBody>
      </p:sp>
      <p:sp>
        <p:nvSpPr>
          <p:cNvPr id="7" name="object 7"/>
          <p:cNvSpPr txBox="1"/>
          <p:nvPr/>
        </p:nvSpPr>
        <p:spPr>
          <a:xfrm>
            <a:off x="6096000" y="677574"/>
            <a:ext cx="5424805" cy="5411096"/>
          </a:xfrm>
          <a:prstGeom prst="rect">
            <a:avLst/>
          </a:prstGeom>
        </p:spPr>
        <p:txBody>
          <a:bodyPr vert="horz" wrap="square" lIns="0" tIns="55244" rIns="0" bIns="0" rtlCol="0">
            <a:spAutoFit/>
          </a:bodyPr>
          <a:lstStyle/>
          <a:p>
            <a:pPr marL="354965" indent="-342265">
              <a:lnSpc>
                <a:spcPct val="100000"/>
              </a:lnSpc>
              <a:spcBef>
                <a:spcPts val="434"/>
              </a:spcBef>
              <a:buClr>
                <a:srgbClr val="FFBA00"/>
              </a:buClr>
              <a:buFont typeface="Arial"/>
              <a:buChar char="•"/>
              <a:tabLst>
                <a:tab pos="354965" algn="l"/>
              </a:tabLst>
            </a:pPr>
            <a:r>
              <a:rPr lang="el" sz="1800" b="1" dirty="0">
                <a:solidFill>
                  <a:srgbClr val="FFFFFF"/>
                </a:solidFill>
                <a:latin typeface="Century Gothic Bold"/>
                <a:cs typeface="Century Gothic Bold"/>
              </a:rPr>
              <a:t>Απάτη πληρωμών</a:t>
            </a:r>
            <a:endParaRPr sz="1800" dirty="0">
              <a:latin typeface="Century Gothic Bold"/>
              <a:cs typeface="Century Gothic Bold"/>
            </a:endParaRPr>
          </a:p>
          <a:p>
            <a:pPr marL="556895" marR="93980" lvl="1" indent="-342900">
              <a:lnSpc>
                <a:spcPct val="102200"/>
              </a:lnSpc>
              <a:spcBef>
                <a:spcPts val="290"/>
              </a:spcBef>
              <a:buFont typeface="Arial"/>
              <a:buChar char="•"/>
              <a:tabLst>
                <a:tab pos="556895" algn="l"/>
              </a:tabLst>
            </a:pPr>
            <a:r>
              <a:rPr lang="el-GR" dirty="0">
                <a:solidFill>
                  <a:srgbClr val="FFFFFF"/>
                </a:solidFill>
                <a:latin typeface="Century Gothic"/>
                <a:cs typeface="Century Gothic"/>
              </a:rPr>
              <a:t>Οι</a:t>
            </a:r>
            <a:r>
              <a:rPr lang="el" sz="1800" dirty="0">
                <a:solidFill>
                  <a:srgbClr val="FFFFFF"/>
                </a:solidFill>
                <a:latin typeface="Century Gothic"/>
                <a:cs typeface="Century Gothic"/>
              </a:rPr>
              <a:t> περισσότεροι δημόσιοι </a:t>
            </a:r>
            <a:r>
              <a:rPr lang="el-GR" sz="1800" dirty="0">
                <a:solidFill>
                  <a:srgbClr val="FFFFFF"/>
                </a:solidFill>
                <a:latin typeface="Century Gothic"/>
                <a:cs typeface="Century Gothic"/>
              </a:rPr>
              <a:t>σταθμοί φόρτισης</a:t>
            </a:r>
            <a:r>
              <a:rPr lang="el" sz="1800" dirty="0">
                <a:solidFill>
                  <a:srgbClr val="FFFFFF"/>
                </a:solidFill>
                <a:latin typeface="Century Gothic"/>
                <a:cs typeface="Century Gothic"/>
              </a:rPr>
              <a:t>MS υποστηρίζουν ηλεκτρονικές πληρωμές για λογαριασμούς χρέωσης.</a:t>
            </a:r>
            <a:endParaRPr sz="1800" dirty="0">
              <a:latin typeface="Century Gothic"/>
              <a:cs typeface="Century Gothic"/>
            </a:endParaRPr>
          </a:p>
          <a:p>
            <a:pPr marL="556895" marR="418465" lvl="1" indent="-342900">
              <a:lnSpc>
                <a:spcPct val="102200"/>
              </a:lnSpc>
              <a:spcBef>
                <a:spcPts val="480"/>
              </a:spcBef>
              <a:buFont typeface="Arial"/>
              <a:buChar char="•"/>
              <a:tabLst>
                <a:tab pos="556895" algn="l"/>
              </a:tabLst>
            </a:pPr>
            <a:r>
              <a:rPr lang="el" sz="1800" dirty="0">
                <a:solidFill>
                  <a:srgbClr val="FFFFFF"/>
                </a:solidFill>
                <a:latin typeface="Century Gothic"/>
                <a:cs typeface="Century Gothic"/>
              </a:rPr>
              <a:t>Οι ευπάθειες SQLi μπορούν να αξιοποιηθούν για την εξαγωγή εγγραφών πληρωμών από τη βάση δεδομένων </a:t>
            </a:r>
            <a:r>
              <a:rPr lang="el-GR" sz="1800" dirty="0">
                <a:solidFill>
                  <a:srgbClr val="FFFFFF"/>
                </a:solidFill>
                <a:latin typeface="Century Gothic"/>
                <a:cs typeface="Century Gothic"/>
              </a:rPr>
              <a:t>σταθμοί φόρτισης</a:t>
            </a:r>
            <a:r>
              <a:rPr lang="el" sz="1800" dirty="0">
                <a:solidFill>
                  <a:srgbClr val="FFFFFF"/>
                </a:solidFill>
                <a:latin typeface="Century Gothic"/>
                <a:cs typeface="Century Gothic"/>
              </a:rPr>
              <a:t>MS.</a:t>
            </a:r>
            <a:endParaRPr sz="1800" dirty="0">
              <a:latin typeface="Century Gothic"/>
              <a:cs typeface="Century Gothic"/>
            </a:endParaRPr>
          </a:p>
          <a:p>
            <a:pPr marL="556895" marR="5080" lvl="1" indent="-342900">
              <a:lnSpc>
                <a:spcPct val="102200"/>
              </a:lnSpc>
              <a:spcBef>
                <a:spcPts val="480"/>
              </a:spcBef>
              <a:buFont typeface="Arial"/>
              <a:buChar char="•"/>
              <a:tabLst>
                <a:tab pos="556895" algn="l"/>
              </a:tabLst>
            </a:pPr>
            <a:r>
              <a:rPr lang="el" sz="1800" dirty="0">
                <a:solidFill>
                  <a:srgbClr val="FFFFFF"/>
                </a:solidFill>
                <a:latin typeface="Century Gothic"/>
                <a:cs typeface="Century Gothic"/>
              </a:rPr>
              <a:t>Οι επιτιθέμενοι μπορούν να κλέψουν κρυφά πληροφορίες πληρωμής χρησιμοποιώντας τεχνικές σαν αποθηκευμένο XSS.</a:t>
            </a:r>
            <a:endParaRPr sz="1800" dirty="0">
              <a:latin typeface="Century Gothic"/>
              <a:cs typeface="Century Gothic"/>
            </a:endParaRPr>
          </a:p>
          <a:p>
            <a:pPr marL="556895" marR="367665" lvl="1" indent="-342900">
              <a:lnSpc>
                <a:spcPct val="102200"/>
              </a:lnSpc>
              <a:spcBef>
                <a:spcPts val="480"/>
              </a:spcBef>
              <a:buFont typeface="Arial"/>
              <a:buChar char="•"/>
              <a:tabLst>
                <a:tab pos="556895" algn="l"/>
              </a:tabLst>
            </a:pPr>
            <a:r>
              <a:rPr lang="el" sz="1800" dirty="0">
                <a:solidFill>
                  <a:srgbClr val="FFFFFF"/>
                </a:solidFill>
                <a:latin typeface="Century Gothic"/>
                <a:cs typeface="Century Gothic"/>
              </a:rPr>
              <a:t>Τα κλεμμένα οικονομικά δεδομένα μπορούν να χρησιμοποιηθούν για απάτη πληρωμών ή να πωληθούν σε άλλα κακόβουλα τρίτα μέρη.</a:t>
            </a:r>
            <a:endParaRPr sz="1800" dirty="0">
              <a:latin typeface="Century Gothic"/>
              <a:cs typeface="Century Gothic"/>
            </a:endParaRPr>
          </a:p>
          <a:p>
            <a:pPr marL="556895" marR="345440" lvl="1" indent="-342900">
              <a:lnSpc>
                <a:spcPct val="102200"/>
              </a:lnSpc>
              <a:spcBef>
                <a:spcPts val="480"/>
              </a:spcBef>
              <a:buFont typeface="Arial"/>
              <a:buChar char="•"/>
              <a:tabLst>
                <a:tab pos="556895" algn="l"/>
              </a:tabLst>
            </a:pPr>
            <a:r>
              <a:rPr lang="el" sz="1800" dirty="0">
                <a:solidFill>
                  <a:srgbClr val="FFFFFF"/>
                </a:solidFill>
                <a:latin typeface="Century Gothic"/>
                <a:cs typeface="Century Gothic"/>
              </a:rPr>
              <a:t>Αρκετά προϊόντα </a:t>
            </a:r>
            <a:r>
              <a:rPr lang="el-GR" sz="1800" dirty="0">
                <a:solidFill>
                  <a:srgbClr val="FFFFFF"/>
                </a:solidFill>
                <a:latin typeface="Century Gothic"/>
                <a:cs typeface="Century Gothic"/>
              </a:rPr>
              <a:t>σταθμοί φόρτισης</a:t>
            </a:r>
            <a:r>
              <a:rPr lang="el" sz="1800" dirty="0">
                <a:solidFill>
                  <a:srgbClr val="FFFFFF"/>
                </a:solidFill>
                <a:latin typeface="Century Gothic"/>
                <a:cs typeface="Century Gothic"/>
              </a:rPr>
              <a:t>MS είναι ευάλωτα σε αυτές τις επιθέσεις μέσω SQLi και αποθηκευμένου XSS.</a:t>
            </a:r>
            <a:endParaRPr sz="1800" dirty="0">
              <a:latin typeface="Century Gothic"/>
              <a:cs typeface="Century Gothic"/>
            </a:endParaRPr>
          </a:p>
        </p:txBody>
      </p:sp>
      <p:grpSp>
        <p:nvGrpSpPr>
          <p:cNvPr id="8" name="object 8"/>
          <p:cNvGrpSpPr/>
          <p:nvPr/>
        </p:nvGrpSpPr>
        <p:grpSpPr>
          <a:xfrm>
            <a:off x="3076513" y="-11112"/>
            <a:ext cx="2966720" cy="6880225"/>
            <a:chOff x="3076513" y="-11112"/>
            <a:chExt cx="2966720" cy="6880225"/>
          </a:xfrm>
        </p:grpSpPr>
        <p:sp>
          <p:nvSpPr>
            <p:cNvPr id="9" name="object 9"/>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sp>
          <p:nvSpPr>
            <p:cNvPr id="10" name="object 10"/>
            <p:cNvSpPr/>
            <p:nvPr/>
          </p:nvSpPr>
          <p:spPr>
            <a:xfrm>
              <a:off x="3087626" y="0"/>
              <a:ext cx="1818639" cy="6858000"/>
            </a:xfrm>
            <a:custGeom>
              <a:avLst/>
              <a:gdLst/>
              <a:ahLst/>
              <a:cxnLst/>
              <a:rect l="l" t="t" r="r" b="b"/>
              <a:pathLst>
                <a:path w="1818639" h="6858000">
                  <a:moveTo>
                    <a:pt x="1818556" y="0"/>
                  </a:moveTo>
                  <a:lnTo>
                    <a:pt x="0" y="6858000"/>
                  </a:lnTo>
                </a:path>
              </a:pathLst>
            </a:custGeom>
            <a:ln w="22225">
              <a:solidFill>
                <a:srgbClr val="D87A1A"/>
              </a:solidFill>
            </a:ln>
          </p:spPr>
          <p:txBody>
            <a:bodyPr wrap="square" lIns="0" tIns="0" rIns="0" bIns="0" rtlCol="0"/>
            <a:lstStyle/>
            <a:p>
              <a:endParaRPr/>
            </a:p>
          </p:txBody>
        </p:sp>
      </p:grpSp>
      <p:pic>
        <p:nvPicPr>
          <p:cNvPr id="11" name="object 11"/>
          <p:cNvPicPr/>
          <p:nvPr/>
        </p:nvPicPr>
        <p:blipFill>
          <a:blip r:embed="rId4" cstate="print"/>
          <a:stretch>
            <a:fillRect/>
          </a:stretch>
        </p:blipFill>
        <p:spPr>
          <a:xfrm>
            <a:off x="7549376" y="6167335"/>
            <a:ext cx="3294001" cy="612000"/>
          </a:xfrm>
          <a:prstGeom prst="rect">
            <a:avLst/>
          </a:prstGeom>
        </p:spPr>
      </p:pic>
      <p:sp>
        <p:nvSpPr>
          <p:cNvPr id="12" name="object 12"/>
          <p:cNvSpPr txBox="1"/>
          <p:nvPr/>
        </p:nvSpPr>
        <p:spPr>
          <a:xfrm>
            <a:off x="78738" y="6240565"/>
            <a:ext cx="5438140" cy="722634"/>
          </a:xfrm>
          <a:prstGeom prst="rect">
            <a:avLst/>
          </a:prstGeom>
        </p:spPr>
        <p:txBody>
          <a:bodyPr vert="horz" wrap="square" lIns="0" tIns="9525" rIns="0" bIns="0" rtlCol="0">
            <a:spAutoFit/>
          </a:bodyPr>
          <a:lstStyle/>
          <a:p>
            <a:pPr marL="45720" marR="654050">
              <a:lnSpc>
                <a:spcPts val="819"/>
              </a:lnSpc>
              <a:spcBef>
                <a:spcPts val="75"/>
              </a:spcBef>
            </a:pPr>
            <a:r>
              <a:rPr lang="el" sz="700" dirty="0">
                <a:solidFill>
                  <a:srgbClr val="FFFFFF"/>
                </a:solidFill>
                <a:latin typeface="Arial"/>
                <a:cs typeface="Arial"/>
              </a:rPr>
              <a:t>Nasr, Tony, et al. "Power jacking your station: Σε βάθος ανάλυση ασφάλειας των συστημάτων διαχείρισης σταθμών φόρτισης ηλεκτρικών οχημάτων". </a:t>
            </a:r>
            <a:r>
              <a:rPr lang="el" sz="700" i="1" dirty="0">
                <a:solidFill>
                  <a:srgbClr val="FFFFFF"/>
                </a:solidFill>
                <a:latin typeface="Arial"/>
                <a:cs typeface="Arial"/>
              </a:rPr>
              <a:t>Υπολογιστές &amp; Ασφάλεια </a:t>
            </a:r>
            <a:r>
              <a:rPr lang="el" sz="700" dirty="0">
                <a:solidFill>
                  <a:srgbClr val="FFFFFF"/>
                </a:solidFill>
                <a:latin typeface="Arial"/>
                <a:cs typeface="Arial"/>
              </a:rPr>
              <a:t>112 (2022): 102511.</a:t>
            </a:r>
            <a:endParaRPr sz="700" dirty="0">
              <a:latin typeface="Arial"/>
              <a:cs typeface="Arial"/>
            </a:endParaRPr>
          </a:p>
          <a:p>
            <a:pPr marL="12700">
              <a:lnSpc>
                <a:spcPct val="100000"/>
              </a:lnSpc>
              <a:spcBef>
                <a:spcPts val="615"/>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Abdelkader Shaaban (ΑΙΤ), Cristina Alcaraz (UMA)</a:t>
            </a:r>
            <a:endParaRPr sz="1400" dirty="0">
              <a:latin typeface="Century Gothic"/>
              <a:cs typeface="Century Gothic"/>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7721"/>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000000"/>
          </a:solidFill>
        </p:spPr>
        <p:txBody>
          <a:bodyPr wrap="square" lIns="0" tIns="0" rIns="0" bIns="0" rtlCol="0"/>
          <a:lstStyle/>
          <a:p>
            <a:endParaRPr/>
          </a:p>
        </p:txBody>
      </p:sp>
      <p:grpSp>
        <p:nvGrpSpPr>
          <p:cNvPr id="3" name="object 3"/>
          <p:cNvGrpSpPr/>
          <p:nvPr/>
        </p:nvGrpSpPr>
        <p:grpSpPr>
          <a:xfrm>
            <a:off x="0" y="0"/>
            <a:ext cx="5837555" cy="6858000"/>
            <a:chOff x="0" y="0"/>
            <a:chExt cx="5837555" cy="6858000"/>
          </a:xfrm>
        </p:grpSpPr>
        <p:pic>
          <p:nvPicPr>
            <p:cNvPr id="4" name="object 4"/>
            <p:cNvPicPr/>
            <p:nvPr/>
          </p:nvPicPr>
          <p:blipFill>
            <a:blip r:embed="rId2" cstate="print"/>
            <a:stretch>
              <a:fillRect/>
            </a:stretch>
          </p:blipFill>
          <p:spPr>
            <a:xfrm>
              <a:off x="4425696" y="5059679"/>
              <a:ext cx="929639" cy="1798320"/>
            </a:xfrm>
            <a:prstGeom prst="rect">
              <a:avLst/>
            </a:prstGeom>
          </p:spPr>
        </p:pic>
        <p:pic>
          <p:nvPicPr>
            <p:cNvPr id="5" name="object 5"/>
            <p:cNvPicPr/>
            <p:nvPr/>
          </p:nvPicPr>
          <p:blipFill>
            <a:blip r:embed="rId3" cstate="print"/>
            <a:stretch>
              <a:fillRect/>
            </a:stretch>
          </p:blipFill>
          <p:spPr>
            <a:xfrm>
              <a:off x="0" y="0"/>
              <a:ext cx="5837500" cy="6857999"/>
            </a:xfrm>
            <a:prstGeom prst="rect">
              <a:avLst/>
            </a:prstGeom>
          </p:spPr>
        </p:pic>
      </p:grpSp>
      <p:sp>
        <p:nvSpPr>
          <p:cNvPr id="6" name="object 6"/>
          <p:cNvSpPr txBox="1">
            <a:spLocks noGrp="1"/>
          </p:cNvSpPr>
          <p:nvPr>
            <p:ph type="title"/>
          </p:nvPr>
        </p:nvSpPr>
        <p:spPr>
          <a:xfrm>
            <a:off x="6610091" y="132588"/>
            <a:ext cx="3794125" cy="942975"/>
          </a:xfrm>
          <a:prstGeom prst="rect">
            <a:avLst/>
          </a:prstGeom>
        </p:spPr>
        <p:txBody>
          <a:bodyPr vert="horz" wrap="square" lIns="0" tIns="75565" rIns="0" bIns="0" rtlCol="0">
            <a:spAutoFit/>
          </a:bodyPr>
          <a:lstStyle/>
          <a:p>
            <a:pPr marL="12700" marR="5080">
              <a:lnSpc>
                <a:spcPts val="3379"/>
              </a:lnSpc>
              <a:spcBef>
                <a:spcPts val="595"/>
              </a:spcBef>
            </a:pPr>
            <a:r>
              <a:rPr lang="el" sz="3200" spc="70">
                <a:solidFill>
                  <a:srgbClr val="FFFFFF"/>
                </a:solidFill>
              </a:rPr>
              <a:t>Επιθέσεις κατά του ηλεκτρικού δικτύου</a:t>
            </a:r>
            <a:endParaRPr sz="3200"/>
          </a:p>
        </p:txBody>
      </p:sp>
      <p:sp>
        <p:nvSpPr>
          <p:cNvPr id="7" name="object 7"/>
          <p:cNvSpPr txBox="1"/>
          <p:nvPr/>
        </p:nvSpPr>
        <p:spPr>
          <a:xfrm>
            <a:off x="6000750" y="1269492"/>
            <a:ext cx="5512824" cy="1654940"/>
          </a:xfrm>
          <a:prstGeom prst="rect">
            <a:avLst/>
          </a:prstGeom>
        </p:spPr>
        <p:txBody>
          <a:bodyPr vert="horz" wrap="square" lIns="0" tIns="64135" rIns="0" bIns="0" rtlCol="0">
            <a:spAutoFit/>
          </a:bodyPr>
          <a:lstStyle/>
          <a:p>
            <a:pPr marL="354965" indent="-342265">
              <a:lnSpc>
                <a:spcPct val="100000"/>
              </a:lnSpc>
              <a:spcBef>
                <a:spcPts val="505"/>
              </a:spcBef>
              <a:buClr>
                <a:srgbClr val="FFBA00"/>
              </a:buClr>
              <a:buFont typeface="Arial"/>
              <a:buChar char="•"/>
              <a:tabLst>
                <a:tab pos="354965" algn="l"/>
              </a:tabLst>
            </a:pPr>
            <a:r>
              <a:rPr lang="el" sz="2000" b="1" dirty="0">
                <a:solidFill>
                  <a:srgbClr val="FFFFFF"/>
                </a:solidFill>
                <a:latin typeface="Century Gothic Bold"/>
                <a:cs typeface="Century Gothic Bold"/>
              </a:rPr>
              <a:t>Αύξηση της ζήτησης φόρτισης.</a:t>
            </a:r>
            <a:endParaRPr sz="2000" dirty="0">
              <a:latin typeface="Century Gothic Bold"/>
              <a:cs typeface="Century Gothic Bold"/>
            </a:endParaRPr>
          </a:p>
          <a:p>
            <a:pPr marL="556260" lvl="1" indent="-342265">
              <a:lnSpc>
                <a:spcPct val="100000"/>
              </a:lnSpc>
              <a:spcBef>
                <a:spcPts val="409"/>
              </a:spcBef>
              <a:buFont typeface="Arial"/>
              <a:buChar char="•"/>
              <a:tabLst>
                <a:tab pos="556260" algn="l"/>
                <a:tab pos="2013585" algn="l"/>
                <a:tab pos="2757805" algn="l"/>
              </a:tabLst>
            </a:pPr>
            <a:r>
              <a:rPr lang="el-GR" sz="2000" dirty="0">
                <a:solidFill>
                  <a:schemeClr val="bg1"/>
                </a:solidFill>
              </a:rPr>
              <a:t>Ο </a:t>
            </a:r>
            <a:r>
              <a:rPr lang="el-GR" sz="2000" dirty="0" err="1">
                <a:solidFill>
                  <a:schemeClr val="bg1"/>
                </a:solidFill>
              </a:rPr>
              <a:t>επιτηθέμενος</a:t>
            </a:r>
            <a:r>
              <a:rPr lang="el-GR" sz="2000" dirty="0">
                <a:solidFill>
                  <a:schemeClr val="bg1"/>
                </a:solidFill>
              </a:rPr>
              <a:t> χρησιμοποιεί παραβιασμένο σταθμό φόρτισης για να ξεκινήσει συγχρονισμένες λειτουργίες φόρτισης.</a:t>
            </a:r>
            <a:endParaRPr sz="2000" dirty="0">
              <a:solidFill>
                <a:schemeClr val="bg1"/>
              </a:solidFill>
              <a:latin typeface="Century Gothic"/>
              <a:cs typeface="Century Gothic"/>
            </a:endParaRPr>
          </a:p>
        </p:txBody>
      </p:sp>
      <p:sp>
        <p:nvSpPr>
          <p:cNvPr id="9" name="object 9"/>
          <p:cNvSpPr txBox="1"/>
          <p:nvPr/>
        </p:nvSpPr>
        <p:spPr>
          <a:xfrm>
            <a:off x="6000750" y="2997415"/>
            <a:ext cx="5324475" cy="936154"/>
          </a:xfrm>
          <a:prstGeom prst="rect">
            <a:avLst/>
          </a:prstGeom>
        </p:spPr>
        <p:txBody>
          <a:bodyPr vert="horz" wrap="square" lIns="0" tIns="12700" rIns="0" bIns="0" rtlCol="0">
            <a:spAutoFit/>
          </a:bodyPr>
          <a:lstStyle/>
          <a:p>
            <a:pPr marL="355600" marR="5080" indent="-342900">
              <a:lnSpc>
                <a:spcPct val="100000"/>
              </a:lnSpc>
              <a:spcBef>
                <a:spcPts val="600"/>
              </a:spcBef>
              <a:buFont typeface="Arial"/>
              <a:buChar char="•"/>
              <a:tabLst>
                <a:tab pos="355600" algn="l"/>
                <a:tab pos="1716405" algn="l"/>
                <a:tab pos="2007235" algn="l"/>
                <a:tab pos="2401570" algn="l"/>
                <a:tab pos="3839210" algn="l"/>
                <a:tab pos="4387215" algn="l"/>
                <a:tab pos="5001895" algn="l"/>
              </a:tabLst>
            </a:pPr>
            <a:r>
              <a:rPr lang="el" sz="2000" spc="-10" dirty="0">
                <a:solidFill>
                  <a:srgbClr val="FFFFFF"/>
                </a:solidFill>
                <a:latin typeface="Century Gothic"/>
                <a:cs typeface="Century Gothic"/>
              </a:rPr>
              <a:t>Στόχος είναι η αποσταθεροποίηση του δικτύου με απότομη αύξηση των απαιτήσεων φόρτισης.</a:t>
            </a:r>
            <a:endParaRPr sz="2000" dirty="0">
              <a:latin typeface="Century Gothic"/>
              <a:cs typeface="Century Gothic"/>
            </a:endParaRPr>
          </a:p>
        </p:txBody>
      </p:sp>
      <p:grpSp>
        <p:nvGrpSpPr>
          <p:cNvPr id="10" name="object 10"/>
          <p:cNvGrpSpPr/>
          <p:nvPr/>
        </p:nvGrpSpPr>
        <p:grpSpPr>
          <a:xfrm>
            <a:off x="3076513" y="-11112"/>
            <a:ext cx="2966720" cy="6880225"/>
            <a:chOff x="3076513" y="-11112"/>
            <a:chExt cx="2966720" cy="6880225"/>
          </a:xfrm>
        </p:grpSpPr>
        <p:sp>
          <p:nvSpPr>
            <p:cNvPr id="11" name="object 11"/>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sp>
          <p:nvSpPr>
            <p:cNvPr id="12" name="object 12"/>
            <p:cNvSpPr/>
            <p:nvPr/>
          </p:nvSpPr>
          <p:spPr>
            <a:xfrm>
              <a:off x="3087626" y="0"/>
              <a:ext cx="1818639" cy="6858000"/>
            </a:xfrm>
            <a:custGeom>
              <a:avLst/>
              <a:gdLst/>
              <a:ahLst/>
              <a:cxnLst/>
              <a:rect l="l" t="t" r="r" b="b"/>
              <a:pathLst>
                <a:path w="1818639" h="6858000">
                  <a:moveTo>
                    <a:pt x="1818556" y="0"/>
                  </a:moveTo>
                  <a:lnTo>
                    <a:pt x="0" y="6858000"/>
                  </a:lnTo>
                </a:path>
              </a:pathLst>
            </a:custGeom>
            <a:ln w="22225">
              <a:solidFill>
                <a:srgbClr val="D87A1A"/>
              </a:solidFill>
            </a:ln>
          </p:spPr>
          <p:txBody>
            <a:bodyPr wrap="square" lIns="0" tIns="0" rIns="0" bIns="0" rtlCol="0"/>
            <a:lstStyle/>
            <a:p>
              <a:endParaRPr/>
            </a:p>
          </p:txBody>
        </p:sp>
      </p:grpSp>
      <p:pic>
        <p:nvPicPr>
          <p:cNvPr id="13" name="object 13"/>
          <p:cNvPicPr/>
          <p:nvPr/>
        </p:nvPicPr>
        <p:blipFill>
          <a:blip r:embed="rId4" cstate="print"/>
          <a:stretch>
            <a:fillRect/>
          </a:stretch>
        </p:blipFill>
        <p:spPr>
          <a:xfrm>
            <a:off x="7549376" y="6167335"/>
            <a:ext cx="3294001" cy="612000"/>
          </a:xfrm>
          <a:prstGeom prst="rect">
            <a:avLst/>
          </a:prstGeom>
        </p:spPr>
      </p:pic>
      <p:sp>
        <p:nvSpPr>
          <p:cNvPr id="14" name="object 14"/>
          <p:cNvSpPr txBox="1"/>
          <p:nvPr/>
        </p:nvSpPr>
        <p:spPr>
          <a:xfrm>
            <a:off x="78738" y="6240565"/>
            <a:ext cx="5438140" cy="722634"/>
          </a:xfrm>
          <a:prstGeom prst="rect">
            <a:avLst/>
          </a:prstGeom>
        </p:spPr>
        <p:txBody>
          <a:bodyPr vert="horz" wrap="square" lIns="0" tIns="9525" rIns="0" bIns="0" rtlCol="0">
            <a:spAutoFit/>
          </a:bodyPr>
          <a:lstStyle/>
          <a:p>
            <a:pPr marL="45720" marR="654050">
              <a:lnSpc>
                <a:spcPts val="819"/>
              </a:lnSpc>
              <a:spcBef>
                <a:spcPts val="75"/>
              </a:spcBef>
            </a:pPr>
            <a:r>
              <a:rPr lang="el" sz="700" dirty="0">
                <a:solidFill>
                  <a:srgbClr val="FFFFFF"/>
                </a:solidFill>
                <a:latin typeface="Arial"/>
                <a:cs typeface="Arial"/>
              </a:rPr>
              <a:t>Nasr, Tony, et al. "Power jacking your station: Σε βάθος ανάλυση ασφάλειας των συστημάτων διαχείρισης σταθμών φόρτισης ηλεκτρικών οχημάτων". </a:t>
            </a:r>
            <a:r>
              <a:rPr lang="el" sz="700" i="1" dirty="0">
                <a:solidFill>
                  <a:srgbClr val="FFFFFF"/>
                </a:solidFill>
                <a:latin typeface="Arial"/>
                <a:cs typeface="Arial"/>
              </a:rPr>
              <a:t>Υπολογιστές &amp; Ασφάλεια </a:t>
            </a:r>
            <a:r>
              <a:rPr lang="el" sz="700" dirty="0">
                <a:solidFill>
                  <a:srgbClr val="FFFFFF"/>
                </a:solidFill>
                <a:latin typeface="Arial"/>
                <a:cs typeface="Arial"/>
              </a:rPr>
              <a:t>112 (2022): 102511.</a:t>
            </a:r>
            <a:endParaRPr sz="700" dirty="0">
              <a:latin typeface="Arial"/>
              <a:cs typeface="Arial"/>
            </a:endParaRPr>
          </a:p>
          <a:p>
            <a:pPr marL="12700">
              <a:lnSpc>
                <a:spcPct val="100000"/>
              </a:lnSpc>
              <a:spcBef>
                <a:spcPts val="615"/>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Abdelkader Shaaban (ΑΙΤ), Cristina Alcaraz (UMA)</a:t>
            </a:r>
            <a:endParaRPr sz="1400" dirty="0">
              <a:latin typeface="Century Gothic"/>
              <a:cs typeface="Century Gothic"/>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000000"/>
          </a:solidFill>
        </p:spPr>
        <p:txBody>
          <a:bodyPr wrap="square" lIns="0" tIns="0" rIns="0" bIns="0" rtlCol="0"/>
          <a:lstStyle/>
          <a:p>
            <a:endParaRPr/>
          </a:p>
        </p:txBody>
      </p:sp>
      <p:grpSp>
        <p:nvGrpSpPr>
          <p:cNvPr id="3" name="object 3"/>
          <p:cNvGrpSpPr/>
          <p:nvPr/>
        </p:nvGrpSpPr>
        <p:grpSpPr>
          <a:xfrm>
            <a:off x="0" y="0"/>
            <a:ext cx="5837555" cy="6858000"/>
            <a:chOff x="0" y="0"/>
            <a:chExt cx="5837555" cy="6858000"/>
          </a:xfrm>
        </p:grpSpPr>
        <p:pic>
          <p:nvPicPr>
            <p:cNvPr id="4" name="object 4"/>
            <p:cNvPicPr/>
            <p:nvPr/>
          </p:nvPicPr>
          <p:blipFill>
            <a:blip r:embed="rId2" cstate="print"/>
            <a:stretch>
              <a:fillRect/>
            </a:stretch>
          </p:blipFill>
          <p:spPr>
            <a:xfrm>
              <a:off x="4425696" y="5059679"/>
              <a:ext cx="929639" cy="1798320"/>
            </a:xfrm>
            <a:prstGeom prst="rect">
              <a:avLst/>
            </a:prstGeom>
          </p:spPr>
        </p:pic>
        <p:pic>
          <p:nvPicPr>
            <p:cNvPr id="5" name="object 5"/>
            <p:cNvPicPr/>
            <p:nvPr/>
          </p:nvPicPr>
          <p:blipFill>
            <a:blip r:embed="rId3" cstate="print"/>
            <a:stretch>
              <a:fillRect/>
            </a:stretch>
          </p:blipFill>
          <p:spPr>
            <a:xfrm>
              <a:off x="0" y="0"/>
              <a:ext cx="5837500" cy="6857999"/>
            </a:xfrm>
            <a:prstGeom prst="rect">
              <a:avLst/>
            </a:prstGeom>
          </p:spPr>
        </p:pic>
      </p:grpSp>
      <p:sp>
        <p:nvSpPr>
          <p:cNvPr id="6" name="object 6"/>
          <p:cNvSpPr txBox="1">
            <a:spLocks noGrp="1"/>
          </p:cNvSpPr>
          <p:nvPr>
            <p:ph type="title"/>
          </p:nvPr>
        </p:nvSpPr>
        <p:spPr>
          <a:xfrm>
            <a:off x="6439964" y="78665"/>
            <a:ext cx="5512824" cy="473206"/>
          </a:xfrm>
          <a:prstGeom prst="rect">
            <a:avLst/>
          </a:prstGeom>
        </p:spPr>
        <p:txBody>
          <a:bodyPr vert="horz" wrap="square" lIns="0" tIns="75565" rIns="0" bIns="0" rtlCol="0">
            <a:spAutoFit/>
          </a:bodyPr>
          <a:lstStyle/>
          <a:p>
            <a:pPr marL="12700" marR="5080">
              <a:lnSpc>
                <a:spcPts val="3379"/>
              </a:lnSpc>
              <a:spcBef>
                <a:spcPts val="595"/>
              </a:spcBef>
            </a:pPr>
            <a:r>
              <a:rPr lang="el" sz="2000" spc="70" dirty="0">
                <a:solidFill>
                  <a:srgbClr val="FFFFFF"/>
                </a:solidFill>
              </a:rPr>
              <a:t>Επιθέσεις κατά του ηλεκτρικού δικτύου</a:t>
            </a:r>
            <a:endParaRPr sz="2000" dirty="0"/>
          </a:p>
        </p:txBody>
      </p:sp>
      <p:grpSp>
        <p:nvGrpSpPr>
          <p:cNvPr id="9" name="object 9"/>
          <p:cNvGrpSpPr/>
          <p:nvPr/>
        </p:nvGrpSpPr>
        <p:grpSpPr>
          <a:xfrm>
            <a:off x="121920" y="-11112"/>
            <a:ext cx="5921375" cy="6880225"/>
            <a:chOff x="121920" y="-11112"/>
            <a:chExt cx="5921375" cy="6880225"/>
          </a:xfrm>
        </p:grpSpPr>
        <p:sp>
          <p:nvSpPr>
            <p:cNvPr id="10" name="object 10"/>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sp>
          <p:nvSpPr>
            <p:cNvPr id="11" name="object 11"/>
            <p:cNvSpPr/>
            <p:nvPr/>
          </p:nvSpPr>
          <p:spPr>
            <a:xfrm>
              <a:off x="3087626" y="0"/>
              <a:ext cx="1818639" cy="6858000"/>
            </a:xfrm>
            <a:custGeom>
              <a:avLst/>
              <a:gdLst/>
              <a:ahLst/>
              <a:cxnLst/>
              <a:rect l="l" t="t" r="r" b="b"/>
              <a:pathLst>
                <a:path w="1818639" h="6858000">
                  <a:moveTo>
                    <a:pt x="1818556" y="0"/>
                  </a:moveTo>
                  <a:lnTo>
                    <a:pt x="0" y="6858000"/>
                  </a:lnTo>
                </a:path>
              </a:pathLst>
            </a:custGeom>
            <a:ln w="22225">
              <a:solidFill>
                <a:srgbClr val="D87A1A"/>
              </a:solidFill>
            </a:ln>
          </p:spPr>
          <p:txBody>
            <a:bodyPr wrap="square" lIns="0" tIns="0" rIns="0" bIns="0" rtlCol="0"/>
            <a:lstStyle/>
            <a:p>
              <a:endParaRPr/>
            </a:p>
          </p:txBody>
        </p:sp>
        <p:pic>
          <p:nvPicPr>
            <p:cNvPr id="12" name="object 12"/>
            <p:cNvPicPr/>
            <p:nvPr/>
          </p:nvPicPr>
          <p:blipFill>
            <a:blip r:embed="rId4" cstate="print"/>
            <a:stretch>
              <a:fillRect/>
            </a:stretch>
          </p:blipFill>
          <p:spPr>
            <a:xfrm>
              <a:off x="121920" y="2225039"/>
              <a:ext cx="5678424" cy="3660648"/>
            </a:xfrm>
            <a:prstGeom prst="rect">
              <a:avLst/>
            </a:prstGeom>
          </p:spPr>
        </p:pic>
        <p:pic>
          <p:nvPicPr>
            <p:cNvPr id="13" name="object 13"/>
            <p:cNvPicPr/>
            <p:nvPr/>
          </p:nvPicPr>
          <p:blipFill>
            <a:blip r:embed="rId5" cstate="print"/>
            <a:stretch>
              <a:fillRect/>
            </a:stretch>
          </p:blipFill>
          <p:spPr>
            <a:xfrm>
              <a:off x="317771" y="2419813"/>
              <a:ext cx="5089435" cy="3073741"/>
            </a:xfrm>
            <a:prstGeom prst="rect">
              <a:avLst/>
            </a:prstGeom>
          </p:spPr>
        </p:pic>
      </p:grpSp>
      <p:sp>
        <p:nvSpPr>
          <p:cNvPr id="14" name="object 14"/>
          <p:cNvSpPr txBox="1"/>
          <p:nvPr/>
        </p:nvSpPr>
        <p:spPr>
          <a:xfrm>
            <a:off x="5797107" y="2410377"/>
            <a:ext cx="5937885" cy="2090316"/>
          </a:xfrm>
          <a:prstGeom prst="rect">
            <a:avLst/>
          </a:prstGeom>
        </p:spPr>
        <p:txBody>
          <a:bodyPr vert="horz" wrap="square" lIns="0" tIns="12700" rIns="0" bIns="0" rtlCol="0">
            <a:spAutoFit/>
          </a:bodyPr>
          <a:lstStyle/>
          <a:p>
            <a:pPr marL="954405" marR="511175" indent="-436880">
              <a:lnSpc>
                <a:spcPct val="100000"/>
              </a:lnSpc>
              <a:spcBef>
                <a:spcPts val="1100"/>
              </a:spcBef>
            </a:pPr>
            <a:r>
              <a:rPr lang="el" sz="1500" dirty="0">
                <a:solidFill>
                  <a:srgbClr val="FFFFFF"/>
                </a:solidFill>
                <a:latin typeface="Century Gothic"/>
                <a:cs typeface="Century Gothic"/>
              </a:rPr>
              <a:t>Συντονιστικό Συμβούλιο Δυτικού Συστήματος (W</a:t>
            </a:r>
            <a:r>
              <a:rPr lang="en-US" sz="1500" dirty="0">
                <a:solidFill>
                  <a:srgbClr val="FFFFFF"/>
                </a:solidFill>
                <a:latin typeface="Century Gothic"/>
                <a:cs typeface="Century Gothic"/>
              </a:rPr>
              <a:t>SC</a:t>
            </a:r>
            <a:r>
              <a:rPr lang="el" sz="1500" dirty="0">
                <a:solidFill>
                  <a:srgbClr val="FFFFFF"/>
                </a:solidFill>
                <a:latin typeface="Century Gothic"/>
                <a:cs typeface="Century Gothic"/>
              </a:rPr>
              <a:t>C) με 9 λεωφορεία/γραμμές και ζήτηση ίση με 315MW</a:t>
            </a:r>
            <a:endParaRPr sz="1500" dirty="0">
              <a:latin typeface="Century Gothic"/>
              <a:cs typeface="Century Gothic"/>
            </a:endParaRPr>
          </a:p>
          <a:p>
            <a:pPr marL="182880" indent="-170180">
              <a:lnSpc>
                <a:spcPct val="100000"/>
              </a:lnSpc>
              <a:spcBef>
                <a:spcPts val="1800"/>
              </a:spcBef>
              <a:buFont typeface="Arial"/>
              <a:buChar char="•"/>
              <a:tabLst>
                <a:tab pos="182880" algn="l"/>
              </a:tabLst>
            </a:pPr>
            <a:r>
              <a:rPr lang="el" sz="1500" dirty="0">
                <a:solidFill>
                  <a:srgbClr val="FFFFFF"/>
                </a:solidFill>
                <a:latin typeface="Century Gothic"/>
                <a:cs typeface="Century Gothic"/>
              </a:rPr>
              <a:t>Ρύθμιση συγκριτικής αξιολόγησης για ανάλυση μεταβατικής ευστάθειας συστημάτων ισχύος.</a:t>
            </a:r>
            <a:endParaRPr sz="1500" dirty="0">
              <a:latin typeface="Century Gothic"/>
              <a:cs typeface="Century Gothic"/>
            </a:endParaRPr>
          </a:p>
          <a:p>
            <a:pPr marL="182880" indent="-170180">
              <a:lnSpc>
                <a:spcPct val="100000"/>
              </a:lnSpc>
              <a:buFont typeface="Arial"/>
              <a:buChar char="•"/>
              <a:tabLst>
                <a:tab pos="182880" algn="l"/>
              </a:tabLst>
            </a:pPr>
            <a:r>
              <a:rPr lang="el" sz="1500" dirty="0">
                <a:solidFill>
                  <a:srgbClr val="FFFFFF"/>
                </a:solidFill>
                <a:latin typeface="Century Gothic"/>
                <a:cs typeface="Century Gothic"/>
              </a:rPr>
              <a:t>Σύστημα μικρού μεγέθους, που χρησιμοποιείται συνήθως για το σκοπό αυτό.</a:t>
            </a:r>
            <a:endParaRPr sz="1500" dirty="0">
              <a:latin typeface="Century Gothic"/>
              <a:cs typeface="Century Gothic"/>
            </a:endParaRPr>
          </a:p>
          <a:p>
            <a:pPr marL="12700">
              <a:lnSpc>
                <a:spcPct val="100000"/>
              </a:lnSpc>
              <a:tabLst>
                <a:tab pos="182880" algn="l"/>
              </a:tabLst>
            </a:pPr>
            <a:endParaRPr sz="1500" dirty="0">
              <a:latin typeface="Century Gothic"/>
              <a:cs typeface="Century Gothic"/>
            </a:endParaRPr>
          </a:p>
        </p:txBody>
      </p:sp>
      <p:pic>
        <p:nvPicPr>
          <p:cNvPr id="15" name="object 15"/>
          <p:cNvPicPr/>
          <p:nvPr/>
        </p:nvPicPr>
        <p:blipFill>
          <a:blip r:embed="rId6" cstate="print"/>
          <a:stretch>
            <a:fillRect/>
          </a:stretch>
        </p:blipFill>
        <p:spPr>
          <a:xfrm>
            <a:off x="7549376" y="6167335"/>
            <a:ext cx="3294001" cy="612000"/>
          </a:xfrm>
          <a:prstGeom prst="rect">
            <a:avLst/>
          </a:prstGeom>
        </p:spPr>
      </p:pic>
      <p:sp>
        <p:nvSpPr>
          <p:cNvPr id="16" name="object 16"/>
          <p:cNvSpPr txBox="1"/>
          <p:nvPr/>
        </p:nvSpPr>
        <p:spPr>
          <a:xfrm>
            <a:off x="78738" y="6240565"/>
            <a:ext cx="5438140" cy="722634"/>
          </a:xfrm>
          <a:prstGeom prst="rect">
            <a:avLst/>
          </a:prstGeom>
        </p:spPr>
        <p:txBody>
          <a:bodyPr vert="horz" wrap="square" lIns="0" tIns="9525" rIns="0" bIns="0" rtlCol="0">
            <a:spAutoFit/>
          </a:bodyPr>
          <a:lstStyle/>
          <a:p>
            <a:pPr marL="45720" marR="654050">
              <a:lnSpc>
                <a:spcPts val="819"/>
              </a:lnSpc>
              <a:spcBef>
                <a:spcPts val="75"/>
              </a:spcBef>
            </a:pPr>
            <a:r>
              <a:rPr lang="el" sz="700" dirty="0">
                <a:solidFill>
                  <a:srgbClr val="FFFFFF"/>
                </a:solidFill>
                <a:latin typeface="Arial"/>
                <a:cs typeface="Arial"/>
              </a:rPr>
              <a:t>Nasr, Tony, et al. "Power jacking your station: Σε βάθος ανάλυση ασφάλειας των συστημάτων διαχείρισης σταθμών φόρτισης ηλεκτρικών οχημάτων". </a:t>
            </a:r>
            <a:r>
              <a:rPr lang="el" sz="700" i="1" dirty="0">
                <a:solidFill>
                  <a:srgbClr val="FFFFFF"/>
                </a:solidFill>
                <a:latin typeface="Arial"/>
                <a:cs typeface="Arial"/>
              </a:rPr>
              <a:t>Υπολογιστές &amp; Ασφάλεια </a:t>
            </a:r>
            <a:r>
              <a:rPr lang="el" sz="700" dirty="0">
                <a:solidFill>
                  <a:srgbClr val="FFFFFF"/>
                </a:solidFill>
                <a:latin typeface="Arial"/>
                <a:cs typeface="Arial"/>
              </a:rPr>
              <a:t>112 (2022): 102511.</a:t>
            </a:r>
            <a:endParaRPr sz="700" dirty="0">
              <a:latin typeface="Arial"/>
              <a:cs typeface="Arial"/>
            </a:endParaRPr>
          </a:p>
          <a:p>
            <a:pPr marL="12700">
              <a:lnSpc>
                <a:spcPct val="100000"/>
              </a:lnSpc>
              <a:spcBef>
                <a:spcPts val="615"/>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Abdelkader Shaaban (ΑΙΤ), Cristina Alcaraz (UMA)</a:t>
            </a:r>
            <a:endParaRPr sz="1400" dirty="0">
              <a:latin typeface="Century Gothic"/>
              <a:cs typeface="Century Gothic"/>
            </a:endParaRPr>
          </a:p>
        </p:txBody>
      </p:sp>
      <p:sp>
        <p:nvSpPr>
          <p:cNvPr id="17" name="object 7">
            <a:extLst>
              <a:ext uri="{FF2B5EF4-FFF2-40B4-BE49-F238E27FC236}">
                <a16:creationId xmlns:a16="http://schemas.microsoft.com/office/drawing/2014/main" id="{7C854CCC-4EE0-D8C4-5F9E-9ADDBEF87F7F}"/>
              </a:ext>
            </a:extLst>
          </p:cNvPr>
          <p:cNvSpPr txBox="1"/>
          <p:nvPr/>
        </p:nvSpPr>
        <p:spPr>
          <a:xfrm>
            <a:off x="5934529" y="610638"/>
            <a:ext cx="6221225" cy="854721"/>
          </a:xfrm>
          <a:prstGeom prst="rect">
            <a:avLst/>
          </a:prstGeom>
        </p:spPr>
        <p:txBody>
          <a:bodyPr vert="horz" wrap="square" lIns="0" tIns="64135" rIns="0" bIns="0" rtlCol="0">
            <a:spAutoFit/>
          </a:bodyPr>
          <a:lstStyle/>
          <a:p>
            <a:pPr marL="354965" indent="-342265">
              <a:lnSpc>
                <a:spcPct val="100000"/>
              </a:lnSpc>
              <a:spcBef>
                <a:spcPts val="505"/>
              </a:spcBef>
              <a:buClr>
                <a:srgbClr val="FFBA00"/>
              </a:buClr>
              <a:buFont typeface="Arial"/>
              <a:buChar char="•"/>
              <a:tabLst>
                <a:tab pos="354965" algn="l"/>
              </a:tabLst>
            </a:pPr>
            <a:r>
              <a:rPr lang="el" sz="1600" b="1" dirty="0">
                <a:solidFill>
                  <a:srgbClr val="FFFFFF"/>
                </a:solidFill>
                <a:latin typeface="Century Gothic Bold"/>
                <a:cs typeface="Century Gothic Bold"/>
              </a:rPr>
              <a:t>Αύξηση της ζήτησης φόρτισης.</a:t>
            </a:r>
            <a:endParaRPr sz="1600" dirty="0">
              <a:latin typeface="Century Gothic Bold"/>
              <a:cs typeface="Century Gothic Bold"/>
            </a:endParaRPr>
          </a:p>
          <a:p>
            <a:pPr marL="556260" lvl="1" indent="-342265">
              <a:lnSpc>
                <a:spcPct val="100000"/>
              </a:lnSpc>
              <a:spcBef>
                <a:spcPts val="409"/>
              </a:spcBef>
              <a:buFont typeface="Arial"/>
              <a:buChar char="•"/>
              <a:tabLst>
                <a:tab pos="556260" algn="l"/>
                <a:tab pos="2013585" algn="l"/>
                <a:tab pos="2757805" algn="l"/>
              </a:tabLst>
            </a:pPr>
            <a:r>
              <a:rPr lang="el-GR" sz="1600" dirty="0">
                <a:solidFill>
                  <a:schemeClr val="bg1"/>
                </a:solidFill>
              </a:rPr>
              <a:t>Ο </a:t>
            </a:r>
            <a:r>
              <a:rPr lang="el-GR" sz="1600" dirty="0" err="1">
                <a:solidFill>
                  <a:schemeClr val="bg1"/>
                </a:solidFill>
              </a:rPr>
              <a:t>επιτηθέμενος</a:t>
            </a:r>
            <a:r>
              <a:rPr lang="el-GR" sz="1600" dirty="0">
                <a:solidFill>
                  <a:schemeClr val="bg1"/>
                </a:solidFill>
              </a:rPr>
              <a:t> χρησιμοποιεί παραβιασμένο σταθμό φόρτισης για να ξεκινήσει συγχρονισμένες λειτουργίες φόρτισης.</a:t>
            </a:r>
            <a:endParaRPr sz="1600" dirty="0">
              <a:solidFill>
                <a:schemeClr val="bg1"/>
              </a:solidFill>
              <a:latin typeface="Century Gothic"/>
              <a:cs typeface="Century Gothic"/>
            </a:endParaRPr>
          </a:p>
        </p:txBody>
      </p:sp>
      <p:sp>
        <p:nvSpPr>
          <p:cNvPr id="18" name="object 9">
            <a:extLst>
              <a:ext uri="{FF2B5EF4-FFF2-40B4-BE49-F238E27FC236}">
                <a16:creationId xmlns:a16="http://schemas.microsoft.com/office/drawing/2014/main" id="{4353AFEB-C74C-B41D-0853-1667FE3335FE}"/>
              </a:ext>
            </a:extLst>
          </p:cNvPr>
          <p:cNvSpPr txBox="1"/>
          <p:nvPr/>
        </p:nvSpPr>
        <p:spPr>
          <a:xfrm>
            <a:off x="6226892" y="1623462"/>
            <a:ext cx="5324475" cy="505267"/>
          </a:xfrm>
          <a:prstGeom prst="rect">
            <a:avLst/>
          </a:prstGeom>
        </p:spPr>
        <p:txBody>
          <a:bodyPr vert="horz" wrap="square" lIns="0" tIns="12700" rIns="0" bIns="0" rtlCol="0">
            <a:spAutoFit/>
          </a:bodyPr>
          <a:lstStyle/>
          <a:p>
            <a:pPr marL="355600" marR="5080" indent="-342900">
              <a:lnSpc>
                <a:spcPct val="100000"/>
              </a:lnSpc>
              <a:spcBef>
                <a:spcPts val="600"/>
              </a:spcBef>
              <a:buFont typeface="Arial"/>
              <a:buChar char="•"/>
              <a:tabLst>
                <a:tab pos="355600" algn="l"/>
                <a:tab pos="1716405" algn="l"/>
                <a:tab pos="2007235" algn="l"/>
                <a:tab pos="2401570" algn="l"/>
                <a:tab pos="3839210" algn="l"/>
                <a:tab pos="4387215" algn="l"/>
                <a:tab pos="5001895" algn="l"/>
              </a:tabLst>
            </a:pPr>
            <a:r>
              <a:rPr lang="el" sz="1600" spc="-10" dirty="0">
                <a:solidFill>
                  <a:srgbClr val="FFFFFF"/>
                </a:solidFill>
                <a:latin typeface="Century Gothic"/>
                <a:cs typeface="Century Gothic"/>
              </a:rPr>
              <a:t>Στόχος είναι η αποσταθεροποίηση του δικτύου με απότομη αύξηση των απαιτήσεων φόρτισης.</a:t>
            </a:r>
            <a:endParaRPr sz="1600" dirty="0">
              <a:latin typeface="Century Gothic"/>
              <a:cs typeface="Century Gothic"/>
            </a:endParaRPr>
          </a:p>
        </p:txBody>
      </p:sp>
      <p:sp>
        <p:nvSpPr>
          <p:cNvPr id="20" name="Rectangle 2">
            <a:extLst>
              <a:ext uri="{FF2B5EF4-FFF2-40B4-BE49-F238E27FC236}">
                <a16:creationId xmlns:a16="http://schemas.microsoft.com/office/drawing/2014/main" id="{1CC3ED5E-886C-2B26-CAE6-24744A5A8D22}"/>
              </a:ext>
            </a:extLst>
          </p:cNvPr>
          <p:cNvSpPr>
            <a:spLocks noChangeArrowheads="1"/>
          </p:cNvSpPr>
          <p:nvPr/>
        </p:nvSpPr>
        <p:spPr bwMode="auto">
          <a:xfrm>
            <a:off x="5830084" y="4290787"/>
            <a:ext cx="5871929" cy="195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bg1"/>
                </a:solidFill>
                <a:effectLst/>
                <a:latin typeface="Arial" panose="020B0604020202020204" pitchFamily="34" charset="0"/>
              </a:rPr>
              <a:t>Bus 1</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λειτουργεί</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ως</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a:ln>
                  <a:noFill/>
                </a:ln>
                <a:solidFill>
                  <a:schemeClr val="bg1"/>
                </a:solidFill>
                <a:effectLst/>
                <a:latin typeface="Arial" panose="020B0604020202020204" pitchFamily="34" charset="0"/>
              </a:rPr>
              <a:t>Slack Bus</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ζυγός</a:t>
            </a:r>
            <a:r>
              <a:rPr kumimoji="0" lang="en-US" altLang="en-US" sz="1200" b="0" i="0" u="none" strike="noStrike" cap="none" normalizeH="0" baseline="0" dirty="0">
                <a:ln>
                  <a:noFill/>
                </a:ln>
                <a:solidFill>
                  <a:schemeClr val="bg1"/>
                </a:solidFill>
                <a:effectLst/>
                <a:latin typeface="Arial" panose="020B0604020202020204" pitchFamily="34" charset="0"/>
              </a:rPr>
              <a:t> ανα</a:t>
            </a:r>
            <a:r>
              <a:rPr kumimoji="0" lang="en-US" altLang="en-US" sz="1200" b="0" i="0" u="none" strike="noStrike" cap="none" normalizeH="0" baseline="0" dirty="0" err="1">
                <a:ln>
                  <a:noFill/>
                </a:ln>
                <a:solidFill>
                  <a:schemeClr val="bg1"/>
                </a:solidFill>
                <a:effectLst/>
                <a:latin typeface="Arial" panose="020B0604020202020204" pitchFamily="34" charset="0"/>
              </a:rPr>
              <a:t>φοράς</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ρυθμίζοντ</a:t>
            </a:r>
            <a:r>
              <a:rPr kumimoji="0" lang="en-US" altLang="en-US" sz="1200" b="0" i="0" u="none" strike="noStrike" cap="none" normalizeH="0" baseline="0" dirty="0">
                <a:ln>
                  <a:noFill/>
                </a:ln>
                <a:solidFill>
                  <a:schemeClr val="bg1"/>
                </a:solidFill>
                <a:effectLst/>
                <a:latin typeface="Arial" panose="020B0604020202020204" pitchFamily="34" charset="0"/>
              </a:rPr>
              <a:t>ας την τάση και τη συχνότητα του συστήματος. Η </a:t>
            </a:r>
            <a:r>
              <a:rPr kumimoji="0" lang="en-US" altLang="en-US" sz="1200" b="0" i="0" u="none" strike="noStrike" cap="none" normalizeH="0" baseline="0" dirty="0" err="1">
                <a:ln>
                  <a:noFill/>
                </a:ln>
                <a:solidFill>
                  <a:schemeClr val="bg1"/>
                </a:solidFill>
                <a:effectLst/>
                <a:latin typeface="Arial" panose="020B0604020202020204" pitchFamily="34" charset="0"/>
              </a:rPr>
              <a:t>ισχύς</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του</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είν</a:t>
            </a:r>
            <a:r>
              <a:rPr kumimoji="0" lang="en-US" altLang="en-US" sz="1200" b="0" i="0" u="none" strike="noStrike" cap="none" normalizeH="0" baseline="0" dirty="0">
                <a:ln>
                  <a:noFill/>
                </a:ln>
                <a:solidFill>
                  <a:schemeClr val="bg1"/>
                </a:solidFill>
                <a:effectLst/>
                <a:latin typeface="Arial" panose="020B0604020202020204" pitchFamily="34" charset="0"/>
              </a:rPr>
              <a:t>αι </a:t>
            </a:r>
            <a:r>
              <a:rPr kumimoji="0" lang="en-US" altLang="en-US" sz="1200" b="1" i="0" u="none" strike="noStrike" cap="none" normalizeH="0" baseline="0" dirty="0">
                <a:ln>
                  <a:noFill/>
                </a:ln>
                <a:solidFill>
                  <a:schemeClr val="bg1"/>
                </a:solidFill>
                <a:effectLst/>
                <a:latin typeface="Arial" panose="020B0604020202020204" pitchFamily="34" charset="0"/>
              </a:rPr>
              <a:t>72 MW</a:t>
            </a:r>
            <a:r>
              <a:rPr kumimoji="0" lang="en-US" altLang="en-US" sz="1200" b="0" i="0" u="none" strike="noStrike" cap="none" normalizeH="0" baseline="0" dirty="0">
                <a:ln>
                  <a:noFill/>
                </a:ln>
                <a:solidFill>
                  <a:schemeClr val="bg1"/>
                </a:solidFill>
                <a:effectLst/>
                <a:latin typeface="Arial" panose="020B0604020202020204" pitchFamily="34" charset="0"/>
              </a:rPr>
              <a:t> και </a:t>
            </a:r>
            <a:r>
              <a:rPr kumimoji="0" lang="en-US" altLang="en-US" sz="1200" b="1" i="0" u="none" strike="noStrike" cap="none" normalizeH="0" baseline="0" dirty="0">
                <a:ln>
                  <a:noFill/>
                </a:ln>
                <a:solidFill>
                  <a:schemeClr val="bg1"/>
                </a:solidFill>
                <a:effectLst/>
                <a:latin typeface="Arial" panose="020B0604020202020204" pitchFamily="34" charset="0"/>
              </a:rPr>
              <a:t>28 Mvar</a:t>
            </a:r>
            <a:r>
              <a:rPr kumimoji="0" lang="en-US" altLang="en-US" sz="1200" b="0" i="0" u="none" strike="noStrike" cap="none" normalizeH="0" baseline="0" dirty="0">
                <a:ln>
                  <a:noFill/>
                </a:ln>
                <a:solidFill>
                  <a:schemeClr val="bg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bg1"/>
                </a:solidFill>
                <a:effectLst/>
                <a:latin typeface="Arial" panose="020B0604020202020204" pitchFamily="34" charset="0"/>
              </a:rPr>
              <a:t>Bus 2</a:t>
            </a:r>
            <a:r>
              <a:rPr kumimoji="0" lang="en-US" altLang="en-US" sz="1200" b="0" i="0" u="none" strike="noStrike" cap="none" normalizeH="0" baseline="0" dirty="0">
                <a:ln>
                  <a:noFill/>
                </a:ln>
                <a:solidFill>
                  <a:schemeClr val="bg1"/>
                </a:solidFill>
                <a:effectLst/>
                <a:latin typeface="Arial" panose="020B0604020202020204" pitchFamily="34" charset="0"/>
              </a:rPr>
              <a:t> και </a:t>
            </a:r>
            <a:r>
              <a:rPr kumimoji="0" lang="en-US" altLang="en-US" sz="1200" b="1" i="0" u="none" strike="noStrike" cap="none" normalizeH="0" baseline="0" dirty="0">
                <a:ln>
                  <a:noFill/>
                </a:ln>
                <a:solidFill>
                  <a:schemeClr val="bg1"/>
                </a:solidFill>
                <a:effectLst/>
                <a:latin typeface="Arial" panose="020B0604020202020204" pitchFamily="34" charset="0"/>
              </a:rPr>
              <a:t>Bus 3</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είν</a:t>
            </a:r>
            <a:r>
              <a:rPr kumimoji="0" lang="en-US" altLang="en-US" sz="1200" b="0" i="0" u="none" strike="noStrike" cap="none" normalizeH="0" baseline="0" dirty="0">
                <a:ln>
                  <a:noFill/>
                </a:ln>
                <a:solidFill>
                  <a:schemeClr val="bg1"/>
                </a:solidFill>
                <a:effectLst/>
                <a:latin typeface="Arial" panose="020B0604020202020204" pitchFamily="34" charset="0"/>
              </a:rPr>
              <a:t>αι συνδεδεμένοι με </a:t>
            </a:r>
            <a:r>
              <a:rPr kumimoji="0" lang="en-US" altLang="en-US" sz="1200" b="1" i="0" u="none" strike="noStrike" cap="none" normalizeH="0" baseline="0" dirty="0">
                <a:ln>
                  <a:noFill/>
                </a:ln>
                <a:solidFill>
                  <a:schemeClr val="bg1"/>
                </a:solidFill>
                <a:effectLst/>
                <a:latin typeface="Arial" panose="020B0604020202020204" pitchFamily="34" charset="0"/>
              </a:rPr>
              <a:t>γεννήτριες</a:t>
            </a:r>
            <a:r>
              <a:rPr kumimoji="0" lang="en-US" altLang="en-US" sz="1200" b="0" i="0" u="none" strike="noStrike" cap="none" normalizeH="0" baseline="0" dirty="0">
                <a:ln>
                  <a:noFill/>
                </a:ln>
                <a:solidFill>
                  <a:schemeClr val="bg1"/>
                </a:solidFill>
                <a:effectLst/>
                <a:latin typeface="Arial" panose="020B0604020202020204" pitchFamily="34" charset="0"/>
              </a:rPr>
              <a:t> που παρέχουν </a:t>
            </a:r>
            <a:r>
              <a:rPr kumimoji="0" lang="en-US" altLang="en-US" sz="1200" b="1" i="0" u="none" strike="noStrike" cap="none" normalizeH="0" baseline="0" dirty="0">
                <a:ln>
                  <a:noFill/>
                </a:ln>
                <a:solidFill>
                  <a:schemeClr val="bg1"/>
                </a:solidFill>
                <a:effectLst/>
                <a:latin typeface="Arial" panose="020B0604020202020204" pitchFamily="34" charset="0"/>
              </a:rPr>
              <a:t>163 MW / 5 Mvar</a:t>
            </a:r>
            <a:r>
              <a:rPr kumimoji="0" lang="en-US" altLang="en-US" sz="1200" b="0" i="0" u="none" strike="noStrike" cap="none" normalizeH="0" baseline="0" dirty="0">
                <a:ln>
                  <a:noFill/>
                </a:ln>
                <a:solidFill>
                  <a:schemeClr val="bg1"/>
                </a:solidFill>
                <a:effectLst/>
                <a:latin typeface="Arial" panose="020B0604020202020204" pitchFamily="34" charset="0"/>
              </a:rPr>
              <a:t> και </a:t>
            </a:r>
            <a:r>
              <a:rPr kumimoji="0" lang="en-US" altLang="en-US" sz="1200" b="1" i="0" u="none" strike="noStrike" cap="none" normalizeH="0" baseline="0" dirty="0">
                <a:ln>
                  <a:noFill/>
                </a:ln>
                <a:solidFill>
                  <a:schemeClr val="bg1"/>
                </a:solidFill>
                <a:effectLst/>
                <a:latin typeface="Arial" panose="020B0604020202020204" pitchFamily="34" charset="0"/>
              </a:rPr>
              <a:t>85 MW / -11 Mvar</a:t>
            </a:r>
            <a:r>
              <a:rPr kumimoji="0" lang="en-US" altLang="en-US" sz="1200" b="0" i="0" u="none" strike="noStrike" cap="none" normalizeH="0" baseline="0" dirty="0">
                <a:ln>
                  <a:noFill/>
                </a:ln>
                <a:solidFill>
                  <a:schemeClr val="bg1"/>
                </a:solidFill>
                <a:effectLst/>
                <a:latin typeface="Arial" panose="020B0604020202020204" pitchFamily="34" charset="0"/>
              </a:rPr>
              <a:t> αντίστοιχα.</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err="1">
                <a:ln>
                  <a:noFill/>
                </a:ln>
                <a:solidFill>
                  <a:schemeClr val="bg1"/>
                </a:solidFill>
                <a:effectLst/>
                <a:latin typeface="Arial" panose="020B0604020202020204" pitchFamily="34" charset="0"/>
              </a:rPr>
              <a:t>Στους</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ζυγούς</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a:ln>
                  <a:noFill/>
                </a:ln>
                <a:solidFill>
                  <a:schemeClr val="bg1"/>
                </a:solidFill>
                <a:effectLst/>
                <a:latin typeface="Arial" panose="020B0604020202020204" pitchFamily="34" charset="0"/>
              </a:rPr>
              <a:t>Bus 5</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a:ln>
                  <a:noFill/>
                </a:ln>
                <a:solidFill>
                  <a:schemeClr val="bg1"/>
                </a:solidFill>
                <a:effectLst/>
                <a:latin typeface="Arial" panose="020B0604020202020204" pitchFamily="34" charset="0"/>
              </a:rPr>
              <a:t>Bus 6</a:t>
            </a:r>
            <a:r>
              <a:rPr kumimoji="0" lang="en-US" altLang="en-US" sz="1200" b="0" i="0" u="none" strike="noStrike" cap="none" normalizeH="0" baseline="0" dirty="0">
                <a:ln>
                  <a:noFill/>
                </a:ln>
                <a:solidFill>
                  <a:schemeClr val="bg1"/>
                </a:solidFill>
                <a:effectLst/>
                <a:latin typeface="Arial" panose="020B0604020202020204" pitchFamily="34" charset="0"/>
              </a:rPr>
              <a:t> και </a:t>
            </a:r>
            <a:r>
              <a:rPr kumimoji="0" lang="en-US" altLang="en-US" sz="1200" b="1" i="0" u="none" strike="noStrike" cap="none" normalizeH="0" baseline="0" dirty="0">
                <a:ln>
                  <a:noFill/>
                </a:ln>
                <a:solidFill>
                  <a:schemeClr val="bg1"/>
                </a:solidFill>
                <a:effectLst/>
                <a:latin typeface="Arial" panose="020B0604020202020204" pitchFamily="34" charset="0"/>
              </a:rPr>
              <a:t>Bus 8</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είν</a:t>
            </a:r>
            <a:r>
              <a:rPr kumimoji="0" lang="en-US" altLang="en-US" sz="1200" b="0" i="0" u="none" strike="noStrike" cap="none" normalizeH="0" baseline="0" dirty="0">
                <a:ln>
                  <a:noFill/>
                </a:ln>
                <a:solidFill>
                  <a:schemeClr val="bg1"/>
                </a:solidFill>
                <a:effectLst/>
                <a:latin typeface="Arial" panose="020B0604020202020204" pitchFamily="34" charset="0"/>
              </a:rPr>
              <a:t>αι συνδεδεμένα </a:t>
            </a:r>
            <a:r>
              <a:rPr kumimoji="0" lang="en-US" altLang="en-US" sz="1200" b="1" i="0" u="none" strike="noStrike" cap="none" normalizeH="0" baseline="0" dirty="0">
                <a:ln>
                  <a:noFill/>
                </a:ln>
                <a:solidFill>
                  <a:schemeClr val="bg1"/>
                </a:solidFill>
                <a:effectLst/>
                <a:latin typeface="Arial" panose="020B0604020202020204" pitchFamily="34" charset="0"/>
              </a:rPr>
              <a:t>φορτία</a:t>
            </a:r>
            <a:r>
              <a:rPr kumimoji="0" lang="en-US" altLang="en-US" sz="1200" b="0" i="0" u="none" strike="noStrike" cap="none" normalizeH="0" baseline="0" dirty="0">
                <a:ln>
                  <a:noFill/>
                </a:ln>
                <a:solidFill>
                  <a:schemeClr val="bg1"/>
                </a:solidFill>
                <a:effectLst/>
                <a:latin typeface="Arial" panose="020B0604020202020204" pitchFamily="34" charset="0"/>
              </a:rPr>
              <a:t>, καταναλώνοντας </a:t>
            </a:r>
            <a:r>
              <a:rPr kumimoji="0" lang="en-US" altLang="en-US" sz="1200" b="1" i="0" u="none" strike="noStrike" cap="none" normalizeH="0" baseline="0" dirty="0">
                <a:ln>
                  <a:noFill/>
                </a:ln>
                <a:solidFill>
                  <a:schemeClr val="bg1"/>
                </a:solidFill>
                <a:effectLst/>
                <a:latin typeface="Arial" panose="020B0604020202020204" pitchFamily="34" charset="0"/>
              </a:rPr>
              <a:t>125 MW / 50 Mvar</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a:ln>
                  <a:noFill/>
                </a:ln>
                <a:solidFill>
                  <a:schemeClr val="bg1"/>
                </a:solidFill>
                <a:effectLst/>
                <a:latin typeface="Arial" panose="020B0604020202020204" pitchFamily="34" charset="0"/>
              </a:rPr>
              <a:t>90 MW / 30 Mvar</a:t>
            </a:r>
            <a:r>
              <a:rPr kumimoji="0" lang="en-US" altLang="en-US" sz="1200" b="0" i="0" u="none" strike="noStrike" cap="none" normalizeH="0" baseline="0" dirty="0">
                <a:ln>
                  <a:noFill/>
                </a:ln>
                <a:solidFill>
                  <a:schemeClr val="bg1"/>
                </a:solidFill>
                <a:effectLst/>
                <a:latin typeface="Arial" panose="020B0604020202020204" pitchFamily="34" charset="0"/>
              </a:rPr>
              <a:t> και </a:t>
            </a:r>
            <a:r>
              <a:rPr kumimoji="0" lang="en-US" altLang="en-US" sz="1200" b="1" i="0" u="none" strike="noStrike" cap="none" normalizeH="0" baseline="0" dirty="0">
                <a:ln>
                  <a:noFill/>
                </a:ln>
                <a:solidFill>
                  <a:schemeClr val="bg1"/>
                </a:solidFill>
                <a:effectLst/>
                <a:latin typeface="Arial" panose="020B0604020202020204" pitchFamily="34" charset="0"/>
              </a:rPr>
              <a:t>100 MW / 35 Mvar</a:t>
            </a:r>
            <a:r>
              <a:rPr kumimoji="0" lang="en-US" altLang="en-US" sz="1200" b="0" i="0" u="none" strike="noStrike" cap="none" normalizeH="0" baseline="0" dirty="0">
                <a:ln>
                  <a:noFill/>
                </a:ln>
                <a:solidFill>
                  <a:schemeClr val="bg1"/>
                </a:solidFill>
                <a:effectLst/>
                <a:latin typeface="Arial" panose="020B0604020202020204" pitchFamily="34" charset="0"/>
              </a:rPr>
              <a:t> αντίστοιχα.</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err="1">
                <a:ln>
                  <a:noFill/>
                </a:ln>
                <a:solidFill>
                  <a:schemeClr val="bg1"/>
                </a:solidFill>
                <a:effectLst/>
                <a:latin typeface="Arial" panose="020B0604020202020204" pitchFamily="34" charset="0"/>
              </a:rPr>
              <a:t>Οι</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a:ln>
                  <a:noFill/>
                </a:ln>
                <a:solidFill>
                  <a:schemeClr val="bg1"/>
                </a:solidFill>
                <a:effectLst/>
                <a:latin typeface="Arial" panose="020B0604020202020204" pitchFamily="34" charset="0"/>
              </a:rPr>
              <a:t>Bus 7</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1" i="0" u="none" strike="noStrike" cap="none" normalizeH="0" baseline="0" dirty="0">
                <a:ln>
                  <a:noFill/>
                </a:ln>
                <a:solidFill>
                  <a:schemeClr val="bg1"/>
                </a:solidFill>
                <a:effectLst/>
                <a:latin typeface="Arial" panose="020B0604020202020204" pitchFamily="34" charset="0"/>
              </a:rPr>
              <a:t>Bus 8</a:t>
            </a:r>
            <a:r>
              <a:rPr kumimoji="0" lang="en-US" altLang="en-US" sz="1200" b="0" i="0" u="none" strike="noStrike" cap="none" normalizeH="0" baseline="0" dirty="0">
                <a:ln>
                  <a:noFill/>
                </a:ln>
                <a:solidFill>
                  <a:schemeClr val="bg1"/>
                </a:solidFill>
                <a:effectLst/>
                <a:latin typeface="Arial" panose="020B0604020202020204" pitchFamily="34" charset="0"/>
              </a:rPr>
              <a:t> και </a:t>
            </a:r>
            <a:r>
              <a:rPr kumimoji="0" lang="en-US" altLang="en-US" sz="1200" b="1" i="0" u="none" strike="noStrike" cap="none" normalizeH="0" baseline="0" dirty="0">
                <a:ln>
                  <a:noFill/>
                </a:ln>
                <a:solidFill>
                  <a:schemeClr val="bg1"/>
                </a:solidFill>
                <a:effectLst/>
                <a:latin typeface="Arial" panose="020B0604020202020204" pitchFamily="34" charset="0"/>
              </a:rPr>
              <a:t>Bus 9</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λειτουργούν</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ως</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κόμ</a:t>
            </a:r>
            <a:r>
              <a:rPr kumimoji="0" lang="en-US" altLang="en-US" sz="1200" b="0" i="0" u="none" strike="noStrike" cap="none" normalizeH="0" baseline="0" dirty="0">
                <a:ln>
                  <a:noFill/>
                </a:ln>
                <a:solidFill>
                  <a:schemeClr val="bg1"/>
                </a:solidFill>
                <a:effectLst/>
                <a:latin typeface="Arial" panose="020B0604020202020204" pitchFamily="34" charset="0"/>
              </a:rPr>
              <a:t>βοι διανομής ισχύος προς τα επιμέρους φορτία και ζυγούς.</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err="1">
                <a:ln>
                  <a:noFill/>
                </a:ln>
                <a:solidFill>
                  <a:schemeClr val="bg1"/>
                </a:solidFill>
                <a:effectLst/>
                <a:latin typeface="Arial" panose="020B0604020202020204" pitchFamily="34" charset="0"/>
              </a:rPr>
              <a:t>Το</a:t>
            </a:r>
            <a:r>
              <a:rPr kumimoji="0" lang="en-US" altLang="en-US" sz="1200" b="0" i="0" u="none" strike="noStrike" cap="none" normalizeH="0" baseline="0" dirty="0">
                <a:ln>
                  <a:noFill/>
                </a:ln>
                <a:solidFill>
                  <a:schemeClr val="bg1"/>
                </a:solidFill>
                <a:effectLst/>
                <a:latin typeface="Arial" panose="020B0604020202020204" pitchFamily="34" charset="0"/>
              </a:rPr>
              <a:t> </a:t>
            </a:r>
            <a:r>
              <a:rPr kumimoji="0" lang="en-US" altLang="en-US" sz="1200" b="0" i="0" u="none" strike="noStrike" cap="none" normalizeH="0" baseline="0" dirty="0" err="1">
                <a:ln>
                  <a:noFill/>
                </a:ln>
                <a:solidFill>
                  <a:schemeClr val="bg1"/>
                </a:solidFill>
                <a:effectLst/>
                <a:latin typeface="Arial" panose="020B0604020202020204" pitchFamily="34" charset="0"/>
              </a:rPr>
              <a:t>διάγρ</a:t>
            </a:r>
            <a:r>
              <a:rPr kumimoji="0" lang="en-US" altLang="en-US" sz="1200" b="0" i="0" u="none" strike="noStrike" cap="none" normalizeH="0" baseline="0" dirty="0">
                <a:ln>
                  <a:noFill/>
                </a:ln>
                <a:solidFill>
                  <a:schemeClr val="bg1"/>
                </a:solidFill>
                <a:effectLst/>
                <a:latin typeface="Arial" panose="020B0604020202020204" pitchFamily="34" charset="0"/>
              </a:rPr>
              <a:t>αμμα παρουσιάζει επίσης τις τιμές </a:t>
            </a:r>
            <a:r>
              <a:rPr kumimoji="0" lang="en-US" altLang="en-US" sz="1200" b="1" i="0" u="none" strike="noStrike" cap="none" normalizeH="0" baseline="0" dirty="0">
                <a:ln>
                  <a:noFill/>
                </a:ln>
                <a:solidFill>
                  <a:schemeClr val="bg1"/>
                </a:solidFill>
                <a:effectLst/>
                <a:latin typeface="Arial" panose="020B0604020202020204" pitchFamily="34" charset="0"/>
              </a:rPr>
              <a:t>τάσης (pu)</a:t>
            </a:r>
            <a:r>
              <a:rPr kumimoji="0" lang="en-US" altLang="en-US" sz="1200" b="0" i="0" u="none" strike="noStrike" cap="none" normalizeH="0" baseline="0" dirty="0">
                <a:ln>
                  <a:noFill/>
                </a:ln>
                <a:solidFill>
                  <a:schemeClr val="bg1"/>
                </a:solidFill>
                <a:effectLst/>
                <a:latin typeface="Arial" panose="020B0604020202020204" pitchFamily="34" charset="0"/>
              </a:rPr>
              <a:t> σε κάθε ζυγό (π.χ. 1.025 </a:t>
            </a:r>
            <a:r>
              <a:rPr kumimoji="0" lang="en-US" altLang="en-US" sz="1200" b="0" i="0" u="none" strike="noStrike" cap="none" normalizeH="0" baseline="0" dirty="0" err="1">
                <a:ln>
                  <a:noFill/>
                </a:ln>
                <a:solidFill>
                  <a:schemeClr val="bg1"/>
                </a:solidFill>
                <a:effectLst/>
                <a:latin typeface="Arial" panose="020B0604020202020204" pitchFamily="34" charset="0"/>
              </a:rPr>
              <a:t>pu</a:t>
            </a:r>
            <a:r>
              <a:rPr kumimoji="0" lang="en-US" altLang="en-US" sz="1200" b="0" i="0" u="none" strike="noStrike" cap="none" normalizeH="0" baseline="0" dirty="0">
                <a:ln>
                  <a:noFill/>
                </a:ln>
                <a:solidFill>
                  <a:schemeClr val="bg1"/>
                </a:solidFill>
                <a:effectLst/>
                <a:latin typeface="Arial" panose="020B0604020202020204" pitchFamily="34" charset="0"/>
              </a:rPr>
              <a:t>, 1.017 </a:t>
            </a:r>
            <a:r>
              <a:rPr kumimoji="0" lang="en-US" altLang="en-US" sz="1200" b="0" i="0" u="none" strike="noStrike" cap="none" normalizeH="0" baseline="0" dirty="0" err="1">
                <a:ln>
                  <a:noFill/>
                </a:ln>
                <a:solidFill>
                  <a:schemeClr val="bg1"/>
                </a:solidFill>
                <a:effectLst/>
                <a:latin typeface="Arial" panose="020B0604020202020204" pitchFamily="34" charset="0"/>
              </a:rPr>
              <a:t>pu</a:t>
            </a:r>
            <a:r>
              <a:rPr kumimoji="0" lang="en-US" altLang="en-US" sz="1200" b="0" i="0" u="none" strike="noStrike" cap="none" normalizeH="0" baseline="0" dirty="0">
                <a:ln>
                  <a:noFill/>
                </a:ln>
                <a:solidFill>
                  <a:schemeClr val="bg1"/>
                </a:solidFill>
                <a:effectLst/>
                <a:latin typeface="Arial" panose="020B0604020202020204" pitchFamily="34" charset="0"/>
              </a:rPr>
              <a:t>, 1.033 </a:t>
            </a:r>
            <a:r>
              <a:rPr kumimoji="0" lang="en-US" altLang="en-US" sz="1200" b="0" i="0" u="none" strike="noStrike" cap="none" normalizeH="0" baseline="0" dirty="0" err="1">
                <a:ln>
                  <a:noFill/>
                </a:ln>
                <a:solidFill>
                  <a:schemeClr val="bg1"/>
                </a:solidFill>
                <a:effectLst/>
                <a:latin typeface="Arial" panose="020B0604020202020204" pitchFamily="34" charset="0"/>
              </a:rPr>
              <a:t>pu</a:t>
            </a:r>
            <a:r>
              <a:rPr kumimoji="0" lang="en-US" altLang="en-US" sz="1200" b="0" i="0" u="none" strike="noStrike" cap="none" normalizeH="0" baseline="0" dirty="0">
                <a:ln>
                  <a:noFill/>
                </a:ln>
                <a:solidFill>
                  <a:schemeClr val="bg1"/>
                </a:solidFill>
                <a:effectLst/>
                <a:latin typeface="Arial" panose="020B0604020202020204" pitchFamily="34" charset="0"/>
              </a:rPr>
              <a:t>), κατα</a:t>
            </a:r>
            <a:r>
              <a:rPr kumimoji="0" lang="en-US" altLang="en-US" sz="1200" b="0" i="0" u="none" strike="noStrike" cap="none" normalizeH="0" baseline="0" dirty="0" err="1">
                <a:ln>
                  <a:noFill/>
                </a:ln>
                <a:solidFill>
                  <a:schemeClr val="bg1"/>
                </a:solidFill>
                <a:effectLst/>
                <a:latin typeface="Arial" panose="020B0604020202020204" pitchFamily="34" charset="0"/>
              </a:rPr>
              <a:t>γράφοντ</a:t>
            </a:r>
            <a:r>
              <a:rPr kumimoji="0" lang="en-US" altLang="en-US" sz="1200" b="0" i="0" u="none" strike="noStrike" cap="none" normalizeH="0" baseline="0" dirty="0">
                <a:ln>
                  <a:noFill/>
                </a:ln>
                <a:solidFill>
                  <a:schemeClr val="bg1"/>
                </a:solidFill>
                <a:effectLst/>
                <a:latin typeface="Arial" panose="020B0604020202020204" pitchFamily="34" charset="0"/>
              </a:rPr>
              <a:t>ας τη σταθερότητα του δικτύου.</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000000"/>
          </a:solidFill>
        </p:spPr>
        <p:txBody>
          <a:bodyPr wrap="square" lIns="0" tIns="0" rIns="0" bIns="0" rtlCol="0"/>
          <a:lstStyle/>
          <a:p>
            <a:endParaRPr/>
          </a:p>
        </p:txBody>
      </p:sp>
      <p:grpSp>
        <p:nvGrpSpPr>
          <p:cNvPr id="3" name="object 3"/>
          <p:cNvGrpSpPr/>
          <p:nvPr/>
        </p:nvGrpSpPr>
        <p:grpSpPr>
          <a:xfrm>
            <a:off x="0" y="0"/>
            <a:ext cx="5837555" cy="6858000"/>
            <a:chOff x="0" y="0"/>
            <a:chExt cx="5837555" cy="6858000"/>
          </a:xfrm>
        </p:grpSpPr>
        <p:pic>
          <p:nvPicPr>
            <p:cNvPr id="4" name="object 4"/>
            <p:cNvPicPr/>
            <p:nvPr/>
          </p:nvPicPr>
          <p:blipFill>
            <a:blip r:embed="rId2" cstate="print"/>
            <a:stretch>
              <a:fillRect/>
            </a:stretch>
          </p:blipFill>
          <p:spPr>
            <a:xfrm>
              <a:off x="4425696" y="5059679"/>
              <a:ext cx="929639" cy="1798320"/>
            </a:xfrm>
            <a:prstGeom prst="rect">
              <a:avLst/>
            </a:prstGeom>
          </p:spPr>
        </p:pic>
        <p:pic>
          <p:nvPicPr>
            <p:cNvPr id="5" name="object 5"/>
            <p:cNvPicPr/>
            <p:nvPr/>
          </p:nvPicPr>
          <p:blipFill>
            <a:blip r:embed="rId3" cstate="print"/>
            <a:stretch>
              <a:fillRect/>
            </a:stretch>
          </p:blipFill>
          <p:spPr>
            <a:xfrm>
              <a:off x="0" y="0"/>
              <a:ext cx="5837500" cy="6857999"/>
            </a:xfrm>
            <a:prstGeom prst="rect">
              <a:avLst/>
            </a:prstGeom>
          </p:spPr>
        </p:pic>
      </p:grpSp>
      <p:sp>
        <p:nvSpPr>
          <p:cNvPr id="6" name="object 6"/>
          <p:cNvSpPr txBox="1">
            <a:spLocks noGrp="1"/>
          </p:cNvSpPr>
          <p:nvPr>
            <p:ph type="title"/>
          </p:nvPr>
        </p:nvSpPr>
        <p:spPr>
          <a:xfrm>
            <a:off x="6610091" y="132588"/>
            <a:ext cx="4918334" cy="942975"/>
          </a:xfrm>
          <a:prstGeom prst="rect">
            <a:avLst/>
          </a:prstGeom>
        </p:spPr>
        <p:txBody>
          <a:bodyPr vert="horz" wrap="square" lIns="0" tIns="75565" rIns="0" bIns="0" rtlCol="0">
            <a:spAutoFit/>
          </a:bodyPr>
          <a:lstStyle/>
          <a:p>
            <a:pPr marL="12700" marR="5080">
              <a:lnSpc>
                <a:spcPts val="3379"/>
              </a:lnSpc>
              <a:spcBef>
                <a:spcPts val="595"/>
              </a:spcBef>
            </a:pPr>
            <a:r>
              <a:rPr lang="el" sz="3200" spc="70" dirty="0">
                <a:solidFill>
                  <a:srgbClr val="FFFFFF"/>
                </a:solidFill>
              </a:rPr>
              <a:t>Επιθέσεις κατά του ηλεκτρικού δικτύου</a:t>
            </a:r>
            <a:endParaRPr sz="3200" dirty="0"/>
          </a:p>
        </p:txBody>
      </p:sp>
      <p:sp>
        <p:nvSpPr>
          <p:cNvPr id="7" name="object 7"/>
          <p:cNvSpPr txBox="1"/>
          <p:nvPr/>
        </p:nvSpPr>
        <p:spPr>
          <a:xfrm>
            <a:off x="5652655" y="1208151"/>
            <a:ext cx="6387465" cy="4271041"/>
          </a:xfrm>
          <a:prstGeom prst="rect">
            <a:avLst/>
          </a:prstGeom>
        </p:spPr>
        <p:txBody>
          <a:bodyPr vert="horz" wrap="square" lIns="0" tIns="64135" rIns="0" bIns="0" rtlCol="0">
            <a:spAutoFit/>
          </a:bodyPr>
          <a:lstStyle/>
          <a:p>
            <a:pPr marL="297815" indent="-285115">
              <a:lnSpc>
                <a:spcPct val="100000"/>
              </a:lnSpc>
              <a:spcBef>
                <a:spcPts val="505"/>
              </a:spcBef>
              <a:buClr>
                <a:srgbClr val="FFBA00"/>
              </a:buClr>
              <a:buFont typeface="Arial"/>
              <a:buChar char="•"/>
              <a:tabLst>
                <a:tab pos="297815" algn="l"/>
              </a:tabLst>
            </a:pPr>
            <a:r>
              <a:rPr lang="el" sz="1500" b="1" dirty="0">
                <a:solidFill>
                  <a:srgbClr val="FFFFFF"/>
                </a:solidFill>
                <a:latin typeface="Century Gothic Bold"/>
                <a:cs typeface="Century Gothic Bold"/>
              </a:rPr>
              <a:t>Αύξηση της παροχής εκφόρτισης</a:t>
            </a:r>
            <a:endParaRPr sz="1500" dirty="0">
              <a:latin typeface="Century Gothic Bold"/>
              <a:cs typeface="Century Gothic Bold"/>
            </a:endParaRPr>
          </a:p>
          <a:p>
            <a:pPr marL="497205" marR="5080" lvl="1" indent="-283210" algn="just">
              <a:lnSpc>
                <a:spcPct val="100000"/>
              </a:lnSpc>
              <a:spcBef>
                <a:spcPts val="409"/>
              </a:spcBef>
              <a:buFont typeface="Arial"/>
              <a:buChar char="•"/>
              <a:tabLst>
                <a:tab pos="499745" algn="l"/>
              </a:tabLst>
            </a:pPr>
            <a:r>
              <a:rPr lang="el" sz="1500" dirty="0">
                <a:solidFill>
                  <a:srgbClr val="FFFFFF"/>
                </a:solidFill>
                <a:latin typeface="Century Gothic"/>
                <a:cs typeface="Century Gothic"/>
              </a:rPr>
              <a:t>Ο αντίπαλος στοχεύει να αντιστρέψει τη ροή ηλεκτρικής ενέργειας στο δίκτυο κάνοντας πολλά ηλεκτρικά οχήματα να εκφορτίζουν ισχύ χρησιμοποιώντας συμβιβασμένη </a:t>
            </a:r>
            <a:r>
              <a:rPr lang="el-GR" sz="1500" dirty="0">
                <a:solidFill>
                  <a:srgbClr val="FFFFFF"/>
                </a:solidFill>
                <a:latin typeface="Century Gothic"/>
                <a:cs typeface="Century Gothic"/>
              </a:rPr>
              <a:t>σταθμοί φόρτισης</a:t>
            </a:r>
            <a:r>
              <a:rPr lang="el" sz="1500" dirty="0">
                <a:solidFill>
                  <a:srgbClr val="FFFFFF"/>
                </a:solidFill>
                <a:latin typeface="Century Gothic"/>
                <a:cs typeface="Century Gothic"/>
              </a:rPr>
              <a:t> με δυνατότητα αμφίδρομης ροής ισχύος.</a:t>
            </a:r>
            <a:endParaRPr sz="1500" dirty="0">
              <a:latin typeface="Century Gothic"/>
              <a:cs typeface="Century Gothic"/>
            </a:endParaRPr>
          </a:p>
          <a:p>
            <a:pPr marL="497205" marR="5080" lvl="1" indent="-283210" algn="just">
              <a:lnSpc>
                <a:spcPct val="100000"/>
              </a:lnSpc>
              <a:spcBef>
                <a:spcPts val="600"/>
              </a:spcBef>
              <a:buFont typeface="Arial"/>
              <a:buChar char="•"/>
              <a:tabLst>
                <a:tab pos="499745" algn="l"/>
              </a:tabLst>
            </a:pPr>
            <a:r>
              <a:rPr lang="el" sz="1500" dirty="0">
                <a:solidFill>
                  <a:srgbClr val="FFFFFF"/>
                </a:solidFill>
                <a:latin typeface="Century Gothic"/>
                <a:cs typeface="Century Gothic"/>
              </a:rPr>
              <a:t>Αυτή η δυνατότητα διευκολύνεται από την τεχνολογία Vehicle-to-Grid (V2G), επιτρέποντας τη μεταφορά της ενέργειας που είναι αποθηκευμένη σε μπαταρίες EV πίσω στο ηλεκτρικό δίκτυο.</a:t>
            </a:r>
            <a:endParaRPr sz="1500" dirty="0">
              <a:latin typeface="Century Gothic"/>
              <a:cs typeface="Century Gothic"/>
            </a:endParaRPr>
          </a:p>
          <a:p>
            <a:pPr marL="497205" marR="5715" lvl="1" indent="-283210" algn="just">
              <a:lnSpc>
                <a:spcPct val="100000"/>
              </a:lnSpc>
              <a:spcBef>
                <a:spcPts val="600"/>
              </a:spcBef>
              <a:buFont typeface="Arial"/>
              <a:buChar char="•"/>
              <a:tabLst>
                <a:tab pos="499745" algn="l"/>
              </a:tabLst>
            </a:pPr>
            <a:r>
              <a:rPr lang="el" sz="1500" dirty="0">
                <a:solidFill>
                  <a:srgbClr val="FFFFFF"/>
                </a:solidFill>
                <a:latin typeface="Century Gothic"/>
                <a:cs typeface="Century Gothic"/>
              </a:rPr>
              <a:t>Ενώ το V2G έχει σχεδιαστεί για να βοηθά το δίκτυο κατά τη διάρκεια περιόδων υψηλής ζήτησης, οι επιτιθέμενοι μπορούν να το εκμεταλλευτούν για να διαταράξουν το δίκτυο εισάγοντας πλεονάζουσα ισχύ.</a:t>
            </a:r>
            <a:endParaRPr sz="1500" dirty="0">
              <a:latin typeface="Century Gothic"/>
              <a:cs typeface="Century Gothic"/>
            </a:endParaRPr>
          </a:p>
          <a:p>
            <a:pPr marL="497205" marR="5715" lvl="1" indent="-283210" algn="just">
              <a:lnSpc>
                <a:spcPct val="100000"/>
              </a:lnSpc>
              <a:spcBef>
                <a:spcPts val="600"/>
              </a:spcBef>
              <a:buFont typeface="Arial"/>
              <a:buChar char="•"/>
              <a:tabLst>
                <a:tab pos="499745" algn="l"/>
              </a:tabLst>
            </a:pPr>
            <a:r>
              <a:rPr lang="el" sz="1500" dirty="0">
                <a:solidFill>
                  <a:srgbClr val="FFFFFF"/>
                </a:solidFill>
                <a:latin typeface="Century Gothic"/>
                <a:cs typeface="Century Gothic"/>
              </a:rPr>
              <a:t>Ο στόχος είναι να συντονιστούν οι δραστηριότητες εκφόρτισης μεγάλης κλίμακας για την αποσταθεροποίηση του ηλεκτρικού δικτύου, προκαλώντας ξαφνική αύξηση της παροχής ηλεκτρικής ενέργειας και διαταράσσοντας την ισορροπία μεταξύ ζήτησης και προσφοράς ενέργειας.</a:t>
            </a:r>
            <a:endParaRPr sz="1500" dirty="0">
              <a:latin typeface="Century Gothic"/>
              <a:cs typeface="Century Gothic"/>
            </a:endParaRPr>
          </a:p>
        </p:txBody>
      </p:sp>
      <p:grpSp>
        <p:nvGrpSpPr>
          <p:cNvPr id="8" name="object 8"/>
          <p:cNvGrpSpPr/>
          <p:nvPr/>
        </p:nvGrpSpPr>
        <p:grpSpPr>
          <a:xfrm>
            <a:off x="3076513" y="-11112"/>
            <a:ext cx="2966720" cy="6880225"/>
            <a:chOff x="3076513" y="-11112"/>
            <a:chExt cx="2966720" cy="6880225"/>
          </a:xfrm>
        </p:grpSpPr>
        <p:sp>
          <p:nvSpPr>
            <p:cNvPr id="9" name="object 9"/>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sp>
          <p:nvSpPr>
            <p:cNvPr id="10" name="object 10"/>
            <p:cNvSpPr/>
            <p:nvPr/>
          </p:nvSpPr>
          <p:spPr>
            <a:xfrm>
              <a:off x="3087626" y="0"/>
              <a:ext cx="1818639" cy="6858000"/>
            </a:xfrm>
            <a:custGeom>
              <a:avLst/>
              <a:gdLst/>
              <a:ahLst/>
              <a:cxnLst/>
              <a:rect l="l" t="t" r="r" b="b"/>
              <a:pathLst>
                <a:path w="1818639" h="6858000">
                  <a:moveTo>
                    <a:pt x="1818556" y="0"/>
                  </a:moveTo>
                  <a:lnTo>
                    <a:pt x="0" y="6858000"/>
                  </a:lnTo>
                </a:path>
              </a:pathLst>
            </a:custGeom>
            <a:ln w="22225">
              <a:solidFill>
                <a:srgbClr val="D87A1A"/>
              </a:solidFill>
            </a:ln>
          </p:spPr>
          <p:txBody>
            <a:bodyPr wrap="square" lIns="0" tIns="0" rIns="0" bIns="0" rtlCol="0"/>
            <a:lstStyle/>
            <a:p>
              <a:endParaRPr/>
            </a:p>
          </p:txBody>
        </p:sp>
      </p:grpSp>
      <p:pic>
        <p:nvPicPr>
          <p:cNvPr id="11" name="object 11"/>
          <p:cNvPicPr/>
          <p:nvPr/>
        </p:nvPicPr>
        <p:blipFill>
          <a:blip r:embed="rId4" cstate="print"/>
          <a:stretch>
            <a:fillRect/>
          </a:stretch>
        </p:blipFill>
        <p:spPr>
          <a:xfrm>
            <a:off x="7549376" y="6167335"/>
            <a:ext cx="3294001" cy="612000"/>
          </a:xfrm>
          <a:prstGeom prst="rect">
            <a:avLst/>
          </a:prstGeom>
        </p:spPr>
      </p:pic>
      <p:sp>
        <p:nvSpPr>
          <p:cNvPr id="12" name="object 12"/>
          <p:cNvSpPr txBox="1"/>
          <p:nvPr/>
        </p:nvSpPr>
        <p:spPr>
          <a:xfrm>
            <a:off x="78738" y="6240565"/>
            <a:ext cx="5438140" cy="722634"/>
          </a:xfrm>
          <a:prstGeom prst="rect">
            <a:avLst/>
          </a:prstGeom>
        </p:spPr>
        <p:txBody>
          <a:bodyPr vert="horz" wrap="square" lIns="0" tIns="9525" rIns="0" bIns="0" rtlCol="0">
            <a:spAutoFit/>
          </a:bodyPr>
          <a:lstStyle/>
          <a:p>
            <a:pPr marL="45720" marR="654050">
              <a:lnSpc>
                <a:spcPts val="819"/>
              </a:lnSpc>
              <a:spcBef>
                <a:spcPts val="75"/>
              </a:spcBef>
            </a:pPr>
            <a:r>
              <a:rPr lang="el" sz="700" dirty="0">
                <a:solidFill>
                  <a:srgbClr val="FFFFFF"/>
                </a:solidFill>
                <a:latin typeface="Arial"/>
                <a:cs typeface="Arial"/>
              </a:rPr>
              <a:t>Nasr, Tony, et al. "Power jacking your station: Σε βάθος ανάλυση ασφάλειας των συστημάτων διαχείρισης σταθμών φόρτισης ηλεκτρικών οχημάτων". </a:t>
            </a:r>
            <a:r>
              <a:rPr lang="el" sz="700" i="1" dirty="0">
                <a:solidFill>
                  <a:srgbClr val="FFFFFF"/>
                </a:solidFill>
                <a:latin typeface="Arial"/>
                <a:cs typeface="Arial"/>
              </a:rPr>
              <a:t>Υπολογιστές &amp; Ασφάλεια </a:t>
            </a:r>
            <a:r>
              <a:rPr lang="el" sz="700" dirty="0">
                <a:solidFill>
                  <a:srgbClr val="FFFFFF"/>
                </a:solidFill>
                <a:latin typeface="Arial"/>
                <a:cs typeface="Arial"/>
              </a:rPr>
              <a:t>112 (2022): 102511.</a:t>
            </a:r>
            <a:endParaRPr sz="700" dirty="0">
              <a:latin typeface="Arial"/>
              <a:cs typeface="Arial"/>
            </a:endParaRPr>
          </a:p>
          <a:p>
            <a:pPr marL="12700">
              <a:lnSpc>
                <a:spcPct val="100000"/>
              </a:lnSpc>
              <a:spcBef>
                <a:spcPts val="615"/>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Abdelkader Shaaban (ΑΙΤ), Cristina Alcaraz (UMA)</a:t>
            </a:r>
            <a:endParaRPr sz="1400" dirty="0">
              <a:latin typeface="Century Gothic"/>
              <a:cs typeface="Century Gothic"/>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000000"/>
          </a:solidFill>
        </p:spPr>
        <p:txBody>
          <a:bodyPr wrap="square" lIns="0" tIns="0" rIns="0" bIns="0" rtlCol="0"/>
          <a:lstStyle/>
          <a:p>
            <a:endParaRPr/>
          </a:p>
        </p:txBody>
      </p:sp>
      <p:grpSp>
        <p:nvGrpSpPr>
          <p:cNvPr id="3" name="object 3"/>
          <p:cNvGrpSpPr/>
          <p:nvPr/>
        </p:nvGrpSpPr>
        <p:grpSpPr>
          <a:xfrm>
            <a:off x="0" y="13446"/>
            <a:ext cx="5837555" cy="6844665"/>
            <a:chOff x="0" y="13446"/>
            <a:chExt cx="5837555" cy="6844665"/>
          </a:xfrm>
        </p:grpSpPr>
        <p:pic>
          <p:nvPicPr>
            <p:cNvPr id="4" name="object 4"/>
            <p:cNvPicPr/>
            <p:nvPr/>
          </p:nvPicPr>
          <p:blipFill>
            <a:blip r:embed="rId2" cstate="print"/>
            <a:stretch>
              <a:fillRect/>
            </a:stretch>
          </p:blipFill>
          <p:spPr>
            <a:xfrm>
              <a:off x="4425696" y="5059679"/>
              <a:ext cx="929639" cy="1798320"/>
            </a:xfrm>
            <a:prstGeom prst="rect">
              <a:avLst/>
            </a:prstGeom>
          </p:spPr>
        </p:pic>
        <p:pic>
          <p:nvPicPr>
            <p:cNvPr id="5" name="object 5"/>
            <p:cNvPicPr/>
            <p:nvPr/>
          </p:nvPicPr>
          <p:blipFill>
            <a:blip r:embed="rId3" cstate="print"/>
            <a:stretch>
              <a:fillRect/>
            </a:stretch>
          </p:blipFill>
          <p:spPr>
            <a:xfrm>
              <a:off x="0" y="13446"/>
              <a:ext cx="5837500" cy="6844553"/>
            </a:xfrm>
            <a:prstGeom prst="rect">
              <a:avLst/>
            </a:prstGeom>
          </p:spPr>
        </p:pic>
      </p:grpSp>
      <p:sp>
        <p:nvSpPr>
          <p:cNvPr id="6" name="object 6"/>
          <p:cNvSpPr txBox="1">
            <a:spLocks noGrp="1"/>
          </p:cNvSpPr>
          <p:nvPr>
            <p:ph type="title"/>
          </p:nvPr>
        </p:nvSpPr>
        <p:spPr>
          <a:xfrm>
            <a:off x="6610091" y="132588"/>
            <a:ext cx="5382519" cy="942975"/>
          </a:xfrm>
          <a:prstGeom prst="rect">
            <a:avLst/>
          </a:prstGeom>
        </p:spPr>
        <p:txBody>
          <a:bodyPr vert="horz" wrap="square" lIns="0" tIns="75565" rIns="0" bIns="0" rtlCol="0">
            <a:spAutoFit/>
          </a:bodyPr>
          <a:lstStyle/>
          <a:p>
            <a:pPr marL="12700" marR="5080">
              <a:lnSpc>
                <a:spcPts val="3379"/>
              </a:lnSpc>
              <a:spcBef>
                <a:spcPts val="595"/>
              </a:spcBef>
            </a:pPr>
            <a:r>
              <a:rPr lang="el" sz="3200" spc="70" dirty="0">
                <a:solidFill>
                  <a:srgbClr val="FFFFFF"/>
                </a:solidFill>
              </a:rPr>
              <a:t>Επιθέσεις κατά του ηλεκτρικού δικτύου</a:t>
            </a:r>
            <a:endParaRPr sz="3200" dirty="0"/>
          </a:p>
        </p:txBody>
      </p:sp>
      <p:sp>
        <p:nvSpPr>
          <p:cNvPr id="7" name="object 7"/>
          <p:cNvSpPr txBox="1"/>
          <p:nvPr/>
        </p:nvSpPr>
        <p:spPr>
          <a:xfrm>
            <a:off x="5833773" y="1465006"/>
            <a:ext cx="6158837" cy="4618123"/>
          </a:xfrm>
          <a:prstGeom prst="rect">
            <a:avLst/>
          </a:prstGeom>
        </p:spPr>
        <p:txBody>
          <a:bodyPr vert="horz" wrap="square" lIns="0" tIns="52069" rIns="0" bIns="0" rtlCol="0">
            <a:spAutoFit/>
          </a:bodyPr>
          <a:lstStyle/>
          <a:p>
            <a:pPr marL="297815" indent="-285115">
              <a:lnSpc>
                <a:spcPct val="100000"/>
              </a:lnSpc>
              <a:spcBef>
                <a:spcPts val="409"/>
              </a:spcBef>
              <a:buClr>
                <a:srgbClr val="FFBA00"/>
              </a:buClr>
              <a:buFont typeface="Arial"/>
              <a:buChar char="•"/>
              <a:tabLst>
                <a:tab pos="297815" algn="l"/>
              </a:tabLst>
            </a:pPr>
            <a:r>
              <a:rPr lang="el" sz="1200" b="1" dirty="0">
                <a:solidFill>
                  <a:srgbClr val="FFFFFF"/>
                </a:solidFill>
                <a:latin typeface="Century Gothic Bold"/>
                <a:cs typeface="Century Gothic Bold"/>
              </a:rPr>
              <a:t>Εναλλαγή επίθεσης.</a:t>
            </a:r>
            <a:endParaRPr sz="1200" dirty="0">
              <a:latin typeface="Century Gothic Bold"/>
              <a:cs typeface="Century Gothic Bold"/>
            </a:endParaRPr>
          </a:p>
          <a:p>
            <a:pPr marL="498475" marR="5080" lvl="1" indent="-284480" algn="just">
              <a:lnSpc>
                <a:spcPct val="101400"/>
              </a:lnSpc>
              <a:spcBef>
                <a:spcPts val="290"/>
              </a:spcBef>
              <a:buFont typeface="Arial"/>
              <a:buChar char="•"/>
              <a:tabLst>
                <a:tab pos="499745" algn="l"/>
              </a:tabLst>
            </a:pPr>
            <a:r>
              <a:rPr lang="el" sz="1200" dirty="0">
                <a:solidFill>
                  <a:srgbClr val="FFFFFF"/>
                </a:solidFill>
                <a:latin typeface="Century Gothic"/>
                <a:cs typeface="Century Gothic"/>
              </a:rPr>
              <a:t>Ο επιτηθέμενος συνδυάζει προηγούμενες δυνατότητες επίθεσης για εναλλαγή επίθεσης.</a:t>
            </a:r>
            <a:endParaRPr sz="1200" dirty="0">
              <a:latin typeface="Century Gothic"/>
              <a:cs typeface="Century Gothic"/>
            </a:endParaRPr>
          </a:p>
          <a:p>
            <a:pPr marL="498475" marR="5080" lvl="1" indent="-284480" algn="just">
              <a:lnSpc>
                <a:spcPct val="101400"/>
              </a:lnSpc>
              <a:spcBef>
                <a:spcPts val="600"/>
              </a:spcBef>
              <a:buFont typeface="Arial"/>
              <a:buChar char="•"/>
              <a:tabLst>
                <a:tab pos="499745" algn="l"/>
              </a:tabLst>
            </a:pPr>
            <a:r>
              <a:rPr lang="el" sz="1200" dirty="0">
                <a:solidFill>
                  <a:srgbClr val="FFFFFF"/>
                </a:solidFill>
                <a:latin typeface="Century Gothic"/>
                <a:cs typeface="Century Gothic"/>
              </a:rPr>
              <a:t>Στοχεύει στον συγχρονισμό φόρτισης και εκφόρτισης μεγάλης κλίμακας μεταξύ συμβιβασμένων </a:t>
            </a:r>
            <a:r>
              <a:rPr lang="el-GR" sz="1200" dirty="0">
                <a:solidFill>
                  <a:srgbClr val="FFFFFF"/>
                </a:solidFill>
                <a:latin typeface="Century Gothic"/>
                <a:cs typeface="Century Gothic"/>
              </a:rPr>
              <a:t>σταθμοί φόρτισης</a:t>
            </a:r>
            <a:r>
              <a:rPr lang="el" sz="1200" dirty="0">
                <a:solidFill>
                  <a:srgbClr val="FFFFFF"/>
                </a:solidFill>
                <a:latin typeface="Century Gothic"/>
                <a:cs typeface="Century Gothic"/>
              </a:rPr>
              <a:t> και EV.</a:t>
            </a:r>
            <a:endParaRPr sz="1200" dirty="0">
              <a:latin typeface="Century Gothic"/>
              <a:cs typeface="Century Gothic"/>
            </a:endParaRPr>
          </a:p>
          <a:p>
            <a:pPr marL="498475" marR="5715" lvl="1" indent="-284480" algn="just">
              <a:lnSpc>
                <a:spcPts val="1580"/>
              </a:lnSpc>
              <a:spcBef>
                <a:spcPts val="760"/>
              </a:spcBef>
              <a:buFont typeface="Arial"/>
              <a:buChar char="•"/>
              <a:tabLst>
                <a:tab pos="499745" algn="l"/>
              </a:tabLst>
            </a:pPr>
            <a:r>
              <a:rPr lang="el" sz="1200" dirty="0">
                <a:solidFill>
                  <a:srgbClr val="FFFFFF"/>
                </a:solidFill>
                <a:latin typeface="Century Gothic"/>
                <a:cs typeface="Century Gothic"/>
              </a:rPr>
              <a:t>Προκαλώντας ξαφνικές και μεταβαλλόμενες διαταραχές συχνότητας, που αποτινάζουν τη σταθερότητα του ηλεκτρικού δικτύου.</a:t>
            </a:r>
            <a:endParaRPr sz="1200" dirty="0">
              <a:latin typeface="Century Gothic"/>
              <a:cs typeface="Century Gothic"/>
            </a:endParaRPr>
          </a:p>
          <a:p>
            <a:pPr marL="498475" marR="5715" lvl="1" indent="-284480" algn="just">
              <a:lnSpc>
                <a:spcPct val="101400"/>
              </a:lnSpc>
              <a:spcBef>
                <a:spcPts val="570"/>
              </a:spcBef>
              <a:buFont typeface="Arial"/>
              <a:buChar char="•"/>
              <a:tabLst>
                <a:tab pos="499745" algn="l"/>
              </a:tabLst>
            </a:pPr>
            <a:r>
              <a:rPr lang="el" sz="1200" dirty="0">
                <a:solidFill>
                  <a:srgbClr val="FFFFFF"/>
                </a:solidFill>
                <a:latin typeface="Century Gothic"/>
                <a:cs typeface="Century Gothic"/>
              </a:rPr>
              <a:t>Αναγκάζοντας τη φόρτιση EV, ο εισβολέας μειώνει τη συχνότητα του συστήματος, προκαλώντας αύξηση της παραγωγής για να το επαναφέρει σε κανονικά επίπεδα.</a:t>
            </a:r>
            <a:endParaRPr sz="1200" dirty="0">
              <a:latin typeface="Century Gothic"/>
              <a:cs typeface="Century Gothic"/>
            </a:endParaRPr>
          </a:p>
          <a:p>
            <a:pPr marL="499745" marR="5080" lvl="1" indent="-285750" algn="just">
              <a:lnSpc>
                <a:spcPct val="99600"/>
              </a:lnSpc>
              <a:spcBef>
                <a:spcPts val="630"/>
              </a:spcBef>
              <a:buFont typeface="Arial"/>
              <a:buChar char="•"/>
              <a:tabLst>
                <a:tab pos="499745" algn="l"/>
                <a:tab pos="607060" algn="l"/>
              </a:tabLst>
            </a:pPr>
            <a:r>
              <a:rPr lang="el" sz="1200" dirty="0">
                <a:solidFill>
                  <a:srgbClr val="FFFFFF"/>
                </a:solidFill>
                <a:latin typeface="Century Gothic"/>
                <a:cs typeface="Century Gothic"/>
              </a:rPr>
              <a:t>Ο εισβολέας θα επωφεληθεί από την απόκριση του συστήματος για να εκτελέσει την αντίθετη επίθεση (αύξηση της προσφοράς αναγκάζοντας τα ηλεκτρικά οχήματα να αποφορτιστούν), αφαιρώντας το φορτίο που πρόσθεσαν και αντ 'αυτού εγχέοντας ισχύ στο δίκτυο, αξιοποιώντας τη λειτουργία Vehicle-to-Grid (V2G) του </a:t>
            </a:r>
            <a:r>
              <a:rPr lang="el-GR" sz="1200" dirty="0">
                <a:solidFill>
                  <a:srgbClr val="FFFFFF"/>
                </a:solidFill>
                <a:latin typeface="Century Gothic"/>
                <a:cs typeface="Century Gothic"/>
              </a:rPr>
              <a:t>σταθμοί φόρτισης</a:t>
            </a:r>
            <a:r>
              <a:rPr lang="el" sz="1200" dirty="0">
                <a:solidFill>
                  <a:srgbClr val="FFFFFF"/>
                </a:solidFill>
                <a:latin typeface="Century Gothic"/>
                <a:cs typeface="Century Gothic"/>
              </a:rPr>
              <a:t>.</a:t>
            </a:r>
            <a:endParaRPr sz="1200" dirty="0">
              <a:latin typeface="Century Gothic"/>
              <a:cs typeface="Century Gothic"/>
            </a:endParaRPr>
          </a:p>
          <a:p>
            <a:pPr marL="498475" marR="5080" lvl="1" indent="-284480" algn="just">
              <a:lnSpc>
                <a:spcPct val="100000"/>
              </a:lnSpc>
              <a:spcBef>
                <a:spcPts val="625"/>
              </a:spcBef>
              <a:buFont typeface="Arial"/>
              <a:buChar char="•"/>
              <a:tabLst>
                <a:tab pos="499745" algn="l"/>
              </a:tabLst>
            </a:pPr>
            <a:r>
              <a:rPr lang="el" sz="1200" dirty="0">
                <a:solidFill>
                  <a:srgbClr val="FFFFFF"/>
                </a:solidFill>
                <a:latin typeface="Century Gothic"/>
                <a:cs typeface="Century Gothic"/>
              </a:rPr>
              <a:t>Αυτό θα είχε ως αποτέλεσμα το σύστημα να έχει περισσότερη παραγωγή από το φορτίο, υπερβαίνοντας τη συχνότητα στην κρίσιμη περιοχή. Κατά συνέπεια, το σύστημα θα προσπαθήσει να ανακάμψει μειώνοντας τη δική του γενιά, στην οποία ο εισβολέας θα ανταποκριθεί αυξάνοντας το φορτίο, προκαλώντας πτώση της συχνότητας και ούτω καθεξής. Έτσι, ο εισβολέας δεν επιτρέπει στο σύστημα να επαναφέρει τη συχνότητά του στο φυσιολογικό.</a:t>
            </a:r>
            <a:endParaRPr sz="1200" dirty="0">
              <a:latin typeface="Century Gothic"/>
              <a:cs typeface="Century Gothic"/>
            </a:endParaRPr>
          </a:p>
        </p:txBody>
      </p:sp>
      <p:grpSp>
        <p:nvGrpSpPr>
          <p:cNvPr id="8" name="object 8"/>
          <p:cNvGrpSpPr/>
          <p:nvPr/>
        </p:nvGrpSpPr>
        <p:grpSpPr>
          <a:xfrm>
            <a:off x="3076513" y="-11112"/>
            <a:ext cx="2966720" cy="6880225"/>
            <a:chOff x="3076513" y="-11112"/>
            <a:chExt cx="2966720" cy="6880225"/>
          </a:xfrm>
        </p:grpSpPr>
        <p:sp>
          <p:nvSpPr>
            <p:cNvPr id="9" name="object 9"/>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sp>
          <p:nvSpPr>
            <p:cNvPr id="10" name="object 10"/>
            <p:cNvSpPr/>
            <p:nvPr/>
          </p:nvSpPr>
          <p:spPr>
            <a:xfrm>
              <a:off x="3087626" y="0"/>
              <a:ext cx="1818639" cy="6858000"/>
            </a:xfrm>
            <a:custGeom>
              <a:avLst/>
              <a:gdLst/>
              <a:ahLst/>
              <a:cxnLst/>
              <a:rect l="l" t="t" r="r" b="b"/>
              <a:pathLst>
                <a:path w="1818639" h="6858000">
                  <a:moveTo>
                    <a:pt x="1818556" y="0"/>
                  </a:moveTo>
                  <a:lnTo>
                    <a:pt x="0" y="6858000"/>
                  </a:lnTo>
                </a:path>
              </a:pathLst>
            </a:custGeom>
            <a:ln w="22225">
              <a:solidFill>
                <a:srgbClr val="D87A1A"/>
              </a:solidFill>
            </a:ln>
          </p:spPr>
          <p:txBody>
            <a:bodyPr wrap="square" lIns="0" tIns="0" rIns="0" bIns="0" rtlCol="0"/>
            <a:lstStyle/>
            <a:p>
              <a:endParaRPr/>
            </a:p>
          </p:txBody>
        </p:sp>
      </p:grpSp>
      <p:pic>
        <p:nvPicPr>
          <p:cNvPr id="11" name="object 11"/>
          <p:cNvPicPr/>
          <p:nvPr/>
        </p:nvPicPr>
        <p:blipFill>
          <a:blip r:embed="rId4" cstate="print"/>
          <a:stretch>
            <a:fillRect/>
          </a:stretch>
        </p:blipFill>
        <p:spPr>
          <a:xfrm>
            <a:off x="7549376" y="6167335"/>
            <a:ext cx="3294001" cy="612000"/>
          </a:xfrm>
          <a:prstGeom prst="rect">
            <a:avLst/>
          </a:prstGeom>
        </p:spPr>
      </p:pic>
      <p:sp>
        <p:nvSpPr>
          <p:cNvPr id="12" name="object 12"/>
          <p:cNvSpPr txBox="1"/>
          <p:nvPr/>
        </p:nvSpPr>
        <p:spPr>
          <a:xfrm>
            <a:off x="78738" y="6240565"/>
            <a:ext cx="5438140" cy="722634"/>
          </a:xfrm>
          <a:prstGeom prst="rect">
            <a:avLst/>
          </a:prstGeom>
        </p:spPr>
        <p:txBody>
          <a:bodyPr vert="horz" wrap="square" lIns="0" tIns="9525" rIns="0" bIns="0" rtlCol="0">
            <a:spAutoFit/>
          </a:bodyPr>
          <a:lstStyle/>
          <a:p>
            <a:pPr marL="45720" marR="654050">
              <a:lnSpc>
                <a:spcPts val="819"/>
              </a:lnSpc>
              <a:spcBef>
                <a:spcPts val="75"/>
              </a:spcBef>
            </a:pPr>
            <a:r>
              <a:rPr lang="el" sz="700" dirty="0">
                <a:solidFill>
                  <a:srgbClr val="FFFFFF"/>
                </a:solidFill>
                <a:latin typeface="Arial"/>
                <a:cs typeface="Arial"/>
              </a:rPr>
              <a:t>Nasr, Tony, et al. "Power jacking your station: Σε βάθος ανάλυση ασφάλειας των συστημάτων διαχείρισης σταθμών φόρτισης ηλεκτρικών οχημάτων". </a:t>
            </a:r>
            <a:r>
              <a:rPr lang="el" sz="700" i="1" dirty="0">
                <a:solidFill>
                  <a:srgbClr val="FFFFFF"/>
                </a:solidFill>
                <a:latin typeface="Arial"/>
                <a:cs typeface="Arial"/>
              </a:rPr>
              <a:t>Υπολογιστές &amp; Ασφάλεια </a:t>
            </a:r>
            <a:r>
              <a:rPr lang="el" sz="700" dirty="0">
                <a:solidFill>
                  <a:srgbClr val="FFFFFF"/>
                </a:solidFill>
                <a:latin typeface="Arial"/>
                <a:cs typeface="Arial"/>
              </a:rPr>
              <a:t>112 (2022): 102511.</a:t>
            </a:r>
            <a:endParaRPr sz="700" dirty="0">
              <a:latin typeface="Arial"/>
              <a:cs typeface="Arial"/>
            </a:endParaRPr>
          </a:p>
          <a:p>
            <a:pPr marL="12700">
              <a:lnSpc>
                <a:spcPct val="100000"/>
              </a:lnSpc>
              <a:spcBef>
                <a:spcPts val="615"/>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Abdelkader Shaaban (ΑΙΤ), Cristina Alcaraz (UMA)</a:t>
            </a:r>
            <a:endParaRPr sz="1400" dirty="0">
              <a:latin typeface="Century Gothic"/>
              <a:cs typeface="Century Gothic"/>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04416" y="5007864"/>
            <a:ext cx="3843528" cy="438912"/>
          </a:xfrm>
          <a:prstGeom prst="rect">
            <a:avLst/>
          </a:prstGeom>
        </p:spPr>
      </p:pic>
      <p:pic>
        <p:nvPicPr>
          <p:cNvPr id="3" name="object 3"/>
          <p:cNvPicPr/>
          <p:nvPr/>
        </p:nvPicPr>
        <p:blipFill>
          <a:blip r:embed="rId3" cstate="print"/>
          <a:stretch>
            <a:fillRect/>
          </a:stretch>
        </p:blipFill>
        <p:spPr>
          <a:xfrm>
            <a:off x="7163690" y="0"/>
            <a:ext cx="5024824" cy="6857999"/>
          </a:xfrm>
          <a:prstGeom prst="rect">
            <a:avLst/>
          </a:prstGeom>
        </p:spPr>
      </p:pic>
      <p:sp>
        <p:nvSpPr>
          <p:cNvPr id="4" name="object 4"/>
          <p:cNvSpPr txBox="1">
            <a:spLocks noGrp="1"/>
          </p:cNvSpPr>
          <p:nvPr>
            <p:ph type="title"/>
          </p:nvPr>
        </p:nvSpPr>
        <p:spPr>
          <a:xfrm>
            <a:off x="875063" y="1200403"/>
            <a:ext cx="4991735" cy="574040"/>
          </a:xfrm>
          <a:prstGeom prst="rect">
            <a:avLst/>
          </a:prstGeom>
        </p:spPr>
        <p:txBody>
          <a:bodyPr vert="horz" wrap="square" lIns="0" tIns="12700" rIns="0" bIns="0" rtlCol="0">
            <a:spAutoFit/>
          </a:bodyPr>
          <a:lstStyle/>
          <a:p>
            <a:pPr marL="12700">
              <a:lnSpc>
                <a:spcPct val="100000"/>
              </a:lnSpc>
              <a:spcBef>
                <a:spcPts val="100"/>
              </a:spcBef>
            </a:pPr>
            <a:r>
              <a:rPr lang="el" sz="3600" spc="75">
                <a:solidFill>
                  <a:srgbClr val="FFBA00"/>
                </a:solidFill>
              </a:rPr>
              <a:t>Παραπομπές και πηγές</a:t>
            </a:r>
            <a:endParaRPr sz="3600"/>
          </a:p>
        </p:txBody>
      </p:sp>
      <p:sp>
        <p:nvSpPr>
          <p:cNvPr id="5" name="object 5"/>
          <p:cNvSpPr txBox="1"/>
          <p:nvPr/>
        </p:nvSpPr>
        <p:spPr>
          <a:xfrm>
            <a:off x="828762" y="1953767"/>
            <a:ext cx="6894195" cy="2799080"/>
          </a:xfrm>
          <a:prstGeom prst="rect">
            <a:avLst/>
          </a:prstGeom>
        </p:spPr>
        <p:txBody>
          <a:bodyPr vert="horz" wrap="square" lIns="0" tIns="40640" rIns="0" bIns="0" rtlCol="0">
            <a:spAutoFit/>
          </a:bodyPr>
          <a:lstStyle/>
          <a:p>
            <a:pPr marL="286385" marR="4829175" indent="-274320">
              <a:lnSpc>
                <a:spcPts val="1100"/>
              </a:lnSpc>
              <a:spcBef>
                <a:spcPts val="320"/>
              </a:spcBef>
              <a:buClr>
                <a:srgbClr val="FFBA00"/>
              </a:buClr>
              <a:buAutoNum type="arabicPeriod"/>
              <a:tabLst>
                <a:tab pos="286385" algn="l"/>
              </a:tabLst>
            </a:pPr>
            <a:r>
              <a:rPr lang="el" sz="1100">
                <a:latin typeface="Century Gothic"/>
                <a:cs typeface="Century Gothic"/>
              </a:rPr>
              <a:t>IEA, Ηλεκτρικά οχήματα, 2024 URL: </a:t>
            </a:r>
            <a:r>
              <a:rPr lang="el" sz="1100" u="sng" spc="-10">
                <a:solidFill>
                  <a:srgbClr val="87882D"/>
                </a:solidFill>
                <a:uFill>
                  <a:solidFill>
                    <a:srgbClr val="87882D"/>
                  </a:solidFill>
                </a:uFill>
                <a:latin typeface="Century Gothic"/>
                <a:cs typeface="Century Gothic"/>
              </a:rPr>
              <a:t>https:// </a:t>
            </a:r>
            <a:r>
              <a:rPr lang="el" sz="1100" u="sng" spc="-10">
                <a:solidFill>
                  <a:srgbClr val="87882D"/>
                </a:solidFill>
                <a:uFill>
                  <a:solidFill>
                    <a:srgbClr val="87882D"/>
                  </a:solidFill>
                </a:uFill>
                <a:latin typeface="Century Gothic"/>
                <a:cs typeface="Century Gothic"/>
                <a:hlinkClick r:id="rId4"/>
              </a:rPr>
              <a:t>www.iea.org</a:t>
            </a:r>
            <a:endParaRPr sz="1100">
              <a:latin typeface="Century Gothic"/>
              <a:cs typeface="Century Gothic"/>
            </a:endParaRPr>
          </a:p>
          <a:p>
            <a:pPr marL="286385" marR="367665" indent="-274320">
              <a:lnSpc>
                <a:spcPct val="79100"/>
              </a:lnSpc>
              <a:spcBef>
                <a:spcPts val="565"/>
              </a:spcBef>
              <a:buClr>
                <a:srgbClr val="FFBA00"/>
              </a:buClr>
              <a:buAutoNum type="arabicPeriod"/>
              <a:tabLst>
                <a:tab pos="286385" algn="l"/>
              </a:tabLst>
            </a:pPr>
            <a:r>
              <a:rPr lang="el" sz="1100">
                <a:latin typeface="Century Gothic"/>
                <a:cs typeface="Century Gothic"/>
              </a:rPr>
              <a:t>Global Market Insigths (GMI), "Europe Electric Vehicle Charging Station Market Size", 2022 URL: </a:t>
            </a:r>
            <a:r>
              <a:rPr lang="el" sz="1100" u="sng" spc="-10">
                <a:solidFill>
                  <a:srgbClr val="87882D"/>
                </a:solidFill>
                <a:uFill>
                  <a:solidFill>
                    <a:srgbClr val="87882D"/>
                  </a:solidFill>
                </a:uFill>
                <a:latin typeface="Century Gothic"/>
                <a:cs typeface="Century Gothic"/>
              </a:rPr>
              <a:t>https:// </a:t>
            </a:r>
            <a:r>
              <a:rPr lang="el" sz="1100" u="sng" spc="-10">
                <a:solidFill>
                  <a:srgbClr val="87882D"/>
                </a:solidFill>
                <a:uFill>
                  <a:solidFill>
                    <a:srgbClr val="87882D"/>
                  </a:solidFill>
                </a:uFill>
                <a:latin typeface="Century Gothic"/>
                <a:cs typeface="Century Gothic"/>
                <a:hlinkClick r:id="rId5"/>
              </a:rPr>
              <a:t>www.gminsights.com/industry-analysis/europe-electric-vehicle-charging-station-</a:t>
            </a:r>
            <a:r>
              <a:rPr lang="el" sz="1100" u="none" spc="-10">
                <a:solidFill>
                  <a:srgbClr val="87882D"/>
                </a:solidFill>
                <a:latin typeface="Century Gothic"/>
                <a:cs typeface="Century Gothic"/>
              </a:rPr>
              <a:t> </a:t>
            </a:r>
            <a:r>
              <a:rPr lang="el" sz="1100" u="sng" spc="-10">
                <a:solidFill>
                  <a:srgbClr val="87882D"/>
                </a:solidFill>
                <a:uFill>
                  <a:solidFill>
                    <a:srgbClr val="87882D"/>
                  </a:solidFill>
                </a:uFill>
                <a:latin typeface="Century Gothic"/>
                <a:cs typeface="Century Gothic"/>
              </a:rPr>
              <a:t>αγορά</a:t>
            </a:r>
            <a:endParaRPr sz="1100">
              <a:latin typeface="Century Gothic"/>
              <a:cs typeface="Century Gothic"/>
            </a:endParaRPr>
          </a:p>
          <a:p>
            <a:pPr marL="286385" marR="127635" indent="-274320">
              <a:lnSpc>
                <a:spcPct val="76400"/>
              </a:lnSpc>
              <a:spcBef>
                <a:spcPts val="695"/>
              </a:spcBef>
              <a:buClr>
                <a:srgbClr val="FFBA00"/>
              </a:buClr>
              <a:buAutoNum type="arabicPeriod"/>
              <a:tabLst>
                <a:tab pos="286385" algn="l"/>
              </a:tabLst>
            </a:pPr>
            <a:r>
              <a:rPr lang="el" sz="1100">
                <a:latin typeface="Century Gothic"/>
                <a:cs typeface="Century Gothic"/>
              </a:rPr>
              <a:t>C. Alcaraz, J. Lopez και S. Wolthunsen, "OCPP Protocol: Security Threats and Challenges", IEEE Transactions on Smart Grid, τόμος 8, σ. 2452 - 2459, 2017</a:t>
            </a:r>
            <a:endParaRPr sz="1100">
              <a:latin typeface="Century Gothic"/>
              <a:cs typeface="Century Gothic"/>
            </a:endParaRPr>
          </a:p>
          <a:p>
            <a:pPr marL="286385" marR="195580" indent="-274320">
              <a:lnSpc>
                <a:spcPct val="79100"/>
              </a:lnSpc>
              <a:spcBef>
                <a:spcPts val="660"/>
              </a:spcBef>
              <a:buClr>
                <a:srgbClr val="FFBA00"/>
              </a:buClr>
              <a:buAutoNum type="arabicPeriod"/>
              <a:tabLst>
                <a:tab pos="286385" algn="l"/>
              </a:tabLst>
            </a:pPr>
            <a:r>
              <a:rPr lang="el" sz="1100">
                <a:latin typeface="Century Gothic"/>
                <a:cs typeface="Century Gothic"/>
              </a:rPr>
              <a:t>C. Alcaraz, J. Cumplido, A. Triviño, "OCPP in the spotlight: threats and countermeasures for electric vehicle charging infrastructures 4.0", International Journal of Information Security, 2023, ISSN: 1615-5262</a:t>
            </a:r>
            <a:endParaRPr sz="1100">
              <a:latin typeface="Century Gothic"/>
              <a:cs typeface="Century Gothic"/>
            </a:endParaRPr>
          </a:p>
          <a:p>
            <a:pPr marL="286385" marR="5080" indent="-274320">
              <a:lnSpc>
                <a:spcPct val="80000"/>
              </a:lnSpc>
              <a:spcBef>
                <a:spcPts val="650"/>
              </a:spcBef>
              <a:buClr>
                <a:srgbClr val="FFBA00"/>
              </a:buClr>
              <a:buAutoNum type="arabicPeriod"/>
              <a:tabLst>
                <a:tab pos="286385" algn="l"/>
              </a:tabLst>
            </a:pPr>
            <a:r>
              <a:rPr lang="el" sz="1100">
                <a:latin typeface="Century Gothic"/>
                <a:cs typeface="Century Gothic"/>
              </a:rPr>
              <a:t>Uri Dorot, "EV Charging Station Applications – a Growing Cyber Security Risk", Radware Blog, 2023 URL: </a:t>
            </a:r>
            <a:r>
              <a:rPr lang="el" sz="1100" u="sng" spc="-10">
                <a:solidFill>
                  <a:srgbClr val="87882D"/>
                </a:solidFill>
                <a:uFill>
                  <a:solidFill>
                    <a:srgbClr val="87882D"/>
                  </a:solidFill>
                </a:uFill>
                <a:latin typeface="Century Gothic"/>
                <a:cs typeface="Century Gothic"/>
              </a:rPr>
              <a:t>https:// </a:t>
            </a:r>
            <a:r>
              <a:rPr lang="el" sz="1100" u="sng" spc="-10">
                <a:solidFill>
                  <a:srgbClr val="87882D"/>
                </a:solidFill>
                <a:uFill>
                  <a:solidFill>
                    <a:srgbClr val="87882D"/>
                  </a:solidFill>
                </a:uFill>
                <a:latin typeface="Century Gothic"/>
                <a:cs typeface="Century Gothic"/>
                <a:hlinkClick r:id="rId6"/>
              </a:rPr>
              <a:t>www.radware.com/blog/application-</a:t>
            </a:r>
            <a:r>
              <a:rPr lang="el" sz="1100" u="none" spc="-10">
                <a:solidFill>
                  <a:srgbClr val="87882D"/>
                </a:solidFill>
                <a:latin typeface="Century Gothic"/>
                <a:cs typeface="Century Gothic"/>
              </a:rPr>
              <a:t> </a:t>
            </a:r>
            <a:r>
              <a:rPr lang="el" sz="1100" u="sng" spc="-10">
                <a:solidFill>
                  <a:srgbClr val="87882D"/>
                </a:solidFill>
                <a:uFill>
                  <a:solidFill>
                    <a:srgbClr val="87882D"/>
                  </a:solidFill>
                </a:uFill>
                <a:latin typeface="Century Gothic"/>
                <a:cs typeface="Century Gothic"/>
              </a:rPr>
              <a:t>protection/2023/05/ev_charging_station_cyber_threats/</a:t>
            </a:r>
            <a:endParaRPr sz="1100">
              <a:latin typeface="Century Gothic"/>
              <a:cs typeface="Century Gothic"/>
            </a:endParaRPr>
          </a:p>
          <a:p>
            <a:pPr marL="286385" marR="4182745" indent="-274320">
              <a:lnSpc>
                <a:spcPts val="1100"/>
              </a:lnSpc>
              <a:spcBef>
                <a:spcPts val="484"/>
              </a:spcBef>
              <a:buClr>
                <a:srgbClr val="FFBA00"/>
              </a:buClr>
              <a:buAutoNum type="arabicPeriod"/>
              <a:tabLst>
                <a:tab pos="286385" algn="l"/>
              </a:tabLst>
            </a:pPr>
            <a:r>
              <a:rPr lang="el" sz="1100">
                <a:latin typeface="Century Gothic"/>
                <a:cs typeface="Century Gothic"/>
              </a:rPr>
              <a:t>Στοιχεία που αποδίδονται στο Vecteezy, 2024 URL: </a:t>
            </a:r>
            <a:r>
              <a:rPr lang="el" sz="1100" u="sng" spc="-10">
                <a:solidFill>
                  <a:srgbClr val="87882D"/>
                </a:solidFill>
                <a:uFill>
                  <a:solidFill>
                    <a:srgbClr val="87882D"/>
                  </a:solidFill>
                </a:uFill>
                <a:latin typeface="Century Gothic"/>
                <a:cs typeface="Century Gothic"/>
              </a:rPr>
              <a:t>https:// </a:t>
            </a:r>
            <a:r>
              <a:rPr lang="el" sz="1100" u="sng" spc="-10">
                <a:solidFill>
                  <a:srgbClr val="87882D"/>
                </a:solidFill>
                <a:uFill>
                  <a:solidFill>
                    <a:srgbClr val="87882D"/>
                  </a:solidFill>
                </a:uFill>
                <a:latin typeface="Century Gothic"/>
                <a:cs typeface="Century Gothic"/>
                <a:hlinkClick r:id="rId7"/>
              </a:rPr>
              <a:t>www.vecteezy.com</a:t>
            </a:r>
            <a:endParaRPr sz="1100">
              <a:latin typeface="Century Gothic"/>
              <a:cs typeface="Century Gothic"/>
            </a:endParaRPr>
          </a:p>
          <a:p>
            <a:pPr marL="286385" indent="-273685">
              <a:lnSpc>
                <a:spcPts val="1165"/>
              </a:lnSpc>
              <a:spcBef>
                <a:spcPts val="385"/>
              </a:spcBef>
              <a:buClr>
                <a:srgbClr val="FFBA00"/>
              </a:buClr>
              <a:buAutoNum type="arabicPeriod"/>
              <a:tabLst>
                <a:tab pos="286385" algn="l"/>
              </a:tabLst>
            </a:pPr>
            <a:r>
              <a:rPr lang="el" sz="1100">
                <a:latin typeface="Century Gothic"/>
                <a:cs typeface="Century Gothic"/>
              </a:rPr>
              <a:t>DeepL Translator για διόρθωση.</a:t>
            </a:r>
            <a:endParaRPr sz="1100">
              <a:latin typeface="Century Gothic"/>
              <a:cs typeface="Century Gothic"/>
            </a:endParaRPr>
          </a:p>
          <a:p>
            <a:pPr marL="286385">
              <a:lnSpc>
                <a:spcPts val="1165"/>
              </a:lnSpc>
            </a:pPr>
            <a:r>
              <a:rPr lang="el" sz="1100">
                <a:latin typeface="Century Gothic"/>
                <a:cs typeface="Century Gothic"/>
              </a:rPr>
              <a:t>Διεύθυνση: </a:t>
            </a:r>
            <a:r>
              <a:rPr lang="el" sz="1100" u="sng" spc="-10">
                <a:solidFill>
                  <a:srgbClr val="87882D"/>
                </a:solidFill>
                <a:uFill>
                  <a:solidFill>
                    <a:srgbClr val="87882D"/>
                  </a:solidFill>
                </a:uFill>
                <a:latin typeface="Century Gothic"/>
                <a:cs typeface="Century Gothic"/>
              </a:rPr>
              <a:t>https:// </a:t>
            </a:r>
            <a:r>
              <a:rPr lang="el" sz="1100" u="sng" spc="-10">
                <a:solidFill>
                  <a:srgbClr val="87882D"/>
                </a:solidFill>
                <a:uFill>
                  <a:solidFill>
                    <a:srgbClr val="87882D"/>
                  </a:solidFill>
                </a:uFill>
                <a:latin typeface="Century Gothic"/>
                <a:cs typeface="Century Gothic"/>
                <a:hlinkClick r:id="rId8"/>
              </a:rPr>
              <a:t>www.deepl.com/translator</a:t>
            </a:r>
            <a:endParaRPr sz="1100">
              <a:latin typeface="Century Gothic"/>
              <a:cs typeface="Century Gothic"/>
            </a:endParaRPr>
          </a:p>
        </p:txBody>
      </p:sp>
      <p:grpSp>
        <p:nvGrpSpPr>
          <p:cNvPr id="6" name="object 6"/>
          <p:cNvGrpSpPr/>
          <p:nvPr/>
        </p:nvGrpSpPr>
        <p:grpSpPr>
          <a:xfrm>
            <a:off x="7371306" y="0"/>
            <a:ext cx="3472179" cy="6858000"/>
            <a:chOff x="7371306" y="0"/>
            <a:chExt cx="3472179" cy="6858000"/>
          </a:xfrm>
        </p:grpSpPr>
        <p:pic>
          <p:nvPicPr>
            <p:cNvPr id="7" name="object 7"/>
            <p:cNvPicPr/>
            <p:nvPr/>
          </p:nvPicPr>
          <p:blipFill>
            <a:blip r:embed="rId9" cstate="print"/>
            <a:stretch>
              <a:fillRect/>
            </a:stretch>
          </p:blipFill>
          <p:spPr>
            <a:xfrm>
              <a:off x="7827263" y="5154167"/>
              <a:ext cx="880872" cy="1703832"/>
            </a:xfrm>
            <a:prstGeom prst="rect">
              <a:avLst/>
            </a:prstGeom>
          </p:spPr>
        </p:pic>
        <p:sp>
          <p:nvSpPr>
            <p:cNvPr id="8" name="object 8"/>
            <p:cNvSpPr/>
            <p:nvPr/>
          </p:nvSpPr>
          <p:spPr>
            <a:xfrm>
              <a:off x="7371306" y="0"/>
              <a:ext cx="2555875" cy="6858000"/>
            </a:xfrm>
            <a:custGeom>
              <a:avLst/>
              <a:gdLst/>
              <a:ahLst/>
              <a:cxnLst/>
              <a:rect l="l" t="t" r="r" b="b"/>
              <a:pathLst>
                <a:path w="2555875" h="6858000">
                  <a:moveTo>
                    <a:pt x="1547727" y="1516813"/>
                  </a:moveTo>
                  <a:lnTo>
                    <a:pt x="1500360" y="1523280"/>
                  </a:lnTo>
                  <a:lnTo>
                    <a:pt x="1456813" y="1541406"/>
                  </a:lnTo>
                  <a:lnTo>
                    <a:pt x="1419312" y="1569922"/>
                  </a:lnTo>
                  <a:lnTo>
                    <a:pt x="1390086" y="1607553"/>
                  </a:lnTo>
                  <a:lnTo>
                    <a:pt x="1371362" y="1653029"/>
                  </a:lnTo>
                  <a:lnTo>
                    <a:pt x="976729" y="3108258"/>
                  </a:lnTo>
                  <a:lnTo>
                    <a:pt x="4150" y="6844283"/>
                  </a:lnTo>
                  <a:lnTo>
                    <a:pt x="331" y="6857004"/>
                  </a:lnTo>
                  <a:lnTo>
                    <a:pt x="0" y="6858000"/>
                  </a:lnTo>
                  <a:lnTo>
                    <a:pt x="26527" y="6858000"/>
                  </a:lnTo>
                  <a:lnTo>
                    <a:pt x="1002190" y="3115892"/>
                  </a:lnTo>
                  <a:lnTo>
                    <a:pt x="1396822" y="1660662"/>
                  </a:lnTo>
                  <a:lnTo>
                    <a:pt x="1417811" y="1614583"/>
                  </a:lnTo>
                  <a:lnTo>
                    <a:pt x="1451082" y="1578395"/>
                  </a:lnTo>
                  <a:lnTo>
                    <a:pt x="1493336" y="1554053"/>
                  </a:lnTo>
                  <a:lnTo>
                    <a:pt x="1541273" y="1543510"/>
                  </a:lnTo>
                  <a:lnTo>
                    <a:pt x="1643151" y="1543510"/>
                  </a:lnTo>
                  <a:lnTo>
                    <a:pt x="1631195" y="1536079"/>
                  </a:lnTo>
                  <a:lnTo>
                    <a:pt x="1596685" y="1523280"/>
                  </a:lnTo>
                  <a:lnTo>
                    <a:pt x="1547727" y="1516813"/>
                  </a:lnTo>
                  <a:close/>
                </a:path>
                <a:path w="2555875" h="6858000">
                  <a:moveTo>
                    <a:pt x="1643151" y="1543510"/>
                  </a:moveTo>
                  <a:lnTo>
                    <a:pt x="1541273" y="1543510"/>
                  </a:lnTo>
                  <a:lnTo>
                    <a:pt x="1591592" y="1548720"/>
                  </a:lnTo>
                  <a:lnTo>
                    <a:pt x="1620832" y="1559891"/>
                  </a:lnTo>
                  <a:lnTo>
                    <a:pt x="1669286" y="1597019"/>
                  </a:lnTo>
                  <a:lnTo>
                    <a:pt x="1700196" y="1651042"/>
                  </a:lnTo>
                  <a:lnTo>
                    <a:pt x="1707834" y="1711941"/>
                  </a:lnTo>
                  <a:lnTo>
                    <a:pt x="1702345" y="1743345"/>
                  </a:lnTo>
                  <a:lnTo>
                    <a:pt x="1442650" y="2701202"/>
                  </a:lnTo>
                  <a:lnTo>
                    <a:pt x="1436179" y="2750123"/>
                  </a:lnTo>
                  <a:lnTo>
                    <a:pt x="1442650" y="2797454"/>
                  </a:lnTo>
                  <a:lnTo>
                    <a:pt x="1460791" y="2840969"/>
                  </a:lnTo>
                  <a:lnTo>
                    <a:pt x="1489328" y="2878441"/>
                  </a:lnTo>
                  <a:lnTo>
                    <a:pt x="1526987" y="2907645"/>
                  </a:lnTo>
                  <a:lnTo>
                    <a:pt x="1572497" y="2926355"/>
                  </a:lnTo>
                  <a:lnTo>
                    <a:pt x="1624446" y="2932512"/>
                  </a:lnTo>
                  <a:lnTo>
                    <a:pt x="1674623" y="2924320"/>
                  </a:lnTo>
                  <a:lnTo>
                    <a:pt x="1709931" y="2907855"/>
                  </a:lnTo>
                  <a:lnTo>
                    <a:pt x="1623234" y="2907855"/>
                  </a:lnTo>
                  <a:lnTo>
                    <a:pt x="1578863" y="2902187"/>
                  </a:lnTo>
                  <a:lnTo>
                    <a:pt x="1532749" y="2881213"/>
                  </a:lnTo>
                  <a:lnTo>
                    <a:pt x="1496535" y="2847967"/>
                  </a:lnTo>
                  <a:lnTo>
                    <a:pt x="1472174" y="2805745"/>
                  </a:lnTo>
                  <a:lnTo>
                    <a:pt x="1461624" y="2757844"/>
                  </a:lnTo>
                  <a:lnTo>
                    <a:pt x="1466838" y="2707562"/>
                  </a:lnTo>
                  <a:lnTo>
                    <a:pt x="1726531" y="1749705"/>
                  </a:lnTo>
                  <a:lnTo>
                    <a:pt x="1732518" y="1714068"/>
                  </a:lnTo>
                  <a:lnTo>
                    <a:pt x="1731543" y="1681015"/>
                  </a:lnTo>
                  <a:lnTo>
                    <a:pt x="1731464" y="1678311"/>
                  </a:lnTo>
                  <a:lnTo>
                    <a:pt x="1723488" y="1643270"/>
                  </a:lnTo>
                  <a:lnTo>
                    <a:pt x="1708709" y="1609779"/>
                  </a:lnTo>
                  <a:lnTo>
                    <a:pt x="1687804" y="1579806"/>
                  </a:lnTo>
                  <a:lnTo>
                    <a:pt x="1661767" y="1555081"/>
                  </a:lnTo>
                  <a:lnTo>
                    <a:pt x="1643151" y="1543510"/>
                  </a:lnTo>
                  <a:close/>
                </a:path>
                <a:path w="2555875" h="6858000">
                  <a:moveTo>
                    <a:pt x="2555504" y="0"/>
                  </a:moveTo>
                  <a:lnTo>
                    <a:pt x="2528438" y="0"/>
                  </a:lnTo>
                  <a:lnTo>
                    <a:pt x="2105888" y="1541089"/>
                  </a:lnTo>
                  <a:lnTo>
                    <a:pt x="1763448" y="2816959"/>
                  </a:lnTo>
                  <a:lnTo>
                    <a:pt x="1738629" y="2854642"/>
                  </a:lnTo>
                  <a:lnTo>
                    <a:pt x="1705440" y="2883044"/>
                  </a:lnTo>
                  <a:lnTo>
                    <a:pt x="1666201" y="2901128"/>
                  </a:lnTo>
                  <a:lnTo>
                    <a:pt x="1623234" y="2907855"/>
                  </a:lnTo>
                  <a:lnTo>
                    <a:pt x="1709931" y="2907855"/>
                  </a:lnTo>
                  <a:lnTo>
                    <a:pt x="1720339" y="2903001"/>
                  </a:lnTo>
                  <a:lnTo>
                    <a:pt x="1758907" y="2869774"/>
                  </a:lnTo>
                  <a:lnTo>
                    <a:pt x="1787637" y="2825863"/>
                  </a:lnTo>
                  <a:lnTo>
                    <a:pt x="1787637" y="2824591"/>
                  </a:lnTo>
                  <a:lnTo>
                    <a:pt x="2130076" y="1547449"/>
                  </a:lnTo>
                  <a:lnTo>
                    <a:pt x="2555504" y="0"/>
                  </a:lnTo>
                  <a:close/>
                </a:path>
              </a:pathLst>
            </a:custGeom>
            <a:solidFill>
              <a:srgbClr val="FFBA00"/>
            </a:solidFill>
          </p:spPr>
          <p:txBody>
            <a:bodyPr wrap="square" lIns="0" tIns="0" rIns="0" bIns="0" rtlCol="0"/>
            <a:lstStyle/>
            <a:p>
              <a:endParaRPr/>
            </a:p>
          </p:txBody>
        </p:sp>
        <p:pic>
          <p:nvPicPr>
            <p:cNvPr id="9" name="object 9"/>
            <p:cNvPicPr/>
            <p:nvPr/>
          </p:nvPicPr>
          <p:blipFill>
            <a:blip r:embed="rId10" cstate="print"/>
            <a:stretch>
              <a:fillRect/>
            </a:stretch>
          </p:blipFill>
          <p:spPr>
            <a:xfrm>
              <a:off x="7549377" y="6167335"/>
              <a:ext cx="3294000" cy="612000"/>
            </a:xfrm>
            <a:prstGeom prst="rect">
              <a:avLst/>
            </a:prstGeom>
          </p:spPr>
        </p:pic>
      </p:grpSp>
      <p:sp>
        <p:nvSpPr>
          <p:cNvPr id="10" name="object 10"/>
          <p:cNvSpPr txBox="1"/>
          <p:nvPr/>
        </p:nvSpPr>
        <p:spPr>
          <a:xfrm>
            <a:off x="52014" y="6199264"/>
            <a:ext cx="5438140" cy="443711"/>
          </a:xfrm>
          <a:prstGeom prst="rect">
            <a:avLst/>
          </a:prstGeom>
        </p:spPr>
        <p:txBody>
          <a:bodyPr vert="horz" wrap="square" lIns="0" tIns="12700" rIns="0" bIns="0" rtlCol="0">
            <a:spAutoFit/>
          </a:bodyPr>
          <a:lstStyle/>
          <a:p>
            <a:pPr marL="12700">
              <a:lnSpc>
                <a:spcPct val="100000"/>
              </a:lnSpc>
              <a:spcBef>
                <a:spcPts val="100"/>
              </a:spcBef>
            </a:pPr>
            <a:r>
              <a:rPr lang="el-GR" sz="1400" dirty="0">
                <a:latin typeface="Century Gothic"/>
                <a:cs typeface="Century Gothic"/>
              </a:rPr>
              <a:t>σταθμοί φόρτισης</a:t>
            </a:r>
            <a:r>
              <a:rPr lang="el" sz="1400" dirty="0">
                <a:latin typeface="Century Gothic"/>
                <a:cs typeface="Century Gothic"/>
              </a:rPr>
              <a:t>P008_S_E: Cristina Alcaraz (UMA), Abdelkader Shaaban (ΑΙΤ)</a:t>
            </a:r>
            <a:endParaRPr sz="1400" dirty="0">
              <a:latin typeface="Century Gothic"/>
              <a:cs typeface="Century Gothic"/>
            </a:endParaRPr>
          </a:p>
        </p:txBody>
      </p:sp>
      <p:sp>
        <p:nvSpPr>
          <p:cNvPr id="11" name="object 11"/>
          <p:cNvSpPr txBox="1"/>
          <p:nvPr/>
        </p:nvSpPr>
        <p:spPr>
          <a:xfrm>
            <a:off x="11126685" y="6324600"/>
            <a:ext cx="180975" cy="193040"/>
          </a:xfrm>
          <a:prstGeom prst="rect">
            <a:avLst/>
          </a:prstGeom>
        </p:spPr>
        <p:txBody>
          <a:bodyPr vert="horz" wrap="square" lIns="0" tIns="12700" rIns="0" bIns="0" rtlCol="0">
            <a:spAutoFit/>
          </a:bodyPr>
          <a:lstStyle/>
          <a:p>
            <a:pPr marL="12700">
              <a:lnSpc>
                <a:spcPct val="100000"/>
              </a:lnSpc>
              <a:spcBef>
                <a:spcPts val="100"/>
              </a:spcBef>
            </a:pPr>
            <a:r>
              <a:rPr lang="el" sz="1100" spc="-25">
                <a:solidFill>
                  <a:srgbClr val="FFFFFF"/>
                </a:solidFill>
                <a:latin typeface="Century Gothic"/>
                <a:cs typeface="Century Gothic"/>
              </a:rPr>
              <a:t>58</a:t>
            </a:r>
            <a:endParaRPr sz="1100">
              <a:latin typeface="Century Gothic"/>
              <a:cs typeface="Century Gothic"/>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49276" y="-12700"/>
            <a:ext cx="6548755" cy="6883400"/>
            <a:chOff x="4549276" y="-12700"/>
            <a:chExt cx="6548755" cy="6883400"/>
          </a:xfrm>
        </p:grpSpPr>
        <p:pic>
          <p:nvPicPr>
            <p:cNvPr id="3" name="object 3"/>
            <p:cNvPicPr/>
            <p:nvPr/>
          </p:nvPicPr>
          <p:blipFill>
            <a:blip r:embed="rId2" cstate="print"/>
            <a:stretch>
              <a:fillRect/>
            </a:stretch>
          </p:blipFill>
          <p:spPr>
            <a:xfrm>
              <a:off x="5029199" y="0"/>
              <a:ext cx="6068567" cy="6851903"/>
            </a:xfrm>
            <a:prstGeom prst="rect">
              <a:avLst/>
            </a:prstGeom>
          </p:spPr>
        </p:pic>
        <p:sp>
          <p:nvSpPr>
            <p:cNvPr id="4" name="object 4"/>
            <p:cNvSpPr/>
            <p:nvPr/>
          </p:nvSpPr>
          <p:spPr>
            <a:xfrm>
              <a:off x="4561976" y="0"/>
              <a:ext cx="1925320" cy="6858000"/>
            </a:xfrm>
            <a:custGeom>
              <a:avLst/>
              <a:gdLst/>
              <a:ahLst/>
              <a:cxnLst/>
              <a:rect l="l" t="t" r="r" b="b"/>
              <a:pathLst>
                <a:path w="1925320" h="6858000">
                  <a:moveTo>
                    <a:pt x="1924730" y="0"/>
                  </a:moveTo>
                  <a:lnTo>
                    <a:pt x="0" y="6858000"/>
                  </a:lnTo>
                </a:path>
              </a:pathLst>
            </a:custGeom>
            <a:ln w="25400">
              <a:solidFill>
                <a:srgbClr val="D87A1A"/>
              </a:solidFill>
            </a:ln>
          </p:spPr>
          <p:txBody>
            <a:bodyPr wrap="square" lIns="0" tIns="0" rIns="0" bIns="0" rtlCol="0"/>
            <a:lstStyle/>
            <a:p>
              <a:endParaRPr/>
            </a:p>
          </p:txBody>
        </p:sp>
      </p:grpSp>
      <p:sp>
        <p:nvSpPr>
          <p:cNvPr id="5" name="object 5"/>
          <p:cNvSpPr txBox="1">
            <a:spLocks noGrp="1"/>
          </p:cNvSpPr>
          <p:nvPr>
            <p:ph type="title"/>
          </p:nvPr>
        </p:nvSpPr>
        <p:spPr>
          <a:xfrm>
            <a:off x="875061" y="308355"/>
            <a:ext cx="4183379" cy="1214120"/>
          </a:xfrm>
          <a:prstGeom prst="rect">
            <a:avLst/>
          </a:prstGeom>
        </p:spPr>
        <p:txBody>
          <a:bodyPr vert="horz" wrap="square" lIns="0" tIns="63500" rIns="0" bIns="0" rtlCol="0">
            <a:spAutoFit/>
          </a:bodyPr>
          <a:lstStyle/>
          <a:p>
            <a:pPr marL="12700" marR="5080">
              <a:lnSpc>
                <a:spcPts val="3000"/>
              </a:lnSpc>
              <a:spcBef>
                <a:spcPts val="500"/>
              </a:spcBef>
            </a:pPr>
            <a:r>
              <a:rPr lang="el" spc="-45">
                <a:solidFill>
                  <a:srgbClr val="FFBA00"/>
                </a:solidFill>
              </a:rPr>
              <a:t>Συνδεθείτε με το CyberSecPro: Πώς </a:t>
            </a:r>
            <a:r>
              <a:rPr lang="el" spc="-20"/>
              <a:t>να εγγραφείτε και άλλες πρακτικές πληροφορίες</a:t>
            </a:r>
          </a:p>
        </p:txBody>
      </p:sp>
      <p:sp>
        <p:nvSpPr>
          <p:cNvPr id="6" name="object 6"/>
          <p:cNvSpPr txBox="1"/>
          <p:nvPr/>
        </p:nvSpPr>
        <p:spPr>
          <a:xfrm>
            <a:off x="875061" y="2234692"/>
            <a:ext cx="4279265" cy="2034539"/>
          </a:xfrm>
          <a:prstGeom prst="rect">
            <a:avLst/>
          </a:prstGeom>
        </p:spPr>
        <p:txBody>
          <a:bodyPr vert="horz" wrap="square" lIns="0" tIns="36830" rIns="0" bIns="0" rtlCol="0">
            <a:spAutoFit/>
          </a:bodyPr>
          <a:lstStyle/>
          <a:p>
            <a:pPr marL="354965" indent="-342265">
              <a:lnSpc>
                <a:spcPct val="100000"/>
              </a:lnSpc>
              <a:spcBef>
                <a:spcPts val="290"/>
              </a:spcBef>
              <a:buClr>
                <a:srgbClr val="FFBA00"/>
              </a:buClr>
              <a:buAutoNum type="arabicPeriod"/>
              <a:tabLst>
                <a:tab pos="354965" algn="l"/>
              </a:tabLst>
            </a:pPr>
            <a:r>
              <a:rPr lang="el" sz="1600" spc="-10">
                <a:latin typeface="Century Gothic"/>
                <a:cs typeface="Century Gothic"/>
              </a:rPr>
              <a:t>Ιστοσελίδα:</a:t>
            </a:r>
            <a:endParaRPr sz="1600">
              <a:latin typeface="Century Gothic"/>
              <a:cs typeface="Century Gothic"/>
            </a:endParaRPr>
          </a:p>
          <a:p>
            <a:pPr marL="304800">
              <a:lnSpc>
                <a:spcPct val="100000"/>
              </a:lnSpc>
              <a:spcBef>
                <a:spcPts val="190"/>
              </a:spcBef>
            </a:pPr>
            <a:r>
              <a:rPr lang="el" sz="1600" u="sng" spc="50">
                <a:solidFill>
                  <a:srgbClr val="87882D"/>
                </a:solidFill>
                <a:uFill>
                  <a:solidFill>
                    <a:srgbClr val="87882D"/>
                  </a:solidFill>
                </a:uFill>
                <a:latin typeface="Century Gothic"/>
                <a:cs typeface="Century Gothic"/>
              </a:rPr>
              <a:t> </a:t>
            </a:r>
            <a:r>
              <a:rPr lang="el" sz="1600" u="sng" spc="-10">
                <a:solidFill>
                  <a:srgbClr val="87882D"/>
                </a:solidFill>
                <a:uFill>
                  <a:solidFill>
                    <a:srgbClr val="87882D"/>
                  </a:solidFill>
                </a:uFill>
                <a:latin typeface="Century Gothic"/>
                <a:cs typeface="Century Gothic"/>
                <a:hlinkClick r:id="rId3"/>
              </a:rPr>
              <a:t>www.cybersecpro-project.eu</a:t>
            </a:r>
            <a:endParaRPr sz="1600">
              <a:latin typeface="Century Gothic"/>
              <a:cs typeface="Century Gothic"/>
            </a:endParaRPr>
          </a:p>
          <a:p>
            <a:pPr marL="355600" marR="351790" indent="-342900">
              <a:lnSpc>
                <a:spcPts val="1800"/>
              </a:lnSpc>
              <a:spcBef>
                <a:spcPts val="1530"/>
              </a:spcBef>
              <a:buClr>
                <a:srgbClr val="FFBA00"/>
              </a:buClr>
              <a:buAutoNum type="arabicPeriod" startAt="2"/>
              <a:tabLst>
                <a:tab pos="355600" algn="l"/>
              </a:tabLst>
            </a:pPr>
            <a:r>
              <a:rPr lang="el" sz="1600">
                <a:latin typeface="Century Gothic"/>
                <a:cs typeface="Century Gothic"/>
              </a:rPr>
              <a:t>X (Twitter): </a:t>
            </a:r>
            <a:r>
              <a:rPr lang="el" sz="1600" u="sng" spc="-10">
                <a:solidFill>
                  <a:srgbClr val="87882D"/>
                </a:solidFill>
                <a:uFill>
                  <a:solidFill>
                    <a:srgbClr val="87882D"/>
                  </a:solidFill>
                </a:uFill>
                <a:latin typeface="Century Gothic"/>
                <a:cs typeface="Century Gothic"/>
              </a:rPr>
              <a:t>https://twitter.com/CyberSecPro_eu</a:t>
            </a:r>
            <a:endParaRPr sz="1600">
              <a:latin typeface="Century Gothic"/>
              <a:cs typeface="Century Gothic"/>
            </a:endParaRPr>
          </a:p>
          <a:p>
            <a:pPr marL="355600" marR="5080" indent="-342900">
              <a:lnSpc>
                <a:spcPts val="1700"/>
              </a:lnSpc>
              <a:spcBef>
                <a:spcPts val="1375"/>
              </a:spcBef>
              <a:buClr>
                <a:srgbClr val="FFBA00"/>
              </a:buClr>
              <a:buAutoNum type="arabicPeriod" startAt="2"/>
              <a:tabLst>
                <a:tab pos="355600" algn="l"/>
              </a:tabLst>
            </a:pPr>
            <a:r>
              <a:rPr lang="el" sz="1600" spc="-10">
                <a:latin typeface="Century Gothic"/>
                <a:cs typeface="Century Gothic"/>
              </a:rPr>
              <a:t>LinkedIn: </a:t>
            </a:r>
            <a:r>
              <a:rPr lang="el" sz="1600" u="sng" spc="-10">
                <a:solidFill>
                  <a:srgbClr val="87882D"/>
                </a:solidFill>
                <a:uFill>
                  <a:solidFill>
                    <a:srgbClr val="87882D"/>
                  </a:solidFill>
                </a:uFill>
                <a:latin typeface="Century Gothic"/>
                <a:cs typeface="Century Gothic"/>
              </a:rPr>
              <a:t>https:// </a:t>
            </a:r>
            <a:r>
              <a:rPr lang="el" sz="1600" u="sng" spc="-10">
                <a:solidFill>
                  <a:srgbClr val="87882D"/>
                </a:solidFill>
                <a:uFill>
                  <a:solidFill>
                    <a:srgbClr val="87882D"/>
                  </a:solidFill>
                </a:uFill>
                <a:latin typeface="Century Gothic"/>
                <a:cs typeface="Century Gothic"/>
                <a:hlinkClick r:id="rId4"/>
              </a:rPr>
              <a:t>www.linkedin.com/company/cy</a:t>
            </a:r>
            <a:r>
              <a:rPr lang="el" sz="1600" u="none" spc="-10">
                <a:solidFill>
                  <a:srgbClr val="87882D"/>
                </a:solidFill>
                <a:latin typeface="Century Gothic"/>
                <a:cs typeface="Century Gothic"/>
              </a:rPr>
              <a:t> </a:t>
            </a:r>
            <a:r>
              <a:rPr lang="el" sz="1600" u="sng" spc="-10">
                <a:solidFill>
                  <a:srgbClr val="87882D"/>
                </a:solidFill>
                <a:uFill>
                  <a:solidFill>
                    <a:srgbClr val="87882D"/>
                  </a:solidFill>
                </a:uFill>
                <a:latin typeface="Century Gothic"/>
                <a:cs typeface="Century Gothic"/>
              </a:rPr>
              <a:t>bersecpro-euproject/</a:t>
            </a:r>
            <a:endParaRPr sz="1600">
              <a:latin typeface="Century Gothic"/>
              <a:cs typeface="Century Gothic"/>
            </a:endParaRPr>
          </a:p>
        </p:txBody>
      </p:sp>
      <p:grpSp>
        <p:nvGrpSpPr>
          <p:cNvPr id="7" name="object 7"/>
          <p:cNvGrpSpPr/>
          <p:nvPr/>
        </p:nvGrpSpPr>
        <p:grpSpPr>
          <a:xfrm>
            <a:off x="796321" y="60959"/>
            <a:ext cx="11393170" cy="6797040"/>
            <a:chOff x="796321" y="60959"/>
            <a:chExt cx="11393170" cy="6797040"/>
          </a:xfrm>
        </p:grpSpPr>
        <p:pic>
          <p:nvPicPr>
            <p:cNvPr id="8" name="object 8"/>
            <p:cNvPicPr/>
            <p:nvPr/>
          </p:nvPicPr>
          <p:blipFill>
            <a:blip r:embed="rId5" cstate="print"/>
            <a:stretch>
              <a:fillRect/>
            </a:stretch>
          </p:blipFill>
          <p:spPr>
            <a:xfrm>
              <a:off x="5154168" y="60959"/>
              <a:ext cx="7034784" cy="6797040"/>
            </a:xfrm>
            <a:prstGeom prst="rect">
              <a:avLst/>
            </a:prstGeom>
          </p:spPr>
        </p:pic>
        <p:pic>
          <p:nvPicPr>
            <p:cNvPr id="9" name="object 9"/>
            <p:cNvPicPr/>
            <p:nvPr/>
          </p:nvPicPr>
          <p:blipFill>
            <a:blip r:embed="rId6" cstate="print"/>
            <a:stretch>
              <a:fillRect/>
            </a:stretch>
          </p:blipFill>
          <p:spPr>
            <a:xfrm>
              <a:off x="5347717" y="255581"/>
              <a:ext cx="6557564" cy="6346837"/>
            </a:xfrm>
            <a:prstGeom prst="rect">
              <a:avLst/>
            </a:prstGeom>
          </p:spPr>
        </p:pic>
        <p:pic>
          <p:nvPicPr>
            <p:cNvPr id="10" name="object 10"/>
            <p:cNvPicPr/>
            <p:nvPr/>
          </p:nvPicPr>
          <p:blipFill>
            <a:blip r:embed="rId7" cstate="print"/>
            <a:stretch>
              <a:fillRect/>
            </a:stretch>
          </p:blipFill>
          <p:spPr>
            <a:xfrm>
              <a:off x="796321" y="4458984"/>
              <a:ext cx="4201416" cy="2143434"/>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169923" y="0"/>
            <a:ext cx="5022075" cy="6858000"/>
          </a:xfrm>
          <a:prstGeom prst="rect">
            <a:avLst/>
          </a:prstGeom>
        </p:spPr>
      </p:pic>
      <p:sp>
        <p:nvSpPr>
          <p:cNvPr id="3" name="object 3"/>
          <p:cNvSpPr txBox="1">
            <a:spLocks noGrp="1"/>
          </p:cNvSpPr>
          <p:nvPr>
            <p:ph type="title"/>
          </p:nvPr>
        </p:nvSpPr>
        <p:spPr>
          <a:xfrm>
            <a:off x="855396" y="771651"/>
            <a:ext cx="6575425" cy="874598"/>
          </a:xfrm>
          <a:prstGeom prst="rect">
            <a:avLst/>
          </a:prstGeom>
        </p:spPr>
        <p:txBody>
          <a:bodyPr vert="horz" wrap="square" lIns="0" tIns="12700" rIns="0" bIns="0" rtlCol="0">
            <a:spAutoFit/>
          </a:bodyPr>
          <a:lstStyle/>
          <a:p>
            <a:pPr marL="12700">
              <a:lnSpc>
                <a:spcPct val="100000"/>
              </a:lnSpc>
              <a:spcBef>
                <a:spcPts val="100"/>
              </a:spcBef>
            </a:pPr>
            <a:r>
              <a:rPr lang="el" spc="75" dirty="0"/>
              <a:t>Προκλήσεις ασφάλειας και απορρήτου στους σταθμούς φόρτισης</a:t>
            </a:r>
          </a:p>
        </p:txBody>
      </p:sp>
      <p:sp>
        <p:nvSpPr>
          <p:cNvPr id="4" name="object 4"/>
          <p:cNvSpPr txBox="1"/>
          <p:nvPr/>
        </p:nvSpPr>
        <p:spPr>
          <a:xfrm>
            <a:off x="692056" y="1566164"/>
            <a:ext cx="7173750" cy="1112356"/>
          </a:xfrm>
          <a:prstGeom prst="rect">
            <a:avLst/>
          </a:prstGeom>
        </p:spPr>
        <p:txBody>
          <a:bodyPr vert="horz" wrap="square" lIns="0" tIns="15240" rIns="0" bIns="0" rtlCol="0">
            <a:spAutoFit/>
          </a:bodyPr>
          <a:lstStyle/>
          <a:p>
            <a:pPr marL="103505" marR="5080" indent="-91440">
              <a:lnSpc>
                <a:spcPct val="98900"/>
              </a:lnSpc>
              <a:spcBef>
                <a:spcPts val="120"/>
              </a:spcBef>
              <a:buFont typeface="Arial"/>
              <a:buChar char="•"/>
              <a:tabLst>
                <a:tab pos="103505" algn="l"/>
                <a:tab pos="166370" algn="l"/>
              </a:tabLst>
            </a:pPr>
            <a:r>
              <a:rPr lang="el" sz="1800" dirty="0">
                <a:solidFill>
                  <a:srgbClr val="FFBA00"/>
                </a:solidFill>
                <a:latin typeface="Century Gothic"/>
                <a:cs typeface="Century Gothic"/>
              </a:rPr>
              <a:t>	</a:t>
            </a:r>
            <a:r>
              <a:rPr lang="el" sz="1800" dirty="0">
                <a:latin typeface="Century Gothic"/>
                <a:cs typeface="Century Gothic"/>
              </a:rPr>
              <a:t>Δεδομένου ότι τα </a:t>
            </a:r>
            <a:r>
              <a:rPr lang="en-US" sz="1800" dirty="0">
                <a:latin typeface="Century Gothic"/>
                <a:cs typeface="Century Gothic"/>
              </a:rPr>
              <a:t>smart components</a:t>
            </a:r>
            <a:r>
              <a:rPr lang="el" sz="1800" dirty="0">
                <a:latin typeface="Century Gothic"/>
                <a:cs typeface="Century Gothic"/>
              </a:rPr>
              <a:t> (</a:t>
            </a:r>
            <a:r>
              <a:rPr lang="en-US" sz="1800" dirty="0">
                <a:latin typeface="Century Gothic"/>
                <a:cs typeface="Century Gothic"/>
              </a:rPr>
              <a:t>smart components)</a:t>
            </a:r>
            <a:r>
              <a:rPr lang="el" sz="1800" dirty="0">
                <a:latin typeface="Century Gothic"/>
                <a:cs typeface="Century Gothic"/>
              </a:rPr>
              <a:t> και τα συστήματα ελέγχου τους είναι «κυβερνο-φυσικά» συστήματα από τη φύση τους, μπορούμε να εξετάσουμε τις αδυναμίες ασφάλειας και απορρήτου από τέσσερις κύριες οπτικές γωνίες:</a:t>
            </a:r>
            <a:endParaRPr sz="1800" dirty="0">
              <a:latin typeface="Century Gothic"/>
              <a:cs typeface="Century Gothic"/>
            </a:endParaRPr>
          </a:p>
        </p:txBody>
      </p:sp>
      <p:pic>
        <p:nvPicPr>
          <p:cNvPr id="5" name="object 5"/>
          <p:cNvPicPr/>
          <p:nvPr/>
        </p:nvPicPr>
        <p:blipFill>
          <a:blip r:embed="rId3" cstate="print"/>
          <a:stretch>
            <a:fillRect/>
          </a:stretch>
        </p:blipFill>
        <p:spPr>
          <a:xfrm>
            <a:off x="7549376" y="6167335"/>
            <a:ext cx="3294001" cy="612000"/>
          </a:xfrm>
          <a:prstGeom prst="rect">
            <a:avLst/>
          </a:prstGeom>
        </p:spPr>
      </p:pic>
      <p:sp>
        <p:nvSpPr>
          <p:cNvPr id="6" name="object 6"/>
          <p:cNvSpPr txBox="1"/>
          <p:nvPr/>
        </p:nvSpPr>
        <p:spPr>
          <a:xfrm>
            <a:off x="511962" y="2888710"/>
            <a:ext cx="2194560" cy="1296670"/>
          </a:xfrm>
          <a:prstGeom prst="rect">
            <a:avLst/>
          </a:prstGeom>
          <a:solidFill>
            <a:srgbClr val="FFBA00"/>
          </a:solidFill>
        </p:spPr>
        <p:txBody>
          <a:bodyPr vert="horz" wrap="square" lIns="0" tIns="246379" rIns="0" bIns="0" rtlCol="0">
            <a:spAutoFit/>
          </a:bodyPr>
          <a:lstStyle/>
          <a:p>
            <a:pPr>
              <a:lnSpc>
                <a:spcPct val="100000"/>
              </a:lnSpc>
              <a:spcBef>
                <a:spcPts val="1939"/>
              </a:spcBef>
            </a:pPr>
            <a:endParaRPr sz="1800">
              <a:latin typeface="Times New Roman"/>
              <a:cs typeface="Times New Roman"/>
            </a:endParaRPr>
          </a:p>
          <a:p>
            <a:pPr marL="410209">
              <a:lnSpc>
                <a:spcPct val="100000"/>
              </a:lnSpc>
              <a:spcBef>
                <a:spcPts val="5"/>
              </a:spcBef>
            </a:pPr>
            <a:r>
              <a:rPr lang="el" sz="1800" spc="-10">
                <a:solidFill>
                  <a:srgbClr val="FFFFFF"/>
                </a:solidFill>
                <a:latin typeface="Century Gothic"/>
                <a:cs typeface="Century Gothic"/>
              </a:rPr>
              <a:t>Ανάπτυξης</a:t>
            </a:r>
            <a:endParaRPr sz="1800">
              <a:latin typeface="Century Gothic"/>
              <a:cs typeface="Century Gothic"/>
            </a:endParaRPr>
          </a:p>
        </p:txBody>
      </p:sp>
      <p:sp>
        <p:nvSpPr>
          <p:cNvPr id="10" name="object 10"/>
          <p:cNvSpPr txBox="1"/>
          <p:nvPr/>
        </p:nvSpPr>
        <p:spPr>
          <a:xfrm>
            <a:off x="78739" y="6523201"/>
            <a:ext cx="3042285" cy="444352"/>
          </a:xfrm>
          <a:prstGeom prst="rect">
            <a:avLst/>
          </a:prstGeom>
        </p:spPr>
        <p:txBody>
          <a:bodyPr vert="horz" wrap="square" lIns="0" tIns="13335" rIns="0" bIns="0" rtlCol="0">
            <a:spAutoFit/>
          </a:bodyPr>
          <a:lstStyle/>
          <a:p>
            <a:pPr marL="12700">
              <a:lnSpc>
                <a:spcPct val="100000"/>
              </a:lnSpc>
              <a:spcBef>
                <a:spcPts val="105"/>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Κριστίνα Αλκαράθ (UMA)</a:t>
            </a:r>
            <a:endParaRPr sz="1400" dirty="0">
              <a:latin typeface="Century Gothic"/>
              <a:cs typeface="Century Gothic"/>
            </a:endParaRPr>
          </a:p>
        </p:txBody>
      </p:sp>
      <p:sp>
        <p:nvSpPr>
          <p:cNvPr id="7" name="object 7"/>
          <p:cNvSpPr txBox="1"/>
          <p:nvPr/>
        </p:nvSpPr>
        <p:spPr>
          <a:xfrm>
            <a:off x="2811213" y="2888710"/>
            <a:ext cx="2194560" cy="1296670"/>
          </a:xfrm>
          <a:prstGeom prst="rect">
            <a:avLst/>
          </a:prstGeom>
          <a:solidFill>
            <a:srgbClr val="FFBA00"/>
          </a:solidFill>
        </p:spPr>
        <p:txBody>
          <a:bodyPr vert="horz" wrap="square" lIns="0" tIns="123825" rIns="0" bIns="0" rtlCol="0">
            <a:spAutoFit/>
          </a:bodyPr>
          <a:lstStyle/>
          <a:p>
            <a:pPr>
              <a:lnSpc>
                <a:spcPct val="100000"/>
              </a:lnSpc>
              <a:spcBef>
                <a:spcPts val="975"/>
              </a:spcBef>
            </a:pPr>
            <a:endParaRPr sz="1800">
              <a:latin typeface="Times New Roman"/>
              <a:cs typeface="Times New Roman"/>
            </a:endParaRPr>
          </a:p>
          <a:p>
            <a:pPr marL="731520" marR="260350" indent="-464820">
              <a:lnSpc>
                <a:spcPts val="2110"/>
              </a:lnSpc>
            </a:pPr>
            <a:r>
              <a:rPr lang="el" sz="1800" spc="-10">
                <a:solidFill>
                  <a:srgbClr val="FFFFFF"/>
                </a:solidFill>
                <a:latin typeface="Century Gothic"/>
                <a:cs typeface="Century Gothic"/>
              </a:rPr>
              <a:t>Κυβερνοφυσική φύση</a:t>
            </a:r>
            <a:endParaRPr sz="1800">
              <a:latin typeface="Century Gothic"/>
              <a:cs typeface="Century Gothic"/>
            </a:endParaRPr>
          </a:p>
        </p:txBody>
      </p:sp>
      <p:sp>
        <p:nvSpPr>
          <p:cNvPr id="8" name="object 8"/>
          <p:cNvSpPr txBox="1"/>
          <p:nvPr/>
        </p:nvSpPr>
        <p:spPr>
          <a:xfrm>
            <a:off x="5111292" y="2888710"/>
            <a:ext cx="2194560" cy="1296670"/>
          </a:xfrm>
          <a:prstGeom prst="rect">
            <a:avLst/>
          </a:prstGeom>
          <a:solidFill>
            <a:srgbClr val="FFBA00"/>
          </a:solidFill>
        </p:spPr>
        <p:txBody>
          <a:bodyPr vert="horz" wrap="square" lIns="0" tIns="246379" rIns="0" bIns="0" rtlCol="0">
            <a:spAutoFit/>
          </a:bodyPr>
          <a:lstStyle/>
          <a:p>
            <a:pPr>
              <a:lnSpc>
                <a:spcPct val="100000"/>
              </a:lnSpc>
              <a:spcBef>
                <a:spcPts val="1939"/>
              </a:spcBef>
            </a:pPr>
            <a:endParaRPr sz="1800">
              <a:latin typeface="Times New Roman"/>
              <a:cs typeface="Times New Roman"/>
            </a:endParaRPr>
          </a:p>
          <a:p>
            <a:pPr marL="194310">
              <a:lnSpc>
                <a:spcPct val="100000"/>
              </a:lnSpc>
              <a:spcBef>
                <a:spcPts val="5"/>
              </a:spcBef>
            </a:pPr>
            <a:r>
              <a:rPr lang="el" sz="1800" spc="-10">
                <a:solidFill>
                  <a:srgbClr val="FFFFFF"/>
                </a:solidFill>
                <a:latin typeface="Century Gothic"/>
                <a:cs typeface="Century Gothic"/>
              </a:rPr>
              <a:t>Επικοινωνία</a:t>
            </a:r>
            <a:endParaRPr sz="1800">
              <a:latin typeface="Century Gothic"/>
              <a:cs typeface="Century Gothic"/>
            </a:endParaRPr>
          </a:p>
        </p:txBody>
      </p:sp>
      <p:sp>
        <p:nvSpPr>
          <p:cNvPr id="9" name="object 9"/>
          <p:cNvSpPr txBox="1"/>
          <p:nvPr/>
        </p:nvSpPr>
        <p:spPr>
          <a:xfrm>
            <a:off x="2811213" y="4312126"/>
            <a:ext cx="2194560" cy="1296670"/>
          </a:xfrm>
          <a:prstGeom prst="rect">
            <a:avLst/>
          </a:prstGeom>
          <a:solidFill>
            <a:srgbClr val="FFBA00"/>
          </a:solidFill>
        </p:spPr>
        <p:txBody>
          <a:bodyPr vert="horz" wrap="square" lIns="0" tIns="123825" rIns="0" bIns="0" rtlCol="0">
            <a:spAutoFit/>
          </a:bodyPr>
          <a:lstStyle/>
          <a:p>
            <a:pPr>
              <a:lnSpc>
                <a:spcPct val="100000"/>
              </a:lnSpc>
              <a:spcBef>
                <a:spcPts val="975"/>
              </a:spcBef>
            </a:pPr>
            <a:endParaRPr sz="1800">
              <a:latin typeface="Times New Roman"/>
              <a:cs typeface="Times New Roman"/>
            </a:endParaRPr>
          </a:p>
          <a:p>
            <a:pPr marL="227965" marR="220979" indent="80645">
              <a:lnSpc>
                <a:spcPts val="2110"/>
              </a:lnSpc>
            </a:pPr>
            <a:r>
              <a:rPr lang="el" sz="1800">
                <a:solidFill>
                  <a:srgbClr val="FFFFFF"/>
                </a:solidFill>
                <a:latin typeface="Century Gothic"/>
                <a:cs typeface="Century Gothic"/>
              </a:rPr>
              <a:t>Ο ρόλος των νέων παραδειγμάτων</a:t>
            </a:r>
            <a:endParaRPr sz="1800">
              <a:latin typeface="Century Gothic"/>
              <a:cs typeface="Century Gothic"/>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000000"/>
          </a:solidFill>
        </p:spPr>
        <p:txBody>
          <a:bodyPr wrap="square" lIns="0" tIns="0" rIns="0" bIns="0" rtlCol="0"/>
          <a:lstStyle/>
          <a:p>
            <a:endParaRPr/>
          </a:p>
        </p:txBody>
      </p:sp>
      <p:grpSp>
        <p:nvGrpSpPr>
          <p:cNvPr id="3" name="object 3"/>
          <p:cNvGrpSpPr/>
          <p:nvPr/>
        </p:nvGrpSpPr>
        <p:grpSpPr>
          <a:xfrm>
            <a:off x="5379720" y="0"/>
            <a:ext cx="6809740" cy="6858000"/>
            <a:chOff x="5379720" y="0"/>
            <a:chExt cx="6809740" cy="6858000"/>
          </a:xfrm>
        </p:grpSpPr>
        <p:pic>
          <p:nvPicPr>
            <p:cNvPr id="4" name="object 4"/>
            <p:cNvPicPr/>
            <p:nvPr/>
          </p:nvPicPr>
          <p:blipFill>
            <a:blip r:embed="rId2" cstate="print"/>
            <a:stretch>
              <a:fillRect/>
            </a:stretch>
          </p:blipFill>
          <p:spPr>
            <a:xfrm>
              <a:off x="6138672" y="0"/>
              <a:ext cx="6050280" cy="6857999"/>
            </a:xfrm>
            <a:prstGeom prst="rect">
              <a:avLst/>
            </a:prstGeom>
          </p:spPr>
        </p:pic>
        <p:pic>
          <p:nvPicPr>
            <p:cNvPr id="5" name="object 5"/>
            <p:cNvPicPr/>
            <p:nvPr/>
          </p:nvPicPr>
          <p:blipFill>
            <a:blip r:embed="rId3" cstate="print"/>
            <a:stretch>
              <a:fillRect/>
            </a:stretch>
          </p:blipFill>
          <p:spPr>
            <a:xfrm>
              <a:off x="5379720" y="5059679"/>
              <a:ext cx="932688" cy="1798320"/>
            </a:xfrm>
            <a:prstGeom prst="rect">
              <a:avLst/>
            </a:prstGeom>
          </p:spPr>
        </p:pic>
      </p:grpSp>
      <p:sp>
        <p:nvSpPr>
          <p:cNvPr id="6" name="object 6"/>
          <p:cNvSpPr txBox="1">
            <a:spLocks noGrp="1"/>
          </p:cNvSpPr>
          <p:nvPr>
            <p:ph type="title"/>
          </p:nvPr>
        </p:nvSpPr>
        <p:spPr>
          <a:xfrm>
            <a:off x="7049065" y="2175764"/>
            <a:ext cx="4304446" cy="939800"/>
          </a:xfrm>
          <a:prstGeom prst="rect">
            <a:avLst/>
          </a:prstGeom>
        </p:spPr>
        <p:txBody>
          <a:bodyPr vert="horz" wrap="square" lIns="0" tIns="12700" rIns="0" bIns="0" rtlCol="0">
            <a:spAutoFit/>
          </a:bodyPr>
          <a:lstStyle/>
          <a:p>
            <a:pPr marL="12700">
              <a:lnSpc>
                <a:spcPct val="100000"/>
              </a:lnSpc>
              <a:spcBef>
                <a:spcPts val="100"/>
              </a:spcBef>
            </a:pPr>
            <a:r>
              <a:rPr lang="el" sz="6000" spc="75" dirty="0">
                <a:solidFill>
                  <a:srgbClr val="FFBA00"/>
                </a:solidFill>
              </a:rPr>
              <a:t>Ευχαριστώ</a:t>
            </a:r>
            <a:endParaRPr sz="6000" dirty="0"/>
          </a:p>
        </p:txBody>
      </p:sp>
      <p:sp>
        <p:nvSpPr>
          <p:cNvPr id="7" name="object 7"/>
          <p:cNvSpPr txBox="1"/>
          <p:nvPr/>
        </p:nvSpPr>
        <p:spPr>
          <a:xfrm>
            <a:off x="7049065" y="3575811"/>
            <a:ext cx="4004310" cy="1732280"/>
          </a:xfrm>
          <a:prstGeom prst="rect">
            <a:avLst/>
          </a:prstGeom>
        </p:spPr>
        <p:txBody>
          <a:bodyPr vert="horz" wrap="square" lIns="0" tIns="12700" rIns="0" bIns="0" rtlCol="0">
            <a:spAutoFit/>
          </a:bodyPr>
          <a:lstStyle/>
          <a:p>
            <a:pPr marL="12700" marR="5080">
              <a:lnSpc>
                <a:spcPct val="100000"/>
              </a:lnSpc>
              <a:spcBef>
                <a:spcPts val="100"/>
              </a:spcBef>
            </a:pPr>
            <a:r>
              <a:rPr lang="el" sz="1600" dirty="0">
                <a:solidFill>
                  <a:srgbClr val="FFFFFF"/>
                </a:solidFill>
                <a:latin typeface="Century Gothic"/>
                <a:cs typeface="Century Gothic"/>
              </a:rPr>
              <a:t>Εάν έχετε οποιεσδήποτε ερωτήσεις, μη διστάσετε να επικοινωνήσετε μαζί μας:</a:t>
            </a:r>
            <a:endParaRPr sz="1600" dirty="0">
              <a:latin typeface="Century Gothic"/>
              <a:cs typeface="Century Gothic"/>
            </a:endParaRPr>
          </a:p>
          <a:p>
            <a:pPr marL="298450" marR="2067560" indent="-285750">
              <a:lnSpc>
                <a:spcPts val="1900"/>
              </a:lnSpc>
              <a:spcBef>
                <a:spcPts val="1950"/>
              </a:spcBef>
              <a:buClr>
                <a:srgbClr val="FFBA00"/>
              </a:buClr>
              <a:buFont typeface="Arial"/>
              <a:buChar char="•"/>
              <a:tabLst>
                <a:tab pos="298450" algn="l"/>
              </a:tabLst>
            </a:pPr>
            <a:r>
              <a:rPr lang="el" sz="1600" dirty="0">
                <a:solidFill>
                  <a:srgbClr val="FFFFFF"/>
                </a:solidFill>
                <a:latin typeface="Century Gothic"/>
                <a:cs typeface="Century Gothic"/>
              </a:rPr>
              <a:t>Cristina Alcaraz </a:t>
            </a:r>
            <a:r>
              <a:rPr lang="el" sz="1600" u="sng" spc="-10" dirty="0">
                <a:solidFill>
                  <a:srgbClr val="87882D"/>
                </a:solidFill>
                <a:uFill>
                  <a:solidFill>
                    <a:srgbClr val="87882D"/>
                  </a:solidFill>
                </a:uFill>
                <a:latin typeface="Century Gothic"/>
                <a:cs typeface="Century Gothic"/>
                <a:hlinkClick r:id="rId4"/>
              </a:rPr>
              <a:t>alcaraz@uma.es</a:t>
            </a:r>
            <a:endParaRPr sz="1600" dirty="0">
              <a:latin typeface="Century Gothic"/>
              <a:cs typeface="Century Gothic"/>
            </a:endParaRPr>
          </a:p>
          <a:p>
            <a:pPr marL="298450" marR="588645" indent="-285750">
              <a:lnSpc>
                <a:spcPct val="100000"/>
              </a:lnSpc>
              <a:spcBef>
                <a:spcPts val="10"/>
              </a:spcBef>
              <a:buClr>
                <a:srgbClr val="FFBA00"/>
              </a:buClr>
              <a:buFont typeface="Arial"/>
              <a:buChar char="•"/>
              <a:tabLst>
                <a:tab pos="298450" algn="l"/>
              </a:tabLst>
            </a:pPr>
            <a:r>
              <a:rPr lang="el" sz="1600" dirty="0">
                <a:solidFill>
                  <a:srgbClr val="FFFFFF"/>
                </a:solidFill>
                <a:latin typeface="Century Gothic"/>
                <a:cs typeface="Century Gothic"/>
              </a:rPr>
              <a:t>Abdelkader Shaaban </a:t>
            </a:r>
            <a:r>
              <a:rPr lang="el" sz="1600" u="sng" spc="-10" dirty="0">
                <a:solidFill>
                  <a:srgbClr val="87882D"/>
                </a:solidFill>
                <a:uFill>
                  <a:solidFill>
                    <a:srgbClr val="87882D"/>
                  </a:solidFill>
                </a:uFill>
                <a:latin typeface="Century Gothic"/>
                <a:cs typeface="Century Gothic"/>
                <a:hlinkClick r:id="rId5"/>
              </a:rPr>
              <a:t>abdelkader.shaaban@ait.ac.at</a:t>
            </a:r>
            <a:endParaRPr sz="1600" dirty="0">
              <a:latin typeface="Century Gothic"/>
              <a:cs typeface="Century Gothic"/>
            </a:endParaRPr>
          </a:p>
        </p:txBody>
      </p:sp>
      <p:grpSp>
        <p:nvGrpSpPr>
          <p:cNvPr id="8" name="object 8"/>
          <p:cNvGrpSpPr/>
          <p:nvPr/>
        </p:nvGrpSpPr>
        <p:grpSpPr>
          <a:xfrm>
            <a:off x="0" y="-11112"/>
            <a:ext cx="10843895" cy="6880225"/>
            <a:chOff x="0" y="-11112"/>
            <a:chExt cx="10843895" cy="6880225"/>
          </a:xfrm>
        </p:grpSpPr>
        <p:sp>
          <p:nvSpPr>
            <p:cNvPr id="9" name="object 9"/>
            <p:cNvSpPr/>
            <p:nvPr/>
          </p:nvSpPr>
          <p:spPr>
            <a:xfrm>
              <a:off x="4443585" y="5020"/>
              <a:ext cx="2545080" cy="6837680"/>
            </a:xfrm>
            <a:custGeom>
              <a:avLst/>
              <a:gdLst/>
              <a:ahLst/>
              <a:cxnLst/>
              <a:rect l="l" t="t" r="r" b="b"/>
              <a:pathLst>
                <a:path w="2545079" h="6837680">
                  <a:moveTo>
                    <a:pt x="1321419" y="2283050"/>
                  </a:moveTo>
                  <a:lnTo>
                    <a:pt x="1271586" y="2291185"/>
                  </a:lnTo>
                  <a:lnTo>
                    <a:pt x="1226183" y="2312359"/>
                  </a:lnTo>
                  <a:lnTo>
                    <a:pt x="1187880" y="2345357"/>
                  </a:lnTo>
                  <a:lnTo>
                    <a:pt x="1159347" y="2388967"/>
                  </a:lnTo>
                  <a:lnTo>
                    <a:pt x="1159347" y="2390231"/>
                  </a:lnTo>
                  <a:lnTo>
                    <a:pt x="819255" y="3658619"/>
                  </a:lnTo>
                  <a:lnTo>
                    <a:pt x="0" y="6835910"/>
                  </a:lnTo>
                  <a:lnTo>
                    <a:pt x="6637" y="6836640"/>
                  </a:lnTo>
                  <a:lnTo>
                    <a:pt x="13275" y="6837015"/>
                  </a:lnTo>
                  <a:lnTo>
                    <a:pt x="20860" y="6837173"/>
                  </a:lnTo>
                  <a:lnTo>
                    <a:pt x="26549" y="6837173"/>
                  </a:lnTo>
                  <a:lnTo>
                    <a:pt x="843276" y="3664936"/>
                  </a:lnTo>
                  <a:lnTo>
                    <a:pt x="1183368" y="2397810"/>
                  </a:lnTo>
                  <a:lnTo>
                    <a:pt x="1208017" y="2360385"/>
                  </a:lnTo>
                  <a:lnTo>
                    <a:pt x="1240979" y="2332178"/>
                  </a:lnTo>
                  <a:lnTo>
                    <a:pt x="1279950" y="2314218"/>
                  </a:lnTo>
                  <a:lnTo>
                    <a:pt x="1322622" y="2307538"/>
                  </a:lnTo>
                  <a:lnTo>
                    <a:pt x="1417704" y="2307538"/>
                  </a:lnTo>
                  <a:lnTo>
                    <a:pt x="1373012" y="2289164"/>
                  </a:lnTo>
                  <a:lnTo>
                    <a:pt x="1321419" y="2283050"/>
                  </a:lnTo>
                  <a:close/>
                </a:path>
                <a:path w="2545079" h="6837680">
                  <a:moveTo>
                    <a:pt x="1417704" y="2307538"/>
                  </a:moveTo>
                  <a:lnTo>
                    <a:pt x="1322622" y="2307538"/>
                  </a:lnTo>
                  <a:lnTo>
                    <a:pt x="1366690" y="2313167"/>
                  </a:lnTo>
                  <a:lnTo>
                    <a:pt x="1412487" y="2333998"/>
                  </a:lnTo>
                  <a:lnTo>
                    <a:pt x="1448453" y="2367016"/>
                  </a:lnTo>
                  <a:lnTo>
                    <a:pt x="1472646" y="2408949"/>
                  </a:lnTo>
                  <a:lnTo>
                    <a:pt x="1483125" y="2456521"/>
                  </a:lnTo>
                  <a:lnTo>
                    <a:pt x="1477947" y="2506458"/>
                  </a:lnTo>
                  <a:lnTo>
                    <a:pt x="1220033" y="3457750"/>
                  </a:lnTo>
                  <a:lnTo>
                    <a:pt x="1214086" y="3493143"/>
                  </a:lnTo>
                  <a:lnTo>
                    <a:pt x="1215054" y="3525971"/>
                  </a:lnTo>
                  <a:lnTo>
                    <a:pt x="1215133" y="3528655"/>
                  </a:lnTo>
                  <a:lnTo>
                    <a:pt x="1223055" y="3563456"/>
                  </a:lnTo>
                  <a:lnTo>
                    <a:pt x="1258495" y="3626484"/>
                  </a:lnTo>
                  <a:lnTo>
                    <a:pt x="1314716" y="3669911"/>
                  </a:lnTo>
                  <a:lnTo>
                    <a:pt x="1397612" y="3689046"/>
                  </a:lnTo>
                  <a:lnTo>
                    <a:pt x="1444654" y="3682624"/>
                  </a:lnTo>
                  <a:lnTo>
                    <a:pt x="1487903" y="3664621"/>
                  </a:lnTo>
                  <a:lnTo>
                    <a:pt x="1490651" y="3662531"/>
                  </a:lnTo>
                  <a:lnTo>
                    <a:pt x="1404021" y="3662531"/>
                  </a:lnTo>
                  <a:lnTo>
                    <a:pt x="1354047" y="3657357"/>
                  </a:lnTo>
                  <a:lnTo>
                    <a:pt x="1299051" y="3630195"/>
                  </a:lnTo>
                  <a:lnTo>
                    <a:pt x="1259225" y="3584084"/>
                  </a:lnTo>
                  <a:lnTo>
                    <a:pt x="1239313" y="3525971"/>
                  </a:lnTo>
                  <a:lnTo>
                    <a:pt x="1238602" y="3495255"/>
                  </a:lnTo>
                  <a:lnTo>
                    <a:pt x="1244055" y="3464067"/>
                  </a:lnTo>
                  <a:lnTo>
                    <a:pt x="1501968" y="2512775"/>
                  </a:lnTo>
                  <a:lnTo>
                    <a:pt x="1508395" y="2464189"/>
                  </a:lnTo>
                  <a:lnTo>
                    <a:pt x="1501968" y="2417182"/>
                  </a:lnTo>
                  <a:lnTo>
                    <a:pt x="1483952" y="2373966"/>
                  </a:lnTo>
                  <a:lnTo>
                    <a:pt x="1455611" y="2336750"/>
                  </a:lnTo>
                  <a:lnTo>
                    <a:pt x="1418210" y="2307746"/>
                  </a:lnTo>
                  <a:lnTo>
                    <a:pt x="1417704" y="2307538"/>
                  </a:lnTo>
                  <a:close/>
                </a:path>
                <a:path w="2545079" h="6837680">
                  <a:moveTo>
                    <a:pt x="2545001" y="0"/>
                  </a:moveTo>
                  <a:lnTo>
                    <a:pt x="2518451" y="0"/>
                  </a:lnTo>
                  <a:lnTo>
                    <a:pt x="1939410" y="2100927"/>
                  </a:lnTo>
                  <a:lnTo>
                    <a:pt x="1547482" y="3546182"/>
                  </a:lnTo>
                  <a:lnTo>
                    <a:pt x="1526636" y="3591946"/>
                  </a:lnTo>
                  <a:lnTo>
                    <a:pt x="1493593" y="3627886"/>
                  </a:lnTo>
                  <a:lnTo>
                    <a:pt x="1451629" y="3652061"/>
                  </a:lnTo>
                  <a:lnTo>
                    <a:pt x="1404021" y="3662531"/>
                  </a:lnTo>
                  <a:lnTo>
                    <a:pt x="1490651" y="3662531"/>
                  </a:lnTo>
                  <a:lnTo>
                    <a:pt x="1525146" y="3636302"/>
                  </a:lnTo>
                  <a:lnTo>
                    <a:pt x="1554173" y="3598928"/>
                  </a:lnTo>
                  <a:lnTo>
                    <a:pt x="1572769" y="3553764"/>
                  </a:lnTo>
                  <a:lnTo>
                    <a:pt x="1964695" y="2108507"/>
                  </a:lnTo>
                  <a:lnTo>
                    <a:pt x="2539944" y="16423"/>
                  </a:lnTo>
                  <a:lnTo>
                    <a:pt x="2543737" y="3790"/>
                  </a:lnTo>
                  <a:lnTo>
                    <a:pt x="2545001" y="0"/>
                  </a:lnTo>
                  <a:close/>
                </a:path>
              </a:pathLst>
            </a:custGeom>
            <a:solidFill>
              <a:srgbClr val="FFBA00"/>
            </a:solidFill>
          </p:spPr>
          <p:txBody>
            <a:bodyPr wrap="square" lIns="0" tIns="0" rIns="0" bIns="0" rtlCol="0"/>
            <a:lstStyle/>
            <a:p>
              <a:endParaRPr/>
            </a:p>
          </p:txBody>
        </p:sp>
        <p:pic>
          <p:nvPicPr>
            <p:cNvPr id="10" name="object 10"/>
            <p:cNvPicPr/>
            <p:nvPr/>
          </p:nvPicPr>
          <p:blipFill>
            <a:blip r:embed="rId6" cstate="print"/>
            <a:stretch>
              <a:fillRect/>
            </a:stretch>
          </p:blipFill>
          <p:spPr>
            <a:xfrm>
              <a:off x="7549376" y="6167335"/>
              <a:ext cx="3294001" cy="612000"/>
            </a:xfrm>
            <a:prstGeom prst="rect">
              <a:avLst/>
            </a:prstGeom>
          </p:spPr>
        </p:pic>
        <p:pic>
          <p:nvPicPr>
            <p:cNvPr id="11" name="object 11"/>
            <p:cNvPicPr/>
            <p:nvPr/>
          </p:nvPicPr>
          <p:blipFill>
            <a:blip r:embed="rId7" cstate="print"/>
            <a:stretch>
              <a:fillRect/>
            </a:stretch>
          </p:blipFill>
          <p:spPr>
            <a:xfrm>
              <a:off x="0" y="-11112"/>
              <a:ext cx="6784017" cy="6880225"/>
            </a:xfrm>
            <a:prstGeom prst="rect">
              <a:avLst/>
            </a:prstGeom>
          </p:spPr>
        </p:pic>
      </p:grpSp>
      <p:sp>
        <p:nvSpPr>
          <p:cNvPr id="12" name="object 12"/>
          <p:cNvSpPr txBox="1"/>
          <p:nvPr/>
        </p:nvSpPr>
        <p:spPr>
          <a:xfrm>
            <a:off x="78739" y="6524243"/>
            <a:ext cx="4420235" cy="443711"/>
          </a:xfrm>
          <a:prstGeom prst="rect">
            <a:avLst/>
          </a:prstGeom>
        </p:spPr>
        <p:txBody>
          <a:bodyPr vert="horz" wrap="square" lIns="0" tIns="12700" rIns="0" bIns="0" rtlCol="0">
            <a:spAutoFit/>
          </a:bodyPr>
          <a:lstStyle/>
          <a:p>
            <a:pPr marL="12700">
              <a:lnSpc>
                <a:spcPct val="100000"/>
              </a:lnSpc>
              <a:spcBef>
                <a:spcPts val="100"/>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Κριστίνα Αλκαράθ, Abdelkader Shaaban</a:t>
            </a:r>
            <a:endParaRPr sz="1400" dirty="0">
              <a:latin typeface="Century Gothic"/>
              <a:cs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169923" y="0"/>
            <a:ext cx="5022075" cy="6858000"/>
          </a:xfrm>
          <a:prstGeom prst="rect">
            <a:avLst/>
          </a:prstGeom>
        </p:spPr>
      </p:pic>
      <p:sp>
        <p:nvSpPr>
          <p:cNvPr id="3" name="object 3"/>
          <p:cNvSpPr txBox="1">
            <a:spLocks noGrp="1"/>
          </p:cNvSpPr>
          <p:nvPr>
            <p:ph type="title"/>
          </p:nvPr>
        </p:nvSpPr>
        <p:spPr>
          <a:xfrm>
            <a:off x="412955" y="691566"/>
            <a:ext cx="7787149" cy="874598"/>
          </a:xfrm>
          <a:prstGeom prst="rect">
            <a:avLst/>
          </a:prstGeom>
        </p:spPr>
        <p:txBody>
          <a:bodyPr vert="horz" wrap="square" lIns="0" tIns="12700" rIns="0" bIns="0" rtlCol="0">
            <a:spAutoFit/>
          </a:bodyPr>
          <a:lstStyle/>
          <a:p>
            <a:pPr marL="12700">
              <a:lnSpc>
                <a:spcPct val="100000"/>
              </a:lnSpc>
              <a:spcBef>
                <a:spcPts val="100"/>
              </a:spcBef>
            </a:pPr>
            <a:r>
              <a:rPr lang="el" spc="75" dirty="0"/>
              <a:t>Προκλήσεις ασφάλειας και απορρήτου </a:t>
            </a:r>
            <a:r>
              <a:rPr lang="el-GR" spc="75" dirty="0"/>
              <a:t>στους σταθμούς φόρτισης</a:t>
            </a:r>
            <a:endParaRPr lang="el" spc="75" dirty="0"/>
          </a:p>
        </p:txBody>
      </p:sp>
      <p:sp>
        <p:nvSpPr>
          <p:cNvPr id="4" name="object 4"/>
          <p:cNvSpPr txBox="1"/>
          <p:nvPr/>
        </p:nvSpPr>
        <p:spPr>
          <a:xfrm>
            <a:off x="692056" y="1566164"/>
            <a:ext cx="5549265" cy="1386598"/>
          </a:xfrm>
          <a:prstGeom prst="rect">
            <a:avLst/>
          </a:prstGeom>
        </p:spPr>
        <p:txBody>
          <a:bodyPr vert="horz" wrap="square" lIns="0" tIns="15240" rIns="0" bIns="0" rtlCol="0">
            <a:spAutoFit/>
          </a:bodyPr>
          <a:lstStyle/>
          <a:p>
            <a:pPr marL="103505" marR="5080" indent="-91440">
              <a:lnSpc>
                <a:spcPct val="98900"/>
              </a:lnSpc>
              <a:spcBef>
                <a:spcPts val="120"/>
              </a:spcBef>
              <a:buFont typeface="Arial"/>
              <a:buChar char="•"/>
              <a:tabLst>
                <a:tab pos="103505" algn="l"/>
                <a:tab pos="166370" algn="l"/>
              </a:tabLst>
            </a:pPr>
            <a:r>
              <a:rPr lang="el" sz="1800" dirty="0">
                <a:solidFill>
                  <a:srgbClr val="FFBA00"/>
                </a:solidFill>
                <a:latin typeface="Century Gothic"/>
                <a:cs typeface="Century Gothic"/>
              </a:rPr>
              <a:t>	</a:t>
            </a:r>
            <a:r>
              <a:rPr lang="el" sz="1800" dirty="0">
                <a:latin typeface="Century Gothic"/>
                <a:cs typeface="Century Gothic"/>
              </a:rPr>
              <a:t>Δεδομένου ότι τα </a:t>
            </a:r>
            <a:r>
              <a:rPr lang="en-US" sz="1800" dirty="0">
                <a:latin typeface="Century Gothic"/>
                <a:cs typeface="Century Gothic"/>
              </a:rPr>
              <a:t>smart components</a:t>
            </a:r>
            <a:r>
              <a:rPr lang="el" sz="1800" dirty="0">
                <a:latin typeface="Century Gothic"/>
                <a:cs typeface="Century Gothic"/>
              </a:rPr>
              <a:t> και τα συστήματα ελέγχου τους είναι «κυβερνο-φυσικά» συστήματα από τη φύση τους, μπορούμε να εξετάσουμε τις αδυναμίες ασφάλειας και απορρήτου από τέσσερις κύριες οπτικές γωνίες:</a:t>
            </a:r>
            <a:endParaRPr sz="1800" dirty="0">
              <a:latin typeface="Century Gothic"/>
              <a:cs typeface="Century Gothic"/>
            </a:endParaRPr>
          </a:p>
        </p:txBody>
      </p:sp>
      <p:pic>
        <p:nvPicPr>
          <p:cNvPr id="5" name="object 5"/>
          <p:cNvPicPr/>
          <p:nvPr/>
        </p:nvPicPr>
        <p:blipFill>
          <a:blip r:embed="rId3" cstate="print"/>
          <a:stretch>
            <a:fillRect/>
          </a:stretch>
        </p:blipFill>
        <p:spPr>
          <a:xfrm>
            <a:off x="7549376" y="6167335"/>
            <a:ext cx="3294001" cy="612000"/>
          </a:xfrm>
          <a:prstGeom prst="rect">
            <a:avLst/>
          </a:prstGeom>
        </p:spPr>
      </p:pic>
      <p:sp>
        <p:nvSpPr>
          <p:cNvPr id="6" name="object 6"/>
          <p:cNvSpPr txBox="1"/>
          <p:nvPr/>
        </p:nvSpPr>
        <p:spPr>
          <a:xfrm>
            <a:off x="511962" y="2888710"/>
            <a:ext cx="2194560" cy="1296670"/>
          </a:xfrm>
          <a:prstGeom prst="rect">
            <a:avLst/>
          </a:prstGeom>
          <a:solidFill>
            <a:srgbClr val="FFBA00"/>
          </a:solidFill>
        </p:spPr>
        <p:txBody>
          <a:bodyPr vert="horz" wrap="square" lIns="0" tIns="246379" rIns="0" bIns="0" rtlCol="0">
            <a:spAutoFit/>
          </a:bodyPr>
          <a:lstStyle/>
          <a:p>
            <a:pPr>
              <a:lnSpc>
                <a:spcPct val="100000"/>
              </a:lnSpc>
              <a:spcBef>
                <a:spcPts val="1939"/>
              </a:spcBef>
            </a:pPr>
            <a:endParaRPr sz="1800">
              <a:latin typeface="Times New Roman"/>
              <a:cs typeface="Times New Roman"/>
            </a:endParaRPr>
          </a:p>
          <a:p>
            <a:pPr marL="418465">
              <a:lnSpc>
                <a:spcPct val="100000"/>
              </a:lnSpc>
              <a:spcBef>
                <a:spcPts val="5"/>
              </a:spcBef>
            </a:pPr>
            <a:r>
              <a:rPr lang="el" sz="1800" b="1" spc="-10">
                <a:solidFill>
                  <a:srgbClr val="FFFFFF"/>
                </a:solidFill>
                <a:latin typeface="Century Gothic Bold"/>
                <a:cs typeface="Century Gothic Bold"/>
              </a:rPr>
              <a:t>Ανάπτυξης</a:t>
            </a:r>
            <a:endParaRPr sz="1800">
              <a:latin typeface="Century Gothic Bold"/>
              <a:cs typeface="Century Gothic Bold"/>
            </a:endParaRPr>
          </a:p>
        </p:txBody>
      </p:sp>
      <p:sp>
        <p:nvSpPr>
          <p:cNvPr id="10" name="object 10"/>
          <p:cNvSpPr txBox="1"/>
          <p:nvPr/>
        </p:nvSpPr>
        <p:spPr>
          <a:xfrm>
            <a:off x="78739" y="6523201"/>
            <a:ext cx="3042285" cy="444352"/>
          </a:xfrm>
          <a:prstGeom prst="rect">
            <a:avLst/>
          </a:prstGeom>
        </p:spPr>
        <p:txBody>
          <a:bodyPr vert="horz" wrap="square" lIns="0" tIns="13335" rIns="0" bIns="0" rtlCol="0">
            <a:spAutoFit/>
          </a:bodyPr>
          <a:lstStyle/>
          <a:p>
            <a:pPr marL="12700">
              <a:lnSpc>
                <a:spcPct val="100000"/>
              </a:lnSpc>
              <a:spcBef>
                <a:spcPts val="105"/>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Κριστίνα Αλκαράθ (UMA)</a:t>
            </a:r>
            <a:endParaRPr sz="1400" dirty="0">
              <a:latin typeface="Century Gothic"/>
              <a:cs typeface="Century Gothic"/>
            </a:endParaRPr>
          </a:p>
        </p:txBody>
      </p:sp>
      <p:sp>
        <p:nvSpPr>
          <p:cNvPr id="7" name="object 7"/>
          <p:cNvSpPr txBox="1"/>
          <p:nvPr/>
        </p:nvSpPr>
        <p:spPr>
          <a:xfrm>
            <a:off x="2811213" y="2888710"/>
            <a:ext cx="2194560" cy="1296670"/>
          </a:xfrm>
          <a:prstGeom prst="rect">
            <a:avLst/>
          </a:prstGeom>
          <a:solidFill>
            <a:srgbClr val="BFBFBF"/>
          </a:solidFill>
        </p:spPr>
        <p:txBody>
          <a:bodyPr vert="horz" wrap="square" lIns="0" tIns="123825" rIns="0" bIns="0" rtlCol="0">
            <a:spAutoFit/>
          </a:bodyPr>
          <a:lstStyle/>
          <a:p>
            <a:pPr>
              <a:lnSpc>
                <a:spcPct val="100000"/>
              </a:lnSpc>
              <a:spcBef>
                <a:spcPts val="975"/>
              </a:spcBef>
            </a:pPr>
            <a:endParaRPr sz="1800">
              <a:latin typeface="Times New Roman"/>
              <a:cs typeface="Times New Roman"/>
            </a:endParaRPr>
          </a:p>
          <a:p>
            <a:pPr marL="731520" marR="260350" indent="-464820">
              <a:lnSpc>
                <a:spcPts val="2110"/>
              </a:lnSpc>
            </a:pPr>
            <a:r>
              <a:rPr lang="el" sz="1800" spc="-10">
                <a:solidFill>
                  <a:srgbClr val="FFFFFF"/>
                </a:solidFill>
                <a:latin typeface="Century Gothic"/>
                <a:cs typeface="Century Gothic"/>
              </a:rPr>
              <a:t>Κυβερνοφυσική φύση</a:t>
            </a:r>
            <a:endParaRPr sz="1800">
              <a:latin typeface="Century Gothic"/>
              <a:cs typeface="Century Gothic"/>
            </a:endParaRPr>
          </a:p>
        </p:txBody>
      </p:sp>
      <p:sp>
        <p:nvSpPr>
          <p:cNvPr id="8" name="object 8"/>
          <p:cNvSpPr txBox="1"/>
          <p:nvPr/>
        </p:nvSpPr>
        <p:spPr>
          <a:xfrm>
            <a:off x="5111292" y="2888710"/>
            <a:ext cx="2194560" cy="1296670"/>
          </a:xfrm>
          <a:prstGeom prst="rect">
            <a:avLst/>
          </a:prstGeom>
          <a:solidFill>
            <a:srgbClr val="BFBFBF"/>
          </a:solidFill>
        </p:spPr>
        <p:txBody>
          <a:bodyPr vert="horz" wrap="square" lIns="0" tIns="246379" rIns="0" bIns="0" rtlCol="0">
            <a:spAutoFit/>
          </a:bodyPr>
          <a:lstStyle/>
          <a:p>
            <a:pPr>
              <a:lnSpc>
                <a:spcPct val="100000"/>
              </a:lnSpc>
              <a:spcBef>
                <a:spcPts val="1939"/>
              </a:spcBef>
            </a:pPr>
            <a:endParaRPr sz="1800">
              <a:latin typeface="Times New Roman"/>
              <a:cs typeface="Times New Roman"/>
            </a:endParaRPr>
          </a:p>
          <a:p>
            <a:pPr marL="194310">
              <a:lnSpc>
                <a:spcPct val="100000"/>
              </a:lnSpc>
              <a:spcBef>
                <a:spcPts val="5"/>
              </a:spcBef>
            </a:pPr>
            <a:r>
              <a:rPr lang="el" sz="1800" spc="-10">
                <a:solidFill>
                  <a:srgbClr val="FFFFFF"/>
                </a:solidFill>
                <a:latin typeface="Century Gothic"/>
                <a:cs typeface="Century Gothic"/>
              </a:rPr>
              <a:t>Επικοινωνία</a:t>
            </a:r>
            <a:endParaRPr sz="1800">
              <a:latin typeface="Century Gothic"/>
              <a:cs typeface="Century Gothic"/>
            </a:endParaRPr>
          </a:p>
        </p:txBody>
      </p:sp>
      <p:sp>
        <p:nvSpPr>
          <p:cNvPr id="9" name="object 9"/>
          <p:cNvSpPr txBox="1"/>
          <p:nvPr/>
        </p:nvSpPr>
        <p:spPr>
          <a:xfrm>
            <a:off x="2811213" y="4312126"/>
            <a:ext cx="2194560" cy="1296670"/>
          </a:xfrm>
          <a:prstGeom prst="rect">
            <a:avLst/>
          </a:prstGeom>
          <a:solidFill>
            <a:srgbClr val="BFBFBF"/>
          </a:solidFill>
        </p:spPr>
        <p:txBody>
          <a:bodyPr vert="horz" wrap="square" lIns="0" tIns="123825" rIns="0" bIns="0" rtlCol="0">
            <a:spAutoFit/>
          </a:bodyPr>
          <a:lstStyle/>
          <a:p>
            <a:pPr>
              <a:lnSpc>
                <a:spcPct val="100000"/>
              </a:lnSpc>
              <a:spcBef>
                <a:spcPts val="975"/>
              </a:spcBef>
            </a:pPr>
            <a:endParaRPr sz="1800">
              <a:latin typeface="Times New Roman"/>
              <a:cs typeface="Times New Roman"/>
            </a:endParaRPr>
          </a:p>
          <a:p>
            <a:pPr marL="227965" marR="220979" indent="80645">
              <a:lnSpc>
                <a:spcPts val="2110"/>
              </a:lnSpc>
            </a:pPr>
            <a:r>
              <a:rPr lang="el" sz="1800">
                <a:solidFill>
                  <a:srgbClr val="FFFFFF"/>
                </a:solidFill>
                <a:latin typeface="Century Gothic"/>
                <a:cs typeface="Century Gothic"/>
              </a:rPr>
              <a:t>Ο ρόλος των νέων παραδειγμάτων</a:t>
            </a:r>
            <a:endParaRPr sz="1800">
              <a:latin typeface="Century Gothic"/>
              <a:cs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169923" y="0"/>
            <a:ext cx="5022075" cy="6858000"/>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lang="el" spc="75"/>
              <a:t>Προκλήσεις ανάπτυξης</a:t>
            </a:r>
          </a:p>
        </p:txBody>
      </p:sp>
      <p:sp>
        <p:nvSpPr>
          <p:cNvPr id="4" name="object 4"/>
          <p:cNvSpPr txBox="1"/>
          <p:nvPr/>
        </p:nvSpPr>
        <p:spPr>
          <a:xfrm>
            <a:off x="692056" y="1566164"/>
            <a:ext cx="6221095" cy="4893968"/>
          </a:xfrm>
          <a:prstGeom prst="rect">
            <a:avLst/>
          </a:prstGeom>
        </p:spPr>
        <p:txBody>
          <a:bodyPr vert="horz" wrap="square" lIns="0" tIns="13970" rIns="0" bIns="0" rtlCol="0">
            <a:spAutoFit/>
          </a:bodyPr>
          <a:lstStyle/>
          <a:p>
            <a:pPr marL="103505" marR="2677160" indent="-91440">
              <a:lnSpc>
                <a:spcPct val="99400"/>
              </a:lnSpc>
              <a:spcBef>
                <a:spcPts val="110"/>
              </a:spcBef>
              <a:buFont typeface="Arial"/>
              <a:buChar char="•"/>
              <a:tabLst>
                <a:tab pos="103505" algn="l"/>
                <a:tab pos="166370" algn="l"/>
              </a:tabLst>
            </a:pPr>
            <a:r>
              <a:rPr lang="el" sz="1800" dirty="0">
                <a:solidFill>
                  <a:srgbClr val="FFBA00"/>
                </a:solidFill>
                <a:latin typeface="Century Gothic"/>
                <a:cs typeface="Century Gothic"/>
              </a:rPr>
              <a:t>	</a:t>
            </a:r>
            <a:r>
              <a:rPr lang="el" sz="1800" dirty="0">
                <a:latin typeface="Century Gothic"/>
                <a:cs typeface="Century Gothic"/>
              </a:rPr>
              <a:t>Οι σταθμοί φόρτισης τοποθετούνται κυρίως σε </a:t>
            </a:r>
            <a:r>
              <a:rPr lang="el" sz="1800" b="1" dirty="0">
                <a:latin typeface="Century Gothic Bold"/>
                <a:cs typeface="Century Gothic Bold"/>
              </a:rPr>
              <a:t>ανοικτά περιβάλλοντα</a:t>
            </a:r>
            <a:r>
              <a:rPr lang="el" sz="1800" dirty="0">
                <a:latin typeface="Century Gothic"/>
                <a:cs typeface="Century Gothic"/>
              </a:rPr>
              <a:t>, προσβάσιμα στο ευρύ κοινό, όπως:</a:t>
            </a:r>
            <a:endParaRPr sz="1800" dirty="0">
              <a:latin typeface="Century Gothic"/>
              <a:cs typeface="Century Gothic"/>
            </a:endParaRPr>
          </a:p>
          <a:p>
            <a:pPr marL="398145" lvl="1" indent="-184150">
              <a:lnSpc>
                <a:spcPct val="100000"/>
              </a:lnSpc>
              <a:spcBef>
                <a:spcPts val="560"/>
              </a:spcBef>
              <a:buFont typeface="Arial"/>
              <a:buChar char="•"/>
              <a:tabLst>
                <a:tab pos="398145" algn="l"/>
              </a:tabLst>
            </a:pPr>
            <a:r>
              <a:rPr lang="el" sz="1600" dirty="0">
                <a:latin typeface="Century Gothic"/>
                <a:cs typeface="Century Gothic"/>
              </a:rPr>
              <a:t>Εμπορικά κέντρα</a:t>
            </a:r>
            <a:endParaRPr sz="1600" dirty="0">
              <a:latin typeface="Century Gothic"/>
              <a:cs typeface="Century Gothic"/>
            </a:endParaRPr>
          </a:p>
          <a:p>
            <a:pPr marL="398145" lvl="1" indent="-184150">
              <a:lnSpc>
                <a:spcPct val="100000"/>
              </a:lnSpc>
              <a:spcBef>
                <a:spcPts val="675"/>
              </a:spcBef>
              <a:buFont typeface="Arial"/>
              <a:buChar char="•"/>
              <a:tabLst>
                <a:tab pos="398145" algn="l"/>
              </a:tabLst>
            </a:pPr>
            <a:r>
              <a:rPr lang="el" sz="1600" spc="-10" dirty="0">
                <a:latin typeface="Century Gothic"/>
                <a:cs typeface="Century Gothic"/>
              </a:rPr>
              <a:t>Στάθμευση</a:t>
            </a:r>
            <a:endParaRPr sz="1600" dirty="0">
              <a:latin typeface="Century Gothic"/>
              <a:cs typeface="Century Gothic"/>
            </a:endParaRPr>
          </a:p>
          <a:p>
            <a:pPr marL="398145" lvl="1" indent="-184150">
              <a:lnSpc>
                <a:spcPct val="100000"/>
              </a:lnSpc>
              <a:spcBef>
                <a:spcPts val="575"/>
              </a:spcBef>
              <a:buFont typeface="Arial"/>
              <a:buChar char="•"/>
              <a:tabLst>
                <a:tab pos="398145" algn="l"/>
              </a:tabLst>
            </a:pPr>
            <a:r>
              <a:rPr lang="el" sz="1600" dirty="0">
                <a:latin typeface="Century Gothic"/>
                <a:cs typeface="Century Gothic"/>
              </a:rPr>
              <a:t>Βενζινάδικα</a:t>
            </a:r>
            <a:endParaRPr sz="1600" dirty="0">
              <a:latin typeface="Century Gothic"/>
              <a:cs typeface="Century Gothic"/>
            </a:endParaRPr>
          </a:p>
          <a:p>
            <a:pPr marL="398145" lvl="1" indent="-184150">
              <a:lnSpc>
                <a:spcPct val="100000"/>
              </a:lnSpc>
              <a:spcBef>
                <a:spcPts val="575"/>
              </a:spcBef>
              <a:buFont typeface="Arial"/>
              <a:buChar char="•"/>
              <a:tabLst>
                <a:tab pos="398145" algn="l"/>
              </a:tabLst>
            </a:pPr>
            <a:r>
              <a:rPr lang="el" sz="1600" spc="-10" dirty="0">
                <a:latin typeface="Century Gothic"/>
                <a:cs typeface="Century Gothic"/>
              </a:rPr>
              <a:t>Πάρκα</a:t>
            </a:r>
            <a:endParaRPr sz="1600" dirty="0">
              <a:latin typeface="Century Gothic"/>
              <a:cs typeface="Century Gothic"/>
            </a:endParaRPr>
          </a:p>
          <a:p>
            <a:pPr marL="398145" lvl="1" indent="-184150">
              <a:lnSpc>
                <a:spcPct val="100000"/>
              </a:lnSpc>
              <a:spcBef>
                <a:spcPts val="575"/>
              </a:spcBef>
              <a:buFont typeface="Arial"/>
              <a:buChar char="•"/>
              <a:tabLst>
                <a:tab pos="398145" algn="l"/>
              </a:tabLst>
            </a:pPr>
            <a:r>
              <a:rPr lang="el" sz="1600" spc="-10" dirty="0">
                <a:latin typeface="Century Gothic"/>
                <a:cs typeface="Century Gothic"/>
              </a:rPr>
              <a:t>Αυτοκινητόδρομοι</a:t>
            </a:r>
            <a:endParaRPr sz="1600" dirty="0">
              <a:latin typeface="Century Gothic"/>
              <a:cs typeface="Century Gothic"/>
            </a:endParaRPr>
          </a:p>
          <a:p>
            <a:pPr marL="398145" lvl="1" indent="-184150">
              <a:lnSpc>
                <a:spcPct val="100000"/>
              </a:lnSpc>
              <a:spcBef>
                <a:spcPts val="600"/>
              </a:spcBef>
              <a:buFont typeface="Arial"/>
              <a:buChar char="•"/>
              <a:tabLst>
                <a:tab pos="398145" algn="l"/>
              </a:tabLst>
            </a:pPr>
            <a:r>
              <a:rPr lang="el" sz="1600" spc="-10" dirty="0">
                <a:latin typeface="Century Gothic"/>
                <a:cs typeface="Century Gothic"/>
              </a:rPr>
              <a:t>Σήραγγες</a:t>
            </a:r>
            <a:endParaRPr sz="1600" dirty="0">
              <a:latin typeface="Century Gothic"/>
              <a:cs typeface="Century Gothic"/>
            </a:endParaRPr>
          </a:p>
          <a:p>
            <a:pPr marL="398145" lvl="1" indent="-184150">
              <a:lnSpc>
                <a:spcPct val="100000"/>
              </a:lnSpc>
              <a:spcBef>
                <a:spcPts val="675"/>
              </a:spcBef>
              <a:buFont typeface="Arial"/>
              <a:buChar char="•"/>
              <a:tabLst>
                <a:tab pos="398145" algn="l"/>
              </a:tabLst>
            </a:pPr>
            <a:r>
              <a:rPr lang="el" sz="1600" spc="-25" dirty="0">
                <a:latin typeface="Century Gothic"/>
                <a:cs typeface="Century Gothic"/>
              </a:rPr>
              <a:t>...</a:t>
            </a:r>
            <a:endParaRPr sz="1600" dirty="0">
              <a:latin typeface="Century Gothic"/>
              <a:cs typeface="Century Gothic"/>
            </a:endParaRPr>
          </a:p>
          <a:p>
            <a:pPr marL="103505" marR="5080" indent="-91440">
              <a:lnSpc>
                <a:spcPts val="2110"/>
              </a:lnSpc>
              <a:spcBef>
                <a:spcPts val="680"/>
              </a:spcBef>
              <a:buFont typeface="Arial"/>
              <a:buChar char="•"/>
              <a:tabLst>
                <a:tab pos="103505" algn="l"/>
                <a:tab pos="166370" algn="l"/>
              </a:tabLst>
            </a:pPr>
            <a:r>
              <a:rPr lang="el" sz="1800" dirty="0">
                <a:solidFill>
                  <a:srgbClr val="FFBA00"/>
                </a:solidFill>
                <a:latin typeface="Century Gothic"/>
                <a:cs typeface="Century Gothic"/>
              </a:rPr>
              <a:t>	</a:t>
            </a:r>
            <a:r>
              <a:rPr lang="el" sz="1800" dirty="0">
                <a:latin typeface="Century Gothic"/>
                <a:cs typeface="Century Gothic"/>
              </a:rPr>
              <a:t>Ορισμένες υποδομές φόρτισης μπορούν να έχουν υποστήριξη για να επιτρέψουν </a:t>
            </a:r>
            <a:r>
              <a:rPr lang="el" sz="1800" b="1" dirty="0">
                <a:latin typeface="Century Gothic Bold"/>
                <a:cs typeface="Century Gothic Bold"/>
              </a:rPr>
              <a:t> την αμφίδρομη μεταφορά ισχύος </a:t>
            </a:r>
            <a:r>
              <a:rPr lang="el" sz="1800" dirty="0">
                <a:latin typeface="Century Gothic"/>
                <a:cs typeface="Century Gothic"/>
              </a:rPr>
              <a:t>από ηλεκτρικά οχήματα στο δίκτυο</a:t>
            </a:r>
            <a:endParaRPr sz="1800" dirty="0">
              <a:latin typeface="Century Gothic"/>
              <a:cs typeface="Century Gothic"/>
            </a:endParaRPr>
          </a:p>
          <a:p>
            <a:pPr marL="398145" lvl="1" indent="-184150">
              <a:lnSpc>
                <a:spcPct val="100000"/>
              </a:lnSpc>
              <a:spcBef>
                <a:spcPts val="570"/>
              </a:spcBef>
              <a:buFont typeface="Arial"/>
              <a:buChar char="•"/>
              <a:tabLst>
                <a:tab pos="398145" algn="l"/>
              </a:tabLst>
            </a:pPr>
            <a:r>
              <a:rPr lang="el" sz="1600" dirty="0">
                <a:latin typeface="Century Gothic"/>
                <a:cs typeface="Century Gothic"/>
              </a:rPr>
              <a:t>Γνωστά ως δίκτυα Vehicle-to-Grid (V2G)</a:t>
            </a:r>
            <a:endParaRPr sz="1600" dirty="0">
              <a:latin typeface="Century Gothic"/>
              <a:cs typeface="Century Gothic"/>
            </a:endParaRPr>
          </a:p>
        </p:txBody>
      </p:sp>
      <p:grpSp>
        <p:nvGrpSpPr>
          <p:cNvPr id="5" name="object 5"/>
          <p:cNvGrpSpPr/>
          <p:nvPr/>
        </p:nvGrpSpPr>
        <p:grpSpPr>
          <a:xfrm>
            <a:off x="4413032" y="1156196"/>
            <a:ext cx="6430645" cy="5623560"/>
            <a:chOff x="4413032" y="1156196"/>
            <a:chExt cx="6430645" cy="5623560"/>
          </a:xfrm>
        </p:grpSpPr>
        <p:pic>
          <p:nvPicPr>
            <p:cNvPr id="6" name="object 6"/>
            <p:cNvPicPr/>
            <p:nvPr/>
          </p:nvPicPr>
          <p:blipFill>
            <a:blip r:embed="rId3" cstate="print"/>
            <a:stretch>
              <a:fillRect/>
            </a:stretch>
          </p:blipFill>
          <p:spPr>
            <a:xfrm>
              <a:off x="7549376" y="6167335"/>
              <a:ext cx="3294001" cy="612000"/>
            </a:xfrm>
            <a:prstGeom prst="rect">
              <a:avLst/>
            </a:prstGeom>
          </p:spPr>
        </p:pic>
        <p:pic>
          <p:nvPicPr>
            <p:cNvPr id="7" name="object 7"/>
            <p:cNvPicPr/>
            <p:nvPr/>
          </p:nvPicPr>
          <p:blipFill>
            <a:blip r:embed="rId4" cstate="print"/>
            <a:stretch>
              <a:fillRect/>
            </a:stretch>
          </p:blipFill>
          <p:spPr>
            <a:xfrm>
              <a:off x="4413032" y="1574358"/>
              <a:ext cx="2108669" cy="2900874"/>
            </a:xfrm>
            <a:prstGeom prst="rect">
              <a:avLst/>
            </a:prstGeom>
          </p:spPr>
        </p:pic>
        <p:pic>
          <p:nvPicPr>
            <p:cNvPr id="8" name="object 8"/>
            <p:cNvPicPr/>
            <p:nvPr/>
          </p:nvPicPr>
          <p:blipFill>
            <a:blip r:embed="rId5" cstate="print"/>
            <a:stretch>
              <a:fillRect/>
            </a:stretch>
          </p:blipFill>
          <p:spPr>
            <a:xfrm>
              <a:off x="6244939" y="1156196"/>
              <a:ext cx="1434007" cy="1978193"/>
            </a:xfrm>
            <a:prstGeom prst="rect">
              <a:avLst/>
            </a:prstGeom>
          </p:spPr>
        </p:pic>
        <p:sp>
          <p:nvSpPr>
            <p:cNvPr id="9" name="object 9"/>
            <p:cNvSpPr/>
            <p:nvPr/>
          </p:nvSpPr>
          <p:spPr>
            <a:xfrm>
              <a:off x="5229593" y="1384744"/>
              <a:ext cx="2016125" cy="810260"/>
            </a:xfrm>
            <a:custGeom>
              <a:avLst/>
              <a:gdLst/>
              <a:ahLst/>
              <a:cxnLst/>
              <a:rect l="l" t="t" r="r" b="b"/>
              <a:pathLst>
                <a:path w="2016125" h="810260">
                  <a:moveTo>
                    <a:pt x="249720" y="792556"/>
                  </a:moveTo>
                  <a:lnTo>
                    <a:pt x="242176" y="686130"/>
                  </a:lnTo>
                  <a:lnTo>
                    <a:pt x="0" y="703300"/>
                  </a:lnTo>
                  <a:lnTo>
                    <a:pt x="7543" y="809726"/>
                  </a:lnTo>
                  <a:lnTo>
                    <a:pt x="249720" y="792556"/>
                  </a:lnTo>
                  <a:close/>
                </a:path>
                <a:path w="2016125" h="810260">
                  <a:moveTo>
                    <a:pt x="1988350" y="193840"/>
                  </a:moveTo>
                  <a:lnTo>
                    <a:pt x="1783905" y="169849"/>
                  </a:lnTo>
                  <a:lnTo>
                    <a:pt x="1771472" y="275805"/>
                  </a:lnTo>
                  <a:lnTo>
                    <a:pt x="1975916" y="299796"/>
                  </a:lnTo>
                  <a:lnTo>
                    <a:pt x="1988350" y="193840"/>
                  </a:lnTo>
                  <a:close/>
                </a:path>
                <a:path w="2016125" h="810260">
                  <a:moveTo>
                    <a:pt x="2015845" y="19824"/>
                  </a:moveTo>
                  <a:lnTo>
                    <a:pt x="1800707" y="0"/>
                  </a:lnTo>
                  <a:lnTo>
                    <a:pt x="1790915" y="106235"/>
                  </a:lnTo>
                  <a:lnTo>
                    <a:pt x="2006066" y="126060"/>
                  </a:lnTo>
                  <a:lnTo>
                    <a:pt x="2015845" y="19824"/>
                  </a:lnTo>
                  <a:close/>
                </a:path>
              </a:pathLst>
            </a:custGeom>
            <a:solidFill>
              <a:srgbClr val="717983"/>
            </a:solidFill>
          </p:spPr>
          <p:txBody>
            <a:bodyPr wrap="square" lIns="0" tIns="0" rIns="0" bIns="0" rtlCol="0"/>
            <a:lstStyle/>
            <a:p>
              <a:endParaRPr/>
            </a:p>
          </p:txBody>
        </p:sp>
        <p:sp>
          <p:nvSpPr>
            <p:cNvPr id="10" name="object 10"/>
            <p:cNvSpPr/>
            <p:nvPr/>
          </p:nvSpPr>
          <p:spPr>
            <a:xfrm>
              <a:off x="6681001" y="3733501"/>
              <a:ext cx="486409" cy="679450"/>
            </a:xfrm>
            <a:custGeom>
              <a:avLst/>
              <a:gdLst/>
              <a:ahLst/>
              <a:cxnLst/>
              <a:rect l="l" t="t" r="r" b="b"/>
              <a:pathLst>
                <a:path w="486409" h="679450">
                  <a:moveTo>
                    <a:pt x="243086" y="0"/>
                  </a:moveTo>
                  <a:lnTo>
                    <a:pt x="243086" y="169843"/>
                  </a:lnTo>
                  <a:lnTo>
                    <a:pt x="0" y="169843"/>
                  </a:lnTo>
                  <a:lnTo>
                    <a:pt x="0" y="509529"/>
                  </a:lnTo>
                  <a:lnTo>
                    <a:pt x="243086" y="509529"/>
                  </a:lnTo>
                  <a:lnTo>
                    <a:pt x="243086" y="679372"/>
                  </a:lnTo>
                  <a:lnTo>
                    <a:pt x="486173" y="339686"/>
                  </a:lnTo>
                  <a:lnTo>
                    <a:pt x="243086" y="0"/>
                  </a:lnTo>
                  <a:close/>
                </a:path>
              </a:pathLst>
            </a:custGeom>
            <a:solidFill>
              <a:srgbClr val="FFBA00"/>
            </a:solidFill>
          </p:spPr>
          <p:txBody>
            <a:bodyPr wrap="square" lIns="0" tIns="0" rIns="0" bIns="0" rtlCol="0"/>
            <a:lstStyle/>
            <a:p>
              <a:endParaRPr/>
            </a:p>
          </p:txBody>
        </p:sp>
      </p:grpSp>
      <p:sp>
        <p:nvSpPr>
          <p:cNvPr id="11" name="object 11"/>
          <p:cNvSpPr txBox="1"/>
          <p:nvPr/>
        </p:nvSpPr>
        <p:spPr>
          <a:xfrm>
            <a:off x="7368007" y="3289405"/>
            <a:ext cx="4171950" cy="1005981"/>
          </a:xfrm>
          <a:prstGeom prst="rect">
            <a:avLst/>
          </a:prstGeom>
          <a:solidFill>
            <a:srgbClr val="FFFFFF"/>
          </a:solidFill>
          <a:ln w="22225">
            <a:solidFill>
              <a:srgbClr val="C00000"/>
            </a:solidFill>
          </a:ln>
        </p:spPr>
        <p:txBody>
          <a:bodyPr vert="horz" wrap="square" lIns="0" tIns="93345" rIns="0" bIns="0" rtlCol="0">
            <a:spAutoFit/>
          </a:bodyPr>
          <a:lstStyle/>
          <a:p>
            <a:pPr marL="257175" marR="250825" algn="ctr">
              <a:lnSpc>
                <a:spcPct val="101099"/>
              </a:lnSpc>
              <a:spcBef>
                <a:spcPts val="735"/>
              </a:spcBef>
            </a:pPr>
            <a:r>
              <a:rPr lang="el" sz="2000" dirty="0">
                <a:latin typeface="Century Gothic"/>
                <a:cs typeface="Century Gothic"/>
              </a:rPr>
              <a:t>Και... Ποιες είναι οι σημαντικότερες προκλήσεις στον τομέα της ασφάλειας;</a:t>
            </a:r>
            <a:endParaRPr sz="2000" dirty="0">
              <a:latin typeface="Century Gothic"/>
              <a:cs typeface="Century Gothic"/>
            </a:endParaRPr>
          </a:p>
        </p:txBody>
      </p:sp>
      <p:sp>
        <p:nvSpPr>
          <p:cNvPr id="12" name="object 12"/>
          <p:cNvSpPr txBox="1"/>
          <p:nvPr/>
        </p:nvSpPr>
        <p:spPr>
          <a:xfrm>
            <a:off x="78739" y="6523201"/>
            <a:ext cx="3042285" cy="444352"/>
          </a:xfrm>
          <a:prstGeom prst="rect">
            <a:avLst/>
          </a:prstGeom>
        </p:spPr>
        <p:txBody>
          <a:bodyPr vert="horz" wrap="square" lIns="0" tIns="13335" rIns="0" bIns="0" rtlCol="0">
            <a:spAutoFit/>
          </a:bodyPr>
          <a:lstStyle/>
          <a:p>
            <a:pPr marL="12700">
              <a:lnSpc>
                <a:spcPct val="100000"/>
              </a:lnSpc>
              <a:spcBef>
                <a:spcPts val="105"/>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Κριστίνα Αλκαράθ (UMA)</a:t>
            </a:r>
            <a:endParaRPr sz="1400" dirty="0">
              <a:latin typeface="Century Gothic"/>
              <a:cs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2056" y="771651"/>
            <a:ext cx="6221095" cy="5695470"/>
          </a:xfrm>
          <a:prstGeom prst="rect">
            <a:avLst/>
          </a:prstGeom>
        </p:spPr>
        <p:txBody>
          <a:bodyPr vert="horz" wrap="square" lIns="0" tIns="12700" rIns="0" bIns="0" rtlCol="0">
            <a:spAutoFit/>
          </a:bodyPr>
          <a:lstStyle/>
          <a:p>
            <a:pPr marL="175895">
              <a:lnSpc>
                <a:spcPct val="100000"/>
              </a:lnSpc>
              <a:spcBef>
                <a:spcPts val="100"/>
              </a:spcBef>
            </a:pPr>
            <a:r>
              <a:rPr lang="el" sz="2800" spc="75" dirty="0">
                <a:latin typeface="Book Antiqua"/>
                <a:cs typeface="Book Antiqua"/>
              </a:rPr>
              <a:t>Προκλήσεις ανάπτυξης</a:t>
            </a:r>
            <a:endParaRPr sz="2800" dirty="0">
              <a:latin typeface="Book Antiqua"/>
              <a:cs typeface="Book Antiqua"/>
            </a:endParaRPr>
          </a:p>
          <a:p>
            <a:pPr marL="103505" marR="2677160" indent="-91440">
              <a:lnSpc>
                <a:spcPct val="99400"/>
              </a:lnSpc>
              <a:spcBef>
                <a:spcPts val="2905"/>
              </a:spcBef>
              <a:buFont typeface="Arial"/>
              <a:buChar char="•"/>
              <a:tabLst>
                <a:tab pos="103505" algn="l"/>
                <a:tab pos="166370" algn="l"/>
              </a:tabLst>
            </a:pPr>
            <a:r>
              <a:rPr lang="el" sz="1800" dirty="0">
                <a:solidFill>
                  <a:srgbClr val="FFBA00"/>
                </a:solidFill>
                <a:latin typeface="Century Gothic"/>
                <a:cs typeface="Century Gothic"/>
              </a:rPr>
              <a:t>	</a:t>
            </a:r>
            <a:r>
              <a:rPr lang="el" sz="1800" dirty="0">
                <a:latin typeface="Century Gothic"/>
                <a:cs typeface="Century Gothic"/>
              </a:rPr>
              <a:t>Οι σταθμοί φόρτισης τοποθετούνται κυρίως σε </a:t>
            </a:r>
            <a:r>
              <a:rPr lang="el" sz="1800" b="1" dirty="0">
                <a:latin typeface="Century Gothic Bold"/>
                <a:cs typeface="Century Gothic Bold"/>
              </a:rPr>
              <a:t>ανοικτά περιβάλλοντα</a:t>
            </a:r>
            <a:r>
              <a:rPr lang="el" sz="1800" dirty="0">
                <a:latin typeface="Century Gothic"/>
                <a:cs typeface="Century Gothic"/>
              </a:rPr>
              <a:t>, προσβάσιμα στο ευρύ κοινό, όπως:</a:t>
            </a:r>
            <a:endParaRPr sz="1800" dirty="0">
              <a:latin typeface="Century Gothic"/>
              <a:cs typeface="Century Gothic"/>
            </a:endParaRPr>
          </a:p>
          <a:p>
            <a:pPr marL="398145" lvl="1" indent="-184150">
              <a:lnSpc>
                <a:spcPct val="100000"/>
              </a:lnSpc>
              <a:spcBef>
                <a:spcPts val="560"/>
              </a:spcBef>
              <a:buFont typeface="Arial"/>
              <a:buChar char="•"/>
              <a:tabLst>
                <a:tab pos="398145" algn="l"/>
              </a:tabLst>
            </a:pPr>
            <a:r>
              <a:rPr lang="el" sz="1600" dirty="0">
                <a:latin typeface="Century Gothic"/>
                <a:cs typeface="Century Gothic"/>
              </a:rPr>
              <a:t>Εμπορικά κέντρα</a:t>
            </a:r>
            <a:endParaRPr sz="1600" dirty="0">
              <a:latin typeface="Century Gothic"/>
              <a:cs typeface="Century Gothic"/>
            </a:endParaRPr>
          </a:p>
          <a:p>
            <a:pPr marL="398145" lvl="1" indent="-184150">
              <a:lnSpc>
                <a:spcPct val="100000"/>
              </a:lnSpc>
              <a:spcBef>
                <a:spcPts val="675"/>
              </a:spcBef>
              <a:buFont typeface="Arial"/>
              <a:buChar char="•"/>
              <a:tabLst>
                <a:tab pos="398145" algn="l"/>
              </a:tabLst>
            </a:pPr>
            <a:r>
              <a:rPr lang="el" sz="1600" spc="-10" dirty="0">
                <a:latin typeface="Century Gothic"/>
                <a:cs typeface="Century Gothic"/>
              </a:rPr>
              <a:t>Στάθμευση</a:t>
            </a:r>
            <a:endParaRPr sz="1600" dirty="0">
              <a:latin typeface="Century Gothic"/>
              <a:cs typeface="Century Gothic"/>
            </a:endParaRPr>
          </a:p>
          <a:p>
            <a:pPr marL="398145" lvl="1" indent="-184150">
              <a:lnSpc>
                <a:spcPct val="100000"/>
              </a:lnSpc>
              <a:spcBef>
                <a:spcPts val="575"/>
              </a:spcBef>
              <a:buFont typeface="Arial"/>
              <a:buChar char="•"/>
              <a:tabLst>
                <a:tab pos="398145" algn="l"/>
              </a:tabLst>
            </a:pPr>
            <a:r>
              <a:rPr lang="el" sz="1600" dirty="0">
                <a:latin typeface="Century Gothic"/>
                <a:cs typeface="Century Gothic"/>
              </a:rPr>
              <a:t>Βενζινάδικα</a:t>
            </a:r>
            <a:endParaRPr sz="1600" dirty="0">
              <a:latin typeface="Century Gothic"/>
              <a:cs typeface="Century Gothic"/>
            </a:endParaRPr>
          </a:p>
          <a:p>
            <a:pPr marL="398145" lvl="1" indent="-184150">
              <a:lnSpc>
                <a:spcPct val="100000"/>
              </a:lnSpc>
              <a:spcBef>
                <a:spcPts val="575"/>
              </a:spcBef>
              <a:buFont typeface="Arial"/>
              <a:buChar char="•"/>
              <a:tabLst>
                <a:tab pos="398145" algn="l"/>
              </a:tabLst>
            </a:pPr>
            <a:r>
              <a:rPr lang="el" sz="1600" spc="-10" dirty="0">
                <a:latin typeface="Century Gothic"/>
                <a:cs typeface="Century Gothic"/>
              </a:rPr>
              <a:t>Πάρκα</a:t>
            </a:r>
            <a:endParaRPr sz="1600" dirty="0">
              <a:latin typeface="Century Gothic"/>
              <a:cs typeface="Century Gothic"/>
            </a:endParaRPr>
          </a:p>
          <a:p>
            <a:pPr marL="398145" lvl="1" indent="-184150">
              <a:lnSpc>
                <a:spcPct val="100000"/>
              </a:lnSpc>
              <a:spcBef>
                <a:spcPts val="575"/>
              </a:spcBef>
              <a:buFont typeface="Arial"/>
              <a:buChar char="•"/>
              <a:tabLst>
                <a:tab pos="398145" algn="l"/>
              </a:tabLst>
            </a:pPr>
            <a:r>
              <a:rPr lang="el" sz="1600" spc="-10" dirty="0">
                <a:latin typeface="Century Gothic"/>
                <a:cs typeface="Century Gothic"/>
              </a:rPr>
              <a:t>Αυτοκινητόδρομοι</a:t>
            </a:r>
            <a:endParaRPr sz="1600" dirty="0">
              <a:latin typeface="Century Gothic"/>
              <a:cs typeface="Century Gothic"/>
            </a:endParaRPr>
          </a:p>
          <a:p>
            <a:pPr marL="398145" lvl="1" indent="-184150">
              <a:lnSpc>
                <a:spcPct val="100000"/>
              </a:lnSpc>
              <a:spcBef>
                <a:spcPts val="600"/>
              </a:spcBef>
              <a:buFont typeface="Arial"/>
              <a:buChar char="•"/>
              <a:tabLst>
                <a:tab pos="398145" algn="l"/>
              </a:tabLst>
            </a:pPr>
            <a:r>
              <a:rPr lang="el" sz="1600" spc="-10" dirty="0">
                <a:latin typeface="Century Gothic"/>
                <a:cs typeface="Century Gothic"/>
              </a:rPr>
              <a:t>Σήραγγες</a:t>
            </a:r>
            <a:endParaRPr sz="1600" dirty="0">
              <a:latin typeface="Century Gothic"/>
              <a:cs typeface="Century Gothic"/>
            </a:endParaRPr>
          </a:p>
          <a:p>
            <a:pPr marL="398145" lvl="1" indent="-184150">
              <a:lnSpc>
                <a:spcPct val="100000"/>
              </a:lnSpc>
              <a:spcBef>
                <a:spcPts val="675"/>
              </a:spcBef>
              <a:buFont typeface="Arial"/>
              <a:buChar char="•"/>
              <a:tabLst>
                <a:tab pos="398145" algn="l"/>
              </a:tabLst>
            </a:pPr>
            <a:r>
              <a:rPr lang="el" sz="1600" spc="-25" dirty="0">
                <a:latin typeface="Century Gothic"/>
                <a:cs typeface="Century Gothic"/>
              </a:rPr>
              <a:t>...</a:t>
            </a:r>
            <a:endParaRPr sz="1600" dirty="0">
              <a:latin typeface="Century Gothic"/>
              <a:cs typeface="Century Gothic"/>
            </a:endParaRPr>
          </a:p>
          <a:p>
            <a:pPr marL="103505" marR="5080" indent="-91440">
              <a:lnSpc>
                <a:spcPts val="2110"/>
              </a:lnSpc>
              <a:spcBef>
                <a:spcPts val="680"/>
              </a:spcBef>
              <a:buFont typeface="Arial"/>
              <a:buChar char="•"/>
              <a:tabLst>
                <a:tab pos="103505" algn="l"/>
                <a:tab pos="166370" algn="l"/>
              </a:tabLst>
            </a:pPr>
            <a:r>
              <a:rPr lang="el" sz="1800" dirty="0">
                <a:solidFill>
                  <a:srgbClr val="FFBA00"/>
                </a:solidFill>
                <a:latin typeface="Century Gothic"/>
                <a:cs typeface="Century Gothic"/>
              </a:rPr>
              <a:t>	</a:t>
            </a:r>
            <a:r>
              <a:rPr lang="el" sz="1800" dirty="0">
                <a:latin typeface="Century Gothic"/>
                <a:cs typeface="Century Gothic"/>
              </a:rPr>
              <a:t>Ορισμένες υποδομές φόρτισης μπορούν να έχουν υποστήριξη για να επιτρέψουν </a:t>
            </a:r>
            <a:r>
              <a:rPr lang="el" sz="1800" b="1" dirty="0">
                <a:latin typeface="Century Gothic Bold"/>
                <a:cs typeface="Century Gothic Bold"/>
              </a:rPr>
              <a:t> την αμφίδρομη μεταφορά ισχύος </a:t>
            </a:r>
            <a:r>
              <a:rPr lang="el" sz="1800" dirty="0">
                <a:latin typeface="Century Gothic"/>
                <a:cs typeface="Century Gothic"/>
              </a:rPr>
              <a:t>από ηλεκτρικά οχήματα στο δίκτυο</a:t>
            </a:r>
            <a:endParaRPr sz="1800" dirty="0">
              <a:latin typeface="Century Gothic"/>
              <a:cs typeface="Century Gothic"/>
            </a:endParaRPr>
          </a:p>
          <a:p>
            <a:pPr marL="398145" lvl="1" indent="-184150">
              <a:lnSpc>
                <a:spcPct val="100000"/>
              </a:lnSpc>
              <a:spcBef>
                <a:spcPts val="570"/>
              </a:spcBef>
              <a:buFont typeface="Arial"/>
              <a:buChar char="•"/>
              <a:tabLst>
                <a:tab pos="398145" algn="l"/>
              </a:tabLst>
            </a:pPr>
            <a:r>
              <a:rPr lang="el" sz="1600" dirty="0">
                <a:latin typeface="Century Gothic"/>
                <a:cs typeface="Century Gothic"/>
              </a:rPr>
              <a:t>Γνωστά ως δίκτυα Vehicle-to-Grid (V2G)</a:t>
            </a:r>
            <a:endParaRPr sz="1600" dirty="0">
              <a:latin typeface="Century Gothic"/>
              <a:cs typeface="Century Gothic"/>
            </a:endParaRPr>
          </a:p>
        </p:txBody>
      </p:sp>
      <p:grpSp>
        <p:nvGrpSpPr>
          <p:cNvPr id="3" name="object 3"/>
          <p:cNvGrpSpPr/>
          <p:nvPr/>
        </p:nvGrpSpPr>
        <p:grpSpPr>
          <a:xfrm>
            <a:off x="4413032" y="536016"/>
            <a:ext cx="7651750" cy="6243320"/>
            <a:chOff x="4413032" y="536016"/>
            <a:chExt cx="7651750" cy="6243320"/>
          </a:xfrm>
        </p:grpSpPr>
        <p:pic>
          <p:nvPicPr>
            <p:cNvPr id="4" name="object 4"/>
            <p:cNvPicPr/>
            <p:nvPr/>
          </p:nvPicPr>
          <p:blipFill>
            <a:blip r:embed="rId2" cstate="print"/>
            <a:stretch>
              <a:fillRect/>
            </a:stretch>
          </p:blipFill>
          <p:spPr>
            <a:xfrm>
              <a:off x="7549376" y="6167335"/>
              <a:ext cx="3294001" cy="612000"/>
            </a:xfrm>
            <a:prstGeom prst="rect">
              <a:avLst/>
            </a:prstGeom>
          </p:spPr>
        </p:pic>
        <p:pic>
          <p:nvPicPr>
            <p:cNvPr id="5" name="object 5"/>
            <p:cNvPicPr/>
            <p:nvPr/>
          </p:nvPicPr>
          <p:blipFill>
            <a:blip r:embed="rId3" cstate="print"/>
            <a:stretch>
              <a:fillRect/>
            </a:stretch>
          </p:blipFill>
          <p:spPr>
            <a:xfrm>
              <a:off x="4413032" y="1574358"/>
              <a:ext cx="2108669" cy="2900874"/>
            </a:xfrm>
            <a:prstGeom prst="rect">
              <a:avLst/>
            </a:prstGeom>
          </p:spPr>
        </p:pic>
        <p:pic>
          <p:nvPicPr>
            <p:cNvPr id="6" name="object 6"/>
            <p:cNvPicPr/>
            <p:nvPr/>
          </p:nvPicPr>
          <p:blipFill>
            <a:blip r:embed="rId4" cstate="print"/>
            <a:stretch>
              <a:fillRect/>
            </a:stretch>
          </p:blipFill>
          <p:spPr>
            <a:xfrm>
              <a:off x="6244939" y="1156196"/>
              <a:ext cx="1434007" cy="1978193"/>
            </a:xfrm>
            <a:prstGeom prst="rect">
              <a:avLst/>
            </a:prstGeom>
          </p:spPr>
        </p:pic>
        <p:sp>
          <p:nvSpPr>
            <p:cNvPr id="7" name="object 7"/>
            <p:cNvSpPr/>
            <p:nvPr/>
          </p:nvSpPr>
          <p:spPr>
            <a:xfrm>
              <a:off x="7001065" y="1384744"/>
              <a:ext cx="244475" cy="300355"/>
            </a:xfrm>
            <a:custGeom>
              <a:avLst/>
              <a:gdLst/>
              <a:ahLst/>
              <a:cxnLst/>
              <a:rect l="l" t="t" r="r" b="b"/>
              <a:pathLst>
                <a:path w="244475" h="300355">
                  <a:moveTo>
                    <a:pt x="216877" y="193840"/>
                  </a:moveTo>
                  <a:lnTo>
                    <a:pt x="12433" y="169849"/>
                  </a:lnTo>
                  <a:lnTo>
                    <a:pt x="0" y="275805"/>
                  </a:lnTo>
                  <a:lnTo>
                    <a:pt x="204444" y="299796"/>
                  </a:lnTo>
                  <a:lnTo>
                    <a:pt x="216877" y="193840"/>
                  </a:lnTo>
                  <a:close/>
                </a:path>
                <a:path w="244475" h="300355">
                  <a:moveTo>
                    <a:pt x="244373" y="19824"/>
                  </a:moveTo>
                  <a:lnTo>
                    <a:pt x="29235" y="0"/>
                  </a:lnTo>
                  <a:lnTo>
                    <a:pt x="19443" y="106235"/>
                  </a:lnTo>
                  <a:lnTo>
                    <a:pt x="234594" y="126060"/>
                  </a:lnTo>
                  <a:lnTo>
                    <a:pt x="244373" y="19824"/>
                  </a:lnTo>
                  <a:close/>
                </a:path>
              </a:pathLst>
            </a:custGeom>
            <a:solidFill>
              <a:srgbClr val="717983"/>
            </a:solidFill>
          </p:spPr>
          <p:txBody>
            <a:bodyPr wrap="square" lIns="0" tIns="0" rIns="0" bIns="0" rtlCol="0"/>
            <a:lstStyle/>
            <a:p>
              <a:endParaRPr/>
            </a:p>
          </p:txBody>
        </p:sp>
        <p:sp>
          <p:nvSpPr>
            <p:cNvPr id="8" name="object 8"/>
            <p:cNvSpPr/>
            <p:nvPr/>
          </p:nvSpPr>
          <p:spPr>
            <a:xfrm>
              <a:off x="6681001" y="3733501"/>
              <a:ext cx="486409" cy="679450"/>
            </a:xfrm>
            <a:custGeom>
              <a:avLst/>
              <a:gdLst/>
              <a:ahLst/>
              <a:cxnLst/>
              <a:rect l="l" t="t" r="r" b="b"/>
              <a:pathLst>
                <a:path w="486409" h="679450">
                  <a:moveTo>
                    <a:pt x="243086" y="0"/>
                  </a:moveTo>
                  <a:lnTo>
                    <a:pt x="243086" y="169843"/>
                  </a:lnTo>
                  <a:lnTo>
                    <a:pt x="0" y="169843"/>
                  </a:lnTo>
                  <a:lnTo>
                    <a:pt x="0" y="509529"/>
                  </a:lnTo>
                  <a:lnTo>
                    <a:pt x="243086" y="509529"/>
                  </a:lnTo>
                  <a:lnTo>
                    <a:pt x="243086" y="679372"/>
                  </a:lnTo>
                  <a:lnTo>
                    <a:pt x="486173" y="339686"/>
                  </a:lnTo>
                  <a:lnTo>
                    <a:pt x="243086" y="0"/>
                  </a:lnTo>
                  <a:close/>
                </a:path>
              </a:pathLst>
            </a:custGeom>
            <a:solidFill>
              <a:srgbClr val="FFBA00"/>
            </a:solidFill>
          </p:spPr>
          <p:txBody>
            <a:bodyPr wrap="square" lIns="0" tIns="0" rIns="0" bIns="0" rtlCol="0"/>
            <a:lstStyle/>
            <a:p>
              <a:endParaRPr/>
            </a:p>
          </p:txBody>
        </p:sp>
        <p:sp>
          <p:nvSpPr>
            <p:cNvPr id="9" name="object 9"/>
            <p:cNvSpPr/>
            <p:nvPr/>
          </p:nvSpPr>
          <p:spPr>
            <a:xfrm>
              <a:off x="7217948" y="540778"/>
              <a:ext cx="4841875" cy="5538470"/>
            </a:xfrm>
            <a:custGeom>
              <a:avLst/>
              <a:gdLst/>
              <a:ahLst/>
              <a:cxnLst/>
              <a:rect l="l" t="t" r="r" b="b"/>
              <a:pathLst>
                <a:path w="4841875" h="5538470">
                  <a:moveTo>
                    <a:pt x="4841520" y="0"/>
                  </a:moveTo>
                  <a:lnTo>
                    <a:pt x="0" y="0"/>
                  </a:lnTo>
                  <a:lnTo>
                    <a:pt x="0" y="5537933"/>
                  </a:lnTo>
                  <a:lnTo>
                    <a:pt x="4841520" y="5537933"/>
                  </a:lnTo>
                  <a:lnTo>
                    <a:pt x="4841520" y="0"/>
                  </a:lnTo>
                  <a:close/>
                </a:path>
              </a:pathLst>
            </a:custGeom>
            <a:solidFill>
              <a:srgbClr val="F8D3CF"/>
            </a:solidFill>
          </p:spPr>
          <p:txBody>
            <a:bodyPr wrap="square" lIns="0" tIns="0" rIns="0" bIns="0" rtlCol="0"/>
            <a:lstStyle/>
            <a:p>
              <a:endParaRPr/>
            </a:p>
          </p:txBody>
        </p:sp>
        <p:sp>
          <p:nvSpPr>
            <p:cNvPr id="10" name="object 10"/>
            <p:cNvSpPr/>
            <p:nvPr/>
          </p:nvSpPr>
          <p:spPr>
            <a:xfrm>
              <a:off x="7217948" y="540778"/>
              <a:ext cx="4841875" cy="5538470"/>
            </a:xfrm>
            <a:custGeom>
              <a:avLst/>
              <a:gdLst/>
              <a:ahLst/>
              <a:cxnLst/>
              <a:rect l="l" t="t" r="r" b="b"/>
              <a:pathLst>
                <a:path w="4841875" h="5538470">
                  <a:moveTo>
                    <a:pt x="0" y="0"/>
                  </a:moveTo>
                  <a:lnTo>
                    <a:pt x="4841521" y="0"/>
                  </a:lnTo>
                  <a:lnTo>
                    <a:pt x="4841521" y="5537933"/>
                  </a:lnTo>
                  <a:lnTo>
                    <a:pt x="0" y="5537933"/>
                  </a:lnTo>
                  <a:lnTo>
                    <a:pt x="0" y="0"/>
                  </a:lnTo>
                  <a:close/>
                </a:path>
              </a:pathLst>
            </a:custGeom>
            <a:ln w="9525">
              <a:solidFill>
                <a:srgbClr val="CF2E1D"/>
              </a:solidFill>
            </a:ln>
          </p:spPr>
          <p:txBody>
            <a:bodyPr wrap="square" lIns="0" tIns="0" rIns="0" bIns="0" rtlCol="0"/>
            <a:lstStyle/>
            <a:p>
              <a:endParaRPr/>
            </a:p>
          </p:txBody>
        </p:sp>
      </p:grpSp>
      <p:sp>
        <p:nvSpPr>
          <p:cNvPr id="11" name="object 11"/>
          <p:cNvSpPr txBox="1"/>
          <p:nvPr/>
        </p:nvSpPr>
        <p:spPr>
          <a:xfrm>
            <a:off x="7296687" y="572515"/>
            <a:ext cx="4763135" cy="4477380"/>
          </a:xfrm>
          <a:prstGeom prst="rect">
            <a:avLst/>
          </a:prstGeom>
        </p:spPr>
        <p:txBody>
          <a:bodyPr vert="horz" wrap="square" lIns="0" tIns="12700" rIns="0" bIns="0" rtlCol="0">
            <a:spAutoFit/>
          </a:bodyPr>
          <a:lstStyle/>
          <a:p>
            <a:pPr marL="167005" indent="-154305">
              <a:lnSpc>
                <a:spcPts val="2135"/>
              </a:lnSpc>
              <a:spcBef>
                <a:spcPts val="100"/>
              </a:spcBef>
              <a:buClr>
                <a:srgbClr val="FFBA00"/>
              </a:buClr>
              <a:buFont typeface="Arial"/>
              <a:buChar char="•"/>
              <a:tabLst>
                <a:tab pos="167005" algn="l"/>
              </a:tabLst>
            </a:pPr>
            <a:r>
              <a:rPr lang="el" sz="1300" dirty="0">
                <a:latin typeface="Century Gothic"/>
                <a:cs typeface="Century Gothic"/>
              </a:rPr>
              <a:t>Οι σταθμοί φόρτισης εκτίθενται σε </a:t>
            </a:r>
            <a:r>
              <a:rPr lang="el" sz="1300" b="1" dirty="0">
                <a:latin typeface="Century Gothic Bold"/>
                <a:cs typeface="Century Gothic Bold"/>
              </a:rPr>
              <a:t>συνεχείς αλλαγές</a:t>
            </a:r>
            <a:endParaRPr sz="1300" dirty="0">
              <a:latin typeface="Century Gothic Bold"/>
              <a:cs typeface="Century Gothic Bold"/>
            </a:endParaRPr>
          </a:p>
          <a:p>
            <a:pPr marL="103505">
              <a:lnSpc>
                <a:spcPts val="2135"/>
              </a:lnSpc>
            </a:pPr>
            <a:r>
              <a:rPr lang="el" sz="1300" dirty="0">
                <a:latin typeface="Century Gothic"/>
                <a:cs typeface="Century Gothic"/>
              </a:rPr>
              <a:t>λόγω του δικού τους περιβάλλοντος ανάπτυξης</a:t>
            </a:r>
            <a:endParaRPr sz="1300" dirty="0">
              <a:latin typeface="Century Gothic"/>
              <a:cs typeface="Century Gothic"/>
            </a:endParaRPr>
          </a:p>
          <a:p>
            <a:pPr marL="396875" marR="509270" lvl="1" indent="-182880">
              <a:lnSpc>
                <a:spcPct val="99400"/>
              </a:lnSpc>
              <a:spcBef>
                <a:spcPts val="640"/>
              </a:spcBef>
              <a:buFont typeface="Arial"/>
              <a:buChar char="•"/>
              <a:tabLst>
                <a:tab pos="396875" algn="l"/>
                <a:tab pos="398145" algn="l"/>
              </a:tabLst>
            </a:pPr>
            <a:r>
              <a:rPr lang="el" sz="1300" dirty="0">
                <a:latin typeface="Century Gothic"/>
                <a:cs typeface="Century Gothic"/>
              </a:rPr>
              <a:t>Μεταβλητά πλαίσια που επηρεάζονται από περιβαλλοντικές ή συγκυριακές αλλαγές (διάβρωση, πλημμύρες, πυρκαγιές, ...)</a:t>
            </a:r>
            <a:endParaRPr sz="1300" dirty="0">
              <a:latin typeface="Century Gothic"/>
              <a:cs typeface="Century Gothic"/>
            </a:endParaRPr>
          </a:p>
          <a:p>
            <a:pPr marL="103505" marR="5080" indent="-91440">
              <a:lnSpc>
                <a:spcPct val="102200"/>
              </a:lnSpc>
              <a:spcBef>
                <a:spcPts val="525"/>
              </a:spcBef>
              <a:buFont typeface="Arial"/>
              <a:buChar char="•"/>
              <a:tabLst>
                <a:tab pos="103505" algn="l"/>
                <a:tab pos="166370" algn="l"/>
              </a:tabLst>
            </a:pPr>
            <a:r>
              <a:rPr lang="el" sz="1300" dirty="0">
                <a:solidFill>
                  <a:srgbClr val="FFBA00"/>
                </a:solidFill>
                <a:latin typeface="Century Gothic"/>
                <a:cs typeface="Century Gothic"/>
              </a:rPr>
              <a:t>	</a:t>
            </a:r>
            <a:r>
              <a:rPr lang="el" sz="1300" dirty="0">
                <a:latin typeface="Century Gothic"/>
                <a:cs typeface="Century Gothic"/>
              </a:rPr>
              <a:t>Υπάρχει ελευθερία για </a:t>
            </a:r>
            <a:r>
              <a:rPr lang="el" sz="1300" b="1" dirty="0">
                <a:latin typeface="Century Gothic Bold"/>
                <a:cs typeface="Century Gothic Bold"/>
              </a:rPr>
              <a:t>σαμποτάζ</a:t>
            </a:r>
            <a:r>
              <a:rPr lang="el" sz="1300" dirty="0">
                <a:latin typeface="Century Gothic"/>
                <a:cs typeface="Century Gothic"/>
              </a:rPr>
              <a:t>, πιθανώς χωρίς μόνιμη επιτήρηση</a:t>
            </a:r>
            <a:endParaRPr sz="1300" dirty="0">
              <a:latin typeface="Century Gothic"/>
              <a:cs typeface="Century Gothic"/>
            </a:endParaRPr>
          </a:p>
          <a:p>
            <a:pPr marL="396875" marR="1105535" lvl="1" indent="-182880">
              <a:lnSpc>
                <a:spcPts val="1900"/>
              </a:lnSpc>
              <a:spcBef>
                <a:spcPts val="710"/>
              </a:spcBef>
              <a:buFont typeface="Arial"/>
              <a:buChar char="•"/>
              <a:tabLst>
                <a:tab pos="396875" algn="l"/>
                <a:tab pos="398145" algn="l"/>
              </a:tabLst>
            </a:pPr>
            <a:r>
              <a:rPr lang="el" sz="1300" dirty="0">
                <a:latin typeface="Century Gothic"/>
                <a:cs typeface="Century Gothic"/>
              </a:rPr>
              <a:t>Θέματα παραβίασης: χειραγώγηση, αναδιαμόρφωση, ...</a:t>
            </a:r>
            <a:endParaRPr sz="1300" dirty="0">
              <a:latin typeface="Century Gothic"/>
              <a:cs typeface="Century Gothic"/>
            </a:endParaRPr>
          </a:p>
          <a:p>
            <a:pPr marL="396875" marR="1301750" lvl="1" indent="-182880">
              <a:lnSpc>
                <a:spcPct val="100000"/>
              </a:lnSpc>
              <a:spcBef>
                <a:spcPts val="509"/>
              </a:spcBef>
              <a:buFont typeface="Arial"/>
              <a:buChar char="•"/>
              <a:tabLst>
                <a:tab pos="396875" algn="l"/>
                <a:tab pos="398145" algn="l"/>
              </a:tabLst>
            </a:pPr>
            <a:r>
              <a:rPr lang="el" sz="1300" dirty="0">
                <a:latin typeface="Century Gothic"/>
                <a:cs typeface="Century Gothic"/>
              </a:rPr>
              <a:t>Θέματα κλοπής: καλώδια, εξαρτήματα υλικού, ... δύναμη!!</a:t>
            </a:r>
            <a:endParaRPr sz="1300" dirty="0">
              <a:latin typeface="Century Gothic"/>
              <a:cs typeface="Century Gothic"/>
            </a:endParaRPr>
          </a:p>
          <a:p>
            <a:pPr marL="396875" marR="52705" lvl="1" indent="-182880">
              <a:lnSpc>
                <a:spcPct val="103699"/>
              </a:lnSpc>
              <a:spcBef>
                <a:spcPts val="505"/>
              </a:spcBef>
              <a:buFont typeface="Arial"/>
              <a:buChar char="•"/>
              <a:tabLst>
                <a:tab pos="396875" algn="l"/>
                <a:tab pos="398145" algn="l"/>
              </a:tabLst>
            </a:pPr>
            <a:r>
              <a:rPr lang="el" sz="1300" dirty="0">
                <a:latin typeface="Century Gothic"/>
                <a:cs typeface="Century Gothic"/>
              </a:rPr>
              <a:t>Θραύση: καλώδια, εξαρτήματα υλικού και λογισμικού, ... δύναμη!!</a:t>
            </a:r>
            <a:endParaRPr sz="1300" dirty="0">
              <a:latin typeface="Century Gothic"/>
              <a:cs typeface="Century Gothic"/>
            </a:endParaRPr>
          </a:p>
          <a:p>
            <a:pPr marL="103505" marR="404495" indent="-91440">
              <a:lnSpc>
                <a:spcPct val="100000"/>
              </a:lnSpc>
              <a:spcBef>
                <a:spcPts val="595"/>
              </a:spcBef>
              <a:buFont typeface="Arial"/>
              <a:buChar char="•"/>
              <a:tabLst>
                <a:tab pos="103505" algn="l"/>
                <a:tab pos="166370" algn="l"/>
              </a:tabLst>
            </a:pPr>
            <a:r>
              <a:rPr lang="el" sz="1300" dirty="0">
                <a:solidFill>
                  <a:srgbClr val="FFBA00"/>
                </a:solidFill>
                <a:latin typeface="Century Gothic"/>
                <a:cs typeface="Century Gothic"/>
              </a:rPr>
              <a:t>	</a:t>
            </a:r>
            <a:r>
              <a:rPr lang="el" sz="1300" dirty="0">
                <a:latin typeface="Century Gothic"/>
                <a:cs typeface="Century Gothic"/>
              </a:rPr>
              <a:t>Υπάρχει </a:t>
            </a:r>
            <a:r>
              <a:rPr lang="el" sz="1300" b="1" dirty="0">
                <a:latin typeface="Century Gothic Bold"/>
                <a:cs typeface="Century Gothic Bold"/>
              </a:rPr>
              <a:t>στενή σύνδεση και επικοινωνία με το δίκτυο </a:t>
            </a:r>
            <a:r>
              <a:rPr lang="el" sz="1300" dirty="0">
                <a:latin typeface="Century Gothic"/>
                <a:cs typeface="Century Gothic"/>
              </a:rPr>
              <a:t>και άλλα ενεργειακά εξαρτήματα, όπως μπαταρίες EV</a:t>
            </a:r>
            <a:endParaRPr sz="1300" dirty="0">
              <a:latin typeface="Century Gothic"/>
              <a:cs typeface="Century Gothic"/>
            </a:endParaRPr>
          </a:p>
          <a:p>
            <a:pPr marL="396875" marR="415290" lvl="1" indent="-182880">
              <a:lnSpc>
                <a:spcPts val="1900"/>
              </a:lnSpc>
              <a:spcBef>
                <a:spcPts val="640"/>
              </a:spcBef>
              <a:buFont typeface="Arial"/>
              <a:buChar char="•"/>
              <a:tabLst>
                <a:tab pos="396875" algn="l"/>
                <a:tab pos="398145" algn="l"/>
              </a:tabLst>
            </a:pPr>
            <a:r>
              <a:rPr lang="el" sz="1300" dirty="0">
                <a:latin typeface="Century Gothic"/>
                <a:cs typeface="Century Gothic"/>
              </a:rPr>
              <a:t>που προσθέτει κινδύνους που σχετίζονται με κατάχρηση, υπερθέρμανση και απροσδόκητες διακοπές λειτουργίας</a:t>
            </a:r>
            <a:endParaRPr sz="1300" dirty="0">
              <a:latin typeface="Century Gothic"/>
              <a:cs typeface="Century Gothic"/>
            </a:endParaRPr>
          </a:p>
        </p:txBody>
      </p:sp>
      <p:sp>
        <p:nvSpPr>
          <p:cNvPr id="12" name="object 12"/>
          <p:cNvSpPr/>
          <p:nvPr/>
        </p:nvSpPr>
        <p:spPr>
          <a:xfrm>
            <a:off x="5229600" y="2070873"/>
            <a:ext cx="250190" cy="123825"/>
          </a:xfrm>
          <a:custGeom>
            <a:avLst/>
            <a:gdLst/>
            <a:ahLst/>
            <a:cxnLst/>
            <a:rect l="l" t="t" r="r" b="b"/>
            <a:pathLst>
              <a:path w="250189" h="123825">
                <a:moveTo>
                  <a:pt x="242175" y="0"/>
                </a:moveTo>
                <a:lnTo>
                  <a:pt x="0" y="17164"/>
                </a:lnTo>
                <a:lnTo>
                  <a:pt x="7542" y="123586"/>
                </a:lnTo>
                <a:lnTo>
                  <a:pt x="249717" y="106420"/>
                </a:lnTo>
                <a:lnTo>
                  <a:pt x="242175" y="0"/>
                </a:lnTo>
                <a:close/>
              </a:path>
            </a:pathLst>
          </a:custGeom>
          <a:solidFill>
            <a:srgbClr val="717983"/>
          </a:solidFill>
        </p:spPr>
        <p:txBody>
          <a:bodyPr wrap="square" lIns="0" tIns="0" rIns="0" bIns="0" rtlCol="0"/>
          <a:lstStyle/>
          <a:p>
            <a:endParaRPr/>
          </a:p>
        </p:txBody>
      </p:sp>
      <p:sp>
        <p:nvSpPr>
          <p:cNvPr id="13" name="object 13"/>
          <p:cNvSpPr txBox="1"/>
          <p:nvPr/>
        </p:nvSpPr>
        <p:spPr>
          <a:xfrm>
            <a:off x="78739" y="6523201"/>
            <a:ext cx="3042285" cy="444352"/>
          </a:xfrm>
          <a:prstGeom prst="rect">
            <a:avLst/>
          </a:prstGeom>
        </p:spPr>
        <p:txBody>
          <a:bodyPr vert="horz" wrap="square" lIns="0" tIns="13335" rIns="0" bIns="0" rtlCol="0">
            <a:spAutoFit/>
          </a:bodyPr>
          <a:lstStyle/>
          <a:p>
            <a:pPr marL="12700">
              <a:lnSpc>
                <a:spcPct val="100000"/>
              </a:lnSpc>
              <a:spcBef>
                <a:spcPts val="105"/>
              </a:spcBef>
            </a:pPr>
            <a:r>
              <a:rPr lang="el-GR" sz="1400" dirty="0">
                <a:solidFill>
                  <a:srgbClr val="FFFFFF"/>
                </a:solidFill>
                <a:latin typeface="Century Gothic"/>
                <a:cs typeface="Century Gothic"/>
              </a:rPr>
              <a:t>σταθμοί φόρτισης</a:t>
            </a:r>
            <a:r>
              <a:rPr lang="el" sz="1400" dirty="0">
                <a:solidFill>
                  <a:srgbClr val="FFFFFF"/>
                </a:solidFill>
                <a:latin typeface="Century Gothic"/>
                <a:cs typeface="Century Gothic"/>
              </a:rPr>
              <a:t>P008_S_E: Κριστίνα Αλκαράθ (UMA)</a:t>
            </a:r>
            <a:endParaRPr sz="1400" dirty="0">
              <a:latin typeface="Century Gothic"/>
              <a:cs typeface="Century Gothic"/>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7882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7819</Words>
  <Application>Microsoft Office PowerPoint</Application>
  <PresentationFormat>Widescreen</PresentationFormat>
  <Paragraphs>957</Paragraphs>
  <Slides>60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60</vt:i4>
      </vt:variant>
    </vt:vector>
  </HeadingPairs>
  <TitlesOfParts>
    <vt:vector size="71" baseType="lpstr">
      <vt:lpstr>Arial</vt:lpstr>
      <vt:lpstr>Book Antiqua</vt:lpstr>
      <vt:lpstr>Calibri</vt:lpstr>
      <vt:lpstr>Cambria</vt:lpstr>
      <vt:lpstr>Century Gothic</vt:lpstr>
      <vt:lpstr>Century Gothic Bold</vt:lpstr>
      <vt:lpstr>Century Gothic Bold Italic</vt:lpstr>
      <vt:lpstr>Century Gothic Italic</vt:lpstr>
      <vt:lpstr>Courier New</vt:lpstr>
      <vt:lpstr>Times New Roman</vt:lpstr>
      <vt:lpstr>Office Theme</vt:lpstr>
      <vt:lpstr>PowerPoint Presentation</vt:lpstr>
      <vt:lpstr>Αναγνώριση</vt:lpstr>
      <vt:lpstr>Προστασία των σταθμών φόρτισης από Συγκεκριμένες απειλές</vt:lpstr>
      <vt:lpstr>Προστασία των σταθμών φόρτισης από Συγκεκριμένες απειλές</vt:lpstr>
      <vt:lpstr>PowerPoint Presentation</vt:lpstr>
      <vt:lpstr>Προκλήσεις ασφάλειας και απορρήτου στους σταθμούς φόρτισης</vt:lpstr>
      <vt:lpstr>Προκλήσεις ασφάλειας και απορρήτου στους σταθμούς φόρτισης</vt:lpstr>
      <vt:lpstr>Προκλήσεις ανάπτυξης</vt:lpstr>
      <vt:lpstr>PowerPoint Presentation</vt:lpstr>
      <vt:lpstr>PowerPoint Presentation</vt:lpstr>
      <vt:lpstr>PowerPoint Presentation</vt:lpstr>
      <vt:lpstr>Προκλήσεις ασφάλειας και απορρήτου στους σταθμούς φόρτισης</vt:lpstr>
      <vt:lpstr>Κυβερνοφυσικές προκλήσεις</vt:lpstr>
      <vt:lpstr>PowerPoint Presentation</vt:lpstr>
      <vt:lpstr>Προκλήσεις ασφάλειας και απορρήτου στους σταθμούς φόρτισης</vt:lpstr>
      <vt:lpstr>Προκλήσεις επικοινωνίας</vt:lpstr>
      <vt:lpstr>PowerPoint Presentation</vt:lpstr>
      <vt:lpstr>Προκλήσεις επικοινωνίας</vt:lpstr>
      <vt:lpstr>Προκλήσεις ασφάλειας και απορρήτου στους σταθμούς φόρτισης</vt:lpstr>
      <vt:lpstr>Προκλήσεις IT-OT</vt:lpstr>
      <vt:lpstr>Προκλήσεις IT-OT</vt:lpstr>
      <vt:lpstr>Συνοψίζοντας: υπάρχει μια αυξανόμενη Κίνδυνος κυβερνοασφάλειας σε σταθμούς φόρτισης</vt:lpstr>
      <vt:lpstr>Δύο στόχοι και πολλαπλές συνέπειες (I)</vt:lpstr>
      <vt:lpstr>Νοσοκομεια</vt:lpstr>
      <vt:lpstr>Κοινοί κίνδυνοι ασφάλειας στον κυβερνοχώρο για εφαρμογές φόρτισης EV</vt:lpstr>
      <vt:lpstr>Απειλές στον κυβερνοχώρο για εφαρμογές φόρτισης ηλεκτρικών οχημάτων: κίνδυνοι και επιπτώσεις</vt:lpstr>
      <vt:lpstr>Ανάλυση ευπάθειας</vt:lpstr>
      <vt:lpstr>Μελέτη περίπτωσης σταθμοί φόρτισηςMS</vt:lpstr>
      <vt:lpstr>Ευπάθειες που εντοπίστηκαν στο σταθμοί φόρτισηςMS που μελετήθηκε</vt:lpstr>
      <vt:lpstr>PowerPoint Presentation</vt:lpstr>
      <vt:lpstr>Ταξινόμηση των απειλών στις υποδομές φόρτισης</vt:lpstr>
      <vt:lpstr>Ταξινόμηση των απειλών στις υποδομές φόρτισης</vt:lpstr>
      <vt:lpstr>Ταξινόμηση των απειλών κατά του ελέγχου</vt:lpstr>
      <vt:lpstr>Απειλές κατά του ελέγχου – σταθμοί φόρτισης-σταθμοί φόρτισης</vt:lpstr>
      <vt:lpstr>Απειλές κατά του ελέγχου - Cσταθμοί φόρτισης-σταθμοί φόρτισης</vt:lpstr>
      <vt:lpstr>Απειλές κατά του ελέγχου - σταθμοί φόρτισης-σταθμοί φόρτισης</vt:lpstr>
      <vt:lpstr>Ταξινόμηση των απειλών στις υποδομές φόρτισης</vt:lpstr>
      <vt:lpstr>Ταξινόμηση των απειλών κατά της ενέργειας</vt:lpstr>
      <vt:lpstr>Απειλές κατά της ενέργειας</vt:lpstr>
      <vt:lpstr>Απειλές κατά της ενέργειας</vt:lpstr>
      <vt:lpstr>Απειλές κατά της ενέργειας</vt:lpstr>
      <vt:lpstr>Περισσότερα για: Ειδικές επιθέσεις στον κυβερνοχώρο σε σταθμούς φόρτισης</vt:lpstr>
      <vt:lpstr>Παραδείγματα επιθέσεων στον κυβερνοχώρο εφαρμογών φόρτισης EV</vt:lpstr>
      <vt:lpstr>Παραδείγματα επιθέσεων στον κυβερνοχώρο εφαρμογών φόρτισης EV</vt:lpstr>
      <vt:lpstr>Επιθέσεις κατά του σταθμοί φόρτισης</vt:lpstr>
      <vt:lpstr>Επιθέσεις κατά του σταθμοί φόρτισης</vt:lpstr>
      <vt:lpstr>Επιθέσεις κατά του σταθμοί φόρτισης</vt:lpstr>
      <vt:lpstr>Επιθέσεις κατά του σταθμοί φόρτισης</vt:lpstr>
      <vt:lpstr>Επιθέσεις κατά του σταθμοί φόρτισης</vt:lpstr>
      <vt:lpstr>Επιθέσεις κατά των σταθμών φόρτισης</vt:lpstr>
      <vt:lpstr>Επιθέσεις κατά του χρήστη</vt:lpstr>
      <vt:lpstr>Επιθέσεις κατά του χρήστη</vt:lpstr>
      <vt:lpstr>Επιθέσεις κατά του χρήστη</vt:lpstr>
      <vt:lpstr>Επιθέσεις κατά του ηλεκτρικού δικτύου</vt:lpstr>
      <vt:lpstr>Επιθέσεις κατά του ηλεκτρικού δικτύου</vt:lpstr>
      <vt:lpstr>Επιθέσεις κατά του ηλεκτρικού δικτύου</vt:lpstr>
      <vt:lpstr>Επιθέσεις κατά του ηλεκτρικού δικτύου</vt:lpstr>
      <vt:lpstr>Παραπομπές και πηγές</vt:lpstr>
      <vt:lpstr>Συνδεθείτε με το CyberSecPro: Πώς να εγγραφείτε και άλλες πρακτικές πληροφορίες</vt:lpstr>
      <vt:lpstr>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js</dc:creator>
  <cp:lastModifiedBy>a a</cp:lastModifiedBy>
  <cp:revision>115</cp:revision>
  <dcterms:modified xsi:type="dcterms:W3CDTF">2025-04-28T21:45:34Z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2024-06-06T00:00:00Z</vt:filetime>
  </property>
  <property fmtid="{D5CDD505-2E9C-101B-9397-08002B2CF9AE}" pid="3" name="LastSaved">
    <vt:filetime>2025-04-28T00:00:00Z</vt:filetime>
  </property>
  <property fmtid="{D5CDD505-2E9C-101B-9397-08002B2CF9AE}" pid="4" name="Producer">
    <vt:lpwstr>macOS Versión 10.15.7 (Compilación 19H2026) Quartz PDFContext</vt:lpwstr>
  </property>
</Properties>
</file>