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24" autoAdjust="0"/>
  </p:normalViewPr>
  <p:slideViewPr>
    <p:cSldViewPr snapToGrid="0">
      <p:cViewPr>
        <p:scale>
          <a:sx n="125" d="100"/>
          <a:sy n="125" d="100"/>
        </p:scale>
        <p:origin x="-4374" y="-9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F6C9-36D1-4D63-9A10-5A764ED441E4}" type="datetimeFigureOut">
              <a:rPr lang="el-GR" smtClean="0"/>
              <a:t>29/4/2025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E033-321E-465E-9E04-EF6B4D65B6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15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E033-321E-465E-9E04-EF6B4D65B62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8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Century Gothic Italic"/>
                <a:cs typeface="Century Gothic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Century Gothic Italic"/>
                <a:cs typeface="Century Gothic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3328" y="0"/>
            <a:ext cx="1818639" cy="6858000"/>
          </a:xfrm>
          <a:custGeom>
            <a:avLst/>
            <a:gdLst/>
            <a:ahLst/>
            <a:cxnLst/>
            <a:rect l="l" t="t" r="r" b="b"/>
            <a:pathLst>
              <a:path w="1818640" h="685800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ln w="22225">
            <a:solidFill>
              <a:srgbClr val="D87A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174" y="0"/>
            <a:ext cx="5024824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76969" y="26403"/>
            <a:ext cx="2548255" cy="6831965"/>
          </a:xfrm>
          <a:custGeom>
            <a:avLst/>
            <a:gdLst/>
            <a:ahLst/>
            <a:cxnLst/>
            <a:rect l="l" t="t" r="r" b="b"/>
            <a:pathLst>
              <a:path w="2548254" h="6831965">
                <a:moveTo>
                  <a:pt x="2527993" y="19"/>
                </a:moveTo>
                <a:lnTo>
                  <a:pt x="2521309" y="0"/>
                </a:lnTo>
                <a:lnTo>
                  <a:pt x="2092306" y="1564626"/>
                </a:lnTo>
                <a:lnTo>
                  <a:pt x="1749866" y="2840497"/>
                </a:lnTo>
                <a:lnTo>
                  <a:pt x="1725047" y="2878180"/>
                </a:lnTo>
                <a:lnTo>
                  <a:pt x="1691857" y="2906582"/>
                </a:lnTo>
                <a:lnTo>
                  <a:pt x="1652618" y="2924666"/>
                </a:lnTo>
                <a:lnTo>
                  <a:pt x="1609652" y="2931393"/>
                </a:lnTo>
                <a:lnTo>
                  <a:pt x="1565280" y="2925725"/>
                </a:lnTo>
                <a:lnTo>
                  <a:pt x="1519167" y="2904752"/>
                </a:lnTo>
                <a:lnTo>
                  <a:pt x="1482952" y="2871505"/>
                </a:lnTo>
                <a:lnTo>
                  <a:pt x="1458592" y="2829283"/>
                </a:lnTo>
                <a:lnTo>
                  <a:pt x="1448041" y="2781382"/>
                </a:lnTo>
                <a:lnTo>
                  <a:pt x="1453256" y="2731100"/>
                </a:lnTo>
                <a:lnTo>
                  <a:pt x="1712948" y="1773243"/>
                </a:lnTo>
                <a:lnTo>
                  <a:pt x="1718935" y="1737606"/>
                </a:lnTo>
                <a:lnTo>
                  <a:pt x="1709905" y="1666808"/>
                </a:lnTo>
                <a:lnTo>
                  <a:pt x="1674221" y="1603344"/>
                </a:lnTo>
                <a:lnTo>
                  <a:pt x="1617612" y="1559618"/>
                </a:lnTo>
                <a:lnTo>
                  <a:pt x="1534144" y="1540351"/>
                </a:lnTo>
                <a:lnTo>
                  <a:pt x="1486778" y="1546818"/>
                </a:lnTo>
                <a:lnTo>
                  <a:pt x="1443230" y="1564945"/>
                </a:lnTo>
                <a:lnTo>
                  <a:pt x="1405730" y="1593460"/>
                </a:lnTo>
                <a:lnTo>
                  <a:pt x="1376504" y="1631091"/>
                </a:lnTo>
                <a:lnTo>
                  <a:pt x="1357780" y="1676567"/>
                </a:lnTo>
                <a:lnTo>
                  <a:pt x="963146" y="3131797"/>
                </a:lnTo>
                <a:lnTo>
                  <a:pt x="0" y="6831596"/>
                </a:lnTo>
                <a:lnTo>
                  <a:pt x="25966" y="6831596"/>
                </a:lnTo>
                <a:lnTo>
                  <a:pt x="988607" y="3139431"/>
                </a:lnTo>
                <a:lnTo>
                  <a:pt x="1383240" y="1684199"/>
                </a:lnTo>
                <a:lnTo>
                  <a:pt x="1404229" y="1638120"/>
                </a:lnTo>
                <a:lnTo>
                  <a:pt x="1437500" y="1601933"/>
                </a:lnTo>
                <a:lnTo>
                  <a:pt x="1479754" y="1577591"/>
                </a:lnTo>
                <a:lnTo>
                  <a:pt x="1527690" y="1567048"/>
                </a:lnTo>
                <a:lnTo>
                  <a:pt x="1578009" y="1572258"/>
                </a:lnTo>
                <a:lnTo>
                  <a:pt x="1633386" y="1599608"/>
                </a:lnTo>
                <a:lnTo>
                  <a:pt x="1673485" y="1646038"/>
                </a:lnTo>
                <a:lnTo>
                  <a:pt x="1693535" y="1704552"/>
                </a:lnTo>
                <a:lnTo>
                  <a:pt x="1694251" y="1735479"/>
                </a:lnTo>
                <a:lnTo>
                  <a:pt x="1688761" y="1766883"/>
                </a:lnTo>
                <a:lnTo>
                  <a:pt x="1429068" y="2724740"/>
                </a:lnTo>
                <a:lnTo>
                  <a:pt x="1422596" y="2773661"/>
                </a:lnTo>
                <a:lnTo>
                  <a:pt x="1429068" y="2820992"/>
                </a:lnTo>
                <a:lnTo>
                  <a:pt x="1447208" y="2864507"/>
                </a:lnTo>
                <a:lnTo>
                  <a:pt x="1475745" y="2901979"/>
                </a:lnTo>
                <a:lnTo>
                  <a:pt x="1513405" y="2931184"/>
                </a:lnTo>
                <a:lnTo>
                  <a:pt x="1558915" y="2949893"/>
                </a:lnTo>
                <a:lnTo>
                  <a:pt x="1610864" y="2956050"/>
                </a:lnTo>
                <a:lnTo>
                  <a:pt x="1661041" y="2947859"/>
                </a:lnTo>
                <a:lnTo>
                  <a:pt x="1706757" y="2926539"/>
                </a:lnTo>
                <a:lnTo>
                  <a:pt x="1745324" y="2893312"/>
                </a:lnTo>
                <a:lnTo>
                  <a:pt x="1774053" y="2849401"/>
                </a:lnTo>
                <a:lnTo>
                  <a:pt x="1774053" y="2848129"/>
                </a:lnTo>
                <a:lnTo>
                  <a:pt x="2116492" y="1570986"/>
                </a:lnTo>
                <a:lnTo>
                  <a:pt x="2548043" y="1271"/>
                </a:lnTo>
                <a:lnTo>
                  <a:pt x="2541359" y="536"/>
                </a:lnTo>
                <a:lnTo>
                  <a:pt x="2527993" y="19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4756" y="1577524"/>
            <a:ext cx="4725035" cy="352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3328" y="0"/>
            <a:ext cx="1818639" cy="6858000"/>
          </a:xfrm>
          <a:custGeom>
            <a:avLst/>
            <a:gdLst/>
            <a:ahLst/>
            <a:cxnLst/>
            <a:rect l="l" t="t" r="r" b="b"/>
            <a:pathLst>
              <a:path w="1818640" h="685800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ln w="22225">
            <a:solidFill>
              <a:srgbClr val="D87A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396" y="702563"/>
            <a:ext cx="694309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56" y="1489583"/>
            <a:ext cx="5180965" cy="4309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Century Gothic Italic"/>
                <a:cs typeface="Century Gothic 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523201"/>
            <a:ext cx="3086215" cy="2682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vecteez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vecteez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hyperlink" Target="http://www.vecteezy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hyperlink" Target="http://www.vecteez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hyperlink" Target="http://www.vecteezy.com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6" Type="http://schemas.openxmlformats.org/officeDocument/2006/relationships/hyperlink" Target="http://www.vecteez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hyperlink" Target="http://www.vecteezy.com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41.png"/><Relationship Id="rId3" Type="http://schemas.openxmlformats.org/officeDocument/2006/relationships/image" Target="../media/image19.png"/><Relationship Id="rId21" Type="http://schemas.openxmlformats.org/officeDocument/2006/relationships/hyperlink" Target="http://www.vecteezy.com/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4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8.png"/><Relationship Id="rId10" Type="http://schemas.openxmlformats.org/officeDocument/2006/relationships/image" Target="../media/image28.png"/><Relationship Id="rId19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hyperlink" Target="http://www.vecteezy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cteezy.com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epl.com/translator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://www.vecteezy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ware.com/blog/application-" TargetMode="External"/><Relationship Id="rId5" Type="http://schemas.openxmlformats.org/officeDocument/2006/relationships/hyperlink" Target="http://www.gminsights.com/industry-analysis/europe-electric-vehicle-charging-station-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ea.org/" TargetMode="External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pro-project.eu/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hyperlink" Target="http://www.linkedin.com/company/c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hyperlink" Target="mailto:alcaraz@uma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hyperlink" Target="http://www.iea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hyperlink" Target="http://www.ie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cteezy.com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cteezy.com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cteezy.com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700"/>
            <a:ext cx="11097895" cy="6883400"/>
            <a:chOff x="0" y="-1270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567" cy="68519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976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56" y="0"/>
              <a:ext cx="2550160" cy="6847840"/>
            </a:xfrm>
            <a:custGeom>
              <a:avLst/>
              <a:gdLst/>
              <a:ahLst/>
              <a:cxnLst/>
              <a:rect l="l" t="t" r="r" b="b"/>
              <a:pathLst>
                <a:path w="2550160" h="684784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2235"/>
              <a:ext cx="5840730" cy="6862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36" y="6151867"/>
              <a:ext cx="2647949" cy="6429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057541" y="4954523"/>
            <a:ext cx="453326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400" spc="85" dirty="0">
                <a:latin typeface="Century Gothic"/>
                <a:cs typeface="Century Gothic"/>
              </a:rPr>
              <a:t>ΠΑΡΟΥΣΙΑΣΗ ΑΠΟ:</a:t>
            </a:r>
            <a:endParaRPr sz="1400" dirty="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30"/>
              </a:spcBef>
              <a:buClr>
                <a:srgbClr val="FFBA00"/>
              </a:buClr>
              <a:buFont typeface="Arial"/>
              <a:buChar char="•"/>
              <a:tabLst>
                <a:tab pos="184785" algn="l"/>
              </a:tabLst>
            </a:pPr>
            <a:r>
              <a:rPr lang="el" sz="1200" b="1" spc="80" dirty="0">
                <a:latin typeface="Century Gothic Bold"/>
                <a:cs typeface="Century Gothic Bold"/>
              </a:rPr>
              <a:t>CRISTINA ALCARAZ, ΠΑΝΕΠΙΣΤΗΜΙΟ ΤΗΣ ΜΑΛΑΓΑ, ΙΣΠΑΝΙΑ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3427" y="417485"/>
            <a:ext cx="4340860" cy="37503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690"/>
              </a:spcBef>
            </a:pPr>
            <a:r>
              <a:rPr lang="el" sz="4800" spc="-10" dirty="0">
                <a:latin typeface="Book Antiqua"/>
                <a:cs typeface="Book Antiqua"/>
              </a:rPr>
              <a:t>Προστασία των σταθμών φόρτισης από συγκεκριμένες απειλές</a:t>
            </a:r>
            <a:endParaRPr sz="4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lang="el" sz="5400" b="1" spc="-869" dirty="0">
                <a:solidFill>
                  <a:srgbClr val="D87A1A"/>
                </a:solidFill>
                <a:latin typeface="Century Gothic Bold"/>
                <a:cs typeface="Century Gothic Bold"/>
              </a:rPr>
              <a:t>CSP008_S_E</a:t>
            </a:r>
            <a:endParaRPr sz="5400" dirty="0">
              <a:latin typeface="Century Gothic Bold"/>
              <a:cs typeface="Century Gothi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16806" y="2519171"/>
            <a:ext cx="990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400" i="1">
                <a:solidFill>
                  <a:srgbClr val="7F7F7F"/>
                </a:solidFill>
                <a:latin typeface="Century Gothic Italic"/>
                <a:cs typeface="Century Gothic Italic"/>
              </a:rPr>
              <a:t>και συστήματα...</a:t>
            </a:r>
            <a:endParaRPr sz="1400">
              <a:latin typeface="Century Gothic Italic"/>
              <a:cs typeface="Century Gothic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756" y="1577524"/>
            <a:ext cx="4725035" cy="35217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el" sz="1800">
                <a:solidFill>
                  <a:srgbClr val="FFBA00"/>
                </a:solidFill>
                <a:latin typeface="Arial"/>
                <a:cs typeface="Arial"/>
              </a:rPr>
              <a:t>• </a:t>
            </a:r>
            <a:r>
              <a:rPr lang="el" sz="1800" i="1">
                <a:latin typeface="Century Gothic Italic"/>
                <a:cs typeface="Century Gothic Italic"/>
              </a:rPr>
              <a:t>Συνθέτουν υποδομές φόρτισης ηλεκτρικών οχημάτων</a:t>
            </a:r>
            <a:endParaRPr sz="1800">
              <a:latin typeface="Century Gothic Italic"/>
              <a:cs typeface="Century Gothic Italic"/>
            </a:endParaRPr>
          </a:p>
          <a:p>
            <a:pPr marL="201295">
              <a:lnSpc>
                <a:spcPct val="100000"/>
              </a:lnSpc>
              <a:spcBef>
                <a:spcPts val="535"/>
              </a:spcBef>
            </a:pPr>
            <a:r>
              <a:rPr lang="el" sz="160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lang="el" sz="1600" b="1" i="1">
                <a:solidFill>
                  <a:srgbClr val="7F7F7F"/>
                </a:solidFill>
                <a:latin typeface="Century Gothic Bold Italic"/>
                <a:cs typeface="Century Gothic Bold Italic"/>
              </a:rPr>
              <a:t>Συστήματα ισχύος</a:t>
            </a:r>
            <a:endParaRPr sz="1600">
              <a:latin typeface="Century Gothic Bold Italic"/>
              <a:cs typeface="Century Gothic Bold Italic"/>
            </a:endParaRPr>
          </a:p>
          <a:p>
            <a:pPr marL="383540">
              <a:lnSpc>
                <a:spcPct val="100000"/>
              </a:lnSpc>
              <a:spcBef>
                <a:spcPts val="585"/>
              </a:spcBef>
            </a:pPr>
            <a:r>
              <a:rPr lang="el" sz="140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lang="el" sz="1400" i="1">
                <a:solidFill>
                  <a:srgbClr val="7F7F7F"/>
                </a:solidFill>
                <a:latin typeface="Century Gothic Italic"/>
                <a:cs typeface="Century Gothic Italic"/>
              </a:rPr>
              <a:t>Κατανεμημένοι Ενεργειακοί Πόροι (DERs)</a:t>
            </a:r>
            <a:endParaRPr sz="1400">
              <a:latin typeface="Century Gothic Italic"/>
              <a:cs typeface="Century Gothic Italic"/>
            </a:endParaRPr>
          </a:p>
          <a:p>
            <a:pPr marL="567055">
              <a:lnSpc>
                <a:spcPct val="100000"/>
              </a:lnSpc>
              <a:spcBef>
                <a:spcPts val="625"/>
              </a:spcBef>
            </a:pPr>
            <a:r>
              <a:rPr lang="el" sz="140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lang="el" sz="1400" i="1">
                <a:solidFill>
                  <a:srgbClr val="7F7F7F"/>
                </a:solidFill>
                <a:latin typeface="Century Gothic Italic"/>
                <a:cs typeface="Century Gothic Italic"/>
              </a:rPr>
              <a:t>γεννήτριες, συστήματα αποθήκευσης, ανανεώσιμες πηγές ενέργειας</a:t>
            </a:r>
            <a:endParaRPr sz="1400">
              <a:latin typeface="Century Gothic Italic"/>
              <a:cs typeface="Century Gothic Italic"/>
            </a:endParaRPr>
          </a:p>
          <a:p>
            <a:pPr marL="383540">
              <a:lnSpc>
                <a:spcPct val="100000"/>
              </a:lnSpc>
              <a:spcBef>
                <a:spcPts val="620"/>
              </a:spcBef>
            </a:pPr>
            <a:r>
              <a:rPr lang="el" sz="1400">
                <a:solidFill>
                  <a:srgbClr val="7F7F7F"/>
                </a:solidFill>
                <a:latin typeface="Arial"/>
                <a:cs typeface="Arial"/>
              </a:rPr>
              <a:t>•  </a:t>
            </a:r>
            <a:r>
              <a:rPr lang="el" sz="1400" i="1">
                <a:solidFill>
                  <a:srgbClr val="7F7F7F"/>
                </a:solidFill>
                <a:latin typeface="Century Gothic Italic"/>
                <a:cs typeface="Century Gothic Italic"/>
              </a:rPr>
              <a:t>Ηλεκτρικά οχήματα (EVs)</a:t>
            </a:r>
            <a:endParaRPr sz="1400">
              <a:latin typeface="Century Gothic Italic"/>
              <a:cs typeface="Century Gothic Italic"/>
            </a:endParaRPr>
          </a:p>
          <a:p>
            <a:pPr marL="567055">
              <a:lnSpc>
                <a:spcPct val="100000"/>
              </a:lnSpc>
              <a:spcBef>
                <a:spcPts val="625"/>
              </a:spcBef>
            </a:pPr>
            <a:r>
              <a:rPr lang="el" sz="140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lang="el" sz="1400" i="1">
                <a:solidFill>
                  <a:srgbClr val="7F7F7F"/>
                </a:solidFill>
                <a:latin typeface="Century Gothic Italic"/>
                <a:cs typeface="Century Gothic Italic"/>
              </a:rPr>
              <a:t>με μπαταρίες και ενσωματωμένους πόρους</a:t>
            </a:r>
            <a:endParaRPr sz="1400">
              <a:latin typeface="Century Gothic Italic"/>
              <a:cs typeface="Century Gothic Italic"/>
            </a:endParaRPr>
          </a:p>
          <a:p>
            <a:pPr marL="201295">
              <a:lnSpc>
                <a:spcPct val="100000"/>
              </a:lnSpc>
              <a:spcBef>
                <a:spcPts val="615"/>
              </a:spcBef>
            </a:pPr>
            <a:r>
              <a:rPr lang="el" sz="1600">
                <a:latin typeface="Arial"/>
                <a:cs typeface="Arial"/>
              </a:rPr>
              <a:t>• </a:t>
            </a:r>
            <a:r>
              <a:rPr lang="el" sz="1600" b="1" i="1">
                <a:latin typeface="Century Gothic Bold Italic"/>
                <a:cs typeface="Century Gothic Bold Italic"/>
              </a:rPr>
              <a:t>Συστήματα ελέγχου</a:t>
            </a:r>
            <a:endParaRPr sz="1600">
              <a:latin typeface="Century Gothic Bold Italic"/>
              <a:cs typeface="Century Gothic Bold Italic"/>
            </a:endParaRPr>
          </a:p>
          <a:p>
            <a:pPr marL="383540">
              <a:lnSpc>
                <a:spcPct val="100000"/>
              </a:lnSpc>
              <a:spcBef>
                <a:spcPts val="585"/>
              </a:spcBef>
            </a:pPr>
            <a:r>
              <a:rPr lang="el" sz="1400">
                <a:latin typeface="Arial"/>
                <a:cs typeface="Arial"/>
              </a:rPr>
              <a:t>•  </a:t>
            </a:r>
            <a:r>
              <a:rPr lang="el" sz="1400" i="1">
                <a:latin typeface="Century Gothic Italic"/>
                <a:cs typeface="Century Gothic Italic"/>
              </a:rPr>
              <a:t>Κεντρικά Συστήματα Ελέγχου (CCS)</a:t>
            </a:r>
            <a:endParaRPr sz="1400">
              <a:latin typeface="Century Gothic Italic"/>
              <a:cs typeface="Century Gothic Italic"/>
            </a:endParaRPr>
          </a:p>
          <a:p>
            <a:pPr marL="567055">
              <a:lnSpc>
                <a:spcPct val="100000"/>
              </a:lnSpc>
              <a:spcBef>
                <a:spcPts val="625"/>
              </a:spcBef>
            </a:pPr>
            <a:r>
              <a:rPr lang="el" sz="1400">
                <a:latin typeface="Arial"/>
                <a:cs typeface="Arial"/>
              </a:rPr>
              <a:t>• </a:t>
            </a:r>
            <a:r>
              <a:rPr lang="el" sz="1400" i="1">
                <a:latin typeface="Century Gothic Italic"/>
                <a:cs typeface="Century Gothic Italic"/>
              </a:rPr>
              <a:t>Σύστημα διαχείρισης CS (CSMS)</a:t>
            </a:r>
            <a:endParaRPr sz="1400">
              <a:latin typeface="Century Gothic Italic"/>
              <a:cs typeface="Century Gothic Italic"/>
            </a:endParaRPr>
          </a:p>
          <a:p>
            <a:pPr marL="567055">
              <a:lnSpc>
                <a:spcPct val="100000"/>
              </a:lnSpc>
              <a:spcBef>
                <a:spcPts val="505"/>
              </a:spcBef>
            </a:pPr>
            <a:r>
              <a:rPr lang="el" sz="1400">
                <a:latin typeface="Arial"/>
                <a:cs typeface="Arial"/>
              </a:rPr>
              <a:t>• </a:t>
            </a:r>
            <a:r>
              <a:rPr lang="el" sz="1400" i="1">
                <a:latin typeface="Century Gothic Italic"/>
                <a:cs typeface="Century Gothic Italic"/>
              </a:rPr>
              <a:t>Σύστημα Διαχείρισης Ενέργειας (EMS)</a:t>
            </a:r>
            <a:endParaRPr sz="1400">
              <a:latin typeface="Century Gothic Italic"/>
              <a:cs typeface="Century Gothic Italic"/>
            </a:endParaRPr>
          </a:p>
          <a:p>
            <a:pPr marL="383540">
              <a:lnSpc>
                <a:spcPct val="100000"/>
              </a:lnSpc>
              <a:spcBef>
                <a:spcPts val="625"/>
              </a:spcBef>
            </a:pPr>
            <a:r>
              <a:rPr lang="el" sz="1400">
                <a:latin typeface="Arial"/>
                <a:cs typeface="Arial"/>
              </a:rPr>
              <a:t>•  </a:t>
            </a:r>
            <a:r>
              <a:rPr lang="el" sz="1400" i="1">
                <a:latin typeface="Century Gothic Italic"/>
                <a:cs typeface="Century Gothic Italic"/>
              </a:rPr>
              <a:t>Σταθμοί φόρτισης (CSs)</a:t>
            </a:r>
            <a:endParaRPr sz="1400">
              <a:latin typeface="Century Gothic Italic"/>
              <a:cs typeface="Century Gothic Italic"/>
            </a:endParaRPr>
          </a:p>
          <a:p>
            <a:pPr marL="567055">
              <a:lnSpc>
                <a:spcPct val="100000"/>
              </a:lnSpc>
              <a:spcBef>
                <a:spcPts val="620"/>
              </a:spcBef>
            </a:pPr>
            <a:r>
              <a:rPr lang="el" sz="1400">
                <a:latin typeface="Arial"/>
                <a:cs typeface="Arial"/>
              </a:rPr>
              <a:t>•  </a:t>
            </a:r>
            <a:r>
              <a:rPr lang="el" sz="1400" i="1">
                <a:latin typeface="Century Gothic Italic"/>
                <a:cs typeface="Century Gothic Italic"/>
              </a:rPr>
              <a:t>Επικοινωνίες IT/OT</a:t>
            </a:r>
            <a:endParaRPr sz="140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5519" y="1577524"/>
            <a:ext cx="3692525" cy="22631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el" sz="1800" i="1" spc="-25">
                <a:latin typeface="Century Gothic Italic"/>
                <a:cs typeface="Century Gothic Italic"/>
              </a:rPr>
              <a:t>f:</a:t>
            </a: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</a:pP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</a:pP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800">
              <a:latin typeface="Century Gothic Italic"/>
              <a:cs typeface="Century Gothic Italic"/>
            </a:endParaRPr>
          </a:p>
          <a:p>
            <a:pPr marR="682625" algn="ctr">
              <a:lnSpc>
                <a:spcPct val="100000"/>
              </a:lnSpc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</a:pP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</a:pP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200">
              <a:latin typeface="Century Gothic Bold"/>
              <a:cs typeface="Century Gothic Bold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49376" y="623531"/>
            <a:ext cx="4314190" cy="6156325"/>
            <a:chOff x="7549376" y="623531"/>
            <a:chExt cx="4314190" cy="6156325"/>
          </a:xfrm>
        </p:grpSpPr>
        <p:sp>
          <p:nvSpPr>
            <p:cNvPr id="14" name="object 14"/>
            <p:cNvSpPr/>
            <p:nvPr/>
          </p:nvSpPr>
          <p:spPr>
            <a:xfrm>
              <a:off x="10193245" y="1470162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3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1"/>
                  </a:lnTo>
                  <a:lnTo>
                    <a:pt x="0" y="655981"/>
                  </a:lnTo>
                  <a:lnTo>
                    <a:pt x="178903" y="834886"/>
                  </a:lnTo>
                  <a:lnTo>
                    <a:pt x="357808" y="655981"/>
                  </a:lnTo>
                  <a:lnTo>
                    <a:pt x="268356" y="655981"/>
                  </a:lnTo>
                  <a:lnTo>
                    <a:pt x="268356" y="178904"/>
                  </a:lnTo>
                  <a:lnTo>
                    <a:pt x="357808" y="178904"/>
                  </a:lnTo>
                  <a:lnTo>
                    <a:pt x="17890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3212713" y="0"/>
                  </a:moveTo>
                  <a:lnTo>
                    <a:pt x="0" y="0"/>
                  </a:lnTo>
                  <a:lnTo>
                    <a:pt x="0" y="792035"/>
                  </a:lnTo>
                  <a:lnTo>
                    <a:pt x="3212713" y="792035"/>
                  </a:lnTo>
                  <a:lnTo>
                    <a:pt x="321271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0" y="0"/>
                  </a:moveTo>
                  <a:lnTo>
                    <a:pt x="3212714" y="0"/>
                  </a:lnTo>
                  <a:lnTo>
                    <a:pt x="3212714" y="792035"/>
                  </a:lnTo>
                  <a:lnTo>
                    <a:pt x="0" y="79203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06903" y="663955"/>
            <a:ext cx="48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CCS</a:t>
            </a:r>
            <a:endParaRPr sz="1800">
              <a:latin typeface="Century Gothic Bold"/>
              <a:cs typeface="Century Gothic 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05483" y="1005443"/>
            <a:ext cx="1548765" cy="335280"/>
            <a:chOff x="8705483" y="1005443"/>
            <a:chExt cx="1548765" cy="335280"/>
          </a:xfrm>
        </p:grpSpPr>
        <p:sp>
          <p:nvSpPr>
            <p:cNvPr id="20" name="object 20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1532473" y="0"/>
                  </a:moveTo>
                  <a:lnTo>
                    <a:pt x="0" y="0"/>
                  </a:lnTo>
                  <a:lnTo>
                    <a:pt x="0" y="318860"/>
                  </a:lnTo>
                  <a:lnTo>
                    <a:pt x="1532473" y="318860"/>
                  </a:lnTo>
                  <a:lnTo>
                    <a:pt x="1532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0" y="0"/>
                  </a:moveTo>
                  <a:lnTo>
                    <a:pt x="1532473" y="0"/>
                  </a:lnTo>
                  <a:lnTo>
                    <a:pt x="1532473" y="318860"/>
                  </a:lnTo>
                  <a:lnTo>
                    <a:pt x="0" y="31886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36769" y="1053083"/>
            <a:ext cx="498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0">
                <a:latin typeface="Century Gothic"/>
                <a:cs typeface="Century Gothic"/>
              </a:rPr>
              <a:t>CSMS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299762" y="1005443"/>
            <a:ext cx="1477010" cy="327025"/>
            <a:chOff x="10299762" y="1005443"/>
            <a:chExt cx="1477010" cy="327025"/>
          </a:xfrm>
        </p:grpSpPr>
        <p:sp>
          <p:nvSpPr>
            <p:cNvPr id="24" name="object 24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1460844" y="0"/>
                  </a:moveTo>
                  <a:lnTo>
                    <a:pt x="0" y="0"/>
                  </a:lnTo>
                  <a:lnTo>
                    <a:pt x="0" y="310892"/>
                  </a:lnTo>
                  <a:lnTo>
                    <a:pt x="1460844" y="310892"/>
                  </a:lnTo>
                  <a:lnTo>
                    <a:pt x="1460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0" y="0"/>
                  </a:moveTo>
                  <a:lnTo>
                    <a:pt x="1460844" y="0"/>
                  </a:lnTo>
                  <a:lnTo>
                    <a:pt x="1460844" y="310893"/>
                  </a:lnTo>
                  <a:lnTo>
                    <a:pt x="0" y="31089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864289" y="1050035"/>
            <a:ext cx="3606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5">
                <a:latin typeface="Century Gothic"/>
                <a:cs typeface="Century Gothic"/>
              </a:rPr>
              <a:t>ΕΝΣ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68237" y="1537491"/>
            <a:ext cx="4423410" cy="2909570"/>
            <a:chOff x="5668237" y="1537491"/>
            <a:chExt cx="4423410" cy="290957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6337" y="1575591"/>
              <a:ext cx="3773319" cy="283312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87287" y="1556541"/>
              <a:ext cx="3811904" cy="2871470"/>
            </a:xfrm>
            <a:custGeom>
              <a:avLst/>
              <a:gdLst/>
              <a:ahLst/>
              <a:cxnLst/>
              <a:rect l="l" t="t" r="r" b="b"/>
              <a:pathLst>
                <a:path w="3811904" h="2871470">
                  <a:moveTo>
                    <a:pt x="0" y="0"/>
                  </a:moveTo>
                  <a:lnTo>
                    <a:pt x="3811420" y="0"/>
                  </a:lnTo>
                  <a:lnTo>
                    <a:pt x="3811420" y="2871224"/>
                  </a:lnTo>
                  <a:lnTo>
                    <a:pt x="0" y="28712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90249" y="1561922"/>
              <a:ext cx="587375" cy="823594"/>
            </a:xfrm>
            <a:custGeom>
              <a:avLst/>
              <a:gdLst/>
              <a:ahLst/>
              <a:cxnLst/>
              <a:rect l="l" t="t" r="r" b="b"/>
              <a:pathLst>
                <a:path w="587375" h="823594">
                  <a:moveTo>
                    <a:pt x="0" y="0"/>
                  </a:moveTo>
                  <a:lnTo>
                    <a:pt x="587115" y="823360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0249" y="4001844"/>
              <a:ext cx="471170" cy="361950"/>
            </a:xfrm>
            <a:custGeom>
              <a:avLst/>
              <a:gdLst/>
              <a:ahLst/>
              <a:cxnLst/>
              <a:rect l="l" t="t" r="r" b="b"/>
              <a:pathLst>
                <a:path w="471170" h="361950">
                  <a:moveTo>
                    <a:pt x="0" y="361737"/>
                  </a:moveTo>
                  <a:lnTo>
                    <a:pt x="471128" y="0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17521" y="1617979"/>
            <a:ext cx="42161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l" sz="2700" i="1" baseline="12345" dirty="0">
                <a:latin typeface="Century Gothic Italic"/>
                <a:cs typeface="Century Gothic Italic"/>
              </a:rPr>
              <a:t>δ o </a:t>
            </a:r>
            <a:r>
              <a:rPr lang="el" sz="1800" b="1" dirty="0">
                <a:latin typeface="Century Gothic Bold"/>
                <a:cs typeface="Century Gothic Bold"/>
              </a:rPr>
              <a:t>Έξυπνος μετρητής και ελεγκτής</a:t>
            </a:r>
            <a:endParaRPr sz="1800" dirty="0">
              <a:latin typeface="Century Gothic Bold"/>
              <a:cs typeface="Century Gothic Bol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914089" y="2042530"/>
            <a:ext cx="3417570" cy="1798955"/>
            <a:chOff x="5914089" y="2042530"/>
            <a:chExt cx="3417570" cy="1798955"/>
          </a:xfrm>
        </p:grpSpPr>
        <p:sp>
          <p:nvSpPr>
            <p:cNvPr id="34" name="object 34"/>
            <p:cNvSpPr/>
            <p:nvPr/>
          </p:nvSpPr>
          <p:spPr>
            <a:xfrm>
              <a:off x="5933139" y="2061580"/>
              <a:ext cx="2050414" cy="1650364"/>
            </a:xfrm>
            <a:custGeom>
              <a:avLst/>
              <a:gdLst/>
              <a:ahLst/>
              <a:cxnLst/>
              <a:rect l="l" t="t" r="r" b="b"/>
              <a:pathLst>
                <a:path w="2050415" h="1650364">
                  <a:moveTo>
                    <a:pt x="0" y="0"/>
                  </a:moveTo>
                  <a:lnTo>
                    <a:pt x="2050177" y="0"/>
                  </a:lnTo>
                  <a:lnTo>
                    <a:pt x="2050177" y="1649746"/>
                  </a:lnTo>
                  <a:lnTo>
                    <a:pt x="0" y="164974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04785" y="3374604"/>
              <a:ext cx="1122045" cy="462280"/>
            </a:xfrm>
            <a:custGeom>
              <a:avLst/>
              <a:gdLst/>
              <a:ahLst/>
              <a:cxnLst/>
              <a:rect l="l" t="t" r="r" b="b"/>
              <a:pathLst>
                <a:path w="1122045" h="462279">
                  <a:moveTo>
                    <a:pt x="1121718" y="0"/>
                  </a:moveTo>
                  <a:lnTo>
                    <a:pt x="0" y="0"/>
                  </a:lnTo>
                  <a:lnTo>
                    <a:pt x="0" y="461665"/>
                  </a:lnTo>
                  <a:lnTo>
                    <a:pt x="1121718" y="461665"/>
                  </a:lnTo>
                  <a:lnTo>
                    <a:pt x="1121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04785" y="3374604"/>
              <a:ext cx="1122045" cy="462280"/>
            </a:xfrm>
            <a:custGeom>
              <a:avLst/>
              <a:gdLst/>
              <a:ahLst/>
              <a:cxnLst/>
              <a:rect l="l" t="t" r="r" b="b"/>
              <a:pathLst>
                <a:path w="1122045" h="462279">
                  <a:moveTo>
                    <a:pt x="0" y="0"/>
                  </a:moveTo>
                  <a:lnTo>
                    <a:pt x="1121718" y="0"/>
                  </a:lnTo>
                  <a:lnTo>
                    <a:pt x="1121718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235821" y="3393173"/>
            <a:ext cx="1213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" sz="700" b="1" dirty="0">
                <a:latin typeface="Century Gothic Bold"/>
                <a:cs typeface="Century Gothic Bold"/>
              </a:rPr>
              <a:t>Αισθητήρες που αντιλαμβάνονται την πραγματική κατανάλωση ενέργειας</a:t>
            </a:r>
            <a:endParaRPr sz="700" dirty="0">
              <a:latin typeface="Century Gothic Bold"/>
              <a:cs typeface="Century Gothic 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16746" y="3249662"/>
            <a:ext cx="1122045" cy="339090"/>
          </a:xfrm>
          <a:custGeom>
            <a:avLst/>
            <a:gdLst/>
            <a:ahLst/>
            <a:cxnLst/>
            <a:rect l="l" t="t" r="r" b="b"/>
            <a:pathLst>
              <a:path w="1122045" h="339089">
                <a:moveTo>
                  <a:pt x="1121718" y="0"/>
                </a:moveTo>
                <a:lnTo>
                  <a:pt x="0" y="0"/>
                </a:lnTo>
                <a:lnTo>
                  <a:pt x="0" y="338554"/>
                </a:lnTo>
                <a:lnTo>
                  <a:pt x="1121718" y="338554"/>
                </a:lnTo>
                <a:lnTo>
                  <a:pt x="112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16746" y="3249662"/>
            <a:ext cx="1122045" cy="339090"/>
          </a:xfrm>
          <a:prstGeom prst="rect">
            <a:avLst/>
          </a:prstGeom>
          <a:ln w="9525">
            <a:solidFill>
              <a:srgbClr val="009051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0805" marR="189865">
              <a:lnSpc>
                <a:spcPts val="910"/>
              </a:lnSpc>
              <a:spcBef>
                <a:spcPts val="420"/>
              </a:spcBef>
            </a:pPr>
            <a:r>
              <a:rPr lang="el" sz="800" b="1">
                <a:latin typeface="Century Gothic Bold"/>
                <a:cs typeface="Century Gothic Bold"/>
              </a:rPr>
              <a:t>RaspBerry Pi 3 για έλεγχο</a:t>
            </a:r>
            <a:endParaRPr sz="800">
              <a:latin typeface="Century Gothic Bold"/>
              <a:cs typeface="Century Gothic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56826" y="2258693"/>
            <a:ext cx="1122045" cy="275653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 marR="327025">
              <a:lnSpc>
                <a:spcPts val="910"/>
              </a:lnSpc>
              <a:spcBef>
                <a:spcPts val="420"/>
              </a:spcBef>
            </a:pPr>
            <a:r>
              <a:rPr lang="el" sz="700" b="1" dirty="0">
                <a:latin typeface="Century Gothic Bold"/>
                <a:cs typeface="Century Gothic Bold"/>
              </a:rPr>
              <a:t>SmartPi για τον έξυπνο μετρητή</a:t>
            </a:r>
            <a:endParaRPr sz="700" dirty="0">
              <a:latin typeface="Century Gothic Bold"/>
              <a:cs typeface="Century Gothic Bol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0526" y="1413347"/>
            <a:ext cx="5060950" cy="3814445"/>
            <a:chOff x="356581" y="1467394"/>
            <a:chExt cx="5060950" cy="381444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680" y="1505494"/>
              <a:ext cx="4984291" cy="373821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5631" y="1486444"/>
              <a:ext cx="5022850" cy="3776345"/>
            </a:xfrm>
            <a:custGeom>
              <a:avLst/>
              <a:gdLst/>
              <a:ahLst/>
              <a:cxnLst/>
              <a:rect l="l" t="t" r="r" b="b"/>
              <a:pathLst>
                <a:path w="5022850" h="3776345">
                  <a:moveTo>
                    <a:pt x="0" y="0"/>
                  </a:moveTo>
                  <a:lnTo>
                    <a:pt x="5022391" y="0"/>
                  </a:lnTo>
                  <a:lnTo>
                    <a:pt x="5022391" y="3776319"/>
                  </a:lnTo>
                  <a:lnTo>
                    <a:pt x="0" y="377631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243757" y="3299305"/>
            <a:ext cx="1122045" cy="339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0805" marR="254635">
              <a:lnSpc>
                <a:spcPts val="890"/>
              </a:lnSpc>
              <a:spcBef>
                <a:spcPts val="450"/>
              </a:spcBef>
            </a:pPr>
            <a:r>
              <a:rPr lang="el" sz="800" b="1">
                <a:latin typeface="Century Gothic Bold"/>
                <a:cs typeface="Century Gothic Bold"/>
              </a:rPr>
              <a:t>RaspBerry Pi 3 + SmartPi</a:t>
            </a:r>
            <a:endParaRPr sz="800">
              <a:latin typeface="Century Gothic Bold"/>
              <a:cs typeface="Century Gothic Bol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196184" y="2521403"/>
            <a:ext cx="635635" cy="225425"/>
            <a:chOff x="2196184" y="2521403"/>
            <a:chExt cx="635635" cy="225425"/>
          </a:xfrm>
        </p:grpSpPr>
        <p:sp>
          <p:nvSpPr>
            <p:cNvPr id="46" name="object 46"/>
            <p:cNvSpPr/>
            <p:nvPr/>
          </p:nvSpPr>
          <p:spPr>
            <a:xfrm>
              <a:off x="2200946" y="2526165"/>
              <a:ext cx="626110" cy="215900"/>
            </a:xfrm>
            <a:custGeom>
              <a:avLst/>
              <a:gdLst/>
              <a:ahLst/>
              <a:cxnLst/>
              <a:rect l="l" t="t" r="r" b="b"/>
              <a:pathLst>
                <a:path w="626110" h="215900">
                  <a:moveTo>
                    <a:pt x="625765" y="0"/>
                  </a:moveTo>
                  <a:lnTo>
                    <a:pt x="0" y="0"/>
                  </a:lnTo>
                  <a:lnTo>
                    <a:pt x="0" y="215444"/>
                  </a:lnTo>
                  <a:lnTo>
                    <a:pt x="625765" y="215444"/>
                  </a:lnTo>
                  <a:lnTo>
                    <a:pt x="625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00946" y="2526165"/>
              <a:ext cx="626110" cy="215900"/>
            </a:xfrm>
            <a:custGeom>
              <a:avLst/>
              <a:gdLst/>
              <a:ahLst/>
              <a:cxnLst/>
              <a:rect l="l" t="t" r="r" b="b"/>
              <a:pathLst>
                <a:path w="626110" h="215900">
                  <a:moveTo>
                    <a:pt x="0" y="0"/>
                  </a:moveTo>
                  <a:lnTo>
                    <a:pt x="625766" y="0"/>
                  </a:lnTo>
                  <a:lnTo>
                    <a:pt x="625766" y="215444"/>
                  </a:lnTo>
                  <a:lnTo>
                    <a:pt x="0" y="215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150739" y="2565906"/>
            <a:ext cx="6958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el" sz="800" b="1" spc="-10" dirty="0">
                <a:latin typeface="Century Gothic Bold"/>
                <a:cs typeface="Century Gothic Bold"/>
              </a:rPr>
              <a:t>Αισθητήρες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37213" y="2400171"/>
            <a:ext cx="1187846" cy="285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0805" marR="336550">
              <a:lnSpc>
                <a:spcPts val="910"/>
              </a:lnSpc>
              <a:spcBef>
                <a:spcPts val="430"/>
              </a:spcBef>
            </a:pPr>
            <a:r>
              <a:rPr lang="el" sz="800" b="1" spc="-5" dirty="0">
                <a:latin typeface="Century Gothic Bold"/>
                <a:cs typeface="Century Gothic Bold"/>
              </a:rPr>
              <a:t>Ηλεκτρονόμοι - ενεργοποιητές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28606" y="4734623"/>
            <a:ext cx="959950" cy="468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91440" marR="408940">
              <a:lnSpc>
                <a:spcPts val="890"/>
              </a:lnSpc>
              <a:spcBef>
                <a:spcPts val="455"/>
              </a:spcBef>
            </a:pPr>
            <a:r>
              <a:rPr lang="el-GR" sz="800" b="1" dirty="0">
                <a:latin typeface="Century Gothic Bold"/>
                <a:cs typeface="Century Gothic Bold"/>
              </a:rPr>
              <a:t>Υποδοχή </a:t>
            </a:r>
            <a:r>
              <a:rPr lang="en-US" sz="800" b="1" dirty="0">
                <a:latin typeface="Century Gothic Bold"/>
                <a:cs typeface="Century Gothic Bold"/>
              </a:rPr>
              <a:t>Shuko</a:t>
            </a:r>
            <a:endParaRPr lang="en-US" sz="800" dirty="0">
              <a:latin typeface="Century Gothic Bold"/>
              <a:cs typeface="Century Gothic Bold"/>
            </a:endParaRPr>
          </a:p>
          <a:p>
            <a:pPr marL="91440" marR="408940">
              <a:lnSpc>
                <a:spcPts val="890"/>
              </a:lnSpc>
              <a:spcBef>
                <a:spcPts val="455"/>
              </a:spcBef>
            </a:pP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5078" y="4363793"/>
            <a:ext cx="1094522" cy="288541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0805" marR="408940">
              <a:lnSpc>
                <a:spcPts val="890"/>
              </a:lnSpc>
              <a:spcBef>
                <a:spcPts val="450"/>
              </a:spcBef>
            </a:pPr>
            <a:r>
              <a:rPr lang="el" sz="800" b="1" dirty="0">
                <a:latin typeface="Century Gothic Bold"/>
                <a:cs typeface="Century Gothic Bold"/>
              </a:rPr>
              <a:t>Υποδοχή τύπου 2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22109" y="4849845"/>
            <a:ext cx="836930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lang="el" sz="800" b="1" dirty="0">
                <a:latin typeface="Century Gothic Bold"/>
                <a:cs typeface="Century Gothic Bold"/>
              </a:rPr>
              <a:t>Κατάσταση led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95742" y="2344588"/>
            <a:ext cx="1014094" cy="736600"/>
          </a:xfrm>
          <a:custGeom>
            <a:avLst/>
            <a:gdLst/>
            <a:ahLst/>
            <a:cxnLst/>
            <a:rect l="l" t="t" r="r" b="b"/>
            <a:pathLst>
              <a:path w="1014094" h="736600">
                <a:moveTo>
                  <a:pt x="912638" y="0"/>
                </a:moveTo>
                <a:lnTo>
                  <a:pt x="0" y="160689"/>
                </a:lnTo>
                <a:lnTo>
                  <a:pt x="101401" y="736605"/>
                </a:lnTo>
                <a:lnTo>
                  <a:pt x="1014040" y="575915"/>
                </a:lnTo>
                <a:lnTo>
                  <a:pt x="912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 rot="21060000">
            <a:off x="1306830" y="2512597"/>
            <a:ext cx="73780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l" sz="1100" b="1" spc="-50" baseline="3472" dirty="0">
                <a:latin typeface="Century Gothic Bold"/>
                <a:cs typeface="Century Gothic Bold"/>
              </a:rPr>
              <a:t>Σταθμός Φόρτισης</a:t>
            </a:r>
            <a:r>
              <a:rPr lang="el" sz="1100" b="1" spc="-75" baseline="3472" dirty="0">
                <a:latin typeface="Century Gothic Bold"/>
                <a:cs typeface="Century Gothic Bold"/>
              </a:rPr>
              <a:t>–</a:t>
            </a:r>
            <a:endParaRPr sz="1100" baseline="3472" dirty="0">
              <a:latin typeface="Century Gothic Bold"/>
              <a:cs typeface="Century Gothic Bold"/>
            </a:endParaRPr>
          </a:p>
        </p:txBody>
      </p:sp>
      <p:sp>
        <p:nvSpPr>
          <p:cNvPr id="56" name="object 56"/>
          <p:cNvSpPr txBox="1"/>
          <p:nvPr/>
        </p:nvSpPr>
        <p:spPr>
          <a:xfrm rot="21060000">
            <a:off x="1347525" y="2720634"/>
            <a:ext cx="73296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l" sz="800" b="1" spc="-20" dirty="0">
                <a:latin typeface="Century Gothic Bold"/>
                <a:cs typeface="Century Gothic Bold"/>
              </a:rPr>
              <a:t>Πανεπιστήμιο της Μάλαγα</a:t>
            </a:r>
            <a:endParaRPr sz="1200" baseline="3472" dirty="0">
              <a:latin typeface="Century Gothic Bold"/>
              <a:cs typeface="Century Gothic 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14008" y="1936369"/>
            <a:ext cx="1656714" cy="339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ts val="925"/>
              </a:lnSpc>
              <a:spcBef>
                <a:spcPts val="370"/>
              </a:spcBef>
            </a:pPr>
            <a:r>
              <a:rPr lang="el" sz="800" b="1" dirty="0">
                <a:latin typeface="Century Gothic Bold"/>
                <a:cs typeface="Century Gothic Bold"/>
              </a:rPr>
              <a:t>Έλεγχος φόρτισης – EVSE</a:t>
            </a:r>
            <a:endParaRPr sz="800" dirty="0">
              <a:latin typeface="Century Gothic Bold"/>
              <a:cs typeface="Century Gothic Bold"/>
            </a:endParaRPr>
          </a:p>
          <a:p>
            <a:pPr marL="91440">
              <a:lnSpc>
                <a:spcPts val="925"/>
              </a:lnSpc>
            </a:pPr>
            <a:r>
              <a:rPr lang="el" sz="800" b="1" dirty="0">
                <a:latin typeface="Century Gothic Bold"/>
                <a:cs typeface="Century Gothic Bold"/>
              </a:rPr>
              <a:t>για τη σύνδεση με το EV</a:t>
            </a:r>
            <a:endParaRPr sz="800" dirty="0">
              <a:latin typeface="Century Gothic Bold"/>
              <a:cs typeface="Century Gothic Bold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84069" y="1476891"/>
            <a:ext cx="343535" cy="3799840"/>
            <a:chOff x="5384069" y="1476891"/>
            <a:chExt cx="343535" cy="3799840"/>
          </a:xfrm>
        </p:grpSpPr>
        <p:sp>
          <p:nvSpPr>
            <p:cNvPr id="60" name="object 60"/>
            <p:cNvSpPr/>
            <p:nvPr/>
          </p:nvSpPr>
          <p:spPr>
            <a:xfrm>
              <a:off x="5398357" y="1491179"/>
              <a:ext cx="292735" cy="71120"/>
            </a:xfrm>
            <a:custGeom>
              <a:avLst/>
              <a:gdLst/>
              <a:ahLst/>
              <a:cxnLst/>
              <a:rect l="l" t="t" r="r" b="b"/>
              <a:pathLst>
                <a:path w="292735" h="71119">
                  <a:moveTo>
                    <a:pt x="0" y="0"/>
                  </a:moveTo>
                  <a:lnTo>
                    <a:pt x="292423" y="70742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05437" y="4408714"/>
              <a:ext cx="307975" cy="854075"/>
            </a:xfrm>
            <a:custGeom>
              <a:avLst/>
              <a:gdLst/>
              <a:ahLst/>
              <a:cxnLst/>
              <a:rect l="l" t="t" r="r" b="b"/>
              <a:pathLst>
                <a:path w="307975" h="854075">
                  <a:moveTo>
                    <a:pt x="0" y="853572"/>
                  </a:moveTo>
                  <a:lnTo>
                    <a:pt x="307706" y="0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7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48679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2305" y="-11112"/>
            <a:ext cx="5666740" cy="6880225"/>
            <a:chOff x="6522305" y="-11112"/>
            <a:chExt cx="566674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690" y="0"/>
              <a:ext cx="5024824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700"/>
              </a:spcBef>
              <a:buClr>
                <a:srgbClr val="FFBA00"/>
              </a:buClr>
              <a:buFont typeface="Arial"/>
              <a:buChar char="•"/>
              <a:tabLst>
                <a:tab pos="167005" algn="l"/>
              </a:tabLst>
            </a:pPr>
            <a:r>
              <a:rPr lang="el" dirty="0"/>
              <a:t>Οι υποδομές φόρτισης ηλεκτρικών οχημάτων αποτελούνται από:</a:t>
            </a:r>
          </a:p>
          <a:p>
            <a:pPr marL="398145" lvl="1" indent="-18415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 dirty="0">
                <a:solidFill>
                  <a:srgbClr val="7F7F7F"/>
                </a:solidFill>
                <a:latin typeface="Century Gothic Bold"/>
                <a:cs typeface="Century Gothic Bold"/>
              </a:rPr>
              <a:t>Συστήματα ισχύος</a:t>
            </a:r>
            <a:endParaRPr sz="1600" dirty="0">
              <a:latin typeface="Century Gothic Bold"/>
              <a:cs typeface="Century Gothic Bold"/>
            </a:endParaRPr>
          </a:p>
          <a:p>
            <a:pPr marL="578485" lvl="2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Κατανεμημένοι Ενεργειακοί Πόροι (DERs)</a:t>
            </a:r>
            <a:endParaRPr sz="14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γεννήτριες, συστήματα αποθήκευσης, συστήματα ανανεώσιμων πηγών ενέργειας...</a:t>
            </a:r>
            <a:endParaRPr sz="1200" dirty="0">
              <a:latin typeface="Century Gothic"/>
              <a:cs typeface="Century Gothic"/>
            </a:endParaRPr>
          </a:p>
          <a:p>
            <a:pPr marL="578485" lvl="2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Ηλεκτρικά οχήματα (EVs)</a:t>
            </a:r>
            <a:endParaRPr sz="14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με μπαταρίες και ενσωματωμένους πόρους</a:t>
            </a:r>
            <a:endParaRPr sz="1200" dirty="0">
              <a:latin typeface="Century Gothic"/>
              <a:cs typeface="Century Gothic"/>
            </a:endParaRPr>
          </a:p>
          <a:p>
            <a:pPr marL="398145" lvl="1" indent="-18415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 dirty="0">
                <a:solidFill>
                  <a:srgbClr val="7F7F7F"/>
                </a:solidFill>
                <a:latin typeface="Century Gothic Bold"/>
                <a:cs typeface="Century Gothic Bold"/>
              </a:rPr>
              <a:t>Συστήματα ελέγχου</a:t>
            </a:r>
            <a:endParaRPr sz="1600" dirty="0">
              <a:latin typeface="Century Gothic Bold"/>
              <a:cs typeface="Century Gothic Bold"/>
            </a:endParaRPr>
          </a:p>
          <a:p>
            <a:pPr marL="578485" lvl="2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4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Σύστημα διαχείρισης CS (CSMS)</a:t>
            </a:r>
            <a:endParaRPr sz="12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Σύστημα Διαχείρισης Ενέργειας (EMS)</a:t>
            </a:r>
            <a:endParaRPr sz="1200" dirty="0">
              <a:latin typeface="Century Gothic"/>
              <a:cs typeface="Century Gothic"/>
            </a:endParaRPr>
          </a:p>
          <a:p>
            <a:pPr marL="578485" lvl="2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Σταθμοί φόρτισης (CS)</a:t>
            </a:r>
            <a:endParaRPr sz="14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Επικοινωνίες IT/OT</a:t>
            </a:r>
            <a:endParaRPr sz="12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Ηλεκτρικοί σύνδεσμοι (ή εξοπλισμός τροφοδοσίας ηλεκτρικών οχημάτων (EVSE))</a:t>
            </a:r>
            <a:endParaRPr sz="1200" dirty="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Ελεγκτές, αισθητήρες και έξυπνοι μετρητές</a:t>
            </a:r>
            <a:endParaRPr sz="1200" dirty="0">
              <a:latin typeface="Century Gothic"/>
              <a:cs typeface="Century Gothic"/>
            </a:endParaRPr>
          </a:p>
          <a:p>
            <a:pPr marL="398145" lvl="1" indent="-18415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 dirty="0">
                <a:latin typeface="Century Gothic Bold"/>
                <a:cs typeface="Century Gothic Bold"/>
              </a:rPr>
              <a:t>Συστήματα πληρωμών</a:t>
            </a:r>
            <a:endParaRPr sz="1600" dirty="0">
              <a:latin typeface="Century Gothic Bold"/>
              <a:cs typeface="Century Gothic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49376" y="623531"/>
            <a:ext cx="4314190" cy="6156325"/>
            <a:chOff x="7549376" y="623531"/>
            <a:chExt cx="4314190" cy="6156325"/>
          </a:xfrm>
        </p:grpSpPr>
        <p:sp>
          <p:nvSpPr>
            <p:cNvPr id="14" name="object 14"/>
            <p:cNvSpPr/>
            <p:nvPr/>
          </p:nvSpPr>
          <p:spPr>
            <a:xfrm>
              <a:off x="10193245" y="1470162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3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1"/>
                  </a:lnTo>
                  <a:lnTo>
                    <a:pt x="0" y="655981"/>
                  </a:lnTo>
                  <a:lnTo>
                    <a:pt x="178903" y="834886"/>
                  </a:lnTo>
                  <a:lnTo>
                    <a:pt x="357808" y="655981"/>
                  </a:lnTo>
                  <a:lnTo>
                    <a:pt x="268356" y="655981"/>
                  </a:lnTo>
                  <a:lnTo>
                    <a:pt x="268356" y="178904"/>
                  </a:lnTo>
                  <a:lnTo>
                    <a:pt x="357808" y="178904"/>
                  </a:lnTo>
                  <a:lnTo>
                    <a:pt x="17890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3212713" y="0"/>
                  </a:moveTo>
                  <a:lnTo>
                    <a:pt x="0" y="0"/>
                  </a:lnTo>
                  <a:lnTo>
                    <a:pt x="0" y="792035"/>
                  </a:lnTo>
                  <a:lnTo>
                    <a:pt x="3212713" y="792035"/>
                  </a:lnTo>
                  <a:lnTo>
                    <a:pt x="321271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0" y="0"/>
                  </a:moveTo>
                  <a:lnTo>
                    <a:pt x="3212714" y="0"/>
                  </a:lnTo>
                  <a:lnTo>
                    <a:pt x="3212714" y="792035"/>
                  </a:lnTo>
                  <a:lnTo>
                    <a:pt x="0" y="79203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06903" y="663955"/>
            <a:ext cx="48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CCS</a:t>
            </a:r>
            <a:endParaRPr sz="1800">
              <a:latin typeface="Century Gothic Bold"/>
              <a:cs typeface="Century Gothic 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05483" y="1005443"/>
            <a:ext cx="1548765" cy="335280"/>
            <a:chOff x="8705483" y="1005443"/>
            <a:chExt cx="1548765" cy="335280"/>
          </a:xfrm>
        </p:grpSpPr>
        <p:sp>
          <p:nvSpPr>
            <p:cNvPr id="20" name="object 20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1532473" y="0"/>
                  </a:moveTo>
                  <a:lnTo>
                    <a:pt x="0" y="0"/>
                  </a:lnTo>
                  <a:lnTo>
                    <a:pt x="0" y="318860"/>
                  </a:lnTo>
                  <a:lnTo>
                    <a:pt x="1532473" y="318860"/>
                  </a:lnTo>
                  <a:lnTo>
                    <a:pt x="1532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0" y="0"/>
                  </a:moveTo>
                  <a:lnTo>
                    <a:pt x="1532473" y="0"/>
                  </a:lnTo>
                  <a:lnTo>
                    <a:pt x="1532473" y="318860"/>
                  </a:lnTo>
                  <a:lnTo>
                    <a:pt x="0" y="31886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36769" y="1053083"/>
            <a:ext cx="498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0">
                <a:latin typeface="Century Gothic"/>
                <a:cs typeface="Century Gothic"/>
              </a:rPr>
              <a:t>CSMS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299762" y="1005443"/>
            <a:ext cx="1477010" cy="327025"/>
            <a:chOff x="10299762" y="1005443"/>
            <a:chExt cx="1477010" cy="327025"/>
          </a:xfrm>
        </p:grpSpPr>
        <p:sp>
          <p:nvSpPr>
            <p:cNvPr id="24" name="object 24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1460844" y="0"/>
                  </a:moveTo>
                  <a:lnTo>
                    <a:pt x="0" y="0"/>
                  </a:lnTo>
                  <a:lnTo>
                    <a:pt x="0" y="310892"/>
                  </a:lnTo>
                  <a:lnTo>
                    <a:pt x="1460844" y="310892"/>
                  </a:lnTo>
                  <a:lnTo>
                    <a:pt x="1460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0" y="0"/>
                  </a:moveTo>
                  <a:lnTo>
                    <a:pt x="1460844" y="0"/>
                  </a:lnTo>
                  <a:lnTo>
                    <a:pt x="1460844" y="310893"/>
                  </a:lnTo>
                  <a:lnTo>
                    <a:pt x="0" y="31089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864289" y="1050035"/>
            <a:ext cx="360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Century Gothic"/>
                <a:cs typeface="Century Gothic"/>
              </a:rPr>
              <a:t>EMS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609349" y="166621"/>
            <a:ext cx="1983739" cy="1372235"/>
            <a:chOff x="6609349" y="166621"/>
            <a:chExt cx="1983739" cy="1372235"/>
          </a:xfrm>
        </p:grpSpPr>
        <p:sp>
          <p:nvSpPr>
            <p:cNvPr id="28" name="object 28"/>
            <p:cNvSpPr/>
            <p:nvPr/>
          </p:nvSpPr>
          <p:spPr>
            <a:xfrm>
              <a:off x="6925310" y="16662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85" y="1371777"/>
                  </a:lnTo>
                  <a:lnTo>
                    <a:pt x="598385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5315" y="166622"/>
              <a:ext cx="1383899" cy="137177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523696" y="16662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187121" y="0"/>
                  </a:lnTo>
                  <a:lnTo>
                    <a:pt x="187121" y="665937"/>
                  </a:lnTo>
                  <a:lnTo>
                    <a:pt x="0" y="665937"/>
                  </a:lnTo>
                  <a:lnTo>
                    <a:pt x="0" y="1371777"/>
                  </a:lnTo>
                  <a:lnTo>
                    <a:pt x="785507" y="66593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9349" y="319082"/>
              <a:ext cx="1019181" cy="10560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839985" y="847244"/>
              <a:ext cx="753110" cy="358140"/>
            </a:xfrm>
            <a:custGeom>
              <a:avLst/>
              <a:gdLst/>
              <a:ahLst/>
              <a:cxnLst/>
              <a:rect l="l" t="t" r="r" b="b"/>
              <a:pathLst>
                <a:path w="753109" h="358140">
                  <a:moveTo>
                    <a:pt x="574205" y="0"/>
                  </a:moveTo>
                  <a:lnTo>
                    <a:pt x="574205" y="89452"/>
                  </a:lnTo>
                  <a:lnTo>
                    <a:pt x="178904" y="89452"/>
                  </a:lnTo>
                  <a:lnTo>
                    <a:pt x="178904" y="0"/>
                  </a:lnTo>
                  <a:lnTo>
                    <a:pt x="0" y="178903"/>
                  </a:lnTo>
                  <a:lnTo>
                    <a:pt x="178904" y="357808"/>
                  </a:lnTo>
                  <a:lnTo>
                    <a:pt x="178904" y="268356"/>
                  </a:lnTo>
                  <a:lnTo>
                    <a:pt x="574205" y="268356"/>
                  </a:lnTo>
                  <a:lnTo>
                    <a:pt x="574205" y="357808"/>
                  </a:lnTo>
                  <a:lnTo>
                    <a:pt x="753108" y="178903"/>
                  </a:lnTo>
                  <a:lnTo>
                    <a:pt x="57420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7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36931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/>
              <a:t>Τεχνολογίες και πρωτόκολλα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92056" y="1566164"/>
            <a:ext cx="6015881" cy="111235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3505" marR="5080" indent="-91440">
              <a:lnSpc>
                <a:spcPct val="98900"/>
              </a:lnSpc>
              <a:spcBef>
                <a:spcPts val="120"/>
              </a:spcBef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800" dirty="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800" i="1" dirty="0">
                <a:latin typeface="Century Gothic Italic"/>
                <a:cs typeface="Century Gothic Italic"/>
              </a:rPr>
              <a:t>Προκειμένου να διαχειριστούν δυναμικά όλα αυτά τα συστήματα και τις επιχειρησιακές διαδικασίες τους, είναι απαραίτητο να αναπτυχθούν διάφοροι τύποι </a:t>
            </a:r>
            <a:r>
              <a:rPr lang="el-GR" sz="1800" i="1" dirty="0" err="1">
                <a:latin typeface="Century Gothic Italic"/>
                <a:cs typeface="Century Gothic Italic"/>
              </a:rPr>
              <a:t>τεχνολογιων</a:t>
            </a:r>
            <a:r>
              <a:rPr lang="el-GR" sz="1800" i="1" dirty="0">
                <a:latin typeface="Century Gothic Italic"/>
                <a:cs typeface="Century Gothic Italic"/>
              </a:rPr>
              <a:t> πληροφορικής και μέρη λογισμικού</a:t>
            </a:r>
            <a:endParaRPr sz="1800" dirty="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350" y="2661412"/>
            <a:ext cx="2789555" cy="25800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 dirty="0">
                <a:latin typeface="Century Gothic"/>
                <a:cs typeface="Century Gothic"/>
              </a:rPr>
              <a:t>Διαδίκτυο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dirty="0">
                <a:latin typeface="Century Gothic"/>
                <a:cs typeface="Century Gothic"/>
              </a:rPr>
              <a:t>Ασύρματα δίκτυα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dirty="0">
                <a:latin typeface="Century Gothic"/>
                <a:cs typeface="Century Gothic"/>
              </a:rPr>
              <a:t>Κινητές συσκευές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 dirty="0">
                <a:latin typeface="Century Gothic"/>
                <a:cs typeface="Century Gothic"/>
              </a:rPr>
              <a:t>Υλικολογισμικό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dirty="0">
                <a:latin typeface="Century Gothic"/>
                <a:cs typeface="Century Gothic"/>
              </a:rPr>
              <a:t>Εφαρμογές SW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dirty="0">
                <a:latin typeface="Century Gothic"/>
                <a:cs typeface="Century Gothic"/>
              </a:rPr>
              <a:t>Web για κρατήσεις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 dirty="0">
                <a:latin typeface="Century Gothic"/>
                <a:cs typeface="Century Gothic"/>
              </a:rPr>
              <a:t>Πρωτόκολλα επικοινωνίας</a:t>
            </a:r>
            <a:endParaRPr sz="16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i="1" spc="-50" dirty="0">
                <a:latin typeface="Century Gothic Italic"/>
                <a:cs typeface="Century Gothic Italic"/>
              </a:rPr>
              <a:t>…</a:t>
            </a:r>
            <a:endParaRPr sz="1600" dirty="0">
              <a:latin typeface="Century Gothic Italic"/>
              <a:cs typeface="Century Gothic It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48962" y="158370"/>
            <a:ext cx="7040880" cy="6612890"/>
            <a:chOff x="4737054" y="166475"/>
            <a:chExt cx="7040880" cy="66128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5498" y="1893718"/>
              <a:ext cx="111125" cy="280670"/>
            </a:xfrm>
            <a:custGeom>
              <a:avLst/>
              <a:gdLst/>
              <a:ahLst/>
              <a:cxnLst/>
              <a:rect l="l" t="t" r="r" b="b"/>
              <a:pathLst>
                <a:path w="111125" h="280669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224895"/>
                  </a:lnTo>
                  <a:lnTo>
                    <a:pt x="0" y="224895"/>
                  </a:lnTo>
                  <a:lnTo>
                    <a:pt x="55478" y="280374"/>
                  </a:lnTo>
                  <a:lnTo>
                    <a:pt x="110957" y="224895"/>
                  </a:lnTo>
                  <a:lnTo>
                    <a:pt x="83218" y="224895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79220" y="1329565"/>
              <a:ext cx="871855" cy="2377440"/>
            </a:xfrm>
            <a:custGeom>
              <a:avLst/>
              <a:gdLst/>
              <a:ahLst/>
              <a:cxnLst/>
              <a:rect l="l" t="t" r="r" b="b"/>
              <a:pathLst>
                <a:path w="871854" h="2377440">
                  <a:moveTo>
                    <a:pt x="653682" y="0"/>
                  </a:moveTo>
                  <a:lnTo>
                    <a:pt x="435790" y="217892"/>
                  </a:lnTo>
                  <a:lnTo>
                    <a:pt x="544737" y="217892"/>
                  </a:lnTo>
                  <a:lnTo>
                    <a:pt x="544737" y="2050460"/>
                  </a:lnTo>
                  <a:lnTo>
                    <a:pt x="217893" y="2050460"/>
                  </a:lnTo>
                  <a:lnTo>
                    <a:pt x="217893" y="1941513"/>
                  </a:lnTo>
                  <a:lnTo>
                    <a:pt x="0" y="2159407"/>
                  </a:lnTo>
                  <a:lnTo>
                    <a:pt x="217893" y="2377300"/>
                  </a:lnTo>
                  <a:lnTo>
                    <a:pt x="217893" y="2268353"/>
                  </a:lnTo>
                  <a:lnTo>
                    <a:pt x="762629" y="2268353"/>
                  </a:lnTo>
                  <a:lnTo>
                    <a:pt x="762629" y="217892"/>
                  </a:lnTo>
                  <a:lnTo>
                    <a:pt x="871576" y="217892"/>
                  </a:lnTo>
                  <a:lnTo>
                    <a:pt x="65368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84988" y="1836355"/>
              <a:ext cx="328930" cy="1733550"/>
            </a:xfrm>
            <a:custGeom>
              <a:avLst/>
              <a:gdLst/>
              <a:ahLst/>
              <a:cxnLst/>
              <a:rect l="l" t="t" r="r" b="b"/>
              <a:pathLst>
                <a:path w="328929" h="1733550">
                  <a:moveTo>
                    <a:pt x="246352" y="0"/>
                  </a:moveTo>
                  <a:lnTo>
                    <a:pt x="164235" y="82116"/>
                  </a:lnTo>
                  <a:lnTo>
                    <a:pt x="205292" y="82116"/>
                  </a:lnTo>
                  <a:lnTo>
                    <a:pt x="205292" y="1610239"/>
                  </a:lnTo>
                  <a:lnTo>
                    <a:pt x="82116" y="1610239"/>
                  </a:lnTo>
                  <a:lnTo>
                    <a:pt x="82116" y="1569180"/>
                  </a:lnTo>
                  <a:lnTo>
                    <a:pt x="0" y="1651297"/>
                  </a:lnTo>
                  <a:lnTo>
                    <a:pt x="82116" y="1733414"/>
                  </a:lnTo>
                  <a:lnTo>
                    <a:pt x="82116" y="1692356"/>
                  </a:lnTo>
                  <a:lnTo>
                    <a:pt x="287411" y="1692356"/>
                  </a:lnTo>
                  <a:lnTo>
                    <a:pt x="287411" y="82116"/>
                  </a:lnTo>
                  <a:lnTo>
                    <a:pt x="328470" y="82116"/>
                  </a:lnTo>
                  <a:lnTo>
                    <a:pt x="24635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37054" y="3480066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29581" y="3567556"/>
            <a:ext cx="16262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58750" algn="ctr">
              <a:lnSpc>
                <a:spcPts val="2090"/>
              </a:lnSpc>
              <a:spcBef>
                <a:spcPts val="225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ΕΞΑΡΤΗΜΑΤΑ ΥΛΙΚΟ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75697" y="2634871"/>
            <a:ext cx="1958975" cy="829944"/>
          </a:xfrm>
          <a:custGeom>
            <a:avLst/>
            <a:gdLst/>
            <a:ahLst/>
            <a:cxnLst/>
            <a:rect l="l" t="t" r="r" b="b"/>
            <a:pathLst>
              <a:path w="1958975" h="829945">
                <a:moveTo>
                  <a:pt x="1820308" y="0"/>
                </a:moveTo>
                <a:lnTo>
                  <a:pt x="138264" y="0"/>
                </a:lnTo>
                <a:lnTo>
                  <a:pt x="94562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8"/>
                </a:lnTo>
                <a:lnTo>
                  <a:pt x="7048" y="735020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2" y="822534"/>
                </a:lnTo>
                <a:lnTo>
                  <a:pt x="138264" y="829583"/>
                </a:lnTo>
                <a:lnTo>
                  <a:pt x="1820308" y="829583"/>
                </a:lnTo>
                <a:lnTo>
                  <a:pt x="1864011" y="822534"/>
                </a:lnTo>
                <a:lnTo>
                  <a:pt x="1901967" y="802905"/>
                </a:lnTo>
                <a:lnTo>
                  <a:pt x="1931897" y="772975"/>
                </a:lnTo>
                <a:lnTo>
                  <a:pt x="1951526" y="735020"/>
                </a:lnTo>
                <a:lnTo>
                  <a:pt x="1958574" y="691318"/>
                </a:lnTo>
                <a:lnTo>
                  <a:pt x="1958574" y="138266"/>
                </a:lnTo>
                <a:lnTo>
                  <a:pt x="1951526" y="94563"/>
                </a:lnTo>
                <a:lnTo>
                  <a:pt x="1931897" y="56607"/>
                </a:lnTo>
                <a:lnTo>
                  <a:pt x="1901967" y="26677"/>
                </a:lnTo>
                <a:lnTo>
                  <a:pt x="1864011" y="7048"/>
                </a:lnTo>
                <a:lnTo>
                  <a:pt x="1820308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37666" y="2713729"/>
            <a:ext cx="16262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14629">
              <a:lnSpc>
                <a:spcPts val="2110"/>
              </a:lnSpc>
              <a:spcBef>
                <a:spcPts val="210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Ι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ΛΟΓΙΣΜΙΚ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ΟΥ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22426" y="4398685"/>
            <a:ext cx="1958975" cy="829944"/>
          </a:xfrm>
          <a:custGeom>
            <a:avLst/>
            <a:gdLst/>
            <a:ahLst/>
            <a:cxnLst/>
            <a:rect l="l" t="t" r="r" b="b"/>
            <a:pathLst>
              <a:path w="1958975" h="829945">
                <a:moveTo>
                  <a:pt x="1820310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8"/>
                </a:lnTo>
                <a:lnTo>
                  <a:pt x="7048" y="735020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1820310" y="829583"/>
                </a:lnTo>
                <a:lnTo>
                  <a:pt x="1864012" y="822534"/>
                </a:lnTo>
                <a:lnTo>
                  <a:pt x="1901967" y="802905"/>
                </a:lnTo>
                <a:lnTo>
                  <a:pt x="1931897" y="772975"/>
                </a:lnTo>
                <a:lnTo>
                  <a:pt x="1951526" y="735020"/>
                </a:lnTo>
                <a:lnTo>
                  <a:pt x="1958574" y="691318"/>
                </a:lnTo>
                <a:lnTo>
                  <a:pt x="1958574" y="138266"/>
                </a:lnTo>
                <a:lnTo>
                  <a:pt x="1951526" y="94563"/>
                </a:lnTo>
                <a:lnTo>
                  <a:pt x="1931897" y="56607"/>
                </a:lnTo>
                <a:lnTo>
                  <a:pt x="1901967" y="26677"/>
                </a:lnTo>
                <a:lnTo>
                  <a:pt x="1864012" y="7048"/>
                </a:lnTo>
                <a:lnTo>
                  <a:pt x="1820310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88914" y="4525771"/>
            <a:ext cx="1626235" cy="5911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60350">
              <a:lnSpc>
                <a:spcPts val="2110"/>
              </a:lnSpc>
              <a:spcBef>
                <a:spcPts val="210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Α</a:t>
            </a:r>
          </a:p>
          <a:p>
            <a:pPr marL="12700" marR="5080" indent="260350">
              <a:lnSpc>
                <a:spcPts val="2110"/>
              </a:lnSpc>
              <a:spcBef>
                <a:spcPts val="210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ΔΙΚΤΥΟΥ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815909" y="510825"/>
            <a:ext cx="3213100" cy="792480"/>
          </a:xfrm>
          <a:prstGeom prst="rect">
            <a:avLst/>
          </a:prstGeom>
          <a:solidFill>
            <a:srgbClr val="FFBA00"/>
          </a:solidFill>
          <a:ln w="15875">
            <a:solidFill>
              <a:srgbClr val="BC88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37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CCS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86648" y="892737"/>
            <a:ext cx="1532890" cy="319405"/>
          </a:xfrm>
          <a:prstGeom prst="rect">
            <a:avLst/>
          </a:prstGeom>
          <a:solidFill>
            <a:srgbClr val="FFFFFF"/>
          </a:solidFill>
          <a:ln w="15875">
            <a:solidFill>
              <a:srgbClr val="BC88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el" sz="1400" spc="-20">
                <a:latin typeface="Century Gothic"/>
                <a:cs typeface="Century Gothic"/>
              </a:rPr>
              <a:t>CSMS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85133" y="892737"/>
            <a:ext cx="1543876" cy="263534"/>
          </a:xfrm>
          <a:prstGeom prst="rect">
            <a:avLst/>
          </a:prstGeom>
          <a:solidFill>
            <a:srgbClr val="FFFFFF"/>
          </a:solidFill>
          <a:ln w="15875">
            <a:solidFill>
              <a:srgbClr val="BC88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l" sz="1400" spc="-25" dirty="0">
                <a:latin typeface="Century Gothic"/>
                <a:cs typeface="Century Gothic"/>
              </a:rPr>
              <a:t>Ε</a:t>
            </a:r>
            <a:r>
              <a:rPr lang="en-US" sz="1400" spc="-25" dirty="0">
                <a:latin typeface="Century Gothic"/>
                <a:cs typeface="Century Gothic"/>
              </a:rPr>
              <a:t>MS 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231460" y="1450837"/>
            <a:ext cx="184666" cy="32067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</a:t>
            </a:r>
            <a:r>
              <a:rPr lang="en-US" sz="1200" b="1" spc="-25" dirty="0">
                <a:latin typeface="Century Gothic Bold"/>
                <a:cs typeface="Century Gothic Bold"/>
              </a:rPr>
              <a:t>MS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250191" y="1444749"/>
            <a:ext cx="212725" cy="43942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CSMS</a:t>
            </a:r>
            <a:endParaRPr sz="1200">
              <a:latin typeface="Century Gothic Bold"/>
              <a:cs typeface="Century Gothic Bold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46880" y="5372908"/>
            <a:ext cx="945118" cy="1465041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4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44551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2056" y="771651"/>
            <a:ext cx="6155690" cy="190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Τεχνολογίες και πρωτόκολλα</a:t>
            </a:r>
            <a:endParaRPr sz="2800">
              <a:latin typeface="Book Antiqua"/>
              <a:cs typeface="Book Antiqua"/>
            </a:endParaRPr>
          </a:p>
          <a:p>
            <a:pPr marL="103505" marR="5080" indent="-91440">
              <a:lnSpc>
                <a:spcPct val="98900"/>
              </a:lnSpc>
              <a:spcBef>
                <a:spcPts val="2920"/>
              </a:spcBef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80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800" i="1">
                <a:latin typeface="Century Gothic Italic"/>
                <a:cs typeface="Century Gothic Italic"/>
              </a:rPr>
              <a:t>Προκειμένου να διαχειριστούν δυναμικά όλα αυτά τα συστήματα και τις επιχειρησιακές διαδικασίες τους, είναι απαραίτητο να αναπτυχθούν διάφοροι τύποι τεχνολογιών και εξαρτημάτων πληροφοριών</a:t>
            </a:r>
            <a:endParaRPr sz="1800">
              <a:latin typeface="Century Gothic Italic"/>
              <a:cs typeface="Century Gothic It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350" y="2661412"/>
            <a:ext cx="2789555" cy="25800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>
                <a:latin typeface="Century Gothic"/>
                <a:cs typeface="Century Gothic"/>
              </a:rPr>
              <a:t>Διαδίκτυο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>
                <a:latin typeface="Century Gothic"/>
                <a:cs typeface="Century Gothic"/>
              </a:rPr>
              <a:t>Ασύρματα δίκτυα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>
                <a:latin typeface="Century Gothic"/>
                <a:cs typeface="Century Gothic"/>
              </a:rPr>
              <a:t>Κινητές συσκευές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>
                <a:latin typeface="Century Gothic"/>
                <a:cs typeface="Century Gothic"/>
              </a:rPr>
              <a:t>Υλικολογισμικό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>
                <a:latin typeface="Century Gothic"/>
                <a:cs typeface="Century Gothic"/>
              </a:rPr>
              <a:t>Εφαρμογές SW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>
                <a:latin typeface="Century Gothic"/>
                <a:cs typeface="Century Gothic"/>
              </a:rPr>
              <a:t>Web για κρατήσεις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spc="-10">
                <a:latin typeface="Century Gothic"/>
                <a:cs typeface="Century Gothic"/>
              </a:rPr>
              <a:t>Πρωτόκολλα επικοινωνίας</a:t>
            </a:r>
            <a:endParaRPr sz="160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i="1" spc="-50">
                <a:latin typeface="Century Gothic Italic"/>
                <a:cs typeface="Century Gothic Italic"/>
              </a:rPr>
              <a:t>…</a:t>
            </a:r>
            <a:endParaRPr sz="160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056" y="5299964"/>
            <a:ext cx="470281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3505" marR="5080" indent="-9144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80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800" i="1">
                <a:latin typeface="Century Gothic Italic"/>
                <a:cs typeface="Century Gothic Italic"/>
              </a:rPr>
              <a:t>Μεταξύ των πιο τυποποιημένων πρωτοκόλλων, επισημαίνουμε το Open Charge Point Protocol (OCPP)</a:t>
            </a:r>
            <a:endParaRPr sz="1800">
              <a:latin typeface="Century Gothic Italic"/>
              <a:cs typeface="Century Gothic It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24884" y="609091"/>
            <a:ext cx="17272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37054" y="166475"/>
            <a:ext cx="7040880" cy="6612890"/>
            <a:chOff x="4737054" y="166475"/>
            <a:chExt cx="7040880" cy="661289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79220" y="1329565"/>
              <a:ext cx="871855" cy="2377440"/>
            </a:xfrm>
            <a:custGeom>
              <a:avLst/>
              <a:gdLst/>
              <a:ahLst/>
              <a:cxnLst/>
              <a:rect l="l" t="t" r="r" b="b"/>
              <a:pathLst>
                <a:path w="871854" h="2377440">
                  <a:moveTo>
                    <a:pt x="653682" y="0"/>
                  </a:moveTo>
                  <a:lnTo>
                    <a:pt x="435790" y="217892"/>
                  </a:lnTo>
                  <a:lnTo>
                    <a:pt x="544737" y="217892"/>
                  </a:lnTo>
                  <a:lnTo>
                    <a:pt x="544737" y="2050460"/>
                  </a:lnTo>
                  <a:lnTo>
                    <a:pt x="217893" y="2050460"/>
                  </a:lnTo>
                  <a:lnTo>
                    <a:pt x="217893" y="1941513"/>
                  </a:lnTo>
                  <a:lnTo>
                    <a:pt x="0" y="2159407"/>
                  </a:lnTo>
                  <a:lnTo>
                    <a:pt x="217893" y="2377300"/>
                  </a:lnTo>
                  <a:lnTo>
                    <a:pt x="217893" y="2268353"/>
                  </a:lnTo>
                  <a:lnTo>
                    <a:pt x="762629" y="2268353"/>
                  </a:lnTo>
                  <a:lnTo>
                    <a:pt x="762629" y="217892"/>
                  </a:lnTo>
                  <a:lnTo>
                    <a:pt x="871576" y="217892"/>
                  </a:lnTo>
                  <a:lnTo>
                    <a:pt x="65368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84988" y="1836355"/>
              <a:ext cx="328930" cy="1733550"/>
            </a:xfrm>
            <a:custGeom>
              <a:avLst/>
              <a:gdLst/>
              <a:ahLst/>
              <a:cxnLst/>
              <a:rect l="l" t="t" r="r" b="b"/>
              <a:pathLst>
                <a:path w="328929" h="1733550">
                  <a:moveTo>
                    <a:pt x="246352" y="0"/>
                  </a:moveTo>
                  <a:lnTo>
                    <a:pt x="164235" y="82116"/>
                  </a:lnTo>
                  <a:lnTo>
                    <a:pt x="205292" y="82116"/>
                  </a:lnTo>
                  <a:lnTo>
                    <a:pt x="205292" y="1610239"/>
                  </a:lnTo>
                  <a:lnTo>
                    <a:pt x="82116" y="1610239"/>
                  </a:lnTo>
                  <a:lnTo>
                    <a:pt x="82116" y="1569180"/>
                  </a:lnTo>
                  <a:lnTo>
                    <a:pt x="0" y="1651297"/>
                  </a:lnTo>
                  <a:lnTo>
                    <a:pt x="82116" y="1733414"/>
                  </a:lnTo>
                  <a:lnTo>
                    <a:pt x="82116" y="1692356"/>
                  </a:lnTo>
                  <a:lnTo>
                    <a:pt x="287411" y="1692356"/>
                  </a:lnTo>
                  <a:lnTo>
                    <a:pt x="287411" y="82116"/>
                  </a:lnTo>
                  <a:lnTo>
                    <a:pt x="328470" y="82116"/>
                  </a:lnTo>
                  <a:lnTo>
                    <a:pt x="24635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37054" y="3480066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03542" y="3608323"/>
            <a:ext cx="16262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58750">
              <a:lnSpc>
                <a:spcPts val="2090"/>
              </a:lnSpc>
              <a:spcBef>
                <a:spcPts val="225"/>
              </a:spcBef>
            </a:pPr>
            <a:r>
              <a:rPr lang="el" sz="1800" spc="-10">
                <a:solidFill>
                  <a:srgbClr val="FFFFFF"/>
                </a:solidFill>
                <a:latin typeface="Century Gothic"/>
                <a:cs typeface="Century Gothic"/>
              </a:rPr>
              <a:t>ΕΞΑΡΤΉΜΑΤΑ ΥΛΙΚΟΎ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58059" y="2576192"/>
            <a:ext cx="1958975" cy="829944"/>
          </a:xfrm>
          <a:custGeom>
            <a:avLst/>
            <a:gdLst/>
            <a:ahLst/>
            <a:cxnLst/>
            <a:rect l="l" t="t" r="r" b="b"/>
            <a:pathLst>
              <a:path w="1958975" h="829945">
                <a:moveTo>
                  <a:pt x="1820308" y="0"/>
                </a:moveTo>
                <a:lnTo>
                  <a:pt x="138264" y="0"/>
                </a:lnTo>
                <a:lnTo>
                  <a:pt x="94562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8"/>
                </a:lnTo>
                <a:lnTo>
                  <a:pt x="7048" y="735020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2" y="822534"/>
                </a:lnTo>
                <a:lnTo>
                  <a:pt x="138264" y="829583"/>
                </a:lnTo>
                <a:lnTo>
                  <a:pt x="1820308" y="829583"/>
                </a:lnTo>
                <a:lnTo>
                  <a:pt x="1864011" y="822534"/>
                </a:lnTo>
                <a:lnTo>
                  <a:pt x="1901967" y="802905"/>
                </a:lnTo>
                <a:lnTo>
                  <a:pt x="1931897" y="772975"/>
                </a:lnTo>
                <a:lnTo>
                  <a:pt x="1951526" y="735020"/>
                </a:lnTo>
                <a:lnTo>
                  <a:pt x="1958574" y="691318"/>
                </a:lnTo>
                <a:lnTo>
                  <a:pt x="1958574" y="138266"/>
                </a:lnTo>
                <a:lnTo>
                  <a:pt x="1951526" y="94563"/>
                </a:lnTo>
                <a:lnTo>
                  <a:pt x="1931897" y="56607"/>
                </a:lnTo>
                <a:lnTo>
                  <a:pt x="1901967" y="26677"/>
                </a:lnTo>
                <a:lnTo>
                  <a:pt x="1864011" y="7048"/>
                </a:lnTo>
                <a:lnTo>
                  <a:pt x="1820308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24547" y="2703067"/>
            <a:ext cx="16262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14629">
              <a:lnSpc>
                <a:spcPts val="2110"/>
              </a:lnSpc>
              <a:spcBef>
                <a:spcPts val="210"/>
              </a:spcBef>
            </a:pPr>
            <a:r>
              <a:rPr lang="el" sz="1800" spc="-10">
                <a:solidFill>
                  <a:srgbClr val="FFFFFF"/>
                </a:solidFill>
                <a:latin typeface="Century Gothic"/>
                <a:cs typeface="Century Gothic"/>
              </a:rPr>
              <a:t>ΣΤΟΙΧΕΊΑ ΛΟΓΙΣΜΙΚΟΎ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22426" y="4398685"/>
            <a:ext cx="1958975" cy="829944"/>
          </a:xfrm>
          <a:custGeom>
            <a:avLst/>
            <a:gdLst/>
            <a:ahLst/>
            <a:cxnLst/>
            <a:rect l="l" t="t" r="r" b="b"/>
            <a:pathLst>
              <a:path w="1958975" h="829945">
                <a:moveTo>
                  <a:pt x="1820310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8"/>
                </a:lnTo>
                <a:lnTo>
                  <a:pt x="7048" y="735020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1820310" y="829583"/>
                </a:lnTo>
                <a:lnTo>
                  <a:pt x="1864012" y="822534"/>
                </a:lnTo>
                <a:lnTo>
                  <a:pt x="1901967" y="802905"/>
                </a:lnTo>
                <a:lnTo>
                  <a:pt x="1931897" y="772975"/>
                </a:lnTo>
                <a:lnTo>
                  <a:pt x="1951526" y="735020"/>
                </a:lnTo>
                <a:lnTo>
                  <a:pt x="1958574" y="691318"/>
                </a:lnTo>
                <a:lnTo>
                  <a:pt x="1958574" y="138266"/>
                </a:lnTo>
                <a:lnTo>
                  <a:pt x="1951526" y="94563"/>
                </a:lnTo>
                <a:lnTo>
                  <a:pt x="1931897" y="56607"/>
                </a:lnTo>
                <a:lnTo>
                  <a:pt x="1901967" y="26677"/>
                </a:lnTo>
                <a:lnTo>
                  <a:pt x="1864012" y="7048"/>
                </a:lnTo>
                <a:lnTo>
                  <a:pt x="1820310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88914" y="4525771"/>
            <a:ext cx="16262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60350">
              <a:lnSpc>
                <a:spcPts val="2110"/>
              </a:lnSpc>
              <a:spcBef>
                <a:spcPts val="210"/>
              </a:spcBef>
            </a:pPr>
            <a:r>
              <a:rPr lang="el" sz="1800" spc="-10">
                <a:solidFill>
                  <a:srgbClr val="FFFFFF"/>
                </a:solidFill>
                <a:latin typeface="Century Gothic"/>
                <a:cs typeface="Century Gothic"/>
              </a:rPr>
              <a:t>ΣΤΟΙΧΕΊΑ ΔΙΚΤΎΟΥ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 rot="19800000">
            <a:off x="9535472" y="3510566"/>
            <a:ext cx="4489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l" sz="1200" b="1" spc="-20">
                <a:solidFill>
                  <a:srgbClr val="C00000"/>
                </a:solidFill>
                <a:latin typeface="Century Gothic Bold"/>
                <a:cs typeface="Century Gothic Bold"/>
              </a:rPr>
              <a:t>OC</a:t>
            </a:r>
            <a:r>
              <a:rPr lang="el" sz="1800" b="1" spc="-30" baseline="2314">
                <a:solidFill>
                  <a:srgbClr val="C00000"/>
                </a:solidFill>
                <a:latin typeface="Century Gothic Bold"/>
                <a:cs typeface="Century Gothic Bold"/>
              </a:rPr>
              <a:t>PP</a:t>
            </a:r>
            <a:endParaRPr sz="1800" baseline="2314">
              <a:latin typeface="Century Gothic Bold"/>
              <a:cs typeface="Century Gothic Bold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174386" y="1375426"/>
            <a:ext cx="358140" cy="835025"/>
            <a:chOff x="10174386" y="1375426"/>
            <a:chExt cx="358140" cy="835025"/>
          </a:xfrm>
        </p:grpSpPr>
        <p:sp>
          <p:nvSpPr>
            <p:cNvPr id="43" name="object 43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95498" y="1893718"/>
              <a:ext cx="111125" cy="280670"/>
            </a:xfrm>
            <a:custGeom>
              <a:avLst/>
              <a:gdLst/>
              <a:ahLst/>
              <a:cxnLst/>
              <a:rect l="l" t="t" r="r" b="b"/>
              <a:pathLst>
                <a:path w="111125" h="280669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224895"/>
                  </a:lnTo>
                  <a:lnTo>
                    <a:pt x="0" y="224895"/>
                  </a:lnTo>
                  <a:lnTo>
                    <a:pt x="55478" y="280374"/>
                  </a:lnTo>
                  <a:lnTo>
                    <a:pt x="110957" y="224895"/>
                  </a:lnTo>
                  <a:lnTo>
                    <a:pt x="83218" y="224895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089320" y="1444749"/>
            <a:ext cx="373380" cy="564515"/>
          </a:xfrm>
          <a:prstGeom prst="rect">
            <a:avLst/>
          </a:prstGeom>
        </p:spPr>
        <p:txBody>
          <a:bodyPr vert="vert270" wrap="square" lIns="0" tIns="36830" rIns="0" bIns="0" rtlCol="0">
            <a:spAutoFit/>
          </a:bodyPr>
          <a:lstStyle/>
          <a:p>
            <a:pPr marL="137160" marR="5080" indent="-125095">
              <a:lnSpc>
                <a:spcPts val="1270"/>
              </a:lnSpc>
              <a:spcBef>
                <a:spcPts val="290"/>
              </a:spcBef>
            </a:pPr>
            <a:r>
              <a:rPr lang="el" sz="1200" b="1" spc="-20">
                <a:solidFill>
                  <a:srgbClr val="C00000"/>
                </a:solidFill>
                <a:latin typeface="Century Gothic Bold"/>
                <a:cs typeface="Century Gothic Bold"/>
              </a:rPr>
              <a:t>OCPP </a:t>
            </a:r>
            <a:r>
              <a:rPr lang="el" sz="1200" b="1" spc="-20">
                <a:latin typeface="Century Gothic Bold"/>
                <a:cs typeface="Century Gothic Bold"/>
              </a:rPr>
              <a:t>CSMS</a:t>
            </a:r>
            <a:endParaRPr sz="1200">
              <a:latin typeface="Century Gothic Bold"/>
              <a:cs typeface="Century Gothic Bold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46880" y="5372908"/>
            <a:ext cx="945118" cy="1465041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4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923" y="0"/>
            <a:ext cx="5022075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pc="50"/>
              <a:t>OCPP - Πρωτόκολλο ανοιχτού σημείου φόρτισης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671" y="2281257"/>
            <a:ext cx="10800715" cy="4498340"/>
            <a:chOff x="42671" y="2281257"/>
            <a:chExt cx="10800715" cy="4498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" y="2938271"/>
              <a:ext cx="8293608" cy="30205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8562" y="2289195"/>
              <a:ext cx="7251065" cy="993775"/>
            </a:xfrm>
            <a:custGeom>
              <a:avLst/>
              <a:gdLst/>
              <a:ahLst/>
              <a:cxnLst/>
              <a:rect l="l" t="t" r="r" b="b"/>
              <a:pathLst>
                <a:path w="7251065" h="993775">
                  <a:moveTo>
                    <a:pt x="6754160" y="0"/>
                  </a:moveTo>
                  <a:lnTo>
                    <a:pt x="6754160" y="248330"/>
                  </a:lnTo>
                  <a:lnTo>
                    <a:pt x="0" y="248330"/>
                  </a:lnTo>
                  <a:lnTo>
                    <a:pt x="0" y="744985"/>
                  </a:lnTo>
                  <a:lnTo>
                    <a:pt x="6754160" y="744985"/>
                  </a:lnTo>
                  <a:lnTo>
                    <a:pt x="6754160" y="993317"/>
                  </a:lnTo>
                  <a:lnTo>
                    <a:pt x="7250814" y="496662"/>
                  </a:lnTo>
                  <a:lnTo>
                    <a:pt x="675416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562" y="2289195"/>
              <a:ext cx="7251065" cy="993775"/>
            </a:xfrm>
            <a:custGeom>
              <a:avLst/>
              <a:gdLst/>
              <a:ahLst/>
              <a:cxnLst/>
              <a:rect l="l" t="t" r="r" b="b"/>
              <a:pathLst>
                <a:path w="7251065" h="993775">
                  <a:moveTo>
                    <a:pt x="0" y="248331"/>
                  </a:moveTo>
                  <a:lnTo>
                    <a:pt x="6754161" y="248331"/>
                  </a:lnTo>
                  <a:lnTo>
                    <a:pt x="6754161" y="0"/>
                  </a:lnTo>
                  <a:lnTo>
                    <a:pt x="7250815" y="496663"/>
                  </a:lnTo>
                  <a:lnTo>
                    <a:pt x="6754161" y="993318"/>
                  </a:lnTo>
                  <a:lnTo>
                    <a:pt x="6754161" y="744986"/>
                  </a:lnTo>
                  <a:lnTo>
                    <a:pt x="0" y="744986"/>
                  </a:lnTo>
                  <a:lnTo>
                    <a:pt x="0" y="248331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8610" y="3126740"/>
            <a:ext cx="222631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100"/>
              </a:spcBef>
            </a:pPr>
            <a:r>
              <a:rPr lang="el" sz="1800" dirty="0">
                <a:latin typeface="Century Gothic"/>
                <a:cs typeface="Century Gothic"/>
              </a:rPr>
              <a:t>OCPP 1,5</a:t>
            </a:r>
            <a:endParaRPr sz="1800" dirty="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spcBef>
                <a:spcPts val="1270"/>
              </a:spcBef>
              <a:buFont typeface="Arial"/>
              <a:buChar char="•"/>
              <a:tabLst>
                <a:tab pos="297815" algn="l"/>
              </a:tabLst>
            </a:pPr>
            <a:r>
              <a:rPr lang="en-US" sz="1200" spc="-20" dirty="0">
                <a:solidFill>
                  <a:srgbClr val="7F7F7F"/>
                </a:solidFill>
                <a:latin typeface="Century Gothic"/>
                <a:cs typeface="Century Gothic"/>
              </a:rPr>
              <a:t>SOAP</a:t>
            </a:r>
            <a:endParaRPr sz="1200" dirty="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Λειτουργίες CS</a:t>
            </a:r>
            <a:r>
              <a:rPr lang="en-US" sz="1200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lang="el-GR" sz="1200" dirty="0">
                <a:solidFill>
                  <a:srgbClr val="7F7F7F"/>
                </a:solidFill>
                <a:latin typeface="Century Gothic"/>
                <a:cs typeface="Century Gothic"/>
              </a:rPr>
              <a:t>ΣΤΑΘΜΟΥ ΦΟΡΤΙΣΗΣ)</a:t>
            </a:r>
            <a:endParaRPr sz="1200" dirty="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spcBef>
                <a:spcPts val="70"/>
              </a:spcBef>
              <a:buFont typeface="Arial"/>
              <a:buChar char="•"/>
              <a:tabLst>
                <a:tab pos="297815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Λειτουργίες κεντρικού συστήματος</a:t>
            </a:r>
            <a:endParaRPr sz="1200" dirty="0">
              <a:latin typeface="Century Gothic"/>
              <a:cs typeface="Century Gothic"/>
            </a:endParaRPr>
          </a:p>
          <a:p>
            <a:pPr marL="297815" indent="-285115">
              <a:lnSpc>
                <a:spcPts val="1390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 spc="-25" dirty="0">
                <a:solidFill>
                  <a:srgbClr val="7F7F7F"/>
                </a:solidFill>
                <a:latin typeface="Century Gothic"/>
                <a:cs typeface="Century Gothic"/>
              </a:rPr>
              <a:t>XML</a:t>
            </a:r>
            <a:endParaRPr sz="1200" dirty="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Εύκολο στην εφαρμογή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49504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87043" y="3126740"/>
            <a:ext cx="2117725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lang="el" sz="1800">
                <a:latin typeface="Century Gothic"/>
                <a:cs typeface="Century Gothic"/>
              </a:rPr>
              <a:t>OCPP 1,6</a:t>
            </a:r>
            <a:endParaRPr sz="180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spcBef>
                <a:spcPts val="1270"/>
              </a:spcBef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OCPP 1,5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SOAP και JSON</a:t>
            </a:r>
            <a:endParaRPr sz="1200">
              <a:latin typeface="Century Gothic"/>
              <a:cs typeface="Century Gothic"/>
            </a:endParaRPr>
          </a:p>
          <a:p>
            <a:pPr marL="298450" marR="327025" indent="-285750">
              <a:lnSpc>
                <a:spcPts val="1390"/>
              </a:lnSpc>
              <a:spcBef>
                <a:spcPts val="160"/>
              </a:spcBef>
              <a:buFont typeface="Arial"/>
              <a:buChar char="•"/>
              <a:tabLst>
                <a:tab pos="298450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Έξυπνη φόρτιση με προφίλ φόρτισης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35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(Τοπική) διαχείριση λιστών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97815" algn="l"/>
              </a:tabLst>
            </a:pPr>
            <a:r>
              <a:rPr lang="el" sz="1200" spc="-10">
                <a:solidFill>
                  <a:srgbClr val="7F7F7F"/>
                </a:solidFill>
                <a:latin typeface="Century Gothic"/>
                <a:cs typeface="Century Gothic"/>
              </a:rPr>
              <a:t>Διάγνωση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0228" y="2988056"/>
            <a:ext cx="2000250" cy="254762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1215"/>
              </a:spcBef>
            </a:pPr>
            <a:r>
              <a:rPr lang="el" sz="1800" b="1">
                <a:latin typeface="Century Gothic Bold"/>
                <a:cs typeface="Century Gothic Bold"/>
              </a:rPr>
              <a:t>OCPP 2.0.1</a:t>
            </a:r>
            <a:endParaRPr sz="1800">
              <a:latin typeface="Century Gothic Bold"/>
              <a:cs typeface="Century Gothic Bold"/>
            </a:endParaRPr>
          </a:p>
          <a:p>
            <a:pPr marL="298450" marR="116205" indent="-285750">
              <a:lnSpc>
                <a:spcPts val="139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lang="el" sz="1200">
                <a:latin typeface="Century Gothic"/>
                <a:cs typeface="Century Gothic"/>
              </a:rPr>
              <a:t>OCPP 1.6 συν πρόσθετες λειτουργίες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spcBef>
                <a:spcPts val="35"/>
              </a:spcBef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latin typeface="Century Gothic"/>
                <a:cs typeface="Century Gothic"/>
              </a:rPr>
              <a:t>Διαχείριση συσκευών</a:t>
            </a:r>
            <a:endParaRPr sz="1200">
              <a:latin typeface="Century Gothic"/>
              <a:cs typeface="Century Gothic"/>
            </a:endParaRPr>
          </a:p>
          <a:p>
            <a:pPr marL="298450" marR="144780" indent="-285750">
              <a:lnSpc>
                <a:spcPts val="1420"/>
              </a:lnSpc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lang="el" sz="1200">
                <a:latin typeface="Century Gothic"/>
                <a:cs typeface="Century Gothic"/>
              </a:rPr>
              <a:t>Περισσότερες λειτουργίες στις συναλλαγές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41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 b="1">
                <a:latin typeface="Century Gothic Bold"/>
                <a:cs typeface="Century Gothic Bold"/>
              </a:rPr>
              <a:t>Πρόσθετη ασφάλεια</a:t>
            </a:r>
            <a:endParaRPr sz="1200">
              <a:latin typeface="Century Gothic Bold"/>
              <a:cs typeface="Century Gothic Bold"/>
            </a:endParaRPr>
          </a:p>
          <a:p>
            <a:pPr marL="297815" indent="-285115">
              <a:lnSpc>
                <a:spcPts val="141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latin typeface="Century Gothic"/>
                <a:cs typeface="Century Gothic"/>
              </a:rPr>
              <a:t>Προστέθηκε έξυπνη φόρτιση</a:t>
            </a:r>
            <a:endParaRPr sz="1200">
              <a:latin typeface="Century Gothic"/>
              <a:cs typeface="Century Gothic"/>
            </a:endParaRPr>
          </a:p>
          <a:p>
            <a:pPr marL="298450">
              <a:lnSpc>
                <a:spcPts val="1415"/>
              </a:lnSpc>
              <a:spcBef>
                <a:spcPts val="75"/>
              </a:spcBef>
            </a:pPr>
            <a:r>
              <a:rPr lang="el" sz="1200" spc="-10">
                <a:latin typeface="Century Gothic"/>
                <a:cs typeface="Century Gothic"/>
              </a:rPr>
              <a:t>Λειτουργίες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405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latin typeface="Century Gothic"/>
                <a:cs typeface="Century Gothic"/>
              </a:rPr>
              <a:t>Υποστήριξη για ISO 15118</a:t>
            </a:r>
            <a:endParaRPr sz="1200">
              <a:latin typeface="Century Gothic"/>
              <a:cs typeface="Century Gothic"/>
            </a:endParaRPr>
          </a:p>
          <a:p>
            <a:pPr marL="297815" indent="-285115">
              <a:lnSpc>
                <a:spcPts val="1430"/>
              </a:lnSpc>
              <a:buFont typeface="Arial"/>
              <a:buChar char="•"/>
              <a:tabLst>
                <a:tab pos="297815" algn="l"/>
              </a:tabLst>
            </a:pPr>
            <a:r>
              <a:rPr lang="el" sz="1200">
                <a:latin typeface="Century Gothic"/>
                <a:cs typeface="Century Gothic"/>
              </a:rPr>
              <a:t>Εμφάνιση και μήνυμα</a:t>
            </a:r>
            <a:endParaRPr sz="120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lang="el" sz="1200" spc="-10">
                <a:latin typeface="Century Gothic"/>
                <a:cs typeface="Century Gothic"/>
              </a:rPr>
              <a:t>υποστηρίζω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055" y="1661161"/>
            <a:ext cx="6695715" cy="135165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67945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 dirty="0">
                <a:solidFill>
                  <a:srgbClr val="FFBA00"/>
                </a:solidFill>
                <a:latin typeface="Century Gothic"/>
                <a:cs typeface="Century Gothic"/>
              </a:rPr>
              <a:t>	</a:t>
            </a:r>
            <a:r>
              <a:rPr lang="el" sz="1600" dirty="0">
                <a:latin typeface="Century Gothic"/>
                <a:cs typeface="Century Gothic"/>
              </a:rPr>
              <a:t>Πρωτόκολλο ελέγχου για υποδομές φόρτισης ηλεκτρικών οχημάτων που καθορίζεται από την Open Charge Alliance (OCA)</a:t>
            </a:r>
            <a:endParaRPr sz="1600" dirty="0">
              <a:latin typeface="Century Gothic"/>
              <a:cs typeface="Century Gothic"/>
            </a:endParaRPr>
          </a:p>
          <a:p>
            <a:pPr marL="175895">
              <a:lnSpc>
                <a:spcPct val="100000"/>
              </a:lnSpc>
              <a:spcBef>
                <a:spcPts val="385"/>
              </a:spcBef>
            </a:pPr>
            <a:endParaRPr lang="el" sz="2400" b="1" dirty="0">
              <a:solidFill>
                <a:srgbClr val="FFFFFF"/>
              </a:solidFill>
              <a:latin typeface="Century Gothic Bold"/>
              <a:cs typeface="Century Gothic Bold"/>
            </a:endParaRPr>
          </a:p>
          <a:p>
            <a:pPr marL="175895">
              <a:lnSpc>
                <a:spcPct val="100000"/>
              </a:lnSpc>
              <a:spcBef>
                <a:spcPts val="385"/>
              </a:spcBef>
            </a:pPr>
            <a:r>
              <a:rPr lang="el" sz="2400" b="1" dirty="0">
                <a:solidFill>
                  <a:srgbClr val="FFFFFF"/>
                </a:solidFill>
                <a:latin typeface="Century Gothic Bold"/>
                <a:cs typeface="Century Gothic Bold"/>
              </a:rPr>
              <a:t>Σημαντική πρόοδος τα τελευταία χρόνια</a:t>
            </a:r>
            <a:endParaRPr sz="2400" dirty="0">
              <a:latin typeface="Century Gothic Bold"/>
              <a:cs typeface="Century Gothic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54213-FCB6-4FAC-3A80-40743C3DD643}"/>
              </a:ext>
            </a:extLst>
          </p:cNvPr>
          <p:cNvSpPr txBox="1"/>
          <p:nvPr/>
        </p:nvSpPr>
        <p:spPr>
          <a:xfrm>
            <a:off x="5965373" y="2184245"/>
            <a:ext cx="1318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2018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15" y="-11112"/>
            <a:ext cx="6035040" cy="6880225"/>
            <a:chOff x="8715" y="-11112"/>
            <a:chExt cx="6035040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5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6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188" y="17721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w="2545079" h="6837680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w="2545079" h="6837680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86704" y="288036"/>
            <a:ext cx="443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pc="50" dirty="0">
                <a:solidFill>
                  <a:srgbClr val="FFFFFF"/>
                </a:solidFill>
              </a:rPr>
              <a:t>Προφίλ ασφαλείας OCPP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58624" y="1276222"/>
            <a:ext cx="542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Font typeface="Courier New"/>
              <a:buChar char="o"/>
              <a:tabLst>
                <a:tab pos="286385" algn="l"/>
              </a:tabLst>
            </a:pPr>
            <a:r>
              <a:rPr lang="el" sz="1200" dirty="0">
                <a:solidFill>
                  <a:srgbClr val="FFFFFF"/>
                </a:solidFill>
                <a:latin typeface="Century Gothic"/>
                <a:cs typeface="Century Gothic"/>
              </a:rPr>
              <a:t>Η αρχιτεκτονική ασφαλείας OCPP ορίζει τρία επίπεδα προφίλ ασφαλείας:</a:t>
            </a: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80477"/>
              </p:ext>
            </p:extLst>
          </p:nvPr>
        </p:nvGraphicFramePr>
        <p:xfrm>
          <a:off x="5702405" y="1744980"/>
          <a:ext cx="6317488" cy="428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700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lang="el" sz="1700" b="1" spc="-10" dirty="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Προφίλ</a:t>
                      </a:r>
                      <a:endParaRPr sz="1700" dirty="0">
                        <a:latin typeface="Century Gothic Bold"/>
                        <a:cs typeface="Century Gothic Bold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93675" indent="118110" algn="l">
                        <a:lnSpc>
                          <a:spcPts val="1989"/>
                        </a:lnSpc>
                        <a:spcBef>
                          <a:spcPts val="1185"/>
                        </a:spcBef>
                      </a:pPr>
                      <a:r>
                        <a:rPr lang="el" sz="1000" b="1" spc="-10" dirty="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Κρυπτογράφιση     Καναλιου</a:t>
                      </a:r>
                      <a:endParaRPr sz="1000" dirty="0">
                        <a:latin typeface="Century Gothic Bold"/>
                        <a:cs typeface="Century Gothic Bold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lang="el" sz="1200" b="1" dirty="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Εξυπηρετητής Αυθεντικοποίησης</a:t>
                      </a:r>
                      <a:endParaRPr sz="1200" dirty="0">
                        <a:latin typeface="Century Gothic Bold"/>
                        <a:cs typeface="Century Gothic Bold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327025" indent="-186690" algn="ctr">
                        <a:lnSpc>
                          <a:spcPts val="1989"/>
                        </a:lnSpc>
                        <a:spcBef>
                          <a:spcPts val="1185"/>
                        </a:spcBef>
                      </a:pPr>
                      <a:r>
                        <a:rPr lang="el" sz="800" b="1" spc="-10" dirty="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Αυθεντικοποίηση Φορτιστή</a:t>
                      </a:r>
                      <a:endParaRPr sz="800" dirty="0">
                        <a:latin typeface="Century Gothic Bold"/>
                        <a:cs typeface="Century Gothic Bold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424">
                <a:tc>
                  <a:txBody>
                    <a:bodyPr/>
                    <a:lstStyle/>
                    <a:p>
                      <a:pPr marL="359410" marR="342265" indent="-9525">
                        <a:lnSpc>
                          <a:spcPts val="2020"/>
                        </a:lnSpc>
                        <a:spcBef>
                          <a:spcPts val="1160"/>
                        </a:spcBef>
                      </a:pPr>
                      <a:r>
                        <a:rPr lang="el" sz="1700" b="1" spc="-1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Προφίλ ασφαλείας 1</a:t>
                      </a:r>
                      <a:endParaRPr sz="1700">
                        <a:latin typeface="Century Gothic Bold"/>
                        <a:cs typeface="Century Gothic Bold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el" sz="1700" spc="-5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–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el" sz="1700" spc="-5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–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Κωδικός πρόσβασης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90">
                <a:tc>
                  <a:txBody>
                    <a:bodyPr/>
                    <a:lstStyle/>
                    <a:p>
                      <a:pPr marL="359410" marR="342265" indent="-9525">
                        <a:lnSpc>
                          <a:spcPts val="2020"/>
                        </a:lnSpc>
                        <a:spcBef>
                          <a:spcPts val="1155"/>
                        </a:spcBef>
                      </a:pPr>
                      <a:r>
                        <a:rPr lang="el" sz="1700" b="1" spc="-1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Προφίλ ασφαλείας 2</a:t>
                      </a:r>
                      <a:endParaRPr sz="1700">
                        <a:latin typeface="Century Gothic Bold"/>
                        <a:cs typeface="Century Gothic Bold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  <a:spcBef>
                          <a:spcPts val="1070"/>
                        </a:spcBef>
                      </a:pPr>
                      <a:r>
                        <a:rPr lang="el" sz="17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TLS 1.2 ή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2030"/>
                        </a:lnSpc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Υψηλότερη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202565" indent="235585">
                        <a:lnSpc>
                          <a:spcPts val="2020"/>
                        </a:lnSpc>
                        <a:spcBef>
                          <a:spcPts val="1155"/>
                        </a:spcBef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Πιστοποιητικό διακομιστή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Κωδικός πρόσβασης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749">
                <a:tc>
                  <a:txBody>
                    <a:bodyPr/>
                    <a:lstStyle/>
                    <a:p>
                      <a:pPr marL="359410" marR="342265" indent="-9525">
                        <a:lnSpc>
                          <a:spcPts val="1989"/>
                        </a:lnSpc>
                        <a:spcBef>
                          <a:spcPts val="1200"/>
                        </a:spcBef>
                      </a:pPr>
                      <a:r>
                        <a:rPr lang="el" sz="1700" b="1" spc="-10">
                          <a:solidFill>
                            <a:srgbClr val="FFFFFF"/>
                          </a:solidFill>
                          <a:latin typeface="Century Gothic Bold"/>
                          <a:cs typeface="Century Gothic Bold"/>
                        </a:rPr>
                        <a:t>Προφίλ ασφαλείας 3</a:t>
                      </a:r>
                      <a:endParaRPr sz="1700">
                        <a:latin typeface="Century Gothic Bold"/>
                        <a:cs typeface="Century Gothic Bold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14"/>
                        </a:lnSpc>
                        <a:spcBef>
                          <a:spcPts val="1090"/>
                        </a:spcBef>
                      </a:pPr>
                      <a:r>
                        <a:rPr lang="el" sz="17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TLS 1.2 ή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2014"/>
                        </a:lnSpc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Υψηλότερη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202565" indent="235585">
                        <a:lnSpc>
                          <a:spcPts val="1989"/>
                        </a:lnSpc>
                        <a:spcBef>
                          <a:spcPts val="1200"/>
                        </a:spcBef>
                      </a:pPr>
                      <a:r>
                        <a:rPr lang="el" sz="17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Πιστοποιητικό διακομιστή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202565" indent="1270">
                        <a:lnSpc>
                          <a:spcPts val="1989"/>
                        </a:lnSpc>
                        <a:spcBef>
                          <a:spcPts val="1200"/>
                        </a:spcBef>
                      </a:pPr>
                      <a:r>
                        <a:rPr lang="el" sz="17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Πιστοποιητικό από την πλευρά του πελάτη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BA00"/>
                      </a:solidFill>
                      <a:prstDash val="solid"/>
                    </a:lnL>
                    <a:lnR w="12700">
                      <a:solidFill>
                        <a:srgbClr val="FFBA00"/>
                      </a:solidFill>
                      <a:prstDash val="solid"/>
                    </a:lnR>
                    <a:lnT w="12700">
                      <a:solidFill>
                        <a:srgbClr val="FFBA00"/>
                      </a:solidFill>
                      <a:prstDash val="solid"/>
                    </a:lnT>
                    <a:lnB w="12700">
                      <a:solidFill>
                        <a:srgbClr val="FFBA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81876" y="1380361"/>
            <a:ext cx="3550424" cy="111633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842644" marR="5080" indent="-274320">
              <a:lnSpc>
                <a:spcPts val="1390"/>
              </a:lnSpc>
              <a:spcBef>
                <a:spcPts val="185"/>
              </a:spcBef>
              <a:buClr>
                <a:srgbClr val="FFBA00"/>
              </a:buClr>
              <a:buFont typeface="Courier New"/>
              <a:buChar char="o"/>
              <a:tabLst>
                <a:tab pos="842644" algn="l"/>
              </a:tabLst>
            </a:pPr>
            <a:r>
              <a:rPr lang="el" sz="1200" dirty="0">
                <a:solidFill>
                  <a:srgbClr val="FFFFFF"/>
                </a:solidFill>
                <a:latin typeface="Century Gothic"/>
                <a:cs typeface="Century Gothic"/>
              </a:rPr>
              <a:t>Το προφίλ ασφαλείας 2 ή το προφίλ ασφαλείας 3 ή και τα δύο πρέπει να υλοποιηθούν για να λάβουν υλοποίηση ασφάλειας OCPP.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el" sz="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Open Charge Point Protocol (OCPP) Security Explained (wevo.energy), </a:t>
            </a:r>
            <a:r>
              <a:rPr lang="el" sz="80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πρόσβαση τον Μάρτιο του 2024</a:t>
            </a:r>
            <a:endParaRPr sz="800" dirty="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376" y="6167335"/>
            <a:ext cx="3294001" cy="6120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62458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5396" y="771651"/>
            <a:ext cx="4475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Ενδιαφερόμενα μέρη και συμφέροντα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56" y="1591564"/>
            <a:ext cx="585216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 dirty="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 dirty="0">
                <a:latin typeface="Century Gothic Italic"/>
                <a:cs typeface="Century Gothic Italic"/>
              </a:rPr>
              <a:t>Εκτός από τις τεχνολογίες που αναφέρονται παραπάνω, εμφανίζονται διάφοροι τύποι παραγόντων με διαφορετικά ενδιαφέροντα</a:t>
            </a:r>
            <a:endParaRPr sz="1600" dirty="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066" y="2541522"/>
            <a:ext cx="11106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spc="-10" dirty="0">
                <a:latin typeface="Century Gothic"/>
                <a:cs typeface="Century Gothic"/>
              </a:rPr>
              <a:t>Οι πελάτες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ΕΠ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924711" y="618958"/>
            <a:ext cx="2221996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4488" y="166475"/>
            <a:ext cx="7477759" cy="6671945"/>
            <a:chOff x="4714488" y="166475"/>
            <a:chExt cx="7477759" cy="667194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95498" y="1455088"/>
              <a:ext cx="111125" cy="703580"/>
            </a:xfrm>
            <a:custGeom>
              <a:avLst/>
              <a:gdLst/>
              <a:ahLst/>
              <a:cxnLst/>
              <a:rect l="l" t="t" r="r" b="b"/>
              <a:pathLst>
                <a:path w="111125" h="703580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647623"/>
                  </a:lnTo>
                  <a:lnTo>
                    <a:pt x="0" y="647623"/>
                  </a:lnTo>
                  <a:lnTo>
                    <a:pt x="55478" y="703102"/>
                  </a:lnTo>
                  <a:lnTo>
                    <a:pt x="110957" y="647623"/>
                  </a:lnTo>
                  <a:lnTo>
                    <a:pt x="83218" y="647623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46880" y="5372908"/>
              <a:ext cx="945118" cy="146504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6223" y="2854863"/>
              <a:ext cx="466274" cy="7997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08" y="0"/>
                  </a:moveTo>
                  <a:lnTo>
                    <a:pt x="138264" y="0"/>
                  </a:lnTo>
                  <a:lnTo>
                    <a:pt x="94562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2" y="822534"/>
                  </a:lnTo>
                  <a:lnTo>
                    <a:pt x="138264" y="829583"/>
                  </a:lnTo>
                  <a:lnTo>
                    <a:pt x="1820308" y="829583"/>
                  </a:lnTo>
                  <a:lnTo>
                    <a:pt x="1864011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1" y="7048"/>
                  </a:lnTo>
                  <a:lnTo>
                    <a:pt x="182030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97996" y="2296284"/>
            <a:ext cx="2229485" cy="2687274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9090" marR="281940" indent="214629">
              <a:lnSpc>
                <a:spcPts val="209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Ι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ΛΟΓΙΣΜΙΚΟΥ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18135" marR="302895" indent="1587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ΕΞΑΡΤΗΜΑΤΑ ΥΛΙΚΟΥ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03530" marR="317500" indent="2603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ΣΤΟΙΧΕΙΑ ΔΙΚΤΎΟΥ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17846" y="5395925"/>
            <a:ext cx="1875155" cy="1134110"/>
          </a:xfrm>
          <a:custGeom>
            <a:avLst/>
            <a:gdLst/>
            <a:ahLst/>
            <a:cxnLst/>
            <a:rect l="l" t="t" r="r" b="b"/>
            <a:pathLst>
              <a:path w="1875154" h="1134109">
                <a:moveTo>
                  <a:pt x="1225207" y="235953"/>
                </a:moveTo>
                <a:lnTo>
                  <a:pt x="989253" y="0"/>
                </a:lnTo>
                <a:lnTo>
                  <a:pt x="753300" y="235953"/>
                </a:lnTo>
                <a:lnTo>
                  <a:pt x="871283" y="235953"/>
                </a:lnTo>
                <a:lnTo>
                  <a:pt x="871283" y="558977"/>
                </a:lnTo>
                <a:lnTo>
                  <a:pt x="1107236" y="558977"/>
                </a:lnTo>
                <a:lnTo>
                  <a:pt x="1107236" y="235953"/>
                </a:lnTo>
                <a:lnTo>
                  <a:pt x="1225207" y="235953"/>
                </a:lnTo>
                <a:close/>
              </a:path>
              <a:path w="1875154" h="1134109">
                <a:moveTo>
                  <a:pt x="1874926" y="702652"/>
                </a:moveTo>
                <a:lnTo>
                  <a:pt x="1868157" y="669112"/>
                </a:lnTo>
                <a:lnTo>
                  <a:pt x="1849691" y="641718"/>
                </a:lnTo>
                <a:lnTo>
                  <a:pt x="1822297" y="623252"/>
                </a:lnTo>
                <a:lnTo>
                  <a:pt x="1788756" y="616483"/>
                </a:lnTo>
                <a:lnTo>
                  <a:pt x="86182" y="616483"/>
                </a:lnTo>
                <a:lnTo>
                  <a:pt x="52628" y="623252"/>
                </a:lnTo>
                <a:lnTo>
                  <a:pt x="25247" y="641718"/>
                </a:lnTo>
                <a:lnTo>
                  <a:pt x="6769" y="669112"/>
                </a:lnTo>
                <a:lnTo>
                  <a:pt x="0" y="702652"/>
                </a:lnTo>
                <a:lnTo>
                  <a:pt x="0" y="1047343"/>
                </a:lnTo>
                <a:lnTo>
                  <a:pt x="6769" y="1080884"/>
                </a:lnTo>
                <a:lnTo>
                  <a:pt x="25247" y="1108278"/>
                </a:lnTo>
                <a:lnTo>
                  <a:pt x="52628" y="1126744"/>
                </a:lnTo>
                <a:lnTo>
                  <a:pt x="86182" y="1133513"/>
                </a:lnTo>
                <a:lnTo>
                  <a:pt x="1788756" y="1133513"/>
                </a:lnTo>
                <a:lnTo>
                  <a:pt x="1822297" y="1126744"/>
                </a:lnTo>
                <a:lnTo>
                  <a:pt x="1849691" y="1108278"/>
                </a:lnTo>
                <a:lnTo>
                  <a:pt x="1868157" y="1080884"/>
                </a:lnTo>
                <a:lnTo>
                  <a:pt x="1874926" y="1047343"/>
                </a:lnTo>
                <a:lnTo>
                  <a:pt x="1874926" y="702652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083558" y="3047491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ΑΝΑΓΝΩΡΙΣΤΙΚΌ</a:t>
            </a:r>
            <a:endParaRPr sz="1800">
              <a:latin typeface="Century Gothic Bold"/>
              <a:cs typeface="Century Gothic Bold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97183" y="2612135"/>
            <a:ext cx="1191768" cy="12954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1380674" y="3379723"/>
            <a:ext cx="54229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05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ΧΡΗΣΤΗΣ</a:t>
            </a:r>
            <a:endParaRPr sz="1050" dirty="0">
              <a:latin typeface="Century Gothic Bold"/>
              <a:cs typeface="Century Gothic Bol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648191" y="2947501"/>
            <a:ext cx="575310" cy="3050540"/>
            <a:chOff x="10648191" y="2947501"/>
            <a:chExt cx="575310" cy="3050540"/>
          </a:xfrm>
        </p:grpSpPr>
        <p:sp>
          <p:nvSpPr>
            <p:cNvPr id="48" name="object 48"/>
            <p:cNvSpPr/>
            <p:nvPr/>
          </p:nvSpPr>
          <p:spPr>
            <a:xfrm>
              <a:off x="10763293" y="3326867"/>
              <a:ext cx="419734" cy="335280"/>
            </a:xfrm>
            <a:custGeom>
              <a:avLst/>
              <a:gdLst/>
              <a:ahLst/>
              <a:cxnLst/>
              <a:rect l="l" t="t" r="r" b="b"/>
              <a:pathLst>
                <a:path w="419734" h="335279">
                  <a:moveTo>
                    <a:pt x="167330" y="0"/>
                  </a:moveTo>
                  <a:lnTo>
                    <a:pt x="0" y="167328"/>
                  </a:lnTo>
                  <a:lnTo>
                    <a:pt x="167330" y="334658"/>
                  </a:lnTo>
                  <a:lnTo>
                    <a:pt x="167330" y="250993"/>
                  </a:lnTo>
                  <a:lnTo>
                    <a:pt x="419108" y="250993"/>
                  </a:lnTo>
                  <a:lnTo>
                    <a:pt x="419108" y="83665"/>
                  </a:lnTo>
                  <a:lnTo>
                    <a:pt x="167330" y="83665"/>
                  </a:lnTo>
                  <a:lnTo>
                    <a:pt x="1673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847613" y="3444836"/>
              <a:ext cx="285115" cy="98425"/>
            </a:xfrm>
            <a:custGeom>
              <a:avLst/>
              <a:gdLst/>
              <a:ahLst/>
              <a:cxnLst/>
              <a:rect l="l" t="t" r="r" b="b"/>
              <a:pathLst>
                <a:path w="285115" h="98425">
                  <a:moveTo>
                    <a:pt x="235399" y="0"/>
                  </a:moveTo>
                  <a:lnTo>
                    <a:pt x="235399" y="24564"/>
                  </a:lnTo>
                  <a:lnTo>
                    <a:pt x="49129" y="24564"/>
                  </a:lnTo>
                  <a:lnTo>
                    <a:pt x="49129" y="0"/>
                  </a:lnTo>
                  <a:lnTo>
                    <a:pt x="0" y="49131"/>
                  </a:lnTo>
                  <a:lnTo>
                    <a:pt x="49129" y="98261"/>
                  </a:lnTo>
                  <a:lnTo>
                    <a:pt x="49129" y="73695"/>
                  </a:lnTo>
                  <a:lnTo>
                    <a:pt x="235399" y="73695"/>
                  </a:lnTo>
                  <a:lnTo>
                    <a:pt x="235399" y="98261"/>
                  </a:lnTo>
                  <a:lnTo>
                    <a:pt x="284530" y="49131"/>
                  </a:lnTo>
                  <a:lnTo>
                    <a:pt x="23539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48191" y="2947501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4">
                  <a:moveTo>
                    <a:pt x="192520" y="0"/>
                  </a:moveTo>
                  <a:lnTo>
                    <a:pt x="148377" y="5269"/>
                  </a:lnTo>
                  <a:lnTo>
                    <a:pt x="107854" y="20280"/>
                  </a:lnTo>
                  <a:lnTo>
                    <a:pt x="72108" y="43834"/>
                  </a:lnTo>
                  <a:lnTo>
                    <a:pt x="42294" y="74733"/>
                  </a:lnTo>
                  <a:lnTo>
                    <a:pt x="19567" y="111780"/>
                  </a:lnTo>
                  <a:lnTo>
                    <a:pt x="5084" y="153778"/>
                  </a:lnTo>
                  <a:lnTo>
                    <a:pt x="0" y="199528"/>
                  </a:lnTo>
                  <a:lnTo>
                    <a:pt x="5084" y="245278"/>
                  </a:lnTo>
                  <a:lnTo>
                    <a:pt x="19567" y="287276"/>
                  </a:lnTo>
                  <a:lnTo>
                    <a:pt x="42294" y="324323"/>
                  </a:lnTo>
                  <a:lnTo>
                    <a:pt x="72108" y="355222"/>
                  </a:lnTo>
                  <a:lnTo>
                    <a:pt x="107854" y="378776"/>
                  </a:lnTo>
                  <a:lnTo>
                    <a:pt x="148377" y="393787"/>
                  </a:lnTo>
                  <a:lnTo>
                    <a:pt x="192520" y="399056"/>
                  </a:lnTo>
                  <a:lnTo>
                    <a:pt x="236664" y="393787"/>
                  </a:lnTo>
                  <a:lnTo>
                    <a:pt x="277186" y="378776"/>
                  </a:lnTo>
                  <a:lnTo>
                    <a:pt x="312932" y="355222"/>
                  </a:lnTo>
                  <a:lnTo>
                    <a:pt x="342746" y="324323"/>
                  </a:lnTo>
                  <a:lnTo>
                    <a:pt x="365473" y="287276"/>
                  </a:lnTo>
                  <a:lnTo>
                    <a:pt x="379956" y="245278"/>
                  </a:lnTo>
                  <a:lnTo>
                    <a:pt x="385041" y="199528"/>
                  </a:lnTo>
                  <a:lnTo>
                    <a:pt x="379956" y="153778"/>
                  </a:lnTo>
                  <a:lnTo>
                    <a:pt x="365473" y="111780"/>
                  </a:lnTo>
                  <a:lnTo>
                    <a:pt x="342746" y="74733"/>
                  </a:lnTo>
                  <a:lnTo>
                    <a:pt x="312932" y="43834"/>
                  </a:lnTo>
                  <a:lnTo>
                    <a:pt x="277186" y="20280"/>
                  </a:lnTo>
                  <a:lnTo>
                    <a:pt x="236664" y="5269"/>
                  </a:lnTo>
                  <a:lnTo>
                    <a:pt x="192520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763718" y="2995676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1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543871" y="1258037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4">
                <a:moveTo>
                  <a:pt x="192521" y="0"/>
                </a:moveTo>
                <a:lnTo>
                  <a:pt x="148378" y="5269"/>
                </a:lnTo>
                <a:lnTo>
                  <a:pt x="107855" y="20280"/>
                </a:lnTo>
                <a:lnTo>
                  <a:pt x="72109" y="43834"/>
                </a:lnTo>
                <a:lnTo>
                  <a:pt x="42294" y="74733"/>
                </a:lnTo>
                <a:lnTo>
                  <a:pt x="19568" y="111780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8" y="287276"/>
                </a:lnTo>
                <a:lnTo>
                  <a:pt x="42294" y="324323"/>
                </a:lnTo>
                <a:lnTo>
                  <a:pt x="72109" y="355222"/>
                </a:lnTo>
                <a:lnTo>
                  <a:pt x="107855" y="378776"/>
                </a:lnTo>
                <a:lnTo>
                  <a:pt x="148378" y="393787"/>
                </a:lnTo>
                <a:lnTo>
                  <a:pt x="192521" y="399056"/>
                </a:lnTo>
                <a:lnTo>
                  <a:pt x="236664" y="393787"/>
                </a:lnTo>
                <a:lnTo>
                  <a:pt x="277187" y="378776"/>
                </a:lnTo>
                <a:lnTo>
                  <a:pt x="312933" y="355222"/>
                </a:lnTo>
                <a:lnTo>
                  <a:pt x="342747" y="324323"/>
                </a:lnTo>
                <a:lnTo>
                  <a:pt x="365474" y="287276"/>
                </a:lnTo>
                <a:lnTo>
                  <a:pt x="379957" y="245278"/>
                </a:lnTo>
                <a:lnTo>
                  <a:pt x="385042" y="199528"/>
                </a:lnTo>
                <a:lnTo>
                  <a:pt x="379957" y="153778"/>
                </a:lnTo>
                <a:lnTo>
                  <a:pt x="365474" y="111780"/>
                </a:lnTo>
                <a:lnTo>
                  <a:pt x="342747" y="74733"/>
                </a:lnTo>
                <a:lnTo>
                  <a:pt x="312933" y="43834"/>
                </a:lnTo>
                <a:lnTo>
                  <a:pt x="277187" y="20280"/>
                </a:lnTo>
                <a:lnTo>
                  <a:pt x="236664" y="5269"/>
                </a:lnTo>
                <a:lnTo>
                  <a:pt x="192521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659398" y="1307084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2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876275" y="3818332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4">
                <a:moveTo>
                  <a:pt x="192520" y="0"/>
                </a:moveTo>
                <a:lnTo>
                  <a:pt x="148377" y="5269"/>
                </a:lnTo>
                <a:lnTo>
                  <a:pt x="107854" y="20280"/>
                </a:lnTo>
                <a:lnTo>
                  <a:pt x="72108" y="43834"/>
                </a:lnTo>
                <a:lnTo>
                  <a:pt x="42294" y="74733"/>
                </a:lnTo>
                <a:lnTo>
                  <a:pt x="19567" y="111780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7" y="287276"/>
                </a:lnTo>
                <a:lnTo>
                  <a:pt x="42294" y="324323"/>
                </a:lnTo>
                <a:lnTo>
                  <a:pt x="72108" y="355222"/>
                </a:lnTo>
                <a:lnTo>
                  <a:pt x="107854" y="378776"/>
                </a:lnTo>
                <a:lnTo>
                  <a:pt x="148377" y="393787"/>
                </a:lnTo>
                <a:lnTo>
                  <a:pt x="192520" y="399056"/>
                </a:lnTo>
                <a:lnTo>
                  <a:pt x="236663" y="393787"/>
                </a:lnTo>
                <a:lnTo>
                  <a:pt x="277186" y="378776"/>
                </a:lnTo>
                <a:lnTo>
                  <a:pt x="312932" y="355222"/>
                </a:lnTo>
                <a:lnTo>
                  <a:pt x="342746" y="324323"/>
                </a:lnTo>
                <a:lnTo>
                  <a:pt x="365473" y="287276"/>
                </a:lnTo>
                <a:lnTo>
                  <a:pt x="379956" y="245278"/>
                </a:lnTo>
                <a:lnTo>
                  <a:pt x="385041" y="199528"/>
                </a:lnTo>
                <a:lnTo>
                  <a:pt x="379956" y="153778"/>
                </a:lnTo>
                <a:lnTo>
                  <a:pt x="365473" y="111780"/>
                </a:lnTo>
                <a:lnTo>
                  <a:pt x="342746" y="74733"/>
                </a:lnTo>
                <a:lnTo>
                  <a:pt x="312932" y="43834"/>
                </a:lnTo>
                <a:lnTo>
                  <a:pt x="277186" y="20280"/>
                </a:lnTo>
                <a:lnTo>
                  <a:pt x="236663" y="5269"/>
                </a:lnTo>
                <a:lnTo>
                  <a:pt x="192520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991800" y="3867404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3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34327" y="5508936"/>
            <a:ext cx="1556385" cy="510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1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5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81879" y="5934238"/>
            <a:ext cx="1655231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"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Ενδιαφερόμενα μέρη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861627" y="3720800"/>
            <a:ext cx="1183640" cy="261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lang="el" sz="1100" b="1" spc="-100">
                <a:solidFill>
                  <a:srgbClr val="C00000"/>
                </a:solidFill>
                <a:latin typeface="Century Gothic Bold"/>
                <a:cs typeface="Century Gothic Bold"/>
              </a:rPr>
              <a:t>Έλεγχος ταυτότητας</a:t>
            </a:r>
            <a:endParaRPr sz="1100">
              <a:latin typeface="Century Gothic Bold"/>
              <a:cs typeface="Century Gothic 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508177" y="1661383"/>
            <a:ext cx="13487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0805" marR="95885">
              <a:lnSpc>
                <a:spcPts val="1300"/>
              </a:lnSpc>
              <a:spcBef>
                <a:spcPts val="420"/>
              </a:spcBef>
            </a:pPr>
            <a:r>
              <a:rPr lang="el" sz="1100" b="1" spc="-10">
                <a:solidFill>
                  <a:srgbClr val="C00000"/>
                </a:solidFill>
                <a:latin typeface="Century Gothic Bold"/>
                <a:cs typeface="Century Gothic Bold"/>
              </a:rPr>
              <a:t>Επαλήθευση και αίτημα χρέωσης</a:t>
            </a:r>
            <a:endParaRPr sz="1100">
              <a:latin typeface="Century Gothic Bold"/>
              <a:cs typeface="Century Gothic 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970152" y="4235617"/>
            <a:ext cx="901700" cy="431165"/>
          </a:xfrm>
          <a:prstGeom prst="rect">
            <a:avLst/>
          </a:prstGeom>
          <a:solidFill>
            <a:srgbClr val="FFFFFF">
              <a:alpha val="49798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345"/>
              </a:spcBef>
            </a:pPr>
            <a:r>
              <a:rPr lang="el" sz="1100" b="1" spc="-165">
                <a:solidFill>
                  <a:srgbClr val="C00000"/>
                </a:solidFill>
                <a:latin typeface="Century Gothic Bold"/>
                <a:cs typeface="Century Gothic Bold"/>
              </a:rPr>
              <a:t>εντολή φόρτισης</a:t>
            </a:r>
            <a:endParaRPr sz="1100">
              <a:latin typeface="Century Gothic Bold"/>
              <a:cs typeface="Century Gothic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sp>
          <p:nvSpPr>
            <p:cNvPr id="3" name="object 3"/>
            <p:cNvSpPr/>
            <p:nvPr/>
          </p:nvSpPr>
          <p:spPr>
            <a:xfrm>
              <a:off x="6893328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ln w="222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5396" y="771651"/>
            <a:ext cx="4475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Ενδιαφερόμενα μέρη και συμφέροντα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056" y="1591564"/>
            <a:ext cx="585216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 dirty="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 dirty="0">
                <a:latin typeface="Century Gothic Italic"/>
                <a:cs typeface="Century Gothic Italic"/>
              </a:rPr>
              <a:t>Εκτός από τις τεχνολογίες που αναφέρονται παραπάνω, εμφανίζονται διάφοροι τύποι παραγόντων με διαφορετικά ενδιαφέροντα</a:t>
            </a:r>
            <a:endParaRPr sz="1600" dirty="0">
              <a:latin typeface="Century Gothic Italic"/>
              <a:cs typeface="Century Gothic It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074" y="2551625"/>
            <a:ext cx="11106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spc="-10" dirty="0">
                <a:latin typeface="Century Gothic"/>
                <a:cs typeface="Century Gothic"/>
              </a:rPr>
              <a:t>Οι πελάτες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23334" y="594023"/>
            <a:ext cx="2070471" cy="5863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14488" y="166475"/>
            <a:ext cx="7477759" cy="6671945"/>
            <a:chOff x="4714488" y="166475"/>
            <a:chExt cx="7477759" cy="667194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95498" y="1455088"/>
              <a:ext cx="111125" cy="703580"/>
            </a:xfrm>
            <a:custGeom>
              <a:avLst/>
              <a:gdLst/>
              <a:ahLst/>
              <a:cxnLst/>
              <a:rect l="l" t="t" r="r" b="b"/>
              <a:pathLst>
                <a:path w="111125" h="703580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647623"/>
                  </a:lnTo>
                  <a:lnTo>
                    <a:pt x="0" y="647623"/>
                  </a:lnTo>
                  <a:lnTo>
                    <a:pt x="55478" y="703102"/>
                  </a:lnTo>
                  <a:lnTo>
                    <a:pt x="110957" y="647623"/>
                  </a:lnTo>
                  <a:lnTo>
                    <a:pt x="83218" y="647623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46880" y="5372908"/>
              <a:ext cx="945118" cy="14650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6223" y="2854863"/>
              <a:ext cx="466274" cy="7997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08" y="0"/>
                  </a:moveTo>
                  <a:lnTo>
                    <a:pt x="138264" y="0"/>
                  </a:lnTo>
                  <a:lnTo>
                    <a:pt x="94562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2" y="822534"/>
                  </a:lnTo>
                  <a:lnTo>
                    <a:pt x="138264" y="829583"/>
                  </a:lnTo>
                  <a:lnTo>
                    <a:pt x="1820308" y="829583"/>
                  </a:lnTo>
                  <a:lnTo>
                    <a:pt x="1864011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1" y="7048"/>
                  </a:lnTo>
                  <a:lnTo>
                    <a:pt x="182030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597996" y="2296284"/>
            <a:ext cx="2229485" cy="2687274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9090" marR="281940" indent="214629">
              <a:lnSpc>
                <a:spcPts val="209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Ι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ΛΟΓΙΣΜΙΚΟΥ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18135" marR="302895" indent="1587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ΕΞΑΡΤΗΜΑΤΑ ΥΛΙΚΟΥ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03530" marR="317500" indent="2603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ΣΤΟΙΧΕΙΑ ΔΙΚΤΥΟΥ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17846" y="5395925"/>
            <a:ext cx="1875155" cy="1134110"/>
          </a:xfrm>
          <a:custGeom>
            <a:avLst/>
            <a:gdLst/>
            <a:ahLst/>
            <a:cxnLst/>
            <a:rect l="l" t="t" r="r" b="b"/>
            <a:pathLst>
              <a:path w="1875154" h="1134109">
                <a:moveTo>
                  <a:pt x="1225207" y="235953"/>
                </a:moveTo>
                <a:lnTo>
                  <a:pt x="989253" y="0"/>
                </a:lnTo>
                <a:lnTo>
                  <a:pt x="753300" y="235953"/>
                </a:lnTo>
                <a:lnTo>
                  <a:pt x="871283" y="235953"/>
                </a:lnTo>
                <a:lnTo>
                  <a:pt x="871283" y="558977"/>
                </a:lnTo>
                <a:lnTo>
                  <a:pt x="1107236" y="558977"/>
                </a:lnTo>
                <a:lnTo>
                  <a:pt x="1107236" y="235953"/>
                </a:lnTo>
                <a:lnTo>
                  <a:pt x="1225207" y="235953"/>
                </a:lnTo>
                <a:close/>
              </a:path>
              <a:path w="1875154" h="1134109">
                <a:moveTo>
                  <a:pt x="1874926" y="702652"/>
                </a:moveTo>
                <a:lnTo>
                  <a:pt x="1868157" y="669112"/>
                </a:lnTo>
                <a:lnTo>
                  <a:pt x="1849691" y="641718"/>
                </a:lnTo>
                <a:lnTo>
                  <a:pt x="1822297" y="623252"/>
                </a:lnTo>
                <a:lnTo>
                  <a:pt x="1788756" y="616483"/>
                </a:lnTo>
                <a:lnTo>
                  <a:pt x="86182" y="616483"/>
                </a:lnTo>
                <a:lnTo>
                  <a:pt x="52628" y="623252"/>
                </a:lnTo>
                <a:lnTo>
                  <a:pt x="25247" y="641718"/>
                </a:lnTo>
                <a:lnTo>
                  <a:pt x="6769" y="669112"/>
                </a:lnTo>
                <a:lnTo>
                  <a:pt x="0" y="702652"/>
                </a:lnTo>
                <a:lnTo>
                  <a:pt x="0" y="1047343"/>
                </a:lnTo>
                <a:lnTo>
                  <a:pt x="6769" y="1080884"/>
                </a:lnTo>
                <a:lnTo>
                  <a:pt x="25247" y="1108278"/>
                </a:lnTo>
                <a:lnTo>
                  <a:pt x="52628" y="1126744"/>
                </a:lnTo>
                <a:lnTo>
                  <a:pt x="86182" y="1133513"/>
                </a:lnTo>
                <a:lnTo>
                  <a:pt x="1788756" y="1133513"/>
                </a:lnTo>
                <a:lnTo>
                  <a:pt x="1822297" y="1126744"/>
                </a:lnTo>
                <a:lnTo>
                  <a:pt x="1849691" y="1108278"/>
                </a:lnTo>
                <a:lnTo>
                  <a:pt x="1868157" y="1080884"/>
                </a:lnTo>
                <a:lnTo>
                  <a:pt x="1874926" y="1047343"/>
                </a:lnTo>
                <a:lnTo>
                  <a:pt x="1874926" y="702652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083558" y="3047491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ΑΝΑΓΝΩΡΙΣΤΙΚΌ</a:t>
            </a:r>
            <a:endParaRPr sz="1800">
              <a:latin typeface="Century Gothic Bold"/>
              <a:cs typeface="Century Gothic Bold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97183" y="2612135"/>
            <a:ext cx="1191768" cy="12954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1380674" y="3379723"/>
            <a:ext cx="542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00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ΧΡ</a:t>
            </a:r>
            <a:r>
              <a:rPr lang="el-GR" sz="100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Η</a:t>
            </a:r>
            <a:r>
              <a:rPr lang="el" sz="100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ΣΤΗΣ</a:t>
            </a:r>
            <a:endParaRPr sz="1000" dirty="0">
              <a:latin typeface="Century Gothic Bold"/>
              <a:cs typeface="Century Gothic Bol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648191" y="2947501"/>
            <a:ext cx="575310" cy="3050540"/>
            <a:chOff x="10648191" y="2947501"/>
            <a:chExt cx="575310" cy="3050540"/>
          </a:xfrm>
        </p:grpSpPr>
        <p:sp>
          <p:nvSpPr>
            <p:cNvPr id="49" name="object 49"/>
            <p:cNvSpPr/>
            <p:nvPr/>
          </p:nvSpPr>
          <p:spPr>
            <a:xfrm>
              <a:off x="10763293" y="3326867"/>
              <a:ext cx="419734" cy="335280"/>
            </a:xfrm>
            <a:custGeom>
              <a:avLst/>
              <a:gdLst/>
              <a:ahLst/>
              <a:cxnLst/>
              <a:rect l="l" t="t" r="r" b="b"/>
              <a:pathLst>
                <a:path w="419734" h="335279">
                  <a:moveTo>
                    <a:pt x="167330" y="0"/>
                  </a:moveTo>
                  <a:lnTo>
                    <a:pt x="0" y="167328"/>
                  </a:lnTo>
                  <a:lnTo>
                    <a:pt x="167330" y="334658"/>
                  </a:lnTo>
                  <a:lnTo>
                    <a:pt x="167330" y="250993"/>
                  </a:lnTo>
                  <a:lnTo>
                    <a:pt x="419108" y="250993"/>
                  </a:lnTo>
                  <a:lnTo>
                    <a:pt x="419108" y="83665"/>
                  </a:lnTo>
                  <a:lnTo>
                    <a:pt x="167330" y="83665"/>
                  </a:lnTo>
                  <a:lnTo>
                    <a:pt x="1673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847613" y="3444836"/>
              <a:ext cx="285115" cy="98425"/>
            </a:xfrm>
            <a:custGeom>
              <a:avLst/>
              <a:gdLst/>
              <a:ahLst/>
              <a:cxnLst/>
              <a:rect l="l" t="t" r="r" b="b"/>
              <a:pathLst>
                <a:path w="285115" h="98425">
                  <a:moveTo>
                    <a:pt x="235399" y="0"/>
                  </a:moveTo>
                  <a:lnTo>
                    <a:pt x="235399" y="24564"/>
                  </a:lnTo>
                  <a:lnTo>
                    <a:pt x="49129" y="24564"/>
                  </a:lnTo>
                  <a:lnTo>
                    <a:pt x="49129" y="0"/>
                  </a:lnTo>
                  <a:lnTo>
                    <a:pt x="0" y="49131"/>
                  </a:lnTo>
                  <a:lnTo>
                    <a:pt x="49129" y="98261"/>
                  </a:lnTo>
                  <a:lnTo>
                    <a:pt x="49129" y="73695"/>
                  </a:lnTo>
                  <a:lnTo>
                    <a:pt x="235399" y="73695"/>
                  </a:lnTo>
                  <a:lnTo>
                    <a:pt x="235399" y="98261"/>
                  </a:lnTo>
                  <a:lnTo>
                    <a:pt x="284530" y="49131"/>
                  </a:lnTo>
                  <a:lnTo>
                    <a:pt x="23539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48191" y="2947501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4">
                  <a:moveTo>
                    <a:pt x="192520" y="0"/>
                  </a:moveTo>
                  <a:lnTo>
                    <a:pt x="148377" y="5269"/>
                  </a:lnTo>
                  <a:lnTo>
                    <a:pt x="107854" y="20280"/>
                  </a:lnTo>
                  <a:lnTo>
                    <a:pt x="72108" y="43834"/>
                  </a:lnTo>
                  <a:lnTo>
                    <a:pt x="42294" y="74733"/>
                  </a:lnTo>
                  <a:lnTo>
                    <a:pt x="19567" y="111780"/>
                  </a:lnTo>
                  <a:lnTo>
                    <a:pt x="5084" y="153778"/>
                  </a:lnTo>
                  <a:lnTo>
                    <a:pt x="0" y="199528"/>
                  </a:lnTo>
                  <a:lnTo>
                    <a:pt x="5084" y="245278"/>
                  </a:lnTo>
                  <a:lnTo>
                    <a:pt x="19567" y="287276"/>
                  </a:lnTo>
                  <a:lnTo>
                    <a:pt x="42294" y="324323"/>
                  </a:lnTo>
                  <a:lnTo>
                    <a:pt x="72108" y="355222"/>
                  </a:lnTo>
                  <a:lnTo>
                    <a:pt x="107854" y="378776"/>
                  </a:lnTo>
                  <a:lnTo>
                    <a:pt x="148377" y="393787"/>
                  </a:lnTo>
                  <a:lnTo>
                    <a:pt x="192520" y="399056"/>
                  </a:lnTo>
                  <a:lnTo>
                    <a:pt x="236664" y="393787"/>
                  </a:lnTo>
                  <a:lnTo>
                    <a:pt x="277186" y="378776"/>
                  </a:lnTo>
                  <a:lnTo>
                    <a:pt x="312932" y="355222"/>
                  </a:lnTo>
                  <a:lnTo>
                    <a:pt x="342746" y="324323"/>
                  </a:lnTo>
                  <a:lnTo>
                    <a:pt x="365473" y="287276"/>
                  </a:lnTo>
                  <a:lnTo>
                    <a:pt x="379956" y="245278"/>
                  </a:lnTo>
                  <a:lnTo>
                    <a:pt x="385041" y="199528"/>
                  </a:lnTo>
                  <a:lnTo>
                    <a:pt x="379956" y="153778"/>
                  </a:lnTo>
                  <a:lnTo>
                    <a:pt x="365473" y="111780"/>
                  </a:lnTo>
                  <a:lnTo>
                    <a:pt x="342746" y="74733"/>
                  </a:lnTo>
                  <a:lnTo>
                    <a:pt x="312932" y="43834"/>
                  </a:lnTo>
                  <a:lnTo>
                    <a:pt x="277186" y="20280"/>
                  </a:lnTo>
                  <a:lnTo>
                    <a:pt x="236664" y="5269"/>
                  </a:lnTo>
                  <a:lnTo>
                    <a:pt x="192520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763718" y="2995676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4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861818" y="214688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5">
                <a:moveTo>
                  <a:pt x="192520" y="0"/>
                </a:moveTo>
                <a:lnTo>
                  <a:pt x="148377" y="5269"/>
                </a:lnTo>
                <a:lnTo>
                  <a:pt x="107855" y="20280"/>
                </a:lnTo>
                <a:lnTo>
                  <a:pt x="72108" y="43834"/>
                </a:lnTo>
                <a:lnTo>
                  <a:pt x="42294" y="74734"/>
                </a:lnTo>
                <a:lnTo>
                  <a:pt x="19568" y="111781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8" y="287276"/>
                </a:lnTo>
                <a:lnTo>
                  <a:pt x="42294" y="324323"/>
                </a:lnTo>
                <a:lnTo>
                  <a:pt x="72108" y="355223"/>
                </a:lnTo>
                <a:lnTo>
                  <a:pt x="107855" y="378777"/>
                </a:lnTo>
                <a:lnTo>
                  <a:pt x="148377" y="393788"/>
                </a:lnTo>
                <a:lnTo>
                  <a:pt x="192520" y="399058"/>
                </a:lnTo>
                <a:lnTo>
                  <a:pt x="236664" y="393788"/>
                </a:lnTo>
                <a:lnTo>
                  <a:pt x="277186" y="378777"/>
                </a:lnTo>
                <a:lnTo>
                  <a:pt x="312933" y="355223"/>
                </a:lnTo>
                <a:lnTo>
                  <a:pt x="342747" y="324323"/>
                </a:lnTo>
                <a:lnTo>
                  <a:pt x="365474" y="287276"/>
                </a:lnTo>
                <a:lnTo>
                  <a:pt x="379957" y="245278"/>
                </a:lnTo>
                <a:lnTo>
                  <a:pt x="385042" y="199528"/>
                </a:lnTo>
                <a:lnTo>
                  <a:pt x="379957" y="153778"/>
                </a:lnTo>
                <a:lnTo>
                  <a:pt x="365474" y="111781"/>
                </a:lnTo>
                <a:lnTo>
                  <a:pt x="342747" y="74734"/>
                </a:lnTo>
                <a:lnTo>
                  <a:pt x="312933" y="43834"/>
                </a:lnTo>
                <a:lnTo>
                  <a:pt x="277186" y="20280"/>
                </a:lnTo>
                <a:lnTo>
                  <a:pt x="236664" y="5269"/>
                </a:lnTo>
                <a:lnTo>
                  <a:pt x="192520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977344" y="264667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2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861627" y="3720800"/>
            <a:ext cx="1183640" cy="261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lang="el" sz="1100" b="1" spc="-100" dirty="0">
                <a:solidFill>
                  <a:srgbClr val="C00000"/>
                </a:solidFill>
                <a:latin typeface="Century Gothic Bold"/>
                <a:cs typeface="Century Gothic Bold"/>
              </a:rPr>
              <a:t>Έλεγχος ταυτότητας</a:t>
            </a:r>
            <a:endParaRPr sz="1100" dirty="0">
              <a:latin typeface="Century Gothic Bold"/>
              <a:cs typeface="Century Gothic Bold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470187" y="1713166"/>
            <a:ext cx="1377315" cy="261620"/>
          </a:xfrm>
          <a:custGeom>
            <a:avLst/>
            <a:gdLst/>
            <a:ahLst/>
            <a:cxnLst/>
            <a:rect l="l" t="t" r="r" b="b"/>
            <a:pathLst>
              <a:path w="1377315" h="261619">
                <a:moveTo>
                  <a:pt x="1377301" y="0"/>
                </a:moveTo>
                <a:lnTo>
                  <a:pt x="0" y="0"/>
                </a:lnTo>
                <a:lnTo>
                  <a:pt x="0" y="261611"/>
                </a:lnTo>
                <a:lnTo>
                  <a:pt x="1377301" y="261611"/>
                </a:lnTo>
                <a:lnTo>
                  <a:pt x="1377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548927" y="1746503"/>
            <a:ext cx="1206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100" b="1" spc="-10" dirty="0">
                <a:solidFill>
                  <a:srgbClr val="C00000"/>
                </a:solidFill>
                <a:latin typeface="Century Gothic Bold"/>
                <a:cs typeface="Century Gothic Bold"/>
              </a:rPr>
              <a:t>Παραγγελία κράτησης</a:t>
            </a:r>
            <a:endParaRPr lang="el-GR" sz="1100" dirty="0">
              <a:latin typeface="Century Gothic Bold"/>
              <a:cs typeface="Century Gothic 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970152" y="4235617"/>
            <a:ext cx="901700" cy="431165"/>
          </a:xfrm>
          <a:prstGeom prst="rect">
            <a:avLst/>
          </a:prstGeom>
          <a:solidFill>
            <a:srgbClr val="FFFFFF">
              <a:alpha val="49798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345"/>
              </a:spcBef>
            </a:pPr>
            <a:r>
              <a:rPr lang="el" sz="1100" b="1" spc="-165" dirty="0">
                <a:solidFill>
                  <a:srgbClr val="C00000"/>
                </a:solidFill>
                <a:latin typeface="Century Gothic Bold"/>
                <a:cs typeface="Century Gothic Bold"/>
              </a:rPr>
              <a:t>εντολή φόρτισης</a:t>
            </a:r>
            <a:endParaRPr sz="1100" dirty="0">
              <a:latin typeface="Century Gothic Bold"/>
              <a:cs typeface="Century Gothic Bold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1024616" y="0"/>
            <a:ext cx="1164590" cy="1030605"/>
            <a:chOff x="11024616" y="0"/>
            <a:chExt cx="1164590" cy="1030605"/>
          </a:xfrm>
        </p:grpSpPr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24616" y="0"/>
              <a:ext cx="1164335" cy="10271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112661" y="631469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5">
                  <a:moveTo>
                    <a:pt x="192520" y="0"/>
                  </a:moveTo>
                  <a:lnTo>
                    <a:pt x="148377" y="5269"/>
                  </a:lnTo>
                  <a:lnTo>
                    <a:pt x="107855" y="20280"/>
                  </a:lnTo>
                  <a:lnTo>
                    <a:pt x="72108" y="43834"/>
                  </a:lnTo>
                  <a:lnTo>
                    <a:pt x="42294" y="74734"/>
                  </a:lnTo>
                  <a:lnTo>
                    <a:pt x="19568" y="111781"/>
                  </a:lnTo>
                  <a:lnTo>
                    <a:pt x="5084" y="153779"/>
                  </a:lnTo>
                  <a:lnTo>
                    <a:pt x="0" y="199529"/>
                  </a:lnTo>
                  <a:lnTo>
                    <a:pt x="5084" y="245279"/>
                  </a:lnTo>
                  <a:lnTo>
                    <a:pt x="19568" y="287276"/>
                  </a:lnTo>
                  <a:lnTo>
                    <a:pt x="42294" y="324324"/>
                  </a:lnTo>
                  <a:lnTo>
                    <a:pt x="72108" y="355223"/>
                  </a:lnTo>
                  <a:lnTo>
                    <a:pt x="107855" y="378777"/>
                  </a:lnTo>
                  <a:lnTo>
                    <a:pt x="148377" y="393788"/>
                  </a:lnTo>
                  <a:lnTo>
                    <a:pt x="192520" y="399058"/>
                  </a:lnTo>
                  <a:lnTo>
                    <a:pt x="236664" y="393788"/>
                  </a:lnTo>
                  <a:lnTo>
                    <a:pt x="277186" y="378777"/>
                  </a:lnTo>
                  <a:lnTo>
                    <a:pt x="312932" y="355223"/>
                  </a:lnTo>
                  <a:lnTo>
                    <a:pt x="342746" y="324324"/>
                  </a:lnTo>
                  <a:lnTo>
                    <a:pt x="365473" y="287276"/>
                  </a:lnTo>
                  <a:lnTo>
                    <a:pt x="379956" y="245279"/>
                  </a:lnTo>
                  <a:lnTo>
                    <a:pt x="385041" y="199529"/>
                  </a:lnTo>
                  <a:lnTo>
                    <a:pt x="379956" y="153779"/>
                  </a:lnTo>
                  <a:lnTo>
                    <a:pt x="365473" y="111781"/>
                  </a:lnTo>
                  <a:lnTo>
                    <a:pt x="342746" y="74734"/>
                  </a:lnTo>
                  <a:lnTo>
                    <a:pt x="312932" y="43834"/>
                  </a:lnTo>
                  <a:lnTo>
                    <a:pt x="277186" y="20280"/>
                  </a:lnTo>
                  <a:lnTo>
                    <a:pt x="236664" y="5269"/>
                  </a:lnTo>
                  <a:lnTo>
                    <a:pt x="192520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228188" y="493267"/>
            <a:ext cx="77025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ts val="1825"/>
              </a:lnSpc>
              <a:spcBef>
                <a:spcPts val="100"/>
              </a:spcBef>
            </a:pPr>
            <a:r>
              <a:rPr lang="el" sz="105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ΧΡ</a:t>
            </a:r>
            <a:r>
              <a:rPr lang="el-GR" sz="105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Η</a:t>
            </a:r>
            <a:r>
              <a:rPr lang="el" sz="105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ΣΤΗΣ</a:t>
            </a:r>
            <a:endParaRPr sz="1050" dirty="0">
              <a:latin typeface="Century Gothic Bold"/>
              <a:cs typeface="Century Gothic Bold"/>
            </a:endParaRPr>
          </a:p>
          <a:p>
            <a:pPr marL="12700">
              <a:lnSpc>
                <a:spcPts val="1825"/>
              </a:lnSpc>
            </a:pPr>
            <a:r>
              <a:rPr lang="el" sz="1800" b="1" spc="-50" dirty="0">
                <a:solidFill>
                  <a:srgbClr val="FFFFFF"/>
                </a:solidFill>
                <a:latin typeface="Century Gothic Bold"/>
                <a:cs typeface="Century Gothic Bold"/>
              </a:rPr>
              <a:t>1</a:t>
            </a:r>
            <a:endParaRPr sz="1800" dirty="0">
              <a:latin typeface="Century Gothic Bold"/>
              <a:cs typeface="Century Gothic Bol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0545881" y="966903"/>
            <a:ext cx="880110" cy="803275"/>
            <a:chOff x="10545881" y="966903"/>
            <a:chExt cx="880110" cy="803275"/>
          </a:xfrm>
        </p:grpSpPr>
        <p:sp>
          <p:nvSpPr>
            <p:cNvPr id="65" name="object 65"/>
            <p:cNvSpPr/>
            <p:nvPr/>
          </p:nvSpPr>
          <p:spPr>
            <a:xfrm>
              <a:off x="11006264" y="966903"/>
              <a:ext cx="419734" cy="335280"/>
            </a:xfrm>
            <a:custGeom>
              <a:avLst/>
              <a:gdLst/>
              <a:ahLst/>
              <a:cxnLst/>
              <a:rect l="l" t="t" r="r" b="b"/>
              <a:pathLst>
                <a:path w="419734" h="335280">
                  <a:moveTo>
                    <a:pt x="167330" y="0"/>
                  </a:moveTo>
                  <a:lnTo>
                    <a:pt x="0" y="167328"/>
                  </a:lnTo>
                  <a:lnTo>
                    <a:pt x="167330" y="334658"/>
                  </a:lnTo>
                  <a:lnTo>
                    <a:pt x="167330" y="250993"/>
                  </a:lnTo>
                  <a:lnTo>
                    <a:pt x="419108" y="250993"/>
                  </a:lnTo>
                  <a:lnTo>
                    <a:pt x="419108" y="83665"/>
                  </a:lnTo>
                  <a:lnTo>
                    <a:pt x="167330" y="83665"/>
                  </a:lnTo>
                  <a:lnTo>
                    <a:pt x="1673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075375" y="1072899"/>
              <a:ext cx="285115" cy="98425"/>
            </a:xfrm>
            <a:custGeom>
              <a:avLst/>
              <a:gdLst/>
              <a:ahLst/>
              <a:cxnLst/>
              <a:rect l="l" t="t" r="r" b="b"/>
              <a:pathLst>
                <a:path w="285115" h="98425">
                  <a:moveTo>
                    <a:pt x="235400" y="0"/>
                  </a:moveTo>
                  <a:lnTo>
                    <a:pt x="235400" y="24565"/>
                  </a:lnTo>
                  <a:lnTo>
                    <a:pt x="49131" y="24565"/>
                  </a:lnTo>
                  <a:lnTo>
                    <a:pt x="49131" y="0"/>
                  </a:lnTo>
                  <a:lnTo>
                    <a:pt x="0" y="49131"/>
                  </a:lnTo>
                  <a:lnTo>
                    <a:pt x="49131" y="98262"/>
                  </a:lnTo>
                  <a:lnTo>
                    <a:pt x="49131" y="73696"/>
                  </a:lnTo>
                  <a:lnTo>
                    <a:pt x="235400" y="73696"/>
                  </a:lnTo>
                  <a:lnTo>
                    <a:pt x="235400" y="98262"/>
                  </a:lnTo>
                  <a:lnTo>
                    <a:pt x="284532" y="49131"/>
                  </a:lnTo>
                  <a:lnTo>
                    <a:pt x="2354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545881" y="1370910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4">
                  <a:moveTo>
                    <a:pt x="192520" y="0"/>
                  </a:moveTo>
                  <a:lnTo>
                    <a:pt x="148377" y="5269"/>
                  </a:lnTo>
                  <a:lnTo>
                    <a:pt x="107855" y="20280"/>
                  </a:lnTo>
                  <a:lnTo>
                    <a:pt x="72108" y="43834"/>
                  </a:lnTo>
                  <a:lnTo>
                    <a:pt x="42294" y="74733"/>
                  </a:lnTo>
                  <a:lnTo>
                    <a:pt x="19568" y="111780"/>
                  </a:lnTo>
                  <a:lnTo>
                    <a:pt x="5084" y="153778"/>
                  </a:lnTo>
                  <a:lnTo>
                    <a:pt x="0" y="199528"/>
                  </a:lnTo>
                  <a:lnTo>
                    <a:pt x="5084" y="245278"/>
                  </a:lnTo>
                  <a:lnTo>
                    <a:pt x="19568" y="287276"/>
                  </a:lnTo>
                  <a:lnTo>
                    <a:pt x="42294" y="324323"/>
                  </a:lnTo>
                  <a:lnTo>
                    <a:pt x="72108" y="355222"/>
                  </a:lnTo>
                  <a:lnTo>
                    <a:pt x="107855" y="378776"/>
                  </a:lnTo>
                  <a:lnTo>
                    <a:pt x="148377" y="393787"/>
                  </a:lnTo>
                  <a:lnTo>
                    <a:pt x="192520" y="399056"/>
                  </a:lnTo>
                  <a:lnTo>
                    <a:pt x="236664" y="393787"/>
                  </a:lnTo>
                  <a:lnTo>
                    <a:pt x="277186" y="378776"/>
                  </a:lnTo>
                  <a:lnTo>
                    <a:pt x="312933" y="355222"/>
                  </a:lnTo>
                  <a:lnTo>
                    <a:pt x="342747" y="324323"/>
                  </a:lnTo>
                  <a:lnTo>
                    <a:pt x="365474" y="287276"/>
                  </a:lnTo>
                  <a:lnTo>
                    <a:pt x="379957" y="245278"/>
                  </a:lnTo>
                  <a:lnTo>
                    <a:pt x="385042" y="199528"/>
                  </a:lnTo>
                  <a:lnTo>
                    <a:pt x="379957" y="153778"/>
                  </a:lnTo>
                  <a:lnTo>
                    <a:pt x="365474" y="111780"/>
                  </a:lnTo>
                  <a:lnTo>
                    <a:pt x="342747" y="74733"/>
                  </a:lnTo>
                  <a:lnTo>
                    <a:pt x="312933" y="43834"/>
                  </a:lnTo>
                  <a:lnTo>
                    <a:pt x="277186" y="20280"/>
                  </a:lnTo>
                  <a:lnTo>
                    <a:pt x="236664" y="5269"/>
                  </a:lnTo>
                  <a:lnTo>
                    <a:pt x="192520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1465899" y="908303"/>
            <a:ext cx="55816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lang="el" sz="1100" b="1" spc="-80">
                <a:solidFill>
                  <a:srgbClr val="C00000"/>
                </a:solidFill>
                <a:latin typeface="Century Gothic Bold"/>
                <a:cs typeface="Century Gothic Bold"/>
              </a:rPr>
              <a:t>Κάντε κράτηση CS μέσω WEB</a:t>
            </a:r>
            <a:endParaRPr sz="1100">
              <a:latin typeface="Century Gothic Bold"/>
              <a:cs typeface="Century Gothic 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61408" y="1419859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3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782910" y="1567149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4">
                <a:moveTo>
                  <a:pt x="192521" y="0"/>
                </a:moveTo>
                <a:lnTo>
                  <a:pt x="148378" y="5269"/>
                </a:lnTo>
                <a:lnTo>
                  <a:pt x="107855" y="20280"/>
                </a:lnTo>
                <a:lnTo>
                  <a:pt x="72109" y="43834"/>
                </a:lnTo>
                <a:lnTo>
                  <a:pt x="42294" y="74733"/>
                </a:lnTo>
                <a:lnTo>
                  <a:pt x="19568" y="111780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8" y="287276"/>
                </a:lnTo>
                <a:lnTo>
                  <a:pt x="42294" y="324323"/>
                </a:lnTo>
                <a:lnTo>
                  <a:pt x="72109" y="355222"/>
                </a:lnTo>
                <a:lnTo>
                  <a:pt x="107855" y="378776"/>
                </a:lnTo>
                <a:lnTo>
                  <a:pt x="148378" y="393787"/>
                </a:lnTo>
                <a:lnTo>
                  <a:pt x="192521" y="399056"/>
                </a:lnTo>
                <a:lnTo>
                  <a:pt x="236664" y="393787"/>
                </a:lnTo>
                <a:lnTo>
                  <a:pt x="277187" y="378776"/>
                </a:lnTo>
                <a:lnTo>
                  <a:pt x="312933" y="355222"/>
                </a:lnTo>
                <a:lnTo>
                  <a:pt x="342747" y="324323"/>
                </a:lnTo>
                <a:lnTo>
                  <a:pt x="365474" y="287276"/>
                </a:lnTo>
                <a:lnTo>
                  <a:pt x="379957" y="245278"/>
                </a:lnTo>
                <a:lnTo>
                  <a:pt x="385042" y="199528"/>
                </a:lnTo>
                <a:lnTo>
                  <a:pt x="379957" y="153778"/>
                </a:lnTo>
                <a:lnTo>
                  <a:pt x="365474" y="111780"/>
                </a:lnTo>
                <a:lnTo>
                  <a:pt x="342747" y="74733"/>
                </a:lnTo>
                <a:lnTo>
                  <a:pt x="312933" y="43834"/>
                </a:lnTo>
                <a:lnTo>
                  <a:pt x="277187" y="20280"/>
                </a:lnTo>
                <a:lnTo>
                  <a:pt x="236664" y="5269"/>
                </a:lnTo>
                <a:lnTo>
                  <a:pt x="192521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898438" y="1617979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5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402599" y="1570583"/>
            <a:ext cx="13487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705" rIns="0" bIns="0" rtlCol="0">
            <a:spAutoFit/>
          </a:bodyPr>
          <a:lstStyle/>
          <a:p>
            <a:pPr marL="104139" marR="83185" indent="38100">
              <a:lnSpc>
                <a:spcPts val="1300"/>
              </a:lnSpc>
              <a:spcBef>
                <a:spcPts val="415"/>
              </a:spcBef>
            </a:pPr>
            <a:r>
              <a:rPr lang="el" sz="1100" b="1" spc="-10" dirty="0">
                <a:solidFill>
                  <a:srgbClr val="C00000"/>
                </a:solidFill>
                <a:latin typeface="Century Gothic Bold"/>
                <a:cs typeface="Century Gothic Bold"/>
              </a:rPr>
              <a:t>Επαλήθευση και αίτημα χρέωσης</a:t>
            </a:r>
            <a:endParaRPr sz="1100" dirty="0">
              <a:latin typeface="Century Gothic Bold"/>
              <a:cs typeface="Century Gothic Bold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040911" y="3821048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4">
                <a:moveTo>
                  <a:pt x="192520" y="0"/>
                </a:moveTo>
                <a:lnTo>
                  <a:pt x="148377" y="5269"/>
                </a:lnTo>
                <a:lnTo>
                  <a:pt x="107855" y="20280"/>
                </a:lnTo>
                <a:lnTo>
                  <a:pt x="72108" y="43834"/>
                </a:lnTo>
                <a:lnTo>
                  <a:pt x="42294" y="74733"/>
                </a:lnTo>
                <a:lnTo>
                  <a:pt x="19568" y="111780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8" y="287276"/>
                </a:lnTo>
                <a:lnTo>
                  <a:pt x="42294" y="324323"/>
                </a:lnTo>
                <a:lnTo>
                  <a:pt x="72108" y="355222"/>
                </a:lnTo>
                <a:lnTo>
                  <a:pt x="107855" y="378776"/>
                </a:lnTo>
                <a:lnTo>
                  <a:pt x="148377" y="393787"/>
                </a:lnTo>
                <a:lnTo>
                  <a:pt x="192520" y="399056"/>
                </a:lnTo>
                <a:lnTo>
                  <a:pt x="236664" y="393787"/>
                </a:lnTo>
                <a:lnTo>
                  <a:pt x="277186" y="378776"/>
                </a:lnTo>
                <a:lnTo>
                  <a:pt x="312933" y="355222"/>
                </a:lnTo>
                <a:lnTo>
                  <a:pt x="342747" y="324323"/>
                </a:lnTo>
                <a:lnTo>
                  <a:pt x="365474" y="287276"/>
                </a:lnTo>
                <a:lnTo>
                  <a:pt x="379957" y="245278"/>
                </a:lnTo>
                <a:lnTo>
                  <a:pt x="385042" y="199528"/>
                </a:lnTo>
                <a:lnTo>
                  <a:pt x="379957" y="153778"/>
                </a:lnTo>
                <a:lnTo>
                  <a:pt x="365474" y="111780"/>
                </a:lnTo>
                <a:lnTo>
                  <a:pt x="342747" y="74733"/>
                </a:lnTo>
                <a:lnTo>
                  <a:pt x="312933" y="43834"/>
                </a:lnTo>
                <a:lnTo>
                  <a:pt x="277186" y="20280"/>
                </a:lnTo>
                <a:lnTo>
                  <a:pt x="236664" y="5269"/>
                </a:lnTo>
                <a:lnTo>
                  <a:pt x="192520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156437" y="3870452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6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34327" y="5508936"/>
            <a:ext cx="1556385" cy="510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1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6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24000" y="5961755"/>
            <a:ext cx="1739871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"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Ενδιαφερόμενα μέρη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3236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85" name="object 56">
            <a:extLst>
              <a:ext uri="{FF2B5EF4-FFF2-40B4-BE49-F238E27FC236}">
                <a16:creationId xmlns:a16="http://schemas.microsoft.com/office/drawing/2014/main" id="{32E22B55-A2BE-6D76-A8D7-FACCA5343806}"/>
              </a:ext>
            </a:extLst>
          </p:cNvPr>
          <p:cNvSpPr txBox="1"/>
          <p:nvPr/>
        </p:nvSpPr>
        <p:spPr>
          <a:xfrm>
            <a:off x="8767175" y="55231"/>
            <a:ext cx="1183640" cy="2167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lang="el-GR" sz="1100" dirty="0">
                <a:solidFill>
                  <a:srgbClr val="FF0000"/>
                </a:solidFill>
                <a:latin typeface="Century Gothic Bold"/>
                <a:cs typeface="Century Gothic Bold"/>
              </a:rPr>
              <a:t>Εξακρίβωση</a:t>
            </a:r>
            <a:endParaRPr sz="1100" dirty="0">
              <a:solidFill>
                <a:srgbClr val="FF0000"/>
              </a:solidFill>
              <a:latin typeface="Century Gothic Bold"/>
              <a:cs typeface="Century Gothic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5396" y="771651"/>
            <a:ext cx="4475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Ενδιαφερόμενα μέρη και συμφέροντα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56" y="1591564"/>
            <a:ext cx="585216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>
                <a:latin typeface="Century Gothic Italic"/>
                <a:cs typeface="Century Gothic Italic"/>
              </a:rPr>
              <a:t>Εκτός από τις τεχνολογίες που αναφέρονται παραπάνω, εμφανίζονται διάφοροι τύποι παραγόντων με διαφορετικά ενδιαφέροντα</a:t>
            </a:r>
            <a:endParaRPr sz="160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066" y="2612135"/>
            <a:ext cx="11106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spc="-10" dirty="0">
                <a:latin typeface="Century Gothic"/>
                <a:cs typeface="Century Gothic"/>
              </a:rPr>
              <a:t>Οι πελάτες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24884" y="480029"/>
            <a:ext cx="1892504" cy="83676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4488" y="166475"/>
            <a:ext cx="7477759" cy="6671945"/>
            <a:chOff x="4714488" y="166475"/>
            <a:chExt cx="7477759" cy="667194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46880" y="5372908"/>
              <a:ext cx="945118" cy="146504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6223" y="2854863"/>
              <a:ext cx="466274" cy="7997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08" y="0"/>
                  </a:moveTo>
                  <a:lnTo>
                    <a:pt x="138264" y="0"/>
                  </a:lnTo>
                  <a:lnTo>
                    <a:pt x="94562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2" y="822534"/>
                  </a:lnTo>
                  <a:lnTo>
                    <a:pt x="138264" y="829583"/>
                  </a:lnTo>
                  <a:lnTo>
                    <a:pt x="1820308" y="829583"/>
                  </a:lnTo>
                  <a:lnTo>
                    <a:pt x="1864011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1" y="7048"/>
                  </a:lnTo>
                  <a:lnTo>
                    <a:pt x="182030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97996" y="2296284"/>
            <a:ext cx="2229485" cy="2687274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9090" marR="281940" indent="214629">
              <a:lnSpc>
                <a:spcPts val="209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ΣΤΟΙΧΕΙΑ ΛΟΓΙΣΜΙΚΟ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18135" marR="302895" indent="1587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ΕΞΑΡΤΗΜΑΤΑ ΥΛΙΚΟΥ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03530" marR="317500" indent="2603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ΣΤΟΙΧΕΙΑ ΔΙΚΤΥΟΥ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17846" y="5395925"/>
            <a:ext cx="1875155" cy="1134110"/>
          </a:xfrm>
          <a:custGeom>
            <a:avLst/>
            <a:gdLst/>
            <a:ahLst/>
            <a:cxnLst/>
            <a:rect l="l" t="t" r="r" b="b"/>
            <a:pathLst>
              <a:path w="1875154" h="1134109">
                <a:moveTo>
                  <a:pt x="1225207" y="235953"/>
                </a:moveTo>
                <a:lnTo>
                  <a:pt x="989253" y="0"/>
                </a:lnTo>
                <a:lnTo>
                  <a:pt x="753300" y="235953"/>
                </a:lnTo>
                <a:lnTo>
                  <a:pt x="871283" y="235953"/>
                </a:lnTo>
                <a:lnTo>
                  <a:pt x="871283" y="558977"/>
                </a:lnTo>
                <a:lnTo>
                  <a:pt x="1107236" y="558977"/>
                </a:lnTo>
                <a:lnTo>
                  <a:pt x="1107236" y="235953"/>
                </a:lnTo>
                <a:lnTo>
                  <a:pt x="1225207" y="235953"/>
                </a:lnTo>
                <a:close/>
              </a:path>
              <a:path w="1875154" h="1134109">
                <a:moveTo>
                  <a:pt x="1874926" y="702652"/>
                </a:moveTo>
                <a:lnTo>
                  <a:pt x="1868157" y="669112"/>
                </a:lnTo>
                <a:lnTo>
                  <a:pt x="1849691" y="641718"/>
                </a:lnTo>
                <a:lnTo>
                  <a:pt x="1822297" y="623252"/>
                </a:lnTo>
                <a:lnTo>
                  <a:pt x="1788756" y="616483"/>
                </a:lnTo>
                <a:lnTo>
                  <a:pt x="86182" y="616483"/>
                </a:lnTo>
                <a:lnTo>
                  <a:pt x="52628" y="623252"/>
                </a:lnTo>
                <a:lnTo>
                  <a:pt x="25247" y="641718"/>
                </a:lnTo>
                <a:lnTo>
                  <a:pt x="6769" y="669112"/>
                </a:lnTo>
                <a:lnTo>
                  <a:pt x="0" y="702652"/>
                </a:lnTo>
                <a:lnTo>
                  <a:pt x="0" y="1047343"/>
                </a:lnTo>
                <a:lnTo>
                  <a:pt x="6769" y="1080884"/>
                </a:lnTo>
                <a:lnTo>
                  <a:pt x="25247" y="1108278"/>
                </a:lnTo>
                <a:lnTo>
                  <a:pt x="52628" y="1126744"/>
                </a:lnTo>
                <a:lnTo>
                  <a:pt x="86182" y="1133513"/>
                </a:lnTo>
                <a:lnTo>
                  <a:pt x="1788756" y="1133513"/>
                </a:lnTo>
                <a:lnTo>
                  <a:pt x="1822297" y="1126744"/>
                </a:lnTo>
                <a:lnTo>
                  <a:pt x="1849691" y="1108278"/>
                </a:lnTo>
                <a:lnTo>
                  <a:pt x="1868157" y="1080884"/>
                </a:lnTo>
                <a:lnTo>
                  <a:pt x="1874926" y="1047343"/>
                </a:lnTo>
                <a:lnTo>
                  <a:pt x="1874926" y="702652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083558" y="3047491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ΑΝΑΓΝΩΡΙΣΤΙΚΌ</a:t>
            </a:r>
            <a:endParaRPr sz="1800">
              <a:latin typeface="Century Gothic Bold"/>
              <a:cs typeface="Century Gothic Bold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97183" y="2612135"/>
            <a:ext cx="1191768" cy="129540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1380674" y="3379723"/>
            <a:ext cx="54229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050" b="1" spc="-20" dirty="0">
                <a:solidFill>
                  <a:srgbClr val="FFFFFF"/>
                </a:solidFill>
                <a:latin typeface="Century Gothic Bold"/>
                <a:cs typeface="Century Gothic Bold"/>
              </a:rPr>
              <a:t>ΧΡΗΣΤΗΣ</a:t>
            </a:r>
            <a:endParaRPr sz="1050" dirty="0">
              <a:latin typeface="Century Gothic Bold"/>
              <a:cs typeface="Century Gothic Bol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648191" y="2947501"/>
            <a:ext cx="575310" cy="3050540"/>
            <a:chOff x="10648191" y="2947501"/>
            <a:chExt cx="575310" cy="3050540"/>
          </a:xfrm>
        </p:grpSpPr>
        <p:sp>
          <p:nvSpPr>
            <p:cNvPr id="46" name="object 46"/>
            <p:cNvSpPr/>
            <p:nvPr/>
          </p:nvSpPr>
          <p:spPr>
            <a:xfrm>
              <a:off x="10763293" y="3326867"/>
              <a:ext cx="419734" cy="335280"/>
            </a:xfrm>
            <a:custGeom>
              <a:avLst/>
              <a:gdLst/>
              <a:ahLst/>
              <a:cxnLst/>
              <a:rect l="l" t="t" r="r" b="b"/>
              <a:pathLst>
                <a:path w="419734" h="335279">
                  <a:moveTo>
                    <a:pt x="167330" y="0"/>
                  </a:moveTo>
                  <a:lnTo>
                    <a:pt x="0" y="167328"/>
                  </a:lnTo>
                  <a:lnTo>
                    <a:pt x="167330" y="334658"/>
                  </a:lnTo>
                  <a:lnTo>
                    <a:pt x="167330" y="250993"/>
                  </a:lnTo>
                  <a:lnTo>
                    <a:pt x="419108" y="250993"/>
                  </a:lnTo>
                  <a:lnTo>
                    <a:pt x="419108" y="83665"/>
                  </a:lnTo>
                  <a:lnTo>
                    <a:pt x="167330" y="83665"/>
                  </a:lnTo>
                  <a:lnTo>
                    <a:pt x="1673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847613" y="3444836"/>
              <a:ext cx="285115" cy="98425"/>
            </a:xfrm>
            <a:custGeom>
              <a:avLst/>
              <a:gdLst/>
              <a:ahLst/>
              <a:cxnLst/>
              <a:rect l="l" t="t" r="r" b="b"/>
              <a:pathLst>
                <a:path w="285115" h="98425">
                  <a:moveTo>
                    <a:pt x="235399" y="0"/>
                  </a:moveTo>
                  <a:lnTo>
                    <a:pt x="235399" y="24564"/>
                  </a:lnTo>
                  <a:lnTo>
                    <a:pt x="49129" y="24564"/>
                  </a:lnTo>
                  <a:lnTo>
                    <a:pt x="49129" y="0"/>
                  </a:lnTo>
                  <a:lnTo>
                    <a:pt x="0" y="49131"/>
                  </a:lnTo>
                  <a:lnTo>
                    <a:pt x="49129" y="98261"/>
                  </a:lnTo>
                  <a:lnTo>
                    <a:pt x="49129" y="73695"/>
                  </a:lnTo>
                  <a:lnTo>
                    <a:pt x="235399" y="73695"/>
                  </a:lnTo>
                  <a:lnTo>
                    <a:pt x="235399" y="98261"/>
                  </a:lnTo>
                  <a:lnTo>
                    <a:pt x="284530" y="49131"/>
                  </a:lnTo>
                  <a:lnTo>
                    <a:pt x="23539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48191" y="2947501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4">
                  <a:moveTo>
                    <a:pt x="192520" y="0"/>
                  </a:moveTo>
                  <a:lnTo>
                    <a:pt x="148377" y="5269"/>
                  </a:lnTo>
                  <a:lnTo>
                    <a:pt x="107854" y="20280"/>
                  </a:lnTo>
                  <a:lnTo>
                    <a:pt x="72108" y="43834"/>
                  </a:lnTo>
                  <a:lnTo>
                    <a:pt x="42294" y="74733"/>
                  </a:lnTo>
                  <a:lnTo>
                    <a:pt x="19567" y="111780"/>
                  </a:lnTo>
                  <a:lnTo>
                    <a:pt x="5084" y="153778"/>
                  </a:lnTo>
                  <a:lnTo>
                    <a:pt x="0" y="199528"/>
                  </a:lnTo>
                  <a:lnTo>
                    <a:pt x="5084" y="245278"/>
                  </a:lnTo>
                  <a:lnTo>
                    <a:pt x="19567" y="287276"/>
                  </a:lnTo>
                  <a:lnTo>
                    <a:pt x="42294" y="324323"/>
                  </a:lnTo>
                  <a:lnTo>
                    <a:pt x="72108" y="355222"/>
                  </a:lnTo>
                  <a:lnTo>
                    <a:pt x="107854" y="378776"/>
                  </a:lnTo>
                  <a:lnTo>
                    <a:pt x="148377" y="393787"/>
                  </a:lnTo>
                  <a:lnTo>
                    <a:pt x="192520" y="399056"/>
                  </a:lnTo>
                  <a:lnTo>
                    <a:pt x="236664" y="393787"/>
                  </a:lnTo>
                  <a:lnTo>
                    <a:pt x="277186" y="378776"/>
                  </a:lnTo>
                  <a:lnTo>
                    <a:pt x="312932" y="355222"/>
                  </a:lnTo>
                  <a:lnTo>
                    <a:pt x="342746" y="324323"/>
                  </a:lnTo>
                  <a:lnTo>
                    <a:pt x="365473" y="287276"/>
                  </a:lnTo>
                  <a:lnTo>
                    <a:pt x="379956" y="245278"/>
                  </a:lnTo>
                  <a:lnTo>
                    <a:pt x="385041" y="199528"/>
                  </a:lnTo>
                  <a:lnTo>
                    <a:pt x="379956" y="153778"/>
                  </a:lnTo>
                  <a:lnTo>
                    <a:pt x="365473" y="111780"/>
                  </a:lnTo>
                  <a:lnTo>
                    <a:pt x="342746" y="74733"/>
                  </a:lnTo>
                  <a:lnTo>
                    <a:pt x="312932" y="43834"/>
                  </a:lnTo>
                  <a:lnTo>
                    <a:pt x="277186" y="20280"/>
                  </a:lnTo>
                  <a:lnTo>
                    <a:pt x="236664" y="5269"/>
                  </a:lnTo>
                  <a:lnTo>
                    <a:pt x="192520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763718" y="2995676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1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876275" y="3818332"/>
            <a:ext cx="385445" cy="399415"/>
          </a:xfrm>
          <a:custGeom>
            <a:avLst/>
            <a:gdLst/>
            <a:ahLst/>
            <a:cxnLst/>
            <a:rect l="l" t="t" r="r" b="b"/>
            <a:pathLst>
              <a:path w="385445" h="399414">
                <a:moveTo>
                  <a:pt x="192520" y="0"/>
                </a:moveTo>
                <a:lnTo>
                  <a:pt x="148377" y="5269"/>
                </a:lnTo>
                <a:lnTo>
                  <a:pt x="107854" y="20280"/>
                </a:lnTo>
                <a:lnTo>
                  <a:pt x="72108" y="43834"/>
                </a:lnTo>
                <a:lnTo>
                  <a:pt x="42294" y="74733"/>
                </a:lnTo>
                <a:lnTo>
                  <a:pt x="19567" y="111780"/>
                </a:lnTo>
                <a:lnTo>
                  <a:pt x="5084" y="153778"/>
                </a:lnTo>
                <a:lnTo>
                  <a:pt x="0" y="199528"/>
                </a:lnTo>
                <a:lnTo>
                  <a:pt x="5084" y="245278"/>
                </a:lnTo>
                <a:lnTo>
                  <a:pt x="19567" y="287276"/>
                </a:lnTo>
                <a:lnTo>
                  <a:pt x="42294" y="324323"/>
                </a:lnTo>
                <a:lnTo>
                  <a:pt x="72108" y="355222"/>
                </a:lnTo>
                <a:lnTo>
                  <a:pt x="107854" y="378776"/>
                </a:lnTo>
                <a:lnTo>
                  <a:pt x="148377" y="393787"/>
                </a:lnTo>
                <a:lnTo>
                  <a:pt x="192520" y="399056"/>
                </a:lnTo>
                <a:lnTo>
                  <a:pt x="236663" y="393787"/>
                </a:lnTo>
                <a:lnTo>
                  <a:pt x="277186" y="378776"/>
                </a:lnTo>
                <a:lnTo>
                  <a:pt x="312932" y="355222"/>
                </a:lnTo>
                <a:lnTo>
                  <a:pt x="342746" y="324323"/>
                </a:lnTo>
                <a:lnTo>
                  <a:pt x="365473" y="287276"/>
                </a:lnTo>
                <a:lnTo>
                  <a:pt x="379956" y="245278"/>
                </a:lnTo>
                <a:lnTo>
                  <a:pt x="385041" y="199528"/>
                </a:lnTo>
                <a:lnTo>
                  <a:pt x="379956" y="153778"/>
                </a:lnTo>
                <a:lnTo>
                  <a:pt x="365473" y="111780"/>
                </a:lnTo>
                <a:lnTo>
                  <a:pt x="342746" y="74733"/>
                </a:lnTo>
                <a:lnTo>
                  <a:pt x="312932" y="43834"/>
                </a:lnTo>
                <a:lnTo>
                  <a:pt x="277186" y="20280"/>
                </a:lnTo>
                <a:lnTo>
                  <a:pt x="236663" y="5269"/>
                </a:lnTo>
                <a:lnTo>
                  <a:pt x="192520" y="0"/>
                </a:lnTo>
                <a:close/>
              </a:path>
            </a:pathLst>
          </a:custGeom>
          <a:solidFill>
            <a:srgbClr val="CF2E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991800" y="3867404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740">
                <a:solidFill>
                  <a:srgbClr val="FFFFFF"/>
                </a:solidFill>
                <a:latin typeface="Century Gothic Bold"/>
                <a:cs typeface="Century Gothic Bold"/>
              </a:rPr>
              <a:t>2</a:t>
            </a:r>
            <a:endParaRPr sz="1800">
              <a:latin typeface="Century Gothic Bold"/>
              <a:cs typeface="Century Gothic Bol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861627" y="3720800"/>
            <a:ext cx="1207770" cy="769620"/>
          </a:xfrm>
          <a:custGeom>
            <a:avLst/>
            <a:gdLst/>
            <a:ahLst/>
            <a:cxnLst/>
            <a:rect l="l" t="t" r="r" b="b"/>
            <a:pathLst>
              <a:path w="1207770" h="769620">
                <a:moveTo>
                  <a:pt x="1207382" y="0"/>
                </a:moveTo>
                <a:lnTo>
                  <a:pt x="0" y="0"/>
                </a:lnTo>
                <a:lnTo>
                  <a:pt x="0" y="769440"/>
                </a:lnTo>
                <a:lnTo>
                  <a:pt x="1207382" y="769440"/>
                </a:lnTo>
                <a:lnTo>
                  <a:pt x="1207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946206" y="3755135"/>
            <a:ext cx="1038860" cy="6870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ts val="1300"/>
              </a:lnSpc>
              <a:spcBef>
                <a:spcPts val="160"/>
              </a:spcBef>
            </a:pPr>
            <a:r>
              <a:rPr lang="el" sz="1100" b="1" spc="-145" dirty="0">
                <a:solidFill>
                  <a:srgbClr val="C00000"/>
                </a:solidFill>
                <a:latin typeface="Century Gothic Bold"/>
                <a:cs typeface="Century Gothic Bold"/>
              </a:rPr>
              <a:t>Έλεγχος ταυτότητας και τοπική/χρονική επαλήθευση</a:t>
            </a:r>
            <a:endParaRPr sz="1100" dirty="0">
              <a:latin typeface="Century Gothic Bold"/>
              <a:cs typeface="Century Gothic 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970152" y="4235617"/>
            <a:ext cx="901700" cy="431165"/>
          </a:xfrm>
          <a:custGeom>
            <a:avLst/>
            <a:gdLst/>
            <a:ahLst/>
            <a:cxnLst/>
            <a:rect l="l" t="t" r="r" b="b"/>
            <a:pathLst>
              <a:path w="901700" h="431164">
                <a:moveTo>
                  <a:pt x="901208" y="0"/>
                </a:moveTo>
                <a:lnTo>
                  <a:pt x="0" y="0"/>
                </a:lnTo>
                <a:lnTo>
                  <a:pt x="0" y="430886"/>
                </a:lnTo>
                <a:lnTo>
                  <a:pt x="901208" y="430886"/>
                </a:lnTo>
                <a:lnTo>
                  <a:pt x="901208" y="0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048892" y="4267200"/>
            <a:ext cx="7359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" sz="1100" b="1" spc="-165">
                <a:solidFill>
                  <a:srgbClr val="C00000"/>
                </a:solidFill>
                <a:latin typeface="Century Gothic Bold"/>
                <a:cs typeface="Century Gothic Bold"/>
              </a:rPr>
              <a:t>εντολή φόρτισης</a:t>
            </a:r>
            <a:endParaRPr sz="1100">
              <a:latin typeface="Century Gothic Bold"/>
              <a:cs typeface="Century Gothic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85235" y="2478830"/>
            <a:ext cx="2467610" cy="911788"/>
          </a:xfrm>
          <a:prstGeom prst="rect">
            <a:avLst/>
          </a:prstGeom>
          <a:solidFill>
            <a:srgbClr val="FFBA00"/>
          </a:solidFill>
        </p:spPr>
        <p:txBody>
          <a:bodyPr vert="horz" wrap="square" lIns="0" tIns="73025" rIns="0" bIns="0" rtlCol="0">
            <a:spAutoFit/>
          </a:bodyPr>
          <a:lstStyle/>
          <a:p>
            <a:pPr marL="266700" marR="258445" indent="-635" algn="ctr">
              <a:lnSpc>
                <a:spcPct val="99400"/>
              </a:lnSpc>
              <a:spcBef>
                <a:spcPts val="575"/>
              </a:spcBef>
            </a:pPr>
            <a:r>
              <a:rPr lang="el" sz="1100" dirty="0">
                <a:latin typeface="Century Gothic"/>
                <a:cs typeface="Century Gothic"/>
              </a:rPr>
              <a:t>Σημειώστε ότι εάν το CCS χάσει τη σύνδεση με το CS, ο έλεγχος ταυτότητας μπορεί να εκτελεστεί σε λειτουργία χωρίς σύνδεση</a:t>
            </a:r>
            <a:endParaRPr sz="1100" dirty="0">
              <a:latin typeface="Century Gothic"/>
              <a:cs typeface="Century Gothi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064660" y="1798936"/>
            <a:ext cx="534035" cy="492759"/>
            <a:chOff x="10064660" y="1798936"/>
            <a:chExt cx="534035" cy="492759"/>
          </a:xfrm>
        </p:grpSpPr>
        <p:sp>
          <p:nvSpPr>
            <p:cNvPr id="59" name="object 59"/>
            <p:cNvSpPr/>
            <p:nvPr/>
          </p:nvSpPr>
          <p:spPr>
            <a:xfrm>
              <a:off x="10112285" y="1846562"/>
              <a:ext cx="438784" cy="397510"/>
            </a:xfrm>
            <a:custGeom>
              <a:avLst/>
              <a:gdLst/>
              <a:ahLst/>
              <a:cxnLst/>
              <a:rect l="l" t="t" r="r" b="b"/>
              <a:pathLst>
                <a:path w="438784" h="397510">
                  <a:moveTo>
                    <a:pt x="0" y="0"/>
                  </a:moveTo>
                  <a:lnTo>
                    <a:pt x="438650" y="397493"/>
                  </a:lnTo>
                </a:path>
              </a:pathLst>
            </a:custGeom>
            <a:ln w="952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12285" y="1846561"/>
              <a:ext cx="438784" cy="397510"/>
            </a:xfrm>
            <a:custGeom>
              <a:avLst/>
              <a:gdLst/>
              <a:ahLst/>
              <a:cxnLst/>
              <a:rect l="l" t="t" r="r" b="b"/>
              <a:pathLst>
                <a:path w="438784" h="397510">
                  <a:moveTo>
                    <a:pt x="0" y="397493"/>
                  </a:moveTo>
                  <a:lnTo>
                    <a:pt x="438650" y="0"/>
                  </a:lnTo>
                </a:path>
              </a:pathLst>
            </a:custGeom>
            <a:ln w="952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834327" y="5508936"/>
            <a:ext cx="1556385" cy="510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1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5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37770" y="5995220"/>
            <a:ext cx="170082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"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Ενδιαφερόμενα μέρη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34505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5396" y="771651"/>
            <a:ext cx="4475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Ενδιαφερόμενα μέρη και συμφέροντα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56" y="1591564"/>
            <a:ext cx="585216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>
                <a:latin typeface="Century Gothic Italic"/>
                <a:cs typeface="Century Gothic Italic"/>
              </a:rPr>
              <a:t>Εκτός από τις τεχνολογίες που αναφέρονται παραπάνω, εμφανίζονται διάφοροι τύποι παραγόντων με διαφορετικά ενδιαφέροντα</a:t>
            </a:r>
            <a:endParaRPr sz="160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011" y="2279551"/>
            <a:ext cx="3070860" cy="110799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spc="-10" dirty="0">
                <a:latin typeface="Century Gothic"/>
                <a:cs typeface="Century Gothic"/>
              </a:rPr>
              <a:t>Οι πελάτες</a:t>
            </a:r>
            <a:endParaRPr sz="1400" dirty="0">
              <a:latin typeface="Century Gothic"/>
              <a:cs typeface="Century Gothic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dirty="0">
                <a:latin typeface="Century Gothic"/>
                <a:cs typeface="Century Gothic"/>
              </a:rPr>
              <a:t>Διαχειριστές IT</a:t>
            </a:r>
            <a:endParaRPr sz="1400" dirty="0">
              <a:latin typeface="Century Gothic"/>
              <a:cs typeface="Century Gothic"/>
            </a:endParaRPr>
          </a:p>
          <a:p>
            <a:pPr marL="194945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400" dirty="0">
                <a:latin typeface="Century Gothic"/>
                <a:cs typeface="Century Gothic"/>
              </a:rPr>
              <a:t>Χειριστής σταθμού φόρτισης (CSO)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</a:t>
            </a:r>
            <a:r>
              <a:rPr lang="en-US" sz="1200" b="1" spc="-25" dirty="0">
                <a:latin typeface="Century Gothic Bold"/>
                <a:cs typeface="Century Gothic Bold"/>
              </a:rPr>
              <a:t>V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33805" y="480030"/>
            <a:ext cx="17272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4488" y="166475"/>
            <a:ext cx="7209790" cy="6612890"/>
            <a:chOff x="4714488" y="166475"/>
            <a:chExt cx="7209790" cy="661289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95498" y="1455088"/>
              <a:ext cx="111125" cy="703580"/>
            </a:xfrm>
            <a:custGeom>
              <a:avLst/>
              <a:gdLst/>
              <a:ahLst/>
              <a:cxnLst/>
              <a:rect l="l" t="t" r="r" b="b"/>
              <a:pathLst>
                <a:path w="111125" h="703580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647623"/>
                  </a:lnTo>
                  <a:lnTo>
                    <a:pt x="0" y="647623"/>
                  </a:lnTo>
                  <a:lnTo>
                    <a:pt x="55478" y="703102"/>
                  </a:lnTo>
                  <a:lnTo>
                    <a:pt x="110957" y="647623"/>
                  </a:lnTo>
                  <a:lnTo>
                    <a:pt x="83218" y="647623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CF2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79220" y="1329565"/>
              <a:ext cx="871855" cy="2377440"/>
            </a:xfrm>
            <a:custGeom>
              <a:avLst/>
              <a:gdLst/>
              <a:ahLst/>
              <a:cxnLst/>
              <a:rect l="l" t="t" r="r" b="b"/>
              <a:pathLst>
                <a:path w="871854" h="2377440">
                  <a:moveTo>
                    <a:pt x="653682" y="0"/>
                  </a:moveTo>
                  <a:lnTo>
                    <a:pt x="435790" y="217892"/>
                  </a:lnTo>
                  <a:lnTo>
                    <a:pt x="544737" y="217892"/>
                  </a:lnTo>
                  <a:lnTo>
                    <a:pt x="544737" y="2050460"/>
                  </a:lnTo>
                  <a:lnTo>
                    <a:pt x="217893" y="2050460"/>
                  </a:lnTo>
                  <a:lnTo>
                    <a:pt x="217893" y="1941513"/>
                  </a:lnTo>
                  <a:lnTo>
                    <a:pt x="0" y="2159407"/>
                  </a:lnTo>
                  <a:lnTo>
                    <a:pt x="217893" y="2377300"/>
                  </a:lnTo>
                  <a:lnTo>
                    <a:pt x="217893" y="2268353"/>
                  </a:lnTo>
                  <a:lnTo>
                    <a:pt x="762629" y="2268353"/>
                  </a:lnTo>
                  <a:lnTo>
                    <a:pt x="762629" y="217892"/>
                  </a:lnTo>
                  <a:lnTo>
                    <a:pt x="871576" y="217892"/>
                  </a:lnTo>
                  <a:lnTo>
                    <a:pt x="65368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84988" y="1836355"/>
              <a:ext cx="328930" cy="1733550"/>
            </a:xfrm>
            <a:custGeom>
              <a:avLst/>
              <a:gdLst/>
              <a:ahLst/>
              <a:cxnLst/>
              <a:rect l="l" t="t" r="r" b="b"/>
              <a:pathLst>
                <a:path w="328929" h="1733550">
                  <a:moveTo>
                    <a:pt x="246352" y="0"/>
                  </a:moveTo>
                  <a:lnTo>
                    <a:pt x="164235" y="82116"/>
                  </a:lnTo>
                  <a:lnTo>
                    <a:pt x="205292" y="82116"/>
                  </a:lnTo>
                  <a:lnTo>
                    <a:pt x="205292" y="1610239"/>
                  </a:lnTo>
                  <a:lnTo>
                    <a:pt x="82116" y="1610239"/>
                  </a:lnTo>
                  <a:lnTo>
                    <a:pt x="82116" y="1569180"/>
                  </a:lnTo>
                  <a:lnTo>
                    <a:pt x="0" y="1651297"/>
                  </a:lnTo>
                  <a:lnTo>
                    <a:pt x="82116" y="1733414"/>
                  </a:lnTo>
                  <a:lnTo>
                    <a:pt x="82116" y="1692356"/>
                  </a:lnTo>
                  <a:lnTo>
                    <a:pt x="287411" y="1692356"/>
                  </a:lnTo>
                  <a:lnTo>
                    <a:pt x="287411" y="82116"/>
                  </a:lnTo>
                  <a:lnTo>
                    <a:pt x="328470" y="82116"/>
                  </a:lnTo>
                  <a:lnTo>
                    <a:pt x="2463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49623" y="3510467"/>
              <a:ext cx="974265" cy="14650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08" y="0"/>
                  </a:moveTo>
                  <a:lnTo>
                    <a:pt x="138264" y="0"/>
                  </a:lnTo>
                  <a:lnTo>
                    <a:pt x="94562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2" y="822534"/>
                  </a:lnTo>
                  <a:lnTo>
                    <a:pt x="138264" y="829583"/>
                  </a:lnTo>
                  <a:lnTo>
                    <a:pt x="1820308" y="829583"/>
                  </a:lnTo>
                  <a:lnTo>
                    <a:pt x="1864011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1" y="7048"/>
                  </a:lnTo>
                  <a:lnTo>
                    <a:pt x="182030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597996" y="2296284"/>
            <a:ext cx="2229485" cy="2687274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9090" marR="281940" indent="214629">
              <a:lnSpc>
                <a:spcPts val="209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l" spc="-10" dirty="0">
                <a:solidFill>
                  <a:srgbClr val="FFFFFF"/>
                </a:solidFill>
                <a:latin typeface="Century Gothic"/>
                <a:cs typeface="Century Gothic"/>
              </a:rPr>
              <a:t>Ι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ΛΟΓΙΣΜΙΚΟΥ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18135" marR="302895" indent="1587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ΕΞΑΡΤΗΜΑΤΑ ΥΛΙΚΟΥ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03530" marR="317500" indent="2603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ΣΤΟΙΧΕΙΑ ΔΙΚΤΥΟΥ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17855" y="2145792"/>
            <a:ext cx="7346950" cy="4384040"/>
            <a:chOff x="4717855" y="2145792"/>
            <a:chExt cx="7346950" cy="4384040"/>
          </a:xfrm>
        </p:grpSpPr>
        <p:sp>
          <p:nvSpPr>
            <p:cNvPr id="46" name="object 46"/>
            <p:cNvSpPr/>
            <p:nvPr/>
          </p:nvSpPr>
          <p:spPr>
            <a:xfrm>
              <a:off x="4717847" y="5395925"/>
              <a:ext cx="1875155" cy="1134110"/>
            </a:xfrm>
            <a:custGeom>
              <a:avLst/>
              <a:gdLst/>
              <a:ahLst/>
              <a:cxnLst/>
              <a:rect l="l" t="t" r="r" b="b"/>
              <a:pathLst>
                <a:path w="1875154" h="1134109">
                  <a:moveTo>
                    <a:pt x="1225207" y="235953"/>
                  </a:moveTo>
                  <a:lnTo>
                    <a:pt x="989253" y="0"/>
                  </a:lnTo>
                  <a:lnTo>
                    <a:pt x="753300" y="235953"/>
                  </a:lnTo>
                  <a:lnTo>
                    <a:pt x="871283" y="235953"/>
                  </a:lnTo>
                  <a:lnTo>
                    <a:pt x="871283" y="558977"/>
                  </a:lnTo>
                  <a:lnTo>
                    <a:pt x="1107236" y="558977"/>
                  </a:lnTo>
                  <a:lnTo>
                    <a:pt x="1107236" y="235953"/>
                  </a:lnTo>
                  <a:lnTo>
                    <a:pt x="1225207" y="235953"/>
                  </a:lnTo>
                  <a:close/>
                </a:path>
                <a:path w="1875154" h="1134109">
                  <a:moveTo>
                    <a:pt x="1874926" y="702652"/>
                  </a:moveTo>
                  <a:lnTo>
                    <a:pt x="1868157" y="669112"/>
                  </a:lnTo>
                  <a:lnTo>
                    <a:pt x="1849691" y="641718"/>
                  </a:lnTo>
                  <a:lnTo>
                    <a:pt x="1822297" y="623252"/>
                  </a:lnTo>
                  <a:lnTo>
                    <a:pt x="1788756" y="616483"/>
                  </a:lnTo>
                  <a:lnTo>
                    <a:pt x="86182" y="616483"/>
                  </a:lnTo>
                  <a:lnTo>
                    <a:pt x="52628" y="623252"/>
                  </a:lnTo>
                  <a:lnTo>
                    <a:pt x="25247" y="641718"/>
                  </a:lnTo>
                  <a:lnTo>
                    <a:pt x="6769" y="669112"/>
                  </a:lnTo>
                  <a:lnTo>
                    <a:pt x="0" y="702652"/>
                  </a:lnTo>
                  <a:lnTo>
                    <a:pt x="0" y="1047343"/>
                  </a:lnTo>
                  <a:lnTo>
                    <a:pt x="6769" y="1080884"/>
                  </a:lnTo>
                  <a:lnTo>
                    <a:pt x="25247" y="1108278"/>
                  </a:lnTo>
                  <a:lnTo>
                    <a:pt x="52628" y="1126744"/>
                  </a:lnTo>
                  <a:lnTo>
                    <a:pt x="86182" y="1133513"/>
                  </a:lnTo>
                  <a:lnTo>
                    <a:pt x="1788756" y="1133513"/>
                  </a:lnTo>
                  <a:lnTo>
                    <a:pt x="1822297" y="1126744"/>
                  </a:lnTo>
                  <a:lnTo>
                    <a:pt x="1849691" y="1108278"/>
                  </a:lnTo>
                  <a:lnTo>
                    <a:pt x="1868157" y="1080884"/>
                  </a:lnTo>
                  <a:lnTo>
                    <a:pt x="1874926" y="1047343"/>
                  </a:lnTo>
                  <a:lnTo>
                    <a:pt x="1874926" y="702652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6512" y="2145792"/>
              <a:ext cx="917448" cy="9174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3217" y="2432153"/>
              <a:ext cx="115195" cy="56767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54871" y="2364470"/>
              <a:ext cx="333541" cy="6768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9676" y="2364470"/>
              <a:ext cx="448734" cy="6353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9676" y="2932149"/>
              <a:ext cx="333540" cy="6768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39676" y="2364470"/>
              <a:ext cx="115194" cy="56767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81944" y="2697480"/>
              <a:ext cx="917448" cy="9174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49576" y="2982480"/>
              <a:ext cx="115195" cy="56767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31230" y="2914797"/>
              <a:ext cx="333541" cy="6768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16036" y="2914797"/>
              <a:ext cx="448734" cy="6353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6036" y="3482475"/>
              <a:ext cx="333540" cy="676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16036" y="2914797"/>
              <a:ext cx="115194" cy="56767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7617810" y="2169667"/>
            <a:ext cx="51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5" dirty="0">
                <a:latin typeface="Century Gothic Bold"/>
                <a:cs typeface="Century Gothic Bold"/>
              </a:rPr>
              <a:t>CSO</a:t>
            </a:r>
            <a:endParaRPr sz="1800" dirty="0">
              <a:latin typeface="Century Gothic Bold"/>
              <a:cs typeface="Century Gothic 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34327" y="5508936"/>
            <a:ext cx="1556385" cy="510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1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21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37770" y="6118536"/>
            <a:ext cx="1435735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" sz="1800" spc="-80">
                <a:solidFill>
                  <a:srgbClr val="FFFFFF"/>
                </a:solidFill>
                <a:latin typeface="Century Gothic"/>
                <a:cs typeface="Century Gothic"/>
              </a:rPr>
              <a:t>Ενδιαφερόμενα μέρη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0780886" y="2129316"/>
            <a:ext cx="1481087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ctr">
              <a:lnSpc>
                <a:spcPts val="2125"/>
              </a:lnSpc>
              <a:spcBef>
                <a:spcPts val="100"/>
              </a:spcBef>
            </a:pPr>
            <a:r>
              <a:rPr lang="en-US" b="1" spc="-25" dirty="0">
                <a:latin typeface="Century Gothic Bold"/>
                <a:cs typeface="Century Gothic Bold"/>
              </a:rPr>
              <a:t>IT </a:t>
            </a:r>
          </a:p>
          <a:p>
            <a:pPr marR="55880" algn="ctr">
              <a:lnSpc>
                <a:spcPts val="2125"/>
              </a:lnSpc>
              <a:spcBef>
                <a:spcPts val="100"/>
              </a:spcBef>
            </a:pPr>
            <a:r>
              <a:rPr lang="en-US" sz="1800" b="1" spc="-25" dirty="0" err="1">
                <a:latin typeface="Century Gothic Bold"/>
                <a:cs typeface="Century Gothic Bold"/>
              </a:rPr>
              <a:t>adm</a:t>
            </a:r>
            <a:endParaRPr sz="1800" dirty="0">
              <a:latin typeface="Century Gothic Bold"/>
              <a:cs typeface="Century Goth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9276" y="-12700"/>
            <a:ext cx="6548755" cy="6883400"/>
            <a:chOff x="4549276" y="-12700"/>
            <a:chExt cx="654875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567" cy="68519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976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4800" spc="-50" dirty="0"/>
              <a:t>Γνωστοποίηση</a:t>
            </a:r>
            <a:endParaRPr sz="4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-2235"/>
            <a:ext cx="10843895" cy="6862445"/>
            <a:chOff x="0" y="-2235"/>
            <a:chExt cx="10843895" cy="6862445"/>
          </a:xfrm>
        </p:grpSpPr>
        <p:sp>
          <p:nvSpPr>
            <p:cNvPr id="7" name="object 7"/>
            <p:cNvSpPr/>
            <p:nvPr/>
          </p:nvSpPr>
          <p:spPr>
            <a:xfrm>
              <a:off x="3507756" y="0"/>
              <a:ext cx="2550160" cy="6847840"/>
            </a:xfrm>
            <a:custGeom>
              <a:avLst/>
              <a:gdLst/>
              <a:ahLst/>
              <a:cxnLst/>
              <a:rect l="l" t="t" r="r" b="b"/>
              <a:pathLst>
                <a:path w="2550160" h="684784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235"/>
              <a:ext cx="5840730" cy="68622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02040" y="2176779"/>
            <a:ext cx="5330190" cy="203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8775" algn="l"/>
              </a:tabLst>
            </a:pPr>
            <a:r>
              <a:rPr lang="el" sz="1600" dirty="0">
                <a:latin typeface="Century Gothic Italic"/>
                <a:cs typeface="Century Gothic Italic"/>
              </a:rPr>
              <a:t>	</a:t>
            </a:r>
            <a:r>
              <a:rPr lang="el" sz="1600" i="1" spc="-20" dirty="0">
                <a:latin typeface="Century Gothic Italic"/>
                <a:cs typeface="Century Gothic Italic"/>
              </a:rPr>
              <a:t>Με τη συγχρηματοδότηση της Ευρωπαϊκής Ένωσης.  Ωστόσο, οι θέσεις και οι απόψεις που εκφράζονται είναι μόνο των συντακτών και δεν αντικατοπτρίζουν απαραίτητα εκείνες της Ευρωπαϊκής Ένωσης ή της HADEA.  Ούτε η Ευρωπαϊκή Ένωση ούτε η χορηγούσα αρχή μπορούν να θεωρηθούν υπεύθυνες γι' αυτές.</a:t>
            </a:r>
            <a:endParaRPr sz="1600" dirty="0">
              <a:latin typeface="Century Gothic Italic"/>
              <a:cs typeface="Century Gothic Italic"/>
            </a:endParaRPr>
          </a:p>
          <a:p>
            <a:pPr marL="358775" indent="-346075" algn="just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8775" algn="l"/>
              </a:tabLst>
            </a:pPr>
            <a:r>
              <a:rPr lang="el" sz="1600" i="1" dirty="0">
                <a:latin typeface="Century Gothic Italic"/>
                <a:cs typeface="Century Gothic Italic"/>
              </a:rPr>
              <a:t>Σύμβαση έργου αριθ. 101083594</a:t>
            </a:r>
            <a:endParaRPr sz="1600" dirty="0">
              <a:latin typeface="Century Gothic Italic"/>
              <a:cs typeface="Century Gothic It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3520" cy="6880225"/>
            <a:chOff x="6882216" y="-11112"/>
            <a:chExt cx="530352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417" y="0"/>
              <a:ext cx="5024824" cy="669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5396" y="771651"/>
            <a:ext cx="4475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80">
                <a:latin typeface="Book Antiqua"/>
                <a:cs typeface="Book Antiqua"/>
              </a:rPr>
              <a:t>Ενδιαφερόμενα μέρη και συμφέροντα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56" y="1591564"/>
            <a:ext cx="585216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  <a:spcBef>
                <a:spcPts val="180"/>
              </a:spcBef>
              <a:buSzPct val="112500"/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60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>
                <a:latin typeface="Century Gothic Italic"/>
                <a:cs typeface="Century Gothic Italic"/>
              </a:rPr>
              <a:t>Εκτός από τις τεχνολογίες που αναφέρονται παραπάνω, εμφανίζονται διάφοροι τύποι παραγόντων με διαφορετικά ενδιαφέροντα</a:t>
            </a:r>
            <a:endParaRPr sz="1600">
              <a:latin typeface="Century Gothic Italic"/>
              <a:cs typeface="Century Gothic 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82" y="2190828"/>
            <a:ext cx="3704590" cy="431913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96240" indent="-1822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96240" algn="l"/>
              </a:tabLst>
            </a:pPr>
            <a:r>
              <a:rPr lang="el-GR" sz="1400" spc="-10" dirty="0">
                <a:latin typeface="Century Gothic"/>
                <a:cs typeface="Century Gothic"/>
              </a:rPr>
              <a:t>Οι</a:t>
            </a:r>
            <a:r>
              <a:rPr lang="el" sz="1400" spc="-10" dirty="0">
                <a:latin typeface="Century Gothic"/>
                <a:cs typeface="Century Gothic"/>
              </a:rPr>
              <a:t> πελάτες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Διαχειριστές IT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Χειριστής σταθμού φόρτισης (CSO)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Το σύστημα πληρωμών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Αρχή έκδοσης πιστοποιητικών (CA)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Κατασκευαστής και πάροχοι CS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dirty="0">
                <a:latin typeface="Century Gothic"/>
                <a:cs typeface="Century Gothic"/>
              </a:rPr>
              <a:t>Προσωπικό επιβολής του νόμου</a:t>
            </a:r>
            <a:endParaRPr sz="1400" dirty="0">
              <a:latin typeface="Century Gothic"/>
              <a:cs typeface="Century Gothic"/>
            </a:endParaRPr>
          </a:p>
          <a:p>
            <a:pPr marL="396240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spc="-25" dirty="0">
                <a:latin typeface="Century Gothic"/>
                <a:cs typeface="Century Gothic"/>
              </a:rPr>
              <a:t>...</a:t>
            </a:r>
            <a:endParaRPr sz="1400" dirty="0">
              <a:latin typeface="Century Gothic"/>
              <a:cs typeface="Century Gothic"/>
            </a:endParaRPr>
          </a:p>
          <a:p>
            <a:pPr marL="103505" marR="5080" indent="-91440">
              <a:lnSpc>
                <a:spcPts val="1900"/>
              </a:lnSpc>
              <a:spcBef>
                <a:spcPts val="695"/>
              </a:spcBef>
              <a:buFont typeface="Arial"/>
              <a:buChar char="•"/>
              <a:tabLst>
                <a:tab pos="103505" algn="l"/>
                <a:tab pos="159385" algn="l"/>
              </a:tabLst>
            </a:pPr>
            <a:r>
              <a:rPr lang="el" sz="1600" dirty="0">
                <a:solidFill>
                  <a:srgbClr val="FFBA00"/>
                </a:solidFill>
                <a:latin typeface="Century Gothic Italic"/>
                <a:cs typeface="Century Gothic Italic"/>
              </a:rPr>
              <a:t>	</a:t>
            </a:r>
            <a:r>
              <a:rPr lang="el" sz="1600" i="1" dirty="0">
                <a:latin typeface="Century Gothic Italic"/>
                <a:cs typeface="Century Gothic Italic"/>
              </a:rPr>
              <a:t>Όλοι τους κάνουν χρήση των νέων τεχνολογιών για να οδηγήσουν εργασίες που σχετίζονται με</a:t>
            </a:r>
            <a:endParaRPr sz="1600" dirty="0">
              <a:latin typeface="Century Gothic Italic"/>
              <a:cs typeface="Century Gothic Italic"/>
            </a:endParaRPr>
          </a:p>
          <a:p>
            <a:pPr marL="396240" lvl="1" indent="-18224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i="1" dirty="0">
                <a:latin typeface="Century Gothic Italic"/>
                <a:cs typeface="Century Gothic Italic"/>
              </a:rPr>
              <a:t>Αποθεματικό CS/EVSE</a:t>
            </a:r>
            <a:endParaRPr sz="1400" dirty="0">
              <a:latin typeface="Century Gothic Italic"/>
              <a:cs typeface="Century Gothic Italic"/>
            </a:endParaRPr>
          </a:p>
          <a:p>
            <a:pPr marL="396240" lvl="1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i="1" spc="-10" dirty="0">
                <a:latin typeface="Century Gothic Italic"/>
                <a:cs typeface="Century Gothic Italic"/>
              </a:rPr>
              <a:t>Κατηγορώ</a:t>
            </a:r>
            <a:endParaRPr sz="1400" dirty="0">
              <a:latin typeface="Century Gothic Italic"/>
              <a:cs typeface="Century Gothic Italic"/>
            </a:endParaRPr>
          </a:p>
          <a:p>
            <a:pPr marL="396240" lvl="1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i="1" spc="-10" dirty="0">
                <a:latin typeface="Century Gothic Italic"/>
                <a:cs typeface="Century Gothic Italic"/>
              </a:rPr>
              <a:t>Συντήρηση</a:t>
            </a:r>
            <a:endParaRPr sz="1400" dirty="0">
              <a:latin typeface="Century Gothic Italic"/>
              <a:cs typeface="Century Gothic Italic"/>
            </a:endParaRPr>
          </a:p>
          <a:p>
            <a:pPr marL="396240" lvl="1" indent="-18224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96240" algn="l"/>
              </a:tabLst>
            </a:pPr>
            <a:r>
              <a:rPr lang="el" sz="1400" i="1" dirty="0">
                <a:latin typeface="Century Gothic Italic"/>
                <a:cs typeface="Century Gothic Italic"/>
              </a:rPr>
              <a:t>Εποπτεία και έλεγχος</a:t>
            </a:r>
            <a:endParaRPr sz="1400" dirty="0">
              <a:latin typeface="Century Gothic Italic"/>
              <a:cs typeface="Century Gothic It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9" name="object 9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9134" y="3641852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</a:t>
            </a:r>
            <a:r>
              <a:rPr lang="en-US" sz="1200" b="1" spc="-25" dirty="0">
                <a:latin typeface="Century Gothic Bold"/>
                <a:cs typeface="Century Gothic Bold"/>
              </a:rPr>
              <a:t>V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76098" y="2572003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0205" y="480030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8"/>
                </a:lnTo>
                <a:lnTo>
                  <a:pt x="56607" y="26677"/>
                </a:lnTo>
                <a:lnTo>
                  <a:pt x="26677" y="56607"/>
                </a:lnTo>
                <a:lnTo>
                  <a:pt x="7048" y="94563"/>
                </a:lnTo>
                <a:lnTo>
                  <a:pt x="0" y="138266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6"/>
                </a:lnTo>
                <a:lnTo>
                  <a:pt x="2229508" y="94563"/>
                </a:lnTo>
                <a:lnTo>
                  <a:pt x="2209880" y="56607"/>
                </a:lnTo>
                <a:lnTo>
                  <a:pt x="2179949" y="26677"/>
                </a:lnTo>
                <a:lnTo>
                  <a:pt x="2141994" y="7048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24884" y="609091"/>
            <a:ext cx="17272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14488" y="166475"/>
            <a:ext cx="7209790" cy="6612890"/>
            <a:chOff x="4714488" y="166475"/>
            <a:chExt cx="7209790" cy="661289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2981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0"/>
                  </a:moveTo>
                  <a:lnTo>
                    <a:pt x="0" y="705840"/>
                  </a:lnTo>
                  <a:lnTo>
                    <a:pt x="598398" y="1371765"/>
                  </a:lnTo>
                  <a:lnTo>
                    <a:pt x="598398" y="705840"/>
                  </a:lnTo>
                  <a:lnTo>
                    <a:pt x="785507" y="705840"/>
                  </a:lnTo>
                  <a:lnTo>
                    <a:pt x="7855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2990" y="166475"/>
              <a:ext cx="1383900" cy="137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31380" y="166483"/>
              <a:ext cx="786130" cy="1372235"/>
            </a:xfrm>
            <a:custGeom>
              <a:avLst/>
              <a:gdLst/>
              <a:ahLst/>
              <a:cxnLst/>
              <a:rect l="l" t="t" r="r" b="b"/>
              <a:pathLst>
                <a:path w="786129" h="1372235">
                  <a:moveTo>
                    <a:pt x="785507" y="665937"/>
                  </a:moveTo>
                  <a:lnTo>
                    <a:pt x="0" y="665937"/>
                  </a:lnTo>
                  <a:lnTo>
                    <a:pt x="0" y="1371765"/>
                  </a:lnTo>
                  <a:lnTo>
                    <a:pt x="785507" y="665937"/>
                  </a:lnTo>
                  <a:close/>
                </a:path>
                <a:path w="786129" h="1372235">
                  <a:moveTo>
                    <a:pt x="785507" y="665924"/>
                  </a:moveTo>
                  <a:lnTo>
                    <a:pt x="187109" y="0"/>
                  </a:lnTo>
                  <a:lnTo>
                    <a:pt x="187109" y="665924"/>
                  </a:lnTo>
                  <a:lnTo>
                    <a:pt x="785507" y="66592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7024" y="318935"/>
              <a:ext cx="1019181" cy="1056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59758" y="769209"/>
              <a:ext cx="1090930" cy="358140"/>
            </a:xfrm>
            <a:custGeom>
              <a:avLst/>
              <a:gdLst/>
              <a:ahLst/>
              <a:cxnLst/>
              <a:rect l="l" t="t" r="r" b="b"/>
              <a:pathLst>
                <a:path w="1090929" h="358140">
                  <a:moveTo>
                    <a:pt x="911412" y="0"/>
                  </a:moveTo>
                  <a:lnTo>
                    <a:pt x="911412" y="89452"/>
                  </a:lnTo>
                  <a:lnTo>
                    <a:pt x="178903" y="89452"/>
                  </a:lnTo>
                  <a:lnTo>
                    <a:pt x="178903" y="0"/>
                  </a:lnTo>
                  <a:lnTo>
                    <a:pt x="0" y="178904"/>
                  </a:lnTo>
                  <a:lnTo>
                    <a:pt x="178903" y="357809"/>
                  </a:lnTo>
                  <a:lnTo>
                    <a:pt x="178903" y="268356"/>
                  </a:lnTo>
                  <a:lnTo>
                    <a:pt x="911412" y="268356"/>
                  </a:lnTo>
                  <a:lnTo>
                    <a:pt x="911412" y="357809"/>
                  </a:lnTo>
                  <a:lnTo>
                    <a:pt x="1090316" y="178904"/>
                  </a:lnTo>
                  <a:lnTo>
                    <a:pt x="91141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1939" y="884496"/>
              <a:ext cx="938530" cy="127635"/>
            </a:xfrm>
            <a:custGeom>
              <a:avLst/>
              <a:gdLst/>
              <a:ahLst/>
              <a:cxnLst/>
              <a:rect l="l" t="t" r="r" b="b"/>
              <a:pathLst>
                <a:path w="938529" h="127634">
                  <a:moveTo>
                    <a:pt x="874643" y="0"/>
                  </a:moveTo>
                  <a:lnTo>
                    <a:pt x="874643" y="31804"/>
                  </a:lnTo>
                  <a:lnTo>
                    <a:pt x="63609" y="31804"/>
                  </a:lnTo>
                  <a:lnTo>
                    <a:pt x="63609" y="0"/>
                  </a:lnTo>
                  <a:lnTo>
                    <a:pt x="0" y="63610"/>
                  </a:lnTo>
                  <a:lnTo>
                    <a:pt x="63609" y="127220"/>
                  </a:lnTo>
                  <a:lnTo>
                    <a:pt x="63609" y="95415"/>
                  </a:lnTo>
                  <a:lnTo>
                    <a:pt x="874643" y="95415"/>
                  </a:lnTo>
                  <a:lnTo>
                    <a:pt x="874643" y="127220"/>
                  </a:lnTo>
                  <a:lnTo>
                    <a:pt x="938253" y="63610"/>
                  </a:lnTo>
                  <a:lnTo>
                    <a:pt x="8746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4386" y="1375426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4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2"/>
                  </a:lnTo>
                  <a:lnTo>
                    <a:pt x="0" y="655982"/>
                  </a:lnTo>
                  <a:lnTo>
                    <a:pt x="178904" y="834887"/>
                  </a:lnTo>
                  <a:lnTo>
                    <a:pt x="357809" y="655982"/>
                  </a:lnTo>
                  <a:lnTo>
                    <a:pt x="268357" y="655982"/>
                  </a:lnTo>
                  <a:lnTo>
                    <a:pt x="268357" y="178904"/>
                  </a:lnTo>
                  <a:lnTo>
                    <a:pt x="357809" y="178904"/>
                  </a:lnTo>
                  <a:lnTo>
                    <a:pt x="1789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95498" y="1455088"/>
              <a:ext cx="111125" cy="703580"/>
            </a:xfrm>
            <a:custGeom>
              <a:avLst/>
              <a:gdLst/>
              <a:ahLst/>
              <a:cxnLst/>
              <a:rect l="l" t="t" r="r" b="b"/>
              <a:pathLst>
                <a:path w="111125" h="703580">
                  <a:moveTo>
                    <a:pt x="55478" y="0"/>
                  </a:moveTo>
                  <a:lnTo>
                    <a:pt x="0" y="55479"/>
                  </a:lnTo>
                  <a:lnTo>
                    <a:pt x="27739" y="55479"/>
                  </a:lnTo>
                  <a:lnTo>
                    <a:pt x="27739" y="647623"/>
                  </a:lnTo>
                  <a:lnTo>
                    <a:pt x="0" y="647623"/>
                  </a:lnTo>
                  <a:lnTo>
                    <a:pt x="55478" y="703102"/>
                  </a:lnTo>
                  <a:lnTo>
                    <a:pt x="110957" y="647623"/>
                  </a:lnTo>
                  <a:lnTo>
                    <a:pt x="83218" y="647623"/>
                  </a:lnTo>
                  <a:lnTo>
                    <a:pt x="83218" y="55479"/>
                  </a:lnTo>
                  <a:lnTo>
                    <a:pt x="110957" y="55479"/>
                  </a:lnTo>
                  <a:lnTo>
                    <a:pt x="5547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98111" y="3472153"/>
              <a:ext cx="724535" cy="548005"/>
            </a:xfrm>
            <a:custGeom>
              <a:avLst/>
              <a:gdLst/>
              <a:ahLst/>
              <a:cxnLst/>
              <a:rect l="l" t="t" r="r" b="b"/>
              <a:pathLst>
                <a:path w="724534" h="548004">
                  <a:moveTo>
                    <a:pt x="480028" y="0"/>
                  </a:moveTo>
                  <a:lnTo>
                    <a:pt x="524531" y="77595"/>
                  </a:lnTo>
                  <a:lnTo>
                    <a:pt x="110688" y="314949"/>
                  </a:lnTo>
                  <a:lnTo>
                    <a:pt x="66183" y="237352"/>
                  </a:lnTo>
                  <a:lnTo>
                    <a:pt x="0" y="481552"/>
                  </a:lnTo>
                  <a:lnTo>
                    <a:pt x="244199" y="547737"/>
                  </a:lnTo>
                  <a:lnTo>
                    <a:pt x="199696" y="470141"/>
                  </a:lnTo>
                  <a:lnTo>
                    <a:pt x="613539" y="232787"/>
                  </a:lnTo>
                  <a:lnTo>
                    <a:pt x="658042" y="310382"/>
                  </a:lnTo>
                  <a:lnTo>
                    <a:pt x="724227" y="66183"/>
                  </a:lnTo>
                  <a:lnTo>
                    <a:pt x="48002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42175" y="3555438"/>
              <a:ext cx="610235" cy="391160"/>
            </a:xfrm>
            <a:custGeom>
              <a:avLst/>
              <a:gdLst/>
              <a:ahLst/>
              <a:cxnLst/>
              <a:rect l="l" t="t" r="r" b="b"/>
              <a:pathLst>
                <a:path w="610234" h="391160">
                  <a:moveTo>
                    <a:pt x="534181" y="0"/>
                  </a:moveTo>
                  <a:lnTo>
                    <a:pt x="547982" y="24063"/>
                  </a:lnTo>
                  <a:lnTo>
                    <a:pt x="34323" y="318664"/>
                  </a:lnTo>
                  <a:lnTo>
                    <a:pt x="20523" y="294601"/>
                  </a:lnTo>
                  <a:lnTo>
                    <a:pt x="0" y="370328"/>
                  </a:lnTo>
                  <a:lnTo>
                    <a:pt x="75726" y="390852"/>
                  </a:lnTo>
                  <a:lnTo>
                    <a:pt x="61925" y="366789"/>
                  </a:lnTo>
                  <a:lnTo>
                    <a:pt x="575583" y="72188"/>
                  </a:lnTo>
                  <a:lnTo>
                    <a:pt x="589384" y="96252"/>
                  </a:lnTo>
                  <a:lnTo>
                    <a:pt x="609908" y="20524"/>
                  </a:lnTo>
                  <a:lnTo>
                    <a:pt x="53418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79220" y="1329565"/>
              <a:ext cx="871855" cy="2377440"/>
            </a:xfrm>
            <a:custGeom>
              <a:avLst/>
              <a:gdLst/>
              <a:ahLst/>
              <a:cxnLst/>
              <a:rect l="l" t="t" r="r" b="b"/>
              <a:pathLst>
                <a:path w="871854" h="2377440">
                  <a:moveTo>
                    <a:pt x="653682" y="0"/>
                  </a:moveTo>
                  <a:lnTo>
                    <a:pt x="435790" y="217892"/>
                  </a:lnTo>
                  <a:lnTo>
                    <a:pt x="544737" y="217892"/>
                  </a:lnTo>
                  <a:lnTo>
                    <a:pt x="544737" y="2050460"/>
                  </a:lnTo>
                  <a:lnTo>
                    <a:pt x="217893" y="2050460"/>
                  </a:lnTo>
                  <a:lnTo>
                    <a:pt x="217893" y="1941513"/>
                  </a:lnTo>
                  <a:lnTo>
                    <a:pt x="0" y="2159407"/>
                  </a:lnTo>
                  <a:lnTo>
                    <a:pt x="217893" y="2377300"/>
                  </a:lnTo>
                  <a:lnTo>
                    <a:pt x="217893" y="2268353"/>
                  </a:lnTo>
                  <a:lnTo>
                    <a:pt x="762629" y="2268353"/>
                  </a:lnTo>
                  <a:lnTo>
                    <a:pt x="762629" y="217892"/>
                  </a:lnTo>
                  <a:lnTo>
                    <a:pt x="871576" y="217892"/>
                  </a:lnTo>
                  <a:lnTo>
                    <a:pt x="65368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84988" y="1836355"/>
              <a:ext cx="328930" cy="1733550"/>
            </a:xfrm>
            <a:custGeom>
              <a:avLst/>
              <a:gdLst/>
              <a:ahLst/>
              <a:cxnLst/>
              <a:rect l="l" t="t" r="r" b="b"/>
              <a:pathLst>
                <a:path w="328929" h="1733550">
                  <a:moveTo>
                    <a:pt x="246352" y="0"/>
                  </a:moveTo>
                  <a:lnTo>
                    <a:pt x="164235" y="82116"/>
                  </a:lnTo>
                  <a:lnTo>
                    <a:pt x="205292" y="82116"/>
                  </a:lnTo>
                  <a:lnTo>
                    <a:pt x="205292" y="1610239"/>
                  </a:lnTo>
                  <a:lnTo>
                    <a:pt x="82116" y="1610239"/>
                  </a:lnTo>
                  <a:lnTo>
                    <a:pt x="82116" y="1569180"/>
                  </a:lnTo>
                  <a:lnTo>
                    <a:pt x="0" y="1651297"/>
                  </a:lnTo>
                  <a:lnTo>
                    <a:pt x="82116" y="1733414"/>
                  </a:lnTo>
                  <a:lnTo>
                    <a:pt x="82116" y="1692356"/>
                  </a:lnTo>
                  <a:lnTo>
                    <a:pt x="287411" y="1692356"/>
                  </a:lnTo>
                  <a:lnTo>
                    <a:pt x="287411" y="82116"/>
                  </a:lnTo>
                  <a:lnTo>
                    <a:pt x="328470" y="82116"/>
                  </a:lnTo>
                  <a:lnTo>
                    <a:pt x="24635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8692" y="5151361"/>
              <a:ext cx="169025" cy="8329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8307" y="5052048"/>
              <a:ext cx="489411" cy="993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9280" y="5052049"/>
              <a:ext cx="658437" cy="9322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9280" y="5885014"/>
              <a:ext cx="489411" cy="993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9280" y="5052048"/>
              <a:ext cx="169026" cy="8329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49623" y="3510467"/>
              <a:ext cx="974265" cy="14650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6742" y="5197697"/>
              <a:ext cx="466274" cy="7997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7054" y="3352841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08" y="0"/>
                  </a:moveTo>
                  <a:lnTo>
                    <a:pt x="138264" y="0"/>
                  </a:lnTo>
                  <a:lnTo>
                    <a:pt x="94562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8"/>
                  </a:lnTo>
                  <a:lnTo>
                    <a:pt x="7048" y="735020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2" y="822534"/>
                  </a:lnTo>
                  <a:lnTo>
                    <a:pt x="138264" y="829583"/>
                  </a:lnTo>
                  <a:lnTo>
                    <a:pt x="1820308" y="829583"/>
                  </a:lnTo>
                  <a:lnTo>
                    <a:pt x="1864011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20"/>
                  </a:lnTo>
                  <a:lnTo>
                    <a:pt x="1958574" y="691318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1" y="7048"/>
                  </a:lnTo>
                  <a:lnTo>
                    <a:pt x="1820308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8060" y="2448967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18203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20310" y="829583"/>
                  </a:lnTo>
                  <a:lnTo>
                    <a:pt x="1864012" y="822534"/>
                  </a:lnTo>
                  <a:lnTo>
                    <a:pt x="1901967" y="802905"/>
                  </a:lnTo>
                  <a:lnTo>
                    <a:pt x="1931897" y="772975"/>
                  </a:lnTo>
                  <a:lnTo>
                    <a:pt x="1951526" y="735019"/>
                  </a:lnTo>
                  <a:lnTo>
                    <a:pt x="1958574" y="691316"/>
                  </a:lnTo>
                  <a:lnTo>
                    <a:pt x="1958574" y="138266"/>
                  </a:lnTo>
                  <a:lnTo>
                    <a:pt x="1951526" y="94563"/>
                  </a:lnTo>
                  <a:lnTo>
                    <a:pt x="1931897" y="56607"/>
                  </a:lnTo>
                  <a:lnTo>
                    <a:pt x="1901967" y="26677"/>
                  </a:lnTo>
                  <a:lnTo>
                    <a:pt x="1864012" y="7048"/>
                  </a:lnTo>
                  <a:lnTo>
                    <a:pt x="182031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22426" y="4271460"/>
              <a:ext cx="1958975" cy="829944"/>
            </a:xfrm>
            <a:custGeom>
              <a:avLst/>
              <a:gdLst/>
              <a:ahLst/>
              <a:cxnLst/>
              <a:rect l="l" t="t" r="r" b="b"/>
              <a:pathLst>
                <a:path w="1958975" h="829945">
                  <a:moveTo>
                    <a:pt x="0" y="138265"/>
                  </a:moveTo>
                  <a:lnTo>
                    <a:pt x="7048" y="94562"/>
                  </a:lnTo>
                  <a:lnTo>
                    <a:pt x="26677" y="56607"/>
                  </a:lnTo>
                  <a:lnTo>
                    <a:pt x="56607" y="26677"/>
                  </a:lnTo>
                  <a:lnTo>
                    <a:pt x="94562" y="7048"/>
                  </a:lnTo>
                  <a:lnTo>
                    <a:pt x="138265" y="0"/>
                  </a:lnTo>
                  <a:lnTo>
                    <a:pt x="1820310" y="0"/>
                  </a:lnTo>
                  <a:lnTo>
                    <a:pt x="1864012" y="7048"/>
                  </a:lnTo>
                  <a:lnTo>
                    <a:pt x="1901967" y="26677"/>
                  </a:lnTo>
                  <a:lnTo>
                    <a:pt x="1931897" y="56607"/>
                  </a:lnTo>
                  <a:lnTo>
                    <a:pt x="1951526" y="94562"/>
                  </a:lnTo>
                  <a:lnTo>
                    <a:pt x="1958575" y="138265"/>
                  </a:lnTo>
                  <a:lnTo>
                    <a:pt x="1958575" y="691317"/>
                  </a:lnTo>
                  <a:lnTo>
                    <a:pt x="1951526" y="735020"/>
                  </a:lnTo>
                  <a:lnTo>
                    <a:pt x="1931897" y="772975"/>
                  </a:lnTo>
                  <a:lnTo>
                    <a:pt x="1901967" y="802905"/>
                  </a:lnTo>
                  <a:lnTo>
                    <a:pt x="1864012" y="822534"/>
                  </a:lnTo>
                  <a:lnTo>
                    <a:pt x="1820310" y="829583"/>
                  </a:lnTo>
                  <a:lnTo>
                    <a:pt x="138265" y="829583"/>
                  </a:lnTo>
                  <a:lnTo>
                    <a:pt x="94562" y="822534"/>
                  </a:lnTo>
                  <a:lnTo>
                    <a:pt x="56607" y="802905"/>
                  </a:lnTo>
                  <a:lnTo>
                    <a:pt x="26677" y="772975"/>
                  </a:lnTo>
                  <a:lnTo>
                    <a:pt x="7048" y="735020"/>
                  </a:lnTo>
                  <a:lnTo>
                    <a:pt x="0" y="691317"/>
                  </a:lnTo>
                  <a:lnTo>
                    <a:pt x="0" y="138265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597996" y="2296284"/>
            <a:ext cx="2229485" cy="2687274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9090" marR="281940" indent="214629">
              <a:lnSpc>
                <a:spcPts val="209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ΛΟΓΙΣΜΙΚ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lang="en-US" spc="-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18135" marR="302895" indent="1587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ΕΞΑΡΤ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ΜΑΤΑ ΥΛΙΚΟ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03530" marR="317500" indent="260350">
              <a:lnSpc>
                <a:spcPts val="2110"/>
              </a:lnSpc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ΣΤΟΙΧΕ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 ΔΙΚΤ</a:t>
            </a:r>
            <a:r>
              <a:rPr lang="en-US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ΟΥ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17855" y="6012396"/>
            <a:ext cx="1875155" cy="517525"/>
          </a:xfrm>
          <a:custGeom>
            <a:avLst/>
            <a:gdLst/>
            <a:ahLst/>
            <a:cxnLst/>
            <a:rect l="l" t="t" r="r" b="b"/>
            <a:pathLst>
              <a:path w="1875154" h="517525">
                <a:moveTo>
                  <a:pt x="1788755" y="0"/>
                </a:moveTo>
                <a:lnTo>
                  <a:pt x="86174" y="0"/>
                </a:lnTo>
                <a:lnTo>
                  <a:pt x="52631" y="6772"/>
                </a:lnTo>
                <a:lnTo>
                  <a:pt x="25239" y="25239"/>
                </a:lnTo>
                <a:lnTo>
                  <a:pt x="6771" y="52631"/>
                </a:lnTo>
                <a:lnTo>
                  <a:pt x="0" y="86174"/>
                </a:lnTo>
                <a:lnTo>
                  <a:pt x="0" y="430861"/>
                </a:lnTo>
                <a:lnTo>
                  <a:pt x="6771" y="464404"/>
                </a:lnTo>
                <a:lnTo>
                  <a:pt x="25239" y="491796"/>
                </a:lnTo>
                <a:lnTo>
                  <a:pt x="52631" y="510263"/>
                </a:lnTo>
                <a:lnTo>
                  <a:pt x="86174" y="517035"/>
                </a:lnTo>
                <a:lnTo>
                  <a:pt x="1788755" y="517035"/>
                </a:lnTo>
                <a:lnTo>
                  <a:pt x="1822298" y="510263"/>
                </a:lnTo>
                <a:lnTo>
                  <a:pt x="1849690" y="491796"/>
                </a:lnTo>
                <a:lnTo>
                  <a:pt x="1868158" y="464404"/>
                </a:lnTo>
                <a:lnTo>
                  <a:pt x="1874930" y="430861"/>
                </a:lnTo>
                <a:lnTo>
                  <a:pt x="1874930" y="86174"/>
                </a:lnTo>
                <a:lnTo>
                  <a:pt x="1868158" y="52631"/>
                </a:lnTo>
                <a:lnTo>
                  <a:pt x="1849690" y="25239"/>
                </a:lnTo>
                <a:lnTo>
                  <a:pt x="1822298" y="6772"/>
                </a:lnTo>
                <a:lnTo>
                  <a:pt x="1788755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37770" y="5995220"/>
            <a:ext cx="16064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Ενδιαφερόμενα μέρη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71156" y="5395923"/>
            <a:ext cx="472440" cy="559435"/>
          </a:xfrm>
          <a:custGeom>
            <a:avLst/>
            <a:gdLst/>
            <a:ahLst/>
            <a:cxnLst/>
            <a:rect l="l" t="t" r="r" b="b"/>
            <a:pathLst>
              <a:path w="472439" h="559435">
                <a:moveTo>
                  <a:pt x="235952" y="0"/>
                </a:moveTo>
                <a:lnTo>
                  <a:pt x="0" y="235952"/>
                </a:lnTo>
                <a:lnTo>
                  <a:pt x="117975" y="235952"/>
                </a:lnTo>
                <a:lnTo>
                  <a:pt x="117975" y="558977"/>
                </a:lnTo>
                <a:lnTo>
                  <a:pt x="353928" y="558977"/>
                </a:lnTo>
                <a:lnTo>
                  <a:pt x="353928" y="235952"/>
                </a:lnTo>
                <a:lnTo>
                  <a:pt x="471904" y="235952"/>
                </a:lnTo>
                <a:lnTo>
                  <a:pt x="235952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14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457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558" y="2635893"/>
            <a:ext cx="0" cy="478155"/>
          </a:xfrm>
          <a:custGeom>
            <a:avLst/>
            <a:gdLst/>
            <a:ahLst/>
            <a:cxnLst/>
            <a:rect l="l" t="t" r="r" b="b"/>
            <a:pathLst>
              <a:path h="478155">
                <a:moveTo>
                  <a:pt x="0" y="0"/>
                </a:moveTo>
                <a:lnTo>
                  <a:pt x="1" y="477666"/>
                </a:lnTo>
              </a:path>
            </a:pathLst>
          </a:custGeom>
          <a:ln w="38100">
            <a:solidFill>
              <a:srgbClr val="FF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1850" y="-31497"/>
            <a:ext cx="12003405" cy="6858000"/>
            <a:chOff x="185663" y="0"/>
            <a:chExt cx="1200340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955" y="0"/>
              <a:ext cx="5024824" cy="62099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490" y="3104889"/>
              <a:ext cx="3396615" cy="2723515"/>
            </a:xfrm>
            <a:custGeom>
              <a:avLst/>
              <a:gdLst/>
              <a:ahLst/>
              <a:cxnLst/>
              <a:rect l="l" t="t" r="r" b="b"/>
              <a:pathLst>
                <a:path w="3396615" h="2723515">
                  <a:moveTo>
                    <a:pt x="0" y="453928"/>
                  </a:moveTo>
                  <a:lnTo>
                    <a:pt x="2343" y="407516"/>
                  </a:lnTo>
                  <a:lnTo>
                    <a:pt x="9222" y="362445"/>
                  </a:lnTo>
                  <a:lnTo>
                    <a:pt x="20407" y="318943"/>
                  </a:lnTo>
                  <a:lnTo>
                    <a:pt x="35671" y="277238"/>
                  </a:lnTo>
                  <a:lnTo>
                    <a:pt x="54786" y="237559"/>
                  </a:lnTo>
                  <a:lnTo>
                    <a:pt x="77523" y="200132"/>
                  </a:lnTo>
                  <a:lnTo>
                    <a:pt x="103655" y="165187"/>
                  </a:lnTo>
                  <a:lnTo>
                    <a:pt x="132952" y="132952"/>
                  </a:lnTo>
                  <a:lnTo>
                    <a:pt x="165187" y="103655"/>
                  </a:lnTo>
                  <a:lnTo>
                    <a:pt x="200132" y="77523"/>
                  </a:lnTo>
                  <a:lnTo>
                    <a:pt x="237558" y="54786"/>
                  </a:lnTo>
                  <a:lnTo>
                    <a:pt x="277238" y="35671"/>
                  </a:lnTo>
                  <a:lnTo>
                    <a:pt x="318943" y="20407"/>
                  </a:lnTo>
                  <a:lnTo>
                    <a:pt x="362445" y="9222"/>
                  </a:lnTo>
                  <a:lnTo>
                    <a:pt x="407516" y="2343"/>
                  </a:lnTo>
                  <a:lnTo>
                    <a:pt x="453928" y="0"/>
                  </a:lnTo>
                  <a:lnTo>
                    <a:pt x="2942148" y="0"/>
                  </a:lnTo>
                  <a:lnTo>
                    <a:pt x="2988559" y="2343"/>
                  </a:lnTo>
                  <a:lnTo>
                    <a:pt x="3033630" y="9222"/>
                  </a:lnTo>
                  <a:lnTo>
                    <a:pt x="3077132" y="20407"/>
                  </a:lnTo>
                  <a:lnTo>
                    <a:pt x="3118837" y="35671"/>
                  </a:lnTo>
                  <a:lnTo>
                    <a:pt x="3158516" y="54786"/>
                  </a:lnTo>
                  <a:lnTo>
                    <a:pt x="3195943" y="77523"/>
                  </a:lnTo>
                  <a:lnTo>
                    <a:pt x="3230888" y="103655"/>
                  </a:lnTo>
                  <a:lnTo>
                    <a:pt x="3263123" y="132952"/>
                  </a:lnTo>
                  <a:lnTo>
                    <a:pt x="3292420" y="165187"/>
                  </a:lnTo>
                  <a:lnTo>
                    <a:pt x="3318552" y="200132"/>
                  </a:lnTo>
                  <a:lnTo>
                    <a:pt x="3341289" y="237559"/>
                  </a:lnTo>
                  <a:lnTo>
                    <a:pt x="3360404" y="277238"/>
                  </a:lnTo>
                  <a:lnTo>
                    <a:pt x="3375668" y="318943"/>
                  </a:lnTo>
                  <a:lnTo>
                    <a:pt x="3386853" y="362445"/>
                  </a:lnTo>
                  <a:lnTo>
                    <a:pt x="3393732" y="407516"/>
                  </a:lnTo>
                  <a:lnTo>
                    <a:pt x="3396076" y="453928"/>
                  </a:lnTo>
                  <a:lnTo>
                    <a:pt x="3396076" y="2269589"/>
                  </a:lnTo>
                  <a:lnTo>
                    <a:pt x="3393732" y="2316000"/>
                  </a:lnTo>
                  <a:lnTo>
                    <a:pt x="3386853" y="2361071"/>
                  </a:lnTo>
                  <a:lnTo>
                    <a:pt x="3375668" y="2404573"/>
                  </a:lnTo>
                  <a:lnTo>
                    <a:pt x="3360404" y="2446278"/>
                  </a:lnTo>
                  <a:lnTo>
                    <a:pt x="3341289" y="2485958"/>
                  </a:lnTo>
                  <a:lnTo>
                    <a:pt x="3318552" y="2523384"/>
                  </a:lnTo>
                  <a:lnTo>
                    <a:pt x="3292420" y="2558329"/>
                  </a:lnTo>
                  <a:lnTo>
                    <a:pt x="3263123" y="2590564"/>
                  </a:lnTo>
                  <a:lnTo>
                    <a:pt x="3230888" y="2619862"/>
                  </a:lnTo>
                  <a:lnTo>
                    <a:pt x="3195943" y="2645993"/>
                  </a:lnTo>
                  <a:lnTo>
                    <a:pt x="3158516" y="2668730"/>
                  </a:lnTo>
                  <a:lnTo>
                    <a:pt x="3118837" y="2687845"/>
                  </a:lnTo>
                  <a:lnTo>
                    <a:pt x="3077132" y="2703109"/>
                  </a:lnTo>
                  <a:lnTo>
                    <a:pt x="3033630" y="2714294"/>
                  </a:lnTo>
                  <a:lnTo>
                    <a:pt x="2988559" y="2721173"/>
                  </a:lnTo>
                  <a:lnTo>
                    <a:pt x="2942148" y="2723517"/>
                  </a:lnTo>
                  <a:lnTo>
                    <a:pt x="453928" y="2723517"/>
                  </a:lnTo>
                  <a:lnTo>
                    <a:pt x="407516" y="2721173"/>
                  </a:lnTo>
                  <a:lnTo>
                    <a:pt x="362445" y="2714294"/>
                  </a:lnTo>
                  <a:lnTo>
                    <a:pt x="318943" y="2703109"/>
                  </a:lnTo>
                  <a:lnTo>
                    <a:pt x="277238" y="2687845"/>
                  </a:lnTo>
                  <a:lnTo>
                    <a:pt x="237558" y="2668730"/>
                  </a:lnTo>
                  <a:lnTo>
                    <a:pt x="200132" y="2645993"/>
                  </a:lnTo>
                  <a:lnTo>
                    <a:pt x="165187" y="2619862"/>
                  </a:lnTo>
                  <a:lnTo>
                    <a:pt x="132952" y="2590564"/>
                  </a:lnTo>
                  <a:lnTo>
                    <a:pt x="103655" y="2558329"/>
                  </a:lnTo>
                  <a:lnTo>
                    <a:pt x="77523" y="2523384"/>
                  </a:lnTo>
                  <a:lnTo>
                    <a:pt x="54786" y="2485958"/>
                  </a:lnTo>
                  <a:lnTo>
                    <a:pt x="35671" y="2446278"/>
                  </a:lnTo>
                  <a:lnTo>
                    <a:pt x="20407" y="2404573"/>
                  </a:lnTo>
                  <a:lnTo>
                    <a:pt x="9222" y="2361071"/>
                  </a:lnTo>
                  <a:lnTo>
                    <a:pt x="2343" y="2316000"/>
                  </a:lnTo>
                  <a:lnTo>
                    <a:pt x="0" y="2269589"/>
                  </a:lnTo>
                  <a:lnTo>
                    <a:pt x="0" y="453928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63" y="3042008"/>
              <a:ext cx="3549308" cy="31857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96" y="387603"/>
            <a:ext cx="4177029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lang="el" sz="2800" spc="80"/>
              <a:t>Σχέσεις με άλλες υποδομές ζωτικής σημασίας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453434" y="3157220"/>
            <a:ext cx="140112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140" dirty="0">
                <a:latin typeface="Century Gothic Bold"/>
                <a:cs typeface="Century Gothic Bold"/>
              </a:rPr>
              <a:t>Μικροδίκτυο</a:t>
            </a:r>
            <a:endParaRPr sz="1800" dirty="0">
              <a:latin typeface="Century Gothic Bold"/>
              <a:cs typeface="Century Gothic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633" y="3760723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8557" y="4294123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 dirty="0">
                <a:latin typeface="Century Gothic Bold"/>
                <a:cs typeface="Century Gothic Bold"/>
              </a:rPr>
              <a:t>EV</a:t>
            </a:r>
            <a:endParaRPr sz="1200" dirty="0">
              <a:latin typeface="Century Gothic Bold"/>
              <a:cs typeface="Century Gothic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4018" y="3373628"/>
            <a:ext cx="224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ΕΠ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90879" y="1635032"/>
            <a:ext cx="2237105" cy="829944"/>
          </a:xfrm>
          <a:custGeom>
            <a:avLst/>
            <a:gdLst/>
            <a:ahLst/>
            <a:cxnLst/>
            <a:rect l="l" t="t" r="r" b="b"/>
            <a:pathLst>
              <a:path w="2237104" h="829944">
                <a:moveTo>
                  <a:pt x="2098291" y="0"/>
                </a:moveTo>
                <a:lnTo>
                  <a:pt x="138266" y="0"/>
                </a:lnTo>
                <a:lnTo>
                  <a:pt x="94563" y="7049"/>
                </a:lnTo>
                <a:lnTo>
                  <a:pt x="56607" y="26677"/>
                </a:lnTo>
                <a:lnTo>
                  <a:pt x="26677" y="56608"/>
                </a:lnTo>
                <a:lnTo>
                  <a:pt x="7048" y="94564"/>
                </a:lnTo>
                <a:lnTo>
                  <a:pt x="0" y="138267"/>
                </a:lnTo>
                <a:lnTo>
                  <a:pt x="0" y="691316"/>
                </a:lnTo>
                <a:lnTo>
                  <a:pt x="7048" y="735019"/>
                </a:lnTo>
                <a:lnTo>
                  <a:pt x="26677" y="772975"/>
                </a:lnTo>
                <a:lnTo>
                  <a:pt x="56607" y="802905"/>
                </a:lnTo>
                <a:lnTo>
                  <a:pt x="94563" y="822534"/>
                </a:lnTo>
                <a:lnTo>
                  <a:pt x="138266" y="829583"/>
                </a:lnTo>
                <a:lnTo>
                  <a:pt x="2098291" y="829583"/>
                </a:lnTo>
                <a:lnTo>
                  <a:pt x="2141994" y="822534"/>
                </a:lnTo>
                <a:lnTo>
                  <a:pt x="2179949" y="802905"/>
                </a:lnTo>
                <a:lnTo>
                  <a:pt x="2209880" y="772975"/>
                </a:lnTo>
                <a:lnTo>
                  <a:pt x="2229508" y="735019"/>
                </a:lnTo>
                <a:lnTo>
                  <a:pt x="2236557" y="691316"/>
                </a:lnTo>
                <a:lnTo>
                  <a:pt x="2236557" y="138267"/>
                </a:lnTo>
                <a:lnTo>
                  <a:pt x="2229508" y="94564"/>
                </a:lnTo>
                <a:lnTo>
                  <a:pt x="2209880" y="56608"/>
                </a:lnTo>
                <a:lnTo>
                  <a:pt x="2179949" y="26677"/>
                </a:lnTo>
                <a:lnTo>
                  <a:pt x="2141994" y="7049"/>
                </a:lnTo>
                <a:lnTo>
                  <a:pt x="2098291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2388" y="1762148"/>
            <a:ext cx="1958012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285" marR="5080" indent="-109220">
              <a:lnSpc>
                <a:spcPts val="2090"/>
              </a:lnSpc>
              <a:spcBef>
                <a:spcPts val="225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Κεντρικό Σύστημα Ελέγχου (CCS)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3042" y="3103953"/>
            <a:ext cx="7170420" cy="3675379"/>
            <a:chOff x="3673042" y="3103953"/>
            <a:chExt cx="7170420" cy="367537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36868" y="3166835"/>
              <a:ext cx="3396615" cy="2723515"/>
            </a:xfrm>
            <a:custGeom>
              <a:avLst/>
              <a:gdLst/>
              <a:ahLst/>
              <a:cxnLst/>
              <a:rect l="l" t="t" r="r" b="b"/>
              <a:pathLst>
                <a:path w="3396615" h="2723515">
                  <a:moveTo>
                    <a:pt x="2942148" y="0"/>
                  </a:moveTo>
                  <a:lnTo>
                    <a:pt x="453928" y="0"/>
                  </a:lnTo>
                  <a:lnTo>
                    <a:pt x="407516" y="2343"/>
                  </a:lnTo>
                  <a:lnTo>
                    <a:pt x="362445" y="9222"/>
                  </a:lnTo>
                  <a:lnTo>
                    <a:pt x="318943" y="20407"/>
                  </a:lnTo>
                  <a:lnTo>
                    <a:pt x="277238" y="35671"/>
                  </a:lnTo>
                  <a:lnTo>
                    <a:pt x="237559" y="54786"/>
                  </a:lnTo>
                  <a:lnTo>
                    <a:pt x="200132" y="77523"/>
                  </a:lnTo>
                  <a:lnTo>
                    <a:pt x="165187" y="103655"/>
                  </a:lnTo>
                  <a:lnTo>
                    <a:pt x="132952" y="132952"/>
                  </a:lnTo>
                  <a:lnTo>
                    <a:pt x="103655" y="165187"/>
                  </a:lnTo>
                  <a:lnTo>
                    <a:pt x="77523" y="200132"/>
                  </a:lnTo>
                  <a:lnTo>
                    <a:pt x="54786" y="237559"/>
                  </a:lnTo>
                  <a:lnTo>
                    <a:pt x="35671" y="277238"/>
                  </a:lnTo>
                  <a:lnTo>
                    <a:pt x="20407" y="318943"/>
                  </a:lnTo>
                  <a:lnTo>
                    <a:pt x="9222" y="362445"/>
                  </a:lnTo>
                  <a:lnTo>
                    <a:pt x="2343" y="407516"/>
                  </a:lnTo>
                  <a:lnTo>
                    <a:pt x="0" y="453928"/>
                  </a:lnTo>
                  <a:lnTo>
                    <a:pt x="0" y="2269589"/>
                  </a:lnTo>
                  <a:lnTo>
                    <a:pt x="2343" y="2316000"/>
                  </a:lnTo>
                  <a:lnTo>
                    <a:pt x="9222" y="2361071"/>
                  </a:lnTo>
                  <a:lnTo>
                    <a:pt x="20407" y="2404573"/>
                  </a:lnTo>
                  <a:lnTo>
                    <a:pt x="35671" y="2446278"/>
                  </a:lnTo>
                  <a:lnTo>
                    <a:pt x="54786" y="2485957"/>
                  </a:lnTo>
                  <a:lnTo>
                    <a:pt x="77523" y="2523384"/>
                  </a:lnTo>
                  <a:lnTo>
                    <a:pt x="103655" y="2558329"/>
                  </a:lnTo>
                  <a:lnTo>
                    <a:pt x="132952" y="2590564"/>
                  </a:lnTo>
                  <a:lnTo>
                    <a:pt x="165187" y="2619861"/>
                  </a:lnTo>
                  <a:lnTo>
                    <a:pt x="200132" y="2645993"/>
                  </a:lnTo>
                  <a:lnTo>
                    <a:pt x="237559" y="2668730"/>
                  </a:lnTo>
                  <a:lnTo>
                    <a:pt x="277238" y="2687844"/>
                  </a:lnTo>
                  <a:lnTo>
                    <a:pt x="318943" y="2703109"/>
                  </a:lnTo>
                  <a:lnTo>
                    <a:pt x="362445" y="2714294"/>
                  </a:lnTo>
                  <a:lnTo>
                    <a:pt x="407516" y="2721173"/>
                  </a:lnTo>
                  <a:lnTo>
                    <a:pt x="453928" y="2723516"/>
                  </a:lnTo>
                  <a:lnTo>
                    <a:pt x="2942148" y="2723516"/>
                  </a:lnTo>
                  <a:lnTo>
                    <a:pt x="2988559" y="2721173"/>
                  </a:lnTo>
                  <a:lnTo>
                    <a:pt x="3033630" y="2714294"/>
                  </a:lnTo>
                  <a:lnTo>
                    <a:pt x="3077132" y="2703109"/>
                  </a:lnTo>
                  <a:lnTo>
                    <a:pt x="3118837" y="2687844"/>
                  </a:lnTo>
                  <a:lnTo>
                    <a:pt x="3158517" y="2668730"/>
                  </a:lnTo>
                  <a:lnTo>
                    <a:pt x="3195943" y="2645993"/>
                  </a:lnTo>
                  <a:lnTo>
                    <a:pt x="3230888" y="2619861"/>
                  </a:lnTo>
                  <a:lnTo>
                    <a:pt x="3263124" y="2590564"/>
                  </a:lnTo>
                  <a:lnTo>
                    <a:pt x="3292421" y="2558329"/>
                  </a:lnTo>
                  <a:lnTo>
                    <a:pt x="3318552" y="2523384"/>
                  </a:lnTo>
                  <a:lnTo>
                    <a:pt x="3341289" y="2485957"/>
                  </a:lnTo>
                  <a:lnTo>
                    <a:pt x="3360404" y="2446278"/>
                  </a:lnTo>
                  <a:lnTo>
                    <a:pt x="3375668" y="2404573"/>
                  </a:lnTo>
                  <a:lnTo>
                    <a:pt x="3386854" y="2361071"/>
                  </a:lnTo>
                  <a:lnTo>
                    <a:pt x="3393732" y="2316000"/>
                  </a:lnTo>
                  <a:lnTo>
                    <a:pt x="3396076" y="2269589"/>
                  </a:lnTo>
                  <a:lnTo>
                    <a:pt x="3396076" y="453928"/>
                  </a:lnTo>
                  <a:lnTo>
                    <a:pt x="3393732" y="407516"/>
                  </a:lnTo>
                  <a:lnTo>
                    <a:pt x="3386854" y="362445"/>
                  </a:lnTo>
                  <a:lnTo>
                    <a:pt x="3375668" y="318943"/>
                  </a:lnTo>
                  <a:lnTo>
                    <a:pt x="3360404" y="277238"/>
                  </a:lnTo>
                  <a:lnTo>
                    <a:pt x="3341289" y="237559"/>
                  </a:lnTo>
                  <a:lnTo>
                    <a:pt x="3318552" y="200132"/>
                  </a:lnTo>
                  <a:lnTo>
                    <a:pt x="3292421" y="165187"/>
                  </a:lnTo>
                  <a:lnTo>
                    <a:pt x="3263124" y="132952"/>
                  </a:lnTo>
                  <a:lnTo>
                    <a:pt x="3230888" y="103655"/>
                  </a:lnTo>
                  <a:lnTo>
                    <a:pt x="3195943" y="77523"/>
                  </a:lnTo>
                  <a:lnTo>
                    <a:pt x="3158517" y="54786"/>
                  </a:lnTo>
                  <a:lnTo>
                    <a:pt x="3118837" y="35671"/>
                  </a:lnTo>
                  <a:lnTo>
                    <a:pt x="3077132" y="20407"/>
                  </a:lnTo>
                  <a:lnTo>
                    <a:pt x="3033630" y="9222"/>
                  </a:lnTo>
                  <a:lnTo>
                    <a:pt x="2988559" y="2343"/>
                  </a:lnTo>
                  <a:lnTo>
                    <a:pt x="294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6868" y="3166835"/>
              <a:ext cx="3396615" cy="2723515"/>
            </a:xfrm>
            <a:custGeom>
              <a:avLst/>
              <a:gdLst/>
              <a:ahLst/>
              <a:cxnLst/>
              <a:rect l="l" t="t" r="r" b="b"/>
              <a:pathLst>
                <a:path w="3396615" h="2723515">
                  <a:moveTo>
                    <a:pt x="0" y="453928"/>
                  </a:moveTo>
                  <a:lnTo>
                    <a:pt x="2343" y="407516"/>
                  </a:lnTo>
                  <a:lnTo>
                    <a:pt x="9222" y="362445"/>
                  </a:lnTo>
                  <a:lnTo>
                    <a:pt x="20407" y="318943"/>
                  </a:lnTo>
                  <a:lnTo>
                    <a:pt x="35671" y="277238"/>
                  </a:lnTo>
                  <a:lnTo>
                    <a:pt x="54786" y="237559"/>
                  </a:lnTo>
                  <a:lnTo>
                    <a:pt x="77523" y="200132"/>
                  </a:lnTo>
                  <a:lnTo>
                    <a:pt x="103655" y="165187"/>
                  </a:lnTo>
                  <a:lnTo>
                    <a:pt x="132952" y="132952"/>
                  </a:lnTo>
                  <a:lnTo>
                    <a:pt x="165187" y="103655"/>
                  </a:lnTo>
                  <a:lnTo>
                    <a:pt x="200132" y="77523"/>
                  </a:lnTo>
                  <a:lnTo>
                    <a:pt x="237558" y="54786"/>
                  </a:lnTo>
                  <a:lnTo>
                    <a:pt x="277238" y="35671"/>
                  </a:lnTo>
                  <a:lnTo>
                    <a:pt x="318943" y="20407"/>
                  </a:lnTo>
                  <a:lnTo>
                    <a:pt x="362445" y="9222"/>
                  </a:lnTo>
                  <a:lnTo>
                    <a:pt x="407516" y="2343"/>
                  </a:lnTo>
                  <a:lnTo>
                    <a:pt x="453928" y="0"/>
                  </a:lnTo>
                  <a:lnTo>
                    <a:pt x="2942148" y="0"/>
                  </a:lnTo>
                  <a:lnTo>
                    <a:pt x="2988559" y="2343"/>
                  </a:lnTo>
                  <a:lnTo>
                    <a:pt x="3033630" y="9222"/>
                  </a:lnTo>
                  <a:lnTo>
                    <a:pt x="3077132" y="20407"/>
                  </a:lnTo>
                  <a:lnTo>
                    <a:pt x="3118837" y="35671"/>
                  </a:lnTo>
                  <a:lnTo>
                    <a:pt x="3158516" y="54786"/>
                  </a:lnTo>
                  <a:lnTo>
                    <a:pt x="3195943" y="77523"/>
                  </a:lnTo>
                  <a:lnTo>
                    <a:pt x="3230888" y="103655"/>
                  </a:lnTo>
                  <a:lnTo>
                    <a:pt x="3263123" y="132952"/>
                  </a:lnTo>
                  <a:lnTo>
                    <a:pt x="3292420" y="165187"/>
                  </a:lnTo>
                  <a:lnTo>
                    <a:pt x="3318552" y="200132"/>
                  </a:lnTo>
                  <a:lnTo>
                    <a:pt x="3341289" y="237559"/>
                  </a:lnTo>
                  <a:lnTo>
                    <a:pt x="3360404" y="277238"/>
                  </a:lnTo>
                  <a:lnTo>
                    <a:pt x="3375668" y="318943"/>
                  </a:lnTo>
                  <a:lnTo>
                    <a:pt x="3386853" y="362445"/>
                  </a:lnTo>
                  <a:lnTo>
                    <a:pt x="3393732" y="407516"/>
                  </a:lnTo>
                  <a:lnTo>
                    <a:pt x="3396076" y="453928"/>
                  </a:lnTo>
                  <a:lnTo>
                    <a:pt x="3396076" y="2269589"/>
                  </a:lnTo>
                  <a:lnTo>
                    <a:pt x="3393732" y="2316000"/>
                  </a:lnTo>
                  <a:lnTo>
                    <a:pt x="3386853" y="2361071"/>
                  </a:lnTo>
                  <a:lnTo>
                    <a:pt x="3375668" y="2404573"/>
                  </a:lnTo>
                  <a:lnTo>
                    <a:pt x="3360404" y="2446278"/>
                  </a:lnTo>
                  <a:lnTo>
                    <a:pt x="3341289" y="2485958"/>
                  </a:lnTo>
                  <a:lnTo>
                    <a:pt x="3318552" y="2523384"/>
                  </a:lnTo>
                  <a:lnTo>
                    <a:pt x="3292420" y="2558329"/>
                  </a:lnTo>
                  <a:lnTo>
                    <a:pt x="3263123" y="2590564"/>
                  </a:lnTo>
                  <a:lnTo>
                    <a:pt x="3230888" y="2619862"/>
                  </a:lnTo>
                  <a:lnTo>
                    <a:pt x="3195943" y="2645993"/>
                  </a:lnTo>
                  <a:lnTo>
                    <a:pt x="3158516" y="2668730"/>
                  </a:lnTo>
                  <a:lnTo>
                    <a:pt x="3118837" y="2687845"/>
                  </a:lnTo>
                  <a:lnTo>
                    <a:pt x="3077132" y="2703109"/>
                  </a:lnTo>
                  <a:lnTo>
                    <a:pt x="3033630" y="2714294"/>
                  </a:lnTo>
                  <a:lnTo>
                    <a:pt x="2988559" y="2721173"/>
                  </a:lnTo>
                  <a:lnTo>
                    <a:pt x="2942148" y="2723517"/>
                  </a:lnTo>
                  <a:lnTo>
                    <a:pt x="453928" y="2723517"/>
                  </a:lnTo>
                  <a:lnTo>
                    <a:pt x="407516" y="2721173"/>
                  </a:lnTo>
                  <a:lnTo>
                    <a:pt x="362445" y="2714294"/>
                  </a:lnTo>
                  <a:lnTo>
                    <a:pt x="318943" y="2703109"/>
                  </a:lnTo>
                  <a:lnTo>
                    <a:pt x="277238" y="2687845"/>
                  </a:lnTo>
                  <a:lnTo>
                    <a:pt x="237558" y="2668730"/>
                  </a:lnTo>
                  <a:lnTo>
                    <a:pt x="200132" y="2645993"/>
                  </a:lnTo>
                  <a:lnTo>
                    <a:pt x="165187" y="2619862"/>
                  </a:lnTo>
                  <a:lnTo>
                    <a:pt x="132952" y="2590564"/>
                  </a:lnTo>
                  <a:lnTo>
                    <a:pt x="103655" y="2558329"/>
                  </a:lnTo>
                  <a:lnTo>
                    <a:pt x="77523" y="2523384"/>
                  </a:lnTo>
                  <a:lnTo>
                    <a:pt x="54786" y="2485958"/>
                  </a:lnTo>
                  <a:lnTo>
                    <a:pt x="35671" y="2446278"/>
                  </a:lnTo>
                  <a:lnTo>
                    <a:pt x="20407" y="2404573"/>
                  </a:lnTo>
                  <a:lnTo>
                    <a:pt x="9222" y="2361071"/>
                  </a:lnTo>
                  <a:lnTo>
                    <a:pt x="2343" y="2316000"/>
                  </a:lnTo>
                  <a:lnTo>
                    <a:pt x="0" y="2269589"/>
                  </a:lnTo>
                  <a:lnTo>
                    <a:pt x="0" y="453928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3042" y="3103953"/>
              <a:ext cx="3549308" cy="318575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940811" y="3218179"/>
            <a:ext cx="127768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800" b="1" spc="-140" dirty="0">
                <a:latin typeface="Century Gothic Bold"/>
                <a:cs typeface="Century Gothic Bold"/>
              </a:rPr>
              <a:t>Μικροδίκτυο</a:t>
            </a:r>
            <a:endParaRPr sz="1800" dirty="0">
              <a:latin typeface="Century Gothic Bold"/>
              <a:cs typeface="Century Gothic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1011" y="3821683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5935" y="4355083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 dirty="0">
                <a:latin typeface="Century Gothic Bold"/>
                <a:cs typeface="Century Gothic Bold"/>
              </a:rPr>
              <a:t>EV</a:t>
            </a:r>
            <a:endParaRPr sz="1200" dirty="0">
              <a:latin typeface="Century Gothic Bold"/>
              <a:cs typeface="Century Gothic 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20243" y="1646217"/>
            <a:ext cx="6623050" cy="1539875"/>
            <a:chOff x="1820243" y="1646217"/>
            <a:chExt cx="6623050" cy="1539875"/>
          </a:xfrm>
        </p:grpSpPr>
        <p:sp>
          <p:nvSpPr>
            <p:cNvPr id="25" name="object 25"/>
            <p:cNvSpPr/>
            <p:nvPr/>
          </p:nvSpPr>
          <p:spPr>
            <a:xfrm>
              <a:off x="5456882" y="2646404"/>
              <a:ext cx="0" cy="520700"/>
            </a:xfrm>
            <a:custGeom>
              <a:avLst/>
              <a:gdLst/>
              <a:ahLst/>
              <a:cxnLst/>
              <a:rect l="l" t="t" r="r" b="b"/>
              <a:pathLst>
                <a:path h="520700">
                  <a:moveTo>
                    <a:pt x="0" y="0"/>
                  </a:moveTo>
                  <a:lnTo>
                    <a:pt x="1" y="520431"/>
                  </a:lnTo>
                </a:path>
              </a:pathLst>
            </a:custGeom>
            <a:ln w="381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93" y="2646404"/>
              <a:ext cx="3639185" cy="21590"/>
            </a:xfrm>
            <a:custGeom>
              <a:avLst/>
              <a:gdLst/>
              <a:ahLst/>
              <a:cxnLst/>
              <a:rect l="l" t="t" r="r" b="b"/>
              <a:pathLst>
                <a:path w="3639185" h="21589">
                  <a:moveTo>
                    <a:pt x="0" y="0"/>
                  </a:moveTo>
                  <a:lnTo>
                    <a:pt x="3638666" y="21192"/>
                  </a:lnTo>
                </a:path>
              </a:pathLst>
            </a:custGeom>
            <a:ln w="381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4973" y="2443627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0"/>
                  </a:moveTo>
                  <a:lnTo>
                    <a:pt x="1" y="223968"/>
                  </a:lnTo>
                </a:path>
              </a:pathLst>
            </a:custGeom>
            <a:ln w="381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2028" y="1646217"/>
              <a:ext cx="1971039" cy="829944"/>
            </a:xfrm>
            <a:custGeom>
              <a:avLst/>
              <a:gdLst/>
              <a:ahLst/>
              <a:cxnLst/>
              <a:rect l="l" t="t" r="r" b="b"/>
              <a:pathLst>
                <a:path w="1971040" h="829944">
                  <a:moveTo>
                    <a:pt x="1832710" y="0"/>
                  </a:moveTo>
                  <a:lnTo>
                    <a:pt x="138266" y="0"/>
                  </a:lnTo>
                  <a:lnTo>
                    <a:pt x="94563" y="7048"/>
                  </a:lnTo>
                  <a:lnTo>
                    <a:pt x="56607" y="26677"/>
                  </a:lnTo>
                  <a:lnTo>
                    <a:pt x="26677" y="56607"/>
                  </a:lnTo>
                  <a:lnTo>
                    <a:pt x="7048" y="94563"/>
                  </a:lnTo>
                  <a:lnTo>
                    <a:pt x="0" y="138266"/>
                  </a:lnTo>
                  <a:lnTo>
                    <a:pt x="0" y="691316"/>
                  </a:lnTo>
                  <a:lnTo>
                    <a:pt x="7048" y="735019"/>
                  </a:lnTo>
                  <a:lnTo>
                    <a:pt x="26677" y="772975"/>
                  </a:lnTo>
                  <a:lnTo>
                    <a:pt x="56607" y="802905"/>
                  </a:lnTo>
                  <a:lnTo>
                    <a:pt x="94563" y="822534"/>
                  </a:lnTo>
                  <a:lnTo>
                    <a:pt x="138266" y="829583"/>
                  </a:lnTo>
                  <a:lnTo>
                    <a:pt x="1832710" y="829583"/>
                  </a:lnTo>
                  <a:lnTo>
                    <a:pt x="1876413" y="822534"/>
                  </a:lnTo>
                  <a:lnTo>
                    <a:pt x="1914368" y="802905"/>
                  </a:lnTo>
                  <a:lnTo>
                    <a:pt x="1944299" y="772975"/>
                  </a:lnTo>
                  <a:lnTo>
                    <a:pt x="1963927" y="735019"/>
                  </a:lnTo>
                  <a:lnTo>
                    <a:pt x="1970976" y="691316"/>
                  </a:lnTo>
                  <a:lnTo>
                    <a:pt x="1970976" y="138266"/>
                  </a:lnTo>
                  <a:lnTo>
                    <a:pt x="1963927" y="94563"/>
                  </a:lnTo>
                  <a:lnTo>
                    <a:pt x="1944299" y="56607"/>
                  </a:lnTo>
                  <a:lnTo>
                    <a:pt x="1914368" y="26677"/>
                  </a:lnTo>
                  <a:lnTo>
                    <a:pt x="1876413" y="7048"/>
                  </a:lnTo>
                  <a:lnTo>
                    <a:pt x="1832710" y="0"/>
                  </a:lnTo>
                  <a:close/>
                </a:path>
              </a:pathLst>
            </a:custGeom>
            <a:solidFill>
              <a:srgbClr val="9B2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22765" y="1745181"/>
            <a:ext cx="2237105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1910">
              <a:lnSpc>
                <a:spcPts val="2110"/>
              </a:lnSpc>
              <a:spcBef>
                <a:spcPts val="210"/>
              </a:spcBef>
            </a:pPr>
            <a:r>
              <a:rPr lang="el" sz="1800" dirty="0">
                <a:solidFill>
                  <a:srgbClr val="FFFFFF"/>
                </a:solidFill>
                <a:latin typeface="Century Gothic"/>
                <a:cs typeface="Century Gothic"/>
              </a:rPr>
              <a:t>ΗΛΕΚΤΡΙΚΟ ΔΙΚΤΥΟ (ΕΞΥΠΝΟ ΔΙΚΤΥΟ)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10931" y="1758541"/>
            <a:ext cx="1479550" cy="558165"/>
          </a:xfrm>
          <a:custGeom>
            <a:avLst/>
            <a:gdLst/>
            <a:ahLst/>
            <a:cxnLst/>
            <a:rect l="l" t="t" r="r" b="b"/>
            <a:pathLst>
              <a:path w="1479550" h="558164">
                <a:moveTo>
                  <a:pt x="1200374" y="0"/>
                </a:moveTo>
                <a:lnTo>
                  <a:pt x="1200374" y="139424"/>
                </a:lnTo>
                <a:lnTo>
                  <a:pt x="278848" y="139424"/>
                </a:lnTo>
                <a:lnTo>
                  <a:pt x="278848" y="0"/>
                </a:lnTo>
                <a:lnTo>
                  <a:pt x="0" y="278850"/>
                </a:lnTo>
                <a:lnTo>
                  <a:pt x="278848" y="557700"/>
                </a:lnTo>
                <a:lnTo>
                  <a:pt x="278848" y="418274"/>
                </a:lnTo>
                <a:lnTo>
                  <a:pt x="1200374" y="418274"/>
                </a:lnTo>
                <a:lnTo>
                  <a:pt x="1200374" y="557700"/>
                </a:lnTo>
                <a:lnTo>
                  <a:pt x="1479224" y="278850"/>
                </a:lnTo>
                <a:lnTo>
                  <a:pt x="1200374" y="0"/>
                </a:lnTo>
                <a:close/>
              </a:path>
            </a:pathLst>
          </a:custGeom>
          <a:solidFill>
            <a:srgbClr val="9B2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83829" y="1931923"/>
            <a:ext cx="734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10" dirty="0">
                <a:solidFill>
                  <a:srgbClr val="FFFFFF"/>
                </a:solidFill>
                <a:latin typeface="Century Gothic Bold"/>
                <a:cs typeface="Century Gothic Bold"/>
              </a:rPr>
              <a:t>ΕΛΕΓΧΟΣ</a:t>
            </a:r>
            <a:endParaRPr sz="1200" dirty="0">
              <a:latin typeface="Century Gothic Bold"/>
              <a:cs typeface="Century Gothic 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500362" y="657533"/>
            <a:ext cx="3446145" cy="1659255"/>
            <a:chOff x="8500362" y="657533"/>
            <a:chExt cx="3446145" cy="1659255"/>
          </a:xfrm>
        </p:grpSpPr>
        <p:sp>
          <p:nvSpPr>
            <p:cNvPr id="33" name="object 33"/>
            <p:cNvSpPr/>
            <p:nvPr/>
          </p:nvSpPr>
          <p:spPr>
            <a:xfrm>
              <a:off x="9975232" y="657533"/>
              <a:ext cx="1971039" cy="459740"/>
            </a:xfrm>
            <a:custGeom>
              <a:avLst/>
              <a:gdLst/>
              <a:ahLst/>
              <a:cxnLst/>
              <a:rect l="l" t="t" r="r" b="b"/>
              <a:pathLst>
                <a:path w="1971040" h="459740">
                  <a:moveTo>
                    <a:pt x="1894365" y="0"/>
                  </a:moveTo>
                  <a:lnTo>
                    <a:pt x="76612" y="0"/>
                  </a:lnTo>
                  <a:lnTo>
                    <a:pt x="46791" y="6020"/>
                  </a:lnTo>
                  <a:lnTo>
                    <a:pt x="22439" y="22439"/>
                  </a:lnTo>
                  <a:lnTo>
                    <a:pt x="6020" y="46791"/>
                  </a:lnTo>
                  <a:lnTo>
                    <a:pt x="0" y="76612"/>
                  </a:lnTo>
                  <a:lnTo>
                    <a:pt x="0" y="383059"/>
                  </a:lnTo>
                  <a:lnTo>
                    <a:pt x="6020" y="412880"/>
                  </a:lnTo>
                  <a:lnTo>
                    <a:pt x="22439" y="437233"/>
                  </a:lnTo>
                  <a:lnTo>
                    <a:pt x="46791" y="453651"/>
                  </a:lnTo>
                  <a:lnTo>
                    <a:pt x="76612" y="459672"/>
                  </a:lnTo>
                  <a:lnTo>
                    <a:pt x="1894365" y="459672"/>
                  </a:lnTo>
                  <a:lnTo>
                    <a:pt x="1924185" y="453651"/>
                  </a:lnTo>
                  <a:lnTo>
                    <a:pt x="1948538" y="437233"/>
                  </a:lnTo>
                  <a:lnTo>
                    <a:pt x="1964957" y="412880"/>
                  </a:lnTo>
                  <a:lnTo>
                    <a:pt x="1970977" y="383059"/>
                  </a:lnTo>
                  <a:lnTo>
                    <a:pt x="1970977" y="76612"/>
                  </a:lnTo>
                  <a:lnTo>
                    <a:pt x="1964957" y="46791"/>
                  </a:lnTo>
                  <a:lnTo>
                    <a:pt x="1948538" y="22439"/>
                  </a:lnTo>
                  <a:lnTo>
                    <a:pt x="1924185" y="6020"/>
                  </a:lnTo>
                  <a:lnTo>
                    <a:pt x="1894365" y="0"/>
                  </a:lnTo>
                  <a:close/>
                </a:path>
              </a:pathLst>
            </a:custGeom>
            <a:solidFill>
              <a:srgbClr val="D87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00362" y="1758541"/>
              <a:ext cx="1289050" cy="558165"/>
            </a:xfrm>
            <a:custGeom>
              <a:avLst/>
              <a:gdLst/>
              <a:ahLst/>
              <a:cxnLst/>
              <a:rect l="l" t="t" r="r" b="b"/>
              <a:pathLst>
                <a:path w="1289050" h="558164">
                  <a:moveTo>
                    <a:pt x="1009592" y="0"/>
                  </a:moveTo>
                  <a:lnTo>
                    <a:pt x="1009592" y="139424"/>
                  </a:lnTo>
                  <a:lnTo>
                    <a:pt x="0" y="139424"/>
                  </a:lnTo>
                  <a:lnTo>
                    <a:pt x="0" y="418274"/>
                  </a:lnTo>
                  <a:lnTo>
                    <a:pt x="1009592" y="418274"/>
                  </a:lnTo>
                  <a:lnTo>
                    <a:pt x="1009592" y="557700"/>
                  </a:lnTo>
                  <a:lnTo>
                    <a:pt x="1288442" y="278850"/>
                  </a:lnTo>
                  <a:lnTo>
                    <a:pt x="1009592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666090" y="1902459"/>
            <a:ext cx="8185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ΕΝΕΡΓΕΙΑ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73532" y="1173176"/>
            <a:ext cx="5157470" cy="3358515"/>
            <a:chOff x="6773532" y="1173176"/>
            <a:chExt cx="5157470" cy="3358515"/>
          </a:xfrm>
        </p:grpSpPr>
        <p:sp>
          <p:nvSpPr>
            <p:cNvPr id="37" name="object 37"/>
            <p:cNvSpPr/>
            <p:nvPr/>
          </p:nvSpPr>
          <p:spPr>
            <a:xfrm>
              <a:off x="9958260" y="1173187"/>
              <a:ext cx="1972945" cy="1249680"/>
            </a:xfrm>
            <a:custGeom>
              <a:avLst/>
              <a:gdLst/>
              <a:ahLst/>
              <a:cxnLst/>
              <a:rect l="l" t="t" r="r" b="b"/>
              <a:pathLst>
                <a:path w="1972945" h="1249680">
                  <a:moveTo>
                    <a:pt x="1970976" y="744105"/>
                  </a:moveTo>
                  <a:lnTo>
                    <a:pt x="1963039" y="704748"/>
                  </a:lnTo>
                  <a:lnTo>
                    <a:pt x="1941372" y="672617"/>
                  </a:lnTo>
                  <a:lnTo>
                    <a:pt x="1909229" y="650951"/>
                  </a:lnTo>
                  <a:lnTo>
                    <a:pt x="1869884" y="643001"/>
                  </a:lnTo>
                  <a:lnTo>
                    <a:pt x="101104" y="643001"/>
                  </a:lnTo>
                  <a:lnTo>
                    <a:pt x="61747" y="650951"/>
                  </a:lnTo>
                  <a:lnTo>
                    <a:pt x="29616" y="672617"/>
                  </a:lnTo>
                  <a:lnTo>
                    <a:pt x="7950" y="704748"/>
                  </a:lnTo>
                  <a:lnTo>
                    <a:pt x="0" y="744105"/>
                  </a:lnTo>
                  <a:lnTo>
                    <a:pt x="0" y="1148486"/>
                  </a:lnTo>
                  <a:lnTo>
                    <a:pt x="7950" y="1187843"/>
                  </a:lnTo>
                  <a:lnTo>
                    <a:pt x="29616" y="1219974"/>
                  </a:lnTo>
                  <a:lnTo>
                    <a:pt x="61747" y="1241640"/>
                  </a:lnTo>
                  <a:lnTo>
                    <a:pt x="101104" y="1249591"/>
                  </a:lnTo>
                  <a:lnTo>
                    <a:pt x="1869884" y="1249591"/>
                  </a:lnTo>
                  <a:lnTo>
                    <a:pt x="1909229" y="1241640"/>
                  </a:lnTo>
                  <a:lnTo>
                    <a:pt x="1941372" y="1219974"/>
                  </a:lnTo>
                  <a:lnTo>
                    <a:pt x="1963039" y="1187843"/>
                  </a:lnTo>
                  <a:lnTo>
                    <a:pt x="1970976" y="1148486"/>
                  </a:lnTo>
                  <a:lnTo>
                    <a:pt x="1970976" y="744105"/>
                  </a:lnTo>
                  <a:close/>
                </a:path>
                <a:path w="1972945" h="1249680">
                  <a:moveTo>
                    <a:pt x="1972348" y="97561"/>
                  </a:moveTo>
                  <a:lnTo>
                    <a:pt x="1964677" y="59575"/>
                  </a:lnTo>
                  <a:lnTo>
                    <a:pt x="1943773" y="28575"/>
                  </a:lnTo>
                  <a:lnTo>
                    <a:pt x="1912759" y="7658"/>
                  </a:lnTo>
                  <a:lnTo>
                    <a:pt x="1874786" y="0"/>
                  </a:lnTo>
                  <a:lnTo>
                    <a:pt x="98933" y="0"/>
                  </a:lnTo>
                  <a:lnTo>
                    <a:pt x="60960" y="7658"/>
                  </a:lnTo>
                  <a:lnTo>
                    <a:pt x="29946" y="28575"/>
                  </a:lnTo>
                  <a:lnTo>
                    <a:pt x="9042" y="59575"/>
                  </a:lnTo>
                  <a:lnTo>
                    <a:pt x="1371" y="97561"/>
                  </a:lnTo>
                  <a:lnTo>
                    <a:pt x="1371" y="487794"/>
                  </a:lnTo>
                  <a:lnTo>
                    <a:pt x="9042" y="525767"/>
                  </a:lnTo>
                  <a:lnTo>
                    <a:pt x="29946" y="556780"/>
                  </a:lnTo>
                  <a:lnTo>
                    <a:pt x="60960" y="577697"/>
                  </a:lnTo>
                  <a:lnTo>
                    <a:pt x="98933" y="585355"/>
                  </a:lnTo>
                  <a:lnTo>
                    <a:pt x="1874786" y="585355"/>
                  </a:lnTo>
                  <a:lnTo>
                    <a:pt x="1912759" y="577697"/>
                  </a:lnTo>
                  <a:lnTo>
                    <a:pt x="1943773" y="556780"/>
                  </a:lnTo>
                  <a:lnTo>
                    <a:pt x="1964677" y="525767"/>
                  </a:lnTo>
                  <a:lnTo>
                    <a:pt x="1972348" y="487794"/>
                  </a:lnTo>
                  <a:lnTo>
                    <a:pt x="1972348" y="97561"/>
                  </a:lnTo>
                  <a:close/>
                </a:path>
              </a:pathLst>
            </a:custGeom>
            <a:solidFill>
              <a:srgbClr val="D87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73532" y="3973437"/>
              <a:ext cx="1458595" cy="558165"/>
            </a:xfrm>
            <a:custGeom>
              <a:avLst/>
              <a:gdLst/>
              <a:ahLst/>
              <a:cxnLst/>
              <a:rect l="l" t="t" r="r" b="b"/>
              <a:pathLst>
                <a:path w="1458595" h="558164">
                  <a:moveTo>
                    <a:pt x="1179207" y="0"/>
                  </a:moveTo>
                  <a:lnTo>
                    <a:pt x="1179207" y="139424"/>
                  </a:lnTo>
                  <a:lnTo>
                    <a:pt x="0" y="139424"/>
                  </a:lnTo>
                  <a:lnTo>
                    <a:pt x="0" y="418274"/>
                  </a:lnTo>
                  <a:lnTo>
                    <a:pt x="1179207" y="418274"/>
                  </a:lnTo>
                  <a:lnTo>
                    <a:pt x="1179207" y="557698"/>
                  </a:lnTo>
                  <a:lnTo>
                    <a:pt x="1458056" y="278850"/>
                  </a:lnTo>
                  <a:lnTo>
                    <a:pt x="1179207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92377" y="5854700"/>
            <a:ext cx="15563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5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24066" y="4118355"/>
            <a:ext cx="8185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ΕΝΕΡΓΕΙΑ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944519" y="2481960"/>
            <a:ext cx="1988820" cy="977900"/>
          </a:xfrm>
          <a:custGeom>
            <a:avLst/>
            <a:gdLst/>
            <a:ahLst/>
            <a:cxnLst/>
            <a:rect l="l" t="t" r="r" b="b"/>
            <a:pathLst>
              <a:path w="1988820" h="977900">
                <a:moveTo>
                  <a:pt x="1970976" y="76619"/>
                </a:moveTo>
                <a:lnTo>
                  <a:pt x="1964956" y="46799"/>
                </a:lnTo>
                <a:lnTo>
                  <a:pt x="1948548" y="22440"/>
                </a:lnTo>
                <a:lnTo>
                  <a:pt x="1924189" y="6019"/>
                </a:lnTo>
                <a:lnTo>
                  <a:pt x="1894370" y="0"/>
                </a:lnTo>
                <a:lnTo>
                  <a:pt x="76619" y="0"/>
                </a:lnTo>
                <a:lnTo>
                  <a:pt x="46799" y="6019"/>
                </a:lnTo>
                <a:lnTo>
                  <a:pt x="22440" y="22440"/>
                </a:lnTo>
                <a:lnTo>
                  <a:pt x="6019" y="46799"/>
                </a:lnTo>
                <a:lnTo>
                  <a:pt x="0" y="76619"/>
                </a:lnTo>
                <a:lnTo>
                  <a:pt x="0" y="383057"/>
                </a:lnTo>
                <a:lnTo>
                  <a:pt x="6019" y="412877"/>
                </a:lnTo>
                <a:lnTo>
                  <a:pt x="22440" y="437235"/>
                </a:lnTo>
                <a:lnTo>
                  <a:pt x="46799" y="453656"/>
                </a:lnTo>
                <a:lnTo>
                  <a:pt x="76619" y="459676"/>
                </a:lnTo>
                <a:lnTo>
                  <a:pt x="1894370" y="459676"/>
                </a:lnTo>
                <a:lnTo>
                  <a:pt x="1924189" y="453656"/>
                </a:lnTo>
                <a:lnTo>
                  <a:pt x="1948548" y="437235"/>
                </a:lnTo>
                <a:lnTo>
                  <a:pt x="1964956" y="412877"/>
                </a:lnTo>
                <a:lnTo>
                  <a:pt x="1970976" y="383057"/>
                </a:lnTo>
                <a:lnTo>
                  <a:pt x="1970976" y="76619"/>
                </a:lnTo>
                <a:close/>
              </a:path>
              <a:path w="1988820" h="977900">
                <a:moveTo>
                  <a:pt x="1988743" y="594372"/>
                </a:moveTo>
                <a:lnTo>
                  <a:pt x="1982724" y="564553"/>
                </a:lnTo>
                <a:lnTo>
                  <a:pt x="1966315" y="540207"/>
                </a:lnTo>
                <a:lnTo>
                  <a:pt x="1941957" y="523786"/>
                </a:lnTo>
                <a:lnTo>
                  <a:pt x="1912137" y="517766"/>
                </a:lnTo>
                <a:lnTo>
                  <a:pt x="94386" y="517766"/>
                </a:lnTo>
                <a:lnTo>
                  <a:pt x="64566" y="523786"/>
                </a:lnTo>
                <a:lnTo>
                  <a:pt x="40208" y="540207"/>
                </a:lnTo>
                <a:lnTo>
                  <a:pt x="23787" y="564553"/>
                </a:lnTo>
                <a:lnTo>
                  <a:pt x="17767" y="594372"/>
                </a:lnTo>
                <a:lnTo>
                  <a:pt x="17767" y="900823"/>
                </a:lnTo>
                <a:lnTo>
                  <a:pt x="23787" y="930643"/>
                </a:lnTo>
                <a:lnTo>
                  <a:pt x="40208" y="954989"/>
                </a:lnTo>
                <a:lnTo>
                  <a:pt x="64566" y="971410"/>
                </a:lnTo>
                <a:lnTo>
                  <a:pt x="94386" y="977430"/>
                </a:lnTo>
                <a:lnTo>
                  <a:pt x="1912137" y="977430"/>
                </a:lnTo>
                <a:lnTo>
                  <a:pt x="1941957" y="971410"/>
                </a:lnTo>
                <a:lnTo>
                  <a:pt x="1966315" y="954989"/>
                </a:lnTo>
                <a:lnTo>
                  <a:pt x="1982724" y="930643"/>
                </a:lnTo>
                <a:lnTo>
                  <a:pt x="1988743" y="900823"/>
                </a:lnTo>
                <a:lnTo>
                  <a:pt x="1988743" y="594372"/>
                </a:lnTo>
                <a:close/>
              </a:path>
            </a:pathLst>
          </a:custGeom>
          <a:solidFill>
            <a:srgbClr val="D87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092363" y="573546"/>
            <a:ext cx="1812208" cy="2908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lang="el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Υγειονομική περίθαλψη</a:t>
            </a:r>
            <a:endParaRPr sz="1600" dirty="0">
              <a:latin typeface="Century Gothic"/>
              <a:cs typeface="Century Gothic"/>
            </a:endParaRPr>
          </a:p>
          <a:p>
            <a:pPr marL="52069" marR="41910" algn="ctr">
              <a:lnSpc>
                <a:spcPts val="2090"/>
              </a:lnSpc>
              <a:spcBef>
                <a:spcPts val="1445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Συστήματα μεταφορών</a:t>
            </a:r>
            <a:endParaRPr sz="1800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2110"/>
              </a:lnSpc>
              <a:spcBef>
                <a:spcPts val="940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Συστήματα παραγωγής</a:t>
            </a:r>
            <a:endParaRPr sz="1800" dirty="0">
              <a:latin typeface="Century Gothic"/>
              <a:cs typeface="Century Gothic"/>
            </a:endParaRPr>
          </a:p>
          <a:p>
            <a:pPr marR="19050" algn="ctr">
              <a:lnSpc>
                <a:spcPct val="100000"/>
              </a:lnSpc>
              <a:spcBef>
                <a:spcPts val="1430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Κυβέρνηση</a:t>
            </a:r>
            <a:endParaRPr sz="1800" dirty="0">
              <a:latin typeface="Century Gothic"/>
              <a:cs typeface="Century Gothic"/>
            </a:endParaRPr>
          </a:p>
          <a:p>
            <a:pPr marL="8255" algn="ctr">
              <a:lnSpc>
                <a:spcPct val="100000"/>
              </a:lnSpc>
              <a:spcBef>
                <a:spcPts val="1920"/>
              </a:spcBef>
            </a:pPr>
            <a:r>
              <a:rPr lang="el"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…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71685" y="3951884"/>
            <a:ext cx="1971039" cy="585470"/>
          </a:xfrm>
          <a:custGeom>
            <a:avLst/>
            <a:gdLst/>
            <a:ahLst/>
            <a:cxnLst/>
            <a:rect l="l" t="t" r="r" b="b"/>
            <a:pathLst>
              <a:path w="1971040" h="585470">
                <a:moveTo>
                  <a:pt x="1873415" y="0"/>
                </a:moveTo>
                <a:lnTo>
                  <a:pt x="97561" y="0"/>
                </a:lnTo>
                <a:lnTo>
                  <a:pt x="59585" y="7666"/>
                </a:lnTo>
                <a:lnTo>
                  <a:pt x="28574" y="28575"/>
                </a:lnTo>
                <a:lnTo>
                  <a:pt x="7666" y="59586"/>
                </a:lnTo>
                <a:lnTo>
                  <a:pt x="0" y="97562"/>
                </a:lnTo>
                <a:lnTo>
                  <a:pt x="0" y="487803"/>
                </a:lnTo>
                <a:lnTo>
                  <a:pt x="7666" y="525778"/>
                </a:lnTo>
                <a:lnTo>
                  <a:pt x="28574" y="556789"/>
                </a:lnTo>
                <a:lnTo>
                  <a:pt x="59585" y="577697"/>
                </a:lnTo>
                <a:lnTo>
                  <a:pt x="97561" y="585364"/>
                </a:lnTo>
                <a:lnTo>
                  <a:pt x="1873415" y="585364"/>
                </a:lnTo>
                <a:lnTo>
                  <a:pt x="1911390" y="577697"/>
                </a:lnTo>
                <a:lnTo>
                  <a:pt x="1942401" y="556789"/>
                </a:lnTo>
                <a:lnTo>
                  <a:pt x="1963309" y="525778"/>
                </a:lnTo>
                <a:lnTo>
                  <a:pt x="1970976" y="487803"/>
                </a:lnTo>
                <a:lnTo>
                  <a:pt x="1970976" y="97562"/>
                </a:lnTo>
                <a:lnTo>
                  <a:pt x="1963309" y="59586"/>
                </a:lnTo>
                <a:lnTo>
                  <a:pt x="1942401" y="28575"/>
                </a:lnTo>
                <a:lnTo>
                  <a:pt x="1911390" y="7666"/>
                </a:lnTo>
                <a:lnTo>
                  <a:pt x="1873415" y="0"/>
                </a:lnTo>
                <a:close/>
              </a:path>
            </a:pathLst>
          </a:custGeom>
          <a:solidFill>
            <a:srgbClr val="D87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00408" y="3967025"/>
            <a:ext cx="1668322" cy="53995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3360" marR="5080" indent="-201295">
              <a:lnSpc>
                <a:spcPts val="2090"/>
              </a:lnSpc>
              <a:spcBef>
                <a:spcPts val="225"/>
              </a:spcBef>
            </a:pPr>
            <a:r>
              <a:rPr lang="el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Υπηρεσίες έκτακτης ανάγκης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57005" y="4650930"/>
            <a:ext cx="2893060" cy="835025"/>
          </a:xfrm>
          <a:custGeom>
            <a:avLst/>
            <a:gdLst/>
            <a:ahLst/>
            <a:cxnLst/>
            <a:rect l="l" t="t" r="r" b="b"/>
            <a:pathLst>
              <a:path w="2893059" h="835025">
                <a:moveTo>
                  <a:pt x="2892729" y="518198"/>
                </a:moveTo>
                <a:lnTo>
                  <a:pt x="2887751" y="493572"/>
                </a:lnTo>
                <a:lnTo>
                  <a:pt x="2874187" y="473443"/>
                </a:lnTo>
                <a:lnTo>
                  <a:pt x="2854071" y="459879"/>
                </a:lnTo>
                <a:lnTo>
                  <a:pt x="2829433" y="454914"/>
                </a:lnTo>
                <a:lnTo>
                  <a:pt x="63296" y="454914"/>
                </a:lnTo>
                <a:lnTo>
                  <a:pt x="38658" y="459879"/>
                </a:lnTo>
                <a:lnTo>
                  <a:pt x="18542" y="473443"/>
                </a:lnTo>
                <a:lnTo>
                  <a:pt x="4978" y="493572"/>
                </a:lnTo>
                <a:lnTo>
                  <a:pt x="0" y="518198"/>
                </a:lnTo>
                <a:lnTo>
                  <a:pt x="0" y="771359"/>
                </a:lnTo>
                <a:lnTo>
                  <a:pt x="4978" y="795997"/>
                </a:lnTo>
                <a:lnTo>
                  <a:pt x="18542" y="816114"/>
                </a:lnTo>
                <a:lnTo>
                  <a:pt x="38658" y="829678"/>
                </a:lnTo>
                <a:lnTo>
                  <a:pt x="63296" y="834656"/>
                </a:lnTo>
                <a:lnTo>
                  <a:pt x="2829433" y="834656"/>
                </a:lnTo>
                <a:lnTo>
                  <a:pt x="2854071" y="829678"/>
                </a:lnTo>
                <a:lnTo>
                  <a:pt x="2874187" y="816114"/>
                </a:lnTo>
                <a:lnTo>
                  <a:pt x="2887751" y="795997"/>
                </a:lnTo>
                <a:lnTo>
                  <a:pt x="2892729" y="771359"/>
                </a:lnTo>
                <a:lnTo>
                  <a:pt x="2892729" y="518198"/>
                </a:lnTo>
                <a:close/>
              </a:path>
              <a:path w="2893059" h="835025">
                <a:moveTo>
                  <a:pt x="2892729" y="63296"/>
                </a:moveTo>
                <a:lnTo>
                  <a:pt x="2887751" y="38658"/>
                </a:lnTo>
                <a:lnTo>
                  <a:pt x="2874187" y="18542"/>
                </a:lnTo>
                <a:lnTo>
                  <a:pt x="2854071" y="4978"/>
                </a:lnTo>
                <a:lnTo>
                  <a:pt x="2829433" y="0"/>
                </a:lnTo>
                <a:lnTo>
                  <a:pt x="63296" y="0"/>
                </a:lnTo>
                <a:lnTo>
                  <a:pt x="38658" y="4978"/>
                </a:lnTo>
                <a:lnTo>
                  <a:pt x="18542" y="18542"/>
                </a:lnTo>
                <a:lnTo>
                  <a:pt x="4978" y="38658"/>
                </a:lnTo>
                <a:lnTo>
                  <a:pt x="0" y="63296"/>
                </a:lnTo>
                <a:lnTo>
                  <a:pt x="0" y="316458"/>
                </a:lnTo>
                <a:lnTo>
                  <a:pt x="4978" y="341096"/>
                </a:lnTo>
                <a:lnTo>
                  <a:pt x="18542" y="361213"/>
                </a:lnTo>
                <a:lnTo>
                  <a:pt x="38658" y="374777"/>
                </a:lnTo>
                <a:lnTo>
                  <a:pt x="63296" y="379742"/>
                </a:lnTo>
                <a:lnTo>
                  <a:pt x="2829433" y="379742"/>
                </a:lnTo>
                <a:lnTo>
                  <a:pt x="2854071" y="374777"/>
                </a:lnTo>
                <a:lnTo>
                  <a:pt x="2874187" y="361213"/>
                </a:lnTo>
                <a:lnTo>
                  <a:pt x="2887751" y="341096"/>
                </a:lnTo>
                <a:lnTo>
                  <a:pt x="2892729" y="316458"/>
                </a:lnTo>
                <a:lnTo>
                  <a:pt x="2892729" y="63296"/>
                </a:lnTo>
                <a:close/>
              </a:path>
            </a:pathLst>
          </a:custGeom>
          <a:solidFill>
            <a:srgbClr val="D87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224643" y="4690364"/>
            <a:ext cx="2558415" cy="638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" sz="1100" dirty="0">
                <a:solidFill>
                  <a:srgbClr val="FFFFFF"/>
                </a:solidFill>
                <a:latin typeface="Century Gothic"/>
                <a:cs typeface="Century Gothic"/>
              </a:rPr>
              <a:t>Στόλος αστυνομικών οχημάτων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lang="el"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Ασθενοφόρα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647508" y="4528592"/>
            <a:ext cx="452120" cy="957580"/>
            <a:chOff x="8647508" y="4528592"/>
            <a:chExt cx="452120" cy="957580"/>
          </a:xfrm>
        </p:grpSpPr>
        <p:sp>
          <p:nvSpPr>
            <p:cNvPr id="48" name="object 48"/>
            <p:cNvSpPr/>
            <p:nvPr/>
          </p:nvSpPr>
          <p:spPr>
            <a:xfrm>
              <a:off x="8671321" y="4528592"/>
              <a:ext cx="0" cy="957580"/>
            </a:xfrm>
            <a:custGeom>
              <a:avLst/>
              <a:gdLst/>
              <a:ahLst/>
              <a:cxnLst/>
              <a:rect l="l" t="t" r="r" b="b"/>
              <a:pathLst>
                <a:path h="957579">
                  <a:moveTo>
                    <a:pt x="0" y="0"/>
                  </a:moveTo>
                  <a:lnTo>
                    <a:pt x="1" y="956988"/>
                  </a:lnTo>
                </a:path>
              </a:pathLst>
            </a:custGeom>
            <a:ln w="476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70487" y="4840799"/>
              <a:ext cx="429259" cy="0"/>
            </a:xfrm>
            <a:custGeom>
              <a:avLst/>
              <a:gdLst/>
              <a:ahLst/>
              <a:cxnLst/>
              <a:rect l="l" t="t" r="r" b="b"/>
              <a:pathLst>
                <a:path w="429259">
                  <a:moveTo>
                    <a:pt x="0" y="0"/>
                  </a:moveTo>
                  <a:lnTo>
                    <a:pt x="429061" y="1"/>
                  </a:lnTo>
                </a:path>
              </a:pathLst>
            </a:custGeom>
            <a:ln w="476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59596" y="5295708"/>
              <a:ext cx="429259" cy="0"/>
            </a:xfrm>
            <a:custGeom>
              <a:avLst/>
              <a:gdLst/>
              <a:ahLst/>
              <a:cxnLst/>
              <a:rect l="l" t="t" r="r" b="b"/>
              <a:pathLst>
                <a:path w="429259">
                  <a:moveTo>
                    <a:pt x="0" y="0"/>
                  </a:moveTo>
                  <a:lnTo>
                    <a:pt x="429061" y="1"/>
                  </a:lnTo>
                </a:path>
              </a:pathLst>
            </a:custGeom>
            <a:ln w="476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33943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416" y="5007864"/>
            <a:ext cx="3843528" cy="4389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3690" y="0"/>
            <a:ext cx="5024824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3600" spc="75">
                <a:solidFill>
                  <a:srgbClr val="FFBA00"/>
                </a:solidFill>
              </a:rPr>
              <a:t>Παραπομπές και πηγές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828762" y="1953767"/>
            <a:ext cx="6894195" cy="27990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86385" marR="4829175" indent="-274320">
              <a:lnSpc>
                <a:spcPts val="1100"/>
              </a:lnSpc>
              <a:spcBef>
                <a:spcPts val="320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IEA, Ηλεκτρικά οχήματα, 2024 URL: </a:t>
            </a:r>
            <a:r>
              <a:rPr lang="el" sz="1100" u="sng" spc="-35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100" u="sng" spc="-35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4"/>
              </a:rPr>
              <a:t>www.iea.org</a:t>
            </a:r>
            <a:endParaRPr sz="1100" dirty="0">
              <a:latin typeface="Century Gothic"/>
              <a:cs typeface="Century Gothic"/>
            </a:endParaRPr>
          </a:p>
          <a:p>
            <a:pPr marL="286385" marR="367665" indent="-274320">
              <a:lnSpc>
                <a:spcPct val="79100"/>
              </a:lnSpc>
              <a:spcBef>
                <a:spcPts val="565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Global Market Insigths (GMI), "Europe Electric Vehicle Charging Station Market Size", 2022 URL: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5"/>
              </a:rPr>
              <a:t>www.gminsights.com/industry-analysis/europe-electric-vehicle-charging-station-</a:t>
            </a:r>
            <a:r>
              <a:rPr lang="el" sz="1100" u="none" spc="-45" dirty="0">
                <a:solidFill>
                  <a:srgbClr val="87882D"/>
                </a:solidFill>
                <a:latin typeface="Century Gothic"/>
                <a:cs typeface="Century Gothic"/>
              </a:rPr>
              <a:t>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αγορά</a:t>
            </a:r>
            <a:endParaRPr sz="1100" dirty="0">
              <a:latin typeface="Century Gothic"/>
              <a:cs typeface="Century Gothic"/>
            </a:endParaRPr>
          </a:p>
          <a:p>
            <a:pPr marL="286385" marR="127635" indent="-274320">
              <a:lnSpc>
                <a:spcPct val="76400"/>
              </a:lnSpc>
              <a:spcBef>
                <a:spcPts val="695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C. Alcaraz, J. Lopez και S. Wolthunsen, "OCPP Protocol: Security Threats and Challenges", IEEE Transactions on Smart Grid, τόμος 8, σ. 2452 - 2459, 2017</a:t>
            </a:r>
            <a:endParaRPr sz="1100" dirty="0">
              <a:latin typeface="Century Gothic"/>
              <a:cs typeface="Century Gothic"/>
            </a:endParaRPr>
          </a:p>
          <a:p>
            <a:pPr marL="286385" marR="195580" indent="-274320">
              <a:lnSpc>
                <a:spcPct val="79100"/>
              </a:lnSpc>
              <a:spcBef>
                <a:spcPts val="660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C. Alcaraz, J. Cumplido, A. Triviño, "OCPP in the spotlight: threats and countermeasures for electric vehicle charging infrastructures 4.0", International Journal of Information Security, 2023, ISSN: 1615-5262</a:t>
            </a:r>
            <a:endParaRPr sz="1100" dirty="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000"/>
              </a:lnSpc>
              <a:spcBef>
                <a:spcPts val="650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Uri Dorot, "EV Charging Station Applications – a Growing Cyber Security Risk", Radware Blog, 2023 URL: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6"/>
              </a:rPr>
              <a:t>www.radware.com/blog/application-</a:t>
            </a:r>
            <a:r>
              <a:rPr lang="el" sz="1100" u="none" spc="-10" dirty="0">
                <a:solidFill>
                  <a:srgbClr val="87882D"/>
                </a:solidFill>
                <a:latin typeface="Century Gothic"/>
                <a:cs typeface="Century Gothic"/>
              </a:rPr>
              <a:t>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protection/2023/05/ev_charging_station_cyber_threats/</a:t>
            </a:r>
            <a:endParaRPr sz="1100" dirty="0">
              <a:latin typeface="Century Gothic"/>
              <a:cs typeface="Century Gothic"/>
            </a:endParaRPr>
          </a:p>
          <a:p>
            <a:pPr marL="286385" marR="4182745" indent="-274320">
              <a:lnSpc>
                <a:spcPts val="1100"/>
              </a:lnSpc>
              <a:spcBef>
                <a:spcPts val="484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Στοιχεία που αποδίδονται στο Vecteezy, 2024 URL: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7"/>
              </a:rPr>
              <a:t>www.vecteezy.com</a:t>
            </a:r>
            <a:endParaRPr sz="1100" dirty="0">
              <a:latin typeface="Century Gothic"/>
              <a:cs typeface="Century Gothic"/>
            </a:endParaRPr>
          </a:p>
          <a:p>
            <a:pPr marL="286385" indent="-273685">
              <a:lnSpc>
                <a:spcPts val="1165"/>
              </a:lnSpc>
              <a:spcBef>
                <a:spcPts val="385"/>
              </a:spcBef>
              <a:buClr>
                <a:srgbClr val="FFBA00"/>
              </a:buClr>
              <a:buAutoNum type="arabicPeriod"/>
              <a:tabLst>
                <a:tab pos="286385" algn="l"/>
              </a:tabLst>
            </a:pPr>
            <a:r>
              <a:rPr lang="el" sz="1100" dirty="0">
                <a:latin typeface="Century Gothic"/>
                <a:cs typeface="Century Gothic"/>
              </a:rPr>
              <a:t>DeepL Translator για διόρθωση.</a:t>
            </a:r>
            <a:endParaRPr sz="1100" dirty="0">
              <a:latin typeface="Century Gothic"/>
              <a:cs typeface="Century Gothic"/>
            </a:endParaRPr>
          </a:p>
          <a:p>
            <a:pPr marL="286385">
              <a:lnSpc>
                <a:spcPts val="1165"/>
              </a:lnSpc>
            </a:pPr>
            <a:r>
              <a:rPr lang="el" sz="1100" dirty="0">
                <a:latin typeface="Century Gothic"/>
                <a:cs typeface="Century Gothic"/>
              </a:rPr>
              <a:t>Διεύθυνση: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1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8"/>
              </a:rPr>
              <a:t>www.deepl.com/translator</a:t>
            </a:r>
            <a:endParaRPr sz="1100" dirty="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71306" y="0"/>
            <a:ext cx="3472179" cy="6858000"/>
            <a:chOff x="7371306" y="0"/>
            <a:chExt cx="3472179" cy="6858000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71306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w="2555875" h="6858000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w="2555875" h="6858000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9377" y="6167335"/>
              <a:ext cx="3294000" cy="612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100" spc="-25">
                <a:solidFill>
                  <a:srgbClr val="FFFFFF"/>
                </a:solidFill>
                <a:latin typeface="Century Gothic"/>
                <a:cs typeface="Century Gothic"/>
              </a:rPr>
              <a:t>22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lang="el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9276" y="-12700"/>
            <a:ext cx="6548755" cy="6883400"/>
            <a:chOff x="4549276" y="-12700"/>
            <a:chExt cx="654875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567" cy="68519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976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lang="el" sz="2800" spc="-45">
                <a:solidFill>
                  <a:srgbClr val="FFBA00"/>
                </a:solidFill>
              </a:rPr>
              <a:t>Συνδεθείτε με το CyberSecPro: Πώς </a:t>
            </a:r>
            <a:r>
              <a:rPr lang="el" sz="2800" spc="-20"/>
              <a:t>να εγγραφείτε και άλλες πρακτικές πληροφορίες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75061" y="2234692"/>
            <a:ext cx="4279265" cy="203453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FFBA00"/>
              </a:buClr>
              <a:buAutoNum type="arabicPeriod"/>
              <a:tabLst>
                <a:tab pos="354965" algn="l"/>
              </a:tabLst>
            </a:pPr>
            <a:r>
              <a:rPr lang="el" sz="1600" spc="-10">
                <a:latin typeface="Century Gothic"/>
                <a:cs typeface="Century Gothic"/>
              </a:rPr>
              <a:t>Ιστοσελίδα:</a:t>
            </a:r>
            <a:endParaRPr sz="1600">
              <a:latin typeface="Century Gothic"/>
              <a:cs typeface="Century Gothic"/>
            </a:endParaRPr>
          </a:p>
          <a:p>
            <a:pPr marL="304800">
              <a:lnSpc>
                <a:spcPct val="100000"/>
              </a:lnSpc>
              <a:spcBef>
                <a:spcPts val="190"/>
              </a:spcBef>
            </a:pPr>
            <a:r>
              <a:rPr lang="el" sz="1600" u="sng" spc="5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l" sz="1600" u="sng" spc="-1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3"/>
              </a:rPr>
              <a:t>www.cybersecpro-project.eu</a:t>
            </a:r>
            <a:endParaRPr sz="1600">
              <a:latin typeface="Century Gothic"/>
              <a:cs typeface="Century Gothic"/>
            </a:endParaRPr>
          </a:p>
          <a:p>
            <a:pPr marL="355600" marR="351790" indent="-342900">
              <a:lnSpc>
                <a:spcPts val="1800"/>
              </a:lnSpc>
              <a:spcBef>
                <a:spcPts val="1530"/>
              </a:spcBef>
              <a:buClr>
                <a:srgbClr val="FFBA00"/>
              </a:buClr>
              <a:buAutoNum type="arabicPeriod" startAt="2"/>
              <a:tabLst>
                <a:tab pos="355600" algn="l"/>
              </a:tabLst>
            </a:pPr>
            <a:r>
              <a:rPr lang="el" sz="1600">
                <a:latin typeface="Century Gothic"/>
                <a:cs typeface="Century Gothic"/>
              </a:rPr>
              <a:t>X (Twitter): </a:t>
            </a:r>
            <a:r>
              <a:rPr lang="el" sz="1600" u="sng" spc="-9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https://twitter.com/CyberSecPro_eu</a:t>
            </a:r>
            <a:endParaRPr sz="16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1700"/>
              </a:lnSpc>
              <a:spcBef>
                <a:spcPts val="1375"/>
              </a:spcBef>
              <a:buClr>
                <a:srgbClr val="FFBA00"/>
              </a:buClr>
              <a:buAutoNum type="arabicPeriod" startAt="2"/>
              <a:tabLst>
                <a:tab pos="355600" algn="l"/>
              </a:tabLst>
            </a:pPr>
            <a:r>
              <a:rPr lang="el" sz="1600" spc="-10">
                <a:latin typeface="Century Gothic"/>
                <a:cs typeface="Century Gothic"/>
              </a:rPr>
              <a:t>LinkedIn: </a:t>
            </a:r>
            <a:r>
              <a:rPr lang="el" sz="1600" u="sng" spc="-135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1600" u="sng" spc="-135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4"/>
              </a:rPr>
              <a:t>www.linkedin.com/company/cy</a:t>
            </a:r>
            <a:r>
              <a:rPr lang="el" sz="1600" u="none" spc="-135">
                <a:solidFill>
                  <a:srgbClr val="87882D"/>
                </a:solidFill>
                <a:latin typeface="Century Gothic"/>
                <a:cs typeface="Century Gothic"/>
              </a:rPr>
              <a:t> </a:t>
            </a:r>
            <a:r>
              <a:rPr lang="el" sz="1600" u="sng" spc="-1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bersecpro-euproject/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6321" y="60959"/>
            <a:ext cx="11393170" cy="6797040"/>
            <a:chOff x="796321" y="60959"/>
            <a:chExt cx="11393170" cy="67970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79720" y="0"/>
            <a:ext cx="6809740" cy="6858000"/>
            <a:chOff x="5379720" y="0"/>
            <a:chExt cx="68097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2" y="0"/>
              <a:ext cx="605028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88665" y="2219997"/>
            <a:ext cx="4004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6000" spc="75" dirty="0">
                <a:solidFill>
                  <a:srgbClr val="FFBA00"/>
                </a:solidFill>
              </a:rPr>
              <a:t>Ευχαριστώ</a:t>
            </a:r>
            <a:endParaRPr sz="6000" dirty="0"/>
          </a:p>
        </p:txBody>
      </p:sp>
      <p:sp>
        <p:nvSpPr>
          <p:cNvPr id="7" name="object 7"/>
          <p:cNvSpPr txBox="1"/>
          <p:nvPr/>
        </p:nvSpPr>
        <p:spPr>
          <a:xfrm>
            <a:off x="7049065" y="3575811"/>
            <a:ext cx="4004310" cy="12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" sz="1600" dirty="0">
                <a:solidFill>
                  <a:srgbClr val="FFFFFF"/>
                </a:solidFill>
                <a:latin typeface="Century Gothic"/>
                <a:cs typeface="Century Gothic"/>
              </a:rPr>
              <a:t>Εάν έχετε οποιεσδήποτε ερωτήσεις, μη διστάσετε να επικοινωνήσετε μαζί μας:</a:t>
            </a:r>
            <a:endParaRPr sz="1600" dirty="0">
              <a:latin typeface="Century Gothic"/>
              <a:cs typeface="Century Gothic"/>
            </a:endParaRPr>
          </a:p>
          <a:p>
            <a:pPr marL="298450" marR="2067560" indent="-285750">
              <a:lnSpc>
                <a:spcPts val="1900"/>
              </a:lnSpc>
              <a:spcBef>
                <a:spcPts val="1950"/>
              </a:spcBef>
              <a:buClr>
                <a:srgbClr val="FFBA00"/>
              </a:buClr>
              <a:buFont typeface="Arial"/>
              <a:buChar char="•"/>
              <a:tabLst>
                <a:tab pos="298450" algn="l"/>
              </a:tabLst>
            </a:pPr>
            <a:r>
              <a:rPr lang="el" sz="1600" dirty="0">
                <a:solidFill>
                  <a:srgbClr val="FFFFFF"/>
                </a:solidFill>
                <a:latin typeface="Century Gothic"/>
                <a:cs typeface="Century Gothic"/>
              </a:rPr>
              <a:t>Cristina Alcaraz </a:t>
            </a:r>
            <a:r>
              <a:rPr lang="el" sz="1600" u="sng" spc="-25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4"/>
              </a:rPr>
              <a:t>alcaraz@uma.es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-11112"/>
            <a:ext cx="10843895" cy="6880225"/>
            <a:chOff x="0" y="-11112"/>
            <a:chExt cx="10843895" cy="6880225"/>
          </a:xfrm>
        </p:grpSpPr>
        <p:sp>
          <p:nvSpPr>
            <p:cNvPr id="9" name="object 9"/>
            <p:cNvSpPr/>
            <p:nvPr/>
          </p:nvSpPr>
          <p:spPr>
            <a:xfrm>
              <a:off x="4443585" y="5020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w="2545079" h="6837680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w="2545079" h="6837680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-11112"/>
              <a:ext cx="6784017" cy="688022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/>
              <a:t>CSP008_S_E: Κριστίνα Αλκαράθ (UMA)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1112"/>
            <a:ext cx="6043295" cy="6880225"/>
            <a:chOff x="0" y="-11112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646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188" y="17721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w="2545079" h="6837680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w="2545079" h="6837680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235"/>
              <a:ext cx="5840730" cy="68622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45578" y="78665"/>
            <a:ext cx="3905250" cy="13912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70"/>
              </a:spcBef>
            </a:pPr>
            <a:r>
              <a:rPr lang="el" spc="80" dirty="0">
                <a:solidFill>
                  <a:srgbClr val="FFFFFF"/>
                </a:solidFill>
              </a:rPr>
              <a:t>Προστασία των σταθμών φόρτισης από</a:t>
            </a:r>
          </a:p>
          <a:p>
            <a:pPr marL="12700">
              <a:lnSpc>
                <a:spcPts val="3460"/>
              </a:lnSpc>
            </a:pPr>
            <a:r>
              <a:rPr lang="el" spc="75" dirty="0">
                <a:solidFill>
                  <a:srgbClr val="FFFFFF"/>
                </a:solidFill>
              </a:rPr>
              <a:t>Συγκεκριμένες απειλές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5111" y="2362707"/>
            <a:ext cx="5100955" cy="316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-10" dirty="0">
                <a:solidFill>
                  <a:srgbClr val="FFBA00"/>
                </a:solidFill>
                <a:latin typeface="Century Gothic"/>
                <a:cs typeface="Century Gothic"/>
              </a:rPr>
              <a:t>Επισκόπηση</a:t>
            </a:r>
            <a:endParaRPr sz="2800" dirty="0">
              <a:latin typeface="Century Gothic"/>
              <a:cs typeface="Century Gothic"/>
            </a:endParaRPr>
          </a:p>
          <a:p>
            <a:pPr marL="320040" marR="403860" indent="-274320">
              <a:lnSpc>
                <a:spcPts val="1900"/>
              </a:lnSpc>
              <a:spcBef>
                <a:spcPts val="252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Θεματική Ενότητα-1: Εισαγωγή στις Υποδομές Ενεργειακής Φόρτισης</a:t>
            </a:r>
            <a:endParaRPr sz="1600" dirty="0">
              <a:latin typeface="Century Gothic"/>
              <a:cs typeface="Century Gothic"/>
            </a:endParaRPr>
          </a:p>
          <a:p>
            <a:pPr marL="320040" marR="213360" indent="-274320">
              <a:lnSpc>
                <a:spcPct val="100000"/>
              </a:lnSpc>
              <a:spcBef>
                <a:spcPts val="111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Θέμα-2: Προκλήσεις ασφάλειας στους σταθμούς φόρτισης ενέργειας</a:t>
            </a:r>
            <a:endParaRPr sz="1600" dirty="0">
              <a:latin typeface="Century Gothic"/>
              <a:cs typeface="Century Gothic"/>
            </a:endParaRPr>
          </a:p>
          <a:p>
            <a:pPr marL="320040" marR="98425" indent="-274320">
              <a:lnSpc>
                <a:spcPct val="103699"/>
              </a:lnSpc>
              <a:spcBef>
                <a:spcPts val="110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Θέμα-3: Αλυσιδωτές επιπτώσεις και επιπτώσεις σε άλλες υποδομές ζωτικής σημασίας</a:t>
            </a:r>
            <a:endParaRPr sz="1600" dirty="0">
              <a:latin typeface="Century Gothic"/>
              <a:cs typeface="Century Gothic"/>
            </a:endParaRPr>
          </a:p>
          <a:p>
            <a:pPr marL="320040" marR="5080" indent="-274320">
              <a:lnSpc>
                <a:spcPts val="1900"/>
              </a:lnSpc>
              <a:spcBef>
                <a:spcPts val="125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Θέμα-4: Μέτρα Ασφαλείας και Βέλτιστες Πρακτικές για Σταθμούς Φόρτισης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376" y="6167335"/>
            <a:ext cx="3294001" cy="6120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8739" y="6527799"/>
            <a:ext cx="352806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1112"/>
            <a:ext cx="6043295" cy="6880225"/>
            <a:chOff x="0" y="-11112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2646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8188" y="17721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w="2545079" h="6837680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w="2545079" h="6837680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235"/>
              <a:ext cx="5840730" cy="68622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76502" y="78665"/>
            <a:ext cx="3905250" cy="13912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70"/>
              </a:spcBef>
            </a:pPr>
            <a:r>
              <a:rPr lang="el" spc="80" dirty="0">
                <a:solidFill>
                  <a:srgbClr val="FFFFFF"/>
                </a:solidFill>
              </a:rPr>
              <a:t>Προστασία των σταθμών φόρτισης από</a:t>
            </a:r>
          </a:p>
          <a:p>
            <a:pPr marL="12700">
              <a:lnSpc>
                <a:spcPts val="3460"/>
              </a:lnSpc>
            </a:pPr>
            <a:r>
              <a:rPr lang="el" spc="75" dirty="0">
                <a:solidFill>
                  <a:srgbClr val="FFFFFF"/>
                </a:solidFill>
              </a:rPr>
              <a:t>Συγκεκριμένες απειλές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5111" y="2362707"/>
            <a:ext cx="5100955" cy="316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-10">
                <a:solidFill>
                  <a:srgbClr val="FFBA00"/>
                </a:solidFill>
                <a:latin typeface="Century Gothic"/>
                <a:cs typeface="Century Gothic"/>
              </a:rPr>
              <a:t>Επισκόπηση</a:t>
            </a:r>
            <a:endParaRPr sz="2800">
              <a:latin typeface="Century Gothic"/>
              <a:cs typeface="Century Gothic"/>
            </a:endParaRPr>
          </a:p>
          <a:p>
            <a:pPr marL="320040" marR="412750" indent="-274320">
              <a:lnSpc>
                <a:spcPts val="1900"/>
              </a:lnSpc>
              <a:spcBef>
                <a:spcPts val="252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b="1" spc="-20">
                <a:solidFill>
                  <a:srgbClr val="009051"/>
                </a:solidFill>
                <a:latin typeface="Century Gothic Bold"/>
                <a:cs typeface="Century Gothic Bold"/>
              </a:rPr>
              <a:t>Θεματική Ενότητα-1: Εισαγωγή στις Υποδομές Ενεργειακής Φόρτισης</a:t>
            </a:r>
            <a:endParaRPr sz="1600">
              <a:latin typeface="Century Gothic Bold"/>
              <a:cs typeface="Century Gothic Bold"/>
            </a:endParaRPr>
          </a:p>
          <a:p>
            <a:pPr marL="320040" marR="213360" indent="-274320">
              <a:lnSpc>
                <a:spcPct val="100000"/>
              </a:lnSpc>
              <a:spcBef>
                <a:spcPts val="111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>
                <a:solidFill>
                  <a:srgbClr val="FFFFFF"/>
                </a:solidFill>
                <a:latin typeface="Century Gothic"/>
                <a:cs typeface="Century Gothic"/>
              </a:rPr>
              <a:t>Θέμα-2: Προκλήσεις ασφάλειας στους σταθμούς φόρτισης ενέργειας</a:t>
            </a:r>
            <a:endParaRPr sz="1600">
              <a:latin typeface="Century Gothic"/>
              <a:cs typeface="Century Gothic"/>
            </a:endParaRPr>
          </a:p>
          <a:p>
            <a:pPr marL="320040" marR="98425" indent="-274320">
              <a:lnSpc>
                <a:spcPct val="103699"/>
              </a:lnSpc>
              <a:spcBef>
                <a:spcPts val="110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>
                <a:solidFill>
                  <a:srgbClr val="FFFFFF"/>
                </a:solidFill>
                <a:latin typeface="Century Gothic"/>
                <a:cs typeface="Century Gothic"/>
              </a:rPr>
              <a:t>Θέμα-3: Αλυσιδωτές επιπτώσεις και επιπτώσεις σε άλλες υποδομές ζωτικής σημασίας</a:t>
            </a:r>
            <a:endParaRPr sz="1600">
              <a:latin typeface="Century Gothic"/>
              <a:cs typeface="Century Gothic"/>
            </a:endParaRPr>
          </a:p>
          <a:p>
            <a:pPr marL="320040" marR="5080" indent="-274320">
              <a:lnSpc>
                <a:spcPts val="1900"/>
              </a:lnSpc>
              <a:spcBef>
                <a:spcPts val="1255"/>
              </a:spcBef>
              <a:buClr>
                <a:srgbClr val="FFBA00"/>
              </a:buClr>
              <a:buFont typeface="Courier New"/>
              <a:buChar char="o"/>
              <a:tabLst>
                <a:tab pos="320040" algn="l"/>
              </a:tabLst>
            </a:pPr>
            <a:r>
              <a:rPr lang="el" sz="1600" spc="-10">
                <a:solidFill>
                  <a:srgbClr val="FFFFFF"/>
                </a:solidFill>
                <a:latin typeface="Century Gothic"/>
                <a:cs typeface="Century Gothic"/>
              </a:rPr>
              <a:t>Θέμα-4: Μέτρα Ασφαλείας και Βέλτιστες Πρακτικές για Σταθμούς Φόρτισης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376" y="6167335"/>
            <a:ext cx="3294001" cy="6120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8739" y="6350000"/>
            <a:ext cx="357886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9870" cy="6880225"/>
            <a:chOff x="6882216" y="-11112"/>
            <a:chExt cx="530987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9923" y="0"/>
              <a:ext cx="502207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1536071" y="4062766"/>
            <a:ext cx="4585970" cy="1837055"/>
            <a:chOff x="1536071" y="4062766"/>
            <a:chExt cx="4585970" cy="1837055"/>
          </a:xfrm>
        </p:grpSpPr>
        <p:sp>
          <p:nvSpPr>
            <p:cNvPr id="7" name="object 7"/>
            <p:cNvSpPr/>
            <p:nvPr/>
          </p:nvSpPr>
          <p:spPr>
            <a:xfrm>
              <a:off x="1540833" y="4067529"/>
              <a:ext cx="4576445" cy="1623695"/>
            </a:xfrm>
            <a:custGeom>
              <a:avLst/>
              <a:gdLst/>
              <a:ahLst/>
              <a:cxnLst/>
              <a:rect l="l" t="t" r="r" b="b"/>
              <a:pathLst>
                <a:path w="4576445" h="1623695">
                  <a:moveTo>
                    <a:pt x="0" y="1623086"/>
                  </a:moveTo>
                  <a:lnTo>
                    <a:pt x="4576192" y="1623086"/>
                  </a:lnTo>
                </a:path>
                <a:path w="4576445" h="1623695">
                  <a:moveTo>
                    <a:pt x="0" y="1421918"/>
                  </a:moveTo>
                  <a:lnTo>
                    <a:pt x="4576192" y="1421918"/>
                  </a:lnTo>
                </a:path>
                <a:path w="4576445" h="1623695">
                  <a:moveTo>
                    <a:pt x="0" y="1217702"/>
                  </a:moveTo>
                  <a:lnTo>
                    <a:pt x="4576192" y="1217702"/>
                  </a:lnTo>
                </a:path>
                <a:path w="4576445" h="1623695">
                  <a:moveTo>
                    <a:pt x="0" y="1016534"/>
                  </a:moveTo>
                  <a:lnTo>
                    <a:pt x="4576192" y="1016534"/>
                  </a:lnTo>
                </a:path>
                <a:path w="4576445" h="1623695">
                  <a:moveTo>
                    <a:pt x="0" y="812318"/>
                  </a:moveTo>
                  <a:lnTo>
                    <a:pt x="4576192" y="812318"/>
                  </a:lnTo>
                </a:path>
                <a:path w="4576445" h="1623695">
                  <a:moveTo>
                    <a:pt x="0" y="608102"/>
                  </a:moveTo>
                  <a:lnTo>
                    <a:pt x="4576192" y="608102"/>
                  </a:lnTo>
                </a:path>
                <a:path w="4576445" h="1623695">
                  <a:moveTo>
                    <a:pt x="0" y="406934"/>
                  </a:moveTo>
                  <a:lnTo>
                    <a:pt x="4576192" y="406934"/>
                  </a:lnTo>
                </a:path>
                <a:path w="4576445" h="1623695">
                  <a:moveTo>
                    <a:pt x="0" y="202718"/>
                  </a:moveTo>
                  <a:lnTo>
                    <a:pt x="4576192" y="202718"/>
                  </a:lnTo>
                </a:path>
                <a:path w="4576445" h="1623695">
                  <a:moveTo>
                    <a:pt x="0" y="0"/>
                  </a:moveTo>
                  <a:lnTo>
                    <a:pt x="45761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0833" y="5894653"/>
              <a:ext cx="4576445" cy="0"/>
            </a:xfrm>
            <a:custGeom>
              <a:avLst/>
              <a:gdLst/>
              <a:ahLst/>
              <a:cxnLst/>
              <a:rect l="l" t="t" r="r" b="b"/>
              <a:pathLst>
                <a:path w="4576445">
                  <a:moveTo>
                    <a:pt x="0" y="0"/>
                  </a:moveTo>
                  <a:lnTo>
                    <a:pt x="4576192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6845" y="5204406"/>
              <a:ext cx="4004310" cy="629920"/>
            </a:xfrm>
            <a:custGeom>
              <a:avLst/>
              <a:gdLst/>
              <a:ahLst/>
              <a:cxnLst/>
              <a:rect l="l" t="t" r="r" b="b"/>
              <a:pathLst>
                <a:path w="4004310" h="629920">
                  <a:moveTo>
                    <a:pt x="0" y="629343"/>
                  </a:moveTo>
                  <a:lnTo>
                    <a:pt x="571930" y="629343"/>
                  </a:lnTo>
                  <a:lnTo>
                    <a:pt x="1144954" y="608129"/>
                  </a:lnTo>
                  <a:lnTo>
                    <a:pt x="1714930" y="568505"/>
                  </a:lnTo>
                  <a:lnTo>
                    <a:pt x="2287954" y="406961"/>
                  </a:lnTo>
                  <a:lnTo>
                    <a:pt x="2860978" y="224081"/>
                  </a:lnTo>
                  <a:lnTo>
                    <a:pt x="3430954" y="141785"/>
                  </a:lnTo>
                  <a:lnTo>
                    <a:pt x="4004168" y="0"/>
                  </a:lnTo>
                </a:path>
              </a:pathLst>
            </a:custGeom>
            <a:ln w="28575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3044" y="5796063"/>
              <a:ext cx="70485" cy="704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6068" y="5796063"/>
              <a:ext cx="70485" cy="704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6044" y="5777775"/>
              <a:ext cx="70485" cy="704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068" y="5735103"/>
              <a:ext cx="70485" cy="704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2092" y="5573558"/>
              <a:ext cx="70485" cy="7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068" y="5390678"/>
              <a:ext cx="70485" cy="7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5092" y="5311430"/>
              <a:ext cx="70485" cy="704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8116" y="5168174"/>
              <a:ext cx="70485" cy="704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26845" y="4270543"/>
              <a:ext cx="4004310" cy="1563370"/>
            </a:xfrm>
            <a:custGeom>
              <a:avLst/>
              <a:gdLst/>
              <a:ahLst/>
              <a:cxnLst/>
              <a:rect l="l" t="t" r="r" b="b"/>
              <a:pathLst>
                <a:path w="4004310" h="1563370">
                  <a:moveTo>
                    <a:pt x="0" y="1563206"/>
                  </a:moveTo>
                  <a:lnTo>
                    <a:pt x="571930" y="1502368"/>
                  </a:lnTo>
                  <a:lnTo>
                    <a:pt x="1144954" y="1401784"/>
                  </a:lnTo>
                  <a:lnTo>
                    <a:pt x="1714930" y="1401784"/>
                  </a:lnTo>
                  <a:lnTo>
                    <a:pt x="2287954" y="1401784"/>
                  </a:lnTo>
                  <a:lnTo>
                    <a:pt x="2860978" y="953728"/>
                  </a:lnTo>
                  <a:lnTo>
                    <a:pt x="3430954" y="405088"/>
                  </a:lnTo>
                  <a:lnTo>
                    <a:pt x="4004168" y="0"/>
                  </a:lnTo>
                </a:path>
              </a:pathLst>
            </a:custGeom>
            <a:ln w="28575">
              <a:solidFill>
                <a:srgbClr val="722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3044" y="5796063"/>
              <a:ext cx="70485" cy="7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6068" y="5735103"/>
              <a:ext cx="70485" cy="7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044" y="5634519"/>
              <a:ext cx="70485" cy="704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068" y="5634519"/>
              <a:ext cx="70485" cy="704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2092" y="5634519"/>
              <a:ext cx="70485" cy="7048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2068" y="5189510"/>
              <a:ext cx="70485" cy="704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5092" y="4640870"/>
              <a:ext cx="70485" cy="704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8116" y="4235486"/>
              <a:ext cx="70485" cy="704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26845" y="5569831"/>
              <a:ext cx="4004310" cy="284480"/>
            </a:xfrm>
            <a:custGeom>
              <a:avLst/>
              <a:gdLst/>
              <a:ahLst/>
              <a:cxnLst/>
              <a:rect l="l" t="t" r="r" b="b"/>
              <a:pathLst>
                <a:path w="4004310" h="284479">
                  <a:moveTo>
                    <a:pt x="0" y="284219"/>
                  </a:moveTo>
                  <a:lnTo>
                    <a:pt x="571930" y="284219"/>
                  </a:lnTo>
                  <a:lnTo>
                    <a:pt x="1144954" y="242704"/>
                  </a:lnTo>
                  <a:lnTo>
                    <a:pt x="1714930" y="264040"/>
                  </a:lnTo>
                  <a:lnTo>
                    <a:pt x="2287954" y="264040"/>
                  </a:lnTo>
                  <a:lnTo>
                    <a:pt x="2860978" y="203080"/>
                  </a:lnTo>
                  <a:lnTo>
                    <a:pt x="3430954" y="120784"/>
                  </a:lnTo>
                  <a:lnTo>
                    <a:pt x="4004168" y="0"/>
                  </a:lnTo>
                </a:path>
              </a:pathLst>
            </a:custGeom>
            <a:ln w="28575">
              <a:solidFill>
                <a:srgbClr val="C62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3044" y="5817399"/>
              <a:ext cx="70485" cy="7048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6068" y="5817399"/>
              <a:ext cx="70485" cy="7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6044" y="5777775"/>
              <a:ext cx="70485" cy="704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9068" y="5796063"/>
              <a:ext cx="70485" cy="704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2092" y="5796063"/>
              <a:ext cx="70485" cy="704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2068" y="5735103"/>
              <a:ext cx="70485" cy="7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5092" y="5655855"/>
              <a:ext cx="70485" cy="704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8116" y="5533934"/>
              <a:ext cx="70485" cy="704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391152" y="3988308"/>
            <a:ext cx="69215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305">
                <a:solidFill>
                  <a:srgbClr val="595959"/>
                </a:solidFill>
                <a:latin typeface="Century Gothic"/>
                <a:cs typeface="Century Gothic"/>
              </a:rPr>
              <a:t>9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8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lang="el" sz="800" spc="-305">
                <a:solidFill>
                  <a:srgbClr val="595959"/>
                </a:solidFill>
                <a:latin typeface="Century Gothic"/>
                <a:cs typeface="Century Gothic"/>
              </a:rPr>
              <a:t>7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6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el" sz="800" spc="-305">
                <a:solidFill>
                  <a:srgbClr val="595959"/>
                </a:solidFill>
                <a:latin typeface="Century Gothic"/>
                <a:cs typeface="Century Gothic"/>
              </a:rPr>
              <a:t>5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lang="el" sz="800" spc="-305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3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lang="el" sz="800" spc="-50">
                <a:solidFill>
                  <a:srgbClr val="595959"/>
                </a:solidFill>
                <a:latin typeface="Century Gothic"/>
                <a:cs typeface="Century Gothic"/>
              </a:rPr>
              <a:t>0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14196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2016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6219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100">
                <a:solidFill>
                  <a:srgbClr val="595959"/>
                </a:solidFill>
                <a:latin typeface="Century Gothic"/>
                <a:cs typeface="Century Gothic"/>
              </a:rPr>
              <a:t>2017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58244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2018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0267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100">
                <a:solidFill>
                  <a:srgbClr val="595959"/>
                </a:solidFill>
                <a:latin typeface="Century Gothic"/>
                <a:cs typeface="Century Gothic"/>
              </a:rPr>
              <a:t>2019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2292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2020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4316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2021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46339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2022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18364" y="594817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0">
                <a:solidFill>
                  <a:srgbClr val="595959"/>
                </a:solidFill>
                <a:latin typeface="Century Gothic"/>
                <a:cs typeface="Century Gothic"/>
              </a:rPr>
              <a:t>2023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2056" y="1566164"/>
            <a:ext cx="6264275" cy="23501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3505" marR="5080" indent="-91440">
              <a:lnSpc>
                <a:spcPts val="2110"/>
              </a:lnSpc>
              <a:spcBef>
                <a:spcPts val="210"/>
              </a:spcBef>
              <a:buFont typeface="Arial"/>
              <a:buChar char="•"/>
              <a:tabLst>
                <a:tab pos="103505" algn="l"/>
                <a:tab pos="166370" algn="l"/>
              </a:tabLst>
            </a:pPr>
            <a:r>
              <a:rPr lang="el" sz="1800" dirty="0">
                <a:solidFill>
                  <a:srgbClr val="FFBA00"/>
                </a:solidFill>
                <a:latin typeface="Century Gothic Bold"/>
                <a:cs typeface="Century Gothic Bold"/>
              </a:rPr>
              <a:t>	</a:t>
            </a:r>
            <a:r>
              <a:rPr lang="el" sz="1800" b="1" dirty="0">
                <a:latin typeface="Century Gothic Bold"/>
                <a:cs typeface="Century Gothic Bold"/>
              </a:rPr>
              <a:t>Τα ηλεκτρικά οχήματα (EVs) </a:t>
            </a:r>
            <a:r>
              <a:rPr lang="el" sz="1800" dirty="0">
                <a:latin typeface="Century Gothic"/>
                <a:cs typeface="Century Gothic"/>
              </a:rPr>
              <a:t>αποτελούν σήμερα βασικό μέτρο για τον περιορισμό των εκπομπών και την υποστήριξη της βιωσιμότητας</a:t>
            </a:r>
            <a:endParaRPr sz="1800" dirty="0">
              <a:latin typeface="Century Gothic"/>
              <a:cs typeface="Century Gothic"/>
            </a:endParaRPr>
          </a:p>
          <a:p>
            <a:pPr marL="396240" marR="260350" lvl="1" indent="-182880">
              <a:lnSpc>
                <a:spcPts val="1900"/>
              </a:lnSpc>
              <a:spcBef>
                <a:spcPts val="650"/>
              </a:spcBef>
              <a:buFont typeface="Arial"/>
              <a:buChar char="•"/>
              <a:tabLst>
                <a:tab pos="396240" algn="l"/>
                <a:tab pos="397510" algn="l"/>
              </a:tabLst>
            </a:pPr>
            <a:r>
              <a:rPr lang="el" sz="1600" dirty="0">
                <a:latin typeface="Century Gothic"/>
                <a:cs typeface="Century Gothic"/>
              </a:rPr>
              <a:t>Ο Διεθνής Οργανισμός Ενέργειας (IEA) τονίζει ότι 3,0+ εκατομμύρια ηλεκτρικά οχήματα πωλήθηκαν στην Ευρώπη το 2023, με αξιοσημείωτη αύξηση από το 2016</a:t>
            </a:r>
            <a:endParaRPr sz="1600" dirty="0">
              <a:latin typeface="Century Gothic"/>
              <a:cs typeface="Century Gothic"/>
            </a:endParaRPr>
          </a:p>
          <a:p>
            <a:pPr marL="396240" marR="111760" lvl="1" indent="-182880">
              <a:lnSpc>
                <a:spcPct val="103699"/>
              </a:lnSpc>
              <a:spcBef>
                <a:spcPts val="464"/>
              </a:spcBef>
              <a:buFont typeface="Arial"/>
              <a:buChar char="•"/>
              <a:tabLst>
                <a:tab pos="396240" algn="l"/>
                <a:tab pos="397510" algn="l"/>
              </a:tabLst>
            </a:pPr>
            <a:r>
              <a:rPr lang="el" sz="1600" dirty="0">
                <a:latin typeface="Century Gothic"/>
                <a:cs typeface="Century Gothic"/>
              </a:rPr>
              <a:t>Επιπλέον, η BP προβλέπει σημαντική αύξηση των πωλήσεων από τώρα έως το 2035</a:t>
            </a:r>
            <a:endParaRPr sz="1600" dirty="0">
              <a:latin typeface="Century Gothic"/>
              <a:cs typeface="Century Gothic"/>
            </a:endParaRPr>
          </a:p>
          <a:p>
            <a:pPr marR="74930" algn="ctr">
              <a:lnSpc>
                <a:spcPct val="100000"/>
              </a:lnSpc>
              <a:spcBef>
                <a:spcPts val="1495"/>
              </a:spcBef>
            </a:pPr>
            <a:r>
              <a:rPr lang="el" sz="1400" dirty="0">
                <a:solidFill>
                  <a:srgbClr val="595959"/>
                </a:solidFill>
                <a:latin typeface="Century Gothic"/>
                <a:cs typeface="Century Gothic"/>
              </a:rPr>
              <a:t>Πωλήσεις ηλεκτρικών EV - 2016-2023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597983" y="6232969"/>
            <a:ext cx="272415" cy="58419"/>
            <a:chOff x="2597983" y="6232969"/>
            <a:chExt cx="272415" cy="58419"/>
          </a:xfrm>
        </p:grpSpPr>
        <p:sp>
          <p:nvSpPr>
            <p:cNvPr id="47" name="object 47"/>
            <p:cNvSpPr/>
            <p:nvPr/>
          </p:nvSpPr>
          <p:spPr>
            <a:xfrm>
              <a:off x="2612270" y="626189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11195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0"/>
                  </a:moveTo>
                  <a:lnTo>
                    <a:pt x="14892" y="1916"/>
                  </a:lnTo>
                  <a:lnTo>
                    <a:pt x="7141" y="7141"/>
                  </a:lnTo>
                  <a:lnTo>
                    <a:pt x="1916" y="14892"/>
                  </a:lnTo>
                  <a:lnTo>
                    <a:pt x="0" y="24384"/>
                  </a:lnTo>
                  <a:lnTo>
                    <a:pt x="1916" y="33875"/>
                  </a:lnTo>
                  <a:lnTo>
                    <a:pt x="7141" y="41626"/>
                  </a:lnTo>
                  <a:lnTo>
                    <a:pt x="14892" y="46851"/>
                  </a:lnTo>
                  <a:lnTo>
                    <a:pt x="24384" y="48768"/>
                  </a:lnTo>
                  <a:lnTo>
                    <a:pt x="33875" y="46851"/>
                  </a:lnTo>
                  <a:lnTo>
                    <a:pt x="41626" y="41626"/>
                  </a:lnTo>
                  <a:lnTo>
                    <a:pt x="46851" y="33875"/>
                  </a:lnTo>
                  <a:lnTo>
                    <a:pt x="48768" y="24384"/>
                  </a:lnTo>
                  <a:lnTo>
                    <a:pt x="46851" y="14892"/>
                  </a:lnTo>
                  <a:lnTo>
                    <a:pt x="41626" y="7141"/>
                  </a:lnTo>
                  <a:lnTo>
                    <a:pt x="33875" y="1916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11195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525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81828" y="6182867"/>
            <a:ext cx="358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10">
                <a:solidFill>
                  <a:srgbClr val="595959"/>
                </a:solidFill>
                <a:latin typeface="Century Gothic"/>
                <a:cs typeface="Century Gothic"/>
              </a:rPr>
              <a:t>Ευρώπη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361499" y="6232969"/>
            <a:ext cx="272415" cy="58419"/>
            <a:chOff x="3361499" y="6232969"/>
            <a:chExt cx="272415" cy="58419"/>
          </a:xfrm>
        </p:grpSpPr>
        <p:sp>
          <p:nvSpPr>
            <p:cNvPr id="52" name="object 52"/>
            <p:cNvSpPr/>
            <p:nvPr/>
          </p:nvSpPr>
          <p:spPr>
            <a:xfrm>
              <a:off x="3375786" y="626189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722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73195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3" y="0"/>
                  </a:moveTo>
                  <a:lnTo>
                    <a:pt x="14892" y="1916"/>
                  </a:lnTo>
                  <a:lnTo>
                    <a:pt x="7141" y="7141"/>
                  </a:lnTo>
                  <a:lnTo>
                    <a:pt x="1916" y="14892"/>
                  </a:lnTo>
                  <a:lnTo>
                    <a:pt x="0" y="24384"/>
                  </a:lnTo>
                  <a:lnTo>
                    <a:pt x="1916" y="33875"/>
                  </a:lnTo>
                  <a:lnTo>
                    <a:pt x="7141" y="41626"/>
                  </a:lnTo>
                  <a:lnTo>
                    <a:pt x="14892" y="46851"/>
                  </a:lnTo>
                  <a:lnTo>
                    <a:pt x="24383" y="48768"/>
                  </a:lnTo>
                  <a:lnTo>
                    <a:pt x="33875" y="46851"/>
                  </a:lnTo>
                  <a:lnTo>
                    <a:pt x="41626" y="41626"/>
                  </a:lnTo>
                  <a:lnTo>
                    <a:pt x="46851" y="33875"/>
                  </a:lnTo>
                  <a:lnTo>
                    <a:pt x="48767" y="24384"/>
                  </a:lnTo>
                  <a:lnTo>
                    <a:pt x="46851" y="14892"/>
                  </a:lnTo>
                  <a:lnTo>
                    <a:pt x="41626" y="7141"/>
                  </a:lnTo>
                  <a:lnTo>
                    <a:pt x="33875" y="1916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722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73195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525">
              <a:solidFill>
                <a:srgbClr val="722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645344" y="6182867"/>
            <a:ext cx="311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10">
                <a:solidFill>
                  <a:srgbClr val="595959"/>
                </a:solidFill>
                <a:latin typeface="Century Gothic"/>
                <a:cs typeface="Century Gothic"/>
              </a:rPr>
              <a:t>Κίνα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072626" y="6232969"/>
            <a:ext cx="272415" cy="58419"/>
            <a:chOff x="4072626" y="6232969"/>
            <a:chExt cx="272415" cy="58419"/>
          </a:xfrm>
        </p:grpSpPr>
        <p:sp>
          <p:nvSpPr>
            <p:cNvPr id="57" name="object 57"/>
            <p:cNvSpPr/>
            <p:nvPr/>
          </p:nvSpPr>
          <p:spPr>
            <a:xfrm>
              <a:off x="4086914" y="626189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C62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83379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0"/>
                  </a:moveTo>
                  <a:lnTo>
                    <a:pt x="14892" y="1916"/>
                  </a:lnTo>
                  <a:lnTo>
                    <a:pt x="7141" y="7141"/>
                  </a:lnTo>
                  <a:lnTo>
                    <a:pt x="1916" y="14892"/>
                  </a:lnTo>
                  <a:lnTo>
                    <a:pt x="0" y="24384"/>
                  </a:lnTo>
                  <a:lnTo>
                    <a:pt x="1916" y="33875"/>
                  </a:lnTo>
                  <a:lnTo>
                    <a:pt x="7141" y="41626"/>
                  </a:lnTo>
                  <a:lnTo>
                    <a:pt x="14892" y="46851"/>
                  </a:lnTo>
                  <a:lnTo>
                    <a:pt x="24384" y="48768"/>
                  </a:lnTo>
                  <a:lnTo>
                    <a:pt x="33875" y="46851"/>
                  </a:lnTo>
                  <a:lnTo>
                    <a:pt x="41626" y="41626"/>
                  </a:lnTo>
                  <a:lnTo>
                    <a:pt x="46851" y="33875"/>
                  </a:lnTo>
                  <a:lnTo>
                    <a:pt x="48768" y="24384"/>
                  </a:lnTo>
                  <a:lnTo>
                    <a:pt x="46851" y="14892"/>
                  </a:lnTo>
                  <a:lnTo>
                    <a:pt x="41626" y="7141"/>
                  </a:lnTo>
                  <a:lnTo>
                    <a:pt x="33875" y="1916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C62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83379" y="6237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525">
              <a:solidFill>
                <a:srgbClr val="C62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356472" y="6182867"/>
            <a:ext cx="649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800" spc="-25">
                <a:solidFill>
                  <a:srgbClr val="595959"/>
                </a:solidFill>
                <a:latin typeface="Century Gothic"/>
                <a:cs typeface="Century Gothic"/>
              </a:rPr>
              <a:t>Ενωμένα κράτη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303840" y="3896359"/>
            <a:ext cx="4896915" cy="2544990"/>
            <a:chOff x="1303840" y="3590834"/>
            <a:chExt cx="4958080" cy="2850515"/>
          </a:xfrm>
        </p:grpSpPr>
        <p:sp>
          <p:nvSpPr>
            <p:cNvPr id="62" name="object 62"/>
            <p:cNvSpPr/>
            <p:nvPr/>
          </p:nvSpPr>
          <p:spPr>
            <a:xfrm>
              <a:off x="1308602" y="3595597"/>
              <a:ext cx="4948555" cy="2840990"/>
            </a:xfrm>
            <a:custGeom>
              <a:avLst/>
              <a:gdLst/>
              <a:ahLst/>
              <a:cxnLst/>
              <a:rect l="l" t="t" r="r" b="b"/>
              <a:pathLst>
                <a:path w="4948555" h="2840990">
                  <a:moveTo>
                    <a:pt x="0" y="0"/>
                  </a:moveTo>
                  <a:lnTo>
                    <a:pt x="4948122" y="0"/>
                  </a:lnTo>
                  <a:lnTo>
                    <a:pt x="4948122" y="2840475"/>
                  </a:lnTo>
                  <a:lnTo>
                    <a:pt x="0" y="28404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6322" y="4850635"/>
              <a:ext cx="321945" cy="349250"/>
            </a:xfrm>
            <a:custGeom>
              <a:avLst/>
              <a:gdLst/>
              <a:ahLst/>
              <a:cxnLst/>
              <a:rect l="l" t="t" r="r" b="b"/>
              <a:pathLst>
                <a:path w="321945" h="349250">
                  <a:moveTo>
                    <a:pt x="160900" y="0"/>
                  </a:moveTo>
                  <a:lnTo>
                    <a:pt x="0" y="160901"/>
                  </a:lnTo>
                  <a:lnTo>
                    <a:pt x="80450" y="160901"/>
                  </a:lnTo>
                  <a:lnTo>
                    <a:pt x="80450" y="348661"/>
                  </a:lnTo>
                  <a:lnTo>
                    <a:pt x="241350" y="348661"/>
                  </a:lnTo>
                  <a:lnTo>
                    <a:pt x="241350" y="160901"/>
                  </a:lnTo>
                  <a:lnTo>
                    <a:pt x="321801" y="160901"/>
                  </a:lnTo>
                  <a:lnTo>
                    <a:pt x="16090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87850" y="6272276"/>
            <a:ext cx="10471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600">
                <a:latin typeface="Century Gothic"/>
                <a:cs typeface="Century Gothic"/>
              </a:rPr>
              <a:t>Πηγή: </a:t>
            </a:r>
            <a:r>
              <a:rPr lang="el" sz="600" u="sng" spc="-4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600" u="sng" spc="-4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9"/>
              </a:rPr>
              <a:t>www.iea.org</a:t>
            </a:r>
            <a:endParaRPr sz="600">
              <a:latin typeface="Century Gothic"/>
              <a:cs typeface="Century Gothi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104888" y="1155191"/>
            <a:ext cx="5084445" cy="5139055"/>
            <a:chOff x="7104888" y="1155191"/>
            <a:chExt cx="5084445" cy="5139055"/>
          </a:xfrm>
        </p:grpSpPr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4888" y="1155191"/>
              <a:ext cx="5084063" cy="513892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0931" y="1349081"/>
              <a:ext cx="4538442" cy="4552073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7379670" y="5629147"/>
            <a:ext cx="436148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600" dirty="0">
                <a:latin typeface="Century Gothic"/>
                <a:cs typeface="Century Gothic"/>
              </a:rPr>
              <a:t>Πηγή: Πώς </a:t>
            </a:r>
            <a:r>
              <a:rPr lang="el" sz="600" u="sng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θα επηρεάσουν τα ηλεκτρικά οχήματα τη ζήτηση πετρελαίου; | Νέα και πληροφορίες | Αρχή (bp.com)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78739" y="6597015"/>
            <a:ext cx="335152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9870" cy="6880225"/>
            <a:chOff x="6882216" y="-11112"/>
            <a:chExt cx="530987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9923" y="0"/>
              <a:ext cx="502207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93350" y="1567179"/>
            <a:ext cx="5945505" cy="160300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94945" marR="5080" indent="-18288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194945" algn="l"/>
                <a:tab pos="196215" algn="l"/>
              </a:tabLst>
            </a:pPr>
            <a:r>
              <a:rPr lang="el" sz="1600" dirty="0">
                <a:latin typeface="Century Gothic"/>
                <a:cs typeface="Century Gothic"/>
              </a:rPr>
              <a:t>Επίσης, το Global Market Insights υπογραμμίζει ότι «Το μέγεθος της αγοράς των σταθμών φόρτισης ηλεκτρικών οχημάτων αποτιμήθηκε σε δολάρια ΗΠΑ</a:t>
            </a:r>
            <a:endParaRPr sz="1600" dirty="0">
              <a:latin typeface="Century Gothic"/>
              <a:cs typeface="Century Gothic"/>
            </a:endParaRPr>
          </a:p>
          <a:p>
            <a:pPr marL="194945">
              <a:lnSpc>
                <a:spcPts val="1820"/>
              </a:lnSpc>
            </a:pPr>
            <a:r>
              <a:rPr lang="el" sz="1600" dirty="0">
                <a:latin typeface="Century Gothic"/>
                <a:cs typeface="Century Gothic"/>
              </a:rPr>
              <a:t>38,4 δισεκατομμύρια το 2023 και προβλέπεται να αυξηθεί μεταξύ 2024 και το 2032 με περισσότερα από 280,5 δισεκατομμύρια δολάρια ΗΠΑ το 2032»</a:t>
            </a:r>
            <a:endParaRPr sz="1600" dirty="0">
              <a:latin typeface="Century Gothic"/>
              <a:cs typeface="Century Gothic"/>
            </a:endParaRPr>
          </a:p>
          <a:p>
            <a:pPr marL="441959">
              <a:lnSpc>
                <a:spcPct val="100000"/>
              </a:lnSpc>
              <a:spcBef>
                <a:spcPts val="520"/>
              </a:spcBef>
            </a:pPr>
            <a:r>
              <a:rPr lang="el" sz="600" dirty="0">
                <a:latin typeface="Century Gothic"/>
                <a:cs typeface="Century Gothic"/>
              </a:rPr>
              <a:t>Πηγή: </a:t>
            </a:r>
            <a:r>
              <a:rPr lang="el" sz="6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 </a:t>
            </a:r>
            <a:r>
              <a:rPr lang="el" sz="600" u="sng" spc="-1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  <a:hlinkClick r:id="rId4"/>
              </a:rPr>
              <a:t>www.iea.org</a:t>
            </a:r>
            <a:endParaRPr sz="600" dirty="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9984" y="3413680"/>
            <a:ext cx="6057442" cy="3037648"/>
            <a:chOff x="1384035" y="2747938"/>
            <a:chExt cx="6178550" cy="350392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4035" y="2747938"/>
              <a:ext cx="4948121" cy="35034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32751" y="2859699"/>
              <a:ext cx="1758314" cy="1622425"/>
            </a:xfrm>
            <a:custGeom>
              <a:avLst/>
              <a:gdLst/>
              <a:ahLst/>
              <a:cxnLst/>
              <a:rect l="l" t="t" r="r" b="b"/>
              <a:pathLst>
                <a:path w="1758314" h="1622425">
                  <a:moveTo>
                    <a:pt x="878941" y="0"/>
                  </a:moveTo>
                  <a:lnTo>
                    <a:pt x="829065" y="1283"/>
                  </a:lnTo>
                  <a:lnTo>
                    <a:pt x="779918" y="5089"/>
                  </a:lnTo>
                  <a:lnTo>
                    <a:pt x="731576" y="11349"/>
                  </a:lnTo>
                  <a:lnTo>
                    <a:pt x="684112" y="19994"/>
                  </a:lnTo>
                  <a:lnTo>
                    <a:pt x="637601" y="30955"/>
                  </a:lnTo>
                  <a:lnTo>
                    <a:pt x="592116" y="44165"/>
                  </a:lnTo>
                  <a:lnTo>
                    <a:pt x="547732" y="59555"/>
                  </a:lnTo>
                  <a:lnTo>
                    <a:pt x="504524" y="77055"/>
                  </a:lnTo>
                  <a:lnTo>
                    <a:pt x="462564" y="96599"/>
                  </a:lnTo>
                  <a:lnTo>
                    <a:pt x="421928" y="118117"/>
                  </a:lnTo>
                  <a:lnTo>
                    <a:pt x="382690" y="141541"/>
                  </a:lnTo>
                  <a:lnTo>
                    <a:pt x="344924" y="166803"/>
                  </a:lnTo>
                  <a:lnTo>
                    <a:pt x="308704" y="193833"/>
                  </a:lnTo>
                  <a:lnTo>
                    <a:pt x="274104" y="222564"/>
                  </a:lnTo>
                  <a:lnTo>
                    <a:pt x="241199" y="252927"/>
                  </a:lnTo>
                  <a:lnTo>
                    <a:pt x="210062" y="284853"/>
                  </a:lnTo>
                  <a:lnTo>
                    <a:pt x="180769" y="318275"/>
                  </a:lnTo>
                  <a:lnTo>
                    <a:pt x="153392" y="353123"/>
                  </a:lnTo>
                  <a:lnTo>
                    <a:pt x="128007" y="389330"/>
                  </a:lnTo>
                  <a:lnTo>
                    <a:pt x="104687" y="426826"/>
                  </a:lnTo>
                  <a:lnTo>
                    <a:pt x="83507" y="465544"/>
                  </a:lnTo>
                  <a:lnTo>
                    <a:pt x="64541" y="505414"/>
                  </a:lnTo>
                  <a:lnTo>
                    <a:pt x="47863" y="546369"/>
                  </a:lnTo>
                  <a:lnTo>
                    <a:pt x="33547" y="588339"/>
                  </a:lnTo>
                  <a:lnTo>
                    <a:pt x="21668" y="631257"/>
                  </a:lnTo>
                  <a:lnTo>
                    <a:pt x="12299" y="675054"/>
                  </a:lnTo>
                  <a:lnTo>
                    <a:pt x="5516" y="719661"/>
                  </a:lnTo>
                  <a:lnTo>
                    <a:pt x="1391" y="765010"/>
                  </a:lnTo>
                  <a:lnTo>
                    <a:pt x="0" y="811033"/>
                  </a:lnTo>
                  <a:lnTo>
                    <a:pt x="1391" y="857056"/>
                  </a:lnTo>
                  <a:lnTo>
                    <a:pt x="5516" y="902405"/>
                  </a:lnTo>
                  <a:lnTo>
                    <a:pt x="12299" y="947012"/>
                  </a:lnTo>
                  <a:lnTo>
                    <a:pt x="21668" y="990809"/>
                  </a:lnTo>
                  <a:lnTo>
                    <a:pt x="33547" y="1033727"/>
                  </a:lnTo>
                  <a:lnTo>
                    <a:pt x="47863" y="1075697"/>
                  </a:lnTo>
                  <a:lnTo>
                    <a:pt x="64541" y="1116652"/>
                  </a:lnTo>
                  <a:lnTo>
                    <a:pt x="83507" y="1156522"/>
                  </a:lnTo>
                  <a:lnTo>
                    <a:pt x="104687" y="1195240"/>
                  </a:lnTo>
                  <a:lnTo>
                    <a:pt x="128007" y="1232736"/>
                  </a:lnTo>
                  <a:lnTo>
                    <a:pt x="153392" y="1268942"/>
                  </a:lnTo>
                  <a:lnTo>
                    <a:pt x="180769" y="1303791"/>
                  </a:lnTo>
                  <a:lnTo>
                    <a:pt x="210062" y="1337212"/>
                  </a:lnTo>
                  <a:lnTo>
                    <a:pt x="241199" y="1369139"/>
                  </a:lnTo>
                  <a:lnTo>
                    <a:pt x="274104" y="1399502"/>
                  </a:lnTo>
                  <a:lnTo>
                    <a:pt x="308704" y="1428233"/>
                  </a:lnTo>
                  <a:lnTo>
                    <a:pt x="344924" y="1455263"/>
                  </a:lnTo>
                  <a:lnTo>
                    <a:pt x="382690" y="1480525"/>
                  </a:lnTo>
                  <a:lnTo>
                    <a:pt x="421928" y="1503949"/>
                  </a:lnTo>
                  <a:lnTo>
                    <a:pt x="462564" y="1525467"/>
                  </a:lnTo>
                  <a:lnTo>
                    <a:pt x="504524" y="1545010"/>
                  </a:lnTo>
                  <a:lnTo>
                    <a:pt x="547732" y="1562511"/>
                  </a:lnTo>
                  <a:lnTo>
                    <a:pt x="592116" y="1577901"/>
                  </a:lnTo>
                  <a:lnTo>
                    <a:pt x="637601" y="1591111"/>
                  </a:lnTo>
                  <a:lnTo>
                    <a:pt x="684112" y="1602072"/>
                  </a:lnTo>
                  <a:lnTo>
                    <a:pt x="731576" y="1610717"/>
                  </a:lnTo>
                  <a:lnTo>
                    <a:pt x="779918" y="1616977"/>
                  </a:lnTo>
                  <a:lnTo>
                    <a:pt x="829065" y="1620782"/>
                  </a:lnTo>
                  <a:lnTo>
                    <a:pt x="878941" y="1622066"/>
                  </a:lnTo>
                  <a:lnTo>
                    <a:pt x="928817" y="1620782"/>
                  </a:lnTo>
                  <a:lnTo>
                    <a:pt x="977964" y="1616977"/>
                  </a:lnTo>
                  <a:lnTo>
                    <a:pt x="1026306" y="1610717"/>
                  </a:lnTo>
                  <a:lnTo>
                    <a:pt x="1073770" y="1602072"/>
                  </a:lnTo>
                  <a:lnTo>
                    <a:pt x="1120281" y="1591111"/>
                  </a:lnTo>
                  <a:lnTo>
                    <a:pt x="1165766" y="1577901"/>
                  </a:lnTo>
                  <a:lnTo>
                    <a:pt x="1210149" y="1562511"/>
                  </a:lnTo>
                  <a:lnTo>
                    <a:pt x="1253358" y="1545010"/>
                  </a:lnTo>
                  <a:lnTo>
                    <a:pt x="1295317" y="1525467"/>
                  </a:lnTo>
                  <a:lnTo>
                    <a:pt x="1335953" y="1503949"/>
                  </a:lnTo>
                  <a:lnTo>
                    <a:pt x="1375191" y="1480525"/>
                  </a:lnTo>
                  <a:lnTo>
                    <a:pt x="1412958" y="1455263"/>
                  </a:lnTo>
                  <a:lnTo>
                    <a:pt x="1449178" y="1428233"/>
                  </a:lnTo>
                  <a:lnTo>
                    <a:pt x="1483777" y="1399502"/>
                  </a:lnTo>
                  <a:lnTo>
                    <a:pt x="1516683" y="1369139"/>
                  </a:lnTo>
                  <a:lnTo>
                    <a:pt x="1547819" y="1337212"/>
                  </a:lnTo>
                  <a:lnTo>
                    <a:pt x="1577113" y="1303791"/>
                  </a:lnTo>
                  <a:lnTo>
                    <a:pt x="1604490" y="1268942"/>
                  </a:lnTo>
                  <a:lnTo>
                    <a:pt x="1629875" y="1232736"/>
                  </a:lnTo>
                  <a:lnTo>
                    <a:pt x="1653195" y="1195240"/>
                  </a:lnTo>
                  <a:lnTo>
                    <a:pt x="1674375" y="1156522"/>
                  </a:lnTo>
                  <a:lnTo>
                    <a:pt x="1693341" y="1116652"/>
                  </a:lnTo>
                  <a:lnTo>
                    <a:pt x="1710019" y="1075697"/>
                  </a:lnTo>
                  <a:lnTo>
                    <a:pt x="1724335" y="1033727"/>
                  </a:lnTo>
                  <a:lnTo>
                    <a:pt x="1736214" y="990809"/>
                  </a:lnTo>
                  <a:lnTo>
                    <a:pt x="1745583" y="947012"/>
                  </a:lnTo>
                  <a:lnTo>
                    <a:pt x="1752367" y="902405"/>
                  </a:lnTo>
                  <a:lnTo>
                    <a:pt x="1756491" y="857056"/>
                  </a:lnTo>
                  <a:lnTo>
                    <a:pt x="1757883" y="811033"/>
                  </a:lnTo>
                  <a:lnTo>
                    <a:pt x="1756491" y="765010"/>
                  </a:lnTo>
                  <a:lnTo>
                    <a:pt x="1752367" y="719661"/>
                  </a:lnTo>
                  <a:lnTo>
                    <a:pt x="1745583" y="675054"/>
                  </a:lnTo>
                  <a:lnTo>
                    <a:pt x="1736214" y="631257"/>
                  </a:lnTo>
                  <a:lnTo>
                    <a:pt x="1724335" y="588339"/>
                  </a:lnTo>
                  <a:lnTo>
                    <a:pt x="1710019" y="546369"/>
                  </a:lnTo>
                  <a:lnTo>
                    <a:pt x="1693341" y="505414"/>
                  </a:lnTo>
                  <a:lnTo>
                    <a:pt x="1674375" y="465544"/>
                  </a:lnTo>
                  <a:lnTo>
                    <a:pt x="1653195" y="426826"/>
                  </a:lnTo>
                  <a:lnTo>
                    <a:pt x="1629875" y="389330"/>
                  </a:lnTo>
                  <a:lnTo>
                    <a:pt x="1604490" y="353123"/>
                  </a:lnTo>
                  <a:lnTo>
                    <a:pt x="1577113" y="318275"/>
                  </a:lnTo>
                  <a:lnTo>
                    <a:pt x="1547819" y="284853"/>
                  </a:lnTo>
                  <a:lnTo>
                    <a:pt x="1516683" y="252927"/>
                  </a:lnTo>
                  <a:lnTo>
                    <a:pt x="1483777" y="222564"/>
                  </a:lnTo>
                  <a:lnTo>
                    <a:pt x="1449178" y="193833"/>
                  </a:lnTo>
                  <a:lnTo>
                    <a:pt x="1412958" y="166803"/>
                  </a:lnTo>
                  <a:lnTo>
                    <a:pt x="1375191" y="141541"/>
                  </a:lnTo>
                  <a:lnTo>
                    <a:pt x="1335953" y="118117"/>
                  </a:lnTo>
                  <a:lnTo>
                    <a:pt x="1295317" y="96599"/>
                  </a:lnTo>
                  <a:lnTo>
                    <a:pt x="1253358" y="77055"/>
                  </a:lnTo>
                  <a:lnTo>
                    <a:pt x="1210149" y="59555"/>
                  </a:lnTo>
                  <a:lnTo>
                    <a:pt x="1165766" y="44165"/>
                  </a:lnTo>
                  <a:lnTo>
                    <a:pt x="1120281" y="30955"/>
                  </a:lnTo>
                  <a:lnTo>
                    <a:pt x="1073770" y="19994"/>
                  </a:lnTo>
                  <a:lnTo>
                    <a:pt x="1026306" y="11349"/>
                  </a:lnTo>
                  <a:lnTo>
                    <a:pt x="977964" y="5089"/>
                  </a:lnTo>
                  <a:lnTo>
                    <a:pt x="928817" y="1283"/>
                  </a:lnTo>
                  <a:lnTo>
                    <a:pt x="878941" y="0"/>
                  </a:lnTo>
                  <a:close/>
                </a:path>
              </a:pathLst>
            </a:custGeom>
            <a:solidFill>
              <a:srgbClr val="FFBA00">
                <a:alpha val="2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3163" y="3196513"/>
              <a:ext cx="1958975" cy="1747520"/>
            </a:xfrm>
            <a:custGeom>
              <a:avLst/>
              <a:gdLst/>
              <a:ahLst/>
              <a:cxnLst/>
              <a:rect l="l" t="t" r="r" b="b"/>
              <a:pathLst>
                <a:path w="1958975" h="1747520">
                  <a:moveTo>
                    <a:pt x="1958568" y="138264"/>
                  </a:moveTo>
                  <a:lnTo>
                    <a:pt x="1951520" y="94564"/>
                  </a:lnTo>
                  <a:lnTo>
                    <a:pt x="1931898" y="56603"/>
                  </a:lnTo>
                  <a:lnTo>
                    <a:pt x="1901964" y="26682"/>
                  </a:lnTo>
                  <a:lnTo>
                    <a:pt x="1864004" y="7048"/>
                  </a:lnTo>
                  <a:lnTo>
                    <a:pt x="1820303" y="0"/>
                  </a:lnTo>
                  <a:lnTo>
                    <a:pt x="138264" y="0"/>
                  </a:lnTo>
                  <a:lnTo>
                    <a:pt x="94551" y="7048"/>
                  </a:lnTo>
                  <a:lnTo>
                    <a:pt x="56603" y="26682"/>
                  </a:lnTo>
                  <a:lnTo>
                    <a:pt x="26670" y="56603"/>
                  </a:lnTo>
                  <a:lnTo>
                    <a:pt x="7048" y="94564"/>
                  </a:lnTo>
                  <a:lnTo>
                    <a:pt x="0" y="138264"/>
                  </a:lnTo>
                  <a:lnTo>
                    <a:pt x="0" y="691311"/>
                  </a:lnTo>
                  <a:lnTo>
                    <a:pt x="7048" y="735025"/>
                  </a:lnTo>
                  <a:lnTo>
                    <a:pt x="26670" y="772972"/>
                  </a:lnTo>
                  <a:lnTo>
                    <a:pt x="56603" y="802906"/>
                  </a:lnTo>
                  <a:lnTo>
                    <a:pt x="94551" y="822528"/>
                  </a:lnTo>
                  <a:lnTo>
                    <a:pt x="138264" y="829576"/>
                  </a:lnTo>
                  <a:lnTo>
                    <a:pt x="1820303" y="829576"/>
                  </a:lnTo>
                  <a:lnTo>
                    <a:pt x="1864004" y="822528"/>
                  </a:lnTo>
                  <a:lnTo>
                    <a:pt x="1901964" y="802906"/>
                  </a:lnTo>
                  <a:lnTo>
                    <a:pt x="1931898" y="772972"/>
                  </a:lnTo>
                  <a:lnTo>
                    <a:pt x="1951520" y="735025"/>
                  </a:lnTo>
                  <a:lnTo>
                    <a:pt x="1958568" y="691311"/>
                  </a:lnTo>
                  <a:lnTo>
                    <a:pt x="1958568" y="138264"/>
                  </a:lnTo>
                  <a:close/>
                </a:path>
                <a:path w="1958975" h="1747520">
                  <a:moveTo>
                    <a:pt x="1958911" y="1056195"/>
                  </a:moveTo>
                  <a:lnTo>
                    <a:pt x="1951863" y="1012494"/>
                  </a:lnTo>
                  <a:lnTo>
                    <a:pt x="1932228" y="974534"/>
                  </a:lnTo>
                  <a:lnTo>
                    <a:pt x="1902307" y="944600"/>
                  </a:lnTo>
                  <a:lnTo>
                    <a:pt x="1864347" y="924979"/>
                  </a:lnTo>
                  <a:lnTo>
                    <a:pt x="1820646" y="917930"/>
                  </a:lnTo>
                  <a:lnTo>
                    <a:pt x="138607" y="917930"/>
                  </a:lnTo>
                  <a:lnTo>
                    <a:pt x="94894" y="924979"/>
                  </a:lnTo>
                  <a:lnTo>
                    <a:pt x="56946" y="944600"/>
                  </a:lnTo>
                  <a:lnTo>
                    <a:pt x="27012" y="974534"/>
                  </a:lnTo>
                  <a:lnTo>
                    <a:pt x="7391" y="1012494"/>
                  </a:lnTo>
                  <a:lnTo>
                    <a:pt x="342" y="1056195"/>
                  </a:lnTo>
                  <a:lnTo>
                    <a:pt x="342" y="1609242"/>
                  </a:lnTo>
                  <a:lnTo>
                    <a:pt x="7391" y="1652943"/>
                  </a:lnTo>
                  <a:lnTo>
                    <a:pt x="27012" y="1690903"/>
                  </a:lnTo>
                  <a:lnTo>
                    <a:pt x="56946" y="1720837"/>
                  </a:lnTo>
                  <a:lnTo>
                    <a:pt x="94894" y="1740458"/>
                  </a:lnTo>
                  <a:lnTo>
                    <a:pt x="138607" y="1747507"/>
                  </a:lnTo>
                  <a:lnTo>
                    <a:pt x="1820646" y="1747507"/>
                  </a:lnTo>
                  <a:lnTo>
                    <a:pt x="1864347" y="1740458"/>
                  </a:lnTo>
                  <a:lnTo>
                    <a:pt x="1902307" y="1720837"/>
                  </a:lnTo>
                  <a:lnTo>
                    <a:pt x="1932228" y="1690903"/>
                  </a:lnTo>
                  <a:lnTo>
                    <a:pt x="1951863" y="1652943"/>
                  </a:lnTo>
                  <a:lnTo>
                    <a:pt x="1958911" y="1609242"/>
                  </a:lnTo>
                  <a:lnTo>
                    <a:pt x="1958911" y="1056195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52353" y="5966309"/>
            <a:ext cx="2108569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600" dirty="0">
                <a:latin typeface="Century Gothic"/>
                <a:cs typeface="Century Gothic"/>
              </a:rPr>
              <a:t>Πηγή: </a:t>
            </a:r>
            <a:r>
              <a:rPr lang="el" sz="600" u="sng" spc="-3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entury Gothic"/>
                <a:cs typeface="Century Gothic"/>
              </a:rPr>
              <a:t>https://map.easycharging.app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8291" y="4605522"/>
            <a:ext cx="3049881" cy="54104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28600" marR="221615" algn="ctr">
              <a:lnSpc>
                <a:spcPts val="2090"/>
              </a:lnSpc>
              <a:spcBef>
                <a:spcPts val="1964"/>
              </a:spcBef>
            </a:pPr>
            <a:r>
              <a:rPr lang="el" sz="1100" dirty="0">
                <a:solidFill>
                  <a:srgbClr val="FFFFFF"/>
                </a:solidFill>
                <a:latin typeface="Century Gothic"/>
                <a:cs typeface="Century Gothic"/>
              </a:rPr>
              <a:t>Μέγεθος αγοράς (2032): &gt;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2150"/>
              </a:lnSpc>
            </a:pPr>
            <a:r>
              <a:rPr lang="el" sz="1100" dirty="0">
                <a:solidFill>
                  <a:srgbClr val="FFFFFF"/>
                </a:solidFill>
                <a:latin typeface="Century Gothic"/>
                <a:cs typeface="Century Gothic"/>
              </a:rPr>
              <a:t>$280,5 ΔΙΣ.</a:t>
            </a:r>
            <a:endParaRPr sz="110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16619" y="223288"/>
            <a:ext cx="3992245" cy="5795645"/>
            <a:chOff x="8016619" y="223288"/>
            <a:chExt cx="3992245" cy="579564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6619" y="223288"/>
              <a:ext cx="3130165" cy="44177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9806" y="3006271"/>
              <a:ext cx="2128678" cy="30126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221534" y="979779"/>
              <a:ext cx="2143760" cy="2830830"/>
            </a:xfrm>
            <a:custGeom>
              <a:avLst/>
              <a:gdLst/>
              <a:ahLst/>
              <a:cxnLst/>
              <a:rect l="l" t="t" r="r" b="b"/>
              <a:pathLst>
                <a:path w="2143759" h="2830829">
                  <a:moveTo>
                    <a:pt x="370979" y="162064"/>
                  </a:moveTo>
                  <a:lnTo>
                    <a:pt x="359486" y="0"/>
                  </a:lnTo>
                  <a:lnTo>
                    <a:pt x="0" y="25476"/>
                  </a:lnTo>
                  <a:lnTo>
                    <a:pt x="11480" y="187540"/>
                  </a:lnTo>
                  <a:lnTo>
                    <a:pt x="370979" y="162064"/>
                  </a:lnTo>
                  <a:close/>
                </a:path>
                <a:path w="2143759" h="2830829">
                  <a:moveTo>
                    <a:pt x="2102866" y="2669298"/>
                  </a:moveTo>
                  <a:lnTo>
                    <a:pt x="1799386" y="2633675"/>
                  </a:lnTo>
                  <a:lnTo>
                    <a:pt x="1780451" y="2795041"/>
                  </a:lnTo>
                  <a:lnTo>
                    <a:pt x="2083930" y="2830665"/>
                  </a:lnTo>
                  <a:lnTo>
                    <a:pt x="2102866" y="2669298"/>
                  </a:lnTo>
                  <a:close/>
                </a:path>
                <a:path w="2143759" h="2830829">
                  <a:moveTo>
                    <a:pt x="2143645" y="2404351"/>
                  </a:moveTo>
                  <a:lnTo>
                    <a:pt x="1824278" y="2374938"/>
                  </a:lnTo>
                  <a:lnTo>
                    <a:pt x="1809369" y="2536723"/>
                  </a:lnTo>
                  <a:lnTo>
                    <a:pt x="2128736" y="2566149"/>
                  </a:lnTo>
                  <a:lnTo>
                    <a:pt x="2143645" y="2404351"/>
                  </a:lnTo>
                  <a:close/>
                </a:path>
              </a:pathLst>
            </a:custGeom>
            <a:solidFill>
              <a:srgbClr val="717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8739" y="6484620"/>
            <a:ext cx="335026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EA659-CDB6-2531-0736-10A75856D8C8}"/>
              </a:ext>
            </a:extLst>
          </p:cNvPr>
          <p:cNvSpPr txBox="1"/>
          <p:nvPr/>
        </p:nvSpPr>
        <p:spPr>
          <a:xfrm>
            <a:off x="5053671" y="3733477"/>
            <a:ext cx="2186055" cy="867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1270" algn="ctr">
              <a:lnSpc>
                <a:spcPts val="2090"/>
              </a:lnSpc>
              <a:spcBef>
                <a:spcPts val="225"/>
              </a:spcBef>
            </a:pPr>
            <a:r>
              <a:rPr lang="el-GR" sz="1200" dirty="0">
                <a:solidFill>
                  <a:srgbClr val="FFFFFF"/>
                </a:solidFill>
                <a:latin typeface="Century Gothic"/>
                <a:cs typeface="Century Gothic"/>
              </a:rPr>
              <a:t>Μέγεθος αγοράς (2023): 38.5 δισεκατομμύρια δολάρια</a:t>
            </a:r>
            <a:endParaRPr lang="el-GR" sz="1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2305" y="-11112"/>
            <a:ext cx="5666740" cy="6880225"/>
            <a:chOff x="6522305" y="-11112"/>
            <a:chExt cx="566674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690" y="0"/>
              <a:ext cx="5024824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700"/>
              </a:spcBef>
              <a:buClr>
                <a:srgbClr val="FFBA00"/>
              </a:buClr>
              <a:buFont typeface="Arial"/>
              <a:buChar char="•"/>
              <a:tabLst>
                <a:tab pos="167005" algn="l"/>
              </a:tabLst>
            </a:pPr>
            <a:r>
              <a:rPr lang="el"/>
              <a:t>Οι υποδομές φόρτισης ηλεκτρικών οχημάτων αποτελούνται από:</a:t>
            </a:r>
          </a:p>
          <a:p>
            <a:pPr marL="398145" lvl="1" indent="-18415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>
                <a:latin typeface="Century Gothic Bold"/>
                <a:cs typeface="Century Gothic Bold"/>
              </a:rPr>
              <a:t>Συστήματα ισχύος</a:t>
            </a:r>
            <a:endParaRPr sz="1600">
              <a:latin typeface="Century Gothic Bold"/>
              <a:cs typeface="Century Gothic Bold"/>
            </a:endParaRPr>
          </a:p>
          <a:p>
            <a:pPr marL="578485" lvl="2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latin typeface="Century Gothic"/>
                <a:cs typeface="Century Gothic"/>
              </a:rPr>
              <a:t>Κατανεμημένοι Ενεργειακοί Πόροι (DERs)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γεννήτριες, συστήματα αποθήκευσης, συστήματα ανανεώσιμων πηγών ενέργειας...</a:t>
            </a:r>
            <a:endParaRPr sz="1200">
              <a:latin typeface="Century Gothic"/>
              <a:cs typeface="Century Gothic"/>
            </a:endParaRPr>
          </a:p>
          <a:p>
            <a:pPr marL="578485" lvl="2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latin typeface="Century Gothic"/>
                <a:cs typeface="Century Gothic"/>
              </a:rPr>
              <a:t>Ηλεκτρικά οχήματα (EVs)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με μπαταρίες και ενσωματωμένους πόρους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9134" y="3641852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</a:t>
            </a:r>
            <a:r>
              <a:rPr lang="en-US" sz="1200" b="1" spc="-25" dirty="0">
                <a:latin typeface="Century Gothic Bold"/>
                <a:cs typeface="Century Gothic Bold"/>
              </a:rPr>
              <a:t>V</a:t>
            </a:r>
            <a:endParaRPr sz="1200" dirty="0">
              <a:latin typeface="Century Gothic Bold"/>
              <a:cs typeface="Century Gothic 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376" y="6167335"/>
            <a:ext cx="3294001" cy="612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01946" y="5983514"/>
            <a:ext cx="254825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600" dirty="0">
                <a:latin typeface="Century Gothic"/>
                <a:cs typeface="Century Gothic"/>
              </a:rPr>
              <a:t>Πηγή: Vecteezy, https:// </a:t>
            </a:r>
            <a:r>
              <a:rPr lang="el" sz="600" u="sng" spc="-2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 dirty="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5"/>
              </a:rPr>
              <a:t>www.vecteezy.com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739" y="6410128"/>
            <a:ext cx="343448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2305" y="-11112"/>
            <a:ext cx="5666740" cy="6880225"/>
            <a:chOff x="6522305" y="-11112"/>
            <a:chExt cx="566674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690" y="0"/>
              <a:ext cx="5024824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700"/>
              </a:spcBef>
              <a:buClr>
                <a:srgbClr val="FFBA00"/>
              </a:buClr>
              <a:buFont typeface="Arial"/>
              <a:buChar char="•"/>
              <a:tabLst>
                <a:tab pos="167005" algn="l"/>
              </a:tabLst>
            </a:pPr>
            <a:r>
              <a:rPr lang="el"/>
              <a:t>Οι υποδομές φόρτισης ηλεκτρικών οχημάτων αποτελούνται από:</a:t>
            </a:r>
          </a:p>
          <a:p>
            <a:pPr marL="398145" lvl="1" indent="-18415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>
                <a:solidFill>
                  <a:srgbClr val="7F7F7F"/>
                </a:solidFill>
                <a:latin typeface="Century Gothic Bold"/>
                <a:cs typeface="Century Gothic Bold"/>
              </a:rPr>
              <a:t>Συστήματα ισχύος</a:t>
            </a:r>
            <a:endParaRPr sz="1600">
              <a:latin typeface="Century Gothic Bold"/>
              <a:cs typeface="Century Gothic Bold"/>
            </a:endParaRPr>
          </a:p>
          <a:p>
            <a:pPr marL="578485" lvl="2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solidFill>
                  <a:srgbClr val="7F7F7F"/>
                </a:solidFill>
                <a:latin typeface="Century Gothic"/>
                <a:cs typeface="Century Gothic"/>
              </a:rPr>
              <a:t>Κατανεμημένοι Ενεργειακοί Πόροι (DERs)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γεννήτριες, συστήματα αποθήκευσης, συστήματα ανανεώσιμων πηγών ενέργειας...</a:t>
            </a:r>
            <a:endParaRPr sz="1200">
              <a:latin typeface="Century Gothic"/>
              <a:cs typeface="Century Gothic"/>
            </a:endParaRPr>
          </a:p>
          <a:p>
            <a:pPr marL="578485" lvl="2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solidFill>
                  <a:srgbClr val="7F7F7F"/>
                </a:solidFill>
                <a:latin typeface="Century Gothic"/>
                <a:cs typeface="Century Gothic"/>
              </a:rPr>
              <a:t>Ηλεκτρικά οχήματα (EVs)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solidFill>
                  <a:srgbClr val="7F7F7F"/>
                </a:solidFill>
                <a:latin typeface="Century Gothic"/>
                <a:cs typeface="Century Gothic"/>
              </a:rPr>
              <a:t>με μπαταρίες και ενσωματωμένους πόρους</a:t>
            </a:r>
            <a:endParaRPr sz="1200">
              <a:latin typeface="Century Gothic"/>
              <a:cs typeface="Century Gothic"/>
            </a:endParaRPr>
          </a:p>
          <a:p>
            <a:pPr marL="398145" lvl="1" indent="-18415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98145" algn="l"/>
              </a:tabLst>
            </a:pPr>
            <a:r>
              <a:rPr lang="el" sz="1600" b="1">
                <a:latin typeface="Century Gothic Bold"/>
                <a:cs typeface="Century Gothic Bold"/>
              </a:rPr>
              <a:t>Συστήματα ελέγχου</a:t>
            </a:r>
            <a:endParaRPr sz="1600">
              <a:latin typeface="Century Gothic Bold"/>
              <a:cs typeface="Century Gothic Bold"/>
            </a:endParaRPr>
          </a:p>
          <a:p>
            <a:pPr marL="578485" lvl="2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latin typeface="Century Gothic"/>
                <a:cs typeface="Century Gothic"/>
              </a:rPr>
              <a:t>Κεντρικό Σύστημα Ελέγχου (CCS)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Σύστημα διαχείρισης CS (CSMS)</a:t>
            </a:r>
            <a:endParaRPr sz="12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Σύστημα Διαχείρισης Ενέργειας (EMS)</a:t>
            </a:r>
            <a:endParaRPr sz="1200">
              <a:latin typeface="Century Gothic"/>
              <a:cs typeface="Century Gothic"/>
            </a:endParaRPr>
          </a:p>
          <a:p>
            <a:pPr marL="578485" lvl="2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8485" algn="l"/>
              </a:tabLst>
            </a:pPr>
            <a:r>
              <a:rPr lang="el" sz="1400">
                <a:latin typeface="Century Gothic"/>
                <a:cs typeface="Century Gothic"/>
              </a:rPr>
              <a:t>Σταθμοί φόρτισης (CS)</a:t>
            </a:r>
            <a:endParaRPr sz="14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Επικοινωνίες IT/OT</a:t>
            </a:r>
            <a:endParaRPr sz="12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Ηλεκτρικοί σύνδεσμοι (ή εξοπλισμός τροφοδοσίας ηλεκτρικών οχημάτων (EVSE))</a:t>
            </a:r>
            <a:endParaRPr sz="1200">
              <a:latin typeface="Century Gothic"/>
              <a:cs typeface="Century Gothic"/>
            </a:endParaRPr>
          </a:p>
          <a:p>
            <a:pPr marL="762000" lvl="3" indent="-18224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62000" algn="l"/>
              </a:tabLst>
            </a:pPr>
            <a:r>
              <a:rPr lang="el" sz="1200">
                <a:latin typeface="Century Gothic"/>
                <a:cs typeface="Century Gothic"/>
              </a:rPr>
              <a:t>Ελεγκτές, αισθητήρες και έξυπνοι μετρητές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968" y="2849371"/>
            <a:ext cx="37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4124" y="3641852"/>
            <a:ext cx="212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1200" b="1" spc="-25" dirty="0">
                <a:latin typeface="Century Gothic Bold"/>
                <a:cs typeface="Century Gothic Bold"/>
              </a:rPr>
              <a:t>Ε</a:t>
            </a:r>
            <a:r>
              <a:rPr lang="en-US" sz="1200" b="1" spc="-25" dirty="0">
                <a:latin typeface="Century Gothic Bold"/>
                <a:cs typeface="Century Gothic Bold"/>
              </a:rPr>
              <a:t>V</a:t>
            </a:r>
            <a:endParaRPr sz="1200" dirty="0">
              <a:latin typeface="Century Gothic Bold"/>
              <a:cs typeface="Century Gothic 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49376" y="623531"/>
            <a:ext cx="4314190" cy="6156325"/>
            <a:chOff x="7549376" y="623531"/>
            <a:chExt cx="4314190" cy="6156325"/>
          </a:xfrm>
        </p:grpSpPr>
        <p:sp>
          <p:nvSpPr>
            <p:cNvPr id="14" name="object 14"/>
            <p:cNvSpPr/>
            <p:nvPr/>
          </p:nvSpPr>
          <p:spPr>
            <a:xfrm>
              <a:off x="10193245" y="1470162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3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1"/>
                  </a:lnTo>
                  <a:lnTo>
                    <a:pt x="0" y="655981"/>
                  </a:lnTo>
                  <a:lnTo>
                    <a:pt x="178903" y="834886"/>
                  </a:lnTo>
                  <a:lnTo>
                    <a:pt x="357808" y="655981"/>
                  </a:lnTo>
                  <a:lnTo>
                    <a:pt x="268356" y="655981"/>
                  </a:lnTo>
                  <a:lnTo>
                    <a:pt x="268356" y="178904"/>
                  </a:lnTo>
                  <a:lnTo>
                    <a:pt x="357808" y="178904"/>
                  </a:lnTo>
                  <a:lnTo>
                    <a:pt x="17890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3212713" y="0"/>
                  </a:moveTo>
                  <a:lnTo>
                    <a:pt x="0" y="0"/>
                  </a:lnTo>
                  <a:lnTo>
                    <a:pt x="0" y="792035"/>
                  </a:lnTo>
                  <a:lnTo>
                    <a:pt x="3212713" y="792035"/>
                  </a:lnTo>
                  <a:lnTo>
                    <a:pt x="321271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0" y="0"/>
                  </a:moveTo>
                  <a:lnTo>
                    <a:pt x="3212714" y="0"/>
                  </a:lnTo>
                  <a:lnTo>
                    <a:pt x="3212714" y="792035"/>
                  </a:lnTo>
                  <a:lnTo>
                    <a:pt x="0" y="79203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06903" y="663955"/>
            <a:ext cx="48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CCS</a:t>
            </a:r>
            <a:endParaRPr sz="1800">
              <a:latin typeface="Century Gothic Bold"/>
              <a:cs typeface="Century Gothic 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05483" y="1005443"/>
            <a:ext cx="1548765" cy="335280"/>
            <a:chOff x="8705483" y="1005443"/>
            <a:chExt cx="1548765" cy="335280"/>
          </a:xfrm>
        </p:grpSpPr>
        <p:sp>
          <p:nvSpPr>
            <p:cNvPr id="20" name="object 20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1532473" y="0"/>
                  </a:moveTo>
                  <a:lnTo>
                    <a:pt x="0" y="0"/>
                  </a:lnTo>
                  <a:lnTo>
                    <a:pt x="0" y="318860"/>
                  </a:lnTo>
                  <a:lnTo>
                    <a:pt x="1532473" y="318860"/>
                  </a:lnTo>
                  <a:lnTo>
                    <a:pt x="1532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0" y="0"/>
                  </a:moveTo>
                  <a:lnTo>
                    <a:pt x="1532473" y="0"/>
                  </a:lnTo>
                  <a:lnTo>
                    <a:pt x="1532473" y="318860"/>
                  </a:lnTo>
                  <a:lnTo>
                    <a:pt x="0" y="31886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36769" y="1053083"/>
            <a:ext cx="498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0">
                <a:latin typeface="Century Gothic"/>
                <a:cs typeface="Century Gothic"/>
              </a:rPr>
              <a:t>CSMS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299762" y="1005443"/>
            <a:ext cx="1477010" cy="327025"/>
            <a:chOff x="10299762" y="1005443"/>
            <a:chExt cx="1477010" cy="327025"/>
          </a:xfrm>
        </p:grpSpPr>
        <p:sp>
          <p:nvSpPr>
            <p:cNvPr id="24" name="object 24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1460844" y="0"/>
                  </a:moveTo>
                  <a:lnTo>
                    <a:pt x="0" y="0"/>
                  </a:lnTo>
                  <a:lnTo>
                    <a:pt x="0" y="310892"/>
                  </a:lnTo>
                  <a:lnTo>
                    <a:pt x="1460844" y="310892"/>
                  </a:lnTo>
                  <a:lnTo>
                    <a:pt x="1460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0" y="0"/>
                  </a:moveTo>
                  <a:lnTo>
                    <a:pt x="1460844" y="0"/>
                  </a:lnTo>
                  <a:lnTo>
                    <a:pt x="1460844" y="310893"/>
                  </a:lnTo>
                  <a:lnTo>
                    <a:pt x="0" y="31089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864289" y="1050035"/>
            <a:ext cx="360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5" dirty="0">
                <a:latin typeface="Century Gothic"/>
                <a:cs typeface="Century Gothic"/>
              </a:rPr>
              <a:t>Ε</a:t>
            </a:r>
            <a:r>
              <a:rPr lang="en-US" sz="1400" spc="-25" dirty="0">
                <a:latin typeface="Century Gothic"/>
                <a:cs typeface="Century Gothic"/>
              </a:rPr>
              <a:t>MS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78739" y="6410128"/>
            <a:ext cx="3302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5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216" y="-11112"/>
            <a:ext cx="5309870" cy="6880225"/>
            <a:chOff x="6882216" y="-11112"/>
            <a:chExt cx="5309870" cy="688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7174" y="0"/>
              <a:ext cx="5024824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6969" y="26403"/>
              <a:ext cx="2548255" cy="6831965"/>
            </a:xfrm>
            <a:custGeom>
              <a:avLst/>
              <a:gdLst/>
              <a:ahLst/>
              <a:cxnLst/>
              <a:rect l="l" t="t" r="r" b="b"/>
              <a:pathLst>
                <a:path w="2548254" h="6831965">
                  <a:moveTo>
                    <a:pt x="2527993" y="19"/>
                  </a:moveTo>
                  <a:lnTo>
                    <a:pt x="2521309" y="0"/>
                  </a:lnTo>
                  <a:lnTo>
                    <a:pt x="2092306" y="1564626"/>
                  </a:lnTo>
                  <a:lnTo>
                    <a:pt x="1749866" y="2840497"/>
                  </a:lnTo>
                  <a:lnTo>
                    <a:pt x="1725047" y="2878180"/>
                  </a:lnTo>
                  <a:lnTo>
                    <a:pt x="1691857" y="2906582"/>
                  </a:lnTo>
                  <a:lnTo>
                    <a:pt x="1652618" y="2924666"/>
                  </a:lnTo>
                  <a:lnTo>
                    <a:pt x="1609652" y="2931393"/>
                  </a:lnTo>
                  <a:lnTo>
                    <a:pt x="1565280" y="2925725"/>
                  </a:lnTo>
                  <a:lnTo>
                    <a:pt x="1519167" y="2904752"/>
                  </a:lnTo>
                  <a:lnTo>
                    <a:pt x="1482952" y="2871505"/>
                  </a:lnTo>
                  <a:lnTo>
                    <a:pt x="1458592" y="2829283"/>
                  </a:lnTo>
                  <a:lnTo>
                    <a:pt x="1448041" y="2781382"/>
                  </a:lnTo>
                  <a:lnTo>
                    <a:pt x="1453256" y="2731100"/>
                  </a:lnTo>
                  <a:lnTo>
                    <a:pt x="1712948" y="1773243"/>
                  </a:lnTo>
                  <a:lnTo>
                    <a:pt x="1718935" y="1737606"/>
                  </a:lnTo>
                  <a:lnTo>
                    <a:pt x="1709905" y="1666808"/>
                  </a:lnTo>
                  <a:lnTo>
                    <a:pt x="1674221" y="1603344"/>
                  </a:lnTo>
                  <a:lnTo>
                    <a:pt x="1617612" y="1559618"/>
                  </a:lnTo>
                  <a:lnTo>
                    <a:pt x="1534144" y="1540351"/>
                  </a:lnTo>
                  <a:lnTo>
                    <a:pt x="1486778" y="1546818"/>
                  </a:lnTo>
                  <a:lnTo>
                    <a:pt x="1443230" y="1564945"/>
                  </a:lnTo>
                  <a:lnTo>
                    <a:pt x="1405730" y="1593460"/>
                  </a:lnTo>
                  <a:lnTo>
                    <a:pt x="1376504" y="1631091"/>
                  </a:lnTo>
                  <a:lnTo>
                    <a:pt x="1357780" y="1676567"/>
                  </a:lnTo>
                  <a:lnTo>
                    <a:pt x="963146" y="3131797"/>
                  </a:lnTo>
                  <a:lnTo>
                    <a:pt x="0" y="6831596"/>
                  </a:lnTo>
                  <a:lnTo>
                    <a:pt x="25966" y="6831596"/>
                  </a:lnTo>
                  <a:lnTo>
                    <a:pt x="988607" y="3139431"/>
                  </a:lnTo>
                  <a:lnTo>
                    <a:pt x="1383240" y="1684199"/>
                  </a:lnTo>
                  <a:lnTo>
                    <a:pt x="1404229" y="1638120"/>
                  </a:lnTo>
                  <a:lnTo>
                    <a:pt x="1437500" y="1601933"/>
                  </a:lnTo>
                  <a:lnTo>
                    <a:pt x="1479754" y="1577591"/>
                  </a:lnTo>
                  <a:lnTo>
                    <a:pt x="1527690" y="1567048"/>
                  </a:lnTo>
                  <a:lnTo>
                    <a:pt x="1578009" y="1572258"/>
                  </a:lnTo>
                  <a:lnTo>
                    <a:pt x="1633386" y="1599608"/>
                  </a:lnTo>
                  <a:lnTo>
                    <a:pt x="1673485" y="1646038"/>
                  </a:lnTo>
                  <a:lnTo>
                    <a:pt x="1693535" y="1704552"/>
                  </a:lnTo>
                  <a:lnTo>
                    <a:pt x="1694251" y="1735479"/>
                  </a:lnTo>
                  <a:lnTo>
                    <a:pt x="1688761" y="1766883"/>
                  </a:lnTo>
                  <a:lnTo>
                    <a:pt x="1429068" y="2724740"/>
                  </a:lnTo>
                  <a:lnTo>
                    <a:pt x="1422596" y="2773661"/>
                  </a:lnTo>
                  <a:lnTo>
                    <a:pt x="1429068" y="2820992"/>
                  </a:lnTo>
                  <a:lnTo>
                    <a:pt x="1447208" y="2864507"/>
                  </a:lnTo>
                  <a:lnTo>
                    <a:pt x="1475745" y="2901979"/>
                  </a:lnTo>
                  <a:lnTo>
                    <a:pt x="1513405" y="2931184"/>
                  </a:lnTo>
                  <a:lnTo>
                    <a:pt x="1558915" y="2949893"/>
                  </a:lnTo>
                  <a:lnTo>
                    <a:pt x="1610864" y="2956050"/>
                  </a:lnTo>
                  <a:lnTo>
                    <a:pt x="1661041" y="2947859"/>
                  </a:lnTo>
                  <a:lnTo>
                    <a:pt x="1706757" y="2926539"/>
                  </a:lnTo>
                  <a:lnTo>
                    <a:pt x="1745324" y="2893312"/>
                  </a:lnTo>
                  <a:lnTo>
                    <a:pt x="1774053" y="2849401"/>
                  </a:lnTo>
                  <a:lnTo>
                    <a:pt x="1774053" y="2848129"/>
                  </a:lnTo>
                  <a:lnTo>
                    <a:pt x="2116492" y="1570986"/>
                  </a:lnTo>
                  <a:lnTo>
                    <a:pt x="2548043" y="1271"/>
                  </a:lnTo>
                  <a:lnTo>
                    <a:pt x="2541359" y="536"/>
                  </a:lnTo>
                  <a:lnTo>
                    <a:pt x="2527993" y="19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" sz="2800" spc="70"/>
              <a:t>Υποδομές Φόρτισης Ενέργειας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967238" y="1691515"/>
            <a:ext cx="3440429" cy="6419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b="1" dirty="0">
                <a:solidFill>
                  <a:srgbClr val="7F7F7F"/>
                </a:solidFill>
                <a:latin typeface="Century Gothic Bold"/>
                <a:cs typeface="Century Gothic Bold"/>
              </a:rPr>
              <a:t>Συστήματα ισχύος</a:t>
            </a:r>
            <a:endParaRPr sz="1600" dirty="0">
              <a:latin typeface="Century Gothic Bold"/>
              <a:cs typeface="Century Gothic Bold"/>
            </a:endParaRPr>
          </a:p>
          <a:p>
            <a:pPr marL="377190" lvl="1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77190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Κατανεμημένοι Ενεργειακοί Πόροι (DERs)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457" y="2548793"/>
            <a:ext cx="48583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lang="el" sz="1000" dirty="0">
                <a:solidFill>
                  <a:srgbClr val="7F7F7F"/>
                </a:solidFill>
                <a:latin typeface="Century Gothic"/>
                <a:cs typeface="Century Gothic"/>
              </a:rPr>
              <a:t>γεννήτριες, συστήματα αποθήκευσης, συστήματα ανανεώσιμων πηγών ενέργειας</a:t>
            </a:r>
            <a:r>
              <a:rPr lang="el" sz="1000" spc="-190" dirty="0">
                <a:solidFill>
                  <a:srgbClr val="7F7F7F"/>
                </a:solidFill>
                <a:latin typeface="Century Gothic"/>
                <a:cs typeface="Century Gothic"/>
              </a:rPr>
              <a:t>...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486" y="2888751"/>
            <a:ext cx="4524375" cy="27870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77190" indent="-18224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77190" algn="l"/>
              </a:tabLst>
            </a:pPr>
            <a:r>
              <a:rPr lang="el" sz="1400" dirty="0">
                <a:solidFill>
                  <a:srgbClr val="7F7F7F"/>
                </a:solidFill>
                <a:latin typeface="Century Gothic"/>
                <a:cs typeface="Century Gothic"/>
              </a:rPr>
              <a:t>Ηλεκτρικά οχήματα (EVs)</a:t>
            </a:r>
            <a:endParaRPr sz="1400" dirty="0">
              <a:latin typeface="Century Gothic"/>
              <a:cs typeface="Century Gothic"/>
            </a:endParaRPr>
          </a:p>
          <a:p>
            <a:pPr marL="560705" lvl="1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solidFill>
                  <a:srgbClr val="7F7F7F"/>
                </a:solidFill>
                <a:latin typeface="Century Gothic"/>
                <a:cs typeface="Century Gothic"/>
              </a:rPr>
              <a:t>με μπαταρίες και ενσωματωμένους πόρους</a:t>
            </a:r>
            <a:endParaRPr sz="1200" dirty="0">
              <a:latin typeface="Century Gothic"/>
              <a:cs typeface="Century Gothic"/>
            </a:endParaRPr>
          </a:p>
          <a:p>
            <a:pPr marL="196850" indent="-18415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196850" algn="l"/>
              </a:tabLst>
            </a:pPr>
            <a:r>
              <a:rPr lang="el" sz="1600" b="1" dirty="0">
                <a:latin typeface="Century Gothic Bold"/>
                <a:cs typeface="Century Gothic Bold"/>
              </a:rPr>
              <a:t>Συστήματα ελέγχου</a:t>
            </a:r>
            <a:endParaRPr sz="1600" dirty="0">
              <a:latin typeface="Century Gothic Bold"/>
              <a:cs typeface="Century Gothic Bold"/>
            </a:endParaRPr>
          </a:p>
          <a:p>
            <a:pPr marL="377190" lvl="1" indent="-18224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77190" algn="l"/>
              </a:tabLst>
            </a:pPr>
            <a:r>
              <a:rPr lang="el" sz="1400" dirty="0">
                <a:latin typeface="Century Gothic"/>
                <a:cs typeface="Century Gothic"/>
              </a:rPr>
              <a:t>Κεντρικό Σύστημα Ελέγχου (CCS)</a:t>
            </a:r>
            <a:endParaRPr sz="1400" dirty="0">
              <a:latin typeface="Century Gothic"/>
              <a:cs typeface="Century Gothic"/>
            </a:endParaRPr>
          </a:p>
          <a:p>
            <a:pPr marL="560705" lvl="2" indent="-18288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latin typeface="Century Gothic"/>
                <a:cs typeface="Century Gothic"/>
              </a:rPr>
              <a:t>Σύστημα διαχείρισης CS (CSMS)</a:t>
            </a:r>
            <a:endParaRPr sz="1200" dirty="0">
              <a:latin typeface="Century Gothic"/>
              <a:cs typeface="Century Gothic"/>
            </a:endParaRPr>
          </a:p>
          <a:p>
            <a:pPr marL="560705" lvl="2" indent="-18288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latin typeface="Century Gothic"/>
                <a:cs typeface="Century Gothic"/>
              </a:rPr>
              <a:t>Σύστημα Διαχείρισης Ενέργειας (EMS)</a:t>
            </a:r>
            <a:endParaRPr sz="1200" dirty="0">
              <a:latin typeface="Century Gothic"/>
              <a:cs typeface="Century Gothic"/>
            </a:endParaRPr>
          </a:p>
          <a:p>
            <a:pPr marL="377190" lvl="1" indent="-18224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77190" algn="l"/>
              </a:tabLst>
            </a:pPr>
            <a:r>
              <a:rPr lang="el" sz="1400" dirty="0">
                <a:latin typeface="Century Gothic"/>
                <a:cs typeface="Century Gothic"/>
              </a:rPr>
              <a:t>Σταθμοί φόρτισης (CS)</a:t>
            </a:r>
            <a:endParaRPr sz="1400" dirty="0">
              <a:latin typeface="Century Gothic"/>
              <a:cs typeface="Century Gothic"/>
            </a:endParaRPr>
          </a:p>
          <a:p>
            <a:pPr marL="560705" lvl="2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latin typeface="Century Gothic"/>
                <a:cs typeface="Century Gothic"/>
              </a:rPr>
              <a:t>Επικοινωνίες IT/OT</a:t>
            </a:r>
            <a:endParaRPr sz="1200" dirty="0">
              <a:latin typeface="Century Gothic"/>
              <a:cs typeface="Century Gothic"/>
            </a:endParaRPr>
          </a:p>
          <a:p>
            <a:pPr marL="560705" lvl="2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latin typeface="Century Gothic"/>
                <a:cs typeface="Century Gothic"/>
              </a:rPr>
              <a:t>Ηλεκτρικοί σύνδεσμοι (ή εξοπλισμός τροφοδοσίας ηλεκτρικών οχημάτων (EVSE))</a:t>
            </a:r>
            <a:endParaRPr sz="1200" dirty="0">
              <a:latin typeface="Century Gothic"/>
              <a:cs typeface="Century Gothic"/>
            </a:endParaRPr>
          </a:p>
          <a:p>
            <a:pPr marL="560705" lvl="2" indent="-18288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560705" algn="l"/>
              </a:tabLst>
            </a:pPr>
            <a:r>
              <a:rPr lang="el" sz="1200" dirty="0">
                <a:latin typeface="Century Gothic"/>
                <a:cs typeface="Century Gothic"/>
              </a:rPr>
              <a:t>Ελεγκτές, αισθητήρες και έξυπνοι μετρητές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5519" y="1577524"/>
            <a:ext cx="3692525" cy="22631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el" sz="1800" i="1" spc="-25">
                <a:latin typeface="Century Gothic Italic"/>
                <a:cs typeface="Century Gothic Italic"/>
              </a:rPr>
              <a:t>f:</a:t>
            </a: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</a:pP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</a:pPr>
            <a:endParaRPr sz="1800">
              <a:latin typeface="Century Gothic Italic"/>
              <a:cs typeface="Century Gothic Italic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800">
              <a:latin typeface="Century Gothic Italic"/>
              <a:cs typeface="Century Gothic Italic"/>
            </a:endParaRPr>
          </a:p>
          <a:p>
            <a:pPr marR="682625" algn="ctr">
              <a:lnSpc>
                <a:spcPct val="100000"/>
              </a:lnSpc>
            </a:pPr>
            <a:r>
              <a:rPr lang="el" sz="1200" b="1" spc="-20">
                <a:latin typeface="Century Gothic Bold"/>
                <a:cs typeface="Century Gothic Bold"/>
              </a:rPr>
              <a:t>DERS</a:t>
            </a: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</a:pP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</a:pPr>
            <a:endParaRPr sz="1200">
              <a:latin typeface="Century Gothic Bold"/>
              <a:cs typeface="Century Gothic Bold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200">
              <a:latin typeface="Century Gothic Bold"/>
              <a:cs typeface="Century Gothic Bold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l" sz="1200" b="1" spc="-25">
                <a:latin typeface="Century Gothic Bold"/>
                <a:cs typeface="Century Gothic Bold"/>
              </a:rPr>
              <a:t>ΕΥ</a:t>
            </a:r>
            <a:endParaRPr sz="1200">
              <a:latin typeface="Century Gothic Bold"/>
              <a:cs typeface="Century Gothic 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22305" y="1618120"/>
            <a:ext cx="5068570" cy="4792345"/>
            <a:chOff x="6522305" y="1618120"/>
            <a:chExt cx="5068570" cy="4792345"/>
          </a:xfrm>
        </p:grpSpPr>
        <p:sp>
          <p:nvSpPr>
            <p:cNvPr id="11" name="object 11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4292881" y="0"/>
                  </a:moveTo>
                  <a:lnTo>
                    <a:pt x="634898" y="0"/>
                  </a:lnTo>
                  <a:lnTo>
                    <a:pt x="587515" y="1741"/>
                  </a:lnTo>
                  <a:lnTo>
                    <a:pt x="541077" y="6883"/>
                  </a:lnTo>
                  <a:lnTo>
                    <a:pt x="495708" y="15304"/>
                  </a:lnTo>
                  <a:lnTo>
                    <a:pt x="451531" y="26881"/>
                  </a:lnTo>
                  <a:lnTo>
                    <a:pt x="408667" y="41490"/>
                  </a:lnTo>
                  <a:lnTo>
                    <a:pt x="367241" y="59009"/>
                  </a:lnTo>
                  <a:lnTo>
                    <a:pt x="327374" y="79315"/>
                  </a:lnTo>
                  <a:lnTo>
                    <a:pt x="289189" y="102286"/>
                  </a:lnTo>
                  <a:lnTo>
                    <a:pt x="252810" y="127798"/>
                  </a:lnTo>
                  <a:lnTo>
                    <a:pt x="218358" y="155730"/>
                  </a:lnTo>
                  <a:lnTo>
                    <a:pt x="185957" y="185957"/>
                  </a:lnTo>
                  <a:lnTo>
                    <a:pt x="155729" y="218358"/>
                  </a:lnTo>
                  <a:lnTo>
                    <a:pt x="127798" y="252810"/>
                  </a:lnTo>
                  <a:lnTo>
                    <a:pt x="102286" y="289190"/>
                  </a:lnTo>
                  <a:lnTo>
                    <a:pt x="79315" y="327374"/>
                  </a:lnTo>
                  <a:lnTo>
                    <a:pt x="59009" y="367241"/>
                  </a:lnTo>
                  <a:lnTo>
                    <a:pt x="41490" y="408668"/>
                  </a:lnTo>
                  <a:lnTo>
                    <a:pt x="26881" y="451532"/>
                  </a:lnTo>
                  <a:lnTo>
                    <a:pt x="15304" y="495709"/>
                  </a:lnTo>
                  <a:lnTo>
                    <a:pt x="6883" y="541078"/>
                  </a:lnTo>
                  <a:lnTo>
                    <a:pt x="1741" y="587516"/>
                  </a:lnTo>
                  <a:lnTo>
                    <a:pt x="0" y="634899"/>
                  </a:lnTo>
                  <a:lnTo>
                    <a:pt x="0" y="3174431"/>
                  </a:lnTo>
                  <a:lnTo>
                    <a:pt x="1741" y="3221814"/>
                  </a:lnTo>
                  <a:lnTo>
                    <a:pt x="6883" y="3268251"/>
                  </a:lnTo>
                  <a:lnTo>
                    <a:pt x="15304" y="3313620"/>
                  </a:lnTo>
                  <a:lnTo>
                    <a:pt x="26881" y="3357798"/>
                  </a:lnTo>
                  <a:lnTo>
                    <a:pt x="41490" y="3400661"/>
                  </a:lnTo>
                  <a:lnTo>
                    <a:pt x="59009" y="3442088"/>
                  </a:lnTo>
                  <a:lnTo>
                    <a:pt x="79315" y="3481955"/>
                  </a:lnTo>
                  <a:lnTo>
                    <a:pt x="102286" y="3520140"/>
                  </a:lnTo>
                  <a:lnTo>
                    <a:pt x="127798" y="3556520"/>
                  </a:lnTo>
                  <a:lnTo>
                    <a:pt x="155729" y="3590971"/>
                  </a:lnTo>
                  <a:lnTo>
                    <a:pt x="185957" y="3623372"/>
                  </a:lnTo>
                  <a:lnTo>
                    <a:pt x="218358" y="3653600"/>
                  </a:lnTo>
                  <a:lnTo>
                    <a:pt x="252810" y="3681531"/>
                  </a:lnTo>
                  <a:lnTo>
                    <a:pt x="289189" y="3707044"/>
                  </a:lnTo>
                  <a:lnTo>
                    <a:pt x="327374" y="3730015"/>
                  </a:lnTo>
                  <a:lnTo>
                    <a:pt x="367241" y="3750321"/>
                  </a:lnTo>
                  <a:lnTo>
                    <a:pt x="408667" y="3767840"/>
                  </a:lnTo>
                  <a:lnTo>
                    <a:pt x="451531" y="3782449"/>
                  </a:lnTo>
                  <a:lnTo>
                    <a:pt x="495708" y="3794025"/>
                  </a:lnTo>
                  <a:lnTo>
                    <a:pt x="541077" y="3802446"/>
                  </a:lnTo>
                  <a:lnTo>
                    <a:pt x="587515" y="3807589"/>
                  </a:lnTo>
                  <a:lnTo>
                    <a:pt x="634898" y="3809330"/>
                  </a:lnTo>
                  <a:lnTo>
                    <a:pt x="4292881" y="3809330"/>
                  </a:lnTo>
                  <a:lnTo>
                    <a:pt x="4340265" y="3807589"/>
                  </a:lnTo>
                  <a:lnTo>
                    <a:pt x="4386702" y="3802446"/>
                  </a:lnTo>
                  <a:lnTo>
                    <a:pt x="4432071" y="3794025"/>
                  </a:lnTo>
                  <a:lnTo>
                    <a:pt x="4476248" y="3782449"/>
                  </a:lnTo>
                  <a:lnTo>
                    <a:pt x="4519112" y="3767840"/>
                  </a:lnTo>
                  <a:lnTo>
                    <a:pt x="4560538" y="3750321"/>
                  </a:lnTo>
                  <a:lnTo>
                    <a:pt x="4600406" y="3730015"/>
                  </a:lnTo>
                  <a:lnTo>
                    <a:pt x="4638590" y="3707044"/>
                  </a:lnTo>
                  <a:lnTo>
                    <a:pt x="4674970" y="3681531"/>
                  </a:lnTo>
                  <a:lnTo>
                    <a:pt x="4709421" y="3653600"/>
                  </a:lnTo>
                  <a:lnTo>
                    <a:pt x="4741822" y="3623372"/>
                  </a:lnTo>
                  <a:lnTo>
                    <a:pt x="4772050" y="3590971"/>
                  </a:lnTo>
                  <a:lnTo>
                    <a:pt x="4799981" y="3556520"/>
                  </a:lnTo>
                  <a:lnTo>
                    <a:pt x="4825494" y="3520140"/>
                  </a:lnTo>
                  <a:lnTo>
                    <a:pt x="4848464" y="3481955"/>
                  </a:lnTo>
                  <a:lnTo>
                    <a:pt x="4868771" y="3442088"/>
                  </a:lnTo>
                  <a:lnTo>
                    <a:pt x="4886290" y="3400661"/>
                  </a:lnTo>
                  <a:lnTo>
                    <a:pt x="4900899" y="3357798"/>
                  </a:lnTo>
                  <a:lnTo>
                    <a:pt x="4912475" y="3313620"/>
                  </a:lnTo>
                  <a:lnTo>
                    <a:pt x="4920896" y="3268251"/>
                  </a:lnTo>
                  <a:lnTo>
                    <a:pt x="4926038" y="3221814"/>
                  </a:lnTo>
                  <a:lnTo>
                    <a:pt x="4927780" y="3174431"/>
                  </a:lnTo>
                  <a:lnTo>
                    <a:pt x="4927780" y="634899"/>
                  </a:lnTo>
                  <a:lnTo>
                    <a:pt x="4926038" y="587516"/>
                  </a:lnTo>
                  <a:lnTo>
                    <a:pt x="4920896" y="541078"/>
                  </a:lnTo>
                  <a:lnTo>
                    <a:pt x="4912475" y="495709"/>
                  </a:lnTo>
                  <a:lnTo>
                    <a:pt x="4900899" y="451532"/>
                  </a:lnTo>
                  <a:lnTo>
                    <a:pt x="4886290" y="408668"/>
                  </a:lnTo>
                  <a:lnTo>
                    <a:pt x="4868771" y="367241"/>
                  </a:lnTo>
                  <a:lnTo>
                    <a:pt x="4848464" y="327374"/>
                  </a:lnTo>
                  <a:lnTo>
                    <a:pt x="4825494" y="289190"/>
                  </a:lnTo>
                  <a:lnTo>
                    <a:pt x="4799981" y="252810"/>
                  </a:lnTo>
                  <a:lnTo>
                    <a:pt x="4772050" y="218358"/>
                  </a:lnTo>
                  <a:lnTo>
                    <a:pt x="4741822" y="185957"/>
                  </a:lnTo>
                  <a:lnTo>
                    <a:pt x="4709421" y="155730"/>
                  </a:lnTo>
                  <a:lnTo>
                    <a:pt x="4674970" y="127798"/>
                  </a:lnTo>
                  <a:lnTo>
                    <a:pt x="4638590" y="102286"/>
                  </a:lnTo>
                  <a:lnTo>
                    <a:pt x="4600406" y="79315"/>
                  </a:lnTo>
                  <a:lnTo>
                    <a:pt x="4560538" y="59009"/>
                  </a:lnTo>
                  <a:lnTo>
                    <a:pt x="4519112" y="41490"/>
                  </a:lnTo>
                  <a:lnTo>
                    <a:pt x="4476248" y="26881"/>
                  </a:lnTo>
                  <a:lnTo>
                    <a:pt x="4432071" y="15304"/>
                  </a:lnTo>
                  <a:lnTo>
                    <a:pt x="4386702" y="6883"/>
                  </a:lnTo>
                  <a:lnTo>
                    <a:pt x="4340265" y="1741"/>
                  </a:lnTo>
                  <a:lnTo>
                    <a:pt x="4292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30243" y="2097180"/>
              <a:ext cx="4928235" cy="3809365"/>
            </a:xfrm>
            <a:custGeom>
              <a:avLst/>
              <a:gdLst/>
              <a:ahLst/>
              <a:cxnLst/>
              <a:rect l="l" t="t" r="r" b="b"/>
              <a:pathLst>
                <a:path w="4928234" h="3809365">
                  <a:moveTo>
                    <a:pt x="0" y="634899"/>
                  </a:moveTo>
                  <a:lnTo>
                    <a:pt x="1741" y="587516"/>
                  </a:lnTo>
                  <a:lnTo>
                    <a:pt x="6883" y="541078"/>
                  </a:lnTo>
                  <a:lnTo>
                    <a:pt x="15304" y="495709"/>
                  </a:lnTo>
                  <a:lnTo>
                    <a:pt x="26881" y="451531"/>
                  </a:lnTo>
                  <a:lnTo>
                    <a:pt x="41490" y="408668"/>
                  </a:lnTo>
                  <a:lnTo>
                    <a:pt x="59009" y="367241"/>
                  </a:lnTo>
                  <a:lnTo>
                    <a:pt x="79315" y="327374"/>
                  </a:lnTo>
                  <a:lnTo>
                    <a:pt x="102286" y="289189"/>
                  </a:lnTo>
                  <a:lnTo>
                    <a:pt x="127798" y="252810"/>
                  </a:lnTo>
                  <a:lnTo>
                    <a:pt x="155730" y="218358"/>
                  </a:lnTo>
                  <a:lnTo>
                    <a:pt x="185957" y="185957"/>
                  </a:lnTo>
                  <a:lnTo>
                    <a:pt x="218358" y="155730"/>
                  </a:lnTo>
                  <a:lnTo>
                    <a:pt x="252810" y="127798"/>
                  </a:lnTo>
                  <a:lnTo>
                    <a:pt x="289189" y="102286"/>
                  </a:lnTo>
                  <a:lnTo>
                    <a:pt x="327374" y="79315"/>
                  </a:lnTo>
                  <a:lnTo>
                    <a:pt x="367241" y="59009"/>
                  </a:lnTo>
                  <a:lnTo>
                    <a:pt x="408668" y="41490"/>
                  </a:lnTo>
                  <a:lnTo>
                    <a:pt x="451531" y="26881"/>
                  </a:lnTo>
                  <a:lnTo>
                    <a:pt x="495709" y="15304"/>
                  </a:lnTo>
                  <a:lnTo>
                    <a:pt x="541078" y="6883"/>
                  </a:lnTo>
                  <a:lnTo>
                    <a:pt x="587515" y="1741"/>
                  </a:lnTo>
                  <a:lnTo>
                    <a:pt x="634899" y="0"/>
                  </a:lnTo>
                  <a:lnTo>
                    <a:pt x="4292882" y="0"/>
                  </a:lnTo>
                  <a:lnTo>
                    <a:pt x="4340265" y="1741"/>
                  </a:lnTo>
                  <a:lnTo>
                    <a:pt x="4386702" y="6883"/>
                  </a:lnTo>
                  <a:lnTo>
                    <a:pt x="4432071" y="15304"/>
                  </a:lnTo>
                  <a:lnTo>
                    <a:pt x="4476249" y="26881"/>
                  </a:lnTo>
                  <a:lnTo>
                    <a:pt x="4519112" y="41490"/>
                  </a:lnTo>
                  <a:lnTo>
                    <a:pt x="4560539" y="59009"/>
                  </a:lnTo>
                  <a:lnTo>
                    <a:pt x="4600406" y="79315"/>
                  </a:lnTo>
                  <a:lnTo>
                    <a:pt x="4638591" y="102286"/>
                  </a:lnTo>
                  <a:lnTo>
                    <a:pt x="4674970" y="127798"/>
                  </a:lnTo>
                  <a:lnTo>
                    <a:pt x="4709422" y="155730"/>
                  </a:lnTo>
                  <a:lnTo>
                    <a:pt x="4741823" y="185957"/>
                  </a:lnTo>
                  <a:lnTo>
                    <a:pt x="4772051" y="218358"/>
                  </a:lnTo>
                  <a:lnTo>
                    <a:pt x="4799982" y="252810"/>
                  </a:lnTo>
                  <a:lnTo>
                    <a:pt x="4825494" y="289189"/>
                  </a:lnTo>
                  <a:lnTo>
                    <a:pt x="4848465" y="327374"/>
                  </a:lnTo>
                  <a:lnTo>
                    <a:pt x="4868771" y="367241"/>
                  </a:lnTo>
                  <a:lnTo>
                    <a:pt x="4886291" y="408668"/>
                  </a:lnTo>
                  <a:lnTo>
                    <a:pt x="4900900" y="451531"/>
                  </a:lnTo>
                  <a:lnTo>
                    <a:pt x="4912476" y="495709"/>
                  </a:lnTo>
                  <a:lnTo>
                    <a:pt x="4920897" y="541078"/>
                  </a:lnTo>
                  <a:lnTo>
                    <a:pt x="4926039" y="587516"/>
                  </a:lnTo>
                  <a:lnTo>
                    <a:pt x="4927781" y="634899"/>
                  </a:lnTo>
                  <a:lnTo>
                    <a:pt x="4927781" y="3174432"/>
                  </a:lnTo>
                  <a:lnTo>
                    <a:pt x="4926039" y="3221815"/>
                  </a:lnTo>
                  <a:lnTo>
                    <a:pt x="4920897" y="3268252"/>
                  </a:lnTo>
                  <a:lnTo>
                    <a:pt x="4912476" y="3313621"/>
                  </a:lnTo>
                  <a:lnTo>
                    <a:pt x="4900900" y="3357799"/>
                  </a:lnTo>
                  <a:lnTo>
                    <a:pt x="4886291" y="3400662"/>
                  </a:lnTo>
                  <a:lnTo>
                    <a:pt x="4868771" y="3442089"/>
                  </a:lnTo>
                  <a:lnTo>
                    <a:pt x="4848465" y="3481956"/>
                  </a:lnTo>
                  <a:lnTo>
                    <a:pt x="4825494" y="3520141"/>
                  </a:lnTo>
                  <a:lnTo>
                    <a:pt x="4799982" y="3556520"/>
                  </a:lnTo>
                  <a:lnTo>
                    <a:pt x="4772051" y="3590972"/>
                  </a:lnTo>
                  <a:lnTo>
                    <a:pt x="4741823" y="3623373"/>
                  </a:lnTo>
                  <a:lnTo>
                    <a:pt x="4709422" y="3653601"/>
                  </a:lnTo>
                  <a:lnTo>
                    <a:pt x="4674970" y="3681532"/>
                  </a:lnTo>
                  <a:lnTo>
                    <a:pt x="4638591" y="3707044"/>
                  </a:lnTo>
                  <a:lnTo>
                    <a:pt x="4600406" y="3730015"/>
                  </a:lnTo>
                  <a:lnTo>
                    <a:pt x="4560539" y="3750321"/>
                  </a:lnTo>
                  <a:lnTo>
                    <a:pt x="4519112" y="3767840"/>
                  </a:lnTo>
                  <a:lnTo>
                    <a:pt x="4476249" y="3782450"/>
                  </a:lnTo>
                  <a:lnTo>
                    <a:pt x="4432071" y="3794026"/>
                  </a:lnTo>
                  <a:lnTo>
                    <a:pt x="4386702" y="3802447"/>
                  </a:lnTo>
                  <a:lnTo>
                    <a:pt x="4340265" y="3807589"/>
                  </a:lnTo>
                  <a:lnTo>
                    <a:pt x="4292882" y="3809331"/>
                  </a:lnTo>
                  <a:lnTo>
                    <a:pt x="634899" y="3809331"/>
                  </a:lnTo>
                  <a:lnTo>
                    <a:pt x="587515" y="3807589"/>
                  </a:lnTo>
                  <a:lnTo>
                    <a:pt x="541078" y="3802447"/>
                  </a:lnTo>
                  <a:lnTo>
                    <a:pt x="495709" y="3794026"/>
                  </a:lnTo>
                  <a:lnTo>
                    <a:pt x="451531" y="3782450"/>
                  </a:lnTo>
                  <a:lnTo>
                    <a:pt x="408668" y="3767840"/>
                  </a:lnTo>
                  <a:lnTo>
                    <a:pt x="367241" y="3750321"/>
                  </a:lnTo>
                  <a:lnTo>
                    <a:pt x="327374" y="3730015"/>
                  </a:lnTo>
                  <a:lnTo>
                    <a:pt x="289189" y="3707044"/>
                  </a:lnTo>
                  <a:lnTo>
                    <a:pt x="252810" y="3681532"/>
                  </a:lnTo>
                  <a:lnTo>
                    <a:pt x="218358" y="3653601"/>
                  </a:lnTo>
                  <a:lnTo>
                    <a:pt x="185957" y="3623373"/>
                  </a:lnTo>
                  <a:lnTo>
                    <a:pt x="155730" y="3590972"/>
                  </a:lnTo>
                  <a:lnTo>
                    <a:pt x="127798" y="3556520"/>
                  </a:lnTo>
                  <a:lnTo>
                    <a:pt x="102286" y="3520141"/>
                  </a:lnTo>
                  <a:lnTo>
                    <a:pt x="79315" y="3481956"/>
                  </a:lnTo>
                  <a:lnTo>
                    <a:pt x="59009" y="3442089"/>
                  </a:lnTo>
                  <a:lnTo>
                    <a:pt x="41490" y="3400662"/>
                  </a:lnTo>
                  <a:lnTo>
                    <a:pt x="26881" y="3357799"/>
                  </a:lnTo>
                  <a:lnTo>
                    <a:pt x="15304" y="3313621"/>
                  </a:lnTo>
                  <a:lnTo>
                    <a:pt x="6883" y="3268252"/>
                  </a:lnTo>
                  <a:lnTo>
                    <a:pt x="1741" y="3221815"/>
                  </a:lnTo>
                  <a:lnTo>
                    <a:pt x="0" y="3174432"/>
                  </a:lnTo>
                  <a:lnTo>
                    <a:pt x="0" y="634899"/>
                  </a:lnTo>
                  <a:close/>
                </a:path>
              </a:pathLst>
            </a:custGeom>
            <a:ln w="158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83" y="1618120"/>
              <a:ext cx="5024824" cy="479200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549376" y="623531"/>
            <a:ext cx="4314190" cy="6156325"/>
            <a:chOff x="7549376" y="623531"/>
            <a:chExt cx="4314190" cy="6156325"/>
          </a:xfrm>
        </p:grpSpPr>
        <p:sp>
          <p:nvSpPr>
            <p:cNvPr id="16" name="object 16"/>
            <p:cNvSpPr/>
            <p:nvPr/>
          </p:nvSpPr>
          <p:spPr>
            <a:xfrm>
              <a:off x="10193245" y="1470162"/>
              <a:ext cx="358140" cy="835025"/>
            </a:xfrm>
            <a:custGeom>
              <a:avLst/>
              <a:gdLst/>
              <a:ahLst/>
              <a:cxnLst/>
              <a:rect l="l" t="t" r="r" b="b"/>
              <a:pathLst>
                <a:path w="358140" h="835025">
                  <a:moveTo>
                    <a:pt x="178903" y="0"/>
                  </a:moveTo>
                  <a:lnTo>
                    <a:pt x="0" y="178904"/>
                  </a:lnTo>
                  <a:lnTo>
                    <a:pt x="89452" y="178904"/>
                  </a:lnTo>
                  <a:lnTo>
                    <a:pt x="89452" y="655981"/>
                  </a:lnTo>
                  <a:lnTo>
                    <a:pt x="0" y="655981"/>
                  </a:lnTo>
                  <a:lnTo>
                    <a:pt x="178903" y="834886"/>
                  </a:lnTo>
                  <a:lnTo>
                    <a:pt x="357808" y="655981"/>
                  </a:lnTo>
                  <a:lnTo>
                    <a:pt x="268356" y="655981"/>
                  </a:lnTo>
                  <a:lnTo>
                    <a:pt x="268356" y="178904"/>
                  </a:lnTo>
                  <a:lnTo>
                    <a:pt x="357808" y="178904"/>
                  </a:lnTo>
                  <a:lnTo>
                    <a:pt x="17890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3212713" y="0"/>
                  </a:moveTo>
                  <a:lnTo>
                    <a:pt x="0" y="0"/>
                  </a:lnTo>
                  <a:lnTo>
                    <a:pt x="0" y="792035"/>
                  </a:lnTo>
                  <a:lnTo>
                    <a:pt x="3212713" y="792035"/>
                  </a:lnTo>
                  <a:lnTo>
                    <a:pt x="3212713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2680" y="631469"/>
              <a:ext cx="3213100" cy="792480"/>
            </a:xfrm>
            <a:custGeom>
              <a:avLst/>
              <a:gdLst/>
              <a:ahLst/>
              <a:cxnLst/>
              <a:rect l="l" t="t" r="r" b="b"/>
              <a:pathLst>
                <a:path w="3213100" h="792480">
                  <a:moveTo>
                    <a:pt x="0" y="0"/>
                  </a:moveTo>
                  <a:lnTo>
                    <a:pt x="3212714" y="0"/>
                  </a:lnTo>
                  <a:lnTo>
                    <a:pt x="3212714" y="792035"/>
                  </a:lnTo>
                  <a:lnTo>
                    <a:pt x="0" y="79203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06903" y="663955"/>
            <a:ext cx="48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800" b="1" spc="-25">
                <a:solidFill>
                  <a:srgbClr val="FFFFFF"/>
                </a:solidFill>
                <a:latin typeface="Century Gothic Bold"/>
                <a:cs typeface="Century Gothic Bold"/>
              </a:rPr>
              <a:t>CCS</a:t>
            </a:r>
            <a:endParaRPr sz="1800">
              <a:latin typeface="Century Gothic Bold"/>
              <a:cs typeface="Century Gothic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05483" y="1005443"/>
            <a:ext cx="1548765" cy="335280"/>
            <a:chOff x="8705483" y="1005443"/>
            <a:chExt cx="1548765" cy="335280"/>
          </a:xfrm>
        </p:grpSpPr>
        <p:sp>
          <p:nvSpPr>
            <p:cNvPr id="22" name="object 22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1532473" y="0"/>
                  </a:moveTo>
                  <a:lnTo>
                    <a:pt x="0" y="0"/>
                  </a:lnTo>
                  <a:lnTo>
                    <a:pt x="0" y="318860"/>
                  </a:lnTo>
                  <a:lnTo>
                    <a:pt x="1532473" y="318860"/>
                  </a:lnTo>
                  <a:lnTo>
                    <a:pt x="1532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3420" y="1013381"/>
              <a:ext cx="1532890" cy="319405"/>
            </a:xfrm>
            <a:custGeom>
              <a:avLst/>
              <a:gdLst/>
              <a:ahLst/>
              <a:cxnLst/>
              <a:rect l="l" t="t" r="r" b="b"/>
              <a:pathLst>
                <a:path w="1532890" h="319405">
                  <a:moveTo>
                    <a:pt x="0" y="0"/>
                  </a:moveTo>
                  <a:lnTo>
                    <a:pt x="1532473" y="0"/>
                  </a:lnTo>
                  <a:lnTo>
                    <a:pt x="1532473" y="318860"/>
                  </a:lnTo>
                  <a:lnTo>
                    <a:pt x="0" y="31886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36769" y="1053083"/>
            <a:ext cx="498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" sz="1400" spc="-20">
                <a:latin typeface="Century Gothic"/>
                <a:cs typeface="Century Gothic"/>
              </a:rPr>
              <a:t>CSMS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299762" y="1005443"/>
            <a:ext cx="1477010" cy="327025"/>
            <a:chOff x="10299762" y="1005443"/>
            <a:chExt cx="1477010" cy="327025"/>
          </a:xfrm>
        </p:grpSpPr>
        <p:sp>
          <p:nvSpPr>
            <p:cNvPr id="26" name="object 26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1460844" y="0"/>
                  </a:moveTo>
                  <a:lnTo>
                    <a:pt x="0" y="0"/>
                  </a:lnTo>
                  <a:lnTo>
                    <a:pt x="0" y="310892"/>
                  </a:lnTo>
                  <a:lnTo>
                    <a:pt x="1460844" y="310892"/>
                  </a:lnTo>
                  <a:lnTo>
                    <a:pt x="1460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07699" y="1013381"/>
              <a:ext cx="1461135" cy="311150"/>
            </a:xfrm>
            <a:custGeom>
              <a:avLst/>
              <a:gdLst/>
              <a:ahLst/>
              <a:cxnLst/>
              <a:rect l="l" t="t" r="r" b="b"/>
              <a:pathLst>
                <a:path w="1461134" h="311150">
                  <a:moveTo>
                    <a:pt x="0" y="0"/>
                  </a:moveTo>
                  <a:lnTo>
                    <a:pt x="1460844" y="0"/>
                  </a:lnTo>
                  <a:lnTo>
                    <a:pt x="1460844" y="310893"/>
                  </a:lnTo>
                  <a:lnTo>
                    <a:pt x="0" y="31089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BC8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864289" y="1050035"/>
            <a:ext cx="360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Century Gothic"/>
                <a:cs typeface="Century Gothic"/>
              </a:rPr>
              <a:t>EMS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68237" y="1537491"/>
            <a:ext cx="4423410" cy="2909570"/>
            <a:chOff x="5668237" y="1537491"/>
            <a:chExt cx="4423410" cy="290957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6337" y="1575591"/>
              <a:ext cx="3773319" cy="28331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87287" y="1556541"/>
              <a:ext cx="3811904" cy="2871470"/>
            </a:xfrm>
            <a:custGeom>
              <a:avLst/>
              <a:gdLst/>
              <a:ahLst/>
              <a:cxnLst/>
              <a:rect l="l" t="t" r="r" b="b"/>
              <a:pathLst>
                <a:path w="3811904" h="2871470">
                  <a:moveTo>
                    <a:pt x="0" y="0"/>
                  </a:moveTo>
                  <a:lnTo>
                    <a:pt x="3811420" y="0"/>
                  </a:lnTo>
                  <a:lnTo>
                    <a:pt x="3811420" y="2871224"/>
                  </a:lnTo>
                  <a:lnTo>
                    <a:pt x="0" y="28712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0249" y="1561922"/>
              <a:ext cx="587375" cy="823594"/>
            </a:xfrm>
            <a:custGeom>
              <a:avLst/>
              <a:gdLst/>
              <a:ahLst/>
              <a:cxnLst/>
              <a:rect l="l" t="t" r="r" b="b"/>
              <a:pathLst>
                <a:path w="587375" h="823594">
                  <a:moveTo>
                    <a:pt x="0" y="0"/>
                  </a:moveTo>
                  <a:lnTo>
                    <a:pt x="587115" y="823360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90249" y="4001844"/>
              <a:ext cx="471170" cy="361950"/>
            </a:xfrm>
            <a:custGeom>
              <a:avLst/>
              <a:gdLst/>
              <a:ahLst/>
              <a:cxnLst/>
              <a:rect l="l" t="t" r="r" b="b"/>
              <a:pathLst>
                <a:path w="471170" h="361950">
                  <a:moveTo>
                    <a:pt x="0" y="361737"/>
                  </a:moveTo>
                  <a:lnTo>
                    <a:pt x="471128" y="0"/>
                  </a:lnTo>
                </a:path>
              </a:pathLst>
            </a:custGeom>
            <a:ln w="2857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3052" y="1228871"/>
            <a:ext cx="67901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5430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Font typeface="Arial"/>
              <a:buChar char="•"/>
              <a:tabLst>
                <a:tab pos="192405" algn="l"/>
              </a:tabLst>
            </a:pPr>
            <a:r>
              <a:rPr lang="el" sz="1800" i="1" dirty="0">
                <a:latin typeface="Century Gothic Italic"/>
                <a:cs typeface="Century Gothic Italic"/>
              </a:rPr>
              <a:t>Οι υποδομές φόρτισης ηλεκτρικών οχημάτων αποτελούνται από έξυπνο</a:t>
            </a:r>
            <a:endParaRPr sz="2700" baseline="-12345" dirty="0">
              <a:latin typeface="Century Gothic Bold"/>
              <a:cs typeface="Century Gothic Bol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4089" y="2042530"/>
            <a:ext cx="3417570" cy="1798955"/>
            <a:chOff x="5914089" y="2042530"/>
            <a:chExt cx="3417570" cy="1798955"/>
          </a:xfrm>
        </p:grpSpPr>
        <p:sp>
          <p:nvSpPr>
            <p:cNvPr id="36" name="object 36"/>
            <p:cNvSpPr/>
            <p:nvPr/>
          </p:nvSpPr>
          <p:spPr>
            <a:xfrm>
              <a:off x="5933139" y="2061580"/>
              <a:ext cx="2050414" cy="1650364"/>
            </a:xfrm>
            <a:custGeom>
              <a:avLst/>
              <a:gdLst/>
              <a:ahLst/>
              <a:cxnLst/>
              <a:rect l="l" t="t" r="r" b="b"/>
              <a:pathLst>
                <a:path w="2050415" h="1650364">
                  <a:moveTo>
                    <a:pt x="0" y="0"/>
                  </a:moveTo>
                  <a:lnTo>
                    <a:pt x="2050177" y="0"/>
                  </a:lnTo>
                  <a:lnTo>
                    <a:pt x="2050177" y="1649746"/>
                  </a:lnTo>
                  <a:lnTo>
                    <a:pt x="0" y="164974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04785" y="3374604"/>
              <a:ext cx="1122045" cy="462280"/>
            </a:xfrm>
            <a:custGeom>
              <a:avLst/>
              <a:gdLst/>
              <a:ahLst/>
              <a:cxnLst/>
              <a:rect l="l" t="t" r="r" b="b"/>
              <a:pathLst>
                <a:path w="1122045" h="462279">
                  <a:moveTo>
                    <a:pt x="1121718" y="0"/>
                  </a:moveTo>
                  <a:lnTo>
                    <a:pt x="0" y="0"/>
                  </a:lnTo>
                  <a:lnTo>
                    <a:pt x="0" y="461665"/>
                  </a:lnTo>
                  <a:lnTo>
                    <a:pt x="1121718" y="461665"/>
                  </a:lnTo>
                  <a:lnTo>
                    <a:pt x="1121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04785" y="3374604"/>
              <a:ext cx="1122045" cy="462280"/>
            </a:xfrm>
            <a:custGeom>
              <a:avLst/>
              <a:gdLst/>
              <a:ahLst/>
              <a:cxnLst/>
              <a:rect l="l" t="t" r="r" b="b"/>
              <a:pathLst>
                <a:path w="1122045" h="462279">
                  <a:moveTo>
                    <a:pt x="0" y="0"/>
                  </a:moveTo>
                  <a:lnTo>
                    <a:pt x="1121718" y="0"/>
                  </a:lnTo>
                  <a:lnTo>
                    <a:pt x="1121718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9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83525" y="3406140"/>
            <a:ext cx="12443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" sz="700" b="1" dirty="0">
                <a:latin typeface="Century Gothic Bold"/>
                <a:cs typeface="Century Gothic Bold"/>
              </a:rPr>
              <a:t>Αισθητήρες που αντιλαμβάνονται την πραγματική κατανάλωση ενέργειας</a:t>
            </a:r>
            <a:endParaRPr sz="700" dirty="0">
              <a:latin typeface="Century Gothic Bold"/>
              <a:cs typeface="Century Gothic 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16746" y="3249662"/>
            <a:ext cx="1122045" cy="339090"/>
          </a:xfrm>
          <a:custGeom>
            <a:avLst/>
            <a:gdLst/>
            <a:ahLst/>
            <a:cxnLst/>
            <a:rect l="l" t="t" r="r" b="b"/>
            <a:pathLst>
              <a:path w="1122045" h="339089">
                <a:moveTo>
                  <a:pt x="1121718" y="0"/>
                </a:moveTo>
                <a:lnTo>
                  <a:pt x="0" y="0"/>
                </a:lnTo>
                <a:lnTo>
                  <a:pt x="0" y="338554"/>
                </a:lnTo>
                <a:lnTo>
                  <a:pt x="1121718" y="338554"/>
                </a:lnTo>
                <a:lnTo>
                  <a:pt x="112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516746" y="3249662"/>
            <a:ext cx="1122045" cy="339090"/>
          </a:xfrm>
          <a:prstGeom prst="rect">
            <a:avLst/>
          </a:prstGeom>
          <a:ln w="9525">
            <a:solidFill>
              <a:srgbClr val="009051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0805" marR="189865">
              <a:lnSpc>
                <a:spcPts val="910"/>
              </a:lnSpc>
              <a:spcBef>
                <a:spcPts val="420"/>
              </a:spcBef>
            </a:pPr>
            <a:r>
              <a:rPr lang="el" sz="800" b="1" dirty="0">
                <a:latin typeface="Century Gothic Bold"/>
                <a:cs typeface="Century Gothic Bold"/>
              </a:rPr>
              <a:t>RaspBerry Pi 3 για έλεγχο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78739" y="6523201"/>
            <a:ext cx="333121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" dirty="0">
                <a:solidFill>
                  <a:srgbClr val="000000"/>
                </a:solidFill>
              </a:rPr>
              <a:t>CSP008_S_E: Κριστίνα Αλκαράθ (UMA)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456826" y="2258693"/>
            <a:ext cx="1185854" cy="284693"/>
          </a:xfrm>
          <a:prstGeom prst="rect">
            <a:avLst/>
          </a:prstGeom>
          <a:solidFill>
            <a:srgbClr val="FFFFFF"/>
          </a:solidFill>
          <a:ln w="9525">
            <a:solidFill>
              <a:srgbClr val="009051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 marR="327025">
              <a:lnSpc>
                <a:spcPts val="910"/>
              </a:lnSpc>
              <a:spcBef>
                <a:spcPts val="420"/>
              </a:spcBef>
            </a:pPr>
            <a:r>
              <a:rPr lang="el" sz="800" b="1" dirty="0">
                <a:latin typeface="Century Gothic Bold"/>
                <a:cs typeface="Century Gothic Bold"/>
              </a:rPr>
              <a:t>SmartPi για τον έξυπνο μετρητή</a:t>
            </a:r>
            <a:endParaRPr sz="800" dirty="0">
              <a:latin typeface="Century Gothic Bold"/>
              <a:cs typeface="Century Gothic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34327" y="5510276"/>
            <a:ext cx="155638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lang="el" sz="1800" b="1" spc="-10">
                <a:latin typeface="Century Gothic Bold"/>
                <a:cs typeface="Century Gothic Bold"/>
              </a:rPr>
              <a:t>Μικροδίκτυο</a:t>
            </a:r>
            <a:endParaRPr sz="1800">
              <a:latin typeface="Century Gothic Bold"/>
              <a:cs typeface="Century Gothic Bold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l" sz="600">
                <a:latin typeface="Century Gothic"/>
                <a:cs typeface="Century Gothic"/>
              </a:rPr>
              <a:t>Πηγή: Vecteezy, https://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</a:rPr>
              <a:t> </a:t>
            </a:r>
            <a:r>
              <a:rPr lang="el" sz="600" u="sng" spc="-20">
                <a:solidFill>
                  <a:srgbClr val="87882D"/>
                </a:solidFill>
                <a:uFill>
                  <a:solidFill>
                    <a:srgbClr val="87882D"/>
                  </a:solidFill>
                </a:uFill>
                <a:latin typeface="Calibri"/>
                <a:cs typeface="Calibri"/>
                <a:hlinkClick r:id="rId6"/>
              </a:rPr>
              <a:t>www.vecteezy.com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BB041C-55A0-C955-5D4A-898F3B4D1A03}"/>
              </a:ext>
            </a:extLst>
          </p:cNvPr>
          <p:cNvSpPr txBox="1"/>
          <p:nvPr/>
        </p:nvSpPr>
        <p:spPr>
          <a:xfrm>
            <a:off x="5775434" y="1672951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" sz="1800" b="1" baseline="-12345" dirty="0">
                <a:latin typeface="Century Gothic Bold"/>
                <a:cs typeface="Century Gothic Bold"/>
              </a:rPr>
              <a:t>μετρητής και ελεγκτής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2220</Words>
  <Application>Microsoft Office PowerPoint</Application>
  <PresentationFormat>Ευρεία οθόνη</PresentationFormat>
  <Paragraphs>471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5" baseType="lpstr">
      <vt:lpstr>Aptos</vt:lpstr>
      <vt:lpstr>Arial</vt:lpstr>
      <vt:lpstr>Book Antiqua</vt:lpstr>
      <vt:lpstr>Calibri</vt:lpstr>
      <vt:lpstr>Century Gothic</vt:lpstr>
      <vt:lpstr>Century Gothic Bold</vt:lpstr>
      <vt:lpstr>Century Gothic Bold Italic</vt:lpstr>
      <vt:lpstr>Century Gothic Italic</vt:lpstr>
      <vt:lpstr>Courier New</vt:lpstr>
      <vt:lpstr>Times New Roman</vt:lpstr>
      <vt:lpstr>Office Theme</vt:lpstr>
      <vt:lpstr>Παρουσίαση του PowerPoint</vt:lpstr>
      <vt:lpstr>Γνωστοποίηση</vt:lpstr>
      <vt:lpstr>Προστασία των σταθμών φόρτισης από Συγκεκριμένες απειλές</vt:lpstr>
      <vt:lpstr>Προστασία των σταθμών φόρτισης από Συγκεκριμένες απειλές</vt:lpstr>
      <vt:lpstr>Υποδομές Φόρτισης Ενέργειας</vt:lpstr>
      <vt:lpstr>Υποδομές Φόρτισης Ενέργειας</vt:lpstr>
      <vt:lpstr>Υποδομές Φόρτισης Ενέργειας</vt:lpstr>
      <vt:lpstr>Υποδομές Φόρτισης Ενέργειας</vt:lpstr>
      <vt:lpstr>Υποδομές Φόρτισης Ενέργειας</vt:lpstr>
      <vt:lpstr>Υποδομές Φόρτισης Ενέργειας</vt:lpstr>
      <vt:lpstr>Υποδομές Φόρτισης Ενέργειας</vt:lpstr>
      <vt:lpstr>Τεχνολογίες και πρωτόκολλα</vt:lpstr>
      <vt:lpstr>Κεντρικό Σύστημα Ελέγχου (CCS)</vt:lpstr>
      <vt:lpstr>OCPP - Πρωτόκολλο ανοιχτού σημείου φόρτισης</vt:lpstr>
      <vt:lpstr>Προφίλ ασφαλείας OCPP</vt:lpstr>
      <vt:lpstr>Κεντρικό Σύστημα Ελέγχου (CCS)</vt:lpstr>
      <vt:lpstr>Παρουσίαση του PowerPoint</vt:lpstr>
      <vt:lpstr>Κεντρικό Σύστημα Ελέγχου (CCS)</vt:lpstr>
      <vt:lpstr>Κεντρικό Σύστημα Ελέγχου (CCS)</vt:lpstr>
      <vt:lpstr>Κεντρικό Σύστημα Ελέγχου (CCS)</vt:lpstr>
      <vt:lpstr>Σχέσεις με άλλες υποδομές ζωτικής σημασίας</vt:lpstr>
      <vt:lpstr>Παραπομπές και πηγές</vt:lpstr>
      <vt:lpstr>Συνδεθείτε με το CyberSecPro: Πώς να εγγραφείτε και άλλες πρακτικές πληροφορίες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ASUS2</dc:creator>
  <cp:lastModifiedBy>KONSTANTINOS ZAFEIRIS</cp:lastModifiedBy>
  <cp:revision>5</cp:revision>
  <dcterms:modified xsi:type="dcterms:W3CDTF">2025-04-28T22:10:18Z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2025-04-28T00:00:00Z</vt:filetime>
  </property>
  <property fmtid="{D5CDD505-2E9C-101B-9397-08002B2CF9AE}" pid="4" name="Producer">
    <vt:lpwstr>macOS Versión 10.15.7 (Compilación 19H2026) Quartz PDFContext</vt:lpwstr>
  </property>
</Properties>
</file>