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86" r:id="rId2"/>
    <p:sldMasterId id="2147483699" r:id="rId3"/>
    <p:sldMasterId id="2147483715" r:id="rId4"/>
  </p:sldMasterIdLst>
  <p:notesMasterIdLst>
    <p:notesMasterId r:id="rId71"/>
  </p:notesMasterIdLst>
  <p:handoutMasterIdLst>
    <p:handoutMasterId r:id="rId72"/>
  </p:handoutMasterIdLst>
  <p:sldIdLst>
    <p:sldId id="2300" r:id="rId5"/>
    <p:sldId id="407" r:id="rId6"/>
    <p:sldId id="388" r:id="rId7"/>
    <p:sldId id="382" r:id="rId8"/>
    <p:sldId id="391" r:id="rId9"/>
    <p:sldId id="378" r:id="rId10"/>
    <p:sldId id="398" r:id="rId11"/>
    <p:sldId id="393" r:id="rId12"/>
    <p:sldId id="394" r:id="rId13"/>
    <p:sldId id="404" r:id="rId14"/>
    <p:sldId id="2337" r:id="rId15"/>
    <p:sldId id="405" r:id="rId16"/>
    <p:sldId id="2316" r:id="rId17"/>
    <p:sldId id="2339" r:id="rId18"/>
    <p:sldId id="2360" r:id="rId19"/>
    <p:sldId id="805" r:id="rId20"/>
    <p:sldId id="2299" r:id="rId21"/>
    <p:sldId id="988" r:id="rId22"/>
    <p:sldId id="1010" r:id="rId23"/>
    <p:sldId id="1016" r:id="rId24"/>
    <p:sldId id="987" r:id="rId25"/>
    <p:sldId id="2301" r:id="rId26"/>
    <p:sldId id="2338" r:id="rId27"/>
    <p:sldId id="947" r:id="rId28"/>
    <p:sldId id="981" r:id="rId29"/>
    <p:sldId id="1015" r:id="rId30"/>
    <p:sldId id="2356" r:id="rId31"/>
    <p:sldId id="2357" r:id="rId32"/>
    <p:sldId id="259" r:id="rId33"/>
    <p:sldId id="260" r:id="rId34"/>
    <p:sldId id="262" r:id="rId35"/>
    <p:sldId id="264" r:id="rId36"/>
    <p:sldId id="265" r:id="rId37"/>
    <p:sldId id="258" r:id="rId38"/>
    <p:sldId id="263" r:id="rId39"/>
    <p:sldId id="266" r:id="rId40"/>
    <p:sldId id="2359" r:id="rId41"/>
    <p:sldId id="267" r:id="rId42"/>
    <p:sldId id="2358" r:id="rId43"/>
    <p:sldId id="268" r:id="rId44"/>
    <p:sldId id="269" r:id="rId45"/>
    <p:sldId id="271" r:id="rId46"/>
    <p:sldId id="1030" r:id="rId47"/>
    <p:sldId id="881" r:id="rId48"/>
    <p:sldId id="1027" r:id="rId49"/>
    <p:sldId id="808" r:id="rId50"/>
    <p:sldId id="2260" r:id="rId51"/>
    <p:sldId id="370" r:id="rId52"/>
    <p:sldId id="2313" r:id="rId53"/>
    <p:sldId id="550" r:id="rId54"/>
    <p:sldId id="436" r:id="rId55"/>
    <p:sldId id="257" r:id="rId56"/>
    <p:sldId id="2355" r:id="rId57"/>
    <p:sldId id="2348" r:id="rId58"/>
    <p:sldId id="2280" r:id="rId59"/>
    <p:sldId id="2284" r:id="rId60"/>
    <p:sldId id="898" r:id="rId61"/>
    <p:sldId id="2352" r:id="rId62"/>
    <p:sldId id="2281" r:id="rId63"/>
    <p:sldId id="894" r:id="rId64"/>
    <p:sldId id="901" r:id="rId65"/>
    <p:sldId id="2354" r:id="rId66"/>
    <p:sldId id="897" r:id="rId67"/>
    <p:sldId id="2353" r:id="rId68"/>
    <p:sldId id="983" r:id="rId69"/>
    <p:sldId id="2290" r:id="rId7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11F"/>
    <a:srgbClr val="616161"/>
    <a:srgbClr val="CB0538"/>
    <a:srgbClr val="F9B233"/>
    <a:srgbClr val="004F9F"/>
    <a:srgbClr val="3A377E"/>
    <a:srgbClr val="FFCCFF"/>
    <a:srgbClr val="06080A"/>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8" autoAdjust="0"/>
    <p:restoredTop sz="89412" autoAdjust="0"/>
  </p:normalViewPr>
  <p:slideViewPr>
    <p:cSldViewPr snapToGrid="0">
      <p:cViewPr>
        <p:scale>
          <a:sx n="94" d="100"/>
          <a:sy n="94" d="100"/>
        </p:scale>
        <p:origin x="331" y="-1080"/>
      </p:cViewPr>
      <p:guideLst/>
    </p:cSldViewPr>
  </p:slideViewPr>
  <p:notesTextViewPr>
    <p:cViewPr>
      <p:scale>
        <a:sx n="1" d="1"/>
        <a:sy n="1" d="1"/>
      </p:scale>
      <p:origin x="0" y="0"/>
    </p:cViewPr>
  </p:notesTextViewPr>
  <p:notesViewPr>
    <p:cSldViewPr snapToGrid="0">
      <p:cViewPr varScale="1">
        <p:scale>
          <a:sx n="50" d="100"/>
          <a:sy n="50" d="100"/>
        </p:scale>
        <p:origin x="1854"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D11541C-FD86-4FDA-A72E-4CD7D805C6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F39E062-7EE0-4ED2-96F8-EAB73AF047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146337-423F-4029-AD25-C2FFADE0CA71}" type="datetimeFigureOut">
              <a:rPr lang="fr-FR" smtClean="0"/>
              <a:t>04/11/2024</a:t>
            </a:fld>
            <a:endParaRPr lang="fr-FR"/>
          </a:p>
        </p:txBody>
      </p:sp>
      <p:sp>
        <p:nvSpPr>
          <p:cNvPr id="4" name="Espace réservé du pied de page 3">
            <a:extLst>
              <a:ext uri="{FF2B5EF4-FFF2-40B4-BE49-F238E27FC236}">
                <a16:creationId xmlns:a16="http://schemas.microsoft.com/office/drawing/2014/main" id="{25B5D46A-1631-4CA6-99D2-90E7A6344F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0874BE3-21CA-4E1E-9BC5-361615CC00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704B26-C3F0-4030-A6FD-09D5A0B68F43}" type="slidenum">
              <a:rPr lang="fr-FR" smtClean="0"/>
              <a:t>‹N°›</a:t>
            </a:fld>
            <a:endParaRPr lang="fr-FR"/>
          </a:p>
        </p:txBody>
      </p:sp>
    </p:spTree>
    <p:extLst>
      <p:ext uri="{BB962C8B-B14F-4D97-AF65-F5344CB8AC3E}">
        <p14:creationId xmlns:p14="http://schemas.microsoft.com/office/powerpoint/2010/main" val="3750268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24D0-1B80-494F-955B-BA165AF960BE}" type="datetimeFigureOut">
              <a:rPr lang="fr-FR" smtClean="0"/>
              <a:t>03/11/2024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531D5-4203-423E-9463-95D798BAB873}" type="slidenum">
              <a:rPr lang="fr-FR" smtClean="0"/>
              <a:t>‹N°›</a:t>
            </a:fld>
            <a:endParaRPr lang="fr-FR"/>
          </a:p>
        </p:txBody>
      </p:sp>
    </p:spTree>
    <p:extLst>
      <p:ext uri="{BB962C8B-B14F-4D97-AF65-F5344CB8AC3E}">
        <p14:creationId xmlns:p14="http://schemas.microsoft.com/office/powerpoint/2010/main" val="4092379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nisa.europa.eu/events/european-cybersecurity-skills-framework-ecsf-2022/cybersecurity-skills-building-a-cybersecurity-workforce-event-presentations"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enisa.europa.eu/events/2023european-cybersecurity-skills-framework-ecsf/ecsf2023" TargetMode="External"/><Relationship Id="rId4" Type="http://schemas.openxmlformats.org/officeDocument/2006/relationships/hyperlink" Target="https://digital-strategy.ec.europa.eu/en/library/communication-cybersecurity-skills-academ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europa.eu/commission/priorities/digital-single-market_e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Good </a:t>
            </a:r>
            <a:r>
              <a:rPr lang="fr-FR" dirty="0" err="1"/>
              <a:t>morning</a:t>
            </a:r>
            <a:r>
              <a:rPr lang="fr-FR" dirty="0"/>
              <a:t> </a:t>
            </a:r>
            <a:r>
              <a:rPr lang="fr-FR" dirty="0" err="1"/>
              <a:t>dear</a:t>
            </a:r>
            <a:r>
              <a:rPr lang="fr-FR" dirty="0"/>
              <a:t> audience</a:t>
            </a:r>
          </a:p>
          <a:p>
            <a:pPr marL="0" marR="0" lvl="0" indent="0" algn="just" defTabSz="914400" rtl="0" eaLnBrk="1" fontAlgn="auto" latinLnBrk="0" hangingPunct="1">
              <a:lnSpc>
                <a:spcPct val="100000"/>
              </a:lnSpc>
              <a:spcBef>
                <a:spcPts val="600"/>
              </a:spcBef>
              <a:spcAft>
                <a:spcPts val="600"/>
              </a:spcAft>
              <a:buClrTx/>
              <a:buSzTx/>
              <a:buFontTx/>
              <a:buNone/>
              <a:tabLst/>
              <a:defRPr/>
            </a:pPr>
            <a:r>
              <a:rPr lang="de-DE" sz="1800" dirty="0">
                <a:effectLst/>
                <a:latin typeface="Times New Roman" panose="02020603050405020304" pitchFamily="18" charset="0"/>
                <a:ea typeface="Calibri" panose="020F0502020204030204" pitchFamily="34" charset="0"/>
                <a:cs typeface="Arial" panose="020B0604020202020204" pitchFamily="34" charset="0"/>
              </a:rPr>
              <a:t>This </a:t>
            </a:r>
            <a:r>
              <a:rPr lang="en-US" sz="1800" b="1" dirty="0">
                <a:latin typeface="Verdana" panose="020B0604030504040204" pitchFamily="34" charset="0"/>
                <a:ea typeface="Calibri" panose="020F0502020204030204" pitchFamily="34" charset="0"/>
                <a:cs typeface="Helvetica" panose="020B0604020202020204" pitchFamily="34" charset="0"/>
              </a:rPr>
              <a:t>Risks of Maritime Critical Infrastructure MODULE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aims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describing</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the</a:t>
            </a:r>
            <a:r>
              <a:rPr lang="de-DE" sz="1800" dirty="0">
                <a:effectLst/>
                <a:latin typeface="Times New Roman" panose="02020603050405020304" pitchFamily="18" charset="0"/>
                <a:ea typeface="Calibri" panose="020F0502020204030204" pitchFamily="34" charset="0"/>
                <a:cs typeface="Arial" panose="020B0604020202020204" pitchFamily="34" charset="0"/>
              </a:rPr>
              <a:t> maritime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environment</a:t>
            </a:r>
            <a:r>
              <a:rPr lang="de-DE" sz="1800" dirty="0">
                <a:effectLst/>
                <a:latin typeface="Times New Roman" panose="02020603050405020304" pitchFamily="18" charset="0"/>
                <a:ea typeface="Calibri" panose="020F0502020204030204" pitchFamily="34" charset="0"/>
                <a:cs typeface="Arial" panose="020B0604020202020204" pitchFamily="34" charset="0"/>
              </a:rPr>
              <a:t> and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specificities</a:t>
            </a:r>
            <a:r>
              <a:rPr lang="de-DE" sz="1800" dirty="0">
                <a:effectLst/>
                <a:latin typeface="Times New Roman" panose="02020603050405020304" pitchFamily="18" charset="0"/>
                <a:ea typeface="Calibri" panose="020F0502020204030204" pitchFamily="34" charset="0"/>
                <a:cs typeface="Arial" panose="020B0604020202020204" pitchFamily="34" charset="0"/>
              </a:rPr>
              <a:t>. A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focus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is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done</a:t>
            </a:r>
            <a:r>
              <a:rPr lang="de-DE" sz="1800" dirty="0">
                <a:effectLst/>
                <a:latin typeface="Times New Roman" panose="02020603050405020304" pitchFamily="18" charset="0"/>
                <a:ea typeface="Calibri" panose="020F0502020204030204" pitchFamily="34" charset="0"/>
                <a:cs typeface="Arial" panose="020B0604020202020204" pitchFamily="34" charset="0"/>
              </a:rPr>
              <a:t> on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the</a:t>
            </a:r>
            <a:r>
              <a:rPr lang="de-DE" sz="1800" dirty="0">
                <a:effectLst/>
                <a:latin typeface="Times New Roman" panose="02020603050405020304" pitchFamily="18" charset="0"/>
                <a:ea typeface="Calibri" panose="020F0502020204030204" pitchFamily="34" charset="0"/>
                <a:cs typeface="Arial" panose="020B0604020202020204" pitchFamily="34" charset="0"/>
              </a:rPr>
              <a:t> AIS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standards</a:t>
            </a:r>
            <a:r>
              <a:rPr lang="de-DE" sz="1800" dirty="0">
                <a:effectLst/>
                <a:latin typeface="Times New Roman" panose="02020603050405020304" pitchFamily="18" charset="0"/>
                <a:ea typeface="Calibri" panose="020F0502020204030204" pitchFamily="34" charset="0"/>
                <a:cs typeface="Arial" panose="020B0604020202020204" pitchFamily="34" charset="0"/>
              </a:rPr>
              <a:t> and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specificities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as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well</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as</a:t>
            </a:r>
            <a:r>
              <a:rPr lang="de-DE" sz="1800" dirty="0">
                <a:effectLst/>
                <a:latin typeface="Times New Roman" panose="02020603050405020304" pitchFamily="18" charset="0"/>
                <a:ea typeface="Calibri" panose="020F0502020204030204" pitchFamily="34" charset="0"/>
                <a:cs typeface="Arial" panose="020B0604020202020204" pitchFamily="34" charset="0"/>
              </a:rPr>
              <a:t> on international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regulation</a:t>
            </a:r>
            <a:r>
              <a:rPr lang="de-DE" sz="1800" dirty="0">
                <a:effectLst/>
                <a:latin typeface="Times New Roman" panose="02020603050405020304" pitchFamily="18" charset="0"/>
                <a:ea typeface="Calibri" panose="020F0502020204030204" pitchFamily="34" charset="0"/>
                <a:cs typeface="Arial" panose="020B0604020202020204" pitchFamily="34" charset="0"/>
              </a:rPr>
              <a:t>. Common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vulnerabilities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of</a:t>
            </a:r>
            <a:r>
              <a:rPr lang="de-DE" sz="1800" dirty="0">
                <a:effectLst/>
                <a:latin typeface="Times New Roman" panose="02020603050405020304" pitchFamily="18" charset="0"/>
                <a:ea typeface="Calibri" panose="020F0502020204030204" pitchFamily="34" charset="0"/>
                <a:cs typeface="Arial" panose="020B0604020202020204" pitchFamily="34" charset="0"/>
              </a:rPr>
              <a:t> AIS/GNSS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systems</a:t>
            </a:r>
            <a:r>
              <a:rPr lang="de-DE" sz="1800" dirty="0">
                <a:effectLst/>
                <a:latin typeface="Times New Roman" panose="02020603050405020304" pitchFamily="18" charset="0"/>
                <a:ea typeface="Calibri" panose="020F0502020204030204" pitchFamily="34" charset="0"/>
                <a:cs typeface="Arial" panose="020B0604020202020204" pitchFamily="34" charset="0"/>
              </a:rPr>
              <a:t> and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applications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are</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detailed</a:t>
            </a:r>
            <a:r>
              <a:rPr lang="de-DE" sz="1800" dirty="0">
                <a:effectLst/>
                <a:latin typeface="Times New Roman" panose="02020603050405020304" pitchFamily="18" charset="0"/>
                <a:ea typeface="Calibri" panose="020F0502020204030204" pitchFamily="34" charset="0"/>
                <a:cs typeface="Arial" panose="020B0604020202020204" pitchFamily="34" charset="0"/>
              </a:rPr>
              <a:t>; Methods and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examples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of</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hacking</a:t>
            </a:r>
            <a:r>
              <a:rPr lang="de-DE" sz="1800" dirty="0">
                <a:effectLst/>
                <a:latin typeface="Times New Roman" panose="02020603050405020304" pitchFamily="18" charset="0"/>
                <a:ea typeface="Calibri" panose="020F0502020204030204" pitchFamily="34" charset="0"/>
                <a:cs typeface="Arial" panose="020B0604020202020204" pitchFamily="34" charset="0"/>
              </a:rPr>
              <a:t> and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spoofing</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of</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these</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systems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are</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demonstrated</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during</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the</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course</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endParaRPr lang="fr-FR" sz="1800" dirty="0">
              <a:effectLst/>
              <a:latin typeface="Times New Roman" panose="02020603050405020304" pitchFamily="18" charset="0"/>
              <a:ea typeface="Calibri" panose="020F0502020204030204" pitchFamily="34" charset="0"/>
              <a:cs typeface="Arial" panose="020B0604020202020204" pitchFamily="34" charset="0"/>
            </a:endParaRPr>
          </a:p>
          <a:p>
            <a:pPr algn="just">
              <a:spcBef>
                <a:spcPts val="600"/>
              </a:spcBef>
              <a:spcAft>
                <a:spcPts val="600"/>
              </a:spcAft>
            </a:pPr>
            <a:r>
              <a:rPr lang="de-DE" sz="1800" dirty="0">
                <a:effectLst/>
                <a:latin typeface="Times New Roman" panose="02020603050405020304" pitchFamily="18" charset="0"/>
                <a:ea typeface="Calibri" panose="020F0502020204030204" pitchFamily="34" charset="0"/>
                <a:cs typeface="Arial" panose="020B0604020202020204" pitchFamily="34" charset="0"/>
              </a:rPr>
              <a:t>Risk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analysis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security</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plans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policies</a:t>
            </a:r>
            <a:r>
              <a:rPr lang="de-DE" sz="1800" dirty="0">
                <a:effectLst/>
                <a:latin typeface="Times New Roman" panose="02020603050405020304" pitchFamily="18" charset="0"/>
                <a:ea typeface="Calibri" panose="020F0502020204030204" pitchFamily="34" charset="0"/>
                <a:cs typeface="Arial" panose="020B0604020202020204" pitchFamily="34" charset="0"/>
              </a:rPr>
              <a:t> and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processes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regulatory</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framework</a:t>
            </a:r>
            <a:r>
              <a:rPr lang="de-DE" sz="1800" dirty="0">
                <a:effectLst/>
                <a:latin typeface="Times New Roman" panose="02020603050405020304" pitchFamily="18" charset="0"/>
                <a:ea typeface="Calibri" panose="020F0502020204030204" pitchFamily="34" charset="0"/>
                <a:cs typeface="Arial" panose="020B0604020202020204" pitchFamily="34" charset="0"/>
              </a:rPr>
              <a:t> and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security</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standards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continuity</a:t>
            </a:r>
            <a:r>
              <a:rPr lang="de-DE" sz="1800" dirty="0">
                <a:effectLst/>
                <a:latin typeface="Times New Roman" panose="02020603050405020304" pitchFamily="18" charset="0"/>
                <a:ea typeface="Calibri" panose="020F0502020204030204" pitchFamily="34" charset="0"/>
                <a:cs typeface="Arial" panose="020B0604020202020204" pitchFamily="34" charset="0"/>
              </a:rPr>
              <a:t> and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recovery</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measures</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are</a:t>
            </a:r>
            <a:r>
              <a:rPr lang="de-DE" sz="1800" dirty="0">
                <a:effectLst/>
                <a:latin typeface="Times New Roman" panose="02020603050405020304" pitchFamily="18" charset="0"/>
                <a:ea typeface="Calibri" panose="020F0502020204030204" pitchFamily="34" charset="0"/>
                <a:cs typeface="Arial" panose="020B0604020202020204" pitchFamily="34" charset="0"/>
              </a:rPr>
              <a:t> </a:t>
            </a:r>
            <a:r>
              <a:rPr lang="de-DE" sz="1800" dirty="0" err="1">
                <a:effectLst/>
                <a:latin typeface="Times New Roman" panose="02020603050405020304" pitchFamily="18" charset="0"/>
                <a:ea typeface="Calibri" panose="020F0502020204030204" pitchFamily="34" charset="0"/>
                <a:cs typeface="Arial" panose="020B0604020202020204" pitchFamily="34" charset="0"/>
              </a:rPr>
              <a:t>presented</a:t>
            </a:r>
            <a:r>
              <a:rPr lang="de-DE" sz="1800" dirty="0">
                <a:effectLst/>
                <a:latin typeface="Times New Roman" panose="02020603050405020304" pitchFamily="18" charset="0"/>
                <a:ea typeface="Calibri" panose="020F0502020204030204" pitchFamily="34" charset="0"/>
                <a:cs typeface="Arial" panose="020B0604020202020204" pitchFamily="34" charset="0"/>
              </a:rPr>
              <a:t>.</a:t>
            </a:r>
            <a:endParaRPr lang="fr-FR" sz="1800" dirty="0">
              <a:effectLst/>
              <a:latin typeface="Times New Roman" panose="02020603050405020304" pitchFamily="18" charset="0"/>
              <a:ea typeface="Calibri" panose="020F0502020204030204" pitchFamily="34" charset="0"/>
              <a:cs typeface="Arial" panose="020B0604020202020204" pitchFamily="34" charset="0"/>
            </a:endParaRPr>
          </a:p>
          <a:p>
            <a:r>
              <a:rPr lang="fr-FR" dirty="0"/>
              <a:t> </a:t>
            </a:r>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1</a:t>
            </a:fld>
            <a:endParaRPr lang="fr-FR"/>
          </a:p>
        </p:txBody>
      </p:sp>
    </p:spTree>
    <p:extLst>
      <p:ext uri="{BB962C8B-B14F-4D97-AF65-F5344CB8AC3E}">
        <p14:creationId xmlns:p14="http://schemas.microsoft.com/office/powerpoint/2010/main" val="123138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26</a:t>
            </a:fld>
            <a:endParaRPr lang="fr-FR"/>
          </a:p>
        </p:txBody>
      </p:sp>
    </p:spTree>
    <p:extLst>
      <p:ext uri="{BB962C8B-B14F-4D97-AF65-F5344CB8AC3E}">
        <p14:creationId xmlns:p14="http://schemas.microsoft.com/office/powerpoint/2010/main" val="2149533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292D1A-BB1B-40AC-BDCD-F58C0932200B}" type="slidenum">
              <a:rPr lang="en-US" smtClean="0"/>
              <a:t>48</a:t>
            </a:fld>
            <a:endParaRPr lang="en-US"/>
          </a:p>
        </p:txBody>
      </p:sp>
    </p:spTree>
    <p:extLst>
      <p:ext uri="{BB962C8B-B14F-4D97-AF65-F5344CB8AC3E}">
        <p14:creationId xmlns:p14="http://schemas.microsoft.com/office/powerpoint/2010/main" val="4000721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292D1A-BB1B-40AC-BDCD-F58C0932200B}" type="slidenum">
              <a:rPr lang="en-US" smtClean="0"/>
              <a:t>50</a:t>
            </a:fld>
            <a:endParaRPr lang="en-US"/>
          </a:p>
        </p:txBody>
      </p:sp>
    </p:spTree>
    <p:extLst>
      <p:ext uri="{BB962C8B-B14F-4D97-AF65-F5344CB8AC3E}">
        <p14:creationId xmlns:p14="http://schemas.microsoft.com/office/powerpoint/2010/main" val="4242570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 European Cybersecurity Skills Framework (ECSF) is a practical tool to support the identification and articulation of tasks, competences, skills and knowledge associated with the roles of European cybersecurity professionals. It is</a:t>
            </a:r>
            <a:r>
              <a:rPr lang="en-US" b="1" dirty="0"/>
              <a:t> the EU reference point for defining and assessing relevant skills, as defined in the Cybersecurity Skills Academy, </a:t>
            </a:r>
            <a:r>
              <a:rPr lang="en-US" dirty="0"/>
              <a:t>which was recently announced by the European Commission.</a:t>
            </a:r>
          </a:p>
          <a:p>
            <a:r>
              <a:rPr lang="en-US" dirty="0"/>
              <a:t>The ECSF </a:t>
            </a:r>
            <a:r>
              <a:rPr lang="en-US" dirty="0" err="1"/>
              <a:t>summarises</a:t>
            </a:r>
            <a:r>
              <a:rPr lang="en-US" dirty="0"/>
              <a:t> the cybersecurity-related roles into </a:t>
            </a:r>
            <a:r>
              <a:rPr lang="en-US" b="1" dirty="0"/>
              <a:t>12 profiles, which are individually </a:t>
            </a:r>
            <a:r>
              <a:rPr lang="en-US" b="1" dirty="0" err="1"/>
              <a:t>analysed</a:t>
            </a:r>
            <a:r>
              <a:rPr lang="en-US" b="1" dirty="0"/>
              <a:t> into the details of their corresponding responsibilities, skills, </a:t>
            </a:r>
            <a:r>
              <a:rPr lang="en-US" dirty="0"/>
              <a:t>synergies and interdependencies</a:t>
            </a:r>
            <a:r>
              <a:rPr lang="en-US" b="1" dirty="0"/>
              <a:t>.  </a:t>
            </a:r>
            <a:r>
              <a:rPr lang="en-US" dirty="0"/>
              <a:t>It provides a </a:t>
            </a:r>
            <a:r>
              <a:rPr lang="en-US" b="1" dirty="0"/>
              <a:t>common understanding</a:t>
            </a:r>
            <a:r>
              <a:rPr lang="en-US" dirty="0"/>
              <a:t> of the relevant </a:t>
            </a:r>
            <a:r>
              <a:rPr lang="en-US" b="1" dirty="0"/>
              <a:t>roles, competencies, skills and knowledge</a:t>
            </a:r>
            <a:r>
              <a:rPr lang="en-US" dirty="0"/>
              <a:t> mostly required in cybersecurity, facilitates recognition of cybersecurity skills, and supports the design of cybersecurity-related training </a:t>
            </a:r>
            <a:r>
              <a:rPr lang="en-US" dirty="0" err="1"/>
              <a:t>programmes</a:t>
            </a:r>
            <a:r>
              <a:rPr lang="en-US" dirty="0"/>
              <a:t>.</a:t>
            </a:r>
          </a:p>
          <a:p>
            <a:r>
              <a:rPr lang="en-US" dirty="0"/>
              <a:t>The framework and the corresponding user manual were presented during the 1</a:t>
            </a:r>
            <a:r>
              <a:rPr lang="en-US" baseline="30000" dirty="0"/>
              <a:t>st</a:t>
            </a:r>
            <a:r>
              <a:rPr lang="en-US" dirty="0"/>
              <a:t> </a:t>
            </a:r>
            <a:r>
              <a:rPr lang="en-US" dirty="0">
                <a:hlinkClick r:id="rId3"/>
              </a:rPr>
              <a:t>ENISA cybersecurity skills conference, </a:t>
            </a:r>
            <a:r>
              <a:rPr lang="en-US" dirty="0"/>
              <a:t>in September 2022.</a:t>
            </a:r>
          </a:p>
          <a:p>
            <a:r>
              <a:rPr lang="en-US" dirty="0"/>
              <a:t>Within this context, in April 2023, the Commission adopted </a:t>
            </a:r>
            <a:r>
              <a:rPr lang="en-US" dirty="0">
                <a:hlinkClick r:id="rId4"/>
              </a:rPr>
              <a:t>the Communication on a Cybersecurity Skills Academy</a:t>
            </a:r>
            <a:r>
              <a:rPr lang="en-US" dirty="0"/>
              <a:t>, a policy initiative which aims to bring together existing initiatives on cyber skills and improve their coordination, with a view to bridging the cybersecurity talent gap and boosting competitiveness, growth and resilience in the EU. </a:t>
            </a:r>
            <a:r>
              <a:rPr lang="en-US" b="1" dirty="0"/>
              <a:t>The ECSF constitutes the basis on which the Academy will define and assess relevant skills, monitor the evolution of the skill gaps and provide indications on the new needs. </a:t>
            </a:r>
            <a:r>
              <a:rPr lang="en-US" dirty="0"/>
              <a:t>The impact and the future of the ECSF, as well as its role in the Academy, were elaborated in the </a:t>
            </a:r>
            <a:r>
              <a:rPr lang="en-US" dirty="0">
                <a:hlinkClick r:id="rId5" tooltip="skills conference 2023"/>
              </a:rPr>
              <a:t>2</a:t>
            </a:r>
            <a:r>
              <a:rPr lang="en-US" baseline="30000" dirty="0">
                <a:hlinkClick r:id="rId5" tooltip="skills conference 2023"/>
              </a:rPr>
              <a:t>nd</a:t>
            </a:r>
            <a:r>
              <a:rPr lang="en-US" dirty="0">
                <a:hlinkClick r:id="rId5" tooltip="skills conference 2023"/>
              </a:rPr>
              <a:t> edition of the ENISA Cybersecurity Skills Conference, </a:t>
            </a:r>
            <a:r>
              <a:rPr lang="en-US" dirty="0"/>
              <a:t>which took place in September 2023, in Segovia, Spain.</a:t>
            </a:r>
          </a:p>
          <a:p>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53</a:t>
            </a:fld>
            <a:endParaRPr lang="fr-FR"/>
          </a:p>
        </p:txBody>
      </p:sp>
    </p:spTree>
    <p:extLst>
      <p:ext uri="{BB962C8B-B14F-4D97-AF65-F5344CB8AC3E}">
        <p14:creationId xmlns:p14="http://schemas.microsoft.com/office/powerpoint/2010/main" val="3975851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Confidentiality:  Safeguarding data from unauthorized access ensures that only authorized individuals can access and view sensitive information. Encryption, access controls, and secure communication protocols play a pivotal role in maintaining confidentiality.</a:t>
            </a:r>
          </a:p>
          <a:p>
            <a:r>
              <a:rPr lang="en-US" dirty="0"/>
              <a:t>Example: An organization implements strong encryption protocols to protect customer data during transmission. To keep your data locked away from prying eyes, organizations employ advanced encryption algorithms like AES (Advanced Encryption Standard) or RSA (Rivest-Shamir-Adleman).</a:t>
            </a:r>
          </a:p>
          <a:p>
            <a:r>
              <a:rPr lang="en-US" dirty="0"/>
              <a:t>These algorithms act like digital bodyguards, ensuring that even if someone manages to intercept your data, it's like reading a jumble of secret code. </a:t>
            </a:r>
          </a:p>
          <a:p>
            <a:endParaRPr lang="en-US" dirty="0"/>
          </a:p>
          <a:p>
            <a:r>
              <a:rPr lang="en-US" dirty="0"/>
              <a:t>Integrity :  Maintaining data integrity ensures that information remains accurate, complete, and unaltered throughout its lifecycle. Techniques such as data validation, checksums, and digital signatures are employed to detect and prevent unauthorized modifications.</a:t>
            </a:r>
          </a:p>
          <a:p>
            <a:r>
              <a:rPr lang="en-US" dirty="0"/>
              <a:t>Example: A financial institution employs data validation techniques in its banking systems.</a:t>
            </a:r>
          </a:p>
          <a:p>
            <a:endParaRPr lang="en-US" dirty="0"/>
          </a:p>
          <a:p>
            <a:r>
              <a:rPr lang="en-US" dirty="0"/>
              <a:t>When you make a transaction, the system is there to safeguard your data's integrity. It carefully checks if everything matches the rules and criteria in place.</a:t>
            </a:r>
          </a:p>
          <a:p>
            <a:endParaRPr lang="en-US" dirty="0"/>
          </a:p>
          <a:p>
            <a:r>
              <a:rPr lang="en-US" dirty="0"/>
              <a:t>If anything seems off, like an incorrect account number or an unusually large transaction amount, the system steps in as a protector and blocks the transaction. This ensures that your data remains accurate and shielded, preserving the trustworthiness of your information.</a:t>
            </a:r>
          </a:p>
          <a:p>
            <a:endParaRPr lang="en-US" dirty="0"/>
          </a:p>
          <a:p>
            <a:r>
              <a:rPr lang="en-US" dirty="0"/>
              <a:t> </a:t>
            </a:r>
          </a:p>
          <a:p>
            <a:endParaRPr lang="en-US" dirty="0"/>
          </a:p>
          <a:p>
            <a:r>
              <a:rPr lang="en-US" dirty="0"/>
              <a:t>Availability:  To ensure information availability, resilient systems and processes are crucial. This information assurance model component checks on backup and disaster recovery strategies, redundancy measures, and proactive monitoring.</a:t>
            </a:r>
          </a:p>
          <a:p>
            <a:r>
              <a:rPr lang="en-US" dirty="0"/>
              <a:t>Example: an e-commerce website ensures uninterrupted service by employing multiple synchronized servers and a load balancer. This smart setup evenly distributes incoming requests, preventing disruptions caused by server failures or sudden traffic surges.</a:t>
            </a:r>
          </a:p>
          <a:p>
            <a:endParaRPr lang="en-US" dirty="0"/>
          </a:p>
          <a:p>
            <a:r>
              <a:rPr lang="en-US" dirty="0"/>
              <a:t>As a result, customers can seamlessly browse, shop, and complete transactions, even during peak times or when a server encounters issues.</a:t>
            </a:r>
          </a:p>
          <a:p>
            <a:endParaRPr lang="en-US" dirty="0"/>
          </a:p>
          <a:p>
            <a:r>
              <a:rPr lang="en-US" dirty="0"/>
              <a:t>Non-Repudiation : Non-repudiation ensures that the origin and integrity of data cannot be denied by the sender. Digital signatures, audit trails, and timestamping mechanisms are utilized to provide evidence of the authenticity and integrity of digital transactions.</a:t>
            </a:r>
          </a:p>
          <a:p>
            <a:endParaRPr lang="en-US" dirty="0"/>
          </a:p>
          <a:p>
            <a:r>
              <a:rPr lang="en-US" dirty="0"/>
              <a:t>Example: An organization implements a digital signature mechanism in its document management system. A distinct cryptographic signature is generated and added to the document when it is digitally signed by an </a:t>
            </a:r>
            <a:r>
              <a:rPr lang="en-US" dirty="0" err="1"/>
              <a:t>authorised</a:t>
            </a:r>
            <a:r>
              <a:rPr lang="en-US" dirty="0"/>
              <a:t> user. This signature prevents the signer from later disputing their involvement in the document by providing proof of the document's integrity, legitimacy, and identity.</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531D5-4203-423E-9463-95D798BAB87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85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ERP: Enterprise Resource Planning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62</a:t>
            </a:fld>
            <a:endParaRPr lang="fr-FR"/>
          </a:p>
        </p:txBody>
      </p:sp>
    </p:spTree>
    <p:extLst>
      <p:ext uri="{BB962C8B-B14F-4D97-AF65-F5344CB8AC3E}">
        <p14:creationId xmlns:p14="http://schemas.microsoft.com/office/powerpoint/2010/main" val="181593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055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Good </a:t>
            </a:r>
            <a:r>
              <a:rPr lang="fr-FR" err="1"/>
              <a:t>morning</a:t>
            </a:r>
            <a:r>
              <a:rPr lang="fr-FR"/>
              <a:t> </a:t>
            </a:r>
            <a:r>
              <a:rPr lang="fr-FR" err="1"/>
              <a:t>dear</a:t>
            </a:r>
            <a:r>
              <a:rPr lang="fr-FR"/>
              <a:t> audience</a:t>
            </a:r>
          </a:p>
          <a:p>
            <a:pPr algn="just">
              <a:spcBef>
                <a:spcPts val="600"/>
              </a:spcBef>
              <a:spcAft>
                <a:spcPts val="600"/>
              </a:spcAft>
            </a:pPr>
            <a:r>
              <a:rPr lang="de-DE" sz="1800">
                <a:effectLst/>
                <a:latin typeface="Times New Roman" panose="02020603050405020304" pitchFamily="18" charset="0"/>
                <a:ea typeface="Calibri" panose="020F0502020204030204" pitchFamily="34" charset="0"/>
                <a:cs typeface="Arial" panose="020B0604020202020204" pitchFamily="34" charset="0"/>
              </a:rPr>
              <a:t>The </a:t>
            </a:r>
            <a:r>
              <a:rPr lang="fr-FR" sz="1800" b="1">
                <a:latin typeface="Verdana" panose="020B0604030504040204" pitchFamily="34" charset="0"/>
                <a:ea typeface="Calibri" panose="020F0502020204030204" pitchFamily="34" charset="0"/>
                <a:cs typeface="Helvetica" panose="020B0604020202020204" pitchFamily="34" charset="0"/>
              </a:rPr>
              <a:t>AIS hacking </a:t>
            </a:r>
            <a:r>
              <a:rPr lang="fr-FR" sz="1800" b="1" err="1">
                <a:latin typeface="Verdana" panose="020B0604030504040204" pitchFamily="34" charset="0"/>
                <a:ea typeface="Calibri" panose="020F0502020204030204" pitchFamily="34" charset="0"/>
                <a:cs typeface="Helvetica" panose="020B0604020202020204" pitchFamily="34" charset="0"/>
              </a:rPr>
              <a:t>work</a:t>
            </a:r>
            <a:r>
              <a:rPr lang="fr-FR" sz="1800" b="1">
                <a:latin typeface="Verdana" panose="020B0604030504040204" pitchFamily="34" charset="0"/>
                <a:ea typeface="Calibri" panose="020F0502020204030204" pitchFamily="34" charset="0"/>
                <a:cs typeface="Helvetica" panose="020B0604020202020204" pitchFamily="34" charset="0"/>
              </a:rPr>
              <a:t>-place training</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aims</a:t>
            </a:r>
            <a:r>
              <a:rPr lang="de-DE" sz="1800">
                <a:effectLst/>
                <a:latin typeface="Times New Roman" panose="02020603050405020304" pitchFamily="18" charset="0"/>
                <a:ea typeface="Calibri" panose="020F0502020204030204" pitchFamily="34" charset="0"/>
                <a:cs typeface="Arial" panose="020B0604020202020204" pitchFamily="34" charset="0"/>
              </a:rPr>
              <a:t> at </a:t>
            </a:r>
            <a:r>
              <a:rPr lang="de-DE" sz="1800" err="1">
                <a:effectLst/>
                <a:latin typeface="Times New Roman" panose="02020603050405020304" pitchFamily="18" charset="0"/>
                <a:ea typeface="Calibri" panose="020F0502020204030204" pitchFamily="34" charset="0"/>
                <a:cs typeface="Arial" panose="020B0604020202020204" pitchFamily="34" charset="0"/>
              </a:rPr>
              <a:t>describing</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the</a:t>
            </a:r>
            <a:r>
              <a:rPr lang="de-DE" sz="1800">
                <a:effectLst/>
                <a:latin typeface="Times New Roman" panose="02020603050405020304" pitchFamily="18" charset="0"/>
                <a:ea typeface="Calibri" panose="020F0502020204030204" pitchFamily="34" charset="0"/>
                <a:cs typeface="Arial" panose="020B0604020202020204" pitchFamily="34" charset="0"/>
              </a:rPr>
              <a:t> maritime </a:t>
            </a:r>
            <a:r>
              <a:rPr lang="de-DE" sz="1800" err="1">
                <a:effectLst/>
                <a:latin typeface="Times New Roman" panose="02020603050405020304" pitchFamily="18" charset="0"/>
                <a:ea typeface="Calibri" panose="020F0502020204030204" pitchFamily="34" charset="0"/>
                <a:cs typeface="Arial" panose="020B0604020202020204" pitchFamily="34" charset="0"/>
              </a:rPr>
              <a:t>environment</a:t>
            </a:r>
            <a:r>
              <a:rPr lang="de-DE" sz="1800">
                <a:effectLst/>
                <a:latin typeface="Times New Roman" panose="02020603050405020304" pitchFamily="18" charset="0"/>
                <a:ea typeface="Calibri" panose="020F0502020204030204" pitchFamily="34" charset="0"/>
                <a:cs typeface="Arial" panose="020B0604020202020204" pitchFamily="34" charset="0"/>
              </a:rPr>
              <a:t> and </a:t>
            </a:r>
            <a:r>
              <a:rPr lang="de-DE" sz="1800" err="1">
                <a:effectLst/>
                <a:latin typeface="Times New Roman" panose="02020603050405020304" pitchFamily="18" charset="0"/>
                <a:ea typeface="Calibri" panose="020F0502020204030204" pitchFamily="34" charset="0"/>
                <a:cs typeface="Arial" panose="020B0604020202020204" pitchFamily="34" charset="0"/>
              </a:rPr>
              <a:t>specificities</a:t>
            </a:r>
            <a:r>
              <a:rPr lang="de-DE" sz="1800">
                <a:effectLst/>
                <a:latin typeface="Times New Roman" panose="02020603050405020304" pitchFamily="18" charset="0"/>
                <a:ea typeface="Calibri" panose="020F0502020204030204" pitchFamily="34" charset="0"/>
                <a:cs typeface="Arial" panose="020B0604020202020204" pitchFamily="34" charset="0"/>
              </a:rPr>
              <a:t>. A </a:t>
            </a:r>
            <a:r>
              <a:rPr lang="de-DE" sz="1800" err="1">
                <a:effectLst/>
                <a:latin typeface="Times New Roman" panose="02020603050405020304" pitchFamily="18" charset="0"/>
                <a:ea typeface="Calibri" panose="020F0502020204030204" pitchFamily="34" charset="0"/>
                <a:cs typeface="Arial" panose="020B0604020202020204" pitchFamily="34" charset="0"/>
              </a:rPr>
              <a:t>focus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is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done</a:t>
            </a:r>
            <a:r>
              <a:rPr lang="de-DE" sz="1800">
                <a:effectLst/>
                <a:latin typeface="Times New Roman" panose="02020603050405020304" pitchFamily="18" charset="0"/>
                <a:ea typeface="Calibri" panose="020F0502020204030204" pitchFamily="34" charset="0"/>
                <a:cs typeface="Arial" panose="020B0604020202020204" pitchFamily="34" charset="0"/>
              </a:rPr>
              <a:t> on </a:t>
            </a:r>
            <a:r>
              <a:rPr lang="de-DE" sz="1800" err="1">
                <a:effectLst/>
                <a:latin typeface="Times New Roman" panose="02020603050405020304" pitchFamily="18" charset="0"/>
                <a:ea typeface="Calibri" panose="020F0502020204030204" pitchFamily="34" charset="0"/>
                <a:cs typeface="Arial" panose="020B0604020202020204" pitchFamily="34" charset="0"/>
              </a:rPr>
              <a:t>the</a:t>
            </a:r>
            <a:r>
              <a:rPr lang="de-DE" sz="1800">
                <a:effectLst/>
                <a:latin typeface="Times New Roman" panose="02020603050405020304" pitchFamily="18" charset="0"/>
                <a:ea typeface="Calibri" panose="020F0502020204030204" pitchFamily="34" charset="0"/>
                <a:cs typeface="Arial" panose="020B0604020202020204" pitchFamily="34" charset="0"/>
              </a:rPr>
              <a:t> AIS </a:t>
            </a:r>
            <a:r>
              <a:rPr lang="de-DE" sz="1800" err="1">
                <a:effectLst/>
                <a:latin typeface="Times New Roman" panose="02020603050405020304" pitchFamily="18" charset="0"/>
                <a:ea typeface="Calibri" panose="020F0502020204030204" pitchFamily="34" charset="0"/>
                <a:cs typeface="Arial" panose="020B0604020202020204" pitchFamily="34" charset="0"/>
              </a:rPr>
              <a:t>standards</a:t>
            </a:r>
            <a:r>
              <a:rPr lang="de-DE" sz="1800">
                <a:effectLst/>
                <a:latin typeface="Times New Roman" panose="02020603050405020304" pitchFamily="18" charset="0"/>
                <a:ea typeface="Calibri" panose="020F0502020204030204" pitchFamily="34" charset="0"/>
                <a:cs typeface="Arial" panose="020B0604020202020204" pitchFamily="34" charset="0"/>
              </a:rPr>
              <a:t> and </a:t>
            </a:r>
            <a:r>
              <a:rPr lang="de-DE" sz="1800" err="1">
                <a:effectLst/>
                <a:latin typeface="Times New Roman" panose="02020603050405020304" pitchFamily="18" charset="0"/>
                <a:ea typeface="Calibri" panose="020F0502020204030204" pitchFamily="34" charset="0"/>
                <a:cs typeface="Arial" panose="020B0604020202020204" pitchFamily="34" charset="0"/>
              </a:rPr>
              <a:t>specificities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as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well</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as</a:t>
            </a:r>
            <a:r>
              <a:rPr lang="de-DE" sz="1800">
                <a:effectLst/>
                <a:latin typeface="Times New Roman" panose="02020603050405020304" pitchFamily="18" charset="0"/>
                <a:ea typeface="Calibri" panose="020F0502020204030204" pitchFamily="34" charset="0"/>
                <a:cs typeface="Arial" panose="020B0604020202020204" pitchFamily="34" charset="0"/>
              </a:rPr>
              <a:t> on international </a:t>
            </a:r>
            <a:r>
              <a:rPr lang="de-DE" sz="1800" err="1">
                <a:effectLst/>
                <a:latin typeface="Times New Roman" panose="02020603050405020304" pitchFamily="18" charset="0"/>
                <a:ea typeface="Calibri" panose="020F0502020204030204" pitchFamily="34" charset="0"/>
                <a:cs typeface="Arial" panose="020B0604020202020204" pitchFamily="34" charset="0"/>
              </a:rPr>
              <a:t>regulation</a:t>
            </a:r>
            <a:r>
              <a:rPr lang="de-DE" sz="1800">
                <a:effectLst/>
                <a:latin typeface="Times New Roman" panose="02020603050405020304" pitchFamily="18" charset="0"/>
                <a:ea typeface="Calibri" panose="020F0502020204030204" pitchFamily="34" charset="0"/>
                <a:cs typeface="Arial" panose="020B0604020202020204" pitchFamily="34" charset="0"/>
              </a:rPr>
              <a:t>. Common </a:t>
            </a:r>
            <a:r>
              <a:rPr lang="de-DE" sz="1800" err="1">
                <a:effectLst/>
                <a:latin typeface="Times New Roman" panose="02020603050405020304" pitchFamily="18" charset="0"/>
                <a:ea typeface="Calibri" panose="020F0502020204030204" pitchFamily="34" charset="0"/>
                <a:cs typeface="Arial" panose="020B0604020202020204" pitchFamily="34" charset="0"/>
              </a:rPr>
              <a:t>vulnerabilities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of</a:t>
            </a:r>
            <a:r>
              <a:rPr lang="de-DE" sz="1800">
                <a:effectLst/>
                <a:latin typeface="Times New Roman" panose="02020603050405020304" pitchFamily="18" charset="0"/>
                <a:ea typeface="Calibri" panose="020F0502020204030204" pitchFamily="34" charset="0"/>
                <a:cs typeface="Arial" panose="020B0604020202020204" pitchFamily="34" charset="0"/>
              </a:rPr>
              <a:t> AIS/GNSS </a:t>
            </a:r>
            <a:r>
              <a:rPr lang="de-DE" sz="1800" err="1">
                <a:effectLst/>
                <a:latin typeface="Times New Roman" panose="02020603050405020304" pitchFamily="18" charset="0"/>
                <a:ea typeface="Calibri" panose="020F0502020204030204" pitchFamily="34" charset="0"/>
                <a:cs typeface="Arial" panose="020B0604020202020204" pitchFamily="34" charset="0"/>
              </a:rPr>
              <a:t>systems</a:t>
            </a:r>
            <a:r>
              <a:rPr lang="de-DE" sz="1800">
                <a:effectLst/>
                <a:latin typeface="Times New Roman" panose="02020603050405020304" pitchFamily="18" charset="0"/>
                <a:ea typeface="Calibri" panose="020F0502020204030204" pitchFamily="34" charset="0"/>
                <a:cs typeface="Arial" panose="020B0604020202020204" pitchFamily="34" charset="0"/>
              </a:rPr>
              <a:t> and </a:t>
            </a:r>
            <a:r>
              <a:rPr lang="de-DE" sz="1800" err="1">
                <a:effectLst/>
                <a:latin typeface="Times New Roman" panose="02020603050405020304" pitchFamily="18" charset="0"/>
                <a:ea typeface="Calibri" panose="020F0502020204030204" pitchFamily="34" charset="0"/>
                <a:cs typeface="Arial" panose="020B0604020202020204" pitchFamily="34" charset="0"/>
              </a:rPr>
              <a:t>applications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are</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detailed</a:t>
            </a:r>
            <a:r>
              <a:rPr lang="de-DE" sz="1800">
                <a:effectLst/>
                <a:latin typeface="Times New Roman" panose="02020603050405020304" pitchFamily="18" charset="0"/>
                <a:ea typeface="Calibri" panose="020F0502020204030204" pitchFamily="34" charset="0"/>
                <a:cs typeface="Arial" panose="020B0604020202020204" pitchFamily="34" charset="0"/>
              </a:rPr>
              <a:t>; Methods and </a:t>
            </a:r>
            <a:r>
              <a:rPr lang="de-DE" sz="1800" err="1">
                <a:effectLst/>
                <a:latin typeface="Times New Roman" panose="02020603050405020304" pitchFamily="18" charset="0"/>
                <a:ea typeface="Calibri" panose="020F0502020204030204" pitchFamily="34" charset="0"/>
                <a:cs typeface="Arial" panose="020B0604020202020204" pitchFamily="34" charset="0"/>
              </a:rPr>
              <a:t>examples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of</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hacking</a:t>
            </a:r>
            <a:r>
              <a:rPr lang="de-DE" sz="1800">
                <a:effectLst/>
                <a:latin typeface="Times New Roman" panose="02020603050405020304" pitchFamily="18" charset="0"/>
                <a:ea typeface="Calibri" panose="020F0502020204030204" pitchFamily="34" charset="0"/>
                <a:cs typeface="Arial" panose="020B0604020202020204" pitchFamily="34" charset="0"/>
              </a:rPr>
              <a:t> and </a:t>
            </a:r>
            <a:r>
              <a:rPr lang="de-DE" sz="1800" err="1">
                <a:effectLst/>
                <a:latin typeface="Times New Roman" panose="02020603050405020304" pitchFamily="18" charset="0"/>
                <a:ea typeface="Calibri" panose="020F0502020204030204" pitchFamily="34" charset="0"/>
                <a:cs typeface="Arial" panose="020B0604020202020204" pitchFamily="34" charset="0"/>
              </a:rPr>
              <a:t>spoofing</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of</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these</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systems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are</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demonstrated</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during</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the</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course</a:t>
            </a:r>
            <a:r>
              <a:rPr lang="de-DE" sz="1800">
                <a:effectLst/>
                <a:latin typeface="Times New Roman" panose="02020603050405020304" pitchFamily="18" charset="0"/>
                <a:ea typeface="Calibri" panose="020F0502020204030204" pitchFamily="34" charset="0"/>
                <a:cs typeface="Arial" panose="020B0604020202020204" pitchFamily="34" charset="0"/>
              </a:rPr>
              <a:t>. </a:t>
            </a:r>
            <a:endParaRPr lang="fr-FR" sz="1800">
              <a:effectLst/>
              <a:latin typeface="Times New Roman" panose="02020603050405020304" pitchFamily="18" charset="0"/>
              <a:ea typeface="Calibri" panose="020F0502020204030204" pitchFamily="34" charset="0"/>
              <a:cs typeface="Arial" panose="020B0604020202020204" pitchFamily="34" charset="0"/>
            </a:endParaRPr>
          </a:p>
          <a:p>
            <a:pPr algn="just">
              <a:spcBef>
                <a:spcPts val="600"/>
              </a:spcBef>
              <a:spcAft>
                <a:spcPts val="600"/>
              </a:spcAft>
            </a:pPr>
            <a:r>
              <a:rPr lang="de-DE" sz="1800">
                <a:effectLst/>
                <a:latin typeface="Times New Roman" panose="02020603050405020304" pitchFamily="18" charset="0"/>
                <a:ea typeface="Calibri" panose="020F0502020204030204" pitchFamily="34" charset="0"/>
                <a:cs typeface="Arial" panose="020B0604020202020204" pitchFamily="34" charset="0"/>
              </a:rPr>
              <a:t>Risk </a:t>
            </a:r>
            <a:r>
              <a:rPr lang="de-DE" sz="1800" err="1">
                <a:effectLst/>
                <a:latin typeface="Times New Roman" panose="02020603050405020304" pitchFamily="18" charset="0"/>
                <a:ea typeface="Calibri" panose="020F0502020204030204" pitchFamily="34" charset="0"/>
                <a:cs typeface="Arial" panose="020B0604020202020204" pitchFamily="34" charset="0"/>
              </a:rPr>
              <a:t>analysis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security</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plans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policies</a:t>
            </a:r>
            <a:r>
              <a:rPr lang="de-DE" sz="1800">
                <a:effectLst/>
                <a:latin typeface="Times New Roman" panose="02020603050405020304" pitchFamily="18" charset="0"/>
                <a:ea typeface="Calibri" panose="020F0502020204030204" pitchFamily="34" charset="0"/>
                <a:cs typeface="Arial" panose="020B0604020202020204" pitchFamily="34" charset="0"/>
              </a:rPr>
              <a:t> and </a:t>
            </a:r>
            <a:r>
              <a:rPr lang="de-DE" sz="1800" err="1">
                <a:effectLst/>
                <a:latin typeface="Times New Roman" panose="02020603050405020304" pitchFamily="18" charset="0"/>
                <a:ea typeface="Calibri" panose="020F0502020204030204" pitchFamily="34" charset="0"/>
                <a:cs typeface="Arial" panose="020B0604020202020204" pitchFamily="34" charset="0"/>
              </a:rPr>
              <a:t>processes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regulatory</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framework</a:t>
            </a:r>
            <a:r>
              <a:rPr lang="de-DE" sz="1800">
                <a:effectLst/>
                <a:latin typeface="Times New Roman" panose="02020603050405020304" pitchFamily="18" charset="0"/>
                <a:ea typeface="Calibri" panose="020F0502020204030204" pitchFamily="34" charset="0"/>
                <a:cs typeface="Arial" panose="020B0604020202020204" pitchFamily="34" charset="0"/>
              </a:rPr>
              <a:t> and </a:t>
            </a:r>
            <a:r>
              <a:rPr lang="de-DE" sz="1800" err="1">
                <a:effectLst/>
                <a:latin typeface="Times New Roman" panose="02020603050405020304" pitchFamily="18" charset="0"/>
                <a:ea typeface="Calibri" panose="020F0502020204030204" pitchFamily="34" charset="0"/>
                <a:cs typeface="Arial" panose="020B0604020202020204" pitchFamily="34" charset="0"/>
              </a:rPr>
              <a:t>security</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standards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continuity</a:t>
            </a:r>
            <a:r>
              <a:rPr lang="de-DE" sz="1800">
                <a:effectLst/>
                <a:latin typeface="Times New Roman" panose="02020603050405020304" pitchFamily="18" charset="0"/>
                <a:ea typeface="Calibri" panose="020F0502020204030204" pitchFamily="34" charset="0"/>
                <a:cs typeface="Arial" panose="020B0604020202020204" pitchFamily="34" charset="0"/>
              </a:rPr>
              <a:t> and </a:t>
            </a:r>
            <a:r>
              <a:rPr lang="de-DE" sz="1800" err="1">
                <a:effectLst/>
                <a:latin typeface="Times New Roman" panose="02020603050405020304" pitchFamily="18" charset="0"/>
                <a:ea typeface="Calibri" panose="020F0502020204030204" pitchFamily="34" charset="0"/>
                <a:cs typeface="Arial" panose="020B0604020202020204" pitchFamily="34" charset="0"/>
              </a:rPr>
              <a:t>recovery</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measures</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are</a:t>
            </a:r>
            <a:r>
              <a:rPr lang="de-DE" sz="1800">
                <a:effectLst/>
                <a:latin typeface="Times New Roman" panose="02020603050405020304" pitchFamily="18" charset="0"/>
                <a:ea typeface="Calibri" panose="020F0502020204030204" pitchFamily="34" charset="0"/>
                <a:cs typeface="Arial" panose="020B0604020202020204" pitchFamily="34" charset="0"/>
              </a:rPr>
              <a:t> </a:t>
            </a:r>
            <a:r>
              <a:rPr lang="de-DE" sz="1800" err="1">
                <a:effectLst/>
                <a:latin typeface="Times New Roman" panose="02020603050405020304" pitchFamily="18" charset="0"/>
                <a:ea typeface="Calibri" panose="020F0502020204030204" pitchFamily="34" charset="0"/>
                <a:cs typeface="Arial" panose="020B0604020202020204" pitchFamily="34" charset="0"/>
              </a:rPr>
              <a:t>presented</a:t>
            </a:r>
            <a:r>
              <a:rPr lang="de-DE" sz="1800">
                <a:effectLst/>
                <a:latin typeface="Times New Roman" panose="02020603050405020304" pitchFamily="18" charset="0"/>
                <a:ea typeface="Calibri" panose="020F0502020204030204" pitchFamily="34" charset="0"/>
                <a:cs typeface="Arial" panose="020B0604020202020204" pitchFamily="34" charset="0"/>
              </a:rPr>
              <a:t>.</a:t>
            </a:r>
            <a:endParaRPr lang="fr-FR" sz="1800">
              <a:effectLst/>
              <a:latin typeface="Times New Roman" panose="02020603050405020304" pitchFamily="18" charset="0"/>
              <a:ea typeface="Calibri" panose="020F0502020204030204" pitchFamily="34" charset="0"/>
              <a:cs typeface="Arial" panose="020B0604020202020204" pitchFamily="34" charset="0"/>
            </a:endParaRPr>
          </a:p>
          <a:p>
            <a:r>
              <a:rPr lang="fr-FR"/>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531D5-4203-423E-9463-95D798BAB87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82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In recent decades, technology has developed impressively; the maritime sector is one user of numerous new systems/equipment. This technological advance represents a considerable advantage in terms of commercial, operational and financial benefit; on the other hand, it also poses a significant risk for the security of the operations involved, highlighting that the use of the new technological systems and equipment brings to the table a series of threats that are affecting the maritime industry. </a:t>
            </a:r>
          </a:p>
          <a:p>
            <a:r>
              <a:rPr lang="en-US" sz="1800" b="0" i="0" u="none" strike="noStrike" baseline="0" dirty="0">
                <a:solidFill>
                  <a:srgbClr val="000000"/>
                </a:solidFill>
                <a:latin typeface="Times New Roman" panose="02020603050405020304" pitchFamily="18" charset="0"/>
              </a:rPr>
              <a:t>The importance of cybersecurity issues has been recognized up to a certain extent in recent years. This research presents the most significant cases of cyber-attacks in the maritime industry since 2011, covering, vessels, ports, shipping companies and maritime administrations’ systems. It shows that the maritime critical infrastructure is neither immune to cyber-attacks nor completely prepared to combat the risks involved in using modern digital systems. Such risks, if realized, can jeopardize the information, data and systems involved. Nevertheless, confidentiality, integrity and availability are imperative for vessel security operations, but also for shipping companies, ports and maritime administration operations due to the enormous amount of sensitive information and money that is involved in each activity. </a:t>
            </a:r>
          </a:p>
          <a:p>
            <a:r>
              <a:rPr lang="en-US" sz="1800" b="0" i="0" u="none" strike="noStrike" baseline="0" dirty="0">
                <a:solidFill>
                  <a:srgbClr val="000000"/>
                </a:solidFill>
                <a:latin typeface="Times New Roman" panose="02020603050405020304" pitchFamily="18" charset="0"/>
              </a:rPr>
              <a:t>This presentation also includes an overview of the current mitigation guidance developed by </a:t>
            </a:r>
            <a:r>
              <a:rPr lang="en-US" sz="1800" b="0" i="0" u="none" strike="noStrike" baseline="0" dirty="0" err="1">
                <a:solidFill>
                  <a:srgbClr val="000000"/>
                </a:solidFill>
                <a:latin typeface="Times New Roman" panose="02020603050405020304" pitchFamily="18" charset="0"/>
              </a:rPr>
              <a:t>u.a.</a:t>
            </a:r>
            <a:r>
              <a:rPr lang="en-US" sz="1800" b="0" i="0" u="none" strike="noStrike" baseline="0" dirty="0">
                <a:solidFill>
                  <a:srgbClr val="000000"/>
                </a:solidFill>
                <a:latin typeface="Times New Roman" panose="02020603050405020304" pitchFamily="18" charset="0"/>
              </a:rPr>
              <a:t> by International Maritime Organization and Nations for their maritime critical infrastructure with a review of the existing practices implemented also by shipping companies and flag administrations. Possible consequences and cyber-attacks in terms of safety, environment and economy are discussed. Finally, conclusions and recommendations are presented, highlighting the necessity for critical infrastructure in the maritime domain to be aware of the current cybersecurity situations, and develop pertinent strategies to address cybersecurity issues and the use of modern system. </a:t>
            </a:r>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14</a:t>
            </a:fld>
            <a:endParaRPr lang="fr-FR"/>
          </a:p>
        </p:txBody>
      </p:sp>
    </p:spTree>
    <p:extLst>
      <p:ext uri="{BB962C8B-B14F-4D97-AF65-F5344CB8AC3E}">
        <p14:creationId xmlns:p14="http://schemas.microsoft.com/office/powerpoint/2010/main" val="4039016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ENISA helps to increase cybersecurity capabilities at EU level and support capacity building and preparedness. (independent center of expertise) that will help promote high level of awareness of citizens and businesses but also assist EU Institutions and Member States in policy development and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Cybersecurity Act was proposed as part of the Cybersecurity package adopted on 13 September 2017, and as one of the priorities of the </a:t>
            </a:r>
            <a:r>
              <a:rPr lang="en-US" sz="1200" u="sng" kern="1200" dirty="0">
                <a:solidFill>
                  <a:schemeClr val="tx1"/>
                </a:solidFill>
                <a:effectLst/>
                <a:latin typeface="+mn-lt"/>
                <a:ea typeface="+mn-ea"/>
                <a:cs typeface="+mn-cs"/>
                <a:hlinkClick r:id="rId3"/>
              </a:rPr>
              <a:t>Digital Single Market strategy</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keep up with the ever-evolving cyber threats, the Commission also proposed, one year later in September 2018, to create a EU Cybersecurity Industrial, Technology and Research Centre and a network of Cybersecurity Competence Centre to better target and coordinate available funding for cybersecurity cooperation, research and innovation.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proposed European Cybersecurity Competence Centre will manage cybersecurity-related financial support from the EU's budget and facilitate joint investment by the Union, Member States and industry to boost the EU's cybersecurity industry and make sure our defense systems are state-of-the-art.</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8292D1A-BB1B-40AC-BDCD-F58C0932200B}" type="slidenum">
              <a:rPr lang="en-US" smtClean="0"/>
              <a:t>16</a:t>
            </a:fld>
            <a:endParaRPr lang="en-US"/>
          </a:p>
        </p:txBody>
      </p:sp>
    </p:spTree>
    <p:extLst>
      <p:ext uri="{BB962C8B-B14F-4D97-AF65-F5344CB8AC3E}">
        <p14:creationId xmlns:p14="http://schemas.microsoft.com/office/powerpoint/2010/main" val="314722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The world is relying more on technology than ever before. Numerous applications of technology have become a fundamental part of shipping, providing real information and effective communication around the world, instantaneously. Digital technology has advanced and increased exponentially in recent years; information technology (IT) and operational technology (OT) are more frequently connected to the world wide web than ever before, and the shipping industry cannot escape this reality (IMO, 2018). However, technology is also bringing along certain risks regarding safety and security of shipping operations that could possibly spill over to the economic domain, considering that both information technology and operational technology are essential for the daily operation and the sustainability of the shipping industry. The fact that more than 90 per cent of world trade is carried by the shipping industry demonstrates that the industry is a critical factor in the world economy, where intermodal freight transportation and integrated systems play an essential role. At the same time, these systems are very vulnerable to cyber-attacks. </a:t>
            </a:r>
          </a:p>
          <a:p>
            <a:r>
              <a:rPr lang="en-US" sz="1800" b="0" i="0" u="none" strike="noStrike" baseline="0" dirty="0">
                <a:solidFill>
                  <a:srgbClr val="000000"/>
                </a:solidFill>
                <a:latin typeface="Times New Roman" panose="02020603050405020304" pitchFamily="18" charset="0"/>
              </a:rPr>
              <a:t>The risk of cyber-attacks expanded exponentially at the end of the twentieth century, with the arrival of the Internet, the use of computer networks systems and the emergence of cyberspace as the basis of business. Cyber-attacks refer to the deliberate exploitation of computer systems using malicious code to disturb computers and data. Cyber-pirates, hackers, cyber-criminals, hacktivists and industrial competitors, motivated by monetary or other benefits, obtain access and control of a targets’ system to cause damage for criminal or terrorist purposes. As already pointed out, accessing delicate systems and using maritime transportation for unscrupulous acts can compromise the safety and security of shipping operations. </a:t>
            </a:r>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18</a:t>
            </a:fld>
            <a:endParaRPr lang="fr-FR"/>
          </a:p>
        </p:txBody>
      </p:sp>
    </p:spTree>
    <p:extLst>
      <p:ext uri="{BB962C8B-B14F-4D97-AF65-F5344CB8AC3E}">
        <p14:creationId xmlns:p14="http://schemas.microsoft.com/office/powerpoint/2010/main" val="3533629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Century Gothic" panose="020B0502020202020204" pitchFamily="34" charset="0"/>
              </a:rPr>
              <a:t>Achievements - The continuation of the current efforts</a:t>
            </a:r>
            <a:r>
              <a:rPr lang="fr-FR" sz="1200" dirty="0">
                <a:solidFill>
                  <a:schemeClr val="tx2"/>
                </a:solidFill>
                <a:latin typeface="Century Gothic" panose="020B0502020202020204" pitchFamily="34" charset="0"/>
              </a:rPr>
              <a:t> by the EU </a:t>
            </a:r>
            <a:r>
              <a:rPr lang="fr-FR" sz="1200" dirty="0" err="1">
                <a:solidFill>
                  <a:schemeClr val="tx2"/>
                </a:solidFill>
                <a:latin typeface="Century Gothic" panose="020B0502020202020204" pitchFamily="34" charset="0"/>
              </a:rPr>
              <a:t>coastguards</a:t>
            </a:r>
            <a:endParaRPr lang="fr-FR" sz="1200" dirty="0">
              <a:solidFill>
                <a:schemeClr val="tx2"/>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2"/>
              </a:solidFill>
              <a:latin typeface="Century Gothic" panose="020B0502020202020204" pitchFamily="34" charset="0"/>
            </a:endParaRPr>
          </a:p>
          <a:p>
            <a:r>
              <a:rPr lang="en-GB" sz="2000" dirty="0">
                <a:effectLst/>
                <a:latin typeface="Century Gothic" panose="020B0502020202020204" pitchFamily="34" charset="0"/>
                <a:ea typeface="Calibri" panose="020F0502020204030204" pitchFamily="34" charset="0"/>
                <a:cs typeface="Calibri" panose="020F0502020204030204" pitchFamily="34" charset="0"/>
              </a:rPr>
              <a:t>Build on the initiative of the ECGFF workshops on "Cyber Attack Prevention in the Maritime Domain" initiated by the German presidency, and implementing a "EU Coastguard Cybersecurity Working Group".</a:t>
            </a:r>
          </a:p>
          <a:p>
            <a:endParaRPr lang="fr-FR" sz="2000" dirty="0">
              <a:effectLst/>
              <a:latin typeface="Century Gothic" panose="020B0502020202020204" pitchFamily="34" charset="0"/>
              <a:ea typeface="Calibri" panose="020F0502020204030204" pitchFamily="34" charset="0"/>
              <a:cs typeface="Calibri" panose="020F0502020204030204" pitchFamily="34" charset="0"/>
            </a:endParaRPr>
          </a:p>
          <a:p>
            <a:r>
              <a:rPr lang="en-GB" sz="2000" dirty="0">
                <a:effectLst/>
                <a:latin typeface="Century Gothic" panose="020B0502020202020204" pitchFamily="34" charset="0"/>
                <a:ea typeface="Calibri" panose="020F0502020204030204" pitchFamily="34" charset="0"/>
                <a:cs typeface="Calibri" panose="020F0502020204030204" pitchFamily="34" charset="0"/>
              </a:rPr>
              <a:t>Need to furthermore develop common approach of cyber-security for the coastguard community. For that, the legal, organizational and technical understanding shall be further developed together improving the cross-sectoral and cross-border cooperation, elaborating guidelines and best management practice to this end.</a:t>
            </a:r>
            <a:endParaRPr lang="fr-FR" sz="2000" dirty="0">
              <a:effectLst/>
              <a:latin typeface="Century Gothic" panose="020B0502020202020204" pitchFamily="34" charset="0"/>
              <a:ea typeface="Calibri" panose="020F0502020204030204" pitchFamily="34" charset="0"/>
              <a:cs typeface="Calibri" panose="020F0502020204030204" pitchFamily="34" charset="0"/>
            </a:endParaRPr>
          </a:p>
          <a:p>
            <a:endParaRPr lang="fr-FR" sz="2000" dirty="0">
              <a:effectLst/>
              <a:latin typeface="Century Gothic" panose="020B0502020202020204" pitchFamily="34" charset="0"/>
              <a:ea typeface="Calibri" panose="020F0502020204030204" pitchFamily="34" charset="0"/>
              <a:cs typeface="Calibri" panose="020F0502020204030204" pitchFamily="34" charset="0"/>
            </a:endParaRPr>
          </a:p>
          <a:p>
            <a:r>
              <a:rPr lang="en-GB" sz="2000" dirty="0">
                <a:effectLst/>
                <a:latin typeface="Century Gothic" panose="020B0502020202020204" pitchFamily="34" charset="0"/>
                <a:ea typeface="Calibri" panose="020F0502020204030204" pitchFamily="34" charset="0"/>
                <a:cs typeface="Calibri" panose="020F0502020204030204" pitchFamily="34" charset="0"/>
              </a:rPr>
              <a:t>Animation of the coastguard cybersecurity community and implementation of an information sharing platform dedicated to cybersecurity and hosted by EMSA.</a:t>
            </a:r>
            <a:endParaRPr lang="fr-FR" sz="2000" dirty="0">
              <a:effectLst/>
              <a:latin typeface="Century Gothic" panose="020B0502020202020204" pitchFamily="34" charset="0"/>
              <a:ea typeface="Calibri" panose="020F0502020204030204" pitchFamily="34" charset="0"/>
              <a:cs typeface="Calibri" panose="020F0502020204030204" pitchFamily="34" charset="0"/>
            </a:endParaRPr>
          </a:p>
          <a:p>
            <a:r>
              <a:rPr lang="en-GB" sz="2000" dirty="0">
                <a:effectLst/>
                <a:latin typeface="Century Gothic" panose="020B0502020202020204" pitchFamily="34" charset="0"/>
                <a:ea typeface="Calibri" panose="020F0502020204030204" pitchFamily="34" charset="0"/>
                <a:cs typeface="Calibri" panose="020F0502020204030204" pitchFamily="34" charset="0"/>
              </a:rPr>
              <a:t> </a:t>
            </a:r>
            <a:endParaRPr lang="fr-FR" sz="2000" dirty="0">
              <a:effectLst/>
              <a:latin typeface="Century Gothic" panose="020B0502020202020204" pitchFamily="34" charset="0"/>
              <a:ea typeface="Calibri" panose="020F0502020204030204" pitchFamily="34" charset="0"/>
              <a:cs typeface="Calibri" panose="020F0502020204030204" pitchFamily="34" charset="0"/>
            </a:endParaRPr>
          </a:p>
          <a:p>
            <a:r>
              <a:rPr lang="en-GB" sz="2000" dirty="0">
                <a:effectLst/>
                <a:latin typeface="Century Gothic" panose="020B0502020202020204" pitchFamily="34" charset="0"/>
                <a:ea typeface="Calibri" panose="020F0502020204030204" pitchFamily="34" charset="0"/>
                <a:cs typeface="Calibri" panose="020F0502020204030204" pitchFamily="34" charset="0"/>
              </a:rPr>
              <a:t>Consensual validation of the "EU Coastguard Cybersecurity Working Group" terms of reference addressed to the EU Commission (DG MARE).</a:t>
            </a:r>
            <a:endParaRPr lang="fr-FR" sz="2000" dirty="0">
              <a:effectLst/>
              <a:latin typeface="Century Gothic" panose="020B0502020202020204" pitchFamily="34" charset="0"/>
              <a:ea typeface="Calibri" panose="020F0502020204030204" pitchFamily="34" charset="0"/>
              <a:cs typeface="Calibri" panose="020F0502020204030204" pitchFamily="34" charset="0"/>
            </a:endParaRPr>
          </a:p>
          <a:p>
            <a:r>
              <a:rPr lang="en-GB" sz="2000" dirty="0">
                <a:effectLst/>
                <a:latin typeface="Century Gothic" panose="020B0502020202020204" pitchFamily="34" charset="0"/>
                <a:ea typeface="Calibri" panose="020F0502020204030204" pitchFamily="34" charset="0"/>
                <a:cs typeface="Calibri" panose="020F0502020204030204" pitchFamily="34" charset="0"/>
              </a:rPr>
              <a:t> </a:t>
            </a:r>
            <a:endParaRPr lang="fr-FR" sz="2000" dirty="0">
              <a:effectLst/>
              <a:latin typeface="Century Gothic" panose="020B0502020202020204" pitchFamily="34" charset="0"/>
              <a:ea typeface="Calibri" panose="020F0502020204030204" pitchFamily="34" charset="0"/>
              <a:cs typeface="Calibri" panose="020F0502020204030204" pitchFamily="34" charset="0"/>
            </a:endParaRPr>
          </a:p>
          <a:p>
            <a:r>
              <a:rPr lang="en-GB" sz="2000" dirty="0">
                <a:effectLst/>
                <a:latin typeface="Century Gothic" panose="020B0502020202020204" pitchFamily="34" charset="0"/>
                <a:ea typeface="Calibri" panose="020F0502020204030204" pitchFamily="34" charset="0"/>
                <a:cs typeface="Calibri" panose="020F0502020204030204" pitchFamily="34" charset="0"/>
              </a:rPr>
              <a:t>Support for further improvements on information-sharing processes for timely information exchange on cyber-attacks and incidents targeting the maritime community. </a:t>
            </a:r>
            <a:endParaRPr lang="fr-FR" sz="2000" dirty="0">
              <a:effectLst/>
              <a:latin typeface="Century Gothic" panose="020B0502020202020204" pitchFamily="34" charset="0"/>
              <a:ea typeface="Calibri" panose="020F0502020204030204" pitchFamily="34" charset="0"/>
              <a:cs typeface="Calibri" panose="020F0502020204030204" pitchFamily="34" charset="0"/>
            </a:endParaRPr>
          </a:p>
          <a:p>
            <a:r>
              <a:rPr lang="en-GB" sz="2000" dirty="0">
                <a:effectLst/>
                <a:latin typeface="Century Gothic" panose="020B0502020202020204" pitchFamily="34" charset="0"/>
                <a:ea typeface="Calibri" panose="020F0502020204030204" pitchFamily="34" charset="0"/>
                <a:cs typeface="Calibri" panose="020F0502020204030204" pitchFamily="34" charset="0"/>
              </a:rPr>
              <a:t> </a:t>
            </a:r>
            <a:endParaRPr lang="fr-FR" sz="2000" dirty="0">
              <a:effectLst/>
              <a:latin typeface="Century Gothic" panose="020B0502020202020204" pitchFamily="34" charset="0"/>
              <a:ea typeface="Calibri" panose="020F0502020204030204" pitchFamily="34" charset="0"/>
              <a:cs typeface="Calibri" panose="020F0502020204030204" pitchFamily="34" charset="0"/>
            </a:endParaRPr>
          </a:p>
          <a:p>
            <a:r>
              <a:rPr lang="en-GB" sz="2000" dirty="0">
                <a:effectLst/>
                <a:latin typeface="Century Gothic" panose="020B0502020202020204" pitchFamily="34" charset="0"/>
                <a:ea typeface="Calibri" panose="020F0502020204030204" pitchFamily="34" charset="0"/>
                <a:cs typeface="Calibri" panose="020F0502020204030204" pitchFamily="34" charset="0"/>
              </a:rPr>
              <a:t>Continuation was observed during the Croatian and Belgian Chairmanship of the ECGFF (2019-2020 and 2021 - 2022) with the support of several agencies as EMSA, FRONTEX and EFCA as well as ENISA.</a:t>
            </a:r>
            <a:endParaRPr lang="fr-FR" sz="2000"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2"/>
              </a:solidFill>
              <a:latin typeface="Century Gothic" panose="020B0502020202020204" pitchFamily="34" charset="0"/>
            </a:endParaRPr>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19</a:t>
            </a:fld>
            <a:endParaRPr lang="fr-FR"/>
          </a:p>
        </p:txBody>
      </p:sp>
    </p:spTree>
    <p:extLst>
      <p:ext uri="{BB962C8B-B14F-4D97-AF65-F5344CB8AC3E}">
        <p14:creationId xmlns:p14="http://schemas.microsoft.com/office/powerpoint/2010/main" val="2298592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800" b="1" i="0" u="none" strike="noStrike" baseline="0">
                <a:latin typeface="BarlowSemiCondensed-Bold"/>
              </a:rPr>
              <a:t>CONTROL</a:t>
            </a:r>
          </a:p>
          <a:p>
            <a:pPr algn="l"/>
            <a:endParaRPr lang="fr-FR" sz="1800" b="1" i="0" u="none" strike="noStrike" baseline="0" dirty="0">
              <a:latin typeface="BarlowSemiCondensed-Bold"/>
            </a:endParaRPr>
          </a:p>
          <a:p>
            <a:pPr algn="l"/>
            <a:r>
              <a:rPr lang="en-US" sz="1800" b="0" i="0" u="none" strike="noStrike" baseline="0" dirty="0">
                <a:latin typeface="Lato-Regular"/>
              </a:rPr>
              <a:t>Though a ship’s hull and machinery may remain the same throughout its life, the average commercial vessel has at least 50 distinct systems that contain computing and software components25. To the ship operator and their crew, these components are often “black boxes” and there is very little technical knowledge beyond the minimum necessary to operate them, identify a fault or make minor fixes. Certainly, the ship operator is not able to integrate any cybersecurity controls, such as deploying antivirus software or test for any existing defenses, without explicit  permission from the equipment manufacturer.</a:t>
            </a:r>
          </a:p>
          <a:p>
            <a:pPr algn="l"/>
            <a:r>
              <a:rPr lang="en-US" sz="1800" b="0" i="0" u="none" strike="noStrike" baseline="0" dirty="0">
                <a:latin typeface="Lato-Regular"/>
              </a:rPr>
              <a:t>Any attempt to do so is generally considered to violate conditions for warranty.</a:t>
            </a:r>
          </a:p>
          <a:p>
            <a:pPr algn="l"/>
            <a:r>
              <a:rPr lang="en-US" sz="1800" b="0" i="0" u="none" strike="noStrike" baseline="0" dirty="0">
                <a:latin typeface="Lato-Regular"/>
              </a:rPr>
              <a:t>While a small number of system </a:t>
            </a:r>
            <a:r>
              <a:rPr lang="fr-FR" sz="1800" b="0" i="0" u="none" strike="noStrike" baseline="0" dirty="0" err="1">
                <a:latin typeface="Lato-Regular"/>
              </a:rPr>
              <a:t>manufacturers</a:t>
            </a:r>
            <a:r>
              <a:rPr lang="fr-FR" sz="1800" b="0" i="0" u="none" strike="noStrike" baseline="0" dirty="0">
                <a:latin typeface="Lato-Regular"/>
              </a:rPr>
              <a:t> have </a:t>
            </a:r>
            <a:r>
              <a:rPr lang="fr-FR" sz="1800" b="0" i="0" u="none" strike="noStrike" baseline="0" dirty="0" err="1">
                <a:latin typeface="Lato-Regular"/>
              </a:rPr>
              <a:t>proactively</a:t>
            </a:r>
            <a:r>
              <a:rPr lang="fr-FR" sz="1800" b="0" i="0" u="none" strike="noStrike" baseline="0" dirty="0">
                <a:latin typeface="Lato-Regular"/>
              </a:rPr>
              <a:t> </a:t>
            </a:r>
            <a:r>
              <a:rPr lang="fr-FR" sz="1800" b="0" i="0" u="none" strike="noStrike" baseline="0" dirty="0" err="1">
                <a:latin typeface="Lato-Regular"/>
              </a:rPr>
              <a:t>taken</a:t>
            </a:r>
            <a:r>
              <a:rPr lang="fr-FR" sz="1800" b="0" i="0" u="none" strike="noStrike" baseline="0" dirty="0">
                <a:latin typeface="Lato-Regular"/>
              </a:rPr>
              <a:t> </a:t>
            </a:r>
            <a:r>
              <a:rPr lang="en-US" sz="1800" b="0" i="0" u="none" strike="noStrike" baseline="0" dirty="0">
                <a:latin typeface="Lato-Regular"/>
              </a:rPr>
              <a:t>steps to shore up the cyber protection of the equipment they manufacture and the applications that are provided alongside these, the vast majority of shipping equipment manufacturers have done very little to provide ship operators assurance around this.</a:t>
            </a:r>
          </a:p>
          <a:p>
            <a:pPr algn="l"/>
            <a:r>
              <a:rPr lang="en-US" sz="1800" b="0" i="0" u="none" strike="noStrike" baseline="0" dirty="0">
                <a:latin typeface="Lato-Regular"/>
              </a:rPr>
              <a:t>This problem is exacerbated by integrators that are not sufficiently knowledgeable in cybersecurity, making decisions leading to </a:t>
            </a:r>
            <a:r>
              <a:rPr lang="fr-FR" sz="1800" b="0" i="0" u="none" strike="noStrike" baseline="0" dirty="0" err="1">
                <a:latin typeface="Lato-Regular"/>
              </a:rPr>
              <a:t>insecure</a:t>
            </a:r>
            <a:r>
              <a:rPr lang="fr-FR" sz="1800" b="0" i="0" u="none" strike="noStrike" baseline="0" dirty="0">
                <a:latin typeface="Lato-Regular"/>
              </a:rPr>
              <a:t> configurations and </a:t>
            </a:r>
            <a:r>
              <a:rPr lang="fr-FR" sz="1800" b="0" i="0" u="none" strike="noStrike" baseline="0" dirty="0" err="1">
                <a:latin typeface="Lato-Regular"/>
              </a:rPr>
              <a:t>integrations</a:t>
            </a:r>
            <a:r>
              <a:rPr lang="fr-FR" sz="1800" b="0" i="0" u="none" strike="noStrike" baseline="0" dirty="0">
                <a:latin typeface="Lato-Regular"/>
              </a:rPr>
              <a:t> </a:t>
            </a:r>
            <a:r>
              <a:rPr lang="en-US" sz="1800" b="0" i="0" u="none" strike="noStrike" baseline="0" dirty="0">
                <a:latin typeface="Lato-Regular"/>
              </a:rPr>
              <a:t>that may undo the security designed into the equipment in the first place. The nature of shipping operations means that when equipment breaks down and needs replacing or repair, it must be dealt with quickly and efficiently as delays can be incredibly costly. Replacements are frequently bought on short order, and purchases are determined by convenience, not security.</a:t>
            </a:r>
          </a:p>
          <a:p>
            <a:pPr algn="l"/>
            <a:r>
              <a:rPr lang="en-US" sz="1800" b="0" i="0" u="none" strike="noStrike" baseline="0" dirty="0">
                <a:latin typeface="Lato-Regular"/>
              </a:rPr>
              <a:t>This results in a major disconnect between the exposure for the ship operator and their ability to control the risks.</a:t>
            </a:r>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22</a:t>
            </a:fld>
            <a:endParaRPr lang="fr-FR"/>
          </a:p>
        </p:txBody>
      </p:sp>
    </p:spTree>
    <p:extLst>
      <p:ext uri="{BB962C8B-B14F-4D97-AF65-F5344CB8AC3E}">
        <p14:creationId xmlns:p14="http://schemas.microsoft.com/office/powerpoint/2010/main" val="400248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24</a:t>
            </a:fld>
            <a:endParaRPr lang="fr-FR"/>
          </a:p>
        </p:txBody>
      </p:sp>
    </p:spTree>
    <p:extLst>
      <p:ext uri="{BB962C8B-B14F-4D97-AF65-F5344CB8AC3E}">
        <p14:creationId xmlns:p14="http://schemas.microsoft.com/office/powerpoint/2010/main" val="2149533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9C9AE6-CBF8-46FA-99CF-123C4D0FEF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F013261-693A-4F0E-8955-4C55C3E8D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AF0ECEB-F8D1-4783-9C3D-A88064891F5F}"/>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9667CEEA-E8FA-4156-8EAF-F5579DBFD2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D3D242-1FF6-47FE-929E-EE284781CF7C}"/>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2229948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B859D5-8CBE-4633-9A5D-F87F0C081F9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2286E3B-3728-4D22-A7E2-5313B30171D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687826-988F-4619-AA41-C6D3896B15F7}"/>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3EBF5D0D-85D1-4BCB-9651-FA29AE074C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FA810FD-9D79-48C2-AF48-33CF967240A7}"/>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152950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55DFAC4-B986-4654-B293-A19749FD706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2B5E971-AEDE-477C-8BBC-4088F8A5FEB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C2544F2-EE3E-49DA-A85D-EA20EBD8591A}"/>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B9B4B448-E490-4893-8F8C-A526AE648E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34F245-1CA1-4F3F-BABB-23D5C8745A02}"/>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1298514461"/>
      </p:ext>
    </p:extLst>
  </p:cSld>
  <p:clrMapOvr>
    <a:masterClrMapping/>
  </p:clrMapOvr>
</p:sldLayout>
</file>

<file path=ppt/slideLayouts/slideLayout12.xml><?xml version="1.0" encoding="utf-8"?>
<p:sldLayout xmlns:p14="http://schemas.microsoft.com/office/powerpoint/2010/main" xmlns:a="http://schemas.openxmlformats.org/drawingml/2006/main" xmlns:r="http://schemas.openxmlformats.org/officeDocument/2006/relationships" xmlns:p="http://schemas.openxmlformats.org/presentationml/2006/main" userDrawn="1">
  <p:cSld name="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64465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350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9C9AE6-CBF8-46FA-99CF-123C4D0FEF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F013261-693A-4F0E-8955-4C55C3E8D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AF0ECEB-F8D1-4783-9C3D-A88064891F5F}"/>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9667CEEA-E8FA-4156-8EAF-F5579DBFD2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D3D242-1FF6-47FE-929E-EE284781CF7C}"/>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153452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75FC9-69AF-4C1B-8244-692C212175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41F3A8-25B4-4348-800D-006CC283E3D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A4756F-DD32-43E4-B356-2546DD093C08}"/>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99B2A49D-A6CC-40C7-8F8A-E7726C3323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72A1A-C2AF-4E00-AD0B-8CE7D394215D}"/>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930781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BAC85-5958-4892-A18D-067F924E8C1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67342BE-C0D9-4436-B54F-9D8BE236A4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7006FE9-B1AD-4EA6-B18F-43257F0F5282}"/>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4DB636FB-0632-4C37-B032-504BECE3EB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606CDA7-1E79-480D-AB82-F6119E60F00F}"/>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1635588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4DC0DB-1A59-47CB-8A3F-E285568975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2CFAEEE-64B3-48F8-A88D-A797188799D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A0C55AD-3204-42A5-93D1-4FC29C5749C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798BF59-CED9-4C14-B32E-016A33B079FC}"/>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6" name="Espace réservé du pied de page 5">
            <a:extLst>
              <a:ext uri="{FF2B5EF4-FFF2-40B4-BE49-F238E27FC236}">
                <a16:creationId xmlns:a16="http://schemas.microsoft.com/office/drawing/2014/main" id="{E6AF07C8-3474-4104-8748-C9E0A65B812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AFEE557-6740-4BA7-A78C-F3DCFF2576D4}"/>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88940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9AC88C-8C15-4CBA-83C6-6C85A0D3AC0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01415F1-7D2F-48EF-9394-FB29F611C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E8E26A7-9DA4-4DEF-96EE-114C7B4B8AE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A093246-4F9E-41A1-A01C-9F11446B0C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E49997E-B4BA-43FF-98A2-EBF90EAD7CD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69B06B1-5D8E-432E-A5EE-5157F0AC1EF3}"/>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8" name="Espace réservé du pied de page 7">
            <a:extLst>
              <a:ext uri="{FF2B5EF4-FFF2-40B4-BE49-F238E27FC236}">
                <a16:creationId xmlns:a16="http://schemas.microsoft.com/office/drawing/2014/main" id="{AC09C7B8-04CD-4A24-8978-4DF97807410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90B26E2-4919-4F98-A932-5CFE0C307030}"/>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566499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4197B-F563-46A0-8631-D98BBBABE53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61C8146-E9E8-429D-ADA3-CB5C9DAE2E35}"/>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4" name="Espace réservé du pied de page 3">
            <a:extLst>
              <a:ext uri="{FF2B5EF4-FFF2-40B4-BE49-F238E27FC236}">
                <a16:creationId xmlns:a16="http://schemas.microsoft.com/office/drawing/2014/main" id="{F174AE97-A3B4-45D2-ADD0-0E6D4F57C8B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01D60F2-DA75-4539-8ADC-3598E56151A4}"/>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991249225"/>
      </p:ext>
    </p:extLst>
  </p:cSld>
  <p:clrMapOvr>
    <a:masterClrMapping/>
  </p:clrMapOvr>
</p:sldLayout>
</file>

<file path=ppt/slideLayouts/slideLayout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75FC9-69AF-4C1B-8244-692C212175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41F3A8-25B4-4348-800D-006CC283E3D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A4756F-DD32-43E4-B356-2546DD093C08}"/>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99B2A49D-A6CC-40C7-8F8A-E7726C3323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72A1A-C2AF-4E00-AD0B-8CE7D394215D}"/>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853251686"/>
      </p:ext>
    </p:extLst>
  </p:cSld>
  <p:clrMapOvr>
    <a:masterClrMapping/>
  </p:clrMapOvr>
</p:sldLayout>
</file>

<file path=ppt/slideLayouts/slideLayout2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B0D961-68BF-4362-A6E1-5D26F33446C3}"/>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3" name="Espace réservé du pied de page 2">
            <a:extLst>
              <a:ext uri="{FF2B5EF4-FFF2-40B4-BE49-F238E27FC236}">
                <a16:creationId xmlns:a16="http://schemas.microsoft.com/office/drawing/2014/main" id="{1C27F7C6-56B2-4795-B3BD-97C540B01C2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281B256-B76D-4CC1-8D72-98A6D814FED3}"/>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1142625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3F621-35CE-4CBB-A432-5A1C545F6A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157D7FC-27D2-4234-ACD5-BECD672EE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5B191B8-612E-439C-A106-85BC3B831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C0E175A-93F8-471F-ACDE-925A6111929F}"/>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6" name="Espace réservé du pied de page 5">
            <a:extLst>
              <a:ext uri="{FF2B5EF4-FFF2-40B4-BE49-F238E27FC236}">
                <a16:creationId xmlns:a16="http://schemas.microsoft.com/office/drawing/2014/main" id="{FBD12C8D-681B-43E6-BD93-0646911295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497ECCC-9C69-4017-A7D7-E93A438247E6}"/>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1876776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7475-E692-45B1-B775-8FD940AAF2C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E51CBB9-E384-4A9C-BC8C-1A9504BA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0BD6385-E26E-477B-A454-3A06868E0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2DF0C08-B52E-4019-9D37-BD83849A7752}"/>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6" name="Espace réservé du pied de page 5">
            <a:extLst>
              <a:ext uri="{FF2B5EF4-FFF2-40B4-BE49-F238E27FC236}">
                <a16:creationId xmlns:a16="http://schemas.microsoft.com/office/drawing/2014/main" id="{64AE3C2C-401C-4451-9CCF-53826F4BEA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0325C76-CB8A-494B-9B9C-DAD6E013D03A}"/>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1603735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B859D5-8CBE-4633-9A5D-F87F0C081F9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2286E3B-3728-4D22-A7E2-5313B30171D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687826-988F-4619-AA41-C6D3896B15F7}"/>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3EBF5D0D-85D1-4BCB-9651-FA29AE074C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FA810FD-9D79-48C2-AF48-33CF967240A7}"/>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2336583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55DFAC4-B986-4654-B293-A19749FD706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2B5E971-AEDE-477C-8BBC-4088F8A5FEB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C2544F2-EE3E-49DA-A85D-EA20EBD8591A}"/>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B9B4B448-E490-4893-8F8C-A526AE648E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34F245-1CA1-4F3F-BABB-23D5C8745A02}"/>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1721883446"/>
      </p:ext>
    </p:extLst>
  </p:cSld>
  <p:clrMapOvr>
    <a:masterClrMapping/>
  </p:clrMapOvr>
</p:sldLayout>
</file>

<file path=ppt/slideLayouts/slideLayout25.xml><?xml version="1.0" encoding="utf-8"?>
<p:sldLayout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0185B423-8596-DF0D-CE41-26F5195CE0CC}"/>
              </a:ext>
            </a:extLst>
          </p:cNvPr>
          <p:cNvSpPr txBox="1"/>
          <p:nvPr userDrawn="1"/>
        </p:nvSpPr>
        <p:spPr>
          <a:xfrm>
            <a:off x="11206553" y="15436"/>
            <a:ext cx="845103" cy="246221"/>
          </a:xfrm>
          <a:prstGeom prst="rect">
            <a:avLst/>
          </a:prstGeom>
          <a:noFill/>
        </p:spPr>
        <p:txBody>
          <a:bodyPr wrap="none" rtlCol="0">
            <a:spAutoFit/>
          </a:bodyPr>
          <a:lstStyle/>
          <a:p>
            <a:r>
              <a:rPr lang="fr-FR" sz="1000" dirty="0">
                <a:solidFill>
                  <a:srgbClr val="0070C0"/>
                </a:solidFill>
              </a:rPr>
              <a:t>C2B_CSP008</a:t>
            </a:r>
          </a:p>
        </p:txBody>
      </p:sp>
    </p:spTree>
    <p:extLst>
      <p:ext uri="{BB962C8B-B14F-4D97-AF65-F5344CB8AC3E}">
        <p14:creationId xmlns:p14="http://schemas.microsoft.com/office/powerpoint/2010/main" val="3008643751"/>
      </p:ext>
    </p:extLst>
  </p:cSld>
  <p:clrMapOvr>
    <a:masterClrMapping/>
  </p:clrMapOvr>
</p:sldLayout>
</file>

<file path=ppt/slideLayouts/slideLayout26.xml><?xml version="1.0" encoding="utf-8"?>
<p:sldLayout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 name="ZoneTexte 1">
            <a:extLst>
              <a:ext uri="{FF2B5EF4-FFF2-40B4-BE49-F238E27FC236}">
                <a16:creationId xmlns:a16="http://schemas.microsoft.com/office/drawing/2014/main" id="{B823F32B-5C30-42C3-B2AB-3BD23C00451F}"/>
              </a:ext>
            </a:extLst>
          </p:cNvPr>
          <p:cNvSpPr txBox="1"/>
          <p:nvPr userDrawn="1"/>
        </p:nvSpPr>
        <p:spPr>
          <a:xfrm>
            <a:off x="11206553" y="15436"/>
            <a:ext cx="845103" cy="246221"/>
          </a:xfrm>
          <a:prstGeom prst="rect">
            <a:avLst/>
          </a:prstGeom>
          <a:noFill/>
        </p:spPr>
        <p:txBody>
          <a:bodyPr wrap="none" rtlCol="0">
            <a:spAutoFit/>
          </a:bodyPr>
          <a:lstStyle/>
          <a:p>
            <a:r>
              <a:rPr lang="fr-FR" sz="1000" dirty="0">
                <a:solidFill>
                  <a:srgbClr val="0070C0"/>
                </a:solidFill>
              </a:rPr>
              <a:t>C2B_CSP008</a:t>
            </a:r>
          </a:p>
        </p:txBody>
      </p:sp>
    </p:spTree>
    <p:extLst>
      <p:ext uri="{BB962C8B-B14F-4D97-AF65-F5344CB8AC3E}">
        <p14:creationId xmlns:p14="http://schemas.microsoft.com/office/powerpoint/2010/main" val="1538146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4" name="ZoneTexte 3">
            <a:extLst>
              <a:ext uri="{FF2B5EF4-FFF2-40B4-BE49-F238E27FC236}">
                <a16:creationId xmlns:a16="http://schemas.microsoft.com/office/drawing/2014/main" id="{E156DC34-2BE5-92BF-BF7C-BDBD78A9AD5B}"/>
              </a:ext>
            </a:extLst>
          </p:cNvPr>
          <p:cNvSpPr txBox="1"/>
          <p:nvPr userDrawn="1"/>
        </p:nvSpPr>
        <p:spPr>
          <a:xfrm>
            <a:off x="11206553" y="15436"/>
            <a:ext cx="845103" cy="246221"/>
          </a:xfrm>
          <a:prstGeom prst="rect">
            <a:avLst/>
          </a:prstGeom>
          <a:noFill/>
        </p:spPr>
        <p:txBody>
          <a:bodyPr wrap="none" rtlCol="0">
            <a:spAutoFit/>
          </a:bodyPr>
          <a:lstStyle/>
          <a:p>
            <a:r>
              <a:rPr lang="fr-FR" sz="1000" dirty="0">
                <a:solidFill>
                  <a:srgbClr val="0070C0"/>
                </a:solidFill>
              </a:rPr>
              <a:t>C2B_CSP008</a:t>
            </a:r>
          </a:p>
        </p:txBody>
      </p:sp>
    </p:spTree>
    <p:extLst>
      <p:ext uri="{BB962C8B-B14F-4D97-AF65-F5344CB8AC3E}">
        <p14:creationId xmlns:p14="http://schemas.microsoft.com/office/powerpoint/2010/main" val="660397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
        <p:nvSpPr>
          <p:cNvPr id="3" name="ZoneTexte 2">
            <a:extLst>
              <a:ext uri="{FF2B5EF4-FFF2-40B4-BE49-F238E27FC236}">
                <a16:creationId xmlns:a16="http://schemas.microsoft.com/office/drawing/2014/main" id="{6D92A743-0C07-DEB8-7F25-E821F5CB6F3C}"/>
              </a:ext>
            </a:extLst>
          </p:cNvPr>
          <p:cNvSpPr txBox="1"/>
          <p:nvPr userDrawn="1"/>
        </p:nvSpPr>
        <p:spPr>
          <a:xfrm>
            <a:off x="11206553" y="15436"/>
            <a:ext cx="845103" cy="246221"/>
          </a:xfrm>
          <a:prstGeom prst="rect">
            <a:avLst/>
          </a:prstGeom>
          <a:noFill/>
        </p:spPr>
        <p:txBody>
          <a:bodyPr wrap="none" rtlCol="0">
            <a:spAutoFit/>
          </a:bodyPr>
          <a:lstStyle/>
          <a:p>
            <a:r>
              <a:rPr lang="fr-FR" sz="1000" dirty="0">
                <a:solidFill>
                  <a:srgbClr val="0070C0"/>
                </a:solidFill>
              </a:rPr>
              <a:t>C2B_CSP008</a:t>
            </a:r>
          </a:p>
        </p:txBody>
      </p:sp>
    </p:spTree>
    <p:extLst>
      <p:ext uri="{BB962C8B-B14F-4D97-AF65-F5344CB8AC3E}">
        <p14:creationId xmlns:p14="http://schemas.microsoft.com/office/powerpoint/2010/main" val="976048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
        <p:nvSpPr>
          <p:cNvPr id="3" name="ZoneTexte 2">
            <a:extLst>
              <a:ext uri="{FF2B5EF4-FFF2-40B4-BE49-F238E27FC236}">
                <a16:creationId xmlns:a16="http://schemas.microsoft.com/office/drawing/2014/main" id="{2485E539-49A0-4E2A-20F8-2CE26E50D7DE}"/>
              </a:ext>
            </a:extLst>
          </p:cNvPr>
          <p:cNvSpPr txBox="1"/>
          <p:nvPr userDrawn="1"/>
        </p:nvSpPr>
        <p:spPr>
          <a:xfrm>
            <a:off x="11206553" y="15436"/>
            <a:ext cx="845103" cy="246221"/>
          </a:xfrm>
          <a:prstGeom prst="rect">
            <a:avLst/>
          </a:prstGeom>
          <a:noFill/>
        </p:spPr>
        <p:txBody>
          <a:bodyPr wrap="none" rtlCol="0">
            <a:spAutoFit/>
          </a:bodyPr>
          <a:lstStyle/>
          <a:p>
            <a:r>
              <a:rPr lang="fr-FR" sz="1000" dirty="0">
                <a:solidFill>
                  <a:srgbClr val="0070C0"/>
                </a:solidFill>
              </a:rPr>
              <a:t>C2B_CSP008</a:t>
            </a:r>
          </a:p>
        </p:txBody>
      </p:sp>
    </p:spTree>
    <p:extLst>
      <p:ext uri="{BB962C8B-B14F-4D97-AF65-F5344CB8AC3E}">
        <p14:creationId xmlns:p14="http://schemas.microsoft.com/office/powerpoint/2010/main" val="2604356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BAC85-5958-4892-A18D-067F924E8C1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67342BE-C0D9-4436-B54F-9D8BE236A4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7006FE9-B1AD-4EA6-B18F-43257F0F5282}"/>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4DB636FB-0632-4C37-B032-504BECE3EB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606CDA7-1E79-480D-AB82-F6119E60F00F}"/>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726146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
        <p:nvSpPr>
          <p:cNvPr id="4" name="ZoneTexte 3">
            <a:extLst>
              <a:ext uri="{FF2B5EF4-FFF2-40B4-BE49-F238E27FC236}">
                <a16:creationId xmlns:a16="http://schemas.microsoft.com/office/drawing/2014/main" id="{DA6E48FB-87FC-0B6D-83A1-D9AEA27F4AD9}"/>
              </a:ext>
            </a:extLst>
          </p:cNvPr>
          <p:cNvSpPr txBox="1"/>
          <p:nvPr userDrawn="1"/>
        </p:nvSpPr>
        <p:spPr>
          <a:xfrm>
            <a:off x="11206553" y="15436"/>
            <a:ext cx="845103" cy="246221"/>
          </a:xfrm>
          <a:prstGeom prst="rect">
            <a:avLst/>
          </a:prstGeom>
          <a:noFill/>
        </p:spPr>
        <p:txBody>
          <a:bodyPr wrap="none" rtlCol="0">
            <a:spAutoFit/>
          </a:bodyPr>
          <a:lstStyle/>
          <a:p>
            <a:r>
              <a:rPr lang="fr-FR" sz="1000" dirty="0">
                <a:solidFill>
                  <a:srgbClr val="0070C0"/>
                </a:solidFill>
              </a:rPr>
              <a:t>C2B_CSP008</a:t>
            </a:r>
          </a:p>
        </p:txBody>
      </p:sp>
    </p:spTree>
    <p:extLst>
      <p:ext uri="{BB962C8B-B14F-4D97-AF65-F5344CB8AC3E}">
        <p14:creationId xmlns:p14="http://schemas.microsoft.com/office/powerpoint/2010/main" val="573787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
        <p:nvSpPr>
          <p:cNvPr id="3" name="ZoneTexte 2">
            <a:extLst>
              <a:ext uri="{FF2B5EF4-FFF2-40B4-BE49-F238E27FC236}">
                <a16:creationId xmlns:a16="http://schemas.microsoft.com/office/drawing/2014/main" id="{E805FABA-0434-518A-2CF6-354ABFCF6C10}"/>
              </a:ext>
            </a:extLst>
          </p:cNvPr>
          <p:cNvSpPr txBox="1"/>
          <p:nvPr userDrawn="1"/>
        </p:nvSpPr>
        <p:spPr>
          <a:xfrm>
            <a:off x="11206553" y="15436"/>
            <a:ext cx="845103" cy="246221"/>
          </a:xfrm>
          <a:prstGeom prst="rect">
            <a:avLst/>
          </a:prstGeom>
          <a:noFill/>
        </p:spPr>
        <p:txBody>
          <a:bodyPr wrap="none" rtlCol="0">
            <a:spAutoFit/>
          </a:bodyPr>
          <a:lstStyle/>
          <a:p>
            <a:r>
              <a:rPr lang="fr-FR" sz="1000" dirty="0">
                <a:solidFill>
                  <a:srgbClr val="0070C0"/>
                </a:solidFill>
              </a:rPr>
              <a:t>C2B_CSP008</a:t>
            </a:r>
          </a:p>
        </p:txBody>
      </p:sp>
    </p:spTree>
    <p:extLst>
      <p:ext uri="{BB962C8B-B14F-4D97-AF65-F5344CB8AC3E}">
        <p14:creationId xmlns:p14="http://schemas.microsoft.com/office/powerpoint/2010/main" val="2774584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
        <p:nvSpPr>
          <p:cNvPr id="2" name="ZoneTexte 1">
            <a:extLst>
              <a:ext uri="{FF2B5EF4-FFF2-40B4-BE49-F238E27FC236}">
                <a16:creationId xmlns:a16="http://schemas.microsoft.com/office/drawing/2014/main" id="{ED8CC01B-5601-FF94-BC95-45EB1100C8C9}"/>
              </a:ext>
            </a:extLst>
          </p:cNvPr>
          <p:cNvSpPr txBox="1"/>
          <p:nvPr userDrawn="1"/>
        </p:nvSpPr>
        <p:spPr>
          <a:xfrm>
            <a:off x="11206553" y="15436"/>
            <a:ext cx="845103" cy="246221"/>
          </a:xfrm>
          <a:prstGeom prst="rect">
            <a:avLst/>
          </a:prstGeom>
          <a:noFill/>
        </p:spPr>
        <p:txBody>
          <a:bodyPr wrap="none" rtlCol="0">
            <a:spAutoFit/>
          </a:bodyPr>
          <a:lstStyle/>
          <a:p>
            <a:r>
              <a:rPr lang="fr-FR" sz="1000" dirty="0">
                <a:solidFill>
                  <a:srgbClr val="0070C0"/>
                </a:solidFill>
              </a:rPr>
              <a:t>C2B_CSP008</a:t>
            </a:r>
          </a:p>
        </p:txBody>
      </p:sp>
    </p:spTree>
    <p:extLst>
      <p:ext uri="{BB962C8B-B14F-4D97-AF65-F5344CB8AC3E}">
        <p14:creationId xmlns:p14="http://schemas.microsoft.com/office/powerpoint/2010/main" val="1866285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2630983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338723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3677595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013446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550443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872689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3976764123"/>
      </p:ext>
    </p:extLst>
  </p:cSld>
  <p:clrMapOvr>
    <a:masterClrMapping/>
  </p:clrMapOvr>
</p:sldLayout>
</file>

<file path=ppt/slideLayouts/slideLayout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4DC0DB-1A59-47CB-8A3F-E285568975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2CFAEEE-64B3-48F8-A88D-A797188799D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A0C55AD-3204-42A5-93D1-4FC29C5749C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798BF59-CED9-4C14-B32E-016A33B079FC}"/>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6" name="Espace réservé du pied de page 5">
            <a:extLst>
              <a:ext uri="{FF2B5EF4-FFF2-40B4-BE49-F238E27FC236}">
                <a16:creationId xmlns:a16="http://schemas.microsoft.com/office/drawing/2014/main" id="{E6AF07C8-3474-4104-8748-C9E0A65B812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AFEE557-6740-4BA7-A78C-F3DCFF2576D4}"/>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531108948"/>
      </p:ext>
    </p:extLst>
  </p:cSld>
  <p:clrMapOvr>
    <a:masterClrMapping/>
  </p:clrMapOvr>
</p:sldLayout>
</file>

<file path=ppt/slideLayouts/slideLayout40.xml><?xml version="1.0" encoding="utf-8"?>
<p:sldLayout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34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3178201860"/>
      </p:ext>
    </p:extLst>
  </p:cSld>
  <p:clrMapOvr>
    <a:masterClrMapping/>
  </p:clrMapOvr>
</p:sldLayout>
</file>

<file path=ppt/slideLayouts/slideLayout42.xml><?xml version="1.0" encoding="utf-8"?>
<p:sldLayout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1756926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091815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585212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949448168"/>
      </p:ext>
    </p:extLst>
  </p:cSld>
  <p:clrMapOvr>
    <a:masterClrMapping/>
  </p:clrMapOvr>
</p:sldLayout>
</file>

<file path=ppt/slideLayouts/slideLayout46.xml><?xml version="1.0" encoding="utf-8"?>
<p:sldLayout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387467514"/>
      </p:ext>
    </p:extLst>
  </p:cSld>
  <p:clrMapOvr>
    <a:masterClrMapping/>
  </p:clrMapOvr>
</p:sldLayout>
</file>

<file path=ppt/slideLayouts/slideLayout47.xml><?xml version="1.0" encoding="utf-8"?>
<p:sldLayout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702897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2369442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5876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9AC88C-8C15-4CBA-83C6-6C85A0D3AC0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01415F1-7D2F-48EF-9394-FB29F611C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E8E26A7-9DA4-4DEF-96EE-114C7B4B8AE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A093246-4F9E-41A1-A01C-9F11446B0C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E49997E-B4BA-43FF-98A2-EBF90EAD7CD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69B06B1-5D8E-432E-A5EE-5157F0AC1EF3}"/>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8" name="Espace réservé du pied de page 7">
            <a:extLst>
              <a:ext uri="{FF2B5EF4-FFF2-40B4-BE49-F238E27FC236}">
                <a16:creationId xmlns:a16="http://schemas.microsoft.com/office/drawing/2014/main" id="{AC09C7B8-04CD-4A24-8978-4DF97807410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90B26E2-4919-4F98-A932-5CFE0C307030}"/>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548906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932795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236522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4076285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41277754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1858775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9C9AE6-CBF8-46FA-99CF-123C4D0FEF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F013261-693A-4F0E-8955-4C55C3E8D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AF0ECEB-F8D1-4783-9C3D-A88064891F5F}"/>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9667CEEA-E8FA-4156-8EAF-F5579DBFD2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D3D242-1FF6-47FE-929E-EE284781CF7C}"/>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2089148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75FC9-69AF-4C1B-8244-692C212175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41F3A8-25B4-4348-800D-006CC283E3D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A4756F-DD32-43E4-B356-2546DD093C08}"/>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99B2A49D-A6CC-40C7-8F8A-E7726C3323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72A1A-C2AF-4E00-AD0B-8CE7D394215D}"/>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935254369"/>
      </p:ext>
    </p:extLst>
  </p:cSld>
  <p:clrMapOvr>
    <a:masterClrMapping/>
  </p:clrMapOvr>
</p:sldLayout>
</file>

<file path=ppt/slideLayouts/slideLayout5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B0D961-68BF-4362-A6E1-5D26F33446C3}"/>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3" name="Espace réservé du pied de page 2">
            <a:extLst>
              <a:ext uri="{FF2B5EF4-FFF2-40B4-BE49-F238E27FC236}">
                <a16:creationId xmlns:a16="http://schemas.microsoft.com/office/drawing/2014/main" id="{1C27F7C6-56B2-4795-B3BD-97C540B01C2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281B256-B76D-4CC1-8D72-98A6D814FED3}"/>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2576964757"/>
      </p:ext>
    </p:extLst>
  </p:cSld>
  <p:clrMapOvr>
    <a:masterClrMapping/>
  </p:clrMapOvr>
</p:sldLayout>
</file>

<file path=ppt/slideLayouts/slideLayout5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4197B-F563-46A0-8631-D98BBBABE53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61C8146-E9E8-429D-ADA3-CB5C9DAE2E35}"/>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4" name="Espace réservé du pied de page 3">
            <a:extLst>
              <a:ext uri="{FF2B5EF4-FFF2-40B4-BE49-F238E27FC236}">
                <a16:creationId xmlns:a16="http://schemas.microsoft.com/office/drawing/2014/main" id="{F174AE97-A3B4-45D2-ADD0-0E6D4F57C8B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01D60F2-DA75-4539-8ADC-3598E56151A4}"/>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1765449392"/>
      </p:ext>
    </p:extLst>
  </p:cSld>
  <p:clrMapOvr>
    <a:masterClrMapping/>
  </p:clrMapOvr>
</p:sldLayout>
</file>

<file path=ppt/slideLayouts/slideLayout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4197B-F563-46A0-8631-D98BBBABE53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61C8146-E9E8-429D-ADA3-CB5C9DAE2E35}"/>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4" name="Espace réservé du pied de page 3">
            <a:extLst>
              <a:ext uri="{FF2B5EF4-FFF2-40B4-BE49-F238E27FC236}">
                <a16:creationId xmlns:a16="http://schemas.microsoft.com/office/drawing/2014/main" id="{F174AE97-A3B4-45D2-ADD0-0E6D4F57C8B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01D60F2-DA75-4539-8ADC-3598E56151A4}"/>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807234458"/>
      </p:ext>
    </p:extLst>
  </p:cSld>
  <p:clrMapOvr>
    <a:masterClrMapping/>
  </p:clrMapOvr>
</p:sldLayout>
</file>

<file path=ppt/slideLayouts/slideLayout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B0D961-68BF-4362-A6E1-5D26F33446C3}"/>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3" name="Espace réservé du pied de page 2">
            <a:extLst>
              <a:ext uri="{FF2B5EF4-FFF2-40B4-BE49-F238E27FC236}">
                <a16:creationId xmlns:a16="http://schemas.microsoft.com/office/drawing/2014/main" id="{1C27F7C6-56B2-4795-B3BD-97C540B01C2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281B256-B76D-4CC1-8D72-98A6D814FED3}"/>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203428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3F621-35CE-4CBB-A432-5A1C545F6A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157D7FC-27D2-4234-ACD5-BECD672EE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5B191B8-612E-439C-A106-85BC3B831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C0E175A-93F8-471F-ACDE-925A6111929F}"/>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6" name="Espace réservé du pied de page 5">
            <a:extLst>
              <a:ext uri="{FF2B5EF4-FFF2-40B4-BE49-F238E27FC236}">
                <a16:creationId xmlns:a16="http://schemas.microsoft.com/office/drawing/2014/main" id="{FBD12C8D-681B-43E6-BD93-0646911295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497ECCC-9C69-4017-A7D7-E93A438247E6}"/>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2550348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7475-E692-45B1-B775-8FD940AAF2C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E51CBB9-E384-4A9C-BC8C-1A9504BA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0BD6385-E26E-477B-A454-3A06868E0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2DF0C08-B52E-4019-9D37-BD83849A7752}"/>
              </a:ext>
            </a:extLst>
          </p:cNvPr>
          <p:cNvSpPr>
            <a:spLocks noGrp="1"/>
          </p:cNvSpPr>
          <p:nvPr>
            <p:ph type="dt" sz="half" idx="10"/>
          </p:nvPr>
        </p:nvSpPr>
        <p:spPr/>
        <p:txBody>
          <a:bodyPr/>
          <a:lstStyle/>
          <a:p>
            <a:fld id="{F3C5B306-1F40-442C-B150-8721E81FDF1B}" type="datetimeFigureOut">
              <a:rPr lang="fr-FR" smtClean="0"/>
              <a:t>03/11/2024</a:t>
            </a:fld>
            <a:endParaRPr lang="fr-FR"/>
          </a:p>
        </p:txBody>
      </p:sp>
      <p:sp>
        <p:nvSpPr>
          <p:cNvPr id="6" name="Espace réservé du pied de page 5">
            <a:extLst>
              <a:ext uri="{FF2B5EF4-FFF2-40B4-BE49-F238E27FC236}">
                <a16:creationId xmlns:a16="http://schemas.microsoft.com/office/drawing/2014/main" id="{64AE3C2C-401C-4451-9CCF-53826F4BEA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0325C76-CB8A-494B-9B9C-DAD6E013D03A}"/>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214125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0A17A8F-6257-4BB1-9DD0-4DD0D5C059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20D8B30-4890-4246-8BE1-190A2D08EC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1DF9D6E-D4EA-49A2-B2D6-735CE6C80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ED72C574-A1DB-4787-BAF9-5C1F5B4482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B2C2837-0D88-4D03-8580-CC1B3DA0F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FC096-D195-4392-A597-E50EA60D946D}" type="slidenum">
              <a:rPr lang="fr-FR" smtClean="0"/>
              <a:t>‹N°›</a:t>
            </a:fld>
            <a:endParaRPr lang="fr-FR"/>
          </a:p>
        </p:txBody>
      </p:sp>
      <p:pic>
        <p:nvPicPr>
          <p:cNvPr id="10" name="Picture 8">
            <a:extLst>
              <a:ext uri="{FF2B5EF4-FFF2-40B4-BE49-F238E27FC236}">
                <a16:creationId xmlns:a16="http://schemas.microsoft.com/office/drawing/2014/main" id="{F9ABB052-2C73-3244-EEE0-656486C120FF}"/>
              </a:ext>
            </a:extLst>
          </p:cNvPr>
          <p:cNvPicPr>
            <a:picLocks noChangeAspect="1"/>
          </p:cNvPicPr>
          <p:nvPr userDrawn="1"/>
        </p:nvPicPr>
        <p:blipFill rotWithShape="1">
          <a:blip r:embed="rId15" cstate="email">
            <a:alphaModFix amt="18000"/>
            <a:extLst>
              <a:ext uri="{28A0092B-C50C-407E-A947-70E740481C1C}">
                <a14:useLocalDpi xmlns:a14="http://schemas.microsoft.com/office/drawing/2010/main"/>
              </a:ext>
            </a:extLst>
          </a:blip>
          <a:srcRect/>
          <a:stretch/>
        </p:blipFill>
        <p:spPr>
          <a:xfrm>
            <a:off x="-2220076" y="46601"/>
            <a:ext cx="6952005" cy="6858000"/>
          </a:xfrm>
          <a:prstGeom prst="rect">
            <a:avLst/>
          </a:prstGeom>
        </p:spPr>
      </p:pic>
      <p:sp>
        <p:nvSpPr>
          <p:cNvPr id="7" name="ZoneTexte 6">
            <a:extLst>
              <a:ext uri="{FF2B5EF4-FFF2-40B4-BE49-F238E27FC236}">
                <a16:creationId xmlns:a16="http://schemas.microsoft.com/office/drawing/2014/main" id="{69C4FFBD-9E1D-85C4-0FCF-079E306E453A}"/>
              </a:ext>
            </a:extLst>
          </p:cNvPr>
          <p:cNvSpPr txBox="1"/>
          <p:nvPr userDrawn="1"/>
        </p:nvSpPr>
        <p:spPr>
          <a:xfrm>
            <a:off x="11206553" y="15436"/>
            <a:ext cx="845103" cy="246221"/>
          </a:xfrm>
          <a:prstGeom prst="rect">
            <a:avLst/>
          </a:prstGeom>
          <a:noFill/>
        </p:spPr>
        <p:txBody>
          <a:bodyPr wrap="none" rtlCol="0">
            <a:spAutoFit/>
          </a:bodyPr>
          <a:lstStyle/>
          <a:p>
            <a:r>
              <a:rPr lang="fr-FR" sz="1000" dirty="0">
                <a:solidFill>
                  <a:srgbClr val="0070C0"/>
                </a:solidFill>
              </a:rPr>
              <a:t>C2B_CSP008</a:t>
            </a:r>
          </a:p>
        </p:txBody>
      </p:sp>
    </p:spTree>
    <p:extLst>
      <p:ext uri="{BB962C8B-B14F-4D97-AF65-F5344CB8AC3E}">
        <p14:creationId xmlns:p14="http://schemas.microsoft.com/office/powerpoint/2010/main" val="254516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 id="214748373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0A17A8F-6257-4BB1-9DD0-4DD0D5C059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20D8B30-4890-4246-8BE1-190A2D08EC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1DF9D6E-D4EA-49A2-B2D6-735CE6C80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5B306-1F40-442C-B150-8721E81FDF1B}" type="datetimeFigureOut">
              <a:rPr lang="fr-FR" smtClean="0"/>
              <a:t>03/11/2024</a:t>
            </a:fld>
            <a:endParaRPr lang="fr-FR"/>
          </a:p>
        </p:txBody>
      </p:sp>
      <p:sp>
        <p:nvSpPr>
          <p:cNvPr id="5" name="Espace réservé du pied de page 4">
            <a:extLst>
              <a:ext uri="{FF2B5EF4-FFF2-40B4-BE49-F238E27FC236}">
                <a16:creationId xmlns:a16="http://schemas.microsoft.com/office/drawing/2014/main" id="{ED72C574-A1DB-4787-BAF9-5C1F5B4482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B2C2837-0D88-4D03-8580-CC1B3DA0F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FC096-D195-4392-A597-E50EA60D946D}" type="slidenum">
              <a:rPr lang="fr-FR" smtClean="0"/>
              <a:t>‹N°›</a:t>
            </a:fld>
            <a:endParaRPr lang="fr-FR"/>
          </a:p>
        </p:txBody>
      </p:sp>
      <p:pic>
        <p:nvPicPr>
          <p:cNvPr id="9" name="Picture 8">
            <a:extLst>
              <a:ext uri="{FF2B5EF4-FFF2-40B4-BE49-F238E27FC236}">
                <a16:creationId xmlns:a16="http://schemas.microsoft.com/office/drawing/2014/main" id="{3316D791-749C-12F4-55B5-E37CB471DE8F}"/>
              </a:ext>
            </a:extLst>
          </p:cNvPr>
          <p:cNvPicPr>
            <a:picLocks noChangeAspect="1"/>
          </p:cNvPicPr>
          <p:nvPr userDrawn="1"/>
        </p:nvPicPr>
        <p:blipFill rotWithShape="1">
          <a:blip r:embed="rId13" cstate="email">
            <a:alphaModFix amt="18000"/>
            <a:extLst>
              <a:ext uri="{28A0092B-C50C-407E-A947-70E740481C1C}">
                <a14:useLocalDpi xmlns:a14="http://schemas.microsoft.com/office/drawing/2010/main"/>
              </a:ext>
            </a:extLst>
          </a:blip>
          <a:srcRect/>
          <a:stretch/>
        </p:blipFill>
        <p:spPr>
          <a:xfrm>
            <a:off x="-2220076" y="46601"/>
            <a:ext cx="6952005" cy="6858000"/>
          </a:xfrm>
          <a:prstGeom prst="rect">
            <a:avLst/>
          </a:prstGeom>
        </p:spPr>
      </p:pic>
    </p:spTree>
    <p:extLst>
      <p:ext uri="{BB962C8B-B14F-4D97-AF65-F5344CB8AC3E}">
        <p14:creationId xmlns:p14="http://schemas.microsoft.com/office/powerpoint/2010/main" val="21736538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
        <p:nvSpPr>
          <p:cNvPr id="4" name="ZoneTexte 3">
            <a:extLst>
              <a:ext uri="{FF2B5EF4-FFF2-40B4-BE49-F238E27FC236}">
                <a16:creationId xmlns:a16="http://schemas.microsoft.com/office/drawing/2014/main" id="{C40A511C-FD12-8E6A-B6CB-57776E489413}"/>
              </a:ext>
            </a:extLst>
          </p:cNvPr>
          <p:cNvSpPr txBox="1"/>
          <p:nvPr userDrawn="1"/>
        </p:nvSpPr>
        <p:spPr>
          <a:xfrm>
            <a:off x="11206553" y="15436"/>
            <a:ext cx="845103" cy="246221"/>
          </a:xfrm>
          <a:prstGeom prst="rect">
            <a:avLst/>
          </a:prstGeom>
          <a:noFill/>
        </p:spPr>
        <p:txBody>
          <a:bodyPr wrap="none" rtlCol="0">
            <a:spAutoFit/>
          </a:bodyPr>
          <a:lstStyle/>
          <a:p>
            <a:r>
              <a:rPr lang="fr-FR" sz="1000" dirty="0">
                <a:solidFill>
                  <a:srgbClr val="0070C0"/>
                </a:solidFill>
              </a:rPr>
              <a:t>C2B_CSP008</a:t>
            </a:r>
          </a:p>
        </p:txBody>
      </p:sp>
    </p:spTree>
    <p:extLst>
      <p:ext uri="{BB962C8B-B14F-4D97-AF65-F5344CB8AC3E}">
        <p14:creationId xmlns:p14="http://schemas.microsoft.com/office/powerpoint/2010/main" val="4830391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83782691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9.xml"/><Relationship Id="rId16"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eg"/><Relationship Id="rId4" Type="http://schemas.microsoft.com/office/2007/relationships/hdphoto" Target="../media/hdphoto5.wdp"/><Relationship Id="rId9" Type="http://schemas.openxmlformats.org/officeDocument/2006/relationships/image" Target="../media/image51.png"/><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bin"/><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unit42.paloaltonetworks.com/threat-actor-groups-tracked-by-palo-alto-networks-unit-42/" TargetMode="Externa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4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4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2.xml"/><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hyperlink" Target="https://digital-skills-jobs.europa.eu/en/cyber-skills-academy-knowledge-and-training" TargetMode="External"/><Relationship Id="rId5" Type="http://schemas.openxmlformats.org/officeDocument/2006/relationships/hyperlink" Target="https://cybersecpro-project.eu/" TargetMode="External"/><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7.xml"/><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5.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2.xml"/></Relationships>
</file>

<file path=ppt/slides/slide1.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1C21C3C-91DE-42BF-AC1D-719C15BEA0E0}"/>
              </a:ext>
            </a:extLst>
          </p:cNvPr>
          <p:cNvPicPr>
            <a:picLocks noChangeAspect="1"/>
          </p:cNvPicPr>
          <p:nvPr/>
        </p:nvPicPr>
        <p:blipFill>
          <a:blip r:embed="rId3" cstate="email">
            <a:alphaModFix amt="52000"/>
            <a:extLst>
              <a:ext uri="{28A0092B-C50C-407E-A947-70E740481C1C}">
                <a14:useLocalDpi xmlns:a14="http://schemas.microsoft.com/office/drawing/2010/main"/>
              </a:ext>
            </a:extLst>
          </a:blip>
          <a:stretch>
            <a:fillRect/>
          </a:stretch>
        </p:blipFill>
        <p:spPr>
          <a:xfrm>
            <a:off x="0" y="15766"/>
            <a:ext cx="12192000" cy="6857999"/>
          </a:xfrm>
          <a:prstGeom prst="rect">
            <a:avLst/>
          </a:prstGeom>
        </p:spPr>
      </p:pic>
      <p:sp>
        <p:nvSpPr>
          <p:cNvPr id="2" name="Rectangle 1">
            <a:extLst>
              <a:ext uri="{FF2B5EF4-FFF2-40B4-BE49-F238E27FC236}">
                <a16:creationId xmlns:a16="http://schemas.microsoft.com/office/drawing/2014/main" id="{8D068C39-06EF-4329-8F6A-63453486E26C}"/>
              </a:ext>
            </a:extLst>
          </p:cNvPr>
          <p:cNvSpPr/>
          <p:nvPr/>
        </p:nvSpPr>
        <p:spPr>
          <a:xfrm>
            <a:off x="5683741" y="539054"/>
            <a:ext cx="6508259" cy="2308324"/>
          </a:xfrm>
          <a:prstGeom prst="rect">
            <a:avLst/>
          </a:prstGeom>
        </p:spPr>
        <p:txBody>
          <a:bodyPr wrap="square">
            <a:normAutofit fontScale="66666"/>
          </a:bodyPr>
          <a:lstStyle/>
          <a:p>
            <a:r>
              <a:rPr lang="en-US" sz="3600" b="1" dirty="0">
                <a:latin typeface="Verdana" panose="020B0604030504040204" pitchFamily="34" charset="0"/>
                <a:ea typeface="Calibri" panose="020F0502020204030204" pitchFamily="34" charset="0"/>
                <a:cs typeface="Helvetica" panose="020B0604020202020204" pitchFamily="34" charset="0"/>
              </a:rPr>
              <a:t>Infrastrutture critiche</a:t>
            </a:r>
          </a:p>
          <a:p>
            <a:r>
              <a:rPr lang="en-US" sz="3600" b="1" dirty="0">
                <a:latin typeface="Verdana" panose="020B0604030504040204" pitchFamily="34" charset="0"/>
                <a:ea typeface="Calibri" panose="020F0502020204030204" pitchFamily="34" charset="0"/>
                <a:cs typeface="Helvetica" panose="020B0604020202020204" pitchFamily="34" charset="0"/>
              </a:rPr>
              <a:t>Sicurezza per i trasporti marittimi</a:t>
            </a:r>
            <a:endParaRPr lang="fr-FR" sz="3600" b="1" dirty="0">
              <a:latin typeface="Verdana" panose="020B0604030504040204" pitchFamily="34" charset="0"/>
              <a:ea typeface="Calibri" panose="020F0502020204030204" pitchFamily="34" charset="0"/>
              <a:cs typeface="Helvetica" panose="020B0604020202020204" pitchFamily="34" charset="0"/>
            </a:endParaRPr>
          </a:p>
          <a:p>
            <a:endParaRPr lang="fr-FR" sz="3600" b="1" dirty="0">
              <a:latin typeface="Verdana" panose="020B0604030504040204" pitchFamily="34" charset="0"/>
              <a:ea typeface="Calibri" panose="020F0502020204030204" pitchFamily="34" charset="0"/>
              <a:cs typeface="Helvetica" panose="020B0604020202020204" pitchFamily="34" charset="0"/>
            </a:endParaRPr>
          </a:p>
          <a:p>
            <a:r>
              <a:rPr lang="fr-FR" sz="3600" b="1" dirty="0">
                <a:latin typeface="Verdana" panose="020B0604030504040204" pitchFamily="34" charset="0"/>
                <a:ea typeface="Calibri" panose="020F0502020204030204" pitchFamily="34" charset="0"/>
                <a:cs typeface="Helvetica" panose="020B0604020202020204" pitchFamily="34" charset="0"/>
              </a:rPr>
              <a:t>Corso</a:t>
            </a:r>
            <a:r>
              <a:rPr lang="fr-FR" sz="1800" b="0" i="0" u="none" strike="noStrike" baseline="0" dirty="0">
                <a:solidFill>
                  <a:srgbClr val="000000"/>
                </a:solidFill>
                <a:latin typeface="Times New Roman" panose="02020603050405020304" pitchFamily="18" charset="0"/>
              </a:rPr>
              <a:t>	</a:t>
            </a:r>
            <a:endParaRPr lang="fr-FR" dirty="0">
              <a:solidFill>
                <a:srgbClr val="000000"/>
              </a:solidFill>
              <a:latin typeface="Times New Roman" panose="02020603050405020304" pitchFamily="18" charset="0"/>
            </a:endParaRPr>
          </a:p>
        </p:txBody>
      </p:sp>
      <p:grpSp>
        <p:nvGrpSpPr>
          <p:cNvPr id="7" name="Groupe 6">
            <a:extLst>
              <a:ext uri="{FF2B5EF4-FFF2-40B4-BE49-F238E27FC236}">
                <a16:creationId xmlns:a16="http://schemas.microsoft.com/office/drawing/2014/main" id="{3DC4CD4E-A417-5F1C-DA3C-02FB72A2E98A}"/>
              </a:ext>
            </a:extLst>
          </p:cNvPr>
          <p:cNvGrpSpPr/>
          <p:nvPr/>
        </p:nvGrpSpPr>
        <p:grpSpPr>
          <a:xfrm>
            <a:off x="254201" y="-26289"/>
            <a:ext cx="1767866" cy="1116195"/>
            <a:chOff x="1444486" y="782122"/>
            <a:chExt cx="4782091" cy="3191484"/>
          </a:xfrm>
        </p:grpSpPr>
        <p:grpSp>
          <p:nvGrpSpPr>
            <p:cNvPr id="8" name="Groupe 7">
              <a:extLst>
                <a:ext uri="{FF2B5EF4-FFF2-40B4-BE49-F238E27FC236}">
                  <a16:creationId xmlns:a16="http://schemas.microsoft.com/office/drawing/2014/main" id="{17294910-4AD6-500E-2D0B-792D59BE1E48}"/>
                </a:ext>
              </a:extLst>
            </p:cNvPr>
            <p:cNvGrpSpPr/>
            <p:nvPr/>
          </p:nvGrpSpPr>
          <p:grpSpPr>
            <a:xfrm>
              <a:off x="2984803" y="782122"/>
              <a:ext cx="1162455" cy="2904038"/>
              <a:chOff x="5729301" y="1851645"/>
              <a:chExt cx="1162455" cy="2904038"/>
            </a:xfrm>
          </p:grpSpPr>
          <p:sp>
            <p:nvSpPr>
              <p:cNvPr id="13" name="Rectangle 12">
                <a:extLst>
                  <a:ext uri="{FF2B5EF4-FFF2-40B4-BE49-F238E27FC236}">
                    <a16:creationId xmlns:a16="http://schemas.microsoft.com/office/drawing/2014/main" id="{AF65314C-491D-87E3-2DCB-D98F2DE04D82}"/>
                  </a:ext>
                </a:extLst>
              </p:cNvPr>
              <p:cNvSpPr/>
              <p:nvPr/>
            </p:nvSpPr>
            <p:spPr>
              <a:xfrm>
                <a:off x="5729301" y="1851645"/>
                <a:ext cx="1162455" cy="2904038"/>
              </a:xfrm>
              <a:prstGeom prst="rect">
                <a:avLst/>
              </a:prstGeom>
              <a:noFill/>
            </p:spPr>
            <p:txBody>
              <a:bodyPr wrap="square" lIns="91440" tIns="45720" rIns="91440" bIns="45720">
                <a:spAutoFit/>
              </a:bodyPr>
              <a:lstStyle/>
              <a:p>
                <a:pPr algn="ctr"/>
                <a:r>
                  <a:rPr lang="fr-FR" sz="6000" b="1" cap="none" spc="0">
                    <a:ln w="0"/>
                    <a:solidFill>
                      <a:schemeClr val="accent1"/>
                    </a:solidFill>
                    <a:effectLst>
                      <a:outerShdw blurRad="38100" dist="25400" dir="5400000" algn="ctr" rotWithShape="0">
                        <a:srgbClr val="6E747A">
                          <a:alpha val="43000"/>
                        </a:srgbClr>
                      </a:outerShdw>
                    </a:effectLst>
                  </a:rPr>
                  <a:t>2</a:t>
                </a:r>
              </a:p>
            </p:txBody>
          </p:sp>
          <p:sp>
            <p:nvSpPr>
              <p:cNvPr id="14" name="Rectangle 13">
                <a:extLst>
                  <a:ext uri="{FF2B5EF4-FFF2-40B4-BE49-F238E27FC236}">
                    <a16:creationId xmlns:a16="http://schemas.microsoft.com/office/drawing/2014/main" id="{96E85AA8-5503-8FDB-984C-078F6F5378CC}"/>
                  </a:ext>
                </a:extLst>
              </p:cNvPr>
              <p:cNvSpPr/>
              <p:nvPr/>
            </p:nvSpPr>
            <p:spPr>
              <a:xfrm>
                <a:off x="5861198" y="3587688"/>
                <a:ext cx="910664" cy="327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grpSp>
        <p:sp>
          <p:nvSpPr>
            <p:cNvPr id="9" name="Arc plein 8">
              <a:extLst>
                <a:ext uri="{FF2B5EF4-FFF2-40B4-BE49-F238E27FC236}">
                  <a16:creationId xmlns:a16="http://schemas.microsoft.com/office/drawing/2014/main" id="{43A5CDFE-DD1A-6A13-410E-3CC2D7F5B2ED}"/>
                </a:ext>
              </a:extLst>
            </p:cNvPr>
            <p:cNvSpPr/>
            <p:nvPr/>
          </p:nvSpPr>
          <p:spPr>
            <a:xfrm rot="20214771">
              <a:off x="1444486" y="1828799"/>
              <a:ext cx="1815548" cy="1931504"/>
            </a:xfrm>
            <a:prstGeom prst="blockArc">
              <a:avLst>
                <a:gd name="adj1" fmla="val 2332549"/>
                <a:gd name="adj2" fmla="val 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solidFill>
                  <a:schemeClr val="tx1"/>
                </a:solidFill>
              </a:endParaRPr>
            </a:p>
          </p:txBody>
        </p:sp>
        <p:sp>
          <p:nvSpPr>
            <p:cNvPr id="10" name="Rectangle : coins arrondis 9">
              <a:extLst>
                <a:ext uri="{FF2B5EF4-FFF2-40B4-BE49-F238E27FC236}">
                  <a16:creationId xmlns:a16="http://schemas.microsoft.com/office/drawing/2014/main" id="{556DE66B-DBF7-937D-7FA1-2631D60418DE}"/>
                </a:ext>
              </a:extLst>
            </p:cNvPr>
            <p:cNvSpPr/>
            <p:nvPr/>
          </p:nvSpPr>
          <p:spPr>
            <a:xfrm>
              <a:off x="3047901" y="2584174"/>
              <a:ext cx="966211" cy="30173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sp>
          <p:nvSpPr>
            <p:cNvPr id="11" name="ZoneTexte 10">
              <a:extLst>
                <a:ext uri="{FF2B5EF4-FFF2-40B4-BE49-F238E27FC236}">
                  <a16:creationId xmlns:a16="http://schemas.microsoft.com/office/drawing/2014/main" id="{E1DBED3B-6AD5-48F5-0C19-1BBE897721F1}"/>
                </a:ext>
              </a:extLst>
            </p:cNvPr>
            <p:cNvSpPr txBox="1"/>
            <p:nvPr/>
          </p:nvSpPr>
          <p:spPr>
            <a:xfrm>
              <a:off x="3116700" y="2829590"/>
              <a:ext cx="3109877" cy="1144016"/>
            </a:xfrm>
            <a:prstGeom prst="rect">
              <a:avLst/>
            </a:prstGeom>
            <a:noFill/>
          </p:spPr>
          <p:txBody>
            <a:bodyPr wrap="none" rtlCol="0">
              <a:normAutofit fontScale="94117"/>
            </a:bodyPr>
            <a:lstStyle/>
            <a:p>
              <a:r>
                <a:rPr lang="fr-FR" sz="2000" err="1">
                  <a:solidFill>
                    <a:srgbClr val="4472C4"/>
                  </a:solidFill>
                </a:rPr>
                <a:t>onsultante</a:t>
              </a:r>
              <a:endParaRPr lang="fr-FR" sz="2000">
                <a:solidFill>
                  <a:srgbClr val="4472C4"/>
                </a:solidFill>
              </a:endParaRPr>
            </a:p>
          </p:txBody>
        </p:sp>
        <p:sp>
          <p:nvSpPr>
            <p:cNvPr id="12" name="Rectangle 11">
              <a:extLst>
                <a:ext uri="{FF2B5EF4-FFF2-40B4-BE49-F238E27FC236}">
                  <a16:creationId xmlns:a16="http://schemas.microsoft.com/office/drawing/2014/main" id="{C391704C-9D86-A9D9-DD1B-B9941C1C1423}"/>
                </a:ext>
              </a:extLst>
            </p:cNvPr>
            <p:cNvSpPr/>
            <p:nvPr/>
          </p:nvSpPr>
          <p:spPr>
            <a:xfrm>
              <a:off x="4022861" y="984108"/>
              <a:ext cx="843727" cy="2376031"/>
            </a:xfrm>
            <a:prstGeom prst="rect">
              <a:avLst/>
            </a:prstGeom>
            <a:noFill/>
          </p:spPr>
          <p:txBody>
            <a:bodyPr wrap="square" lIns="91440" tIns="45720" rIns="91440" bIns="45720">
              <a:spAutoFit/>
            </a:bodyPr>
            <a:lstStyle/>
            <a:p>
              <a:pPr algn="ctr"/>
              <a:r>
                <a:rPr lang="fr-FR" sz="4800" b="1" cap="none" spc="0">
                  <a:ln w="0"/>
                  <a:solidFill>
                    <a:schemeClr val="accent1"/>
                  </a:solidFill>
                  <a:effectLst>
                    <a:outerShdw blurRad="38100" dist="25400" dir="5400000" algn="ctr" rotWithShape="0">
                      <a:srgbClr val="6E747A">
                        <a:alpha val="43000"/>
                      </a:srgbClr>
                    </a:outerShdw>
                  </a:effectLst>
                </a:rPr>
                <a:t>B</a:t>
              </a:r>
            </a:p>
          </p:txBody>
        </p:sp>
      </p:grpSp>
      <p:sp>
        <p:nvSpPr>
          <p:cNvPr id="17" name="Subtitle 95">
            <a:extLst>
              <a:ext uri="{FF2B5EF4-FFF2-40B4-BE49-F238E27FC236}">
                <a16:creationId xmlns:a16="http://schemas.microsoft.com/office/drawing/2014/main" id="{4BEB9AD9-1194-5AB5-9658-2B01B15CE846}"/>
              </a:ext>
            </a:extLst>
          </p:cNvPr>
          <p:cNvSpPr txBox="1">
            <a:spLocks/>
          </p:cNvSpPr>
          <p:nvPr/>
        </p:nvSpPr>
        <p:spPr>
          <a:xfrm>
            <a:off x="6251753" y="6404219"/>
            <a:ext cx="4323426" cy="420515"/>
          </a:xfrm>
          <a:prstGeom prst="rect">
            <a:avLst/>
          </a:prstGeom>
        </p:spPr>
        <p:txBody>
          <a:bodyPr vert="horz" lIns="91440" tIns="45720" rIns="91440" bIns="45720" rtlCol="0">
            <a:normAutofit fontScale="97368"/>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FBA00"/>
              </a:buClr>
              <a:buSzPct val="100000"/>
              <a:buFont typeface="Calibri" panose="020F0502020204030204" pitchFamily="34" charset="0"/>
              <a:buNone/>
              <a:tabLst/>
              <a:defRPr/>
            </a:pPr>
            <a:r>
              <a:rPr kumimoji="0" lang="en-US" sz="1600" b="0" i="0" u="none" strike="noStrike" kern="1200" cap="all" spc="100" normalizeH="0" baseline="0" noProof="0" dirty="0">
                <a:ln>
                  <a:noFill/>
                </a:ln>
                <a:solidFill>
                  <a:srgbClr val="000000"/>
                </a:solidFill>
                <a:effectLst/>
                <a:uLnTx/>
                <a:uFillTx/>
                <a:latin typeface="Century Gothic"/>
                <a:ea typeface="+mn-ea"/>
                <a:cs typeface="+mn-cs"/>
              </a:rPr>
              <a:t>Presentazione di:  Bruno BENDER</a:t>
            </a:r>
          </a:p>
        </p:txBody>
      </p:sp>
      <p:sp>
        <p:nvSpPr>
          <p:cNvPr id="18" name="Text Placeholder 96">
            <a:extLst>
              <a:ext uri="{FF2B5EF4-FFF2-40B4-BE49-F238E27FC236}">
                <a16:creationId xmlns:a16="http://schemas.microsoft.com/office/drawing/2014/main" id="{33177AD6-1D43-D556-13DE-A2357279F12F}"/>
              </a:ext>
            </a:extLst>
          </p:cNvPr>
          <p:cNvSpPr txBox="1">
            <a:spLocks/>
          </p:cNvSpPr>
          <p:nvPr/>
        </p:nvSpPr>
        <p:spPr>
          <a:xfrm>
            <a:off x="5601915" y="3301186"/>
            <a:ext cx="5960432" cy="10089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6000" b="1" kern="12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4400" b="1" i="0" u="none" strike="noStrike" kern="1200" cap="none" spc="0" normalizeH="0" baseline="0" noProof="0" dirty="0">
                <a:ln>
                  <a:noFill/>
                </a:ln>
                <a:solidFill>
                  <a:srgbClr val="D87A1A"/>
                </a:solidFill>
                <a:effectLst/>
                <a:uLnTx/>
                <a:uFillTx/>
                <a:latin typeface="Century Gothic"/>
                <a:ea typeface="+mn-ea"/>
                <a:cs typeface="+mn-cs"/>
              </a:rPr>
              <a:t>CSP008_C_M</a:t>
            </a:r>
          </a:p>
        </p:txBody>
      </p:sp>
      <p:pic>
        <p:nvPicPr>
          <p:cNvPr id="19" name="Picture Placeholder 46" descr="A black and white cover with blue squares&#10;&#10;Description automatically generated">
            <a:extLst>
              <a:ext uri="{FF2B5EF4-FFF2-40B4-BE49-F238E27FC236}">
                <a16:creationId xmlns:a16="http://schemas.microsoft.com/office/drawing/2014/main" id="{1A49A684-0FBD-9D8F-B6E4-9422C0D2217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rgbClr val="E7E6E6"/>
          </a:solidFill>
        </p:spPr>
      </p:pic>
    </p:spTree>
    <p:extLst>
      <p:ext uri="{BB962C8B-B14F-4D97-AF65-F5344CB8AC3E}">
        <p14:creationId xmlns:p14="http://schemas.microsoft.com/office/powerpoint/2010/main" val="2672396884"/>
      </p:ext>
    </p:extLst>
  </p:cSld>
  <p:clrMapOvr>
    <a:masterClrMapping/>
  </p:clrMapOvr>
  <mc:AlternateContent xmlns:mc="http://schemas.openxmlformats.org/markup-compatibility/2006" xmlns:p14="http://schemas.microsoft.com/office/powerpoint/2010/main">
    <mc:Choice Requires="p14">
      <p:transition spd="slow" p14:dur="2000" advTm="3284"/>
    </mc:Choice>
    <mc:Fallback>
      <p:transition spd="slow" advTm="3284"/>
    </mc:Fallback>
  </mc:AlternateContent>
</p:sld>
</file>

<file path=ppt/slides/slide10.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243997" y="-1"/>
            <a:ext cx="5813532" cy="1663701"/>
          </a:xfrm>
        </p:spPr>
        <p:txBody>
          <a:bodyPr>
            <a:normAutofit fontScale="94202"/>
          </a:bodyPr>
          <a:lstStyle/>
          <a:p>
            <a:r>
              <a:rPr lang="en-US" sz="3600" dirty="0"/>
              <a:t>Tema-1:</a:t>
            </a:r>
            <a:br>
              <a:rPr lang="en-US" sz="3600" dirty="0"/>
            </a:br>
            <a:r>
              <a:rPr lang="en-US" sz="3600" dirty="0"/>
              <a:t>Rischi</a:t>
            </a:r>
            <a:r>
              <a:rPr lang="en-US" dirty="0"/>
              <a:t> informatici nel settore marittimo</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243997" y="1571619"/>
            <a:ext cx="4786877" cy="763899"/>
          </a:xfrm>
        </p:spPr>
        <p:txBody>
          <a:bodyPr>
            <a:normAutofit fontScale="97058"/>
          </a:bodyPr>
          <a:lstStyle/>
          <a:p>
            <a:r>
              <a:rPr lang="en-US" dirty="0"/>
              <a:t>Copriremo queste competenze</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925038" y="2208518"/>
            <a:ext cx="6266961" cy="4235263"/>
          </a:xfrm>
        </p:spPr>
        <p:txBody>
          <a:bodyPr>
            <a:normAutofit fontScale="86746"/>
          </a:bodyPr>
          <a:lstStyle/>
          <a:p>
            <a:pPr>
              <a:spcBef>
                <a:spcPts val="600"/>
              </a:spcBef>
              <a:spcAft>
                <a:spcPts val="0"/>
              </a:spcAft>
            </a:pPr>
            <a:r>
              <a:rPr lang="en-US" sz="1600" dirty="0"/>
              <a:t>Sicurezza del l'informazione: questa sezione introdurrà il concetto di sicurezza del l'informazione e la sua importanza per le organizzazioni. Si discuterà anche dei diversi tipi di risorse informative che devono essere protette, nonché delle diverse minacce e vulnerabilità che queste risorse affrontano.</a:t>
            </a:r>
          </a:p>
          <a:p>
            <a:pPr>
              <a:spcBef>
                <a:spcPts val="600"/>
              </a:spcBef>
              <a:spcAft>
                <a:spcPts val="0"/>
              </a:spcAft>
            </a:pPr>
            <a:r>
              <a:rPr lang="en-US" sz="1600" dirty="0"/>
              <a:t>Sicurezza informatica: questa sezione si concentrerà sulle minacce specifiche e vulnerabilità nel settore informatico. Si discuterà anche i diversi tipi di attacchi informatici che possono essere lanciati, così come i diversi modi per mitigare questi attacchi.</a:t>
            </a:r>
          </a:p>
          <a:p>
            <a:pPr>
              <a:spcBef>
                <a:spcPts val="600"/>
              </a:spcBef>
              <a:spcAft>
                <a:spcPts val="0"/>
              </a:spcAft>
            </a:pPr>
            <a:r>
              <a:rPr lang="en-US" sz="1600" dirty="0"/>
              <a:t>La triade della CIA: questa sezione discuterà i tre pilastri della sicurezza delle informazioni: riservatezza, integrità e disponibilità. Spiegherà che cosa significa ciascun pilastro e perché è importante.</a:t>
            </a:r>
          </a:p>
          <a:p>
            <a:pPr>
              <a:spcBef>
                <a:spcPts val="600"/>
              </a:spcBef>
              <a:spcAft>
                <a:spcPts val="0"/>
              </a:spcAft>
            </a:pPr>
            <a:r>
              <a:rPr lang="en-US" sz="1600" dirty="0"/>
              <a:t>Altri modelli di sicurezza: questa sezione discuterà altri modelli di sicurezza che possono essere utilizzati per proteggere le risorse informative. Questi modelli includono il NIST Cybersecurity Framework, (ISO/IEC 27001, COBIT framework...)</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5" name="Espace réservé pour une image  4" descr="Une image contenant capture d’écran, Appareils électroniques, ciel, contrôle&#10;&#10;Description générée automatiquement">
            <a:extLst>
              <a:ext uri="{FF2B5EF4-FFF2-40B4-BE49-F238E27FC236}">
                <a16:creationId xmlns:a16="http://schemas.microsoft.com/office/drawing/2014/main" id="{8B27C721-4C2F-F6AC-FC46-A72E74EB43CF}"/>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3404642"/>
      </p:ext>
    </p:extLst>
  </p:cSld>
  <p:clrMapOvr>
    <a:masterClrMapping/>
  </p:clrMapOvr>
</p:sld>
</file>

<file path=ppt/slides/slide11.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22131" y="88900"/>
            <a:ext cx="5441988" cy="1435100"/>
          </a:xfrm>
        </p:spPr>
        <p:txBody>
          <a:bodyPr>
            <a:noAutofit/>
          </a:bodyPr>
          <a:lstStyle/>
          <a:p>
            <a:r>
              <a:rPr lang="en-US" sz="3200" dirty="0"/>
              <a:t>Topic-2:</a:t>
            </a:r>
            <a:br>
              <a:rPr lang="en-US" sz="3200" dirty="0"/>
            </a:br>
            <a:r>
              <a:rPr lang="en-US" dirty="0"/>
              <a:t>Minacce e vulnerabilità</a:t>
            </a:r>
            <a:endParaRPr lang="en-US" sz="32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22131" y="1733545"/>
            <a:ext cx="4786877" cy="763899"/>
          </a:xfrm>
        </p:spPr>
        <p:txBody>
          <a:bodyPr>
            <a:normAutofit fontScale="97058"/>
          </a:bodyPr>
          <a:lstStyle/>
          <a:p>
            <a:r>
              <a:rPr lang="en-US" dirty="0"/>
              <a:t>Copriremo queste competenze</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12297" y="2625284"/>
            <a:ext cx="5344245" cy="4078362"/>
          </a:xfrm>
        </p:spPr>
        <p:txBody>
          <a:bodyPr>
            <a:normAutofit fontScale="92727"/>
          </a:bodyPr>
          <a:lstStyle/>
          <a:p>
            <a:pPr marL="0" indent="0">
              <a:spcAft>
                <a:spcPts val="0"/>
              </a:spcAft>
              <a:buNone/>
            </a:pPr>
            <a:r>
              <a:rPr lang="en-US" sz="1800" dirty="0"/>
              <a:t>1. AIS: Che cos'è un'infrastruttura critica - Uso legale e specificità</a:t>
            </a:r>
          </a:p>
          <a:p>
            <a:pPr marL="0" indent="0">
              <a:spcAft>
                <a:spcPts val="0"/>
              </a:spcAft>
              <a:buNone/>
            </a:pPr>
            <a:r>
              <a:rPr lang="en-US" sz="1800" dirty="0"/>
              <a:t>2. Descrizione di un quadro CI comprendente hardware, software e reti.</a:t>
            </a:r>
          </a:p>
          <a:p>
            <a:pPr marL="0" indent="0">
              <a:spcAft>
                <a:spcPts val="0"/>
              </a:spcAft>
              <a:buNone/>
            </a:pPr>
            <a:r>
              <a:rPr lang="en-US" sz="1800" dirty="0"/>
              <a:t>3. Modi in cui le infrastrutture critiche sono minacciate</a:t>
            </a:r>
          </a:p>
          <a:p>
            <a:pPr marL="622300" lvl="2" indent="-273050">
              <a:spcBef>
                <a:spcPts val="1200"/>
              </a:spcBef>
              <a:spcAft>
                <a:spcPts val="0"/>
              </a:spcAft>
            </a:pPr>
            <a:r>
              <a:rPr lang="en-US" sz="1650" dirty="0"/>
              <a:t>Aggressori</a:t>
            </a:r>
          </a:p>
          <a:p>
            <a:pPr marL="622300" lvl="2" indent="-273050">
              <a:spcBef>
                <a:spcPts val="1200"/>
              </a:spcBef>
              <a:spcAft>
                <a:spcPts val="0"/>
              </a:spcAft>
            </a:pPr>
            <a:r>
              <a:rPr lang="en-US" sz="1650" dirty="0"/>
              <a:t>Mitigazioni</a:t>
            </a:r>
          </a:p>
          <a:p>
            <a:pPr marL="0" lvl="1" indent="0">
              <a:spcBef>
                <a:spcPts val="1200"/>
              </a:spcBef>
              <a:spcAft>
                <a:spcPts val="0"/>
              </a:spcAft>
              <a:buNone/>
            </a:pPr>
            <a:r>
              <a:rPr lang="en-US" sz="1800" dirty="0"/>
              <a:t>4.</a:t>
            </a:r>
            <a:r>
              <a:rPr lang="en-US" sz="1800" dirty="0" err="1"/>
              <a:t> Piani e</a:t>
            </a:r>
            <a:r>
              <a:rPr lang="en-US" sz="1800" dirty="0"/>
              <a:t> azioni di sopravvivenza</a:t>
            </a:r>
          </a:p>
          <a:p>
            <a:pPr lvl="1">
              <a:spcBef>
                <a:spcPts val="1200"/>
              </a:spcBef>
              <a:spcAft>
                <a:spcPts val="0"/>
              </a:spcAft>
            </a:pPr>
            <a:r>
              <a:rPr lang="en-US" sz="1800" dirty="0"/>
              <a:t>…</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5" name="Espace réservé pour une image  4" descr="Une image contenant ciel, nuage, ordinateur portable, bâtiment&#10;&#10;Description générée automatiquement">
            <a:extLst>
              <a:ext uri="{FF2B5EF4-FFF2-40B4-BE49-F238E27FC236}">
                <a16:creationId xmlns:a16="http://schemas.microsoft.com/office/drawing/2014/main" id="{B4887BE4-EE4D-E97D-EBE7-810807A5EDC8}"/>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72726665"/>
      </p:ext>
    </p:extLst>
  </p:cSld>
  <p:clrMapOvr>
    <a:masterClrMapping/>
  </p:clrMapOvr>
</p:sld>
</file>

<file path=ppt/slides/slide1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23997"/>
            <a:ext cx="5441988" cy="1518315"/>
          </a:xfrm>
        </p:spPr>
        <p:txBody>
          <a:bodyPr>
            <a:normAutofit fontScale="78571"/>
          </a:bodyPr>
          <a:lstStyle/>
          <a:p>
            <a:r>
              <a:rPr lang="en-US" sz="4000" dirty="0"/>
              <a:t>Argomento-3:</a:t>
            </a:r>
            <a:br>
              <a:rPr lang="en-US" sz="4000" dirty="0"/>
            </a:br>
            <a:r>
              <a:rPr lang="en-US" sz="4000" dirty="0"/>
              <a:t>casi d'uso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1739820"/>
            <a:ext cx="4786877" cy="763899"/>
          </a:xfrm>
        </p:spPr>
        <p:txBody>
          <a:bodyPr>
            <a:normAutofit fontScale="97058"/>
          </a:bodyPr>
          <a:lstStyle/>
          <a:p>
            <a:r>
              <a:rPr lang="en-US" dirty="0"/>
              <a:t>Copriremo queste competenze</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2479159"/>
            <a:ext cx="5344245" cy="3696949"/>
          </a:xfrm>
        </p:spPr>
        <p:txBody>
          <a:bodyPr>
            <a:normAutofit fontScale="81818"/>
          </a:bodyPr>
          <a:lstStyle/>
          <a:p>
            <a:pPr marL="0" indent="0">
              <a:spcBef>
                <a:spcPts val="600"/>
              </a:spcBef>
              <a:spcAft>
                <a:spcPts val="0"/>
              </a:spcAft>
              <a:buNone/>
            </a:pPr>
            <a:r>
              <a:rPr lang="en-US" sz="2000" dirty="0"/>
              <a:t>1. Piani nazionali</a:t>
            </a:r>
          </a:p>
          <a:p>
            <a:pPr marL="0" lvl="1" indent="0">
              <a:spcBef>
                <a:spcPts val="600"/>
              </a:spcBef>
              <a:spcAft>
                <a:spcPts val="0"/>
              </a:spcAft>
              <a:buNone/>
            </a:pPr>
            <a:r>
              <a:rPr lang="en-US" sz="2000" dirty="0"/>
              <a:t>2. Misure locali di attenuazione </a:t>
            </a:r>
          </a:p>
          <a:p>
            <a:pPr marL="0" lvl="1" indent="0">
              <a:spcBef>
                <a:spcPts val="600"/>
              </a:spcBef>
              <a:spcAft>
                <a:spcPts val="0"/>
              </a:spcAft>
              <a:buNone/>
            </a:pPr>
            <a:r>
              <a:rPr lang="en-US" sz="2000" dirty="0"/>
              <a:t>3. Istruzione/ formazione</a:t>
            </a:r>
          </a:p>
          <a:p>
            <a:pPr marL="0" lvl="1" indent="0">
              <a:spcBef>
                <a:spcPts val="600"/>
              </a:spcBef>
              <a:spcAft>
                <a:spcPts val="0"/>
              </a:spcAft>
              <a:buNone/>
            </a:pPr>
            <a:r>
              <a:rPr lang="en-US" sz="2000" dirty="0"/>
              <a:t>4. Indagini e lezioni apprese dal passato</a:t>
            </a:r>
          </a:p>
          <a:p>
            <a:pPr marL="0" lvl="1" indent="0">
              <a:spcBef>
                <a:spcPts val="600"/>
              </a:spcBef>
              <a:spcAft>
                <a:spcPts val="0"/>
              </a:spcAft>
              <a:buNone/>
            </a:pPr>
            <a:r>
              <a:rPr lang="en-US" sz="2000" dirty="0"/>
              <a:t>5. Minacce e rischi</a:t>
            </a:r>
          </a:p>
          <a:p>
            <a:pPr marL="0" lvl="1" indent="0">
              <a:spcBef>
                <a:spcPts val="600"/>
              </a:spcBef>
              <a:spcAft>
                <a:spcPts val="0"/>
              </a:spcAft>
              <a:buNone/>
            </a:pPr>
            <a:r>
              <a:rPr lang="en-US" sz="2000" dirty="0"/>
              <a:t>6. Misure di attenuazione</a:t>
            </a:r>
          </a:p>
          <a:p>
            <a:pPr marL="533400" lvl="2" indent="-273050">
              <a:spcBef>
                <a:spcPts val="600"/>
              </a:spcBef>
              <a:spcAft>
                <a:spcPts val="0"/>
              </a:spcAft>
            </a:pPr>
            <a:r>
              <a:rPr lang="en-US" sz="1600" dirty="0"/>
              <a:t>  Tecnico</a:t>
            </a:r>
          </a:p>
          <a:p>
            <a:pPr marL="533400" lvl="3" indent="-273050">
              <a:spcBef>
                <a:spcPts val="600"/>
              </a:spcBef>
              <a:spcAft>
                <a:spcPts val="0"/>
              </a:spcAft>
            </a:pPr>
            <a:r>
              <a:rPr lang="en-US" sz="1600" dirty="0"/>
              <a:t>  </a:t>
            </a:r>
            <a:r>
              <a:rPr lang="en-US" sz="1600" dirty="0" err="1"/>
              <a:t>Organizzativo</a:t>
            </a:r>
            <a:endParaRPr lang="en-US" sz="1600" dirty="0"/>
          </a:p>
          <a:p>
            <a:pPr marL="533400" lvl="3" indent="-273050">
              <a:spcBef>
                <a:spcPts val="600"/>
              </a:spcBef>
              <a:spcAft>
                <a:spcPts val="0"/>
              </a:spcAft>
            </a:pPr>
            <a:r>
              <a:rPr lang="en-US" sz="1600" dirty="0"/>
              <a:t>  Assicurazione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5" name="Espace réservé pour une image  4" descr="Une image contenant ciel, nuage, ordinateur portable, bâtiment&#10;&#10;Description générée automatiquement">
            <a:extLst>
              <a:ext uri="{FF2B5EF4-FFF2-40B4-BE49-F238E27FC236}">
                <a16:creationId xmlns:a16="http://schemas.microsoft.com/office/drawing/2014/main" id="{B4887BE4-EE4D-E97D-EBE7-810807A5EDC8}"/>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6096238"/>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1C21C3C-91DE-42BF-AC1D-719C15BEA0E0}"/>
              </a:ext>
            </a:extLst>
          </p:cNvPr>
          <p:cNvPicPr>
            <a:picLocks noChangeAspect="1"/>
          </p:cNvPicPr>
          <p:nvPr/>
        </p:nvPicPr>
        <p:blipFill>
          <a:blip r:embed="rId3" cstate="email">
            <a:alphaModFix amt="52000"/>
            <a:extLst>
              <a:ext uri="{28A0092B-C50C-407E-A947-70E740481C1C}">
                <a14:useLocalDpi xmlns:a14="http://schemas.microsoft.com/office/drawing/2010/main"/>
              </a:ext>
            </a:extLst>
          </a:blip>
          <a:stretch>
            <a:fillRect/>
          </a:stretch>
        </p:blipFill>
        <p:spPr>
          <a:xfrm>
            <a:off x="0" y="15766"/>
            <a:ext cx="12192000" cy="6857999"/>
          </a:xfrm>
          <a:prstGeom prst="rect">
            <a:avLst/>
          </a:prstGeom>
        </p:spPr>
      </p:pic>
      <p:sp>
        <p:nvSpPr>
          <p:cNvPr id="2" name="Rectangle 1">
            <a:extLst>
              <a:ext uri="{FF2B5EF4-FFF2-40B4-BE49-F238E27FC236}">
                <a16:creationId xmlns:a16="http://schemas.microsoft.com/office/drawing/2014/main" id="{8D068C39-06EF-4329-8F6A-63453486E26C}"/>
              </a:ext>
            </a:extLst>
          </p:cNvPr>
          <p:cNvSpPr/>
          <p:nvPr/>
        </p:nvSpPr>
        <p:spPr>
          <a:xfrm>
            <a:off x="5906478" y="433547"/>
            <a:ext cx="6669868" cy="2862322"/>
          </a:xfrm>
          <a:prstGeom prst="rect">
            <a:avLst/>
          </a:prstGeom>
        </p:spPr>
        <p:txBody>
          <a:bodyPr wrap="square">
            <a:normAutofit fontScale="66666"/>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a:noFill/>
              </a:ln>
              <a:solidFill>
                <a:srgbClr val="000000"/>
              </a:solidFill>
              <a:effectLst/>
              <a:uLnTx/>
              <a:uFillTx/>
              <a:latin typeface="Verdana" panose="020B0604030504040204" pitchFamily="34" charset="0"/>
              <a:ea typeface="Calibri" panose="020F0502020204030204" pitchFamily="34" charset="0"/>
              <a:cs typeface="Helvetica" panose="020B0604020202020204" pitchFamily="34" charset="0"/>
            </a:endParaRPr>
          </a:p>
          <a:p>
            <a:r>
              <a:rPr lang="en-US" sz="3600" b="1" dirty="0">
                <a:latin typeface="Verdana" panose="020B0604030504040204" pitchFamily="34" charset="0"/>
                <a:ea typeface="Calibri" panose="020F0502020204030204" pitchFamily="34" charset="0"/>
                <a:cs typeface="Helvetica" panose="020B0604020202020204" pitchFamily="34" charset="0"/>
              </a:rPr>
              <a:t>Infrastrutture critiche</a:t>
            </a:r>
          </a:p>
          <a:p>
            <a:r>
              <a:rPr lang="en-US" sz="3600" b="1" dirty="0">
                <a:latin typeface="Verdana" panose="020B0604030504040204" pitchFamily="34" charset="0"/>
                <a:ea typeface="Calibri" panose="020F0502020204030204" pitchFamily="34" charset="0"/>
                <a:cs typeface="Helvetica" panose="020B0604020202020204" pitchFamily="34" charset="0"/>
              </a:rPr>
              <a:t>Sicurezza per i trasporti marittimi</a:t>
            </a:r>
            <a:endParaRPr lang="fr-FR" sz="3600" b="1" dirty="0">
              <a:latin typeface="Verdana" panose="020B0604030504040204" pitchFamily="34" charset="0"/>
              <a:ea typeface="Calibri" panose="020F0502020204030204" pitchFamily="34" charset="0"/>
              <a:cs typeface="Helvetica" panose="020B0604020202020204" pitchFamily="34" charset="0"/>
            </a:endParaRPr>
          </a:p>
          <a:p>
            <a:endParaRPr lang="fr-FR" sz="3600" b="1" dirty="0">
              <a:latin typeface="Verdana" panose="020B0604030504040204" pitchFamily="34" charset="0"/>
              <a:ea typeface="Calibri" panose="020F0502020204030204" pitchFamily="34" charset="0"/>
              <a:cs typeface="Helvetica" panose="020B0604020202020204" pitchFamily="34" charset="0"/>
            </a:endParaRPr>
          </a:p>
          <a:p>
            <a:r>
              <a:rPr lang="fr-FR" sz="3600" b="1" dirty="0">
                <a:latin typeface="Verdana" panose="020B0604030504040204" pitchFamily="34" charset="0"/>
                <a:ea typeface="Calibri" panose="020F0502020204030204" pitchFamily="34" charset="0"/>
                <a:cs typeface="Helvetica" panose="020B0604020202020204" pitchFamily="34" charset="0"/>
              </a:rPr>
              <a:t>Corso</a:t>
            </a:r>
            <a:r>
              <a:rPr lang="fr-FR" sz="1800" b="0" i="0" u="none" strike="noStrike" baseline="0" dirty="0">
                <a:solidFill>
                  <a:srgbClr val="000000"/>
                </a:solidFill>
                <a:latin typeface="Times New Roman" panose="02020603050405020304" pitchFamily="18" charset="0"/>
              </a:rPr>
              <a:t>	</a:t>
            </a:r>
            <a:endParaRPr lang="fr-FR" sz="3600" dirty="0">
              <a:solidFill>
                <a:srgbClr val="000000"/>
              </a:solidFill>
              <a:latin typeface="Times New Roman" panose="02020603050405020304" pitchFamily="18" charset="0"/>
            </a:endParaRPr>
          </a:p>
        </p:txBody>
      </p:sp>
      <p:grpSp>
        <p:nvGrpSpPr>
          <p:cNvPr id="7" name="Groupe 6">
            <a:extLst>
              <a:ext uri="{FF2B5EF4-FFF2-40B4-BE49-F238E27FC236}">
                <a16:creationId xmlns:a16="http://schemas.microsoft.com/office/drawing/2014/main" id="{3DC4CD4E-A417-5F1C-DA3C-02FB72A2E98A}"/>
              </a:ext>
            </a:extLst>
          </p:cNvPr>
          <p:cNvGrpSpPr/>
          <p:nvPr/>
        </p:nvGrpSpPr>
        <p:grpSpPr>
          <a:xfrm>
            <a:off x="254201" y="-26289"/>
            <a:ext cx="1767866" cy="1116195"/>
            <a:chOff x="1444486" y="782122"/>
            <a:chExt cx="4782091" cy="3191484"/>
          </a:xfrm>
        </p:grpSpPr>
        <p:grpSp>
          <p:nvGrpSpPr>
            <p:cNvPr id="8" name="Groupe 7">
              <a:extLst>
                <a:ext uri="{FF2B5EF4-FFF2-40B4-BE49-F238E27FC236}">
                  <a16:creationId xmlns:a16="http://schemas.microsoft.com/office/drawing/2014/main" id="{17294910-4AD6-500E-2D0B-792D59BE1E48}"/>
                </a:ext>
              </a:extLst>
            </p:cNvPr>
            <p:cNvGrpSpPr/>
            <p:nvPr/>
          </p:nvGrpSpPr>
          <p:grpSpPr>
            <a:xfrm>
              <a:off x="2984803" y="782122"/>
              <a:ext cx="1162455" cy="2904038"/>
              <a:chOff x="5729301" y="1851645"/>
              <a:chExt cx="1162455" cy="2904038"/>
            </a:xfrm>
          </p:grpSpPr>
          <p:sp>
            <p:nvSpPr>
              <p:cNvPr id="13" name="Rectangle 12">
                <a:extLst>
                  <a:ext uri="{FF2B5EF4-FFF2-40B4-BE49-F238E27FC236}">
                    <a16:creationId xmlns:a16="http://schemas.microsoft.com/office/drawing/2014/main" id="{AF65314C-491D-87E3-2DCB-D98F2DE04D82}"/>
                  </a:ext>
                </a:extLst>
              </p:cNvPr>
              <p:cNvSpPr/>
              <p:nvPr/>
            </p:nvSpPr>
            <p:spPr>
              <a:xfrm>
                <a:off x="5729301" y="1851645"/>
                <a:ext cx="1162455" cy="290403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a:ln w="0"/>
                    <a:solidFill>
                      <a:srgbClr val="FFBA00"/>
                    </a:solidFill>
                    <a:effectLst>
                      <a:outerShdw blurRad="38100" dist="25400" dir="5400000" algn="ctr" rotWithShape="0">
                        <a:srgbClr val="6E747A">
                          <a:alpha val="43000"/>
                        </a:srgbClr>
                      </a:outerShdw>
                    </a:effectLst>
                    <a:uLnTx/>
                    <a:uFillTx/>
                    <a:latin typeface="Century Gothic"/>
                    <a:ea typeface="+mn-ea"/>
                    <a:cs typeface="+mn-cs"/>
                  </a:rPr>
                  <a:t>2</a:t>
                </a:r>
              </a:p>
            </p:txBody>
          </p:sp>
          <p:sp>
            <p:nvSpPr>
              <p:cNvPr id="14" name="Rectangle 13">
                <a:extLst>
                  <a:ext uri="{FF2B5EF4-FFF2-40B4-BE49-F238E27FC236}">
                    <a16:creationId xmlns:a16="http://schemas.microsoft.com/office/drawing/2014/main" id="{96E85AA8-5503-8FDB-984C-078F6F5378CC}"/>
                  </a:ext>
                </a:extLst>
              </p:cNvPr>
              <p:cNvSpPr/>
              <p:nvPr/>
            </p:nvSpPr>
            <p:spPr>
              <a:xfrm>
                <a:off x="5861198" y="3587688"/>
                <a:ext cx="910664" cy="327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a:ln>
                    <a:noFill/>
                  </a:ln>
                  <a:solidFill>
                    <a:srgbClr val="FFFFFF"/>
                  </a:solidFill>
                  <a:effectLst/>
                  <a:uLnTx/>
                  <a:uFillTx/>
                  <a:latin typeface="Century Gothic"/>
                  <a:ea typeface="+mn-ea"/>
                  <a:cs typeface="+mn-cs"/>
                </a:endParaRPr>
              </a:p>
            </p:txBody>
          </p:sp>
        </p:grpSp>
        <p:sp>
          <p:nvSpPr>
            <p:cNvPr id="9" name="Arc plein 8">
              <a:extLst>
                <a:ext uri="{FF2B5EF4-FFF2-40B4-BE49-F238E27FC236}">
                  <a16:creationId xmlns:a16="http://schemas.microsoft.com/office/drawing/2014/main" id="{43A5CDFE-DD1A-6A13-410E-3CC2D7F5B2ED}"/>
                </a:ext>
              </a:extLst>
            </p:cNvPr>
            <p:cNvSpPr/>
            <p:nvPr/>
          </p:nvSpPr>
          <p:spPr>
            <a:xfrm rot="20214771">
              <a:off x="1444486" y="1828799"/>
              <a:ext cx="1815548" cy="1931504"/>
            </a:xfrm>
            <a:prstGeom prst="blockArc">
              <a:avLst>
                <a:gd name="adj1" fmla="val 2332549"/>
                <a:gd name="adj2" fmla="val 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0" name="Rectangle : coins arrondis 9">
              <a:extLst>
                <a:ext uri="{FF2B5EF4-FFF2-40B4-BE49-F238E27FC236}">
                  <a16:creationId xmlns:a16="http://schemas.microsoft.com/office/drawing/2014/main" id="{556DE66B-DBF7-937D-7FA1-2631D60418DE}"/>
                </a:ext>
              </a:extLst>
            </p:cNvPr>
            <p:cNvSpPr/>
            <p:nvPr/>
          </p:nvSpPr>
          <p:spPr>
            <a:xfrm>
              <a:off x="3047901" y="2584174"/>
              <a:ext cx="966211" cy="301738"/>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1" name="ZoneTexte 10">
              <a:extLst>
                <a:ext uri="{FF2B5EF4-FFF2-40B4-BE49-F238E27FC236}">
                  <a16:creationId xmlns:a16="http://schemas.microsoft.com/office/drawing/2014/main" id="{E1DBED3B-6AD5-48F5-0C19-1BBE897721F1}"/>
                </a:ext>
              </a:extLst>
            </p:cNvPr>
            <p:cNvSpPr txBox="1"/>
            <p:nvPr/>
          </p:nvSpPr>
          <p:spPr>
            <a:xfrm>
              <a:off x="3116700" y="2829590"/>
              <a:ext cx="3109877" cy="1144016"/>
            </a:xfrm>
            <a:prstGeom prst="rect">
              <a:avLst/>
            </a:prstGeom>
            <a:noFill/>
          </p:spPr>
          <p:txBody>
            <a:bodyPr wrap="none" rtlCol="0">
              <a:normAutofit fontScale="94117"/>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srgbClr val="4472C4"/>
                  </a:solidFill>
                  <a:effectLst/>
                  <a:uLnTx/>
                  <a:uFillTx/>
                  <a:latin typeface="Century Gothic"/>
                  <a:ea typeface="+mn-ea"/>
                  <a:cs typeface="+mn-cs"/>
                </a:rPr>
                <a:t>onsultante</a:t>
              </a:r>
              <a:endParaRPr kumimoji="0" lang="fr-FR" sz="2000" b="0" i="0" u="none" strike="noStrike" kern="1200" cap="none" spc="0" normalizeH="0" baseline="0" noProof="0">
                <a:ln>
                  <a:noFill/>
                </a:ln>
                <a:solidFill>
                  <a:srgbClr val="4472C4"/>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C391704C-9D86-A9D9-DD1B-B9941C1C1423}"/>
                </a:ext>
              </a:extLst>
            </p:cNvPr>
            <p:cNvSpPr/>
            <p:nvPr/>
          </p:nvSpPr>
          <p:spPr>
            <a:xfrm>
              <a:off x="4022861" y="984108"/>
              <a:ext cx="843727" cy="23760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w="0"/>
                  <a:solidFill>
                    <a:srgbClr val="FFBA00"/>
                  </a:solidFill>
                  <a:effectLst>
                    <a:outerShdw blurRad="38100" dist="25400" dir="5400000" algn="ctr" rotWithShape="0">
                      <a:srgbClr val="6E747A">
                        <a:alpha val="43000"/>
                      </a:srgbClr>
                    </a:outerShdw>
                  </a:effectLst>
                  <a:uLnTx/>
                  <a:uFillTx/>
                  <a:latin typeface="Century Gothic"/>
                  <a:ea typeface="+mn-ea"/>
                  <a:cs typeface="+mn-cs"/>
                </a:rPr>
                <a:t>B</a:t>
              </a:r>
            </a:p>
          </p:txBody>
        </p:sp>
      </p:grpSp>
      <p:sp>
        <p:nvSpPr>
          <p:cNvPr id="17" name="Subtitle 95">
            <a:extLst>
              <a:ext uri="{FF2B5EF4-FFF2-40B4-BE49-F238E27FC236}">
                <a16:creationId xmlns:a16="http://schemas.microsoft.com/office/drawing/2014/main" id="{4BEB9AD9-1194-5AB5-9658-2B01B15CE846}"/>
              </a:ext>
            </a:extLst>
          </p:cNvPr>
          <p:cNvSpPr txBox="1">
            <a:spLocks/>
          </p:cNvSpPr>
          <p:nvPr/>
        </p:nvSpPr>
        <p:spPr>
          <a:xfrm>
            <a:off x="6251753" y="6404219"/>
            <a:ext cx="4323426" cy="420515"/>
          </a:xfrm>
          <a:prstGeom prst="rect">
            <a:avLst/>
          </a:prstGeom>
        </p:spPr>
        <p:txBody>
          <a:bodyPr vert="horz" lIns="91440" tIns="45720" rIns="91440" bIns="45720" rtlCol="0">
            <a:normAutofit fontScale="97368"/>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FBA00"/>
              </a:buClr>
              <a:buSzPct val="100000"/>
              <a:buFont typeface="Calibri" panose="020F0502020204030204" pitchFamily="34" charset="0"/>
              <a:buNone/>
              <a:tabLst/>
              <a:defRPr/>
            </a:pPr>
            <a:r>
              <a:rPr kumimoji="0" lang="en-US" sz="1600" b="0" i="0" u="none" strike="noStrike" kern="1200" cap="all" spc="100" normalizeH="0" baseline="0" noProof="0" dirty="0">
                <a:ln>
                  <a:noFill/>
                </a:ln>
                <a:solidFill>
                  <a:srgbClr val="000000"/>
                </a:solidFill>
                <a:effectLst/>
                <a:uLnTx/>
                <a:uFillTx/>
                <a:latin typeface="Century Gothic"/>
                <a:ea typeface="+mn-ea"/>
                <a:cs typeface="+mn-cs"/>
              </a:rPr>
              <a:t>Presentazione di:  Bruno BENDER</a:t>
            </a:r>
          </a:p>
        </p:txBody>
      </p:sp>
      <p:sp>
        <p:nvSpPr>
          <p:cNvPr id="18" name="Text Placeholder 96">
            <a:extLst>
              <a:ext uri="{FF2B5EF4-FFF2-40B4-BE49-F238E27FC236}">
                <a16:creationId xmlns:a16="http://schemas.microsoft.com/office/drawing/2014/main" id="{33177AD6-1D43-D556-13DE-A2357279F12F}"/>
              </a:ext>
            </a:extLst>
          </p:cNvPr>
          <p:cNvSpPr txBox="1">
            <a:spLocks/>
          </p:cNvSpPr>
          <p:nvPr/>
        </p:nvSpPr>
        <p:spPr>
          <a:xfrm>
            <a:off x="5601915" y="3301186"/>
            <a:ext cx="5960432" cy="10089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6000" b="1" kern="12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4400" b="1" i="0" u="none" strike="noStrike" kern="1200" cap="none" spc="0" normalizeH="0" baseline="0" noProof="0" dirty="0">
                <a:ln>
                  <a:noFill/>
                </a:ln>
                <a:solidFill>
                  <a:srgbClr val="D87A1A"/>
                </a:solidFill>
                <a:effectLst/>
                <a:uLnTx/>
                <a:uFillTx/>
                <a:latin typeface="Century Gothic"/>
                <a:ea typeface="+mn-ea"/>
                <a:cs typeface="+mn-cs"/>
              </a:rPr>
              <a:t>CSP0008_C_M</a:t>
            </a:r>
          </a:p>
        </p:txBody>
      </p:sp>
      <p:pic>
        <p:nvPicPr>
          <p:cNvPr id="19" name="Picture Placeholder 46" descr="A black and white cover with blue squares&#10;&#10;Description automatically generated">
            <a:extLst>
              <a:ext uri="{FF2B5EF4-FFF2-40B4-BE49-F238E27FC236}">
                <a16:creationId xmlns:a16="http://schemas.microsoft.com/office/drawing/2014/main" id="{1A49A684-0FBD-9D8F-B6E4-9422C0D2217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rgbClr val="E7E6E6"/>
          </a:solidFill>
        </p:spPr>
      </p:pic>
    </p:spTree>
    <p:extLst>
      <p:ext uri="{BB962C8B-B14F-4D97-AF65-F5344CB8AC3E}">
        <p14:creationId xmlns:p14="http://schemas.microsoft.com/office/powerpoint/2010/main" val="633840233"/>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CEADAD-0A95-1FEC-93A7-47E3178F237D}"/>
              </a:ext>
            </a:extLst>
          </p:cNvPr>
          <p:cNvSpPr>
            <a:spLocks noGrp="1"/>
          </p:cNvSpPr>
          <p:nvPr>
            <p:ph type="title"/>
          </p:nvPr>
        </p:nvSpPr>
        <p:spPr>
          <a:xfrm>
            <a:off x="595276" y="545391"/>
            <a:ext cx="5962784" cy="812215"/>
          </a:xfrm>
        </p:spPr>
        <p:txBody>
          <a:bodyPr vert="horz" lIns="91440" tIns="45720" rIns="91440" bIns="45720" rtlCol="0" anchor="b">
            <a:normAutofit fontScale="83098"/>
          </a:bodyPr>
          <a:lstStyle/>
          <a:p>
            <a:r>
              <a:rPr lang="en-US" sz="4000" spc="-51" dirty="0">
                <a:solidFill>
                  <a:srgbClr val="000000"/>
                </a:solidFill>
                <a:latin typeface="Book Antiqua"/>
              </a:rPr>
              <a:t>Infrastruttura critica</a:t>
            </a:r>
            <a:br>
              <a:rPr lang="en-US" sz="4000" spc="-51" dirty="0">
                <a:solidFill>
                  <a:srgbClr val="000000"/>
                </a:solidFill>
                <a:latin typeface="Book Antiqua"/>
              </a:rPr>
            </a:br>
            <a:r>
              <a:rPr lang="en-US" sz="4000" spc="-51" dirty="0">
                <a:solidFill>
                  <a:srgbClr val="000000"/>
                </a:solidFill>
                <a:latin typeface="Book Antiqua"/>
              </a:rPr>
              <a:t>Sicurezza per il settore marittimo</a:t>
            </a:r>
          </a:p>
        </p:txBody>
      </p:sp>
      <p:pic>
        <p:nvPicPr>
          <p:cNvPr id="3" name="Image 2" descr="Une image contenant eau, bateau, extérieur, ciel&#10;&#10;Description générée automatiquement">
            <a:extLst>
              <a:ext uri="{FF2B5EF4-FFF2-40B4-BE49-F238E27FC236}">
                <a16:creationId xmlns:a16="http://schemas.microsoft.com/office/drawing/2014/main" id="{6A931D9D-2878-D043-F7A7-6FCCF3C8D6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229217" y="10"/>
            <a:ext cx="5962785" cy="685799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ZoneTexte 6">
            <a:extLst>
              <a:ext uri="{FF2B5EF4-FFF2-40B4-BE49-F238E27FC236}">
                <a16:creationId xmlns:a16="http://schemas.microsoft.com/office/drawing/2014/main" id="{CE6D4A48-FD05-6348-1AB4-5849712119E6}"/>
              </a:ext>
            </a:extLst>
          </p:cNvPr>
          <p:cNvSpPr txBox="1"/>
          <p:nvPr/>
        </p:nvSpPr>
        <p:spPr>
          <a:xfrm>
            <a:off x="672138" y="1859339"/>
            <a:ext cx="5683307" cy="2923877"/>
          </a:xfrm>
          <a:prstGeom prst="rect">
            <a:avLst/>
          </a:prstGeom>
          <a:noFill/>
        </p:spPr>
        <p:txBody>
          <a:bodyPr wrap="square" rtlCol="0">
            <a:normAutofit fontScale="85365"/>
          </a:bodyPr>
          <a:lstStyle/>
          <a:p>
            <a:r>
              <a:rPr lang="fr-FR" sz="2800" b="1" dirty="0">
                <a:solidFill>
                  <a:prstClr val="black"/>
                </a:solidFill>
                <a:latin typeface="Calibri" panose="020F0502020204030204"/>
              </a:rPr>
              <a:t>Tema 1  - Cyber rischio nel settore marittimo</a:t>
            </a:r>
          </a:p>
          <a:p>
            <a:endParaRPr lang="en-US" sz="2400" dirty="0"/>
          </a:p>
          <a:p>
            <a:pPr marL="380990" indent="-380990">
              <a:buFont typeface="Arial" panose="020B0604020202020204" pitchFamily="34" charset="0"/>
              <a:buChar char="•"/>
            </a:pPr>
            <a:r>
              <a:rPr lang="en-US" sz="2400" dirty="0"/>
              <a:t>Maritime / Cyber framework</a:t>
            </a:r>
          </a:p>
          <a:p>
            <a:pPr marL="380990" indent="-380990">
              <a:buFont typeface="Arial" panose="020B0604020202020204" pitchFamily="34" charset="0"/>
              <a:buChar char="•"/>
            </a:pPr>
            <a:r>
              <a:rPr lang="en-US" sz="2400" dirty="0"/>
              <a:t>Sicurezza informatica e tecnologia</a:t>
            </a:r>
            <a:endParaRPr lang="fr-FR" sz="2400" dirty="0">
              <a:solidFill>
                <a:prstClr val="black"/>
              </a:solidFill>
              <a:latin typeface="Calibri" panose="020F0502020204030204"/>
            </a:endParaRPr>
          </a:p>
          <a:p>
            <a:pPr marL="342891" indent="-342891">
              <a:buFont typeface="Arial" panose="020B0604020202020204" pitchFamily="34" charset="0"/>
              <a:buChar char="•"/>
            </a:pPr>
            <a:endParaRPr lang="fr-FR" sz="2800" dirty="0">
              <a:solidFill>
                <a:prstClr val="black"/>
              </a:solidFill>
              <a:latin typeface="Calibri" panose="020F0502020204030204"/>
            </a:endParaRPr>
          </a:p>
          <a:p>
            <a:pPr marL="342891" indent="-342891">
              <a:buFont typeface="Arial" panose="020B0604020202020204" pitchFamily="34" charset="0"/>
              <a:buChar char="•"/>
            </a:pPr>
            <a:endParaRPr lang="fr-FR" sz="2800" dirty="0">
              <a:solidFill>
                <a:prstClr val="black"/>
              </a:solidFill>
              <a:latin typeface="Calibri" panose="020F0502020204030204"/>
            </a:endParaRPr>
          </a:p>
        </p:txBody>
      </p:sp>
      <p:pic>
        <p:nvPicPr>
          <p:cNvPr id="5" name="Image 4" descr="Une image contenant texte, personne, Appareils électroniques, habits&#10;&#10;Description générée automatiquement">
            <a:extLst>
              <a:ext uri="{FF2B5EF4-FFF2-40B4-BE49-F238E27FC236}">
                <a16:creationId xmlns:a16="http://schemas.microsoft.com/office/drawing/2014/main" id="{53F4A25D-805D-1DBE-F09C-EB6F246CA2E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7957" y="4669065"/>
            <a:ext cx="4038600" cy="2019300"/>
          </a:xfrm>
          <a:prstGeom prst="rect">
            <a:avLst/>
          </a:prstGeom>
        </p:spPr>
      </p:pic>
    </p:spTree>
    <p:extLst>
      <p:ext uri="{BB962C8B-B14F-4D97-AF65-F5344CB8AC3E}">
        <p14:creationId xmlns:p14="http://schemas.microsoft.com/office/powerpoint/2010/main" val="839252845"/>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12280C2C-39C5-B124-6885-BD13787CB699}"/>
              </a:ext>
            </a:extLst>
          </p:cNvPr>
          <p:cNvPicPr>
            <a:picLocks noChangeAspect="1"/>
          </p:cNvPicPr>
          <p:nvPr/>
        </p:nvPicPr>
        <p:blipFill>
          <a:blip r:embed="rId2">
            <a:extLst>
              <a:ext uri="{28A0092B-C50C-407E-A947-70E740481C1C}">
                <a14:useLocalDpi xmlns:a14="http://schemas.microsoft.com/office/drawing/2010/main" val="0"/>
              </a:ext>
            </a:extLst>
          </a:blip>
          <a:srcRect t="34281" b="37087"/>
          <a:stretch/>
        </p:blipFill>
        <p:spPr>
          <a:xfrm>
            <a:off x="0" y="4804534"/>
            <a:ext cx="12192000" cy="2053465"/>
          </a:xfrm>
          <a:prstGeom prst="rect">
            <a:avLst/>
          </a:prstGeom>
        </p:spPr>
      </p:pic>
      <p:sp>
        <p:nvSpPr>
          <p:cNvPr id="3" name="Espace réservé du pied de page 2">
            <a:extLst>
              <a:ext uri="{FF2B5EF4-FFF2-40B4-BE49-F238E27FC236}">
                <a16:creationId xmlns:a16="http://schemas.microsoft.com/office/drawing/2014/main" id="{E45AE1DD-F641-9DEC-352E-C09650A1839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AFB07D8-6C24-14CC-E803-6BB14BB34EAF}"/>
              </a:ext>
            </a:extLst>
          </p:cNvPr>
          <p:cNvSpPr>
            <a:spLocks noGrp="1"/>
          </p:cNvSpPr>
          <p:nvPr>
            <p:ph type="sldNum" sz="quarter" idx="12"/>
          </p:nvPr>
        </p:nvSpPr>
        <p:spPr/>
        <p:txBody>
          <a:bodyPr/>
          <a:lstStyle/>
          <a:p>
            <a:fld id="{AF8FC096-D195-4392-A597-E50EA60D946D}" type="slidenum">
              <a:rPr lang="fr-FR" smtClean="0"/>
              <a:t>15</a:t>
            </a:fld>
            <a:endParaRPr lang="fr-FR"/>
          </a:p>
        </p:txBody>
      </p:sp>
      <p:sp>
        <p:nvSpPr>
          <p:cNvPr id="5" name="ZoneTexte 4">
            <a:extLst>
              <a:ext uri="{FF2B5EF4-FFF2-40B4-BE49-F238E27FC236}">
                <a16:creationId xmlns:a16="http://schemas.microsoft.com/office/drawing/2014/main" id="{FD5CFE8F-943A-7A88-D2E3-C6AFEE453C95}"/>
              </a:ext>
            </a:extLst>
          </p:cNvPr>
          <p:cNvSpPr txBox="1"/>
          <p:nvPr/>
        </p:nvSpPr>
        <p:spPr>
          <a:xfrm>
            <a:off x="4052182" y="129126"/>
            <a:ext cx="4204997" cy="523220"/>
          </a:xfrm>
          <a:prstGeom prst="rect">
            <a:avLst/>
          </a:prstGeom>
          <a:noFill/>
        </p:spPr>
        <p:txBody>
          <a:bodyPr wrap="none" rtlCol="0">
            <a:spAutoFit/>
          </a:bodyPr>
          <a:lstStyle>
            <a:defPPr>
              <a:defRPr lang="fr-FR"/>
            </a:defPPr>
            <a:lvl1pPr>
              <a:defRPr sz="3200">
                <a:solidFill>
                  <a:schemeClr val="bg1"/>
                </a:solidFill>
              </a:defRPr>
            </a:lvl1pPr>
          </a:lstStyle>
          <a:p>
            <a:r>
              <a:rPr lang="en-US" sz="2800" b="1" dirty="0">
                <a:solidFill>
                  <a:schemeClr val="tx1"/>
                </a:solidFill>
              </a:rPr>
              <a:t>QUADRO MARITTIMO</a:t>
            </a:r>
            <a:endParaRPr lang="fr-FR" sz="2800" b="1" dirty="0">
              <a:solidFill>
                <a:schemeClr val="tx1"/>
              </a:solidFill>
            </a:endParaRPr>
          </a:p>
        </p:txBody>
      </p:sp>
      <p:sp>
        <p:nvSpPr>
          <p:cNvPr id="6" name="Ellipse 5">
            <a:extLst>
              <a:ext uri="{FF2B5EF4-FFF2-40B4-BE49-F238E27FC236}">
                <a16:creationId xmlns:a16="http://schemas.microsoft.com/office/drawing/2014/main" id="{10714CE1-6997-5FCA-B164-6CE4C812D7C9}"/>
              </a:ext>
            </a:extLst>
          </p:cNvPr>
          <p:cNvSpPr/>
          <p:nvPr/>
        </p:nvSpPr>
        <p:spPr>
          <a:xfrm>
            <a:off x="814614" y="1716891"/>
            <a:ext cx="3178629" cy="29173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Navi</a:t>
            </a:r>
            <a:endParaRPr lang="fr-FR" dirty="0"/>
          </a:p>
        </p:txBody>
      </p:sp>
      <p:sp>
        <p:nvSpPr>
          <p:cNvPr id="7" name="Ellipse 6">
            <a:extLst>
              <a:ext uri="{FF2B5EF4-FFF2-40B4-BE49-F238E27FC236}">
                <a16:creationId xmlns:a16="http://schemas.microsoft.com/office/drawing/2014/main" id="{28B45026-F06A-76D3-57DE-2A03FFF9A4D3}"/>
              </a:ext>
            </a:extLst>
          </p:cNvPr>
          <p:cNvSpPr/>
          <p:nvPr/>
        </p:nvSpPr>
        <p:spPr>
          <a:xfrm>
            <a:off x="3198586" y="1716891"/>
            <a:ext cx="3178629" cy="291737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Porti</a:t>
            </a:r>
          </a:p>
        </p:txBody>
      </p:sp>
      <p:sp>
        <p:nvSpPr>
          <p:cNvPr id="8" name="Ellipse 7">
            <a:extLst>
              <a:ext uri="{FF2B5EF4-FFF2-40B4-BE49-F238E27FC236}">
                <a16:creationId xmlns:a16="http://schemas.microsoft.com/office/drawing/2014/main" id="{7A4D75E6-C6C6-34E9-921A-C3BCEB69FBCB}"/>
              </a:ext>
            </a:extLst>
          </p:cNvPr>
          <p:cNvSpPr/>
          <p:nvPr/>
        </p:nvSpPr>
        <p:spPr>
          <a:xfrm>
            <a:off x="5778500" y="1709056"/>
            <a:ext cx="3178629" cy="29173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Shipping Compagnies</a:t>
            </a:r>
          </a:p>
        </p:txBody>
      </p:sp>
      <p:sp>
        <p:nvSpPr>
          <p:cNvPr id="9" name="Ellipse 8">
            <a:extLst>
              <a:ext uri="{FF2B5EF4-FFF2-40B4-BE49-F238E27FC236}">
                <a16:creationId xmlns:a16="http://schemas.microsoft.com/office/drawing/2014/main" id="{47B25188-23EF-67D9-45C5-C8178272AF86}"/>
              </a:ext>
            </a:extLst>
          </p:cNvPr>
          <p:cNvSpPr/>
          <p:nvPr/>
        </p:nvSpPr>
        <p:spPr>
          <a:xfrm>
            <a:off x="8162472" y="1716891"/>
            <a:ext cx="3178629" cy="29173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Maritime Administrations</a:t>
            </a:r>
          </a:p>
        </p:txBody>
      </p:sp>
    </p:spTree>
    <p:extLst>
      <p:ext uri="{BB962C8B-B14F-4D97-AF65-F5344CB8AC3E}">
        <p14:creationId xmlns:p14="http://schemas.microsoft.com/office/powerpoint/2010/main" val="1095555354"/>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3A45ED8-0112-4A85-A0DB-604C80CE4870}"/>
              </a:ext>
            </a:extLst>
          </p:cNvPr>
          <p:cNvSpPr txBox="1"/>
          <p:nvPr/>
        </p:nvSpPr>
        <p:spPr>
          <a:xfrm>
            <a:off x="578849" y="31155"/>
            <a:ext cx="5414880" cy="523220"/>
          </a:xfrm>
          <a:prstGeom prst="rect">
            <a:avLst/>
          </a:prstGeom>
          <a:noFill/>
        </p:spPr>
        <p:txBody>
          <a:bodyPr wrap="none" rtlCol="0">
            <a:normAutofit fontScale="84000"/>
          </a:bodyPr>
          <a:lstStyle>
            <a:defPPr>
              <a:defRPr lang="fr-FR"/>
            </a:defPPr>
            <a:lvl1pPr>
              <a:defRPr sz="3200">
                <a:solidFill>
                  <a:schemeClr val="bg1"/>
                </a:solidFill>
              </a:defRPr>
            </a:lvl1pPr>
          </a:lstStyle>
          <a:p>
            <a:r>
              <a:rPr lang="en-US" sz="2800" dirty="0">
                <a:solidFill>
                  <a:schemeClr val="tx1"/>
                </a:solidFill>
              </a:rPr>
              <a:t>Sicurezza informatica - non solo tecnologia</a:t>
            </a:r>
            <a:endParaRPr lang="fr-FR" sz="2800" dirty="0">
              <a:solidFill>
                <a:schemeClr val="tx1"/>
              </a:solidFill>
            </a:endParaRPr>
          </a:p>
        </p:txBody>
      </p:sp>
      <p:sp>
        <p:nvSpPr>
          <p:cNvPr id="6" name="Rectangle : coins arrondis 5">
            <a:extLst>
              <a:ext uri="{FF2B5EF4-FFF2-40B4-BE49-F238E27FC236}">
                <a16:creationId xmlns:a16="http://schemas.microsoft.com/office/drawing/2014/main" id="{36228CDC-0F6B-4F2F-A092-059950B5D5D2}"/>
              </a:ext>
            </a:extLst>
          </p:cNvPr>
          <p:cNvSpPr/>
          <p:nvPr/>
        </p:nvSpPr>
        <p:spPr>
          <a:xfrm>
            <a:off x="1392478" y="5575645"/>
            <a:ext cx="9758855" cy="1008993"/>
          </a:xfrm>
          <a:prstGeom prst="roundRect">
            <a:avLst>
              <a:gd name="adj" fmla="val 24480"/>
            </a:avLst>
          </a:prstGeom>
          <a:solidFill>
            <a:schemeClr val="tx2"/>
          </a:solidFill>
        </p:spPr>
        <p:style>
          <a:lnRef idx="1">
            <a:schemeClr val="accent1"/>
          </a:lnRef>
          <a:fillRef idx="2">
            <a:schemeClr val="accent1"/>
          </a:fillRef>
          <a:effectRef idx="1">
            <a:schemeClr val="accent1"/>
          </a:effectRef>
          <a:fontRef idx="minor">
            <a:schemeClr val="dk1"/>
          </a:fontRef>
        </p:style>
        <p:txBody>
          <a:bodyPr rtlCol="0" anchor="ctr">
            <a:normAutofit fontScale="92307"/>
          </a:bodyPr>
          <a:lstStyle/>
          <a:p>
            <a:pPr algn="ctr"/>
            <a:r>
              <a:rPr lang="fr-FR" dirty="0">
                <a:solidFill>
                  <a:schemeClr val="bg1"/>
                </a:solidFill>
              </a:rPr>
              <a:t>Legale</a:t>
            </a:r>
          </a:p>
          <a:p>
            <a:pPr algn="ctr"/>
            <a:r>
              <a:rPr lang="fr-FR" sz="2400" dirty="0">
                <a:solidFill>
                  <a:schemeClr val="bg1"/>
                </a:solidFill>
              </a:rPr>
              <a:t>Dati sensibili commerciali, dati personali, posizioni</a:t>
            </a:r>
            <a:r>
              <a:rPr lang="fr-FR" sz="1600" dirty="0">
                <a:solidFill>
                  <a:schemeClr val="bg1"/>
                </a:solidFill>
              </a:rPr>
              <a:t>,</a:t>
            </a:r>
          </a:p>
        </p:txBody>
      </p:sp>
      <p:sp>
        <p:nvSpPr>
          <p:cNvPr id="7" name="Rectangle : coins arrondis 6">
            <a:extLst>
              <a:ext uri="{FF2B5EF4-FFF2-40B4-BE49-F238E27FC236}">
                <a16:creationId xmlns:a16="http://schemas.microsoft.com/office/drawing/2014/main" id="{B3D0ACBC-399D-46F3-AEB4-033DF45B5C0B}"/>
              </a:ext>
            </a:extLst>
          </p:cNvPr>
          <p:cNvSpPr/>
          <p:nvPr/>
        </p:nvSpPr>
        <p:spPr>
          <a:xfrm>
            <a:off x="1910857" y="4437851"/>
            <a:ext cx="8326076" cy="1008993"/>
          </a:xfrm>
          <a:prstGeom prst="roundRect">
            <a:avLst>
              <a:gd name="adj" fmla="val 24480"/>
            </a:avLst>
          </a:prstGeom>
          <a:solidFill>
            <a:schemeClr val="tx2"/>
          </a:solidFill>
        </p:spPr>
        <p:style>
          <a:lnRef idx="1">
            <a:schemeClr val="accent1"/>
          </a:lnRef>
          <a:fillRef idx="2">
            <a:schemeClr val="accent1"/>
          </a:fillRef>
          <a:effectRef idx="1">
            <a:schemeClr val="accent1"/>
          </a:effectRef>
          <a:fontRef idx="minor">
            <a:schemeClr val="dk1"/>
          </a:fontRef>
        </p:style>
        <p:txBody>
          <a:bodyPr rtlCol="0" anchor="ctr">
            <a:normAutofit fontScale="75824"/>
          </a:bodyPr>
          <a:lstStyle/>
          <a:p>
            <a:pPr algn="ctr"/>
            <a:r>
              <a:rPr lang="fr-FR" dirty="0" err="1">
                <a:solidFill>
                  <a:schemeClr val="bg1"/>
                </a:solidFill>
              </a:rPr>
              <a:t>Semantica</a:t>
            </a:r>
            <a:endParaRPr lang="fr-FR" dirty="0">
              <a:solidFill>
                <a:schemeClr val="bg1"/>
              </a:solidFill>
            </a:endParaRPr>
          </a:p>
          <a:p>
            <a:pPr algn="ctr"/>
            <a:r>
              <a:rPr lang="fr-FR" sz="2400" dirty="0">
                <a:solidFill>
                  <a:schemeClr val="bg1"/>
                </a:solidFill>
              </a:rPr>
              <a:t>       </a:t>
            </a:r>
            <a:r>
              <a:rPr lang="fr-FR" sz="2400" dirty="0" err="1">
                <a:solidFill>
                  <a:schemeClr val="bg1"/>
                </a:solidFill>
              </a:rPr>
              <a:t>Valutare e</a:t>
            </a:r>
            <a:r>
              <a:rPr lang="fr-FR" sz="2400" dirty="0">
                <a:solidFill>
                  <a:schemeClr val="bg1"/>
                </a:solidFill>
              </a:rPr>
              <a:t> gestire i rischi, gli incidenti di aumento, l'analisi delle quote</a:t>
            </a:r>
            <a:r>
              <a:rPr lang="fr-FR" sz="2400" dirty="0" err="1">
                <a:solidFill>
                  <a:schemeClr val="bg1"/>
                </a:solidFill>
              </a:rPr>
              <a:t/>
            </a:r>
            <a:endParaRPr lang="fr-FR" sz="2400" dirty="0">
              <a:solidFill>
                <a:schemeClr val="bg1"/>
              </a:solidFill>
            </a:endParaRPr>
          </a:p>
          <a:p>
            <a:pPr algn="ctr"/>
            <a:r>
              <a:rPr lang="en-US" dirty="0">
                <a:solidFill>
                  <a:schemeClr val="bg1"/>
                </a:solidFill>
              </a:rPr>
              <a:t>ETSI GS ISI 00X: "Indicatori di sicurezza dell'informazione (ISI)..."</a:t>
            </a:r>
            <a:endParaRPr lang="fr-FR" dirty="0">
              <a:solidFill>
                <a:schemeClr val="bg1"/>
              </a:solidFill>
            </a:endParaRPr>
          </a:p>
        </p:txBody>
      </p:sp>
      <p:sp>
        <p:nvSpPr>
          <p:cNvPr id="8" name="Rectangle : coins arrondis 7">
            <a:extLst>
              <a:ext uri="{FF2B5EF4-FFF2-40B4-BE49-F238E27FC236}">
                <a16:creationId xmlns:a16="http://schemas.microsoft.com/office/drawing/2014/main" id="{6265E4E6-B23E-4690-86C1-4321A5D1F5E9}"/>
              </a:ext>
            </a:extLst>
          </p:cNvPr>
          <p:cNvSpPr/>
          <p:nvPr/>
        </p:nvSpPr>
        <p:spPr>
          <a:xfrm>
            <a:off x="2568402" y="3300057"/>
            <a:ext cx="7172005" cy="1008993"/>
          </a:xfrm>
          <a:prstGeom prst="roundRect">
            <a:avLst>
              <a:gd name="adj" fmla="val 24480"/>
            </a:avLst>
          </a:prstGeom>
          <a:solidFill>
            <a:schemeClr val="tx2"/>
          </a:solidFill>
        </p:spPr>
        <p:style>
          <a:lnRef idx="1">
            <a:schemeClr val="accent1"/>
          </a:lnRef>
          <a:fillRef idx="2">
            <a:schemeClr val="accent1"/>
          </a:fillRef>
          <a:effectRef idx="1">
            <a:schemeClr val="accent1"/>
          </a:effectRef>
          <a:fontRef idx="minor">
            <a:schemeClr val="dk1"/>
          </a:fontRef>
        </p:style>
        <p:txBody>
          <a:bodyPr rtlCol="0" anchor="ctr">
            <a:normAutofit fontScale="75000"/>
          </a:bodyPr>
          <a:lstStyle/>
          <a:p>
            <a:pPr algn="ctr"/>
            <a:r>
              <a:rPr lang="fr-FR" dirty="0" err="1">
                <a:solidFill>
                  <a:schemeClr val="bg1"/>
                </a:solidFill>
              </a:rPr>
              <a:t>Organizzativo</a:t>
            </a:r>
            <a:r>
              <a:rPr lang="fr-FR" dirty="0">
                <a:solidFill>
                  <a:schemeClr val="bg1"/>
                </a:solidFill>
              </a:rPr>
              <a:t> </a:t>
            </a:r>
          </a:p>
          <a:p>
            <a:pPr algn="ctr"/>
            <a:r>
              <a:rPr lang="fr-FR" sz="2400" dirty="0">
                <a:solidFill>
                  <a:schemeClr val="bg1"/>
                </a:solidFill>
              </a:rPr>
              <a:t>Governance marittima</a:t>
            </a:r>
            <a:r>
              <a:rPr lang="fr-FR" sz="2400" dirty="0" err="1">
                <a:solidFill>
                  <a:schemeClr val="bg1"/>
                </a:solidFill>
              </a:rPr>
              <a:t> della cibernetica</a:t>
            </a:r>
            <a:endParaRPr lang="fr-FR" sz="2400" dirty="0">
              <a:solidFill>
                <a:schemeClr val="bg1"/>
              </a:solidFill>
            </a:endParaRPr>
          </a:p>
        </p:txBody>
      </p:sp>
      <p:sp>
        <p:nvSpPr>
          <p:cNvPr id="9" name="Rectangle : coins arrondis 8">
            <a:extLst>
              <a:ext uri="{FF2B5EF4-FFF2-40B4-BE49-F238E27FC236}">
                <a16:creationId xmlns:a16="http://schemas.microsoft.com/office/drawing/2014/main" id="{F53105D5-F0F6-4DFA-8D0E-0E66DDFB2D1C}"/>
              </a:ext>
            </a:extLst>
          </p:cNvPr>
          <p:cNvSpPr/>
          <p:nvPr/>
        </p:nvSpPr>
        <p:spPr>
          <a:xfrm>
            <a:off x="3053858" y="2195513"/>
            <a:ext cx="6172236" cy="1008993"/>
          </a:xfrm>
          <a:prstGeom prst="roundRect">
            <a:avLst>
              <a:gd name="adj" fmla="val 24480"/>
            </a:avLst>
          </a:prstGeom>
          <a:solidFill>
            <a:schemeClr val="tx2"/>
          </a:solidFill>
        </p:spPr>
        <p:style>
          <a:lnRef idx="1">
            <a:schemeClr val="accent1"/>
          </a:lnRef>
          <a:fillRef idx="2">
            <a:schemeClr val="accent1"/>
          </a:fillRef>
          <a:effectRef idx="1">
            <a:schemeClr val="accent1"/>
          </a:effectRef>
          <a:fontRef idx="minor">
            <a:schemeClr val="dk1"/>
          </a:fontRef>
        </p:style>
        <p:txBody>
          <a:bodyPr rtlCol="0" anchor="ctr">
            <a:normAutofit fontScale="90322"/>
          </a:bodyPr>
          <a:lstStyle/>
          <a:p>
            <a:pPr algn="ctr"/>
            <a:r>
              <a:rPr lang="fr-FR" dirty="0" err="1">
                <a:solidFill>
                  <a:schemeClr val="bg1"/>
                </a:solidFill>
              </a:rPr>
              <a:t>Tecnico</a:t>
            </a:r>
            <a:endParaRPr lang="fr-FR" dirty="0">
              <a:solidFill>
                <a:schemeClr val="bg1"/>
              </a:solidFill>
            </a:endParaRPr>
          </a:p>
          <a:p>
            <a:pPr algn="ctr"/>
            <a:r>
              <a:rPr lang="fr-FR" sz="2400" dirty="0">
                <a:solidFill>
                  <a:schemeClr val="bg1"/>
                </a:solidFill>
              </a:rPr>
              <a:t>Monitoraggio di fine/fine </a:t>
            </a:r>
          </a:p>
          <a:p>
            <a:pPr algn="ctr"/>
            <a:r>
              <a:rPr lang="fr-FR" sz="2400" dirty="0">
                <a:solidFill>
                  <a:schemeClr val="bg1"/>
                </a:solidFill>
              </a:rPr>
              <a:t>Manutenzione adattativa </a:t>
            </a:r>
          </a:p>
        </p:txBody>
      </p:sp>
      <p:sp>
        <p:nvSpPr>
          <p:cNvPr id="10" name="Rectangle : coins arrondis 9">
            <a:extLst>
              <a:ext uri="{FF2B5EF4-FFF2-40B4-BE49-F238E27FC236}">
                <a16:creationId xmlns:a16="http://schemas.microsoft.com/office/drawing/2014/main" id="{1E7D1E99-3F98-4616-8347-5D08AF507A77}"/>
              </a:ext>
            </a:extLst>
          </p:cNvPr>
          <p:cNvSpPr/>
          <p:nvPr/>
        </p:nvSpPr>
        <p:spPr>
          <a:xfrm>
            <a:off x="3758707" y="1090969"/>
            <a:ext cx="4743449" cy="1008993"/>
          </a:xfrm>
          <a:prstGeom prst="roundRect">
            <a:avLst>
              <a:gd name="adj" fmla="val 24480"/>
            </a:avLst>
          </a:prstGeom>
          <a:solidFill>
            <a:schemeClr val="tx2"/>
          </a:solidFill>
        </p:spPr>
        <p:style>
          <a:lnRef idx="1">
            <a:schemeClr val="accent1"/>
          </a:lnRef>
          <a:fillRef idx="2">
            <a:schemeClr val="accent1"/>
          </a:fillRef>
          <a:effectRef idx="1">
            <a:schemeClr val="accent1"/>
          </a:effectRef>
          <a:fontRef idx="minor">
            <a:schemeClr val="dk1"/>
          </a:fontRef>
        </p:style>
        <p:txBody>
          <a:bodyPr rtlCol="0" anchor="ctr">
            <a:normAutofit fontScale="90000"/>
          </a:bodyPr>
          <a:lstStyle/>
          <a:p>
            <a:pPr algn="ctr"/>
            <a:r>
              <a:rPr lang="fr-FR" dirty="0">
                <a:solidFill>
                  <a:schemeClr val="bg1"/>
                </a:solidFill>
              </a:rPr>
              <a:t>Servizi</a:t>
            </a:r>
          </a:p>
          <a:p>
            <a:pPr algn="ctr"/>
            <a:r>
              <a:rPr lang="fr-FR" sz="2400" dirty="0">
                <a:solidFill>
                  <a:schemeClr val="bg1"/>
                </a:solidFill>
              </a:rPr>
              <a:t>Protezione dei servizi </a:t>
            </a:r>
          </a:p>
          <a:p>
            <a:pPr algn="ctr"/>
            <a:r>
              <a:rPr lang="fr-FR" dirty="0">
                <a:solidFill>
                  <a:schemeClr val="bg1"/>
                </a:solidFill>
              </a:rPr>
              <a:t>EU CERT-M</a:t>
            </a:r>
          </a:p>
        </p:txBody>
      </p:sp>
      <p:pic>
        <p:nvPicPr>
          <p:cNvPr id="11" name="Image 10">
            <a:extLst>
              <a:ext uri="{FF2B5EF4-FFF2-40B4-BE49-F238E27FC236}">
                <a16:creationId xmlns:a16="http://schemas.microsoft.com/office/drawing/2014/main" id="{1E9D3E76-9B60-4F2B-B1A7-D283492CBD3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52427" y1="87952" x2="52427" y2="59036"/>
                        <a14:foregroundMark x1="69903" y1="73494" x2="82524" y2="74699"/>
                        <a14:foregroundMark x1="12621" y1="67470" x2="29126" y2="67470"/>
                        <a14:foregroundMark x1="72816" y1="50602" x2="78641" y2="40964"/>
                        <a14:foregroundMark x1="27184" y1="15663" x2="47573" y2="15663"/>
                        <a14:foregroundMark x1="47573" y1="15663" x2="49515" y2="16867"/>
                      </a14:backgroundRemoval>
                    </a14:imgEffect>
                  </a14:imgLayer>
                </a14:imgProps>
              </a:ext>
              <a:ext uri="{28A0092B-C50C-407E-A947-70E740481C1C}">
                <a14:useLocalDpi xmlns:a14="http://schemas.microsoft.com/office/drawing/2010/main"/>
              </a:ext>
            </a:extLst>
          </a:blip>
          <a:stretch>
            <a:fillRect/>
          </a:stretch>
        </p:blipFill>
        <p:spPr>
          <a:xfrm>
            <a:off x="1597198" y="5688830"/>
            <a:ext cx="971204" cy="782621"/>
          </a:xfrm>
          <a:prstGeom prst="rect">
            <a:avLst/>
          </a:prstGeom>
        </p:spPr>
      </p:pic>
      <p:pic>
        <p:nvPicPr>
          <p:cNvPr id="12" name="Image 11">
            <a:extLst>
              <a:ext uri="{FF2B5EF4-FFF2-40B4-BE49-F238E27FC236}">
                <a16:creationId xmlns:a16="http://schemas.microsoft.com/office/drawing/2014/main" id="{955515A7-B72D-4ADE-A613-F7A57F05A899}"/>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foregroundMark x1="33684" y1="27957" x2="55789" y2="27957"/>
                        <a14:foregroundMark x1="25263" y1="89247" x2="50526" y2="89247"/>
                      </a14:backgroundRemoval>
                    </a14:imgEffect>
                  </a14:imgLayer>
                </a14:imgProps>
              </a:ext>
              <a:ext uri="{28A0092B-C50C-407E-A947-70E740481C1C}">
                <a14:useLocalDpi xmlns:a14="http://schemas.microsoft.com/office/drawing/2010/main"/>
              </a:ext>
            </a:extLst>
          </a:blip>
          <a:stretch>
            <a:fillRect/>
          </a:stretch>
        </p:blipFill>
        <p:spPr>
          <a:xfrm>
            <a:off x="2914527" y="3403279"/>
            <a:ext cx="819807" cy="802548"/>
          </a:xfrm>
          <a:prstGeom prst="rect">
            <a:avLst/>
          </a:prstGeom>
        </p:spPr>
      </p:pic>
      <p:pic>
        <p:nvPicPr>
          <p:cNvPr id="13" name="Image 12">
            <a:extLst>
              <a:ext uri="{FF2B5EF4-FFF2-40B4-BE49-F238E27FC236}">
                <a16:creationId xmlns:a16="http://schemas.microsoft.com/office/drawing/2014/main" id="{91BD6305-44BF-412C-948F-60BDD3313E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742" b="92135" l="5634" r="92958">
                        <a14:foregroundMark x1="7042" y1="7865" x2="7042" y2="16854"/>
                        <a14:foregroundMark x1="7042" y1="28090" x2="7042" y2="40449"/>
                        <a14:foregroundMark x1="19718" y1="6742" x2="30986" y2="6742"/>
                        <a14:foregroundMark x1="39437" y1="6742" x2="50704" y2="6742"/>
                        <a14:foregroundMark x1="57746" y1="6742" x2="63380" y2="6742"/>
                        <a14:foregroundMark x1="70423" y1="12360" x2="84507" y2="20225"/>
                        <a14:foregroundMark x1="84507" y1="20225" x2="85915" y2="21348"/>
                        <a14:foregroundMark x1="92958" y1="33708" x2="94366" y2="51685"/>
                        <a14:foregroundMark x1="91549" y1="53933" x2="94366" y2="84270"/>
                        <a14:foregroundMark x1="29577" y1="48315" x2="47887" y2="48315"/>
                        <a14:foregroundMark x1="28169" y1="22472" x2="28169" y2="25843"/>
                        <a14:foregroundMark x1="38028" y1="21348" x2="39437" y2="23596"/>
                        <a14:foregroundMark x1="42254" y1="28090" x2="39437" y2="28090"/>
                        <a14:foregroundMark x1="25352" y1="39326" x2="33803" y2="39326"/>
                        <a14:foregroundMark x1="7042" y1="50562" x2="7042" y2="74157"/>
                        <a14:foregroundMark x1="7042" y1="77528" x2="7042" y2="92135"/>
                        <a14:foregroundMark x1="66197" y1="83146" x2="64789" y2="70787"/>
                        <a14:foregroundMark x1="64789" y1="70787" x2="64789" y2="70787"/>
                        <a14:foregroundMark x1="28169" y1="80899" x2="28169" y2="67416"/>
                        <a14:foregroundMark x1="28169" y1="67416" x2="28169" y2="67416"/>
                        <a14:foregroundMark x1="28169" y1="67416" x2="28169" y2="58427"/>
                        <a14:foregroundMark x1="26761" y1="61798" x2="26761" y2="71910"/>
                      </a14:backgroundRemoval>
                    </a14:imgEffect>
                  </a14:imgLayer>
                </a14:imgProps>
              </a:ext>
              <a:ext uri="{28A0092B-C50C-407E-A947-70E740481C1C}">
                <a14:useLocalDpi xmlns:a14="http://schemas.microsoft.com/office/drawing/2010/main"/>
              </a:ext>
            </a:extLst>
          </a:blip>
          <a:stretch>
            <a:fillRect/>
          </a:stretch>
        </p:blipFill>
        <p:spPr>
          <a:xfrm>
            <a:off x="2222276" y="4508471"/>
            <a:ext cx="692251" cy="867751"/>
          </a:xfrm>
          <a:prstGeom prst="rect">
            <a:avLst/>
          </a:prstGeom>
        </p:spPr>
      </p:pic>
      <p:pic>
        <p:nvPicPr>
          <p:cNvPr id="14" name="Image 13">
            <a:extLst>
              <a:ext uri="{FF2B5EF4-FFF2-40B4-BE49-F238E27FC236}">
                <a16:creationId xmlns:a16="http://schemas.microsoft.com/office/drawing/2014/main" id="{1DB079E1-5560-423C-B3D1-40A5F439394D}"/>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9574" b="92553" l="9091" r="89899">
                        <a14:foregroundMark x1="18182" y1="54255" x2="18182" y2="73404"/>
                        <a14:foregroundMark x1="18182" y1="73404" x2="28283" y2="82979"/>
                        <a14:foregroundMark x1="28283" y1="82979" x2="38384" y2="74468"/>
                        <a14:foregroundMark x1="38384" y1="74468" x2="38384" y2="73404"/>
                        <a14:foregroundMark x1="44444" y1="12766" x2="50505" y2="10638"/>
                        <a14:foregroundMark x1="64646" y1="64894" x2="75758" y2="65957"/>
                        <a14:foregroundMark x1="64646" y1="82979" x2="71717" y2="84043"/>
                        <a14:foregroundMark x1="63636" y1="91489" x2="70707" y2="92553"/>
                      </a14:backgroundRemoval>
                    </a14:imgEffect>
                  </a14:imgLayer>
                </a14:imgProps>
              </a:ext>
              <a:ext uri="{28A0092B-C50C-407E-A947-70E740481C1C}">
                <a14:useLocalDpi xmlns:a14="http://schemas.microsoft.com/office/drawing/2010/main"/>
              </a:ext>
            </a:extLst>
          </a:blip>
          <a:stretch>
            <a:fillRect/>
          </a:stretch>
        </p:blipFill>
        <p:spPr>
          <a:xfrm>
            <a:off x="3383132" y="2260781"/>
            <a:ext cx="925182" cy="878456"/>
          </a:xfrm>
          <a:prstGeom prst="rect">
            <a:avLst/>
          </a:prstGeom>
        </p:spPr>
      </p:pic>
    </p:spTree>
    <p:extLst>
      <p:ext uri="{BB962C8B-B14F-4D97-AF65-F5344CB8AC3E}">
        <p14:creationId xmlns:p14="http://schemas.microsoft.com/office/powerpoint/2010/main" val="2827645472"/>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B40D99-0F23-4362-EE9B-20CC38636144}"/>
              </a:ext>
            </a:extLst>
          </p:cNvPr>
          <p:cNvSpPr txBox="1"/>
          <p:nvPr/>
        </p:nvSpPr>
        <p:spPr>
          <a:xfrm>
            <a:off x="726935" y="1412816"/>
            <a:ext cx="8310571" cy="4462760"/>
          </a:xfrm>
          <a:prstGeom prst="rect">
            <a:avLst/>
          </a:prstGeom>
          <a:noFill/>
        </p:spPr>
        <p:txBody>
          <a:bodyPr wrap="square">
            <a:normAutofit fontScale="96226"/>
          </a:bodyPr>
          <a:lstStyle/>
          <a:p>
            <a:pPr algn="just"/>
            <a:r>
              <a:rPr lang="en-US" sz="2400" b="1" i="0" u="none" strike="noStrike" baseline="0" dirty="0">
                <a:solidFill>
                  <a:srgbClr val="000000"/>
                </a:solidFill>
              </a:rPr>
              <a:t>Obiettivo </a:t>
            </a:r>
          </a:p>
          <a:p>
            <a:pPr algn="just"/>
            <a:endParaRPr lang="en-US" sz="2000" dirty="0">
              <a:solidFill>
                <a:srgbClr val="000000"/>
              </a:solidFill>
            </a:endParaRPr>
          </a:p>
          <a:p>
            <a:pPr algn="just"/>
            <a:r>
              <a:rPr lang="en-US" sz="2000" b="0" i="0" u="none" strike="noStrike" baseline="0" dirty="0">
                <a:solidFill>
                  <a:srgbClr val="000000"/>
                </a:solidFill>
              </a:rPr>
              <a:t>Il corso C2B_CSP008 si prefigge di descrivere i rischi della sicurezza informatica nel l'ambiente marittimo e di individuarne le specificità.</a:t>
            </a:r>
          </a:p>
          <a:p>
            <a:pPr algn="just"/>
            <a:r>
              <a:rPr lang="en-US" sz="2000" b="0" i="0" u="none" strike="noStrike" baseline="0" dirty="0">
                <a:solidFill>
                  <a:srgbClr val="000000"/>
                </a:solidFill>
              </a:rPr>
              <a:t> </a:t>
            </a:r>
          </a:p>
          <a:p>
            <a:pPr algn="just"/>
            <a:r>
              <a:rPr lang="en-US" sz="2000" b="0" i="0" u="none" strike="noStrike" baseline="0" dirty="0">
                <a:solidFill>
                  <a:srgbClr val="000000"/>
                </a:solidFill>
              </a:rPr>
              <a:t>Si pone l'accento sulle norme e specifiche AIS, nonché sulla regolamentazione internazionale. Sono descritte le vulnerabilità comuni dei sistemi e delle applicazioni AIS/GNSS. </a:t>
            </a:r>
          </a:p>
          <a:p>
            <a:pPr algn="just"/>
            <a:endParaRPr lang="en-US" sz="2000" b="0" i="0" u="none" strike="noStrike" baseline="0" dirty="0">
              <a:solidFill>
                <a:srgbClr val="000000"/>
              </a:solidFill>
            </a:endParaRPr>
          </a:p>
          <a:p>
            <a:pPr algn="just"/>
            <a:r>
              <a:rPr lang="en-US" sz="2000" b="0" i="0" u="none" strike="noStrike" baseline="0" dirty="0">
                <a:solidFill>
                  <a:srgbClr val="000000"/>
                </a:solidFill>
              </a:rPr>
              <a:t>Durante il corso vengono illustrati metodi ed esempi di hacking e di spoofing di questi sistemi. </a:t>
            </a:r>
          </a:p>
          <a:p>
            <a:pPr algn="just"/>
            <a:endParaRPr lang="en-US" sz="2000" b="0" i="0" u="none" strike="noStrike" baseline="0" dirty="0">
              <a:solidFill>
                <a:srgbClr val="000000"/>
              </a:solidFill>
            </a:endParaRPr>
          </a:p>
          <a:p>
            <a:pPr algn="just"/>
            <a:r>
              <a:rPr lang="en-US" sz="2000" b="0" i="0" u="none" strike="noStrike" baseline="0" dirty="0">
                <a:solidFill>
                  <a:srgbClr val="000000"/>
                </a:solidFill>
              </a:rPr>
              <a:t>Vengono presentate analisi dei rischi, piani, politiche e processi di sicurezza, quadro normativo e norme di sicurezza, misure di continuità e recupero.</a:t>
            </a:r>
          </a:p>
        </p:txBody>
      </p:sp>
      <p:sp>
        <p:nvSpPr>
          <p:cNvPr id="6" name="Rectangle 5">
            <a:extLst>
              <a:ext uri="{FF2B5EF4-FFF2-40B4-BE49-F238E27FC236}">
                <a16:creationId xmlns:a16="http://schemas.microsoft.com/office/drawing/2014/main" id="{E7842E05-0E02-504E-E1CD-37982C29FD53}"/>
              </a:ext>
            </a:extLst>
          </p:cNvPr>
          <p:cNvSpPr/>
          <p:nvPr/>
        </p:nvSpPr>
        <p:spPr>
          <a:xfrm>
            <a:off x="226002" y="215491"/>
            <a:ext cx="9011515" cy="646331"/>
          </a:xfrm>
          <a:prstGeom prst="rect">
            <a:avLst/>
          </a:prstGeom>
        </p:spPr>
        <p:txBody>
          <a:bodyPr wrap="square">
            <a:spAutoFit/>
          </a:bodyPr>
          <a:lstStyle/>
          <a:p>
            <a:r>
              <a:rPr lang="fr-FR" sz="3600" b="1" dirty="0">
                <a:latin typeface="Verdana" panose="020B0604030504040204" pitchFamily="34" charset="0"/>
                <a:ea typeface="Calibri" panose="020F0502020204030204" pitchFamily="34" charset="0"/>
                <a:cs typeface="Helvetica" panose="020B0604020202020204" pitchFamily="34" charset="0"/>
              </a:rPr>
              <a:t>Sicurezza marittima</a:t>
            </a:r>
            <a:r>
              <a:rPr lang="fr-FR" sz="3600" b="1" dirty="0" err="1">
                <a:latin typeface="Verdana" panose="020B0604030504040204" pitchFamily="34" charset="0"/>
                <a:ea typeface="Calibri" panose="020F0502020204030204" pitchFamily="34" charset="0"/>
                <a:cs typeface="Helvetica" panose="020B0604020202020204" pitchFamily="34" charset="0"/>
              </a:rPr>
              <a:t/>
            </a:r>
            <a:r>
              <a:rPr lang="fr-FR" sz="3600" b="1" dirty="0">
                <a:latin typeface="Verdana" panose="020B0604030504040204" pitchFamily="34" charset="0"/>
                <a:ea typeface="Calibri" panose="020F0502020204030204" pitchFamily="34" charset="0"/>
                <a:cs typeface="Helvetica" panose="020B0604020202020204" pitchFamily="34" charset="0"/>
              </a:rPr>
              <a:t/>
            </a:r>
            <a:endParaRPr lang="fr-FR" sz="1800" b="0" i="0" u="none" strike="noStrike" baseline="0" dirty="0">
              <a:solidFill>
                <a:srgbClr val="000000"/>
              </a:solidFill>
              <a:latin typeface="Times New Roman" panose="02020603050405020304" pitchFamily="18" charset="0"/>
            </a:endParaRPr>
          </a:p>
        </p:txBody>
      </p:sp>
      <p:pic>
        <p:nvPicPr>
          <p:cNvPr id="2" name="Picture 69">
            <a:extLst>
              <a:ext uri="{FF2B5EF4-FFF2-40B4-BE49-F238E27FC236}">
                <a16:creationId xmlns:a16="http://schemas.microsoft.com/office/drawing/2014/main" id="{955BAE94-B580-3B33-7872-C47B955864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37507" y="1852742"/>
            <a:ext cx="2568141" cy="2568141"/>
          </a:xfrm>
          <a:prstGeom prst="rect">
            <a:avLst/>
          </a:prstGeom>
        </p:spPr>
      </p:pic>
    </p:spTree>
    <p:extLst>
      <p:ext uri="{BB962C8B-B14F-4D97-AF65-F5344CB8AC3E}">
        <p14:creationId xmlns:p14="http://schemas.microsoft.com/office/powerpoint/2010/main" val="3573052721"/>
      </p:ext>
    </p:extLst>
  </p:cSld>
  <p:clrMapOvr>
    <a:masterClrMapping/>
  </p:clrMapOvr>
</p:sld>
</file>

<file path=ppt/slides/slide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498404-3ED2-49BC-97F1-B2830145C01F}"/>
              </a:ext>
            </a:extLst>
          </p:cNvPr>
          <p:cNvSpPr/>
          <p:nvPr/>
        </p:nvSpPr>
        <p:spPr>
          <a:xfrm>
            <a:off x="1265704" y="185530"/>
            <a:ext cx="4993675" cy="480131"/>
          </a:xfrm>
          <a:prstGeom prst="rect">
            <a:avLst/>
          </a:prstGeom>
        </p:spPr>
        <p:txBody>
          <a:bodyPr wrap="none">
            <a:normAutofit fontScale="69387"/>
          </a:bodyPr>
          <a:lstStyle/>
          <a:p>
            <a:pPr lvl="0" defTabSz="457200" eaLnBrk="0" fontAlgn="base" hangingPunct="0">
              <a:lnSpc>
                <a:spcPct val="90000"/>
              </a:lnSpc>
              <a:spcBef>
                <a:spcPct val="0"/>
              </a:spcBef>
              <a:spcAft>
                <a:spcPct val="0"/>
              </a:spcAft>
              <a:defRPr/>
            </a:pPr>
            <a:r>
              <a:rPr lang="en-US" sz="2800" b="1" dirty="0">
                <a:solidFill>
                  <a:schemeClr val="tx2"/>
                </a:solidFill>
                <a:latin typeface="Century Gothic"/>
              </a:rPr>
              <a:t>Rischio di sicurezza informatica marittima</a:t>
            </a:r>
          </a:p>
        </p:txBody>
      </p:sp>
      <p:sp>
        <p:nvSpPr>
          <p:cNvPr id="5" name="ZoneTexte 4">
            <a:extLst>
              <a:ext uri="{FF2B5EF4-FFF2-40B4-BE49-F238E27FC236}">
                <a16:creationId xmlns:a16="http://schemas.microsoft.com/office/drawing/2014/main" id="{6A917B34-A32F-4C06-87CC-46A6A8665AC3}"/>
              </a:ext>
            </a:extLst>
          </p:cNvPr>
          <p:cNvSpPr txBox="1"/>
          <p:nvPr/>
        </p:nvSpPr>
        <p:spPr>
          <a:xfrm>
            <a:off x="315209" y="1042595"/>
            <a:ext cx="5214734" cy="4093428"/>
          </a:xfrm>
          <a:prstGeom prst="rect">
            <a:avLst/>
          </a:prstGeom>
          <a:noFill/>
        </p:spPr>
        <p:txBody>
          <a:bodyPr wrap="square">
            <a:normAutofit fontScale="95000"/>
          </a:bodyPr>
          <a:lstStyle/>
          <a:p>
            <a:pPr>
              <a:lnSpc>
                <a:spcPct val="150000"/>
              </a:lnSpc>
            </a:pPr>
            <a:endParaRPr lang="en-US" sz="2000" b="1" dirty="0"/>
          </a:p>
          <a:p>
            <a:pPr>
              <a:lnSpc>
                <a:spcPct val="150000"/>
              </a:lnSpc>
            </a:pPr>
            <a:r>
              <a:rPr lang="en-US" sz="2000" b="1" dirty="0"/>
              <a:t>Minaccia di sicurezza informatica per il Maritime</a:t>
            </a:r>
          </a:p>
          <a:p>
            <a:pPr marL="742950" lvl="1" indent="-285750">
              <a:lnSpc>
                <a:spcPct val="150000"/>
              </a:lnSpc>
              <a:buFont typeface="Arial" panose="020B0604020202020204" pitchFamily="34" charset="0"/>
              <a:buChar char="•"/>
            </a:pPr>
            <a:r>
              <a:rPr lang="en-US" sz="2000" dirty="0"/>
              <a:t>Panorama mondiale</a:t>
            </a:r>
          </a:p>
          <a:p>
            <a:pPr marL="742950" lvl="1" indent="-285750">
              <a:lnSpc>
                <a:spcPct val="150000"/>
              </a:lnSpc>
              <a:buFont typeface="Arial" panose="020B0604020202020204" pitchFamily="34" charset="0"/>
              <a:buChar char="•"/>
            </a:pPr>
            <a:r>
              <a:rPr lang="en-US" sz="2000" dirty="0"/>
              <a:t>Attacchi/ Incidenti</a:t>
            </a:r>
          </a:p>
          <a:p>
            <a:pPr marL="742950" lvl="1" indent="-285750">
              <a:lnSpc>
                <a:spcPct val="150000"/>
              </a:lnSpc>
              <a:buFont typeface="Arial" panose="020B0604020202020204" pitchFamily="34" charset="0"/>
              <a:buChar char="•"/>
            </a:pPr>
            <a:r>
              <a:rPr lang="en-US" sz="2000" dirty="0"/>
              <a:t>Evoluzioni </a:t>
            </a:r>
          </a:p>
          <a:p>
            <a:pPr lvl="1">
              <a:lnSpc>
                <a:spcPct val="150000"/>
              </a:lnSpc>
            </a:pPr>
            <a:endParaRPr lang="en-US" sz="2000" dirty="0"/>
          </a:p>
          <a:p>
            <a:pPr lvl="0"/>
            <a:r>
              <a:rPr lang="en-GB" sz="2000" b="1" dirty="0">
                <a:latin typeface="Calibri" panose="020F0502020204030204" pitchFamily="34" charset="0"/>
                <a:ea typeface="Calibri" panose="020F0502020204030204" pitchFamily="34" charset="0"/>
                <a:cs typeface="Calibri" panose="020F0502020204030204" pitchFamily="34" charset="0"/>
              </a:rPr>
              <a:t>Rischio nel settore marittimo/ Mitigazioni</a:t>
            </a:r>
            <a:endParaRPr lang="en-GB" sz="2000" dirty="0">
              <a:effectLst/>
              <a:latin typeface="Calibri" panose="020F0502020204030204" pitchFamily="34" charset="0"/>
              <a:ea typeface="Calibri" panose="020F0502020204030204" pitchFamily="34" charset="0"/>
              <a:cs typeface="Calibri" panose="020F0502020204030204" pitchFamily="34" charset="0"/>
            </a:endParaRPr>
          </a:p>
          <a:p>
            <a:pPr lvl="0"/>
            <a:endParaRPr lang="en-GB" sz="2000" dirty="0">
              <a:effectLst/>
              <a:latin typeface="Calibri" panose="020F0502020204030204" pitchFamily="34" charset="0"/>
              <a:ea typeface="Calibri" panose="020F0502020204030204" pitchFamily="34" charset="0"/>
              <a:cs typeface="Calibri" panose="020F0502020204030204" pitchFamily="34" charset="0"/>
            </a:endParaRPr>
          </a:p>
          <a:p>
            <a:pPr lvl="0"/>
            <a:endParaRPr lang="en-GB" sz="2000" dirty="0">
              <a:effectLst/>
              <a:latin typeface="Calibri" panose="020F0502020204030204" pitchFamily="34" charset="0"/>
              <a:ea typeface="Calibri" panose="020F0502020204030204" pitchFamily="34" charset="0"/>
              <a:cs typeface="Calibri" panose="020F0502020204030204" pitchFamily="34" charset="0"/>
            </a:endParaRPr>
          </a:p>
          <a:p>
            <a:pPr lvl="0"/>
            <a:r>
              <a:rPr lang="en-GB" sz="2000" b="1" dirty="0">
                <a:effectLst/>
                <a:latin typeface="Calibri" panose="020F0502020204030204" pitchFamily="34" charset="0"/>
                <a:ea typeface="Calibri" panose="020F0502020204030204" pitchFamily="34" charset="0"/>
                <a:cs typeface="Calibri" panose="020F0502020204030204" pitchFamily="34" charset="0"/>
              </a:rPr>
              <a:t>Quali sistemi</a:t>
            </a:r>
            <a:endParaRPr lang="en-GB" sz="2000" dirty="0"/>
          </a:p>
        </p:txBody>
      </p:sp>
      <p:pic>
        <p:nvPicPr>
          <p:cNvPr id="6" name="Image 5" descr="Une image contenant carte&#10;&#10;Description générée automatiquement">
            <a:extLst>
              <a:ext uri="{FF2B5EF4-FFF2-40B4-BE49-F238E27FC236}">
                <a16:creationId xmlns:a16="http://schemas.microsoft.com/office/drawing/2014/main" id="{B974454D-9EF4-4AC2-A1ED-8B01A0E9AA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7400" y="1240971"/>
            <a:ext cx="6917842" cy="4827229"/>
          </a:xfrm>
          <a:prstGeom prst="rect">
            <a:avLst/>
          </a:prstGeom>
        </p:spPr>
      </p:pic>
      <p:sp>
        <p:nvSpPr>
          <p:cNvPr id="2" name="ZoneTexte 1">
            <a:extLst>
              <a:ext uri="{FF2B5EF4-FFF2-40B4-BE49-F238E27FC236}">
                <a16:creationId xmlns:a16="http://schemas.microsoft.com/office/drawing/2014/main" id="{80445F3C-0C57-D3C2-40C5-726DAB5CCAA5}"/>
              </a:ext>
            </a:extLst>
          </p:cNvPr>
          <p:cNvSpPr txBox="1"/>
          <p:nvPr/>
        </p:nvSpPr>
        <p:spPr>
          <a:xfrm>
            <a:off x="6964135" y="6068200"/>
            <a:ext cx="3742948" cy="307777"/>
          </a:xfrm>
          <a:prstGeom prst="rect">
            <a:avLst/>
          </a:prstGeom>
          <a:noFill/>
        </p:spPr>
        <p:txBody>
          <a:bodyPr wrap="none" rtlCol="0">
            <a:spAutoFit/>
          </a:bodyPr>
          <a:lstStyle/>
          <a:p>
            <a:r>
              <a:rPr lang="fr-FR" sz="1400" b="1" dirty="0"/>
              <a:t>Sistema di monitoraggio</a:t>
            </a:r>
            <a:r>
              <a:rPr lang="fr-FR" sz="1400" b="1" dirty="0" err="1"/>
              <a:t> del governo</a:t>
            </a:r>
            <a:r>
              <a:rPr lang="fr-FR" sz="1400" b="1" dirty="0"/>
              <a:t> cinese</a:t>
            </a:r>
          </a:p>
        </p:txBody>
      </p:sp>
    </p:spTree>
    <p:extLst>
      <p:ext uri="{BB962C8B-B14F-4D97-AF65-F5344CB8AC3E}">
        <p14:creationId xmlns:p14="http://schemas.microsoft.com/office/powerpoint/2010/main" val="2014898040"/>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4A4F0A1A-ED81-4400-B524-279A5E78E4FD}"/>
              </a:ext>
            </a:extLst>
          </p:cNvPr>
          <p:cNvSpPr txBox="1">
            <a:spLocks noChangeArrowheads="1"/>
          </p:cNvSpPr>
          <p:nvPr/>
        </p:nvSpPr>
        <p:spPr bwMode="auto">
          <a:xfrm>
            <a:off x="801854" y="711721"/>
            <a:ext cx="11015004" cy="338554"/>
          </a:xfrm>
          <a:prstGeom prst="rect">
            <a:avLst/>
          </a:prstGeom>
          <a:noFill/>
          <a:ln w="9525">
            <a:noFill/>
            <a:miter lim="800000"/>
            <a:headEnd/>
            <a:tailEnd/>
          </a:ln>
          <a:effectLst/>
        </p:spPr>
        <p:txBody>
          <a:bodyPr wrap="square">
            <a:spAutoFit/>
          </a:bodyPr>
          <a:lstStyle/>
          <a:p>
            <a:pPr>
              <a:spcBef>
                <a:spcPts val="600"/>
              </a:spcBef>
              <a:defRPr/>
            </a:pPr>
            <a:r>
              <a:rPr lang="en-GB" sz="1600" dirty="0">
                <a:solidFill>
                  <a:schemeClr val="tx2"/>
                </a:solidFill>
                <a:latin typeface="Century Gothic" panose="020B0502020202020204" pitchFamily="34" charset="0"/>
              </a:rPr>
              <a:t>Risultati - Proseguimento degli sforzi attuali</a:t>
            </a:r>
            <a:endParaRPr lang="en-GB" sz="2800" dirty="0">
              <a:solidFill>
                <a:schemeClr val="tx2"/>
              </a:solidFill>
              <a:latin typeface="Century Gothic" panose="020B0502020202020204" pitchFamily="34" charset="0"/>
            </a:endParaRPr>
          </a:p>
        </p:txBody>
      </p:sp>
      <p:sp>
        <p:nvSpPr>
          <p:cNvPr id="26" name="ZoneTexte 25">
            <a:extLst>
              <a:ext uri="{FF2B5EF4-FFF2-40B4-BE49-F238E27FC236}">
                <a16:creationId xmlns:a16="http://schemas.microsoft.com/office/drawing/2014/main" id="{D8B8B079-130B-4133-A3D3-D6B100F7D059}"/>
              </a:ext>
            </a:extLst>
          </p:cNvPr>
          <p:cNvSpPr txBox="1"/>
          <p:nvPr/>
        </p:nvSpPr>
        <p:spPr>
          <a:xfrm>
            <a:off x="801854" y="1188456"/>
            <a:ext cx="11422966" cy="5355312"/>
          </a:xfrm>
          <a:prstGeom prst="rect">
            <a:avLst/>
          </a:prstGeom>
          <a:noFill/>
        </p:spPr>
        <p:txBody>
          <a:bodyPr wrap="square">
            <a:normAutofit fontScale="79439"/>
          </a:bodyPr>
          <a:lstStyle/>
          <a:p>
            <a:r>
              <a:rPr lang="en-GB" sz="1800" dirty="0">
                <a:effectLst/>
                <a:latin typeface="Century Gothic" panose="020B0502020202020204" pitchFamily="34" charset="0"/>
                <a:ea typeface="Calibri" panose="020F0502020204030204" pitchFamily="34" charset="0"/>
                <a:cs typeface="Calibri" panose="020F0502020204030204" pitchFamily="34" charset="0"/>
              </a:rPr>
              <a:t>Basandosi sull'iniziativa dei workshop ECGFF sulla "Prevenzione degli attacchi informatici nel settore marittimo" promossi dalla presidenza tedesca e istituendo un "gruppo di lavoro della sicurezza informatica della guardia costiera dell'UE".</a:t>
            </a:r>
          </a:p>
          <a:p>
            <a:endParaRPr lang="fr-FR" sz="1800" dirty="0">
              <a:effectLst/>
              <a:latin typeface="Century Gothic" panose="020B0502020202020204" pitchFamily="34" charset="0"/>
              <a:ea typeface="Calibri" panose="020F0502020204030204" pitchFamily="34" charset="0"/>
              <a:cs typeface="Calibri" panose="020F0502020204030204" pitchFamily="34" charset="0"/>
            </a:endParaRPr>
          </a:p>
          <a:p>
            <a:r>
              <a:rPr lang="en-GB" sz="1800" dirty="0">
                <a:effectLst/>
                <a:latin typeface="Century Gothic" panose="020B0502020202020204" pitchFamily="34" charset="0"/>
                <a:ea typeface="Calibri" panose="020F0502020204030204" pitchFamily="34" charset="0"/>
                <a:cs typeface="Calibri" panose="020F0502020204030204" pitchFamily="34" charset="0"/>
              </a:rPr>
              <a:t>Necessità di sviluppare inoltre un approccio comune alla sicurezza informatica per la comunità della guardia costiera. A tal fine, si dovrà sviluppare ulteriormente la comprensione giuridica, organizzativa e tecnica migliorando insieme la cooperazione intersettoriale e transfrontaliera, elaborando orientamenti e migliori prassi di gestione a tal fine.</a:t>
            </a:r>
            <a:endParaRPr lang="fr-FR" sz="1800" dirty="0">
              <a:effectLst/>
              <a:latin typeface="Century Gothic" panose="020B0502020202020204" pitchFamily="34" charset="0"/>
              <a:ea typeface="Calibri" panose="020F0502020204030204" pitchFamily="34" charset="0"/>
              <a:cs typeface="Calibri" panose="020F0502020204030204" pitchFamily="34" charset="0"/>
            </a:endParaRPr>
          </a:p>
          <a:p>
            <a:endParaRPr lang="fr-FR" sz="1800" dirty="0">
              <a:effectLst/>
              <a:latin typeface="Century Gothic" panose="020B0502020202020204" pitchFamily="34" charset="0"/>
              <a:ea typeface="Calibri" panose="020F0502020204030204" pitchFamily="34" charset="0"/>
              <a:cs typeface="Calibri" panose="020F0502020204030204" pitchFamily="34" charset="0"/>
            </a:endParaRPr>
          </a:p>
          <a:p>
            <a:r>
              <a:rPr lang="en-GB" sz="1800" dirty="0">
                <a:effectLst/>
                <a:latin typeface="Century Gothic" panose="020B0502020202020204" pitchFamily="34" charset="0"/>
                <a:ea typeface="Calibri" panose="020F0502020204030204" pitchFamily="34" charset="0"/>
                <a:cs typeface="Calibri" panose="020F0502020204030204" pitchFamily="34" charset="0"/>
              </a:rPr>
              <a:t>Animazione della comunità di sicurezza informatica delle guardie costiere e attuazione di una piattaforma di condivisione delle informazioni dedicata alla sicurezza informatica e ospitata dall'EMSA.</a:t>
            </a:r>
            <a:endParaRPr lang="fr-FR" sz="1800" dirty="0">
              <a:effectLst/>
              <a:latin typeface="Century Gothic" panose="020B0502020202020204" pitchFamily="34" charset="0"/>
              <a:ea typeface="Calibri" panose="020F0502020204030204" pitchFamily="34" charset="0"/>
              <a:cs typeface="Calibri" panose="020F0502020204030204" pitchFamily="34" charset="0"/>
            </a:endParaRPr>
          </a:p>
          <a:p>
            <a:r>
              <a:rPr lang="en-GB" sz="1800" dirty="0">
                <a:effectLst/>
                <a:latin typeface="Century Gothic" panose="020B0502020202020204" pitchFamily="34" charset="0"/>
                <a:ea typeface="Calibri" panose="020F0502020204030204" pitchFamily="34" charset="0"/>
                <a:cs typeface="Calibri" panose="020F0502020204030204" pitchFamily="34" charset="0"/>
              </a:rPr>
              <a:t> </a:t>
            </a:r>
            <a:endParaRPr lang="fr-FR" sz="1800" dirty="0">
              <a:effectLst/>
              <a:latin typeface="Century Gothic" panose="020B0502020202020204" pitchFamily="34" charset="0"/>
              <a:ea typeface="Calibri" panose="020F0502020204030204" pitchFamily="34" charset="0"/>
              <a:cs typeface="Calibri" panose="020F0502020204030204" pitchFamily="34" charset="0"/>
            </a:endParaRPr>
          </a:p>
          <a:p>
            <a:r>
              <a:rPr lang="en-GB" sz="1800" dirty="0">
                <a:effectLst/>
                <a:latin typeface="Century Gothic" panose="020B0502020202020204" pitchFamily="34" charset="0"/>
                <a:ea typeface="Calibri" panose="020F0502020204030204" pitchFamily="34" charset="0"/>
                <a:cs typeface="Calibri" panose="020F0502020204030204" pitchFamily="34" charset="0"/>
              </a:rPr>
              <a:t>Convalida consensuale del mandato del "gruppo di lavoro della guardia costiera dell'UE sulla sicurezza informatica" indirizzato alla Commissione europea (DG MARE).</a:t>
            </a:r>
            <a:endParaRPr lang="fr-FR" sz="1800" dirty="0">
              <a:effectLst/>
              <a:latin typeface="Century Gothic" panose="020B0502020202020204" pitchFamily="34" charset="0"/>
              <a:ea typeface="Calibri" panose="020F0502020204030204" pitchFamily="34" charset="0"/>
              <a:cs typeface="Calibri" panose="020F0502020204030204" pitchFamily="34" charset="0"/>
            </a:endParaRPr>
          </a:p>
          <a:p>
            <a:r>
              <a:rPr lang="en-GB" sz="1800" dirty="0">
                <a:effectLst/>
                <a:latin typeface="Century Gothic" panose="020B0502020202020204" pitchFamily="34" charset="0"/>
                <a:ea typeface="Calibri" panose="020F0502020204030204" pitchFamily="34" charset="0"/>
                <a:cs typeface="Calibri" panose="020F0502020204030204" pitchFamily="34" charset="0"/>
              </a:rPr>
              <a:t> </a:t>
            </a:r>
            <a:endParaRPr lang="fr-FR" sz="1800" dirty="0">
              <a:effectLst/>
              <a:latin typeface="Century Gothic" panose="020B0502020202020204" pitchFamily="34" charset="0"/>
              <a:ea typeface="Calibri" panose="020F0502020204030204" pitchFamily="34" charset="0"/>
              <a:cs typeface="Calibri" panose="020F0502020204030204" pitchFamily="34" charset="0"/>
            </a:endParaRPr>
          </a:p>
          <a:p>
            <a:r>
              <a:rPr lang="en-GB" sz="1800" dirty="0">
                <a:effectLst/>
                <a:latin typeface="Century Gothic" panose="020B0502020202020204" pitchFamily="34" charset="0"/>
                <a:ea typeface="Calibri" panose="020F0502020204030204" pitchFamily="34" charset="0"/>
                <a:cs typeface="Calibri" panose="020F0502020204030204" pitchFamily="34" charset="0"/>
              </a:rPr>
              <a:t>Sostegno a ulteriori miglioramenti dei processi di condivisione delle informazioni per uno scambio tempestivo di informazioni sugli attacchi informatici e gli incidenti che colpiscono la comunità marittima. </a:t>
            </a:r>
            <a:endParaRPr lang="fr-FR" sz="1800" dirty="0">
              <a:effectLst/>
              <a:latin typeface="Century Gothic" panose="020B0502020202020204" pitchFamily="34" charset="0"/>
              <a:ea typeface="Calibri" panose="020F0502020204030204" pitchFamily="34" charset="0"/>
              <a:cs typeface="Calibri" panose="020F0502020204030204" pitchFamily="34" charset="0"/>
            </a:endParaRPr>
          </a:p>
          <a:p>
            <a:r>
              <a:rPr lang="en-GB" sz="1800" dirty="0">
                <a:effectLst/>
                <a:latin typeface="Century Gothic" panose="020B0502020202020204" pitchFamily="34" charset="0"/>
                <a:ea typeface="Calibri" panose="020F0502020204030204" pitchFamily="34" charset="0"/>
                <a:cs typeface="Calibri" panose="020F0502020204030204" pitchFamily="34" charset="0"/>
              </a:rPr>
              <a:t> </a:t>
            </a:r>
            <a:endParaRPr lang="fr-FR" sz="1800" dirty="0">
              <a:effectLst/>
              <a:latin typeface="Century Gothic" panose="020B0502020202020204" pitchFamily="34" charset="0"/>
              <a:ea typeface="Calibri" panose="020F0502020204030204" pitchFamily="34" charset="0"/>
              <a:cs typeface="Calibri" panose="020F0502020204030204" pitchFamily="34" charset="0"/>
            </a:endParaRPr>
          </a:p>
          <a:p>
            <a:r>
              <a:rPr lang="en-GB" sz="1800" dirty="0">
                <a:effectLst/>
                <a:latin typeface="Century Gothic" panose="020B0502020202020204" pitchFamily="34" charset="0"/>
                <a:ea typeface="Calibri" panose="020F0502020204030204" pitchFamily="34" charset="0"/>
                <a:cs typeface="Calibri" panose="020F0502020204030204" pitchFamily="34" charset="0"/>
              </a:rPr>
              <a:t>Continuazione durante la presidenza croata dell'ECGFF (2019-2020).</a:t>
            </a:r>
            <a:endParaRPr lang="fr-FR" sz="1800" dirty="0">
              <a:effectLst/>
              <a:latin typeface="Century Gothic" panose="020B050202020202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61C080D9-AB07-42E3-A7A1-885DFA10605F}"/>
              </a:ext>
            </a:extLst>
          </p:cNvPr>
          <p:cNvSpPr/>
          <p:nvPr/>
        </p:nvSpPr>
        <p:spPr>
          <a:xfrm>
            <a:off x="988218" y="93409"/>
            <a:ext cx="5450531" cy="480131"/>
          </a:xfrm>
          <a:prstGeom prst="rect">
            <a:avLst/>
          </a:prstGeom>
        </p:spPr>
        <p:txBody>
          <a:bodyPr wrap="none">
            <a:normAutofit fontScale="91891"/>
          </a:bodyPr>
          <a:lstStyle/>
          <a:p>
            <a:pPr lvl="0" defTabSz="457200" eaLnBrk="0" fontAlgn="base" hangingPunct="0">
              <a:lnSpc>
                <a:spcPct val="90000"/>
              </a:lnSpc>
              <a:spcBef>
                <a:spcPct val="0"/>
              </a:spcBef>
              <a:spcAft>
                <a:spcPct val="0"/>
              </a:spcAft>
              <a:defRPr/>
            </a:pPr>
            <a:r>
              <a:rPr lang="en-US" sz="2800" b="1" dirty="0">
                <a:solidFill>
                  <a:schemeClr val="tx2"/>
                </a:solidFill>
                <a:latin typeface="Century Gothic"/>
              </a:rPr>
              <a:t>Guardia costiera del l'UE</a:t>
            </a:r>
          </a:p>
        </p:txBody>
      </p:sp>
    </p:spTree>
    <p:extLst>
      <p:ext uri="{BB962C8B-B14F-4D97-AF65-F5344CB8AC3E}">
        <p14:creationId xmlns:p14="http://schemas.microsoft.com/office/powerpoint/2010/main" val="1239411529"/>
      </p:ext>
    </p:extLst>
  </p:cSld>
  <p:clrMapOvr>
    <a:masterClrMapping/>
  </p:clrMapOvr>
</p:sld>
</file>

<file path=ppt/slides/slide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61B830-407A-42ED-80B9-45990BAAA610}"/>
              </a:ext>
            </a:extLst>
          </p:cNvPr>
          <p:cNvSpPr/>
          <p:nvPr/>
        </p:nvSpPr>
        <p:spPr>
          <a:xfrm>
            <a:off x="838200" y="365125"/>
            <a:ext cx="7594600" cy="535531"/>
          </a:xfrm>
          <a:prstGeom prst="rect">
            <a:avLst/>
          </a:prstGeom>
        </p:spPr>
        <p:txBody>
          <a:bodyPr wrap="square">
            <a:spAutoFit/>
          </a:bodyPr>
          <a:lstStyle/>
          <a:p>
            <a:pPr defTabSz="457200" eaLnBrk="0" fontAlgn="base" hangingPunct="0">
              <a:lnSpc>
                <a:spcPct val="90000"/>
              </a:lnSpc>
              <a:spcBef>
                <a:spcPct val="0"/>
              </a:spcBef>
              <a:spcAft>
                <a:spcPct val="0"/>
              </a:spcAft>
            </a:pPr>
            <a:r>
              <a:rPr lang="fr-FR" sz="3200" b="1" dirty="0">
                <a:solidFill>
                  <a:schemeClr val="tx2"/>
                </a:solidFill>
                <a:latin typeface="Century Gothic"/>
              </a:rPr>
              <a:t>Sicurezza informatica marittima</a:t>
            </a:r>
            <a:r>
              <a:rPr lang="fr-FR" sz="3200" b="1" dirty="0" err="1">
                <a:solidFill>
                  <a:schemeClr val="tx2"/>
                </a:solidFill>
                <a:latin typeface="Century Gothic"/>
              </a:rPr>
              <a:t>/</a:t>
            </a:r>
            <a:r>
              <a:rPr lang="fr-FR" sz="3200" b="1" dirty="0">
                <a:solidFill>
                  <a:schemeClr val="tx2"/>
                </a:solidFill>
                <a:latin typeface="Century Gothic"/>
              </a:rPr>
              <a:t> minacce</a:t>
            </a:r>
            <a:r>
              <a:rPr lang="fr-FR" sz="3200" b="1" dirty="0" err="1">
                <a:solidFill>
                  <a:schemeClr val="tx2"/>
                </a:solidFill>
                <a:latin typeface="Century Gothic"/>
              </a:rPr>
              <a:t/>
            </a:r>
            <a:endParaRPr lang="fr-FR" sz="3200" b="1" dirty="0">
              <a:solidFill>
                <a:schemeClr val="tx2"/>
              </a:solidFill>
              <a:latin typeface="Century Gothic"/>
            </a:endParaRPr>
          </a:p>
        </p:txBody>
      </p:sp>
      <p:sp>
        <p:nvSpPr>
          <p:cNvPr id="5" name="ZoneTexte 4">
            <a:extLst>
              <a:ext uri="{FF2B5EF4-FFF2-40B4-BE49-F238E27FC236}">
                <a16:creationId xmlns:a16="http://schemas.microsoft.com/office/drawing/2014/main" id="{6A917B34-A32F-4C06-87CC-46A6A8665AC3}"/>
              </a:ext>
            </a:extLst>
          </p:cNvPr>
          <p:cNvSpPr txBox="1"/>
          <p:nvPr/>
        </p:nvSpPr>
        <p:spPr>
          <a:xfrm>
            <a:off x="901700" y="1825625"/>
            <a:ext cx="5181600" cy="4351338"/>
          </a:xfrm>
          <a:prstGeom prst="rect">
            <a:avLst/>
          </a:prstGeom>
        </p:spPr>
        <p:txBody>
          <a:bodyPr vert="horz" lIns="91440" tIns="45720" rIns="91440" bIns="45720" rtlCol="0">
            <a:normAutofit fontScale="92307"/>
          </a:bodyPr>
          <a:lstStyle/>
          <a:p>
            <a:pPr>
              <a:lnSpc>
                <a:spcPct val="90000"/>
              </a:lnSpc>
              <a:spcBef>
                <a:spcPts val="1000"/>
              </a:spcBef>
            </a:pPr>
            <a:r>
              <a:rPr lang="fr-FR" sz="3200" b="1" dirty="0" err="1"/>
              <a:t>Sicurezza</a:t>
            </a:r>
            <a:r>
              <a:rPr lang="fr-FR" sz="3200" b="1" dirty="0"/>
              <a:t> </a:t>
            </a:r>
            <a:r>
              <a:rPr lang="fr-FR" sz="3200" b="1" dirty="0" err="1"/>
              <a:t>informatica nel</a:t>
            </a:r>
            <a:r>
              <a:rPr lang="fr-FR" sz="3200" b="1" dirty="0"/>
              <a:t> settore marittimo</a:t>
            </a:r>
          </a:p>
          <a:p>
            <a:pPr marL="622300" lvl="1" indent="-266700">
              <a:lnSpc>
                <a:spcPct val="90000"/>
              </a:lnSpc>
              <a:spcBef>
                <a:spcPts val="1000"/>
              </a:spcBef>
              <a:buFont typeface="Arial" panose="020B0604020202020204" pitchFamily="34" charset="0"/>
              <a:buChar char="•"/>
            </a:pPr>
            <a:r>
              <a:rPr lang="fr-FR" sz="3200" dirty="0"/>
              <a:t>Dati marittimi</a:t>
            </a:r>
          </a:p>
          <a:p>
            <a:pPr marL="622300" lvl="1" indent="-266700">
              <a:lnSpc>
                <a:spcPct val="90000"/>
              </a:lnSpc>
              <a:spcBef>
                <a:spcPts val="1000"/>
              </a:spcBef>
              <a:buFont typeface="Arial" panose="020B0604020202020204" pitchFamily="34" charset="0"/>
              <a:buChar char="•"/>
            </a:pPr>
            <a:r>
              <a:rPr lang="fr-FR" sz="3200" dirty="0"/>
              <a:t>Panorama mondiale</a:t>
            </a:r>
          </a:p>
          <a:p>
            <a:pPr marL="622300" lvl="1" indent="-266700">
              <a:lnSpc>
                <a:spcPct val="90000"/>
              </a:lnSpc>
              <a:spcBef>
                <a:spcPts val="1000"/>
              </a:spcBef>
              <a:buFont typeface="Arial" panose="020B0604020202020204" pitchFamily="34" charset="0"/>
              <a:buChar char="•"/>
            </a:pPr>
            <a:r>
              <a:rPr lang="fr-FR" sz="3200" dirty="0" err="1"/>
              <a:t>Attacchi</a:t>
            </a:r>
            <a:r>
              <a:rPr lang="fr-FR" sz="3200" dirty="0"/>
              <a:t>/ incidenti</a:t>
            </a:r>
          </a:p>
          <a:p>
            <a:pPr marL="622300" lvl="1" indent="-266700">
              <a:lnSpc>
                <a:spcPct val="90000"/>
              </a:lnSpc>
              <a:spcBef>
                <a:spcPts val="1000"/>
              </a:spcBef>
              <a:buFont typeface="Arial" panose="020B0604020202020204" pitchFamily="34" charset="0"/>
              <a:buChar char="•"/>
            </a:pPr>
            <a:r>
              <a:rPr lang="fr-FR" sz="3200" dirty="0"/>
              <a:t>Rischi</a:t>
            </a:r>
          </a:p>
        </p:txBody>
      </p:sp>
      <p:pic>
        <p:nvPicPr>
          <p:cNvPr id="3" name="Image 2" descr="Une image contenant texte, personne, Appareils électroniques, habits&#10;&#10;Description générée automatiquement">
            <a:extLst>
              <a:ext uri="{FF2B5EF4-FFF2-40B4-BE49-F238E27FC236}">
                <a16:creationId xmlns:a16="http://schemas.microsoft.com/office/drawing/2014/main" id="{72964918-6522-6329-7FC1-86E9247BF69C}"/>
              </a:ext>
            </a:extLst>
          </p:cNvPr>
          <p:cNvPicPr>
            <a:picLocks noChangeAspect="1"/>
          </p:cNvPicPr>
          <p:nvPr/>
        </p:nvPicPr>
        <p:blipFill>
          <a:blip r:embed="rId2">
            <a:extLst>
              <a:ext uri="{28A0092B-C50C-407E-A947-70E740481C1C}">
                <a14:useLocalDpi xmlns:a14="http://schemas.microsoft.com/office/drawing/2010/main" val="0"/>
              </a:ext>
            </a:extLst>
          </a:blip>
          <a:srcRect l="20771" r="19689"/>
          <a:stretch/>
        </p:blipFill>
        <p:spPr>
          <a:xfrm>
            <a:off x="6604000" y="1825625"/>
            <a:ext cx="5181600" cy="4351338"/>
          </a:xfrm>
          <a:prstGeom prst="rect">
            <a:avLst/>
          </a:prstGeom>
          <a:noFill/>
        </p:spPr>
      </p:pic>
    </p:spTree>
    <p:extLst>
      <p:ext uri="{BB962C8B-B14F-4D97-AF65-F5344CB8AC3E}">
        <p14:creationId xmlns:p14="http://schemas.microsoft.com/office/powerpoint/2010/main" val="3832806223"/>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622BDF-31FA-4339-B9D4-1F1BC4CFD1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114"/>
          <a:stretch/>
        </p:blipFill>
        <p:spPr>
          <a:xfrm>
            <a:off x="975340" y="956604"/>
            <a:ext cx="11190244" cy="5512281"/>
          </a:xfrm>
          <a:prstGeom prst="rect">
            <a:avLst/>
          </a:prstGeom>
        </p:spPr>
      </p:pic>
      <p:sp>
        <p:nvSpPr>
          <p:cNvPr id="4" name="Rectangle 3">
            <a:extLst>
              <a:ext uri="{FF2B5EF4-FFF2-40B4-BE49-F238E27FC236}">
                <a16:creationId xmlns:a16="http://schemas.microsoft.com/office/drawing/2014/main" id="{902DB50B-0EBA-4426-A6A5-C3C3D9D6A491}"/>
              </a:ext>
            </a:extLst>
          </p:cNvPr>
          <p:cNvSpPr/>
          <p:nvPr/>
        </p:nvSpPr>
        <p:spPr>
          <a:xfrm>
            <a:off x="975340" y="100023"/>
            <a:ext cx="6478055" cy="480131"/>
          </a:xfrm>
          <a:prstGeom prst="rect">
            <a:avLst/>
          </a:prstGeom>
        </p:spPr>
        <p:txBody>
          <a:bodyPr>
            <a:normAutofit fontScale="81250"/>
          </a:bodyPr>
          <a:lstStyle/>
          <a:p>
            <a:pPr defTabSz="457200" eaLnBrk="0" fontAlgn="base" hangingPunct="0">
              <a:lnSpc>
                <a:spcPct val="90000"/>
              </a:lnSpc>
              <a:spcBef>
                <a:spcPct val="0"/>
              </a:spcBef>
              <a:spcAft>
                <a:spcPct val="0"/>
              </a:spcAft>
            </a:pPr>
            <a:r>
              <a:rPr lang="en-US" sz="2800" b="1" dirty="0">
                <a:solidFill>
                  <a:srgbClr val="1F497D"/>
                </a:solidFill>
                <a:latin typeface="Century Gothic"/>
              </a:rPr>
              <a:t>Il rischio dei dati nel settore marittimo</a:t>
            </a:r>
          </a:p>
        </p:txBody>
      </p:sp>
      <p:sp>
        <p:nvSpPr>
          <p:cNvPr id="2" name="Rectangle 1">
            <a:extLst>
              <a:ext uri="{FF2B5EF4-FFF2-40B4-BE49-F238E27FC236}">
                <a16:creationId xmlns:a16="http://schemas.microsoft.com/office/drawing/2014/main" id="{48FE87F3-DFCD-DC66-72F3-55FA3604E000}"/>
              </a:ext>
            </a:extLst>
          </p:cNvPr>
          <p:cNvSpPr/>
          <p:nvPr/>
        </p:nvSpPr>
        <p:spPr>
          <a:xfrm>
            <a:off x="2468880" y="1424940"/>
            <a:ext cx="1554480" cy="716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ysClr val="windowText" lastClr="000000"/>
                </a:solidFill>
              </a:rPr>
              <a:t>Dati trasmessi</a:t>
            </a:r>
            <a:r>
              <a:rPr lang="fr-FR" sz="1100" dirty="0" err="1">
                <a:solidFill>
                  <a:sysClr val="windowText" lastClr="000000"/>
                </a:solidFill>
              </a:rPr>
              <a:t> da MAERSK</a:t>
            </a:r>
            <a:r>
              <a:rPr lang="fr-FR" sz="1100" dirty="0">
                <a:solidFill>
                  <a:sysClr val="windowText" lastClr="000000"/>
                </a:solidFill>
              </a:rPr>
              <a:t> Line</a:t>
            </a:r>
            <a:r>
              <a:rPr lang="fr-FR" sz="1100" dirty="0" err="1">
                <a:solidFill>
                  <a:sysClr val="windowText" lastClr="000000"/>
                </a:solidFill>
              </a:rPr>
              <a:t> via satellite</a:t>
            </a:r>
            <a:r>
              <a:rPr lang="fr-FR" sz="1100" dirty="0">
                <a:solidFill>
                  <a:sysClr val="windowText" lastClr="000000"/>
                </a:solidFill>
              </a:rPr>
              <a:t/>
            </a:r>
            <a:r>
              <a:rPr lang="fr-FR" sz="1100" dirty="0" err="1">
                <a:solidFill>
                  <a:sysClr val="windowText" lastClr="000000"/>
                </a:solidFill>
              </a:rPr>
              <a:t> ogni mese</a:t>
            </a:r>
            <a:r>
              <a:rPr lang="fr-FR" sz="1100" dirty="0">
                <a:solidFill>
                  <a:sysClr val="windowText" lastClr="000000"/>
                </a:solidFill>
              </a:rPr>
              <a:t> </a:t>
            </a:r>
            <a:r>
              <a:rPr lang="fr-FR" sz="1100" dirty="0" err="1">
                <a:solidFill>
                  <a:sysClr val="windowText" lastClr="000000"/>
                </a:solidFill>
              </a:rPr>
              <a:t/>
            </a:r>
            <a:endParaRPr lang="fr-FR" sz="1100" dirty="0">
              <a:solidFill>
                <a:sysClr val="windowText" lastClr="000000"/>
              </a:solidFill>
            </a:endParaRPr>
          </a:p>
        </p:txBody>
      </p:sp>
      <p:sp>
        <p:nvSpPr>
          <p:cNvPr id="5" name="Rectangle 4">
            <a:extLst>
              <a:ext uri="{FF2B5EF4-FFF2-40B4-BE49-F238E27FC236}">
                <a16:creationId xmlns:a16="http://schemas.microsoft.com/office/drawing/2014/main" id="{855AAC39-66F1-6636-8AB8-A35CC34D2230}"/>
              </a:ext>
            </a:extLst>
          </p:cNvPr>
          <p:cNvSpPr/>
          <p:nvPr/>
        </p:nvSpPr>
        <p:spPr>
          <a:xfrm>
            <a:off x="4838700" y="1325880"/>
            <a:ext cx="1554480" cy="716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ysClr val="windowText" lastClr="000000"/>
                </a:solidFill>
              </a:rPr>
              <a:t>Canali</a:t>
            </a:r>
            <a:r>
              <a:rPr lang="fr-FR" sz="1100" dirty="0" err="1">
                <a:solidFill>
                  <a:sysClr val="windowText" lastClr="000000"/>
                </a:solidFill>
              </a:rPr>
              <a:t> monitorati sulle</a:t>
            </a:r>
            <a:r>
              <a:rPr lang="fr-FR" sz="1100" dirty="0">
                <a:solidFill>
                  <a:sysClr val="windowText" lastClr="000000"/>
                </a:solidFill>
              </a:rPr>
              <a:t> navi Triple E per</a:t>
            </a:r>
            <a:r>
              <a:rPr lang="fr-FR" sz="1100" dirty="0" err="1">
                <a:solidFill>
                  <a:sysClr val="windowText" lastClr="000000"/>
                </a:solidFill>
              </a:rPr>
              <a:t/>
            </a:r>
            <a:r>
              <a:rPr lang="fr-FR" sz="1100" dirty="0">
                <a:solidFill>
                  <a:sysClr val="windowText" lastClr="000000"/>
                </a:solidFill>
              </a:rPr>
              <a:t/>
            </a:r>
            <a:r>
              <a:rPr lang="fr-FR" sz="1100" dirty="0" err="1">
                <a:solidFill>
                  <a:sysClr val="windowText" lastClr="000000"/>
                </a:solidFill>
              </a:rPr>
              <a:t> allarmi e allarme situazionale</a:t>
            </a:r>
            <a:r>
              <a:rPr lang="fr-FR" sz="1100" dirty="0">
                <a:solidFill>
                  <a:sysClr val="windowText" lastClr="000000"/>
                </a:solidFill>
              </a:rPr>
              <a:t> </a:t>
            </a:r>
            <a:r>
              <a:rPr lang="fr-FR" sz="1100" dirty="0" err="1">
                <a:solidFill>
                  <a:sysClr val="windowText" lastClr="000000"/>
                </a:solidFill>
              </a:rPr>
              <a:t/>
            </a:r>
            <a:r>
              <a:rPr lang="fr-FR" sz="1100" dirty="0">
                <a:solidFill>
                  <a:sysClr val="windowText" lastClr="000000"/>
                </a:solidFill>
              </a:rPr>
              <a:t/>
            </a:r>
            <a:r>
              <a:rPr lang="fr-FR" sz="1100" dirty="0" err="1">
                <a:solidFill>
                  <a:sysClr val="windowText" lastClr="000000"/>
                </a:solidFill>
              </a:rPr>
              <a:t/>
            </a:r>
            <a:endParaRPr lang="fr-FR" sz="1100" dirty="0">
              <a:solidFill>
                <a:sysClr val="windowText" lastClr="000000"/>
              </a:solidFill>
            </a:endParaRPr>
          </a:p>
        </p:txBody>
      </p:sp>
      <p:sp>
        <p:nvSpPr>
          <p:cNvPr id="6" name="Rectangle 5">
            <a:extLst>
              <a:ext uri="{FF2B5EF4-FFF2-40B4-BE49-F238E27FC236}">
                <a16:creationId xmlns:a16="http://schemas.microsoft.com/office/drawing/2014/main" id="{CC2B3972-0D82-BAC7-629B-2DF67BA9BA73}"/>
              </a:ext>
            </a:extLst>
          </p:cNvPr>
          <p:cNvSpPr/>
          <p:nvPr/>
        </p:nvSpPr>
        <p:spPr>
          <a:xfrm>
            <a:off x="990580" y="2621280"/>
            <a:ext cx="1104900" cy="475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ysClr val="windowText" lastClr="000000"/>
                </a:solidFill>
              </a:rPr>
              <a:t>Dati Tag su una nave moderna</a:t>
            </a:r>
          </a:p>
        </p:txBody>
      </p:sp>
      <p:sp>
        <p:nvSpPr>
          <p:cNvPr id="7" name="Rectangle 6">
            <a:extLst>
              <a:ext uri="{FF2B5EF4-FFF2-40B4-BE49-F238E27FC236}">
                <a16:creationId xmlns:a16="http://schemas.microsoft.com/office/drawing/2014/main" id="{FBE2C153-12DC-845A-211A-445B4B02C3AE}"/>
              </a:ext>
            </a:extLst>
          </p:cNvPr>
          <p:cNvSpPr/>
          <p:nvPr/>
        </p:nvSpPr>
        <p:spPr>
          <a:xfrm>
            <a:off x="982940" y="4038600"/>
            <a:ext cx="1104900" cy="746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ysClr val="windowText" lastClr="000000"/>
                </a:solidFill>
              </a:rPr>
              <a:t>Secondi tra</a:t>
            </a:r>
            <a:r>
              <a:rPr lang="fr-FR" sz="1100" dirty="0" err="1">
                <a:solidFill>
                  <a:sysClr val="windowText" lastClr="000000"/>
                </a:solidFill>
              </a:rPr>
              <a:t> una</a:t>
            </a:r>
            <a:r>
              <a:rPr lang="fr-FR" sz="1100" dirty="0">
                <a:solidFill>
                  <a:sysClr val="windowText" lastClr="000000"/>
                </a:solidFill>
              </a:rPr>
              <a:t> </a:t>
            </a:r>
            <a:r>
              <a:rPr lang="fr-FR" sz="1100" dirty="0" err="1">
                <a:solidFill>
                  <a:sysClr val="windowText" lastClr="000000"/>
                </a:solidFill>
              </a:rPr>
              <a:t/>
            </a:r>
            <a:r>
              <a:rPr lang="fr-FR" sz="1100" dirty="0">
                <a:solidFill>
                  <a:sysClr val="windowText" lastClr="000000"/>
                </a:solidFill>
              </a:rPr>
              <a:t> misurazione</a:t>
            </a:r>
            <a:r>
              <a:rPr lang="fr-FR" sz="1100" dirty="0" err="1">
                <a:solidFill>
                  <a:sysClr val="windowText" lastClr="000000"/>
                </a:solidFill>
              </a:rPr>
              <a:t/>
            </a:r>
            <a:r>
              <a:rPr lang="fr-FR" sz="1100" dirty="0">
                <a:solidFill>
                  <a:sysClr val="windowText" lastClr="000000"/>
                </a:solidFill>
              </a:rPr>
              <a:t> del moto su una nave</a:t>
            </a:r>
            <a:r>
              <a:rPr lang="fr-FR" sz="1100" dirty="0" err="1">
                <a:solidFill>
                  <a:sysClr val="windowText" lastClr="000000"/>
                </a:solidFill>
              </a:rPr>
              <a:t/>
            </a:r>
            <a:endParaRPr lang="fr-FR" sz="1100" dirty="0">
              <a:solidFill>
                <a:sysClr val="windowText" lastClr="000000"/>
              </a:solidFill>
            </a:endParaRPr>
          </a:p>
        </p:txBody>
      </p:sp>
      <p:sp>
        <p:nvSpPr>
          <p:cNvPr id="8" name="Rectangle 7">
            <a:extLst>
              <a:ext uri="{FF2B5EF4-FFF2-40B4-BE49-F238E27FC236}">
                <a16:creationId xmlns:a16="http://schemas.microsoft.com/office/drawing/2014/main" id="{27E8ABEC-FC9C-62FB-A74E-7D08E922934B}"/>
              </a:ext>
            </a:extLst>
          </p:cNvPr>
          <p:cNvSpPr/>
          <p:nvPr/>
        </p:nvSpPr>
        <p:spPr>
          <a:xfrm>
            <a:off x="9875500" y="1617492"/>
            <a:ext cx="1569760" cy="84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87500"/>
          </a:bodyPr>
          <a:lstStyle/>
          <a:p>
            <a:pPr algn="ctr"/>
            <a:r>
              <a:rPr lang="fr-FR" sz="1100" dirty="0" err="1">
                <a:solidFill>
                  <a:sysClr val="windowText" lastClr="000000"/>
                </a:solidFill>
              </a:rPr>
              <a:t>Metri</a:t>
            </a:r>
            <a:r>
              <a:rPr lang="fr-FR" sz="1100" dirty="0">
                <a:solidFill>
                  <a:sysClr val="windowText" lastClr="000000"/>
                </a:solidFill>
              </a:rPr>
              <a:t> di cavi</a:t>
            </a:r>
            <a:r>
              <a:rPr lang="fr-FR" sz="1100" dirty="0" err="1">
                <a:solidFill>
                  <a:sysClr val="windowText" lastClr="000000"/>
                </a:solidFill>
              </a:rPr>
              <a:t/>
            </a:r>
            <a:r>
              <a:rPr lang="fr-FR" sz="1100" dirty="0">
                <a:solidFill>
                  <a:sysClr val="windowText" lastClr="000000"/>
                </a:solidFill>
              </a:rPr>
              <a:t> </a:t>
            </a:r>
            <a:r>
              <a:rPr lang="fr-FR" sz="1100" dirty="0" err="1">
                <a:solidFill>
                  <a:sysClr val="windowText" lastClr="000000"/>
                </a:solidFill>
              </a:rPr>
              <a:t/>
            </a:r>
            <a:r>
              <a:rPr lang="fr-FR" sz="1100" dirty="0">
                <a:solidFill>
                  <a:sysClr val="windowText" lastClr="000000"/>
                </a:solidFill>
              </a:rPr>
              <a:t> elettrici per il</a:t>
            </a:r>
            <a:r>
              <a:rPr lang="fr-FR" sz="1100" dirty="0" err="1">
                <a:solidFill>
                  <a:sysClr val="windowText" lastClr="000000"/>
                </a:solidFill>
              </a:rPr>
              <a:t> sistema</a:t>
            </a:r>
            <a:r>
              <a:rPr lang="fr-FR" sz="1100" dirty="0">
                <a:solidFill>
                  <a:sysClr val="windowText" lastClr="000000"/>
                </a:solidFill>
              </a:rPr>
              <a:t/>
            </a:r>
            <a:r>
              <a:rPr lang="fr-FR" sz="1100" dirty="0" err="1">
                <a:solidFill>
                  <a:sysClr val="windowText" lastClr="000000"/>
                </a:solidFill>
              </a:rPr>
              <a:t> elettrico e</a:t>
            </a:r>
            <a:r>
              <a:rPr lang="fr-FR" sz="1100" dirty="0">
                <a:solidFill>
                  <a:sysClr val="windowText" lastClr="000000"/>
                </a:solidFill>
              </a:rPr>
              <a:t> di automazione su un contenitore triplo E</a:t>
            </a:r>
          </a:p>
        </p:txBody>
      </p:sp>
      <p:sp>
        <p:nvSpPr>
          <p:cNvPr id="9" name="Rectangle 8">
            <a:extLst>
              <a:ext uri="{FF2B5EF4-FFF2-40B4-BE49-F238E27FC236}">
                <a16:creationId xmlns:a16="http://schemas.microsoft.com/office/drawing/2014/main" id="{EA15A92F-B328-7CED-150F-BFCFE0A5492F}"/>
              </a:ext>
            </a:extLst>
          </p:cNvPr>
          <p:cNvSpPr/>
          <p:nvPr/>
        </p:nvSpPr>
        <p:spPr>
          <a:xfrm>
            <a:off x="10550124" y="4650252"/>
            <a:ext cx="1569760" cy="84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5454"/>
          </a:bodyPr>
          <a:lstStyle/>
          <a:p>
            <a:pPr algn="ctr"/>
            <a:r>
              <a:rPr lang="fr-FR" sz="1100" dirty="0" err="1">
                <a:solidFill>
                  <a:sysClr val="windowText" lastClr="000000"/>
                </a:solidFill>
              </a:rPr>
              <a:t>Sensorin</a:t>
            </a:r>
            <a:r>
              <a:rPr lang="fr-FR" sz="1100" dirty="0">
                <a:solidFill>
                  <a:sysClr val="windowText" lastClr="000000"/>
                </a:solidFill>
              </a:rPr>
              <a:t> una moderna sala macchine principale per monitorare</a:t>
            </a:r>
            <a:r>
              <a:rPr lang="fr-FR" sz="1100" dirty="0" err="1">
                <a:solidFill>
                  <a:sysClr val="windowText" lastClr="000000"/>
                </a:solidFill>
              </a:rPr>
              <a:t> temperatura,</a:t>
            </a:r>
            <a:r>
              <a:rPr lang="fr-FR" sz="1100" dirty="0">
                <a:solidFill>
                  <a:sysClr val="windowText" lastClr="000000"/>
                </a:solidFill>
              </a:rPr>
              <a:t> pressione, flussi e</a:t>
            </a:r>
            <a:r>
              <a:rPr lang="fr-FR" sz="1100" dirty="0" err="1">
                <a:solidFill>
                  <a:sysClr val="windowText" lastClr="000000"/>
                </a:solidFill>
              </a:rPr>
              <a:t> operazioni</a:t>
            </a:r>
            <a:endParaRPr lang="fr-FR" sz="1100" dirty="0">
              <a:solidFill>
                <a:sysClr val="windowText" lastClr="000000"/>
              </a:solidFill>
            </a:endParaRPr>
          </a:p>
        </p:txBody>
      </p:sp>
      <p:sp>
        <p:nvSpPr>
          <p:cNvPr id="10" name="Rectangle 9">
            <a:extLst>
              <a:ext uri="{FF2B5EF4-FFF2-40B4-BE49-F238E27FC236}">
                <a16:creationId xmlns:a16="http://schemas.microsoft.com/office/drawing/2014/main" id="{9674CD38-4141-B157-492B-E52D8D3B8F34}"/>
              </a:ext>
            </a:extLst>
          </p:cNvPr>
          <p:cNvSpPr/>
          <p:nvPr/>
        </p:nvSpPr>
        <p:spPr>
          <a:xfrm>
            <a:off x="5311120" y="5775960"/>
            <a:ext cx="1569760" cy="504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6330"/>
          </a:bodyPr>
          <a:lstStyle/>
          <a:p>
            <a:pPr algn="ctr"/>
            <a:r>
              <a:rPr lang="fr-FR" sz="1100" dirty="0" err="1">
                <a:solidFill>
                  <a:sysClr val="windowText" lastClr="000000"/>
                </a:solidFill>
              </a:rPr>
              <a:t>Dispositivi</a:t>
            </a:r>
            <a:r>
              <a:rPr lang="fr-FR" sz="1100" dirty="0">
                <a:solidFill>
                  <a:sysClr val="windowText" lastClr="000000"/>
                </a:solidFill>
              </a:rPr>
              <a:t> </a:t>
            </a:r>
            <a:r>
              <a:rPr lang="fr-FR" sz="1100" dirty="0" err="1">
                <a:solidFill>
                  <a:sysClr val="windowText" lastClr="000000"/>
                </a:solidFill>
              </a:rPr>
              <a:t>di comando</a:t>
            </a:r>
            <a:r>
              <a:rPr lang="fr-FR" sz="1100" dirty="0">
                <a:solidFill>
                  <a:sysClr val="windowText" lastClr="000000"/>
                </a:solidFill>
              </a:rPr>
              <a:t> </a:t>
            </a:r>
            <a:r>
              <a:rPr lang="fr-FR" sz="1100" dirty="0" err="1">
                <a:solidFill>
                  <a:sysClr val="windowText" lastClr="000000"/>
                </a:solidFill>
              </a:rPr>
              <a:t/>
            </a:r>
            <a:r>
              <a:rPr lang="fr-FR" sz="1100" dirty="0">
                <a:solidFill>
                  <a:sysClr val="windowText" lastClr="000000"/>
                </a:solidFill>
              </a:rPr>
              <a:t> Interfacciamento alle</a:t>
            </a:r>
            <a:r>
              <a:rPr lang="fr-FR" sz="1100" dirty="0" err="1">
                <a:solidFill>
                  <a:sysClr val="windowText" lastClr="000000"/>
                </a:solidFill>
              </a:rPr>
              <a:t/>
            </a:r>
            <a:r>
              <a:rPr lang="fr-FR" sz="1100" dirty="0">
                <a:solidFill>
                  <a:sysClr val="windowText" lastClr="000000"/>
                </a:solidFill>
              </a:rPr>
              <a:t> tripla E</a:t>
            </a:r>
          </a:p>
        </p:txBody>
      </p:sp>
      <p:sp>
        <p:nvSpPr>
          <p:cNvPr id="11" name="Rectangle 10">
            <a:extLst>
              <a:ext uri="{FF2B5EF4-FFF2-40B4-BE49-F238E27FC236}">
                <a16:creationId xmlns:a16="http://schemas.microsoft.com/office/drawing/2014/main" id="{7BA60E75-C185-5374-E0BE-F66C9AD94524}"/>
              </a:ext>
            </a:extLst>
          </p:cNvPr>
          <p:cNvSpPr/>
          <p:nvPr/>
        </p:nvSpPr>
        <p:spPr>
          <a:xfrm>
            <a:off x="3353277" y="5897880"/>
            <a:ext cx="1722180" cy="504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ysClr val="windowText" lastClr="000000"/>
                </a:solidFill>
              </a:rPr>
              <a:t>Data</a:t>
            </a:r>
            <a:r>
              <a:rPr lang="fr-FR" sz="1100" dirty="0" err="1">
                <a:solidFill>
                  <a:sysClr val="windowText" lastClr="000000"/>
                </a:solidFill>
              </a:rPr>
              <a:t> Storedeveryda dal</a:t>
            </a:r>
            <a:r>
              <a:rPr lang="fr-FR" sz="1100" dirty="0">
                <a:solidFill>
                  <a:sysClr val="windowText" lastClr="000000"/>
                </a:solidFill>
              </a:rPr>
              <a:t> </a:t>
            </a:r>
            <a:r>
              <a:rPr lang="fr-FR" sz="1100" dirty="0" err="1">
                <a:solidFill>
                  <a:sysClr val="windowText" lastClr="000000"/>
                </a:solidFill>
              </a:rPr>
              <a:t/>
            </a:r>
            <a:r>
              <a:rPr lang="fr-FR" sz="1100" dirty="0">
                <a:solidFill>
                  <a:sysClr val="windowText" lastClr="000000"/>
                </a:solidFill>
              </a:rPr>
              <a:t> controsistema principale</a:t>
            </a:r>
            <a:r>
              <a:rPr lang="fr-FR" sz="1100" dirty="0" err="1">
                <a:solidFill>
                  <a:sysClr val="windowText" lastClr="000000"/>
                </a:solidFill>
              </a:rPr>
              <a:t/>
            </a:r>
            <a:r>
              <a:rPr lang="fr-FR" sz="1100" dirty="0">
                <a:solidFill>
                  <a:sysClr val="windowText" lastClr="000000"/>
                </a:solidFill>
              </a:rPr>
              <a:t/>
            </a:r>
            <a:r>
              <a:rPr lang="fr-FR" sz="1100" dirty="0" err="1">
                <a:solidFill>
                  <a:sysClr val="windowText" lastClr="000000"/>
                </a:solidFill>
              </a:rPr>
              <a:t> su</a:t>
            </a:r>
            <a:r>
              <a:rPr lang="fr-FR" sz="1100" dirty="0">
                <a:solidFill>
                  <a:sysClr val="windowText" lastClr="000000"/>
                </a:solidFill>
              </a:rPr>
              <a:t> una</a:t>
            </a:r>
            <a:r>
              <a:rPr lang="fr-FR" sz="1100" dirty="0" err="1">
                <a:solidFill>
                  <a:sysClr val="windowText" lastClr="000000"/>
                </a:solidFill>
              </a:rPr>
              <a:t> nave Triple E</a:t>
            </a:r>
            <a:endParaRPr lang="fr-FR" sz="1100" dirty="0">
              <a:solidFill>
                <a:sysClr val="windowText" lastClr="000000"/>
              </a:solidFill>
            </a:endParaRPr>
          </a:p>
        </p:txBody>
      </p:sp>
      <p:sp>
        <p:nvSpPr>
          <p:cNvPr id="12" name="Rectangle 11">
            <a:extLst>
              <a:ext uri="{FF2B5EF4-FFF2-40B4-BE49-F238E27FC236}">
                <a16:creationId xmlns:a16="http://schemas.microsoft.com/office/drawing/2014/main" id="{5DD6F066-B268-C4C8-D867-1698CC4CAC4B}"/>
              </a:ext>
            </a:extLst>
          </p:cNvPr>
          <p:cNvSpPr/>
          <p:nvPr/>
        </p:nvSpPr>
        <p:spPr>
          <a:xfrm>
            <a:off x="1421050" y="5474532"/>
            <a:ext cx="1722180" cy="504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ysClr val="windowText" lastClr="000000"/>
                </a:solidFill>
              </a:rPr>
              <a:t>Dati</a:t>
            </a:r>
            <a:r>
              <a:rPr lang="fr-FR" sz="1100" dirty="0" err="1">
                <a:solidFill>
                  <a:sysClr val="windowText" lastClr="000000"/>
                </a:solidFill>
              </a:rPr>
              <a:t> generati100 giorni</a:t>
            </a:r>
            <a:r>
              <a:rPr lang="fr-FR" sz="1100" dirty="0">
                <a:solidFill>
                  <a:sysClr val="windowText" lastClr="000000"/>
                </a:solidFill>
              </a:rPr>
              <a:t> </a:t>
            </a:r>
            <a:r>
              <a:rPr lang="fr-FR" sz="1100" dirty="0" err="1">
                <a:solidFill>
                  <a:sysClr val="windowText" lastClr="000000"/>
                </a:solidFill>
              </a:rPr>
              <a:t/>
            </a:r>
            <a:r>
              <a:rPr lang="fr-FR" sz="1100" dirty="0">
                <a:solidFill>
                  <a:sysClr val="windowText" lastClr="000000"/>
                </a:solidFill>
              </a:rPr>
              <a:t> su una</a:t>
            </a:r>
            <a:r>
              <a:rPr lang="fr-FR" sz="1100" dirty="0" err="1">
                <a:solidFill>
                  <a:sysClr val="windowText" lastClr="000000"/>
                </a:solidFill>
              </a:rPr>
              <a:t> nave</a:t>
            </a:r>
            <a:r>
              <a:rPr lang="fr-FR" sz="1100" dirty="0">
                <a:solidFill>
                  <a:sysClr val="windowText" lastClr="000000"/>
                </a:solidFill>
              </a:rPr>
              <a:t> moderna</a:t>
            </a:r>
            <a:r>
              <a:rPr lang="fr-FR" sz="1100" dirty="0" err="1">
                <a:solidFill>
                  <a:sysClr val="windowText" lastClr="000000"/>
                </a:solidFill>
              </a:rPr>
              <a:t/>
            </a:r>
            <a:endParaRPr lang="fr-FR" sz="1100" dirty="0">
              <a:solidFill>
                <a:sysClr val="windowText" lastClr="000000"/>
              </a:solidFill>
            </a:endParaRPr>
          </a:p>
        </p:txBody>
      </p:sp>
    </p:spTree>
    <p:extLst>
      <p:ext uri="{BB962C8B-B14F-4D97-AF65-F5344CB8AC3E}">
        <p14:creationId xmlns:p14="http://schemas.microsoft.com/office/powerpoint/2010/main" val="2275753227"/>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Connecteur droit avec flèche 20">
            <a:extLst>
              <a:ext uri="{FF2B5EF4-FFF2-40B4-BE49-F238E27FC236}">
                <a16:creationId xmlns:a16="http://schemas.microsoft.com/office/drawing/2014/main" id="{FAE535D1-C3A1-A952-C7BE-B6CE5DF440F2}"/>
              </a:ext>
            </a:extLst>
          </p:cNvPr>
          <p:cNvCxnSpPr/>
          <p:nvPr/>
        </p:nvCxnSpPr>
        <p:spPr>
          <a:xfrm>
            <a:off x="3581400" y="4225682"/>
            <a:ext cx="4203700" cy="0"/>
          </a:xfrm>
          <a:prstGeom prst="straightConnector1">
            <a:avLst/>
          </a:prstGeom>
          <a:ln>
            <a:solidFill>
              <a:schemeClr val="accent1">
                <a:lumMod val="75000"/>
              </a:schemeClr>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CF3E934A-4DFD-461F-EE90-9E87EC405C7A}"/>
              </a:ext>
            </a:extLst>
          </p:cNvPr>
          <p:cNvCxnSpPr>
            <a:cxnSpLocks/>
          </p:cNvCxnSpPr>
          <p:nvPr/>
        </p:nvCxnSpPr>
        <p:spPr>
          <a:xfrm flipV="1">
            <a:off x="5754566" y="2217683"/>
            <a:ext cx="29312" cy="3992007"/>
          </a:xfrm>
          <a:prstGeom prst="straightConnector1">
            <a:avLst/>
          </a:prstGeom>
          <a:ln>
            <a:solidFill>
              <a:schemeClr val="accent1">
                <a:lumMod val="75000"/>
              </a:schemeClr>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4B23334-C950-88DA-265B-65DF8DACDD13}"/>
              </a:ext>
            </a:extLst>
          </p:cNvPr>
          <p:cNvSpPr/>
          <p:nvPr/>
        </p:nvSpPr>
        <p:spPr>
          <a:xfrm>
            <a:off x="60946" y="100023"/>
            <a:ext cx="9340309" cy="480131"/>
          </a:xfrm>
          <a:prstGeom prst="rect">
            <a:avLst/>
          </a:prstGeom>
        </p:spPr>
        <p:txBody>
          <a:bodyPr>
            <a:normAutofit fontScale="85964"/>
          </a:bodyPr>
          <a:lstStyle/>
          <a:p>
            <a:pPr defTabSz="457200" eaLnBrk="0" fontAlgn="base" hangingPunct="0">
              <a:lnSpc>
                <a:spcPct val="90000"/>
              </a:lnSpc>
              <a:spcBef>
                <a:spcPct val="0"/>
              </a:spcBef>
              <a:spcAft>
                <a:spcPct val="0"/>
              </a:spcAft>
            </a:pPr>
            <a:r>
              <a:rPr lang="en-US" sz="2800" b="1" dirty="0">
                <a:solidFill>
                  <a:srgbClr val="1F497D"/>
                </a:solidFill>
                <a:latin typeface="Century Gothic"/>
              </a:rPr>
              <a:t>Infrastrutture critiche - Autorità marittime </a:t>
            </a:r>
          </a:p>
          <a:p>
            <a:pPr defTabSz="457200" eaLnBrk="0" fontAlgn="base" hangingPunct="0">
              <a:lnSpc>
                <a:spcPct val="90000"/>
              </a:lnSpc>
              <a:spcBef>
                <a:spcPct val="0"/>
              </a:spcBef>
              <a:spcAft>
                <a:spcPct val="0"/>
              </a:spcAft>
            </a:pPr>
            <a:r>
              <a:rPr lang="en-US" sz="2000" dirty="0">
                <a:solidFill>
                  <a:srgbClr val="1F497D"/>
                </a:solidFill>
                <a:latin typeface="Century Gothic"/>
              </a:rPr>
              <a:t>Controllo sulla sicurezza/ Impatto degli incidenti</a:t>
            </a:r>
          </a:p>
        </p:txBody>
      </p:sp>
      <p:sp>
        <p:nvSpPr>
          <p:cNvPr id="5" name="Ellipse 4">
            <a:extLst>
              <a:ext uri="{FF2B5EF4-FFF2-40B4-BE49-F238E27FC236}">
                <a16:creationId xmlns:a16="http://schemas.microsoft.com/office/drawing/2014/main" id="{0761D371-8390-7729-68DB-73314592D9C3}"/>
              </a:ext>
            </a:extLst>
          </p:cNvPr>
          <p:cNvSpPr/>
          <p:nvPr/>
        </p:nvSpPr>
        <p:spPr>
          <a:xfrm>
            <a:off x="3598774" y="2315308"/>
            <a:ext cx="1089509" cy="114091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ormAutofit fontScale="94117"/>
          </a:bodyPr>
          <a:lstStyle/>
          <a:p>
            <a:pPr algn="ctr"/>
            <a:r>
              <a:rPr lang="fr-FR" sz="1200" dirty="0">
                <a:solidFill>
                  <a:schemeClr val="tx2"/>
                </a:solidFill>
              </a:rPr>
              <a:t>Computer aziendali per navi</a:t>
            </a:r>
          </a:p>
        </p:txBody>
      </p:sp>
      <p:sp>
        <p:nvSpPr>
          <p:cNvPr id="6" name="Ellipse 5">
            <a:extLst>
              <a:ext uri="{FF2B5EF4-FFF2-40B4-BE49-F238E27FC236}">
                <a16:creationId xmlns:a16="http://schemas.microsoft.com/office/drawing/2014/main" id="{45DB16EB-A0E6-6275-1960-EAF20A9A2E86}"/>
              </a:ext>
            </a:extLst>
          </p:cNvPr>
          <p:cNvSpPr/>
          <p:nvPr/>
        </p:nvSpPr>
        <p:spPr>
          <a:xfrm>
            <a:off x="4472353" y="2315308"/>
            <a:ext cx="1282211" cy="114091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ormAutofit fontScale="92307"/>
          </a:bodyPr>
          <a:lstStyle/>
          <a:p>
            <a:pPr algn="ctr"/>
            <a:r>
              <a:rPr lang="fr-FR" sz="1200" dirty="0">
                <a:solidFill>
                  <a:schemeClr val="tx2"/>
                </a:solidFill>
              </a:rPr>
              <a:t>Infrastruttura della rete navale</a:t>
            </a:r>
          </a:p>
        </p:txBody>
      </p:sp>
      <p:sp>
        <p:nvSpPr>
          <p:cNvPr id="7" name="Ellipse 6">
            <a:extLst>
              <a:ext uri="{FF2B5EF4-FFF2-40B4-BE49-F238E27FC236}">
                <a16:creationId xmlns:a16="http://schemas.microsoft.com/office/drawing/2014/main" id="{C2FEAAF9-544E-F2E4-1DE3-F7EC4692F55A}"/>
              </a:ext>
            </a:extLst>
          </p:cNvPr>
          <p:cNvSpPr/>
          <p:nvPr/>
        </p:nvSpPr>
        <p:spPr>
          <a:xfrm>
            <a:off x="4648200" y="3716027"/>
            <a:ext cx="861646" cy="84992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solidFill>
                  <a:schemeClr val="tx2"/>
                </a:solidFill>
              </a:rPr>
              <a:t>Trasferimento del file di spedizione</a:t>
            </a:r>
            <a:r>
              <a:rPr lang="fr-FR" sz="1200" dirty="0" err="1">
                <a:solidFill>
                  <a:schemeClr val="tx2"/>
                </a:solidFill>
              </a:rPr>
              <a:t/>
            </a:r>
            <a:r>
              <a:rPr lang="fr-FR" sz="1200" dirty="0">
                <a:solidFill>
                  <a:schemeClr val="tx2"/>
                </a:solidFill>
              </a:rPr>
              <a:t/>
            </a:r>
          </a:p>
        </p:txBody>
      </p:sp>
      <p:sp>
        <p:nvSpPr>
          <p:cNvPr id="8" name="Ellipse 7">
            <a:extLst>
              <a:ext uri="{FF2B5EF4-FFF2-40B4-BE49-F238E27FC236}">
                <a16:creationId xmlns:a16="http://schemas.microsoft.com/office/drawing/2014/main" id="{13B0B3EA-4D0A-A007-9906-239B93F1D833}"/>
              </a:ext>
            </a:extLst>
          </p:cNvPr>
          <p:cNvSpPr/>
          <p:nvPr/>
        </p:nvSpPr>
        <p:spPr>
          <a:xfrm>
            <a:off x="5316416" y="3698632"/>
            <a:ext cx="861646" cy="84992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solidFill>
                  <a:schemeClr val="tx2"/>
                </a:solidFill>
              </a:rPr>
              <a:t>Shipping Mail Apps</a:t>
            </a:r>
          </a:p>
        </p:txBody>
      </p:sp>
      <p:sp>
        <p:nvSpPr>
          <p:cNvPr id="9" name="Ellipse 8">
            <a:extLst>
              <a:ext uri="{FF2B5EF4-FFF2-40B4-BE49-F238E27FC236}">
                <a16:creationId xmlns:a16="http://schemas.microsoft.com/office/drawing/2014/main" id="{E8225ED0-DF2D-AEE9-D4F5-7FF46A3EF2C6}"/>
              </a:ext>
            </a:extLst>
          </p:cNvPr>
          <p:cNvSpPr/>
          <p:nvPr/>
        </p:nvSpPr>
        <p:spPr>
          <a:xfrm>
            <a:off x="5754565" y="4116629"/>
            <a:ext cx="993694" cy="80706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err="1">
                <a:solidFill>
                  <a:schemeClr val="tx2"/>
                </a:solidFill>
              </a:rPr>
              <a:t>Onboard</a:t>
            </a:r>
            <a:r>
              <a:rPr lang="fr-FR" sz="1200" dirty="0">
                <a:solidFill>
                  <a:schemeClr val="tx2"/>
                </a:solidFill>
              </a:rPr>
              <a:t> </a:t>
            </a:r>
            <a:r>
              <a:rPr lang="fr-FR" sz="1200" dirty="0" err="1">
                <a:solidFill>
                  <a:schemeClr val="tx2"/>
                </a:solidFill>
              </a:rPr>
              <a:t>Loading</a:t>
            </a:r>
            <a:r>
              <a:rPr lang="fr-FR" sz="1200" dirty="0">
                <a:solidFill>
                  <a:schemeClr val="tx2"/>
                </a:solidFill>
              </a:rPr>
              <a:t> Computer</a:t>
            </a:r>
          </a:p>
        </p:txBody>
      </p:sp>
      <p:sp>
        <p:nvSpPr>
          <p:cNvPr id="10" name="Ellipse 9">
            <a:extLst>
              <a:ext uri="{FF2B5EF4-FFF2-40B4-BE49-F238E27FC236}">
                <a16:creationId xmlns:a16="http://schemas.microsoft.com/office/drawing/2014/main" id="{15BDF474-D739-47A6-18DE-240FFF65813E}"/>
              </a:ext>
            </a:extLst>
          </p:cNvPr>
          <p:cNvSpPr/>
          <p:nvPr/>
        </p:nvSpPr>
        <p:spPr>
          <a:xfrm>
            <a:off x="5278148" y="4777821"/>
            <a:ext cx="1023005" cy="915329"/>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err="1">
                <a:solidFill>
                  <a:schemeClr val="tx2"/>
                </a:solidFill>
              </a:rPr>
              <a:t>Sistemi</a:t>
            </a:r>
            <a:r>
              <a:rPr lang="fr-FR" sz="1200" dirty="0">
                <a:solidFill>
                  <a:schemeClr val="tx2"/>
                </a:solidFill>
              </a:rPr>
              <a:t> di monitoraggio</a:t>
            </a:r>
            <a:r>
              <a:rPr lang="fr-FR" sz="1200" dirty="0" err="1">
                <a:solidFill>
                  <a:schemeClr val="tx2"/>
                </a:solidFill>
              </a:rPr>
              <a:t> e allarme</a:t>
            </a:r>
            <a:endParaRPr lang="fr-FR" sz="1200" dirty="0">
              <a:solidFill>
                <a:schemeClr val="tx2"/>
              </a:solidFill>
            </a:endParaRPr>
          </a:p>
        </p:txBody>
      </p:sp>
      <p:sp>
        <p:nvSpPr>
          <p:cNvPr id="11" name="Ellipse 10">
            <a:extLst>
              <a:ext uri="{FF2B5EF4-FFF2-40B4-BE49-F238E27FC236}">
                <a16:creationId xmlns:a16="http://schemas.microsoft.com/office/drawing/2014/main" id="{BBAC88C1-F71C-1079-58B9-41BC68357259}"/>
              </a:ext>
            </a:extLst>
          </p:cNvPr>
          <p:cNvSpPr/>
          <p:nvPr/>
        </p:nvSpPr>
        <p:spPr>
          <a:xfrm>
            <a:off x="5968095" y="4581211"/>
            <a:ext cx="937845" cy="87824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solidFill>
                  <a:schemeClr val="bg1"/>
                </a:solidFill>
              </a:rPr>
              <a:t>Sistemi di controllo integrati</a:t>
            </a:r>
            <a:r>
              <a:rPr lang="fr-FR" sz="1200" dirty="0" err="1">
                <a:solidFill>
                  <a:schemeClr val="bg1"/>
                </a:solidFill>
              </a:rPr>
              <a:t/>
            </a:r>
            <a:endParaRPr lang="fr-FR" sz="1200" dirty="0">
              <a:solidFill>
                <a:schemeClr val="bg1"/>
              </a:solidFill>
            </a:endParaRPr>
          </a:p>
        </p:txBody>
      </p:sp>
      <p:sp>
        <p:nvSpPr>
          <p:cNvPr id="12" name="Ellipse 11">
            <a:extLst>
              <a:ext uri="{FF2B5EF4-FFF2-40B4-BE49-F238E27FC236}">
                <a16:creationId xmlns:a16="http://schemas.microsoft.com/office/drawing/2014/main" id="{A01AC856-8828-9C92-D97D-FACA29B28EF4}"/>
              </a:ext>
            </a:extLst>
          </p:cNvPr>
          <p:cNvSpPr/>
          <p:nvPr/>
        </p:nvSpPr>
        <p:spPr>
          <a:xfrm>
            <a:off x="6734911" y="4342848"/>
            <a:ext cx="695960" cy="65605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solidFill>
                  <a:schemeClr val="tx2"/>
                </a:solidFill>
              </a:rPr>
              <a:t>GMDSS</a:t>
            </a:r>
          </a:p>
        </p:txBody>
      </p:sp>
      <p:sp>
        <p:nvSpPr>
          <p:cNvPr id="13" name="Ellipse 12">
            <a:extLst>
              <a:ext uri="{FF2B5EF4-FFF2-40B4-BE49-F238E27FC236}">
                <a16:creationId xmlns:a16="http://schemas.microsoft.com/office/drawing/2014/main" id="{7D0F4544-199A-4009-6A81-24D2916B0571}"/>
              </a:ext>
            </a:extLst>
          </p:cNvPr>
          <p:cNvSpPr/>
          <p:nvPr/>
        </p:nvSpPr>
        <p:spPr>
          <a:xfrm>
            <a:off x="6740773" y="4810929"/>
            <a:ext cx="695960" cy="65605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solidFill>
                  <a:schemeClr val="tx2"/>
                </a:solidFill>
              </a:rPr>
              <a:t>PSN </a:t>
            </a:r>
            <a:r>
              <a:rPr lang="fr-FR" sz="1200" dirty="0" err="1">
                <a:solidFill>
                  <a:schemeClr val="tx2"/>
                </a:solidFill>
              </a:rPr>
              <a:t>Syst</a:t>
            </a:r>
            <a:r>
              <a:rPr lang="fr-FR" sz="1200" dirty="0">
                <a:solidFill>
                  <a:schemeClr val="tx2"/>
                </a:solidFill>
              </a:rPr>
              <a:t>.</a:t>
            </a:r>
          </a:p>
        </p:txBody>
      </p:sp>
      <p:sp>
        <p:nvSpPr>
          <p:cNvPr id="14" name="Ellipse 13">
            <a:extLst>
              <a:ext uri="{FF2B5EF4-FFF2-40B4-BE49-F238E27FC236}">
                <a16:creationId xmlns:a16="http://schemas.microsoft.com/office/drawing/2014/main" id="{6CAC9716-9316-848F-6C2A-8D549193D775}"/>
              </a:ext>
            </a:extLst>
          </p:cNvPr>
          <p:cNvSpPr/>
          <p:nvPr/>
        </p:nvSpPr>
        <p:spPr>
          <a:xfrm>
            <a:off x="7127640" y="4777821"/>
            <a:ext cx="695960" cy="65605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solidFill>
                  <a:schemeClr val="tx2"/>
                </a:solidFill>
              </a:rPr>
              <a:t>ECDIS</a:t>
            </a:r>
          </a:p>
        </p:txBody>
      </p:sp>
      <p:sp>
        <p:nvSpPr>
          <p:cNvPr id="15" name="Ellipse 14">
            <a:extLst>
              <a:ext uri="{FF2B5EF4-FFF2-40B4-BE49-F238E27FC236}">
                <a16:creationId xmlns:a16="http://schemas.microsoft.com/office/drawing/2014/main" id="{5B0D37EF-C4AF-FD46-CD7A-FF76AF71F82E}"/>
              </a:ext>
            </a:extLst>
          </p:cNvPr>
          <p:cNvSpPr/>
          <p:nvPr/>
        </p:nvSpPr>
        <p:spPr>
          <a:xfrm>
            <a:off x="7233776" y="5231973"/>
            <a:ext cx="695960" cy="65605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ormAutofit fontScale="66666"/>
          </a:bodyPr>
          <a:lstStyle/>
          <a:p>
            <a:pPr algn="ctr"/>
            <a:r>
              <a:rPr lang="fr-FR" sz="1200" dirty="0">
                <a:solidFill>
                  <a:schemeClr val="tx2"/>
                </a:solidFill>
              </a:rPr>
              <a:t>Sistema pilota automatico.</a:t>
            </a:r>
          </a:p>
        </p:txBody>
      </p:sp>
      <p:sp>
        <p:nvSpPr>
          <p:cNvPr id="16" name="Ellipse 15">
            <a:extLst>
              <a:ext uri="{FF2B5EF4-FFF2-40B4-BE49-F238E27FC236}">
                <a16:creationId xmlns:a16="http://schemas.microsoft.com/office/drawing/2014/main" id="{A3139382-2A88-40E8-6ABD-79E4E4923670}"/>
              </a:ext>
            </a:extLst>
          </p:cNvPr>
          <p:cNvSpPr/>
          <p:nvPr/>
        </p:nvSpPr>
        <p:spPr>
          <a:xfrm>
            <a:off x="6016639" y="5323078"/>
            <a:ext cx="825145" cy="706426"/>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solidFill>
                  <a:schemeClr val="tx2"/>
                </a:solidFill>
              </a:rPr>
              <a:t>Shipping ERP</a:t>
            </a:r>
          </a:p>
        </p:txBody>
      </p:sp>
      <p:sp>
        <p:nvSpPr>
          <p:cNvPr id="17" name="Ellipse 16">
            <a:extLst>
              <a:ext uri="{FF2B5EF4-FFF2-40B4-BE49-F238E27FC236}">
                <a16:creationId xmlns:a16="http://schemas.microsoft.com/office/drawing/2014/main" id="{089708E7-8816-1A36-D119-EE5C71590845}"/>
              </a:ext>
            </a:extLst>
          </p:cNvPr>
          <p:cNvSpPr/>
          <p:nvPr/>
        </p:nvSpPr>
        <p:spPr>
          <a:xfrm>
            <a:off x="4816721" y="5359768"/>
            <a:ext cx="937845" cy="84992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ormAutofit fontScale="76785"/>
          </a:bodyPr>
          <a:lstStyle/>
          <a:p>
            <a:pPr algn="ctr"/>
            <a:r>
              <a:rPr lang="fr-FR" sz="1200" dirty="0">
                <a:solidFill>
                  <a:schemeClr val="tx2"/>
                </a:solidFill>
              </a:rPr>
              <a:t>Sistemi</a:t>
            </a:r>
            <a:r>
              <a:rPr lang="fr-FR" sz="1200" dirty="0" err="1">
                <a:solidFill>
                  <a:schemeClr val="tx2"/>
                </a:solidFill>
              </a:rPr>
              <a:t> di rilevamento del l'incendio</a:t>
            </a:r>
            <a:r>
              <a:rPr lang="fr-FR" sz="1200" dirty="0">
                <a:solidFill>
                  <a:schemeClr val="tx2"/>
                </a:solidFill>
              </a:rPr>
              <a:t> </a:t>
            </a:r>
            <a:r>
              <a:rPr lang="fr-FR" sz="1200" dirty="0" err="1">
                <a:solidFill>
                  <a:schemeClr val="tx2"/>
                </a:solidFill>
              </a:rPr>
              <a:t/>
            </a:r>
            <a:endParaRPr lang="fr-FR" sz="1200" dirty="0">
              <a:solidFill>
                <a:schemeClr val="tx2"/>
              </a:solidFill>
            </a:endParaRPr>
          </a:p>
        </p:txBody>
      </p:sp>
      <p:sp>
        <p:nvSpPr>
          <p:cNvPr id="18" name="Ellipse 17">
            <a:extLst>
              <a:ext uri="{FF2B5EF4-FFF2-40B4-BE49-F238E27FC236}">
                <a16:creationId xmlns:a16="http://schemas.microsoft.com/office/drawing/2014/main" id="{933ED4F2-244B-139E-75C7-09BF7E455243}"/>
              </a:ext>
            </a:extLst>
          </p:cNvPr>
          <p:cNvSpPr/>
          <p:nvPr/>
        </p:nvSpPr>
        <p:spPr>
          <a:xfrm>
            <a:off x="4190849" y="5359769"/>
            <a:ext cx="725353" cy="71590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solidFill>
                  <a:schemeClr val="tx2"/>
                </a:solidFill>
              </a:rPr>
              <a:t>EMCON</a:t>
            </a:r>
          </a:p>
          <a:p>
            <a:pPr algn="ctr"/>
            <a:r>
              <a:rPr lang="fr-FR" sz="1200" dirty="0">
                <a:solidFill>
                  <a:schemeClr val="tx2"/>
                </a:solidFill>
              </a:rPr>
              <a:t>Sys</a:t>
            </a:r>
          </a:p>
        </p:txBody>
      </p:sp>
      <p:sp>
        <p:nvSpPr>
          <p:cNvPr id="19" name="Ellipse 18">
            <a:extLst>
              <a:ext uri="{FF2B5EF4-FFF2-40B4-BE49-F238E27FC236}">
                <a16:creationId xmlns:a16="http://schemas.microsoft.com/office/drawing/2014/main" id="{919209A6-FAFA-F110-19F4-77C81C97385B}"/>
              </a:ext>
            </a:extLst>
          </p:cNvPr>
          <p:cNvSpPr/>
          <p:nvPr/>
        </p:nvSpPr>
        <p:spPr>
          <a:xfrm>
            <a:off x="6705608" y="5181236"/>
            <a:ext cx="695960" cy="65605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solidFill>
                  <a:schemeClr val="tx2"/>
                </a:solidFill>
              </a:rPr>
              <a:t>AIS</a:t>
            </a:r>
          </a:p>
        </p:txBody>
      </p:sp>
      <p:sp>
        <p:nvSpPr>
          <p:cNvPr id="26" name="ZoneTexte 25">
            <a:extLst>
              <a:ext uri="{FF2B5EF4-FFF2-40B4-BE49-F238E27FC236}">
                <a16:creationId xmlns:a16="http://schemas.microsoft.com/office/drawing/2014/main" id="{0CB3583F-8D48-E677-AE13-02B2A85DF893}"/>
              </a:ext>
            </a:extLst>
          </p:cNvPr>
          <p:cNvSpPr txBox="1"/>
          <p:nvPr/>
        </p:nvSpPr>
        <p:spPr>
          <a:xfrm>
            <a:off x="5101679" y="1682863"/>
            <a:ext cx="1744580" cy="461665"/>
          </a:xfrm>
          <a:prstGeom prst="rect">
            <a:avLst/>
          </a:prstGeom>
          <a:noFill/>
        </p:spPr>
        <p:txBody>
          <a:bodyPr wrap="none" rtlCol="0">
            <a:normAutofit fontScale="90476"/>
          </a:bodyPr>
          <a:lstStyle/>
          <a:p>
            <a:r>
              <a:rPr lang="fr-FR" sz="2400" dirty="0">
                <a:solidFill>
                  <a:schemeClr val="accent1">
                    <a:lumMod val="75000"/>
                  </a:schemeClr>
                </a:solidFill>
              </a:rPr>
              <a:t>Alto controllo</a:t>
            </a:r>
          </a:p>
        </p:txBody>
      </p:sp>
      <p:sp>
        <p:nvSpPr>
          <p:cNvPr id="27" name="ZoneTexte 26">
            <a:extLst>
              <a:ext uri="{FF2B5EF4-FFF2-40B4-BE49-F238E27FC236}">
                <a16:creationId xmlns:a16="http://schemas.microsoft.com/office/drawing/2014/main" id="{C9B47DDF-5490-96F2-5DF7-6FF02DD9F1F0}"/>
              </a:ext>
            </a:extLst>
          </p:cNvPr>
          <p:cNvSpPr txBox="1"/>
          <p:nvPr/>
        </p:nvSpPr>
        <p:spPr>
          <a:xfrm>
            <a:off x="5079023" y="6326855"/>
            <a:ext cx="1685654" cy="461665"/>
          </a:xfrm>
          <a:prstGeom prst="rect">
            <a:avLst/>
          </a:prstGeom>
          <a:noFill/>
        </p:spPr>
        <p:txBody>
          <a:bodyPr wrap="none" rtlCol="0">
            <a:normAutofit fontScale="81818"/>
          </a:bodyPr>
          <a:lstStyle/>
          <a:p>
            <a:r>
              <a:rPr lang="fr-FR" sz="2400" dirty="0">
                <a:solidFill>
                  <a:schemeClr val="accent1">
                    <a:lumMod val="75000"/>
                  </a:schemeClr>
                </a:solidFill>
              </a:rPr>
              <a:t>Controllo basso</a:t>
            </a:r>
          </a:p>
        </p:txBody>
      </p:sp>
      <p:sp>
        <p:nvSpPr>
          <p:cNvPr id="28" name="ZoneTexte 27">
            <a:extLst>
              <a:ext uri="{FF2B5EF4-FFF2-40B4-BE49-F238E27FC236}">
                <a16:creationId xmlns:a16="http://schemas.microsoft.com/office/drawing/2014/main" id="{B464C11C-78DE-59E1-3911-05AECB13311D}"/>
              </a:ext>
            </a:extLst>
          </p:cNvPr>
          <p:cNvSpPr txBox="1"/>
          <p:nvPr/>
        </p:nvSpPr>
        <p:spPr>
          <a:xfrm rot="16200000">
            <a:off x="2515848" y="4073525"/>
            <a:ext cx="1627753" cy="461665"/>
          </a:xfrm>
          <a:prstGeom prst="rect">
            <a:avLst/>
          </a:prstGeom>
          <a:noFill/>
        </p:spPr>
        <p:txBody>
          <a:bodyPr wrap="none" rtlCol="0">
            <a:normAutofit fontScale="85000"/>
          </a:bodyPr>
          <a:lstStyle/>
          <a:p>
            <a:r>
              <a:rPr lang="fr-FR" sz="2400" dirty="0">
                <a:solidFill>
                  <a:schemeClr val="accent1">
                    <a:lumMod val="75000"/>
                  </a:schemeClr>
                </a:solidFill>
              </a:rPr>
              <a:t>Impatto basso</a:t>
            </a:r>
          </a:p>
        </p:txBody>
      </p:sp>
      <p:sp>
        <p:nvSpPr>
          <p:cNvPr id="29" name="ZoneTexte 28">
            <a:extLst>
              <a:ext uri="{FF2B5EF4-FFF2-40B4-BE49-F238E27FC236}">
                <a16:creationId xmlns:a16="http://schemas.microsoft.com/office/drawing/2014/main" id="{5BCEF421-A1A8-A3BD-938E-BEA1A6AE1738}"/>
              </a:ext>
            </a:extLst>
          </p:cNvPr>
          <p:cNvSpPr txBox="1"/>
          <p:nvPr/>
        </p:nvSpPr>
        <p:spPr>
          <a:xfrm rot="16200000">
            <a:off x="7129330" y="4091201"/>
            <a:ext cx="1686680" cy="461665"/>
          </a:xfrm>
          <a:prstGeom prst="rect">
            <a:avLst/>
          </a:prstGeom>
          <a:noFill/>
        </p:spPr>
        <p:txBody>
          <a:bodyPr wrap="none" rtlCol="0">
            <a:normAutofit fontScale="81818"/>
          </a:bodyPr>
          <a:lstStyle/>
          <a:p>
            <a:r>
              <a:rPr lang="fr-FR" sz="2400" dirty="0">
                <a:solidFill>
                  <a:schemeClr val="accent1">
                    <a:lumMod val="75000"/>
                  </a:schemeClr>
                </a:solidFill>
              </a:rPr>
              <a:t>Impatto elevato</a:t>
            </a:r>
          </a:p>
        </p:txBody>
      </p:sp>
      <p:sp>
        <p:nvSpPr>
          <p:cNvPr id="30" name="ZoneTexte 29">
            <a:extLst>
              <a:ext uri="{FF2B5EF4-FFF2-40B4-BE49-F238E27FC236}">
                <a16:creationId xmlns:a16="http://schemas.microsoft.com/office/drawing/2014/main" id="{E8AAD900-BDD1-7FFD-300C-FE80C2A0775E}"/>
              </a:ext>
            </a:extLst>
          </p:cNvPr>
          <p:cNvSpPr txBox="1"/>
          <p:nvPr/>
        </p:nvSpPr>
        <p:spPr>
          <a:xfrm rot="16200000">
            <a:off x="1121787" y="3968289"/>
            <a:ext cx="3303533" cy="584775"/>
          </a:xfrm>
          <a:prstGeom prst="rect">
            <a:avLst/>
          </a:prstGeom>
          <a:noFill/>
        </p:spPr>
        <p:txBody>
          <a:bodyPr wrap="none" rtlCol="0">
            <a:spAutoFit/>
          </a:bodyPr>
          <a:lstStyle/>
          <a:p>
            <a:r>
              <a:rPr lang="fr-FR" sz="3200" dirty="0">
                <a:solidFill>
                  <a:schemeClr val="accent1">
                    <a:lumMod val="75000"/>
                  </a:schemeClr>
                </a:solidFill>
              </a:rPr>
              <a:t>Impatto di una</a:t>
            </a:r>
            <a:r>
              <a:rPr lang="fr-FR" sz="3200" dirty="0" err="1">
                <a:solidFill>
                  <a:schemeClr val="accent1">
                    <a:lumMod val="75000"/>
                  </a:schemeClr>
                </a:solidFill>
              </a:rPr>
              <a:t> violazione</a:t>
            </a:r>
            <a:endParaRPr lang="fr-FR" sz="3200" dirty="0">
              <a:solidFill>
                <a:schemeClr val="accent1">
                  <a:lumMod val="75000"/>
                </a:schemeClr>
              </a:solidFill>
            </a:endParaRPr>
          </a:p>
        </p:txBody>
      </p:sp>
      <p:sp>
        <p:nvSpPr>
          <p:cNvPr id="31" name="ZoneTexte 30">
            <a:extLst>
              <a:ext uri="{FF2B5EF4-FFF2-40B4-BE49-F238E27FC236}">
                <a16:creationId xmlns:a16="http://schemas.microsoft.com/office/drawing/2014/main" id="{14A9B765-4BBF-D938-C164-B0CC754E09A4}"/>
              </a:ext>
            </a:extLst>
          </p:cNvPr>
          <p:cNvSpPr txBox="1"/>
          <p:nvPr/>
        </p:nvSpPr>
        <p:spPr>
          <a:xfrm>
            <a:off x="3376206" y="998270"/>
            <a:ext cx="5051960" cy="523220"/>
          </a:xfrm>
          <a:prstGeom prst="rect">
            <a:avLst/>
          </a:prstGeom>
          <a:noFill/>
        </p:spPr>
        <p:txBody>
          <a:bodyPr wrap="none" rtlCol="0">
            <a:normAutofit fontScale="94736"/>
          </a:bodyPr>
          <a:lstStyle/>
          <a:p>
            <a:r>
              <a:rPr lang="fr-FR" sz="2800" dirty="0">
                <a:solidFill>
                  <a:schemeClr val="accent1">
                    <a:lumMod val="75000"/>
                  </a:schemeClr>
                </a:solidFill>
              </a:rPr>
              <a:t>Controllo di sicurezza da parte</a:t>
            </a:r>
            <a:r>
              <a:rPr lang="fr-FR" sz="2800" dirty="0" err="1">
                <a:solidFill>
                  <a:schemeClr val="accent1">
                    <a:lumMod val="75000"/>
                  </a:schemeClr>
                </a:solidFill>
              </a:rPr>
              <a:t> dell'armatore</a:t>
            </a:r>
            <a:r>
              <a:rPr lang="fr-FR" sz="2800" dirty="0">
                <a:solidFill>
                  <a:schemeClr val="accent1">
                    <a:lumMod val="75000"/>
                  </a:schemeClr>
                </a:solidFill>
              </a:rPr>
              <a:t> </a:t>
            </a:r>
            <a:r>
              <a:rPr lang="fr-FR" sz="2800" dirty="0" err="1">
                <a:solidFill>
                  <a:schemeClr val="accent1">
                    <a:lumMod val="75000"/>
                  </a:schemeClr>
                </a:solidFill>
              </a:rPr>
              <a:t/>
            </a:r>
            <a:endParaRPr lang="fr-FR" sz="2800" dirty="0">
              <a:solidFill>
                <a:schemeClr val="accent1">
                  <a:lumMod val="75000"/>
                </a:schemeClr>
              </a:solidFill>
            </a:endParaRPr>
          </a:p>
        </p:txBody>
      </p:sp>
      <p:sp>
        <p:nvSpPr>
          <p:cNvPr id="32" name="Ellipse 31">
            <a:extLst>
              <a:ext uri="{FF2B5EF4-FFF2-40B4-BE49-F238E27FC236}">
                <a16:creationId xmlns:a16="http://schemas.microsoft.com/office/drawing/2014/main" id="{179775B2-A37B-F2AA-E1AE-7718C6412587}"/>
              </a:ext>
            </a:extLst>
          </p:cNvPr>
          <p:cNvSpPr/>
          <p:nvPr/>
        </p:nvSpPr>
        <p:spPr>
          <a:xfrm>
            <a:off x="10774375" y="5832408"/>
            <a:ext cx="910292" cy="8236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A19DF4B7-22F0-B747-09F9-97395C281A53}"/>
              </a:ext>
            </a:extLst>
          </p:cNvPr>
          <p:cNvSpPr txBox="1"/>
          <p:nvPr/>
        </p:nvSpPr>
        <p:spPr>
          <a:xfrm>
            <a:off x="10315649" y="4220846"/>
            <a:ext cx="1827744" cy="261610"/>
          </a:xfrm>
          <a:prstGeom prst="rect">
            <a:avLst/>
          </a:prstGeom>
          <a:noFill/>
        </p:spPr>
        <p:txBody>
          <a:bodyPr wrap="none" rtlCol="0">
            <a:spAutoFit/>
          </a:bodyPr>
          <a:lstStyle/>
          <a:p>
            <a:r>
              <a:rPr lang="fr-FR" sz="1100" dirty="0">
                <a:solidFill>
                  <a:schemeClr val="accent1">
                    <a:lumMod val="75000"/>
                  </a:schemeClr>
                </a:solidFill>
              </a:rPr>
              <a:t>Utenti</a:t>
            </a:r>
            <a:r>
              <a:rPr lang="fr-FR" sz="1100" dirty="0" err="1">
                <a:solidFill>
                  <a:schemeClr val="accent1">
                    <a:lumMod val="75000"/>
                  </a:schemeClr>
                </a:solidFill>
              </a:rPr>
              <a:t>/sistemi interessati dal</a:t>
            </a:r>
            <a:r>
              <a:rPr lang="fr-FR" sz="1100" dirty="0">
                <a:solidFill>
                  <a:schemeClr val="accent1">
                    <a:lumMod val="75000"/>
                  </a:schemeClr>
                </a:solidFill>
              </a:rPr>
              <a:t> progetto</a:t>
            </a:r>
            <a:r>
              <a:rPr lang="fr-FR" sz="1100" dirty="0" err="1">
                <a:solidFill>
                  <a:schemeClr val="accent1">
                    <a:lumMod val="75000"/>
                  </a:schemeClr>
                </a:solidFill>
              </a:rPr>
              <a:t/>
            </a:r>
            <a:r>
              <a:rPr lang="fr-FR" sz="1100" dirty="0">
                <a:solidFill>
                  <a:schemeClr val="accent1">
                    <a:lumMod val="75000"/>
                  </a:schemeClr>
                </a:solidFill>
              </a:rPr>
              <a:t> </a:t>
            </a:r>
            <a:r>
              <a:rPr lang="fr-FR" sz="1100" dirty="0" err="1">
                <a:solidFill>
                  <a:schemeClr val="accent1">
                    <a:lumMod val="75000"/>
                  </a:schemeClr>
                </a:solidFill>
              </a:rPr>
              <a:t/>
            </a:r>
            <a:endParaRPr lang="fr-FR" sz="1100" dirty="0">
              <a:solidFill>
                <a:schemeClr val="accent1">
                  <a:lumMod val="75000"/>
                </a:schemeClr>
              </a:solidFill>
            </a:endParaRPr>
          </a:p>
        </p:txBody>
      </p:sp>
      <p:sp>
        <p:nvSpPr>
          <p:cNvPr id="34" name="Ellipse 33">
            <a:extLst>
              <a:ext uri="{FF2B5EF4-FFF2-40B4-BE49-F238E27FC236}">
                <a16:creationId xmlns:a16="http://schemas.microsoft.com/office/drawing/2014/main" id="{7515FE7F-B3B3-78DB-5569-63673655F941}"/>
              </a:ext>
            </a:extLst>
          </p:cNvPr>
          <p:cNvSpPr/>
          <p:nvPr/>
        </p:nvSpPr>
        <p:spPr>
          <a:xfrm>
            <a:off x="10892926" y="5196428"/>
            <a:ext cx="643199" cy="6196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D7BFDF50-97D7-22CE-7A58-91890C48E62B}"/>
              </a:ext>
            </a:extLst>
          </p:cNvPr>
          <p:cNvSpPr/>
          <p:nvPr/>
        </p:nvSpPr>
        <p:spPr>
          <a:xfrm>
            <a:off x="10938472" y="4694465"/>
            <a:ext cx="506211" cy="4537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802C967C-3CFB-16DC-0869-EACA81D78E60}"/>
              </a:ext>
            </a:extLst>
          </p:cNvPr>
          <p:cNvSpPr txBox="1"/>
          <p:nvPr/>
        </p:nvSpPr>
        <p:spPr>
          <a:xfrm>
            <a:off x="11701810" y="6115519"/>
            <a:ext cx="399468" cy="261610"/>
          </a:xfrm>
          <a:prstGeom prst="rect">
            <a:avLst/>
          </a:prstGeom>
          <a:noFill/>
        </p:spPr>
        <p:txBody>
          <a:bodyPr wrap="none" rtlCol="0">
            <a:spAutoFit/>
          </a:bodyPr>
          <a:lstStyle/>
          <a:p>
            <a:r>
              <a:rPr lang="fr-FR" sz="1050" dirty="0">
                <a:solidFill>
                  <a:schemeClr val="accent1">
                    <a:lumMod val="75000"/>
                  </a:schemeClr>
                </a:solidFill>
              </a:rPr>
              <a:t>50+</a:t>
            </a:r>
          </a:p>
        </p:txBody>
      </p:sp>
      <p:sp>
        <p:nvSpPr>
          <p:cNvPr id="37" name="ZoneTexte 36">
            <a:extLst>
              <a:ext uri="{FF2B5EF4-FFF2-40B4-BE49-F238E27FC236}">
                <a16:creationId xmlns:a16="http://schemas.microsoft.com/office/drawing/2014/main" id="{EC8A5B88-3205-3CA4-7D8B-CA70E038CAF2}"/>
              </a:ext>
            </a:extLst>
          </p:cNvPr>
          <p:cNvSpPr txBox="1"/>
          <p:nvPr/>
        </p:nvSpPr>
        <p:spPr>
          <a:xfrm>
            <a:off x="11666869" y="4831416"/>
            <a:ext cx="351378" cy="253916"/>
          </a:xfrm>
          <a:prstGeom prst="rect">
            <a:avLst/>
          </a:prstGeom>
          <a:noFill/>
        </p:spPr>
        <p:txBody>
          <a:bodyPr wrap="none" rtlCol="0">
            <a:spAutoFit/>
          </a:bodyPr>
          <a:lstStyle/>
          <a:p>
            <a:r>
              <a:rPr lang="fr-FR" sz="1050" dirty="0">
                <a:solidFill>
                  <a:schemeClr val="accent1">
                    <a:lumMod val="75000"/>
                  </a:schemeClr>
                </a:solidFill>
              </a:rPr>
              <a:t>&lt; 5</a:t>
            </a:r>
          </a:p>
        </p:txBody>
      </p:sp>
      <p:cxnSp>
        <p:nvCxnSpPr>
          <p:cNvPr id="39" name="Connecteur droit avec flèche 38">
            <a:extLst>
              <a:ext uri="{FF2B5EF4-FFF2-40B4-BE49-F238E27FC236}">
                <a16:creationId xmlns:a16="http://schemas.microsoft.com/office/drawing/2014/main" id="{A5ADA964-EF24-64F6-C6F8-BA80E9A3B642}"/>
              </a:ext>
            </a:extLst>
          </p:cNvPr>
          <p:cNvCxnSpPr/>
          <p:nvPr/>
        </p:nvCxnSpPr>
        <p:spPr>
          <a:xfrm flipV="1">
            <a:off x="10652001" y="4846852"/>
            <a:ext cx="0" cy="1480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509593"/>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CEADAD-0A95-1FEC-93A7-47E3178F237D}"/>
              </a:ext>
            </a:extLst>
          </p:cNvPr>
          <p:cNvSpPr>
            <a:spLocks noGrp="1"/>
          </p:cNvSpPr>
          <p:nvPr>
            <p:ph type="title"/>
          </p:nvPr>
        </p:nvSpPr>
        <p:spPr>
          <a:xfrm>
            <a:off x="595276" y="545391"/>
            <a:ext cx="5962784" cy="812215"/>
          </a:xfrm>
        </p:spPr>
        <p:txBody>
          <a:bodyPr vert="horz" lIns="91440" tIns="45720" rIns="91440" bIns="45720" rtlCol="0" anchor="b">
            <a:normAutofit fontScale="83098"/>
          </a:bodyPr>
          <a:lstStyle/>
          <a:p>
            <a:r>
              <a:rPr lang="en-US" sz="4800" spc="-51" dirty="0">
                <a:solidFill>
                  <a:srgbClr val="000000"/>
                </a:solidFill>
                <a:latin typeface="Book Antiqua"/>
              </a:rPr>
              <a:t>Infrastruttura critica</a:t>
            </a:r>
            <a:br>
              <a:rPr lang="en-US" sz="4800" spc="-51" dirty="0">
                <a:solidFill>
                  <a:srgbClr val="000000"/>
                </a:solidFill>
                <a:latin typeface="Book Antiqua"/>
              </a:rPr>
            </a:br>
            <a:r>
              <a:rPr lang="en-US" sz="4800" spc="-51" dirty="0">
                <a:solidFill>
                  <a:srgbClr val="000000"/>
                </a:solidFill>
                <a:latin typeface="Book Antiqua"/>
              </a:rPr>
              <a:t>Sicurezza per il settore marittimo</a:t>
            </a:r>
          </a:p>
        </p:txBody>
      </p:sp>
      <p:pic>
        <p:nvPicPr>
          <p:cNvPr id="3" name="Image 2" descr="Une image contenant eau, bateau, extérieur, ciel&#10;&#10;Description générée automatiquement">
            <a:extLst>
              <a:ext uri="{FF2B5EF4-FFF2-40B4-BE49-F238E27FC236}">
                <a16:creationId xmlns:a16="http://schemas.microsoft.com/office/drawing/2014/main" id="{6A931D9D-2878-D043-F7A7-6FCCF3C8D6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6229217" y="10"/>
            <a:ext cx="5962785" cy="685799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ZoneTexte 6">
            <a:extLst>
              <a:ext uri="{FF2B5EF4-FFF2-40B4-BE49-F238E27FC236}">
                <a16:creationId xmlns:a16="http://schemas.microsoft.com/office/drawing/2014/main" id="{CE6D4A48-FD05-6348-1AB4-5849712119E6}"/>
              </a:ext>
            </a:extLst>
          </p:cNvPr>
          <p:cNvSpPr txBox="1"/>
          <p:nvPr/>
        </p:nvSpPr>
        <p:spPr>
          <a:xfrm>
            <a:off x="672138" y="1859339"/>
            <a:ext cx="5683307" cy="2923877"/>
          </a:xfrm>
          <a:prstGeom prst="rect">
            <a:avLst/>
          </a:prstGeom>
          <a:noFill/>
        </p:spPr>
        <p:txBody>
          <a:bodyPr wrap="square" rtlCol="0">
            <a:normAutofit fontScale="82500"/>
          </a:bodyPr>
          <a:lstStyle/>
          <a:p>
            <a:r>
              <a:rPr lang="fr-FR" sz="2800" b="1" dirty="0">
                <a:solidFill>
                  <a:prstClr val="black"/>
                </a:solidFill>
                <a:latin typeface="Calibri" panose="020F0502020204030204"/>
              </a:rPr>
              <a:t>Argomento 2  - Minacce</a:t>
            </a:r>
            <a:r>
              <a:rPr lang="fr-FR" sz="2800" b="1" dirty="0" err="1">
                <a:solidFill>
                  <a:prstClr val="black"/>
                </a:solidFill>
                <a:latin typeface="Calibri" panose="020F0502020204030204"/>
              </a:rPr>
              <a:t> e vulnerabilità</a:t>
            </a:r>
            <a:r>
              <a:rPr lang="fr-FR" sz="2800" b="1" dirty="0">
                <a:solidFill>
                  <a:prstClr val="black"/>
                </a:solidFill>
                <a:latin typeface="Calibri" panose="020F0502020204030204"/>
              </a:rPr>
              <a:t/>
            </a:r>
            <a:r>
              <a:rPr lang="fr-FR" sz="2800" b="1" dirty="0" err="1">
                <a:solidFill>
                  <a:prstClr val="black"/>
                </a:solidFill>
                <a:latin typeface="Calibri" panose="020F0502020204030204"/>
              </a:rPr>
              <a:t/>
            </a:r>
            <a:endParaRPr lang="fr-FR" sz="2800" b="1" dirty="0">
              <a:solidFill>
                <a:prstClr val="black"/>
              </a:solidFill>
              <a:latin typeface="Calibri" panose="020F0502020204030204"/>
            </a:endParaRPr>
          </a:p>
          <a:p>
            <a:endParaRPr lang="fr-FR" sz="2800" b="1" dirty="0">
              <a:solidFill>
                <a:prstClr val="black"/>
              </a:solidFill>
              <a:latin typeface="Calibri" panose="020F0502020204030204"/>
            </a:endParaRPr>
          </a:p>
          <a:p>
            <a:pPr marL="380990" indent="-380990">
              <a:buFont typeface="Arial" panose="020B0604020202020204" pitchFamily="34" charset="0"/>
              <a:buChar char="•"/>
            </a:pPr>
            <a:r>
              <a:rPr lang="fr-FR" sz="2400" dirty="0" err="1"/>
              <a:t>Cartografia</a:t>
            </a:r>
            <a:r>
              <a:rPr lang="fr-FR" sz="2400" dirty="0"/>
              <a:t> dei sistemi</a:t>
            </a:r>
            <a:r>
              <a:rPr lang="fr-FR" sz="2400" dirty="0" err="1"/>
              <a:t> marittimi</a:t>
            </a:r>
            <a:endParaRPr lang="fr-FR" sz="2400" dirty="0"/>
          </a:p>
          <a:p>
            <a:pPr marL="380990" indent="-380990">
              <a:buFont typeface="Arial" panose="020B0604020202020204" pitchFamily="34" charset="0"/>
              <a:buChar char="•"/>
            </a:pPr>
            <a:r>
              <a:rPr lang="fr-FR" sz="2400" dirty="0" err="1"/>
              <a:t>Minacce</a:t>
            </a:r>
            <a:r>
              <a:rPr lang="fr-FR" sz="2400" dirty="0"/>
              <a:t>- In tutto il mondo</a:t>
            </a:r>
          </a:p>
          <a:p>
            <a:pPr marL="380990" indent="-380990">
              <a:buFont typeface="Arial" panose="020B0604020202020204" pitchFamily="34" charset="0"/>
              <a:buChar char="•"/>
            </a:pPr>
            <a:r>
              <a:rPr lang="fr-FR" sz="2400" dirty="0" err="1">
                <a:solidFill>
                  <a:prstClr val="black"/>
                </a:solidFill>
                <a:latin typeface="Calibri" panose="020F0502020204030204"/>
              </a:rPr>
              <a:t>Incidenti</a:t>
            </a:r>
            <a:r>
              <a:rPr lang="fr-FR" sz="2400" dirty="0">
                <a:solidFill>
                  <a:prstClr val="black"/>
                </a:solidFill>
                <a:latin typeface="Calibri" panose="020F0502020204030204"/>
              </a:rPr>
              <a:t> di eventi</a:t>
            </a:r>
          </a:p>
          <a:p>
            <a:pPr marL="342891" indent="-342891">
              <a:buFont typeface="Arial" panose="020B0604020202020204" pitchFamily="34" charset="0"/>
              <a:buChar char="•"/>
            </a:pPr>
            <a:endParaRPr lang="fr-FR" sz="2800" dirty="0">
              <a:solidFill>
                <a:prstClr val="black"/>
              </a:solidFill>
              <a:latin typeface="Calibri" panose="020F0502020204030204"/>
            </a:endParaRPr>
          </a:p>
          <a:p>
            <a:pPr marL="342891" indent="-342891">
              <a:buFont typeface="Arial" panose="020B0604020202020204" pitchFamily="34" charset="0"/>
              <a:buChar char="•"/>
            </a:pPr>
            <a:endParaRPr lang="fr-FR" sz="2800" dirty="0">
              <a:solidFill>
                <a:prstClr val="black"/>
              </a:solidFill>
              <a:latin typeface="Calibri" panose="020F0502020204030204"/>
            </a:endParaRPr>
          </a:p>
        </p:txBody>
      </p:sp>
      <p:pic>
        <p:nvPicPr>
          <p:cNvPr id="5" name="Image 4" descr="Une image contenant texte, personne, Appareils électroniques, habits&#10;&#10;Description générée automatiquement">
            <a:extLst>
              <a:ext uri="{FF2B5EF4-FFF2-40B4-BE49-F238E27FC236}">
                <a16:creationId xmlns:a16="http://schemas.microsoft.com/office/drawing/2014/main" id="{53F4A25D-805D-1DBE-F09C-EB6F246CA2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7957" y="4669065"/>
            <a:ext cx="4038600" cy="2019300"/>
          </a:xfrm>
          <a:prstGeom prst="rect">
            <a:avLst/>
          </a:prstGeom>
        </p:spPr>
      </p:pic>
    </p:spTree>
    <p:extLst>
      <p:ext uri="{BB962C8B-B14F-4D97-AF65-F5344CB8AC3E}">
        <p14:creationId xmlns:p14="http://schemas.microsoft.com/office/powerpoint/2010/main" val="1997808382"/>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0511D31-1586-4851-A90E-BD509227C77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9467" b="81600" l="13929" r="88569">
                        <a14:foregroundMark x1="23439" y1="35200" x2="23439" y2="35200"/>
                        <a14:foregroundMark x1="16234" y1="30933" x2="16234" y2="30933"/>
                        <a14:foregroundMark x1="32853" y1="60267" x2="32853" y2="60267"/>
                        <a14:foregroundMark x1="32469" y1="71733" x2="32469" y2="71733"/>
                        <a14:foregroundMark x1="31316" y1="77467" x2="31316" y2="77467"/>
                        <a14:foregroundMark x1="38809" y1="22133" x2="38809" y2="22133"/>
                        <a14:foregroundMark x1="32085" y1="19467" x2="32085" y2="19467"/>
                        <a14:foregroundMark x1="29779" y1="23600" x2="29779" y2="23600"/>
                        <a14:foregroundMark x1="32469" y1="30400" x2="32469" y2="30400"/>
                        <a14:foregroundMark x1="76945" y1="58667" x2="76945" y2="58667"/>
                        <a14:foregroundMark x1="84822" y1="72267" x2="84822" y2="72267"/>
                        <a14:foregroundMark x1="85207" y1="62400" x2="85207" y2="62400"/>
                        <a14:foregroundMark x1="88569" y1="28400" x2="88569" y2="28400"/>
                      </a14:backgroundRemoval>
                    </a14:imgEffect>
                  </a14:imgLayer>
                </a14:imgProps>
              </a:ext>
              <a:ext uri="{28A0092B-C50C-407E-A947-70E740481C1C}">
                <a14:useLocalDpi xmlns:a14="http://schemas.microsoft.com/office/drawing/2010/main"/>
              </a:ext>
            </a:extLst>
          </a:blip>
          <a:srcRect l="11896" t="15370" r="8270" b="21097"/>
          <a:stretch/>
        </p:blipFill>
        <p:spPr>
          <a:xfrm>
            <a:off x="130882" y="0"/>
            <a:ext cx="11961254" cy="6858000"/>
          </a:xfrm>
          <a:prstGeom prst="rect">
            <a:avLst/>
          </a:prstGeom>
        </p:spPr>
      </p:pic>
      <p:sp>
        <p:nvSpPr>
          <p:cNvPr id="11" name="Rectangle 10">
            <a:extLst>
              <a:ext uri="{FF2B5EF4-FFF2-40B4-BE49-F238E27FC236}">
                <a16:creationId xmlns:a16="http://schemas.microsoft.com/office/drawing/2014/main" id="{4E1C3125-1900-4D8F-8079-8B5655C4D749}"/>
              </a:ext>
            </a:extLst>
          </p:cNvPr>
          <p:cNvSpPr/>
          <p:nvPr/>
        </p:nvSpPr>
        <p:spPr>
          <a:xfrm>
            <a:off x="5960102" y="930"/>
            <a:ext cx="6221575" cy="729430"/>
          </a:xfrm>
          <a:prstGeom prst="rect">
            <a:avLst/>
          </a:prstGeom>
          <a:solidFill>
            <a:schemeClr val="bg1"/>
          </a:solidFill>
        </p:spPr>
        <p:txBody>
          <a:bodyPr wrap="none">
            <a:normAutofit fontScale="68000"/>
          </a:bodyPr>
          <a:lstStyle/>
          <a:p>
            <a:pPr lvl="0" algn="r" fontAlgn="base">
              <a:lnSpc>
                <a:spcPct val="90000"/>
              </a:lnSpc>
              <a:spcBef>
                <a:spcPct val="0"/>
              </a:spcBef>
              <a:spcAft>
                <a:spcPct val="0"/>
              </a:spcAft>
              <a:defRPr/>
            </a:pPr>
            <a:r>
              <a:rPr lang="en-US" sz="2800" b="1" dirty="0">
                <a:solidFill>
                  <a:schemeClr val="tx2"/>
                </a:solidFill>
                <a:latin typeface="Century Gothic" panose="020B0502020202020204" pitchFamily="34" charset="0"/>
              </a:rPr>
              <a:t>Minacce - Attacchi maggiori 2020 - 2023</a:t>
            </a:r>
            <a:endParaRPr lang="en-US" sz="3200" b="1" dirty="0">
              <a:solidFill>
                <a:schemeClr val="tx2"/>
              </a:solidFill>
              <a:latin typeface="Century Gothic" panose="020B0502020202020204" pitchFamily="34" charset="0"/>
            </a:endParaRPr>
          </a:p>
          <a:p>
            <a:pPr lvl="0" algn="r" defTabSz="457200" eaLnBrk="0" fontAlgn="base" hangingPunct="0">
              <a:lnSpc>
                <a:spcPct val="90000"/>
              </a:lnSpc>
              <a:spcBef>
                <a:spcPct val="0"/>
              </a:spcBef>
              <a:spcAft>
                <a:spcPts val="1200"/>
              </a:spcAft>
              <a:defRPr/>
            </a:pPr>
            <a:r>
              <a:rPr lang="en-US" sz="1400" dirty="0">
                <a:solidFill>
                  <a:schemeClr val="tx2"/>
                </a:solidFill>
                <a:latin typeface="Century Gothic"/>
              </a:rPr>
              <a:t>In tutto il mondo</a:t>
            </a:r>
            <a:r>
              <a:rPr lang="en-US" dirty="0">
                <a:solidFill>
                  <a:schemeClr val="tx2"/>
                </a:solidFill>
                <a:latin typeface="Century Gothic"/>
              </a:rPr>
              <a:t> </a:t>
            </a:r>
            <a:endParaRPr lang="en-US" sz="1400" dirty="0">
              <a:solidFill>
                <a:schemeClr val="tx2"/>
              </a:solidFill>
              <a:latin typeface="Century Gothic"/>
            </a:endParaRPr>
          </a:p>
        </p:txBody>
      </p:sp>
      <p:pic>
        <p:nvPicPr>
          <p:cNvPr id="2" name="Image 1">
            <a:extLst>
              <a:ext uri="{FF2B5EF4-FFF2-40B4-BE49-F238E27FC236}">
                <a16:creationId xmlns:a16="http://schemas.microsoft.com/office/drawing/2014/main" id="{9332257F-334C-4EEC-8262-7122DFAFEA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49045" y="4445840"/>
            <a:ext cx="2387642" cy="1701457"/>
          </a:xfrm>
          <a:prstGeom prst="rect">
            <a:avLst/>
          </a:prstGeom>
        </p:spPr>
      </p:pic>
      <p:pic>
        <p:nvPicPr>
          <p:cNvPr id="8" name="Image 7">
            <a:extLst>
              <a:ext uri="{FF2B5EF4-FFF2-40B4-BE49-F238E27FC236}">
                <a16:creationId xmlns:a16="http://schemas.microsoft.com/office/drawing/2014/main" id="{8EDB8853-64D3-4549-9A0A-CB5234DA52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78395" y="27225"/>
            <a:ext cx="2654424" cy="1929535"/>
          </a:xfrm>
          <a:prstGeom prst="rect">
            <a:avLst/>
          </a:prstGeom>
        </p:spPr>
      </p:pic>
      <p:pic>
        <p:nvPicPr>
          <p:cNvPr id="9" name="Image 8">
            <a:extLst>
              <a:ext uri="{FF2B5EF4-FFF2-40B4-BE49-F238E27FC236}">
                <a16:creationId xmlns:a16="http://schemas.microsoft.com/office/drawing/2014/main" id="{FD58838E-2F89-43D1-9556-3EEECCD48E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04324" y="851860"/>
            <a:ext cx="2581134" cy="2054927"/>
          </a:xfrm>
          <a:prstGeom prst="rect">
            <a:avLst/>
          </a:prstGeom>
        </p:spPr>
      </p:pic>
      <p:sp>
        <p:nvSpPr>
          <p:cNvPr id="12" name="Ellipse 11">
            <a:extLst>
              <a:ext uri="{FF2B5EF4-FFF2-40B4-BE49-F238E27FC236}">
                <a16:creationId xmlns:a16="http://schemas.microsoft.com/office/drawing/2014/main" id="{963894FD-D737-455B-8B5D-E1E092579FE8}"/>
              </a:ext>
            </a:extLst>
          </p:cNvPr>
          <p:cNvSpPr/>
          <p:nvPr/>
        </p:nvSpPr>
        <p:spPr>
          <a:xfrm>
            <a:off x="5708609" y="2357438"/>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a:extLst>
              <a:ext uri="{FF2B5EF4-FFF2-40B4-BE49-F238E27FC236}">
                <a16:creationId xmlns:a16="http://schemas.microsoft.com/office/drawing/2014/main" id="{1645E97E-EA4E-4B9E-8994-84B207556A37}"/>
              </a:ext>
            </a:extLst>
          </p:cNvPr>
          <p:cNvSpPr/>
          <p:nvPr/>
        </p:nvSpPr>
        <p:spPr>
          <a:xfrm>
            <a:off x="9804359" y="3429000"/>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6B2E5E16-241F-4E72-9A3A-94E8F8BA1129}"/>
              </a:ext>
            </a:extLst>
          </p:cNvPr>
          <p:cNvSpPr/>
          <p:nvPr/>
        </p:nvSpPr>
        <p:spPr>
          <a:xfrm>
            <a:off x="7516582" y="3343275"/>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FEB17E21-A68A-4CAC-BE24-BD31F6D3579C}"/>
              </a:ext>
            </a:extLst>
          </p:cNvPr>
          <p:cNvCxnSpPr>
            <a:cxnSpLocks/>
            <a:endCxn id="14" idx="5"/>
          </p:cNvCxnSpPr>
          <p:nvPr/>
        </p:nvCxnSpPr>
        <p:spPr>
          <a:xfrm flipH="1">
            <a:off x="7627728" y="3076937"/>
            <a:ext cx="1976595" cy="41268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Connecteur droit avec flèche 16">
            <a:extLst>
              <a:ext uri="{FF2B5EF4-FFF2-40B4-BE49-F238E27FC236}">
                <a16:creationId xmlns:a16="http://schemas.microsoft.com/office/drawing/2014/main" id="{3CFF505E-DF4D-4C2C-BE50-4280E293CAC2}"/>
              </a:ext>
            </a:extLst>
          </p:cNvPr>
          <p:cNvCxnSpPr>
            <a:cxnSpLocks/>
            <a:stCxn id="2" idx="0"/>
            <a:endCxn id="13" idx="5"/>
          </p:cNvCxnSpPr>
          <p:nvPr/>
        </p:nvCxnSpPr>
        <p:spPr>
          <a:xfrm flipH="1" flipV="1">
            <a:off x="9915505" y="3575342"/>
            <a:ext cx="1027361" cy="87049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Connecteur droit avec flèche 19">
            <a:extLst>
              <a:ext uri="{FF2B5EF4-FFF2-40B4-BE49-F238E27FC236}">
                <a16:creationId xmlns:a16="http://schemas.microsoft.com/office/drawing/2014/main" id="{79311192-EF4B-4E00-9905-8B68C922B3DE}"/>
              </a:ext>
            </a:extLst>
          </p:cNvPr>
          <p:cNvCxnSpPr>
            <a:cxnSpLocks/>
            <a:endCxn id="12" idx="0"/>
          </p:cNvCxnSpPr>
          <p:nvPr/>
        </p:nvCxnSpPr>
        <p:spPr>
          <a:xfrm flipH="1">
            <a:off x="5773717" y="2109022"/>
            <a:ext cx="61851" cy="24841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7" name="Ellipse 26">
            <a:extLst>
              <a:ext uri="{FF2B5EF4-FFF2-40B4-BE49-F238E27FC236}">
                <a16:creationId xmlns:a16="http://schemas.microsoft.com/office/drawing/2014/main" id="{3487EE90-1393-4EBE-AF29-9B847E88D013}"/>
              </a:ext>
            </a:extLst>
          </p:cNvPr>
          <p:cNvSpPr/>
          <p:nvPr/>
        </p:nvSpPr>
        <p:spPr>
          <a:xfrm>
            <a:off x="6691993" y="3048121"/>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C9B49A67-865F-4378-984F-F06C34027900}"/>
              </a:ext>
            </a:extLst>
          </p:cNvPr>
          <p:cNvCxnSpPr>
            <a:cxnSpLocks/>
            <a:stCxn id="36" idx="0"/>
            <a:endCxn id="27" idx="5"/>
          </p:cNvCxnSpPr>
          <p:nvPr/>
        </p:nvCxnSpPr>
        <p:spPr>
          <a:xfrm flipH="1" flipV="1">
            <a:off x="6803139" y="3194463"/>
            <a:ext cx="1848725" cy="1272827"/>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36" name="Image 35">
            <a:extLst>
              <a:ext uri="{FF2B5EF4-FFF2-40B4-BE49-F238E27FC236}">
                <a16:creationId xmlns:a16="http://schemas.microsoft.com/office/drawing/2014/main" id="{36D56979-2F9A-473B-A544-500210E2DC7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87516" y="4467290"/>
            <a:ext cx="1928696" cy="1944312"/>
          </a:xfrm>
          <a:prstGeom prst="rect">
            <a:avLst/>
          </a:prstGeom>
        </p:spPr>
      </p:pic>
      <p:pic>
        <p:nvPicPr>
          <p:cNvPr id="5" name="Image 4">
            <a:extLst>
              <a:ext uri="{FF2B5EF4-FFF2-40B4-BE49-F238E27FC236}">
                <a16:creationId xmlns:a16="http://schemas.microsoft.com/office/drawing/2014/main" id="{886F844F-F151-4980-BAAD-79D3A7E2E1D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2412" y="4965803"/>
            <a:ext cx="2656935" cy="1785609"/>
          </a:xfrm>
          <a:prstGeom prst="rect">
            <a:avLst/>
          </a:prstGeom>
          <a:solidFill>
            <a:schemeClr val="tx1">
              <a:lumMod val="85000"/>
              <a:lumOff val="15000"/>
            </a:schemeClr>
          </a:solidFill>
          <a:ln w="57150">
            <a:solidFill>
              <a:srgbClr val="FFFF00"/>
            </a:solidFill>
          </a:ln>
        </p:spPr>
      </p:pic>
      <p:sp>
        <p:nvSpPr>
          <p:cNvPr id="6" name="ZoneTexte 5">
            <a:extLst>
              <a:ext uri="{FF2B5EF4-FFF2-40B4-BE49-F238E27FC236}">
                <a16:creationId xmlns:a16="http://schemas.microsoft.com/office/drawing/2014/main" id="{91262C84-D094-4325-BDF3-6FADC5B57205}"/>
              </a:ext>
            </a:extLst>
          </p:cNvPr>
          <p:cNvSpPr txBox="1"/>
          <p:nvPr/>
        </p:nvSpPr>
        <p:spPr>
          <a:xfrm>
            <a:off x="9749042" y="6107901"/>
            <a:ext cx="2412101" cy="584775"/>
          </a:xfrm>
          <a:prstGeom prst="rect">
            <a:avLst/>
          </a:prstGeom>
          <a:solidFill>
            <a:srgbClr val="FF0000"/>
          </a:solidFill>
        </p:spPr>
        <p:txBody>
          <a:bodyPr wrap="square" rtlCol="0">
            <a:normAutofit fontScale="87500"/>
          </a:bodyPr>
          <a:lstStyle>
            <a:defPPr>
              <a:defRPr lang="fr-FR"/>
            </a:defPPr>
            <a:lvl1pPr algn="ctr">
              <a:defRPr sz="1600">
                <a:solidFill>
                  <a:schemeClr val="bg1"/>
                </a:solidFill>
              </a:defRPr>
            </a:lvl1pPr>
          </a:lstStyle>
          <a:p>
            <a:r>
              <a:rPr lang="fr-FR" dirty="0"/>
              <a:t>Gennaio 2020 -Cina </a:t>
            </a:r>
          </a:p>
          <a:p>
            <a:r>
              <a:rPr lang="fr-FR" dirty="0"/>
              <a:t>(AIS di spoofing)</a:t>
            </a:r>
          </a:p>
        </p:txBody>
      </p:sp>
      <p:sp>
        <p:nvSpPr>
          <p:cNvPr id="26" name="Ellipse 25">
            <a:extLst>
              <a:ext uri="{FF2B5EF4-FFF2-40B4-BE49-F238E27FC236}">
                <a16:creationId xmlns:a16="http://schemas.microsoft.com/office/drawing/2014/main" id="{4E0EA8CE-7926-4ECA-966A-38558741225D}"/>
              </a:ext>
            </a:extLst>
          </p:cNvPr>
          <p:cNvSpPr/>
          <p:nvPr/>
        </p:nvSpPr>
        <p:spPr>
          <a:xfrm>
            <a:off x="1462800" y="3600450"/>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avec flèche 30">
            <a:extLst>
              <a:ext uri="{FF2B5EF4-FFF2-40B4-BE49-F238E27FC236}">
                <a16:creationId xmlns:a16="http://schemas.microsoft.com/office/drawing/2014/main" id="{14289030-3E3C-4484-9055-3996E30A6AC5}"/>
              </a:ext>
            </a:extLst>
          </p:cNvPr>
          <p:cNvCxnSpPr>
            <a:cxnSpLocks/>
            <a:stCxn id="5" idx="0"/>
            <a:endCxn id="26" idx="4"/>
          </p:cNvCxnSpPr>
          <p:nvPr/>
        </p:nvCxnSpPr>
        <p:spPr>
          <a:xfrm flipV="1">
            <a:off x="1340880" y="3771900"/>
            <a:ext cx="187028" cy="119390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2" name="ZoneTexte 31">
            <a:extLst>
              <a:ext uri="{FF2B5EF4-FFF2-40B4-BE49-F238E27FC236}">
                <a16:creationId xmlns:a16="http://schemas.microsoft.com/office/drawing/2014/main" id="{AB1E51AF-B3B0-439A-95AB-534F437A6D8F}"/>
              </a:ext>
            </a:extLst>
          </p:cNvPr>
          <p:cNvSpPr txBox="1"/>
          <p:nvPr/>
        </p:nvSpPr>
        <p:spPr>
          <a:xfrm>
            <a:off x="12411" y="6260074"/>
            <a:ext cx="2656936" cy="584775"/>
          </a:xfrm>
          <a:prstGeom prst="rect">
            <a:avLst/>
          </a:prstGeom>
          <a:solidFill>
            <a:srgbClr val="FF0000"/>
          </a:solidFill>
        </p:spPr>
        <p:txBody>
          <a:bodyPr wrap="square" rtlCol="0">
            <a:normAutofit fontScale="88000"/>
          </a:bodyPr>
          <a:lstStyle/>
          <a:p>
            <a:pPr algn="ctr"/>
            <a:r>
              <a:rPr lang="fr-FR" sz="1600" dirty="0">
                <a:solidFill>
                  <a:schemeClr val="bg1"/>
                </a:solidFill>
              </a:rPr>
              <a:t>Maggio 2020 - California</a:t>
            </a:r>
          </a:p>
          <a:p>
            <a:pPr algn="ctr"/>
            <a:r>
              <a:rPr lang="fr-FR" sz="1600" dirty="0">
                <a:solidFill>
                  <a:schemeClr val="bg1"/>
                </a:solidFill>
              </a:rPr>
              <a:t> (AIS di spoofing)</a:t>
            </a:r>
          </a:p>
        </p:txBody>
      </p:sp>
      <p:sp>
        <p:nvSpPr>
          <p:cNvPr id="35" name="ZoneTexte 34">
            <a:extLst>
              <a:ext uri="{FF2B5EF4-FFF2-40B4-BE49-F238E27FC236}">
                <a16:creationId xmlns:a16="http://schemas.microsoft.com/office/drawing/2014/main" id="{39A16BBD-AFE5-43F1-855D-3C5B111D36E8}"/>
              </a:ext>
            </a:extLst>
          </p:cNvPr>
          <p:cNvSpPr txBox="1"/>
          <p:nvPr/>
        </p:nvSpPr>
        <p:spPr>
          <a:xfrm>
            <a:off x="3278395" y="1770468"/>
            <a:ext cx="2663160" cy="307777"/>
          </a:xfrm>
          <a:prstGeom prst="rect">
            <a:avLst/>
          </a:prstGeom>
          <a:solidFill>
            <a:srgbClr val="FF0000"/>
          </a:solidFill>
        </p:spPr>
        <p:txBody>
          <a:bodyPr wrap="square" rtlCol="0">
            <a:spAutoFit/>
          </a:bodyPr>
          <a:lstStyle/>
          <a:p>
            <a:pPr algn="ctr"/>
            <a:r>
              <a:rPr lang="fr-FR" sz="1400" dirty="0">
                <a:solidFill>
                  <a:schemeClr val="bg1"/>
                </a:solidFill>
              </a:rPr>
              <a:t>Mar 2020 -</a:t>
            </a:r>
            <a:r>
              <a:rPr lang="fr-FR" sz="1400" dirty="0" err="1">
                <a:solidFill>
                  <a:schemeClr val="bg1"/>
                </a:solidFill>
              </a:rPr>
              <a:t> Svizzera (</a:t>
            </a:r>
            <a:r>
              <a:rPr lang="fr-FR" sz="1400" dirty="0">
                <a:solidFill>
                  <a:schemeClr val="bg1"/>
                </a:solidFill>
              </a:rPr>
              <a:t>MSC)</a:t>
            </a:r>
          </a:p>
        </p:txBody>
      </p:sp>
      <p:pic>
        <p:nvPicPr>
          <p:cNvPr id="29" name="Image 28">
            <a:extLst>
              <a:ext uri="{FF2B5EF4-FFF2-40B4-BE49-F238E27FC236}">
                <a16:creationId xmlns:a16="http://schemas.microsoft.com/office/drawing/2014/main" id="{9B19EF7F-A41F-48B1-838D-F6B04793F9B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687514" y="4022491"/>
            <a:ext cx="1928697" cy="533520"/>
          </a:xfrm>
          <a:prstGeom prst="rect">
            <a:avLst/>
          </a:prstGeom>
          <a:solidFill>
            <a:schemeClr val="tx1">
              <a:lumMod val="85000"/>
              <a:lumOff val="15000"/>
            </a:schemeClr>
          </a:solidFill>
          <a:ln w="57150">
            <a:solidFill>
              <a:srgbClr val="FFFF00"/>
            </a:solidFill>
          </a:ln>
        </p:spPr>
      </p:pic>
      <p:sp>
        <p:nvSpPr>
          <p:cNvPr id="42" name="ZoneTexte 41">
            <a:extLst>
              <a:ext uri="{FF2B5EF4-FFF2-40B4-BE49-F238E27FC236}">
                <a16:creationId xmlns:a16="http://schemas.microsoft.com/office/drawing/2014/main" id="{7D25DEA0-1878-4027-B3F6-B0F4E1667DEC}"/>
              </a:ext>
            </a:extLst>
          </p:cNvPr>
          <p:cNvSpPr txBox="1"/>
          <p:nvPr/>
        </p:nvSpPr>
        <p:spPr>
          <a:xfrm>
            <a:off x="7699744" y="5957613"/>
            <a:ext cx="1928696" cy="830997"/>
          </a:xfrm>
          <a:prstGeom prst="rect">
            <a:avLst/>
          </a:prstGeom>
          <a:solidFill>
            <a:srgbClr val="FF0000"/>
          </a:solidFill>
        </p:spPr>
        <p:txBody>
          <a:bodyPr wrap="square" rtlCol="0">
            <a:spAutoFit/>
          </a:bodyPr>
          <a:lstStyle/>
          <a:p>
            <a:pPr algn="ctr"/>
            <a:r>
              <a:rPr lang="fr-FR" sz="1600" dirty="0">
                <a:solidFill>
                  <a:schemeClr val="bg1"/>
                </a:solidFill>
              </a:rPr>
              <a:t>2020 – </a:t>
            </a:r>
            <a:r>
              <a:rPr lang="fr-FR" sz="1600" dirty="0" err="1">
                <a:solidFill>
                  <a:schemeClr val="bg1"/>
                </a:solidFill>
              </a:rPr>
              <a:t>Mediterranée</a:t>
            </a:r>
            <a:r>
              <a:rPr lang="fr-FR" sz="1600" dirty="0">
                <a:solidFill>
                  <a:schemeClr val="bg1"/>
                </a:solidFill>
              </a:rPr>
              <a:t> (Brouillage GPS)</a:t>
            </a:r>
          </a:p>
        </p:txBody>
      </p:sp>
      <p:sp>
        <p:nvSpPr>
          <p:cNvPr id="46" name="ZoneTexte 45">
            <a:extLst>
              <a:ext uri="{FF2B5EF4-FFF2-40B4-BE49-F238E27FC236}">
                <a16:creationId xmlns:a16="http://schemas.microsoft.com/office/drawing/2014/main" id="{5A9DCCE7-6C4A-4B22-BA09-13C3250613DA}"/>
              </a:ext>
            </a:extLst>
          </p:cNvPr>
          <p:cNvSpPr txBox="1"/>
          <p:nvPr/>
        </p:nvSpPr>
        <p:spPr>
          <a:xfrm>
            <a:off x="9604323" y="2576218"/>
            <a:ext cx="2581135" cy="584775"/>
          </a:xfrm>
          <a:prstGeom prst="rect">
            <a:avLst/>
          </a:prstGeom>
          <a:solidFill>
            <a:srgbClr val="FF0000"/>
          </a:solidFill>
        </p:spPr>
        <p:txBody>
          <a:bodyPr wrap="square" rtlCol="0">
            <a:normAutofit fontScale="93939"/>
          </a:bodyPr>
          <a:lstStyle/>
          <a:p>
            <a:pPr algn="ctr"/>
            <a:r>
              <a:rPr lang="fr-FR" sz="1600" dirty="0" err="1">
                <a:solidFill>
                  <a:schemeClr val="bg1"/>
                </a:solidFill>
              </a:rPr>
              <a:t>aprile</a:t>
            </a:r>
            <a:r>
              <a:rPr lang="fr-FR" sz="1600" dirty="0">
                <a:solidFill>
                  <a:schemeClr val="bg1"/>
                </a:solidFill>
              </a:rPr>
              <a:t> 2020 - Ormuz</a:t>
            </a:r>
          </a:p>
          <a:p>
            <a:pPr algn="ctr"/>
            <a:r>
              <a:rPr lang="fr-FR" sz="1600" dirty="0">
                <a:solidFill>
                  <a:schemeClr val="bg1"/>
                </a:solidFill>
              </a:rPr>
              <a:t>Bandar Abbas</a:t>
            </a:r>
          </a:p>
        </p:txBody>
      </p:sp>
      <p:pic>
        <p:nvPicPr>
          <p:cNvPr id="47" name="Image 46">
            <a:extLst>
              <a:ext uri="{FF2B5EF4-FFF2-40B4-BE49-F238E27FC236}">
                <a16:creationId xmlns:a16="http://schemas.microsoft.com/office/drawing/2014/main" id="{4E60A970-09B5-4DFB-B102-492D9A9F119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490746" y="3801764"/>
            <a:ext cx="1999701" cy="638459"/>
          </a:xfrm>
          <a:prstGeom prst="rect">
            <a:avLst/>
          </a:prstGeom>
        </p:spPr>
      </p:pic>
      <p:pic>
        <p:nvPicPr>
          <p:cNvPr id="48" name="Image 47">
            <a:extLst>
              <a:ext uri="{FF2B5EF4-FFF2-40B4-BE49-F238E27FC236}">
                <a16:creationId xmlns:a16="http://schemas.microsoft.com/office/drawing/2014/main" id="{A42F6922-163B-4628-8A3E-B0A7C9D0CCD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506788" y="4415794"/>
            <a:ext cx="1983659" cy="1583881"/>
          </a:xfrm>
          <a:prstGeom prst="rect">
            <a:avLst/>
          </a:prstGeom>
          <a:ln>
            <a:solidFill>
              <a:schemeClr val="accent1"/>
            </a:solidFill>
          </a:ln>
        </p:spPr>
      </p:pic>
      <p:sp>
        <p:nvSpPr>
          <p:cNvPr id="49" name="Ellipse 48">
            <a:extLst>
              <a:ext uri="{FF2B5EF4-FFF2-40B4-BE49-F238E27FC236}">
                <a16:creationId xmlns:a16="http://schemas.microsoft.com/office/drawing/2014/main" id="{2062623E-F466-4901-B8AF-4977528BBE5B}"/>
              </a:ext>
            </a:extLst>
          </p:cNvPr>
          <p:cNvSpPr/>
          <p:nvPr/>
        </p:nvSpPr>
        <p:spPr>
          <a:xfrm>
            <a:off x="5567289" y="2582280"/>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avec flèche 49">
            <a:extLst>
              <a:ext uri="{FF2B5EF4-FFF2-40B4-BE49-F238E27FC236}">
                <a16:creationId xmlns:a16="http://schemas.microsoft.com/office/drawing/2014/main" id="{DE87904D-8387-4574-9F6B-ADF6519EF102}"/>
              </a:ext>
            </a:extLst>
          </p:cNvPr>
          <p:cNvCxnSpPr>
            <a:cxnSpLocks/>
            <a:stCxn id="47" idx="0"/>
            <a:endCxn id="49" idx="4"/>
          </p:cNvCxnSpPr>
          <p:nvPr/>
        </p:nvCxnSpPr>
        <p:spPr>
          <a:xfrm flipH="1" flipV="1">
            <a:off x="5632397" y="2753730"/>
            <a:ext cx="858200" cy="104803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ZoneTexte 53">
            <a:extLst>
              <a:ext uri="{FF2B5EF4-FFF2-40B4-BE49-F238E27FC236}">
                <a16:creationId xmlns:a16="http://schemas.microsoft.com/office/drawing/2014/main" id="{2F53E133-AD99-4897-BD36-A9812496C1F5}"/>
              </a:ext>
            </a:extLst>
          </p:cNvPr>
          <p:cNvSpPr txBox="1"/>
          <p:nvPr/>
        </p:nvSpPr>
        <p:spPr>
          <a:xfrm>
            <a:off x="5506787" y="6007657"/>
            <a:ext cx="1983659" cy="830997"/>
          </a:xfrm>
          <a:prstGeom prst="rect">
            <a:avLst/>
          </a:prstGeom>
          <a:solidFill>
            <a:srgbClr val="FF0000"/>
          </a:solidFill>
        </p:spPr>
        <p:txBody>
          <a:bodyPr wrap="square" rtlCol="0">
            <a:spAutoFit/>
          </a:bodyPr>
          <a:lstStyle/>
          <a:p>
            <a:pPr algn="ctr"/>
            <a:r>
              <a:rPr lang="fr-FR" sz="1600" dirty="0">
                <a:solidFill>
                  <a:schemeClr val="bg1"/>
                </a:solidFill>
              </a:rPr>
              <a:t>Marzo 2020 - Marsiglia/ FOS - RegionalAttack</a:t>
            </a:r>
            <a:r>
              <a:rPr lang="fr-FR" sz="1600" dirty="0" err="1">
                <a:solidFill>
                  <a:schemeClr val="bg1"/>
                </a:solidFill>
              </a:rPr>
              <a:t/>
            </a:r>
            <a:r>
              <a:rPr lang="fr-FR" sz="1600" dirty="0">
                <a:solidFill>
                  <a:schemeClr val="bg1"/>
                </a:solidFill>
              </a:rPr>
              <a:t/>
            </a:r>
          </a:p>
        </p:txBody>
      </p:sp>
      <p:pic>
        <p:nvPicPr>
          <p:cNvPr id="33" name="Image 32">
            <a:extLst>
              <a:ext uri="{FF2B5EF4-FFF2-40B4-BE49-F238E27FC236}">
                <a16:creationId xmlns:a16="http://schemas.microsoft.com/office/drawing/2014/main" id="{0BA48A3E-6CDD-44E9-B609-D0FE0CFEEDA2}"/>
              </a:ext>
            </a:extLst>
          </p:cNvPr>
          <p:cNvPicPr/>
          <p:nvPr/>
        </p:nvPicPr>
        <p:blipFill>
          <a:blip r:embed="rId13" cstate="email">
            <a:extLst>
              <a:ext uri="{28A0092B-C50C-407E-A947-70E740481C1C}">
                <a14:useLocalDpi xmlns:a14="http://schemas.microsoft.com/office/drawing/2010/main"/>
              </a:ext>
            </a:extLst>
          </a:blip>
          <a:stretch>
            <a:fillRect/>
          </a:stretch>
        </p:blipFill>
        <p:spPr>
          <a:xfrm>
            <a:off x="7289946" y="1083107"/>
            <a:ext cx="1807036" cy="1987658"/>
          </a:xfrm>
          <a:prstGeom prst="rect">
            <a:avLst/>
          </a:prstGeom>
        </p:spPr>
      </p:pic>
      <p:sp>
        <p:nvSpPr>
          <p:cNvPr id="38" name="ZoneTexte 37">
            <a:extLst>
              <a:ext uri="{FF2B5EF4-FFF2-40B4-BE49-F238E27FC236}">
                <a16:creationId xmlns:a16="http://schemas.microsoft.com/office/drawing/2014/main" id="{85ED66BA-0EF0-47B6-BF76-01C3C110AE2E}"/>
              </a:ext>
            </a:extLst>
          </p:cNvPr>
          <p:cNvSpPr txBox="1"/>
          <p:nvPr/>
        </p:nvSpPr>
        <p:spPr>
          <a:xfrm>
            <a:off x="7285673" y="2592168"/>
            <a:ext cx="1807036" cy="584775"/>
          </a:xfrm>
          <a:prstGeom prst="rect">
            <a:avLst/>
          </a:prstGeom>
          <a:solidFill>
            <a:srgbClr val="FF0000"/>
          </a:solidFill>
        </p:spPr>
        <p:txBody>
          <a:bodyPr wrap="square" rtlCol="0">
            <a:spAutoFit/>
          </a:bodyPr>
          <a:lstStyle/>
          <a:p>
            <a:pPr algn="ctr"/>
            <a:r>
              <a:rPr lang="fr-FR" sz="1600" dirty="0" err="1">
                <a:solidFill>
                  <a:schemeClr val="bg1"/>
                </a:solidFill>
              </a:rPr>
              <a:t>Dec</a:t>
            </a:r>
            <a:r>
              <a:rPr lang="fr-FR" sz="1600" dirty="0">
                <a:solidFill>
                  <a:schemeClr val="bg1"/>
                </a:solidFill>
              </a:rPr>
              <a:t> 2019 – Elbe (Spoofing AIS)</a:t>
            </a:r>
          </a:p>
        </p:txBody>
      </p:sp>
      <p:sp>
        <p:nvSpPr>
          <p:cNvPr id="39" name="Ellipse 38">
            <a:extLst>
              <a:ext uri="{FF2B5EF4-FFF2-40B4-BE49-F238E27FC236}">
                <a16:creationId xmlns:a16="http://schemas.microsoft.com/office/drawing/2014/main" id="{13FBFE6D-7EF2-4ED0-B6E1-5ECB0E63A511}"/>
              </a:ext>
            </a:extLst>
          </p:cNvPr>
          <p:cNvSpPr/>
          <p:nvPr/>
        </p:nvSpPr>
        <p:spPr>
          <a:xfrm>
            <a:off x="5835568" y="2605343"/>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avec flèche 39">
            <a:extLst>
              <a:ext uri="{FF2B5EF4-FFF2-40B4-BE49-F238E27FC236}">
                <a16:creationId xmlns:a16="http://schemas.microsoft.com/office/drawing/2014/main" id="{69A55AF5-CDA2-4682-AB3E-49B694949FFA}"/>
              </a:ext>
            </a:extLst>
          </p:cNvPr>
          <p:cNvCxnSpPr>
            <a:cxnSpLocks/>
            <a:stCxn id="38" idx="1"/>
            <a:endCxn id="39" idx="6"/>
          </p:cNvCxnSpPr>
          <p:nvPr/>
        </p:nvCxnSpPr>
        <p:spPr>
          <a:xfrm flipH="1" flipV="1">
            <a:off x="5965784" y="2691068"/>
            <a:ext cx="1319889" cy="19348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3" name="Connecteur droit avec flèche 42">
            <a:extLst>
              <a:ext uri="{FF2B5EF4-FFF2-40B4-BE49-F238E27FC236}">
                <a16:creationId xmlns:a16="http://schemas.microsoft.com/office/drawing/2014/main" id="{768AD8A0-8AD5-4E3B-8102-780C6C6F5140}"/>
              </a:ext>
            </a:extLst>
          </p:cNvPr>
          <p:cNvCxnSpPr>
            <a:cxnSpLocks/>
            <a:stCxn id="18" idx="3"/>
            <a:endCxn id="49" idx="3"/>
          </p:cNvCxnSpPr>
          <p:nvPr/>
        </p:nvCxnSpPr>
        <p:spPr>
          <a:xfrm flipV="1">
            <a:off x="4912055" y="2728622"/>
            <a:ext cx="674304" cy="87855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23" name="Image 22"/>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9457" y="700314"/>
            <a:ext cx="2390214" cy="2419156"/>
          </a:xfrm>
          <a:prstGeom prst="rect">
            <a:avLst/>
          </a:prstGeom>
        </p:spPr>
      </p:pic>
      <p:cxnSp>
        <p:nvCxnSpPr>
          <p:cNvPr id="51" name="Connecteur droit avec flèche 50">
            <a:extLst>
              <a:ext uri="{FF2B5EF4-FFF2-40B4-BE49-F238E27FC236}">
                <a16:creationId xmlns:a16="http://schemas.microsoft.com/office/drawing/2014/main" id="{DE87904D-8387-4574-9F6B-ADF6519EF102}"/>
              </a:ext>
            </a:extLst>
          </p:cNvPr>
          <p:cNvCxnSpPr>
            <a:cxnSpLocks/>
          </p:cNvCxnSpPr>
          <p:nvPr/>
        </p:nvCxnSpPr>
        <p:spPr>
          <a:xfrm flipV="1">
            <a:off x="2399671" y="2215644"/>
            <a:ext cx="3007661" cy="7281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8" name="Ellipse 57">
            <a:extLst>
              <a:ext uri="{FF2B5EF4-FFF2-40B4-BE49-F238E27FC236}">
                <a16:creationId xmlns:a16="http://schemas.microsoft.com/office/drawing/2014/main" id="{13FBFE6D-7EF2-4ED0-B6E1-5ECB0E63A511}"/>
              </a:ext>
            </a:extLst>
          </p:cNvPr>
          <p:cNvSpPr/>
          <p:nvPr/>
        </p:nvSpPr>
        <p:spPr>
          <a:xfrm>
            <a:off x="5360369" y="2117004"/>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72411" y="5247082"/>
            <a:ext cx="1497779" cy="1590538"/>
          </a:xfrm>
          <a:prstGeom prst="rect">
            <a:avLst/>
          </a:prstGeom>
        </p:spPr>
      </p:pic>
      <p:sp>
        <p:nvSpPr>
          <p:cNvPr id="44" name="ZoneTexte 43">
            <a:extLst>
              <a:ext uri="{FF2B5EF4-FFF2-40B4-BE49-F238E27FC236}">
                <a16:creationId xmlns:a16="http://schemas.microsoft.com/office/drawing/2014/main" id="{E193DEEB-A7E3-4E5D-9D4F-343E37DF0AD5}"/>
              </a:ext>
            </a:extLst>
          </p:cNvPr>
          <p:cNvSpPr txBox="1"/>
          <p:nvPr/>
        </p:nvSpPr>
        <p:spPr>
          <a:xfrm>
            <a:off x="3466526" y="6258152"/>
            <a:ext cx="1503665" cy="584775"/>
          </a:xfrm>
          <a:prstGeom prst="rect">
            <a:avLst/>
          </a:prstGeom>
          <a:solidFill>
            <a:srgbClr val="FF0000"/>
          </a:solidFill>
        </p:spPr>
        <p:txBody>
          <a:bodyPr wrap="square" rtlCol="0">
            <a:normAutofit fontScale="82142"/>
          </a:bodyPr>
          <a:lstStyle/>
          <a:p>
            <a:pPr algn="ctr"/>
            <a:r>
              <a:rPr lang="fr-FR" sz="1600" dirty="0">
                <a:solidFill>
                  <a:schemeClr val="bg1"/>
                </a:solidFill>
              </a:rPr>
              <a:t>settembre 2020 - Int </a:t>
            </a:r>
          </a:p>
          <a:p>
            <a:pPr algn="ctr"/>
            <a:r>
              <a:rPr lang="fr-FR" sz="1600" dirty="0">
                <a:solidFill>
                  <a:schemeClr val="bg1"/>
                </a:solidFill>
              </a:rPr>
              <a:t>(GEFCO)</a:t>
            </a:r>
          </a:p>
        </p:txBody>
      </p:sp>
      <p:cxnSp>
        <p:nvCxnSpPr>
          <p:cNvPr id="45" name="Connecteur droit avec flèche 44">
            <a:extLst>
              <a:ext uri="{FF2B5EF4-FFF2-40B4-BE49-F238E27FC236}">
                <a16:creationId xmlns:a16="http://schemas.microsoft.com/office/drawing/2014/main" id="{768AD8A0-8AD5-4E3B-8102-780C6C6F5140}"/>
              </a:ext>
            </a:extLst>
          </p:cNvPr>
          <p:cNvCxnSpPr>
            <a:cxnSpLocks/>
          </p:cNvCxnSpPr>
          <p:nvPr/>
        </p:nvCxnSpPr>
        <p:spPr>
          <a:xfrm flipV="1">
            <a:off x="4797860" y="2776794"/>
            <a:ext cx="788499" cy="247028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8" name="Image 17">
            <a:extLst>
              <a:ext uri="{FF2B5EF4-FFF2-40B4-BE49-F238E27FC236}">
                <a16:creationId xmlns:a16="http://schemas.microsoft.com/office/drawing/2014/main" id="{62C46F17-260B-4C4C-8CF6-9D7742E029E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680403" y="2889694"/>
            <a:ext cx="2231652" cy="1434971"/>
          </a:xfrm>
          <a:prstGeom prst="rect">
            <a:avLst/>
          </a:prstGeom>
        </p:spPr>
      </p:pic>
      <p:sp>
        <p:nvSpPr>
          <p:cNvPr id="22" name="ZoneTexte 21">
            <a:extLst>
              <a:ext uri="{FF2B5EF4-FFF2-40B4-BE49-F238E27FC236}">
                <a16:creationId xmlns:a16="http://schemas.microsoft.com/office/drawing/2014/main" id="{E193DEEB-A7E3-4E5D-9D4F-343E37DF0AD5}"/>
              </a:ext>
            </a:extLst>
          </p:cNvPr>
          <p:cNvSpPr txBox="1"/>
          <p:nvPr/>
        </p:nvSpPr>
        <p:spPr>
          <a:xfrm>
            <a:off x="2668175" y="4252961"/>
            <a:ext cx="2243880" cy="584775"/>
          </a:xfrm>
          <a:prstGeom prst="rect">
            <a:avLst/>
          </a:prstGeom>
          <a:solidFill>
            <a:srgbClr val="FF0000"/>
          </a:solidFill>
        </p:spPr>
        <p:txBody>
          <a:bodyPr wrap="square" rtlCol="0">
            <a:normAutofit fontScale="82142"/>
          </a:bodyPr>
          <a:lstStyle/>
          <a:p>
            <a:pPr algn="ctr"/>
            <a:r>
              <a:rPr lang="fr-FR" sz="1600" dirty="0">
                <a:solidFill>
                  <a:schemeClr val="bg1"/>
                </a:solidFill>
              </a:rPr>
              <a:t>settembre 2020 - Int </a:t>
            </a:r>
          </a:p>
          <a:p>
            <a:pPr algn="ctr"/>
            <a:r>
              <a:rPr lang="fr-FR" sz="1600" dirty="0">
                <a:solidFill>
                  <a:schemeClr val="bg1"/>
                </a:solidFill>
              </a:rPr>
              <a:t>(CMA-CGM)</a:t>
            </a:r>
          </a:p>
        </p:txBody>
      </p:sp>
    </p:spTree>
    <p:extLst>
      <p:ext uri="{BB962C8B-B14F-4D97-AF65-F5344CB8AC3E}">
        <p14:creationId xmlns:p14="http://schemas.microsoft.com/office/powerpoint/2010/main" val="2434672819"/>
      </p:ext>
    </p:extLst>
  </p:cSld>
  <p:clrMapOvr>
    <a:masterClrMapping/>
  </p:clrMapOvr>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19261D-48D4-487F-A175-EC9EAB357DAB}"/>
              </a:ext>
            </a:extLst>
          </p:cNvPr>
          <p:cNvSpPr/>
          <p:nvPr/>
        </p:nvSpPr>
        <p:spPr>
          <a:xfrm>
            <a:off x="1067111" y="87743"/>
            <a:ext cx="7471977" cy="480131"/>
          </a:xfrm>
          <a:prstGeom prst="rect">
            <a:avLst/>
          </a:prstGeom>
        </p:spPr>
        <p:txBody>
          <a:bodyPr wrap="square">
            <a:spAutoFit/>
          </a:bodyPr>
          <a:lstStyle/>
          <a:p>
            <a:pPr lvl="0" defTabSz="457200" eaLnBrk="0" fontAlgn="base" hangingPunct="0">
              <a:lnSpc>
                <a:spcPct val="90000"/>
              </a:lnSpc>
              <a:spcBef>
                <a:spcPct val="0"/>
              </a:spcBef>
              <a:spcAft>
                <a:spcPct val="0"/>
              </a:spcAft>
              <a:defRPr/>
            </a:pPr>
            <a:r>
              <a:rPr lang="en-US" sz="2800" b="1" dirty="0">
                <a:solidFill>
                  <a:schemeClr val="tx2"/>
                </a:solidFill>
                <a:latin typeface="Century Gothic"/>
              </a:rPr>
              <a:t>Attacchi/incidenti (2020 - 22)</a:t>
            </a:r>
          </a:p>
        </p:txBody>
      </p:sp>
      <p:graphicFrame>
        <p:nvGraphicFramePr>
          <p:cNvPr id="5" name="Tableau 2">
            <a:extLst>
              <a:ext uri="{FF2B5EF4-FFF2-40B4-BE49-F238E27FC236}">
                <a16:creationId xmlns:a16="http://schemas.microsoft.com/office/drawing/2014/main" id="{49044543-A11B-4146-8DD0-C769E53869C1}"/>
              </a:ext>
            </a:extLst>
          </p:cNvPr>
          <p:cNvGraphicFramePr>
            <a:graphicFrameLocks noGrp="1"/>
          </p:cNvGraphicFramePr>
          <p:nvPr/>
        </p:nvGraphicFramePr>
        <p:xfrm>
          <a:off x="24170" y="557929"/>
          <a:ext cx="12181898" cy="6453684"/>
        </p:xfrm>
        <a:graphic>
          <a:graphicData uri="http://schemas.openxmlformats.org/drawingml/2006/table">
            <a:tbl>
              <a:tblPr firstRow="1" bandRow="1">
                <a:tableStyleId>{00A15C55-8517-42AA-B614-E9B94910E393}</a:tableStyleId>
              </a:tblPr>
              <a:tblGrid>
                <a:gridCol w="1299411">
                  <a:extLst>
                    <a:ext uri="{9D8B030D-6E8A-4147-A177-3AD203B41FA5}">
                      <a16:colId xmlns:a16="http://schemas.microsoft.com/office/drawing/2014/main" val="1088414025"/>
                    </a:ext>
                  </a:extLst>
                </a:gridCol>
                <a:gridCol w="732738">
                  <a:extLst>
                    <a:ext uri="{9D8B030D-6E8A-4147-A177-3AD203B41FA5}">
                      <a16:colId xmlns:a16="http://schemas.microsoft.com/office/drawing/2014/main" val="4089547325"/>
                    </a:ext>
                  </a:extLst>
                </a:gridCol>
                <a:gridCol w="4661456">
                  <a:extLst>
                    <a:ext uri="{9D8B030D-6E8A-4147-A177-3AD203B41FA5}">
                      <a16:colId xmlns:a16="http://schemas.microsoft.com/office/drawing/2014/main" val="2781936043"/>
                    </a:ext>
                  </a:extLst>
                </a:gridCol>
                <a:gridCol w="5488293">
                  <a:extLst>
                    <a:ext uri="{9D8B030D-6E8A-4147-A177-3AD203B41FA5}">
                      <a16:colId xmlns:a16="http://schemas.microsoft.com/office/drawing/2014/main" val="2193076198"/>
                    </a:ext>
                  </a:extLst>
                </a:gridCol>
              </a:tblGrid>
              <a:tr h="316218">
                <a:tc>
                  <a:txBody>
                    <a:bodyPr/>
                    <a:lstStyle/>
                    <a:p>
                      <a:pPr algn="ctr"/>
                      <a:r>
                        <a:rPr lang="fr-FR" sz="1400" dirty="0" err="1"/>
                        <a:t>Entità</a:t>
                      </a:r>
                      <a:endParaRPr lang="fr-FR" sz="1400" dirty="0"/>
                    </a:p>
                  </a:txBody>
                  <a:tcPr/>
                </a:tc>
                <a:tc>
                  <a:txBody>
                    <a:bodyPr/>
                    <a:lstStyle/>
                    <a:p>
                      <a:pPr algn="ctr"/>
                      <a:r>
                        <a:rPr lang="fr-FR" sz="1400" dirty="0"/>
                        <a:t>Data</a:t>
                      </a:r>
                    </a:p>
                  </a:txBody>
                  <a:tcPr/>
                </a:tc>
                <a:tc>
                  <a:txBody>
                    <a:bodyPr>
                      <a:normAutofit fontScale="92857"/>
                    </a:bodyPr>
                    <a:lstStyle/>
                    <a:p>
                      <a:pPr algn="ctr"/>
                      <a:r>
                        <a:rPr lang="fr-FR" sz="1400" dirty="0"/>
                        <a:t>Impatto</a:t>
                      </a:r>
                    </a:p>
                  </a:txBody>
                  <a:tcPr/>
                </a:tc>
                <a:tc>
                  <a:txBody>
                    <a:bodyPr/>
                    <a:lstStyle/>
                    <a:p>
                      <a:pPr algn="ctr"/>
                      <a:r>
                        <a:rPr lang="fr-FR" sz="1400" dirty="0" err="1"/>
                        <a:t>Analisi</a:t>
                      </a:r>
                      <a:endParaRPr lang="fr-FR" sz="1400" dirty="0"/>
                    </a:p>
                  </a:txBody>
                  <a:tcPr/>
                </a:tc>
                <a:extLst>
                  <a:ext uri="{0D108BD9-81ED-4DB2-BD59-A6C34878D82A}">
                    <a16:rowId xmlns:a16="http://schemas.microsoft.com/office/drawing/2014/main" val="3208564696"/>
                  </a:ext>
                </a:extLst>
              </a:tr>
              <a:tr h="538893">
                <a:tc>
                  <a:txBody>
                    <a:bodyPr>
                      <a:normAutofit fontScale="96428"/>
                    </a:bodyPr>
                    <a:lstStyle/>
                    <a:p>
                      <a:pPr algn="ctr"/>
                      <a:r>
                        <a:rPr lang="fr-FR" sz="1400" dirty="0"/>
                        <a:t>Porto di Bandar Abbas</a:t>
                      </a:r>
                    </a:p>
                  </a:txBody>
                  <a:tcPr/>
                </a:tc>
                <a:tc>
                  <a:txBody>
                    <a:bodyPr/>
                    <a:lstStyle/>
                    <a:p>
                      <a:pPr algn="ctr"/>
                      <a:r>
                        <a:rPr lang="fr-FR" sz="1400" dirty="0"/>
                        <a:t>2020</a:t>
                      </a:r>
                    </a:p>
                  </a:txBody>
                  <a:tcPr/>
                </a:tc>
                <a:tc>
                  <a:txBody>
                    <a:bodyPr/>
                    <a:lstStyle/>
                    <a:p>
                      <a:pPr algn="l"/>
                      <a:r>
                        <a:rPr lang="en-US" sz="1400" dirty="0"/>
                        <a:t>Incapacità di realizzare terminali di carico e scarico</a:t>
                      </a:r>
                    </a:p>
                  </a:txBody>
                  <a:tcPr/>
                </a:tc>
                <a:tc>
                  <a:txBody>
                    <a:bodyPr>
                      <a:normAutofit fontScale="96788"/>
                    </a:bodyPr>
                    <a:lstStyle/>
                    <a:p>
                      <a:pPr marL="0" algn="l" defTabSz="914400" rtl="0" eaLnBrk="1" latinLnBrk="0" hangingPunct="1"/>
                      <a:r>
                        <a:rPr lang="fr-FR" sz="1400" kern="1200" dirty="0" err="1">
                          <a:solidFill>
                            <a:schemeClr val="dk1"/>
                          </a:solidFill>
                          <a:latin typeface="+mn-lt"/>
                          <a:ea typeface="+mn-ea"/>
                          <a:cs typeface="+mn-cs"/>
                        </a:rPr>
                        <a:t>Deliberazione</a:t>
                      </a:r>
                      <a:r>
                        <a:rPr lang="fr-FR" sz="1400" kern="1200" dirty="0">
                          <a:solidFill>
                            <a:schemeClr val="dk1"/>
                          </a:solidFill>
                          <a:latin typeface="+mn-lt"/>
                          <a:ea typeface="+mn-ea"/>
                          <a:cs typeface="+mn-cs"/>
                        </a:rPr>
                        <a:t> </a:t>
                      </a:r>
                      <a:r>
                        <a:rPr lang="fr-FR" sz="1400" b="1" kern="1200" dirty="0">
                          <a:solidFill>
                            <a:schemeClr val="dk1"/>
                          </a:solidFill>
                          <a:latin typeface="+mn-lt"/>
                          <a:ea typeface="+mn-ea"/>
                          <a:cs typeface="+mn-cs"/>
                        </a:rPr>
                        <a:t>di un</a:t>
                      </a:r>
                      <a:r>
                        <a:rPr lang="fr-FR" sz="1400" b="1" kern="1200" dirty="0" err="1">
                          <a:solidFill>
                            <a:schemeClr val="dk1"/>
                          </a:solidFill>
                          <a:latin typeface="+mn-lt"/>
                          <a:ea typeface="+mn-ea"/>
                          <a:cs typeface="+mn-cs"/>
                        </a:rPr>
                        <a:t> porto</a:t>
                      </a:r>
                      <a:r>
                        <a:rPr lang="fr-FR" sz="1400" b="1" kern="1200" dirty="0">
                          <a:solidFill>
                            <a:schemeClr val="dk1"/>
                          </a:solidFill>
                          <a:latin typeface="+mn-lt"/>
                          <a:ea typeface="+mn-ea"/>
                          <a:cs typeface="+mn-cs"/>
                        </a:rPr>
                        <a:t> "</a:t>
                      </a:r>
                      <a:r>
                        <a:rPr lang="fr-FR" sz="1600" b="1" kern="1200" dirty="0">
                          <a:solidFill>
                            <a:schemeClr val="dk1"/>
                          </a:solidFill>
                          <a:latin typeface="+mn-lt"/>
                          <a:ea typeface="+mn-ea"/>
                          <a:cs typeface="+mn-cs"/>
                        </a:rPr>
                        <a:t> non critico</a:t>
                      </a:r>
                      <a:r>
                        <a:rPr lang="fr-FR" sz="1400" kern="1200" dirty="0">
                          <a:solidFill>
                            <a:schemeClr val="dk1"/>
                          </a:solidFill>
                          <a:latin typeface="+mn-lt"/>
                          <a:ea typeface="+mn-ea"/>
                          <a:cs typeface="+mn-cs"/>
                        </a:rPr>
                        <a:t>" da parte di un</a:t>
                      </a:r>
                      <a:r>
                        <a:rPr lang="fr-FR" sz="1400" kern="1200" dirty="0" err="1">
                          <a:solidFill>
                            <a:schemeClr val="dk1"/>
                          </a:solidFill>
                          <a:latin typeface="+mn-lt"/>
                          <a:ea typeface="+mn-ea"/>
                          <a:cs typeface="+mn-cs"/>
                        </a:rPr>
                        <a:t> paese</a:t>
                      </a:r>
                      <a:r>
                        <a:rPr lang="fr-FR" sz="1400" kern="1200" dirty="0">
                          <a:solidFill>
                            <a:schemeClr val="dk1"/>
                          </a:solidFill>
                          <a:latin typeface="+mn-lt"/>
                          <a:ea typeface="+mn-ea"/>
                          <a:cs typeface="+mn-cs"/>
                        </a:rPr>
                        <a:t> </a:t>
                      </a:r>
                      <a:r>
                        <a:rPr lang="fr-FR" sz="1400" kern="1200" dirty="0" err="1">
                          <a:solidFill>
                            <a:schemeClr val="dk1"/>
                          </a:solidFill>
                          <a:latin typeface="+mn-lt"/>
                          <a:ea typeface="+mn-ea"/>
                          <a:cs typeface="+mn-cs"/>
                        </a:rPr>
                        <a:t>in un</a:t>
                      </a:r>
                      <a:r>
                        <a:rPr lang="fr-FR" sz="1400" kern="1200" dirty="0">
                          <a:solidFill>
                            <a:schemeClr val="dk1"/>
                          </a:solidFill>
                          <a:latin typeface="+mn-lt"/>
                          <a:ea typeface="+mn-ea"/>
                          <a:cs typeface="+mn-cs"/>
                        </a:rPr>
                        <a:t> </a:t>
                      </a:r>
                      <a:r>
                        <a:rPr lang="fr-FR" sz="1400" kern="1200" dirty="0" err="1">
                          <a:solidFill>
                            <a:schemeClr val="dk1"/>
                          </a:solidFill>
                          <a:latin typeface="+mn-lt"/>
                          <a:ea typeface="+mn-ea"/>
                          <a:cs typeface="+mn-cs"/>
                        </a:rPr>
                        <a:t/>
                      </a:r>
                      <a:r>
                        <a:rPr lang="fr-FR" sz="1400" kern="1200" dirty="0">
                          <a:solidFill>
                            <a:schemeClr val="dk1"/>
                          </a:solidFill>
                          <a:latin typeface="+mn-lt"/>
                          <a:ea typeface="+mn-ea"/>
                          <a:cs typeface="+mn-cs"/>
                        </a:rPr>
                        <a:t/>
                      </a:r>
                      <a:r>
                        <a:rPr lang="fr-FR" sz="1400" kern="1200" dirty="0" err="1">
                          <a:solidFill>
                            <a:schemeClr val="dk1"/>
                          </a:solidFill>
                          <a:latin typeface="+mn-lt"/>
                          <a:ea typeface="+mn-ea"/>
                          <a:cs typeface="+mn-cs"/>
                        </a:rPr>
                        <a:t> attacco</a:t>
                      </a:r>
                      <a:r>
                        <a:rPr lang="fr-FR" sz="1400" kern="1200" dirty="0">
                          <a:solidFill>
                            <a:schemeClr val="dk1"/>
                          </a:solidFill>
                          <a:latin typeface="+mn-lt"/>
                          <a:ea typeface="+mn-ea"/>
                          <a:cs typeface="+mn-cs"/>
                        </a:rPr>
                        <a:t> </a:t>
                      </a:r>
                      <a:r>
                        <a:rPr lang="fr-FR" sz="1400" kern="1200" dirty="0" err="1">
                          <a:solidFill>
                            <a:schemeClr val="dk1"/>
                          </a:solidFill>
                          <a:latin typeface="+mn-lt"/>
                          <a:ea typeface="+mn-ea"/>
                          <a:cs typeface="+mn-cs"/>
                        </a:rPr>
                        <a:t>preventivo che dà luogo a una risposta immediata</a:t>
                      </a:r>
                      <a:endParaRPr lang="fr-FR" sz="1400" kern="1200" dirty="0">
                        <a:solidFill>
                          <a:schemeClr val="dk1"/>
                        </a:solidFill>
                        <a:latin typeface="+mn-lt"/>
                        <a:ea typeface="+mn-ea"/>
                        <a:cs typeface="+mn-cs"/>
                      </a:endParaRPr>
                    </a:p>
                  </a:txBody>
                  <a:tcPr/>
                </a:tc>
                <a:extLst>
                  <a:ext uri="{0D108BD9-81ED-4DB2-BD59-A6C34878D82A}">
                    <a16:rowId xmlns:a16="http://schemas.microsoft.com/office/drawing/2014/main" val="960647121"/>
                  </a:ext>
                </a:extLst>
              </a:tr>
              <a:tr h="383734">
                <a:tc>
                  <a:txBody>
                    <a:bodyPr/>
                    <a:lstStyle/>
                    <a:p>
                      <a:pPr algn="ctr"/>
                      <a:r>
                        <a:rPr lang="fr-FR" sz="1400" dirty="0"/>
                        <a:t>MSC</a:t>
                      </a:r>
                    </a:p>
                  </a:txBody>
                  <a:tcPr/>
                </a:tc>
                <a:tc>
                  <a:txBody>
                    <a:bodyPr/>
                    <a:lstStyle/>
                    <a:p>
                      <a:pPr algn="ctr"/>
                      <a:r>
                        <a:rPr lang="fr-FR" sz="1400" dirty="0"/>
                        <a:t>2020</a:t>
                      </a:r>
                    </a:p>
                  </a:txBody>
                  <a:tcPr/>
                </a:tc>
                <a:tc>
                  <a:txBody>
                    <a:bodyPr>
                      <a:normAutofit fontScale="93388"/>
                    </a:bodyPr>
                    <a:lstStyle/>
                    <a:p>
                      <a:pPr algn="l"/>
                      <a:r>
                        <a:rPr lang="en-US" sz="1400" kern="1200" dirty="0">
                          <a:solidFill>
                            <a:schemeClr val="dk1"/>
                          </a:solidFill>
                          <a:latin typeface="+mn-lt"/>
                          <a:ea typeface="+mn-ea"/>
                          <a:cs typeface="+mn-cs"/>
                        </a:rPr>
                        <a:t>Servizi inutilizzabili (&gt;12 h) Pagina web e interfaccia cliente inaccessibili per diversi giorni in alcune zone</a:t>
                      </a:r>
                      <a:endParaRPr lang="fr-FR" sz="1400" kern="1200" dirty="0">
                        <a:solidFill>
                          <a:schemeClr val="dk1"/>
                        </a:solidFill>
                        <a:latin typeface="+mn-lt"/>
                        <a:ea typeface="+mn-ea"/>
                        <a:cs typeface="+mn-cs"/>
                      </a:endParaRPr>
                    </a:p>
                  </a:txBody>
                  <a:tcPr/>
                </a:tc>
                <a:tc>
                  <a:txBody>
                    <a:bodyPr>
                      <a:normAutofit fontScale="89743"/>
                    </a:bodyPr>
                    <a:lstStyle/>
                    <a:p>
                      <a:pPr algn="l"/>
                      <a:r>
                        <a:rPr lang="en-US" sz="1600" b="1" dirty="0"/>
                        <a:t>Servizi locali</a:t>
                      </a:r>
                      <a:r>
                        <a:rPr lang="en-US" sz="1400" dirty="0"/>
                        <a:t> che hanno permesso al l'operatore di continuare ad operare in alcune regioni</a:t>
                      </a:r>
                      <a:endParaRPr lang="fr-FR" sz="1400" dirty="0"/>
                    </a:p>
                  </a:txBody>
                  <a:tcPr/>
                </a:tc>
                <a:extLst>
                  <a:ext uri="{0D108BD9-81ED-4DB2-BD59-A6C34878D82A}">
                    <a16:rowId xmlns:a16="http://schemas.microsoft.com/office/drawing/2014/main" val="547574617"/>
                  </a:ext>
                </a:extLst>
              </a:tr>
              <a:tr h="538893">
                <a:tc>
                  <a:txBody>
                    <a:bodyPr/>
                    <a:lstStyle/>
                    <a:p>
                      <a:pPr algn="ctr"/>
                      <a:r>
                        <a:rPr lang="fr-FR" sz="1400" dirty="0"/>
                        <a:t>MED EUROPE TERMINAL</a:t>
                      </a:r>
                    </a:p>
                  </a:txBody>
                  <a:tcPr>
                    <a:solidFill>
                      <a:schemeClr val="accent1">
                        <a:lumMod val="20000"/>
                        <a:lumOff val="80000"/>
                      </a:schemeClr>
                    </a:solidFill>
                  </a:tcPr>
                </a:tc>
                <a:tc>
                  <a:txBody>
                    <a:bodyPr/>
                    <a:lstStyle/>
                    <a:p>
                      <a:pPr algn="ctr"/>
                      <a:r>
                        <a:rPr lang="fr-FR" sz="1400" dirty="0"/>
                        <a:t>2020</a:t>
                      </a:r>
                    </a:p>
                  </a:txBody>
                  <a:tcPr/>
                </a:tc>
                <a:tc>
                  <a:txBody>
                    <a:bodyPr>
                      <a:normAutofit fontScale="89010"/>
                    </a:bodyPr>
                    <a:lstStyle/>
                    <a:p>
                      <a:pPr algn="l"/>
                      <a:r>
                        <a:rPr lang="en-US" sz="1400" dirty="0"/>
                        <a:t>Servizi Internet bloccati che hanno avuto un impatto sul portale web e sui messaggi.</a:t>
                      </a:r>
                      <a:endParaRPr lang="fr-FR" sz="1400" dirty="0"/>
                    </a:p>
                  </a:txBody>
                  <a:tcPr/>
                </a:tc>
                <a:tc>
                  <a:txBody>
                    <a:bodyPr/>
                    <a:lstStyle/>
                    <a:p>
                      <a:pPr algn="l"/>
                      <a:r>
                        <a:rPr lang="en-US" sz="1400" dirty="0"/>
                        <a:t>L'operatore marittimo è stato</a:t>
                      </a:r>
                      <a:r>
                        <a:rPr lang="en-US" sz="1600" b="1" dirty="0"/>
                        <a:t> vittima</a:t>
                      </a:r>
                      <a:r>
                        <a:rPr lang="en-US" sz="1400" dirty="0"/>
                        <a:t> collaterale di un attacco alla Regione Sud durante il contenimento del</a:t>
                      </a:r>
                      <a:endParaRPr lang="fr-FR" sz="1400" dirty="0"/>
                    </a:p>
                  </a:txBody>
                  <a:tcPr/>
                </a:tc>
                <a:extLst>
                  <a:ext uri="{0D108BD9-81ED-4DB2-BD59-A6C34878D82A}">
                    <a16:rowId xmlns:a16="http://schemas.microsoft.com/office/drawing/2014/main" val="670403900"/>
                  </a:ext>
                </a:extLst>
              </a:tr>
              <a:tr h="538893">
                <a:tc>
                  <a:txBody>
                    <a:bodyPr/>
                    <a:lstStyle/>
                    <a:p>
                      <a:pPr algn="ctr"/>
                      <a:r>
                        <a:rPr lang="fr-FR" sz="1400" dirty="0"/>
                        <a:t> </a:t>
                      </a:r>
                    </a:p>
                    <a:p>
                      <a:pPr algn="ctr"/>
                      <a:r>
                        <a:rPr lang="fr-FR" sz="1400" dirty="0"/>
                        <a:t>GNSS/AIS</a:t>
                      </a:r>
                    </a:p>
                  </a:txBody>
                  <a:tcPr/>
                </a:tc>
                <a:tc>
                  <a:txBody>
                    <a:bodyPr/>
                    <a:lstStyle/>
                    <a:p>
                      <a:pPr algn="ctr"/>
                      <a:r>
                        <a:rPr lang="fr-FR" sz="1400" dirty="0"/>
                        <a:t>2018 - 2020</a:t>
                      </a:r>
                    </a:p>
                  </a:txBody>
                  <a:tcPr/>
                </a:tc>
                <a:tc>
                  <a:txBody>
                    <a:bodyPr/>
                    <a:lstStyle/>
                    <a:p>
                      <a:pPr algn="l"/>
                      <a:r>
                        <a:rPr lang="en-US" sz="1400" dirty="0"/>
                        <a:t>Saturazione dei ricevitori AIS (osservata nel Mediterraneo nel 2019, in Cina negli USA nel 2020)Permanente GPS jamming in Eastern Med, Cina e Mar Nero</a:t>
                      </a:r>
                      <a:endParaRPr lang="fr-FR" sz="1400" dirty="0"/>
                    </a:p>
                  </a:txBody>
                  <a:tcPr/>
                </a:tc>
                <a:tc>
                  <a:txBody>
                    <a:bodyPr>
                      <a:normAutofit fontScale="80130"/>
                    </a:bodyPr>
                    <a:lstStyle/>
                    <a:p>
                      <a:pPr algn="l"/>
                      <a:r>
                        <a:rPr lang="en-US" sz="1400" dirty="0"/>
                        <a:t>Le interferenze o i tentativi</a:t>
                      </a:r>
                      <a:r>
                        <a:rPr lang="en-US" sz="1400" dirty="0" err="1"/>
                        <a:t> di inganno (saturazione) del GNSS/</a:t>
                      </a:r>
                      <a:r>
                        <a:rPr lang="en-US" sz="1400" dirty="0"/>
                        <a:t> AIS</a:t>
                      </a:r>
                      <a:r>
                        <a:rPr lang="en-US" sz="1400" b="1" dirty="0"/>
                        <a:t> rappresentano un</a:t>
                      </a:r>
                      <a:r>
                        <a:rPr lang="en-US" sz="1400" dirty="0"/>
                        <a:t> pericolo</a:t>
                      </a:r>
                      <a:r>
                        <a:rPr lang="en-US" sz="1400" b="1" dirty="0"/>
                        <a:t> reale</a:t>
                      </a:r>
                      <a:r>
                        <a:rPr lang="en-US" sz="1400" dirty="0"/>
                        <a:t> per la navigazione. Osservabili nelle loro forme più grossolane, gli attacchi ai sistemi GNSS/AIS possono alla fine distorcere tutti i dati marittimi.</a:t>
                      </a:r>
                      <a:endParaRPr lang="fr-FR" sz="1400" dirty="0"/>
                    </a:p>
                  </a:txBody>
                  <a:tcPr/>
                </a:tc>
                <a:extLst>
                  <a:ext uri="{0D108BD9-81ED-4DB2-BD59-A6C34878D82A}">
                    <a16:rowId xmlns:a16="http://schemas.microsoft.com/office/drawing/2014/main" val="357978025"/>
                  </a:ext>
                </a:extLst>
              </a:tr>
              <a:tr h="538893">
                <a:tc>
                  <a:txBody>
                    <a:bodyPr>
                      <a:normAutofit fontScale="93750"/>
                    </a:bodyPr>
                    <a:lstStyle/>
                    <a:p>
                      <a:pPr algn="ctr"/>
                      <a:r>
                        <a:rPr lang="fr-FR" sz="1400" dirty="0"/>
                        <a:t>CARNEVALE</a:t>
                      </a:r>
                    </a:p>
                  </a:txBody>
                  <a:tcPr/>
                </a:tc>
                <a:tc>
                  <a:txBody>
                    <a:bodyPr/>
                    <a:lstStyle/>
                    <a:p>
                      <a:pPr algn="ctr"/>
                      <a:r>
                        <a:rPr lang="fr-FR" sz="1400" dirty="0"/>
                        <a:t>2020</a:t>
                      </a:r>
                    </a:p>
                  </a:txBody>
                  <a:tcPr/>
                </a:tc>
                <a:tc>
                  <a:txBody>
                    <a:bodyPr>
                      <a:normAutofit fontScale="83333"/>
                    </a:bodyPr>
                    <a:lstStyle/>
                    <a:p>
                      <a:pPr algn="l"/>
                      <a:r>
                        <a:rPr lang="en-US" sz="1400" dirty="0"/>
                        <a:t>Perdita di dati dei clienti e dei dipendenti.Perdita di attività sulla crociera (prenotazioni) </a:t>
                      </a:r>
                      <a:endParaRPr lang="fr-FR" sz="1400" dirty="0"/>
                    </a:p>
                  </a:txBody>
                  <a:tcPr/>
                </a:tc>
                <a:tc>
                  <a:txBody>
                    <a:bodyPr>
                      <a:normAutofit fontScale="96031"/>
                    </a:bodyPr>
                    <a:lstStyle/>
                    <a:p>
                      <a:pPr algn="l"/>
                      <a:r>
                        <a:rPr lang="en-US" sz="1400" dirty="0"/>
                        <a:t>Classico attacco ransomware che crittografata parte dei sistemi CIS e dati e bloccato l'attività per diverse ore. </a:t>
                      </a:r>
                      <a:endParaRPr lang="fr-FR" sz="1400" dirty="0"/>
                    </a:p>
                  </a:txBody>
                  <a:tcPr/>
                </a:tc>
                <a:extLst>
                  <a:ext uri="{0D108BD9-81ED-4DB2-BD59-A6C34878D82A}">
                    <a16:rowId xmlns:a16="http://schemas.microsoft.com/office/drawing/2014/main" val="3030553060"/>
                  </a:ext>
                </a:extLst>
              </a:tr>
              <a:tr h="538893">
                <a:tc>
                  <a:txBody>
                    <a:bodyPr/>
                    <a:lstStyle/>
                    <a:p>
                      <a:pPr algn="ctr"/>
                      <a:r>
                        <a:rPr lang="fr-FR" sz="1400" dirty="0"/>
                        <a:t>CMA/ CGM</a:t>
                      </a:r>
                    </a:p>
                  </a:txBody>
                  <a:tcPr>
                    <a:solidFill>
                      <a:schemeClr val="accent1">
                        <a:lumMod val="20000"/>
                        <a:lumOff val="80000"/>
                      </a:schemeClr>
                    </a:solidFill>
                  </a:tcPr>
                </a:tc>
                <a:tc>
                  <a:txBody>
                    <a:bodyPr/>
                    <a:lstStyle/>
                    <a:p>
                      <a:pPr algn="ctr"/>
                      <a:r>
                        <a:rPr lang="fr-FR" sz="1400" dirty="0"/>
                        <a:t>2020</a:t>
                      </a:r>
                    </a:p>
                  </a:txBody>
                  <a:tcPr/>
                </a:tc>
                <a:tc>
                  <a:txBody>
                    <a:bodyPr/>
                    <a:lstStyle/>
                    <a:p>
                      <a:pPr algn="l"/>
                      <a:r>
                        <a:rPr lang="fr-FR" sz="1400" dirty="0"/>
                        <a:t>Dati e servizi in prova</a:t>
                      </a:r>
                      <a:r>
                        <a:rPr lang="fr-FR" sz="1400" dirty="0" err="1"/>
                        <a:t/>
                      </a:r>
                      <a:r>
                        <a:rPr lang="fr-FR" sz="1400" dirty="0"/>
                        <a:t/>
                      </a:r>
                      <a:r>
                        <a:rPr lang="fr-FR" sz="1400" dirty="0" err="1"/>
                        <a:t/>
                      </a:r>
                      <a:endParaRPr lang="fr-FR" sz="1400" dirty="0"/>
                    </a:p>
                    <a:p>
                      <a:pPr algn="l"/>
                      <a:r>
                        <a:rPr lang="fr-FR" sz="1400" dirty="0" err="1"/>
                        <a:t>Perdita di</a:t>
                      </a:r>
                      <a:r>
                        <a:rPr lang="fr-FR" sz="1400" dirty="0"/>
                        <a:t>  clienti</a:t>
                      </a:r>
                      <a:r>
                        <a:rPr lang="fr-FR" sz="1400" dirty="0" err="1"/>
                        <a:t/>
                      </a:r>
                      <a:r>
                        <a:rPr lang="fr-FR" sz="1400" dirty="0"/>
                        <a:t> </a:t>
                      </a:r>
                    </a:p>
                  </a:txBody>
                  <a:tcPr/>
                </a:tc>
                <a:tc>
                  <a:txBody>
                    <a:bodyPr>
                      <a:normAutofit fontScale="98863"/>
                    </a:bodyPr>
                    <a:lstStyle/>
                    <a:p>
                      <a:pPr algn="l"/>
                      <a:r>
                        <a:rPr lang="fr-FR" sz="1400" b="0" dirty="0"/>
                        <a:t>L'</a:t>
                      </a:r>
                      <a:r>
                        <a:rPr lang="fr-FR" sz="1400" b="0" dirty="0" err="1"/>
                        <a:t> attacco è</a:t>
                      </a:r>
                      <a:r>
                        <a:rPr lang="fr-FR" sz="1400" b="0" dirty="0"/>
                        <a:t> </a:t>
                      </a:r>
                      <a:r>
                        <a:rPr lang="fr-FR" sz="1400" b="0" dirty="0" err="1"/>
                        <a:t/>
                      </a:r>
                      <a:r>
                        <a:rPr lang="fr-FR" sz="1400" b="0" dirty="0"/>
                        <a:t> </a:t>
                      </a:r>
                      <a:r>
                        <a:rPr lang="fr-FR" sz="1400" b="0" dirty="0" err="1"/>
                        <a:t/>
                      </a:r>
                      <a:r>
                        <a:rPr lang="fr-FR" sz="1400" b="0" dirty="0"/>
                        <a:t> stato</a:t>
                      </a:r>
                      <a:r>
                        <a:rPr lang="fr-FR" sz="1400" b="0" dirty="0" err="1"/>
                        <a:t/>
                      </a:r>
                      <a:r>
                        <a:rPr lang="fr-FR" sz="1400" b="0" dirty="0"/>
                        <a:t> risolto</a:t>
                      </a:r>
                      <a:r>
                        <a:rPr lang="fr-FR" sz="1400" b="0" dirty="0" err="1"/>
                        <a:t> da</a:t>
                      </a:r>
                      <a:r>
                        <a:rPr lang="fr-FR" sz="1400" b="0" dirty="0"/>
                        <a:t/>
                      </a:r>
                      <a:r>
                        <a:rPr lang="fr-FR" sz="1400" b="0" dirty="0" err="1"/>
                        <a:t/>
                      </a:r>
                      <a:r>
                        <a:rPr lang="fr-FR" sz="1400" b="0" dirty="0"/>
                        <a:t> </a:t>
                      </a:r>
                      <a:r>
                        <a:rPr lang="fr-FR" sz="1400" b="1" dirty="0"/>
                        <a:t>più</a:t>
                      </a:r>
                      <a:r>
                        <a:rPr lang="fr-FR" sz="1400" b="1" dirty="0" err="1"/>
                        <a:t/>
                      </a:r>
                      <a:r>
                        <a:rPr lang="fr-FR" sz="1400" b="1" dirty="0"/>
                        <a:t> </a:t>
                      </a:r>
                      <a:r>
                        <a:rPr lang="fr-FR" sz="1400" b="1" dirty="0" err="1"/>
                        <a:t>di due settimane da</a:t>
                      </a:r>
                      <a:r>
                        <a:rPr lang="fr-FR" sz="1400" b="1" dirty="0"/>
                        <a:t/>
                      </a:r>
                      <a:r>
                        <a:rPr lang="fr-FR" sz="1400" b="1" dirty="0" err="1"/>
                        <a:t> specialisti non familiari con la società CIS.</a:t>
                      </a:r>
                      <a:r>
                        <a:rPr lang="fr-FR" sz="1400" b="1" dirty="0"/>
                        <a:t/>
                      </a:r>
                      <a:r>
                        <a:rPr lang="fr-FR" sz="1400" b="0" dirty="0"/>
                        <a:t/>
                      </a:r>
                    </a:p>
                    <a:p>
                      <a:pPr algn="l"/>
                      <a:r>
                        <a:rPr lang="fr-FR" sz="1400" b="0" dirty="0"/>
                        <a:t>La comunicazione deve concentrarsi sulle priorità degli operatori</a:t>
                      </a:r>
                      <a:r>
                        <a:rPr lang="fr-FR" sz="1400" b="0" dirty="0" err="1"/>
                        <a:t> .</a:t>
                      </a:r>
                      <a:r>
                        <a:rPr lang="fr-FR" sz="1400" b="0" dirty="0"/>
                        <a:t> </a:t>
                      </a:r>
                      <a:r>
                        <a:rPr lang="fr-FR" sz="1400" b="0" dirty="0" err="1"/>
                        <a:t/>
                      </a:r>
                      <a:r>
                        <a:rPr lang="fr-FR" sz="1400" b="0" dirty="0"/>
                        <a:t/>
                      </a:r>
                    </a:p>
                  </a:txBody>
                  <a:tcPr/>
                </a:tc>
                <a:extLst>
                  <a:ext uri="{0D108BD9-81ED-4DB2-BD59-A6C34878D82A}">
                    <a16:rowId xmlns:a16="http://schemas.microsoft.com/office/drawing/2014/main" val="831993347"/>
                  </a:ext>
                </a:extLst>
              </a:tr>
              <a:tr h="203884">
                <a:tc>
                  <a:txBody>
                    <a:bodyPr/>
                    <a:lstStyle/>
                    <a:p>
                      <a:pPr algn="ctr"/>
                      <a:r>
                        <a:rPr lang="fr-FR" sz="1400" dirty="0"/>
                        <a:t>BENETEAU</a:t>
                      </a:r>
                    </a:p>
                  </a:txBody>
                  <a:tcPr>
                    <a:solidFill>
                      <a:schemeClr val="accent1">
                        <a:lumMod val="20000"/>
                        <a:lumOff val="80000"/>
                      </a:schemeClr>
                    </a:solidFill>
                  </a:tcPr>
                </a:tc>
                <a:tc>
                  <a:txBody>
                    <a:bodyPr/>
                    <a:lstStyle/>
                    <a:p>
                      <a:pPr algn="ctr"/>
                      <a:r>
                        <a:rPr lang="fr-FR" sz="1400" dirty="0"/>
                        <a:t>2021</a:t>
                      </a:r>
                    </a:p>
                  </a:txBody>
                  <a:tcPr/>
                </a:tc>
                <a:tc>
                  <a:txBody>
                    <a:bodyPr/>
                    <a:lstStyle/>
                    <a:p>
                      <a:pPr algn="l"/>
                      <a:r>
                        <a:rPr lang="fr-FR" sz="1400" dirty="0"/>
                        <a:t>Attacco al</a:t>
                      </a:r>
                      <a:r>
                        <a:rPr lang="fr-FR" sz="1400" dirty="0" err="1"/>
                        <a:t> sistema e perdita di</a:t>
                      </a:r>
                      <a:r>
                        <a:rPr lang="fr-FR" sz="1400" dirty="0"/>
                        <a:t/>
                      </a:r>
                      <a:r>
                        <a:rPr lang="fr-FR" sz="1400" dirty="0" err="1"/>
                        <a:t> dati</a:t>
                      </a:r>
                      <a:r>
                        <a:rPr lang="fr-FR" sz="1400" dirty="0"/>
                        <a:t/>
                      </a:r>
                    </a:p>
                  </a:txBody>
                  <a:tcPr/>
                </a:tc>
                <a:tc>
                  <a:txBody>
                    <a:bodyPr/>
                    <a:lstStyle/>
                    <a:p>
                      <a:pPr algn="l"/>
                      <a:r>
                        <a:rPr lang="fr-FR" sz="1400" b="0" dirty="0"/>
                        <a:t>BENETEAU è stato attaccato</a:t>
                      </a:r>
                      <a:r>
                        <a:rPr lang="fr-FR" sz="1400" b="0" dirty="0" err="1"/>
                        <a:t> per la prima</a:t>
                      </a:r>
                      <a:r>
                        <a:rPr lang="fr-FR" sz="1400" b="0" dirty="0"/>
                        <a:t> volta nel 2018 e ha</a:t>
                      </a:r>
                      <a:r>
                        <a:rPr lang="fr-FR" sz="1400" b="0" dirty="0" err="1"/>
                        <a:t> lostdata (</a:t>
                      </a:r>
                      <a:r>
                        <a:rPr lang="fr-FR" sz="1400" b="0" dirty="0"/>
                        <a:t/>
                      </a:r>
                      <a:r>
                        <a:rPr lang="fr-FR" sz="1400" b="0" dirty="0" err="1"/>
                        <a:t>customerlists)</a:t>
                      </a:r>
                      <a:r>
                        <a:rPr lang="fr-FR" sz="1400" b="0" dirty="0"/>
                        <a:t> </a:t>
                      </a:r>
                      <a:r>
                        <a:rPr lang="fr-FR" sz="1400" b="0" dirty="0" err="1"/>
                        <a:t/>
                      </a:r>
                      <a:r>
                        <a:rPr lang="fr-FR" sz="1400" b="0" dirty="0"/>
                        <a:t> una seconda volta in</a:t>
                      </a:r>
                      <a:r>
                        <a:rPr lang="fr-FR" sz="1400" b="0" dirty="0" err="1"/>
                        <a:t> lessthan3 anni</a:t>
                      </a:r>
                      <a:r>
                        <a:rPr lang="fr-FR" sz="1400" b="0" dirty="0"/>
                        <a:t> </a:t>
                      </a:r>
                      <a:r>
                        <a:rPr lang="fr-FR" sz="1400" b="0" dirty="0" err="1"/>
                        <a:t/>
                      </a:r>
                      <a:r>
                        <a:rPr lang="fr-FR" sz="1400" b="0" dirty="0"/>
                        <a:t/>
                      </a:r>
                      <a:r>
                        <a:rPr lang="fr-FR" sz="1400" b="0" dirty="0" err="1"/>
                        <a:t/>
                      </a:r>
                      <a:endParaRPr lang="fr-FR" sz="1400" b="0" dirty="0"/>
                    </a:p>
                  </a:txBody>
                  <a:tcPr/>
                </a:tc>
                <a:extLst>
                  <a:ext uri="{0D108BD9-81ED-4DB2-BD59-A6C34878D82A}">
                    <a16:rowId xmlns:a16="http://schemas.microsoft.com/office/drawing/2014/main" val="226553581"/>
                  </a:ext>
                </a:extLst>
              </a:tr>
              <a:tr h="300789">
                <a:tc>
                  <a:txBody>
                    <a:bodyPr/>
                    <a:lstStyle/>
                    <a:p>
                      <a:pPr algn="ctr"/>
                      <a:r>
                        <a:rPr lang="fr-FR" sz="1400" dirty="0"/>
                        <a:t>Bourbon</a:t>
                      </a:r>
                    </a:p>
                  </a:txBody>
                  <a:tcPr>
                    <a:solidFill>
                      <a:schemeClr val="accent1">
                        <a:lumMod val="20000"/>
                        <a:lumOff val="80000"/>
                      </a:schemeClr>
                    </a:solidFill>
                  </a:tcPr>
                </a:tc>
                <a:tc>
                  <a:txBody>
                    <a:bodyPr/>
                    <a:lstStyle/>
                    <a:p>
                      <a:pPr algn="ctr"/>
                      <a:r>
                        <a:rPr lang="fr-FR" sz="1400" dirty="0"/>
                        <a:t>2021</a:t>
                      </a:r>
                    </a:p>
                  </a:txBody>
                  <a:tcPr/>
                </a:tc>
                <a:tc>
                  <a:txBody>
                    <a:bodyPr>
                      <a:normAutofit fontScale="78846"/>
                    </a:bodyPr>
                    <a:lstStyle/>
                    <a:p>
                      <a:pPr algn="l"/>
                      <a:r>
                        <a:rPr lang="fr-FR" sz="1400" dirty="0"/>
                        <a:t>Attacco al sistema di sfruttamento principale</a:t>
                      </a:r>
                    </a:p>
                  </a:txBody>
                  <a:tcPr/>
                </a:tc>
                <a:tc>
                  <a:txBody>
                    <a:bodyPr>
                      <a:normAutofit fontScale="85534"/>
                    </a:bodyPr>
                    <a:lstStyle/>
                    <a:p>
                      <a:pPr algn="l"/>
                      <a:r>
                        <a:rPr lang="fr-FR" sz="1400" b="0" dirty="0" err="1"/>
                        <a:t>Problemi</a:t>
                      </a:r>
                      <a:r>
                        <a:rPr lang="fr-FR" sz="1400" b="0" dirty="0"/>
                        <a:t> di gestione dei</a:t>
                      </a:r>
                      <a:r>
                        <a:rPr lang="fr-FR" sz="1400" b="0" dirty="0" err="1"/>
                        <a:t> cambi</a:t>
                      </a:r>
                      <a:r>
                        <a:rPr lang="fr-FR" sz="1400" b="0" dirty="0"/>
                        <a:t/>
                      </a:r>
                      <a:r>
                        <a:rPr lang="fr-FR" sz="1400" b="0" dirty="0" err="1"/>
                        <a:t> di equipaggio e delle attività</a:t>
                      </a:r>
                      <a:r>
                        <a:rPr lang="fr-FR" sz="1400" b="0" dirty="0"/>
                        <a:t> </a:t>
                      </a:r>
                      <a:r>
                        <a:rPr lang="fr-FR" sz="1400" b="0" dirty="0" err="1"/>
                        <a:t/>
                      </a:r>
                      <a:r>
                        <a:rPr lang="fr-FR" sz="1400" b="0" dirty="0"/>
                        <a:t> giornaliere e rapporti</a:t>
                      </a:r>
                      <a:r>
                        <a:rPr lang="fr-FR" sz="1400" b="0" dirty="0" err="1"/>
                        <a:t> per le navi</a:t>
                      </a:r>
                      <a:endParaRPr lang="fr-FR" sz="1400" b="0" dirty="0"/>
                    </a:p>
                  </a:txBody>
                  <a:tcPr/>
                </a:tc>
                <a:extLst>
                  <a:ext uri="{0D108BD9-81ED-4DB2-BD59-A6C34878D82A}">
                    <a16:rowId xmlns:a16="http://schemas.microsoft.com/office/drawing/2014/main" val="786291577"/>
                  </a:ext>
                </a:extLst>
              </a:tr>
              <a:tr h="300789">
                <a:tc>
                  <a:txBody>
                    <a:bodyPr/>
                    <a:lstStyle/>
                    <a:p>
                      <a:pPr algn="ctr"/>
                      <a:r>
                        <a:rPr lang="fr-FR" sz="1400" dirty="0"/>
                        <a:t>GAZOCEAN</a:t>
                      </a:r>
                    </a:p>
                  </a:txBody>
                  <a:tcPr>
                    <a:solidFill>
                      <a:schemeClr val="accent1">
                        <a:lumMod val="20000"/>
                        <a:lumOff val="80000"/>
                      </a:schemeClr>
                    </a:solidFill>
                  </a:tcPr>
                </a:tc>
                <a:tc>
                  <a:txBody>
                    <a:bodyPr/>
                    <a:lstStyle/>
                    <a:p>
                      <a:pPr algn="ctr"/>
                      <a:r>
                        <a:rPr lang="fr-FR" sz="1400" dirty="0"/>
                        <a:t>2021</a:t>
                      </a:r>
                    </a:p>
                  </a:txBody>
                  <a:tcPr/>
                </a:tc>
                <a:tc>
                  <a:txBody>
                    <a:bodyPr/>
                    <a:lstStyle/>
                    <a:p>
                      <a:pPr algn="l"/>
                      <a:r>
                        <a:rPr lang="fr-FR" sz="1400" dirty="0" err="1"/>
                        <a:t>PresidentRip</a:t>
                      </a:r>
                      <a:r>
                        <a:rPr lang="fr-FR" sz="1400" dirty="0"/>
                        <a:t>-off</a:t>
                      </a:r>
                    </a:p>
                  </a:txBody>
                  <a:tcPr/>
                </a:tc>
                <a:tc>
                  <a:txBody>
                    <a:bodyPr>
                      <a:normAutofit fontScale="74074"/>
                    </a:bodyPr>
                    <a:lstStyle/>
                    <a:p>
                      <a:pPr algn="l"/>
                      <a:r>
                        <a:rPr lang="fr-FR" sz="1400" b="0" dirty="0"/>
                        <a:t>Gestione finanziaria</a:t>
                      </a:r>
                    </a:p>
                  </a:txBody>
                  <a:tcPr/>
                </a:tc>
                <a:extLst>
                  <a:ext uri="{0D108BD9-81ED-4DB2-BD59-A6C34878D82A}">
                    <a16:rowId xmlns:a16="http://schemas.microsoft.com/office/drawing/2014/main" val="2256939584"/>
                  </a:ext>
                </a:extLst>
              </a:tr>
              <a:tr h="300789">
                <a:tc>
                  <a:txBody>
                    <a:bodyPr/>
                    <a:lstStyle/>
                    <a:p>
                      <a:pPr algn="ctr"/>
                      <a:r>
                        <a:rPr lang="fr-FR" sz="1400" dirty="0"/>
                        <a:t>VNF</a:t>
                      </a:r>
                    </a:p>
                  </a:txBody>
                  <a:tcPr>
                    <a:solidFill>
                      <a:schemeClr val="accent1">
                        <a:lumMod val="20000"/>
                        <a:lumOff val="80000"/>
                      </a:schemeClr>
                    </a:solidFill>
                  </a:tcPr>
                </a:tc>
                <a:tc>
                  <a:txBody>
                    <a:bodyPr/>
                    <a:lstStyle/>
                    <a:p>
                      <a:pPr algn="ctr"/>
                      <a:r>
                        <a:rPr lang="fr-FR" sz="1400" dirty="0"/>
                        <a:t>2021</a:t>
                      </a:r>
                    </a:p>
                  </a:txBody>
                  <a:tcPr/>
                </a:tc>
                <a:tc>
                  <a:txBody>
                    <a:bodyPr>
                      <a:normAutofit fontScale="83333"/>
                    </a:bodyPr>
                    <a:lstStyle/>
                    <a:p>
                      <a:pPr algn="l"/>
                      <a:r>
                        <a:rPr lang="fr-FR" sz="1400" dirty="0"/>
                        <a:t>Attacco al sistema informativo principale</a:t>
                      </a:r>
                    </a:p>
                  </a:txBody>
                  <a:tcPr/>
                </a:tc>
                <a:tc>
                  <a:txBody>
                    <a:bodyPr/>
                    <a:lstStyle/>
                    <a:p>
                      <a:pPr algn="l"/>
                      <a:r>
                        <a:rPr lang="fr-FR" sz="1400" b="0" dirty="0"/>
                        <a:t>Sistema di gestione</a:t>
                      </a:r>
                      <a:r>
                        <a:rPr lang="fr-FR" sz="1400" b="0" dirty="0" err="1"/>
                        <a:t/>
                      </a:r>
                      <a:r>
                        <a:rPr lang="fr-FR" sz="1400" b="0" dirty="0"/>
                        <a:t> </a:t>
                      </a:r>
                      <a:r>
                        <a:rPr lang="fr-FR" sz="1400" b="0" dirty="0" err="1"/>
                        <a:t>bloccato per</a:t>
                      </a:r>
                      <a:r>
                        <a:rPr lang="fr-FR" sz="1400" b="0" dirty="0"/>
                        <a:t> diversi giorni</a:t>
                      </a:r>
                      <a:r>
                        <a:rPr lang="fr-FR" sz="1400" b="0" dirty="0" err="1"/>
                        <a:t/>
                      </a:r>
                      <a:r>
                        <a:rPr lang="fr-FR" sz="1400" b="0" dirty="0"/>
                        <a:t> </a:t>
                      </a:r>
                      <a:r>
                        <a:rPr lang="fr-FR" sz="1400" b="0" dirty="0" err="1"/>
                        <a:t/>
                      </a:r>
                      <a:endParaRPr lang="fr-FR" sz="1400" b="0" dirty="0"/>
                    </a:p>
                  </a:txBody>
                  <a:tcPr/>
                </a:tc>
                <a:extLst>
                  <a:ext uri="{0D108BD9-81ED-4DB2-BD59-A6C34878D82A}">
                    <a16:rowId xmlns:a16="http://schemas.microsoft.com/office/drawing/2014/main" val="4121325455"/>
                  </a:ext>
                </a:extLst>
              </a:tr>
              <a:tr h="300789">
                <a:tc>
                  <a:txBody>
                    <a:bodyPr>
                      <a:normAutofit fontScale="95652"/>
                    </a:bodyPr>
                    <a:lstStyle/>
                    <a:p>
                      <a:pPr algn="ctr"/>
                      <a:r>
                        <a:rPr lang="fr-FR" sz="1400" dirty="0"/>
                        <a:t>Porto di Abidjan</a:t>
                      </a:r>
                    </a:p>
                  </a:txBody>
                  <a:tcPr/>
                </a:tc>
                <a:tc>
                  <a:txBody>
                    <a:bodyPr/>
                    <a:lstStyle/>
                    <a:p>
                      <a:pPr algn="ctr"/>
                      <a:r>
                        <a:rPr lang="fr-FR" sz="1400" dirty="0"/>
                        <a:t>2021</a:t>
                      </a:r>
                    </a:p>
                  </a:txBody>
                  <a:tcPr/>
                </a:tc>
                <a:tc>
                  <a:txBody>
                    <a:bodyPr/>
                    <a:lstStyle/>
                    <a:p>
                      <a:pPr algn="l"/>
                      <a:r>
                        <a:rPr lang="fr-FR" sz="1400" dirty="0"/>
                        <a:t>Ransomware MATRIX</a:t>
                      </a:r>
                    </a:p>
                  </a:txBody>
                  <a:tcPr/>
                </a:tc>
                <a:tc>
                  <a:txBody>
                    <a:bodyPr/>
                    <a:lstStyle/>
                    <a:p>
                      <a:pPr algn="l"/>
                      <a:r>
                        <a:rPr lang="fr-FR" sz="1400" b="0" dirty="0"/>
                        <a:t>Impatto limitato traffico marittimo</a:t>
                      </a:r>
                      <a:r>
                        <a:rPr lang="fr-FR" sz="1400" b="0" dirty="0" err="1"/>
                        <a:t/>
                      </a:r>
                      <a:r>
                        <a:rPr lang="fr-FR" sz="1400" b="0" dirty="0"/>
                        <a:t> </a:t>
                      </a:r>
                      <a:r>
                        <a:rPr lang="fr-FR" sz="1400" b="0" dirty="0" err="1"/>
                        <a:t/>
                      </a:r>
                      <a:r>
                        <a:rPr lang="fr-FR" sz="1400" b="0" dirty="0"/>
                        <a:t> </a:t>
                      </a:r>
                      <a:r>
                        <a:rPr lang="fr-FR" sz="1400" b="0" dirty="0" err="1"/>
                        <a:t/>
                      </a:r>
                      <a:r>
                        <a:rPr lang="fr-FR" sz="1400" b="0" dirty="0"/>
                        <a:t> </a:t>
                      </a:r>
                      <a:r>
                        <a:rPr lang="fr-FR" sz="1400" b="0" dirty="0" err="1"/>
                        <a:t/>
                      </a:r>
                      <a:endParaRPr lang="fr-FR" sz="1400" b="0" dirty="0"/>
                    </a:p>
                  </a:txBody>
                  <a:tcPr/>
                </a:tc>
                <a:extLst>
                  <a:ext uri="{0D108BD9-81ED-4DB2-BD59-A6C34878D82A}">
                    <a16:rowId xmlns:a16="http://schemas.microsoft.com/office/drawing/2014/main" val="3407888170"/>
                  </a:ext>
                </a:extLst>
              </a:tr>
              <a:tr h="538893">
                <a:tc>
                  <a:txBody>
                    <a:bodyPr/>
                    <a:lstStyle/>
                    <a:p>
                      <a:pPr algn="ctr"/>
                      <a:r>
                        <a:rPr lang="fr-FR" sz="1400" dirty="0"/>
                        <a:t>DNV-GL</a:t>
                      </a:r>
                    </a:p>
                  </a:txBody>
                  <a:tcPr/>
                </a:tc>
                <a:tc>
                  <a:txBody>
                    <a:bodyPr/>
                    <a:lstStyle/>
                    <a:p>
                      <a:pPr algn="ctr"/>
                      <a:r>
                        <a:rPr lang="fr-FR" sz="1400" dirty="0"/>
                        <a:t>2020</a:t>
                      </a:r>
                    </a:p>
                  </a:txBody>
                  <a:tcPr/>
                </a:tc>
                <a:tc>
                  <a:txBody>
                    <a:bodyPr>
                      <a:normAutofit fontScale="84810"/>
                    </a:bodyPr>
                    <a:lstStyle/>
                    <a:p>
                      <a:pPr algn="l"/>
                      <a:r>
                        <a:rPr lang="en-US" sz="1400" dirty="0"/>
                        <a:t>Spionaggio per uno stato - furto di datiImmagine della società sbucciata</a:t>
                      </a:r>
                      <a:endParaRPr lang="fr-FR" sz="1400" dirty="0"/>
                    </a:p>
                  </a:txBody>
                  <a:tcPr/>
                </a:tc>
                <a:tc>
                  <a:txBody>
                    <a:bodyPr>
                      <a:normAutofit fontScale="71024"/>
                    </a:bodyPr>
                    <a:lstStyle/>
                    <a:p>
                      <a:pPr algn="l"/>
                      <a:r>
                        <a:rPr lang="fr-FR" sz="1400" dirty="0"/>
                        <a:t>Le</a:t>
                      </a:r>
                      <a:r>
                        <a:rPr lang="fr-FR" sz="1400" dirty="0" err="1"/>
                        <a:t> società di</a:t>
                      </a:r>
                      <a:r>
                        <a:rPr lang="fr-FR" sz="1400" dirty="0"/>
                        <a:t/>
                      </a:r>
                      <a:r>
                        <a:rPr lang="fr-FR" sz="1400" dirty="0" err="1"/>
                        <a:t> classe</a:t>
                      </a:r>
                      <a:r>
                        <a:rPr lang="fr-FR" sz="1400" dirty="0"/>
                        <a:t> </a:t>
                      </a:r>
                      <a:r>
                        <a:rPr lang="fr-FR" sz="1400" dirty="0" err="1"/>
                        <a:t/>
                      </a:r>
                      <a:r>
                        <a:rPr lang="fr-FR" sz="1400" dirty="0"/>
                        <a:t> sono</a:t>
                      </a:r>
                      <a:r>
                        <a:rPr lang="fr-FR" sz="1400" dirty="0" err="1"/>
                        <a:t/>
                      </a:r>
                      <a:r>
                        <a:rPr lang="fr-FR" sz="1400" dirty="0"/>
                        <a:t> </a:t>
                      </a:r>
                      <a:r>
                        <a:rPr lang="fr-FR" sz="1400" dirty="0" err="1"/>
                        <a:t>spesso</a:t>
                      </a:r>
                      <a:r>
                        <a:rPr lang="fr-FR" sz="1400" dirty="0"/>
                        <a:t/>
                      </a:r>
                      <a:r>
                        <a:rPr lang="fr-FR" sz="1400" dirty="0" err="1"/>
                        <a:t> esposte</a:t>
                      </a:r>
                      <a:r>
                        <a:rPr lang="fr-FR" sz="1400" dirty="0"/>
                        <a:t/>
                      </a:r>
                      <a:r>
                        <a:rPr lang="fr-FR" sz="1400" dirty="0" err="1"/>
                        <a:t> a questo tipo</a:t>
                      </a:r>
                      <a:r>
                        <a:rPr lang="fr-FR" sz="1400" dirty="0"/>
                        <a:t> di rischio a</a:t>
                      </a:r>
                      <a:r>
                        <a:rPr lang="fr-FR" sz="1400" dirty="0" err="1"/>
                        <a:t/>
                      </a:r>
                      <a:r>
                        <a:rPr lang="fr-FR" sz="1400" dirty="0"/>
                        <a:t> causa delle informazioni alle quali accedono  .</a:t>
                      </a:r>
                      <a:endParaRPr lang="fr-FR" sz="1400" b="1" dirty="0"/>
                    </a:p>
                  </a:txBody>
                  <a:tcPr/>
                </a:tc>
                <a:extLst>
                  <a:ext uri="{0D108BD9-81ED-4DB2-BD59-A6C34878D82A}">
                    <a16:rowId xmlns:a16="http://schemas.microsoft.com/office/drawing/2014/main" val="2919035424"/>
                  </a:ext>
                </a:extLst>
              </a:tr>
            </a:tbl>
          </a:graphicData>
        </a:graphic>
      </p:graphicFrame>
    </p:spTree>
    <p:extLst>
      <p:ext uri="{BB962C8B-B14F-4D97-AF65-F5344CB8AC3E}">
        <p14:creationId xmlns:p14="http://schemas.microsoft.com/office/powerpoint/2010/main" val="93733616"/>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 coins arrondis 79">
            <a:extLst>
              <a:ext uri="{FF2B5EF4-FFF2-40B4-BE49-F238E27FC236}">
                <a16:creationId xmlns:a16="http://schemas.microsoft.com/office/drawing/2014/main" id="{D54EAFB5-6CA6-4580-8FA7-AE92E010A4ED}"/>
              </a:ext>
            </a:extLst>
          </p:cNvPr>
          <p:cNvSpPr/>
          <p:nvPr/>
        </p:nvSpPr>
        <p:spPr>
          <a:xfrm>
            <a:off x="1" y="5553961"/>
            <a:ext cx="1814732" cy="130403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A0511D31-1586-4851-A90E-BD509227C77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9467" b="81600" l="13929" r="88569">
                        <a14:foregroundMark x1="23439" y1="35200" x2="23439" y2="35200"/>
                        <a14:foregroundMark x1="16234" y1="30933" x2="16234" y2="30933"/>
                        <a14:foregroundMark x1="32853" y1="60267" x2="32853" y2="60267"/>
                        <a14:foregroundMark x1="32469" y1="71733" x2="32469" y2="71733"/>
                        <a14:foregroundMark x1="31316" y1="77467" x2="31316" y2="77467"/>
                        <a14:foregroundMark x1="38809" y1="22133" x2="38809" y2="22133"/>
                        <a14:foregroundMark x1="32085" y1="19467" x2="32085" y2="19467"/>
                        <a14:foregroundMark x1="29779" y1="23600" x2="29779" y2="23600"/>
                        <a14:foregroundMark x1="32469" y1="30400" x2="32469" y2="30400"/>
                        <a14:foregroundMark x1="76945" y1="58667" x2="76945" y2="58667"/>
                        <a14:foregroundMark x1="84822" y1="72267" x2="84822" y2="72267"/>
                        <a14:foregroundMark x1="85207" y1="62400" x2="85207" y2="62400"/>
                        <a14:foregroundMark x1="88569" y1="28400" x2="88569" y2="28400"/>
                      </a14:backgroundRemoval>
                    </a14:imgEffect>
                  </a14:imgLayer>
                </a14:imgProps>
              </a:ext>
              <a:ext uri="{28A0092B-C50C-407E-A947-70E740481C1C}">
                <a14:useLocalDpi xmlns:a14="http://schemas.microsoft.com/office/drawing/2010/main"/>
              </a:ext>
            </a:extLst>
          </a:blip>
          <a:srcRect l="11896" t="15370" r="8270" b="21097"/>
          <a:stretch/>
        </p:blipFill>
        <p:spPr>
          <a:xfrm>
            <a:off x="130882" y="0"/>
            <a:ext cx="11961254" cy="6858000"/>
          </a:xfrm>
          <a:prstGeom prst="rect">
            <a:avLst/>
          </a:prstGeom>
        </p:spPr>
      </p:pic>
      <p:sp>
        <p:nvSpPr>
          <p:cNvPr id="11" name="Rectangle 10">
            <a:extLst>
              <a:ext uri="{FF2B5EF4-FFF2-40B4-BE49-F238E27FC236}">
                <a16:creationId xmlns:a16="http://schemas.microsoft.com/office/drawing/2014/main" id="{4E1C3125-1900-4D8F-8079-8B5655C4D749}"/>
              </a:ext>
            </a:extLst>
          </p:cNvPr>
          <p:cNvSpPr/>
          <p:nvPr/>
        </p:nvSpPr>
        <p:spPr>
          <a:xfrm>
            <a:off x="10073898" y="-1111"/>
            <a:ext cx="2068189" cy="923330"/>
          </a:xfrm>
          <a:prstGeom prst="rect">
            <a:avLst/>
          </a:prstGeom>
          <a:solidFill>
            <a:schemeClr val="bg1"/>
          </a:solidFill>
          <a:ln>
            <a:noFill/>
          </a:ln>
        </p:spPr>
        <p:txBody>
          <a:bodyPr wrap="square">
            <a:spAutoFit/>
          </a:bodyPr>
          <a:lstStyle/>
          <a:p>
            <a:pPr lvl="0" algn="ctr" defTabSz="457200" eaLnBrk="0" fontAlgn="base" hangingPunct="0">
              <a:lnSpc>
                <a:spcPct val="90000"/>
              </a:lnSpc>
              <a:spcBef>
                <a:spcPct val="0"/>
              </a:spcBef>
              <a:spcAft>
                <a:spcPct val="0"/>
              </a:spcAft>
              <a:defRPr/>
            </a:pPr>
            <a:r>
              <a:rPr lang="en-US" sz="2000" b="1" dirty="0">
                <a:solidFill>
                  <a:schemeClr val="tx2"/>
                </a:solidFill>
                <a:latin typeface="Century Gothic"/>
              </a:rPr>
              <a:t>Attacchi e impatti</a:t>
            </a:r>
          </a:p>
          <a:p>
            <a:pPr algn="ctr" defTabSz="457200" eaLnBrk="0" fontAlgn="base" hangingPunct="0">
              <a:lnSpc>
                <a:spcPct val="90000"/>
              </a:lnSpc>
              <a:spcBef>
                <a:spcPct val="0"/>
              </a:spcBef>
              <a:spcAft>
                <a:spcPct val="0"/>
              </a:spcAft>
              <a:defRPr/>
            </a:pPr>
            <a:r>
              <a:rPr lang="en-US" sz="2000" b="1" dirty="0">
                <a:solidFill>
                  <a:schemeClr val="tx2"/>
                </a:solidFill>
                <a:latin typeface="Century Gothic"/>
              </a:rPr>
              <a:t>2021</a:t>
            </a:r>
          </a:p>
        </p:txBody>
      </p:sp>
      <p:sp>
        <p:nvSpPr>
          <p:cNvPr id="13" name="Ellipse 12">
            <a:extLst>
              <a:ext uri="{FF2B5EF4-FFF2-40B4-BE49-F238E27FC236}">
                <a16:creationId xmlns:a16="http://schemas.microsoft.com/office/drawing/2014/main" id="{1645E97E-EA4E-4B9E-8994-84B207556A37}"/>
              </a:ext>
            </a:extLst>
          </p:cNvPr>
          <p:cNvSpPr/>
          <p:nvPr/>
        </p:nvSpPr>
        <p:spPr>
          <a:xfrm>
            <a:off x="10733193" y="3109536"/>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6B2E5E16-241F-4E72-9A3A-94E8F8BA1129}"/>
              </a:ext>
            </a:extLst>
          </p:cNvPr>
          <p:cNvSpPr/>
          <p:nvPr/>
        </p:nvSpPr>
        <p:spPr>
          <a:xfrm>
            <a:off x="7516582" y="3343275"/>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FEB17E21-A68A-4CAC-BE24-BD31F6D3579C}"/>
              </a:ext>
            </a:extLst>
          </p:cNvPr>
          <p:cNvCxnSpPr>
            <a:cxnSpLocks/>
          </p:cNvCxnSpPr>
          <p:nvPr/>
        </p:nvCxnSpPr>
        <p:spPr>
          <a:xfrm flipH="1">
            <a:off x="7667688" y="2956465"/>
            <a:ext cx="980970" cy="47253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Connecteur droit avec flèche 16">
            <a:extLst>
              <a:ext uri="{FF2B5EF4-FFF2-40B4-BE49-F238E27FC236}">
                <a16:creationId xmlns:a16="http://schemas.microsoft.com/office/drawing/2014/main" id="{3CFF505E-DF4D-4C2C-BE50-4280E293CAC2}"/>
              </a:ext>
            </a:extLst>
          </p:cNvPr>
          <p:cNvCxnSpPr>
            <a:cxnSpLocks/>
            <a:endCxn id="13" idx="5"/>
          </p:cNvCxnSpPr>
          <p:nvPr/>
        </p:nvCxnSpPr>
        <p:spPr>
          <a:xfrm flipH="1" flipV="1">
            <a:off x="10844339" y="3255878"/>
            <a:ext cx="480153" cy="9190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7" name="Ellipse 26">
            <a:extLst>
              <a:ext uri="{FF2B5EF4-FFF2-40B4-BE49-F238E27FC236}">
                <a16:creationId xmlns:a16="http://schemas.microsoft.com/office/drawing/2014/main" id="{3487EE90-1393-4EBE-AF29-9B847E88D013}"/>
              </a:ext>
            </a:extLst>
          </p:cNvPr>
          <p:cNvSpPr/>
          <p:nvPr/>
        </p:nvSpPr>
        <p:spPr>
          <a:xfrm>
            <a:off x="6691993" y="3048121"/>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C9B49A67-865F-4378-984F-F06C34027900}"/>
              </a:ext>
            </a:extLst>
          </p:cNvPr>
          <p:cNvCxnSpPr>
            <a:cxnSpLocks/>
            <a:endCxn id="27" idx="5"/>
          </p:cNvCxnSpPr>
          <p:nvPr/>
        </p:nvCxnSpPr>
        <p:spPr>
          <a:xfrm flipH="1" flipV="1">
            <a:off x="6803139" y="3194463"/>
            <a:ext cx="1628162" cy="152753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 name="ZoneTexte 5">
            <a:extLst>
              <a:ext uri="{FF2B5EF4-FFF2-40B4-BE49-F238E27FC236}">
                <a16:creationId xmlns:a16="http://schemas.microsoft.com/office/drawing/2014/main" id="{91262C84-D094-4325-BDF3-6FADC5B57205}"/>
              </a:ext>
            </a:extLst>
          </p:cNvPr>
          <p:cNvSpPr txBox="1"/>
          <p:nvPr/>
        </p:nvSpPr>
        <p:spPr>
          <a:xfrm>
            <a:off x="10218148" y="4151032"/>
            <a:ext cx="1938078" cy="1077218"/>
          </a:xfrm>
          <a:prstGeom prst="rect">
            <a:avLst/>
          </a:prstGeom>
          <a:solidFill>
            <a:srgbClr val="7030A0"/>
          </a:solidFill>
        </p:spPr>
        <p:txBody>
          <a:bodyPr wrap="square" rtlCol="0">
            <a:spAutoFit/>
          </a:bodyPr>
          <a:lstStyle>
            <a:defPPr>
              <a:defRPr lang="fr-FR"/>
            </a:defPPr>
            <a:lvl1pPr algn="ctr">
              <a:defRPr sz="1600">
                <a:solidFill>
                  <a:schemeClr val="bg1"/>
                </a:solidFill>
              </a:defRPr>
            </a:lvl1pPr>
          </a:lstStyle>
          <a:p>
            <a:r>
              <a:rPr lang="fr-FR" dirty="0" err="1"/>
              <a:t>Luglio 2021</a:t>
            </a:r>
            <a:r>
              <a:rPr lang="fr-FR" dirty="0"/>
              <a:t/>
            </a:r>
          </a:p>
          <a:p>
            <a:r>
              <a:rPr lang="fr-FR" dirty="0"/>
              <a:t>Tokyo Marine  (</a:t>
            </a:r>
            <a:r>
              <a:rPr lang="fr-FR" dirty="0" err="1"/>
              <a:t>assicurazione)</a:t>
            </a:r>
            <a:r>
              <a:rPr lang="fr-FR" dirty="0"/>
              <a:t/>
            </a:r>
          </a:p>
          <a:p>
            <a:r>
              <a:rPr lang="fr-FR" dirty="0"/>
              <a:t>Perdita di dati</a:t>
            </a:r>
            <a:r>
              <a:rPr lang="fr-FR" dirty="0" err="1"/>
              <a:t/>
            </a:r>
            <a:endParaRPr lang="fr-FR" dirty="0"/>
          </a:p>
        </p:txBody>
      </p:sp>
      <p:sp>
        <p:nvSpPr>
          <p:cNvPr id="42" name="ZoneTexte 41">
            <a:extLst>
              <a:ext uri="{FF2B5EF4-FFF2-40B4-BE49-F238E27FC236}">
                <a16:creationId xmlns:a16="http://schemas.microsoft.com/office/drawing/2014/main" id="{7D25DEA0-1878-4027-B3F6-B0F4E1667DEC}"/>
              </a:ext>
            </a:extLst>
          </p:cNvPr>
          <p:cNvSpPr txBox="1"/>
          <p:nvPr/>
        </p:nvSpPr>
        <p:spPr>
          <a:xfrm>
            <a:off x="2507947" y="835818"/>
            <a:ext cx="1940371" cy="830997"/>
          </a:xfrm>
          <a:prstGeom prst="rect">
            <a:avLst/>
          </a:prstGeom>
          <a:solidFill>
            <a:srgbClr val="7030A0"/>
          </a:solidFill>
        </p:spPr>
        <p:txBody>
          <a:bodyPr wrap="square" rtlCol="0">
            <a:normAutofit fontScale="94736"/>
          </a:bodyPr>
          <a:lstStyle/>
          <a:p>
            <a:pPr algn="ctr"/>
            <a:r>
              <a:rPr lang="fr-FR" sz="1600" dirty="0">
                <a:solidFill>
                  <a:schemeClr val="bg1"/>
                </a:solidFill>
              </a:rPr>
              <a:t>aprile 2021 </a:t>
            </a:r>
          </a:p>
          <a:p>
            <a:pPr algn="ctr"/>
            <a:r>
              <a:rPr lang="fr-FR" sz="1600" dirty="0">
                <a:solidFill>
                  <a:schemeClr val="bg1"/>
                </a:solidFill>
              </a:rPr>
              <a:t> (Bourbon)</a:t>
            </a:r>
          </a:p>
          <a:p>
            <a:pPr algn="ctr"/>
            <a:r>
              <a:rPr lang="fr-FR" sz="1600" dirty="0" err="1">
                <a:solidFill>
                  <a:schemeClr val="bg1"/>
                </a:solidFill>
              </a:rPr>
              <a:t>DoS</a:t>
            </a:r>
            <a:endParaRPr lang="fr-FR" sz="1600" dirty="0">
              <a:solidFill>
                <a:schemeClr val="bg1"/>
              </a:solidFill>
            </a:endParaRPr>
          </a:p>
        </p:txBody>
      </p:sp>
      <p:sp>
        <p:nvSpPr>
          <p:cNvPr id="49" name="Ellipse 48">
            <a:extLst>
              <a:ext uri="{FF2B5EF4-FFF2-40B4-BE49-F238E27FC236}">
                <a16:creationId xmlns:a16="http://schemas.microsoft.com/office/drawing/2014/main" id="{2062623E-F466-4901-B8AF-4977528BBE5B}"/>
              </a:ext>
            </a:extLst>
          </p:cNvPr>
          <p:cNvSpPr/>
          <p:nvPr/>
        </p:nvSpPr>
        <p:spPr>
          <a:xfrm>
            <a:off x="5567289" y="2582280"/>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avec flèche 49">
            <a:extLst>
              <a:ext uri="{FF2B5EF4-FFF2-40B4-BE49-F238E27FC236}">
                <a16:creationId xmlns:a16="http://schemas.microsoft.com/office/drawing/2014/main" id="{DE87904D-8387-4574-9F6B-ADF6519EF102}"/>
              </a:ext>
            </a:extLst>
          </p:cNvPr>
          <p:cNvCxnSpPr>
            <a:cxnSpLocks/>
            <a:stCxn id="54" idx="0"/>
            <a:endCxn id="49" idx="4"/>
          </p:cNvCxnSpPr>
          <p:nvPr/>
        </p:nvCxnSpPr>
        <p:spPr>
          <a:xfrm flipH="1" flipV="1">
            <a:off x="5632397" y="2753730"/>
            <a:ext cx="711843" cy="127036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ZoneTexte 53">
            <a:extLst>
              <a:ext uri="{FF2B5EF4-FFF2-40B4-BE49-F238E27FC236}">
                <a16:creationId xmlns:a16="http://schemas.microsoft.com/office/drawing/2014/main" id="{2F53E133-AD99-4897-BD36-A9812496C1F5}"/>
              </a:ext>
            </a:extLst>
          </p:cNvPr>
          <p:cNvSpPr txBox="1"/>
          <p:nvPr/>
        </p:nvSpPr>
        <p:spPr>
          <a:xfrm>
            <a:off x="5359212" y="4024090"/>
            <a:ext cx="1970056" cy="830997"/>
          </a:xfrm>
          <a:prstGeom prst="rect">
            <a:avLst/>
          </a:prstGeom>
          <a:solidFill>
            <a:srgbClr val="7030A0"/>
          </a:solidFill>
        </p:spPr>
        <p:txBody>
          <a:bodyPr wrap="square" rtlCol="0">
            <a:normAutofit fontScale="84210"/>
          </a:bodyPr>
          <a:lstStyle/>
          <a:p>
            <a:pPr algn="ctr"/>
            <a:r>
              <a:rPr lang="fr-FR" sz="1600" dirty="0">
                <a:solidFill>
                  <a:schemeClr val="bg1"/>
                </a:solidFill>
              </a:rPr>
              <a:t>maggio 2021 </a:t>
            </a:r>
          </a:p>
          <a:p>
            <a:pPr algn="ctr"/>
            <a:r>
              <a:rPr lang="fr-FR" sz="1600" dirty="0">
                <a:solidFill>
                  <a:schemeClr val="bg1"/>
                </a:solidFill>
              </a:rPr>
              <a:t>(VNF)</a:t>
            </a:r>
          </a:p>
          <a:p>
            <a:pPr algn="ctr"/>
            <a:r>
              <a:rPr lang="fr-FR" sz="1600" dirty="0" err="1">
                <a:solidFill>
                  <a:schemeClr val="bg1"/>
                </a:solidFill>
              </a:rPr>
              <a:t>DoS</a:t>
            </a:r>
            <a:endParaRPr lang="fr-FR" sz="1600" dirty="0">
              <a:solidFill>
                <a:schemeClr val="bg1"/>
              </a:solidFill>
            </a:endParaRPr>
          </a:p>
        </p:txBody>
      </p:sp>
      <p:sp>
        <p:nvSpPr>
          <p:cNvPr id="39" name="Ellipse 38">
            <a:extLst>
              <a:ext uri="{FF2B5EF4-FFF2-40B4-BE49-F238E27FC236}">
                <a16:creationId xmlns:a16="http://schemas.microsoft.com/office/drawing/2014/main" id="{13FBFE6D-7EF2-4ED0-B6E1-5ECB0E63A511}"/>
              </a:ext>
            </a:extLst>
          </p:cNvPr>
          <p:cNvSpPr/>
          <p:nvPr/>
        </p:nvSpPr>
        <p:spPr>
          <a:xfrm>
            <a:off x="5835568" y="2605343"/>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avec flèche 39">
            <a:extLst>
              <a:ext uri="{FF2B5EF4-FFF2-40B4-BE49-F238E27FC236}">
                <a16:creationId xmlns:a16="http://schemas.microsoft.com/office/drawing/2014/main" id="{69A55AF5-CDA2-4682-AB3E-49B694949FFA}"/>
              </a:ext>
            </a:extLst>
          </p:cNvPr>
          <p:cNvCxnSpPr>
            <a:cxnSpLocks/>
            <a:endCxn id="39" idx="1"/>
          </p:cNvCxnSpPr>
          <p:nvPr/>
        </p:nvCxnSpPr>
        <p:spPr>
          <a:xfrm>
            <a:off x="4434787" y="1504548"/>
            <a:ext cx="1419851" cy="112590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3" name="Connecteur droit avec flèche 42">
            <a:extLst>
              <a:ext uri="{FF2B5EF4-FFF2-40B4-BE49-F238E27FC236}">
                <a16:creationId xmlns:a16="http://schemas.microsoft.com/office/drawing/2014/main" id="{768AD8A0-8AD5-4E3B-8102-780C6C6F5140}"/>
              </a:ext>
            </a:extLst>
          </p:cNvPr>
          <p:cNvCxnSpPr>
            <a:cxnSpLocks/>
            <a:stCxn id="22" idx="3"/>
            <a:endCxn id="49" idx="3"/>
          </p:cNvCxnSpPr>
          <p:nvPr/>
        </p:nvCxnSpPr>
        <p:spPr>
          <a:xfrm flipV="1">
            <a:off x="4769540" y="2728622"/>
            <a:ext cx="816819" cy="158714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ZoneTexte 21">
            <a:extLst>
              <a:ext uri="{FF2B5EF4-FFF2-40B4-BE49-F238E27FC236}">
                <a16:creationId xmlns:a16="http://schemas.microsoft.com/office/drawing/2014/main" id="{E193DEEB-A7E3-4E5D-9D4F-343E37DF0AD5}"/>
              </a:ext>
            </a:extLst>
          </p:cNvPr>
          <p:cNvSpPr txBox="1"/>
          <p:nvPr/>
        </p:nvSpPr>
        <p:spPr>
          <a:xfrm>
            <a:off x="2835033" y="3900267"/>
            <a:ext cx="1934507" cy="830997"/>
          </a:xfrm>
          <a:prstGeom prst="rect">
            <a:avLst/>
          </a:prstGeom>
          <a:solidFill>
            <a:srgbClr val="7030A0"/>
          </a:solidFill>
        </p:spPr>
        <p:txBody>
          <a:bodyPr wrap="square" rtlCol="0">
            <a:normAutofit fontScale="77272"/>
          </a:bodyPr>
          <a:lstStyle/>
          <a:p>
            <a:pPr algn="ctr"/>
            <a:r>
              <a:rPr lang="fr-FR" sz="1600" dirty="0">
                <a:solidFill>
                  <a:schemeClr val="bg1"/>
                </a:solidFill>
              </a:rPr>
              <a:t>settembre 2021 </a:t>
            </a:r>
          </a:p>
          <a:p>
            <a:pPr algn="ctr"/>
            <a:r>
              <a:rPr lang="fr-FR" sz="1600" dirty="0">
                <a:solidFill>
                  <a:schemeClr val="bg1"/>
                </a:solidFill>
              </a:rPr>
              <a:t>(CMA-CGM)</a:t>
            </a:r>
          </a:p>
          <a:p>
            <a:pPr algn="ctr"/>
            <a:r>
              <a:rPr lang="fr-FR" sz="1600" dirty="0">
                <a:solidFill>
                  <a:schemeClr val="bg1"/>
                </a:solidFill>
              </a:rPr>
              <a:t>Perdita di dati</a:t>
            </a:r>
            <a:r>
              <a:rPr lang="fr-FR" sz="1600" dirty="0" err="1">
                <a:solidFill>
                  <a:schemeClr val="bg1"/>
                </a:solidFill>
              </a:rPr>
              <a:t/>
            </a:r>
            <a:endParaRPr lang="fr-FR" sz="1600" dirty="0">
              <a:solidFill>
                <a:schemeClr val="bg1"/>
              </a:solidFill>
            </a:endParaRPr>
          </a:p>
        </p:txBody>
      </p:sp>
      <p:sp>
        <p:nvSpPr>
          <p:cNvPr id="52" name="ZoneTexte 51">
            <a:extLst>
              <a:ext uri="{FF2B5EF4-FFF2-40B4-BE49-F238E27FC236}">
                <a16:creationId xmlns:a16="http://schemas.microsoft.com/office/drawing/2014/main" id="{3F7548EE-4CEE-4294-97E0-C51179D95D2F}"/>
              </a:ext>
            </a:extLst>
          </p:cNvPr>
          <p:cNvSpPr txBox="1"/>
          <p:nvPr/>
        </p:nvSpPr>
        <p:spPr>
          <a:xfrm>
            <a:off x="8625125" y="2517095"/>
            <a:ext cx="1928696" cy="830997"/>
          </a:xfrm>
          <a:prstGeom prst="rect">
            <a:avLst/>
          </a:prstGeom>
          <a:solidFill>
            <a:srgbClr val="7030A0"/>
          </a:solidFill>
        </p:spPr>
        <p:txBody>
          <a:bodyPr wrap="square" rtlCol="0">
            <a:spAutoFit/>
          </a:bodyPr>
          <a:lstStyle/>
          <a:p>
            <a:pPr algn="ctr"/>
            <a:r>
              <a:rPr lang="fr-FR" sz="1600" dirty="0" err="1">
                <a:solidFill>
                  <a:schemeClr val="bg1"/>
                </a:solidFill>
              </a:rPr>
              <a:t>Luglio 2021</a:t>
            </a:r>
            <a:r>
              <a:rPr lang="fr-FR" sz="1600" dirty="0">
                <a:solidFill>
                  <a:schemeClr val="bg1"/>
                </a:solidFill>
              </a:rPr>
              <a:t/>
            </a:r>
          </a:p>
          <a:p>
            <a:pPr algn="ctr"/>
            <a:r>
              <a:rPr lang="fr-FR" sz="1600" dirty="0">
                <a:solidFill>
                  <a:schemeClr val="bg1"/>
                </a:solidFill>
              </a:rPr>
              <a:t>(5 M/V </a:t>
            </a:r>
            <a:r>
              <a:rPr lang="fr-FR" sz="1600" dirty="0" err="1">
                <a:solidFill>
                  <a:schemeClr val="bg1"/>
                </a:solidFill>
              </a:rPr>
              <a:t>GoO</a:t>
            </a:r>
            <a:r>
              <a:rPr lang="fr-FR" sz="1600" dirty="0">
                <a:solidFill>
                  <a:schemeClr val="bg1"/>
                </a:solidFill>
              </a:rPr>
              <a:t>)</a:t>
            </a:r>
          </a:p>
          <a:p>
            <a:pPr algn="ctr"/>
            <a:r>
              <a:rPr lang="fr-FR" sz="1600" dirty="0">
                <a:solidFill>
                  <a:schemeClr val="bg1"/>
                </a:solidFill>
              </a:rPr>
              <a:t>AIS/GNSS Spamming</a:t>
            </a:r>
          </a:p>
        </p:txBody>
      </p:sp>
      <p:sp>
        <p:nvSpPr>
          <p:cNvPr id="53" name="ZoneTexte 52">
            <a:extLst>
              <a:ext uri="{FF2B5EF4-FFF2-40B4-BE49-F238E27FC236}">
                <a16:creationId xmlns:a16="http://schemas.microsoft.com/office/drawing/2014/main" id="{F1DA6B62-1B10-40E2-A1F5-931DDE1F8A8E}"/>
              </a:ext>
            </a:extLst>
          </p:cNvPr>
          <p:cNvSpPr txBox="1"/>
          <p:nvPr/>
        </p:nvSpPr>
        <p:spPr>
          <a:xfrm>
            <a:off x="4990350" y="48320"/>
            <a:ext cx="1940371" cy="830997"/>
          </a:xfrm>
          <a:prstGeom prst="rect">
            <a:avLst/>
          </a:prstGeom>
          <a:solidFill>
            <a:schemeClr val="tx1">
              <a:lumMod val="85000"/>
              <a:lumOff val="15000"/>
            </a:schemeClr>
          </a:solidFill>
          <a:ln w="57150">
            <a:solidFill>
              <a:srgbClr val="FFFF00"/>
            </a:solidFill>
          </a:ln>
        </p:spPr>
        <p:txBody>
          <a:bodyPr wrap="square" rtlCol="0">
            <a:normAutofit fontScale="84210"/>
          </a:bodyPr>
          <a:lstStyle/>
          <a:p>
            <a:pPr algn="ctr"/>
            <a:r>
              <a:rPr lang="fr-FR" sz="1600" dirty="0">
                <a:solidFill>
                  <a:schemeClr val="bg1"/>
                </a:solidFill>
              </a:rPr>
              <a:t>giugno 2021 </a:t>
            </a:r>
          </a:p>
          <a:p>
            <a:pPr algn="ctr"/>
            <a:r>
              <a:rPr lang="fr-FR" sz="1600" dirty="0">
                <a:solidFill>
                  <a:schemeClr val="bg1"/>
                </a:solidFill>
              </a:rPr>
              <a:t> (SWE</a:t>
            </a:r>
            <a:r>
              <a:rPr lang="fr-FR" sz="1600" dirty="0" err="1">
                <a:solidFill>
                  <a:schemeClr val="bg1"/>
                </a:solidFill>
              </a:rPr>
              <a:t> ArmedForce)</a:t>
            </a:r>
            <a:r>
              <a:rPr lang="fr-FR" sz="1600" dirty="0">
                <a:solidFill>
                  <a:schemeClr val="bg1"/>
                </a:solidFill>
              </a:rPr>
              <a:t/>
            </a:r>
          </a:p>
          <a:p>
            <a:pPr algn="ctr"/>
            <a:r>
              <a:rPr lang="fr-FR" sz="1600" dirty="0">
                <a:solidFill>
                  <a:schemeClr val="bg1"/>
                </a:solidFill>
              </a:rPr>
              <a:t>Spoofing AIS</a:t>
            </a:r>
          </a:p>
        </p:txBody>
      </p:sp>
      <p:sp>
        <p:nvSpPr>
          <p:cNvPr id="55" name="ZoneTexte 54">
            <a:extLst>
              <a:ext uri="{FF2B5EF4-FFF2-40B4-BE49-F238E27FC236}">
                <a16:creationId xmlns:a16="http://schemas.microsoft.com/office/drawing/2014/main" id="{554C3F02-E6CE-4A3E-B67F-D7B25A85FA51}"/>
              </a:ext>
            </a:extLst>
          </p:cNvPr>
          <p:cNvSpPr txBox="1"/>
          <p:nvPr/>
        </p:nvSpPr>
        <p:spPr>
          <a:xfrm>
            <a:off x="7646797" y="586369"/>
            <a:ext cx="1945453" cy="1077218"/>
          </a:xfrm>
          <a:prstGeom prst="rect">
            <a:avLst/>
          </a:prstGeom>
          <a:solidFill>
            <a:schemeClr val="tx1">
              <a:lumMod val="85000"/>
              <a:lumOff val="15000"/>
            </a:schemeClr>
          </a:solidFill>
          <a:ln w="57150">
            <a:solidFill>
              <a:srgbClr val="FFFF00"/>
            </a:solidFill>
          </a:ln>
        </p:spPr>
        <p:txBody>
          <a:bodyPr wrap="square" rtlCol="0">
            <a:normAutofit fontScale="84210"/>
          </a:bodyPr>
          <a:lstStyle>
            <a:defPPr>
              <a:defRPr lang="fr-FR"/>
            </a:defPPr>
            <a:lvl1pPr algn="ctr">
              <a:defRPr sz="1600">
                <a:solidFill>
                  <a:schemeClr val="bg1"/>
                </a:solidFill>
              </a:defRPr>
            </a:lvl1pPr>
          </a:lstStyle>
          <a:p>
            <a:r>
              <a:rPr lang="fr-FR" dirty="0"/>
              <a:t>giugno 2021 </a:t>
            </a:r>
          </a:p>
          <a:p>
            <a:r>
              <a:rPr lang="fr-FR" dirty="0"/>
              <a:t> (HMS Defender + 2</a:t>
            </a:r>
            <a:r>
              <a:rPr lang="fr-FR" dirty="0" err="1"/>
              <a:t> navi NATO</a:t>
            </a:r>
            <a:r>
              <a:rPr lang="fr-FR" dirty="0"/>
              <a:t>)</a:t>
            </a:r>
          </a:p>
          <a:p>
            <a:r>
              <a:rPr lang="fr-FR" dirty="0"/>
              <a:t>Spoofing AIS</a:t>
            </a:r>
          </a:p>
        </p:txBody>
      </p:sp>
      <p:cxnSp>
        <p:nvCxnSpPr>
          <p:cNvPr id="56" name="Connecteur droit avec flèche 55">
            <a:extLst>
              <a:ext uri="{FF2B5EF4-FFF2-40B4-BE49-F238E27FC236}">
                <a16:creationId xmlns:a16="http://schemas.microsoft.com/office/drawing/2014/main" id="{4AEAB48E-A392-41F9-A06B-DC46D9CE1939}"/>
              </a:ext>
            </a:extLst>
          </p:cNvPr>
          <p:cNvCxnSpPr>
            <a:cxnSpLocks/>
            <a:endCxn id="59" idx="7"/>
          </p:cNvCxnSpPr>
          <p:nvPr/>
        </p:nvCxnSpPr>
        <p:spPr>
          <a:xfrm flipH="1">
            <a:off x="6174021" y="1623272"/>
            <a:ext cx="110825" cy="324569"/>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7" name="Ellipse 56">
            <a:extLst>
              <a:ext uri="{FF2B5EF4-FFF2-40B4-BE49-F238E27FC236}">
                <a16:creationId xmlns:a16="http://schemas.microsoft.com/office/drawing/2014/main" id="{699CD426-97EA-46EA-8D40-03A564A7A814}"/>
              </a:ext>
            </a:extLst>
          </p:cNvPr>
          <p:cNvSpPr/>
          <p:nvPr/>
        </p:nvSpPr>
        <p:spPr>
          <a:xfrm>
            <a:off x="6625354" y="2496555"/>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D5903DD4-8540-4EA6-A6A6-38E5B7731639}"/>
              </a:ext>
            </a:extLst>
          </p:cNvPr>
          <p:cNvSpPr/>
          <p:nvPr/>
        </p:nvSpPr>
        <p:spPr>
          <a:xfrm>
            <a:off x="6062875" y="1922733"/>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droit avec flèche 60">
            <a:extLst>
              <a:ext uri="{FF2B5EF4-FFF2-40B4-BE49-F238E27FC236}">
                <a16:creationId xmlns:a16="http://schemas.microsoft.com/office/drawing/2014/main" id="{8328E9A5-E69A-49E5-A415-E8A7F0EEA244}"/>
              </a:ext>
            </a:extLst>
          </p:cNvPr>
          <p:cNvCxnSpPr>
            <a:cxnSpLocks/>
            <a:stCxn id="55" idx="1"/>
            <a:endCxn id="57" idx="7"/>
          </p:cNvCxnSpPr>
          <p:nvPr/>
        </p:nvCxnSpPr>
        <p:spPr>
          <a:xfrm flipH="1">
            <a:off x="6736500" y="1124978"/>
            <a:ext cx="910297" cy="139668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5" name="ZoneTexte 64">
            <a:extLst>
              <a:ext uri="{FF2B5EF4-FFF2-40B4-BE49-F238E27FC236}">
                <a16:creationId xmlns:a16="http://schemas.microsoft.com/office/drawing/2014/main" id="{59AB1028-E9E7-47A3-8B54-A92F25783D39}"/>
              </a:ext>
            </a:extLst>
          </p:cNvPr>
          <p:cNvSpPr txBox="1"/>
          <p:nvPr/>
        </p:nvSpPr>
        <p:spPr>
          <a:xfrm>
            <a:off x="7555055" y="4722964"/>
            <a:ext cx="1931255" cy="830997"/>
          </a:xfrm>
          <a:prstGeom prst="rect">
            <a:avLst/>
          </a:prstGeom>
          <a:solidFill>
            <a:schemeClr val="tx1">
              <a:lumMod val="85000"/>
              <a:lumOff val="15000"/>
            </a:schemeClr>
          </a:solidFill>
          <a:ln w="57150">
            <a:solidFill>
              <a:srgbClr val="FFFF00"/>
            </a:solidFill>
          </a:ln>
        </p:spPr>
        <p:txBody>
          <a:bodyPr wrap="square" rtlCol="0">
            <a:spAutoFit/>
          </a:bodyPr>
          <a:lstStyle>
            <a:defPPr>
              <a:defRPr lang="fr-FR"/>
            </a:defPPr>
            <a:lvl1pPr algn="ctr">
              <a:defRPr sz="1600">
                <a:solidFill>
                  <a:schemeClr val="bg1"/>
                </a:solidFill>
              </a:defRPr>
            </a:lvl1pPr>
          </a:lstStyle>
          <a:p>
            <a:r>
              <a:rPr lang="fr-FR" dirty="0"/>
              <a:t>Gen - Mar 2021 </a:t>
            </a:r>
          </a:p>
          <a:p>
            <a:r>
              <a:rPr lang="fr-FR" dirty="0"/>
              <a:t>(Med / </a:t>
            </a:r>
            <a:r>
              <a:rPr lang="fr-FR" dirty="0" err="1"/>
              <a:t>Syria</a:t>
            </a:r>
            <a:r>
              <a:rPr lang="fr-FR" dirty="0"/>
              <a:t>)</a:t>
            </a:r>
          </a:p>
          <a:p>
            <a:r>
              <a:rPr lang="fr-FR" dirty="0"/>
              <a:t>AIS / GNSS Spoofing</a:t>
            </a:r>
          </a:p>
        </p:txBody>
      </p:sp>
      <p:sp>
        <p:nvSpPr>
          <p:cNvPr id="66" name="ZoneTexte 65">
            <a:extLst>
              <a:ext uri="{FF2B5EF4-FFF2-40B4-BE49-F238E27FC236}">
                <a16:creationId xmlns:a16="http://schemas.microsoft.com/office/drawing/2014/main" id="{5117A590-EFDF-414B-9151-31617F5EF31C}"/>
              </a:ext>
            </a:extLst>
          </p:cNvPr>
          <p:cNvSpPr txBox="1"/>
          <p:nvPr/>
        </p:nvSpPr>
        <p:spPr>
          <a:xfrm>
            <a:off x="303711" y="1300342"/>
            <a:ext cx="1928696" cy="830997"/>
          </a:xfrm>
          <a:prstGeom prst="rect">
            <a:avLst/>
          </a:prstGeom>
          <a:solidFill>
            <a:srgbClr val="7030A0"/>
          </a:solidFill>
        </p:spPr>
        <p:txBody>
          <a:bodyPr wrap="square" rtlCol="0">
            <a:normAutofit fontScale="84210"/>
          </a:bodyPr>
          <a:lstStyle/>
          <a:p>
            <a:pPr algn="ctr"/>
            <a:r>
              <a:rPr lang="fr-FR" sz="1600" dirty="0">
                <a:solidFill>
                  <a:schemeClr val="bg1"/>
                </a:solidFill>
              </a:rPr>
              <a:t>maggio 2021 </a:t>
            </a:r>
          </a:p>
          <a:p>
            <a:pPr algn="ctr"/>
            <a:r>
              <a:rPr lang="fr-FR" sz="1600" dirty="0">
                <a:solidFill>
                  <a:schemeClr val="bg1"/>
                </a:solidFill>
              </a:rPr>
              <a:t> (Pipeline Colonial)</a:t>
            </a:r>
          </a:p>
          <a:p>
            <a:pPr algn="ctr"/>
            <a:r>
              <a:rPr lang="fr-FR" sz="1600" dirty="0" err="1">
                <a:solidFill>
                  <a:schemeClr val="bg1"/>
                </a:solidFill>
              </a:rPr>
              <a:t>DoS</a:t>
            </a:r>
            <a:endParaRPr lang="fr-FR" sz="1600" dirty="0">
              <a:solidFill>
                <a:schemeClr val="bg1"/>
              </a:solidFill>
            </a:endParaRPr>
          </a:p>
        </p:txBody>
      </p:sp>
      <p:cxnSp>
        <p:nvCxnSpPr>
          <p:cNvPr id="67" name="Connecteur droit avec flèche 66">
            <a:extLst>
              <a:ext uri="{FF2B5EF4-FFF2-40B4-BE49-F238E27FC236}">
                <a16:creationId xmlns:a16="http://schemas.microsoft.com/office/drawing/2014/main" id="{625AB1B2-48EC-408C-81F8-D1AE4A5B3F3D}"/>
              </a:ext>
            </a:extLst>
          </p:cNvPr>
          <p:cNvCxnSpPr>
            <a:cxnSpLocks/>
            <a:endCxn id="68" idx="1"/>
          </p:cNvCxnSpPr>
          <p:nvPr/>
        </p:nvCxnSpPr>
        <p:spPr>
          <a:xfrm>
            <a:off x="2221371" y="2272015"/>
            <a:ext cx="297394" cy="50315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8" name="Ellipse 67">
            <a:extLst>
              <a:ext uri="{FF2B5EF4-FFF2-40B4-BE49-F238E27FC236}">
                <a16:creationId xmlns:a16="http://schemas.microsoft.com/office/drawing/2014/main" id="{826DBB07-28CB-40CB-B231-EFAB3CF62061}"/>
              </a:ext>
            </a:extLst>
          </p:cNvPr>
          <p:cNvSpPr/>
          <p:nvPr/>
        </p:nvSpPr>
        <p:spPr>
          <a:xfrm>
            <a:off x="2499695" y="2750059"/>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2FF36D-C043-4BD4-A5B8-2D4D3454232E}"/>
              </a:ext>
            </a:extLst>
          </p:cNvPr>
          <p:cNvSpPr/>
          <p:nvPr/>
        </p:nvSpPr>
        <p:spPr>
          <a:xfrm>
            <a:off x="289643" y="2109587"/>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74" name="Rectangle 73">
            <a:extLst>
              <a:ext uri="{FF2B5EF4-FFF2-40B4-BE49-F238E27FC236}">
                <a16:creationId xmlns:a16="http://schemas.microsoft.com/office/drawing/2014/main" id="{EF92AA07-D1E6-4CD4-94B7-6A4A397CD263}"/>
              </a:ext>
            </a:extLst>
          </p:cNvPr>
          <p:cNvSpPr/>
          <p:nvPr/>
        </p:nvSpPr>
        <p:spPr>
          <a:xfrm>
            <a:off x="300322" y="2373141"/>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75" name="Rectangle 74">
            <a:extLst>
              <a:ext uri="{FF2B5EF4-FFF2-40B4-BE49-F238E27FC236}">
                <a16:creationId xmlns:a16="http://schemas.microsoft.com/office/drawing/2014/main" id="{713AFE6C-0A2D-419B-A550-E8693AF1A1A6}"/>
              </a:ext>
            </a:extLst>
          </p:cNvPr>
          <p:cNvSpPr/>
          <p:nvPr/>
        </p:nvSpPr>
        <p:spPr>
          <a:xfrm>
            <a:off x="297792" y="2618562"/>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77" name="Rectangle 76">
            <a:extLst>
              <a:ext uri="{FF2B5EF4-FFF2-40B4-BE49-F238E27FC236}">
                <a16:creationId xmlns:a16="http://schemas.microsoft.com/office/drawing/2014/main" id="{545B0CE5-AF45-49DB-923A-12621731EF20}"/>
              </a:ext>
            </a:extLst>
          </p:cNvPr>
          <p:cNvSpPr/>
          <p:nvPr/>
        </p:nvSpPr>
        <p:spPr>
          <a:xfrm>
            <a:off x="130882" y="6120137"/>
            <a:ext cx="757102" cy="2973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78" name="Rectangle 77">
            <a:extLst>
              <a:ext uri="{FF2B5EF4-FFF2-40B4-BE49-F238E27FC236}">
                <a16:creationId xmlns:a16="http://schemas.microsoft.com/office/drawing/2014/main" id="{A31DABEE-D6A8-451E-A066-CD07A9E190A7}"/>
              </a:ext>
            </a:extLst>
          </p:cNvPr>
          <p:cNvSpPr/>
          <p:nvPr/>
        </p:nvSpPr>
        <p:spPr>
          <a:xfrm>
            <a:off x="130881" y="5857143"/>
            <a:ext cx="757102" cy="2973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79" name="Rectangle 78">
            <a:extLst>
              <a:ext uri="{FF2B5EF4-FFF2-40B4-BE49-F238E27FC236}">
                <a16:creationId xmlns:a16="http://schemas.microsoft.com/office/drawing/2014/main" id="{763E5E39-A2BD-471C-B3F5-40B6987C9F8E}"/>
              </a:ext>
            </a:extLst>
          </p:cNvPr>
          <p:cNvSpPr/>
          <p:nvPr/>
        </p:nvSpPr>
        <p:spPr>
          <a:xfrm>
            <a:off x="130880" y="6372512"/>
            <a:ext cx="757102" cy="2973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81" name="ZoneTexte 80">
            <a:extLst>
              <a:ext uri="{FF2B5EF4-FFF2-40B4-BE49-F238E27FC236}">
                <a16:creationId xmlns:a16="http://schemas.microsoft.com/office/drawing/2014/main" id="{30499500-0E0E-44B4-B231-2D6D76851A8C}"/>
              </a:ext>
            </a:extLst>
          </p:cNvPr>
          <p:cNvSpPr txBox="1"/>
          <p:nvPr/>
        </p:nvSpPr>
        <p:spPr>
          <a:xfrm>
            <a:off x="130881" y="5517245"/>
            <a:ext cx="833883" cy="369332"/>
          </a:xfrm>
          <a:prstGeom prst="rect">
            <a:avLst/>
          </a:prstGeom>
          <a:noFill/>
        </p:spPr>
        <p:txBody>
          <a:bodyPr wrap="none" rtlCol="0">
            <a:normAutofit fontScale="92857"/>
          </a:bodyPr>
          <a:lstStyle/>
          <a:p>
            <a:r>
              <a:rPr lang="fr-FR" dirty="0"/>
              <a:t>Impatto</a:t>
            </a:r>
          </a:p>
        </p:txBody>
      </p:sp>
      <p:sp>
        <p:nvSpPr>
          <p:cNvPr id="82" name="ZoneTexte 81">
            <a:extLst>
              <a:ext uri="{FF2B5EF4-FFF2-40B4-BE49-F238E27FC236}">
                <a16:creationId xmlns:a16="http://schemas.microsoft.com/office/drawing/2014/main" id="{BBC31450-08AE-4948-883C-541FABD93EBB}"/>
              </a:ext>
            </a:extLst>
          </p:cNvPr>
          <p:cNvSpPr txBox="1"/>
          <p:nvPr/>
        </p:nvSpPr>
        <p:spPr>
          <a:xfrm>
            <a:off x="940605" y="5818290"/>
            <a:ext cx="518091" cy="307777"/>
          </a:xfrm>
          <a:prstGeom prst="rect">
            <a:avLst/>
          </a:prstGeom>
          <a:noFill/>
        </p:spPr>
        <p:txBody>
          <a:bodyPr wrap="none" rtlCol="0">
            <a:spAutoFit/>
          </a:bodyPr>
          <a:lstStyle/>
          <a:p>
            <a:r>
              <a:rPr lang="fr-FR" sz="1400" dirty="0"/>
              <a:t>Alto</a:t>
            </a:r>
          </a:p>
        </p:txBody>
      </p:sp>
      <p:sp>
        <p:nvSpPr>
          <p:cNvPr id="83" name="ZoneTexte 82">
            <a:extLst>
              <a:ext uri="{FF2B5EF4-FFF2-40B4-BE49-F238E27FC236}">
                <a16:creationId xmlns:a16="http://schemas.microsoft.com/office/drawing/2014/main" id="{409E6240-E8CF-41F2-B710-483A7BEAA711}"/>
              </a:ext>
            </a:extLst>
          </p:cNvPr>
          <p:cNvSpPr txBox="1"/>
          <p:nvPr/>
        </p:nvSpPr>
        <p:spPr>
          <a:xfrm>
            <a:off x="912467" y="6097040"/>
            <a:ext cx="801823" cy="307777"/>
          </a:xfrm>
          <a:prstGeom prst="rect">
            <a:avLst/>
          </a:prstGeom>
          <a:noFill/>
        </p:spPr>
        <p:txBody>
          <a:bodyPr wrap="none" rtlCol="0">
            <a:spAutoFit/>
          </a:bodyPr>
          <a:lstStyle/>
          <a:p>
            <a:r>
              <a:rPr lang="fr-FR" sz="1400" dirty="0"/>
              <a:t>Medio</a:t>
            </a:r>
          </a:p>
        </p:txBody>
      </p:sp>
      <p:sp>
        <p:nvSpPr>
          <p:cNvPr id="84" name="ZoneTexte 83">
            <a:extLst>
              <a:ext uri="{FF2B5EF4-FFF2-40B4-BE49-F238E27FC236}">
                <a16:creationId xmlns:a16="http://schemas.microsoft.com/office/drawing/2014/main" id="{AE4A1B1C-88D2-4F26-AD4F-AA81D3BD3F10}"/>
              </a:ext>
            </a:extLst>
          </p:cNvPr>
          <p:cNvSpPr txBox="1"/>
          <p:nvPr/>
        </p:nvSpPr>
        <p:spPr>
          <a:xfrm>
            <a:off x="921667" y="6388023"/>
            <a:ext cx="729367" cy="307777"/>
          </a:xfrm>
          <a:prstGeom prst="rect">
            <a:avLst/>
          </a:prstGeom>
          <a:noFill/>
        </p:spPr>
        <p:txBody>
          <a:bodyPr wrap="none" rtlCol="0">
            <a:spAutoFit/>
          </a:bodyPr>
          <a:lstStyle/>
          <a:p>
            <a:r>
              <a:rPr lang="fr-FR" sz="1400" dirty="0"/>
              <a:t>Limited</a:t>
            </a:r>
          </a:p>
        </p:txBody>
      </p:sp>
      <p:sp>
        <p:nvSpPr>
          <p:cNvPr id="85" name="Rectangle 84">
            <a:extLst>
              <a:ext uri="{FF2B5EF4-FFF2-40B4-BE49-F238E27FC236}">
                <a16:creationId xmlns:a16="http://schemas.microsoft.com/office/drawing/2014/main" id="{BDDBD664-29AD-4915-90FA-AC413FD49969}"/>
              </a:ext>
            </a:extLst>
          </p:cNvPr>
          <p:cNvSpPr/>
          <p:nvPr/>
        </p:nvSpPr>
        <p:spPr>
          <a:xfrm>
            <a:off x="2508621" y="1642594"/>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86" name="Rectangle 85">
            <a:extLst>
              <a:ext uri="{FF2B5EF4-FFF2-40B4-BE49-F238E27FC236}">
                <a16:creationId xmlns:a16="http://schemas.microsoft.com/office/drawing/2014/main" id="{1EC551EA-89EE-49C1-8446-897BB644D0E8}"/>
              </a:ext>
            </a:extLst>
          </p:cNvPr>
          <p:cNvSpPr/>
          <p:nvPr/>
        </p:nvSpPr>
        <p:spPr>
          <a:xfrm>
            <a:off x="2505232" y="1906148"/>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87" name="Rectangle 86">
            <a:extLst>
              <a:ext uri="{FF2B5EF4-FFF2-40B4-BE49-F238E27FC236}">
                <a16:creationId xmlns:a16="http://schemas.microsoft.com/office/drawing/2014/main" id="{D3A3E01D-CBCF-4F22-BCE2-C8174207CFA7}"/>
              </a:ext>
            </a:extLst>
          </p:cNvPr>
          <p:cNvSpPr/>
          <p:nvPr/>
        </p:nvSpPr>
        <p:spPr>
          <a:xfrm>
            <a:off x="2502702" y="2151569"/>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88" name="Rectangle 87">
            <a:extLst>
              <a:ext uri="{FF2B5EF4-FFF2-40B4-BE49-F238E27FC236}">
                <a16:creationId xmlns:a16="http://schemas.microsoft.com/office/drawing/2014/main" id="{63B48B86-6292-4F69-B1FA-2A1614469625}"/>
              </a:ext>
            </a:extLst>
          </p:cNvPr>
          <p:cNvSpPr/>
          <p:nvPr/>
        </p:nvSpPr>
        <p:spPr>
          <a:xfrm>
            <a:off x="2832695" y="4691311"/>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89" name="Rectangle 88">
            <a:extLst>
              <a:ext uri="{FF2B5EF4-FFF2-40B4-BE49-F238E27FC236}">
                <a16:creationId xmlns:a16="http://schemas.microsoft.com/office/drawing/2014/main" id="{8CFC05AB-4AB9-4F08-A279-BB1A3CBD217A}"/>
              </a:ext>
            </a:extLst>
          </p:cNvPr>
          <p:cNvSpPr/>
          <p:nvPr/>
        </p:nvSpPr>
        <p:spPr>
          <a:xfrm>
            <a:off x="2829306" y="495486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90" name="Rectangle 89">
            <a:extLst>
              <a:ext uri="{FF2B5EF4-FFF2-40B4-BE49-F238E27FC236}">
                <a16:creationId xmlns:a16="http://schemas.microsoft.com/office/drawing/2014/main" id="{3D0EBA86-759B-4EA6-84B7-2CACD4D27506}"/>
              </a:ext>
            </a:extLst>
          </p:cNvPr>
          <p:cNvSpPr/>
          <p:nvPr/>
        </p:nvSpPr>
        <p:spPr>
          <a:xfrm>
            <a:off x="2826776" y="5200286"/>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94" name="Rectangle 93">
            <a:extLst>
              <a:ext uri="{FF2B5EF4-FFF2-40B4-BE49-F238E27FC236}">
                <a16:creationId xmlns:a16="http://schemas.microsoft.com/office/drawing/2014/main" id="{5B511928-5108-4EB7-B8AB-41C2EFA9977B}"/>
              </a:ext>
            </a:extLst>
          </p:cNvPr>
          <p:cNvSpPr/>
          <p:nvPr/>
        </p:nvSpPr>
        <p:spPr>
          <a:xfrm>
            <a:off x="4982202" y="869345"/>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95" name="Rectangle 94">
            <a:extLst>
              <a:ext uri="{FF2B5EF4-FFF2-40B4-BE49-F238E27FC236}">
                <a16:creationId xmlns:a16="http://schemas.microsoft.com/office/drawing/2014/main" id="{11F05F67-4601-4A96-9480-2E73B9A98DAE}"/>
              </a:ext>
            </a:extLst>
          </p:cNvPr>
          <p:cNvSpPr/>
          <p:nvPr/>
        </p:nvSpPr>
        <p:spPr>
          <a:xfrm>
            <a:off x="4978813" y="1132899"/>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96" name="Rectangle 95">
            <a:extLst>
              <a:ext uri="{FF2B5EF4-FFF2-40B4-BE49-F238E27FC236}">
                <a16:creationId xmlns:a16="http://schemas.microsoft.com/office/drawing/2014/main" id="{2369DB49-28A7-49FE-8F74-FE00E30A1752}"/>
              </a:ext>
            </a:extLst>
          </p:cNvPr>
          <p:cNvSpPr/>
          <p:nvPr/>
        </p:nvSpPr>
        <p:spPr>
          <a:xfrm>
            <a:off x="4976283" y="1378320"/>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98" name="Rectangle 97">
            <a:extLst>
              <a:ext uri="{FF2B5EF4-FFF2-40B4-BE49-F238E27FC236}">
                <a16:creationId xmlns:a16="http://schemas.microsoft.com/office/drawing/2014/main" id="{BE10505F-38A8-4257-9094-A177ED29D027}"/>
              </a:ext>
            </a:extLst>
          </p:cNvPr>
          <p:cNvSpPr/>
          <p:nvPr/>
        </p:nvSpPr>
        <p:spPr>
          <a:xfrm>
            <a:off x="7662144" y="1642594"/>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99" name="Rectangle 98">
            <a:extLst>
              <a:ext uri="{FF2B5EF4-FFF2-40B4-BE49-F238E27FC236}">
                <a16:creationId xmlns:a16="http://schemas.microsoft.com/office/drawing/2014/main" id="{6D323BD0-5966-4D23-B1B3-5BA7D900D09A}"/>
              </a:ext>
            </a:extLst>
          </p:cNvPr>
          <p:cNvSpPr/>
          <p:nvPr/>
        </p:nvSpPr>
        <p:spPr>
          <a:xfrm>
            <a:off x="7657325" y="1906148"/>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100" name="Rectangle 99">
            <a:extLst>
              <a:ext uri="{FF2B5EF4-FFF2-40B4-BE49-F238E27FC236}">
                <a16:creationId xmlns:a16="http://schemas.microsoft.com/office/drawing/2014/main" id="{1DC7B7F7-4DFA-4BC1-AAC5-38F228A15AEB}"/>
              </a:ext>
            </a:extLst>
          </p:cNvPr>
          <p:cNvSpPr/>
          <p:nvPr/>
        </p:nvSpPr>
        <p:spPr>
          <a:xfrm>
            <a:off x="7653536" y="2167067"/>
            <a:ext cx="1945453" cy="2324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105" name="Rectangle 104">
            <a:extLst>
              <a:ext uri="{FF2B5EF4-FFF2-40B4-BE49-F238E27FC236}">
                <a16:creationId xmlns:a16="http://schemas.microsoft.com/office/drawing/2014/main" id="{F85831F2-151C-4726-BD8A-9209027E8978}"/>
              </a:ext>
            </a:extLst>
          </p:cNvPr>
          <p:cNvSpPr/>
          <p:nvPr/>
        </p:nvSpPr>
        <p:spPr>
          <a:xfrm>
            <a:off x="8603854" y="3317471"/>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106" name="Rectangle 105">
            <a:extLst>
              <a:ext uri="{FF2B5EF4-FFF2-40B4-BE49-F238E27FC236}">
                <a16:creationId xmlns:a16="http://schemas.microsoft.com/office/drawing/2014/main" id="{433D33B6-A9A7-4C5F-A9FD-B50A01086865}"/>
              </a:ext>
            </a:extLst>
          </p:cNvPr>
          <p:cNvSpPr/>
          <p:nvPr/>
        </p:nvSpPr>
        <p:spPr>
          <a:xfrm>
            <a:off x="8614533" y="3581025"/>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107" name="Rectangle 106">
            <a:extLst>
              <a:ext uri="{FF2B5EF4-FFF2-40B4-BE49-F238E27FC236}">
                <a16:creationId xmlns:a16="http://schemas.microsoft.com/office/drawing/2014/main" id="{F1EC05B5-29C0-4C1A-940A-17F026822DB9}"/>
              </a:ext>
            </a:extLst>
          </p:cNvPr>
          <p:cNvSpPr/>
          <p:nvPr/>
        </p:nvSpPr>
        <p:spPr>
          <a:xfrm>
            <a:off x="8612003" y="3826446"/>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108" name="Rectangle 107">
            <a:extLst>
              <a:ext uri="{FF2B5EF4-FFF2-40B4-BE49-F238E27FC236}">
                <a16:creationId xmlns:a16="http://schemas.microsoft.com/office/drawing/2014/main" id="{D349C108-E722-4241-9BF0-4EC748A3FB58}"/>
              </a:ext>
            </a:extLst>
          </p:cNvPr>
          <p:cNvSpPr/>
          <p:nvPr/>
        </p:nvSpPr>
        <p:spPr>
          <a:xfrm>
            <a:off x="5380713" y="4842037"/>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109" name="Rectangle 108">
            <a:extLst>
              <a:ext uri="{FF2B5EF4-FFF2-40B4-BE49-F238E27FC236}">
                <a16:creationId xmlns:a16="http://schemas.microsoft.com/office/drawing/2014/main" id="{158FFEEE-5932-4D09-9EEA-361955D18772}"/>
              </a:ext>
            </a:extLst>
          </p:cNvPr>
          <p:cNvSpPr/>
          <p:nvPr/>
        </p:nvSpPr>
        <p:spPr>
          <a:xfrm>
            <a:off x="5391392" y="5105591"/>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110" name="Rectangle 109">
            <a:extLst>
              <a:ext uri="{FF2B5EF4-FFF2-40B4-BE49-F238E27FC236}">
                <a16:creationId xmlns:a16="http://schemas.microsoft.com/office/drawing/2014/main" id="{F6EC4B21-F254-494D-9970-B5B0935A1555}"/>
              </a:ext>
            </a:extLst>
          </p:cNvPr>
          <p:cNvSpPr/>
          <p:nvPr/>
        </p:nvSpPr>
        <p:spPr>
          <a:xfrm>
            <a:off x="5388862" y="5351012"/>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115" name="Rectangle 114">
            <a:extLst>
              <a:ext uri="{FF2B5EF4-FFF2-40B4-BE49-F238E27FC236}">
                <a16:creationId xmlns:a16="http://schemas.microsoft.com/office/drawing/2014/main" id="{06FC8657-7287-4D63-A685-39F5803B49D1}"/>
              </a:ext>
            </a:extLst>
          </p:cNvPr>
          <p:cNvSpPr/>
          <p:nvPr/>
        </p:nvSpPr>
        <p:spPr>
          <a:xfrm>
            <a:off x="7549465" y="5551389"/>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116" name="Rectangle 115">
            <a:extLst>
              <a:ext uri="{FF2B5EF4-FFF2-40B4-BE49-F238E27FC236}">
                <a16:creationId xmlns:a16="http://schemas.microsoft.com/office/drawing/2014/main" id="{1BFD0A48-699D-4E5C-81DA-FA3A34298419}"/>
              </a:ext>
            </a:extLst>
          </p:cNvPr>
          <p:cNvSpPr/>
          <p:nvPr/>
        </p:nvSpPr>
        <p:spPr>
          <a:xfrm>
            <a:off x="7560144" y="5814942"/>
            <a:ext cx="1935548" cy="2904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117" name="Rectangle 116">
            <a:extLst>
              <a:ext uri="{FF2B5EF4-FFF2-40B4-BE49-F238E27FC236}">
                <a16:creationId xmlns:a16="http://schemas.microsoft.com/office/drawing/2014/main" id="{B22ECDB9-F23E-4683-B141-1982FB957B82}"/>
              </a:ext>
            </a:extLst>
          </p:cNvPr>
          <p:cNvSpPr/>
          <p:nvPr/>
        </p:nvSpPr>
        <p:spPr>
          <a:xfrm>
            <a:off x="7571682" y="6060364"/>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118" name="Rectangle 117">
            <a:extLst>
              <a:ext uri="{FF2B5EF4-FFF2-40B4-BE49-F238E27FC236}">
                <a16:creationId xmlns:a16="http://schemas.microsoft.com/office/drawing/2014/main" id="{0379C27A-E7E4-4C6E-846D-7D9C75D09424}"/>
              </a:ext>
            </a:extLst>
          </p:cNvPr>
          <p:cNvSpPr/>
          <p:nvPr/>
        </p:nvSpPr>
        <p:spPr>
          <a:xfrm>
            <a:off x="10219381" y="5216671"/>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119" name="Rectangle 118">
            <a:extLst>
              <a:ext uri="{FF2B5EF4-FFF2-40B4-BE49-F238E27FC236}">
                <a16:creationId xmlns:a16="http://schemas.microsoft.com/office/drawing/2014/main" id="{64E1C2DF-9EC4-4993-90F8-261342BEB434}"/>
              </a:ext>
            </a:extLst>
          </p:cNvPr>
          <p:cNvSpPr/>
          <p:nvPr/>
        </p:nvSpPr>
        <p:spPr>
          <a:xfrm>
            <a:off x="10230060" y="548022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120" name="Rectangle 119">
            <a:extLst>
              <a:ext uri="{FF2B5EF4-FFF2-40B4-BE49-F238E27FC236}">
                <a16:creationId xmlns:a16="http://schemas.microsoft.com/office/drawing/2014/main" id="{19FE8C48-E4A4-45B7-AAAD-3603CFD48244}"/>
              </a:ext>
            </a:extLst>
          </p:cNvPr>
          <p:cNvSpPr/>
          <p:nvPr/>
        </p:nvSpPr>
        <p:spPr>
          <a:xfrm>
            <a:off x="10227530" y="5725646"/>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69" name="ZoneTexte 68">
            <a:extLst>
              <a:ext uri="{FF2B5EF4-FFF2-40B4-BE49-F238E27FC236}">
                <a16:creationId xmlns:a16="http://schemas.microsoft.com/office/drawing/2014/main" id="{F6EE6783-7AF3-46C8-A1BD-DE2F4FC4D27E}"/>
              </a:ext>
            </a:extLst>
          </p:cNvPr>
          <p:cNvSpPr txBox="1"/>
          <p:nvPr/>
        </p:nvSpPr>
        <p:spPr>
          <a:xfrm>
            <a:off x="491442" y="3321314"/>
            <a:ext cx="1947248" cy="830997"/>
          </a:xfrm>
          <a:prstGeom prst="rect">
            <a:avLst/>
          </a:prstGeom>
          <a:solidFill>
            <a:srgbClr val="7030A0"/>
          </a:solidFill>
        </p:spPr>
        <p:txBody>
          <a:bodyPr wrap="square" rtlCol="0">
            <a:normAutofit fontScale="82142"/>
          </a:bodyPr>
          <a:lstStyle/>
          <a:p>
            <a:pPr algn="ctr"/>
            <a:r>
              <a:rPr lang="fr-FR" sz="1600" dirty="0">
                <a:solidFill>
                  <a:schemeClr val="bg1"/>
                </a:solidFill>
              </a:rPr>
              <a:t>settembre 2021 - UFN </a:t>
            </a:r>
          </a:p>
          <a:p>
            <a:pPr algn="ctr"/>
            <a:r>
              <a:rPr lang="fr-FR" sz="1600" dirty="0">
                <a:solidFill>
                  <a:schemeClr val="bg1"/>
                </a:solidFill>
              </a:rPr>
              <a:t>(MAERSK)</a:t>
            </a:r>
          </a:p>
          <a:p>
            <a:pPr algn="ctr"/>
            <a:r>
              <a:rPr lang="fr-FR" sz="1600" dirty="0">
                <a:solidFill>
                  <a:schemeClr val="bg1"/>
                </a:solidFill>
              </a:rPr>
              <a:t>Campagna IW</a:t>
            </a:r>
          </a:p>
        </p:txBody>
      </p:sp>
      <p:sp>
        <p:nvSpPr>
          <p:cNvPr id="70" name="Rectangle 69">
            <a:extLst>
              <a:ext uri="{FF2B5EF4-FFF2-40B4-BE49-F238E27FC236}">
                <a16:creationId xmlns:a16="http://schemas.microsoft.com/office/drawing/2014/main" id="{1FB14824-A72C-4839-B75B-7403F150F659}"/>
              </a:ext>
            </a:extLst>
          </p:cNvPr>
          <p:cNvSpPr/>
          <p:nvPr/>
        </p:nvSpPr>
        <p:spPr>
          <a:xfrm>
            <a:off x="489104" y="4112358"/>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72" name="Rectangle 71">
            <a:extLst>
              <a:ext uri="{FF2B5EF4-FFF2-40B4-BE49-F238E27FC236}">
                <a16:creationId xmlns:a16="http://schemas.microsoft.com/office/drawing/2014/main" id="{9DCCDFC7-1AE5-4F72-AC29-0DE450D30EE9}"/>
              </a:ext>
            </a:extLst>
          </p:cNvPr>
          <p:cNvSpPr/>
          <p:nvPr/>
        </p:nvSpPr>
        <p:spPr>
          <a:xfrm>
            <a:off x="485715" y="4375912"/>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73" name="Rectangle 72">
            <a:extLst>
              <a:ext uri="{FF2B5EF4-FFF2-40B4-BE49-F238E27FC236}">
                <a16:creationId xmlns:a16="http://schemas.microsoft.com/office/drawing/2014/main" id="{48DAA2C5-5C35-4B80-B2FD-771DA75E4006}"/>
              </a:ext>
            </a:extLst>
          </p:cNvPr>
          <p:cNvSpPr/>
          <p:nvPr/>
        </p:nvSpPr>
        <p:spPr>
          <a:xfrm>
            <a:off x="497253" y="4621333"/>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Tree>
    <p:extLst>
      <p:ext uri="{BB962C8B-B14F-4D97-AF65-F5344CB8AC3E}">
        <p14:creationId xmlns:p14="http://schemas.microsoft.com/office/powerpoint/2010/main" val="1703040169"/>
      </p:ext>
    </p:extLst>
  </p:cSld>
  <p:clrMapOvr>
    <a:masterClrMapping/>
  </p:clrMapOvr>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6278AD3-416E-7FE4-AA8B-7B25724B9E71}"/>
              </a:ext>
            </a:extLst>
          </p:cNvPr>
          <p:cNvSpPr txBox="1"/>
          <p:nvPr/>
        </p:nvSpPr>
        <p:spPr>
          <a:xfrm>
            <a:off x="511629" y="5472684"/>
            <a:ext cx="11375571" cy="923330"/>
          </a:xfrm>
          <a:prstGeom prst="rect">
            <a:avLst/>
          </a:prstGeom>
          <a:noFill/>
        </p:spPr>
        <p:txBody>
          <a:bodyPr wrap="square">
            <a:normAutofit fontScale="89473"/>
          </a:bodyPr>
          <a:lstStyle/>
          <a:p>
            <a:r>
              <a:rPr lang="en-US" i="1" dirty="0"/>
              <a:t>L'indagine sul cyberattacco di CMA CGM sta facendo rapidi progressi Se la maggior parte delle indagini ransomware non riescono a identificare gli hacker, la polizia informatica ha arrestato i sospetti in Ucraina nell'attacco che ha preso di mira il vettore marittimo CMA CGM nel 2020. L'indagine in corso conferma le prime piste sul Ragnar gang Locker. [...]</a:t>
            </a:r>
            <a:endParaRPr lang="fr-FR" i="1" dirty="0"/>
          </a:p>
        </p:txBody>
      </p:sp>
      <p:pic>
        <p:nvPicPr>
          <p:cNvPr id="5" name="Image 4">
            <a:extLst>
              <a:ext uri="{FF2B5EF4-FFF2-40B4-BE49-F238E27FC236}">
                <a16:creationId xmlns:a16="http://schemas.microsoft.com/office/drawing/2014/main" id="{01875AD6-3630-51B4-4D68-1E5FDC3DDA5A}"/>
              </a:ext>
            </a:extLst>
          </p:cNvPr>
          <p:cNvPicPr>
            <a:picLocks noChangeAspect="1"/>
          </p:cNvPicPr>
          <p:nvPr/>
        </p:nvPicPr>
        <p:blipFill>
          <a:blip r:embed="rId2"/>
          <a:stretch>
            <a:fillRect/>
          </a:stretch>
        </p:blipFill>
        <p:spPr>
          <a:xfrm>
            <a:off x="696686" y="1377009"/>
            <a:ext cx="7206343" cy="3559698"/>
          </a:xfrm>
          <a:prstGeom prst="rect">
            <a:avLst/>
          </a:prstGeom>
        </p:spPr>
      </p:pic>
      <p:sp>
        <p:nvSpPr>
          <p:cNvPr id="6" name="Rectangle 5">
            <a:extLst>
              <a:ext uri="{FF2B5EF4-FFF2-40B4-BE49-F238E27FC236}">
                <a16:creationId xmlns:a16="http://schemas.microsoft.com/office/drawing/2014/main" id="{1E1D652F-A109-A6FD-93CB-DACD4FCB1B32}"/>
              </a:ext>
            </a:extLst>
          </p:cNvPr>
          <p:cNvSpPr/>
          <p:nvPr/>
        </p:nvSpPr>
        <p:spPr>
          <a:xfrm>
            <a:off x="1067111" y="87743"/>
            <a:ext cx="7471977" cy="480131"/>
          </a:xfrm>
          <a:prstGeom prst="rect">
            <a:avLst/>
          </a:prstGeom>
        </p:spPr>
        <p:txBody>
          <a:bodyPr wrap="square">
            <a:spAutoFit/>
          </a:bodyPr>
          <a:lstStyle/>
          <a:p>
            <a:pPr lvl="0" defTabSz="457200" eaLnBrk="0" fontAlgn="base" hangingPunct="0">
              <a:lnSpc>
                <a:spcPct val="90000"/>
              </a:lnSpc>
              <a:spcBef>
                <a:spcPct val="0"/>
              </a:spcBef>
              <a:spcAft>
                <a:spcPct val="0"/>
              </a:spcAft>
              <a:defRPr/>
            </a:pPr>
            <a:r>
              <a:rPr lang="en-US" sz="2800" b="1" dirty="0">
                <a:solidFill>
                  <a:schemeClr val="tx2"/>
                </a:solidFill>
                <a:latin typeface="Century Gothic"/>
              </a:rPr>
              <a:t>CMA/ CGM Attack 2020</a:t>
            </a:r>
          </a:p>
        </p:txBody>
      </p:sp>
      <p:pic>
        <p:nvPicPr>
          <p:cNvPr id="8" name="Image 7" descr="Une image contenant transport, plein air, eau, embarcation&#10;&#10;Description générée automatiquement">
            <a:extLst>
              <a:ext uri="{FF2B5EF4-FFF2-40B4-BE49-F238E27FC236}">
                <a16:creationId xmlns:a16="http://schemas.microsoft.com/office/drawing/2014/main" id="{22BC3EA9-C172-E951-2138-DDC87873E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4837" y="754415"/>
            <a:ext cx="2143125" cy="2143125"/>
          </a:xfrm>
          <a:prstGeom prst="rect">
            <a:avLst/>
          </a:prstGeom>
        </p:spPr>
      </p:pic>
      <p:pic>
        <p:nvPicPr>
          <p:cNvPr id="10" name="Image 9" descr="Une image contenant logo, Police, Graphique, texte&#10;&#10;Description générée automatiquement">
            <a:extLst>
              <a:ext uri="{FF2B5EF4-FFF2-40B4-BE49-F238E27FC236}">
                <a16:creationId xmlns:a16="http://schemas.microsoft.com/office/drawing/2014/main" id="{CD19E8E1-BD10-5721-6C67-1140604A2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287" y="3537820"/>
            <a:ext cx="2733675" cy="1666875"/>
          </a:xfrm>
          <a:prstGeom prst="rect">
            <a:avLst/>
          </a:prstGeom>
        </p:spPr>
      </p:pic>
    </p:spTree>
    <p:extLst>
      <p:ext uri="{BB962C8B-B14F-4D97-AF65-F5344CB8AC3E}">
        <p14:creationId xmlns:p14="http://schemas.microsoft.com/office/powerpoint/2010/main" val="1568200660"/>
      </p:ext>
    </p:extLst>
  </p:cSld>
  <p:clrMapOvr>
    <a:masterClrMapping/>
  </p:clrMapOvr>
</p:sld>
</file>

<file path=ppt/slides/slide2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3674"/>
            <a:ext cx="10515600" cy="590931"/>
          </a:xfrm>
        </p:spPr>
        <p:txBody>
          <a:bodyPr wrap="square">
            <a:normAutofit fontScale="80000"/>
          </a:bodyPr>
          <a:lstStyle/>
          <a:p>
            <a:pPr defTabSz="457200" eaLnBrk="0" fontAlgn="base" hangingPunct="0">
              <a:spcAft>
                <a:spcPct val="0"/>
              </a:spcAft>
            </a:pPr>
            <a:r>
              <a:rPr lang="en-US" sz="3600" b="1" dirty="0">
                <a:solidFill>
                  <a:schemeClr val="tx2"/>
                </a:solidFill>
                <a:latin typeface="Century Gothic"/>
                <a:ea typeface="+mn-ea"/>
                <a:cs typeface="+mn-cs"/>
              </a:rPr>
              <a:t>Caso d'uso - ransomware</a:t>
            </a:r>
          </a:p>
        </p:txBody>
      </p:sp>
      <p:sp>
        <p:nvSpPr>
          <p:cNvPr id="3" name="Content Placeholder 2"/>
          <p:cNvSpPr>
            <a:spLocks noGrp="1"/>
          </p:cNvSpPr>
          <p:nvPr>
            <p:ph idx="1"/>
          </p:nvPr>
        </p:nvSpPr>
        <p:spPr>
          <a:xfrm>
            <a:off x="1089442" y="1228166"/>
            <a:ext cx="10660117" cy="4625196"/>
          </a:xfrm>
        </p:spPr>
        <p:txBody>
          <a:bodyPr>
            <a:normAutofit fontScale="93750"/>
          </a:bodyPr>
          <a:lstStyle/>
          <a:p>
            <a:endParaRPr lang="en-US" sz="2600" b="1" dirty="0"/>
          </a:p>
          <a:p>
            <a:r>
              <a:rPr lang="en-US" sz="3200" b="1" dirty="0"/>
              <a:t>Che cosa è un "ransomware"</a:t>
            </a:r>
          </a:p>
          <a:p>
            <a:pPr lvl="1"/>
            <a:r>
              <a:rPr lang="en-US" sz="2800" dirty="0"/>
              <a:t>Malware che minacciano danni a meno che un riscatto è pagato</a:t>
            </a:r>
          </a:p>
          <a:p>
            <a:pPr lvl="1"/>
            <a:endParaRPr lang="en-US" sz="2800" dirty="0"/>
          </a:p>
          <a:p>
            <a:r>
              <a:rPr lang="en-US" sz="3200" b="1" dirty="0"/>
              <a:t>Tipi</a:t>
            </a:r>
          </a:p>
          <a:p>
            <a:pPr lvl="1"/>
            <a:r>
              <a:rPr lang="en-US" sz="2800" i="1" dirty="0"/>
              <a:t>Screen locker</a:t>
            </a:r>
          </a:p>
          <a:p>
            <a:pPr lvl="1"/>
            <a:r>
              <a:rPr lang="en-US" sz="2800" i="1" dirty="0"/>
              <a:t>File</a:t>
            </a:r>
            <a:r>
              <a:rPr lang="en-US" sz="2800" i="1" dirty="0" err="1"/>
              <a:t> cryptor</a:t>
            </a:r>
            <a:endParaRPr lang="en-US" sz="2800" i="1" dirty="0"/>
          </a:p>
          <a:p>
            <a:pPr lvl="1"/>
            <a:r>
              <a:rPr lang="en-US" sz="2800" i="1" dirty="0"/>
              <a:t>DDOS</a:t>
            </a:r>
          </a:p>
          <a:p>
            <a:pPr lvl="1"/>
            <a:r>
              <a:rPr lang="en-US" sz="2800" i="1" dirty="0"/>
              <a:t>Combinata</a:t>
            </a:r>
          </a:p>
          <a:p>
            <a:pPr lvl="1"/>
            <a:endParaRPr lang="en-US" sz="2800" i="1" dirty="0"/>
          </a:p>
          <a:p>
            <a:endParaRPr lang="en-US" sz="2800" dirty="0"/>
          </a:p>
        </p:txBody>
      </p:sp>
      <p:pic>
        <p:nvPicPr>
          <p:cNvPr id="5" name="Picture 4"/>
          <p:cNvPicPr>
            <a:picLocks noChangeAspect="1"/>
          </p:cNvPicPr>
          <p:nvPr/>
        </p:nvPicPr>
        <p:blipFill>
          <a:blip r:embed="rId2"/>
          <a:stretch>
            <a:fillRect/>
          </a:stretch>
        </p:blipFill>
        <p:spPr>
          <a:xfrm>
            <a:off x="4916760" y="3331460"/>
            <a:ext cx="6262868" cy="2591151"/>
          </a:xfrm>
          <a:prstGeom prst="rect">
            <a:avLst/>
          </a:prstGeom>
        </p:spPr>
      </p:pic>
      <p:sp>
        <p:nvSpPr>
          <p:cNvPr id="6" name="TextBox 5"/>
          <p:cNvSpPr txBox="1"/>
          <p:nvPr/>
        </p:nvSpPr>
        <p:spPr>
          <a:xfrm>
            <a:off x="5079219" y="5853362"/>
            <a:ext cx="3900668" cy="276999"/>
          </a:xfrm>
          <a:prstGeom prst="rect">
            <a:avLst/>
          </a:prstGeom>
          <a:noFill/>
        </p:spPr>
        <p:txBody>
          <a:bodyPr wrap="square" rtlCol="0">
            <a:spAutoFit/>
          </a:bodyPr>
          <a:lstStyle/>
          <a:p>
            <a:r>
              <a:rPr lang="en-US" sz="1200" i="1" dirty="0"/>
              <a:t>Source</a:t>
            </a:r>
            <a:r>
              <a:rPr lang="en-US" sz="1200" dirty="0"/>
              <a:t>: Trend Micro</a:t>
            </a:r>
          </a:p>
        </p:txBody>
      </p:sp>
    </p:spTree>
    <p:extLst>
      <p:ext uri="{BB962C8B-B14F-4D97-AF65-F5344CB8AC3E}">
        <p14:creationId xmlns:p14="http://schemas.microsoft.com/office/powerpoint/2010/main" val="1886632860"/>
      </p:ext>
    </p:extLst>
  </p:cSld>
  <p:clrMapOvr>
    <a:masterClrMapping/>
  </p:clrMapOvr>
</p:sld>
</file>

<file path=ppt/slides/slide29.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418" y="312887"/>
            <a:ext cx="10515600" cy="590931"/>
          </a:xfrm>
        </p:spPr>
        <p:txBody>
          <a:bodyPr vert="horz" wrap="square" lIns="91440" tIns="45720" rIns="91440" bIns="45720" rtlCol="0" anchor="ctr">
            <a:normAutofit fontScale="96551"/>
          </a:bodyPr>
          <a:lstStyle/>
          <a:p>
            <a:pPr defTabSz="457200" eaLnBrk="0" fontAlgn="base" hangingPunct="0">
              <a:spcAft>
                <a:spcPct val="0"/>
              </a:spcAft>
            </a:pPr>
            <a:r>
              <a:rPr lang="en-US" sz="3600" b="1" dirty="0">
                <a:solidFill>
                  <a:schemeClr val="tx2"/>
                </a:solidFill>
                <a:latin typeface="Century Gothic"/>
                <a:ea typeface="+mn-ea"/>
                <a:cs typeface="+mn-cs"/>
              </a:rPr>
              <a:t>INTRO - Blocco schermo</a:t>
            </a:r>
          </a:p>
        </p:txBody>
      </p:sp>
      <p:pic>
        <p:nvPicPr>
          <p:cNvPr id="1026" name="Picture 2" descr="Locker Ransomware | KnowB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240" y="1260067"/>
            <a:ext cx="9343520" cy="540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674075"/>
      </p:ext>
    </p:extLst>
  </p:cSld>
  <p:clrMapOvr>
    <a:masterClrMapping/>
  </p:clrMapOvr>
</p:sld>
</file>

<file path=ppt/slides/slide3.xml><?xml version="1.0" encoding="utf-8"?>
<p:sld xmlns:a16="http://schemas.microsoft.com/office/drawing/2014/main" xmlns:a14="http://schemas.microsoft.com/office/drawing/2010/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649409" cy="1017147"/>
          </a:xfrm>
        </p:spPr>
        <p:txBody>
          <a:bodyPr>
            <a:normAutofit fontScale="90566"/>
          </a:bodyPr>
          <a:lstStyle/>
          <a:p>
            <a:r>
              <a:rPr lang="en-US" sz="3600" dirty="0"/>
              <a:t>Rischi delle infrastrutture critiche marittime</a:t>
            </a:r>
            <a:endParaRPr lang="en-US" sz="20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
        <p:nvSpPr>
          <p:cNvPr id="40" name="Text Placeholder 5">
            <a:extLst>
              <a:ext uri="{FF2B5EF4-FFF2-40B4-BE49-F238E27FC236}">
                <a16:creationId xmlns:a16="http://schemas.microsoft.com/office/drawing/2014/main" id="{2B7AB307-6630-6171-2501-3D0750E68DFA}"/>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41" name="Text Placeholder 10">
            <a:extLst>
              <a:ext uri="{FF2B5EF4-FFF2-40B4-BE49-F238E27FC236}">
                <a16:creationId xmlns:a16="http://schemas.microsoft.com/office/drawing/2014/main" id="{C3E2AED6-45FB-F8C9-335E-24F86CE4F564}"/>
              </a:ext>
            </a:extLst>
          </p:cNvPr>
          <p:cNvSpPr>
            <a:spLocks noGrp="1"/>
          </p:cNvSpPr>
          <p:nvPr>
            <p:ph type="body" sz="quarter" idx="16"/>
          </p:nvPr>
        </p:nvSpPr>
        <p:spPr>
          <a:xfrm>
            <a:off x="1643379" y="1749479"/>
            <a:ext cx="5885179" cy="533400"/>
          </a:xfrm>
        </p:spPr>
        <p:txBody>
          <a:bodyPr>
            <a:normAutofit fontScale="73000" lnSpcReduction="20000"/>
          </a:bodyPr>
          <a:lstStyle/>
          <a:p>
            <a:r>
              <a:rPr lang="en-US" dirty="0"/>
              <a:t>Identificare il rischio di sicurezza informatica per l'infrastruttura critica marittima </a:t>
            </a:r>
          </a:p>
        </p:txBody>
      </p:sp>
      <p:sp>
        <p:nvSpPr>
          <p:cNvPr id="42" name="Text Placeholder 7">
            <a:extLst>
              <a:ext uri="{FF2B5EF4-FFF2-40B4-BE49-F238E27FC236}">
                <a16:creationId xmlns:a16="http://schemas.microsoft.com/office/drawing/2014/main" id="{C8671DDF-03F0-91C7-954A-4EAF8010DCF0}"/>
              </a:ext>
            </a:extLst>
          </p:cNvPr>
          <p:cNvSpPr>
            <a:spLocks noGrp="1"/>
          </p:cNvSpPr>
          <p:nvPr>
            <p:ph type="body" sz="quarter" idx="13"/>
          </p:nvPr>
        </p:nvSpPr>
        <p:spPr>
          <a:xfrm>
            <a:off x="824242" y="3006909"/>
            <a:ext cx="788639" cy="533400"/>
          </a:xfrm>
        </p:spPr>
        <p:txBody>
          <a:bodyPr/>
          <a:lstStyle/>
          <a:p>
            <a:r>
              <a:rPr lang="en-US" dirty="0"/>
              <a:t>o3.</a:t>
            </a:r>
          </a:p>
        </p:txBody>
      </p:sp>
      <p:sp>
        <p:nvSpPr>
          <p:cNvPr id="43" name="Text Placeholder 12">
            <a:extLst>
              <a:ext uri="{FF2B5EF4-FFF2-40B4-BE49-F238E27FC236}">
                <a16:creationId xmlns:a16="http://schemas.microsoft.com/office/drawing/2014/main" id="{217B36F9-10A2-52F4-5D6E-BBFAA954B0A2}"/>
              </a:ext>
            </a:extLst>
          </p:cNvPr>
          <p:cNvSpPr>
            <a:spLocks noGrp="1"/>
          </p:cNvSpPr>
          <p:nvPr>
            <p:ph type="body" sz="quarter" idx="18"/>
          </p:nvPr>
        </p:nvSpPr>
        <p:spPr>
          <a:xfrm>
            <a:off x="1643379" y="3009613"/>
            <a:ext cx="5885179" cy="533400"/>
          </a:xfrm>
        </p:spPr>
        <p:txBody>
          <a:bodyPr>
            <a:normAutofit fontScale="90625"/>
          </a:bodyPr>
          <a:lstStyle/>
          <a:p>
            <a:r>
              <a:rPr lang="en-US" dirty="0"/>
              <a:t>Infrastrutture critiche, OES, parti interessate marittime</a:t>
            </a:r>
          </a:p>
        </p:txBody>
      </p:sp>
      <p:sp>
        <p:nvSpPr>
          <p:cNvPr id="44" name="Text Placeholder 8">
            <a:extLst>
              <a:ext uri="{FF2B5EF4-FFF2-40B4-BE49-F238E27FC236}">
                <a16:creationId xmlns:a16="http://schemas.microsoft.com/office/drawing/2014/main" id="{B0467DC4-C443-88B9-B2A6-D7C592D86D40}"/>
              </a:ext>
            </a:extLst>
          </p:cNvPr>
          <p:cNvSpPr>
            <a:spLocks noGrp="1"/>
          </p:cNvSpPr>
          <p:nvPr>
            <p:ph type="body" sz="quarter" idx="14"/>
          </p:nvPr>
        </p:nvSpPr>
        <p:spPr>
          <a:xfrm>
            <a:off x="824242" y="3635783"/>
            <a:ext cx="788639" cy="533400"/>
          </a:xfrm>
        </p:spPr>
        <p:txBody>
          <a:bodyPr/>
          <a:lstStyle/>
          <a:p>
            <a:r>
              <a:rPr lang="en-US" dirty="0"/>
              <a:t>o4.</a:t>
            </a:r>
          </a:p>
        </p:txBody>
      </p:sp>
      <p:sp>
        <p:nvSpPr>
          <p:cNvPr id="45" name="Text Placeholder 13">
            <a:extLst>
              <a:ext uri="{FF2B5EF4-FFF2-40B4-BE49-F238E27FC236}">
                <a16:creationId xmlns:a16="http://schemas.microsoft.com/office/drawing/2014/main" id="{8E0A5CA4-A7A7-0AE2-4BC8-009E5878DE7F}"/>
              </a:ext>
            </a:extLst>
          </p:cNvPr>
          <p:cNvSpPr>
            <a:spLocks noGrp="1"/>
          </p:cNvSpPr>
          <p:nvPr>
            <p:ph type="body" sz="quarter" idx="19"/>
          </p:nvPr>
        </p:nvSpPr>
        <p:spPr>
          <a:xfrm>
            <a:off x="1643379" y="3638169"/>
            <a:ext cx="5885179" cy="533400"/>
          </a:xfrm>
        </p:spPr>
        <p:txBody>
          <a:bodyPr>
            <a:normAutofit/>
          </a:bodyPr>
          <a:lstStyle/>
          <a:p>
            <a:r>
              <a:rPr lang="en-US" dirty="0"/>
              <a:t>Specificità nazionali - direttiva NIS</a:t>
            </a:r>
          </a:p>
        </p:txBody>
      </p:sp>
      <p:sp>
        <p:nvSpPr>
          <p:cNvPr id="46" name="Text Placeholder 9">
            <a:extLst>
              <a:ext uri="{FF2B5EF4-FFF2-40B4-BE49-F238E27FC236}">
                <a16:creationId xmlns:a16="http://schemas.microsoft.com/office/drawing/2014/main" id="{80C4B576-685C-C9F1-091C-9304C80ACE61}"/>
              </a:ext>
            </a:extLst>
          </p:cNvPr>
          <p:cNvSpPr>
            <a:spLocks noGrp="1"/>
          </p:cNvSpPr>
          <p:nvPr>
            <p:ph type="body" sz="quarter" idx="15"/>
          </p:nvPr>
        </p:nvSpPr>
        <p:spPr>
          <a:xfrm>
            <a:off x="824242" y="4264656"/>
            <a:ext cx="788639" cy="533400"/>
          </a:xfrm>
        </p:spPr>
        <p:txBody>
          <a:bodyPr/>
          <a:lstStyle/>
          <a:p>
            <a:r>
              <a:rPr lang="en-US" dirty="0"/>
              <a:t>o5.</a:t>
            </a:r>
          </a:p>
        </p:txBody>
      </p:sp>
      <p:sp>
        <p:nvSpPr>
          <p:cNvPr id="47" name="Text Placeholder 14">
            <a:extLst>
              <a:ext uri="{FF2B5EF4-FFF2-40B4-BE49-F238E27FC236}">
                <a16:creationId xmlns:a16="http://schemas.microsoft.com/office/drawing/2014/main" id="{E341E2E7-45B2-9F98-C005-93E1A6ED2881}"/>
              </a:ext>
            </a:extLst>
          </p:cNvPr>
          <p:cNvSpPr>
            <a:spLocks noGrp="1"/>
          </p:cNvSpPr>
          <p:nvPr>
            <p:ph type="body" sz="quarter" idx="20"/>
          </p:nvPr>
        </p:nvSpPr>
        <p:spPr>
          <a:xfrm>
            <a:off x="1643379" y="4269747"/>
            <a:ext cx="5885179" cy="533400"/>
          </a:xfrm>
        </p:spPr>
        <p:txBody>
          <a:bodyPr>
            <a:normAutofit fontScale="74193"/>
          </a:bodyPr>
          <a:lstStyle/>
          <a:p>
            <a:r>
              <a:rPr lang="en-US" dirty="0"/>
              <a:t>Importanza dei dati (ICUE, informazioni sensibili,....)</a:t>
            </a:r>
          </a:p>
        </p:txBody>
      </p:sp>
      <p:sp>
        <p:nvSpPr>
          <p:cNvPr id="48" name="Text Placeholder 6">
            <a:extLst>
              <a:ext uri="{FF2B5EF4-FFF2-40B4-BE49-F238E27FC236}">
                <a16:creationId xmlns:a16="http://schemas.microsoft.com/office/drawing/2014/main" id="{93B079E3-4F02-DD44-19B6-89DE298906FF}"/>
              </a:ext>
            </a:extLst>
          </p:cNvPr>
          <p:cNvSpPr>
            <a:spLocks noGrp="1"/>
          </p:cNvSpPr>
          <p:nvPr>
            <p:ph type="body" sz="quarter" idx="12"/>
          </p:nvPr>
        </p:nvSpPr>
        <p:spPr>
          <a:xfrm>
            <a:off x="824242" y="2378035"/>
            <a:ext cx="788639" cy="533400"/>
          </a:xfrm>
        </p:spPr>
        <p:txBody>
          <a:bodyPr/>
          <a:lstStyle/>
          <a:p>
            <a:r>
              <a:rPr lang="en-US" dirty="0"/>
              <a:t>o2.</a:t>
            </a:r>
          </a:p>
        </p:txBody>
      </p:sp>
      <p:sp>
        <p:nvSpPr>
          <p:cNvPr id="49" name="Text Placeholder 11">
            <a:extLst>
              <a:ext uri="{FF2B5EF4-FFF2-40B4-BE49-F238E27FC236}">
                <a16:creationId xmlns:a16="http://schemas.microsoft.com/office/drawing/2014/main" id="{85C1D865-3141-8691-5E99-A1A0A50ECC85}"/>
              </a:ext>
            </a:extLst>
          </p:cNvPr>
          <p:cNvSpPr>
            <a:spLocks noGrp="1"/>
          </p:cNvSpPr>
          <p:nvPr>
            <p:ph type="body" sz="quarter" idx="17"/>
          </p:nvPr>
        </p:nvSpPr>
        <p:spPr>
          <a:xfrm>
            <a:off x="1643379" y="2378035"/>
            <a:ext cx="5885179" cy="533400"/>
          </a:xfrm>
        </p:spPr>
        <p:txBody>
          <a:bodyPr>
            <a:normAutofit fontScale="94805" lnSpcReduction="20000"/>
          </a:bodyPr>
          <a:lstStyle/>
          <a:p>
            <a:r>
              <a:rPr lang="en-US" dirty="0"/>
              <a:t>Corso annuale nel quadro di workshop marittimi - presenziale - Tolone)</a:t>
            </a:r>
          </a:p>
        </p:txBody>
      </p:sp>
      <p:sp>
        <p:nvSpPr>
          <p:cNvPr id="52" name="Text Placeholder 8">
            <a:extLst>
              <a:ext uri="{FF2B5EF4-FFF2-40B4-BE49-F238E27FC236}">
                <a16:creationId xmlns:a16="http://schemas.microsoft.com/office/drawing/2014/main" id="{6E6BFD47-3A95-6E19-78CF-543256C45EF2}"/>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60000"/>
              </a:lnSpc>
              <a:spcBef>
                <a:spcPts val="0"/>
              </a:spcBef>
              <a:spcAft>
                <a:spcPts val="0"/>
              </a:spcAft>
              <a:buClr>
                <a:srgbClr val="FFBA00"/>
              </a:buClr>
              <a:buSzPct val="100000"/>
              <a:buFont typeface="Calibri" panose="020F0502020204030204" pitchFamily="34" charset="0"/>
              <a:buNone/>
              <a:tabLst/>
              <a:defRPr/>
            </a:pPr>
            <a:r>
              <a:rPr kumimoji="0" lang="en-US" sz="4400" b="0" i="0" u="none" strike="noStrike" kern="1200" cap="none" spc="100" normalizeH="0" baseline="-25000" noProof="0" dirty="0">
                <a:ln>
                  <a:noFill/>
                </a:ln>
                <a:solidFill>
                  <a:srgbClr val="D87A1A"/>
                </a:solidFill>
                <a:effectLst/>
                <a:uLnTx/>
                <a:uFillTx/>
                <a:latin typeface="Century Gothic"/>
                <a:ea typeface="+mn-ea"/>
                <a:cs typeface="+mn-cs"/>
              </a:rPr>
              <a:t>o6.</a:t>
            </a:r>
          </a:p>
        </p:txBody>
      </p:sp>
      <p:sp>
        <p:nvSpPr>
          <p:cNvPr id="53" name="Text Placeholder 13">
            <a:extLst>
              <a:ext uri="{FF2B5EF4-FFF2-40B4-BE49-F238E27FC236}">
                <a16:creationId xmlns:a16="http://schemas.microsoft.com/office/drawing/2014/main" id="{A5857068-3DD8-B19A-6214-6A0FEE068D75}"/>
              </a:ext>
            </a:extLst>
          </p:cNvPr>
          <p:cNvSpPr txBox="1">
            <a:spLocks/>
          </p:cNvSpPr>
          <p:nvPr/>
        </p:nvSpPr>
        <p:spPr>
          <a:xfrm>
            <a:off x="1627103" y="4989054"/>
            <a:ext cx="5885179" cy="533400"/>
          </a:xfrm>
          <a:prstGeom prst="rect">
            <a:avLst/>
          </a:prstGeom>
        </p:spPr>
        <p:txBody>
          <a:bodyPr vert="horz" lIns="0" tIns="45720" rIns="0" bIns="0" rtlCol="0" anchor="b">
            <a:normAutofit fontScale="86363"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lang="en-US" dirty="0">
                <a:solidFill>
                  <a:srgbClr val="000000">
                    <a:lumMod val="50000"/>
                    <a:lumOff val="50000"/>
                  </a:srgbClr>
                </a:solidFill>
                <a:latin typeface="Century Gothic"/>
              </a:rPr>
              <a:t>Valutazione e attenuazione dei rischi (ad es. crittografia)</a:t>
            </a:r>
            <a:endParaRPr kumimoji="0" lang="en-US" sz="2000" b="0" i="0" u="none" strike="noStrike" kern="1200" cap="none" spc="0" normalizeH="0" baseline="0" noProof="0" dirty="0">
              <a:ln>
                <a:noFill/>
              </a:ln>
              <a:solidFill>
                <a:srgbClr val="000000">
                  <a:lumMod val="50000"/>
                  <a:lumOff val="50000"/>
                </a:srgbClr>
              </a:solidFill>
              <a:effectLst/>
              <a:uLnTx/>
              <a:uFillTx/>
              <a:latin typeface="Century Gothic"/>
              <a:ea typeface="+mn-ea"/>
              <a:cs typeface="+mn-cs"/>
            </a:endParaRPr>
          </a:p>
        </p:txBody>
      </p:sp>
      <p:sp>
        <p:nvSpPr>
          <p:cNvPr id="54" name="Text Placeholder 9">
            <a:extLst>
              <a:ext uri="{FF2B5EF4-FFF2-40B4-BE49-F238E27FC236}">
                <a16:creationId xmlns:a16="http://schemas.microsoft.com/office/drawing/2014/main" id="{0E3700C0-4EF2-B28B-3F5F-0D044152876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60000"/>
              </a:lnSpc>
              <a:spcBef>
                <a:spcPts val="0"/>
              </a:spcBef>
              <a:spcAft>
                <a:spcPts val="0"/>
              </a:spcAft>
              <a:buClr>
                <a:srgbClr val="FFBA00"/>
              </a:buClr>
              <a:buSzPct val="100000"/>
              <a:buFont typeface="Calibri" panose="020F0502020204030204" pitchFamily="34" charset="0"/>
              <a:buNone/>
              <a:tabLst/>
              <a:defRPr/>
            </a:pPr>
            <a:r>
              <a:rPr kumimoji="0" lang="en-US" sz="4400" b="0" i="0" u="none" strike="noStrike" kern="1200" cap="none" spc="100" normalizeH="0" baseline="-25000" noProof="0" dirty="0">
                <a:ln>
                  <a:noFill/>
                </a:ln>
                <a:solidFill>
                  <a:srgbClr val="D87A1A"/>
                </a:solidFill>
                <a:effectLst/>
                <a:uLnTx/>
                <a:uFillTx/>
                <a:latin typeface="Century Gothic"/>
                <a:ea typeface="+mn-ea"/>
                <a:cs typeface="+mn-cs"/>
              </a:rPr>
              <a:t>o7.</a:t>
            </a:r>
          </a:p>
        </p:txBody>
      </p:sp>
      <p:sp>
        <p:nvSpPr>
          <p:cNvPr id="55" name="Text Placeholder 14">
            <a:extLst>
              <a:ext uri="{FF2B5EF4-FFF2-40B4-BE49-F238E27FC236}">
                <a16:creationId xmlns:a16="http://schemas.microsoft.com/office/drawing/2014/main" id="{AC06F25E-B39A-66A5-D77E-AF8E34AF87B2}"/>
              </a:ext>
            </a:extLst>
          </p:cNvPr>
          <p:cNvSpPr txBox="1">
            <a:spLocks/>
          </p:cNvSpPr>
          <p:nvPr/>
        </p:nvSpPr>
        <p:spPr>
          <a:xfrm>
            <a:off x="1627103" y="5622537"/>
            <a:ext cx="5885179" cy="730126"/>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60000"/>
              </a:lnSpc>
              <a:spcBef>
                <a:spcPts val="600"/>
              </a:spcBef>
              <a:spcAft>
                <a:spcPts val="200"/>
              </a:spcAft>
              <a:buClr>
                <a:srgbClr val="FFBA00"/>
              </a:buClr>
              <a:buSzPct val="100000"/>
              <a:buFont typeface="Calibri" panose="020F0502020204030204" pitchFamily="34" charset="0"/>
              <a:buNone/>
              <a:tabLst/>
              <a:defRPr/>
            </a:pPr>
            <a:r>
              <a:rPr kumimoji="0" lang="en-US" sz="1700" b="0" i="0" u="none" strike="noStrike" kern="1200" cap="none" spc="0" normalizeH="0" baseline="0" noProof="0" dirty="0">
                <a:ln>
                  <a:noFill/>
                </a:ln>
                <a:solidFill>
                  <a:srgbClr val="000000">
                    <a:lumMod val="50000"/>
                    <a:lumOff val="50000"/>
                  </a:srgbClr>
                </a:solidFill>
                <a:effectLst/>
                <a:uLnTx/>
                <a:uFillTx/>
                <a:latin typeface="Century Gothic"/>
                <a:ea typeface="+mn-ea"/>
                <a:cs typeface="+mn-cs"/>
              </a:rPr>
              <a:t>C2B Consulting</a:t>
            </a:r>
          </a:p>
          <a:p>
            <a:pPr marL="0" marR="0" lvl="0" indent="0" algn="l" defTabSz="914400" rtl="0" eaLnBrk="1" fontAlgn="auto" latinLnBrk="0" hangingPunct="1">
              <a:lnSpc>
                <a:spcPct val="60000"/>
              </a:lnSpc>
              <a:spcBef>
                <a:spcPts val="600"/>
              </a:spcBef>
              <a:spcAft>
                <a:spcPts val="200"/>
              </a:spcAft>
              <a:buClr>
                <a:srgbClr val="FFBA00"/>
              </a:buClr>
              <a:buSzPct val="100000"/>
              <a:buFont typeface="Calibri" panose="020F0502020204030204" pitchFamily="34" charset="0"/>
              <a:buNone/>
              <a:tabLst/>
              <a:defRPr/>
            </a:pPr>
            <a:r>
              <a:rPr kumimoji="0" lang="en-US" sz="1300" b="0" i="0" u="none" strike="noStrike" kern="1200" cap="none" spc="0" normalizeH="0" baseline="0" noProof="0" dirty="0">
                <a:ln>
                  <a:noFill/>
                </a:ln>
                <a:solidFill>
                  <a:srgbClr val="000000">
                    <a:lumMod val="50000"/>
                    <a:lumOff val="50000"/>
                  </a:srgbClr>
                </a:solidFill>
                <a:effectLst/>
                <a:uLnTx/>
                <a:uFillTx/>
                <a:latin typeface="Century Gothic"/>
                <a:ea typeface="+mn-ea"/>
                <a:cs typeface="+mn-cs"/>
              </a:rPr>
              <a:t>115 rue du </a:t>
            </a:r>
            <a:r>
              <a:rPr kumimoji="0" lang="en-US" sz="1300" b="0" i="0" u="none" strike="noStrike" kern="1200" cap="none" spc="0" normalizeH="0" baseline="0" noProof="0" dirty="0" err="1">
                <a:ln>
                  <a:noFill/>
                </a:ln>
                <a:solidFill>
                  <a:srgbClr val="000000">
                    <a:lumMod val="50000"/>
                    <a:lumOff val="50000"/>
                  </a:srgbClr>
                </a:solidFill>
                <a:effectLst/>
                <a:uLnTx/>
                <a:uFillTx/>
                <a:latin typeface="Century Gothic"/>
                <a:ea typeface="+mn-ea"/>
                <a:cs typeface="+mn-cs"/>
              </a:rPr>
              <a:t>maréchal</a:t>
            </a:r>
            <a:r>
              <a:rPr kumimoji="0" lang="en-US" sz="1300" b="0" i="0" u="none" strike="noStrike" kern="1200" cap="none" spc="0" normalizeH="0" baseline="0" noProof="0" dirty="0">
                <a:ln>
                  <a:noFill/>
                </a:ln>
                <a:solidFill>
                  <a:srgbClr val="000000">
                    <a:lumMod val="50000"/>
                    <a:lumOff val="50000"/>
                  </a:srgbClr>
                </a:solidFill>
                <a:effectLst/>
                <a:uLnTx/>
                <a:uFillTx/>
                <a:latin typeface="Century Gothic"/>
                <a:ea typeface="+mn-ea"/>
                <a:cs typeface="+mn-cs"/>
              </a:rPr>
              <a:t> Foch –F83.200 LE REVEST – France</a:t>
            </a:r>
            <a:r>
              <a:rPr kumimoji="0" lang="en-US" sz="2000" b="0" i="0" u="none" strike="noStrike" kern="1200" cap="none" spc="0" normalizeH="0" baseline="0" noProof="0" dirty="0">
                <a:ln>
                  <a:noFill/>
                </a:ln>
                <a:solidFill>
                  <a:srgbClr val="000000">
                    <a:lumMod val="50000"/>
                    <a:lumOff val="50000"/>
                  </a:srgbClr>
                </a:solidFill>
                <a:effectLst/>
                <a:uLnTx/>
                <a:uFillTx/>
                <a:latin typeface="Century Gothic"/>
                <a:ea typeface="+mn-ea"/>
                <a:cs typeface="+mn-cs"/>
              </a:rPr>
              <a:t> </a:t>
            </a:r>
          </a:p>
        </p:txBody>
      </p:sp>
      <p:sp>
        <p:nvSpPr>
          <p:cNvPr id="2" name="Footer Placeholder 10">
            <a:extLst>
              <a:ext uri="{FF2B5EF4-FFF2-40B4-BE49-F238E27FC236}">
                <a16:creationId xmlns:a16="http://schemas.microsoft.com/office/drawing/2014/main" id="{3EB22A85-F66D-2DA3-6094-A30AEBDEFD07}"/>
              </a:ext>
            </a:extLst>
          </p:cNvPr>
          <p:cNvSpPr>
            <a:spLocks noGrp="1"/>
          </p:cNvSpPr>
          <p:nvPr>
            <p:ph type="ftr" sz="quarter" idx="3"/>
          </p:nvPr>
        </p:nvSpPr>
        <p:spPr>
          <a:xfrm>
            <a:off x="122444" y="6591750"/>
            <a:ext cx="7862559" cy="4499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effectLst/>
                <a:uLnTx/>
                <a:uFillTx/>
                <a:latin typeface="Century Gothic"/>
                <a:ea typeface="+mn-ea"/>
                <a:cs typeface="+mn-cs"/>
              </a:rPr>
              <a:t>CSP0008_C_M_Critical Infrastructure Security for Maritime : Modello creato da PR</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2" y="171341"/>
            <a:ext cx="10515600" cy="646331"/>
          </a:xfrm>
        </p:spPr>
        <p:txBody>
          <a:bodyPr vert="horz" wrap="square" lIns="91440" tIns="45720" rIns="91440" bIns="45720" rtlCol="0" anchor="ctr">
            <a:spAutoFit/>
          </a:bodyPr>
          <a:lstStyle/>
          <a:p>
            <a:pPr defTabSz="457200" eaLnBrk="0" fontAlgn="base" hangingPunct="0">
              <a:spcAft>
                <a:spcPct val="0"/>
              </a:spcAft>
            </a:pPr>
            <a:r>
              <a:rPr lang="en-US" sz="4000" b="1" dirty="0">
                <a:solidFill>
                  <a:schemeClr val="tx2"/>
                </a:solidFill>
                <a:latin typeface="Century Gothic"/>
                <a:ea typeface="+mn-ea"/>
                <a:cs typeface="+mn-cs"/>
              </a:rPr>
              <a:t>INTRO - Cifratore di file</a:t>
            </a:r>
            <a:r>
              <a:rPr lang="en-US" sz="4000" b="1" dirty="0" err="1">
                <a:solidFill>
                  <a:schemeClr val="tx2"/>
                </a:solidFill>
                <a:latin typeface="Century Gothic"/>
                <a:ea typeface="+mn-ea"/>
                <a:cs typeface="+mn-cs"/>
              </a:rPr>
              <a:t/>
            </a:r>
            <a:endParaRPr lang="en-US" sz="4000" b="1" dirty="0">
              <a:solidFill>
                <a:schemeClr val="tx2"/>
              </a:solidFill>
              <a:latin typeface="Century Gothic"/>
              <a:ea typeface="+mn-ea"/>
              <a:cs typeface="+mn-cs"/>
            </a:endParaRPr>
          </a:p>
        </p:txBody>
      </p:sp>
      <p:pic>
        <p:nvPicPr>
          <p:cNvPr id="2050" name="Picture 2" descr="Ransomware: Screen Lockers vs. Encryptors - Panda Secur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315" y="1723072"/>
            <a:ext cx="6591300" cy="488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062865"/>
      </p:ext>
    </p:extLst>
  </p:cSld>
  <p:clrMapOvr>
    <a:masterClrMapping/>
  </p:clrMapOvr>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395016"/>
            <a:ext cx="10515600" cy="535531"/>
          </a:xfrm>
        </p:spPr>
        <p:txBody>
          <a:bodyPr vert="horz" wrap="square" lIns="91440" tIns="45720" rIns="91440" bIns="45720" rtlCol="0" anchor="ctr">
            <a:normAutofit fontScale="69767"/>
          </a:bodyPr>
          <a:lstStyle/>
          <a:p>
            <a:pPr defTabSz="457200" eaLnBrk="0" fontAlgn="base" hangingPunct="0">
              <a:spcAft>
                <a:spcPct val="0"/>
              </a:spcAft>
            </a:pPr>
            <a:r>
              <a:rPr lang="en-US" sz="3200" b="1" dirty="0">
                <a:solidFill>
                  <a:schemeClr val="tx2"/>
                </a:solidFill>
                <a:latin typeface="Century Gothic"/>
                <a:ea typeface="+mn-ea"/>
                <a:cs typeface="+mn-cs"/>
              </a:rPr>
              <a:t>VETTORE DI ARRIVO "COMUNE"</a:t>
            </a:r>
          </a:p>
        </p:txBody>
      </p:sp>
      <p:grpSp>
        <p:nvGrpSpPr>
          <p:cNvPr id="11" name="Groupe 10">
            <a:extLst>
              <a:ext uri="{FF2B5EF4-FFF2-40B4-BE49-F238E27FC236}">
                <a16:creationId xmlns:a16="http://schemas.microsoft.com/office/drawing/2014/main" id="{FEB59397-C762-E1E4-D8B6-301060A6E2B7}"/>
              </a:ext>
            </a:extLst>
          </p:cNvPr>
          <p:cNvGrpSpPr/>
          <p:nvPr/>
        </p:nvGrpSpPr>
        <p:grpSpPr>
          <a:xfrm>
            <a:off x="1121228" y="1273629"/>
            <a:ext cx="9949543" cy="5189355"/>
            <a:chOff x="1958340" y="2184065"/>
            <a:chExt cx="8296543" cy="4278919"/>
          </a:xfrm>
        </p:grpSpPr>
        <p:pic>
          <p:nvPicPr>
            <p:cNvPr id="5" name="Picture 4"/>
            <p:cNvPicPr>
              <a:picLocks noChangeAspect="1"/>
            </p:cNvPicPr>
            <p:nvPr/>
          </p:nvPicPr>
          <p:blipFill>
            <a:blip r:embed="rId2"/>
            <a:stretch>
              <a:fillRect/>
            </a:stretch>
          </p:blipFill>
          <p:spPr>
            <a:xfrm>
              <a:off x="1958340" y="2191512"/>
              <a:ext cx="8225790" cy="4060549"/>
            </a:xfrm>
            <a:prstGeom prst="rect">
              <a:avLst/>
            </a:prstGeom>
          </p:spPr>
        </p:pic>
        <p:sp>
          <p:nvSpPr>
            <p:cNvPr id="3" name="TextBox 2"/>
            <p:cNvSpPr txBox="1"/>
            <p:nvPr/>
          </p:nvSpPr>
          <p:spPr>
            <a:xfrm>
              <a:off x="5450478" y="4489269"/>
              <a:ext cx="1632178" cy="369332"/>
            </a:xfrm>
            <a:prstGeom prst="rect">
              <a:avLst/>
            </a:prstGeom>
            <a:solidFill>
              <a:schemeClr val="bg1"/>
            </a:solidFill>
          </p:spPr>
          <p:txBody>
            <a:bodyPr wrap="none" rtlCol="0">
              <a:spAutoFit/>
            </a:bodyPr>
            <a:lstStyle/>
            <a:p>
              <a:r>
                <a:rPr lang="en-US" b="1" dirty="0">
                  <a:solidFill>
                    <a:srgbClr val="FF0000"/>
                  </a:solidFill>
                </a:rPr>
                <a:t>2 - Allegato</a:t>
              </a:r>
            </a:p>
          </p:txBody>
        </p:sp>
        <p:sp>
          <p:nvSpPr>
            <p:cNvPr id="6" name="TextBox 5"/>
            <p:cNvSpPr txBox="1"/>
            <p:nvPr/>
          </p:nvSpPr>
          <p:spPr>
            <a:xfrm>
              <a:off x="3497313" y="2184065"/>
              <a:ext cx="2271776" cy="369332"/>
            </a:xfrm>
            <a:prstGeom prst="rect">
              <a:avLst/>
            </a:prstGeom>
            <a:noFill/>
          </p:spPr>
          <p:txBody>
            <a:bodyPr wrap="none" rtlCol="0">
              <a:spAutoFit/>
            </a:bodyPr>
            <a:lstStyle/>
            <a:p>
              <a:r>
                <a:rPr lang="en-US" b="1" dirty="0">
                  <a:solidFill>
                    <a:srgbClr val="FF0000"/>
                  </a:solidFill>
                </a:rPr>
                <a:t>1 - Sito compromesso</a:t>
              </a:r>
            </a:p>
          </p:txBody>
        </p:sp>
        <p:sp>
          <p:nvSpPr>
            <p:cNvPr id="4" name="TextBox 2">
              <a:extLst>
                <a:ext uri="{FF2B5EF4-FFF2-40B4-BE49-F238E27FC236}">
                  <a16:creationId xmlns:a16="http://schemas.microsoft.com/office/drawing/2014/main" id="{21934E2F-317E-CFEC-6955-6843B2A24068}"/>
                </a:ext>
              </a:extLst>
            </p:cNvPr>
            <p:cNvSpPr txBox="1"/>
            <p:nvPr/>
          </p:nvSpPr>
          <p:spPr>
            <a:xfrm>
              <a:off x="8601482" y="4489269"/>
              <a:ext cx="1653401" cy="369332"/>
            </a:xfrm>
            <a:prstGeom prst="rect">
              <a:avLst/>
            </a:prstGeom>
            <a:solidFill>
              <a:schemeClr val="bg1"/>
            </a:solidFill>
          </p:spPr>
          <p:txBody>
            <a:bodyPr wrap="none" rtlCol="0">
              <a:spAutoFit/>
            </a:bodyPr>
            <a:lstStyle/>
            <a:p>
              <a:r>
                <a:rPr lang="en-US" b="1" dirty="0">
                  <a:solidFill>
                    <a:srgbClr val="FF0000"/>
                  </a:solidFill>
                </a:rPr>
                <a:t>RANSOMWARE</a:t>
              </a:r>
            </a:p>
          </p:txBody>
        </p:sp>
        <p:sp>
          <p:nvSpPr>
            <p:cNvPr id="7" name="TextBox 2">
              <a:extLst>
                <a:ext uri="{FF2B5EF4-FFF2-40B4-BE49-F238E27FC236}">
                  <a16:creationId xmlns:a16="http://schemas.microsoft.com/office/drawing/2014/main" id="{656907BA-F064-7F6C-066E-E10F890D0CA7}"/>
                </a:ext>
              </a:extLst>
            </p:cNvPr>
            <p:cNvSpPr txBox="1"/>
            <p:nvPr/>
          </p:nvSpPr>
          <p:spPr>
            <a:xfrm>
              <a:off x="4111027" y="4489269"/>
              <a:ext cx="742896" cy="369332"/>
            </a:xfrm>
            <a:prstGeom prst="rect">
              <a:avLst/>
            </a:prstGeom>
            <a:solidFill>
              <a:schemeClr val="bg1"/>
            </a:solidFill>
          </p:spPr>
          <p:txBody>
            <a:bodyPr wrap="none" rtlCol="0">
              <a:spAutoFit/>
            </a:bodyPr>
            <a:lstStyle/>
            <a:p>
              <a:r>
                <a:rPr lang="en-US" b="1" dirty="0">
                  <a:solidFill>
                    <a:srgbClr val="FF0000"/>
                  </a:solidFill>
                </a:rPr>
                <a:t>SPAM</a:t>
              </a:r>
            </a:p>
          </p:txBody>
        </p:sp>
        <p:sp>
          <p:nvSpPr>
            <p:cNvPr id="8" name="TextBox 2">
              <a:extLst>
                <a:ext uri="{FF2B5EF4-FFF2-40B4-BE49-F238E27FC236}">
                  <a16:creationId xmlns:a16="http://schemas.microsoft.com/office/drawing/2014/main" id="{BCEDBCD5-34DE-226F-FB85-DA90658E2151}"/>
                </a:ext>
              </a:extLst>
            </p:cNvPr>
            <p:cNvSpPr txBox="1"/>
            <p:nvPr/>
          </p:nvSpPr>
          <p:spPr>
            <a:xfrm>
              <a:off x="2066768" y="4663049"/>
              <a:ext cx="1447704" cy="923330"/>
            </a:xfrm>
            <a:prstGeom prst="rect">
              <a:avLst/>
            </a:prstGeom>
            <a:solidFill>
              <a:schemeClr val="bg1"/>
            </a:solidFill>
          </p:spPr>
          <p:txBody>
            <a:bodyPr wrap="none" rtlCol="0">
              <a:normAutofit fontScale="85714"/>
            </a:bodyPr>
            <a:lstStyle/>
            <a:p>
              <a:pPr algn="ctr"/>
              <a:r>
                <a:rPr lang="en-US" b="1" dirty="0">
                  <a:solidFill>
                    <a:srgbClr val="FF0000"/>
                  </a:solidFill>
                </a:rPr>
                <a:t>ACCESSO UTENTE</a:t>
              </a:r>
            </a:p>
            <a:p>
              <a:pPr algn="ctr"/>
              <a:r>
                <a:rPr lang="en-US" b="1" dirty="0">
                  <a:solidFill>
                    <a:srgbClr val="FF0000"/>
                  </a:solidFill>
                </a:rPr>
                <a:t>EMAIL/</a:t>
              </a:r>
            </a:p>
            <a:p>
              <a:pPr algn="ctr"/>
              <a:r>
                <a:rPr lang="en-US" b="1" dirty="0">
                  <a:solidFill>
                    <a:srgbClr val="FF0000"/>
                  </a:solidFill>
                </a:rPr>
                <a:t>WEBSITE</a:t>
              </a:r>
            </a:p>
          </p:txBody>
        </p:sp>
        <p:sp>
          <p:nvSpPr>
            <p:cNvPr id="9" name="TextBox 2">
              <a:extLst>
                <a:ext uri="{FF2B5EF4-FFF2-40B4-BE49-F238E27FC236}">
                  <a16:creationId xmlns:a16="http://schemas.microsoft.com/office/drawing/2014/main" id="{D3EA35CE-3CAE-DCAD-B827-1C163A1E0C85}"/>
                </a:ext>
              </a:extLst>
            </p:cNvPr>
            <p:cNvSpPr txBox="1"/>
            <p:nvPr/>
          </p:nvSpPr>
          <p:spPr>
            <a:xfrm>
              <a:off x="6009843" y="5816653"/>
              <a:ext cx="3300199" cy="646331"/>
            </a:xfrm>
            <a:prstGeom prst="rect">
              <a:avLst/>
            </a:prstGeom>
            <a:solidFill>
              <a:schemeClr val="bg1"/>
            </a:solidFill>
          </p:spPr>
          <p:txBody>
            <a:bodyPr wrap="none" rtlCol="0">
              <a:spAutoFit/>
            </a:bodyPr>
            <a:lstStyle/>
            <a:p>
              <a:pPr algn="ctr"/>
              <a:r>
                <a:rPr lang="en-US" b="1" dirty="0">
                  <a:solidFill>
                    <a:srgbClr val="FF0000"/>
                  </a:solidFill>
                </a:rPr>
                <a:t>TROJAN DOWNLOADER</a:t>
              </a:r>
            </a:p>
            <a:p>
              <a:pPr algn="ctr"/>
              <a:r>
                <a:rPr lang="en-US" b="1" dirty="0">
                  <a:solidFill>
                    <a:srgbClr val="FF0000"/>
                  </a:solidFill>
                </a:rPr>
                <a:t>DOCUMENTO/SCRIPT DANNOSO</a:t>
              </a:r>
            </a:p>
          </p:txBody>
        </p:sp>
        <p:sp>
          <p:nvSpPr>
            <p:cNvPr id="10" name="TextBox 2">
              <a:extLst>
                <a:ext uri="{FF2B5EF4-FFF2-40B4-BE49-F238E27FC236}">
                  <a16:creationId xmlns:a16="http://schemas.microsoft.com/office/drawing/2014/main" id="{4A585578-A704-50EC-944E-CC84FE5C1E46}"/>
                </a:ext>
              </a:extLst>
            </p:cNvPr>
            <p:cNvSpPr txBox="1"/>
            <p:nvPr/>
          </p:nvSpPr>
          <p:spPr>
            <a:xfrm>
              <a:off x="5275725" y="3006028"/>
              <a:ext cx="2068771" cy="646331"/>
            </a:xfrm>
            <a:prstGeom prst="rect">
              <a:avLst/>
            </a:prstGeom>
            <a:solidFill>
              <a:schemeClr val="bg1"/>
            </a:solidFill>
          </p:spPr>
          <p:txBody>
            <a:bodyPr wrap="none" rtlCol="0">
              <a:spAutoFit/>
            </a:bodyPr>
            <a:lstStyle/>
            <a:p>
              <a:pPr algn="ctr"/>
              <a:r>
                <a:rPr lang="en-US" sz="1200" b="1" dirty="0">
                  <a:solidFill>
                    <a:srgbClr val="FF0000"/>
                  </a:solidFill>
                </a:rPr>
                <a:t>MALEVOLO/ COMPROMESSO</a:t>
              </a:r>
            </a:p>
            <a:p>
              <a:pPr algn="ctr"/>
              <a:r>
                <a:rPr lang="en-US" sz="1200" b="1" dirty="0">
                  <a:solidFill>
                    <a:srgbClr val="FF0000"/>
                  </a:solidFill>
                </a:rPr>
                <a:t>WEBSITE</a:t>
              </a:r>
            </a:p>
            <a:p>
              <a:pPr algn="ctr"/>
              <a:r>
                <a:rPr lang="en-US" sz="1200" b="1" dirty="0">
                  <a:solidFill>
                    <a:srgbClr val="FF0000"/>
                  </a:solidFill>
                </a:rPr>
                <a:t>EXPLOIT KITS</a:t>
              </a:r>
            </a:p>
          </p:txBody>
        </p:sp>
      </p:grpSp>
    </p:spTree>
    <p:extLst>
      <p:ext uri="{BB962C8B-B14F-4D97-AF65-F5344CB8AC3E}">
        <p14:creationId xmlns:p14="http://schemas.microsoft.com/office/powerpoint/2010/main" val="3826513645"/>
      </p:ext>
    </p:extLst>
  </p:cSld>
  <p:clrMapOvr>
    <a:masterClrMapping/>
  </p:clrMapOvr>
</p:sld>
</file>

<file path=ppt/slides/slide3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341935"/>
            <a:ext cx="10515600" cy="590931"/>
          </a:xfrm>
        </p:spPr>
        <p:txBody>
          <a:bodyPr vert="horz" wrap="square" lIns="91440" tIns="45720" rIns="91440" bIns="45720" rtlCol="0" anchor="ctr">
            <a:normAutofit fontScale="69767"/>
          </a:bodyPr>
          <a:lstStyle/>
          <a:p>
            <a:pPr defTabSz="457200" eaLnBrk="0" fontAlgn="base" hangingPunct="0">
              <a:spcAft>
                <a:spcPct val="0"/>
              </a:spcAft>
            </a:pPr>
            <a:r>
              <a:rPr lang="en-US" sz="3600" b="1" dirty="0">
                <a:solidFill>
                  <a:schemeClr val="tx2"/>
                </a:solidFill>
                <a:latin typeface="Century Gothic"/>
                <a:ea typeface="+mn-ea"/>
                <a:cs typeface="+mn-cs"/>
              </a:rPr>
              <a:t>VETTORE DI ARRIVO "COMUNE"</a:t>
            </a:r>
          </a:p>
        </p:txBody>
      </p:sp>
      <p:pic>
        <p:nvPicPr>
          <p:cNvPr id="4" name="Picture 3"/>
          <p:cNvPicPr>
            <a:picLocks noChangeAspect="1"/>
          </p:cNvPicPr>
          <p:nvPr/>
        </p:nvPicPr>
        <p:blipFill rotWithShape="1">
          <a:blip r:embed="rId2"/>
          <a:srcRect b="1427"/>
          <a:stretch/>
        </p:blipFill>
        <p:spPr>
          <a:xfrm>
            <a:off x="1182624" y="1671538"/>
            <a:ext cx="9937032" cy="4211102"/>
          </a:xfrm>
          <a:prstGeom prst="rect">
            <a:avLst/>
          </a:prstGeom>
        </p:spPr>
      </p:pic>
      <p:sp>
        <p:nvSpPr>
          <p:cNvPr id="7" name="TextBox 6"/>
          <p:cNvSpPr txBox="1"/>
          <p:nvPr/>
        </p:nvSpPr>
        <p:spPr>
          <a:xfrm>
            <a:off x="1388961" y="5943600"/>
            <a:ext cx="3900668" cy="276999"/>
          </a:xfrm>
          <a:prstGeom prst="rect">
            <a:avLst/>
          </a:prstGeom>
          <a:noFill/>
        </p:spPr>
        <p:txBody>
          <a:bodyPr wrap="square" rtlCol="0">
            <a:spAutoFit/>
          </a:bodyPr>
          <a:lstStyle/>
          <a:p>
            <a:r>
              <a:rPr lang="en-US" sz="1200" i="1" dirty="0"/>
              <a:t>Source</a:t>
            </a:r>
            <a:r>
              <a:rPr lang="en-US" sz="1200" dirty="0"/>
              <a:t>: Trend Micro</a:t>
            </a:r>
          </a:p>
        </p:txBody>
      </p:sp>
    </p:spTree>
    <p:extLst>
      <p:ext uri="{BB962C8B-B14F-4D97-AF65-F5344CB8AC3E}">
        <p14:creationId xmlns:p14="http://schemas.microsoft.com/office/powerpoint/2010/main" val="3358542740"/>
      </p:ext>
    </p:extLst>
  </p:cSld>
  <p:clrMapOvr>
    <a:masterClrMapping/>
  </p:clrMapOvr>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77481" y="5996940"/>
            <a:ext cx="3900668" cy="276999"/>
          </a:xfrm>
          <a:prstGeom prst="rect">
            <a:avLst/>
          </a:prstGeom>
          <a:noFill/>
        </p:spPr>
        <p:txBody>
          <a:bodyPr wrap="square" rtlCol="0">
            <a:spAutoFit/>
          </a:bodyPr>
          <a:lstStyle/>
          <a:p>
            <a:r>
              <a:rPr lang="en-US" sz="1200" i="1" dirty="0"/>
              <a:t>Source</a:t>
            </a:r>
            <a:r>
              <a:rPr lang="en-US" sz="1200" dirty="0"/>
              <a:t>: Trend Micro</a:t>
            </a:r>
          </a:p>
        </p:txBody>
      </p:sp>
      <p:pic>
        <p:nvPicPr>
          <p:cNvPr id="3" name="Picture 2"/>
          <p:cNvPicPr>
            <a:picLocks noChangeAspect="1"/>
          </p:cNvPicPr>
          <p:nvPr/>
        </p:nvPicPr>
        <p:blipFill>
          <a:blip r:embed="rId2"/>
          <a:stretch>
            <a:fillRect/>
          </a:stretch>
        </p:blipFill>
        <p:spPr>
          <a:xfrm>
            <a:off x="1024128" y="1683318"/>
            <a:ext cx="7906512" cy="4382202"/>
          </a:xfrm>
          <a:prstGeom prst="rect">
            <a:avLst/>
          </a:prstGeom>
        </p:spPr>
      </p:pic>
      <p:sp>
        <p:nvSpPr>
          <p:cNvPr id="6" name="Title 1">
            <a:extLst>
              <a:ext uri="{FF2B5EF4-FFF2-40B4-BE49-F238E27FC236}">
                <a16:creationId xmlns:a16="http://schemas.microsoft.com/office/drawing/2014/main" id="{A71DFD5A-93A3-C694-C2D1-CC9D17499FE2}"/>
              </a:ext>
            </a:extLst>
          </p:cNvPr>
          <p:cNvSpPr>
            <a:spLocks noGrp="1"/>
          </p:cNvSpPr>
          <p:nvPr>
            <p:ph type="title"/>
          </p:nvPr>
        </p:nvSpPr>
        <p:spPr>
          <a:xfrm>
            <a:off x="446314" y="341935"/>
            <a:ext cx="10515600" cy="590931"/>
          </a:xfrm>
        </p:spPr>
        <p:txBody>
          <a:bodyPr vert="horz" wrap="square" lIns="91440" tIns="45720" rIns="91440" bIns="45720" rtlCol="0" anchor="ctr">
            <a:normAutofit fontScale="69767"/>
          </a:bodyPr>
          <a:lstStyle/>
          <a:p>
            <a:pPr defTabSz="457200" eaLnBrk="0" fontAlgn="base" hangingPunct="0">
              <a:spcAft>
                <a:spcPct val="0"/>
              </a:spcAft>
            </a:pPr>
            <a:r>
              <a:rPr lang="en-US" sz="3600" b="1" dirty="0">
                <a:solidFill>
                  <a:schemeClr val="tx2"/>
                </a:solidFill>
                <a:latin typeface="Century Gothic"/>
                <a:ea typeface="+mn-ea"/>
                <a:cs typeface="+mn-cs"/>
              </a:rPr>
              <a:t>VETTORE DI ARRIVO "COMUNE"</a:t>
            </a:r>
          </a:p>
        </p:txBody>
      </p:sp>
    </p:spTree>
    <p:extLst>
      <p:ext uri="{BB962C8B-B14F-4D97-AF65-F5344CB8AC3E}">
        <p14:creationId xmlns:p14="http://schemas.microsoft.com/office/powerpoint/2010/main" val="2618664604"/>
      </p:ext>
    </p:extLst>
  </p:cSld>
  <p:clrMapOvr>
    <a:masterClrMapping/>
  </p:clrMapOvr>
</p:sld>
</file>

<file path=ppt/slides/slide3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91440" tIns="45720" rIns="91440" bIns="45720" rtlCol="0" anchor="ctr">
            <a:normAutofit fontScale="78571"/>
          </a:bodyPr>
          <a:lstStyle/>
          <a:p>
            <a:pPr defTabSz="457200" eaLnBrk="0" fontAlgn="base" hangingPunct="0">
              <a:spcAft>
                <a:spcPct val="0"/>
              </a:spcAft>
            </a:pPr>
            <a:r>
              <a:rPr lang="en-US" sz="3600" b="1" dirty="0">
                <a:solidFill>
                  <a:schemeClr val="tx2"/>
                </a:solidFill>
                <a:latin typeface="Century Gothic"/>
                <a:ea typeface="+mn-ea"/>
                <a:cs typeface="+mn-cs"/>
              </a:rPr>
              <a:t>INTRODUZIONE - STORIA</a:t>
            </a:r>
          </a:p>
        </p:txBody>
      </p:sp>
      <p:sp>
        <p:nvSpPr>
          <p:cNvPr id="3" name="Content Placeholder 2"/>
          <p:cNvSpPr>
            <a:spLocks noGrp="1"/>
          </p:cNvSpPr>
          <p:nvPr>
            <p:ph idx="1"/>
          </p:nvPr>
        </p:nvSpPr>
        <p:spPr>
          <a:xfrm>
            <a:off x="1024128" y="1765737"/>
            <a:ext cx="10660117" cy="4625196"/>
          </a:xfrm>
        </p:spPr>
        <p:txBody>
          <a:bodyPr>
            <a:normAutofit fontScale="86666" lnSpcReduction="10000"/>
          </a:bodyPr>
          <a:lstStyle/>
          <a:p>
            <a:pPr lvl="1"/>
            <a:r>
              <a:rPr lang="en-US" sz="2300" dirty="0"/>
              <a:t>1989 - "PC CYBORG" </a:t>
            </a:r>
          </a:p>
          <a:p>
            <a:pPr lvl="2"/>
            <a:r>
              <a:rPr lang="en-US" sz="1700" dirty="0"/>
              <a:t>bloccato PC per "licenza scaduta"</a:t>
            </a:r>
          </a:p>
          <a:p>
            <a:pPr lvl="2"/>
            <a:r>
              <a:rPr lang="en-US" sz="1700" dirty="0"/>
              <a:t>distribuito @ conferenza OMS AIDS (floppy disk)</a:t>
            </a:r>
          </a:p>
          <a:p>
            <a:pPr lvl="2"/>
            <a:r>
              <a:rPr lang="en-US" sz="1700" dirty="0"/>
              <a:t>cifratura del file su disco</a:t>
            </a:r>
          </a:p>
          <a:p>
            <a:pPr lvl="1"/>
            <a:r>
              <a:rPr lang="en-US" sz="2300" dirty="0"/>
              <a:t>2005-2006 - prima ondata di ransomware "moderno" (in Russia)</a:t>
            </a:r>
          </a:p>
          <a:p>
            <a:pPr lvl="1"/>
            <a:r>
              <a:rPr lang="en-US" sz="2300" dirty="0"/>
              <a:t>2011 - SMS ransomware (comporre un numero SMS premium)</a:t>
            </a:r>
          </a:p>
          <a:p>
            <a:pPr lvl="1"/>
            <a:r>
              <a:rPr lang="en-US" sz="2300" dirty="0"/>
              <a:t>2012 - Falso polizia-based "Screen Locker" ransomware</a:t>
            </a:r>
          </a:p>
          <a:p>
            <a:pPr lvl="1"/>
            <a:r>
              <a:rPr lang="en-US" sz="2300" dirty="0"/>
              <a:t>2013 -</a:t>
            </a:r>
            <a:r>
              <a:rPr lang="en-US" sz="2300" dirty="0" err="1"/>
              <a:t> Cryptolocker (</a:t>
            </a:r>
            <a:r>
              <a:rPr lang="en-US" sz="2300" dirty="0"/>
              <a:t>forte crittografia, l'uso di TOR)</a:t>
            </a:r>
          </a:p>
          <a:p>
            <a:pPr lvl="1"/>
            <a:r>
              <a:rPr lang="en-US" sz="2300" dirty="0"/>
              <a:t>2014 – File </a:t>
            </a:r>
            <a:r>
              <a:rPr lang="en-US" sz="2300" dirty="0" err="1"/>
              <a:t>cryptor</a:t>
            </a:r>
            <a:r>
              <a:rPr lang="en-US" sz="2300" dirty="0"/>
              <a:t> “frenzy”: </a:t>
            </a:r>
            <a:r>
              <a:rPr lang="en-US" sz="2300" dirty="0" err="1"/>
              <a:t>CryptoWall</a:t>
            </a:r>
            <a:r>
              <a:rPr lang="en-US" sz="2300" dirty="0"/>
              <a:t>, CTB-Locker, </a:t>
            </a:r>
            <a:r>
              <a:rPr lang="en-US" sz="2300" dirty="0" err="1"/>
              <a:t>Locky</a:t>
            </a:r>
            <a:r>
              <a:rPr lang="en-US" sz="2300" dirty="0"/>
              <a:t>, </a:t>
            </a:r>
            <a:r>
              <a:rPr lang="en-US" sz="2300" dirty="0" err="1"/>
              <a:t>TeslaCrypt</a:t>
            </a:r>
            <a:r>
              <a:rPr lang="en-US" sz="2300" dirty="0"/>
              <a:t> …</a:t>
            </a:r>
          </a:p>
          <a:p>
            <a:pPr lvl="1"/>
            <a:r>
              <a:rPr lang="en-US" sz="2300" dirty="0"/>
              <a:t>2017 -</a:t>
            </a:r>
            <a:r>
              <a:rPr lang="en-US" sz="2300" dirty="0" err="1"/>
              <a:t> WannaCry(</a:t>
            </a:r>
            <a:r>
              <a:rPr lang="en-US" sz="2300" dirty="0"/>
              <a:t>con funzionalità "worm")</a:t>
            </a:r>
          </a:p>
          <a:p>
            <a:pPr lvl="1"/>
            <a:r>
              <a:rPr lang="en-US" sz="2300" dirty="0"/>
              <a:t>2018 -</a:t>
            </a:r>
            <a:r>
              <a:rPr lang="en-US" sz="2300" dirty="0" err="1"/>
              <a:t> NotPetya (</a:t>
            </a:r>
            <a:r>
              <a:rPr lang="en-US" sz="2300" dirty="0"/>
              <a:t>gomma)</a:t>
            </a:r>
          </a:p>
          <a:p>
            <a:pPr lvl="2"/>
            <a:r>
              <a:rPr lang="en-US" sz="1900" dirty="0"/>
              <a:t>colpire "Maersk"</a:t>
            </a:r>
            <a:r>
              <a:rPr lang="en-US" sz="1900" dirty="0" err="1"/>
              <a:t> danishmaritime società</a:t>
            </a:r>
            <a:r>
              <a:rPr lang="en-US" sz="1900" dirty="0"/>
              <a:t> (10 giorni di riposo!)</a:t>
            </a:r>
          </a:p>
          <a:p>
            <a:pPr lvl="1"/>
            <a:r>
              <a:rPr lang="en-US" sz="2300" dirty="0"/>
              <a:t>2019 - Labirinto (doppia estorsione)</a:t>
            </a:r>
          </a:p>
          <a:p>
            <a:pPr lvl="1"/>
            <a:r>
              <a:rPr lang="en-US" sz="2300" dirty="0"/>
              <a:t>2021 - Tripla estorsione (aggiunta di minaccia DDOS) </a:t>
            </a:r>
          </a:p>
          <a:p>
            <a:pPr lvl="1"/>
            <a:endParaRPr lang="en-US" sz="23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440" y="701318"/>
            <a:ext cx="3406140" cy="2128838"/>
          </a:xfrm>
          <a:prstGeom prst="rect">
            <a:avLst/>
          </a:prstGeom>
        </p:spPr>
      </p:pic>
    </p:spTree>
    <p:extLst>
      <p:ext uri="{BB962C8B-B14F-4D97-AF65-F5344CB8AC3E}">
        <p14:creationId xmlns:p14="http://schemas.microsoft.com/office/powerpoint/2010/main" val="4128856835"/>
      </p:ext>
    </p:extLst>
  </p:cSld>
  <p:clrMapOvr>
    <a:masterClrMapping/>
  </p:clrMapOvr>
</p:sld>
</file>

<file path=ppt/slides/slide35.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uman-operated ransomware attacks: A preventable disaster - Microsoft  Security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07430"/>
            <a:ext cx="6083067" cy="60667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wrap="square" lIns="91440" tIns="45720" rIns="91440" bIns="45720" rtlCol="0" anchor="ctr">
            <a:normAutofit fontScale="85000"/>
          </a:bodyPr>
          <a:lstStyle/>
          <a:p>
            <a:pPr defTabSz="457200" eaLnBrk="0" fontAlgn="base" hangingPunct="0">
              <a:spcAft>
                <a:spcPct val="0"/>
              </a:spcAft>
            </a:pPr>
            <a:r>
              <a:rPr lang="en-US" sz="3600" b="1" dirty="0">
                <a:solidFill>
                  <a:schemeClr val="tx2"/>
                </a:solidFill>
                <a:latin typeface="Century Gothic"/>
                <a:ea typeface="+mn-ea"/>
                <a:cs typeface="+mn-cs"/>
              </a:rPr>
              <a:t>NUOVI TREDICI</a:t>
            </a:r>
          </a:p>
        </p:txBody>
      </p:sp>
      <p:sp>
        <p:nvSpPr>
          <p:cNvPr id="3" name="Content Placeholder 2"/>
          <p:cNvSpPr>
            <a:spLocks noGrp="1"/>
          </p:cNvSpPr>
          <p:nvPr>
            <p:ph idx="1"/>
          </p:nvPr>
        </p:nvSpPr>
        <p:spPr>
          <a:xfrm>
            <a:off x="324759" y="1690688"/>
            <a:ext cx="5880364" cy="4625196"/>
          </a:xfrm>
        </p:spPr>
        <p:txBody>
          <a:bodyPr>
            <a:normAutofit fontScale="90196"/>
          </a:bodyPr>
          <a:lstStyle/>
          <a:p>
            <a:pPr lvl="1"/>
            <a:r>
              <a:rPr lang="en-US" sz="2300" b="1" dirty="0"/>
              <a:t>Ransomware ad opera di persone</a:t>
            </a:r>
          </a:p>
          <a:p>
            <a:pPr lvl="2"/>
            <a:r>
              <a:rPr lang="en-US" sz="1900" dirty="0"/>
              <a:t>vettori di infezione personalizzati (ricognizione)</a:t>
            </a:r>
          </a:p>
          <a:p>
            <a:pPr lvl="2"/>
            <a:r>
              <a:rPr lang="en-US" sz="1900" dirty="0"/>
              <a:t> (high value) target discovery</a:t>
            </a:r>
          </a:p>
          <a:p>
            <a:pPr lvl="2"/>
            <a:r>
              <a:rPr lang="en-US" sz="1900" dirty="0"/>
              <a:t>Escalation di privilegi - Movimento laterale</a:t>
            </a:r>
          </a:p>
          <a:p>
            <a:pPr lvl="2"/>
            <a:r>
              <a:rPr lang="en-US" sz="1900" dirty="0"/>
              <a:t>APT-like TTP</a:t>
            </a:r>
          </a:p>
        </p:txBody>
      </p:sp>
      <p:sp>
        <p:nvSpPr>
          <p:cNvPr id="7" name="TextBox 6"/>
          <p:cNvSpPr txBox="1"/>
          <p:nvPr/>
        </p:nvSpPr>
        <p:spPr>
          <a:xfrm>
            <a:off x="6843532" y="6513475"/>
            <a:ext cx="3900668" cy="276999"/>
          </a:xfrm>
          <a:prstGeom prst="rect">
            <a:avLst/>
          </a:prstGeom>
          <a:noFill/>
        </p:spPr>
        <p:txBody>
          <a:bodyPr wrap="square" rtlCol="0">
            <a:spAutoFit/>
          </a:bodyPr>
          <a:lstStyle/>
          <a:p>
            <a:r>
              <a:rPr lang="en-US" sz="1200" i="1" dirty="0"/>
              <a:t>Source</a:t>
            </a:r>
            <a:r>
              <a:rPr lang="en-US" sz="1200" dirty="0"/>
              <a:t>: Microsoft</a:t>
            </a:r>
          </a:p>
        </p:txBody>
      </p:sp>
    </p:spTree>
    <p:extLst>
      <p:ext uri="{BB962C8B-B14F-4D97-AF65-F5344CB8AC3E}">
        <p14:creationId xmlns:p14="http://schemas.microsoft.com/office/powerpoint/2010/main" val="3840894176"/>
      </p:ext>
    </p:extLst>
  </p:cSld>
  <p:clrMapOvr>
    <a:masterClrMapping/>
  </p:clrMapOvr>
</p:sld>
</file>

<file path=ppt/slides/slide36.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817" y="3734827"/>
            <a:ext cx="5748172" cy="3123173"/>
          </a:xfrm>
          <a:prstGeom prst="rect">
            <a:avLst/>
          </a:prstGeom>
        </p:spPr>
      </p:pic>
      <p:sp>
        <p:nvSpPr>
          <p:cNvPr id="3" name="Content Placeholder 2"/>
          <p:cNvSpPr>
            <a:spLocks noGrp="1"/>
          </p:cNvSpPr>
          <p:nvPr>
            <p:ph idx="1"/>
          </p:nvPr>
        </p:nvSpPr>
        <p:spPr>
          <a:xfrm>
            <a:off x="58268" y="1116402"/>
            <a:ext cx="10660117" cy="4625196"/>
          </a:xfrm>
        </p:spPr>
        <p:txBody>
          <a:bodyPr>
            <a:normAutofit fontScale="81538"/>
          </a:bodyPr>
          <a:lstStyle/>
          <a:p>
            <a:pPr lvl="1"/>
            <a:r>
              <a:rPr lang="en-US" sz="2300" b="1" dirty="0"/>
              <a:t>Initial Access Broker (IAB)</a:t>
            </a:r>
          </a:p>
          <a:p>
            <a:pPr lvl="2"/>
            <a:r>
              <a:rPr lang="en-US" sz="2000" dirty="0"/>
              <a:t>Trovare un modo per affermarsi in reti di organizzazioni "casuali"</a:t>
            </a:r>
          </a:p>
          <a:p>
            <a:pPr lvl="2"/>
            <a:r>
              <a:rPr lang="en-US" sz="2000" dirty="0"/>
              <a:t>Vendere l'accesso alla rete (di solito tramite il dark web, 500-10.000$)</a:t>
            </a:r>
            <a:endParaRPr lang="en-US" sz="1900" dirty="0"/>
          </a:p>
          <a:p>
            <a:pPr lvl="1"/>
            <a:r>
              <a:rPr lang="en-US" sz="2300" b="1" dirty="0" err="1"/>
              <a:t>RaaS</a:t>
            </a:r>
            <a:r>
              <a:rPr lang="en-US" sz="2300" b="1" dirty="0"/>
              <a:t> </a:t>
            </a:r>
            <a:r>
              <a:rPr lang="en-US" sz="2300" dirty="0"/>
              <a:t>- Ransomware come servizio</a:t>
            </a:r>
          </a:p>
          <a:p>
            <a:pPr lvl="2"/>
            <a:r>
              <a:rPr lang="en-US" sz="1900" dirty="0"/>
              <a:t>malware può essere portato</a:t>
            </a:r>
          </a:p>
          <a:p>
            <a:pPr lvl="2"/>
            <a:r>
              <a:rPr lang="en-US" sz="1900" dirty="0"/>
              <a:t>Piattaforma di utilizzo remoto malware può essere portato</a:t>
            </a:r>
          </a:p>
          <a:p>
            <a:pPr lvl="3"/>
            <a:r>
              <a:rPr lang="en-US" sz="1900" dirty="0"/>
              <a:t>Configurazione: pagamento, nota di pagamento, vittime...</a:t>
            </a:r>
          </a:p>
          <a:p>
            <a:pPr lvl="2"/>
            <a:r>
              <a:rPr lang="en-US" sz="1900" dirty="0"/>
              <a:t>la piattaforma può già fornire l'accesso alle vittime</a:t>
            </a:r>
          </a:p>
          <a:p>
            <a:pPr lvl="3"/>
            <a:r>
              <a:rPr lang="en-US" sz="1900" dirty="0"/>
              <a:t>.</a:t>
            </a:r>
            <a:r>
              <a:rPr lang="en-US" sz="1900" dirty="0" err="1"/>
              <a:t> Emotet (</a:t>
            </a:r>
            <a:r>
              <a:rPr lang="en-US" sz="1900" dirty="0"/>
              <a:t>generico downloader)</a:t>
            </a:r>
          </a:p>
          <a:p>
            <a:pPr lvl="2"/>
            <a:endParaRPr lang="en-US" sz="1900" dirty="0"/>
          </a:p>
        </p:txBody>
      </p:sp>
      <p:sp>
        <p:nvSpPr>
          <p:cNvPr id="7" name="Title 1">
            <a:extLst>
              <a:ext uri="{FF2B5EF4-FFF2-40B4-BE49-F238E27FC236}">
                <a16:creationId xmlns:a16="http://schemas.microsoft.com/office/drawing/2014/main" id="{1885FDD7-621F-982B-9B0E-E97C604B63EC}"/>
              </a:ext>
            </a:extLst>
          </p:cNvPr>
          <p:cNvSpPr txBox="1">
            <a:spLocks/>
          </p:cNvSpPr>
          <p:nvPr/>
        </p:nvSpPr>
        <p:spPr>
          <a:xfrm>
            <a:off x="446314" y="341935"/>
            <a:ext cx="10515600" cy="590931"/>
          </a:xfrm>
          <a:prstGeom prst="rect">
            <a:avLst/>
          </a:prstGeom>
        </p:spPr>
        <p:txBody>
          <a:bodyPr vert="horz" wrap="square" lIns="91440" tIns="45720" rIns="91440" bIns="45720" rtlCol="0" anchor="ctr">
            <a:normAutofit fontScale="64705"/>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eaLnBrk="0" fontAlgn="base" hangingPunct="0">
              <a:spcAft>
                <a:spcPct val="0"/>
              </a:spcAft>
            </a:pPr>
            <a:r>
              <a:rPr lang="en-US" sz="3600" b="1" dirty="0">
                <a:solidFill>
                  <a:schemeClr val="tx2"/>
                </a:solidFill>
                <a:latin typeface="Century Gothic"/>
                <a:ea typeface="+mn-ea"/>
                <a:cs typeface="+mn-cs"/>
              </a:rPr>
              <a:t>TENDENZE "COMUNI"</a:t>
            </a:r>
          </a:p>
        </p:txBody>
      </p:sp>
    </p:spTree>
    <p:extLst>
      <p:ext uri="{BB962C8B-B14F-4D97-AF65-F5344CB8AC3E}">
        <p14:creationId xmlns:p14="http://schemas.microsoft.com/office/powerpoint/2010/main" val="2965654175"/>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94FE6-7782-292A-DD19-DFBFD4F945F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C74E14F-27B9-D2F2-9DC0-AD934176A425}"/>
              </a:ext>
            </a:extLst>
          </p:cNvPr>
          <p:cNvSpPr>
            <a:spLocks noGrp="1"/>
          </p:cNvSpPr>
          <p:nvPr>
            <p:ph type="ctrTitle"/>
          </p:nvPr>
        </p:nvSpPr>
        <p:spPr/>
        <p:txBody>
          <a:bodyPr>
            <a:normAutofit/>
          </a:bodyPr>
          <a:lstStyle/>
          <a:p>
            <a:r>
              <a:rPr lang="fr-FR" sz="4400" dirty="0"/>
              <a:t>Argomento 2 -</a:t>
            </a:r>
            <a:r>
              <a:rPr lang="fr-FR" sz="4400" dirty="0" err="1"/>
              <a:t> Minacce</a:t>
            </a:r>
            <a:endParaRPr lang="fr-FR" dirty="0"/>
          </a:p>
        </p:txBody>
      </p:sp>
      <p:sp>
        <p:nvSpPr>
          <p:cNvPr id="3" name="Sous-titre 2">
            <a:extLst>
              <a:ext uri="{FF2B5EF4-FFF2-40B4-BE49-F238E27FC236}">
                <a16:creationId xmlns:a16="http://schemas.microsoft.com/office/drawing/2014/main" id="{A09AFE8F-7E8F-72DB-E42F-E24BBFFB812F}"/>
              </a:ext>
            </a:extLst>
          </p:cNvPr>
          <p:cNvSpPr>
            <a:spLocks noGrp="1"/>
          </p:cNvSpPr>
          <p:nvPr>
            <p:ph type="subTitle" idx="1"/>
          </p:nvPr>
        </p:nvSpPr>
        <p:spPr>
          <a:xfrm>
            <a:off x="7128151" y="5802086"/>
            <a:ext cx="4836869" cy="455673"/>
          </a:xfrm>
        </p:spPr>
        <p:txBody>
          <a:bodyPr>
            <a:normAutofit fontScale="84745"/>
          </a:bodyPr>
          <a:lstStyle/>
          <a:p>
            <a:r>
              <a:rPr lang="fr-FR" dirty="0" err="1"/>
              <a:t>Parti interessate</a:t>
            </a:r>
            <a:r>
              <a:rPr lang="fr-FR" dirty="0"/>
              <a:t> portuali e marittime</a:t>
            </a:r>
          </a:p>
        </p:txBody>
      </p:sp>
      <p:sp>
        <p:nvSpPr>
          <p:cNvPr id="5" name="Espace réservé du texte 4">
            <a:extLst>
              <a:ext uri="{FF2B5EF4-FFF2-40B4-BE49-F238E27FC236}">
                <a16:creationId xmlns:a16="http://schemas.microsoft.com/office/drawing/2014/main" id="{A97C2E50-7AC0-263E-4B09-610ADF1904B5}"/>
              </a:ext>
            </a:extLst>
          </p:cNvPr>
          <p:cNvSpPr>
            <a:spLocks noGrp="1"/>
          </p:cNvSpPr>
          <p:nvPr>
            <p:ph type="body" sz="quarter" idx="10"/>
          </p:nvPr>
        </p:nvSpPr>
        <p:spPr/>
        <p:txBody>
          <a:bodyPr>
            <a:normAutofit fontScale="73913"/>
          </a:bodyPr>
          <a:lstStyle/>
          <a:p>
            <a:r>
              <a:rPr lang="fr-FR" sz="4400" dirty="0"/>
              <a:t>Settore marittimo</a:t>
            </a:r>
            <a:r>
              <a:rPr lang="fr-FR" sz="4400" dirty="0" err="1"/>
              <a:t/>
            </a:r>
            <a:endParaRPr lang="fr-FR" sz="4400" dirty="0"/>
          </a:p>
          <a:p>
            <a:pPr marL="457200" indent="-457200">
              <a:buFont typeface="Arial" panose="020B0604020202020204" pitchFamily="34" charset="0"/>
              <a:buChar char="•"/>
            </a:pPr>
            <a:r>
              <a:rPr lang="fr-FR" sz="3200" b="0" dirty="0" err="1"/>
              <a:t>Identificati fonti</a:t>
            </a:r>
            <a:r>
              <a:rPr lang="fr-FR" sz="3200" b="0" dirty="0"/>
              <a:t/>
            </a:r>
          </a:p>
          <a:p>
            <a:pPr marL="457200" indent="-457200">
              <a:buFont typeface="Arial" panose="020B0604020202020204" pitchFamily="34" charset="0"/>
              <a:buChar char="•"/>
            </a:pPr>
            <a:r>
              <a:rPr lang="fr-FR" sz="3200" b="0" dirty="0"/>
              <a:t>Casi d'uso</a:t>
            </a:r>
            <a:r>
              <a:rPr lang="fr-FR" sz="4400" dirty="0"/>
              <a:t>  </a:t>
            </a:r>
          </a:p>
        </p:txBody>
      </p:sp>
      <p:pic>
        <p:nvPicPr>
          <p:cNvPr id="10" name="Espace réservé pour une image  9">
            <a:extLst>
              <a:ext uri="{FF2B5EF4-FFF2-40B4-BE49-F238E27FC236}">
                <a16:creationId xmlns:a16="http://schemas.microsoft.com/office/drawing/2014/main" id="{BD5064D3-065A-A234-37E3-9F892BB5AE93}"/>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79200702"/>
      </p:ext>
    </p:extLst>
  </p:cSld>
  <p:clrMapOvr>
    <a:masterClrMapping/>
  </p:clrMapOvr>
</p:sld>
</file>

<file path=ppt/slides/slide3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191814"/>
            <a:ext cx="10515600" cy="535531"/>
          </a:xfrm>
        </p:spPr>
        <p:txBody>
          <a:bodyPr vert="horz" wrap="square" lIns="91440" tIns="45720" rIns="91440" bIns="45720" rtlCol="0" anchor="ctr">
            <a:spAutoFit/>
          </a:bodyPr>
          <a:lstStyle/>
          <a:p>
            <a:pPr defTabSz="457200" eaLnBrk="0" fontAlgn="base" hangingPunct="0">
              <a:spcAft>
                <a:spcPct val="0"/>
              </a:spcAft>
            </a:pPr>
            <a:r>
              <a:rPr lang="en-US" sz="3200" b="1" dirty="0">
                <a:solidFill>
                  <a:schemeClr val="tx2"/>
                </a:solidFill>
                <a:latin typeface="Century Gothic"/>
                <a:ea typeface="+mn-ea"/>
                <a:cs typeface="+mn-cs"/>
              </a:rPr>
              <a:t>Fonti di intelligence (Aziende)</a:t>
            </a:r>
          </a:p>
        </p:txBody>
      </p:sp>
      <p:sp>
        <p:nvSpPr>
          <p:cNvPr id="3" name="TextBox 2"/>
          <p:cNvSpPr txBox="1"/>
          <p:nvPr/>
        </p:nvSpPr>
        <p:spPr>
          <a:xfrm>
            <a:off x="675143" y="1162995"/>
            <a:ext cx="11164594" cy="369332"/>
          </a:xfrm>
          <a:prstGeom prst="rect">
            <a:avLst/>
          </a:prstGeom>
          <a:noFill/>
        </p:spPr>
        <p:txBody>
          <a:bodyPr wrap="square" rtlCol="0">
            <a:normAutofit fontScale="98425"/>
          </a:bodyPr>
          <a:lstStyle/>
          <a:p>
            <a:pPr algn="ctr"/>
            <a:r>
              <a:rPr lang="en-US" sz="1800" b="1" dirty="0">
                <a:solidFill>
                  <a:schemeClr val="tx2"/>
                </a:solidFill>
                <a:latin typeface="Century Gothic"/>
                <a:ea typeface="+mn-ea"/>
                <a:cs typeface="+mn-cs"/>
              </a:rPr>
              <a:t>Piattaforma RaaS:</a:t>
            </a:r>
            <a:r>
              <a:rPr lang="en-US" dirty="0">
                <a:hlinkClick r:id="rId2"/>
              </a:rPr>
              <a:t>  https://unit42.paloaltonetworks.com/threat-actor-groups-tracked-by-palo-alto-networks-unit-42/</a:t>
            </a:r>
            <a:r>
              <a:rPr lang="en-US" dirty="0"/>
              <a:t> </a:t>
            </a:r>
          </a:p>
        </p:txBody>
      </p:sp>
      <p:pic>
        <p:nvPicPr>
          <p:cNvPr id="5" name="Image 4">
            <a:extLst>
              <a:ext uri="{FF2B5EF4-FFF2-40B4-BE49-F238E27FC236}">
                <a16:creationId xmlns:a16="http://schemas.microsoft.com/office/drawing/2014/main" id="{7F1C1F69-2FE2-E2DA-0C00-C6D1AD8789B2}"/>
              </a:ext>
            </a:extLst>
          </p:cNvPr>
          <p:cNvPicPr>
            <a:picLocks noChangeAspect="1"/>
          </p:cNvPicPr>
          <p:nvPr/>
        </p:nvPicPr>
        <p:blipFill>
          <a:blip r:embed="rId3"/>
          <a:stretch>
            <a:fillRect/>
          </a:stretch>
        </p:blipFill>
        <p:spPr>
          <a:xfrm>
            <a:off x="330491" y="1597592"/>
            <a:ext cx="4823066" cy="2242985"/>
          </a:xfrm>
          <a:prstGeom prst="rect">
            <a:avLst/>
          </a:prstGeom>
        </p:spPr>
      </p:pic>
      <p:pic>
        <p:nvPicPr>
          <p:cNvPr id="7" name="Image 6">
            <a:extLst>
              <a:ext uri="{FF2B5EF4-FFF2-40B4-BE49-F238E27FC236}">
                <a16:creationId xmlns:a16="http://schemas.microsoft.com/office/drawing/2014/main" id="{3C212FDF-2FE6-DF14-3FE8-A30C6CE22E3C}"/>
              </a:ext>
            </a:extLst>
          </p:cNvPr>
          <p:cNvPicPr>
            <a:picLocks noChangeAspect="1"/>
          </p:cNvPicPr>
          <p:nvPr/>
        </p:nvPicPr>
        <p:blipFill>
          <a:blip r:embed="rId4"/>
          <a:stretch>
            <a:fillRect/>
          </a:stretch>
        </p:blipFill>
        <p:spPr>
          <a:xfrm>
            <a:off x="6312885" y="1597592"/>
            <a:ext cx="4837386" cy="2242985"/>
          </a:xfrm>
          <a:prstGeom prst="rect">
            <a:avLst/>
          </a:prstGeom>
        </p:spPr>
      </p:pic>
      <p:sp>
        <p:nvSpPr>
          <p:cNvPr id="8" name="ZoneTexte 7">
            <a:extLst>
              <a:ext uri="{FF2B5EF4-FFF2-40B4-BE49-F238E27FC236}">
                <a16:creationId xmlns:a16="http://schemas.microsoft.com/office/drawing/2014/main" id="{D3EEA96E-D416-72EA-2601-ACE87765FC9F}"/>
              </a:ext>
            </a:extLst>
          </p:cNvPr>
          <p:cNvSpPr txBox="1"/>
          <p:nvPr/>
        </p:nvSpPr>
        <p:spPr>
          <a:xfrm>
            <a:off x="8006059" y="3942960"/>
            <a:ext cx="1451038" cy="369332"/>
          </a:xfrm>
          <a:prstGeom prst="rect">
            <a:avLst/>
          </a:prstGeom>
          <a:noFill/>
        </p:spPr>
        <p:txBody>
          <a:bodyPr wrap="none" rtlCol="0">
            <a:spAutoFit/>
          </a:bodyPr>
          <a:lstStyle/>
          <a:p>
            <a:r>
              <a:rPr lang="fr-FR" dirty="0"/>
              <a:t>Gemini INDIA</a:t>
            </a:r>
          </a:p>
        </p:txBody>
      </p:sp>
      <p:sp>
        <p:nvSpPr>
          <p:cNvPr id="9" name="ZoneTexte 8">
            <a:extLst>
              <a:ext uri="{FF2B5EF4-FFF2-40B4-BE49-F238E27FC236}">
                <a16:creationId xmlns:a16="http://schemas.microsoft.com/office/drawing/2014/main" id="{47B763F1-9CFC-2FF3-853C-094F4E09B622}"/>
              </a:ext>
            </a:extLst>
          </p:cNvPr>
          <p:cNvSpPr txBox="1"/>
          <p:nvPr/>
        </p:nvSpPr>
        <p:spPr>
          <a:xfrm>
            <a:off x="1896372" y="3942960"/>
            <a:ext cx="1677062" cy="369332"/>
          </a:xfrm>
          <a:prstGeom prst="rect">
            <a:avLst/>
          </a:prstGeom>
          <a:noFill/>
        </p:spPr>
        <p:txBody>
          <a:bodyPr wrap="none" rtlCol="0">
            <a:spAutoFit/>
          </a:bodyPr>
          <a:lstStyle/>
          <a:p>
            <a:r>
              <a:rPr lang="fr-FR" dirty="0"/>
              <a:t>Draco PAKISTAN</a:t>
            </a:r>
          </a:p>
        </p:txBody>
      </p:sp>
      <p:sp>
        <p:nvSpPr>
          <p:cNvPr id="10" name="ZoneTexte 9">
            <a:extLst>
              <a:ext uri="{FF2B5EF4-FFF2-40B4-BE49-F238E27FC236}">
                <a16:creationId xmlns:a16="http://schemas.microsoft.com/office/drawing/2014/main" id="{6EBCB2BD-D7A9-F5F0-BB46-36378CD1C970}"/>
              </a:ext>
            </a:extLst>
          </p:cNvPr>
          <p:cNvSpPr txBox="1"/>
          <p:nvPr/>
        </p:nvSpPr>
        <p:spPr>
          <a:xfrm>
            <a:off x="9411559" y="6488668"/>
            <a:ext cx="2780441" cy="369332"/>
          </a:xfrm>
          <a:prstGeom prst="rect">
            <a:avLst/>
          </a:prstGeom>
          <a:noFill/>
        </p:spPr>
        <p:txBody>
          <a:bodyPr wrap="none" rtlCol="0">
            <a:normAutofit fontScale="97500"/>
          </a:bodyPr>
          <a:lstStyle/>
          <a:p>
            <a:r>
              <a:rPr lang="fr-FR" dirty="0" err="1"/>
              <a:t>RaaS</a:t>
            </a:r>
            <a:r>
              <a:rPr lang="fr-FR" dirty="0"/>
              <a:t>: RANSOM come servizio</a:t>
            </a:r>
          </a:p>
        </p:txBody>
      </p:sp>
      <p:sp>
        <p:nvSpPr>
          <p:cNvPr id="12" name="ZoneTexte 11">
            <a:extLst>
              <a:ext uri="{FF2B5EF4-FFF2-40B4-BE49-F238E27FC236}">
                <a16:creationId xmlns:a16="http://schemas.microsoft.com/office/drawing/2014/main" id="{8AFD87BE-3C6A-7B67-04C8-8499B4786559}"/>
              </a:ext>
            </a:extLst>
          </p:cNvPr>
          <p:cNvSpPr txBox="1"/>
          <p:nvPr/>
        </p:nvSpPr>
        <p:spPr>
          <a:xfrm>
            <a:off x="159419" y="824808"/>
            <a:ext cx="7217228" cy="369332"/>
          </a:xfrm>
          <a:prstGeom prst="rect">
            <a:avLst/>
          </a:prstGeom>
          <a:noFill/>
        </p:spPr>
        <p:txBody>
          <a:bodyPr wrap="square">
            <a:normAutofit fontScale="82051"/>
          </a:bodyPr>
          <a:lstStyle/>
          <a:p>
            <a:r>
              <a:rPr lang="en-US" b="1" dirty="0"/>
              <a:t>Gruppi di attori della minaccia tracciati da Palo Alto Networks Unit 42</a:t>
            </a:r>
          </a:p>
        </p:txBody>
      </p:sp>
      <p:pic>
        <p:nvPicPr>
          <p:cNvPr id="14" name="Image 13">
            <a:extLst>
              <a:ext uri="{FF2B5EF4-FFF2-40B4-BE49-F238E27FC236}">
                <a16:creationId xmlns:a16="http://schemas.microsoft.com/office/drawing/2014/main" id="{94D13F83-B339-A222-DBBB-1A2F41FBF6D2}"/>
              </a:ext>
            </a:extLst>
          </p:cNvPr>
          <p:cNvPicPr>
            <a:picLocks noChangeAspect="1"/>
          </p:cNvPicPr>
          <p:nvPr/>
        </p:nvPicPr>
        <p:blipFill>
          <a:blip r:embed="rId5"/>
          <a:stretch>
            <a:fillRect/>
          </a:stretch>
        </p:blipFill>
        <p:spPr>
          <a:xfrm>
            <a:off x="330490" y="4307372"/>
            <a:ext cx="4808826" cy="2225750"/>
          </a:xfrm>
          <a:prstGeom prst="rect">
            <a:avLst/>
          </a:prstGeom>
        </p:spPr>
      </p:pic>
      <p:sp>
        <p:nvSpPr>
          <p:cNvPr id="15" name="ZoneTexte 14">
            <a:extLst>
              <a:ext uri="{FF2B5EF4-FFF2-40B4-BE49-F238E27FC236}">
                <a16:creationId xmlns:a16="http://schemas.microsoft.com/office/drawing/2014/main" id="{B1F7B742-B1BE-918A-A8AC-CEFFF7FC03BF}"/>
              </a:ext>
            </a:extLst>
          </p:cNvPr>
          <p:cNvSpPr txBox="1"/>
          <p:nvPr/>
        </p:nvSpPr>
        <p:spPr>
          <a:xfrm>
            <a:off x="1993966" y="6502575"/>
            <a:ext cx="1496115" cy="369332"/>
          </a:xfrm>
          <a:prstGeom prst="rect">
            <a:avLst/>
          </a:prstGeom>
          <a:noFill/>
        </p:spPr>
        <p:txBody>
          <a:bodyPr wrap="none" rtlCol="0">
            <a:normAutofit fontScale="82608"/>
          </a:bodyPr>
          <a:lstStyle/>
          <a:p>
            <a:r>
              <a:rPr lang="fr-FR" dirty="0"/>
              <a:t>Lynx BIELORUSSIA</a:t>
            </a:r>
          </a:p>
        </p:txBody>
      </p:sp>
      <p:sp>
        <p:nvSpPr>
          <p:cNvPr id="16" name="ZoneTexte 15">
            <a:extLst>
              <a:ext uri="{FF2B5EF4-FFF2-40B4-BE49-F238E27FC236}">
                <a16:creationId xmlns:a16="http://schemas.microsoft.com/office/drawing/2014/main" id="{AA8302B7-17E6-E6BA-1526-BB5C08D76354}"/>
              </a:ext>
            </a:extLst>
          </p:cNvPr>
          <p:cNvSpPr txBox="1"/>
          <p:nvPr/>
        </p:nvSpPr>
        <p:spPr>
          <a:xfrm>
            <a:off x="6849170" y="5196651"/>
            <a:ext cx="3982116" cy="369332"/>
          </a:xfrm>
          <a:prstGeom prst="rect">
            <a:avLst/>
          </a:prstGeom>
          <a:noFill/>
        </p:spPr>
        <p:txBody>
          <a:bodyPr wrap="none" rtlCol="0">
            <a:normAutofit fontScale="77777"/>
          </a:bodyPr>
          <a:lstStyle/>
          <a:p>
            <a:r>
              <a:rPr lang="fr-FR" u="sng" dirty="0"/>
              <a:t>Problema</a:t>
            </a:r>
            <a:r>
              <a:rPr lang="fr-FR" dirty="0"/>
              <a:t> : L'</a:t>
            </a:r>
            <a:r>
              <a:rPr lang="fr-FR" dirty="0" err="1"/>
              <a:t> assegnazione</a:t>
            </a:r>
            <a:r>
              <a:rPr lang="fr-FR" dirty="0"/>
              <a:t> di</a:t>
            </a:r>
            <a:r>
              <a:rPr lang="fr-FR" dirty="0" err="1"/>
              <a:t> agenti non autorizzati</a:t>
            </a:r>
            <a:endParaRPr lang="fr-FR" dirty="0"/>
          </a:p>
        </p:txBody>
      </p:sp>
    </p:spTree>
    <p:extLst>
      <p:ext uri="{BB962C8B-B14F-4D97-AF65-F5344CB8AC3E}">
        <p14:creationId xmlns:p14="http://schemas.microsoft.com/office/powerpoint/2010/main" val="2262733729"/>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8E315-5EE9-0E5A-ECDE-FD161E4AE1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3CC20-012C-D76B-F774-5235DD468028}"/>
              </a:ext>
            </a:extLst>
          </p:cNvPr>
          <p:cNvSpPr>
            <a:spLocks noGrp="1"/>
          </p:cNvSpPr>
          <p:nvPr>
            <p:ph type="title"/>
          </p:nvPr>
        </p:nvSpPr>
        <p:spPr>
          <a:xfrm>
            <a:off x="315686" y="191814"/>
            <a:ext cx="10515600" cy="535531"/>
          </a:xfrm>
        </p:spPr>
        <p:txBody>
          <a:bodyPr vert="horz" wrap="square" lIns="91440" tIns="45720" rIns="91440" bIns="45720" rtlCol="0" anchor="ctr">
            <a:normAutofit fontScale="97916"/>
          </a:bodyPr>
          <a:lstStyle/>
          <a:p>
            <a:pPr defTabSz="457200" eaLnBrk="0" fontAlgn="base" hangingPunct="0">
              <a:spcAft>
                <a:spcPct val="0"/>
              </a:spcAft>
            </a:pPr>
            <a:r>
              <a:rPr lang="en-US" sz="3200" b="1" dirty="0">
                <a:solidFill>
                  <a:schemeClr val="tx2"/>
                </a:solidFill>
                <a:latin typeface="Century Gothic"/>
                <a:ea typeface="+mn-ea"/>
                <a:cs typeface="+mn-cs"/>
              </a:rPr>
              <a:t>Fonti di intelligence (agenzie nazionali)</a:t>
            </a:r>
          </a:p>
        </p:txBody>
      </p:sp>
      <p:grpSp>
        <p:nvGrpSpPr>
          <p:cNvPr id="14" name="Groupe 13">
            <a:extLst>
              <a:ext uri="{FF2B5EF4-FFF2-40B4-BE49-F238E27FC236}">
                <a16:creationId xmlns:a16="http://schemas.microsoft.com/office/drawing/2014/main" id="{0819CFA9-756A-C20C-C51B-738DCD1D7D47}"/>
              </a:ext>
            </a:extLst>
          </p:cNvPr>
          <p:cNvGrpSpPr/>
          <p:nvPr/>
        </p:nvGrpSpPr>
        <p:grpSpPr>
          <a:xfrm>
            <a:off x="1279728" y="1376677"/>
            <a:ext cx="10309878" cy="5045835"/>
            <a:chOff x="941061" y="1354099"/>
            <a:chExt cx="10309878" cy="5045835"/>
          </a:xfrm>
        </p:grpSpPr>
        <p:pic>
          <p:nvPicPr>
            <p:cNvPr id="6" name="Image 5">
              <a:extLst>
                <a:ext uri="{FF2B5EF4-FFF2-40B4-BE49-F238E27FC236}">
                  <a16:creationId xmlns:a16="http://schemas.microsoft.com/office/drawing/2014/main" id="{176A6046-D517-4F28-190F-6810AB705236}"/>
                </a:ext>
              </a:extLst>
            </p:cNvPr>
            <p:cNvPicPr>
              <a:picLocks noChangeAspect="1"/>
            </p:cNvPicPr>
            <p:nvPr/>
          </p:nvPicPr>
          <p:blipFill>
            <a:blip r:embed="rId2"/>
            <a:srcRect l="35719" t="13115"/>
            <a:stretch/>
          </p:blipFill>
          <p:spPr>
            <a:xfrm>
              <a:off x="4986463" y="1806222"/>
              <a:ext cx="6264476" cy="4593712"/>
            </a:xfrm>
            <a:prstGeom prst="rect">
              <a:avLst/>
            </a:prstGeom>
          </p:spPr>
        </p:pic>
        <p:sp>
          <p:nvSpPr>
            <p:cNvPr id="11" name="ZoneTexte 10">
              <a:extLst>
                <a:ext uri="{FF2B5EF4-FFF2-40B4-BE49-F238E27FC236}">
                  <a16:creationId xmlns:a16="http://schemas.microsoft.com/office/drawing/2014/main" id="{BBC4EA2D-2960-59A7-2D5A-7CA961A0FE87}"/>
                </a:ext>
              </a:extLst>
            </p:cNvPr>
            <p:cNvSpPr txBox="1"/>
            <p:nvPr/>
          </p:nvSpPr>
          <p:spPr>
            <a:xfrm>
              <a:off x="5143651" y="1354099"/>
              <a:ext cx="6107288" cy="646331"/>
            </a:xfrm>
            <a:prstGeom prst="rect">
              <a:avLst/>
            </a:prstGeom>
            <a:noFill/>
          </p:spPr>
          <p:txBody>
            <a:bodyPr wrap="square">
              <a:normAutofit fontScale="90517"/>
            </a:bodyPr>
            <a:lstStyle/>
            <a:p>
              <a:r>
                <a:rPr lang="en-US"/>
                <a:t>Confronto dei principali ceppi ransomware utilizzati negli incidenti segnalati all'ANSSI nel 2022 e 2023</a:t>
              </a:r>
              <a:endParaRPr lang="fr-FR" dirty="0"/>
            </a:p>
          </p:txBody>
        </p:sp>
        <p:sp>
          <p:nvSpPr>
            <p:cNvPr id="13" name="ZoneTexte 12">
              <a:extLst>
                <a:ext uri="{FF2B5EF4-FFF2-40B4-BE49-F238E27FC236}">
                  <a16:creationId xmlns:a16="http://schemas.microsoft.com/office/drawing/2014/main" id="{1B07BB1C-E42C-1322-7B93-F7CEE3725AA7}"/>
                </a:ext>
              </a:extLst>
            </p:cNvPr>
            <p:cNvSpPr txBox="1"/>
            <p:nvPr/>
          </p:nvSpPr>
          <p:spPr>
            <a:xfrm>
              <a:off x="941061" y="2000660"/>
              <a:ext cx="4112278" cy="4204356"/>
            </a:xfrm>
            <a:prstGeom prst="rect">
              <a:avLst/>
            </a:prstGeom>
            <a:noFill/>
          </p:spPr>
          <p:txBody>
            <a:bodyPr wrap="square">
              <a:normAutofit fontScale="91666"/>
            </a:bodyPr>
            <a:lstStyle/>
            <a:p>
              <a:pPr algn="r">
                <a:lnSpc>
                  <a:spcPct val="150000"/>
                </a:lnSpc>
              </a:pPr>
              <a:r>
                <a:rPr lang="fr-FR" dirty="0"/>
                <a:t>8Base</a:t>
              </a:r>
            </a:p>
            <a:p>
              <a:pPr algn="r">
                <a:lnSpc>
                  <a:spcPct val="150000"/>
                </a:lnSpc>
              </a:pPr>
              <a:r>
                <a:rPr lang="fr-FR" dirty="0"/>
                <a:t>Akira</a:t>
              </a:r>
            </a:p>
            <a:p>
              <a:pPr algn="r">
                <a:lnSpc>
                  <a:spcPct val="150000"/>
                </a:lnSpc>
              </a:pPr>
              <a:r>
                <a:rPr lang="fr-FR" dirty="0"/>
                <a:t>ALPHV/ Gatto nero</a:t>
              </a:r>
            </a:p>
            <a:p>
              <a:pPr algn="r">
                <a:lnSpc>
                  <a:spcPct val="150000"/>
                </a:lnSpc>
              </a:pPr>
              <a:r>
                <a:rPr lang="fr-FR" dirty="0"/>
                <a:t>DHARMA/ </a:t>
              </a:r>
              <a:r>
                <a:rPr lang="fr-FR" dirty="0" err="1"/>
                <a:t>Crysis</a:t>
              </a:r>
              <a:r>
                <a:rPr lang="fr-FR" dirty="0"/>
                <a:t> / ZXCVB</a:t>
              </a:r>
            </a:p>
            <a:p>
              <a:pPr algn="r">
                <a:lnSpc>
                  <a:spcPct val="150000"/>
                </a:lnSpc>
              </a:pPr>
              <a:r>
                <a:rPr lang="fr-FR" dirty="0" err="1"/>
                <a:t>ESXiArgs</a:t>
              </a:r>
              <a:endParaRPr lang="fr-FR" dirty="0"/>
            </a:p>
            <a:p>
              <a:pPr algn="r">
                <a:lnSpc>
                  <a:spcPct val="150000"/>
                </a:lnSpc>
              </a:pPr>
              <a:r>
                <a:rPr lang="fr-FR" dirty="0" err="1"/>
                <a:t>LockBit,LockBit2</a:t>
              </a:r>
              <a:r>
                <a:rPr lang="fr-FR" dirty="0"/>
                <a:t>.0/</a:t>
              </a:r>
              <a:r>
                <a:rPr lang="fr-FR" dirty="0" err="1"/>
                <a:t>LockBitRed/</a:t>
              </a:r>
              <a:r>
                <a:rPr lang="fr-FR" dirty="0"/>
                <a:t>  LockBit...</a:t>
              </a:r>
              <a:r>
                <a:rPr lang="fr-FR" dirty="0" err="1"/>
                <a:t/>
              </a:r>
              <a:r>
                <a:rPr lang="fr-FR" dirty="0"/>
                <a:t/>
              </a:r>
            </a:p>
            <a:p>
              <a:pPr algn="r">
                <a:lnSpc>
                  <a:spcPct val="150000"/>
                </a:lnSpc>
              </a:pPr>
              <a:r>
                <a:rPr lang="fr-FR" dirty="0" err="1"/>
                <a:t>LockBit3</a:t>
              </a:r>
              <a:r>
                <a:rPr lang="fr-FR" dirty="0"/>
                <a:t>.0/</a:t>
              </a:r>
              <a:r>
                <a:rPr lang="fr-FR" dirty="0" err="1"/>
                <a:t> LockBitBlack</a:t>
              </a:r>
              <a:r>
                <a:rPr lang="fr-FR" dirty="0"/>
                <a:t/>
              </a:r>
            </a:p>
            <a:p>
              <a:pPr algn="r">
                <a:lnSpc>
                  <a:spcPct val="150000"/>
                </a:lnSpc>
              </a:pPr>
              <a:r>
                <a:rPr lang="fr-FR" dirty="0" err="1"/>
                <a:t>Medusa</a:t>
              </a:r>
              <a:endParaRPr lang="fr-FR" dirty="0"/>
            </a:p>
            <a:p>
              <a:pPr algn="r">
                <a:lnSpc>
                  <a:spcPct val="150000"/>
                </a:lnSpc>
              </a:pPr>
              <a:r>
                <a:rPr lang="fr-FR" dirty="0" err="1"/>
                <a:t>NoEscape</a:t>
              </a:r>
              <a:endParaRPr lang="fr-FR" dirty="0"/>
            </a:p>
            <a:p>
              <a:pPr algn="r">
                <a:lnSpc>
                  <a:spcPct val="150000"/>
                </a:lnSpc>
              </a:pPr>
              <a:r>
                <a:rPr lang="fr-FR" dirty="0"/>
                <a:t>Gioca</a:t>
              </a:r>
            </a:p>
          </p:txBody>
        </p:sp>
      </p:grpSp>
      <p:pic>
        <p:nvPicPr>
          <p:cNvPr id="16" name="Image 15" descr="Une image contenant transport, embarcation, bateau, véhicule&#10;&#10;Description générée automatiquement">
            <a:extLst>
              <a:ext uri="{FF2B5EF4-FFF2-40B4-BE49-F238E27FC236}">
                <a16:creationId xmlns:a16="http://schemas.microsoft.com/office/drawing/2014/main" id="{327E5C0D-F26C-0DD2-84E4-11D775692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 y="5203043"/>
            <a:ext cx="3247293" cy="1564645"/>
          </a:xfrm>
          <a:prstGeom prst="rect">
            <a:avLst/>
          </a:prstGeom>
        </p:spPr>
      </p:pic>
      <p:pic>
        <p:nvPicPr>
          <p:cNvPr id="20" name="Image 19" descr="Une image contenant Emblème, symbole, logo, Marque&#10;&#10;Description générée automatiquement">
            <a:extLst>
              <a:ext uri="{FF2B5EF4-FFF2-40B4-BE49-F238E27FC236}">
                <a16:creationId xmlns:a16="http://schemas.microsoft.com/office/drawing/2014/main" id="{990C33F3-B1BA-AEDF-1779-5CE85CBC6F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333" b="96889" l="2667" r="97778">
                        <a14:foregroundMark x1="12889" y1="23556" x2="36889" y2="9333"/>
                        <a14:foregroundMark x1="36889" y1="9333" x2="60444" y2="6667"/>
                        <a14:foregroundMark x1="60444" y1="6667" x2="74667" y2="10667"/>
                        <a14:foregroundMark x1="74667" y1="10667" x2="82222" y2="17778"/>
                        <a14:foregroundMark x1="12444" y1="30667" x2="10667" y2="54667"/>
                        <a14:foregroundMark x1="10667" y1="54667" x2="25333" y2="82667"/>
                        <a14:foregroundMark x1="25333" y1="82667" x2="27111" y2="84000"/>
                        <a14:foregroundMark x1="56889" y1="29333" x2="50222" y2="55111"/>
                        <a14:foregroundMark x1="50222" y1="55111" x2="32889" y2="43556"/>
                        <a14:foregroundMark x1="32889" y1="43556" x2="50222" y2="52444"/>
                        <a14:foregroundMark x1="50222" y1="52444" x2="35556" y2="65778"/>
                        <a14:foregroundMark x1="35556" y1="65778" x2="33333" y2="52000"/>
                        <a14:foregroundMark x1="44444" y1="63556" x2="58222" y2="74222"/>
                        <a14:foregroundMark x1="86222" y1="19556" x2="95556" y2="38667"/>
                        <a14:foregroundMark x1="95556" y1="38667" x2="98222" y2="59556"/>
                        <a14:foregroundMark x1="98222" y1="59556" x2="95556" y2="62667"/>
                        <a14:foregroundMark x1="95556" y1="64889" x2="67556" y2="92000"/>
                        <a14:foregroundMark x1="67556" y1="92000" x2="52000" y2="96444"/>
                        <a14:foregroundMark x1="52000" y1="96444" x2="50222" y2="95556"/>
                        <a14:foregroundMark x1="44889" y1="96444" x2="21333" y2="89333"/>
                        <a14:foregroundMark x1="21333" y1="89333" x2="9778" y2="72000"/>
                        <a14:foregroundMark x1="9778" y1="72000" x2="5333" y2="50222"/>
                        <a14:foregroundMark x1="4889" y1="48000" x2="20444" y2="10667"/>
                        <a14:foregroundMark x1="20444" y1="10667" x2="47111" y2="4889"/>
                        <a14:foregroundMark x1="7556" y1="71111" x2="6667" y2="34222"/>
                        <a14:foregroundMark x1="6667" y1="34222" x2="9333" y2="24444"/>
                        <a14:foregroundMark x1="2222" y1="46667" x2="3111" y2="64000"/>
                        <a14:foregroundMark x1="3111" y1="64000" x2="16000" y2="79556"/>
                        <a14:foregroundMark x1="16000" y1="79556" x2="19111" y2="80444"/>
                        <a14:foregroundMark x1="66222" y1="96889" x2="87111" y2="81778"/>
                        <a14:foregroundMark x1="87111" y1="81778" x2="90667" y2="76444"/>
                        <a14:foregroundMark x1="92444" y1="59111" x2="90667" y2="36000"/>
                        <a14:foregroundMark x1="87111" y1="30667" x2="77333" y2="16000"/>
                        <a14:foregroundMark x1="77333" y1="16000" x2="58222" y2="9333"/>
                        <a14:foregroundMark x1="75556" y1="9333" x2="88000" y2="22222"/>
                        <a14:foregroundMark x1="67556" y1="6667" x2="47556" y2="1333"/>
                        <a14:foregroundMark x1="47556" y1="1333" x2="36444" y2="4889"/>
                        <a14:foregroundMark x1="31556" y1="39111" x2="40889" y2="31556"/>
                      </a14:backgroundRemoval>
                    </a14:imgEffect>
                  </a14:imgLayer>
                </a14:imgProps>
              </a:ext>
              <a:ext uri="{28A0092B-C50C-407E-A947-70E740481C1C}">
                <a14:useLocalDpi xmlns:a14="http://schemas.microsoft.com/office/drawing/2010/main" val="0"/>
              </a:ext>
            </a:extLst>
          </a:blip>
          <a:stretch>
            <a:fillRect/>
          </a:stretch>
        </p:blipFill>
        <p:spPr>
          <a:xfrm>
            <a:off x="2553544" y="1045997"/>
            <a:ext cx="1564645" cy="1564645"/>
          </a:xfrm>
          <a:prstGeom prst="rect">
            <a:avLst/>
          </a:prstGeom>
        </p:spPr>
      </p:pic>
    </p:spTree>
    <p:extLst>
      <p:ext uri="{BB962C8B-B14F-4D97-AF65-F5344CB8AC3E}">
        <p14:creationId xmlns:p14="http://schemas.microsoft.com/office/powerpoint/2010/main" val="1145204312"/>
      </p:ext>
    </p:extLst>
  </p:cSld>
  <p:clrMapOvr>
    <a:masterClrMapping/>
  </p:clrMapOvr>
</p:sld>
</file>

<file path=ppt/slides/slide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fontScale="81081"/>
          </a:bodyPr>
          <a:lstStyle/>
          <a:p>
            <a:r>
              <a:rPr lang="en-US" dirty="0">
                <a:solidFill>
                  <a:schemeClr val="accent1"/>
                </a:solidFill>
              </a:rPr>
              <a:t>Obiettivi:</a:t>
            </a:r>
            <a:r>
              <a:rPr lang="en-US" sz="3600" spc="-6" dirty="0">
                <a:solidFill>
                  <a:srgbClr val="FFFFFF"/>
                </a:solidFill>
                <a:latin typeface="Arial MT"/>
                <a:cs typeface="Arial MT"/>
              </a:rPr>
              <a:t> questo modulo, progettato per gli attori del settore marittimo, mira a identificare i rischi per le infrastrutture critiche al fine di migliorarne la resilienza</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CHI</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n-US" dirty="0" err="1"/>
              <a:t>Infrastruttura</a:t>
            </a:r>
            <a:r>
              <a:rPr lang="en-US" dirty="0"/>
              <a:t> critica e OES identificate nella direttiva NIS</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normAutofit fontScale="73333"/>
          </a:bodyPr>
          <a:lstStyle/>
          <a:p>
            <a:r>
              <a:rPr lang="en-US" dirty="0"/>
              <a:t>Che cosa</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8557" y="3989404"/>
            <a:ext cx="2275880" cy="893763"/>
          </a:xfrm>
        </p:spPr>
        <p:txBody>
          <a:bodyPr>
            <a:normAutofit fontScale="82417"/>
          </a:bodyPr>
          <a:lstStyle/>
          <a:p>
            <a:r>
              <a:rPr lang="en-US" dirty="0"/>
              <a:t>Fondamenti della gestione del rischio di sicurezza informatica nel settore marittimo</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normAutofit fontScale="76923"/>
          </a:bodyPr>
          <a:lstStyle/>
          <a:p>
            <a:r>
              <a:rPr lang="en-US" dirty="0"/>
              <a:t>Perché</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2868" y="3989404"/>
            <a:ext cx="2275880" cy="893763"/>
          </a:xfrm>
        </p:spPr>
        <p:txBody>
          <a:bodyPr>
            <a:normAutofit fontScale="84615"/>
          </a:bodyPr>
          <a:lstStyle/>
          <a:p>
            <a:pPr lvl="0"/>
            <a:r>
              <a:rPr lang="en-US" dirty="0"/>
              <a:t>Fornire ai partecipanti le conoscenze e le competenze necessarie per gestire i rischi di sicurezza informatica</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2" name="Footer Placeholder 10">
            <a:extLst>
              <a:ext uri="{FF2B5EF4-FFF2-40B4-BE49-F238E27FC236}">
                <a16:creationId xmlns:a16="http://schemas.microsoft.com/office/drawing/2014/main" id="{B42160F1-4ACA-C8DF-F1F3-63858F61F19E}"/>
              </a:ext>
            </a:extLst>
          </p:cNvPr>
          <p:cNvSpPr>
            <a:spLocks noGrp="1"/>
          </p:cNvSpPr>
          <p:nvPr>
            <p:ph type="ftr" sz="quarter" idx="3"/>
          </p:nvPr>
        </p:nvSpPr>
        <p:spPr>
          <a:xfrm>
            <a:off x="824241" y="6290774"/>
            <a:ext cx="7862559" cy="449995"/>
          </a:xfrm>
        </p:spPr>
        <p:txBody>
          <a:bodyPr>
            <a:normAutofit fontScale="98095"/>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chemeClr val="accent1">
                    <a:lumMod val="20000"/>
                    <a:lumOff val="80000"/>
                  </a:schemeClr>
                </a:solidFill>
                <a:effectLst/>
                <a:uLnTx/>
                <a:uFillTx/>
                <a:latin typeface="Century Gothic"/>
                <a:ea typeface="+mn-ea"/>
                <a:cs typeface="+mn-cs"/>
              </a:rPr>
              <a:t>CSP0003_C_M_Critical Infrastructure Security for Maritime  : modello di presentazione creato da PR</a:t>
            </a:r>
          </a:p>
        </p:txBody>
      </p:sp>
    </p:spTree>
    <p:extLst>
      <p:ext uri="{BB962C8B-B14F-4D97-AF65-F5344CB8AC3E}">
        <p14:creationId xmlns:p14="http://schemas.microsoft.com/office/powerpoint/2010/main" val="1162829202"/>
      </p:ext>
    </p:extLst>
  </p:cSld>
  <p:clrMapOvr>
    <a:masterClrMapping/>
  </p:clrMapOvr>
</p:sld>
</file>

<file path=ppt/slides/slide4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58307"/>
            <a:ext cx="10515600" cy="590931"/>
          </a:xfrm>
        </p:spPr>
        <p:txBody>
          <a:bodyPr vert="horz" wrap="square" lIns="91440" tIns="45720" rIns="91440" bIns="45720" rtlCol="0" anchor="ctr">
            <a:spAutoFit/>
          </a:bodyPr>
          <a:lstStyle/>
          <a:p>
            <a:pPr defTabSz="457200" eaLnBrk="0" fontAlgn="base" hangingPunct="0">
              <a:spcAft>
                <a:spcPct val="0"/>
              </a:spcAft>
            </a:pPr>
            <a:r>
              <a:rPr lang="en-US" sz="3600" b="1" dirty="0">
                <a:solidFill>
                  <a:schemeClr val="tx2"/>
                </a:solidFill>
                <a:latin typeface="Century Gothic"/>
                <a:ea typeface="+mn-ea"/>
                <a:cs typeface="+mn-cs"/>
              </a:rPr>
              <a:t>RANSOMWARE nel dominio marittimo</a:t>
            </a:r>
          </a:p>
        </p:txBody>
      </p:sp>
      <p:sp>
        <p:nvSpPr>
          <p:cNvPr id="3" name="Content Placeholder 2"/>
          <p:cNvSpPr>
            <a:spLocks noGrp="1"/>
          </p:cNvSpPr>
          <p:nvPr>
            <p:ph idx="1"/>
          </p:nvPr>
        </p:nvSpPr>
        <p:spPr>
          <a:xfrm>
            <a:off x="0" y="1251869"/>
            <a:ext cx="10660117" cy="4625196"/>
          </a:xfrm>
        </p:spPr>
        <p:txBody>
          <a:bodyPr>
            <a:normAutofit fontScale="62601"/>
          </a:bodyPr>
          <a:lstStyle/>
          <a:p>
            <a:pPr lvl="1"/>
            <a:r>
              <a:rPr lang="en-US" sz="2300" b="1" dirty="0"/>
              <a:t>Tendenze</a:t>
            </a:r>
          </a:p>
          <a:p>
            <a:pPr lvl="2"/>
            <a:r>
              <a:rPr lang="en-US" sz="2000" dirty="0"/>
              <a:t>crescente digitalizzazione</a:t>
            </a:r>
          </a:p>
          <a:p>
            <a:pPr lvl="2"/>
            <a:r>
              <a:rPr lang="en-US" sz="2000" dirty="0"/>
              <a:t>passaggio naturale da un'operazione condotta localmente a un'operazione remota</a:t>
            </a:r>
          </a:p>
          <a:p>
            <a:pPr lvl="2"/>
            <a:r>
              <a:rPr lang="en-US" sz="2000" dirty="0"/>
              <a:t>Boost remoto COVID-19</a:t>
            </a:r>
          </a:p>
          <a:p>
            <a:pPr lvl="1"/>
            <a:r>
              <a:rPr lang="en-US" sz="2400" b="1" dirty="0"/>
              <a:t>Attacchi ransomware - aspetti peculiari?</a:t>
            </a:r>
            <a:endParaRPr lang="en-US" sz="2400" dirty="0"/>
          </a:p>
          <a:p>
            <a:pPr lvl="2"/>
            <a:r>
              <a:rPr lang="en-US" sz="2000" dirty="0"/>
              <a:t>stessi aggressori, stessi TTP</a:t>
            </a:r>
          </a:p>
          <a:p>
            <a:pPr lvl="2"/>
            <a:r>
              <a:rPr lang="en-US" sz="2000" dirty="0"/>
              <a:t>obiettivo interessante: sostiene il 90% del commercio mondiale!</a:t>
            </a:r>
          </a:p>
          <a:p>
            <a:pPr lvl="3"/>
            <a:r>
              <a:rPr lang="en-US" sz="1500" dirty="0"/>
              <a:t>potenziale bersaglio della guerra</a:t>
            </a:r>
          </a:p>
          <a:p>
            <a:pPr lvl="2"/>
            <a:r>
              <a:rPr lang="en-US" sz="2000" dirty="0"/>
              <a:t>ecosistemi IT complessi e integrati (anche con Operation Technology - OT)</a:t>
            </a:r>
          </a:p>
          <a:p>
            <a:pPr lvl="3"/>
            <a:r>
              <a:rPr lang="en-US" dirty="0"/>
              <a:t>La catena di approvvigionamento aumenta i rischi: il "punto d'ingresso" può essere un'azienda partner!</a:t>
            </a:r>
          </a:p>
          <a:p>
            <a:pPr lvl="3"/>
            <a:r>
              <a:rPr lang="en-US" dirty="0"/>
              <a:t>molti vettori di attacco disponibili per gli aggressori</a:t>
            </a:r>
          </a:p>
          <a:p>
            <a:pPr lvl="2"/>
            <a:r>
              <a:rPr lang="en-US" sz="2000" dirty="0"/>
              <a:t>le spedizioni sono punti chiave nella catena di approvvigionamento logistico</a:t>
            </a:r>
          </a:p>
          <a:p>
            <a:pPr lvl="3"/>
            <a:r>
              <a:rPr lang="en-US" dirty="0"/>
              <a:t>può essere utilizzato come passaggio intermedio verso un altro bersaglio (attacco alla catena di approvvigionamento)</a:t>
            </a:r>
          </a:p>
          <a:p>
            <a:pPr lvl="2"/>
            <a:endParaRPr lang="en-US" sz="2000" dirty="0"/>
          </a:p>
          <a:p>
            <a:pPr lvl="2"/>
            <a:endParaRPr lang="en-US" sz="2000" dirty="0"/>
          </a:p>
        </p:txBody>
      </p:sp>
      <p:pic>
        <p:nvPicPr>
          <p:cNvPr id="5" name="Image 4" descr="Une image contenant ciel, eau, embarcation, plein air&#10;&#10;Description générée automatiquement">
            <a:extLst>
              <a:ext uri="{FF2B5EF4-FFF2-40B4-BE49-F238E27FC236}">
                <a16:creationId xmlns:a16="http://schemas.microsoft.com/office/drawing/2014/main" id="{B56456F1-08F0-93CF-F8CB-8266F585D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9174" y="1353254"/>
            <a:ext cx="3706688" cy="2075745"/>
          </a:xfrm>
          <a:prstGeom prst="rect">
            <a:avLst/>
          </a:prstGeom>
        </p:spPr>
      </p:pic>
    </p:spTree>
    <p:extLst>
      <p:ext uri="{BB962C8B-B14F-4D97-AF65-F5344CB8AC3E}">
        <p14:creationId xmlns:p14="http://schemas.microsoft.com/office/powerpoint/2010/main" val="1717997051"/>
      </p:ext>
    </p:extLst>
  </p:cSld>
  <p:clrMapOvr>
    <a:masterClrMapping/>
  </p:clrMapOvr>
</p:sld>
</file>

<file path=ppt/slides/slide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3964" y="2366772"/>
            <a:ext cx="4408997" cy="412527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4182214" y="1645919"/>
            <a:ext cx="4579093" cy="407860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8591211" y="1828800"/>
            <a:ext cx="3203014" cy="4900612"/>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E8882718-02E9-0A13-B890-C38DFF01E288}"/>
              </a:ext>
            </a:extLst>
          </p:cNvPr>
          <p:cNvSpPr>
            <a:spLocks noGrp="1"/>
          </p:cNvSpPr>
          <p:nvPr>
            <p:ph type="title"/>
          </p:nvPr>
        </p:nvSpPr>
        <p:spPr>
          <a:xfrm>
            <a:off x="431800" y="258307"/>
            <a:ext cx="8926689" cy="590931"/>
          </a:xfrm>
        </p:spPr>
        <p:txBody>
          <a:bodyPr vert="horz" wrap="square" lIns="91440" tIns="45720" rIns="91440" bIns="45720" rtlCol="0" anchor="ctr">
            <a:spAutoFit/>
          </a:bodyPr>
          <a:lstStyle/>
          <a:p>
            <a:pPr defTabSz="457200" eaLnBrk="0" fontAlgn="base" hangingPunct="0">
              <a:spcAft>
                <a:spcPct val="0"/>
              </a:spcAft>
            </a:pPr>
            <a:r>
              <a:rPr lang="en-US" sz="3600" b="1" dirty="0">
                <a:solidFill>
                  <a:schemeClr val="tx2"/>
                </a:solidFill>
                <a:latin typeface="Century Gothic"/>
                <a:ea typeface="+mn-ea"/>
                <a:cs typeface="+mn-cs"/>
              </a:rPr>
              <a:t>RANSOMWARE nel dominio marittimo</a:t>
            </a:r>
          </a:p>
        </p:txBody>
      </p:sp>
    </p:spTree>
    <p:extLst>
      <p:ext uri="{BB962C8B-B14F-4D97-AF65-F5344CB8AC3E}">
        <p14:creationId xmlns:p14="http://schemas.microsoft.com/office/powerpoint/2010/main" val="271763532"/>
      </p:ext>
    </p:extLst>
  </p:cSld>
  <p:clrMapOvr>
    <a:masterClrMapping/>
  </p:clrMapOvr>
</p:sld>
</file>

<file path=ppt/slides/slide4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55" y="280885"/>
            <a:ext cx="4941712" cy="590931"/>
          </a:xfrm>
        </p:spPr>
        <p:txBody>
          <a:bodyPr vert="horz" wrap="square" lIns="91440" tIns="45720" rIns="91440" bIns="45720" rtlCol="0" anchor="ctr">
            <a:spAutoFit/>
          </a:bodyPr>
          <a:lstStyle/>
          <a:p>
            <a:pPr defTabSz="457200" eaLnBrk="0" fontAlgn="base" hangingPunct="0">
              <a:spcAft>
                <a:spcPct val="0"/>
              </a:spcAft>
            </a:pPr>
            <a:r>
              <a:rPr lang="en-US" sz="3600" b="1" dirty="0">
                <a:solidFill>
                  <a:schemeClr val="tx2"/>
                </a:solidFill>
                <a:latin typeface="Century Gothic"/>
                <a:ea typeface="+mn-ea"/>
                <a:cs typeface="+mn-cs"/>
              </a:rPr>
              <a:t>Soluzioni</a:t>
            </a:r>
          </a:p>
        </p:txBody>
      </p:sp>
      <p:sp>
        <p:nvSpPr>
          <p:cNvPr id="3" name="Content Placeholder 2"/>
          <p:cNvSpPr>
            <a:spLocks noGrp="1"/>
          </p:cNvSpPr>
          <p:nvPr>
            <p:ph idx="1"/>
          </p:nvPr>
        </p:nvSpPr>
        <p:spPr>
          <a:xfrm>
            <a:off x="863016" y="1483514"/>
            <a:ext cx="10660117" cy="4625196"/>
          </a:xfrm>
        </p:spPr>
        <p:txBody>
          <a:bodyPr>
            <a:normAutofit fontScale="72592" lnSpcReduction="10000"/>
          </a:bodyPr>
          <a:lstStyle/>
          <a:p>
            <a:pPr lvl="1">
              <a:spcBef>
                <a:spcPts val="1200"/>
              </a:spcBef>
            </a:pPr>
            <a:r>
              <a:rPr lang="en-US" sz="2300" b="1" dirty="0"/>
              <a:t>Implementa solo le migliori pratiche di sicurezza IT</a:t>
            </a:r>
          </a:p>
          <a:p>
            <a:pPr lvl="1">
              <a:spcBef>
                <a:spcPts val="1200"/>
              </a:spcBef>
            </a:pPr>
            <a:r>
              <a:rPr lang="en-US" sz="2300" b="1" dirty="0"/>
              <a:t>Principali argomenti di mitigazione</a:t>
            </a:r>
          </a:p>
          <a:p>
            <a:pPr lvl="2">
              <a:spcBef>
                <a:spcPts val="1200"/>
              </a:spcBef>
            </a:pPr>
            <a:r>
              <a:rPr lang="en-US" sz="2000" b="1" dirty="0"/>
              <a:t>autenticazione forte</a:t>
            </a:r>
            <a:r>
              <a:rPr lang="en-US" sz="2000" dirty="0"/>
              <a:t> (soprattutto per i portali e le VPN orientate verso Internet)</a:t>
            </a:r>
          </a:p>
          <a:p>
            <a:pPr lvl="3">
              <a:spcBef>
                <a:spcPts val="1200"/>
              </a:spcBef>
            </a:pPr>
            <a:r>
              <a:rPr lang="en-US" sz="2000" dirty="0"/>
              <a:t>o</a:t>
            </a:r>
            <a:r>
              <a:rPr lang="en-US" sz="2000" b="1" dirty="0"/>
              <a:t> zero trust, in un approccio</a:t>
            </a:r>
            <a:r>
              <a:rPr lang="en-US" sz="2000" dirty="0"/>
              <a:t> perimetrale</a:t>
            </a:r>
          </a:p>
          <a:p>
            <a:pPr lvl="2">
              <a:spcBef>
                <a:spcPts val="1200"/>
              </a:spcBef>
            </a:pPr>
            <a:r>
              <a:rPr lang="en-US" sz="2000" b="1" dirty="0"/>
              <a:t>principio del privilegio minimo</a:t>
            </a:r>
            <a:r>
              <a:rPr lang="en-US" sz="2000" dirty="0"/>
              <a:t> (soprattutto con i privilegi dell'utente)</a:t>
            </a:r>
          </a:p>
          <a:p>
            <a:pPr lvl="2">
              <a:spcBef>
                <a:spcPts val="1200"/>
              </a:spcBef>
            </a:pPr>
            <a:r>
              <a:rPr lang="en-US" sz="2000" b="1" dirty="0"/>
              <a:t>segregazione di rete del sistema (logica fisica)</a:t>
            </a:r>
          </a:p>
          <a:p>
            <a:pPr lvl="2">
              <a:spcBef>
                <a:spcPts val="1200"/>
              </a:spcBef>
            </a:pPr>
            <a:r>
              <a:rPr lang="en-US" sz="2000" b="1" dirty="0"/>
              <a:t>Procedure di continuità operativa</a:t>
            </a:r>
            <a:r>
              <a:rPr lang="en-US" sz="2000" dirty="0"/>
              <a:t/>
            </a:r>
          </a:p>
          <a:p>
            <a:pPr lvl="3">
              <a:spcBef>
                <a:spcPts val="1200"/>
              </a:spcBef>
            </a:pPr>
            <a:r>
              <a:rPr lang="en-US" sz="2000" b="1" dirty="0"/>
              <a:t>backup</a:t>
            </a:r>
            <a:r>
              <a:rPr lang="en-US" sz="2000" dirty="0"/>
              <a:t> (caldo e freddo)</a:t>
            </a:r>
          </a:p>
          <a:p>
            <a:pPr lvl="2">
              <a:spcBef>
                <a:spcPts val="1200"/>
              </a:spcBef>
            </a:pPr>
            <a:r>
              <a:rPr lang="en-US" sz="2000" dirty="0"/>
              <a:t>Valutazione</a:t>
            </a:r>
            <a:r>
              <a:rPr lang="en-US" sz="2000" b="1" dirty="0"/>
              <a:t> continua</a:t>
            </a:r>
            <a:r>
              <a:rPr lang="en-US" sz="2000" dirty="0"/>
              <a:t> della</a:t>
            </a:r>
            <a:r>
              <a:rPr lang="en-US" sz="2000" b="1" dirty="0"/>
              <a:t> vulnerabilità e applicazione di patch</a:t>
            </a:r>
          </a:p>
          <a:p>
            <a:pPr lvl="2">
              <a:spcBef>
                <a:spcPts val="1200"/>
              </a:spcBef>
            </a:pPr>
            <a:r>
              <a:rPr lang="en-US" sz="2000" b="1" dirty="0"/>
              <a:t>Monitoraggio del centro operativo di sicurezza</a:t>
            </a:r>
            <a:r>
              <a:rPr lang="en-US" sz="2000" dirty="0"/>
              <a:t/>
            </a:r>
          </a:p>
          <a:p>
            <a:pPr lvl="2">
              <a:spcBef>
                <a:spcPts val="1200"/>
              </a:spcBef>
            </a:pPr>
            <a:r>
              <a:rPr lang="en-US" sz="2000" b="1" dirty="0"/>
              <a:t>Hardening (</a:t>
            </a:r>
            <a:r>
              <a:rPr lang="en-US" sz="2000" dirty="0"/>
              <a:t>protocolli di rete, firewall host, configurazione software, sicurezza del sistema operativo,...)</a:t>
            </a:r>
            <a:endParaRPr lang="en-US" sz="2000" b="1" dirty="0"/>
          </a:p>
        </p:txBody>
      </p:sp>
    </p:spTree>
    <p:extLst>
      <p:ext uri="{BB962C8B-B14F-4D97-AF65-F5344CB8AC3E}">
        <p14:creationId xmlns:p14="http://schemas.microsoft.com/office/powerpoint/2010/main" val="3573393272"/>
      </p:ext>
    </p:extLst>
  </p:cSld>
  <p:clrMapOvr>
    <a:masterClrMapping/>
  </p:clrMapOvr>
</p:sld>
</file>

<file path=ppt/slides/slide4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6C3C6C-72FD-4F8D-A824-B638A187AF6E}"/>
              </a:ext>
            </a:extLst>
          </p:cNvPr>
          <p:cNvSpPr/>
          <p:nvPr/>
        </p:nvSpPr>
        <p:spPr>
          <a:xfrm>
            <a:off x="544876" y="832755"/>
            <a:ext cx="10732425" cy="424732"/>
          </a:xfrm>
          <a:prstGeom prst="rect">
            <a:avLst/>
          </a:prstGeom>
        </p:spPr>
        <p:txBody>
          <a:bodyPr wrap="none">
            <a:normAutofit fontScale="84090"/>
          </a:bodyPr>
          <a:lstStyle/>
          <a:p>
            <a:pPr lvl="0" defTabSz="457200" eaLnBrk="0" fontAlgn="base" hangingPunct="0">
              <a:lnSpc>
                <a:spcPct val="90000"/>
              </a:lnSpc>
              <a:spcBef>
                <a:spcPct val="0"/>
              </a:spcBef>
              <a:spcAft>
                <a:spcPct val="0"/>
              </a:spcAft>
              <a:defRPr/>
            </a:pPr>
            <a:r>
              <a:rPr lang="en-US" sz="2400" b="1" dirty="0">
                <a:solidFill>
                  <a:schemeClr val="tx2"/>
                </a:solidFill>
                <a:latin typeface="Century Gothic"/>
              </a:rPr>
              <a:t>Principale preoccupazione per le agenzie marittime - AIS/ GNSS Spoofing / Jamming</a:t>
            </a:r>
          </a:p>
        </p:txBody>
      </p:sp>
      <p:sp>
        <p:nvSpPr>
          <p:cNvPr id="8" name="ZoneTexte 7">
            <a:extLst>
              <a:ext uri="{FF2B5EF4-FFF2-40B4-BE49-F238E27FC236}">
                <a16:creationId xmlns:a16="http://schemas.microsoft.com/office/drawing/2014/main" id="{7063EE9C-5E27-4906-ABD3-EB0933A6F059}"/>
              </a:ext>
            </a:extLst>
          </p:cNvPr>
          <p:cNvSpPr txBox="1"/>
          <p:nvPr/>
        </p:nvSpPr>
        <p:spPr>
          <a:xfrm>
            <a:off x="985142" y="5667197"/>
            <a:ext cx="2280111" cy="1169551"/>
          </a:xfrm>
          <a:prstGeom prst="rect">
            <a:avLst/>
          </a:prstGeom>
          <a:noFill/>
        </p:spPr>
        <p:txBody>
          <a:bodyPr wrap="none" rtlCol="0">
            <a:spAutoFit/>
          </a:bodyPr>
          <a:lstStyle/>
          <a:p>
            <a:r>
              <a:rPr lang="fr-FR" sz="1600" b="1" dirty="0"/>
              <a:t>Fonti: </a:t>
            </a:r>
          </a:p>
          <a:p>
            <a:pPr marL="285750" indent="-285750">
              <a:buFontTx/>
              <a:buChar char="-"/>
            </a:pPr>
            <a:r>
              <a:rPr lang="fr-FR" dirty="0"/>
              <a:t>EU CERT &amp; M-CERT</a:t>
            </a:r>
          </a:p>
          <a:p>
            <a:pPr marL="285750" indent="-285750">
              <a:buFontTx/>
              <a:buChar char="-"/>
            </a:pPr>
            <a:r>
              <a:rPr lang="fr-FR" dirty="0" err="1"/>
              <a:t>Stati membri</a:t>
            </a:r>
            <a:r>
              <a:rPr lang="fr-FR" dirty="0"/>
              <a:t/>
            </a:r>
          </a:p>
          <a:p>
            <a:pPr marL="285750" indent="-285750">
              <a:buFontTx/>
              <a:buChar char="-"/>
            </a:pPr>
            <a:r>
              <a:rPr lang="fr-FR" dirty="0" err="1"/>
              <a:t>Società private</a:t>
            </a:r>
            <a:r>
              <a:rPr lang="fr-FR" dirty="0"/>
              <a:t> </a:t>
            </a:r>
            <a:r>
              <a:rPr lang="fr-FR" dirty="0" err="1"/>
              <a:t/>
            </a:r>
            <a:endParaRPr lang="fr-FR" dirty="0"/>
          </a:p>
        </p:txBody>
      </p:sp>
      <p:pic>
        <p:nvPicPr>
          <p:cNvPr id="11" name="Picture 10">
            <a:extLst>
              <a:ext uri="{FF2B5EF4-FFF2-40B4-BE49-F238E27FC236}">
                <a16:creationId xmlns:a16="http://schemas.microsoft.com/office/drawing/2014/main" id="{58886278-E1E3-45B8-BF42-B0F9E0E32834}"/>
              </a:ext>
            </a:extLst>
          </p:cNvPr>
          <p:cNvPicPr>
            <a:picLocks noChangeAspect="1"/>
          </p:cNvPicPr>
          <p:nvPr/>
        </p:nvPicPr>
        <p:blipFill>
          <a:blip r:embed="rId2"/>
          <a:stretch>
            <a:fillRect/>
          </a:stretch>
        </p:blipFill>
        <p:spPr>
          <a:xfrm>
            <a:off x="853440" y="1696013"/>
            <a:ext cx="2291030" cy="3733854"/>
          </a:xfrm>
          <a:prstGeom prst="rect">
            <a:avLst/>
          </a:prstGeom>
        </p:spPr>
      </p:pic>
      <p:sp>
        <p:nvSpPr>
          <p:cNvPr id="12" name="ZoneTexte 6">
            <a:extLst>
              <a:ext uri="{FF2B5EF4-FFF2-40B4-BE49-F238E27FC236}">
                <a16:creationId xmlns:a16="http://schemas.microsoft.com/office/drawing/2014/main" id="{3ACD1424-D682-4620-BDAA-824F62190CBF}"/>
              </a:ext>
            </a:extLst>
          </p:cNvPr>
          <p:cNvSpPr txBox="1"/>
          <p:nvPr/>
        </p:nvSpPr>
        <p:spPr>
          <a:xfrm>
            <a:off x="3761783" y="1372847"/>
            <a:ext cx="6675970" cy="646331"/>
          </a:xfrm>
          <a:prstGeom prst="rect">
            <a:avLst/>
          </a:prstGeom>
          <a:noFill/>
        </p:spPr>
        <p:txBody>
          <a:bodyPr wrap="square" rtlCol="0">
            <a:normAutofit fontScale="92727"/>
          </a:bodyPr>
          <a:lstStyle/>
          <a:p>
            <a:pPr algn="l"/>
            <a:r>
              <a:rPr lang="en-GB" sz="1800" b="1" i="0" u="none" strike="noStrike" baseline="0" dirty="0">
                <a:solidFill>
                  <a:srgbClr val="1F487C"/>
                </a:solidFill>
                <a:latin typeface="Calibri" panose="020F0502020204030204" pitchFamily="34" charset="0"/>
              </a:rPr>
              <a:t>Le posizioni AIS di due navi della NATO sono state spoofed vicino alla base navale russa nel Mar Nero. </a:t>
            </a:r>
            <a:endParaRPr lang="fr-FR" sz="1400" dirty="0"/>
          </a:p>
        </p:txBody>
      </p:sp>
      <p:pic>
        <p:nvPicPr>
          <p:cNvPr id="5" name="Picture 4">
            <a:extLst>
              <a:ext uri="{FF2B5EF4-FFF2-40B4-BE49-F238E27FC236}">
                <a16:creationId xmlns:a16="http://schemas.microsoft.com/office/drawing/2014/main" id="{F8B3F813-D40B-465C-8D74-C490F88DA617}"/>
              </a:ext>
            </a:extLst>
          </p:cNvPr>
          <p:cNvPicPr>
            <a:picLocks noChangeAspect="1"/>
          </p:cNvPicPr>
          <p:nvPr/>
        </p:nvPicPr>
        <p:blipFill>
          <a:blip r:embed="rId3"/>
          <a:stretch>
            <a:fillRect/>
          </a:stretch>
        </p:blipFill>
        <p:spPr>
          <a:xfrm>
            <a:off x="3761783" y="2246489"/>
            <a:ext cx="8273157" cy="4499999"/>
          </a:xfrm>
          <a:prstGeom prst="rect">
            <a:avLst/>
          </a:prstGeom>
        </p:spPr>
      </p:pic>
      <p:sp>
        <p:nvSpPr>
          <p:cNvPr id="2" name="Title 1">
            <a:extLst>
              <a:ext uri="{FF2B5EF4-FFF2-40B4-BE49-F238E27FC236}">
                <a16:creationId xmlns:a16="http://schemas.microsoft.com/office/drawing/2014/main" id="{392F891E-5A9A-24A4-8426-83892BA0661C}"/>
              </a:ext>
            </a:extLst>
          </p:cNvPr>
          <p:cNvSpPr txBox="1">
            <a:spLocks/>
          </p:cNvSpPr>
          <p:nvPr/>
        </p:nvSpPr>
        <p:spPr>
          <a:xfrm>
            <a:off x="488431" y="177976"/>
            <a:ext cx="5675489" cy="590931"/>
          </a:xfrm>
          <a:prstGeom prst="rect">
            <a:avLst/>
          </a:prstGeom>
        </p:spPr>
        <p:txBody>
          <a:bodyPr wrap="square">
            <a:normAutofit fontScale="82352"/>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eaLnBrk="0" fontAlgn="base" hangingPunct="0">
              <a:spcAft>
                <a:spcPct val="0"/>
              </a:spcAft>
            </a:pPr>
            <a:r>
              <a:rPr lang="en-US" sz="3600" b="1" dirty="0">
                <a:solidFill>
                  <a:schemeClr val="tx2"/>
                </a:solidFill>
                <a:latin typeface="Century Gothic"/>
                <a:ea typeface="+mn-ea"/>
                <a:cs typeface="+mn-cs"/>
              </a:rPr>
              <a:t>Casi d'uso - AIS/ GNSS</a:t>
            </a:r>
          </a:p>
        </p:txBody>
      </p:sp>
    </p:spTree>
    <p:extLst>
      <p:ext uri="{BB962C8B-B14F-4D97-AF65-F5344CB8AC3E}">
        <p14:creationId xmlns:p14="http://schemas.microsoft.com/office/powerpoint/2010/main" val="2775976491"/>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DCEBFC-5A82-429F-8C54-02B3F81203AF}"/>
              </a:ext>
            </a:extLst>
          </p:cNvPr>
          <p:cNvSpPr/>
          <p:nvPr/>
        </p:nvSpPr>
        <p:spPr>
          <a:xfrm>
            <a:off x="3463762" y="733926"/>
            <a:ext cx="6770342" cy="6340197"/>
          </a:xfrm>
          <a:prstGeom prst="rect">
            <a:avLst/>
          </a:prstGeom>
        </p:spPr>
        <p:txBody>
          <a:bodyPr wrap="square">
            <a:normAutofit fontScale="88571"/>
          </a:bodyPr>
          <a:lstStyle/>
          <a:p>
            <a:r>
              <a:rPr lang="en-US" sz="1400" b="0" i="0" dirty="0">
                <a:solidFill>
                  <a:srgbClr val="000000"/>
                </a:solidFill>
                <a:effectLst/>
                <a:latin typeface="Segoe UI Web (West European)"/>
              </a:rPr>
              <a:t>Malware:</a:t>
            </a:r>
            <a:r>
              <a:rPr lang="en-US" sz="1400" b="0" i="0" dirty="0">
                <a:solidFill>
                  <a:srgbClr val="000000"/>
                </a:solidFill>
                <a:effectLst/>
                <a:highlight>
                  <a:srgbClr val="EFF6FF"/>
                </a:highlight>
                <a:latin typeface="Segoe UI Web (West European)"/>
              </a:rPr>
              <a:t> </a:t>
            </a:r>
          </a:p>
          <a:p>
            <a:r>
              <a:rPr lang="en-US" sz="1400" b="0" i="0" dirty="0">
                <a:solidFill>
                  <a:srgbClr val="000000"/>
                </a:solidFill>
                <a:effectLst/>
                <a:latin typeface="Segoe UI Web (West European)"/>
              </a:rPr>
              <a:t>Malwarewhosespreadisuncontrollable</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endParaRPr lang="en-US" sz="1400" dirty="0">
              <a:solidFill>
                <a:srgbClr val="000000"/>
              </a:solidFill>
              <a:highlight>
                <a:srgbClr val="EFF6FF"/>
              </a:highlight>
              <a:latin typeface="Segoe UI Web (West European)"/>
            </a:endParaRPr>
          </a:p>
          <a:p>
            <a:r>
              <a:rPr lang="en-US" sz="1400" b="0" i="0" dirty="0">
                <a:solidFill>
                  <a:srgbClr val="000000"/>
                </a:solidFill>
                <a:effectLst/>
                <a:latin typeface="Segoe UI Web (West European)"/>
              </a:rPr>
              <a:t>Scriptkiddy</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idleteenageror,</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moregenerally,</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solitaryandopportunisticstriker)</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Molto</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poco(</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&lt;,</a:t>
            </a:r>
            <a:r>
              <a:rPr lang="en-US" sz="1400" b="0" i="0" dirty="0">
                <a:solidFill>
                  <a:srgbClr val="000000"/>
                </a:solidFill>
                <a:effectLst/>
                <a:highlight>
                  <a:srgbClr val="EFF6FF"/>
                </a:highlight>
                <a:latin typeface="Segoe UI Web (West European)"/>
              </a:rPr>
              <a:t>100)</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Gioco d'azzardo</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(e possiblyprofit)</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asmotivation</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endParaRPr lang="en-US" sz="1400" dirty="0">
              <a:solidFill>
                <a:srgbClr val="000000"/>
              </a:solidFill>
              <a:highlight>
                <a:srgbClr val="EFF6FF"/>
              </a:highlight>
              <a:latin typeface="Segoe UI Web (West European)"/>
            </a:endParaRPr>
          </a:p>
          <a:p>
            <a:r>
              <a:rPr lang="en-US" sz="1400" b="0" i="0" dirty="0">
                <a:solidFill>
                  <a:srgbClr val="000000"/>
                </a:solidFill>
                <a:effectLst/>
                <a:latin typeface="Segoe UI Web (West European)"/>
              </a:rPr>
              <a:t>Opportunità</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di lavoro</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per un dipendente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rancore</a:t>
            </a:r>
            <a:r>
              <a:rPr lang="en-US" sz="1400" b="0" i="0" dirty="0">
                <a:solidFill>
                  <a:srgbClr val="000000"/>
                </a:solidFill>
                <a:effectLst/>
                <a:highlight>
                  <a:srgbClr val="EFF6FF"/>
                </a:highlight>
                <a:latin typeface="Segoe UI Web (West European)"/>
              </a:rPr>
              <a:t> /avidità):</a:t>
            </a:r>
          </a:p>
          <a:p>
            <a:pPr marL="285750" indent="-285750">
              <a:buFontTx/>
              <a:buChar char="-"/>
            </a:pPr>
            <a:r>
              <a:rPr lang="en-US" sz="1400" b="0" i="0" dirty="0">
                <a:solidFill>
                  <a:srgbClr val="000000"/>
                </a:solidFill>
                <a:effectLst/>
                <a:latin typeface="Segoe UI Web (West European)"/>
              </a:rPr>
              <a:t>Mezzi</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modesti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&lt;1.</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000 €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Mainmotivation</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toharmone'</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semployer</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avoidingvictims</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Discrezionequando possibile</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Easyaccesstoallelementsofthevessel</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endParaRPr lang="en-US" sz="1400" dirty="0">
              <a:solidFill>
                <a:srgbClr val="000000"/>
              </a:solidFill>
              <a:highlight>
                <a:srgbClr val="EFF6FF"/>
              </a:highlight>
              <a:latin typeface="Segoe UI Web (West European)"/>
            </a:endParaRPr>
          </a:p>
          <a:p>
            <a:r>
              <a:rPr lang="en-US" sz="1400" b="0" i="0" dirty="0">
                <a:solidFill>
                  <a:srgbClr val="000000"/>
                </a:solidFill>
                <a:effectLst/>
                <a:latin typeface="Segoe UI Web (West European)"/>
              </a:rPr>
              <a:t>Gruppo</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terroristico:</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Moderatemeans</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da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10.</a:t>
            </a:r>
            <a:r>
              <a:rPr lang="en-US" sz="1400" b="0" i="0" dirty="0">
                <a:solidFill>
                  <a:srgbClr val="000000"/>
                </a:solidFill>
                <a:effectLst/>
                <a:highlight>
                  <a:srgbClr val="EFF6FF"/>
                </a:highlight>
                <a:latin typeface="Segoe UI Web (West European)"/>
              </a:rPr>
              <a:t>000 a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50.</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000</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Searchforhumanvictims</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materialdamage</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highmediavisibility</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endParaRPr lang="en-US" sz="1400" b="0" i="0" dirty="0">
              <a:solidFill>
                <a:srgbClr val="000000"/>
              </a:solidFill>
              <a:effectLst/>
              <a:highlight>
                <a:srgbClr val="EFF6FF"/>
              </a:highlight>
              <a:latin typeface="Segoe UI Web (West European)"/>
            </a:endParaRPr>
          </a:p>
          <a:p>
            <a:r>
              <a:rPr lang="en-US" sz="1400" b="0" i="0" dirty="0">
                <a:solidFill>
                  <a:srgbClr val="000000"/>
                </a:solidFill>
                <a:effectLst/>
                <a:latin typeface="Segoe UI Web (West European)"/>
              </a:rPr>
              <a:t>Criminalenterprise</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Highresources</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aroundonemillioneuros)</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Obiettivo di redditività</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Bassi vincoli morali</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dirty="0">
                <a:solidFill>
                  <a:srgbClr val="000000"/>
                </a:solidFill>
                <a:highlight>
                  <a:srgbClr val="EFF6FF"/>
                </a:highlight>
                <a:latin typeface="Segoe UI Web (West European)"/>
              </a:rPr>
              <a:t>S</a:t>
            </a:r>
            <a:r>
              <a:rPr lang="en-US" sz="1400" b="0" i="0" dirty="0">
                <a:solidFill>
                  <a:srgbClr val="000000"/>
                </a:solidFill>
                <a:effectLst/>
                <a:latin typeface="Segoe UI Web (West European)"/>
              </a:rPr>
              <a:t> eeksdiscrezione</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endParaRPr lang="en-US" sz="1400" dirty="0">
              <a:solidFill>
                <a:srgbClr val="000000"/>
              </a:solidFill>
              <a:highlight>
                <a:srgbClr val="EFF6FF"/>
              </a:highlight>
              <a:latin typeface="Segoe UI Web (West European)"/>
            </a:endParaRPr>
          </a:p>
          <a:p>
            <a:r>
              <a:rPr lang="en-US" sz="1400" b="0" i="0" dirty="0">
                <a:solidFill>
                  <a:srgbClr val="000000"/>
                </a:solidFill>
                <a:effectLst/>
                <a:latin typeface="Segoe UI Web (West European)"/>
              </a:rPr>
              <a:t>Stato:</a:t>
            </a:r>
            <a:r>
              <a:rPr lang="en-US" sz="1400" b="0" i="0" dirty="0">
                <a:solidFill>
                  <a:srgbClr val="000000"/>
                </a:solidFill>
                <a:effectLst/>
                <a:highlight>
                  <a:srgbClr val="EFF6FF"/>
                </a:highlight>
                <a:latin typeface="Segoe UI Web (West European)"/>
              </a:rPr>
              <a:t> </a:t>
            </a:r>
            <a:endParaRPr lang="en-US" sz="1400" dirty="0">
              <a:solidFill>
                <a:srgbClr val="000000"/>
              </a:solidFill>
              <a:highlight>
                <a:srgbClr val="EFF6FF"/>
              </a:highlight>
              <a:latin typeface="Segoe UI Web (West European)"/>
            </a:endParaRPr>
          </a:p>
          <a:p>
            <a:pPr marL="285750" indent="-285750">
              <a:buFontTx/>
              <a:buChar char="-"/>
            </a:pPr>
            <a:r>
              <a:rPr lang="en-US" sz="1400" b="0" i="0" dirty="0">
                <a:solidFill>
                  <a:srgbClr val="000000"/>
                </a:solidFill>
                <a:effectLst/>
                <a:latin typeface="Segoe UI Web (West European)"/>
              </a:rPr>
              <a:t>Quasi illimitato significa</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Obiettivi</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di tutti</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i tipi-</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Assenza di vincoli morali</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r>
              <a:rPr lang="en-US" sz="1400" b="0" i="0" dirty="0">
                <a:solidFill>
                  <a:srgbClr val="000000"/>
                </a:solidFill>
                <a:effectLst/>
                <a:highlight>
                  <a:srgbClr val="EFF6FF"/>
                </a:highlight>
                <a:latin typeface="Segoe UI Web (West European)"/>
              </a:rPr>
              <a:t> </a:t>
            </a:r>
          </a:p>
          <a:p>
            <a:pPr marL="285750" indent="-285750">
              <a:buFontTx/>
              <a:buChar char="-"/>
            </a:pPr>
            <a:r>
              <a:rPr lang="en-US" sz="1400" b="0" i="0" dirty="0">
                <a:solidFill>
                  <a:srgbClr val="000000"/>
                </a:solidFill>
                <a:effectLst/>
                <a:latin typeface="Segoe UI Web (West European)"/>
              </a:rPr>
              <a:t>Necessaria discrezione</a:t>
            </a:r>
            <a:r>
              <a:rPr lang="en-US" sz="1400" b="0" i="0" dirty="0">
                <a:solidFill>
                  <a:srgbClr val="000000"/>
                </a:solidFill>
                <a:effectLst/>
                <a:highlight>
                  <a:srgbClr val="EFF6FF"/>
                </a:highlight>
                <a:latin typeface="Segoe UI Web (West European)"/>
              </a:rPr>
              <a:t> </a:t>
            </a:r>
            <a:r>
              <a:rPr lang="en-US" sz="1400" b="0" i="0" dirty="0">
                <a:solidFill>
                  <a:srgbClr val="000000"/>
                </a:solidFill>
                <a:effectLst/>
                <a:latin typeface="Segoe UI Web (West European)"/>
              </a:rPr>
              <a:t/>
            </a:r>
            <a:endParaRPr lang="fr-FR" sz="1400" dirty="0">
              <a:solidFill>
                <a:srgbClr val="000000"/>
              </a:solidFill>
              <a:latin typeface="Calibri" panose="020F0502020204030204" pitchFamily="34" charset="0"/>
            </a:endParaRPr>
          </a:p>
        </p:txBody>
      </p:sp>
      <p:sp>
        <p:nvSpPr>
          <p:cNvPr id="3" name="ZoneTexte 2">
            <a:extLst>
              <a:ext uri="{FF2B5EF4-FFF2-40B4-BE49-F238E27FC236}">
                <a16:creationId xmlns:a16="http://schemas.microsoft.com/office/drawing/2014/main" id="{F54DE0B4-7E9E-4BF7-9C43-C44CCB9B6084}"/>
              </a:ext>
            </a:extLst>
          </p:cNvPr>
          <p:cNvSpPr txBox="1"/>
          <p:nvPr/>
        </p:nvSpPr>
        <p:spPr>
          <a:xfrm>
            <a:off x="0" y="0"/>
            <a:ext cx="5673348" cy="480131"/>
          </a:xfrm>
          <a:prstGeom prst="rect">
            <a:avLst/>
          </a:prstGeom>
        </p:spPr>
        <p:txBody>
          <a:bodyPr wrap="none">
            <a:normAutofit fontScale="96000"/>
          </a:bodyPr>
          <a:lstStyle>
            <a:defPPr>
              <a:defRPr lang="fr-FR"/>
            </a:defPPr>
            <a:lvl1pPr lvl="0" defTabSz="457200" eaLnBrk="0" fontAlgn="base" hangingPunct="0">
              <a:lnSpc>
                <a:spcPct val="90000"/>
              </a:lnSpc>
              <a:spcBef>
                <a:spcPct val="0"/>
              </a:spcBef>
              <a:spcAft>
                <a:spcPct val="0"/>
              </a:spcAft>
              <a:defRPr sz="2800" b="1">
                <a:solidFill>
                  <a:schemeClr val="tx2"/>
                </a:solidFill>
                <a:latin typeface="Century Gothic"/>
              </a:defRPr>
            </a:lvl1pPr>
          </a:lstStyle>
          <a:p>
            <a:r>
              <a:rPr lang="fr-FR" dirty="0" err="1"/>
              <a:t>Minacce</a:t>
            </a:r>
            <a:r>
              <a:rPr lang="fr-FR" dirty="0"/>
              <a:t> alle infrastrutture critiche</a:t>
            </a:r>
          </a:p>
        </p:txBody>
      </p:sp>
      <p:pic>
        <p:nvPicPr>
          <p:cNvPr id="4" name="Image 3">
            <a:extLst>
              <a:ext uri="{FF2B5EF4-FFF2-40B4-BE49-F238E27FC236}">
                <a16:creationId xmlns:a16="http://schemas.microsoft.com/office/drawing/2014/main" id="{FE33180D-8FAE-4DDB-ABF4-E242E52BD1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63168" y="521586"/>
            <a:ext cx="849072" cy="805752"/>
          </a:xfrm>
          <a:prstGeom prst="rect">
            <a:avLst/>
          </a:prstGeom>
        </p:spPr>
      </p:pic>
      <p:pic>
        <p:nvPicPr>
          <p:cNvPr id="5" name="Image 4">
            <a:extLst>
              <a:ext uri="{FF2B5EF4-FFF2-40B4-BE49-F238E27FC236}">
                <a16:creationId xmlns:a16="http://schemas.microsoft.com/office/drawing/2014/main" id="{2FEE8111-3144-4DC2-8670-7892BF10CA95}"/>
              </a:ext>
            </a:extLst>
          </p:cNvPr>
          <p:cNvPicPr>
            <a:picLocks noChangeAspect="1"/>
          </p:cNvPicPr>
          <p:nvPr/>
        </p:nvPicPr>
        <p:blipFill>
          <a:blip r:embed="rId3"/>
          <a:stretch>
            <a:fillRect/>
          </a:stretch>
        </p:blipFill>
        <p:spPr>
          <a:xfrm>
            <a:off x="2193090" y="1457757"/>
            <a:ext cx="819150" cy="904875"/>
          </a:xfrm>
          <a:prstGeom prst="rect">
            <a:avLst/>
          </a:prstGeom>
        </p:spPr>
      </p:pic>
      <p:pic>
        <p:nvPicPr>
          <p:cNvPr id="6" name="Image 5">
            <a:extLst>
              <a:ext uri="{FF2B5EF4-FFF2-40B4-BE49-F238E27FC236}">
                <a16:creationId xmlns:a16="http://schemas.microsoft.com/office/drawing/2014/main" id="{33FC6B0D-C6D2-43B8-8573-EF3441C4DBB8}"/>
              </a:ext>
            </a:extLst>
          </p:cNvPr>
          <p:cNvPicPr>
            <a:picLocks noChangeAspect="1"/>
          </p:cNvPicPr>
          <p:nvPr/>
        </p:nvPicPr>
        <p:blipFill>
          <a:blip r:embed="rId4"/>
          <a:stretch>
            <a:fillRect/>
          </a:stretch>
        </p:blipFill>
        <p:spPr>
          <a:xfrm>
            <a:off x="2212140" y="2425317"/>
            <a:ext cx="781050" cy="1000125"/>
          </a:xfrm>
          <a:prstGeom prst="rect">
            <a:avLst/>
          </a:prstGeom>
        </p:spPr>
      </p:pic>
      <p:pic>
        <p:nvPicPr>
          <p:cNvPr id="7" name="Image 6">
            <a:extLst>
              <a:ext uri="{FF2B5EF4-FFF2-40B4-BE49-F238E27FC236}">
                <a16:creationId xmlns:a16="http://schemas.microsoft.com/office/drawing/2014/main" id="{6AAE9C42-77D9-49B0-8BE7-985D88F52729}"/>
              </a:ext>
            </a:extLst>
          </p:cNvPr>
          <p:cNvPicPr>
            <a:picLocks noChangeAspect="1"/>
          </p:cNvPicPr>
          <p:nvPr/>
        </p:nvPicPr>
        <p:blipFill>
          <a:blip r:embed="rId5"/>
          <a:stretch>
            <a:fillRect/>
          </a:stretch>
        </p:blipFill>
        <p:spPr>
          <a:xfrm>
            <a:off x="2212140" y="3531939"/>
            <a:ext cx="923925" cy="857250"/>
          </a:xfrm>
          <a:prstGeom prst="rect">
            <a:avLst/>
          </a:prstGeom>
        </p:spPr>
      </p:pic>
      <p:pic>
        <p:nvPicPr>
          <p:cNvPr id="8" name="Image 7">
            <a:extLst>
              <a:ext uri="{FF2B5EF4-FFF2-40B4-BE49-F238E27FC236}">
                <a16:creationId xmlns:a16="http://schemas.microsoft.com/office/drawing/2014/main" id="{D6058651-949C-40F7-A9D8-C243ACCC4363}"/>
              </a:ext>
            </a:extLst>
          </p:cNvPr>
          <p:cNvPicPr>
            <a:picLocks noChangeAspect="1"/>
          </p:cNvPicPr>
          <p:nvPr/>
        </p:nvPicPr>
        <p:blipFill>
          <a:blip r:embed="rId6"/>
          <a:stretch>
            <a:fillRect/>
          </a:stretch>
        </p:blipFill>
        <p:spPr>
          <a:xfrm>
            <a:off x="2212140" y="4541737"/>
            <a:ext cx="923925" cy="933450"/>
          </a:xfrm>
          <a:prstGeom prst="rect">
            <a:avLst/>
          </a:prstGeom>
        </p:spPr>
      </p:pic>
      <p:pic>
        <p:nvPicPr>
          <p:cNvPr id="9" name="Image 8">
            <a:extLst>
              <a:ext uri="{FF2B5EF4-FFF2-40B4-BE49-F238E27FC236}">
                <a16:creationId xmlns:a16="http://schemas.microsoft.com/office/drawing/2014/main" id="{56BA374A-16B0-468F-9A3E-B47BC3A74833}"/>
              </a:ext>
            </a:extLst>
          </p:cNvPr>
          <p:cNvPicPr>
            <a:picLocks noChangeAspect="1"/>
          </p:cNvPicPr>
          <p:nvPr/>
        </p:nvPicPr>
        <p:blipFill>
          <a:blip r:embed="rId7"/>
          <a:stretch>
            <a:fillRect/>
          </a:stretch>
        </p:blipFill>
        <p:spPr>
          <a:xfrm>
            <a:off x="2302627" y="5722825"/>
            <a:ext cx="742950" cy="981075"/>
          </a:xfrm>
          <a:prstGeom prst="rect">
            <a:avLst/>
          </a:prstGeom>
        </p:spPr>
      </p:pic>
    </p:spTree>
    <p:extLst>
      <p:ext uri="{BB962C8B-B14F-4D97-AF65-F5344CB8AC3E}">
        <p14:creationId xmlns:p14="http://schemas.microsoft.com/office/powerpoint/2010/main" val="3339776314"/>
      </p:ext>
    </p:extLst>
  </p:cSld>
  <p:clrMapOvr>
    <a:masterClrMapping/>
  </p:clrMapOvr>
</p:sld>
</file>

<file path=ppt/slides/slide4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29F4034-538D-4067-97C5-C9F75458B1A0}"/>
              </a:ext>
            </a:extLst>
          </p:cNvPr>
          <p:cNvSpPr txBox="1"/>
          <p:nvPr/>
        </p:nvSpPr>
        <p:spPr>
          <a:xfrm>
            <a:off x="829994" y="802100"/>
            <a:ext cx="10902462" cy="2862322"/>
          </a:xfrm>
          <a:prstGeom prst="rect">
            <a:avLst/>
          </a:prstGeom>
          <a:noFill/>
        </p:spPr>
        <p:txBody>
          <a:bodyPr wrap="square">
            <a:normAutofit fontScale="81052"/>
          </a:bodyPr>
          <a:lstStyle/>
          <a:p>
            <a:r>
              <a:rPr lang="en-US" b="1" dirty="0"/>
              <a:t>Ship spoofing</a:t>
            </a:r>
            <a:r>
              <a:rPr lang="en-US" b="0" dirty="0">
                <a:effectLst/>
              </a:rPr>
              <a:t>- messaggio AIS viene trasmesso con i dettagli di una nave inesistente. Gli scenari in cui questo potrebbe essere utilizzato includono l'impersonazione di una nave di una nazione nelle acque territoriali di una nazione ostile, portando quella nazione a prendere contromisure. In alternativa, si possono trasmettere più versioni dei dettagli di una nave reale, collocandola in molti luoghi diversi contemporaneamente per nascondere la sua vera posizione</a:t>
            </a:r>
            <a:r>
              <a:rPr lang="en-US" dirty="0"/>
              <a:t> (ad es. pesca illegale)</a:t>
            </a:r>
            <a:r>
              <a:rPr lang="en-US" b="0" dirty="0">
                <a:effectLst/>
              </a:rPr>
              <a:t>.</a:t>
            </a:r>
            <a:endParaRPr lang="en-US" dirty="0"/>
          </a:p>
          <a:p>
            <a:r>
              <a:rPr lang="en-US" b="1" dirty="0"/>
              <a:t>Aiuto-alla navigazione spoofing-</a:t>
            </a:r>
            <a:r>
              <a:rPr lang="en-US" b="0" dirty="0">
                <a:effectLst/>
              </a:rPr>
              <a:t> Finti aiuti-alla navigazione, come un avviso di boa di secche nascoste, vengono trasmessi per forzare una nave a cambiare rotta. Ciò potrebbe essere fatto per forzare una nave in una regione dove può essere dirottata.</a:t>
            </a:r>
            <a:endParaRPr lang="en-US" dirty="0"/>
          </a:p>
          <a:p>
            <a:r>
              <a:rPr lang="en-US" b="1" dirty="0"/>
              <a:t>Simulazione di</a:t>
            </a:r>
            <a:r>
              <a:rPr lang="en-US" b="0" dirty="0">
                <a:effectLst/>
              </a:rPr>
              <a:t> collisione- L'evitamento delle collisioni è uno degli usi primari dell'AIS. Fornendo dettagli falsi di una nave in rotta di collisione, un attaccante può costringere una nave a cambiare rotta per evitare la collisione prevista. Questo potrebbe, ad esempio, essere utilizzato per guidare la nave in una vera e propria collisione</a:t>
            </a:r>
            <a:endParaRPr lang="en-US" dirty="0"/>
          </a:p>
        </p:txBody>
      </p:sp>
      <p:pic>
        <p:nvPicPr>
          <p:cNvPr id="7" name="Image 6">
            <a:extLst>
              <a:ext uri="{FF2B5EF4-FFF2-40B4-BE49-F238E27FC236}">
                <a16:creationId xmlns:a16="http://schemas.microsoft.com/office/drawing/2014/main" id="{467C450A-7E89-4E63-A0F9-E9815E53082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41991" y="3333572"/>
            <a:ext cx="2381250" cy="3486150"/>
          </a:xfrm>
          <a:prstGeom prst="rect">
            <a:avLst/>
          </a:prstGeom>
        </p:spPr>
      </p:pic>
      <p:sp>
        <p:nvSpPr>
          <p:cNvPr id="9" name="ZoneTexte 8">
            <a:extLst>
              <a:ext uri="{FF2B5EF4-FFF2-40B4-BE49-F238E27FC236}">
                <a16:creationId xmlns:a16="http://schemas.microsoft.com/office/drawing/2014/main" id="{21E194E3-59C4-4D57-8774-5CF855248C76}"/>
              </a:ext>
            </a:extLst>
          </p:cNvPr>
          <p:cNvSpPr txBox="1"/>
          <p:nvPr/>
        </p:nvSpPr>
        <p:spPr>
          <a:xfrm>
            <a:off x="829993" y="3661235"/>
            <a:ext cx="8811997" cy="3139321"/>
          </a:xfrm>
          <a:prstGeom prst="rect">
            <a:avLst/>
          </a:prstGeom>
          <a:noFill/>
        </p:spPr>
        <p:txBody>
          <a:bodyPr wrap="square">
            <a:normAutofit fontScale="95114"/>
          </a:bodyPr>
          <a:lstStyle/>
          <a:p>
            <a:r>
              <a:rPr lang="en-US" b="1" dirty="0"/>
              <a:t>AIS-SART spoofing</a:t>
            </a:r>
            <a:r>
              <a:rPr lang="en-US" b="0" dirty="0">
                <a:effectLst/>
              </a:rPr>
              <a:t>- Ricerca e salvataggio è un altro degli usi primari di AIS. Questo attacco genera un segnale di transponder SAR-T falsificato, che fornisce dettagli di un pericolo. Poiché le navi sono legalmente obbligate ad assistere, l'inganno SART può essere utilizzato come esca per attirare le navi in un luogo dove possono essere attaccate.</a:t>
            </a:r>
            <a:endParaRPr lang="en-US" dirty="0"/>
          </a:p>
          <a:p>
            <a:r>
              <a:rPr lang="en-US" b="1" dirty="0"/>
              <a:t>Simulazione delle previsioni meteorologiche</a:t>
            </a:r>
            <a:r>
              <a:rPr lang="en-US" b="0" dirty="0">
                <a:effectLst/>
              </a:rPr>
              <a:t> : l'AIS può essere utilizzato per trasmettere informazioni sulle condizioni meteorologiche prevalenti tra le imbarcazioni marittime. Una previsione falsa, in particolare quella che prevede condizioni ottimali quando si avvicina una tempesta, potrebbe essere usata per mettere in difficoltà le navi.</a:t>
            </a:r>
            <a:endParaRPr lang="en-US" dirty="0"/>
          </a:p>
          <a:p>
            <a:r>
              <a:rPr lang="en-US" b="1" dirty="0"/>
              <a:t>Dirottamento AIS</a:t>
            </a:r>
            <a:r>
              <a:rPr lang="en-US" b="0" dirty="0">
                <a:effectLst/>
              </a:rPr>
              <a:t>- È anche possibile annullare i segnali inviati dalle navi, trasmettendo un segnale di potenza superiore allo stesso tempo e frequenza. L'aggressore può quindi modificare alcuni dettagli del messaggio originale, ad esempio suggerire che la nave ha un carico nucleare in una zona in cui tali carichi sono illegali.</a:t>
            </a:r>
            <a:endParaRPr lang="en-US" dirty="0"/>
          </a:p>
        </p:txBody>
      </p:sp>
      <p:sp>
        <p:nvSpPr>
          <p:cNvPr id="10" name="Rectangle 9">
            <a:extLst>
              <a:ext uri="{FF2B5EF4-FFF2-40B4-BE49-F238E27FC236}">
                <a16:creationId xmlns:a16="http://schemas.microsoft.com/office/drawing/2014/main" id="{616E19A5-252E-4DCB-AC18-1941B737A506}"/>
              </a:ext>
            </a:extLst>
          </p:cNvPr>
          <p:cNvSpPr/>
          <p:nvPr/>
        </p:nvSpPr>
        <p:spPr>
          <a:xfrm>
            <a:off x="985142" y="111512"/>
            <a:ext cx="3430747" cy="480131"/>
          </a:xfrm>
          <a:prstGeom prst="rect">
            <a:avLst/>
          </a:prstGeom>
        </p:spPr>
        <p:txBody>
          <a:bodyPr wrap="none">
            <a:normAutofit fontScale="96153"/>
          </a:bodyPr>
          <a:lstStyle/>
          <a:p>
            <a:pPr lvl="0" defTabSz="457200" eaLnBrk="0" fontAlgn="base" hangingPunct="0">
              <a:lnSpc>
                <a:spcPct val="90000"/>
              </a:lnSpc>
              <a:spcBef>
                <a:spcPct val="0"/>
              </a:spcBef>
              <a:spcAft>
                <a:spcPct val="0"/>
              </a:spcAft>
              <a:defRPr/>
            </a:pPr>
            <a:r>
              <a:rPr lang="en-US" sz="2800" b="1" dirty="0">
                <a:solidFill>
                  <a:schemeClr val="tx2"/>
                </a:solidFill>
                <a:latin typeface="Century Gothic"/>
              </a:rPr>
              <a:t>Minacce sui sistemi</a:t>
            </a:r>
          </a:p>
        </p:txBody>
      </p:sp>
    </p:spTree>
    <p:extLst>
      <p:ext uri="{BB962C8B-B14F-4D97-AF65-F5344CB8AC3E}">
        <p14:creationId xmlns:p14="http://schemas.microsoft.com/office/powerpoint/2010/main" val="357783193"/>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35B458-E0AF-4B51-ABFC-1769C1628316}"/>
              </a:ext>
            </a:extLst>
          </p:cNvPr>
          <p:cNvSpPr/>
          <p:nvPr/>
        </p:nvSpPr>
        <p:spPr>
          <a:xfrm>
            <a:off x="5675478" y="4754490"/>
            <a:ext cx="6516522" cy="2000548"/>
          </a:xfrm>
          <a:prstGeom prst="rect">
            <a:avLst/>
          </a:prstGeom>
        </p:spPr>
        <p:txBody>
          <a:bodyPr wrap="square">
            <a:normAutofit fontScale="89114"/>
          </a:bodyPr>
          <a:lstStyle/>
          <a:p>
            <a:r>
              <a:rPr lang="fr-FR" sz="1400" b="1" dirty="0" err="1">
                <a:latin typeface="Arial" panose="020B0604020202020204" pitchFamily="34" charset="0"/>
              </a:rPr>
              <a:t>Termini</a:t>
            </a:r>
            <a:r>
              <a:rPr lang="fr-FR" sz="1400" b="1" dirty="0">
                <a:latin typeface="Arial" panose="020B0604020202020204" pitchFamily="34" charset="0"/>
              </a:rPr>
              <a:t> di utilizzo</a:t>
            </a:r>
          </a:p>
          <a:p>
            <a:endParaRPr lang="fr-FR" sz="1400" dirty="0">
              <a:latin typeface="Arial" panose="020B0604020202020204" pitchFamily="34" charset="0"/>
            </a:endParaRPr>
          </a:p>
          <a:p>
            <a:pPr algn="just"/>
            <a:r>
              <a:rPr lang="en-US" sz="1200" i="1" dirty="0">
                <a:latin typeface="Arial" panose="020B0604020202020204" pitchFamily="34" charset="0"/>
              </a:rPr>
              <a:t>Le indicazioni e le informazioni fornite nelle linee guida sulla sicurezza informatica a bordo delle navi sono intese unicamente come</a:t>
            </a:r>
            <a:r>
              <a:rPr lang="en-US" sz="1200" dirty="0">
                <a:latin typeface="Arial" panose="020B0604020202020204" pitchFamily="34" charset="0"/>
              </a:rPr>
              <a:t> orientamenti da</a:t>
            </a:r>
            <a:r>
              <a:rPr lang="en-US" sz="1200" b="1" dirty="0">
                <a:latin typeface="Arial" panose="020B0604020202020204" pitchFamily="34" charset="0"/>
              </a:rPr>
              <a:t> utilizzare a rischio dell'utente.</a:t>
            </a:r>
            <a:r>
              <a:rPr lang="en-US" sz="1200" dirty="0">
                <a:latin typeface="Arial" panose="020B0604020202020204" pitchFamily="34" charset="0"/>
              </a:rPr>
              <a:t>Nessuna garanzia o rappresentazione è data, né alcun dovere di cura o responsabilità accettata</a:t>
            </a:r>
            <a:r>
              <a:rPr lang="en-US" sz="1200" i="1" dirty="0">
                <a:latin typeface="Arial" panose="020B0604020202020204" pitchFamily="34" charset="0"/>
              </a:rPr>
              <a:t> dagli autori, i loro membri o dipendenti di qualsiasi persona, azienda, società o organizzazione ... per l'accuratezza di qualsiasi informazione o consiglio fornito nelle Linee guida o per qualsiasi omissione dalle Linee guida o per qualsiasi conseguenza derivante direttamente o indirettamente dal rispetto, adozione o affidamento sulle indicazioni contenute nelle Linee guida anche se causate da una mancanza di diligenza ragionevole da parte di una delle parti summenzionate.</a:t>
            </a:r>
            <a:endParaRPr lang="fr-FR" sz="1200" i="1" dirty="0"/>
          </a:p>
        </p:txBody>
      </p:sp>
      <p:pic>
        <p:nvPicPr>
          <p:cNvPr id="3" name="Image 2">
            <a:extLst>
              <a:ext uri="{FF2B5EF4-FFF2-40B4-BE49-F238E27FC236}">
                <a16:creationId xmlns:a16="http://schemas.microsoft.com/office/drawing/2014/main" id="{D3E3BCC3-64B4-4F4C-8775-DF863D397F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978" y="805640"/>
            <a:ext cx="4857750" cy="4591050"/>
          </a:xfrm>
          <a:prstGeom prst="rect">
            <a:avLst/>
          </a:prstGeom>
        </p:spPr>
      </p:pic>
      <p:sp>
        <p:nvSpPr>
          <p:cNvPr id="4" name="Titre 3">
            <a:extLst>
              <a:ext uri="{FF2B5EF4-FFF2-40B4-BE49-F238E27FC236}">
                <a16:creationId xmlns:a16="http://schemas.microsoft.com/office/drawing/2014/main" id="{E49AFD5D-594A-409A-B150-E3FC59BB06DD}"/>
              </a:ext>
            </a:extLst>
          </p:cNvPr>
          <p:cNvSpPr txBox="1">
            <a:spLocks/>
          </p:cNvSpPr>
          <p:nvPr/>
        </p:nvSpPr>
        <p:spPr>
          <a:xfrm>
            <a:off x="12032" y="42590"/>
            <a:ext cx="10355020" cy="723810"/>
          </a:xfrm>
          <a:prstGeom prst="rect">
            <a:avLst/>
          </a:prstGeom>
        </p:spPr>
        <p:txBody>
          <a:bodyPr>
            <a:normAutofit fontScale="88392"/>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err="1"/>
              <a:t>Responsabilità</a:t>
            </a:r>
            <a:r>
              <a:rPr lang="fr-FR" sz="3200" dirty="0"/>
              <a:t> </a:t>
            </a:r>
            <a:r>
              <a:rPr lang="fr-FR" sz="3200" dirty="0" err="1"/>
              <a:t>condivise</a:t>
            </a:r>
            <a:r>
              <a:rPr lang="fr-FR" sz="3200" dirty="0"/>
              <a:t> -</a:t>
            </a:r>
            <a:r>
              <a:rPr lang="fr-FR" sz="3200" dirty="0" err="1"/>
              <a:t> Comunità</a:t>
            </a:r>
            <a:r>
              <a:rPr lang="fr-FR" sz="3200" dirty="0"/>
              <a:t> di grandi dimensioni- Iniziative limitate</a:t>
            </a:r>
          </a:p>
        </p:txBody>
      </p:sp>
      <p:pic>
        <p:nvPicPr>
          <p:cNvPr id="5" name="Image 4">
            <a:extLst>
              <a:ext uri="{FF2B5EF4-FFF2-40B4-BE49-F238E27FC236}">
                <a16:creationId xmlns:a16="http://schemas.microsoft.com/office/drawing/2014/main" id="{1CB8C7DC-FBD9-437C-9702-E52F4A9E1A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978" y="5457826"/>
            <a:ext cx="4857750" cy="1357584"/>
          </a:xfrm>
          <a:prstGeom prst="rect">
            <a:avLst/>
          </a:prstGeom>
          <a:ln>
            <a:solidFill>
              <a:schemeClr val="tx1"/>
            </a:solidFill>
          </a:ln>
        </p:spPr>
      </p:pic>
      <p:sp>
        <p:nvSpPr>
          <p:cNvPr id="6" name="ZoneTexte 5">
            <a:extLst>
              <a:ext uri="{FF2B5EF4-FFF2-40B4-BE49-F238E27FC236}">
                <a16:creationId xmlns:a16="http://schemas.microsoft.com/office/drawing/2014/main" id="{8528863B-3140-4EC8-AA91-C6CD292643CC}"/>
              </a:ext>
            </a:extLst>
          </p:cNvPr>
          <p:cNvSpPr txBox="1"/>
          <p:nvPr/>
        </p:nvSpPr>
        <p:spPr>
          <a:xfrm>
            <a:off x="5675478" y="1071905"/>
            <a:ext cx="4797211" cy="3416320"/>
          </a:xfrm>
          <a:prstGeom prst="rect">
            <a:avLst/>
          </a:prstGeom>
          <a:noFill/>
        </p:spPr>
        <p:txBody>
          <a:bodyPr wrap="none" rtlCol="0">
            <a:normAutofit fontScale="86206"/>
          </a:bodyPr>
          <a:lstStyle/>
          <a:p>
            <a:pPr marL="285750" indent="-285750">
              <a:buFontTx/>
              <a:buChar char="-"/>
            </a:pPr>
            <a:r>
              <a:rPr lang="fr-FR" dirty="0"/>
              <a:t>Paesi di bandiera</a:t>
            </a:r>
          </a:p>
          <a:p>
            <a:pPr marL="285750" indent="-285750">
              <a:buFontTx/>
              <a:buChar char="-"/>
            </a:pPr>
            <a:r>
              <a:rPr lang="fr-FR" dirty="0" err="1"/>
              <a:t>Armatori</a:t>
            </a:r>
            <a:r>
              <a:rPr lang="fr-FR" dirty="0"/>
              <a:t>  </a:t>
            </a:r>
          </a:p>
          <a:p>
            <a:pPr marL="285750" indent="-285750">
              <a:buFontTx/>
              <a:buChar char="-"/>
            </a:pPr>
            <a:r>
              <a:rPr lang="fr-FR" dirty="0" err="1"/>
              <a:t>Società di</a:t>
            </a:r>
            <a:r>
              <a:rPr lang="fr-FR" dirty="0"/>
              <a:t> gestione navale</a:t>
            </a:r>
            <a:r>
              <a:rPr lang="fr-FR" dirty="0" err="1"/>
              <a:t/>
            </a:r>
            <a:endParaRPr lang="fr-FR" dirty="0"/>
          </a:p>
          <a:p>
            <a:pPr marL="285750" indent="-285750">
              <a:buFontTx/>
              <a:buChar char="-"/>
            </a:pPr>
            <a:r>
              <a:rPr lang="fr-FR" dirty="0" err="1"/>
              <a:t>Harbours</a:t>
            </a:r>
            <a:endParaRPr lang="fr-FR" dirty="0"/>
          </a:p>
          <a:p>
            <a:pPr marL="285750" indent="-285750">
              <a:buFontTx/>
              <a:buChar char="-"/>
            </a:pPr>
            <a:r>
              <a:rPr lang="fr-FR" dirty="0" err="1"/>
              <a:t>Connettori</a:t>
            </a:r>
            <a:r>
              <a:rPr lang="fr-FR" dirty="0"/>
              <a:t> per l</a:t>
            </a:r>
            <a:r>
              <a:rPr lang="fr-FR" dirty="0" err="1"/>
              <a:t/>
            </a:r>
            <a:r>
              <a:rPr lang="fr-FR" dirty="0"/>
              <a:t>'economia (regionale,</a:t>
            </a:r>
            <a:r>
              <a:rPr lang="fr-FR" dirty="0" err="1"/>
              <a:t/>
            </a:r>
            <a:r>
              <a:rPr lang="fr-FR" dirty="0"/>
              <a:t> trasporti)</a:t>
            </a:r>
          </a:p>
          <a:p>
            <a:pPr marL="285750" indent="-285750">
              <a:buFontTx/>
              <a:buChar char="-"/>
            </a:pPr>
            <a:r>
              <a:rPr lang="fr-FR" dirty="0"/>
              <a:t>Agenti marittimi</a:t>
            </a:r>
          </a:p>
          <a:p>
            <a:pPr marL="285750" indent="-285750">
              <a:buFontTx/>
              <a:buChar char="-"/>
            </a:pPr>
            <a:r>
              <a:rPr lang="fr-FR" dirty="0" err="1"/>
              <a:t>Compagnie di assicurazione</a:t>
            </a:r>
            <a:r>
              <a:rPr lang="fr-FR" dirty="0"/>
              <a:t> </a:t>
            </a:r>
            <a:r>
              <a:rPr lang="fr-FR" dirty="0" err="1"/>
              <a:t/>
            </a:r>
            <a:endParaRPr lang="fr-FR" dirty="0"/>
          </a:p>
          <a:p>
            <a:pPr marL="285750" indent="-285750">
              <a:buFontTx/>
              <a:buChar char="-"/>
            </a:pPr>
            <a:r>
              <a:rPr lang="fr-FR" dirty="0"/>
              <a:t>Agenzie di certificazione</a:t>
            </a:r>
            <a:r>
              <a:rPr lang="fr-FR" dirty="0" err="1"/>
              <a:t/>
            </a:r>
            <a:endParaRPr lang="fr-FR" dirty="0"/>
          </a:p>
          <a:p>
            <a:pPr marL="285750" indent="-285750">
              <a:buFontTx/>
              <a:buChar char="-"/>
            </a:pPr>
            <a:r>
              <a:rPr lang="fr-FR" dirty="0" err="1"/>
              <a:t>Costruttori navali</a:t>
            </a:r>
            <a:endParaRPr lang="fr-FR" dirty="0"/>
          </a:p>
          <a:p>
            <a:pPr marL="285750" indent="-285750">
              <a:buFontTx/>
              <a:buChar char="-"/>
            </a:pPr>
            <a:r>
              <a:rPr lang="fr-FR" dirty="0"/>
              <a:t>Operatori di comunicazione</a:t>
            </a:r>
            <a:r>
              <a:rPr lang="fr-FR" dirty="0" err="1"/>
              <a:t/>
            </a:r>
            <a:endParaRPr lang="fr-FR" dirty="0"/>
          </a:p>
          <a:p>
            <a:pPr marL="285750" indent="-285750">
              <a:buFontTx/>
              <a:buChar char="-"/>
            </a:pPr>
            <a:r>
              <a:rPr lang="fr-FR" dirty="0"/>
              <a:t>Fornitori di sistemi</a:t>
            </a:r>
          </a:p>
          <a:p>
            <a:pPr marL="285750" indent="-285750">
              <a:buFontTx/>
              <a:buChar char="-"/>
            </a:pPr>
            <a:r>
              <a:rPr lang="fr-FR" dirty="0"/>
              <a:t>Fornitori di sicurezza</a:t>
            </a:r>
          </a:p>
        </p:txBody>
      </p:sp>
    </p:spTree>
    <p:extLst>
      <p:ext uri="{BB962C8B-B14F-4D97-AF65-F5344CB8AC3E}">
        <p14:creationId xmlns:p14="http://schemas.microsoft.com/office/powerpoint/2010/main" val="3877132981"/>
      </p:ext>
    </p:extLst>
  </p:cSld>
  <p:clrMapOvr>
    <a:masterClrMapping/>
  </p:clrMapOvr>
</p:sld>
</file>

<file path=ppt/slides/slide4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A5D796-1479-48D8-8EB1-2306F2CD3CBC}"/>
              </a:ext>
            </a:extLst>
          </p:cNvPr>
          <p:cNvPicPr>
            <a:picLocks noChangeAspect="1"/>
          </p:cNvPicPr>
          <p:nvPr/>
        </p:nvPicPr>
        <p:blipFill>
          <a:blip r:embed="rId2"/>
          <a:stretch>
            <a:fillRect/>
          </a:stretch>
        </p:blipFill>
        <p:spPr>
          <a:xfrm>
            <a:off x="3877144" y="161184"/>
            <a:ext cx="6652591" cy="6576271"/>
          </a:xfrm>
          <a:prstGeom prst="rect">
            <a:avLst/>
          </a:prstGeom>
        </p:spPr>
      </p:pic>
      <p:sp>
        <p:nvSpPr>
          <p:cNvPr id="4" name="Rectangle 3">
            <a:extLst>
              <a:ext uri="{FF2B5EF4-FFF2-40B4-BE49-F238E27FC236}">
                <a16:creationId xmlns:a16="http://schemas.microsoft.com/office/drawing/2014/main" id="{E5666FFF-A45B-498D-A503-E4B1CC353C06}"/>
              </a:ext>
            </a:extLst>
          </p:cNvPr>
          <p:cNvSpPr/>
          <p:nvPr/>
        </p:nvSpPr>
        <p:spPr>
          <a:xfrm>
            <a:off x="8975534" y="4422199"/>
            <a:ext cx="1031358" cy="372140"/>
          </a:xfrm>
          <a:prstGeom prst="rect">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2"/>
                </a:solidFill>
              </a:rPr>
              <a:t>Furto di merci e beni</a:t>
            </a:r>
            <a:endParaRPr lang="fr-FR" sz="900" b="1" dirty="0">
              <a:solidFill>
                <a:schemeClr val="tx2"/>
              </a:solidFill>
            </a:endParaRPr>
          </a:p>
        </p:txBody>
      </p:sp>
      <p:sp>
        <p:nvSpPr>
          <p:cNvPr id="5" name="Rectangle 4">
            <a:extLst>
              <a:ext uri="{FF2B5EF4-FFF2-40B4-BE49-F238E27FC236}">
                <a16:creationId xmlns:a16="http://schemas.microsoft.com/office/drawing/2014/main" id="{6779ADEA-8796-49F5-91BC-9FC4C167DECA}"/>
              </a:ext>
            </a:extLst>
          </p:cNvPr>
          <p:cNvSpPr/>
          <p:nvPr/>
        </p:nvSpPr>
        <p:spPr>
          <a:xfrm>
            <a:off x="9287422" y="2880477"/>
            <a:ext cx="1031358" cy="372140"/>
          </a:xfrm>
          <a:prstGeom prst="rect">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2"/>
                </a:solidFill>
              </a:rPr>
              <a:t>Furto di dati sensibili</a:t>
            </a:r>
            <a:endParaRPr lang="fr-FR" sz="900" b="1" dirty="0">
              <a:solidFill>
                <a:schemeClr val="tx2"/>
              </a:solidFill>
            </a:endParaRPr>
          </a:p>
        </p:txBody>
      </p:sp>
      <p:sp>
        <p:nvSpPr>
          <p:cNvPr id="6" name="Rectangle 5">
            <a:extLst>
              <a:ext uri="{FF2B5EF4-FFF2-40B4-BE49-F238E27FC236}">
                <a16:creationId xmlns:a16="http://schemas.microsoft.com/office/drawing/2014/main" id="{FB0A11C7-AC63-4640-B2DC-90702AD51828}"/>
              </a:ext>
            </a:extLst>
          </p:cNvPr>
          <p:cNvSpPr/>
          <p:nvPr/>
        </p:nvSpPr>
        <p:spPr>
          <a:xfrm>
            <a:off x="8605167" y="1524825"/>
            <a:ext cx="1031358" cy="372140"/>
          </a:xfrm>
          <a:prstGeom prst="rect">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2"/>
                </a:solidFill>
              </a:rPr>
              <a:t>Feriti, morti, rapimenti</a:t>
            </a:r>
            <a:endParaRPr lang="fr-FR" sz="900" b="1" dirty="0">
              <a:solidFill>
                <a:schemeClr val="tx2"/>
              </a:solidFill>
            </a:endParaRPr>
          </a:p>
        </p:txBody>
      </p:sp>
      <p:sp>
        <p:nvSpPr>
          <p:cNvPr id="7" name="Rectangle 6">
            <a:extLst>
              <a:ext uri="{FF2B5EF4-FFF2-40B4-BE49-F238E27FC236}">
                <a16:creationId xmlns:a16="http://schemas.microsoft.com/office/drawing/2014/main" id="{8D875C5D-F972-4EF1-9D67-33056C672F4B}"/>
              </a:ext>
            </a:extLst>
          </p:cNvPr>
          <p:cNvSpPr/>
          <p:nvPr/>
        </p:nvSpPr>
        <p:spPr>
          <a:xfrm>
            <a:off x="6444984" y="993195"/>
            <a:ext cx="1424763" cy="372140"/>
          </a:xfrm>
          <a:prstGeom prst="rect">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6000"/>
          </a:bodyPr>
          <a:lstStyle/>
          <a:p>
            <a:pPr algn="ctr"/>
            <a:r>
              <a:rPr lang="en-US" sz="900" b="1" dirty="0">
                <a:solidFill>
                  <a:schemeClr val="tx2"/>
                </a:solidFill>
              </a:rPr>
              <a:t>Arresto delle operazioniParalisi operatoria</a:t>
            </a:r>
            <a:endParaRPr lang="fr-FR" sz="900" b="1" dirty="0">
              <a:solidFill>
                <a:schemeClr val="tx2"/>
              </a:solidFill>
            </a:endParaRPr>
          </a:p>
        </p:txBody>
      </p:sp>
      <p:sp>
        <p:nvSpPr>
          <p:cNvPr id="8" name="Rectangle 7">
            <a:extLst>
              <a:ext uri="{FF2B5EF4-FFF2-40B4-BE49-F238E27FC236}">
                <a16:creationId xmlns:a16="http://schemas.microsoft.com/office/drawing/2014/main" id="{817DB4AB-0EFD-4CA9-96E4-9322FB94EDB1}"/>
              </a:ext>
            </a:extLst>
          </p:cNvPr>
          <p:cNvSpPr/>
          <p:nvPr/>
        </p:nvSpPr>
        <p:spPr>
          <a:xfrm>
            <a:off x="4415015" y="1634692"/>
            <a:ext cx="1217427" cy="372140"/>
          </a:xfrm>
          <a:prstGeom prst="rect">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2"/>
                </a:solidFill>
              </a:rPr>
              <a:t>Catastrofe ambientale</a:t>
            </a:r>
            <a:endParaRPr lang="fr-FR" sz="900" b="1" dirty="0">
              <a:solidFill>
                <a:schemeClr val="tx2"/>
              </a:solidFill>
            </a:endParaRPr>
          </a:p>
        </p:txBody>
      </p:sp>
      <p:sp>
        <p:nvSpPr>
          <p:cNvPr id="9" name="Rectangle 8">
            <a:extLst>
              <a:ext uri="{FF2B5EF4-FFF2-40B4-BE49-F238E27FC236}">
                <a16:creationId xmlns:a16="http://schemas.microsoft.com/office/drawing/2014/main" id="{D121E449-AB81-43CD-B8BC-D9F67E77774A}"/>
              </a:ext>
            </a:extLst>
          </p:cNvPr>
          <p:cNvSpPr/>
          <p:nvPr/>
        </p:nvSpPr>
        <p:spPr>
          <a:xfrm>
            <a:off x="4006545" y="2880477"/>
            <a:ext cx="1031359" cy="372140"/>
          </a:xfrm>
          <a:prstGeom prst="rect">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727"/>
          </a:bodyPr>
          <a:lstStyle/>
          <a:p>
            <a:pPr algn="ctr"/>
            <a:r>
              <a:rPr lang="en-US" sz="900" b="1">
                <a:solidFill>
                  <a:schemeClr val="tx2"/>
                </a:solidFill>
              </a:rPr>
              <a:t>Danni alla reputazione, perdita di competitività</a:t>
            </a:r>
            <a:endParaRPr lang="fr-FR" sz="900" b="1" dirty="0">
              <a:solidFill>
                <a:schemeClr val="tx2"/>
              </a:solidFill>
            </a:endParaRPr>
          </a:p>
        </p:txBody>
      </p:sp>
      <p:sp>
        <p:nvSpPr>
          <p:cNvPr id="10" name="Rectangle 9">
            <a:extLst>
              <a:ext uri="{FF2B5EF4-FFF2-40B4-BE49-F238E27FC236}">
                <a16:creationId xmlns:a16="http://schemas.microsoft.com/office/drawing/2014/main" id="{3B994BD9-837D-4DE8-9700-E8549878CADA}"/>
              </a:ext>
            </a:extLst>
          </p:cNvPr>
          <p:cNvSpPr/>
          <p:nvPr/>
        </p:nvSpPr>
        <p:spPr>
          <a:xfrm>
            <a:off x="4254638" y="4436826"/>
            <a:ext cx="1031359" cy="372140"/>
          </a:xfrm>
          <a:prstGeom prst="rect">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4193"/>
          </a:bodyPr>
          <a:lstStyle/>
          <a:p>
            <a:pPr algn="ctr"/>
            <a:r>
              <a:rPr lang="en-US" sz="900" b="1">
                <a:solidFill>
                  <a:schemeClr val="tx2"/>
                </a:solidFill>
              </a:rPr>
              <a:t>Danneggiamento di un sistema, o addirittura distruzione</a:t>
            </a:r>
            <a:endParaRPr lang="fr-FR" sz="900" b="1" dirty="0">
              <a:solidFill>
                <a:schemeClr val="tx2"/>
              </a:solidFill>
            </a:endParaRPr>
          </a:p>
        </p:txBody>
      </p:sp>
      <p:sp>
        <p:nvSpPr>
          <p:cNvPr id="11" name="Rectangle 10">
            <a:extLst>
              <a:ext uri="{FF2B5EF4-FFF2-40B4-BE49-F238E27FC236}">
                <a16:creationId xmlns:a16="http://schemas.microsoft.com/office/drawing/2014/main" id="{88A3AD38-F17C-4B3C-A8EF-AB13B0475A63}"/>
              </a:ext>
            </a:extLst>
          </p:cNvPr>
          <p:cNvSpPr/>
          <p:nvPr/>
        </p:nvSpPr>
        <p:spPr>
          <a:xfrm>
            <a:off x="5296630" y="5705200"/>
            <a:ext cx="1031359" cy="372140"/>
          </a:xfrm>
          <a:prstGeom prst="rect">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2"/>
                </a:solidFill>
              </a:rPr>
              <a:t>FrodeFurto</a:t>
            </a:r>
            <a:endParaRPr lang="fr-FR" sz="900" b="1" dirty="0">
              <a:solidFill>
                <a:schemeClr val="tx2"/>
              </a:solidFill>
            </a:endParaRPr>
          </a:p>
        </p:txBody>
      </p:sp>
      <p:sp>
        <p:nvSpPr>
          <p:cNvPr id="12" name="Rectangle 11">
            <a:extLst>
              <a:ext uri="{FF2B5EF4-FFF2-40B4-BE49-F238E27FC236}">
                <a16:creationId xmlns:a16="http://schemas.microsoft.com/office/drawing/2014/main" id="{F447A1CB-E076-4394-A80D-93AE27F1F84A}"/>
              </a:ext>
            </a:extLst>
          </p:cNvPr>
          <p:cNvSpPr/>
          <p:nvPr/>
        </p:nvSpPr>
        <p:spPr>
          <a:xfrm>
            <a:off x="6537998" y="6176575"/>
            <a:ext cx="1238733" cy="372140"/>
          </a:xfrm>
          <a:prstGeom prst="rect">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3023"/>
          </a:bodyPr>
          <a:lstStyle/>
          <a:p>
            <a:pPr algn="ctr"/>
            <a:r>
              <a:rPr lang="fr-FR" sz="900" b="1">
                <a:solidFill>
                  <a:schemeClr val="tx2"/>
                </a:solidFill>
              </a:rPr>
              <a:t>Perdita finanziaria,Costi aggiuntivi</a:t>
            </a:r>
            <a:endParaRPr lang="fr-FR" sz="900" b="1" dirty="0">
              <a:solidFill>
                <a:schemeClr val="tx2"/>
              </a:solidFill>
            </a:endParaRPr>
          </a:p>
        </p:txBody>
      </p:sp>
      <p:sp>
        <p:nvSpPr>
          <p:cNvPr id="13" name="Rectangle 12">
            <a:extLst>
              <a:ext uri="{FF2B5EF4-FFF2-40B4-BE49-F238E27FC236}">
                <a16:creationId xmlns:a16="http://schemas.microsoft.com/office/drawing/2014/main" id="{06480C09-319A-4C1B-9338-4F2838D8488A}"/>
              </a:ext>
            </a:extLst>
          </p:cNvPr>
          <p:cNvSpPr/>
          <p:nvPr/>
        </p:nvSpPr>
        <p:spPr>
          <a:xfrm>
            <a:off x="8253387" y="5699889"/>
            <a:ext cx="867459" cy="372140"/>
          </a:xfrm>
          <a:prstGeom prst="rect">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2"/>
                </a:solidFill>
              </a:rPr>
              <a:t>Traffico illecito</a:t>
            </a:r>
            <a:endParaRPr lang="fr-FR" sz="900" b="1" dirty="0">
              <a:solidFill>
                <a:schemeClr val="tx2"/>
              </a:solidFill>
            </a:endParaRPr>
          </a:p>
        </p:txBody>
      </p:sp>
      <p:sp>
        <p:nvSpPr>
          <p:cNvPr id="14" name="Ellipse 13">
            <a:extLst>
              <a:ext uri="{FF2B5EF4-FFF2-40B4-BE49-F238E27FC236}">
                <a16:creationId xmlns:a16="http://schemas.microsoft.com/office/drawing/2014/main" id="{0D5F5DC5-3008-40A5-8DF0-A22BA25256D4}"/>
              </a:ext>
            </a:extLst>
          </p:cNvPr>
          <p:cNvSpPr/>
          <p:nvPr/>
        </p:nvSpPr>
        <p:spPr>
          <a:xfrm>
            <a:off x="6444984" y="2731620"/>
            <a:ext cx="1424763" cy="13716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rPr>
              <a:t>Menaces</a:t>
            </a:r>
          </a:p>
          <a:p>
            <a:pPr algn="ctr"/>
            <a:r>
              <a:rPr lang="fr-FR" sz="1600" b="1" dirty="0">
                <a:solidFill>
                  <a:schemeClr val="bg1"/>
                </a:solidFill>
              </a:rPr>
              <a:t>&amp;</a:t>
            </a:r>
          </a:p>
          <a:p>
            <a:pPr algn="ctr"/>
            <a:r>
              <a:rPr lang="fr-FR" sz="1600" b="1" dirty="0">
                <a:solidFill>
                  <a:schemeClr val="bg1"/>
                </a:solidFill>
              </a:rPr>
              <a:t>Impatti</a:t>
            </a:r>
          </a:p>
        </p:txBody>
      </p:sp>
      <p:sp>
        <p:nvSpPr>
          <p:cNvPr id="15" name="Arc plein 14">
            <a:extLst>
              <a:ext uri="{FF2B5EF4-FFF2-40B4-BE49-F238E27FC236}">
                <a16:creationId xmlns:a16="http://schemas.microsoft.com/office/drawing/2014/main" id="{B1BA5EEC-421E-4C4E-8F31-E41F1B8ADF61}"/>
              </a:ext>
            </a:extLst>
          </p:cNvPr>
          <p:cNvSpPr/>
          <p:nvPr/>
        </p:nvSpPr>
        <p:spPr>
          <a:xfrm>
            <a:off x="5167305" y="1429133"/>
            <a:ext cx="3953541" cy="4008480"/>
          </a:xfrm>
          <a:prstGeom prst="blockArc">
            <a:avLst>
              <a:gd name="adj1" fmla="val 13815258"/>
              <a:gd name="adj2" fmla="val 18614868"/>
              <a:gd name="adj3" fmla="val 7711"/>
            </a:avLst>
          </a:prstGeom>
          <a:solidFill>
            <a:srgbClr val="CBE9FC"/>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0" rtlCol="0" anchor="ctr"/>
          <a:lstStyle/>
          <a:p>
            <a:pPr algn="ctr"/>
            <a:endParaRPr lang="fr-FR" dirty="0">
              <a:solidFill>
                <a:schemeClr val="tx1"/>
              </a:solidFill>
            </a:endParaRPr>
          </a:p>
        </p:txBody>
      </p:sp>
      <p:sp>
        <p:nvSpPr>
          <p:cNvPr id="16" name="ZoneTexte 15">
            <a:extLst>
              <a:ext uri="{FF2B5EF4-FFF2-40B4-BE49-F238E27FC236}">
                <a16:creationId xmlns:a16="http://schemas.microsoft.com/office/drawing/2014/main" id="{BF81B83B-5ABB-49E5-A7CD-C8BF78B3DD1E}"/>
              </a:ext>
            </a:extLst>
          </p:cNvPr>
          <p:cNvSpPr txBox="1"/>
          <p:nvPr/>
        </p:nvSpPr>
        <p:spPr>
          <a:xfrm>
            <a:off x="6701024" y="1478533"/>
            <a:ext cx="899733" cy="369332"/>
          </a:xfrm>
          <a:prstGeom prst="rect">
            <a:avLst/>
          </a:prstGeom>
          <a:noFill/>
        </p:spPr>
        <p:txBody>
          <a:bodyPr wrap="none" rtlCol="0">
            <a:spAutoFit/>
          </a:bodyPr>
          <a:lstStyle/>
          <a:p>
            <a:r>
              <a:rPr lang="fr-FR" b="1"/>
              <a:t>Minacce</a:t>
            </a:r>
            <a:endParaRPr lang="fr-FR" b="1" dirty="0"/>
          </a:p>
        </p:txBody>
      </p:sp>
      <p:sp>
        <p:nvSpPr>
          <p:cNvPr id="17" name="Arc plein 16">
            <a:extLst>
              <a:ext uri="{FF2B5EF4-FFF2-40B4-BE49-F238E27FC236}">
                <a16:creationId xmlns:a16="http://schemas.microsoft.com/office/drawing/2014/main" id="{D2590E52-3640-45C3-8E5C-97C0509EC767}"/>
              </a:ext>
            </a:extLst>
          </p:cNvPr>
          <p:cNvSpPr/>
          <p:nvPr/>
        </p:nvSpPr>
        <p:spPr>
          <a:xfrm>
            <a:off x="3877144" y="219803"/>
            <a:ext cx="6523191" cy="6356207"/>
          </a:xfrm>
          <a:prstGeom prst="blockArc">
            <a:avLst>
              <a:gd name="adj1" fmla="val 14510836"/>
              <a:gd name="adj2" fmla="val 18048996"/>
              <a:gd name="adj3" fmla="val 4481"/>
            </a:avLst>
          </a:prstGeom>
          <a:solidFill>
            <a:srgbClr val="E6F4FE"/>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0" rtlCol="0" anchor="ctr"/>
          <a:lstStyle/>
          <a:p>
            <a:pPr algn="ctr"/>
            <a:endParaRPr lang="fr-FR" dirty="0">
              <a:solidFill>
                <a:schemeClr val="tx1"/>
              </a:solidFill>
            </a:endParaRPr>
          </a:p>
        </p:txBody>
      </p:sp>
      <p:sp>
        <p:nvSpPr>
          <p:cNvPr id="18" name="ZoneTexte 17">
            <a:extLst>
              <a:ext uri="{FF2B5EF4-FFF2-40B4-BE49-F238E27FC236}">
                <a16:creationId xmlns:a16="http://schemas.microsoft.com/office/drawing/2014/main" id="{3CB12B6E-6FED-40EB-B8D0-41AC3305A65C}"/>
              </a:ext>
            </a:extLst>
          </p:cNvPr>
          <p:cNvSpPr txBox="1"/>
          <p:nvPr/>
        </p:nvSpPr>
        <p:spPr>
          <a:xfrm>
            <a:off x="6753123" y="124267"/>
            <a:ext cx="938077" cy="369332"/>
          </a:xfrm>
          <a:prstGeom prst="rect">
            <a:avLst/>
          </a:prstGeom>
          <a:noFill/>
        </p:spPr>
        <p:txBody>
          <a:bodyPr wrap="none" rtlCol="0">
            <a:spAutoFit/>
          </a:bodyPr>
          <a:lstStyle/>
          <a:p>
            <a:r>
              <a:rPr lang="fr-FR" b="1" dirty="0"/>
              <a:t>Impatti</a:t>
            </a:r>
          </a:p>
        </p:txBody>
      </p:sp>
      <p:sp>
        <p:nvSpPr>
          <p:cNvPr id="2" name="ZoneTexte 1">
            <a:extLst>
              <a:ext uri="{FF2B5EF4-FFF2-40B4-BE49-F238E27FC236}">
                <a16:creationId xmlns:a16="http://schemas.microsoft.com/office/drawing/2014/main" id="{35F6BD71-26F6-7521-CDEE-420C59A5F509}"/>
              </a:ext>
            </a:extLst>
          </p:cNvPr>
          <p:cNvSpPr txBox="1"/>
          <p:nvPr/>
        </p:nvSpPr>
        <p:spPr>
          <a:xfrm>
            <a:off x="344541" y="33573"/>
            <a:ext cx="6968968" cy="590931"/>
          </a:xfrm>
          <a:prstGeom prst="rect">
            <a:avLst/>
          </a:prstGeom>
        </p:spPr>
        <p:txBody>
          <a:bodyPr>
            <a:normAutofit/>
          </a:bodyPr>
          <a:lstStyle>
            <a:defPPr>
              <a:defRPr lang="fr-FR"/>
            </a:defPPr>
            <a:lvl1pPr algn="ctr">
              <a:lnSpc>
                <a:spcPct val="90000"/>
              </a:lnSpc>
              <a:spcBef>
                <a:spcPct val="0"/>
              </a:spcBef>
              <a:buNone/>
              <a:defRPr sz="3600" b="1">
                <a:solidFill>
                  <a:srgbClr val="000000"/>
                </a:solidFill>
                <a:latin typeface="Arial" panose="020B0604020202020204" pitchFamily="34" charset="0"/>
                <a:ea typeface="+mj-ea"/>
                <a:cs typeface="+mj-cs"/>
              </a:defRPr>
            </a:lvl1pPr>
          </a:lstStyle>
          <a:p>
            <a:pPr algn="l"/>
            <a:r>
              <a:rPr lang="fr-FR" dirty="0" err="1"/>
              <a:t>Minacce</a:t>
            </a:r>
            <a:r>
              <a:rPr lang="fr-FR" dirty="0"/>
              <a:t>/impatti</a:t>
            </a:r>
          </a:p>
        </p:txBody>
      </p:sp>
      <p:sp>
        <p:nvSpPr>
          <p:cNvPr id="19" name="Rectangle 18">
            <a:extLst>
              <a:ext uri="{FF2B5EF4-FFF2-40B4-BE49-F238E27FC236}">
                <a16:creationId xmlns:a16="http://schemas.microsoft.com/office/drawing/2014/main" id="{ABF59ACA-4427-35BD-3E63-616AB7EC17DD}"/>
              </a:ext>
            </a:extLst>
          </p:cNvPr>
          <p:cNvSpPr/>
          <p:nvPr/>
        </p:nvSpPr>
        <p:spPr>
          <a:xfrm>
            <a:off x="6430376" y="2351474"/>
            <a:ext cx="1603706" cy="372140"/>
          </a:xfrm>
          <a:prstGeom prst="rect">
            <a:avLst/>
          </a:prstGeom>
          <a:solidFill>
            <a:srgbClr val="CB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solidFill>
                  <a:schemeClr val="tx2"/>
                </a:solidFill>
              </a:rPr>
              <a:t>Origliare</a:t>
            </a:r>
            <a:endParaRPr lang="fr-FR" sz="1100" b="1" dirty="0">
              <a:solidFill>
                <a:schemeClr val="tx2"/>
              </a:solidFill>
            </a:endParaRPr>
          </a:p>
          <a:p>
            <a:pPr algn="ctr"/>
            <a:r>
              <a:rPr lang="fr-FR" sz="1100" b="1" dirty="0">
                <a:solidFill>
                  <a:schemeClr val="tx2"/>
                </a:solidFill>
              </a:rPr>
              <a:t>Intercettazione,</a:t>
            </a:r>
            <a:r>
              <a:rPr lang="fr-FR" sz="1100" b="1" dirty="0" err="1">
                <a:solidFill>
                  <a:schemeClr val="tx2"/>
                </a:solidFill>
              </a:rPr>
              <a:t> dirottamento</a:t>
            </a:r>
            <a:endParaRPr lang="fr-FR" sz="1100" b="1" dirty="0">
              <a:solidFill>
                <a:schemeClr val="tx2"/>
              </a:solidFill>
            </a:endParaRPr>
          </a:p>
        </p:txBody>
      </p:sp>
      <p:sp>
        <p:nvSpPr>
          <p:cNvPr id="20" name="Rectangle 19">
            <a:extLst>
              <a:ext uri="{FF2B5EF4-FFF2-40B4-BE49-F238E27FC236}">
                <a16:creationId xmlns:a16="http://schemas.microsoft.com/office/drawing/2014/main" id="{F0FBAA45-5EEB-917D-4533-D3A5B205F5EC}"/>
              </a:ext>
            </a:extLst>
          </p:cNvPr>
          <p:cNvSpPr/>
          <p:nvPr/>
        </p:nvSpPr>
        <p:spPr>
          <a:xfrm>
            <a:off x="5310649" y="2929173"/>
            <a:ext cx="967760" cy="372140"/>
          </a:xfrm>
          <a:prstGeom prst="rect">
            <a:avLst/>
          </a:prstGeom>
          <a:solidFill>
            <a:srgbClr val="CB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608"/>
          </a:bodyPr>
          <a:lstStyle/>
          <a:p>
            <a:pPr algn="ctr"/>
            <a:r>
              <a:rPr lang="fr-FR" sz="1100" b="1" dirty="0">
                <a:solidFill>
                  <a:schemeClr val="tx2"/>
                </a:solidFill>
              </a:rPr>
              <a:t>Fallimento &amp;</a:t>
            </a:r>
          </a:p>
          <a:p>
            <a:pPr algn="ctr"/>
            <a:r>
              <a:rPr lang="fr-FR" sz="1100" b="1" dirty="0" err="1">
                <a:solidFill>
                  <a:schemeClr val="tx2"/>
                </a:solidFill>
              </a:rPr>
              <a:t>Malfunzionamenti</a:t>
            </a:r>
            <a:endParaRPr lang="fr-FR" sz="1100" b="1" dirty="0">
              <a:solidFill>
                <a:schemeClr val="tx2"/>
              </a:solidFill>
            </a:endParaRPr>
          </a:p>
        </p:txBody>
      </p:sp>
      <p:sp>
        <p:nvSpPr>
          <p:cNvPr id="21" name="Rectangle 20">
            <a:extLst>
              <a:ext uri="{FF2B5EF4-FFF2-40B4-BE49-F238E27FC236}">
                <a16:creationId xmlns:a16="http://schemas.microsoft.com/office/drawing/2014/main" id="{138D07AA-6B29-E536-514D-98645F778074}"/>
              </a:ext>
            </a:extLst>
          </p:cNvPr>
          <p:cNvSpPr/>
          <p:nvPr/>
        </p:nvSpPr>
        <p:spPr>
          <a:xfrm>
            <a:off x="7896921" y="2929812"/>
            <a:ext cx="1196751" cy="372140"/>
          </a:xfrm>
          <a:prstGeom prst="rect">
            <a:avLst/>
          </a:prstGeom>
          <a:solidFill>
            <a:srgbClr val="CB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solidFill>
                  <a:schemeClr val="tx2"/>
                </a:solidFill>
              </a:rPr>
              <a:t>Nefariousactivity</a:t>
            </a:r>
            <a:r>
              <a:rPr lang="fr-FR" sz="1100" b="1" dirty="0">
                <a:solidFill>
                  <a:schemeClr val="tx2"/>
                </a:solidFill>
              </a:rPr>
              <a:t> </a:t>
            </a:r>
            <a:r>
              <a:rPr lang="fr-FR" sz="1100" b="1" dirty="0" err="1">
                <a:solidFill>
                  <a:schemeClr val="tx2"/>
                </a:solidFill>
              </a:rPr>
              <a:t>&amp;</a:t>
            </a:r>
            <a:r>
              <a:rPr lang="fr-FR" sz="1100" b="1" dirty="0">
                <a:solidFill>
                  <a:schemeClr val="tx2"/>
                </a:solidFill>
              </a:rPr>
              <a:t> abuso</a:t>
            </a:r>
          </a:p>
        </p:txBody>
      </p:sp>
      <p:sp>
        <p:nvSpPr>
          <p:cNvPr id="22" name="Rectangle 21">
            <a:extLst>
              <a:ext uri="{FF2B5EF4-FFF2-40B4-BE49-F238E27FC236}">
                <a16:creationId xmlns:a16="http://schemas.microsoft.com/office/drawing/2014/main" id="{FEF3A3BD-2254-DB05-5171-6B73AD34D0A7}"/>
              </a:ext>
            </a:extLst>
          </p:cNvPr>
          <p:cNvSpPr/>
          <p:nvPr/>
        </p:nvSpPr>
        <p:spPr>
          <a:xfrm>
            <a:off x="5512630" y="3806726"/>
            <a:ext cx="815359" cy="372140"/>
          </a:xfrm>
          <a:prstGeom prst="rect">
            <a:avLst/>
          </a:prstGeom>
          <a:solidFill>
            <a:srgbClr val="CB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tx2"/>
                </a:solidFill>
              </a:rPr>
              <a:t>Attacco fisico</a:t>
            </a:r>
          </a:p>
        </p:txBody>
      </p:sp>
      <p:sp>
        <p:nvSpPr>
          <p:cNvPr id="23" name="Rectangle 22">
            <a:extLst>
              <a:ext uri="{FF2B5EF4-FFF2-40B4-BE49-F238E27FC236}">
                <a16:creationId xmlns:a16="http://schemas.microsoft.com/office/drawing/2014/main" id="{15F69134-4F7B-9932-AD55-17F7E97FEC6D}"/>
              </a:ext>
            </a:extLst>
          </p:cNvPr>
          <p:cNvSpPr/>
          <p:nvPr/>
        </p:nvSpPr>
        <p:spPr>
          <a:xfrm>
            <a:off x="5993951" y="4638561"/>
            <a:ext cx="1088093" cy="372140"/>
          </a:xfrm>
          <a:prstGeom prst="rect">
            <a:avLst/>
          </a:prstGeom>
          <a:solidFill>
            <a:srgbClr val="CB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solidFill>
                  <a:schemeClr val="tx2"/>
                </a:solidFill>
              </a:rPr>
              <a:t>Danno non intenzionale</a:t>
            </a:r>
            <a:r>
              <a:rPr lang="fr-FR" sz="1100" b="1" dirty="0">
                <a:solidFill>
                  <a:schemeClr val="tx2"/>
                </a:solidFill>
              </a:rPr>
              <a:t/>
            </a:r>
          </a:p>
        </p:txBody>
      </p:sp>
      <p:sp>
        <p:nvSpPr>
          <p:cNvPr id="24" name="Rectangle 23">
            <a:extLst>
              <a:ext uri="{FF2B5EF4-FFF2-40B4-BE49-F238E27FC236}">
                <a16:creationId xmlns:a16="http://schemas.microsoft.com/office/drawing/2014/main" id="{7332F6D0-C681-F0BA-9B7D-CB4E68BCFD8E}"/>
              </a:ext>
            </a:extLst>
          </p:cNvPr>
          <p:cNvSpPr/>
          <p:nvPr/>
        </p:nvSpPr>
        <p:spPr>
          <a:xfrm>
            <a:off x="7177742" y="4656112"/>
            <a:ext cx="1088093" cy="372140"/>
          </a:xfrm>
          <a:prstGeom prst="rect">
            <a:avLst/>
          </a:prstGeom>
          <a:solidFill>
            <a:srgbClr val="CB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8421"/>
          </a:bodyPr>
          <a:lstStyle/>
          <a:p>
            <a:pPr algn="ctr"/>
            <a:r>
              <a:rPr lang="fr-FR" sz="1100" b="1" dirty="0" err="1">
                <a:solidFill>
                  <a:schemeClr val="tx2"/>
                </a:solidFill>
              </a:rPr>
              <a:t>Interruzione</a:t>
            </a:r>
            <a:endParaRPr lang="fr-FR" sz="1100" b="1" dirty="0">
              <a:solidFill>
                <a:schemeClr val="tx2"/>
              </a:solidFill>
            </a:endParaRPr>
          </a:p>
        </p:txBody>
      </p:sp>
      <p:sp>
        <p:nvSpPr>
          <p:cNvPr id="25" name="Rectangle 24">
            <a:extLst>
              <a:ext uri="{FF2B5EF4-FFF2-40B4-BE49-F238E27FC236}">
                <a16:creationId xmlns:a16="http://schemas.microsoft.com/office/drawing/2014/main" id="{17A75EB2-6A57-23C6-D826-1449102B9DF1}"/>
              </a:ext>
            </a:extLst>
          </p:cNvPr>
          <p:cNvSpPr/>
          <p:nvPr/>
        </p:nvSpPr>
        <p:spPr>
          <a:xfrm>
            <a:off x="7853133" y="3917150"/>
            <a:ext cx="1088093" cy="372140"/>
          </a:xfrm>
          <a:prstGeom prst="rect">
            <a:avLst/>
          </a:prstGeom>
          <a:solidFill>
            <a:srgbClr val="CBE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solidFill>
                  <a:schemeClr val="tx2"/>
                </a:solidFill>
              </a:rPr>
              <a:t>Disastro</a:t>
            </a:r>
            <a:endParaRPr lang="fr-FR" sz="1100" b="1" dirty="0">
              <a:solidFill>
                <a:schemeClr val="tx2"/>
              </a:solidFill>
            </a:endParaRPr>
          </a:p>
        </p:txBody>
      </p:sp>
    </p:spTree>
    <p:extLst>
      <p:ext uri="{BB962C8B-B14F-4D97-AF65-F5344CB8AC3E}">
        <p14:creationId xmlns:p14="http://schemas.microsoft.com/office/powerpoint/2010/main" val="3787815853"/>
      </p:ext>
    </p:extLst>
  </p:cSld>
  <p:clrMapOvr>
    <a:masterClrMapping/>
  </p:clrMapOvr>
</p:sld>
</file>

<file path=ppt/slides/slide4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1">
            <a:extLst>
              <a:ext uri="{FF2B5EF4-FFF2-40B4-BE49-F238E27FC236}">
                <a16:creationId xmlns:a16="http://schemas.microsoft.com/office/drawing/2014/main" id="{AFAABA36-08A9-454C-A26B-73A209F1D678}"/>
              </a:ext>
            </a:extLst>
          </p:cNvPr>
          <p:cNvSpPr txBox="1"/>
          <p:nvPr/>
        </p:nvSpPr>
        <p:spPr>
          <a:xfrm>
            <a:off x="23644" y="0"/>
            <a:ext cx="4204137" cy="104674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mj-lt"/>
                <a:ea typeface="+mj-ea"/>
                <a:cs typeface="+mj-cs"/>
              </a:rPr>
              <a:t>Specificità marittime</a:t>
            </a:r>
          </a:p>
        </p:txBody>
      </p:sp>
      <p:sp>
        <p:nvSpPr>
          <p:cNvPr id="4" name="ZoneTexte 3">
            <a:extLst>
              <a:ext uri="{FF2B5EF4-FFF2-40B4-BE49-F238E27FC236}">
                <a16:creationId xmlns:a16="http://schemas.microsoft.com/office/drawing/2014/main" id="{FEAE7FF1-E698-48B4-A40D-A76E776C2F8A}"/>
              </a:ext>
            </a:extLst>
          </p:cNvPr>
          <p:cNvSpPr txBox="1"/>
          <p:nvPr/>
        </p:nvSpPr>
        <p:spPr>
          <a:xfrm>
            <a:off x="23644" y="1046747"/>
            <a:ext cx="4620545" cy="2619839"/>
          </a:xfrm>
          <a:prstGeom prst="rect">
            <a:avLst/>
          </a:prstGeom>
        </p:spPr>
        <p:txBody>
          <a:bodyPr vert="horz" lIns="91440" tIns="45720" rIns="91440" bIns="45720" rtlCol="0" anchor="ctr">
            <a:normAutofit fontScale="76000"/>
          </a:bodyPr>
          <a:lstStyle/>
          <a:p>
            <a:pPr marL="285750" indent="-228600">
              <a:lnSpc>
                <a:spcPct val="90000"/>
              </a:lnSpc>
              <a:spcAft>
                <a:spcPts val="600"/>
              </a:spcAft>
              <a:buFont typeface="Arial" panose="020B0604020202020204" pitchFamily="34" charset="0"/>
              <a:buChar char="•"/>
            </a:pPr>
            <a:r>
              <a:rPr lang="en-US" sz="2400" dirty="0"/>
              <a:t>Comunità</a:t>
            </a:r>
          </a:p>
          <a:p>
            <a:pPr marL="285750" indent="-228600">
              <a:lnSpc>
                <a:spcPct val="90000"/>
              </a:lnSpc>
              <a:spcAft>
                <a:spcPts val="600"/>
              </a:spcAft>
              <a:buFont typeface="Arial" panose="020B0604020202020204" pitchFamily="34" charset="0"/>
              <a:buChar char="•"/>
            </a:pPr>
            <a:r>
              <a:rPr lang="en-US" sz="2400" dirty="0"/>
              <a:t>Similarità Marittima/ Digitale </a:t>
            </a:r>
          </a:p>
          <a:p>
            <a:pPr marL="285750" indent="-228600">
              <a:lnSpc>
                <a:spcPct val="90000"/>
              </a:lnSpc>
              <a:spcAft>
                <a:spcPts val="600"/>
              </a:spcAft>
              <a:buFont typeface="Arial" panose="020B0604020202020204" pitchFamily="34" charset="0"/>
              <a:buChar char="•"/>
            </a:pPr>
            <a:r>
              <a:rPr lang="en-US" sz="2400" dirty="0"/>
              <a:t>GNSS Dependance</a:t>
            </a:r>
          </a:p>
          <a:p>
            <a:pPr marL="285750" indent="-228600">
              <a:lnSpc>
                <a:spcPct val="90000"/>
              </a:lnSpc>
              <a:spcAft>
                <a:spcPts val="600"/>
              </a:spcAft>
              <a:buFont typeface="Arial" panose="020B0604020202020204" pitchFamily="34" charset="0"/>
              <a:buChar char="•"/>
            </a:pPr>
            <a:r>
              <a:rPr lang="en-US" sz="2400" dirty="0"/>
              <a:t>Ambiente di condivisione delle informazioni</a:t>
            </a:r>
          </a:p>
          <a:p>
            <a:pPr marL="285750" indent="-228600">
              <a:lnSpc>
                <a:spcPct val="90000"/>
              </a:lnSpc>
              <a:spcAft>
                <a:spcPts val="600"/>
              </a:spcAft>
              <a:buFont typeface="Arial" panose="020B0604020202020204" pitchFamily="34" charset="0"/>
              <a:buChar char="•"/>
            </a:pPr>
            <a:endParaRPr lang="en-US" sz="2400" dirty="0"/>
          </a:p>
          <a:p>
            <a:pPr marL="285750" indent="-228600">
              <a:lnSpc>
                <a:spcPct val="90000"/>
              </a:lnSpc>
              <a:spcAft>
                <a:spcPts val="600"/>
              </a:spcAft>
              <a:buFont typeface="Arial" panose="020B0604020202020204" pitchFamily="34" charset="0"/>
              <a:buChar char="•"/>
            </a:pPr>
            <a:endParaRPr lang="en-US" sz="2400" dirty="0"/>
          </a:p>
        </p:txBody>
      </p:sp>
      <p:grpSp>
        <p:nvGrpSpPr>
          <p:cNvPr id="7" name="Groupe 6">
            <a:extLst>
              <a:ext uri="{FF2B5EF4-FFF2-40B4-BE49-F238E27FC236}">
                <a16:creationId xmlns:a16="http://schemas.microsoft.com/office/drawing/2014/main" id="{D7237593-60BD-90C5-6321-126E23AFA5B4}"/>
              </a:ext>
            </a:extLst>
          </p:cNvPr>
          <p:cNvGrpSpPr/>
          <p:nvPr/>
        </p:nvGrpSpPr>
        <p:grpSpPr>
          <a:xfrm>
            <a:off x="4644189" y="620216"/>
            <a:ext cx="7547811" cy="5675787"/>
            <a:chOff x="4644189" y="620216"/>
            <a:chExt cx="7547811" cy="5675787"/>
          </a:xfrm>
        </p:grpSpPr>
        <p:pic>
          <p:nvPicPr>
            <p:cNvPr id="6" name="Image 5">
              <a:extLst>
                <a:ext uri="{FF2B5EF4-FFF2-40B4-BE49-F238E27FC236}">
                  <a16:creationId xmlns:a16="http://schemas.microsoft.com/office/drawing/2014/main" id="{00145CAE-B1AC-49AC-BE60-F922EACB1C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4189" y="620216"/>
              <a:ext cx="7547811" cy="5675787"/>
            </a:xfrm>
            <a:prstGeom prst="rect">
              <a:avLst/>
            </a:prstGeom>
            <a:solidFill>
              <a:schemeClr val="bg1"/>
            </a:solidFill>
          </p:spPr>
        </p:pic>
        <p:sp>
          <p:nvSpPr>
            <p:cNvPr id="5" name="Rectangle 4">
              <a:extLst>
                <a:ext uri="{FF2B5EF4-FFF2-40B4-BE49-F238E27FC236}">
                  <a16:creationId xmlns:a16="http://schemas.microsoft.com/office/drawing/2014/main" id="{8887F219-D8F1-8E15-7AA5-B7FC1B21C7BA}"/>
                </a:ext>
              </a:extLst>
            </p:cNvPr>
            <p:cNvSpPr/>
            <p:nvPr/>
          </p:nvSpPr>
          <p:spPr>
            <a:xfrm>
              <a:off x="7788730" y="2803071"/>
              <a:ext cx="1302272" cy="1159329"/>
            </a:xfrm>
            <a:prstGeom prst="rect">
              <a:avLst/>
            </a:prstGeom>
            <a:solidFill>
              <a:srgbClr val="3A37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t>Segnalazione di incidenti</a:t>
              </a:r>
              <a:r>
                <a:rPr lang="fr-FR" sz="1600" dirty="0" err="1"/>
                <a:t/>
              </a:r>
              <a:endParaRPr lang="fr-FR" sz="1600" dirty="0"/>
            </a:p>
            <a:p>
              <a:pPr algn="ctr"/>
              <a:r>
                <a:rPr lang="fr-FR" sz="1600" dirty="0"/>
                <a:t>Requisito di sicurezza</a:t>
              </a:r>
              <a:r>
                <a:rPr lang="fr-FR" sz="1600" dirty="0" err="1"/>
                <a:t/>
              </a:r>
              <a:endParaRPr lang="fr-FR" sz="1600" dirty="0"/>
            </a:p>
          </p:txBody>
        </p:sp>
      </p:grpSp>
    </p:spTree>
    <p:extLst>
      <p:ext uri="{BB962C8B-B14F-4D97-AF65-F5344CB8AC3E}">
        <p14:creationId xmlns:p14="http://schemas.microsoft.com/office/powerpoint/2010/main" val="1699808244"/>
      </p:ext>
    </p:extLst>
  </p:cSld>
  <p:clrMapOvr>
    <a:masterClrMapping/>
  </p:clrMapOvr>
</p:sld>
</file>

<file path=ppt/slides/slide4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CEADAD-0A95-1FEC-93A7-47E3178F237D}"/>
              </a:ext>
            </a:extLst>
          </p:cNvPr>
          <p:cNvSpPr>
            <a:spLocks noGrp="1"/>
          </p:cNvSpPr>
          <p:nvPr>
            <p:ph type="title"/>
          </p:nvPr>
        </p:nvSpPr>
        <p:spPr>
          <a:xfrm>
            <a:off x="595276" y="545391"/>
            <a:ext cx="5962784" cy="812215"/>
          </a:xfrm>
        </p:spPr>
        <p:txBody>
          <a:bodyPr vert="horz" lIns="91440" tIns="45720" rIns="91440" bIns="45720" rtlCol="0" anchor="b">
            <a:normAutofit fontScale="90566"/>
          </a:bodyPr>
          <a:lstStyle/>
          <a:p>
            <a:r>
              <a:rPr lang="en-US" sz="4800" spc="-51" dirty="0">
                <a:solidFill>
                  <a:srgbClr val="000000"/>
                </a:solidFill>
                <a:latin typeface="Book Antiqua"/>
              </a:rPr>
              <a:t>Rischi delle infrastrutture critiche marittime</a:t>
            </a:r>
          </a:p>
        </p:txBody>
      </p:sp>
      <p:pic>
        <p:nvPicPr>
          <p:cNvPr id="3" name="Image 2" descr="Une image contenant eau, bateau, extérieur, ciel&#10;&#10;Description générée automatiquement">
            <a:extLst>
              <a:ext uri="{FF2B5EF4-FFF2-40B4-BE49-F238E27FC236}">
                <a16:creationId xmlns:a16="http://schemas.microsoft.com/office/drawing/2014/main" id="{6A931D9D-2878-D043-F7A7-6FCCF3C8D6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6229217" y="10"/>
            <a:ext cx="5962785" cy="685799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ZoneTexte 6">
            <a:extLst>
              <a:ext uri="{FF2B5EF4-FFF2-40B4-BE49-F238E27FC236}">
                <a16:creationId xmlns:a16="http://schemas.microsoft.com/office/drawing/2014/main" id="{CE6D4A48-FD05-6348-1AB4-5849712119E6}"/>
              </a:ext>
            </a:extLst>
          </p:cNvPr>
          <p:cNvSpPr txBox="1"/>
          <p:nvPr/>
        </p:nvSpPr>
        <p:spPr>
          <a:xfrm>
            <a:off x="672138" y="1859339"/>
            <a:ext cx="5683307" cy="2923877"/>
          </a:xfrm>
          <a:prstGeom prst="rect">
            <a:avLst/>
          </a:prstGeom>
          <a:noFill/>
        </p:spPr>
        <p:txBody>
          <a:bodyPr wrap="square" rtlCol="0">
            <a:normAutofit fontScale="92592"/>
          </a:bodyPr>
          <a:lstStyle/>
          <a:p>
            <a:r>
              <a:rPr lang="fr-FR" sz="2800" b="1" dirty="0">
                <a:solidFill>
                  <a:prstClr val="black"/>
                </a:solidFill>
                <a:latin typeface="Calibri" panose="020F0502020204030204"/>
              </a:rPr>
              <a:t>Tema 3  - L'importanza dei dati</a:t>
            </a:r>
          </a:p>
          <a:p>
            <a:endParaRPr lang="fr-FR" sz="2800" b="1" dirty="0">
              <a:solidFill>
                <a:prstClr val="black"/>
              </a:solidFill>
              <a:latin typeface="Calibri" panose="020F0502020204030204"/>
            </a:endParaRPr>
          </a:p>
          <a:p>
            <a:pPr marL="380990" indent="-380990">
              <a:buFont typeface="Arial" panose="020B0604020202020204" pitchFamily="34" charset="0"/>
              <a:buChar char="•"/>
            </a:pPr>
            <a:r>
              <a:rPr lang="en-US" sz="2400" dirty="0"/>
              <a:t>Regolamento UE</a:t>
            </a:r>
          </a:p>
          <a:p>
            <a:pPr marL="380990" indent="-380990">
              <a:buFont typeface="Arial" panose="020B0604020202020204" pitchFamily="34" charset="0"/>
              <a:buChar char="•"/>
            </a:pPr>
            <a:r>
              <a:rPr lang="en-US" sz="2400" dirty="0"/>
              <a:t>Dati classificati/ Dati sensibili</a:t>
            </a:r>
          </a:p>
          <a:p>
            <a:pPr marL="380990" indent="-380990">
              <a:buFont typeface="Arial" panose="020B0604020202020204" pitchFamily="34" charset="0"/>
              <a:buChar char="•"/>
            </a:pPr>
            <a:r>
              <a:rPr lang="en-US" sz="2400" dirty="0"/>
              <a:t>Trattamento dei dati</a:t>
            </a:r>
            <a:endParaRPr lang="fr-FR" sz="2400" dirty="0">
              <a:solidFill>
                <a:prstClr val="black"/>
              </a:solidFill>
              <a:latin typeface="Calibri" panose="020F0502020204030204"/>
            </a:endParaRPr>
          </a:p>
          <a:p>
            <a:pPr marL="342891" indent="-342891">
              <a:buFont typeface="Arial" panose="020B0604020202020204" pitchFamily="34" charset="0"/>
              <a:buChar char="•"/>
            </a:pPr>
            <a:endParaRPr lang="fr-FR" sz="2800" dirty="0">
              <a:solidFill>
                <a:prstClr val="black"/>
              </a:solidFill>
              <a:latin typeface="Calibri" panose="020F0502020204030204"/>
            </a:endParaRPr>
          </a:p>
          <a:p>
            <a:pPr marL="342891" indent="-342891">
              <a:buFont typeface="Arial" panose="020B0604020202020204" pitchFamily="34" charset="0"/>
              <a:buChar char="•"/>
            </a:pPr>
            <a:endParaRPr lang="fr-FR" sz="2800" dirty="0">
              <a:solidFill>
                <a:prstClr val="black"/>
              </a:solidFill>
              <a:latin typeface="Calibri" panose="020F0502020204030204"/>
            </a:endParaRPr>
          </a:p>
        </p:txBody>
      </p:sp>
      <p:pic>
        <p:nvPicPr>
          <p:cNvPr id="5" name="Image 4" descr="Une image contenant texte, personne, Appareils électroniques, habits&#10;&#10;Description générée automatiquement">
            <a:extLst>
              <a:ext uri="{FF2B5EF4-FFF2-40B4-BE49-F238E27FC236}">
                <a16:creationId xmlns:a16="http://schemas.microsoft.com/office/drawing/2014/main" id="{53F4A25D-805D-1DBE-F09C-EB6F246CA2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7957" y="4669065"/>
            <a:ext cx="4038600" cy="2019300"/>
          </a:xfrm>
          <a:prstGeom prst="rect">
            <a:avLst/>
          </a:prstGeom>
        </p:spPr>
      </p:pic>
    </p:spTree>
    <p:extLst>
      <p:ext uri="{BB962C8B-B14F-4D97-AF65-F5344CB8AC3E}">
        <p14:creationId xmlns:p14="http://schemas.microsoft.com/office/powerpoint/2010/main" val="3518682886"/>
      </p:ext>
    </p:extLst>
  </p:cSld>
  <p:clrMapOvr>
    <a:masterClrMapping/>
  </p:clrMapOvr>
</p:sld>
</file>

<file path=ppt/slides/slide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normAutofit fontScale="94117"/>
          </a:bodyPr>
          <a:lstStyle/>
          <a:p>
            <a:r>
              <a:rPr lang="en-US" dirty="0">
                <a:solidFill>
                  <a:schemeClr val="accent1"/>
                </a:solidFill>
              </a:rPr>
              <a:t>CSP Training Logistic: CSP003_ RISCHI DELLE INFRASTRUTTURE MARITTIME CRITICHE </a:t>
            </a:r>
            <a:endParaRPr lang="en-US" dirty="0"/>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985816"/>
            <a:ext cx="2847975" cy="3390899"/>
          </a:xfrm>
        </p:spPr>
        <p:txBody>
          <a:bodyPr>
            <a:normAutofit fontScale="84615"/>
          </a:bodyPr>
          <a:lstStyle/>
          <a:p>
            <a:r>
              <a:rPr lang="en-US" dirty="0"/>
              <a:t>Quando</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4502" b="4502"/>
          <a:stretch/>
        </p:blipFill>
        <p:spPr>
          <a:xfrm>
            <a:off x="2239419" y="292512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4080845"/>
            <a:ext cx="2275880" cy="893763"/>
          </a:xfrm>
        </p:spPr>
        <p:txBody>
          <a:bodyPr/>
          <a:lstStyle/>
          <a:p>
            <a:pPr lvl="0"/>
            <a:r>
              <a:rPr lang="en-US" dirty="0"/>
              <a:t>Orario: autunno 2024 - Automn2025</a:t>
            </a:r>
            <a:r>
              <a:rPr lang="en-US" dirty="0" err="1"/>
              <a:t/>
            </a:r>
            <a:r>
              <a:rPr lang="en-US" dirty="0"/>
              <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985816"/>
            <a:ext cx="2847975" cy="3390899"/>
          </a:xfrm>
        </p:spPr>
        <p:txBody>
          <a:bodyPr/>
          <a:lstStyle/>
          <a:p>
            <a:r>
              <a:rPr lang="en-US" dirty="0"/>
              <a:t>Dove</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4574" b="4574"/>
          <a:stretch/>
        </p:blipFill>
        <p:spPr>
          <a:xfrm>
            <a:off x="5572159" y="304628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4080844"/>
            <a:ext cx="2275880" cy="1070276"/>
          </a:xfrm>
        </p:spPr>
        <p:txBody>
          <a:bodyPr>
            <a:normAutofit fontScale="95833"/>
          </a:bodyPr>
          <a:lstStyle/>
          <a:p>
            <a:r>
              <a:rPr lang="en-US" dirty="0"/>
              <a:t>ONSITE-Posizione </a:t>
            </a:r>
          </a:p>
          <a:p>
            <a:r>
              <a:rPr lang="en-US" dirty="0"/>
              <a:t>Toulon  (Francia)</a:t>
            </a:r>
          </a:p>
          <a:p>
            <a:r>
              <a:rPr lang="en-US" dirty="0"/>
              <a:t>NMIOTC (Grecia) </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985816"/>
            <a:ext cx="2847975" cy="3390899"/>
          </a:xfrm>
        </p:spPr>
        <p:txBody>
          <a:bodyPr>
            <a:normAutofit fontScale="90909"/>
          </a:bodyPr>
          <a:lstStyle/>
          <a:p>
            <a:r>
              <a:rPr lang="en-US" dirty="0"/>
              <a:t>Come</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t="4502" b="4502"/>
          <a:stretch/>
        </p:blipFill>
        <p:spPr>
          <a:xfrm>
            <a:off x="8916470" y="292512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4080844"/>
            <a:ext cx="2275880" cy="893763"/>
          </a:xfrm>
        </p:spPr>
        <p:txBody>
          <a:bodyPr>
            <a:normAutofit fontScale="96000"/>
          </a:bodyPr>
          <a:lstStyle/>
          <a:p>
            <a:pPr marL="285750" lvl="0" indent="-285750">
              <a:buFontTx/>
              <a:buChar char="-"/>
            </a:pPr>
            <a:r>
              <a:rPr lang="en-US" dirty="0"/>
              <a:t>Teoria</a:t>
            </a:r>
          </a:p>
          <a:p>
            <a:pPr marL="285750" lvl="0" indent="-285750">
              <a:buFontTx/>
              <a:buChar char="-"/>
            </a:pPr>
            <a:r>
              <a:rPr lang="en-US" dirty="0"/>
              <a:t>Formazione diretta</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a:xfrm>
            <a:off x="824241" y="6290774"/>
            <a:ext cx="7862559" cy="449995"/>
          </a:xfrm>
        </p:spPr>
        <p:txBody>
          <a:bodyPr>
            <a:normAutofit fontScale="96078"/>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CSP0008_C_M_Rischi di infrastrutture critiche marittime : Modello di presentazione creato da PR</a:t>
            </a:r>
          </a:p>
        </p:txBody>
      </p:sp>
    </p:spTree>
    <p:extLst>
      <p:ext uri="{BB962C8B-B14F-4D97-AF65-F5344CB8AC3E}">
        <p14:creationId xmlns:p14="http://schemas.microsoft.com/office/powerpoint/2010/main" val="3317799345"/>
      </p:ext>
    </p:extLst>
  </p:cSld>
  <p:clrMapOvr>
    <a:masterClrMapping/>
  </p:clrMapOvr>
</p:sld>
</file>

<file path=ppt/slides/slide5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1">
            <a:extLst>
              <a:ext uri="{FF2B5EF4-FFF2-40B4-BE49-F238E27FC236}">
                <a16:creationId xmlns:a16="http://schemas.microsoft.com/office/drawing/2014/main" id="{060DA137-FED5-4BD4-BB0F-B1C771FB104C}"/>
              </a:ext>
            </a:extLst>
          </p:cNvPr>
          <p:cNvSpPr txBox="1"/>
          <p:nvPr/>
        </p:nvSpPr>
        <p:spPr>
          <a:xfrm>
            <a:off x="-128750" y="0"/>
            <a:ext cx="7234402" cy="85725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latin typeface="+mj-lt"/>
                <a:ea typeface="+mj-ea"/>
                <a:cs typeface="+mj-cs"/>
              </a:rPr>
              <a:t>Similarità marittime/digitali</a:t>
            </a:r>
          </a:p>
        </p:txBody>
      </p:sp>
      <p:graphicFrame>
        <p:nvGraphicFramePr>
          <p:cNvPr id="5" name="Tableau 4">
            <a:extLst>
              <a:ext uri="{FF2B5EF4-FFF2-40B4-BE49-F238E27FC236}">
                <a16:creationId xmlns:a16="http://schemas.microsoft.com/office/drawing/2014/main" id="{B0840660-45AB-4476-B524-3CF19795D3FC}"/>
              </a:ext>
            </a:extLst>
          </p:cNvPr>
          <p:cNvGraphicFramePr>
            <a:graphicFrameLocks noGrp="1"/>
          </p:cNvGraphicFramePr>
          <p:nvPr>
            <p:extLst>
              <p:ext uri="{D42A27DB-BD31-4B8C-83A1-F6EECF244321}">
                <p14:modId xmlns:p14="http://schemas.microsoft.com/office/powerpoint/2010/main" val="1349010001"/>
              </p:ext>
            </p:extLst>
          </p:nvPr>
        </p:nvGraphicFramePr>
        <p:xfrm>
          <a:off x="1103651" y="1113169"/>
          <a:ext cx="10293097" cy="4631661"/>
        </p:xfrm>
        <a:graphic>
          <a:graphicData uri="http://schemas.openxmlformats.org/drawingml/2006/table">
            <a:tbl>
              <a:tblPr firstRow="1" bandRow="1">
                <a:tableStyleId>{5C22544A-7EE6-4342-B048-85BDC9FD1C3A}</a:tableStyleId>
              </a:tblPr>
              <a:tblGrid>
                <a:gridCol w="2012126">
                  <a:extLst>
                    <a:ext uri="{9D8B030D-6E8A-4147-A177-3AD203B41FA5}">
                      <a16:colId xmlns:a16="http://schemas.microsoft.com/office/drawing/2014/main" val="834180318"/>
                    </a:ext>
                  </a:extLst>
                </a:gridCol>
                <a:gridCol w="3928428">
                  <a:extLst>
                    <a:ext uri="{9D8B030D-6E8A-4147-A177-3AD203B41FA5}">
                      <a16:colId xmlns:a16="http://schemas.microsoft.com/office/drawing/2014/main" val="2138733349"/>
                    </a:ext>
                  </a:extLst>
                </a:gridCol>
                <a:gridCol w="4352543">
                  <a:extLst>
                    <a:ext uri="{9D8B030D-6E8A-4147-A177-3AD203B41FA5}">
                      <a16:colId xmlns:a16="http://schemas.microsoft.com/office/drawing/2014/main" val="3136533019"/>
                    </a:ext>
                  </a:extLst>
                </a:gridCol>
              </a:tblGrid>
              <a:tr h="499420">
                <a:tc>
                  <a:txBody>
                    <a:bodyPr/>
                    <a:lstStyle/>
                    <a:p>
                      <a:endParaRPr lang="fr-FR" sz="2000" dirty="0"/>
                    </a:p>
                  </a:txBody>
                  <a:tcPr>
                    <a:solidFill>
                      <a:schemeClr val="accent1">
                        <a:lumMod val="75000"/>
                      </a:schemeClr>
                    </a:solidFill>
                  </a:tcPr>
                </a:tc>
                <a:tc>
                  <a:txBody>
                    <a:bodyPr/>
                    <a:lstStyle/>
                    <a:p>
                      <a:pPr algn="ctr"/>
                      <a:r>
                        <a:rPr lang="fr-FR" sz="2400" dirty="0"/>
                        <a:t>Maritime</a:t>
                      </a:r>
                    </a:p>
                  </a:txBody>
                  <a:tcPr>
                    <a:solidFill>
                      <a:schemeClr val="accent1">
                        <a:lumMod val="75000"/>
                      </a:schemeClr>
                    </a:solidFill>
                  </a:tcPr>
                </a:tc>
                <a:tc>
                  <a:txBody>
                    <a:bodyPr>
                      <a:normAutofit fontScale="93333"/>
                    </a:bodyPr>
                    <a:lstStyle/>
                    <a:p>
                      <a:pPr algn="ctr"/>
                      <a:r>
                        <a:rPr lang="fr-FR" sz="2400" dirty="0"/>
                        <a:t>Digitale</a:t>
                      </a:r>
                    </a:p>
                  </a:txBody>
                  <a:tcPr>
                    <a:solidFill>
                      <a:schemeClr val="accent1">
                        <a:lumMod val="75000"/>
                      </a:schemeClr>
                    </a:solidFill>
                  </a:tcPr>
                </a:tc>
                <a:extLst>
                  <a:ext uri="{0D108BD9-81ED-4DB2-BD59-A6C34878D82A}">
                    <a16:rowId xmlns:a16="http://schemas.microsoft.com/office/drawing/2014/main" val="2405031868"/>
                  </a:ext>
                </a:extLst>
              </a:tr>
              <a:tr h="432830">
                <a:tc>
                  <a:txBody>
                    <a:bodyPr>
                      <a:normAutofit fontScale="94117"/>
                    </a:bodyPr>
                    <a:lstStyle/>
                    <a:p>
                      <a:r>
                        <a:rPr lang="fr-FR" sz="2000" dirty="0"/>
                        <a:t>Dimensione</a:t>
                      </a:r>
                    </a:p>
                  </a:txBody>
                  <a:tcPr/>
                </a:tc>
                <a:tc>
                  <a:txBody>
                    <a:bodyPr/>
                    <a:lstStyle/>
                    <a:p>
                      <a:pPr algn="ctr"/>
                      <a:r>
                        <a:rPr lang="fr-FR" sz="2000" dirty="0"/>
                        <a:t>80% della</a:t>
                      </a:r>
                      <a:r>
                        <a:rPr lang="fr-FR" sz="2000" dirty="0" err="1"/>
                        <a:t>  terra</a:t>
                      </a:r>
                      <a:r>
                        <a:rPr lang="fr-FR" sz="2000" dirty="0"/>
                        <a:t> </a:t>
                      </a:r>
                    </a:p>
                  </a:txBody>
                  <a:tcPr/>
                </a:tc>
                <a:tc>
                  <a:txBody>
                    <a:bodyPr>
                      <a:normAutofit fontScale="94117"/>
                    </a:bodyPr>
                    <a:lstStyle/>
                    <a:p>
                      <a:pPr algn="ctr"/>
                      <a:r>
                        <a:rPr lang="fr-FR" sz="2000" dirty="0" err="1"/>
                        <a:t>Illimitato</a:t>
                      </a:r>
                      <a:endParaRPr lang="fr-FR" sz="2000" dirty="0"/>
                    </a:p>
                  </a:txBody>
                  <a:tcPr/>
                </a:tc>
                <a:extLst>
                  <a:ext uri="{0D108BD9-81ED-4DB2-BD59-A6C34878D82A}">
                    <a16:rowId xmlns:a16="http://schemas.microsoft.com/office/drawing/2014/main" val="891735954"/>
                  </a:ext>
                </a:extLst>
              </a:tr>
              <a:tr h="765777">
                <a:tc>
                  <a:txBody>
                    <a:bodyPr>
                      <a:normAutofit fontScale="92307"/>
                    </a:bodyPr>
                    <a:lstStyle/>
                    <a:p>
                      <a:r>
                        <a:rPr lang="fr-FR" sz="2000" dirty="0"/>
                        <a:t>Legale</a:t>
                      </a:r>
                    </a:p>
                  </a:txBody>
                  <a:tcPr/>
                </a:tc>
                <a:tc>
                  <a:txBody>
                    <a:bodyPr>
                      <a:normAutofit fontScale="82692"/>
                    </a:bodyPr>
                    <a:lstStyle/>
                    <a:p>
                      <a:pPr algn="ctr"/>
                      <a:r>
                        <a:rPr lang="fr-FR" sz="2000" dirty="0"/>
                        <a:t>Scarsa</a:t>
                      </a:r>
                      <a:r>
                        <a:rPr lang="fr-FR" sz="2000" dirty="0" err="1"/>
                        <a:t> regolamentazione internazionale</a:t>
                      </a:r>
                      <a:endParaRPr lang="fr-FR" sz="2000" dirty="0"/>
                    </a:p>
                    <a:p>
                      <a:pPr algn="ctr"/>
                      <a:r>
                        <a:rPr lang="fr-FR" sz="2000" dirty="0"/>
                        <a:t>UNCLOS </a:t>
                      </a:r>
                    </a:p>
                  </a:txBody>
                  <a:tcPr/>
                </a:tc>
                <a:tc>
                  <a:txBody>
                    <a:bodyPr/>
                    <a:lstStyle/>
                    <a:p>
                      <a:pPr algn="ctr"/>
                      <a:r>
                        <a:rPr lang="fr-FR" sz="2000" dirty="0"/>
                        <a:t>Regolamentazione</a:t>
                      </a:r>
                      <a:r>
                        <a:rPr lang="fr-FR" sz="2000" dirty="0" err="1"/>
                        <a:t> nazionale limitata</a:t>
                      </a:r>
                      <a:r>
                        <a:rPr lang="fr-FR" sz="2000" dirty="0"/>
                        <a:t> </a:t>
                      </a:r>
                      <a:r>
                        <a:rPr lang="fr-FR" sz="2000" dirty="0" err="1"/>
                        <a:t/>
                      </a:r>
                      <a:endParaRPr lang="fr-FR" sz="2000" dirty="0"/>
                    </a:p>
                    <a:p>
                      <a:pPr algn="ctr"/>
                      <a:r>
                        <a:rPr lang="fr-FR" sz="2000" dirty="0"/>
                        <a:t>GDPR</a:t>
                      </a:r>
                    </a:p>
                  </a:txBody>
                  <a:tcPr/>
                </a:tc>
                <a:extLst>
                  <a:ext uri="{0D108BD9-81ED-4DB2-BD59-A6C34878D82A}">
                    <a16:rowId xmlns:a16="http://schemas.microsoft.com/office/drawing/2014/main" val="3805111878"/>
                  </a:ext>
                </a:extLst>
              </a:tr>
              <a:tr h="765777">
                <a:tc>
                  <a:txBody>
                    <a:bodyPr/>
                    <a:lstStyle/>
                    <a:p>
                      <a:r>
                        <a:rPr lang="fr-FR" sz="2000" dirty="0" err="1"/>
                        <a:t>Economico</a:t>
                      </a:r>
                      <a:endParaRPr lang="fr-FR" sz="2000" dirty="0"/>
                    </a:p>
                  </a:txBody>
                  <a:tcPr/>
                </a:tc>
                <a:tc>
                  <a:txBody>
                    <a:bodyPr>
                      <a:normAutofit fontScale="92857"/>
                    </a:bodyPr>
                    <a:lstStyle/>
                    <a:p>
                      <a:pPr algn="ctr"/>
                      <a:r>
                        <a:rPr lang="fr-FR" sz="2000" dirty="0"/>
                        <a:t>90 % del commercio internazionale</a:t>
                      </a:r>
                    </a:p>
                    <a:p>
                      <a:pPr algn="ctr"/>
                      <a:r>
                        <a:rPr lang="fr-FR" sz="2000" dirty="0"/>
                        <a:t>Stabile</a:t>
                      </a:r>
                    </a:p>
                  </a:txBody>
                  <a:tcPr/>
                </a:tc>
                <a:tc>
                  <a:txBody>
                    <a:bodyPr>
                      <a:normAutofit fontScale="93181"/>
                    </a:bodyPr>
                    <a:lstStyle/>
                    <a:p>
                      <a:pPr algn="ctr"/>
                      <a:r>
                        <a:rPr lang="fr-FR" sz="2000" dirty="0"/>
                        <a:t>50 % delle transazioni internazionali</a:t>
                      </a:r>
                    </a:p>
                    <a:p>
                      <a:pPr algn="ctr"/>
                      <a:r>
                        <a:rPr lang="fr-FR" sz="2000" dirty="0"/>
                        <a:t>Crescita permanente</a:t>
                      </a:r>
                      <a:r>
                        <a:rPr lang="fr-FR" sz="2000" dirty="0" err="1"/>
                        <a:t/>
                      </a:r>
                      <a:endParaRPr lang="fr-FR" sz="2000" dirty="0"/>
                    </a:p>
                  </a:txBody>
                  <a:tcPr/>
                </a:tc>
                <a:extLst>
                  <a:ext uri="{0D108BD9-81ED-4DB2-BD59-A6C34878D82A}">
                    <a16:rowId xmlns:a16="http://schemas.microsoft.com/office/drawing/2014/main" val="3227632610"/>
                  </a:ext>
                </a:extLst>
              </a:tr>
              <a:tr h="432830">
                <a:tc>
                  <a:txBody>
                    <a:bodyPr/>
                    <a:lstStyle/>
                    <a:p>
                      <a:r>
                        <a:rPr lang="fr-FR" sz="2000" dirty="0" err="1"/>
                        <a:t>Ambiente</a:t>
                      </a:r>
                      <a:endParaRPr lang="fr-FR" sz="2000" dirty="0"/>
                    </a:p>
                  </a:txBody>
                  <a:tcPr/>
                </a:tc>
                <a:tc>
                  <a:txBody>
                    <a:bodyPr/>
                    <a:lstStyle/>
                    <a:p>
                      <a:pPr algn="ctr"/>
                      <a:r>
                        <a:rPr lang="fr-FR" sz="2000" dirty="0" err="1"/>
                        <a:t>Imprevedibile</a:t>
                      </a:r>
                      <a:r>
                        <a:rPr lang="fr-FR" sz="2000" dirty="0"/>
                        <a:t>: Stato</a:t>
                      </a:r>
                      <a:r>
                        <a:rPr lang="fr-FR" sz="2000" dirty="0" err="1"/>
                        <a:t> marino, Vento, Sale, Pericoli fisici</a:t>
                      </a:r>
                      <a:r>
                        <a:rPr lang="fr-FR" sz="2000" dirty="0"/>
                        <a:t/>
                      </a:r>
                    </a:p>
                  </a:txBody>
                  <a:tcPr/>
                </a:tc>
                <a:tc>
                  <a:txBody>
                    <a:bodyPr/>
                    <a:lstStyle/>
                    <a:p>
                      <a:pPr algn="ctr"/>
                      <a:r>
                        <a:rPr lang="fr-FR" sz="2000" dirty="0" err="1"/>
                        <a:t>Imprevedibile</a:t>
                      </a:r>
                      <a:r>
                        <a:rPr lang="fr-FR" sz="2000" dirty="0"/>
                        <a:t>: virtualità</a:t>
                      </a:r>
                      <a:r>
                        <a:rPr lang="fr-FR" sz="2000" dirty="0" err="1"/>
                        <a:t>,</a:t>
                      </a:r>
                      <a:r>
                        <a:rPr lang="fr-FR" sz="2000" dirty="0"/>
                        <a:t/>
                      </a:r>
                    </a:p>
                  </a:txBody>
                  <a:tcPr/>
                </a:tc>
                <a:extLst>
                  <a:ext uri="{0D108BD9-81ED-4DB2-BD59-A6C34878D82A}">
                    <a16:rowId xmlns:a16="http://schemas.microsoft.com/office/drawing/2014/main" val="1418034822"/>
                  </a:ext>
                </a:extLst>
              </a:tr>
              <a:tr h="765777">
                <a:tc>
                  <a:txBody>
                    <a:bodyPr>
                      <a:normAutofit fontScale="86666"/>
                    </a:bodyPr>
                    <a:lstStyle/>
                    <a:p>
                      <a:r>
                        <a:rPr lang="fr-FR" sz="2000" dirty="0" err="1"/>
                        <a:t>Minaccia</a:t>
                      </a:r>
                      <a:endParaRPr lang="fr-FR" sz="2000" dirty="0"/>
                    </a:p>
                  </a:txBody>
                  <a:tcPr/>
                </a:tc>
                <a:tc>
                  <a:txBody>
                    <a:bodyPr/>
                    <a:lstStyle/>
                    <a:p>
                      <a:pPr algn="ctr"/>
                      <a:r>
                        <a:rPr lang="fr-FR" sz="2000" dirty="0" err="1"/>
                        <a:t>Attività</a:t>
                      </a:r>
                      <a:r>
                        <a:rPr lang="fr-FR" sz="2000" dirty="0"/>
                        <a:t> </a:t>
                      </a:r>
                      <a:r>
                        <a:rPr lang="fr-FR" sz="2000" dirty="0" err="1"/>
                        <a:t>illegali</a:t>
                      </a:r>
                      <a:r>
                        <a:rPr lang="fr-FR" sz="2000" dirty="0"/>
                        <a:t> e</a:t>
                      </a:r>
                      <a:r>
                        <a:rPr lang="fr-FR" sz="2000" dirty="0" err="1"/>
                        <a:t/>
                      </a:r>
                      <a:r>
                        <a:rPr lang="fr-FR" sz="2000" dirty="0"/>
                        <a:t> maneggimenti,</a:t>
                      </a:r>
                      <a:r>
                        <a:rPr lang="fr-FR" sz="2000" dirty="0" err="1"/>
                        <a:t/>
                      </a:r>
                      <a:r>
                        <a:rPr lang="fr-FR" sz="2000" dirty="0"/>
                        <a:t> pirateria, terrorismo</a:t>
                      </a:r>
                      <a:r>
                        <a:rPr lang="fr-FR" sz="2000" dirty="0" err="1"/>
                        <a:t/>
                      </a:r>
                      <a:endParaRPr lang="fr-FR" sz="2000" dirty="0"/>
                    </a:p>
                  </a:txBody>
                  <a:tcPr/>
                </a:tc>
                <a:tc>
                  <a:txBody>
                    <a:bodyPr>
                      <a:normAutofit fontScale="85714"/>
                    </a:bodyPr>
                    <a:lstStyle/>
                    <a:p>
                      <a:pPr algn="ctr"/>
                      <a:r>
                        <a:rPr lang="fr-FR" sz="2000" dirty="0"/>
                        <a:t>Portata globale delle</a:t>
                      </a:r>
                      <a:r>
                        <a:rPr lang="fr-FR" sz="2000" dirty="0" err="1"/>
                        <a:t> minacce informatiche</a:t>
                      </a:r>
                      <a:endParaRPr lang="fr-FR" sz="2000" dirty="0"/>
                    </a:p>
                    <a:p>
                      <a:pPr algn="ctr"/>
                      <a:r>
                        <a:rPr lang="fr-FR" sz="2000" dirty="0" err="1"/>
                        <a:t>Attività</a:t>
                      </a:r>
                      <a:r>
                        <a:rPr lang="fr-FR" sz="2000" dirty="0"/>
                        <a:t> </a:t>
                      </a:r>
                      <a:r>
                        <a:rPr lang="fr-FR" sz="2000" dirty="0" err="1"/>
                        <a:t> illegali in particolare</a:t>
                      </a:r>
                      <a:r>
                        <a:rPr lang="fr-FR" sz="2000" dirty="0"/>
                        <a:t> </a:t>
                      </a:r>
                      <a:r>
                        <a:rPr lang="fr-FR" sz="2000" dirty="0" err="1"/>
                        <a:t/>
                      </a:r>
                      <a:r>
                        <a:rPr lang="fr-FR" sz="2000" dirty="0"/>
                        <a:t/>
                      </a:r>
                      <a:r>
                        <a:rPr lang="fr-FR" sz="2000" dirty="0" err="1"/>
                        <a:t/>
                      </a:r>
                      <a:r>
                        <a:rPr lang="fr-FR" sz="2000" dirty="0"/>
                        <a:t> </a:t>
                      </a:r>
                    </a:p>
                  </a:txBody>
                  <a:tcPr/>
                </a:tc>
                <a:extLst>
                  <a:ext uri="{0D108BD9-81ED-4DB2-BD59-A6C34878D82A}">
                    <a16:rowId xmlns:a16="http://schemas.microsoft.com/office/drawing/2014/main" val="1564609895"/>
                  </a:ext>
                </a:extLst>
              </a:tr>
              <a:tr h="432830">
                <a:tc>
                  <a:txBody>
                    <a:bodyPr/>
                    <a:lstStyle/>
                    <a:p>
                      <a:r>
                        <a:rPr lang="fr-FR" sz="2000" dirty="0"/>
                        <a:t>Focus</a:t>
                      </a:r>
                    </a:p>
                  </a:txBody>
                  <a:tcPr/>
                </a:tc>
                <a:tc>
                  <a:txBody>
                    <a:bodyPr>
                      <a:normAutofit fontScale="81081"/>
                    </a:bodyPr>
                    <a:lstStyle/>
                    <a:p>
                      <a:pPr algn="ctr"/>
                      <a:r>
                        <a:rPr lang="fr-FR" sz="2000" dirty="0"/>
                        <a:t>Condividere informazioni (IFC)</a:t>
                      </a:r>
                    </a:p>
                    <a:p>
                      <a:pPr algn="ctr"/>
                      <a:r>
                        <a:rPr lang="fr-FR" sz="2000" dirty="0"/>
                        <a:t>Capacità di agire</a:t>
                      </a:r>
                      <a:r>
                        <a:rPr lang="fr-FR" sz="2000" dirty="0" err="1"/>
                        <a:t> =</a:t>
                      </a:r>
                      <a:r>
                        <a:rPr lang="fr-FR" sz="2000" dirty="0"/>
                        <a:t> Stati</a:t>
                      </a:r>
                    </a:p>
                  </a:txBody>
                  <a:tcPr/>
                </a:tc>
                <a:tc>
                  <a:txBody>
                    <a:bodyPr>
                      <a:normAutofit fontScale="85185"/>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err="1"/>
                        <a:t>Prevenire</a:t>
                      </a:r>
                      <a:r>
                        <a:rPr lang="fr-FR" sz="2000" dirty="0"/>
                        <a:t> &amp; Condividere informazioni</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err="1"/>
                        <a:t>Coordinazione</a:t>
                      </a:r>
                      <a:r>
                        <a:rPr lang="fr-FR" sz="2000" dirty="0"/>
                        <a:t/>
                      </a:r>
                    </a:p>
                  </a:txBody>
                  <a:tcPr/>
                </a:tc>
                <a:extLst>
                  <a:ext uri="{0D108BD9-81ED-4DB2-BD59-A6C34878D82A}">
                    <a16:rowId xmlns:a16="http://schemas.microsoft.com/office/drawing/2014/main" val="841645752"/>
                  </a:ext>
                </a:extLst>
              </a:tr>
            </a:tbl>
          </a:graphicData>
        </a:graphic>
      </p:graphicFrame>
    </p:spTree>
    <p:extLst>
      <p:ext uri="{BB962C8B-B14F-4D97-AF65-F5344CB8AC3E}">
        <p14:creationId xmlns:p14="http://schemas.microsoft.com/office/powerpoint/2010/main" val="1914358561"/>
      </p:ext>
    </p:extLst>
  </p:cSld>
  <p:clrMapOvr>
    <a:masterClrMapping/>
  </p:clrMapOvr>
</p:sld>
</file>

<file path=ppt/slides/slide5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extérieur, plage, ciel, eau&#10;&#10;Description générée avec un niveau de confiance très élevé">
            <a:extLst>
              <a:ext uri="{FF2B5EF4-FFF2-40B4-BE49-F238E27FC236}">
                <a16:creationId xmlns:a16="http://schemas.microsoft.com/office/drawing/2014/main" id="{5E53007D-07B2-4ECD-8E15-BDC3AC1107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1373" y="3810644"/>
            <a:ext cx="3933370" cy="2982889"/>
          </a:xfrm>
          <a:prstGeom prst="rect">
            <a:avLst/>
          </a:prstGeom>
        </p:spPr>
      </p:pic>
      <p:pic>
        <p:nvPicPr>
          <p:cNvPr id="2" name="Image 1">
            <a:extLst>
              <a:ext uri="{FF2B5EF4-FFF2-40B4-BE49-F238E27FC236}">
                <a16:creationId xmlns:a16="http://schemas.microsoft.com/office/drawing/2014/main" id="{7686E87A-A0B8-45B7-9794-91E8A3CD2C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81682" y="809656"/>
            <a:ext cx="8752114" cy="4208196"/>
          </a:xfrm>
          <a:prstGeom prst="rect">
            <a:avLst/>
          </a:prstGeom>
        </p:spPr>
      </p:pic>
      <p:sp>
        <p:nvSpPr>
          <p:cNvPr id="3" name="ZoneTexte 2">
            <a:extLst>
              <a:ext uri="{FF2B5EF4-FFF2-40B4-BE49-F238E27FC236}">
                <a16:creationId xmlns:a16="http://schemas.microsoft.com/office/drawing/2014/main" id="{FDC00A0A-5B55-4E24-B880-907BA50CABAA}"/>
              </a:ext>
            </a:extLst>
          </p:cNvPr>
          <p:cNvSpPr txBox="1"/>
          <p:nvPr/>
        </p:nvSpPr>
        <p:spPr>
          <a:xfrm>
            <a:off x="7687259" y="5151330"/>
            <a:ext cx="4716378" cy="1384995"/>
          </a:xfrm>
          <a:prstGeom prst="rect">
            <a:avLst/>
          </a:prstGeom>
          <a:noFill/>
        </p:spPr>
        <p:txBody>
          <a:bodyPr wrap="square" rtlCol="0">
            <a:normAutofit fontScale="93939"/>
          </a:bodyPr>
          <a:lstStyle/>
          <a:p>
            <a:r>
              <a:rPr lang="en-US" sz="2000" b="1" dirty="0"/>
              <a:t>225,000 GB data </a:t>
            </a:r>
          </a:p>
          <a:p>
            <a:pPr marL="285750" indent="-285750">
              <a:buFontTx/>
              <a:buChar char="-"/>
            </a:pPr>
            <a:r>
              <a:rPr lang="en-US" sz="1600" dirty="0"/>
              <a:t>500.000 post su Facebook, </a:t>
            </a:r>
          </a:p>
          <a:p>
            <a:pPr marL="285750" indent="-285750">
              <a:buFontTx/>
              <a:buChar char="-"/>
            </a:pPr>
            <a:r>
              <a:rPr lang="en-US" sz="1600" dirty="0"/>
              <a:t>57.000 tweet, </a:t>
            </a:r>
          </a:p>
          <a:p>
            <a:pPr marL="285750" indent="-285750">
              <a:buFontTx/>
              <a:buChar char="-"/>
            </a:pPr>
            <a:r>
              <a:rPr lang="en-US" sz="1600" dirty="0"/>
              <a:t>46,000 </a:t>
            </a:r>
            <a:r>
              <a:rPr lang="en-US" sz="1600" dirty="0" err="1"/>
              <a:t>recherches</a:t>
            </a:r>
            <a:r>
              <a:rPr lang="en-US" sz="1600" dirty="0"/>
              <a:t> Google </a:t>
            </a:r>
          </a:p>
          <a:p>
            <a:pPr marL="285750" indent="-285750">
              <a:buFontTx/>
              <a:buChar char="-"/>
            </a:pPr>
            <a:r>
              <a:rPr lang="en-US" sz="1600" dirty="0"/>
              <a:t>2 million de messages sur </a:t>
            </a:r>
            <a:r>
              <a:rPr lang="en-US" sz="1600" dirty="0" err="1"/>
              <a:t>WhatsAp</a:t>
            </a:r>
            <a:endParaRPr lang="fr-FR" sz="1600" dirty="0"/>
          </a:p>
        </p:txBody>
      </p:sp>
      <p:sp>
        <p:nvSpPr>
          <p:cNvPr id="4" name="ZoneTexte 3">
            <a:extLst>
              <a:ext uri="{FF2B5EF4-FFF2-40B4-BE49-F238E27FC236}">
                <a16:creationId xmlns:a16="http://schemas.microsoft.com/office/drawing/2014/main" id="{E26A15A5-09DC-4D5F-8A36-BF5571A3AE48}"/>
              </a:ext>
            </a:extLst>
          </p:cNvPr>
          <p:cNvSpPr txBox="1"/>
          <p:nvPr/>
        </p:nvSpPr>
        <p:spPr>
          <a:xfrm>
            <a:off x="8242386" y="179848"/>
            <a:ext cx="1835246" cy="400110"/>
          </a:xfrm>
          <a:prstGeom prst="rect">
            <a:avLst/>
          </a:prstGeom>
          <a:noFill/>
        </p:spPr>
        <p:txBody>
          <a:bodyPr wrap="none" rtlCol="0">
            <a:normAutofit fontScale="91666"/>
          </a:bodyPr>
          <a:lstStyle/>
          <a:p>
            <a:r>
              <a:rPr lang="fr-FR" sz="2000" dirty="0"/>
              <a:t>In 10 secondi....</a:t>
            </a:r>
          </a:p>
        </p:txBody>
      </p:sp>
      <p:sp>
        <p:nvSpPr>
          <p:cNvPr id="7" name="ZoneTexte 6">
            <a:extLst>
              <a:ext uri="{FF2B5EF4-FFF2-40B4-BE49-F238E27FC236}">
                <a16:creationId xmlns:a16="http://schemas.microsoft.com/office/drawing/2014/main" id="{7DD6A6ED-444C-41F2-8E6F-319636B65C1E}"/>
              </a:ext>
            </a:extLst>
          </p:cNvPr>
          <p:cNvSpPr txBox="1"/>
          <p:nvPr/>
        </p:nvSpPr>
        <p:spPr>
          <a:xfrm>
            <a:off x="0" y="-16320"/>
            <a:ext cx="5362174" cy="830997"/>
          </a:xfrm>
          <a:prstGeom prst="rect">
            <a:avLst/>
          </a:prstGeom>
          <a:noFill/>
        </p:spPr>
        <p:txBody>
          <a:bodyPr wrap="none" rtlCol="0">
            <a:spAutoFit/>
          </a:bodyPr>
          <a:lstStyle/>
          <a:p>
            <a:r>
              <a:rPr lang="fr-FR" sz="3200" dirty="0"/>
              <a:t>Marittimo e digitale:</a:t>
            </a:r>
            <a:r>
              <a:rPr lang="fr-FR" sz="3200" dirty="0" err="1"/>
              <a:t> similitudini</a:t>
            </a:r>
            <a:endParaRPr lang="fr-FR" sz="3200" dirty="0"/>
          </a:p>
          <a:p>
            <a:r>
              <a:rPr lang="fr-FR" sz="1600" dirty="0" err="1"/>
              <a:t>Mondi</a:t>
            </a:r>
            <a:r>
              <a:rPr lang="fr-FR" sz="1600" dirty="0"/>
              <a:t> </a:t>
            </a:r>
            <a:r>
              <a:rPr lang="fr-FR" sz="1600" dirty="0" err="1"/>
              <a:t>simili (</a:t>
            </a:r>
            <a:r>
              <a:rPr lang="fr-FR" sz="1600" dirty="0"/>
              <a:t> stessi</a:t>
            </a:r>
            <a:r>
              <a:rPr lang="fr-FR" sz="1600" dirty="0" err="1"/>
              <a:t/>
            </a:r>
            <a:r>
              <a:rPr lang="fr-FR" sz="1600" dirty="0"/>
              <a:t> </a:t>
            </a:r>
            <a:r>
              <a:rPr lang="fr-FR" sz="1600" dirty="0" err="1"/>
              <a:t/>
            </a:r>
            <a:r>
              <a:rPr lang="fr-FR" sz="1600" dirty="0"/>
              <a:t> valutazionieconsequenze?</a:t>
            </a:r>
            <a:r>
              <a:rPr lang="fr-FR" sz="1600" dirty="0" err="1"/>
              <a:t/>
            </a:r>
            <a:r>
              <a:rPr lang="fr-FR" sz="1600" dirty="0"/>
              <a:t> </a:t>
            </a:r>
            <a:r>
              <a:rPr lang="fr-FR" sz="1600" dirty="0" err="1"/>
              <a:t/>
            </a:r>
            <a:r>
              <a:rPr lang="fr-FR" sz="1600" dirty="0"/>
              <a:t>??)</a:t>
            </a:r>
          </a:p>
        </p:txBody>
      </p:sp>
      <p:pic>
        <p:nvPicPr>
          <p:cNvPr id="9" name="Image 8" descr="Une image contenant extérieur, eau&#10;&#10;Description générée avec un niveau de confiance très élevé">
            <a:extLst>
              <a:ext uri="{FF2B5EF4-FFF2-40B4-BE49-F238E27FC236}">
                <a16:creationId xmlns:a16="http://schemas.microsoft.com/office/drawing/2014/main" id="{0153792F-A17A-4995-9DDE-EE8C04C483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022" y="849625"/>
            <a:ext cx="3111016" cy="1908090"/>
          </a:xfrm>
          <a:prstGeom prst="rect">
            <a:avLst/>
          </a:prstGeom>
        </p:spPr>
      </p:pic>
      <p:sp>
        <p:nvSpPr>
          <p:cNvPr id="5" name="Rectangle 4">
            <a:extLst>
              <a:ext uri="{FF2B5EF4-FFF2-40B4-BE49-F238E27FC236}">
                <a16:creationId xmlns:a16="http://schemas.microsoft.com/office/drawing/2014/main" id="{AAD1399D-EA75-46B7-AD43-30A970557ED0}"/>
              </a:ext>
            </a:extLst>
          </p:cNvPr>
          <p:cNvSpPr/>
          <p:nvPr/>
        </p:nvSpPr>
        <p:spPr>
          <a:xfrm>
            <a:off x="499079" y="2847301"/>
            <a:ext cx="2577950" cy="461665"/>
          </a:xfrm>
          <a:prstGeom prst="rect">
            <a:avLst/>
          </a:prstGeom>
        </p:spPr>
        <p:txBody>
          <a:bodyPr wrap="none">
            <a:spAutoFit/>
          </a:bodyPr>
          <a:lstStyle/>
          <a:p>
            <a:r>
              <a:rPr lang="fr-FR" sz="2400" b="1" dirty="0"/>
              <a:t>800 - 1260 T</a:t>
            </a:r>
            <a:r>
              <a:rPr lang="fr-FR" sz="2400" b="1" dirty="0" err="1"/>
              <a:t> rubish</a:t>
            </a:r>
            <a:endParaRPr lang="fr-FR" sz="2400" b="1" dirty="0"/>
          </a:p>
        </p:txBody>
      </p:sp>
    </p:spTree>
    <p:extLst>
      <p:ext uri="{BB962C8B-B14F-4D97-AF65-F5344CB8AC3E}">
        <p14:creationId xmlns:p14="http://schemas.microsoft.com/office/powerpoint/2010/main" val="881003109"/>
      </p:ext>
    </p:extLst>
  </p:cSld>
  <p:clrMapOvr>
    <a:masterClrMapping/>
  </p:clrMapOvr>
</p:sld>
</file>

<file path=ppt/slides/slide5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4E2C7F-5BDF-4825-AEF2-FD4E93A98CF8}"/>
              </a:ext>
            </a:extLst>
          </p:cNvPr>
          <p:cNvSpPr/>
          <p:nvPr/>
        </p:nvSpPr>
        <p:spPr>
          <a:xfrm>
            <a:off x="314368" y="108197"/>
            <a:ext cx="3276218" cy="830997"/>
          </a:xfrm>
          <a:prstGeom prst="rect">
            <a:avLst/>
          </a:prstGeom>
        </p:spPr>
        <p:txBody>
          <a:bodyPr wrap="none">
            <a:normAutofit fontScale="86206"/>
          </a:bodyPr>
          <a:lstStyle/>
          <a:p>
            <a:r>
              <a:rPr lang="en-US" sz="2800" b="1" dirty="0"/>
              <a:t>Piano di comunicazione</a:t>
            </a:r>
          </a:p>
          <a:p>
            <a:r>
              <a:rPr lang="en-US" sz="2000" dirty="0"/>
              <a:t>Adattata agli operatori</a:t>
            </a:r>
          </a:p>
        </p:txBody>
      </p:sp>
      <p:sp>
        <p:nvSpPr>
          <p:cNvPr id="4" name="Rectangle : coins arrondis 3">
            <a:extLst>
              <a:ext uri="{FF2B5EF4-FFF2-40B4-BE49-F238E27FC236}">
                <a16:creationId xmlns:a16="http://schemas.microsoft.com/office/drawing/2014/main" id="{FA479436-7620-4B99-BB11-A1238E6A90CB}"/>
              </a:ext>
            </a:extLst>
          </p:cNvPr>
          <p:cNvSpPr/>
          <p:nvPr/>
        </p:nvSpPr>
        <p:spPr>
          <a:xfrm>
            <a:off x="314368" y="969674"/>
            <a:ext cx="11664272" cy="1784555"/>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98734"/>
          </a:bodyPr>
          <a:lstStyle/>
          <a:p>
            <a:r>
              <a:rPr lang="fr-FR" sz="2000" b="1" dirty="0"/>
              <a:t>Infrastrutture critiche</a:t>
            </a:r>
          </a:p>
          <a:p>
            <a:r>
              <a:rPr lang="fr-FR" sz="1400" b="1" dirty="0"/>
              <a:t>Direttiva ECI 2008</a:t>
            </a:r>
          </a:p>
          <a:p>
            <a:r>
              <a:rPr lang="fr-FR" sz="1400" dirty="0"/>
              <a:t>Rischio globale (</a:t>
            </a:r>
            <a:r>
              <a:rPr lang="fr-FR" sz="1400" dirty="0" err="1"/>
              <a:t>sicurezza,</a:t>
            </a:r>
            <a:r>
              <a:rPr lang="fr-FR" sz="1400" dirty="0"/>
              <a:t> spionaggio, dati,</a:t>
            </a:r>
            <a:r>
              <a:rPr lang="fr-FR" sz="1400" dirty="0" err="1"/>
              <a:t> attività)</a:t>
            </a:r>
            <a:r>
              <a:rPr lang="fr-FR" sz="1400" dirty="0"/>
              <a:t/>
            </a:r>
          </a:p>
          <a:p>
            <a:r>
              <a:rPr lang="fr-FR" sz="1400" dirty="0"/>
              <a:t>Attacco potrebbe minacciare</a:t>
            </a:r>
            <a:r>
              <a:rPr lang="fr-FR" sz="1400" dirty="0" err="1"/>
              <a:t>  la sicurezza</a:t>
            </a:r>
            <a:r>
              <a:rPr lang="fr-FR" sz="1400" dirty="0"/>
              <a:t> </a:t>
            </a:r>
            <a:r>
              <a:rPr lang="fr-FR" sz="1400" dirty="0" err="1"/>
              <a:t>dei paesi</a:t>
            </a:r>
            <a:r>
              <a:rPr lang="fr-FR" sz="1400" dirty="0"/>
              <a:t/>
            </a:r>
            <a:r>
              <a:rPr lang="fr-FR" sz="1400" dirty="0" err="1"/>
              <a:t/>
            </a:r>
            <a:r>
              <a:rPr lang="fr-FR" sz="1400" dirty="0"/>
              <a:t> </a:t>
            </a:r>
          </a:p>
        </p:txBody>
      </p:sp>
      <p:sp>
        <p:nvSpPr>
          <p:cNvPr id="5" name="Rectangle : coins arrondis 4">
            <a:extLst>
              <a:ext uri="{FF2B5EF4-FFF2-40B4-BE49-F238E27FC236}">
                <a16:creationId xmlns:a16="http://schemas.microsoft.com/office/drawing/2014/main" id="{14B4BFE6-1470-4C54-B87E-26B1D7CF2B12}"/>
              </a:ext>
            </a:extLst>
          </p:cNvPr>
          <p:cNvSpPr/>
          <p:nvPr/>
        </p:nvSpPr>
        <p:spPr>
          <a:xfrm>
            <a:off x="314368" y="2902482"/>
            <a:ext cx="11664272" cy="178455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91489"/>
          </a:bodyPr>
          <a:lstStyle/>
          <a:p>
            <a:r>
              <a:rPr lang="fr-FR" sz="2000" b="1" dirty="0" err="1">
                <a:solidFill>
                  <a:schemeClr val="tx1"/>
                </a:solidFill>
              </a:rPr>
              <a:t>Operatore</a:t>
            </a:r>
            <a:r>
              <a:rPr lang="fr-FR" sz="2000" b="1" dirty="0">
                <a:solidFill>
                  <a:schemeClr val="tx1"/>
                </a:solidFill>
              </a:rPr>
              <a:t> del servizio essenziale</a:t>
            </a:r>
          </a:p>
          <a:p>
            <a:r>
              <a:rPr lang="fr-FR" sz="1400" b="1" dirty="0">
                <a:solidFill>
                  <a:schemeClr val="tx1"/>
                </a:solidFill>
              </a:rPr>
              <a:t>Direttiva NIS 2015</a:t>
            </a:r>
          </a:p>
          <a:p>
            <a:r>
              <a:rPr lang="fr-FR" sz="1400" dirty="0">
                <a:solidFill>
                  <a:schemeClr val="tx1"/>
                </a:solidFill>
              </a:rPr>
              <a:t>Rischio di spionaggio, dati,</a:t>
            </a:r>
            <a:r>
              <a:rPr lang="fr-FR" sz="1400" dirty="0" err="1">
                <a:solidFill>
                  <a:schemeClr val="tx1"/>
                </a:solidFill>
              </a:rPr>
              <a:t> attività</a:t>
            </a:r>
            <a:endParaRPr lang="fr-FR" sz="1400" dirty="0">
              <a:solidFill>
                <a:schemeClr val="tx1"/>
              </a:solidFill>
            </a:endParaRPr>
          </a:p>
          <a:p>
            <a:r>
              <a:rPr lang="fr-FR" sz="1400" dirty="0">
                <a:solidFill>
                  <a:schemeClr val="tx1"/>
                </a:solidFill>
              </a:rPr>
              <a:t>Attacco al l'</a:t>
            </a:r>
            <a:r>
              <a:rPr lang="fr-FR" sz="1400" dirty="0" err="1">
                <a:solidFill>
                  <a:schemeClr val="tx1"/>
                </a:solidFill>
              </a:rPr>
              <a:t> attività economica</a:t>
            </a:r>
            <a:r>
              <a:rPr lang="fr-FR" sz="1400" dirty="0">
                <a:solidFill>
                  <a:schemeClr val="tx1"/>
                </a:solidFill>
              </a:rPr>
              <a:t> </a:t>
            </a:r>
            <a:r>
              <a:rPr lang="fr-FR" sz="1400" dirty="0" err="1">
                <a:solidFill>
                  <a:schemeClr val="tx1"/>
                </a:solidFill>
              </a:rPr>
              <a:t/>
            </a:r>
            <a:r>
              <a:rPr lang="fr-FR" sz="1400" dirty="0">
                <a:solidFill>
                  <a:schemeClr val="tx1"/>
                </a:solidFill>
              </a:rPr>
              <a:t/>
            </a:r>
            <a:r>
              <a:rPr lang="fr-FR" sz="1400" dirty="0" err="1">
                <a:solidFill>
                  <a:schemeClr val="tx1"/>
                </a:solidFill>
              </a:rPr>
              <a:t/>
            </a:r>
            <a:r>
              <a:rPr lang="fr-FR" sz="1400" dirty="0">
                <a:solidFill>
                  <a:schemeClr val="tx1"/>
                </a:solidFill>
              </a:rPr>
              <a:t> </a:t>
            </a:r>
            <a:r>
              <a:rPr lang="fr-FR" sz="1400" dirty="0" err="1">
                <a:solidFill>
                  <a:schemeClr val="tx1"/>
                </a:solidFill>
              </a:rPr>
              <a:t/>
            </a:r>
            <a:endParaRPr lang="fr-FR" sz="1400" dirty="0">
              <a:solidFill>
                <a:schemeClr val="tx1"/>
              </a:solidFill>
            </a:endParaRPr>
          </a:p>
        </p:txBody>
      </p:sp>
      <p:sp>
        <p:nvSpPr>
          <p:cNvPr id="6" name="Rectangle : coins arrondis 5">
            <a:extLst>
              <a:ext uri="{FF2B5EF4-FFF2-40B4-BE49-F238E27FC236}">
                <a16:creationId xmlns:a16="http://schemas.microsoft.com/office/drawing/2014/main" id="{D22F00E1-0E69-47D2-9255-51EE47E258A7}"/>
              </a:ext>
            </a:extLst>
          </p:cNvPr>
          <p:cNvSpPr/>
          <p:nvPr/>
        </p:nvSpPr>
        <p:spPr>
          <a:xfrm>
            <a:off x="314368" y="4835291"/>
            <a:ext cx="11664272" cy="178455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80000"/>
          </a:bodyPr>
          <a:lstStyle/>
          <a:p>
            <a:r>
              <a:rPr lang="fr-FR" b="1" dirty="0">
                <a:solidFill>
                  <a:schemeClr val="tx1"/>
                </a:solidFill>
              </a:rPr>
              <a:t>Utente comune del dominio</a:t>
            </a:r>
            <a:r>
              <a:rPr lang="fr-FR" b="1" dirty="0" err="1">
                <a:solidFill>
                  <a:schemeClr val="tx1"/>
                </a:solidFill>
              </a:rPr>
              <a:t> marittimo</a:t>
            </a:r>
            <a:r>
              <a:rPr lang="fr-FR" b="1" dirty="0">
                <a:solidFill>
                  <a:schemeClr val="tx1"/>
                </a:solidFill>
              </a:rPr>
              <a:t> </a:t>
            </a:r>
            <a:r>
              <a:rPr lang="fr-FR" b="1" dirty="0" err="1">
                <a:solidFill>
                  <a:schemeClr val="tx1"/>
                </a:solidFill>
              </a:rPr>
              <a:t/>
            </a:r>
            <a:endParaRPr lang="fr-FR" b="1" dirty="0">
              <a:solidFill>
                <a:schemeClr val="tx1"/>
              </a:solidFill>
            </a:endParaRPr>
          </a:p>
          <a:p>
            <a:r>
              <a:rPr lang="fr-FR" sz="1400" b="1" dirty="0">
                <a:solidFill>
                  <a:schemeClr val="tx1"/>
                </a:solidFill>
              </a:rPr>
              <a:t>GDPR 2018</a:t>
            </a:r>
            <a:endParaRPr lang="fr-FR" sz="1400" dirty="0">
              <a:solidFill>
                <a:schemeClr val="tx1"/>
              </a:solidFill>
            </a:endParaRPr>
          </a:p>
          <a:p>
            <a:r>
              <a:rPr lang="fr-FR" sz="1400" dirty="0">
                <a:solidFill>
                  <a:schemeClr val="tx1"/>
                </a:solidFill>
              </a:rPr>
              <a:t>Rischio per i dati</a:t>
            </a:r>
          </a:p>
          <a:p>
            <a:r>
              <a:rPr lang="fr-FR" sz="1400" dirty="0">
                <a:solidFill>
                  <a:schemeClr val="tx1"/>
                </a:solidFill>
              </a:rPr>
              <a:t>Attacco</a:t>
            </a:r>
            <a:r>
              <a:rPr lang="fr-FR" sz="1400" dirty="0" err="1">
                <a:solidFill>
                  <a:schemeClr val="tx1"/>
                </a:solidFill>
              </a:rPr>
              <a:t>  potrebbe rappresentare una minaccia</a:t>
            </a:r>
            <a:r>
              <a:rPr lang="fr-FR" sz="1400" dirty="0">
                <a:solidFill>
                  <a:schemeClr val="tx1"/>
                </a:solidFill>
              </a:rPr>
              <a:t> </a:t>
            </a:r>
            <a:r>
              <a:rPr lang="fr-FR" sz="1400" dirty="0" err="1">
                <a:solidFill>
                  <a:schemeClr val="tx1"/>
                </a:solidFill>
              </a:rPr>
              <a:t/>
            </a:r>
            <a:r>
              <a:rPr lang="fr-FR" sz="1400" dirty="0">
                <a:solidFill>
                  <a:schemeClr val="tx1"/>
                </a:solidFill>
              </a:rPr>
              <a:t/>
            </a:r>
            <a:r>
              <a:rPr lang="fr-FR" sz="1400" dirty="0" err="1">
                <a:solidFill>
                  <a:schemeClr val="tx1"/>
                </a:solidFill>
              </a:rPr>
              <a:t/>
            </a:r>
            <a:r>
              <a:rPr lang="fr-FR" sz="1400" dirty="0">
                <a:solidFill>
                  <a:schemeClr val="tx1"/>
                </a:solidFill>
              </a:rPr>
              <a:t>  </a:t>
            </a:r>
          </a:p>
        </p:txBody>
      </p:sp>
      <p:sp>
        <p:nvSpPr>
          <p:cNvPr id="12" name="Trapèze 11">
            <a:extLst>
              <a:ext uri="{FF2B5EF4-FFF2-40B4-BE49-F238E27FC236}">
                <a16:creationId xmlns:a16="http://schemas.microsoft.com/office/drawing/2014/main" id="{81271D40-ABF2-460C-81E7-C2976B73D4F9}"/>
              </a:ext>
            </a:extLst>
          </p:cNvPr>
          <p:cNvSpPr/>
          <p:nvPr/>
        </p:nvSpPr>
        <p:spPr>
          <a:xfrm>
            <a:off x="5848737" y="4188239"/>
            <a:ext cx="4003934" cy="1371600"/>
          </a:xfrm>
          <a:prstGeom prst="trapezoid">
            <a:avLst>
              <a:gd name="adj" fmla="val 47222"/>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Pubblico</a:t>
            </a:r>
            <a:r>
              <a:rPr lang="fr-FR" dirty="0" err="1">
                <a:solidFill>
                  <a:schemeClr val="bg1"/>
                </a:solidFill>
              </a:rPr>
              <a:t> dataPublicdata</a:t>
            </a:r>
            <a:r>
              <a:rPr lang="fr-FR" dirty="0">
                <a:solidFill>
                  <a:schemeClr val="bg1"/>
                </a:solidFill>
              </a:rPr>
              <a:t/>
            </a:r>
          </a:p>
        </p:txBody>
      </p:sp>
      <p:sp>
        <p:nvSpPr>
          <p:cNvPr id="13" name="Trapèze 12">
            <a:extLst>
              <a:ext uri="{FF2B5EF4-FFF2-40B4-BE49-F238E27FC236}">
                <a16:creationId xmlns:a16="http://schemas.microsoft.com/office/drawing/2014/main" id="{FDF851C0-311F-4E8C-96C5-2DEDE4E2B84F}"/>
              </a:ext>
            </a:extLst>
          </p:cNvPr>
          <p:cNvSpPr/>
          <p:nvPr/>
        </p:nvSpPr>
        <p:spPr>
          <a:xfrm>
            <a:off x="6519717" y="2784709"/>
            <a:ext cx="2695098" cy="1371600"/>
          </a:xfrm>
          <a:prstGeom prst="trapezoid">
            <a:avLst>
              <a:gd name="adj" fmla="val 47222"/>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bg1"/>
                </a:solidFill>
              </a:rPr>
              <a:t>Dati limitati</a:t>
            </a:r>
            <a:r>
              <a:rPr lang="fr-FR" dirty="0">
                <a:solidFill>
                  <a:schemeClr val="bg1"/>
                </a:solidFill>
              </a:rPr>
              <a:t/>
            </a:r>
          </a:p>
        </p:txBody>
      </p:sp>
      <p:sp>
        <p:nvSpPr>
          <p:cNvPr id="8" name="Trapèze 7">
            <a:extLst>
              <a:ext uri="{FF2B5EF4-FFF2-40B4-BE49-F238E27FC236}">
                <a16:creationId xmlns:a16="http://schemas.microsoft.com/office/drawing/2014/main" id="{D834EBDA-8020-4774-8EEC-90DE9F2FFD14}"/>
              </a:ext>
            </a:extLst>
          </p:cNvPr>
          <p:cNvSpPr/>
          <p:nvPr/>
        </p:nvSpPr>
        <p:spPr>
          <a:xfrm>
            <a:off x="4809414" y="4457216"/>
            <a:ext cx="4003934" cy="1371600"/>
          </a:xfrm>
          <a:prstGeom prst="trapezoid">
            <a:avLst>
              <a:gd name="adj" fmla="val 4722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Pubblico</a:t>
            </a:r>
            <a:r>
              <a:rPr lang="fr-FR" dirty="0" err="1">
                <a:solidFill>
                  <a:schemeClr val="tx1"/>
                </a:solidFill>
              </a:rPr>
              <a:t> dataPublicdata</a:t>
            </a:r>
            <a:r>
              <a:rPr lang="fr-FR" dirty="0">
                <a:solidFill>
                  <a:schemeClr val="tx1"/>
                </a:solidFill>
              </a:rPr>
              <a:t/>
            </a:r>
          </a:p>
        </p:txBody>
      </p:sp>
      <p:sp>
        <p:nvSpPr>
          <p:cNvPr id="7" name="Trapèze 6">
            <a:extLst>
              <a:ext uri="{FF2B5EF4-FFF2-40B4-BE49-F238E27FC236}">
                <a16:creationId xmlns:a16="http://schemas.microsoft.com/office/drawing/2014/main" id="{6D053BB7-7813-40EF-8964-C97AE41ABD5C}"/>
              </a:ext>
            </a:extLst>
          </p:cNvPr>
          <p:cNvSpPr/>
          <p:nvPr/>
        </p:nvSpPr>
        <p:spPr>
          <a:xfrm>
            <a:off x="3779520" y="4700331"/>
            <a:ext cx="4003934" cy="1371600"/>
          </a:xfrm>
          <a:prstGeom prst="trapezoid">
            <a:avLst>
              <a:gd name="adj" fmla="val 4722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fr-FR" dirty="0">
                <a:solidFill>
                  <a:schemeClr val="tx1"/>
                </a:solidFill>
              </a:rPr>
              <a:t>Dati pubblici</a:t>
            </a:r>
          </a:p>
        </p:txBody>
      </p:sp>
      <p:sp>
        <p:nvSpPr>
          <p:cNvPr id="9" name="Trapèze 8">
            <a:extLst>
              <a:ext uri="{FF2B5EF4-FFF2-40B4-BE49-F238E27FC236}">
                <a16:creationId xmlns:a16="http://schemas.microsoft.com/office/drawing/2014/main" id="{1407D8FC-B55A-43F5-94FC-24711762B01E}"/>
              </a:ext>
            </a:extLst>
          </p:cNvPr>
          <p:cNvSpPr/>
          <p:nvPr/>
        </p:nvSpPr>
        <p:spPr>
          <a:xfrm>
            <a:off x="5480394" y="3053686"/>
            <a:ext cx="2695098" cy="1371600"/>
          </a:xfrm>
          <a:prstGeom prst="trapezoid">
            <a:avLst>
              <a:gd name="adj" fmla="val 4722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Dati limitati</a:t>
            </a:r>
            <a:r>
              <a:rPr lang="fr-FR" dirty="0">
                <a:solidFill>
                  <a:schemeClr val="tx1"/>
                </a:solidFill>
              </a:rPr>
              <a:t/>
            </a:r>
          </a:p>
        </p:txBody>
      </p:sp>
      <p:sp>
        <p:nvSpPr>
          <p:cNvPr id="14" name="Triangle isocèle 13">
            <a:extLst>
              <a:ext uri="{FF2B5EF4-FFF2-40B4-BE49-F238E27FC236}">
                <a16:creationId xmlns:a16="http://schemas.microsoft.com/office/drawing/2014/main" id="{97CBEF12-8CAC-4AE7-9AAD-2CFB430DDE8D}"/>
              </a:ext>
            </a:extLst>
          </p:cNvPr>
          <p:cNvSpPr/>
          <p:nvPr/>
        </p:nvSpPr>
        <p:spPr>
          <a:xfrm>
            <a:off x="7162800" y="1173832"/>
            <a:ext cx="1404365" cy="153322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fr-FR" sz="1600" dirty="0">
                <a:solidFill>
                  <a:schemeClr val="bg1"/>
                </a:solidFill>
              </a:rPr>
              <a:t>Confi-</a:t>
            </a:r>
            <a:r>
              <a:rPr lang="fr-FR" sz="1600" dirty="0" err="1">
                <a:solidFill>
                  <a:schemeClr val="bg1"/>
                </a:solidFill>
              </a:rPr>
              <a:t>dential</a:t>
            </a:r>
            <a:endParaRPr lang="fr-FR" sz="1600" dirty="0">
              <a:solidFill>
                <a:schemeClr val="bg1"/>
              </a:solidFill>
            </a:endParaRPr>
          </a:p>
          <a:p>
            <a:pPr algn="ctr"/>
            <a:r>
              <a:rPr lang="fr-FR" sz="1600" dirty="0">
                <a:solidFill>
                  <a:schemeClr val="bg1"/>
                </a:solidFill>
              </a:rPr>
              <a:t>dati</a:t>
            </a:r>
          </a:p>
        </p:txBody>
      </p:sp>
      <p:sp>
        <p:nvSpPr>
          <p:cNvPr id="16" name="ZoneTexte 15">
            <a:extLst>
              <a:ext uri="{FF2B5EF4-FFF2-40B4-BE49-F238E27FC236}">
                <a16:creationId xmlns:a16="http://schemas.microsoft.com/office/drawing/2014/main" id="{EEA48DB9-3711-4C57-9592-12984034C235}"/>
              </a:ext>
            </a:extLst>
          </p:cNvPr>
          <p:cNvSpPr txBox="1"/>
          <p:nvPr/>
        </p:nvSpPr>
        <p:spPr>
          <a:xfrm>
            <a:off x="9545939" y="5526369"/>
            <a:ext cx="2226828" cy="923330"/>
          </a:xfrm>
          <a:prstGeom prst="rect">
            <a:avLst/>
          </a:prstGeom>
          <a:noFill/>
        </p:spPr>
        <p:txBody>
          <a:bodyPr wrap="none" rtlCol="0">
            <a:normAutofit fontScale="94444"/>
          </a:bodyPr>
          <a:lstStyle/>
          <a:p>
            <a:r>
              <a:rPr lang="fr-FR" dirty="0" err="1"/>
              <a:t>Attenzione del Segretario</a:t>
            </a:r>
            <a:r>
              <a:rPr lang="fr-FR" dirty="0"/>
              <a:t> </a:t>
            </a:r>
            <a:r>
              <a:rPr lang="fr-FR" dirty="0" err="1"/>
              <a:t/>
            </a:r>
            <a:endParaRPr lang="fr-FR" dirty="0"/>
          </a:p>
          <a:p>
            <a:pPr marL="285750" indent="-285750">
              <a:buFont typeface="Arial" panose="020B0604020202020204" pitchFamily="34" charset="0"/>
              <a:buChar char="•"/>
            </a:pPr>
            <a:r>
              <a:rPr lang="fr-FR" dirty="0" err="1"/>
              <a:t>Raccomandazioni</a:t>
            </a:r>
            <a:endParaRPr lang="fr-FR" dirty="0"/>
          </a:p>
          <a:p>
            <a:pPr marL="285750" indent="-285750">
              <a:buFont typeface="Arial" panose="020B0604020202020204" pitchFamily="34" charset="0"/>
              <a:buChar char="•"/>
            </a:pPr>
            <a:r>
              <a:rPr lang="fr-FR" dirty="0"/>
              <a:t>Prevenzione</a:t>
            </a:r>
          </a:p>
        </p:txBody>
      </p:sp>
      <p:sp>
        <p:nvSpPr>
          <p:cNvPr id="17" name="ZoneTexte 16">
            <a:extLst>
              <a:ext uri="{FF2B5EF4-FFF2-40B4-BE49-F238E27FC236}">
                <a16:creationId xmlns:a16="http://schemas.microsoft.com/office/drawing/2014/main" id="{F7C9699D-5218-4A8F-8A26-30E6A0AB5767}"/>
              </a:ext>
            </a:extLst>
          </p:cNvPr>
          <p:cNvSpPr txBox="1"/>
          <p:nvPr/>
        </p:nvSpPr>
        <p:spPr>
          <a:xfrm>
            <a:off x="9332579" y="3318373"/>
            <a:ext cx="2695097" cy="923330"/>
          </a:xfrm>
          <a:prstGeom prst="rect">
            <a:avLst/>
          </a:prstGeom>
          <a:noFill/>
        </p:spPr>
        <p:txBody>
          <a:bodyPr wrap="none" rtlCol="0">
            <a:normAutofit fontScale="88235"/>
          </a:bodyPr>
          <a:lstStyle/>
          <a:p>
            <a:r>
              <a:rPr lang="fr-FR" dirty="0" err="1"/>
              <a:t>Valutazione</a:t>
            </a:r>
            <a:r>
              <a:rPr lang="fr-FR" dirty="0"/>
              <a:t> dei rischi</a:t>
            </a:r>
            <a:r>
              <a:rPr lang="fr-FR" dirty="0" err="1"/>
              <a:t/>
            </a:r>
            <a:endParaRPr lang="fr-FR" dirty="0"/>
          </a:p>
          <a:p>
            <a:r>
              <a:rPr lang="fr-FR" dirty="0"/>
              <a:t>Avvertenze</a:t>
            </a:r>
          </a:p>
          <a:p>
            <a:r>
              <a:rPr lang="fr-FR" dirty="0"/>
              <a:t>Informazioni intersettoriali</a:t>
            </a:r>
            <a:r>
              <a:rPr lang="fr-FR" dirty="0" err="1"/>
              <a:t/>
            </a:r>
            <a:r>
              <a:rPr lang="fr-FR" dirty="0"/>
              <a:t/>
            </a:r>
          </a:p>
        </p:txBody>
      </p:sp>
      <p:sp>
        <p:nvSpPr>
          <p:cNvPr id="18" name="ZoneTexte 17">
            <a:extLst>
              <a:ext uri="{FF2B5EF4-FFF2-40B4-BE49-F238E27FC236}">
                <a16:creationId xmlns:a16="http://schemas.microsoft.com/office/drawing/2014/main" id="{AE5C8C04-11B3-452C-8E56-7A04B76C1FAB}"/>
              </a:ext>
            </a:extLst>
          </p:cNvPr>
          <p:cNvSpPr txBox="1"/>
          <p:nvPr/>
        </p:nvSpPr>
        <p:spPr>
          <a:xfrm>
            <a:off x="9225899" y="1144236"/>
            <a:ext cx="2810385" cy="1477328"/>
          </a:xfrm>
          <a:prstGeom prst="rect">
            <a:avLst/>
          </a:prstGeom>
          <a:noFill/>
        </p:spPr>
        <p:txBody>
          <a:bodyPr wrap="none" rtlCol="0">
            <a:spAutoFit/>
          </a:bodyPr>
          <a:lstStyle/>
          <a:p>
            <a:r>
              <a:rPr lang="fr-FR" dirty="0" err="1">
                <a:solidFill>
                  <a:schemeClr val="bg1"/>
                </a:solidFill>
              </a:rPr>
              <a:t>Monitoraggio settoriale</a:t>
            </a:r>
            <a:r>
              <a:rPr lang="fr-FR" dirty="0">
                <a:solidFill>
                  <a:schemeClr val="bg1"/>
                </a:solidFill>
              </a:rPr>
              <a:t/>
            </a:r>
          </a:p>
          <a:p>
            <a:pPr marL="285750" indent="-285750">
              <a:buFont typeface="Arial" panose="020B0604020202020204" pitchFamily="34" charset="0"/>
              <a:buChar char="•"/>
            </a:pPr>
            <a:r>
              <a:rPr lang="fr-FR" dirty="0">
                <a:solidFill>
                  <a:schemeClr val="bg1"/>
                </a:solidFill>
              </a:rPr>
              <a:t>Analisi dei rischi</a:t>
            </a:r>
            <a:r>
              <a:rPr lang="fr-FR" dirty="0" err="1">
                <a:solidFill>
                  <a:schemeClr val="bg1"/>
                </a:solidFill>
              </a:rPr>
              <a:t/>
            </a:r>
            <a:endParaRPr lang="fr-FR" dirty="0">
              <a:solidFill>
                <a:schemeClr val="bg1"/>
              </a:solidFill>
            </a:endParaRPr>
          </a:p>
          <a:p>
            <a:pPr marL="285750" indent="-285750">
              <a:buFont typeface="Arial" panose="020B0604020202020204" pitchFamily="34" charset="0"/>
              <a:buChar char="•"/>
            </a:pPr>
            <a:r>
              <a:rPr lang="fr-FR" dirty="0" err="1">
                <a:solidFill>
                  <a:schemeClr val="bg1"/>
                </a:solidFill>
              </a:rPr>
              <a:t>Vulnerabilità</a:t>
            </a:r>
            <a:endParaRPr lang="fr-FR" dirty="0">
              <a:solidFill>
                <a:schemeClr val="bg1"/>
              </a:solidFill>
            </a:endParaRPr>
          </a:p>
          <a:p>
            <a:pPr marL="285750" indent="-285750">
              <a:buFont typeface="Arial" panose="020B0604020202020204" pitchFamily="34" charset="0"/>
              <a:buChar char="•"/>
            </a:pPr>
            <a:r>
              <a:rPr lang="fr-FR" dirty="0">
                <a:solidFill>
                  <a:schemeClr val="bg1"/>
                </a:solidFill>
              </a:rPr>
              <a:t>Directives</a:t>
            </a:r>
          </a:p>
          <a:p>
            <a:r>
              <a:rPr lang="fr-FR" dirty="0">
                <a:solidFill>
                  <a:schemeClr val="bg1"/>
                </a:solidFill>
              </a:rPr>
              <a:t>Coordinamento intersettoriale</a:t>
            </a:r>
            <a:r>
              <a:rPr lang="fr-FR" dirty="0" err="1">
                <a:solidFill>
                  <a:schemeClr val="bg1"/>
                </a:solidFill>
              </a:rPr>
              <a:t/>
            </a:r>
            <a:r>
              <a:rPr lang="fr-FR" dirty="0">
                <a:solidFill>
                  <a:schemeClr val="bg1"/>
                </a:solidFill>
              </a:rPr>
              <a:t/>
            </a:r>
          </a:p>
        </p:txBody>
      </p:sp>
    </p:spTree>
    <p:extLst>
      <p:ext uri="{BB962C8B-B14F-4D97-AF65-F5344CB8AC3E}">
        <p14:creationId xmlns:p14="http://schemas.microsoft.com/office/powerpoint/2010/main" val="1037511487"/>
      </p:ext>
    </p:extLst>
  </p:cSld>
  <p:clrMapOvr>
    <a:masterClrMapping/>
  </p:clrMapOvr>
</p:sld>
</file>

<file path=ppt/slides/slide5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9AC2ECF4-8BD6-D720-E7FE-959F3A2324FA}"/>
              </a:ext>
            </a:extLst>
          </p:cNvPr>
          <p:cNvGrpSpPr/>
          <p:nvPr/>
        </p:nvGrpSpPr>
        <p:grpSpPr>
          <a:xfrm>
            <a:off x="1393610" y="757587"/>
            <a:ext cx="9799638" cy="5575454"/>
            <a:chOff x="1075766" y="727639"/>
            <a:chExt cx="9799638" cy="5575454"/>
          </a:xfrm>
        </p:grpSpPr>
        <p:pic>
          <p:nvPicPr>
            <p:cNvPr id="2" name="Image 1">
              <a:extLst>
                <a:ext uri="{FF2B5EF4-FFF2-40B4-BE49-F238E27FC236}">
                  <a16:creationId xmlns:a16="http://schemas.microsoft.com/office/drawing/2014/main" id="{7E656612-9362-57E2-F645-B379E5F18D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4657"/>
            <a:stretch/>
          </p:blipFill>
          <p:spPr>
            <a:xfrm>
              <a:off x="1075766" y="1558636"/>
              <a:ext cx="9799638" cy="4744457"/>
            </a:xfrm>
            <a:prstGeom prst="rect">
              <a:avLst/>
            </a:prstGeom>
          </p:spPr>
        </p:pic>
        <p:sp>
          <p:nvSpPr>
            <p:cNvPr id="3" name="ZoneTexte 2">
              <a:extLst>
                <a:ext uri="{FF2B5EF4-FFF2-40B4-BE49-F238E27FC236}">
                  <a16:creationId xmlns:a16="http://schemas.microsoft.com/office/drawing/2014/main" id="{B4DE0176-8A4E-D83F-66C3-670239F5ADFA}"/>
                </a:ext>
              </a:extLst>
            </p:cNvPr>
            <p:cNvSpPr txBox="1"/>
            <p:nvPr/>
          </p:nvSpPr>
          <p:spPr>
            <a:xfrm>
              <a:off x="1075766" y="727639"/>
              <a:ext cx="9714154" cy="830997"/>
            </a:xfrm>
            <a:prstGeom prst="rect">
              <a:avLst/>
            </a:prstGeom>
            <a:solidFill>
              <a:schemeClr val="bg1"/>
            </a:solidFill>
          </p:spPr>
          <p:txBody>
            <a:bodyPr wrap="square" rtlCol="0">
              <a:normAutofit fontScale="83333"/>
            </a:bodyPr>
            <a:lstStyle/>
            <a:p>
              <a:pPr algn="ctr"/>
              <a:r>
                <a:rPr lang="fr-FR" sz="2400" b="1" dirty="0">
                  <a:solidFill>
                    <a:srgbClr val="CB0538"/>
                  </a:solidFill>
                </a:rPr>
                <a:t>COMPETENZE EUROPEE IN MATERIA DI CIBERSICUREZZA</a:t>
              </a:r>
            </a:p>
            <a:p>
              <a:pPr algn="ctr"/>
              <a:r>
                <a:rPr lang="fr-FR" sz="2400" b="1" dirty="0">
                  <a:solidFill>
                    <a:srgbClr val="CB0538"/>
                  </a:solidFill>
                </a:rPr>
                <a:t>QUADRO: PROFILI PROFESSIONALI</a:t>
              </a:r>
            </a:p>
          </p:txBody>
        </p:sp>
        <p:sp>
          <p:nvSpPr>
            <p:cNvPr id="4" name="ZoneTexte 3">
              <a:extLst>
                <a:ext uri="{FF2B5EF4-FFF2-40B4-BE49-F238E27FC236}">
                  <a16:creationId xmlns:a16="http://schemas.microsoft.com/office/drawing/2014/main" id="{5914227B-50DA-87C7-4F0E-0DFA1A2E67E6}"/>
                </a:ext>
              </a:extLst>
            </p:cNvPr>
            <p:cNvSpPr txBox="1"/>
            <p:nvPr/>
          </p:nvSpPr>
          <p:spPr>
            <a:xfrm>
              <a:off x="2979491" y="2441955"/>
              <a:ext cx="1312282" cy="646331"/>
            </a:xfrm>
            <a:prstGeom prst="rect">
              <a:avLst/>
            </a:prstGeom>
            <a:solidFill>
              <a:schemeClr val="bg1"/>
            </a:solidFill>
          </p:spPr>
          <p:txBody>
            <a:bodyPr wrap="none" rtlCol="0">
              <a:normAutofit fontScale="65714"/>
            </a:bodyPr>
            <a:lstStyle/>
            <a:p>
              <a:pPr algn="ctr"/>
              <a:r>
                <a:rPr lang="fr-FR" sz="1200" b="1" dirty="0">
                  <a:solidFill>
                    <a:srgbClr val="004F9F"/>
                  </a:solidFill>
                </a:rPr>
                <a:t>Chief Information</a:t>
              </a:r>
            </a:p>
            <a:p>
              <a:pPr algn="ctr"/>
              <a:r>
                <a:rPr lang="fr-FR" sz="1200" b="1" dirty="0">
                  <a:solidFill>
                    <a:srgbClr val="004F9F"/>
                  </a:solidFill>
                </a:rPr>
                <a:t>Responsabile della sicurezza</a:t>
              </a:r>
            </a:p>
            <a:p>
              <a:pPr algn="ctr"/>
              <a:r>
                <a:rPr lang="fr-FR" sz="1200" b="1" dirty="0">
                  <a:solidFill>
                    <a:srgbClr val="004F9F"/>
                  </a:solidFill>
                </a:rPr>
                <a:t>CISO</a:t>
              </a:r>
            </a:p>
          </p:txBody>
        </p:sp>
        <p:sp>
          <p:nvSpPr>
            <p:cNvPr id="5" name="ZoneTexte 4">
              <a:extLst>
                <a:ext uri="{FF2B5EF4-FFF2-40B4-BE49-F238E27FC236}">
                  <a16:creationId xmlns:a16="http://schemas.microsoft.com/office/drawing/2014/main" id="{6A15CC17-DB92-FFBC-C70D-26DF99484D3A}"/>
                </a:ext>
              </a:extLst>
            </p:cNvPr>
            <p:cNvSpPr txBox="1"/>
            <p:nvPr/>
          </p:nvSpPr>
          <p:spPr>
            <a:xfrm>
              <a:off x="5931709" y="2424789"/>
              <a:ext cx="1367362" cy="646331"/>
            </a:xfrm>
            <a:prstGeom prst="rect">
              <a:avLst/>
            </a:prstGeom>
            <a:solidFill>
              <a:schemeClr val="bg1"/>
            </a:solidFill>
          </p:spPr>
          <p:txBody>
            <a:bodyPr wrap="none" rtlCol="0">
              <a:normAutofit fontScale="87500"/>
            </a:bodyPr>
            <a:lstStyle/>
            <a:p>
              <a:pPr algn="ctr"/>
              <a:r>
                <a:rPr lang="fr-FR" sz="1200" b="1" dirty="0">
                  <a:solidFill>
                    <a:srgbClr val="004F9F"/>
                  </a:solidFill>
                </a:rPr>
                <a:t>Cyber legale, politica</a:t>
              </a:r>
            </a:p>
            <a:p>
              <a:pPr algn="ctr"/>
              <a:r>
                <a:rPr lang="fr-FR" sz="1200" b="1" dirty="0">
                  <a:solidFill>
                    <a:srgbClr val="004F9F"/>
                  </a:solidFill>
                </a:rPr>
                <a:t>Compliance </a:t>
              </a:r>
            </a:p>
            <a:p>
              <a:pPr algn="ctr"/>
              <a:r>
                <a:rPr lang="fr-FR" sz="1200" b="1" dirty="0">
                  <a:solidFill>
                    <a:srgbClr val="004F9F"/>
                  </a:solidFill>
                </a:rPr>
                <a:t>Ufficiale</a:t>
              </a:r>
            </a:p>
          </p:txBody>
        </p:sp>
        <p:sp>
          <p:nvSpPr>
            <p:cNvPr id="6" name="ZoneTexte 5">
              <a:extLst>
                <a:ext uri="{FF2B5EF4-FFF2-40B4-BE49-F238E27FC236}">
                  <a16:creationId xmlns:a16="http://schemas.microsoft.com/office/drawing/2014/main" id="{F8EAA1C7-9D19-275E-CA03-90621D8F6CBA}"/>
                </a:ext>
              </a:extLst>
            </p:cNvPr>
            <p:cNvSpPr txBox="1"/>
            <p:nvPr/>
          </p:nvSpPr>
          <p:spPr>
            <a:xfrm>
              <a:off x="7582477" y="3948369"/>
              <a:ext cx="1054840" cy="461665"/>
            </a:xfrm>
            <a:prstGeom prst="rect">
              <a:avLst/>
            </a:prstGeom>
            <a:solidFill>
              <a:schemeClr val="bg1"/>
            </a:solidFill>
          </p:spPr>
          <p:txBody>
            <a:bodyPr wrap="none" rtlCol="0">
              <a:normAutofit fontScale="71428"/>
            </a:bodyPr>
            <a:lstStyle/>
            <a:p>
              <a:pPr algn="ctr"/>
              <a:r>
                <a:rPr lang="fr-FR" sz="1200" b="1" dirty="0" err="1">
                  <a:solidFill>
                    <a:srgbClr val="004F9F"/>
                  </a:solidFill>
                </a:rPr>
                <a:t>Sicurezza informatica</a:t>
              </a:r>
              <a:endParaRPr lang="fr-FR" sz="1200" b="1" dirty="0">
                <a:solidFill>
                  <a:srgbClr val="004F9F"/>
                </a:solidFill>
              </a:endParaRPr>
            </a:p>
            <a:p>
              <a:pPr algn="ctr"/>
              <a:r>
                <a:rPr lang="fr-FR" sz="1200" b="1" dirty="0" err="1">
                  <a:solidFill>
                    <a:srgbClr val="004F9F"/>
                  </a:solidFill>
                </a:rPr>
                <a:t>Implementer</a:t>
              </a:r>
              <a:endParaRPr lang="fr-FR" sz="1200" b="1" dirty="0">
                <a:solidFill>
                  <a:srgbClr val="004F9F"/>
                </a:solidFill>
              </a:endParaRPr>
            </a:p>
          </p:txBody>
        </p:sp>
        <p:sp>
          <p:nvSpPr>
            <p:cNvPr id="7" name="ZoneTexte 6">
              <a:extLst>
                <a:ext uri="{FF2B5EF4-FFF2-40B4-BE49-F238E27FC236}">
                  <a16:creationId xmlns:a16="http://schemas.microsoft.com/office/drawing/2014/main" id="{98C9775C-0D22-A2CF-B530-C78A63F9E6C3}"/>
                </a:ext>
              </a:extLst>
            </p:cNvPr>
            <p:cNvSpPr txBox="1"/>
            <p:nvPr/>
          </p:nvSpPr>
          <p:spPr>
            <a:xfrm>
              <a:off x="7562204" y="2482164"/>
              <a:ext cx="1016689" cy="646331"/>
            </a:xfrm>
            <a:prstGeom prst="rect">
              <a:avLst/>
            </a:prstGeom>
            <a:solidFill>
              <a:schemeClr val="bg1"/>
            </a:solidFill>
          </p:spPr>
          <p:txBody>
            <a:bodyPr wrap="none" rtlCol="0">
              <a:normAutofit fontScale="94444"/>
            </a:bodyPr>
            <a:lstStyle/>
            <a:p>
              <a:pPr algn="ctr"/>
              <a:r>
                <a:rPr lang="fr-FR" sz="1200" b="1" dirty="0">
                  <a:solidFill>
                    <a:srgbClr val="F9B233"/>
                  </a:solidFill>
                </a:rPr>
                <a:t>Minaccia informatica</a:t>
              </a:r>
              <a:r>
                <a:rPr lang="fr-FR" sz="1200" b="1" dirty="0" err="1">
                  <a:solidFill>
                    <a:srgbClr val="F9B233"/>
                  </a:solidFill>
                </a:rPr>
                <a:t/>
              </a:r>
              <a:r>
                <a:rPr lang="fr-FR" sz="1200" b="1" dirty="0">
                  <a:solidFill>
                    <a:srgbClr val="F9B233"/>
                  </a:solidFill>
                </a:rPr>
                <a:t> </a:t>
              </a:r>
            </a:p>
            <a:p>
              <a:pPr algn="ctr"/>
              <a:r>
                <a:rPr lang="fr-FR" sz="1200" b="1" dirty="0" err="1">
                  <a:solidFill>
                    <a:srgbClr val="F9B233"/>
                  </a:solidFill>
                </a:rPr>
                <a:t>Interlligence</a:t>
              </a:r>
              <a:r>
                <a:rPr lang="fr-FR" sz="1200" b="1" dirty="0">
                  <a:solidFill>
                    <a:srgbClr val="F9B233"/>
                  </a:solidFill>
                </a:rPr>
                <a:t> </a:t>
              </a:r>
            </a:p>
            <a:p>
              <a:pPr algn="ctr"/>
              <a:r>
                <a:rPr lang="fr-FR" sz="1200" b="1" dirty="0" err="1">
                  <a:solidFill>
                    <a:srgbClr val="F9B233"/>
                  </a:solidFill>
                </a:rPr>
                <a:t>specialista</a:t>
              </a:r>
              <a:endParaRPr lang="fr-FR" sz="1200" b="1" dirty="0">
                <a:solidFill>
                  <a:srgbClr val="F9B233"/>
                </a:solidFill>
              </a:endParaRPr>
            </a:p>
          </p:txBody>
        </p:sp>
        <p:sp>
          <p:nvSpPr>
            <p:cNvPr id="8" name="ZoneTexte 7">
              <a:extLst>
                <a:ext uri="{FF2B5EF4-FFF2-40B4-BE49-F238E27FC236}">
                  <a16:creationId xmlns:a16="http://schemas.microsoft.com/office/drawing/2014/main" id="{D23BAF2C-118E-2A30-A6EE-C614F2D0EE9D}"/>
                </a:ext>
              </a:extLst>
            </p:cNvPr>
            <p:cNvSpPr txBox="1"/>
            <p:nvPr/>
          </p:nvSpPr>
          <p:spPr>
            <a:xfrm>
              <a:off x="4609524" y="3948369"/>
              <a:ext cx="1054840" cy="461665"/>
            </a:xfrm>
            <a:prstGeom prst="rect">
              <a:avLst/>
            </a:prstGeom>
            <a:solidFill>
              <a:schemeClr val="bg1"/>
            </a:solidFill>
          </p:spPr>
          <p:txBody>
            <a:bodyPr wrap="none" rtlCol="0">
              <a:normAutofit fontScale="56000"/>
            </a:bodyPr>
            <a:lstStyle/>
            <a:p>
              <a:pPr algn="ctr"/>
              <a:r>
                <a:rPr lang="fr-FR" sz="1200" b="1" dirty="0" err="1">
                  <a:solidFill>
                    <a:srgbClr val="F9B233"/>
                  </a:solidFill>
                </a:rPr>
                <a:t>Sicurezza informatica</a:t>
              </a:r>
              <a:endParaRPr lang="fr-FR" sz="1200" b="1" dirty="0">
                <a:solidFill>
                  <a:srgbClr val="F9B233"/>
                </a:solidFill>
              </a:endParaRPr>
            </a:p>
            <a:p>
              <a:pPr algn="ctr"/>
              <a:r>
                <a:rPr lang="fr-FR" sz="1200" b="1" dirty="0">
                  <a:solidFill>
                    <a:srgbClr val="F9B233"/>
                  </a:solidFill>
                </a:rPr>
                <a:t>Revisore dei conti</a:t>
              </a:r>
            </a:p>
          </p:txBody>
        </p:sp>
        <p:sp>
          <p:nvSpPr>
            <p:cNvPr id="9" name="ZoneTexte 8">
              <a:extLst>
                <a:ext uri="{FF2B5EF4-FFF2-40B4-BE49-F238E27FC236}">
                  <a16:creationId xmlns:a16="http://schemas.microsoft.com/office/drawing/2014/main" id="{BCF53BBD-FE39-13D9-B66C-611FCFD1D1B8}"/>
                </a:ext>
              </a:extLst>
            </p:cNvPr>
            <p:cNvSpPr txBox="1"/>
            <p:nvPr/>
          </p:nvSpPr>
          <p:spPr>
            <a:xfrm>
              <a:off x="5996257" y="5417210"/>
              <a:ext cx="1223155" cy="461665"/>
            </a:xfrm>
            <a:prstGeom prst="rect">
              <a:avLst/>
            </a:prstGeom>
            <a:solidFill>
              <a:schemeClr val="bg1"/>
            </a:solidFill>
          </p:spPr>
          <p:txBody>
            <a:bodyPr wrap="none" rtlCol="0">
              <a:normAutofit fontScale="95000"/>
            </a:bodyPr>
            <a:lstStyle/>
            <a:p>
              <a:pPr algn="ctr"/>
              <a:r>
                <a:rPr lang="fr-FR" sz="1200" b="1" dirty="0">
                  <a:solidFill>
                    <a:srgbClr val="F9B233"/>
                  </a:solidFill>
                </a:rPr>
                <a:t>Digital</a:t>
              </a:r>
              <a:r>
                <a:rPr lang="fr-FR" sz="1200" b="1" dirty="0" err="1">
                  <a:solidFill>
                    <a:srgbClr val="F9B233"/>
                  </a:solidFill>
                </a:rPr>
                <a:t> Forensics</a:t>
              </a:r>
              <a:endParaRPr lang="fr-FR" sz="1200" b="1" dirty="0">
                <a:solidFill>
                  <a:srgbClr val="F9B233"/>
                </a:solidFill>
              </a:endParaRPr>
            </a:p>
            <a:p>
              <a:pPr algn="ctr"/>
              <a:r>
                <a:rPr lang="fr-FR" sz="1200" b="1" dirty="0" err="1">
                  <a:solidFill>
                    <a:srgbClr val="F9B233"/>
                  </a:solidFill>
                </a:rPr>
                <a:t>Investigatore</a:t>
              </a:r>
              <a:endParaRPr lang="fr-FR" sz="1200" b="1" dirty="0">
                <a:solidFill>
                  <a:srgbClr val="F9B233"/>
                </a:solidFill>
              </a:endParaRPr>
            </a:p>
          </p:txBody>
        </p:sp>
        <p:sp>
          <p:nvSpPr>
            <p:cNvPr id="10" name="ZoneTexte 9">
              <a:extLst>
                <a:ext uri="{FF2B5EF4-FFF2-40B4-BE49-F238E27FC236}">
                  <a16:creationId xmlns:a16="http://schemas.microsoft.com/office/drawing/2014/main" id="{61874945-9CA9-739A-0B8E-19AC82614377}"/>
                </a:ext>
              </a:extLst>
            </p:cNvPr>
            <p:cNvSpPr txBox="1"/>
            <p:nvPr/>
          </p:nvSpPr>
          <p:spPr>
            <a:xfrm>
              <a:off x="4546752" y="2482164"/>
              <a:ext cx="1108187" cy="461665"/>
            </a:xfrm>
            <a:prstGeom prst="rect">
              <a:avLst/>
            </a:prstGeom>
            <a:solidFill>
              <a:schemeClr val="bg1"/>
            </a:solidFill>
          </p:spPr>
          <p:txBody>
            <a:bodyPr wrap="none" rtlCol="0">
              <a:normAutofit fontScale="75000"/>
            </a:bodyPr>
            <a:lstStyle/>
            <a:p>
              <a:pPr algn="ctr"/>
              <a:r>
                <a:rPr lang="fr-FR" sz="1200" b="1" dirty="0">
                  <a:solidFill>
                    <a:srgbClr val="CB0538"/>
                  </a:solidFill>
                </a:rPr>
                <a:t>Incidente informatico</a:t>
              </a:r>
            </a:p>
            <a:p>
              <a:pPr algn="ctr"/>
              <a:r>
                <a:rPr lang="fr-FR" sz="1200" b="1" dirty="0" err="1">
                  <a:solidFill>
                    <a:srgbClr val="CB0538"/>
                  </a:solidFill>
                </a:rPr>
                <a:t>Responder</a:t>
              </a:r>
              <a:endParaRPr lang="fr-FR" sz="1200" b="1" dirty="0">
                <a:solidFill>
                  <a:srgbClr val="CB0538"/>
                </a:solidFill>
              </a:endParaRPr>
            </a:p>
          </p:txBody>
        </p:sp>
        <p:sp>
          <p:nvSpPr>
            <p:cNvPr id="11" name="ZoneTexte 10">
              <a:extLst>
                <a:ext uri="{FF2B5EF4-FFF2-40B4-BE49-F238E27FC236}">
                  <a16:creationId xmlns:a16="http://schemas.microsoft.com/office/drawing/2014/main" id="{EAB691C8-F8CA-DA59-671D-A9E1499FAC31}"/>
                </a:ext>
              </a:extLst>
            </p:cNvPr>
            <p:cNvSpPr txBox="1"/>
            <p:nvPr/>
          </p:nvSpPr>
          <p:spPr>
            <a:xfrm>
              <a:off x="4422818" y="5417210"/>
              <a:ext cx="1347525" cy="461665"/>
            </a:xfrm>
            <a:prstGeom prst="rect">
              <a:avLst/>
            </a:prstGeom>
            <a:solidFill>
              <a:schemeClr val="bg1"/>
            </a:solidFill>
          </p:spPr>
          <p:txBody>
            <a:bodyPr wrap="square" rtlCol="0">
              <a:normAutofit fontScale="63333"/>
            </a:bodyPr>
            <a:lstStyle/>
            <a:p>
              <a:pPr algn="ctr"/>
              <a:r>
                <a:rPr lang="fr-FR" sz="1200" b="1" dirty="0" err="1">
                  <a:solidFill>
                    <a:srgbClr val="CB0538"/>
                  </a:solidFill>
                </a:rPr>
                <a:t>Sicurezza informatica</a:t>
              </a:r>
              <a:endParaRPr lang="fr-FR" sz="1200" b="1" dirty="0">
                <a:solidFill>
                  <a:srgbClr val="CB0538"/>
                </a:solidFill>
              </a:endParaRPr>
            </a:p>
            <a:p>
              <a:pPr algn="ctr"/>
              <a:r>
                <a:rPr lang="fr-FR" sz="1200" b="1" dirty="0">
                  <a:solidFill>
                    <a:srgbClr val="CB0538"/>
                  </a:solidFill>
                </a:rPr>
                <a:t>Responsabile dei rischi</a:t>
              </a:r>
            </a:p>
          </p:txBody>
        </p:sp>
        <p:sp>
          <p:nvSpPr>
            <p:cNvPr id="12" name="ZoneTexte 11">
              <a:extLst>
                <a:ext uri="{FF2B5EF4-FFF2-40B4-BE49-F238E27FC236}">
                  <a16:creationId xmlns:a16="http://schemas.microsoft.com/office/drawing/2014/main" id="{5A99CB98-F7BD-64AA-9F7D-5DBDD486C651}"/>
                </a:ext>
              </a:extLst>
            </p:cNvPr>
            <p:cNvSpPr txBox="1"/>
            <p:nvPr/>
          </p:nvSpPr>
          <p:spPr>
            <a:xfrm>
              <a:off x="7559441" y="5417210"/>
              <a:ext cx="936154" cy="461665"/>
            </a:xfrm>
            <a:prstGeom prst="rect">
              <a:avLst/>
            </a:prstGeom>
            <a:solidFill>
              <a:schemeClr val="bg1"/>
            </a:solidFill>
          </p:spPr>
          <p:txBody>
            <a:bodyPr wrap="none" rtlCol="0">
              <a:normAutofit fontScale="94736"/>
            </a:bodyPr>
            <a:lstStyle/>
            <a:p>
              <a:pPr algn="ctr"/>
              <a:r>
                <a:rPr lang="fr-FR" sz="1200" b="1" dirty="0" err="1">
                  <a:solidFill>
                    <a:srgbClr val="CB0538"/>
                  </a:solidFill>
                </a:rPr>
                <a:t>Penetrazione</a:t>
              </a:r>
              <a:endParaRPr lang="fr-FR" sz="1200" b="1" dirty="0">
                <a:solidFill>
                  <a:srgbClr val="CB0538"/>
                </a:solidFill>
              </a:endParaRPr>
            </a:p>
            <a:p>
              <a:pPr algn="ctr"/>
              <a:r>
                <a:rPr lang="fr-FR" sz="1200" b="1" dirty="0">
                  <a:solidFill>
                    <a:srgbClr val="CB0538"/>
                  </a:solidFill>
                </a:rPr>
                <a:t>tester</a:t>
              </a:r>
            </a:p>
          </p:txBody>
        </p:sp>
        <p:sp>
          <p:nvSpPr>
            <p:cNvPr id="13" name="ZoneTexte 12">
              <a:extLst>
                <a:ext uri="{FF2B5EF4-FFF2-40B4-BE49-F238E27FC236}">
                  <a16:creationId xmlns:a16="http://schemas.microsoft.com/office/drawing/2014/main" id="{79491D7F-5808-A322-3E64-4CC7919AC488}"/>
                </a:ext>
              </a:extLst>
            </p:cNvPr>
            <p:cNvSpPr txBox="1"/>
            <p:nvPr/>
          </p:nvSpPr>
          <p:spPr>
            <a:xfrm>
              <a:off x="6080414" y="3948369"/>
              <a:ext cx="1054840" cy="461665"/>
            </a:xfrm>
            <a:prstGeom prst="rect">
              <a:avLst/>
            </a:prstGeom>
            <a:solidFill>
              <a:schemeClr val="bg1"/>
            </a:solidFill>
          </p:spPr>
          <p:txBody>
            <a:bodyPr wrap="none" rtlCol="0">
              <a:normAutofit fontScale="93750"/>
            </a:bodyPr>
            <a:lstStyle/>
            <a:p>
              <a:pPr algn="ctr"/>
              <a:r>
                <a:rPr lang="fr-FR" sz="1200" b="1" dirty="0" err="1">
                  <a:solidFill>
                    <a:srgbClr val="95C11F"/>
                  </a:solidFill>
                </a:rPr>
                <a:t>Sicurezza informatica</a:t>
              </a:r>
              <a:endParaRPr lang="fr-FR" sz="1200" b="1" dirty="0">
                <a:solidFill>
                  <a:srgbClr val="95C11F"/>
                </a:solidFill>
              </a:endParaRPr>
            </a:p>
            <a:p>
              <a:pPr algn="ctr"/>
              <a:r>
                <a:rPr lang="fr-FR" sz="1200" b="1" dirty="0" err="1">
                  <a:solidFill>
                    <a:srgbClr val="95C11F"/>
                  </a:solidFill>
                </a:rPr>
                <a:t>Educatore</a:t>
              </a:r>
              <a:endParaRPr lang="fr-FR" sz="1200" b="1" dirty="0">
                <a:solidFill>
                  <a:srgbClr val="95C11F"/>
                </a:solidFill>
              </a:endParaRPr>
            </a:p>
          </p:txBody>
        </p:sp>
        <p:sp>
          <p:nvSpPr>
            <p:cNvPr id="14" name="ZoneTexte 13">
              <a:extLst>
                <a:ext uri="{FF2B5EF4-FFF2-40B4-BE49-F238E27FC236}">
                  <a16:creationId xmlns:a16="http://schemas.microsoft.com/office/drawing/2014/main" id="{A97FEC7F-1C1C-5FBF-45F5-9E2434F97A0A}"/>
                </a:ext>
              </a:extLst>
            </p:cNvPr>
            <p:cNvSpPr txBox="1"/>
            <p:nvPr/>
          </p:nvSpPr>
          <p:spPr>
            <a:xfrm>
              <a:off x="3073914" y="5417210"/>
              <a:ext cx="1054840" cy="461665"/>
            </a:xfrm>
            <a:prstGeom prst="rect">
              <a:avLst/>
            </a:prstGeom>
            <a:solidFill>
              <a:schemeClr val="bg1"/>
            </a:solidFill>
          </p:spPr>
          <p:txBody>
            <a:bodyPr wrap="none" rtlCol="0">
              <a:normAutofit fontScale="94444"/>
            </a:bodyPr>
            <a:lstStyle/>
            <a:p>
              <a:pPr algn="ctr"/>
              <a:r>
                <a:rPr lang="fr-FR" sz="1200" b="1" dirty="0" err="1">
                  <a:solidFill>
                    <a:srgbClr val="95C11F"/>
                  </a:solidFill>
                </a:rPr>
                <a:t>Sicurezza informatica</a:t>
              </a:r>
              <a:endParaRPr lang="fr-FR" sz="1200" b="1" dirty="0">
                <a:solidFill>
                  <a:srgbClr val="95C11F"/>
                </a:solidFill>
              </a:endParaRPr>
            </a:p>
            <a:p>
              <a:pPr algn="ctr"/>
              <a:r>
                <a:rPr lang="fr-FR" sz="1200" b="1" dirty="0" err="1">
                  <a:solidFill>
                    <a:srgbClr val="95C11F"/>
                  </a:solidFill>
                </a:rPr>
                <a:t>Ricercatore</a:t>
              </a:r>
              <a:endParaRPr lang="fr-FR" sz="1200" b="1" dirty="0">
                <a:solidFill>
                  <a:srgbClr val="95C11F"/>
                </a:solidFill>
              </a:endParaRPr>
            </a:p>
          </p:txBody>
        </p:sp>
        <p:sp>
          <p:nvSpPr>
            <p:cNvPr id="15" name="ZoneTexte 14">
              <a:extLst>
                <a:ext uri="{FF2B5EF4-FFF2-40B4-BE49-F238E27FC236}">
                  <a16:creationId xmlns:a16="http://schemas.microsoft.com/office/drawing/2014/main" id="{FF4042E0-60F6-8374-B3BF-AAFDE715D6CC}"/>
                </a:ext>
              </a:extLst>
            </p:cNvPr>
            <p:cNvSpPr txBox="1"/>
            <p:nvPr/>
          </p:nvSpPr>
          <p:spPr>
            <a:xfrm>
              <a:off x="3099341" y="3948369"/>
              <a:ext cx="1054840" cy="461665"/>
            </a:xfrm>
            <a:prstGeom prst="rect">
              <a:avLst/>
            </a:prstGeom>
            <a:solidFill>
              <a:schemeClr val="bg1"/>
            </a:solidFill>
          </p:spPr>
          <p:txBody>
            <a:bodyPr wrap="none" rtlCol="0">
              <a:normAutofit fontScale="94117"/>
            </a:bodyPr>
            <a:lstStyle/>
            <a:p>
              <a:pPr algn="ctr"/>
              <a:r>
                <a:rPr lang="fr-FR" sz="1200" b="1" dirty="0" err="1">
                  <a:solidFill>
                    <a:srgbClr val="95C11F"/>
                  </a:solidFill>
                </a:rPr>
                <a:t>Sicurezza informatica</a:t>
              </a:r>
              <a:endParaRPr lang="fr-FR" sz="1200" b="1" dirty="0">
                <a:solidFill>
                  <a:srgbClr val="95C11F"/>
                </a:solidFill>
              </a:endParaRPr>
            </a:p>
            <a:p>
              <a:pPr algn="ctr"/>
              <a:r>
                <a:rPr lang="fr-FR" sz="1200" b="1" dirty="0">
                  <a:solidFill>
                    <a:srgbClr val="95C11F"/>
                  </a:solidFill>
                </a:rPr>
                <a:t>Architetto</a:t>
              </a:r>
            </a:p>
          </p:txBody>
        </p:sp>
      </p:grpSp>
      <p:pic>
        <p:nvPicPr>
          <p:cNvPr id="17" name="Image 16">
            <a:extLst>
              <a:ext uri="{FF2B5EF4-FFF2-40B4-BE49-F238E27FC236}">
                <a16:creationId xmlns:a16="http://schemas.microsoft.com/office/drawing/2014/main" id="{A2A262B5-4A9B-DDE4-B0C2-79E67C1846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410" y="132702"/>
            <a:ext cx="2609077" cy="2941568"/>
          </a:xfrm>
          <a:prstGeom prst="rect">
            <a:avLst/>
          </a:prstGeom>
        </p:spPr>
      </p:pic>
      <p:sp>
        <p:nvSpPr>
          <p:cNvPr id="18" name="Rectangle 2">
            <a:extLst>
              <a:ext uri="{FF2B5EF4-FFF2-40B4-BE49-F238E27FC236}">
                <a16:creationId xmlns:a16="http://schemas.microsoft.com/office/drawing/2014/main" id="{75B64C4B-3976-965E-7469-A7D173BDAD7C}"/>
              </a:ext>
            </a:extLst>
          </p:cNvPr>
          <p:cNvSpPr txBox="1">
            <a:spLocks noChangeArrowheads="1"/>
          </p:cNvSpPr>
          <p:nvPr/>
        </p:nvSpPr>
        <p:spPr>
          <a:xfrm>
            <a:off x="7710434" y="66260"/>
            <a:ext cx="4360216" cy="478947"/>
          </a:xfrm>
          <a:prstGeom prst="rect">
            <a:avLst/>
          </a:prstGeom>
        </p:spPr>
        <p:txBody>
          <a:bodyPr/>
          <a:lstStyle>
            <a:defPPr>
              <a:defRPr lang="fr-FR"/>
            </a:defPPr>
            <a:lvl1pPr marR="0" lvl="0" indent="0" defTabSz="457200" eaLnBrk="0" fontAlgn="base" hangingPunct="0">
              <a:lnSpc>
                <a:spcPct val="90000"/>
              </a:lnSpc>
              <a:spcBef>
                <a:spcPct val="0"/>
              </a:spcBef>
              <a:spcAft>
                <a:spcPct val="0"/>
              </a:spcAft>
              <a:buClrTx/>
              <a:buSzTx/>
              <a:buFontTx/>
              <a:buNone/>
              <a:tabLst/>
              <a:defRPr kumimoji="0" sz="2800" b="1" i="0" u="none" strike="noStrike" cap="none" spc="0" normalizeH="0" baseline="0">
                <a:ln>
                  <a:noFill/>
                </a:ln>
                <a:solidFill>
                  <a:srgbClr val="1F497D"/>
                </a:solidFill>
                <a:effectLst/>
                <a:uLnTx/>
                <a:uFillTx/>
                <a:latin typeface="Century Gothic"/>
              </a:defRPr>
            </a:lvl1pPr>
            <a:lvl2pPr defTabSz="457200" eaLnBrk="0" fontAlgn="base" hangingPunct="0">
              <a:lnSpc>
                <a:spcPct val="90000"/>
              </a:lnSpc>
              <a:spcBef>
                <a:spcPct val="0"/>
              </a:spcBef>
              <a:spcAft>
                <a:spcPct val="0"/>
              </a:spcAft>
              <a:defRPr sz="2000" b="1">
                <a:latin typeface="Century Gothic" pitchFamily="34" charset="0"/>
              </a:defRPr>
            </a:lvl2pPr>
            <a:lvl3pPr defTabSz="457200" eaLnBrk="0" fontAlgn="base" hangingPunct="0">
              <a:lnSpc>
                <a:spcPct val="90000"/>
              </a:lnSpc>
              <a:spcBef>
                <a:spcPct val="0"/>
              </a:spcBef>
              <a:spcAft>
                <a:spcPct val="0"/>
              </a:spcAft>
              <a:defRPr sz="2000" b="1">
                <a:latin typeface="Century Gothic" pitchFamily="34" charset="0"/>
              </a:defRPr>
            </a:lvl3pPr>
            <a:lvl4pPr defTabSz="457200" eaLnBrk="0" fontAlgn="base" hangingPunct="0">
              <a:lnSpc>
                <a:spcPct val="90000"/>
              </a:lnSpc>
              <a:spcBef>
                <a:spcPct val="0"/>
              </a:spcBef>
              <a:spcAft>
                <a:spcPct val="0"/>
              </a:spcAft>
              <a:defRPr sz="2000" b="1">
                <a:latin typeface="Century Gothic" pitchFamily="34" charset="0"/>
              </a:defRPr>
            </a:lvl4pPr>
            <a:lvl5pPr defTabSz="457200" eaLnBrk="0" fontAlgn="base" hangingPunct="0">
              <a:lnSpc>
                <a:spcPct val="90000"/>
              </a:lnSpc>
              <a:spcBef>
                <a:spcPct val="0"/>
              </a:spcBef>
              <a:spcAft>
                <a:spcPct val="0"/>
              </a:spcAft>
              <a:defRPr sz="2000" b="1">
                <a:latin typeface="Century Gothic" pitchFamily="34" charset="0"/>
              </a:defRPr>
            </a:lvl5pPr>
            <a:lvl6pPr marL="457200" defTabSz="457200" fontAlgn="base">
              <a:lnSpc>
                <a:spcPct val="90000"/>
              </a:lnSpc>
              <a:spcBef>
                <a:spcPct val="0"/>
              </a:spcBef>
              <a:spcAft>
                <a:spcPct val="0"/>
              </a:spcAft>
              <a:defRPr sz="2000" b="1">
                <a:latin typeface="Century Gothic" pitchFamily="34" charset="0"/>
              </a:defRPr>
            </a:lvl6pPr>
            <a:lvl7pPr marL="914400" defTabSz="457200" fontAlgn="base">
              <a:lnSpc>
                <a:spcPct val="90000"/>
              </a:lnSpc>
              <a:spcBef>
                <a:spcPct val="0"/>
              </a:spcBef>
              <a:spcAft>
                <a:spcPct val="0"/>
              </a:spcAft>
              <a:defRPr sz="2000" b="1">
                <a:latin typeface="Century Gothic" pitchFamily="34" charset="0"/>
              </a:defRPr>
            </a:lvl7pPr>
            <a:lvl8pPr marL="1371600" defTabSz="457200" fontAlgn="base">
              <a:lnSpc>
                <a:spcPct val="90000"/>
              </a:lnSpc>
              <a:spcBef>
                <a:spcPct val="0"/>
              </a:spcBef>
              <a:spcAft>
                <a:spcPct val="0"/>
              </a:spcAft>
              <a:defRPr sz="2000" b="1">
                <a:latin typeface="Century Gothic" pitchFamily="34" charset="0"/>
              </a:defRPr>
            </a:lvl8pPr>
            <a:lvl9pPr marL="1828800" defTabSz="457200" fontAlgn="base">
              <a:lnSpc>
                <a:spcPct val="90000"/>
              </a:lnSpc>
              <a:spcBef>
                <a:spcPct val="0"/>
              </a:spcBef>
              <a:spcAft>
                <a:spcPct val="0"/>
              </a:spcAft>
              <a:defRPr sz="2000" b="1">
                <a:latin typeface="Century Gothic" pitchFamily="34" charset="0"/>
              </a:defRPr>
            </a:lvl9pPr>
          </a:lstStyle>
          <a:p>
            <a:pPr algn="r"/>
            <a:r>
              <a:rPr lang="en-US" dirty="0"/>
              <a:t>Istruzione e formazione</a:t>
            </a:r>
          </a:p>
        </p:txBody>
      </p:sp>
      <p:sp>
        <p:nvSpPr>
          <p:cNvPr id="19" name="Espace réservé du pied de page 2">
            <a:extLst>
              <a:ext uri="{FF2B5EF4-FFF2-40B4-BE49-F238E27FC236}">
                <a16:creationId xmlns:a16="http://schemas.microsoft.com/office/drawing/2014/main" id="{79ED6672-5AFB-95ED-7D6E-27E2ACADB683}"/>
              </a:ext>
            </a:extLst>
          </p:cNvPr>
          <p:cNvSpPr>
            <a:spLocks noGrp="1"/>
          </p:cNvSpPr>
          <p:nvPr>
            <p:ph type="ftr" sz="quarter" idx="11"/>
          </p:nvPr>
        </p:nvSpPr>
        <p:spPr>
          <a:xfrm>
            <a:off x="6212879" y="6455196"/>
            <a:ext cx="4114800" cy="365125"/>
          </a:xfrm>
        </p:spPr>
        <p:txBody>
          <a:bodyPr/>
          <a:lstStyle/>
          <a:p>
            <a:pPr algn="r"/>
            <a:r>
              <a:rPr lang="en-GB" noProof="0" dirty="0">
                <a:hlinkClick r:id="rId5"/>
              </a:rPr>
              <a:t>https://cybersecpro-project.eu/</a:t>
            </a:r>
            <a:r>
              <a:rPr lang="en-GB" noProof="0" dirty="0"/>
              <a:t> </a:t>
            </a:r>
          </a:p>
        </p:txBody>
      </p:sp>
      <p:sp>
        <p:nvSpPr>
          <p:cNvPr id="20" name="ZoneTexte 19">
            <a:extLst>
              <a:ext uri="{FF2B5EF4-FFF2-40B4-BE49-F238E27FC236}">
                <a16:creationId xmlns:a16="http://schemas.microsoft.com/office/drawing/2014/main" id="{DDA652DA-9BD6-D56F-A27F-ECE5797F6A75}"/>
              </a:ext>
            </a:extLst>
          </p:cNvPr>
          <p:cNvSpPr txBox="1"/>
          <p:nvPr/>
        </p:nvSpPr>
        <p:spPr>
          <a:xfrm>
            <a:off x="4865354" y="6158270"/>
            <a:ext cx="5559628" cy="365125"/>
          </a:xfrm>
          <a:prstGeom prst="rect">
            <a:avLst/>
          </a:prstGeom>
        </p:spPr>
        <p:txBody>
          <a:bodyPr vert="horz" lIns="91440" tIns="45720" rIns="91440" bIns="45720" rtlCol="0" anchor="ctr"/>
          <a:lstStyle>
            <a:defPPr>
              <a:defRPr lang="fr-FR"/>
            </a:defPPr>
            <a:lvl1pPr algn="ctr">
              <a:defRPr sz="1200">
                <a:solidFill>
                  <a:schemeClr val="tx1">
                    <a:tint val="75000"/>
                  </a:schemeClr>
                </a:solidFill>
              </a:defRPr>
            </a:lvl1pPr>
          </a:lstStyle>
          <a:p>
            <a:r>
              <a:rPr lang="fr-FR" dirty="0">
                <a:hlinkClick r:id="rId6"/>
              </a:rPr>
              <a:t>https://digital-skills-jobs.europa.eu/en/cyber-skills-academy-knowledge-and-training</a:t>
            </a:r>
            <a:r>
              <a:rPr lang="fr-FR" dirty="0"/>
              <a:t> </a:t>
            </a:r>
          </a:p>
        </p:txBody>
      </p:sp>
    </p:spTree>
    <p:extLst>
      <p:ext uri="{BB962C8B-B14F-4D97-AF65-F5344CB8AC3E}">
        <p14:creationId xmlns:p14="http://schemas.microsoft.com/office/powerpoint/2010/main" val="2721880782"/>
      </p:ext>
    </p:extLst>
  </p:cSld>
  <p:clrMapOvr>
    <a:masterClrMapping/>
  </p:clrMapOvr>
</p:sld>
</file>

<file path=ppt/slides/slide5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4D39-F2B6-F4CA-1F46-139CEEA2D952}"/>
              </a:ext>
            </a:extLst>
          </p:cNvPr>
          <p:cNvSpPr>
            <a:spLocks noGrp="1"/>
          </p:cNvSpPr>
          <p:nvPr>
            <p:ph type="ctrTitle"/>
          </p:nvPr>
        </p:nvSpPr>
        <p:spPr/>
        <p:txBody>
          <a:bodyPr>
            <a:normAutofit fontScale="90000"/>
          </a:bodyPr>
          <a:lstStyle/>
          <a:p>
            <a:r>
              <a:rPr lang="fr-FR" sz="4400" dirty="0"/>
              <a:t>Uso</a:t>
            </a:r>
            <a:br>
              <a:rPr lang="fr-FR" dirty="0"/>
            </a:br>
            <a:r>
              <a:rPr lang="fr-FR" dirty="0"/>
              <a:t>di infrastrutture critiche</a:t>
            </a:r>
          </a:p>
        </p:txBody>
      </p:sp>
      <p:sp>
        <p:nvSpPr>
          <p:cNvPr id="3" name="Sous-titre 2">
            <a:extLst>
              <a:ext uri="{FF2B5EF4-FFF2-40B4-BE49-F238E27FC236}">
                <a16:creationId xmlns:a16="http://schemas.microsoft.com/office/drawing/2014/main" id="{4C2B598F-9052-CF2E-6A29-0E6C8D00AA55}"/>
              </a:ext>
            </a:extLst>
          </p:cNvPr>
          <p:cNvSpPr>
            <a:spLocks noGrp="1"/>
          </p:cNvSpPr>
          <p:nvPr>
            <p:ph type="subTitle" idx="1"/>
          </p:nvPr>
        </p:nvSpPr>
        <p:spPr>
          <a:xfrm>
            <a:off x="7128151" y="5802086"/>
            <a:ext cx="4836869" cy="455673"/>
          </a:xfrm>
        </p:spPr>
        <p:txBody>
          <a:bodyPr>
            <a:normAutofit fontScale="84745"/>
          </a:bodyPr>
          <a:lstStyle/>
          <a:p>
            <a:r>
              <a:rPr lang="fr-FR" dirty="0" err="1"/>
              <a:t>Parti interessate</a:t>
            </a:r>
            <a:r>
              <a:rPr lang="fr-FR" dirty="0"/>
              <a:t> portuali e marittime</a:t>
            </a:r>
          </a:p>
        </p:txBody>
      </p:sp>
      <p:sp>
        <p:nvSpPr>
          <p:cNvPr id="5" name="Espace réservé du texte 4">
            <a:extLst>
              <a:ext uri="{FF2B5EF4-FFF2-40B4-BE49-F238E27FC236}">
                <a16:creationId xmlns:a16="http://schemas.microsoft.com/office/drawing/2014/main" id="{F0BE506F-9648-6252-EA8B-010DC1DDBF51}"/>
              </a:ext>
            </a:extLst>
          </p:cNvPr>
          <p:cNvSpPr>
            <a:spLocks noGrp="1"/>
          </p:cNvSpPr>
          <p:nvPr>
            <p:ph type="body" sz="quarter" idx="10"/>
          </p:nvPr>
        </p:nvSpPr>
        <p:spPr/>
        <p:txBody>
          <a:bodyPr/>
          <a:lstStyle/>
          <a:p>
            <a:r>
              <a:rPr lang="fr-FR" sz="4400" dirty="0"/>
              <a:t>Porto marittimo </a:t>
            </a:r>
          </a:p>
        </p:txBody>
      </p:sp>
      <p:pic>
        <p:nvPicPr>
          <p:cNvPr id="10" name="Espace réservé pour une image  9">
            <a:extLst>
              <a:ext uri="{FF2B5EF4-FFF2-40B4-BE49-F238E27FC236}">
                <a16:creationId xmlns:a16="http://schemas.microsoft.com/office/drawing/2014/main" id="{2B35F023-5FC3-797A-D94D-6F61B3D0E48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79203289"/>
      </p:ext>
    </p:extLst>
  </p:cSld>
  <p:clrMapOvr>
    <a:masterClrMapping/>
  </p:clrMapOvr>
</p:sld>
</file>

<file path=ppt/slides/slide5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E755552-1359-D089-8068-3B00CD845367}"/>
              </a:ext>
            </a:extLst>
          </p:cNvPr>
          <p:cNvSpPr txBox="1"/>
          <p:nvPr/>
        </p:nvSpPr>
        <p:spPr>
          <a:xfrm>
            <a:off x="10930881" y="1333605"/>
            <a:ext cx="883575"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entury Gothic"/>
                <a:ea typeface="+mn-ea"/>
                <a:cs typeface="+mn-cs"/>
              </a:rPr>
              <a:t>CRYPTO</a:t>
            </a:r>
          </a:p>
        </p:txBody>
      </p:sp>
      <p:sp>
        <p:nvSpPr>
          <p:cNvPr id="6" name="ZoneTexte 5">
            <a:extLst>
              <a:ext uri="{FF2B5EF4-FFF2-40B4-BE49-F238E27FC236}">
                <a16:creationId xmlns:a16="http://schemas.microsoft.com/office/drawing/2014/main" id="{5CC063A2-1EB4-81EE-39C6-7A49B12A1D6F}"/>
              </a:ext>
            </a:extLst>
          </p:cNvPr>
          <p:cNvSpPr txBox="1"/>
          <p:nvPr/>
        </p:nvSpPr>
        <p:spPr>
          <a:xfrm>
            <a:off x="10930881" y="2159987"/>
            <a:ext cx="1104900"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entury Gothic"/>
                <a:ea typeface="+mn-ea"/>
                <a:cs typeface="+mn-cs"/>
              </a:rPr>
              <a:t>CONTROLLO DI ACCESSO</a:t>
            </a:r>
          </a:p>
        </p:txBody>
      </p:sp>
      <p:sp>
        <p:nvSpPr>
          <p:cNvPr id="7" name="ZoneTexte 6">
            <a:extLst>
              <a:ext uri="{FF2B5EF4-FFF2-40B4-BE49-F238E27FC236}">
                <a16:creationId xmlns:a16="http://schemas.microsoft.com/office/drawing/2014/main" id="{8452B309-B277-B15A-B0C4-A786D69057C4}"/>
              </a:ext>
            </a:extLst>
          </p:cNvPr>
          <p:cNvSpPr txBox="1"/>
          <p:nvPr/>
        </p:nvSpPr>
        <p:spPr>
          <a:xfrm>
            <a:off x="10930881" y="5932958"/>
            <a:ext cx="1173719"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entury Gothic"/>
                <a:ea typeface="+mn-ea"/>
                <a:cs typeface="+mn-cs"/>
              </a:rPr>
              <a:t>PASSWORD</a:t>
            </a:r>
          </a:p>
        </p:txBody>
      </p:sp>
      <p:sp>
        <p:nvSpPr>
          <p:cNvPr id="8" name="ZoneTexte 7">
            <a:extLst>
              <a:ext uri="{FF2B5EF4-FFF2-40B4-BE49-F238E27FC236}">
                <a16:creationId xmlns:a16="http://schemas.microsoft.com/office/drawing/2014/main" id="{577E2A25-9B3F-4992-526B-31C0EA4689C5}"/>
              </a:ext>
            </a:extLst>
          </p:cNvPr>
          <p:cNvSpPr txBox="1"/>
          <p:nvPr/>
        </p:nvSpPr>
        <p:spPr>
          <a:xfrm>
            <a:off x="10930881" y="3584303"/>
            <a:ext cx="934871"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entury Gothic"/>
                <a:ea typeface="+mn-ea"/>
                <a:cs typeface="+mn-cs"/>
              </a:rPr>
              <a:t>BCP/BRP</a:t>
            </a:r>
          </a:p>
        </p:txBody>
      </p:sp>
      <p:sp>
        <p:nvSpPr>
          <p:cNvPr id="9" name="ZoneTexte 8">
            <a:extLst>
              <a:ext uri="{FF2B5EF4-FFF2-40B4-BE49-F238E27FC236}">
                <a16:creationId xmlns:a16="http://schemas.microsoft.com/office/drawing/2014/main" id="{A1B0AB6B-DC8E-E765-97A4-942E7C1DD44D}"/>
              </a:ext>
            </a:extLst>
          </p:cNvPr>
          <p:cNvSpPr txBox="1"/>
          <p:nvPr/>
        </p:nvSpPr>
        <p:spPr>
          <a:xfrm>
            <a:off x="10930881" y="4615726"/>
            <a:ext cx="787395"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entury Gothic"/>
                <a:ea typeface="+mn-ea"/>
                <a:cs typeface="+mn-cs"/>
              </a:rPr>
              <a:t>D.SIGN</a:t>
            </a:r>
          </a:p>
        </p:txBody>
      </p:sp>
      <p:sp>
        <p:nvSpPr>
          <p:cNvPr id="10" name="Titre 1">
            <a:extLst>
              <a:ext uri="{FF2B5EF4-FFF2-40B4-BE49-F238E27FC236}">
                <a16:creationId xmlns:a16="http://schemas.microsoft.com/office/drawing/2014/main" id="{7A0E9C75-144F-49DB-BBDE-F3309DDF312C}"/>
              </a:ext>
            </a:extLst>
          </p:cNvPr>
          <p:cNvSpPr txBox="1">
            <a:spLocks/>
          </p:cNvSpPr>
          <p:nvPr/>
        </p:nvSpPr>
        <p:spPr>
          <a:xfrm>
            <a:off x="452676" y="113414"/>
            <a:ext cx="10949763" cy="771308"/>
          </a:xfrm>
          <a:prstGeom prst="rect">
            <a:avLst/>
          </a:prstGeom>
        </p:spPr>
        <p:txBody>
          <a:bodyPr vert="horz" lIns="91440" tIns="45720" rIns="91440" bIns="45720" rtlCol="0" anchor="b">
            <a:normAutofit fontScale="82352" lnSpcReduction="10000"/>
          </a:bodyPr>
          <a:lstStyle>
            <a:lvl1pPr>
              <a:lnSpc>
                <a:spcPct val="90000"/>
              </a:lnSpc>
              <a:spcBef>
                <a:spcPct val="0"/>
              </a:spcBef>
              <a:buNone/>
              <a:defRPr sz="3200" spc="10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100" normalizeH="0" baseline="0" noProof="0" dirty="0" err="1">
                <a:ln>
                  <a:noFill/>
                </a:ln>
                <a:solidFill>
                  <a:srgbClr val="000000"/>
                </a:solidFill>
                <a:effectLst/>
                <a:uLnTx/>
                <a:uFillTx/>
                <a:latin typeface="Book Antiqua"/>
                <a:ea typeface="+mj-ea"/>
                <a:cs typeface="+mj-cs"/>
              </a:rPr>
              <a:t>Qual</a:t>
            </a:r>
            <a:r>
              <a:rPr kumimoji="0" lang="fr-FR" sz="3200" b="0" i="0" u="none" strike="noStrike" kern="1200" cap="none" spc="100" normalizeH="0" baseline="0" noProof="0" dirty="0">
                <a:ln>
                  <a:noFill/>
                </a:ln>
                <a:solidFill>
                  <a:srgbClr val="000000"/>
                </a:solidFill>
                <a:effectLst/>
                <a:uLnTx/>
                <a:uFillTx/>
                <a:latin typeface="Book Antiqua"/>
                <a:ea typeface="+mj-ea"/>
                <a:cs typeface="+mj-cs"/>
              </a:rPr>
              <a:t> è</a:t>
            </a:r>
            <a:r>
              <a:rPr kumimoji="0" lang="fr-FR" sz="3200" b="0" i="0" u="none" strike="noStrike" kern="1200" cap="none" spc="100" normalizeH="0" baseline="0" noProof="0" dirty="0" err="1">
                <a:ln>
                  <a:noFill/>
                </a:ln>
                <a:solidFill>
                  <a:srgbClr val="000000"/>
                </a:solidFill>
                <a:effectLst/>
                <a:uLnTx/>
                <a:uFillTx/>
                <a:latin typeface="Book Antiqua"/>
                <a:ea typeface="+mj-ea"/>
                <a:cs typeface="+mj-cs"/>
              </a:rPr>
              <a:t> l'</a:t>
            </a:r>
            <a:r>
              <a:rPr kumimoji="0" lang="fr-FR" sz="3200" b="0" i="0" u="none" strike="noStrike" kern="1200" cap="none" spc="100" normalizeH="0" baseline="0" noProof="0" dirty="0">
                <a:ln>
                  <a:noFill/>
                </a:ln>
                <a:solidFill>
                  <a:srgbClr val="000000"/>
                </a:solidFill>
                <a:effectLst/>
                <a:uLnTx/>
                <a:uFillTx/>
                <a:latin typeface="Book Antiqua"/>
                <a:ea typeface="+mj-ea"/>
                <a:cs typeface="+mj-cs"/>
              </a:rPr>
              <a:t>obiettivo degli aggressori?</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900" b="0" i="0" u="none" strike="noStrike" kern="1200" cap="none" spc="100" normalizeH="0" baseline="0" noProof="0" dirty="0">
                <a:ln>
                  <a:noFill/>
                </a:ln>
                <a:solidFill>
                  <a:srgbClr val="FFBA00"/>
                </a:solidFill>
                <a:effectLst/>
                <a:uLnTx/>
                <a:uFillTx/>
                <a:latin typeface="Book Antiqua"/>
                <a:ea typeface="+mj-ea"/>
                <a:cs typeface="+mj-cs"/>
              </a:rPr>
              <a:t>Garanzia delle informazioni</a:t>
            </a:r>
          </a:p>
        </p:txBody>
      </p:sp>
      <p:sp>
        <p:nvSpPr>
          <p:cNvPr id="11" name="Rectangle : coins arrondis 10">
            <a:extLst>
              <a:ext uri="{FF2B5EF4-FFF2-40B4-BE49-F238E27FC236}">
                <a16:creationId xmlns:a16="http://schemas.microsoft.com/office/drawing/2014/main" id="{30111506-46F6-AEDB-FDC0-1930386AC6CB}"/>
              </a:ext>
            </a:extLst>
          </p:cNvPr>
          <p:cNvSpPr/>
          <p:nvPr/>
        </p:nvSpPr>
        <p:spPr>
          <a:xfrm>
            <a:off x="411073" y="1115355"/>
            <a:ext cx="1927930" cy="77130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t>Riservatezza</a:t>
            </a:r>
            <a:endParaRPr lang="fr-FR" dirty="0"/>
          </a:p>
        </p:txBody>
      </p:sp>
      <p:sp>
        <p:nvSpPr>
          <p:cNvPr id="12" name="Rectangle : coins arrondis 11">
            <a:extLst>
              <a:ext uri="{FF2B5EF4-FFF2-40B4-BE49-F238E27FC236}">
                <a16:creationId xmlns:a16="http://schemas.microsoft.com/office/drawing/2014/main" id="{EC73E33A-5CC6-0AB1-CAE6-04AAC7F3B12E}"/>
              </a:ext>
            </a:extLst>
          </p:cNvPr>
          <p:cNvSpPr/>
          <p:nvPr/>
        </p:nvSpPr>
        <p:spPr>
          <a:xfrm>
            <a:off x="411073" y="2120300"/>
            <a:ext cx="1927930" cy="77130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err="1"/>
              <a:t>Integrità</a:t>
            </a:r>
            <a:endParaRPr lang="fr-FR" dirty="0"/>
          </a:p>
        </p:txBody>
      </p:sp>
      <p:sp>
        <p:nvSpPr>
          <p:cNvPr id="13" name="Rectangle : coins arrondis 12">
            <a:extLst>
              <a:ext uri="{FF2B5EF4-FFF2-40B4-BE49-F238E27FC236}">
                <a16:creationId xmlns:a16="http://schemas.microsoft.com/office/drawing/2014/main" id="{7B4C429D-D132-40E4-0115-502E378D72B5}"/>
              </a:ext>
            </a:extLst>
          </p:cNvPr>
          <p:cNvSpPr/>
          <p:nvPr/>
        </p:nvSpPr>
        <p:spPr>
          <a:xfrm>
            <a:off x="411073" y="3304858"/>
            <a:ext cx="1927930" cy="77130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5000"/>
          </a:bodyPr>
          <a:lstStyle/>
          <a:p>
            <a:r>
              <a:rPr lang="fr-FR" dirty="0" err="1"/>
              <a:t>Disponibilità</a:t>
            </a:r>
            <a:endParaRPr lang="fr-FR" dirty="0"/>
          </a:p>
        </p:txBody>
      </p:sp>
      <p:sp>
        <p:nvSpPr>
          <p:cNvPr id="14" name="Rectangle : coins arrondis 13">
            <a:extLst>
              <a:ext uri="{FF2B5EF4-FFF2-40B4-BE49-F238E27FC236}">
                <a16:creationId xmlns:a16="http://schemas.microsoft.com/office/drawing/2014/main" id="{124A5979-02C0-A0CD-5E52-98F5BFBF3CC8}"/>
              </a:ext>
            </a:extLst>
          </p:cNvPr>
          <p:cNvSpPr/>
          <p:nvPr/>
        </p:nvSpPr>
        <p:spPr>
          <a:xfrm>
            <a:off x="411073" y="4440430"/>
            <a:ext cx="1927930" cy="7713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Non-</a:t>
            </a:r>
          </a:p>
          <a:p>
            <a:r>
              <a:rPr lang="fr-FR" dirty="0" err="1"/>
              <a:t>Ripudio</a:t>
            </a:r>
            <a:endParaRPr lang="fr-FR" dirty="0"/>
          </a:p>
        </p:txBody>
      </p:sp>
      <p:sp>
        <p:nvSpPr>
          <p:cNvPr id="15" name="Rectangle : coins arrondis 14">
            <a:extLst>
              <a:ext uri="{FF2B5EF4-FFF2-40B4-BE49-F238E27FC236}">
                <a16:creationId xmlns:a16="http://schemas.microsoft.com/office/drawing/2014/main" id="{3D169BD0-387F-43E8-1615-6E119E48C529}"/>
              </a:ext>
            </a:extLst>
          </p:cNvPr>
          <p:cNvSpPr/>
          <p:nvPr/>
        </p:nvSpPr>
        <p:spPr>
          <a:xfrm>
            <a:off x="411073" y="5701193"/>
            <a:ext cx="1927930" cy="77130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err="1"/>
              <a:t>Autenticazione</a:t>
            </a:r>
            <a:endParaRPr lang="fr-FR" dirty="0"/>
          </a:p>
        </p:txBody>
      </p:sp>
      <p:sp>
        <p:nvSpPr>
          <p:cNvPr id="16" name="Flèche : droite 15">
            <a:extLst>
              <a:ext uri="{FF2B5EF4-FFF2-40B4-BE49-F238E27FC236}">
                <a16:creationId xmlns:a16="http://schemas.microsoft.com/office/drawing/2014/main" id="{FB683DB5-9480-0578-B57C-AB4D7A52C423}"/>
              </a:ext>
            </a:extLst>
          </p:cNvPr>
          <p:cNvSpPr/>
          <p:nvPr/>
        </p:nvSpPr>
        <p:spPr>
          <a:xfrm>
            <a:off x="2427515" y="796151"/>
            <a:ext cx="8403770" cy="1391148"/>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454"/>
          </a:bodyPr>
          <a:lstStyle/>
          <a:p>
            <a:r>
              <a:rPr lang="en-US" sz="1600" dirty="0"/>
              <a:t>Le informazioni non sono divulgate alle entità di sistema (utenti, processi, dispositivi) a meno che non siano state autorizzate ad accedere alle informazioni</a:t>
            </a:r>
            <a:endParaRPr lang="fr-FR" sz="1600" dirty="0"/>
          </a:p>
        </p:txBody>
      </p:sp>
      <p:sp>
        <p:nvSpPr>
          <p:cNvPr id="17" name="Flèche : droite 16">
            <a:extLst>
              <a:ext uri="{FF2B5EF4-FFF2-40B4-BE49-F238E27FC236}">
                <a16:creationId xmlns:a16="http://schemas.microsoft.com/office/drawing/2014/main" id="{14BA0D7E-5CE3-44C6-69A8-FE603B03F703}"/>
              </a:ext>
            </a:extLst>
          </p:cNvPr>
          <p:cNvSpPr/>
          <p:nvPr/>
        </p:nvSpPr>
        <p:spPr>
          <a:xfrm>
            <a:off x="2427515" y="1833745"/>
            <a:ext cx="8403770" cy="139114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096"/>
          </a:bodyPr>
          <a:lstStyle/>
          <a:p>
            <a:r>
              <a:rPr lang="en-US" sz="1600" dirty="0"/>
              <a:t>La proprietà per cui un'entità non è stata modificata in un</a:t>
            </a:r>
          </a:p>
          <a:p>
            <a:r>
              <a:rPr lang="en-US" sz="1600" dirty="0"/>
              <a:t>in modo non autorizzato.</a:t>
            </a:r>
            <a:endParaRPr lang="fr-FR" sz="1600" dirty="0"/>
          </a:p>
        </p:txBody>
      </p:sp>
      <p:sp>
        <p:nvSpPr>
          <p:cNvPr id="18" name="Flèche : droite 17">
            <a:extLst>
              <a:ext uri="{FF2B5EF4-FFF2-40B4-BE49-F238E27FC236}">
                <a16:creationId xmlns:a16="http://schemas.microsoft.com/office/drawing/2014/main" id="{03CD0414-A5EA-1F7F-4EB0-15A0A0C0ECA1}"/>
              </a:ext>
            </a:extLst>
          </p:cNvPr>
          <p:cNvSpPr/>
          <p:nvPr/>
        </p:nvSpPr>
        <p:spPr>
          <a:xfrm>
            <a:off x="2427515" y="3005285"/>
            <a:ext cx="8403770" cy="1391148"/>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r>
              <a:rPr lang="en-US" sz="1600" dirty="0"/>
              <a:t>Essere accessibile e utilizzabile su richiesta da un'entità autorizzata.</a:t>
            </a:r>
            <a:endParaRPr lang="fr-FR" sz="1600" dirty="0"/>
          </a:p>
        </p:txBody>
      </p:sp>
      <p:sp>
        <p:nvSpPr>
          <p:cNvPr id="19" name="Flèche : droite 18">
            <a:extLst>
              <a:ext uri="{FF2B5EF4-FFF2-40B4-BE49-F238E27FC236}">
                <a16:creationId xmlns:a16="http://schemas.microsoft.com/office/drawing/2014/main" id="{BD526155-970F-9C3E-2B08-8B43DF142C8C}"/>
              </a:ext>
            </a:extLst>
          </p:cNvPr>
          <p:cNvSpPr/>
          <p:nvPr/>
        </p:nvSpPr>
        <p:spPr>
          <a:xfrm>
            <a:off x="2427515" y="4169736"/>
            <a:ext cx="8403770" cy="1391148"/>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3721"/>
          </a:bodyPr>
          <a:lstStyle/>
          <a:p>
            <a:r>
              <a:rPr lang="en-US" sz="1600" dirty="0"/>
              <a:t>Garanzia che al mittente delle informazioni sia fornita la prova della consegna e al destinatario una prova dell'identità del mittente, in modo che nessuno dei due possa negare di aver elaborato le informazioni.</a:t>
            </a:r>
            <a:endParaRPr lang="fr-FR" sz="1600" dirty="0"/>
          </a:p>
        </p:txBody>
      </p:sp>
      <p:sp>
        <p:nvSpPr>
          <p:cNvPr id="20" name="Flèche : droite 19">
            <a:extLst>
              <a:ext uri="{FF2B5EF4-FFF2-40B4-BE49-F238E27FC236}">
                <a16:creationId xmlns:a16="http://schemas.microsoft.com/office/drawing/2014/main" id="{CA2562CB-21BD-0D6D-380D-ED04F35E8CA9}"/>
              </a:ext>
            </a:extLst>
          </p:cNvPr>
          <p:cNvSpPr/>
          <p:nvPr/>
        </p:nvSpPr>
        <p:spPr>
          <a:xfrm>
            <a:off x="2467574" y="5391273"/>
            <a:ext cx="8403770" cy="1391148"/>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9325"/>
          </a:bodyPr>
          <a:lstStyle/>
          <a:p>
            <a:r>
              <a:rPr lang="en-US" sz="1600" dirty="0"/>
              <a:t>Verificare l'identità o altri attributi dichiarati o assunti da un'entità (utente, processo o dispositivo) o per verificare la fonte e l'integrità dei dati.</a:t>
            </a:r>
            <a:endParaRPr lang="fr-FR" sz="1600" dirty="0"/>
          </a:p>
        </p:txBody>
      </p:sp>
    </p:spTree>
    <p:extLst>
      <p:ext uri="{BB962C8B-B14F-4D97-AF65-F5344CB8AC3E}">
        <p14:creationId xmlns:p14="http://schemas.microsoft.com/office/powerpoint/2010/main" val="1677185604"/>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439C06-1ABC-E668-1109-8EDECC960EE4}"/>
              </a:ext>
            </a:extLst>
          </p:cNvPr>
          <p:cNvSpPr/>
          <p:nvPr/>
        </p:nvSpPr>
        <p:spPr>
          <a:xfrm>
            <a:off x="899161" y="1370267"/>
            <a:ext cx="6043086" cy="525654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5348"/>
          </a:bodyPr>
          <a:lstStyle/>
          <a:p>
            <a:pPr algn="r"/>
            <a:r>
              <a:rPr lang="fr-FR" sz="1400" b="1" dirty="0" err="1">
                <a:solidFill>
                  <a:schemeClr val="accent5">
                    <a:lumMod val="50000"/>
                  </a:schemeClr>
                </a:solidFill>
              </a:rPr>
              <a:t>Protezione</a:t>
            </a:r>
            <a:r>
              <a:rPr lang="fr-FR" sz="1400" b="1" dirty="0">
                <a:solidFill>
                  <a:schemeClr val="accent5">
                    <a:lumMod val="50000"/>
                  </a:schemeClr>
                </a:solidFill>
              </a:rPr>
              <a:t> dei dati personali</a:t>
            </a: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p:txBody>
      </p:sp>
      <p:sp>
        <p:nvSpPr>
          <p:cNvPr id="4" name="Titre 1">
            <a:extLst>
              <a:ext uri="{FF2B5EF4-FFF2-40B4-BE49-F238E27FC236}">
                <a16:creationId xmlns:a16="http://schemas.microsoft.com/office/drawing/2014/main" id="{4F920490-65DB-ECA9-FD76-6BD4F815CA58}"/>
              </a:ext>
            </a:extLst>
          </p:cNvPr>
          <p:cNvSpPr txBox="1">
            <a:spLocks/>
          </p:cNvSpPr>
          <p:nvPr/>
        </p:nvSpPr>
        <p:spPr>
          <a:xfrm>
            <a:off x="384582" y="207195"/>
            <a:ext cx="10949763" cy="784406"/>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Aree funzionali</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(CYBERSECPRO </a:t>
            </a:r>
            <a:r>
              <a:rPr kumimoji="0" lang="fr-FR" sz="1400" b="0"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Taxonomy</a:t>
            </a: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a:t>
            </a:r>
            <a:endParaRPr kumimoji="0" lang="fr-FR" sz="3600" b="0" i="0" u="none" strike="noStrike" kern="1200" cap="none" spc="0" normalizeH="0" baseline="0" noProof="0" dirty="0">
              <a:ln>
                <a:noFill/>
              </a:ln>
              <a:solidFill>
                <a:srgbClr val="000000"/>
              </a:solidFill>
              <a:effectLst/>
              <a:uLnTx/>
              <a:uFillTx/>
              <a:latin typeface="Book Antiqua"/>
              <a:ea typeface="+mj-ea"/>
              <a:cs typeface="+mj-cs"/>
            </a:endParaRPr>
          </a:p>
        </p:txBody>
      </p:sp>
      <p:pic>
        <p:nvPicPr>
          <p:cNvPr id="5" name="Image 4">
            <a:extLst>
              <a:ext uri="{FF2B5EF4-FFF2-40B4-BE49-F238E27FC236}">
                <a16:creationId xmlns:a16="http://schemas.microsoft.com/office/drawing/2014/main" id="{B8C789CB-D4E6-70F2-9B3B-600B89D666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22104" y="599398"/>
            <a:ext cx="3598274" cy="5071853"/>
          </a:xfrm>
          <a:prstGeom prst="rect">
            <a:avLst/>
          </a:prstGeom>
        </p:spPr>
      </p:pic>
      <p:sp>
        <p:nvSpPr>
          <p:cNvPr id="14" name="Rectangle 13">
            <a:extLst>
              <a:ext uri="{FF2B5EF4-FFF2-40B4-BE49-F238E27FC236}">
                <a16:creationId xmlns:a16="http://schemas.microsoft.com/office/drawing/2014/main" id="{5BA97C68-81E5-2A5C-3DAB-7F07E3659EB5}"/>
              </a:ext>
            </a:extLst>
          </p:cNvPr>
          <p:cNvSpPr/>
          <p:nvPr/>
        </p:nvSpPr>
        <p:spPr>
          <a:xfrm>
            <a:off x="1066801" y="1915885"/>
            <a:ext cx="5723046" cy="455852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9795"/>
          </a:bodyPr>
          <a:lstStyle/>
          <a:p>
            <a:pPr algn="r"/>
            <a:r>
              <a:rPr lang="fr-FR" sz="1400" b="1" dirty="0">
                <a:solidFill>
                  <a:schemeClr val="accent5">
                    <a:lumMod val="50000"/>
                  </a:schemeClr>
                </a:solidFill>
              </a:rPr>
              <a:t>Aspetti umani della</a:t>
            </a:r>
            <a:r>
              <a:rPr lang="fr-FR" sz="1400" b="1" dirty="0" err="1">
                <a:solidFill>
                  <a:schemeClr val="accent5">
                    <a:lumMod val="50000"/>
                  </a:schemeClr>
                </a:solidFill>
              </a:rPr>
              <a:t>  sicurezza informatica</a:t>
            </a:r>
            <a:r>
              <a:rPr lang="fr-FR" sz="1400" b="1" dirty="0">
                <a:solidFill>
                  <a:schemeClr val="accent5">
                    <a:lumMod val="50000"/>
                  </a:schemeClr>
                </a:solidFill>
              </a:rPr>
              <a:t>    </a:t>
            </a: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p:txBody>
      </p:sp>
      <p:sp>
        <p:nvSpPr>
          <p:cNvPr id="11" name="Rectangle 10">
            <a:extLst>
              <a:ext uri="{FF2B5EF4-FFF2-40B4-BE49-F238E27FC236}">
                <a16:creationId xmlns:a16="http://schemas.microsoft.com/office/drawing/2014/main" id="{94DE72FF-6EDA-4759-8152-A016CDA48331}"/>
              </a:ext>
            </a:extLst>
          </p:cNvPr>
          <p:cNvSpPr/>
          <p:nvPr/>
        </p:nvSpPr>
        <p:spPr>
          <a:xfrm>
            <a:off x="1230087" y="3917872"/>
            <a:ext cx="5387987" cy="1187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accent5">
                  <a:lumMod val="50000"/>
                </a:schemeClr>
              </a:solidFill>
            </a:endParaRPr>
          </a:p>
          <a:p>
            <a:pPr algn="ctr"/>
            <a:endParaRPr lang="fr-FR" sz="1400" b="1" dirty="0">
              <a:solidFill>
                <a:schemeClr val="accent5">
                  <a:lumMod val="50000"/>
                </a:schemeClr>
              </a:solidFill>
            </a:endParaRPr>
          </a:p>
          <a:p>
            <a:pPr algn="ctr"/>
            <a:r>
              <a:rPr lang="fr-FR" sz="1400" b="1" dirty="0">
                <a:solidFill>
                  <a:schemeClr val="accent5">
                    <a:lumMod val="50000"/>
                  </a:schemeClr>
                </a:solidFill>
              </a:rPr>
              <a:t>Strumenti e</a:t>
            </a:r>
            <a:r>
              <a:rPr lang="fr-FR" sz="1400" b="1" dirty="0" err="1">
                <a:solidFill>
                  <a:schemeClr val="accent5">
                    <a:lumMod val="50000"/>
                  </a:schemeClr>
                </a:solidFill>
              </a:rPr>
              <a:t> tecnologia</a:t>
            </a:r>
            <a:endParaRPr lang="fr-FR" sz="1400" b="1" dirty="0">
              <a:solidFill>
                <a:schemeClr val="accent5">
                  <a:lumMod val="50000"/>
                </a:schemeClr>
              </a:solidFill>
            </a:endParaRPr>
          </a:p>
        </p:txBody>
      </p:sp>
      <p:sp>
        <p:nvSpPr>
          <p:cNvPr id="6" name="Rectangle 5">
            <a:extLst>
              <a:ext uri="{FF2B5EF4-FFF2-40B4-BE49-F238E27FC236}">
                <a16:creationId xmlns:a16="http://schemas.microsoft.com/office/drawing/2014/main" id="{84A7C8BA-D173-4041-C7A5-FF2A6F731640}"/>
              </a:ext>
            </a:extLst>
          </p:cNvPr>
          <p:cNvSpPr/>
          <p:nvPr/>
        </p:nvSpPr>
        <p:spPr>
          <a:xfrm>
            <a:off x="1393373" y="2090056"/>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4313"/>
          </a:bodyPr>
          <a:lstStyle/>
          <a:p>
            <a:pPr algn="ctr"/>
            <a:r>
              <a:rPr lang="fr-FR" sz="1400" b="1" dirty="0" err="1">
                <a:solidFill>
                  <a:schemeClr val="accent5">
                    <a:lumMod val="50000"/>
                  </a:schemeClr>
                </a:solidFill>
              </a:rPr>
              <a:t>Gestione</a:t>
            </a:r>
            <a:r>
              <a:rPr lang="fr-FR" sz="1400" b="1" dirty="0">
                <a:solidFill>
                  <a:schemeClr val="accent5">
                    <a:lumMod val="50000"/>
                  </a:schemeClr>
                </a:solidFill>
              </a:rPr>
              <a:t> dei rischi di cybersicurezza</a:t>
            </a:r>
          </a:p>
        </p:txBody>
      </p:sp>
      <p:sp>
        <p:nvSpPr>
          <p:cNvPr id="7" name="Rectangle 6">
            <a:extLst>
              <a:ext uri="{FF2B5EF4-FFF2-40B4-BE49-F238E27FC236}">
                <a16:creationId xmlns:a16="http://schemas.microsoft.com/office/drawing/2014/main" id="{95CF4D51-49F4-0367-01F1-F66AE4BC6494}"/>
              </a:ext>
            </a:extLst>
          </p:cNvPr>
          <p:cNvSpPr/>
          <p:nvPr/>
        </p:nvSpPr>
        <p:spPr>
          <a:xfrm>
            <a:off x="1393373" y="2677885"/>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Gestione della sicurezza informatica</a:t>
            </a:r>
            <a:r>
              <a:rPr lang="fr-FR" sz="1400" b="1" dirty="0">
                <a:solidFill>
                  <a:schemeClr val="accent5">
                    <a:lumMod val="50000"/>
                  </a:schemeClr>
                </a:solidFill>
              </a:rPr>
              <a:t> </a:t>
            </a:r>
            <a:r>
              <a:rPr lang="fr-FR" sz="1400" b="1" dirty="0" err="1">
                <a:solidFill>
                  <a:schemeClr val="accent5">
                    <a:lumMod val="50000"/>
                  </a:schemeClr>
                </a:solidFill>
              </a:rPr>
              <a:t/>
            </a:r>
            <a:r>
              <a:rPr lang="fr-FR" sz="1400" b="1" dirty="0">
                <a:solidFill>
                  <a:schemeClr val="accent5">
                    <a:lumMod val="50000"/>
                  </a:schemeClr>
                </a:solidFill>
              </a:rPr>
              <a:t/>
            </a:r>
          </a:p>
        </p:txBody>
      </p:sp>
      <p:sp>
        <p:nvSpPr>
          <p:cNvPr id="8" name="Rectangle 7">
            <a:extLst>
              <a:ext uri="{FF2B5EF4-FFF2-40B4-BE49-F238E27FC236}">
                <a16:creationId xmlns:a16="http://schemas.microsoft.com/office/drawing/2014/main" id="{5C0A090A-795B-E333-85BE-110F2050FB94}"/>
              </a:ext>
            </a:extLst>
          </p:cNvPr>
          <p:cNvSpPr/>
          <p:nvPr/>
        </p:nvSpPr>
        <p:spPr>
          <a:xfrm>
            <a:off x="1393373" y="3286993"/>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4871"/>
          </a:bodyPr>
          <a:lstStyle/>
          <a:p>
            <a:pPr algn="ctr"/>
            <a:r>
              <a:rPr lang="fr-FR" sz="1400" b="1" dirty="0">
                <a:solidFill>
                  <a:schemeClr val="accent5">
                    <a:lumMod val="50000"/>
                  </a:schemeClr>
                </a:solidFill>
              </a:rPr>
              <a:t>Risposta a incidenti informatici</a:t>
            </a:r>
            <a:r>
              <a:rPr lang="fr-FR" sz="1400" b="1" dirty="0" err="1">
                <a:solidFill>
                  <a:schemeClr val="accent5">
                    <a:lumMod val="50000"/>
                  </a:schemeClr>
                </a:solidFill>
              </a:rPr>
              <a:t/>
            </a:r>
            <a:endParaRPr lang="fr-FR" sz="1400" b="1" dirty="0">
              <a:solidFill>
                <a:schemeClr val="accent5">
                  <a:lumMod val="50000"/>
                </a:schemeClr>
              </a:solidFill>
            </a:endParaRPr>
          </a:p>
        </p:txBody>
      </p:sp>
      <p:sp>
        <p:nvSpPr>
          <p:cNvPr id="9" name="Rectangle 8">
            <a:extLst>
              <a:ext uri="{FF2B5EF4-FFF2-40B4-BE49-F238E27FC236}">
                <a16:creationId xmlns:a16="http://schemas.microsoft.com/office/drawing/2014/main" id="{E68CC707-8055-94F6-1944-80D96C0DD008}"/>
              </a:ext>
            </a:extLst>
          </p:cNvPr>
          <p:cNvSpPr/>
          <p:nvPr/>
        </p:nvSpPr>
        <p:spPr>
          <a:xfrm>
            <a:off x="1393373" y="4005227"/>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Penetrazione test</a:t>
            </a:r>
            <a:r>
              <a:rPr lang="fr-FR" sz="1400" b="1" dirty="0">
                <a:solidFill>
                  <a:schemeClr val="accent5">
                    <a:lumMod val="50000"/>
                  </a:schemeClr>
                </a:solidFill>
              </a:rPr>
              <a:t> </a:t>
            </a:r>
            <a:r>
              <a:rPr lang="fr-FR" sz="1400" b="1" dirty="0" err="1">
                <a:solidFill>
                  <a:schemeClr val="accent5">
                    <a:lumMod val="50000"/>
                  </a:schemeClr>
                </a:solidFill>
              </a:rPr>
              <a:t/>
            </a:r>
            <a:endParaRPr lang="fr-FR" sz="1400" b="1" dirty="0">
              <a:solidFill>
                <a:schemeClr val="accent5">
                  <a:lumMod val="50000"/>
                </a:schemeClr>
              </a:solidFill>
            </a:endParaRPr>
          </a:p>
        </p:txBody>
      </p:sp>
      <p:sp>
        <p:nvSpPr>
          <p:cNvPr id="10" name="Rectangle 9">
            <a:extLst>
              <a:ext uri="{FF2B5EF4-FFF2-40B4-BE49-F238E27FC236}">
                <a16:creationId xmlns:a16="http://schemas.microsoft.com/office/drawing/2014/main" id="{D524A53A-F949-89CD-8AFF-8103068D84A8}"/>
              </a:ext>
            </a:extLst>
          </p:cNvPr>
          <p:cNvSpPr/>
          <p:nvPr/>
        </p:nvSpPr>
        <p:spPr>
          <a:xfrm>
            <a:off x="4103473" y="3989873"/>
            <a:ext cx="2460171"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accent5">
                    <a:lumMod val="50000"/>
                  </a:schemeClr>
                </a:solidFill>
              </a:rPr>
              <a:t>Sicurezza delle reti e delle comunicazioni</a:t>
            </a:r>
            <a:r>
              <a:rPr lang="fr-FR" sz="1400" b="1" dirty="0" err="1">
                <a:solidFill>
                  <a:schemeClr val="accent5">
                    <a:lumMod val="50000"/>
                  </a:schemeClr>
                </a:solidFill>
              </a:rPr>
              <a:t/>
            </a:r>
            <a:endParaRPr lang="fr-FR" sz="1400" b="1" dirty="0">
              <a:solidFill>
                <a:schemeClr val="accent5">
                  <a:lumMod val="50000"/>
                </a:schemeClr>
              </a:solidFill>
            </a:endParaRPr>
          </a:p>
        </p:txBody>
      </p:sp>
      <p:sp>
        <p:nvSpPr>
          <p:cNvPr id="12" name="Rectangle 11">
            <a:extLst>
              <a:ext uri="{FF2B5EF4-FFF2-40B4-BE49-F238E27FC236}">
                <a16:creationId xmlns:a16="http://schemas.microsoft.com/office/drawing/2014/main" id="{9D678F36-B414-1EDE-2965-E399D3BB07DA}"/>
              </a:ext>
            </a:extLst>
          </p:cNvPr>
          <p:cNvSpPr/>
          <p:nvPr/>
        </p:nvSpPr>
        <p:spPr>
          <a:xfrm>
            <a:off x="1230087" y="5190613"/>
            <a:ext cx="5387987" cy="583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Gestione della cibersicurezza</a:t>
            </a:r>
            <a:r>
              <a:rPr lang="fr-FR" sz="1400" b="1" dirty="0">
                <a:solidFill>
                  <a:schemeClr val="accent5">
                    <a:lumMod val="50000"/>
                  </a:schemeClr>
                </a:solidFill>
              </a:rPr>
              <a:t/>
            </a:r>
          </a:p>
        </p:txBody>
      </p:sp>
      <p:sp>
        <p:nvSpPr>
          <p:cNvPr id="13" name="Rectangle 12">
            <a:extLst>
              <a:ext uri="{FF2B5EF4-FFF2-40B4-BE49-F238E27FC236}">
                <a16:creationId xmlns:a16="http://schemas.microsoft.com/office/drawing/2014/main" id="{24D80E7C-821A-2DC4-3296-C3E955DD516B}"/>
              </a:ext>
            </a:extLst>
          </p:cNvPr>
          <p:cNvSpPr/>
          <p:nvPr/>
        </p:nvSpPr>
        <p:spPr>
          <a:xfrm>
            <a:off x="1230087" y="5851250"/>
            <a:ext cx="5387987" cy="583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3220"/>
          </a:bodyPr>
          <a:lstStyle/>
          <a:p>
            <a:pPr algn="ctr"/>
            <a:r>
              <a:rPr lang="fr-FR" sz="1400" b="1" dirty="0" err="1">
                <a:solidFill>
                  <a:schemeClr val="accent5">
                    <a:lumMod val="50000"/>
                  </a:schemeClr>
                </a:solidFill>
              </a:rPr>
              <a:t>Cybersicurezza</a:t>
            </a:r>
            <a:r>
              <a:rPr lang="fr-FR" sz="1400" b="1" dirty="0">
                <a:solidFill>
                  <a:schemeClr val="accent5">
                    <a:lumMod val="50000"/>
                  </a:schemeClr>
                </a:solidFill>
              </a:rPr>
              <a:t> Politica, processo, conformità</a:t>
            </a:r>
          </a:p>
        </p:txBody>
      </p:sp>
    </p:spTree>
    <p:extLst>
      <p:ext uri="{BB962C8B-B14F-4D97-AF65-F5344CB8AC3E}">
        <p14:creationId xmlns:p14="http://schemas.microsoft.com/office/powerpoint/2010/main" val="2945637202"/>
      </p:ext>
    </p:extLst>
  </p:cSld>
  <p:clrMapOvr>
    <a:masterClrMapping/>
  </p:clrMapOvr>
</p:sld>
</file>

<file path=ppt/slides/slide5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62D80A-9639-430F-A1F9-E2254042E2A6}"/>
              </a:ext>
            </a:extLst>
          </p:cNvPr>
          <p:cNvSpPr/>
          <p:nvPr/>
        </p:nvSpPr>
        <p:spPr>
          <a:xfrm>
            <a:off x="1303908" y="3412171"/>
            <a:ext cx="9280478" cy="2585323"/>
          </a:xfrm>
          <a:prstGeom prst="rect">
            <a:avLst/>
          </a:prstGeom>
        </p:spPr>
        <p:txBody>
          <a:bodyPr wrap="square">
            <a:normAutofit fontScale="90322"/>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a:ea typeface="+mn-ea"/>
                <a:cs typeface="+mn-cs"/>
              </a:rPr>
              <a:t>Sistemi particolari da prendere in considerazione: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Sistemi di ponti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Sistemi di gestione e movimentazione merci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Sistemi di propulsione e gestione dei macchinari e controllo della potenza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Sistemi di controllo degli accessi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Sistemi di gestione e assistenza passeggeri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Reti pubbliche destinate ai passeggeri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Sistemi amministrativi e di assistenza agli equipaggi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Sistemi di comunicazione</a:t>
            </a:r>
          </a:p>
        </p:txBody>
      </p:sp>
      <p:sp>
        <p:nvSpPr>
          <p:cNvPr id="3" name="AutoShape 4">
            <a:extLst>
              <a:ext uri="{FF2B5EF4-FFF2-40B4-BE49-F238E27FC236}">
                <a16:creationId xmlns:a16="http://schemas.microsoft.com/office/drawing/2014/main" id="{CC8C455A-8644-45AD-8D89-E40E75EDDD84}"/>
              </a:ext>
            </a:extLst>
          </p:cNvPr>
          <p:cNvSpPr>
            <a:spLocks noChangeArrowheads="1"/>
          </p:cNvSpPr>
          <p:nvPr/>
        </p:nvSpPr>
        <p:spPr bwMode="blackWhite">
          <a:xfrm>
            <a:off x="1303908" y="134241"/>
            <a:ext cx="9773782" cy="399937"/>
          </a:xfrm>
          <a:prstGeom prst="rect">
            <a:avLst/>
          </a:prstGeom>
        </p:spPr>
        <p:txBody>
          <a:body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87A1A"/>
                </a:solidFill>
                <a:effectLst/>
                <a:uLnTx/>
                <a:uFillTx/>
                <a:latin typeface="Century Gothic"/>
                <a:ea typeface="+mn-ea"/>
                <a:cs typeface="+mn-cs"/>
              </a:rPr>
              <a:t>Quadro marittimo - Legale</a:t>
            </a:r>
            <a:r>
              <a:rPr kumimoji="0" lang="en-US" sz="2400" b="1" i="0" u="none" strike="noStrike" kern="1200" cap="none" spc="0" normalizeH="0" baseline="0" noProof="0">
                <a:ln>
                  <a:noFill/>
                </a:ln>
                <a:solidFill>
                  <a:srgbClr val="D87A1A"/>
                </a:solidFill>
                <a:effectLst/>
                <a:uLnTx/>
                <a:uFillTx/>
                <a:latin typeface="Century Gothic"/>
                <a:ea typeface="+mn-ea"/>
                <a:cs typeface="+mn-cs"/>
              </a:rPr>
              <a:t> (internazionale)</a:t>
            </a:r>
            <a:endParaRPr kumimoji="0" lang="en-US" sz="2400" b="1" i="0" u="none" strike="noStrike" kern="1200" cap="none" spc="0" normalizeH="0" baseline="0" noProof="0" dirty="0">
              <a:ln>
                <a:noFill/>
              </a:ln>
              <a:solidFill>
                <a:srgbClr val="D87A1A"/>
              </a:solidFill>
              <a:effectLst/>
              <a:uLnTx/>
              <a:uFillTx/>
              <a:latin typeface="Century Gothic"/>
              <a:ea typeface="+mn-ea"/>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D87A1A"/>
              </a:solidFill>
              <a:effectLst/>
              <a:uLnTx/>
              <a:uFillTx/>
              <a:latin typeface="Century Gothic"/>
              <a:ea typeface="+mn-ea"/>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87A1A"/>
                </a:solidFill>
                <a:effectLst/>
                <a:uLnTx/>
                <a:uFillTx/>
                <a:latin typeface="Century Gothic"/>
                <a:ea typeface="+mn-ea"/>
                <a:cs typeface="+mn-cs"/>
              </a:rPr>
              <a:t>RISOLUZIONI IMO</a:t>
            </a:r>
          </a:p>
        </p:txBody>
      </p:sp>
      <p:sp>
        <p:nvSpPr>
          <p:cNvPr id="4" name="Rectangle 3">
            <a:extLst>
              <a:ext uri="{FF2B5EF4-FFF2-40B4-BE49-F238E27FC236}">
                <a16:creationId xmlns:a16="http://schemas.microsoft.com/office/drawing/2014/main" id="{9F6E0075-EFB7-4CAE-A41A-415B296A64DE}"/>
              </a:ext>
            </a:extLst>
          </p:cNvPr>
          <p:cNvSpPr/>
          <p:nvPr/>
        </p:nvSpPr>
        <p:spPr>
          <a:xfrm>
            <a:off x="1398031" y="1467045"/>
            <a:ext cx="9395937" cy="159318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1818"/>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MSC.428(98) (16 giugno 2017) GESTIONE DEL RISCHIO INFORMATICO MARITTIMO NEI SISTEMI DI GESTIONE DELLA SICUREZZA</a:t>
            </a:r>
            <a:r>
              <a:rPr kumimoji="0" lang="fr-FR" sz="1600" b="0" i="0" u="none" strike="noStrike" kern="1200" cap="none" spc="0" normalizeH="0" baseline="0" noProof="0" dirty="0">
                <a:ln>
                  <a:noFill/>
                </a:ln>
                <a:solidFill>
                  <a:srgbClr val="FFFFFF"/>
                </a:solidFill>
                <a:effectLst/>
                <a:uLnTx/>
                <a:uFillTx/>
                <a:latin typeface="Century Gothic"/>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Century Gothic"/>
                <a:ea typeface="+mn-ea"/>
                <a:cs typeface="+mn-cs"/>
              </a:rPr>
              <a:t>un sistema di gestione della sicurezza approvato dovrebbe tener conto della gestione del rischio informatico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Century Gothic"/>
                <a:ea typeface="+mn-ea"/>
                <a:cs typeface="+mn-cs"/>
              </a:rPr>
              <a:t>Le amministrazioni dovrebbero garantire che i rischi informatici siano adeguatamente affrontati nei sistemi di gestione della sicurezza 01 gennaio 2021</a:t>
            </a:r>
            <a:r>
              <a:rPr kumimoji="0" lang="en-US" sz="1600" b="0" i="0" u="none" strike="noStrike" kern="1200" cap="none" spc="0" normalizeH="0" baseline="0" noProof="0" dirty="0">
                <a:ln>
                  <a:noFill/>
                </a:ln>
                <a:solidFill>
                  <a:srgbClr val="FFFFFF"/>
                </a:solidFill>
                <a:effectLst/>
                <a:uLnTx/>
                <a:uFillTx/>
                <a:latin typeface="Century Gothic"/>
                <a:ea typeface="+mn-ea"/>
                <a:cs typeface="+mn-cs"/>
              </a:rPr>
              <a:t> (Survey ?)</a:t>
            </a:r>
            <a:endParaRPr kumimoji="0" lang="fr-FR" sz="16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5" name="Image 4">
            <a:extLst>
              <a:ext uri="{FF2B5EF4-FFF2-40B4-BE49-F238E27FC236}">
                <a16:creationId xmlns:a16="http://schemas.microsoft.com/office/drawing/2014/main" id="{97019902-1E1F-4C01-830B-FB8A4385C9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15286" y="5709237"/>
            <a:ext cx="4094494" cy="1014522"/>
          </a:xfrm>
          <a:prstGeom prst="rect">
            <a:avLst/>
          </a:prstGeom>
        </p:spPr>
      </p:pic>
    </p:spTree>
    <p:extLst>
      <p:ext uri="{BB962C8B-B14F-4D97-AF65-F5344CB8AC3E}">
        <p14:creationId xmlns:p14="http://schemas.microsoft.com/office/powerpoint/2010/main" val="3603453068"/>
      </p:ext>
    </p:extLst>
  </p:cSld>
  <p:clrMapOvr>
    <a:masterClrMapping/>
  </p:clrMapOvr>
</p:sld>
</file>

<file path=ppt/slides/slide58.xml><?xml version="1.0" encoding="utf-8"?>
<p:sld xmlns:a16="http://schemas.microsoft.com/office/drawing/2014/main" xmlns:p14="http://schemas.microsoft.com/office/powerpoint/2010/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46B806-0D72-6FC1-D94A-037203732EC5}"/>
              </a:ext>
            </a:extLst>
          </p:cNvPr>
          <p:cNvSpPr>
            <a:spLocks noGrp="1"/>
          </p:cNvSpPr>
          <p:nvPr>
            <p:ph type="sldNum" sz="quarter" idx="12"/>
          </p:nvPr>
        </p:nvSpPr>
        <p:spPr>
          <a:xfrm>
            <a:off x="11278939" y="6354893"/>
            <a:ext cx="6179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FC096-D195-4392-A597-E50EA60D946D}" type="slidenum">
              <a:rPr kumimoji="0" lang="fr-FR"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100" b="0" i="0" u="none" strike="noStrike" kern="1200" cap="none" spc="0" normalizeH="0" baseline="0" noProof="0">
              <a:ln>
                <a:noFill/>
              </a:ln>
              <a:solidFill>
                <a:srgbClr val="000000"/>
              </a:solidFill>
              <a:effectLst/>
              <a:uLnTx/>
              <a:uFillTx/>
              <a:latin typeface="Century Gothic"/>
              <a:ea typeface="+mn-ea"/>
              <a:cs typeface="+mn-cs"/>
            </a:endParaRPr>
          </a:p>
        </p:txBody>
      </p:sp>
      <p:graphicFrame>
        <p:nvGraphicFramePr>
          <p:cNvPr id="4" name="Tableau 3">
            <a:extLst>
              <a:ext uri="{FF2B5EF4-FFF2-40B4-BE49-F238E27FC236}">
                <a16:creationId xmlns:a16="http://schemas.microsoft.com/office/drawing/2014/main" id="{712788AF-F001-65BE-5405-1264BF30E84F}"/>
              </a:ext>
            </a:extLst>
          </p:cNvPr>
          <p:cNvGraphicFramePr>
            <a:graphicFrameLocks noGrp="1"/>
          </p:cNvGraphicFramePr>
          <p:nvPr>
            <p:extLst>
              <p:ext uri="{D42A27DB-BD31-4B8C-83A1-F6EECF244321}">
                <p14:modId xmlns:p14="http://schemas.microsoft.com/office/powerpoint/2010/main" val="1071042167"/>
              </p:ext>
            </p:extLst>
          </p:nvPr>
        </p:nvGraphicFramePr>
        <p:xfrm>
          <a:off x="37581" y="856317"/>
          <a:ext cx="12116837" cy="5435957"/>
        </p:xfrm>
        <a:graphic>
          <a:graphicData uri="http://schemas.openxmlformats.org/drawingml/2006/table">
            <a:tbl>
              <a:tblPr firstRow="1" bandRow="1"/>
              <a:tblGrid>
                <a:gridCol w="1747676">
                  <a:extLst>
                    <a:ext uri="{9D8B030D-6E8A-4147-A177-3AD203B41FA5}">
                      <a16:colId xmlns:a16="http://schemas.microsoft.com/office/drawing/2014/main" val="1883102741"/>
                    </a:ext>
                  </a:extLst>
                </a:gridCol>
                <a:gridCol w="1736419">
                  <a:extLst>
                    <a:ext uri="{9D8B030D-6E8A-4147-A177-3AD203B41FA5}">
                      <a16:colId xmlns:a16="http://schemas.microsoft.com/office/drawing/2014/main" val="1770675081"/>
                    </a:ext>
                  </a:extLst>
                </a:gridCol>
                <a:gridCol w="615554">
                  <a:extLst>
                    <a:ext uri="{9D8B030D-6E8A-4147-A177-3AD203B41FA5}">
                      <a16:colId xmlns:a16="http://schemas.microsoft.com/office/drawing/2014/main" val="3815746551"/>
                    </a:ext>
                  </a:extLst>
                </a:gridCol>
                <a:gridCol w="423876">
                  <a:extLst>
                    <a:ext uri="{9D8B030D-6E8A-4147-A177-3AD203B41FA5}">
                      <a16:colId xmlns:a16="http://schemas.microsoft.com/office/drawing/2014/main" val="4033603630"/>
                    </a:ext>
                  </a:extLst>
                </a:gridCol>
                <a:gridCol w="379605">
                  <a:extLst>
                    <a:ext uri="{9D8B030D-6E8A-4147-A177-3AD203B41FA5}">
                      <a16:colId xmlns:a16="http://schemas.microsoft.com/office/drawing/2014/main" val="3424418428"/>
                    </a:ext>
                  </a:extLst>
                </a:gridCol>
                <a:gridCol w="1015246">
                  <a:extLst>
                    <a:ext uri="{9D8B030D-6E8A-4147-A177-3AD203B41FA5}">
                      <a16:colId xmlns:a16="http://schemas.microsoft.com/office/drawing/2014/main" val="1260312136"/>
                    </a:ext>
                  </a:extLst>
                </a:gridCol>
                <a:gridCol w="2328278">
                  <a:extLst>
                    <a:ext uri="{9D8B030D-6E8A-4147-A177-3AD203B41FA5}">
                      <a16:colId xmlns:a16="http://schemas.microsoft.com/office/drawing/2014/main" val="2037152445"/>
                    </a:ext>
                  </a:extLst>
                </a:gridCol>
                <a:gridCol w="2525628">
                  <a:extLst>
                    <a:ext uri="{9D8B030D-6E8A-4147-A177-3AD203B41FA5}">
                      <a16:colId xmlns:a16="http://schemas.microsoft.com/office/drawing/2014/main" val="1391157696"/>
                    </a:ext>
                  </a:extLst>
                </a:gridCol>
                <a:gridCol w="1344555">
                  <a:extLst>
                    <a:ext uri="{9D8B030D-6E8A-4147-A177-3AD203B41FA5}">
                      <a16:colId xmlns:a16="http://schemas.microsoft.com/office/drawing/2014/main" val="97435156"/>
                    </a:ext>
                  </a:extLst>
                </a:gridCol>
              </a:tblGrid>
              <a:tr h="69536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fr-FR" sz="1100" dirty="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normAutofit fontScale="88888"/>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Riferimento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normAutofit fontScale="84615"/>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a:latin typeface="Calibri" panose="020F0502020204030204" pitchFamily="34" charset="0"/>
                          <a:ea typeface="Calibri" panose="020F0502020204030204" pitchFamily="34" charset="0"/>
                          <a:cs typeface="Calibri" panose="020F0502020204030204" pitchFamily="34" charset="0"/>
                        </a:rPr>
                        <a:t>Utente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a:latin typeface="Calibri" panose="020F0502020204030204" pitchFamily="34" charset="0"/>
                          <a:ea typeface="Calibri" panose="020F0502020204030204" pitchFamily="34" charset="0"/>
                          <a:cs typeface="Calibri" panose="020F0502020204030204" pitchFamily="34" charset="0"/>
                        </a:rPr>
                        <a:t>Net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a:latin typeface="Calibri" panose="020F0502020204030204" pitchFamily="34" charset="0"/>
                          <a:ea typeface="Calibri" panose="020F0502020204030204" pitchFamily="34" charset="0"/>
                          <a:cs typeface="Calibri" panose="020F0502020204030204" pitchFamily="34" charset="0"/>
                        </a:rPr>
                        <a:t>SI</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err="1">
                          <a:latin typeface="Calibri" panose="020F0502020204030204" pitchFamily="34" charset="0"/>
                          <a:ea typeface="Calibri" panose="020F0502020204030204" pitchFamily="34" charset="0"/>
                          <a:cs typeface="Calibri" panose="020F0502020204030204" pitchFamily="34" charset="0"/>
                        </a:rPr>
                        <a:t>Chi è interessato</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dirty="0" err="1">
                          <a:latin typeface="Calibri" panose="020F0502020204030204" pitchFamily="34" charset="0"/>
                          <a:ea typeface="Calibri" panose="020F0502020204030204" pitchFamily="34" charset="0"/>
                          <a:cs typeface="Calibri" panose="020F0502020204030204" pitchFamily="34" charset="0"/>
                        </a:rPr>
                        <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dirty="0" err="1">
                          <a:latin typeface="Calibri" panose="020F0502020204030204" pitchFamily="34" charset="0"/>
                          <a:ea typeface="Calibri" panose="020F0502020204030204" pitchFamily="34" charset="0"/>
                          <a:cs typeface="Calibri" panose="020F0502020204030204" pitchFamily="34" charset="0"/>
                        </a:rPr>
                        <a:t/>
                      </a:r>
                      <a:endParaRPr lang="fr-FR" sz="1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err="1">
                          <a:latin typeface="Calibri" panose="020F0502020204030204" pitchFamily="34" charset="0"/>
                          <a:ea typeface="Calibri" panose="020F0502020204030204" pitchFamily="34" charset="0"/>
                          <a:cs typeface="Calibri" panose="020F0502020204030204" pitchFamily="34" charset="0"/>
                        </a:rPr>
                        <a:t>Misure preventive</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dirty="0" err="1">
                          <a:latin typeface="Calibri" panose="020F0502020204030204" pitchFamily="34" charset="0"/>
                          <a:ea typeface="Calibri" panose="020F0502020204030204" pitchFamily="34" charset="0"/>
                          <a:cs typeface="Calibri" panose="020F0502020204030204" pitchFamily="34" charset="0"/>
                        </a:rPr>
                        <a:t/>
                      </a:r>
                      <a:endParaRPr lang="fr-FR" sz="1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normAutofit fontScale="96000"/>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latin typeface="Calibri" panose="020F0502020204030204" pitchFamily="34" charset="0"/>
                          <a:ea typeface="Calibri" panose="020F0502020204030204" pitchFamily="34" charset="0"/>
                          <a:cs typeface="Calibri" panose="020F0502020204030204" pitchFamily="34" charset="0"/>
                        </a:rPr>
                        <a:t>Capacità di difesa</a:t>
                      </a:r>
                      <a:endParaRPr lang="fr-FR" sz="1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err="1">
                          <a:latin typeface="Calibri" panose="020F0502020204030204" pitchFamily="34" charset="0"/>
                          <a:ea typeface="Calibri" panose="020F0502020204030204" pitchFamily="34" charset="0"/>
                          <a:cs typeface="Calibri" panose="020F0502020204030204" pitchFamily="34" charset="0"/>
                        </a:rPr>
                        <a:t>Reconquest</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dirty="0" err="1">
                          <a:latin typeface="Calibri" panose="020F0502020204030204" pitchFamily="34" charset="0"/>
                          <a:ea typeface="Calibri" panose="020F0502020204030204" pitchFamily="34" charset="0"/>
                          <a:cs typeface="Calibri" panose="020F0502020204030204" pitchFamily="34" charset="0"/>
                        </a:rPr>
                        <a:t>Judicial</a:t>
                      </a:r>
                      <a:r>
                        <a:rPr lang="fr-FR" sz="11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759377902"/>
                  </a:ext>
                </a:extLst>
              </a:tr>
              <a:tr h="16672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800" b="1" dirty="0">
                          <a:latin typeface="Calibri" panose="020F0502020204030204" pitchFamily="34" charset="0"/>
                          <a:ea typeface="Calibri" panose="020F0502020204030204" pitchFamily="34" charset="0"/>
                          <a:cs typeface="Calibri" panose="020F0502020204030204" pitchFamily="34" charset="0"/>
                        </a:rPr>
                        <a:t>C I (Nazioni:</a:t>
                      </a:r>
                      <a:r>
                        <a:rPr lang="fr-FR" sz="1800" b="1" dirty="0" err="1">
                          <a:latin typeface="Calibri" panose="020F0502020204030204" pitchFamily="34" charset="0"/>
                          <a:ea typeface="Calibri" panose="020F0502020204030204" pitchFamily="34" charset="0"/>
                          <a:cs typeface="Calibri" panose="020F0502020204030204" pitchFamily="34" charset="0"/>
                        </a:rPr>
                        <a:t> dopo il 2013)</a:t>
                      </a:r>
                      <a:r>
                        <a:rPr lang="fr-FR" sz="1800" b="1" dirty="0">
                          <a:latin typeface="Calibri" panose="020F0502020204030204" pitchFamily="34" charset="0"/>
                          <a:ea typeface="Calibri" panose="020F0502020204030204" pitchFamily="34" charset="0"/>
                          <a:cs typeface="Calibri" panose="020F0502020204030204" pitchFamily="34" charset="0"/>
                        </a:rPr>
                        <a:t/>
                      </a:r>
                    </a:p>
                    <a:p>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normAutofit fontScale="78787"/>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Calibri" panose="020F0502020204030204" pitchFamily="34" charset="0"/>
                          <a:ea typeface="Calibri" panose="020F0502020204030204" pitchFamily="34" charset="0"/>
                          <a:cs typeface="Calibri" panose="020F0502020204030204" pitchFamily="34" charset="0"/>
                        </a:rPr>
                        <a:t>Direttiva 2005/65/CE</a:t>
                      </a:r>
                    </a:p>
                    <a:p>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ea typeface="Calibri" panose="020F0502020204030204" pitchFamily="34" charset="0"/>
                          <a:cs typeface="Calibri" panose="020F0502020204030204" pitchFamily="34" charset="0"/>
                        </a:rPr>
                        <a:t>Regolamentazione nazionale</a:t>
                      </a:r>
                      <a:endParaRPr lang="fr-FR" sz="14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200" b="0" dirty="0">
                          <a:latin typeface="Calibri" panose="020F0502020204030204" pitchFamily="34" charset="0"/>
                          <a:ea typeface="Calibri" panose="020F0502020204030204" pitchFamily="34" charset="0"/>
                          <a:cs typeface="Calibri" panose="020F0502020204030204" pitchFamily="34" charset="0"/>
                        </a:rPr>
                        <a:t>Porti</a:t>
                      </a:r>
                    </a:p>
                    <a:p>
                      <a:r>
                        <a:rPr lang="fr-FR" sz="1200" b="0" dirty="0">
                          <a:latin typeface="Calibri" panose="020F0502020204030204" pitchFamily="34" charset="0"/>
                          <a:ea typeface="Calibri" panose="020F0502020204030204" pitchFamily="34" charset="0"/>
                          <a:cs typeface="Calibri" panose="020F0502020204030204" pitchFamily="34" charset="0"/>
                        </a:rPr>
                        <a:t>Cavo</a:t>
                      </a:r>
                    </a:p>
                    <a:p>
                      <a:r>
                        <a:rPr lang="fr-FR" sz="1200" b="0" dirty="0" err="1">
                          <a:latin typeface="Calibri" panose="020F0502020204030204" pitchFamily="34" charset="0"/>
                          <a:ea typeface="Calibri" panose="020F0502020204030204" pitchFamily="34" charset="0"/>
                          <a:cs typeface="Calibri" panose="020F0502020204030204" pitchFamily="34" charset="0"/>
                        </a:rPr>
                        <a:t>Olio</a:t>
                      </a:r>
                      <a:r>
                        <a:rPr lang="fr-FR" sz="1200" b="0" dirty="0">
                          <a:latin typeface="Calibri" panose="020F0502020204030204" pitchFamily="34" charset="0"/>
                          <a:ea typeface="Calibri" panose="020F0502020204030204" pitchFamily="34" charset="0"/>
                          <a:cs typeface="Calibri" panose="020F0502020204030204" pitchFamily="34" charset="0"/>
                        </a:rPr>
                        <a:t> e gas</a:t>
                      </a:r>
                    </a:p>
                    <a:p>
                      <a:r>
                        <a:rPr lang="fr-FR" sz="1200" b="0" dirty="0">
                          <a:latin typeface="Calibri" panose="020F0502020204030204" pitchFamily="34" charset="0"/>
                          <a:ea typeface="Calibri" panose="020F0502020204030204" pitchFamily="34" charset="0"/>
                          <a:cs typeface="Calibri" panose="020F0502020204030204" pitchFamily="34" charset="0"/>
                        </a:rPr>
                        <a:t>Materiali pericolosi e loro</a:t>
                      </a:r>
                      <a:r>
                        <a:rPr lang="fr-FR" sz="1200" b="0" dirty="0" err="1">
                          <a:latin typeface="Calibri" panose="020F0502020204030204" pitchFamily="34" charset="0"/>
                          <a:ea typeface="Calibri" panose="020F0502020204030204" pitchFamily="34" charset="0"/>
                          <a:cs typeface="Calibri" panose="020F0502020204030204" pitchFamily="34" charset="0"/>
                        </a:rPr>
                        <a:t> sistemi critici</a:t>
                      </a:r>
                      <a:r>
                        <a:rPr lang="fr-FR" sz="1200" b="0" dirty="0">
                          <a:latin typeface="Calibri" panose="020F0502020204030204" pitchFamily="34" charset="0"/>
                          <a:ea typeface="Calibri" panose="020F0502020204030204" pitchFamily="34" charset="0"/>
                          <a:cs typeface="Calibri" panose="020F0502020204030204" pitchFamily="34" charset="0"/>
                        </a:rPr>
                        <a:t> </a:t>
                      </a:r>
                      <a:r>
                        <a:rPr lang="fr-FR" sz="1200" b="0" dirty="0" err="1">
                          <a:latin typeface="Calibri" panose="020F0502020204030204" pitchFamily="34" charset="0"/>
                          <a:ea typeface="Calibri" panose="020F0502020204030204" pitchFamily="34" charset="0"/>
                          <a:cs typeface="Calibri" panose="020F0502020204030204" pitchFamily="34" charset="0"/>
                        </a:rPr>
                        <a:t/>
                      </a:r>
                      <a:r>
                        <a:rPr lang="fr-FR" sz="1200" b="0" dirty="0">
                          <a:latin typeface="Calibri" panose="020F0502020204030204" pitchFamily="34" charset="0"/>
                          <a:ea typeface="Calibri" panose="020F0502020204030204" pitchFamily="34" charset="0"/>
                          <a:cs typeface="Calibri" panose="020F0502020204030204" pitchFamily="34" charset="0"/>
                        </a:rPr>
                        <a:t> </a:t>
                      </a:r>
                      <a:r>
                        <a:rPr lang="fr-FR" sz="1200" b="0" dirty="0" err="1">
                          <a:latin typeface="Calibri" panose="020F0502020204030204" pitchFamily="34" charset="0"/>
                          <a:ea typeface="Calibri" panose="020F0502020204030204" pitchFamily="34" charset="0"/>
                          <a:cs typeface="Calibri" panose="020F0502020204030204" pitchFamily="34" charset="0"/>
                        </a:rPr>
                        <a:t/>
                      </a:r>
                      <a:endParaRPr lang="fr-FR" sz="1200" b="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normAutofit fontScale="98125"/>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L'UE ha identificato i porti come infrastrutture critiche"</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ea typeface="Calibri" panose="020F0502020204030204" pitchFamily="34" charset="0"/>
                          <a:cs typeface="Calibri" panose="020F0502020204030204" pitchFamily="34" charset="0"/>
                        </a:rPr>
                        <a:t>Porto = area specifica di terra e acqua, delimitata dallo Stato membro, contenente opere e attrezzature destinate a facilitare le operazioni di trasporto</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normAutofit fontScale="87341"/>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Registrazione eventi e capacità di analizzare i registriSonde ai sistemi (Stato o fornitore di servizi qualificato. ANSSI permalinkGestione della crisi</a:t>
                      </a:r>
                      <a:endParaRPr lang="fr-FR" sz="12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Conservazione dei dati tecnici per 6 mesi</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9773961"/>
                  </a:ext>
                </a:extLst>
              </a:tr>
              <a:tr h="16541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800" b="1" dirty="0">
                          <a:latin typeface="Calibri" panose="020F0502020204030204" pitchFamily="34" charset="0"/>
                          <a:ea typeface="Calibri" panose="020F0502020204030204" pitchFamily="34" charset="0"/>
                          <a:cs typeface="Calibri" panose="020F0502020204030204" pitchFamily="34" charset="0"/>
                        </a:rPr>
                        <a:t>OES (NIS - 2018 - 22) </a:t>
                      </a:r>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Calibri" panose="020F0502020204030204" pitchFamily="34" charset="0"/>
                          <a:ea typeface="Calibri" panose="020F0502020204030204" pitchFamily="34" charset="0"/>
                          <a:cs typeface="Calibri" panose="020F0502020204030204" pitchFamily="34" charset="0"/>
                        </a:rPr>
                        <a:t>Dir (UE) 2016/1148 del Parlamento europeo e del Consiglio (6/07/16 - misure per garantire un livello di sicurezza dei sistemi e delle reti</a:t>
                      </a:r>
                      <a:endParaRPr lang="fr-FR" sz="14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latin typeface="Calibri" panose="020F0502020204030204" pitchFamily="34" charset="0"/>
                          <a:ea typeface="Calibri" panose="020F0502020204030204" pitchFamily="34" charset="0"/>
                          <a:cs typeface="Calibri" panose="020F0502020204030204" pitchFamily="34" charset="0"/>
                        </a:rPr>
                        <a:t>Elenco</a:t>
                      </a:r>
                      <a:r>
                        <a:rPr lang="fr-FR" sz="1200" dirty="0">
                          <a:latin typeface="Calibri" panose="020F0502020204030204" pitchFamily="34" charset="0"/>
                          <a:ea typeface="Calibri" panose="020F0502020204030204" pitchFamily="34" charset="0"/>
                          <a:cs typeface="Calibri" panose="020F0502020204030204" pitchFamily="34" charset="0"/>
                        </a:rPr>
                        <a:t> fornito</a:t>
                      </a:r>
                      <a:r>
                        <a:rPr lang="fr-FR" sz="1200" dirty="0" err="1">
                          <a:latin typeface="Calibri" panose="020F0502020204030204" pitchFamily="34" charset="0"/>
                          <a:ea typeface="Calibri" panose="020F0502020204030204" pitchFamily="34" charset="0"/>
                          <a:cs typeface="Calibri" panose="020F0502020204030204" pitchFamily="34" charset="0"/>
                        </a:rPr>
                        <a:t> dalle nazioni</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porti,</a:t>
                      </a:r>
                      <a:r>
                        <a:rPr lang="fr-FR" sz="1200" dirty="0">
                          <a:latin typeface="Calibri" panose="020F0502020204030204" pitchFamily="34" charset="0"/>
                          <a:ea typeface="Calibri" panose="020F0502020204030204" pitchFamily="34" charset="0"/>
                          <a:cs typeface="Calibri" panose="020F0502020204030204" pitchFamily="34" charset="0"/>
                        </a:rPr>
                        <a:t> compagnie</a:t>
                      </a:r>
                      <a:r>
                        <a:rPr lang="fr-FR" sz="1200" dirty="0" err="1">
                          <a:latin typeface="Calibri" panose="020F0502020204030204" pitchFamily="34" charset="0"/>
                          <a:ea typeface="Calibri" panose="020F0502020204030204" pitchFamily="34" charset="0"/>
                          <a:cs typeface="Calibri" panose="020F0502020204030204" pitchFamily="34" charset="0"/>
                        </a:rPr>
                        <a:t> marittime)</a:t>
                      </a:r>
                      <a:r>
                        <a:rPr lang="fr-FR" sz="1200" dirty="0">
                          <a:latin typeface="Calibri" panose="020F0502020204030204" pitchFamily="34" charset="0"/>
                          <a:ea typeface="Calibri" panose="020F0502020204030204" pitchFamily="34" charset="0"/>
                          <a:cs typeface="Calibri" panose="020F0502020204030204" pitchFamily="34" charset="0"/>
                        </a:rP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normAutofit fontScale="79679"/>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Elenco dei servizi essenzialiGovernance politica e tecnica.Protezione della rete e dei sistemi informatici.Controlli decisionali PM, standardRegole per i fornitori di servizi cloud</a:t>
                      </a:r>
                      <a:endParaRPr lang="fr-FR" sz="1200" b="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normAutofit fontScale="91387"/>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Difesa di reti e sistemi informativi; &lt;br/&gt;Utilizzo di dispositivi hardware/software o servizi IT certificati per la sicurezza.&lt;br/&gt;Segnalazione di incidenti all'Agenzia per la sicurezza nazionale.</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200" dirty="0">
                          <a:latin typeface="Calibri" panose="020F0502020204030204" pitchFamily="34" charset="0"/>
                          <a:ea typeface="Calibri" panose="020F0502020204030204" pitchFamily="34" charset="0"/>
                          <a:cs typeface="Calibri" panose="020F0502020204030204" pitchFamily="34" charset="0"/>
                        </a:rPr>
                        <a:t>Resilienza delle imprese</a:t>
                      </a:r>
                      <a:r>
                        <a:rPr lang="fr-FR" sz="1200" dirty="0" err="1">
                          <a:latin typeface="Calibri" panose="020F0502020204030204" pitchFamily="34" charset="0"/>
                          <a:ea typeface="Calibri" panose="020F0502020204030204" pitchFamily="34" charset="0"/>
                          <a:cs typeface="Calibri" panose="020F0502020204030204" pitchFamily="34" charset="0"/>
                        </a:rPr>
                        <a:t>.</a:t>
                      </a:r>
                      <a:r>
                        <a:rPr lang="fr-FR" sz="1200" dirty="0">
                          <a:latin typeface="Calibri" panose="020F0502020204030204" pitchFamily="34" charset="0"/>
                          <a:ea typeface="Calibri" panose="020F0502020204030204" pitchFamily="34" charset="0"/>
                          <a:cs typeface="Calibri" panose="020F0502020204030204" pitchFamily="34" charset="0"/>
                        </a:rP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71229536"/>
                  </a:ext>
                </a:extLst>
              </a:tr>
              <a:tr h="12749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800" b="1" dirty="0">
                          <a:latin typeface="Calibri" panose="020F0502020204030204" pitchFamily="34" charset="0"/>
                          <a:ea typeface="Calibri" panose="020F0502020204030204" pitchFamily="34" charset="0"/>
                          <a:cs typeface="Calibri" panose="020F0502020204030204" pitchFamily="34" charset="0"/>
                        </a:rPr>
                        <a:t>Data (GDPR-2018)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normAutofit fontScale="67894"/>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Regolamento</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
                      </a:r>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 UE</a:t>
                      </a:r>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2016/</a:t>
                      </a:r>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679 - 27/04/16 dati -</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  Regolamento sulla protezione fisica delle persone</a:t>
                      </a:r>
                      <a:endPar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normAutofit fontScale="86170"/>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200" dirty="0" err="1">
                          <a:latin typeface="Calibri" panose="020F0502020204030204" pitchFamily="34" charset="0"/>
                          <a:ea typeface="Calibri" panose="020F0502020204030204" pitchFamily="34" charset="0"/>
                          <a:cs typeface="Calibri" panose="020F0502020204030204" pitchFamily="34" charset="0"/>
                        </a:rPr>
                        <a:t>Entitymanagingpersonaldata</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
                      </a:r>
                      <a:r>
                        <a:rPr lang="fr-FR" sz="1200" dirty="0">
                          <a:latin typeface="Calibri" panose="020F0502020204030204" pitchFamily="34" charset="0"/>
                          <a:ea typeface="Calibri" panose="020F0502020204030204" pitchFamily="34" charset="0"/>
                          <a:cs typeface="Calibri" panose="020F0502020204030204" pitchFamily="34" charset="0"/>
                        </a:rPr>
                        <a:t> agente di trasporto traghetto)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normAutofit fontScale="94897"/>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Tutela delle libertà fondamentali nel mondo digitale (cancellazione e portabilità dei dati.</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normAutofit fontScale="96190"/>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Sistemi e reti protetti a livello per evitare la perdita di controllo delle informazioni personali</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normAutofit fontScale="90666"/>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Possibile ricorso alle CERT in caso di perdita/dispersione dei dati.</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79380817"/>
                  </a:ext>
                </a:extLst>
              </a:tr>
            </a:tbl>
          </a:graphicData>
        </a:graphic>
      </p:graphicFrame>
      <p:pic>
        <p:nvPicPr>
          <p:cNvPr id="5" name="Image 4">
            <a:extLst>
              <a:ext uri="{FF2B5EF4-FFF2-40B4-BE49-F238E27FC236}">
                <a16:creationId xmlns:a16="http://schemas.microsoft.com/office/drawing/2014/main" id="{92FA3688-11AA-FAB5-CCF5-908EF24764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747" y="5336705"/>
            <a:ext cx="813960" cy="813960"/>
          </a:xfrm>
          <a:prstGeom prst="rect">
            <a:avLst/>
          </a:prstGeom>
        </p:spPr>
      </p:pic>
      <p:pic>
        <p:nvPicPr>
          <p:cNvPr id="7" name="Picture 53" descr="C:\Users\alliance\Downloads\MC900434894.PNG">
            <a:extLst>
              <a:ext uri="{FF2B5EF4-FFF2-40B4-BE49-F238E27FC236}">
                <a16:creationId xmlns:a16="http://schemas.microsoft.com/office/drawing/2014/main" id="{46133D25-4963-0C57-1FA1-E0DF306138C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5690" y="3488381"/>
            <a:ext cx="886785" cy="991885"/>
          </a:xfrm>
          <a:prstGeom prst="rect">
            <a:avLst/>
          </a:prstGeom>
          <a:noFill/>
          <a:ln w="9525">
            <a:noFill/>
            <a:miter lim="800000"/>
            <a:headEnd/>
            <a:tailEnd/>
          </a:ln>
        </p:spPr>
      </p:pic>
      <p:pic>
        <p:nvPicPr>
          <p:cNvPr id="8" name="Picture 33" descr="C:\Users\alliance\Downloads\MC900433950.PNG">
            <a:extLst>
              <a:ext uri="{FF2B5EF4-FFF2-40B4-BE49-F238E27FC236}">
                <a16:creationId xmlns:a16="http://schemas.microsoft.com/office/drawing/2014/main" id="{EEB75F1B-DA4F-6D25-0612-38A3BCD220D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627462" y="2154204"/>
            <a:ext cx="1060500" cy="1060500"/>
          </a:xfrm>
          <a:prstGeom prst="rect">
            <a:avLst/>
          </a:prstGeom>
          <a:noFill/>
          <a:ln w="9525">
            <a:noFill/>
            <a:miter lim="800000"/>
            <a:headEnd/>
            <a:tailEnd/>
          </a:ln>
        </p:spPr>
      </p:pic>
      <p:sp>
        <p:nvSpPr>
          <p:cNvPr id="9" name="AutoShape 4">
            <a:extLst>
              <a:ext uri="{FF2B5EF4-FFF2-40B4-BE49-F238E27FC236}">
                <a16:creationId xmlns:a16="http://schemas.microsoft.com/office/drawing/2014/main" id="{0E3D0109-3D81-8904-8E70-4618C792F90D}"/>
              </a:ext>
            </a:extLst>
          </p:cNvPr>
          <p:cNvSpPr>
            <a:spLocks noChangeArrowheads="1"/>
          </p:cNvSpPr>
          <p:nvPr/>
        </p:nvSpPr>
        <p:spPr bwMode="blackWhite">
          <a:xfrm>
            <a:off x="355546" y="54874"/>
            <a:ext cx="9773782" cy="399937"/>
          </a:xfrm>
          <a:prstGeom prst="rect">
            <a:avLst/>
          </a:prstGeom>
        </p:spPr>
        <p:txBody>
          <a:bodyPr>
            <a:normAutofit fontScale="80327"/>
          </a:body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D87A1A"/>
                </a:solidFill>
                <a:effectLst/>
                <a:uLnTx/>
                <a:uFillTx/>
                <a:latin typeface="Century Gothic"/>
                <a:ea typeface="+mn-ea"/>
                <a:cs typeface="+mn-cs"/>
              </a:rPr>
              <a:t>Quadro marittimo - Aspetti giuridici (UE) - Promemoria</a:t>
            </a:r>
          </a:p>
        </p:txBody>
      </p:sp>
    </p:spTree>
    <p:extLst>
      <p:ext uri="{BB962C8B-B14F-4D97-AF65-F5344CB8AC3E}">
        <p14:creationId xmlns:p14="http://schemas.microsoft.com/office/powerpoint/2010/main" val="2096808566"/>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a:extLst>
              <a:ext uri="{FF2B5EF4-FFF2-40B4-BE49-F238E27FC236}">
                <a16:creationId xmlns:a16="http://schemas.microsoft.com/office/drawing/2014/main" id="{06076913-1C6A-69CA-A134-784D00A29775}"/>
              </a:ext>
            </a:extLst>
          </p:cNvPr>
          <p:cNvGrpSpPr/>
          <p:nvPr/>
        </p:nvGrpSpPr>
        <p:grpSpPr>
          <a:xfrm>
            <a:off x="2502778" y="272143"/>
            <a:ext cx="9591254" cy="6302829"/>
            <a:chOff x="2143546" y="261257"/>
            <a:chExt cx="9591254" cy="6302829"/>
          </a:xfrm>
        </p:grpSpPr>
        <p:pic>
          <p:nvPicPr>
            <p:cNvPr id="10" name="Image 9" descr="Une image contenant carte, texte&#10;&#10;Description générée avec un niveau de confiance élevé">
              <a:extLst>
                <a:ext uri="{FF2B5EF4-FFF2-40B4-BE49-F238E27FC236}">
                  <a16:creationId xmlns:a16="http://schemas.microsoft.com/office/drawing/2014/main" id="{ACC00522-766F-EE33-68A5-91DFF160AB6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5899" b="94382" l="5712" r="92790">
                          <a14:foregroundMark x1="7116" y1="5758" x2="6461" y2="13624"/>
                          <a14:foregroundMark x1="6461" y1="13624" x2="7772" y2="20787"/>
                          <a14:foregroundMark x1="7772" y1="20787" x2="11517" y2="25983"/>
                          <a14:foregroundMark x1="11517" y1="25983" x2="16479" y2="26124"/>
                          <a14:foregroundMark x1="16479" y1="26124" x2="21910" y2="23174"/>
                          <a14:foregroundMark x1="21910" y1="23174" x2="24157" y2="18118"/>
                          <a14:foregroundMark x1="8708" y1="6742" x2="17697" y2="5618"/>
                          <a14:foregroundMark x1="17697" y1="5618" x2="23221" y2="7725"/>
                          <a14:foregroundMark x1="23221" y1="7725" x2="27622" y2="12921"/>
                          <a14:foregroundMark x1="27622" y1="12921" x2="27903" y2="16433"/>
                          <a14:foregroundMark x1="39139" y1="6039" x2="39139" y2="23315"/>
                          <a14:foregroundMark x1="39139" y1="23315" x2="44195" y2="26685"/>
                          <a14:foregroundMark x1="44195" y1="26685" x2="50187" y2="27388"/>
                          <a14:foregroundMark x1="50187" y1="27388" x2="55056" y2="25140"/>
                          <a14:foregroundMark x1="55056" y1="25140" x2="56742" y2="18118"/>
                          <a14:foregroundMark x1="56742" y1="18118" x2="52341" y2="13904"/>
                          <a14:foregroundMark x1="42135" y1="8848" x2="55805" y2="7725"/>
                          <a14:foregroundMark x1="55805" y1="7725" x2="60768" y2="8427"/>
                          <a14:foregroundMark x1="60768" y1="8427" x2="63670" y2="15028"/>
                          <a14:foregroundMark x1="63670" y1="15028" x2="63764" y2="22191"/>
                          <a14:foregroundMark x1="63764" y1="22191" x2="59551" y2="26264"/>
                          <a14:foregroundMark x1="59551" y1="26264" x2="52247" y2="28792"/>
                          <a14:foregroundMark x1="52247" y1="28792" x2="41292" y2="23876"/>
                          <a14:foregroundMark x1="41292" y1="23876" x2="40543" y2="20927"/>
                          <a14:foregroundMark x1="7303" y1="10253" x2="22285" y2="9831"/>
                          <a14:foregroundMark x1="22285" y1="9831" x2="20787" y2="17275"/>
                          <a14:foregroundMark x1="20787" y1="17275" x2="15449" y2="22051"/>
                          <a14:foregroundMark x1="15449" y1="22051" x2="14700" y2="15730"/>
                          <a14:foregroundMark x1="14045" y1="31320" x2="24625" y2="31320"/>
                          <a14:foregroundMark x1="24625" y1="31320" x2="29213" y2="28652"/>
                          <a14:foregroundMark x1="29213" y1="28652" x2="29682" y2="24719"/>
                          <a14:foregroundMark x1="10581" y1="12219" x2="14045" y2="12640"/>
                          <a14:foregroundMark x1="41760" y1="16433" x2="48596" y2="16433"/>
                          <a14:foregroundMark x1="48596" y1="16433" x2="54026" y2="16994"/>
                          <a14:foregroundMark x1="54026" y1="16994" x2="58708" y2="16713"/>
                          <a14:foregroundMark x1="58708" y1="16713" x2="58801" y2="16713"/>
                          <a14:foregroundMark x1="58989" y1="16292" x2="59925" y2="16011"/>
                          <a14:foregroundMark x1="70225" y1="5758" x2="92790" y2="7303"/>
                          <a14:foregroundMark x1="92790" y1="7303" x2="87266" y2="25702"/>
                          <a14:foregroundMark x1="87266" y1="25702" x2="75562" y2="30056"/>
                          <a14:foregroundMark x1="75562" y1="30056" x2="71161" y2="24579"/>
                          <a14:foregroundMark x1="71161" y1="24579" x2="70974" y2="15449"/>
                          <a14:foregroundMark x1="70974" y1="15449" x2="75936" y2="12219"/>
                          <a14:foregroundMark x1="75936" y1="12219" x2="87266" y2="14045"/>
                          <a14:foregroundMark x1="87266" y1="14045" x2="88764" y2="22051"/>
                          <a14:foregroundMark x1="88764" y1="22051" x2="81929" y2="22893"/>
                          <a14:foregroundMark x1="81929" y1="22893" x2="76124" y2="19522"/>
                          <a14:foregroundMark x1="76124" y1="19522" x2="80618" y2="17416"/>
                          <a14:foregroundMark x1="80618" y1="17416" x2="80618" y2="17416"/>
                          <a14:foregroundMark x1="82772" y1="51264" x2="85206" y2="57865"/>
                          <a14:foregroundMark x1="85206" y1="57865" x2="78558" y2="58427"/>
                          <a14:foregroundMark x1="78558" y1="58427" x2="78184" y2="58567"/>
                          <a14:foregroundMark x1="69382" y1="46208" x2="68258" y2="44803"/>
                          <a14:foregroundMark x1="68258" y1="46208" x2="67509" y2="40590"/>
                          <a14:foregroundMark x1="67697" y1="41292" x2="69195" y2="46067"/>
                          <a14:foregroundMark x1="68633" y1="41292" x2="69382" y2="44803"/>
                          <a14:foregroundMark x1="67978" y1="40590" x2="68352" y2="47753"/>
                          <a14:foregroundMark x1="68352" y1="47753" x2="68914" y2="47753"/>
                          <a14:foregroundMark x1="78558" y1="54775" x2="82210" y2="49860"/>
                          <a14:foregroundMark x1="82491" y1="49860" x2="85487" y2="51966"/>
                          <a14:foregroundMark x1="82303" y1="47191" x2="86142" y2="50562"/>
                          <a14:foregroundMark x1="14045" y1="47893" x2="31273" y2="49157"/>
                          <a14:foregroundMark x1="31273" y1="49157" x2="37172" y2="48876"/>
                          <a14:foregroundMark x1="37172" y1="48876" x2="47285" y2="49157"/>
                          <a14:foregroundMark x1="47472" y1="49157" x2="52247" y2="48596"/>
                          <a14:foregroundMark x1="52247" y1="48596" x2="55243" y2="49157"/>
                          <a14:foregroundMark x1="5712" y1="58567" x2="10300" y2="58848"/>
                          <a14:foregroundMark x1="10300" y1="58848" x2="15730" y2="58567"/>
                          <a14:foregroundMark x1="15730" y1="58567" x2="19569" y2="58567"/>
                          <a14:foregroundMark x1="52341" y1="58989" x2="72846" y2="58989"/>
                          <a14:foregroundMark x1="32303" y1="48455" x2="32865" y2="41292"/>
                          <a14:foregroundMark x1="32865" y1="41292" x2="35300" y2="43258"/>
                          <a14:foregroundMark x1="9831" y1="47472" x2="21629" y2="43961"/>
                          <a14:foregroundMark x1="9457" y1="48596" x2="14139" y2="45084"/>
                          <a14:foregroundMark x1="14139" y1="45084" x2="24906" y2="43820"/>
                          <a14:foregroundMark x1="24906" y1="43820" x2="26217" y2="44382"/>
                          <a14:foregroundMark x1="35955" y1="56039" x2="37079" y2="56039"/>
                          <a14:foregroundMark x1="28277" y1="58287" x2="32959" y2="57584"/>
                          <a14:foregroundMark x1="32959" y1="57584" x2="32772" y2="57865"/>
                          <a14:foregroundMark x1="8333" y1="47051" x2="9831" y2="46489"/>
                          <a14:foregroundMark x1="12640" y1="26685" x2="23221" y2="26685"/>
                          <a14:foregroundMark x1="23221" y1="26685" x2="23315" y2="27107"/>
                          <a14:foregroundMark x1="40730" y1="30899" x2="47004" y2="30618"/>
                          <a14:foregroundMark x1="47004" y1="30618" x2="52809" y2="30618"/>
                          <a14:foregroundMark x1="52809" y1="30618" x2="57584" y2="30197"/>
                          <a14:foregroundMark x1="57584" y1="30197" x2="58989" y2="30478"/>
                          <a14:foregroundMark x1="6929" y1="71067" x2="23689" y2="72051"/>
                          <a14:foregroundMark x1="23689" y1="72051" x2="27809" y2="78230"/>
                          <a14:foregroundMark x1="27809" y1="78230" x2="28371" y2="87079"/>
                          <a14:foregroundMark x1="28371" y1="87079" x2="24251" y2="92697"/>
                          <a14:foregroundMark x1="24251" y1="92697" x2="7865" y2="91433"/>
                          <a14:foregroundMark x1="7865" y1="91433" x2="6648" y2="75702"/>
                          <a14:foregroundMark x1="6648" y1="75702" x2="11798" y2="73034"/>
                          <a14:foregroundMark x1="11798" y1="73034" x2="19382" y2="75421"/>
                          <a14:foregroundMark x1="38296" y1="70365" x2="43914" y2="70225"/>
                          <a14:foregroundMark x1="43914" y1="70225" x2="63202" y2="72331"/>
                          <a14:foregroundMark x1="40730" y1="71770" x2="40918" y2="79354"/>
                          <a14:foregroundMark x1="40918" y1="79354" x2="62640" y2="82163"/>
                          <a14:foregroundMark x1="39232" y1="88624" x2="42041" y2="94522"/>
                          <a14:foregroundMark x1="42041" y1="94522" x2="47753" y2="94522"/>
                          <a14:foregroundMark x1="47753" y1="94522" x2="57210" y2="93820"/>
                          <a14:foregroundMark x1="70225" y1="69522" x2="75655" y2="69944"/>
                          <a14:foregroundMark x1="75655" y1="69944" x2="81180" y2="69522"/>
                          <a14:foregroundMark x1="81180" y1="69522" x2="92135" y2="74579"/>
                          <a14:foregroundMark x1="92135" y1="74579" x2="92790" y2="89466"/>
                          <a14:foregroundMark x1="92790" y1="89466" x2="74719" y2="89466"/>
                          <a14:foregroundMark x1="74719" y1="89466" x2="71536" y2="80478"/>
                          <a14:foregroundMark x1="71536" y1="80478" x2="74532" y2="74719"/>
                          <a14:foregroundMark x1="74532" y1="74719" x2="80618" y2="74719"/>
                          <a14:foregroundMark x1="80618" y1="74719" x2="86517" y2="76264"/>
                          <a14:foregroundMark x1="86517" y1="76264" x2="84270" y2="82725"/>
                          <a14:foregroundMark x1="84270" y1="82725" x2="79494" y2="83146"/>
                          <a14:foregroundMark x1="69382" y1="90449" x2="73689" y2="94242"/>
                          <a14:foregroundMark x1="73689" y1="94242" x2="80431" y2="94242"/>
                          <a14:foregroundMark x1="18446" y1="94101" x2="24438" y2="94101"/>
                          <a14:foregroundMark x1="24438" y1="94101" x2="28933" y2="91292"/>
                          <a14:foregroundMark x1="28933" y1="91292" x2="27154" y2="83287"/>
                          <a14:foregroundMark x1="27154" y1="83287" x2="27154" y2="78933"/>
                          <a14:foregroundMark x1="82022" y1="29213" x2="87266" y2="29213"/>
                          <a14:foregroundMark x1="87266" y1="29213" x2="90169" y2="20787"/>
                          <a14:foregroundMark x1="90169" y1="20787" x2="91760" y2="21489"/>
                          <a14:foregroundMark x1="40356" y1="59270" x2="45225" y2="61376"/>
                          <a14:foregroundMark x1="45225" y1="61376" x2="51779" y2="60674"/>
                          <a14:foregroundMark x1="73315" y1="58989" x2="76030" y2="58989"/>
                          <a14:foregroundMark x1="69195" y1="57584" x2="72378" y2="57865"/>
                          <a14:foregroundMark x1="68165" y1="41573" x2="68165" y2="42556"/>
                          <a14:foregroundMark x1="67322" y1="40871" x2="68633" y2="49157"/>
                          <a14:foregroundMark x1="68633" y1="49157" x2="68820" y2="42416"/>
                        </a14:backgroundRemoval>
                      </a14:imgEffect>
                    </a14:imgLayer>
                  </a14:imgProps>
                </a:ext>
                <a:ext uri="{28A0092B-C50C-407E-A947-70E740481C1C}">
                  <a14:useLocalDpi xmlns:a14="http://schemas.microsoft.com/office/drawing/2010/main"/>
                </a:ext>
              </a:extLst>
            </a:blip>
            <a:srcRect l="3369" t="2460" r="3611" b="2578"/>
            <a:stretch/>
          </p:blipFill>
          <p:spPr>
            <a:xfrm>
              <a:off x="2143546" y="261257"/>
              <a:ext cx="9591254" cy="6302829"/>
            </a:xfrm>
            <a:prstGeom prst="rect">
              <a:avLst/>
            </a:prstGeom>
          </p:spPr>
        </p:pic>
        <p:sp>
          <p:nvSpPr>
            <p:cNvPr id="11" name="Rectangle 10">
              <a:extLst>
                <a:ext uri="{FF2B5EF4-FFF2-40B4-BE49-F238E27FC236}">
                  <a16:creationId xmlns:a16="http://schemas.microsoft.com/office/drawing/2014/main" id="{77B3AB2B-D9C8-4E4E-5A49-92D4CF5DEFC1}"/>
                </a:ext>
              </a:extLst>
            </p:cNvPr>
            <p:cNvSpPr/>
            <p:nvPr/>
          </p:nvSpPr>
          <p:spPr>
            <a:xfrm>
              <a:off x="2569053" y="1696776"/>
              <a:ext cx="2227159" cy="440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Navigazione e</a:t>
              </a:r>
              <a:r>
                <a:rPr lang="fr-FR" sz="1600" dirty="0" err="1">
                  <a:solidFill>
                    <a:schemeClr val="tx1"/>
                  </a:solidFill>
                </a:rPr>
                <a:t> sicurezza</a:t>
              </a:r>
              <a:endParaRPr lang="fr-FR" sz="1600" dirty="0">
                <a:solidFill>
                  <a:schemeClr val="tx1"/>
                </a:solidFill>
              </a:endParaRPr>
            </a:p>
          </p:txBody>
        </p:sp>
        <p:sp>
          <p:nvSpPr>
            <p:cNvPr id="12" name="Rectangle 11">
              <a:extLst>
                <a:ext uri="{FF2B5EF4-FFF2-40B4-BE49-F238E27FC236}">
                  <a16:creationId xmlns:a16="http://schemas.microsoft.com/office/drawing/2014/main" id="{0DCC1217-FC96-BB54-D340-94EA48006AB1}"/>
                </a:ext>
              </a:extLst>
            </p:cNvPr>
            <p:cNvSpPr/>
            <p:nvPr/>
          </p:nvSpPr>
          <p:spPr>
            <a:xfrm>
              <a:off x="5723750" y="1707549"/>
              <a:ext cx="2461237" cy="440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err="1">
                  <a:solidFill>
                    <a:schemeClr val="tx1"/>
                  </a:solidFill>
                </a:rPr>
                <a:t>Strumenti</a:t>
              </a:r>
              <a:r>
                <a:rPr lang="fr-FR" sz="1600" dirty="0">
                  <a:solidFill>
                    <a:schemeClr val="tx1"/>
                  </a:solidFill>
                </a:rPr>
                <a:t> speciali (cargo &amp;</a:t>
              </a:r>
              <a:r>
                <a:rPr lang="fr-FR" sz="1600" dirty="0" err="1">
                  <a:solidFill>
                    <a:schemeClr val="tx1"/>
                  </a:solidFill>
                </a:rPr>
                <a:t> passeggeri)</a:t>
              </a:r>
              <a:r>
                <a:rPr lang="fr-FR" sz="1600" dirty="0">
                  <a:solidFill>
                    <a:schemeClr val="tx1"/>
                  </a:solidFill>
                </a:rPr>
                <a:t/>
              </a:r>
            </a:p>
          </p:txBody>
        </p:sp>
        <p:sp>
          <p:nvSpPr>
            <p:cNvPr id="13" name="Rectangle 12">
              <a:extLst>
                <a:ext uri="{FF2B5EF4-FFF2-40B4-BE49-F238E27FC236}">
                  <a16:creationId xmlns:a16="http://schemas.microsoft.com/office/drawing/2014/main" id="{EB98FE0D-BA88-5D69-2520-D442AE35C7B9}"/>
                </a:ext>
              </a:extLst>
            </p:cNvPr>
            <p:cNvSpPr/>
            <p:nvPr/>
          </p:nvSpPr>
          <p:spPr>
            <a:xfrm>
              <a:off x="9160354" y="1703580"/>
              <a:ext cx="2227160" cy="440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1875"/>
            </a:bodyPr>
            <a:lstStyle/>
            <a:p>
              <a:pPr algn="ctr"/>
              <a:r>
                <a:rPr lang="fr-FR" sz="1600" dirty="0">
                  <a:solidFill>
                    <a:schemeClr val="tx1"/>
                  </a:solidFill>
                </a:rPr>
                <a:t>Monitoraggio della flotta</a:t>
              </a:r>
            </a:p>
          </p:txBody>
        </p:sp>
        <p:sp>
          <p:nvSpPr>
            <p:cNvPr id="14" name="Rectangle 13">
              <a:extLst>
                <a:ext uri="{FF2B5EF4-FFF2-40B4-BE49-F238E27FC236}">
                  <a16:creationId xmlns:a16="http://schemas.microsoft.com/office/drawing/2014/main" id="{CDF4A534-F9EF-9F95-8C8E-30BF9FC54DAC}"/>
                </a:ext>
              </a:extLst>
            </p:cNvPr>
            <p:cNvSpPr/>
            <p:nvPr/>
          </p:nvSpPr>
          <p:spPr>
            <a:xfrm>
              <a:off x="2465041" y="5970370"/>
              <a:ext cx="2416218" cy="440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619"/>
            </a:bodyPr>
            <a:lstStyle/>
            <a:p>
              <a:pPr algn="ctr"/>
              <a:r>
                <a:rPr lang="fr-FR" sz="1600" dirty="0">
                  <a:solidFill>
                    <a:schemeClr val="tx1"/>
                  </a:solidFill>
                </a:rPr>
                <a:t>Propulsione e produzione di energia</a:t>
              </a:r>
            </a:p>
          </p:txBody>
        </p:sp>
        <p:sp>
          <p:nvSpPr>
            <p:cNvPr id="15" name="Rectangle 14">
              <a:extLst>
                <a:ext uri="{FF2B5EF4-FFF2-40B4-BE49-F238E27FC236}">
                  <a16:creationId xmlns:a16="http://schemas.microsoft.com/office/drawing/2014/main" id="{E92BC425-488B-7E0E-1EE8-0193942569B6}"/>
                </a:ext>
              </a:extLst>
            </p:cNvPr>
            <p:cNvSpPr/>
            <p:nvPr/>
          </p:nvSpPr>
          <p:spPr>
            <a:xfrm>
              <a:off x="5782725" y="5937713"/>
              <a:ext cx="2416218" cy="440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err="1">
                  <a:solidFill>
                    <a:schemeClr val="tx1"/>
                  </a:solidFill>
                </a:rPr>
                <a:t>Assistenza operativa</a:t>
              </a:r>
              <a:r>
                <a:rPr lang="fr-FR" sz="1600" dirty="0">
                  <a:solidFill>
                    <a:schemeClr val="tx1"/>
                  </a:solidFill>
                </a:rPr>
                <a:t/>
              </a:r>
            </a:p>
          </p:txBody>
        </p:sp>
        <p:sp>
          <p:nvSpPr>
            <p:cNvPr id="16" name="Rectangle 15">
              <a:extLst>
                <a:ext uri="{FF2B5EF4-FFF2-40B4-BE49-F238E27FC236}">
                  <a16:creationId xmlns:a16="http://schemas.microsoft.com/office/drawing/2014/main" id="{78E105DD-EE91-1F4C-FB4A-F400113EF789}"/>
                </a:ext>
              </a:extLst>
            </p:cNvPr>
            <p:cNvSpPr/>
            <p:nvPr/>
          </p:nvSpPr>
          <p:spPr>
            <a:xfrm>
              <a:off x="9065825" y="5937713"/>
              <a:ext cx="2416218" cy="440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142"/>
            </a:bodyPr>
            <a:lstStyle/>
            <a:p>
              <a:pPr algn="ctr"/>
              <a:r>
                <a:rPr lang="fr-FR" sz="1600" dirty="0">
                  <a:solidFill>
                    <a:schemeClr val="tx1"/>
                  </a:solidFill>
                </a:rPr>
                <a:t>Manutenzione della sicurezza</a:t>
              </a:r>
            </a:p>
          </p:txBody>
        </p:sp>
        <p:sp>
          <p:nvSpPr>
            <p:cNvPr id="17" name="Rectangle 16">
              <a:extLst>
                <a:ext uri="{FF2B5EF4-FFF2-40B4-BE49-F238E27FC236}">
                  <a16:creationId xmlns:a16="http://schemas.microsoft.com/office/drawing/2014/main" id="{EF9E0889-4467-85AA-B9C3-363B5DDDA627}"/>
                </a:ext>
              </a:extLst>
            </p:cNvPr>
            <p:cNvSpPr/>
            <p:nvPr/>
          </p:nvSpPr>
          <p:spPr>
            <a:xfrm>
              <a:off x="5522198" y="2794113"/>
              <a:ext cx="1309552" cy="245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Voyage</a:t>
              </a:r>
            </a:p>
          </p:txBody>
        </p:sp>
        <p:sp>
          <p:nvSpPr>
            <p:cNvPr id="18" name="Rectangle 17">
              <a:extLst>
                <a:ext uri="{FF2B5EF4-FFF2-40B4-BE49-F238E27FC236}">
                  <a16:creationId xmlns:a16="http://schemas.microsoft.com/office/drawing/2014/main" id="{95AE2064-5E90-BD03-4D1B-A8C60F5D9A2E}"/>
                </a:ext>
              </a:extLst>
            </p:cNvPr>
            <p:cNvSpPr/>
            <p:nvPr/>
          </p:nvSpPr>
          <p:spPr>
            <a:xfrm>
              <a:off x="4533118" y="4138428"/>
              <a:ext cx="1309552" cy="245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Motore</a:t>
              </a:r>
            </a:p>
          </p:txBody>
        </p:sp>
        <p:sp>
          <p:nvSpPr>
            <p:cNvPr id="19" name="Rectangle 18">
              <a:extLst>
                <a:ext uri="{FF2B5EF4-FFF2-40B4-BE49-F238E27FC236}">
                  <a16:creationId xmlns:a16="http://schemas.microsoft.com/office/drawing/2014/main" id="{FB807F23-2F0D-E16B-5695-8C72F74FC0F6}"/>
                </a:ext>
              </a:extLst>
            </p:cNvPr>
            <p:cNvSpPr/>
            <p:nvPr/>
          </p:nvSpPr>
          <p:spPr>
            <a:xfrm>
              <a:off x="8777642" y="3065737"/>
              <a:ext cx="1168913" cy="480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err="1">
                  <a:solidFill>
                    <a:schemeClr val="tx1"/>
                  </a:solidFill>
                </a:rPr>
                <a:t>ShipOwner</a:t>
              </a:r>
              <a:r>
                <a:rPr lang="fr-FR" sz="1600" dirty="0">
                  <a:solidFill>
                    <a:schemeClr val="tx1"/>
                  </a:solidFill>
                </a:rPr>
                <a:t> </a:t>
              </a:r>
              <a:r>
                <a:rPr lang="fr-FR" sz="1600" dirty="0" err="1">
                  <a:solidFill>
                    <a:schemeClr val="tx1"/>
                  </a:solidFill>
                </a:rPr>
                <a:t/>
              </a:r>
              <a:endParaRPr lang="fr-FR" sz="1600" dirty="0">
                <a:solidFill>
                  <a:schemeClr val="tx1"/>
                </a:solidFill>
              </a:endParaRPr>
            </a:p>
          </p:txBody>
        </p:sp>
        <p:cxnSp>
          <p:nvCxnSpPr>
            <p:cNvPr id="4" name="Connecteur droit avec flèche 3">
              <a:extLst>
                <a:ext uri="{FF2B5EF4-FFF2-40B4-BE49-F238E27FC236}">
                  <a16:creationId xmlns:a16="http://schemas.microsoft.com/office/drawing/2014/main" id="{3D1380E4-1463-DB46-1B3F-1C0D5996B252}"/>
                </a:ext>
              </a:extLst>
            </p:cNvPr>
            <p:cNvCxnSpPr>
              <a:cxnSpLocks/>
            </p:cNvCxnSpPr>
            <p:nvPr/>
          </p:nvCxnSpPr>
          <p:spPr>
            <a:xfrm>
              <a:off x="3726177" y="2144357"/>
              <a:ext cx="1461716" cy="56201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DDCC0D6B-7709-BE3D-84BE-FE188519F869}"/>
                </a:ext>
              </a:extLst>
            </p:cNvPr>
            <p:cNvCxnSpPr>
              <a:cxnSpLocks/>
            </p:cNvCxnSpPr>
            <p:nvPr/>
          </p:nvCxnSpPr>
          <p:spPr>
            <a:xfrm flipV="1">
              <a:off x="10422396" y="2144358"/>
              <a:ext cx="0" cy="103922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AE464FA7-A821-6F8D-B6EB-C4C2227EADEF}"/>
                </a:ext>
              </a:extLst>
            </p:cNvPr>
            <p:cNvCxnSpPr>
              <a:cxnSpLocks/>
            </p:cNvCxnSpPr>
            <p:nvPr/>
          </p:nvCxnSpPr>
          <p:spPr>
            <a:xfrm flipV="1">
              <a:off x="5288635" y="2157173"/>
              <a:ext cx="1702198" cy="4874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2E18A7FF-A74C-451E-1263-65199C413C94}"/>
                </a:ext>
              </a:extLst>
            </p:cNvPr>
            <p:cNvCxnSpPr>
              <a:cxnSpLocks/>
            </p:cNvCxnSpPr>
            <p:nvPr/>
          </p:nvCxnSpPr>
          <p:spPr>
            <a:xfrm flipH="1">
              <a:off x="7695064" y="3551298"/>
              <a:ext cx="2353390" cy="10883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D0A75946-C901-1AFD-6701-5FB128F61401}"/>
                </a:ext>
              </a:extLst>
            </p:cNvPr>
            <p:cNvCxnSpPr>
              <a:cxnSpLocks/>
            </p:cNvCxnSpPr>
            <p:nvPr/>
          </p:nvCxnSpPr>
          <p:spPr>
            <a:xfrm>
              <a:off x="10541718" y="3710628"/>
              <a:ext cx="272731" cy="92897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B9E55945-918F-D2C4-B2C5-AE8B3DAC5967}"/>
                </a:ext>
              </a:extLst>
            </p:cNvPr>
            <p:cNvCxnSpPr>
              <a:cxnSpLocks/>
            </p:cNvCxnSpPr>
            <p:nvPr/>
          </p:nvCxnSpPr>
          <p:spPr>
            <a:xfrm flipV="1">
              <a:off x="3673150" y="3880908"/>
              <a:ext cx="987758" cy="8229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DD91C0EE-7896-A4DA-753A-15714B57102A}"/>
                </a:ext>
              </a:extLst>
            </p:cNvPr>
            <p:cNvCxnSpPr>
              <a:cxnSpLocks/>
              <a:stCxn id="17" idx="3"/>
            </p:cNvCxnSpPr>
            <p:nvPr/>
          </p:nvCxnSpPr>
          <p:spPr>
            <a:xfrm>
              <a:off x="6831750" y="2916690"/>
              <a:ext cx="3689848" cy="47588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Rectangle 2">
            <a:extLst>
              <a:ext uri="{FF2B5EF4-FFF2-40B4-BE49-F238E27FC236}">
                <a16:creationId xmlns:a16="http://schemas.microsoft.com/office/drawing/2014/main" id="{5EFAA324-AAAA-37EA-6099-F918C4E18D66}"/>
              </a:ext>
            </a:extLst>
          </p:cNvPr>
          <p:cNvSpPr txBox="1">
            <a:spLocks noChangeArrowheads="1"/>
          </p:cNvSpPr>
          <p:nvPr/>
        </p:nvSpPr>
        <p:spPr>
          <a:xfrm>
            <a:off x="65344" y="67253"/>
            <a:ext cx="11207954" cy="757229"/>
          </a:xfrm>
          <a:prstGeom prst="rect">
            <a:avLst/>
          </a:prstGeom>
        </p:spPr>
        <p:txBody>
          <a:bodyPr>
            <a:normAutofit fontScale="85185"/>
          </a:bodyPr>
          <a:lstStyle>
            <a:defPPr>
              <a:defRPr lang="fr-FR"/>
            </a:defPPr>
            <a:lvl1pPr marR="0" lvl="0" indent="0" defTabSz="457200" eaLnBrk="0" fontAlgn="base" hangingPunct="0">
              <a:lnSpc>
                <a:spcPct val="90000"/>
              </a:lnSpc>
              <a:spcBef>
                <a:spcPct val="0"/>
              </a:spcBef>
              <a:spcAft>
                <a:spcPct val="0"/>
              </a:spcAft>
              <a:buClrTx/>
              <a:buSzTx/>
              <a:buFontTx/>
              <a:buNone/>
              <a:tabLst/>
              <a:defRPr kumimoji="0" sz="2800" b="1" i="0" u="none" strike="noStrike" cap="none" spc="0" normalizeH="0" baseline="0">
                <a:ln>
                  <a:noFill/>
                </a:ln>
                <a:solidFill>
                  <a:srgbClr val="D87A1A"/>
                </a:solidFill>
                <a:effectLst/>
                <a:uLnTx/>
                <a:uFillTx/>
                <a:latin typeface="Century Gothic"/>
              </a:defRPr>
            </a:lvl1pPr>
            <a:lvl2pPr defTabSz="457200" eaLnBrk="0" fontAlgn="base" hangingPunct="0">
              <a:lnSpc>
                <a:spcPct val="90000"/>
              </a:lnSpc>
              <a:spcBef>
                <a:spcPct val="0"/>
              </a:spcBef>
              <a:spcAft>
                <a:spcPct val="0"/>
              </a:spcAft>
              <a:defRPr sz="2000" b="1">
                <a:latin typeface="Century Gothic" pitchFamily="34" charset="0"/>
              </a:defRPr>
            </a:lvl2pPr>
            <a:lvl3pPr defTabSz="457200" eaLnBrk="0" fontAlgn="base" hangingPunct="0">
              <a:lnSpc>
                <a:spcPct val="90000"/>
              </a:lnSpc>
              <a:spcBef>
                <a:spcPct val="0"/>
              </a:spcBef>
              <a:spcAft>
                <a:spcPct val="0"/>
              </a:spcAft>
              <a:defRPr sz="2000" b="1">
                <a:latin typeface="Century Gothic" pitchFamily="34" charset="0"/>
              </a:defRPr>
            </a:lvl3pPr>
            <a:lvl4pPr defTabSz="457200" eaLnBrk="0" fontAlgn="base" hangingPunct="0">
              <a:lnSpc>
                <a:spcPct val="90000"/>
              </a:lnSpc>
              <a:spcBef>
                <a:spcPct val="0"/>
              </a:spcBef>
              <a:spcAft>
                <a:spcPct val="0"/>
              </a:spcAft>
              <a:defRPr sz="2000" b="1">
                <a:latin typeface="Century Gothic" pitchFamily="34" charset="0"/>
              </a:defRPr>
            </a:lvl4pPr>
            <a:lvl5pPr defTabSz="457200" eaLnBrk="0" fontAlgn="base" hangingPunct="0">
              <a:lnSpc>
                <a:spcPct val="90000"/>
              </a:lnSpc>
              <a:spcBef>
                <a:spcPct val="0"/>
              </a:spcBef>
              <a:spcAft>
                <a:spcPct val="0"/>
              </a:spcAft>
              <a:defRPr sz="2000" b="1">
                <a:latin typeface="Century Gothic" pitchFamily="34" charset="0"/>
              </a:defRPr>
            </a:lvl5pPr>
            <a:lvl6pPr marL="457200" defTabSz="457200" fontAlgn="base">
              <a:lnSpc>
                <a:spcPct val="90000"/>
              </a:lnSpc>
              <a:spcBef>
                <a:spcPct val="0"/>
              </a:spcBef>
              <a:spcAft>
                <a:spcPct val="0"/>
              </a:spcAft>
              <a:defRPr sz="2000" b="1">
                <a:latin typeface="Century Gothic" pitchFamily="34" charset="0"/>
              </a:defRPr>
            </a:lvl6pPr>
            <a:lvl7pPr marL="914400" defTabSz="457200" fontAlgn="base">
              <a:lnSpc>
                <a:spcPct val="90000"/>
              </a:lnSpc>
              <a:spcBef>
                <a:spcPct val="0"/>
              </a:spcBef>
              <a:spcAft>
                <a:spcPct val="0"/>
              </a:spcAft>
              <a:defRPr sz="2000" b="1">
                <a:latin typeface="Century Gothic" pitchFamily="34" charset="0"/>
              </a:defRPr>
            </a:lvl7pPr>
            <a:lvl8pPr marL="1371600" defTabSz="457200" fontAlgn="base">
              <a:lnSpc>
                <a:spcPct val="90000"/>
              </a:lnSpc>
              <a:spcBef>
                <a:spcPct val="0"/>
              </a:spcBef>
              <a:spcAft>
                <a:spcPct val="0"/>
              </a:spcAft>
              <a:defRPr sz="2000" b="1">
                <a:latin typeface="Century Gothic" pitchFamily="34" charset="0"/>
              </a:defRPr>
            </a:lvl8pPr>
            <a:lvl9pPr marL="1828800" defTabSz="457200" fontAlgn="base">
              <a:lnSpc>
                <a:spcPct val="90000"/>
              </a:lnSpc>
              <a:spcBef>
                <a:spcPct val="0"/>
              </a:spcBef>
              <a:spcAft>
                <a:spcPct val="0"/>
              </a:spcAft>
              <a:defRPr sz="2000" b="1">
                <a:latin typeface="Century Gothic" pitchFamily="34" charset="0"/>
              </a:defRPr>
            </a:lvl9pPr>
          </a:lstStyle>
          <a:p>
            <a:r>
              <a:rPr lang="en-US" dirty="0"/>
              <a:t>Controllo del porto </a:t>
            </a:r>
          </a:p>
          <a:p>
            <a:r>
              <a:rPr lang="en-US" dirty="0"/>
              <a:t>Systems (PCS)</a:t>
            </a:r>
          </a:p>
          <a:p>
            <a:r>
              <a:rPr lang="en-US" sz="1600" b="0" dirty="0"/>
              <a:t>Operazioni portuali </a:t>
            </a:r>
          </a:p>
          <a:p>
            <a:r>
              <a:rPr lang="en-US" sz="1600" b="0" dirty="0"/>
              <a:t>Quali sistemi?</a:t>
            </a:r>
          </a:p>
        </p:txBody>
      </p:sp>
    </p:spTree>
    <p:extLst>
      <p:ext uri="{BB962C8B-B14F-4D97-AF65-F5344CB8AC3E}">
        <p14:creationId xmlns:p14="http://schemas.microsoft.com/office/powerpoint/2010/main" val="832689838"/>
      </p:ext>
    </p:extLst>
  </p:cSld>
  <p:clrMapOvr>
    <a:masterClrMapping/>
  </p:clrMapOvr>
</p:sld>
</file>

<file path=ppt/slides/slide6.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CHI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2978"/>
          </a:bodyPr>
          <a:lstStyle/>
          <a:p>
            <a:r>
              <a:rPr lang="en-US" dirty="0"/>
              <a:t>Profilo dei partecipanti alla formazione</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3771284" cy="3352350"/>
          </a:xfrm>
        </p:spPr>
        <p:txBody>
          <a:bodyPr>
            <a:normAutofit fontScale="90909"/>
          </a:bodyPr>
          <a:lstStyle/>
          <a:p>
            <a:r>
              <a:rPr lang="en-US" sz="1800" dirty="0"/>
              <a:t>Dirigenti e dirigenti</a:t>
            </a:r>
          </a:p>
          <a:p>
            <a:r>
              <a:rPr lang="en-US" sz="1800" dirty="0"/>
              <a:t>Working-life professionals</a:t>
            </a:r>
          </a:p>
          <a:p>
            <a:r>
              <a:rPr lang="en-US" sz="1800" dirty="0"/>
              <a:t>Le PMI e i dipendenti del settore pubblico</a:t>
            </a:r>
          </a:p>
          <a:p>
            <a:r>
              <a:rPr lang="en-US" sz="1800" strike="sngStrike" dirty="0"/>
              <a:t>Professionisti e appassionati della sicurezza informatica </a:t>
            </a:r>
          </a:p>
          <a:p>
            <a:r>
              <a:rPr lang="en-US" sz="1800" strike="sngStrike" dirty="0"/>
              <a:t>Sviluppatori CIS marittimi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23" name="Espace réservé pour une image  22" descr="Une image contenant intérieur, ordinateur, Appareil de présentation, multimédia&#10;&#10;Description générée automatiquement">
            <a:extLst>
              <a:ext uri="{FF2B5EF4-FFF2-40B4-BE49-F238E27FC236}">
                <a16:creationId xmlns:a16="http://schemas.microsoft.com/office/drawing/2014/main" id="{8155F700-0880-D056-AE36-32FB320A7B9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2" name="Footer Placeholder 10">
            <a:extLst>
              <a:ext uri="{FF2B5EF4-FFF2-40B4-BE49-F238E27FC236}">
                <a16:creationId xmlns:a16="http://schemas.microsoft.com/office/drawing/2014/main" id="{1A48DAF7-DDD6-C1FE-0834-FAA0CEA03BFF}"/>
              </a:ext>
            </a:extLst>
          </p:cNvPr>
          <p:cNvSpPr txBox="1">
            <a:spLocks/>
          </p:cNvSpPr>
          <p:nvPr/>
        </p:nvSpPr>
        <p:spPr>
          <a:xfrm>
            <a:off x="824241" y="6290774"/>
            <a:ext cx="7862559" cy="321041"/>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cap="all" dirty="0">
                <a:solidFill>
                  <a:schemeClr val="accent1">
                    <a:lumMod val="20000"/>
                    <a:lumOff val="80000"/>
                  </a:schemeClr>
                </a:solidFill>
                <a:latin typeface="Century Gothic"/>
              </a:rPr>
              <a:t>CSP0003_C_M_Critical Infrastructure Security for Maritime Template Creato da PR </a:t>
            </a:r>
          </a:p>
        </p:txBody>
      </p:sp>
    </p:spTree>
    <p:extLst>
      <p:ext uri="{BB962C8B-B14F-4D97-AF65-F5344CB8AC3E}">
        <p14:creationId xmlns:p14="http://schemas.microsoft.com/office/powerpoint/2010/main" val="463479360"/>
      </p:ext>
    </p:extLst>
  </p:cSld>
  <p:clrMapOvr>
    <a:masterClrMapping/>
  </p:clrMapOvr>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CC6CA34-0CAE-4B7F-A382-B5C7A7C2B926}"/>
              </a:ext>
            </a:extLst>
          </p:cNvPr>
          <p:cNvPicPr>
            <a:picLocks noChangeAspect="1"/>
          </p:cNvPicPr>
          <p:nvPr/>
        </p:nvPicPr>
        <p:blipFill>
          <a:blip r:embed="rId2"/>
          <a:stretch>
            <a:fillRect/>
          </a:stretch>
        </p:blipFill>
        <p:spPr>
          <a:xfrm>
            <a:off x="4220266" y="626766"/>
            <a:ext cx="7463659" cy="6231234"/>
          </a:xfrm>
          <a:prstGeom prst="rect">
            <a:avLst/>
          </a:prstGeom>
        </p:spPr>
      </p:pic>
      <p:sp>
        <p:nvSpPr>
          <p:cNvPr id="3" name="Rectangle 2">
            <a:extLst>
              <a:ext uri="{FF2B5EF4-FFF2-40B4-BE49-F238E27FC236}">
                <a16:creationId xmlns:a16="http://schemas.microsoft.com/office/drawing/2014/main" id="{C4FF9D60-D023-4B28-90A9-CB11A775D7E6}"/>
              </a:ext>
            </a:extLst>
          </p:cNvPr>
          <p:cNvSpPr/>
          <p:nvPr/>
        </p:nvSpPr>
        <p:spPr>
          <a:xfrm>
            <a:off x="508075" y="837178"/>
            <a:ext cx="3268844" cy="729430"/>
          </a:xfrm>
          <a:prstGeom prst="rect">
            <a:avLst/>
          </a:prstGeom>
        </p:spPr>
        <p:txBody>
          <a:bodyPr wrap="none">
            <a:spAutoFit/>
          </a:body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D87A1A"/>
                </a:solidFill>
                <a:effectLst/>
                <a:uLnTx/>
                <a:uFillTx/>
                <a:latin typeface="Century Gothic"/>
                <a:ea typeface="+mn-ea"/>
                <a:cs typeface="+mn-cs"/>
              </a:rPr>
              <a:t>Didattico di Harvard</a:t>
            </a:r>
            <a:r>
              <a:rPr kumimoji="0" lang="en-US" sz="2800" b="1" i="0" u="none" strike="noStrike" kern="1200" cap="none" spc="0" normalizeH="0" baseline="0" noProof="0" dirty="0">
                <a:ln>
                  <a:noFill/>
                </a:ln>
                <a:solidFill>
                  <a:srgbClr val="D87A1A"/>
                </a:solidFill>
                <a:effectLst/>
                <a:uLnTx/>
                <a:uFillTx/>
                <a:latin typeface="Century Gothic"/>
                <a:ea typeface="+mn-ea"/>
                <a:cs typeface="+mn-cs"/>
              </a:rPr>
              <a:t/>
            </a:r>
          </a:p>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87A1A"/>
                </a:solidFill>
                <a:effectLst/>
                <a:uLnTx/>
                <a:uFillTx/>
                <a:latin typeface="Century Gothic"/>
                <a:ea typeface="+mn-ea"/>
                <a:cs typeface="+mn-cs"/>
              </a:rPr>
              <a:t>Cartografia</a:t>
            </a:r>
          </a:p>
        </p:txBody>
      </p:sp>
      <p:pic>
        <p:nvPicPr>
          <p:cNvPr id="4" name="Image 3">
            <a:extLst>
              <a:ext uri="{FF2B5EF4-FFF2-40B4-BE49-F238E27FC236}">
                <a16:creationId xmlns:a16="http://schemas.microsoft.com/office/drawing/2014/main" id="{04CE4745-21AC-41ED-8E40-A95EC52E51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47" y="2503714"/>
            <a:ext cx="2068209" cy="2796100"/>
          </a:xfrm>
          <a:prstGeom prst="rect">
            <a:avLst/>
          </a:prstGeom>
          <a:ln>
            <a:solidFill>
              <a:schemeClr val="accent1"/>
            </a:solidFill>
          </a:ln>
        </p:spPr>
      </p:pic>
      <p:sp>
        <p:nvSpPr>
          <p:cNvPr id="5" name="AutoShape 4">
            <a:extLst>
              <a:ext uri="{FF2B5EF4-FFF2-40B4-BE49-F238E27FC236}">
                <a16:creationId xmlns:a16="http://schemas.microsoft.com/office/drawing/2014/main" id="{E305E767-B72E-0616-6136-3D51B1F8FBC2}"/>
              </a:ext>
            </a:extLst>
          </p:cNvPr>
          <p:cNvSpPr>
            <a:spLocks noChangeArrowheads="1"/>
          </p:cNvSpPr>
          <p:nvPr/>
        </p:nvSpPr>
        <p:spPr bwMode="blackWhite">
          <a:xfrm>
            <a:off x="355546" y="54874"/>
            <a:ext cx="9773782" cy="399937"/>
          </a:xfrm>
          <a:prstGeom prst="rect">
            <a:avLst/>
          </a:prstGeom>
        </p:spPr>
        <p:txBody>
          <a:bodyPr>
            <a:normAutofit fontScale="90243"/>
          </a:body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D87A1A"/>
                </a:solidFill>
                <a:effectLst/>
                <a:uLnTx/>
                <a:uFillTx/>
                <a:latin typeface="Century Gothic"/>
                <a:ea typeface="+mn-ea"/>
                <a:cs typeface="+mn-cs"/>
              </a:rPr>
              <a:t>Quadro marittimo - Aspetti tecnici</a:t>
            </a:r>
          </a:p>
        </p:txBody>
      </p:sp>
    </p:spTree>
    <p:extLst>
      <p:ext uri="{BB962C8B-B14F-4D97-AF65-F5344CB8AC3E}">
        <p14:creationId xmlns:p14="http://schemas.microsoft.com/office/powerpoint/2010/main" val="2976090849"/>
      </p:ext>
    </p:extLst>
  </p:cSld>
  <p:clrMapOvr>
    <a:masterClrMapping/>
  </p:clrMapOvr>
</p:sld>
</file>

<file path=ppt/slides/slide6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0A6EFCE-D003-4556-9157-E11673536BE9}"/>
              </a:ext>
            </a:extLst>
          </p:cNvPr>
          <p:cNvSpPr/>
          <p:nvPr/>
        </p:nvSpPr>
        <p:spPr>
          <a:xfrm>
            <a:off x="1244841" y="4197930"/>
            <a:ext cx="10241306" cy="262782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fr-FR" sz="1400" b="1">
                <a:solidFill>
                  <a:srgbClr val="048B9A"/>
                </a:solidFill>
              </a:rPr>
              <a:t>HINTERLAND</a:t>
            </a:r>
            <a:endParaRPr lang="fr-FR" sz="1400" b="1" dirty="0">
              <a:solidFill>
                <a:srgbClr val="048B9A"/>
              </a:solidFill>
            </a:endParaRPr>
          </a:p>
        </p:txBody>
      </p:sp>
      <p:sp>
        <p:nvSpPr>
          <p:cNvPr id="42" name="Rectangle 41">
            <a:extLst>
              <a:ext uri="{FF2B5EF4-FFF2-40B4-BE49-F238E27FC236}">
                <a16:creationId xmlns:a16="http://schemas.microsoft.com/office/drawing/2014/main" id="{C69BB4D2-C6EF-4FA4-BB8B-635F51243678}"/>
              </a:ext>
            </a:extLst>
          </p:cNvPr>
          <p:cNvSpPr/>
          <p:nvPr/>
        </p:nvSpPr>
        <p:spPr>
          <a:xfrm>
            <a:off x="1244841" y="996332"/>
            <a:ext cx="10241306" cy="320980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b="1" dirty="0">
                <a:solidFill>
                  <a:srgbClr val="048B9A"/>
                </a:solidFill>
              </a:rPr>
              <a:t>SEA</a:t>
            </a:r>
          </a:p>
        </p:txBody>
      </p:sp>
      <p:sp>
        <p:nvSpPr>
          <p:cNvPr id="41" name="Rectangle 40">
            <a:extLst>
              <a:ext uri="{FF2B5EF4-FFF2-40B4-BE49-F238E27FC236}">
                <a16:creationId xmlns:a16="http://schemas.microsoft.com/office/drawing/2014/main" id="{16F6C27F-F4D1-4E3A-A948-10E2DC87198E}"/>
              </a:ext>
            </a:extLst>
          </p:cNvPr>
          <p:cNvSpPr/>
          <p:nvPr/>
        </p:nvSpPr>
        <p:spPr>
          <a:xfrm>
            <a:off x="2118131" y="1797463"/>
            <a:ext cx="9095301" cy="4722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b="1" dirty="0">
                <a:solidFill>
                  <a:srgbClr val="048B9A"/>
                </a:solidFill>
              </a:rPr>
              <a:t>Port</a:t>
            </a:r>
          </a:p>
        </p:txBody>
      </p:sp>
      <p:sp>
        <p:nvSpPr>
          <p:cNvPr id="13" name="Rectangle 12">
            <a:extLst>
              <a:ext uri="{FF2B5EF4-FFF2-40B4-BE49-F238E27FC236}">
                <a16:creationId xmlns:a16="http://schemas.microsoft.com/office/drawing/2014/main" id="{5028A604-C37F-45BD-8E40-69EC697FCFD1}"/>
              </a:ext>
            </a:extLst>
          </p:cNvPr>
          <p:cNvSpPr/>
          <p:nvPr/>
        </p:nvSpPr>
        <p:spPr>
          <a:xfrm>
            <a:off x="3352800" y="2937164"/>
            <a:ext cx="6038850" cy="53205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8546"/>
          </a:bodyPr>
          <a:lstStyle/>
          <a:p>
            <a:pPr algn="ctr"/>
            <a:r>
              <a:rPr lang="fr-FR" sz="1200" b="1" dirty="0"/>
              <a:t>STOCCAGGIO PORTUALE Silos, capannoni, cisterne,</a:t>
            </a:r>
            <a:r>
              <a:rPr lang="fr-FR" sz="1200" b="1" dirty="0" err="1"/>
              <a:t> frigoriferi,</a:t>
            </a:r>
            <a:r>
              <a:rPr lang="fr-FR" sz="1200" b="1" dirty="0"/>
              <a:t> parcheggi,</a:t>
            </a:r>
            <a:r>
              <a:rPr lang="fr-FR" sz="1200" b="1" dirty="0" err="1"/>
              <a:t> aree</a:t>
            </a:r>
            <a:r>
              <a:rPr lang="fr-FR" sz="1200" b="1" dirty="0"/>
              <a:t> di carico</a:t>
            </a:r>
            <a:r>
              <a:rPr lang="fr-FR" sz="1200" b="1" dirty="0" err="1"/>
              <a:t> (</a:t>
            </a:r>
            <a:r>
              <a:rPr lang="fr-FR" sz="1200" b="1" dirty="0"/>
              <a:t/>
            </a:r>
            <a:r>
              <a:rPr lang="fr-FR" sz="1200" b="1" dirty="0" err="1"/>
              <a:t>terminal,</a:t>
            </a:r>
            <a:r>
              <a:rPr lang="fr-FR" sz="1200" b="1" dirty="0"/>
              <a:t/>
            </a:r>
            <a:r>
              <a:rPr lang="fr-FR" sz="1200" b="1" dirty="0" err="1"/>
              <a:t> lounge, ristoranti, punti</a:t>
            </a:r>
            <a:r>
              <a:rPr lang="fr-FR" sz="1200" b="1" dirty="0"/>
              <a:t> di pressione, ecc.)</a:t>
            </a:r>
            <a:endParaRPr lang="fr-FR" sz="1000" dirty="0"/>
          </a:p>
        </p:txBody>
      </p:sp>
      <p:sp>
        <p:nvSpPr>
          <p:cNvPr id="14" name="Rectangle 13">
            <a:extLst>
              <a:ext uri="{FF2B5EF4-FFF2-40B4-BE49-F238E27FC236}">
                <a16:creationId xmlns:a16="http://schemas.microsoft.com/office/drawing/2014/main" id="{CBED642A-357D-4174-A546-3FCD70E3AB87}"/>
              </a:ext>
            </a:extLst>
          </p:cNvPr>
          <p:cNvSpPr/>
          <p:nvPr/>
        </p:nvSpPr>
        <p:spPr>
          <a:xfrm>
            <a:off x="3352800" y="2478614"/>
            <a:ext cx="6038850" cy="3619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402"/>
          </a:bodyPr>
          <a:lstStyle/>
          <a:p>
            <a:pPr algn="ctr"/>
            <a:r>
              <a:rPr lang="en-US" sz="1200" b="1" dirty="0"/>
              <a:t>SERVIZI DI CARICO/SCARICOGru, portali, condotti, passerelle/taglierine</a:t>
            </a:r>
            <a:endParaRPr lang="fr-FR" sz="1000" dirty="0"/>
          </a:p>
        </p:txBody>
      </p:sp>
      <p:sp>
        <p:nvSpPr>
          <p:cNvPr id="15" name="Rectangle 14">
            <a:extLst>
              <a:ext uri="{FF2B5EF4-FFF2-40B4-BE49-F238E27FC236}">
                <a16:creationId xmlns:a16="http://schemas.microsoft.com/office/drawing/2014/main" id="{5F8A14FA-AAEB-4965-B671-1DACEA039877}"/>
              </a:ext>
            </a:extLst>
          </p:cNvPr>
          <p:cNvSpPr/>
          <p:nvPr/>
        </p:nvSpPr>
        <p:spPr>
          <a:xfrm>
            <a:off x="3352800" y="2024136"/>
            <a:ext cx="6038850" cy="3619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9763"/>
          </a:bodyPr>
          <a:lstStyle/>
          <a:p>
            <a:pPr algn="ctr"/>
            <a:r>
              <a:rPr lang="en-US" sz="1200" b="1" dirty="0"/>
              <a:t>SERVIZI DI ACCOGLIENZA PRESSO IL MOLO/ORMEGGIOSterzo, rimorchio, ormeggio, collegamenti, protezione/sicurezza, dragaggio</a:t>
            </a:r>
            <a:endParaRPr lang="fr-FR" sz="1000" dirty="0"/>
          </a:p>
        </p:txBody>
      </p:sp>
      <p:sp>
        <p:nvSpPr>
          <p:cNvPr id="16" name="Rectangle 15">
            <a:extLst>
              <a:ext uri="{FF2B5EF4-FFF2-40B4-BE49-F238E27FC236}">
                <a16:creationId xmlns:a16="http://schemas.microsoft.com/office/drawing/2014/main" id="{6F43D04B-B286-40BB-A75E-B532BE2F42A6}"/>
              </a:ext>
            </a:extLst>
          </p:cNvPr>
          <p:cNvSpPr/>
          <p:nvPr/>
        </p:nvSpPr>
        <p:spPr>
          <a:xfrm>
            <a:off x="3352800" y="3491442"/>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TerminalsBulk</a:t>
            </a:r>
            <a:r>
              <a:rPr lang="fr-FR" sz="1000" dirty="0"/>
              <a:t/>
            </a:r>
          </a:p>
        </p:txBody>
      </p:sp>
      <p:sp>
        <p:nvSpPr>
          <p:cNvPr id="17" name="Rectangle 16">
            <a:extLst>
              <a:ext uri="{FF2B5EF4-FFF2-40B4-BE49-F238E27FC236}">
                <a16:creationId xmlns:a16="http://schemas.microsoft.com/office/drawing/2014/main" id="{966CDD85-A009-4076-BC1F-E33FC33A36AC}"/>
              </a:ext>
            </a:extLst>
          </p:cNvPr>
          <p:cNvSpPr/>
          <p:nvPr/>
        </p:nvSpPr>
        <p:spPr>
          <a:xfrm>
            <a:off x="4362450" y="3491442"/>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Terminali Contenitori</a:t>
            </a:r>
            <a:r>
              <a:rPr lang="fr-FR" sz="1000" dirty="0"/>
              <a:t/>
            </a:r>
          </a:p>
        </p:txBody>
      </p:sp>
      <p:sp>
        <p:nvSpPr>
          <p:cNvPr id="18" name="Rectangle 17">
            <a:extLst>
              <a:ext uri="{FF2B5EF4-FFF2-40B4-BE49-F238E27FC236}">
                <a16:creationId xmlns:a16="http://schemas.microsoft.com/office/drawing/2014/main" id="{C6810B77-7B88-4853-A7BF-08280AB2BC2E}"/>
              </a:ext>
            </a:extLst>
          </p:cNvPr>
          <p:cNvSpPr/>
          <p:nvPr/>
        </p:nvSpPr>
        <p:spPr>
          <a:xfrm>
            <a:off x="5372100" y="3502026"/>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TerminalsHydrocarbons</a:t>
            </a:r>
            <a:r>
              <a:rPr lang="fr-FR" sz="1000" dirty="0"/>
              <a:t>
</a:t>
            </a:r>
            <a:r>
              <a:rPr lang="fr-FR" sz="1000" dirty="0" err="1"/>
              <a:t/>
            </a:r>
            <a:endParaRPr lang="fr-FR" sz="1000" dirty="0"/>
          </a:p>
        </p:txBody>
      </p:sp>
      <p:sp>
        <p:nvSpPr>
          <p:cNvPr id="19" name="Rectangle 18">
            <a:extLst>
              <a:ext uri="{FF2B5EF4-FFF2-40B4-BE49-F238E27FC236}">
                <a16:creationId xmlns:a16="http://schemas.microsoft.com/office/drawing/2014/main" id="{5EDECFD6-A403-403D-AE52-91DF68C53109}"/>
              </a:ext>
            </a:extLst>
          </p:cNvPr>
          <p:cNvSpPr/>
          <p:nvPr/>
        </p:nvSpPr>
        <p:spPr>
          <a:xfrm>
            <a:off x="6394724" y="3502026"/>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Terminali Pesca</a:t>
            </a:r>
            <a:r>
              <a:rPr lang="fr-FR" sz="1000" dirty="0"/>
              <a:t>
</a:t>
            </a:r>
            <a:r>
              <a:rPr lang="fr-FR" sz="1000" dirty="0" err="1"/>
              <a:t/>
            </a:r>
            <a:endParaRPr lang="fr-FR" sz="1000" dirty="0"/>
          </a:p>
        </p:txBody>
      </p:sp>
      <p:sp>
        <p:nvSpPr>
          <p:cNvPr id="20" name="Rectangle 19">
            <a:extLst>
              <a:ext uri="{FF2B5EF4-FFF2-40B4-BE49-F238E27FC236}">
                <a16:creationId xmlns:a16="http://schemas.microsoft.com/office/drawing/2014/main" id="{51299B14-E7C3-4AB3-A61E-AFF6547D352E}"/>
              </a:ext>
            </a:extLst>
          </p:cNvPr>
          <p:cNvSpPr/>
          <p:nvPr/>
        </p:nvSpPr>
        <p:spPr>
          <a:xfrm>
            <a:off x="7391400" y="3491971"/>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Terminaux
</a:t>
            </a:r>
            <a:r>
              <a:rPr lang="fr-FR" sz="1000" dirty="0" err="1"/>
              <a:t>Ro-ro</a:t>
            </a:r>
            <a:endParaRPr lang="fr-FR" sz="1000" dirty="0"/>
          </a:p>
        </p:txBody>
      </p:sp>
      <p:sp>
        <p:nvSpPr>
          <p:cNvPr id="21" name="Rectangle 20">
            <a:extLst>
              <a:ext uri="{FF2B5EF4-FFF2-40B4-BE49-F238E27FC236}">
                <a16:creationId xmlns:a16="http://schemas.microsoft.com/office/drawing/2014/main" id="{7EC371B3-33A9-4299-AD99-57EF6CB68BB1}"/>
              </a:ext>
            </a:extLst>
          </p:cNvPr>
          <p:cNvSpPr/>
          <p:nvPr/>
        </p:nvSpPr>
        <p:spPr>
          <a:xfrm>
            <a:off x="8439150" y="3491441"/>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TerminalsPassengers</a:t>
            </a:r>
            <a:r>
              <a:rPr lang="fr-FR" sz="1000" dirty="0"/>
              <a:t>
</a:t>
            </a:r>
            <a:r>
              <a:rPr lang="fr-FR" sz="1000" dirty="0" err="1"/>
              <a:t/>
            </a:r>
            <a:endParaRPr lang="fr-FR" sz="1000" dirty="0"/>
          </a:p>
        </p:txBody>
      </p:sp>
      <p:sp>
        <p:nvSpPr>
          <p:cNvPr id="22" name="ZoneTexte 21">
            <a:extLst>
              <a:ext uri="{FF2B5EF4-FFF2-40B4-BE49-F238E27FC236}">
                <a16:creationId xmlns:a16="http://schemas.microsoft.com/office/drawing/2014/main" id="{8C54934B-BFA5-4359-A3E3-5882A6CBCD65}"/>
              </a:ext>
            </a:extLst>
          </p:cNvPr>
          <p:cNvSpPr txBox="1"/>
          <p:nvPr/>
        </p:nvSpPr>
        <p:spPr>
          <a:xfrm>
            <a:off x="3352800" y="4020608"/>
            <a:ext cx="5769528" cy="261610"/>
          </a:xfrm>
          <a:prstGeom prst="rect">
            <a:avLst/>
          </a:prstGeom>
          <a:noFill/>
        </p:spPr>
        <p:txBody>
          <a:bodyPr wrap="none" rtlCol="0">
            <a:normAutofit fontScale="92156"/>
          </a:bodyPr>
          <a:lstStyle/>
          <a:p>
            <a:r>
              <a:rPr lang="en-US" sz="1100"/>
              <a:t>Infrastruttura di distribuzione: strade, ponti, rotaie, condutture, reti ad alta/bassa tensione</a:t>
            </a:r>
            <a:endParaRPr lang="fr-FR" sz="1100" dirty="0"/>
          </a:p>
        </p:txBody>
      </p:sp>
      <p:sp>
        <p:nvSpPr>
          <p:cNvPr id="23" name="Rectangle 22">
            <a:extLst>
              <a:ext uri="{FF2B5EF4-FFF2-40B4-BE49-F238E27FC236}">
                <a16:creationId xmlns:a16="http://schemas.microsoft.com/office/drawing/2014/main" id="{40D97D07-A8EC-4BB1-A9DA-B93E329F8BA5}"/>
              </a:ext>
            </a:extLst>
          </p:cNvPr>
          <p:cNvSpPr/>
          <p:nvPr/>
        </p:nvSpPr>
        <p:spPr>
          <a:xfrm>
            <a:off x="9634243" y="1422352"/>
            <a:ext cx="1436304" cy="4722992"/>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200" b="1"/>
              <a:t>Autorità locali</a:t>
            </a:r>
            <a:endParaRPr lang="fr-FR" sz="1200" b="1" dirty="0"/>
          </a:p>
        </p:txBody>
      </p:sp>
      <p:sp>
        <p:nvSpPr>
          <p:cNvPr id="3" name="Rectangle 2">
            <a:extLst>
              <a:ext uri="{FF2B5EF4-FFF2-40B4-BE49-F238E27FC236}">
                <a16:creationId xmlns:a16="http://schemas.microsoft.com/office/drawing/2014/main" id="{ADFA8DD5-E1A7-4118-835F-3ED50DF131E0}"/>
              </a:ext>
            </a:extLst>
          </p:cNvPr>
          <p:cNvSpPr/>
          <p:nvPr/>
        </p:nvSpPr>
        <p:spPr>
          <a:xfrm>
            <a:off x="9719249" y="1683129"/>
            <a:ext cx="1270274" cy="2767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accent1">
                    <a:lumMod val="75000"/>
                  </a:schemeClr>
                </a:solidFill>
              </a:rPr>
              <a:t>Dogana</a:t>
            </a:r>
            <a:endParaRPr lang="fr-FR" sz="1200" dirty="0">
              <a:solidFill>
                <a:schemeClr val="accent1">
                  <a:lumMod val="75000"/>
                </a:schemeClr>
              </a:solidFill>
            </a:endParaRPr>
          </a:p>
        </p:txBody>
      </p:sp>
      <p:sp>
        <p:nvSpPr>
          <p:cNvPr id="4" name="Rectangle 3">
            <a:extLst>
              <a:ext uri="{FF2B5EF4-FFF2-40B4-BE49-F238E27FC236}">
                <a16:creationId xmlns:a16="http://schemas.microsoft.com/office/drawing/2014/main" id="{59C04FD7-2150-47C8-8FE1-434EA1B6B14D}"/>
              </a:ext>
            </a:extLst>
          </p:cNvPr>
          <p:cNvSpPr/>
          <p:nvPr/>
        </p:nvSpPr>
        <p:spPr>
          <a:xfrm>
            <a:off x="9719249" y="1992387"/>
            <a:ext cx="1270274" cy="2767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857"/>
          </a:bodyPr>
          <a:lstStyle/>
          <a:p>
            <a:pPr algn="ctr"/>
            <a:r>
              <a:rPr lang="fr-FR" sz="1200" dirty="0">
                <a:solidFill>
                  <a:schemeClr val="accent1">
                    <a:lumMod val="75000"/>
                  </a:schemeClr>
                </a:solidFill>
              </a:rPr>
              <a:t>polizia</a:t>
            </a:r>
          </a:p>
        </p:txBody>
      </p:sp>
      <p:sp>
        <p:nvSpPr>
          <p:cNvPr id="5" name="Rectangle 4">
            <a:extLst>
              <a:ext uri="{FF2B5EF4-FFF2-40B4-BE49-F238E27FC236}">
                <a16:creationId xmlns:a16="http://schemas.microsoft.com/office/drawing/2014/main" id="{72C9ADBA-9017-4508-886B-C75C1CB71241}"/>
              </a:ext>
            </a:extLst>
          </p:cNvPr>
          <p:cNvSpPr/>
          <p:nvPr/>
        </p:nvSpPr>
        <p:spPr>
          <a:xfrm>
            <a:off x="9719249" y="2377843"/>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8260"/>
          </a:bodyPr>
          <a:lstStyle/>
          <a:p>
            <a:pPr algn="ctr"/>
            <a:r>
              <a:rPr lang="fr-FR" sz="1200" dirty="0">
                <a:solidFill>
                  <a:schemeClr val="accent1">
                    <a:lumMod val="75000"/>
                  </a:schemeClr>
                </a:solidFill>
              </a:rPr>
              <a:t>GUARDIA COSTIERA</a:t>
            </a:r>
          </a:p>
        </p:txBody>
      </p:sp>
      <p:sp>
        <p:nvSpPr>
          <p:cNvPr id="6" name="Rectangle 5">
            <a:extLst>
              <a:ext uri="{FF2B5EF4-FFF2-40B4-BE49-F238E27FC236}">
                <a16:creationId xmlns:a16="http://schemas.microsoft.com/office/drawing/2014/main" id="{93A5FF67-9562-469D-81B9-317F7A6649CC}"/>
              </a:ext>
            </a:extLst>
          </p:cNvPr>
          <p:cNvSpPr/>
          <p:nvPr/>
        </p:nvSpPr>
        <p:spPr>
          <a:xfrm>
            <a:off x="9719249" y="2839503"/>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869"/>
          </a:bodyPr>
          <a:lstStyle/>
          <a:p>
            <a:pPr algn="ctr"/>
            <a:r>
              <a:rPr lang="fr-FR" sz="1200" dirty="0">
                <a:solidFill>
                  <a:schemeClr val="accent1">
                    <a:lumMod val="75000"/>
                  </a:schemeClr>
                </a:solidFill>
              </a:rPr>
              <a:t>Vigili del fuoco</a:t>
            </a:r>
          </a:p>
        </p:txBody>
      </p:sp>
      <p:sp>
        <p:nvSpPr>
          <p:cNvPr id="7" name="Rectangle 6">
            <a:extLst>
              <a:ext uri="{FF2B5EF4-FFF2-40B4-BE49-F238E27FC236}">
                <a16:creationId xmlns:a16="http://schemas.microsoft.com/office/drawing/2014/main" id="{62F1E8D6-F516-42A9-B3A7-20C845BE8F15}"/>
              </a:ext>
            </a:extLst>
          </p:cNvPr>
          <p:cNvSpPr/>
          <p:nvPr/>
        </p:nvSpPr>
        <p:spPr>
          <a:xfrm>
            <a:off x="9719249" y="3322928"/>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1304"/>
          </a:bodyPr>
          <a:lstStyle/>
          <a:p>
            <a:pPr algn="ctr"/>
            <a:r>
              <a:rPr lang="fr-FR" sz="1200">
                <a:solidFill>
                  <a:schemeClr val="accent1">
                    <a:lumMod val="75000"/>
                  </a:schemeClr>
                </a:solidFill>
              </a:rPr>
              <a:t>SICUREZZA CIVILE</a:t>
            </a:r>
            <a:endParaRPr lang="fr-FR" sz="1200" dirty="0">
              <a:solidFill>
                <a:schemeClr val="accent1">
                  <a:lumMod val="75000"/>
                </a:schemeClr>
              </a:solidFill>
            </a:endParaRPr>
          </a:p>
        </p:txBody>
      </p:sp>
      <p:sp>
        <p:nvSpPr>
          <p:cNvPr id="8" name="Rectangle 7">
            <a:extLst>
              <a:ext uri="{FF2B5EF4-FFF2-40B4-BE49-F238E27FC236}">
                <a16:creationId xmlns:a16="http://schemas.microsoft.com/office/drawing/2014/main" id="{51EEB5A1-164D-444A-B759-508F20A8450B}"/>
              </a:ext>
            </a:extLst>
          </p:cNvPr>
          <p:cNvSpPr/>
          <p:nvPr/>
        </p:nvSpPr>
        <p:spPr>
          <a:xfrm>
            <a:off x="9719249" y="3773700"/>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1250"/>
          </a:bodyPr>
          <a:lstStyle/>
          <a:p>
            <a:pPr algn="ctr"/>
            <a:r>
              <a:rPr lang="fr-FR" sz="1200" dirty="0">
                <a:solidFill>
                  <a:schemeClr val="accent1">
                    <a:lumMod val="75000"/>
                  </a:schemeClr>
                </a:solidFill>
              </a:rPr>
              <a:t>SICUREZZA</a:t>
            </a:r>
          </a:p>
        </p:txBody>
      </p:sp>
      <p:sp>
        <p:nvSpPr>
          <p:cNvPr id="9" name="Rectangle 8">
            <a:extLst>
              <a:ext uri="{FF2B5EF4-FFF2-40B4-BE49-F238E27FC236}">
                <a16:creationId xmlns:a16="http://schemas.microsoft.com/office/drawing/2014/main" id="{77DE3E66-F426-4308-B40B-E04D582BE84E}"/>
              </a:ext>
            </a:extLst>
          </p:cNvPr>
          <p:cNvSpPr/>
          <p:nvPr/>
        </p:nvSpPr>
        <p:spPr>
          <a:xfrm>
            <a:off x="9719249" y="4213586"/>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Emergenza</a:t>
            </a:r>
          </a:p>
        </p:txBody>
      </p:sp>
      <p:sp>
        <p:nvSpPr>
          <p:cNvPr id="10" name="Rectangle 9">
            <a:extLst>
              <a:ext uri="{FF2B5EF4-FFF2-40B4-BE49-F238E27FC236}">
                <a16:creationId xmlns:a16="http://schemas.microsoft.com/office/drawing/2014/main" id="{03A29B59-9669-4BC7-A709-CFCC14DC9BFB}"/>
              </a:ext>
            </a:extLst>
          </p:cNvPr>
          <p:cNvSpPr/>
          <p:nvPr/>
        </p:nvSpPr>
        <p:spPr>
          <a:xfrm>
            <a:off x="9719249" y="4686127"/>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AFFARI MARITTIMI</a:t>
            </a:r>
          </a:p>
        </p:txBody>
      </p:sp>
      <p:sp>
        <p:nvSpPr>
          <p:cNvPr id="11" name="Rectangle 10">
            <a:extLst>
              <a:ext uri="{FF2B5EF4-FFF2-40B4-BE49-F238E27FC236}">
                <a16:creationId xmlns:a16="http://schemas.microsoft.com/office/drawing/2014/main" id="{9DFD5FEA-109A-45A2-9335-67AD4A76A9CB}"/>
              </a:ext>
            </a:extLst>
          </p:cNvPr>
          <p:cNvSpPr/>
          <p:nvPr/>
        </p:nvSpPr>
        <p:spPr>
          <a:xfrm>
            <a:off x="9719249" y="5147781"/>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accent1">
                    <a:lumMod val="75000"/>
                  </a:schemeClr>
                </a:solidFill>
              </a:rPr>
              <a:t>Servizi igienici</a:t>
            </a:r>
            <a:r>
              <a:rPr lang="fr-FR" sz="1200" dirty="0">
                <a:solidFill>
                  <a:schemeClr val="accent1">
                    <a:lumMod val="75000"/>
                  </a:schemeClr>
                </a:solidFill>
              </a:rPr>
              <a:t> </a:t>
            </a:r>
            <a:r>
              <a:rPr lang="fr-FR" sz="1200" dirty="0" err="1">
                <a:solidFill>
                  <a:schemeClr val="accent1">
                    <a:lumMod val="75000"/>
                  </a:schemeClr>
                </a:solidFill>
              </a:rPr>
              <a:t/>
            </a:r>
            <a:endParaRPr lang="fr-FR" sz="1200" dirty="0">
              <a:solidFill>
                <a:schemeClr val="accent1">
                  <a:lumMod val="75000"/>
                </a:schemeClr>
              </a:solidFill>
            </a:endParaRPr>
          </a:p>
        </p:txBody>
      </p:sp>
      <p:sp>
        <p:nvSpPr>
          <p:cNvPr id="12" name="Rectangle 11">
            <a:extLst>
              <a:ext uri="{FF2B5EF4-FFF2-40B4-BE49-F238E27FC236}">
                <a16:creationId xmlns:a16="http://schemas.microsoft.com/office/drawing/2014/main" id="{82BB598A-C768-4A85-A049-03B288A90F58}"/>
              </a:ext>
            </a:extLst>
          </p:cNvPr>
          <p:cNvSpPr/>
          <p:nvPr/>
        </p:nvSpPr>
        <p:spPr>
          <a:xfrm>
            <a:off x="9719249" y="5620321"/>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fr-FR" sz="1200" dirty="0">
                <a:solidFill>
                  <a:schemeClr val="accent1">
                    <a:lumMod val="75000"/>
                  </a:schemeClr>
                </a:solidFill>
              </a:rPr>
              <a:t>SERVIZI DI IMMIGRAZIONE</a:t>
            </a:r>
          </a:p>
        </p:txBody>
      </p:sp>
      <p:sp>
        <p:nvSpPr>
          <p:cNvPr id="24" name="Rectangle 23">
            <a:extLst>
              <a:ext uri="{FF2B5EF4-FFF2-40B4-BE49-F238E27FC236}">
                <a16:creationId xmlns:a16="http://schemas.microsoft.com/office/drawing/2014/main" id="{A1B669CD-EE51-4DAE-AFA3-30779084AAE9}"/>
              </a:ext>
            </a:extLst>
          </p:cNvPr>
          <p:cNvSpPr/>
          <p:nvPr/>
        </p:nvSpPr>
        <p:spPr>
          <a:xfrm>
            <a:off x="3297622" y="4445875"/>
            <a:ext cx="6236903" cy="1258189"/>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200" b="1" dirty="0"/>
              <a:t>SERVIZI </a:t>
            </a:r>
          </a:p>
          <a:p>
            <a:r>
              <a:rPr lang="fr-FR" sz="1200" b="1" dirty="0"/>
              <a:t>DE SOUTIEN</a:t>
            </a:r>
          </a:p>
        </p:txBody>
      </p:sp>
      <p:sp>
        <p:nvSpPr>
          <p:cNvPr id="25" name="Rectangle 24">
            <a:extLst>
              <a:ext uri="{FF2B5EF4-FFF2-40B4-BE49-F238E27FC236}">
                <a16:creationId xmlns:a16="http://schemas.microsoft.com/office/drawing/2014/main" id="{2B516CC7-F512-4ABB-80D3-0B7CDB49DAA3}"/>
              </a:ext>
            </a:extLst>
          </p:cNvPr>
          <p:cNvSpPr/>
          <p:nvPr/>
        </p:nvSpPr>
        <p:spPr>
          <a:xfrm>
            <a:off x="4934987" y="4520703"/>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Cargo Tracking</a:t>
            </a:r>
            <a:endParaRPr lang="fr-FR" sz="1100" dirty="0">
              <a:solidFill>
                <a:schemeClr val="accent1">
                  <a:lumMod val="75000"/>
                </a:schemeClr>
              </a:solidFill>
            </a:endParaRPr>
          </a:p>
        </p:txBody>
      </p:sp>
      <p:sp>
        <p:nvSpPr>
          <p:cNvPr id="26" name="Rectangle 25">
            <a:extLst>
              <a:ext uri="{FF2B5EF4-FFF2-40B4-BE49-F238E27FC236}">
                <a16:creationId xmlns:a16="http://schemas.microsoft.com/office/drawing/2014/main" id="{6A95BF51-4060-4520-B985-6453369D2973}"/>
              </a:ext>
            </a:extLst>
          </p:cNvPr>
          <p:cNvSpPr/>
          <p:nvPr/>
        </p:nvSpPr>
        <p:spPr>
          <a:xfrm>
            <a:off x="4934987" y="4933069"/>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Endpoint Management</a:t>
            </a:r>
            <a:endParaRPr lang="fr-FR" sz="1100" dirty="0">
              <a:solidFill>
                <a:schemeClr val="accent1">
                  <a:lumMod val="75000"/>
                </a:schemeClr>
              </a:solidFill>
            </a:endParaRPr>
          </a:p>
        </p:txBody>
      </p:sp>
      <p:sp>
        <p:nvSpPr>
          <p:cNvPr id="27" name="Rectangle 26">
            <a:extLst>
              <a:ext uri="{FF2B5EF4-FFF2-40B4-BE49-F238E27FC236}">
                <a16:creationId xmlns:a16="http://schemas.microsoft.com/office/drawing/2014/main" id="{DF2922EE-531C-41E8-B699-32B9CE219346}"/>
              </a:ext>
            </a:extLst>
          </p:cNvPr>
          <p:cNvSpPr/>
          <p:nvPr/>
        </p:nvSpPr>
        <p:spPr>
          <a:xfrm>
            <a:off x="4934987" y="5342114"/>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Facility Management</a:t>
            </a:r>
            <a:endParaRPr lang="fr-FR" sz="1100" dirty="0">
              <a:solidFill>
                <a:schemeClr val="accent1">
                  <a:lumMod val="75000"/>
                </a:schemeClr>
              </a:solidFill>
            </a:endParaRPr>
          </a:p>
        </p:txBody>
      </p:sp>
      <p:sp>
        <p:nvSpPr>
          <p:cNvPr id="28" name="Rectangle 27">
            <a:extLst>
              <a:ext uri="{FF2B5EF4-FFF2-40B4-BE49-F238E27FC236}">
                <a16:creationId xmlns:a16="http://schemas.microsoft.com/office/drawing/2014/main" id="{586263F6-83B5-42B3-8658-6E09F3BCC385}"/>
              </a:ext>
            </a:extLst>
          </p:cNvPr>
          <p:cNvSpPr/>
          <p:nvPr/>
        </p:nvSpPr>
        <p:spPr>
          <a:xfrm>
            <a:off x="6299576" y="4509976"/>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555"/>
          </a:bodyPr>
          <a:lstStyle/>
          <a:p>
            <a:pPr algn="ctr"/>
            <a:r>
              <a:rPr lang="fr-FR" sz="1100">
                <a:solidFill>
                  <a:schemeClr val="accent1">
                    <a:lumMod val="75000"/>
                  </a:schemeClr>
                </a:solidFill>
              </a:rPr>
              <a:t>Controllo del traffico navale</a:t>
            </a:r>
            <a:endParaRPr lang="fr-FR" sz="1100" dirty="0">
              <a:solidFill>
                <a:schemeClr val="accent1">
                  <a:lumMod val="75000"/>
                </a:schemeClr>
              </a:solidFill>
            </a:endParaRPr>
          </a:p>
        </p:txBody>
      </p:sp>
      <p:sp>
        <p:nvSpPr>
          <p:cNvPr id="29" name="Rectangle 28">
            <a:extLst>
              <a:ext uri="{FF2B5EF4-FFF2-40B4-BE49-F238E27FC236}">
                <a16:creationId xmlns:a16="http://schemas.microsoft.com/office/drawing/2014/main" id="{9CABAE36-2EF6-44FA-B8CA-21EBF2D4000B}"/>
              </a:ext>
            </a:extLst>
          </p:cNvPr>
          <p:cNvSpPr/>
          <p:nvPr/>
        </p:nvSpPr>
        <p:spPr>
          <a:xfrm>
            <a:off x="6299576" y="4922342"/>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1578"/>
          </a:bodyPr>
          <a:lstStyle/>
          <a:p>
            <a:pPr algn="ctr"/>
            <a:r>
              <a:rPr lang="fr-FR" sz="1100">
                <a:solidFill>
                  <a:schemeClr val="accent1">
                    <a:lumMod val="75000"/>
                  </a:schemeClr>
                </a:solidFill>
              </a:rPr>
              <a:t>Gestione delle manovre portuali</a:t>
            </a:r>
            <a:endParaRPr lang="fr-FR" sz="1100" dirty="0">
              <a:solidFill>
                <a:schemeClr val="accent1">
                  <a:lumMod val="75000"/>
                </a:schemeClr>
              </a:solidFill>
            </a:endParaRPr>
          </a:p>
        </p:txBody>
      </p:sp>
      <p:sp>
        <p:nvSpPr>
          <p:cNvPr id="30" name="Rectangle 29">
            <a:extLst>
              <a:ext uri="{FF2B5EF4-FFF2-40B4-BE49-F238E27FC236}">
                <a16:creationId xmlns:a16="http://schemas.microsoft.com/office/drawing/2014/main" id="{13EBA056-4FB8-4D9A-9073-9A7D9A31AE83}"/>
              </a:ext>
            </a:extLst>
          </p:cNvPr>
          <p:cNvSpPr/>
          <p:nvPr/>
        </p:nvSpPr>
        <p:spPr>
          <a:xfrm>
            <a:off x="6299576" y="5331387"/>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294"/>
          </a:bodyPr>
          <a:lstStyle/>
          <a:p>
            <a:pPr algn="ctr"/>
            <a:r>
              <a:rPr lang="fr-FR" sz="1100">
                <a:solidFill>
                  <a:schemeClr val="accent1">
                    <a:lumMod val="75000"/>
                  </a:schemeClr>
                </a:solidFill>
              </a:rPr>
              <a:t>Gestione della manutenzione</a:t>
            </a:r>
            <a:endParaRPr lang="fr-FR" sz="1100" dirty="0">
              <a:solidFill>
                <a:schemeClr val="accent1">
                  <a:lumMod val="75000"/>
                </a:schemeClr>
              </a:solidFill>
            </a:endParaRPr>
          </a:p>
        </p:txBody>
      </p:sp>
      <p:sp>
        <p:nvSpPr>
          <p:cNvPr id="31" name="Rectangle 30">
            <a:extLst>
              <a:ext uri="{FF2B5EF4-FFF2-40B4-BE49-F238E27FC236}">
                <a16:creationId xmlns:a16="http://schemas.microsoft.com/office/drawing/2014/main" id="{A882C265-CDB8-472A-9596-1D395FFA3FC0}"/>
              </a:ext>
            </a:extLst>
          </p:cNvPr>
          <p:cNvSpPr/>
          <p:nvPr/>
        </p:nvSpPr>
        <p:spPr>
          <a:xfrm>
            <a:off x="7664165" y="4499666"/>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Protezione e sicurezza</a:t>
            </a:r>
            <a:endParaRPr lang="fr-FR" sz="1100" dirty="0">
              <a:solidFill>
                <a:schemeClr val="accent1">
                  <a:lumMod val="75000"/>
                </a:schemeClr>
              </a:solidFill>
            </a:endParaRPr>
          </a:p>
        </p:txBody>
      </p:sp>
      <p:sp>
        <p:nvSpPr>
          <p:cNvPr id="32" name="Rectangle 31">
            <a:extLst>
              <a:ext uri="{FF2B5EF4-FFF2-40B4-BE49-F238E27FC236}">
                <a16:creationId xmlns:a16="http://schemas.microsoft.com/office/drawing/2014/main" id="{E5EEE185-25F6-4889-911F-51B2FB261857}"/>
              </a:ext>
            </a:extLst>
          </p:cNvPr>
          <p:cNvSpPr/>
          <p:nvPr/>
        </p:nvSpPr>
        <p:spPr>
          <a:xfrm>
            <a:off x="7664165" y="4912032"/>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8148"/>
          </a:bodyPr>
          <a:lstStyle/>
          <a:p>
            <a:pPr algn="ctr"/>
            <a:r>
              <a:rPr lang="fr-FR" sz="1100" dirty="0">
                <a:solidFill>
                  <a:schemeClr val="accent1">
                    <a:lumMod val="75000"/>
                  </a:schemeClr>
                </a:solidFill>
              </a:rPr>
              <a:t>Materiale pericoloso</a:t>
            </a:r>
          </a:p>
        </p:txBody>
      </p:sp>
      <p:sp>
        <p:nvSpPr>
          <p:cNvPr id="33" name="Rectangle 32">
            <a:extLst>
              <a:ext uri="{FF2B5EF4-FFF2-40B4-BE49-F238E27FC236}">
                <a16:creationId xmlns:a16="http://schemas.microsoft.com/office/drawing/2014/main" id="{49483029-7B54-43FD-AE8D-2294AB1E3AFF}"/>
              </a:ext>
            </a:extLst>
          </p:cNvPr>
          <p:cNvSpPr/>
          <p:nvPr/>
        </p:nvSpPr>
        <p:spPr>
          <a:xfrm>
            <a:off x="7664165" y="5321077"/>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a:bodyPr>
          <a:lstStyle/>
          <a:p>
            <a:pPr algn="ctr"/>
            <a:r>
              <a:rPr lang="fr-FR" sz="1100">
                <a:solidFill>
                  <a:schemeClr val="accent1">
                    <a:lumMod val="75000"/>
                  </a:schemeClr>
                </a:solidFill>
              </a:rPr>
              <a:t>Autorità portuale</a:t>
            </a:r>
            <a:endParaRPr lang="fr-FR" sz="1100" dirty="0">
              <a:solidFill>
                <a:schemeClr val="accent1">
                  <a:lumMod val="75000"/>
                </a:schemeClr>
              </a:solidFill>
            </a:endParaRPr>
          </a:p>
        </p:txBody>
      </p:sp>
      <p:sp>
        <p:nvSpPr>
          <p:cNvPr id="34" name="Rectangle 33">
            <a:extLst>
              <a:ext uri="{FF2B5EF4-FFF2-40B4-BE49-F238E27FC236}">
                <a16:creationId xmlns:a16="http://schemas.microsoft.com/office/drawing/2014/main" id="{EFD031AD-42A3-46AA-89EC-8AE077A204EF}"/>
              </a:ext>
            </a:extLst>
          </p:cNvPr>
          <p:cNvSpPr/>
          <p:nvPr/>
        </p:nvSpPr>
        <p:spPr>
          <a:xfrm>
            <a:off x="3267537" y="5800187"/>
            <a:ext cx="6254374" cy="61155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1044"/>
          </a:bodyPr>
          <a:lstStyle/>
          <a:p>
            <a:pPr algn="ctr"/>
            <a:r>
              <a:rPr lang="en-US" sz="1200" b="1" dirty="0"/>
              <a:t>PROTEZIONE &amp; SICUREZZAComunicazioni, trasmissioni/allarmi, telecamere, radar, protezione degli accessi, sensori/rivelatori,</a:t>
            </a:r>
            <a:endParaRPr lang="fr-FR" sz="1000" dirty="0"/>
          </a:p>
        </p:txBody>
      </p:sp>
      <p:sp>
        <p:nvSpPr>
          <p:cNvPr id="38" name="Rectangle 37">
            <a:extLst>
              <a:ext uri="{FF2B5EF4-FFF2-40B4-BE49-F238E27FC236}">
                <a16:creationId xmlns:a16="http://schemas.microsoft.com/office/drawing/2014/main" id="{E1D6A293-00C6-4D67-8645-08A13F51B07C}"/>
              </a:ext>
            </a:extLst>
          </p:cNvPr>
          <p:cNvSpPr/>
          <p:nvPr/>
        </p:nvSpPr>
        <p:spPr>
          <a:xfrm>
            <a:off x="1477387" y="2992968"/>
            <a:ext cx="1324220" cy="2371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97727"/>
          </a:bodyPr>
          <a:lstStyle/>
          <a:p>
            <a:pPr algn="ctr"/>
            <a:r>
              <a:rPr lang="fr-FR" sz="1100" b="1" dirty="0">
                <a:solidFill>
                  <a:srgbClr val="048B9A"/>
                </a:solidFill>
              </a:rPr>
              <a:t>RETI DI DISTRIBUZIONE E TRASFERIMENTO</a:t>
            </a:r>
          </a:p>
        </p:txBody>
      </p:sp>
      <p:sp>
        <p:nvSpPr>
          <p:cNvPr id="35" name="Rectangle 34">
            <a:extLst>
              <a:ext uri="{FF2B5EF4-FFF2-40B4-BE49-F238E27FC236}">
                <a16:creationId xmlns:a16="http://schemas.microsoft.com/office/drawing/2014/main" id="{71E91BB5-37E4-4F2A-8503-0BB07FA1ADA2}"/>
              </a:ext>
            </a:extLst>
          </p:cNvPr>
          <p:cNvSpPr/>
          <p:nvPr/>
        </p:nvSpPr>
        <p:spPr>
          <a:xfrm>
            <a:off x="1625308" y="3670220"/>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9565"/>
          </a:bodyPr>
          <a:lstStyle/>
          <a:p>
            <a:pPr algn="ctr"/>
            <a:r>
              <a:rPr lang="fr-FR" sz="1200" dirty="0" err="1"/>
              <a:t>Vie d'acqua</a:t>
            </a:r>
            <a:endParaRPr lang="fr-FR" sz="1200" dirty="0"/>
          </a:p>
        </p:txBody>
      </p:sp>
      <p:sp>
        <p:nvSpPr>
          <p:cNvPr id="36" name="Rectangle 35">
            <a:extLst>
              <a:ext uri="{FF2B5EF4-FFF2-40B4-BE49-F238E27FC236}">
                <a16:creationId xmlns:a16="http://schemas.microsoft.com/office/drawing/2014/main" id="{E15B0A15-5364-4BCD-9AD0-36DDF68A1BA2}"/>
              </a:ext>
            </a:extLst>
          </p:cNvPr>
          <p:cNvSpPr/>
          <p:nvPr/>
        </p:nvSpPr>
        <p:spPr>
          <a:xfrm>
            <a:off x="1625449" y="4073198"/>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Rotte</a:t>
            </a:r>
          </a:p>
        </p:txBody>
      </p:sp>
      <p:sp>
        <p:nvSpPr>
          <p:cNvPr id="37" name="Rectangle 36">
            <a:extLst>
              <a:ext uri="{FF2B5EF4-FFF2-40B4-BE49-F238E27FC236}">
                <a16:creationId xmlns:a16="http://schemas.microsoft.com/office/drawing/2014/main" id="{4EFADC15-B556-49E6-A10D-2998F7544534}"/>
              </a:ext>
            </a:extLst>
          </p:cNvPr>
          <p:cNvSpPr/>
          <p:nvPr/>
        </p:nvSpPr>
        <p:spPr>
          <a:xfrm>
            <a:off x="1625449" y="4499666"/>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Ferrovie</a:t>
            </a:r>
          </a:p>
        </p:txBody>
      </p:sp>
      <p:sp>
        <p:nvSpPr>
          <p:cNvPr id="39" name="Rectangle 38">
            <a:extLst>
              <a:ext uri="{FF2B5EF4-FFF2-40B4-BE49-F238E27FC236}">
                <a16:creationId xmlns:a16="http://schemas.microsoft.com/office/drawing/2014/main" id="{D98B9F93-58C4-492A-9BFD-393F6D5FBBF3}"/>
              </a:ext>
            </a:extLst>
          </p:cNvPr>
          <p:cNvSpPr/>
          <p:nvPr/>
        </p:nvSpPr>
        <p:spPr>
          <a:xfrm>
            <a:off x="1625449" y="4933069"/>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Tubi</a:t>
            </a:r>
          </a:p>
        </p:txBody>
      </p:sp>
      <p:sp>
        <p:nvSpPr>
          <p:cNvPr id="40" name="Rectangle 39">
            <a:extLst>
              <a:ext uri="{FF2B5EF4-FFF2-40B4-BE49-F238E27FC236}">
                <a16:creationId xmlns:a16="http://schemas.microsoft.com/office/drawing/2014/main" id="{205EBF88-AECF-4CC8-BA27-9AF16E07C4A2}"/>
              </a:ext>
            </a:extLst>
          </p:cNvPr>
          <p:cNvSpPr/>
          <p:nvPr/>
        </p:nvSpPr>
        <p:spPr>
          <a:xfrm>
            <a:off x="3267537" y="1512260"/>
            <a:ext cx="6124113" cy="4174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6734"/>
          </a:bodyPr>
          <a:lstStyle/>
          <a:p>
            <a:pPr algn="ctr"/>
            <a:r>
              <a:rPr lang="fr-FR" sz="1200" b="1" dirty="0">
                <a:solidFill>
                  <a:schemeClr val="tx1"/>
                </a:solidFill>
              </a:rPr>
              <a:t>INFRASTRUTTURE PORTUALI Banchine, bacini, scialuppe,</a:t>
            </a:r>
            <a:r>
              <a:rPr lang="fr-FR" sz="1200" b="1" dirty="0" err="1">
                <a:solidFill>
                  <a:schemeClr val="tx1"/>
                </a:solidFill>
              </a:rPr>
              <a:t> segnalazioni,</a:t>
            </a:r>
            <a:r>
              <a:rPr lang="fr-FR" sz="1200" b="1" dirty="0">
                <a:solidFill>
                  <a:schemeClr val="tx1"/>
                </a:solidFill>
              </a:rPr>
              <a:t> chiuse,...</a:t>
            </a:r>
          </a:p>
        </p:txBody>
      </p:sp>
      <p:sp>
        <p:nvSpPr>
          <p:cNvPr id="44" name="Rectangle 2">
            <a:extLst>
              <a:ext uri="{FF2B5EF4-FFF2-40B4-BE49-F238E27FC236}">
                <a16:creationId xmlns:a16="http://schemas.microsoft.com/office/drawing/2014/main" id="{30D8506C-A852-4365-84B0-49B9113F74A2}"/>
              </a:ext>
            </a:extLst>
          </p:cNvPr>
          <p:cNvSpPr txBox="1">
            <a:spLocks noChangeArrowheads="1"/>
          </p:cNvSpPr>
          <p:nvPr/>
        </p:nvSpPr>
        <p:spPr>
          <a:xfrm>
            <a:off x="247451" y="67385"/>
            <a:ext cx="10249297" cy="478947"/>
          </a:xfrm>
          <a:prstGeom prst="rect">
            <a:avLst/>
          </a:prstGeom>
        </p:spPr>
        <p:txBody>
          <a:bodyPr>
            <a:normAutofit fontScale="95918"/>
          </a:bodyPr>
          <a:lstStyle>
            <a:defPPr>
              <a:defRPr lang="fr-FR"/>
            </a:defPPr>
            <a:lvl1pPr marR="0" lvl="0" indent="0" defTabSz="457200" eaLnBrk="0" fontAlgn="base" hangingPunct="0">
              <a:lnSpc>
                <a:spcPct val="90000"/>
              </a:lnSpc>
              <a:spcBef>
                <a:spcPct val="0"/>
              </a:spcBef>
              <a:spcAft>
                <a:spcPct val="0"/>
              </a:spcAft>
              <a:buClrTx/>
              <a:buSzTx/>
              <a:buFontTx/>
              <a:buNone/>
              <a:tabLst/>
              <a:defRPr kumimoji="0" sz="2800" b="1" i="0" u="none" strike="noStrike" cap="none" spc="0" normalizeH="0" baseline="0">
                <a:ln>
                  <a:noFill/>
                </a:ln>
                <a:solidFill>
                  <a:srgbClr val="1F497D"/>
                </a:solidFill>
                <a:effectLst/>
                <a:uLnTx/>
                <a:uFillTx/>
                <a:latin typeface="Century Gothic"/>
              </a:defRPr>
            </a:lvl1pPr>
            <a:lvl2pPr defTabSz="457200" eaLnBrk="0" fontAlgn="base" hangingPunct="0">
              <a:lnSpc>
                <a:spcPct val="90000"/>
              </a:lnSpc>
              <a:spcBef>
                <a:spcPct val="0"/>
              </a:spcBef>
              <a:spcAft>
                <a:spcPct val="0"/>
              </a:spcAft>
              <a:defRPr sz="2000" b="1">
                <a:latin typeface="Century Gothic" pitchFamily="34" charset="0"/>
              </a:defRPr>
            </a:lvl2pPr>
            <a:lvl3pPr defTabSz="457200" eaLnBrk="0" fontAlgn="base" hangingPunct="0">
              <a:lnSpc>
                <a:spcPct val="90000"/>
              </a:lnSpc>
              <a:spcBef>
                <a:spcPct val="0"/>
              </a:spcBef>
              <a:spcAft>
                <a:spcPct val="0"/>
              </a:spcAft>
              <a:defRPr sz="2000" b="1">
                <a:latin typeface="Century Gothic" pitchFamily="34" charset="0"/>
              </a:defRPr>
            </a:lvl3pPr>
            <a:lvl4pPr defTabSz="457200" eaLnBrk="0" fontAlgn="base" hangingPunct="0">
              <a:lnSpc>
                <a:spcPct val="90000"/>
              </a:lnSpc>
              <a:spcBef>
                <a:spcPct val="0"/>
              </a:spcBef>
              <a:spcAft>
                <a:spcPct val="0"/>
              </a:spcAft>
              <a:defRPr sz="2000" b="1">
                <a:latin typeface="Century Gothic" pitchFamily="34" charset="0"/>
              </a:defRPr>
            </a:lvl4pPr>
            <a:lvl5pPr defTabSz="457200" eaLnBrk="0" fontAlgn="base" hangingPunct="0">
              <a:lnSpc>
                <a:spcPct val="90000"/>
              </a:lnSpc>
              <a:spcBef>
                <a:spcPct val="0"/>
              </a:spcBef>
              <a:spcAft>
                <a:spcPct val="0"/>
              </a:spcAft>
              <a:defRPr sz="2000" b="1">
                <a:latin typeface="Century Gothic" pitchFamily="34" charset="0"/>
              </a:defRPr>
            </a:lvl5pPr>
            <a:lvl6pPr marL="457200" defTabSz="457200" fontAlgn="base">
              <a:lnSpc>
                <a:spcPct val="90000"/>
              </a:lnSpc>
              <a:spcBef>
                <a:spcPct val="0"/>
              </a:spcBef>
              <a:spcAft>
                <a:spcPct val="0"/>
              </a:spcAft>
              <a:defRPr sz="2000" b="1">
                <a:latin typeface="Century Gothic" pitchFamily="34" charset="0"/>
              </a:defRPr>
            </a:lvl6pPr>
            <a:lvl7pPr marL="914400" defTabSz="457200" fontAlgn="base">
              <a:lnSpc>
                <a:spcPct val="90000"/>
              </a:lnSpc>
              <a:spcBef>
                <a:spcPct val="0"/>
              </a:spcBef>
              <a:spcAft>
                <a:spcPct val="0"/>
              </a:spcAft>
              <a:defRPr sz="2000" b="1">
                <a:latin typeface="Century Gothic" pitchFamily="34" charset="0"/>
              </a:defRPr>
            </a:lvl7pPr>
            <a:lvl8pPr marL="1371600" defTabSz="457200" fontAlgn="base">
              <a:lnSpc>
                <a:spcPct val="90000"/>
              </a:lnSpc>
              <a:spcBef>
                <a:spcPct val="0"/>
              </a:spcBef>
              <a:spcAft>
                <a:spcPct val="0"/>
              </a:spcAft>
              <a:defRPr sz="2000" b="1">
                <a:latin typeface="Century Gothic" pitchFamily="34" charset="0"/>
              </a:defRPr>
            </a:lvl8pPr>
            <a:lvl9pPr marL="1828800" defTabSz="457200" fontAlgn="base">
              <a:lnSpc>
                <a:spcPct val="90000"/>
              </a:lnSpc>
              <a:spcBef>
                <a:spcPct val="0"/>
              </a:spcBef>
              <a:spcAft>
                <a:spcPct val="0"/>
              </a:spcAft>
              <a:defRPr sz="2000" b="1">
                <a:latin typeface="Century Gothic" pitchFamily="34" charset="0"/>
              </a:defRPr>
            </a:lvl9pPr>
          </a:lstStyle>
          <a:p>
            <a:r>
              <a:rPr lang="en-US" dirty="0"/>
              <a:t>Quadro marittimo - Infrastrutture portuali</a:t>
            </a:r>
          </a:p>
        </p:txBody>
      </p:sp>
    </p:spTree>
    <p:extLst>
      <p:ext uri="{BB962C8B-B14F-4D97-AF65-F5344CB8AC3E}">
        <p14:creationId xmlns:p14="http://schemas.microsoft.com/office/powerpoint/2010/main" val="2728233674"/>
      </p:ext>
    </p:extLst>
  </p:cSld>
  <p:clrMapOvr>
    <a:masterClrMapping/>
  </p:clrMapOvr>
</p:sld>
</file>

<file path=ppt/slides/slide6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9ED1CC-2565-485F-8F3A-2915B8553261}"/>
              </a:ext>
            </a:extLst>
          </p:cNvPr>
          <p:cNvPicPr>
            <a:picLocks noChangeAspect="1"/>
          </p:cNvPicPr>
          <p:nvPr/>
        </p:nvPicPr>
        <p:blipFill>
          <a:blip r:embed="rId3"/>
          <a:stretch>
            <a:fillRect/>
          </a:stretch>
        </p:blipFill>
        <p:spPr>
          <a:xfrm>
            <a:off x="1627965" y="139291"/>
            <a:ext cx="9438362" cy="6479628"/>
          </a:xfrm>
          <a:prstGeom prst="rect">
            <a:avLst/>
          </a:prstGeom>
        </p:spPr>
      </p:pic>
      <p:sp>
        <p:nvSpPr>
          <p:cNvPr id="32" name="Rectangle : coins arrondis 31">
            <a:extLst>
              <a:ext uri="{FF2B5EF4-FFF2-40B4-BE49-F238E27FC236}">
                <a16:creationId xmlns:a16="http://schemas.microsoft.com/office/drawing/2014/main" id="{4F6A4AE6-40BB-4946-8B5C-B940235B4004}"/>
              </a:ext>
            </a:extLst>
          </p:cNvPr>
          <p:cNvSpPr/>
          <p:nvPr/>
        </p:nvSpPr>
        <p:spPr>
          <a:xfrm>
            <a:off x="4313952" y="239081"/>
            <a:ext cx="3963774" cy="6618919"/>
          </a:xfrm>
          <a:prstGeom prst="roundRect">
            <a:avLst>
              <a:gd name="adj" fmla="val 4343"/>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normAutofit fontScale="82608"/>
          </a:bodyPr>
          <a:lstStyle/>
          <a:p>
            <a:pPr algn="ctr"/>
            <a:r>
              <a:rPr lang="fr-FR" sz="1400" b="1" dirty="0">
                <a:solidFill>
                  <a:schemeClr val="accent5">
                    <a:lumMod val="75000"/>
                  </a:schemeClr>
                </a:solidFill>
              </a:rPr>
              <a:t>SISTEMI PORTUALI</a:t>
            </a:r>
          </a:p>
        </p:txBody>
      </p:sp>
      <p:grpSp>
        <p:nvGrpSpPr>
          <p:cNvPr id="31" name="Groupe 30">
            <a:extLst>
              <a:ext uri="{FF2B5EF4-FFF2-40B4-BE49-F238E27FC236}">
                <a16:creationId xmlns:a16="http://schemas.microsoft.com/office/drawing/2014/main" id="{C83CE0CF-F103-4B83-8FF7-E721503866F0}"/>
              </a:ext>
            </a:extLst>
          </p:cNvPr>
          <p:cNvGrpSpPr/>
          <p:nvPr/>
        </p:nvGrpSpPr>
        <p:grpSpPr>
          <a:xfrm>
            <a:off x="4743433" y="543901"/>
            <a:ext cx="3106814" cy="1120862"/>
            <a:chOff x="4743433" y="479733"/>
            <a:chExt cx="3106814" cy="1120862"/>
          </a:xfrm>
        </p:grpSpPr>
        <p:sp>
          <p:nvSpPr>
            <p:cNvPr id="3" name="Rectangle : coins arrondis 2">
              <a:extLst>
                <a:ext uri="{FF2B5EF4-FFF2-40B4-BE49-F238E27FC236}">
                  <a16:creationId xmlns:a16="http://schemas.microsoft.com/office/drawing/2014/main" id="{F9F5B18E-0DCB-4D6A-B7AE-55AAD7A8CB6B}"/>
                </a:ext>
              </a:extLst>
            </p:cNvPr>
            <p:cNvSpPr/>
            <p:nvPr/>
          </p:nvSpPr>
          <p:spPr>
            <a:xfrm>
              <a:off x="4743433" y="479733"/>
              <a:ext cx="3106814" cy="1120862"/>
            </a:xfrm>
            <a:prstGeom prst="roundRect">
              <a:avLst>
                <a:gd name="adj" fmla="val 103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200" b="1" dirty="0">
                  <a:solidFill>
                    <a:schemeClr val="accent5">
                      <a:lumMod val="75000"/>
                    </a:schemeClr>
                  </a:solidFill>
                </a:rPr>
                <a:t>Sistemi di scambio dati portuali</a:t>
              </a:r>
              <a:r>
                <a:rPr lang="fr-FR" sz="1200" b="1" dirty="0" err="1">
                  <a:solidFill>
                    <a:schemeClr val="accent5">
                      <a:lumMod val="75000"/>
                    </a:schemeClr>
                  </a:solidFill>
                </a:rPr>
                <a:t/>
              </a:r>
              <a:endParaRPr lang="fr-FR" sz="1200" b="1" dirty="0">
                <a:solidFill>
                  <a:schemeClr val="accent5">
                    <a:lumMod val="75000"/>
                  </a:schemeClr>
                </a:solidFill>
              </a:endParaRPr>
            </a:p>
          </p:txBody>
        </p:sp>
        <p:sp>
          <p:nvSpPr>
            <p:cNvPr id="5" name="Rectangle : coins arrondis 4">
              <a:extLst>
                <a:ext uri="{FF2B5EF4-FFF2-40B4-BE49-F238E27FC236}">
                  <a16:creationId xmlns:a16="http://schemas.microsoft.com/office/drawing/2014/main" id="{2FDD7B7D-735B-453D-B1B1-A868E4653480}"/>
                </a:ext>
              </a:extLst>
            </p:cNvPr>
            <p:cNvSpPr/>
            <p:nvPr/>
          </p:nvSpPr>
          <p:spPr>
            <a:xfrm>
              <a:off x="4844047" y="80356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sz="1100">
                  <a:solidFill>
                    <a:schemeClr val="tx1"/>
                  </a:solidFill>
                </a:rPr>
                <a:t>Sistema comunitario portuale</a:t>
              </a:r>
              <a:endParaRPr lang="fr-FR" sz="1100" dirty="0">
                <a:solidFill>
                  <a:schemeClr val="tx1"/>
                </a:solidFill>
              </a:endParaRPr>
            </a:p>
          </p:txBody>
        </p:sp>
        <p:sp>
          <p:nvSpPr>
            <p:cNvPr id="6" name="Rectangle : coins arrondis 5">
              <a:extLst>
                <a:ext uri="{FF2B5EF4-FFF2-40B4-BE49-F238E27FC236}">
                  <a16:creationId xmlns:a16="http://schemas.microsoft.com/office/drawing/2014/main" id="{32A5F79B-206E-439B-ADA0-7A4300A70509}"/>
                </a:ext>
              </a:extLst>
            </p:cNvPr>
            <p:cNvSpPr/>
            <p:nvPr/>
          </p:nvSpPr>
          <p:spPr>
            <a:xfrm>
              <a:off x="6324642" y="803560"/>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4444"/>
            </a:bodyPr>
            <a:lstStyle/>
            <a:p>
              <a:pPr algn="ctr"/>
              <a:r>
                <a:rPr lang="fr-FR" sz="1100" dirty="0">
                  <a:solidFill>
                    <a:schemeClr val="tx1"/>
                  </a:solidFill>
                </a:rPr>
                <a:t>Sistema comunitario di trasporto merci</a:t>
              </a:r>
            </a:p>
          </p:txBody>
        </p:sp>
        <p:sp>
          <p:nvSpPr>
            <p:cNvPr id="7" name="Rectangle : coins arrondis 6">
              <a:extLst>
                <a:ext uri="{FF2B5EF4-FFF2-40B4-BE49-F238E27FC236}">
                  <a16:creationId xmlns:a16="http://schemas.microsoft.com/office/drawing/2014/main" id="{C02D4753-7D88-42F0-9CC9-8FA95BBF5BD7}"/>
                </a:ext>
              </a:extLst>
            </p:cNvPr>
            <p:cNvSpPr/>
            <p:nvPr/>
          </p:nvSpPr>
          <p:spPr>
            <a:xfrm>
              <a:off x="5551210" y="119948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Gestione</a:t>
              </a:r>
              <a:r>
                <a:rPr lang="fr-FR" sz="1100" dirty="0">
                  <a:solidFill>
                    <a:schemeClr val="tx1"/>
                  </a:solidFill>
                </a:rPr>
                <a:t> FisheryInformation</a:t>
              </a:r>
              <a:r>
                <a:rPr lang="fr-FR" sz="1100" dirty="0" err="1">
                  <a:solidFill>
                    <a:schemeClr val="tx1"/>
                  </a:solidFill>
                </a:rPr>
                <a:t> . Sistema</a:t>
              </a:r>
              <a:r>
                <a:rPr lang="fr-FR" sz="1100" dirty="0">
                  <a:solidFill>
                    <a:schemeClr val="tx1"/>
                  </a:solidFill>
                </a:rPr>
                <a:t/>
              </a:r>
            </a:p>
          </p:txBody>
        </p:sp>
      </p:grpSp>
      <p:grpSp>
        <p:nvGrpSpPr>
          <p:cNvPr id="30" name="Groupe 29">
            <a:extLst>
              <a:ext uri="{FF2B5EF4-FFF2-40B4-BE49-F238E27FC236}">
                <a16:creationId xmlns:a16="http://schemas.microsoft.com/office/drawing/2014/main" id="{2C7ACB10-B1D6-4CA8-8D83-6416EC2EED2D}"/>
              </a:ext>
            </a:extLst>
          </p:cNvPr>
          <p:cNvGrpSpPr/>
          <p:nvPr/>
        </p:nvGrpSpPr>
        <p:grpSpPr>
          <a:xfrm>
            <a:off x="4743433" y="1729470"/>
            <a:ext cx="3113969" cy="4998811"/>
            <a:chOff x="4743433" y="1729470"/>
            <a:chExt cx="3113969" cy="4998811"/>
          </a:xfrm>
        </p:grpSpPr>
        <p:sp>
          <p:nvSpPr>
            <p:cNvPr id="8" name="Rectangle : coins arrondis 7">
              <a:extLst>
                <a:ext uri="{FF2B5EF4-FFF2-40B4-BE49-F238E27FC236}">
                  <a16:creationId xmlns:a16="http://schemas.microsoft.com/office/drawing/2014/main" id="{8362DAAF-D054-4442-8ACD-91A93B4C2441}"/>
                </a:ext>
              </a:extLst>
            </p:cNvPr>
            <p:cNvSpPr/>
            <p:nvPr/>
          </p:nvSpPr>
          <p:spPr>
            <a:xfrm>
              <a:off x="4743433" y="1729470"/>
              <a:ext cx="3106814" cy="4998811"/>
            </a:xfrm>
            <a:prstGeom prst="roundRect">
              <a:avLst>
                <a:gd name="adj" fmla="val 103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78688"/>
            </a:bodyPr>
            <a:lstStyle/>
            <a:p>
              <a:pPr algn="ctr"/>
              <a:r>
                <a:rPr lang="fr-FR" sz="1200" b="1" dirty="0">
                  <a:solidFill>
                    <a:schemeClr val="accent5">
                      <a:lumMod val="75000"/>
                    </a:schemeClr>
                  </a:solidFill>
                </a:rPr>
                <a:t>Sistema di gestione delle informazioni portuali (PMIS)</a:t>
              </a:r>
            </a:p>
          </p:txBody>
        </p:sp>
        <p:sp>
          <p:nvSpPr>
            <p:cNvPr id="9" name="Rectangle : coins arrondis 8">
              <a:extLst>
                <a:ext uri="{FF2B5EF4-FFF2-40B4-BE49-F238E27FC236}">
                  <a16:creationId xmlns:a16="http://schemas.microsoft.com/office/drawing/2014/main" id="{04AD92C1-E135-45BA-B0BB-3BD9126BD1D3}"/>
                </a:ext>
              </a:extLst>
            </p:cNvPr>
            <p:cNvSpPr/>
            <p:nvPr/>
          </p:nvSpPr>
          <p:spPr>
            <a:xfrm>
              <a:off x="4844047" y="253449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VTS/ VTMIS</a:t>
              </a:r>
            </a:p>
          </p:txBody>
        </p:sp>
        <p:sp>
          <p:nvSpPr>
            <p:cNvPr id="10" name="Rectangle : coins arrondis 9">
              <a:extLst>
                <a:ext uri="{FF2B5EF4-FFF2-40B4-BE49-F238E27FC236}">
                  <a16:creationId xmlns:a16="http://schemas.microsoft.com/office/drawing/2014/main" id="{A3438F39-BC75-4612-9E1A-CB70BF70E4BB}"/>
                </a:ext>
              </a:extLst>
            </p:cNvPr>
            <p:cNvSpPr/>
            <p:nvPr/>
          </p:nvSpPr>
          <p:spPr>
            <a:xfrm>
              <a:off x="6324642" y="253449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6428"/>
            </a:bodyPr>
            <a:lstStyle/>
            <a:p>
              <a:pPr algn="ctr"/>
              <a:r>
                <a:rPr lang="fr-FR" sz="1100">
                  <a:solidFill>
                    <a:schemeClr val="tx1"/>
                  </a:solidFill>
                </a:rPr>
                <a:t>Sorveglianza costiera</a:t>
              </a:r>
              <a:endParaRPr lang="fr-FR" sz="1100" dirty="0">
                <a:solidFill>
                  <a:schemeClr val="tx1"/>
                </a:solidFill>
              </a:endParaRPr>
            </a:p>
          </p:txBody>
        </p:sp>
        <p:sp>
          <p:nvSpPr>
            <p:cNvPr id="11" name="Rectangle : coins arrondis 10">
              <a:extLst>
                <a:ext uri="{FF2B5EF4-FFF2-40B4-BE49-F238E27FC236}">
                  <a16:creationId xmlns:a16="http://schemas.microsoft.com/office/drawing/2014/main" id="{BBECA57E-774F-4F1F-876F-DFBCAC325A05}"/>
                </a:ext>
              </a:extLst>
            </p:cNvPr>
            <p:cNvSpPr/>
            <p:nvPr/>
          </p:nvSpPr>
          <p:spPr>
            <a:xfrm>
              <a:off x="4844047" y="2893339"/>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9473"/>
            </a:bodyPr>
            <a:lstStyle/>
            <a:p>
              <a:pPr algn="ctr"/>
              <a:r>
                <a:rPr lang="fr-FR" sz="1100">
                  <a:solidFill>
                    <a:schemeClr val="tx1"/>
                  </a:solidFill>
                </a:rPr>
                <a:t>Gestione del traffico marittimo</a:t>
              </a:r>
              <a:endParaRPr lang="fr-FR" sz="1100" dirty="0">
                <a:solidFill>
                  <a:schemeClr val="tx1"/>
                </a:solidFill>
              </a:endParaRPr>
            </a:p>
          </p:txBody>
        </p:sp>
        <p:sp>
          <p:nvSpPr>
            <p:cNvPr id="12" name="Rectangle : coins arrondis 11">
              <a:extLst>
                <a:ext uri="{FF2B5EF4-FFF2-40B4-BE49-F238E27FC236}">
                  <a16:creationId xmlns:a16="http://schemas.microsoft.com/office/drawing/2014/main" id="{C1F0A501-2240-40E5-B0ED-B812857D00F0}"/>
                </a:ext>
              </a:extLst>
            </p:cNvPr>
            <p:cNvSpPr/>
            <p:nvPr/>
          </p:nvSpPr>
          <p:spPr>
            <a:xfrm>
              <a:off x="6324642" y="2893339"/>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Inlandnavmanagement</a:t>
              </a:r>
              <a:r>
                <a:rPr lang="fr-FR" sz="1100" dirty="0">
                  <a:solidFill>
                    <a:schemeClr val="tx1"/>
                  </a:solidFill>
                </a:rPr>
                <a:t> </a:t>
              </a:r>
              <a:r>
                <a:rPr lang="fr-FR" sz="1100" dirty="0" err="1">
                  <a:solidFill>
                    <a:schemeClr val="tx1"/>
                  </a:solidFill>
                </a:rPr>
                <a:t/>
              </a:r>
              <a:r>
                <a:rPr lang="fr-FR" sz="1100" dirty="0">
                  <a:solidFill>
                    <a:schemeClr val="tx1"/>
                  </a:solidFill>
                </a:rPr>
                <a:t/>
              </a:r>
            </a:p>
          </p:txBody>
        </p:sp>
        <p:sp>
          <p:nvSpPr>
            <p:cNvPr id="13" name="Rectangle : coins arrondis 12">
              <a:extLst>
                <a:ext uri="{FF2B5EF4-FFF2-40B4-BE49-F238E27FC236}">
                  <a16:creationId xmlns:a16="http://schemas.microsoft.com/office/drawing/2014/main" id="{C02F4209-FCE8-4865-980B-3840EECE2039}"/>
                </a:ext>
              </a:extLst>
            </p:cNvPr>
            <p:cNvSpPr/>
            <p:nvPr/>
          </p:nvSpPr>
          <p:spPr>
            <a:xfrm>
              <a:off x="4844046" y="3232967"/>
              <a:ext cx="2820297" cy="276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8000"/>
            </a:bodyPr>
            <a:lstStyle/>
            <a:p>
              <a:pPr algn="ctr"/>
              <a:r>
                <a:rPr lang="fr-FR" sz="1100">
                  <a:solidFill>
                    <a:schemeClr val="tx1"/>
                  </a:solidFill>
                </a:rPr>
                <a:t>Gestione del porto</a:t>
              </a:r>
              <a:endParaRPr lang="fr-FR" sz="1100" dirty="0">
                <a:solidFill>
                  <a:schemeClr val="tx1"/>
                </a:solidFill>
              </a:endParaRPr>
            </a:p>
          </p:txBody>
        </p:sp>
        <p:sp>
          <p:nvSpPr>
            <p:cNvPr id="14" name="ZoneTexte 13">
              <a:extLst>
                <a:ext uri="{FF2B5EF4-FFF2-40B4-BE49-F238E27FC236}">
                  <a16:creationId xmlns:a16="http://schemas.microsoft.com/office/drawing/2014/main" id="{32357F56-2A3F-4336-9CDA-890284C5FEA9}"/>
                </a:ext>
              </a:extLst>
            </p:cNvPr>
            <p:cNvSpPr txBox="1"/>
            <p:nvPr/>
          </p:nvSpPr>
          <p:spPr>
            <a:xfrm>
              <a:off x="5238620" y="2213553"/>
              <a:ext cx="2271776" cy="276999"/>
            </a:xfrm>
            <a:prstGeom prst="rect">
              <a:avLst/>
            </a:prstGeom>
            <a:noFill/>
          </p:spPr>
          <p:txBody>
            <a:bodyPr wrap="none" rtlCol="0">
              <a:normAutofit fontScale="82051"/>
            </a:bodyPr>
            <a:lstStyle/>
            <a:p>
              <a:r>
                <a:rPr lang="fr-FR" sz="1200" dirty="0">
                  <a:solidFill>
                    <a:schemeClr val="accent5">
                      <a:lumMod val="75000"/>
                    </a:schemeClr>
                  </a:solidFill>
                </a:rPr>
                <a:t>Sistema di gestione del traffico</a:t>
              </a:r>
            </a:p>
          </p:txBody>
        </p:sp>
        <p:sp>
          <p:nvSpPr>
            <p:cNvPr id="15" name="ZoneTexte 14">
              <a:extLst>
                <a:ext uri="{FF2B5EF4-FFF2-40B4-BE49-F238E27FC236}">
                  <a16:creationId xmlns:a16="http://schemas.microsoft.com/office/drawing/2014/main" id="{B0C2A1B6-9CFB-475F-8439-96D28E60C74D}"/>
                </a:ext>
              </a:extLst>
            </p:cNvPr>
            <p:cNvSpPr txBox="1"/>
            <p:nvPr/>
          </p:nvSpPr>
          <p:spPr>
            <a:xfrm>
              <a:off x="4855838" y="3534634"/>
              <a:ext cx="2722220" cy="276999"/>
            </a:xfrm>
            <a:prstGeom prst="rect">
              <a:avLst/>
            </a:prstGeom>
            <a:noFill/>
          </p:spPr>
          <p:txBody>
            <a:bodyPr wrap="none" rtlCol="0">
              <a:normAutofit fontScale="97826"/>
            </a:bodyPr>
            <a:lstStyle/>
            <a:p>
              <a:r>
                <a:rPr lang="fr-FR" sz="1200" dirty="0" err="1">
                  <a:solidFill>
                    <a:schemeClr val="accent5">
                      <a:lumMod val="75000"/>
                    </a:schemeClr>
                  </a:solidFill>
                </a:rPr>
                <a:t>Sistema</a:t>
              </a:r>
              <a:r>
                <a:rPr lang="fr-FR" sz="1200" dirty="0">
                  <a:solidFill>
                    <a:schemeClr val="accent5">
                      <a:lumMod val="75000"/>
                    </a:schemeClr>
                  </a:solidFill>
                </a:rPr>
                <a:t> di gestione InternalPort</a:t>
              </a:r>
            </a:p>
          </p:txBody>
        </p:sp>
        <p:sp>
          <p:nvSpPr>
            <p:cNvPr id="16" name="Rectangle : coins arrondis 15">
              <a:extLst>
                <a:ext uri="{FF2B5EF4-FFF2-40B4-BE49-F238E27FC236}">
                  <a16:creationId xmlns:a16="http://schemas.microsoft.com/office/drawing/2014/main" id="{787E7512-8658-4BC3-BC03-B817FE7CC6A9}"/>
                </a:ext>
              </a:extLst>
            </p:cNvPr>
            <p:cNvSpPr/>
            <p:nvPr/>
          </p:nvSpPr>
          <p:spPr>
            <a:xfrm>
              <a:off x="4844046" y="3840989"/>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5454"/>
            </a:bodyPr>
            <a:lstStyle/>
            <a:p>
              <a:pPr algn="ctr"/>
              <a:r>
                <a:rPr lang="fr-FR" sz="1100" dirty="0">
                  <a:solidFill>
                    <a:schemeClr val="tx1"/>
                  </a:solidFill>
                </a:rPr>
                <a:t>Amministrazione</a:t>
              </a:r>
            </a:p>
          </p:txBody>
        </p:sp>
        <p:sp>
          <p:nvSpPr>
            <p:cNvPr id="17" name="Rectangle : coins arrondis 16">
              <a:extLst>
                <a:ext uri="{FF2B5EF4-FFF2-40B4-BE49-F238E27FC236}">
                  <a16:creationId xmlns:a16="http://schemas.microsoft.com/office/drawing/2014/main" id="{5E7E921E-753B-42C8-B2C0-AD17D62BC201}"/>
                </a:ext>
              </a:extLst>
            </p:cNvPr>
            <p:cNvSpPr/>
            <p:nvPr/>
          </p:nvSpPr>
          <p:spPr>
            <a:xfrm>
              <a:off x="6324642" y="3828990"/>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6000"/>
            </a:bodyPr>
            <a:lstStyle/>
            <a:p>
              <a:pPr algn="ctr"/>
              <a:r>
                <a:rPr lang="fr-FR" sz="1100" dirty="0" err="1">
                  <a:solidFill>
                    <a:schemeClr val="tx1"/>
                  </a:solidFill>
                </a:rPr>
                <a:t>Stazioni di lavoro</a:t>
              </a:r>
              <a:endParaRPr lang="fr-FR" sz="1100" dirty="0">
                <a:solidFill>
                  <a:schemeClr val="tx1"/>
                </a:solidFill>
              </a:endParaRPr>
            </a:p>
          </p:txBody>
        </p:sp>
        <p:sp>
          <p:nvSpPr>
            <p:cNvPr id="18" name="Rectangle : coins arrondis 17">
              <a:extLst>
                <a:ext uri="{FF2B5EF4-FFF2-40B4-BE49-F238E27FC236}">
                  <a16:creationId xmlns:a16="http://schemas.microsoft.com/office/drawing/2014/main" id="{CD423732-C70E-4877-8B97-4350041AC0D7}"/>
                </a:ext>
              </a:extLst>
            </p:cNvPr>
            <p:cNvSpPr/>
            <p:nvPr/>
          </p:nvSpPr>
          <p:spPr>
            <a:xfrm>
              <a:off x="4844046" y="4160692"/>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Comunicazioni</a:t>
              </a:r>
              <a:r>
                <a:rPr lang="fr-FR" sz="1100" dirty="0">
                  <a:solidFill>
                    <a:schemeClr val="tx1"/>
                  </a:solidFill>
                </a:rPr>
                <a:t> su Internet</a:t>
              </a:r>
            </a:p>
          </p:txBody>
        </p:sp>
        <p:sp>
          <p:nvSpPr>
            <p:cNvPr id="19" name="Rectangle : coins arrondis 18">
              <a:extLst>
                <a:ext uri="{FF2B5EF4-FFF2-40B4-BE49-F238E27FC236}">
                  <a16:creationId xmlns:a16="http://schemas.microsoft.com/office/drawing/2014/main" id="{69C092C7-C22B-4EC2-BBA7-C3209977AB4B}"/>
                </a:ext>
              </a:extLst>
            </p:cNvPr>
            <p:cNvSpPr/>
            <p:nvPr/>
          </p:nvSpPr>
          <p:spPr>
            <a:xfrm>
              <a:off x="6324642" y="4160692"/>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Servizi commerciali</a:t>
              </a:r>
            </a:p>
          </p:txBody>
        </p:sp>
        <p:sp>
          <p:nvSpPr>
            <p:cNvPr id="20" name="ZoneTexte 19">
              <a:extLst>
                <a:ext uri="{FF2B5EF4-FFF2-40B4-BE49-F238E27FC236}">
                  <a16:creationId xmlns:a16="http://schemas.microsoft.com/office/drawing/2014/main" id="{0394D9D9-65A1-4879-9861-3FB5D54A9EB0}"/>
                </a:ext>
              </a:extLst>
            </p:cNvPr>
            <p:cNvSpPr txBox="1"/>
            <p:nvPr/>
          </p:nvSpPr>
          <p:spPr>
            <a:xfrm>
              <a:off x="5019766" y="4506964"/>
              <a:ext cx="2837636" cy="276999"/>
            </a:xfrm>
            <a:prstGeom prst="rect">
              <a:avLst/>
            </a:prstGeom>
            <a:noFill/>
          </p:spPr>
          <p:txBody>
            <a:bodyPr wrap="none" rtlCol="0">
              <a:spAutoFit/>
            </a:bodyPr>
            <a:lstStyle/>
            <a:p>
              <a:r>
                <a:rPr lang="fr-FR" sz="1200" dirty="0">
                  <a:solidFill>
                    <a:schemeClr val="accent5">
                      <a:lumMod val="75000"/>
                    </a:schemeClr>
                  </a:solidFill>
                </a:rPr>
                <a:t>Systèmes de gestion des opérations</a:t>
              </a:r>
            </a:p>
          </p:txBody>
        </p:sp>
        <p:sp>
          <p:nvSpPr>
            <p:cNvPr id="21" name="Rectangle : coins arrondis 20">
              <a:extLst>
                <a:ext uri="{FF2B5EF4-FFF2-40B4-BE49-F238E27FC236}">
                  <a16:creationId xmlns:a16="http://schemas.microsoft.com/office/drawing/2014/main" id="{1C288329-3B42-42C8-ACD7-0717B10D84E7}"/>
                </a:ext>
              </a:extLst>
            </p:cNvPr>
            <p:cNvSpPr/>
            <p:nvPr/>
          </p:nvSpPr>
          <p:spPr>
            <a:xfrm>
              <a:off x="4844046" y="488494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LOG OPS</a:t>
              </a:r>
            </a:p>
            <a:p>
              <a:pPr algn="ctr"/>
              <a:r>
                <a:rPr lang="fr-FR" sz="1100" dirty="0">
                  <a:solidFill>
                    <a:schemeClr val="tx1"/>
                  </a:solidFill>
                </a:rPr>
                <a:t>(ERP, CRM)  </a:t>
              </a:r>
            </a:p>
          </p:txBody>
        </p:sp>
        <p:sp>
          <p:nvSpPr>
            <p:cNvPr id="22" name="Rectangle : coins arrondis 21">
              <a:extLst>
                <a:ext uri="{FF2B5EF4-FFF2-40B4-BE49-F238E27FC236}">
                  <a16:creationId xmlns:a16="http://schemas.microsoft.com/office/drawing/2014/main" id="{764F9F7B-63EE-400F-A1C4-1098DF3B450B}"/>
                </a:ext>
              </a:extLst>
            </p:cNvPr>
            <p:cNvSpPr/>
            <p:nvPr/>
          </p:nvSpPr>
          <p:spPr>
            <a:xfrm>
              <a:off x="6347146" y="484542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Termine</a:t>
              </a:r>
              <a:r>
                <a:rPr lang="fr-FR" sz="1100" dirty="0">
                  <a:solidFill>
                    <a:schemeClr val="tx1"/>
                  </a:solidFill>
                </a:rPr>
                <a:t>.Oper</a:t>
              </a:r>
              <a:r>
                <a:rPr lang="fr-FR" sz="1100" dirty="0" err="1">
                  <a:solidFill>
                    <a:schemeClr val="tx1"/>
                  </a:solidFill>
                </a:rPr>
                <a:t>. Sistema (TOS)</a:t>
              </a:r>
              <a:r>
                <a:rPr lang="fr-FR" sz="1100" dirty="0">
                  <a:solidFill>
                    <a:schemeClr val="tx1"/>
                  </a:solidFill>
                </a:rPr>
                <a:t/>
              </a:r>
            </a:p>
          </p:txBody>
        </p:sp>
        <p:sp>
          <p:nvSpPr>
            <p:cNvPr id="23" name="Rectangle : coins arrondis 22">
              <a:extLst>
                <a:ext uri="{FF2B5EF4-FFF2-40B4-BE49-F238E27FC236}">
                  <a16:creationId xmlns:a16="http://schemas.microsoft.com/office/drawing/2014/main" id="{87EF2006-2E7E-4E6C-8651-109F21E408D3}"/>
                </a:ext>
              </a:extLst>
            </p:cNvPr>
            <p:cNvSpPr/>
            <p:nvPr/>
          </p:nvSpPr>
          <p:spPr>
            <a:xfrm>
              <a:off x="4855025" y="5234198"/>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OT</a:t>
              </a:r>
            </a:p>
          </p:txBody>
        </p:sp>
        <p:sp>
          <p:nvSpPr>
            <p:cNvPr id="24" name="Rectangle : coins arrondis 23">
              <a:extLst>
                <a:ext uri="{FF2B5EF4-FFF2-40B4-BE49-F238E27FC236}">
                  <a16:creationId xmlns:a16="http://schemas.microsoft.com/office/drawing/2014/main" id="{3890B45B-15D1-4A77-B34C-566BD6F4F1AB}"/>
                </a:ext>
              </a:extLst>
            </p:cNvPr>
            <p:cNvSpPr/>
            <p:nvPr/>
          </p:nvSpPr>
          <p:spPr>
            <a:xfrm>
              <a:off x="6347146" y="522245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Carico</a:t>
              </a:r>
              <a:r>
                <a:rPr lang="fr-FR" sz="1100" dirty="0">
                  <a:solidFill>
                    <a:schemeClr val="tx1"/>
                  </a:solidFill>
                </a:rPr>
                <a:t>/ scarico</a:t>
              </a:r>
              <a:r>
                <a:rPr lang="fr-FR" sz="1100" dirty="0" err="1">
                  <a:solidFill>
                    <a:schemeClr val="tx1"/>
                  </a:solidFill>
                </a:rPr>
                <a:t/>
              </a:r>
              <a:endParaRPr lang="fr-FR" sz="1100" dirty="0">
                <a:solidFill>
                  <a:schemeClr val="tx1"/>
                </a:solidFill>
              </a:endParaRPr>
            </a:p>
          </p:txBody>
        </p:sp>
        <p:sp>
          <p:nvSpPr>
            <p:cNvPr id="25" name="ZoneTexte 24">
              <a:extLst>
                <a:ext uri="{FF2B5EF4-FFF2-40B4-BE49-F238E27FC236}">
                  <a16:creationId xmlns:a16="http://schemas.microsoft.com/office/drawing/2014/main" id="{42015588-C99D-40DC-884C-A1FFF2AC63FB}"/>
                </a:ext>
              </a:extLst>
            </p:cNvPr>
            <p:cNvSpPr txBox="1"/>
            <p:nvPr/>
          </p:nvSpPr>
          <p:spPr>
            <a:xfrm>
              <a:off x="5416679" y="5534613"/>
              <a:ext cx="1773242" cy="276999"/>
            </a:xfrm>
            <a:prstGeom prst="rect">
              <a:avLst/>
            </a:prstGeom>
            <a:noFill/>
          </p:spPr>
          <p:txBody>
            <a:bodyPr wrap="none" rtlCol="0">
              <a:spAutoFit/>
            </a:bodyPr>
            <a:lstStyle/>
            <a:p>
              <a:r>
                <a:rPr lang="fr-FR" sz="1200" dirty="0">
                  <a:solidFill>
                    <a:schemeClr val="accent5">
                      <a:lumMod val="75000"/>
                    </a:schemeClr>
                  </a:solidFill>
                </a:rPr>
                <a:t>Protection et sécurité</a:t>
              </a:r>
            </a:p>
          </p:txBody>
        </p:sp>
        <p:sp>
          <p:nvSpPr>
            <p:cNvPr id="26" name="Rectangle : coins arrondis 25">
              <a:extLst>
                <a:ext uri="{FF2B5EF4-FFF2-40B4-BE49-F238E27FC236}">
                  <a16:creationId xmlns:a16="http://schemas.microsoft.com/office/drawing/2014/main" id="{2A3638CE-F2DE-4B3A-B3A2-CB3B6A4ED264}"/>
                </a:ext>
              </a:extLst>
            </p:cNvPr>
            <p:cNvSpPr/>
            <p:nvPr/>
          </p:nvSpPr>
          <p:spPr>
            <a:xfrm>
              <a:off x="4844046" y="585083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a:bodyPr>
            <a:lstStyle/>
            <a:p>
              <a:pPr algn="ctr"/>
              <a:r>
                <a:rPr lang="fr-FR" sz="1100" dirty="0">
                  <a:solidFill>
                    <a:schemeClr val="tx1"/>
                  </a:solidFill>
                </a:rPr>
                <a:t>Controllo degli accessi</a:t>
              </a:r>
            </a:p>
          </p:txBody>
        </p:sp>
        <p:sp>
          <p:nvSpPr>
            <p:cNvPr id="27" name="Rectangle : coins arrondis 26">
              <a:extLst>
                <a:ext uri="{FF2B5EF4-FFF2-40B4-BE49-F238E27FC236}">
                  <a16:creationId xmlns:a16="http://schemas.microsoft.com/office/drawing/2014/main" id="{872EFE38-DC23-401A-9D87-09E76448B827}"/>
                </a:ext>
              </a:extLst>
            </p:cNvPr>
            <p:cNvSpPr/>
            <p:nvPr/>
          </p:nvSpPr>
          <p:spPr>
            <a:xfrm>
              <a:off x="6347146" y="581131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Sistemi di rilevamento</a:t>
              </a:r>
              <a:r>
                <a:rPr lang="fr-FR" sz="1100" dirty="0">
                  <a:solidFill>
                    <a:schemeClr val="tx1"/>
                  </a:solidFill>
                </a:rPr>
                <a:t> </a:t>
              </a:r>
              <a:r>
                <a:rPr lang="fr-FR" sz="1100" dirty="0" err="1">
                  <a:solidFill>
                    <a:schemeClr val="tx1"/>
                  </a:solidFill>
                </a:rPr>
                <a:t/>
              </a:r>
              <a:endParaRPr lang="fr-FR" sz="1100" dirty="0">
                <a:solidFill>
                  <a:schemeClr val="tx1"/>
                </a:solidFill>
              </a:endParaRPr>
            </a:p>
          </p:txBody>
        </p:sp>
        <p:sp>
          <p:nvSpPr>
            <p:cNvPr id="28" name="Rectangle : coins arrondis 27">
              <a:extLst>
                <a:ext uri="{FF2B5EF4-FFF2-40B4-BE49-F238E27FC236}">
                  <a16:creationId xmlns:a16="http://schemas.microsoft.com/office/drawing/2014/main" id="{8227653D-6B61-4514-9E46-ADA3E63EF1CF}"/>
                </a:ext>
              </a:extLst>
            </p:cNvPr>
            <p:cNvSpPr/>
            <p:nvPr/>
          </p:nvSpPr>
          <p:spPr>
            <a:xfrm>
              <a:off x="4855025" y="6248214"/>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CCTV, caméras,..</a:t>
              </a:r>
            </a:p>
          </p:txBody>
        </p:sp>
        <p:sp>
          <p:nvSpPr>
            <p:cNvPr id="29" name="Rectangle : coins arrondis 28">
              <a:extLst>
                <a:ext uri="{FF2B5EF4-FFF2-40B4-BE49-F238E27FC236}">
                  <a16:creationId xmlns:a16="http://schemas.microsoft.com/office/drawing/2014/main" id="{14DB5015-9C12-42C7-9AF7-65F78E4E69CE}"/>
                </a:ext>
              </a:extLst>
            </p:cNvPr>
            <p:cNvSpPr/>
            <p:nvPr/>
          </p:nvSpPr>
          <p:spPr>
            <a:xfrm>
              <a:off x="6347146" y="623647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857"/>
            </a:bodyPr>
            <a:lstStyle/>
            <a:p>
              <a:pPr algn="ctr"/>
              <a:r>
                <a:rPr lang="fr-FR" sz="1100" dirty="0" err="1">
                  <a:solidFill>
                    <a:schemeClr val="tx1"/>
                  </a:solidFill>
                </a:rPr>
                <a:t>Allarmi</a:t>
              </a:r>
              <a:endParaRPr lang="fr-FR" sz="1100" dirty="0">
                <a:solidFill>
                  <a:schemeClr val="tx1"/>
                </a:solidFill>
              </a:endParaRPr>
            </a:p>
          </p:txBody>
        </p:sp>
      </p:grpSp>
      <p:sp>
        <p:nvSpPr>
          <p:cNvPr id="4" name="Rectangle : coins arrondis 3">
            <a:extLst>
              <a:ext uri="{FF2B5EF4-FFF2-40B4-BE49-F238E27FC236}">
                <a16:creationId xmlns:a16="http://schemas.microsoft.com/office/drawing/2014/main" id="{D81AFE3D-F3D7-4E79-AECD-3EDB28399F7B}"/>
              </a:ext>
            </a:extLst>
          </p:cNvPr>
          <p:cNvSpPr/>
          <p:nvPr/>
        </p:nvSpPr>
        <p:spPr>
          <a:xfrm>
            <a:off x="1627965" y="139291"/>
            <a:ext cx="1434215" cy="3561666"/>
          </a:xfrm>
          <a:prstGeom prst="roundRect">
            <a:avLst>
              <a:gd name="adj" fmla="val 136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normAutofit fontScale="65217"/>
          </a:bodyPr>
          <a:lstStyle/>
          <a:p>
            <a:pPr algn="ctr"/>
            <a:r>
              <a:rPr lang="en-US" sz="1400" b="1" dirty="0">
                <a:solidFill>
                  <a:schemeClr val="accent6">
                    <a:lumMod val="75000"/>
                  </a:schemeClr>
                </a:solidFill>
              </a:rPr>
              <a:t>Sistemi marini</a:t>
            </a:r>
          </a:p>
          <a:p>
            <a:pPr algn="ctr"/>
            <a:r>
              <a:rPr lang="en-US" sz="1400" b="1" dirty="0">
                <a:solidFill>
                  <a:schemeClr val="accent6">
                    <a:lumMod val="75000"/>
                  </a:schemeClr>
                </a:solidFill>
              </a:rPr>
              <a:t>Compagnie di navigazione</a:t>
            </a:r>
          </a:p>
          <a:p>
            <a:pPr algn="ctr"/>
            <a:endParaRPr lang="en-US" sz="1400" b="1" dirty="0">
              <a:solidFill>
                <a:schemeClr val="accent6">
                  <a:lumMod val="75000"/>
                </a:schemeClr>
              </a:solidFill>
            </a:endParaRPr>
          </a:p>
          <a:p>
            <a:pPr algn="ctr"/>
            <a:r>
              <a:rPr lang="en-US" sz="1400" b="1" dirty="0">
                <a:solidFill>
                  <a:schemeClr val="accent6">
                    <a:lumMod val="75000"/>
                  </a:schemeClr>
                </a:solidFill>
              </a:rPr>
              <a:t>Trasporto passeggeri</a:t>
            </a:r>
          </a:p>
          <a:p>
            <a:pPr algn="ctr"/>
            <a:endParaRPr lang="en-US" sz="1400" b="1" dirty="0">
              <a:solidFill>
                <a:schemeClr val="accent6">
                  <a:lumMod val="75000"/>
                </a:schemeClr>
              </a:solidFill>
            </a:endParaRPr>
          </a:p>
          <a:p>
            <a:pPr algn="ctr"/>
            <a:r>
              <a:rPr lang="en-US" sz="1400" b="1" dirty="0">
                <a:solidFill>
                  <a:schemeClr val="accent6">
                    <a:lumMod val="75000"/>
                  </a:schemeClr>
                </a:solidFill>
              </a:rPr>
              <a:t>Trasporto merci </a:t>
            </a:r>
          </a:p>
          <a:p>
            <a:pPr algn="ctr"/>
            <a:r>
              <a:rPr lang="en-US" sz="1400" b="1" dirty="0">
                <a:solidFill>
                  <a:schemeClr val="accent6">
                    <a:lumMod val="75000"/>
                  </a:schemeClr>
                </a:solidFill>
              </a:rPr>
              <a:t>Trasporto</a:t>
            </a:r>
          </a:p>
          <a:p>
            <a:pPr algn="ctr"/>
            <a:endParaRPr lang="en-US" sz="1400" b="1" dirty="0">
              <a:solidFill>
                <a:schemeClr val="accent6">
                  <a:lumMod val="75000"/>
                </a:schemeClr>
              </a:solidFill>
            </a:endParaRPr>
          </a:p>
          <a:p>
            <a:pPr algn="ctr"/>
            <a:r>
              <a:rPr lang="en-US" sz="1400" b="1" dirty="0">
                <a:solidFill>
                  <a:schemeClr val="accent6">
                    <a:lumMod val="75000"/>
                  </a:schemeClr>
                </a:solidFill>
              </a:rPr>
              <a:t>Pesca</a:t>
            </a:r>
            <a:endParaRPr lang="fr-FR" sz="1200" b="1" dirty="0">
              <a:solidFill>
                <a:schemeClr val="accent6">
                  <a:lumMod val="75000"/>
                </a:schemeClr>
              </a:solidFill>
            </a:endParaRPr>
          </a:p>
        </p:txBody>
      </p:sp>
      <p:sp>
        <p:nvSpPr>
          <p:cNvPr id="33" name="Rectangle : coins arrondis 32">
            <a:extLst>
              <a:ext uri="{FF2B5EF4-FFF2-40B4-BE49-F238E27FC236}">
                <a16:creationId xmlns:a16="http://schemas.microsoft.com/office/drawing/2014/main" id="{EF65A203-F4E6-497E-B22F-D9DA0A4F1595}"/>
              </a:ext>
            </a:extLst>
          </p:cNvPr>
          <p:cNvSpPr/>
          <p:nvPr/>
        </p:nvSpPr>
        <p:spPr>
          <a:xfrm>
            <a:off x="1627965" y="3793709"/>
            <a:ext cx="1434215" cy="2825210"/>
          </a:xfrm>
          <a:prstGeom prst="roundRect">
            <a:avLst>
              <a:gd name="adj" fmla="val 136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normAutofit fontScale="80769"/>
          </a:bodyPr>
          <a:lstStyle/>
          <a:p>
            <a:pPr algn="ctr"/>
            <a:r>
              <a:rPr lang="en-US" sz="1400" b="1" dirty="0">
                <a:solidFill>
                  <a:schemeClr val="accent6">
                    <a:lumMod val="75000"/>
                  </a:schemeClr>
                </a:solidFill>
              </a:rPr>
              <a:t>Altri sistemi</a:t>
            </a:r>
          </a:p>
          <a:p>
            <a:pPr algn="ctr"/>
            <a:r>
              <a:rPr lang="en-US" sz="1400" b="1" dirty="0">
                <a:solidFill>
                  <a:schemeClr val="accent6">
                    <a:lumMod val="75000"/>
                  </a:schemeClr>
                </a:solidFill>
              </a:rPr>
              <a:t>Trasporto fluviale</a:t>
            </a:r>
          </a:p>
          <a:p>
            <a:pPr algn="ctr"/>
            <a:endParaRPr lang="en-US" sz="1400" b="1" dirty="0">
              <a:solidFill>
                <a:schemeClr val="accent6">
                  <a:lumMod val="75000"/>
                </a:schemeClr>
              </a:solidFill>
            </a:endParaRPr>
          </a:p>
          <a:p>
            <a:pPr algn="ctr"/>
            <a:r>
              <a:rPr lang="en-US" sz="1400" b="1" dirty="0">
                <a:solidFill>
                  <a:schemeClr val="accent6">
                    <a:lumMod val="75000"/>
                  </a:schemeClr>
                </a:solidFill>
              </a:rPr>
              <a:t>Trasporto ferroviario</a:t>
            </a:r>
          </a:p>
          <a:p>
            <a:pPr algn="ctr"/>
            <a:endParaRPr lang="en-US" sz="1400" b="1" dirty="0">
              <a:solidFill>
                <a:schemeClr val="accent6">
                  <a:lumMod val="75000"/>
                </a:schemeClr>
              </a:solidFill>
            </a:endParaRPr>
          </a:p>
          <a:p>
            <a:pPr algn="ctr"/>
            <a:r>
              <a:rPr lang="en-US" sz="1400" b="1" dirty="0">
                <a:solidFill>
                  <a:schemeClr val="accent6">
                    <a:lumMod val="75000"/>
                  </a:schemeClr>
                </a:solidFill>
              </a:rPr>
              <a:t>Trasporto su strada</a:t>
            </a:r>
            <a:endParaRPr lang="fr-FR" sz="1200" b="1" dirty="0">
              <a:solidFill>
                <a:schemeClr val="accent6">
                  <a:lumMod val="75000"/>
                </a:schemeClr>
              </a:solidFill>
            </a:endParaRPr>
          </a:p>
        </p:txBody>
      </p:sp>
      <p:sp>
        <p:nvSpPr>
          <p:cNvPr id="34" name="Rectangle : coins arrondis 33">
            <a:extLst>
              <a:ext uri="{FF2B5EF4-FFF2-40B4-BE49-F238E27FC236}">
                <a16:creationId xmlns:a16="http://schemas.microsoft.com/office/drawing/2014/main" id="{6C1AB6E6-B457-464A-8E66-B6F880DB2DD9}"/>
              </a:ext>
            </a:extLst>
          </p:cNvPr>
          <p:cNvSpPr/>
          <p:nvPr/>
        </p:nvSpPr>
        <p:spPr>
          <a:xfrm>
            <a:off x="9572625" y="239081"/>
            <a:ext cx="1391088" cy="808669"/>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fr-FR" sz="1400" b="1">
                <a:solidFill>
                  <a:schemeClr val="accent6">
                    <a:lumMod val="75000"/>
                  </a:schemeClr>
                </a:solidFill>
              </a:rPr>
              <a:t>Autorità</a:t>
            </a:r>
            <a:endParaRPr lang="fr-FR" sz="1400" b="1" dirty="0">
              <a:solidFill>
                <a:schemeClr val="accent6">
                  <a:lumMod val="75000"/>
                </a:schemeClr>
              </a:solidFill>
            </a:endParaRPr>
          </a:p>
        </p:txBody>
      </p:sp>
      <p:sp>
        <p:nvSpPr>
          <p:cNvPr id="35" name="Rectangle : coins arrondis 34">
            <a:extLst>
              <a:ext uri="{FF2B5EF4-FFF2-40B4-BE49-F238E27FC236}">
                <a16:creationId xmlns:a16="http://schemas.microsoft.com/office/drawing/2014/main" id="{39B143E4-8291-4C42-84BE-3A5BE4B1F4D6}"/>
              </a:ext>
            </a:extLst>
          </p:cNvPr>
          <p:cNvSpPr/>
          <p:nvPr/>
        </p:nvSpPr>
        <p:spPr>
          <a:xfrm>
            <a:off x="9566392" y="1375427"/>
            <a:ext cx="1391088" cy="50099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rmAutofit fontScale="95833"/>
          </a:bodyPr>
          <a:lstStyle/>
          <a:p>
            <a:pPr algn="ctr"/>
            <a:r>
              <a:rPr lang="fr-FR" sz="1400" b="1">
                <a:solidFill>
                  <a:schemeClr val="accent6">
                    <a:lumMod val="75000"/>
                  </a:schemeClr>
                </a:solidFill>
              </a:rPr>
              <a:t>Sistemi nazionali</a:t>
            </a:r>
            <a:endParaRPr lang="fr-FR" sz="1400" b="1" dirty="0">
              <a:solidFill>
                <a:schemeClr val="accent6">
                  <a:lumMod val="75000"/>
                </a:schemeClr>
              </a:solidFill>
            </a:endParaRPr>
          </a:p>
        </p:txBody>
      </p:sp>
      <p:sp>
        <p:nvSpPr>
          <p:cNvPr id="36" name="Rectangle : coins arrondis 35">
            <a:extLst>
              <a:ext uri="{FF2B5EF4-FFF2-40B4-BE49-F238E27FC236}">
                <a16:creationId xmlns:a16="http://schemas.microsoft.com/office/drawing/2014/main" id="{1F4B6CBA-0064-4E5D-A764-F6BA7648023E}"/>
              </a:ext>
            </a:extLst>
          </p:cNvPr>
          <p:cNvSpPr/>
          <p:nvPr/>
        </p:nvSpPr>
        <p:spPr>
          <a:xfrm>
            <a:off x="9566392" y="2321986"/>
            <a:ext cx="1391088" cy="50099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fr-FR" sz="1400" b="1">
                <a:solidFill>
                  <a:schemeClr val="accent6">
                    <a:lumMod val="75000"/>
                  </a:schemeClr>
                </a:solidFill>
              </a:rPr>
              <a:t>Sistemi europei</a:t>
            </a:r>
            <a:endParaRPr lang="fr-FR" sz="1400" b="1" dirty="0">
              <a:solidFill>
                <a:schemeClr val="accent6">
                  <a:lumMod val="75000"/>
                </a:schemeClr>
              </a:solidFill>
            </a:endParaRPr>
          </a:p>
        </p:txBody>
      </p:sp>
      <p:sp>
        <p:nvSpPr>
          <p:cNvPr id="37" name="Rectangle : coins arrondis 36">
            <a:extLst>
              <a:ext uri="{FF2B5EF4-FFF2-40B4-BE49-F238E27FC236}">
                <a16:creationId xmlns:a16="http://schemas.microsoft.com/office/drawing/2014/main" id="{CDDA7292-A1BD-4913-961B-037A580304B6}"/>
              </a:ext>
            </a:extLst>
          </p:cNvPr>
          <p:cNvSpPr/>
          <p:nvPr/>
        </p:nvSpPr>
        <p:spPr>
          <a:xfrm>
            <a:off x="9566392" y="3429000"/>
            <a:ext cx="1391088" cy="94234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rmAutofit fontScale="91489"/>
          </a:bodyPr>
          <a:lstStyle/>
          <a:p>
            <a:pPr algn="ctr"/>
            <a:r>
              <a:rPr lang="fr-FR" sz="1400" b="1">
                <a:solidFill>
                  <a:schemeClr val="accent6">
                    <a:lumMod val="75000"/>
                  </a:schemeClr>
                </a:solidFill>
              </a:rPr>
              <a:t>Sistemi satellitari (GNSS, monitoraggio)</a:t>
            </a:r>
            <a:endParaRPr lang="fr-FR" sz="1400" b="1" dirty="0">
              <a:solidFill>
                <a:schemeClr val="accent6">
                  <a:lumMod val="75000"/>
                </a:schemeClr>
              </a:solidFill>
            </a:endParaRPr>
          </a:p>
        </p:txBody>
      </p:sp>
      <p:sp>
        <p:nvSpPr>
          <p:cNvPr id="38" name="Rectangle : coins arrondis 37">
            <a:extLst>
              <a:ext uri="{FF2B5EF4-FFF2-40B4-BE49-F238E27FC236}">
                <a16:creationId xmlns:a16="http://schemas.microsoft.com/office/drawing/2014/main" id="{3B174648-38F8-45CC-9D9D-7F7D910E168B}"/>
              </a:ext>
            </a:extLst>
          </p:cNvPr>
          <p:cNvSpPr/>
          <p:nvPr/>
        </p:nvSpPr>
        <p:spPr>
          <a:xfrm>
            <a:off x="9566392" y="4506964"/>
            <a:ext cx="1391088" cy="33846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rmAutofit fontScale="92307"/>
          </a:bodyPr>
          <a:lstStyle/>
          <a:p>
            <a:pPr algn="ctr"/>
            <a:r>
              <a:rPr lang="fr-FR" sz="1400" b="1">
                <a:solidFill>
                  <a:schemeClr val="accent6">
                    <a:lumMod val="75000"/>
                  </a:schemeClr>
                </a:solidFill>
              </a:rPr>
              <a:t>Banche</a:t>
            </a:r>
            <a:endParaRPr lang="fr-FR" sz="1400" b="1" dirty="0">
              <a:solidFill>
                <a:schemeClr val="accent6">
                  <a:lumMod val="75000"/>
                </a:schemeClr>
              </a:solidFill>
            </a:endParaRPr>
          </a:p>
        </p:txBody>
      </p:sp>
      <p:grpSp>
        <p:nvGrpSpPr>
          <p:cNvPr id="46" name="Groupe 45">
            <a:extLst>
              <a:ext uri="{FF2B5EF4-FFF2-40B4-BE49-F238E27FC236}">
                <a16:creationId xmlns:a16="http://schemas.microsoft.com/office/drawing/2014/main" id="{E19F8473-95B2-4B4C-95AD-4AB923726BAF}"/>
              </a:ext>
            </a:extLst>
          </p:cNvPr>
          <p:cNvGrpSpPr/>
          <p:nvPr/>
        </p:nvGrpSpPr>
        <p:grpSpPr>
          <a:xfrm>
            <a:off x="9149053" y="5526117"/>
            <a:ext cx="2564745" cy="1169551"/>
            <a:chOff x="9862389" y="5089958"/>
            <a:chExt cx="1889072" cy="1025690"/>
          </a:xfrm>
          <a:solidFill>
            <a:schemeClr val="bg1"/>
          </a:solidFill>
        </p:grpSpPr>
        <p:sp>
          <p:nvSpPr>
            <p:cNvPr id="39" name="ZoneTexte 38">
              <a:extLst>
                <a:ext uri="{FF2B5EF4-FFF2-40B4-BE49-F238E27FC236}">
                  <a16:creationId xmlns:a16="http://schemas.microsoft.com/office/drawing/2014/main" id="{49B7643F-10A1-4ECD-B8B8-10563F715C32}"/>
                </a:ext>
              </a:extLst>
            </p:cNvPr>
            <p:cNvSpPr txBox="1"/>
            <p:nvPr/>
          </p:nvSpPr>
          <p:spPr>
            <a:xfrm>
              <a:off x="10059285" y="5089958"/>
              <a:ext cx="1692176" cy="1025690"/>
            </a:xfrm>
            <a:prstGeom prst="rect">
              <a:avLst/>
            </a:prstGeom>
            <a:grpFill/>
          </p:spPr>
          <p:txBody>
            <a:bodyPr wrap="none" rtlCol="0">
              <a:normAutofit fontScale="93457"/>
            </a:bodyPr>
            <a:lstStyle/>
            <a:p>
              <a:r>
                <a:rPr lang="en-US" sz="1400"/>
                <a:t>Dichiarazioni obbligatorieAutorizzazioni e controlliDati operativiDati finanziariDati di navigazione</a:t>
              </a:r>
              <a:endParaRPr lang="fr-FR" sz="1400" dirty="0"/>
            </a:p>
          </p:txBody>
        </p:sp>
        <p:cxnSp>
          <p:nvCxnSpPr>
            <p:cNvPr id="41" name="Connecteur droit avec flèche 40">
              <a:extLst>
                <a:ext uri="{FF2B5EF4-FFF2-40B4-BE49-F238E27FC236}">
                  <a16:creationId xmlns:a16="http://schemas.microsoft.com/office/drawing/2014/main" id="{DECD4D17-B970-4DC3-923B-ADBE38A650B7}"/>
                </a:ext>
              </a:extLst>
            </p:cNvPr>
            <p:cNvCxnSpPr/>
            <p:nvPr/>
          </p:nvCxnSpPr>
          <p:spPr>
            <a:xfrm>
              <a:off x="9881439" y="5253248"/>
              <a:ext cx="196011" cy="0"/>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190C273F-FE3A-4A3A-A23A-CFF7575B2D60}"/>
                </a:ext>
              </a:extLst>
            </p:cNvPr>
            <p:cNvCxnSpPr/>
            <p:nvPr/>
          </p:nvCxnSpPr>
          <p:spPr>
            <a:xfrm>
              <a:off x="9881439" y="5424698"/>
              <a:ext cx="196011" cy="0"/>
            </a:xfrm>
            <a:prstGeom prst="straightConnector1">
              <a:avLst/>
            </a:prstGeom>
            <a:grpFill/>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55432F05-9283-407F-9DE7-3EC290E27455}"/>
                </a:ext>
              </a:extLst>
            </p:cNvPr>
            <p:cNvCxnSpPr/>
            <p:nvPr/>
          </p:nvCxnSpPr>
          <p:spPr>
            <a:xfrm>
              <a:off x="9871914" y="5605673"/>
              <a:ext cx="196011" cy="0"/>
            </a:xfrm>
            <a:prstGeom prst="straightConnector1">
              <a:avLst/>
            </a:prstGeom>
            <a:grpFill/>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A0B019C5-E8B2-4D07-8200-2DCBB2A19CE5}"/>
                </a:ext>
              </a:extLst>
            </p:cNvPr>
            <p:cNvCxnSpPr/>
            <p:nvPr/>
          </p:nvCxnSpPr>
          <p:spPr>
            <a:xfrm>
              <a:off x="9871914" y="5777123"/>
              <a:ext cx="196011" cy="0"/>
            </a:xfrm>
            <a:prstGeom prst="straightConnector1">
              <a:avLst/>
            </a:prstGeom>
            <a:grpFill/>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B102D599-0D63-4F66-8A56-0A9F141A655C}"/>
                </a:ext>
              </a:extLst>
            </p:cNvPr>
            <p:cNvCxnSpPr/>
            <p:nvPr/>
          </p:nvCxnSpPr>
          <p:spPr>
            <a:xfrm>
              <a:off x="9862389" y="5967623"/>
              <a:ext cx="196011" cy="0"/>
            </a:xfrm>
            <a:prstGeom prst="straightConnector1">
              <a:avLst/>
            </a:prstGeom>
            <a:grpFill/>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Rectangle 2">
            <a:extLst>
              <a:ext uri="{FF2B5EF4-FFF2-40B4-BE49-F238E27FC236}">
                <a16:creationId xmlns:a16="http://schemas.microsoft.com/office/drawing/2014/main" id="{6F88A38A-F8B2-1F72-7442-FCD957B27FFE}"/>
              </a:ext>
            </a:extLst>
          </p:cNvPr>
          <p:cNvSpPr txBox="1">
            <a:spLocks noChangeArrowheads="1"/>
          </p:cNvSpPr>
          <p:nvPr/>
        </p:nvSpPr>
        <p:spPr>
          <a:xfrm rot="16200000">
            <a:off x="-1818835" y="2488684"/>
            <a:ext cx="4495982" cy="478947"/>
          </a:xfrm>
          <a:prstGeom prst="rect">
            <a:avLst/>
          </a:prstGeom>
        </p:spPr>
        <p:txBody>
          <a:bodyPr>
            <a:normAutofit fontScale="82608"/>
          </a:bodyPr>
          <a:lstStyle>
            <a:defPPr>
              <a:defRPr lang="fr-FR"/>
            </a:defPPr>
            <a:lvl1pPr marR="0" lvl="0" indent="0" defTabSz="457200" eaLnBrk="0" fontAlgn="base" hangingPunct="0">
              <a:lnSpc>
                <a:spcPct val="90000"/>
              </a:lnSpc>
              <a:spcBef>
                <a:spcPct val="0"/>
              </a:spcBef>
              <a:spcAft>
                <a:spcPct val="0"/>
              </a:spcAft>
              <a:buClrTx/>
              <a:buSzTx/>
              <a:buFontTx/>
              <a:buNone/>
              <a:tabLst/>
              <a:defRPr kumimoji="0" sz="2800" b="1" i="0" u="none" strike="noStrike" cap="none" spc="0" normalizeH="0" baseline="0">
                <a:ln>
                  <a:noFill/>
                </a:ln>
                <a:solidFill>
                  <a:srgbClr val="1F497D"/>
                </a:solidFill>
                <a:effectLst/>
                <a:uLnTx/>
                <a:uFillTx/>
                <a:latin typeface="Century Gothic"/>
              </a:defRPr>
            </a:lvl1pPr>
            <a:lvl2pPr defTabSz="457200" eaLnBrk="0" fontAlgn="base" hangingPunct="0">
              <a:lnSpc>
                <a:spcPct val="90000"/>
              </a:lnSpc>
              <a:spcBef>
                <a:spcPct val="0"/>
              </a:spcBef>
              <a:spcAft>
                <a:spcPct val="0"/>
              </a:spcAft>
              <a:defRPr sz="2000" b="1">
                <a:latin typeface="Century Gothic" pitchFamily="34" charset="0"/>
              </a:defRPr>
            </a:lvl2pPr>
            <a:lvl3pPr defTabSz="457200" eaLnBrk="0" fontAlgn="base" hangingPunct="0">
              <a:lnSpc>
                <a:spcPct val="90000"/>
              </a:lnSpc>
              <a:spcBef>
                <a:spcPct val="0"/>
              </a:spcBef>
              <a:spcAft>
                <a:spcPct val="0"/>
              </a:spcAft>
              <a:defRPr sz="2000" b="1">
                <a:latin typeface="Century Gothic" pitchFamily="34" charset="0"/>
              </a:defRPr>
            </a:lvl3pPr>
            <a:lvl4pPr defTabSz="457200" eaLnBrk="0" fontAlgn="base" hangingPunct="0">
              <a:lnSpc>
                <a:spcPct val="90000"/>
              </a:lnSpc>
              <a:spcBef>
                <a:spcPct val="0"/>
              </a:spcBef>
              <a:spcAft>
                <a:spcPct val="0"/>
              </a:spcAft>
              <a:defRPr sz="2000" b="1">
                <a:latin typeface="Century Gothic" pitchFamily="34" charset="0"/>
              </a:defRPr>
            </a:lvl4pPr>
            <a:lvl5pPr defTabSz="457200" eaLnBrk="0" fontAlgn="base" hangingPunct="0">
              <a:lnSpc>
                <a:spcPct val="90000"/>
              </a:lnSpc>
              <a:spcBef>
                <a:spcPct val="0"/>
              </a:spcBef>
              <a:spcAft>
                <a:spcPct val="0"/>
              </a:spcAft>
              <a:defRPr sz="2000" b="1">
                <a:latin typeface="Century Gothic" pitchFamily="34" charset="0"/>
              </a:defRPr>
            </a:lvl5pPr>
            <a:lvl6pPr marL="457200" defTabSz="457200" fontAlgn="base">
              <a:lnSpc>
                <a:spcPct val="90000"/>
              </a:lnSpc>
              <a:spcBef>
                <a:spcPct val="0"/>
              </a:spcBef>
              <a:spcAft>
                <a:spcPct val="0"/>
              </a:spcAft>
              <a:defRPr sz="2000" b="1">
                <a:latin typeface="Century Gothic" pitchFamily="34" charset="0"/>
              </a:defRPr>
            </a:lvl6pPr>
            <a:lvl7pPr marL="914400" defTabSz="457200" fontAlgn="base">
              <a:lnSpc>
                <a:spcPct val="90000"/>
              </a:lnSpc>
              <a:spcBef>
                <a:spcPct val="0"/>
              </a:spcBef>
              <a:spcAft>
                <a:spcPct val="0"/>
              </a:spcAft>
              <a:defRPr sz="2000" b="1">
                <a:latin typeface="Century Gothic" pitchFamily="34" charset="0"/>
              </a:defRPr>
            </a:lvl7pPr>
            <a:lvl8pPr marL="1371600" defTabSz="457200" fontAlgn="base">
              <a:lnSpc>
                <a:spcPct val="90000"/>
              </a:lnSpc>
              <a:spcBef>
                <a:spcPct val="0"/>
              </a:spcBef>
              <a:spcAft>
                <a:spcPct val="0"/>
              </a:spcAft>
              <a:defRPr sz="2000" b="1">
                <a:latin typeface="Century Gothic" pitchFamily="34" charset="0"/>
              </a:defRPr>
            </a:lvl8pPr>
            <a:lvl9pPr marL="1828800" defTabSz="457200" fontAlgn="base">
              <a:lnSpc>
                <a:spcPct val="90000"/>
              </a:lnSpc>
              <a:spcBef>
                <a:spcPct val="0"/>
              </a:spcBef>
              <a:spcAft>
                <a:spcPct val="0"/>
              </a:spcAft>
              <a:defRPr sz="2000" b="1">
                <a:latin typeface="Century Gothic" pitchFamily="34" charset="0"/>
              </a:defRPr>
            </a:lvl9pPr>
          </a:lstStyle>
          <a:p>
            <a:pPr algn="r"/>
            <a:r>
              <a:rPr lang="en-US"/>
              <a:t>Sistemi portuali</a:t>
            </a:r>
            <a:endParaRPr lang="en-US" dirty="0"/>
          </a:p>
        </p:txBody>
      </p:sp>
    </p:spTree>
    <p:extLst>
      <p:ext uri="{BB962C8B-B14F-4D97-AF65-F5344CB8AC3E}">
        <p14:creationId xmlns:p14="http://schemas.microsoft.com/office/powerpoint/2010/main" val="3148029908"/>
      </p:ext>
    </p:extLst>
  </p:cSld>
  <p:clrMapOvr>
    <a:masterClrMapping/>
  </p:clrMapOvr>
</p:sld>
</file>

<file path=ppt/slides/slide6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B8D0658-FB44-408C-8A87-910EE85540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75185" y="751114"/>
            <a:ext cx="7325135" cy="6106886"/>
          </a:xfrm>
          <a:prstGeom prst="rect">
            <a:avLst/>
          </a:prstGeom>
        </p:spPr>
      </p:pic>
      <p:sp>
        <p:nvSpPr>
          <p:cNvPr id="3" name="Titre 1">
            <a:extLst>
              <a:ext uri="{FF2B5EF4-FFF2-40B4-BE49-F238E27FC236}">
                <a16:creationId xmlns:a16="http://schemas.microsoft.com/office/drawing/2014/main" id="{6951AC05-EFA8-737E-8A4F-0EF09F5D4007}"/>
              </a:ext>
            </a:extLst>
          </p:cNvPr>
          <p:cNvSpPr txBox="1">
            <a:spLocks/>
          </p:cNvSpPr>
          <p:nvPr/>
        </p:nvSpPr>
        <p:spPr>
          <a:xfrm>
            <a:off x="384582" y="207195"/>
            <a:ext cx="10949763" cy="784406"/>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Minacce</a:t>
            </a:r>
            <a:endPar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mj-ea"/>
              <a:cs typeface="+mj-cs"/>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Minacce al dominio marittimo</a:t>
            </a:r>
            <a:r>
              <a:rPr kumimoji="0" lang="fr-FR" sz="1400" b="0"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
            </a:r>
            <a:endParaRPr kumimoji="0" lang="fr-FR" sz="3600" b="0" i="0" u="none" strike="noStrike" kern="1200" cap="none" spc="0" normalizeH="0" baseline="0" noProof="0" dirty="0">
              <a:ln>
                <a:noFill/>
              </a:ln>
              <a:solidFill>
                <a:srgbClr val="000000"/>
              </a:solidFill>
              <a:effectLst/>
              <a:uLnTx/>
              <a:uFillTx/>
              <a:latin typeface="Book Antiqua"/>
              <a:ea typeface="+mj-ea"/>
              <a:cs typeface="+mj-cs"/>
            </a:endParaRPr>
          </a:p>
        </p:txBody>
      </p:sp>
      <p:sp>
        <p:nvSpPr>
          <p:cNvPr id="5" name="ZoneTexte 4">
            <a:extLst>
              <a:ext uri="{FF2B5EF4-FFF2-40B4-BE49-F238E27FC236}">
                <a16:creationId xmlns:a16="http://schemas.microsoft.com/office/drawing/2014/main" id="{9FB71E04-6755-364E-9F6F-48F0AE7D465B}"/>
              </a:ext>
            </a:extLst>
          </p:cNvPr>
          <p:cNvSpPr txBox="1"/>
          <p:nvPr/>
        </p:nvSpPr>
        <p:spPr>
          <a:xfrm>
            <a:off x="2085101" y="1035145"/>
            <a:ext cx="2552214" cy="5816977"/>
          </a:xfrm>
          <a:prstGeom prst="rect">
            <a:avLst/>
          </a:prstGeom>
          <a:solidFill>
            <a:schemeClr val="bg1"/>
          </a:solidFill>
        </p:spPr>
        <p:txBody>
          <a:bodyPr wrap="square">
            <a:normAutofit fontScale="95121"/>
          </a:bodyPr>
          <a:lstStyle/>
          <a:p>
            <a:pPr algn="r"/>
            <a:r>
              <a:rPr lang="fr-FR" sz="1200" dirty="0"/>
              <a:t>Intercettazione delle</a:t>
            </a:r>
            <a:r>
              <a:rPr lang="fr-FR" sz="1200" dirty="0" err="1"/>
              <a:t> emissioni</a:t>
            </a:r>
            <a:endParaRPr lang="fr-FR" sz="1200" dirty="0"/>
          </a:p>
          <a:p>
            <a:pPr algn="r"/>
            <a:r>
              <a:rPr lang="fr-FR" sz="1200" dirty="0"/>
              <a:t>Intercettazione di materiale sensibile</a:t>
            </a:r>
          </a:p>
          <a:p>
            <a:pPr algn="r"/>
            <a:r>
              <a:rPr lang="fr-FR" sz="1200" dirty="0"/>
              <a:t>informazioni</a:t>
            </a:r>
          </a:p>
          <a:p>
            <a:pPr algn="r"/>
            <a:r>
              <a:rPr lang="fr-FR" sz="1200" dirty="0"/>
              <a:t>Uomo nel mezzo! sessione</a:t>
            </a:r>
          </a:p>
          <a:p>
            <a:pPr algn="r"/>
            <a:r>
              <a:rPr lang="fr-FR" sz="1200" dirty="0" err="1"/>
              <a:t>dirottamento</a:t>
            </a:r>
            <a:endParaRPr lang="fr-FR" sz="1200" dirty="0"/>
          </a:p>
          <a:p>
            <a:pPr algn="r"/>
            <a:r>
              <a:rPr lang="fr-FR" sz="1200" dirty="0"/>
              <a:t>Ricognizione della rete</a:t>
            </a:r>
          </a:p>
          <a:p>
            <a:pPr algn="r"/>
            <a:r>
              <a:rPr lang="fr-FR" sz="1200" dirty="0"/>
              <a:t>Manipolazione del traffico di rete</a:t>
            </a:r>
            <a:r>
              <a:rPr lang="fr-FR" sz="1200" dirty="0" err="1"/>
              <a:t/>
            </a:r>
            <a:r>
              <a:rPr lang="fr-FR" sz="1200" dirty="0"/>
              <a:t/>
            </a:r>
          </a:p>
          <a:p>
            <a:pPr algn="r"/>
            <a:endParaRPr lang="fr-FR" sz="1200" dirty="0"/>
          </a:p>
          <a:p>
            <a:pPr algn="r"/>
            <a:endParaRPr lang="fr-FR" sz="1200" dirty="0"/>
          </a:p>
          <a:p>
            <a:pPr algn="r"/>
            <a:r>
              <a:rPr lang="fr-FR" sz="1200" dirty="0" err="1"/>
              <a:t>Disastri ambientali</a:t>
            </a:r>
            <a:r>
              <a:rPr lang="fr-FR" sz="1200" dirty="0"/>
              <a:t> </a:t>
            </a:r>
            <a:r>
              <a:rPr lang="fr-FR" sz="1200" dirty="0" err="1"/>
              <a:t/>
            </a:r>
            <a:endParaRPr lang="fr-FR" sz="1200" dirty="0"/>
          </a:p>
          <a:p>
            <a:pPr algn="r"/>
            <a:r>
              <a:rPr lang="fr-FR" sz="1200" dirty="0"/>
              <a:t>Catastrofi naturali</a:t>
            </a:r>
            <a:r>
              <a:rPr lang="fr-FR" sz="1200" dirty="0" err="1"/>
              <a:t/>
            </a:r>
            <a:endParaRPr lang="fr-FR" sz="1200" dirty="0"/>
          </a:p>
          <a:p>
            <a:pPr algn="r"/>
            <a:endParaRPr lang="fr-FR" sz="1200" dirty="0"/>
          </a:p>
          <a:p>
            <a:pPr algn="r"/>
            <a:endParaRPr lang="fr-FR" sz="1200" dirty="0"/>
          </a:p>
          <a:p>
            <a:pPr algn="r"/>
            <a:endParaRPr lang="fr-FR" sz="1200" dirty="0"/>
          </a:p>
          <a:p>
            <a:pPr algn="r"/>
            <a:r>
              <a:rPr lang="fr-FR" sz="1200" dirty="0"/>
              <a:t>Impiego di risorse non</a:t>
            </a:r>
            <a:r>
              <a:rPr lang="fr-FR" sz="1200" dirty="0" err="1"/>
              <a:t> esclusive</a:t>
            </a:r>
            <a:r>
              <a:rPr lang="fr-FR" sz="1200" dirty="0"/>
              <a:t/>
            </a:r>
          </a:p>
          <a:p>
            <a:pPr algn="r"/>
            <a:r>
              <a:rPr lang="fr-FR" sz="1200" dirty="0" err="1"/>
              <a:t>Amministrazione</a:t>
            </a:r>
            <a:r>
              <a:rPr lang="fr-FR" sz="1200" dirty="0"/>
              <a:t> errata dei</a:t>
            </a:r>
            <a:r>
              <a:rPr lang="fr-FR" sz="1200" dirty="0" err="1"/>
              <a:t> sistemi IT! OT</a:t>
            </a:r>
            <a:endParaRPr lang="fr-FR" sz="1200" dirty="0"/>
          </a:p>
          <a:p>
            <a:pPr algn="r"/>
            <a:r>
              <a:rPr lang="fr-FR" sz="1200" dirty="0" err="1"/>
              <a:t>Resultingfrompenetrationtesting</a:t>
            </a:r>
            <a:r>
              <a:rPr lang="fr-FR" sz="1200" dirty="0"/>
              <a:t> </a:t>
            </a:r>
            <a:r>
              <a:rPr lang="fr-FR" sz="1200" dirty="0" err="1"/>
              <a:t/>
            </a:r>
            <a:r>
              <a:rPr lang="fr-FR" sz="1200" dirty="0"/>
              <a:t> </a:t>
            </a:r>
            <a:r>
              <a:rPr lang="fr-FR" sz="1200" dirty="0" err="1"/>
              <a:t/>
            </a:r>
            <a:r>
              <a:rPr lang="fr-FR" sz="1200" dirty="0"/>
              <a:t> </a:t>
            </a:r>
            <a:r>
              <a:rPr lang="fr-FR" sz="1200" dirty="0" err="1"/>
              <a:t/>
            </a:r>
            <a:endParaRPr lang="fr-FR" sz="1200" dirty="0"/>
          </a:p>
          <a:p>
            <a:pPr algn="r"/>
            <a:r>
              <a:rPr lang="fr-FR" sz="1200" dirty="0"/>
              <a:t>Cancellazione dei dati</a:t>
            </a:r>
            <a:r>
              <a:rPr lang="fr-FR" sz="1200" dirty="0" err="1"/>
              <a:t/>
            </a:r>
            <a:endParaRPr lang="fr-FR" sz="1200" dirty="0"/>
          </a:p>
          <a:p>
            <a:pPr algn="r"/>
            <a:r>
              <a:rPr lang="fr-FR" sz="1200" dirty="0"/>
              <a:t>Fallimento di sicurezza di terzi</a:t>
            </a:r>
            <a:r>
              <a:rPr lang="fr-FR" sz="1200" dirty="0" err="1"/>
              <a:t/>
            </a:r>
            <a:r>
              <a:rPr lang="fr-FR" sz="1200" dirty="0"/>
              <a:t> </a:t>
            </a:r>
            <a:r>
              <a:rPr lang="fr-FR" sz="1200" dirty="0" err="1"/>
              <a:t/>
            </a:r>
            <a:endParaRPr lang="fr-FR" sz="1200" dirty="0"/>
          </a:p>
          <a:p>
            <a:pPr algn="r"/>
            <a:r>
              <a:rPr lang="fr-FR" sz="1200" dirty="0"/>
              <a:t>Perdita di informazioni</a:t>
            </a:r>
            <a:r>
              <a:rPr lang="fr-FR" sz="1200" dirty="0" err="1"/>
              <a:t/>
            </a:r>
            <a:endParaRPr lang="fr-FR" sz="1200" dirty="0"/>
          </a:p>
          <a:p>
            <a:pPr algn="r"/>
            <a:endParaRPr lang="fr-FR" sz="1200" dirty="0"/>
          </a:p>
          <a:p>
            <a:pPr algn="r"/>
            <a:r>
              <a:rPr lang="fr-FR" sz="1200" dirty="0" err="1"/>
              <a:t>Sistemi</a:t>
            </a:r>
            <a:endParaRPr lang="fr-FR" sz="1200" dirty="0"/>
          </a:p>
          <a:p>
            <a:pPr algn="r"/>
            <a:r>
              <a:rPr lang="fr-FR" sz="1200" dirty="0" err="1"/>
              <a:t>Dispositivi</a:t>
            </a:r>
            <a:endParaRPr lang="fr-FR" sz="1200" dirty="0"/>
          </a:p>
          <a:p>
            <a:pPr algn="r"/>
            <a:r>
              <a:rPr lang="fr-FR" sz="1200" dirty="0"/>
              <a:t>Navigazione e comunicazione</a:t>
            </a:r>
          </a:p>
          <a:p>
            <a:pPr algn="r"/>
            <a:r>
              <a:rPr lang="fr-FR" sz="1200" dirty="0" err="1"/>
              <a:t>sistemi</a:t>
            </a:r>
            <a:endParaRPr lang="fr-FR" sz="1200" dirty="0"/>
          </a:p>
          <a:p>
            <a:pPr algn="r"/>
            <a:r>
              <a:rPr lang="fr-FR" sz="1200" dirty="0"/>
              <a:t>Principali sistemi</a:t>
            </a:r>
            <a:r>
              <a:rPr lang="fr-FR" sz="1200" dirty="0" err="1"/>
              <a:t> di approvvigionamento</a:t>
            </a:r>
            <a:r>
              <a:rPr lang="fr-FR" sz="1200" dirty="0"/>
              <a:t> </a:t>
            </a:r>
            <a:r>
              <a:rPr lang="fr-FR" sz="1200" dirty="0" err="1"/>
              <a:t/>
            </a:r>
            <a:endParaRPr lang="fr-FR" sz="1200" dirty="0"/>
          </a:p>
          <a:p>
            <a:pPr algn="r"/>
            <a:r>
              <a:rPr lang="fr-FR" sz="1200" dirty="0"/>
              <a:t>Guasto o interruzione del servizio</a:t>
            </a:r>
          </a:p>
          <a:p>
            <a:pPr algn="r"/>
            <a:r>
              <a:rPr lang="fr-FR" sz="1200" dirty="0"/>
              <a:t>fornitori</a:t>
            </a:r>
          </a:p>
        </p:txBody>
      </p:sp>
      <p:sp>
        <p:nvSpPr>
          <p:cNvPr id="7" name="ZoneTexte 6">
            <a:extLst>
              <a:ext uri="{FF2B5EF4-FFF2-40B4-BE49-F238E27FC236}">
                <a16:creationId xmlns:a16="http://schemas.microsoft.com/office/drawing/2014/main" id="{665912B5-7850-B766-B5A6-D503EF1EDBE6}"/>
              </a:ext>
            </a:extLst>
          </p:cNvPr>
          <p:cNvSpPr txBox="1"/>
          <p:nvPr/>
        </p:nvSpPr>
        <p:spPr>
          <a:xfrm>
            <a:off x="7757818" y="1077951"/>
            <a:ext cx="2626319" cy="5816977"/>
          </a:xfrm>
          <a:prstGeom prst="rect">
            <a:avLst/>
          </a:prstGeom>
          <a:solidFill>
            <a:schemeClr val="bg1"/>
          </a:solidFill>
        </p:spPr>
        <p:txBody>
          <a:bodyPr wrap="square">
            <a:normAutofit fontScale="94915"/>
          </a:bodyPr>
          <a:lstStyle/>
          <a:p>
            <a:r>
              <a:rPr lang="fr-FR" sz="1200" dirty="0"/>
              <a:t>Denial </a:t>
            </a:r>
            <a:r>
              <a:rPr lang="fr-FR" sz="1200" dirty="0" err="1"/>
              <a:t>ot</a:t>
            </a:r>
            <a:r>
              <a:rPr lang="fr-FR" sz="1200" dirty="0"/>
              <a:t> Service [</a:t>
            </a:r>
            <a:r>
              <a:rPr lang="fr-FR" sz="1200" dirty="0" err="1"/>
              <a:t>DoS</a:t>
            </a:r>
            <a:r>
              <a:rPr lang="fr-FR" sz="1200" dirty="0"/>
              <a:t>)</a:t>
            </a:r>
          </a:p>
          <a:p>
            <a:r>
              <a:rPr lang="fr-FR" sz="1200" dirty="0"/>
              <a:t>Malware</a:t>
            </a:r>
          </a:p>
          <a:p>
            <a:r>
              <a:rPr lang="fr-FR" sz="1200" dirty="0"/>
              <a:t>Forza bruta</a:t>
            </a:r>
          </a:p>
          <a:p>
            <a:r>
              <a:rPr lang="fr-FR" sz="1200" dirty="0" err="1"/>
              <a:t>furto di identità</a:t>
            </a:r>
            <a:r>
              <a:rPr lang="fr-FR" sz="1200" dirty="0"/>
              <a:t> </a:t>
            </a:r>
            <a:r>
              <a:rPr lang="fr-FR" sz="1200" dirty="0" err="1"/>
              <a:t/>
            </a:r>
            <a:endParaRPr lang="fr-FR" sz="1200" dirty="0"/>
          </a:p>
          <a:p>
            <a:r>
              <a:rPr lang="fr-FR" sz="1200" dirty="0" err="1"/>
              <a:t>Ingegneria</a:t>
            </a:r>
            <a:r>
              <a:rPr lang="fr-FR" sz="1200" dirty="0"/>
              <a:t> sociale</a:t>
            </a:r>
          </a:p>
          <a:p>
            <a:r>
              <a:rPr lang="fr-FR" sz="1200" dirty="0" err="1"/>
              <a:t>Targetedattacks</a:t>
            </a:r>
            <a:r>
              <a:rPr lang="fr-FR" sz="1200" dirty="0"/>
              <a:t> </a:t>
            </a:r>
            <a:r>
              <a:rPr lang="fr-FR" sz="1200" dirty="0" err="1"/>
              <a:t/>
            </a:r>
            <a:endParaRPr lang="fr-FR" sz="1200" dirty="0"/>
          </a:p>
          <a:p>
            <a:r>
              <a:rPr lang="fr-FR" sz="1200" dirty="0"/>
              <a:t>Abuso e</a:t>
            </a:r>
            <a:r>
              <a:rPr lang="fr-FR" sz="1200" dirty="0" err="1"/>
              <a:t> possesso di dati</a:t>
            </a:r>
            <a:r>
              <a:rPr lang="fr-FR" sz="1200" dirty="0"/>
              <a:t/>
            </a:r>
          </a:p>
          <a:p>
            <a:r>
              <a:rPr lang="fr-FR" sz="1200" dirty="0" err="1"/>
              <a:t>Creazione</a:t>
            </a:r>
            <a:r>
              <a:rPr lang="fr-FR" sz="1200" dirty="0"/>
              <a:t> di informazioni</a:t>
            </a:r>
          </a:p>
          <a:p>
            <a:r>
              <a:rPr lang="fr-FR" sz="1200" dirty="0" err="1"/>
              <a:t>Segnali geolocalizzati</a:t>
            </a:r>
            <a:r>
              <a:rPr lang="fr-FR" sz="1200" dirty="0"/>
              <a:t> </a:t>
            </a:r>
            <a:r>
              <a:rPr lang="fr-FR" sz="1200" dirty="0" err="1"/>
              <a:t/>
            </a:r>
            <a:endParaRPr lang="fr-FR" sz="1200" dirty="0"/>
          </a:p>
          <a:p>
            <a:r>
              <a:rPr lang="fr-FR" sz="1200" dirty="0" err="1"/>
              <a:t>Spooﬂng</a:t>
            </a:r>
            <a:r>
              <a:rPr lang="fr-FR" sz="1200" dirty="0"/>
              <a:t> / </a:t>
            </a:r>
            <a:r>
              <a:rPr lang="fr-FR" sz="1200" dirty="0" err="1"/>
              <a:t>jammlng</a:t>
            </a:r>
            <a:endParaRPr lang="fr-FR" sz="1200" dirty="0"/>
          </a:p>
          <a:p>
            <a:endParaRPr lang="fr-FR" sz="1200" dirty="0"/>
          </a:p>
          <a:p>
            <a:endParaRPr lang="fr-FR" sz="1200" dirty="0"/>
          </a:p>
          <a:p>
            <a:endParaRPr lang="fr-FR" sz="1200" dirty="0"/>
          </a:p>
          <a:p>
            <a:r>
              <a:rPr lang="fr-FR" sz="1200" dirty="0"/>
              <a:t>Principale fonte</a:t>
            </a:r>
            <a:r>
              <a:rPr lang="fr-FR" sz="1200" dirty="0" err="1"/>
              <a:t> di approvvigionamento</a:t>
            </a:r>
            <a:r>
              <a:rPr lang="fr-FR" sz="1200" dirty="0"/>
              <a:t> </a:t>
            </a:r>
            <a:r>
              <a:rPr lang="fr-FR" sz="1200" dirty="0" err="1"/>
              <a:t/>
            </a:r>
            <a:endParaRPr lang="fr-FR" sz="1200" dirty="0"/>
          </a:p>
          <a:p>
            <a:r>
              <a:rPr lang="fr-FR" sz="1200" dirty="0"/>
              <a:t>Interruzione della rete</a:t>
            </a:r>
            <a:r>
              <a:rPr lang="fr-FR" sz="1200" dirty="0" err="1"/>
              <a:t/>
            </a:r>
            <a:endParaRPr lang="fr-FR" sz="1200" dirty="0"/>
          </a:p>
          <a:p>
            <a:r>
              <a:rPr lang="fr-FR" sz="1200" dirty="0"/>
              <a:t>Assenza di personale</a:t>
            </a:r>
          </a:p>
          <a:p>
            <a:r>
              <a:rPr lang="fr-FR" sz="1200" dirty="0" err="1"/>
              <a:t>Perdita di</a:t>
            </a:r>
            <a:r>
              <a:rPr lang="fr-FR" sz="1200" dirty="0"/>
              <a:t> sostegno</a:t>
            </a:r>
          </a:p>
          <a:p>
            <a:endParaRPr lang="fr-FR" sz="1200" dirty="0"/>
          </a:p>
          <a:p>
            <a:endParaRPr lang="fr-FR" sz="1200" dirty="0"/>
          </a:p>
          <a:p>
            <a:endParaRPr lang="fr-FR" sz="1200" dirty="0"/>
          </a:p>
          <a:p>
            <a:r>
              <a:rPr lang="fr-FR" sz="1200" dirty="0" err="1"/>
              <a:t>Frode</a:t>
            </a:r>
            <a:endParaRPr lang="fr-FR" sz="1200" dirty="0"/>
          </a:p>
          <a:p>
            <a:r>
              <a:rPr lang="fr-FR" sz="1200" dirty="0"/>
              <a:t>Sabotaggio</a:t>
            </a:r>
          </a:p>
          <a:p>
            <a:r>
              <a:rPr lang="fr-FR" sz="1200" dirty="0" err="1"/>
              <a:t>Vandalismo</a:t>
            </a:r>
            <a:endParaRPr lang="fr-FR" sz="1200" dirty="0"/>
          </a:p>
          <a:p>
            <a:r>
              <a:rPr lang="fr-FR" sz="1200" dirty="0"/>
              <a:t>Furto</a:t>
            </a:r>
          </a:p>
          <a:p>
            <a:r>
              <a:rPr lang="fr-FR" sz="1200" dirty="0" err="1"/>
              <a:t>Accesso non autorizzato</a:t>
            </a:r>
            <a:r>
              <a:rPr lang="fr-FR" sz="1200" dirty="0"/>
              <a:t> </a:t>
            </a:r>
            <a:r>
              <a:rPr lang="fr-FR" sz="1200" dirty="0" err="1"/>
              <a:t/>
            </a:r>
            <a:endParaRPr lang="fr-FR" sz="1200" dirty="0"/>
          </a:p>
          <a:p>
            <a:r>
              <a:rPr lang="fr-FR" sz="1200" dirty="0" err="1"/>
              <a:t>Terrorismo</a:t>
            </a:r>
            <a:endParaRPr lang="fr-FR" sz="1200" dirty="0"/>
          </a:p>
          <a:p>
            <a:r>
              <a:rPr lang="fr-FR" sz="1200" dirty="0" err="1"/>
              <a:t>Hacktivismo</a:t>
            </a:r>
            <a:endParaRPr lang="fr-FR" sz="1200" dirty="0"/>
          </a:p>
          <a:p>
            <a:r>
              <a:rPr lang="fr-FR" sz="1200" dirty="0"/>
              <a:t>Coercizione,</a:t>
            </a:r>
            <a:r>
              <a:rPr lang="fr-FR" sz="1200" dirty="0" err="1"/>
              <a:t> estorsione</a:t>
            </a:r>
            <a:r>
              <a:rPr lang="fr-FR" sz="1200" dirty="0"/>
              <a:t/>
            </a:r>
          </a:p>
          <a:p>
            <a:r>
              <a:rPr lang="fr-FR" sz="1200" dirty="0"/>
              <a:t>corruzione</a:t>
            </a:r>
          </a:p>
          <a:p>
            <a:r>
              <a:rPr lang="fr-FR" sz="1200" dirty="0" err="1"/>
              <a:t>Pirateria</a:t>
            </a:r>
            <a:r>
              <a:rPr lang="fr-FR" sz="1200" dirty="0"/>
              <a:t>! illegalcrime</a:t>
            </a:r>
            <a:r>
              <a:rPr lang="fr-FR" sz="1200" dirty="0" err="1"/>
              <a:t> }</a:t>
            </a:r>
            <a:r>
              <a:rPr lang="fr-FR" sz="1200" dirty="0"/>
              <a:t> Mafia</a:t>
            </a:r>
          </a:p>
          <a:p>
            <a:endParaRPr lang="fr-FR" sz="1200" dirty="0"/>
          </a:p>
        </p:txBody>
      </p:sp>
      <p:sp>
        <p:nvSpPr>
          <p:cNvPr id="8" name="ZoneTexte 7">
            <a:extLst>
              <a:ext uri="{FF2B5EF4-FFF2-40B4-BE49-F238E27FC236}">
                <a16:creationId xmlns:a16="http://schemas.microsoft.com/office/drawing/2014/main" id="{5DBA3D9B-F040-4945-2531-E71938F9D212}"/>
              </a:ext>
            </a:extLst>
          </p:cNvPr>
          <p:cNvSpPr txBox="1"/>
          <p:nvPr/>
        </p:nvSpPr>
        <p:spPr>
          <a:xfrm>
            <a:off x="4626427" y="87450"/>
            <a:ext cx="3155031" cy="523220"/>
          </a:xfrm>
          <a:prstGeom prst="rect">
            <a:avLst/>
          </a:prstGeom>
          <a:noFill/>
        </p:spPr>
        <p:txBody>
          <a:bodyPr wrap="none" rtlCol="0">
            <a:normAutofit fontScale="96666"/>
          </a:bodyPr>
          <a:lstStyle/>
          <a:p>
            <a:r>
              <a:rPr lang="fr-FR" sz="2800" dirty="0" err="1"/>
              <a:t>TrattamentonomiaTessità</a:t>
            </a:r>
            <a:r>
              <a:rPr lang="fr-FR" sz="2800" dirty="0"/>
              <a:t> </a:t>
            </a:r>
            <a:r>
              <a:rPr lang="fr-FR" sz="2800" dirty="0" err="1"/>
              <a:t/>
            </a:r>
            <a:endParaRPr lang="fr-FR" sz="2800" dirty="0"/>
          </a:p>
        </p:txBody>
      </p:sp>
    </p:spTree>
    <p:extLst>
      <p:ext uri="{BB962C8B-B14F-4D97-AF65-F5344CB8AC3E}">
        <p14:creationId xmlns:p14="http://schemas.microsoft.com/office/powerpoint/2010/main" val="2605635057"/>
      </p:ext>
    </p:extLst>
  </p:cSld>
  <p:clrMapOvr>
    <a:masterClrMapping/>
  </p:clrMapOvr>
</p:sld>
</file>

<file path=ppt/slides/slide6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4D39-F2B6-F4CA-1F46-139CEEA2D952}"/>
              </a:ext>
            </a:extLst>
          </p:cNvPr>
          <p:cNvSpPr>
            <a:spLocks noGrp="1"/>
          </p:cNvSpPr>
          <p:nvPr>
            <p:ph type="ctrTitle"/>
          </p:nvPr>
        </p:nvSpPr>
        <p:spPr>
          <a:xfrm>
            <a:off x="7119890" y="723440"/>
            <a:ext cx="4691110" cy="2579052"/>
          </a:xfrm>
        </p:spPr>
        <p:txBody>
          <a:bodyPr>
            <a:normAutofit fontScale="94029"/>
          </a:bodyPr>
          <a:lstStyle/>
          <a:p>
            <a:r>
              <a:rPr lang="fr-FR" sz="4800" dirty="0"/>
              <a:t>Mitigazione dei rischi per le</a:t>
            </a:r>
            <a:r>
              <a:rPr lang="fr-FR" sz="4800" dirty="0" err="1"/>
              <a:t> infrastrutture critiche</a:t>
            </a:r>
            <a:endParaRPr lang="fr-FR" sz="4800" dirty="0"/>
          </a:p>
        </p:txBody>
      </p:sp>
      <p:sp>
        <p:nvSpPr>
          <p:cNvPr id="3" name="Sous-titre 2">
            <a:extLst>
              <a:ext uri="{FF2B5EF4-FFF2-40B4-BE49-F238E27FC236}">
                <a16:creationId xmlns:a16="http://schemas.microsoft.com/office/drawing/2014/main" id="{4C2B598F-9052-CF2E-6A29-0E6C8D00AA55}"/>
              </a:ext>
            </a:extLst>
          </p:cNvPr>
          <p:cNvSpPr>
            <a:spLocks noGrp="1"/>
          </p:cNvSpPr>
          <p:nvPr>
            <p:ph type="subTitle" idx="1"/>
          </p:nvPr>
        </p:nvSpPr>
        <p:spPr>
          <a:xfrm>
            <a:off x="7128151" y="5248834"/>
            <a:ext cx="4836869" cy="1008925"/>
          </a:xfrm>
        </p:spPr>
        <p:txBody>
          <a:bodyPr>
            <a:normAutofit fontScale="84745"/>
          </a:bodyPr>
          <a:lstStyle/>
          <a:p>
            <a:r>
              <a:rPr lang="fr-FR" dirty="0" err="1"/>
              <a:t>Parti interessate</a:t>
            </a:r>
            <a:r>
              <a:rPr lang="fr-FR" dirty="0"/>
              <a:t> portuali e marittime</a:t>
            </a:r>
          </a:p>
        </p:txBody>
      </p:sp>
      <p:sp>
        <p:nvSpPr>
          <p:cNvPr id="5" name="Espace réservé du texte 4">
            <a:extLst>
              <a:ext uri="{FF2B5EF4-FFF2-40B4-BE49-F238E27FC236}">
                <a16:creationId xmlns:a16="http://schemas.microsoft.com/office/drawing/2014/main" id="{F0BE506F-9648-6252-EA8B-010DC1DDBF51}"/>
              </a:ext>
            </a:extLst>
          </p:cNvPr>
          <p:cNvSpPr>
            <a:spLocks noGrp="1"/>
          </p:cNvSpPr>
          <p:nvPr>
            <p:ph type="body" sz="quarter" idx="10"/>
          </p:nvPr>
        </p:nvSpPr>
        <p:spPr/>
        <p:txBody>
          <a:bodyPr/>
          <a:lstStyle/>
          <a:p>
            <a:r>
              <a:rPr lang="fr-FR" sz="4400" dirty="0"/>
              <a:t>Maritime </a:t>
            </a:r>
          </a:p>
        </p:txBody>
      </p:sp>
      <p:pic>
        <p:nvPicPr>
          <p:cNvPr id="10" name="Espace réservé pour une image  9">
            <a:extLst>
              <a:ext uri="{FF2B5EF4-FFF2-40B4-BE49-F238E27FC236}">
                <a16:creationId xmlns:a16="http://schemas.microsoft.com/office/drawing/2014/main" id="{2B35F023-5FC3-797A-D94D-6F61B3D0E48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8979408"/>
      </p:ext>
    </p:extLst>
  </p:cSld>
  <p:clrMapOvr>
    <a:masterClrMapping/>
  </p:clrMapOvr>
</p:sld>
</file>

<file path=ppt/slides/slide6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FD1D94-C48E-4A03-8498-D207590A20E4}"/>
              </a:ext>
            </a:extLst>
          </p:cNvPr>
          <p:cNvSpPr/>
          <p:nvPr/>
        </p:nvSpPr>
        <p:spPr>
          <a:xfrm>
            <a:off x="1052988" y="69442"/>
            <a:ext cx="9019060" cy="480131"/>
          </a:xfrm>
          <a:prstGeom prst="rect">
            <a:avLst/>
          </a:prstGeom>
        </p:spPr>
        <p:txBody>
          <a:bodyPr wrap="square">
            <a:normAutofit fontScale="72500"/>
          </a:bodyPr>
          <a:lstStyle/>
          <a:p>
            <a:pPr lvl="0" defTabSz="457200" eaLnBrk="0" fontAlgn="base" hangingPunct="0">
              <a:lnSpc>
                <a:spcPct val="90000"/>
              </a:lnSpc>
              <a:spcBef>
                <a:spcPct val="0"/>
              </a:spcBef>
              <a:spcAft>
                <a:spcPct val="0"/>
              </a:spcAft>
              <a:defRPr/>
            </a:pPr>
            <a:r>
              <a:rPr lang="en-US" sz="2800" b="1" dirty="0">
                <a:solidFill>
                  <a:schemeClr val="tx2"/>
                </a:solidFill>
                <a:latin typeface="Century Gothic"/>
              </a:rPr>
              <a:t>Strategie ed effetti di riduzione dei rischi per la sicurezza informatica</a:t>
            </a:r>
          </a:p>
        </p:txBody>
      </p:sp>
      <p:cxnSp>
        <p:nvCxnSpPr>
          <p:cNvPr id="7" name="Connecteur droit avec flèche 6">
            <a:extLst>
              <a:ext uri="{FF2B5EF4-FFF2-40B4-BE49-F238E27FC236}">
                <a16:creationId xmlns:a16="http://schemas.microsoft.com/office/drawing/2014/main" id="{14FCF3D0-5A4D-4E8F-A169-1E092C5BB9EB}"/>
              </a:ext>
            </a:extLst>
          </p:cNvPr>
          <p:cNvCxnSpPr/>
          <p:nvPr/>
        </p:nvCxnSpPr>
        <p:spPr>
          <a:xfrm flipV="1">
            <a:off x="1505237" y="1730332"/>
            <a:ext cx="0" cy="4642338"/>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63331F53-390C-4BE9-888B-44AD07670BBD}"/>
              </a:ext>
            </a:extLst>
          </p:cNvPr>
          <p:cNvCxnSpPr/>
          <p:nvPr/>
        </p:nvCxnSpPr>
        <p:spPr>
          <a:xfrm>
            <a:off x="1505237" y="6372670"/>
            <a:ext cx="6217920"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C3B0538-8354-4E9B-A1E9-A066FAE573A9}"/>
              </a:ext>
            </a:extLst>
          </p:cNvPr>
          <p:cNvSpPr txBox="1"/>
          <p:nvPr/>
        </p:nvSpPr>
        <p:spPr>
          <a:xfrm>
            <a:off x="7890194" y="6144507"/>
            <a:ext cx="2917209" cy="461665"/>
          </a:xfrm>
          <a:prstGeom prst="rect">
            <a:avLst/>
          </a:prstGeom>
          <a:noFill/>
        </p:spPr>
        <p:txBody>
          <a:bodyPr wrap="none" rtlCol="0">
            <a:normAutofit fontScale="87500"/>
          </a:bodyPr>
          <a:lstStyle/>
          <a:p>
            <a:r>
              <a:rPr lang="fr-FR" sz="2400" dirty="0"/>
              <a:t>Mezzi di attenuazione del rischio</a:t>
            </a:r>
            <a:r>
              <a:rPr lang="fr-FR" sz="2400" dirty="0" err="1"/>
              <a:t/>
            </a:r>
            <a:endParaRPr lang="fr-FR" sz="2400" dirty="0"/>
          </a:p>
        </p:txBody>
      </p:sp>
      <p:sp>
        <p:nvSpPr>
          <p:cNvPr id="11" name="ZoneTexte 10">
            <a:extLst>
              <a:ext uri="{FF2B5EF4-FFF2-40B4-BE49-F238E27FC236}">
                <a16:creationId xmlns:a16="http://schemas.microsoft.com/office/drawing/2014/main" id="{A7778652-9662-4118-8AE5-945A04B7A011}"/>
              </a:ext>
            </a:extLst>
          </p:cNvPr>
          <p:cNvSpPr txBox="1"/>
          <p:nvPr/>
        </p:nvSpPr>
        <p:spPr>
          <a:xfrm>
            <a:off x="1072101" y="956470"/>
            <a:ext cx="1393651" cy="461665"/>
          </a:xfrm>
          <a:prstGeom prst="rect">
            <a:avLst/>
          </a:prstGeom>
          <a:noFill/>
        </p:spPr>
        <p:txBody>
          <a:bodyPr wrap="none" rtlCol="0">
            <a:normAutofit fontScale="96000"/>
          </a:bodyPr>
          <a:lstStyle/>
          <a:p>
            <a:r>
              <a:rPr lang="fr-FR" sz="2400" dirty="0"/>
              <a:t>Livello di rischio</a:t>
            </a:r>
            <a:r>
              <a:rPr lang="fr-FR" sz="2400" dirty="0" err="1"/>
              <a:t/>
            </a:r>
            <a:endParaRPr lang="fr-FR" sz="2400" dirty="0"/>
          </a:p>
        </p:txBody>
      </p:sp>
      <p:sp>
        <p:nvSpPr>
          <p:cNvPr id="12" name="Forme libre : forme 11">
            <a:extLst>
              <a:ext uri="{FF2B5EF4-FFF2-40B4-BE49-F238E27FC236}">
                <a16:creationId xmlns:a16="http://schemas.microsoft.com/office/drawing/2014/main" id="{34DE2D2C-B592-4F2E-B079-136FD32BEA4D}"/>
              </a:ext>
            </a:extLst>
          </p:cNvPr>
          <p:cNvSpPr/>
          <p:nvPr/>
        </p:nvSpPr>
        <p:spPr>
          <a:xfrm>
            <a:off x="2293032" y="1645926"/>
            <a:ext cx="5317587" cy="4403187"/>
          </a:xfrm>
          <a:custGeom>
            <a:avLst/>
            <a:gdLst>
              <a:gd name="connsiteX0" fmla="*/ 0 w 5317587"/>
              <a:gd name="connsiteY0" fmla="*/ 0 h 4403187"/>
              <a:gd name="connsiteX1" fmla="*/ 253218 w 5317587"/>
              <a:gd name="connsiteY1" fmla="*/ 1955409 h 4403187"/>
              <a:gd name="connsiteX2" fmla="*/ 956603 w 5317587"/>
              <a:gd name="connsiteY2" fmla="*/ 3207433 h 4403187"/>
              <a:gd name="connsiteX3" fmla="*/ 2194560 w 5317587"/>
              <a:gd name="connsiteY3" fmla="*/ 3854547 h 4403187"/>
              <a:gd name="connsiteX4" fmla="*/ 3545058 w 5317587"/>
              <a:gd name="connsiteY4" fmla="*/ 4234375 h 4403187"/>
              <a:gd name="connsiteX5" fmla="*/ 5317587 w 5317587"/>
              <a:gd name="connsiteY5" fmla="*/ 4403187 h 440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587" h="4403187">
                <a:moveTo>
                  <a:pt x="0" y="0"/>
                </a:moveTo>
                <a:cubicBezTo>
                  <a:pt x="46892" y="710418"/>
                  <a:pt x="93784" y="1420837"/>
                  <a:pt x="253218" y="1955409"/>
                </a:cubicBezTo>
                <a:cubicBezTo>
                  <a:pt x="412652" y="2489981"/>
                  <a:pt x="633046" y="2890910"/>
                  <a:pt x="956603" y="3207433"/>
                </a:cubicBezTo>
                <a:cubicBezTo>
                  <a:pt x="1280160" y="3523956"/>
                  <a:pt x="1763151" y="3683390"/>
                  <a:pt x="2194560" y="3854547"/>
                </a:cubicBezTo>
                <a:cubicBezTo>
                  <a:pt x="2625969" y="4025704"/>
                  <a:pt x="3024554" y="4142935"/>
                  <a:pt x="3545058" y="4234375"/>
                </a:cubicBezTo>
                <a:cubicBezTo>
                  <a:pt x="4065562" y="4325815"/>
                  <a:pt x="4691574" y="4364501"/>
                  <a:pt x="5317587" y="440318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B8E562B3-96CC-4D80-B959-45315A7F13E5}"/>
              </a:ext>
            </a:extLst>
          </p:cNvPr>
          <p:cNvCxnSpPr/>
          <p:nvPr/>
        </p:nvCxnSpPr>
        <p:spPr>
          <a:xfrm>
            <a:off x="2883875" y="4403193"/>
            <a:ext cx="0" cy="19694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C7D8002F-A7CA-4FA0-907D-5520DCE703A1}"/>
              </a:ext>
            </a:extLst>
          </p:cNvPr>
          <p:cNvSpPr txBox="1"/>
          <p:nvPr/>
        </p:nvSpPr>
        <p:spPr>
          <a:xfrm>
            <a:off x="1586018" y="4936372"/>
            <a:ext cx="1242135" cy="830997"/>
          </a:xfrm>
          <a:prstGeom prst="rect">
            <a:avLst/>
          </a:prstGeom>
          <a:noFill/>
        </p:spPr>
        <p:txBody>
          <a:bodyPr wrap="none" rtlCol="0">
            <a:normAutofit fontScale="73684"/>
          </a:bodyPr>
          <a:lstStyle/>
          <a:p>
            <a:pPr algn="ctr"/>
            <a:r>
              <a:rPr lang="fr-FR" sz="1600" dirty="0" err="1"/>
              <a:t>Governance</a:t>
            </a:r>
            <a:endParaRPr lang="fr-FR" sz="1600" dirty="0"/>
          </a:p>
          <a:p>
            <a:pPr algn="ctr"/>
            <a:r>
              <a:rPr lang="fr-FR" sz="1600" dirty="0"/>
              <a:t>Organisation</a:t>
            </a:r>
          </a:p>
          <a:p>
            <a:pPr algn="ctr"/>
            <a:r>
              <a:rPr lang="fr-FR" sz="1600" dirty="0"/>
              <a:t>Condivisione</a:t>
            </a:r>
          </a:p>
        </p:txBody>
      </p:sp>
      <p:cxnSp>
        <p:nvCxnSpPr>
          <p:cNvPr id="16" name="Connecteur droit 15">
            <a:extLst>
              <a:ext uri="{FF2B5EF4-FFF2-40B4-BE49-F238E27FC236}">
                <a16:creationId xmlns:a16="http://schemas.microsoft.com/office/drawing/2014/main" id="{29B1AF9C-718D-4343-BD85-8B9831A656A1}"/>
              </a:ext>
            </a:extLst>
          </p:cNvPr>
          <p:cNvCxnSpPr>
            <a:cxnSpLocks/>
          </p:cNvCxnSpPr>
          <p:nvPr/>
        </p:nvCxnSpPr>
        <p:spPr>
          <a:xfrm>
            <a:off x="5090158" y="5710560"/>
            <a:ext cx="0" cy="662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3257B55-D8A1-4CC1-A402-CC5036DBDF1D}"/>
              </a:ext>
            </a:extLst>
          </p:cNvPr>
          <p:cNvSpPr txBox="1"/>
          <p:nvPr/>
        </p:nvSpPr>
        <p:spPr>
          <a:xfrm>
            <a:off x="3278832" y="5688705"/>
            <a:ext cx="1123449" cy="338554"/>
          </a:xfrm>
          <a:prstGeom prst="rect">
            <a:avLst/>
          </a:prstGeom>
          <a:noFill/>
        </p:spPr>
        <p:txBody>
          <a:bodyPr wrap="none" rtlCol="0">
            <a:spAutoFit/>
          </a:bodyPr>
          <a:lstStyle/>
          <a:p>
            <a:r>
              <a:rPr lang="fr-FR" sz="1600" dirty="0" err="1"/>
              <a:t>Tecnologia</a:t>
            </a:r>
            <a:endParaRPr lang="fr-FR" sz="1600" dirty="0"/>
          </a:p>
        </p:txBody>
      </p:sp>
      <p:sp>
        <p:nvSpPr>
          <p:cNvPr id="19" name="ZoneTexte 18">
            <a:extLst>
              <a:ext uri="{FF2B5EF4-FFF2-40B4-BE49-F238E27FC236}">
                <a16:creationId xmlns:a16="http://schemas.microsoft.com/office/drawing/2014/main" id="{19E232B4-FC43-49D2-B990-57755FDC6566}"/>
              </a:ext>
            </a:extLst>
          </p:cNvPr>
          <p:cNvSpPr txBox="1"/>
          <p:nvPr/>
        </p:nvSpPr>
        <p:spPr>
          <a:xfrm>
            <a:off x="5317157" y="5969873"/>
            <a:ext cx="993157" cy="338554"/>
          </a:xfrm>
          <a:prstGeom prst="rect">
            <a:avLst/>
          </a:prstGeom>
          <a:noFill/>
        </p:spPr>
        <p:txBody>
          <a:bodyPr wrap="none" rtlCol="0">
            <a:normAutofit fontScale="80000"/>
          </a:bodyPr>
          <a:lstStyle/>
          <a:p>
            <a:r>
              <a:rPr lang="fr-FR" sz="1600" dirty="0" err="1"/>
              <a:t>Assicurazione</a:t>
            </a:r>
            <a:endParaRPr lang="fr-FR" sz="1600" dirty="0"/>
          </a:p>
        </p:txBody>
      </p:sp>
      <p:sp>
        <p:nvSpPr>
          <p:cNvPr id="20" name="ZoneTexte 19">
            <a:extLst>
              <a:ext uri="{FF2B5EF4-FFF2-40B4-BE49-F238E27FC236}">
                <a16:creationId xmlns:a16="http://schemas.microsoft.com/office/drawing/2014/main" id="{FA5D7BBD-E49D-44C8-B084-7460890E911E}"/>
              </a:ext>
            </a:extLst>
          </p:cNvPr>
          <p:cNvSpPr txBox="1"/>
          <p:nvPr/>
        </p:nvSpPr>
        <p:spPr>
          <a:xfrm>
            <a:off x="7177593" y="1386612"/>
            <a:ext cx="3652475" cy="3970318"/>
          </a:xfrm>
          <a:prstGeom prst="rect">
            <a:avLst/>
          </a:prstGeom>
          <a:noFill/>
        </p:spPr>
        <p:txBody>
          <a:bodyPr wrap="none" rtlCol="0">
            <a:normAutofit fontScale="97619"/>
          </a:bodyPr>
          <a:lstStyle/>
          <a:p>
            <a:r>
              <a:rPr lang="fr-FR" b="1" dirty="0"/>
              <a:t>Organisation</a:t>
            </a:r>
          </a:p>
          <a:p>
            <a:pPr marL="285750" indent="-285750">
              <a:buFontTx/>
              <a:buChar char="-"/>
            </a:pPr>
            <a:r>
              <a:rPr lang="fr-FR" dirty="0"/>
              <a:t>Diritto/</a:t>
            </a:r>
            <a:r>
              <a:rPr lang="fr-FR" dirty="0" err="1"/>
              <a:t> Governance</a:t>
            </a:r>
            <a:endParaRPr lang="fr-FR" dirty="0"/>
          </a:p>
          <a:p>
            <a:pPr marL="285750" indent="-285750">
              <a:buFontTx/>
              <a:buChar char="-"/>
            </a:pPr>
            <a:r>
              <a:rPr lang="fr-FR" dirty="0"/>
              <a:t>Analisi del rischio</a:t>
            </a:r>
            <a:r>
              <a:rPr lang="fr-FR" dirty="0" err="1"/>
              <a:t/>
            </a:r>
            <a:endParaRPr lang="fr-FR" dirty="0"/>
          </a:p>
          <a:p>
            <a:pPr marL="285750" indent="-285750">
              <a:buFontTx/>
              <a:buChar char="-"/>
            </a:pPr>
            <a:r>
              <a:rPr lang="fr-FR" dirty="0" err="1"/>
              <a:t>Resilienza funzionale</a:t>
            </a:r>
            <a:r>
              <a:rPr lang="fr-FR" dirty="0"/>
              <a:t>  /settoriale</a:t>
            </a:r>
            <a:r>
              <a:rPr lang="fr-FR" dirty="0" err="1"/>
              <a:t/>
            </a:r>
            <a:r>
              <a:rPr lang="fr-FR" dirty="0"/>
              <a:t> </a:t>
            </a:r>
            <a:r>
              <a:rPr lang="fr-FR" dirty="0" err="1"/>
              <a:t/>
            </a:r>
            <a:r>
              <a:rPr lang="fr-FR" dirty="0"/>
              <a:t> </a:t>
            </a:r>
          </a:p>
          <a:p>
            <a:endParaRPr lang="fr-FR" b="1" dirty="0"/>
          </a:p>
          <a:p>
            <a:r>
              <a:rPr lang="fr-FR" b="1" dirty="0"/>
              <a:t>Technologique</a:t>
            </a:r>
          </a:p>
          <a:p>
            <a:pPr marL="285750" indent="-285750">
              <a:buFontTx/>
              <a:buChar char="-"/>
            </a:pPr>
            <a:r>
              <a:rPr lang="fr-FR" dirty="0"/>
              <a:t>Prevenzione</a:t>
            </a:r>
          </a:p>
          <a:p>
            <a:pPr marL="285750" indent="-285750">
              <a:buFontTx/>
              <a:buChar char="-"/>
            </a:pPr>
            <a:r>
              <a:rPr lang="fr-FR" dirty="0"/>
              <a:t>Monitoraggio/ sorveglianza</a:t>
            </a:r>
          </a:p>
          <a:p>
            <a:pPr marL="285750" indent="-285750">
              <a:buFontTx/>
              <a:buChar char="-"/>
            </a:pPr>
            <a:r>
              <a:rPr lang="fr-FR" dirty="0" err="1"/>
              <a:t>Rilevazione</a:t>
            </a:r>
            <a:r>
              <a:rPr lang="fr-FR" dirty="0"/>
              <a:t> e condivisione degli incidenti</a:t>
            </a:r>
          </a:p>
          <a:p>
            <a:pPr marL="285750" indent="-285750">
              <a:buFontTx/>
              <a:buChar char="-"/>
            </a:pPr>
            <a:r>
              <a:rPr lang="fr-FR" dirty="0"/>
              <a:t>Résilience </a:t>
            </a:r>
          </a:p>
          <a:p>
            <a:endParaRPr lang="fr-FR" b="1" dirty="0"/>
          </a:p>
          <a:p>
            <a:r>
              <a:rPr lang="fr-FR" b="1" dirty="0" err="1"/>
              <a:t>Inssurance</a:t>
            </a:r>
            <a:endParaRPr lang="fr-FR" b="1" dirty="0"/>
          </a:p>
          <a:p>
            <a:pPr marL="285750" indent="-285750">
              <a:buFontTx/>
              <a:buChar char="-"/>
            </a:pPr>
            <a:r>
              <a:rPr lang="fr-FR" dirty="0"/>
              <a:t>Fiducia</a:t>
            </a:r>
          </a:p>
          <a:p>
            <a:pPr marL="285750" indent="-285750">
              <a:buFontTx/>
              <a:buChar char="-"/>
            </a:pPr>
            <a:r>
              <a:rPr lang="fr-FR" dirty="0"/>
              <a:t>Sostegno finanziario/ ricostruzione</a:t>
            </a:r>
          </a:p>
        </p:txBody>
      </p:sp>
    </p:spTree>
    <p:extLst>
      <p:ext uri="{BB962C8B-B14F-4D97-AF65-F5344CB8AC3E}">
        <p14:creationId xmlns:p14="http://schemas.microsoft.com/office/powerpoint/2010/main" val="1073502165"/>
      </p:ext>
    </p:extLst>
  </p:cSld>
  <p:clrMapOvr>
    <a:masterClrMapping/>
  </p:clrMapOvr>
</p:sld>
</file>

<file path=ppt/slides/slide6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10;&#10;Description générée avec un niveau de confiance élevé">
            <a:extLst>
              <a:ext uri="{FF2B5EF4-FFF2-40B4-BE49-F238E27FC236}">
                <a16:creationId xmlns:a16="http://schemas.microsoft.com/office/drawing/2014/main" id="{83CC3E22-4A7B-2D18-47CB-401171552A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90900" y="902127"/>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2" name="ZoneTexte 1">
            <a:extLst>
              <a:ext uri="{FF2B5EF4-FFF2-40B4-BE49-F238E27FC236}">
                <a16:creationId xmlns:a16="http://schemas.microsoft.com/office/drawing/2014/main" id="{59B6D1DC-981F-C16B-06F7-E776658315E2}"/>
              </a:ext>
            </a:extLst>
          </p:cNvPr>
          <p:cNvSpPr txBox="1"/>
          <p:nvPr/>
        </p:nvSpPr>
        <p:spPr>
          <a:xfrm>
            <a:off x="309389" y="1627191"/>
            <a:ext cx="3953070" cy="2585323"/>
          </a:xfrm>
          <a:prstGeom prst="rect">
            <a:avLst/>
          </a:prstGeom>
          <a:noFill/>
        </p:spPr>
        <p:txBody>
          <a:bodyPr wrap="none" rtlCol="0">
            <a:spAutoFit/>
          </a:bodyPr>
          <a:lstStyle/>
          <a:p>
            <a:r>
              <a:rPr lang="fr-FR" sz="5400" dirty="0"/>
              <a:t>Domande ?</a:t>
            </a:r>
          </a:p>
          <a:p>
            <a:r>
              <a:rPr lang="fr-FR" sz="5400" dirty="0"/>
              <a:t>-</a:t>
            </a:r>
          </a:p>
          <a:p>
            <a:r>
              <a:rPr lang="fr-FR" sz="5400" dirty="0"/>
              <a:t>Break</a:t>
            </a:r>
          </a:p>
        </p:txBody>
      </p:sp>
    </p:spTree>
    <p:extLst>
      <p:ext uri="{BB962C8B-B14F-4D97-AF65-F5344CB8AC3E}">
        <p14:creationId xmlns:p14="http://schemas.microsoft.com/office/powerpoint/2010/main" val="2359397965"/>
      </p:ext>
    </p:extLst>
  </p:cSld>
  <p:clrMapOvr>
    <a:masterClrMapping/>
  </p:clrMapOvr>
</p:sld>
</file>

<file path=ppt/slides/slide7.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CHI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790248"/>
            <a:ext cx="4786877" cy="763899"/>
          </a:xfrm>
        </p:spPr>
        <p:txBody>
          <a:bodyPr>
            <a:normAutofit fontScale="89285"/>
          </a:bodyPr>
          <a:lstStyle/>
          <a:p>
            <a:r>
              <a:rPr lang="en-US" dirty="0"/>
              <a:t>Profilo del formatore</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383325"/>
            <a:ext cx="5447685" cy="4900246"/>
          </a:xfrm>
        </p:spPr>
        <p:txBody>
          <a:bodyPr>
            <a:normAutofit fontScale="93877"/>
          </a:bodyPr>
          <a:lstStyle/>
          <a:p>
            <a:r>
              <a:rPr lang="en-US" sz="1600" dirty="0"/>
              <a:t>Bruno BENDER</a:t>
            </a:r>
          </a:p>
          <a:p>
            <a:r>
              <a:rPr lang="en-US" sz="1600" dirty="0"/>
              <a:t>C2B CONSULTING</a:t>
            </a:r>
          </a:p>
          <a:p>
            <a:r>
              <a:rPr lang="en-US" sz="1600" dirty="0"/>
              <a:t>Ex ufficiale di marina/ specialista CIS</a:t>
            </a:r>
          </a:p>
          <a:p>
            <a:r>
              <a:rPr lang="en-US" sz="1600" dirty="0"/>
              <a:t>Responsabile della sicurezza del l'informazione</a:t>
            </a:r>
          </a:p>
          <a:p>
            <a:pPr marL="898525" lvl="1" indent="-273050"/>
            <a:r>
              <a:rPr lang="en-US" sz="1400" dirty="0"/>
              <a:t>NATO</a:t>
            </a:r>
          </a:p>
          <a:p>
            <a:pPr marL="898525" lvl="1" indent="-273050"/>
            <a:r>
              <a:rPr lang="en-US" sz="1400" dirty="0"/>
              <a:t>A livello nazionale</a:t>
            </a:r>
          </a:p>
          <a:p>
            <a:pPr marL="898525" lvl="1" indent="-273050"/>
            <a:r>
              <a:rPr lang="en-US" sz="1400" dirty="0"/>
              <a:t>EU</a:t>
            </a:r>
          </a:p>
          <a:p>
            <a:r>
              <a:rPr lang="en-US" sz="1600" dirty="0"/>
              <a:t>Dal 2017 esperto di sicurezza informatica e fondatore di C2B</a:t>
            </a:r>
          </a:p>
          <a:p>
            <a:pPr lvl="1"/>
            <a:r>
              <a:rPr lang="en-US" sz="1400" dirty="0"/>
              <a:t>PMI specializzata in Sicurezza marittima/ Cybersecurity per sostenere </a:t>
            </a:r>
          </a:p>
          <a:p>
            <a:pPr marL="898525" lvl="1" indent="-273050"/>
            <a:r>
              <a:rPr lang="en-US" sz="1400" dirty="0"/>
              <a:t>Infrastrutture critiche</a:t>
            </a:r>
          </a:p>
          <a:p>
            <a:pPr marL="898525" lvl="1" indent="-273050"/>
            <a:r>
              <a:rPr lang="en-US" sz="1400" dirty="0"/>
              <a:t>Operatori di servizi essenziali</a:t>
            </a:r>
          </a:p>
          <a:p>
            <a:pPr marL="898525" lvl="1" indent="-273050"/>
            <a:r>
              <a:rPr lang="en-US" sz="1400" dirty="0"/>
              <a:t>Compagnie e porti marittimi</a:t>
            </a:r>
          </a:p>
          <a:p>
            <a:pPr marL="898525" lvl="1" indent="-273050"/>
            <a:r>
              <a:rPr lang="en-US" sz="1400" dirty="0"/>
              <a:t>Amministrazioni pubbliche operanti in mare</a:t>
            </a:r>
          </a:p>
          <a:p>
            <a:endParaRPr lang="en-US" sz="1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18" name="Espace réservé pour une image  17" descr="Une image contenant personne, habits, Visage humain, homme&#10;&#10;Description générée automatiquement">
            <a:extLst>
              <a:ext uri="{FF2B5EF4-FFF2-40B4-BE49-F238E27FC236}">
                <a16:creationId xmlns:a16="http://schemas.microsoft.com/office/drawing/2014/main" id="{D9FC0857-1F32-B169-8CFA-8FDD485285F3}"/>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2" name="Footer Placeholder 10">
            <a:extLst>
              <a:ext uri="{FF2B5EF4-FFF2-40B4-BE49-F238E27FC236}">
                <a16:creationId xmlns:a16="http://schemas.microsoft.com/office/drawing/2014/main" id="{23D8456B-AE09-C8E2-518F-72B33D5CF361}"/>
              </a:ext>
            </a:extLst>
          </p:cNvPr>
          <p:cNvSpPr txBox="1">
            <a:spLocks/>
          </p:cNvSpPr>
          <p:nvPr/>
        </p:nvSpPr>
        <p:spPr>
          <a:xfrm>
            <a:off x="824241" y="6290774"/>
            <a:ext cx="7862559" cy="449995"/>
          </a:xfrm>
          <a:prstGeom prst="rect">
            <a:avLst/>
          </a:prstGeom>
        </p:spPr>
        <p:txBody>
          <a:bodyPr>
            <a:normAutofit fontScale="96078"/>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cap="all" dirty="0">
                <a:solidFill>
                  <a:schemeClr val="accent1">
                    <a:lumMod val="20000"/>
                    <a:lumOff val="80000"/>
                  </a:schemeClr>
                </a:solidFill>
                <a:latin typeface="Century Gothic"/>
              </a:rPr>
              <a:t>CSP0008_C_M_Rischi di infrastrutture critiche marittime : Modello di presentazione creato da PR</a:t>
            </a:r>
          </a:p>
        </p:txBody>
      </p:sp>
    </p:spTree>
    <p:extLst>
      <p:ext uri="{BB962C8B-B14F-4D97-AF65-F5344CB8AC3E}">
        <p14:creationId xmlns:p14="http://schemas.microsoft.com/office/powerpoint/2010/main" val="971830143"/>
      </p:ext>
    </p:extLst>
  </p:cSld>
  <p:clrMapOvr>
    <a:masterClrMapping/>
  </p:clrMapOvr>
</p:sld>
</file>

<file path=ppt/slides/slide8.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normAutofit fontScale="73333"/>
          </a:bodyPr>
          <a:lstStyle/>
          <a:p>
            <a:r>
              <a:rPr lang="en-US" dirty="0"/>
              <a:t>Che cosa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73333"/>
          </a:bodyPr>
          <a:lstStyle/>
          <a:p>
            <a:r>
              <a:rPr lang="en-US" dirty="0"/>
              <a:t>Argomenti di formazione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307008" cy="3821107"/>
          </a:xfrm>
        </p:spPr>
        <p:txBody>
          <a:bodyPr>
            <a:normAutofit fontScale="78947"/>
          </a:bodyPr>
          <a:lstStyle/>
          <a:p>
            <a:pPr>
              <a:spcBef>
                <a:spcPts val="600"/>
              </a:spcBef>
            </a:pPr>
            <a:r>
              <a:rPr lang="en-US" sz="1800" dirty="0"/>
              <a:t>Qual è la definizione di infrastruttura critica</a:t>
            </a:r>
            <a:r>
              <a:rPr lang="en-US" sz="1800" dirty="0" err="1"/>
              <a:t/>
            </a:r>
            <a:endParaRPr lang="en-US" sz="1800" dirty="0"/>
          </a:p>
          <a:p>
            <a:pPr>
              <a:spcBef>
                <a:spcPts val="600"/>
              </a:spcBef>
            </a:pPr>
            <a:r>
              <a:rPr lang="en-US" sz="1800" dirty="0"/>
              <a:t>Comunità di utenti </a:t>
            </a:r>
          </a:p>
          <a:p>
            <a:pPr>
              <a:spcBef>
                <a:spcPts val="600"/>
              </a:spcBef>
            </a:pPr>
            <a:r>
              <a:rPr lang="en-US" sz="1800" dirty="0"/>
              <a:t>Architetture tecniche/ INFRASTRUTTURE</a:t>
            </a:r>
          </a:p>
          <a:p>
            <a:pPr marL="628650" lvl="1" indent="-273050">
              <a:spcBef>
                <a:spcPts val="600"/>
              </a:spcBef>
            </a:pPr>
            <a:r>
              <a:rPr lang="en-US" dirty="0"/>
              <a:t>Administrations</a:t>
            </a:r>
          </a:p>
          <a:p>
            <a:pPr marL="628650" lvl="1" indent="-273050">
              <a:spcBef>
                <a:spcPts val="600"/>
              </a:spcBef>
            </a:pPr>
            <a:r>
              <a:rPr lang="en-US" dirty="0"/>
              <a:t>Descrizione tecnica</a:t>
            </a:r>
          </a:p>
          <a:p>
            <a:pPr>
              <a:spcBef>
                <a:spcPts val="600"/>
              </a:spcBef>
            </a:pPr>
            <a:r>
              <a:rPr lang="en-US" sz="1800" dirty="0"/>
              <a:t>Rischi</a:t>
            </a:r>
          </a:p>
          <a:p>
            <a:pPr>
              <a:spcBef>
                <a:spcPts val="600"/>
              </a:spcBef>
            </a:pPr>
            <a:r>
              <a:rPr lang="en-US" sz="1800" dirty="0"/>
              <a:t>Progettazione di un'architettura di sicurezza</a:t>
            </a:r>
          </a:p>
          <a:p>
            <a:pPr>
              <a:spcBef>
                <a:spcPts val="600"/>
              </a:spcBef>
            </a:pPr>
            <a:r>
              <a:rPr lang="en-US" sz="1800" dirty="0"/>
              <a:t>Implementazione della sicurezza</a:t>
            </a:r>
          </a:p>
          <a:p>
            <a:pPr>
              <a:spcBef>
                <a:spcPts val="600"/>
              </a:spcBef>
            </a:pPr>
            <a:r>
              <a:rPr lang="en-US" sz="1800" dirty="0"/>
              <a:t>Mitigazioni</a:t>
            </a:r>
          </a:p>
          <a:p>
            <a:pPr>
              <a:spcBef>
                <a:spcPts val="600"/>
              </a:spcBef>
            </a:pPr>
            <a:endParaRPr lang="en-US" sz="1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5" name="Espace réservé pour une image  4" descr="Une image contenant ciel, nuage, avion, plein air&#10;&#10;Description générée automatiquement">
            <a:extLst>
              <a:ext uri="{FF2B5EF4-FFF2-40B4-BE49-F238E27FC236}">
                <a16:creationId xmlns:a16="http://schemas.microsoft.com/office/drawing/2014/main" id="{4CC5F1F2-AF43-7C09-3BD1-9DE19CA71E85}"/>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2" name="Footer Placeholder 10">
            <a:extLst>
              <a:ext uri="{FF2B5EF4-FFF2-40B4-BE49-F238E27FC236}">
                <a16:creationId xmlns:a16="http://schemas.microsoft.com/office/drawing/2014/main" id="{72269068-2B2B-514B-35FF-2A81D265431E}"/>
              </a:ext>
            </a:extLst>
          </p:cNvPr>
          <p:cNvSpPr txBox="1">
            <a:spLocks/>
          </p:cNvSpPr>
          <p:nvPr/>
        </p:nvSpPr>
        <p:spPr>
          <a:xfrm>
            <a:off x="824241" y="6290774"/>
            <a:ext cx="7862559" cy="449995"/>
          </a:xfrm>
          <a:prstGeom prst="rect">
            <a:avLst/>
          </a:prstGeom>
        </p:spPr>
        <p:txBody>
          <a:bodyPr>
            <a:normAutofit fontScale="96078"/>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cap="all" dirty="0">
                <a:solidFill>
                  <a:schemeClr val="accent1">
                    <a:lumMod val="20000"/>
                    <a:lumOff val="80000"/>
                  </a:schemeClr>
                </a:solidFill>
                <a:latin typeface="Century Gothic"/>
              </a:rPr>
              <a:t>CSP0008_C_M_Rischi di infrastrutture critiche marittime : Modello di presentazione creato da PR</a:t>
            </a:r>
          </a:p>
        </p:txBody>
      </p:sp>
    </p:spTree>
    <p:extLst>
      <p:ext uri="{BB962C8B-B14F-4D97-AF65-F5344CB8AC3E}">
        <p14:creationId xmlns:p14="http://schemas.microsoft.com/office/powerpoint/2010/main" val="3432177033"/>
      </p:ext>
    </p:extLst>
  </p:cSld>
  <p:clrMapOvr>
    <a:masterClrMapping/>
  </p:clrMapOvr>
</p:sld>
</file>

<file path=ppt/slides/slide9.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normAutofit fontScale="76923"/>
          </a:bodyPr>
          <a:lstStyle/>
          <a:p>
            <a:r>
              <a:rPr lang="en-US" dirty="0"/>
              <a:t>Perché</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72727"/>
          </a:bodyPr>
          <a:lstStyle/>
          <a:p>
            <a:r>
              <a:rPr lang="en-US" dirty="0"/>
              <a:t>Risultati di apprendimento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248400" y="1977017"/>
            <a:ext cx="5827060" cy="4587906"/>
          </a:xfrm>
        </p:spPr>
        <p:txBody>
          <a:bodyPr>
            <a:normAutofit fontScale="78000"/>
          </a:bodyPr>
          <a:lstStyle/>
          <a:p>
            <a:pPr>
              <a:spcBef>
                <a:spcPts val="600"/>
              </a:spcBef>
            </a:pPr>
            <a:r>
              <a:rPr lang="en-US" sz="1600" dirty="0"/>
              <a:t>Dimostrare una condotta etica e professionale in tutti gli aspetti della gestione delle informazioni e della sicurezza informatica.</a:t>
            </a:r>
          </a:p>
          <a:p>
            <a:pPr>
              <a:spcBef>
                <a:spcPts val="600"/>
              </a:spcBef>
            </a:pPr>
            <a:r>
              <a:rPr lang="en-US" sz="1600" dirty="0"/>
              <a:t>Comprendere e articolare i concetti chiave e principi di informazione e sicurezza informatica.</a:t>
            </a:r>
          </a:p>
          <a:p>
            <a:pPr>
              <a:spcBef>
                <a:spcPts val="600"/>
              </a:spcBef>
            </a:pPr>
            <a:r>
              <a:rPr lang="en-US" sz="1600" dirty="0"/>
              <a:t>Comprendere l'evoluzione del panorama delle minacce informatiche e la gamma diversificata di attacchi informatici.</a:t>
            </a:r>
          </a:p>
          <a:p>
            <a:pPr>
              <a:spcBef>
                <a:spcPts val="600"/>
              </a:spcBef>
            </a:pPr>
            <a:r>
              <a:rPr lang="en-US" sz="1600" dirty="0"/>
              <a:t>Identifica le minacce, le vulnerabilità e i rischi per la sicurezza informatica</a:t>
            </a:r>
            <a:r>
              <a:rPr lang="en-US" sz="1600" dirty="0" err="1"/>
              <a:t> di un'organizzazione.</a:t>
            </a:r>
            <a:r>
              <a:rPr lang="en-US" sz="1600" dirty="0"/>
              <a:t/>
            </a:r>
          </a:p>
          <a:p>
            <a:pPr>
              <a:spcBef>
                <a:spcPts val="600"/>
              </a:spcBef>
            </a:pPr>
            <a:r>
              <a:rPr lang="en-US" sz="1600" dirty="0" err="1"/>
              <a:t>Riconosceil</a:t>
            </a:r>
            <a:r>
              <a:rPr lang="en-US" sz="1600" dirty="0"/>
              <a:t> ruolo del fattore umano nelle violazioni della sicurezza informatica e nelle strategie di mitigazione dei rischi.</a:t>
            </a:r>
          </a:p>
          <a:p>
            <a:pPr>
              <a:spcBef>
                <a:spcPts val="600"/>
              </a:spcBef>
            </a:pPr>
            <a:r>
              <a:rPr lang="en-US" sz="1600" dirty="0"/>
              <a:t>Aiuta e selezionare i controlli di sicurezza appropriati per proteggere contro le minacce alla sicurezza informatica identificate &amp; rischi.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5" name="Espace réservé pour une image  4" descr="Une image contenant habits, personne, chaussures, homme&#10;&#10;Description générée automatiquement">
            <a:extLst>
              <a:ext uri="{FF2B5EF4-FFF2-40B4-BE49-F238E27FC236}">
                <a16:creationId xmlns:a16="http://schemas.microsoft.com/office/drawing/2014/main" id="{10DAA9B2-F5D9-841E-CF49-801B02D16517}"/>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94464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4.xml><?xml version="1.0" encoding="utf-8"?>
<a:theme xmlns:a="http://schemas.openxmlformats.org/drawingml/2006/main" name="1_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57383</TotalTime>
  <Words>7052</Words>
  <Application>Microsoft Office PowerPoint</Application>
  <PresentationFormat>Grand écran</PresentationFormat>
  <Paragraphs>1098</Paragraphs>
  <Slides>66</Slides>
  <Notes>15</Notes>
  <HiddenSlides>0</HiddenSlides>
  <MMClips>0</MMClips>
  <ScaleCrop>false</ScaleCrop>
  <HeadingPairs>
    <vt:vector size="6" baseType="variant">
      <vt:variant>
        <vt:lpstr>Polices utilisées</vt:lpstr>
      </vt:variant>
      <vt:variant>
        <vt:i4>12</vt:i4>
      </vt:variant>
      <vt:variant>
        <vt:lpstr>Thème</vt:lpstr>
      </vt:variant>
      <vt:variant>
        <vt:i4>4</vt:i4>
      </vt:variant>
      <vt:variant>
        <vt:lpstr>Titres des diapositives</vt:lpstr>
      </vt:variant>
      <vt:variant>
        <vt:i4>66</vt:i4>
      </vt:variant>
    </vt:vector>
  </HeadingPairs>
  <TitlesOfParts>
    <vt:vector size="82" baseType="lpstr">
      <vt:lpstr>Arial</vt:lpstr>
      <vt:lpstr>Arial MT</vt:lpstr>
      <vt:lpstr>BarlowSemiCondensed-Bold</vt:lpstr>
      <vt:lpstr>Book Antiqua</vt:lpstr>
      <vt:lpstr>Calibri</vt:lpstr>
      <vt:lpstr>Calibri Light</vt:lpstr>
      <vt:lpstr>Century Gothic</vt:lpstr>
      <vt:lpstr>Courier New</vt:lpstr>
      <vt:lpstr>Lato-Regular</vt:lpstr>
      <vt:lpstr>Segoe UI Web (West European)</vt:lpstr>
      <vt:lpstr>Times New Roman</vt:lpstr>
      <vt:lpstr>Verdana</vt:lpstr>
      <vt:lpstr>Thème Office</vt:lpstr>
      <vt:lpstr>3_Thème Office</vt:lpstr>
      <vt:lpstr>Custom</vt:lpstr>
      <vt:lpstr>1_Custom</vt:lpstr>
      <vt:lpstr>Présentation PowerPoint</vt:lpstr>
      <vt:lpstr>Présentation PowerPoint</vt:lpstr>
      <vt:lpstr>Risks of Maritime Critical Infrastructure</vt:lpstr>
      <vt:lpstr>Goals: This module, designed for Maritime stakeholders aims at identifying risks for Critical infrastructure to improve their resilience</vt:lpstr>
      <vt:lpstr>CSP Training Logistic: CSP003_ RISKS OF MARITIME CRITICAL INFRASTRUCTURE </vt:lpstr>
      <vt:lpstr>WHO</vt:lpstr>
      <vt:lpstr>WHO</vt:lpstr>
      <vt:lpstr>WHAT</vt:lpstr>
      <vt:lpstr>WHY</vt:lpstr>
      <vt:lpstr>Topic-1:  Cyber Risks in the Maritime domain</vt:lpstr>
      <vt:lpstr>Topic-2:  Threats and vulnerabilities</vt:lpstr>
      <vt:lpstr>Topic-3:  Use cases</vt:lpstr>
      <vt:lpstr>Présentation PowerPoint</vt:lpstr>
      <vt:lpstr>Critical Infrastructure Security for Maritime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Critical Infrastructure Security for Maritime</vt:lpstr>
      <vt:lpstr>Présentation PowerPoint</vt:lpstr>
      <vt:lpstr>Présentation PowerPoint</vt:lpstr>
      <vt:lpstr>Présentation PowerPoint</vt:lpstr>
      <vt:lpstr>Présentation PowerPoint</vt:lpstr>
      <vt:lpstr>Use case - ransomware</vt:lpstr>
      <vt:lpstr>INTRO – Screen locker</vt:lpstr>
      <vt:lpstr>INTRO – File cryptor</vt:lpstr>
      <vt:lpstr>“COMMON” ARRIVAL VECTOR</vt:lpstr>
      <vt:lpstr>“COMMON” ARRIVAL VECTOR</vt:lpstr>
      <vt:lpstr>“COMMON” ARRIVAL VECTOR</vt:lpstr>
      <vt:lpstr>INTRO – HISTORY</vt:lpstr>
      <vt:lpstr>NEW TRENDs</vt:lpstr>
      <vt:lpstr>Présentation PowerPoint</vt:lpstr>
      <vt:lpstr>Topic 2 - Threats</vt:lpstr>
      <vt:lpstr>Intelligence sources (Companies)</vt:lpstr>
      <vt:lpstr>Intelligence sources (National Agencies)</vt:lpstr>
      <vt:lpstr>RANSOMWARE in the maritime domain</vt:lpstr>
      <vt:lpstr>RANSOMWARE in the maritime domain</vt:lpstr>
      <vt:lpstr>Solutions</vt:lpstr>
      <vt:lpstr>Présentation PowerPoint</vt:lpstr>
      <vt:lpstr>Présentation PowerPoint</vt:lpstr>
      <vt:lpstr>Présentation PowerPoint</vt:lpstr>
      <vt:lpstr>Présentation PowerPoint</vt:lpstr>
      <vt:lpstr>Présentation PowerPoint</vt:lpstr>
      <vt:lpstr>Présentation PowerPoint</vt:lpstr>
      <vt:lpstr>Risks of Maritime Critical Infrastructure</vt:lpstr>
      <vt:lpstr>Présentation PowerPoint</vt:lpstr>
      <vt:lpstr>Présentation PowerPoint</vt:lpstr>
      <vt:lpstr>Présentation PowerPoint</vt:lpstr>
      <vt:lpstr>Présentation PowerPoint</vt:lpstr>
      <vt:lpstr>Use Case  Critical Infrastructure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Mitigations of Risks for Critical infrastructrure</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bruno bender</dc:creator>
  <cp:lastModifiedBy>bruno.bender</cp:lastModifiedBy>
  <cp:revision>399</cp:revision>
  <dcterms:created xsi:type="dcterms:W3CDTF">2019-04-24T10:35:13Z</dcterms:created>
  <dcterms:modified xsi:type="dcterms:W3CDTF">2024-11-04T06:05:57Z</dcterms:modified>
</cp:coreProperties>
</file>