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7" r:id="rId6"/>
    <p:sldMasterId id="214748369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Lst>
  <p:sldSz cy="6858000" cx="12192000"/>
  <p:notesSz cx="6858000" cy="9144000"/>
  <p:embeddedFontLst>
    <p:embeddedFont>
      <p:font typeface="Lato"/>
      <p:regular r:id="rId44"/>
      <p:bold r:id="rId45"/>
      <p:italic r:id="rId46"/>
      <p:boldItalic r:id="rId47"/>
    </p:embeddedFont>
    <p:embeddedFont>
      <p:font typeface="Book Antiqua"/>
      <p:regular r:id="rId48"/>
      <p:bold r:id="rId49"/>
      <p:italic r:id="rId50"/>
      <p:boldItalic r:id="rId51"/>
    </p:embeddedFont>
    <p:embeddedFont>
      <p:font typeface="Barlow Semi Condensed"/>
      <p:bold r:id="rId52"/>
      <p:boldItalic r:id="rId53"/>
    </p:embeddedFont>
    <p:embeddedFont>
      <p:font typeface="Century Gothic"/>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j6LaRd7uNkYHBoqTUEGMCDh0oc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7278F4-AB42-4102-AEE1-B8F2A27BB3CA}">
  <a:tblStyle styleId="{447278F4-AB42-4102-AEE1-B8F2A27BB3C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font" Target="fonts/Lato-regular.fntdata"/><Relationship Id="rId43" Type="http://schemas.openxmlformats.org/officeDocument/2006/relationships/slide" Target="slides/slide35.xml"/><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BookAntiqua-regular.fntdata"/><Relationship Id="rId47" Type="http://schemas.openxmlformats.org/officeDocument/2006/relationships/font" Target="fonts/Lato-boldItalic.fntdata"/><Relationship Id="rId49" Type="http://schemas.openxmlformats.org/officeDocument/2006/relationships/font" Target="fonts/BookAntiqua-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BookAntiqua-boldItalic.fntdata"/><Relationship Id="rId50" Type="http://schemas.openxmlformats.org/officeDocument/2006/relationships/font" Target="fonts/BookAntiqua-italic.fntdata"/><Relationship Id="rId53" Type="http://schemas.openxmlformats.org/officeDocument/2006/relationships/font" Target="fonts/BarlowSemiCondensed-boldItalic.fntdata"/><Relationship Id="rId52" Type="http://schemas.openxmlformats.org/officeDocument/2006/relationships/font" Target="fonts/BarlowSemiCondensed-bold.fntdata"/><Relationship Id="rId11" Type="http://schemas.openxmlformats.org/officeDocument/2006/relationships/slide" Target="slides/slide3.xml"/><Relationship Id="rId55" Type="http://schemas.openxmlformats.org/officeDocument/2006/relationships/font" Target="fonts/CenturyGothic-bold.fntdata"/><Relationship Id="rId10" Type="http://schemas.openxmlformats.org/officeDocument/2006/relationships/slide" Target="slides/slide2.xml"/><Relationship Id="rId54" Type="http://schemas.openxmlformats.org/officeDocument/2006/relationships/font" Target="fonts/CenturyGothic-regular.fntdata"/><Relationship Id="rId13" Type="http://schemas.openxmlformats.org/officeDocument/2006/relationships/slide" Target="slides/slide5.xml"/><Relationship Id="rId57" Type="http://schemas.openxmlformats.org/officeDocument/2006/relationships/font" Target="fonts/CenturyGothic-boldItalic.fntdata"/><Relationship Id="rId12" Type="http://schemas.openxmlformats.org/officeDocument/2006/relationships/slide" Target="slides/slide4.xml"/><Relationship Id="rId56" Type="http://schemas.openxmlformats.org/officeDocument/2006/relationships/font" Target="fonts/CenturyGothic-italic.fntdata"/><Relationship Id="rId15" Type="http://schemas.openxmlformats.org/officeDocument/2006/relationships/slide" Target="slides/slide7.xml"/><Relationship Id="rId14" Type="http://schemas.openxmlformats.org/officeDocument/2006/relationships/slide" Target="slides/slide6.xml"/><Relationship Id="rId58" Type="http://customschemas.google.com/relationships/presentationmetadata" Target="meta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commission/priorities/digital-single-market_e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Good morning dear audience</a:t>
            </a:r>
            <a:endParaRPr/>
          </a:p>
          <a:p>
            <a:pPr indent="0" lvl="0" marL="0" marR="0" rtl="0" algn="just">
              <a:lnSpc>
                <a:spcPct val="100000"/>
              </a:lnSpc>
              <a:spcBef>
                <a:spcPts val="600"/>
              </a:spcBef>
              <a:spcAft>
                <a:spcPts val="0"/>
              </a:spcAft>
              <a:buClr>
                <a:schemeClr val="dk1"/>
              </a:buClr>
              <a:buSzPts val="1800"/>
              <a:buFont typeface="Times New Roman"/>
              <a:buNone/>
            </a:pPr>
            <a:r>
              <a:rPr lang="en-US" sz="1800">
                <a:latin typeface="Times New Roman"/>
                <a:ea typeface="Times New Roman"/>
                <a:cs typeface="Times New Roman"/>
                <a:sym typeface="Times New Roman"/>
              </a:rPr>
              <a:t>This </a:t>
            </a:r>
            <a:r>
              <a:rPr b="1" lang="en-US" sz="1800">
                <a:latin typeface="Verdana"/>
                <a:ea typeface="Verdana"/>
                <a:cs typeface="Verdana"/>
                <a:sym typeface="Verdana"/>
              </a:rPr>
              <a:t>Risks of Maritime Critical Infrastructure MODULE </a:t>
            </a:r>
            <a:r>
              <a:rPr lang="en-US" sz="1800">
                <a:latin typeface="Times New Roman"/>
                <a:ea typeface="Times New Roman"/>
                <a:cs typeface="Times New Roman"/>
                <a:sym typeface="Times New Roman"/>
              </a:rPr>
              <a:t>aims at describing the maritime environment and specificities. A focus is done on the AIS standards and specificities as well as on international regulation. Common vulnerabilities of AIS/GNSS systems and applications are detailed; Methods and examples of hacking and spoofing of these systems are demonstrated during the course. </a:t>
            </a:r>
            <a:endParaRPr sz="1800">
              <a:latin typeface="Times New Roman"/>
              <a:ea typeface="Times New Roman"/>
              <a:cs typeface="Times New Roman"/>
              <a:sym typeface="Times New Roman"/>
            </a:endParaRPr>
          </a:p>
          <a:p>
            <a:pPr indent="0" lvl="0" marL="0" rtl="0" algn="just">
              <a:spcBef>
                <a:spcPts val="1200"/>
              </a:spcBef>
              <a:spcAft>
                <a:spcPts val="0"/>
              </a:spcAft>
              <a:buNone/>
            </a:pPr>
            <a:r>
              <a:rPr lang="en-US" sz="1800">
                <a:latin typeface="Times New Roman"/>
                <a:ea typeface="Times New Roman"/>
                <a:cs typeface="Times New Roman"/>
                <a:sym typeface="Times New Roman"/>
              </a:rPr>
              <a:t>Risk analysis, security plans, policies and processes, regulatory framework and security standards continuity and recovery measures are presented.</a:t>
            </a:r>
            <a:endParaRPr sz="1800">
              <a:latin typeface="Times New Roman"/>
              <a:ea typeface="Times New Roman"/>
              <a:cs typeface="Times New Roman"/>
              <a:sym typeface="Times New Roman"/>
            </a:endParaRPr>
          </a:p>
          <a:p>
            <a:pPr indent="0" lvl="0" marL="0" rtl="0" algn="l">
              <a:spcBef>
                <a:spcPts val="600"/>
              </a:spcBef>
              <a:spcAft>
                <a:spcPts val="0"/>
              </a:spcAft>
              <a:buNone/>
            </a:pPr>
            <a:r>
              <a:rPr lang="en-US"/>
              <a:t> </a:t>
            </a:r>
            <a:endParaRPr/>
          </a:p>
        </p:txBody>
      </p:sp>
      <p:sp>
        <p:nvSpPr>
          <p:cNvPr id="575" name="Google Shape;5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6" name="Google Shape;71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6" name="Google Shape;73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Good morning dear audience</a:t>
            </a:r>
            <a:endParaRPr/>
          </a:p>
          <a:p>
            <a:pPr indent="0" lvl="0" marL="0" rtl="0" algn="just">
              <a:spcBef>
                <a:spcPts val="600"/>
              </a:spcBef>
              <a:spcAft>
                <a:spcPts val="0"/>
              </a:spcAft>
              <a:buNone/>
            </a:pPr>
            <a:r>
              <a:rPr lang="en-US" sz="1800">
                <a:latin typeface="Times New Roman"/>
                <a:ea typeface="Times New Roman"/>
                <a:cs typeface="Times New Roman"/>
                <a:sym typeface="Times New Roman"/>
              </a:rPr>
              <a:t>The </a:t>
            </a:r>
            <a:r>
              <a:rPr b="1" lang="en-US" sz="1800">
                <a:latin typeface="Verdana"/>
                <a:ea typeface="Verdana"/>
                <a:cs typeface="Verdana"/>
                <a:sym typeface="Verdana"/>
              </a:rPr>
              <a:t>AIS hacking work-place training</a:t>
            </a:r>
            <a:r>
              <a:rPr lang="en-US" sz="1800">
                <a:latin typeface="Times New Roman"/>
                <a:ea typeface="Times New Roman"/>
                <a:cs typeface="Times New Roman"/>
                <a:sym typeface="Times New Roman"/>
              </a:rPr>
              <a:t> aims at describing the maritime environment and specificities. A focus is done on the AIS standards and specificities as well as on international regulation. Common vulnerabilities of AIS/GNSS systems and applications are detailed; Methods and examples of hacking and spoofing of these systems are demonstrated during the course. </a:t>
            </a:r>
            <a:endParaRPr sz="1800">
              <a:latin typeface="Times New Roman"/>
              <a:ea typeface="Times New Roman"/>
              <a:cs typeface="Times New Roman"/>
              <a:sym typeface="Times New Roman"/>
            </a:endParaRPr>
          </a:p>
          <a:p>
            <a:pPr indent="0" lvl="0" marL="0" rtl="0" algn="just">
              <a:spcBef>
                <a:spcPts val="1200"/>
              </a:spcBef>
              <a:spcAft>
                <a:spcPts val="0"/>
              </a:spcAft>
              <a:buNone/>
            </a:pPr>
            <a:r>
              <a:rPr lang="en-US" sz="1800">
                <a:latin typeface="Times New Roman"/>
                <a:ea typeface="Times New Roman"/>
                <a:cs typeface="Times New Roman"/>
                <a:sym typeface="Times New Roman"/>
              </a:rPr>
              <a:t>Risk analysis, security plans, policies and processes, regulatory framework and security standards continuity and recovery measures are presented.</a:t>
            </a:r>
            <a:endParaRPr sz="1800">
              <a:latin typeface="Times New Roman"/>
              <a:ea typeface="Times New Roman"/>
              <a:cs typeface="Times New Roman"/>
              <a:sym typeface="Times New Roman"/>
            </a:endParaRPr>
          </a:p>
          <a:p>
            <a:pPr indent="0" lvl="0" marL="0" rtl="0" algn="l">
              <a:spcBef>
                <a:spcPts val="600"/>
              </a:spcBef>
              <a:spcAft>
                <a:spcPts val="0"/>
              </a:spcAft>
              <a:buNone/>
            </a:pPr>
            <a:r>
              <a:rPr lang="en-US"/>
              <a:t> </a:t>
            </a:r>
            <a:endParaRPr/>
          </a:p>
        </p:txBody>
      </p:sp>
      <p:sp>
        <p:nvSpPr>
          <p:cNvPr id="737" name="Google Shape;73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ENISA will help increase cybersecurity capabilities at EU level and support capacity building and preparedness. (independent centre of expertise) that will help promote high level of awareness of citizens and businesses but also assist EU Institutions and Member States in policy development and implementation.</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Cybersecurity Act was proposed as part of the Cybersecurity package adopted on 13 September 2017, and as one of the priorities of the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Digital Single Market strategy</a:t>
            </a:r>
            <a:r>
              <a:rPr lang="en-US" sz="12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To keep up with the ever-evolving cyber threats, the Commission also proposed, one year later in September 2018, to create a EU Cybersecurity Industrial, Technology and Research Centre and a network of Cybersecurity Competence Centre to better target and coordinate available funding for cybersecurity cooperation, research and innovation.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proposed European Cybersecurity Competence Centre will manage cybersecurity-related financial support from the EU's budget and facilitate joint investment by the Union, Member States and industry to boost the EU's cybersecurity industry and make sure our defense systems are state-of-the-art.</a:t>
            </a:r>
            <a:endParaRPr sz="1200">
              <a:solidFill>
                <a:schemeClr val="dk1"/>
              </a:solidFill>
              <a:latin typeface="Calibri"/>
              <a:ea typeface="Calibri"/>
              <a:cs typeface="Calibri"/>
              <a:sym typeface="Calibri"/>
            </a:endParaRPr>
          </a:p>
        </p:txBody>
      </p:sp>
      <p:sp>
        <p:nvSpPr>
          <p:cNvPr id="763" name="Google Shape;7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7" name="Google Shape;77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5" name="Google Shape;80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7" name="Google Shape;82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US" sz="1800" u="none" strike="noStrike">
                <a:latin typeface="Barlow Semi Condensed"/>
                <a:ea typeface="Barlow Semi Condensed"/>
                <a:cs typeface="Barlow Semi Condensed"/>
                <a:sym typeface="Barlow Semi Condensed"/>
              </a:rPr>
              <a:t>CONTROL</a:t>
            </a:r>
            <a:endParaRPr/>
          </a:p>
          <a:p>
            <a:pPr indent="0" lvl="0" marL="0" rtl="0" algn="l">
              <a:spcBef>
                <a:spcPts val="0"/>
              </a:spcBef>
              <a:spcAft>
                <a:spcPts val="0"/>
              </a:spcAft>
              <a:buNone/>
            </a:pPr>
            <a:r>
              <a:t/>
            </a:r>
            <a:endParaRPr b="1" i="0" sz="1800" u="none" strike="noStrike">
              <a:latin typeface="Barlow Semi Condensed"/>
              <a:ea typeface="Barlow Semi Condensed"/>
              <a:cs typeface="Barlow Semi Condensed"/>
              <a:sym typeface="Barlow Semi Condensed"/>
            </a:endParaRPr>
          </a:p>
          <a:p>
            <a:pPr indent="0" lvl="0" marL="0" rtl="0" algn="l">
              <a:spcBef>
                <a:spcPts val="0"/>
              </a:spcBef>
              <a:spcAft>
                <a:spcPts val="0"/>
              </a:spcAft>
              <a:buNone/>
            </a:pPr>
            <a:r>
              <a:rPr b="0" i="0" lang="en-US" sz="1800" u="none" strike="noStrike">
                <a:latin typeface="Lato"/>
                <a:ea typeface="Lato"/>
                <a:cs typeface="Lato"/>
                <a:sym typeface="Lato"/>
              </a:rPr>
              <a:t>Though a ship’s hull and machinery may remain the same throughout its life, the average commercial vessel has at least 50 distinct systems that contain computing and software components25. To the ship operator and their crew, these components are often “black boxes” and there is very little technical knowledge beyond the minimum necessary to operate them, identify a fault or make minor fixes. Certainly, the ship operator is not able to integrate any cybersecurity controls, such as deploying antivirus software or test for any existing defenses, without explicit  permission from the equipment manufacturer.</a:t>
            </a:r>
            <a:endParaRPr/>
          </a:p>
          <a:p>
            <a:pPr indent="0" lvl="0" marL="0" rtl="0" algn="l">
              <a:spcBef>
                <a:spcPts val="0"/>
              </a:spcBef>
              <a:spcAft>
                <a:spcPts val="0"/>
              </a:spcAft>
              <a:buNone/>
            </a:pPr>
            <a:r>
              <a:rPr b="0" i="0" lang="en-US" sz="1800" u="none" strike="noStrike">
                <a:latin typeface="Lato"/>
                <a:ea typeface="Lato"/>
                <a:cs typeface="Lato"/>
                <a:sym typeface="Lato"/>
              </a:rPr>
              <a:t>Any attempt to do so is generally considered to violate conditions for warranty.</a:t>
            </a:r>
            <a:endParaRPr/>
          </a:p>
          <a:p>
            <a:pPr indent="0" lvl="0" marL="0" rtl="0" algn="l">
              <a:spcBef>
                <a:spcPts val="0"/>
              </a:spcBef>
              <a:spcAft>
                <a:spcPts val="0"/>
              </a:spcAft>
              <a:buNone/>
            </a:pPr>
            <a:r>
              <a:rPr b="0" i="0" lang="en-US" sz="1800" u="none" strike="noStrike">
                <a:latin typeface="Lato"/>
                <a:ea typeface="Lato"/>
                <a:cs typeface="Lato"/>
                <a:sym typeface="Lato"/>
              </a:rPr>
              <a:t>While a small number of system manufacturers have proactively taken steps to shore up the cyber protection of the equipment they manufacture and the applications that are provided alongside these, the vast majority of shipping equipment manufacturers have done very little to provide ship operators assurance around this.</a:t>
            </a:r>
            <a:endParaRPr/>
          </a:p>
          <a:p>
            <a:pPr indent="0" lvl="0" marL="0" rtl="0" algn="l">
              <a:spcBef>
                <a:spcPts val="0"/>
              </a:spcBef>
              <a:spcAft>
                <a:spcPts val="0"/>
              </a:spcAft>
              <a:buNone/>
            </a:pPr>
            <a:r>
              <a:rPr b="0" i="0" lang="en-US" sz="1800" u="none" strike="noStrike">
                <a:latin typeface="Lato"/>
                <a:ea typeface="Lato"/>
                <a:cs typeface="Lato"/>
                <a:sym typeface="Lato"/>
              </a:rPr>
              <a:t>This problem is exacerbated by integrators that are not sufficiently knowledgeable in cybersecurity, making decisions leading to insecure configurations and integrations that may undo the security designed into the equipment in the first place. The nature of shipping operations means that when equipment breaks down and needs replacing or repair, it must be dealt with quickly and efficiently as delays can be incredibly costly. Replacements are frequently bought on short order, and purchases are determined by convenience, not security.</a:t>
            </a:r>
            <a:endParaRPr/>
          </a:p>
          <a:p>
            <a:pPr indent="0" lvl="0" marL="0" rtl="0" algn="l">
              <a:spcBef>
                <a:spcPts val="0"/>
              </a:spcBef>
              <a:spcAft>
                <a:spcPts val="0"/>
              </a:spcAft>
              <a:buNone/>
            </a:pPr>
            <a:r>
              <a:rPr b="0" i="0" lang="en-US" sz="1800" u="none" strike="noStrike">
                <a:latin typeface="Lato"/>
                <a:ea typeface="Lato"/>
                <a:cs typeface="Lato"/>
                <a:sym typeface="Lato"/>
              </a:rPr>
              <a:t>This results in a major disconnect between the exposure for the ship operator and their ability to control the risks.</a:t>
            </a:r>
            <a:endParaRPr/>
          </a:p>
        </p:txBody>
      </p:sp>
      <p:sp>
        <p:nvSpPr>
          <p:cNvPr id="828" name="Google Shape;82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3" name="Google Shape;86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3" name="Google Shape;873;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9" name="Google Shape;91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7" name="Google Shape;99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8" name="Google Shape;99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4" name="Shape 1004"/>
        <p:cNvGrpSpPr/>
        <p:nvPr/>
      </p:nvGrpSpPr>
      <p:grpSpPr>
        <a:xfrm>
          <a:off x="0" y="0"/>
          <a:ext cx="0" cy="0"/>
          <a:chOff x="0" y="0"/>
          <a:chExt cx="0" cy="0"/>
        </a:xfrm>
      </p:grpSpPr>
      <p:sp>
        <p:nvSpPr>
          <p:cNvPr id="1005" name="Google Shape;100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6" name="Google Shape;100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7" name="Google Shape;1007;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6" name="Google Shape;101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7" name="Google Shape;101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4" name="Google Shape;1024;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 name="Google Shape;1025;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3" name="Google Shape;1033;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1034" name="Google Shape;1034;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0" name="Google Shape;104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 name="Google Shape;1051;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2" name="Google Shape;1052;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9" name="Google Shape;1069;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7" name="Google Shape;1077;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a:p>
        </p:txBody>
      </p:sp>
      <p:sp>
        <p:nvSpPr>
          <p:cNvPr id="628" name="Google Shape;6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3" name="Google Shape;6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7" name="Shape 17"/>
        <p:cNvGrpSpPr/>
        <p:nvPr/>
      </p:nvGrpSpPr>
      <p:grpSpPr>
        <a:xfrm>
          <a:off x="0" y="0"/>
          <a:ext cx="0" cy="0"/>
          <a:chOff x="0" y="0"/>
          <a:chExt cx="0" cy="0"/>
        </a:xfrm>
      </p:grpSpPr>
      <p:sp>
        <p:nvSpPr>
          <p:cNvPr id="18" name="Google Shape;1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8" name="Shape 68"/>
        <p:cNvGrpSpPr/>
        <p:nvPr/>
      </p:nvGrpSpPr>
      <p:grpSpPr>
        <a:xfrm>
          <a:off x="0" y="0"/>
          <a:ext cx="0" cy="0"/>
          <a:chOff x="0" y="0"/>
          <a:chExt cx="0" cy="0"/>
        </a:xfrm>
      </p:grpSpPr>
      <p:sp>
        <p:nvSpPr>
          <p:cNvPr id="69" name="Google Shape;69;p5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7"/>
          <p:cNvSpPr/>
          <p:nvPr>
            <p:ph idx="2" type="pic"/>
          </p:nvPr>
        </p:nvSpPr>
        <p:spPr>
          <a:xfrm>
            <a:off x="5183188" y="987425"/>
            <a:ext cx="6172200" cy="4873625"/>
          </a:xfrm>
          <a:prstGeom prst="rect">
            <a:avLst/>
          </a:prstGeom>
          <a:noFill/>
          <a:ln>
            <a:noFill/>
          </a:ln>
        </p:spPr>
      </p:sp>
      <p:sp>
        <p:nvSpPr>
          <p:cNvPr id="71" name="Google Shape;71;p5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5" name="Shape 75"/>
        <p:cNvGrpSpPr/>
        <p:nvPr/>
      </p:nvGrpSpPr>
      <p:grpSpPr>
        <a:xfrm>
          <a:off x="0" y="0"/>
          <a:ext cx="0" cy="0"/>
          <a:chOff x="0" y="0"/>
          <a:chExt cx="0" cy="0"/>
        </a:xfrm>
      </p:grpSpPr>
      <p:sp>
        <p:nvSpPr>
          <p:cNvPr id="76" name="Google Shape;76;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81" name="Shape 81"/>
        <p:cNvGrpSpPr/>
        <p:nvPr/>
      </p:nvGrpSpPr>
      <p:grpSpPr>
        <a:xfrm>
          <a:off x="0" y="0"/>
          <a:ext cx="0" cy="0"/>
          <a:chOff x="0" y="0"/>
          <a:chExt cx="0" cy="0"/>
        </a:xfrm>
      </p:grpSpPr>
      <p:sp>
        <p:nvSpPr>
          <p:cNvPr id="82" name="Google Shape;82;p5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5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92" name="Shape 92"/>
        <p:cNvGrpSpPr/>
        <p:nvPr/>
      </p:nvGrpSpPr>
      <p:grpSpPr>
        <a:xfrm>
          <a:off x="0" y="0"/>
          <a:ext cx="0" cy="0"/>
          <a:chOff x="0" y="0"/>
          <a:chExt cx="0" cy="0"/>
        </a:xfrm>
      </p:grpSpPr>
      <p:pic>
        <p:nvPicPr>
          <p:cNvPr id="93" name="Google Shape;93;p39"/>
          <p:cNvPicPr preferRelativeResize="0"/>
          <p:nvPr/>
        </p:nvPicPr>
        <p:blipFill rotWithShape="1">
          <a:blip r:embed="rId2">
            <a:alphaModFix/>
          </a:blip>
          <a:srcRect b="0" l="0" r="0" t="0"/>
          <a:stretch/>
        </p:blipFill>
        <p:spPr>
          <a:xfrm>
            <a:off x="5032131" y="-30007"/>
            <a:ext cx="6064493" cy="6879887"/>
          </a:xfrm>
          <a:prstGeom prst="rect">
            <a:avLst/>
          </a:prstGeom>
          <a:noFill/>
          <a:ln>
            <a:noFill/>
          </a:ln>
        </p:spPr>
      </p:pic>
      <p:sp>
        <p:nvSpPr>
          <p:cNvPr id="94" name="Google Shape;94;p39"/>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39"/>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96" name="Google Shape;96;p39"/>
          <p:cNvSpPr/>
          <p:nvPr>
            <p:ph idx="2" type="pic"/>
          </p:nvPr>
        </p:nvSpPr>
        <p:spPr>
          <a:xfrm>
            <a:off x="0" y="-2235"/>
            <a:ext cx="5840730" cy="6862275"/>
          </a:xfrm>
          <a:prstGeom prst="rect">
            <a:avLst/>
          </a:prstGeom>
          <a:solidFill>
            <a:schemeClr val="lt2"/>
          </a:solidFill>
          <a:ln>
            <a:noFill/>
          </a:ln>
        </p:spPr>
      </p:sp>
      <p:sp>
        <p:nvSpPr>
          <p:cNvPr id="97" name="Google Shape;97;p39"/>
          <p:cNvSpPr txBox="1"/>
          <p:nvPr>
            <p:ph idx="3"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98" name="Google Shape;98;p39"/>
          <p:cNvCxnSpPr/>
          <p:nvPr/>
        </p:nvCxnSpPr>
        <p:spPr>
          <a:xfrm flipH="1">
            <a:off x="4559556" y="-10665"/>
            <a:ext cx="1930144" cy="687729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99" name="Shape 99"/>
        <p:cNvGrpSpPr/>
        <p:nvPr/>
      </p:nvGrpSpPr>
      <p:grpSpPr>
        <a:xfrm>
          <a:off x="0" y="0"/>
          <a:ext cx="0" cy="0"/>
          <a:chOff x="0" y="0"/>
          <a:chExt cx="0" cy="0"/>
        </a:xfrm>
      </p:grpSpPr>
      <p:sp>
        <p:nvSpPr>
          <p:cNvPr id="100" name="Google Shape;100;p4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 name="Google Shape;101;p40"/>
          <p:cNvSpPr/>
          <p:nvPr>
            <p:ph idx="2" type="pic"/>
          </p:nvPr>
        </p:nvSpPr>
        <p:spPr>
          <a:xfrm flipH="1">
            <a:off x="7163691" y="0"/>
            <a:ext cx="5024825" cy="6858000"/>
          </a:xfrm>
          <a:prstGeom prst="rect">
            <a:avLst/>
          </a:prstGeom>
          <a:solidFill>
            <a:schemeClr val="lt2"/>
          </a:solidFill>
          <a:ln>
            <a:noFill/>
          </a:ln>
        </p:spPr>
      </p:sp>
      <p:cxnSp>
        <p:nvCxnSpPr>
          <p:cNvPr id="102" name="Google Shape;102;p40"/>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03" name="Google Shape;103;p40"/>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105" name="Google Shape;105;p40"/>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40"/>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40"/>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40"/>
          <p:cNvSpPr txBox="1"/>
          <p:nvPr>
            <p:ph idx="4"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40"/>
          <p:cNvSpPr txBox="1"/>
          <p:nvPr>
            <p:ph idx="5"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0" name="Google Shape;110;p40"/>
          <p:cNvSpPr txBox="1"/>
          <p:nvPr>
            <p:ph idx="6"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40"/>
          <p:cNvSpPr txBox="1"/>
          <p:nvPr>
            <p:ph idx="7"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2" name="Google Shape;112;p40"/>
          <p:cNvSpPr txBox="1"/>
          <p:nvPr>
            <p:ph idx="8"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3" name="Google Shape;113;p40"/>
          <p:cNvSpPr txBox="1"/>
          <p:nvPr>
            <p:ph idx="9"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4" name="Google Shape;114;p40"/>
          <p:cNvSpPr txBox="1"/>
          <p:nvPr>
            <p:ph idx="1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5" name="Google Shape;115;p40"/>
          <p:cNvSpPr txBox="1"/>
          <p:nvPr>
            <p:ph idx="1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116" name="Shape 116"/>
        <p:cNvGrpSpPr/>
        <p:nvPr/>
      </p:nvGrpSpPr>
      <p:grpSpPr>
        <a:xfrm>
          <a:off x="0" y="0"/>
          <a:ext cx="0" cy="0"/>
          <a:chOff x="0" y="0"/>
          <a:chExt cx="0" cy="0"/>
        </a:xfrm>
      </p:grpSpPr>
      <p:sp>
        <p:nvSpPr>
          <p:cNvPr id="117" name="Google Shape;117;p70"/>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70"/>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19" name="Google Shape;119;p70"/>
          <p:cNvSpPr/>
          <p:nvPr>
            <p:ph idx="2" type="pic"/>
          </p:nvPr>
        </p:nvSpPr>
        <p:spPr>
          <a:xfrm>
            <a:off x="0" y="-2235"/>
            <a:ext cx="5840730" cy="6862275"/>
          </a:xfrm>
          <a:prstGeom prst="rect">
            <a:avLst/>
          </a:prstGeom>
          <a:solidFill>
            <a:schemeClr val="lt2"/>
          </a:solidFill>
          <a:ln>
            <a:noFill/>
          </a:ln>
        </p:spPr>
      </p:sp>
      <p:sp>
        <p:nvSpPr>
          <p:cNvPr id="120" name="Google Shape;120;p70"/>
          <p:cNvSpPr txBox="1"/>
          <p:nvPr>
            <p:ph idx="3"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21" name="Google Shape;121;p70"/>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122" name="Shape 122"/>
        <p:cNvGrpSpPr/>
        <p:nvPr/>
      </p:nvGrpSpPr>
      <p:grpSpPr>
        <a:xfrm>
          <a:off x="0" y="0"/>
          <a:ext cx="0" cy="0"/>
          <a:chOff x="0" y="0"/>
          <a:chExt cx="0" cy="0"/>
        </a:xfrm>
      </p:grpSpPr>
      <p:sp>
        <p:nvSpPr>
          <p:cNvPr id="123" name="Google Shape;123;p71"/>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71"/>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25" name="Google Shape;125;p71"/>
          <p:cNvSpPr/>
          <p:nvPr>
            <p:ph idx="2" type="pic"/>
          </p:nvPr>
        </p:nvSpPr>
        <p:spPr>
          <a:xfrm flipH="1">
            <a:off x="7163691" y="0"/>
            <a:ext cx="5024825" cy="6858000"/>
          </a:xfrm>
          <a:prstGeom prst="rect">
            <a:avLst/>
          </a:prstGeom>
          <a:solidFill>
            <a:schemeClr val="lt2"/>
          </a:solidFill>
          <a:ln>
            <a:noFill/>
          </a:ln>
        </p:spPr>
      </p:sp>
      <p:sp>
        <p:nvSpPr>
          <p:cNvPr id="126" name="Google Shape;126;p7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127" name="Google Shape;127;p71"/>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28" name="Google Shape;128;p71"/>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7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130" name="Shape 130"/>
        <p:cNvGrpSpPr/>
        <p:nvPr/>
      </p:nvGrpSpPr>
      <p:grpSpPr>
        <a:xfrm>
          <a:off x="0" y="0"/>
          <a:ext cx="0" cy="0"/>
          <a:chOff x="0" y="0"/>
          <a:chExt cx="0" cy="0"/>
        </a:xfrm>
      </p:grpSpPr>
      <p:sp>
        <p:nvSpPr>
          <p:cNvPr id="131" name="Google Shape;131;p72"/>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72"/>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33" name="Google Shape;133;p72"/>
          <p:cNvSpPr/>
          <p:nvPr>
            <p:ph idx="2" type="pic"/>
          </p:nvPr>
        </p:nvSpPr>
        <p:spPr>
          <a:xfrm flipH="1">
            <a:off x="7163691" y="0"/>
            <a:ext cx="5024825" cy="6858000"/>
          </a:xfrm>
          <a:prstGeom prst="rect">
            <a:avLst/>
          </a:prstGeom>
          <a:solidFill>
            <a:schemeClr val="lt2"/>
          </a:solidFill>
          <a:ln>
            <a:noFill/>
          </a:ln>
        </p:spPr>
      </p:sp>
      <p:sp>
        <p:nvSpPr>
          <p:cNvPr id="134" name="Google Shape;134;p7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7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136" name="Shape 136"/>
        <p:cNvGrpSpPr/>
        <p:nvPr/>
      </p:nvGrpSpPr>
      <p:grpSpPr>
        <a:xfrm>
          <a:off x="0" y="0"/>
          <a:ext cx="0" cy="0"/>
          <a:chOff x="0" y="0"/>
          <a:chExt cx="0" cy="0"/>
        </a:xfrm>
      </p:grpSpPr>
      <p:sp>
        <p:nvSpPr>
          <p:cNvPr id="137" name="Google Shape;137;p73"/>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 name="Google Shape;138;p73"/>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9" name="Google Shape;139;p73"/>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140" name="Google Shape;140;p73"/>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141" name="Google Shape;141;p73"/>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73"/>
          <p:cNvSpPr/>
          <p:nvPr>
            <p:ph idx="2" type="pic"/>
          </p:nvPr>
        </p:nvSpPr>
        <p:spPr>
          <a:xfrm flipH="1">
            <a:off x="7163691" y="0"/>
            <a:ext cx="5024825" cy="6858000"/>
          </a:xfrm>
          <a:prstGeom prst="rect">
            <a:avLst/>
          </a:prstGeom>
          <a:solidFill>
            <a:schemeClr val="lt2"/>
          </a:solidFill>
          <a:ln>
            <a:noFill/>
          </a:ln>
        </p:spPr>
      </p:sp>
      <p:sp>
        <p:nvSpPr>
          <p:cNvPr id="143" name="Google Shape;143;p7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144" name="Google Shape;144;p73"/>
          <p:cNvPicPr preferRelativeResize="0"/>
          <p:nvPr/>
        </p:nvPicPr>
        <p:blipFill rotWithShape="1">
          <a:blip r:embed="rId2">
            <a:alphaModFix/>
          </a:blip>
          <a:srcRect b="0" l="0" r="0" t="0"/>
          <a:stretch/>
        </p:blipFill>
        <p:spPr>
          <a:xfrm>
            <a:off x="1804430" y="5008931"/>
            <a:ext cx="3842918" cy="43504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145" name="Shape 145"/>
        <p:cNvGrpSpPr/>
        <p:nvPr/>
      </p:nvGrpSpPr>
      <p:grpSpPr>
        <a:xfrm>
          <a:off x="0" y="0"/>
          <a:ext cx="0" cy="0"/>
          <a:chOff x="0" y="0"/>
          <a:chExt cx="0" cy="0"/>
        </a:xfrm>
      </p:grpSpPr>
      <p:grpSp>
        <p:nvGrpSpPr>
          <p:cNvPr id="146" name="Google Shape;146;p74"/>
          <p:cNvGrpSpPr/>
          <p:nvPr/>
        </p:nvGrpSpPr>
        <p:grpSpPr>
          <a:xfrm>
            <a:off x="8233290" y="0"/>
            <a:ext cx="2740011" cy="6850028"/>
            <a:chOff x="8233290" y="0"/>
            <a:chExt cx="2740011" cy="6850028"/>
          </a:xfrm>
        </p:grpSpPr>
        <p:pic>
          <p:nvPicPr>
            <p:cNvPr id="147" name="Google Shape;147;p74"/>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148" name="Google Shape;148;p74"/>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149" name="Google Shape;149;p74"/>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0" name="Google Shape;150;p74"/>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p74"/>
          <p:cNvSpPr/>
          <p:nvPr>
            <p:ph idx="1" type="body"/>
          </p:nvPr>
        </p:nvSpPr>
        <p:spPr>
          <a:xfrm>
            <a:off x="131835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2" name="Google Shape;152;p74"/>
          <p:cNvSpPr/>
          <p:nvPr>
            <p:ph idx="2" type="pic"/>
          </p:nvPr>
        </p:nvSpPr>
        <p:spPr>
          <a:xfrm>
            <a:off x="2239419" y="2833688"/>
            <a:ext cx="1005840" cy="914400"/>
          </a:xfrm>
          <a:prstGeom prst="rect">
            <a:avLst/>
          </a:prstGeom>
          <a:noFill/>
          <a:ln>
            <a:noFill/>
          </a:ln>
        </p:spPr>
      </p:sp>
      <p:sp>
        <p:nvSpPr>
          <p:cNvPr id="153" name="Google Shape;153;p74"/>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4" name="Google Shape;154;p74"/>
          <p:cNvSpPr/>
          <p:nvPr>
            <p:ph idx="4" type="body"/>
          </p:nvPr>
        </p:nvSpPr>
        <p:spPr>
          <a:xfrm>
            <a:off x="465109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5" name="Google Shape;155;p74"/>
          <p:cNvSpPr/>
          <p:nvPr>
            <p:ph idx="5" type="pic"/>
          </p:nvPr>
        </p:nvSpPr>
        <p:spPr>
          <a:xfrm>
            <a:off x="5572159" y="2954840"/>
            <a:ext cx="1005840" cy="914400"/>
          </a:xfrm>
          <a:prstGeom prst="rect">
            <a:avLst/>
          </a:prstGeom>
          <a:noFill/>
          <a:ln>
            <a:noFill/>
          </a:ln>
        </p:spPr>
      </p:sp>
      <p:sp>
        <p:nvSpPr>
          <p:cNvPr id="156" name="Google Shape;156;p74"/>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7" name="Google Shape;157;p74"/>
          <p:cNvSpPr/>
          <p:nvPr>
            <p:ph idx="7" type="body"/>
          </p:nvPr>
        </p:nvSpPr>
        <p:spPr>
          <a:xfrm>
            <a:off x="7995403"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8" name="Google Shape;158;p74"/>
          <p:cNvSpPr/>
          <p:nvPr>
            <p:ph idx="8" type="pic"/>
          </p:nvPr>
        </p:nvSpPr>
        <p:spPr>
          <a:xfrm>
            <a:off x="8916470" y="2833688"/>
            <a:ext cx="1005840" cy="914400"/>
          </a:xfrm>
          <a:prstGeom prst="rect">
            <a:avLst/>
          </a:prstGeom>
          <a:noFill/>
          <a:ln>
            <a:noFill/>
          </a:ln>
        </p:spPr>
      </p:sp>
      <p:sp>
        <p:nvSpPr>
          <p:cNvPr id="159" name="Google Shape;159;p74"/>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0" name="Google Shape;160;p74"/>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7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1" name="Shape 21"/>
        <p:cNvGrpSpPr/>
        <p:nvPr/>
      </p:nvGrpSpPr>
      <p:grpSpPr>
        <a:xfrm>
          <a:off x="0" y="0"/>
          <a:ext cx="0" cy="0"/>
          <a:chOff x="0" y="0"/>
          <a:chExt cx="0" cy="0"/>
        </a:xfrm>
      </p:grpSpPr>
      <p:sp>
        <p:nvSpPr>
          <p:cNvPr id="22" name="Google Shape;22;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162" name="Shape 162"/>
        <p:cNvGrpSpPr/>
        <p:nvPr/>
      </p:nvGrpSpPr>
      <p:grpSpPr>
        <a:xfrm>
          <a:off x="0" y="0"/>
          <a:ext cx="0" cy="0"/>
          <a:chOff x="0" y="0"/>
          <a:chExt cx="0" cy="0"/>
        </a:xfrm>
      </p:grpSpPr>
      <p:grpSp>
        <p:nvGrpSpPr>
          <p:cNvPr id="163" name="Google Shape;163;p75"/>
          <p:cNvGrpSpPr/>
          <p:nvPr/>
        </p:nvGrpSpPr>
        <p:grpSpPr>
          <a:xfrm>
            <a:off x="8233290" y="0"/>
            <a:ext cx="2740011" cy="6850028"/>
            <a:chOff x="8233290" y="0"/>
            <a:chExt cx="2740011" cy="6850028"/>
          </a:xfrm>
        </p:grpSpPr>
        <p:pic>
          <p:nvPicPr>
            <p:cNvPr id="164" name="Google Shape;164;p75"/>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165" name="Google Shape;165;p75"/>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166" name="Google Shape;166;p75"/>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75"/>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68" name="Google Shape;168;p75"/>
          <p:cNvSpPr/>
          <p:nvPr>
            <p:ph idx="2" type="pic"/>
          </p:nvPr>
        </p:nvSpPr>
        <p:spPr>
          <a:xfrm>
            <a:off x="2239419" y="2833688"/>
            <a:ext cx="1005840" cy="914400"/>
          </a:xfrm>
          <a:prstGeom prst="rect">
            <a:avLst/>
          </a:prstGeom>
          <a:noFill/>
          <a:ln>
            <a:noFill/>
          </a:ln>
        </p:spPr>
      </p:sp>
      <p:sp>
        <p:nvSpPr>
          <p:cNvPr id="169" name="Google Shape;169;p75"/>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0" name="Google Shape;170;p75"/>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1" name="Google Shape;171;p75"/>
          <p:cNvSpPr/>
          <p:nvPr>
            <p:ph idx="5" type="pic"/>
          </p:nvPr>
        </p:nvSpPr>
        <p:spPr>
          <a:xfrm>
            <a:off x="5572159" y="2954840"/>
            <a:ext cx="1005840" cy="914400"/>
          </a:xfrm>
          <a:prstGeom prst="rect">
            <a:avLst/>
          </a:prstGeom>
          <a:noFill/>
          <a:ln>
            <a:noFill/>
          </a:ln>
        </p:spPr>
      </p:sp>
      <p:sp>
        <p:nvSpPr>
          <p:cNvPr id="172" name="Google Shape;172;p75"/>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3" name="Google Shape;173;p75"/>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4" name="Google Shape;174;p75"/>
          <p:cNvSpPr/>
          <p:nvPr>
            <p:ph idx="8" type="pic"/>
          </p:nvPr>
        </p:nvSpPr>
        <p:spPr>
          <a:xfrm>
            <a:off x="8916470" y="2833688"/>
            <a:ext cx="1005840" cy="914400"/>
          </a:xfrm>
          <a:prstGeom prst="rect">
            <a:avLst/>
          </a:prstGeom>
          <a:noFill/>
          <a:ln>
            <a:noFill/>
          </a:ln>
        </p:spPr>
      </p:sp>
      <p:sp>
        <p:nvSpPr>
          <p:cNvPr id="175" name="Google Shape;175;p75"/>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76" name="Google Shape;176;p75"/>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7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178" name="Shape 178"/>
        <p:cNvGrpSpPr/>
        <p:nvPr/>
      </p:nvGrpSpPr>
      <p:grpSpPr>
        <a:xfrm>
          <a:off x="0" y="0"/>
          <a:ext cx="0" cy="0"/>
          <a:chOff x="0" y="0"/>
          <a:chExt cx="0" cy="0"/>
        </a:xfrm>
      </p:grpSpPr>
      <p:sp>
        <p:nvSpPr>
          <p:cNvPr id="179" name="Google Shape;179;p76"/>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76"/>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81" name="Google Shape;181;p76"/>
          <p:cNvSpPr/>
          <p:nvPr>
            <p:ph idx="2" type="pic"/>
          </p:nvPr>
        </p:nvSpPr>
        <p:spPr>
          <a:xfrm>
            <a:off x="0" y="-2235"/>
            <a:ext cx="5840730" cy="6862275"/>
          </a:xfrm>
          <a:prstGeom prst="rect">
            <a:avLst/>
          </a:prstGeom>
          <a:solidFill>
            <a:schemeClr val="lt2"/>
          </a:solidFill>
          <a:ln>
            <a:noFill/>
          </a:ln>
        </p:spPr>
      </p:sp>
      <p:sp>
        <p:nvSpPr>
          <p:cNvPr id="182" name="Google Shape;182;p76"/>
          <p:cNvSpPr txBox="1"/>
          <p:nvPr>
            <p:ph idx="3"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3" name="Google Shape;183;p76"/>
          <p:cNvSpPr txBox="1"/>
          <p:nvPr>
            <p:ph idx="4"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184" name="Google Shape;184;p76"/>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
        <p:nvSpPr>
          <p:cNvPr id="185" name="Google Shape;185;p76"/>
          <p:cNvSpPr txBox="1"/>
          <p:nvPr>
            <p:ph idx="5"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6" name="Google Shape;186;p76"/>
          <p:cNvSpPr txBox="1"/>
          <p:nvPr>
            <p:ph idx="6"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7" name="Google Shape;187;p76"/>
          <p:cNvSpPr txBox="1"/>
          <p:nvPr>
            <p:ph idx="7"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8" name="Google Shape;188;p76"/>
          <p:cNvSpPr txBox="1"/>
          <p:nvPr>
            <p:ph idx="8"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189" name="Shape 189"/>
        <p:cNvGrpSpPr/>
        <p:nvPr/>
      </p:nvGrpSpPr>
      <p:grpSpPr>
        <a:xfrm>
          <a:off x="0" y="0"/>
          <a:ext cx="0" cy="0"/>
          <a:chOff x="0" y="0"/>
          <a:chExt cx="0" cy="0"/>
        </a:xfrm>
      </p:grpSpPr>
      <p:sp>
        <p:nvSpPr>
          <p:cNvPr id="190" name="Google Shape;190;p77"/>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1" name="Google Shape;191;p77"/>
          <p:cNvSpPr/>
          <p:nvPr>
            <p:ph idx="2" type="pic"/>
          </p:nvPr>
        </p:nvSpPr>
        <p:spPr>
          <a:xfrm flipH="1">
            <a:off x="7163691" y="0"/>
            <a:ext cx="5024825" cy="6858000"/>
          </a:xfrm>
          <a:prstGeom prst="rect">
            <a:avLst/>
          </a:prstGeom>
          <a:solidFill>
            <a:schemeClr val="lt2"/>
          </a:solidFill>
          <a:ln>
            <a:noFill/>
          </a:ln>
        </p:spPr>
      </p:sp>
      <p:sp>
        <p:nvSpPr>
          <p:cNvPr id="192" name="Google Shape;192;p77"/>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77"/>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4" name="Google Shape;194;p77"/>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5" name="Google Shape;195;p77"/>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6" name="Google Shape;196;p77"/>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7" name="Google Shape;197;p77"/>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8" name="Google Shape;198;p77"/>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9" name="Google Shape;199;p77"/>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0" name="Google Shape;200;p77"/>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1" name="Google Shape;201;p77"/>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2" name="Google Shape;202;p77"/>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03" name="Google Shape;203;p77"/>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04" name="Google Shape;204;p77"/>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7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206" name="Shape 206"/>
        <p:cNvGrpSpPr/>
        <p:nvPr/>
      </p:nvGrpSpPr>
      <p:grpSpPr>
        <a:xfrm>
          <a:off x="0" y="0"/>
          <a:ext cx="0" cy="0"/>
          <a:chOff x="0" y="0"/>
          <a:chExt cx="0" cy="0"/>
        </a:xfrm>
      </p:grpSpPr>
      <p:sp>
        <p:nvSpPr>
          <p:cNvPr id="207" name="Google Shape;207;p78"/>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8" name="Google Shape;208;p78"/>
          <p:cNvSpPr/>
          <p:nvPr>
            <p:ph idx="2" type="pic"/>
          </p:nvPr>
        </p:nvSpPr>
        <p:spPr>
          <a:xfrm flipH="1">
            <a:off x="7163691" y="0"/>
            <a:ext cx="5024825" cy="6858000"/>
          </a:xfrm>
          <a:prstGeom prst="rect">
            <a:avLst/>
          </a:prstGeom>
          <a:solidFill>
            <a:schemeClr val="lt2"/>
          </a:solidFill>
          <a:ln>
            <a:noFill/>
          </a:ln>
        </p:spPr>
      </p:sp>
      <p:sp>
        <p:nvSpPr>
          <p:cNvPr id="209" name="Google Shape;209;p78"/>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78"/>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1" name="Google Shape;211;p78"/>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2" name="Google Shape;212;p78"/>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3" name="Google Shape;213;p78"/>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4" name="Google Shape;214;p78"/>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5" name="Google Shape;215;p78"/>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6" name="Google Shape;216;p78"/>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7" name="Google Shape;217;p78"/>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8" name="Google Shape;218;p78"/>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9" name="Google Shape;219;p78"/>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20" name="Google Shape;220;p78"/>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21" name="Google Shape;221;p78"/>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7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223" name="Shape 223"/>
        <p:cNvGrpSpPr/>
        <p:nvPr/>
      </p:nvGrpSpPr>
      <p:grpSpPr>
        <a:xfrm>
          <a:off x="0" y="0"/>
          <a:ext cx="0" cy="0"/>
          <a:chOff x="0" y="0"/>
          <a:chExt cx="0" cy="0"/>
        </a:xfrm>
      </p:grpSpPr>
      <p:sp>
        <p:nvSpPr>
          <p:cNvPr id="224" name="Google Shape;224;p79"/>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5" name="Google Shape;225;p79"/>
          <p:cNvSpPr/>
          <p:nvPr>
            <p:ph idx="2" type="pic"/>
          </p:nvPr>
        </p:nvSpPr>
        <p:spPr>
          <a:xfrm flipH="1">
            <a:off x="7163691" y="0"/>
            <a:ext cx="5024825" cy="6858000"/>
          </a:xfrm>
          <a:prstGeom prst="rect">
            <a:avLst/>
          </a:prstGeom>
          <a:solidFill>
            <a:schemeClr val="lt2"/>
          </a:solidFill>
          <a:ln>
            <a:noFill/>
          </a:ln>
        </p:spPr>
      </p:sp>
      <p:sp>
        <p:nvSpPr>
          <p:cNvPr id="226" name="Google Shape;226;p79"/>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79"/>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8" name="Google Shape;228;p79"/>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9" name="Google Shape;229;p79"/>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0" name="Google Shape;230;p79"/>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1" name="Google Shape;231;p79"/>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2" name="Google Shape;232;p79"/>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3" name="Google Shape;233;p79"/>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4" name="Google Shape;234;p79"/>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5" name="Google Shape;235;p79"/>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36" name="Google Shape;236;p79"/>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37" name="Google Shape;237;p79"/>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38" name="Google Shape;238;p79"/>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7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240" name="Shape 240"/>
        <p:cNvGrpSpPr/>
        <p:nvPr/>
      </p:nvGrpSpPr>
      <p:grpSpPr>
        <a:xfrm>
          <a:off x="0" y="0"/>
          <a:ext cx="0" cy="0"/>
          <a:chOff x="0" y="0"/>
          <a:chExt cx="0" cy="0"/>
        </a:xfrm>
      </p:grpSpPr>
      <p:sp>
        <p:nvSpPr>
          <p:cNvPr id="241" name="Google Shape;241;p8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2" name="Google Shape;242;p80"/>
          <p:cNvSpPr/>
          <p:nvPr>
            <p:ph idx="2" type="pic"/>
          </p:nvPr>
        </p:nvSpPr>
        <p:spPr>
          <a:xfrm flipH="1">
            <a:off x="7163691" y="0"/>
            <a:ext cx="5024825" cy="6858000"/>
          </a:xfrm>
          <a:prstGeom prst="rect">
            <a:avLst/>
          </a:prstGeom>
          <a:solidFill>
            <a:schemeClr val="lt2"/>
          </a:solidFill>
          <a:ln>
            <a:noFill/>
          </a:ln>
        </p:spPr>
      </p:sp>
      <p:sp>
        <p:nvSpPr>
          <p:cNvPr id="243" name="Google Shape;243;p80"/>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80"/>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5" name="Google Shape;245;p80"/>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6" name="Google Shape;246;p80"/>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7" name="Google Shape;247;p80"/>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8" name="Google Shape;248;p80"/>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9" name="Google Shape;249;p80"/>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0" name="Google Shape;250;p80"/>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1" name="Google Shape;251;p80"/>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2" name="Google Shape;252;p80"/>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3" name="Google Shape;253;p80"/>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54" name="Google Shape;254;p80"/>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55" name="Google Shape;255;p80"/>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8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257" name="Shape 257"/>
        <p:cNvGrpSpPr/>
        <p:nvPr/>
      </p:nvGrpSpPr>
      <p:grpSpPr>
        <a:xfrm>
          <a:off x="0" y="0"/>
          <a:ext cx="0" cy="0"/>
          <a:chOff x="0" y="0"/>
          <a:chExt cx="0" cy="0"/>
        </a:xfrm>
      </p:grpSpPr>
      <p:sp>
        <p:nvSpPr>
          <p:cNvPr id="258" name="Google Shape;258;p8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9" name="Google Shape;259;p81"/>
          <p:cNvSpPr/>
          <p:nvPr>
            <p:ph idx="2" type="pic"/>
          </p:nvPr>
        </p:nvSpPr>
        <p:spPr>
          <a:xfrm flipH="1">
            <a:off x="7163691" y="0"/>
            <a:ext cx="5024825" cy="6858000"/>
          </a:xfrm>
          <a:prstGeom prst="rect">
            <a:avLst/>
          </a:prstGeom>
          <a:solidFill>
            <a:schemeClr val="lt2"/>
          </a:solidFill>
          <a:ln>
            <a:noFill/>
          </a:ln>
        </p:spPr>
      </p:sp>
      <p:sp>
        <p:nvSpPr>
          <p:cNvPr id="260" name="Google Shape;260;p8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81"/>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2" name="Google Shape;262;p81"/>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3" name="Google Shape;263;p81"/>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4" name="Google Shape;264;p81"/>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5" name="Google Shape;265;p81"/>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6" name="Google Shape;266;p81"/>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7" name="Google Shape;267;p81"/>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8" name="Google Shape;268;p81"/>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69" name="Google Shape;269;p81"/>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70" name="Google Shape;270;p81"/>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271" name="Google Shape;271;p81"/>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272" name="Google Shape;272;p81"/>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3" name="Google Shape;273;p8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274" name="Shape 274"/>
        <p:cNvGrpSpPr/>
        <p:nvPr/>
      </p:nvGrpSpPr>
      <p:grpSpPr>
        <a:xfrm>
          <a:off x="0" y="0"/>
          <a:ext cx="0" cy="0"/>
          <a:chOff x="0" y="0"/>
          <a:chExt cx="0" cy="0"/>
        </a:xfrm>
      </p:grpSpPr>
      <p:grpSp>
        <p:nvGrpSpPr>
          <p:cNvPr id="275" name="Google Shape;275;p82"/>
          <p:cNvGrpSpPr/>
          <p:nvPr/>
        </p:nvGrpSpPr>
        <p:grpSpPr>
          <a:xfrm>
            <a:off x="5382569" y="2242"/>
            <a:ext cx="6806909" cy="6862481"/>
            <a:chOff x="5382569" y="2242"/>
            <a:chExt cx="6806909" cy="6862481"/>
          </a:xfrm>
        </p:grpSpPr>
        <p:pic>
          <p:nvPicPr>
            <p:cNvPr id="276" name="Google Shape;276;p82"/>
            <p:cNvPicPr preferRelativeResize="0"/>
            <p:nvPr/>
          </p:nvPicPr>
          <p:blipFill rotWithShape="1">
            <a:blip r:embed="rId2">
              <a:alphaModFix/>
            </a:blip>
            <a:srcRect b="0" l="0" r="0" t="0"/>
            <a:stretch/>
          </p:blipFill>
          <p:spPr>
            <a:xfrm>
              <a:off x="6140328" y="2242"/>
              <a:ext cx="6049150" cy="6862481"/>
            </a:xfrm>
            <a:prstGeom prst="rect">
              <a:avLst/>
            </a:prstGeom>
            <a:noFill/>
            <a:ln>
              <a:noFill/>
            </a:ln>
          </p:spPr>
        </p:pic>
        <p:pic>
          <p:nvPicPr>
            <p:cNvPr id="277" name="Google Shape;277;p82"/>
            <p:cNvPicPr preferRelativeResize="0"/>
            <p:nvPr/>
          </p:nvPicPr>
          <p:blipFill rotWithShape="1">
            <a:blip r:embed="rId3">
              <a:alphaModFix/>
            </a:blip>
            <a:srcRect b="0" l="0" r="0" t="0"/>
            <a:stretch/>
          </p:blipFill>
          <p:spPr>
            <a:xfrm rot="10800000">
              <a:off x="5382569" y="5060315"/>
              <a:ext cx="927943" cy="1801301"/>
            </a:xfrm>
            <a:prstGeom prst="rect">
              <a:avLst/>
            </a:prstGeom>
            <a:noFill/>
            <a:ln>
              <a:noFill/>
            </a:ln>
          </p:spPr>
        </p:pic>
      </p:grpSp>
      <p:sp>
        <p:nvSpPr>
          <p:cNvPr id="278" name="Google Shape;278;p82"/>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82"/>
          <p:cNvSpPr/>
          <p:nvPr>
            <p:ph idx="2" type="pic"/>
          </p:nvPr>
        </p:nvSpPr>
        <p:spPr>
          <a:xfrm>
            <a:off x="-29499" y="-2236"/>
            <a:ext cx="6814124" cy="6871095"/>
          </a:xfrm>
          <a:prstGeom prst="rect">
            <a:avLst/>
          </a:prstGeom>
          <a:solidFill>
            <a:schemeClr val="lt2"/>
          </a:solidFill>
          <a:ln>
            <a:noFill/>
          </a:ln>
        </p:spPr>
      </p:sp>
      <p:sp>
        <p:nvSpPr>
          <p:cNvPr id="280" name="Google Shape;280;p82"/>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Dark" showMasterSp="0">
  <p:cSld name="Comparison Dark">
    <p:bg>
      <p:bgPr>
        <a:solidFill>
          <a:schemeClr val="dk1"/>
        </a:solidFill>
      </p:bgPr>
    </p:bg>
    <p:spTree>
      <p:nvGrpSpPr>
        <p:cNvPr id="286" name="Shape 286"/>
        <p:cNvGrpSpPr/>
        <p:nvPr/>
      </p:nvGrpSpPr>
      <p:grpSpPr>
        <a:xfrm>
          <a:off x="0" y="0"/>
          <a:ext cx="0" cy="0"/>
          <a:chOff x="0" y="0"/>
          <a:chExt cx="0" cy="0"/>
        </a:xfrm>
      </p:grpSpPr>
      <p:grpSp>
        <p:nvGrpSpPr>
          <p:cNvPr id="287" name="Google Shape;287;p42"/>
          <p:cNvGrpSpPr/>
          <p:nvPr/>
        </p:nvGrpSpPr>
        <p:grpSpPr>
          <a:xfrm>
            <a:off x="8233290" y="0"/>
            <a:ext cx="2740011" cy="6850028"/>
            <a:chOff x="8233290" y="0"/>
            <a:chExt cx="2740011" cy="6850028"/>
          </a:xfrm>
        </p:grpSpPr>
        <p:pic>
          <p:nvPicPr>
            <p:cNvPr id="288" name="Google Shape;288;p42"/>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289" name="Google Shape;289;p42"/>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290" name="Google Shape;290;p42"/>
          <p:cNvSpPr txBox="1"/>
          <p:nvPr>
            <p:ph type="title"/>
          </p:nvPr>
        </p:nvSpPr>
        <p:spPr>
          <a:xfrm>
            <a:off x="409099" y="286603"/>
            <a:ext cx="11373803" cy="145075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42"/>
          <p:cNvSpPr/>
          <p:nvPr>
            <p:ph idx="1" type="body"/>
          </p:nvPr>
        </p:nvSpPr>
        <p:spPr>
          <a:xfrm>
            <a:off x="131835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2" name="Google Shape;292;p42"/>
          <p:cNvSpPr/>
          <p:nvPr>
            <p:ph idx="2" type="pic"/>
          </p:nvPr>
        </p:nvSpPr>
        <p:spPr>
          <a:xfrm>
            <a:off x="2239419" y="2833688"/>
            <a:ext cx="1005840" cy="914400"/>
          </a:xfrm>
          <a:prstGeom prst="rect">
            <a:avLst/>
          </a:prstGeom>
          <a:noFill/>
          <a:ln>
            <a:noFill/>
          </a:ln>
        </p:spPr>
      </p:sp>
      <p:sp>
        <p:nvSpPr>
          <p:cNvPr id="293" name="Google Shape;293;p42"/>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4" name="Google Shape;294;p42"/>
          <p:cNvSpPr/>
          <p:nvPr>
            <p:ph idx="4" type="body"/>
          </p:nvPr>
        </p:nvSpPr>
        <p:spPr>
          <a:xfrm>
            <a:off x="4651092"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5" name="Google Shape;295;p42"/>
          <p:cNvSpPr/>
          <p:nvPr>
            <p:ph idx="5" type="pic"/>
          </p:nvPr>
        </p:nvSpPr>
        <p:spPr>
          <a:xfrm>
            <a:off x="5572159" y="2954840"/>
            <a:ext cx="1005840" cy="914400"/>
          </a:xfrm>
          <a:prstGeom prst="rect">
            <a:avLst/>
          </a:prstGeom>
          <a:noFill/>
          <a:ln>
            <a:noFill/>
          </a:ln>
        </p:spPr>
      </p:sp>
      <p:sp>
        <p:nvSpPr>
          <p:cNvPr id="296" name="Google Shape;296;p42"/>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7" name="Google Shape;297;p42"/>
          <p:cNvSpPr/>
          <p:nvPr>
            <p:ph idx="7" type="body"/>
          </p:nvPr>
        </p:nvSpPr>
        <p:spPr>
          <a:xfrm>
            <a:off x="7995403" y="1894376"/>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accent1"/>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8" name="Google Shape;298;p42"/>
          <p:cNvSpPr/>
          <p:nvPr>
            <p:ph idx="8" type="pic"/>
          </p:nvPr>
        </p:nvSpPr>
        <p:spPr>
          <a:xfrm>
            <a:off x="8916470" y="2833688"/>
            <a:ext cx="1005840" cy="914400"/>
          </a:xfrm>
          <a:prstGeom prst="rect">
            <a:avLst/>
          </a:prstGeom>
          <a:noFill/>
          <a:ln>
            <a:noFill/>
          </a:ln>
        </p:spPr>
      </p:sp>
      <p:sp>
        <p:nvSpPr>
          <p:cNvPr id="299" name="Google Shape;299;p42"/>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0" name="Google Shape;300;p4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lt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4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302" name="Shape 302"/>
        <p:cNvGrpSpPr/>
        <p:nvPr/>
      </p:nvGrpSpPr>
      <p:grpSpPr>
        <a:xfrm>
          <a:off x="0" y="0"/>
          <a:ext cx="0" cy="0"/>
          <a:chOff x="0" y="0"/>
          <a:chExt cx="0" cy="0"/>
        </a:xfrm>
      </p:grpSpPr>
      <p:grpSp>
        <p:nvGrpSpPr>
          <p:cNvPr id="303" name="Google Shape;303;p43"/>
          <p:cNvGrpSpPr/>
          <p:nvPr/>
        </p:nvGrpSpPr>
        <p:grpSpPr>
          <a:xfrm>
            <a:off x="8233290" y="0"/>
            <a:ext cx="2740011" cy="6850028"/>
            <a:chOff x="8233290" y="0"/>
            <a:chExt cx="2740011" cy="6850028"/>
          </a:xfrm>
        </p:grpSpPr>
        <p:pic>
          <p:nvPicPr>
            <p:cNvPr id="304" name="Google Shape;304;p43"/>
            <p:cNvPicPr preferRelativeResize="0"/>
            <p:nvPr/>
          </p:nvPicPr>
          <p:blipFill rotWithShape="1">
            <a:blip r:embed="rId2">
              <a:alphaModFix/>
            </a:blip>
            <a:srcRect b="0" l="0" r="0" t="0"/>
            <a:stretch/>
          </p:blipFill>
          <p:spPr>
            <a:xfrm>
              <a:off x="8233290" y="0"/>
              <a:ext cx="2740011" cy="6850028"/>
            </a:xfrm>
            <a:prstGeom prst="rect">
              <a:avLst/>
            </a:prstGeom>
            <a:noFill/>
            <a:ln>
              <a:noFill/>
            </a:ln>
          </p:spPr>
        </p:pic>
        <p:pic>
          <p:nvPicPr>
            <p:cNvPr id="305" name="Google Shape;305;p43"/>
            <p:cNvPicPr preferRelativeResize="0"/>
            <p:nvPr/>
          </p:nvPicPr>
          <p:blipFill rotWithShape="1">
            <a:blip r:embed="rId3">
              <a:alphaModFix/>
            </a:blip>
            <a:srcRect b="0" l="0" r="0" t="0"/>
            <a:stretch/>
          </p:blipFill>
          <p:spPr>
            <a:xfrm>
              <a:off x="9001841" y="4372451"/>
              <a:ext cx="878334" cy="1705001"/>
            </a:xfrm>
            <a:prstGeom prst="rect">
              <a:avLst/>
            </a:prstGeom>
            <a:noFill/>
            <a:ln>
              <a:noFill/>
            </a:ln>
          </p:spPr>
        </p:pic>
      </p:grpSp>
      <p:sp>
        <p:nvSpPr>
          <p:cNvPr id="306" name="Google Shape;306;p43"/>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07" name="Google Shape;307;p43"/>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8" name="Google Shape;308;p43"/>
          <p:cNvSpPr/>
          <p:nvPr>
            <p:ph idx="1" type="body"/>
          </p:nvPr>
        </p:nvSpPr>
        <p:spPr>
          <a:xfrm>
            <a:off x="131835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9" name="Google Shape;309;p43"/>
          <p:cNvSpPr/>
          <p:nvPr>
            <p:ph idx="2" type="pic"/>
          </p:nvPr>
        </p:nvSpPr>
        <p:spPr>
          <a:xfrm>
            <a:off x="2239419" y="2833688"/>
            <a:ext cx="1005840" cy="914400"/>
          </a:xfrm>
          <a:prstGeom prst="rect">
            <a:avLst/>
          </a:prstGeom>
          <a:noFill/>
          <a:ln>
            <a:noFill/>
          </a:ln>
        </p:spPr>
      </p:sp>
      <p:sp>
        <p:nvSpPr>
          <p:cNvPr id="310" name="Google Shape;310;p43"/>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1" name="Google Shape;311;p43"/>
          <p:cNvSpPr/>
          <p:nvPr>
            <p:ph idx="4" type="body"/>
          </p:nvPr>
        </p:nvSpPr>
        <p:spPr>
          <a:xfrm>
            <a:off x="4651092"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2" name="Google Shape;312;p43"/>
          <p:cNvSpPr/>
          <p:nvPr>
            <p:ph idx="5" type="pic"/>
          </p:nvPr>
        </p:nvSpPr>
        <p:spPr>
          <a:xfrm>
            <a:off x="5572159" y="2954840"/>
            <a:ext cx="1005840" cy="914400"/>
          </a:xfrm>
          <a:prstGeom prst="rect">
            <a:avLst/>
          </a:prstGeom>
          <a:noFill/>
          <a:ln>
            <a:noFill/>
          </a:ln>
        </p:spPr>
      </p:sp>
      <p:sp>
        <p:nvSpPr>
          <p:cNvPr id="313" name="Google Shape;313;p43"/>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4" name="Google Shape;314;p43"/>
          <p:cNvSpPr/>
          <p:nvPr>
            <p:ph idx="7" type="body"/>
          </p:nvPr>
        </p:nvSpPr>
        <p:spPr>
          <a:xfrm>
            <a:off x="7995403" y="189437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5" name="Google Shape;315;p43"/>
          <p:cNvSpPr/>
          <p:nvPr>
            <p:ph idx="8" type="pic"/>
          </p:nvPr>
        </p:nvSpPr>
        <p:spPr>
          <a:xfrm>
            <a:off x="8916470" y="2833688"/>
            <a:ext cx="1005840" cy="914400"/>
          </a:xfrm>
          <a:prstGeom prst="rect">
            <a:avLst/>
          </a:prstGeom>
          <a:noFill/>
          <a:ln>
            <a:noFill/>
          </a:ln>
        </p:spPr>
      </p:sp>
      <p:sp>
        <p:nvSpPr>
          <p:cNvPr id="316" name="Google Shape;316;p43"/>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17" name="Google Shape;317;p43"/>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4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26" name="Shape 26"/>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319" name="Shape 319"/>
        <p:cNvGrpSpPr/>
        <p:nvPr/>
      </p:nvGrpSpPr>
      <p:grpSpPr>
        <a:xfrm>
          <a:off x="0" y="0"/>
          <a:ext cx="0" cy="0"/>
          <a:chOff x="0" y="0"/>
          <a:chExt cx="0" cy="0"/>
        </a:xfrm>
      </p:grpSpPr>
      <p:sp>
        <p:nvSpPr>
          <p:cNvPr id="320" name="Google Shape;320;p44"/>
          <p:cNvSpPr txBox="1"/>
          <p:nvPr>
            <p:ph type="ctrTitle"/>
          </p:nvPr>
        </p:nvSpPr>
        <p:spPr>
          <a:xfrm>
            <a:off x="6615541" y="715654"/>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44"/>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322" name="Google Shape;322;p44"/>
          <p:cNvSpPr/>
          <p:nvPr>
            <p:ph idx="2" type="pic"/>
          </p:nvPr>
        </p:nvSpPr>
        <p:spPr>
          <a:xfrm>
            <a:off x="0" y="-2235"/>
            <a:ext cx="5840730" cy="6862275"/>
          </a:xfrm>
          <a:prstGeom prst="rect">
            <a:avLst/>
          </a:prstGeom>
          <a:solidFill>
            <a:schemeClr val="lt2"/>
          </a:solidFill>
          <a:ln>
            <a:noFill/>
          </a:ln>
        </p:spPr>
      </p:sp>
      <p:sp>
        <p:nvSpPr>
          <p:cNvPr id="323" name="Google Shape;323;p44"/>
          <p:cNvSpPr txBox="1"/>
          <p:nvPr>
            <p:ph idx="3" type="body"/>
          </p:nvPr>
        </p:nvSpPr>
        <p:spPr>
          <a:xfrm>
            <a:off x="6605708" y="3348617"/>
            <a:ext cx="2699066" cy="2569866"/>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24" name="Google Shape;324;p44"/>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325" name="Shape 325"/>
        <p:cNvGrpSpPr/>
        <p:nvPr/>
      </p:nvGrpSpPr>
      <p:grpSpPr>
        <a:xfrm>
          <a:off x="0" y="0"/>
          <a:ext cx="0" cy="0"/>
          <a:chOff x="0" y="0"/>
          <a:chExt cx="0" cy="0"/>
        </a:xfrm>
      </p:grpSpPr>
      <p:sp>
        <p:nvSpPr>
          <p:cNvPr id="326" name="Google Shape;326;p4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27" name="Google Shape;327;p4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45"/>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329" name="Shape 329"/>
        <p:cNvGrpSpPr/>
        <p:nvPr/>
      </p:nvGrpSpPr>
      <p:grpSpPr>
        <a:xfrm>
          <a:off x="0" y="0"/>
          <a:ext cx="0" cy="0"/>
          <a:chOff x="0" y="0"/>
          <a:chExt cx="0" cy="0"/>
        </a:xfrm>
      </p:grpSpPr>
      <p:sp>
        <p:nvSpPr>
          <p:cNvPr id="330" name="Google Shape;330;p4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1" name="Google Shape;331;p4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32" name="Google Shape;332;p4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46"/>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34" name="Shape 334"/>
        <p:cNvGrpSpPr/>
        <p:nvPr/>
      </p:nvGrpSpPr>
      <p:grpSpPr>
        <a:xfrm>
          <a:off x="0" y="0"/>
          <a:ext cx="0" cy="0"/>
          <a:chOff x="0" y="0"/>
          <a:chExt cx="0" cy="0"/>
        </a:xfrm>
      </p:grpSpPr>
      <p:pic>
        <p:nvPicPr>
          <p:cNvPr id="335" name="Google Shape;335;p83"/>
          <p:cNvPicPr preferRelativeResize="0"/>
          <p:nvPr/>
        </p:nvPicPr>
        <p:blipFill rotWithShape="1">
          <a:blip r:embed="rId2">
            <a:alphaModFix/>
          </a:blip>
          <a:srcRect b="0" l="0" r="0" t="0"/>
          <a:stretch/>
        </p:blipFill>
        <p:spPr>
          <a:xfrm>
            <a:off x="5032131" y="-30007"/>
            <a:ext cx="6064493" cy="6879887"/>
          </a:xfrm>
          <a:prstGeom prst="rect">
            <a:avLst/>
          </a:prstGeom>
          <a:noFill/>
          <a:ln>
            <a:noFill/>
          </a:ln>
        </p:spPr>
      </p:pic>
      <p:sp>
        <p:nvSpPr>
          <p:cNvPr id="336" name="Google Shape;336;p83"/>
          <p:cNvSpPr txBox="1"/>
          <p:nvPr>
            <p:ph type="ctrTitle"/>
          </p:nvPr>
        </p:nvSpPr>
        <p:spPr>
          <a:xfrm>
            <a:off x="7119890" y="723440"/>
            <a:ext cx="4323426" cy="25790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83"/>
          <p:cNvSpPr txBox="1"/>
          <p:nvPr>
            <p:ph idx="1" type="subTitle"/>
          </p:nvPr>
        </p:nvSpPr>
        <p:spPr>
          <a:xfrm>
            <a:off x="7128152" y="5248834"/>
            <a:ext cx="4323426" cy="100892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338" name="Google Shape;338;p83"/>
          <p:cNvSpPr/>
          <p:nvPr>
            <p:ph idx="2" type="pic"/>
          </p:nvPr>
        </p:nvSpPr>
        <p:spPr>
          <a:xfrm>
            <a:off x="0" y="-2235"/>
            <a:ext cx="5840730" cy="6862275"/>
          </a:xfrm>
          <a:prstGeom prst="rect">
            <a:avLst/>
          </a:prstGeom>
          <a:solidFill>
            <a:schemeClr val="lt2"/>
          </a:solidFill>
          <a:ln>
            <a:noFill/>
          </a:ln>
        </p:spPr>
      </p:sp>
      <p:sp>
        <p:nvSpPr>
          <p:cNvPr id="339" name="Google Shape;339;p83"/>
          <p:cNvSpPr txBox="1"/>
          <p:nvPr>
            <p:ph idx="3" type="body"/>
          </p:nvPr>
        </p:nvSpPr>
        <p:spPr>
          <a:xfrm>
            <a:off x="7119274" y="3373515"/>
            <a:ext cx="432342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340" name="Google Shape;340;p83"/>
          <p:cNvCxnSpPr/>
          <p:nvPr/>
        </p:nvCxnSpPr>
        <p:spPr>
          <a:xfrm flipH="1">
            <a:off x="4559556" y="-10665"/>
            <a:ext cx="1930144" cy="6877290"/>
          </a:xfrm>
          <a:prstGeom prst="straightConnector1">
            <a:avLst/>
          </a:prstGeom>
          <a:noFill/>
          <a:ln cap="flat" cmpd="sng" w="25400">
            <a:solidFill>
              <a:schemeClr val="dk2"/>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341" name="Shape 341"/>
        <p:cNvGrpSpPr/>
        <p:nvPr/>
      </p:nvGrpSpPr>
      <p:grpSpPr>
        <a:xfrm>
          <a:off x="0" y="0"/>
          <a:ext cx="0" cy="0"/>
          <a:chOff x="0" y="0"/>
          <a:chExt cx="0" cy="0"/>
        </a:xfrm>
      </p:grpSpPr>
      <p:sp>
        <p:nvSpPr>
          <p:cNvPr id="342" name="Google Shape;342;p84"/>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3" name="Google Shape;343;p84"/>
          <p:cNvSpPr/>
          <p:nvPr>
            <p:ph idx="2" type="pic"/>
          </p:nvPr>
        </p:nvSpPr>
        <p:spPr>
          <a:xfrm flipH="1">
            <a:off x="7163691" y="0"/>
            <a:ext cx="5024825" cy="6858000"/>
          </a:xfrm>
          <a:prstGeom prst="rect">
            <a:avLst/>
          </a:prstGeom>
          <a:solidFill>
            <a:schemeClr val="lt2"/>
          </a:solidFill>
          <a:ln>
            <a:noFill/>
          </a:ln>
        </p:spPr>
      </p:sp>
      <p:cxnSp>
        <p:nvCxnSpPr>
          <p:cNvPr id="344" name="Google Shape;344;p84"/>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345" name="Google Shape;345;p84"/>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8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347" name="Google Shape;347;p84"/>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8" name="Google Shape;348;p84"/>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9" name="Google Shape;349;p84"/>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0" name="Google Shape;350;p84"/>
          <p:cNvSpPr txBox="1"/>
          <p:nvPr>
            <p:ph idx="4"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1" name="Google Shape;351;p84"/>
          <p:cNvSpPr txBox="1"/>
          <p:nvPr>
            <p:ph idx="5"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2" name="Google Shape;352;p84"/>
          <p:cNvSpPr txBox="1"/>
          <p:nvPr>
            <p:ph idx="6"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3" name="Google Shape;353;p84"/>
          <p:cNvSpPr txBox="1"/>
          <p:nvPr>
            <p:ph idx="7"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4" name="Google Shape;354;p84"/>
          <p:cNvSpPr txBox="1"/>
          <p:nvPr>
            <p:ph idx="8"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5" name="Google Shape;355;p84"/>
          <p:cNvSpPr txBox="1"/>
          <p:nvPr>
            <p:ph idx="9"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6" name="Google Shape;356;p84"/>
          <p:cNvSpPr txBox="1"/>
          <p:nvPr>
            <p:ph idx="1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57" name="Google Shape;357;p84"/>
          <p:cNvSpPr txBox="1"/>
          <p:nvPr>
            <p:ph idx="1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358" name="Shape 358"/>
        <p:cNvGrpSpPr/>
        <p:nvPr/>
      </p:nvGrpSpPr>
      <p:grpSpPr>
        <a:xfrm>
          <a:off x="0" y="0"/>
          <a:ext cx="0" cy="0"/>
          <a:chOff x="0" y="0"/>
          <a:chExt cx="0" cy="0"/>
        </a:xfrm>
      </p:grpSpPr>
      <p:sp>
        <p:nvSpPr>
          <p:cNvPr id="359" name="Google Shape;359;p85"/>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85"/>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1" name="Google Shape;361;p85"/>
          <p:cNvSpPr/>
          <p:nvPr>
            <p:ph idx="2" type="pic"/>
          </p:nvPr>
        </p:nvSpPr>
        <p:spPr>
          <a:xfrm flipH="1">
            <a:off x="7163691" y="0"/>
            <a:ext cx="5024825" cy="6858000"/>
          </a:xfrm>
          <a:prstGeom prst="rect">
            <a:avLst/>
          </a:prstGeom>
          <a:solidFill>
            <a:schemeClr val="lt2"/>
          </a:solidFill>
          <a:ln>
            <a:noFill/>
          </a:ln>
        </p:spPr>
      </p:sp>
      <p:sp>
        <p:nvSpPr>
          <p:cNvPr id="362" name="Google Shape;362;p85"/>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363" name="Google Shape;363;p85"/>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364" name="Google Shape;364;p85"/>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8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366" name="Shape 366"/>
        <p:cNvGrpSpPr/>
        <p:nvPr/>
      </p:nvGrpSpPr>
      <p:grpSpPr>
        <a:xfrm>
          <a:off x="0" y="0"/>
          <a:ext cx="0" cy="0"/>
          <a:chOff x="0" y="0"/>
          <a:chExt cx="0" cy="0"/>
        </a:xfrm>
      </p:grpSpPr>
      <p:sp>
        <p:nvSpPr>
          <p:cNvPr id="367" name="Google Shape;367;p86"/>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8" name="Google Shape;368;p86"/>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9" name="Google Shape;369;p86"/>
          <p:cNvSpPr/>
          <p:nvPr>
            <p:ph idx="2" type="pic"/>
          </p:nvPr>
        </p:nvSpPr>
        <p:spPr>
          <a:xfrm flipH="1">
            <a:off x="7163691" y="0"/>
            <a:ext cx="5024825" cy="6858000"/>
          </a:xfrm>
          <a:prstGeom prst="rect">
            <a:avLst/>
          </a:prstGeom>
          <a:solidFill>
            <a:schemeClr val="lt2"/>
          </a:solidFill>
          <a:ln>
            <a:noFill/>
          </a:ln>
        </p:spPr>
      </p:sp>
      <p:sp>
        <p:nvSpPr>
          <p:cNvPr id="370" name="Google Shape;370;p86"/>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8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372" name="Shape 372"/>
        <p:cNvGrpSpPr/>
        <p:nvPr/>
      </p:nvGrpSpPr>
      <p:grpSpPr>
        <a:xfrm>
          <a:off x="0" y="0"/>
          <a:ext cx="0" cy="0"/>
          <a:chOff x="0" y="0"/>
          <a:chExt cx="0" cy="0"/>
        </a:xfrm>
      </p:grpSpPr>
      <p:sp>
        <p:nvSpPr>
          <p:cNvPr id="373" name="Google Shape;373;p87"/>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4" name="Google Shape;374;p87"/>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5" name="Google Shape;375;p87"/>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376" name="Google Shape;376;p87"/>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377" name="Google Shape;377;p87"/>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87"/>
          <p:cNvSpPr/>
          <p:nvPr>
            <p:ph idx="2" type="pic"/>
          </p:nvPr>
        </p:nvSpPr>
        <p:spPr>
          <a:xfrm flipH="1">
            <a:off x="7163691" y="0"/>
            <a:ext cx="5024825" cy="6858000"/>
          </a:xfrm>
          <a:prstGeom prst="rect">
            <a:avLst/>
          </a:prstGeom>
          <a:solidFill>
            <a:schemeClr val="lt2"/>
          </a:solidFill>
          <a:ln>
            <a:noFill/>
          </a:ln>
        </p:spPr>
      </p:sp>
      <p:sp>
        <p:nvSpPr>
          <p:cNvPr id="379" name="Google Shape;379;p8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dk1"/>
                </a:solidFill>
                <a:latin typeface="Century Gothic"/>
                <a:ea typeface="Century Gothic"/>
                <a:cs typeface="Century Gothic"/>
                <a:sym typeface="Century Gothic"/>
              </a:defRPr>
            </a:lvl1pPr>
            <a:lvl2pPr indent="0" lvl="1" marL="0" algn="r">
              <a:spcBef>
                <a:spcPts val="0"/>
              </a:spcBef>
              <a:buNone/>
              <a:defRPr b="0" i="0" sz="1100">
                <a:solidFill>
                  <a:schemeClr val="dk1"/>
                </a:solidFill>
                <a:latin typeface="Century Gothic"/>
                <a:ea typeface="Century Gothic"/>
                <a:cs typeface="Century Gothic"/>
                <a:sym typeface="Century Gothic"/>
              </a:defRPr>
            </a:lvl2pPr>
            <a:lvl3pPr indent="0" lvl="2" marL="0" algn="r">
              <a:spcBef>
                <a:spcPts val="0"/>
              </a:spcBef>
              <a:buNone/>
              <a:defRPr b="0" i="0" sz="1100">
                <a:solidFill>
                  <a:schemeClr val="dk1"/>
                </a:solidFill>
                <a:latin typeface="Century Gothic"/>
                <a:ea typeface="Century Gothic"/>
                <a:cs typeface="Century Gothic"/>
                <a:sym typeface="Century Gothic"/>
              </a:defRPr>
            </a:lvl3pPr>
            <a:lvl4pPr indent="0" lvl="3" marL="0" algn="r">
              <a:spcBef>
                <a:spcPts val="0"/>
              </a:spcBef>
              <a:buNone/>
              <a:defRPr b="0" i="0" sz="1100">
                <a:solidFill>
                  <a:schemeClr val="dk1"/>
                </a:solidFill>
                <a:latin typeface="Century Gothic"/>
                <a:ea typeface="Century Gothic"/>
                <a:cs typeface="Century Gothic"/>
                <a:sym typeface="Century Gothic"/>
              </a:defRPr>
            </a:lvl4pPr>
            <a:lvl5pPr indent="0" lvl="4" marL="0" algn="r">
              <a:spcBef>
                <a:spcPts val="0"/>
              </a:spcBef>
              <a:buNone/>
              <a:defRPr b="0" i="0" sz="1100">
                <a:solidFill>
                  <a:schemeClr val="dk1"/>
                </a:solidFill>
                <a:latin typeface="Century Gothic"/>
                <a:ea typeface="Century Gothic"/>
                <a:cs typeface="Century Gothic"/>
                <a:sym typeface="Century Gothic"/>
              </a:defRPr>
            </a:lvl5pPr>
            <a:lvl6pPr indent="0" lvl="5" marL="0" algn="r">
              <a:spcBef>
                <a:spcPts val="0"/>
              </a:spcBef>
              <a:buNone/>
              <a:defRPr b="0" i="0" sz="1100">
                <a:solidFill>
                  <a:schemeClr val="dk1"/>
                </a:solidFill>
                <a:latin typeface="Century Gothic"/>
                <a:ea typeface="Century Gothic"/>
                <a:cs typeface="Century Gothic"/>
                <a:sym typeface="Century Gothic"/>
              </a:defRPr>
            </a:lvl6pPr>
            <a:lvl7pPr indent="0" lvl="6" marL="0" algn="r">
              <a:spcBef>
                <a:spcPts val="0"/>
              </a:spcBef>
              <a:buNone/>
              <a:defRPr b="0" i="0" sz="1100">
                <a:solidFill>
                  <a:schemeClr val="dk1"/>
                </a:solidFill>
                <a:latin typeface="Century Gothic"/>
                <a:ea typeface="Century Gothic"/>
                <a:cs typeface="Century Gothic"/>
                <a:sym typeface="Century Gothic"/>
              </a:defRPr>
            </a:lvl7pPr>
            <a:lvl8pPr indent="0" lvl="7" marL="0" algn="r">
              <a:spcBef>
                <a:spcPts val="0"/>
              </a:spcBef>
              <a:buNone/>
              <a:defRPr b="0" i="0" sz="1100">
                <a:solidFill>
                  <a:schemeClr val="dk1"/>
                </a:solidFill>
                <a:latin typeface="Century Gothic"/>
                <a:ea typeface="Century Gothic"/>
                <a:cs typeface="Century Gothic"/>
                <a:sym typeface="Century Gothic"/>
              </a:defRPr>
            </a:lvl8pPr>
            <a:lvl9pPr indent="0" lvl="8" mar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pic>
        <p:nvPicPr>
          <p:cNvPr id="380" name="Google Shape;380;p87"/>
          <p:cNvPicPr preferRelativeResize="0"/>
          <p:nvPr/>
        </p:nvPicPr>
        <p:blipFill rotWithShape="1">
          <a:blip r:embed="rId2">
            <a:alphaModFix/>
          </a:blip>
          <a:srcRect b="0" l="0" r="0" t="0"/>
          <a:stretch/>
        </p:blipFill>
        <p:spPr>
          <a:xfrm>
            <a:off x="1804430" y="5008931"/>
            <a:ext cx="3842918" cy="435047"/>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381" name="Shape 381"/>
        <p:cNvGrpSpPr/>
        <p:nvPr/>
      </p:nvGrpSpPr>
      <p:grpSpPr>
        <a:xfrm>
          <a:off x="0" y="0"/>
          <a:ext cx="0" cy="0"/>
          <a:chOff x="0" y="0"/>
          <a:chExt cx="0" cy="0"/>
        </a:xfrm>
      </p:grpSpPr>
      <p:sp>
        <p:nvSpPr>
          <p:cNvPr id="382" name="Google Shape;382;p88"/>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3" name="Google Shape;383;p88"/>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384" name="Google Shape;384;p88"/>
          <p:cNvSpPr/>
          <p:nvPr>
            <p:ph idx="2" type="pic"/>
          </p:nvPr>
        </p:nvSpPr>
        <p:spPr>
          <a:xfrm>
            <a:off x="0" y="-2235"/>
            <a:ext cx="5840730" cy="6862275"/>
          </a:xfrm>
          <a:prstGeom prst="rect">
            <a:avLst/>
          </a:prstGeom>
          <a:solidFill>
            <a:schemeClr val="lt2"/>
          </a:solidFill>
          <a:ln>
            <a:noFill/>
          </a:ln>
        </p:spPr>
      </p:sp>
      <p:sp>
        <p:nvSpPr>
          <p:cNvPr id="385" name="Google Shape;385;p88"/>
          <p:cNvSpPr txBox="1"/>
          <p:nvPr>
            <p:ph idx="3"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6" name="Google Shape;386;p88"/>
          <p:cNvSpPr txBox="1"/>
          <p:nvPr>
            <p:ph idx="4"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id="387" name="Google Shape;387;p88"/>
          <p:cNvPicPr preferRelativeResize="0"/>
          <p:nvPr/>
        </p:nvPicPr>
        <p:blipFill rotWithShape="1">
          <a:blip r:embed="rId2">
            <a:alphaModFix/>
          </a:blip>
          <a:srcRect b="0" l="0" r="0" t="0"/>
          <a:stretch/>
        </p:blipFill>
        <p:spPr>
          <a:xfrm rot="10800000">
            <a:off x="4426666" y="5060315"/>
            <a:ext cx="927943" cy="1801301"/>
          </a:xfrm>
          <a:prstGeom prst="rect">
            <a:avLst/>
          </a:prstGeom>
          <a:noFill/>
          <a:ln>
            <a:noFill/>
          </a:ln>
        </p:spPr>
      </p:pic>
      <p:sp>
        <p:nvSpPr>
          <p:cNvPr id="388" name="Google Shape;388;p88"/>
          <p:cNvSpPr txBox="1"/>
          <p:nvPr>
            <p:ph idx="5"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9" name="Google Shape;389;p88"/>
          <p:cNvSpPr txBox="1"/>
          <p:nvPr>
            <p:ph idx="6"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0" name="Google Shape;390;p88"/>
          <p:cNvSpPr txBox="1"/>
          <p:nvPr>
            <p:ph idx="7"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1" name="Google Shape;391;p88"/>
          <p:cNvSpPr txBox="1"/>
          <p:nvPr>
            <p:ph idx="8"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392" name="Shape 392"/>
        <p:cNvGrpSpPr/>
        <p:nvPr/>
      </p:nvGrpSpPr>
      <p:grpSpPr>
        <a:xfrm>
          <a:off x="0" y="0"/>
          <a:ext cx="0" cy="0"/>
          <a:chOff x="0" y="0"/>
          <a:chExt cx="0" cy="0"/>
        </a:xfrm>
      </p:grpSpPr>
      <p:sp>
        <p:nvSpPr>
          <p:cNvPr id="393" name="Google Shape;393;p89"/>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4" name="Google Shape;394;p89"/>
          <p:cNvSpPr/>
          <p:nvPr>
            <p:ph idx="2" type="pic"/>
          </p:nvPr>
        </p:nvSpPr>
        <p:spPr>
          <a:xfrm flipH="1">
            <a:off x="7163691" y="0"/>
            <a:ext cx="5024825" cy="6858000"/>
          </a:xfrm>
          <a:prstGeom prst="rect">
            <a:avLst/>
          </a:prstGeom>
          <a:solidFill>
            <a:schemeClr val="lt2"/>
          </a:solidFill>
          <a:ln>
            <a:noFill/>
          </a:ln>
        </p:spPr>
      </p:sp>
      <p:sp>
        <p:nvSpPr>
          <p:cNvPr id="395" name="Google Shape;395;p89"/>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6" name="Google Shape;396;p89"/>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7" name="Google Shape;397;p89"/>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8" name="Google Shape;398;p89"/>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9" name="Google Shape;399;p89"/>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0" name="Google Shape;400;p89"/>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1" name="Google Shape;401;p89"/>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2" name="Google Shape;402;p89"/>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3" name="Google Shape;403;p89"/>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4" name="Google Shape;404;p89"/>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5" name="Google Shape;405;p89"/>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406" name="Google Shape;406;p89"/>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07" name="Google Shape;407;p89"/>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8" name="Google Shape;408;p8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27" name="Shape 27"/>
        <p:cNvGrpSpPr/>
        <p:nvPr/>
      </p:nvGrpSpPr>
      <p:grpSpPr>
        <a:xfrm>
          <a:off x="0" y="0"/>
          <a:ext cx="0" cy="0"/>
          <a:chOff x="0" y="0"/>
          <a:chExt cx="0" cy="0"/>
        </a:xfrm>
      </p:grpSpPr>
      <p:sp>
        <p:nvSpPr>
          <p:cNvPr id="28" name="Google Shape;28;p5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2" showMasterSp="0">
  <p:cSld name="Agenda - Topic 2">
    <p:spTree>
      <p:nvGrpSpPr>
        <p:cNvPr id="409" name="Shape 409"/>
        <p:cNvGrpSpPr/>
        <p:nvPr/>
      </p:nvGrpSpPr>
      <p:grpSpPr>
        <a:xfrm>
          <a:off x="0" y="0"/>
          <a:ext cx="0" cy="0"/>
          <a:chOff x="0" y="0"/>
          <a:chExt cx="0" cy="0"/>
        </a:xfrm>
      </p:grpSpPr>
      <p:sp>
        <p:nvSpPr>
          <p:cNvPr id="410" name="Google Shape;410;p90"/>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1" name="Google Shape;411;p90"/>
          <p:cNvSpPr/>
          <p:nvPr>
            <p:ph idx="2" type="pic"/>
          </p:nvPr>
        </p:nvSpPr>
        <p:spPr>
          <a:xfrm flipH="1">
            <a:off x="7163691" y="0"/>
            <a:ext cx="5024825" cy="6858000"/>
          </a:xfrm>
          <a:prstGeom prst="rect">
            <a:avLst/>
          </a:prstGeom>
          <a:solidFill>
            <a:schemeClr val="lt2"/>
          </a:solidFill>
          <a:ln>
            <a:noFill/>
          </a:ln>
        </p:spPr>
      </p:sp>
      <p:sp>
        <p:nvSpPr>
          <p:cNvPr id="412" name="Google Shape;412;p90"/>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3" name="Google Shape;413;p90"/>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4" name="Google Shape;414;p90"/>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5" name="Google Shape;415;p90"/>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6" name="Google Shape;416;p90"/>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7" name="Google Shape;417;p90"/>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8" name="Google Shape;418;p90"/>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9" name="Google Shape;419;p90"/>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0" name="Google Shape;420;p90"/>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1" name="Google Shape;421;p90"/>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2" name="Google Shape;422;p90"/>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423" name="Google Shape;423;p90"/>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24" name="Google Shape;424;p90"/>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9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426" name="Shape 426"/>
        <p:cNvGrpSpPr/>
        <p:nvPr/>
      </p:nvGrpSpPr>
      <p:grpSpPr>
        <a:xfrm>
          <a:off x="0" y="0"/>
          <a:ext cx="0" cy="0"/>
          <a:chOff x="0" y="0"/>
          <a:chExt cx="0" cy="0"/>
        </a:xfrm>
      </p:grpSpPr>
      <p:sp>
        <p:nvSpPr>
          <p:cNvPr id="427" name="Google Shape;427;p91"/>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28" name="Google Shape;428;p91"/>
          <p:cNvSpPr/>
          <p:nvPr>
            <p:ph idx="2" type="pic"/>
          </p:nvPr>
        </p:nvSpPr>
        <p:spPr>
          <a:xfrm flipH="1">
            <a:off x="7163691" y="0"/>
            <a:ext cx="5024825" cy="6858000"/>
          </a:xfrm>
          <a:prstGeom prst="rect">
            <a:avLst/>
          </a:prstGeom>
          <a:solidFill>
            <a:schemeClr val="lt2"/>
          </a:solidFill>
          <a:ln>
            <a:noFill/>
          </a:ln>
        </p:spPr>
      </p:sp>
      <p:sp>
        <p:nvSpPr>
          <p:cNvPr id="429" name="Google Shape;429;p91"/>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0" name="Google Shape;430;p91"/>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1" name="Google Shape;431;p91"/>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2" name="Google Shape;432;p91"/>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3" name="Google Shape;433;p91"/>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4" name="Google Shape;434;p91"/>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5" name="Google Shape;435;p91"/>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6" name="Google Shape;436;p91"/>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7" name="Google Shape;437;p91"/>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8" name="Google Shape;438;p91"/>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9" name="Google Shape;439;p91"/>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440" name="Google Shape;440;p91"/>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41" name="Google Shape;441;p91"/>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p9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443" name="Shape 443"/>
        <p:cNvGrpSpPr/>
        <p:nvPr/>
      </p:nvGrpSpPr>
      <p:grpSpPr>
        <a:xfrm>
          <a:off x="0" y="0"/>
          <a:ext cx="0" cy="0"/>
          <a:chOff x="0" y="0"/>
          <a:chExt cx="0" cy="0"/>
        </a:xfrm>
      </p:grpSpPr>
      <p:sp>
        <p:nvSpPr>
          <p:cNvPr id="444" name="Google Shape;444;p92"/>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5" name="Google Shape;445;p92"/>
          <p:cNvSpPr/>
          <p:nvPr>
            <p:ph idx="2" type="pic"/>
          </p:nvPr>
        </p:nvSpPr>
        <p:spPr>
          <a:xfrm flipH="1">
            <a:off x="7163691" y="0"/>
            <a:ext cx="5024825" cy="6858000"/>
          </a:xfrm>
          <a:prstGeom prst="rect">
            <a:avLst/>
          </a:prstGeom>
          <a:solidFill>
            <a:schemeClr val="lt2"/>
          </a:solidFill>
          <a:ln>
            <a:noFill/>
          </a:ln>
        </p:spPr>
      </p:sp>
      <p:sp>
        <p:nvSpPr>
          <p:cNvPr id="446" name="Google Shape;446;p92"/>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92"/>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8" name="Google Shape;448;p92"/>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9" name="Google Shape;449;p92"/>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0" name="Google Shape;450;p92"/>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1" name="Google Shape;451;p92"/>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2" name="Google Shape;452;p92"/>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3" name="Google Shape;453;p92"/>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4" name="Google Shape;454;p92"/>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5" name="Google Shape;455;p92"/>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6" name="Google Shape;456;p92"/>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457" name="Google Shape;457;p92"/>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58" name="Google Shape;458;p92"/>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9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460" name="Shape 460"/>
        <p:cNvGrpSpPr/>
        <p:nvPr/>
      </p:nvGrpSpPr>
      <p:grpSpPr>
        <a:xfrm>
          <a:off x="0" y="0"/>
          <a:ext cx="0" cy="0"/>
          <a:chOff x="0" y="0"/>
          <a:chExt cx="0" cy="0"/>
        </a:xfrm>
      </p:grpSpPr>
      <p:sp>
        <p:nvSpPr>
          <p:cNvPr id="461" name="Google Shape;461;p93"/>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2" name="Google Shape;462;p93"/>
          <p:cNvSpPr/>
          <p:nvPr>
            <p:ph idx="2" type="pic"/>
          </p:nvPr>
        </p:nvSpPr>
        <p:spPr>
          <a:xfrm flipH="1">
            <a:off x="7163691" y="0"/>
            <a:ext cx="5024825" cy="6858000"/>
          </a:xfrm>
          <a:prstGeom prst="rect">
            <a:avLst/>
          </a:prstGeom>
          <a:solidFill>
            <a:schemeClr val="lt2"/>
          </a:solidFill>
          <a:ln>
            <a:noFill/>
          </a:ln>
        </p:spPr>
      </p:sp>
      <p:sp>
        <p:nvSpPr>
          <p:cNvPr id="463" name="Google Shape;463;p93"/>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4" name="Google Shape;464;p9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5" name="Google Shape;465;p93"/>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6" name="Google Shape;466;p93"/>
          <p:cNvSpPr txBox="1"/>
          <p:nvPr>
            <p:ph idx="4"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7" name="Google Shape;467;p93"/>
          <p:cNvSpPr txBox="1"/>
          <p:nvPr>
            <p:ph idx="5"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8" name="Google Shape;468;p93"/>
          <p:cNvSpPr txBox="1"/>
          <p:nvPr>
            <p:ph idx="6"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9" name="Google Shape;469;p93"/>
          <p:cNvSpPr txBox="1"/>
          <p:nvPr>
            <p:ph idx="7"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0" name="Google Shape;470;p93"/>
          <p:cNvSpPr txBox="1"/>
          <p:nvPr>
            <p:ph idx="8"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1" name="Google Shape;471;p93"/>
          <p:cNvSpPr txBox="1"/>
          <p:nvPr>
            <p:ph idx="9"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2" name="Google Shape;472;p93"/>
          <p:cNvSpPr txBox="1"/>
          <p:nvPr>
            <p:ph idx="13"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3" name="Google Shape;473;p93"/>
          <p:cNvSpPr txBox="1"/>
          <p:nvPr>
            <p:ph idx="14"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cxnSp>
        <p:nvCxnSpPr>
          <p:cNvPr id="474" name="Google Shape;474;p93"/>
          <p:cNvCxnSpPr/>
          <p:nvPr/>
        </p:nvCxnSpPr>
        <p:spPr>
          <a:xfrm flipH="1" rot="10800000">
            <a:off x="6889763"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475" name="Google Shape;475;p93"/>
          <p:cNvSpPr txBox="1"/>
          <p:nvPr>
            <p:ph idx="11"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6" name="Google Shape;476;p9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b="0" i="0" sz="1100">
                <a:solidFill>
                  <a:schemeClr val="lt1"/>
                </a:solidFill>
                <a:latin typeface="Century Gothic"/>
                <a:ea typeface="Century Gothic"/>
                <a:cs typeface="Century Gothic"/>
                <a:sym typeface="Century Gothic"/>
              </a:defRPr>
            </a:lvl1pPr>
            <a:lvl2pPr indent="0" lvl="1" marL="0" algn="r">
              <a:spcBef>
                <a:spcPts val="0"/>
              </a:spcBef>
              <a:buNone/>
              <a:defRPr b="0" i="0" sz="1100">
                <a:solidFill>
                  <a:schemeClr val="lt1"/>
                </a:solidFill>
                <a:latin typeface="Century Gothic"/>
                <a:ea typeface="Century Gothic"/>
                <a:cs typeface="Century Gothic"/>
                <a:sym typeface="Century Gothic"/>
              </a:defRPr>
            </a:lvl2pPr>
            <a:lvl3pPr indent="0" lvl="2" marL="0" algn="r">
              <a:spcBef>
                <a:spcPts val="0"/>
              </a:spcBef>
              <a:buNone/>
              <a:defRPr b="0" i="0" sz="1100">
                <a:solidFill>
                  <a:schemeClr val="lt1"/>
                </a:solidFill>
                <a:latin typeface="Century Gothic"/>
                <a:ea typeface="Century Gothic"/>
                <a:cs typeface="Century Gothic"/>
                <a:sym typeface="Century Gothic"/>
              </a:defRPr>
            </a:lvl3pPr>
            <a:lvl4pPr indent="0" lvl="3" marL="0" algn="r">
              <a:spcBef>
                <a:spcPts val="0"/>
              </a:spcBef>
              <a:buNone/>
              <a:defRPr b="0" i="0" sz="1100">
                <a:solidFill>
                  <a:schemeClr val="lt1"/>
                </a:solidFill>
                <a:latin typeface="Century Gothic"/>
                <a:ea typeface="Century Gothic"/>
                <a:cs typeface="Century Gothic"/>
                <a:sym typeface="Century Gothic"/>
              </a:defRPr>
            </a:lvl4pPr>
            <a:lvl5pPr indent="0" lvl="4" marL="0" algn="r">
              <a:spcBef>
                <a:spcPts val="0"/>
              </a:spcBef>
              <a:buNone/>
              <a:defRPr b="0" i="0" sz="1100">
                <a:solidFill>
                  <a:schemeClr val="lt1"/>
                </a:solidFill>
                <a:latin typeface="Century Gothic"/>
                <a:ea typeface="Century Gothic"/>
                <a:cs typeface="Century Gothic"/>
                <a:sym typeface="Century Gothic"/>
              </a:defRPr>
            </a:lvl5pPr>
            <a:lvl6pPr indent="0" lvl="5" marL="0" algn="r">
              <a:spcBef>
                <a:spcPts val="0"/>
              </a:spcBef>
              <a:buNone/>
              <a:defRPr b="0" i="0" sz="1100">
                <a:solidFill>
                  <a:schemeClr val="lt1"/>
                </a:solidFill>
                <a:latin typeface="Century Gothic"/>
                <a:ea typeface="Century Gothic"/>
                <a:cs typeface="Century Gothic"/>
                <a:sym typeface="Century Gothic"/>
              </a:defRPr>
            </a:lvl6pPr>
            <a:lvl7pPr indent="0" lvl="6" marL="0" algn="r">
              <a:spcBef>
                <a:spcPts val="0"/>
              </a:spcBef>
              <a:buNone/>
              <a:defRPr b="0" i="0" sz="1100">
                <a:solidFill>
                  <a:schemeClr val="lt1"/>
                </a:solidFill>
                <a:latin typeface="Century Gothic"/>
                <a:ea typeface="Century Gothic"/>
                <a:cs typeface="Century Gothic"/>
                <a:sym typeface="Century Gothic"/>
              </a:defRPr>
            </a:lvl7pPr>
            <a:lvl8pPr indent="0" lvl="7" marL="0" algn="r">
              <a:spcBef>
                <a:spcPts val="0"/>
              </a:spcBef>
              <a:buNone/>
              <a:defRPr b="0" i="0" sz="1100">
                <a:solidFill>
                  <a:schemeClr val="lt1"/>
                </a:solidFill>
                <a:latin typeface="Century Gothic"/>
                <a:ea typeface="Century Gothic"/>
                <a:cs typeface="Century Gothic"/>
                <a:sym typeface="Century Gothic"/>
              </a:defRPr>
            </a:lvl8pPr>
            <a:lvl9pPr indent="0" lvl="8" marL="0" algn="r">
              <a:spcBef>
                <a:spcPts val="0"/>
              </a:spcBef>
              <a:buNone/>
              <a:defRPr b="0" i="0" sz="1100">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477" name="Shape 477"/>
        <p:cNvGrpSpPr/>
        <p:nvPr/>
      </p:nvGrpSpPr>
      <p:grpSpPr>
        <a:xfrm>
          <a:off x="0" y="0"/>
          <a:ext cx="0" cy="0"/>
          <a:chOff x="0" y="0"/>
          <a:chExt cx="0" cy="0"/>
        </a:xfrm>
      </p:grpSpPr>
      <p:grpSp>
        <p:nvGrpSpPr>
          <p:cNvPr id="478" name="Google Shape;478;p94"/>
          <p:cNvGrpSpPr/>
          <p:nvPr/>
        </p:nvGrpSpPr>
        <p:grpSpPr>
          <a:xfrm>
            <a:off x="5382569" y="2242"/>
            <a:ext cx="6806909" cy="6862481"/>
            <a:chOff x="5382569" y="2242"/>
            <a:chExt cx="6806909" cy="6862481"/>
          </a:xfrm>
        </p:grpSpPr>
        <p:pic>
          <p:nvPicPr>
            <p:cNvPr id="479" name="Google Shape;479;p94"/>
            <p:cNvPicPr preferRelativeResize="0"/>
            <p:nvPr/>
          </p:nvPicPr>
          <p:blipFill rotWithShape="1">
            <a:blip r:embed="rId2">
              <a:alphaModFix/>
            </a:blip>
            <a:srcRect b="0" l="0" r="0" t="0"/>
            <a:stretch/>
          </p:blipFill>
          <p:spPr>
            <a:xfrm>
              <a:off x="6140328" y="2242"/>
              <a:ext cx="6049150" cy="6862481"/>
            </a:xfrm>
            <a:prstGeom prst="rect">
              <a:avLst/>
            </a:prstGeom>
            <a:noFill/>
            <a:ln>
              <a:noFill/>
            </a:ln>
          </p:spPr>
        </p:pic>
        <p:pic>
          <p:nvPicPr>
            <p:cNvPr id="480" name="Google Shape;480;p94"/>
            <p:cNvPicPr preferRelativeResize="0"/>
            <p:nvPr/>
          </p:nvPicPr>
          <p:blipFill rotWithShape="1">
            <a:blip r:embed="rId3">
              <a:alphaModFix/>
            </a:blip>
            <a:srcRect b="0" l="0" r="0" t="0"/>
            <a:stretch/>
          </p:blipFill>
          <p:spPr>
            <a:xfrm rot="10800000">
              <a:off x="5382569" y="5060315"/>
              <a:ext cx="927943" cy="1801301"/>
            </a:xfrm>
            <a:prstGeom prst="rect">
              <a:avLst/>
            </a:prstGeom>
            <a:noFill/>
            <a:ln>
              <a:noFill/>
            </a:ln>
          </p:spPr>
        </p:pic>
      </p:grpSp>
      <p:sp>
        <p:nvSpPr>
          <p:cNvPr id="481" name="Google Shape;481;p94"/>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2" name="Google Shape;482;p94"/>
          <p:cNvSpPr/>
          <p:nvPr>
            <p:ph idx="2" type="pic"/>
          </p:nvPr>
        </p:nvSpPr>
        <p:spPr>
          <a:xfrm>
            <a:off x="-29499" y="-2236"/>
            <a:ext cx="6814124" cy="6871095"/>
          </a:xfrm>
          <a:prstGeom prst="rect">
            <a:avLst/>
          </a:prstGeom>
          <a:solidFill>
            <a:schemeClr val="lt2"/>
          </a:solidFill>
          <a:ln>
            <a:noFill/>
          </a:ln>
        </p:spPr>
      </p:sp>
      <p:sp>
        <p:nvSpPr>
          <p:cNvPr id="483" name="Google Shape;483;p94"/>
          <p:cNvSpPr txBox="1"/>
          <p:nvPr>
            <p:ph idx="1" type="body"/>
          </p:nvPr>
        </p:nvSpPr>
        <p:spPr>
          <a:xfrm>
            <a:off x="6970326" y="3748958"/>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484" name="Shape 484"/>
        <p:cNvGrpSpPr/>
        <p:nvPr/>
      </p:nvGrpSpPr>
      <p:grpSpPr>
        <a:xfrm>
          <a:off x="0" y="0"/>
          <a:ext cx="0" cy="0"/>
          <a:chOff x="0" y="0"/>
          <a:chExt cx="0" cy="0"/>
        </a:xfrm>
      </p:grpSpPr>
      <p:sp>
        <p:nvSpPr>
          <p:cNvPr id="485" name="Google Shape;485;p9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Book Antiqu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6" name="Google Shape;486;p95"/>
          <p:cNvSpPr txBox="1"/>
          <p:nvPr>
            <p:ph idx="1" type="subTitle"/>
          </p:nvPr>
        </p:nvSpPr>
        <p:spPr>
          <a:xfrm>
            <a:off x="1524000" y="3602038"/>
            <a:ext cx="9144000" cy="1655762"/>
          </a:xfrm>
          <a:prstGeom prst="rect">
            <a:avLst/>
          </a:prstGeom>
          <a:noFill/>
          <a:ln>
            <a:noFill/>
          </a:ln>
        </p:spPr>
        <p:txBody>
          <a:bodyPr anchorCtr="0" anchor="t" bIns="45700" lIns="0" spcFirstLastPara="1" rIns="0" wrap="square" tIns="45700">
            <a:normAutofit/>
          </a:bodyPr>
          <a:lstStyle>
            <a:lvl1pPr lvl="0" algn="ctr">
              <a:lnSpc>
                <a:spcPct val="100000"/>
              </a:lnSpc>
              <a:spcBef>
                <a:spcPts val="1200"/>
              </a:spcBef>
              <a:spcAft>
                <a:spcPts val="0"/>
              </a:spcAft>
              <a:buSzPts val="2400"/>
              <a:buNone/>
              <a:defRPr sz="2400"/>
            </a:lvl1pPr>
            <a:lvl2pPr lvl="1" algn="ctr">
              <a:lnSpc>
                <a:spcPct val="100000"/>
              </a:lnSpc>
              <a:spcBef>
                <a:spcPts val="200"/>
              </a:spcBef>
              <a:spcAft>
                <a:spcPts val="0"/>
              </a:spcAft>
              <a:buClr>
                <a:schemeClr val="dk1"/>
              </a:buClr>
              <a:buSzPts val="2000"/>
              <a:buNone/>
              <a:defRPr sz="2000"/>
            </a:lvl2pPr>
            <a:lvl3pPr lvl="2" algn="ctr">
              <a:lnSpc>
                <a:spcPct val="100000"/>
              </a:lnSpc>
              <a:spcBef>
                <a:spcPts val="400"/>
              </a:spcBef>
              <a:spcAft>
                <a:spcPts val="0"/>
              </a:spcAft>
              <a:buClr>
                <a:schemeClr val="dk1"/>
              </a:buClr>
              <a:buSzPts val="1800"/>
              <a:buNone/>
              <a:defRPr sz="1800"/>
            </a:lvl3pPr>
            <a:lvl4pPr lvl="3" algn="ctr">
              <a:lnSpc>
                <a:spcPct val="100000"/>
              </a:lnSpc>
              <a:spcBef>
                <a:spcPts val="400"/>
              </a:spcBef>
              <a:spcAft>
                <a:spcPts val="0"/>
              </a:spcAft>
              <a:buClr>
                <a:schemeClr val="dk1"/>
              </a:buClr>
              <a:buSzPts val="1600"/>
              <a:buNone/>
              <a:defRPr sz="1600"/>
            </a:lvl4pPr>
            <a:lvl5pPr lvl="4" algn="ctr">
              <a:lnSpc>
                <a:spcPct val="100000"/>
              </a:lnSpc>
              <a:spcBef>
                <a:spcPts val="400"/>
              </a:spcBef>
              <a:spcAft>
                <a:spcPts val="0"/>
              </a:spcAft>
              <a:buClr>
                <a:schemeClr val="dk1"/>
              </a:buClr>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p:txBody>
      </p:sp>
      <p:sp>
        <p:nvSpPr>
          <p:cNvPr id="487" name="Google Shape;487;p9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88" name="Google Shape;488;p95"/>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9" name="Google Shape;489;p95"/>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90" name="Shape 490"/>
        <p:cNvGrpSpPr/>
        <p:nvPr/>
      </p:nvGrpSpPr>
      <p:grpSpPr>
        <a:xfrm>
          <a:off x="0" y="0"/>
          <a:ext cx="0" cy="0"/>
          <a:chOff x="0" y="0"/>
          <a:chExt cx="0" cy="0"/>
        </a:xfrm>
      </p:grpSpPr>
      <p:sp>
        <p:nvSpPr>
          <p:cNvPr id="491" name="Google Shape;491;p9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2" name="Google Shape;492;p96"/>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42900" lvl="0" marL="457200" algn="l">
              <a:lnSpc>
                <a:spcPct val="100000"/>
              </a:lnSpc>
              <a:spcBef>
                <a:spcPts val="1200"/>
              </a:spcBef>
              <a:spcAft>
                <a:spcPts val="0"/>
              </a:spcAft>
              <a:buSzPts val="1800"/>
              <a:buChar char=" "/>
              <a:defRPr/>
            </a:lvl1pPr>
            <a:lvl2pPr indent="-342900" lvl="1" marL="914400" algn="l">
              <a:lnSpc>
                <a:spcPct val="100000"/>
              </a:lnSpc>
              <a:spcBef>
                <a:spcPts val="200"/>
              </a:spcBef>
              <a:spcAft>
                <a:spcPts val="0"/>
              </a:spcAft>
              <a:buClr>
                <a:schemeClr val="dk1"/>
              </a:buClr>
              <a:buSzPts val="1800"/>
              <a:buChar char="◦"/>
              <a:defRPr/>
            </a:lvl2pPr>
            <a:lvl3pPr indent="-342900" lvl="2" marL="1371600" algn="l">
              <a:lnSpc>
                <a:spcPct val="100000"/>
              </a:lnSpc>
              <a:spcBef>
                <a:spcPts val="400"/>
              </a:spcBef>
              <a:spcAft>
                <a:spcPts val="0"/>
              </a:spcAft>
              <a:buClr>
                <a:schemeClr val="dk1"/>
              </a:buClr>
              <a:buSzPts val="1800"/>
              <a:buChar char="◦"/>
              <a:defRPr/>
            </a:lvl3pPr>
            <a:lvl4pPr indent="-342900" lvl="3" marL="1828800" algn="l">
              <a:lnSpc>
                <a:spcPct val="100000"/>
              </a:lnSpc>
              <a:spcBef>
                <a:spcPts val="400"/>
              </a:spcBef>
              <a:spcAft>
                <a:spcPts val="0"/>
              </a:spcAft>
              <a:buClr>
                <a:schemeClr val="dk1"/>
              </a:buClr>
              <a:buSzPts val="1800"/>
              <a:buChar char="◦"/>
              <a:defRPr/>
            </a:lvl4pPr>
            <a:lvl5pPr indent="-342900" lvl="4" marL="2286000" algn="l">
              <a:lnSpc>
                <a:spcPct val="100000"/>
              </a:lnSpc>
              <a:spcBef>
                <a:spcPts val="400"/>
              </a:spcBef>
              <a:spcAft>
                <a:spcPts val="0"/>
              </a:spcAft>
              <a:buClr>
                <a:schemeClr val="dk1"/>
              </a:buClr>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3" name="Google Shape;493;p9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494" name="Google Shape;494;p96"/>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96"/>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3" name="Shape 503"/>
        <p:cNvGrpSpPr/>
        <p:nvPr/>
      </p:nvGrpSpPr>
      <p:grpSpPr>
        <a:xfrm>
          <a:off x="0" y="0"/>
          <a:ext cx="0" cy="0"/>
          <a:chOff x="0" y="0"/>
          <a:chExt cx="0" cy="0"/>
        </a:xfrm>
      </p:grpSpPr>
      <p:sp>
        <p:nvSpPr>
          <p:cNvPr id="504" name="Google Shape;504;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5" name="Google Shape;505;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6" name="Google Shape;506;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507" name="Shape 507"/>
        <p:cNvGrpSpPr/>
        <p:nvPr/>
      </p:nvGrpSpPr>
      <p:grpSpPr>
        <a:xfrm>
          <a:off x="0" y="0"/>
          <a:ext cx="0" cy="0"/>
          <a:chOff x="0" y="0"/>
          <a:chExt cx="0" cy="0"/>
        </a:xfrm>
      </p:grpSpPr>
      <p:sp>
        <p:nvSpPr>
          <p:cNvPr id="508" name="Google Shape;508;p6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9" name="Google Shape;509;p6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10" name="Google Shape;510;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1" name="Google Shape;511;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2" name="Google Shape;512;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513" name="Shape 513"/>
        <p:cNvGrpSpPr/>
        <p:nvPr/>
      </p:nvGrpSpPr>
      <p:grpSpPr>
        <a:xfrm>
          <a:off x="0" y="0"/>
          <a:ext cx="0" cy="0"/>
          <a:chOff x="0" y="0"/>
          <a:chExt cx="0" cy="0"/>
        </a:xfrm>
      </p:grpSpPr>
      <p:sp>
        <p:nvSpPr>
          <p:cNvPr id="514" name="Google Shape;514;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5" name="Google Shape;515;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6" name="Google Shape;516;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7" name="Google Shape;517;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8" name="Google Shape;518;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3" name="Shape 33"/>
        <p:cNvGrpSpPr/>
        <p:nvPr/>
      </p:nvGrpSpPr>
      <p:grpSpPr>
        <a:xfrm>
          <a:off x="0" y="0"/>
          <a:ext cx="0" cy="0"/>
          <a:chOff x="0" y="0"/>
          <a:chExt cx="0" cy="0"/>
        </a:xfrm>
      </p:grpSpPr>
      <p:sp>
        <p:nvSpPr>
          <p:cNvPr id="34" name="Google Shape;34;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519" name="Shape 519"/>
        <p:cNvGrpSpPr/>
        <p:nvPr/>
      </p:nvGrpSpPr>
      <p:grpSpPr>
        <a:xfrm>
          <a:off x="0" y="0"/>
          <a:ext cx="0" cy="0"/>
          <a:chOff x="0" y="0"/>
          <a:chExt cx="0" cy="0"/>
        </a:xfrm>
      </p:grpSpPr>
      <p:sp>
        <p:nvSpPr>
          <p:cNvPr id="520" name="Google Shape;520;p6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6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22" name="Google Shape;522;p6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3" name="Google Shape;523;p6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4" name="Google Shape;524;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25" name="Shape 525"/>
        <p:cNvGrpSpPr/>
        <p:nvPr/>
      </p:nvGrpSpPr>
      <p:grpSpPr>
        <a:xfrm>
          <a:off x="0" y="0"/>
          <a:ext cx="0" cy="0"/>
          <a:chOff x="0" y="0"/>
          <a:chExt cx="0" cy="0"/>
        </a:xfrm>
      </p:grpSpPr>
      <p:sp>
        <p:nvSpPr>
          <p:cNvPr id="526" name="Google Shape;526;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7" name="Google Shape;527;p6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6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9" name="Google Shape;529;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1" name="Google Shape;531;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32" name="Shape 532"/>
        <p:cNvGrpSpPr/>
        <p:nvPr/>
      </p:nvGrpSpPr>
      <p:grpSpPr>
        <a:xfrm>
          <a:off x="0" y="0"/>
          <a:ext cx="0" cy="0"/>
          <a:chOff x="0" y="0"/>
          <a:chExt cx="0" cy="0"/>
        </a:xfrm>
      </p:grpSpPr>
      <p:sp>
        <p:nvSpPr>
          <p:cNvPr id="533" name="Google Shape;533;p6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4" name="Google Shape;534;p6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5" name="Google Shape;535;p6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6" name="Google Shape;536;p6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7" name="Google Shape;537;p6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8" name="Google Shape;538;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541" name="Shape 541"/>
        <p:cNvGrpSpPr/>
        <p:nvPr/>
      </p:nvGrpSpPr>
      <p:grpSpPr>
        <a:xfrm>
          <a:off x="0" y="0"/>
          <a:ext cx="0" cy="0"/>
          <a:chOff x="0" y="0"/>
          <a:chExt cx="0" cy="0"/>
        </a:xfrm>
      </p:grpSpPr>
      <p:sp>
        <p:nvSpPr>
          <p:cNvPr id="542" name="Google Shape;542;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3" name="Google Shape;543;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4" name="Google Shape;544;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5" name="Google Shape;545;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6" name="Shape 546"/>
        <p:cNvGrpSpPr/>
        <p:nvPr/>
      </p:nvGrpSpPr>
      <p:grpSpPr>
        <a:xfrm>
          <a:off x="0" y="0"/>
          <a:ext cx="0" cy="0"/>
          <a:chOff x="0" y="0"/>
          <a:chExt cx="0" cy="0"/>
        </a:xfrm>
      </p:grpSpPr>
      <p:sp>
        <p:nvSpPr>
          <p:cNvPr id="547" name="Google Shape;547;p6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8" name="Google Shape;548;p6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49" name="Google Shape;549;p6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0" name="Google Shape;550;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1" name="Google Shape;551;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2" name="Google Shape;552;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553" name="Shape 553"/>
        <p:cNvGrpSpPr/>
        <p:nvPr/>
      </p:nvGrpSpPr>
      <p:grpSpPr>
        <a:xfrm>
          <a:off x="0" y="0"/>
          <a:ext cx="0" cy="0"/>
          <a:chOff x="0" y="0"/>
          <a:chExt cx="0" cy="0"/>
        </a:xfrm>
      </p:grpSpPr>
      <p:sp>
        <p:nvSpPr>
          <p:cNvPr id="554" name="Google Shape;554;p6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5" name="Google Shape;555;p67"/>
          <p:cNvSpPr/>
          <p:nvPr>
            <p:ph idx="2" type="pic"/>
          </p:nvPr>
        </p:nvSpPr>
        <p:spPr>
          <a:xfrm>
            <a:off x="5183188" y="987425"/>
            <a:ext cx="6172200" cy="4873625"/>
          </a:xfrm>
          <a:prstGeom prst="rect">
            <a:avLst/>
          </a:prstGeom>
          <a:noFill/>
          <a:ln>
            <a:noFill/>
          </a:ln>
        </p:spPr>
      </p:sp>
      <p:sp>
        <p:nvSpPr>
          <p:cNvPr id="556" name="Google Shape;556;p6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57" name="Google Shape;557;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8" name="Google Shape;558;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9" name="Google Shape;559;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560" name="Shape 560"/>
        <p:cNvGrpSpPr/>
        <p:nvPr/>
      </p:nvGrpSpPr>
      <p:grpSpPr>
        <a:xfrm>
          <a:off x="0" y="0"/>
          <a:ext cx="0" cy="0"/>
          <a:chOff x="0" y="0"/>
          <a:chExt cx="0" cy="0"/>
        </a:xfrm>
      </p:grpSpPr>
      <p:sp>
        <p:nvSpPr>
          <p:cNvPr id="561" name="Google Shape;561;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2" name="Google Shape;562;p6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3" name="Google Shape;563;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4" name="Google Shape;564;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5" name="Google Shape;565;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566" name="Shape 566"/>
        <p:cNvGrpSpPr/>
        <p:nvPr/>
      </p:nvGrpSpPr>
      <p:grpSpPr>
        <a:xfrm>
          <a:off x="0" y="0"/>
          <a:ext cx="0" cy="0"/>
          <a:chOff x="0" y="0"/>
          <a:chExt cx="0" cy="0"/>
        </a:xfrm>
      </p:grpSpPr>
      <p:sp>
        <p:nvSpPr>
          <p:cNvPr id="567" name="Google Shape;567;p6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8" name="Google Shape;568;p6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9" name="Google Shape;569;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39" name="Shape 39"/>
        <p:cNvGrpSpPr/>
        <p:nvPr/>
      </p:nvGrpSpPr>
      <p:grpSpPr>
        <a:xfrm>
          <a:off x="0" y="0"/>
          <a:ext cx="0" cy="0"/>
          <a:chOff x="0" y="0"/>
          <a:chExt cx="0" cy="0"/>
        </a:xfrm>
      </p:grpSpPr>
      <p:sp>
        <p:nvSpPr>
          <p:cNvPr id="40" name="Google Shape;40;p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5" name="Shape 45"/>
        <p:cNvGrpSpPr/>
        <p:nvPr/>
      </p:nvGrpSpPr>
      <p:grpSpPr>
        <a:xfrm>
          <a:off x="0" y="0"/>
          <a:ext cx="0" cy="0"/>
          <a:chOff x="0" y="0"/>
          <a:chExt cx="0" cy="0"/>
        </a:xfrm>
      </p:grpSpPr>
      <p:sp>
        <p:nvSpPr>
          <p:cNvPr id="46" name="Google Shape;46;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52" name="Shape 52"/>
        <p:cNvGrpSpPr/>
        <p:nvPr/>
      </p:nvGrpSpPr>
      <p:grpSpPr>
        <a:xfrm>
          <a:off x="0" y="0"/>
          <a:ext cx="0" cy="0"/>
          <a:chOff x="0" y="0"/>
          <a:chExt cx="0" cy="0"/>
        </a:xfrm>
      </p:grpSpPr>
      <p:sp>
        <p:nvSpPr>
          <p:cNvPr id="53" name="Google Shape;53;p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61" name="Shape 61"/>
        <p:cNvGrpSpPr/>
        <p:nvPr/>
      </p:nvGrpSpPr>
      <p:grpSpPr>
        <a:xfrm>
          <a:off x="0" y="0"/>
          <a:ext cx="0" cy="0"/>
          <a:chOff x="0" y="0"/>
          <a:chExt cx="0" cy="0"/>
        </a:xfrm>
      </p:grpSpPr>
      <p:sp>
        <p:nvSpPr>
          <p:cNvPr id="62" name="Google Shape;62;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5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4.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slideLayout" Target="../slideLayouts/slideLayout44.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19" Type="http://schemas.openxmlformats.org/officeDocument/2006/relationships/slideLayout" Target="../slideLayouts/slideLayout46.xml"/><Relationship Id="rId6" Type="http://schemas.openxmlformats.org/officeDocument/2006/relationships/slideLayout" Target="../slideLayouts/slideLayout33.xml"/><Relationship Id="rId18" Type="http://schemas.openxmlformats.org/officeDocument/2006/relationships/slideLayout" Target="../slideLayouts/slideLayout45.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theme" Target="../theme/theme3.xml"/><Relationship Id="rId12" Type="http://schemas.openxmlformats.org/officeDocument/2006/relationships/slideLayout" Target="../slideLayouts/slideLayout57.xml"/><Relationship Id="rId1" Type="http://schemas.openxmlformats.org/officeDocument/2006/relationships/image" Target="../media/image1.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36"/>
          <p:cNvPicPr preferRelativeResize="0"/>
          <p:nvPr/>
        </p:nvPicPr>
        <p:blipFill rotWithShape="1">
          <a:blip r:embed="rId1">
            <a:alphaModFix amt="18000"/>
          </a:blip>
          <a:srcRect b="0" l="0" r="0" t="0"/>
          <a:stretch/>
        </p:blipFill>
        <p:spPr>
          <a:xfrm>
            <a:off x="-2220076" y="46601"/>
            <a:ext cx="6952005" cy="6858000"/>
          </a:xfrm>
          <a:prstGeom prst="rect">
            <a:avLst/>
          </a:prstGeom>
          <a:noFill/>
          <a:ln>
            <a:noFill/>
          </a:ln>
        </p:spPr>
      </p:pic>
      <p:sp>
        <p:nvSpPr>
          <p:cNvPr id="16" name="Google Shape;16;p36"/>
          <p:cNvSpPr txBox="1"/>
          <p:nvPr/>
        </p:nvSpPr>
        <p:spPr>
          <a:xfrm>
            <a:off x="10575179" y="15436"/>
            <a:ext cx="149592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0070C0"/>
                </a:solidFill>
                <a:latin typeface="Calibri"/>
                <a:ea typeface="Calibri"/>
                <a:cs typeface="Calibri"/>
                <a:sym typeface="Calibri"/>
              </a:rPr>
              <a:t>C2B_CSP008</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38"/>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90" name="Google Shape;90;p38"/>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91" name="Google Shape;91;p38"/>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100">
                <a:solidFill>
                  <a:schemeClr val="dk1"/>
                </a:solidFill>
                <a:latin typeface="Century Gothic"/>
                <a:ea typeface="Century Gothic"/>
                <a:cs typeface="Century Gothic"/>
                <a:sym typeface="Century Gothic"/>
              </a:defRPr>
            </a:lvl1pPr>
            <a:lvl2pPr indent="0" lvl="1" marL="0" marR="0" rtl="0" algn="r">
              <a:spcBef>
                <a:spcPts val="0"/>
              </a:spcBef>
              <a:buNone/>
              <a:defRPr b="0" i="0" sz="1100">
                <a:solidFill>
                  <a:schemeClr val="dk1"/>
                </a:solidFill>
                <a:latin typeface="Century Gothic"/>
                <a:ea typeface="Century Gothic"/>
                <a:cs typeface="Century Gothic"/>
                <a:sym typeface="Century Gothic"/>
              </a:defRPr>
            </a:lvl2pPr>
            <a:lvl3pPr indent="0" lvl="2" marL="0" marR="0" rtl="0" algn="r">
              <a:spcBef>
                <a:spcPts val="0"/>
              </a:spcBef>
              <a:buNone/>
              <a:defRPr b="0" i="0" sz="1100">
                <a:solidFill>
                  <a:schemeClr val="dk1"/>
                </a:solidFill>
                <a:latin typeface="Century Gothic"/>
                <a:ea typeface="Century Gothic"/>
                <a:cs typeface="Century Gothic"/>
                <a:sym typeface="Century Gothic"/>
              </a:defRPr>
            </a:lvl3pPr>
            <a:lvl4pPr indent="0" lvl="3" marL="0" marR="0" rtl="0" algn="r">
              <a:spcBef>
                <a:spcPts val="0"/>
              </a:spcBef>
              <a:buNone/>
              <a:defRPr b="0" i="0" sz="1100">
                <a:solidFill>
                  <a:schemeClr val="dk1"/>
                </a:solidFill>
                <a:latin typeface="Century Gothic"/>
                <a:ea typeface="Century Gothic"/>
                <a:cs typeface="Century Gothic"/>
                <a:sym typeface="Century Gothic"/>
              </a:defRPr>
            </a:lvl4pPr>
            <a:lvl5pPr indent="0" lvl="4" marL="0" marR="0" rtl="0" algn="r">
              <a:spcBef>
                <a:spcPts val="0"/>
              </a:spcBef>
              <a:buNone/>
              <a:defRPr b="0" i="0" sz="1100">
                <a:solidFill>
                  <a:schemeClr val="dk1"/>
                </a:solidFill>
                <a:latin typeface="Century Gothic"/>
                <a:ea typeface="Century Gothic"/>
                <a:cs typeface="Century Gothic"/>
                <a:sym typeface="Century Gothic"/>
              </a:defRPr>
            </a:lvl5pPr>
            <a:lvl6pPr indent="0" lvl="5" marL="0" marR="0" rtl="0" algn="r">
              <a:spcBef>
                <a:spcPts val="0"/>
              </a:spcBef>
              <a:buNone/>
              <a:defRPr b="0" i="0" sz="1100">
                <a:solidFill>
                  <a:schemeClr val="dk1"/>
                </a:solidFill>
                <a:latin typeface="Century Gothic"/>
                <a:ea typeface="Century Gothic"/>
                <a:cs typeface="Century Gothic"/>
                <a:sym typeface="Century Gothic"/>
              </a:defRPr>
            </a:lvl6pPr>
            <a:lvl7pPr indent="0" lvl="6" marL="0" marR="0" rtl="0" algn="r">
              <a:spcBef>
                <a:spcPts val="0"/>
              </a:spcBef>
              <a:buNone/>
              <a:defRPr b="0" i="0" sz="1100">
                <a:solidFill>
                  <a:schemeClr val="dk1"/>
                </a:solidFill>
                <a:latin typeface="Century Gothic"/>
                <a:ea typeface="Century Gothic"/>
                <a:cs typeface="Century Gothic"/>
                <a:sym typeface="Century Gothic"/>
              </a:defRPr>
            </a:lvl7pPr>
            <a:lvl8pPr indent="0" lvl="7" marL="0" marR="0" rtl="0" algn="r">
              <a:spcBef>
                <a:spcPts val="0"/>
              </a:spcBef>
              <a:buNone/>
              <a:defRPr b="0" i="0" sz="1100">
                <a:solidFill>
                  <a:schemeClr val="dk1"/>
                </a:solidFill>
                <a:latin typeface="Century Gothic"/>
                <a:ea typeface="Century Gothic"/>
                <a:cs typeface="Century Gothic"/>
                <a:sym typeface="Century Gothic"/>
              </a:defRPr>
            </a:lvl8pPr>
            <a:lvl9pPr indent="0" lvl="8" marL="0" marR="0" rt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4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3" name="Google Shape;283;p41"/>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284" name="Google Shape;284;p41"/>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100" cap="non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85" name="Google Shape;285;p41"/>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100">
                <a:solidFill>
                  <a:schemeClr val="dk1"/>
                </a:solidFill>
                <a:latin typeface="Century Gothic"/>
                <a:ea typeface="Century Gothic"/>
                <a:cs typeface="Century Gothic"/>
                <a:sym typeface="Century Gothic"/>
              </a:defRPr>
            </a:lvl1pPr>
            <a:lvl2pPr indent="0" lvl="1" marL="0" marR="0" rtl="0" algn="r">
              <a:spcBef>
                <a:spcPts val="0"/>
              </a:spcBef>
              <a:buNone/>
              <a:defRPr b="0" i="0" sz="1100">
                <a:solidFill>
                  <a:schemeClr val="dk1"/>
                </a:solidFill>
                <a:latin typeface="Century Gothic"/>
                <a:ea typeface="Century Gothic"/>
                <a:cs typeface="Century Gothic"/>
                <a:sym typeface="Century Gothic"/>
              </a:defRPr>
            </a:lvl2pPr>
            <a:lvl3pPr indent="0" lvl="2" marL="0" marR="0" rtl="0" algn="r">
              <a:spcBef>
                <a:spcPts val="0"/>
              </a:spcBef>
              <a:buNone/>
              <a:defRPr b="0" i="0" sz="1100">
                <a:solidFill>
                  <a:schemeClr val="dk1"/>
                </a:solidFill>
                <a:latin typeface="Century Gothic"/>
                <a:ea typeface="Century Gothic"/>
                <a:cs typeface="Century Gothic"/>
                <a:sym typeface="Century Gothic"/>
              </a:defRPr>
            </a:lvl3pPr>
            <a:lvl4pPr indent="0" lvl="3" marL="0" marR="0" rtl="0" algn="r">
              <a:spcBef>
                <a:spcPts val="0"/>
              </a:spcBef>
              <a:buNone/>
              <a:defRPr b="0" i="0" sz="1100">
                <a:solidFill>
                  <a:schemeClr val="dk1"/>
                </a:solidFill>
                <a:latin typeface="Century Gothic"/>
                <a:ea typeface="Century Gothic"/>
                <a:cs typeface="Century Gothic"/>
                <a:sym typeface="Century Gothic"/>
              </a:defRPr>
            </a:lvl4pPr>
            <a:lvl5pPr indent="0" lvl="4" marL="0" marR="0" rtl="0" algn="r">
              <a:spcBef>
                <a:spcPts val="0"/>
              </a:spcBef>
              <a:buNone/>
              <a:defRPr b="0" i="0" sz="1100">
                <a:solidFill>
                  <a:schemeClr val="dk1"/>
                </a:solidFill>
                <a:latin typeface="Century Gothic"/>
                <a:ea typeface="Century Gothic"/>
                <a:cs typeface="Century Gothic"/>
                <a:sym typeface="Century Gothic"/>
              </a:defRPr>
            </a:lvl5pPr>
            <a:lvl6pPr indent="0" lvl="5" marL="0" marR="0" rtl="0" algn="r">
              <a:spcBef>
                <a:spcPts val="0"/>
              </a:spcBef>
              <a:buNone/>
              <a:defRPr b="0" i="0" sz="1100">
                <a:solidFill>
                  <a:schemeClr val="dk1"/>
                </a:solidFill>
                <a:latin typeface="Century Gothic"/>
                <a:ea typeface="Century Gothic"/>
                <a:cs typeface="Century Gothic"/>
                <a:sym typeface="Century Gothic"/>
              </a:defRPr>
            </a:lvl6pPr>
            <a:lvl7pPr indent="0" lvl="6" marL="0" marR="0" rtl="0" algn="r">
              <a:spcBef>
                <a:spcPts val="0"/>
              </a:spcBef>
              <a:buNone/>
              <a:defRPr b="0" i="0" sz="1100">
                <a:solidFill>
                  <a:schemeClr val="dk1"/>
                </a:solidFill>
                <a:latin typeface="Century Gothic"/>
                <a:ea typeface="Century Gothic"/>
                <a:cs typeface="Century Gothic"/>
                <a:sym typeface="Century Gothic"/>
              </a:defRPr>
            </a:lvl7pPr>
            <a:lvl8pPr indent="0" lvl="7" marL="0" marR="0" rtl="0" algn="r">
              <a:spcBef>
                <a:spcPts val="0"/>
              </a:spcBef>
              <a:buNone/>
              <a:defRPr b="0" i="0" sz="1100">
                <a:solidFill>
                  <a:schemeClr val="dk1"/>
                </a:solidFill>
                <a:latin typeface="Century Gothic"/>
                <a:ea typeface="Century Gothic"/>
                <a:cs typeface="Century Gothic"/>
                <a:sym typeface="Century Gothic"/>
              </a:defRPr>
            </a:lvl8pPr>
            <a:lvl9pPr indent="0" lvl="8" marL="0" marR="0" rtl="0" algn="r">
              <a:spcBef>
                <a:spcPts val="0"/>
              </a:spcBef>
              <a:buNone/>
              <a:defRPr b="0" i="0" sz="11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6" name="Shape 496"/>
        <p:cNvGrpSpPr/>
        <p:nvPr/>
      </p:nvGrpSpPr>
      <p:grpSpPr>
        <a:xfrm>
          <a:off x="0" y="0"/>
          <a:ext cx="0" cy="0"/>
          <a:chOff x="0" y="0"/>
          <a:chExt cx="0" cy="0"/>
        </a:xfrm>
      </p:grpSpPr>
      <p:sp>
        <p:nvSpPr>
          <p:cNvPr id="497" name="Google Shape;497;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8" name="Google Shape;498;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99" name="Google Shape;499;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0" name="Google Shape;500;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1" name="Google Shape;501;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02" name="Google Shape;502;p49"/>
          <p:cNvPicPr preferRelativeResize="0"/>
          <p:nvPr/>
        </p:nvPicPr>
        <p:blipFill rotWithShape="1">
          <a:blip r:embed="rId1">
            <a:alphaModFix amt="18000"/>
          </a:blip>
          <a:srcRect b="0" l="0" r="0" t="0"/>
          <a:stretch/>
        </p:blipFill>
        <p:spPr>
          <a:xfrm>
            <a:off x="-2220076" y="46601"/>
            <a:ext cx="6952005"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5.png"/><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2.xml"/><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 Id="rId3" Type="http://schemas.openxmlformats.org/officeDocument/2006/relationships/image" Target="../media/image35.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29.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33.png"/><Relationship Id="rId6"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jp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57.png"/><Relationship Id="rId13" Type="http://schemas.openxmlformats.org/officeDocument/2006/relationships/image" Target="../media/image53.png"/><Relationship Id="rId12" Type="http://schemas.openxmlformats.org/officeDocument/2006/relationships/image" Target="../media/image49.jp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0.png"/><Relationship Id="rId4" Type="http://schemas.openxmlformats.org/officeDocument/2006/relationships/image" Target="../media/image47.jpg"/><Relationship Id="rId9" Type="http://schemas.openxmlformats.org/officeDocument/2006/relationships/image" Target="../media/image45.jpg"/><Relationship Id="rId15" Type="http://schemas.openxmlformats.org/officeDocument/2006/relationships/image" Target="../media/image51.jpg"/><Relationship Id="rId14" Type="http://schemas.openxmlformats.org/officeDocument/2006/relationships/image" Target="../media/image58.jpg"/><Relationship Id="rId5" Type="http://schemas.openxmlformats.org/officeDocument/2006/relationships/image" Target="../media/image44.jpg"/><Relationship Id="rId6" Type="http://schemas.openxmlformats.org/officeDocument/2006/relationships/image" Target="../media/image52.png"/><Relationship Id="rId7" Type="http://schemas.openxmlformats.org/officeDocument/2006/relationships/image" Target="../media/image42.jpg"/><Relationship Id="rId8"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56.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5.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0.jpg"/><Relationship Id="rId4" Type="http://schemas.openxmlformats.org/officeDocument/2006/relationships/image" Target="../media/image64.jpg"/><Relationship Id="rId5" Type="http://schemas.openxmlformats.org/officeDocument/2006/relationships/image" Target="../media/image6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5.xml"/><Relationship Id="rId3" Type="http://schemas.openxmlformats.org/officeDocument/2006/relationships/image" Target="../media/image6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28.png"/><Relationship Id="rId5"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3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1"/>
          <p:cNvPicPr preferRelativeResize="0"/>
          <p:nvPr/>
        </p:nvPicPr>
        <p:blipFill rotWithShape="1">
          <a:blip r:embed="rId3">
            <a:alphaModFix amt="52000"/>
          </a:blip>
          <a:srcRect b="0" l="0" r="0" t="0"/>
          <a:stretch/>
        </p:blipFill>
        <p:spPr>
          <a:xfrm>
            <a:off x="0" y="15766"/>
            <a:ext cx="12192000" cy="6857999"/>
          </a:xfrm>
          <a:prstGeom prst="rect">
            <a:avLst/>
          </a:prstGeom>
          <a:noFill/>
          <a:ln>
            <a:noFill/>
          </a:ln>
        </p:spPr>
      </p:pic>
      <p:sp>
        <p:nvSpPr>
          <p:cNvPr id="578" name="Google Shape;578;p1"/>
          <p:cNvSpPr/>
          <p:nvPr/>
        </p:nvSpPr>
        <p:spPr>
          <a:xfrm>
            <a:off x="5683741" y="539054"/>
            <a:ext cx="6508259" cy="230832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3089">
                <a:solidFill>
                  <a:schemeClr val="dk1"/>
                </a:solidFill>
                <a:latin typeface="Verdana"/>
                <a:ea typeface="Verdana"/>
                <a:cs typeface="Verdana"/>
                <a:sym typeface="Verdana"/>
              </a:rPr>
              <a:t>Ασφάλεια κρίσιμων </a:t>
            </a:r>
            <a:r>
              <a:rPr b="1" lang="en-US" sz="3004">
                <a:solidFill>
                  <a:schemeClr val="dk1"/>
                </a:solidFill>
                <a:latin typeface="Verdana"/>
                <a:ea typeface="Verdana"/>
                <a:cs typeface="Verdana"/>
                <a:sym typeface="Verdana"/>
              </a:rPr>
              <a:t>υποδομών στον </a:t>
            </a:r>
            <a:r>
              <a:rPr b="1" lang="en-US" sz="3089">
                <a:solidFill>
                  <a:schemeClr val="dk1"/>
                </a:solidFill>
                <a:latin typeface="Verdana"/>
                <a:ea typeface="Verdana"/>
                <a:cs typeface="Verdana"/>
                <a:sym typeface="Verdana"/>
              </a:rPr>
              <a:t>Ναυτιλιακό Τομέα </a:t>
            </a:r>
            <a:endParaRPr b="1" sz="3089">
              <a:solidFill>
                <a:schemeClr val="dk1"/>
              </a:solidFill>
              <a:latin typeface="Verdana"/>
              <a:ea typeface="Verdana"/>
              <a:cs typeface="Verdana"/>
              <a:sym typeface="Verdana"/>
            </a:endParaRPr>
          </a:p>
          <a:p>
            <a:pPr indent="0" lvl="0" marL="0" marR="0" rtl="0" algn="l">
              <a:lnSpc>
                <a:spcPct val="90000"/>
              </a:lnSpc>
              <a:spcBef>
                <a:spcPts val="0"/>
              </a:spcBef>
              <a:spcAft>
                <a:spcPts val="0"/>
              </a:spcAft>
              <a:buNone/>
            </a:pPr>
            <a:r>
              <a:t/>
            </a:r>
            <a:endParaRPr b="1" sz="3089">
              <a:solidFill>
                <a:schemeClr val="dk1"/>
              </a:solidFill>
              <a:latin typeface="Verdana"/>
              <a:ea typeface="Verdana"/>
              <a:cs typeface="Verdana"/>
              <a:sym typeface="Verdana"/>
            </a:endParaRPr>
          </a:p>
          <a:p>
            <a:pPr indent="0" lvl="0" marL="0" marR="0" rtl="0" algn="l">
              <a:lnSpc>
                <a:spcPct val="90000"/>
              </a:lnSpc>
              <a:spcBef>
                <a:spcPts val="0"/>
              </a:spcBef>
              <a:spcAft>
                <a:spcPts val="0"/>
              </a:spcAft>
              <a:buNone/>
            </a:pPr>
            <a:r>
              <a:rPr b="1" lang="en-US" sz="3089">
                <a:solidFill>
                  <a:schemeClr val="dk1"/>
                </a:solidFill>
                <a:latin typeface="Verdana"/>
                <a:ea typeface="Verdana"/>
                <a:cs typeface="Verdana"/>
                <a:sym typeface="Verdana"/>
              </a:rPr>
              <a:t>Μάθημα </a:t>
            </a:r>
            <a:r>
              <a:rPr b="0" i="0" lang="en-US" sz="1544" u="none" strike="noStrike">
                <a:solidFill>
                  <a:srgbClr val="000000"/>
                </a:solidFill>
                <a:latin typeface="Times New Roman"/>
                <a:ea typeface="Times New Roman"/>
                <a:cs typeface="Times New Roman"/>
                <a:sym typeface="Times New Roman"/>
              </a:rPr>
              <a:t>	</a:t>
            </a:r>
            <a:endParaRPr sz="1544">
              <a:solidFill>
                <a:srgbClr val="000000"/>
              </a:solidFill>
              <a:latin typeface="Times New Roman"/>
              <a:ea typeface="Times New Roman"/>
              <a:cs typeface="Times New Roman"/>
              <a:sym typeface="Times New Roman"/>
            </a:endParaRPr>
          </a:p>
        </p:txBody>
      </p:sp>
      <p:grpSp>
        <p:nvGrpSpPr>
          <p:cNvPr id="579" name="Google Shape;579;p1"/>
          <p:cNvGrpSpPr/>
          <p:nvPr/>
        </p:nvGrpSpPr>
        <p:grpSpPr>
          <a:xfrm>
            <a:off x="141079" y="-26289"/>
            <a:ext cx="1880988" cy="1139039"/>
            <a:chOff x="1138489" y="782122"/>
            <a:chExt cx="5088088" cy="3256800"/>
          </a:xfrm>
        </p:grpSpPr>
        <p:grpSp>
          <p:nvGrpSpPr>
            <p:cNvPr id="580" name="Google Shape;580;p1"/>
            <p:cNvGrpSpPr/>
            <p:nvPr/>
          </p:nvGrpSpPr>
          <p:grpSpPr>
            <a:xfrm>
              <a:off x="2984803" y="782122"/>
              <a:ext cx="1162455" cy="2904038"/>
              <a:chOff x="5729301" y="1851645"/>
              <a:chExt cx="1162455" cy="2904038"/>
            </a:xfrm>
          </p:grpSpPr>
          <p:sp>
            <p:nvSpPr>
              <p:cNvPr id="581" name="Google Shape;581;p1"/>
              <p:cNvSpPr/>
              <p:nvPr/>
            </p:nvSpPr>
            <p:spPr>
              <a:xfrm>
                <a:off x="5729301" y="1851645"/>
                <a:ext cx="1162455" cy="29040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cap="none">
                    <a:solidFill>
                      <a:schemeClr val="accent1"/>
                    </a:solidFill>
                    <a:latin typeface="Calibri"/>
                    <a:ea typeface="Calibri"/>
                    <a:cs typeface="Calibri"/>
                    <a:sym typeface="Calibri"/>
                  </a:rPr>
                  <a:t>2</a:t>
                </a:r>
                <a:endParaRPr/>
              </a:p>
            </p:txBody>
          </p:sp>
          <p:sp>
            <p:nvSpPr>
              <p:cNvPr id="582" name="Google Shape;582;p1"/>
              <p:cNvSpPr/>
              <p:nvPr/>
            </p:nvSpPr>
            <p:spPr>
              <a:xfrm>
                <a:off x="5861198" y="3587688"/>
                <a:ext cx="910664" cy="327991"/>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Calibri"/>
                  <a:ea typeface="Calibri"/>
                  <a:cs typeface="Calibri"/>
                  <a:sym typeface="Calibri"/>
                </a:endParaRPr>
              </a:p>
            </p:txBody>
          </p:sp>
        </p:grpSp>
        <p:sp>
          <p:nvSpPr>
            <p:cNvPr id="583" name="Google Shape;583;p1"/>
            <p:cNvSpPr/>
            <p:nvPr/>
          </p:nvSpPr>
          <p:spPr>
            <a:xfrm rot="-1385229">
              <a:off x="1444486" y="1828799"/>
              <a:ext cx="1815548" cy="1931504"/>
            </a:xfrm>
            <a:prstGeom prst="blockArc">
              <a:avLst>
                <a:gd fmla="val 2332549" name="adj1"/>
                <a:gd fmla="val 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p:txBody>
        </p:sp>
        <p:sp>
          <p:nvSpPr>
            <p:cNvPr id="584" name="Google Shape;584;p1"/>
            <p:cNvSpPr/>
            <p:nvPr/>
          </p:nvSpPr>
          <p:spPr>
            <a:xfrm>
              <a:off x="3047901" y="2584174"/>
              <a:ext cx="966211" cy="301738"/>
            </a:xfrm>
            <a:prstGeom prst="roundRect">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800">
                <a:solidFill>
                  <a:schemeClr val="lt1"/>
                </a:solidFill>
                <a:latin typeface="Calibri"/>
                <a:ea typeface="Calibri"/>
                <a:cs typeface="Calibri"/>
                <a:sym typeface="Calibri"/>
              </a:endParaRPr>
            </a:p>
          </p:txBody>
        </p:sp>
        <p:sp>
          <p:nvSpPr>
            <p:cNvPr id="585" name="Google Shape;585;p1"/>
            <p:cNvSpPr txBox="1"/>
            <p:nvPr/>
          </p:nvSpPr>
          <p:spPr>
            <a:xfrm>
              <a:off x="3116700" y="2829590"/>
              <a:ext cx="3109877" cy="1144016"/>
            </a:xfrm>
            <a:prstGeom prst="rect">
              <a:avLst/>
            </a:prstGeom>
            <a:noFill/>
            <a:ln>
              <a:noFill/>
            </a:ln>
          </p:spPr>
          <p:txBody>
            <a:bodyPr anchorCtr="0" anchor="t" bIns="45700" lIns="91425" spcFirstLastPara="1" rIns="91425" wrap="square" tIns="45700">
              <a:normAutofit fontScale="94117"/>
            </a:bodyPr>
            <a:lstStyle/>
            <a:p>
              <a:pPr indent="0" lvl="0" marL="0" marR="0" rtl="0" algn="l">
                <a:spcBef>
                  <a:spcPts val="0"/>
                </a:spcBef>
                <a:spcAft>
                  <a:spcPts val="0"/>
                </a:spcAft>
                <a:buNone/>
              </a:pPr>
              <a:r>
                <a:rPr lang="en-US" sz="2000">
                  <a:solidFill>
                    <a:srgbClr val="4472C4"/>
                  </a:solidFill>
                  <a:latin typeface="Calibri"/>
                  <a:ea typeface="Calibri"/>
                  <a:cs typeface="Calibri"/>
                  <a:sym typeface="Calibri"/>
                </a:rPr>
                <a:t>μονίδευση </a:t>
              </a:r>
              <a:endParaRPr sz="2000">
                <a:solidFill>
                  <a:srgbClr val="4472C4"/>
                </a:solidFill>
                <a:latin typeface="Calibri"/>
                <a:ea typeface="Calibri"/>
                <a:cs typeface="Calibri"/>
                <a:sym typeface="Calibri"/>
              </a:endParaRPr>
            </a:p>
          </p:txBody>
        </p:sp>
        <p:sp>
          <p:nvSpPr>
            <p:cNvPr id="586" name="Google Shape;586;p1"/>
            <p:cNvSpPr/>
            <p:nvPr/>
          </p:nvSpPr>
          <p:spPr>
            <a:xfrm>
              <a:off x="4022861" y="984108"/>
              <a:ext cx="843727" cy="2376031"/>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b="1" lang="en-US" sz="4626" cap="none">
                  <a:solidFill>
                    <a:schemeClr val="accent1"/>
                  </a:solidFill>
                  <a:latin typeface="Calibri"/>
                  <a:ea typeface="Calibri"/>
                  <a:cs typeface="Calibri"/>
                  <a:sym typeface="Calibri"/>
                </a:rPr>
                <a:t>B </a:t>
              </a:r>
              <a:endParaRPr/>
            </a:p>
          </p:txBody>
        </p:sp>
      </p:grpSp>
      <p:sp>
        <p:nvSpPr>
          <p:cNvPr id="587" name="Google Shape;587;p1"/>
          <p:cNvSpPr txBox="1"/>
          <p:nvPr/>
        </p:nvSpPr>
        <p:spPr>
          <a:xfrm>
            <a:off x="6251753" y="6404219"/>
            <a:ext cx="4323426" cy="4205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FFBA00"/>
              </a:buClr>
              <a:buSzPts val="1600"/>
              <a:buFont typeface="Calibri"/>
              <a:buNone/>
            </a:pPr>
            <a:r>
              <a:rPr b="0" i="0" lang="en-US" sz="1600" u="none" cap="none" strike="noStrike">
                <a:solidFill>
                  <a:srgbClr val="000000"/>
                </a:solidFill>
                <a:latin typeface="Century Gothic"/>
                <a:ea typeface="Century Gothic"/>
                <a:cs typeface="Century Gothic"/>
                <a:sym typeface="Century Gothic"/>
              </a:rPr>
              <a:t>ΠΑΡΟΥΣΙΑΣΗ ΑΠΟ: BRUNO BENDER </a:t>
            </a:r>
            <a:endParaRPr/>
          </a:p>
        </p:txBody>
      </p:sp>
      <p:sp>
        <p:nvSpPr>
          <p:cNvPr id="588" name="Google Shape;588;p1"/>
          <p:cNvSpPr txBox="1"/>
          <p:nvPr/>
        </p:nvSpPr>
        <p:spPr>
          <a:xfrm>
            <a:off x="5601915" y="3301186"/>
            <a:ext cx="5960432" cy="1008926"/>
          </a:xfrm>
          <a:prstGeom prst="rect">
            <a:avLst/>
          </a:prstGeom>
          <a:noFill/>
          <a:ln>
            <a:noFill/>
          </a:ln>
        </p:spPr>
        <p:txBody>
          <a:bodyPr anchorCtr="0" anchor="t" bIns="45700" lIns="91425" spcFirstLastPara="1" rIns="91425" wrap="square" tIns="45700">
            <a:normAutofit fontScale="94444"/>
          </a:bodyPr>
          <a:lstStyle/>
          <a:p>
            <a:pPr indent="0" lvl="0" marL="0" marR="0" rtl="0" algn="l">
              <a:lnSpc>
                <a:spcPct val="100000"/>
              </a:lnSpc>
              <a:spcBef>
                <a:spcPts val="0"/>
              </a:spcBef>
              <a:spcAft>
                <a:spcPts val="0"/>
              </a:spcAft>
              <a:buClr>
                <a:srgbClr val="FFBA00"/>
              </a:buClr>
              <a:buSzPct val="100000"/>
              <a:buFont typeface="Calibri"/>
              <a:buNone/>
            </a:pPr>
            <a:r>
              <a:rPr b="1" i="0" lang="en-US" sz="4400" u="none" cap="none" strike="noStrike">
                <a:solidFill>
                  <a:srgbClr val="D87A1A"/>
                </a:solidFill>
                <a:latin typeface="Century Gothic"/>
                <a:ea typeface="Century Gothic"/>
                <a:cs typeface="Century Gothic"/>
                <a:sym typeface="Century Gothic"/>
              </a:rPr>
              <a:t>CSP008_C_M </a:t>
            </a:r>
            <a:endParaRPr/>
          </a:p>
        </p:txBody>
      </p:sp>
      <p:pic>
        <p:nvPicPr>
          <p:cNvPr descr="A black and white cover with blue squares&#10;&#10;Description automatically generated" id="589" name="Google Shape;589;p1"/>
          <p:cNvPicPr preferRelativeResize="0"/>
          <p:nvPr/>
        </p:nvPicPr>
        <p:blipFill rotWithShape="1">
          <a:blip r:embed="rId4">
            <a:alphaModFix/>
          </a:blip>
          <a:srcRect b="0" l="0" r="0" t="0"/>
          <a:stretch/>
        </p:blipFill>
        <p:spPr>
          <a:xfrm>
            <a:off x="0" y="-2235"/>
            <a:ext cx="5840730" cy="6862275"/>
          </a:xfrm>
          <a:custGeom>
            <a:rect b="b" l="l" r="r" t="t"/>
            <a:pathLst>
              <a:path extrusionOk="0" h="6887937" w="5840730">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rgbClr val="E7E6E6"/>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10"/>
          <p:cNvSpPr txBox="1"/>
          <p:nvPr>
            <p:ph type="ctrTitle"/>
          </p:nvPr>
        </p:nvSpPr>
        <p:spPr>
          <a:xfrm>
            <a:off x="6615541" y="492370"/>
            <a:ext cx="5441988" cy="17416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Book Antiqua"/>
              <a:buNone/>
            </a:pPr>
            <a:r>
              <a:rPr lang="en-US" sz="3600"/>
              <a:t>Θέμα 1:</a:t>
            </a:r>
            <a:br>
              <a:rPr lang="en-US" sz="3600"/>
            </a:br>
            <a:r>
              <a:rPr lang="en-US" sz="3600"/>
              <a:t>Κίνδυνοι για την ασφάλεια στον κυβερνοχώρο στον </a:t>
            </a:r>
            <a:r>
              <a:rPr lang="en-US"/>
              <a:t>ν</a:t>
            </a:r>
            <a:r>
              <a:rPr lang="en-US" sz="3600"/>
              <a:t>αυτιλιακό τομέα</a:t>
            </a:r>
            <a:endParaRPr sz="3600"/>
          </a:p>
        </p:txBody>
      </p:sp>
      <p:sp>
        <p:nvSpPr>
          <p:cNvPr id="708" name="Google Shape;708;p10"/>
          <p:cNvSpPr txBox="1"/>
          <p:nvPr>
            <p:ph idx="1" type="subTitle"/>
          </p:nvPr>
        </p:nvSpPr>
        <p:spPr>
          <a:xfrm>
            <a:off x="6605708" y="2365217"/>
            <a:ext cx="4786877" cy="763899"/>
          </a:xfrm>
          <a:prstGeom prst="rect">
            <a:avLst/>
          </a:prstGeom>
          <a:noFill/>
          <a:ln>
            <a:noFill/>
          </a:ln>
        </p:spPr>
        <p:txBody>
          <a:bodyPr anchorCtr="0" anchor="t" bIns="0" lIns="91425" spcFirstLastPara="1" rIns="91425" wrap="square" tIns="91425">
            <a:normAutofit fontScale="95487" lnSpcReduction="10000"/>
          </a:bodyPr>
          <a:lstStyle/>
          <a:p>
            <a:pPr indent="0" lvl="0" marL="0" rtl="0" algn="l">
              <a:lnSpc>
                <a:spcPct val="100000"/>
              </a:lnSpc>
              <a:spcBef>
                <a:spcPts val="0"/>
              </a:spcBef>
              <a:spcAft>
                <a:spcPts val="0"/>
              </a:spcAft>
              <a:buSzPct val="100000"/>
              <a:buNone/>
            </a:pPr>
            <a:r>
              <a:rPr lang="en-US"/>
              <a:t>Θα καλύψουμε αυτές τις δεξιότητες </a:t>
            </a:r>
            <a:endParaRPr/>
          </a:p>
          <a:p>
            <a:pPr indent="0" lvl="0" marL="0" rtl="0" algn="l">
              <a:lnSpc>
                <a:spcPct val="100000"/>
              </a:lnSpc>
              <a:spcBef>
                <a:spcPts val="0"/>
              </a:spcBef>
              <a:spcAft>
                <a:spcPts val="0"/>
              </a:spcAft>
              <a:buSzPct val="100000"/>
              <a:buNone/>
            </a:pPr>
            <a:r>
              <a:t/>
            </a:r>
            <a:endParaRPr/>
          </a:p>
        </p:txBody>
      </p:sp>
      <p:sp>
        <p:nvSpPr>
          <p:cNvPr id="709" name="Google Shape;709;p10"/>
          <p:cNvSpPr txBox="1"/>
          <p:nvPr>
            <p:ph idx="3" type="body"/>
          </p:nvPr>
        </p:nvSpPr>
        <p:spPr>
          <a:xfrm>
            <a:off x="6318739" y="3195376"/>
            <a:ext cx="5631214" cy="3563233"/>
          </a:xfrm>
          <a:prstGeom prst="rect">
            <a:avLst/>
          </a:prstGeom>
          <a:noFill/>
          <a:ln>
            <a:noFill/>
          </a:ln>
        </p:spPr>
        <p:txBody>
          <a:bodyPr anchorCtr="0" anchor="t" bIns="45700" lIns="91425" spcFirstLastPara="1" rIns="0" wrap="square" tIns="0">
            <a:normAutofit fontScale="96184"/>
          </a:bodyPr>
          <a:lstStyle/>
          <a:p>
            <a:pPr indent="-274321" lvl="0" marL="274320" rtl="0" algn="l">
              <a:lnSpc>
                <a:spcPct val="100000"/>
              </a:lnSpc>
              <a:spcBef>
                <a:spcPts val="0"/>
              </a:spcBef>
              <a:spcAft>
                <a:spcPts val="0"/>
              </a:spcAft>
              <a:buSzPct val="100000"/>
              <a:buChar char="o"/>
            </a:pPr>
            <a:r>
              <a:rPr lang="en-US" sz="1100"/>
              <a:t>Εισαγωγή στην ασφάλεια των πληροφοριών: Αυτή η ενότητα θα εισαγάγει την έννοια της ασφάλειας των πληροφοριών και τη σημασία της για τους οργανισμούς.  Θα συζητήσει επίσης τους διαφορετικούς τύπους πληροφοριακών στοιχείων που πρέπει να προστατευθούν, καθώς και τις διαφορετικές απειλές και τρωτά σημεία που αντιμετωπίζουν αυτοί οι τύποι πληροφοριακών στοιχείων. </a:t>
            </a:r>
            <a:endParaRPr/>
          </a:p>
          <a:p>
            <a:pPr indent="-274321" lvl="0" marL="274320" rtl="0" algn="l">
              <a:lnSpc>
                <a:spcPct val="100000"/>
              </a:lnSpc>
              <a:spcBef>
                <a:spcPts val="600"/>
              </a:spcBef>
              <a:spcAft>
                <a:spcPts val="0"/>
              </a:spcAft>
              <a:buSzPct val="100000"/>
              <a:buChar char="o"/>
            </a:pPr>
            <a:r>
              <a:rPr lang="en-US" sz="1100"/>
              <a:t>Εισαγωγή στην ασφάλεια στον κυβερνοχώρο: Αυτή η ενότητα θα επικεντρωθεί στις συγκεκριμένες απειλές και τα τρωτά σημεία που υπάρχουν στον τομέα του κυβερνοχώρου.  Θα καλύψει επίσης τους διαφορετικούς τύπους επιθέσεων στον κυβερνοχώρο που μπορούν να ξεκινήσουν, καθώς και τους διαφορετικούς τρόπους για τον μετριασμό αυτών των επιθέσεων. </a:t>
            </a:r>
            <a:endParaRPr/>
          </a:p>
          <a:p>
            <a:pPr indent="-274321" lvl="0" marL="274320" rtl="0" algn="l">
              <a:lnSpc>
                <a:spcPct val="100000"/>
              </a:lnSpc>
              <a:spcBef>
                <a:spcPts val="600"/>
              </a:spcBef>
              <a:spcAft>
                <a:spcPts val="0"/>
              </a:spcAft>
              <a:buSzPct val="100000"/>
              <a:buChar char="o"/>
            </a:pPr>
            <a:r>
              <a:rPr lang="en-US" sz="1100"/>
              <a:t>Η τριάδα της CIA: Αυτή η ενότητα θα καλύψει τους τρεις πυλώνες της ασφάλειας των πληροφοριών: Εμπιστευτικότητα, ακεραιότητα και διαθεσιμότητα.  Θα εξηγήσει τι σημαίνει κάθε πυλώνας και γιατί είναι σημαντικό. </a:t>
            </a:r>
            <a:endParaRPr/>
          </a:p>
          <a:p>
            <a:pPr indent="-274321" lvl="0" marL="274320" rtl="0" algn="l">
              <a:lnSpc>
                <a:spcPct val="100000"/>
              </a:lnSpc>
              <a:spcBef>
                <a:spcPts val="600"/>
              </a:spcBef>
              <a:spcAft>
                <a:spcPts val="0"/>
              </a:spcAft>
              <a:buSzPct val="100000"/>
              <a:buChar char="o"/>
            </a:pPr>
            <a:r>
              <a:rPr lang="en-US" sz="1100"/>
              <a:t>Αλλα μοντέλα ασφαλείας: Αυτή η ενότητα θα καλύψει άλλα μοντέλα ασφαλείας που μπορούν να χρησιμοποιηθούν για την προστασία των πληροφοριακών στοιχείων.  Αυτά τα μοντέλα περιλαμβάνουν το NIST Cybersecurity Framework, το πρότυπο ISO/ IEC 27001 και το πλαίσιο COBIT. </a:t>
            </a:r>
            <a:endParaRPr/>
          </a:p>
          <a:p>
            <a:pPr indent="-207137" lvl="0" marL="274320" rtl="0" algn="l">
              <a:lnSpc>
                <a:spcPct val="100000"/>
              </a:lnSpc>
              <a:spcBef>
                <a:spcPts val="600"/>
              </a:spcBef>
              <a:spcAft>
                <a:spcPts val="0"/>
              </a:spcAft>
              <a:buSzPct val="100000"/>
              <a:buNone/>
            </a:pPr>
            <a:r>
              <a:t/>
            </a:r>
            <a:endParaRPr sz="1100"/>
          </a:p>
          <a:p>
            <a:pPr indent="0" lvl="0" marL="0" rtl="0" algn="l">
              <a:lnSpc>
                <a:spcPct val="100000"/>
              </a:lnSpc>
              <a:spcBef>
                <a:spcPts val="600"/>
              </a:spcBef>
              <a:spcAft>
                <a:spcPts val="0"/>
              </a:spcAft>
              <a:buSzPct val="100000"/>
              <a:buNone/>
            </a:pPr>
            <a:r>
              <a:t/>
            </a:r>
            <a:endParaRPr sz="1100"/>
          </a:p>
        </p:txBody>
      </p:sp>
      <p:cxnSp>
        <p:nvCxnSpPr>
          <p:cNvPr id="710" name="Google Shape;710;p10"/>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11" name="Google Shape;711;p10"/>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Une image contenant capture d’écran, Appareils électroniques, ciel, contrôle&#10;&#10;Description générée automatiquement" id="712" name="Google Shape;712;p10"/>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11"/>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Book Antiqua"/>
              <a:buNone/>
            </a:pPr>
            <a:r>
              <a:rPr lang="en-US" sz="3200"/>
              <a:t>Θέμα 2:</a:t>
            </a:r>
            <a:br>
              <a:rPr lang="en-US" sz="3200"/>
            </a:br>
            <a:r>
              <a:rPr lang="en-US" sz="3200"/>
              <a:t>Απειλές και ευπάθειες</a:t>
            </a:r>
            <a:endParaRPr sz="3200"/>
          </a:p>
        </p:txBody>
      </p:sp>
      <p:sp>
        <p:nvSpPr>
          <p:cNvPr id="719" name="Google Shape;719;p11"/>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fontScale="95487" lnSpcReduction="10000"/>
          </a:bodyPr>
          <a:lstStyle/>
          <a:p>
            <a:pPr indent="0" lvl="0" marL="0" rtl="0" algn="l">
              <a:lnSpc>
                <a:spcPct val="100000"/>
              </a:lnSpc>
              <a:spcBef>
                <a:spcPts val="0"/>
              </a:spcBef>
              <a:spcAft>
                <a:spcPts val="0"/>
              </a:spcAft>
              <a:buSzPct val="100000"/>
              <a:buNone/>
            </a:pPr>
            <a:r>
              <a:rPr lang="en-US"/>
              <a:t>Θα καλύψουμε αυτές τις δεξιότητες </a:t>
            </a:r>
            <a:endParaRPr/>
          </a:p>
          <a:p>
            <a:pPr indent="0" lvl="0" marL="0" rtl="0" algn="l">
              <a:lnSpc>
                <a:spcPct val="100000"/>
              </a:lnSpc>
              <a:spcBef>
                <a:spcPts val="0"/>
              </a:spcBef>
              <a:spcAft>
                <a:spcPts val="0"/>
              </a:spcAft>
              <a:buSzPct val="100000"/>
              <a:buNone/>
            </a:pPr>
            <a:r>
              <a:t/>
            </a:r>
            <a:endParaRPr/>
          </a:p>
        </p:txBody>
      </p:sp>
      <p:sp>
        <p:nvSpPr>
          <p:cNvPr id="720" name="Google Shape;720;p11"/>
          <p:cNvSpPr txBox="1"/>
          <p:nvPr>
            <p:ph idx="3" type="body"/>
          </p:nvPr>
        </p:nvSpPr>
        <p:spPr>
          <a:xfrm>
            <a:off x="6605707" y="3348616"/>
            <a:ext cx="5586293" cy="3052183"/>
          </a:xfrm>
          <a:prstGeom prst="rect">
            <a:avLst/>
          </a:prstGeom>
          <a:noFill/>
          <a:ln>
            <a:noFill/>
          </a:ln>
        </p:spPr>
        <p:txBody>
          <a:bodyPr anchorCtr="0" anchor="t" bIns="45700" lIns="91425" spcFirstLastPara="1" rIns="0" wrap="square" tIns="0">
            <a:normAutofit fontScale="97500"/>
          </a:bodyPr>
          <a:lstStyle/>
          <a:p>
            <a:pPr indent="-342931" lvl="0" marL="342900" rtl="0" algn="l">
              <a:lnSpc>
                <a:spcPct val="100000"/>
              </a:lnSpc>
              <a:spcBef>
                <a:spcPts val="0"/>
              </a:spcBef>
              <a:spcAft>
                <a:spcPts val="0"/>
              </a:spcAft>
              <a:buSzPct val="100000"/>
              <a:buFont typeface="Book Antiqua"/>
              <a:buAutoNum type="arabicPeriod"/>
            </a:pPr>
            <a:r>
              <a:rPr lang="en-US" sz="1300"/>
              <a:t>AIS: Τι είναι μια κρίσιμη υποδομή - νομική χρήση και ιδιαιτερότητες </a:t>
            </a:r>
            <a:endParaRPr/>
          </a:p>
          <a:p>
            <a:pPr indent="-342931" lvl="0" marL="342900" rtl="0" algn="l">
              <a:lnSpc>
                <a:spcPct val="100000"/>
              </a:lnSpc>
              <a:spcBef>
                <a:spcPts val="600"/>
              </a:spcBef>
              <a:spcAft>
                <a:spcPts val="0"/>
              </a:spcAft>
              <a:buSzPct val="100000"/>
              <a:buFont typeface="Book Antiqua"/>
              <a:buAutoNum type="arabicPeriod"/>
            </a:pPr>
            <a:r>
              <a:rPr lang="en-US" sz="1300"/>
              <a:t>Περιγραφή ενός πλαισίου CI, συμπεριλαμβανομένου του υλικού, του λογισμικού και των δικτύων. </a:t>
            </a:r>
            <a:endParaRPr/>
          </a:p>
          <a:p>
            <a:pPr indent="-342931" lvl="0" marL="342900" rtl="0" algn="l">
              <a:lnSpc>
                <a:spcPct val="100000"/>
              </a:lnSpc>
              <a:spcBef>
                <a:spcPts val="600"/>
              </a:spcBef>
              <a:spcAft>
                <a:spcPts val="0"/>
              </a:spcAft>
              <a:buSzPct val="100000"/>
              <a:buFont typeface="Book Antiqua"/>
              <a:buAutoNum type="arabicPeriod"/>
            </a:pPr>
            <a:r>
              <a:rPr lang="en-US" sz="1300"/>
              <a:t>Τρόποι που απειλούνται οι κρίσιμες υποδομές</a:t>
            </a:r>
            <a:endParaRPr sz="1300"/>
          </a:p>
          <a:p>
            <a:pPr indent="-274320" lvl="1" marL="274320" rtl="0" algn="l">
              <a:lnSpc>
                <a:spcPct val="100000"/>
              </a:lnSpc>
              <a:spcBef>
                <a:spcPts val="600"/>
              </a:spcBef>
              <a:spcAft>
                <a:spcPts val="0"/>
              </a:spcAft>
              <a:buClr>
                <a:schemeClr val="lt1"/>
              </a:buClr>
              <a:buSzPct val="100000"/>
              <a:buChar char="o"/>
            </a:pPr>
            <a:r>
              <a:rPr lang="en-US"/>
              <a:t>Eπιτιθέμενοι</a:t>
            </a:r>
            <a:endParaRPr/>
          </a:p>
          <a:p>
            <a:pPr indent="-274320" lvl="1" marL="274320" rtl="0" algn="l">
              <a:lnSpc>
                <a:spcPct val="100000"/>
              </a:lnSpc>
              <a:spcBef>
                <a:spcPts val="600"/>
              </a:spcBef>
              <a:spcAft>
                <a:spcPts val="0"/>
              </a:spcAft>
              <a:buClr>
                <a:schemeClr val="lt1"/>
              </a:buClr>
              <a:buSzPct val="100000"/>
              <a:buChar char="o"/>
            </a:pPr>
            <a:r>
              <a:rPr lang="en-US"/>
              <a:t>Μέτρα μετριασμού </a:t>
            </a:r>
            <a:endParaRPr/>
          </a:p>
          <a:p>
            <a:pPr indent="-342931" lvl="0" marL="342900" rtl="0" algn="l">
              <a:lnSpc>
                <a:spcPct val="100000"/>
              </a:lnSpc>
              <a:spcBef>
                <a:spcPts val="600"/>
              </a:spcBef>
              <a:spcAft>
                <a:spcPts val="0"/>
              </a:spcAft>
              <a:buSzPct val="100000"/>
              <a:buAutoNum type="arabicPeriod"/>
            </a:pPr>
            <a:r>
              <a:rPr lang="en-US" sz="1300"/>
              <a:t>Σχέδια και δράσεις ανθεκτικότητας </a:t>
            </a:r>
            <a:endParaRPr/>
          </a:p>
          <a:p>
            <a:pPr indent="-274320" lvl="1" marL="274320" rtl="0" algn="l">
              <a:lnSpc>
                <a:spcPct val="100000"/>
              </a:lnSpc>
              <a:spcBef>
                <a:spcPts val="600"/>
              </a:spcBef>
              <a:spcAft>
                <a:spcPts val="0"/>
              </a:spcAft>
              <a:buClr>
                <a:schemeClr val="lt1"/>
              </a:buClr>
              <a:buSzPct val="100000"/>
              <a:buChar char="o"/>
            </a:pPr>
            <a:r>
              <a:rPr lang="en-US"/>
              <a:t>Αλλο </a:t>
            </a:r>
            <a:endParaRPr/>
          </a:p>
        </p:txBody>
      </p:sp>
      <p:cxnSp>
        <p:nvCxnSpPr>
          <p:cNvPr id="721" name="Google Shape;721;p11"/>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22" name="Google Shape;722;p11"/>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Une image contenant ciel, nuage, ordinateur portable, bâtiment&#10;&#10;Description générée automatiquement" id="723" name="Google Shape;723;p11"/>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2"/>
          <p:cNvSpPr txBox="1"/>
          <p:nvPr>
            <p:ph type="ctrTitle"/>
          </p:nvPr>
        </p:nvSpPr>
        <p:spPr>
          <a:xfrm>
            <a:off x="6615541" y="715654"/>
            <a:ext cx="54419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Book Antiqua"/>
              <a:buNone/>
            </a:pPr>
            <a:r>
              <a:rPr lang="en-US" sz="3200"/>
              <a:t>Θέμα 3:</a:t>
            </a:r>
            <a:br>
              <a:rPr lang="en-US" sz="3200"/>
            </a:br>
            <a:r>
              <a:rPr lang="en-US" sz="3200"/>
              <a:t>Περιπτώσεις χρήσης</a:t>
            </a:r>
            <a:endParaRPr sz="3200"/>
          </a:p>
        </p:txBody>
      </p:sp>
      <p:sp>
        <p:nvSpPr>
          <p:cNvPr id="729" name="Google Shape;729;p12"/>
          <p:cNvSpPr txBox="1"/>
          <p:nvPr>
            <p:ph idx="1" type="subTitle"/>
          </p:nvPr>
        </p:nvSpPr>
        <p:spPr>
          <a:xfrm>
            <a:off x="6605708" y="2431477"/>
            <a:ext cx="4786877" cy="763899"/>
          </a:xfrm>
          <a:prstGeom prst="rect">
            <a:avLst/>
          </a:prstGeom>
          <a:noFill/>
          <a:ln>
            <a:noFill/>
          </a:ln>
        </p:spPr>
        <p:txBody>
          <a:bodyPr anchorCtr="0" anchor="t" bIns="0" lIns="91425" spcFirstLastPara="1" rIns="91425" wrap="square" tIns="91425">
            <a:normAutofit fontScale="95487" lnSpcReduction="10000"/>
          </a:bodyPr>
          <a:lstStyle/>
          <a:p>
            <a:pPr indent="0" lvl="0" marL="0" rtl="0" algn="l">
              <a:lnSpc>
                <a:spcPct val="100000"/>
              </a:lnSpc>
              <a:spcBef>
                <a:spcPts val="0"/>
              </a:spcBef>
              <a:spcAft>
                <a:spcPts val="0"/>
              </a:spcAft>
              <a:buSzPct val="100000"/>
              <a:buNone/>
            </a:pPr>
            <a:r>
              <a:rPr lang="en-US"/>
              <a:t>Θα καλύψουμε αυτές τις δεξιότητες </a:t>
            </a:r>
            <a:endParaRPr/>
          </a:p>
          <a:p>
            <a:pPr indent="0" lvl="0" marL="0" rtl="0" algn="l">
              <a:lnSpc>
                <a:spcPct val="100000"/>
              </a:lnSpc>
              <a:spcBef>
                <a:spcPts val="0"/>
              </a:spcBef>
              <a:spcAft>
                <a:spcPts val="0"/>
              </a:spcAft>
              <a:buSzPct val="100000"/>
              <a:buNone/>
            </a:pPr>
            <a:r>
              <a:t/>
            </a:r>
            <a:endParaRPr/>
          </a:p>
        </p:txBody>
      </p:sp>
      <p:sp>
        <p:nvSpPr>
          <p:cNvPr id="730" name="Google Shape;730;p12"/>
          <p:cNvSpPr txBox="1"/>
          <p:nvPr>
            <p:ph idx="3" type="body"/>
          </p:nvPr>
        </p:nvSpPr>
        <p:spPr>
          <a:xfrm>
            <a:off x="6605707" y="3348616"/>
            <a:ext cx="5344245" cy="3052183"/>
          </a:xfrm>
          <a:prstGeom prst="rect">
            <a:avLst/>
          </a:prstGeom>
          <a:noFill/>
          <a:ln>
            <a:noFill/>
          </a:ln>
        </p:spPr>
        <p:txBody>
          <a:bodyPr anchorCtr="0" anchor="t" bIns="45700" lIns="91425" spcFirstLastPara="1" rIns="0" wrap="square" tIns="0">
            <a:normAutofit fontScale="99563"/>
          </a:bodyPr>
          <a:lstStyle/>
          <a:p>
            <a:pPr indent="-274376" lvl="0" marL="274320" rtl="0" algn="l">
              <a:lnSpc>
                <a:spcPct val="100000"/>
              </a:lnSpc>
              <a:spcBef>
                <a:spcPts val="0"/>
              </a:spcBef>
              <a:spcAft>
                <a:spcPts val="0"/>
              </a:spcAft>
              <a:buSzPct val="100000"/>
              <a:buChar char="o"/>
            </a:pPr>
            <a:r>
              <a:rPr lang="en-US"/>
              <a:t>1. Εθνικά σχέδια </a:t>
            </a:r>
            <a:endParaRPr/>
          </a:p>
          <a:p>
            <a:pPr indent="-274376" lvl="0" marL="274320" rtl="0" algn="l">
              <a:lnSpc>
                <a:spcPct val="100000"/>
              </a:lnSpc>
              <a:spcBef>
                <a:spcPts val="600"/>
              </a:spcBef>
              <a:spcAft>
                <a:spcPts val="0"/>
              </a:spcAft>
              <a:buSzPct val="100000"/>
              <a:buChar char="o"/>
            </a:pPr>
            <a:r>
              <a:rPr lang="en-US"/>
              <a:t>2. Τοπικές μετριάσεις </a:t>
            </a:r>
            <a:endParaRPr/>
          </a:p>
          <a:p>
            <a:pPr indent="-274376" lvl="0" marL="274320" rtl="0" algn="l">
              <a:lnSpc>
                <a:spcPct val="100000"/>
              </a:lnSpc>
              <a:spcBef>
                <a:spcPts val="600"/>
              </a:spcBef>
              <a:spcAft>
                <a:spcPts val="0"/>
              </a:spcAft>
              <a:buSzPct val="100000"/>
              <a:buChar char="o"/>
            </a:pPr>
            <a:r>
              <a:rPr lang="en-US"/>
              <a:t>3. Εκπαίδευση/ κατάρτιση </a:t>
            </a:r>
            <a:endParaRPr/>
          </a:p>
          <a:p>
            <a:pPr indent="-274376" lvl="0" marL="274320" rtl="0" algn="l">
              <a:lnSpc>
                <a:spcPct val="100000"/>
              </a:lnSpc>
              <a:spcBef>
                <a:spcPts val="600"/>
              </a:spcBef>
              <a:spcAft>
                <a:spcPts val="0"/>
              </a:spcAft>
              <a:buSzPct val="100000"/>
              <a:buChar char="o"/>
            </a:pPr>
            <a:r>
              <a:rPr lang="en-US"/>
              <a:t>4. Έρευνες και διδάγματα που αντλήθηκαν από το παρελθόν </a:t>
            </a:r>
            <a:endParaRPr/>
          </a:p>
          <a:p>
            <a:pPr indent="-274376" lvl="0" marL="274320" rtl="0" algn="l">
              <a:lnSpc>
                <a:spcPct val="100000"/>
              </a:lnSpc>
              <a:spcBef>
                <a:spcPts val="600"/>
              </a:spcBef>
              <a:spcAft>
                <a:spcPts val="0"/>
              </a:spcAft>
              <a:buSzPct val="100000"/>
              <a:buChar char="o"/>
            </a:pPr>
            <a:r>
              <a:rPr lang="en-US"/>
              <a:t>5. Απειλές και Κίνδυνοι</a:t>
            </a:r>
            <a:endParaRPr/>
          </a:p>
          <a:p>
            <a:pPr indent="-274376" lvl="0" marL="274320" rtl="0" algn="l">
              <a:lnSpc>
                <a:spcPct val="100000"/>
              </a:lnSpc>
              <a:spcBef>
                <a:spcPts val="600"/>
              </a:spcBef>
              <a:spcAft>
                <a:spcPts val="0"/>
              </a:spcAft>
              <a:buSzPct val="100000"/>
              <a:buChar char="o"/>
            </a:pPr>
            <a:r>
              <a:rPr lang="en-US"/>
              <a:t>6. Οι μετριασμοί </a:t>
            </a:r>
            <a:endParaRPr/>
          </a:p>
          <a:p>
            <a:pPr indent="-274346" lvl="1" marL="274320" rtl="0" algn="l">
              <a:lnSpc>
                <a:spcPct val="100000"/>
              </a:lnSpc>
              <a:spcBef>
                <a:spcPts val="600"/>
              </a:spcBef>
              <a:spcAft>
                <a:spcPts val="0"/>
              </a:spcAft>
              <a:buClr>
                <a:schemeClr val="lt1"/>
              </a:buClr>
              <a:buSzPct val="100000"/>
              <a:buChar char="o"/>
            </a:pPr>
            <a:r>
              <a:rPr lang="en-US" sz="1050"/>
              <a:t>- Τεχνικά </a:t>
            </a:r>
            <a:endParaRPr/>
          </a:p>
          <a:p>
            <a:pPr indent="-274324" lvl="2" marL="274320" rtl="0" algn="l">
              <a:lnSpc>
                <a:spcPct val="100000"/>
              </a:lnSpc>
              <a:spcBef>
                <a:spcPts val="600"/>
              </a:spcBef>
              <a:spcAft>
                <a:spcPts val="0"/>
              </a:spcAft>
              <a:buClr>
                <a:schemeClr val="lt1"/>
              </a:buClr>
              <a:buSzPct val="100000"/>
              <a:buChar char="o"/>
            </a:pPr>
            <a:r>
              <a:rPr lang="en-US" sz="900"/>
              <a:t>- Οργανωτική</a:t>
            </a:r>
            <a:endParaRPr sz="900"/>
          </a:p>
          <a:p>
            <a:pPr indent="-274324" lvl="2" marL="274320" rtl="0" algn="l">
              <a:lnSpc>
                <a:spcPct val="100000"/>
              </a:lnSpc>
              <a:spcBef>
                <a:spcPts val="600"/>
              </a:spcBef>
              <a:spcAft>
                <a:spcPts val="0"/>
              </a:spcAft>
              <a:buClr>
                <a:schemeClr val="lt1"/>
              </a:buClr>
              <a:buSzPct val="100000"/>
              <a:buChar char="o"/>
            </a:pPr>
            <a:r>
              <a:rPr lang="en-US" sz="900"/>
              <a:t>- Ασφάλιση </a:t>
            </a:r>
            <a:endParaRPr/>
          </a:p>
        </p:txBody>
      </p:sp>
      <p:cxnSp>
        <p:nvCxnSpPr>
          <p:cNvPr id="731" name="Google Shape;731;p12"/>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32" name="Google Shape;732;p12"/>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Une image contenant ciel, nuage, ordinateur portable, bâtiment&#10;&#10;Description générée automatiquement" id="733" name="Google Shape;733;p12"/>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pic>
        <p:nvPicPr>
          <p:cNvPr id="739" name="Google Shape;739;p13"/>
          <p:cNvPicPr preferRelativeResize="0"/>
          <p:nvPr/>
        </p:nvPicPr>
        <p:blipFill rotWithShape="1">
          <a:blip r:embed="rId3">
            <a:alphaModFix amt="52000"/>
          </a:blip>
          <a:srcRect b="0" l="0" r="0" t="0"/>
          <a:stretch/>
        </p:blipFill>
        <p:spPr>
          <a:xfrm>
            <a:off x="0" y="15766"/>
            <a:ext cx="12192000" cy="6857999"/>
          </a:xfrm>
          <a:prstGeom prst="rect">
            <a:avLst/>
          </a:prstGeom>
          <a:noFill/>
          <a:ln>
            <a:noFill/>
          </a:ln>
        </p:spPr>
      </p:pic>
      <p:sp>
        <p:nvSpPr>
          <p:cNvPr id="740" name="Google Shape;740;p13"/>
          <p:cNvSpPr/>
          <p:nvPr/>
        </p:nvSpPr>
        <p:spPr>
          <a:xfrm>
            <a:off x="5906478" y="433547"/>
            <a:ext cx="6669868" cy="2862322"/>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3359">
                <a:solidFill>
                  <a:schemeClr val="dk1"/>
                </a:solidFill>
                <a:latin typeface="Verdana"/>
                <a:ea typeface="Verdana"/>
                <a:cs typeface="Verdana"/>
                <a:sym typeface="Verdana"/>
              </a:rPr>
              <a:t>Ασφάλεια κρίσιμων </a:t>
            </a:r>
            <a:r>
              <a:rPr b="1" lang="en-US" sz="3266">
                <a:solidFill>
                  <a:schemeClr val="dk1"/>
                </a:solidFill>
                <a:latin typeface="Verdana"/>
                <a:ea typeface="Verdana"/>
                <a:cs typeface="Verdana"/>
                <a:sym typeface="Verdana"/>
              </a:rPr>
              <a:t>υποδομών </a:t>
            </a:r>
            <a:r>
              <a:rPr b="1" lang="en-US" sz="2986">
                <a:solidFill>
                  <a:schemeClr val="dk1"/>
                </a:solidFill>
                <a:latin typeface="Verdana"/>
                <a:ea typeface="Verdana"/>
                <a:cs typeface="Verdana"/>
                <a:sym typeface="Verdana"/>
              </a:rPr>
              <a:t>για τη ναυτιλία</a:t>
            </a:r>
            <a:r>
              <a:rPr b="1" lang="en-US" sz="3359">
                <a:solidFill>
                  <a:schemeClr val="dk1"/>
                </a:solidFill>
                <a:latin typeface="Verdana"/>
                <a:ea typeface="Verdana"/>
                <a:cs typeface="Verdana"/>
                <a:sym typeface="Verdana"/>
              </a:rPr>
              <a:t> </a:t>
            </a:r>
            <a:endParaRPr b="1" sz="3359">
              <a:solidFill>
                <a:schemeClr val="dk1"/>
              </a:solidFill>
              <a:latin typeface="Verdana"/>
              <a:ea typeface="Verdana"/>
              <a:cs typeface="Verdana"/>
              <a:sym typeface="Verdana"/>
            </a:endParaRPr>
          </a:p>
          <a:p>
            <a:pPr indent="0" lvl="0" marL="0" marR="0" rtl="0" algn="l">
              <a:spcBef>
                <a:spcPts val="0"/>
              </a:spcBef>
              <a:spcAft>
                <a:spcPts val="0"/>
              </a:spcAft>
              <a:buNone/>
            </a:pPr>
            <a:r>
              <a:t/>
            </a:r>
            <a:endParaRPr b="1" sz="3359">
              <a:solidFill>
                <a:schemeClr val="dk1"/>
              </a:solidFill>
              <a:latin typeface="Verdana"/>
              <a:ea typeface="Verdana"/>
              <a:cs typeface="Verdana"/>
              <a:sym typeface="Verdana"/>
            </a:endParaRPr>
          </a:p>
          <a:p>
            <a:pPr indent="0" lvl="0" marL="0" marR="0" rtl="0" algn="l">
              <a:spcBef>
                <a:spcPts val="0"/>
              </a:spcBef>
              <a:spcAft>
                <a:spcPts val="0"/>
              </a:spcAft>
              <a:buNone/>
            </a:pPr>
            <a:r>
              <a:rPr b="1" lang="en-US" sz="3359">
                <a:solidFill>
                  <a:schemeClr val="dk1"/>
                </a:solidFill>
                <a:latin typeface="Verdana"/>
                <a:ea typeface="Verdana"/>
                <a:cs typeface="Verdana"/>
                <a:sym typeface="Verdana"/>
              </a:rPr>
              <a:t>Μάθημα </a:t>
            </a:r>
            <a:r>
              <a:rPr b="0" i="0" lang="en-US" sz="1679" u="none" strike="noStrike">
                <a:solidFill>
                  <a:srgbClr val="000000"/>
                </a:solidFill>
                <a:latin typeface="Times New Roman"/>
                <a:ea typeface="Times New Roman"/>
                <a:cs typeface="Times New Roman"/>
                <a:sym typeface="Times New Roman"/>
              </a:rPr>
              <a:t>	</a:t>
            </a:r>
            <a:endParaRPr sz="3359">
              <a:solidFill>
                <a:srgbClr val="000000"/>
              </a:solidFill>
              <a:latin typeface="Times New Roman"/>
              <a:ea typeface="Times New Roman"/>
              <a:cs typeface="Times New Roman"/>
              <a:sym typeface="Times New Roman"/>
            </a:endParaRPr>
          </a:p>
        </p:txBody>
      </p:sp>
      <p:grpSp>
        <p:nvGrpSpPr>
          <p:cNvPr id="741" name="Google Shape;741;p13"/>
          <p:cNvGrpSpPr/>
          <p:nvPr/>
        </p:nvGrpSpPr>
        <p:grpSpPr>
          <a:xfrm>
            <a:off x="141079" y="-26289"/>
            <a:ext cx="1880988" cy="1139039"/>
            <a:chOff x="1138489" y="782122"/>
            <a:chExt cx="5088088" cy="3256800"/>
          </a:xfrm>
        </p:grpSpPr>
        <p:grpSp>
          <p:nvGrpSpPr>
            <p:cNvPr id="742" name="Google Shape;742;p13"/>
            <p:cNvGrpSpPr/>
            <p:nvPr/>
          </p:nvGrpSpPr>
          <p:grpSpPr>
            <a:xfrm>
              <a:off x="2984803" y="782122"/>
              <a:ext cx="1162455" cy="2904038"/>
              <a:chOff x="5729301" y="1851645"/>
              <a:chExt cx="1162455" cy="2904038"/>
            </a:xfrm>
          </p:grpSpPr>
          <p:sp>
            <p:nvSpPr>
              <p:cNvPr id="743" name="Google Shape;743;p13"/>
              <p:cNvSpPr/>
              <p:nvPr/>
            </p:nvSpPr>
            <p:spPr>
              <a:xfrm>
                <a:off x="5729301" y="1851645"/>
                <a:ext cx="1162455" cy="29040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BA00"/>
                  </a:buClr>
                  <a:buSzPts val="6000"/>
                  <a:buFont typeface="Century Gothic"/>
                  <a:buNone/>
                </a:pPr>
                <a:r>
                  <a:rPr b="1" i="0" lang="en-US" sz="6000" u="none" cap="none" strike="noStrike">
                    <a:solidFill>
                      <a:srgbClr val="FFBA00"/>
                    </a:solidFill>
                    <a:latin typeface="Century Gothic"/>
                    <a:ea typeface="Century Gothic"/>
                    <a:cs typeface="Century Gothic"/>
                    <a:sym typeface="Century Gothic"/>
                  </a:rPr>
                  <a:t>2</a:t>
                </a:r>
                <a:endParaRPr/>
              </a:p>
            </p:txBody>
          </p:sp>
          <p:sp>
            <p:nvSpPr>
              <p:cNvPr id="744" name="Google Shape;744;p13"/>
              <p:cNvSpPr/>
              <p:nvPr/>
            </p:nvSpPr>
            <p:spPr>
              <a:xfrm>
                <a:off x="5861198" y="3587688"/>
                <a:ext cx="910664" cy="327991"/>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00"/>
                  <a:buFont typeface="Century Gothic"/>
                  <a:buNone/>
                </a:pPr>
                <a:r>
                  <a:t/>
                </a:r>
                <a:endParaRPr b="0" i="0" sz="800" u="none" cap="none" strike="noStrike">
                  <a:solidFill>
                    <a:srgbClr val="FFFFFF"/>
                  </a:solidFill>
                  <a:latin typeface="Century Gothic"/>
                  <a:ea typeface="Century Gothic"/>
                  <a:cs typeface="Century Gothic"/>
                  <a:sym typeface="Century Gothic"/>
                </a:endParaRPr>
              </a:p>
            </p:txBody>
          </p:sp>
        </p:grpSp>
        <p:sp>
          <p:nvSpPr>
            <p:cNvPr id="745" name="Google Shape;745;p13"/>
            <p:cNvSpPr/>
            <p:nvPr/>
          </p:nvSpPr>
          <p:spPr>
            <a:xfrm rot="-1385229">
              <a:off x="1444486" y="1828799"/>
              <a:ext cx="1815548" cy="1931504"/>
            </a:xfrm>
            <a:prstGeom prst="blockArc">
              <a:avLst>
                <a:gd fmla="val 2332549" name="adj1"/>
                <a:gd fmla="val 0" name="adj2"/>
                <a:gd fmla="val 25000" name="adj3"/>
              </a:avLst>
            </a:prstGeom>
            <a:solidFill>
              <a:schemeClr val="accent1"/>
            </a:solidFill>
            <a:ln cap="flat" cmpd="sng" w="15875">
              <a:solidFill>
                <a:srgbClr val="BA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00"/>
                <a:buFont typeface="Century Gothic"/>
                <a:buNone/>
              </a:pPr>
              <a:r>
                <a:t/>
              </a:r>
              <a:endParaRPr b="0" i="0" sz="800" u="none" cap="none" strike="noStrike">
                <a:solidFill>
                  <a:srgbClr val="000000"/>
                </a:solidFill>
                <a:latin typeface="Century Gothic"/>
                <a:ea typeface="Century Gothic"/>
                <a:cs typeface="Century Gothic"/>
                <a:sym typeface="Century Gothic"/>
              </a:endParaRPr>
            </a:p>
          </p:txBody>
        </p:sp>
        <p:sp>
          <p:nvSpPr>
            <p:cNvPr id="746" name="Google Shape;746;p13"/>
            <p:cNvSpPr/>
            <p:nvPr/>
          </p:nvSpPr>
          <p:spPr>
            <a:xfrm>
              <a:off x="3047901" y="2584174"/>
              <a:ext cx="966211" cy="301738"/>
            </a:xfrm>
            <a:prstGeom prst="roundRect">
              <a:avLst>
                <a:gd fmla="val 50000" name="adj"/>
              </a:avLst>
            </a:prstGeom>
            <a:solidFill>
              <a:schemeClr val="accent1"/>
            </a:solidFill>
            <a:ln cap="flat" cmpd="sng" w="15875">
              <a:solidFill>
                <a:srgbClr val="BA87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800"/>
                <a:buFont typeface="Century Gothic"/>
                <a:buNone/>
              </a:pPr>
              <a:r>
                <a:t/>
              </a:r>
              <a:endParaRPr b="0" i="0" sz="800" u="none" cap="none" strike="noStrike">
                <a:solidFill>
                  <a:srgbClr val="FFFFFF"/>
                </a:solidFill>
                <a:latin typeface="Century Gothic"/>
                <a:ea typeface="Century Gothic"/>
                <a:cs typeface="Century Gothic"/>
                <a:sym typeface="Century Gothic"/>
              </a:endParaRPr>
            </a:p>
          </p:txBody>
        </p:sp>
        <p:sp>
          <p:nvSpPr>
            <p:cNvPr id="747" name="Google Shape;747;p13"/>
            <p:cNvSpPr txBox="1"/>
            <p:nvPr/>
          </p:nvSpPr>
          <p:spPr>
            <a:xfrm>
              <a:off x="3116700" y="2829590"/>
              <a:ext cx="3109877" cy="1144016"/>
            </a:xfrm>
            <a:prstGeom prst="rect">
              <a:avLst/>
            </a:prstGeom>
            <a:noFill/>
            <a:ln>
              <a:noFill/>
            </a:ln>
          </p:spPr>
          <p:txBody>
            <a:bodyPr anchorCtr="0" anchor="t" bIns="45700" lIns="91425" spcFirstLastPara="1" rIns="91425" wrap="square" tIns="45700">
              <a:normAutofit fontScale="94117"/>
            </a:bodyPr>
            <a:lstStyle/>
            <a:p>
              <a:pPr indent="0" lvl="0" marL="0" marR="0" rtl="0" algn="l">
                <a:lnSpc>
                  <a:spcPct val="100000"/>
                </a:lnSpc>
                <a:spcBef>
                  <a:spcPts val="0"/>
                </a:spcBef>
                <a:spcAft>
                  <a:spcPts val="0"/>
                </a:spcAft>
                <a:buClr>
                  <a:srgbClr val="4472C4"/>
                </a:buClr>
                <a:buSzPct val="100000"/>
                <a:buFont typeface="Century Gothic"/>
                <a:buNone/>
              </a:pPr>
              <a:r>
                <a:rPr b="0" i="0" lang="en-US" sz="2000" u="none" cap="none" strike="noStrike">
                  <a:solidFill>
                    <a:srgbClr val="4472C4"/>
                  </a:solidFill>
                  <a:latin typeface="Century Gothic"/>
                  <a:ea typeface="Century Gothic"/>
                  <a:cs typeface="Century Gothic"/>
                  <a:sym typeface="Century Gothic"/>
                </a:rPr>
                <a:t>μονίδευση </a:t>
              </a:r>
              <a:endParaRPr b="0" i="0" sz="2000" u="none" cap="none" strike="noStrike">
                <a:solidFill>
                  <a:srgbClr val="4472C4"/>
                </a:solidFill>
                <a:latin typeface="Century Gothic"/>
                <a:ea typeface="Century Gothic"/>
                <a:cs typeface="Century Gothic"/>
                <a:sym typeface="Century Gothic"/>
              </a:endParaRPr>
            </a:p>
          </p:txBody>
        </p:sp>
        <p:sp>
          <p:nvSpPr>
            <p:cNvPr id="748" name="Google Shape;748;p13"/>
            <p:cNvSpPr/>
            <p:nvPr/>
          </p:nvSpPr>
          <p:spPr>
            <a:xfrm>
              <a:off x="4022861" y="984108"/>
              <a:ext cx="843727" cy="2376031"/>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rgbClr val="FFBA00"/>
                </a:buClr>
                <a:buSzPts val="4626"/>
                <a:buFont typeface="Century Gothic"/>
                <a:buNone/>
              </a:pPr>
              <a:r>
                <a:rPr b="1" i="0" lang="en-US" sz="4626" u="none" cap="none" strike="noStrike">
                  <a:solidFill>
                    <a:srgbClr val="FFBA00"/>
                  </a:solidFill>
                  <a:latin typeface="Century Gothic"/>
                  <a:ea typeface="Century Gothic"/>
                  <a:cs typeface="Century Gothic"/>
                  <a:sym typeface="Century Gothic"/>
                </a:rPr>
                <a:t>B </a:t>
              </a:r>
              <a:endParaRPr/>
            </a:p>
          </p:txBody>
        </p:sp>
      </p:grpSp>
      <p:sp>
        <p:nvSpPr>
          <p:cNvPr id="749" name="Google Shape;749;p13"/>
          <p:cNvSpPr txBox="1"/>
          <p:nvPr/>
        </p:nvSpPr>
        <p:spPr>
          <a:xfrm>
            <a:off x="6251753" y="6404219"/>
            <a:ext cx="4323426" cy="4205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FFBA00"/>
              </a:buClr>
              <a:buSzPts val="1600"/>
              <a:buFont typeface="Calibri"/>
              <a:buNone/>
            </a:pPr>
            <a:r>
              <a:rPr b="0" i="0" lang="en-US" sz="1600" u="none" cap="none" strike="noStrike">
                <a:solidFill>
                  <a:srgbClr val="000000"/>
                </a:solidFill>
                <a:latin typeface="Century Gothic"/>
                <a:ea typeface="Century Gothic"/>
                <a:cs typeface="Century Gothic"/>
                <a:sym typeface="Century Gothic"/>
              </a:rPr>
              <a:t>ΠΑΡΟΥΣ</a:t>
            </a:r>
            <a:r>
              <a:rPr lang="en-US" sz="1600" cap="none">
                <a:solidFill>
                  <a:srgbClr val="000000"/>
                </a:solidFill>
                <a:latin typeface="Century Gothic"/>
                <a:ea typeface="Century Gothic"/>
                <a:cs typeface="Century Gothic"/>
                <a:sym typeface="Century Gothic"/>
              </a:rPr>
              <a:t>Ι</a:t>
            </a:r>
            <a:r>
              <a:rPr b="0" i="0" lang="en-US" sz="1600" u="none" cap="none" strike="noStrike">
                <a:solidFill>
                  <a:srgbClr val="000000"/>
                </a:solidFill>
                <a:latin typeface="Century Gothic"/>
                <a:ea typeface="Century Gothic"/>
                <a:cs typeface="Century Gothic"/>
                <a:sym typeface="Century Gothic"/>
              </a:rPr>
              <a:t>ΑΣΗ ΑΠΟ: BRUNO BENDER </a:t>
            </a:r>
            <a:endParaRPr/>
          </a:p>
        </p:txBody>
      </p:sp>
      <p:sp>
        <p:nvSpPr>
          <p:cNvPr id="750" name="Google Shape;750;p13"/>
          <p:cNvSpPr txBox="1"/>
          <p:nvPr/>
        </p:nvSpPr>
        <p:spPr>
          <a:xfrm>
            <a:off x="5601915" y="3301186"/>
            <a:ext cx="5960432" cy="1008926"/>
          </a:xfrm>
          <a:prstGeom prst="rect">
            <a:avLst/>
          </a:prstGeom>
          <a:noFill/>
          <a:ln>
            <a:noFill/>
          </a:ln>
        </p:spPr>
        <p:txBody>
          <a:bodyPr anchorCtr="0" anchor="t" bIns="45700" lIns="91425" spcFirstLastPara="1" rIns="91425" wrap="square" tIns="45700">
            <a:normAutofit fontScale="94736"/>
          </a:bodyPr>
          <a:lstStyle/>
          <a:p>
            <a:pPr indent="0" lvl="0" marL="0" marR="0" rtl="0" algn="l">
              <a:lnSpc>
                <a:spcPct val="100000"/>
              </a:lnSpc>
              <a:spcBef>
                <a:spcPts val="0"/>
              </a:spcBef>
              <a:spcAft>
                <a:spcPts val="0"/>
              </a:spcAft>
              <a:buClr>
                <a:srgbClr val="FFBA00"/>
              </a:buClr>
              <a:buSzPct val="100000"/>
              <a:buFont typeface="Calibri"/>
              <a:buNone/>
            </a:pPr>
            <a:r>
              <a:rPr b="1" i="0" lang="en-US" sz="4400" u="none" cap="none" strike="noStrike">
                <a:solidFill>
                  <a:srgbClr val="D87A1A"/>
                </a:solidFill>
                <a:latin typeface="Century Gothic"/>
                <a:ea typeface="Century Gothic"/>
                <a:cs typeface="Century Gothic"/>
                <a:sym typeface="Century Gothic"/>
              </a:rPr>
              <a:t>CSP0008_C_M </a:t>
            </a:r>
            <a:endParaRPr/>
          </a:p>
        </p:txBody>
      </p:sp>
      <p:pic>
        <p:nvPicPr>
          <p:cNvPr descr="A black and white cover with blue squares&#10;&#10;Description automatically generated" id="751" name="Google Shape;751;p13"/>
          <p:cNvPicPr preferRelativeResize="0"/>
          <p:nvPr/>
        </p:nvPicPr>
        <p:blipFill rotWithShape="1">
          <a:blip r:embed="rId4">
            <a:alphaModFix/>
          </a:blip>
          <a:srcRect b="0" l="0" r="0" t="0"/>
          <a:stretch/>
        </p:blipFill>
        <p:spPr>
          <a:xfrm>
            <a:off x="0" y="-2235"/>
            <a:ext cx="5840730" cy="6862275"/>
          </a:xfrm>
          <a:custGeom>
            <a:rect b="b" l="l" r="r" t="t"/>
            <a:pathLst>
              <a:path extrusionOk="0" h="6887937" w="5840730">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rgbClr val="E7E6E6"/>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4"/>
          <p:cNvSpPr txBox="1"/>
          <p:nvPr>
            <p:ph type="title"/>
          </p:nvPr>
        </p:nvSpPr>
        <p:spPr>
          <a:xfrm>
            <a:off x="595276" y="545391"/>
            <a:ext cx="5962784" cy="8122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Book Antiqua"/>
              <a:buNone/>
            </a:pPr>
            <a:r>
              <a:rPr lang="en-US" sz="4800">
                <a:solidFill>
                  <a:srgbClr val="000000"/>
                </a:solidFill>
                <a:latin typeface="Book Antiqua"/>
                <a:ea typeface="Book Antiqua"/>
                <a:cs typeface="Book Antiqua"/>
                <a:sym typeface="Book Antiqua"/>
              </a:rPr>
              <a:t>Κρίσιμη υποδομή</a:t>
            </a:r>
            <a:br>
              <a:rPr lang="en-US" sz="4800">
                <a:solidFill>
                  <a:srgbClr val="000000"/>
                </a:solidFill>
                <a:latin typeface="Book Antiqua"/>
                <a:ea typeface="Book Antiqua"/>
                <a:cs typeface="Book Antiqua"/>
                <a:sym typeface="Book Antiqua"/>
              </a:rPr>
            </a:br>
            <a:r>
              <a:rPr lang="en-US" sz="4800">
                <a:solidFill>
                  <a:srgbClr val="000000"/>
                </a:solidFill>
                <a:latin typeface="Book Antiqua"/>
                <a:ea typeface="Book Antiqua"/>
                <a:cs typeface="Book Antiqua"/>
                <a:sym typeface="Book Antiqua"/>
              </a:rPr>
              <a:t> για τη ναυτιλία </a:t>
            </a:r>
            <a:endParaRPr/>
          </a:p>
        </p:txBody>
      </p:sp>
      <p:pic>
        <p:nvPicPr>
          <p:cNvPr descr="Une image contenant eau, bateau, extérieur, ciel&#10;&#10;Description générée automatiquement" id="757" name="Google Shape;757;p14"/>
          <p:cNvPicPr preferRelativeResize="0"/>
          <p:nvPr/>
        </p:nvPicPr>
        <p:blipFill rotWithShape="1">
          <a:blip r:embed="rId3">
            <a:alphaModFix/>
          </a:blip>
          <a:srcRect b="-1" l="0" r="0" t="0"/>
          <a:stretch/>
        </p:blipFill>
        <p:spPr>
          <a:xfrm>
            <a:off x="6229217" y="10"/>
            <a:ext cx="5962785" cy="6857991"/>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758" name="Google Shape;758;p14"/>
          <p:cNvSpPr txBox="1"/>
          <p:nvPr/>
        </p:nvSpPr>
        <p:spPr>
          <a:xfrm>
            <a:off x="672138" y="1859339"/>
            <a:ext cx="5683307" cy="2985433"/>
          </a:xfrm>
          <a:prstGeom prst="rect">
            <a:avLst/>
          </a:prstGeom>
          <a:noFill/>
          <a:ln>
            <a:noFill/>
          </a:ln>
        </p:spPr>
        <p:txBody>
          <a:bodyPr anchorCtr="0" anchor="t" bIns="45700" lIns="91425" spcFirstLastPara="1" rIns="91425" wrap="square" tIns="45700">
            <a:normAutofit fontScale="95416"/>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Θέμα 1  : Ασφάλεια στον κυβερνοχώρο στον τομέα της ναυτιλίας </a:t>
            </a:r>
            <a:endParaRPr b="1"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000000"/>
              </a:solidFill>
              <a:latin typeface="Calibri"/>
              <a:ea typeface="Calibri"/>
              <a:cs typeface="Calibri"/>
              <a:sym typeface="Calibri"/>
            </a:endParaRPr>
          </a:p>
          <a:p>
            <a:pPr indent="-381052" lvl="0" marL="380990" marR="0" rtl="0" algn="l">
              <a:spcBef>
                <a:spcPts val="0"/>
              </a:spcBef>
              <a:spcAft>
                <a:spcPts val="0"/>
              </a:spcAft>
              <a:buClr>
                <a:schemeClr val="dk1"/>
              </a:buClr>
              <a:buSzPct val="100000"/>
              <a:buFont typeface="Arial"/>
              <a:buChar char="•"/>
            </a:pPr>
            <a:r>
              <a:rPr lang="en-US" sz="2400">
                <a:solidFill>
                  <a:schemeClr val="dk1"/>
                </a:solidFill>
                <a:latin typeface="Century Gothic"/>
                <a:ea typeface="Century Gothic"/>
                <a:cs typeface="Century Gothic"/>
                <a:sym typeface="Century Gothic"/>
              </a:rPr>
              <a:t>Ασφάλεια στον κυβερνοχώρο και τεχνολογία </a:t>
            </a:r>
            <a:endParaRPr/>
          </a:p>
          <a:p>
            <a:pPr indent="-235638" lvl="0" marL="380990" marR="0" rtl="0" algn="l">
              <a:spcBef>
                <a:spcPts val="0"/>
              </a:spcBef>
              <a:spcAft>
                <a:spcPts val="0"/>
              </a:spcAft>
              <a:buClr>
                <a:schemeClr val="dk1"/>
              </a:buClr>
              <a:buSzPct val="100000"/>
              <a:buFont typeface="Arial"/>
              <a:buNone/>
            </a:pPr>
            <a:r>
              <a:t/>
            </a:r>
            <a:endParaRPr sz="2400">
              <a:solidFill>
                <a:srgbClr val="000000"/>
              </a:solidFill>
              <a:latin typeface="Calibri"/>
              <a:ea typeface="Calibri"/>
              <a:cs typeface="Calibri"/>
              <a:sym typeface="Calibri"/>
            </a:endParaRPr>
          </a:p>
          <a:p>
            <a:pPr indent="-173282" lvl="0" marL="342891" marR="0" rtl="0" algn="l">
              <a:spcBef>
                <a:spcPts val="0"/>
              </a:spcBef>
              <a:spcAft>
                <a:spcPts val="0"/>
              </a:spcAft>
              <a:buClr>
                <a:schemeClr val="dk1"/>
              </a:buClr>
              <a:buSzPct val="100000"/>
              <a:buFont typeface="Arial"/>
              <a:buNone/>
            </a:pPr>
            <a:r>
              <a:t/>
            </a:r>
            <a:endParaRPr sz="2800">
              <a:solidFill>
                <a:srgbClr val="000000"/>
              </a:solidFill>
              <a:latin typeface="Calibri"/>
              <a:ea typeface="Calibri"/>
              <a:cs typeface="Calibri"/>
              <a:sym typeface="Calibri"/>
            </a:endParaRPr>
          </a:p>
          <a:p>
            <a:pPr indent="-173282" lvl="0" marL="342891" marR="0" rtl="0" algn="l">
              <a:spcBef>
                <a:spcPts val="0"/>
              </a:spcBef>
              <a:spcAft>
                <a:spcPts val="0"/>
              </a:spcAft>
              <a:buClr>
                <a:schemeClr val="dk1"/>
              </a:buClr>
              <a:buSzPct val="100000"/>
              <a:buFont typeface="Arial"/>
              <a:buNone/>
            </a:pPr>
            <a:r>
              <a:t/>
            </a:r>
            <a:endParaRPr sz="2800">
              <a:solidFill>
                <a:srgbClr val="000000"/>
              </a:solidFill>
              <a:latin typeface="Calibri"/>
              <a:ea typeface="Calibri"/>
              <a:cs typeface="Calibri"/>
              <a:sym typeface="Calibri"/>
            </a:endParaRPr>
          </a:p>
        </p:txBody>
      </p:sp>
      <p:pic>
        <p:nvPicPr>
          <p:cNvPr descr="Une image contenant texte, personne, Appareils électroniques, habits&#10;&#10;Description générée automatiquement" id="759" name="Google Shape;759;p14"/>
          <p:cNvPicPr preferRelativeResize="0"/>
          <p:nvPr/>
        </p:nvPicPr>
        <p:blipFill rotWithShape="1">
          <a:blip r:embed="rId4">
            <a:alphaModFix/>
          </a:blip>
          <a:srcRect b="0" l="0" r="0" t="0"/>
          <a:stretch/>
        </p:blipFill>
        <p:spPr>
          <a:xfrm>
            <a:off x="1797957" y="4669065"/>
            <a:ext cx="4038600" cy="2019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5"/>
          <p:cNvSpPr txBox="1"/>
          <p:nvPr/>
        </p:nvSpPr>
        <p:spPr>
          <a:xfrm>
            <a:off x="578849" y="31155"/>
            <a:ext cx="5414880" cy="523220"/>
          </a:xfrm>
          <a:prstGeom prst="rect">
            <a:avLst/>
          </a:prstGeom>
          <a:noFill/>
          <a:ln>
            <a:noFill/>
          </a:ln>
        </p:spPr>
        <p:txBody>
          <a:bodyPr anchorCtr="0" anchor="t" bIns="45700" lIns="91425" spcFirstLastPara="1" rIns="91425" wrap="square" tIns="45700">
            <a:normAutofit fontScale="98863"/>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Ασφάλεια στον κυβερνοχώρο – όχι μόνο τεχνολογία </a:t>
            </a:r>
            <a:endParaRPr sz="2800">
              <a:solidFill>
                <a:schemeClr val="dk1"/>
              </a:solidFill>
              <a:latin typeface="Calibri"/>
              <a:ea typeface="Calibri"/>
              <a:cs typeface="Calibri"/>
              <a:sym typeface="Calibri"/>
            </a:endParaRPr>
          </a:p>
        </p:txBody>
      </p:sp>
      <p:sp>
        <p:nvSpPr>
          <p:cNvPr id="766" name="Google Shape;766;p15"/>
          <p:cNvSpPr/>
          <p:nvPr/>
        </p:nvSpPr>
        <p:spPr>
          <a:xfrm>
            <a:off x="700821" y="5669429"/>
            <a:ext cx="9758855" cy="1008993"/>
          </a:xfrm>
          <a:prstGeom prst="roundRect">
            <a:avLst>
              <a:gd fmla="val 24480" name="adj"/>
            </a:avLst>
          </a:prstGeom>
          <a:solidFill>
            <a:schemeClr val="dk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rPr b="1" lang="en-US" sz="1605">
                <a:solidFill>
                  <a:srgbClr val="FFD966"/>
                </a:solidFill>
                <a:latin typeface="Calibri"/>
                <a:ea typeface="Calibri"/>
                <a:cs typeface="Calibri"/>
                <a:sym typeface="Calibri"/>
              </a:rPr>
              <a:t>Νομικές</a:t>
            </a:r>
            <a:r>
              <a:rPr lang="en-US" sz="1699">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US" sz="2266">
                <a:solidFill>
                  <a:schemeClr val="lt1"/>
                </a:solidFill>
                <a:latin typeface="Calibri"/>
                <a:ea typeface="Calibri"/>
                <a:cs typeface="Calibri"/>
                <a:sym typeface="Calibri"/>
              </a:rPr>
              <a:t>Εμπορικά ευαίσθητα δεδομένα, δεδομένα προσωπικού, θέσεις </a:t>
            </a:r>
            <a:endParaRPr/>
          </a:p>
        </p:txBody>
      </p:sp>
      <p:sp>
        <p:nvSpPr>
          <p:cNvPr id="767" name="Google Shape;767;p15"/>
          <p:cNvSpPr/>
          <p:nvPr/>
        </p:nvSpPr>
        <p:spPr>
          <a:xfrm>
            <a:off x="1219200" y="4531635"/>
            <a:ext cx="8326076" cy="1008993"/>
          </a:xfrm>
          <a:prstGeom prst="roundRect">
            <a:avLst>
              <a:gd fmla="val 24480" name="adj"/>
            </a:avLst>
          </a:prstGeom>
          <a:solidFill>
            <a:schemeClr val="dk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b="1" lang="en-US" sz="1593">
                <a:solidFill>
                  <a:srgbClr val="FFD966"/>
                </a:solidFill>
                <a:latin typeface="Calibri"/>
                <a:ea typeface="Calibri"/>
                <a:cs typeface="Calibri"/>
                <a:sym typeface="Calibri"/>
              </a:rPr>
              <a:t>Σημασιολογία</a:t>
            </a:r>
            <a:r>
              <a:rPr lang="en-US" sz="1247">
                <a:solidFill>
                  <a:schemeClr val="lt1"/>
                </a:solidFill>
                <a:latin typeface="Calibri"/>
                <a:ea typeface="Calibri"/>
                <a:cs typeface="Calibri"/>
                <a:sym typeface="Calibri"/>
              </a:rPr>
              <a:t> </a:t>
            </a:r>
            <a:endParaRPr/>
          </a:p>
          <a:p>
            <a:pPr indent="0" lvl="0" marL="0" marR="0" rtl="0" algn="ctr">
              <a:lnSpc>
                <a:spcPct val="80000"/>
              </a:lnSpc>
              <a:spcBef>
                <a:spcPts val="0"/>
              </a:spcBef>
              <a:spcAft>
                <a:spcPts val="0"/>
              </a:spcAft>
              <a:buNone/>
            </a:pPr>
            <a:r>
              <a:rPr lang="en-US" sz="1663">
                <a:solidFill>
                  <a:schemeClr val="lt1"/>
                </a:solidFill>
                <a:latin typeface="Calibri"/>
                <a:ea typeface="Calibri"/>
                <a:cs typeface="Calibri"/>
                <a:sym typeface="Calibri"/>
              </a:rPr>
              <a:t>       Αξιολογήστε  &amp; διαχειριστείτε τους κινδύνους, την αύξηση </a:t>
            </a:r>
            <a:r>
              <a:rPr lang="en-US" sz="1732">
                <a:solidFill>
                  <a:schemeClr val="lt1"/>
                </a:solidFill>
                <a:latin typeface="Calibri"/>
                <a:ea typeface="Calibri"/>
                <a:cs typeface="Calibri"/>
                <a:sym typeface="Calibri"/>
              </a:rPr>
              <a:t>περιστατικών</a:t>
            </a:r>
            <a:r>
              <a:rPr lang="en-US" sz="1663">
                <a:solidFill>
                  <a:schemeClr val="lt1"/>
                </a:solidFill>
                <a:latin typeface="Calibri"/>
                <a:ea typeface="Calibri"/>
                <a:cs typeface="Calibri"/>
                <a:sym typeface="Calibri"/>
              </a:rPr>
              <a:t>, </a:t>
            </a:r>
            <a:endParaRPr sz="1663">
              <a:solidFill>
                <a:schemeClr val="lt1"/>
              </a:solidFill>
              <a:latin typeface="Calibri"/>
              <a:ea typeface="Calibri"/>
              <a:cs typeface="Calibri"/>
              <a:sym typeface="Calibri"/>
            </a:endParaRPr>
          </a:p>
          <a:p>
            <a:pPr indent="0" lvl="0" marL="0" marR="0" rtl="0" algn="ctr">
              <a:lnSpc>
                <a:spcPct val="80000"/>
              </a:lnSpc>
              <a:spcBef>
                <a:spcPts val="0"/>
              </a:spcBef>
              <a:spcAft>
                <a:spcPts val="0"/>
              </a:spcAft>
              <a:buNone/>
            </a:pPr>
            <a:r>
              <a:rPr lang="en-US" sz="1663">
                <a:solidFill>
                  <a:schemeClr val="lt1"/>
                </a:solidFill>
                <a:latin typeface="Calibri"/>
                <a:ea typeface="Calibri"/>
                <a:cs typeface="Calibri"/>
                <a:sym typeface="Calibri"/>
              </a:rPr>
              <a:t>την ανάλυση μεριδίου</a:t>
            </a:r>
            <a:endParaRPr sz="1663">
              <a:solidFill>
                <a:schemeClr val="lt1"/>
              </a:solidFill>
              <a:latin typeface="Calibri"/>
              <a:ea typeface="Calibri"/>
              <a:cs typeface="Calibri"/>
              <a:sym typeface="Calibri"/>
            </a:endParaRPr>
          </a:p>
          <a:p>
            <a:pPr indent="0" lvl="0" marL="0" marR="0" rtl="0" algn="ctr">
              <a:lnSpc>
                <a:spcPct val="80000"/>
              </a:lnSpc>
              <a:spcBef>
                <a:spcPts val="0"/>
              </a:spcBef>
              <a:spcAft>
                <a:spcPts val="0"/>
              </a:spcAft>
              <a:buNone/>
            </a:pPr>
            <a:r>
              <a:rPr lang="en-US" sz="1247">
                <a:solidFill>
                  <a:schemeClr val="lt1"/>
                </a:solidFill>
                <a:latin typeface="Calibri"/>
                <a:ea typeface="Calibri"/>
                <a:cs typeface="Calibri"/>
                <a:sym typeface="Calibri"/>
              </a:rPr>
              <a:t>ETSI GS ISI 00X: "Δείκτες ασφάλειας πληροφοριών (ISI)..." </a:t>
            </a:r>
            <a:endParaRPr sz="1247">
              <a:solidFill>
                <a:schemeClr val="lt1"/>
              </a:solidFill>
              <a:latin typeface="Calibri"/>
              <a:ea typeface="Calibri"/>
              <a:cs typeface="Calibri"/>
              <a:sym typeface="Calibri"/>
            </a:endParaRPr>
          </a:p>
        </p:txBody>
      </p:sp>
      <p:sp>
        <p:nvSpPr>
          <p:cNvPr id="768" name="Google Shape;768;p15"/>
          <p:cNvSpPr/>
          <p:nvPr/>
        </p:nvSpPr>
        <p:spPr>
          <a:xfrm>
            <a:off x="1876745" y="3393841"/>
            <a:ext cx="7172005" cy="1008993"/>
          </a:xfrm>
          <a:prstGeom prst="roundRect">
            <a:avLst>
              <a:gd fmla="val 24480" name="adj"/>
            </a:avLst>
          </a:prstGeom>
          <a:solidFill>
            <a:schemeClr val="dk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b="1" lang="en-US" sz="1594">
                <a:solidFill>
                  <a:srgbClr val="FFD966"/>
                </a:solidFill>
                <a:latin typeface="Calibri"/>
                <a:ea typeface="Calibri"/>
                <a:cs typeface="Calibri"/>
                <a:sym typeface="Calibri"/>
              </a:rPr>
              <a:t>Οργανωτική</a:t>
            </a:r>
            <a:r>
              <a:rPr lang="en-US" sz="1594">
                <a:solidFill>
                  <a:schemeClr val="lt1"/>
                </a:solidFill>
                <a:latin typeface="Calibri"/>
                <a:ea typeface="Calibri"/>
                <a:cs typeface="Calibri"/>
                <a:sym typeface="Calibri"/>
              </a:rPr>
              <a:t>  </a:t>
            </a:r>
            <a:endParaRPr/>
          </a:p>
          <a:p>
            <a:pPr indent="0" lvl="0" marL="0" marR="0" rtl="0" algn="ctr">
              <a:lnSpc>
                <a:spcPct val="80000"/>
              </a:lnSpc>
              <a:spcBef>
                <a:spcPts val="0"/>
              </a:spcBef>
              <a:spcAft>
                <a:spcPts val="0"/>
              </a:spcAft>
              <a:buNone/>
            </a:pPr>
            <a:r>
              <a:rPr lang="en-US" sz="2126">
                <a:solidFill>
                  <a:schemeClr val="lt1"/>
                </a:solidFill>
                <a:latin typeface="Calibri"/>
                <a:ea typeface="Calibri"/>
                <a:cs typeface="Calibri"/>
                <a:sym typeface="Calibri"/>
              </a:rPr>
              <a:t>Διακυβέρνηση Κυβερνοασφάλειας </a:t>
            </a:r>
            <a:endParaRPr/>
          </a:p>
          <a:p>
            <a:pPr indent="0" lvl="0" marL="0" marR="0" rtl="0" algn="ctr">
              <a:lnSpc>
                <a:spcPct val="80000"/>
              </a:lnSpc>
              <a:spcBef>
                <a:spcPts val="0"/>
              </a:spcBef>
              <a:spcAft>
                <a:spcPts val="0"/>
              </a:spcAft>
              <a:buNone/>
            </a:pPr>
            <a:r>
              <a:rPr lang="en-US" sz="2126">
                <a:solidFill>
                  <a:schemeClr val="lt1"/>
                </a:solidFill>
                <a:latin typeface="Calibri"/>
                <a:ea typeface="Calibri"/>
                <a:cs typeface="Calibri"/>
                <a:sym typeface="Calibri"/>
              </a:rPr>
              <a:t>στη ναυτιλία</a:t>
            </a:r>
            <a:endParaRPr sz="2126">
              <a:solidFill>
                <a:schemeClr val="lt1"/>
              </a:solidFill>
              <a:latin typeface="Calibri"/>
              <a:ea typeface="Calibri"/>
              <a:cs typeface="Calibri"/>
              <a:sym typeface="Calibri"/>
            </a:endParaRPr>
          </a:p>
        </p:txBody>
      </p:sp>
      <p:sp>
        <p:nvSpPr>
          <p:cNvPr id="769" name="Google Shape;769;p15"/>
          <p:cNvSpPr/>
          <p:nvPr/>
        </p:nvSpPr>
        <p:spPr>
          <a:xfrm>
            <a:off x="2362201" y="2289297"/>
            <a:ext cx="6172236" cy="1008993"/>
          </a:xfrm>
          <a:prstGeom prst="roundRect">
            <a:avLst>
              <a:gd fmla="val 24480" name="adj"/>
            </a:avLst>
          </a:prstGeom>
          <a:solidFill>
            <a:schemeClr val="dk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625">
                <a:solidFill>
                  <a:srgbClr val="FFD966"/>
                </a:solidFill>
                <a:latin typeface="Calibri"/>
                <a:ea typeface="Calibri"/>
                <a:cs typeface="Calibri"/>
                <a:sym typeface="Calibri"/>
              </a:rPr>
              <a:t>Τεχνικά</a:t>
            </a:r>
            <a:r>
              <a:rPr lang="en-US" sz="1625">
                <a:solidFill>
                  <a:schemeClr val="lt1"/>
                </a:solidFill>
                <a:latin typeface="Calibri"/>
                <a:ea typeface="Calibri"/>
                <a:cs typeface="Calibri"/>
                <a:sym typeface="Calibri"/>
              </a:rPr>
              <a:t> </a:t>
            </a:r>
            <a:endParaRPr sz="1625">
              <a:solidFill>
                <a:schemeClr val="lt1"/>
              </a:solidFill>
              <a:latin typeface="Calibri"/>
              <a:ea typeface="Calibri"/>
              <a:cs typeface="Calibri"/>
              <a:sym typeface="Calibri"/>
            </a:endParaRPr>
          </a:p>
          <a:p>
            <a:pPr indent="0" lvl="0" marL="0" marR="0" rtl="0" algn="ctr">
              <a:lnSpc>
                <a:spcPct val="80000"/>
              </a:lnSpc>
              <a:spcBef>
                <a:spcPts val="0"/>
              </a:spcBef>
              <a:spcAft>
                <a:spcPts val="0"/>
              </a:spcAft>
              <a:buNone/>
            </a:pPr>
            <a:r>
              <a:rPr lang="en-US" sz="2167">
                <a:solidFill>
                  <a:schemeClr val="lt1"/>
                </a:solidFill>
                <a:latin typeface="Calibri"/>
                <a:ea typeface="Calibri"/>
                <a:cs typeface="Calibri"/>
                <a:sym typeface="Calibri"/>
              </a:rPr>
              <a:t>Παρακολούθηση τέλους/τέλος </a:t>
            </a:r>
            <a:endParaRPr/>
          </a:p>
          <a:p>
            <a:pPr indent="0" lvl="0" marL="0" marR="0" rtl="0" algn="ctr">
              <a:lnSpc>
                <a:spcPct val="80000"/>
              </a:lnSpc>
              <a:spcBef>
                <a:spcPts val="0"/>
              </a:spcBef>
              <a:spcAft>
                <a:spcPts val="0"/>
              </a:spcAft>
              <a:buNone/>
            </a:pPr>
            <a:r>
              <a:rPr lang="en-US" sz="2167">
                <a:solidFill>
                  <a:schemeClr val="lt1"/>
                </a:solidFill>
                <a:latin typeface="Calibri"/>
                <a:ea typeface="Calibri"/>
                <a:cs typeface="Calibri"/>
                <a:sym typeface="Calibri"/>
              </a:rPr>
              <a:t>Προσαρμοστική συντήρηση </a:t>
            </a:r>
            <a:endParaRPr/>
          </a:p>
        </p:txBody>
      </p:sp>
      <p:sp>
        <p:nvSpPr>
          <p:cNvPr id="770" name="Google Shape;770;p15"/>
          <p:cNvSpPr/>
          <p:nvPr/>
        </p:nvSpPr>
        <p:spPr>
          <a:xfrm>
            <a:off x="3067050" y="1184753"/>
            <a:ext cx="4743449" cy="1008993"/>
          </a:xfrm>
          <a:prstGeom prst="roundRect">
            <a:avLst>
              <a:gd fmla="val 24480" name="adj"/>
            </a:avLst>
          </a:prstGeom>
          <a:solidFill>
            <a:schemeClr val="dk2"/>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b="1" lang="en-US" sz="1600">
                <a:solidFill>
                  <a:srgbClr val="FFD966"/>
                </a:solidFill>
                <a:latin typeface="Calibri"/>
                <a:ea typeface="Calibri"/>
                <a:cs typeface="Calibri"/>
                <a:sym typeface="Calibri"/>
              </a:rPr>
              <a:t>Υπηρεσίες</a:t>
            </a:r>
            <a:r>
              <a:rPr lang="en-US" sz="1600">
                <a:solidFill>
                  <a:schemeClr val="lt1"/>
                </a:solidFill>
                <a:latin typeface="Calibri"/>
                <a:ea typeface="Calibri"/>
                <a:cs typeface="Calibri"/>
                <a:sym typeface="Calibri"/>
              </a:rPr>
              <a:t> </a:t>
            </a:r>
            <a:endParaRPr/>
          </a:p>
          <a:p>
            <a:pPr indent="0" lvl="0" marL="0" marR="0" rtl="0" algn="ctr">
              <a:lnSpc>
                <a:spcPct val="90000"/>
              </a:lnSpc>
              <a:spcBef>
                <a:spcPts val="0"/>
              </a:spcBef>
              <a:spcAft>
                <a:spcPts val="0"/>
              </a:spcAft>
              <a:buNone/>
            </a:pPr>
            <a:r>
              <a:rPr lang="en-US" sz="2134">
                <a:solidFill>
                  <a:schemeClr val="lt1"/>
                </a:solidFill>
                <a:latin typeface="Calibri"/>
                <a:ea typeface="Calibri"/>
                <a:cs typeface="Calibri"/>
                <a:sym typeface="Calibri"/>
              </a:rPr>
              <a:t>Υπηρεσίες προστασίας </a:t>
            </a:r>
            <a:endParaRPr/>
          </a:p>
          <a:p>
            <a:pPr indent="0" lvl="0" marL="0" marR="0" rtl="0" algn="ctr">
              <a:lnSpc>
                <a:spcPct val="90000"/>
              </a:lnSpc>
              <a:spcBef>
                <a:spcPts val="0"/>
              </a:spcBef>
              <a:spcAft>
                <a:spcPts val="0"/>
              </a:spcAft>
              <a:buNone/>
            </a:pPr>
            <a:r>
              <a:rPr lang="en-US" sz="1600">
                <a:solidFill>
                  <a:schemeClr val="lt1"/>
                </a:solidFill>
                <a:latin typeface="Calibri"/>
                <a:ea typeface="Calibri"/>
                <a:cs typeface="Calibri"/>
                <a:sym typeface="Calibri"/>
              </a:rPr>
              <a:t>EU CERT-M</a:t>
            </a:r>
            <a:endParaRPr/>
          </a:p>
        </p:txBody>
      </p:sp>
      <p:pic>
        <p:nvPicPr>
          <p:cNvPr id="771" name="Google Shape;771;p15"/>
          <p:cNvPicPr preferRelativeResize="0"/>
          <p:nvPr/>
        </p:nvPicPr>
        <p:blipFill rotWithShape="1">
          <a:blip r:embed="rId3">
            <a:alphaModFix/>
          </a:blip>
          <a:srcRect b="0" l="0" r="0" t="0"/>
          <a:stretch/>
        </p:blipFill>
        <p:spPr>
          <a:xfrm>
            <a:off x="848389" y="5782614"/>
            <a:ext cx="971204" cy="782621"/>
          </a:xfrm>
          <a:prstGeom prst="rect">
            <a:avLst/>
          </a:prstGeom>
          <a:noFill/>
          <a:ln>
            <a:noFill/>
          </a:ln>
        </p:spPr>
      </p:pic>
      <p:pic>
        <p:nvPicPr>
          <p:cNvPr id="772" name="Google Shape;772;p15"/>
          <p:cNvPicPr preferRelativeResize="0"/>
          <p:nvPr/>
        </p:nvPicPr>
        <p:blipFill rotWithShape="1">
          <a:blip r:embed="rId4">
            <a:alphaModFix/>
          </a:blip>
          <a:srcRect b="0" l="0" r="0" t="0"/>
          <a:stretch/>
        </p:blipFill>
        <p:spPr>
          <a:xfrm>
            <a:off x="2199057" y="3497063"/>
            <a:ext cx="819807" cy="802548"/>
          </a:xfrm>
          <a:prstGeom prst="rect">
            <a:avLst/>
          </a:prstGeom>
          <a:noFill/>
          <a:ln>
            <a:noFill/>
          </a:ln>
        </p:spPr>
      </p:pic>
      <p:pic>
        <p:nvPicPr>
          <p:cNvPr id="773" name="Google Shape;773;p15"/>
          <p:cNvPicPr preferRelativeResize="0"/>
          <p:nvPr/>
        </p:nvPicPr>
        <p:blipFill rotWithShape="1">
          <a:blip r:embed="rId5">
            <a:alphaModFix/>
          </a:blip>
          <a:srcRect b="0" l="0" r="0" t="0"/>
          <a:stretch/>
        </p:blipFill>
        <p:spPr>
          <a:xfrm>
            <a:off x="1530619" y="4602255"/>
            <a:ext cx="692251" cy="867751"/>
          </a:xfrm>
          <a:prstGeom prst="rect">
            <a:avLst/>
          </a:prstGeom>
          <a:noFill/>
          <a:ln>
            <a:noFill/>
          </a:ln>
        </p:spPr>
      </p:pic>
      <p:pic>
        <p:nvPicPr>
          <p:cNvPr id="774" name="Google Shape;774;p15"/>
          <p:cNvPicPr preferRelativeResize="0"/>
          <p:nvPr/>
        </p:nvPicPr>
        <p:blipFill rotWithShape="1">
          <a:blip r:embed="rId6">
            <a:alphaModFix/>
          </a:blip>
          <a:srcRect b="0" l="0" r="0" t="0"/>
          <a:stretch/>
        </p:blipFill>
        <p:spPr>
          <a:xfrm>
            <a:off x="2691475" y="2354565"/>
            <a:ext cx="925182" cy="8784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16"/>
          <p:cNvSpPr txBox="1"/>
          <p:nvPr/>
        </p:nvSpPr>
        <p:spPr>
          <a:xfrm>
            <a:off x="726935" y="1412816"/>
            <a:ext cx="8310571" cy="4462760"/>
          </a:xfrm>
          <a:prstGeom prst="rect">
            <a:avLst/>
          </a:prstGeom>
          <a:noFill/>
          <a:ln>
            <a:noFill/>
          </a:ln>
        </p:spPr>
        <p:txBody>
          <a:bodyPr anchorCtr="0" anchor="t" bIns="45700" lIns="91425" spcFirstLastPara="1" rIns="91425" wrap="square" tIns="45700">
            <a:normAutofit fontScale="94928" lnSpcReduction="10000"/>
          </a:bodyPr>
          <a:lstStyle/>
          <a:p>
            <a:pPr indent="0" lvl="0" marL="0" marR="0" rtl="0" algn="just">
              <a:spcBef>
                <a:spcPts val="0"/>
              </a:spcBef>
              <a:spcAft>
                <a:spcPts val="0"/>
              </a:spcAft>
              <a:buNone/>
            </a:pPr>
            <a:r>
              <a:rPr b="1" i="0" lang="en-US" sz="2400" u="none" strike="noStrike">
                <a:solidFill>
                  <a:srgbClr val="000000"/>
                </a:solidFill>
                <a:latin typeface="Calibri"/>
                <a:ea typeface="Calibri"/>
                <a:cs typeface="Calibri"/>
                <a:sym typeface="Calibri"/>
              </a:rPr>
              <a:t>ΣΤΟΧΟΣ </a:t>
            </a:r>
            <a:endParaRPr/>
          </a:p>
          <a:p>
            <a:pPr indent="0" lvl="0" marL="0" marR="0" rtl="0" algn="just">
              <a:spcBef>
                <a:spcPts val="0"/>
              </a:spcBef>
              <a:spcAft>
                <a:spcPts val="0"/>
              </a:spcAft>
              <a:buNone/>
            </a:pPr>
            <a:r>
              <a:t/>
            </a:r>
            <a:endParaRPr sz="2000">
              <a:solidFill>
                <a:srgbClr val="000000"/>
              </a:solidFill>
              <a:latin typeface="Calibri"/>
              <a:ea typeface="Calibri"/>
              <a:cs typeface="Calibri"/>
              <a:sym typeface="Calibri"/>
            </a:endParaRPr>
          </a:p>
          <a:p>
            <a:pPr indent="0" lvl="0" marL="0" marR="0" rtl="0" algn="just">
              <a:spcBef>
                <a:spcPts val="0"/>
              </a:spcBef>
              <a:spcAft>
                <a:spcPts val="0"/>
              </a:spcAft>
              <a:buNone/>
            </a:pPr>
            <a:r>
              <a:rPr b="0" i="0" lang="en-US" sz="2000" u="none" strike="noStrike">
                <a:solidFill>
                  <a:srgbClr val="000000"/>
                </a:solidFill>
                <a:latin typeface="Calibri"/>
                <a:ea typeface="Calibri"/>
                <a:cs typeface="Calibri"/>
                <a:sym typeface="Calibri"/>
              </a:rPr>
              <a:t>Το μάθημα C2B_CSP008 στοχεύει στην περιγραφή των κινδύνων στον κυβερνοχώρο στο θαλάσσιο περιβάλλον και στον προσδιορισμό των ιδιαιτεροτήτων του. </a:t>
            </a:r>
            <a:endParaRPr/>
          </a:p>
          <a:p>
            <a:pPr indent="0" lvl="0" marL="0" marR="0" rtl="0" algn="just">
              <a:spcBef>
                <a:spcPts val="0"/>
              </a:spcBef>
              <a:spcAft>
                <a:spcPts val="0"/>
              </a:spcAft>
              <a:buNone/>
            </a:pPr>
            <a:r>
              <a:rPr b="0" i="0" lang="en-US" sz="2000" u="none" strike="noStrike">
                <a:solidFill>
                  <a:srgbClr val="000000"/>
                </a:solidFill>
                <a:latin typeface="Calibri"/>
                <a:ea typeface="Calibri"/>
                <a:cs typeface="Calibri"/>
                <a:sym typeface="Calibri"/>
              </a:rPr>
              <a:t> </a:t>
            </a:r>
            <a:endParaRPr/>
          </a:p>
          <a:p>
            <a:pPr indent="0" lvl="0" marL="0" marR="0" rtl="0" algn="just">
              <a:spcBef>
                <a:spcPts val="0"/>
              </a:spcBef>
              <a:spcAft>
                <a:spcPts val="0"/>
              </a:spcAft>
              <a:buNone/>
            </a:pPr>
            <a:r>
              <a:rPr b="0" i="0" lang="en-US" sz="2000" u="none" strike="noStrike">
                <a:solidFill>
                  <a:srgbClr val="000000"/>
                </a:solidFill>
                <a:latin typeface="Calibri"/>
                <a:ea typeface="Calibri"/>
                <a:cs typeface="Calibri"/>
                <a:sym typeface="Calibri"/>
              </a:rPr>
              <a:t>Δίνεται έμφαση στα πρότυπα και τις ιδιαιτερότητες του AIS, καθώς και στη διεθνή ρύθμιση.  Οι κοινές ευπάθειες των συστημάτων και των εφαρμογών AIS/GNSS είναι λεπτομερείς. </a:t>
            </a:r>
            <a:endParaRPr/>
          </a:p>
          <a:p>
            <a:pPr indent="0" lvl="0" marL="0" marR="0" rtl="0" algn="just">
              <a:spcBef>
                <a:spcPts val="0"/>
              </a:spcBef>
              <a:spcAft>
                <a:spcPts val="0"/>
              </a:spcAft>
              <a:buNone/>
            </a:pPr>
            <a:r>
              <a:t/>
            </a:r>
            <a:endParaRPr b="0" i="0" sz="2000" u="none" strike="noStrike">
              <a:solidFill>
                <a:srgbClr val="000000"/>
              </a:solidFill>
              <a:latin typeface="Calibri"/>
              <a:ea typeface="Calibri"/>
              <a:cs typeface="Calibri"/>
              <a:sym typeface="Calibri"/>
            </a:endParaRPr>
          </a:p>
          <a:p>
            <a:pPr indent="0" lvl="0" marL="0" marR="0" rtl="0" algn="just">
              <a:spcBef>
                <a:spcPts val="0"/>
              </a:spcBef>
              <a:spcAft>
                <a:spcPts val="0"/>
              </a:spcAft>
              <a:buNone/>
            </a:pPr>
            <a:r>
              <a:rPr b="0" i="0" lang="en-US" sz="2000" u="none" strike="noStrike">
                <a:solidFill>
                  <a:srgbClr val="000000"/>
                </a:solidFill>
                <a:latin typeface="Calibri"/>
                <a:ea typeface="Calibri"/>
                <a:cs typeface="Calibri"/>
                <a:sym typeface="Calibri"/>
              </a:rPr>
              <a:t>Οι μέθοδοι και τα παραδείγματα της πειρατείας και πλαστογράφησης αυτών των συστημάτων επιδεικνύονται κατά τη διάρκεια του μαθήματος. </a:t>
            </a:r>
            <a:endParaRPr/>
          </a:p>
          <a:p>
            <a:pPr indent="0" lvl="0" marL="0" marR="0" rtl="0" algn="just">
              <a:spcBef>
                <a:spcPts val="0"/>
              </a:spcBef>
              <a:spcAft>
                <a:spcPts val="0"/>
              </a:spcAft>
              <a:buNone/>
            </a:pPr>
            <a:r>
              <a:t/>
            </a:r>
            <a:endParaRPr b="0" i="0" sz="2000" u="none" strike="noStrike">
              <a:solidFill>
                <a:srgbClr val="000000"/>
              </a:solidFill>
              <a:latin typeface="Calibri"/>
              <a:ea typeface="Calibri"/>
              <a:cs typeface="Calibri"/>
              <a:sym typeface="Calibri"/>
            </a:endParaRPr>
          </a:p>
          <a:p>
            <a:pPr indent="0" lvl="0" marL="0" marR="0" rtl="0" algn="just">
              <a:spcBef>
                <a:spcPts val="0"/>
              </a:spcBef>
              <a:spcAft>
                <a:spcPts val="0"/>
              </a:spcAft>
              <a:buNone/>
            </a:pPr>
            <a:r>
              <a:rPr b="0" i="0" lang="en-US" sz="2000" u="none" strike="noStrike">
                <a:solidFill>
                  <a:srgbClr val="000000"/>
                </a:solidFill>
                <a:latin typeface="Calibri"/>
                <a:ea typeface="Calibri"/>
                <a:cs typeface="Calibri"/>
                <a:sym typeface="Calibri"/>
              </a:rPr>
              <a:t>Παρουσιάζονται η ανάλυση κινδύνου, τα σχέδια ασφάλειας, οι πολιτικές και οι διαδικασίες, το κανονιστικό πλαίσιο και τα πρότυπα ασφάλειας μέτρα συνέχειας και ανάκαμψης. </a:t>
            </a:r>
            <a:endParaRPr/>
          </a:p>
        </p:txBody>
      </p:sp>
      <p:sp>
        <p:nvSpPr>
          <p:cNvPr id="781" name="Google Shape;781;p16"/>
          <p:cNvSpPr/>
          <p:nvPr/>
        </p:nvSpPr>
        <p:spPr>
          <a:xfrm>
            <a:off x="226002" y="215491"/>
            <a:ext cx="901151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Verdana"/>
                <a:ea typeface="Verdana"/>
                <a:cs typeface="Verdana"/>
                <a:sym typeface="Verdana"/>
              </a:rPr>
              <a:t> </a:t>
            </a:r>
            <a:r>
              <a:rPr b="1" lang="en-US" sz="3600">
                <a:solidFill>
                  <a:schemeClr val="dk1"/>
                </a:solidFill>
                <a:latin typeface="Calibri"/>
                <a:ea typeface="Calibri"/>
                <a:cs typeface="Calibri"/>
                <a:sym typeface="Calibri"/>
              </a:rPr>
              <a:t>Ναυτιλιακός κίνδυνος κυβερνοασφάλειας </a:t>
            </a:r>
            <a:endParaRPr/>
          </a:p>
        </p:txBody>
      </p:sp>
      <p:pic>
        <p:nvPicPr>
          <p:cNvPr id="782" name="Google Shape;782;p16"/>
          <p:cNvPicPr preferRelativeResize="0"/>
          <p:nvPr/>
        </p:nvPicPr>
        <p:blipFill rotWithShape="1">
          <a:blip r:embed="rId3">
            <a:alphaModFix/>
          </a:blip>
          <a:srcRect b="0" l="0" r="0" t="0"/>
          <a:stretch/>
        </p:blipFill>
        <p:spPr>
          <a:xfrm>
            <a:off x="9037507" y="1852742"/>
            <a:ext cx="2568141" cy="25681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17"/>
          <p:cNvSpPr/>
          <p:nvPr/>
        </p:nvSpPr>
        <p:spPr>
          <a:xfrm>
            <a:off x="1265704" y="185530"/>
            <a:ext cx="4993675" cy="4801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745">
                <a:solidFill>
                  <a:schemeClr val="dk2"/>
                </a:solidFill>
                <a:latin typeface="Century Gothic"/>
                <a:ea typeface="Century Gothic"/>
                <a:cs typeface="Century Gothic"/>
                <a:sym typeface="Century Gothic"/>
              </a:rPr>
              <a:t>Ναυτιλιακός κίνδυνος κυβερνοασφάλειας </a:t>
            </a:r>
            <a:endParaRPr/>
          </a:p>
        </p:txBody>
      </p:sp>
      <p:sp>
        <p:nvSpPr>
          <p:cNvPr id="788" name="Google Shape;788;p17"/>
          <p:cNvSpPr txBox="1"/>
          <p:nvPr/>
        </p:nvSpPr>
        <p:spPr>
          <a:xfrm>
            <a:off x="543809" y="1151453"/>
            <a:ext cx="8012512" cy="4093428"/>
          </a:xfrm>
          <a:prstGeom prst="rect">
            <a:avLst/>
          </a:prstGeom>
          <a:noFill/>
          <a:ln>
            <a:noFill/>
          </a:ln>
        </p:spPr>
        <p:txBody>
          <a:bodyPr anchorCtr="0" anchor="t" bIns="45700" lIns="91425" spcFirstLastPara="1" rIns="91425" wrap="square" tIns="45700">
            <a:normAutofit fontScale="93863"/>
          </a:bodyPr>
          <a:lstStyle/>
          <a:p>
            <a:pPr indent="0" lvl="0" marL="0" marR="0" rtl="0" algn="l">
              <a:lnSpc>
                <a:spcPct val="150000"/>
              </a:lnSpc>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lang="en-US" sz="2000">
                <a:solidFill>
                  <a:schemeClr val="dk1"/>
                </a:solidFill>
                <a:latin typeface="Calibri"/>
                <a:ea typeface="Calibri"/>
                <a:cs typeface="Calibri"/>
                <a:sym typeface="Calibri"/>
              </a:rPr>
              <a:t>Απειλή για την ασφάλεια στον κυβερνοχώρο για τη ναυτιλία </a:t>
            </a:r>
            <a:endParaRPr/>
          </a:p>
          <a:p>
            <a:pPr indent="-285766" lvl="1" marL="74295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Παγκόσμιο πανόραμα </a:t>
            </a:r>
            <a:endParaRPr/>
          </a:p>
          <a:p>
            <a:pPr indent="-285766" lvl="1" marL="74295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Επιθέσεις/ περιστατικά </a:t>
            </a:r>
            <a:endParaRPr/>
          </a:p>
          <a:p>
            <a:pPr indent="-285766" lvl="1" marL="742950" marR="0" rtl="0" algn="l">
              <a:lnSpc>
                <a:spcPct val="150000"/>
              </a:lnSpc>
              <a:spcBef>
                <a:spcPts val="0"/>
              </a:spcBef>
              <a:spcAft>
                <a:spcPts val="0"/>
              </a:spcAft>
              <a:buClr>
                <a:schemeClr val="dk1"/>
              </a:buClr>
              <a:buSzPct val="100000"/>
              <a:buFont typeface="Arial"/>
              <a:buChar char="•"/>
            </a:pPr>
            <a:r>
              <a:rPr b="0" i="0" lang="en-US" sz="2000" u="none" cap="none" strike="noStrike">
                <a:solidFill>
                  <a:schemeClr val="dk1"/>
                </a:solidFill>
                <a:latin typeface="Calibri"/>
                <a:ea typeface="Calibri"/>
                <a:cs typeface="Calibri"/>
                <a:sym typeface="Calibri"/>
              </a:rPr>
              <a:t>Εξελίξεις </a:t>
            </a:r>
            <a:endParaRPr/>
          </a:p>
          <a:p>
            <a:pPr indent="0" lvl="1" marL="457200" marR="0" rtl="0" algn="l">
              <a:lnSpc>
                <a:spcPct val="15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Κίνδυνοι στον θαλάσσιο τομέα/ μέτρα μετριασμού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Ποια συστήματα </a:t>
            </a:r>
            <a:endParaRPr sz="2000">
              <a:solidFill>
                <a:schemeClr val="dk1"/>
              </a:solidFill>
              <a:latin typeface="Calibri"/>
              <a:ea typeface="Calibri"/>
              <a:cs typeface="Calibri"/>
              <a:sym typeface="Calibri"/>
            </a:endParaRPr>
          </a:p>
        </p:txBody>
      </p:sp>
      <p:pic>
        <p:nvPicPr>
          <p:cNvPr descr="Une image contenant carte&#10;&#10;Description générée automatiquement" id="789" name="Google Shape;789;p17"/>
          <p:cNvPicPr preferRelativeResize="0"/>
          <p:nvPr/>
        </p:nvPicPr>
        <p:blipFill rotWithShape="1">
          <a:blip r:embed="rId3">
            <a:alphaModFix/>
          </a:blip>
          <a:srcRect b="0" l="0" r="0" t="0"/>
          <a:stretch/>
        </p:blipFill>
        <p:spPr>
          <a:xfrm>
            <a:off x="5810528" y="2382951"/>
            <a:ext cx="6030094" cy="42077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18"/>
          <p:cNvSpPr txBox="1"/>
          <p:nvPr/>
        </p:nvSpPr>
        <p:spPr>
          <a:xfrm>
            <a:off x="801854" y="711721"/>
            <a:ext cx="1101500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2"/>
                </a:solidFill>
                <a:latin typeface="Century Gothic"/>
                <a:ea typeface="Century Gothic"/>
                <a:cs typeface="Century Gothic"/>
                <a:sym typeface="Century Gothic"/>
              </a:rPr>
              <a:t>Επιτεύγματα - η συνέχιση των σημερινών προσπαθειών </a:t>
            </a:r>
            <a:endParaRPr sz="2800">
              <a:solidFill>
                <a:schemeClr val="dk2"/>
              </a:solidFill>
              <a:latin typeface="Century Gothic"/>
              <a:ea typeface="Century Gothic"/>
              <a:cs typeface="Century Gothic"/>
              <a:sym typeface="Century Gothic"/>
            </a:endParaRPr>
          </a:p>
        </p:txBody>
      </p:sp>
      <p:sp>
        <p:nvSpPr>
          <p:cNvPr id="795" name="Google Shape;795;p18"/>
          <p:cNvSpPr txBox="1"/>
          <p:nvPr/>
        </p:nvSpPr>
        <p:spPr>
          <a:xfrm>
            <a:off x="801854" y="1188456"/>
            <a:ext cx="11422966" cy="5632311"/>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Με βάση την πρωτοβουλία των εργαστηρίων του ECGFF με θέμα «πρόληψη επιθέσεων στον κυβερνοχώρο στον θαλάσσιο τομέα» που ξεκίνησε η γερμανική Προεδρία και την εφαρμογή μιας «Ομάδας εργασίας για την ασφάλεια στον κυβερνοχώρο της ΕΕ». </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Πρέπει επίσης να αναπτυχθεί κοινή προσέγγιση της ασφάλειας στον κυβερνοχώρο για την κοινότητα της ακτοφυλακής.  Για τον σκοπό αυτό, η νομική, οργανωτική και τεχνική κατανόηση αναπτύσσεται περαιτέρω από κοινού βελτιώνοντας τη διατομεακή και διασυνοριακή συνεργασία, εκπονώντας κατευθυντήριες γραμμές και βέλτιστες πρακτικές διαχείρισης προς τον σκοπό αυτό.</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Animation της κοινότητας κυβερνοασφάλειας της ακτοφυλακής και εφαρμογή μιας πλατφόρμας ανταλλαγής πληροφοριών αφιερωμένης στην ασφάλεια στον κυβερνοχώρο που φιλοξενείται από την EMSA.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Συναινετική επικύρωση των όρων αναφοράς της ομάδας εργασίας «EU Coastguard Cybersecurity Working Group» που απευθύνεται στην Επιτροπή της ΕΕ (DG MARE).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Υποστήριξη για περαιτέρω βελτιώσεις στις διαδικασίες ανταλλαγής πληροφοριών για την έγκαιρη ανταλλαγή πληροφοριών σχετικά με επιθέσεις στον κυβερνοχώρο και περιστατικά που στοχεύουν στη ναυτιλιακή κοινότητα.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endParaRPr sz="1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Συνέχιση κατά τη διάρκεια της Κροατικής Προεδρίας του ECGFF (2019-2020). </a:t>
            </a:r>
            <a:endParaRPr sz="1800">
              <a:solidFill>
                <a:schemeClr val="dk1"/>
              </a:solidFill>
              <a:latin typeface="Century Gothic"/>
              <a:ea typeface="Century Gothic"/>
              <a:cs typeface="Century Gothic"/>
              <a:sym typeface="Century Gothic"/>
            </a:endParaRPr>
          </a:p>
        </p:txBody>
      </p:sp>
      <p:sp>
        <p:nvSpPr>
          <p:cNvPr id="796" name="Google Shape;796;p18"/>
          <p:cNvSpPr/>
          <p:nvPr/>
        </p:nvSpPr>
        <p:spPr>
          <a:xfrm>
            <a:off x="988218" y="93409"/>
            <a:ext cx="8366393" cy="4801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773">
                <a:solidFill>
                  <a:schemeClr val="dk2"/>
                </a:solidFill>
                <a:latin typeface="Century Gothic"/>
                <a:ea typeface="Century Gothic"/>
                <a:cs typeface="Century Gothic"/>
                <a:sym typeface="Century Gothic"/>
              </a:rPr>
              <a:t>Ομάδα εργασίας της ΕΕ για την ασφάλεια στον κυβερνοχώρο»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19"/>
          <p:cNvSpPr txBox="1"/>
          <p:nvPr/>
        </p:nvSpPr>
        <p:spPr>
          <a:xfrm>
            <a:off x="1185943" y="1308549"/>
            <a:ext cx="8012512" cy="2805063"/>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Απειλή για την ασφάλεια στον κυβερνοχώρο για τη ναυτιλία </a:t>
            </a:r>
            <a:endParaRPr/>
          </a:p>
          <a:p>
            <a:pPr indent="-285750" lvl="1" marL="742950" marR="0" rtl="0" algn="l">
              <a:lnSpc>
                <a:spcPct val="15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Ναυτιλιακά δεδομένα </a:t>
            </a:r>
            <a:endParaRPr/>
          </a:p>
          <a:p>
            <a:pPr indent="-285750" lvl="1" marL="742950" marR="0" rtl="0" algn="l">
              <a:lnSpc>
                <a:spcPct val="15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Παγκόσμιο πανόραμα </a:t>
            </a:r>
            <a:endParaRPr/>
          </a:p>
          <a:p>
            <a:pPr indent="-285750" lvl="1" marL="742950" marR="0" rtl="0" algn="l">
              <a:lnSpc>
                <a:spcPct val="15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Επιθέσεις/ περιστατικά </a:t>
            </a:r>
            <a:endParaRPr/>
          </a:p>
          <a:p>
            <a:pPr indent="-285750" lvl="1" marL="742950" marR="0" rtl="0" algn="l">
              <a:lnSpc>
                <a:spcPct val="150000"/>
              </a:lnSpc>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Κίνδυνοι </a:t>
            </a:r>
            <a:endParaRPr/>
          </a:p>
        </p:txBody>
      </p:sp>
      <p:sp>
        <p:nvSpPr>
          <p:cNvPr id="802" name="Google Shape;802;p19"/>
          <p:cNvSpPr/>
          <p:nvPr/>
        </p:nvSpPr>
        <p:spPr>
          <a:xfrm>
            <a:off x="1265704" y="185530"/>
            <a:ext cx="6008376" cy="4801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800">
                <a:solidFill>
                  <a:schemeClr val="dk2"/>
                </a:solidFill>
                <a:latin typeface="Century Gothic"/>
                <a:ea typeface="Century Gothic"/>
                <a:cs typeface="Century Gothic"/>
                <a:sym typeface="Century Gothic"/>
              </a:rPr>
              <a:t>Ασφάλεια στον ναυτιλιακό τομέα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94" name="Shape 594"/>
        <p:cNvGrpSpPr/>
        <p:nvPr/>
      </p:nvGrpSpPr>
      <p:grpSpPr>
        <a:xfrm>
          <a:off x="0" y="0"/>
          <a:ext cx="0" cy="0"/>
          <a:chOff x="0" y="0"/>
          <a:chExt cx="0" cy="0"/>
        </a:xfrm>
      </p:grpSpPr>
      <p:sp>
        <p:nvSpPr>
          <p:cNvPr id="595" name="Google Shape;595;p2"/>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596" name="Google Shape;596;p2"/>
          <p:cNvPicPr preferRelativeResize="0"/>
          <p:nvPr/>
        </p:nvPicPr>
        <p:blipFill rotWithShape="1">
          <a:blip r:embed="rId3">
            <a:alphaModFix/>
          </a:blip>
          <a:srcRect b="0" l="0" r="0" t="0"/>
          <a:stretch/>
        </p:blipFill>
        <p:spPr>
          <a:xfrm>
            <a:off x="191702" y="1338943"/>
            <a:ext cx="11808595" cy="4180114"/>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20"/>
          <p:cNvSpPr/>
          <p:nvPr/>
        </p:nvSpPr>
        <p:spPr>
          <a:xfrm>
            <a:off x="1052988" y="69442"/>
            <a:ext cx="9019060" cy="480131"/>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None/>
            </a:pPr>
            <a:r>
              <a:rPr b="1" lang="en-US" sz="2045">
                <a:solidFill>
                  <a:schemeClr val="dk2"/>
                </a:solidFill>
                <a:latin typeface="Century Gothic"/>
                <a:ea typeface="Century Gothic"/>
                <a:cs typeface="Century Gothic"/>
                <a:sym typeface="Century Gothic"/>
              </a:rPr>
              <a:t>Στρατηγικές και επιπτώσεις μείωσης του κινδύνου στον κυβερνοχώρο </a:t>
            </a:r>
            <a:endParaRPr/>
          </a:p>
        </p:txBody>
      </p:sp>
      <p:cxnSp>
        <p:nvCxnSpPr>
          <p:cNvPr id="808" name="Google Shape;808;p20"/>
          <p:cNvCxnSpPr/>
          <p:nvPr/>
        </p:nvCxnSpPr>
        <p:spPr>
          <a:xfrm rot="10800000">
            <a:off x="1505237" y="1730332"/>
            <a:ext cx="0" cy="4642338"/>
          </a:xfrm>
          <a:prstGeom prst="straightConnector1">
            <a:avLst/>
          </a:prstGeom>
          <a:noFill/>
          <a:ln cap="flat" cmpd="sng" w="57150">
            <a:solidFill>
              <a:schemeClr val="accent1"/>
            </a:solidFill>
            <a:prstDash val="solid"/>
            <a:miter lim="800000"/>
            <a:headEnd len="sm" w="sm" type="none"/>
            <a:tailEnd len="med" w="med" type="stealth"/>
          </a:ln>
        </p:spPr>
      </p:cxnSp>
      <p:cxnSp>
        <p:nvCxnSpPr>
          <p:cNvPr id="809" name="Google Shape;809;p20"/>
          <p:cNvCxnSpPr/>
          <p:nvPr/>
        </p:nvCxnSpPr>
        <p:spPr>
          <a:xfrm>
            <a:off x="1505237" y="6372670"/>
            <a:ext cx="6217920" cy="0"/>
          </a:xfrm>
          <a:prstGeom prst="straightConnector1">
            <a:avLst/>
          </a:prstGeom>
          <a:noFill/>
          <a:ln cap="flat" cmpd="sng" w="57150">
            <a:solidFill>
              <a:schemeClr val="accent1"/>
            </a:solidFill>
            <a:prstDash val="solid"/>
            <a:miter lim="800000"/>
            <a:headEnd len="sm" w="sm" type="none"/>
            <a:tailEnd len="med" w="med" type="stealth"/>
          </a:ln>
        </p:spPr>
      </p:cxnSp>
      <p:sp>
        <p:nvSpPr>
          <p:cNvPr id="810" name="Google Shape;810;p20"/>
          <p:cNvSpPr txBox="1"/>
          <p:nvPr/>
        </p:nvSpPr>
        <p:spPr>
          <a:xfrm>
            <a:off x="7890194" y="6144507"/>
            <a:ext cx="4301804" cy="461665"/>
          </a:xfrm>
          <a:prstGeom prst="rect">
            <a:avLst/>
          </a:prstGeom>
          <a:noFill/>
          <a:ln>
            <a:noFill/>
          </a:ln>
        </p:spPr>
        <p:txBody>
          <a:bodyPr anchorCtr="0" anchor="t" bIns="45700" lIns="91425" spcFirstLastPara="1" rIns="91425" wrap="square" tIns="45700">
            <a:normAutofit fontScale="96968"/>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Μετριασμός του κινδύνου  </a:t>
            </a:r>
            <a:endParaRPr/>
          </a:p>
        </p:txBody>
      </p:sp>
      <p:sp>
        <p:nvSpPr>
          <p:cNvPr id="811" name="Google Shape;811;p20"/>
          <p:cNvSpPr txBox="1"/>
          <p:nvPr/>
        </p:nvSpPr>
        <p:spPr>
          <a:xfrm>
            <a:off x="1072101" y="956470"/>
            <a:ext cx="1393651" cy="461665"/>
          </a:xfrm>
          <a:prstGeom prst="rect">
            <a:avLst/>
          </a:prstGeom>
          <a:noFill/>
          <a:ln>
            <a:noFill/>
          </a:ln>
        </p:spPr>
        <p:txBody>
          <a:bodyPr anchorCtr="0" anchor="t" bIns="45700" lIns="91425" spcFirstLastPara="1" rIns="91425" wrap="square" tIns="45700">
            <a:normAutofit fontScale="99919"/>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Επίπεδο κινδύνου </a:t>
            </a:r>
            <a:endParaRPr sz="2400">
              <a:solidFill>
                <a:schemeClr val="dk1"/>
              </a:solidFill>
              <a:latin typeface="Calibri"/>
              <a:ea typeface="Calibri"/>
              <a:cs typeface="Calibri"/>
              <a:sym typeface="Calibri"/>
            </a:endParaRPr>
          </a:p>
        </p:txBody>
      </p:sp>
      <p:sp>
        <p:nvSpPr>
          <p:cNvPr id="812" name="Google Shape;812;p20"/>
          <p:cNvSpPr/>
          <p:nvPr/>
        </p:nvSpPr>
        <p:spPr>
          <a:xfrm>
            <a:off x="2293032" y="1645926"/>
            <a:ext cx="5317587" cy="4403187"/>
          </a:xfrm>
          <a:custGeom>
            <a:rect b="b" l="l" r="r" t="t"/>
            <a:pathLst>
              <a:path extrusionOk="0" h="4403187" w="5317587">
                <a:moveTo>
                  <a:pt x="0" y="0"/>
                </a:moveTo>
                <a:cubicBezTo>
                  <a:pt x="46892" y="710418"/>
                  <a:pt x="93784" y="1420837"/>
                  <a:pt x="253218" y="1955409"/>
                </a:cubicBezTo>
                <a:cubicBezTo>
                  <a:pt x="412652" y="2489981"/>
                  <a:pt x="633046" y="2890910"/>
                  <a:pt x="956603" y="3207433"/>
                </a:cubicBezTo>
                <a:cubicBezTo>
                  <a:pt x="1280160" y="3523956"/>
                  <a:pt x="1763151" y="3683390"/>
                  <a:pt x="2194560" y="3854547"/>
                </a:cubicBezTo>
                <a:cubicBezTo>
                  <a:pt x="2625969" y="4025704"/>
                  <a:pt x="3024554" y="4142935"/>
                  <a:pt x="3545058" y="4234375"/>
                </a:cubicBezTo>
                <a:cubicBezTo>
                  <a:pt x="4065562" y="4325815"/>
                  <a:pt x="4691574" y="4364501"/>
                  <a:pt x="5317587" y="4403187"/>
                </a:cubicBezTo>
              </a:path>
            </a:pathLst>
          </a:cu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13" name="Google Shape;813;p20"/>
          <p:cNvCxnSpPr/>
          <p:nvPr/>
        </p:nvCxnSpPr>
        <p:spPr>
          <a:xfrm>
            <a:off x="2883875" y="4403193"/>
            <a:ext cx="0" cy="1969477"/>
          </a:xfrm>
          <a:prstGeom prst="straightConnector1">
            <a:avLst/>
          </a:prstGeom>
          <a:noFill/>
          <a:ln cap="flat" cmpd="sng" w="9525">
            <a:solidFill>
              <a:schemeClr val="dk1"/>
            </a:solidFill>
            <a:prstDash val="solid"/>
            <a:miter lim="800000"/>
            <a:headEnd len="sm" w="sm" type="none"/>
            <a:tailEnd len="sm" w="sm" type="none"/>
          </a:ln>
        </p:spPr>
      </p:cxnSp>
      <p:sp>
        <p:nvSpPr>
          <p:cNvPr id="814" name="Google Shape;814;p20"/>
          <p:cNvSpPr txBox="1"/>
          <p:nvPr/>
        </p:nvSpPr>
        <p:spPr>
          <a:xfrm>
            <a:off x="1586018" y="4936372"/>
            <a:ext cx="1242135" cy="830997"/>
          </a:xfrm>
          <a:prstGeom prst="rect">
            <a:avLst/>
          </a:prstGeom>
          <a:noFill/>
          <a:ln>
            <a:noFill/>
          </a:ln>
        </p:spPr>
        <p:txBody>
          <a:bodyPr anchorCtr="0" anchor="t" bIns="45700" lIns="91425" spcFirstLastPara="1" rIns="91425" wrap="square" tIns="45700">
            <a:normAutofit fontScale="96184"/>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Διακυβέρνηση </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Organisation</a:t>
            </a:r>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Κοινή χρήση </a:t>
            </a:r>
            <a:endParaRPr/>
          </a:p>
        </p:txBody>
      </p:sp>
      <p:cxnSp>
        <p:nvCxnSpPr>
          <p:cNvPr id="815" name="Google Shape;815;p20"/>
          <p:cNvCxnSpPr/>
          <p:nvPr/>
        </p:nvCxnSpPr>
        <p:spPr>
          <a:xfrm>
            <a:off x="5090158" y="5710560"/>
            <a:ext cx="0" cy="662110"/>
          </a:xfrm>
          <a:prstGeom prst="straightConnector1">
            <a:avLst/>
          </a:prstGeom>
          <a:noFill/>
          <a:ln cap="flat" cmpd="sng" w="9525">
            <a:solidFill>
              <a:schemeClr val="dk1"/>
            </a:solidFill>
            <a:prstDash val="solid"/>
            <a:miter lim="800000"/>
            <a:headEnd len="sm" w="sm" type="none"/>
            <a:tailEnd len="sm" w="sm" type="none"/>
          </a:ln>
        </p:spPr>
      </p:cxnSp>
      <p:sp>
        <p:nvSpPr>
          <p:cNvPr id="816" name="Google Shape;816;p20"/>
          <p:cNvSpPr txBox="1"/>
          <p:nvPr/>
        </p:nvSpPr>
        <p:spPr>
          <a:xfrm>
            <a:off x="3278832" y="5688705"/>
            <a:ext cx="1123449" cy="338554"/>
          </a:xfrm>
          <a:prstGeom prst="rect">
            <a:avLst/>
          </a:prstGeom>
          <a:noFill/>
          <a:ln>
            <a:noFill/>
          </a:ln>
        </p:spPr>
        <p:txBody>
          <a:bodyPr anchorCtr="0" anchor="t" bIns="45700" lIns="91425" spcFirstLastPara="1" rIns="91425" wrap="square" tIns="45700">
            <a:normAutofit fontScale="94444"/>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Τεχνολογία </a:t>
            </a:r>
            <a:endParaRPr sz="1600">
              <a:solidFill>
                <a:schemeClr val="dk1"/>
              </a:solidFill>
              <a:latin typeface="Calibri"/>
              <a:ea typeface="Calibri"/>
              <a:cs typeface="Calibri"/>
              <a:sym typeface="Calibri"/>
            </a:endParaRPr>
          </a:p>
        </p:txBody>
      </p:sp>
      <p:sp>
        <p:nvSpPr>
          <p:cNvPr id="817" name="Google Shape;817;p20"/>
          <p:cNvSpPr txBox="1"/>
          <p:nvPr/>
        </p:nvSpPr>
        <p:spPr>
          <a:xfrm>
            <a:off x="5317157" y="5969873"/>
            <a:ext cx="99315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Ασφάλιση </a:t>
            </a:r>
            <a:endParaRPr sz="1600">
              <a:solidFill>
                <a:schemeClr val="dk1"/>
              </a:solidFill>
              <a:latin typeface="Calibri"/>
              <a:ea typeface="Calibri"/>
              <a:cs typeface="Calibri"/>
              <a:sym typeface="Calibri"/>
            </a:endParaRPr>
          </a:p>
        </p:txBody>
      </p:sp>
      <p:sp>
        <p:nvSpPr>
          <p:cNvPr id="818" name="Google Shape;818;p20"/>
          <p:cNvSpPr txBox="1"/>
          <p:nvPr/>
        </p:nvSpPr>
        <p:spPr>
          <a:xfrm>
            <a:off x="7177593" y="1386612"/>
            <a:ext cx="4508437" cy="3970318"/>
          </a:xfrm>
          <a:prstGeom prst="rect">
            <a:avLst/>
          </a:prstGeom>
          <a:noFill/>
          <a:ln>
            <a:noFill/>
          </a:ln>
        </p:spPr>
        <p:txBody>
          <a:bodyPr anchorCtr="0" anchor="t" bIns="45700" lIns="91425" spcFirstLastPara="1" rIns="91425" wrap="square" tIns="45700">
            <a:normAutofit fontScale="97619"/>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Organisation</a:t>
            </a:r>
            <a:endParaRPr b="1" sz="1800">
              <a:solidFill>
                <a:schemeClr val="dk1"/>
              </a:solidFill>
              <a:latin typeface="Calibri"/>
              <a:ea typeface="Calibri"/>
              <a:cs typeface="Calibri"/>
              <a:sym typeface="Calibri"/>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Νόμος / Διακυβέρνηση </a:t>
            </a:r>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Ανάλυση κινδύνου </a:t>
            </a:r>
            <a:endParaRPr sz="1800">
              <a:solidFill>
                <a:schemeClr val="dk1"/>
              </a:solidFill>
              <a:latin typeface="Calibri"/>
              <a:ea typeface="Calibri"/>
              <a:cs typeface="Calibri"/>
              <a:sym typeface="Calibri"/>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Λειτουργική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Τεχνολογία</a:t>
            </a:r>
            <a:endParaRPr b="1" sz="1800">
              <a:solidFill>
                <a:schemeClr val="dk1"/>
              </a:solidFill>
              <a:latin typeface="Calibri"/>
              <a:ea typeface="Calibri"/>
              <a:cs typeface="Calibri"/>
              <a:sym typeface="Calibri"/>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Πρόληψη </a:t>
            </a:r>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Παρακολούθηση/ επιτήρηση </a:t>
            </a:r>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Εντοπισμός και κοινή χρήση συμβάντων </a:t>
            </a:r>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Ανθεκτικότητα </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Ασφάλιση</a:t>
            </a:r>
            <a:endParaRPr b="1" sz="1800">
              <a:solidFill>
                <a:schemeClr val="dk1"/>
              </a:solidFill>
              <a:latin typeface="Calibri"/>
              <a:ea typeface="Calibri"/>
              <a:cs typeface="Calibri"/>
              <a:sym typeface="Calibri"/>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Εμπιστοσύνη </a:t>
            </a:r>
            <a:endParaRPr/>
          </a:p>
          <a:p>
            <a:pPr indent="-285759"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Οικονομική ενίσχυση/ ανασυγκρότηση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pic>
        <p:nvPicPr>
          <p:cNvPr id="823" name="Google Shape;823;p21"/>
          <p:cNvPicPr preferRelativeResize="0"/>
          <p:nvPr/>
        </p:nvPicPr>
        <p:blipFill rotWithShape="1">
          <a:blip r:embed="rId3">
            <a:alphaModFix/>
          </a:blip>
          <a:srcRect b="0" l="0" r="0" t="2114"/>
          <a:stretch/>
        </p:blipFill>
        <p:spPr>
          <a:xfrm>
            <a:off x="647094" y="862819"/>
            <a:ext cx="11190244" cy="5512281"/>
          </a:xfrm>
          <a:prstGeom prst="rect">
            <a:avLst/>
          </a:prstGeom>
          <a:noFill/>
          <a:ln>
            <a:noFill/>
          </a:ln>
        </p:spPr>
      </p:pic>
      <p:sp>
        <p:nvSpPr>
          <p:cNvPr id="824" name="Google Shape;824;p21"/>
          <p:cNvSpPr/>
          <p:nvPr/>
        </p:nvSpPr>
        <p:spPr>
          <a:xfrm>
            <a:off x="975340" y="100023"/>
            <a:ext cx="6478055" cy="4801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307">
                <a:solidFill>
                  <a:srgbClr val="1F497D"/>
                </a:solidFill>
                <a:latin typeface="Century Gothic"/>
                <a:ea typeface="Century Gothic"/>
                <a:cs typeface="Century Gothic"/>
                <a:sym typeface="Century Gothic"/>
              </a:rPr>
              <a:t>Ο κίνδυνος των δεδομένων στη ναυτιλία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cxnSp>
        <p:nvCxnSpPr>
          <p:cNvPr id="830" name="Google Shape;830;p22"/>
          <p:cNvCxnSpPr/>
          <p:nvPr/>
        </p:nvCxnSpPr>
        <p:spPr>
          <a:xfrm>
            <a:off x="3581400" y="4225682"/>
            <a:ext cx="4203700" cy="0"/>
          </a:xfrm>
          <a:prstGeom prst="straightConnector1">
            <a:avLst/>
          </a:prstGeom>
          <a:noFill/>
          <a:ln cap="flat" cmpd="sng" w="9525">
            <a:solidFill>
              <a:srgbClr val="2F5496"/>
            </a:solidFill>
            <a:prstDash val="lgDash"/>
            <a:miter lim="800000"/>
            <a:headEnd len="med" w="med" type="stealth"/>
            <a:tailEnd len="med" w="med" type="stealth"/>
          </a:ln>
        </p:spPr>
      </p:cxnSp>
      <p:cxnSp>
        <p:nvCxnSpPr>
          <p:cNvPr id="831" name="Google Shape;831;p22"/>
          <p:cNvCxnSpPr/>
          <p:nvPr/>
        </p:nvCxnSpPr>
        <p:spPr>
          <a:xfrm flipH="1" rot="10800000">
            <a:off x="5754566" y="2217683"/>
            <a:ext cx="29312" cy="3992007"/>
          </a:xfrm>
          <a:prstGeom prst="straightConnector1">
            <a:avLst/>
          </a:prstGeom>
          <a:noFill/>
          <a:ln cap="flat" cmpd="sng" w="9525">
            <a:solidFill>
              <a:srgbClr val="2F5496"/>
            </a:solidFill>
            <a:prstDash val="lgDash"/>
            <a:miter lim="800000"/>
            <a:headEnd len="med" w="med" type="stealth"/>
            <a:tailEnd len="med" w="med" type="stealth"/>
          </a:ln>
        </p:spPr>
      </p:cxnSp>
      <p:sp>
        <p:nvSpPr>
          <p:cNvPr id="832" name="Google Shape;832;p22"/>
          <p:cNvSpPr/>
          <p:nvPr/>
        </p:nvSpPr>
        <p:spPr>
          <a:xfrm>
            <a:off x="60946" y="100023"/>
            <a:ext cx="9340309" cy="480131"/>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None/>
            </a:pPr>
            <a:r>
              <a:rPr b="1" lang="en-US" sz="2074">
                <a:solidFill>
                  <a:srgbClr val="1F497D"/>
                </a:solidFill>
                <a:latin typeface="Century Gothic"/>
                <a:ea typeface="Century Gothic"/>
                <a:cs typeface="Century Gothic"/>
                <a:sym typeface="Century Gothic"/>
              </a:rPr>
              <a:t>Κρίσιμες υποδομές - ναυτιλιακές αρχές </a:t>
            </a:r>
            <a:endParaRPr/>
          </a:p>
          <a:p>
            <a:pPr indent="0" lvl="0" marL="0" marR="0" rtl="0" algn="l">
              <a:lnSpc>
                <a:spcPct val="70000"/>
              </a:lnSpc>
              <a:spcBef>
                <a:spcPts val="0"/>
              </a:spcBef>
              <a:spcAft>
                <a:spcPts val="0"/>
              </a:spcAft>
              <a:buNone/>
            </a:pPr>
            <a:r>
              <a:rPr lang="en-US" sz="1481">
                <a:solidFill>
                  <a:srgbClr val="1F497D"/>
                </a:solidFill>
                <a:latin typeface="Century Gothic"/>
                <a:ea typeface="Century Gothic"/>
                <a:cs typeface="Century Gothic"/>
                <a:sym typeface="Century Gothic"/>
              </a:rPr>
              <a:t>ΕΛΕΓΧΟΣ της ασφάλειας/ επιπτώσεων των συμβάντων </a:t>
            </a:r>
            <a:endParaRPr/>
          </a:p>
        </p:txBody>
      </p:sp>
      <p:sp>
        <p:nvSpPr>
          <p:cNvPr id="833" name="Google Shape;833;p22"/>
          <p:cNvSpPr/>
          <p:nvPr/>
        </p:nvSpPr>
        <p:spPr>
          <a:xfrm>
            <a:off x="3786554" y="2315308"/>
            <a:ext cx="861646" cy="849923"/>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spcBef>
                <a:spcPts val="0"/>
              </a:spcBef>
              <a:spcAft>
                <a:spcPts val="0"/>
              </a:spcAft>
              <a:buNone/>
            </a:pPr>
            <a:r>
              <a:rPr lang="en-US" sz="875">
                <a:solidFill>
                  <a:schemeClr val="dk2"/>
                </a:solidFill>
                <a:latin typeface="Calibri"/>
                <a:ea typeface="Calibri"/>
                <a:cs typeface="Calibri"/>
                <a:sym typeface="Calibri"/>
              </a:rPr>
              <a:t>Υπολογιστές επιχειρήσεων αγγείου </a:t>
            </a:r>
            <a:endParaRPr/>
          </a:p>
        </p:txBody>
      </p:sp>
      <p:sp>
        <p:nvSpPr>
          <p:cNvPr id="834" name="Google Shape;834;p22"/>
          <p:cNvSpPr/>
          <p:nvPr/>
        </p:nvSpPr>
        <p:spPr>
          <a:xfrm>
            <a:off x="4472354" y="2315308"/>
            <a:ext cx="1014046" cy="849923"/>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Autofit/>
          </a:bodyPr>
          <a:lstStyle/>
          <a:p>
            <a:pPr indent="0" lvl="0" marL="0" marR="0" rtl="0" algn="ctr">
              <a:spcBef>
                <a:spcPts val="0"/>
              </a:spcBef>
              <a:spcAft>
                <a:spcPts val="0"/>
              </a:spcAft>
              <a:buNone/>
            </a:pPr>
            <a:r>
              <a:rPr lang="en-US" sz="1000">
                <a:solidFill>
                  <a:schemeClr val="dk2"/>
                </a:solidFill>
                <a:latin typeface="Calibri"/>
                <a:ea typeface="Calibri"/>
                <a:cs typeface="Calibri"/>
                <a:sym typeface="Calibri"/>
              </a:rPr>
              <a:t>Υποδομή δικτύου πλοίων </a:t>
            </a:r>
            <a:endParaRPr/>
          </a:p>
        </p:txBody>
      </p:sp>
      <p:sp>
        <p:nvSpPr>
          <p:cNvPr id="835" name="Google Shape;835;p22"/>
          <p:cNvSpPr/>
          <p:nvPr/>
        </p:nvSpPr>
        <p:spPr>
          <a:xfrm>
            <a:off x="4648200" y="3716027"/>
            <a:ext cx="861646" cy="849923"/>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lnSpc>
                <a:spcPct val="90000"/>
              </a:lnSpc>
              <a:spcBef>
                <a:spcPts val="0"/>
              </a:spcBef>
              <a:spcAft>
                <a:spcPts val="0"/>
              </a:spcAft>
              <a:buNone/>
            </a:pPr>
            <a:r>
              <a:rPr lang="en-US" sz="862">
                <a:solidFill>
                  <a:schemeClr val="dk2"/>
                </a:solidFill>
                <a:latin typeface="Calibri"/>
                <a:ea typeface="Calibri"/>
                <a:cs typeface="Calibri"/>
                <a:sym typeface="Calibri"/>
              </a:rPr>
              <a:t> Σύστημα μεταφοράς αρχείων αποστολής </a:t>
            </a:r>
            <a:endParaRPr/>
          </a:p>
        </p:txBody>
      </p:sp>
      <p:sp>
        <p:nvSpPr>
          <p:cNvPr id="836" name="Google Shape;836;p22"/>
          <p:cNvSpPr/>
          <p:nvPr/>
        </p:nvSpPr>
        <p:spPr>
          <a:xfrm>
            <a:off x="5316416" y="3698632"/>
            <a:ext cx="861646" cy="849923"/>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Autofit/>
          </a:bodyPr>
          <a:lstStyle/>
          <a:p>
            <a:pPr indent="0" lvl="0" marL="0" marR="0" rtl="0" algn="ctr">
              <a:spcBef>
                <a:spcPts val="0"/>
              </a:spcBef>
              <a:spcAft>
                <a:spcPts val="0"/>
              </a:spcAft>
              <a:buNone/>
            </a:pPr>
            <a:r>
              <a:rPr lang="en-US" sz="1000">
                <a:solidFill>
                  <a:schemeClr val="dk2"/>
                </a:solidFill>
                <a:latin typeface="Calibri"/>
                <a:ea typeface="Calibri"/>
                <a:cs typeface="Calibri"/>
                <a:sym typeface="Calibri"/>
              </a:rPr>
              <a:t>Shipping Mail Apps</a:t>
            </a:r>
            <a:endParaRPr/>
          </a:p>
        </p:txBody>
      </p:sp>
      <p:sp>
        <p:nvSpPr>
          <p:cNvPr id="837" name="Google Shape;837;p22"/>
          <p:cNvSpPr/>
          <p:nvPr/>
        </p:nvSpPr>
        <p:spPr>
          <a:xfrm>
            <a:off x="5754565" y="4232032"/>
            <a:ext cx="798635" cy="691660"/>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Autofit/>
          </a:bodyPr>
          <a:lstStyle/>
          <a:p>
            <a:pPr indent="0" lvl="0" marL="0" marR="0" rtl="0" algn="ctr">
              <a:spcBef>
                <a:spcPts val="0"/>
              </a:spcBef>
              <a:spcAft>
                <a:spcPts val="0"/>
              </a:spcAft>
              <a:buNone/>
            </a:pPr>
            <a:r>
              <a:rPr lang="en-US" sz="1000">
                <a:solidFill>
                  <a:schemeClr val="dk2"/>
                </a:solidFill>
                <a:latin typeface="Calibri"/>
                <a:ea typeface="Calibri"/>
                <a:cs typeface="Calibri"/>
                <a:sym typeface="Calibri"/>
              </a:rPr>
              <a:t>Onboard Loading Computer</a:t>
            </a:r>
            <a:endParaRPr/>
          </a:p>
        </p:txBody>
      </p:sp>
      <p:sp>
        <p:nvSpPr>
          <p:cNvPr id="838" name="Google Shape;838;p22"/>
          <p:cNvSpPr/>
          <p:nvPr/>
        </p:nvSpPr>
        <p:spPr>
          <a:xfrm>
            <a:off x="5363308" y="4843228"/>
            <a:ext cx="937845" cy="849922"/>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lnSpc>
                <a:spcPct val="90000"/>
              </a:lnSpc>
              <a:spcBef>
                <a:spcPts val="0"/>
              </a:spcBef>
              <a:spcAft>
                <a:spcPts val="0"/>
              </a:spcAft>
              <a:buNone/>
            </a:pPr>
            <a:r>
              <a:rPr lang="en-US" sz="856">
                <a:solidFill>
                  <a:schemeClr val="dk2"/>
                </a:solidFill>
                <a:latin typeface="Calibri"/>
                <a:ea typeface="Calibri"/>
                <a:cs typeface="Calibri"/>
                <a:sym typeface="Calibri"/>
              </a:rPr>
              <a:t> Συστήματα παρακολούθησης Alarmsand </a:t>
            </a:r>
            <a:endParaRPr sz="856">
              <a:solidFill>
                <a:schemeClr val="dk2"/>
              </a:solidFill>
              <a:latin typeface="Calibri"/>
              <a:ea typeface="Calibri"/>
              <a:cs typeface="Calibri"/>
              <a:sym typeface="Calibri"/>
            </a:endParaRPr>
          </a:p>
        </p:txBody>
      </p:sp>
      <p:sp>
        <p:nvSpPr>
          <p:cNvPr id="839" name="Google Shape;839;p22"/>
          <p:cNvSpPr/>
          <p:nvPr/>
        </p:nvSpPr>
        <p:spPr>
          <a:xfrm>
            <a:off x="6096003" y="4735138"/>
            <a:ext cx="785445" cy="691660"/>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lnSpc>
                <a:spcPct val="80000"/>
              </a:lnSpc>
              <a:spcBef>
                <a:spcPts val="0"/>
              </a:spcBef>
              <a:spcAft>
                <a:spcPts val="0"/>
              </a:spcAft>
              <a:buNone/>
            </a:pPr>
            <a:r>
              <a:rPr lang="en-US" sz="799">
                <a:solidFill>
                  <a:schemeClr val="dk2"/>
                </a:solidFill>
                <a:latin typeface="Calibri"/>
                <a:ea typeface="Calibri"/>
                <a:cs typeface="Calibri"/>
                <a:sym typeface="Calibri"/>
              </a:rPr>
              <a:t>Ολοκληρωμένα συστήματα ελέγχου </a:t>
            </a:r>
            <a:endParaRPr sz="799">
              <a:solidFill>
                <a:schemeClr val="dk2"/>
              </a:solidFill>
              <a:latin typeface="Calibri"/>
              <a:ea typeface="Calibri"/>
              <a:cs typeface="Calibri"/>
              <a:sym typeface="Calibri"/>
            </a:endParaRPr>
          </a:p>
        </p:txBody>
      </p:sp>
      <p:sp>
        <p:nvSpPr>
          <p:cNvPr id="840" name="Google Shape;840;p22"/>
          <p:cNvSpPr/>
          <p:nvPr/>
        </p:nvSpPr>
        <p:spPr>
          <a:xfrm>
            <a:off x="6734911" y="4577862"/>
            <a:ext cx="457198" cy="421044"/>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spcBef>
                <a:spcPts val="0"/>
              </a:spcBef>
              <a:spcAft>
                <a:spcPts val="0"/>
              </a:spcAft>
              <a:buNone/>
            </a:pPr>
            <a:r>
              <a:rPr lang="en-US" sz="798">
                <a:solidFill>
                  <a:schemeClr val="dk2"/>
                </a:solidFill>
                <a:latin typeface="Calibri"/>
                <a:ea typeface="Calibri"/>
                <a:cs typeface="Calibri"/>
                <a:sym typeface="Calibri"/>
              </a:rPr>
              <a:t>GMDSS </a:t>
            </a:r>
            <a:endParaRPr/>
          </a:p>
        </p:txBody>
      </p:sp>
      <p:sp>
        <p:nvSpPr>
          <p:cNvPr id="841" name="Google Shape;841;p22"/>
          <p:cNvSpPr/>
          <p:nvPr/>
        </p:nvSpPr>
        <p:spPr>
          <a:xfrm>
            <a:off x="6740773" y="5045943"/>
            <a:ext cx="457198" cy="421044"/>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Autofit/>
          </a:bodyPr>
          <a:lstStyle/>
          <a:p>
            <a:pPr indent="0" lvl="0" marL="0" marR="0" rtl="0" algn="ctr">
              <a:spcBef>
                <a:spcPts val="0"/>
              </a:spcBef>
              <a:spcAft>
                <a:spcPts val="0"/>
              </a:spcAft>
              <a:buNone/>
            </a:pPr>
            <a:r>
              <a:rPr lang="en-US" sz="800">
                <a:solidFill>
                  <a:schemeClr val="dk2"/>
                </a:solidFill>
                <a:latin typeface="Calibri"/>
                <a:ea typeface="Calibri"/>
                <a:cs typeface="Calibri"/>
                <a:sym typeface="Calibri"/>
              </a:rPr>
              <a:t>PSN Syst.</a:t>
            </a:r>
            <a:endParaRPr/>
          </a:p>
        </p:txBody>
      </p:sp>
      <p:sp>
        <p:nvSpPr>
          <p:cNvPr id="842" name="Google Shape;842;p22"/>
          <p:cNvSpPr/>
          <p:nvPr/>
        </p:nvSpPr>
        <p:spPr>
          <a:xfrm>
            <a:off x="7127640" y="5012835"/>
            <a:ext cx="457198" cy="421044"/>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spcBef>
                <a:spcPts val="0"/>
              </a:spcBef>
              <a:spcAft>
                <a:spcPts val="0"/>
              </a:spcAft>
              <a:buNone/>
            </a:pPr>
            <a:r>
              <a:rPr lang="en-US" sz="798">
                <a:solidFill>
                  <a:schemeClr val="dk2"/>
                </a:solidFill>
                <a:latin typeface="Calibri"/>
                <a:ea typeface="Calibri"/>
                <a:cs typeface="Calibri"/>
                <a:sym typeface="Calibri"/>
              </a:rPr>
              <a:t>ECDIS </a:t>
            </a:r>
            <a:endParaRPr/>
          </a:p>
        </p:txBody>
      </p:sp>
      <p:sp>
        <p:nvSpPr>
          <p:cNvPr id="843" name="Google Shape;843;p22"/>
          <p:cNvSpPr/>
          <p:nvPr/>
        </p:nvSpPr>
        <p:spPr>
          <a:xfrm>
            <a:off x="7127640" y="5466987"/>
            <a:ext cx="457198" cy="421044"/>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lnSpc>
                <a:spcPct val="80000"/>
              </a:lnSpc>
              <a:spcBef>
                <a:spcPts val="0"/>
              </a:spcBef>
              <a:spcAft>
                <a:spcPts val="0"/>
              </a:spcAft>
              <a:buNone/>
            </a:pPr>
            <a:r>
              <a:rPr lang="en-US" sz="593">
                <a:solidFill>
                  <a:schemeClr val="dk2"/>
                </a:solidFill>
                <a:latin typeface="Calibri"/>
                <a:ea typeface="Calibri"/>
                <a:cs typeface="Calibri"/>
                <a:sym typeface="Calibri"/>
              </a:rPr>
              <a:t>Αυτόματο σύστημα πιλότου. </a:t>
            </a:r>
            <a:endParaRPr/>
          </a:p>
        </p:txBody>
      </p:sp>
      <p:sp>
        <p:nvSpPr>
          <p:cNvPr id="844" name="Google Shape;844;p22"/>
          <p:cNvSpPr/>
          <p:nvPr/>
        </p:nvSpPr>
        <p:spPr>
          <a:xfrm>
            <a:off x="6145824" y="5323078"/>
            <a:ext cx="589087" cy="564953"/>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spcBef>
                <a:spcPts val="0"/>
              </a:spcBef>
              <a:spcAft>
                <a:spcPts val="0"/>
              </a:spcAft>
              <a:buNone/>
            </a:pPr>
            <a:r>
              <a:rPr lang="en-US" sz="855">
                <a:solidFill>
                  <a:schemeClr val="dk2"/>
                </a:solidFill>
                <a:latin typeface="Calibri"/>
                <a:ea typeface="Calibri"/>
                <a:cs typeface="Calibri"/>
                <a:sym typeface="Calibri"/>
              </a:rPr>
              <a:t>Αποστολή ERP </a:t>
            </a:r>
            <a:endParaRPr/>
          </a:p>
        </p:txBody>
      </p:sp>
      <p:sp>
        <p:nvSpPr>
          <p:cNvPr id="845" name="Google Shape;845;p22"/>
          <p:cNvSpPr/>
          <p:nvPr/>
        </p:nvSpPr>
        <p:spPr>
          <a:xfrm>
            <a:off x="4816721" y="5359768"/>
            <a:ext cx="937845" cy="849922"/>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rmAutofit/>
          </a:bodyPr>
          <a:lstStyle/>
          <a:p>
            <a:pPr indent="0" lvl="0" marL="0" marR="0" rtl="0" algn="ctr">
              <a:spcBef>
                <a:spcPts val="0"/>
              </a:spcBef>
              <a:spcAft>
                <a:spcPts val="0"/>
              </a:spcAft>
              <a:buNone/>
            </a:pPr>
            <a:r>
              <a:rPr lang="en-US" sz="890">
                <a:solidFill>
                  <a:schemeClr val="dk2"/>
                </a:solidFill>
                <a:latin typeface="Calibri"/>
                <a:ea typeface="Calibri"/>
                <a:cs typeface="Calibri"/>
                <a:sym typeface="Calibri"/>
              </a:rPr>
              <a:t> Συστήματα πυροπροστασίας </a:t>
            </a:r>
            <a:endParaRPr/>
          </a:p>
        </p:txBody>
      </p:sp>
      <p:sp>
        <p:nvSpPr>
          <p:cNvPr id="846" name="Google Shape;846;p22"/>
          <p:cNvSpPr/>
          <p:nvPr/>
        </p:nvSpPr>
        <p:spPr>
          <a:xfrm>
            <a:off x="4327115" y="5510719"/>
            <a:ext cx="589087" cy="564953"/>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Autofit/>
          </a:bodyPr>
          <a:lstStyle/>
          <a:p>
            <a:pPr indent="0" lvl="0" marL="0" marR="0" rtl="0" algn="ctr">
              <a:spcBef>
                <a:spcPts val="0"/>
              </a:spcBef>
              <a:spcAft>
                <a:spcPts val="0"/>
              </a:spcAft>
              <a:buNone/>
            </a:pPr>
            <a:r>
              <a:rPr lang="en-US" sz="900">
                <a:solidFill>
                  <a:schemeClr val="dk2"/>
                </a:solidFill>
                <a:latin typeface="Calibri"/>
                <a:ea typeface="Calibri"/>
                <a:cs typeface="Calibri"/>
                <a:sym typeface="Calibri"/>
              </a:rPr>
              <a:t>EMCON</a:t>
            </a:r>
            <a:endParaRPr/>
          </a:p>
          <a:p>
            <a:pPr indent="0" lvl="0" marL="0" marR="0" rtl="0" algn="ctr">
              <a:spcBef>
                <a:spcPts val="0"/>
              </a:spcBef>
              <a:spcAft>
                <a:spcPts val="0"/>
              </a:spcAft>
              <a:buNone/>
            </a:pPr>
            <a:r>
              <a:rPr lang="en-US" sz="900">
                <a:solidFill>
                  <a:schemeClr val="dk2"/>
                </a:solidFill>
                <a:latin typeface="Calibri"/>
                <a:ea typeface="Calibri"/>
                <a:cs typeface="Calibri"/>
                <a:sym typeface="Calibri"/>
              </a:rPr>
              <a:t>Sys</a:t>
            </a:r>
            <a:endParaRPr/>
          </a:p>
        </p:txBody>
      </p:sp>
      <p:sp>
        <p:nvSpPr>
          <p:cNvPr id="847" name="Google Shape;847;p22"/>
          <p:cNvSpPr/>
          <p:nvPr/>
        </p:nvSpPr>
        <p:spPr>
          <a:xfrm>
            <a:off x="6705608" y="5416250"/>
            <a:ext cx="457198" cy="421044"/>
          </a:xfrm>
          <a:prstGeom prst="ellipse">
            <a:avLst/>
          </a:prstGeom>
          <a:solidFill>
            <a:srgbClr val="F4B081"/>
          </a:solidFill>
          <a:ln cap="flat" cmpd="sng" w="12700">
            <a:solidFill>
              <a:srgbClr val="31538F"/>
            </a:solidFill>
            <a:prstDash val="solid"/>
            <a:miter lim="800000"/>
            <a:headEnd len="sm" w="sm" type="none"/>
            <a:tailEnd len="sm" w="sm" type="none"/>
          </a:ln>
        </p:spPr>
        <p:txBody>
          <a:bodyPr anchorCtr="0" anchor="ctr" bIns="36000" lIns="0" spcFirstLastPara="1" rIns="0" wrap="square" tIns="36000">
            <a:noAutofit/>
          </a:bodyPr>
          <a:lstStyle/>
          <a:p>
            <a:pPr indent="0" lvl="0" marL="0" marR="0" rtl="0" algn="ctr">
              <a:spcBef>
                <a:spcPts val="0"/>
              </a:spcBef>
              <a:spcAft>
                <a:spcPts val="0"/>
              </a:spcAft>
              <a:buNone/>
            </a:pPr>
            <a:r>
              <a:rPr lang="en-US" sz="800">
                <a:solidFill>
                  <a:schemeClr val="dk2"/>
                </a:solidFill>
                <a:latin typeface="Calibri"/>
                <a:ea typeface="Calibri"/>
                <a:cs typeface="Calibri"/>
                <a:sym typeface="Calibri"/>
              </a:rPr>
              <a:t>AIS</a:t>
            </a:r>
            <a:endParaRPr/>
          </a:p>
        </p:txBody>
      </p:sp>
      <p:sp>
        <p:nvSpPr>
          <p:cNvPr id="848" name="Google Shape;848;p22"/>
          <p:cNvSpPr txBox="1"/>
          <p:nvPr/>
        </p:nvSpPr>
        <p:spPr>
          <a:xfrm>
            <a:off x="5101679" y="1682863"/>
            <a:ext cx="1486241" cy="400110"/>
          </a:xfrm>
          <a:prstGeom prst="rect">
            <a:avLst/>
          </a:prstGeom>
          <a:noFill/>
          <a:ln>
            <a:noFill/>
          </a:ln>
        </p:spPr>
        <p:txBody>
          <a:bodyPr anchorCtr="0" anchor="t" bIns="45700" lIns="91425" spcFirstLastPara="1" rIns="91425" wrap="square" tIns="45700">
            <a:normAutofit fontScale="93863"/>
          </a:bodyPr>
          <a:lstStyle/>
          <a:p>
            <a:pPr indent="0" lvl="0" marL="0" marR="0" rtl="0" algn="l">
              <a:spcBef>
                <a:spcPts val="0"/>
              </a:spcBef>
              <a:spcAft>
                <a:spcPts val="0"/>
              </a:spcAft>
              <a:buNone/>
            </a:pPr>
            <a:r>
              <a:rPr lang="en-US" sz="2000">
                <a:solidFill>
                  <a:srgbClr val="2F5496"/>
                </a:solidFill>
                <a:latin typeface="Calibri"/>
                <a:ea typeface="Calibri"/>
                <a:cs typeface="Calibri"/>
                <a:sym typeface="Calibri"/>
              </a:rPr>
              <a:t>Υψηλός έλεγχος </a:t>
            </a:r>
            <a:endParaRPr/>
          </a:p>
        </p:txBody>
      </p:sp>
      <p:sp>
        <p:nvSpPr>
          <p:cNvPr id="849" name="Google Shape;849;p22"/>
          <p:cNvSpPr txBox="1"/>
          <p:nvPr/>
        </p:nvSpPr>
        <p:spPr>
          <a:xfrm>
            <a:off x="5079023" y="6326855"/>
            <a:ext cx="1435521" cy="400110"/>
          </a:xfrm>
          <a:prstGeom prst="rect">
            <a:avLst/>
          </a:prstGeom>
          <a:noFill/>
          <a:ln>
            <a:noFill/>
          </a:ln>
        </p:spPr>
        <p:txBody>
          <a:bodyPr anchorCtr="0" anchor="t" bIns="45700" lIns="91425" spcFirstLastPara="1" rIns="91425" wrap="square" tIns="45700">
            <a:normAutofit fontScale="93260"/>
          </a:bodyPr>
          <a:lstStyle/>
          <a:p>
            <a:pPr indent="0" lvl="0" marL="0" marR="0" rtl="0" algn="l">
              <a:spcBef>
                <a:spcPts val="0"/>
              </a:spcBef>
              <a:spcAft>
                <a:spcPts val="0"/>
              </a:spcAft>
              <a:buNone/>
            </a:pPr>
            <a:r>
              <a:rPr lang="en-US" sz="2000">
                <a:solidFill>
                  <a:srgbClr val="2F5496"/>
                </a:solidFill>
                <a:latin typeface="Calibri"/>
                <a:ea typeface="Calibri"/>
                <a:cs typeface="Calibri"/>
                <a:sym typeface="Calibri"/>
              </a:rPr>
              <a:t>Χαμηλός έλεγχος </a:t>
            </a:r>
            <a:endParaRPr/>
          </a:p>
        </p:txBody>
      </p:sp>
      <p:sp>
        <p:nvSpPr>
          <p:cNvPr id="850" name="Google Shape;850;p22"/>
          <p:cNvSpPr txBox="1"/>
          <p:nvPr/>
        </p:nvSpPr>
        <p:spPr>
          <a:xfrm rot="-5400000">
            <a:off x="2635175" y="4104302"/>
            <a:ext cx="1389098" cy="400110"/>
          </a:xfrm>
          <a:prstGeom prst="rect">
            <a:avLst/>
          </a:prstGeom>
          <a:noFill/>
          <a:ln>
            <a:noFill/>
          </a:ln>
        </p:spPr>
        <p:txBody>
          <a:bodyPr anchorCtr="0" anchor="t" bIns="45700" lIns="91425" spcFirstLastPara="1" rIns="91425" wrap="square" tIns="45700">
            <a:normAutofit fontScale="98000"/>
          </a:bodyPr>
          <a:lstStyle/>
          <a:p>
            <a:pPr indent="0" lvl="0" marL="0" marR="0" rtl="0" algn="l">
              <a:spcBef>
                <a:spcPts val="0"/>
              </a:spcBef>
              <a:spcAft>
                <a:spcPts val="0"/>
              </a:spcAft>
              <a:buNone/>
            </a:pPr>
            <a:r>
              <a:rPr lang="en-US" sz="2000">
                <a:solidFill>
                  <a:srgbClr val="2F5496"/>
                </a:solidFill>
                <a:latin typeface="Calibri"/>
                <a:ea typeface="Calibri"/>
                <a:cs typeface="Calibri"/>
                <a:sym typeface="Calibri"/>
              </a:rPr>
              <a:t>Χαμηλό αντίκτυπο</a:t>
            </a:r>
            <a:endParaRPr sz="2000">
              <a:solidFill>
                <a:srgbClr val="2F5496"/>
              </a:solidFill>
              <a:latin typeface="Calibri"/>
              <a:ea typeface="Calibri"/>
              <a:cs typeface="Calibri"/>
              <a:sym typeface="Calibri"/>
            </a:endParaRPr>
          </a:p>
        </p:txBody>
      </p:sp>
      <p:sp>
        <p:nvSpPr>
          <p:cNvPr id="851" name="Google Shape;851;p22"/>
          <p:cNvSpPr txBox="1"/>
          <p:nvPr/>
        </p:nvSpPr>
        <p:spPr>
          <a:xfrm rot="-5400000">
            <a:off x="7252761" y="4121978"/>
            <a:ext cx="1439818" cy="400110"/>
          </a:xfrm>
          <a:prstGeom prst="rect">
            <a:avLst/>
          </a:prstGeom>
          <a:noFill/>
          <a:ln>
            <a:noFill/>
          </a:ln>
        </p:spPr>
        <p:txBody>
          <a:bodyPr anchorCtr="0" anchor="t" bIns="45700" lIns="91425" spcFirstLastPara="1" rIns="91425" wrap="square" tIns="45700">
            <a:normAutofit fontScale="94500"/>
          </a:bodyPr>
          <a:lstStyle/>
          <a:p>
            <a:pPr indent="0" lvl="0" marL="0" marR="0" rtl="0" algn="l">
              <a:spcBef>
                <a:spcPts val="0"/>
              </a:spcBef>
              <a:spcAft>
                <a:spcPts val="0"/>
              </a:spcAft>
              <a:buNone/>
            </a:pPr>
            <a:r>
              <a:rPr lang="en-US" sz="2000">
                <a:solidFill>
                  <a:srgbClr val="2F5496"/>
                </a:solidFill>
                <a:latin typeface="Calibri"/>
                <a:ea typeface="Calibri"/>
                <a:cs typeface="Calibri"/>
                <a:sym typeface="Calibri"/>
              </a:rPr>
              <a:t>Υψηλό αντίκτυπο </a:t>
            </a:r>
            <a:endParaRPr/>
          </a:p>
        </p:txBody>
      </p:sp>
      <p:sp>
        <p:nvSpPr>
          <p:cNvPr id="852" name="Google Shape;852;p22"/>
          <p:cNvSpPr txBox="1"/>
          <p:nvPr/>
        </p:nvSpPr>
        <p:spPr>
          <a:xfrm rot="-5400000">
            <a:off x="757187" y="3437619"/>
            <a:ext cx="4032731" cy="523220"/>
          </a:xfrm>
          <a:prstGeom prst="rect">
            <a:avLst/>
          </a:prstGeom>
          <a:noFill/>
          <a:ln>
            <a:noFill/>
          </a:ln>
        </p:spPr>
        <p:txBody>
          <a:bodyPr anchorCtr="0" anchor="t" bIns="45700" lIns="91425" spcFirstLastPara="1" rIns="91425" wrap="square" tIns="45700">
            <a:normAutofit fontScale="93048"/>
          </a:bodyPr>
          <a:lstStyle/>
          <a:p>
            <a:pPr indent="0" lvl="0" marL="0" marR="0" rtl="0" algn="l">
              <a:spcBef>
                <a:spcPts val="0"/>
              </a:spcBef>
              <a:spcAft>
                <a:spcPts val="0"/>
              </a:spcAft>
              <a:buNone/>
            </a:pPr>
            <a:r>
              <a:rPr lang="en-US" sz="2800">
                <a:solidFill>
                  <a:srgbClr val="2F5496"/>
                </a:solidFill>
                <a:latin typeface="Calibri"/>
                <a:ea typeface="Calibri"/>
                <a:cs typeface="Calibri"/>
                <a:sym typeface="Calibri"/>
              </a:rPr>
              <a:t>Αντίκτυπο μιας παραβίασης </a:t>
            </a:r>
            <a:endParaRPr/>
          </a:p>
        </p:txBody>
      </p:sp>
      <p:sp>
        <p:nvSpPr>
          <p:cNvPr id="853" name="Google Shape;853;p22"/>
          <p:cNvSpPr txBox="1"/>
          <p:nvPr/>
        </p:nvSpPr>
        <p:spPr>
          <a:xfrm>
            <a:off x="3376206" y="998270"/>
            <a:ext cx="7084530" cy="523220"/>
          </a:xfrm>
          <a:prstGeom prst="rect">
            <a:avLst/>
          </a:prstGeom>
          <a:noFill/>
          <a:ln>
            <a:noFill/>
          </a:ln>
        </p:spPr>
        <p:txBody>
          <a:bodyPr anchorCtr="0" anchor="t" bIns="45700" lIns="91425" spcFirstLastPara="1" rIns="91425" wrap="square" tIns="45700">
            <a:normAutofit fontScale="98636"/>
          </a:bodyPr>
          <a:lstStyle/>
          <a:p>
            <a:pPr indent="0" lvl="0" marL="0" marR="0" rtl="0" algn="l">
              <a:spcBef>
                <a:spcPts val="0"/>
              </a:spcBef>
              <a:spcAft>
                <a:spcPts val="0"/>
              </a:spcAft>
              <a:buNone/>
            </a:pPr>
            <a:r>
              <a:rPr lang="en-US" sz="2800">
                <a:solidFill>
                  <a:srgbClr val="2F5496"/>
                </a:solidFill>
                <a:latin typeface="Calibri"/>
                <a:ea typeface="Calibri"/>
                <a:cs typeface="Calibri"/>
                <a:sym typeface="Calibri"/>
              </a:rPr>
              <a:t>Έλεγχος της ασφάλειας από τον πλοιοκτήτη </a:t>
            </a:r>
            <a:endParaRPr/>
          </a:p>
        </p:txBody>
      </p:sp>
      <p:sp>
        <p:nvSpPr>
          <p:cNvPr id="854" name="Google Shape;854;p22"/>
          <p:cNvSpPr/>
          <p:nvPr/>
        </p:nvSpPr>
        <p:spPr>
          <a:xfrm>
            <a:off x="10482275" y="5832408"/>
            <a:ext cx="910292" cy="823616"/>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22"/>
          <p:cNvSpPr txBox="1"/>
          <p:nvPr/>
        </p:nvSpPr>
        <p:spPr>
          <a:xfrm>
            <a:off x="9422296" y="4394124"/>
            <a:ext cx="2821089" cy="343652"/>
          </a:xfrm>
          <a:prstGeom prst="rect">
            <a:avLst/>
          </a:prstGeom>
          <a:noFill/>
          <a:ln>
            <a:noFill/>
          </a:ln>
        </p:spPr>
        <p:txBody>
          <a:bodyPr anchorCtr="0" anchor="t" bIns="45700" lIns="91425" spcFirstLastPara="1" rIns="91425" wrap="square" tIns="45700">
            <a:normAutofit fontScale="98783"/>
          </a:bodyPr>
          <a:lstStyle/>
          <a:p>
            <a:pPr indent="0" lvl="0" marL="0" marR="0" rtl="0" algn="l">
              <a:spcBef>
                <a:spcPts val="0"/>
              </a:spcBef>
              <a:spcAft>
                <a:spcPts val="0"/>
              </a:spcAft>
              <a:buNone/>
            </a:pPr>
            <a:r>
              <a:rPr lang="en-US" sz="1100">
                <a:solidFill>
                  <a:srgbClr val="2F5496"/>
                </a:solidFill>
                <a:latin typeface="Calibri"/>
                <a:ea typeface="Calibri"/>
                <a:cs typeface="Calibri"/>
                <a:sym typeface="Calibri"/>
              </a:rPr>
              <a:t>Αριθμός χρηστών/Επηρεαζόμενα συστήματα </a:t>
            </a:r>
            <a:endParaRPr/>
          </a:p>
        </p:txBody>
      </p:sp>
      <p:sp>
        <p:nvSpPr>
          <p:cNvPr id="856" name="Google Shape;856;p22"/>
          <p:cNvSpPr/>
          <p:nvPr/>
        </p:nvSpPr>
        <p:spPr>
          <a:xfrm>
            <a:off x="10625319" y="5212757"/>
            <a:ext cx="584422" cy="564310"/>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22"/>
          <p:cNvSpPr/>
          <p:nvPr/>
        </p:nvSpPr>
        <p:spPr>
          <a:xfrm>
            <a:off x="10703524" y="4755049"/>
            <a:ext cx="413044" cy="393151"/>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22"/>
          <p:cNvSpPr txBox="1"/>
          <p:nvPr/>
        </p:nvSpPr>
        <p:spPr>
          <a:xfrm>
            <a:off x="11409710" y="6115519"/>
            <a:ext cx="39946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2F5496"/>
                </a:solidFill>
                <a:latin typeface="Calibri"/>
                <a:ea typeface="Calibri"/>
                <a:cs typeface="Calibri"/>
                <a:sym typeface="Calibri"/>
              </a:rPr>
              <a:t>50+</a:t>
            </a:r>
            <a:endParaRPr/>
          </a:p>
        </p:txBody>
      </p:sp>
      <p:sp>
        <p:nvSpPr>
          <p:cNvPr id="859" name="Google Shape;859;p22"/>
          <p:cNvSpPr txBox="1"/>
          <p:nvPr/>
        </p:nvSpPr>
        <p:spPr>
          <a:xfrm>
            <a:off x="11374769" y="4831416"/>
            <a:ext cx="351378"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rgbClr val="2F5496"/>
                </a:solidFill>
                <a:latin typeface="Calibri"/>
                <a:ea typeface="Calibri"/>
                <a:cs typeface="Calibri"/>
                <a:sym typeface="Calibri"/>
              </a:rPr>
              <a:t>&lt; 5</a:t>
            </a:r>
            <a:endParaRPr/>
          </a:p>
        </p:txBody>
      </p:sp>
      <p:cxnSp>
        <p:nvCxnSpPr>
          <p:cNvPr id="860" name="Google Shape;860;p22"/>
          <p:cNvCxnSpPr/>
          <p:nvPr/>
        </p:nvCxnSpPr>
        <p:spPr>
          <a:xfrm rot="10800000">
            <a:off x="10392557" y="4789704"/>
            <a:ext cx="0" cy="1480636"/>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23"/>
          <p:cNvSpPr txBox="1"/>
          <p:nvPr>
            <p:ph type="title"/>
          </p:nvPr>
        </p:nvSpPr>
        <p:spPr>
          <a:xfrm>
            <a:off x="595276" y="545391"/>
            <a:ext cx="5962784" cy="8122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Book Antiqua"/>
              <a:buNone/>
            </a:pPr>
            <a:r>
              <a:rPr lang="en-US" sz="4800">
                <a:solidFill>
                  <a:srgbClr val="000000"/>
                </a:solidFill>
                <a:latin typeface="Book Antiqua"/>
                <a:ea typeface="Book Antiqua"/>
                <a:cs typeface="Book Antiqua"/>
                <a:sym typeface="Book Antiqua"/>
              </a:rPr>
              <a:t>Κρίσιμη υποδομή</a:t>
            </a:r>
            <a:br>
              <a:rPr lang="en-US" sz="4800">
                <a:solidFill>
                  <a:srgbClr val="000000"/>
                </a:solidFill>
                <a:latin typeface="Book Antiqua"/>
                <a:ea typeface="Book Antiqua"/>
                <a:cs typeface="Book Antiqua"/>
                <a:sym typeface="Book Antiqua"/>
              </a:rPr>
            </a:br>
            <a:r>
              <a:rPr lang="en-US" sz="4800">
                <a:solidFill>
                  <a:srgbClr val="000000"/>
                </a:solidFill>
                <a:latin typeface="Book Antiqua"/>
                <a:ea typeface="Book Antiqua"/>
                <a:cs typeface="Book Antiqua"/>
                <a:sym typeface="Book Antiqua"/>
              </a:rPr>
              <a:t> για τη ναυτιλία </a:t>
            </a:r>
            <a:endParaRPr/>
          </a:p>
        </p:txBody>
      </p:sp>
      <p:pic>
        <p:nvPicPr>
          <p:cNvPr descr="Une image contenant eau, bateau, extérieur, ciel&#10;&#10;Description générée automatiquement" id="867" name="Google Shape;867;p23"/>
          <p:cNvPicPr preferRelativeResize="0"/>
          <p:nvPr/>
        </p:nvPicPr>
        <p:blipFill rotWithShape="1">
          <a:blip r:embed="rId3">
            <a:alphaModFix/>
          </a:blip>
          <a:srcRect b="-1" l="0" r="0" t="0"/>
          <a:stretch/>
        </p:blipFill>
        <p:spPr>
          <a:xfrm>
            <a:off x="6229217" y="10"/>
            <a:ext cx="5962785" cy="6857991"/>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868" name="Google Shape;868;p23"/>
          <p:cNvSpPr txBox="1"/>
          <p:nvPr/>
        </p:nvSpPr>
        <p:spPr>
          <a:xfrm>
            <a:off x="672138" y="1859339"/>
            <a:ext cx="5683307" cy="2923877"/>
          </a:xfrm>
          <a:prstGeom prst="rect">
            <a:avLst/>
          </a:prstGeom>
          <a:noFill/>
          <a:ln>
            <a:noFill/>
          </a:ln>
        </p:spPr>
        <p:txBody>
          <a:bodyPr anchorCtr="0" anchor="t" bIns="45700" lIns="91425" spcFirstLastPara="1" rIns="91425" wrap="square" tIns="45700">
            <a:normAutofit fontScale="93571"/>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Θέμα 2:   Ευπάθειες</a:t>
            </a:r>
            <a:endParaRPr b="1"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000000"/>
              </a:solidFill>
              <a:latin typeface="Calibri"/>
              <a:ea typeface="Calibri"/>
              <a:cs typeface="Calibri"/>
              <a:sym typeface="Calibri"/>
            </a:endParaRPr>
          </a:p>
          <a:p>
            <a:pPr indent="-381034" lvl="0" marL="380990" marR="0" rtl="0" algn="l">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Χαρτογραφία των Ναυτιλιακών συστημάτων </a:t>
            </a:r>
            <a:endParaRPr/>
          </a:p>
          <a:p>
            <a:pPr indent="-381034" lvl="0" marL="380990" marR="0" rtl="0" algn="l">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Απειλές σε όλο τον κόσμο </a:t>
            </a:r>
            <a:endParaRPr sz="2400">
              <a:solidFill>
                <a:schemeClr val="dk1"/>
              </a:solidFill>
              <a:latin typeface="Calibri"/>
              <a:ea typeface="Calibri"/>
              <a:cs typeface="Calibri"/>
              <a:sym typeface="Calibri"/>
            </a:endParaRPr>
          </a:p>
          <a:p>
            <a:pPr indent="-381034" lvl="0" marL="380990" marR="0" rtl="0" algn="l">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Παρατηρούμενα Γεγονότα / Συμβάντα</a:t>
            </a:r>
            <a:endParaRPr sz="2400">
              <a:solidFill>
                <a:schemeClr val="dk1"/>
              </a:solidFill>
              <a:latin typeface="Calibri"/>
              <a:ea typeface="Calibri"/>
              <a:cs typeface="Calibri"/>
              <a:sym typeface="Calibri"/>
            </a:endParaRPr>
          </a:p>
          <a:p>
            <a:pPr indent="-176584" lvl="0" marL="342891" marR="0" rtl="0" algn="l">
              <a:spcBef>
                <a:spcPts val="0"/>
              </a:spcBef>
              <a:spcAft>
                <a:spcPts val="0"/>
              </a:spcAft>
              <a:buClr>
                <a:schemeClr val="dk1"/>
              </a:buClr>
              <a:buSzPct val="100000"/>
              <a:buFont typeface="Arial"/>
              <a:buNone/>
            </a:pPr>
            <a:r>
              <a:t/>
            </a:r>
            <a:endParaRPr sz="2800">
              <a:solidFill>
                <a:srgbClr val="000000"/>
              </a:solidFill>
              <a:latin typeface="Calibri"/>
              <a:ea typeface="Calibri"/>
              <a:cs typeface="Calibri"/>
              <a:sym typeface="Calibri"/>
            </a:endParaRPr>
          </a:p>
          <a:p>
            <a:pPr indent="-176584" lvl="0" marL="342891" marR="0" rtl="0" algn="l">
              <a:spcBef>
                <a:spcPts val="0"/>
              </a:spcBef>
              <a:spcAft>
                <a:spcPts val="0"/>
              </a:spcAft>
              <a:buClr>
                <a:schemeClr val="dk1"/>
              </a:buClr>
              <a:buSzPct val="100000"/>
              <a:buFont typeface="Arial"/>
              <a:buNone/>
            </a:pPr>
            <a:r>
              <a:t/>
            </a:r>
            <a:endParaRPr sz="2800">
              <a:solidFill>
                <a:srgbClr val="000000"/>
              </a:solidFill>
              <a:latin typeface="Calibri"/>
              <a:ea typeface="Calibri"/>
              <a:cs typeface="Calibri"/>
              <a:sym typeface="Calibri"/>
            </a:endParaRPr>
          </a:p>
        </p:txBody>
      </p:sp>
      <p:pic>
        <p:nvPicPr>
          <p:cNvPr descr="Une image contenant texte, personne, Appareils électroniques, habits&#10;&#10;Description générée automatiquement" id="869" name="Google Shape;869;p23"/>
          <p:cNvPicPr preferRelativeResize="0"/>
          <p:nvPr/>
        </p:nvPicPr>
        <p:blipFill rotWithShape="1">
          <a:blip r:embed="rId4">
            <a:alphaModFix/>
          </a:blip>
          <a:srcRect b="0" l="0" r="0" t="0"/>
          <a:stretch/>
        </p:blipFill>
        <p:spPr>
          <a:xfrm>
            <a:off x="1797957" y="4669065"/>
            <a:ext cx="4038600" cy="20193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pic>
        <p:nvPicPr>
          <p:cNvPr id="875" name="Google Shape;875;p24"/>
          <p:cNvPicPr preferRelativeResize="0"/>
          <p:nvPr/>
        </p:nvPicPr>
        <p:blipFill rotWithShape="1">
          <a:blip r:embed="rId3">
            <a:alphaModFix/>
          </a:blip>
          <a:srcRect b="21096" l="11895" r="8270" t="15369"/>
          <a:stretch/>
        </p:blipFill>
        <p:spPr>
          <a:xfrm>
            <a:off x="130882" y="0"/>
            <a:ext cx="11961254" cy="6858000"/>
          </a:xfrm>
          <a:prstGeom prst="rect">
            <a:avLst/>
          </a:prstGeom>
          <a:noFill/>
          <a:ln>
            <a:noFill/>
          </a:ln>
        </p:spPr>
      </p:pic>
      <p:sp>
        <p:nvSpPr>
          <p:cNvPr id="876" name="Google Shape;876;p24"/>
          <p:cNvSpPr/>
          <p:nvPr/>
        </p:nvSpPr>
        <p:spPr>
          <a:xfrm>
            <a:off x="5960102" y="930"/>
            <a:ext cx="6221575" cy="729430"/>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None/>
            </a:pPr>
            <a:r>
              <a:rPr b="1" lang="en-US" sz="2352">
                <a:solidFill>
                  <a:schemeClr val="dk2"/>
                </a:solidFill>
                <a:latin typeface="Century Gothic"/>
                <a:ea typeface="Century Gothic"/>
                <a:cs typeface="Century Gothic"/>
                <a:sym typeface="Century Gothic"/>
              </a:rPr>
              <a:t>Απειλές - μεγάλες επιθέσεις 2020-2022 </a:t>
            </a:r>
            <a:endParaRPr b="1" sz="2744">
              <a:solidFill>
                <a:schemeClr val="dk2"/>
              </a:solidFill>
              <a:latin typeface="Century Gothic"/>
              <a:ea typeface="Century Gothic"/>
              <a:cs typeface="Century Gothic"/>
              <a:sym typeface="Century Gothic"/>
            </a:endParaRPr>
          </a:p>
          <a:p>
            <a:pPr indent="0" lvl="0" marL="0" marR="0" rtl="0" algn="r">
              <a:lnSpc>
                <a:spcPct val="90000"/>
              </a:lnSpc>
              <a:spcBef>
                <a:spcPts val="0"/>
              </a:spcBef>
              <a:spcAft>
                <a:spcPts val="0"/>
              </a:spcAft>
              <a:buNone/>
            </a:pPr>
            <a:r>
              <a:rPr lang="en-US" sz="1176">
                <a:solidFill>
                  <a:schemeClr val="dk2"/>
                </a:solidFill>
                <a:latin typeface="Century Gothic"/>
                <a:ea typeface="Century Gothic"/>
                <a:cs typeface="Century Gothic"/>
                <a:sym typeface="Century Gothic"/>
              </a:rPr>
              <a:t>Σε όλο τον κόσμο </a:t>
            </a:r>
            <a:r>
              <a:rPr lang="en-US" sz="1568">
                <a:solidFill>
                  <a:schemeClr val="dk2"/>
                </a:solidFill>
                <a:latin typeface="Century Gothic"/>
                <a:ea typeface="Century Gothic"/>
                <a:cs typeface="Century Gothic"/>
                <a:sym typeface="Century Gothic"/>
              </a:rPr>
              <a:t> </a:t>
            </a:r>
            <a:endParaRPr sz="1176">
              <a:solidFill>
                <a:schemeClr val="dk2"/>
              </a:solidFill>
              <a:latin typeface="Century Gothic"/>
              <a:ea typeface="Century Gothic"/>
              <a:cs typeface="Century Gothic"/>
              <a:sym typeface="Century Gothic"/>
            </a:endParaRPr>
          </a:p>
        </p:txBody>
      </p:sp>
      <p:pic>
        <p:nvPicPr>
          <p:cNvPr id="877" name="Google Shape;877;p24"/>
          <p:cNvPicPr preferRelativeResize="0"/>
          <p:nvPr/>
        </p:nvPicPr>
        <p:blipFill rotWithShape="1">
          <a:blip r:embed="rId4">
            <a:alphaModFix/>
          </a:blip>
          <a:srcRect b="0" l="0" r="0" t="0"/>
          <a:stretch/>
        </p:blipFill>
        <p:spPr>
          <a:xfrm>
            <a:off x="9749045" y="4445840"/>
            <a:ext cx="2387642" cy="1701457"/>
          </a:xfrm>
          <a:prstGeom prst="rect">
            <a:avLst/>
          </a:prstGeom>
          <a:noFill/>
          <a:ln>
            <a:noFill/>
          </a:ln>
        </p:spPr>
      </p:pic>
      <p:pic>
        <p:nvPicPr>
          <p:cNvPr id="878" name="Google Shape;878;p24"/>
          <p:cNvPicPr preferRelativeResize="0"/>
          <p:nvPr/>
        </p:nvPicPr>
        <p:blipFill rotWithShape="1">
          <a:blip r:embed="rId5">
            <a:alphaModFix/>
          </a:blip>
          <a:srcRect b="0" l="0" r="0" t="0"/>
          <a:stretch/>
        </p:blipFill>
        <p:spPr>
          <a:xfrm>
            <a:off x="3278395" y="27225"/>
            <a:ext cx="2654424" cy="1929535"/>
          </a:xfrm>
          <a:prstGeom prst="rect">
            <a:avLst/>
          </a:prstGeom>
          <a:noFill/>
          <a:ln>
            <a:noFill/>
          </a:ln>
        </p:spPr>
      </p:pic>
      <p:pic>
        <p:nvPicPr>
          <p:cNvPr id="879" name="Google Shape;879;p24"/>
          <p:cNvPicPr preferRelativeResize="0"/>
          <p:nvPr/>
        </p:nvPicPr>
        <p:blipFill rotWithShape="1">
          <a:blip r:embed="rId6">
            <a:alphaModFix/>
          </a:blip>
          <a:srcRect b="0" l="0" r="0" t="0"/>
          <a:stretch/>
        </p:blipFill>
        <p:spPr>
          <a:xfrm>
            <a:off x="9604324" y="851860"/>
            <a:ext cx="2581134" cy="2054927"/>
          </a:xfrm>
          <a:prstGeom prst="rect">
            <a:avLst/>
          </a:prstGeom>
          <a:noFill/>
          <a:ln>
            <a:noFill/>
          </a:ln>
        </p:spPr>
      </p:pic>
      <p:sp>
        <p:nvSpPr>
          <p:cNvPr id="880" name="Google Shape;880;p24"/>
          <p:cNvSpPr/>
          <p:nvPr/>
        </p:nvSpPr>
        <p:spPr>
          <a:xfrm>
            <a:off x="5708609" y="2357438"/>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1" name="Google Shape;881;p24"/>
          <p:cNvSpPr/>
          <p:nvPr/>
        </p:nvSpPr>
        <p:spPr>
          <a:xfrm>
            <a:off x="9804359" y="3429000"/>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24"/>
          <p:cNvSpPr/>
          <p:nvPr/>
        </p:nvSpPr>
        <p:spPr>
          <a:xfrm>
            <a:off x="7516582" y="3343275"/>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83" name="Google Shape;883;p24"/>
          <p:cNvCxnSpPr>
            <a:endCxn id="882" idx="5"/>
          </p:cNvCxnSpPr>
          <p:nvPr/>
        </p:nvCxnSpPr>
        <p:spPr>
          <a:xfrm flipH="1">
            <a:off x="7627728" y="3076817"/>
            <a:ext cx="1976700" cy="412800"/>
          </a:xfrm>
          <a:prstGeom prst="straightConnector1">
            <a:avLst/>
          </a:prstGeom>
          <a:noFill/>
          <a:ln cap="flat" cmpd="sng" w="38100">
            <a:solidFill>
              <a:srgbClr val="FF0000"/>
            </a:solidFill>
            <a:prstDash val="solid"/>
            <a:miter lim="800000"/>
            <a:headEnd len="sm" w="sm" type="none"/>
            <a:tailEnd len="med" w="med" type="triangle"/>
          </a:ln>
        </p:spPr>
      </p:cxnSp>
      <p:cxnSp>
        <p:nvCxnSpPr>
          <p:cNvPr id="884" name="Google Shape;884;p24"/>
          <p:cNvCxnSpPr>
            <a:stCxn id="877" idx="0"/>
            <a:endCxn id="881" idx="5"/>
          </p:cNvCxnSpPr>
          <p:nvPr/>
        </p:nvCxnSpPr>
        <p:spPr>
          <a:xfrm rot="10800000">
            <a:off x="9915366" y="3575240"/>
            <a:ext cx="1027500" cy="870600"/>
          </a:xfrm>
          <a:prstGeom prst="straightConnector1">
            <a:avLst/>
          </a:prstGeom>
          <a:noFill/>
          <a:ln cap="flat" cmpd="sng" w="38100">
            <a:solidFill>
              <a:srgbClr val="FF0000"/>
            </a:solidFill>
            <a:prstDash val="solid"/>
            <a:miter lim="800000"/>
            <a:headEnd len="sm" w="sm" type="none"/>
            <a:tailEnd len="med" w="med" type="triangle"/>
          </a:ln>
        </p:spPr>
      </p:cxnSp>
      <p:cxnSp>
        <p:nvCxnSpPr>
          <p:cNvPr id="885" name="Google Shape;885;p24"/>
          <p:cNvCxnSpPr>
            <a:endCxn id="880" idx="0"/>
          </p:cNvCxnSpPr>
          <p:nvPr/>
        </p:nvCxnSpPr>
        <p:spPr>
          <a:xfrm flipH="1">
            <a:off x="5773717" y="2109038"/>
            <a:ext cx="61800" cy="248400"/>
          </a:xfrm>
          <a:prstGeom prst="straightConnector1">
            <a:avLst/>
          </a:prstGeom>
          <a:noFill/>
          <a:ln cap="flat" cmpd="sng" w="38100">
            <a:solidFill>
              <a:srgbClr val="FF0000"/>
            </a:solidFill>
            <a:prstDash val="solid"/>
            <a:miter lim="800000"/>
            <a:headEnd len="sm" w="sm" type="none"/>
            <a:tailEnd len="med" w="med" type="triangle"/>
          </a:ln>
        </p:spPr>
      </p:cxnSp>
      <p:sp>
        <p:nvSpPr>
          <p:cNvPr id="886" name="Google Shape;886;p24"/>
          <p:cNvSpPr/>
          <p:nvPr/>
        </p:nvSpPr>
        <p:spPr>
          <a:xfrm>
            <a:off x="6691993" y="3048121"/>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87" name="Google Shape;887;p24"/>
          <p:cNvCxnSpPr>
            <a:stCxn id="888" idx="0"/>
            <a:endCxn id="886" idx="5"/>
          </p:cNvCxnSpPr>
          <p:nvPr/>
        </p:nvCxnSpPr>
        <p:spPr>
          <a:xfrm rot="10800000">
            <a:off x="6803264" y="3194390"/>
            <a:ext cx="1848600" cy="1272900"/>
          </a:xfrm>
          <a:prstGeom prst="straightConnector1">
            <a:avLst/>
          </a:prstGeom>
          <a:noFill/>
          <a:ln cap="flat" cmpd="sng" w="38100">
            <a:solidFill>
              <a:srgbClr val="FF0000"/>
            </a:solidFill>
            <a:prstDash val="solid"/>
            <a:miter lim="800000"/>
            <a:headEnd len="sm" w="sm" type="none"/>
            <a:tailEnd len="med" w="med" type="triangle"/>
          </a:ln>
        </p:spPr>
      </p:cxnSp>
      <p:pic>
        <p:nvPicPr>
          <p:cNvPr id="888" name="Google Shape;888;p24"/>
          <p:cNvPicPr preferRelativeResize="0"/>
          <p:nvPr/>
        </p:nvPicPr>
        <p:blipFill rotWithShape="1">
          <a:blip r:embed="rId7">
            <a:alphaModFix/>
          </a:blip>
          <a:srcRect b="0" l="0" r="0" t="0"/>
          <a:stretch/>
        </p:blipFill>
        <p:spPr>
          <a:xfrm>
            <a:off x="7687516" y="4467290"/>
            <a:ext cx="1928696" cy="1944312"/>
          </a:xfrm>
          <a:prstGeom prst="rect">
            <a:avLst/>
          </a:prstGeom>
          <a:noFill/>
          <a:ln>
            <a:noFill/>
          </a:ln>
        </p:spPr>
      </p:pic>
      <p:pic>
        <p:nvPicPr>
          <p:cNvPr id="889" name="Google Shape;889;p24"/>
          <p:cNvPicPr preferRelativeResize="0"/>
          <p:nvPr/>
        </p:nvPicPr>
        <p:blipFill rotWithShape="1">
          <a:blip r:embed="rId8">
            <a:alphaModFix/>
          </a:blip>
          <a:srcRect b="0" l="0" r="0" t="0"/>
          <a:stretch/>
        </p:blipFill>
        <p:spPr>
          <a:xfrm>
            <a:off x="12412" y="4965803"/>
            <a:ext cx="2656935" cy="1785609"/>
          </a:xfrm>
          <a:prstGeom prst="rect">
            <a:avLst/>
          </a:prstGeom>
          <a:solidFill>
            <a:srgbClr val="262626"/>
          </a:solidFill>
          <a:ln cap="flat" cmpd="sng" w="57150">
            <a:solidFill>
              <a:srgbClr val="FFFF00"/>
            </a:solidFill>
            <a:prstDash val="solid"/>
            <a:round/>
            <a:headEnd len="sm" w="sm" type="none"/>
            <a:tailEnd len="sm" w="sm" type="none"/>
          </a:ln>
        </p:spPr>
      </p:pic>
      <p:sp>
        <p:nvSpPr>
          <p:cNvPr id="890" name="Google Shape;890;p24"/>
          <p:cNvSpPr txBox="1"/>
          <p:nvPr/>
        </p:nvSpPr>
        <p:spPr>
          <a:xfrm>
            <a:off x="9749042" y="6107901"/>
            <a:ext cx="2412101" cy="584775"/>
          </a:xfrm>
          <a:prstGeom prst="rect">
            <a:avLst/>
          </a:prstGeom>
          <a:solidFill>
            <a:srgbClr val="FF0000"/>
          </a:solidFill>
          <a:ln>
            <a:noFill/>
          </a:ln>
        </p:spPr>
        <p:txBody>
          <a:bodyPr anchorCtr="0" anchor="t" bIns="45700" lIns="91425" spcFirstLastPara="1" rIns="91425" wrap="square" tIns="45700">
            <a:normAutofit fontScale="92777"/>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Ιαν 2020 – Κίνα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(Πλαστογράφηση AIS) </a:t>
            </a:r>
            <a:endParaRPr/>
          </a:p>
        </p:txBody>
      </p:sp>
      <p:sp>
        <p:nvSpPr>
          <p:cNvPr id="891" name="Google Shape;891;p24"/>
          <p:cNvSpPr/>
          <p:nvPr/>
        </p:nvSpPr>
        <p:spPr>
          <a:xfrm>
            <a:off x="1462800" y="3600450"/>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892" name="Google Shape;892;p24"/>
          <p:cNvCxnSpPr>
            <a:stCxn id="889" idx="0"/>
            <a:endCxn id="891" idx="4"/>
          </p:cNvCxnSpPr>
          <p:nvPr/>
        </p:nvCxnSpPr>
        <p:spPr>
          <a:xfrm flipH="1" rot="10800000">
            <a:off x="1340880" y="3771803"/>
            <a:ext cx="186900" cy="1194000"/>
          </a:xfrm>
          <a:prstGeom prst="straightConnector1">
            <a:avLst/>
          </a:prstGeom>
          <a:noFill/>
          <a:ln cap="flat" cmpd="sng" w="38100">
            <a:solidFill>
              <a:srgbClr val="FF0000"/>
            </a:solidFill>
            <a:prstDash val="solid"/>
            <a:miter lim="800000"/>
            <a:headEnd len="sm" w="sm" type="none"/>
            <a:tailEnd len="med" w="med" type="triangle"/>
          </a:ln>
        </p:spPr>
      </p:cxnSp>
      <p:sp>
        <p:nvSpPr>
          <p:cNvPr id="893" name="Google Shape;893;p24"/>
          <p:cNvSpPr txBox="1"/>
          <p:nvPr/>
        </p:nvSpPr>
        <p:spPr>
          <a:xfrm>
            <a:off x="12411" y="6260074"/>
            <a:ext cx="2656936" cy="584775"/>
          </a:xfrm>
          <a:prstGeom prst="rect">
            <a:avLst/>
          </a:prstGeom>
          <a:solidFill>
            <a:srgbClr val="FF0000"/>
          </a:solidFill>
          <a:ln>
            <a:noFill/>
          </a:ln>
        </p:spPr>
        <p:txBody>
          <a:bodyPr anchorCtr="0" anchor="t" bIns="45700" lIns="91425" spcFirstLastPara="1" rIns="91425" wrap="square" tIns="45700">
            <a:normAutofit fontScale="96481"/>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Μάΐος 2020 - Καλιφόρνια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(Πλαστογράφηση AIS) </a:t>
            </a:r>
            <a:endParaRPr/>
          </a:p>
        </p:txBody>
      </p:sp>
      <p:sp>
        <p:nvSpPr>
          <p:cNvPr id="894" name="Google Shape;894;p24"/>
          <p:cNvSpPr txBox="1"/>
          <p:nvPr/>
        </p:nvSpPr>
        <p:spPr>
          <a:xfrm>
            <a:off x="3278395" y="1770468"/>
            <a:ext cx="2663160" cy="307777"/>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Μαρ 2020 –  Ελβετία (MSC) </a:t>
            </a:r>
            <a:endParaRPr/>
          </a:p>
        </p:txBody>
      </p:sp>
      <p:pic>
        <p:nvPicPr>
          <p:cNvPr id="895" name="Google Shape;895;p24"/>
          <p:cNvPicPr preferRelativeResize="0"/>
          <p:nvPr/>
        </p:nvPicPr>
        <p:blipFill rotWithShape="1">
          <a:blip r:embed="rId9">
            <a:alphaModFix/>
          </a:blip>
          <a:srcRect b="0" l="0" r="0" t="0"/>
          <a:stretch/>
        </p:blipFill>
        <p:spPr>
          <a:xfrm>
            <a:off x="7687514" y="4022491"/>
            <a:ext cx="1928697" cy="533520"/>
          </a:xfrm>
          <a:prstGeom prst="rect">
            <a:avLst/>
          </a:prstGeom>
          <a:solidFill>
            <a:srgbClr val="262626"/>
          </a:solidFill>
          <a:ln cap="flat" cmpd="sng" w="57150">
            <a:solidFill>
              <a:srgbClr val="FFFF00"/>
            </a:solidFill>
            <a:prstDash val="solid"/>
            <a:round/>
            <a:headEnd len="sm" w="sm" type="none"/>
            <a:tailEnd len="sm" w="sm" type="none"/>
          </a:ln>
        </p:spPr>
      </p:pic>
      <p:sp>
        <p:nvSpPr>
          <p:cNvPr id="896" name="Google Shape;896;p24"/>
          <p:cNvSpPr txBox="1"/>
          <p:nvPr/>
        </p:nvSpPr>
        <p:spPr>
          <a:xfrm>
            <a:off x="7699744" y="5957613"/>
            <a:ext cx="1928696" cy="58477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2020 – Μεσόγειος (GPS)</a:t>
            </a:r>
            <a:endParaRPr/>
          </a:p>
        </p:txBody>
      </p:sp>
      <p:sp>
        <p:nvSpPr>
          <p:cNvPr id="897" name="Google Shape;897;p24"/>
          <p:cNvSpPr txBox="1"/>
          <p:nvPr/>
        </p:nvSpPr>
        <p:spPr>
          <a:xfrm>
            <a:off x="9604323" y="2576218"/>
            <a:ext cx="2581135" cy="584775"/>
          </a:xfrm>
          <a:prstGeom prst="rect">
            <a:avLst/>
          </a:prstGeom>
          <a:solidFill>
            <a:srgbClr val="FF0000"/>
          </a:solidFill>
          <a:ln>
            <a:noFill/>
          </a:ln>
        </p:spPr>
        <p:txBody>
          <a:bodyPr anchorCtr="0" anchor="t" bIns="45700" lIns="91425" spcFirstLastPara="1" rIns="91425" wrap="square" tIns="45700">
            <a:normAutofit fontScale="97976"/>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Απρ 2020  – Ormuz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Bandar Abbas</a:t>
            </a:r>
            <a:endParaRPr/>
          </a:p>
        </p:txBody>
      </p:sp>
      <p:pic>
        <p:nvPicPr>
          <p:cNvPr id="898" name="Google Shape;898;p24"/>
          <p:cNvPicPr preferRelativeResize="0"/>
          <p:nvPr/>
        </p:nvPicPr>
        <p:blipFill rotWithShape="1">
          <a:blip r:embed="rId10">
            <a:alphaModFix/>
          </a:blip>
          <a:srcRect b="0" l="0" r="0" t="0"/>
          <a:stretch/>
        </p:blipFill>
        <p:spPr>
          <a:xfrm>
            <a:off x="5490746" y="3801764"/>
            <a:ext cx="1999701" cy="638459"/>
          </a:xfrm>
          <a:prstGeom prst="rect">
            <a:avLst/>
          </a:prstGeom>
          <a:noFill/>
          <a:ln>
            <a:noFill/>
          </a:ln>
        </p:spPr>
      </p:pic>
      <p:pic>
        <p:nvPicPr>
          <p:cNvPr id="899" name="Google Shape;899;p24"/>
          <p:cNvPicPr preferRelativeResize="0"/>
          <p:nvPr/>
        </p:nvPicPr>
        <p:blipFill rotWithShape="1">
          <a:blip r:embed="rId11">
            <a:alphaModFix/>
          </a:blip>
          <a:srcRect b="0" l="0" r="0" t="0"/>
          <a:stretch/>
        </p:blipFill>
        <p:spPr>
          <a:xfrm>
            <a:off x="5506788" y="4415794"/>
            <a:ext cx="1983659" cy="1583881"/>
          </a:xfrm>
          <a:prstGeom prst="rect">
            <a:avLst/>
          </a:prstGeom>
          <a:noFill/>
          <a:ln cap="flat" cmpd="sng" w="9525">
            <a:solidFill>
              <a:schemeClr val="accent1"/>
            </a:solidFill>
            <a:prstDash val="solid"/>
            <a:round/>
            <a:headEnd len="sm" w="sm" type="none"/>
            <a:tailEnd len="sm" w="sm" type="none"/>
          </a:ln>
        </p:spPr>
      </p:pic>
      <p:sp>
        <p:nvSpPr>
          <p:cNvPr id="900" name="Google Shape;900;p24"/>
          <p:cNvSpPr/>
          <p:nvPr/>
        </p:nvSpPr>
        <p:spPr>
          <a:xfrm>
            <a:off x="5567289" y="2582280"/>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01" name="Google Shape;901;p24"/>
          <p:cNvCxnSpPr>
            <a:stCxn id="898" idx="0"/>
            <a:endCxn id="900" idx="4"/>
          </p:cNvCxnSpPr>
          <p:nvPr/>
        </p:nvCxnSpPr>
        <p:spPr>
          <a:xfrm rot="10800000">
            <a:off x="5632297" y="2753864"/>
            <a:ext cx="858300" cy="1047900"/>
          </a:xfrm>
          <a:prstGeom prst="straightConnector1">
            <a:avLst/>
          </a:prstGeom>
          <a:noFill/>
          <a:ln cap="flat" cmpd="sng" w="38100">
            <a:solidFill>
              <a:srgbClr val="FF0000"/>
            </a:solidFill>
            <a:prstDash val="solid"/>
            <a:miter lim="800000"/>
            <a:headEnd len="sm" w="sm" type="none"/>
            <a:tailEnd len="med" w="med" type="triangle"/>
          </a:ln>
        </p:spPr>
      </p:cxnSp>
      <p:sp>
        <p:nvSpPr>
          <p:cNvPr id="902" name="Google Shape;902;p24"/>
          <p:cNvSpPr txBox="1"/>
          <p:nvPr/>
        </p:nvSpPr>
        <p:spPr>
          <a:xfrm>
            <a:off x="5506787" y="6007657"/>
            <a:ext cx="1983659" cy="830997"/>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Μαρ 2020 – Marseille/ FOS –  Regional Attack </a:t>
            </a:r>
            <a:endParaRPr/>
          </a:p>
        </p:txBody>
      </p:sp>
      <p:pic>
        <p:nvPicPr>
          <p:cNvPr id="903" name="Google Shape;903;p24"/>
          <p:cNvPicPr preferRelativeResize="0"/>
          <p:nvPr/>
        </p:nvPicPr>
        <p:blipFill rotWithShape="1">
          <a:blip r:embed="rId12">
            <a:alphaModFix/>
          </a:blip>
          <a:srcRect b="0" l="0" r="0" t="0"/>
          <a:stretch/>
        </p:blipFill>
        <p:spPr>
          <a:xfrm>
            <a:off x="7289946" y="1083107"/>
            <a:ext cx="1807036" cy="1987658"/>
          </a:xfrm>
          <a:prstGeom prst="rect">
            <a:avLst/>
          </a:prstGeom>
          <a:noFill/>
          <a:ln>
            <a:noFill/>
          </a:ln>
        </p:spPr>
      </p:pic>
      <p:sp>
        <p:nvSpPr>
          <p:cNvPr id="904" name="Google Shape;904;p24"/>
          <p:cNvSpPr txBox="1"/>
          <p:nvPr/>
        </p:nvSpPr>
        <p:spPr>
          <a:xfrm>
            <a:off x="7285672" y="2592168"/>
            <a:ext cx="2083337" cy="584775"/>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Δεκ 2019 – Elbe (Πλαστογράφηση AIS)</a:t>
            </a:r>
            <a:endParaRPr/>
          </a:p>
        </p:txBody>
      </p:sp>
      <p:sp>
        <p:nvSpPr>
          <p:cNvPr id="905" name="Google Shape;905;p24"/>
          <p:cNvSpPr/>
          <p:nvPr/>
        </p:nvSpPr>
        <p:spPr>
          <a:xfrm>
            <a:off x="5835568" y="2605343"/>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06" name="Google Shape;906;p24"/>
          <p:cNvCxnSpPr>
            <a:stCxn id="904" idx="1"/>
            <a:endCxn id="905" idx="6"/>
          </p:cNvCxnSpPr>
          <p:nvPr/>
        </p:nvCxnSpPr>
        <p:spPr>
          <a:xfrm rot="10800000">
            <a:off x="5965672" y="2691056"/>
            <a:ext cx="1320000" cy="193500"/>
          </a:xfrm>
          <a:prstGeom prst="straightConnector1">
            <a:avLst/>
          </a:prstGeom>
          <a:noFill/>
          <a:ln cap="flat" cmpd="sng" w="38100">
            <a:solidFill>
              <a:srgbClr val="FF0000"/>
            </a:solidFill>
            <a:prstDash val="solid"/>
            <a:miter lim="800000"/>
            <a:headEnd len="sm" w="sm" type="none"/>
            <a:tailEnd len="med" w="med" type="triangle"/>
          </a:ln>
        </p:spPr>
      </p:cxnSp>
      <p:cxnSp>
        <p:nvCxnSpPr>
          <p:cNvPr id="907" name="Google Shape;907;p24"/>
          <p:cNvCxnSpPr>
            <a:stCxn id="908" idx="3"/>
            <a:endCxn id="900" idx="3"/>
          </p:cNvCxnSpPr>
          <p:nvPr/>
        </p:nvCxnSpPr>
        <p:spPr>
          <a:xfrm flipH="1" rot="10800000">
            <a:off x="4912055" y="2728480"/>
            <a:ext cx="674400" cy="878700"/>
          </a:xfrm>
          <a:prstGeom prst="straightConnector1">
            <a:avLst/>
          </a:prstGeom>
          <a:noFill/>
          <a:ln cap="flat" cmpd="sng" w="38100">
            <a:solidFill>
              <a:srgbClr val="FF0000"/>
            </a:solidFill>
            <a:prstDash val="solid"/>
            <a:miter lim="800000"/>
            <a:headEnd len="sm" w="sm" type="none"/>
            <a:tailEnd len="med" w="med" type="triangle"/>
          </a:ln>
        </p:spPr>
      </p:cxnSp>
      <p:pic>
        <p:nvPicPr>
          <p:cNvPr id="909" name="Google Shape;909;p24"/>
          <p:cNvPicPr preferRelativeResize="0"/>
          <p:nvPr/>
        </p:nvPicPr>
        <p:blipFill rotWithShape="1">
          <a:blip r:embed="rId13">
            <a:alphaModFix/>
          </a:blip>
          <a:srcRect b="0" l="0" r="0" t="0"/>
          <a:stretch/>
        </p:blipFill>
        <p:spPr>
          <a:xfrm>
            <a:off x="9457" y="700314"/>
            <a:ext cx="2390214" cy="2419156"/>
          </a:xfrm>
          <a:prstGeom prst="rect">
            <a:avLst/>
          </a:prstGeom>
          <a:noFill/>
          <a:ln>
            <a:noFill/>
          </a:ln>
        </p:spPr>
      </p:pic>
      <p:cxnSp>
        <p:nvCxnSpPr>
          <p:cNvPr id="910" name="Google Shape;910;p24"/>
          <p:cNvCxnSpPr/>
          <p:nvPr/>
        </p:nvCxnSpPr>
        <p:spPr>
          <a:xfrm flipH="1" rot="10800000">
            <a:off x="2399671" y="2215644"/>
            <a:ext cx="3007661" cy="72810"/>
          </a:xfrm>
          <a:prstGeom prst="straightConnector1">
            <a:avLst/>
          </a:prstGeom>
          <a:noFill/>
          <a:ln cap="flat" cmpd="sng" w="38100">
            <a:solidFill>
              <a:srgbClr val="FF0000"/>
            </a:solidFill>
            <a:prstDash val="solid"/>
            <a:miter lim="800000"/>
            <a:headEnd len="sm" w="sm" type="none"/>
            <a:tailEnd len="med" w="med" type="triangle"/>
          </a:ln>
        </p:spPr>
      </p:cxnSp>
      <p:sp>
        <p:nvSpPr>
          <p:cNvPr id="911" name="Google Shape;911;p24"/>
          <p:cNvSpPr/>
          <p:nvPr/>
        </p:nvSpPr>
        <p:spPr>
          <a:xfrm>
            <a:off x="5360369" y="2117004"/>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12" name="Google Shape;912;p24"/>
          <p:cNvPicPr preferRelativeResize="0"/>
          <p:nvPr/>
        </p:nvPicPr>
        <p:blipFill rotWithShape="1">
          <a:blip r:embed="rId14">
            <a:alphaModFix/>
          </a:blip>
          <a:srcRect b="0" l="0" r="0" t="0"/>
          <a:stretch/>
        </p:blipFill>
        <p:spPr>
          <a:xfrm>
            <a:off x="3472411" y="5247082"/>
            <a:ext cx="1497779" cy="1590538"/>
          </a:xfrm>
          <a:prstGeom prst="rect">
            <a:avLst/>
          </a:prstGeom>
          <a:noFill/>
          <a:ln>
            <a:noFill/>
          </a:ln>
        </p:spPr>
      </p:pic>
      <p:sp>
        <p:nvSpPr>
          <p:cNvPr id="913" name="Google Shape;913;p24"/>
          <p:cNvSpPr txBox="1"/>
          <p:nvPr/>
        </p:nvSpPr>
        <p:spPr>
          <a:xfrm>
            <a:off x="3466526" y="6258152"/>
            <a:ext cx="1503665" cy="584775"/>
          </a:xfrm>
          <a:prstGeom prst="rect">
            <a:avLst/>
          </a:prstGeom>
          <a:solidFill>
            <a:srgbClr val="FF0000"/>
          </a:solidFill>
          <a:ln>
            <a:noFill/>
          </a:ln>
        </p:spPr>
        <p:txBody>
          <a:bodyPr anchorCtr="0" anchor="t" bIns="45700" lIns="91425" spcFirstLastPara="1" rIns="91425" wrap="square" tIns="45700">
            <a:normAutofit fontScale="96693"/>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Σεπτ 2020– Int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(GEFCO)</a:t>
            </a:r>
            <a:endParaRPr/>
          </a:p>
        </p:txBody>
      </p:sp>
      <p:cxnSp>
        <p:nvCxnSpPr>
          <p:cNvPr id="914" name="Google Shape;914;p24"/>
          <p:cNvCxnSpPr/>
          <p:nvPr/>
        </p:nvCxnSpPr>
        <p:spPr>
          <a:xfrm flipH="1" rot="10800000">
            <a:off x="4797860" y="2776794"/>
            <a:ext cx="788499" cy="2470288"/>
          </a:xfrm>
          <a:prstGeom prst="straightConnector1">
            <a:avLst/>
          </a:prstGeom>
          <a:noFill/>
          <a:ln cap="flat" cmpd="sng" w="38100">
            <a:solidFill>
              <a:srgbClr val="FF0000"/>
            </a:solidFill>
            <a:prstDash val="solid"/>
            <a:miter lim="800000"/>
            <a:headEnd len="sm" w="sm" type="none"/>
            <a:tailEnd len="med" w="med" type="triangle"/>
          </a:ln>
        </p:spPr>
      </p:cxnSp>
      <p:pic>
        <p:nvPicPr>
          <p:cNvPr id="908" name="Google Shape;908;p24"/>
          <p:cNvPicPr preferRelativeResize="0"/>
          <p:nvPr/>
        </p:nvPicPr>
        <p:blipFill rotWithShape="1">
          <a:blip r:embed="rId15">
            <a:alphaModFix/>
          </a:blip>
          <a:srcRect b="0" l="0" r="0" t="0"/>
          <a:stretch/>
        </p:blipFill>
        <p:spPr>
          <a:xfrm>
            <a:off x="2680403" y="2889694"/>
            <a:ext cx="2231652" cy="1434971"/>
          </a:xfrm>
          <a:prstGeom prst="rect">
            <a:avLst/>
          </a:prstGeom>
          <a:noFill/>
          <a:ln>
            <a:noFill/>
          </a:ln>
        </p:spPr>
      </p:pic>
      <p:sp>
        <p:nvSpPr>
          <p:cNvPr id="915" name="Google Shape;915;p24"/>
          <p:cNvSpPr txBox="1"/>
          <p:nvPr/>
        </p:nvSpPr>
        <p:spPr>
          <a:xfrm>
            <a:off x="2668175" y="4252961"/>
            <a:ext cx="2243880" cy="584775"/>
          </a:xfrm>
          <a:prstGeom prst="rect">
            <a:avLst/>
          </a:prstGeom>
          <a:solidFill>
            <a:srgbClr val="FF0000"/>
          </a:solidFill>
          <a:ln>
            <a:noFill/>
          </a:ln>
        </p:spPr>
        <p:txBody>
          <a:bodyPr anchorCtr="0" anchor="t" bIns="45700" lIns="91425" spcFirstLastPara="1" rIns="91425" wrap="square" tIns="45700">
            <a:normAutofit fontScale="94117"/>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Σεπτ 2020 – Int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(CMA-CGM)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25"/>
          <p:cNvSpPr/>
          <p:nvPr/>
        </p:nvSpPr>
        <p:spPr>
          <a:xfrm>
            <a:off x="1067111" y="87743"/>
            <a:ext cx="7471977" cy="4801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743">
                <a:solidFill>
                  <a:schemeClr val="dk2"/>
                </a:solidFill>
                <a:latin typeface="Century Gothic"/>
                <a:ea typeface="Century Gothic"/>
                <a:cs typeface="Century Gothic"/>
                <a:sym typeface="Century Gothic"/>
              </a:rPr>
              <a:t>Επιθέσεις/ περιστατικά (2020 – 21) </a:t>
            </a:r>
            <a:endParaRPr/>
          </a:p>
        </p:txBody>
      </p:sp>
      <p:graphicFrame>
        <p:nvGraphicFramePr>
          <p:cNvPr id="922" name="Google Shape;922;p25"/>
          <p:cNvGraphicFramePr/>
          <p:nvPr/>
        </p:nvGraphicFramePr>
        <p:xfrm>
          <a:off x="24170" y="557929"/>
          <a:ext cx="3000000" cy="3000000"/>
        </p:xfrm>
        <a:graphic>
          <a:graphicData uri="http://schemas.openxmlformats.org/drawingml/2006/table">
            <a:tbl>
              <a:tblPr bandRow="1" firstRow="1">
                <a:noFill/>
                <a:tableStyleId>{447278F4-AB42-4102-AEE1-B8F2A27BB3CA}</a:tableStyleId>
              </a:tblPr>
              <a:tblGrid>
                <a:gridCol w="1299400"/>
                <a:gridCol w="732750"/>
                <a:gridCol w="4661450"/>
                <a:gridCol w="5488300"/>
              </a:tblGrid>
              <a:tr h="316225">
                <a:tc>
                  <a:txBody>
                    <a:bodyPr/>
                    <a:lstStyle/>
                    <a:p>
                      <a:pPr indent="0" lvl="0" marL="0" marR="0" rtl="0" algn="ctr">
                        <a:spcBef>
                          <a:spcPts val="0"/>
                        </a:spcBef>
                        <a:spcAft>
                          <a:spcPts val="0"/>
                        </a:spcAft>
                        <a:buNone/>
                      </a:pPr>
                      <a:r>
                        <a:rPr lang="en-US" sz="1400" u="none" cap="none" strike="noStrike"/>
                        <a:t>Οντότητα </a:t>
                      </a:r>
                      <a:endParaRPr sz="1400" u="none" cap="none" strike="noStrike"/>
                    </a:p>
                  </a:txBody>
                  <a:tcPr marT="45725" marB="45725" marR="91450" marL="91450"/>
                </a:tc>
                <a:tc>
                  <a:txBody>
                    <a:bodyPr/>
                    <a:lstStyle/>
                    <a:p>
                      <a:pPr indent="0" lvl="0" marL="0" marR="0" rtl="0" algn="ctr">
                        <a:spcBef>
                          <a:spcPts val="0"/>
                        </a:spcBef>
                        <a:spcAft>
                          <a:spcPts val="0"/>
                        </a:spcAft>
                        <a:buNone/>
                      </a:pPr>
                      <a:r>
                        <a:rPr lang="en-US" sz="1400" u="none" cap="none" strike="noStrike"/>
                        <a:t>Ημερομηνία </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t>Αντίκτυπο</a:t>
                      </a:r>
                      <a:endParaRPr sz="1400" u="none" cap="none" strike="noStrike"/>
                    </a:p>
                  </a:txBody>
                  <a:tcPr marT="45725" marB="45725" marR="91450" marL="91450"/>
                </a:tc>
                <a:tc>
                  <a:txBody>
                    <a:bodyPr/>
                    <a:lstStyle/>
                    <a:p>
                      <a:pPr indent="0" lvl="0" marL="0" marR="0" rtl="0" algn="ctr">
                        <a:spcBef>
                          <a:spcPts val="0"/>
                        </a:spcBef>
                        <a:spcAft>
                          <a:spcPts val="0"/>
                        </a:spcAft>
                        <a:buNone/>
                      </a:pPr>
                      <a:r>
                        <a:rPr lang="en-US" sz="1400" u="none" cap="none" strike="noStrike"/>
                        <a:t>Ανάλυση </a:t>
                      </a:r>
                      <a:endParaRPr sz="1400" u="none" cap="none" strike="noStrike"/>
                    </a:p>
                  </a:txBody>
                  <a:tcPr marT="45725" marB="45725" marR="91450" marL="91450"/>
                </a:tc>
              </a:tr>
              <a:tr h="538900">
                <a:tc>
                  <a:txBody>
                    <a:bodyPr/>
                    <a:lstStyle/>
                    <a:p>
                      <a:pPr indent="0" lvl="0" marL="0" marR="0" rtl="0" algn="ctr">
                        <a:spcBef>
                          <a:spcPts val="0"/>
                        </a:spcBef>
                        <a:spcAft>
                          <a:spcPts val="0"/>
                        </a:spcAft>
                        <a:buNone/>
                      </a:pPr>
                      <a:r>
                        <a:rPr lang="en-US" sz="1400" u="none" cap="none" strike="noStrike"/>
                        <a:t>Λιμάνι του Bandar Abbas</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t>2020</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Αδυναμία υλοποίησης τερματικών φόρτωσης και εκφόρτωσης </a:t>
                      </a:r>
                      <a:endParaRPr/>
                    </a:p>
                  </a:txBody>
                  <a:tcPr marT="45725" marB="45725" marR="91450" marL="91450"/>
                </a:tc>
                <a:tc>
                  <a:txBody>
                    <a:bodyPr/>
                    <a:lstStyle/>
                    <a:p>
                      <a:pPr indent="0" lvl="0" marL="0" marR="0" rtl="0" algn="l">
                        <a:spcBef>
                          <a:spcPts val="0"/>
                        </a:spcBef>
                        <a:spcAft>
                          <a:spcPts val="0"/>
                        </a:spcAft>
                        <a:buNone/>
                      </a:pPr>
                      <a:r>
                        <a:rPr lang="en-US" sz="1400" u="none" cap="none" strike="noStrike"/>
                        <a:t>Σκοπίμως στοχοθέτηση </a:t>
                      </a:r>
                      <a:r>
                        <a:rPr b="1" lang="en-US" sz="1400" u="none" cap="none" strike="noStrike">
                          <a:solidFill>
                            <a:schemeClr val="dk1"/>
                          </a:solidFill>
                          <a:latin typeface="Calibri"/>
                          <a:ea typeface="Calibri"/>
                          <a:cs typeface="Calibri"/>
                          <a:sym typeface="Calibri"/>
                        </a:rPr>
                        <a:t>ενός «μη  κρίσιμου » λιμανιού</a:t>
                      </a:r>
                      <a:r>
                        <a:rPr b="1" lang="en-US" sz="1600" u="none" cap="none" strike="noStrike">
                          <a:solidFill>
                            <a:schemeClr val="dk1"/>
                          </a:solidFill>
                          <a:latin typeface="Calibri"/>
                          <a:ea typeface="Calibri"/>
                          <a:cs typeface="Calibri"/>
                          <a:sym typeface="Calibri"/>
                        </a:rPr>
                        <a:t> </a:t>
                      </a:r>
                      <a:r>
                        <a:rPr b="1" lang="en-US" sz="1400" u="none" cap="none" strike="noStrike">
                          <a:solidFill>
                            <a:schemeClr val="dk1"/>
                          </a:solidFill>
                          <a:latin typeface="Calibri"/>
                          <a:ea typeface="Calibri"/>
                          <a:cs typeface="Calibri"/>
                          <a:sym typeface="Calibri"/>
                        </a:rPr>
                        <a:t>από μια χώρα</a:t>
                      </a:r>
                      <a:r>
                        <a:rPr lang="en-US" sz="1400" u="none" cap="none" strike="noStrike">
                          <a:solidFill>
                            <a:schemeClr val="dk1"/>
                          </a:solidFill>
                          <a:latin typeface="Calibri"/>
                          <a:ea typeface="Calibri"/>
                          <a:cs typeface="Calibri"/>
                          <a:sym typeface="Calibri"/>
                        </a:rPr>
                        <a:t> σε </a:t>
                      </a:r>
                      <a:r>
                        <a:rPr lang="en-US" sz="1400" u="none" cap="none" strike="noStrike"/>
                        <a:t>προληπτική επίθεση, με αποτέλεσμα άμεση αντίδραση.</a:t>
                      </a:r>
                      <a:endParaRPr sz="1400" u="none" cap="none" strike="noStrike">
                        <a:solidFill>
                          <a:schemeClr val="dk1"/>
                        </a:solidFill>
                        <a:latin typeface="Calibri"/>
                        <a:ea typeface="Calibri"/>
                        <a:cs typeface="Calibri"/>
                        <a:sym typeface="Calibri"/>
                      </a:endParaRPr>
                    </a:p>
                  </a:txBody>
                  <a:tcPr marT="45725" marB="45725" marR="91450" marL="91450"/>
                </a:tc>
              </a:tr>
              <a:tr h="383725">
                <a:tc>
                  <a:txBody>
                    <a:bodyPr/>
                    <a:lstStyle/>
                    <a:p>
                      <a:pPr indent="0" lvl="0" marL="0" marR="0" rtl="0" algn="ctr">
                        <a:spcBef>
                          <a:spcPts val="0"/>
                        </a:spcBef>
                        <a:spcAft>
                          <a:spcPts val="0"/>
                        </a:spcAft>
                        <a:buNone/>
                      </a:pPr>
                      <a:r>
                        <a:rPr lang="en-US" sz="1400" u="none" cap="none" strike="noStrike"/>
                        <a:t>MSC </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t>2020</a:t>
                      </a:r>
                      <a:endParaRPr/>
                    </a:p>
                  </a:txBody>
                  <a:tcPr marT="45725" marB="45725" marR="91450" marL="91450"/>
                </a:tc>
                <a:tc>
                  <a:txBody>
                    <a:bodyPr/>
                    <a:lstStyle/>
                    <a:p>
                      <a:pPr indent="0" lvl="0" marL="0" marR="0" rtl="0" algn="l">
                        <a:spcBef>
                          <a:spcPts val="0"/>
                        </a:spcBef>
                        <a:spcAft>
                          <a:spcPts val="0"/>
                        </a:spcAft>
                        <a:buNone/>
                      </a:pPr>
                      <a:r>
                        <a:rPr lang="en-US" sz="1400" u="none" cap="none" strike="noStrike">
                          <a:solidFill>
                            <a:schemeClr val="dk1"/>
                          </a:solidFill>
                          <a:latin typeface="Calibri"/>
                          <a:ea typeface="Calibri"/>
                          <a:cs typeface="Calibri"/>
                          <a:sym typeface="Calibri"/>
                        </a:rPr>
                        <a:t>Μη λειτουργικές υπηρεσίες (&gt;12 ώρες) ιστοσελίδα και διεπαφή πελάτη απρόσιτη για αρκετές ημέρες σε ορισμένες περιοχές </a:t>
                      </a:r>
                      <a:endParaRPr sz="1400" u="none" cap="none" strike="noStrike">
                        <a:solidFill>
                          <a:schemeClr val="dk1"/>
                        </a:solidFill>
                        <a:latin typeface="Calibri"/>
                        <a:ea typeface="Calibri"/>
                        <a:cs typeface="Calibri"/>
                        <a:sym typeface="Calibri"/>
                      </a:endParaRPr>
                    </a:p>
                  </a:txBody>
                  <a:tcPr marT="45725" marB="45725" marR="91450" marL="91450"/>
                </a:tc>
                <a:tc>
                  <a:txBody>
                    <a:bodyPr/>
                    <a:lstStyle/>
                    <a:p>
                      <a:pPr indent="0" lvl="0" marL="0" marR="0" rtl="0" algn="l">
                        <a:spcBef>
                          <a:spcPts val="0"/>
                        </a:spcBef>
                        <a:spcAft>
                          <a:spcPts val="0"/>
                        </a:spcAft>
                        <a:buNone/>
                      </a:pPr>
                      <a:r>
                        <a:rPr b="1" lang="en-US" sz="1400" u="none" cap="none" strike="noStrike"/>
                        <a:t>Οι τοπικά φιλοξενούμενες υπηρεσίες</a:t>
                      </a:r>
                      <a:r>
                        <a:rPr lang="en-US" sz="1400" u="none" cap="none" strike="noStrike"/>
                        <a:t> επέτρεψαν στον φορέα εκμετάλλευσης να συνεχίσει να λειτουργεί σε ορισμένες περιοχές.</a:t>
                      </a:r>
                      <a:endParaRPr sz="1400" u="none" cap="none" strike="noStrike"/>
                    </a:p>
                  </a:txBody>
                  <a:tcPr marT="45725" marB="45725" marR="91450" marL="91450"/>
                </a:tc>
              </a:tr>
              <a:tr h="538900">
                <a:tc>
                  <a:txBody>
                    <a:bodyPr/>
                    <a:lstStyle/>
                    <a:p>
                      <a:pPr indent="0" lvl="0" marL="0" marR="0" rtl="0" algn="ctr">
                        <a:spcBef>
                          <a:spcPts val="0"/>
                        </a:spcBef>
                        <a:spcAft>
                          <a:spcPts val="0"/>
                        </a:spcAft>
                        <a:buNone/>
                      </a:pPr>
                      <a:r>
                        <a:rPr lang="en-US" sz="1400" u="none" cap="none" strike="noStrike"/>
                        <a:t>MED EUROPE TERMINAL </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lang="en-US" sz="1400" u="none" cap="none" strike="noStrike"/>
                        <a:t>2020</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Μπλοκαρισμένες υπηρεσίες Internet που επηρέασαν την πύλη ιστού και τα μηνύματα. </a:t>
                      </a:r>
                      <a:endParaRPr sz="1400" u="none" cap="none" strike="noStrike"/>
                    </a:p>
                  </a:txBody>
                  <a:tcPr marT="45725" marB="45725" marR="91450" marL="91450"/>
                </a:tc>
                <a:tc>
                  <a:txBody>
                    <a:bodyPr/>
                    <a:lstStyle/>
                    <a:p>
                      <a:pPr indent="0" lvl="0" marL="0" marR="0" rtl="0" algn="l">
                        <a:spcBef>
                          <a:spcPts val="0"/>
                        </a:spcBef>
                        <a:spcAft>
                          <a:spcPts val="0"/>
                        </a:spcAft>
                        <a:buNone/>
                      </a:pPr>
                      <a:r>
                        <a:rPr lang="en-US" sz="1400" u="none" cap="none" strike="noStrike"/>
                        <a:t>Ο ναυτικός φορέας ήταν το</a:t>
                      </a:r>
                      <a:r>
                        <a:rPr b="1" lang="en-US" sz="1600" u="none" cap="none" strike="noStrike"/>
                        <a:t> </a:t>
                      </a:r>
                      <a:r>
                        <a:rPr b="1" lang="en-US" sz="1400" u="none" cap="none" strike="noStrike"/>
                        <a:t>παράπλευρο θύμα</a:t>
                      </a:r>
                      <a:r>
                        <a:rPr lang="en-US" sz="1400" u="none" cap="none" strike="noStrike"/>
                        <a:t> μιας επίθεσης στη νότια περιοχή κατά τη διάρκεια της συγκράτησης του.</a:t>
                      </a:r>
                      <a:endParaRPr sz="1400" u="none" cap="none" strike="noStrike"/>
                    </a:p>
                  </a:txBody>
                  <a:tcPr marT="45725" marB="45725" marR="91450" marL="91450"/>
                </a:tc>
              </a:tr>
              <a:tr h="538900">
                <a:tc>
                  <a:txBody>
                    <a:bodyPr/>
                    <a:lstStyle/>
                    <a:p>
                      <a:pPr indent="0" lvl="0" marL="0" marR="0" rtl="0" algn="ctr">
                        <a:spcBef>
                          <a:spcPts val="0"/>
                        </a:spcBef>
                        <a:spcAft>
                          <a:spcPts val="0"/>
                        </a:spcAft>
                        <a:buNone/>
                      </a:pPr>
                      <a:r>
                        <a:rPr lang="en-US" sz="1400" u="none" cap="none" strike="noStrike"/>
                        <a:t> </a:t>
                      </a:r>
                      <a:endParaRPr/>
                    </a:p>
                    <a:p>
                      <a:pPr indent="0" lvl="0" marL="0" marR="0" rtl="0" algn="ctr">
                        <a:spcBef>
                          <a:spcPts val="0"/>
                        </a:spcBef>
                        <a:spcAft>
                          <a:spcPts val="0"/>
                        </a:spcAft>
                        <a:buNone/>
                      </a:pPr>
                      <a:r>
                        <a:rPr lang="en-US" sz="1400" u="none" cap="none" strike="noStrike"/>
                        <a:t>GNSS/AIS</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t>2018 - 2020</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Κορεσμός δεκτών AIS (παρατηρήθηκε στη Μεσόγειο το 2019, στην Κίνα &amp; στις ΗΠΑ το 2020)</a:t>
                      </a:r>
                      <a:endParaRPr sz="1400" u="none" cap="none" strike="noStrike"/>
                    </a:p>
                    <a:p>
                      <a:pPr indent="0" lvl="0" marL="0" marR="0" rtl="0" algn="l">
                        <a:spcBef>
                          <a:spcPts val="0"/>
                        </a:spcBef>
                        <a:spcAft>
                          <a:spcPts val="0"/>
                        </a:spcAft>
                        <a:buNone/>
                      </a:pPr>
                      <a:r>
                        <a:rPr lang="en-US" sz="1400" u="none" cap="none" strike="noStrike"/>
                        <a:t>Μόνιμο μπλοκάρισμα GPS στην Ανατολική Μεσόγειο, την Κίνα &amp; τη Μαύρη Θάλασσα </a:t>
                      </a:r>
                      <a:endParaRPr sz="1400" u="none" cap="none" strike="noStrike"/>
                    </a:p>
                  </a:txBody>
                  <a:tcPr marT="45725" marB="45725" marR="91450" marL="91450"/>
                </a:tc>
                <a:tc>
                  <a:txBody>
                    <a:bodyPr/>
                    <a:lstStyle/>
                    <a:p>
                      <a:pPr indent="0" lvl="0" marL="0" marR="0" rtl="0" algn="l">
                        <a:spcBef>
                          <a:spcPts val="0"/>
                        </a:spcBef>
                        <a:spcAft>
                          <a:spcPts val="0"/>
                        </a:spcAft>
                        <a:buNone/>
                      </a:pPr>
                      <a:r>
                        <a:rPr lang="en-US" sz="1400" u="none" cap="none" strike="noStrike"/>
                        <a:t>Η παρεμβολή ή η πλαστογράφηση (κορεσμός) του GNSS/ AISpresissa πραγματικός</a:t>
                      </a:r>
                      <a:r>
                        <a:rPr b="1" lang="en-US" sz="1400" u="none" cap="none" strike="noStrike"/>
                        <a:t> κίνδυνος για την πλοήγηση</a:t>
                      </a:r>
                      <a:r>
                        <a:rPr lang="en-US" sz="1400" u="none" cap="none" strike="noStrike"/>
                        <a:t>.  Οι επιθέσεις σε συστήματα GNSS/AIS μπορούν τελικά να</a:t>
                      </a:r>
                      <a:r>
                        <a:rPr b="1" lang="en-US" sz="1400" u="none" cap="none" strike="noStrike"/>
                        <a:t> στρεβλώσουν όλα τα θαλάσσια δεδομένα</a:t>
                      </a:r>
                      <a:r>
                        <a:rPr lang="en-US" sz="1400" u="none" cap="none" strike="noStrike"/>
                        <a:t>. </a:t>
                      </a:r>
                      <a:endParaRPr sz="1400" u="none" cap="none" strike="noStrike"/>
                    </a:p>
                  </a:txBody>
                  <a:tcPr marT="45725" marB="45725" marR="91450" marL="91450"/>
                </a:tc>
              </a:tr>
              <a:tr h="538900">
                <a:tc>
                  <a:txBody>
                    <a:bodyPr/>
                    <a:lstStyle/>
                    <a:p>
                      <a:pPr indent="0" lvl="0" marL="0" marR="0" rtl="0" algn="ctr">
                        <a:spcBef>
                          <a:spcPts val="0"/>
                        </a:spcBef>
                        <a:spcAft>
                          <a:spcPts val="0"/>
                        </a:spcAft>
                        <a:buNone/>
                      </a:pPr>
                      <a:r>
                        <a:rPr lang="en-US" sz="1400" u="none" cap="none" strike="noStrike"/>
                        <a:t>CARNIVAL Corp </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t>2020</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Απώλεια δεδομένων πελατών και εργαζομένων. </a:t>
                      </a:r>
                      <a:endParaRPr/>
                    </a:p>
                    <a:p>
                      <a:pPr indent="0" lvl="0" marL="0" marR="0" rtl="0" algn="l">
                        <a:spcBef>
                          <a:spcPts val="0"/>
                        </a:spcBef>
                        <a:spcAft>
                          <a:spcPts val="0"/>
                        </a:spcAft>
                        <a:buNone/>
                      </a:pPr>
                      <a:r>
                        <a:rPr lang="en-US" sz="1400" u="none" cap="none" strike="noStrike"/>
                        <a:t>Απώλεια δραστηριότητας στην κρουαζιέρα (κρατήσεις) </a:t>
                      </a:r>
                      <a:endParaRPr sz="1400" u="none" cap="none" strike="noStrike"/>
                    </a:p>
                  </a:txBody>
                  <a:tcPr marT="45725" marB="45725" marR="91450" marL="91450"/>
                </a:tc>
                <a:tc>
                  <a:txBody>
                    <a:bodyPr/>
                    <a:lstStyle/>
                    <a:p>
                      <a:pPr indent="0" lvl="0" marL="0" marR="0" rtl="0" algn="l">
                        <a:spcBef>
                          <a:spcPts val="0"/>
                        </a:spcBef>
                        <a:spcAft>
                          <a:spcPts val="0"/>
                        </a:spcAft>
                        <a:buNone/>
                      </a:pPr>
                      <a:r>
                        <a:rPr lang="en-US" sz="1400" u="none" cap="none" strike="noStrike"/>
                        <a:t>Κλασική επίθεση ransomware που κρυπτογραφεί μέρος των συστημάτων και των δεδομένων CIS και μπλοκάρει τη δραστηριότητα για αρκετές ώρες. </a:t>
                      </a:r>
                      <a:endParaRPr sz="1400" u="none" cap="none" strike="noStrike"/>
                    </a:p>
                  </a:txBody>
                  <a:tcPr marT="45725" marB="45725" marR="91450" marL="91450"/>
                </a:tc>
              </a:tr>
              <a:tr h="538900">
                <a:tc>
                  <a:txBody>
                    <a:bodyPr/>
                    <a:lstStyle/>
                    <a:p>
                      <a:pPr indent="0" lvl="0" marL="0" marR="0" rtl="0" algn="ctr">
                        <a:spcBef>
                          <a:spcPts val="0"/>
                        </a:spcBef>
                        <a:spcAft>
                          <a:spcPts val="0"/>
                        </a:spcAft>
                        <a:buNone/>
                      </a:pPr>
                      <a:r>
                        <a:rPr lang="en-US" sz="1400" u="none" cap="none" strike="noStrike"/>
                        <a:t>CMA/ CGM </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lang="en-US" sz="1400" u="none" cap="none" strike="noStrike"/>
                        <a:t>2020</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Δεδομένα και υπηρεσίες που δεν είναι διαθέσιμα. </a:t>
                      </a:r>
                      <a:endParaRPr/>
                    </a:p>
                    <a:p>
                      <a:pPr indent="0" lvl="0" marL="0" marR="0" rtl="0" algn="l">
                        <a:spcBef>
                          <a:spcPts val="0"/>
                        </a:spcBef>
                        <a:spcAft>
                          <a:spcPts val="0"/>
                        </a:spcAft>
                        <a:buNone/>
                      </a:pPr>
                      <a:r>
                        <a:rPr lang="en-US" sz="1400" u="none" cap="none" strike="noStrike"/>
                        <a:t>Χαμένοi πελάτες</a:t>
                      </a:r>
                      <a:endParaRPr sz="1400" u="none" cap="none" strike="noStrike"/>
                    </a:p>
                  </a:txBody>
                  <a:tcPr marT="45725" marB="45725" marR="91450" marL="91450"/>
                </a:tc>
                <a:tc>
                  <a:txBody>
                    <a:bodyPr/>
                    <a:lstStyle/>
                    <a:p>
                      <a:pPr indent="0" lvl="0" marL="0" marR="0" rtl="0" algn="l">
                        <a:spcBef>
                          <a:spcPts val="0"/>
                        </a:spcBef>
                        <a:spcAft>
                          <a:spcPts val="0"/>
                        </a:spcAft>
                        <a:buNone/>
                      </a:pPr>
                      <a:r>
                        <a:rPr lang="en-US" sz="1400" u="none" cap="none" strike="noStrike"/>
                        <a:t>Η επίθεση αποκαταστάθηκε σε περισσότερες από 2 εβδομάδες από ειδικούς </a:t>
                      </a:r>
                      <a:r>
                        <a:rPr b="1" lang="en-US" sz="1400" u="none" cap="none" strike="noStrike"/>
                        <a:t>που δεν ήταν εξοικειωμένοι με το CIS της εταιρείας</a:t>
                      </a:r>
                      <a:r>
                        <a:rPr lang="en-US" sz="1400" u="none" cap="none" strike="noStrike"/>
                        <a:t>.</a:t>
                      </a:r>
                      <a:r>
                        <a:rPr b="0" lang="en-US" sz="1400" u="none" cap="none" strike="noStrike"/>
                        <a:t> Η επικοινωνία πρέπει να </a:t>
                      </a:r>
                      <a:r>
                        <a:rPr lang="en-US" sz="1400" u="none" cap="none" strike="noStrike"/>
                        <a:t>εστιάσει</a:t>
                      </a:r>
                      <a:r>
                        <a:rPr b="0" lang="en-US" sz="1400" u="none" cap="none" strike="noStrike"/>
                        <a:t> στις  λειτουργικές αρχές . </a:t>
                      </a:r>
                      <a:endParaRPr/>
                    </a:p>
                  </a:txBody>
                  <a:tcPr marT="45725" marB="45725" marR="91450" marL="91450"/>
                </a:tc>
              </a:tr>
              <a:tr h="203875">
                <a:tc>
                  <a:txBody>
                    <a:bodyPr/>
                    <a:lstStyle/>
                    <a:p>
                      <a:pPr indent="0" lvl="0" marL="0" marR="0" rtl="0" algn="ctr">
                        <a:spcBef>
                          <a:spcPts val="0"/>
                        </a:spcBef>
                        <a:spcAft>
                          <a:spcPts val="0"/>
                        </a:spcAft>
                        <a:buNone/>
                      </a:pPr>
                      <a:r>
                        <a:rPr lang="en-US" sz="1400" u="none" cap="none" strike="noStrike"/>
                        <a:t>BENETEAU</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lang="en-US" sz="1400" u="none" cap="none" strike="noStrike"/>
                        <a:t>2021</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Επίθεση σε   συστημάματα και απώλεια δεδομένων </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Η BENETEAU δέχθηκε επίθεση για πρώτη φορά το 2018 και έχασε δεδομένα (λίστες πελατών) για δεύτερη φορά σε λιγότερο από 3 χρόνια.</a:t>
                      </a:r>
                      <a:endParaRPr b="0" sz="1400" u="none" cap="none" strike="noStrike"/>
                    </a:p>
                  </a:txBody>
                  <a:tcPr marT="45725" marB="45725" marR="91450" marL="91450"/>
                </a:tc>
              </a:tr>
              <a:tr h="300800">
                <a:tc>
                  <a:txBody>
                    <a:bodyPr/>
                    <a:lstStyle/>
                    <a:p>
                      <a:pPr indent="0" lvl="0" marL="0" marR="0" rtl="0" algn="ctr">
                        <a:spcBef>
                          <a:spcPts val="0"/>
                        </a:spcBef>
                        <a:spcAft>
                          <a:spcPts val="0"/>
                        </a:spcAft>
                        <a:buNone/>
                      </a:pPr>
                      <a:r>
                        <a:rPr lang="en-US" sz="1400" u="none" cap="none" strike="noStrike"/>
                        <a:t>BOURBON </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lang="en-US" sz="1400" u="none" cap="none" strike="noStrike"/>
                        <a:t>2021</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Επίθεση στο κύριο σύστημα εκμετάλλευσης </a:t>
                      </a:r>
                      <a:endParaRPr/>
                    </a:p>
                  </a:txBody>
                  <a:tcPr marT="45725" marB="45725" marR="91450" marL="91450"/>
                </a:tc>
                <a:tc>
                  <a:txBody>
                    <a:bodyPr/>
                    <a:lstStyle/>
                    <a:p>
                      <a:pPr indent="0" lvl="0" marL="0" marR="0" rtl="0" algn="l">
                        <a:spcBef>
                          <a:spcPts val="0"/>
                        </a:spcBef>
                        <a:spcAft>
                          <a:spcPts val="0"/>
                        </a:spcAft>
                        <a:buNone/>
                      </a:pPr>
                      <a:r>
                        <a:rPr lang="en-US" sz="1400" u="none" cap="none" strike="noStrike"/>
                        <a:t>Προβλήματα στη διαχείριση των αλλαγών πληρώματος και των καθημερινών δραστηριοτήτων και αναφορών για τα πλοία.</a:t>
                      </a:r>
                      <a:endParaRPr b="0" sz="1400" u="none" cap="none" strike="noStrike"/>
                    </a:p>
                  </a:txBody>
                  <a:tcPr marT="45725" marB="45725" marR="91450" marL="91450"/>
                </a:tc>
              </a:tr>
              <a:tr h="300800">
                <a:tc>
                  <a:txBody>
                    <a:bodyPr/>
                    <a:lstStyle/>
                    <a:p>
                      <a:pPr indent="0" lvl="0" marL="0" marR="0" rtl="0" algn="ctr">
                        <a:spcBef>
                          <a:spcPts val="0"/>
                        </a:spcBef>
                        <a:spcAft>
                          <a:spcPts val="0"/>
                        </a:spcAft>
                        <a:buNone/>
                      </a:pPr>
                      <a:r>
                        <a:rPr lang="en-US" sz="1400" u="none" cap="none" strike="noStrike"/>
                        <a:t>GAZOCEAN </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lang="en-US" sz="1400" u="none" cap="none" strike="noStrike"/>
                        <a:t>2021</a:t>
                      </a:r>
                      <a:endParaRPr/>
                    </a:p>
                  </a:txBody>
                  <a:tcPr marT="45725" marB="45725" marR="91450" marL="91450"/>
                </a:tc>
                <a:tc>
                  <a:txBody>
                    <a:bodyPr/>
                    <a:lstStyle/>
                    <a:p>
                      <a:pPr indent="0" lvl="0" marL="0" marR="0" rtl="0" algn="l">
                        <a:spcBef>
                          <a:spcPts val="0"/>
                        </a:spcBef>
                        <a:spcAft>
                          <a:spcPts val="0"/>
                        </a:spcAft>
                        <a:buNone/>
                      </a:pPr>
                      <a:r>
                        <a:rPr lang="en-US" sz="1400" u="none" cap="none" strike="noStrike"/>
                        <a:t>President Rip-off </a:t>
                      </a:r>
                      <a:endParaRPr/>
                    </a:p>
                  </a:txBody>
                  <a:tcPr marT="45725" marB="45725" marR="91450" marL="91450"/>
                </a:tc>
                <a:tc>
                  <a:txBody>
                    <a:bodyPr/>
                    <a:lstStyle/>
                    <a:p>
                      <a:pPr indent="0" lvl="0" marL="0" marR="0" rtl="0" algn="l">
                        <a:spcBef>
                          <a:spcPts val="0"/>
                        </a:spcBef>
                        <a:spcAft>
                          <a:spcPts val="0"/>
                        </a:spcAft>
                        <a:buNone/>
                      </a:pPr>
                      <a:r>
                        <a:rPr b="0" lang="en-US" sz="1400" u="none" cap="none" strike="noStrike"/>
                        <a:t>Οικονομική ζημεία.</a:t>
                      </a:r>
                      <a:endParaRPr b="0" sz="1400" u="none" cap="none" strike="noStrike"/>
                    </a:p>
                  </a:txBody>
                  <a:tcPr marT="45725" marB="45725" marR="91450" marL="91450"/>
                </a:tc>
              </a:tr>
              <a:tr h="300800">
                <a:tc>
                  <a:txBody>
                    <a:bodyPr/>
                    <a:lstStyle/>
                    <a:p>
                      <a:pPr indent="0" lvl="0" marL="0" marR="0" rtl="0" algn="ctr">
                        <a:spcBef>
                          <a:spcPts val="0"/>
                        </a:spcBef>
                        <a:spcAft>
                          <a:spcPts val="0"/>
                        </a:spcAft>
                        <a:buNone/>
                      </a:pPr>
                      <a:r>
                        <a:rPr lang="en-US" sz="1400" u="none" cap="none" strike="noStrike"/>
                        <a:t>VNF</a:t>
                      </a:r>
                      <a:endParaRPr/>
                    </a:p>
                  </a:txBody>
                  <a:tcPr marT="45725" marB="45725" marR="91450" marL="91450">
                    <a:solidFill>
                      <a:srgbClr val="D8E2F3"/>
                    </a:solidFill>
                  </a:tcPr>
                </a:tc>
                <a:tc>
                  <a:txBody>
                    <a:bodyPr/>
                    <a:lstStyle/>
                    <a:p>
                      <a:pPr indent="0" lvl="0" marL="0" marR="0" rtl="0" algn="ctr">
                        <a:spcBef>
                          <a:spcPts val="0"/>
                        </a:spcBef>
                        <a:spcAft>
                          <a:spcPts val="0"/>
                        </a:spcAft>
                        <a:buNone/>
                      </a:pPr>
                      <a:r>
                        <a:rPr lang="en-US" sz="1400" u="none" cap="none" strike="noStrike"/>
                        <a:t>2021</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Επίθεση στο κύριο πληροφοριακό σύστημα </a:t>
                      </a:r>
                      <a:endParaRPr/>
                    </a:p>
                  </a:txBody>
                  <a:tcPr marT="45725" marB="45725" marR="91450" marL="91450"/>
                </a:tc>
                <a:tc>
                  <a:txBody>
                    <a:bodyPr/>
                    <a:lstStyle/>
                    <a:p>
                      <a:pPr indent="0" lvl="0" marL="0" marR="0" rtl="0" algn="l">
                        <a:spcBef>
                          <a:spcPts val="0"/>
                        </a:spcBef>
                        <a:spcAft>
                          <a:spcPts val="0"/>
                        </a:spcAft>
                        <a:buNone/>
                      </a:pPr>
                      <a:r>
                        <a:rPr lang="en-US" sz="1400" u="none" cap="none" strike="noStrike"/>
                        <a:t>Το σύστημα διαχείρισης αποκλείστηκε για αρκετές ημέρες.</a:t>
                      </a:r>
                      <a:endParaRPr b="0" sz="1400" u="none" cap="none" strike="noStrike"/>
                    </a:p>
                  </a:txBody>
                  <a:tcPr marT="45725" marB="45725" marR="91450" marL="91450"/>
                </a:tc>
              </a:tr>
              <a:tr h="300800">
                <a:tc>
                  <a:txBody>
                    <a:bodyPr/>
                    <a:lstStyle/>
                    <a:p>
                      <a:pPr indent="0" lvl="0" marL="0" marR="0" rtl="0" algn="ctr">
                        <a:spcBef>
                          <a:spcPts val="0"/>
                        </a:spcBef>
                        <a:spcAft>
                          <a:spcPts val="0"/>
                        </a:spcAft>
                        <a:buNone/>
                      </a:pPr>
                      <a:r>
                        <a:rPr lang="en-US" sz="1400" u="none" cap="none" strike="noStrike"/>
                        <a:t>Λιμάνι του Abidjan </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t>2021</a:t>
                      </a:r>
                      <a:endParaRPr/>
                    </a:p>
                  </a:txBody>
                  <a:tcPr marT="45725" marB="45725" marR="91450" marL="91450"/>
                </a:tc>
                <a:tc>
                  <a:txBody>
                    <a:bodyPr/>
                    <a:lstStyle/>
                    <a:p>
                      <a:pPr indent="0" lvl="0" marL="0" marR="0" rtl="0" algn="l">
                        <a:spcBef>
                          <a:spcPts val="0"/>
                        </a:spcBef>
                        <a:spcAft>
                          <a:spcPts val="0"/>
                        </a:spcAft>
                        <a:buNone/>
                      </a:pPr>
                      <a:r>
                        <a:rPr lang="en-US" sz="1400" u="none" cap="none" strike="noStrike"/>
                        <a:t>Ransomware MATRIX</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Αναφέρθηκε περιορισμένος αντίκτυπος στην ναυτιλιακή κίνηση μετά από συντονισμένη αντίδραση.</a:t>
                      </a:r>
                      <a:endParaRPr b="0" sz="1400" u="none" cap="none" strike="noStrike"/>
                    </a:p>
                  </a:txBody>
                  <a:tcPr marT="45725" marB="45725" marR="91450" marL="91450"/>
                </a:tc>
              </a:tr>
              <a:tr h="415825">
                <a:tc>
                  <a:txBody>
                    <a:bodyPr/>
                    <a:lstStyle/>
                    <a:p>
                      <a:pPr indent="0" lvl="0" marL="0" marR="0" rtl="0" algn="ctr">
                        <a:spcBef>
                          <a:spcPts val="0"/>
                        </a:spcBef>
                        <a:spcAft>
                          <a:spcPts val="0"/>
                        </a:spcAft>
                        <a:buNone/>
                      </a:pPr>
                      <a:r>
                        <a:rPr lang="en-US" sz="1400" u="none" cap="none" strike="noStrike"/>
                        <a:t>DNV-GL </a:t>
                      </a:r>
                      <a:endParaRPr/>
                    </a:p>
                  </a:txBody>
                  <a:tcPr marT="45725" marB="45725" marR="91450" marL="91450"/>
                </a:tc>
                <a:tc>
                  <a:txBody>
                    <a:bodyPr/>
                    <a:lstStyle/>
                    <a:p>
                      <a:pPr indent="0" lvl="0" marL="0" marR="0" rtl="0" algn="ctr">
                        <a:spcBef>
                          <a:spcPts val="0"/>
                        </a:spcBef>
                        <a:spcAft>
                          <a:spcPts val="0"/>
                        </a:spcAft>
                        <a:buNone/>
                      </a:pPr>
                      <a:r>
                        <a:rPr lang="en-US" sz="1400" u="none" cap="none" strike="noStrike"/>
                        <a:t>2020</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Κατασκοπεία για ένα κράτος - κλοπή δεδομένων.</a:t>
                      </a:r>
                      <a:endParaRPr/>
                    </a:p>
                  </a:txBody>
                  <a:tcPr marT="45725" marB="45725" marR="91450" marL="91450"/>
                </a:tc>
                <a:tc>
                  <a:txBody>
                    <a:bodyPr/>
                    <a:lstStyle/>
                    <a:p>
                      <a:pPr indent="0" lvl="0" marL="0" marR="0" rtl="0" algn="l">
                        <a:spcBef>
                          <a:spcPts val="0"/>
                        </a:spcBef>
                        <a:spcAft>
                          <a:spcPts val="0"/>
                        </a:spcAft>
                        <a:buNone/>
                      </a:pPr>
                      <a:r>
                        <a:rPr lang="en-US" sz="1400" u="none" cap="none" strike="noStrike"/>
                        <a:t>Οι κοινωνίες ταξινόμησης είναι συχνά εκτεθειμένες σε αυτού του είδους τον κίνδυνο λόγω των πληροφοριών που έχουν πρόσβαση.</a:t>
                      </a:r>
                      <a:endParaRPr b="1" sz="1400" u="none" cap="none" strike="noStrike"/>
                    </a:p>
                  </a:txBody>
                  <a:tcPr marT="45725" marB="45725" marR="91450" marL="9145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26"/>
          <p:cNvSpPr/>
          <p:nvPr/>
        </p:nvSpPr>
        <p:spPr>
          <a:xfrm>
            <a:off x="1" y="5553961"/>
            <a:ext cx="2218338" cy="1304039"/>
          </a:xfrm>
          <a:prstGeom prst="roundRect">
            <a:avLst>
              <a:gd fmla="val 16667" name="adj"/>
            </a:avLst>
          </a:prstGeom>
          <a:solidFill>
            <a:schemeClr val="l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29" name="Google Shape;929;p26"/>
          <p:cNvPicPr preferRelativeResize="0"/>
          <p:nvPr/>
        </p:nvPicPr>
        <p:blipFill rotWithShape="1">
          <a:blip r:embed="rId3">
            <a:alphaModFix/>
          </a:blip>
          <a:srcRect b="21096" l="11895" r="8270" t="15369"/>
          <a:stretch/>
        </p:blipFill>
        <p:spPr>
          <a:xfrm>
            <a:off x="130882" y="0"/>
            <a:ext cx="11961254" cy="6858000"/>
          </a:xfrm>
          <a:prstGeom prst="rect">
            <a:avLst/>
          </a:prstGeom>
          <a:noFill/>
          <a:ln>
            <a:noFill/>
          </a:ln>
        </p:spPr>
      </p:pic>
      <p:sp>
        <p:nvSpPr>
          <p:cNvPr id="930" name="Google Shape;930;p26"/>
          <p:cNvSpPr/>
          <p:nvPr/>
        </p:nvSpPr>
        <p:spPr>
          <a:xfrm>
            <a:off x="10073898" y="-1111"/>
            <a:ext cx="2068189" cy="923330"/>
          </a:xfrm>
          <a:prstGeom prst="rect">
            <a:avLst/>
          </a:prstGeom>
          <a:solidFill>
            <a:schemeClr val="lt1"/>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lang="en-US" sz="1900">
                <a:solidFill>
                  <a:schemeClr val="dk2"/>
                </a:solidFill>
                <a:latin typeface="Century Gothic"/>
                <a:ea typeface="Century Gothic"/>
                <a:cs typeface="Century Gothic"/>
                <a:sym typeface="Century Gothic"/>
              </a:rPr>
              <a:t>Επιθέσεις και επιπτώσεις </a:t>
            </a:r>
            <a:endParaRPr/>
          </a:p>
          <a:p>
            <a:pPr indent="0" lvl="0" marL="0" marR="0" rtl="0" algn="ctr">
              <a:lnSpc>
                <a:spcPct val="90000"/>
              </a:lnSpc>
              <a:spcBef>
                <a:spcPts val="0"/>
              </a:spcBef>
              <a:spcAft>
                <a:spcPts val="0"/>
              </a:spcAft>
              <a:buNone/>
            </a:pPr>
            <a:r>
              <a:rPr b="1" lang="en-US" sz="1900">
                <a:solidFill>
                  <a:schemeClr val="dk2"/>
                </a:solidFill>
                <a:latin typeface="Century Gothic"/>
                <a:ea typeface="Century Gothic"/>
                <a:cs typeface="Century Gothic"/>
                <a:sym typeface="Century Gothic"/>
              </a:rPr>
              <a:t>2021</a:t>
            </a:r>
            <a:endParaRPr/>
          </a:p>
        </p:txBody>
      </p:sp>
      <p:sp>
        <p:nvSpPr>
          <p:cNvPr id="931" name="Google Shape;931;p26"/>
          <p:cNvSpPr/>
          <p:nvPr/>
        </p:nvSpPr>
        <p:spPr>
          <a:xfrm>
            <a:off x="10733193" y="3109536"/>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2" name="Google Shape;932;p26"/>
          <p:cNvSpPr/>
          <p:nvPr/>
        </p:nvSpPr>
        <p:spPr>
          <a:xfrm>
            <a:off x="7516582" y="3343275"/>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33" name="Google Shape;933;p26"/>
          <p:cNvCxnSpPr/>
          <p:nvPr/>
        </p:nvCxnSpPr>
        <p:spPr>
          <a:xfrm flipH="1">
            <a:off x="7667688" y="2956465"/>
            <a:ext cx="980970" cy="472535"/>
          </a:xfrm>
          <a:prstGeom prst="straightConnector1">
            <a:avLst/>
          </a:prstGeom>
          <a:noFill/>
          <a:ln cap="flat" cmpd="sng" w="38100">
            <a:solidFill>
              <a:srgbClr val="FF0000"/>
            </a:solidFill>
            <a:prstDash val="solid"/>
            <a:miter lim="800000"/>
            <a:headEnd len="sm" w="sm" type="none"/>
            <a:tailEnd len="med" w="med" type="triangle"/>
          </a:ln>
        </p:spPr>
      </p:cxnSp>
      <p:cxnSp>
        <p:nvCxnSpPr>
          <p:cNvPr id="934" name="Google Shape;934;p26"/>
          <p:cNvCxnSpPr>
            <a:endCxn id="931" idx="5"/>
          </p:cNvCxnSpPr>
          <p:nvPr/>
        </p:nvCxnSpPr>
        <p:spPr>
          <a:xfrm rot="10800000">
            <a:off x="10844339" y="3255878"/>
            <a:ext cx="480300" cy="918900"/>
          </a:xfrm>
          <a:prstGeom prst="straightConnector1">
            <a:avLst/>
          </a:prstGeom>
          <a:noFill/>
          <a:ln cap="flat" cmpd="sng" w="38100">
            <a:solidFill>
              <a:srgbClr val="FF0000"/>
            </a:solidFill>
            <a:prstDash val="solid"/>
            <a:miter lim="800000"/>
            <a:headEnd len="sm" w="sm" type="none"/>
            <a:tailEnd len="med" w="med" type="triangle"/>
          </a:ln>
        </p:spPr>
      </p:cxnSp>
      <p:sp>
        <p:nvSpPr>
          <p:cNvPr id="935" name="Google Shape;935;p26"/>
          <p:cNvSpPr/>
          <p:nvPr/>
        </p:nvSpPr>
        <p:spPr>
          <a:xfrm>
            <a:off x="6691993" y="3048121"/>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36" name="Google Shape;936;p26"/>
          <p:cNvCxnSpPr>
            <a:endCxn id="935" idx="5"/>
          </p:cNvCxnSpPr>
          <p:nvPr/>
        </p:nvCxnSpPr>
        <p:spPr>
          <a:xfrm rot="10800000">
            <a:off x="6803139" y="3194463"/>
            <a:ext cx="1628100" cy="1527600"/>
          </a:xfrm>
          <a:prstGeom prst="straightConnector1">
            <a:avLst/>
          </a:prstGeom>
          <a:noFill/>
          <a:ln cap="flat" cmpd="sng" w="38100">
            <a:solidFill>
              <a:srgbClr val="FF0000"/>
            </a:solidFill>
            <a:prstDash val="solid"/>
            <a:miter lim="800000"/>
            <a:headEnd len="sm" w="sm" type="none"/>
            <a:tailEnd len="med" w="med" type="triangle"/>
          </a:ln>
        </p:spPr>
      </p:cxnSp>
      <p:sp>
        <p:nvSpPr>
          <p:cNvPr id="937" name="Google Shape;937;p26"/>
          <p:cNvSpPr txBox="1"/>
          <p:nvPr/>
        </p:nvSpPr>
        <p:spPr>
          <a:xfrm>
            <a:off x="10218148" y="4151032"/>
            <a:ext cx="1938078" cy="1077218"/>
          </a:xfrm>
          <a:prstGeom prst="rect">
            <a:avLst/>
          </a:prstGeom>
          <a:solidFill>
            <a:srgbClr val="7030A0"/>
          </a:solidFill>
          <a:ln>
            <a:noFill/>
          </a:ln>
        </p:spPr>
        <p:txBody>
          <a:bodyPr anchorCtr="0" anchor="t" bIns="45700" lIns="91425" spcFirstLastPara="1" rIns="91425" wrap="square" tIns="45700">
            <a:normAutofit fontScale="96250"/>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Ιούλιος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Tokyo Marine (Ασφάλεια)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Διαρροή δεδομένων </a:t>
            </a:r>
            <a:endParaRPr sz="1600">
              <a:solidFill>
                <a:schemeClr val="lt1"/>
              </a:solidFill>
              <a:latin typeface="Calibri"/>
              <a:ea typeface="Calibri"/>
              <a:cs typeface="Calibri"/>
              <a:sym typeface="Calibri"/>
            </a:endParaRPr>
          </a:p>
        </p:txBody>
      </p:sp>
      <p:sp>
        <p:nvSpPr>
          <p:cNvPr id="938" name="Google Shape;938;p26"/>
          <p:cNvSpPr txBox="1"/>
          <p:nvPr/>
        </p:nvSpPr>
        <p:spPr>
          <a:xfrm>
            <a:off x="2507947" y="835818"/>
            <a:ext cx="1940371" cy="830997"/>
          </a:xfrm>
          <a:prstGeom prst="rect">
            <a:avLst/>
          </a:prstGeom>
          <a:solidFill>
            <a:srgbClr val="7030A0"/>
          </a:solidFill>
          <a:ln>
            <a:noFill/>
          </a:ln>
        </p:spPr>
        <p:txBody>
          <a:bodyPr anchorCtr="0" anchor="t" bIns="45700" lIns="91425" spcFirstLastPara="1" rIns="91425" wrap="square" tIns="45700">
            <a:normAutofit fontScale="93214"/>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Απρίλιος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(Bourbon)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DoS</a:t>
            </a:r>
            <a:endParaRPr sz="1600">
              <a:solidFill>
                <a:schemeClr val="lt1"/>
              </a:solidFill>
              <a:latin typeface="Calibri"/>
              <a:ea typeface="Calibri"/>
              <a:cs typeface="Calibri"/>
              <a:sym typeface="Calibri"/>
            </a:endParaRPr>
          </a:p>
        </p:txBody>
      </p:sp>
      <p:sp>
        <p:nvSpPr>
          <p:cNvPr id="939" name="Google Shape;939;p26"/>
          <p:cNvSpPr/>
          <p:nvPr/>
        </p:nvSpPr>
        <p:spPr>
          <a:xfrm>
            <a:off x="5567289" y="2582280"/>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40" name="Google Shape;940;p26"/>
          <p:cNvCxnSpPr>
            <a:stCxn id="941" idx="0"/>
            <a:endCxn id="939" idx="4"/>
          </p:cNvCxnSpPr>
          <p:nvPr/>
        </p:nvCxnSpPr>
        <p:spPr>
          <a:xfrm rot="10800000">
            <a:off x="5632340" y="2753590"/>
            <a:ext cx="711900" cy="1270500"/>
          </a:xfrm>
          <a:prstGeom prst="straightConnector1">
            <a:avLst/>
          </a:prstGeom>
          <a:noFill/>
          <a:ln cap="flat" cmpd="sng" w="38100">
            <a:solidFill>
              <a:srgbClr val="FF0000"/>
            </a:solidFill>
            <a:prstDash val="solid"/>
            <a:miter lim="800000"/>
            <a:headEnd len="sm" w="sm" type="none"/>
            <a:tailEnd len="med" w="med" type="triangle"/>
          </a:ln>
        </p:spPr>
      </p:cxnSp>
      <p:sp>
        <p:nvSpPr>
          <p:cNvPr id="941" name="Google Shape;941;p26"/>
          <p:cNvSpPr txBox="1"/>
          <p:nvPr/>
        </p:nvSpPr>
        <p:spPr>
          <a:xfrm>
            <a:off x="5359212" y="4024090"/>
            <a:ext cx="1970056" cy="830997"/>
          </a:xfrm>
          <a:prstGeom prst="rect">
            <a:avLst/>
          </a:prstGeom>
          <a:solidFill>
            <a:srgbClr val="7030A0"/>
          </a:solidFill>
          <a:ln>
            <a:noFill/>
          </a:ln>
        </p:spPr>
        <p:txBody>
          <a:bodyPr anchorCtr="0" anchor="t" bIns="45700" lIns="91425" spcFirstLastPara="1" rIns="91425" wrap="square" tIns="45700">
            <a:normAutofit fontScale="96388"/>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Μάϊος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(VNF)</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DoS</a:t>
            </a:r>
            <a:endParaRPr sz="1600">
              <a:solidFill>
                <a:schemeClr val="lt1"/>
              </a:solidFill>
              <a:latin typeface="Calibri"/>
              <a:ea typeface="Calibri"/>
              <a:cs typeface="Calibri"/>
              <a:sym typeface="Calibri"/>
            </a:endParaRPr>
          </a:p>
        </p:txBody>
      </p:sp>
      <p:sp>
        <p:nvSpPr>
          <p:cNvPr id="942" name="Google Shape;942;p26"/>
          <p:cNvSpPr/>
          <p:nvPr/>
        </p:nvSpPr>
        <p:spPr>
          <a:xfrm>
            <a:off x="5835568" y="2605343"/>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43" name="Google Shape;943;p26"/>
          <p:cNvCxnSpPr>
            <a:endCxn id="942" idx="1"/>
          </p:cNvCxnSpPr>
          <p:nvPr/>
        </p:nvCxnSpPr>
        <p:spPr>
          <a:xfrm>
            <a:off x="4434738" y="1504551"/>
            <a:ext cx="1419900" cy="1125900"/>
          </a:xfrm>
          <a:prstGeom prst="straightConnector1">
            <a:avLst/>
          </a:prstGeom>
          <a:noFill/>
          <a:ln cap="flat" cmpd="sng" w="38100">
            <a:solidFill>
              <a:srgbClr val="FF0000"/>
            </a:solidFill>
            <a:prstDash val="solid"/>
            <a:miter lim="800000"/>
            <a:headEnd len="sm" w="sm" type="none"/>
            <a:tailEnd len="med" w="med" type="triangle"/>
          </a:ln>
        </p:spPr>
      </p:cxnSp>
      <p:cxnSp>
        <p:nvCxnSpPr>
          <p:cNvPr id="944" name="Google Shape;944;p26"/>
          <p:cNvCxnSpPr>
            <a:stCxn id="945" idx="3"/>
            <a:endCxn id="939" idx="3"/>
          </p:cNvCxnSpPr>
          <p:nvPr/>
        </p:nvCxnSpPr>
        <p:spPr>
          <a:xfrm flipH="1" rot="10800000">
            <a:off x="4769540" y="2728766"/>
            <a:ext cx="816900" cy="1587000"/>
          </a:xfrm>
          <a:prstGeom prst="straightConnector1">
            <a:avLst/>
          </a:prstGeom>
          <a:noFill/>
          <a:ln cap="flat" cmpd="sng" w="38100">
            <a:solidFill>
              <a:srgbClr val="FF0000"/>
            </a:solidFill>
            <a:prstDash val="solid"/>
            <a:miter lim="800000"/>
            <a:headEnd len="sm" w="sm" type="none"/>
            <a:tailEnd len="med" w="med" type="triangle"/>
          </a:ln>
        </p:spPr>
      </p:cxnSp>
      <p:sp>
        <p:nvSpPr>
          <p:cNvPr id="945" name="Google Shape;945;p26"/>
          <p:cNvSpPr txBox="1"/>
          <p:nvPr/>
        </p:nvSpPr>
        <p:spPr>
          <a:xfrm>
            <a:off x="2835033" y="3900267"/>
            <a:ext cx="1934507" cy="830997"/>
          </a:xfrm>
          <a:prstGeom prst="rect">
            <a:avLst/>
          </a:prstGeom>
          <a:solidFill>
            <a:srgbClr val="7030A0"/>
          </a:solidFill>
          <a:ln>
            <a:noFill/>
          </a:ln>
        </p:spPr>
        <p:txBody>
          <a:bodyPr anchorCtr="0" anchor="t" bIns="45700" lIns="91425" spcFirstLastPara="1" rIns="91425" wrap="square" tIns="45700">
            <a:normAutofit fontScale="96250"/>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Σεπτέμβριος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(CMA-CGM)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Διαρροή δεδομένων </a:t>
            </a:r>
            <a:endParaRPr sz="1600">
              <a:solidFill>
                <a:schemeClr val="lt1"/>
              </a:solidFill>
              <a:latin typeface="Calibri"/>
              <a:ea typeface="Calibri"/>
              <a:cs typeface="Calibri"/>
              <a:sym typeface="Calibri"/>
            </a:endParaRPr>
          </a:p>
        </p:txBody>
      </p:sp>
      <p:sp>
        <p:nvSpPr>
          <p:cNvPr id="946" name="Google Shape;946;p26"/>
          <p:cNvSpPr txBox="1"/>
          <p:nvPr/>
        </p:nvSpPr>
        <p:spPr>
          <a:xfrm>
            <a:off x="8625125" y="2517095"/>
            <a:ext cx="1928696" cy="830997"/>
          </a:xfrm>
          <a:prstGeom prst="rect">
            <a:avLst/>
          </a:prstGeom>
          <a:solidFill>
            <a:srgbClr val="7030A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Ιούλιος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(5 M/V GoO)</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AIS/GNSS Spamming</a:t>
            </a:r>
            <a:endParaRPr/>
          </a:p>
        </p:txBody>
      </p:sp>
      <p:sp>
        <p:nvSpPr>
          <p:cNvPr id="947" name="Google Shape;947;p26"/>
          <p:cNvSpPr txBox="1"/>
          <p:nvPr/>
        </p:nvSpPr>
        <p:spPr>
          <a:xfrm>
            <a:off x="4990350" y="48320"/>
            <a:ext cx="1940371" cy="830997"/>
          </a:xfrm>
          <a:prstGeom prst="rect">
            <a:avLst/>
          </a:prstGeom>
          <a:solidFill>
            <a:srgbClr val="262626"/>
          </a:solidFill>
          <a:ln cap="flat" cmpd="sng" w="57150">
            <a:solidFill>
              <a:srgbClr val="FFFF00"/>
            </a:solidFill>
            <a:prstDash val="solid"/>
            <a:round/>
            <a:headEnd len="sm" w="sm" type="none"/>
            <a:tailEnd len="sm" w="sm" type="none"/>
          </a:ln>
        </p:spPr>
        <p:txBody>
          <a:bodyPr anchorCtr="0" anchor="t" bIns="45700" lIns="91425" spcFirstLastPara="1" rIns="91425" wrap="square" tIns="45700">
            <a:normAutofit fontScale="98500"/>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Ιούνιος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 (SWE  Armed Force)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Πλαστογράφηση AIS </a:t>
            </a:r>
            <a:endParaRPr/>
          </a:p>
        </p:txBody>
      </p:sp>
      <p:sp>
        <p:nvSpPr>
          <p:cNvPr id="948" name="Google Shape;948;p26"/>
          <p:cNvSpPr txBox="1"/>
          <p:nvPr/>
        </p:nvSpPr>
        <p:spPr>
          <a:xfrm>
            <a:off x="7646797" y="586369"/>
            <a:ext cx="1945453" cy="1077218"/>
          </a:xfrm>
          <a:prstGeom prst="rect">
            <a:avLst/>
          </a:prstGeom>
          <a:solidFill>
            <a:srgbClr val="262626"/>
          </a:solidFill>
          <a:ln cap="flat" cmpd="sng" w="57150">
            <a:solidFill>
              <a:srgbClr val="FFFF00"/>
            </a:solidFill>
            <a:prstDash val="solid"/>
            <a:round/>
            <a:headEnd len="sm" w="sm" type="none"/>
            <a:tailEnd len="sm" w="sm" type="none"/>
          </a:ln>
        </p:spPr>
        <p:txBody>
          <a:bodyPr anchorCtr="0" anchor="t" bIns="45700" lIns="91425" spcFirstLastPara="1" rIns="91425" wrap="square" tIns="45700">
            <a:normAutofit fontScale="98500"/>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Ιούνιος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 (HMS Defender + 2 σκάφη του ΝΑΤΟ)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Πλαστογράφηση AIS </a:t>
            </a:r>
            <a:endParaRPr/>
          </a:p>
        </p:txBody>
      </p:sp>
      <p:cxnSp>
        <p:nvCxnSpPr>
          <p:cNvPr id="949" name="Google Shape;949;p26"/>
          <p:cNvCxnSpPr>
            <a:endCxn id="950" idx="7"/>
          </p:cNvCxnSpPr>
          <p:nvPr/>
        </p:nvCxnSpPr>
        <p:spPr>
          <a:xfrm flipH="1">
            <a:off x="6174021" y="1623241"/>
            <a:ext cx="110700" cy="324600"/>
          </a:xfrm>
          <a:prstGeom prst="straightConnector1">
            <a:avLst/>
          </a:prstGeom>
          <a:noFill/>
          <a:ln cap="flat" cmpd="sng" w="38100">
            <a:solidFill>
              <a:srgbClr val="FF0000"/>
            </a:solidFill>
            <a:prstDash val="solid"/>
            <a:miter lim="800000"/>
            <a:headEnd len="sm" w="sm" type="none"/>
            <a:tailEnd len="med" w="med" type="triangle"/>
          </a:ln>
        </p:spPr>
      </p:cxnSp>
      <p:sp>
        <p:nvSpPr>
          <p:cNvPr id="951" name="Google Shape;951;p26"/>
          <p:cNvSpPr/>
          <p:nvPr/>
        </p:nvSpPr>
        <p:spPr>
          <a:xfrm>
            <a:off x="6625354" y="2496555"/>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0" name="Google Shape;950;p26"/>
          <p:cNvSpPr/>
          <p:nvPr/>
        </p:nvSpPr>
        <p:spPr>
          <a:xfrm>
            <a:off x="6062875" y="1922733"/>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952" name="Google Shape;952;p26"/>
          <p:cNvCxnSpPr>
            <a:stCxn id="948" idx="1"/>
            <a:endCxn id="951" idx="7"/>
          </p:cNvCxnSpPr>
          <p:nvPr/>
        </p:nvCxnSpPr>
        <p:spPr>
          <a:xfrm flipH="1">
            <a:off x="6736597" y="1124978"/>
            <a:ext cx="910200" cy="1396800"/>
          </a:xfrm>
          <a:prstGeom prst="straightConnector1">
            <a:avLst/>
          </a:prstGeom>
          <a:noFill/>
          <a:ln cap="flat" cmpd="sng" w="38100">
            <a:solidFill>
              <a:srgbClr val="FF0000"/>
            </a:solidFill>
            <a:prstDash val="solid"/>
            <a:miter lim="800000"/>
            <a:headEnd len="sm" w="sm" type="none"/>
            <a:tailEnd len="med" w="med" type="triangle"/>
          </a:ln>
        </p:spPr>
      </p:cxnSp>
      <p:sp>
        <p:nvSpPr>
          <p:cNvPr id="953" name="Google Shape;953;p26"/>
          <p:cNvSpPr txBox="1"/>
          <p:nvPr/>
        </p:nvSpPr>
        <p:spPr>
          <a:xfrm>
            <a:off x="7555055" y="4722964"/>
            <a:ext cx="1931255" cy="830997"/>
          </a:xfrm>
          <a:prstGeom prst="rect">
            <a:avLst/>
          </a:prstGeom>
          <a:solidFill>
            <a:srgbClr val="262626"/>
          </a:solidFill>
          <a:ln cap="flat" cmpd="sng" w="57150">
            <a:solidFill>
              <a:srgbClr val="FFFF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Ιαν - Μαρ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(Med / Syria)</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AIS / GNSS Spoofing</a:t>
            </a:r>
            <a:endParaRPr/>
          </a:p>
        </p:txBody>
      </p:sp>
      <p:sp>
        <p:nvSpPr>
          <p:cNvPr id="954" name="Google Shape;954;p26"/>
          <p:cNvSpPr txBox="1"/>
          <p:nvPr/>
        </p:nvSpPr>
        <p:spPr>
          <a:xfrm>
            <a:off x="303711" y="1300342"/>
            <a:ext cx="1928696" cy="830997"/>
          </a:xfrm>
          <a:prstGeom prst="rect">
            <a:avLst/>
          </a:prstGeom>
          <a:solidFill>
            <a:srgbClr val="7030A0"/>
          </a:solidFill>
          <a:ln>
            <a:noFill/>
          </a:ln>
        </p:spPr>
        <p:txBody>
          <a:bodyPr anchorCtr="0" anchor="t" bIns="45700" lIns="91425" spcFirstLastPara="1" rIns="91425" wrap="square" tIns="45700">
            <a:normAutofit fontScale="96388"/>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Μάϊος</a:t>
            </a:r>
            <a:r>
              <a:rPr lang="en-US" sz="1600">
                <a:solidFill>
                  <a:schemeClr val="dk1"/>
                </a:solidFill>
                <a:latin typeface="Calibri"/>
                <a:ea typeface="Calibri"/>
                <a:cs typeface="Calibri"/>
                <a:sym typeface="Calibri"/>
              </a:rPr>
              <a:t> </a:t>
            </a:r>
            <a:r>
              <a:rPr lang="en-US" sz="1600">
                <a:solidFill>
                  <a:schemeClr val="lt1"/>
                </a:solidFill>
                <a:latin typeface="Calibri"/>
                <a:ea typeface="Calibri"/>
                <a:cs typeface="Calibri"/>
                <a:sym typeface="Calibri"/>
              </a:rPr>
              <a:t> 2021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(Colonial Pipeline)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DoS</a:t>
            </a:r>
            <a:endParaRPr sz="1600">
              <a:solidFill>
                <a:schemeClr val="lt1"/>
              </a:solidFill>
              <a:latin typeface="Calibri"/>
              <a:ea typeface="Calibri"/>
              <a:cs typeface="Calibri"/>
              <a:sym typeface="Calibri"/>
            </a:endParaRPr>
          </a:p>
        </p:txBody>
      </p:sp>
      <p:cxnSp>
        <p:nvCxnSpPr>
          <p:cNvPr id="955" name="Google Shape;955;p26"/>
          <p:cNvCxnSpPr>
            <a:endCxn id="956" idx="1"/>
          </p:cNvCxnSpPr>
          <p:nvPr/>
        </p:nvCxnSpPr>
        <p:spPr>
          <a:xfrm>
            <a:off x="2221465" y="2272067"/>
            <a:ext cx="297300" cy="503100"/>
          </a:xfrm>
          <a:prstGeom prst="straightConnector1">
            <a:avLst/>
          </a:prstGeom>
          <a:noFill/>
          <a:ln cap="flat" cmpd="sng" w="38100">
            <a:solidFill>
              <a:srgbClr val="FF0000"/>
            </a:solidFill>
            <a:prstDash val="solid"/>
            <a:miter lim="800000"/>
            <a:headEnd len="sm" w="sm" type="none"/>
            <a:tailEnd len="med" w="med" type="triangle"/>
          </a:ln>
        </p:spPr>
      </p:cxnSp>
      <p:sp>
        <p:nvSpPr>
          <p:cNvPr id="956" name="Google Shape;956;p26"/>
          <p:cNvSpPr/>
          <p:nvPr/>
        </p:nvSpPr>
        <p:spPr>
          <a:xfrm>
            <a:off x="2499695" y="2750059"/>
            <a:ext cx="130216" cy="171450"/>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p26"/>
          <p:cNvSpPr/>
          <p:nvPr/>
        </p:nvSpPr>
        <p:spPr>
          <a:xfrm>
            <a:off x="289643" y="2109587"/>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58" name="Google Shape;958;p26"/>
          <p:cNvSpPr/>
          <p:nvPr/>
        </p:nvSpPr>
        <p:spPr>
          <a:xfrm>
            <a:off x="300322" y="2373141"/>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59" name="Google Shape;959;p26"/>
          <p:cNvSpPr/>
          <p:nvPr/>
        </p:nvSpPr>
        <p:spPr>
          <a:xfrm>
            <a:off x="297792" y="2618562"/>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60" name="Google Shape;960;p26"/>
          <p:cNvSpPr/>
          <p:nvPr/>
        </p:nvSpPr>
        <p:spPr>
          <a:xfrm>
            <a:off x="130882" y="6120137"/>
            <a:ext cx="757102" cy="297320"/>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731">
                <a:solidFill>
                  <a:schemeClr val="lt1"/>
                </a:solidFill>
                <a:latin typeface="Calibri"/>
                <a:ea typeface="Calibri"/>
                <a:cs typeface="Calibri"/>
                <a:sym typeface="Calibri"/>
              </a:rPr>
              <a:t>Εμπιστοσύνη </a:t>
            </a:r>
            <a:endParaRPr/>
          </a:p>
        </p:txBody>
      </p:sp>
      <p:sp>
        <p:nvSpPr>
          <p:cNvPr id="961" name="Google Shape;961;p26"/>
          <p:cNvSpPr/>
          <p:nvPr/>
        </p:nvSpPr>
        <p:spPr>
          <a:xfrm>
            <a:off x="130881" y="5857143"/>
            <a:ext cx="757102" cy="297320"/>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731">
                <a:solidFill>
                  <a:schemeClr val="lt1"/>
                </a:solidFill>
                <a:latin typeface="Calibri"/>
                <a:ea typeface="Calibri"/>
                <a:cs typeface="Calibri"/>
                <a:sym typeface="Calibri"/>
              </a:rPr>
              <a:t>Εμπιστοσύνη </a:t>
            </a:r>
            <a:endParaRPr/>
          </a:p>
        </p:txBody>
      </p:sp>
      <p:sp>
        <p:nvSpPr>
          <p:cNvPr id="962" name="Google Shape;962;p26"/>
          <p:cNvSpPr/>
          <p:nvPr/>
        </p:nvSpPr>
        <p:spPr>
          <a:xfrm>
            <a:off x="130880" y="6372512"/>
            <a:ext cx="757102" cy="297320"/>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731">
                <a:solidFill>
                  <a:schemeClr val="lt1"/>
                </a:solidFill>
                <a:latin typeface="Calibri"/>
                <a:ea typeface="Calibri"/>
                <a:cs typeface="Calibri"/>
                <a:sym typeface="Calibri"/>
              </a:rPr>
              <a:t>Εμπιστοσύνη </a:t>
            </a:r>
            <a:endParaRPr/>
          </a:p>
        </p:txBody>
      </p:sp>
      <p:sp>
        <p:nvSpPr>
          <p:cNvPr id="963" name="Google Shape;963;p26"/>
          <p:cNvSpPr txBox="1"/>
          <p:nvPr/>
        </p:nvSpPr>
        <p:spPr>
          <a:xfrm>
            <a:off x="130881" y="5517245"/>
            <a:ext cx="833883" cy="369332"/>
          </a:xfrm>
          <a:prstGeom prst="rect">
            <a:avLst/>
          </a:prstGeom>
          <a:noFill/>
          <a:ln>
            <a:noFill/>
          </a:ln>
        </p:spPr>
        <p:txBody>
          <a:bodyPr anchorCtr="0" anchor="t" bIns="45700" lIns="91425" spcFirstLastPara="1" rIns="91425" wrap="square" tIns="45700">
            <a:normAutofit fontScale="94722"/>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Αντίκτυπο </a:t>
            </a:r>
            <a:endParaRPr/>
          </a:p>
        </p:txBody>
      </p:sp>
      <p:sp>
        <p:nvSpPr>
          <p:cNvPr id="964" name="Google Shape;964;p26"/>
          <p:cNvSpPr txBox="1"/>
          <p:nvPr/>
        </p:nvSpPr>
        <p:spPr>
          <a:xfrm>
            <a:off x="940605" y="5818290"/>
            <a:ext cx="1473806" cy="505068"/>
          </a:xfrm>
          <a:prstGeom prst="rect">
            <a:avLst/>
          </a:prstGeom>
          <a:noFill/>
          <a:ln>
            <a:noFill/>
          </a:ln>
        </p:spPr>
        <p:txBody>
          <a:bodyPr anchorCtr="0" anchor="t" bIns="45700" lIns="91425" spcFirstLastPara="1" rIns="91425" wrap="square" tIns="45700">
            <a:normAutofit fontScale="99615"/>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Υψηλό</a:t>
            </a:r>
            <a:endParaRPr sz="1400">
              <a:solidFill>
                <a:schemeClr val="dk1"/>
              </a:solidFill>
              <a:latin typeface="Calibri"/>
              <a:ea typeface="Calibri"/>
              <a:cs typeface="Calibri"/>
              <a:sym typeface="Calibri"/>
            </a:endParaRPr>
          </a:p>
        </p:txBody>
      </p:sp>
      <p:sp>
        <p:nvSpPr>
          <p:cNvPr id="965" name="Google Shape;965;p26"/>
          <p:cNvSpPr txBox="1"/>
          <p:nvPr/>
        </p:nvSpPr>
        <p:spPr>
          <a:xfrm>
            <a:off x="912467" y="6097040"/>
            <a:ext cx="801823" cy="307777"/>
          </a:xfrm>
          <a:prstGeom prst="rect">
            <a:avLst/>
          </a:prstGeom>
          <a:noFill/>
          <a:ln>
            <a:noFill/>
          </a:ln>
        </p:spPr>
        <p:txBody>
          <a:bodyPr anchorCtr="0" anchor="t" bIns="45700" lIns="91425" spcFirstLastPara="1" rIns="91425" wrap="square" tIns="45700">
            <a:normAutofit fontScale="92857"/>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Μεσαίο </a:t>
            </a:r>
            <a:endParaRPr/>
          </a:p>
        </p:txBody>
      </p:sp>
      <p:sp>
        <p:nvSpPr>
          <p:cNvPr id="966" name="Google Shape;966;p26"/>
          <p:cNvSpPr txBox="1"/>
          <p:nvPr/>
        </p:nvSpPr>
        <p:spPr>
          <a:xfrm>
            <a:off x="921667" y="6388023"/>
            <a:ext cx="1296672" cy="307777"/>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Περιορισμένο </a:t>
            </a:r>
            <a:endParaRPr/>
          </a:p>
        </p:txBody>
      </p:sp>
      <p:sp>
        <p:nvSpPr>
          <p:cNvPr id="967" name="Google Shape;967;p26"/>
          <p:cNvSpPr/>
          <p:nvPr/>
        </p:nvSpPr>
        <p:spPr>
          <a:xfrm>
            <a:off x="2508621" y="1642594"/>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68" name="Google Shape;968;p26"/>
          <p:cNvSpPr/>
          <p:nvPr/>
        </p:nvSpPr>
        <p:spPr>
          <a:xfrm>
            <a:off x="2505232" y="1906148"/>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69" name="Google Shape;969;p26"/>
          <p:cNvSpPr/>
          <p:nvPr/>
        </p:nvSpPr>
        <p:spPr>
          <a:xfrm>
            <a:off x="2502702" y="2151569"/>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70" name="Google Shape;970;p26"/>
          <p:cNvSpPr/>
          <p:nvPr/>
        </p:nvSpPr>
        <p:spPr>
          <a:xfrm>
            <a:off x="2832695" y="4691311"/>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71" name="Google Shape;971;p26"/>
          <p:cNvSpPr/>
          <p:nvPr/>
        </p:nvSpPr>
        <p:spPr>
          <a:xfrm>
            <a:off x="2829306" y="4954865"/>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72" name="Google Shape;972;p26"/>
          <p:cNvSpPr/>
          <p:nvPr/>
        </p:nvSpPr>
        <p:spPr>
          <a:xfrm>
            <a:off x="2826776" y="5200286"/>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73" name="Google Shape;973;p26"/>
          <p:cNvSpPr/>
          <p:nvPr/>
        </p:nvSpPr>
        <p:spPr>
          <a:xfrm>
            <a:off x="4982202" y="869345"/>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74" name="Google Shape;974;p26"/>
          <p:cNvSpPr/>
          <p:nvPr/>
        </p:nvSpPr>
        <p:spPr>
          <a:xfrm>
            <a:off x="4978813" y="1132899"/>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75" name="Google Shape;975;p26"/>
          <p:cNvSpPr/>
          <p:nvPr/>
        </p:nvSpPr>
        <p:spPr>
          <a:xfrm>
            <a:off x="4976283" y="1378320"/>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76" name="Google Shape;976;p26"/>
          <p:cNvSpPr/>
          <p:nvPr/>
        </p:nvSpPr>
        <p:spPr>
          <a:xfrm>
            <a:off x="7662144" y="1642594"/>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77" name="Google Shape;977;p26"/>
          <p:cNvSpPr/>
          <p:nvPr/>
        </p:nvSpPr>
        <p:spPr>
          <a:xfrm>
            <a:off x="7657325" y="1906148"/>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78" name="Google Shape;978;p26"/>
          <p:cNvSpPr/>
          <p:nvPr/>
        </p:nvSpPr>
        <p:spPr>
          <a:xfrm>
            <a:off x="7653536" y="2167067"/>
            <a:ext cx="1945453" cy="232437"/>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137">
                <a:solidFill>
                  <a:schemeClr val="lt1"/>
                </a:solidFill>
                <a:latin typeface="Calibri"/>
                <a:ea typeface="Calibri"/>
                <a:cs typeface="Calibri"/>
                <a:sym typeface="Calibri"/>
              </a:rPr>
              <a:t>Εικόνα </a:t>
            </a:r>
            <a:endParaRPr/>
          </a:p>
        </p:txBody>
      </p:sp>
      <p:sp>
        <p:nvSpPr>
          <p:cNvPr id="979" name="Google Shape;979;p26"/>
          <p:cNvSpPr/>
          <p:nvPr/>
        </p:nvSpPr>
        <p:spPr>
          <a:xfrm>
            <a:off x="8603854" y="3317471"/>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80" name="Google Shape;980;p26"/>
          <p:cNvSpPr/>
          <p:nvPr/>
        </p:nvSpPr>
        <p:spPr>
          <a:xfrm>
            <a:off x="8614533" y="3581025"/>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81" name="Google Shape;981;p26"/>
          <p:cNvSpPr/>
          <p:nvPr/>
        </p:nvSpPr>
        <p:spPr>
          <a:xfrm>
            <a:off x="8612003" y="3826446"/>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82" name="Google Shape;982;p26"/>
          <p:cNvSpPr/>
          <p:nvPr/>
        </p:nvSpPr>
        <p:spPr>
          <a:xfrm>
            <a:off x="5380713" y="4842037"/>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83" name="Google Shape;983;p26"/>
          <p:cNvSpPr/>
          <p:nvPr/>
        </p:nvSpPr>
        <p:spPr>
          <a:xfrm>
            <a:off x="5391392" y="5105591"/>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84" name="Google Shape;984;p26"/>
          <p:cNvSpPr/>
          <p:nvPr/>
        </p:nvSpPr>
        <p:spPr>
          <a:xfrm>
            <a:off x="5388862" y="5351012"/>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85" name="Google Shape;985;p26"/>
          <p:cNvSpPr/>
          <p:nvPr/>
        </p:nvSpPr>
        <p:spPr>
          <a:xfrm>
            <a:off x="7549465" y="5551389"/>
            <a:ext cx="1928696" cy="262994"/>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86" name="Google Shape;986;p26"/>
          <p:cNvSpPr/>
          <p:nvPr/>
        </p:nvSpPr>
        <p:spPr>
          <a:xfrm>
            <a:off x="7560144" y="5814942"/>
            <a:ext cx="1935548" cy="290435"/>
          </a:xfrm>
          <a:prstGeom prst="rect">
            <a:avLst/>
          </a:prstGeom>
          <a:solidFill>
            <a:srgbClr val="FFC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541">
                <a:solidFill>
                  <a:schemeClr val="lt1"/>
                </a:solidFill>
                <a:latin typeface="Calibri"/>
                <a:ea typeface="Calibri"/>
                <a:cs typeface="Calibri"/>
                <a:sym typeface="Calibri"/>
              </a:rPr>
              <a:t>Εμπιστοσύνη </a:t>
            </a:r>
            <a:endParaRPr/>
          </a:p>
        </p:txBody>
      </p:sp>
      <p:sp>
        <p:nvSpPr>
          <p:cNvPr id="987" name="Google Shape;987;p26"/>
          <p:cNvSpPr/>
          <p:nvPr/>
        </p:nvSpPr>
        <p:spPr>
          <a:xfrm>
            <a:off x="7571682" y="6060364"/>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88" name="Google Shape;988;p26"/>
          <p:cNvSpPr/>
          <p:nvPr/>
        </p:nvSpPr>
        <p:spPr>
          <a:xfrm>
            <a:off x="10219381" y="5216671"/>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89" name="Google Shape;989;p26"/>
          <p:cNvSpPr/>
          <p:nvPr/>
        </p:nvSpPr>
        <p:spPr>
          <a:xfrm>
            <a:off x="10230060" y="5480225"/>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90" name="Google Shape;990;p26"/>
          <p:cNvSpPr/>
          <p:nvPr/>
        </p:nvSpPr>
        <p:spPr>
          <a:xfrm>
            <a:off x="10227530" y="5725646"/>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
        <p:nvSpPr>
          <p:cNvPr id="991" name="Google Shape;991;p26"/>
          <p:cNvSpPr txBox="1"/>
          <p:nvPr/>
        </p:nvSpPr>
        <p:spPr>
          <a:xfrm>
            <a:off x="491442" y="3321314"/>
            <a:ext cx="1947248" cy="830997"/>
          </a:xfrm>
          <a:prstGeom prst="rect">
            <a:avLst/>
          </a:prstGeom>
          <a:solidFill>
            <a:srgbClr val="7030A0"/>
          </a:solidFill>
          <a:ln>
            <a:noFill/>
          </a:ln>
        </p:spPr>
        <p:txBody>
          <a:bodyPr anchorCtr="0" anchor="t" bIns="45700" lIns="91425" spcFirstLastPara="1" rIns="91425" wrap="square" tIns="45700">
            <a:normAutofit fontScale="85714" lnSpcReduction="20000"/>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Σεπτέμβριος 2021 – UFN </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(MAERSK)</a:t>
            </a:r>
            <a:endParaRPr/>
          </a:p>
          <a:p>
            <a:pPr indent="0" lvl="0" marL="0" marR="0" rtl="0" algn="ctr">
              <a:spcBef>
                <a:spcPts val="0"/>
              </a:spcBef>
              <a:spcAft>
                <a:spcPts val="0"/>
              </a:spcAft>
              <a:buNone/>
            </a:pPr>
            <a:r>
              <a:rPr lang="en-US" sz="1600">
                <a:solidFill>
                  <a:schemeClr val="lt1"/>
                </a:solidFill>
                <a:latin typeface="Calibri"/>
                <a:ea typeface="Calibri"/>
                <a:cs typeface="Calibri"/>
                <a:sym typeface="Calibri"/>
              </a:rPr>
              <a:t>Εκστρατεία IW </a:t>
            </a:r>
            <a:endParaRPr/>
          </a:p>
        </p:txBody>
      </p:sp>
      <p:sp>
        <p:nvSpPr>
          <p:cNvPr id="992" name="Google Shape;992;p26"/>
          <p:cNvSpPr/>
          <p:nvPr/>
        </p:nvSpPr>
        <p:spPr>
          <a:xfrm>
            <a:off x="489104" y="4112358"/>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85">
                <a:solidFill>
                  <a:schemeClr val="lt1"/>
                </a:solidFill>
                <a:latin typeface="Calibri"/>
                <a:ea typeface="Calibri"/>
                <a:cs typeface="Calibri"/>
                <a:sym typeface="Calibri"/>
              </a:rPr>
              <a:t>Δραστηριότητα </a:t>
            </a:r>
            <a:endParaRPr/>
          </a:p>
        </p:txBody>
      </p:sp>
      <p:sp>
        <p:nvSpPr>
          <p:cNvPr id="993" name="Google Shape;993;p26"/>
          <p:cNvSpPr/>
          <p:nvPr/>
        </p:nvSpPr>
        <p:spPr>
          <a:xfrm>
            <a:off x="485715" y="4375912"/>
            <a:ext cx="1928696" cy="262994"/>
          </a:xfrm>
          <a:prstGeom prst="rect">
            <a:avLst/>
          </a:prstGeom>
          <a:solidFill>
            <a:srgbClr val="92D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1">
                <a:solidFill>
                  <a:schemeClr val="lt1"/>
                </a:solidFill>
                <a:latin typeface="Calibri"/>
                <a:ea typeface="Calibri"/>
                <a:cs typeface="Calibri"/>
                <a:sym typeface="Calibri"/>
              </a:rPr>
              <a:t>Εμπιστοσύνη </a:t>
            </a:r>
            <a:endParaRPr/>
          </a:p>
        </p:txBody>
      </p:sp>
      <p:sp>
        <p:nvSpPr>
          <p:cNvPr id="994" name="Google Shape;994;p26"/>
          <p:cNvSpPr/>
          <p:nvPr/>
        </p:nvSpPr>
        <p:spPr>
          <a:xfrm>
            <a:off x="497253" y="4621333"/>
            <a:ext cx="1928696" cy="262994"/>
          </a:xfrm>
          <a:prstGeom prst="rect">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en-US" sz="1272">
                <a:solidFill>
                  <a:schemeClr val="lt1"/>
                </a:solidFill>
                <a:latin typeface="Calibri"/>
                <a:ea typeface="Calibri"/>
                <a:cs typeface="Calibri"/>
                <a:sym typeface="Calibri"/>
              </a:rPr>
              <a:t>Εικόνα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9" name="Shape 999"/>
        <p:cNvGrpSpPr/>
        <p:nvPr/>
      </p:nvGrpSpPr>
      <p:grpSpPr>
        <a:xfrm>
          <a:off x="0" y="0"/>
          <a:ext cx="0" cy="0"/>
          <a:chOff x="0" y="0"/>
          <a:chExt cx="0" cy="0"/>
        </a:xfrm>
      </p:grpSpPr>
      <p:sp>
        <p:nvSpPr>
          <p:cNvPr id="1000" name="Google Shape;1000;p27"/>
          <p:cNvSpPr txBox="1"/>
          <p:nvPr/>
        </p:nvSpPr>
        <p:spPr>
          <a:xfrm>
            <a:off x="829994" y="802100"/>
            <a:ext cx="10902462" cy="2862322"/>
          </a:xfrm>
          <a:prstGeom prst="rect">
            <a:avLst/>
          </a:prstGeom>
          <a:noFill/>
          <a:ln>
            <a:noFill/>
          </a:ln>
        </p:spPr>
        <p:txBody>
          <a:bodyPr anchorCtr="0" anchor="t" bIns="45700" lIns="91425" spcFirstLastPara="1" rIns="91425" wrap="square" tIns="45700">
            <a:normAutofit fontScale="85082"/>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Απάτη πλοίου - </a:t>
            </a:r>
            <a:r>
              <a:rPr b="0" lang="en-US" sz="1800">
                <a:solidFill>
                  <a:schemeClr val="dk1"/>
                </a:solidFill>
                <a:latin typeface="Calibri"/>
                <a:ea typeface="Calibri"/>
                <a:cs typeface="Calibri"/>
                <a:sym typeface="Calibri"/>
              </a:rPr>
              <a:t>Το μήνυμα μεταδίδεται δίνοντας λεπτομέρειες για ένα ανύπαρκτο πλοίο.  Σενάρια όπου αυτό θα μπορούσε να χρησιμοποιηθεί περιλαμβάνουν πλαστογράφηση ενός πλοίου ενός έθνους στα χωρικά ύδατα ενός εχθρικού έθνους, οδηγώντας το έθνος αυτό να λάβει αντίμετρα.  Εναλλακτικά, μπορούν να μεταδοθούν πολλαπλές εκδόσεις των λεπτομερειών ενός πραγματικού πλοίου, τοποθετώντας το σε πολλές διαφορετικές τοποθεσίες ταυτόχρονα για να αποκρύψει την πραγματική του θέση</a:t>
            </a:r>
            <a:r>
              <a:rPr lang="en-US" sz="1800">
                <a:solidFill>
                  <a:schemeClr val="dk1"/>
                </a:solidFill>
                <a:latin typeface="Calibri"/>
                <a:ea typeface="Calibri"/>
                <a:cs typeface="Calibri"/>
                <a:sym typeface="Calibri"/>
              </a:rPr>
              <a:t>  (π.χ. παράνομη αλιεία)</a:t>
            </a:r>
            <a:r>
              <a:rPr b="0"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Απάτη στη βοήθεια πλοήγησης - </a:t>
            </a:r>
            <a:r>
              <a:rPr lang="en-US" sz="1800">
                <a:solidFill>
                  <a:schemeClr val="dk1"/>
                </a:solidFill>
                <a:latin typeface="Calibri"/>
                <a:ea typeface="Calibri"/>
                <a:cs typeface="Calibri"/>
                <a:sym typeface="Calibri"/>
              </a:rPr>
              <a:t>Ψεύτικες συσκευές βοήθειας πλοήγησης, όπως μια σημαδούρα που προειδοποιεί για κρυφούς υφάλους, εκπέμπονται με σκοπό να αναγκάσουν ένα πλοίο να αλλάξει πορεία. Αυτό μπορεί να γίνει για να οδηγηθεί το πλοίο σε μια περιοχή όπου μπορεί να καταληφθεί.</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Απάτη σύγκρουσης</a:t>
            </a:r>
            <a:r>
              <a:rPr lang="en-US" sz="1800">
                <a:solidFill>
                  <a:schemeClr val="dk1"/>
                </a:solidFill>
                <a:latin typeface="Calibri"/>
                <a:ea typeface="Calibri"/>
                <a:cs typeface="Calibri"/>
                <a:sym typeface="Calibri"/>
              </a:rPr>
              <a:t> - </a:t>
            </a:r>
            <a:r>
              <a:rPr b="0" lang="en-US" sz="1800">
                <a:solidFill>
                  <a:schemeClr val="dk1"/>
                </a:solidFill>
                <a:latin typeface="Calibri"/>
                <a:ea typeface="Calibri"/>
                <a:cs typeface="Calibri"/>
                <a:sym typeface="Calibri"/>
              </a:rPr>
              <a:t>Η</a:t>
            </a:r>
            <a:r>
              <a:rPr lang="en-US" sz="1800">
                <a:solidFill>
                  <a:schemeClr val="dk1"/>
                </a:solidFill>
                <a:latin typeface="Calibri"/>
                <a:ea typeface="Calibri"/>
                <a:cs typeface="Calibri"/>
                <a:sym typeface="Calibri"/>
              </a:rPr>
              <a:t> αποφυγή συγκρούσεων είναι μία από τις κύριες χρήσεις του Συστήματος Αυτόματης Αναγνώρισης Πλοίων (AIS). Παρέχοντας παραποιημένα στοιχεία για ένα πλοίο που είναι σε πορεία σύγκρουσης, ένας επιτιθέμενος μπορεί να αναγκάσει το πλοίο να αλλάξει πορεία για να αποφύγει τη σύγκρουση. Αυτό μπορεί, για παράδειγμα, να χρησιμοποιηθεί για να οδηγήσει το πλοίο σε πραγματική σύγκρουση</a:t>
            </a:r>
            <a:endParaRPr sz="1800">
              <a:solidFill>
                <a:schemeClr val="dk1"/>
              </a:solidFill>
              <a:latin typeface="Calibri"/>
              <a:ea typeface="Calibri"/>
              <a:cs typeface="Calibri"/>
              <a:sym typeface="Calibri"/>
            </a:endParaRPr>
          </a:p>
        </p:txBody>
      </p:sp>
      <p:pic>
        <p:nvPicPr>
          <p:cNvPr id="1001" name="Google Shape;1001;p27"/>
          <p:cNvPicPr preferRelativeResize="0"/>
          <p:nvPr/>
        </p:nvPicPr>
        <p:blipFill rotWithShape="1">
          <a:blip r:embed="rId3">
            <a:alphaModFix/>
          </a:blip>
          <a:srcRect b="0" l="0" r="0" t="0"/>
          <a:stretch/>
        </p:blipFill>
        <p:spPr>
          <a:xfrm>
            <a:off x="9641991" y="3333572"/>
            <a:ext cx="2381250" cy="3486150"/>
          </a:xfrm>
          <a:prstGeom prst="rect">
            <a:avLst/>
          </a:prstGeom>
          <a:noFill/>
          <a:ln>
            <a:noFill/>
          </a:ln>
        </p:spPr>
      </p:pic>
      <p:sp>
        <p:nvSpPr>
          <p:cNvPr id="1002" name="Google Shape;1002;p27"/>
          <p:cNvSpPr txBox="1"/>
          <p:nvPr/>
        </p:nvSpPr>
        <p:spPr>
          <a:xfrm>
            <a:off x="829993" y="3661235"/>
            <a:ext cx="8811997" cy="3139321"/>
          </a:xfrm>
          <a:prstGeom prst="rect">
            <a:avLst/>
          </a:prstGeom>
          <a:noFill/>
          <a:ln>
            <a:noFill/>
          </a:ln>
        </p:spPr>
        <p:txBody>
          <a:bodyPr anchorCtr="0" anchor="t" bIns="45700" lIns="91425" spcFirstLastPara="1" rIns="91425" wrap="square" tIns="45700">
            <a:normAutofit fontScale="94605"/>
          </a:bodyPr>
          <a:lstStyle/>
          <a:p>
            <a:pPr indent="0" lvl="0" marL="0" marR="0" rtl="0" algn="l">
              <a:spcBef>
                <a:spcPts val="0"/>
              </a:spcBef>
              <a:spcAft>
                <a:spcPts val="0"/>
              </a:spcAft>
              <a:buNone/>
            </a:pPr>
            <a:r>
              <a:rPr b="1" lang="en-US" sz="1500">
                <a:solidFill>
                  <a:schemeClr val="dk1"/>
                </a:solidFill>
                <a:latin typeface="Calibri"/>
                <a:ea typeface="Calibri"/>
                <a:cs typeface="Calibri"/>
                <a:sym typeface="Calibri"/>
              </a:rPr>
              <a:t>AIS-SART spoofing</a:t>
            </a:r>
            <a:r>
              <a:rPr b="0" lang="en-US" sz="1500">
                <a:solidFill>
                  <a:schemeClr val="dk1"/>
                </a:solidFill>
                <a:latin typeface="Calibri"/>
                <a:ea typeface="Calibri"/>
                <a:cs typeface="Calibri"/>
                <a:sym typeface="Calibri"/>
              </a:rPr>
              <a:t>  – Αναζήτηση &amp; διάσωση είναι μια άλλη από τις κύριες χρήσεις του AIS. Αυτή η επίθεση παράγει ένα τρομακτικό σήμα πομποδέκτη SAR-T, το οποίο δίνει λεπτομέρειες για μια δυσφορία.  Δεδομένου ότι τα πλοία είναι νομικά υποχρεωμένα να βοηθήσουν, SART spoofing μπορεί να χρησιμοποιηθεί ως ένα decoy για να δελεάσει τα σκάφη σε μια θέση όπου μπορούν να επιτεθούν.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Πρόγνωση καιρού spoofing</a:t>
            </a:r>
            <a:r>
              <a:rPr b="0" lang="en-US" sz="1500">
                <a:solidFill>
                  <a:schemeClr val="dk1"/>
                </a:solidFill>
                <a:latin typeface="Calibri"/>
                <a:ea typeface="Calibri"/>
                <a:cs typeface="Calibri"/>
                <a:sym typeface="Calibri"/>
              </a:rPr>
              <a:t>  – AIS μπορεί να χρησιμοποιηθεί για τη μετάδοση πληροφοριών σχετικά με τις επικρατούσες καιρικές συνθήκες μεταξύ των θαλάσσιων σκαφών.  Μια ψεύτικη πρόβλεψη, ιδιαίτερα αυτή που προβλέπει τις λεπτές συνθήκες όταν μια καταιγίδα εισέρχεται, θα μπορούσε να χρησιμοποιηθεί για να οδηγήσει τα σκάφη σε δυσκολίες.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500">
                <a:solidFill>
                  <a:schemeClr val="dk1"/>
                </a:solidFill>
                <a:latin typeface="Calibri"/>
                <a:ea typeface="Calibri"/>
                <a:cs typeface="Calibri"/>
                <a:sym typeface="Calibri"/>
              </a:rPr>
              <a:t>AIS hijacking</a:t>
            </a:r>
            <a:r>
              <a:rPr b="0" lang="en-US" sz="1500">
                <a:solidFill>
                  <a:schemeClr val="dk1"/>
                </a:solidFill>
                <a:latin typeface="Calibri"/>
                <a:ea typeface="Calibri"/>
                <a:cs typeface="Calibri"/>
                <a:sym typeface="Calibri"/>
              </a:rPr>
              <a:t>  – είναι επίσης δυνατό να παρακάμψετε τα σήματα που αποστέλλονται από τα σκάφη, εκπέμποντας ένα σήμα υψηλότερης ισχύος ταυτόχρονα και τη συχνότητα.  Ο επιτιθέμενος μπορεί στη συνέχεια να αλλάξει κάποιες λεπτομέρειες του αρχικού μηνύματος, για παράδειγμα να προτείνει ότι το σκάφος έχει πυρηνικό φορτίο σε μια περιοχή όπου τέτοια φορτία είναι παράνομα. </a:t>
            </a:r>
            <a:endParaRPr sz="1500">
              <a:solidFill>
                <a:schemeClr val="dk1"/>
              </a:solidFill>
              <a:latin typeface="Calibri"/>
              <a:ea typeface="Calibri"/>
              <a:cs typeface="Calibri"/>
              <a:sym typeface="Calibri"/>
            </a:endParaRPr>
          </a:p>
        </p:txBody>
      </p:sp>
      <p:sp>
        <p:nvSpPr>
          <p:cNvPr id="1003" name="Google Shape;1003;p27"/>
          <p:cNvSpPr/>
          <p:nvPr/>
        </p:nvSpPr>
        <p:spPr>
          <a:xfrm>
            <a:off x="985142" y="111512"/>
            <a:ext cx="2597186" cy="4801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2681">
                <a:solidFill>
                  <a:schemeClr val="dk2"/>
                </a:solidFill>
                <a:latin typeface="Century Gothic"/>
                <a:ea typeface="Century Gothic"/>
                <a:cs typeface="Century Gothic"/>
                <a:sym typeface="Century Gothic"/>
              </a:rPr>
              <a:t>Απειλές για το AIS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28"/>
          <p:cNvSpPr/>
          <p:nvPr/>
        </p:nvSpPr>
        <p:spPr>
          <a:xfrm>
            <a:off x="5675478" y="4754490"/>
            <a:ext cx="6516522" cy="200054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b="1" lang="en-US" sz="1301">
                <a:solidFill>
                  <a:schemeClr val="dk1"/>
                </a:solidFill>
                <a:latin typeface="Arial"/>
                <a:ea typeface="Arial"/>
                <a:cs typeface="Arial"/>
                <a:sym typeface="Arial"/>
              </a:rPr>
              <a:t> Χρήση </a:t>
            </a:r>
            <a:endParaRPr/>
          </a:p>
          <a:p>
            <a:pPr indent="0" lvl="0" marL="0" marR="0" rtl="0" algn="l">
              <a:lnSpc>
                <a:spcPct val="90000"/>
              </a:lnSpc>
              <a:spcBef>
                <a:spcPts val="0"/>
              </a:spcBef>
              <a:spcAft>
                <a:spcPts val="0"/>
              </a:spcAft>
              <a:buNone/>
            </a:pPr>
            <a:r>
              <a:t/>
            </a:r>
            <a:endParaRPr sz="1301">
              <a:solidFill>
                <a:schemeClr val="dk1"/>
              </a:solidFill>
              <a:latin typeface="Arial"/>
              <a:ea typeface="Arial"/>
              <a:cs typeface="Arial"/>
              <a:sym typeface="Arial"/>
            </a:endParaRPr>
          </a:p>
          <a:p>
            <a:pPr indent="0" lvl="0" marL="0" marR="0" rtl="0" algn="just">
              <a:lnSpc>
                <a:spcPct val="90000"/>
              </a:lnSpc>
              <a:spcBef>
                <a:spcPts val="0"/>
              </a:spcBef>
              <a:spcAft>
                <a:spcPts val="0"/>
              </a:spcAft>
              <a:buNone/>
            </a:pPr>
            <a:r>
              <a:rPr i="1" lang="en-US" sz="1115">
                <a:solidFill>
                  <a:schemeClr val="dk1"/>
                </a:solidFill>
                <a:latin typeface="Arial"/>
                <a:ea typeface="Arial"/>
                <a:cs typeface="Arial"/>
                <a:sym typeface="Arial"/>
              </a:rPr>
              <a:t>Οι συμβουλές και οι πληροφορίες που παρέχονται στις κατευθυντήριες γραμμές για την ασφάλεια στον κυβερνοχώρο στα πλοία προορίζονται αποκλειστικά ως</a:t>
            </a:r>
            <a:r>
              <a:rPr lang="en-US" sz="1115">
                <a:solidFill>
                  <a:schemeClr val="dk1"/>
                </a:solidFill>
                <a:latin typeface="Arial"/>
                <a:ea typeface="Arial"/>
                <a:cs typeface="Arial"/>
                <a:sym typeface="Arial"/>
              </a:rPr>
              <a:t> καθοδήγηση που</a:t>
            </a:r>
            <a:r>
              <a:rPr b="1" lang="en-US" sz="1115">
                <a:solidFill>
                  <a:schemeClr val="dk1"/>
                </a:solidFill>
                <a:latin typeface="Arial"/>
                <a:ea typeface="Arial"/>
                <a:cs typeface="Arial"/>
                <a:sym typeface="Arial"/>
              </a:rPr>
              <a:t> πρέπει να χρησιμοποιείται με δική του ευθύνη</a:t>
            </a:r>
            <a:r>
              <a:rPr lang="en-US" sz="1115">
                <a:solidFill>
                  <a:schemeClr val="dk1"/>
                </a:solidFill>
                <a:latin typeface="Arial"/>
                <a:ea typeface="Arial"/>
                <a:cs typeface="Arial"/>
                <a:sym typeface="Arial"/>
              </a:rPr>
              <a:t>. </a:t>
            </a:r>
            <a:r>
              <a:rPr i="1" lang="en-US" sz="1115">
                <a:solidFill>
                  <a:schemeClr val="dk1"/>
                </a:solidFill>
                <a:latin typeface="Arial"/>
                <a:ea typeface="Arial"/>
                <a:cs typeface="Arial"/>
                <a:sym typeface="Arial"/>
              </a:rPr>
              <a:t>Καμία εγγύηση ή δήλωση δεν δίνεται, ούτε οποιαδήποτε υποχρέωση φροντίδας ή ευθύνης γίνεται αποδεκτή από τους συγγραφείς, τα μέλη τους ή τους υπαλλήλους οποιουδήποτε προσώπου, εταιρείας, εταιρείας ή οργανισμού. Για την ακρίβεια των πληροφοριών ή των συμβουλών που παρέχονται στις κατευθυντήριες γραμμές ή για οποιαδήποτε παράλειψη από τις κατευθυντήριες γραμμές ή για οποιαδήποτε συνέπεια που προκύπτει άμεσα ή έμμεσα από τη συμμόρφωση, υιοθέτηση ή εξάρτηση από καθοδήγηση που περιέχεται στις κατευθυντήριες γραμμές, ακόμη και αν οφείλεται σε αδυναμία άσκησης εύλογης φροντίδας εκ μέρους οποιουδήποτε από τα προαναφερθέντα μέρη. </a:t>
            </a:r>
            <a:endParaRPr i="1" sz="1115">
              <a:solidFill>
                <a:schemeClr val="dk1"/>
              </a:solidFill>
              <a:latin typeface="Calibri"/>
              <a:ea typeface="Calibri"/>
              <a:cs typeface="Calibri"/>
              <a:sym typeface="Calibri"/>
            </a:endParaRPr>
          </a:p>
        </p:txBody>
      </p:sp>
      <p:pic>
        <p:nvPicPr>
          <p:cNvPr id="1010" name="Google Shape;1010;p28"/>
          <p:cNvPicPr preferRelativeResize="0"/>
          <p:nvPr/>
        </p:nvPicPr>
        <p:blipFill rotWithShape="1">
          <a:blip r:embed="rId3">
            <a:alphaModFix/>
          </a:blip>
          <a:srcRect b="0" l="0" r="0" t="0"/>
          <a:stretch/>
        </p:blipFill>
        <p:spPr>
          <a:xfrm>
            <a:off x="531978" y="805640"/>
            <a:ext cx="4857750" cy="4591050"/>
          </a:xfrm>
          <a:prstGeom prst="rect">
            <a:avLst/>
          </a:prstGeom>
          <a:noFill/>
          <a:ln>
            <a:noFill/>
          </a:ln>
        </p:spPr>
      </p:pic>
      <p:sp>
        <p:nvSpPr>
          <p:cNvPr id="1011" name="Google Shape;1011;p28"/>
          <p:cNvSpPr txBox="1"/>
          <p:nvPr/>
        </p:nvSpPr>
        <p:spPr>
          <a:xfrm>
            <a:off x="12032" y="42590"/>
            <a:ext cx="10355020" cy="723810"/>
          </a:xfrm>
          <a:prstGeom prst="rect">
            <a:avLst/>
          </a:prstGeom>
          <a:noFill/>
          <a:ln>
            <a:noFill/>
          </a:ln>
        </p:spPr>
        <p:txBody>
          <a:bodyPr anchorCtr="0" anchor="t" bIns="45700" lIns="91425" spcFirstLastPara="1" rIns="91425" wrap="square" tIns="45700">
            <a:normAutofit fontScale="87692"/>
          </a:bodyPr>
          <a:lstStyle/>
          <a:p>
            <a:pPr indent="0" lvl="0" marL="0" marR="0" rtl="0" algn="l">
              <a:lnSpc>
                <a:spcPct val="90000"/>
              </a:lnSpc>
              <a:spcBef>
                <a:spcPts val="0"/>
              </a:spcBef>
              <a:spcAft>
                <a:spcPts val="0"/>
              </a:spcAft>
              <a:buClr>
                <a:schemeClr val="dk1"/>
              </a:buClr>
              <a:buSzPct val="100000"/>
              <a:buFont typeface="Calibri"/>
              <a:buNone/>
            </a:pPr>
            <a:r>
              <a:rPr lang="en-US" sz="3200">
                <a:solidFill>
                  <a:schemeClr val="dk1"/>
                </a:solidFill>
                <a:latin typeface="Calibri"/>
                <a:ea typeface="Calibri"/>
                <a:cs typeface="Calibri"/>
                <a:sym typeface="Calibri"/>
              </a:rPr>
              <a:t>Κοινές ευθύνες – Μεγάλη κοινότητα – Περιορισμένες πρωτοβουλίες</a:t>
            </a:r>
            <a:endParaRPr sz="3200">
              <a:solidFill>
                <a:schemeClr val="dk1"/>
              </a:solidFill>
              <a:latin typeface="Calibri"/>
              <a:ea typeface="Calibri"/>
              <a:cs typeface="Calibri"/>
              <a:sym typeface="Calibri"/>
            </a:endParaRPr>
          </a:p>
        </p:txBody>
      </p:sp>
      <p:pic>
        <p:nvPicPr>
          <p:cNvPr id="1012" name="Google Shape;1012;p28"/>
          <p:cNvPicPr preferRelativeResize="0"/>
          <p:nvPr/>
        </p:nvPicPr>
        <p:blipFill rotWithShape="1">
          <a:blip r:embed="rId4">
            <a:alphaModFix/>
          </a:blip>
          <a:srcRect b="0" l="0" r="0" t="0"/>
          <a:stretch/>
        </p:blipFill>
        <p:spPr>
          <a:xfrm>
            <a:off x="531978" y="5457826"/>
            <a:ext cx="4857750" cy="1357584"/>
          </a:xfrm>
          <a:prstGeom prst="rect">
            <a:avLst/>
          </a:prstGeom>
          <a:noFill/>
          <a:ln cap="flat" cmpd="sng" w="9525">
            <a:solidFill>
              <a:schemeClr val="dk1"/>
            </a:solidFill>
            <a:prstDash val="solid"/>
            <a:round/>
            <a:headEnd len="sm" w="sm" type="none"/>
            <a:tailEnd len="sm" w="sm" type="none"/>
          </a:ln>
        </p:spPr>
      </p:pic>
      <p:sp>
        <p:nvSpPr>
          <p:cNvPr id="1013" name="Google Shape;1013;p28"/>
          <p:cNvSpPr txBox="1"/>
          <p:nvPr/>
        </p:nvSpPr>
        <p:spPr>
          <a:xfrm>
            <a:off x="5675478" y="1071905"/>
            <a:ext cx="5827674" cy="3416320"/>
          </a:xfrm>
          <a:prstGeom prst="rect">
            <a:avLst/>
          </a:prstGeom>
          <a:noFill/>
          <a:ln>
            <a:noFill/>
          </a:ln>
        </p:spPr>
        <p:txBody>
          <a:bodyPr anchorCtr="0" anchor="t" bIns="45700" lIns="91425" spcFirstLastPara="1" rIns="91425" wrap="square" tIns="45700">
            <a:normAutofit fontScale="96153"/>
          </a:bodyPr>
          <a:lstStyle/>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Χώρες νηολογίου</a:t>
            </a:r>
            <a:endParaRPr sz="1800">
              <a:solidFill>
                <a:schemeClr val="dk1"/>
              </a:solidFill>
              <a:latin typeface="Calibri"/>
              <a:ea typeface="Calibri"/>
              <a:cs typeface="Calibri"/>
              <a:sym typeface="Calibri"/>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Πλοιοκτήτες   </a:t>
            </a:r>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Εταιρείες Ship management </a:t>
            </a:r>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Λιμάνια </a:t>
            </a:r>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Συνδέσεις με την οικονομία (Περιφερειακές, Μεταφορές)</a:t>
            </a:r>
            <a:endParaRPr sz="1800">
              <a:solidFill>
                <a:schemeClr val="dk1"/>
              </a:solidFill>
              <a:latin typeface="Calibri"/>
              <a:ea typeface="Calibri"/>
              <a:cs typeface="Calibri"/>
              <a:sym typeface="Calibri"/>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Ναυτιλιακοί πράκτορες </a:t>
            </a:r>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Ασφαλιστικές εταιρείες  </a:t>
            </a:r>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Οργανισμούς πιστοποίησης </a:t>
            </a:r>
            <a:endParaRPr sz="1800">
              <a:solidFill>
                <a:schemeClr val="dk1"/>
              </a:solidFill>
              <a:latin typeface="Calibri"/>
              <a:ea typeface="Calibri"/>
              <a:cs typeface="Calibri"/>
              <a:sym typeface="Calibri"/>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Ναυπηγοί </a:t>
            </a:r>
            <a:endParaRPr sz="1800">
              <a:solidFill>
                <a:schemeClr val="dk1"/>
              </a:solidFill>
              <a:latin typeface="Calibri"/>
              <a:ea typeface="Calibri"/>
              <a:cs typeface="Calibri"/>
              <a:sym typeface="Calibri"/>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Διαχειριστές επικοινωνιών</a:t>
            </a:r>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Πάροχοι συστημάτων </a:t>
            </a:r>
            <a:endParaRPr/>
          </a:p>
          <a:p>
            <a:pPr indent="-285797" lvl="0" marL="285750" marR="0" rtl="0" algn="l">
              <a:spcBef>
                <a:spcPts val="0"/>
              </a:spcBef>
              <a:spcAft>
                <a:spcPts val="0"/>
              </a:spcAft>
              <a:buClr>
                <a:schemeClr val="dk1"/>
              </a:buClr>
              <a:buSzPct val="100000"/>
              <a:buFont typeface="Calibri"/>
              <a:buChar char="-"/>
            </a:pPr>
            <a:r>
              <a:rPr lang="en-US" sz="1800">
                <a:solidFill>
                  <a:schemeClr val="dk1"/>
                </a:solidFill>
                <a:latin typeface="Calibri"/>
                <a:ea typeface="Calibri"/>
                <a:cs typeface="Calibri"/>
                <a:sym typeface="Calibri"/>
              </a:rPr>
              <a:t>Πάροχοι ασφάλειας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8" name="Shape 1018"/>
        <p:cNvGrpSpPr/>
        <p:nvPr/>
      </p:nvGrpSpPr>
      <p:grpSpPr>
        <a:xfrm>
          <a:off x="0" y="0"/>
          <a:ext cx="0" cy="0"/>
          <a:chOff x="0" y="0"/>
          <a:chExt cx="0" cy="0"/>
        </a:xfrm>
      </p:grpSpPr>
      <p:pic>
        <p:nvPicPr>
          <p:cNvPr id="1019" name="Google Shape;1019;p29"/>
          <p:cNvPicPr preferRelativeResize="0"/>
          <p:nvPr/>
        </p:nvPicPr>
        <p:blipFill rotWithShape="1">
          <a:blip r:embed="rId3">
            <a:alphaModFix/>
          </a:blip>
          <a:srcRect b="0" l="0" r="0" t="0"/>
          <a:stretch/>
        </p:blipFill>
        <p:spPr>
          <a:xfrm>
            <a:off x="4644189" y="620216"/>
            <a:ext cx="7547811" cy="5675787"/>
          </a:xfrm>
          <a:prstGeom prst="rect">
            <a:avLst/>
          </a:prstGeom>
          <a:solidFill>
            <a:schemeClr val="lt1"/>
          </a:solidFill>
          <a:ln>
            <a:noFill/>
          </a:ln>
        </p:spPr>
      </p:pic>
      <p:sp>
        <p:nvSpPr>
          <p:cNvPr id="1020" name="Google Shape;1020;p29"/>
          <p:cNvSpPr txBox="1"/>
          <p:nvPr/>
        </p:nvSpPr>
        <p:spPr>
          <a:xfrm>
            <a:off x="23644" y="0"/>
            <a:ext cx="4204137" cy="1046747"/>
          </a:xfrm>
          <a:prstGeom prst="rect">
            <a:avLst/>
          </a:prstGeom>
          <a:noFill/>
          <a:ln>
            <a:noFill/>
          </a:ln>
        </p:spPr>
        <p:txBody>
          <a:bodyPr anchorCtr="0" anchor="ctr" bIns="45700" lIns="91425" spcFirstLastPara="1" rIns="91425" wrap="square" tIns="45700">
            <a:normAutofit fontScale="98125" lnSpcReduction="10000"/>
          </a:bodyPr>
          <a:lstStyle/>
          <a:p>
            <a:pPr indent="0" lvl="0" marL="0" marR="0" rtl="0" algn="l">
              <a:lnSpc>
                <a:spcPct val="90000"/>
              </a:lnSpc>
              <a:spcBef>
                <a:spcPts val="0"/>
              </a:spcBef>
              <a:spcAft>
                <a:spcPts val="0"/>
              </a:spcAft>
              <a:buNone/>
            </a:pPr>
            <a:r>
              <a:rPr b="1" lang="en-US" sz="3600">
                <a:solidFill>
                  <a:schemeClr val="dk1"/>
                </a:solidFill>
                <a:latin typeface="Calibri"/>
                <a:ea typeface="Calibri"/>
                <a:cs typeface="Calibri"/>
                <a:sym typeface="Calibri"/>
              </a:rPr>
              <a:t>Ναυτιλιακές ιδιαιτερότητες </a:t>
            </a:r>
            <a:endParaRPr/>
          </a:p>
        </p:txBody>
      </p:sp>
      <p:sp>
        <p:nvSpPr>
          <p:cNvPr id="1021" name="Google Shape;1021;p29"/>
          <p:cNvSpPr txBox="1"/>
          <p:nvPr/>
        </p:nvSpPr>
        <p:spPr>
          <a:xfrm>
            <a:off x="23644" y="1046747"/>
            <a:ext cx="4620545" cy="2619839"/>
          </a:xfrm>
          <a:prstGeom prst="rect">
            <a:avLst/>
          </a:prstGeom>
          <a:noFill/>
          <a:ln>
            <a:noFill/>
          </a:ln>
        </p:spPr>
        <p:txBody>
          <a:bodyPr anchorCtr="0" anchor="ctr" bIns="45700" lIns="91425" spcFirstLastPara="1" rIns="91425" wrap="square" tIns="45700">
            <a:normAutofit fontScale="92682"/>
          </a:bodyPr>
          <a:lstStyle/>
          <a:p>
            <a:pPr indent="-228623" lvl="0" marL="285750" marR="0" rtl="0" algn="l">
              <a:lnSpc>
                <a:spcPct val="90000"/>
              </a:lnSpc>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Κοινότητες </a:t>
            </a:r>
            <a:endParaRPr/>
          </a:p>
          <a:p>
            <a:pPr indent="-228623" lvl="0" marL="285750" marR="0" rtl="0" algn="l">
              <a:lnSpc>
                <a:spcPct val="90000"/>
              </a:lnSpc>
              <a:spcBef>
                <a:spcPts val="60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Ομοιότητες Ναυτιλιακή/ Ψηφιακή </a:t>
            </a:r>
            <a:endParaRPr/>
          </a:p>
          <a:p>
            <a:pPr indent="-228623" lvl="0" marL="285750" marR="0" rtl="0" algn="l">
              <a:lnSpc>
                <a:spcPct val="90000"/>
              </a:lnSpc>
              <a:spcBef>
                <a:spcPts val="60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GNSS Dependance</a:t>
            </a:r>
            <a:endParaRPr/>
          </a:p>
          <a:p>
            <a:pPr indent="-228623" lvl="0" marL="285750" marR="0" rtl="0" algn="l">
              <a:lnSpc>
                <a:spcPct val="90000"/>
              </a:lnSpc>
              <a:spcBef>
                <a:spcPts val="60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Περιβάλλον ανταλλαγής πληροφοριών </a:t>
            </a:r>
            <a:endParaRPr/>
          </a:p>
          <a:p>
            <a:pPr indent="-87376" lvl="0" marL="285750" marR="0" rtl="0" algn="l">
              <a:lnSpc>
                <a:spcPct val="90000"/>
              </a:lnSpc>
              <a:spcBef>
                <a:spcPts val="600"/>
              </a:spcBef>
              <a:spcAft>
                <a:spcPts val="0"/>
              </a:spcAft>
              <a:buClr>
                <a:schemeClr val="dk1"/>
              </a:buClr>
              <a:buSzPct val="100000"/>
              <a:buFont typeface="Arial"/>
              <a:buNone/>
            </a:pPr>
            <a:r>
              <a:t/>
            </a:r>
            <a:endParaRPr sz="2400">
              <a:solidFill>
                <a:schemeClr val="dk1"/>
              </a:solidFill>
              <a:latin typeface="Calibri"/>
              <a:ea typeface="Calibri"/>
              <a:cs typeface="Calibri"/>
              <a:sym typeface="Calibri"/>
            </a:endParaRPr>
          </a:p>
          <a:p>
            <a:pPr indent="-87376" lvl="0" marL="285750" marR="0" rtl="0" algn="l">
              <a:lnSpc>
                <a:spcPct val="90000"/>
              </a:lnSpc>
              <a:spcBef>
                <a:spcPts val="600"/>
              </a:spcBef>
              <a:spcAft>
                <a:spcPts val="0"/>
              </a:spcAft>
              <a:buClr>
                <a:schemeClr val="dk1"/>
              </a:buClr>
              <a:buSzPct val="1000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pic>
        <p:nvPicPr>
          <p:cNvPr descr="A person writing at a desk&#10;" id="602" name="Google Shape;602;p3"/>
          <p:cNvPicPr preferRelativeResize="0"/>
          <p:nvPr>
            <p:ph idx="2" type="pic"/>
          </p:nvPr>
        </p:nvPicPr>
        <p:blipFill rotWithShape="1">
          <a:blip r:embed="rId3">
            <a:alphaModFix/>
          </a:blip>
          <a:srcRect b="0" l="0" r="0" t="0"/>
          <a:stretch/>
        </p:blipFill>
        <p:spPr>
          <a:xfrm flipH="1">
            <a:off x="7163691" y="0"/>
            <a:ext cx="5024825" cy="6858000"/>
          </a:xfrm>
          <a:prstGeom prst="rect">
            <a:avLst/>
          </a:prstGeom>
          <a:solidFill>
            <a:schemeClr val="lt2"/>
          </a:solidFill>
          <a:ln>
            <a:noFill/>
          </a:ln>
        </p:spPr>
      </p:pic>
      <p:sp>
        <p:nvSpPr>
          <p:cNvPr id="603" name="Google Shape;603;p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100"/>
              <a:buFont typeface="Century Gothic"/>
              <a:buNone/>
            </a:pPr>
            <a:fld id="{00000000-1234-1234-1234-123412341234}" type="slidenum">
              <a:rPr b="0" i="0" lang="en-US" sz="1100" u="none" cap="none" strike="noStrike">
                <a:solidFill>
                  <a:srgbClr val="FFFFFF"/>
                </a:solidFill>
                <a:latin typeface="Century Gothic"/>
                <a:ea typeface="Century Gothic"/>
                <a:cs typeface="Century Gothic"/>
                <a:sym typeface="Century Gothic"/>
              </a:rPr>
              <a:t>‹#›</a:t>
            </a:fld>
            <a:endParaRPr b="0" i="0" sz="1100" u="none" cap="none" strike="noStrike">
              <a:solidFill>
                <a:srgbClr val="FFFFFF"/>
              </a:solidFill>
              <a:latin typeface="Century Gothic"/>
              <a:ea typeface="Century Gothic"/>
              <a:cs typeface="Century Gothic"/>
              <a:sym typeface="Century Gothic"/>
            </a:endParaRPr>
          </a:p>
        </p:txBody>
      </p:sp>
      <p:sp>
        <p:nvSpPr>
          <p:cNvPr id="604" name="Google Shape;604;p3"/>
          <p:cNvSpPr txBox="1"/>
          <p:nvPr>
            <p:ph type="ctrTitle"/>
          </p:nvPr>
        </p:nvSpPr>
        <p:spPr>
          <a:xfrm>
            <a:off x="796322" y="320040"/>
            <a:ext cx="7649409" cy="101714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Book Antiqua"/>
              <a:buNone/>
            </a:pPr>
            <a:r>
              <a:rPr lang="en-US"/>
              <a:t>Κίνδυνοι των κρίσιμων υποδομών στον ναυτιλιακό τομέα</a:t>
            </a:r>
            <a:endParaRPr/>
          </a:p>
        </p:txBody>
      </p:sp>
      <p:sp>
        <p:nvSpPr>
          <p:cNvPr id="605" name="Google Shape;605;p3"/>
          <p:cNvSpPr/>
          <p:nvPr/>
        </p:nvSpPr>
        <p:spPr>
          <a:xfrm>
            <a:off x="7370364" y="-3219"/>
            <a:ext cx="2562565" cy="6884359"/>
          </a:xfrm>
          <a:custGeom>
            <a:rect b="b" l="l" r="r" t="t"/>
            <a:pathLst>
              <a:path extrusionOk="0" h="6884359" w="2562565">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id="606" name="Google Shape;606;p3"/>
          <p:cNvPicPr preferRelativeResize="0"/>
          <p:nvPr/>
        </p:nvPicPr>
        <p:blipFill rotWithShape="1">
          <a:blip r:embed="rId4">
            <a:alphaModFix/>
          </a:blip>
          <a:srcRect b="0" l="0" r="0" t="0"/>
          <a:stretch/>
        </p:blipFill>
        <p:spPr>
          <a:xfrm rot="10800000">
            <a:off x="7829202" y="5156615"/>
            <a:ext cx="878334" cy="1705001"/>
          </a:xfrm>
          <a:prstGeom prst="rect">
            <a:avLst/>
          </a:prstGeom>
          <a:noFill/>
          <a:ln>
            <a:noFill/>
          </a:ln>
        </p:spPr>
      </p:pic>
      <p:grpSp>
        <p:nvGrpSpPr>
          <p:cNvPr id="607" name="Google Shape;607;p3"/>
          <p:cNvGrpSpPr/>
          <p:nvPr/>
        </p:nvGrpSpPr>
        <p:grpSpPr>
          <a:xfrm>
            <a:off x="7549377" y="6167336"/>
            <a:ext cx="3294001" cy="612000"/>
            <a:chOff x="5179092" y="5483822"/>
            <a:chExt cx="3294001" cy="612000"/>
          </a:xfrm>
        </p:grpSpPr>
        <p:pic>
          <p:nvPicPr>
            <p:cNvPr id="608" name="Google Shape;608;p3"/>
            <p:cNvPicPr preferRelativeResize="0"/>
            <p:nvPr/>
          </p:nvPicPr>
          <p:blipFill rotWithShape="1">
            <a:blip r:embed="rId5">
              <a:alphaModFix/>
            </a:blip>
            <a:srcRect b="0" l="0" r="0" t="0"/>
            <a:stretch/>
          </p:blipFill>
          <p:spPr>
            <a:xfrm>
              <a:off x="5179092" y="5483822"/>
              <a:ext cx="1530000" cy="612000"/>
            </a:xfrm>
            <a:prstGeom prst="rect">
              <a:avLst/>
            </a:prstGeom>
            <a:noFill/>
            <a:ln>
              <a:noFill/>
            </a:ln>
          </p:spPr>
        </p:pic>
        <p:pic>
          <p:nvPicPr>
            <p:cNvPr id="609" name="Google Shape;609;p3"/>
            <p:cNvPicPr preferRelativeResize="0"/>
            <p:nvPr/>
          </p:nvPicPr>
          <p:blipFill rotWithShape="1">
            <a:blip r:embed="rId6">
              <a:alphaModFix/>
            </a:blip>
            <a:srcRect b="0" l="0" r="0" t="0"/>
            <a:stretch/>
          </p:blipFill>
          <p:spPr>
            <a:xfrm>
              <a:off x="6709092" y="5483822"/>
              <a:ext cx="1764001" cy="612000"/>
            </a:xfrm>
            <a:prstGeom prst="rect">
              <a:avLst/>
            </a:prstGeom>
            <a:noFill/>
            <a:ln>
              <a:noFill/>
            </a:ln>
          </p:spPr>
        </p:pic>
      </p:grpSp>
      <p:sp>
        <p:nvSpPr>
          <p:cNvPr id="610" name="Google Shape;610;p3"/>
          <p:cNvSpPr txBox="1"/>
          <p:nvPr>
            <p:ph idx="1" type="body"/>
          </p:nvPr>
        </p:nvSpPr>
        <p:spPr>
          <a:xfrm>
            <a:off x="824242" y="1749479"/>
            <a:ext cx="788639" cy="533400"/>
          </a:xfrm>
          <a:prstGeom prst="rect">
            <a:avLst/>
          </a:prstGeom>
          <a:noFill/>
          <a:ln>
            <a:noFill/>
          </a:ln>
        </p:spPr>
        <p:txBody>
          <a:bodyPr anchorCtr="0" anchor="ctr" bIns="0" lIns="0" spcFirstLastPara="1" rIns="0" wrap="square" tIns="0">
            <a:normAutofit fontScale="98409"/>
          </a:bodyPr>
          <a:lstStyle/>
          <a:p>
            <a:pPr indent="0" lvl="0" marL="0" rtl="0" algn="ctr">
              <a:lnSpc>
                <a:spcPct val="60000"/>
              </a:lnSpc>
              <a:spcBef>
                <a:spcPts val="0"/>
              </a:spcBef>
              <a:spcAft>
                <a:spcPts val="0"/>
              </a:spcAft>
              <a:buSzPct val="100000"/>
              <a:buNone/>
            </a:pPr>
            <a:r>
              <a:rPr lang="en-US"/>
              <a:t>o1. </a:t>
            </a:r>
            <a:endParaRPr/>
          </a:p>
        </p:txBody>
      </p:sp>
      <p:sp>
        <p:nvSpPr>
          <p:cNvPr id="611" name="Google Shape;611;p3"/>
          <p:cNvSpPr txBox="1"/>
          <p:nvPr>
            <p:ph idx="3" type="body"/>
          </p:nvPr>
        </p:nvSpPr>
        <p:spPr>
          <a:xfrm>
            <a:off x="1643379" y="1749479"/>
            <a:ext cx="5885179" cy="533400"/>
          </a:xfrm>
          <a:prstGeom prst="rect">
            <a:avLst/>
          </a:prstGeom>
          <a:noFill/>
          <a:ln>
            <a:noFill/>
          </a:ln>
        </p:spPr>
        <p:txBody>
          <a:bodyPr anchorCtr="0" anchor="b" bIns="0" lIns="0" spcFirstLastPara="1" rIns="0" wrap="square" tIns="45700">
            <a:normAutofit fontScale="86535" lnSpcReduction="10000"/>
          </a:bodyPr>
          <a:lstStyle/>
          <a:p>
            <a:pPr indent="0" lvl="0" marL="0" rtl="0" algn="l">
              <a:lnSpc>
                <a:spcPct val="100000"/>
              </a:lnSpc>
              <a:spcBef>
                <a:spcPts val="0"/>
              </a:spcBef>
              <a:spcAft>
                <a:spcPts val="0"/>
              </a:spcAft>
              <a:buSzPct val="100000"/>
              <a:buNone/>
            </a:pPr>
            <a:r>
              <a:rPr lang="en-US"/>
              <a:t>Αναγνώριση Κινδύνων Κυβερνοασφάλειας για την Κρίσιμη Ναυτιλιακή Υποδομή</a:t>
            </a:r>
            <a:endParaRPr/>
          </a:p>
        </p:txBody>
      </p:sp>
      <p:sp>
        <p:nvSpPr>
          <p:cNvPr id="612" name="Google Shape;612;p3"/>
          <p:cNvSpPr txBox="1"/>
          <p:nvPr>
            <p:ph idx="4" type="body"/>
          </p:nvPr>
        </p:nvSpPr>
        <p:spPr>
          <a:xfrm>
            <a:off x="824242" y="3006909"/>
            <a:ext cx="788639" cy="533400"/>
          </a:xfrm>
          <a:prstGeom prst="rect">
            <a:avLst/>
          </a:prstGeom>
          <a:noFill/>
          <a:ln>
            <a:noFill/>
          </a:ln>
        </p:spPr>
        <p:txBody>
          <a:bodyPr anchorCtr="0" anchor="ctr" bIns="0" lIns="0" spcFirstLastPara="1" rIns="0" wrap="square" tIns="0">
            <a:normAutofit fontScale="98409"/>
          </a:bodyPr>
          <a:lstStyle/>
          <a:p>
            <a:pPr indent="0" lvl="0" marL="0" rtl="0" algn="ctr">
              <a:lnSpc>
                <a:spcPct val="60000"/>
              </a:lnSpc>
              <a:spcBef>
                <a:spcPts val="0"/>
              </a:spcBef>
              <a:spcAft>
                <a:spcPts val="0"/>
              </a:spcAft>
              <a:buSzPct val="100000"/>
              <a:buNone/>
            </a:pPr>
            <a:r>
              <a:rPr lang="en-US"/>
              <a:t>o3. </a:t>
            </a:r>
            <a:endParaRPr/>
          </a:p>
        </p:txBody>
      </p:sp>
      <p:sp>
        <p:nvSpPr>
          <p:cNvPr id="613" name="Google Shape;613;p3"/>
          <p:cNvSpPr txBox="1"/>
          <p:nvPr>
            <p:ph idx="5" type="body"/>
          </p:nvPr>
        </p:nvSpPr>
        <p:spPr>
          <a:xfrm>
            <a:off x="1643379" y="3009613"/>
            <a:ext cx="5885179" cy="5334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2000"/>
              <a:buNone/>
            </a:pPr>
            <a:r>
              <a:rPr lang="en-US"/>
              <a:t>Κρίσιμες υποδομές, OES, ναυτιλιακοί φορείς </a:t>
            </a:r>
            <a:endParaRPr/>
          </a:p>
        </p:txBody>
      </p:sp>
      <p:sp>
        <p:nvSpPr>
          <p:cNvPr id="614" name="Google Shape;614;p3"/>
          <p:cNvSpPr txBox="1"/>
          <p:nvPr>
            <p:ph idx="6" type="body"/>
          </p:nvPr>
        </p:nvSpPr>
        <p:spPr>
          <a:xfrm>
            <a:off x="824242" y="3635783"/>
            <a:ext cx="788639" cy="533400"/>
          </a:xfrm>
          <a:prstGeom prst="rect">
            <a:avLst/>
          </a:prstGeom>
          <a:noFill/>
          <a:ln>
            <a:noFill/>
          </a:ln>
        </p:spPr>
        <p:txBody>
          <a:bodyPr anchorCtr="0" anchor="ctr" bIns="0" lIns="0" spcFirstLastPara="1" rIns="0" wrap="square" tIns="0">
            <a:normAutofit fontScale="98409"/>
          </a:bodyPr>
          <a:lstStyle/>
          <a:p>
            <a:pPr indent="0" lvl="0" marL="0" rtl="0" algn="ctr">
              <a:lnSpc>
                <a:spcPct val="60000"/>
              </a:lnSpc>
              <a:spcBef>
                <a:spcPts val="0"/>
              </a:spcBef>
              <a:spcAft>
                <a:spcPts val="0"/>
              </a:spcAft>
              <a:buSzPct val="100000"/>
              <a:buNone/>
            </a:pPr>
            <a:r>
              <a:rPr lang="en-US"/>
              <a:t>o4. </a:t>
            </a:r>
            <a:endParaRPr/>
          </a:p>
        </p:txBody>
      </p:sp>
      <p:sp>
        <p:nvSpPr>
          <p:cNvPr id="615" name="Google Shape;615;p3"/>
          <p:cNvSpPr txBox="1"/>
          <p:nvPr>
            <p:ph idx="7" type="body"/>
          </p:nvPr>
        </p:nvSpPr>
        <p:spPr>
          <a:xfrm>
            <a:off x="1643379" y="3638169"/>
            <a:ext cx="5885179" cy="533400"/>
          </a:xfrm>
          <a:prstGeom prst="rect">
            <a:avLst/>
          </a:prstGeom>
          <a:noFill/>
          <a:ln>
            <a:noFill/>
          </a:ln>
        </p:spPr>
        <p:txBody>
          <a:bodyPr anchorCtr="0" anchor="b" bIns="0" lIns="0" spcFirstLastPara="1" rIns="0" wrap="square" tIns="45700">
            <a:normAutofit/>
          </a:bodyPr>
          <a:lstStyle/>
          <a:p>
            <a:pPr indent="0" lvl="0" marL="0" rtl="0" algn="l">
              <a:lnSpc>
                <a:spcPct val="100000"/>
              </a:lnSpc>
              <a:spcBef>
                <a:spcPts val="0"/>
              </a:spcBef>
              <a:spcAft>
                <a:spcPts val="0"/>
              </a:spcAft>
              <a:buSzPts val="2000"/>
              <a:buNone/>
            </a:pPr>
            <a:r>
              <a:rPr lang="en-US"/>
              <a:t>Εθνικές ιδιαιτερότητες - οδηγία NIS </a:t>
            </a:r>
            <a:endParaRPr/>
          </a:p>
        </p:txBody>
      </p:sp>
      <p:sp>
        <p:nvSpPr>
          <p:cNvPr id="616" name="Google Shape;616;p3"/>
          <p:cNvSpPr txBox="1"/>
          <p:nvPr>
            <p:ph idx="8" type="body"/>
          </p:nvPr>
        </p:nvSpPr>
        <p:spPr>
          <a:xfrm>
            <a:off x="824242" y="4264656"/>
            <a:ext cx="788639" cy="533400"/>
          </a:xfrm>
          <a:prstGeom prst="rect">
            <a:avLst/>
          </a:prstGeom>
          <a:noFill/>
          <a:ln>
            <a:noFill/>
          </a:ln>
        </p:spPr>
        <p:txBody>
          <a:bodyPr anchorCtr="0" anchor="ctr" bIns="0" lIns="0" spcFirstLastPara="1" rIns="0" wrap="square" tIns="0">
            <a:normAutofit fontScale="98409"/>
          </a:bodyPr>
          <a:lstStyle/>
          <a:p>
            <a:pPr indent="0" lvl="0" marL="0" rtl="0" algn="ctr">
              <a:lnSpc>
                <a:spcPct val="60000"/>
              </a:lnSpc>
              <a:spcBef>
                <a:spcPts val="0"/>
              </a:spcBef>
              <a:spcAft>
                <a:spcPts val="0"/>
              </a:spcAft>
              <a:buSzPct val="100000"/>
              <a:buNone/>
            </a:pPr>
            <a:r>
              <a:rPr lang="en-US"/>
              <a:t>o5. </a:t>
            </a:r>
            <a:endParaRPr/>
          </a:p>
        </p:txBody>
      </p:sp>
      <p:sp>
        <p:nvSpPr>
          <p:cNvPr id="617" name="Google Shape;617;p3"/>
          <p:cNvSpPr txBox="1"/>
          <p:nvPr>
            <p:ph idx="9" type="body"/>
          </p:nvPr>
        </p:nvSpPr>
        <p:spPr>
          <a:xfrm>
            <a:off x="1643379" y="4269747"/>
            <a:ext cx="5885179" cy="533400"/>
          </a:xfrm>
          <a:prstGeom prst="rect">
            <a:avLst/>
          </a:prstGeom>
          <a:noFill/>
          <a:ln>
            <a:noFill/>
          </a:ln>
        </p:spPr>
        <p:txBody>
          <a:bodyPr anchorCtr="0" anchor="b" bIns="0" lIns="0" spcFirstLastPara="1" rIns="0" wrap="square" tIns="45700">
            <a:normAutofit fontScale="90196" lnSpcReduction="20000"/>
          </a:bodyPr>
          <a:lstStyle/>
          <a:p>
            <a:pPr indent="0" lvl="0" marL="0" rtl="0" algn="l">
              <a:lnSpc>
                <a:spcPct val="100000"/>
              </a:lnSpc>
              <a:spcBef>
                <a:spcPts val="0"/>
              </a:spcBef>
              <a:spcAft>
                <a:spcPts val="0"/>
              </a:spcAft>
              <a:buSzPct val="100000"/>
              <a:buNone/>
            </a:pPr>
            <a:r>
              <a:rPr lang="en-US"/>
              <a:t>Σημασία των δεδομένων (ΔΠΕΕ, ευαίσθητα δεδομένα...) </a:t>
            </a:r>
            <a:endParaRPr/>
          </a:p>
        </p:txBody>
      </p:sp>
      <p:sp>
        <p:nvSpPr>
          <p:cNvPr id="618" name="Google Shape;618;p3"/>
          <p:cNvSpPr txBox="1"/>
          <p:nvPr>
            <p:ph idx="13" type="body"/>
          </p:nvPr>
        </p:nvSpPr>
        <p:spPr>
          <a:xfrm>
            <a:off x="824242" y="2378035"/>
            <a:ext cx="788639" cy="533400"/>
          </a:xfrm>
          <a:prstGeom prst="rect">
            <a:avLst/>
          </a:prstGeom>
          <a:noFill/>
          <a:ln>
            <a:noFill/>
          </a:ln>
        </p:spPr>
        <p:txBody>
          <a:bodyPr anchorCtr="0" anchor="ctr" bIns="0" lIns="0" spcFirstLastPara="1" rIns="0" wrap="square" tIns="0">
            <a:normAutofit fontScale="98409"/>
          </a:bodyPr>
          <a:lstStyle/>
          <a:p>
            <a:pPr indent="0" lvl="0" marL="0" rtl="0" algn="ctr">
              <a:lnSpc>
                <a:spcPct val="60000"/>
              </a:lnSpc>
              <a:spcBef>
                <a:spcPts val="0"/>
              </a:spcBef>
              <a:spcAft>
                <a:spcPts val="0"/>
              </a:spcAft>
              <a:buSzPct val="100000"/>
              <a:buNone/>
            </a:pPr>
            <a:r>
              <a:rPr lang="en-US"/>
              <a:t>o2. </a:t>
            </a:r>
            <a:endParaRPr/>
          </a:p>
        </p:txBody>
      </p:sp>
      <p:sp>
        <p:nvSpPr>
          <p:cNvPr id="619" name="Google Shape;619;p3"/>
          <p:cNvSpPr txBox="1"/>
          <p:nvPr>
            <p:ph idx="14" type="body"/>
          </p:nvPr>
        </p:nvSpPr>
        <p:spPr>
          <a:xfrm>
            <a:off x="1643379" y="2378035"/>
            <a:ext cx="5885179" cy="533400"/>
          </a:xfrm>
          <a:prstGeom prst="rect">
            <a:avLst/>
          </a:prstGeom>
          <a:noFill/>
          <a:ln>
            <a:noFill/>
          </a:ln>
        </p:spPr>
        <p:txBody>
          <a:bodyPr anchorCtr="0" anchor="b" bIns="0" lIns="0" spcFirstLastPara="1" rIns="0" wrap="square" tIns="45700">
            <a:normAutofit fontScale="91408" lnSpcReduction="20000"/>
          </a:bodyPr>
          <a:lstStyle/>
          <a:p>
            <a:pPr indent="0" lvl="0" marL="0" rtl="0" algn="l">
              <a:lnSpc>
                <a:spcPct val="100000"/>
              </a:lnSpc>
              <a:spcBef>
                <a:spcPts val="0"/>
              </a:spcBef>
              <a:spcAft>
                <a:spcPts val="0"/>
              </a:spcAft>
              <a:buSzPct val="100000"/>
              <a:buNone/>
            </a:pPr>
            <a:r>
              <a:rPr lang="en-US"/>
              <a:t>Ετήσιο μάθημα στο πλαίσιο των Ναυτιλιακών εργαστηρίων – (Προπαρουσίαση - Τουλόν) </a:t>
            </a:r>
            <a:endParaRPr/>
          </a:p>
        </p:txBody>
      </p:sp>
      <p:sp>
        <p:nvSpPr>
          <p:cNvPr id="620" name="Google Shape;620;p3"/>
          <p:cNvSpPr txBox="1"/>
          <p:nvPr/>
        </p:nvSpPr>
        <p:spPr>
          <a:xfrm>
            <a:off x="807966" y="4986668"/>
            <a:ext cx="788639" cy="533400"/>
          </a:xfrm>
          <a:prstGeom prst="rect">
            <a:avLst/>
          </a:prstGeom>
          <a:noFill/>
          <a:ln>
            <a:noFill/>
          </a:ln>
        </p:spPr>
        <p:txBody>
          <a:bodyPr anchorCtr="0" anchor="ctr" bIns="0" lIns="0" spcFirstLastPara="1" rIns="0" wrap="square" tIns="0">
            <a:normAutofit fontScale="98409"/>
          </a:bodyPr>
          <a:lstStyle/>
          <a:p>
            <a:pPr indent="0" lvl="0" marL="0" marR="0" rtl="0" algn="ctr">
              <a:lnSpc>
                <a:spcPct val="60000"/>
              </a:lnSpc>
              <a:spcBef>
                <a:spcPts val="0"/>
              </a:spcBef>
              <a:spcAft>
                <a:spcPts val="0"/>
              </a:spcAft>
              <a:buClr>
                <a:srgbClr val="FFBA00"/>
              </a:buClr>
              <a:buSzPct val="100000"/>
              <a:buFont typeface="Calibri"/>
              <a:buNone/>
            </a:pPr>
            <a:r>
              <a:rPr b="0" baseline="-25000" i="0" lang="en-US" sz="4400" u="none" cap="none" strike="noStrike">
                <a:solidFill>
                  <a:srgbClr val="D87A1A"/>
                </a:solidFill>
                <a:latin typeface="Century Gothic"/>
                <a:ea typeface="Century Gothic"/>
                <a:cs typeface="Century Gothic"/>
                <a:sym typeface="Century Gothic"/>
              </a:rPr>
              <a:t>o6. </a:t>
            </a:r>
            <a:endParaRPr/>
          </a:p>
        </p:txBody>
      </p:sp>
      <p:sp>
        <p:nvSpPr>
          <p:cNvPr id="621" name="Google Shape;621;p3"/>
          <p:cNvSpPr txBox="1"/>
          <p:nvPr/>
        </p:nvSpPr>
        <p:spPr>
          <a:xfrm>
            <a:off x="1627103" y="4989054"/>
            <a:ext cx="5885179" cy="533400"/>
          </a:xfrm>
          <a:prstGeom prst="rect">
            <a:avLst/>
          </a:prstGeom>
          <a:noFill/>
          <a:ln>
            <a:noFill/>
          </a:ln>
        </p:spPr>
        <p:txBody>
          <a:bodyPr anchorCtr="0" anchor="b" bIns="0" lIns="0" spcFirstLastPara="1" rIns="0" wrap="square" tIns="45700">
            <a:normAutofit fontScale="85942"/>
          </a:bodyPr>
          <a:lstStyle/>
          <a:p>
            <a:pPr indent="0" lvl="0" marL="0" marR="0" rtl="0" algn="l">
              <a:lnSpc>
                <a:spcPct val="100000"/>
              </a:lnSpc>
              <a:spcBef>
                <a:spcPts val="0"/>
              </a:spcBef>
              <a:spcAft>
                <a:spcPts val="0"/>
              </a:spcAft>
              <a:buClr>
                <a:srgbClr val="FFBA00"/>
              </a:buClr>
              <a:buSzPct val="100000"/>
              <a:buFont typeface="Calibri"/>
              <a:buNone/>
            </a:pPr>
            <a:r>
              <a:rPr lang="en-US" sz="2000">
                <a:solidFill>
                  <a:srgbClr val="7F7F7F"/>
                </a:solidFill>
                <a:latin typeface="Century Gothic"/>
                <a:ea typeface="Century Gothic"/>
                <a:cs typeface="Century Gothic"/>
                <a:sym typeface="Century Gothic"/>
              </a:rPr>
              <a:t>Εκτίμηση και μετριασμός κινδύνου (π.χ. Κρυπτογραφία) </a:t>
            </a:r>
            <a:endParaRPr b="0" i="0" sz="2000" u="none" cap="none" strike="noStrike">
              <a:solidFill>
                <a:srgbClr val="7F7F7F"/>
              </a:solidFill>
              <a:latin typeface="Century Gothic"/>
              <a:ea typeface="Century Gothic"/>
              <a:cs typeface="Century Gothic"/>
              <a:sym typeface="Century Gothic"/>
            </a:endParaRPr>
          </a:p>
        </p:txBody>
      </p:sp>
      <p:sp>
        <p:nvSpPr>
          <p:cNvPr id="622" name="Google Shape;622;p3"/>
          <p:cNvSpPr txBox="1"/>
          <p:nvPr/>
        </p:nvSpPr>
        <p:spPr>
          <a:xfrm>
            <a:off x="807966" y="5615541"/>
            <a:ext cx="788639" cy="533400"/>
          </a:xfrm>
          <a:prstGeom prst="rect">
            <a:avLst/>
          </a:prstGeom>
          <a:noFill/>
          <a:ln>
            <a:noFill/>
          </a:ln>
        </p:spPr>
        <p:txBody>
          <a:bodyPr anchorCtr="0" anchor="ctr" bIns="0" lIns="0" spcFirstLastPara="1" rIns="0" wrap="square" tIns="0">
            <a:normAutofit fontScale="98409"/>
          </a:bodyPr>
          <a:lstStyle/>
          <a:p>
            <a:pPr indent="0" lvl="0" marL="0" marR="0" rtl="0" algn="ctr">
              <a:lnSpc>
                <a:spcPct val="60000"/>
              </a:lnSpc>
              <a:spcBef>
                <a:spcPts val="0"/>
              </a:spcBef>
              <a:spcAft>
                <a:spcPts val="0"/>
              </a:spcAft>
              <a:buClr>
                <a:srgbClr val="FFBA00"/>
              </a:buClr>
              <a:buSzPct val="100000"/>
              <a:buFont typeface="Calibri"/>
              <a:buNone/>
            </a:pPr>
            <a:r>
              <a:rPr b="0" baseline="-25000" i="0" lang="en-US" sz="4400" u="none" cap="none" strike="noStrike">
                <a:solidFill>
                  <a:srgbClr val="D87A1A"/>
                </a:solidFill>
                <a:latin typeface="Century Gothic"/>
                <a:ea typeface="Century Gothic"/>
                <a:cs typeface="Century Gothic"/>
                <a:sym typeface="Century Gothic"/>
              </a:rPr>
              <a:t>o7. </a:t>
            </a:r>
            <a:endParaRPr/>
          </a:p>
        </p:txBody>
      </p:sp>
      <p:sp>
        <p:nvSpPr>
          <p:cNvPr id="623" name="Google Shape;623;p3"/>
          <p:cNvSpPr txBox="1"/>
          <p:nvPr/>
        </p:nvSpPr>
        <p:spPr>
          <a:xfrm>
            <a:off x="1627103" y="5622537"/>
            <a:ext cx="5885179" cy="730126"/>
          </a:xfrm>
          <a:prstGeom prst="rect">
            <a:avLst/>
          </a:prstGeom>
          <a:noFill/>
          <a:ln>
            <a:noFill/>
          </a:ln>
        </p:spPr>
        <p:txBody>
          <a:bodyPr anchorCtr="0" anchor="b" bIns="0" lIns="0" spcFirstLastPara="1" rIns="0" wrap="square" tIns="45700">
            <a:normAutofit fontScale="95833"/>
          </a:bodyPr>
          <a:lstStyle/>
          <a:p>
            <a:pPr indent="0" lvl="0" marL="0" marR="0" rtl="0" algn="l">
              <a:lnSpc>
                <a:spcPct val="60000"/>
              </a:lnSpc>
              <a:spcBef>
                <a:spcPts val="0"/>
              </a:spcBef>
              <a:spcAft>
                <a:spcPts val="0"/>
              </a:spcAft>
              <a:buClr>
                <a:srgbClr val="FFBA00"/>
              </a:buClr>
              <a:buSzPct val="100000"/>
              <a:buFont typeface="Calibri"/>
              <a:buNone/>
            </a:pPr>
            <a:r>
              <a:rPr b="0" i="0" lang="en-US" sz="1700" u="none" cap="none" strike="noStrike">
                <a:solidFill>
                  <a:srgbClr val="7F7F7F"/>
                </a:solidFill>
                <a:latin typeface="Century Gothic"/>
                <a:ea typeface="Century Gothic"/>
                <a:cs typeface="Century Gothic"/>
                <a:sym typeface="Century Gothic"/>
              </a:rPr>
              <a:t>C2B Συμβουλευτικές υπηρεσίες </a:t>
            </a:r>
            <a:endParaRPr/>
          </a:p>
          <a:p>
            <a:pPr indent="0" lvl="0" marL="0" marR="0" rtl="0" algn="l">
              <a:lnSpc>
                <a:spcPct val="60000"/>
              </a:lnSpc>
              <a:spcBef>
                <a:spcPts val="800"/>
              </a:spcBef>
              <a:spcAft>
                <a:spcPts val="0"/>
              </a:spcAft>
              <a:buClr>
                <a:srgbClr val="FFBA00"/>
              </a:buClr>
              <a:buSzPct val="100000"/>
              <a:buFont typeface="Calibri"/>
              <a:buNone/>
            </a:pPr>
            <a:r>
              <a:rPr b="0" i="0" lang="en-US" sz="1300" u="none" cap="none" strike="noStrike">
                <a:solidFill>
                  <a:srgbClr val="7F7F7F"/>
                </a:solidFill>
                <a:latin typeface="Century Gothic"/>
                <a:ea typeface="Century Gothic"/>
                <a:cs typeface="Century Gothic"/>
                <a:sym typeface="Century Gothic"/>
              </a:rPr>
              <a:t>115 rue du maréchal Foch –F83.200 LE REVEST – France</a:t>
            </a:r>
            <a:r>
              <a:rPr b="0" i="0" lang="en-US" sz="2000" u="none" cap="none" strike="noStrike">
                <a:solidFill>
                  <a:srgbClr val="7F7F7F"/>
                </a:solidFill>
                <a:latin typeface="Century Gothic"/>
                <a:ea typeface="Century Gothic"/>
                <a:cs typeface="Century Gothic"/>
                <a:sym typeface="Century Gothic"/>
              </a:rPr>
              <a:t> </a:t>
            </a:r>
            <a:endParaRPr/>
          </a:p>
        </p:txBody>
      </p:sp>
      <p:sp>
        <p:nvSpPr>
          <p:cNvPr id="624" name="Google Shape;624;p3"/>
          <p:cNvSpPr txBox="1"/>
          <p:nvPr>
            <p:ph idx="11" type="ftr"/>
          </p:nvPr>
        </p:nvSpPr>
        <p:spPr>
          <a:xfrm>
            <a:off x="122444" y="6591750"/>
            <a:ext cx="7862559" cy="449995"/>
          </a:xfrm>
          <a:prstGeom prst="rect">
            <a:avLst/>
          </a:prstGeom>
          <a:noFill/>
          <a:ln>
            <a:noFill/>
          </a:ln>
        </p:spPr>
        <p:txBody>
          <a:bodyPr anchorCtr="0" anchor="t" bIns="45700" lIns="91425" spcFirstLastPara="1" rIns="91425" wrap="square" tIns="45700">
            <a:normAutofit fontScale="93076"/>
          </a:bodyPr>
          <a:lstStyle/>
          <a:p>
            <a:pPr indent="0" lvl="0" marL="0" marR="0" rtl="0" algn="l">
              <a:lnSpc>
                <a:spcPct val="100000"/>
              </a:lnSpc>
              <a:spcBef>
                <a:spcPts val="0"/>
              </a:spcBef>
              <a:spcAft>
                <a:spcPts val="0"/>
              </a:spcAft>
              <a:buClr>
                <a:schemeClr val="dk1"/>
              </a:buClr>
              <a:buSzPct val="100000"/>
              <a:buFont typeface="Century Gothic"/>
              <a:buNone/>
            </a:pPr>
            <a:r>
              <a:rPr b="0" i="0" lang="en-US" sz="1100" u="none" cap="none" strike="noStrike">
                <a:latin typeface="Century Gothic"/>
                <a:ea typeface="Century Gothic"/>
                <a:cs typeface="Century Gothic"/>
                <a:sym typeface="Century Gothic"/>
              </a:rPr>
              <a:t>CSP0008_C_M_CRITICAL INFRASTRUCTURE SECURITY FOR MARITIME : ΠΡΌΤΥΠΟ ΠΟΥ ΔΗΜΙΟΥΡΓΉΘΗΚΕ ΑΠΌ ΤΗΝ PR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30"/>
          <p:cNvSpPr txBox="1"/>
          <p:nvPr>
            <p:ph type="title"/>
          </p:nvPr>
        </p:nvSpPr>
        <p:spPr>
          <a:xfrm>
            <a:off x="145808" y="523567"/>
            <a:ext cx="6735966" cy="812215"/>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000000"/>
              </a:buClr>
              <a:buSzPct val="100000"/>
              <a:buFont typeface="Book Antiqua"/>
              <a:buNone/>
            </a:pPr>
            <a:r>
              <a:rPr lang="en-US" sz="4800">
                <a:solidFill>
                  <a:srgbClr val="000000"/>
                </a:solidFill>
                <a:latin typeface="Book Antiqua"/>
                <a:ea typeface="Book Antiqua"/>
                <a:cs typeface="Book Antiqua"/>
                <a:sym typeface="Book Antiqua"/>
              </a:rPr>
              <a:t>Κίνδυνοι για τις κρίσιμες υποδομές στη ναυτιλία</a:t>
            </a:r>
            <a:endParaRPr sz="4800">
              <a:solidFill>
                <a:srgbClr val="000000"/>
              </a:solidFill>
              <a:latin typeface="Book Antiqua"/>
              <a:ea typeface="Book Antiqua"/>
              <a:cs typeface="Book Antiqua"/>
              <a:sym typeface="Book Antiqua"/>
            </a:endParaRPr>
          </a:p>
        </p:txBody>
      </p:sp>
      <p:pic>
        <p:nvPicPr>
          <p:cNvPr descr="Une image contenant eau, bateau, extérieur, ciel&#10;&#10;Description générée automatiquement" id="1028" name="Google Shape;1028;p30"/>
          <p:cNvPicPr preferRelativeResize="0"/>
          <p:nvPr/>
        </p:nvPicPr>
        <p:blipFill rotWithShape="1">
          <a:blip r:embed="rId3">
            <a:alphaModFix/>
          </a:blip>
          <a:srcRect b="-1" l="0" r="0" t="0"/>
          <a:stretch/>
        </p:blipFill>
        <p:spPr>
          <a:xfrm>
            <a:off x="6229217" y="10"/>
            <a:ext cx="5962785" cy="6857991"/>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sp>
        <p:nvSpPr>
          <p:cNvPr id="1029" name="Google Shape;1029;p30"/>
          <p:cNvSpPr txBox="1"/>
          <p:nvPr/>
        </p:nvSpPr>
        <p:spPr>
          <a:xfrm>
            <a:off x="672138" y="1859339"/>
            <a:ext cx="5683307" cy="2923877"/>
          </a:xfrm>
          <a:prstGeom prst="rect">
            <a:avLst/>
          </a:prstGeom>
          <a:noFill/>
          <a:ln>
            <a:noFill/>
          </a:ln>
        </p:spPr>
        <p:txBody>
          <a:bodyPr anchorCtr="0" anchor="t" bIns="45700" lIns="91425" spcFirstLastPara="1" rIns="91425" wrap="square" tIns="45700">
            <a:normAutofit fontScale="93706"/>
          </a:bodyPr>
          <a:lstStyle/>
          <a:p>
            <a:pPr indent="0" lvl="0" marL="0" marR="0" rtl="0" algn="l">
              <a:spcBef>
                <a:spcPts val="0"/>
              </a:spcBef>
              <a:spcAft>
                <a:spcPts val="0"/>
              </a:spcAft>
              <a:buNone/>
            </a:pPr>
            <a:r>
              <a:rPr b="1" lang="en-US" sz="2800">
                <a:solidFill>
                  <a:srgbClr val="000000"/>
                </a:solidFill>
                <a:latin typeface="Calibri"/>
                <a:ea typeface="Calibri"/>
                <a:cs typeface="Calibri"/>
                <a:sym typeface="Calibri"/>
              </a:rPr>
              <a:t>Θέμα 3: Η σημασία των δεδομένων </a:t>
            </a:r>
            <a:endParaRPr/>
          </a:p>
          <a:p>
            <a:pPr indent="0" lvl="0" marL="0" marR="0" rtl="0" algn="l">
              <a:spcBef>
                <a:spcPts val="0"/>
              </a:spcBef>
              <a:spcAft>
                <a:spcPts val="0"/>
              </a:spcAft>
              <a:buNone/>
            </a:pPr>
            <a:r>
              <a:t/>
            </a:r>
            <a:endParaRPr b="1" sz="2800">
              <a:solidFill>
                <a:srgbClr val="000000"/>
              </a:solidFill>
              <a:latin typeface="Calibri"/>
              <a:ea typeface="Calibri"/>
              <a:cs typeface="Calibri"/>
              <a:sym typeface="Calibri"/>
            </a:endParaRPr>
          </a:p>
          <a:p>
            <a:pPr indent="-381049" lvl="0" marL="380990" marR="0" rtl="0" algn="l">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Κανονισμος της ΕΕ. </a:t>
            </a:r>
            <a:endParaRPr/>
          </a:p>
          <a:p>
            <a:pPr indent="-381049" lvl="0" marL="380990" marR="0" rtl="0" algn="l">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Διαβαθμισμένα δεδομένα/ ευαίσθητα δεδομένα </a:t>
            </a:r>
            <a:endParaRPr/>
          </a:p>
          <a:p>
            <a:pPr indent="-381049" lvl="0" marL="380990" marR="0" rtl="0" algn="l">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Επεξεργασία δεδομένων </a:t>
            </a:r>
            <a:endParaRPr sz="2400">
              <a:solidFill>
                <a:srgbClr val="000000"/>
              </a:solidFill>
              <a:latin typeface="Calibri"/>
              <a:ea typeface="Calibri"/>
              <a:cs typeface="Calibri"/>
              <a:sym typeface="Calibri"/>
            </a:endParaRPr>
          </a:p>
          <a:p>
            <a:pPr indent="-176330" lvl="0" marL="342891" marR="0" rtl="0" algn="l">
              <a:spcBef>
                <a:spcPts val="0"/>
              </a:spcBef>
              <a:spcAft>
                <a:spcPts val="0"/>
              </a:spcAft>
              <a:buClr>
                <a:schemeClr val="dk1"/>
              </a:buClr>
              <a:buSzPct val="100000"/>
              <a:buFont typeface="Arial"/>
              <a:buNone/>
            </a:pPr>
            <a:r>
              <a:t/>
            </a:r>
            <a:endParaRPr sz="2800">
              <a:solidFill>
                <a:srgbClr val="000000"/>
              </a:solidFill>
              <a:latin typeface="Calibri"/>
              <a:ea typeface="Calibri"/>
              <a:cs typeface="Calibri"/>
              <a:sym typeface="Calibri"/>
            </a:endParaRPr>
          </a:p>
          <a:p>
            <a:pPr indent="-176330" lvl="0" marL="342891" marR="0" rtl="0" algn="l">
              <a:spcBef>
                <a:spcPts val="0"/>
              </a:spcBef>
              <a:spcAft>
                <a:spcPts val="0"/>
              </a:spcAft>
              <a:buClr>
                <a:schemeClr val="dk1"/>
              </a:buClr>
              <a:buSzPct val="100000"/>
              <a:buFont typeface="Arial"/>
              <a:buNone/>
            </a:pPr>
            <a:r>
              <a:t/>
            </a:r>
            <a:endParaRPr sz="2800">
              <a:solidFill>
                <a:srgbClr val="000000"/>
              </a:solidFill>
              <a:latin typeface="Calibri"/>
              <a:ea typeface="Calibri"/>
              <a:cs typeface="Calibri"/>
              <a:sym typeface="Calibri"/>
            </a:endParaRPr>
          </a:p>
        </p:txBody>
      </p:sp>
      <p:pic>
        <p:nvPicPr>
          <p:cNvPr descr="Une image contenant texte, personne, Appareils électroniques, habits&#10;&#10;Description générée automatiquement" id="1030" name="Google Shape;1030;p30"/>
          <p:cNvPicPr preferRelativeResize="0"/>
          <p:nvPr/>
        </p:nvPicPr>
        <p:blipFill rotWithShape="1">
          <a:blip r:embed="rId4">
            <a:alphaModFix/>
          </a:blip>
          <a:srcRect b="0" l="0" r="0" t="0"/>
          <a:stretch/>
        </p:blipFill>
        <p:spPr>
          <a:xfrm>
            <a:off x="1797957" y="4669065"/>
            <a:ext cx="4038600" cy="2019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5" name="Shape 1035"/>
        <p:cNvGrpSpPr/>
        <p:nvPr/>
      </p:nvGrpSpPr>
      <p:grpSpPr>
        <a:xfrm>
          <a:off x="0" y="0"/>
          <a:ext cx="0" cy="0"/>
          <a:chOff x="0" y="0"/>
          <a:chExt cx="0" cy="0"/>
        </a:xfrm>
      </p:grpSpPr>
      <p:sp>
        <p:nvSpPr>
          <p:cNvPr id="1036" name="Google Shape;1036;p31"/>
          <p:cNvSpPr txBox="1"/>
          <p:nvPr/>
        </p:nvSpPr>
        <p:spPr>
          <a:xfrm>
            <a:off x="-128750" y="0"/>
            <a:ext cx="7234402" cy="85725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en-US" sz="3600">
                <a:solidFill>
                  <a:schemeClr val="dk1"/>
                </a:solidFill>
                <a:latin typeface="Calibri"/>
                <a:ea typeface="Calibri"/>
                <a:cs typeface="Calibri"/>
                <a:sym typeface="Calibri"/>
              </a:rPr>
              <a:t>Ναυτιλιακές / ψηφιακές ομοιότητες </a:t>
            </a:r>
            <a:endParaRPr/>
          </a:p>
        </p:txBody>
      </p:sp>
      <p:graphicFrame>
        <p:nvGraphicFramePr>
          <p:cNvPr id="1037" name="Google Shape;1037;p31"/>
          <p:cNvGraphicFramePr/>
          <p:nvPr/>
        </p:nvGraphicFramePr>
        <p:xfrm>
          <a:off x="1103651" y="1113169"/>
          <a:ext cx="3000000" cy="3000000"/>
        </p:xfrm>
        <a:graphic>
          <a:graphicData uri="http://schemas.openxmlformats.org/drawingml/2006/table">
            <a:tbl>
              <a:tblPr bandRow="1" firstRow="1">
                <a:noFill/>
                <a:tableStyleId>{447278F4-AB42-4102-AEE1-B8F2A27BB3CA}</a:tableStyleId>
              </a:tblPr>
              <a:tblGrid>
                <a:gridCol w="2012125"/>
                <a:gridCol w="3928425"/>
                <a:gridCol w="4352550"/>
              </a:tblGrid>
              <a:tr h="499425">
                <a:tc>
                  <a:txBody>
                    <a:bodyPr/>
                    <a:lstStyle/>
                    <a:p>
                      <a:pPr indent="0" lvl="0" marL="0" marR="0" rtl="0" algn="l">
                        <a:spcBef>
                          <a:spcPts val="0"/>
                        </a:spcBef>
                        <a:spcAft>
                          <a:spcPts val="0"/>
                        </a:spcAft>
                        <a:buNone/>
                      </a:pPr>
                      <a:r>
                        <a:t/>
                      </a:r>
                      <a:endParaRPr sz="2000"/>
                    </a:p>
                  </a:txBody>
                  <a:tcPr marT="45725" marB="45725" marR="91450" marL="91450">
                    <a:solidFill>
                      <a:srgbClr val="2F5496"/>
                    </a:solidFill>
                  </a:tcPr>
                </a:tc>
                <a:tc>
                  <a:txBody>
                    <a:bodyPr/>
                    <a:lstStyle/>
                    <a:p>
                      <a:pPr indent="0" lvl="0" marL="0" marR="0" rtl="0" algn="ctr">
                        <a:spcBef>
                          <a:spcPts val="0"/>
                        </a:spcBef>
                        <a:spcAft>
                          <a:spcPts val="0"/>
                        </a:spcAft>
                        <a:buNone/>
                      </a:pPr>
                      <a:r>
                        <a:rPr lang="en-US" sz="2400"/>
                        <a:t>Ναυτιλία </a:t>
                      </a:r>
                      <a:endParaRPr/>
                    </a:p>
                  </a:txBody>
                  <a:tcPr marT="45725" marB="45725" marR="91450" marL="91450">
                    <a:solidFill>
                      <a:srgbClr val="2F5496"/>
                    </a:solidFill>
                  </a:tcPr>
                </a:tc>
                <a:tc>
                  <a:txBody>
                    <a:bodyPr/>
                    <a:lstStyle/>
                    <a:p>
                      <a:pPr indent="0" lvl="0" marL="0" marR="0" rtl="0" algn="ctr">
                        <a:spcBef>
                          <a:spcPts val="0"/>
                        </a:spcBef>
                        <a:spcAft>
                          <a:spcPts val="0"/>
                        </a:spcAft>
                        <a:buNone/>
                      </a:pPr>
                      <a:r>
                        <a:rPr lang="en-US" sz="2400"/>
                        <a:t>Ψηφιακή </a:t>
                      </a:r>
                      <a:endParaRPr/>
                    </a:p>
                  </a:txBody>
                  <a:tcPr marT="45725" marB="45725" marR="91450" marL="91450">
                    <a:solidFill>
                      <a:srgbClr val="2F5496"/>
                    </a:solidFill>
                  </a:tcPr>
                </a:tc>
              </a:tr>
              <a:tr h="432825">
                <a:tc>
                  <a:txBody>
                    <a:bodyPr/>
                    <a:lstStyle/>
                    <a:p>
                      <a:pPr indent="0" lvl="0" marL="0" marR="0" rtl="0" algn="l">
                        <a:spcBef>
                          <a:spcPts val="0"/>
                        </a:spcBef>
                        <a:spcAft>
                          <a:spcPts val="0"/>
                        </a:spcAft>
                        <a:buNone/>
                      </a:pPr>
                      <a:r>
                        <a:rPr lang="en-US" sz="2000"/>
                        <a:t>Διάσταση </a:t>
                      </a:r>
                      <a:endParaRPr/>
                    </a:p>
                  </a:txBody>
                  <a:tcPr marT="45725" marB="45725" marR="91450" marL="91450"/>
                </a:tc>
                <a:tc>
                  <a:txBody>
                    <a:bodyPr/>
                    <a:lstStyle/>
                    <a:p>
                      <a:pPr indent="0" lvl="0" marL="0" marR="0" rtl="0" algn="ctr">
                        <a:spcBef>
                          <a:spcPts val="0"/>
                        </a:spcBef>
                        <a:spcAft>
                          <a:spcPts val="0"/>
                        </a:spcAft>
                        <a:buNone/>
                      </a:pPr>
                      <a:r>
                        <a:rPr lang="en-US" sz="2000"/>
                        <a:t>80% της γης </a:t>
                      </a:r>
                      <a:endParaRPr/>
                    </a:p>
                  </a:txBody>
                  <a:tcPr marT="45725" marB="45725" marR="91450" marL="91450"/>
                </a:tc>
                <a:tc>
                  <a:txBody>
                    <a:bodyPr/>
                    <a:lstStyle/>
                    <a:p>
                      <a:pPr indent="0" lvl="0" marL="0" marR="0" rtl="0" algn="ctr">
                        <a:spcBef>
                          <a:spcPts val="0"/>
                        </a:spcBef>
                        <a:spcAft>
                          <a:spcPts val="0"/>
                        </a:spcAft>
                        <a:buNone/>
                      </a:pPr>
                      <a:r>
                        <a:rPr lang="en-US" sz="2000"/>
                        <a:t>Απεριόριστο </a:t>
                      </a:r>
                      <a:endParaRPr sz="2000"/>
                    </a:p>
                  </a:txBody>
                  <a:tcPr marT="45725" marB="45725" marR="91450" marL="91450"/>
                </a:tc>
              </a:tr>
              <a:tr h="765775">
                <a:tc>
                  <a:txBody>
                    <a:bodyPr/>
                    <a:lstStyle/>
                    <a:p>
                      <a:pPr indent="0" lvl="0" marL="0" marR="0" rtl="0" algn="l">
                        <a:spcBef>
                          <a:spcPts val="0"/>
                        </a:spcBef>
                        <a:spcAft>
                          <a:spcPts val="0"/>
                        </a:spcAft>
                        <a:buNone/>
                      </a:pPr>
                      <a:r>
                        <a:rPr lang="en-US" sz="2000"/>
                        <a:t>Νομικές </a:t>
                      </a:r>
                      <a:endParaRPr/>
                    </a:p>
                  </a:txBody>
                  <a:tcPr marT="45725" marB="45725" marR="91450" marL="91450"/>
                </a:tc>
                <a:tc>
                  <a:txBody>
                    <a:bodyPr/>
                    <a:lstStyle/>
                    <a:p>
                      <a:pPr indent="0" lvl="0" marL="0" marR="0" rtl="0" algn="ctr">
                        <a:spcBef>
                          <a:spcPts val="0"/>
                        </a:spcBef>
                        <a:spcAft>
                          <a:spcPts val="0"/>
                        </a:spcAft>
                        <a:buNone/>
                      </a:pPr>
                      <a:r>
                        <a:rPr lang="en-US" sz="2000"/>
                        <a:t>Αδύναμος διεθνής </a:t>
                      </a:r>
                      <a:r>
                        <a:rPr b="0" lang="en-US" sz="2000"/>
                        <a:t>κανονισμός</a:t>
                      </a:r>
                      <a:r>
                        <a:rPr lang="en-US" sz="2000"/>
                        <a:t> </a:t>
                      </a:r>
                      <a:endParaRPr/>
                    </a:p>
                    <a:p>
                      <a:pPr indent="0" lvl="0" marL="0" marR="0" rtl="0" algn="ctr">
                        <a:spcBef>
                          <a:spcPts val="0"/>
                        </a:spcBef>
                        <a:spcAft>
                          <a:spcPts val="0"/>
                        </a:spcAft>
                        <a:buNone/>
                      </a:pPr>
                      <a:r>
                        <a:rPr lang="en-US" sz="2000"/>
                        <a:t>UNCLOS </a:t>
                      </a:r>
                      <a:endParaRPr/>
                    </a:p>
                  </a:txBody>
                  <a:tcPr marT="45725" marB="45725" marR="91450" marL="91450"/>
                </a:tc>
                <a:tc>
                  <a:txBody>
                    <a:bodyPr/>
                    <a:lstStyle/>
                    <a:p>
                      <a:pPr indent="0" lvl="0" marL="0" marR="0" rtl="0" algn="ctr">
                        <a:spcBef>
                          <a:spcPts val="0"/>
                        </a:spcBef>
                        <a:spcAft>
                          <a:spcPts val="0"/>
                        </a:spcAft>
                        <a:buNone/>
                      </a:pPr>
                      <a:r>
                        <a:rPr lang="en-US" sz="2000"/>
                        <a:t>Περιορισμένος διεθνής </a:t>
                      </a:r>
                      <a:r>
                        <a:rPr b="0" lang="en-US" sz="2000"/>
                        <a:t>κανονισμός</a:t>
                      </a:r>
                      <a:endParaRPr sz="2000"/>
                    </a:p>
                    <a:p>
                      <a:pPr indent="0" lvl="0" marL="0" marR="0" rtl="0" algn="ctr">
                        <a:spcBef>
                          <a:spcPts val="0"/>
                        </a:spcBef>
                        <a:spcAft>
                          <a:spcPts val="0"/>
                        </a:spcAft>
                        <a:buNone/>
                      </a:pPr>
                      <a:r>
                        <a:rPr lang="en-US" sz="2000"/>
                        <a:t>GDPR</a:t>
                      </a:r>
                      <a:endParaRPr/>
                    </a:p>
                  </a:txBody>
                  <a:tcPr marT="45725" marB="45725" marR="91450" marL="91450"/>
                </a:tc>
              </a:tr>
              <a:tr h="765775">
                <a:tc>
                  <a:txBody>
                    <a:bodyPr/>
                    <a:lstStyle/>
                    <a:p>
                      <a:pPr indent="0" lvl="0" marL="0" marR="0" rtl="0" algn="l">
                        <a:spcBef>
                          <a:spcPts val="0"/>
                        </a:spcBef>
                        <a:spcAft>
                          <a:spcPts val="0"/>
                        </a:spcAft>
                        <a:buNone/>
                      </a:pPr>
                      <a:r>
                        <a:rPr lang="en-US" sz="2000"/>
                        <a:t>Οικονομικές</a:t>
                      </a:r>
                      <a:endParaRPr sz="2000"/>
                    </a:p>
                  </a:txBody>
                  <a:tcPr marT="45725" marB="45725" marR="91450" marL="91450"/>
                </a:tc>
                <a:tc>
                  <a:txBody>
                    <a:bodyPr/>
                    <a:lstStyle/>
                    <a:p>
                      <a:pPr indent="0" lvl="0" marL="0" marR="0" rtl="0" algn="ctr">
                        <a:spcBef>
                          <a:spcPts val="0"/>
                        </a:spcBef>
                        <a:spcAft>
                          <a:spcPts val="0"/>
                        </a:spcAft>
                        <a:buNone/>
                      </a:pPr>
                      <a:r>
                        <a:rPr lang="en-US" sz="2000"/>
                        <a:t>90% του διεθνούς εμπορίου </a:t>
                      </a:r>
                      <a:endParaRPr/>
                    </a:p>
                    <a:p>
                      <a:pPr indent="0" lvl="0" marL="0" marR="0" rtl="0" algn="ctr">
                        <a:spcBef>
                          <a:spcPts val="0"/>
                        </a:spcBef>
                        <a:spcAft>
                          <a:spcPts val="0"/>
                        </a:spcAft>
                        <a:buNone/>
                      </a:pPr>
                      <a:r>
                        <a:rPr lang="en-US" sz="2000"/>
                        <a:t>Σταθερό </a:t>
                      </a:r>
                      <a:endParaRPr/>
                    </a:p>
                  </a:txBody>
                  <a:tcPr marT="45725" marB="45725" marR="91450" marL="91450"/>
                </a:tc>
                <a:tc>
                  <a:txBody>
                    <a:bodyPr/>
                    <a:lstStyle/>
                    <a:p>
                      <a:pPr indent="0" lvl="0" marL="0" marR="0" rtl="0" algn="ctr">
                        <a:spcBef>
                          <a:spcPts val="0"/>
                        </a:spcBef>
                        <a:spcAft>
                          <a:spcPts val="0"/>
                        </a:spcAft>
                        <a:buNone/>
                      </a:pPr>
                      <a:r>
                        <a:rPr lang="en-US" sz="2000"/>
                        <a:t>50% των διεθνών συναλλαγών </a:t>
                      </a:r>
                      <a:endParaRPr/>
                    </a:p>
                    <a:p>
                      <a:pPr indent="0" lvl="0" marL="0" marR="0" rtl="0" algn="ctr">
                        <a:spcBef>
                          <a:spcPts val="0"/>
                        </a:spcBef>
                        <a:spcAft>
                          <a:spcPts val="0"/>
                        </a:spcAft>
                        <a:buNone/>
                      </a:pPr>
                      <a:r>
                        <a:rPr lang="en-US" sz="2000"/>
                        <a:t>Μόνιμη ανάπτυξη </a:t>
                      </a:r>
                      <a:endParaRPr sz="2000"/>
                    </a:p>
                  </a:txBody>
                  <a:tcPr marT="45725" marB="45725" marR="91450" marL="91450"/>
                </a:tc>
              </a:tr>
              <a:tr h="432825">
                <a:tc>
                  <a:txBody>
                    <a:bodyPr/>
                    <a:lstStyle/>
                    <a:p>
                      <a:pPr indent="0" lvl="0" marL="0" marR="0" rtl="0" algn="l">
                        <a:spcBef>
                          <a:spcPts val="0"/>
                        </a:spcBef>
                        <a:spcAft>
                          <a:spcPts val="0"/>
                        </a:spcAft>
                        <a:buNone/>
                      </a:pPr>
                      <a:r>
                        <a:rPr lang="en-US" sz="2000"/>
                        <a:t>Περιβάλλον </a:t>
                      </a:r>
                      <a:endParaRPr sz="2000"/>
                    </a:p>
                  </a:txBody>
                  <a:tcPr marT="45725" marB="45725" marR="91450" marL="91450"/>
                </a:tc>
                <a:tc>
                  <a:txBody>
                    <a:bodyPr/>
                    <a:lstStyle/>
                    <a:p>
                      <a:pPr indent="0" lvl="0" marL="0" marR="0" rtl="0" algn="ctr">
                        <a:spcBef>
                          <a:spcPts val="0"/>
                        </a:spcBef>
                        <a:spcAft>
                          <a:spcPts val="0"/>
                        </a:spcAft>
                        <a:buNone/>
                      </a:pPr>
                      <a:r>
                        <a:rPr lang="en-US" sz="2000"/>
                        <a:t>Απρόβλεπτος : Αέρας, αλάτι, φυσικοί κίνδυνοι </a:t>
                      </a:r>
                      <a:endParaRPr/>
                    </a:p>
                  </a:txBody>
                  <a:tcPr marT="45725" marB="45725" marR="91450" marL="91450"/>
                </a:tc>
                <a:tc>
                  <a:txBody>
                    <a:bodyPr/>
                    <a:lstStyle/>
                    <a:p>
                      <a:pPr indent="0" lvl="0" marL="0" marR="0" rtl="0" algn="ctr">
                        <a:spcBef>
                          <a:spcPts val="0"/>
                        </a:spcBef>
                        <a:spcAft>
                          <a:spcPts val="0"/>
                        </a:spcAft>
                        <a:buNone/>
                      </a:pPr>
                      <a:r>
                        <a:rPr lang="en-US" sz="2000"/>
                        <a:t>Απρόβλεπτος: Εικονικότητα </a:t>
                      </a:r>
                      <a:endParaRPr/>
                    </a:p>
                  </a:txBody>
                  <a:tcPr marT="45725" marB="45725" marR="91450" marL="91450"/>
                </a:tc>
              </a:tr>
              <a:tr h="765775">
                <a:tc>
                  <a:txBody>
                    <a:bodyPr/>
                    <a:lstStyle/>
                    <a:p>
                      <a:pPr indent="0" lvl="0" marL="0" marR="0" rtl="0" algn="l">
                        <a:spcBef>
                          <a:spcPts val="0"/>
                        </a:spcBef>
                        <a:spcAft>
                          <a:spcPts val="0"/>
                        </a:spcAft>
                        <a:buNone/>
                      </a:pPr>
                      <a:r>
                        <a:rPr lang="en-US" sz="2000"/>
                        <a:t>Απειλή </a:t>
                      </a:r>
                      <a:endParaRPr sz="2000"/>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Calibri"/>
                        <a:buNone/>
                      </a:pPr>
                      <a:r>
                        <a:rPr b="0" lang="en-US" sz="2000"/>
                        <a:t>Παράνομες δραστηριότητες και χειρισμοί, πειρατεία, τρομοκρατία</a:t>
                      </a:r>
                      <a:endParaRPr b="1" sz="2000"/>
                    </a:p>
                  </a:txBody>
                  <a:tcPr marT="45725" marB="45725" marR="91450" marL="91450"/>
                </a:tc>
                <a:tc>
                  <a:txBody>
                    <a:bodyPr/>
                    <a:lstStyle/>
                    <a:p>
                      <a:pPr indent="0" lvl="0" marL="0" marR="0" rtl="0" algn="ctr">
                        <a:spcBef>
                          <a:spcPts val="0"/>
                        </a:spcBef>
                        <a:spcAft>
                          <a:spcPts val="0"/>
                        </a:spcAft>
                        <a:buNone/>
                      </a:pPr>
                      <a:r>
                        <a:rPr lang="en-US" sz="2000"/>
                        <a:t>Παγκόσμια εμβέλεια των </a:t>
                      </a:r>
                      <a:r>
                        <a:rPr b="0" lang="en-US" sz="2000"/>
                        <a:t>κυβερνοαπειλών.</a:t>
                      </a:r>
                      <a:endParaRPr b="0" sz="2000"/>
                    </a:p>
                    <a:p>
                      <a:pPr indent="0" lvl="0" marL="0" marR="0" rtl="0" algn="ctr">
                        <a:lnSpc>
                          <a:spcPct val="100000"/>
                        </a:lnSpc>
                        <a:spcBef>
                          <a:spcPts val="0"/>
                        </a:spcBef>
                        <a:spcAft>
                          <a:spcPts val="0"/>
                        </a:spcAft>
                        <a:buClr>
                          <a:schemeClr val="dk1"/>
                        </a:buClr>
                        <a:buSzPts val="2000"/>
                        <a:buFont typeface="Calibri"/>
                        <a:buNone/>
                      </a:pPr>
                      <a:r>
                        <a:rPr b="0" lang="en-US" sz="2000"/>
                        <a:t>Παράνομες δραστηριότητες εστιασμένες σε αγαθά</a:t>
                      </a:r>
                      <a:endParaRPr b="0" sz="2000"/>
                    </a:p>
                  </a:txBody>
                  <a:tcPr marT="45725" marB="45725" marR="91450" marL="91450"/>
                </a:tc>
              </a:tr>
              <a:tr h="432825">
                <a:tc>
                  <a:txBody>
                    <a:bodyPr/>
                    <a:lstStyle/>
                    <a:p>
                      <a:pPr indent="0" lvl="0" marL="0" marR="0" rtl="0" algn="l">
                        <a:spcBef>
                          <a:spcPts val="0"/>
                        </a:spcBef>
                        <a:spcAft>
                          <a:spcPts val="0"/>
                        </a:spcAft>
                        <a:buNone/>
                      </a:pPr>
                      <a:r>
                        <a:rPr lang="en-US" sz="2000"/>
                        <a:t>Εστίαση </a:t>
                      </a:r>
                      <a:endParaRPr/>
                    </a:p>
                  </a:txBody>
                  <a:tcPr marT="45725" marB="45725" marR="91450" marL="91450"/>
                </a:tc>
                <a:tc>
                  <a:txBody>
                    <a:bodyPr/>
                    <a:lstStyle/>
                    <a:p>
                      <a:pPr indent="0" lvl="0" marL="0" marR="0" rtl="0" algn="ctr">
                        <a:spcBef>
                          <a:spcPts val="0"/>
                        </a:spcBef>
                        <a:spcAft>
                          <a:spcPts val="0"/>
                        </a:spcAft>
                        <a:buNone/>
                      </a:pPr>
                      <a:r>
                        <a:rPr lang="en-US" sz="2000"/>
                        <a:t>Κοινή χρήση πληροφοριών (IFC) </a:t>
                      </a:r>
                      <a:endParaRPr/>
                    </a:p>
                    <a:p>
                      <a:pPr indent="0" lvl="0" marL="0" marR="0" rtl="0" algn="ctr">
                        <a:spcBef>
                          <a:spcPts val="0"/>
                        </a:spcBef>
                        <a:spcAft>
                          <a:spcPts val="0"/>
                        </a:spcAft>
                        <a:buNone/>
                      </a:pPr>
                      <a:r>
                        <a:rPr lang="en-US" sz="2000"/>
                        <a:t> Ικανότητα δράσης= κράτη </a:t>
                      </a:r>
                      <a:endParaRPr/>
                    </a:p>
                  </a:txBody>
                  <a:tcPr marT="45725" marB="45725" marR="91450" marL="91450"/>
                </a:tc>
                <a:tc>
                  <a:txBody>
                    <a:bodyPr/>
                    <a:lstStyle/>
                    <a:p>
                      <a:pPr indent="0" lvl="0" marL="0" marR="0" rtl="0" algn="ctr">
                        <a:lnSpc>
                          <a:spcPct val="100000"/>
                        </a:lnSpc>
                        <a:spcBef>
                          <a:spcPts val="0"/>
                        </a:spcBef>
                        <a:spcAft>
                          <a:spcPts val="0"/>
                        </a:spcAft>
                        <a:buClr>
                          <a:schemeClr val="dk1"/>
                        </a:buClr>
                        <a:buSzPts val="2000"/>
                        <a:buFont typeface="Calibri"/>
                        <a:buNone/>
                      </a:pPr>
                      <a:r>
                        <a:rPr lang="en-US" sz="2000"/>
                        <a:t>Αποτροπή και κοινή χρήση πληροφοριών.</a:t>
                      </a:r>
                      <a:endParaRPr sz="2000"/>
                    </a:p>
                    <a:p>
                      <a:pPr indent="0" lvl="0" marL="0" marR="0" rtl="0" algn="ctr">
                        <a:lnSpc>
                          <a:spcPct val="100000"/>
                        </a:lnSpc>
                        <a:spcBef>
                          <a:spcPts val="0"/>
                        </a:spcBef>
                        <a:spcAft>
                          <a:spcPts val="0"/>
                        </a:spcAft>
                        <a:buClr>
                          <a:schemeClr val="dk1"/>
                        </a:buClr>
                        <a:buSzPts val="2000"/>
                        <a:buFont typeface="Calibri"/>
                        <a:buNone/>
                      </a:pPr>
                      <a:r>
                        <a:rPr lang="en-US" sz="2000"/>
                        <a:t>Συντονιστική δράση.  </a:t>
                      </a:r>
                      <a:endParaRPr/>
                    </a:p>
                  </a:txBody>
                  <a:tcPr marT="45725" marB="45725" marR="91450" marL="9145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pic>
        <p:nvPicPr>
          <p:cNvPr descr="Une image contenant extérieur, plage, ciel, eau&#10;&#10;Description générée avec un niveau de confiance très élevé" id="1042" name="Google Shape;1042;p32"/>
          <p:cNvPicPr preferRelativeResize="0"/>
          <p:nvPr/>
        </p:nvPicPr>
        <p:blipFill rotWithShape="1">
          <a:blip r:embed="rId3">
            <a:alphaModFix/>
          </a:blip>
          <a:srcRect b="0" l="0" r="0" t="0"/>
          <a:stretch/>
        </p:blipFill>
        <p:spPr>
          <a:xfrm>
            <a:off x="571373" y="3810644"/>
            <a:ext cx="3933370" cy="2982889"/>
          </a:xfrm>
          <a:prstGeom prst="rect">
            <a:avLst/>
          </a:prstGeom>
          <a:noFill/>
          <a:ln>
            <a:noFill/>
          </a:ln>
        </p:spPr>
      </p:pic>
      <p:pic>
        <p:nvPicPr>
          <p:cNvPr id="1043" name="Google Shape;1043;p32"/>
          <p:cNvPicPr preferRelativeResize="0"/>
          <p:nvPr/>
        </p:nvPicPr>
        <p:blipFill rotWithShape="1">
          <a:blip r:embed="rId4">
            <a:alphaModFix/>
          </a:blip>
          <a:srcRect b="0" l="0" r="0" t="0"/>
          <a:stretch/>
        </p:blipFill>
        <p:spPr>
          <a:xfrm>
            <a:off x="3481682" y="809656"/>
            <a:ext cx="8752114" cy="4208196"/>
          </a:xfrm>
          <a:prstGeom prst="rect">
            <a:avLst/>
          </a:prstGeom>
          <a:noFill/>
          <a:ln>
            <a:noFill/>
          </a:ln>
        </p:spPr>
      </p:pic>
      <p:sp>
        <p:nvSpPr>
          <p:cNvPr id="1044" name="Google Shape;1044;p32"/>
          <p:cNvSpPr txBox="1"/>
          <p:nvPr/>
        </p:nvSpPr>
        <p:spPr>
          <a:xfrm>
            <a:off x="7687259" y="5151330"/>
            <a:ext cx="4716378" cy="1384995"/>
          </a:xfrm>
          <a:prstGeom prst="rect">
            <a:avLst/>
          </a:prstGeom>
          <a:noFill/>
          <a:ln>
            <a:noFill/>
          </a:ln>
        </p:spPr>
        <p:txBody>
          <a:bodyPr anchorCtr="0" anchor="t" bIns="45700" lIns="91425" spcFirstLastPara="1" rIns="91425" wrap="square" tIns="45700">
            <a:normAutofit fontScale="93611"/>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225,000 GB data </a:t>
            </a:r>
            <a:endParaRPr/>
          </a:p>
          <a:p>
            <a:pPr indent="-285799" lvl="0" marL="285750" marR="0" rtl="0" algn="l">
              <a:spcBef>
                <a:spcPts val="0"/>
              </a:spcBef>
              <a:spcAft>
                <a:spcPts val="0"/>
              </a:spcAft>
              <a:buClr>
                <a:schemeClr val="dk1"/>
              </a:buClr>
              <a:buSzPct val="100000"/>
              <a:buFont typeface="Calibri"/>
              <a:buChar char="-"/>
            </a:pPr>
            <a:r>
              <a:rPr lang="en-US" sz="1600">
                <a:solidFill>
                  <a:schemeClr val="dk1"/>
                </a:solidFill>
                <a:latin typeface="Calibri"/>
                <a:ea typeface="Calibri"/>
                <a:cs typeface="Calibri"/>
                <a:sym typeface="Calibri"/>
              </a:rPr>
              <a:t>500.000 αναρτήσεις Facebook, </a:t>
            </a:r>
            <a:endParaRPr/>
          </a:p>
          <a:p>
            <a:pPr indent="-285799" lvl="0" marL="285750" marR="0" rtl="0" algn="l">
              <a:spcBef>
                <a:spcPts val="0"/>
              </a:spcBef>
              <a:spcAft>
                <a:spcPts val="0"/>
              </a:spcAft>
              <a:buClr>
                <a:schemeClr val="dk1"/>
              </a:buClr>
              <a:buSzPct val="100000"/>
              <a:buFont typeface="Calibri"/>
              <a:buChar char="-"/>
            </a:pPr>
            <a:r>
              <a:rPr lang="en-US" sz="1600">
                <a:solidFill>
                  <a:schemeClr val="dk1"/>
                </a:solidFill>
                <a:latin typeface="Calibri"/>
                <a:ea typeface="Calibri"/>
                <a:cs typeface="Calibri"/>
                <a:sym typeface="Calibri"/>
              </a:rPr>
              <a:t>57.000 tweets, </a:t>
            </a:r>
            <a:endParaRPr/>
          </a:p>
          <a:p>
            <a:pPr indent="-285799" lvl="0" marL="285750" marR="0" rtl="0" algn="l">
              <a:spcBef>
                <a:spcPts val="0"/>
              </a:spcBef>
              <a:spcAft>
                <a:spcPts val="0"/>
              </a:spcAft>
              <a:buClr>
                <a:schemeClr val="dk1"/>
              </a:buClr>
              <a:buSzPct val="100000"/>
              <a:buFont typeface="Calibri"/>
              <a:buChar char="-"/>
            </a:pPr>
            <a:r>
              <a:rPr lang="en-US" sz="1600">
                <a:solidFill>
                  <a:schemeClr val="dk1"/>
                </a:solidFill>
                <a:latin typeface="Calibri"/>
                <a:ea typeface="Calibri"/>
                <a:cs typeface="Calibri"/>
                <a:sym typeface="Calibri"/>
              </a:rPr>
              <a:t>46,000 αναζητήσεις στο Google </a:t>
            </a:r>
            <a:endParaRPr/>
          </a:p>
          <a:p>
            <a:pPr indent="-285799" lvl="0" marL="285750" marR="0" rtl="0" algn="l">
              <a:spcBef>
                <a:spcPts val="0"/>
              </a:spcBef>
              <a:spcAft>
                <a:spcPts val="0"/>
              </a:spcAft>
              <a:buClr>
                <a:schemeClr val="dk1"/>
              </a:buClr>
              <a:buSzPct val="100000"/>
              <a:buFont typeface="Calibri"/>
              <a:buChar char="-"/>
            </a:pPr>
            <a:r>
              <a:rPr lang="en-US" sz="1600">
                <a:solidFill>
                  <a:schemeClr val="dk1"/>
                </a:solidFill>
                <a:latin typeface="Calibri"/>
                <a:ea typeface="Calibri"/>
                <a:cs typeface="Calibri"/>
                <a:sym typeface="Calibri"/>
              </a:rPr>
              <a:t>2 εκατομμύρια μηνύματα στο WhatsApp</a:t>
            </a:r>
            <a:endParaRPr sz="1600">
              <a:solidFill>
                <a:schemeClr val="dk1"/>
              </a:solidFill>
              <a:latin typeface="Calibri"/>
              <a:ea typeface="Calibri"/>
              <a:cs typeface="Calibri"/>
              <a:sym typeface="Calibri"/>
            </a:endParaRPr>
          </a:p>
        </p:txBody>
      </p:sp>
      <p:sp>
        <p:nvSpPr>
          <p:cNvPr id="1045" name="Google Shape;1045;p32"/>
          <p:cNvSpPr txBox="1"/>
          <p:nvPr/>
        </p:nvSpPr>
        <p:spPr>
          <a:xfrm>
            <a:off x="8242386" y="179848"/>
            <a:ext cx="1835246" cy="400110"/>
          </a:xfrm>
          <a:prstGeom prst="rect">
            <a:avLst/>
          </a:prstGeom>
          <a:noFill/>
          <a:ln>
            <a:noFill/>
          </a:ln>
        </p:spPr>
        <p:txBody>
          <a:bodyPr anchorCtr="0" anchor="t" bIns="45700" lIns="91425" spcFirstLastPara="1" rIns="91425" wrap="square" tIns="45700">
            <a:normAutofit fontScale="98362"/>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Σε 10 δευτερόλεπτα... </a:t>
            </a:r>
            <a:endParaRPr/>
          </a:p>
        </p:txBody>
      </p:sp>
      <p:sp>
        <p:nvSpPr>
          <p:cNvPr id="1046" name="Google Shape;1046;p32"/>
          <p:cNvSpPr txBox="1"/>
          <p:nvPr/>
        </p:nvSpPr>
        <p:spPr>
          <a:xfrm>
            <a:off x="0" y="-16320"/>
            <a:ext cx="5362174" cy="830997"/>
          </a:xfrm>
          <a:prstGeom prst="rect">
            <a:avLst/>
          </a:prstGeom>
          <a:noFill/>
          <a:ln>
            <a:noFill/>
          </a:ln>
        </p:spPr>
        <p:txBody>
          <a:bodyPr anchorCtr="0" anchor="t" bIns="45700" lIns="91425" spcFirstLastPara="1" rIns="91425" wrap="square" tIns="45700">
            <a:normAutofit fontScale="98360"/>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Ναυτιλιακά &amp; ψηφιακά: Ομοιότητες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Παρόμοιοι κόσμοι (ίδιες αξιολογήσεις – ίδιες συνέπειες ;;;) </a:t>
            </a:r>
            <a:endParaRPr/>
          </a:p>
        </p:txBody>
      </p:sp>
      <p:pic>
        <p:nvPicPr>
          <p:cNvPr descr="Une image contenant extérieur, eau&#10;&#10;Description générée avec un niveau de confiance très élevé" id="1047" name="Google Shape;1047;p32"/>
          <p:cNvPicPr preferRelativeResize="0"/>
          <p:nvPr/>
        </p:nvPicPr>
        <p:blipFill rotWithShape="1">
          <a:blip r:embed="rId5">
            <a:alphaModFix/>
          </a:blip>
          <a:srcRect b="0" l="0" r="0" t="0"/>
          <a:stretch/>
        </p:blipFill>
        <p:spPr>
          <a:xfrm>
            <a:off x="117022" y="849625"/>
            <a:ext cx="3111016" cy="1908090"/>
          </a:xfrm>
          <a:prstGeom prst="rect">
            <a:avLst/>
          </a:prstGeom>
          <a:noFill/>
          <a:ln>
            <a:noFill/>
          </a:ln>
        </p:spPr>
      </p:pic>
      <p:sp>
        <p:nvSpPr>
          <p:cNvPr id="1048" name="Google Shape;1048;p32"/>
          <p:cNvSpPr/>
          <p:nvPr/>
        </p:nvSpPr>
        <p:spPr>
          <a:xfrm>
            <a:off x="499079" y="2847301"/>
            <a:ext cx="2577950" cy="461665"/>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379">
                <a:solidFill>
                  <a:schemeClr val="dk1"/>
                </a:solidFill>
                <a:latin typeface="Calibri"/>
                <a:ea typeface="Calibri"/>
                <a:cs typeface="Calibri"/>
                <a:sym typeface="Calibri"/>
              </a:rPr>
              <a:t>800 - 1260 Τ σκουπίδια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p33"/>
          <p:cNvSpPr/>
          <p:nvPr/>
        </p:nvSpPr>
        <p:spPr>
          <a:xfrm>
            <a:off x="314368" y="108197"/>
            <a:ext cx="3276218" cy="830997"/>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2765">
                <a:solidFill>
                  <a:schemeClr val="dk1"/>
                </a:solidFill>
                <a:latin typeface="Calibri"/>
                <a:ea typeface="Calibri"/>
                <a:cs typeface="Calibri"/>
                <a:sym typeface="Calibri"/>
              </a:rPr>
              <a:t>Σχέδιο επικοινωνίας </a:t>
            </a:r>
            <a:endParaRPr/>
          </a:p>
          <a:p>
            <a:pPr indent="0" lvl="0" marL="0" marR="0" rtl="0" algn="l">
              <a:spcBef>
                <a:spcPts val="0"/>
              </a:spcBef>
              <a:spcAft>
                <a:spcPts val="0"/>
              </a:spcAft>
              <a:buNone/>
            </a:pPr>
            <a:r>
              <a:rPr lang="en-US" sz="1975">
                <a:solidFill>
                  <a:schemeClr val="dk1"/>
                </a:solidFill>
                <a:latin typeface="Calibri"/>
                <a:ea typeface="Calibri"/>
                <a:cs typeface="Calibri"/>
                <a:sym typeface="Calibri"/>
              </a:rPr>
              <a:t>Προσαρμοσμένο στους χειριστές </a:t>
            </a:r>
            <a:endParaRPr/>
          </a:p>
        </p:txBody>
      </p:sp>
      <p:sp>
        <p:nvSpPr>
          <p:cNvPr id="1055" name="Google Shape;1055;p33"/>
          <p:cNvSpPr/>
          <p:nvPr/>
        </p:nvSpPr>
        <p:spPr>
          <a:xfrm>
            <a:off x="314368" y="969674"/>
            <a:ext cx="11664272" cy="1784555"/>
          </a:xfrm>
          <a:prstGeom prst="roundRect">
            <a:avLst>
              <a:gd fmla="val 16667" name="adj"/>
            </a:avLst>
          </a:prstGeom>
          <a:solidFill>
            <a:srgbClr val="7F6000"/>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1964">
                <a:solidFill>
                  <a:schemeClr val="lt1"/>
                </a:solidFill>
                <a:latin typeface="Calibri"/>
                <a:ea typeface="Calibri"/>
                <a:cs typeface="Calibri"/>
                <a:sym typeface="Calibri"/>
              </a:rPr>
              <a:t>Κρίσιμες υποδομές </a:t>
            </a:r>
            <a:endParaRPr/>
          </a:p>
          <a:p>
            <a:pPr indent="0" lvl="0" marL="0" marR="0" rtl="0" algn="l">
              <a:spcBef>
                <a:spcPts val="0"/>
              </a:spcBef>
              <a:spcAft>
                <a:spcPts val="0"/>
              </a:spcAft>
              <a:buNone/>
            </a:pPr>
            <a:r>
              <a:rPr b="1" lang="en-US" sz="1375">
                <a:solidFill>
                  <a:schemeClr val="lt1"/>
                </a:solidFill>
                <a:latin typeface="Calibri"/>
                <a:ea typeface="Calibri"/>
                <a:cs typeface="Calibri"/>
                <a:sym typeface="Calibri"/>
              </a:rPr>
              <a:t>Οδηγία ΕΠΠ 2008 </a:t>
            </a:r>
            <a:endParaRPr/>
          </a:p>
          <a:p>
            <a:pPr indent="0" lvl="0" marL="0" marR="0" rtl="0" algn="l">
              <a:spcBef>
                <a:spcPts val="0"/>
              </a:spcBef>
              <a:spcAft>
                <a:spcPts val="0"/>
              </a:spcAft>
              <a:buNone/>
            </a:pPr>
            <a:r>
              <a:rPr lang="en-US" sz="1375">
                <a:solidFill>
                  <a:schemeClr val="lt1"/>
                </a:solidFill>
                <a:latin typeface="Calibri"/>
                <a:ea typeface="Calibri"/>
                <a:cs typeface="Calibri"/>
                <a:sym typeface="Calibri"/>
              </a:rPr>
              <a:t>Παγκόσμιος κίνδυνος (ασφάλεια, κατασκοπεία, δεδομένα, δραστηριότητα) </a:t>
            </a:r>
            <a:endParaRPr/>
          </a:p>
          <a:p>
            <a:pPr indent="0" lvl="0" marL="0" marR="0" rtl="0" algn="l">
              <a:spcBef>
                <a:spcPts val="0"/>
              </a:spcBef>
              <a:spcAft>
                <a:spcPts val="0"/>
              </a:spcAft>
              <a:buNone/>
            </a:pPr>
            <a:r>
              <a:rPr lang="en-US" sz="1375">
                <a:solidFill>
                  <a:schemeClr val="lt1"/>
                </a:solidFill>
                <a:latin typeface="Calibri"/>
                <a:ea typeface="Calibri"/>
                <a:cs typeface="Calibri"/>
                <a:sym typeface="Calibri"/>
              </a:rPr>
              <a:t>Η επίθεση θα μπορούσε να θέσει σε κίνδυνο  την ασφάλεια των χωρών. </a:t>
            </a:r>
            <a:endParaRPr/>
          </a:p>
        </p:txBody>
      </p:sp>
      <p:sp>
        <p:nvSpPr>
          <p:cNvPr id="1056" name="Google Shape;1056;p33"/>
          <p:cNvSpPr/>
          <p:nvPr/>
        </p:nvSpPr>
        <p:spPr>
          <a:xfrm>
            <a:off x="314368" y="2902482"/>
            <a:ext cx="11664272" cy="1784555"/>
          </a:xfrm>
          <a:prstGeom prst="roundRect">
            <a:avLst>
              <a:gd fmla="val 16667" name="adj"/>
            </a:avLst>
          </a:prstGeom>
          <a:solidFill>
            <a:srgbClr val="FFD966"/>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1928">
                <a:solidFill>
                  <a:schemeClr val="dk1"/>
                </a:solidFill>
                <a:latin typeface="Calibri"/>
                <a:ea typeface="Calibri"/>
                <a:cs typeface="Calibri"/>
                <a:sym typeface="Calibri"/>
              </a:rPr>
              <a:t>Λειτουργία της βασικής υπηρεσίας </a:t>
            </a:r>
            <a:endParaRPr/>
          </a:p>
          <a:p>
            <a:pPr indent="0" lvl="0" marL="0" marR="0" rtl="0" algn="l">
              <a:spcBef>
                <a:spcPts val="0"/>
              </a:spcBef>
              <a:spcAft>
                <a:spcPts val="0"/>
              </a:spcAft>
              <a:buNone/>
            </a:pPr>
            <a:r>
              <a:rPr b="1" lang="en-US" sz="1349">
                <a:solidFill>
                  <a:schemeClr val="dk1"/>
                </a:solidFill>
                <a:latin typeface="Calibri"/>
                <a:ea typeface="Calibri"/>
                <a:cs typeface="Calibri"/>
                <a:sym typeface="Calibri"/>
              </a:rPr>
              <a:t>Οδηγία NIS 2015 </a:t>
            </a:r>
            <a:endParaRPr/>
          </a:p>
          <a:p>
            <a:pPr indent="0" lvl="0" marL="0" marR="0" rtl="0" algn="l">
              <a:spcBef>
                <a:spcPts val="0"/>
              </a:spcBef>
              <a:spcAft>
                <a:spcPts val="0"/>
              </a:spcAft>
              <a:buNone/>
            </a:pPr>
            <a:r>
              <a:rPr lang="en-US" sz="1349">
                <a:solidFill>
                  <a:schemeClr val="dk1"/>
                </a:solidFill>
                <a:latin typeface="Calibri"/>
                <a:ea typeface="Calibri"/>
                <a:cs typeface="Calibri"/>
                <a:sym typeface="Calibri"/>
              </a:rPr>
              <a:t>Κίνδυνος κατασκοπείας, δεδομένων, δραστηριότητας. </a:t>
            </a:r>
            <a:endParaRPr/>
          </a:p>
          <a:p>
            <a:pPr indent="0" lvl="0" marL="0" marR="0" rtl="0" algn="l">
              <a:spcBef>
                <a:spcPts val="0"/>
              </a:spcBef>
              <a:spcAft>
                <a:spcPts val="0"/>
              </a:spcAft>
              <a:buNone/>
            </a:pPr>
            <a:r>
              <a:rPr lang="en-US" sz="1349">
                <a:solidFill>
                  <a:schemeClr val="dk1"/>
                </a:solidFill>
                <a:latin typeface="Calibri"/>
                <a:ea typeface="Calibri"/>
                <a:cs typeface="Calibri"/>
                <a:sym typeface="Calibri"/>
              </a:rPr>
              <a:t>Η επίθεση θα μπορούσε να θέσει σε κίνδυνο την οικονομική δραστηριότητα. </a:t>
            </a:r>
            <a:endParaRPr/>
          </a:p>
        </p:txBody>
      </p:sp>
      <p:sp>
        <p:nvSpPr>
          <p:cNvPr id="1057" name="Google Shape;1057;p33"/>
          <p:cNvSpPr/>
          <p:nvPr/>
        </p:nvSpPr>
        <p:spPr>
          <a:xfrm>
            <a:off x="314368" y="4835291"/>
            <a:ext cx="11664272" cy="1784555"/>
          </a:xfrm>
          <a:prstGeom prst="roundRect">
            <a:avLst>
              <a:gd fmla="val 16667" name="adj"/>
            </a:avLst>
          </a:prstGeom>
          <a:solidFill>
            <a:srgbClr val="FEE599"/>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None/>
            </a:pPr>
            <a:r>
              <a:rPr b="1" lang="en-US" sz="1758">
                <a:solidFill>
                  <a:schemeClr val="dk1"/>
                </a:solidFill>
                <a:latin typeface="Calibri"/>
                <a:ea typeface="Calibri"/>
                <a:cs typeface="Calibri"/>
                <a:sym typeface="Calibri"/>
              </a:rPr>
              <a:t>Κοινός Χρήστης του</a:t>
            </a:r>
            <a:endParaRPr b="1" sz="1758">
              <a:solidFill>
                <a:schemeClr val="dk1"/>
              </a:solidFill>
              <a:latin typeface="Calibri"/>
              <a:ea typeface="Calibri"/>
              <a:cs typeface="Calibri"/>
              <a:sym typeface="Calibri"/>
            </a:endParaRPr>
          </a:p>
          <a:p>
            <a:pPr indent="0" lvl="0" marL="0" marR="0" rtl="0" algn="l">
              <a:spcBef>
                <a:spcPts val="0"/>
              </a:spcBef>
              <a:spcAft>
                <a:spcPts val="0"/>
              </a:spcAft>
              <a:buNone/>
            </a:pPr>
            <a:r>
              <a:rPr b="1" lang="en-US" sz="1758">
                <a:solidFill>
                  <a:schemeClr val="dk1"/>
                </a:solidFill>
                <a:latin typeface="Calibri"/>
                <a:ea typeface="Calibri"/>
                <a:cs typeface="Calibri"/>
                <a:sym typeface="Calibri"/>
              </a:rPr>
              <a:t>Ναυτιλιακού τομέα</a:t>
            </a:r>
            <a:endParaRPr b="1" sz="1758">
              <a:solidFill>
                <a:schemeClr val="dk1"/>
              </a:solidFill>
              <a:latin typeface="Calibri"/>
              <a:ea typeface="Calibri"/>
              <a:cs typeface="Calibri"/>
              <a:sym typeface="Calibri"/>
            </a:endParaRPr>
          </a:p>
          <a:p>
            <a:pPr indent="0" lvl="0" marL="0" marR="0" rtl="0" algn="l">
              <a:spcBef>
                <a:spcPts val="0"/>
              </a:spcBef>
              <a:spcAft>
                <a:spcPts val="0"/>
              </a:spcAft>
              <a:buNone/>
            </a:pPr>
            <a:r>
              <a:rPr b="1" lang="en-US" sz="1368">
                <a:solidFill>
                  <a:schemeClr val="dk1"/>
                </a:solidFill>
                <a:latin typeface="Calibri"/>
                <a:ea typeface="Calibri"/>
                <a:cs typeface="Calibri"/>
                <a:sym typeface="Calibri"/>
              </a:rPr>
              <a:t>GDPR 2018</a:t>
            </a:r>
            <a:endParaRPr sz="1368">
              <a:solidFill>
                <a:schemeClr val="dk1"/>
              </a:solidFill>
              <a:latin typeface="Calibri"/>
              <a:ea typeface="Calibri"/>
              <a:cs typeface="Calibri"/>
              <a:sym typeface="Calibri"/>
            </a:endParaRPr>
          </a:p>
          <a:p>
            <a:pPr indent="0" lvl="0" marL="0" marR="0" rtl="0" algn="l">
              <a:spcBef>
                <a:spcPts val="0"/>
              </a:spcBef>
              <a:spcAft>
                <a:spcPts val="0"/>
              </a:spcAft>
              <a:buNone/>
            </a:pPr>
            <a:r>
              <a:rPr lang="en-US" sz="1368">
                <a:solidFill>
                  <a:schemeClr val="dk1"/>
                </a:solidFill>
                <a:latin typeface="Calibri"/>
                <a:ea typeface="Calibri"/>
                <a:cs typeface="Calibri"/>
                <a:sym typeface="Calibri"/>
              </a:rPr>
              <a:t>Κίνδυνος για τα δεδομένα</a:t>
            </a:r>
            <a:endParaRPr/>
          </a:p>
          <a:p>
            <a:pPr indent="0" lvl="0" marL="0" marR="0" rtl="0" algn="l">
              <a:spcBef>
                <a:spcPts val="0"/>
              </a:spcBef>
              <a:spcAft>
                <a:spcPts val="0"/>
              </a:spcAft>
              <a:buNone/>
            </a:pPr>
            <a:r>
              <a:rPr lang="en-US" sz="1368">
                <a:solidFill>
                  <a:schemeClr val="dk1"/>
                </a:solidFill>
                <a:latin typeface="Calibri"/>
                <a:ea typeface="Calibri"/>
                <a:cs typeface="Calibri"/>
                <a:sym typeface="Calibri"/>
              </a:rPr>
              <a:t>Η επίθεση θα μπορούσε να αποτελέσει</a:t>
            </a:r>
            <a:endParaRPr sz="1368">
              <a:solidFill>
                <a:schemeClr val="dk1"/>
              </a:solidFill>
              <a:latin typeface="Calibri"/>
              <a:ea typeface="Calibri"/>
              <a:cs typeface="Calibri"/>
              <a:sym typeface="Calibri"/>
            </a:endParaRPr>
          </a:p>
          <a:p>
            <a:pPr indent="0" lvl="0" marL="0" marR="0" rtl="0" algn="l">
              <a:spcBef>
                <a:spcPts val="0"/>
              </a:spcBef>
              <a:spcAft>
                <a:spcPts val="0"/>
              </a:spcAft>
              <a:buNone/>
            </a:pPr>
            <a:r>
              <a:rPr lang="en-US" sz="1368">
                <a:solidFill>
                  <a:schemeClr val="dk1"/>
                </a:solidFill>
                <a:latin typeface="Calibri"/>
                <a:ea typeface="Calibri"/>
                <a:cs typeface="Calibri"/>
                <a:sym typeface="Calibri"/>
              </a:rPr>
              <a:t>απειλή.</a:t>
            </a:r>
            <a:endParaRPr sz="1368">
              <a:solidFill>
                <a:schemeClr val="dk1"/>
              </a:solidFill>
              <a:latin typeface="Calibri"/>
              <a:ea typeface="Calibri"/>
              <a:cs typeface="Calibri"/>
              <a:sym typeface="Calibri"/>
            </a:endParaRPr>
          </a:p>
        </p:txBody>
      </p:sp>
      <p:sp>
        <p:nvSpPr>
          <p:cNvPr id="1058" name="Google Shape;1058;p33"/>
          <p:cNvSpPr/>
          <p:nvPr/>
        </p:nvSpPr>
        <p:spPr>
          <a:xfrm>
            <a:off x="5848737" y="4188239"/>
            <a:ext cx="4003934" cy="1371600"/>
          </a:xfrm>
          <a:prstGeom prst="trapezoid">
            <a:avLst>
              <a:gd fmla="val 47222"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Δημόσια  δεδομένα </a:t>
            </a:r>
            <a:endParaRPr/>
          </a:p>
        </p:txBody>
      </p:sp>
      <p:sp>
        <p:nvSpPr>
          <p:cNvPr id="1059" name="Google Shape;1059;p33"/>
          <p:cNvSpPr/>
          <p:nvPr/>
        </p:nvSpPr>
        <p:spPr>
          <a:xfrm>
            <a:off x="6519717" y="2784709"/>
            <a:ext cx="2695098" cy="1371600"/>
          </a:xfrm>
          <a:prstGeom prst="trapezoid">
            <a:avLst>
              <a:gd fmla="val 47222"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1782">
                <a:solidFill>
                  <a:schemeClr val="lt1"/>
                </a:solidFill>
                <a:latin typeface="Calibri"/>
                <a:ea typeface="Calibri"/>
                <a:cs typeface="Calibri"/>
                <a:sym typeface="Calibri"/>
              </a:rPr>
              <a:t>Περιορισμένα δεδομένα  </a:t>
            </a:r>
            <a:endParaRPr/>
          </a:p>
        </p:txBody>
      </p:sp>
      <p:sp>
        <p:nvSpPr>
          <p:cNvPr id="1060" name="Google Shape;1060;p33"/>
          <p:cNvSpPr/>
          <p:nvPr/>
        </p:nvSpPr>
        <p:spPr>
          <a:xfrm>
            <a:off x="4809414" y="4457216"/>
            <a:ext cx="4003934" cy="1371600"/>
          </a:xfrm>
          <a:prstGeom prst="trapezoid">
            <a:avLst>
              <a:gd fmla="val 47222" name="adj"/>
            </a:avLst>
          </a:prstGeom>
          <a:solidFill>
            <a:srgbClr val="ACB8C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Δημόσια  δεδομένα </a:t>
            </a:r>
            <a:endParaRPr/>
          </a:p>
        </p:txBody>
      </p:sp>
      <p:sp>
        <p:nvSpPr>
          <p:cNvPr id="1061" name="Google Shape;1061;p33"/>
          <p:cNvSpPr/>
          <p:nvPr/>
        </p:nvSpPr>
        <p:spPr>
          <a:xfrm>
            <a:off x="3779520" y="4700331"/>
            <a:ext cx="4003934" cy="1371600"/>
          </a:xfrm>
          <a:prstGeom prst="trapezoid">
            <a:avLst>
              <a:gd fmla="val 47222" name="adj"/>
            </a:avLst>
          </a:prstGeom>
          <a:solidFill>
            <a:srgbClr val="D5DBE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1754">
                <a:solidFill>
                  <a:schemeClr val="dk1"/>
                </a:solidFill>
                <a:latin typeface="Calibri"/>
                <a:ea typeface="Calibri"/>
                <a:cs typeface="Calibri"/>
                <a:sym typeface="Calibri"/>
              </a:rPr>
              <a:t>Δημόσια δεδομένα </a:t>
            </a:r>
            <a:endParaRPr/>
          </a:p>
        </p:txBody>
      </p:sp>
      <p:sp>
        <p:nvSpPr>
          <p:cNvPr id="1062" name="Google Shape;1062;p33"/>
          <p:cNvSpPr/>
          <p:nvPr/>
        </p:nvSpPr>
        <p:spPr>
          <a:xfrm>
            <a:off x="5480394" y="3053686"/>
            <a:ext cx="2695098" cy="1371600"/>
          </a:xfrm>
          <a:prstGeom prst="trapezoid">
            <a:avLst>
              <a:gd fmla="val 47222" name="adj"/>
            </a:avLst>
          </a:prstGeom>
          <a:solidFill>
            <a:srgbClr val="ACB8CA"/>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rPr lang="en-US" sz="1782">
                <a:solidFill>
                  <a:schemeClr val="dk1"/>
                </a:solidFill>
                <a:latin typeface="Calibri"/>
                <a:ea typeface="Calibri"/>
                <a:cs typeface="Calibri"/>
                <a:sym typeface="Calibri"/>
              </a:rPr>
              <a:t>Περιορισμένα δεδομένα</a:t>
            </a:r>
            <a:endParaRPr sz="1782">
              <a:solidFill>
                <a:schemeClr val="dk1"/>
              </a:solidFill>
              <a:latin typeface="Calibri"/>
              <a:ea typeface="Calibri"/>
              <a:cs typeface="Calibri"/>
              <a:sym typeface="Calibri"/>
            </a:endParaRPr>
          </a:p>
        </p:txBody>
      </p:sp>
      <p:sp>
        <p:nvSpPr>
          <p:cNvPr id="1063" name="Google Shape;1063;p33"/>
          <p:cNvSpPr/>
          <p:nvPr/>
        </p:nvSpPr>
        <p:spPr>
          <a:xfrm>
            <a:off x="7162800" y="1173832"/>
            <a:ext cx="1404365" cy="1533227"/>
          </a:xfrm>
          <a:prstGeom prst="triangle">
            <a:avLst>
              <a:gd fmla="val 50000"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rmAutofit/>
          </a:bodyPr>
          <a:lstStyle/>
          <a:p>
            <a:pPr indent="0" lvl="0" marL="0" marR="0" rtl="0" algn="ctr">
              <a:lnSpc>
                <a:spcPct val="80000"/>
              </a:lnSpc>
              <a:spcBef>
                <a:spcPts val="0"/>
              </a:spcBef>
              <a:spcAft>
                <a:spcPts val="0"/>
              </a:spcAft>
              <a:buNone/>
            </a:pPr>
            <a:r>
              <a:rPr lang="en-US" sz="1340">
                <a:solidFill>
                  <a:schemeClr val="lt1"/>
                </a:solidFill>
                <a:latin typeface="Calibri"/>
                <a:ea typeface="Calibri"/>
                <a:cs typeface="Calibri"/>
                <a:sym typeface="Calibri"/>
              </a:rPr>
              <a:t>Confi-dential</a:t>
            </a:r>
            <a:endParaRPr sz="1340">
              <a:solidFill>
                <a:schemeClr val="lt1"/>
              </a:solidFill>
              <a:latin typeface="Calibri"/>
              <a:ea typeface="Calibri"/>
              <a:cs typeface="Calibri"/>
              <a:sym typeface="Calibri"/>
            </a:endParaRPr>
          </a:p>
          <a:p>
            <a:pPr indent="0" lvl="0" marL="0" marR="0" rtl="0" algn="ctr">
              <a:lnSpc>
                <a:spcPct val="80000"/>
              </a:lnSpc>
              <a:spcBef>
                <a:spcPts val="0"/>
              </a:spcBef>
              <a:spcAft>
                <a:spcPts val="0"/>
              </a:spcAft>
              <a:buNone/>
            </a:pPr>
            <a:r>
              <a:rPr lang="en-US" sz="1340">
                <a:solidFill>
                  <a:schemeClr val="lt1"/>
                </a:solidFill>
                <a:latin typeface="Calibri"/>
                <a:ea typeface="Calibri"/>
                <a:cs typeface="Calibri"/>
                <a:sym typeface="Calibri"/>
              </a:rPr>
              <a:t>δεδομένα </a:t>
            </a:r>
            <a:endParaRPr/>
          </a:p>
        </p:txBody>
      </p:sp>
      <p:sp>
        <p:nvSpPr>
          <p:cNvPr id="1064" name="Google Shape;1064;p33"/>
          <p:cNvSpPr txBox="1"/>
          <p:nvPr/>
        </p:nvSpPr>
        <p:spPr>
          <a:xfrm>
            <a:off x="9251276" y="5536723"/>
            <a:ext cx="2840714"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Τομεακή Ευαισθητοποίηση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Συστάσεις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Πρόληψη </a:t>
            </a:r>
            <a:endParaRPr/>
          </a:p>
        </p:txBody>
      </p:sp>
      <p:sp>
        <p:nvSpPr>
          <p:cNvPr id="1065" name="Google Shape;1065;p33"/>
          <p:cNvSpPr txBox="1"/>
          <p:nvPr/>
        </p:nvSpPr>
        <p:spPr>
          <a:xfrm>
            <a:off x="9020025" y="3083696"/>
            <a:ext cx="2958615" cy="923330"/>
          </a:xfrm>
          <a:prstGeom prst="rect">
            <a:avLst/>
          </a:prstGeom>
          <a:noFill/>
          <a:ln>
            <a:noFill/>
          </a:ln>
        </p:spPr>
        <p:txBody>
          <a:bodyPr anchorCtr="0" anchor="t" bIns="45700" lIns="91425" spcFirstLastPara="1" rIns="91425" wrap="square" tIns="45700">
            <a:normAutofit fontScale="97959"/>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Εκτίμηση Κινδύνου ανά Τομέα</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Προειδοποιήσεις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Διατομεακή Πληροφόρηση</a:t>
            </a:r>
            <a:endParaRPr sz="1800">
              <a:solidFill>
                <a:schemeClr val="dk1"/>
              </a:solidFill>
              <a:latin typeface="Calibri"/>
              <a:ea typeface="Calibri"/>
              <a:cs typeface="Calibri"/>
              <a:sym typeface="Calibri"/>
            </a:endParaRPr>
          </a:p>
        </p:txBody>
      </p:sp>
      <p:sp>
        <p:nvSpPr>
          <p:cNvPr id="1066" name="Google Shape;1066;p33"/>
          <p:cNvSpPr txBox="1"/>
          <p:nvPr/>
        </p:nvSpPr>
        <p:spPr>
          <a:xfrm>
            <a:off x="8962382" y="1120396"/>
            <a:ext cx="2810385" cy="1477328"/>
          </a:xfrm>
          <a:prstGeom prst="rect">
            <a:avLst/>
          </a:prstGeom>
          <a:noFill/>
          <a:ln>
            <a:noFill/>
          </a:ln>
        </p:spPr>
        <p:txBody>
          <a:bodyPr anchorCtr="0" anchor="t" bIns="45700" lIns="91425" spcFirstLastPara="1" rIns="91425" wrap="square" tIns="45700">
            <a:normAutofit fontScale="95000"/>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Παρακολούθηση τομέα  </a:t>
            </a:r>
            <a:endParaRPr/>
          </a:p>
          <a:p>
            <a:pPr indent="-285750" lvl="0" marL="285750" marR="0" rtl="0" algn="l">
              <a:spcBef>
                <a:spcPts val="0"/>
              </a:spcBef>
              <a:spcAft>
                <a:spcPts val="0"/>
              </a:spcAft>
              <a:buClr>
                <a:schemeClr val="lt1"/>
              </a:buClr>
              <a:buSzPct val="100000"/>
              <a:buFont typeface="Arial"/>
              <a:buChar char="•"/>
            </a:pPr>
            <a:r>
              <a:rPr lang="en-US" sz="1800">
                <a:solidFill>
                  <a:schemeClr val="lt1"/>
                </a:solidFill>
                <a:latin typeface="Calibri"/>
                <a:ea typeface="Calibri"/>
                <a:cs typeface="Calibri"/>
                <a:sym typeface="Calibri"/>
              </a:rPr>
              <a:t>Ανάλυση κινδύνου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ct val="100000"/>
              <a:buFont typeface="Arial"/>
              <a:buChar char="•"/>
            </a:pPr>
            <a:r>
              <a:rPr lang="en-US" sz="1800">
                <a:solidFill>
                  <a:schemeClr val="lt1"/>
                </a:solidFill>
                <a:latin typeface="Calibri"/>
                <a:ea typeface="Calibri"/>
                <a:cs typeface="Calibri"/>
                <a:sym typeface="Calibri"/>
              </a:rPr>
              <a:t>Ευπάθειες </a:t>
            </a:r>
            <a:endParaRPr sz="18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ct val="100000"/>
              <a:buFont typeface="Arial"/>
              <a:buChar char="•"/>
            </a:pPr>
            <a:r>
              <a:rPr lang="en-US" sz="1800">
                <a:solidFill>
                  <a:schemeClr val="lt1"/>
                </a:solidFill>
                <a:latin typeface="Calibri"/>
                <a:ea typeface="Calibri"/>
                <a:cs typeface="Calibri"/>
                <a:sym typeface="Calibri"/>
              </a:rPr>
              <a:t>Directives</a:t>
            </a:r>
            <a:endParaRPr/>
          </a:p>
          <a:p>
            <a:pPr indent="0" lvl="0" marL="0" marR="0" rtl="0" algn="l">
              <a:spcBef>
                <a:spcPts val="0"/>
              </a:spcBef>
              <a:spcAft>
                <a:spcPts val="0"/>
              </a:spcAft>
              <a:buNone/>
            </a:pPr>
            <a:r>
              <a:rPr lang="en-US" sz="1800">
                <a:solidFill>
                  <a:schemeClr val="lt1"/>
                </a:solidFill>
                <a:latin typeface="Calibri"/>
                <a:ea typeface="Calibri"/>
                <a:cs typeface="Calibri"/>
                <a:sym typeface="Calibri"/>
              </a:rPr>
              <a:t>Διατομεακή Συνεργασία</a:t>
            </a:r>
            <a:endParaRPr sz="1800">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https://cybersecpro-project.eu/</a:t>
            </a:r>
            <a:endParaRPr/>
          </a:p>
        </p:txBody>
      </p:sp>
      <p:sp>
        <p:nvSpPr>
          <p:cNvPr id="1072" name="Google Shape;107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073" name="Google Shape;1073;p34"/>
          <p:cNvPicPr preferRelativeResize="0"/>
          <p:nvPr/>
        </p:nvPicPr>
        <p:blipFill rotWithShape="1">
          <a:blip r:embed="rId3">
            <a:alphaModFix/>
          </a:blip>
          <a:srcRect b="0" l="0" r="0" t="0"/>
          <a:stretch/>
        </p:blipFill>
        <p:spPr>
          <a:xfrm>
            <a:off x="2039855" y="744770"/>
            <a:ext cx="10038493" cy="5611580"/>
          </a:xfrm>
          <a:prstGeom prst="rect">
            <a:avLst/>
          </a:prstGeom>
          <a:noFill/>
          <a:ln>
            <a:noFill/>
          </a:ln>
        </p:spPr>
      </p:pic>
      <p:sp>
        <p:nvSpPr>
          <p:cNvPr id="1074" name="Google Shape;1074;p34"/>
          <p:cNvSpPr txBox="1"/>
          <p:nvPr/>
        </p:nvSpPr>
        <p:spPr>
          <a:xfrm>
            <a:off x="130719" y="0"/>
            <a:ext cx="10249297" cy="478947"/>
          </a:xfrm>
          <a:prstGeom prst="rect">
            <a:avLst/>
          </a:prstGeom>
          <a:noFill/>
          <a:ln>
            <a:noFill/>
          </a:ln>
        </p:spPr>
        <p:txBody>
          <a:bodyPr anchorCtr="0" anchor="t" bIns="45700" lIns="91425" spcFirstLastPara="1" rIns="91425" wrap="square" tIns="45700">
            <a:normAutofit fontScale="98676"/>
          </a:bodyPr>
          <a:lstStyle/>
          <a:p>
            <a:pPr indent="0" lvl="0" marL="0" marR="0" rtl="0" algn="l">
              <a:lnSpc>
                <a:spcPct val="90000"/>
              </a:lnSpc>
              <a:spcBef>
                <a:spcPts val="0"/>
              </a:spcBef>
              <a:spcAft>
                <a:spcPts val="0"/>
              </a:spcAft>
              <a:buClr>
                <a:srgbClr val="1F497D"/>
              </a:buClr>
              <a:buSzPct val="100000"/>
              <a:buFont typeface="Century Gothic"/>
              <a:buNone/>
            </a:pPr>
            <a:r>
              <a:rPr b="1" i="0" lang="en-US" sz="2800" u="none" cap="none" strike="noStrike">
                <a:solidFill>
                  <a:srgbClr val="1F497D"/>
                </a:solidFill>
                <a:latin typeface="Century Gothic"/>
                <a:ea typeface="Century Gothic"/>
                <a:cs typeface="Century Gothic"/>
                <a:sym typeface="Century Gothic"/>
              </a:rPr>
              <a:t>Εκπαίδευση &amp; κατάρτιση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pic>
        <p:nvPicPr>
          <p:cNvPr descr="Une image contenant extérieur&#10;&#10;Description générée avec un niveau de confiance élevé" id="1079" name="Google Shape;1079;p35"/>
          <p:cNvPicPr preferRelativeResize="0"/>
          <p:nvPr/>
        </p:nvPicPr>
        <p:blipFill rotWithShape="1">
          <a:blip r:embed="rId3">
            <a:alphaModFix/>
          </a:blip>
          <a:srcRect b="0" l="0" r="0" t="0"/>
          <a:stretch/>
        </p:blipFill>
        <p:spPr>
          <a:xfrm>
            <a:off x="3390900" y="902127"/>
            <a:ext cx="8801100" cy="5955873"/>
          </a:xfrm>
          <a:custGeom>
            <a:rect b="b" l="l" r="r" t="t"/>
            <a:pathLst>
              <a:path extrusionOk="0" h="5873097" w="8678780">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noFill/>
          <a:ln>
            <a:noFill/>
          </a:ln>
        </p:spPr>
      </p:pic>
      <p:sp>
        <p:nvSpPr>
          <p:cNvPr id="1080" name="Google Shape;1080;p35"/>
          <p:cNvSpPr txBox="1"/>
          <p:nvPr/>
        </p:nvSpPr>
        <p:spPr>
          <a:xfrm>
            <a:off x="309389" y="1627191"/>
            <a:ext cx="3953070" cy="2585323"/>
          </a:xfrm>
          <a:prstGeom prst="rect">
            <a:avLst/>
          </a:prstGeom>
          <a:noFill/>
          <a:ln>
            <a:noFill/>
          </a:ln>
        </p:spPr>
        <p:txBody>
          <a:bodyPr anchorCtr="0" anchor="t" bIns="45700" lIns="91425" spcFirstLastPara="1" rIns="91425" wrap="square" tIns="45700">
            <a:normAutofit fontScale="93088"/>
          </a:bodyPr>
          <a:lstStyle/>
          <a:p>
            <a:pPr indent="0" lvl="0" marL="0" marR="0" rtl="0" algn="l">
              <a:spcBef>
                <a:spcPts val="0"/>
              </a:spcBef>
              <a:spcAft>
                <a:spcPts val="0"/>
              </a:spcAft>
              <a:buNone/>
            </a:pPr>
            <a:r>
              <a:rPr lang="en-US" sz="5400">
                <a:solidFill>
                  <a:schemeClr val="dk1"/>
                </a:solidFill>
                <a:latin typeface="Calibri"/>
                <a:ea typeface="Calibri"/>
                <a:cs typeface="Calibri"/>
                <a:sym typeface="Calibri"/>
              </a:rPr>
              <a:t>ΕΡΩΤΗΣΕΙΣ; </a:t>
            </a:r>
            <a:endParaRPr/>
          </a:p>
          <a:p>
            <a:pPr indent="0" lvl="0" marL="0" marR="0" rtl="0" algn="l">
              <a:spcBef>
                <a:spcPts val="0"/>
              </a:spcBef>
              <a:spcAft>
                <a:spcPts val="0"/>
              </a:spcAft>
              <a:buNone/>
            </a:pPr>
            <a:r>
              <a:rPr lang="en-US" sz="54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5400">
                <a:solidFill>
                  <a:schemeClr val="dk1"/>
                </a:solidFill>
                <a:latin typeface="Calibri"/>
                <a:ea typeface="Calibri"/>
                <a:cs typeface="Calibri"/>
                <a:sym typeface="Calibri"/>
              </a:rPr>
              <a:t>ΔΙΑΛΕΙΜΜΑ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
          <p:cNvSpPr txBox="1"/>
          <p:nvPr>
            <p:ph type="title"/>
          </p:nvPr>
        </p:nvSpPr>
        <p:spPr>
          <a:xfrm>
            <a:off x="1097280" y="286603"/>
            <a:ext cx="10058400" cy="145075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00000"/>
              <a:buFont typeface="Book Antiqua"/>
              <a:buNone/>
            </a:pPr>
            <a:r>
              <a:rPr lang="en-US">
                <a:solidFill>
                  <a:schemeClr val="accent1"/>
                </a:solidFill>
              </a:rPr>
              <a:t>Στόχοι:</a:t>
            </a:r>
            <a:r>
              <a:rPr lang="en-US" sz="3600">
                <a:solidFill>
                  <a:srgbClr val="FFFFFF"/>
                </a:solidFill>
                <a:latin typeface="Arial"/>
                <a:ea typeface="Arial"/>
                <a:cs typeface="Arial"/>
                <a:sym typeface="Arial"/>
              </a:rPr>
              <a:t> Αυτή η ενότητα, που έχει σχεδιαστεί για τους φορείς της ναυτιλίας, στοχεύει στον εντοπισμό των κινδύνων για τις υποδομές ζωτικής σημασίας για τη βελτίωση της ανθεκτικότητάς τους </a:t>
            </a:r>
            <a:endParaRPr/>
          </a:p>
        </p:txBody>
      </p:sp>
      <p:sp>
        <p:nvSpPr>
          <p:cNvPr id="631" name="Google Shape;631;p4"/>
          <p:cNvSpPr/>
          <p:nvPr>
            <p:ph idx="1" type="body"/>
          </p:nvPr>
        </p:nvSpPr>
        <p:spPr>
          <a:xfrm>
            <a:off x="1318352" y="2132912"/>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386"/>
              <a:buNone/>
            </a:pPr>
            <a:r>
              <a:rPr lang="en-US" sz="2386"/>
              <a:t>ΠΟΙΟΣ </a:t>
            </a:r>
            <a:endParaRPr/>
          </a:p>
        </p:txBody>
      </p:sp>
      <p:sp>
        <p:nvSpPr>
          <p:cNvPr id="632" name="Google Shape;632;p4"/>
          <p:cNvSpPr txBox="1"/>
          <p:nvPr>
            <p:ph idx="3" type="body"/>
          </p:nvPr>
        </p:nvSpPr>
        <p:spPr>
          <a:xfrm>
            <a:off x="1605817" y="4227941"/>
            <a:ext cx="2275880" cy="893763"/>
          </a:xfrm>
          <a:prstGeom prst="rect">
            <a:avLst/>
          </a:prstGeom>
          <a:noFill/>
          <a:ln>
            <a:noFill/>
          </a:ln>
        </p:spPr>
        <p:txBody>
          <a:bodyPr anchorCtr="0" anchor="t" bIns="45700" lIns="0" spcFirstLastPara="1" rIns="0" wrap="square" tIns="45700">
            <a:normAutofit fontScale="96774"/>
          </a:bodyPr>
          <a:lstStyle/>
          <a:p>
            <a:pPr indent="0" lvl="0" marL="0" rtl="0" algn="ctr">
              <a:lnSpc>
                <a:spcPct val="100000"/>
              </a:lnSpc>
              <a:spcBef>
                <a:spcPts val="0"/>
              </a:spcBef>
              <a:spcAft>
                <a:spcPts val="0"/>
              </a:spcAft>
              <a:buSzPct val="100000"/>
              <a:buNone/>
            </a:pPr>
            <a:r>
              <a:rPr lang="en-US" sz="1300"/>
              <a:t>Κρίσιμες ναυτιλιακές υποδομές και OES, όπως προσδιορίζονται στην οδηγία NIS </a:t>
            </a:r>
            <a:endParaRPr/>
          </a:p>
        </p:txBody>
      </p:sp>
      <p:sp>
        <p:nvSpPr>
          <p:cNvPr id="633" name="Google Shape;633;p4"/>
          <p:cNvSpPr/>
          <p:nvPr>
            <p:ph idx="4" type="body"/>
          </p:nvPr>
        </p:nvSpPr>
        <p:spPr>
          <a:xfrm>
            <a:off x="4651092" y="2132912"/>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US"/>
              <a:t>ΤΙ </a:t>
            </a:r>
            <a:endParaRPr/>
          </a:p>
        </p:txBody>
      </p:sp>
      <p:sp>
        <p:nvSpPr>
          <p:cNvPr id="634" name="Google Shape;634;p4"/>
          <p:cNvSpPr txBox="1"/>
          <p:nvPr>
            <p:ph idx="6" type="body"/>
          </p:nvPr>
        </p:nvSpPr>
        <p:spPr>
          <a:xfrm>
            <a:off x="4938557" y="4227940"/>
            <a:ext cx="2275880" cy="893763"/>
          </a:xfrm>
          <a:prstGeom prst="rect">
            <a:avLst/>
          </a:prstGeom>
          <a:noFill/>
          <a:ln>
            <a:noFill/>
          </a:ln>
        </p:spPr>
        <p:txBody>
          <a:bodyPr anchorCtr="0" anchor="t" bIns="45700" lIns="0" spcFirstLastPara="1" rIns="0" wrap="square" tIns="45700">
            <a:normAutofit fontScale="93928" lnSpcReduction="10000"/>
          </a:bodyPr>
          <a:lstStyle/>
          <a:p>
            <a:pPr indent="0" lvl="0" marL="0" rtl="0" algn="ctr">
              <a:lnSpc>
                <a:spcPct val="100000"/>
              </a:lnSpc>
              <a:spcBef>
                <a:spcPts val="0"/>
              </a:spcBef>
              <a:spcAft>
                <a:spcPts val="0"/>
              </a:spcAft>
              <a:buSzPct val="100000"/>
              <a:buNone/>
            </a:pPr>
            <a:r>
              <a:rPr b="0" lang="en-US"/>
              <a:t>Βασικές </a:t>
            </a:r>
            <a:r>
              <a:rPr lang="en-US"/>
              <a:t>α</a:t>
            </a:r>
            <a:r>
              <a:rPr b="0" lang="en-US"/>
              <a:t>ρχές </a:t>
            </a:r>
            <a:r>
              <a:rPr lang="en-US"/>
              <a:t>δ</a:t>
            </a:r>
            <a:r>
              <a:rPr b="0" lang="en-US"/>
              <a:t>ιαχείρισης κινδύνου κυβερνοασφάλειας στον τομέα της ναυτιλίας</a:t>
            </a:r>
            <a:endParaRPr/>
          </a:p>
          <a:p>
            <a:pPr indent="0" lvl="0" marL="0" rtl="0" algn="ctr">
              <a:lnSpc>
                <a:spcPct val="100000"/>
              </a:lnSpc>
              <a:spcBef>
                <a:spcPts val="1400"/>
              </a:spcBef>
              <a:spcAft>
                <a:spcPts val="0"/>
              </a:spcAft>
              <a:buSzPct val="100000"/>
              <a:buNone/>
            </a:pPr>
            <a:r>
              <a:t/>
            </a:r>
            <a:endParaRPr/>
          </a:p>
        </p:txBody>
      </p:sp>
      <p:sp>
        <p:nvSpPr>
          <p:cNvPr id="635" name="Google Shape;635;p4"/>
          <p:cNvSpPr/>
          <p:nvPr>
            <p:ph idx="7" type="body"/>
          </p:nvPr>
        </p:nvSpPr>
        <p:spPr>
          <a:xfrm>
            <a:off x="7995403" y="2132912"/>
            <a:ext cx="2847975" cy="3390899"/>
          </a:xfrm>
          <a:prstGeom prst="roundRect">
            <a:avLst>
              <a:gd fmla="val 16667" name="adj"/>
            </a:avLst>
          </a:prstGeom>
          <a:solidFill>
            <a:schemeClr val="dk1"/>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386"/>
              <a:buNone/>
            </a:pPr>
            <a:r>
              <a:rPr lang="en-US" sz="2386"/>
              <a:t>ΓΙΑΤΙ </a:t>
            </a:r>
            <a:endParaRPr/>
          </a:p>
        </p:txBody>
      </p:sp>
      <p:pic>
        <p:nvPicPr>
          <p:cNvPr descr="Circuit" id="636" name="Google Shape;636;p4"/>
          <p:cNvPicPr preferRelativeResize="0"/>
          <p:nvPr>
            <p:ph idx="8" type="pic"/>
          </p:nvPr>
        </p:nvPicPr>
        <p:blipFill rotWithShape="1">
          <a:blip r:embed="rId3">
            <a:alphaModFix/>
          </a:blip>
          <a:srcRect b="4501" l="0" r="0" t="4502"/>
          <a:stretch/>
        </p:blipFill>
        <p:spPr>
          <a:xfrm>
            <a:off x="8916470" y="3072224"/>
            <a:ext cx="1005840" cy="914400"/>
          </a:xfrm>
          <a:prstGeom prst="rect">
            <a:avLst/>
          </a:prstGeom>
          <a:noFill/>
          <a:ln>
            <a:noFill/>
          </a:ln>
        </p:spPr>
      </p:pic>
      <p:sp>
        <p:nvSpPr>
          <p:cNvPr id="637" name="Google Shape;637;p4"/>
          <p:cNvSpPr txBox="1"/>
          <p:nvPr>
            <p:ph idx="9" type="body"/>
          </p:nvPr>
        </p:nvSpPr>
        <p:spPr>
          <a:xfrm>
            <a:off x="8123583" y="4227940"/>
            <a:ext cx="2644963" cy="893763"/>
          </a:xfrm>
          <a:prstGeom prst="rect">
            <a:avLst/>
          </a:prstGeom>
          <a:noFill/>
          <a:ln>
            <a:noFill/>
          </a:ln>
        </p:spPr>
        <p:txBody>
          <a:bodyPr anchorCtr="0" anchor="t" bIns="45700" lIns="0" spcFirstLastPara="1" rIns="0" wrap="square" tIns="45700">
            <a:noAutofit/>
          </a:bodyPr>
          <a:lstStyle/>
          <a:p>
            <a:pPr indent="0" lvl="0" marL="0" rtl="0" algn="ctr">
              <a:lnSpc>
                <a:spcPct val="100000"/>
              </a:lnSpc>
              <a:spcBef>
                <a:spcPts val="0"/>
              </a:spcBef>
              <a:spcAft>
                <a:spcPts val="0"/>
              </a:spcAft>
              <a:buSzPts val="1300"/>
              <a:buNone/>
            </a:pPr>
            <a:r>
              <a:rPr lang="en-US" sz="1300"/>
              <a:t>Εξοπλίζοντας τους συμμετέχοντες με τις γνώσεις και τις δεξιότητες που απαιτούνται για τη διαχείριση των κινδύνων στον κυβερνοχώρο </a:t>
            </a:r>
            <a:endParaRPr/>
          </a:p>
        </p:txBody>
      </p:sp>
      <p:sp>
        <p:nvSpPr>
          <p:cNvPr id="638" name="Google Shape;638;p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1100"/>
              <a:buFont typeface="Century Gothic"/>
              <a:buNone/>
            </a:pPr>
            <a:fld id="{00000000-1234-1234-1234-123412341234}" type="slidenum">
              <a:rPr b="0" i="0" lang="en-US" sz="1100" u="none" cap="none" strike="noStrike">
                <a:solidFill>
                  <a:srgbClr val="FFFFFF"/>
                </a:solidFill>
                <a:latin typeface="Century Gothic"/>
                <a:ea typeface="Century Gothic"/>
                <a:cs typeface="Century Gothic"/>
                <a:sym typeface="Century Gothic"/>
              </a:rPr>
              <a:t>‹#›</a:t>
            </a:fld>
            <a:endParaRPr b="0" i="0" sz="1100" u="none" cap="none" strike="noStrike">
              <a:solidFill>
                <a:srgbClr val="FFFFFF"/>
              </a:solidFill>
              <a:latin typeface="Century Gothic"/>
              <a:ea typeface="Century Gothic"/>
              <a:cs typeface="Century Gothic"/>
              <a:sym typeface="Century Gothic"/>
            </a:endParaRPr>
          </a:p>
        </p:txBody>
      </p:sp>
      <p:pic>
        <p:nvPicPr>
          <p:cNvPr descr="3d Glasses" id="639" name="Google Shape;639;p4"/>
          <p:cNvPicPr preferRelativeResize="0"/>
          <p:nvPr/>
        </p:nvPicPr>
        <p:blipFill rotWithShape="1">
          <a:blip r:embed="rId4">
            <a:alphaModFix/>
          </a:blip>
          <a:srcRect b="4573" l="0" r="0" t="4574"/>
          <a:stretch/>
        </p:blipFill>
        <p:spPr>
          <a:xfrm>
            <a:off x="2239419" y="3072224"/>
            <a:ext cx="1005840" cy="914400"/>
          </a:xfrm>
          <a:prstGeom prst="rect">
            <a:avLst/>
          </a:prstGeom>
          <a:noFill/>
          <a:ln>
            <a:noFill/>
          </a:ln>
        </p:spPr>
      </p:pic>
      <p:pic>
        <p:nvPicPr>
          <p:cNvPr descr="Abacus" id="640" name="Google Shape;640;p4"/>
          <p:cNvPicPr preferRelativeResize="0"/>
          <p:nvPr/>
        </p:nvPicPr>
        <p:blipFill rotWithShape="1">
          <a:blip r:embed="rId5">
            <a:alphaModFix/>
          </a:blip>
          <a:srcRect b="4501" l="0" r="0" t="4502"/>
          <a:stretch/>
        </p:blipFill>
        <p:spPr>
          <a:xfrm>
            <a:off x="5572159" y="3072224"/>
            <a:ext cx="1005840" cy="914400"/>
          </a:xfrm>
          <a:prstGeom prst="rect">
            <a:avLst/>
          </a:prstGeom>
          <a:noFill/>
          <a:ln>
            <a:noFill/>
          </a:ln>
        </p:spPr>
      </p:pic>
      <p:sp>
        <p:nvSpPr>
          <p:cNvPr id="641" name="Google Shape;641;p4"/>
          <p:cNvSpPr txBox="1"/>
          <p:nvPr>
            <p:ph idx="11" type="ftr"/>
          </p:nvPr>
        </p:nvSpPr>
        <p:spPr>
          <a:xfrm>
            <a:off x="824241" y="6290774"/>
            <a:ext cx="7862559" cy="449995"/>
          </a:xfrm>
          <a:prstGeom prst="rect">
            <a:avLst/>
          </a:prstGeom>
          <a:noFill/>
          <a:ln>
            <a:noFill/>
          </a:ln>
        </p:spPr>
        <p:txBody>
          <a:bodyPr anchorCtr="0" anchor="t" bIns="45700" lIns="91425" spcFirstLastPara="1" rIns="91425" wrap="square" tIns="45700">
            <a:normAutofit fontScale="96293"/>
          </a:bodyPr>
          <a:lstStyle/>
          <a:p>
            <a:pPr indent="0" lvl="0" marL="0" marR="0" rtl="0" algn="l">
              <a:lnSpc>
                <a:spcPct val="100000"/>
              </a:lnSpc>
              <a:spcBef>
                <a:spcPts val="0"/>
              </a:spcBef>
              <a:spcAft>
                <a:spcPts val="0"/>
              </a:spcAft>
              <a:buClr>
                <a:srgbClr val="FFF1CC"/>
              </a:buClr>
              <a:buSzPct val="100000"/>
              <a:buFont typeface="Century Gothic"/>
              <a:buNone/>
            </a:pPr>
            <a:r>
              <a:rPr b="0" i="0" lang="en-US" sz="1100" u="none" cap="none" strike="noStrike">
                <a:solidFill>
                  <a:srgbClr val="FFF1CC"/>
                </a:solidFill>
                <a:latin typeface="Century Gothic"/>
                <a:ea typeface="Century Gothic"/>
                <a:cs typeface="Century Gothic"/>
                <a:sym typeface="Century Gothic"/>
              </a:rPr>
              <a:t>CSP0003_C_M_CRITICAL INFRASTRUCTURE SECURITY FOR MARITIME : ΠΡΌΤΥΠΟ ΠΑΡΟΥΣΊΑΣΗΣ ΠΟΥ ΔΗΜΙΟΥΡΓΉΘΗΚΕ ΑΠΌ ΤΗΝ PR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accent1"/>
              </a:buClr>
              <a:buSzPct val="100000"/>
              <a:buFont typeface="Book Antiqua"/>
              <a:buNone/>
            </a:pPr>
            <a:r>
              <a:rPr lang="en-US">
                <a:solidFill>
                  <a:schemeClr val="accent1"/>
                </a:solidFill>
              </a:rPr>
              <a:t>CSP TRAINING LOGISTIC: CSP003_ ΚΙΝΔΥΝΟΙ ΤΩΝ ΥΠΟΔΟΜΩΝ ΓΙΑ ΤΟΝ ΝΑΥΤΙΛΙΑΚΟ ΤΟΜΕΑ</a:t>
            </a:r>
            <a:endParaRPr/>
          </a:p>
        </p:txBody>
      </p:sp>
      <p:sp>
        <p:nvSpPr>
          <p:cNvPr id="648" name="Google Shape;648;p5"/>
          <p:cNvSpPr/>
          <p:nvPr>
            <p:ph idx="1" type="body"/>
          </p:nvPr>
        </p:nvSpPr>
        <p:spPr>
          <a:xfrm>
            <a:off x="1318352" y="198581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379"/>
              <a:buNone/>
            </a:pPr>
            <a:r>
              <a:rPr lang="en-US" sz="2379"/>
              <a:t>ΠΟΤΕ </a:t>
            </a:r>
            <a:endParaRPr/>
          </a:p>
        </p:txBody>
      </p:sp>
      <p:pic>
        <p:nvPicPr>
          <p:cNvPr descr="Abacus" id="649" name="Google Shape;649;p5"/>
          <p:cNvPicPr preferRelativeResize="0"/>
          <p:nvPr>
            <p:ph idx="2" type="pic"/>
          </p:nvPr>
        </p:nvPicPr>
        <p:blipFill rotWithShape="1">
          <a:blip r:embed="rId3">
            <a:alphaModFix/>
          </a:blip>
          <a:srcRect b="4501" l="0" r="0" t="4502"/>
          <a:stretch/>
        </p:blipFill>
        <p:spPr>
          <a:xfrm>
            <a:off x="2239419" y="2925128"/>
            <a:ext cx="1005840" cy="914400"/>
          </a:xfrm>
          <a:prstGeom prst="rect">
            <a:avLst/>
          </a:prstGeom>
          <a:noFill/>
          <a:ln>
            <a:noFill/>
          </a:ln>
        </p:spPr>
      </p:pic>
      <p:sp>
        <p:nvSpPr>
          <p:cNvPr id="650" name="Google Shape;650;p5"/>
          <p:cNvSpPr txBox="1"/>
          <p:nvPr>
            <p:ph idx="3" type="body"/>
          </p:nvPr>
        </p:nvSpPr>
        <p:spPr>
          <a:xfrm>
            <a:off x="1605817" y="4080845"/>
            <a:ext cx="2275880" cy="893763"/>
          </a:xfrm>
          <a:prstGeom prst="rect">
            <a:avLst/>
          </a:prstGeom>
          <a:noFill/>
          <a:ln>
            <a:noFill/>
          </a:ln>
        </p:spPr>
        <p:txBody>
          <a:bodyPr anchorCtr="0" anchor="t" bIns="45700" lIns="0" spcFirstLastPara="1" rIns="0" wrap="square" tIns="45700">
            <a:normAutofit fontScale="99924"/>
          </a:bodyPr>
          <a:lstStyle/>
          <a:p>
            <a:pPr indent="0" lvl="0" marL="0" rtl="0" algn="ctr">
              <a:lnSpc>
                <a:spcPct val="100000"/>
              </a:lnSpc>
              <a:spcBef>
                <a:spcPts val="0"/>
              </a:spcBef>
              <a:spcAft>
                <a:spcPts val="0"/>
              </a:spcAft>
              <a:buSzPct val="100000"/>
              <a:buNone/>
            </a:pPr>
            <a:r>
              <a:rPr lang="en-US"/>
              <a:t>Πρόγραμμα : Φθινόπωρο 2024 –  Φθινόπωρο 2025 </a:t>
            </a:r>
            <a:endParaRPr/>
          </a:p>
        </p:txBody>
      </p:sp>
      <p:sp>
        <p:nvSpPr>
          <p:cNvPr id="651" name="Google Shape;651;p5"/>
          <p:cNvSpPr/>
          <p:nvPr>
            <p:ph idx="4" type="body"/>
          </p:nvPr>
        </p:nvSpPr>
        <p:spPr>
          <a:xfrm>
            <a:off x="4651092" y="198581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400"/>
              <a:buNone/>
            </a:pPr>
            <a:r>
              <a:rPr lang="en-US"/>
              <a:t>ΠΟΥ </a:t>
            </a:r>
            <a:endParaRPr/>
          </a:p>
        </p:txBody>
      </p:sp>
      <p:pic>
        <p:nvPicPr>
          <p:cNvPr descr="3d Glasses" id="652" name="Google Shape;652;p5"/>
          <p:cNvPicPr preferRelativeResize="0"/>
          <p:nvPr>
            <p:ph idx="5" type="pic"/>
          </p:nvPr>
        </p:nvPicPr>
        <p:blipFill rotWithShape="1">
          <a:blip r:embed="rId4">
            <a:alphaModFix/>
          </a:blip>
          <a:srcRect b="4573" l="0" r="0" t="4574"/>
          <a:stretch/>
        </p:blipFill>
        <p:spPr>
          <a:xfrm>
            <a:off x="5572159" y="3046280"/>
            <a:ext cx="1005840" cy="914400"/>
          </a:xfrm>
          <a:prstGeom prst="rect">
            <a:avLst/>
          </a:prstGeom>
          <a:noFill/>
          <a:ln>
            <a:noFill/>
          </a:ln>
        </p:spPr>
      </p:pic>
      <p:sp>
        <p:nvSpPr>
          <p:cNvPr id="653" name="Google Shape;653;p5"/>
          <p:cNvSpPr txBox="1"/>
          <p:nvPr>
            <p:ph idx="6" type="body"/>
          </p:nvPr>
        </p:nvSpPr>
        <p:spPr>
          <a:xfrm>
            <a:off x="4938557" y="4080844"/>
            <a:ext cx="2275880" cy="1070276"/>
          </a:xfrm>
          <a:prstGeom prst="rect">
            <a:avLst/>
          </a:prstGeom>
          <a:noFill/>
          <a:ln>
            <a:noFill/>
          </a:ln>
        </p:spPr>
        <p:txBody>
          <a:bodyPr anchorCtr="0" anchor="t" bIns="45700" lIns="0" spcFirstLastPara="1" rIns="0" wrap="square" tIns="45700">
            <a:normAutofit fontScale="84500" lnSpcReduction="20000"/>
          </a:bodyPr>
          <a:lstStyle/>
          <a:p>
            <a:pPr indent="0" lvl="0" marL="0" rtl="0" algn="ctr">
              <a:lnSpc>
                <a:spcPct val="100000"/>
              </a:lnSpc>
              <a:spcBef>
                <a:spcPts val="0"/>
              </a:spcBef>
              <a:spcAft>
                <a:spcPts val="0"/>
              </a:spcAft>
              <a:buSzPct val="100000"/>
              <a:buNone/>
            </a:pPr>
            <a:r>
              <a:rPr lang="en-US"/>
              <a:t>Τοποθεσία στο ΧΩΡΟ του ξενοδοχείου </a:t>
            </a:r>
            <a:endParaRPr/>
          </a:p>
          <a:p>
            <a:pPr indent="0" lvl="0" marL="0" rtl="0" algn="ctr">
              <a:lnSpc>
                <a:spcPct val="100000"/>
              </a:lnSpc>
              <a:spcBef>
                <a:spcPts val="1400"/>
              </a:spcBef>
              <a:spcAft>
                <a:spcPts val="0"/>
              </a:spcAft>
              <a:buSzPct val="100000"/>
              <a:buNone/>
            </a:pPr>
            <a:r>
              <a:rPr lang="en-US"/>
              <a:t>Τουλόν (Γαλλία) </a:t>
            </a:r>
            <a:endParaRPr/>
          </a:p>
          <a:p>
            <a:pPr indent="0" lvl="0" marL="0" rtl="0" algn="ctr">
              <a:lnSpc>
                <a:spcPct val="100000"/>
              </a:lnSpc>
              <a:spcBef>
                <a:spcPts val="1400"/>
              </a:spcBef>
              <a:spcAft>
                <a:spcPts val="0"/>
              </a:spcAft>
              <a:buSzPct val="100000"/>
              <a:buNone/>
            </a:pPr>
            <a:r>
              <a:rPr lang="en-US"/>
              <a:t>NMIOTC (Ελλάδα) </a:t>
            </a:r>
            <a:endParaRPr/>
          </a:p>
        </p:txBody>
      </p:sp>
      <p:sp>
        <p:nvSpPr>
          <p:cNvPr id="654" name="Google Shape;654;p5"/>
          <p:cNvSpPr/>
          <p:nvPr>
            <p:ph idx="7" type="body"/>
          </p:nvPr>
        </p:nvSpPr>
        <p:spPr>
          <a:xfrm>
            <a:off x="7995403" y="1985816"/>
            <a:ext cx="2847975" cy="3390899"/>
          </a:xfrm>
          <a:prstGeom prst="roundRect">
            <a:avLst>
              <a:gd fmla="val 16667" name="adj"/>
            </a:avLst>
          </a:prstGeom>
          <a:solidFill>
            <a:schemeClr val="accent1">
              <a:alpha val="9803"/>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p>
            <a:pPr indent="0" lvl="0" marL="0" rtl="0" algn="ctr">
              <a:lnSpc>
                <a:spcPct val="100000"/>
              </a:lnSpc>
              <a:spcBef>
                <a:spcPts val="0"/>
              </a:spcBef>
              <a:spcAft>
                <a:spcPts val="0"/>
              </a:spcAft>
              <a:buSzPts val="2361"/>
              <a:buNone/>
            </a:pPr>
            <a:r>
              <a:rPr lang="en-US" sz="2361"/>
              <a:t>ΠΩΣ </a:t>
            </a:r>
            <a:endParaRPr/>
          </a:p>
        </p:txBody>
      </p:sp>
      <p:pic>
        <p:nvPicPr>
          <p:cNvPr descr="Circuit" id="655" name="Google Shape;655;p5"/>
          <p:cNvPicPr preferRelativeResize="0"/>
          <p:nvPr>
            <p:ph idx="8" type="pic"/>
          </p:nvPr>
        </p:nvPicPr>
        <p:blipFill rotWithShape="1">
          <a:blip r:embed="rId5">
            <a:alphaModFix/>
          </a:blip>
          <a:srcRect b="4501" l="0" r="0" t="4502"/>
          <a:stretch/>
        </p:blipFill>
        <p:spPr>
          <a:xfrm>
            <a:off x="8916470" y="2925128"/>
            <a:ext cx="1005840" cy="914400"/>
          </a:xfrm>
          <a:prstGeom prst="rect">
            <a:avLst/>
          </a:prstGeom>
          <a:noFill/>
          <a:ln>
            <a:noFill/>
          </a:ln>
        </p:spPr>
      </p:pic>
      <p:sp>
        <p:nvSpPr>
          <p:cNvPr id="656" name="Google Shape;656;p5"/>
          <p:cNvSpPr txBox="1"/>
          <p:nvPr>
            <p:ph idx="9" type="body"/>
          </p:nvPr>
        </p:nvSpPr>
        <p:spPr>
          <a:xfrm>
            <a:off x="8282868" y="4080844"/>
            <a:ext cx="2275880" cy="893763"/>
          </a:xfrm>
          <a:prstGeom prst="rect">
            <a:avLst/>
          </a:prstGeom>
          <a:noFill/>
          <a:ln>
            <a:noFill/>
          </a:ln>
        </p:spPr>
        <p:txBody>
          <a:bodyPr anchorCtr="0" anchor="t" bIns="45700" lIns="0" spcFirstLastPara="1" rIns="0" wrap="square" tIns="45700">
            <a:normAutofit fontScale="93214"/>
          </a:bodyPr>
          <a:lstStyle/>
          <a:p>
            <a:pPr indent="-285813" lvl="0" marL="285750" rtl="0" algn="ctr">
              <a:lnSpc>
                <a:spcPct val="100000"/>
              </a:lnSpc>
              <a:spcBef>
                <a:spcPts val="0"/>
              </a:spcBef>
              <a:spcAft>
                <a:spcPts val="0"/>
              </a:spcAft>
              <a:buSzPct val="100000"/>
              <a:buFont typeface="Century Gothic"/>
              <a:buChar char="-"/>
            </a:pPr>
            <a:r>
              <a:rPr lang="en-US"/>
              <a:t>Θεωρία </a:t>
            </a:r>
            <a:endParaRPr/>
          </a:p>
          <a:p>
            <a:pPr indent="-285813" lvl="0" marL="285750" rtl="0" algn="ctr">
              <a:lnSpc>
                <a:spcPct val="100000"/>
              </a:lnSpc>
              <a:spcBef>
                <a:spcPts val="1400"/>
              </a:spcBef>
              <a:spcAft>
                <a:spcPts val="0"/>
              </a:spcAft>
              <a:buSzPct val="100000"/>
              <a:buFont typeface="Century Gothic"/>
              <a:buChar char="-"/>
            </a:pPr>
            <a:r>
              <a:rPr lang="en-US" sz="1400"/>
              <a:t>Πρακτική Εξάσκηση</a:t>
            </a:r>
            <a:endParaRPr/>
          </a:p>
        </p:txBody>
      </p:sp>
      <p:sp>
        <p:nvSpPr>
          <p:cNvPr id="657" name="Google Shape;657;p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100"/>
              <a:buFont typeface="Century Gothic"/>
              <a:buNone/>
            </a:pPr>
            <a:fld id="{00000000-1234-1234-1234-123412341234}" type="slidenum">
              <a:rPr b="0" i="0" lang="en-US" sz="1100" u="none" cap="none" strike="noStrike">
                <a:solidFill>
                  <a:srgbClr val="000000"/>
                </a:solidFill>
                <a:latin typeface="Century Gothic"/>
                <a:ea typeface="Century Gothic"/>
                <a:cs typeface="Century Gothic"/>
                <a:sym typeface="Century Gothic"/>
              </a:rPr>
              <a:t>‹#›</a:t>
            </a:fld>
            <a:endParaRPr b="0" i="0" sz="1100" u="none" cap="none" strike="noStrike">
              <a:solidFill>
                <a:srgbClr val="000000"/>
              </a:solidFill>
              <a:latin typeface="Century Gothic"/>
              <a:ea typeface="Century Gothic"/>
              <a:cs typeface="Century Gothic"/>
              <a:sym typeface="Century Gothic"/>
            </a:endParaRPr>
          </a:p>
        </p:txBody>
      </p:sp>
      <p:sp>
        <p:nvSpPr>
          <p:cNvPr id="658" name="Google Shape;658;p5"/>
          <p:cNvSpPr txBox="1"/>
          <p:nvPr>
            <p:ph idx="11" type="ftr"/>
          </p:nvPr>
        </p:nvSpPr>
        <p:spPr>
          <a:xfrm>
            <a:off x="824241" y="6290774"/>
            <a:ext cx="7862559" cy="449995"/>
          </a:xfrm>
          <a:prstGeom prst="rect">
            <a:avLst/>
          </a:prstGeom>
          <a:noFill/>
          <a:ln>
            <a:noFill/>
          </a:ln>
        </p:spPr>
        <p:txBody>
          <a:bodyPr anchorCtr="0" anchor="t" bIns="45700" lIns="91425" spcFirstLastPara="1" rIns="91425" wrap="square" tIns="45700">
            <a:normAutofit fontScale="95000"/>
          </a:bodyPr>
          <a:lstStyle/>
          <a:p>
            <a:pPr indent="0" lvl="0" marL="0" marR="0" rtl="0" algn="l">
              <a:lnSpc>
                <a:spcPct val="100000"/>
              </a:lnSpc>
              <a:spcBef>
                <a:spcPts val="0"/>
              </a:spcBef>
              <a:spcAft>
                <a:spcPts val="0"/>
              </a:spcAft>
              <a:buClr>
                <a:srgbClr val="000000"/>
              </a:buClr>
              <a:buSzPct val="100000"/>
              <a:buFont typeface="Century Gothic"/>
              <a:buNone/>
            </a:pPr>
            <a:r>
              <a:rPr b="0" i="0" lang="en-US" sz="1100" u="none" cap="none" strike="noStrike">
                <a:solidFill>
                  <a:srgbClr val="000000"/>
                </a:solidFill>
                <a:latin typeface="Century Gothic"/>
                <a:ea typeface="Century Gothic"/>
                <a:cs typeface="Century Gothic"/>
                <a:sym typeface="Century Gothic"/>
              </a:rPr>
              <a:t>CSP0008_C_M_RISKS OF MARITIME CRITICAL INFRASTRUCTURE : ΠΡΌΤΥΠΟ ΠΑΡΟΥΣΊΑΣΗΣ ΠΟΥ ΔΗΜΙΟΥΡΓΉΘΗΚΕ ΑΠΌ ΤΗΝ PR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6"/>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ΠΟΙΟΣ </a:t>
            </a:r>
            <a:endParaRPr/>
          </a:p>
        </p:txBody>
      </p:sp>
      <p:sp>
        <p:nvSpPr>
          <p:cNvPr id="664" name="Google Shape;664;p6"/>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fontScale="96250" lnSpcReduction="10000"/>
          </a:bodyPr>
          <a:lstStyle/>
          <a:p>
            <a:pPr indent="0" lvl="0" marL="0" rtl="0" algn="l">
              <a:lnSpc>
                <a:spcPct val="100000"/>
              </a:lnSpc>
              <a:spcBef>
                <a:spcPts val="0"/>
              </a:spcBef>
              <a:spcAft>
                <a:spcPts val="0"/>
              </a:spcAft>
              <a:buSzPct val="100000"/>
              <a:buNone/>
            </a:pPr>
            <a:r>
              <a:rPr lang="en-US"/>
              <a:t>Προφίλ των συμμετεχόντων στην εκπαίδευση </a:t>
            </a:r>
            <a:endParaRPr/>
          </a:p>
          <a:p>
            <a:pPr indent="0" lvl="0" marL="0" rtl="0" algn="l">
              <a:lnSpc>
                <a:spcPct val="100000"/>
              </a:lnSpc>
              <a:spcBef>
                <a:spcPts val="0"/>
              </a:spcBef>
              <a:spcAft>
                <a:spcPts val="0"/>
              </a:spcAft>
              <a:buSzPct val="100000"/>
              <a:buNone/>
            </a:pPr>
            <a:r>
              <a:t/>
            </a:r>
            <a:endParaRPr/>
          </a:p>
        </p:txBody>
      </p:sp>
      <p:sp>
        <p:nvSpPr>
          <p:cNvPr id="665" name="Google Shape;665;p6"/>
          <p:cNvSpPr txBox="1"/>
          <p:nvPr>
            <p:ph idx="3" type="body"/>
          </p:nvPr>
        </p:nvSpPr>
        <p:spPr>
          <a:xfrm>
            <a:off x="6498131" y="1977017"/>
            <a:ext cx="2699066" cy="2569866"/>
          </a:xfrm>
          <a:prstGeom prst="rect">
            <a:avLst/>
          </a:prstGeom>
          <a:noFill/>
          <a:ln>
            <a:noFill/>
          </a:ln>
        </p:spPr>
        <p:txBody>
          <a:bodyPr anchorCtr="0" anchor="t" bIns="45700" lIns="91425" spcFirstLastPara="1" rIns="0" wrap="square" tIns="0">
            <a:normAutofit fontScale="91923" lnSpcReduction="20000"/>
          </a:bodyPr>
          <a:lstStyle/>
          <a:p>
            <a:pPr indent="-274378" lvl="0" marL="274320" rtl="0" algn="l">
              <a:lnSpc>
                <a:spcPct val="100000"/>
              </a:lnSpc>
              <a:spcBef>
                <a:spcPts val="0"/>
              </a:spcBef>
              <a:spcAft>
                <a:spcPts val="0"/>
              </a:spcAft>
              <a:buSzPct val="100000"/>
              <a:buFont typeface="Courier New"/>
              <a:buChar char="o"/>
            </a:pPr>
            <a:r>
              <a:rPr lang="en-US"/>
              <a:t>Διευθυντές και ηγέτες </a:t>
            </a:r>
            <a:endParaRPr/>
          </a:p>
          <a:p>
            <a:pPr indent="-274378" lvl="0" marL="274320" rtl="0" algn="l">
              <a:lnSpc>
                <a:spcPct val="100000"/>
              </a:lnSpc>
              <a:spcBef>
                <a:spcPts val="1800"/>
              </a:spcBef>
              <a:spcAft>
                <a:spcPts val="0"/>
              </a:spcAft>
              <a:buSzPct val="100000"/>
              <a:buFont typeface="Courier New"/>
              <a:buChar char="o"/>
            </a:pPr>
            <a:r>
              <a:rPr lang="en-US" sz="1400"/>
              <a:t>Επαγγελματίες</a:t>
            </a:r>
            <a:endParaRPr/>
          </a:p>
          <a:p>
            <a:pPr indent="-274378" lvl="0" marL="274320" rtl="0" algn="l">
              <a:lnSpc>
                <a:spcPct val="100000"/>
              </a:lnSpc>
              <a:spcBef>
                <a:spcPts val="1800"/>
              </a:spcBef>
              <a:spcAft>
                <a:spcPts val="0"/>
              </a:spcAft>
              <a:buSzPct val="100000"/>
              <a:buFont typeface="Courier New"/>
              <a:buChar char="o"/>
            </a:pPr>
            <a:r>
              <a:rPr lang="en-US"/>
              <a:t>Μικρομεσαίες επιχειρήσεις και εργαζόμενοι του δημόσιου τομέα </a:t>
            </a:r>
            <a:endParaRPr/>
          </a:p>
          <a:p>
            <a:pPr indent="-274378" lvl="0" marL="274320" rtl="0" algn="l">
              <a:lnSpc>
                <a:spcPct val="100000"/>
              </a:lnSpc>
              <a:spcBef>
                <a:spcPts val="1800"/>
              </a:spcBef>
              <a:spcAft>
                <a:spcPts val="0"/>
              </a:spcAft>
              <a:buSzPct val="100000"/>
              <a:buFont typeface="Courier New"/>
              <a:buChar char="o"/>
            </a:pPr>
            <a:r>
              <a:rPr lang="en-US" strike="sngStrike"/>
              <a:t>Επαγγελματίες και λάτρεις της ασφάλειας στον κυβερνοχώρο </a:t>
            </a:r>
            <a:endParaRPr/>
          </a:p>
          <a:p>
            <a:pPr indent="-274378" lvl="0" marL="274320" rtl="0" algn="l">
              <a:lnSpc>
                <a:spcPct val="100000"/>
              </a:lnSpc>
              <a:spcBef>
                <a:spcPts val="1800"/>
              </a:spcBef>
              <a:spcAft>
                <a:spcPts val="0"/>
              </a:spcAft>
              <a:buSzPct val="100000"/>
              <a:buFont typeface="Courier New"/>
              <a:buChar char="o"/>
            </a:pPr>
            <a:r>
              <a:rPr lang="en-US" strike="sngStrike"/>
              <a:t>Ναυτιλιακοί προγραμματιστές CIS </a:t>
            </a:r>
            <a:endParaRPr/>
          </a:p>
        </p:txBody>
      </p:sp>
      <p:cxnSp>
        <p:nvCxnSpPr>
          <p:cNvPr id="666" name="Google Shape;666;p6"/>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667" name="Google Shape;667;p6"/>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Une image contenant intérieur, ordinateur, Appareil de présentation, multimédia&#10;&#10;Description générée automatiquement" id="668" name="Google Shape;668;p6"/>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669" name="Google Shape;669;p6"/>
          <p:cNvSpPr txBox="1"/>
          <p:nvPr/>
        </p:nvSpPr>
        <p:spPr>
          <a:xfrm>
            <a:off x="824241" y="6290774"/>
            <a:ext cx="7862559" cy="321041"/>
          </a:xfrm>
          <a:prstGeom prst="rect">
            <a:avLst/>
          </a:prstGeom>
          <a:noFill/>
          <a:ln>
            <a:noFill/>
          </a:ln>
        </p:spPr>
        <p:txBody>
          <a:bodyPr anchorCtr="0" anchor="t" bIns="45700" lIns="91425" spcFirstLastPara="1" rIns="91425" wrap="square" tIns="45700">
            <a:normAutofit fontScale="93907"/>
          </a:bodyPr>
          <a:lstStyle/>
          <a:p>
            <a:pPr indent="0" lvl="0" marL="0" marR="0" rtl="0" algn="l">
              <a:spcBef>
                <a:spcPts val="0"/>
              </a:spcBef>
              <a:spcAft>
                <a:spcPts val="0"/>
              </a:spcAft>
              <a:buNone/>
            </a:pPr>
            <a:r>
              <a:rPr lang="en-US" sz="1100" cap="none">
                <a:solidFill>
                  <a:srgbClr val="FFF1CC"/>
                </a:solidFill>
                <a:latin typeface="Century Gothic"/>
                <a:ea typeface="Century Gothic"/>
                <a:cs typeface="Century Gothic"/>
                <a:sym typeface="Century Gothic"/>
              </a:rPr>
              <a:t>CSP0003_C_M_CRITICAL INFRASTRUCTURE SECURITY FOR MARITIME TEMPLATE ΠΟΥ ΔΗΜΙΟΥΡΓΉΘΗΚΕ ΑΠΌ ΤΗΝ PR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7"/>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ΠΟΙΟΣ </a:t>
            </a:r>
            <a:endParaRPr/>
          </a:p>
        </p:txBody>
      </p:sp>
      <p:sp>
        <p:nvSpPr>
          <p:cNvPr id="675" name="Google Shape;675;p7"/>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fontScale="96785"/>
          </a:bodyPr>
          <a:lstStyle/>
          <a:p>
            <a:pPr indent="0" lvl="0" marL="0" rtl="0" algn="l">
              <a:lnSpc>
                <a:spcPct val="100000"/>
              </a:lnSpc>
              <a:spcBef>
                <a:spcPts val="0"/>
              </a:spcBef>
              <a:spcAft>
                <a:spcPts val="0"/>
              </a:spcAft>
              <a:buSzPct val="100000"/>
              <a:buNone/>
            </a:pPr>
            <a:r>
              <a:rPr lang="en-US"/>
              <a:t>Προφίλ του προπονητή </a:t>
            </a:r>
            <a:endParaRPr/>
          </a:p>
          <a:p>
            <a:pPr indent="0" lvl="0" marL="0" rtl="0" algn="l">
              <a:lnSpc>
                <a:spcPct val="100000"/>
              </a:lnSpc>
              <a:spcBef>
                <a:spcPts val="0"/>
              </a:spcBef>
              <a:spcAft>
                <a:spcPts val="0"/>
              </a:spcAft>
              <a:buSzPct val="100000"/>
              <a:buNone/>
            </a:pPr>
            <a:r>
              <a:t/>
            </a:r>
            <a:endParaRPr/>
          </a:p>
        </p:txBody>
      </p:sp>
      <p:sp>
        <p:nvSpPr>
          <p:cNvPr id="676" name="Google Shape;676;p7"/>
          <p:cNvSpPr txBox="1"/>
          <p:nvPr>
            <p:ph idx="3" type="body"/>
          </p:nvPr>
        </p:nvSpPr>
        <p:spPr>
          <a:xfrm>
            <a:off x="6498130" y="1977016"/>
            <a:ext cx="5182881" cy="3821107"/>
          </a:xfrm>
          <a:prstGeom prst="rect">
            <a:avLst/>
          </a:prstGeom>
          <a:noFill/>
          <a:ln>
            <a:noFill/>
          </a:ln>
        </p:spPr>
        <p:txBody>
          <a:bodyPr anchorCtr="0" anchor="t" bIns="45700" lIns="91425" spcFirstLastPara="1" rIns="0" wrap="square" tIns="0">
            <a:normAutofit fontScale="83636" lnSpcReduction="20000"/>
          </a:bodyPr>
          <a:lstStyle/>
          <a:p>
            <a:pPr indent="-274377" lvl="0" marL="274320" rtl="0" algn="l">
              <a:lnSpc>
                <a:spcPct val="100000"/>
              </a:lnSpc>
              <a:spcBef>
                <a:spcPts val="0"/>
              </a:spcBef>
              <a:spcAft>
                <a:spcPts val="0"/>
              </a:spcAft>
              <a:buSzPct val="100000"/>
              <a:buFont typeface="Courier New"/>
              <a:buChar char="o"/>
            </a:pPr>
            <a:r>
              <a:rPr lang="en-US"/>
              <a:t>Bruno BENDER</a:t>
            </a:r>
            <a:endParaRPr/>
          </a:p>
          <a:p>
            <a:pPr indent="-274377" lvl="0" marL="274320" rtl="0" algn="l">
              <a:lnSpc>
                <a:spcPct val="100000"/>
              </a:lnSpc>
              <a:spcBef>
                <a:spcPts val="1800"/>
              </a:spcBef>
              <a:spcAft>
                <a:spcPts val="0"/>
              </a:spcAft>
              <a:buSzPct val="100000"/>
              <a:buFont typeface="Courier New"/>
              <a:buChar char="o"/>
            </a:pPr>
            <a:r>
              <a:rPr lang="en-US"/>
              <a:t>C2B </a:t>
            </a:r>
            <a:r>
              <a:rPr lang="en-US" sz="1400"/>
              <a:t>Συμβουλευτική</a:t>
            </a:r>
            <a:r>
              <a:rPr lang="en-US"/>
              <a:t> </a:t>
            </a:r>
            <a:endParaRPr/>
          </a:p>
          <a:p>
            <a:pPr indent="-274377" lvl="0" marL="274320" rtl="0" algn="l">
              <a:lnSpc>
                <a:spcPct val="100000"/>
              </a:lnSpc>
              <a:spcBef>
                <a:spcPts val="1800"/>
              </a:spcBef>
              <a:spcAft>
                <a:spcPts val="0"/>
              </a:spcAft>
              <a:buSzPct val="100000"/>
              <a:buFont typeface="Courier New"/>
              <a:buChar char="o"/>
            </a:pPr>
            <a:r>
              <a:rPr lang="en-US"/>
              <a:t>Πρώην αξιωματικός του Ναυτικού/ ειδικός CIS </a:t>
            </a:r>
            <a:endParaRPr/>
          </a:p>
          <a:p>
            <a:pPr indent="-274377" lvl="0" marL="274320" rtl="0" algn="l">
              <a:lnSpc>
                <a:spcPct val="100000"/>
              </a:lnSpc>
              <a:spcBef>
                <a:spcPts val="1800"/>
              </a:spcBef>
              <a:spcAft>
                <a:spcPts val="0"/>
              </a:spcAft>
              <a:buSzPct val="100000"/>
              <a:buFont typeface="Courier New"/>
              <a:buChar char="o"/>
            </a:pPr>
            <a:r>
              <a:rPr lang="en-US"/>
              <a:t>Αξιωματικός Ασφάλειας πληροφοριών </a:t>
            </a:r>
            <a:endParaRPr/>
          </a:p>
          <a:p>
            <a:pPr indent="-273090" lvl="1" marL="898525" rtl="0" algn="l">
              <a:lnSpc>
                <a:spcPct val="100000"/>
              </a:lnSpc>
              <a:spcBef>
                <a:spcPts val="800"/>
              </a:spcBef>
              <a:spcAft>
                <a:spcPts val="0"/>
              </a:spcAft>
              <a:buClr>
                <a:schemeClr val="lt1"/>
              </a:buClr>
              <a:buSzPct val="100000"/>
              <a:buChar char="o"/>
            </a:pPr>
            <a:r>
              <a:rPr lang="en-US"/>
              <a:t>NATO</a:t>
            </a:r>
            <a:endParaRPr/>
          </a:p>
          <a:p>
            <a:pPr indent="-273090" lvl="1" marL="898525" rtl="0" algn="l">
              <a:lnSpc>
                <a:spcPct val="100000"/>
              </a:lnSpc>
              <a:spcBef>
                <a:spcPts val="600"/>
              </a:spcBef>
              <a:spcAft>
                <a:spcPts val="0"/>
              </a:spcAft>
              <a:buClr>
                <a:schemeClr val="lt1"/>
              </a:buClr>
              <a:buSzPct val="100000"/>
              <a:buChar char="o"/>
            </a:pPr>
            <a:r>
              <a:rPr lang="en-US"/>
              <a:t>Εθνικό </a:t>
            </a:r>
            <a:endParaRPr/>
          </a:p>
          <a:p>
            <a:pPr indent="-273090" lvl="1" marL="898525" rtl="0" algn="l">
              <a:lnSpc>
                <a:spcPct val="100000"/>
              </a:lnSpc>
              <a:spcBef>
                <a:spcPts val="600"/>
              </a:spcBef>
              <a:spcAft>
                <a:spcPts val="0"/>
              </a:spcAft>
              <a:buClr>
                <a:schemeClr val="lt1"/>
              </a:buClr>
              <a:buSzPct val="100000"/>
              <a:buChar char="o"/>
            </a:pPr>
            <a:r>
              <a:rPr lang="en-US"/>
              <a:t>EU</a:t>
            </a:r>
            <a:endParaRPr/>
          </a:p>
          <a:p>
            <a:pPr indent="-274377" lvl="0" marL="274320" rtl="0" algn="l">
              <a:lnSpc>
                <a:spcPct val="100000"/>
              </a:lnSpc>
              <a:spcBef>
                <a:spcPts val="1600"/>
              </a:spcBef>
              <a:spcAft>
                <a:spcPts val="0"/>
              </a:spcAft>
              <a:buSzPct val="100000"/>
              <a:buFont typeface="Courier New"/>
              <a:buChar char="o"/>
            </a:pPr>
            <a:r>
              <a:rPr lang="en-US"/>
              <a:t>Από το 2017 εμπειρογνώμονας στον τομέα της ασφάλειας στον κυβερνοχώρο και ιδρυτής του C2B </a:t>
            </a:r>
            <a:endParaRPr/>
          </a:p>
          <a:p>
            <a:pPr indent="-274360" lvl="1" marL="274320" rtl="0" algn="l">
              <a:lnSpc>
                <a:spcPct val="100000"/>
              </a:lnSpc>
              <a:spcBef>
                <a:spcPts val="800"/>
              </a:spcBef>
              <a:spcAft>
                <a:spcPts val="0"/>
              </a:spcAft>
              <a:buClr>
                <a:schemeClr val="lt1"/>
              </a:buClr>
              <a:buSzPct val="100000"/>
              <a:buChar char="o"/>
            </a:pPr>
            <a:r>
              <a:rPr lang="en-US"/>
              <a:t>ΜΜΕ που ειδικεύεται στη θαλάσσια ασφάλεια/ ασφάλεια στον κυβερνοχώρο για την υποστήριξη  των</a:t>
            </a:r>
            <a:endParaRPr/>
          </a:p>
          <a:p>
            <a:pPr indent="-273090" lvl="1" marL="898525" rtl="0" algn="l">
              <a:lnSpc>
                <a:spcPct val="100000"/>
              </a:lnSpc>
              <a:spcBef>
                <a:spcPts val="600"/>
              </a:spcBef>
              <a:spcAft>
                <a:spcPts val="0"/>
              </a:spcAft>
              <a:buClr>
                <a:schemeClr val="lt1"/>
              </a:buClr>
              <a:buSzPct val="100000"/>
              <a:buChar char="o"/>
            </a:pPr>
            <a:r>
              <a:rPr lang="en-US"/>
              <a:t>Κρίσιμων υποδομών </a:t>
            </a:r>
            <a:endParaRPr/>
          </a:p>
          <a:p>
            <a:pPr indent="-273090" lvl="1" marL="898525" rtl="0" algn="l">
              <a:lnSpc>
                <a:spcPct val="100000"/>
              </a:lnSpc>
              <a:spcBef>
                <a:spcPts val="600"/>
              </a:spcBef>
              <a:spcAft>
                <a:spcPts val="0"/>
              </a:spcAft>
              <a:buClr>
                <a:schemeClr val="lt1"/>
              </a:buClr>
              <a:buSzPct val="100000"/>
              <a:buChar char="o"/>
            </a:pPr>
            <a:r>
              <a:rPr lang="en-US"/>
              <a:t>Φορέων εκμετάλλευσης βασικών υπηρεσιών </a:t>
            </a:r>
            <a:endParaRPr/>
          </a:p>
          <a:p>
            <a:pPr indent="-273090" lvl="1" marL="898525" rtl="0" algn="l">
              <a:lnSpc>
                <a:spcPct val="100000"/>
              </a:lnSpc>
              <a:spcBef>
                <a:spcPts val="600"/>
              </a:spcBef>
              <a:spcAft>
                <a:spcPts val="0"/>
              </a:spcAft>
              <a:buClr>
                <a:schemeClr val="lt1"/>
              </a:buClr>
              <a:buSzPct val="100000"/>
              <a:buChar char="o"/>
            </a:pPr>
            <a:r>
              <a:rPr lang="en-US"/>
              <a:t>Ναυτιλιακών εταιρειών &amp; λιμανιών</a:t>
            </a:r>
            <a:endParaRPr/>
          </a:p>
          <a:p>
            <a:pPr indent="-273090" lvl="1" marL="898525" rtl="0" algn="l">
              <a:lnSpc>
                <a:spcPct val="100000"/>
              </a:lnSpc>
              <a:spcBef>
                <a:spcPts val="600"/>
              </a:spcBef>
              <a:spcAft>
                <a:spcPts val="0"/>
              </a:spcAft>
              <a:buClr>
                <a:schemeClr val="lt1"/>
              </a:buClr>
              <a:buSzPct val="100000"/>
              <a:buChar char="o"/>
            </a:pPr>
            <a:r>
              <a:rPr lang="en-US"/>
              <a:t>Δημόσιων Διοικήσεων που λειτουργούν στη θάλασσα </a:t>
            </a:r>
            <a:endParaRPr/>
          </a:p>
          <a:p>
            <a:pPr indent="-200025" lvl="0" marL="274320" rtl="0" algn="l">
              <a:lnSpc>
                <a:spcPct val="100000"/>
              </a:lnSpc>
              <a:spcBef>
                <a:spcPts val="1600"/>
              </a:spcBef>
              <a:spcAft>
                <a:spcPts val="0"/>
              </a:spcAft>
              <a:buSzPct val="100000"/>
              <a:buFont typeface="Courier New"/>
              <a:buNone/>
            </a:pPr>
            <a:r>
              <a:t/>
            </a:r>
            <a:endParaRPr/>
          </a:p>
          <a:p>
            <a:pPr indent="-200025" lvl="0" marL="274320" rtl="0" algn="l">
              <a:lnSpc>
                <a:spcPct val="100000"/>
              </a:lnSpc>
              <a:spcBef>
                <a:spcPts val="1800"/>
              </a:spcBef>
              <a:spcAft>
                <a:spcPts val="0"/>
              </a:spcAft>
              <a:buSzPct val="100000"/>
              <a:buFont typeface="Courier New"/>
              <a:buNone/>
            </a:pPr>
            <a:r>
              <a:t/>
            </a:r>
            <a:endParaRPr/>
          </a:p>
        </p:txBody>
      </p:sp>
      <p:cxnSp>
        <p:nvCxnSpPr>
          <p:cNvPr id="677" name="Google Shape;677;p7"/>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678" name="Google Shape;678;p7"/>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Une image contenant personne, habits, Visage humain, homme&#10;&#10;Description générée automatiquement" id="679" name="Google Shape;679;p7"/>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680" name="Google Shape;680;p7"/>
          <p:cNvSpPr txBox="1"/>
          <p:nvPr/>
        </p:nvSpPr>
        <p:spPr>
          <a:xfrm>
            <a:off x="824241" y="6290774"/>
            <a:ext cx="7862559" cy="449995"/>
          </a:xfrm>
          <a:prstGeom prst="rect">
            <a:avLst/>
          </a:prstGeom>
          <a:noFill/>
          <a:ln>
            <a:noFill/>
          </a:ln>
        </p:spPr>
        <p:txBody>
          <a:bodyPr anchorCtr="0" anchor="t" bIns="45700" lIns="91425" spcFirstLastPara="1" rIns="91425" wrap="square" tIns="45700">
            <a:normAutofit fontScale="95000"/>
          </a:bodyPr>
          <a:lstStyle/>
          <a:p>
            <a:pPr indent="0" lvl="0" marL="0" marR="0" rtl="0" algn="l">
              <a:spcBef>
                <a:spcPts val="0"/>
              </a:spcBef>
              <a:spcAft>
                <a:spcPts val="0"/>
              </a:spcAft>
              <a:buNone/>
            </a:pPr>
            <a:r>
              <a:rPr lang="en-US" sz="1100" cap="none">
                <a:solidFill>
                  <a:srgbClr val="FFF1CC"/>
                </a:solidFill>
                <a:latin typeface="Century Gothic"/>
                <a:ea typeface="Century Gothic"/>
                <a:cs typeface="Century Gothic"/>
                <a:sym typeface="Century Gothic"/>
              </a:rPr>
              <a:t>CSP0008_C_M_RISKS OF MARITIME CRITICAL INFRASTRUCTURE : ΠΡΌΤΥΠΟ ΠΑΡΟΥΣΊΑΣΗΣ ΠΟΥ ΔΗΜΙΟΥΡΓΉΘΗΚΕ ΑΠΌ ΤΗΝ PR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8"/>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ΤΙ </a:t>
            </a:r>
            <a:endParaRPr/>
          </a:p>
        </p:txBody>
      </p:sp>
      <p:sp>
        <p:nvSpPr>
          <p:cNvPr id="687" name="Google Shape;687;p8"/>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fontScale="99615"/>
          </a:bodyPr>
          <a:lstStyle/>
          <a:p>
            <a:pPr indent="0" lvl="0" marL="0" rtl="0" algn="l">
              <a:lnSpc>
                <a:spcPct val="100000"/>
              </a:lnSpc>
              <a:spcBef>
                <a:spcPts val="0"/>
              </a:spcBef>
              <a:spcAft>
                <a:spcPts val="0"/>
              </a:spcAft>
              <a:buSzPct val="100000"/>
              <a:buNone/>
            </a:pPr>
            <a:r>
              <a:rPr lang="en-US"/>
              <a:t>Θέματα εκπαίδευσης </a:t>
            </a:r>
            <a:endParaRPr/>
          </a:p>
        </p:txBody>
      </p:sp>
      <p:sp>
        <p:nvSpPr>
          <p:cNvPr id="688" name="Google Shape;688;p8"/>
          <p:cNvSpPr txBox="1"/>
          <p:nvPr>
            <p:ph idx="3" type="body"/>
          </p:nvPr>
        </p:nvSpPr>
        <p:spPr>
          <a:xfrm>
            <a:off x="6498130" y="1977016"/>
            <a:ext cx="4786877" cy="3499859"/>
          </a:xfrm>
          <a:prstGeom prst="rect">
            <a:avLst/>
          </a:prstGeom>
          <a:noFill/>
          <a:ln>
            <a:noFill/>
          </a:ln>
        </p:spPr>
        <p:txBody>
          <a:bodyPr anchorCtr="0" anchor="t" bIns="45700" lIns="91425" spcFirstLastPara="1" rIns="0" wrap="square" tIns="0">
            <a:normAutofit fontScale="97500"/>
          </a:bodyPr>
          <a:lstStyle/>
          <a:p>
            <a:pPr indent="-274320" lvl="0" marL="274320" rtl="0" algn="l">
              <a:lnSpc>
                <a:spcPct val="100000"/>
              </a:lnSpc>
              <a:spcBef>
                <a:spcPts val="0"/>
              </a:spcBef>
              <a:spcAft>
                <a:spcPts val="0"/>
              </a:spcAft>
              <a:buSzPct val="100000"/>
              <a:buChar char="o"/>
            </a:pPr>
            <a:r>
              <a:rPr lang="en-US" sz="1200"/>
              <a:t>ΠΟΙΟΣ είναι ο ορισμός μιας κρίσιμης υποδομής </a:t>
            </a:r>
            <a:endParaRPr sz="1200"/>
          </a:p>
          <a:p>
            <a:pPr indent="-274320" lvl="0" marL="274320" rtl="0" algn="l">
              <a:lnSpc>
                <a:spcPct val="100000"/>
              </a:lnSpc>
              <a:spcBef>
                <a:spcPts val="1200"/>
              </a:spcBef>
              <a:spcAft>
                <a:spcPts val="0"/>
              </a:spcAft>
              <a:buSzPct val="100000"/>
              <a:buChar char="o"/>
            </a:pPr>
            <a:r>
              <a:rPr lang="en-US" sz="1200"/>
              <a:t>Κοινότητες χρηστών </a:t>
            </a:r>
            <a:endParaRPr/>
          </a:p>
          <a:p>
            <a:pPr indent="-274320" lvl="0" marL="274320" rtl="0" algn="l">
              <a:lnSpc>
                <a:spcPct val="100000"/>
              </a:lnSpc>
              <a:spcBef>
                <a:spcPts val="1200"/>
              </a:spcBef>
              <a:spcAft>
                <a:spcPts val="0"/>
              </a:spcAft>
              <a:buSzPct val="100000"/>
              <a:buChar char="o"/>
            </a:pPr>
            <a:r>
              <a:rPr lang="en-US" sz="1200"/>
              <a:t>Τεχνικές αρχιτεκτονικές/ ΥΠΟΔΟΜΕΣ </a:t>
            </a:r>
            <a:endParaRPr/>
          </a:p>
          <a:p>
            <a:pPr indent="-273050" lvl="1" marL="628650" rtl="0" algn="l">
              <a:lnSpc>
                <a:spcPct val="100000"/>
              </a:lnSpc>
              <a:spcBef>
                <a:spcPts val="1200"/>
              </a:spcBef>
              <a:spcAft>
                <a:spcPts val="0"/>
              </a:spcAft>
              <a:buClr>
                <a:schemeClr val="lt1"/>
              </a:buClr>
              <a:buSzPct val="100000"/>
              <a:buChar char="o"/>
            </a:pPr>
            <a:r>
              <a:rPr lang="en-US" sz="1000"/>
              <a:t>Administrations</a:t>
            </a:r>
            <a:endParaRPr/>
          </a:p>
          <a:p>
            <a:pPr indent="-273050" lvl="1" marL="628650" rtl="0" algn="l">
              <a:lnSpc>
                <a:spcPct val="100000"/>
              </a:lnSpc>
              <a:spcBef>
                <a:spcPts val="1000"/>
              </a:spcBef>
              <a:spcAft>
                <a:spcPts val="0"/>
              </a:spcAft>
              <a:buClr>
                <a:schemeClr val="lt1"/>
              </a:buClr>
              <a:buSzPct val="100000"/>
              <a:buChar char="o"/>
            </a:pPr>
            <a:r>
              <a:rPr lang="en-US" sz="1000"/>
              <a:t>Τεχνική περιγραφή </a:t>
            </a:r>
            <a:endParaRPr/>
          </a:p>
          <a:p>
            <a:pPr indent="-274320" lvl="0" marL="274320" rtl="0" algn="l">
              <a:lnSpc>
                <a:spcPct val="100000"/>
              </a:lnSpc>
              <a:spcBef>
                <a:spcPts val="1000"/>
              </a:spcBef>
              <a:spcAft>
                <a:spcPts val="0"/>
              </a:spcAft>
              <a:buSzPct val="100000"/>
              <a:buChar char="o"/>
            </a:pPr>
            <a:r>
              <a:rPr lang="en-US" sz="1200"/>
              <a:t>Κίνδυνοι </a:t>
            </a:r>
            <a:endParaRPr/>
          </a:p>
          <a:p>
            <a:pPr indent="-274320" lvl="0" marL="274320" rtl="0" algn="l">
              <a:lnSpc>
                <a:spcPct val="100000"/>
              </a:lnSpc>
              <a:spcBef>
                <a:spcPts val="1200"/>
              </a:spcBef>
              <a:spcAft>
                <a:spcPts val="0"/>
              </a:spcAft>
              <a:buSzPct val="100000"/>
              <a:buChar char="o"/>
            </a:pPr>
            <a:r>
              <a:rPr lang="en-US" sz="1200"/>
              <a:t>Σχεδιασμός Αρχιτεκτονικής Ασφάλειας </a:t>
            </a:r>
            <a:endParaRPr/>
          </a:p>
          <a:p>
            <a:pPr indent="-274320" lvl="0" marL="274320" rtl="0" algn="l">
              <a:lnSpc>
                <a:spcPct val="100000"/>
              </a:lnSpc>
              <a:spcBef>
                <a:spcPts val="1200"/>
              </a:spcBef>
              <a:spcAft>
                <a:spcPts val="0"/>
              </a:spcAft>
              <a:buSzPct val="100000"/>
              <a:buChar char="o"/>
            </a:pPr>
            <a:r>
              <a:rPr lang="en-US" sz="1200"/>
              <a:t>Εφαρμογή της ασφάλειας </a:t>
            </a:r>
            <a:endParaRPr/>
          </a:p>
          <a:p>
            <a:pPr indent="-274320" lvl="0" marL="274320" rtl="0" algn="l">
              <a:lnSpc>
                <a:spcPct val="100000"/>
              </a:lnSpc>
              <a:spcBef>
                <a:spcPts val="1200"/>
              </a:spcBef>
              <a:spcAft>
                <a:spcPts val="0"/>
              </a:spcAft>
              <a:buSzPct val="100000"/>
              <a:buChar char="o"/>
            </a:pPr>
            <a:r>
              <a:rPr lang="en-US" sz="1200"/>
              <a:t>Μέτρα μετριασμού </a:t>
            </a:r>
            <a:endParaRPr/>
          </a:p>
          <a:p>
            <a:pPr indent="-200025" lvl="0" marL="274320" rtl="0" algn="l">
              <a:lnSpc>
                <a:spcPct val="100000"/>
              </a:lnSpc>
              <a:spcBef>
                <a:spcPts val="1200"/>
              </a:spcBef>
              <a:spcAft>
                <a:spcPts val="0"/>
              </a:spcAft>
              <a:buSzPct val="100000"/>
              <a:buNone/>
            </a:pPr>
            <a:r>
              <a:t/>
            </a:r>
            <a:endParaRPr sz="1200"/>
          </a:p>
        </p:txBody>
      </p:sp>
      <p:cxnSp>
        <p:nvCxnSpPr>
          <p:cNvPr id="689" name="Google Shape;689;p8"/>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690" name="Google Shape;690;p8"/>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Une image contenant ciel, nuage, avion, plein air&#10;&#10;Description générée automatiquement" id="691" name="Google Shape;691;p8"/>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
        <p:nvSpPr>
          <p:cNvPr id="692" name="Google Shape;692;p8"/>
          <p:cNvSpPr txBox="1"/>
          <p:nvPr/>
        </p:nvSpPr>
        <p:spPr>
          <a:xfrm>
            <a:off x="824241" y="6290774"/>
            <a:ext cx="7862559" cy="449995"/>
          </a:xfrm>
          <a:prstGeom prst="rect">
            <a:avLst/>
          </a:prstGeom>
          <a:noFill/>
          <a:ln>
            <a:noFill/>
          </a:ln>
        </p:spPr>
        <p:txBody>
          <a:bodyPr anchorCtr="0" anchor="t" bIns="45700" lIns="91425" spcFirstLastPara="1" rIns="91425" wrap="square" tIns="45700">
            <a:normAutofit fontScale="95000"/>
          </a:bodyPr>
          <a:lstStyle/>
          <a:p>
            <a:pPr indent="0" lvl="0" marL="0" marR="0" rtl="0" algn="l">
              <a:spcBef>
                <a:spcPts val="0"/>
              </a:spcBef>
              <a:spcAft>
                <a:spcPts val="0"/>
              </a:spcAft>
              <a:buNone/>
            </a:pPr>
            <a:r>
              <a:rPr lang="en-US" sz="1100" cap="none">
                <a:solidFill>
                  <a:srgbClr val="FFF1CC"/>
                </a:solidFill>
                <a:latin typeface="Century Gothic"/>
                <a:ea typeface="Century Gothic"/>
                <a:cs typeface="Century Gothic"/>
                <a:sym typeface="Century Gothic"/>
              </a:rPr>
              <a:t>CSP0008_C_M_RISKS OF MARITIME CRITICAL INFRASTRUCTURE : ΠΡΌΤΥΠΟ ΠΑΡΟΥΣΊΑΣΗΣ ΠΟΥ ΔΗΜΙΟΥΡΓΉΘΗΚΕ ΑΠΌ ΤΗΝ PR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9"/>
          <p:cNvSpPr txBox="1"/>
          <p:nvPr>
            <p:ph type="ctrTitle"/>
          </p:nvPr>
        </p:nvSpPr>
        <p:spPr>
          <a:xfrm>
            <a:off x="6507964" y="98470"/>
            <a:ext cx="4786877" cy="7638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ΓΙΑΤΙ </a:t>
            </a:r>
            <a:endParaRPr/>
          </a:p>
        </p:txBody>
      </p:sp>
      <p:sp>
        <p:nvSpPr>
          <p:cNvPr id="698" name="Google Shape;698;p9"/>
          <p:cNvSpPr txBox="1"/>
          <p:nvPr>
            <p:ph idx="1" type="subTitle"/>
          </p:nvPr>
        </p:nvSpPr>
        <p:spPr>
          <a:xfrm>
            <a:off x="6498131" y="1059877"/>
            <a:ext cx="4786877" cy="763899"/>
          </a:xfrm>
          <a:prstGeom prst="rect">
            <a:avLst/>
          </a:prstGeom>
          <a:noFill/>
          <a:ln>
            <a:noFill/>
          </a:ln>
        </p:spPr>
        <p:txBody>
          <a:bodyPr anchorCtr="0" anchor="t" bIns="0" lIns="91425" spcFirstLastPara="1" rIns="91425" wrap="square" tIns="91425">
            <a:normAutofit fontScale="95000"/>
          </a:bodyPr>
          <a:lstStyle/>
          <a:p>
            <a:pPr indent="0" lvl="0" marL="0" rtl="0" algn="l">
              <a:lnSpc>
                <a:spcPct val="100000"/>
              </a:lnSpc>
              <a:spcBef>
                <a:spcPts val="0"/>
              </a:spcBef>
              <a:spcAft>
                <a:spcPts val="0"/>
              </a:spcAft>
              <a:buSzPct val="100000"/>
              <a:buNone/>
            </a:pPr>
            <a:r>
              <a:rPr lang="en-US"/>
              <a:t>Μαθησιακά αποτελέσματα </a:t>
            </a:r>
            <a:endParaRPr/>
          </a:p>
        </p:txBody>
      </p:sp>
      <p:sp>
        <p:nvSpPr>
          <p:cNvPr id="699" name="Google Shape;699;p9"/>
          <p:cNvSpPr txBox="1"/>
          <p:nvPr>
            <p:ph idx="3" type="body"/>
          </p:nvPr>
        </p:nvSpPr>
        <p:spPr>
          <a:xfrm>
            <a:off x="6498130" y="1977017"/>
            <a:ext cx="5577329" cy="2569866"/>
          </a:xfrm>
          <a:prstGeom prst="rect">
            <a:avLst/>
          </a:prstGeom>
          <a:noFill/>
          <a:ln>
            <a:noFill/>
          </a:ln>
        </p:spPr>
        <p:txBody>
          <a:bodyPr anchorCtr="0" anchor="t" bIns="45700" lIns="91425" spcFirstLastPara="1" rIns="0" wrap="square" tIns="0">
            <a:noAutofit/>
          </a:bodyPr>
          <a:lstStyle/>
          <a:p>
            <a:pPr indent="-274320" lvl="0" marL="274320" rtl="0" algn="l">
              <a:lnSpc>
                <a:spcPct val="100000"/>
              </a:lnSpc>
              <a:spcBef>
                <a:spcPts val="0"/>
              </a:spcBef>
              <a:spcAft>
                <a:spcPts val="0"/>
              </a:spcAft>
              <a:buSzPts val="1500"/>
              <a:buChar char="o"/>
            </a:pPr>
            <a:r>
              <a:rPr lang="en-US" sz="1500"/>
              <a:t>Επίδειξη ηθικής και επαγγελματικής συμπεριφοράς σε όλες τις πτυχές της διαχείρισης πληροφοριών και της ασφάλειας στον κυβερνοχώρο. </a:t>
            </a:r>
            <a:endParaRPr/>
          </a:p>
          <a:p>
            <a:pPr indent="-274320" lvl="0" marL="274320" rtl="0" algn="l">
              <a:lnSpc>
                <a:spcPct val="100000"/>
              </a:lnSpc>
              <a:spcBef>
                <a:spcPts val="1050"/>
              </a:spcBef>
              <a:spcAft>
                <a:spcPts val="0"/>
              </a:spcAft>
              <a:buSzPts val="1500"/>
              <a:buChar char="o"/>
            </a:pPr>
            <a:r>
              <a:rPr lang="en-US" sz="1500"/>
              <a:t>Κατανόηση και διατύπωση των βασικών εννοιών και αρχών της πληροφορίας και της ασφάλειας στον κυβερνοχώρο. </a:t>
            </a:r>
            <a:endParaRPr/>
          </a:p>
          <a:p>
            <a:pPr indent="-274320" lvl="0" marL="274320" rtl="0" algn="l">
              <a:lnSpc>
                <a:spcPct val="100000"/>
              </a:lnSpc>
              <a:spcBef>
                <a:spcPts val="1050"/>
              </a:spcBef>
              <a:spcAft>
                <a:spcPts val="0"/>
              </a:spcAft>
              <a:buSzPts val="1500"/>
              <a:buChar char="o"/>
            </a:pPr>
            <a:r>
              <a:rPr lang="en-US" sz="1500"/>
              <a:t>Κατανόηση του εξελισσόμενου τοπίου των απειλών στον κυβερνοχώρο και το ευρύ φάσμα των κυβερνοεπιθέσεων. </a:t>
            </a:r>
            <a:endParaRPr/>
          </a:p>
          <a:p>
            <a:pPr indent="-274320" lvl="0" marL="274320" rtl="0" algn="l">
              <a:lnSpc>
                <a:spcPct val="100000"/>
              </a:lnSpc>
              <a:spcBef>
                <a:spcPts val="1050"/>
              </a:spcBef>
              <a:spcAft>
                <a:spcPts val="0"/>
              </a:spcAft>
              <a:buSzPts val="1500"/>
              <a:buChar char="o"/>
            </a:pPr>
            <a:r>
              <a:rPr lang="en-US" sz="1500"/>
              <a:t>Αναγνώριση των απειλών, τα τρωτά σημεία και τους κινδύνους για έναν οργανισμό. </a:t>
            </a:r>
            <a:endParaRPr/>
          </a:p>
          <a:p>
            <a:pPr indent="-274320" lvl="0" marL="274320" rtl="0" algn="l">
              <a:lnSpc>
                <a:spcPct val="100000"/>
              </a:lnSpc>
              <a:spcBef>
                <a:spcPts val="1050"/>
              </a:spcBef>
              <a:spcAft>
                <a:spcPts val="0"/>
              </a:spcAft>
              <a:buSzPts val="1500"/>
              <a:buChar char="o"/>
            </a:pPr>
            <a:r>
              <a:rPr lang="en-US" sz="1500"/>
              <a:t>Αναγνώριση του ρόλου του ανθρώπινου παράγοντα στις παραβιάσεις της ασφάλειας στον κυβερνοχώρο και στις στρατηγικές μετριασμού του κινδύνου. </a:t>
            </a:r>
            <a:endParaRPr/>
          </a:p>
          <a:p>
            <a:pPr indent="-274320" lvl="0" marL="274320" rtl="0" algn="l">
              <a:lnSpc>
                <a:spcPct val="100000"/>
              </a:lnSpc>
              <a:spcBef>
                <a:spcPts val="1050"/>
              </a:spcBef>
              <a:spcAft>
                <a:spcPts val="0"/>
              </a:spcAft>
              <a:buSzPts val="1500"/>
              <a:buChar char="o"/>
            </a:pPr>
            <a:r>
              <a:rPr lang="en-US" sz="1500"/>
              <a:t>Ικανότητα να βοηθήσει και να επιλέξει τους κατάλληλους ελέγχους ασφαλείας για την προστασία από εντοπισμένες απειλές και κινδύνους στον κυβερνοχώρο. </a:t>
            </a:r>
            <a:endParaRPr/>
          </a:p>
        </p:txBody>
      </p:sp>
      <p:cxnSp>
        <p:nvCxnSpPr>
          <p:cNvPr id="700" name="Google Shape;700;p9"/>
          <p:cNvCxnSpPr/>
          <p:nvPr/>
        </p:nvCxnSpPr>
        <p:spPr>
          <a:xfrm flipH="1">
            <a:off x="2929081" y="0"/>
            <a:ext cx="1822122" cy="6871447"/>
          </a:xfrm>
          <a:prstGeom prst="straightConnector1">
            <a:avLst/>
          </a:prstGeom>
          <a:noFill/>
          <a:ln cap="flat" cmpd="sng" w="22225">
            <a:solidFill>
              <a:schemeClr val="dk2"/>
            </a:solidFill>
            <a:prstDash val="solid"/>
            <a:round/>
            <a:headEnd len="sm" w="sm" type="none"/>
            <a:tailEnd len="sm" w="sm" type="none"/>
          </a:ln>
        </p:spPr>
      </p:cxnSp>
      <p:sp>
        <p:nvSpPr>
          <p:cNvPr id="701" name="Google Shape;701;p9"/>
          <p:cNvSpPr/>
          <p:nvPr/>
        </p:nvSpPr>
        <p:spPr>
          <a:xfrm rot="10800000">
            <a:off x="3498189" y="177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rgbClr val="000000"/>
              </a:solidFill>
              <a:latin typeface="Century Gothic"/>
              <a:ea typeface="Century Gothic"/>
              <a:cs typeface="Century Gothic"/>
              <a:sym typeface="Century Gothic"/>
            </a:endParaRPr>
          </a:p>
        </p:txBody>
      </p:sp>
      <p:pic>
        <p:nvPicPr>
          <p:cNvPr descr="Une image contenant habits, personne, chaussures, homme&#10;&#10;Description générée automatiquement" id="702" name="Google Shape;702;p9"/>
          <p:cNvPicPr preferRelativeResize="0"/>
          <p:nvPr>
            <p:ph idx="2" type="pic"/>
          </p:nvPr>
        </p:nvPicPr>
        <p:blipFill rotWithShape="1">
          <a:blip r:embed="rId3">
            <a:alphaModFix/>
          </a:blip>
          <a:srcRect b="0" l="0" r="0" t="0"/>
          <a:stretch/>
        </p:blipFill>
        <p:spPr>
          <a:xfrm>
            <a:off x="0" y="-2235"/>
            <a:ext cx="5840730" cy="6862275"/>
          </a:xfrm>
          <a:prstGeom prst="rect">
            <a:avLst/>
          </a:prstGeom>
          <a:solidFill>
            <a:schemeClr val="lt2"/>
          </a:solidFill>
          <a:ln>
            <a:noFill/>
          </a:ln>
        </p:spPr>
      </p:pic>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2019-04-24T10:35:13Z</dcterms:created>
  <dc:creator>bruno bender</dc:creator>
</cp:coreProperties>
</file>