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46" autoAdjust="0"/>
  </p:normalViewPr>
  <p:slideViewPr>
    <p:cSldViewPr snapToGrid="0">
      <p:cViewPr varScale="1">
        <p:scale>
          <a:sx n="86" d="100"/>
          <a:sy n="86" d="100"/>
        </p:scale>
        <p:origin x="1386" y="3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sz="2800" b="0" i="0">
                <a:solidFill>
                  <a:srgbClr val="00F9F9"/>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2800" b="0" i="0">
                <a:solidFill>
                  <a:srgbClr val="00F9F9"/>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457200"/>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sp>
        <p:nvSpPr>
          <p:cNvPr id="17" name="bg object 17"/>
          <p:cNvSpPr/>
          <p:nvPr/>
        </p:nvSpPr>
        <p:spPr>
          <a:xfrm>
            <a:off x="4800600" y="5570219"/>
            <a:ext cx="799465" cy="1739264"/>
          </a:xfrm>
          <a:custGeom>
            <a:avLst/>
            <a:gdLst/>
            <a:ahLst/>
            <a:cxnLst/>
            <a:rect l="l" t="t" r="r" b="b"/>
            <a:pathLst>
              <a:path w="799464"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304800" y="457200"/>
            <a:ext cx="5486400" cy="6858000"/>
          </a:xfrm>
          <a:prstGeom prst="rect">
            <a:avLst/>
          </a:prstGeom>
        </p:spPr>
      </p:pic>
      <p:sp>
        <p:nvSpPr>
          <p:cNvPr id="2" name="Holder 2"/>
          <p:cNvSpPr>
            <a:spLocks noGrp="1"/>
          </p:cNvSpPr>
          <p:nvPr>
            <p:ph type="title"/>
          </p:nvPr>
        </p:nvSpPr>
        <p:spPr>
          <a:xfrm>
            <a:off x="4269768" y="808754"/>
            <a:ext cx="4888230" cy="635000"/>
          </a:xfrm>
          <a:prstGeom prst="rect">
            <a:avLst/>
          </a:prstGeom>
        </p:spPr>
        <p:txBody>
          <a:bodyPr wrap="square" lIns="0" tIns="0" rIns="0" bIns="0">
            <a:spAutoFit/>
          </a:bodyPr>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a:xfrm>
            <a:off x="3875010" y="1457955"/>
            <a:ext cx="8269605" cy="1647825"/>
          </a:xfrm>
          <a:prstGeom prst="rect">
            <a:avLst/>
          </a:prstGeom>
        </p:spPr>
        <p:txBody>
          <a:bodyPr wrap="square" lIns="0" tIns="0" rIns="0" bIns="0">
            <a:spAutoFit/>
          </a:bodyPr>
          <a:lstStyle>
            <a:lvl1pPr>
              <a:defRPr sz="2800" b="0" i="0">
                <a:solidFill>
                  <a:srgbClr val="00F9F9"/>
                </a:solidFill>
                <a:latin typeface="Palatino Linotype"/>
                <a:cs typeface="Palatino Linotype"/>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mailto:stylianos.karagiannis@pdmfc.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0" y="444245"/>
            <a:ext cx="12111355" cy="6884034"/>
            <a:chOff x="304800" y="444245"/>
            <a:chExt cx="12111355" cy="6884034"/>
          </a:xfrm>
        </p:grpSpPr>
        <p:sp>
          <p:nvSpPr>
            <p:cNvPr id="3" name="object 3"/>
            <p:cNvSpPr/>
            <p:nvPr/>
          </p:nvSpPr>
          <p:spPr>
            <a:xfrm>
              <a:off x="5690615" y="458724"/>
              <a:ext cx="5361940" cy="6838315"/>
            </a:xfrm>
            <a:custGeom>
              <a:avLst/>
              <a:gdLst/>
              <a:ahLst/>
              <a:cxnLst/>
              <a:rect l="l" t="t" r="r" b="b"/>
              <a:pathLst>
                <a:path w="5361940" h="6838315">
                  <a:moveTo>
                    <a:pt x="3439667" y="6838188"/>
                  </a:moveTo>
                  <a:lnTo>
                    <a:pt x="0" y="6838188"/>
                  </a:lnTo>
                  <a:lnTo>
                    <a:pt x="1923287" y="0"/>
                  </a:lnTo>
                  <a:lnTo>
                    <a:pt x="5361431" y="0"/>
                  </a:lnTo>
                  <a:lnTo>
                    <a:pt x="3439667" y="6838188"/>
                  </a:lnTo>
                  <a:close/>
                </a:path>
              </a:pathLst>
            </a:custGeom>
            <a:solidFill>
              <a:srgbClr val="FFB800">
                <a:alpha val="22265"/>
              </a:srgbClr>
            </a:solidFill>
          </p:spPr>
          <p:txBody>
            <a:bodyPr wrap="square" lIns="0" tIns="0" rIns="0" bIns="0" rtlCol="0"/>
            <a:lstStyle/>
            <a:p>
              <a:endParaRPr/>
            </a:p>
          </p:txBody>
        </p:sp>
        <p:sp>
          <p:nvSpPr>
            <p:cNvPr id="4" name="object 4"/>
            <p:cNvSpPr/>
            <p:nvPr/>
          </p:nvSpPr>
          <p:spPr>
            <a:xfrm>
              <a:off x="4867175" y="457199"/>
              <a:ext cx="1925955" cy="6858000"/>
            </a:xfrm>
            <a:custGeom>
              <a:avLst/>
              <a:gdLst/>
              <a:ahLst/>
              <a:cxnLst/>
              <a:rect l="l" t="t" r="r" b="b"/>
              <a:pathLst>
                <a:path w="1925954" h="6858000">
                  <a:moveTo>
                    <a:pt x="1925345" y="0"/>
                  </a:moveTo>
                  <a:lnTo>
                    <a:pt x="0" y="6858000"/>
                  </a:lnTo>
                </a:path>
              </a:pathLst>
            </a:custGeom>
            <a:ln w="25908">
              <a:solidFill>
                <a:srgbClr val="D6791A"/>
              </a:solidFill>
            </a:ln>
          </p:spPr>
          <p:txBody>
            <a:bodyPr wrap="square" lIns="0" tIns="0" rIns="0" bIns="0" rtlCol="0"/>
            <a:lstStyle/>
            <a:p>
              <a:endParaRPr/>
            </a:p>
          </p:txBody>
        </p:sp>
        <p:sp>
          <p:nvSpPr>
            <p:cNvPr id="5" name="object 5"/>
            <p:cNvSpPr/>
            <p:nvPr/>
          </p:nvSpPr>
          <p:spPr>
            <a:xfrm>
              <a:off x="3813048" y="457199"/>
              <a:ext cx="2549525" cy="6847840"/>
            </a:xfrm>
            <a:custGeom>
              <a:avLst/>
              <a:gdLst/>
              <a:ahLst/>
              <a:cxnLst/>
              <a:rect l="l" t="t" r="r" b="b"/>
              <a:pathLst>
                <a:path w="2549525" h="6847840">
                  <a:moveTo>
                    <a:pt x="25908" y="6847332"/>
                  </a:moveTo>
                  <a:lnTo>
                    <a:pt x="13525" y="6847141"/>
                  </a:lnTo>
                  <a:lnTo>
                    <a:pt x="6834" y="6846689"/>
                  </a:lnTo>
                  <a:lnTo>
                    <a:pt x="0" y="6845808"/>
                  </a:lnTo>
                  <a:lnTo>
                    <a:pt x="821435" y="3659124"/>
                  </a:lnTo>
                  <a:lnTo>
                    <a:pt x="1162812" y="2386584"/>
                  </a:lnTo>
                  <a:lnTo>
                    <a:pt x="1162812" y="2385060"/>
                  </a:lnTo>
                  <a:lnTo>
                    <a:pt x="1191451" y="2341546"/>
                  </a:lnTo>
                  <a:lnTo>
                    <a:pt x="1229892" y="2308713"/>
                  </a:lnTo>
                  <a:lnTo>
                    <a:pt x="1275502" y="2287731"/>
                  </a:lnTo>
                  <a:lnTo>
                    <a:pt x="1325648" y="2279769"/>
                  </a:lnTo>
                  <a:lnTo>
                    <a:pt x="1377696" y="2286000"/>
                  </a:lnTo>
                  <a:lnTo>
                    <a:pt x="1422950" y="2304288"/>
                  </a:lnTo>
                  <a:lnTo>
                    <a:pt x="1460330" y="2333244"/>
                  </a:lnTo>
                  <a:lnTo>
                    <a:pt x="1488567" y="2370582"/>
                  </a:lnTo>
                  <a:lnTo>
                    <a:pt x="1506389" y="2414016"/>
                  </a:lnTo>
                  <a:lnTo>
                    <a:pt x="1512527" y="2461260"/>
                  </a:lnTo>
                  <a:lnTo>
                    <a:pt x="1505712" y="2510028"/>
                  </a:lnTo>
                  <a:lnTo>
                    <a:pt x="1248156" y="3464052"/>
                  </a:lnTo>
                  <a:lnTo>
                    <a:pt x="1242393" y="3495079"/>
                  </a:lnTo>
                  <a:lnTo>
                    <a:pt x="1250299" y="3555992"/>
                  </a:lnTo>
                  <a:lnTo>
                    <a:pt x="1280945" y="3609808"/>
                  </a:lnTo>
                  <a:lnTo>
                    <a:pt x="1329189" y="3646813"/>
                  </a:lnTo>
                  <a:lnTo>
                    <a:pt x="1408005" y="3662854"/>
                  </a:lnTo>
                  <a:lnTo>
                    <a:pt x="1455639" y="3652455"/>
                  </a:lnTo>
                  <a:lnTo>
                    <a:pt x="1497567" y="3628302"/>
                  </a:lnTo>
                  <a:lnTo>
                    <a:pt x="1530571" y="3592299"/>
                  </a:lnTo>
                  <a:lnTo>
                    <a:pt x="1551432" y="3546348"/>
                  </a:lnTo>
                  <a:lnTo>
                    <a:pt x="1944624" y="2097024"/>
                  </a:lnTo>
                  <a:lnTo>
                    <a:pt x="2522329" y="0"/>
                  </a:lnTo>
                  <a:lnTo>
                    <a:pt x="2549482" y="0"/>
                  </a:lnTo>
                  <a:lnTo>
                    <a:pt x="2548127" y="6096"/>
                  </a:lnTo>
                  <a:lnTo>
                    <a:pt x="1970532" y="2104643"/>
                  </a:lnTo>
                  <a:lnTo>
                    <a:pt x="1577340" y="3553968"/>
                  </a:lnTo>
                  <a:lnTo>
                    <a:pt x="1558522" y="3599229"/>
                  </a:lnTo>
                  <a:lnTo>
                    <a:pt x="1529418" y="3636659"/>
                  </a:lnTo>
                  <a:lnTo>
                    <a:pt x="1492186" y="3665029"/>
                  </a:lnTo>
                  <a:lnTo>
                    <a:pt x="1448985" y="3683113"/>
                  </a:lnTo>
                  <a:lnTo>
                    <a:pt x="1401974" y="3689681"/>
                  </a:lnTo>
                  <a:lnTo>
                    <a:pt x="1353312" y="3683508"/>
                  </a:lnTo>
                  <a:lnTo>
                    <a:pt x="1287970" y="3650932"/>
                  </a:lnTo>
                  <a:lnTo>
                    <a:pt x="1242060" y="3596640"/>
                  </a:lnTo>
                  <a:lnTo>
                    <a:pt x="1219200" y="3528441"/>
                  </a:lnTo>
                  <a:lnTo>
                    <a:pt x="1218057" y="3492912"/>
                  </a:lnTo>
                  <a:lnTo>
                    <a:pt x="1223772" y="3457956"/>
                  </a:lnTo>
                  <a:lnTo>
                    <a:pt x="1482852" y="2503932"/>
                  </a:lnTo>
                  <a:lnTo>
                    <a:pt x="1487948" y="2453652"/>
                  </a:lnTo>
                  <a:lnTo>
                    <a:pt x="1477170" y="2405640"/>
                  </a:lnTo>
                  <a:lnTo>
                    <a:pt x="1452567" y="2363260"/>
                  </a:lnTo>
                  <a:lnTo>
                    <a:pt x="1416186" y="2329879"/>
                  </a:lnTo>
                  <a:lnTo>
                    <a:pt x="1370075" y="2308860"/>
                  </a:lnTo>
                  <a:lnTo>
                    <a:pt x="1326038" y="2303398"/>
                  </a:lnTo>
                  <a:lnTo>
                    <a:pt x="1283317" y="2310152"/>
                  </a:lnTo>
                  <a:lnTo>
                    <a:pt x="1244327" y="2328172"/>
                  </a:lnTo>
                  <a:lnTo>
                    <a:pt x="1211482" y="2356506"/>
                  </a:lnTo>
                  <a:lnTo>
                    <a:pt x="1187196" y="2394204"/>
                  </a:lnTo>
                  <a:lnTo>
                    <a:pt x="845820" y="3665220"/>
                  </a:lnTo>
                  <a:lnTo>
                    <a:pt x="25908" y="6847332"/>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304800" y="455676"/>
              <a:ext cx="5841492" cy="6861048"/>
            </a:xfrm>
            <a:prstGeom prst="rect">
              <a:avLst/>
            </a:prstGeom>
          </p:spPr>
        </p:pic>
        <p:pic>
          <p:nvPicPr>
            <p:cNvPr id="7" name="object 7"/>
            <p:cNvPicPr/>
            <p:nvPr/>
          </p:nvPicPr>
          <p:blipFill>
            <a:blip r:embed="rId3" cstate="print"/>
            <a:stretch>
              <a:fillRect/>
            </a:stretch>
          </p:blipFill>
          <p:spPr>
            <a:xfrm>
              <a:off x="9915143" y="6809232"/>
              <a:ext cx="2500884" cy="466343"/>
            </a:xfrm>
            <a:prstGeom prst="rect">
              <a:avLst/>
            </a:prstGeom>
          </p:spPr>
        </p:pic>
      </p:grpSp>
      <p:sp>
        <p:nvSpPr>
          <p:cNvPr id="8" name="object 8"/>
          <p:cNvSpPr txBox="1"/>
          <p:nvPr/>
        </p:nvSpPr>
        <p:spPr>
          <a:xfrm>
            <a:off x="6676065" y="5464533"/>
            <a:ext cx="4484370" cy="843821"/>
          </a:xfrm>
          <a:prstGeom prst="rect">
            <a:avLst/>
          </a:prstGeom>
        </p:spPr>
        <p:txBody>
          <a:bodyPr vert="horz" wrap="square" lIns="0" tIns="12700" rIns="0" bIns="0" rtlCol="0">
            <a:spAutoFit/>
          </a:bodyPr>
          <a:lstStyle/>
          <a:p>
            <a:pPr marL="12700">
              <a:lnSpc>
                <a:spcPct val="100000"/>
              </a:lnSpc>
              <a:spcBef>
                <a:spcPts val="100"/>
              </a:spcBef>
            </a:pPr>
            <a:r>
              <a:rPr lang="el" sz="1800" spc="80">
                <a:latin typeface="Palatino Linotype"/>
                <a:cs typeface="Palatino Linotype"/>
              </a:rPr>
              <a:t>ΠΑΡΟΥΣΊΑΣΗ: ΣΤΥΛΙΑΝΌΣ</a:t>
            </a:r>
            <a:endParaRPr sz="1800" dirty="0">
              <a:latin typeface="Palatino Linotype"/>
              <a:cs typeface="Palatino Linotype"/>
            </a:endParaRPr>
          </a:p>
          <a:p>
            <a:pPr marL="12700">
              <a:lnSpc>
                <a:spcPct val="100000"/>
              </a:lnSpc>
            </a:pPr>
            <a:r>
              <a:rPr lang="el" sz="1800" spc="75" dirty="0">
                <a:latin typeface="Palatino Linotype"/>
                <a:cs typeface="Palatino Linotype"/>
              </a:rPr>
              <a:t>ΚΑΡΑΓΙΆΝΝΗΣ (PDMFC, ΠΟΡΤΟΓΑΛΊΑ)</a:t>
            </a:r>
            <a:endParaRPr sz="1800" dirty="0">
              <a:latin typeface="Palatino Linotype"/>
              <a:cs typeface="Palatino Linotype"/>
            </a:endParaRPr>
          </a:p>
        </p:txBody>
      </p:sp>
      <p:sp>
        <p:nvSpPr>
          <p:cNvPr id="9" name="object 9"/>
          <p:cNvSpPr txBox="1">
            <a:spLocks noGrp="1"/>
          </p:cNvSpPr>
          <p:nvPr>
            <p:ph type="title"/>
          </p:nvPr>
        </p:nvSpPr>
        <p:spPr>
          <a:xfrm>
            <a:off x="6675997" y="1297641"/>
            <a:ext cx="5228590" cy="3802964"/>
          </a:xfrm>
          <a:prstGeom prst="rect">
            <a:avLst/>
          </a:prstGeom>
        </p:spPr>
        <p:txBody>
          <a:bodyPr vert="horz" wrap="square" lIns="0" tIns="95885" rIns="0" bIns="0" rtlCol="0">
            <a:spAutoFit/>
          </a:bodyPr>
          <a:lstStyle/>
          <a:p>
            <a:pPr marL="12700" marR="5080">
              <a:lnSpc>
                <a:spcPts val="5180"/>
              </a:lnSpc>
              <a:spcBef>
                <a:spcPts val="755"/>
              </a:spcBef>
            </a:pPr>
            <a:r>
              <a:rPr lang="el" sz="4800" spc="-10" dirty="0">
                <a:solidFill>
                  <a:srgbClr val="000000"/>
                </a:solidFill>
              </a:rPr>
              <a:t>Κρίσιμες Υποδομές και ασφάλεια για την υγεία</a:t>
            </a:r>
            <a:endParaRPr sz="4800" dirty="0"/>
          </a:p>
          <a:p>
            <a:pPr marL="12700">
              <a:lnSpc>
                <a:spcPct val="100000"/>
              </a:lnSpc>
              <a:spcBef>
                <a:spcPts val="869"/>
              </a:spcBef>
            </a:pPr>
            <a:r>
              <a:rPr lang="el" sz="6000" spc="80" dirty="0">
                <a:solidFill>
                  <a:srgbClr val="D6791A"/>
                </a:solidFill>
              </a:rPr>
              <a:t>CSP008</a:t>
            </a:r>
            <a:endParaRPr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2509" y="669797"/>
            <a:ext cx="9448799" cy="627736"/>
          </a:xfrm>
          <a:prstGeom prst="rect">
            <a:avLst/>
          </a:prstGeom>
        </p:spPr>
        <p:txBody>
          <a:bodyPr vert="horz" wrap="square" lIns="0" tIns="12065" rIns="0" bIns="0" rtlCol="0">
            <a:spAutoFit/>
          </a:bodyPr>
          <a:lstStyle/>
          <a:p>
            <a:pPr marL="12700">
              <a:lnSpc>
                <a:spcPct val="100000"/>
              </a:lnSpc>
              <a:spcBef>
                <a:spcPts val="95"/>
              </a:spcBef>
              <a:tabLst>
                <a:tab pos="2925445" algn="l"/>
              </a:tabLst>
            </a:pPr>
            <a:r>
              <a:rPr lang="el" spc="105" dirty="0"/>
              <a:t>Τομέας υγειονομικής περίθαλψης</a:t>
            </a:r>
          </a:p>
        </p:txBody>
      </p:sp>
      <p:grpSp>
        <p:nvGrpSpPr>
          <p:cNvPr id="3" name="object 3"/>
          <p:cNvGrpSpPr/>
          <p:nvPr/>
        </p:nvGrpSpPr>
        <p:grpSpPr>
          <a:xfrm>
            <a:off x="352043" y="574548"/>
            <a:ext cx="2464435" cy="6186170"/>
            <a:chOff x="352043" y="574548"/>
            <a:chExt cx="2464435" cy="6186170"/>
          </a:xfrm>
        </p:grpSpPr>
        <p:pic>
          <p:nvPicPr>
            <p:cNvPr id="4" name="object 4"/>
            <p:cNvPicPr/>
            <p:nvPr/>
          </p:nvPicPr>
          <p:blipFill>
            <a:blip r:embed="rId2" cstate="print"/>
            <a:stretch>
              <a:fillRect/>
            </a:stretch>
          </p:blipFill>
          <p:spPr>
            <a:xfrm>
              <a:off x="352043" y="574548"/>
              <a:ext cx="2464307" cy="6185916"/>
            </a:xfrm>
            <a:prstGeom prst="rect">
              <a:avLst/>
            </a:prstGeom>
          </p:spPr>
        </p:pic>
        <p:pic>
          <p:nvPicPr>
            <p:cNvPr id="5" name="object 5"/>
            <p:cNvPicPr/>
            <p:nvPr/>
          </p:nvPicPr>
          <p:blipFill>
            <a:blip r:embed="rId3" cstate="print"/>
            <a:stretch>
              <a:fillRect/>
            </a:stretch>
          </p:blipFill>
          <p:spPr>
            <a:xfrm>
              <a:off x="668464" y="954024"/>
              <a:ext cx="1691068" cy="5419280"/>
            </a:xfrm>
            <a:prstGeom prst="rect">
              <a:avLst/>
            </a:prstGeom>
          </p:spPr>
        </p:pic>
      </p:grpSp>
      <p:pic>
        <p:nvPicPr>
          <p:cNvPr id="6" name="object 6"/>
          <p:cNvPicPr/>
          <p:nvPr/>
        </p:nvPicPr>
        <p:blipFill>
          <a:blip r:embed="rId4" cstate="print"/>
          <a:stretch>
            <a:fillRect/>
          </a:stretch>
        </p:blipFill>
        <p:spPr>
          <a:xfrm>
            <a:off x="9915143" y="6786371"/>
            <a:ext cx="2500884" cy="464819"/>
          </a:xfrm>
          <a:prstGeom prst="rect">
            <a:avLst/>
          </a:prstGeom>
        </p:spPr>
      </p:pic>
      <p:sp>
        <p:nvSpPr>
          <p:cNvPr id="7" name="object 7"/>
          <p:cNvSpPr txBox="1"/>
          <p:nvPr/>
        </p:nvSpPr>
        <p:spPr>
          <a:xfrm>
            <a:off x="3608896" y="1117326"/>
            <a:ext cx="8559800" cy="3162404"/>
          </a:xfrm>
          <a:prstGeom prst="rect">
            <a:avLst/>
          </a:prstGeom>
        </p:spPr>
        <p:txBody>
          <a:bodyPr vert="horz" wrap="square" lIns="0" tIns="210820" rIns="0" bIns="0" rtlCol="0">
            <a:spAutoFit/>
          </a:bodyPr>
          <a:lstStyle/>
          <a:p>
            <a:pPr marL="628015">
              <a:lnSpc>
                <a:spcPct val="100000"/>
              </a:lnSpc>
              <a:spcBef>
                <a:spcPts val="1660"/>
              </a:spcBef>
            </a:pPr>
            <a:r>
              <a:rPr lang="el" sz="2800" dirty="0">
                <a:solidFill>
                  <a:srgbClr val="00F9F9"/>
                </a:solidFill>
                <a:latin typeface="Palatino Linotype"/>
                <a:cs typeface="Palatino Linotype"/>
              </a:rPr>
              <a:t>Κοινές επιχειρηματικές δραστηριότητες - PACS</a:t>
            </a:r>
            <a:endParaRPr sz="2800" dirty="0">
              <a:latin typeface="Palatino Linotype"/>
              <a:cs typeface="Palatino Linotype"/>
            </a:endParaRPr>
          </a:p>
          <a:p>
            <a:pPr marL="217804" marR="5080" algn="just">
              <a:lnSpc>
                <a:spcPct val="100000"/>
              </a:lnSpc>
              <a:spcBef>
                <a:spcPts val="1125"/>
              </a:spcBef>
            </a:pPr>
            <a:r>
              <a:rPr lang="el" sz="2000" dirty="0">
                <a:solidFill>
                  <a:srgbClr val="FFFFFF"/>
                </a:solidFill>
                <a:latin typeface="Palatino Linotype"/>
                <a:cs typeface="Palatino Linotype"/>
              </a:rPr>
              <a:t>Διάφορα σενάρια που επηρεάζουν τις επιχειρηματικές δραστηριότητες στο περιβάλλον υγειονομικής περίθαλψης, δίνοντας έμφαση στις πιθανές επιπτώσεις και συνέπειες κάθε σεναρίου</a:t>
            </a:r>
            <a:endParaRPr sz="2000" dirty="0">
              <a:latin typeface="Palatino Linotype"/>
              <a:cs typeface="Palatino Linotype"/>
            </a:endParaRPr>
          </a:p>
          <a:p>
            <a:pPr>
              <a:lnSpc>
                <a:spcPct val="100000"/>
              </a:lnSpc>
              <a:spcBef>
                <a:spcPts val="250"/>
              </a:spcBef>
            </a:pPr>
            <a:endParaRPr sz="2000" dirty="0">
              <a:latin typeface="Palatino Linotype"/>
              <a:cs typeface="Palatino Linotype"/>
            </a:endParaRPr>
          </a:p>
          <a:p>
            <a:pPr marL="286385" marR="40640" indent="-274320" algn="just">
              <a:lnSpc>
                <a:spcPct val="100000"/>
              </a:lnSpc>
              <a:buFont typeface="Times New Roman"/>
              <a:buChar char="▪"/>
              <a:tabLst>
                <a:tab pos="286385" algn="l"/>
              </a:tabLst>
            </a:pPr>
            <a:r>
              <a:rPr lang="el" dirty="0">
                <a:solidFill>
                  <a:srgbClr val="00F9F9"/>
                </a:solidFill>
                <a:latin typeface="Palatino Linotype"/>
                <a:cs typeface="Palatino Linotype"/>
              </a:rPr>
              <a:t>Το PACS είναι εκτός λειτουργίας:  </a:t>
            </a:r>
            <a:r>
              <a:rPr lang="el" dirty="0">
                <a:solidFill>
                  <a:srgbClr val="FFFFFF"/>
                </a:solidFill>
                <a:latin typeface="Palatino Linotype"/>
                <a:cs typeface="Palatino Linotype"/>
              </a:rPr>
              <a:t>Αποτέλεσμα: Δεν υπάρχει πρόσβαση σε ιατρικές εικόνες.  Συνέπεια: Διακοπή των διαγνωστικών διαδικασιών και του σχεδιασμού της θεραπείας, ενδεχομένως καθυστερώντας τη φροντίδα και τη διάγνωση των ασθενών.</a:t>
            </a:r>
            <a:endParaRPr dirty="0">
              <a:latin typeface="Palatino Linotype"/>
              <a:cs typeface="Palatino Linotype"/>
            </a:endParaRPr>
          </a:p>
        </p:txBody>
      </p:sp>
      <p:sp>
        <p:nvSpPr>
          <p:cNvPr id="10" name="object 10"/>
          <p:cNvSpPr txBox="1"/>
          <p:nvPr/>
        </p:nvSpPr>
        <p:spPr>
          <a:xfrm>
            <a:off x="573994" y="7023058"/>
            <a:ext cx="6717030" cy="231775"/>
          </a:xfrm>
          <a:prstGeom prst="rect">
            <a:avLst/>
          </a:prstGeom>
        </p:spPr>
        <p:txBody>
          <a:bodyPr vert="horz" wrap="square" lIns="0" tIns="0" rIns="0" bIns="0" rtlCol="0">
            <a:spAutoFit/>
          </a:bodyPr>
          <a:lstStyle/>
          <a:p>
            <a:pPr marL="12700">
              <a:lnSpc>
                <a:spcPts val="1590"/>
              </a:lnSpc>
            </a:pPr>
            <a:r>
              <a:rPr lang="el" sz="1600">
                <a:solidFill>
                  <a:srgbClr val="FFFFFF"/>
                </a:solidFill>
                <a:latin typeface="Palatino Linotype"/>
                <a:cs typeface="Palatino Linotype"/>
              </a:rPr>
              <a:t>CSP Training CSP001: Παρουσίαση από τον Σ. Καραγιάννη, PDMFC, Πορτογαλία</a:t>
            </a:r>
            <a:endParaRPr sz="1600">
              <a:latin typeface="Palatino Linotype"/>
              <a:cs typeface="Palatino Linotype"/>
            </a:endParaRPr>
          </a:p>
        </p:txBody>
      </p:sp>
      <p:sp>
        <p:nvSpPr>
          <p:cNvPr id="9" name="object 9"/>
          <p:cNvSpPr txBox="1"/>
          <p:nvPr/>
        </p:nvSpPr>
        <p:spPr>
          <a:xfrm>
            <a:off x="3626676" y="4375724"/>
            <a:ext cx="8524240" cy="2551339"/>
          </a:xfrm>
          <a:prstGeom prst="rect">
            <a:avLst/>
          </a:prstGeom>
        </p:spPr>
        <p:txBody>
          <a:bodyPr vert="horz" wrap="square" lIns="0" tIns="116205" rIns="0" bIns="0" rtlCol="0">
            <a:spAutoFit/>
          </a:bodyPr>
          <a:lstStyle/>
          <a:p>
            <a:pPr marL="287020" algn="just">
              <a:spcBef>
                <a:spcPts val="915"/>
              </a:spcBef>
            </a:pPr>
            <a:r>
              <a:rPr lang="el-GR" spc="-10" dirty="0">
                <a:solidFill>
                  <a:srgbClr val="00F9F9"/>
                </a:solidFill>
                <a:latin typeface="Palatino Linotype"/>
                <a:cs typeface="Palatino Linotype"/>
              </a:rPr>
              <a:t>Συνέπεια: </a:t>
            </a:r>
            <a:r>
              <a:rPr lang="el-GR" spc="-10" dirty="0">
                <a:solidFill>
                  <a:srgbClr val="FFFFFF"/>
                </a:solidFill>
                <a:latin typeface="Palatino Linotype"/>
                <a:cs typeface="Palatino Linotype"/>
              </a:rPr>
              <a:t>Διακοπή των διαγνωστικών διαδικασιών και του σχεδιασμού</a:t>
            </a:r>
            <a:endParaRPr lang="el-GR" dirty="0">
              <a:latin typeface="Palatino Linotype"/>
              <a:cs typeface="Palatino Linotype"/>
            </a:endParaRPr>
          </a:p>
          <a:p>
            <a:pPr marL="287020" algn="just">
              <a:lnSpc>
                <a:spcPct val="100000"/>
              </a:lnSpc>
              <a:spcBef>
                <a:spcPts val="915"/>
              </a:spcBef>
            </a:pPr>
            <a:r>
              <a:rPr lang="el" spc="-10" dirty="0">
                <a:solidFill>
                  <a:srgbClr val="FFFFFF"/>
                </a:solidFill>
                <a:latin typeface="Palatino Linotype"/>
                <a:cs typeface="Palatino Linotype"/>
              </a:rPr>
              <a:t>θεραπείας</a:t>
            </a:r>
            <a:r>
              <a:rPr lang="el" dirty="0">
                <a:solidFill>
                  <a:srgbClr val="FFFFFF"/>
                </a:solidFill>
                <a:latin typeface="Palatino Linotype"/>
                <a:cs typeface="Palatino Linotype"/>
              </a:rPr>
              <a:t>, ενδεχομένως καθυστερώντας τη φροντίδα και τη διάγνωση των ασθενών.</a:t>
            </a:r>
            <a:endParaRPr dirty="0">
              <a:latin typeface="Palatino Linotype"/>
              <a:cs typeface="Palatino Linotype"/>
            </a:endParaRPr>
          </a:p>
          <a:p>
            <a:pPr marL="286385" marR="5080" indent="-274320" algn="just">
              <a:lnSpc>
                <a:spcPct val="100000"/>
              </a:lnSpc>
              <a:spcBef>
                <a:spcPts val="820"/>
              </a:spcBef>
              <a:buFont typeface="Times New Roman"/>
              <a:buChar char="▪"/>
              <a:tabLst>
                <a:tab pos="286385" algn="l"/>
              </a:tabLst>
            </a:pPr>
            <a:r>
              <a:rPr lang="el" dirty="0">
                <a:solidFill>
                  <a:srgbClr val="00F9F9"/>
                </a:solidFill>
                <a:latin typeface="Palatino Linotype"/>
                <a:cs typeface="Palatino Linotype"/>
              </a:rPr>
              <a:t>Μετριασμός: </a:t>
            </a:r>
            <a:r>
              <a:rPr lang="el" dirty="0">
                <a:solidFill>
                  <a:srgbClr val="FFFFFF"/>
                </a:solidFill>
                <a:latin typeface="Palatino Linotype"/>
                <a:cs typeface="Palatino Linotype"/>
              </a:rPr>
              <a:t>Εφαρμογή μηχανισμών πλεονασμού και ανακατεύθυνσης για το PACS για τη διασφάλιση υψηλής διαθεσιμότητας. Τακτική δημιουργία αντιγράφων ασφαλείας ιατρικών εικόνων σε τοποθεσία εκτός τοποθεσίας για ελαχιστοποίηση της απώλειας δεδομένων σε περίπτωση βλάβης του συστήματος.</a:t>
            </a:r>
            <a:endParaRPr dirty="0">
              <a:latin typeface="Palatino Linotype"/>
              <a:cs typeface="Palatino Linotyp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2509" y="610199"/>
            <a:ext cx="9405965" cy="627736"/>
          </a:xfrm>
          <a:prstGeom prst="rect">
            <a:avLst/>
          </a:prstGeom>
        </p:spPr>
        <p:txBody>
          <a:bodyPr vert="horz" wrap="square" lIns="0" tIns="12065" rIns="0" bIns="0" rtlCol="0">
            <a:spAutoFit/>
          </a:bodyPr>
          <a:lstStyle/>
          <a:p>
            <a:pPr marL="12700">
              <a:lnSpc>
                <a:spcPct val="100000"/>
              </a:lnSpc>
              <a:spcBef>
                <a:spcPts val="95"/>
              </a:spcBef>
              <a:tabLst>
                <a:tab pos="2925445" algn="l"/>
              </a:tabLst>
            </a:pPr>
            <a:r>
              <a:rPr lang="el" spc="105" dirty="0"/>
              <a:t>Τομέας υγειονομικής περίθαλψης</a:t>
            </a:r>
          </a:p>
        </p:txBody>
      </p:sp>
      <p:grpSp>
        <p:nvGrpSpPr>
          <p:cNvPr id="3" name="object 3"/>
          <p:cNvGrpSpPr/>
          <p:nvPr/>
        </p:nvGrpSpPr>
        <p:grpSpPr>
          <a:xfrm>
            <a:off x="352043" y="574548"/>
            <a:ext cx="2464435" cy="6186170"/>
            <a:chOff x="352043" y="574548"/>
            <a:chExt cx="2464435" cy="6186170"/>
          </a:xfrm>
        </p:grpSpPr>
        <p:pic>
          <p:nvPicPr>
            <p:cNvPr id="4" name="object 4"/>
            <p:cNvPicPr/>
            <p:nvPr/>
          </p:nvPicPr>
          <p:blipFill>
            <a:blip r:embed="rId2" cstate="print"/>
            <a:stretch>
              <a:fillRect/>
            </a:stretch>
          </p:blipFill>
          <p:spPr>
            <a:xfrm>
              <a:off x="352043" y="574548"/>
              <a:ext cx="2464307" cy="6185916"/>
            </a:xfrm>
            <a:prstGeom prst="rect">
              <a:avLst/>
            </a:prstGeom>
          </p:spPr>
        </p:pic>
        <p:pic>
          <p:nvPicPr>
            <p:cNvPr id="5" name="object 5"/>
            <p:cNvPicPr/>
            <p:nvPr/>
          </p:nvPicPr>
          <p:blipFill>
            <a:blip r:embed="rId3" cstate="print"/>
            <a:stretch>
              <a:fillRect/>
            </a:stretch>
          </p:blipFill>
          <p:spPr>
            <a:xfrm>
              <a:off x="668464" y="954024"/>
              <a:ext cx="1691068" cy="5419280"/>
            </a:xfrm>
            <a:prstGeom prst="rect">
              <a:avLst/>
            </a:prstGeom>
          </p:spPr>
        </p:pic>
      </p:grpSp>
      <p:pic>
        <p:nvPicPr>
          <p:cNvPr id="6" name="object 6"/>
          <p:cNvPicPr/>
          <p:nvPr/>
        </p:nvPicPr>
        <p:blipFill>
          <a:blip r:embed="rId4" cstate="print"/>
          <a:stretch>
            <a:fillRect/>
          </a:stretch>
        </p:blipFill>
        <p:spPr>
          <a:xfrm>
            <a:off x="9915143" y="6786371"/>
            <a:ext cx="2500884" cy="464819"/>
          </a:xfrm>
          <a:prstGeom prst="rect">
            <a:avLst/>
          </a:prstGeom>
        </p:spPr>
      </p:pic>
      <p:sp>
        <p:nvSpPr>
          <p:cNvPr id="7" name="object 7"/>
          <p:cNvSpPr txBox="1">
            <a:spLocks noGrp="1"/>
          </p:cNvSpPr>
          <p:nvPr>
            <p:ph type="body" idx="1"/>
          </p:nvPr>
        </p:nvSpPr>
        <p:spPr>
          <a:xfrm>
            <a:off x="3475691" y="1092482"/>
            <a:ext cx="8753715" cy="2977097"/>
          </a:xfrm>
          <a:prstGeom prst="rect">
            <a:avLst/>
          </a:prstGeom>
        </p:spPr>
        <p:txBody>
          <a:bodyPr vert="horz" wrap="square" lIns="0" tIns="12065" rIns="0" bIns="0" rtlCol="0">
            <a:spAutoFit/>
          </a:bodyPr>
          <a:lstStyle/>
          <a:p>
            <a:pPr marL="445134">
              <a:lnSpc>
                <a:spcPct val="100000"/>
              </a:lnSpc>
              <a:spcBef>
                <a:spcPts val="95"/>
              </a:spcBef>
            </a:pPr>
            <a:r>
              <a:rPr lang="el" dirty="0"/>
              <a:t>Κοινές επιχειρηματικές δραστηριότητες Μέρος 2</a:t>
            </a:r>
          </a:p>
          <a:p>
            <a:pPr marL="12700" marR="5080" algn="just">
              <a:lnSpc>
                <a:spcPct val="100000"/>
              </a:lnSpc>
              <a:spcBef>
                <a:spcPts val="2215"/>
              </a:spcBef>
            </a:pPr>
            <a:r>
              <a:rPr lang="el" sz="1600" spc="85" dirty="0"/>
              <a:t>HIS is Down:  </a:t>
            </a:r>
            <a:r>
              <a:rPr lang="el" sz="1600" dirty="0">
                <a:solidFill>
                  <a:srgbClr val="FFFFFF"/>
                </a:solidFill>
              </a:rPr>
              <a:t>Χειροκίνητες επιχειρηματικές λειτουργίες για τη διαχείριση ασθενών. Συνέπεια: Αυξημένος διοικητικός φόρτος, πιθανές καθυστερήσεις στις εισαγωγές ασθενών, στα εξιτήρια και στον προγραμματισμό των ραντεβού.</a:t>
            </a:r>
            <a:r>
              <a:rPr lang="el-GR" sz="1600" dirty="0">
                <a:solidFill>
                  <a:srgbClr val="FFFFFF"/>
                </a:solidFill>
              </a:rPr>
              <a:t> </a:t>
            </a:r>
            <a:r>
              <a:rPr lang="en-US" sz="1600" dirty="0">
                <a:solidFill>
                  <a:srgbClr val="FFFFFF"/>
                </a:solidFill>
              </a:rPr>
              <a:t> </a:t>
            </a:r>
          </a:p>
          <a:p>
            <a:pPr marL="12700" marR="5080" algn="just">
              <a:lnSpc>
                <a:spcPct val="100000"/>
              </a:lnSpc>
              <a:spcBef>
                <a:spcPts val="2215"/>
              </a:spcBef>
            </a:pPr>
            <a:r>
              <a:rPr lang="el-GR" sz="1600" dirty="0">
                <a:solidFill>
                  <a:schemeClr val="accent5"/>
                </a:solidFill>
              </a:rPr>
              <a:t>▪ </a:t>
            </a:r>
            <a:r>
              <a:rPr lang="el-GR" sz="1600" dirty="0">
                <a:solidFill>
                  <a:srgbClr val="FFFFFF"/>
                </a:solidFill>
              </a:rPr>
              <a:t>Μετριασμός: Εφαρμόστε ένα σύστημα δημιουργίας αντιγράφων ασφαλείας ή ένα σχέδιο αντιμετώπισης για τα καθήκοντα διαχείρισης ασθενών κατά τη διάρκεια διακοπής λειτουργίας του HIS (</a:t>
            </a:r>
            <a:r>
              <a:rPr lang="el-GR" sz="1600" dirty="0" err="1">
                <a:solidFill>
                  <a:srgbClr val="FFFFFF"/>
                </a:solidFill>
              </a:rPr>
              <a:t>Hospital</a:t>
            </a:r>
            <a:r>
              <a:rPr lang="el-GR" sz="1600" dirty="0">
                <a:solidFill>
                  <a:srgbClr val="FFFFFF"/>
                </a:solidFill>
              </a:rPr>
              <a:t> Information </a:t>
            </a:r>
            <a:r>
              <a:rPr lang="el-GR" sz="1600" dirty="0" err="1">
                <a:solidFill>
                  <a:srgbClr val="FFFFFF"/>
                </a:solidFill>
              </a:rPr>
              <a:t>System</a:t>
            </a:r>
            <a:r>
              <a:rPr lang="el-GR" sz="1600" dirty="0">
                <a:solidFill>
                  <a:srgbClr val="FFFFFF"/>
                </a:solidFill>
              </a:rPr>
              <a:t>). Εκπαιδεύστε το προσωπικό στις χειροκίνητες διαδικασίες και τα πρωτόκολλα για τη διαχείριση ασθενών σε περίπτωση μη διαθεσιμότητας του συστήματος.</a:t>
            </a:r>
            <a:endParaRPr sz="1600" dirty="0"/>
          </a:p>
        </p:txBody>
      </p:sp>
      <p:sp>
        <p:nvSpPr>
          <p:cNvPr id="11" name="object 11"/>
          <p:cNvSpPr txBox="1"/>
          <p:nvPr/>
        </p:nvSpPr>
        <p:spPr>
          <a:xfrm>
            <a:off x="573994" y="7023058"/>
            <a:ext cx="6717030" cy="231775"/>
          </a:xfrm>
          <a:prstGeom prst="rect">
            <a:avLst/>
          </a:prstGeom>
        </p:spPr>
        <p:txBody>
          <a:bodyPr vert="horz" wrap="square" lIns="0" tIns="0" rIns="0" bIns="0" rtlCol="0">
            <a:spAutoFit/>
          </a:bodyPr>
          <a:lstStyle/>
          <a:p>
            <a:pPr marL="12700">
              <a:lnSpc>
                <a:spcPts val="1590"/>
              </a:lnSpc>
            </a:pPr>
            <a:r>
              <a:rPr lang="el" sz="1600">
                <a:solidFill>
                  <a:srgbClr val="FFFFFF"/>
                </a:solidFill>
                <a:latin typeface="Palatino Linotype"/>
                <a:cs typeface="Palatino Linotype"/>
              </a:rPr>
              <a:t>CSP Training CSP001: Παρουσίαση από τον Σ. Καραγιάννη, PDMFC, Πορτογαλία</a:t>
            </a:r>
            <a:endParaRPr sz="1600">
              <a:latin typeface="Palatino Linotype"/>
              <a:cs typeface="Palatino Linotype"/>
            </a:endParaRPr>
          </a:p>
        </p:txBody>
      </p:sp>
      <p:sp>
        <p:nvSpPr>
          <p:cNvPr id="10" name="object 10"/>
          <p:cNvSpPr txBox="1"/>
          <p:nvPr/>
        </p:nvSpPr>
        <p:spPr>
          <a:xfrm>
            <a:off x="3475691" y="4176031"/>
            <a:ext cx="8269605" cy="1839606"/>
          </a:xfrm>
          <a:prstGeom prst="rect">
            <a:avLst/>
          </a:prstGeom>
        </p:spPr>
        <p:txBody>
          <a:bodyPr vert="horz" wrap="square" lIns="0" tIns="13335" rIns="0" bIns="0" rtlCol="0">
            <a:spAutoFit/>
          </a:bodyPr>
          <a:lstStyle/>
          <a:p>
            <a:pPr marL="12700" marR="7620" algn="just">
              <a:lnSpc>
                <a:spcPct val="100000"/>
              </a:lnSpc>
              <a:spcBef>
                <a:spcPts val="800"/>
              </a:spcBef>
            </a:pPr>
            <a:r>
              <a:rPr lang="el" sz="1600" spc="80" dirty="0">
                <a:solidFill>
                  <a:srgbClr val="00F9F9"/>
                </a:solidFill>
                <a:latin typeface="Palatino Linotype"/>
                <a:cs typeface="Palatino Linotype"/>
              </a:rPr>
              <a:t>Το LIS είναι εκτός λειτουργίας: </a:t>
            </a:r>
            <a:r>
              <a:rPr lang="el" sz="1600" spc="80" dirty="0">
                <a:solidFill>
                  <a:schemeClr val="bg1"/>
                </a:solidFill>
                <a:latin typeface="Palatino Linotype"/>
                <a:cs typeface="Palatino Linotype"/>
              </a:rPr>
              <a:t>Δεν</a:t>
            </a:r>
            <a:r>
              <a:rPr lang="el" sz="1600" spc="80" dirty="0">
                <a:solidFill>
                  <a:srgbClr val="00F9F9"/>
                </a:solidFill>
                <a:latin typeface="Palatino Linotype"/>
                <a:cs typeface="Palatino Linotype"/>
              </a:rPr>
              <a:t> </a:t>
            </a:r>
            <a:r>
              <a:rPr lang="el" sz="1600" dirty="0">
                <a:solidFill>
                  <a:srgbClr val="FFFFFF"/>
                </a:solidFill>
                <a:latin typeface="Palatino Linotype"/>
                <a:cs typeface="Palatino Linotype"/>
              </a:rPr>
              <a:t>υπάρχει πρόσβαση στα αποτελέσματα των εξετάσεων αίματος. Συνέπεια: Μειωμένη εργαστηριακή λειτουργία, καθυστερήσεις στη διάγνωση, τη θεραπεία και τον συντονισμό της φροντίδας των ασθενών.</a:t>
            </a:r>
            <a:endParaRPr sz="1600" dirty="0">
              <a:latin typeface="Palatino Linotype"/>
              <a:cs typeface="Palatino Linotype"/>
            </a:endParaRPr>
          </a:p>
          <a:p>
            <a:pPr marL="287020" marR="6350" indent="-274320" algn="just">
              <a:lnSpc>
                <a:spcPct val="100200"/>
              </a:lnSpc>
              <a:spcBef>
                <a:spcPts val="800"/>
              </a:spcBef>
              <a:buFont typeface="Times New Roman"/>
              <a:buChar char="▪"/>
              <a:tabLst>
                <a:tab pos="287020" algn="l"/>
              </a:tabLst>
            </a:pPr>
            <a:r>
              <a:rPr lang="el" sz="1600" dirty="0">
                <a:solidFill>
                  <a:srgbClr val="00F9F9"/>
                </a:solidFill>
                <a:latin typeface="Palatino Linotype"/>
                <a:cs typeface="Palatino Linotype"/>
              </a:rPr>
              <a:t>Μετριασμός:  </a:t>
            </a:r>
            <a:r>
              <a:rPr lang="el" sz="1600" dirty="0">
                <a:solidFill>
                  <a:srgbClr val="FFFFFF"/>
                </a:solidFill>
                <a:latin typeface="Palatino Linotype"/>
                <a:cs typeface="Palatino Linotype"/>
              </a:rPr>
              <a:t>Εφαρμογή πλεοναζόντων συστημάτων LIS ή λύσεων που βασίζονται στο cloud για συνεχή διαθεσιμότητα εργαστηριακών υπηρεσιών. Καθιέρωση μη αυτόματων διαδικασιών για την κοινοποίηση κρίσιμων εργαστηριακών αποτελεσμάτων κατά τη διάρκεια διακοπής λειτουργίας του συστήματος.</a:t>
            </a:r>
            <a:endParaRPr sz="1600" dirty="0">
              <a:latin typeface="Palatino Linotype"/>
              <a:cs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9126" y="797950"/>
            <a:ext cx="8658832" cy="635000"/>
          </a:xfrm>
          <a:prstGeom prst="rect">
            <a:avLst/>
          </a:prstGeom>
        </p:spPr>
        <p:txBody>
          <a:bodyPr vert="horz" wrap="square" lIns="0" tIns="12065" rIns="0" bIns="0" rtlCol="0">
            <a:spAutoFit/>
          </a:bodyPr>
          <a:lstStyle/>
          <a:p>
            <a:pPr marL="12700">
              <a:lnSpc>
                <a:spcPct val="100000"/>
              </a:lnSpc>
              <a:spcBef>
                <a:spcPts val="95"/>
              </a:spcBef>
              <a:tabLst>
                <a:tab pos="2925445" algn="l"/>
              </a:tabLst>
            </a:pPr>
            <a:r>
              <a:rPr lang="el" spc="105" dirty="0"/>
              <a:t>Τομέας υγειονομικής περίθαλψης</a:t>
            </a:r>
          </a:p>
        </p:txBody>
      </p:sp>
      <p:grpSp>
        <p:nvGrpSpPr>
          <p:cNvPr id="3" name="object 3"/>
          <p:cNvGrpSpPr/>
          <p:nvPr/>
        </p:nvGrpSpPr>
        <p:grpSpPr>
          <a:xfrm>
            <a:off x="352043" y="574548"/>
            <a:ext cx="2464435" cy="6186170"/>
            <a:chOff x="352043" y="574548"/>
            <a:chExt cx="2464435" cy="6186170"/>
          </a:xfrm>
        </p:grpSpPr>
        <p:pic>
          <p:nvPicPr>
            <p:cNvPr id="4" name="object 4"/>
            <p:cNvPicPr/>
            <p:nvPr/>
          </p:nvPicPr>
          <p:blipFill>
            <a:blip r:embed="rId2" cstate="print"/>
            <a:stretch>
              <a:fillRect/>
            </a:stretch>
          </p:blipFill>
          <p:spPr>
            <a:xfrm>
              <a:off x="352043" y="574548"/>
              <a:ext cx="2464307" cy="6185916"/>
            </a:xfrm>
            <a:prstGeom prst="rect">
              <a:avLst/>
            </a:prstGeom>
          </p:spPr>
        </p:pic>
        <p:pic>
          <p:nvPicPr>
            <p:cNvPr id="5" name="object 5"/>
            <p:cNvPicPr/>
            <p:nvPr/>
          </p:nvPicPr>
          <p:blipFill>
            <a:blip r:embed="rId3" cstate="print"/>
            <a:stretch>
              <a:fillRect/>
            </a:stretch>
          </p:blipFill>
          <p:spPr>
            <a:xfrm>
              <a:off x="668464" y="954024"/>
              <a:ext cx="1691068" cy="5419280"/>
            </a:xfrm>
            <a:prstGeom prst="rect">
              <a:avLst/>
            </a:prstGeom>
          </p:spPr>
        </p:pic>
      </p:grpSp>
      <p:pic>
        <p:nvPicPr>
          <p:cNvPr id="6" name="object 6"/>
          <p:cNvPicPr/>
          <p:nvPr/>
        </p:nvPicPr>
        <p:blipFill>
          <a:blip r:embed="rId4" cstate="print"/>
          <a:stretch>
            <a:fillRect/>
          </a:stretch>
        </p:blipFill>
        <p:spPr>
          <a:xfrm>
            <a:off x="9915143" y="6786371"/>
            <a:ext cx="2500884" cy="464819"/>
          </a:xfrm>
          <a:prstGeom prst="rect">
            <a:avLst/>
          </a:prstGeom>
        </p:spPr>
      </p:pic>
      <p:sp>
        <p:nvSpPr>
          <p:cNvPr id="7" name="object 7"/>
          <p:cNvSpPr txBox="1"/>
          <p:nvPr/>
        </p:nvSpPr>
        <p:spPr>
          <a:xfrm>
            <a:off x="3679126" y="1457955"/>
            <a:ext cx="8464218" cy="3751668"/>
          </a:xfrm>
          <a:prstGeom prst="rect">
            <a:avLst/>
          </a:prstGeom>
        </p:spPr>
        <p:txBody>
          <a:bodyPr vert="horz" wrap="square" lIns="0" tIns="12065" rIns="0" bIns="0" rtlCol="0">
            <a:spAutoFit/>
          </a:bodyPr>
          <a:lstStyle/>
          <a:p>
            <a:pPr marL="445134">
              <a:lnSpc>
                <a:spcPct val="100000"/>
              </a:lnSpc>
              <a:spcBef>
                <a:spcPts val="95"/>
              </a:spcBef>
            </a:pPr>
            <a:r>
              <a:rPr lang="el" sz="2800" dirty="0">
                <a:solidFill>
                  <a:srgbClr val="00F9F9"/>
                </a:solidFill>
                <a:latin typeface="Palatino Linotype"/>
                <a:cs typeface="Palatino Linotype"/>
              </a:rPr>
              <a:t>Κοινές επιχειρηματικές δραστηριότητες Μέρος 3</a:t>
            </a:r>
            <a:endParaRPr sz="2800" dirty="0">
              <a:latin typeface="Palatino Linotype"/>
              <a:cs typeface="Palatino Linotype"/>
            </a:endParaRPr>
          </a:p>
          <a:p>
            <a:pPr marL="12700" marR="5080">
              <a:spcBef>
                <a:spcPts val="2215"/>
              </a:spcBef>
              <a:tabLst>
                <a:tab pos="1063625" algn="l"/>
                <a:tab pos="2361565" algn="l"/>
                <a:tab pos="3427729" algn="l"/>
                <a:tab pos="5201920" algn="l"/>
                <a:tab pos="6922134" algn="l"/>
                <a:tab pos="8034655" algn="l"/>
              </a:tabLst>
            </a:pPr>
            <a:r>
              <a:rPr lang="el" sz="2000" dirty="0">
                <a:solidFill>
                  <a:srgbClr val="00F9F9"/>
                </a:solidFill>
                <a:latin typeface="Palatino Linotype"/>
                <a:cs typeface="Palatino Linotype"/>
              </a:rPr>
              <a:t>Η υπηρεσία καταλόγου Active Directory (AD) των Windows είναι εκτός λειτουργίας: </a:t>
            </a:r>
            <a:r>
              <a:rPr lang="el" sz="2000" dirty="0">
                <a:solidFill>
                  <a:srgbClr val="FFFFFF"/>
                </a:solidFill>
                <a:latin typeface="Palatino Linotype"/>
                <a:cs typeface="Palatino Linotype"/>
              </a:rPr>
              <a:t>Διακοπή στις υπηρεσίες διαχείρισης (γραμματέας, διαχείριση νοσοκομείου)</a:t>
            </a:r>
            <a:r>
              <a:rPr lang="en-US" sz="2000" dirty="0">
                <a:solidFill>
                  <a:srgbClr val="FFFFFF"/>
                </a:solidFill>
                <a:latin typeface="Palatino Linotype"/>
                <a:cs typeface="Palatino Linotype"/>
              </a:rPr>
              <a:t>.</a:t>
            </a:r>
            <a:r>
              <a:rPr lang="el" sz="2000" dirty="0">
                <a:solidFill>
                  <a:srgbClr val="FFFFFF"/>
                </a:solidFill>
                <a:latin typeface="Palatino Linotype"/>
                <a:cs typeface="Palatino Linotype"/>
              </a:rPr>
              <a:t>Συνέπεια: Αδυναμία</a:t>
            </a:r>
            <a:r>
              <a:rPr lang="en-US" sz="2000" dirty="0">
                <a:solidFill>
                  <a:srgbClr val="FFFFFF"/>
                </a:solidFill>
                <a:latin typeface="Palatino Linotype"/>
                <a:cs typeface="Palatino Linotype"/>
              </a:rPr>
              <a:t> </a:t>
            </a:r>
            <a:r>
              <a:rPr lang="el-GR" sz="2000" spc="-10" dirty="0">
                <a:solidFill>
                  <a:srgbClr val="FFFFFF"/>
                </a:solidFill>
                <a:latin typeface="Palatino Linotype"/>
                <a:cs typeface="Palatino Linotype"/>
              </a:rPr>
              <a:t>Πρόσβαση</a:t>
            </a:r>
            <a:r>
              <a:rPr lang="en-US" sz="2000" spc="-10" dirty="0">
                <a:solidFill>
                  <a:srgbClr val="FFFFFF"/>
                </a:solidFill>
                <a:latin typeface="Palatino Linotype"/>
                <a:cs typeface="Palatino Linotype"/>
              </a:rPr>
              <a:t>w</a:t>
            </a:r>
            <a:r>
              <a:rPr lang="el-GR" sz="2000" spc="-10" dirty="0">
                <a:solidFill>
                  <a:srgbClr val="FFFFFF"/>
                </a:solidFill>
                <a:latin typeface="Palatino Linotype"/>
                <a:cs typeface="Palatino Linotype"/>
              </a:rPr>
              <a:t> σε λογαριασμούς χρηστών, υπηρεσίες ελέγχου ταυτότητας και κρίσιμες </a:t>
            </a:r>
            <a:r>
              <a:rPr lang="el-GR" sz="2000" dirty="0">
                <a:solidFill>
                  <a:srgbClr val="FFFFFF"/>
                </a:solidFill>
                <a:latin typeface="Palatino Linotype"/>
                <a:cs typeface="Palatino Linotype"/>
              </a:rPr>
              <a:t>λειτουργίες διαχείρισης </a:t>
            </a:r>
            <a:r>
              <a:rPr lang="el-GR" sz="2000" dirty="0" err="1">
                <a:solidFill>
                  <a:srgbClr val="FFFFFF"/>
                </a:solidFill>
                <a:latin typeface="Palatino Linotype"/>
                <a:cs typeface="Palatino Linotype"/>
              </a:rPr>
              <a:t>Νοσοκομεόυ</a:t>
            </a:r>
            <a:r>
              <a:rPr lang="el-GR" sz="2000" dirty="0">
                <a:solidFill>
                  <a:srgbClr val="FFFFFF"/>
                </a:solidFill>
                <a:latin typeface="Palatino Linotype"/>
                <a:cs typeface="Palatino Linotype"/>
              </a:rPr>
              <a:t>, παρεμποδίζοντας τις καθημερινές λειτουργίες.</a:t>
            </a:r>
            <a:endParaRPr lang="el-GR" sz="2000" dirty="0">
              <a:latin typeface="Palatino Linotype"/>
              <a:cs typeface="Palatino Linotype"/>
            </a:endParaRPr>
          </a:p>
          <a:p>
            <a:pPr marL="12700" marR="5080">
              <a:spcBef>
                <a:spcPts val="2215"/>
              </a:spcBef>
              <a:tabLst>
                <a:tab pos="1063625" algn="l"/>
                <a:tab pos="2361565" algn="l"/>
                <a:tab pos="3427729" algn="l"/>
                <a:tab pos="5201920" algn="l"/>
                <a:tab pos="6922134" algn="l"/>
                <a:tab pos="8034655" algn="l"/>
              </a:tabLst>
            </a:pPr>
            <a:endParaRPr lang="el-GR" sz="2000" dirty="0">
              <a:latin typeface="Palatino Linotype"/>
              <a:cs typeface="Palatino Linotype"/>
            </a:endParaRPr>
          </a:p>
          <a:p>
            <a:pPr marL="12700" marR="5080">
              <a:lnSpc>
                <a:spcPct val="100000"/>
              </a:lnSpc>
              <a:spcBef>
                <a:spcPts val="2215"/>
              </a:spcBef>
              <a:tabLst>
                <a:tab pos="1063625" algn="l"/>
                <a:tab pos="2361565" algn="l"/>
                <a:tab pos="3427729" algn="l"/>
                <a:tab pos="5201920" algn="l"/>
                <a:tab pos="6922134" algn="l"/>
                <a:tab pos="8034655" algn="l"/>
              </a:tabLst>
            </a:pPr>
            <a:endParaRPr sz="2000" dirty="0">
              <a:latin typeface="Palatino Linotype"/>
              <a:cs typeface="Palatino Linotype"/>
            </a:endParaRPr>
          </a:p>
        </p:txBody>
      </p:sp>
      <p:sp>
        <p:nvSpPr>
          <p:cNvPr id="12" name="object 12"/>
          <p:cNvSpPr txBox="1"/>
          <p:nvPr/>
        </p:nvSpPr>
        <p:spPr>
          <a:xfrm>
            <a:off x="573994" y="7023058"/>
            <a:ext cx="6717030" cy="231775"/>
          </a:xfrm>
          <a:prstGeom prst="rect">
            <a:avLst/>
          </a:prstGeom>
        </p:spPr>
        <p:txBody>
          <a:bodyPr vert="horz" wrap="square" lIns="0" tIns="0" rIns="0" bIns="0" rtlCol="0">
            <a:spAutoFit/>
          </a:bodyPr>
          <a:lstStyle/>
          <a:p>
            <a:pPr marL="12700">
              <a:lnSpc>
                <a:spcPts val="1590"/>
              </a:lnSpc>
            </a:pPr>
            <a:r>
              <a:rPr lang="el" sz="1600">
                <a:solidFill>
                  <a:srgbClr val="FFFFFF"/>
                </a:solidFill>
                <a:latin typeface="Palatino Linotype"/>
                <a:cs typeface="Palatino Linotype"/>
              </a:rPr>
              <a:t>CSP Training CSP001: Παρουσίαση από τον Σ. Καραγιάννη, PDMFC, Πορτογαλία</a:t>
            </a:r>
            <a:endParaRPr sz="1600">
              <a:latin typeface="Palatino Linotype"/>
              <a:cs typeface="Palatino Linotype"/>
            </a:endParaRPr>
          </a:p>
        </p:txBody>
      </p:sp>
      <p:sp>
        <p:nvSpPr>
          <p:cNvPr id="9" name="object 9"/>
          <p:cNvSpPr txBox="1"/>
          <p:nvPr/>
        </p:nvSpPr>
        <p:spPr>
          <a:xfrm>
            <a:off x="3777702" y="3914708"/>
            <a:ext cx="6462395" cy="421910"/>
          </a:xfrm>
          <a:prstGeom prst="rect">
            <a:avLst/>
          </a:prstGeom>
        </p:spPr>
        <p:txBody>
          <a:bodyPr vert="horz" wrap="square" lIns="0" tIns="113030" rIns="0" bIns="0" rtlCol="0">
            <a:spAutoFit/>
          </a:bodyPr>
          <a:lstStyle/>
          <a:p>
            <a:pPr marL="12700">
              <a:lnSpc>
                <a:spcPct val="100000"/>
              </a:lnSpc>
              <a:spcBef>
                <a:spcPts val="790"/>
              </a:spcBef>
            </a:pPr>
            <a:r>
              <a:rPr lang="el" sz="2000" spc="-10" dirty="0">
                <a:solidFill>
                  <a:srgbClr val="00F9F9"/>
                </a:solidFill>
                <a:latin typeface="Palatino Linotype"/>
                <a:cs typeface="Palatino Linotype"/>
              </a:rPr>
              <a:t>Μετριασμ</a:t>
            </a:r>
            <a:r>
              <a:rPr lang="el-GR" sz="2000" spc="-10" dirty="0" err="1">
                <a:solidFill>
                  <a:srgbClr val="00F9F9"/>
                </a:solidFill>
                <a:latin typeface="Palatino Linotype"/>
                <a:cs typeface="Palatino Linotype"/>
              </a:rPr>
              <a:t>ός</a:t>
            </a:r>
            <a:r>
              <a:rPr lang="el" sz="2000" spc="-10" dirty="0">
                <a:solidFill>
                  <a:srgbClr val="00F9F9"/>
                </a:solidFill>
                <a:latin typeface="Palatino Linotype"/>
                <a:cs typeface="Palatino Linotype"/>
              </a:rPr>
              <a:t>:</a:t>
            </a:r>
            <a:endParaRPr sz="2000" dirty="0">
              <a:latin typeface="Palatino Linotype"/>
              <a:cs typeface="Palatino Linotype"/>
            </a:endParaRPr>
          </a:p>
        </p:txBody>
      </p:sp>
      <p:sp>
        <p:nvSpPr>
          <p:cNvPr id="10" name="object 10"/>
          <p:cNvSpPr txBox="1"/>
          <p:nvPr/>
        </p:nvSpPr>
        <p:spPr>
          <a:xfrm>
            <a:off x="3777702" y="4344800"/>
            <a:ext cx="8267065" cy="949619"/>
          </a:xfrm>
          <a:prstGeom prst="rect">
            <a:avLst/>
          </a:prstGeom>
        </p:spPr>
        <p:txBody>
          <a:bodyPr vert="horz" wrap="square" lIns="0" tIns="13335" rIns="0" bIns="0" rtlCol="0">
            <a:spAutoFit/>
          </a:bodyPr>
          <a:lstStyle/>
          <a:p>
            <a:pPr marL="287020" indent="-274320">
              <a:spcBef>
                <a:spcPts val="105"/>
              </a:spcBef>
              <a:buClr>
                <a:srgbClr val="00F9F9"/>
              </a:buClr>
              <a:buFont typeface="Times New Roman"/>
              <a:buChar char="▪"/>
              <a:tabLst>
                <a:tab pos="287020" algn="l"/>
                <a:tab pos="1729739" algn="l"/>
                <a:tab pos="3129280" algn="l"/>
                <a:tab pos="4206240" algn="l"/>
                <a:tab pos="5610860" algn="l"/>
                <a:tab pos="6038850" algn="l"/>
                <a:tab pos="7000875" algn="l"/>
              </a:tabLst>
            </a:pPr>
            <a:r>
              <a:rPr lang="el" sz="2000" spc="-10" dirty="0">
                <a:solidFill>
                  <a:srgbClr val="FFFFFF"/>
                </a:solidFill>
                <a:latin typeface="Palatino Linotype"/>
                <a:cs typeface="Palatino Linotype"/>
              </a:rPr>
              <a:t>Υλοποιήστε συνεχούς ελέγχους για να εξασφαλίσετε συνεχής </a:t>
            </a:r>
            <a:r>
              <a:rPr lang="el-GR" sz="2000" dirty="0">
                <a:solidFill>
                  <a:srgbClr val="FFFFFF"/>
                </a:solidFill>
                <a:latin typeface="Palatino Linotype"/>
                <a:cs typeface="Palatino Linotype"/>
              </a:rPr>
              <a:t>Υπηρεσίες ελέγχου ταυτότητας και διαχείρισης χρηστών.</a:t>
            </a:r>
            <a:endParaRPr lang="el-GR" sz="2000" dirty="0">
              <a:latin typeface="Palatino Linotype"/>
              <a:cs typeface="Palatino Linotype"/>
            </a:endParaRPr>
          </a:p>
          <a:p>
            <a:pPr marL="287020" indent="-274320">
              <a:lnSpc>
                <a:spcPct val="100000"/>
              </a:lnSpc>
              <a:spcBef>
                <a:spcPts val="105"/>
              </a:spcBef>
              <a:buClr>
                <a:srgbClr val="00F9F9"/>
              </a:buClr>
              <a:buFont typeface="Times New Roman"/>
              <a:buChar char="▪"/>
              <a:tabLst>
                <a:tab pos="287020" algn="l"/>
                <a:tab pos="1729739" algn="l"/>
                <a:tab pos="3129280" algn="l"/>
                <a:tab pos="4206240" algn="l"/>
                <a:tab pos="5610860" algn="l"/>
                <a:tab pos="6038850" algn="l"/>
                <a:tab pos="7000875" algn="l"/>
              </a:tabLst>
            </a:pPr>
            <a:endParaRPr sz="2000" dirty="0">
              <a:latin typeface="Palatino Linotype"/>
              <a:cs typeface="Palatino Linotype"/>
            </a:endParaRPr>
          </a:p>
        </p:txBody>
      </p:sp>
      <p:sp>
        <p:nvSpPr>
          <p:cNvPr id="11" name="object 11"/>
          <p:cNvSpPr txBox="1"/>
          <p:nvPr/>
        </p:nvSpPr>
        <p:spPr>
          <a:xfrm>
            <a:off x="3775162" y="5001007"/>
            <a:ext cx="8269605" cy="1039387"/>
          </a:xfrm>
          <a:prstGeom prst="rect">
            <a:avLst/>
          </a:prstGeom>
        </p:spPr>
        <p:txBody>
          <a:bodyPr vert="horz" wrap="square" lIns="0" tIns="114935" rIns="0" bIns="0" rtlCol="0">
            <a:spAutoFit/>
          </a:bodyPr>
          <a:lstStyle/>
          <a:p>
            <a:pPr marL="287020" marR="5080" indent="-274955">
              <a:lnSpc>
                <a:spcPct val="100000"/>
              </a:lnSpc>
              <a:spcBef>
                <a:spcPts val="805"/>
              </a:spcBef>
              <a:buClr>
                <a:srgbClr val="00F9F9"/>
              </a:buClr>
              <a:buFont typeface="Times New Roman"/>
              <a:buChar char="▪"/>
              <a:tabLst>
                <a:tab pos="287020" algn="l"/>
                <a:tab pos="1434465" algn="l"/>
                <a:tab pos="2287270" algn="l"/>
                <a:tab pos="4277360" algn="l"/>
                <a:tab pos="7206615" algn="l"/>
              </a:tabLst>
            </a:pPr>
            <a:r>
              <a:rPr lang="el" sz="2000" spc="-10" dirty="0">
                <a:solidFill>
                  <a:srgbClr val="FFFFFF"/>
                </a:solidFill>
                <a:latin typeface="Palatino Linotype"/>
                <a:cs typeface="Palatino Linotype"/>
              </a:rPr>
              <a:t>Δημιουργήστε πρωτόκολλα πρόσβασης χωρίς σύνδεση για κρίσιμες λειτουργίες διαχείρισης κατά τη διάρκεια του χρόνου εκτός λειτουργίας AD.</a:t>
            </a:r>
            <a:endParaRPr sz="2000" dirty="0">
              <a:latin typeface="Palatino Linotype"/>
              <a:cs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457200"/>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sp>
        <p:nvSpPr>
          <p:cNvPr id="3" name="object 3"/>
          <p:cNvSpPr/>
          <p:nvPr/>
        </p:nvSpPr>
        <p:spPr>
          <a:xfrm>
            <a:off x="6798564" y="490727"/>
            <a:ext cx="5346700" cy="6819900"/>
          </a:xfrm>
          <a:custGeom>
            <a:avLst/>
            <a:gdLst/>
            <a:ahLst/>
            <a:cxnLst/>
            <a:rect l="l" t="t" r="r" b="b"/>
            <a:pathLst>
              <a:path w="5346700" h="6819900">
                <a:moveTo>
                  <a:pt x="3429000" y="6819900"/>
                </a:moveTo>
                <a:lnTo>
                  <a:pt x="0" y="6819900"/>
                </a:lnTo>
                <a:lnTo>
                  <a:pt x="1917191" y="0"/>
                </a:lnTo>
                <a:lnTo>
                  <a:pt x="5346192" y="0"/>
                </a:lnTo>
                <a:lnTo>
                  <a:pt x="3429000" y="6819900"/>
                </a:lnTo>
                <a:close/>
              </a:path>
            </a:pathLst>
          </a:custGeom>
          <a:solidFill>
            <a:srgbClr val="FFB800">
              <a:alpha val="12500"/>
            </a:srgbClr>
          </a:solidFill>
        </p:spPr>
        <p:txBody>
          <a:bodyPr wrap="square" lIns="0" tIns="0" rIns="0" bIns="0" rtlCol="0"/>
          <a:lstStyle/>
          <a:p>
            <a:endParaRPr/>
          </a:p>
        </p:txBody>
      </p:sp>
      <p:grpSp>
        <p:nvGrpSpPr>
          <p:cNvPr id="4" name="object 4"/>
          <p:cNvGrpSpPr/>
          <p:nvPr/>
        </p:nvGrpSpPr>
        <p:grpSpPr>
          <a:xfrm>
            <a:off x="304800" y="457200"/>
            <a:ext cx="6250940" cy="6858000"/>
            <a:chOff x="304800" y="457200"/>
            <a:chExt cx="6250940" cy="6858000"/>
          </a:xfrm>
        </p:grpSpPr>
        <p:sp>
          <p:nvSpPr>
            <p:cNvPr id="5" name="object 5"/>
            <p:cNvSpPr/>
            <p:nvPr/>
          </p:nvSpPr>
          <p:spPr>
            <a:xfrm>
              <a:off x="5756148" y="5570219"/>
              <a:ext cx="799465" cy="1739264"/>
            </a:xfrm>
            <a:custGeom>
              <a:avLst/>
              <a:gdLst/>
              <a:ahLst/>
              <a:cxnLst/>
              <a:rect l="l" t="t" r="r" b="b"/>
              <a:pathLst>
                <a:path w="799465"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6" name="object 6"/>
            <p:cNvPicPr/>
            <p:nvPr/>
          </p:nvPicPr>
          <p:blipFill>
            <a:blip r:embed="rId2" cstate="print"/>
            <a:stretch>
              <a:fillRect/>
            </a:stretch>
          </p:blipFill>
          <p:spPr>
            <a:xfrm>
              <a:off x="304800" y="457200"/>
              <a:ext cx="5486400" cy="6858000"/>
            </a:xfrm>
            <a:prstGeom prst="rect">
              <a:avLst/>
            </a:prstGeom>
          </p:spPr>
        </p:pic>
      </p:grpSp>
      <p:sp>
        <p:nvSpPr>
          <p:cNvPr id="7" name="object 7"/>
          <p:cNvSpPr txBox="1">
            <a:spLocks noGrp="1"/>
          </p:cNvSpPr>
          <p:nvPr>
            <p:ph type="title"/>
          </p:nvPr>
        </p:nvSpPr>
        <p:spPr>
          <a:xfrm>
            <a:off x="4204222" y="2610410"/>
            <a:ext cx="4903793" cy="940435"/>
          </a:xfrm>
          <a:prstGeom prst="rect">
            <a:avLst/>
          </a:prstGeom>
        </p:spPr>
        <p:txBody>
          <a:bodyPr vert="horz" wrap="square" lIns="0" tIns="12700" rIns="0" bIns="0" rtlCol="0">
            <a:spAutoFit/>
          </a:bodyPr>
          <a:lstStyle/>
          <a:p>
            <a:pPr marL="12700">
              <a:lnSpc>
                <a:spcPct val="100000"/>
              </a:lnSpc>
              <a:spcBef>
                <a:spcPts val="100"/>
              </a:spcBef>
            </a:pPr>
            <a:r>
              <a:rPr lang="el" sz="6000" spc="260" dirty="0">
                <a:solidFill>
                  <a:srgbClr val="00F9F9"/>
                </a:solidFill>
              </a:rPr>
              <a:t>Ευχαριστώ</a:t>
            </a:r>
            <a:endParaRPr sz="6000" dirty="0"/>
          </a:p>
        </p:txBody>
      </p:sp>
      <p:sp>
        <p:nvSpPr>
          <p:cNvPr id="8" name="object 8"/>
          <p:cNvSpPr txBox="1"/>
          <p:nvPr/>
        </p:nvSpPr>
        <p:spPr>
          <a:xfrm>
            <a:off x="4204222" y="3763766"/>
            <a:ext cx="5334635" cy="1123315"/>
          </a:xfrm>
          <a:prstGeom prst="rect">
            <a:avLst/>
          </a:prstGeom>
        </p:spPr>
        <p:txBody>
          <a:bodyPr vert="horz" wrap="square" lIns="0" tIns="12700" rIns="0" bIns="0" rtlCol="0">
            <a:spAutoFit/>
          </a:bodyPr>
          <a:lstStyle/>
          <a:p>
            <a:pPr marL="12700">
              <a:lnSpc>
                <a:spcPct val="100000"/>
              </a:lnSpc>
              <a:spcBef>
                <a:spcPts val="100"/>
              </a:spcBef>
            </a:pPr>
            <a:r>
              <a:rPr lang="el" sz="1800" dirty="0">
                <a:solidFill>
                  <a:srgbClr val="FFFFFF"/>
                </a:solidFill>
                <a:latin typeface="Palatino Linotype"/>
                <a:cs typeface="Palatino Linotype"/>
              </a:rPr>
              <a:t>Εισηγητής: Στυλιανός Καραγιάννης (PDMFC, Πορτογαλία)</a:t>
            </a:r>
            <a:endParaRPr sz="1800" dirty="0">
              <a:latin typeface="Palatino Linotype"/>
              <a:cs typeface="Palatino Linotype"/>
            </a:endParaRPr>
          </a:p>
          <a:p>
            <a:pPr marL="12700" marR="1872614">
              <a:lnSpc>
                <a:spcPct val="100000"/>
              </a:lnSpc>
              <a:spcBef>
                <a:spcPts val="2160"/>
              </a:spcBef>
            </a:pPr>
            <a:r>
              <a:rPr lang="el" sz="1800" dirty="0">
                <a:solidFill>
                  <a:srgbClr val="FFFFFF"/>
                </a:solidFill>
                <a:latin typeface="Palatino Linotype"/>
                <a:cs typeface="Palatino Linotype"/>
              </a:rPr>
              <a:t>Στείλτε όλες τις ερωτήσεις στη διεύθυνση: </a:t>
            </a:r>
            <a:r>
              <a:rPr lang="el" sz="1800" spc="-10" dirty="0">
                <a:solidFill>
                  <a:srgbClr val="FFFFFF"/>
                </a:solidFill>
                <a:latin typeface="Palatino Linotype"/>
                <a:cs typeface="Palatino Linotype"/>
                <a:hlinkClick r:id="rId3"/>
              </a:rPr>
              <a:t>stylianos.karagiannis@pdmfc.com</a:t>
            </a:r>
            <a:endParaRPr sz="1800" dirty="0">
              <a:latin typeface="Palatino Linotype"/>
              <a:cs typeface="Palatino Linotype"/>
            </a:endParaRPr>
          </a:p>
        </p:txBody>
      </p:sp>
      <p:pic>
        <p:nvPicPr>
          <p:cNvPr id="9" name="object 9"/>
          <p:cNvPicPr/>
          <p:nvPr/>
        </p:nvPicPr>
        <p:blipFill>
          <a:blip r:embed="rId4" cstate="print"/>
          <a:stretch>
            <a:fillRect/>
          </a:stretch>
        </p:blipFill>
        <p:spPr>
          <a:xfrm>
            <a:off x="9915143" y="6786371"/>
            <a:ext cx="2500884" cy="4648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459</Words>
  <Application>Microsoft Office PowerPoint</Application>
  <PresentationFormat>Custom</PresentationFormat>
  <Paragraphs>30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Palatino Linotype</vt:lpstr>
      <vt:lpstr>Times New Roman</vt:lpstr>
      <vt:lpstr>Office Theme</vt:lpstr>
      <vt:lpstr>Κρίσιμες Υποδομές και ασφάλεια για την υγεία CSP008</vt:lpstr>
      <vt:lpstr>Τομέας υγειονομικής περίθαλψης</vt:lpstr>
      <vt:lpstr>Τομέας υγειονομικής περίθαλψης</vt:lpstr>
      <vt:lpstr>Τομέας υγειονομικής περίθαλψης</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4</cp:revision>
  <dcterms:modified xsi:type="dcterms:W3CDTF">2025-04-30T19:37:37Z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2024-03-21T00:00:00Z</vt:filetime>
  </property>
  <property fmtid="{D5CDD505-2E9C-101B-9397-08002B2CF9AE}" pid="3" name="LastSaved">
    <vt:filetime>2025-04-28T00:00:00Z</vt:filetime>
  </property>
  <property fmtid="{D5CDD505-2E9C-101B-9397-08002B2CF9AE}" pid="4" name="Producer">
    <vt:lpwstr>Microsoft: Print To PDF</vt:lpwstr>
  </property>
</Properties>
</file>