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1428" y="3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sz="4800" b="0" i="0">
                <a:solidFill>
                  <a:schemeClr val="tx1"/>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4800" b="0" i="0">
                <a:solidFill>
                  <a:schemeClr val="tx1"/>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457200"/>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sp>
        <p:nvSpPr>
          <p:cNvPr id="17" name="bg object 17"/>
          <p:cNvSpPr/>
          <p:nvPr/>
        </p:nvSpPr>
        <p:spPr>
          <a:xfrm>
            <a:off x="4800600" y="5570219"/>
            <a:ext cx="799465" cy="1739264"/>
          </a:xfrm>
          <a:custGeom>
            <a:avLst/>
            <a:gdLst/>
            <a:ahLst/>
            <a:cxnLst/>
            <a:rect l="l" t="t" r="r" b="b"/>
            <a:pathLst>
              <a:path w="799464"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304800" y="457200"/>
            <a:ext cx="5486400" cy="6858000"/>
          </a:xfrm>
          <a:prstGeom prst="rect">
            <a:avLst/>
          </a:prstGeom>
        </p:spPr>
      </p:pic>
      <p:sp>
        <p:nvSpPr>
          <p:cNvPr id="2" name="Holder 2"/>
          <p:cNvSpPr>
            <a:spLocks noGrp="1"/>
          </p:cNvSpPr>
          <p:nvPr>
            <p:ph type="title"/>
          </p:nvPr>
        </p:nvSpPr>
        <p:spPr>
          <a:xfrm>
            <a:off x="6675997" y="1297641"/>
            <a:ext cx="5228590" cy="3107690"/>
          </a:xfrm>
          <a:prstGeom prst="rect">
            <a:avLst/>
          </a:prstGeom>
        </p:spPr>
        <p:txBody>
          <a:bodyPr wrap="square" lIns="0" tIns="0" rIns="0" bIns="0">
            <a:spAutoFit/>
          </a:bodyPr>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type="body" idx="1"/>
          </p:nvPr>
        </p:nvSpPr>
        <p:spPr>
          <a:xfrm>
            <a:off x="6675997" y="1297641"/>
            <a:ext cx="5228590" cy="3107690"/>
          </a:xfrm>
          <a:prstGeom prst="rect">
            <a:avLst/>
          </a:prstGeom>
        </p:spPr>
        <p:txBody>
          <a:bodyPr wrap="square" lIns="0" tIns="0" rIns="0" bIns="0">
            <a:spAutoFit/>
          </a:bodyPr>
          <a:lstStyle>
            <a:lvl1pPr>
              <a:defRPr sz="4800" b="0" i="0">
                <a:solidFill>
                  <a:schemeClr val="tx1"/>
                </a:solidFill>
                <a:latin typeface="Palatino Linotype"/>
                <a:cs typeface="Palatino Linotype"/>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30/04/2025</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mailto:stylianos.karagiannis@pdmfc.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0" y="444245"/>
            <a:ext cx="12111355" cy="6884034"/>
            <a:chOff x="304800" y="444245"/>
            <a:chExt cx="12111355" cy="6884034"/>
          </a:xfrm>
        </p:grpSpPr>
        <p:sp>
          <p:nvSpPr>
            <p:cNvPr id="3" name="object 3"/>
            <p:cNvSpPr/>
            <p:nvPr/>
          </p:nvSpPr>
          <p:spPr>
            <a:xfrm>
              <a:off x="5690615" y="458724"/>
              <a:ext cx="5361940" cy="6838315"/>
            </a:xfrm>
            <a:custGeom>
              <a:avLst/>
              <a:gdLst/>
              <a:ahLst/>
              <a:cxnLst/>
              <a:rect l="l" t="t" r="r" b="b"/>
              <a:pathLst>
                <a:path w="5361940" h="6838315">
                  <a:moveTo>
                    <a:pt x="3439667" y="6838188"/>
                  </a:moveTo>
                  <a:lnTo>
                    <a:pt x="0" y="6838188"/>
                  </a:lnTo>
                  <a:lnTo>
                    <a:pt x="1923287" y="0"/>
                  </a:lnTo>
                  <a:lnTo>
                    <a:pt x="5361431" y="0"/>
                  </a:lnTo>
                  <a:lnTo>
                    <a:pt x="3439667" y="6838188"/>
                  </a:lnTo>
                  <a:close/>
                </a:path>
              </a:pathLst>
            </a:custGeom>
            <a:solidFill>
              <a:srgbClr val="FFB800">
                <a:alpha val="22265"/>
              </a:srgbClr>
            </a:solidFill>
          </p:spPr>
          <p:txBody>
            <a:bodyPr wrap="square" lIns="0" tIns="0" rIns="0" bIns="0" rtlCol="0"/>
            <a:lstStyle/>
            <a:p>
              <a:endParaRPr/>
            </a:p>
          </p:txBody>
        </p:sp>
        <p:sp>
          <p:nvSpPr>
            <p:cNvPr id="4" name="object 4"/>
            <p:cNvSpPr/>
            <p:nvPr/>
          </p:nvSpPr>
          <p:spPr>
            <a:xfrm>
              <a:off x="4867175" y="457199"/>
              <a:ext cx="1925955" cy="6858000"/>
            </a:xfrm>
            <a:custGeom>
              <a:avLst/>
              <a:gdLst/>
              <a:ahLst/>
              <a:cxnLst/>
              <a:rect l="l" t="t" r="r" b="b"/>
              <a:pathLst>
                <a:path w="1925954" h="6858000">
                  <a:moveTo>
                    <a:pt x="1925345" y="0"/>
                  </a:moveTo>
                  <a:lnTo>
                    <a:pt x="0" y="6858000"/>
                  </a:lnTo>
                </a:path>
              </a:pathLst>
            </a:custGeom>
            <a:ln w="25908">
              <a:solidFill>
                <a:srgbClr val="D6791A"/>
              </a:solidFill>
            </a:ln>
          </p:spPr>
          <p:txBody>
            <a:bodyPr wrap="square" lIns="0" tIns="0" rIns="0" bIns="0" rtlCol="0"/>
            <a:lstStyle/>
            <a:p>
              <a:endParaRPr/>
            </a:p>
          </p:txBody>
        </p:sp>
        <p:sp>
          <p:nvSpPr>
            <p:cNvPr id="5" name="object 5"/>
            <p:cNvSpPr/>
            <p:nvPr/>
          </p:nvSpPr>
          <p:spPr>
            <a:xfrm>
              <a:off x="3813048" y="457199"/>
              <a:ext cx="2549525" cy="6847840"/>
            </a:xfrm>
            <a:custGeom>
              <a:avLst/>
              <a:gdLst/>
              <a:ahLst/>
              <a:cxnLst/>
              <a:rect l="l" t="t" r="r" b="b"/>
              <a:pathLst>
                <a:path w="2549525" h="6847840">
                  <a:moveTo>
                    <a:pt x="25908" y="6847332"/>
                  </a:moveTo>
                  <a:lnTo>
                    <a:pt x="13525" y="6847141"/>
                  </a:lnTo>
                  <a:lnTo>
                    <a:pt x="6834" y="6846689"/>
                  </a:lnTo>
                  <a:lnTo>
                    <a:pt x="0" y="6845808"/>
                  </a:lnTo>
                  <a:lnTo>
                    <a:pt x="821435" y="3659124"/>
                  </a:lnTo>
                  <a:lnTo>
                    <a:pt x="1162812" y="2386584"/>
                  </a:lnTo>
                  <a:lnTo>
                    <a:pt x="1162812" y="2385060"/>
                  </a:lnTo>
                  <a:lnTo>
                    <a:pt x="1191451" y="2341546"/>
                  </a:lnTo>
                  <a:lnTo>
                    <a:pt x="1229892" y="2308713"/>
                  </a:lnTo>
                  <a:lnTo>
                    <a:pt x="1275502" y="2287731"/>
                  </a:lnTo>
                  <a:lnTo>
                    <a:pt x="1325648" y="2279769"/>
                  </a:lnTo>
                  <a:lnTo>
                    <a:pt x="1377696" y="2286000"/>
                  </a:lnTo>
                  <a:lnTo>
                    <a:pt x="1422950" y="2304288"/>
                  </a:lnTo>
                  <a:lnTo>
                    <a:pt x="1460330" y="2333244"/>
                  </a:lnTo>
                  <a:lnTo>
                    <a:pt x="1488567" y="2370582"/>
                  </a:lnTo>
                  <a:lnTo>
                    <a:pt x="1506389" y="2414016"/>
                  </a:lnTo>
                  <a:lnTo>
                    <a:pt x="1512527" y="2461260"/>
                  </a:lnTo>
                  <a:lnTo>
                    <a:pt x="1505712" y="2510028"/>
                  </a:lnTo>
                  <a:lnTo>
                    <a:pt x="1248156" y="3464052"/>
                  </a:lnTo>
                  <a:lnTo>
                    <a:pt x="1242393" y="3495079"/>
                  </a:lnTo>
                  <a:lnTo>
                    <a:pt x="1250299" y="3555992"/>
                  </a:lnTo>
                  <a:lnTo>
                    <a:pt x="1280945" y="3609808"/>
                  </a:lnTo>
                  <a:lnTo>
                    <a:pt x="1329189" y="3646813"/>
                  </a:lnTo>
                  <a:lnTo>
                    <a:pt x="1408005" y="3662854"/>
                  </a:lnTo>
                  <a:lnTo>
                    <a:pt x="1455639" y="3652455"/>
                  </a:lnTo>
                  <a:lnTo>
                    <a:pt x="1497567" y="3628302"/>
                  </a:lnTo>
                  <a:lnTo>
                    <a:pt x="1530571" y="3592299"/>
                  </a:lnTo>
                  <a:lnTo>
                    <a:pt x="1551432" y="3546348"/>
                  </a:lnTo>
                  <a:lnTo>
                    <a:pt x="1944624" y="2097024"/>
                  </a:lnTo>
                  <a:lnTo>
                    <a:pt x="2522329" y="0"/>
                  </a:lnTo>
                  <a:lnTo>
                    <a:pt x="2549482" y="0"/>
                  </a:lnTo>
                  <a:lnTo>
                    <a:pt x="2548127" y="6096"/>
                  </a:lnTo>
                  <a:lnTo>
                    <a:pt x="1970532" y="2104643"/>
                  </a:lnTo>
                  <a:lnTo>
                    <a:pt x="1577340" y="3553968"/>
                  </a:lnTo>
                  <a:lnTo>
                    <a:pt x="1558522" y="3599229"/>
                  </a:lnTo>
                  <a:lnTo>
                    <a:pt x="1529418" y="3636659"/>
                  </a:lnTo>
                  <a:lnTo>
                    <a:pt x="1492186" y="3665029"/>
                  </a:lnTo>
                  <a:lnTo>
                    <a:pt x="1448985" y="3683113"/>
                  </a:lnTo>
                  <a:lnTo>
                    <a:pt x="1401974" y="3689681"/>
                  </a:lnTo>
                  <a:lnTo>
                    <a:pt x="1353312" y="3683508"/>
                  </a:lnTo>
                  <a:lnTo>
                    <a:pt x="1287970" y="3650932"/>
                  </a:lnTo>
                  <a:lnTo>
                    <a:pt x="1242060" y="3596640"/>
                  </a:lnTo>
                  <a:lnTo>
                    <a:pt x="1219200" y="3528441"/>
                  </a:lnTo>
                  <a:lnTo>
                    <a:pt x="1218057" y="3492912"/>
                  </a:lnTo>
                  <a:lnTo>
                    <a:pt x="1223772" y="3457956"/>
                  </a:lnTo>
                  <a:lnTo>
                    <a:pt x="1482852" y="2503932"/>
                  </a:lnTo>
                  <a:lnTo>
                    <a:pt x="1487948" y="2453652"/>
                  </a:lnTo>
                  <a:lnTo>
                    <a:pt x="1477170" y="2405640"/>
                  </a:lnTo>
                  <a:lnTo>
                    <a:pt x="1452567" y="2363260"/>
                  </a:lnTo>
                  <a:lnTo>
                    <a:pt x="1416186" y="2329879"/>
                  </a:lnTo>
                  <a:lnTo>
                    <a:pt x="1370075" y="2308860"/>
                  </a:lnTo>
                  <a:lnTo>
                    <a:pt x="1326038" y="2303398"/>
                  </a:lnTo>
                  <a:lnTo>
                    <a:pt x="1283317" y="2310152"/>
                  </a:lnTo>
                  <a:lnTo>
                    <a:pt x="1244327" y="2328172"/>
                  </a:lnTo>
                  <a:lnTo>
                    <a:pt x="1211482" y="2356506"/>
                  </a:lnTo>
                  <a:lnTo>
                    <a:pt x="1187196" y="2394204"/>
                  </a:lnTo>
                  <a:lnTo>
                    <a:pt x="845820" y="3665220"/>
                  </a:lnTo>
                  <a:lnTo>
                    <a:pt x="25908" y="6847332"/>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304800" y="455676"/>
              <a:ext cx="5841492" cy="6861048"/>
            </a:xfrm>
            <a:prstGeom prst="rect">
              <a:avLst/>
            </a:prstGeom>
          </p:spPr>
        </p:pic>
        <p:pic>
          <p:nvPicPr>
            <p:cNvPr id="7" name="object 7"/>
            <p:cNvPicPr/>
            <p:nvPr/>
          </p:nvPicPr>
          <p:blipFill>
            <a:blip r:embed="rId3" cstate="print"/>
            <a:stretch>
              <a:fillRect/>
            </a:stretch>
          </p:blipFill>
          <p:spPr>
            <a:xfrm>
              <a:off x="9915143" y="6809232"/>
              <a:ext cx="2500884" cy="466343"/>
            </a:xfrm>
            <a:prstGeom prst="rect">
              <a:avLst/>
            </a:prstGeom>
          </p:spPr>
        </p:pic>
      </p:grpSp>
      <p:sp>
        <p:nvSpPr>
          <p:cNvPr id="8" name="object 8"/>
          <p:cNvSpPr txBox="1"/>
          <p:nvPr/>
        </p:nvSpPr>
        <p:spPr>
          <a:xfrm>
            <a:off x="6676065" y="5464533"/>
            <a:ext cx="4484370" cy="843821"/>
          </a:xfrm>
          <a:prstGeom prst="rect">
            <a:avLst/>
          </a:prstGeom>
        </p:spPr>
        <p:txBody>
          <a:bodyPr vert="horz" wrap="square" lIns="0" tIns="12700" rIns="0" bIns="0" rtlCol="0">
            <a:spAutoFit/>
          </a:bodyPr>
          <a:lstStyle/>
          <a:p>
            <a:pPr marL="12700">
              <a:lnSpc>
                <a:spcPct val="100000"/>
              </a:lnSpc>
              <a:spcBef>
                <a:spcPts val="100"/>
              </a:spcBef>
            </a:pPr>
            <a:r>
              <a:rPr lang="el" sz="1800" spc="80" dirty="0">
                <a:latin typeface="Palatino Linotype"/>
                <a:cs typeface="Palatino Linotype"/>
              </a:rPr>
              <a:t>ΠΑΡΟΥΣ</a:t>
            </a:r>
            <a:r>
              <a:rPr lang="en-US" sz="1800" spc="80" dirty="0">
                <a:latin typeface="Palatino Linotype"/>
                <a:cs typeface="Palatino Linotype"/>
              </a:rPr>
              <a:t>I</a:t>
            </a:r>
            <a:r>
              <a:rPr lang="el" sz="1800" spc="80" dirty="0">
                <a:latin typeface="Palatino Linotype"/>
                <a:cs typeface="Palatino Linotype"/>
              </a:rPr>
              <a:t>ΑΣΗ: ΣΤΥΛΙΑΝ</a:t>
            </a:r>
            <a:r>
              <a:rPr lang="en-US" sz="1800" spc="80" dirty="0">
                <a:latin typeface="Palatino Linotype"/>
                <a:cs typeface="Palatino Linotype"/>
              </a:rPr>
              <a:t>O</a:t>
            </a:r>
            <a:r>
              <a:rPr lang="el" sz="1800" spc="80" dirty="0">
                <a:latin typeface="Palatino Linotype"/>
                <a:cs typeface="Palatino Linotype"/>
              </a:rPr>
              <a:t>Σ</a:t>
            </a:r>
            <a:endParaRPr sz="1800" dirty="0">
              <a:latin typeface="Palatino Linotype"/>
              <a:cs typeface="Palatino Linotype"/>
            </a:endParaRPr>
          </a:p>
          <a:p>
            <a:pPr marL="12700">
              <a:lnSpc>
                <a:spcPct val="100000"/>
              </a:lnSpc>
            </a:pPr>
            <a:r>
              <a:rPr lang="el" sz="1800" spc="75" dirty="0">
                <a:latin typeface="Palatino Linotype"/>
                <a:cs typeface="Palatino Linotype"/>
              </a:rPr>
              <a:t>ΚΑΡΑΓΙ</a:t>
            </a:r>
            <a:r>
              <a:rPr lang="en-US" sz="1800" spc="75" dirty="0">
                <a:latin typeface="Palatino Linotype"/>
                <a:cs typeface="Palatino Linotype"/>
              </a:rPr>
              <a:t>A</a:t>
            </a:r>
            <a:r>
              <a:rPr lang="el" sz="1800" spc="75" dirty="0">
                <a:latin typeface="Palatino Linotype"/>
                <a:cs typeface="Palatino Linotype"/>
              </a:rPr>
              <a:t>ΝΝΗΣ (PDMFC, ΠΟΡΤΟΓΑΛΊΑ)</a:t>
            </a:r>
            <a:endParaRPr sz="1800" dirty="0">
              <a:latin typeface="Palatino Linotype"/>
              <a:cs typeface="Palatino Linotype"/>
            </a:endParaRPr>
          </a:p>
        </p:txBody>
      </p:sp>
      <p:sp>
        <p:nvSpPr>
          <p:cNvPr id="9" name="object 9"/>
          <p:cNvSpPr txBox="1">
            <a:spLocks noGrp="1"/>
          </p:cNvSpPr>
          <p:nvPr>
            <p:ph type="body" idx="1"/>
          </p:nvPr>
        </p:nvSpPr>
        <p:spPr>
          <a:xfrm>
            <a:off x="6675997" y="1297641"/>
            <a:ext cx="5228590" cy="3802964"/>
          </a:xfrm>
          <a:prstGeom prst="rect">
            <a:avLst/>
          </a:prstGeom>
        </p:spPr>
        <p:txBody>
          <a:bodyPr vert="horz" wrap="square" lIns="0" tIns="95885" rIns="0" bIns="0" rtlCol="0">
            <a:spAutoFit/>
          </a:bodyPr>
          <a:lstStyle/>
          <a:p>
            <a:pPr marL="12700" marR="5080">
              <a:lnSpc>
                <a:spcPts val="5180"/>
              </a:lnSpc>
              <a:spcBef>
                <a:spcPts val="755"/>
              </a:spcBef>
            </a:pPr>
            <a:r>
              <a:rPr lang="el" spc="-10"/>
              <a:t>Κρίσιμες Υποδομές </a:t>
            </a:r>
            <a:r>
              <a:rPr lang="el" spc="-10" dirty="0"/>
              <a:t>και ασφάλεια για την υγεία</a:t>
            </a:r>
          </a:p>
          <a:p>
            <a:pPr marL="12700">
              <a:lnSpc>
                <a:spcPct val="100000"/>
              </a:lnSpc>
              <a:spcBef>
                <a:spcPts val="869"/>
              </a:spcBef>
            </a:pPr>
            <a:r>
              <a:rPr lang="el" sz="6000" spc="80" dirty="0">
                <a:solidFill>
                  <a:srgbClr val="D6791A"/>
                </a:solidFill>
              </a:rPr>
              <a:t>CSP008</a:t>
            </a:r>
            <a:endParaRPr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06641" y="484253"/>
            <a:ext cx="8405708" cy="635000"/>
          </a:xfrm>
          <a:prstGeom prst="rect">
            <a:avLst/>
          </a:prstGeom>
        </p:spPr>
        <p:txBody>
          <a:bodyPr vert="horz" wrap="square" lIns="0" tIns="12065" rIns="0" bIns="0" rtlCol="0">
            <a:spAutoFit/>
          </a:bodyPr>
          <a:lstStyle/>
          <a:p>
            <a:pPr marL="12700">
              <a:lnSpc>
                <a:spcPct val="100000"/>
              </a:lnSpc>
              <a:spcBef>
                <a:spcPts val="95"/>
              </a:spcBef>
              <a:tabLst>
                <a:tab pos="2925445" algn="l"/>
              </a:tabLst>
            </a:pPr>
            <a:r>
              <a:rPr lang="el" sz="4000" spc="105" dirty="0">
                <a:solidFill>
                  <a:srgbClr val="FFFFFF"/>
                </a:solidFill>
              </a:rPr>
              <a:t>Τομέας υγειονομικής περίθαλψης</a:t>
            </a:r>
            <a:endParaRPr sz="4000" dirty="0"/>
          </a:p>
        </p:txBody>
      </p:sp>
      <p:grpSp>
        <p:nvGrpSpPr>
          <p:cNvPr id="3" name="object 3"/>
          <p:cNvGrpSpPr/>
          <p:nvPr/>
        </p:nvGrpSpPr>
        <p:grpSpPr>
          <a:xfrm>
            <a:off x="486156" y="1071372"/>
            <a:ext cx="2196465" cy="5191125"/>
            <a:chOff x="486156" y="1071372"/>
            <a:chExt cx="2196465" cy="5191125"/>
          </a:xfrm>
        </p:grpSpPr>
        <p:pic>
          <p:nvPicPr>
            <p:cNvPr id="4" name="object 4"/>
            <p:cNvPicPr/>
            <p:nvPr/>
          </p:nvPicPr>
          <p:blipFill>
            <a:blip r:embed="rId2" cstate="print"/>
            <a:stretch>
              <a:fillRect/>
            </a:stretch>
          </p:blipFill>
          <p:spPr>
            <a:xfrm>
              <a:off x="486156" y="1071372"/>
              <a:ext cx="2196083" cy="5190743"/>
            </a:xfrm>
            <a:prstGeom prst="rect">
              <a:avLst/>
            </a:prstGeom>
          </p:spPr>
        </p:pic>
        <p:pic>
          <p:nvPicPr>
            <p:cNvPr id="5" name="object 5"/>
            <p:cNvPicPr/>
            <p:nvPr/>
          </p:nvPicPr>
          <p:blipFill>
            <a:blip r:embed="rId3" cstate="print"/>
            <a:stretch>
              <a:fillRect/>
            </a:stretch>
          </p:blipFill>
          <p:spPr>
            <a:xfrm>
              <a:off x="803148" y="1452372"/>
              <a:ext cx="1422273" cy="4421076"/>
            </a:xfrm>
            <a:prstGeom prst="rect">
              <a:avLst/>
            </a:prstGeom>
          </p:spPr>
        </p:pic>
      </p:grpSp>
      <p:pic>
        <p:nvPicPr>
          <p:cNvPr id="6" name="object 6"/>
          <p:cNvPicPr/>
          <p:nvPr/>
        </p:nvPicPr>
        <p:blipFill>
          <a:blip r:embed="rId4" cstate="print"/>
          <a:stretch>
            <a:fillRect/>
          </a:stretch>
        </p:blipFill>
        <p:spPr>
          <a:xfrm>
            <a:off x="9915143" y="6786371"/>
            <a:ext cx="2500884" cy="464819"/>
          </a:xfrm>
          <a:prstGeom prst="rect">
            <a:avLst/>
          </a:prstGeom>
        </p:spPr>
      </p:pic>
      <p:sp>
        <p:nvSpPr>
          <p:cNvPr id="7" name="object 7"/>
          <p:cNvSpPr txBox="1"/>
          <p:nvPr/>
        </p:nvSpPr>
        <p:spPr>
          <a:xfrm>
            <a:off x="3875010" y="911289"/>
            <a:ext cx="8268970" cy="5373266"/>
          </a:xfrm>
          <a:prstGeom prst="rect">
            <a:avLst/>
          </a:prstGeom>
        </p:spPr>
        <p:txBody>
          <a:bodyPr vert="horz" wrap="square" lIns="0" tIns="238760" rIns="0" bIns="0" rtlCol="0">
            <a:spAutoFit/>
          </a:bodyPr>
          <a:lstStyle/>
          <a:p>
            <a:pPr marL="445134">
              <a:lnSpc>
                <a:spcPct val="100000"/>
              </a:lnSpc>
              <a:spcBef>
                <a:spcPts val="1880"/>
              </a:spcBef>
            </a:pPr>
            <a:r>
              <a:rPr lang="el" sz="2800" dirty="0">
                <a:solidFill>
                  <a:srgbClr val="00F9F9"/>
                </a:solidFill>
                <a:latin typeface="Palatino Linotype"/>
                <a:cs typeface="Palatino Linotype"/>
              </a:rPr>
              <a:t>Κοινά τρωτά σημεία</a:t>
            </a:r>
            <a:endParaRPr sz="2800" dirty="0">
              <a:latin typeface="Palatino Linotype"/>
              <a:cs typeface="Palatino Linotype"/>
            </a:endParaRPr>
          </a:p>
          <a:p>
            <a:pPr marL="12700" marR="5080" algn="just">
              <a:lnSpc>
                <a:spcPct val="100000"/>
              </a:lnSpc>
              <a:spcBef>
                <a:spcPts val="1280"/>
              </a:spcBef>
            </a:pPr>
            <a:r>
              <a:rPr lang="el" sz="1600" dirty="0">
                <a:solidFill>
                  <a:srgbClr val="00F9F9"/>
                </a:solidFill>
                <a:latin typeface="Palatino Linotype"/>
                <a:cs typeface="Palatino Linotype"/>
              </a:rPr>
              <a:t>CVE-2021-34527:  </a:t>
            </a:r>
            <a:r>
              <a:rPr lang="el" sz="1600" dirty="0">
                <a:solidFill>
                  <a:srgbClr val="FFFFFF"/>
                </a:solidFill>
                <a:latin typeface="Palatino Linotype"/>
                <a:cs typeface="Palatino Linotype"/>
              </a:rPr>
              <a:t>Γνωστό και ως "PrintNightmare", αυτό το θέμα ευπάθειας επηρεάζει την υπηρεσία ουράς εκτύπωσης των Windows, επιτρέποντας ενδεχομένως σε απομακρυσμένους εισβολείς να εκτελούν αυθαίρετο κώδικα με δικαιώματα συστήματος. Οι οργανισμοί υγειονομικής περίθαλψης ενδέχεται να είναι επιρρεπείς σε εκμετάλλευση εάν χρησιμοποιούν συστήματα Windows για την εκτύπωση ιατρικών αρχείων ή άλλων εγγράφων.</a:t>
            </a:r>
            <a:endParaRPr sz="1600" dirty="0">
              <a:latin typeface="Palatino Linotype"/>
              <a:cs typeface="Palatino Linotype"/>
            </a:endParaRPr>
          </a:p>
          <a:p>
            <a:pPr marL="12700" marR="5080" algn="just">
              <a:lnSpc>
                <a:spcPct val="100000"/>
              </a:lnSpc>
              <a:spcBef>
                <a:spcPts val="395"/>
              </a:spcBef>
            </a:pPr>
            <a:r>
              <a:rPr lang="el" sz="1600" dirty="0">
                <a:solidFill>
                  <a:srgbClr val="00F9F9"/>
                </a:solidFill>
                <a:latin typeface="Palatino Linotype"/>
                <a:cs typeface="Palatino Linotype"/>
              </a:rPr>
              <a:t>CVE-2021-44228: </a:t>
            </a:r>
            <a:r>
              <a:rPr lang="el" sz="1600" dirty="0">
                <a:solidFill>
                  <a:srgbClr val="FFFFFF"/>
                </a:solidFill>
                <a:latin typeface="Palatino Linotype"/>
                <a:cs typeface="Palatino Linotype"/>
              </a:rPr>
              <a:t>Ονομάστηκε "Log4Shell", αυτή η κρίσιμη ευπάθεια επηρεάζει τη βιβλιοθήκη καταγραφής Apache Log4j, η οποία χρησιμοποιείται συνήθως σε εφαρμογές που βασίζονται σε Java. Η εκμετάλλευση αυτής της ευπάθειας θα μπορούσε να οδηγήσει σε απομακρυσμένη εκτέλεση κώδικα, εκθέτοντας ενδεχομένως ευαίσθητα δεδομένα ασθενών σε εφαρμογές υγειονομικής περίθαλψης που χρησιμοποιούν το Log4j.</a:t>
            </a:r>
            <a:endParaRPr sz="1600" dirty="0">
              <a:latin typeface="Palatino Linotype"/>
              <a:cs typeface="Palatino Linotype"/>
            </a:endParaRPr>
          </a:p>
          <a:p>
            <a:pPr marL="12700" marR="5080" algn="just">
              <a:lnSpc>
                <a:spcPct val="100099"/>
              </a:lnSpc>
              <a:spcBef>
                <a:spcPts val="395"/>
              </a:spcBef>
            </a:pPr>
            <a:r>
              <a:rPr lang="el" sz="1600" dirty="0">
                <a:solidFill>
                  <a:srgbClr val="00F9F9"/>
                </a:solidFill>
                <a:latin typeface="Palatino Linotype"/>
                <a:cs typeface="Palatino Linotype"/>
              </a:rPr>
              <a:t>CVE-2019-0708: </a:t>
            </a:r>
            <a:r>
              <a:rPr lang="el" sz="1600" dirty="0">
                <a:solidFill>
                  <a:srgbClr val="FFFFFF"/>
                </a:solidFill>
                <a:latin typeface="Palatino Linotype"/>
                <a:cs typeface="Palatino Linotype"/>
              </a:rPr>
              <a:t>Συνήθως αναφέρεται ως "BlueKeep", αυτό το θέμα ευπάθειας επηρεάζει την υλοποίηση του πρωτοκόλλου απομακρυσμένης επιφάνειας εργασίας (RDP) σε παλαιότερες εκδόσεις των Microsoft Windows.  Εάν αξιοποιηθούν, οι επιτιθέμενοι θα μπορούσαν να εκτελέσουν αυθαίρετο κώδικα σε ευάλωτα συστήματα, θέτοντας ενδεχομένως σε κίνδυνο τα δίκτυα και τα συστήματα υγειονομικής περίθαλψης.</a:t>
            </a:r>
            <a:endParaRPr sz="1600" dirty="0">
              <a:latin typeface="Palatino Linotype"/>
              <a:cs typeface="Palatino Linotype"/>
            </a:endParaRPr>
          </a:p>
        </p:txBody>
      </p:sp>
      <p:sp>
        <p:nvSpPr>
          <p:cNvPr id="8" name="object 8"/>
          <p:cNvSpPr txBox="1"/>
          <p:nvPr/>
        </p:nvSpPr>
        <p:spPr>
          <a:xfrm>
            <a:off x="573994" y="7023058"/>
            <a:ext cx="6717030" cy="231775"/>
          </a:xfrm>
          <a:prstGeom prst="rect">
            <a:avLst/>
          </a:prstGeom>
        </p:spPr>
        <p:txBody>
          <a:bodyPr vert="horz" wrap="square" lIns="0" tIns="0" rIns="0" bIns="0" rtlCol="0">
            <a:spAutoFit/>
          </a:bodyPr>
          <a:lstStyle/>
          <a:p>
            <a:pPr marL="12700">
              <a:lnSpc>
                <a:spcPts val="1590"/>
              </a:lnSpc>
            </a:pPr>
            <a:r>
              <a:rPr lang="el" sz="1600">
                <a:solidFill>
                  <a:srgbClr val="FFFFFF"/>
                </a:solidFill>
                <a:latin typeface="Palatino Linotype"/>
                <a:cs typeface="Palatino Linotype"/>
              </a:rPr>
              <a:t>CSP Training CSP001: Παρουσίαση από τον Σ. Καραγιάννη, PDMFC, Πορτογαλία</a:t>
            </a:r>
            <a:endParaRPr sz="1600">
              <a:latin typeface="Palatino Linotype"/>
              <a:cs typeface="Palatino Linotyp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2509" y="474565"/>
            <a:ext cx="9046839" cy="635000"/>
          </a:xfrm>
          <a:prstGeom prst="rect">
            <a:avLst/>
          </a:prstGeom>
        </p:spPr>
        <p:txBody>
          <a:bodyPr vert="horz" wrap="square" lIns="0" tIns="12065" rIns="0" bIns="0" rtlCol="0">
            <a:spAutoFit/>
          </a:bodyPr>
          <a:lstStyle/>
          <a:p>
            <a:pPr marL="12700">
              <a:lnSpc>
                <a:spcPct val="100000"/>
              </a:lnSpc>
              <a:spcBef>
                <a:spcPts val="95"/>
              </a:spcBef>
              <a:tabLst>
                <a:tab pos="2925445" algn="l"/>
              </a:tabLst>
            </a:pPr>
            <a:r>
              <a:rPr lang="el" sz="4000" spc="105" dirty="0">
                <a:solidFill>
                  <a:srgbClr val="FFFFFF"/>
                </a:solidFill>
              </a:rPr>
              <a:t>Τομέας υγειονομικής περίθαλψης</a:t>
            </a:r>
            <a:endParaRPr sz="4000" dirty="0"/>
          </a:p>
        </p:txBody>
      </p:sp>
      <p:grpSp>
        <p:nvGrpSpPr>
          <p:cNvPr id="3" name="object 3"/>
          <p:cNvGrpSpPr/>
          <p:nvPr/>
        </p:nvGrpSpPr>
        <p:grpSpPr>
          <a:xfrm>
            <a:off x="729995" y="1985772"/>
            <a:ext cx="1705610" cy="3365500"/>
            <a:chOff x="729995" y="1985772"/>
            <a:chExt cx="1705610" cy="3365500"/>
          </a:xfrm>
        </p:grpSpPr>
        <p:pic>
          <p:nvPicPr>
            <p:cNvPr id="4" name="object 4"/>
            <p:cNvPicPr/>
            <p:nvPr/>
          </p:nvPicPr>
          <p:blipFill>
            <a:blip r:embed="rId2" cstate="print"/>
            <a:stretch>
              <a:fillRect/>
            </a:stretch>
          </p:blipFill>
          <p:spPr>
            <a:xfrm>
              <a:off x="729995" y="1985772"/>
              <a:ext cx="1705355" cy="3364991"/>
            </a:xfrm>
            <a:prstGeom prst="rect">
              <a:avLst/>
            </a:prstGeom>
          </p:spPr>
        </p:pic>
        <p:pic>
          <p:nvPicPr>
            <p:cNvPr id="5" name="object 5"/>
            <p:cNvPicPr/>
            <p:nvPr/>
          </p:nvPicPr>
          <p:blipFill>
            <a:blip r:embed="rId3" cstate="print"/>
            <a:stretch>
              <a:fillRect/>
            </a:stretch>
          </p:blipFill>
          <p:spPr>
            <a:xfrm>
              <a:off x="1014984" y="2365248"/>
              <a:ext cx="1002792" cy="2580132"/>
            </a:xfrm>
            <a:prstGeom prst="rect">
              <a:avLst/>
            </a:prstGeom>
          </p:spPr>
        </p:pic>
      </p:grpSp>
      <p:pic>
        <p:nvPicPr>
          <p:cNvPr id="6" name="object 6"/>
          <p:cNvPicPr/>
          <p:nvPr/>
        </p:nvPicPr>
        <p:blipFill>
          <a:blip r:embed="rId4" cstate="print"/>
          <a:stretch>
            <a:fillRect/>
          </a:stretch>
        </p:blipFill>
        <p:spPr>
          <a:xfrm>
            <a:off x="9915143" y="6786371"/>
            <a:ext cx="2500884" cy="464819"/>
          </a:xfrm>
          <a:prstGeom prst="rect">
            <a:avLst/>
          </a:prstGeom>
        </p:spPr>
      </p:pic>
      <p:sp>
        <p:nvSpPr>
          <p:cNvPr id="7" name="object 7"/>
          <p:cNvSpPr txBox="1"/>
          <p:nvPr/>
        </p:nvSpPr>
        <p:spPr>
          <a:xfrm>
            <a:off x="3874980" y="864829"/>
            <a:ext cx="6979287" cy="1390124"/>
          </a:xfrm>
          <a:prstGeom prst="rect">
            <a:avLst/>
          </a:prstGeom>
        </p:spPr>
        <p:txBody>
          <a:bodyPr vert="horz" wrap="square" lIns="0" tIns="203200" rIns="0" bIns="0" rtlCol="0">
            <a:spAutoFit/>
          </a:bodyPr>
          <a:lstStyle/>
          <a:p>
            <a:pPr marL="445134">
              <a:lnSpc>
                <a:spcPct val="100000"/>
              </a:lnSpc>
              <a:spcBef>
                <a:spcPts val="1600"/>
              </a:spcBef>
            </a:pPr>
            <a:r>
              <a:rPr lang="el" sz="2400" dirty="0">
                <a:solidFill>
                  <a:srgbClr val="00F9F9"/>
                </a:solidFill>
                <a:latin typeface="Palatino Linotype"/>
                <a:cs typeface="Palatino Linotype"/>
              </a:rPr>
              <a:t>Ομάδες απειλών στην ασφάλεια στον κυβερνοχώρο</a:t>
            </a:r>
            <a:endParaRPr sz="2400" dirty="0">
              <a:latin typeface="Palatino Linotype"/>
              <a:cs typeface="Palatino Linotype"/>
            </a:endParaRPr>
          </a:p>
          <a:p>
            <a:pPr marL="12700">
              <a:lnSpc>
                <a:spcPct val="100000"/>
              </a:lnSpc>
              <a:spcBef>
                <a:spcPts val="1185"/>
              </a:spcBef>
              <a:tabLst>
                <a:tab pos="1078865" algn="l"/>
                <a:tab pos="2072639" algn="l"/>
                <a:tab pos="2810510" algn="l"/>
                <a:tab pos="3938270" algn="l"/>
                <a:tab pos="5100320" algn="l"/>
              </a:tabLst>
            </a:pPr>
            <a:endParaRPr sz="1900" dirty="0">
              <a:latin typeface="Palatino Linotype"/>
              <a:cs typeface="Palatino Linotype"/>
            </a:endParaRPr>
          </a:p>
        </p:txBody>
      </p:sp>
      <p:sp>
        <p:nvSpPr>
          <p:cNvPr id="11" name="object 11"/>
          <p:cNvSpPr txBox="1"/>
          <p:nvPr/>
        </p:nvSpPr>
        <p:spPr>
          <a:xfrm>
            <a:off x="573994" y="7023058"/>
            <a:ext cx="6717030" cy="231775"/>
          </a:xfrm>
          <a:prstGeom prst="rect">
            <a:avLst/>
          </a:prstGeom>
        </p:spPr>
        <p:txBody>
          <a:bodyPr vert="horz" wrap="square" lIns="0" tIns="0" rIns="0" bIns="0" rtlCol="0">
            <a:spAutoFit/>
          </a:bodyPr>
          <a:lstStyle/>
          <a:p>
            <a:pPr marL="12700">
              <a:lnSpc>
                <a:spcPts val="1590"/>
              </a:lnSpc>
            </a:pPr>
            <a:r>
              <a:rPr lang="el" sz="1600">
                <a:solidFill>
                  <a:srgbClr val="FFFFFF"/>
                </a:solidFill>
                <a:latin typeface="Palatino Linotype"/>
                <a:cs typeface="Palatino Linotype"/>
              </a:rPr>
              <a:t>CSP Training CSP001: Παρουσίαση από τον Σ. Καραγιάννη, PDMFC, Πορτογαλία</a:t>
            </a:r>
            <a:endParaRPr sz="1600">
              <a:latin typeface="Palatino Linotype"/>
              <a:cs typeface="Palatino Linotype"/>
            </a:endParaRPr>
          </a:p>
        </p:txBody>
      </p:sp>
      <p:sp>
        <p:nvSpPr>
          <p:cNvPr id="10" name="object 10"/>
          <p:cNvSpPr txBox="1"/>
          <p:nvPr/>
        </p:nvSpPr>
        <p:spPr>
          <a:xfrm>
            <a:off x="3803271" y="1928284"/>
            <a:ext cx="8268334" cy="5013552"/>
          </a:xfrm>
          <a:prstGeom prst="rect">
            <a:avLst/>
          </a:prstGeom>
        </p:spPr>
        <p:txBody>
          <a:bodyPr vert="horz" wrap="square" lIns="0" tIns="12065" rIns="0" bIns="0" rtlCol="0">
            <a:spAutoFit/>
          </a:bodyPr>
          <a:lstStyle/>
          <a:p>
            <a:pPr marL="12700" marR="6350" algn="just">
              <a:spcBef>
                <a:spcPts val="95"/>
              </a:spcBef>
            </a:pPr>
            <a:r>
              <a:rPr lang="el" sz="1500" spc="-10" dirty="0">
                <a:solidFill>
                  <a:srgbClr val="00F9F9"/>
                </a:solidFill>
                <a:latin typeface="Palatino Linotype"/>
                <a:cs typeface="Palatino Linotype"/>
              </a:rPr>
              <a:t>APT41: </a:t>
            </a:r>
            <a:r>
              <a:rPr lang="el" sz="1500" spc="-20" dirty="0">
                <a:solidFill>
                  <a:srgbClr val="FFFFFF"/>
                </a:solidFill>
                <a:latin typeface="Palatino Linotype"/>
                <a:cs typeface="Palatino Linotype"/>
              </a:rPr>
              <a:t>Το APT41 μπορεί να πραγματοποιήσει στοχευμένες επιθέσεις</a:t>
            </a:r>
            <a:r>
              <a:rPr lang="el" sz="1500" spc="-10" dirty="0">
                <a:solidFill>
                  <a:srgbClr val="FFFFFF"/>
                </a:solidFill>
                <a:latin typeface="Palatino Linotype"/>
                <a:cs typeface="Palatino Linotype"/>
              </a:rPr>
              <a:t> εναντίον</a:t>
            </a:r>
            <a:r>
              <a:rPr lang="en-US" sz="1500" spc="-10" dirty="0">
                <a:solidFill>
                  <a:srgbClr val="FFFFFF"/>
                </a:solidFill>
                <a:latin typeface="Palatino Linotype"/>
                <a:cs typeface="Palatino Linotype"/>
              </a:rPr>
              <a:t> </a:t>
            </a:r>
            <a:r>
              <a:rPr lang="el-GR" sz="1500" spc="-10" dirty="0">
                <a:solidFill>
                  <a:srgbClr val="FFFFFF"/>
                </a:solidFill>
                <a:latin typeface="Palatino Linotype"/>
                <a:cs typeface="Palatino Linotype"/>
              </a:rPr>
              <a:t>οργανισμών</a:t>
            </a:r>
            <a:r>
              <a:rPr lang="en-US" sz="1500" spc="-10" dirty="0">
                <a:solidFill>
                  <a:srgbClr val="FFFFFF"/>
                </a:solidFill>
                <a:latin typeface="Palatino Linotype"/>
                <a:cs typeface="Palatino Linotype"/>
              </a:rPr>
              <a:t> </a:t>
            </a:r>
            <a:r>
              <a:rPr lang="el-GR" sz="1500" spc="-10" dirty="0">
                <a:solidFill>
                  <a:srgbClr val="FFFFFF"/>
                </a:solidFill>
                <a:latin typeface="Palatino Linotype"/>
                <a:cs typeface="Palatino Linotype"/>
              </a:rPr>
              <a:t>υγειονομικής περίθαλψης</a:t>
            </a:r>
            <a:r>
              <a:rPr lang="en-US" sz="1500" spc="-10" dirty="0">
                <a:solidFill>
                  <a:srgbClr val="FFFFFF"/>
                </a:solidFill>
                <a:latin typeface="Palatino Linotype"/>
                <a:cs typeface="Palatino Linotype"/>
              </a:rPr>
              <a:t> </a:t>
            </a:r>
            <a:r>
              <a:rPr lang="el" sz="1500" dirty="0">
                <a:solidFill>
                  <a:srgbClr val="FFFFFF"/>
                </a:solidFill>
                <a:latin typeface="Palatino Linotype"/>
                <a:cs typeface="Palatino Linotype"/>
              </a:rPr>
              <a:t>που χρησιμοποιούν εξελιγμένες τεχνικές, συμπεριλαμβανομένων των ηλεκτρονικών μηνυμάτων ηλεκτρονικού "ψαρέματος" (spear-phishing) που περιέχουν κακόβουλα συνημμένα ή συνδέσμους που έχουν σχεδιαστεί για την εκμετάλλευση τρωτών σημείων στα συστήματα υγειονομικής περίθαλψης.</a:t>
            </a:r>
            <a:endParaRPr sz="1500" dirty="0">
              <a:latin typeface="Palatino Linotype"/>
              <a:cs typeface="Palatino Linotype"/>
            </a:endParaRPr>
          </a:p>
          <a:p>
            <a:pPr marL="286385" marR="5080" indent="-274320" algn="just">
              <a:lnSpc>
                <a:spcPct val="100000"/>
              </a:lnSpc>
              <a:spcBef>
                <a:spcPts val="395"/>
              </a:spcBef>
              <a:buClr>
                <a:srgbClr val="00F9F9"/>
              </a:buClr>
              <a:buFont typeface="Times New Roman"/>
              <a:buChar char="▪"/>
              <a:tabLst>
                <a:tab pos="286385" algn="l"/>
              </a:tabLst>
            </a:pPr>
            <a:r>
              <a:rPr lang="el" sz="1500" dirty="0">
                <a:solidFill>
                  <a:srgbClr val="FFFFFF"/>
                </a:solidFill>
                <a:latin typeface="Palatino Linotype"/>
                <a:cs typeface="Palatino Linotype"/>
              </a:rPr>
              <a:t>Το APT41 στοχεύει το δίκτυο ενός νοσοκομείου με ηλεκτρονικά μηνύματα ηλεκτρονικού ψαρέματος μεταμφιεσμένα ως νόμιμες επικοινωνίες από τις υγειονομικές αρχές.  Το μήνυμα ηλεκτρονικού ταχυδρομείου περιέχει κακόβουλο λογισμικό που, όταν ανοίγει από ανυποψίαστο προσωπικό, θέτει σε κίνδυνο τα συστήματα του νοσοκομείου, επιτρέποντας στο APT41 να απομακρύνει ευαίσθητα δεδομένα ασθενών για κατασκοπεία ή οικονομικό όφελος.</a:t>
            </a:r>
            <a:endParaRPr sz="1500" dirty="0">
              <a:latin typeface="Palatino Linotype"/>
              <a:cs typeface="Palatino Linotype"/>
            </a:endParaRPr>
          </a:p>
          <a:p>
            <a:pPr marL="12700" marR="5715" algn="just">
              <a:lnSpc>
                <a:spcPct val="100000"/>
              </a:lnSpc>
              <a:spcBef>
                <a:spcPts val="409"/>
              </a:spcBef>
            </a:pPr>
            <a:r>
              <a:rPr lang="el" sz="1500" dirty="0">
                <a:solidFill>
                  <a:srgbClr val="00F9F9"/>
                </a:solidFill>
                <a:latin typeface="Palatino Linotype"/>
                <a:cs typeface="Palatino Linotype"/>
              </a:rPr>
              <a:t>Deep Panda: </a:t>
            </a:r>
            <a:r>
              <a:rPr lang="el" sz="1500" dirty="0">
                <a:solidFill>
                  <a:srgbClr val="FFFFFF"/>
                </a:solidFill>
                <a:latin typeface="Palatino Linotype"/>
                <a:cs typeface="Palatino Linotype"/>
              </a:rPr>
              <a:t>Το Deep Panda μπορεί να εκμεταλλευτεί τρωτά σημεία στα συστήματα υγειονομικής περίθαλψης για να αποκτήσει μη εξουσιοδοτημένη πρόσβαση ή να διεξάγει δραστηριότητες κατασκοπείας. Μπορούν να χρησιμοποιήσουν τακτικές όπως εκμεταλλεύσεις μηδενικής ημέρας(</a:t>
            </a:r>
            <a:r>
              <a:rPr lang="en-US" sz="1500" dirty="0">
                <a:solidFill>
                  <a:srgbClr val="FFFFFF"/>
                </a:solidFill>
                <a:latin typeface="Palatino Linotype"/>
                <a:cs typeface="Palatino Linotype"/>
              </a:rPr>
              <a:t>zero-day)</a:t>
            </a:r>
            <a:r>
              <a:rPr lang="el" sz="1500" dirty="0">
                <a:solidFill>
                  <a:srgbClr val="FFFFFF"/>
                </a:solidFill>
                <a:latin typeface="Palatino Linotype"/>
                <a:cs typeface="Palatino Linotype"/>
              </a:rPr>
              <a:t> ή επιθέσεις αλυσίδας εφοδιασμού για να διεισδύσουν στα δίκτυα υγειονομικής περίθαλψης.</a:t>
            </a:r>
            <a:endParaRPr sz="1500" dirty="0">
              <a:latin typeface="Palatino Linotype"/>
              <a:cs typeface="Palatino Linotype"/>
            </a:endParaRPr>
          </a:p>
          <a:p>
            <a:pPr marL="286385" marR="5080" indent="-274320" algn="just">
              <a:lnSpc>
                <a:spcPct val="100200"/>
              </a:lnSpc>
              <a:spcBef>
                <a:spcPts val="390"/>
              </a:spcBef>
              <a:buClr>
                <a:srgbClr val="00F9F9"/>
              </a:buClr>
              <a:buFont typeface="Times New Roman"/>
              <a:buChar char="▪"/>
              <a:tabLst>
                <a:tab pos="286385" algn="l"/>
              </a:tabLst>
            </a:pPr>
            <a:r>
              <a:rPr lang="el" sz="1500" dirty="0">
                <a:solidFill>
                  <a:srgbClr val="FFFFFF"/>
                </a:solidFill>
                <a:latin typeface="Palatino Linotype"/>
                <a:cs typeface="Palatino Linotype"/>
              </a:rPr>
              <a:t>Το Deep Panda αξιοποιεί μια ευπάθεια μηδενικής ημέρας</a:t>
            </a:r>
            <a:r>
              <a:rPr lang="en-US" sz="1500" dirty="0">
                <a:solidFill>
                  <a:srgbClr val="FFFFFF"/>
                </a:solidFill>
                <a:latin typeface="Palatino Linotype"/>
                <a:cs typeface="Palatino Linotype"/>
              </a:rPr>
              <a:t>(zero-day)</a:t>
            </a:r>
            <a:r>
              <a:rPr lang="el" sz="1500" dirty="0">
                <a:solidFill>
                  <a:srgbClr val="FFFFFF"/>
                </a:solidFill>
                <a:latin typeface="Palatino Linotype"/>
                <a:cs typeface="Palatino Linotype"/>
              </a:rPr>
              <a:t> σε ένα ευρέως χρησιμοποιούμενο λογισμικό διαχείρισης ιατρικών συσκευών εγκατεστημένο σε νοσοκομεία.  Εκμεταλλευόμενοι αυτήν την ευπάθεια, αποκτούν πρόσβαση σε αρχεία ασθενών, ιατρικές συσκευές και άλλες ευαίσθητες πληροφορίες, τις οποίες χρησιμοποιούν για σκοπούς κατασκοπείας.</a:t>
            </a:r>
            <a:endParaRPr sz="1500" dirty="0">
              <a:latin typeface="Palatino Linotype"/>
              <a:cs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9692" y="476262"/>
            <a:ext cx="8636335" cy="635000"/>
          </a:xfrm>
          <a:prstGeom prst="rect">
            <a:avLst/>
          </a:prstGeom>
        </p:spPr>
        <p:txBody>
          <a:bodyPr vert="horz" wrap="square" lIns="0" tIns="12065" rIns="0" bIns="0" rtlCol="0">
            <a:spAutoFit/>
          </a:bodyPr>
          <a:lstStyle/>
          <a:p>
            <a:pPr marL="12700">
              <a:lnSpc>
                <a:spcPct val="100000"/>
              </a:lnSpc>
              <a:spcBef>
                <a:spcPts val="95"/>
              </a:spcBef>
              <a:tabLst>
                <a:tab pos="2925445" algn="l"/>
              </a:tabLst>
            </a:pPr>
            <a:r>
              <a:rPr lang="el" sz="4000" spc="105" dirty="0">
                <a:solidFill>
                  <a:srgbClr val="FFFFFF"/>
                </a:solidFill>
              </a:rPr>
              <a:t>Τομέας υγειονομικής περίθαλψης</a:t>
            </a:r>
            <a:endParaRPr sz="4000" dirty="0"/>
          </a:p>
        </p:txBody>
      </p:sp>
      <p:grpSp>
        <p:nvGrpSpPr>
          <p:cNvPr id="3" name="object 3"/>
          <p:cNvGrpSpPr/>
          <p:nvPr/>
        </p:nvGrpSpPr>
        <p:grpSpPr>
          <a:xfrm>
            <a:off x="629412" y="1604772"/>
            <a:ext cx="1910080" cy="4127500"/>
            <a:chOff x="629412" y="1604772"/>
            <a:chExt cx="1910080" cy="4127500"/>
          </a:xfrm>
        </p:grpSpPr>
        <p:pic>
          <p:nvPicPr>
            <p:cNvPr id="4" name="object 4"/>
            <p:cNvPicPr/>
            <p:nvPr/>
          </p:nvPicPr>
          <p:blipFill>
            <a:blip r:embed="rId2" cstate="print"/>
            <a:stretch>
              <a:fillRect/>
            </a:stretch>
          </p:blipFill>
          <p:spPr>
            <a:xfrm>
              <a:off x="629412" y="1604772"/>
              <a:ext cx="1909571" cy="4126991"/>
            </a:xfrm>
            <a:prstGeom prst="rect">
              <a:avLst/>
            </a:prstGeom>
          </p:spPr>
        </p:pic>
        <p:pic>
          <p:nvPicPr>
            <p:cNvPr id="5" name="object 5"/>
            <p:cNvPicPr/>
            <p:nvPr/>
          </p:nvPicPr>
          <p:blipFill>
            <a:blip r:embed="rId3" cstate="print"/>
            <a:stretch>
              <a:fillRect/>
            </a:stretch>
          </p:blipFill>
          <p:spPr>
            <a:xfrm>
              <a:off x="912875" y="1972841"/>
              <a:ext cx="1181100" cy="3353538"/>
            </a:xfrm>
            <a:prstGeom prst="rect">
              <a:avLst/>
            </a:prstGeom>
          </p:spPr>
        </p:pic>
      </p:grpSp>
      <p:pic>
        <p:nvPicPr>
          <p:cNvPr id="6" name="object 6"/>
          <p:cNvPicPr/>
          <p:nvPr/>
        </p:nvPicPr>
        <p:blipFill>
          <a:blip r:embed="rId4" cstate="print"/>
          <a:stretch>
            <a:fillRect/>
          </a:stretch>
        </p:blipFill>
        <p:spPr>
          <a:xfrm>
            <a:off x="9915143" y="6786371"/>
            <a:ext cx="2500884" cy="464819"/>
          </a:xfrm>
          <a:prstGeom prst="rect">
            <a:avLst/>
          </a:prstGeom>
        </p:spPr>
      </p:pic>
      <p:sp>
        <p:nvSpPr>
          <p:cNvPr id="7" name="object 7"/>
          <p:cNvSpPr txBox="1"/>
          <p:nvPr/>
        </p:nvSpPr>
        <p:spPr>
          <a:xfrm>
            <a:off x="3818761" y="1609017"/>
            <a:ext cx="8271509" cy="5337359"/>
          </a:xfrm>
          <a:prstGeom prst="rect">
            <a:avLst/>
          </a:prstGeom>
        </p:spPr>
        <p:txBody>
          <a:bodyPr vert="horz" wrap="square" lIns="0" tIns="12700" rIns="0" bIns="0" rtlCol="0">
            <a:spAutoFit/>
          </a:bodyPr>
          <a:lstStyle/>
          <a:p>
            <a:pPr marL="12700" marR="5715" algn="just">
              <a:lnSpc>
                <a:spcPct val="100000"/>
              </a:lnSpc>
              <a:spcBef>
                <a:spcPts val="1475"/>
              </a:spcBef>
            </a:pPr>
            <a:r>
              <a:rPr lang="el" sz="1600" dirty="0">
                <a:solidFill>
                  <a:srgbClr val="00F9F9"/>
                </a:solidFill>
                <a:latin typeface="Palatino Linotype"/>
                <a:cs typeface="Palatino Linotype"/>
              </a:rPr>
              <a:t>FIN4: </a:t>
            </a:r>
            <a:r>
              <a:rPr lang="el" sz="1600" dirty="0">
                <a:solidFill>
                  <a:srgbClr val="FFFFFF"/>
                </a:solidFill>
                <a:latin typeface="Palatino Linotype"/>
                <a:cs typeface="Palatino Linotype"/>
              </a:rPr>
              <a:t>Το FIN4 μπορεί να στοχεύσει υπαλλήλους υγειονομικής περίθαλψης με εξελιγμένα μηνύματα ηλεκτρονικού "ψαρέματος" για να κλέψει διαπιστευτήρια για πρόσβαση σε email και άλλες ευαίσθητες πληροφορίες. Μπορούν επίσης να εκμεταλλευτούν ευπάθειες στα συστήματα ηλεκτρονικού ταχυδρομείου για να αποκτήσουν μη εξουσιοδοτημένη πρόσβαση.</a:t>
            </a:r>
            <a:endParaRPr sz="1600" dirty="0">
              <a:latin typeface="Palatino Linotype"/>
              <a:cs typeface="Palatino Linotype"/>
            </a:endParaRPr>
          </a:p>
          <a:p>
            <a:pPr marL="286385" marR="7620" indent="-274320" algn="just">
              <a:lnSpc>
                <a:spcPct val="100000"/>
              </a:lnSpc>
              <a:spcBef>
                <a:spcPts val="395"/>
              </a:spcBef>
              <a:buClr>
                <a:srgbClr val="00F9F9"/>
              </a:buClr>
              <a:buFont typeface="Times New Roman"/>
              <a:buChar char="▪"/>
              <a:tabLst>
                <a:tab pos="286385" algn="l"/>
              </a:tabLst>
            </a:pPr>
            <a:r>
              <a:rPr lang="el" sz="1600" dirty="0">
                <a:solidFill>
                  <a:srgbClr val="FFFFFF"/>
                </a:solidFill>
                <a:latin typeface="Palatino Linotype"/>
                <a:cs typeface="Palatino Linotype"/>
              </a:rPr>
              <a:t>Το FIN4 στέλνει μηνύματα ηλεκτρονικού "ψαρέματος" σε στελέχη υγειονομικής περίθαλψης και οικονομικό προσωπικό, παρουσιάζοντας ως νόμιμα αιτήματα για οικονομικές πληροφορίες ή επενδυτικές ευκαιρίες. Όταν οι παραλήπτες παρέχουν εν αγνοία τους τα διαπιστευτήριά τους, το FIN4 αποκτά πρόσβαση σε εμπιστευτικά οικονομικά δεδομένα, τα οποία χρησιμοποιούν για εκμετάλλευση εμπιστευτικών πληροφοριών ή άλλα οικονομικά εγκλήματα.</a:t>
            </a:r>
            <a:endParaRPr sz="1600" dirty="0">
              <a:latin typeface="Palatino Linotype"/>
              <a:cs typeface="Palatino Linotype"/>
            </a:endParaRPr>
          </a:p>
          <a:p>
            <a:pPr marL="12700" marR="5080" algn="just">
              <a:lnSpc>
                <a:spcPct val="100000"/>
              </a:lnSpc>
              <a:spcBef>
                <a:spcPts val="405"/>
              </a:spcBef>
            </a:pPr>
            <a:r>
              <a:rPr lang="el" sz="1600" dirty="0">
                <a:solidFill>
                  <a:srgbClr val="00F9F9"/>
                </a:solidFill>
                <a:latin typeface="Palatino Linotype"/>
                <a:cs typeface="Palatino Linotype"/>
              </a:rPr>
              <a:t>menuPass:  </a:t>
            </a:r>
            <a:r>
              <a:rPr lang="el" sz="1600" dirty="0">
                <a:solidFill>
                  <a:srgbClr val="FFFFFF"/>
                </a:solidFill>
                <a:latin typeface="Palatino Linotype"/>
                <a:cs typeface="Palatino Linotype"/>
              </a:rPr>
              <a:t>Το menuPass μπορεί να χρησιμοποιεί διάφορες τεχνικές, συμπεριλαμβανομένης της κοινωνικής μηχανικής, του κακόβουλου λογισμικού και των εργαλείων απομακρυσμένης πρόσβασης, για να θέσει σε κίνδυνο τα δίκτυα υγειονομικής περίθαλψης και να κλέψει ευαίσθητες πληροφορίες.</a:t>
            </a:r>
            <a:r>
              <a:rPr lang="el-GR" sz="1600" dirty="0">
                <a:solidFill>
                  <a:srgbClr val="FFFFFF"/>
                </a:solidFill>
                <a:latin typeface="Palatino Linotype"/>
                <a:cs typeface="Palatino Linotype"/>
              </a:rPr>
              <a:t> </a:t>
            </a:r>
            <a:endParaRPr lang="en-US" sz="1600" dirty="0">
              <a:solidFill>
                <a:srgbClr val="FFFFFF"/>
              </a:solidFill>
              <a:latin typeface="Palatino Linotype"/>
              <a:cs typeface="Palatino Linotype"/>
            </a:endParaRPr>
          </a:p>
          <a:p>
            <a:pPr marL="298450" marR="5080" indent="-285750" algn="just">
              <a:lnSpc>
                <a:spcPct val="100000"/>
              </a:lnSpc>
              <a:spcBef>
                <a:spcPts val="405"/>
              </a:spcBef>
              <a:buFont typeface="Arial" panose="020B0604020202020204" pitchFamily="34" charset="0"/>
              <a:buChar char="•"/>
            </a:pPr>
            <a:r>
              <a:rPr lang="en-US" sz="1600" dirty="0">
                <a:solidFill>
                  <a:srgbClr val="FFFFFF"/>
                </a:solidFill>
                <a:latin typeface="Palatino Linotype"/>
                <a:cs typeface="Palatino Linotype"/>
              </a:rPr>
              <a:t>	</a:t>
            </a:r>
            <a:r>
              <a:rPr lang="el-GR" sz="1600" dirty="0">
                <a:solidFill>
                  <a:srgbClr val="FFFFFF"/>
                </a:solidFill>
                <a:latin typeface="Palatino Linotype"/>
                <a:cs typeface="Palatino Linotype"/>
              </a:rPr>
              <a:t> Η ομάδα </a:t>
            </a:r>
            <a:r>
              <a:rPr lang="el-GR" sz="1600" dirty="0" err="1">
                <a:solidFill>
                  <a:srgbClr val="FFFFFF"/>
                </a:solidFill>
                <a:latin typeface="Palatino Linotype"/>
                <a:cs typeface="Palatino Linotype"/>
              </a:rPr>
              <a:t>menuPass</a:t>
            </a:r>
            <a:r>
              <a:rPr lang="el-GR" sz="1600" dirty="0">
                <a:solidFill>
                  <a:srgbClr val="FFFFFF"/>
                </a:solidFill>
                <a:latin typeface="Palatino Linotype"/>
                <a:cs typeface="Palatino Linotype"/>
              </a:rPr>
              <a:t> διεξάγει εκστρατεία εξατομικευμένου ηλεκτρονικού ψαρέματος (</a:t>
            </a:r>
            <a:r>
              <a:rPr lang="el-GR" sz="1600" dirty="0" err="1">
                <a:solidFill>
                  <a:srgbClr val="FFFFFF"/>
                </a:solidFill>
                <a:latin typeface="Palatino Linotype"/>
                <a:cs typeface="Palatino Linotype"/>
              </a:rPr>
              <a:t>spear-phishing</a:t>
            </a:r>
            <a:r>
              <a:rPr lang="el-GR" sz="1600" dirty="0">
                <a:solidFill>
                  <a:srgbClr val="FFFFFF"/>
                </a:solidFill>
                <a:latin typeface="Palatino Linotype"/>
                <a:cs typeface="Palatino Linotype"/>
              </a:rPr>
              <a:t>) με στόχο ερευνητές στον τομέα της υγείας που εργάζονται σε καινοτόμες ιατρικές θεραπείες. Εξαπατούν τους ερευνητές ώστε να κατεβάσουν συνημμένα αρχεία μολυσμένα με κακόβουλο λογισμικό, τα οποία παρέχουν στη </a:t>
            </a:r>
            <a:r>
              <a:rPr lang="el-GR" sz="1600" dirty="0" err="1">
                <a:solidFill>
                  <a:srgbClr val="FFFFFF"/>
                </a:solidFill>
                <a:latin typeface="Palatino Linotype"/>
                <a:cs typeface="Palatino Linotype"/>
              </a:rPr>
              <a:t>menuPass</a:t>
            </a:r>
            <a:r>
              <a:rPr lang="el-GR" sz="1600" dirty="0">
                <a:solidFill>
                  <a:srgbClr val="FFFFFF"/>
                </a:solidFill>
                <a:latin typeface="Palatino Linotype"/>
                <a:cs typeface="Palatino Linotype"/>
              </a:rPr>
              <a:t> πρόσβαση σε πολύτιμα ερευνητικά δεδομένα, πνευματική ιδιοκτησία και πληροφορίες ασθενών.</a:t>
            </a:r>
            <a:endParaRPr lang="en-US" sz="1600" dirty="0">
              <a:solidFill>
                <a:srgbClr val="FFFFFF"/>
              </a:solidFill>
              <a:latin typeface="Palatino Linotype"/>
              <a:cs typeface="Palatino Linotype"/>
            </a:endParaRPr>
          </a:p>
        </p:txBody>
      </p:sp>
      <p:sp>
        <p:nvSpPr>
          <p:cNvPr id="13" name="object 13"/>
          <p:cNvSpPr txBox="1"/>
          <p:nvPr/>
        </p:nvSpPr>
        <p:spPr>
          <a:xfrm>
            <a:off x="573994" y="7023058"/>
            <a:ext cx="6717030" cy="231775"/>
          </a:xfrm>
          <a:prstGeom prst="rect">
            <a:avLst/>
          </a:prstGeom>
        </p:spPr>
        <p:txBody>
          <a:bodyPr vert="horz" wrap="square" lIns="0" tIns="0" rIns="0" bIns="0" rtlCol="0">
            <a:spAutoFit/>
          </a:bodyPr>
          <a:lstStyle/>
          <a:p>
            <a:pPr marL="12700">
              <a:lnSpc>
                <a:spcPts val="1590"/>
              </a:lnSpc>
            </a:pPr>
            <a:r>
              <a:rPr lang="el" sz="1600">
                <a:solidFill>
                  <a:srgbClr val="FFFFFF"/>
                </a:solidFill>
                <a:latin typeface="Palatino Linotype"/>
                <a:cs typeface="Palatino Linotype"/>
              </a:rPr>
              <a:t>CSP Training CSP001: Παρουσίαση από τον Σ. Καραγιάννη, PDMFC, Πορτογαλία</a:t>
            </a:r>
            <a:endParaRPr sz="1600">
              <a:latin typeface="Palatino Linotype"/>
              <a:cs typeface="Palatino Linotype"/>
            </a:endParaRPr>
          </a:p>
        </p:txBody>
      </p:sp>
      <p:sp>
        <p:nvSpPr>
          <p:cNvPr id="8" name="object 8"/>
          <p:cNvSpPr txBox="1"/>
          <p:nvPr/>
        </p:nvSpPr>
        <p:spPr>
          <a:xfrm>
            <a:off x="3388540" y="1004670"/>
            <a:ext cx="6731634" cy="627736"/>
          </a:xfrm>
          <a:prstGeom prst="rect">
            <a:avLst/>
          </a:prstGeom>
        </p:spPr>
        <p:txBody>
          <a:bodyPr vert="horz" wrap="square" lIns="0" tIns="12065" rIns="0" bIns="0" rtlCol="0">
            <a:spAutoFit/>
          </a:bodyPr>
          <a:lstStyle/>
          <a:p>
            <a:pPr marL="445134">
              <a:lnSpc>
                <a:spcPct val="100000"/>
              </a:lnSpc>
              <a:spcBef>
                <a:spcPts val="100"/>
              </a:spcBef>
            </a:pPr>
            <a:r>
              <a:rPr lang="el-GR" sz="2000" dirty="0">
                <a:solidFill>
                  <a:srgbClr val="00F9F9"/>
                </a:solidFill>
                <a:latin typeface="Palatino Linotype"/>
                <a:cs typeface="Palatino Linotype"/>
              </a:rPr>
              <a:t>Ομάδες απειλών στον τομέα της </a:t>
            </a:r>
            <a:r>
              <a:rPr lang="el-GR" sz="2000" dirty="0" err="1">
                <a:solidFill>
                  <a:srgbClr val="00F9F9"/>
                </a:solidFill>
                <a:latin typeface="Palatino Linotype"/>
                <a:cs typeface="Palatino Linotype"/>
              </a:rPr>
              <a:t>κυβερνοασφάλειας</a:t>
            </a:r>
            <a:r>
              <a:rPr lang="el-GR" sz="2000" dirty="0">
                <a:solidFill>
                  <a:srgbClr val="00F9F9"/>
                </a:solidFill>
                <a:latin typeface="Palatino Linotype"/>
                <a:cs typeface="Palatino Linotype"/>
              </a:rPr>
              <a:t> Μέρος 2</a:t>
            </a:r>
            <a:endParaRPr lang="el-GR" sz="2000" dirty="0">
              <a:latin typeface="Palatino Linotype"/>
              <a:cs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02972" y="451483"/>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sp>
        <p:nvSpPr>
          <p:cNvPr id="3" name="object 3"/>
          <p:cNvSpPr/>
          <p:nvPr/>
        </p:nvSpPr>
        <p:spPr>
          <a:xfrm>
            <a:off x="6798564" y="490727"/>
            <a:ext cx="5346700" cy="6819900"/>
          </a:xfrm>
          <a:custGeom>
            <a:avLst/>
            <a:gdLst/>
            <a:ahLst/>
            <a:cxnLst/>
            <a:rect l="l" t="t" r="r" b="b"/>
            <a:pathLst>
              <a:path w="5346700" h="6819900">
                <a:moveTo>
                  <a:pt x="3429000" y="6819900"/>
                </a:moveTo>
                <a:lnTo>
                  <a:pt x="0" y="6819900"/>
                </a:lnTo>
                <a:lnTo>
                  <a:pt x="1917191" y="0"/>
                </a:lnTo>
                <a:lnTo>
                  <a:pt x="5346192" y="0"/>
                </a:lnTo>
                <a:lnTo>
                  <a:pt x="3429000" y="6819900"/>
                </a:lnTo>
                <a:close/>
              </a:path>
            </a:pathLst>
          </a:custGeom>
          <a:solidFill>
            <a:srgbClr val="FFB800">
              <a:alpha val="12500"/>
            </a:srgbClr>
          </a:solidFill>
        </p:spPr>
        <p:txBody>
          <a:bodyPr wrap="square" lIns="0" tIns="0" rIns="0" bIns="0" rtlCol="0"/>
          <a:lstStyle/>
          <a:p>
            <a:endParaRPr/>
          </a:p>
        </p:txBody>
      </p:sp>
      <p:grpSp>
        <p:nvGrpSpPr>
          <p:cNvPr id="4" name="object 4"/>
          <p:cNvGrpSpPr/>
          <p:nvPr/>
        </p:nvGrpSpPr>
        <p:grpSpPr>
          <a:xfrm>
            <a:off x="304800" y="457200"/>
            <a:ext cx="6250940" cy="6858000"/>
            <a:chOff x="304800" y="457200"/>
            <a:chExt cx="6250940" cy="6858000"/>
          </a:xfrm>
        </p:grpSpPr>
        <p:sp>
          <p:nvSpPr>
            <p:cNvPr id="5" name="object 5"/>
            <p:cNvSpPr/>
            <p:nvPr/>
          </p:nvSpPr>
          <p:spPr>
            <a:xfrm>
              <a:off x="5756148" y="5570219"/>
              <a:ext cx="799465" cy="1739264"/>
            </a:xfrm>
            <a:custGeom>
              <a:avLst/>
              <a:gdLst/>
              <a:ahLst/>
              <a:cxnLst/>
              <a:rect l="l" t="t" r="r" b="b"/>
              <a:pathLst>
                <a:path w="799465"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6" name="object 6"/>
            <p:cNvPicPr/>
            <p:nvPr/>
          </p:nvPicPr>
          <p:blipFill>
            <a:blip r:embed="rId2" cstate="print"/>
            <a:stretch>
              <a:fillRect/>
            </a:stretch>
          </p:blipFill>
          <p:spPr>
            <a:xfrm>
              <a:off x="304800" y="457200"/>
              <a:ext cx="5486400" cy="6858000"/>
            </a:xfrm>
            <a:prstGeom prst="rect">
              <a:avLst/>
            </a:prstGeom>
          </p:spPr>
        </p:pic>
      </p:grpSp>
      <p:sp>
        <p:nvSpPr>
          <p:cNvPr id="7" name="object 7"/>
          <p:cNvSpPr txBox="1">
            <a:spLocks noGrp="1"/>
          </p:cNvSpPr>
          <p:nvPr>
            <p:ph type="title"/>
          </p:nvPr>
        </p:nvSpPr>
        <p:spPr>
          <a:xfrm>
            <a:off x="4128339" y="2610410"/>
            <a:ext cx="5486399" cy="940435"/>
          </a:xfrm>
          <a:prstGeom prst="rect">
            <a:avLst/>
          </a:prstGeom>
        </p:spPr>
        <p:txBody>
          <a:bodyPr vert="horz" wrap="square" lIns="0" tIns="12700" rIns="0" bIns="0" rtlCol="0">
            <a:spAutoFit/>
          </a:bodyPr>
          <a:lstStyle/>
          <a:p>
            <a:pPr marL="12700">
              <a:lnSpc>
                <a:spcPct val="100000"/>
              </a:lnSpc>
              <a:spcBef>
                <a:spcPts val="100"/>
              </a:spcBef>
            </a:pPr>
            <a:r>
              <a:rPr lang="el" sz="6000" spc="260" dirty="0">
                <a:solidFill>
                  <a:srgbClr val="00F9F9"/>
                </a:solidFill>
              </a:rPr>
              <a:t>Ευχαριστώ</a:t>
            </a:r>
            <a:endParaRPr sz="6000" dirty="0"/>
          </a:p>
        </p:txBody>
      </p:sp>
      <p:sp>
        <p:nvSpPr>
          <p:cNvPr id="8" name="object 8"/>
          <p:cNvSpPr txBox="1"/>
          <p:nvPr/>
        </p:nvSpPr>
        <p:spPr>
          <a:xfrm>
            <a:off x="4204222" y="3763766"/>
            <a:ext cx="5334635" cy="1123315"/>
          </a:xfrm>
          <a:prstGeom prst="rect">
            <a:avLst/>
          </a:prstGeom>
        </p:spPr>
        <p:txBody>
          <a:bodyPr vert="horz" wrap="square" lIns="0" tIns="12700" rIns="0" bIns="0" rtlCol="0">
            <a:spAutoFit/>
          </a:bodyPr>
          <a:lstStyle/>
          <a:p>
            <a:pPr marL="12700">
              <a:lnSpc>
                <a:spcPct val="100000"/>
              </a:lnSpc>
              <a:spcBef>
                <a:spcPts val="100"/>
              </a:spcBef>
            </a:pPr>
            <a:r>
              <a:rPr lang="el" sz="1800" dirty="0">
                <a:solidFill>
                  <a:srgbClr val="FFFFFF"/>
                </a:solidFill>
                <a:latin typeface="Palatino Linotype"/>
                <a:cs typeface="Palatino Linotype"/>
              </a:rPr>
              <a:t>Εισηγητής: Στυλιανός Καραγιάννης (PDMFC, Πορτογαλία)</a:t>
            </a:r>
            <a:endParaRPr sz="1800" dirty="0">
              <a:latin typeface="Palatino Linotype"/>
              <a:cs typeface="Palatino Linotype"/>
            </a:endParaRPr>
          </a:p>
          <a:p>
            <a:pPr marL="12700" marR="1872614">
              <a:lnSpc>
                <a:spcPct val="100000"/>
              </a:lnSpc>
              <a:spcBef>
                <a:spcPts val="2160"/>
              </a:spcBef>
            </a:pPr>
            <a:r>
              <a:rPr lang="el" sz="1800">
                <a:solidFill>
                  <a:srgbClr val="FFFFFF"/>
                </a:solidFill>
                <a:latin typeface="Palatino Linotype"/>
                <a:cs typeface="Palatino Linotype"/>
              </a:rPr>
              <a:t>Στείλτε όλες τις ερωτήσεις στη διεύθυνση: </a:t>
            </a:r>
            <a:r>
              <a:rPr lang="el" sz="1800" spc="-10">
                <a:solidFill>
                  <a:srgbClr val="FFFFFF"/>
                </a:solidFill>
                <a:latin typeface="Palatino Linotype"/>
                <a:cs typeface="Palatino Linotype"/>
                <a:hlinkClick r:id="rId3"/>
              </a:rPr>
              <a:t>stylianos.karagiannis@pdmfc.com</a:t>
            </a:r>
            <a:endParaRPr sz="1800" dirty="0">
              <a:latin typeface="Palatino Linotype"/>
              <a:cs typeface="Palatino Linotype"/>
            </a:endParaRPr>
          </a:p>
        </p:txBody>
      </p:sp>
      <p:pic>
        <p:nvPicPr>
          <p:cNvPr id="9" name="object 9"/>
          <p:cNvPicPr/>
          <p:nvPr/>
        </p:nvPicPr>
        <p:blipFill>
          <a:blip r:embed="rId4" cstate="print"/>
          <a:stretch>
            <a:fillRect/>
          </a:stretch>
        </p:blipFill>
        <p:spPr>
          <a:xfrm>
            <a:off x="9915143" y="6786371"/>
            <a:ext cx="2500884" cy="4648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689</Words>
  <Application>Microsoft Office PowerPoint</Application>
  <PresentationFormat>Custom</PresentationFormat>
  <Paragraphs>27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Palatino Linotype</vt:lpstr>
      <vt:lpstr>Times New Roman</vt:lpstr>
      <vt:lpstr>Office Theme</vt:lpstr>
      <vt:lpstr>PowerPoint Presentation</vt:lpstr>
      <vt:lpstr>Τομέας υγειονομικής περίθαλψης</vt:lpstr>
      <vt:lpstr>Τομέας υγειονομικής περίθαλψης</vt:lpstr>
      <vt:lpstr>Τομέας υγειονομικής περίθαλψης</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3</cp:revision>
  <dcterms:modified xsi:type="dcterms:W3CDTF">2025-04-30T19:38:07Z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2024-03-21T00:00:00Z</vt:filetime>
  </property>
  <property fmtid="{D5CDD505-2E9C-101B-9397-08002B2CF9AE}" pid="3" name="LastSaved">
    <vt:filetime>2025-04-28T00:00:00Z</vt:filetime>
  </property>
  <property fmtid="{D5CDD505-2E9C-101B-9397-08002B2CF9AE}" pid="4" name="Producer">
    <vt:lpwstr>Microsoft: Print To PDF</vt:lpwstr>
  </property>
</Properties>
</file>