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12192000"/>
  <p:notesSz cx="6858000" cy="9144000"/>
  <p:embeddedFontLst>
    <p:embeddedFont>
      <p:font typeface="Book Antiqua"/>
      <p:regular r:id="rId38"/>
      <p:bold r:id="rId39"/>
      <p:italic r:id="rId40"/>
      <p:boldItalic r:id="rId41"/>
    </p:embeddedFont>
    <p:embeddedFont>
      <p:font typeface="Quattrocento Sans"/>
      <p:regular r:id="rId42"/>
      <p:bold r:id="rId43"/>
      <p:italic r:id="rId44"/>
      <p:boldItalic r:id="rId45"/>
    </p:embeddedFont>
    <p:embeddedFont>
      <p:font typeface="Century Gothic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0" roundtripDataSignature="AMtx7miKH9LozzMKpNbrtNbqlDqwVV2p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069B98-B160-47FE-89C8-08DC11DCF5AB}">
  <a:tblStyle styleId="{26069B98-B160-47FE-89C8-08DC11DCF5AB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3E6"/>
          </a:solidFill>
        </a:fill>
      </a:tcStyle>
    </a:wholeTbl>
    <a:band1H>
      <a:tcTxStyle/>
      <a:tcStyle>
        <a:fill>
          <a:solidFill>
            <a:srgbClr val="FFE6CA"/>
          </a:solidFill>
        </a:fill>
      </a:tcStyle>
    </a:band1H>
    <a:band2H>
      <a:tcTxStyle/>
    </a:band2H>
    <a:band1V>
      <a:tcTxStyle/>
      <a:tcStyle>
        <a:fill>
          <a:solidFill>
            <a:srgbClr val="FFE6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italic.fntdata"/><Relationship Id="rId42" Type="http://schemas.openxmlformats.org/officeDocument/2006/relationships/font" Target="fonts/QuattrocentoSans-regular.fntdata"/><Relationship Id="rId41" Type="http://schemas.openxmlformats.org/officeDocument/2006/relationships/font" Target="fonts/BookAntiqua-boldItalic.fntdata"/><Relationship Id="rId44" Type="http://schemas.openxmlformats.org/officeDocument/2006/relationships/font" Target="fonts/QuattrocentoSans-italic.fntdata"/><Relationship Id="rId43" Type="http://schemas.openxmlformats.org/officeDocument/2006/relationships/font" Target="fonts/QuattrocentoSans-bold.fntdata"/><Relationship Id="rId46" Type="http://schemas.openxmlformats.org/officeDocument/2006/relationships/font" Target="fonts/CenturyGothic-regular.fntdata"/><Relationship Id="rId45" Type="http://schemas.openxmlformats.org/officeDocument/2006/relationships/font" Target="fonts/Quattrocen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CenturyGothic-italic.fntdata"/><Relationship Id="rId47" Type="http://schemas.openxmlformats.org/officeDocument/2006/relationships/font" Target="fonts/CenturyGothic-bold.fntdata"/><Relationship Id="rId49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BookAntiqua-bold.fntdata"/><Relationship Id="rId38" Type="http://schemas.openxmlformats.org/officeDocument/2006/relationships/font" Target="fonts/BookAntiqua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1" name="Google Shape;31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1" name="Google Shape;32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8" name="Google Shape;35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8" name="Google Shape;36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8" name="Google Shape;37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8" name="Google Shape;38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8" name="Google Shape;39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8" name="Google Shape;40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9" name="Google Shape;42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9" name="Google Shape;43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9" name="Google Shape;44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9" name="Google Shape;45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4" name="Google Shape;48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4" name="Google Shape;49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2" name="Google Shape;50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2" name="Google Shape;51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2" name="Google Shape;52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4" name="Google Shape;54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4" name="Google Shape;56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4" name="Google Shape;57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4" name="Google Shape;58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4" name="Google Shape;24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1" name="Google Shape;26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1" name="Google Shape;27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1" name="Google Shape;28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1" name="Google Shape;29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1" name="Google Shape;30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/>
          <p:nvPr/>
        </p:nvSpPr>
        <p:spPr>
          <a:xfrm>
            <a:off x="5032131" y="-30007"/>
            <a:ext cx="6064493" cy="68798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3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33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" name="Google Shape;19;p33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" name="Google Shape;20;p33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2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2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42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42"/>
          <p:cNvSpPr txBox="1"/>
          <p:nvPr>
            <p:ph idx="3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2" name="Google Shape;112;p42"/>
          <p:cNvSpPr txBox="1"/>
          <p:nvPr>
            <p:ph idx="4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3" name="Google Shape;113;p42"/>
          <p:cNvSpPr/>
          <p:nvPr/>
        </p:nvSpPr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2"/>
          <p:cNvSpPr txBox="1"/>
          <p:nvPr>
            <p:ph idx="5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5" name="Google Shape;115;p42"/>
          <p:cNvSpPr txBox="1"/>
          <p:nvPr>
            <p:ph idx="6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6" name="Google Shape;116;p42"/>
          <p:cNvSpPr txBox="1"/>
          <p:nvPr>
            <p:ph idx="7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7" name="Google Shape;117;p42"/>
          <p:cNvSpPr txBox="1"/>
          <p:nvPr>
            <p:ph idx="8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43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1" name="Google Shape;121;p4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43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5" name="Google Shape;125;p43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43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43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8" name="Google Shape;128;p43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9" name="Google Shape;129;p43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0" name="Google Shape;130;p43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1" name="Google Shape;131;p43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32" name="Google Shape;132;p43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4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4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Google Shape;138;p44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4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44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44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44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6" name="Google Shape;146;p44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44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8" name="Google Shape;148;p44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49" name="Google Shape;149;p44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4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5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45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45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5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7" name="Google Shape;157;p45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8" name="Google Shape;158;p45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9" name="Google Shape;159;p45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0" name="Google Shape;160;p45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3" name="Google Shape;163;p45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4" name="Google Shape;164;p45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5" name="Google Shape;165;p45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66" name="Google Shape;166;p45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4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6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4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2" name="Google Shape;172;p4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4" name="Google Shape;174;p46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5" name="Google Shape;175;p46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46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9" name="Google Shape;179;p46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0" name="Google Shape;180;p46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1" name="Google Shape;181;p46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2" name="Google Shape;182;p46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83" name="Google Shape;183;p46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4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7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4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9" name="Google Shape;189;p47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7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1" name="Google Shape;191;p47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2" name="Google Shape;192;p47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4" name="Google Shape;194;p47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8" name="Google Shape;198;p47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9" name="Google Shape;199;p47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0" name="Google Shape;200;p47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4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3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24" name="Google Shape;24;p34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34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4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5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6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7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8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9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35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42" name="Google Shape;42;p35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3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5" name="Google Shape;45;p3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35"/>
          <p:cNvSpPr/>
          <p:nvPr/>
        </p:nvSpPr>
        <p:spPr>
          <a:xfrm>
            <a:off x="1804430" y="5008931"/>
            <a:ext cx="3842918" cy="4350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" name="Google Shape;50;p36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" name="Google Shape;51;p36"/>
          <p:cNvSpPr txBox="1"/>
          <p:nvPr>
            <p:ph idx="3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36"/>
          <p:cNvSpPr/>
          <p:nvPr/>
        </p:nvSpPr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7"/>
          <p:cNvGrpSpPr/>
          <p:nvPr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sp>
          <p:nvSpPr>
            <p:cNvPr id="55" name="Google Shape;55;p37"/>
            <p:cNvSpPr/>
            <p:nvPr/>
          </p:nvSpPr>
          <p:spPr>
            <a:xfrm>
              <a:off x="6140328" y="2242"/>
              <a:ext cx="6049150" cy="6862481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6" name="Google Shape;56;p37"/>
            <p:cNvSpPr/>
            <p:nvPr/>
          </p:nvSpPr>
          <p:spPr>
            <a:xfrm rot="10800000">
              <a:off x="5382569" y="5060315"/>
              <a:ext cx="927943" cy="18013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57" name="Google Shape;57;p37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/>
          <p:nvPr>
            <p:ph idx="2" type="pic"/>
          </p:nvPr>
        </p:nvSpPr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9" name="Google Shape;59;p37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38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38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" name="Google Shape;65;p38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3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1" name="Google Shape;71;p39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" name="Google Shape;72;p39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40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sp>
          <p:nvSpPr>
            <p:cNvPr id="76" name="Google Shape;76;p40"/>
            <p:cNvSpPr/>
            <p:nvPr/>
          </p:nvSpPr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77" name="Google Shape;77;p40"/>
            <p:cNvSpPr/>
            <p:nvPr/>
          </p:nvSpPr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78" name="Google Shape;78;p40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40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40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0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40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4" name="Google Shape;84;p40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0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40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7" name="Google Shape;87;p40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0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1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sp>
          <p:nvSpPr>
            <p:cNvPr id="93" name="Google Shape;93;p41"/>
            <p:cNvSpPr/>
            <p:nvPr/>
          </p:nvSpPr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94" name="Google Shape;94;p41"/>
            <p:cNvSpPr/>
            <p:nvPr/>
          </p:nvSpPr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95" name="Google Shape;95;p41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1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41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1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41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41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1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2" name="Google Shape;102;p41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41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1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4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 txBox="1"/>
          <p:nvPr>
            <p:ph type="ctrTitle"/>
          </p:nvPr>
        </p:nvSpPr>
        <p:spPr>
          <a:xfrm>
            <a:off x="6204339" y="429790"/>
            <a:ext cx="4899300" cy="25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sz="4000"/>
              <a:t>Sicurezza avanzata delle infrastrutture critiche nel settore sanitario</a:t>
            </a:r>
            <a:endParaRPr/>
          </a:p>
        </p:txBody>
      </p:sp>
      <p:sp>
        <p:nvSpPr>
          <p:cNvPr id="209" name="Google Shape;209;p1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PRESENTAZIONE A CURA DI: </a:t>
            </a:r>
            <a:endParaRPr/>
          </a:p>
        </p:txBody>
      </p:sp>
      <p:sp>
        <p:nvSpPr>
          <p:cNvPr id="210" name="Google Shape;210;p1"/>
          <p:cNvSpPr txBox="1"/>
          <p:nvPr>
            <p:ph idx="3" type="body"/>
          </p:nvPr>
        </p:nvSpPr>
        <p:spPr>
          <a:xfrm>
            <a:off x="6421085" y="3857215"/>
            <a:ext cx="44658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5400"/>
              <a:t>CSP008_C_H</a:t>
            </a:r>
            <a:endParaRPr/>
          </a:p>
        </p:txBody>
      </p:sp>
      <p:sp>
        <p:nvSpPr>
          <p:cNvPr id="211" name="Google Shape;211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212" name="Google Shape;21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4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213" name="Google Shape;213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14" name="Google Shape;2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Il concetto di "sistema di sistemi"</a:t>
            </a:r>
            <a:endParaRPr/>
          </a:p>
        </p:txBody>
      </p:sp>
      <p:pic>
        <p:nvPicPr>
          <p:cNvPr descr="Uma imagem com captura de ecrã, círculo, luz&#10;&#10;Descrição gerada automaticamente" id="314" name="Google Shape;314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15" name="Google Shape;315;p10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/>
              <a:t>La CI opera come un insieme di sistemi interconnessi: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L'energia supporta l'ICT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L'ICT supporta tutti i settori</a:t>
            </a:r>
            <a:endParaRPr/>
          </a:p>
        </p:txBody>
      </p:sp>
      <p:cxnSp>
        <p:nvCxnSpPr>
          <p:cNvPr id="316" name="Google Shape;316;p1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1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"/>
          <p:cNvSpPr txBox="1"/>
          <p:nvPr>
            <p:ph type="ctrTitle"/>
          </p:nvPr>
        </p:nvSpPr>
        <p:spPr>
          <a:xfrm>
            <a:off x="6280362" y="242761"/>
            <a:ext cx="4760777" cy="79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Panoramica dei settori CI</a:t>
            </a:r>
            <a:endParaRPr/>
          </a:p>
        </p:txBody>
      </p:sp>
      <p:pic>
        <p:nvPicPr>
          <p:cNvPr descr="Uma imagem com captura de ecrã, círculo, luz&#10;&#10;Descrição gerada automaticamente" id="324" name="Google Shape;324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25" name="Google Shape;325;p11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Energia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Trasporti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Acqua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Sanità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ICT</a:t>
            </a:r>
            <a:endParaRPr/>
          </a:p>
        </p:txBody>
      </p:sp>
      <p:cxnSp>
        <p:nvCxnSpPr>
          <p:cNvPr id="326" name="Google Shape;326;p1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7" name="Google Shape;327;p1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8" name="Google Shape;328;p11"/>
          <p:cNvGrpSpPr/>
          <p:nvPr/>
        </p:nvGrpSpPr>
        <p:grpSpPr>
          <a:xfrm>
            <a:off x="6660214" y="1310493"/>
            <a:ext cx="4712301" cy="5217333"/>
            <a:chOff x="819484" y="20233"/>
            <a:chExt cx="4712301" cy="5217333"/>
          </a:xfrm>
        </p:grpSpPr>
        <p:sp>
          <p:nvSpPr>
            <p:cNvPr id="329" name="Google Shape;329;p11"/>
            <p:cNvSpPr/>
            <p:nvPr/>
          </p:nvSpPr>
          <p:spPr>
            <a:xfrm>
              <a:off x="2451775" y="1905040"/>
              <a:ext cx="1447718" cy="1447718"/>
            </a:xfrm>
            <a:prstGeom prst="ellipse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 txBox="1"/>
            <p:nvPr/>
          </p:nvSpPr>
          <p:spPr>
            <a:xfrm>
              <a:off x="2663788" y="2117053"/>
              <a:ext cx="1023692" cy="1023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entury Gothic"/>
                <a:buNone/>
              </a:pPr>
              <a:r>
                <a:rPr b="1" lang="en-GB" sz="6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CI</a:t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 rot="-5400000">
              <a:off x="2957090" y="1665981"/>
              <a:ext cx="437089" cy="4102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5875">
              <a:solidFill>
                <a:srgbClr val="AB5F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 txBox="1"/>
            <p:nvPr/>
          </p:nvSpPr>
          <p:spPr>
            <a:xfrm rot="-5400000">
              <a:off x="3164707" y="1675568"/>
              <a:ext cx="21854" cy="21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2451775" y="20233"/>
              <a:ext cx="1447718" cy="1447718"/>
            </a:xfrm>
            <a:prstGeom prst="ellipse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2663788" y="232246"/>
              <a:ext cx="1023692" cy="1023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1" lang="en-GB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Energy</a:t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 rot="-1800000">
              <a:off x="3773235" y="2137183"/>
              <a:ext cx="437089" cy="4102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5875">
              <a:solidFill>
                <a:srgbClr val="AB5F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 txBox="1"/>
            <p:nvPr/>
          </p:nvSpPr>
          <p:spPr>
            <a:xfrm rot="-1800000">
              <a:off x="3980853" y="2146770"/>
              <a:ext cx="21854" cy="21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4084067" y="962637"/>
              <a:ext cx="1447718" cy="1447718"/>
            </a:xfrm>
            <a:prstGeom prst="ellipse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 txBox="1"/>
            <p:nvPr/>
          </p:nvSpPr>
          <p:spPr>
            <a:xfrm>
              <a:off x="4296080" y="1174650"/>
              <a:ext cx="1023692" cy="1023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1" lang="en-GB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Water</a:t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 rot="1800000">
              <a:off x="3773235" y="3079587"/>
              <a:ext cx="437089" cy="4102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5875">
              <a:solidFill>
                <a:srgbClr val="AB5F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 txBox="1"/>
            <p:nvPr/>
          </p:nvSpPr>
          <p:spPr>
            <a:xfrm rot="1800000">
              <a:off x="3980853" y="3089174"/>
              <a:ext cx="21854" cy="21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4084067" y="2847444"/>
              <a:ext cx="1447718" cy="1447718"/>
            </a:xfrm>
            <a:prstGeom prst="ellipse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 txBox="1"/>
            <p:nvPr/>
          </p:nvSpPr>
          <p:spPr>
            <a:xfrm>
              <a:off x="4296080" y="3059457"/>
              <a:ext cx="1023692" cy="1023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1" lang="en-GB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Transport</a:t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 rot="5400000">
              <a:off x="2957090" y="3550789"/>
              <a:ext cx="437089" cy="4102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5875">
              <a:solidFill>
                <a:srgbClr val="AB5F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 txBox="1"/>
            <p:nvPr/>
          </p:nvSpPr>
          <p:spPr>
            <a:xfrm rot="5400000">
              <a:off x="3164707" y="3560376"/>
              <a:ext cx="21854" cy="21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2451775" y="3789848"/>
              <a:ext cx="1447718" cy="1447718"/>
            </a:xfrm>
            <a:prstGeom prst="ellipse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 txBox="1"/>
            <p:nvPr/>
          </p:nvSpPr>
          <p:spPr>
            <a:xfrm>
              <a:off x="2663788" y="4001861"/>
              <a:ext cx="1023692" cy="1023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1" lang="en-GB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Healthcare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 rot="9000000">
              <a:off x="2140944" y="3079587"/>
              <a:ext cx="437089" cy="4102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5875">
              <a:solidFill>
                <a:srgbClr val="AB5F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 txBox="1"/>
            <p:nvPr/>
          </p:nvSpPr>
          <p:spPr>
            <a:xfrm rot="-1800000">
              <a:off x="2348562" y="3089174"/>
              <a:ext cx="21854" cy="21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19484" y="2847444"/>
              <a:ext cx="1447718" cy="1447718"/>
            </a:xfrm>
            <a:prstGeom prst="ellipse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1031497" y="3059457"/>
              <a:ext cx="1023692" cy="1023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1" lang="en-GB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Telecommunications</a:t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 rot="-9000000">
              <a:off x="2140944" y="2137183"/>
              <a:ext cx="437089" cy="4102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5875">
              <a:solidFill>
                <a:srgbClr val="AB5F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 txBox="1"/>
            <p:nvPr/>
          </p:nvSpPr>
          <p:spPr>
            <a:xfrm rot="1800000">
              <a:off x="2348562" y="2146770"/>
              <a:ext cx="21854" cy="21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19484" y="962637"/>
              <a:ext cx="1447718" cy="1447718"/>
            </a:xfrm>
            <a:prstGeom prst="ellipse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1"/>
            <p:cNvSpPr txBox="1"/>
            <p:nvPr/>
          </p:nvSpPr>
          <p:spPr>
            <a:xfrm>
              <a:off x="1031497" y="1174650"/>
              <a:ext cx="1023692" cy="1023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1" lang="en-GB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Finance and Government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Settore energetico</a:t>
            </a:r>
            <a:endParaRPr/>
          </a:p>
        </p:txBody>
      </p:sp>
      <p:pic>
        <p:nvPicPr>
          <p:cNvPr descr="Uma imagem com captura de ecrã, círculo, luz&#10;&#10;Descrição gerada automaticamente" id="361" name="Google Shape;361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62" name="Google Shape;362;p12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Produzione e distribuzione di energia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Altamente automatizzato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Fondamentale per tutti i settori</a:t>
            </a:r>
            <a:endParaRPr/>
          </a:p>
        </p:txBody>
      </p:sp>
      <p:cxnSp>
        <p:nvCxnSpPr>
          <p:cNvPr id="363" name="Google Shape;363;p1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1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Settore idrico</a:t>
            </a:r>
            <a:endParaRPr/>
          </a:p>
        </p:txBody>
      </p:sp>
      <p:pic>
        <p:nvPicPr>
          <p:cNvPr descr="Uma imagem com captura de ecrã, círculo, luz&#10;&#10;Descrição gerada automaticamente" id="371" name="Google Shape;371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72" name="Google Shape;372;p13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Trattamento e distribuzione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Controllato da SCADA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Crescente esposizione ai rischi informatici</a:t>
            </a:r>
            <a:endParaRPr/>
          </a:p>
        </p:txBody>
      </p:sp>
      <p:cxnSp>
        <p:nvCxnSpPr>
          <p:cNvPr id="373" name="Google Shape;373;p1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4" name="Google Shape;374;p1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Settore sanitario</a:t>
            </a:r>
            <a:endParaRPr/>
          </a:p>
        </p:txBody>
      </p:sp>
      <p:pic>
        <p:nvPicPr>
          <p:cNvPr descr="Uma imagem com captura de ecrã, círculo, luz&#10;&#10;Descrição gerada automaticamente" id="381" name="Google Shape;381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82" name="Google Shape;382;p14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Ospedali e dispositivi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Dati sensibili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Sistemi vitali</a:t>
            </a:r>
            <a:endParaRPr/>
          </a:p>
        </p:txBody>
      </p:sp>
      <p:cxnSp>
        <p:nvCxnSpPr>
          <p:cNvPr id="383" name="Google Shape;383;p1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1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Settore delle TIC</a:t>
            </a:r>
            <a:endParaRPr/>
          </a:p>
        </p:txBody>
      </p:sp>
      <p:pic>
        <p:nvPicPr>
          <p:cNvPr descr="Uma imagem com captura de ecrã, círculo, luz&#10;&#10;Descrição gerada automaticamente" id="391" name="Google Shape;391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92" name="Google Shape;392;p15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Infrastruttura di comunicazione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Consente il controllo remoto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Dipendenza critica</a:t>
            </a:r>
            <a:endParaRPr/>
          </a:p>
        </p:txBody>
      </p:sp>
      <p:cxnSp>
        <p:nvCxnSpPr>
          <p:cNvPr id="393" name="Google Shape;393;p1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p1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Panoramica sulle interdipendenze</a:t>
            </a:r>
            <a:endParaRPr/>
          </a:p>
        </p:txBody>
      </p:sp>
      <p:pic>
        <p:nvPicPr>
          <p:cNvPr descr="Uma imagem com captura de ecrã, círculo, luz&#10;&#10;Descrição gerada automaticamente" id="401" name="Google Shape;401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02" name="Google Shape;402;p16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I settori CI dipendono l'uno dall'altro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I guasti si propagano</a:t>
            </a:r>
            <a:endParaRPr/>
          </a:p>
        </p:txBody>
      </p:sp>
      <p:cxnSp>
        <p:nvCxnSpPr>
          <p:cNvPr id="403" name="Google Shape;403;p1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" name="Google Shape;404;p1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"/>
          <p:cNvSpPr txBox="1"/>
          <p:nvPr>
            <p:ph type="ctrTitle"/>
          </p:nvPr>
        </p:nvSpPr>
        <p:spPr>
          <a:xfrm>
            <a:off x="6043190" y="221075"/>
            <a:ext cx="6397871" cy="633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Tipi di interdipendenze</a:t>
            </a:r>
            <a:endParaRPr/>
          </a:p>
        </p:txBody>
      </p:sp>
      <p:pic>
        <p:nvPicPr>
          <p:cNvPr descr="Uma imagem com captura de ecrã, círculo, luz&#10;&#10;Descrição gerada automaticamente" id="411" name="Google Shape;411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12" name="Google Shape;412;p17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Fisiche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Cibernetiche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Geografiche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Logiche</a:t>
            </a:r>
            <a:endParaRPr/>
          </a:p>
        </p:txBody>
      </p:sp>
      <p:cxnSp>
        <p:nvCxnSpPr>
          <p:cNvPr id="413" name="Google Shape;413;p1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1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5" name="Google Shape;415;p17"/>
          <p:cNvGrpSpPr/>
          <p:nvPr/>
        </p:nvGrpSpPr>
        <p:grpSpPr>
          <a:xfrm>
            <a:off x="5952247" y="1197335"/>
            <a:ext cx="5840731" cy="4917882"/>
            <a:chOff x="0" y="0"/>
            <a:chExt cx="5840731" cy="4917882"/>
          </a:xfrm>
        </p:grpSpPr>
        <p:sp>
          <p:nvSpPr>
            <p:cNvPr id="416" name="Google Shape;416;p17"/>
            <p:cNvSpPr/>
            <p:nvPr/>
          </p:nvSpPr>
          <p:spPr>
            <a:xfrm rot="-5400000">
              <a:off x="230712" y="-230712"/>
              <a:ext cx="2458941" cy="2920365"/>
            </a:xfrm>
            <a:prstGeom prst="round1Rect">
              <a:avLst>
                <a:gd fmla="val 16667" name="adj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7"/>
            <p:cNvSpPr txBox="1"/>
            <p:nvPr/>
          </p:nvSpPr>
          <p:spPr>
            <a:xfrm>
              <a:off x="0" y="0"/>
              <a:ext cx="2920365" cy="1844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b="1"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Physical</a:t>
              </a:r>
              <a:br>
                <a:rPr b="1"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Material flows (power, fuel water)</a:t>
              </a: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2920365" y="0"/>
              <a:ext cx="2920365" cy="2458941"/>
            </a:xfrm>
            <a:prstGeom prst="round1Rect">
              <a:avLst>
                <a:gd fmla="val 16667" name="adj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7"/>
            <p:cNvSpPr txBox="1"/>
            <p:nvPr/>
          </p:nvSpPr>
          <p:spPr>
            <a:xfrm>
              <a:off x="2920365" y="0"/>
              <a:ext cx="2920365" cy="1844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b="1"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Cyber</a:t>
              </a:r>
              <a:br>
                <a:rPr b="1"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Information/control (networks, SCADA links)</a:t>
              </a: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 rot="10800000">
              <a:off x="0" y="2458941"/>
              <a:ext cx="2920365" cy="2458941"/>
            </a:xfrm>
            <a:prstGeom prst="round1Rect">
              <a:avLst>
                <a:gd fmla="val 16667" name="adj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7"/>
            <p:cNvSpPr txBox="1"/>
            <p:nvPr/>
          </p:nvSpPr>
          <p:spPr>
            <a:xfrm>
              <a:off x="0" y="3073676"/>
              <a:ext cx="2920365" cy="1844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b="1"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Geographic</a:t>
              </a:r>
              <a:br>
                <a:rPr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Co-location impacts (flood, fire, outage area)</a:t>
              </a: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 rot="5400000">
              <a:off x="3151077" y="2228229"/>
              <a:ext cx="2458941" cy="2920365"/>
            </a:xfrm>
            <a:prstGeom prst="round1Rect">
              <a:avLst>
                <a:gd fmla="val 16667" name="adj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7"/>
            <p:cNvSpPr txBox="1"/>
            <p:nvPr/>
          </p:nvSpPr>
          <p:spPr>
            <a:xfrm>
              <a:off x="2920366" y="3073676"/>
              <a:ext cx="2920365" cy="1844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b="1"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Logical</a:t>
              </a:r>
              <a:br>
                <a:rPr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Policy/economy coupling (market rules, prioritisation)</a:t>
              </a: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2044255" y="1844206"/>
              <a:ext cx="1752219" cy="1229470"/>
            </a:xfrm>
            <a:prstGeom prst="roundRect">
              <a:avLst>
                <a:gd fmla="val 16667" name="adj"/>
              </a:avLst>
            </a:prstGeom>
            <a:solidFill>
              <a:srgbClr val="E9BDA9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7"/>
            <p:cNvSpPr txBox="1"/>
            <p:nvPr/>
          </p:nvSpPr>
          <p:spPr>
            <a:xfrm>
              <a:off x="2104273" y="1904224"/>
              <a:ext cx="1632183" cy="1109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b="1" i="0" lang="en-GB" sz="120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Interdependencies</a:t>
              </a:r>
              <a:r>
                <a:rPr b="0" i="0" lang="en-GB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Dipendenze informatiche</a:t>
            </a:r>
            <a:endParaRPr/>
          </a:p>
        </p:txBody>
      </p:sp>
      <p:pic>
        <p:nvPicPr>
          <p:cNvPr descr="Uma imagem com captura de ecrã, círculo, luz&#10;&#10;Descrição gerada automaticamente" id="432" name="Google Shape;432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33" name="Google Shape;433;p18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/>
              <a:t>Sistemi interconnessi tramite reti</a:t>
            </a:r>
            <a:endParaRPr/>
          </a:p>
        </p:txBody>
      </p:sp>
      <p:cxnSp>
        <p:nvCxnSpPr>
          <p:cNvPr id="434" name="Google Shape;434;p1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5" name="Google Shape;435;p1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Dipendenze logiche</a:t>
            </a:r>
            <a:endParaRPr/>
          </a:p>
        </p:txBody>
      </p:sp>
      <p:pic>
        <p:nvPicPr>
          <p:cNvPr descr="Uma imagem com captura de ecrã, círculo, luz&#10;&#10;Descrição gerada automaticamente" id="442" name="Google Shape;442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43" name="Google Shape;443;p19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Relazioni commerciali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Collegamenti normativi</a:t>
            </a:r>
            <a:endParaRPr/>
          </a:p>
        </p:txBody>
      </p:sp>
      <p:cxnSp>
        <p:nvCxnSpPr>
          <p:cNvPr id="444" name="Google Shape;444;p1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5" name="Google Shape;445;p1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02" y="1338943"/>
            <a:ext cx="11808595" cy="41801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Effetti a catena</a:t>
            </a:r>
            <a:endParaRPr/>
          </a:p>
        </p:txBody>
      </p:sp>
      <p:pic>
        <p:nvPicPr>
          <p:cNvPr descr="Uma imagem com captura de ecrã, círculo, luz&#10;&#10;Descrição gerada automaticamente" id="452" name="Google Shape;452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53" name="Google Shape;453;p20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I fallimenti si diffondono in tutti i settori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L'impatto aumenta in modo esponenziale</a:t>
            </a:r>
            <a:endParaRPr/>
          </a:p>
        </p:txBody>
      </p:sp>
      <p:cxnSp>
        <p:nvCxnSpPr>
          <p:cNvPr id="454" name="Google Shape;454;p2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p2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1"/>
          <p:cNvSpPr txBox="1"/>
          <p:nvPr>
            <p:ph type="ctrTitle"/>
          </p:nvPr>
        </p:nvSpPr>
        <p:spPr>
          <a:xfrm>
            <a:off x="6096000" y="298176"/>
            <a:ext cx="5250744" cy="633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Esempio a cascata</a:t>
            </a:r>
            <a:endParaRPr/>
          </a:p>
        </p:txBody>
      </p:sp>
      <p:pic>
        <p:nvPicPr>
          <p:cNvPr descr="Uma imagem com captura de ecrã, círculo, luz&#10;&#10;Descrição gerada automaticamente" id="462" name="Google Shape;462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63" name="Google Shape;463;p21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/>
              <a:t>Energia → Telecomunicazioni → Settore bancario → Emergenze</a:t>
            </a:r>
            <a:endParaRPr/>
          </a:p>
        </p:txBody>
      </p:sp>
      <p:cxnSp>
        <p:nvCxnSpPr>
          <p:cNvPr id="464" name="Google Shape;464;p2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5" name="Google Shape;465;p2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6" name="Google Shape;466;p21"/>
          <p:cNvGrpSpPr/>
          <p:nvPr/>
        </p:nvGrpSpPr>
        <p:grpSpPr>
          <a:xfrm>
            <a:off x="7120831" y="1067817"/>
            <a:ext cx="3482987" cy="5401024"/>
            <a:chOff x="1280101" y="2639"/>
            <a:chExt cx="3482987" cy="5401024"/>
          </a:xfrm>
        </p:grpSpPr>
        <p:sp>
          <p:nvSpPr>
            <p:cNvPr id="467" name="Google Shape;467;p21"/>
            <p:cNvSpPr/>
            <p:nvPr/>
          </p:nvSpPr>
          <p:spPr>
            <a:xfrm>
              <a:off x="1280101" y="2639"/>
              <a:ext cx="3482987" cy="982004"/>
            </a:xfrm>
            <a:prstGeom prst="roundRect">
              <a:avLst>
                <a:gd fmla="val 10000" name="adj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1"/>
            <p:cNvSpPr txBox="1"/>
            <p:nvPr/>
          </p:nvSpPr>
          <p:spPr>
            <a:xfrm>
              <a:off x="1308863" y="31401"/>
              <a:ext cx="3425463" cy="92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Power Grid Failure</a:t>
              </a:r>
              <a:br>
                <a:rPr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Loss of electricity supply</a:t>
              </a: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 rot="5400000">
              <a:off x="2837469" y="1009194"/>
              <a:ext cx="368251" cy="44190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1"/>
            <p:cNvSpPr txBox="1"/>
            <p:nvPr/>
          </p:nvSpPr>
          <p:spPr>
            <a:xfrm>
              <a:off x="2889025" y="1046019"/>
              <a:ext cx="265141" cy="25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1280101" y="1475646"/>
              <a:ext cx="3482987" cy="982004"/>
            </a:xfrm>
            <a:prstGeom prst="roundRect">
              <a:avLst>
                <a:gd fmla="val 10000" name="adj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1"/>
            <p:cNvSpPr txBox="1"/>
            <p:nvPr/>
          </p:nvSpPr>
          <p:spPr>
            <a:xfrm>
              <a:off x="1308863" y="1504408"/>
              <a:ext cx="3425463" cy="92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Telecom Disruption</a:t>
              </a:r>
              <a:br>
                <a:rPr b="1"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Networks and control links fail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3" name="Google Shape;473;p21"/>
            <p:cNvSpPr/>
            <p:nvPr/>
          </p:nvSpPr>
          <p:spPr>
            <a:xfrm rot="5400000">
              <a:off x="2837469" y="2482201"/>
              <a:ext cx="368251" cy="44190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1"/>
            <p:cNvSpPr txBox="1"/>
            <p:nvPr/>
          </p:nvSpPr>
          <p:spPr>
            <a:xfrm>
              <a:off x="2889025" y="2519026"/>
              <a:ext cx="265141" cy="25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1280101" y="2948653"/>
              <a:ext cx="3482987" cy="982004"/>
            </a:xfrm>
            <a:prstGeom prst="roundRect">
              <a:avLst>
                <a:gd fmla="val 10000" name="adj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1"/>
            <p:cNvSpPr txBox="1"/>
            <p:nvPr/>
          </p:nvSpPr>
          <p:spPr>
            <a:xfrm>
              <a:off x="1308863" y="2977415"/>
              <a:ext cx="3425463" cy="92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Banking Impact</a:t>
              </a:r>
              <a:br>
                <a:rPr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Payments and ATMs unavailable</a:t>
              </a: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 rot="5400000">
              <a:off x="2837469" y="3955207"/>
              <a:ext cx="368251" cy="44190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1"/>
            <p:cNvSpPr txBox="1"/>
            <p:nvPr/>
          </p:nvSpPr>
          <p:spPr>
            <a:xfrm>
              <a:off x="2889025" y="3992032"/>
              <a:ext cx="265141" cy="25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1280101" y="4421659"/>
              <a:ext cx="3482987" cy="982004"/>
            </a:xfrm>
            <a:prstGeom prst="roundRect">
              <a:avLst>
                <a:gd fmla="val 10000" name="adj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1"/>
            <p:cNvSpPr txBox="1"/>
            <p:nvPr/>
          </p:nvSpPr>
          <p:spPr>
            <a:xfrm>
              <a:off x="1308863" y="4450421"/>
              <a:ext cx="3425463" cy="92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Emergency Services Affected</a:t>
              </a:r>
              <a:br>
                <a:rPr b="1"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Slower response and coordination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2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Sfide legate alla complessità</a:t>
            </a:r>
            <a:endParaRPr/>
          </a:p>
        </p:txBody>
      </p:sp>
      <p:pic>
        <p:nvPicPr>
          <p:cNvPr descr="Uma imagem com captura de ecrã, círculo, luz&#10;&#10;Descrição gerada automaticamente" id="487" name="Google Shape;487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88" name="Google Shape;488;p22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Dipendenze nascoste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Effetti non lineari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Visibilità limitata</a:t>
            </a:r>
            <a:endParaRPr/>
          </a:p>
        </p:txBody>
      </p:sp>
      <p:cxnSp>
        <p:nvCxnSpPr>
          <p:cNvPr id="489" name="Google Shape;489;p2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0" name="Google Shape;490;p2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3"/>
          <p:cNvSpPr txBox="1"/>
          <p:nvPr>
            <p:ph type="ctrTitle"/>
          </p:nvPr>
        </p:nvSpPr>
        <p:spPr>
          <a:xfrm>
            <a:off x="0" y="189000"/>
            <a:ext cx="4278435" cy="9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Mappa termica delle dipendenze CI</a:t>
            </a:r>
            <a:endParaRPr/>
          </a:p>
        </p:txBody>
      </p:sp>
      <p:graphicFrame>
        <p:nvGraphicFramePr>
          <p:cNvPr id="497" name="Google Shape;497;p23"/>
          <p:cNvGraphicFramePr/>
          <p:nvPr/>
        </p:nvGraphicFramePr>
        <p:xfrm>
          <a:off x="3326777" y="18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{26069B98-B160-47FE-89C8-08DC11DCF5AB}</a:tableStyleId>
              </a:tblPr>
              <a:tblGrid>
                <a:gridCol w="1490975"/>
                <a:gridCol w="1440000"/>
                <a:gridCol w="1440000"/>
                <a:gridCol w="1440000"/>
                <a:gridCol w="1440000"/>
                <a:gridCol w="1440000"/>
              </a:tblGrid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Energia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Trasporti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Acqua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Sanità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ICT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Energia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5D00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Trasporti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Acqua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Sanità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5D00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2"/>
                          </a:solidFill>
                        </a:rPr>
                        <a:t>ICT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5D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5D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8" name="Google Shape;498;p23"/>
          <p:cNvGraphicFramePr/>
          <p:nvPr/>
        </p:nvGraphicFramePr>
        <p:xfrm>
          <a:off x="330200" y="23074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{26069B98-B160-47FE-89C8-08DC11DCF5AB}</a:tableStyleId>
              </a:tblPr>
              <a:tblGrid>
                <a:gridCol w="613675"/>
                <a:gridCol w="208275"/>
                <a:gridCol w="1533850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</a:rPr>
                        <a:t>Livello di dipendenza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</a:rPr>
                        <a:t>Molto basso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</a:rPr>
                        <a:t>Basso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</a:rPr>
                        <a:t>Medio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</a:rPr>
                        <a:t>Alto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5D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</a:rPr>
                        <a:t>Molto alto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Necessità di quadri di riferimento per la sicurezza</a:t>
            </a:r>
            <a:endParaRPr/>
          </a:p>
        </p:txBody>
      </p:sp>
      <p:pic>
        <p:nvPicPr>
          <p:cNvPr descr="Uma imagem com captura de ecrã, círculo, luz&#10;&#10;Descrição gerada automaticamente" id="505" name="Google Shape;50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06" name="Google Shape;506;p24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Standardizzazione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Gestione dei rischi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Coordinamento</a:t>
            </a:r>
            <a:endParaRPr/>
          </a:p>
        </p:txBody>
      </p:sp>
      <p:cxnSp>
        <p:nvCxnSpPr>
          <p:cNvPr id="507" name="Google Shape;507;p2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8" name="Google Shape;508;p2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5"/>
          <p:cNvSpPr txBox="1"/>
          <p:nvPr>
            <p:ph type="ctrTitle"/>
          </p:nvPr>
        </p:nvSpPr>
        <p:spPr>
          <a:xfrm>
            <a:off x="6148813" y="347134"/>
            <a:ext cx="5611388" cy="702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Quadro di riferimento del NIST</a:t>
            </a:r>
            <a:endParaRPr/>
          </a:p>
        </p:txBody>
      </p:sp>
      <p:pic>
        <p:nvPicPr>
          <p:cNvPr descr="Uma imagem com captura de ecrã, círculo, luz&#10;&#10;Descrição gerada automaticamente" id="515" name="Google Shape;515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516" name="Google Shape;516;p2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7" name="Google Shape;517;p2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8" name="Google Shape;51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0310" y="698393"/>
            <a:ext cx="7114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/>
          <p:cNvSpPr txBox="1"/>
          <p:nvPr>
            <p:ph type="ctrTitle"/>
          </p:nvPr>
        </p:nvSpPr>
        <p:spPr>
          <a:xfrm>
            <a:off x="6063983" y="187773"/>
            <a:ext cx="6397871" cy="7956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ISO 27001</a:t>
            </a:r>
            <a:endParaRPr/>
          </a:p>
        </p:txBody>
      </p:sp>
      <p:pic>
        <p:nvPicPr>
          <p:cNvPr descr="Uma imagem com captura de ecrã, círculo, luz&#10;&#10;Descrição gerada automaticamente" id="525" name="Google Shape;525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526" name="Google Shape;526;p2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2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8" name="Google Shape;528;p26"/>
          <p:cNvGrpSpPr/>
          <p:nvPr/>
        </p:nvGrpSpPr>
        <p:grpSpPr>
          <a:xfrm>
            <a:off x="6498714" y="1647252"/>
            <a:ext cx="4752373" cy="4752374"/>
            <a:chOff x="657984" y="49946"/>
            <a:chExt cx="4752373" cy="4752374"/>
          </a:xfrm>
        </p:grpSpPr>
        <p:sp>
          <p:nvSpPr>
            <p:cNvPr id="529" name="Google Shape;529;p26"/>
            <p:cNvSpPr/>
            <p:nvPr/>
          </p:nvSpPr>
          <p:spPr>
            <a:xfrm>
              <a:off x="1050023" y="304136"/>
              <a:ext cx="4106145" cy="4106145"/>
            </a:xfrm>
            <a:prstGeom prst="pie">
              <a:avLst>
                <a:gd fmla="val 16200000" name="adj1"/>
                <a:gd fmla="val 0" name="adj2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6"/>
            <p:cNvSpPr txBox="1"/>
            <p:nvPr/>
          </p:nvSpPr>
          <p:spPr>
            <a:xfrm>
              <a:off x="3229702" y="1155184"/>
              <a:ext cx="1515363" cy="1124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spcFirstLastPara="1" rIns="24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b="1"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Plan</a:t>
              </a:r>
              <a:br>
                <a:rPr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Policies, scope, risk assessment</a:t>
              </a: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1050023" y="441986"/>
              <a:ext cx="4106145" cy="4106145"/>
            </a:xfrm>
            <a:prstGeom prst="pie">
              <a:avLst>
                <a:gd fmla="val 0" name="adj1"/>
                <a:gd fmla="val 5400000" name="adj2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6"/>
            <p:cNvSpPr txBox="1"/>
            <p:nvPr/>
          </p:nvSpPr>
          <p:spPr>
            <a:xfrm>
              <a:off x="3229702" y="2572782"/>
              <a:ext cx="1515363" cy="1124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spcFirstLastPara="1" rIns="24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b="1"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</a:t>
              </a:r>
              <a:br>
                <a:rPr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Implement Controls</a:t>
              </a: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912174" y="441986"/>
              <a:ext cx="4106145" cy="4106145"/>
            </a:xfrm>
            <a:prstGeom prst="pie">
              <a:avLst>
                <a:gd fmla="val 5400000" name="adj1"/>
                <a:gd fmla="val 10800000" name="adj2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6"/>
            <p:cNvSpPr txBox="1"/>
            <p:nvPr/>
          </p:nvSpPr>
          <p:spPr>
            <a:xfrm>
              <a:off x="1323277" y="2572782"/>
              <a:ext cx="1515363" cy="1124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spcFirstLastPara="1" rIns="24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b="1"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</a:t>
              </a:r>
              <a:br>
                <a:rPr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Monitor, audit, review</a:t>
              </a: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912174" y="304136"/>
              <a:ext cx="4106145" cy="4106145"/>
            </a:xfrm>
            <a:prstGeom prst="pie">
              <a:avLst>
                <a:gd fmla="val 10800000" name="adj1"/>
                <a:gd fmla="val 16200000" name="adj2"/>
              </a:avLst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6"/>
            <p:cNvSpPr txBox="1"/>
            <p:nvPr/>
          </p:nvSpPr>
          <p:spPr>
            <a:xfrm>
              <a:off x="1323277" y="1155184"/>
              <a:ext cx="1515363" cy="1124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spcFirstLastPara="1" rIns="24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b="1"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</a:t>
              </a:r>
              <a:br>
                <a:rPr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Correct and Improve</a:t>
              </a: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795833" y="49946"/>
              <a:ext cx="4614524" cy="4614524"/>
            </a:xfrm>
            <a:custGeom>
              <a:rect b="b" l="l" r="r" t="t"/>
              <a:pathLst>
                <a:path extrusionOk="0" h="120000" w="120000">
                  <a:moveTo>
                    <a:pt x="60000" y="4067"/>
                  </a:move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solidFill>
              <a:srgbClr val="E9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795833" y="187796"/>
              <a:ext cx="4614524" cy="4614524"/>
            </a:xfrm>
            <a:custGeom>
              <a:rect b="b" l="l" r="r" t="t"/>
              <a:pathLst>
                <a:path extrusionOk="0" h="120000" w="120000">
                  <a:moveTo>
                    <a:pt x="115933" y="60000"/>
                  </a:moveTo>
                  <a:cubicBezTo>
                    <a:pt x="115933" y="88941"/>
                    <a:pt x="93855" y="113103"/>
                    <a:pt x="65031" y="115706"/>
                  </a:cubicBezTo>
                  <a:lnTo>
                    <a:pt x="65031" y="119760"/>
                  </a:lnTo>
                  <a:lnTo>
                    <a:pt x="60000" y="112882"/>
                  </a:lnTo>
                  <a:lnTo>
                    <a:pt x="65031" y="105523"/>
                  </a:lnTo>
                  <a:lnTo>
                    <a:pt x="65031" y="109576"/>
                  </a:lnTo>
                  <a:cubicBezTo>
                    <a:pt x="90473" y="106994"/>
                    <a:pt x="109831" y="85573"/>
                    <a:pt x="109831" y="60000"/>
                  </a:cubicBezTo>
                  <a:close/>
                </a:path>
              </a:pathLst>
            </a:custGeom>
            <a:solidFill>
              <a:srgbClr val="E9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657984" y="187796"/>
              <a:ext cx="4614524" cy="4614524"/>
            </a:xfrm>
            <a:custGeom>
              <a:rect b="b" l="l" r="r" t="t"/>
              <a:pathLst>
                <a:path extrusionOk="0" h="120000" w="12000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solidFill>
              <a:srgbClr val="E9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657984" y="49946"/>
              <a:ext cx="4614524" cy="4614524"/>
            </a:xfrm>
            <a:custGeom>
              <a:rect b="b" l="l" r="r" t="t"/>
              <a:pathLst>
                <a:path extrusionOk="0" h="120000" w="120000">
                  <a:moveTo>
                    <a:pt x="4067" y="60000"/>
                  </a:move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solidFill>
              <a:srgbClr val="E9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"/>
          <p:cNvSpPr txBox="1"/>
          <p:nvPr>
            <p:ph type="ctrTitle"/>
          </p:nvPr>
        </p:nvSpPr>
        <p:spPr>
          <a:xfrm>
            <a:off x="6016268" y="-16552"/>
            <a:ext cx="6397871" cy="11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Panorama normativo e degli standard in materia di sicurezza informatica</a:t>
            </a:r>
            <a:endParaRPr/>
          </a:p>
        </p:txBody>
      </p:sp>
      <p:pic>
        <p:nvPicPr>
          <p:cNvPr descr="Uma imagem com captura de ecrã, círculo, luz&#10;&#10;Descrição gerada automaticamente" id="547" name="Google Shape;547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48" name="Google Shape;548;p27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ENISA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Direttiva NIS2</a:t>
            </a:r>
            <a:endParaRPr sz="2000"/>
          </a:p>
        </p:txBody>
      </p:sp>
      <p:cxnSp>
        <p:nvCxnSpPr>
          <p:cNvPr id="549" name="Google Shape;549;p2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0" name="Google Shape;550;p2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27"/>
          <p:cNvSpPr/>
          <p:nvPr/>
        </p:nvSpPr>
        <p:spPr>
          <a:xfrm>
            <a:off x="0" y="1526366"/>
            <a:ext cx="12192000" cy="53628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27"/>
          <p:cNvSpPr/>
          <p:nvPr/>
        </p:nvSpPr>
        <p:spPr>
          <a:xfrm>
            <a:off x="672000" y="2262171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NIST CSF</a:t>
            </a:r>
            <a:b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Quadro basato sul rischio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27"/>
          <p:cNvSpPr/>
          <p:nvPr/>
        </p:nvSpPr>
        <p:spPr>
          <a:xfrm>
            <a:off x="1952000" y="4821829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ETSI</a:t>
            </a:r>
            <a:b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 per le telecomunicazioni / ICT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27"/>
          <p:cNvSpPr/>
          <p:nvPr/>
        </p:nvSpPr>
        <p:spPr>
          <a:xfrm>
            <a:off x="4512000" y="2262171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ISO/IEC 27001</a:t>
            </a:r>
            <a:b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ISMS e governance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27"/>
          <p:cNvSpPr/>
          <p:nvPr/>
        </p:nvSpPr>
        <p:spPr>
          <a:xfrm>
            <a:off x="8352000" y="2224180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IENISA/NIS2</a:t>
            </a:r>
            <a:b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Sicurezza dei servizi essenziali dell'UE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27"/>
          <p:cNvSpPr/>
          <p:nvPr/>
        </p:nvSpPr>
        <p:spPr>
          <a:xfrm>
            <a:off x="7072000" y="4807556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Norme settoriali</a:t>
            </a:r>
            <a:b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Sanità, energia, trasporti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7" name="Google Shape;557;p27"/>
          <p:cNvCxnSpPr>
            <a:stCxn id="552" idx="2"/>
            <a:endCxn id="553" idx="0"/>
          </p:cNvCxnSpPr>
          <p:nvPr/>
        </p:nvCxnSpPr>
        <p:spPr>
          <a:xfrm>
            <a:off x="2256000" y="3702171"/>
            <a:ext cx="1280100" cy="11196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8" name="Google Shape;558;p27"/>
          <p:cNvCxnSpPr>
            <a:stCxn id="555" idx="2"/>
            <a:endCxn id="556" idx="0"/>
          </p:cNvCxnSpPr>
          <p:nvPr/>
        </p:nvCxnSpPr>
        <p:spPr>
          <a:xfrm flipH="1">
            <a:off x="8655900" y="3664180"/>
            <a:ext cx="1280100" cy="11433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9" name="Google Shape;559;p27"/>
          <p:cNvCxnSpPr>
            <a:endCxn id="553" idx="0"/>
          </p:cNvCxnSpPr>
          <p:nvPr/>
        </p:nvCxnSpPr>
        <p:spPr>
          <a:xfrm flipH="1">
            <a:off x="3536000" y="3736429"/>
            <a:ext cx="2535600" cy="10854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0" name="Google Shape;560;p27"/>
          <p:cNvCxnSpPr>
            <a:stCxn id="554" idx="2"/>
            <a:endCxn id="556" idx="0"/>
          </p:cNvCxnSpPr>
          <p:nvPr/>
        </p:nvCxnSpPr>
        <p:spPr>
          <a:xfrm>
            <a:off x="6096000" y="3702171"/>
            <a:ext cx="2559900" cy="11055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Panorama delle minacce</a:t>
            </a:r>
            <a:endParaRPr/>
          </a:p>
        </p:txBody>
      </p:sp>
      <p:pic>
        <p:nvPicPr>
          <p:cNvPr descr="Uma imagem com captura de ecrã, círculo, luz&#10;&#10;Descrição gerada automaticamente" id="567" name="Google Shape;567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68" name="Google Shape;568;p28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Minacce informatiche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Minacce fisiche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Minacce ibride</a:t>
            </a:r>
            <a:endParaRPr/>
          </a:p>
        </p:txBody>
      </p:sp>
      <p:cxnSp>
        <p:nvCxnSpPr>
          <p:cNvPr id="569" name="Google Shape;569;p2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0" name="Google Shape;570;p2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9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Minacce emergenti</a:t>
            </a:r>
            <a:endParaRPr/>
          </a:p>
        </p:txBody>
      </p:sp>
      <p:pic>
        <p:nvPicPr>
          <p:cNvPr descr="Uma imagem com captura de ecrã, círculo, luz&#10;&#10;Descrição gerada automaticamente" id="577" name="Google Shape;577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78" name="Google Shape;578;p29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Attacchi basati sull'intelligenza artificiale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Rischi della catena di approvvigionamento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Conflitti tra Stati</a:t>
            </a:r>
            <a:endParaRPr sz="2000"/>
          </a:p>
        </p:txBody>
      </p:sp>
      <p:cxnSp>
        <p:nvCxnSpPr>
          <p:cNvPr id="579" name="Google Shape;579;p2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p2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riting at a desk&#10;" id="227" name="Google Shape;22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594" r="7594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28" name="Google Shape;228;p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Google Shape;229;p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n-GB" sz="2800"/>
              <a:t>Sicurezza avanzata delle infrastrutture critiche per la sanità</a:t>
            </a:r>
            <a:br>
              <a:rPr lang="en-GB" sz="2800"/>
            </a:br>
            <a:r>
              <a:rPr i="1" lang="en-GB" sz="2400"/>
              <a:t>Panoramica del corso</a:t>
            </a:r>
            <a:endParaRPr/>
          </a:p>
        </p:txBody>
      </p:sp>
      <p:sp>
        <p:nvSpPr>
          <p:cNvPr id="230" name="Google Shape;230;p3"/>
          <p:cNvSpPr txBox="1"/>
          <p:nvPr>
            <p:ph idx="1" type="body"/>
          </p:nvPr>
        </p:nvSpPr>
        <p:spPr>
          <a:xfrm>
            <a:off x="613930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T1.</a:t>
            </a:r>
            <a:endParaRPr/>
          </a:p>
        </p:txBody>
      </p:sp>
      <p:sp>
        <p:nvSpPr>
          <p:cNvPr id="231" name="Google Shape;231;p3"/>
          <p:cNvSpPr txBox="1"/>
          <p:nvPr>
            <p:ph idx="3" type="body"/>
          </p:nvPr>
        </p:nvSpPr>
        <p:spPr>
          <a:xfrm>
            <a:off x="1433067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Introduzione alla sicurezza delle infrastrutture critiche</a:t>
            </a:r>
            <a:endParaRPr/>
          </a:p>
        </p:txBody>
      </p:sp>
      <p:sp>
        <p:nvSpPr>
          <p:cNvPr id="232" name="Google Shape;232;p3"/>
          <p:cNvSpPr txBox="1"/>
          <p:nvPr>
            <p:ph idx="4" type="body"/>
          </p:nvPr>
        </p:nvSpPr>
        <p:spPr>
          <a:xfrm>
            <a:off x="613930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T3.</a:t>
            </a:r>
            <a:endParaRPr/>
          </a:p>
        </p:txBody>
      </p:sp>
      <p:sp>
        <p:nvSpPr>
          <p:cNvPr id="233" name="Google Shape;233;p3"/>
          <p:cNvSpPr txBox="1"/>
          <p:nvPr>
            <p:ph idx="5" type="body"/>
          </p:nvPr>
        </p:nvSpPr>
        <p:spPr>
          <a:xfrm>
            <a:off x="1433067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Normative e standard</a:t>
            </a:r>
            <a:endParaRPr/>
          </a:p>
        </p:txBody>
      </p:sp>
      <p:sp>
        <p:nvSpPr>
          <p:cNvPr id="234" name="Google Shape;234;p3"/>
          <p:cNvSpPr txBox="1"/>
          <p:nvPr>
            <p:ph idx="13" type="body"/>
          </p:nvPr>
        </p:nvSpPr>
        <p:spPr>
          <a:xfrm>
            <a:off x="613930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T2.</a:t>
            </a:r>
            <a:endParaRPr/>
          </a:p>
        </p:txBody>
      </p:sp>
      <p:sp>
        <p:nvSpPr>
          <p:cNvPr id="235" name="Google Shape;235;p3"/>
          <p:cNvSpPr txBox="1"/>
          <p:nvPr>
            <p:ph idx="14" type="body"/>
          </p:nvPr>
        </p:nvSpPr>
        <p:spPr>
          <a:xfrm>
            <a:off x="1433067" y="2378035"/>
            <a:ext cx="6336871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Punti deboli comuni della sicurezza e panorama delle minacce</a:t>
            </a: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"/>
          <p:cNvSpPr/>
          <p:nvPr/>
        </p:nvSpPr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8" name="Google Shape;238;p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39" name="Google Shape;23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0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Punti chiave</a:t>
            </a:r>
            <a:endParaRPr/>
          </a:p>
        </p:txBody>
      </p:sp>
      <p:pic>
        <p:nvPicPr>
          <p:cNvPr descr="Uma imagem com captura de ecrã, círculo, luz&#10;&#10;Descrição gerada automaticamente" id="587" name="Google Shape;587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88" name="Google Shape;588;p30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GB" sz="2000"/>
              <a:t>La sicurezza informatica è fondamentale e interconnessa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GB" sz="2000"/>
              <a:t>La sicurezza deve essere olistica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GB" sz="2000"/>
              <a:t>Le minacce sono in continua evoluzione</a:t>
            </a:r>
            <a:endParaRPr sz="2000"/>
          </a:p>
        </p:txBody>
      </p:sp>
      <p:cxnSp>
        <p:nvCxnSpPr>
          <p:cNvPr id="589" name="Google Shape;589;p3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3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GB"/>
              <a:t>Grazie</a:t>
            </a:r>
            <a:endParaRPr/>
          </a:p>
        </p:txBody>
      </p:sp>
      <p:pic>
        <p:nvPicPr>
          <p:cNvPr descr="A person and person looking at a computer screen" id="596" name="Google Shape;596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" r="127" t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97" name="Google Shape;597;p31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GB"/>
              <a:t>Si prega di inviare tutte le domande 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GB"/>
              <a:t>gehad@example.com</a:t>
            </a:r>
            <a:endParaRPr/>
          </a:p>
        </p:txBody>
      </p:sp>
      <p:grpSp>
        <p:nvGrpSpPr>
          <p:cNvPr id="598" name="Google Shape;598;p31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599" name="Google Shape;599;p31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b="b" l="l" r="r" t="t"/>
              <a:pathLst>
                <a:path extrusionOk="0" h="6837172" w="2545001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00" name="Google Shape;600;p31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1" name="Google Shape;601;p3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02" name="Google Shape;602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GB"/>
              <a:t>T1: Introduzione alla sicurezza delle infrastrutture critiche</a:t>
            </a:r>
            <a:endParaRPr/>
          </a:p>
        </p:txBody>
      </p:sp>
      <p:pic>
        <p:nvPicPr>
          <p:cNvPr descr="A cup of coffee and a notebook on a table&#10;&#10;Description automatically generated" id="247" name="Google Shape;247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261" r="18261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48" name="Google Shape;248;p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4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4"/>
          <p:cNvSpPr/>
          <p:nvPr/>
        </p:nvSpPr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51" name="Google Shape;251;p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52" name="Google Shape;25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" name="Google Shape;254;p4"/>
          <p:cNvGrpSpPr/>
          <p:nvPr/>
        </p:nvGrpSpPr>
        <p:grpSpPr>
          <a:xfrm>
            <a:off x="582460" y="2034816"/>
            <a:ext cx="6209390" cy="4255958"/>
            <a:chOff x="2146093" y="1256630"/>
            <a:chExt cx="7815155" cy="5428327"/>
          </a:xfrm>
        </p:grpSpPr>
        <p:pic>
          <p:nvPicPr>
            <p:cNvPr id="255" name="Google Shape;255;p4"/>
            <p:cNvPicPr preferRelativeResize="0"/>
            <p:nvPr/>
          </p:nvPicPr>
          <p:blipFill rotWithShape="1">
            <a:blip r:embed="rId6">
              <a:alphaModFix/>
            </a:blip>
            <a:srcRect b="6203" l="11170" r="12858" t="14767"/>
            <a:stretch/>
          </p:blipFill>
          <p:spPr>
            <a:xfrm>
              <a:off x="2146093" y="1265128"/>
              <a:ext cx="7815155" cy="5419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4"/>
            <p:cNvSpPr txBox="1"/>
            <p:nvPr/>
          </p:nvSpPr>
          <p:spPr>
            <a:xfrm>
              <a:off x="6534747" y="1256630"/>
              <a:ext cx="1993393" cy="47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Assistenza sanitaria</a:t>
              </a:r>
              <a:endParaRPr/>
            </a:p>
          </p:txBody>
        </p:sp>
        <p:sp>
          <p:nvSpPr>
            <p:cNvPr id="257" name="Google Shape;257;p4"/>
            <p:cNvSpPr txBox="1"/>
            <p:nvPr/>
          </p:nvSpPr>
          <p:spPr>
            <a:xfrm>
              <a:off x="5766155" y="4316812"/>
              <a:ext cx="656098" cy="510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CI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Obiettivi didattici</a:t>
            </a:r>
            <a:endParaRPr/>
          </a:p>
        </p:txBody>
      </p:sp>
      <p:pic>
        <p:nvPicPr>
          <p:cNvPr descr="Uma imagem com captura de ecrã, círculo, luz&#10;&#10;Descrição gerada automaticamente" id="264" name="Google Shape;26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65" name="Google Shape;265;p5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Definire le infrastrutture critiche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Comprendere i settori e le dipendenze 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Analizzare i quadri di riferimento e le minacce</a:t>
            </a:r>
            <a:endParaRPr/>
          </a:p>
        </p:txBody>
      </p:sp>
      <p:cxnSp>
        <p:nvCxnSpPr>
          <p:cNvPr id="266" name="Google Shape;266;p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7" name="Google Shape;267;p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Che cos'è un'infrastruttura critica?</a:t>
            </a:r>
            <a:endParaRPr/>
          </a:p>
        </p:txBody>
      </p:sp>
      <p:pic>
        <p:nvPicPr>
          <p:cNvPr descr="Uma imagem com captura de ecrã, círculo, luz&#10;&#10;Descrição gerada automaticamente" id="274" name="Google Shape;274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75" name="Google Shape;275;p6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/>
              <a:t>Per infrastruttura critica (CI) si intendono quei sistemi la cui interruzione causerebbe: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Gravi perturbazioni sociali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Danni economici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Rischi per la vita umana</a:t>
            </a:r>
            <a:endParaRPr sz="2000"/>
          </a:p>
        </p:txBody>
      </p:sp>
      <p:cxnSp>
        <p:nvCxnSpPr>
          <p:cNvPr id="276" name="Google Shape;276;p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Caratteristiche principali delle infrastrutture critiche</a:t>
            </a:r>
            <a:endParaRPr/>
          </a:p>
        </p:txBody>
      </p:sp>
      <p:pic>
        <p:nvPicPr>
          <p:cNvPr descr="Uma imagem com captura de ecrã, círculo, luz&#10;&#10;Descrição gerada automaticamente" id="284" name="Google Shape;284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85" name="Google Shape;285;p7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/>
              <a:t>Per "infrastruttura critica" (CI) si intendono quei sistemi la cui interruzione causerebbe: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Elevata disponibilità (vicina al 100%)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Lunghi cicli di vita dei sistemi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Interconnessioni complesse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Gravi conseguenze in caso di guasto</a:t>
            </a:r>
            <a:endParaRPr/>
          </a:p>
        </p:txBody>
      </p:sp>
      <p:cxnSp>
        <p:nvCxnSpPr>
          <p:cNvPr id="286" name="Google Shape;286;p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Perché la sicurezza informatica è importante</a:t>
            </a:r>
            <a:endParaRPr/>
          </a:p>
        </p:txBody>
      </p:sp>
      <p:pic>
        <p:nvPicPr>
          <p:cNvPr descr="Uma imagem com captura de ecrã, círculo, luz&#10;&#10;Descrição gerada automaticamente" id="294" name="Google Shape;294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95" name="Google Shape;295;p8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Protegge la vita umana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Mantiene la stabilità economica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Garantisce la sicurezza nazionale</a:t>
            </a:r>
            <a:endParaRPr/>
          </a:p>
        </p:txBody>
      </p:sp>
      <p:cxnSp>
        <p:nvCxnSpPr>
          <p:cNvPr id="296" name="Google Shape;296;p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GB" sz="3200"/>
              <a:t>Evoluzione della CI</a:t>
            </a:r>
            <a:endParaRPr/>
          </a:p>
        </p:txBody>
      </p:sp>
      <p:pic>
        <p:nvPicPr>
          <p:cNvPr descr="Uma imagem com captura de ecrã, círculo, luz&#10;&#10;Descrição gerada automaticamente" id="304" name="Google Shape;304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05" name="Google Shape;305;p9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Passato: sistemi isolati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Presente: sistemi digitali interconnessi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GB" sz="2000"/>
              <a:t>Risultato: maggiore esposizione ai rischi informatici</a:t>
            </a:r>
            <a:endParaRPr/>
          </a:p>
        </p:txBody>
      </p:sp>
      <p:cxnSp>
        <p:nvCxnSpPr>
          <p:cNvPr id="306" name="Google Shape;306;p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p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