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8"/>
  </p:notesMasterIdLst>
  <p:handoutMasterIdLst>
    <p:handoutMasterId r:id="rId39"/>
  </p:handoutMasterIdLst>
  <p:sldIdLst>
    <p:sldId id="376" r:id="rId5"/>
    <p:sldId id="407" r:id="rId6"/>
    <p:sldId id="388" r:id="rId7"/>
    <p:sldId id="503" r:id="rId8"/>
    <p:sldId id="409" r:id="rId9"/>
    <p:sldId id="481" r:id="rId10"/>
    <p:sldId id="538" r:id="rId11"/>
    <p:sldId id="559" r:id="rId12"/>
    <p:sldId id="524" r:id="rId13"/>
    <p:sldId id="539" r:id="rId14"/>
    <p:sldId id="540" r:id="rId15"/>
    <p:sldId id="522" r:id="rId16"/>
    <p:sldId id="541" r:id="rId17"/>
    <p:sldId id="542" r:id="rId18"/>
    <p:sldId id="560" r:id="rId19"/>
    <p:sldId id="543" r:id="rId20"/>
    <p:sldId id="544" r:id="rId21"/>
    <p:sldId id="545" r:id="rId22"/>
    <p:sldId id="546" r:id="rId23"/>
    <p:sldId id="547" r:id="rId24"/>
    <p:sldId id="548" r:id="rId25"/>
    <p:sldId id="549" r:id="rId26"/>
    <p:sldId id="550" r:id="rId27"/>
    <p:sldId id="551" r:id="rId28"/>
    <p:sldId id="552" r:id="rId29"/>
    <p:sldId id="553" r:id="rId30"/>
    <p:sldId id="554" r:id="rId31"/>
    <p:sldId id="555" r:id="rId32"/>
    <p:sldId id="556" r:id="rId33"/>
    <p:sldId id="557" r:id="rId34"/>
    <p:sldId id="558" r:id="rId35"/>
    <p:sldId id="527" r:id="rId36"/>
    <p:sldId id="38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7120"/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 varScale="1">
        <p:scale>
          <a:sx n="54" d="100"/>
          <a:sy n="54" d="100"/>
        </p:scale>
        <p:origin x="48" y="16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4/5/2026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66389-5139-A16D-4F2B-776C11E2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88037A-D8F3-9994-A9AB-42FC92CA6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88F764-6481-0D3C-D33F-E22E0E7C7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55686-C204-C04A-2875-22B6C725D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8538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1760E-91A9-383C-2519-B7031F897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CAD32-7E13-F450-63FF-665BE09CA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D8E3D6-79DE-0AD3-AC3F-6F8E61222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C3B9F-74CE-5A93-39A3-A7B1EE52C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4617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EA065-0473-2A55-0963-E437C7183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84FDE-F0FB-1885-FC0A-AC61F0E54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F396C6-B809-FF0A-D17E-12A74B4B9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9F715-FE87-94EA-BAB6-E58498E5B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475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7BE63-437C-4E74-D859-979FEB91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E37C9A-995C-725F-988C-2834A49DD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797A9-CCC5-F999-8119-2D9AFCC62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11EF9-448D-6571-9928-F5BE5FE6A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638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1760E-91A9-383C-2519-B7031F897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CAD32-7E13-F450-63FF-665BE09CA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D8E3D6-79DE-0AD3-AC3F-6F8E61222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C3B9F-74CE-5A93-39A3-A7B1EE52C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461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38C42-45AD-E28B-6136-E63E6A78A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D2A441-C039-F09D-A3F9-00107D357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63C22B-CF66-174A-39E0-DE592D684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CD239-57B3-1D2B-7D9F-3FD6C48CA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5615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EE034-2746-0412-F861-E9D40AFF1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A690F5-3081-A858-E69C-A38A54307C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5C0F6-8728-A3C0-C98F-48BAAAA77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4102C-EEFE-5343-FFFD-B684544A7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255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76058-B631-2541-8DFD-B27370744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DD68C0-F9B5-DCD4-C810-7110924567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221B62-64CD-9D36-3B75-ED7B62AA7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89B3B-C088-F484-7632-231F166DA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0693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BE17D-8929-FF66-6977-698DCE713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38C841-D374-E0B3-DFD6-ABBD31B97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31E218-4E7C-879B-5C4C-AE7C59D98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386B8-8229-0ED4-E781-1DCAD6719A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947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5DC6C-D378-1F3E-34FE-2225A5338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392C1A-1272-90CE-0952-813DA9F6E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08A00E-7690-C416-4D5E-B8CBB6DDF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73F02-C646-5CF0-E28F-4A565AD16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628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49F58-E354-09C4-916D-E00911A46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A7A6E-BC59-0006-1063-00A59B20E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2D822-3A06-5CC9-AEB0-AC393EB5F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0FA6A-043C-3ADF-7D7D-F295DC394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4227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BC8CE-8BA0-B2D3-488A-0569FEA46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CF0AB-FFA7-C56D-2343-EDE1C4927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4EC70E-1BAB-E676-E6D5-10F570057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19061-D0D4-3D02-0517-18F405800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2183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A08A7-962C-D5C1-2F39-B4D9F2636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1A66BF-B41A-9BA1-D2CC-CF217344A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F0238B-3ACA-019D-E3AA-A9E1E19BE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6F5D0-65CE-9778-3272-6CB953534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3471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0956E-5E55-B1BD-29FF-BC55963E6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FFEE67-74C0-C4AE-1966-EFB459B5D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E0F614-B1FB-CB72-714A-E493E7B17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582BF-2BD2-2C38-B297-AAB1B0084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9302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9CE8F-6B40-02B3-ECA4-5A357DE12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4AD6D4-0149-4529-E588-6281EFCC0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8503F2-FB71-E14A-9639-64F6B8EFB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181D1-E2EE-06E4-1E6F-F1523A6DB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5025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62D8A-ECFC-D944-B871-453884CA8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B1F895-8C67-310B-BB14-E79B176279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BB006-08B4-B360-646D-974AEBF84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80F4C-CDDC-1A18-ADAF-7C00345C3C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6157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35FAA-1E8D-738D-AE64-0FBCE9E1F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441B31-663C-758E-8358-2F17FD43E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83909-9CE1-FAF1-40B0-7295912B06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024C-D192-CB28-49A4-85F74CADE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6309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DA024-AA8B-A329-E5BE-32A699B6F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ABDF92-B55E-AF07-9AB9-A6058B7D6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76DF3D-C0FB-882F-A920-4A9F0278B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4D51-867A-5123-62A7-DCF3DB1C3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0233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5603B-841D-180D-8497-1803D89C3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EE691-B82A-8E6E-5710-488C4B0C9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E73D51-9E54-4F1E-F14B-0B423BE0B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2A0B3-C6A8-041D-35CA-1DBA785B48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1292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91AE2-3314-F423-51C6-2E486591E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F65175-FB8F-1F1D-C1F0-82ABA93F0F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4748A7-FB59-44B5-4E72-F4EE55D75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37BAF-9C06-344E-924D-D2AAB7D06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225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EC522-A4FC-D437-8B1A-6D60B9ACB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CB2E68-2AC2-7F6F-8E0B-5D5FAF41E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01A272-CEFE-0313-8BD4-8D8CDF59A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A72BA-1910-FC0E-39EA-EECB63BB4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82774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075CC-16FC-7086-D8B6-AE8E8F27A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D71AF-A960-C0C3-7511-389D6350F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73837-6450-34D4-AFDF-D1487806E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3098D-1845-30F8-A802-C78229834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976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0CCC-495C-7089-32EE-97B942450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140AB-F8FA-CA43-20A3-3A58B4A04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4EC82-478E-71BC-EC91-A2147D764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6761-4A8C-CD88-3E4F-01F69055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700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EDBDA-FF8E-2E9D-93FD-6EDFC829F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71DD61-9AEB-88FA-47A5-68B1CAA04F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D0B2C4-875E-33F7-1BD4-E9B6DE3D6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AE54E-5307-7446-2E4B-CFC597E41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54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D5DB6-E854-DE91-BFF9-FC5ABCA44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DE0CA6-60A3-7AC4-0347-21B3DBE5C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DEE5B3-B024-3051-D731-40BBC073A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5FF7F-0D10-58AE-D5EC-B426CF14A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8086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620B2-43FC-AD57-2754-E756CFCBD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553E3-854D-C0EA-BD70-59512E155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AB790-D1FC-B2EA-7060-AB85F2D7E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56EDB-68CB-CC11-A89F-2D90BF1BA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2049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0438F-F58B-3E0F-624E-FDEAFDFED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F195A9-E0F4-BD51-1474-59BC80B83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3EF399-8E8F-6D7D-2C6F-C21C33D52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293E2-ACF9-AD9C-C135-41F4845B1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798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Advanced Critical Infrastructure Security for Health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CSP008_C_H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CFF0A-EF63-1A1D-8B06-B1B65E684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F8C6CC9-5106-01EC-9A67-AFE51287E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The Regulatory Landscape in Healthcare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D55A5AC-CD25-31B0-D497-310F04807A3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25CE16E-AA92-B18F-0054-F19865003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Healthcare organizations operate under overlapping obligations:</a:t>
            </a:r>
          </a:p>
          <a:p>
            <a:r>
              <a:rPr lang="en-US" sz="2000" dirty="0"/>
              <a:t>Privacy regulation</a:t>
            </a:r>
          </a:p>
          <a:p>
            <a:r>
              <a:rPr lang="en-US" sz="2000" dirty="0"/>
              <a:t>Cybersecurity frameworks</a:t>
            </a:r>
          </a:p>
          <a:p>
            <a:r>
              <a:rPr lang="en-US" sz="2000" dirty="0"/>
              <a:t>Device-related regulation</a:t>
            </a:r>
          </a:p>
          <a:p>
            <a:r>
              <a:rPr lang="en-US" sz="2000" dirty="0"/>
              <a:t>Incident reporting obligations</a:t>
            </a:r>
          </a:p>
          <a:p>
            <a:r>
              <a:rPr lang="en-US" sz="2000" dirty="0"/>
              <a:t>Sector-specific governance rules</a:t>
            </a:r>
          </a:p>
          <a:p>
            <a:r>
              <a:rPr lang="en-US" sz="2000" dirty="0"/>
              <a:t>Third-party requirements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52B883-245F-B203-67C7-1CA4F4CDA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2C75012-C94C-7C1E-59FE-47E2E9B93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1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04FA7-1C55-26FA-175A-03D1CC8DB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49EFFF8-0F0C-2216-BCF5-DD67A4C3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NIST Cybersecurity Framework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E0C6025-D3F0-1DE0-FD19-D69B4E69869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25316B-6219-44EF-DF9B-3E7F10B925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NIST CSF organizes security activities into:</a:t>
            </a:r>
          </a:p>
          <a:p>
            <a:r>
              <a:rPr lang="en-US" sz="2000" dirty="0"/>
              <a:t>Identify</a:t>
            </a:r>
          </a:p>
          <a:p>
            <a:r>
              <a:rPr lang="en-US" sz="2000" dirty="0"/>
              <a:t>Protect</a:t>
            </a:r>
          </a:p>
          <a:p>
            <a:r>
              <a:rPr lang="en-US" sz="2000" dirty="0"/>
              <a:t>Detect</a:t>
            </a:r>
          </a:p>
          <a:p>
            <a:r>
              <a:rPr lang="en-US" sz="2000" dirty="0"/>
              <a:t>Respond</a:t>
            </a:r>
          </a:p>
          <a:p>
            <a:r>
              <a:rPr lang="en-US" sz="2000" dirty="0"/>
              <a:t>Recover</a:t>
            </a:r>
          </a:p>
          <a:p>
            <a:pPr marL="0" indent="0">
              <a:buNone/>
            </a:pPr>
            <a:r>
              <a:rPr lang="en-US" sz="2000" b="1" i="1" dirty="0"/>
              <a:t>It is useful because it provides a lifecycle view and a common language across technical and managerial stakeholders.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77A5C-D10C-DBCE-F895-CCEB6977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E52437A-51EA-B16B-6421-7E0327B24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0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00E9-87F6-8E21-5D62-143EDD68E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E149EF6-655F-DB9F-5984-5BAF840F7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3" y="347134"/>
            <a:ext cx="5611388" cy="702518"/>
          </a:xfrm>
        </p:spPr>
        <p:txBody>
          <a:bodyPr>
            <a:normAutofit/>
          </a:bodyPr>
          <a:lstStyle/>
          <a:p>
            <a:r>
              <a:rPr lang="en-GB" sz="3200" dirty="0"/>
              <a:t>NIST Framework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84C966C-5334-649E-B78C-8BF5D76BA2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93279A-E651-CB7F-D38D-C69184F8E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09648BA-372E-33D4-CB50-90DE1AF5D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D4D91-4815-9715-DC1D-E039344C6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310" y="698393"/>
            <a:ext cx="7114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7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F6507-DA25-A474-0E0A-DD234433E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36E1D51-EE28-419E-5335-01073D2E8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The Five NIST Functions in Practice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90CD17C-B9EE-3DEF-9A4C-16B06693B2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6A08445-C431-D71F-8D1D-8A50F846D2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r>
              <a:rPr lang="en-US" sz="2000" b="1" dirty="0"/>
              <a:t>Identify</a:t>
            </a:r>
            <a:r>
              <a:rPr lang="en-US" sz="2000" dirty="0"/>
              <a:t>: assets, business context, risks</a:t>
            </a:r>
          </a:p>
          <a:p>
            <a:r>
              <a:rPr lang="en-US" sz="2000" b="1" dirty="0"/>
              <a:t>Protect</a:t>
            </a:r>
            <a:r>
              <a:rPr lang="en-US" sz="2000" dirty="0"/>
              <a:t>: access control, awareness, safeguards</a:t>
            </a:r>
          </a:p>
          <a:p>
            <a:r>
              <a:rPr lang="en-US" sz="2000" b="1" dirty="0"/>
              <a:t>Detect</a:t>
            </a:r>
            <a:r>
              <a:rPr lang="en-US" sz="2000" dirty="0"/>
              <a:t>: monitoring, anomalies, logging</a:t>
            </a:r>
          </a:p>
          <a:p>
            <a:r>
              <a:rPr lang="en-US" sz="2000" b="1" dirty="0"/>
              <a:t>Respond</a:t>
            </a:r>
            <a:r>
              <a:rPr lang="en-US" sz="2000" dirty="0"/>
              <a:t>: incident handling and coordination</a:t>
            </a:r>
          </a:p>
          <a:p>
            <a:r>
              <a:rPr lang="en-US" sz="2000" b="1" dirty="0"/>
              <a:t>Recover</a:t>
            </a:r>
            <a:r>
              <a:rPr lang="en-US" sz="2000" dirty="0"/>
              <a:t>: restoration, resilience, lessons learned</a:t>
            </a:r>
            <a:endParaRPr lang="en-US" sz="2000" b="1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238677-A621-50E8-A02E-6FC68AE30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E2D6FAE-CB8D-4D04-61EC-123D1593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02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AE213-E805-55E1-860E-4A77E788B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144617-00CE-E6A0-FEF2-A1B7ADB19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ISO/IEC 27001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2520021-73AB-6A45-8B98-EC9FD63DA37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1B63E7-6ABB-DE34-B338-3D593915A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ISO 27001 is the leading ISMS standard. It defines how an organization establishes, implements, maintains, and continually improves information security management.</a:t>
            </a:r>
            <a:endParaRPr lang="en-US" sz="2000" b="1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AC672E-9707-9F96-8769-5DDCE433A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2DFE391-DBD3-AD65-A414-AF1F1E6E5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9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00E9-87F6-8E21-5D62-143EDD68E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E149EF6-655F-DB9F-5984-5BAF840F7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3" y="347134"/>
            <a:ext cx="5611388" cy="702518"/>
          </a:xfrm>
        </p:spPr>
        <p:txBody>
          <a:bodyPr>
            <a:normAutofit/>
          </a:bodyPr>
          <a:lstStyle/>
          <a:p>
            <a:r>
              <a:rPr lang="en-GB" sz="3200" dirty="0"/>
              <a:t>NIST Framework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84C966C-5334-649E-B78C-8BF5D76BA2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93279A-E651-CB7F-D38D-C69184F8E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09648BA-372E-33D4-CB50-90DE1AF5D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D4D91-4815-9715-DC1D-E039344C6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310" y="698393"/>
            <a:ext cx="7114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49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CEB3A-943C-86A9-CAB5-CE0112F01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24B8FB3-109B-669C-5397-92D930072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Why ISO/IEC 27001 Matters in Healthcare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3BC56AB-1501-B9D4-6127-0F46A49859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B9F16FF-3D17-D02F-6579-8DDE652A9C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Healthcare benefits from ISO/IEC 27001 because it helps:</a:t>
            </a:r>
          </a:p>
          <a:p>
            <a:r>
              <a:rPr lang="en-US" sz="2000" dirty="0"/>
              <a:t>Define scope and ownership</a:t>
            </a:r>
          </a:p>
          <a:p>
            <a:r>
              <a:rPr lang="en-US" sz="2000" dirty="0"/>
              <a:t>Organize risk assessment</a:t>
            </a:r>
          </a:p>
          <a:p>
            <a:r>
              <a:rPr lang="en-US" sz="2000" dirty="0"/>
              <a:t>Link controls to risk treatment</a:t>
            </a:r>
          </a:p>
          <a:p>
            <a:r>
              <a:rPr lang="en-US" sz="2000" dirty="0"/>
              <a:t>Document policies and procedures</a:t>
            </a:r>
          </a:p>
          <a:p>
            <a:r>
              <a:rPr lang="en-US" sz="2000" dirty="0"/>
              <a:t>Prepare for audits</a:t>
            </a:r>
          </a:p>
          <a:p>
            <a:r>
              <a:rPr lang="en-US" sz="2000" dirty="0"/>
              <a:t>Drive continual improvement</a:t>
            </a:r>
            <a:endParaRPr lang="en-US" sz="20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B1D73E-33CD-3C20-8695-154060533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B76451-422A-3846-D5BD-5F112FB1A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8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830F8-3564-3789-1658-07F3F100A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8F34BC0-A0F3-F586-91CD-4AF60BA13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ISO 27001, ISO 27002, and Annex A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E3A14E6-36FC-6487-2948-293E15B318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93F103D-626F-162A-6F5A-E7FC988F7D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simple relationship:</a:t>
            </a:r>
          </a:p>
          <a:p>
            <a:r>
              <a:rPr lang="en-US" sz="2000" dirty="0"/>
              <a:t>ISO 27001 defines ISMS requirements</a:t>
            </a:r>
          </a:p>
          <a:p>
            <a:r>
              <a:rPr lang="en-US" sz="2000" dirty="0"/>
              <a:t>Annex A references the control set</a:t>
            </a:r>
          </a:p>
          <a:p>
            <a:r>
              <a:rPr lang="en-US" sz="2000" dirty="0"/>
              <a:t>ISO 27002 provides implementation guidance for controls</a:t>
            </a:r>
            <a:endParaRPr lang="en-US" sz="20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E64E1B-B1B7-0F70-5A80-4B740DD74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FF3E48-1371-F893-3687-3F0EE803C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3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7FBCD-31A7-FF46-3B18-CE4302DF8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76CA1CB-A555-1AA7-DE81-6447AB16B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ISO 27799: Healthcare-Specific Security Guidance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37E6682-4703-C603-3CF1-DA9EF764A6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003EAC2-60DE-4B3D-537D-25F4A8EC2D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ISO 27799 adapts information security guidance to the healthcare domain. It builds on ISO 27001 and ISO 27002 and provides recommendations suited to healthcare language, workflows, and risks.</a:t>
            </a:r>
            <a:endParaRPr lang="en-US" sz="2000" b="1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9F2026-C8EB-69C5-9861-590EAA159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EB0317-3CF1-9208-2C52-3452B8F9C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7FBC3-2548-0060-0996-5A045C9B2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5C048F4-33D1-A76E-CF70-DEC42C5E7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Governance, Roles, Responsibilities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A677107-4928-9952-F9F8-71146CEB80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83142F-398A-DAAA-675B-5CBEB9970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Effective governance requires:</a:t>
            </a:r>
          </a:p>
          <a:p>
            <a:r>
              <a:rPr lang="en-US" sz="2000" dirty="0"/>
              <a:t>Clear ownership</a:t>
            </a:r>
          </a:p>
          <a:p>
            <a:r>
              <a:rPr lang="en-US" sz="2000" dirty="0"/>
              <a:t>Decision authority</a:t>
            </a:r>
          </a:p>
          <a:p>
            <a:r>
              <a:rPr lang="en-US" sz="2000" dirty="0"/>
              <a:t>Defined accountability</a:t>
            </a:r>
          </a:p>
          <a:p>
            <a:r>
              <a:rPr lang="en-US" sz="2000" dirty="0"/>
              <a:t>Escalation paths</a:t>
            </a:r>
          </a:p>
          <a:p>
            <a:r>
              <a:rPr lang="en-US" sz="2000" dirty="0"/>
              <a:t>Policy approval mechanisms</a:t>
            </a:r>
          </a:p>
          <a:p>
            <a:r>
              <a:rPr lang="en-US" sz="2000" dirty="0"/>
              <a:t>Management oversight</a:t>
            </a:r>
            <a:endParaRPr lang="en-US" sz="20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B846D2-882E-4B8A-1FE4-08CD2FF5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65D60B-0D0E-B42B-A8AA-ED43A9FEF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2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E8B2A-5920-5811-3B87-15E77451C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2A33872-A7F7-DF78-DD11-DBC2D4331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Risk Management as the Core of Compliance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9C04F84-2E6D-F24C-C650-C0C658ED1C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9E6C59A-A415-80DF-B311-7C2EB7EEA2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Risk management connects business priorities to security decisions. Typical cycle:</a:t>
            </a:r>
          </a:p>
          <a:p>
            <a:r>
              <a:rPr lang="en-US" sz="2000" dirty="0"/>
              <a:t>Context and scope</a:t>
            </a:r>
          </a:p>
          <a:p>
            <a:r>
              <a:rPr lang="en-US" sz="2000" dirty="0"/>
              <a:t>Asset identification</a:t>
            </a:r>
          </a:p>
          <a:p>
            <a:r>
              <a:rPr lang="en-US" sz="2000" dirty="0"/>
              <a:t>Threat and vulnerability analysis</a:t>
            </a:r>
          </a:p>
          <a:p>
            <a:r>
              <a:rPr lang="en-US" sz="2000" dirty="0"/>
              <a:t>Impact and likelihood assessment</a:t>
            </a:r>
          </a:p>
          <a:p>
            <a:r>
              <a:rPr lang="en-US" sz="2000" dirty="0"/>
              <a:t>Risk treatment</a:t>
            </a:r>
          </a:p>
          <a:p>
            <a:r>
              <a:rPr lang="en-US" sz="2000" dirty="0"/>
              <a:t>Residual risk review</a:t>
            </a:r>
            <a:endParaRPr lang="en-US" sz="20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4F29E4-DF65-0711-31D9-7251111E7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A2B930-907C-9E9F-8F60-287736140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62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7CC06-2E8A-47FC-9704-F74887393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8CB6B9B-EF43-2B6B-8863-8B32CEB44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ISO 31000 and Risk Methods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CE25C01-DDBB-4816-8896-D373FC163F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4E7B91D-E035-AD1D-A61D-7C715FA6D1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the healthcare critical infrastructure materials, risk assessment and management are linked to recognized methods such as ISO 31000. Risk methods help institutions decide:</a:t>
            </a:r>
          </a:p>
          <a:p>
            <a:r>
              <a:rPr lang="en-US" sz="2000" dirty="0"/>
              <a:t>What matters most</a:t>
            </a:r>
          </a:p>
          <a:p>
            <a:r>
              <a:rPr lang="en-US" sz="2000" dirty="0"/>
              <a:t>Where exposure is highest</a:t>
            </a:r>
          </a:p>
          <a:p>
            <a:r>
              <a:rPr lang="en-US" sz="2000" dirty="0"/>
              <a:t>Which controls are justified</a:t>
            </a:r>
          </a:p>
          <a:p>
            <a:r>
              <a:rPr lang="en-US" sz="2000" dirty="0"/>
              <a:t>How to prioritize treatment</a:t>
            </a:r>
            <a:endParaRPr lang="en-US" sz="20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B5F89C-ED2C-04B1-0742-825287878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51D8D5-B467-E775-4507-ACDF9D6B6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7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35FEB-6ACE-01AA-EE56-2AC1BC457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5401F61-AD33-24F7-13E6-C2D12B91B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Privacy Regulation: GDPR and Health Data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5475602-469D-2709-4862-889A286660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B2A52B-3EA7-2B63-7EF5-70FE3E0169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Health data is high-sensitivity personal data. Core concerns include:</a:t>
            </a:r>
          </a:p>
          <a:p>
            <a:r>
              <a:rPr lang="en-US" sz="2000" dirty="0"/>
              <a:t>Lawful basis</a:t>
            </a:r>
          </a:p>
          <a:p>
            <a:r>
              <a:rPr lang="en-US" sz="2000" dirty="0"/>
              <a:t>Purpose limitation</a:t>
            </a:r>
          </a:p>
          <a:p>
            <a:r>
              <a:rPr lang="en-US" sz="2000" dirty="0"/>
              <a:t>Data minimization</a:t>
            </a:r>
          </a:p>
          <a:p>
            <a:r>
              <a:rPr lang="en-US" sz="2000" dirty="0"/>
              <a:t>Security of processing</a:t>
            </a:r>
          </a:p>
          <a:p>
            <a:r>
              <a:rPr lang="en-US" sz="2000" dirty="0"/>
              <a:t>Rights of data subjects</a:t>
            </a:r>
          </a:p>
          <a:p>
            <a:r>
              <a:rPr lang="en-US" sz="2000" dirty="0"/>
              <a:t>Breach response obligations</a:t>
            </a:r>
            <a:endParaRPr lang="en-US" sz="20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00D737-7FB1-C6C8-49A5-6404B7458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BA5FCF-A156-D78A-A13F-1FAC0B06C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11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60F54-B611-C8E8-3E6C-45EBF89CE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AC82C65-EEB7-6213-2707-BA4F3AA12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Legal Frameworks Beyond GDPR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8A5263F-AF72-7E74-5D50-4AF548E2B0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ED53810-C3C6-1EE6-B716-A1916DE10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Relevant healthcare security obligations may include:</a:t>
            </a:r>
          </a:p>
          <a:p>
            <a:r>
              <a:rPr lang="en-US" sz="2000" dirty="0"/>
              <a:t>HIPAA</a:t>
            </a:r>
          </a:p>
          <a:p>
            <a:r>
              <a:rPr lang="en-US" sz="2000" dirty="0"/>
              <a:t>HITRUST</a:t>
            </a:r>
          </a:p>
          <a:p>
            <a:r>
              <a:rPr lang="en-US" sz="2000" dirty="0"/>
              <a:t>NIS / NIS2</a:t>
            </a:r>
          </a:p>
          <a:p>
            <a:r>
              <a:rPr lang="en-US" sz="2000" dirty="0"/>
              <a:t>eIDAS</a:t>
            </a:r>
          </a:p>
          <a:p>
            <a:r>
              <a:rPr lang="en-US" sz="2000" dirty="0"/>
              <a:t>Medical Device Regulation</a:t>
            </a:r>
          </a:p>
          <a:p>
            <a:r>
              <a:rPr lang="en-US" sz="2000" dirty="0"/>
              <a:t>In Vitro Diagnostic Regulation</a:t>
            </a:r>
          </a:p>
          <a:p>
            <a:r>
              <a:rPr lang="en-US" sz="2000" dirty="0"/>
              <a:t>Clinical Trials Regulation</a:t>
            </a:r>
            <a:endParaRPr lang="en-US" sz="20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98E13C-BE5C-3E7E-BF83-FCA81D2C1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85369C-A0A7-2BE0-08FE-4FB14F5FE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3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1CED4-22D2-B46E-E08E-5D71852B5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55A5F8E-297E-4106-ED99-1FEE67B3E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NIS2 and Critical Infrastructure Context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DA6D1CA-C206-B211-0273-45D7BC0E39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6CA58BF-8853-B361-FD89-7736267FD8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NIS2 expands cybersecurity expectations for essential and important entities. In the healthcare and CI context, it reinforces:</a:t>
            </a:r>
          </a:p>
          <a:p>
            <a:r>
              <a:rPr lang="en-US" sz="2000" dirty="0"/>
              <a:t>Risk management obligations</a:t>
            </a:r>
          </a:p>
          <a:p>
            <a:r>
              <a:rPr lang="en-US" sz="2000" dirty="0"/>
              <a:t>Governance accountability</a:t>
            </a:r>
          </a:p>
          <a:p>
            <a:r>
              <a:rPr lang="en-US" sz="2000" dirty="0"/>
              <a:t>Supply chain attention</a:t>
            </a:r>
          </a:p>
          <a:p>
            <a:r>
              <a:rPr lang="en-US" sz="2000" dirty="0"/>
              <a:t>Incident reporting</a:t>
            </a:r>
          </a:p>
          <a:p>
            <a:r>
              <a:rPr lang="en-US" sz="2000" dirty="0"/>
              <a:t>Higher management responsibility</a:t>
            </a:r>
            <a:endParaRPr lang="en-US" sz="20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C6990B-FC51-3619-9069-B0B059CC1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F29E3AB-4127-EF7E-58D3-C715CAB3B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55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84335-3DA5-87DE-A395-31D7F3075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BFE418C-E9C8-1223-0541-4868C7586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Security Controls: From Policy to Practice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596131D-4384-B9DF-6DCD-BEDC52C16C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33F06A9-77E4-D89B-93D7-E12BACDB9F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Policies are only meaningful when translated into operational controls, such as:</a:t>
            </a:r>
          </a:p>
          <a:p>
            <a:r>
              <a:rPr lang="en-US" sz="2000" dirty="0"/>
              <a:t>Access control</a:t>
            </a:r>
          </a:p>
          <a:p>
            <a:r>
              <a:rPr lang="en-US" sz="2000" dirty="0"/>
              <a:t>Encryption</a:t>
            </a:r>
          </a:p>
          <a:p>
            <a:r>
              <a:rPr lang="en-US" sz="2000" dirty="0"/>
              <a:t>Logging</a:t>
            </a:r>
          </a:p>
          <a:p>
            <a:r>
              <a:rPr lang="en-US" sz="2000" dirty="0"/>
              <a:t>Backup and recovery</a:t>
            </a:r>
          </a:p>
          <a:p>
            <a:r>
              <a:rPr lang="en-US" sz="2000" dirty="0"/>
              <a:t>Endpoint protection</a:t>
            </a:r>
          </a:p>
          <a:p>
            <a:r>
              <a:rPr lang="en-US" sz="2000" dirty="0"/>
              <a:t>Segmentation</a:t>
            </a:r>
          </a:p>
          <a:p>
            <a:r>
              <a:rPr lang="en-US" sz="2000" dirty="0"/>
              <a:t>Awareness training</a:t>
            </a:r>
          </a:p>
          <a:p>
            <a:r>
              <a:rPr lang="en-US" sz="2000" dirty="0"/>
              <a:t>Vendor management</a:t>
            </a:r>
            <a:endParaRPr lang="en-US" sz="20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23B075-71F2-8C7D-322E-C777F4ADB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B6CE3C-AEA4-473B-9886-A5F6DB0C8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50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6C98D-1A21-AF99-A009-0A2B7EBF4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7D832A-B68F-FD38-A7ED-D7233371F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Evidence, Audit, and Assurance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2ED3D00-C6D3-241D-6EA0-C016EE93AA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38F57C3-360F-EC8F-870C-9F25A443C5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Auditors and assessors look for evidence such as:</a:t>
            </a:r>
          </a:p>
          <a:p>
            <a:r>
              <a:rPr lang="en-US" sz="2000" dirty="0"/>
              <a:t>Risk registers</a:t>
            </a:r>
          </a:p>
          <a:p>
            <a:r>
              <a:rPr lang="en-US" sz="2000" dirty="0"/>
              <a:t>Policies and procedures</a:t>
            </a:r>
          </a:p>
          <a:p>
            <a:r>
              <a:rPr lang="en-US" sz="2000" dirty="0"/>
              <a:t>Training records</a:t>
            </a:r>
          </a:p>
          <a:p>
            <a:r>
              <a:rPr lang="en-US" sz="2000" dirty="0"/>
              <a:t>Asset inventories</a:t>
            </a:r>
          </a:p>
          <a:p>
            <a:r>
              <a:rPr lang="en-US" sz="2000" dirty="0"/>
              <a:t>Incident records</a:t>
            </a:r>
          </a:p>
          <a:p>
            <a:r>
              <a:rPr lang="en-US" sz="2000" dirty="0"/>
              <a:t>Exception handling</a:t>
            </a:r>
          </a:p>
          <a:p>
            <a:r>
              <a:rPr lang="en-US" sz="2000" dirty="0"/>
              <a:t>Control testing results</a:t>
            </a:r>
          </a:p>
          <a:p>
            <a:r>
              <a:rPr lang="en-US" sz="2000" dirty="0"/>
              <a:t>Management review outputs</a:t>
            </a:r>
            <a:endParaRPr lang="en-US" sz="20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1C3078-4DA1-0CF4-87A4-AB07F0058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8C1D4F-60A5-7AEF-F5C9-020F518FF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20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5016A-420B-EEE6-F2C8-36C58912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4840665-78D4-A386-E322-86F64D8BC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Incident Reporting and Response Duties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0C7CF38-4D19-9FEB-B627-E986760BFA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D9BC4C-45A6-8813-CCA7-9FF4322187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Compliance regimes increasingly require organizations to:</a:t>
            </a:r>
          </a:p>
          <a:p>
            <a:r>
              <a:rPr lang="en-US" sz="2000" dirty="0"/>
              <a:t>Detect incidents</a:t>
            </a:r>
          </a:p>
          <a:p>
            <a:r>
              <a:rPr lang="en-US" sz="2000" dirty="0"/>
              <a:t>Escalate rapidly</a:t>
            </a:r>
          </a:p>
          <a:p>
            <a:r>
              <a:rPr lang="en-US" sz="2000" dirty="0"/>
              <a:t>Notify required parties</a:t>
            </a:r>
          </a:p>
          <a:p>
            <a:r>
              <a:rPr lang="en-US" sz="2000" dirty="0"/>
              <a:t>Preserve evidence</a:t>
            </a:r>
          </a:p>
          <a:p>
            <a:r>
              <a:rPr lang="en-US" sz="2000" dirty="0"/>
              <a:t>Coordinate response</a:t>
            </a:r>
          </a:p>
          <a:p>
            <a:r>
              <a:rPr lang="en-US" sz="2000" dirty="0"/>
              <a:t>Learn from events</a:t>
            </a:r>
            <a:endParaRPr lang="en-US" sz="20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E1C3DC-A2EB-249F-A9C6-B0799243E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71496ED-52F4-B9AC-2B41-1ABDA83C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34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A4C55-2CFF-B8E4-2A33-8273ED954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D70C7A-7B41-0B26-ACE1-DFA719F16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Secure Patient Data as a Governance Outcome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AE579A8-4BA1-809E-706C-F2091C5FA1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434EDE-C768-95E7-BF7A-72F1EAAA9C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Governance and regulation ultimately aim to protect:</a:t>
            </a:r>
          </a:p>
          <a:p>
            <a:r>
              <a:rPr lang="en-US" sz="2000" dirty="0"/>
              <a:t>Patient confidentiality</a:t>
            </a:r>
          </a:p>
          <a:p>
            <a:r>
              <a:rPr lang="en-US" sz="2000" dirty="0"/>
              <a:t>Data integrity</a:t>
            </a:r>
          </a:p>
          <a:p>
            <a:r>
              <a:rPr lang="en-US" sz="2000" dirty="0"/>
              <a:t>Service continuity</a:t>
            </a:r>
          </a:p>
          <a:p>
            <a:r>
              <a:rPr lang="en-US" sz="2000" dirty="0"/>
              <a:t>Trust</a:t>
            </a:r>
          </a:p>
          <a:p>
            <a:r>
              <a:rPr lang="en-US" sz="2000" dirty="0"/>
              <a:t>Ethical handling of sensitive information</a:t>
            </a:r>
            <a:endParaRPr lang="en-US" sz="20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A41AF3-F5B3-8B55-6FD2-87D5A1BFD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B875C5-43DA-744E-C9E8-D2348718C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83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81151-B5CC-873A-BFF0-3B1174C19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FD9A756-ACF0-E763-C70D-60F4D02A8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Privacy-Enhancing Technologies and Modern Compliance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00F2910-4877-FB12-D891-65FBBA2EED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6A7778-DBAE-338E-FC2C-2B9111BE65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Modern compliance increasingly involves technical design choices, including:</a:t>
            </a:r>
          </a:p>
          <a:p>
            <a:r>
              <a:rPr lang="en-US" sz="2000" dirty="0"/>
              <a:t>Anonymization</a:t>
            </a:r>
          </a:p>
          <a:p>
            <a:r>
              <a:rPr lang="en-US" sz="2000" dirty="0"/>
              <a:t>Pseudonymization</a:t>
            </a:r>
          </a:p>
          <a:p>
            <a:r>
              <a:rPr lang="en-US" sz="2000" dirty="0"/>
              <a:t>Differential privacy</a:t>
            </a:r>
          </a:p>
          <a:p>
            <a:r>
              <a:rPr lang="en-US" sz="2000" dirty="0"/>
              <a:t>Secure sharing approaches</a:t>
            </a:r>
          </a:p>
          <a:p>
            <a:r>
              <a:rPr lang="en-US" sz="2000" dirty="0"/>
              <a:t>Privacy-preserving AI approaches</a:t>
            </a:r>
            <a:endParaRPr lang="en-US" sz="20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71602A-0C41-D035-24D0-4DACAE8AF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425792-EC58-C307-658B-2D6DA050B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Advanced Critical Infrastructure Security for Health</a:t>
            </a:r>
            <a:br>
              <a:rPr lang="en-US" sz="2800" dirty="0"/>
            </a:br>
            <a:r>
              <a:rPr lang="en-US" sz="2400" i="1" dirty="0"/>
              <a:t>Course Overview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93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3067" y="1749479"/>
            <a:ext cx="5885179" cy="533400"/>
          </a:xfrm>
        </p:spPr>
        <p:txBody>
          <a:bodyPr anchor="ctr">
            <a:normAutofit/>
          </a:bodyPr>
          <a:lstStyle/>
          <a:p>
            <a:r>
              <a:rPr lang="en-US" dirty="0"/>
              <a:t>Introduction to Critical Infrastructure Security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93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6FB1A8-1908-DADA-0537-299927EBE5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33067" y="3009613"/>
            <a:ext cx="5885179" cy="533400"/>
          </a:xfrm>
        </p:spPr>
        <p:txBody>
          <a:bodyPr anchor="ctr"/>
          <a:lstStyle/>
          <a:p>
            <a:r>
              <a:rPr lang="en-GB" dirty="0"/>
              <a:t>Regulations and Standards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930" y="2378035"/>
            <a:ext cx="788639" cy="533400"/>
          </a:xfrm>
        </p:spPr>
        <p:txBody>
          <a:bodyPr/>
          <a:lstStyle/>
          <a:p>
            <a:r>
              <a:rPr lang="en-GB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3067" y="2378035"/>
            <a:ext cx="6336871" cy="533400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Common Security Weaknesses and Threat Landscape</a:t>
            </a:r>
            <a:endParaRPr lang="en-GB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49028-CE9F-7D8F-9A7D-B68E333B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F081538-B528-D859-55BF-B1B3643DA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Challenges of Implementation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2367C1F-701D-41BA-2A9A-DCE48E44C3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785D4BE-4D68-A49B-6270-D766BEB1EE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Organizations struggle because of:</a:t>
            </a:r>
          </a:p>
          <a:p>
            <a:r>
              <a:rPr lang="en-US" sz="2000" dirty="0"/>
              <a:t>Limited resources</a:t>
            </a:r>
          </a:p>
          <a:p>
            <a:r>
              <a:rPr lang="en-US" sz="2000" dirty="0"/>
              <a:t>Legacy systems</a:t>
            </a:r>
          </a:p>
          <a:p>
            <a:r>
              <a:rPr lang="en-US" sz="2000" dirty="0"/>
              <a:t>Skills shortages</a:t>
            </a:r>
          </a:p>
          <a:p>
            <a:r>
              <a:rPr lang="en-US" sz="2000" dirty="0"/>
              <a:t>Fragmented ownership</a:t>
            </a:r>
          </a:p>
          <a:p>
            <a:r>
              <a:rPr lang="en-US" sz="2000" dirty="0"/>
              <a:t>Clinical operational pressures</a:t>
            </a:r>
          </a:p>
          <a:p>
            <a:r>
              <a:rPr lang="en-US" sz="2000" dirty="0"/>
              <a:t>Complex supplier ecosystems</a:t>
            </a:r>
            <a:endParaRPr lang="en-US" sz="20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E42BD4-CC74-DDAB-DFA5-2D908A40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0D87AC4-7076-BC67-39AE-0463F7E58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80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766D2-A1A6-C0EA-F39F-EA837BE40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FF583E5-617E-7072-2DA2-03F069F52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191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Building a Practical Compliance Program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725C593-084F-F52E-A3DC-D231FBCBBA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D561BE0-941E-E811-D7FF-577C0E07B6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1999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Recommended sequence: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Define scope and governance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Build asset and data inventories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Perform risk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Map obligations and standards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and implement controls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Train people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Test and audit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Improve continuously</a:t>
            </a:r>
            <a:endParaRPr lang="en-US" sz="20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A487AE-DA81-247F-5140-1C6519A50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DF3953E-6F1E-B11F-D8B9-EAD102903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13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8B1F7-0F08-30F6-597A-B6722117F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C01AD54-85D8-FE32-E115-4C92C551E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Key Takeaways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FAB77C4-1D31-94A7-D1FC-816A78E383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6CBB09-FE3A-CD33-7F79-8C11729E73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7629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Regulations establish accountability and minimum expectations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Compliance is necessary but not sufficient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ISO 27001 gives structure; ISO 27799 adds healthcare specificity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Risk management is the organizing principle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Healthcare security must align law, governance, technology, and operations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53B211-4F86-7EB7-31E5-A49BFA84E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E690F6-A96E-E43C-3FD9-FD4D26D5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Please send all questions to: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829774" cy="1524000"/>
          </a:xfrm>
        </p:spPr>
        <p:txBody>
          <a:bodyPr>
            <a:normAutofit/>
          </a:bodyPr>
          <a:lstStyle/>
          <a:p>
            <a:r>
              <a:rPr lang="en-GB" noProof="0" dirty="0"/>
              <a:t>T3: Regulations and Standards</a:t>
            </a:r>
            <a:endParaRPr lang="en-US" dirty="0"/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7AD7D6C-D172-8AFC-118B-18AC7AA734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6322" y="2252394"/>
            <a:ext cx="5797518" cy="2532966"/>
          </a:xfrm>
        </p:spPr>
        <p:txBody>
          <a:bodyPr/>
          <a:lstStyle/>
          <a:p>
            <a:r>
              <a:rPr lang="en-US" dirty="0"/>
              <a:t>Compliance, Governance, and Security in Healthcare and Critical Infrastructure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Learning Objectives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4817" y="2479935"/>
            <a:ext cx="5919103" cy="41711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Students should be able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Distinguish compliance from actual security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Explain the role of standards in healthcare cybersecurity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Describe NIST, ISO 27001, ISO 27799, GDPR, NIS/NIS2, and related frameworks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Understand governance, risk, and control alignment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Design a realistic compliance-oriented security program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6A22-5102-BE81-11C7-8BB24DC2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F86825-037C-2B4C-A229-118A2B25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Why Regulations Matter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96AB5A-77FF-D9A0-F1BB-FC74208F30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FF24D9-850D-B7A6-FE33-D4CD2B412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7629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Regulations and standards matter because they:</a:t>
            </a:r>
          </a:p>
          <a:p>
            <a:r>
              <a:rPr lang="en-US" sz="2000" dirty="0"/>
              <a:t>Define minimum expectations</a:t>
            </a:r>
          </a:p>
          <a:p>
            <a:r>
              <a:rPr lang="en-US" sz="2000" dirty="0"/>
              <a:t>Clarify responsibilities</a:t>
            </a:r>
          </a:p>
          <a:p>
            <a:r>
              <a:rPr lang="en-US" sz="2000" dirty="0"/>
              <a:t>Support auditability</a:t>
            </a:r>
          </a:p>
          <a:p>
            <a:r>
              <a:rPr lang="en-US" sz="2000" dirty="0"/>
              <a:t>Improve consistency</a:t>
            </a:r>
          </a:p>
          <a:p>
            <a:r>
              <a:rPr lang="en-US" sz="2000" dirty="0"/>
              <a:t>Enable cross-organizational trust</a:t>
            </a:r>
          </a:p>
          <a:p>
            <a:r>
              <a:rPr lang="en-US" sz="2000" dirty="0"/>
              <a:t>Promote risk-based decision-making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9BDF62-EFB4-187E-4538-FAE28D99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6BB9D5-20D2-CC3D-41A5-0C67D1E9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2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9D9AA-5A9C-1188-86D6-658D05AFA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E2A2DFB-8E3F-3EB6-724F-CB4F3E6C0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Compliance Is Not the Same as Security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324E2A-1E30-B164-84D5-F55F00FB26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9249D1-8386-0087-0E07-C9EF59864F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76299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Compliance means meeting stated requirements.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Security means being resilient against real threats.</a:t>
            </a:r>
          </a:p>
          <a:p>
            <a:pPr marL="0" indent="0">
              <a:buNone/>
            </a:pPr>
            <a:r>
              <a:rPr lang="en-US" sz="2000" dirty="0"/>
              <a:t>An organization may be:</a:t>
            </a:r>
          </a:p>
          <a:p>
            <a:r>
              <a:rPr lang="en-US" sz="2000" dirty="0"/>
              <a:t>Compliant but fragile</a:t>
            </a:r>
          </a:p>
          <a:p>
            <a:r>
              <a:rPr lang="en-US" sz="2000" dirty="0"/>
              <a:t>Secure in some controls but non-compliant in governance</a:t>
            </a:r>
          </a:p>
          <a:p>
            <a:r>
              <a:rPr lang="en-US" sz="2000" dirty="0"/>
              <a:t>Both compliant and resilient</a:t>
            </a:r>
          </a:p>
          <a:p>
            <a:r>
              <a:rPr lang="en-US" sz="2000" dirty="0"/>
              <a:t>Neither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B6CC54-B7A9-998C-4499-AEC4044E1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A7EF2AB-0495-3CEC-328C-961B7F610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5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5E151-AF24-ED22-DD8F-25AFD18A6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992BEC1-B62C-0F9B-6894-A6E40783B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5315" y="3436222"/>
            <a:ext cx="2482817" cy="91390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Compliance vs Security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A662E93-93EF-931B-2DFC-9FD48B3E470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C42723-E324-1999-C6DE-EA2B2B4E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D2643AC-B30E-690D-7DE5-D0E685E0D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092F897-3577-9800-9596-6BFF26CD81BC}"/>
              </a:ext>
            </a:extLst>
          </p:cNvPr>
          <p:cNvSpPr/>
          <p:nvPr/>
        </p:nvSpPr>
        <p:spPr>
          <a:xfrm>
            <a:off x="7679341" y="399314"/>
            <a:ext cx="4204579" cy="3983814"/>
          </a:xfrm>
          <a:prstGeom prst="ellipse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t"/>
          <a:lstStyle/>
          <a:p>
            <a:pPr algn="ctr"/>
            <a:r>
              <a:rPr lang="en-GB" sz="2800" b="1" dirty="0"/>
              <a:t>Compliance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EA642D-AEE4-C0D2-C9AB-64B2FAEC8058}"/>
              </a:ext>
            </a:extLst>
          </p:cNvPr>
          <p:cNvSpPr/>
          <p:nvPr/>
        </p:nvSpPr>
        <p:spPr>
          <a:xfrm>
            <a:off x="7679341" y="2556853"/>
            <a:ext cx="4204579" cy="3983814"/>
          </a:xfrm>
          <a:prstGeom prst="ellipse">
            <a:avLst/>
          </a:prstGeom>
          <a:solidFill>
            <a:srgbClr val="C071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0" bIns="36000" rtlCol="0" anchor="b"/>
          <a:lstStyle/>
          <a:p>
            <a:pPr algn="ctr"/>
            <a:r>
              <a:rPr lang="en-GB" sz="2800" b="1" dirty="0"/>
              <a:t>Security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DAA56-7EEE-9F26-D8E7-A48FFFA5A204}"/>
              </a:ext>
            </a:extLst>
          </p:cNvPr>
          <p:cNvSpPr txBox="1"/>
          <p:nvPr/>
        </p:nvSpPr>
        <p:spPr>
          <a:xfrm>
            <a:off x="8062548" y="1445561"/>
            <a:ext cx="3514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Mandatory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Audits and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Baseline obligations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179C5-A546-7F91-2EA4-A278C0137B03}"/>
              </a:ext>
            </a:extLst>
          </p:cNvPr>
          <p:cNvSpPr txBox="1"/>
          <p:nvPr/>
        </p:nvSpPr>
        <p:spPr>
          <a:xfrm>
            <a:off x="8152805" y="5032755"/>
            <a:ext cx="3751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Real risk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Adversary-focused defense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Resilience and recovery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0FD54-769D-F618-089C-4CEBF629AAEB}"/>
              </a:ext>
            </a:extLst>
          </p:cNvPr>
          <p:cNvSpPr txBox="1"/>
          <p:nvPr/>
        </p:nvSpPr>
        <p:spPr>
          <a:xfrm>
            <a:off x="7826023" y="2848959"/>
            <a:ext cx="3751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Overlap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Useful baseline, but not sufficient alone</a:t>
            </a:r>
          </a:p>
        </p:txBody>
      </p:sp>
    </p:spTree>
    <p:extLst>
      <p:ext uri="{BB962C8B-B14F-4D97-AF65-F5344CB8AC3E}">
        <p14:creationId xmlns:p14="http://schemas.microsoft.com/office/powerpoint/2010/main" val="272417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279EE-F19B-584C-6FB6-AF672A1BF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1206023-C968-DC0F-B374-E10711EAE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268" y="-16552"/>
            <a:ext cx="6397871" cy="1184234"/>
          </a:xfrm>
        </p:spPr>
        <p:txBody>
          <a:bodyPr>
            <a:normAutofit/>
          </a:bodyPr>
          <a:lstStyle/>
          <a:p>
            <a:r>
              <a:rPr lang="en-GB" sz="3200" dirty="0"/>
              <a:t>Cybersecurity Regulatory and Standards Landscape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5A253E2-5A13-4A21-FBD1-F424AC9F37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9411A3-6925-E093-5008-B02EFBAECC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ENISA</a:t>
            </a:r>
          </a:p>
          <a:p>
            <a:r>
              <a:rPr lang="en-GB" sz="2000" dirty="0"/>
              <a:t>NIS2 Directive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29034A-36A6-696A-40D1-D5A9E385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D36009-6DE9-847B-2784-5237DBC0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28A5AE-567F-CCD5-D7C0-C1A8B031109F}"/>
              </a:ext>
            </a:extLst>
          </p:cNvPr>
          <p:cNvSpPr/>
          <p:nvPr/>
        </p:nvSpPr>
        <p:spPr>
          <a:xfrm>
            <a:off x="0" y="1526366"/>
            <a:ext cx="12192000" cy="53628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46BC18-4B75-8433-8546-2424F763BF69}"/>
              </a:ext>
            </a:extLst>
          </p:cNvPr>
          <p:cNvSpPr/>
          <p:nvPr/>
        </p:nvSpPr>
        <p:spPr>
          <a:xfrm>
            <a:off x="672000" y="2262171"/>
            <a:ext cx="3168000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NIST CSF</a:t>
            </a:r>
            <a:br>
              <a:rPr lang="en-GB" dirty="0"/>
            </a:br>
            <a:r>
              <a:rPr lang="en-GB" sz="1600" dirty="0"/>
              <a:t>Risk-based framework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027DD2-1DC4-640D-DE31-E2E139D4526F}"/>
              </a:ext>
            </a:extLst>
          </p:cNvPr>
          <p:cNvSpPr/>
          <p:nvPr/>
        </p:nvSpPr>
        <p:spPr>
          <a:xfrm>
            <a:off x="1952000" y="4821829"/>
            <a:ext cx="3168000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ETSI</a:t>
            </a:r>
            <a:br>
              <a:rPr lang="en-GB" dirty="0"/>
            </a:br>
            <a:r>
              <a:rPr lang="en-GB" sz="1600" dirty="0"/>
              <a:t>Telecom / ICT standards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44F46D-629C-390E-72C2-60D7B2CAB5E0}"/>
              </a:ext>
            </a:extLst>
          </p:cNvPr>
          <p:cNvSpPr/>
          <p:nvPr/>
        </p:nvSpPr>
        <p:spPr>
          <a:xfrm>
            <a:off x="4512000" y="2262171"/>
            <a:ext cx="3168000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ISO/IEC 27001</a:t>
            </a:r>
            <a:br>
              <a:rPr lang="en-GB" dirty="0"/>
            </a:br>
            <a:r>
              <a:rPr lang="en-GB" sz="1600" dirty="0"/>
              <a:t>ISMS and governance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6A4B7F-AB2F-C5CF-AE53-7F9400AEBBA2}"/>
              </a:ext>
            </a:extLst>
          </p:cNvPr>
          <p:cNvSpPr/>
          <p:nvPr/>
        </p:nvSpPr>
        <p:spPr>
          <a:xfrm>
            <a:off x="8352000" y="2224180"/>
            <a:ext cx="3168000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IENISA/NIS2</a:t>
            </a:r>
            <a:br>
              <a:rPr lang="en-GB" dirty="0"/>
            </a:br>
            <a:r>
              <a:rPr lang="en-GB" sz="1600" dirty="0"/>
              <a:t>EU essential services security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C991D6-9142-CFA7-4181-75FF7203A234}"/>
              </a:ext>
            </a:extLst>
          </p:cNvPr>
          <p:cNvSpPr/>
          <p:nvPr/>
        </p:nvSpPr>
        <p:spPr>
          <a:xfrm>
            <a:off x="7072000" y="4807556"/>
            <a:ext cx="3168000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Sector-specific Rules</a:t>
            </a:r>
            <a:br>
              <a:rPr lang="en-GB" dirty="0"/>
            </a:br>
            <a:r>
              <a:rPr lang="en-GB" sz="1600" dirty="0"/>
              <a:t>Healthcare, energy, transport</a:t>
            </a:r>
            <a:endParaRPr lang="en-GB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6ECA0E9-3E5C-5851-C029-6A35E6FADC33}"/>
              </a:ext>
            </a:extLst>
          </p:cNvPr>
          <p:cNvCxnSpPr>
            <a:stCxn id="31" idx="2"/>
            <a:endCxn id="32" idx="0"/>
          </p:cNvCxnSpPr>
          <p:nvPr/>
        </p:nvCxnSpPr>
        <p:spPr>
          <a:xfrm>
            <a:off x="2256000" y="3702171"/>
            <a:ext cx="1280000" cy="1119658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ED2E89-D5F0-6A5C-0BFA-324DD70BA442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 flipH="1">
            <a:off x="8656000" y="3664180"/>
            <a:ext cx="1280000" cy="1143376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FDA66F-166A-2F6E-C169-F76B6DDD1462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3536000" y="3736445"/>
            <a:ext cx="2535635" cy="1085384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558A1C-BC95-026D-9EF6-A487AE67E00D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>
            <a:off x="6096000" y="3702171"/>
            <a:ext cx="2560000" cy="1105385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4212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995</Words>
  <Application>Microsoft Office PowerPoint</Application>
  <PresentationFormat>Widescreen</PresentationFormat>
  <Paragraphs>242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Book Antiqua</vt:lpstr>
      <vt:lpstr>Calibri</vt:lpstr>
      <vt:lpstr>Century Gothic</vt:lpstr>
      <vt:lpstr>Courier New</vt:lpstr>
      <vt:lpstr>Wingdings</vt:lpstr>
      <vt:lpstr>Custom</vt:lpstr>
      <vt:lpstr>Advanced Critical Infrastructure Security for Health</vt:lpstr>
      <vt:lpstr>PowerPoint Presentation</vt:lpstr>
      <vt:lpstr>Advanced Critical Infrastructure Security for Health Course Overview</vt:lpstr>
      <vt:lpstr>T3: Regulations and Standards</vt:lpstr>
      <vt:lpstr>Learning Objectives</vt:lpstr>
      <vt:lpstr>Why Regulations Matter</vt:lpstr>
      <vt:lpstr>Compliance Is Not the Same as Security</vt:lpstr>
      <vt:lpstr>Compliance vs Security</vt:lpstr>
      <vt:lpstr>Cybersecurity Regulatory and Standards Landscape</vt:lpstr>
      <vt:lpstr>The Regulatory Landscape in Healthcare</vt:lpstr>
      <vt:lpstr>NIST Cybersecurity Framework</vt:lpstr>
      <vt:lpstr>NIST Framework</vt:lpstr>
      <vt:lpstr>The Five NIST Functions in Practice</vt:lpstr>
      <vt:lpstr>ISO/IEC 27001</vt:lpstr>
      <vt:lpstr>NIST Framework</vt:lpstr>
      <vt:lpstr>Why ISO/IEC 27001 Matters in Healthcare</vt:lpstr>
      <vt:lpstr>ISO 27001, ISO 27002, and Annex A</vt:lpstr>
      <vt:lpstr>ISO 27799: Healthcare-Specific Security Guidance</vt:lpstr>
      <vt:lpstr>Governance, Roles, Responsibilities</vt:lpstr>
      <vt:lpstr>Risk Management as the Core of Compliance</vt:lpstr>
      <vt:lpstr>ISO 31000 and Risk Methods</vt:lpstr>
      <vt:lpstr>Privacy Regulation: GDPR and Health Data</vt:lpstr>
      <vt:lpstr>Legal Frameworks Beyond GDPR</vt:lpstr>
      <vt:lpstr>NIS2 and Critical Infrastructure Context</vt:lpstr>
      <vt:lpstr>Security Controls: From Policy to Practice</vt:lpstr>
      <vt:lpstr>Evidence, Audit, and Assurance</vt:lpstr>
      <vt:lpstr>Incident Reporting and Response Duties</vt:lpstr>
      <vt:lpstr>Secure Patient Data as a Governance Outcome</vt:lpstr>
      <vt:lpstr>Privacy-Enhancing Technologies and Modern Compliance</vt:lpstr>
      <vt:lpstr>Challenges of Implementation</vt:lpstr>
      <vt:lpstr>Building a Practical Compliance Program</vt:lpstr>
      <vt:lpstr>Key Takeaways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2026-04-06T12:28:32Z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