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embeddedFontLst>
    <p:embeddedFont>
      <p:font typeface="Book Antiqua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7" roundtripDataSignature="AMtx7miVAkB7c1O2rIz2oGlQuEcu6TjP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bold.fntdata"/><Relationship Id="rId20" Type="http://schemas.openxmlformats.org/officeDocument/2006/relationships/slide" Target="slides/slide15.xml"/><Relationship Id="rId42" Type="http://schemas.openxmlformats.org/officeDocument/2006/relationships/font" Target="fonts/BookAntiqua-boldItalic.fntdata"/><Relationship Id="rId41" Type="http://schemas.openxmlformats.org/officeDocument/2006/relationships/font" Target="fonts/BookAntiqua-italic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6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BookAntiqua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2" name="Google Shape;32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2" name="Google Shape;33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2" name="Google Shape;34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2" name="Google Shape;35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2" name="Google Shape;3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2" name="Google Shape;37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2" name="Google Shape;38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2" name="Google Shape;39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2" name="Google Shape;40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2" name="Google Shape;41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2" name="Google Shape;42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2" name="Google Shape;43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2" name="Google Shape;44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2" name="Google Shape;45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2" name="Google Shape;46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2" name="Google Shape;47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2" name="Google Shape;48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2" name="Google Shape;49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2" name="Google Shape;502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2" name="Google Shape;51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2" name="Google Shape;522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2" name="Google Shape;532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2" name="Google Shape;542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4" name="Google Shape;2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8" name="Google Shape;26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8" name="Google Shape;27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2" name="Google Shape;30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/>
          <p:nvPr/>
        </p:nvSpPr>
        <p:spPr>
          <a:xfrm>
            <a:off x="5032131" y="-30007"/>
            <a:ext cx="6064493" cy="68798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5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35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" name="Google Shape;19;p35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" name="Google Shape;20;p35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4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44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44"/>
          <p:cNvSpPr txBox="1"/>
          <p:nvPr>
            <p:ph idx="3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idx="4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3" name="Google Shape;113;p44"/>
          <p:cNvSpPr/>
          <p:nvPr/>
        </p:nvSpPr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4"/>
          <p:cNvSpPr txBox="1"/>
          <p:nvPr>
            <p:ph idx="5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6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6" name="Google Shape;116;p44"/>
          <p:cNvSpPr txBox="1"/>
          <p:nvPr>
            <p:ph idx="7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7" name="Google Shape;117;p44"/>
          <p:cNvSpPr txBox="1"/>
          <p:nvPr>
            <p:ph idx="8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4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1" name="Google Shape;121;p45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45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45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0" name="Google Shape;130;p45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1" name="Google Shape;131;p45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32" name="Google Shape;132;p4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4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4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46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46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46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49" name="Google Shape;149;p4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4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4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47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7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47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47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47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47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47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3" name="Google Shape;163;p47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4" name="Google Shape;164;p47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66" name="Google Shape;166;p4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4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48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2" name="Google Shape;172;p48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8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48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48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48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p48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0" name="Google Shape;180;p48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1" name="Google Shape;181;p48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2" name="Google Shape;182;p48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83" name="Google Shape;183;p48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4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9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49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9" name="Google Shape;189;p49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9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1" name="Google Shape;191;p49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49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4" name="Google Shape;194;p49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5" name="Google Shape;195;p49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6" name="Google Shape;196;p49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7" name="Google Shape;197;p49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8" name="Google Shape;198;p49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9" name="Google Shape;199;p49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0" name="Google Shape;200;p49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4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3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24" name="Google Shape;24;p3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37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42" name="Google Shape;42;p3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37"/>
          <p:cNvSpPr/>
          <p:nvPr/>
        </p:nvSpPr>
        <p:spPr>
          <a:xfrm>
            <a:off x="1804430" y="5008931"/>
            <a:ext cx="3842918" cy="4350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" name="Google Shape;50;p38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" name="Google Shape;51;p38"/>
          <p:cNvSpPr txBox="1"/>
          <p:nvPr>
            <p:ph idx="3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38"/>
          <p:cNvSpPr/>
          <p:nvPr/>
        </p:nvSpPr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9"/>
          <p:cNvGrpSpPr/>
          <p:nvPr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sp>
          <p:nvSpPr>
            <p:cNvPr id="55" name="Google Shape;55;p39"/>
            <p:cNvSpPr/>
            <p:nvPr/>
          </p:nvSpPr>
          <p:spPr>
            <a:xfrm>
              <a:off x="6140328" y="2242"/>
              <a:ext cx="6049150" cy="6862481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6" name="Google Shape;56;p39"/>
            <p:cNvSpPr/>
            <p:nvPr/>
          </p:nvSpPr>
          <p:spPr>
            <a:xfrm rot="10800000">
              <a:off x="5382569" y="5060315"/>
              <a:ext cx="927943" cy="18013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57" name="Google Shape;57;p39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/>
          <p:nvPr>
            <p:ph idx="2" type="pic"/>
          </p:nvPr>
        </p:nvSpPr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9" name="Google Shape;59;p39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40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40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" name="Google Shape;65;p40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4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1" name="Google Shape;71;p41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42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sp>
          <p:nvSpPr>
            <p:cNvPr id="76" name="Google Shape;76;p42"/>
            <p:cNvSpPr/>
            <p:nvPr/>
          </p:nvSpPr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7" name="Google Shape;77;p42"/>
            <p:cNvSpPr/>
            <p:nvPr/>
          </p:nvSpPr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78" name="Google Shape;78;p42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42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42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2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42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42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2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42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42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2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3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sp>
          <p:nvSpPr>
            <p:cNvPr id="93" name="Google Shape;93;p43"/>
            <p:cNvSpPr/>
            <p:nvPr/>
          </p:nvSpPr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4" name="Google Shape;94;p43"/>
            <p:cNvSpPr/>
            <p:nvPr/>
          </p:nvSpPr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95" name="Google Shape;95;p43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3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43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3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43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43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3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43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43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3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/>
          <p:nvPr>
            <p:ph type="ctrTitle"/>
          </p:nvPr>
        </p:nvSpPr>
        <p:spPr>
          <a:xfrm>
            <a:off x="6238889" y="794465"/>
            <a:ext cx="4899300" cy="25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Sicurezza avanzata delle infrastrutture critiche nel settore sanitario</a:t>
            </a:r>
            <a:endParaRPr/>
          </a:p>
        </p:txBody>
      </p:sp>
      <p:sp>
        <p:nvSpPr>
          <p:cNvPr id="209" name="Google Shape;209;p1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A CURA DI: </a:t>
            </a:r>
            <a:endParaRPr/>
          </a:p>
        </p:txBody>
      </p:sp>
      <p:sp>
        <p:nvSpPr>
          <p:cNvPr id="210" name="Google Shape;210;p1"/>
          <p:cNvSpPr txBox="1"/>
          <p:nvPr>
            <p:ph idx="3" type="body"/>
          </p:nvPr>
        </p:nvSpPr>
        <p:spPr>
          <a:xfrm>
            <a:off x="6238897" y="3806728"/>
            <a:ext cx="44658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/>
              <a:t>CSP008_C_H</a:t>
            </a:r>
            <a:endParaRPr/>
          </a:p>
        </p:txBody>
      </p:sp>
      <p:sp>
        <p:nvSpPr>
          <p:cNvPr id="211" name="Google Shape;211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212" name="Google Shape;21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4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13" name="Google Shape;21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14" name="Google Shape;2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Il quadro normativo nel settore sanitario</a:t>
            </a:r>
            <a:endParaRPr/>
          </a:p>
        </p:txBody>
      </p:sp>
      <p:pic>
        <p:nvPicPr>
          <p:cNvPr descr="Uma imagem com captura de ecrã, círculo, luz&#10;&#10;Descrição gerada automaticamente" id="325" name="Google Shape;325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26" name="Google Shape;326;p10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Le organizzazioni sanitarie operano in presenza di obblighi che si sovrappongono: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Normativa sulla privacy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Quadri normativi sulla sicurezza informatica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Normativa relativa ai dispositivi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Obblighi di segnalazione degli incidenti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Regole di governance specifiche del settore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Requisiti di terze parti</a:t>
            </a:r>
            <a:endParaRPr/>
          </a:p>
        </p:txBody>
      </p:sp>
      <p:cxnSp>
        <p:nvCxnSpPr>
          <p:cNvPr id="327" name="Google Shape;327;p1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1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Quadro di riferimento per la sicurezza informatica del NIST</a:t>
            </a:r>
            <a:endParaRPr/>
          </a:p>
        </p:txBody>
      </p:sp>
      <p:pic>
        <p:nvPicPr>
          <p:cNvPr descr="Uma imagem com captura de ecrã, círculo, luz&#10;&#10;Descrição gerada automaticamente" id="335" name="Google Shape;33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36" name="Google Shape;336;p11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Il NIST CSF organizza le attività di sicurezza in: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Identificare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Proteggere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Rilevare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Rispondere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Ripristino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1" i="1" lang="en-US" sz="2000"/>
              <a:t>È utile perché offre una visione del ciclo di vita e un linguaggio comune tra gli stakeholder tecnici e manageriali.</a:t>
            </a:r>
            <a:endParaRPr/>
          </a:p>
        </p:txBody>
      </p:sp>
      <p:cxnSp>
        <p:nvCxnSpPr>
          <p:cNvPr id="337" name="Google Shape;337;p1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1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"/>
          <p:cNvSpPr txBox="1"/>
          <p:nvPr>
            <p:ph type="ctrTitle"/>
          </p:nvPr>
        </p:nvSpPr>
        <p:spPr>
          <a:xfrm>
            <a:off x="6148813" y="347134"/>
            <a:ext cx="5611388" cy="702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Quadro di riferimento del NIST</a:t>
            </a:r>
            <a:endParaRPr/>
          </a:p>
        </p:txBody>
      </p:sp>
      <p:pic>
        <p:nvPicPr>
          <p:cNvPr descr="Uma imagem com captura de ecrã, círculo, luz&#10;&#10;Descrição gerada automaticamente" id="345" name="Google Shape;34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346" name="Google Shape;346;p1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1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0310" y="698393"/>
            <a:ext cx="7114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Le cinque funzioni del NIST nella pratica</a:t>
            </a:r>
            <a:endParaRPr sz="3200"/>
          </a:p>
        </p:txBody>
      </p:sp>
      <p:pic>
        <p:nvPicPr>
          <p:cNvPr descr="Uma imagem com captura de ecrã, círculo, luz&#10;&#10;Descrição gerada automaticamente" id="355" name="Google Shape;355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56" name="Google Shape;356;p13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Identificare</a:t>
            </a:r>
            <a:r>
              <a:rPr lang="en-US" sz="2000"/>
              <a:t>: risorse, contesto aziendale, rischi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Proteggere</a:t>
            </a:r>
            <a:r>
              <a:rPr lang="en-US" sz="2000"/>
              <a:t>: controllo degli accessi, sensibilizzazione, misure di sicurezza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Rilevare</a:t>
            </a:r>
            <a:r>
              <a:rPr lang="en-US" sz="2000"/>
              <a:t>: monitoraggio, anomalie, registrazione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Rispondere</a:t>
            </a:r>
            <a:r>
              <a:rPr lang="en-US" sz="2000"/>
              <a:t>: gestione degli incidenti e coordinamento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Ripristino</a:t>
            </a:r>
            <a:r>
              <a:rPr lang="en-US" sz="2000"/>
              <a:t>: ripristino, resilienza, lezioni apprese</a:t>
            </a:r>
            <a:endParaRPr b="1" i="1" sz="2000"/>
          </a:p>
        </p:txBody>
      </p:sp>
      <p:cxnSp>
        <p:nvCxnSpPr>
          <p:cNvPr id="357" name="Google Shape;357;p1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1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ISO/IEC 27001</a:t>
            </a:r>
            <a:endParaRPr sz="3200"/>
          </a:p>
        </p:txBody>
      </p:sp>
      <p:pic>
        <p:nvPicPr>
          <p:cNvPr descr="Uma imagem com captura de ecrã, círculo, luz&#10;&#10;Descrição gerada automaticamente" id="365" name="Google Shape;365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66" name="Google Shape;366;p14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La norma ISO 27001 è lo standard di riferimento per i sistemi di gestione della sicurezza delle informazioni (ISMS). Essa definisce le modalità con cui un'organizzazione definisce, implementa, mantiene e migliora continuamente la gestione della sicurezza delle informazioni.</a:t>
            </a:r>
            <a:endParaRPr b="1" i="1" sz="2000"/>
          </a:p>
        </p:txBody>
      </p:sp>
      <p:cxnSp>
        <p:nvCxnSpPr>
          <p:cNvPr id="367" name="Google Shape;367;p1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1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/>
          <p:nvPr>
            <p:ph type="ctrTitle"/>
          </p:nvPr>
        </p:nvSpPr>
        <p:spPr>
          <a:xfrm>
            <a:off x="6148813" y="347134"/>
            <a:ext cx="5611388" cy="702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Quadro di riferimento del NIST</a:t>
            </a:r>
            <a:endParaRPr/>
          </a:p>
        </p:txBody>
      </p:sp>
      <p:pic>
        <p:nvPicPr>
          <p:cNvPr descr="Uma imagem com captura de ecrã, círculo, luz&#10;&#10;Descrição gerada automaticamente" id="375" name="Google Shape;37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376" name="Google Shape;376;p1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1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0310" y="698393"/>
            <a:ext cx="7114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Perché la norma ISO/IEC 27001 è importante nel settore sanitario</a:t>
            </a:r>
            <a:endParaRPr sz="3200"/>
          </a:p>
        </p:txBody>
      </p:sp>
      <p:pic>
        <p:nvPicPr>
          <p:cNvPr descr="Uma imagem com captura de ecrã, círculo, luz&#10;&#10;Descrição gerada automaticamente" id="385" name="Google Shape;385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86" name="Google Shape;386;p16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Il settore sanitario trae vantaggio dalla norma ISO/IEC 27001 perché aiuta 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Definire l'ambito e la responsabilità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Organizzare la valutazione dei rischi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Collegare i controlli alla gestione dei rischi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Documentare politiche e procedure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Prepararsi agli audit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Promuovere il miglioramento continuo</a:t>
            </a:r>
            <a:endParaRPr i="1" sz="2000"/>
          </a:p>
        </p:txBody>
      </p:sp>
      <p:cxnSp>
        <p:nvCxnSpPr>
          <p:cNvPr id="387" name="Google Shape;387;p1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1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ISO 27001, ISO 27002 e Allegato A</a:t>
            </a:r>
            <a:endParaRPr sz="3200"/>
          </a:p>
        </p:txBody>
      </p:sp>
      <p:pic>
        <p:nvPicPr>
          <p:cNvPr descr="Uma imagem com captura de ecrã, círculo, luz&#10;&#10;Descrição gerada automaticamente" id="395" name="Google Shape;39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96" name="Google Shape;396;p17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Una semplice relazione: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La norma ISO 27001 definisce i requisiti dell'ISMS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L'Allegato A fa riferimento all'insieme dei controlli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ISO 27002 fornisce linee guida per l'implementazione dei controlli</a:t>
            </a:r>
            <a:endParaRPr i="1" sz="2000"/>
          </a:p>
        </p:txBody>
      </p:sp>
      <p:cxnSp>
        <p:nvCxnSpPr>
          <p:cNvPr id="397" name="Google Shape;397;p1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8" name="Google Shape;398;p1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ISO 27799: Linee guida sulla sicurezza specifiche per il settore sanitario</a:t>
            </a:r>
            <a:endParaRPr sz="3200"/>
          </a:p>
        </p:txBody>
      </p:sp>
      <p:pic>
        <p:nvPicPr>
          <p:cNvPr descr="Uma imagem com captura de ecrã, círculo, luz&#10;&#10;Descrição gerada automaticamente" id="405" name="Google Shape;405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06" name="Google Shape;406;p18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La norma ISO 27799 adatta le linee guida sulla sicurezza delle informazioni al settore sanitario. Si basa sulle norme ISO 27001 e ISO 27002 e fornisce raccomandazioni adeguate al linguaggio, ai flussi di lavoro e ai rischi del settore sanitario.</a:t>
            </a:r>
            <a:endParaRPr b="1" i="1" sz="2000"/>
          </a:p>
        </p:txBody>
      </p:sp>
      <p:cxnSp>
        <p:nvCxnSpPr>
          <p:cNvPr id="407" name="Google Shape;407;p1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1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Governance, ruoli, responsabilità</a:t>
            </a:r>
            <a:endParaRPr sz="3200"/>
          </a:p>
        </p:txBody>
      </p:sp>
      <p:pic>
        <p:nvPicPr>
          <p:cNvPr descr="Uma imagem com captura de ecrã, círculo, luz&#10;&#10;Descrição gerada automaticamente" id="415" name="Google Shape;415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16" name="Google Shape;416;p19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Una governance efficace richiede: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Chiara attribuzione delle responsabilità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Potere decisionale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Responsabilità definita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Percorsi di escalation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Meccanismi di approvazione delle politiche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Supervisione da parte del management</a:t>
            </a:r>
            <a:endParaRPr i="1" sz="2000"/>
          </a:p>
        </p:txBody>
      </p:sp>
      <p:cxnSp>
        <p:nvCxnSpPr>
          <p:cNvPr id="417" name="Google Shape;417;p1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1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02" y="1338943"/>
            <a:ext cx="11808595" cy="41801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La gestione del rischio come elemento centrale della conformità</a:t>
            </a:r>
            <a:endParaRPr sz="3200"/>
          </a:p>
        </p:txBody>
      </p:sp>
      <p:pic>
        <p:nvPicPr>
          <p:cNvPr descr="Uma imagem com captura de ecrã, círculo, luz&#10;&#10;Descrição gerada automaticamente" id="425" name="Google Shape;425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26" name="Google Shape;426;p20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La gestione del rischio collega le priorità aziendali alle decisioni in materia di sicurezza. Ciclo tipico: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Contesto e ambito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Identificazione delle risorse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Analisi delle minacce e delle vulnerabilità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Valutazione dell'impatto e della probabilità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Trattamento del rischio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Revisione del rischio residuo</a:t>
            </a:r>
            <a:endParaRPr i="1" sz="2000"/>
          </a:p>
        </p:txBody>
      </p:sp>
      <p:cxnSp>
        <p:nvCxnSpPr>
          <p:cNvPr id="427" name="Google Shape;427;p2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" name="Google Shape;428;p2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ISO 31000 e metodi di gestione del rischio</a:t>
            </a:r>
            <a:endParaRPr sz="3200"/>
          </a:p>
        </p:txBody>
      </p:sp>
      <p:pic>
        <p:nvPicPr>
          <p:cNvPr descr="Uma imagem com captura de ecrã, círculo, luz&#10;&#10;Descrição gerada automaticamente" id="435" name="Google Shape;435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36" name="Google Shape;436;p21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Nel settore delle infrastrutture critiche sanitarie, la valutazione e la gestione dei rischi sono legate a metodi riconosciuti come la norma ISO 31000. I metodi di gestione del rischio aiutano le istituzioni a decidere: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Cosa conta di più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Dove l'esposizione è più elevata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Quali controlli sono giustificati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Come stabilire le priorità di trattamento</a:t>
            </a:r>
            <a:endParaRPr i="1" sz="2000"/>
          </a:p>
        </p:txBody>
      </p:sp>
      <p:cxnSp>
        <p:nvCxnSpPr>
          <p:cNvPr id="437" name="Google Shape;437;p2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p2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Regolamento sulla privacy: GDPR e dati sanitari</a:t>
            </a:r>
            <a:endParaRPr sz="3200"/>
          </a:p>
        </p:txBody>
      </p:sp>
      <p:pic>
        <p:nvPicPr>
          <p:cNvPr descr="Uma imagem com captura de ecrã, círculo, luz&#10;&#10;Descrição gerada automaticamente" id="445" name="Google Shape;44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46" name="Google Shape;446;p22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I dati sanitari sono dati personali altamente sensibili. Le principali preoccupazioni includono: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Base giuridica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Limitazione delle finalità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Minimizzazione dei 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Sicurezza del trattamento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Diritti degli interessati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Obblighi in caso di violazione</a:t>
            </a:r>
            <a:endParaRPr i="1" sz="2000"/>
          </a:p>
        </p:txBody>
      </p:sp>
      <p:cxnSp>
        <p:nvCxnSpPr>
          <p:cNvPr id="447" name="Google Shape;447;p2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8" name="Google Shape;448;p2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Quadri normativi oltre il GDPR</a:t>
            </a:r>
            <a:endParaRPr sz="3200"/>
          </a:p>
        </p:txBody>
      </p:sp>
      <p:pic>
        <p:nvPicPr>
          <p:cNvPr descr="Uma imagem com captura de ecrã, círculo, luz&#10;&#10;Descrição gerada automaticamente" id="455" name="Google Shape;45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56" name="Google Shape;456;p23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Gli obblighi di sicurezza in ambito sanitario possono includere: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HIPAA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HITRUST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NIS / NIS2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eIDAS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Regolamento sui dispositivi medici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Regolamento sui dispositivi diagnostici in vitro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Regolamento sulle sperimentazioni cliniche</a:t>
            </a:r>
            <a:endParaRPr i="1" sz="2000"/>
          </a:p>
        </p:txBody>
      </p:sp>
      <p:cxnSp>
        <p:nvCxnSpPr>
          <p:cNvPr id="457" name="Google Shape;457;p2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2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NIS2 e il contesto delle infrastrutture critiche</a:t>
            </a:r>
            <a:endParaRPr sz="3200"/>
          </a:p>
        </p:txBody>
      </p:sp>
      <p:pic>
        <p:nvPicPr>
          <p:cNvPr descr="Uma imagem com captura de ecrã, círculo, luz&#10;&#10;Descrição gerada automaticamente" id="465" name="Google Shape;46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66" name="Google Shape;466;p24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La NIS2 amplia le aspettative in materia di sicurezza informatica per gli enti essenziali e importanti. Nel contesto sanitario e delle infrastrutture critiche, essa rafforza: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Obblighi di gestione del rischio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Responsabilità di governance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L'attenzione alla catena di approvvigionamento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Segnalazione degli incidenti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Maggiore responsabilità del management</a:t>
            </a:r>
            <a:endParaRPr i="1" sz="2000"/>
          </a:p>
        </p:txBody>
      </p:sp>
      <p:cxnSp>
        <p:nvCxnSpPr>
          <p:cNvPr id="467" name="Google Shape;467;p2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2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Controlli di sicurezza: dalle linee guida alla pratica</a:t>
            </a:r>
            <a:endParaRPr sz="3200"/>
          </a:p>
        </p:txBody>
      </p:sp>
      <p:pic>
        <p:nvPicPr>
          <p:cNvPr descr="Uma imagem com captura de ecrã, círculo, luz&#10;&#10;Descrição gerada automaticamente" id="475" name="Google Shape;475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76" name="Google Shape;476;p25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Le politiche hanno senso solo se tradotte in controlli operativi, quali: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Controllo degli accessi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Crittografia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Registrazione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Backup e ripristino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Protezione degli endpoint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Segmentazione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Formazione sulla consapevolezza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Gestione dei fornitori</a:t>
            </a:r>
            <a:endParaRPr i="1" sz="2000"/>
          </a:p>
        </p:txBody>
      </p:sp>
      <p:cxnSp>
        <p:nvCxnSpPr>
          <p:cNvPr id="477" name="Google Shape;477;p2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2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6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Prove, revisione e certificazione</a:t>
            </a:r>
            <a:endParaRPr sz="3200"/>
          </a:p>
        </p:txBody>
      </p:sp>
      <p:pic>
        <p:nvPicPr>
          <p:cNvPr descr="Uma imagem com captura de ecrã, círculo, luz&#10;&#10;Descrição gerada automaticamente" id="485" name="Google Shape;485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86" name="Google Shape;486;p26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I revisori e i valutatori ricercano prove quali: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Registri dei rischi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Politiche e procedure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Documentazione relativa alla formazione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Inventari delle risorse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Registri degli incidenti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Gestione delle eccezioni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Risultati dei test di controllo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Risultati della revisione della direzione</a:t>
            </a:r>
            <a:endParaRPr i="1" sz="2000"/>
          </a:p>
        </p:txBody>
      </p:sp>
      <p:cxnSp>
        <p:nvCxnSpPr>
          <p:cNvPr id="487" name="Google Shape;487;p2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2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7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Obblighi in materia di segnalazione e risposta agli incidenti</a:t>
            </a:r>
            <a:endParaRPr sz="3200"/>
          </a:p>
        </p:txBody>
      </p:sp>
      <p:pic>
        <p:nvPicPr>
          <p:cNvPr descr="Uma imagem com captura de ecrã, círculo, luz&#10;&#10;Descrição gerada automaticamente" id="495" name="Google Shape;49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96" name="Google Shape;496;p27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I regimi di conformità richiedono sempre più spesso alle organizzazioni di: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Individuare gli incidenti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Segnalare rapidamente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Notifichino le parti interessate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Conservare le prove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Coordinare la risposta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Imparare dagli eventi</a:t>
            </a:r>
            <a:endParaRPr i="1" sz="2000"/>
          </a:p>
        </p:txBody>
      </p:sp>
      <p:cxnSp>
        <p:nvCxnSpPr>
          <p:cNvPr id="497" name="Google Shape;497;p2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2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8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La protezione dei dati dei pazienti come risultato della governance</a:t>
            </a:r>
            <a:endParaRPr sz="3200"/>
          </a:p>
        </p:txBody>
      </p:sp>
      <p:pic>
        <p:nvPicPr>
          <p:cNvPr descr="Uma imagem com captura de ecrã, círculo, luz&#10;&#10;Descrição gerada automaticamente" id="505" name="Google Shape;505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06" name="Google Shape;506;p28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La governance e la regolamentazione mirano in ultima analisi a proteggere: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La riservatezza dei pazienti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L'integrità dei 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La continuità del servizio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Fiducia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Gestione etica delle informazioni sensibili</a:t>
            </a:r>
            <a:endParaRPr i="1" sz="2000"/>
          </a:p>
        </p:txBody>
      </p:sp>
      <p:cxnSp>
        <p:nvCxnSpPr>
          <p:cNvPr id="507" name="Google Shape;507;p2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8" name="Google Shape;508;p2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Tecnologie per il rafforzamento della privacy e conformità normativa</a:t>
            </a:r>
            <a:endParaRPr sz="3200"/>
          </a:p>
        </p:txBody>
      </p:sp>
      <p:pic>
        <p:nvPicPr>
          <p:cNvPr descr="Uma imagem com captura de ecrã, círculo, luz&#10;&#10;Descrição gerada automaticamente" id="515" name="Google Shape;515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16" name="Google Shape;516;p29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La conformità moderna comporta sempre più spesso scelte di progettazione tecnica, tra cui: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Anonimizzazione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Pseudonimizzazione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Privacy differenziale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Approcci di condivisione sicura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Approcci di IA che preservano la privacy</a:t>
            </a:r>
            <a:endParaRPr i="1" sz="2000"/>
          </a:p>
        </p:txBody>
      </p:sp>
      <p:cxnSp>
        <p:nvCxnSpPr>
          <p:cNvPr id="517" name="Google Shape;517;p2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p2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riting at a desk&#10;" id="227" name="Google Shape;22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94" r="7594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28" name="Google Shape;228;p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n-US" sz="2800"/>
              <a:t>Sicurezza avanzata delle infrastrutture critiche per la sanità</a:t>
            </a:r>
            <a:br>
              <a:rPr lang="en-US" sz="2800"/>
            </a:br>
            <a:r>
              <a:rPr i="1" lang="en-US" sz="2400"/>
              <a:t>Panoramica del corso</a:t>
            </a:r>
            <a:endParaRPr/>
          </a:p>
        </p:txBody>
      </p:sp>
      <p:sp>
        <p:nvSpPr>
          <p:cNvPr id="230" name="Google Shape;230;p3"/>
          <p:cNvSpPr txBox="1"/>
          <p:nvPr>
            <p:ph idx="1" type="body"/>
          </p:nvPr>
        </p:nvSpPr>
        <p:spPr>
          <a:xfrm>
            <a:off x="613930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T1.</a:t>
            </a:r>
            <a:endParaRPr/>
          </a:p>
        </p:txBody>
      </p:sp>
      <p:sp>
        <p:nvSpPr>
          <p:cNvPr id="231" name="Google Shape;231;p3"/>
          <p:cNvSpPr txBox="1"/>
          <p:nvPr>
            <p:ph idx="3" type="body"/>
          </p:nvPr>
        </p:nvSpPr>
        <p:spPr>
          <a:xfrm>
            <a:off x="1433067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Introduzione alla sicurezza delle infrastrutture critiche</a:t>
            </a:r>
            <a:endParaRPr/>
          </a:p>
        </p:txBody>
      </p:sp>
      <p:sp>
        <p:nvSpPr>
          <p:cNvPr id="232" name="Google Shape;232;p3"/>
          <p:cNvSpPr txBox="1"/>
          <p:nvPr>
            <p:ph idx="4" type="body"/>
          </p:nvPr>
        </p:nvSpPr>
        <p:spPr>
          <a:xfrm>
            <a:off x="613930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T3.</a:t>
            </a:r>
            <a:endParaRPr/>
          </a:p>
        </p:txBody>
      </p:sp>
      <p:sp>
        <p:nvSpPr>
          <p:cNvPr id="233" name="Google Shape;233;p3"/>
          <p:cNvSpPr txBox="1"/>
          <p:nvPr>
            <p:ph idx="5" type="body"/>
          </p:nvPr>
        </p:nvSpPr>
        <p:spPr>
          <a:xfrm>
            <a:off x="1433067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Normative e standard</a:t>
            </a:r>
            <a:endParaRPr/>
          </a:p>
        </p:txBody>
      </p:sp>
      <p:sp>
        <p:nvSpPr>
          <p:cNvPr id="234" name="Google Shape;234;p3"/>
          <p:cNvSpPr txBox="1"/>
          <p:nvPr>
            <p:ph idx="13" type="body"/>
          </p:nvPr>
        </p:nvSpPr>
        <p:spPr>
          <a:xfrm>
            <a:off x="613930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T2.</a:t>
            </a:r>
            <a:endParaRPr/>
          </a:p>
        </p:txBody>
      </p:sp>
      <p:sp>
        <p:nvSpPr>
          <p:cNvPr id="235" name="Google Shape;235;p3"/>
          <p:cNvSpPr txBox="1"/>
          <p:nvPr>
            <p:ph idx="14" type="body"/>
          </p:nvPr>
        </p:nvSpPr>
        <p:spPr>
          <a:xfrm>
            <a:off x="1433067" y="2378035"/>
            <a:ext cx="6336871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Punti deboli comuni della sicurezza e panorama delle minacce</a:t>
            </a: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"/>
          <p:cNvSpPr/>
          <p:nvPr/>
        </p:nvSpPr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8" name="Google Shape;238;p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39" name="Google Shape;23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Sfide legate all'attuazione</a:t>
            </a:r>
            <a:endParaRPr sz="3200"/>
          </a:p>
        </p:txBody>
      </p:sp>
      <p:pic>
        <p:nvPicPr>
          <p:cNvPr descr="Uma imagem com captura de ecrã, círculo, luz&#10;&#10;Descrição gerada automaticamente" id="525" name="Google Shape;525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26" name="Google Shape;526;p30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Le organizzazioni incontrano difficoltà a causa di: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Risorse limitate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Sistemi legacy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Carenza di competenze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Proprietà frammentata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Pressioni operative cliniche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Ecosistemi di fornitori complessi</a:t>
            </a:r>
            <a:endParaRPr i="1" sz="2000"/>
          </a:p>
        </p:txBody>
      </p:sp>
      <p:cxnSp>
        <p:nvCxnSpPr>
          <p:cNvPr id="527" name="Google Shape;527;p3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8" name="Google Shape;528;p3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"/>
          <p:cNvSpPr txBox="1"/>
          <p:nvPr>
            <p:ph type="ctrTitle"/>
          </p:nvPr>
        </p:nvSpPr>
        <p:spPr>
          <a:xfrm>
            <a:off x="5878191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Creazione di un programma di conformità pratico</a:t>
            </a:r>
            <a:endParaRPr sz="3200"/>
          </a:p>
        </p:txBody>
      </p:sp>
      <p:pic>
        <p:nvPicPr>
          <p:cNvPr descr="Uma imagem com captura de ecrã, círculo, luz&#10;&#10;Descrição gerada automaticamente" id="535" name="Google Shape;535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36" name="Google Shape;536;p31"/>
          <p:cNvSpPr txBox="1"/>
          <p:nvPr>
            <p:ph idx="3" type="body"/>
          </p:nvPr>
        </p:nvSpPr>
        <p:spPr>
          <a:xfrm>
            <a:off x="6043190" y="2479935"/>
            <a:ext cx="5840730" cy="419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Sequenza consigliata: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Definire l'ambito e la governance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Creare inventari delle risorse e dei dati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Eseguire la valutazione dei rischi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Mappare gli obblighi e gli standard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Selezionare e implementare i controlli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Formare il personale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Testare e verificare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Book Antiqua"/>
              <a:buAutoNum type="arabicPeriod"/>
            </a:pPr>
            <a:r>
              <a:rPr lang="en-US" sz="2000"/>
              <a:t>Migliorare continuamente</a:t>
            </a:r>
            <a:endParaRPr i="1" sz="2000"/>
          </a:p>
        </p:txBody>
      </p:sp>
      <p:cxnSp>
        <p:nvCxnSpPr>
          <p:cNvPr id="537" name="Google Shape;537;p3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8" name="Google Shape;538;p3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Punti chiave</a:t>
            </a:r>
            <a:endParaRPr/>
          </a:p>
        </p:txBody>
      </p:sp>
      <p:pic>
        <p:nvPicPr>
          <p:cNvPr descr="Uma imagem com captura de ecrã, círculo, luz&#10;&#10;Descrição gerada automaticamente" id="545" name="Google Shape;545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46" name="Google Shape;546;p32"/>
          <p:cNvSpPr txBox="1"/>
          <p:nvPr>
            <p:ph idx="3" type="body"/>
          </p:nvPr>
        </p:nvSpPr>
        <p:spPr>
          <a:xfrm>
            <a:off x="6043190" y="2479936"/>
            <a:ext cx="5840730" cy="376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Le normative stabiliscono le responsabilità e i requisiti minimi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La conformità è necessaria ma non sufficiente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La norma ISO 27001 fornisce una struttura; la norma ISO 27799 aggiunge specificità al settore sanitario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La gestione del rischio è il principio organizzativo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La sicurezza sanitaria deve allineare legislazione, governance, tecnologia e operazioni</a:t>
            </a:r>
            <a:endParaRPr sz="2000"/>
          </a:p>
        </p:txBody>
      </p:sp>
      <p:cxnSp>
        <p:nvCxnSpPr>
          <p:cNvPr id="547" name="Google Shape;547;p3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8" name="Google Shape;548;p3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3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Grazie</a:t>
            </a:r>
            <a:endParaRPr/>
          </a:p>
        </p:txBody>
      </p:sp>
      <p:pic>
        <p:nvPicPr>
          <p:cNvPr descr="A person and person looking at a computer screen" id="554" name="Google Shape;554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7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55" name="Google Shape;555;p33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Si prega di inviare tutte le domande 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gehad@example.com</a:t>
            </a:r>
            <a:endParaRPr/>
          </a:p>
        </p:txBody>
      </p:sp>
      <p:grpSp>
        <p:nvGrpSpPr>
          <p:cNvPr id="556" name="Google Shape;556;p33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557" name="Google Shape;557;p33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58" name="Google Shape;558;p33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59" name="Google Shape;559;p3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60" name="Google Shape;560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>
            <p:ph type="ctrTitle"/>
          </p:nvPr>
        </p:nvSpPr>
        <p:spPr>
          <a:xfrm>
            <a:off x="796322" y="320040"/>
            <a:ext cx="68297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T3: Normative e standard</a:t>
            </a:r>
            <a:endParaRPr/>
          </a:p>
        </p:txBody>
      </p:sp>
      <p:pic>
        <p:nvPicPr>
          <p:cNvPr descr="A cup of coffee and a notebook on a table&#10;&#10;Description automatically generated" id="247" name="Google Shape;247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261" r="18261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48" name="Google Shape;248;p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4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4"/>
          <p:cNvSpPr/>
          <p:nvPr/>
        </p:nvSpPr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1" name="Google Shape;251;p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52" name="Google Shape;25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4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Conformità, governance e sicurezza nel settore sanitario e nelle infrastrutture critiche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Obiettivi didattici</a:t>
            </a:r>
            <a:endParaRPr/>
          </a:p>
        </p:txBody>
      </p:sp>
      <p:pic>
        <p:nvPicPr>
          <p:cNvPr descr="Uma imagem com captura de ecrã, círculo, luz&#10;&#10;Descrição gerada automaticamente" id="261" name="Google Shape;261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62" name="Google Shape;262;p5"/>
          <p:cNvSpPr txBox="1"/>
          <p:nvPr>
            <p:ph idx="3" type="body"/>
          </p:nvPr>
        </p:nvSpPr>
        <p:spPr>
          <a:xfrm>
            <a:off x="5964817" y="2479935"/>
            <a:ext cx="5919103" cy="4171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Gli studenti dovrebbero essere in grado di: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Distinguere la conformità dalla sicurezza effettiva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Spiegare il ruolo degli standard nella sicurezza informatica nel settore sanitario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Descrivere NIST, ISO 27001, ISO 27799, GDPR, NIS/NIS2 e i relativi framework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Comprendere l'allineamento tra governance, rischio e controllo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Progettare un programma di sicurezza realistico e orientato alla conformità</a:t>
            </a:r>
            <a:endParaRPr/>
          </a:p>
        </p:txBody>
      </p:sp>
      <p:cxnSp>
        <p:nvCxnSpPr>
          <p:cNvPr id="263" name="Google Shape;263;p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Perché le normative sono importanti</a:t>
            </a:r>
            <a:endParaRPr/>
          </a:p>
        </p:txBody>
      </p:sp>
      <p:pic>
        <p:nvPicPr>
          <p:cNvPr descr="Uma imagem com captura de ecrã, círculo, luz&#10;&#10;Descrição gerada automaticamente" id="271" name="Google Shape;271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72" name="Google Shape;272;p6"/>
          <p:cNvSpPr txBox="1"/>
          <p:nvPr>
            <p:ph idx="3" type="body"/>
          </p:nvPr>
        </p:nvSpPr>
        <p:spPr>
          <a:xfrm>
            <a:off x="6043190" y="2479936"/>
            <a:ext cx="5840730" cy="376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Le normative e gli standard sono importanti perché: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Definiscono le aspettative minime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Chiariscono le responsabilità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Supportano la verificabilità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Migliorano la coerenza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Favoriscono la fiducia tra le organizzazioni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Promuovere un processo decisionale basato sul rischio</a:t>
            </a:r>
            <a:endParaRPr/>
          </a:p>
        </p:txBody>
      </p:sp>
      <p:cxnSp>
        <p:nvCxnSpPr>
          <p:cNvPr id="273" name="Google Shape;273;p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La conformità non equivale alla sicurezza</a:t>
            </a:r>
            <a:endParaRPr sz="3200"/>
          </a:p>
        </p:txBody>
      </p:sp>
      <p:pic>
        <p:nvPicPr>
          <p:cNvPr descr="Uma imagem com captura de ecrã, círculo, luz&#10;&#10;Descrição gerada automaticamente" id="281" name="Google Shape;28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82" name="Google Shape;282;p7"/>
          <p:cNvSpPr txBox="1"/>
          <p:nvPr>
            <p:ph idx="3" type="body"/>
          </p:nvPr>
        </p:nvSpPr>
        <p:spPr>
          <a:xfrm>
            <a:off x="6043190" y="2479936"/>
            <a:ext cx="5840730" cy="376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000"/>
              <a:t>Conformità significa soddisfare i requisiti stabiliti.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000"/>
              <a:t>La sicurezza significa essere resilienti di fronte a minacce reali.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Un'organizzazione può essere: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Conforme ma fragile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Sicura in alcuni controlli ma non conforme nella governance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Sia conforme che resiliente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Nessuna delle due</a:t>
            </a:r>
            <a:endParaRPr/>
          </a:p>
        </p:txBody>
      </p:sp>
      <p:cxnSp>
        <p:nvCxnSpPr>
          <p:cNvPr id="283" name="Google Shape;283;p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"/>
          <p:cNvSpPr txBox="1"/>
          <p:nvPr>
            <p:ph type="ctrTitle"/>
          </p:nvPr>
        </p:nvSpPr>
        <p:spPr>
          <a:xfrm>
            <a:off x="5245315" y="3436222"/>
            <a:ext cx="2482817" cy="9139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 Antiqua"/>
              <a:buNone/>
            </a:pPr>
            <a:r>
              <a:rPr lang="en-US" sz="3200"/>
              <a:t>Conformità vs Sicurezza</a:t>
            </a:r>
            <a:endParaRPr sz="3200"/>
          </a:p>
        </p:txBody>
      </p:sp>
      <p:pic>
        <p:nvPicPr>
          <p:cNvPr descr="Uma imagem com captura de ecrã, círculo, luz&#10;&#10;Descrição gerada automaticamente" id="291" name="Google Shape;291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292" name="Google Shape;292;p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7679341" y="399314"/>
            <a:ext cx="4204579" cy="3983814"/>
          </a:xfrm>
          <a:prstGeom prst="ellipse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Conformità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7679341" y="2556853"/>
            <a:ext cx="4204579" cy="3983814"/>
          </a:xfrm>
          <a:prstGeom prst="ellipse">
            <a:avLst/>
          </a:prstGeom>
          <a:solidFill>
            <a:srgbClr val="C07120">
              <a:alpha val="54901"/>
            </a:srgbClr>
          </a:solidFill>
          <a:ln>
            <a:noFill/>
          </a:ln>
        </p:spPr>
        <p:txBody>
          <a:bodyPr anchorCtr="0" anchor="b" bIns="36000" lIns="180000" spcFirstLastPara="1" rIns="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Sicurezza</a:t>
            </a: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8062548" y="1445561"/>
            <a:ext cx="35149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Requisiti obbligatori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Audit e rendicontazione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Obblighi di base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8152805" y="5032755"/>
            <a:ext cx="37514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Riduzione effettiva del rischio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Difesa incentrata sull'avversario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Resilienza e ripristino</a:t>
            </a:r>
            <a:endParaRPr/>
          </a:p>
        </p:txBody>
      </p:sp>
      <p:sp>
        <p:nvSpPr>
          <p:cNvPr id="298" name="Google Shape;298;p8"/>
          <p:cNvSpPr txBox="1"/>
          <p:nvPr/>
        </p:nvSpPr>
        <p:spPr>
          <a:xfrm>
            <a:off x="7826023" y="2848959"/>
            <a:ext cx="375144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Sovrapposizione</a:t>
            </a: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 di riferimento utile, ma non sufficiente da sola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/>
          <p:nvPr>
            <p:ph type="ctrTitle"/>
          </p:nvPr>
        </p:nvSpPr>
        <p:spPr>
          <a:xfrm>
            <a:off x="6016268" y="-16552"/>
            <a:ext cx="6397871" cy="11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Panorama normativo e degli standard in materia di sicurezza informatica</a:t>
            </a:r>
            <a:endParaRPr/>
          </a:p>
        </p:txBody>
      </p:sp>
      <p:pic>
        <p:nvPicPr>
          <p:cNvPr descr="Uma imagem com captura de ecrã, círculo, luz&#10;&#10;Descrição gerada automaticamente" id="305" name="Google Shape;305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06" name="Google Shape;306;p9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ENISA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Direttiva NIS2</a:t>
            </a:r>
            <a:endParaRPr sz="2000"/>
          </a:p>
        </p:txBody>
      </p:sp>
      <p:cxnSp>
        <p:nvCxnSpPr>
          <p:cNvPr id="307" name="Google Shape;307;p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0" y="1526366"/>
            <a:ext cx="12192000" cy="53628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672000" y="2262171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NIST CSF</a:t>
            </a: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Quadro basato sul rischio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1952000" y="4821829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ETSI</a:t>
            </a: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 per le telecomunicazioni / ICT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4512000" y="2262171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27001</a:t>
            </a: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ISMS e governance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352000" y="2224180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IENISA/NIS2</a:t>
            </a: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Sicurezza dei servizi essenziali dell'UE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7072000" y="4807556"/>
            <a:ext cx="3168000" cy="144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Norme settoriali</a:t>
            </a: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Sanità, energia, trasporti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5" name="Google Shape;315;p9"/>
          <p:cNvCxnSpPr>
            <a:stCxn id="310" idx="2"/>
            <a:endCxn id="311" idx="0"/>
          </p:cNvCxnSpPr>
          <p:nvPr/>
        </p:nvCxnSpPr>
        <p:spPr>
          <a:xfrm>
            <a:off x="2256000" y="3702171"/>
            <a:ext cx="1280100" cy="11196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9"/>
          <p:cNvCxnSpPr>
            <a:stCxn id="313" idx="2"/>
            <a:endCxn id="314" idx="0"/>
          </p:cNvCxnSpPr>
          <p:nvPr/>
        </p:nvCxnSpPr>
        <p:spPr>
          <a:xfrm flipH="1">
            <a:off x="8655900" y="3664180"/>
            <a:ext cx="1280100" cy="11433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9"/>
          <p:cNvCxnSpPr>
            <a:endCxn id="311" idx="0"/>
          </p:cNvCxnSpPr>
          <p:nvPr/>
        </p:nvCxnSpPr>
        <p:spPr>
          <a:xfrm flipH="1">
            <a:off x="3536000" y="3736429"/>
            <a:ext cx="2535600" cy="10854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9"/>
          <p:cNvCxnSpPr>
            <a:stCxn id="312" idx="2"/>
            <a:endCxn id="314" idx="0"/>
          </p:cNvCxnSpPr>
          <p:nvPr/>
        </p:nvCxnSpPr>
        <p:spPr>
          <a:xfrm>
            <a:off x="6096000" y="3702171"/>
            <a:ext cx="2559900" cy="11055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