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8"/>
  </p:notesMasterIdLst>
  <p:handoutMasterIdLst>
    <p:handoutMasterId r:id="rId39"/>
  </p:handoutMasterIdLst>
  <p:sldIdLst>
    <p:sldId id="376" r:id="rId5"/>
    <p:sldId id="407" r:id="rId6"/>
    <p:sldId id="388" r:id="rId7"/>
    <p:sldId id="503" r:id="rId8"/>
    <p:sldId id="409" r:id="rId9"/>
    <p:sldId id="481" r:id="rId10"/>
    <p:sldId id="505" r:id="rId11"/>
    <p:sldId id="538" r:id="rId12"/>
    <p:sldId id="506" r:id="rId13"/>
    <p:sldId id="507" r:id="rId14"/>
    <p:sldId id="508" r:id="rId15"/>
    <p:sldId id="509" r:id="rId16"/>
    <p:sldId id="539" r:id="rId17"/>
    <p:sldId id="529" r:id="rId18"/>
    <p:sldId id="528" r:id="rId19"/>
    <p:sldId id="530" r:id="rId20"/>
    <p:sldId id="510" r:id="rId21"/>
    <p:sldId id="531" r:id="rId22"/>
    <p:sldId id="511" r:id="rId23"/>
    <p:sldId id="540" r:id="rId24"/>
    <p:sldId id="532" r:id="rId25"/>
    <p:sldId id="541" r:id="rId26"/>
    <p:sldId id="533" r:id="rId27"/>
    <p:sldId id="534" r:id="rId28"/>
    <p:sldId id="542" r:id="rId29"/>
    <p:sldId id="512" r:id="rId30"/>
    <p:sldId id="535" r:id="rId31"/>
    <p:sldId id="536" r:id="rId32"/>
    <p:sldId id="537" r:id="rId33"/>
    <p:sldId id="513" r:id="rId34"/>
    <p:sldId id="514" r:id="rId35"/>
    <p:sldId id="527" r:id="rId36"/>
    <p:sldId id="3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120"/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66" d="100"/>
          <a:sy n="66" d="100"/>
        </p:scale>
        <p:origin x="332" y="1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2FA3AA99-0E41-4235-9364-7D689D221C2C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D98B50E7-387C-476F-B232-74DBF81C1356}">
      <dgm:prSet phldrT="[Text]" phldr="0"/>
      <dgm:spPr/>
      <dgm:t>
        <a:bodyPr/>
        <a:lstStyle/>
        <a:p>
          <a:r>
            <a:rPr lang="en-GB" b="1">
              <a:solidFill>
                <a:schemeClr val="bg1"/>
              </a:solidFill>
            </a:rPr>
            <a:t>Εθνικά κράτη / Ομάδες προχωρημένων απειλών (APT)</a:t>
          </a:r>
          <a:br>
            <a:rPr lang="en-GB" b="1">
              <a:solidFill>
                <a:schemeClr val="bg1"/>
              </a:solidFill>
            </a:rPr>
          </a:br>
          <a:r>
            <a:rPr lang="en-GB" b="0">
              <a:solidFill>
                <a:schemeClr val="bg1"/>
              </a:solidFill>
            </a:rPr>
            <a:t>Υψηλή ικανότητα, στρατηγικοί στόχοι</a:t>
          </a:r>
          <a:endParaRPr lang="en-GB" b="0" dirty="0">
            <a:solidFill>
              <a:schemeClr val="bg1"/>
            </a:solidFill>
          </a:endParaRPr>
        </a:p>
      </dgm:t>
    </dgm:pt>
    <dgm:pt modelId="{DE477803-0516-45A6-8C32-E374247E929F}" type="par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7C2DB354-F916-431F-9F61-4ED288905997}" type="sibTrans" cxnId="{BDCC3F38-6E8D-4C1B-8425-23E5697E450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ADEBBAC-BC44-43CF-81F0-DF2B80457AC7}">
      <dgm:prSet phldrT="[Text]" phldr="0"/>
      <dgm:spPr/>
      <dgm:t>
        <a:bodyPr/>
        <a:lstStyle/>
        <a:p>
          <a:r>
            <a:rPr lang="en-GB" b="1">
              <a:solidFill>
                <a:schemeClr val="bg1"/>
              </a:solidFill>
            </a:rPr>
            <a:t>Οργανωμένο κυβερνοέγκλημα</a:t>
          </a:r>
          <a:br>
            <a:rPr lang="en-GB" b="1">
              <a:solidFill>
                <a:schemeClr val="bg1"/>
              </a:solidFill>
            </a:rPr>
          </a:br>
          <a:r>
            <a:rPr lang="en-GB" b="0">
              <a:solidFill>
                <a:schemeClr val="bg1"/>
              </a:solidFill>
            </a:rPr>
            <a:t>Κίνητρο το κέρδος, λογισμικό εκβιασμού, κατάχρηση της εφοδιαστικής αλυσίδας</a:t>
          </a:r>
          <a:endParaRPr lang="en-GB" b="1" dirty="0">
            <a:solidFill>
              <a:schemeClr val="bg1"/>
            </a:solidFill>
          </a:endParaRPr>
        </a:p>
      </dgm:t>
    </dgm:pt>
    <dgm:pt modelId="{D99AA521-16CA-4ECD-97F6-FA8E0E6CC45A}" type="par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38C0DE9-8D43-4A8F-B3B2-6B1735D343C5}" type="sibTrans" cxnId="{3F4745FC-7EA5-478D-B416-F9CC80ED38A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8EB4E3E-C719-44FF-A43C-261866CE9D7D}">
      <dgm:prSet phldrT="[Text]" phldr="0"/>
      <dgm:spPr/>
      <dgm:t>
        <a:bodyPr/>
        <a:lstStyle/>
        <a:p>
          <a:r>
            <a:rPr lang="en-GB" b="1">
              <a:solidFill>
                <a:schemeClr val="bg1"/>
              </a:solidFill>
            </a:rPr>
            <a:t>Εσωτερικοί / Script Kiddies / Ευκαιριακοί επιτιθέμενοι</a:t>
          </a:r>
          <a:br>
            <a:rPr lang="en-GB" b="1">
              <a:solidFill>
                <a:schemeClr val="bg1"/>
              </a:solidFill>
            </a:rPr>
          </a:br>
          <a:r>
            <a:rPr lang="en-GB" b="0">
              <a:solidFill>
                <a:schemeClr val="bg1"/>
              </a:solidFill>
            </a:rPr>
            <a:t>Χαμηλή ικανότητα, υψηλός όγκος, εκμετάλλευση του ανθρώπινου παράγοντα</a:t>
          </a:r>
          <a:endParaRPr lang="en-GB" b="1" dirty="0">
            <a:solidFill>
              <a:schemeClr val="bg1"/>
            </a:solidFill>
          </a:endParaRPr>
        </a:p>
      </dgm:t>
    </dgm:pt>
    <dgm:pt modelId="{0C0B115E-EF14-4E1F-9DBF-6DD50AAA8A0F}" type="par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5B3F3F5-B880-4D96-9E92-411E878A4D0F}" type="sibTrans" cxnId="{77F32869-ADB5-4791-8FCC-8EA701DB96FF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D9A9275-AFE4-4346-9E25-7DFAA2CFFA93}" type="pres">
      <dgm:prSet presAssocID="{2FA3AA99-0E41-4235-9364-7D689D221C2C}" presName="Name0" presStyleCnt="0">
        <dgm:presLayoutVars>
          <dgm:dir/>
          <dgm:animLvl val="lvl"/>
          <dgm:resizeHandles val="exact"/>
        </dgm:presLayoutVars>
      </dgm:prSet>
      <dgm:spPr/>
    </dgm:pt>
    <dgm:pt modelId="{C054D979-9276-4D03-85F9-073E732355A1}" type="pres">
      <dgm:prSet presAssocID="{D98B50E7-387C-476F-B232-74DBF81C1356}" presName="Name8" presStyleCnt="0"/>
      <dgm:spPr/>
    </dgm:pt>
    <dgm:pt modelId="{B4B86468-1848-4422-BA88-41C43DDB0DB4}" type="pres">
      <dgm:prSet presAssocID="{D98B50E7-387C-476F-B232-74DBF81C1356}" presName="level" presStyleLbl="node1" presStyleIdx="0" presStyleCnt="3">
        <dgm:presLayoutVars>
          <dgm:chMax val="1"/>
          <dgm:bulletEnabled val="1"/>
        </dgm:presLayoutVars>
      </dgm:prSet>
      <dgm:spPr/>
    </dgm:pt>
    <dgm:pt modelId="{DAF1B137-C92F-4C11-830A-E219A658475B}" type="pres">
      <dgm:prSet presAssocID="{D98B50E7-387C-476F-B232-74DBF81C13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DDED3B6-8755-44F0-B264-548261DB4D34}" type="pres">
      <dgm:prSet presAssocID="{6ADEBBAC-BC44-43CF-81F0-DF2B80457AC7}" presName="Name8" presStyleCnt="0"/>
      <dgm:spPr/>
    </dgm:pt>
    <dgm:pt modelId="{56480D28-03E2-4CB4-B16D-DE0BA1C71BB0}" type="pres">
      <dgm:prSet presAssocID="{6ADEBBAC-BC44-43CF-81F0-DF2B80457AC7}" presName="level" presStyleLbl="node1" presStyleIdx="1" presStyleCnt="3">
        <dgm:presLayoutVars>
          <dgm:chMax val="1"/>
          <dgm:bulletEnabled val="1"/>
        </dgm:presLayoutVars>
      </dgm:prSet>
      <dgm:spPr/>
    </dgm:pt>
    <dgm:pt modelId="{6840C7E9-5BD7-48B2-8A6D-9B693D25344B}" type="pres">
      <dgm:prSet presAssocID="{6ADEBBAC-BC44-43CF-81F0-DF2B80457A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77FF1D2-DFCE-4B07-B12A-DD8BB1AE0F5F}" type="pres">
      <dgm:prSet presAssocID="{D8EB4E3E-C719-44FF-A43C-261866CE9D7D}" presName="Name8" presStyleCnt="0"/>
      <dgm:spPr/>
    </dgm:pt>
    <dgm:pt modelId="{CAC6CB7E-2629-4C72-A3F7-03B9717A8EAB}" type="pres">
      <dgm:prSet presAssocID="{D8EB4E3E-C719-44FF-A43C-261866CE9D7D}" presName="level" presStyleLbl="node1" presStyleIdx="2" presStyleCnt="3">
        <dgm:presLayoutVars>
          <dgm:chMax val="1"/>
          <dgm:bulletEnabled val="1"/>
        </dgm:presLayoutVars>
      </dgm:prSet>
      <dgm:spPr/>
    </dgm:pt>
    <dgm:pt modelId="{E36C5E40-F411-4FC2-9D88-7DAFAF69F9F2}" type="pres">
      <dgm:prSet presAssocID="{D8EB4E3E-C719-44FF-A43C-261866CE9D7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9C1B40A-81DB-44C2-AB46-EA7DDEEB8239}" type="presOf" srcId="{D98B50E7-387C-476F-B232-74DBF81C1356}" destId="{DAF1B137-C92F-4C11-830A-E219A658475B}" srcOrd="1" destOrd="0" presId="urn:microsoft.com/office/officeart/2005/8/layout/pyramid1"/>
    <dgm:cxn modelId="{BDCC3F38-6E8D-4C1B-8425-23E5697E450C}" srcId="{2FA3AA99-0E41-4235-9364-7D689D221C2C}" destId="{D98B50E7-387C-476F-B232-74DBF81C1356}" srcOrd="0" destOrd="0" parTransId="{DE477803-0516-45A6-8C32-E374247E929F}" sibTransId="{7C2DB354-F916-431F-9F61-4ED288905997}"/>
    <dgm:cxn modelId="{77F32869-ADB5-4791-8FCC-8EA701DB96FF}" srcId="{2FA3AA99-0E41-4235-9364-7D689D221C2C}" destId="{D8EB4E3E-C719-44FF-A43C-261866CE9D7D}" srcOrd="2" destOrd="0" parTransId="{0C0B115E-EF14-4E1F-9DBF-6DD50AAA8A0F}" sibTransId="{85B3F3F5-B880-4D96-9E92-411E878A4D0F}"/>
    <dgm:cxn modelId="{1D08AB6C-4780-4C14-B7D1-43DD686626C8}" type="presOf" srcId="{6ADEBBAC-BC44-43CF-81F0-DF2B80457AC7}" destId="{56480D28-03E2-4CB4-B16D-DE0BA1C71BB0}" srcOrd="0" destOrd="0" presId="urn:microsoft.com/office/officeart/2005/8/layout/pyramid1"/>
    <dgm:cxn modelId="{6F87A54E-8C72-4572-8525-D5ACCE35F427}" type="presOf" srcId="{D98B50E7-387C-476F-B232-74DBF81C1356}" destId="{B4B86468-1848-4422-BA88-41C43DDB0DB4}" srcOrd="0" destOrd="0" presId="urn:microsoft.com/office/officeart/2005/8/layout/pyramid1"/>
    <dgm:cxn modelId="{3726E374-60F3-4994-98EE-DFDAB3D6E658}" type="presOf" srcId="{2FA3AA99-0E41-4235-9364-7D689D221C2C}" destId="{ED9A9275-AFE4-4346-9E25-7DFAA2CFFA93}" srcOrd="0" destOrd="0" presId="urn:microsoft.com/office/officeart/2005/8/layout/pyramid1"/>
    <dgm:cxn modelId="{D9B155A4-8E0D-47AD-8BC7-FF572E7A2B06}" type="presOf" srcId="{D8EB4E3E-C719-44FF-A43C-261866CE9D7D}" destId="{E36C5E40-F411-4FC2-9D88-7DAFAF69F9F2}" srcOrd="1" destOrd="0" presId="urn:microsoft.com/office/officeart/2005/8/layout/pyramid1"/>
    <dgm:cxn modelId="{FBC256DE-0C91-4515-AA0C-F94F8B38FBD0}" type="presOf" srcId="{6ADEBBAC-BC44-43CF-81F0-DF2B80457AC7}" destId="{6840C7E9-5BD7-48B2-8A6D-9B693D25344B}" srcOrd="1" destOrd="0" presId="urn:microsoft.com/office/officeart/2005/8/layout/pyramid1"/>
    <dgm:cxn modelId="{1F8324E1-A891-47B5-87FB-75FCA0694801}" type="presOf" srcId="{D8EB4E3E-C719-44FF-A43C-261866CE9D7D}" destId="{CAC6CB7E-2629-4C72-A3F7-03B9717A8EAB}" srcOrd="0" destOrd="0" presId="urn:microsoft.com/office/officeart/2005/8/layout/pyramid1"/>
    <dgm:cxn modelId="{3F4745FC-7EA5-478D-B416-F9CC80ED38A7}" srcId="{2FA3AA99-0E41-4235-9364-7D689D221C2C}" destId="{6ADEBBAC-BC44-43CF-81F0-DF2B80457AC7}" srcOrd="1" destOrd="0" parTransId="{D99AA521-16CA-4ECD-97F6-FA8E0E6CC45A}" sibTransId="{538C0DE9-8D43-4A8F-B3B2-6B1735D343C5}"/>
    <dgm:cxn modelId="{8BB6D0DA-4293-4AE8-8200-0E3BE7BD881D}" type="presParOf" srcId="{ED9A9275-AFE4-4346-9E25-7DFAA2CFFA93}" destId="{C054D979-9276-4D03-85F9-073E732355A1}" srcOrd="0" destOrd="0" presId="urn:microsoft.com/office/officeart/2005/8/layout/pyramid1"/>
    <dgm:cxn modelId="{5E341751-E1DB-41DC-AFE2-CC6D297FAADB}" type="presParOf" srcId="{C054D979-9276-4D03-85F9-073E732355A1}" destId="{B4B86468-1848-4422-BA88-41C43DDB0DB4}" srcOrd="0" destOrd="0" presId="urn:microsoft.com/office/officeart/2005/8/layout/pyramid1"/>
    <dgm:cxn modelId="{14E864BD-5D02-475F-97CC-4D9A9DF24F16}" type="presParOf" srcId="{C054D979-9276-4D03-85F9-073E732355A1}" destId="{DAF1B137-C92F-4C11-830A-E219A658475B}" srcOrd="1" destOrd="0" presId="urn:microsoft.com/office/officeart/2005/8/layout/pyramid1"/>
    <dgm:cxn modelId="{4FF9771E-434B-4309-BF64-BFEA94EE7526}" type="presParOf" srcId="{ED9A9275-AFE4-4346-9E25-7DFAA2CFFA93}" destId="{CDDED3B6-8755-44F0-B264-548261DB4D34}" srcOrd="1" destOrd="0" presId="urn:microsoft.com/office/officeart/2005/8/layout/pyramid1"/>
    <dgm:cxn modelId="{5C4E5116-F590-4A2F-BE81-71F3D607773E}" type="presParOf" srcId="{CDDED3B6-8755-44F0-B264-548261DB4D34}" destId="{56480D28-03E2-4CB4-B16D-DE0BA1C71BB0}" srcOrd="0" destOrd="0" presId="urn:microsoft.com/office/officeart/2005/8/layout/pyramid1"/>
    <dgm:cxn modelId="{08F6DC83-9185-43B1-836F-C5C1B5EBC1B4}" type="presParOf" srcId="{CDDED3B6-8755-44F0-B264-548261DB4D34}" destId="{6840C7E9-5BD7-48B2-8A6D-9B693D25344B}" srcOrd="1" destOrd="0" presId="urn:microsoft.com/office/officeart/2005/8/layout/pyramid1"/>
    <dgm:cxn modelId="{1731EFC7-759D-494E-B810-37315A09C191}" type="presParOf" srcId="{ED9A9275-AFE4-4346-9E25-7DFAA2CFFA93}" destId="{A77FF1D2-DFCE-4B07-B12A-DD8BB1AE0F5F}" srcOrd="2" destOrd="0" presId="urn:microsoft.com/office/officeart/2005/8/layout/pyramid1"/>
    <dgm:cxn modelId="{1CE1A84D-80A0-44A4-9D1C-98D935DFA5DB}" type="presParOf" srcId="{A77FF1D2-DFCE-4B07-B12A-DD8BB1AE0F5F}" destId="{CAC6CB7E-2629-4C72-A3F7-03B9717A8EAB}" srcOrd="0" destOrd="0" presId="urn:microsoft.com/office/officeart/2005/8/layout/pyramid1"/>
    <dgm:cxn modelId="{9DE65ECF-808A-40C0-A662-EF2AC7136FEE}" type="presParOf" srcId="{A77FF1D2-DFCE-4B07-B12A-DD8BB1AE0F5F}" destId="{E36C5E40-F411-4FC2-9D88-7DAFAF69F9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1EA9216-1EB9-4B12-87CC-B47DB38BDFEC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D96B972-0F35-4B1C-BAF4-088834BBC528}">
      <dgm:prSet phldrT="[Text]" phldr="0"/>
      <dgm:spPr/>
      <dgm:t>
        <a:bodyPr/>
        <a:lstStyle/>
        <a:p>
          <a:r>
            <a:rPr lang="en-GB" b="1" dirty="0"/>
            <a:t>1. Αναγνώριση</a:t>
          </a:r>
          <a:br>
            <a:rPr lang="en-GB" b="1" dirty="0"/>
          </a:br>
          <a:r>
            <a:rPr lang="en-GB" b="0" dirty="0"/>
            <a:t>Δημιουργία προφίλ στόχου</a:t>
          </a:r>
          <a:br>
            <a:rPr lang="en-GB" b="0" dirty="0"/>
          </a:br>
          <a:r>
            <a:rPr lang="en-GB" b="0" dirty="0"/>
            <a:t>Συλλογή πληροφοριών OSINT</a:t>
          </a:r>
          <a:br>
            <a:rPr lang="en-GB" b="0" dirty="0"/>
          </a:br>
          <a:r>
            <a:rPr lang="en-GB" b="0" dirty="0"/>
            <a:t>Σχεδιασμός επίθεσης</a:t>
          </a:r>
        </a:p>
      </dgm:t>
    </dgm:pt>
    <dgm:pt modelId="{D50BBB2C-23C8-4A8B-8CCB-25429050398E}" type="parTrans" cxnId="{8FBE53FF-B93A-49F2-ACFD-3A7E1CE493CF}">
      <dgm:prSet/>
      <dgm:spPr/>
      <dgm:t>
        <a:bodyPr/>
        <a:lstStyle/>
        <a:p>
          <a:endParaRPr lang="en-GB"/>
        </a:p>
      </dgm:t>
    </dgm:pt>
    <dgm:pt modelId="{B8BB8F8A-820B-4507-9770-049D3D0E8608}" type="sibTrans" cxnId="{8FBE53FF-B93A-49F2-ACFD-3A7E1CE493CF}">
      <dgm:prSet/>
      <dgm:spPr/>
      <dgm:t>
        <a:bodyPr/>
        <a:lstStyle/>
        <a:p>
          <a:endParaRPr lang="en-GB"/>
        </a:p>
      </dgm:t>
    </dgm:pt>
    <dgm:pt modelId="{64194BB8-5F3C-4F80-985A-4D084A7F40FB}">
      <dgm:prSet phldrT="[Text]" phldr="0"/>
      <dgm:spPr/>
      <dgm:t>
        <a:bodyPr/>
        <a:lstStyle/>
        <a:p>
          <a:r>
            <a:rPr lang="en-GB" b="1" dirty="0"/>
            <a:t>2. Αρχική πρόσβαση</a:t>
          </a:r>
          <a:br>
            <a:rPr lang="en-GB" b="1" dirty="0"/>
          </a:br>
          <a:r>
            <a:rPr lang="en-GB" b="0" dirty="0"/>
            <a:t>Phishing</a:t>
          </a:r>
          <a:br>
            <a:rPr lang="en-GB" b="0" dirty="0"/>
          </a:br>
          <a:r>
            <a:rPr lang="en-GB" b="0" dirty="0"/>
            <a:t>Εκμετάλλευση ευπαθειών</a:t>
          </a:r>
          <a:br>
            <a:rPr lang="en-GB" b="0" dirty="0"/>
          </a:br>
          <a:r>
            <a:rPr lang="en-GB" b="0" dirty="0"/>
            <a:t>Κατάχρηση διαπιστευτηρίων</a:t>
          </a:r>
          <a:endParaRPr lang="en-GB" b="1" dirty="0"/>
        </a:p>
      </dgm:t>
    </dgm:pt>
    <dgm:pt modelId="{E8E918DB-A437-4CC0-9857-53BB41E76B7A}" type="parTrans" cxnId="{F4D5D41A-FB66-4DB7-A4FB-A3218CAFBE4E}">
      <dgm:prSet/>
      <dgm:spPr/>
      <dgm:t>
        <a:bodyPr/>
        <a:lstStyle/>
        <a:p>
          <a:endParaRPr lang="en-GB"/>
        </a:p>
      </dgm:t>
    </dgm:pt>
    <dgm:pt modelId="{116E484B-9A65-47B6-A89D-6A9307ACD5B2}" type="sibTrans" cxnId="{F4D5D41A-FB66-4DB7-A4FB-A3218CAFBE4E}">
      <dgm:prSet/>
      <dgm:spPr/>
      <dgm:t>
        <a:bodyPr/>
        <a:lstStyle/>
        <a:p>
          <a:endParaRPr lang="en-GB"/>
        </a:p>
      </dgm:t>
    </dgm:pt>
    <dgm:pt modelId="{26A5CD47-DDD3-4916-9042-CD425E845898}">
      <dgm:prSet phldrT="[Text]" phldr="0"/>
      <dgm:spPr/>
      <dgm:t>
        <a:bodyPr/>
        <a:lstStyle/>
        <a:p>
          <a:r>
            <a:rPr lang="en-GB" b="1" dirty="0"/>
            <a:t>7. Διατήρηση πρόσβασης</a:t>
          </a:r>
          <a:br>
            <a:rPr lang="en-GB" b="1" dirty="0"/>
          </a:br>
          <a:r>
            <a:rPr lang="en-GB" b="0" dirty="0"/>
            <a:t>Διαδρομές επανεισόδου</a:t>
          </a:r>
          <a:br>
            <a:rPr lang="en-GB" b="0" dirty="0"/>
          </a:br>
          <a:r>
            <a:rPr lang="en-GB" b="0" dirty="0"/>
            <a:t>Κάλυψη ιχνών</a:t>
          </a:r>
          <a:br>
            <a:rPr lang="en-GB" b="0" dirty="0"/>
          </a:br>
          <a:r>
            <a:rPr lang="en-GB" b="0" dirty="0"/>
            <a:t>Μακροχρόνια παρουσία</a:t>
          </a:r>
          <a:endParaRPr lang="en-GB" b="1" dirty="0"/>
        </a:p>
      </dgm:t>
    </dgm:pt>
    <dgm:pt modelId="{A4AA24E3-44CC-4380-8C61-F1D153987DFB}" type="parTrans" cxnId="{2762DEE6-9DEE-4389-BD7E-249A825BFAC9}">
      <dgm:prSet/>
      <dgm:spPr/>
      <dgm:t>
        <a:bodyPr/>
        <a:lstStyle/>
        <a:p>
          <a:endParaRPr lang="en-GB"/>
        </a:p>
      </dgm:t>
    </dgm:pt>
    <dgm:pt modelId="{F787371B-DC21-4FB0-9560-A412035C7BC7}" type="sibTrans" cxnId="{2762DEE6-9DEE-4389-BD7E-249A825BFAC9}">
      <dgm:prSet/>
      <dgm:spPr/>
      <dgm:t>
        <a:bodyPr/>
        <a:lstStyle/>
        <a:p>
          <a:endParaRPr lang="en-GB"/>
        </a:p>
      </dgm:t>
    </dgm:pt>
    <dgm:pt modelId="{23580B54-DAC2-41DE-A86C-40724509A2C4}">
      <dgm:prSet phldrT="[Text]" phldr="0"/>
      <dgm:spPr/>
      <dgm:t>
        <a:bodyPr/>
        <a:lstStyle/>
        <a:p>
          <a:r>
            <a:rPr lang="en-GB" b="1" dirty="0"/>
            <a:t>3. Εμμονή</a:t>
          </a:r>
          <a:br>
            <a:rPr lang="en-GB" b="1" dirty="0"/>
          </a:br>
          <a:r>
            <a:rPr lang="en-GB" b="0" dirty="0"/>
            <a:t>Πίσω πόρτες</a:t>
          </a:r>
          <a:br>
            <a:rPr lang="en-GB" b="0" dirty="0"/>
          </a:br>
          <a:r>
            <a:rPr lang="en-GB" b="0" dirty="0"/>
            <a:t>Προγραμματισμένες εργασίες</a:t>
          </a:r>
          <a:br>
            <a:rPr lang="en-GB" b="0" dirty="0"/>
          </a:br>
          <a:r>
            <a:rPr lang="en-GB" b="0" dirty="0"/>
            <a:t>Προπύργια προνομίων</a:t>
          </a:r>
          <a:endParaRPr lang="en-GB" b="1" dirty="0"/>
        </a:p>
      </dgm:t>
    </dgm:pt>
    <dgm:pt modelId="{931CE6FD-FC92-4726-B20C-E6C13DA9CF18}" type="parTrans" cxnId="{DF0B2379-0DA4-4837-937E-F0A56C9B04AB}">
      <dgm:prSet/>
      <dgm:spPr/>
      <dgm:t>
        <a:bodyPr/>
        <a:lstStyle/>
        <a:p>
          <a:endParaRPr lang="en-GB"/>
        </a:p>
      </dgm:t>
    </dgm:pt>
    <dgm:pt modelId="{D63B359E-9510-4256-B1EB-94D2DD2C7702}" type="sibTrans" cxnId="{DF0B2379-0DA4-4837-937E-F0A56C9B04AB}">
      <dgm:prSet/>
      <dgm:spPr/>
      <dgm:t>
        <a:bodyPr/>
        <a:lstStyle/>
        <a:p>
          <a:endParaRPr lang="en-GB"/>
        </a:p>
      </dgm:t>
    </dgm:pt>
    <dgm:pt modelId="{24F820E2-09E5-4A39-A592-8747435CA28E}">
      <dgm:prSet phldrT="[Text]" phldr="0"/>
      <dgm:spPr/>
      <dgm:t>
        <a:bodyPr/>
        <a:lstStyle/>
        <a:p>
          <a:r>
            <a:rPr lang="en-GB" b="1" dirty="0"/>
            <a:t>4. Πλευρική κίνηση</a:t>
          </a:r>
          <a:br>
            <a:rPr lang="en-GB" b="1" dirty="0"/>
          </a:br>
          <a:r>
            <a:rPr lang="en-GB" b="0" dirty="0"/>
            <a:t>Περιστροφή</a:t>
          </a:r>
          <a:br>
            <a:rPr lang="en-GB" b="0" dirty="0"/>
          </a:br>
          <a:r>
            <a:rPr lang="en-GB" b="0" dirty="0"/>
            <a:t>Εσωτερική ανακάλυψη</a:t>
          </a:r>
          <a:br>
            <a:rPr lang="en-GB" b="0" dirty="0"/>
          </a:br>
          <a:r>
            <a:rPr lang="en-GB" b="0" dirty="0"/>
            <a:t>Επέκταση προνομίων</a:t>
          </a:r>
          <a:endParaRPr lang="en-GB" b="1" dirty="0"/>
        </a:p>
      </dgm:t>
    </dgm:pt>
    <dgm:pt modelId="{61ED5F16-2090-4EAD-B9B6-0D090C5F14A1}" type="parTrans" cxnId="{DFD84E66-1F8D-4AA2-9CAE-8FE03A0B8F4C}">
      <dgm:prSet/>
      <dgm:spPr/>
      <dgm:t>
        <a:bodyPr/>
        <a:lstStyle/>
        <a:p>
          <a:endParaRPr lang="en-GB"/>
        </a:p>
      </dgm:t>
    </dgm:pt>
    <dgm:pt modelId="{5A7F86F2-2086-4195-90C9-74F1421C7F84}" type="sibTrans" cxnId="{DFD84E66-1F8D-4AA2-9CAE-8FE03A0B8F4C}">
      <dgm:prSet/>
      <dgm:spPr/>
      <dgm:t>
        <a:bodyPr/>
        <a:lstStyle/>
        <a:p>
          <a:endParaRPr lang="en-GB"/>
        </a:p>
      </dgm:t>
    </dgm:pt>
    <dgm:pt modelId="{5E8C96A9-5CB3-4DC6-A30B-FC80A855F4CE}">
      <dgm:prSet phldrT="[Text]" phldr="0"/>
      <dgm:spPr/>
      <dgm:t>
        <a:bodyPr/>
        <a:lstStyle/>
        <a:p>
          <a:r>
            <a:rPr lang="en-GB" b="1" dirty="0"/>
            <a:t>5. Διοίκηση και έλεγχος</a:t>
          </a:r>
          <a:br>
            <a:rPr lang="en-GB" b="1" dirty="0"/>
          </a:br>
          <a:r>
            <a:rPr lang="en-GB" b="0" dirty="0"/>
            <a:t>Τηλεχειρισμός</a:t>
          </a:r>
          <a:br>
            <a:rPr lang="en-GB" b="0" dirty="0"/>
          </a:br>
          <a:r>
            <a:rPr lang="en-GB" b="0" dirty="0"/>
            <a:t>Σήμανση</a:t>
          </a:r>
          <a:br>
            <a:rPr lang="en-GB" b="0" dirty="0"/>
          </a:br>
          <a:r>
            <a:rPr lang="en-GB" b="0" dirty="0"/>
            <a:t>Κρυφά κανάλια</a:t>
          </a:r>
        </a:p>
      </dgm:t>
    </dgm:pt>
    <dgm:pt modelId="{EE00F598-6D07-4E43-88CB-3AE451E80DAC}" type="parTrans" cxnId="{D43AA113-604D-481E-BA9D-DE7E98965ACE}">
      <dgm:prSet/>
      <dgm:spPr/>
      <dgm:t>
        <a:bodyPr/>
        <a:lstStyle/>
        <a:p>
          <a:endParaRPr lang="en-GB"/>
        </a:p>
      </dgm:t>
    </dgm:pt>
    <dgm:pt modelId="{186BEC5A-7D9F-4762-AF0F-EFCD5A6133F1}" type="sibTrans" cxnId="{D43AA113-604D-481E-BA9D-DE7E98965ACE}">
      <dgm:prSet/>
      <dgm:spPr/>
      <dgm:t>
        <a:bodyPr/>
        <a:lstStyle/>
        <a:p>
          <a:endParaRPr lang="en-GB"/>
        </a:p>
      </dgm:t>
    </dgm:pt>
    <dgm:pt modelId="{4F2AD490-DE04-4C41-B030-29780EFC8484}">
      <dgm:prSet phldrT="[Text]" phldr="0"/>
      <dgm:spPr/>
      <dgm:t>
        <a:bodyPr/>
        <a:lstStyle/>
        <a:p>
          <a:r>
            <a:rPr lang="en-GB" b="1" dirty="0"/>
            <a:t>6. Ενέργειες και στόχοι</a:t>
          </a:r>
          <a:br>
            <a:rPr lang="en-GB" b="1" dirty="0"/>
          </a:br>
          <a:r>
            <a:rPr lang="en-GB" b="0" dirty="0"/>
            <a:t>Διαταραχή</a:t>
          </a:r>
          <a:br>
            <a:rPr lang="en-GB" b="0" dirty="0"/>
          </a:br>
          <a:r>
            <a:rPr lang="en-GB" b="0" dirty="0"/>
            <a:t>Διαρροή</a:t>
          </a:r>
          <a:br>
            <a:rPr lang="en-GB" b="0" dirty="0"/>
          </a:br>
          <a:r>
            <a:rPr lang="en-GB" b="0" dirty="0"/>
            <a:t>Χειραγώγηση/σαμποτάζ</a:t>
          </a:r>
        </a:p>
      </dgm:t>
    </dgm:pt>
    <dgm:pt modelId="{4CEFE008-BA1E-4C1E-A3CF-2CF052DAAFE6}" type="parTrans" cxnId="{EAAAF033-0F80-4804-925A-540F5325D372}">
      <dgm:prSet/>
      <dgm:spPr/>
      <dgm:t>
        <a:bodyPr/>
        <a:lstStyle/>
        <a:p>
          <a:endParaRPr lang="en-GB"/>
        </a:p>
      </dgm:t>
    </dgm:pt>
    <dgm:pt modelId="{A7E87F4E-57DC-4EB5-A071-C244C06A296A}" type="sibTrans" cxnId="{EAAAF033-0F80-4804-925A-540F5325D372}">
      <dgm:prSet/>
      <dgm:spPr/>
      <dgm:t>
        <a:bodyPr/>
        <a:lstStyle/>
        <a:p>
          <a:endParaRPr lang="en-GB"/>
        </a:p>
      </dgm:t>
    </dgm:pt>
    <dgm:pt modelId="{7B307856-B91D-4B68-9897-9BEB33E04BD0}" type="pres">
      <dgm:prSet presAssocID="{F1EA9216-1EB9-4B12-87CC-B47DB38BDFEC}" presName="Name0" presStyleCnt="0">
        <dgm:presLayoutVars>
          <dgm:dir/>
          <dgm:resizeHandles val="exact"/>
        </dgm:presLayoutVars>
      </dgm:prSet>
      <dgm:spPr/>
    </dgm:pt>
    <dgm:pt modelId="{29FB029D-10A4-4176-A2CC-C7F09CCF73EB}" type="pres">
      <dgm:prSet presAssocID="{6D96B972-0F35-4B1C-BAF4-088834BBC528}" presName="node" presStyleLbl="node1" presStyleIdx="0" presStyleCnt="7">
        <dgm:presLayoutVars>
          <dgm:bulletEnabled val="1"/>
        </dgm:presLayoutVars>
      </dgm:prSet>
      <dgm:spPr/>
    </dgm:pt>
    <dgm:pt modelId="{5217E7C7-4F98-4975-9C86-B79BB7F8ED9F}" type="pres">
      <dgm:prSet presAssocID="{B8BB8F8A-820B-4507-9770-049D3D0E8608}" presName="sibTrans" presStyleLbl="sibTrans1D1" presStyleIdx="0" presStyleCnt="6"/>
      <dgm:spPr/>
    </dgm:pt>
    <dgm:pt modelId="{807E33E9-965B-4839-89FC-B5A70FAE9C5B}" type="pres">
      <dgm:prSet presAssocID="{B8BB8F8A-820B-4507-9770-049D3D0E8608}" presName="connectorText" presStyleLbl="sibTrans1D1" presStyleIdx="0" presStyleCnt="6"/>
      <dgm:spPr/>
    </dgm:pt>
    <dgm:pt modelId="{52DF3394-3A66-4AF3-ADE4-D8C4B46D5C20}" type="pres">
      <dgm:prSet presAssocID="{64194BB8-5F3C-4F80-985A-4D084A7F40FB}" presName="node" presStyleLbl="node1" presStyleIdx="1" presStyleCnt="7">
        <dgm:presLayoutVars>
          <dgm:bulletEnabled val="1"/>
        </dgm:presLayoutVars>
      </dgm:prSet>
      <dgm:spPr/>
    </dgm:pt>
    <dgm:pt modelId="{27501694-1E04-4575-9AA9-3196F09483CF}" type="pres">
      <dgm:prSet presAssocID="{116E484B-9A65-47B6-A89D-6A9307ACD5B2}" presName="sibTrans" presStyleLbl="sibTrans1D1" presStyleIdx="1" presStyleCnt="6"/>
      <dgm:spPr/>
    </dgm:pt>
    <dgm:pt modelId="{433D45B9-9648-4338-93A6-34C35C387818}" type="pres">
      <dgm:prSet presAssocID="{116E484B-9A65-47B6-A89D-6A9307ACD5B2}" presName="connectorText" presStyleLbl="sibTrans1D1" presStyleIdx="1" presStyleCnt="6"/>
      <dgm:spPr/>
    </dgm:pt>
    <dgm:pt modelId="{D1FE72ED-1543-4B68-B0AF-7E6ABD2BE4F8}" type="pres">
      <dgm:prSet presAssocID="{23580B54-DAC2-41DE-A86C-40724509A2C4}" presName="node" presStyleLbl="node1" presStyleIdx="2" presStyleCnt="7">
        <dgm:presLayoutVars>
          <dgm:bulletEnabled val="1"/>
        </dgm:presLayoutVars>
      </dgm:prSet>
      <dgm:spPr/>
    </dgm:pt>
    <dgm:pt modelId="{C37AD299-96B7-488B-A045-D135E7FBCA08}" type="pres">
      <dgm:prSet presAssocID="{D63B359E-9510-4256-B1EB-94D2DD2C7702}" presName="sibTrans" presStyleLbl="sibTrans1D1" presStyleIdx="2" presStyleCnt="6"/>
      <dgm:spPr/>
    </dgm:pt>
    <dgm:pt modelId="{C71A859B-9C60-4147-8109-7A8CBF9FCBAA}" type="pres">
      <dgm:prSet presAssocID="{D63B359E-9510-4256-B1EB-94D2DD2C7702}" presName="connectorText" presStyleLbl="sibTrans1D1" presStyleIdx="2" presStyleCnt="6"/>
      <dgm:spPr/>
    </dgm:pt>
    <dgm:pt modelId="{150E2616-A27E-4C76-BB75-60574C299FEE}" type="pres">
      <dgm:prSet presAssocID="{24F820E2-09E5-4A39-A592-8747435CA28E}" presName="node" presStyleLbl="node1" presStyleIdx="3" presStyleCnt="7">
        <dgm:presLayoutVars>
          <dgm:bulletEnabled val="1"/>
        </dgm:presLayoutVars>
      </dgm:prSet>
      <dgm:spPr/>
    </dgm:pt>
    <dgm:pt modelId="{29E100A3-302E-425F-85C4-6C885CA5E5B3}" type="pres">
      <dgm:prSet presAssocID="{5A7F86F2-2086-4195-90C9-74F1421C7F84}" presName="sibTrans" presStyleLbl="sibTrans1D1" presStyleIdx="3" presStyleCnt="6"/>
      <dgm:spPr/>
    </dgm:pt>
    <dgm:pt modelId="{663EB69F-D048-4904-AAB7-9C670CFDD2F0}" type="pres">
      <dgm:prSet presAssocID="{5A7F86F2-2086-4195-90C9-74F1421C7F84}" presName="connectorText" presStyleLbl="sibTrans1D1" presStyleIdx="3" presStyleCnt="6"/>
      <dgm:spPr/>
    </dgm:pt>
    <dgm:pt modelId="{B9904714-596F-4AEA-9C0F-3B660B35E667}" type="pres">
      <dgm:prSet presAssocID="{5E8C96A9-5CB3-4DC6-A30B-FC80A855F4CE}" presName="node" presStyleLbl="node1" presStyleIdx="4" presStyleCnt="7">
        <dgm:presLayoutVars>
          <dgm:bulletEnabled val="1"/>
        </dgm:presLayoutVars>
      </dgm:prSet>
      <dgm:spPr/>
    </dgm:pt>
    <dgm:pt modelId="{EF90A55E-F919-4807-836A-EDD48098D04B}" type="pres">
      <dgm:prSet presAssocID="{186BEC5A-7D9F-4762-AF0F-EFCD5A6133F1}" presName="sibTrans" presStyleLbl="sibTrans1D1" presStyleIdx="4" presStyleCnt="6"/>
      <dgm:spPr/>
    </dgm:pt>
    <dgm:pt modelId="{C3C47BD0-C0F0-4918-B694-164D63CC3382}" type="pres">
      <dgm:prSet presAssocID="{186BEC5A-7D9F-4762-AF0F-EFCD5A6133F1}" presName="connectorText" presStyleLbl="sibTrans1D1" presStyleIdx="4" presStyleCnt="6"/>
      <dgm:spPr/>
    </dgm:pt>
    <dgm:pt modelId="{9C65C15E-2CE2-4F8D-94E0-6EEAC1D34E95}" type="pres">
      <dgm:prSet presAssocID="{4F2AD490-DE04-4C41-B030-29780EFC8484}" presName="node" presStyleLbl="node1" presStyleIdx="5" presStyleCnt="7">
        <dgm:presLayoutVars>
          <dgm:bulletEnabled val="1"/>
        </dgm:presLayoutVars>
      </dgm:prSet>
      <dgm:spPr/>
    </dgm:pt>
    <dgm:pt modelId="{B1FA863E-5F8B-46F9-A754-25EBD26DE9C4}" type="pres">
      <dgm:prSet presAssocID="{A7E87F4E-57DC-4EB5-A071-C244C06A296A}" presName="sibTrans" presStyleLbl="sibTrans1D1" presStyleIdx="5" presStyleCnt="6"/>
      <dgm:spPr/>
    </dgm:pt>
    <dgm:pt modelId="{97ED0D59-EF39-4E37-A122-6523099AE4B3}" type="pres">
      <dgm:prSet presAssocID="{A7E87F4E-57DC-4EB5-A071-C244C06A296A}" presName="connectorText" presStyleLbl="sibTrans1D1" presStyleIdx="5" presStyleCnt="6"/>
      <dgm:spPr/>
    </dgm:pt>
    <dgm:pt modelId="{7F579207-F0E7-4129-A7BC-84BBA3943A7D}" type="pres">
      <dgm:prSet presAssocID="{26A5CD47-DDD3-4916-9042-CD425E845898}" presName="node" presStyleLbl="node1" presStyleIdx="6" presStyleCnt="7">
        <dgm:presLayoutVars>
          <dgm:bulletEnabled val="1"/>
        </dgm:presLayoutVars>
      </dgm:prSet>
      <dgm:spPr/>
    </dgm:pt>
  </dgm:ptLst>
  <dgm:cxnLst>
    <dgm:cxn modelId="{D43AA113-604D-481E-BA9D-DE7E98965ACE}" srcId="{F1EA9216-1EB9-4B12-87CC-B47DB38BDFEC}" destId="{5E8C96A9-5CB3-4DC6-A30B-FC80A855F4CE}" srcOrd="4" destOrd="0" parTransId="{EE00F598-6D07-4E43-88CB-3AE451E80DAC}" sibTransId="{186BEC5A-7D9F-4762-AF0F-EFCD5A6133F1}"/>
    <dgm:cxn modelId="{7C05DC19-5BB7-45D7-8240-DB3AFCD3CC11}" type="presOf" srcId="{F1EA9216-1EB9-4B12-87CC-B47DB38BDFEC}" destId="{7B307856-B91D-4B68-9897-9BEB33E04BD0}" srcOrd="0" destOrd="0" presId="urn:microsoft.com/office/officeart/2005/8/layout/bProcess3"/>
    <dgm:cxn modelId="{F4D5D41A-FB66-4DB7-A4FB-A3218CAFBE4E}" srcId="{F1EA9216-1EB9-4B12-87CC-B47DB38BDFEC}" destId="{64194BB8-5F3C-4F80-985A-4D084A7F40FB}" srcOrd="1" destOrd="0" parTransId="{E8E918DB-A437-4CC0-9857-53BB41E76B7A}" sibTransId="{116E484B-9A65-47B6-A89D-6A9307ACD5B2}"/>
    <dgm:cxn modelId="{ED71A41B-C4DF-48AB-A8F6-23E3817C0DF3}" type="presOf" srcId="{116E484B-9A65-47B6-A89D-6A9307ACD5B2}" destId="{27501694-1E04-4575-9AA9-3196F09483CF}" srcOrd="0" destOrd="0" presId="urn:microsoft.com/office/officeart/2005/8/layout/bProcess3"/>
    <dgm:cxn modelId="{D0C2582B-2BD0-4010-8529-76342BC3B756}" type="presOf" srcId="{6D96B972-0F35-4B1C-BAF4-088834BBC528}" destId="{29FB029D-10A4-4176-A2CC-C7F09CCF73EB}" srcOrd="0" destOrd="0" presId="urn:microsoft.com/office/officeart/2005/8/layout/bProcess3"/>
    <dgm:cxn modelId="{EAAAF033-0F80-4804-925A-540F5325D372}" srcId="{F1EA9216-1EB9-4B12-87CC-B47DB38BDFEC}" destId="{4F2AD490-DE04-4C41-B030-29780EFC8484}" srcOrd="5" destOrd="0" parTransId="{4CEFE008-BA1E-4C1E-A3CF-2CF052DAAFE6}" sibTransId="{A7E87F4E-57DC-4EB5-A071-C244C06A296A}"/>
    <dgm:cxn modelId="{59976963-F360-4D10-BD26-F5CA98334B52}" type="presOf" srcId="{64194BB8-5F3C-4F80-985A-4D084A7F40FB}" destId="{52DF3394-3A66-4AF3-ADE4-D8C4B46D5C20}" srcOrd="0" destOrd="0" presId="urn:microsoft.com/office/officeart/2005/8/layout/bProcess3"/>
    <dgm:cxn modelId="{B86FFE63-532E-41AF-B2AC-ADED43FF27DB}" type="presOf" srcId="{A7E87F4E-57DC-4EB5-A071-C244C06A296A}" destId="{97ED0D59-EF39-4E37-A122-6523099AE4B3}" srcOrd="1" destOrd="0" presId="urn:microsoft.com/office/officeart/2005/8/layout/bProcess3"/>
    <dgm:cxn modelId="{DFD84E66-1F8D-4AA2-9CAE-8FE03A0B8F4C}" srcId="{F1EA9216-1EB9-4B12-87CC-B47DB38BDFEC}" destId="{24F820E2-09E5-4A39-A592-8747435CA28E}" srcOrd="3" destOrd="0" parTransId="{61ED5F16-2090-4EAD-B9B6-0D090C5F14A1}" sibTransId="{5A7F86F2-2086-4195-90C9-74F1421C7F84}"/>
    <dgm:cxn modelId="{9F879547-288C-438C-9F2E-7342FEBC74C6}" type="presOf" srcId="{23580B54-DAC2-41DE-A86C-40724509A2C4}" destId="{D1FE72ED-1543-4B68-B0AF-7E6ABD2BE4F8}" srcOrd="0" destOrd="0" presId="urn:microsoft.com/office/officeart/2005/8/layout/bProcess3"/>
    <dgm:cxn modelId="{43A23D48-1139-49D1-8444-F6D13C024A47}" type="presOf" srcId="{4F2AD490-DE04-4C41-B030-29780EFC8484}" destId="{9C65C15E-2CE2-4F8D-94E0-6EEAC1D34E95}" srcOrd="0" destOrd="0" presId="urn:microsoft.com/office/officeart/2005/8/layout/bProcess3"/>
    <dgm:cxn modelId="{4548BD48-80DE-4078-9478-E6C68241EDD9}" type="presOf" srcId="{116E484B-9A65-47B6-A89D-6A9307ACD5B2}" destId="{433D45B9-9648-4338-93A6-34C35C387818}" srcOrd="1" destOrd="0" presId="urn:microsoft.com/office/officeart/2005/8/layout/bProcess3"/>
    <dgm:cxn modelId="{5F702169-D1BC-49CB-A95E-B542FEC97C5C}" type="presOf" srcId="{24F820E2-09E5-4A39-A592-8747435CA28E}" destId="{150E2616-A27E-4C76-BB75-60574C299FEE}" srcOrd="0" destOrd="0" presId="urn:microsoft.com/office/officeart/2005/8/layout/bProcess3"/>
    <dgm:cxn modelId="{DEABF569-1E6A-4FB9-A6DA-209278A1314A}" type="presOf" srcId="{B8BB8F8A-820B-4507-9770-049D3D0E8608}" destId="{807E33E9-965B-4839-89FC-B5A70FAE9C5B}" srcOrd="1" destOrd="0" presId="urn:microsoft.com/office/officeart/2005/8/layout/bProcess3"/>
    <dgm:cxn modelId="{DF0B2379-0DA4-4837-937E-F0A56C9B04AB}" srcId="{F1EA9216-1EB9-4B12-87CC-B47DB38BDFEC}" destId="{23580B54-DAC2-41DE-A86C-40724509A2C4}" srcOrd="2" destOrd="0" parTransId="{931CE6FD-FC92-4726-B20C-E6C13DA9CF18}" sibTransId="{D63B359E-9510-4256-B1EB-94D2DD2C7702}"/>
    <dgm:cxn modelId="{8EBF7890-2501-4456-9B0A-69564882154D}" type="presOf" srcId="{D63B359E-9510-4256-B1EB-94D2DD2C7702}" destId="{C71A859B-9C60-4147-8109-7A8CBF9FCBAA}" srcOrd="1" destOrd="0" presId="urn:microsoft.com/office/officeart/2005/8/layout/bProcess3"/>
    <dgm:cxn modelId="{371E2496-38FD-409B-846B-D5E4D7DA3711}" type="presOf" srcId="{5A7F86F2-2086-4195-90C9-74F1421C7F84}" destId="{663EB69F-D048-4904-AAB7-9C670CFDD2F0}" srcOrd="1" destOrd="0" presId="urn:microsoft.com/office/officeart/2005/8/layout/bProcess3"/>
    <dgm:cxn modelId="{C73DCA98-9611-4A08-AE52-805E9CCE85BD}" type="presOf" srcId="{5E8C96A9-5CB3-4DC6-A30B-FC80A855F4CE}" destId="{B9904714-596F-4AEA-9C0F-3B660B35E667}" srcOrd="0" destOrd="0" presId="urn:microsoft.com/office/officeart/2005/8/layout/bProcess3"/>
    <dgm:cxn modelId="{562B55BD-7197-4D2D-8634-7172103E9B60}" type="presOf" srcId="{B8BB8F8A-820B-4507-9770-049D3D0E8608}" destId="{5217E7C7-4F98-4975-9C86-B79BB7F8ED9F}" srcOrd="0" destOrd="0" presId="urn:microsoft.com/office/officeart/2005/8/layout/bProcess3"/>
    <dgm:cxn modelId="{FF1ECDC7-E66E-4D24-876E-CA8B6462B4D7}" type="presOf" srcId="{186BEC5A-7D9F-4762-AF0F-EFCD5A6133F1}" destId="{C3C47BD0-C0F0-4918-B694-164D63CC3382}" srcOrd="1" destOrd="0" presId="urn:microsoft.com/office/officeart/2005/8/layout/bProcess3"/>
    <dgm:cxn modelId="{F53CFFC9-A421-4D7B-B498-3CC30F0FB0FC}" type="presOf" srcId="{A7E87F4E-57DC-4EB5-A071-C244C06A296A}" destId="{B1FA863E-5F8B-46F9-A754-25EBD26DE9C4}" srcOrd="0" destOrd="0" presId="urn:microsoft.com/office/officeart/2005/8/layout/bProcess3"/>
    <dgm:cxn modelId="{EA9C30D3-CB24-4347-9FCB-0724186F1EF4}" type="presOf" srcId="{186BEC5A-7D9F-4762-AF0F-EFCD5A6133F1}" destId="{EF90A55E-F919-4807-836A-EDD48098D04B}" srcOrd="0" destOrd="0" presId="urn:microsoft.com/office/officeart/2005/8/layout/bProcess3"/>
    <dgm:cxn modelId="{263DECD7-9A52-46A0-B4FF-20388541833A}" type="presOf" srcId="{26A5CD47-DDD3-4916-9042-CD425E845898}" destId="{7F579207-F0E7-4129-A7BC-84BBA3943A7D}" srcOrd="0" destOrd="0" presId="urn:microsoft.com/office/officeart/2005/8/layout/bProcess3"/>
    <dgm:cxn modelId="{2762DEE6-9DEE-4389-BD7E-249A825BFAC9}" srcId="{F1EA9216-1EB9-4B12-87CC-B47DB38BDFEC}" destId="{26A5CD47-DDD3-4916-9042-CD425E845898}" srcOrd="6" destOrd="0" parTransId="{A4AA24E3-44CC-4380-8C61-F1D153987DFB}" sibTransId="{F787371B-DC21-4FB0-9560-A412035C7BC7}"/>
    <dgm:cxn modelId="{6B6226E7-1B16-4A27-B97E-60530A36F74F}" type="presOf" srcId="{D63B359E-9510-4256-B1EB-94D2DD2C7702}" destId="{C37AD299-96B7-488B-A045-D135E7FBCA08}" srcOrd="0" destOrd="0" presId="urn:microsoft.com/office/officeart/2005/8/layout/bProcess3"/>
    <dgm:cxn modelId="{3BA329F6-FF50-401E-8C0E-49D71B1F2DBF}" type="presOf" srcId="{5A7F86F2-2086-4195-90C9-74F1421C7F84}" destId="{29E100A3-302E-425F-85C4-6C885CA5E5B3}" srcOrd="0" destOrd="0" presId="urn:microsoft.com/office/officeart/2005/8/layout/bProcess3"/>
    <dgm:cxn modelId="{8FBE53FF-B93A-49F2-ACFD-3A7E1CE493CF}" srcId="{F1EA9216-1EB9-4B12-87CC-B47DB38BDFEC}" destId="{6D96B972-0F35-4B1C-BAF4-088834BBC528}" srcOrd="0" destOrd="0" parTransId="{D50BBB2C-23C8-4A8B-8CCB-25429050398E}" sibTransId="{B8BB8F8A-820B-4507-9770-049D3D0E8608}"/>
    <dgm:cxn modelId="{7D8507ED-1442-4B0C-AE42-50B9A454BDA0}" type="presParOf" srcId="{7B307856-B91D-4B68-9897-9BEB33E04BD0}" destId="{29FB029D-10A4-4176-A2CC-C7F09CCF73EB}" srcOrd="0" destOrd="0" presId="urn:microsoft.com/office/officeart/2005/8/layout/bProcess3"/>
    <dgm:cxn modelId="{C7E3AD87-12D3-4ADB-B735-559838EF4D6A}" type="presParOf" srcId="{7B307856-B91D-4B68-9897-9BEB33E04BD0}" destId="{5217E7C7-4F98-4975-9C86-B79BB7F8ED9F}" srcOrd="1" destOrd="0" presId="urn:microsoft.com/office/officeart/2005/8/layout/bProcess3"/>
    <dgm:cxn modelId="{2B7922F6-D60D-4136-A956-6D1E89A5569F}" type="presParOf" srcId="{5217E7C7-4F98-4975-9C86-B79BB7F8ED9F}" destId="{807E33E9-965B-4839-89FC-B5A70FAE9C5B}" srcOrd="0" destOrd="0" presId="urn:microsoft.com/office/officeart/2005/8/layout/bProcess3"/>
    <dgm:cxn modelId="{9C4FDD84-5157-49D1-9D1F-E82D0581E4B1}" type="presParOf" srcId="{7B307856-B91D-4B68-9897-9BEB33E04BD0}" destId="{52DF3394-3A66-4AF3-ADE4-D8C4B46D5C20}" srcOrd="2" destOrd="0" presId="urn:microsoft.com/office/officeart/2005/8/layout/bProcess3"/>
    <dgm:cxn modelId="{C5E212D8-5410-4D6B-8E0D-FC43B1D00616}" type="presParOf" srcId="{7B307856-B91D-4B68-9897-9BEB33E04BD0}" destId="{27501694-1E04-4575-9AA9-3196F09483CF}" srcOrd="3" destOrd="0" presId="urn:microsoft.com/office/officeart/2005/8/layout/bProcess3"/>
    <dgm:cxn modelId="{24445CB4-9358-4DB3-BF7B-D3FE1F9CDC73}" type="presParOf" srcId="{27501694-1E04-4575-9AA9-3196F09483CF}" destId="{433D45B9-9648-4338-93A6-34C35C387818}" srcOrd="0" destOrd="0" presId="urn:microsoft.com/office/officeart/2005/8/layout/bProcess3"/>
    <dgm:cxn modelId="{E59DCA51-725E-48E5-B626-08615435FC95}" type="presParOf" srcId="{7B307856-B91D-4B68-9897-9BEB33E04BD0}" destId="{D1FE72ED-1543-4B68-B0AF-7E6ABD2BE4F8}" srcOrd="4" destOrd="0" presId="urn:microsoft.com/office/officeart/2005/8/layout/bProcess3"/>
    <dgm:cxn modelId="{31040A4C-EED8-4013-B7D5-5999200247F4}" type="presParOf" srcId="{7B307856-B91D-4B68-9897-9BEB33E04BD0}" destId="{C37AD299-96B7-488B-A045-D135E7FBCA08}" srcOrd="5" destOrd="0" presId="urn:microsoft.com/office/officeart/2005/8/layout/bProcess3"/>
    <dgm:cxn modelId="{C0DE3C0E-A689-4113-AB80-E919AF31C3B2}" type="presParOf" srcId="{C37AD299-96B7-488B-A045-D135E7FBCA08}" destId="{C71A859B-9C60-4147-8109-7A8CBF9FCBAA}" srcOrd="0" destOrd="0" presId="urn:microsoft.com/office/officeart/2005/8/layout/bProcess3"/>
    <dgm:cxn modelId="{B9B74DAE-14DD-4035-AE2E-4EF37CBE9645}" type="presParOf" srcId="{7B307856-B91D-4B68-9897-9BEB33E04BD0}" destId="{150E2616-A27E-4C76-BB75-60574C299FEE}" srcOrd="6" destOrd="0" presId="urn:microsoft.com/office/officeart/2005/8/layout/bProcess3"/>
    <dgm:cxn modelId="{B9CAFF33-3D2C-4D1F-8DD7-E81DA57DD4C6}" type="presParOf" srcId="{7B307856-B91D-4B68-9897-9BEB33E04BD0}" destId="{29E100A3-302E-425F-85C4-6C885CA5E5B3}" srcOrd="7" destOrd="0" presId="urn:microsoft.com/office/officeart/2005/8/layout/bProcess3"/>
    <dgm:cxn modelId="{A131B23A-34C2-4F03-9ABF-9DDA6C338BDE}" type="presParOf" srcId="{29E100A3-302E-425F-85C4-6C885CA5E5B3}" destId="{663EB69F-D048-4904-AAB7-9C670CFDD2F0}" srcOrd="0" destOrd="0" presId="urn:microsoft.com/office/officeart/2005/8/layout/bProcess3"/>
    <dgm:cxn modelId="{AED1BB3E-E056-4B56-B08D-99CD49987416}" type="presParOf" srcId="{7B307856-B91D-4B68-9897-9BEB33E04BD0}" destId="{B9904714-596F-4AEA-9C0F-3B660B35E667}" srcOrd="8" destOrd="0" presId="urn:microsoft.com/office/officeart/2005/8/layout/bProcess3"/>
    <dgm:cxn modelId="{DF1D5FB6-C57D-452C-8E1B-DBE70087A04D}" type="presParOf" srcId="{7B307856-B91D-4B68-9897-9BEB33E04BD0}" destId="{EF90A55E-F919-4807-836A-EDD48098D04B}" srcOrd="9" destOrd="0" presId="urn:microsoft.com/office/officeart/2005/8/layout/bProcess3"/>
    <dgm:cxn modelId="{55AFF1D0-0A15-42E9-B93E-E9EE0C3EF4E0}" type="presParOf" srcId="{EF90A55E-F919-4807-836A-EDD48098D04B}" destId="{C3C47BD0-C0F0-4918-B694-164D63CC3382}" srcOrd="0" destOrd="0" presId="urn:microsoft.com/office/officeart/2005/8/layout/bProcess3"/>
    <dgm:cxn modelId="{82FD8F88-08A8-4A66-B4A4-717FA72C1D37}" type="presParOf" srcId="{7B307856-B91D-4B68-9897-9BEB33E04BD0}" destId="{9C65C15E-2CE2-4F8D-94E0-6EEAC1D34E95}" srcOrd="10" destOrd="0" presId="urn:microsoft.com/office/officeart/2005/8/layout/bProcess3"/>
    <dgm:cxn modelId="{30B6AA6F-558B-4DED-BCE7-9679BC9744EA}" type="presParOf" srcId="{7B307856-B91D-4B68-9897-9BEB33E04BD0}" destId="{B1FA863E-5F8B-46F9-A754-25EBD26DE9C4}" srcOrd="11" destOrd="0" presId="urn:microsoft.com/office/officeart/2005/8/layout/bProcess3"/>
    <dgm:cxn modelId="{F8EDE8F9-1DED-4BD1-910E-9FD5BC11E835}" type="presParOf" srcId="{B1FA863E-5F8B-46F9-A754-25EBD26DE9C4}" destId="{97ED0D59-EF39-4E37-A122-6523099AE4B3}" srcOrd="0" destOrd="0" presId="urn:microsoft.com/office/officeart/2005/8/layout/bProcess3"/>
    <dgm:cxn modelId="{851190D9-0330-4FBB-B632-AA9FF3550110}" type="presParOf" srcId="{7B307856-B91D-4B68-9897-9BEB33E04BD0}" destId="{7F579207-F0E7-4129-A7BC-84BBA3943A7D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6468-1848-4422-BA88-41C43DDB0DB4}">
      <dsp:nvSpPr>
        <dsp:cNvPr id="0" name=""/>
        <dsp:cNvSpPr/>
      </dsp:nvSpPr>
      <dsp:spPr>
        <a:xfrm>
          <a:off x="2434121" y="0"/>
          <a:ext cx="2434122" cy="1571640"/>
        </a:xfrm>
        <a:prstGeom prst="trapezoid">
          <a:avLst>
            <a:gd name="adj" fmla="val 77439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bg1"/>
              </a:solidFill>
            </a:rPr>
            <a:t>Nation-States / APTs</a:t>
          </a:r>
          <a:br>
            <a:rPr lang="en-GB" sz="2200" b="1" kern="1200">
              <a:solidFill>
                <a:schemeClr val="bg1"/>
              </a:solidFill>
            </a:rPr>
          </a:br>
          <a:r>
            <a:rPr lang="en-GB" sz="2200" b="0" kern="1200">
              <a:solidFill>
                <a:schemeClr val="bg1"/>
              </a:solidFill>
            </a:rPr>
            <a:t>High capability, strategic goals</a:t>
          </a:r>
          <a:endParaRPr lang="en-GB" sz="2200" b="0" kern="1200" dirty="0">
            <a:solidFill>
              <a:schemeClr val="bg1"/>
            </a:solidFill>
          </a:endParaRPr>
        </a:p>
      </dsp:txBody>
      <dsp:txXfrm>
        <a:off x="2434121" y="0"/>
        <a:ext cx="2434122" cy="1571640"/>
      </dsp:txXfrm>
    </dsp:sp>
    <dsp:sp modelId="{56480D28-03E2-4CB4-B16D-DE0BA1C71BB0}">
      <dsp:nvSpPr>
        <dsp:cNvPr id="0" name=""/>
        <dsp:cNvSpPr/>
      </dsp:nvSpPr>
      <dsp:spPr>
        <a:xfrm>
          <a:off x="1217060" y="1571640"/>
          <a:ext cx="4868244" cy="1571640"/>
        </a:xfrm>
        <a:prstGeom prst="trapezoid">
          <a:avLst>
            <a:gd name="adj" fmla="val 77439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bg1"/>
              </a:solidFill>
            </a:rPr>
            <a:t>Organised Cybercrime</a:t>
          </a:r>
          <a:br>
            <a:rPr lang="en-GB" sz="2200" b="1" kern="1200">
              <a:solidFill>
                <a:schemeClr val="bg1"/>
              </a:solidFill>
            </a:rPr>
          </a:br>
          <a:r>
            <a:rPr lang="en-GB" sz="2200" b="0" kern="1200">
              <a:solidFill>
                <a:schemeClr val="bg1"/>
              </a:solidFill>
            </a:rPr>
            <a:t>Profit-driven, Ransomware, supply chain abuse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2069003" y="1571640"/>
        <a:ext cx="3164358" cy="1571640"/>
      </dsp:txXfrm>
    </dsp:sp>
    <dsp:sp modelId="{CAC6CB7E-2629-4C72-A3F7-03B9717A8EAB}">
      <dsp:nvSpPr>
        <dsp:cNvPr id="0" name=""/>
        <dsp:cNvSpPr/>
      </dsp:nvSpPr>
      <dsp:spPr>
        <a:xfrm>
          <a:off x="0" y="3143281"/>
          <a:ext cx="7302366" cy="1571640"/>
        </a:xfrm>
        <a:prstGeom prst="trapezoid">
          <a:avLst>
            <a:gd name="adj" fmla="val 77439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bg1"/>
              </a:solidFill>
            </a:rPr>
            <a:t>Insiders / Script Kiddies / Opportunistic Attackers</a:t>
          </a:r>
          <a:br>
            <a:rPr lang="en-GB" sz="2200" b="1" kern="1200">
              <a:solidFill>
                <a:schemeClr val="bg1"/>
              </a:solidFill>
            </a:rPr>
          </a:br>
          <a:r>
            <a:rPr lang="en-GB" sz="2200" b="0" kern="1200">
              <a:solidFill>
                <a:schemeClr val="bg1"/>
              </a:solidFill>
            </a:rPr>
            <a:t>Lower capability, higher volume, human-factor exploitation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1277914" y="3143281"/>
        <a:ext cx="4746537" cy="1571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E7C7-4F98-4975-9C86-B79BB7F8ED9F}">
      <dsp:nvSpPr>
        <dsp:cNvPr id="0" name=""/>
        <dsp:cNvSpPr/>
      </dsp:nvSpPr>
      <dsp:spPr>
        <a:xfrm>
          <a:off x="2147637" y="1238405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6944" y="1281655"/>
        <a:ext cx="24695" cy="4939"/>
      </dsp:txXfrm>
    </dsp:sp>
    <dsp:sp modelId="{29FB029D-10A4-4176-A2CC-C7F09CCF73EB}">
      <dsp:nvSpPr>
        <dsp:cNvPr id="0" name=""/>
        <dsp:cNvSpPr/>
      </dsp:nvSpPr>
      <dsp:spPr>
        <a:xfrm>
          <a:off x="2004" y="639895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1. Reconnaissance</a:t>
          </a:r>
          <a:br>
            <a:rPr lang="en-GB" sz="1300" b="1" kern="1200" dirty="0"/>
          </a:br>
          <a:r>
            <a:rPr lang="en-GB" sz="1300" b="0" kern="1200" dirty="0"/>
            <a:t>Target profiling</a:t>
          </a:r>
          <a:br>
            <a:rPr lang="en-GB" sz="1300" b="0" kern="1200" dirty="0"/>
          </a:br>
          <a:r>
            <a:rPr lang="en-GB" sz="1300" b="0" kern="1200" dirty="0"/>
            <a:t>OSINT collection</a:t>
          </a:r>
          <a:br>
            <a:rPr lang="en-GB" sz="1300" b="0" kern="1200" dirty="0"/>
          </a:br>
          <a:r>
            <a:rPr lang="en-GB" sz="1300" b="0" kern="1200" dirty="0"/>
            <a:t>Attack planning</a:t>
          </a:r>
        </a:p>
      </dsp:txBody>
      <dsp:txXfrm>
        <a:off x="2004" y="639895"/>
        <a:ext cx="2147432" cy="1288459"/>
      </dsp:txXfrm>
    </dsp:sp>
    <dsp:sp modelId="{27501694-1E04-4575-9AA9-3196F09483CF}">
      <dsp:nvSpPr>
        <dsp:cNvPr id="0" name=""/>
        <dsp:cNvSpPr/>
      </dsp:nvSpPr>
      <dsp:spPr>
        <a:xfrm>
          <a:off x="4788979" y="1238405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08286" y="1281655"/>
        <a:ext cx="24695" cy="4939"/>
      </dsp:txXfrm>
    </dsp:sp>
    <dsp:sp modelId="{52DF3394-3A66-4AF3-ADE4-D8C4B46D5C20}">
      <dsp:nvSpPr>
        <dsp:cNvPr id="0" name=""/>
        <dsp:cNvSpPr/>
      </dsp:nvSpPr>
      <dsp:spPr>
        <a:xfrm>
          <a:off x="2643347" y="639895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2. Initial Access</a:t>
          </a:r>
          <a:br>
            <a:rPr lang="en-GB" sz="1300" b="1" kern="1200" dirty="0"/>
          </a:br>
          <a:r>
            <a:rPr lang="en-GB" sz="1300" b="0" kern="1200" dirty="0"/>
            <a:t>Phishing</a:t>
          </a:r>
          <a:br>
            <a:rPr lang="en-GB" sz="1300" b="0" kern="1200" dirty="0"/>
          </a:br>
          <a:r>
            <a:rPr lang="en-GB" sz="1300" b="0" kern="1200" dirty="0"/>
            <a:t>Exploits</a:t>
          </a:r>
          <a:br>
            <a:rPr lang="en-GB" sz="1300" b="0" kern="1200" dirty="0"/>
          </a:br>
          <a:r>
            <a:rPr lang="en-GB" sz="1300" b="0" kern="1200" dirty="0"/>
            <a:t>Credential abuse</a:t>
          </a:r>
          <a:endParaRPr lang="en-GB" sz="1300" b="1" kern="1200" dirty="0"/>
        </a:p>
      </dsp:txBody>
      <dsp:txXfrm>
        <a:off x="2643347" y="639895"/>
        <a:ext cx="2147432" cy="1288459"/>
      </dsp:txXfrm>
    </dsp:sp>
    <dsp:sp modelId="{C37AD299-96B7-488B-A045-D135E7FBCA08}">
      <dsp:nvSpPr>
        <dsp:cNvPr id="0" name=""/>
        <dsp:cNvSpPr/>
      </dsp:nvSpPr>
      <dsp:spPr>
        <a:xfrm>
          <a:off x="7430321" y="1238405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49629" y="1281655"/>
        <a:ext cx="24695" cy="4939"/>
      </dsp:txXfrm>
    </dsp:sp>
    <dsp:sp modelId="{D1FE72ED-1543-4B68-B0AF-7E6ABD2BE4F8}">
      <dsp:nvSpPr>
        <dsp:cNvPr id="0" name=""/>
        <dsp:cNvSpPr/>
      </dsp:nvSpPr>
      <dsp:spPr>
        <a:xfrm>
          <a:off x="5284689" y="639895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3. Persistence</a:t>
          </a:r>
          <a:br>
            <a:rPr lang="en-GB" sz="1300" b="1" kern="1200" dirty="0"/>
          </a:br>
          <a:r>
            <a:rPr lang="en-GB" sz="1300" b="0" kern="1200" dirty="0"/>
            <a:t>Backdoors</a:t>
          </a:r>
          <a:br>
            <a:rPr lang="en-GB" sz="1300" b="0" kern="1200" dirty="0"/>
          </a:br>
          <a:r>
            <a:rPr lang="en-GB" sz="1300" b="0" kern="1200" dirty="0"/>
            <a:t>Scheduled tasks</a:t>
          </a:r>
          <a:br>
            <a:rPr lang="en-GB" sz="1300" b="0" kern="1200" dirty="0"/>
          </a:br>
          <a:r>
            <a:rPr lang="en-GB" sz="1300" b="0" kern="1200" dirty="0"/>
            <a:t>Privilege footholds</a:t>
          </a:r>
          <a:endParaRPr lang="en-GB" sz="1300" b="1" kern="1200" dirty="0"/>
        </a:p>
      </dsp:txBody>
      <dsp:txXfrm>
        <a:off x="5284689" y="639895"/>
        <a:ext cx="2147432" cy="1288459"/>
      </dsp:txXfrm>
    </dsp:sp>
    <dsp:sp modelId="{29E100A3-302E-425F-85C4-6C885CA5E5B3}">
      <dsp:nvSpPr>
        <dsp:cNvPr id="0" name=""/>
        <dsp:cNvSpPr/>
      </dsp:nvSpPr>
      <dsp:spPr>
        <a:xfrm>
          <a:off x="1075721" y="1926555"/>
          <a:ext cx="7924026" cy="463309"/>
        </a:xfrm>
        <a:custGeom>
          <a:avLst/>
          <a:gdLst/>
          <a:ahLst/>
          <a:cxnLst/>
          <a:rect l="0" t="0" r="0" b="0"/>
          <a:pathLst>
            <a:path>
              <a:moveTo>
                <a:pt x="7924026" y="0"/>
              </a:moveTo>
              <a:lnTo>
                <a:pt x="7924026" y="248754"/>
              </a:lnTo>
              <a:lnTo>
                <a:pt x="0" y="248754"/>
              </a:lnTo>
              <a:lnTo>
                <a:pt x="0" y="463309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39249" y="2155740"/>
        <a:ext cx="396970" cy="4939"/>
      </dsp:txXfrm>
    </dsp:sp>
    <dsp:sp modelId="{150E2616-A27E-4C76-BB75-60574C299FEE}">
      <dsp:nvSpPr>
        <dsp:cNvPr id="0" name=""/>
        <dsp:cNvSpPr/>
      </dsp:nvSpPr>
      <dsp:spPr>
        <a:xfrm>
          <a:off x="7926031" y="639895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4. Lateral Movement</a:t>
          </a:r>
          <a:br>
            <a:rPr lang="en-GB" sz="1300" b="1" kern="1200" dirty="0"/>
          </a:br>
          <a:r>
            <a:rPr lang="en-GB" sz="1300" b="0" kern="1200" dirty="0"/>
            <a:t>Pivoting</a:t>
          </a:r>
          <a:br>
            <a:rPr lang="en-GB" sz="1300" b="0" kern="1200" dirty="0"/>
          </a:br>
          <a:r>
            <a:rPr lang="en-GB" sz="1300" b="0" kern="1200" dirty="0"/>
            <a:t>Internal discovery</a:t>
          </a:r>
          <a:br>
            <a:rPr lang="en-GB" sz="1300" b="0" kern="1200" dirty="0"/>
          </a:br>
          <a:r>
            <a:rPr lang="en-GB" sz="1300" b="0" kern="1200" dirty="0"/>
            <a:t>Privilege escalation</a:t>
          </a:r>
          <a:endParaRPr lang="en-GB" sz="1300" b="1" kern="1200" dirty="0"/>
        </a:p>
      </dsp:txBody>
      <dsp:txXfrm>
        <a:off x="7926031" y="639895"/>
        <a:ext cx="2147432" cy="1288459"/>
      </dsp:txXfrm>
    </dsp:sp>
    <dsp:sp modelId="{EF90A55E-F919-4807-836A-EDD48098D04B}">
      <dsp:nvSpPr>
        <dsp:cNvPr id="0" name=""/>
        <dsp:cNvSpPr/>
      </dsp:nvSpPr>
      <dsp:spPr>
        <a:xfrm>
          <a:off x="2147637" y="3020774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66944" y="3064025"/>
        <a:ext cx="24695" cy="4939"/>
      </dsp:txXfrm>
    </dsp:sp>
    <dsp:sp modelId="{B9904714-596F-4AEA-9C0F-3B660B35E667}">
      <dsp:nvSpPr>
        <dsp:cNvPr id="0" name=""/>
        <dsp:cNvSpPr/>
      </dsp:nvSpPr>
      <dsp:spPr>
        <a:xfrm>
          <a:off x="2004" y="2422264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5. Command and Control</a:t>
          </a:r>
          <a:br>
            <a:rPr lang="en-GB" sz="1300" b="1" kern="1200" dirty="0"/>
          </a:br>
          <a:r>
            <a:rPr lang="en-GB" sz="1300" b="0" kern="1200" dirty="0"/>
            <a:t>Remote control</a:t>
          </a:r>
          <a:br>
            <a:rPr lang="en-GB" sz="1300" b="0" kern="1200" dirty="0"/>
          </a:br>
          <a:r>
            <a:rPr lang="en-GB" sz="1300" b="0" kern="1200" dirty="0"/>
            <a:t>Beaconing</a:t>
          </a:r>
          <a:br>
            <a:rPr lang="en-GB" sz="1300" b="0" kern="1200" dirty="0"/>
          </a:br>
          <a:r>
            <a:rPr lang="en-GB" sz="1300" b="0" kern="1200" dirty="0"/>
            <a:t>Stealth channels</a:t>
          </a:r>
        </a:p>
      </dsp:txBody>
      <dsp:txXfrm>
        <a:off x="2004" y="2422264"/>
        <a:ext cx="2147432" cy="1288459"/>
      </dsp:txXfrm>
    </dsp:sp>
    <dsp:sp modelId="{B1FA863E-5F8B-46F9-A754-25EBD26DE9C4}">
      <dsp:nvSpPr>
        <dsp:cNvPr id="0" name=""/>
        <dsp:cNvSpPr/>
      </dsp:nvSpPr>
      <dsp:spPr>
        <a:xfrm>
          <a:off x="4788979" y="3020774"/>
          <a:ext cx="463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309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08286" y="3064025"/>
        <a:ext cx="24695" cy="4939"/>
      </dsp:txXfrm>
    </dsp:sp>
    <dsp:sp modelId="{9C65C15E-2CE2-4F8D-94E0-6EEAC1D34E95}">
      <dsp:nvSpPr>
        <dsp:cNvPr id="0" name=""/>
        <dsp:cNvSpPr/>
      </dsp:nvSpPr>
      <dsp:spPr>
        <a:xfrm>
          <a:off x="2643347" y="2422264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6. Actions and Objectives</a:t>
          </a:r>
          <a:br>
            <a:rPr lang="en-GB" sz="1300" b="1" kern="1200" dirty="0"/>
          </a:br>
          <a:r>
            <a:rPr lang="en-GB" sz="1300" b="0" kern="1200" dirty="0"/>
            <a:t>Disruption</a:t>
          </a:r>
          <a:br>
            <a:rPr lang="en-GB" sz="1300" b="0" kern="1200" dirty="0"/>
          </a:br>
          <a:r>
            <a:rPr lang="en-GB" sz="1300" b="0" kern="1200" dirty="0"/>
            <a:t>Exfiltration</a:t>
          </a:r>
          <a:br>
            <a:rPr lang="en-GB" sz="1300" b="0" kern="1200" dirty="0"/>
          </a:br>
          <a:r>
            <a:rPr lang="en-GB" sz="1300" b="0" kern="1200" dirty="0"/>
            <a:t>Manipulation/sabotage</a:t>
          </a:r>
        </a:p>
      </dsp:txBody>
      <dsp:txXfrm>
        <a:off x="2643347" y="2422264"/>
        <a:ext cx="2147432" cy="1288459"/>
      </dsp:txXfrm>
    </dsp:sp>
    <dsp:sp modelId="{7F579207-F0E7-4129-A7BC-84BBA3943A7D}">
      <dsp:nvSpPr>
        <dsp:cNvPr id="0" name=""/>
        <dsp:cNvSpPr/>
      </dsp:nvSpPr>
      <dsp:spPr>
        <a:xfrm>
          <a:off x="5284689" y="2422264"/>
          <a:ext cx="2147432" cy="1288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7. Maintain Access</a:t>
          </a:r>
          <a:br>
            <a:rPr lang="en-GB" sz="1300" b="1" kern="1200" dirty="0"/>
          </a:br>
          <a:r>
            <a:rPr lang="en-GB" sz="1300" b="0" kern="1200" dirty="0"/>
            <a:t>Re-entry paths</a:t>
          </a:r>
          <a:br>
            <a:rPr lang="en-GB" sz="1300" b="0" kern="1200" dirty="0"/>
          </a:br>
          <a:r>
            <a:rPr lang="en-GB" sz="1300" b="0" kern="1200" dirty="0"/>
            <a:t>Cover tracks</a:t>
          </a:r>
          <a:br>
            <a:rPr lang="en-GB" sz="1300" b="0" kern="1200" dirty="0"/>
          </a:br>
          <a:r>
            <a:rPr lang="en-GB" sz="1300" b="0" kern="1200" dirty="0"/>
            <a:t>Long-term presence</a:t>
          </a:r>
          <a:endParaRPr lang="en-GB" sz="1300" b="1" kern="1200" dirty="0"/>
        </a:p>
      </dsp:txBody>
      <dsp:txXfrm>
        <a:off x="5284689" y="2422264"/>
        <a:ext cx="2147432" cy="1288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6/4/2026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5C2D8-B48A-BA33-1B8B-9581E885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7C676-F2E0-ADFA-9F7B-8F8FD25BE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FD020-0209-1144-48D0-0123BB50E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404A-ADA1-2E91-BC87-4D16BCD1E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3240646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FCF56-94F2-600D-92CB-D3A03276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8B929B-C448-8FE6-D8B0-4E9526EB4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AA8C3-7DF9-880F-A6DE-BF847A6EA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C9D26-9B08-8268-2B13-B2DC2BC58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8242291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D7A04-5C95-4A54-6B01-B3D096B50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30571-5F3E-FE5F-03CF-871B2C231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86828-2227-9FD7-FE41-9A443855D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D6DBA-559C-60A2-C952-1C1197676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6442075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F2D3A-09BC-7C4B-EA35-27FE23313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F20EE-61A0-A9BB-FB8A-A9CC31449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24539-FD08-3636-7471-56E2506395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D9C99-663C-D63F-B156-159360DC1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6049742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B95F4-DCE0-C167-028A-478C1E185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0CED5-C94F-EDCF-233A-F8267D115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9B3F9-29F6-2103-B32A-EE7477251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6AC0C-490F-9ED6-F91D-E0BB8CBB2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042797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57C10-76A4-072E-D1B3-B06FB1A3F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C01F9-6C62-3CA1-2C55-4AE629F07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037AE-53BB-F068-D250-E6593BED4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B6991-EC99-7AE3-5961-0F87CB1B1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8850979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97DA-A155-B543-7012-C37A91B5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6F827-EB76-5ECC-A493-5F55F4786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1DA75-C674-1018-EA26-01A40FFF9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D21EC-9881-4282-A2AB-70DF6F761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2966748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645FB-DB43-BBB8-56BB-CCABC113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12C27-C852-836A-0EF1-7B73BC531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57750-0810-7358-481B-F5165F77C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3A88-DE20-BA6D-9E4B-B377E21EC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8010246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77897-159B-95C5-2A62-48CE6111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A0B30-5771-3E84-102C-0FB9E8E40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A87C5-C54F-EAE1-292A-6FA5688AF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214A-3A18-BB6A-D921-365567637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963375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668F-B562-0E9E-4B64-2FF1CF743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F0AA0-E894-81A5-4FA2-EA57F59B8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BF09E-3013-BADE-C451-79F9556F4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53392-E930-B31E-6B8A-E33ECD445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329978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AFE9C-DFA7-F69B-2332-58F2E2E8E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9D0351-A080-3BD4-7909-B1BC8CD99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670FBF-9599-C956-6706-22FC708F8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F92C4-4B6C-821A-AACB-5E3A40E45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175399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4FF8D-015E-DB77-74A7-A88F34D9F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6705A-84CC-985C-8290-F756815A2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5F42C-FF86-D36E-39BE-B45B4B038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8B21B-B782-0C10-4B72-8411B4A3A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7162125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A6C93-4D39-9B90-9ABE-0F46E4C3C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4D145-C06D-5347-5FCF-C439C90BB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7B1D0-7C3F-7BAE-60A3-5C7B9B7A6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818C5-0947-1C6D-F052-8638D3B29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8707334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6E510-6BE4-E4F4-B96C-94CC0C7C2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7E3F1E-17F7-4CDB-ADC5-86E55E7FE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D059B-30E2-DDF8-67E4-9E79910CD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DDFEE-7E66-E35E-429C-2CF80A041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6529028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F626A-E62B-A15C-F529-63376CC4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028D2-D636-244B-358A-62B9B2E45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0628A-A2E8-F1F4-211B-225557B2C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AA438-8529-6A7B-080A-3E141EAFF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8286500"/>
      </p:ext>
    </p:extLst>
  </p:cSld>
  <p:clrMapOvr>
    <a:masterClrMapping/>
  </p:clrMapOvr>
</p:notes>
</file>

<file path=ppt/notesSlides/notesSlide2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DB65A-5BF8-5D2C-9B04-9B2D938D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E5738-8A82-2F96-B3E6-08D6242E3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01DAB-1948-C429-414E-CE5E4514E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FEBAE-E279-1830-11AB-1DEAE9230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8820145"/>
      </p:ext>
    </p:extLst>
  </p:cSld>
  <p:clrMapOvr>
    <a:masterClrMapping/>
  </p:clrMapOvr>
</p:notes>
</file>

<file path=ppt/notesSlides/notesSlide2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2DE4E-E6AA-E43E-4C21-7C2BB0D88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99131-E0B0-D8E0-68C3-DB7563282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FF0F6-56B9-88E9-4FB1-DABDB9E1B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F1730-9E8B-F473-4973-602078352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1021718"/>
      </p:ext>
    </p:extLst>
  </p:cSld>
  <p:clrMapOvr>
    <a:masterClrMapping/>
  </p:clrMapOvr>
</p:notes>
</file>

<file path=ppt/notesSlides/notesSlide2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51A71-05EB-E181-1104-2B21A58B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277E0-51E0-F91E-AF8D-886207630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41D7E0-0AA1-49DF-92B8-A4A905790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B05EC-DA7D-9DBF-A490-2D57DD587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3472674"/>
      </p:ext>
    </p:extLst>
  </p:cSld>
  <p:clrMapOvr>
    <a:masterClrMapping/>
  </p:clrMapOvr>
</p:notes>
</file>

<file path=ppt/notesSlides/notesSlide2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2C49D-D050-0C6C-8E43-19DDD04E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36957-2964-98AB-AAC2-CABC1D0F3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A877C-B2A1-5217-FAD5-41653A586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B80A6-2D68-48DE-5DB4-636154B93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693291"/>
      </p:ext>
    </p:extLst>
  </p:cSld>
  <p:clrMapOvr>
    <a:masterClrMapping/>
  </p:clrMapOvr>
</p:notes>
</file>

<file path=ppt/notesSlides/notesSlide2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59B56-8B36-89AE-9831-018701181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CF194-3D79-CFCB-4291-0505EECF5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6A52E-B850-5DED-3A4D-A954C26B7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E443B-E529-F03F-E77D-3A3FBD5A7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79468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3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D926-061C-090D-8489-D0475C556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8E93C-ECA2-2714-C8C0-ECA6D64D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37882-E260-4471-D1A2-0DA96EE68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4225-6C7E-0FBB-B6B1-F00AB7979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7934999"/>
      </p:ext>
    </p:extLst>
  </p:cSld>
  <p:clrMapOvr>
    <a:masterClrMapping/>
  </p:clrMapOvr>
</p:notes>
</file>

<file path=ppt/notesSlides/notesSlide3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75CC-16FC-7086-D8B6-AE8E8F27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D71AF-A960-C0C3-7511-389D6350F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73837-6450-34D4-AFDF-D1487806E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3098D-1845-30F8-A802-C78229834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9767109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0CCC-495C-7089-32EE-97B942450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140AB-F8FA-CA43-20A3-3A58B4A04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C82-478E-71BC-EC91-A2147D76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761-4A8C-CD88-3E4F-01F69055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700217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32EEF-4ED0-B688-6009-828A4F59A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EDF3B6-27F9-34B7-B768-F76014618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A55FB-3E14-9CF3-6D33-356695C4D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6DDB9-1504-5EFB-1639-7A18E77FF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5105434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6B626-7C79-C3D9-02D3-67A303FE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21A90-39C0-ABD9-5900-487EB8DE2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218CCE-9874-2CF2-BEDD-05D50DF5E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D5FC2-EF10-5C1B-8E26-424B8ADA9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8733626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05A5A-B524-4125-EA7D-66B47BAF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C6869-847D-0FDA-F95A-5E3D38C44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1560B-1782-FE6F-B9C3-A22D2CD8C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764D1-4080-D4EE-B87F-7DDBD0FE9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5655637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196E-60F4-0581-8B2D-BDEB4E260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5C69C-6944-07D3-5AE6-ABDB4AD11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6516F-D1D3-AF38-7ED0-2D282BB85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A524-C241-DD5F-351A-19DC3A819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413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Master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εκπαιδευτικής ενότητας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Προηγμένη ασφάλεια κρίσιμων υποδομών στον τομέα της υγείας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CSP008_C_H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1BA1F-0F44-83BE-A7E9-B96BEEE66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4C3BA78-1795-40C5-4807-910FFCD6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6529" y="13716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Τα παλαιά συστήματα ως δομικές αδυναμίες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7687020-12A2-F14D-D1A3-E52D2A9E76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28BB8A-E7E1-5D78-219A-F3A43F3782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1774913"/>
            <a:ext cx="5840730" cy="49459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Τα παλαιά συστήματα εξακολουθούν να είναι ευρέως διαδεδομένα επειδή:</a:t>
            </a:r>
          </a:p>
          <a:p>
            <a:r>
              <a:rPr lang="en-US" sz="2000" dirty="0"/>
              <a:t>Η αντικατάστασή τους είναι δαπανηρή</a:t>
            </a:r>
          </a:p>
          <a:p>
            <a:r>
              <a:rPr lang="en-US" sz="2000" dirty="0"/>
              <a:t>Δύσκολα πιστοποιήσιμα</a:t>
            </a:r>
          </a:p>
          <a:p>
            <a:r>
              <a:rPr lang="en-US" sz="2000" dirty="0"/>
              <a:t>Εδραιωμένα λειτουργικά</a:t>
            </a:r>
          </a:p>
          <a:p>
            <a:r>
              <a:rPr lang="en-US" sz="2000" dirty="0"/>
              <a:t>Συνδεδεμένα με παλιά πρωτόκολλα και μοντέλα υποστήριξης προμηθευτών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Τα μειονεκτήματα περιλαμβάνουν:</a:t>
            </a:r>
          </a:p>
          <a:p>
            <a:r>
              <a:rPr lang="en-US" sz="2000" dirty="0"/>
              <a:t>Καμία ασφάλεια από το σχεδιασμό</a:t>
            </a:r>
          </a:p>
          <a:p>
            <a:r>
              <a:rPr lang="en-US" sz="2000" dirty="0"/>
              <a:t>Μη υποστηριζόμενα λειτουργικά συστήματα</a:t>
            </a:r>
          </a:p>
          <a:p>
            <a:r>
              <a:rPr lang="en-US" sz="2000" dirty="0"/>
              <a:t>Προκαθορισμένες παραδοχές</a:t>
            </a:r>
          </a:p>
          <a:p>
            <a:r>
              <a:rPr lang="en-US" sz="2000" dirty="0"/>
              <a:t>Αδύναμοι μηχανισμοί καταγραφής και ενημέρωσης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11D8EF-9072-ACFD-0B9E-9DA19AD9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13D537-AC78-B390-1133-EF9CB919D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9645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36C9B-288A-E995-0CC9-30781D16B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FD733F4-43D2-9AC8-33DC-05C523FBB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Περιορισμοί στη διαχείριση ενημερώσεων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DCEF0E-2B8B-AA10-CF6F-47E202772E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A3D535-4C9A-C3FA-BA0B-A1FEFC079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994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Στον τομέα της υγειονομικής περίθαλψης, η εγκατάσταση ενημερώσεων δεν είναι απλώς τεχνική υπόθεση. Περιορίζεται από:</a:t>
            </a:r>
          </a:p>
          <a:p>
            <a:r>
              <a:rPr lang="en-US" sz="2000" dirty="0"/>
              <a:t>Απαιτήσεις κλινικού χρόνου λειτουργίας</a:t>
            </a:r>
          </a:p>
          <a:p>
            <a:r>
              <a:rPr lang="en-US" sz="2000" dirty="0"/>
              <a:t>Κύκλοι έγκρισης προμηθευτών</a:t>
            </a:r>
          </a:p>
          <a:p>
            <a:r>
              <a:rPr lang="en-US" sz="2000" dirty="0"/>
              <a:t>Ανάγκες δοκιμών</a:t>
            </a:r>
          </a:p>
          <a:p>
            <a:r>
              <a:rPr lang="en-US" sz="2000" dirty="0"/>
              <a:t>Ο φόβος διακοπής των επικυρωμένων ροών εργασίας</a:t>
            </a:r>
          </a:p>
          <a:p>
            <a:r>
              <a:rPr lang="en-US" sz="2000" dirty="0"/>
              <a:t>Περιορισμένα χρονικά περιθώρια συντήρησης</a:t>
            </a:r>
          </a:p>
          <a:p>
            <a:pPr marL="0" indent="0">
              <a:buNone/>
            </a:pPr>
            <a:r>
              <a:rPr lang="en-US" sz="2000" b="1" i="1" dirty="0"/>
              <a:t>Αυτό μετατρέπει τις γνωστές ευπάθειες σε μακροχρόνια έκθεση.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FE139-40A8-DAEF-6A9F-F50F679C1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EA45B5F-1961-AF40-DE78-FF43AD5A9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41262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B48C3-EECE-DB8A-02A8-431F6292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8BE5D6-CF53-2EB2-3E81-711CCD5E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04679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Αδύναμη πιστοποίηση και έλεγχος πρόσβασης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A0EFB29-C3BE-87B3-AB95-9A720D5F03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DB6133-0F79-09E0-25B6-8AB4A19D4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344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Συνηθισμένη αδυναμία στον έλεγχο πρόσβασης:</a:t>
            </a:r>
          </a:p>
          <a:p>
            <a:r>
              <a:rPr lang="en-US" sz="2000" dirty="0"/>
              <a:t>Κοινόχρηστοι λογαριασμοί</a:t>
            </a:r>
          </a:p>
          <a:p>
            <a:r>
              <a:rPr lang="en-US" sz="2000" dirty="0"/>
              <a:t>Αδύναμοι κωδικοί πρόσβασης</a:t>
            </a:r>
          </a:p>
          <a:p>
            <a:r>
              <a:rPr lang="en-US" sz="2000" dirty="0"/>
              <a:t>Έλλειψη MFA</a:t>
            </a:r>
          </a:p>
          <a:p>
            <a:r>
              <a:rPr lang="en-US" sz="2000" dirty="0"/>
              <a:t>Υπερβολικά προνόμια</a:t>
            </a:r>
          </a:p>
          <a:p>
            <a:r>
              <a:rPr lang="en-US" sz="2000" dirty="0"/>
              <a:t>Σπάνια επανεξέταση λογαριασμών</a:t>
            </a:r>
          </a:p>
          <a:p>
            <a:r>
              <a:rPr lang="en-US" sz="2000" dirty="0"/>
              <a:t>Ανεπαρκής διαχωρισμός ρόλων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1353D3-2FDF-035D-E868-B95CB6E8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214D2F-FFFB-182A-FF7D-FAC82300C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54379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8D70F-FA8B-27C1-95F7-B5148490D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89FA87-5CBE-1AE6-FEE4-7F738893C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5176"/>
            <a:ext cx="12192000" cy="584696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Επίπεδο δίκτυο έναντι τμηματοποιημένου δικτύου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2F714-1FD9-1D29-A69B-2E1BC349131E}"/>
              </a:ext>
            </a:extLst>
          </p:cNvPr>
          <p:cNvSpPr/>
          <p:nvPr/>
        </p:nvSpPr>
        <p:spPr>
          <a:xfrm>
            <a:off x="365760" y="1051560"/>
            <a:ext cx="5422392" cy="5541264"/>
          </a:xfrm>
          <a:prstGeom prst="rect">
            <a:avLst/>
          </a:prstGeom>
          <a:solidFill>
            <a:schemeClr val="tx1"/>
          </a:solidFill>
          <a:ln w="38100">
            <a:solidFill>
              <a:srgbClr val="FFBA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Επίπεδο δίκτυο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3030C-F394-3B0C-BCBD-792FFE1D7158}"/>
              </a:ext>
            </a:extLst>
          </p:cNvPr>
          <p:cNvSpPr/>
          <p:nvPr/>
        </p:nvSpPr>
        <p:spPr>
          <a:xfrm>
            <a:off x="6403850" y="1051560"/>
            <a:ext cx="5422392" cy="5541264"/>
          </a:xfrm>
          <a:prstGeom prst="rect">
            <a:avLst/>
          </a:prstGeom>
          <a:noFill/>
          <a:ln w="38100">
            <a:solidFill>
              <a:srgbClr val="FFBA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Τμηματοποιημένο δίκτυο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40302-3538-B846-9238-12D0A11D8AEC}"/>
              </a:ext>
            </a:extLst>
          </p:cNvPr>
          <p:cNvSpPr/>
          <p:nvPr/>
        </p:nvSpPr>
        <p:spPr>
          <a:xfrm>
            <a:off x="672000" y="2437265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Χρήστες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5547B-BFBA-28DF-05F6-7DEEA4233825}"/>
              </a:ext>
            </a:extLst>
          </p:cNvPr>
          <p:cNvSpPr/>
          <p:nvPr/>
        </p:nvSpPr>
        <p:spPr>
          <a:xfrm>
            <a:off x="2386584" y="2440866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Διακομιστές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DCEC5-D622-18DF-7EB6-DC6164C8424A}"/>
              </a:ext>
            </a:extLst>
          </p:cNvPr>
          <p:cNvSpPr/>
          <p:nvPr/>
        </p:nvSpPr>
        <p:spPr>
          <a:xfrm>
            <a:off x="4105824" y="2437265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SCADA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76EB3-FD01-6C88-C9C1-18420E98D35E}"/>
              </a:ext>
            </a:extLst>
          </p:cNvPr>
          <p:cNvSpPr/>
          <p:nvPr/>
        </p:nvSpPr>
        <p:spPr>
          <a:xfrm>
            <a:off x="672000" y="3632314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HMI</a:t>
            </a:r>
            <a:endParaRPr lang="en-GB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D6C5C-41FE-D15A-735C-F3A3E43E7523}"/>
              </a:ext>
            </a:extLst>
          </p:cNvPr>
          <p:cNvSpPr/>
          <p:nvPr/>
        </p:nvSpPr>
        <p:spPr>
          <a:xfrm>
            <a:off x="2386584" y="3635915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PLC</a:t>
            </a:r>
            <a:endParaRPr lang="en-GB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1C2E7E-088F-B947-27AE-E2086E560049}"/>
              </a:ext>
            </a:extLst>
          </p:cNvPr>
          <p:cNvSpPr/>
          <p:nvPr/>
        </p:nvSpPr>
        <p:spPr>
          <a:xfrm>
            <a:off x="4105824" y="3632314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Βάση δεδομένων</a:t>
            </a:r>
            <a:endParaRPr lang="en-GB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5DC0BD-9CDF-F233-9399-624E54BF667C}"/>
              </a:ext>
            </a:extLst>
          </p:cNvPr>
          <p:cNvSpPr/>
          <p:nvPr/>
        </p:nvSpPr>
        <p:spPr>
          <a:xfrm>
            <a:off x="1394250" y="4926491"/>
            <a:ext cx="1550076" cy="5751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IoT</a:t>
            </a:r>
            <a:br>
              <a:rPr lang="en-GB" b="1" dirty="0"/>
            </a:br>
            <a:r>
              <a:rPr lang="en-GB" b="1" dirty="0"/>
              <a:t>Συσκευές</a:t>
            </a:r>
            <a:endParaRPr lang="en-GB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83470C-A81D-04CF-3665-86F729CAD816}"/>
              </a:ext>
            </a:extLst>
          </p:cNvPr>
          <p:cNvSpPr/>
          <p:nvPr/>
        </p:nvSpPr>
        <p:spPr>
          <a:xfrm>
            <a:off x="3111161" y="4933108"/>
            <a:ext cx="1550077" cy="5751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Μηχανική WS</a:t>
            </a:r>
            <a:endParaRPr lang="en-GB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877AD6-01D4-40D7-3C53-60E974082247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1951992" y="3874629"/>
            <a:ext cx="434592" cy="3601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5F84C1-DEE4-C0B9-F21E-1EE4192243B2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3666576" y="3874629"/>
            <a:ext cx="439248" cy="3601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FF76D8-4C28-14A5-A303-FB787534883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666576" y="2679580"/>
            <a:ext cx="439248" cy="3601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9EC9CE-8FA9-E883-848C-D1C0BA2025F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951992" y="2679580"/>
            <a:ext cx="434592" cy="3601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4AF4DE-7677-D2D0-5925-F348AFFA4A10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>
            <a:off x="3026580" y="2925496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D5A58B-600D-462A-C404-98B3308F0170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1311996" y="2921895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057927-89CC-F321-90B1-E9D9AD8FDB7A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4745820" y="2921895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AC3033-10DE-0EE1-0E4F-3CCA1583597E}"/>
              </a:ext>
            </a:extLst>
          </p:cNvPr>
          <p:cNvCxnSpPr>
            <a:cxnSpLocks/>
          </p:cNvCxnSpPr>
          <p:nvPr/>
        </p:nvCxnSpPr>
        <p:spPr>
          <a:xfrm>
            <a:off x="2169288" y="4116943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3FA3918-7F24-7A90-2CF6-ABD6697291E8}"/>
              </a:ext>
            </a:extLst>
          </p:cNvPr>
          <p:cNvCxnSpPr>
            <a:cxnSpLocks/>
          </p:cNvCxnSpPr>
          <p:nvPr/>
        </p:nvCxnSpPr>
        <p:spPr>
          <a:xfrm>
            <a:off x="3886200" y="4116944"/>
            <a:ext cx="0" cy="710419"/>
          </a:xfrm>
          <a:prstGeom prst="line">
            <a:avLst/>
          </a:prstGeom>
          <a:ln w="38100">
            <a:solidFill>
              <a:srgbClr val="C07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4BD0F-0F18-2F9F-3151-1BFCADBB8964}"/>
              </a:ext>
            </a:extLst>
          </p:cNvPr>
          <p:cNvSpPr/>
          <p:nvPr/>
        </p:nvSpPr>
        <p:spPr>
          <a:xfrm>
            <a:off x="6862739" y="2397641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Χρήστες</a:t>
            </a:r>
            <a:endParaRPr lang="en-GB" sz="1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00C72A-BE1E-B58C-9A5B-C8EF47701031}"/>
              </a:ext>
            </a:extLst>
          </p:cNvPr>
          <p:cNvSpPr/>
          <p:nvPr/>
        </p:nvSpPr>
        <p:spPr>
          <a:xfrm>
            <a:off x="9980505" y="2399943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IAM</a:t>
            </a:r>
            <a:endParaRPr lang="en-GB" sz="16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C37105-A0AB-959F-38AF-AB2B44B7E9C1}"/>
              </a:ext>
            </a:extLst>
          </p:cNvPr>
          <p:cNvSpPr/>
          <p:nvPr/>
        </p:nvSpPr>
        <p:spPr>
          <a:xfrm>
            <a:off x="8421622" y="2391934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Email/</a:t>
            </a:r>
            <a:br>
              <a:rPr lang="en-GB" sz="1600" b="1" dirty="0"/>
            </a:br>
            <a:r>
              <a:rPr lang="en-GB" sz="1600" b="1" dirty="0"/>
              <a:t>Εφαρμογές</a:t>
            </a:r>
            <a:endParaRPr lang="en-GB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953B31-D20B-AC95-9BB3-1BB1F35F33FD}"/>
              </a:ext>
            </a:extLst>
          </p:cNvPr>
          <p:cNvSpPr/>
          <p:nvPr/>
        </p:nvSpPr>
        <p:spPr>
          <a:xfrm>
            <a:off x="6702552" y="1783080"/>
            <a:ext cx="4817448" cy="1252728"/>
          </a:xfrm>
          <a:prstGeom prst="rect">
            <a:avLst/>
          </a:prstGeom>
          <a:noFill/>
          <a:ln w="38100">
            <a:solidFill>
              <a:srgbClr val="C07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Ζώνη IT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2289E5-AA81-5D56-CBFD-2D79B92ED99A}"/>
              </a:ext>
            </a:extLst>
          </p:cNvPr>
          <p:cNvSpPr/>
          <p:nvPr/>
        </p:nvSpPr>
        <p:spPr>
          <a:xfrm>
            <a:off x="6702552" y="3769471"/>
            <a:ext cx="4817448" cy="1252728"/>
          </a:xfrm>
          <a:prstGeom prst="rect">
            <a:avLst/>
          </a:prstGeom>
          <a:noFill/>
          <a:ln w="38100">
            <a:solidFill>
              <a:srgbClr val="C07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DMZ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74D5D4-3370-0912-711E-49C43FCFE5B3}"/>
              </a:ext>
            </a:extLst>
          </p:cNvPr>
          <p:cNvSpPr/>
          <p:nvPr/>
        </p:nvSpPr>
        <p:spPr>
          <a:xfrm>
            <a:off x="6702552" y="5943599"/>
            <a:ext cx="4817448" cy="577549"/>
          </a:xfrm>
          <a:prstGeom prst="rect">
            <a:avLst/>
          </a:prstGeom>
          <a:noFill/>
          <a:ln w="38100">
            <a:solidFill>
              <a:srgbClr val="C07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Ζώνη OT: SCADA / HMI / PLC / Διαδικασία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6E9817-B4C0-61D1-3AB6-1533963E8094}"/>
              </a:ext>
            </a:extLst>
          </p:cNvPr>
          <p:cNvSpPr/>
          <p:nvPr/>
        </p:nvSpPr>
        <p:spPr>
          <a:xfrm>
            <a:off x="8437243" y="5389616"/>
            <a:ext cx="1518836" cy="253916"/>
          </a:xfrm>
          <a:prstGeom prst="rect">
            <a:avLst/>
          </a:prstGeom>
          <a:solidFill>
            <a:srgbClr val="FFBA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Τείχος προστασίας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2A614D-5432-1A25-1778-61702B4E517B}"/>
              </a:ext>
            </a:extLst>
          </p:cNvPr>
          <p:cNvSpPr/>
          <p:nvPr/>
        </p:nvSpPr>
        <p:spPr>
          <a:xfrm>
            <a:off x="8406002" y="3302042"/>
            <a:ext cx="1518836" cy="253916"/>
          </a:xfrm>
          <a:prstGeom prst="rect">
            <a:avLst/>
          </a:prstGeom>
          <a:solidFill>
            <a:srgbClr val="FFBA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Τείχος προστασίας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9FC3EC-440D-8ADD-5FEF-47E60D4E0DDE}"/>
              </a:ext>
            </a:extLst>
          </p:cNvPr>
          <p:cNvSpPr/>
          <p:nvPr/>
        </p:nvSpPr>
        <p:spPr>
          <a:xfrm>
            <a:off x="6951684" y="4331092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Jump Box</a:t>
            </a:r>
            <a:endParaRPr lang="en-GB" sz="1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AAAE04-2661-5462-1342-AA018B7B3F35}"/>
              </a:ext>
            </a:extLst>
          </p:cNvPr>
          <p:cNvSpPr/>
          <p:nvPr/>
        </p:nvSpPr>
        <p:spPr>
          <a:xfrm>
            <a:off x="9753133" y="4331092"/>
            <a:ext cx="1279992" cy="4846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Ιστορικό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89265513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7ED55-CD42-35A7-BAD4-E274A5229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6A577E9-8C89-467B-587C-4E628E53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6529" y="13716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Επίπεδα δίκτυα και ανεπαρκής διαχωρισμός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D0F8FDD-F4E9-E9B1-AE03-3503A3D07B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505973-AD4A-1B19-0D42-6FC7A7D81A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1774913"/>
            <a:ext cx="5840730" cy="49459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Τα επίπεδα δίκτυα επιτρέπουν στους εισβολείς:</a:t>
            </a:r>
          </a:p>
          <a:p>
            <a:r>
              <a:rPr lang="en-US" sz="2000" dirty="0"/>
              <a:t>Να κινούνται πλευρικά</a:t>
            </a:r>
          </a:p>
          <a:p>
            <a:r>
              <a:rPr lang="en-US" sz="2000" dirty="0"/>
              <a:t>Να ανακαλύπτουν μη διαχειριζόμενα περιουσιακά στοιχεία</a:t>
            </a:r>
          </a:p>
          <a:p>
            <a:r>
              <a:rPr lang="en-US" sz="2000" dirty="0"/>
              <a:t>Να έχουν πρόσβαση σε ευαίσθητα συστήματα από παραβιασμένα τερματικά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Ο διαχωρισμός πρέπει να διαχωρίζει:</a:t>
            </a:r>
          </a:p>
          <a:p>
            <a:r>
              <a:rPr lang="en-US" sz="2000" dirty="0"/>
              <a:t>Διαχειριστικά συστήματα IT</a:t>
            </a:r>
          </a:p>
          <a:p>
            <a:r>
              <a:rPr lang="en-US" sz="2000" dirty="0"/>
              <a:t>Κλινικά συστήματα</a:t>
            </a:r>
          </a:p>
          <a:p>
            <a:r>
              <a:rPr lang="en-US" sz="2000" dirty="0"/>
              <a:t>Δίκτυα επισκεπτών</a:t>
            </a:r>
          </a:p>
          <a:p>
            <a:r>
              <a:rPr lang="en-US" sz="2000" dirty="0"/>
              <a:t>Ιατρικές συσκευές</a:t>
            </a:r>
          </a:p>
          <a:p>
            <a:r>
              <a:rPr lang="en-US" sz="2000" dirty="0"/>
              <a:t>Υπηρεσίες ευαίσθητων δεδομένων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96169D-B1B0-003B-5DE0-4CD8FD0C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881FA3-F745-0765-0EB1-3988F65DD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93260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D9FB-BD45-DF7A-34E3-39E1F5A41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008E62D-DAC0-1A4E-B054-8DC4EF28C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04679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Μη ασφαλή πρωτόκολλα και επικοινωνία συσκευών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63CA14C-BD23-849A-8D10-1F6F90B073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1340B9A-7A47-3F65-5A94-FC08CD1915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Πολλά περιβάλλοντα στον τομέα της υγειονομικής περίθαλψης και της βιομηχανίας εξακολουθούν να χρησιμοποιούν πρωτόκολλα και ενσωματώσεις συσκευών που σχεδιάστηκαν με γνώμονα τη λειτουργικότητα και όχι την ασφάλεια. Οι κίνδυνοι περιλαμβάνουν:</a:t>
            </a:r>
          </a:p>
          <a:p>
            <a:r>
              <a:rPr lang="en-US" sz="2000" dirty="0"/>
              <a:t>Επικοινωνία με απλό κείμενο</a:t>
            </a:r>
          </a:p>
          <a:p>
            <a:r>
              <a:rPr lang="en-US" sz="2000" dirty="0"/>
              <a:t>Αδύναμη πιστοποίηση</a:t>
            </a:r>
          </a:p>
          <a:p>
            <a:r>
              <a:rPr lang="en-US" sz="2000" dirty="0"/>
              <a:t>Ανεπαρκείς έλεγχοι ακεραιότητας</a:t>
            </a:r>
          </a:p>
          <a:p>
            <a:r>
              <a:rPr lang="en-US" sz="2000" dirty="0"/>
              <a:t>Υποθέσεις εμπιστοσύνης βάσει τοποθεσίας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C55104-11CD-81AC-B413-8FE05968C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A5203A3-8131-A07D-E1D7-8A111E19C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06069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78F5-648E-CC6E-7D6F-4C8D5E219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FC826D9-099F-ADE6-B894-4C198A5E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150983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Ευπάθειες ιατρικών συσκευών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6C453B8-BA96-3E85-F1C8-C2D5E39F16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C837E0D-1BDD-370C-1B8A-DCA7E43FA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Ο κίνδυνος των ιατρικών συσκευών προέρχεται από:</a:t>
            </a:r>
          </a:p>
          <a:p>
            <a:r>
              <a:rPr lang="en-US" sz="2000" dirty="0"/>
              <a:t>Ελαττώματα ενσωματωμένου λογισμικού</a:t>
            </a:r>
          </a:p>
          <a:p>
            <a:r>
              <a:rPr lang="en-US" sz="2000" dirty="0"/>
              <a:t>Αδύναμες διαδρομές ενημέρωσης</a:t>
            </a:r>
          </a:p>
          <a:p>
            <a:r>
              <a:rPr lang="en-US" sz="2000" dirty="0"/>
              <a:t>Εξαρτήματα τρίτων κατασκευαστών</a:t>
            </a:r>
          </a:p>
          <a:p>
            <a:r>
              <a:rPr lang="en-US" sz="2000" dirty="0"/>
              <a:t>Συμβιβασμούς μεταξύ ασφάλειας και προστασίας</a:t>
            </a:r>
          </a:p>
          <a:p>
            <a:r>
              <a:rPr lang="en-US" sz="2000" dirty="0"/>
              <a:t>Εξαρτήσεις διαλειτουργικότητας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0CDBD5-3661-D435-DF4E-3E0397ED3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AD3414-76D5-32B7-063E-E44A1672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68884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9FBD6-BF08-A75E-34AC-BD045A07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25E5899-5C98-2974-9836-A489358B0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Ανθρώπινοι παράγοντες και κοινωνική μηχανική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28E9061-1F78-50F5-AA8D-C1D747DB14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B8E072D-5898-10AE-0E0C-E50A91EFB5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134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Οι ανθρώπινες αδυναμίες περιλαμβάνουν:</a:t>
            </a:r>
          </a:p>
          <a:p>
            <a:r>
              <a:rPr lang="en-US" sz="2000" dirty="0"/>
              <a:t>Ευπάθεια στο phishing</a:t>
            </a:r>
          </a:p>
          <a:p>
            <a:r>
              <a:rPr lang="en-US" sz="2000" dirty="0"/>
              <a:t>Λάθη που οφείλονται στο άγχος</a:t>
            </a:r>
          </a:p>
          <a:p>
            <a:r>
              <a:rPr lang="en-US" sz="2000" dirty="0"/>
              <a:t>Κόπωση από τις ειδοποιήσεις</a:t>
            </a:r>
          </a:p>
          <a:p>
            <a:r>
              <a:rPr lang="en-US" sz="2000" dirty="0"/>
              <a:t>Παράκαμψη κανόνων</a:t>
            </a:r>
          </a:p>
          <a:p>
            <a:r>
              <a:rPr lang="en-US" sz="2000" dirty="0"/>
              <a:t>Υπερβολική εμπιστοσύνη σε μηνύματα ηλεκτρονικού ταχυδρομείου, τηλεφωνικές κλήσεις ή επείγουσες αιτήσεις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3F8F0A-29D2-053A-B7C2-8F37F9A42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C8DC4C4-E5DE-1EEF-D390-FB32AFBDA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98604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C2654-9635-F6DF-C8CC-ECD52398B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F4CBCC-4321-B663-2574-A3940013F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961" y="237744"/>
            <a:ext cx="6397871" cy="750219"/>
          </a:xfrm>
        </p:spPr>
        <p:txBody>
          <a:bodyPr>
            <a:normAutofit/>
          </a:bodyPr>
          <a:lstStyle/>
          <a:p>
            <a:r>
              <a:rPr lang="en-US" sz="3200" dirty="0"/>
              <a:t>Εσωτερικές απειλές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920F65E-5B67-A111-AC85-0F5E12E17E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72D54D-F7DB-F640-1F67-6A07EA18F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1371601"/>
            <a:ext cx="5840730" cy="534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Οι εσωτερικές απειλές μπορεί να είναι:</a:t>
            </a:r>
          </a:p>
          <a:p>
            <a:r>
              <a:rPr lang="en-US" sz="2000" dirty="0"/>
              <a:t>Κακόβουλες</a:t>
            </a:r>
          </a:p>
          <a:p>
            <a:r>
              <a:rPr lang="en-US" sz="2000" dirty="0"/>
              <a:t>Αμέλειες</a:t>
            </a:r>
          </a:p>
          <a:p>
            <a:r>
              <a:rPr lang="en-US" sz="2000" dirty="0"/>
              <a:t>Ευκαιριακές</a:t>
            </a:r>
          </a:p>
          <a:p>
            <a:r>
              <a:rPr lang="en-US" sz="2000" dirty="0"/>
              <a:t>Ανεκπαίδευτες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Τυπικές εκδηλώσεις:</a:t>
            </a:r>
          </a:p>
          <a:p>
            <a:r>
              <a:rPr lang="en-US" sz="2000" dirty="0"/>
              <a:t>Ακατάλληλη πρόσβαση σε αρχεία</a:t>
            </a:r>
          </a:p>
          <a:p>
            <a:r>
              <a:rPr lang="en-US" sz="2000" dirty="0"/>
              <a:t>Μη ασφαλής κοινή χρήση αρχείων</a:t>
            </a:r>
          </a:p>
          <a:p>
            <a:r>
              <a:rPr lang="en-US" sz="2000" dirty="0"/>
              <a:t>Κατάχρηση διαπιστευτηρίων</a:t>
            </a:r>
          </a:p>
          <a:p>
            <a:r>
              <a:rPr lang="en-US" sz="2000" dirty="0"/>
              <a:t>Τυχαία αποκάλυψη</a:t>
            </a:r>
          </a:p>
          <a:p>
            <a:r>
              <a:rPr lang="en-US" sz="2000" dirty="0"/>
              <a:t>Κατάχρηση συσκευών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78C778-56C4-E310-4D45-352E440DC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79AFD0-03D1-B619-DFFB-E1596BF9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61261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5A4D-73C6-7D97-13A4-176C4C00F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69D2C6B-F5D2-889C-5BF7-A84E65C0D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Εκθέσεις σε τρίτους και στην εφοδιαστική αλυσίδα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B17DC6F-49B7-C2CB-BF23-28A5CC7123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CC2CDA-02FE-6150-0713-29E259677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829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Οι επιτιθέμενοι στοχεύουν όλο και περισσότερο:</a:t>
            </a:r>
          </a:p>
          <a:p>
            <a:r>
              <a:rPr lang="en-US" sz="2000" dirty="0"/>
              <a:t>Προμηθευτές λογισμικού</a:t>
            </a:r>
          </a:p>
          <a:p>
            <a:r>
              <a:rPr lang="en-US" sz="2000" dirty="0"/>
              <a:t>MSP και παρόχους υπηρεσιών cloud</a:t>
            </a:r>
          </a:p>
          <a:p>
            <a:r>
              <a:rPr lang="en-US" sz="2000" dirty="0"/>
              <a:t>Κατασκευαστές συσκευών</a:t>
            </a:r>
          </a:p>
          <a:p>
            <a:r>
              <a:rPr lang="en-US" sz="2000" dirty="0"/>
              <a:t>Ενσωματωτές</a:t>
            </a:r>
          </a:p>
          <a:p>
            <a:r>
              <a:rPr lang="en-US" sz="2000" dirty="0"/>
              <a:t>Συστήματα κοινής πιστοποίησης</a:t>
            </a:r>
          </a:p>
          <a:p>
            <a:pPr marL="0" indent="0">
              <a:buNone/>
            </a:pPr>
            <a:r>
              <a:rPr lang="en-US" sz="2000" b="1" i="1" dirty="0"/>
              <a:t>Ένα ασφαλές νοσοκομείο μπορεί να εκτεθεί σε κινδύνους μέσω ενός μη ασφαλούς προμηθευτή ή καναλιού ενημέρωσης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297EE-1F50-8C8B-714F-38CE27ACC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1685A6-72FF-C836-4D57-DBC0A3B80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47989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496C0-9E9E-9AA7-36AA-191E0FC31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75792F-CE24-DF85-7176-88860D952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851" y="1212378"/>
            <a:ext cx="5511919" cy="632999"/>
          </a:xfrm>
        </p:spPr>
        <p:txBody>
          <a:bodyPr>
            <a:normAutofit/>
          </a:bodyPr>
          <a:lstStyle/>
          <a:p>
            <a:r>
              <a:rPr lang="en-GB" sz="3200" dirty="0"/>
              <a:t>Ροή επίθεσης στην αλυσίδα εφοδιασμού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71737AC-4EA0-948F-1D57-D5792ED49B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EC76C2-CD21-060C-D8FE-BB7ABD87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03F00E0-34A8-E30D-5AD8-F6111631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EDE92-8610-DFC0-EBC0-DB5551D95254}"/>
              </a:ext>
            </a:extLst>
          </p:cNvPr>
          <p:cNvSpPr/>
          <p:nvPr/>
        </p:nvSpPr>
        <p:spPr>
          <a:xfrm>
            <a:off x="-52810" y="2483318"/>
            <a:ext cx="12192000" cy="4505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F76A0-8BAB-DAE5-FBD8-C7FA61F561D8}"/>
              </a:ext>
            </a:extLst>
          </p:cNvPr>
          <p:cNvSpPr/>
          <p:nvPr/>
        </p:nvSpPr>
        <p:spPr>
          <a:xfrm>
            <a:off x="422400" y="3601247"/>
            <a:ext cx="2520000" cy="72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Προμηθευτής</a:t>
            </a:r>
            <a:br>
              <a:rPr lang="en-GB" sz="1400" dirty="0"/>
            </a:br>
            <a:r>
              <a:rPr lang="en-GB" sz="1200" dirty="0"/>
              <a:t>Λογισμικό, υλικολογισμικό, υπηρεσία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29C40-185F-3FE5-8F3F-F8F540F006B3}"/>
              </a:ext>
            </a:extLst>
          </p:cNvPr>
          <p:cNvSpPr/>
          <p:nvPr/>
        </p:nvSpPr>
        <p:spPr>
          <a:xfrm>
            <a:off x="3364800" y="3601247"/>
            <a:ext cx="2520000" cy="72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Προσβεβλημένη ενημέρωση</a:t>
            </a:r>
            <a:br>
              <a:rPr lang="en-GB" sz="1400" dirty="0"/>
            </a:br>
            <a:r>
              <a:rPr lang="en-GB" sz="1200" dirty="0"/>
              <a:t>Εισαγωγή κακόβουλου κώδικα</a:t>
            </a:r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B0D46-C371-7805-4420-CF7EB5167454}"/>
              </a:ext>
            </a:extLst>
          </p:cNvPr>
          <p:cNvSpPr/>
          <p:nvPr/>
        </p:nvSpPr>
        <p:spPr>
          <a:xfrm>
            <a:off x="6307200" y="3601247"/>
            <a:ext cx="2520000" cy="72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Ο χειριστής CI το λαμβάνει</a:t>
            </a:r>
            <a:br>
              <a:rPr lang="en-GB" sz="1400" dirty="0"/>
            </a:br>
            <a:r>
              <a:rPr lang="en-GB" sz="1200" dirty="0"/>
              <a:t>Αξιόπιστο κανάλι παράδοσης</a:t>
            </a:r>
            <a:endParaRPr lang="en-GB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42ED1-B34F-9AC1-F24E-FB61C0F2A707}"/>
              </a:ext>
            </a:extLst>
          </p:cNvPr>
          <p:cNvSpPr/>
          <p:nvPr/>
        </p:nvSpPr>
        <p:spPr>
          <a:xfrm>
            <a:off x="9249600" y="3601247"/>
            <a:ext cx="2520000" cy="72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Εσωτερική παραβίαση</a:t>
            </a:r>
            <a:br>
              <a:rPr lang="en-GB" sz="1400" dirty="0"/>
            </a:br>
            <a:r>
              <a:rPr lang="en-GB" sz="1200" dirty="0"/>
              <a:t>Πλευρική μετακίνηση / διαταραχή</a:t>
            </a:r>
            <a:endParaRPr lang="en-GB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3E5A2E-D460-8ED6-2D9F-2D91822FF6E7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2942400" y="3961247"/>
            <a:ext cx="422400" cy="0"/>
          </a:xfrm>
          <a:prstGeom prst="line">
            <a:avLst/>
          </a:prstGeom>
          <a:ln w="38100">
            <a:solidFill>
              <a:srgbClr val="C0712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B69CBC-00BD-EBF2-F4BB-C49F9A5B4671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8827200" y="3961247"/>
            <a:ext cx="422400" cy="0"/>
          </a:xfrm>
          <a:prstGeom prst="line">
            <a:avLst/>
          </a:prstGeom>
          <a:ln w="38100">
            <a:solidFill>
              <a:srgbClr val="C0712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65F9DA-8A18-0663-B790-DFDA0D18E984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>
            <a:off x="5884800" y="3961247"/>
            <a:ext cx="422400" cy="0"/>
          </a:xfrm>
          <a:prstGeom prst="line">
            <a:avLst/>
          </a:prstGeom>
          <a:ln w="38100">
            <a:solidFill>
              <a:srgbClr val="C0712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DFA3C06-80BE-DEFA-DBBF-7B9C02142FA7}"/>
              </a:ext>
            </a:extLst>
          </p:cNvPr>
          <p:cNvSpPr/>
          <p:nvPr/>
        </p:nvSpPr>
        <p:spPr>
          <a:xfrm>
            <a:off x="664143" y="5232188"/>
            <a:ext cx="10607040" cy="843021"/>
          </a:xfrm>
          <a:prstGeom prst="rect">
            <a:avLst/>
          </a:prstGeom>
          <a:solidFill>
            <a:srgbClr val="C07120"/>
          </a:solidFill>
          <a:ln w="38100">
            <a:solidFill>
              <a:srgbClr val="C07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Βασικό μάθημα ασφάλειας</a:t>
            </a:r>
          </a:p>
          <a:p>
            <a:pPr algn="ctr"/>
            <a:r>
              <a:rPr lang="en-GB" dirty="0"/>
              <a:t>Η εμπιστοσύνη που κληρονομείται από τον προμηθευτή μπορεί να αποτελέσει άμεση οδό επίθεσης σε κρίσιμες υποδομές</a:t>
            </a:r>
          </a:p>
        </p:txBody>
      </p:sp>
    </p:spTree>
    <p:extLst>
      <p:ext uri="{BB962C8B-B14F-4D97-AF65-F5344CB8AC3E}">
        <p14:creationId xmlns:p14="http://schemas.microsoft.com/office/powerpoint/2010/main" val="2349109147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362B4-74B2-6949-5368-31A8C4B93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C534C49-5F4B-487F-46DB-A2DB3BD8A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Έλλειψη ορατότητας και παρακολούθησης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2FAFF47-F1C5-D413-3FCF-87213B29FA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D7D4C5-078A-BDF2-9ECD-1CA1E3B4C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829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Πολλές οργανώσεις αντιμετωπίζουν προβλήματα με:</a:t>
            </a:r>
          </a:p>
          <a:p>
            <a:r>
              <a:rPr lang="en-US" sz="2000" dirty="0"/>
              <a:t>Ατελείς καταλόγους περιουσιακών στοιχείων</a:t>
            </a:r>
          </a:p>
          <a:p>
            <a:r>
              <a:rPr lang="en-US" sz="2000" dirty="0"/>
              <a:t>Αδύναμη καταγραφή</a:t>
            </a:r>
          </a:p>
          <a:p>
            <a:r>
              <a:rPr lang="en-US" sz="2000" dirty="0"/>
              <a:t>Σποραδική τηλεμετρία από ιατρικές συσκευές</a:t>
            </a:r>
          </a:p>
          <a:p>
            <a:r>
              <a:rPr lang="en-US" sz="2000" dirty="0"/>
              <a:t>Ασαφής ιδιοκτησία των συσκευών</a:t>
            </a:r>
          </a:p>
          <a:p>
            <a:r>
              <a:rPr lang="en-US" sz="2000" dirty="0"/>
              <a:t>Απομονωμένες ομάδες ασφάλειας και κλινικές ομάδες</a:t>
            </a:r>
          </a:p>
          <a:p>
            <a:pPr marL="0" indent="0">
              <a:buNone/>
            </a:pPr>
            <a:r>
              <a:rPr lang="en-US" sz="2000" b="1" i="1" dirty="0"/>
              <a:t>Χωρίς ορατότητα, οι οργανισμοί δεν μπορούν να εντοπίζουν, να ιεραρχούν ή να ανταποκρίνονται με ακρίβεια.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4977A2-D18B-1416-1B55-6B753868F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382B669-2D5D-31B3-F050-3C6EB6F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4569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02B94-9C68-30EF-CB0B-C58256AD9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0F59864-160A-BC57-B104-7D380CC12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Το τοπίο των παραβατών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BE1E93-94B3-1EFB-DD44-331913E6C49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886945-FDA3-7A8D-48AB-A8A7314DB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829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Κύριες κατηγορίες επιτιθέμενων:</a:t>
            </a:r>
          </a:p>
          <a:p>
            <a:r>
              <a:rPr lang="en-US" sz="2000" dirty="0"/>
              <a:t>Κράτη</a:t>
            </a:r>
          </a:p>
          <a:p>
            <a:r>
              <a:rPr lang="en-US" sz="2000" dirty="0"/>
              <a:t>Οργανωμένο κυβερνοέγκλημα</a:t>
            </a:r>
          </a:p>
          <a:p>
            <a:r>
              <a:rPr lang="en-US" sz="2000" dirty="0"/>
              <a:t>Εσωτερικοί</a:t>
            </a:r>
          </a:p>
          <a:p>
            <a:r>
              <a:rPr lang="en-US" sz="2000" dirty="0"/>
              <a:t>Χακτιβιστές</a:t>
            </a:r>
          </a:p>
          <a:p>
            <a:r>
              <a:rPr lang="en-US" sz="2000" dirty="0"/>
              <a:t>Ευκαιριακοί επιτιθέμενοι</a:t>
            </a:r>
            <a:endParaRPr lang="en-US" sz="2000" b="1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AB0043-D93C-F9B1-0363-9FECB430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4E1E5F-F708-6EF7-5378-96775FD5D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74597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6850B-7F5D-4315-6645-60CB36077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AB18CD-10E6-7A71-0B3A-7A704FB2B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185" y="257164"/>
            <a:ext cx="5238990" cy="812884"/>
          </a:xfrm>
        </p:spPr>
        <p:txBody>
          <a:bodyPr>
            <a:normAutofit/>
          </a:bodyPr>
          <a:lstStyle/>
          <a:p>
            <a:r>
              <a:rPr lang="en-GB" sz="3200" dirty="0"/>
              <a:t>Δυνατότητες του δράστη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7D4895E-7316-C536-8BEB-078C5BEEE6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BA3505-2590-927E-7690-29C862DC2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C3224F-FFA1-5B91-108B-EDE56E400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C0B399-58BD-3F51-E764-83CD68BB9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536102"/>
              </p:ext>
            </p:extLst>
          </p:nvPr>
        </p:nvGraphicFramePr>
        <p:xfrm>
          <a:off x="4889634" y="1541499"/>
          <a:ext cx="7302366" cy="471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0816828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69514-2CD8-BDC7-11DB-AC181B0DA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651D3B6-5894-5D3D-E335-EA55ECF8E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3983" y="137159"/>
            <a:ext cx="5210569" cy="8961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Κράτη-έθνη και προηγμένες επίμονες απειλές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D5FDDCE-2E03-262B-6C3A-E01E8E5CC0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B34F1CD-D139-C2BA-5A56-4AA40051C7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1371601"/>
            <a:ext cx="5840730" cy="5349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Οι εκστρατείες τύπου APT χαρακτηρίζονται από:</a:t>
            </a:r>
          </a:p>
          <a:p>
            <a:r>
              <a:rPr lang="en-US" sz="2000" dirty="0"/>
              <a:t>Αναγνώριση</a:t>
            </a:r>
          </a:p>
          <a:p>
            <a:r>
              <a:rPr lang="en-US" sz="2000" dirty="0"/>
              <a:t>Επιμονή</a:t>
            </a:r>
          </a:p>
          <a:p>
            <a:r>
              <a:rPr lang="en-US" sz="2000" dirty="0"/>
              <a:t>Πολυεπίπεδη εισβολή</a:t>
            </a:r>
          </a:p>
          <a:p>
            <a:r>
              <a:rPr lang="en-US" sz="2000" dirty="0"/>
              <a:t>Στοχευμένους στόχους</a:t>
            </a:r>
          </a:p>
          <a:p>
            <a:r>
              <a:rPr lang="en-US" sz="2000" dirty="0"/>
              <a:t>Μεγάλο χρόνο παραμονής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Μπορεί να στοχεύουν:</a:t>
            </a:r>
          </a:p>
          <a:p>
            <a:r>
              <a:rPr lang="en-US" sz="2000" dirty="0"/>
              <a:t>Ευαίσθητη έρευνα</a:t>
            </a:r>
          </a:p>
          <a:p>
            <a:r>
              <a:rPr lang="en-US" sz="2000" dirty="0"/>
              <a:t>Συστήματα δημόσιας υγείας</a:t>
            </a:r>
          </a:p>
          <a:p>
            <a:r>
              <a:rPr lang="en-US" sz="2000" dirty="0"/>
              <a:t>Υποδομές συνδεδεμένες με την κυβέρνηση</a:t>
            </a:r>
          </a:p>
          <a:p>
            <a:r>
              <a:rPr lang="en-US" sz="2000" dirty="0"/>
              <a:t>Διαταραχές κατά τη διάρκεια περιόδων κρίσης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C05FF6-EF17-3AC9-C2C8-E397BB4ED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BD6EFA-E6DB-238E-DDF5-2641B181C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54717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B55E-0195-2B6D-5F07-73089B459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C73F9F5-0BFB-C820-77BC-7B7008AD4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6724" y="1311441"/>
            <a:ext cx="6294855" cy="8961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Ο κύκλος ζωής των προηγμένων επίμονων απειλών (APT)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2689CEE-7E3F-CD76-7C9D-EB6C05E2CA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B80133-E81B-C136-1013-930E3FB4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DF49F0-DE35-5028-FED8-01C975A8C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EC3E5-0E3C-A963-3253-6E102E9E8560}"/>
              </a:ext>
            </a:extLst>
          </p:cNvPr>
          <p:cNvSpPr/>
          <p:nvPr/>
        </p:nvSpPr>
        <p:spPr>
          <a:xfrm>
            <a:off x="-52810" y="2483318"/>
            <a:ext cx="12192000" cy="4505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FD36CD-7FED-5CFD-4052-1D430BA31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372726"/>
              </p:ext>
            </p:extLst>
          </p:nvPr>
        </p:nvGraphicFramePr>
        <p:xfrm>
          <a:off x="1199083" y="2483318"/>
          <a:ext cx="10075469" cy="435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6641661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EAE3A-251F-DC86-19A7-45B68B2E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9AE4301-EFC2-BB25-EB47-054BD3C1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Κυβερνοέγκλημα και λογισμικό εκβιασμού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D1ABA21-F494-52A7-DCB7-16C7490D0A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839ED0-5200-5E90-C1F4-C1097372B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Το ransomware παραμένει μία από τις πιο καταστροφικές απειλές, καθώς μπορεί:</a:t>
            </a:r>
          </a:p>
          <a:p>
            <a:r>
              <a:rPr lang="en-US" sz="2000" dirty="0"/>
              <a:t>Κρυπτογραφήσει δεδομένα</a:t>
            </a:r>
          </a:p>
          <a:p>
            <a:r>
              <a:rPr lang="en-US" sz="2000" dirty="0"/>
              <a:t>Να απενεργοποιήσει συστήματα</a:t>
            </a:r>
          </a:p>
          <a:p>
            <a:r>
              <a:rPr lang="en-US" sz="2000" dirty="0"/>
              <a:t>Να καθυστερήσει την παροχή φροντίδας</a:t>
            </a:r>
          </a:p>
          <a:p>
            <a:r>
              <a:rPr lang="en-US" sz="2000" dirty="0"/>
              <a:t>Να αναγκάσει την παραπομπή ασθενών</a:t>
            </a:r>
          </a:p>
          <a:p>
            <a:r>
              <a:rPr lang="en-US" sz="2000" dirty="0"/>
              <a:t>Να δημιουργήσει οικονομική και νομική πίεση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2ADC9C-C9BC-D528-F0A7-322F10E2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67E443-0589-CC4A-803B-A76374E25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6033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4EC21-FDC1-4B0A-1F05-F4C15DE02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5B63EA4-6A43-C1D9-21C2-683C7D414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36683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Παραβιάσεις δεδομένων και </a:t>
            </a:r>
            <a:br>
              <a:rPr lang="en-US" sz="3200" dirty="0"/>
            </a:br>
            <a:r>
              <a:rPr lang="en-US" sz="3200" dirty="0"/>
              <a:t>Παραβιάσεις της ιδιωτικής ζωής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196ECF8-332C-2D00-83B1-A507572752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395378-805E-0574-2B3B-F1637D571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628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Οι παραβιάσεις δεδομένων επηρεάζουν:</a:t>
            </a:r>
          </a:p>
          <a:p>
            <a:r>
              <a:rPr lang="en-US" sz="2000" dirty="0"/>
              <a:t>Την εμπιστευτικότητα των ιατρικών φακέλων</a:t>
            </a:r>
          </a:p>
          <a:p>
            <a:r>
              <a:rPr lang="en-US" sz="2000" dirty="0"/>
              <a:t>Την εμπιστοσύνη στους θεσμούς</a:t>
            </a:r>
          </a:p>
          <a:p>
            <a:r>
              <a:rPr lang="en-US" sz="2000" dirty="0"/>
              <a:t>Νομική έκθεση</a:t>
            </a:r>
          </a:p>
          <a:p>
            <a:r>
              <a:rPr lang="en-US" sz="2000" dirty="0"/>
              <a:t>Τον κίνδυνο ασφάλισης και απάτης</a:t>
            </a:r>
          </a:p>
          <a:p>
            <a:r>
              <a:rPr lang="en-US" sz="2000" dirty="0"/>
              <a:t>Μακροπρόθεσμη βλάβη των ασθενών</a:t>
            </a:r>
          </a:p>
          <a:p>
            <a:pPr marL="0" indent="0">
              <a:buNone/>
            </a:pPr>
            <a:r>
              <a:rPr lang="en-US" sz="2000" b="1" i="1" dirty="0"/>
              <a:t>Η διάσταση της ιδιωτικότητας είναι κεντρικής σημασίας στον τομέα της υγειονομικής περίθαλψης, καθώς τα ιατρικά δεδομένα είναι τόσο ευαίσθητα όσο και μακροχρόνια.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AB0314-9D7F-8DD7-5009-E5B4D6831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97C1754-D1BE-9E5F-EC52-542379741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8385"/>
      </p:ext>
    </p:extLst>
  </p:cSld>
  <p:clrMapOvr>
    <a:masterClrMapping/>
  </p:clrMapOvr>
</p:sld>
</file>

<file path=ppt/slides/slide2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CB2CC-1B7F-0739-6EE7-42D9A7DA8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8486393-982A-B286-9E11-013D0DA68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36683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Διαδρομές επιθέσεων στον τομέα της υγειονομικής περίθαλψης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43F4DC-AA37-1BED-ED21-778B9CF293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F196E8-9408-45C3-2F05-C126095B8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628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Τυπική αλυσίδα επιθέσεων: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Phishing ή εκτεθειμένη υπηρεσία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Παραβίαση διαπιστευτηρίων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Πλευρική κίνηση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Αύξηση προνομίων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Πρόσβαση σε κλινικά συστήματα ή συστήματα δεδομένων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Εκβιασμός, διαρροή ή διακοπή λειτουργίας</a:t>
            </a:r>
            <a:endParaRPr lang="en-US" sz="2000" b="1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510112-B3D5-EB6F-D6EA-707A794A4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79D2FF7-1C5F-E9A6-B942-3E2DAD43F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92345"/>
      </p:ext>
    </p:extLst>
  </p:cSld>
  <p:clrMapOvr>
    <a:masterClrMapping/>
  </p:clrMapOvr>
</p:sld>
</file>

<file path=ppt/slides/slide2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F0D01-1603-6C3D-26A5-24706F98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F4FB918-0D78-EF77-6065-485B02615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036683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Συνέπειες των κινδύνων στον τομέα της υγειονομικής περίθαλψης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18C76BA-7F28-E0F9-BF19-EC4FAF31EE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A879736-74F0-88DE-76D7-D5215C70F9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978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Οι συνέπειες περιλαμβάνουν:</a:t>
            </a:r>
          </a:p>
          <a:p>
            <a:r>
              <a:rPr lang="en-US" sz="2000" dirty="0"/>
              <a:t>Διακοπή της περίθαλψης</a:t>
            </a:r>
          </a:p>
          <a:p>
            <a:r>
              <a:rPr lang="en-US" sz="2000" dirty="0"/>
              <a:t>Καθυστερήσεις στη διάγνωση</a:t>
            </a:r>
          </a:p>
          <a:p>
            <a:r>
              <a:rPr lang="en-US" sz="2000" dirty="0"/>
              <a:t>Απώλεια ακεραιότητας δεδομένων</a:t>
            </a:r>
          </a:p>
          <a:p>
            <a:r>
              <a:rPr lang="en-US" sz="2000" dirty="0"/>
              <a:t>Κίνδυνοι για την ασφάλεια</a:t>
            </a:r>
          </a:p>
          <a:p>
            <a:r>
              <a:rPr lang="en-US" sz="2000" dirty="0"/>
              <a:t>Βλάβη στη φήμη</a:t>
            </a:r>
          </a:p>
          <a:p>
            <a:r>
              <a:rPr lang="en-US" sz="2000" dirty="0"/>
              <a:t>Κανονιστικές συνέπειες</a:t>
            </a:r>
          </a:p>
          <a:p>
            <a:r>
              <a:rPr lang="en-US" sz="2000" dirty="0"/>
              <a:t>Κόστος αποκατάστασης</a:t>
            </a:r>
            <a:endParaRPr lang="en-US" sz="2000" b="1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0F887-7DC2-0BB7-C84B-F16EE96E2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CCAD0F-6E4B-B88B-BACD-FF20EF843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16036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Προηγμένη ασφάλεια κρίσιμων υποδομών για την υγεία</a:t>
            </a:r>
            <a:br>
              <a:rPr lang="en-US" sz="2800" dirty="0"/>
            </a:br>
            <a:r>
              <a:rPr lang="en-US" sz="2400" i="1" dirty="0"/>
              <a:t>Επισκόπηση μαθήματος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93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067" y="1749479"/>
            <a:ext cx="5885179" cy="533400"/>
          </a:xfrm>
        </p:spPr>
        <p:txBody>
          <a:bodyPr anchor="ctr">
            <a:normAutofit/>
          </a:bodyPr>
          <a:lstStyle/>
          <a:p>
            <a:r>
              <a:rPr lang="en-US" dirty="0"/>
              <a:t>Εισαγωγή στην ασφάλεια κρίσιμων υποδομών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3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46FB1A8-1908-DADA-0537-299927EBE5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33067" y="3009613"/>
            <a:ext cx="5885179" cy="533400"/>
          </a:xfrm>
        </p:spPr>
        <p:txBody>
          <a:bodyPr anchor="ctr"/>
          <a:lstStyle/>
          <a:p>
            <a:r>
              <a:rPr lang="en-GB" dirty="0"/>
              <a:t>Κανονισμοί και πρότυπα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93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067" y="2378035"/>
            <a:ext cx="6336871" cy="53340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Συνηθισμένες αδυναμίες ασφάλειας και το τοπίο των απειλών</a:t>
            </a:r>
            <a:endParaRPr lang="en-GB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E4E5A-6307-7D17-4F77-8D4A0D21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FC3021E-E5C5-D470-C882-762A7FC81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Πρακτικές προτεραιότητες άμυνας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98F2DCD-DCC8-A5BD-E451-3256FFFB6A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4C48C7-3944-9863-684E-2C7FD13675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5"/>
            <a:ext cx="5840730" cy="40363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Βασικά μέτρα υψηλής αξίας:</a:t>
            </a:r>
          </a:p>
          <a:p>
            <a:r>
              <a:rPr lang="en-US" sz="2000" dirty="0"/>
              <a:t>Κατάλογος περιουσιακών στοιχείων</a:t>
            </a:r>
          </a:p>
          <a:p>
            <a:r>
              <a:rPr lang="en-US" sz="2000" dirty="0"/>
              <a:t>MFA</a:t>
            </a:r>
          </a:p>
          <a:p>
            <a:r>
              <a:rPr lang="en-US" sz="2000" dirty="0"/>
              <a:t>Τμηματοποίηση</a:t>
            </a:r>
          </a:p>
          <a:p>
            <a:r>
              <a:rPr lang="en-US" sz="2000" dirty="0"/>
              <a:t>Διαχείριση ενημερώσεων</a:t>
            </a:r>
          </a:p>
          <a:p>
            <a:r>
              <a:rPr lang="en-US" sz="2000" dirty="0"/>
              <a:t>Δημιουργία αντιγράφων ασφαλείας εκτός σύνδεσης</a:t>
            </a:r>
          </a:p>
          <a:p>
            <a:r>
              <a:rPr lang="en-US" sz="2000" dirty="0"/>
              <a:t>Παρακολούθηση και αντιμετώπιση συμβάντων</a:t>
            </a:r>
          </a:p>
          <a:p>
            <a:r>
              <a:rPr lang="en-US" sz="2000" dirty="0"/>
              <a:t>Ευαισθητοποίηση χρηστών</a:t>
            </a:r>
          </a:p>
          <a:p>
            <a:r>
              <a:rPr lang="en-US" sz="2000" dirty="0"/>
              <a:t>Διαχείριση κύκλου ζωής ιατρικών συσκευών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F9305C-7E26-935A-0B75-E0C703787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9581F2-5C9A-F5BC-44C1-894DA74A4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7832"/>
      </p:ext>
    </p:extLst>
  </p:cSld>
  <p:clrMapOvr>
    <a:masterClrMapping/>
  </p:clrMapOvr>
</p:sld>
</file>

<file path=ppt/slides/slide3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A2A9-4EB5-14FA-47A6-6D682D5E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94E6E4-8627-A87E-FC23-9EB6CF3DC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Προστασία τερματικών συσκευών στον τομέα της υγειονομικής περίθαλψης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B02C42E-A1AA-3738-59F0-3566E7C50BA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C188AE-0B3B-62F8-EB90-F367BED91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Τα τερματικά περιλαμβάνουν:</a:t>
            </a:r>
          </a:p>
          <a:p>
            <a:r>
              <a:rPr lang="en-US" sz="2000" dirty="0"/>
              <a:t>Σταθμούς εργασίας</a:t>
            </a:r>
          </a:p>
          <a:p>
            <a:r>
              <a:rPr lang="en-US" sz="2000" dirty="0"/>
              <a:t>Φορητοί υπολογιστές κλινικών ιατρών</a:t>
            </a:r>
          </a:p>
          <a:p>
            <a:r>
              <a:rPr lang="en-US" sz="2000" dirty="0"/>
              <a:t>Ταμπλέτες</a:t>
            </a:r>
          </a:p>
          <a:p>
            <a:r>
              <a:rPr lang="en-US" sz="2000" dirty="0"/>
              <a:t>Σταθμούς νοσηλευτών</a:t>
            </a:r>
          </a:p>
          <a:p>
            <a:r>
              <a:rPr lang="en-US" sz="2000" dirty="0"/>
              <a:t>Εξειδικευμένα τερματικά</a:t>
            </a:r>
          </a:p>
          <a:p>
            <a:r>
              <a:rPr lang="en-US" sz="2000" dirty="0"/>
              <a:t>Συσκευές συνδεδεμένες στο Edge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59C6E2-9D4F-675C-9185-E8A2BBEF9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E5681B-5040-F516-4F39-DB71B25F8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17506"/>
      </p:ext>
    </p:extLst>
  </p:cSld>
  <p:clrMapOvr>
    <a:masterClrMapping/>
  </p:clrMapOvr>
</p:sld>
</file>

<file path=ppt/slides/slide3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8B1F7-0F08-30F6-597A-B6722117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C01AD54-85D8-FE32-E115-4C92C551E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Κύρια συμπεράσματα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CFAB77C4-1D31-94A7-D1FC-816A78E383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6CBB09-FE3A-CD33-7F79-8C11729E73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762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Η ανασφάλεια στον τομέα της υγειονομικής περίθαλψης είναι δομική, όχι τυχαία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Οι αδυναμίες συχνά αλληλεπιδρούν μεταξύ τους και δεν εμφανίζονται μεμονωμένα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Οι απειλές στοχεύουν τόσο τα δεδομένα όσο και τις λειτουργίες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Οι ανθρώπινοι παράγοντες είναι κεντρικής σημασίας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noProof="0" dirty="0"/>
              <a:t>Η αποτελεσματική άμυνα απαιτεί ιεράρχηση προτεραιοτήτων, ορατότητα και ανθεκτικότητα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3B211-4F86-7EB7-31E5-A49BFA84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E690F6-A96E-E43C-3FD9-FD4D26D5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709"/>
      </p:ext>
    </p:extLst>
  </p:cSld>
  <p:clrMapOvr>
    <a:masterClrMapping/>
  </p:clrMapOvr>
</p:sld>
</file>

<file path=ppt/slides/slide3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Ευχαριστώ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Παρακαλώ στείλτε όλες τις ερωτήσεις σας στη διεύθυνση: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829774" cy="15240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T2: </a:t>
            </a:r>
            <a:r>
              <a:rPr lang="en-US" dirty="0"/>
              <a:t>Συχνές ευπάθειες ασφαλείας και το τοπίο των απειλών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7AD7D6C-D172-8AFC-118B-18AC7AA734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322" y="2252394"/>
            <a:ext cx="5797518" cy="2532966"/>
          </a:xfrm>
        </p:spPr>
        <p:txBody>
          <a:bodyPr/>
          <a:lstStyle/>
          <a:p>
            <a:r>
              <a:rPr lang="en-GB" noProof="0" dirty="0"/>
              <a:t>Προοπτική στον τομέα της υγειονομικής περίθαλψης και των κρίσιμων υποδομών</a:t>
            </a:r>
          </a:p>
        </p:txBody>
      </p: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Μαθησιακοί στόχοι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4817" y="2479936"/>
            <a:ext cx="5919103" cy="3536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/>
              <a:t>Οι φοιτητές </a:t>
            </a:r>
            <a:r>
              <a:rPr lang="en-US" sz="2000" dirty="0"/>
              <a:t>θα πρέπει να είναι σε θέση να: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Να εντοπίζουν τις πιο συνηθισμένες αδυναμίες στα περιβάλλοντα υγειονομικής περίθαλψης και κρίσιμων υποδομών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Να εξηγούν γιατί τα περιβάλλοντα πληροφορικής και τεχνολογίας λειτουργιών (OT)/ιατρικής είναι δύσκολο να ασφαλιστούν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Να ταξινομούν τους κύριους φορείς απειλών και τους τύπους επιθέσεων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Να συνδέουν τις ευπάθειες με τις πιθανές λειτουργικές συνέπειες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Να συζητούν τις προτεραιότητες μετριασμού σε ρεαλιστικά σενάρια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6A22-5102-BE81-11C7-8BB24DC2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F86825-037C-2B4C-A229-118A2B258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Γιατί το θέμα αυτό είναι σημαντικό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4596AB5A-77FF-D9A0-F1BB-FC74208F30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1FF24D9-850D-B7A6-FE33-D4CD2B4127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2878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Ο τομέας της υγειονομικής περίθαλψης και άλλοι κρίσιμοι τομείς είναι ελκυστικοί για τους επιτιθέμενους, επειδή συνδυάζουν:</a:t>
            </a:r>
          </a:p>
          <a:p>
            <a:r>
              <a:rPr lang="en-US" sz="2000" dirty="0"/>
              <a:t>Ευαίσθητα δεδομένα</a:t>
            </a:r>
          </a:p>
          <a:p>
            <a:r>
              <a:rPr lang="en-US" sz="2000" dirty="0"/>
              <a:t>Λειτουργίες όπου ο χρόνος είναι κρίσιμος</a:t>
            </a:r>
          </a:p>
          <a:p>
            <a:r>
              <a:rPr lang="en-US" sz="2000" dirty="0"/>
              <a:t>Χαμηλή ανοχή σε διακοπές λειτουργίας</a:t>
            </a:r>
          </a:p>
          <a:p>
            <a:r>
              <a:rPr lang="en-US" sz="2000" dirty="0"/>
              <a:t>Ετερογενείς και παλαιές τεχνολογίες</a:t>
            </a:r>
          </a:p>
          <a:p>
            <a:r>
              <a:rPr lang="en-US" sz="2000" dirty="0"/>
              <a:t>Μεγάλη επιφάνεια επίθεσης από ανθρώπινο παράγοντα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9BDF62-EFB4-187E-4538-FAE28D99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66BB9D5-20D2-CC3D-41A5-0C67D1E9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23934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62B9-A1A3-0E9B-C9C0-578D8E6E6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5DBF97C-759A-99F5-FA16-599489AD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Ασφάλεια Πληροφορικής έναντι </a:t>
            </a:r>
            <a:br>
              <a:rPr lang="en-GB" sz="3200" dirty="0"/>
            </a:br>
            <a:r>
              <a:rPr lang="en-GB" sz="3200" dirty="0"/>
              <a:t>		Ασφάλεια OT / Κλινική ασφάλεια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F22DBAA-9FFA-7B2F-E371-3C4056E420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5D2BDD-978C-04FD-2BE2-A22C5B9BD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4231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000" noProof="0" dirty="0"/>
              <a:t>Η παραδοσιακή ασφάλεια IT συχνά δίνει προτεραιότητα:</a:t>
            </a:r>
          </a:p>
          <a:p>
            <a:r>
              <a:rPr lang="en-GB" sz="2000" noProof="0" dirty="0"/>
              <a:t>Εμπιστευτικότητα</a:t>
            </a:r>
          </a:p>
          <a:p>
            <a:r>
              <a:rPr lang="en-GB" sz="2000" noProof="0" dirty="0"/>
              <a:t>Γρήγορη εγκατάσταση ενημερώσεων</a:t>
            </a:r>
          </a:p>
          <a:p>
            <a:r>
              <a:rPr lang="en-GB" sz="2000" noProof="0" dirty="0"/>
              <a:t>Συχνά κύκλους αντικατάστασης</a:t>
            </a:r>
          </a:p>
          <a:p>
            <a:pPr marL="0" indent="0">
              <a:buNone/>
            </a:pPr>
            <a:endParaRPr lang="en-GB" sz="2000" noProof="0" dirty="0"/>
          </a:p>
          <a:p>
            <a:pPr marL="0" indent="0">
              <a:buNone/>
            </a:pPr>
            <a:r>
              <a:rPr lang="en-GB" sz="2000" noProof="0" dirty="0"/>
              <a:t>Η ασφάλεια στον τομέα της υγειονομικής περίθαλψης / OT / IoMT συχνά δίνει προτεραιότητα στα εξής:</a:t>
            </a:r>
          </a:p>
          <a:p>
            <a:r>
              <a:rPr lang="en-GB" sz="2000" noProof="0" dirty="0"/>
              <a:t>Διαθεσιμότητα</a:t>
            </a:r>
          </a:p>
          <a:p>
            <a:r>
              <a:rPr lang="en-GB" sz="2000" noProof="0" dirty="0"/>
              <a:t>Ασφάλεια</a:t>
            </a:r>
          </a:p>
          <a:p>
            <a:r>
              <a:rPr lang="en-GB" sz="2000" noProof="0" dirty="0"/>
              <a:t>Σταθερότητα</a:t>
            </a:r>
          </a:p>
          <a:p>
            <a:r>
              <a:rPr lang="en-GB" sz="2000" noProof="0" dirty="0"/>
              <a:t>Περιορισμοί πιστοποίησης</a:t>
            </a:r>
          </a:p>
          <a:p>
            <a:r>
              <a:rPr lang="en-GB" sz="2000" noProof="0" dirty="0"/>
              <a:t>Εξοπλισμός με μεγαλύτερο κύκλο ζωής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77CA61-D9D5-8B66-F8C3-71210DACC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A0E762-052C-2A25-BE8E-A62A1837E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52367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3F19-364C-10A0-04DF-BFB4C21C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A04D592-8DB2-CF4F-33D1-41FBC81CD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68981"/>
            <a:ext cx="5116596" cy="64291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/>
              <a:t>Προτεραιότητες ασφάλειας IT έναντι OT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9AD0DD4-2D1E-C529-D61B-29F0C88B24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FF591F-D0A2-D160-0BD7-7347658CE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B63739-AD38-F9F9-4A9C-F9E5CE6B9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2301D-ED4C-6E81-B1ED-EEB98F09F0C3}"/>
              </a:ext>
            </a:extLst>
          </p:cNvPr>
          <p:cNvSpPr/>
          <p:nvPr/>
        </p:nvSpPr>
        <p:spPr>
          <a:xfrm>
            <a:off x="5150674" y="3136390"/>
            <a:ext cx="3233797" cy="2718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344613"/>
            <a:r>
              <a:rPr lang="en-GB" sz="2800" b="1" dirty="0"/>
              <a:t>IT</a:t>
            </a:r>
          </a:p>
          <a:p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Εμπιστευτικότητα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Ακεραιότητα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Συχνές ενημερώσεις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Προστασία με επίκεντρο τα δεδομένα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Εστίαση στα επιχειρηματικά συστήματα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3595B-2274-39B1-E755-6D377D227F07}"/>
              </a:ext>
            </a:extLst>
          </p:cNvPr>
          <p:cNvSpPr/>
          <p:nvPr/>
        </p:nvSpPr>
        <p:spPr>
          <a:xfrm>
            <a:off x="8586931" y="3136390"/>
            <a:ext cx="3422189" cy="27186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344613"/>
            <a:r>
              <a:rPr lang="en-GB" sz="2800" b="1" dirty="0"/>
              <a:t>OT</a:t>
            </a:r>
          </a:p>
          <a:p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Διαθεσιμότητα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Ασφάλεια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Σταθερότητα έναντι επιδιορθώσεων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Προστασία με επίκεντρο τις διαδικασίες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Εστίαση στις φυσικές λειτουργίες</a:t>
            </a:r>
          </a:p>
        </p:txBody>
      </p:sp>
    </p:spTree>
    <p:extLst>
      <p:ext uri="{BB962C8B-B14F-4D97-AF65-F5344CB8AC3E}">
        <p14:creationId xmlns:p14="http://schemas.microsoft.com/office/powerpoint/2010/main" val="483026672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EF713-90D1-1B22-D0AB-8DFA6BF3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972A5AA-AF6E-21EA-D73D-CCF3316F3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Η διευρυνόμενη επιφάνεια επίθεσης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CBB0CD4-DF20-397A-118B-C7935ED242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D518091-263B-5B15-C2F2-36C7584453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4103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Η ασφάλεια στον τομέα της υγειονομικής περίθαλψης καλύπτει πλέον:</a:t>
            </a:r>
          </a:p>
          <a:p>
            <a:r>
              <a:rPr lang="en-US" sz="2000" dirty="0"/>
              <a:t>Πλατφόρμες Ηλεκτρονικών Ιατρικών Φακέλων (EHR)</a:t>
            </a:r>
          </a:p>
          <a:p>
            <a:r>
              <a:rPr lang="en-US" sz="2000" dirty="0"/>
              <a:t>Διοικητική πληροφορική</a:t>
            </a:r>
          </a:p>
          <a:p>
            <a:r>
              <a:rPr lang="en-US" sz="2000" dirty="0"/>
              <a:t>Υπηρεσίες cloud</a:t>
            </a:r>
          </a:p>
          <a:p>
            <a:r>
              <a:rPr lang="en-US" sz="2000" dirty="0"/>
              <a:t>Ιατρικές συσκευές</a:t>
            </a:r>
          </a:p>
          <a:p>
            <a:r>
              <a:rPr lang="en-US" sz="2000" dirty="0"/>
              <a:t>Συστήματα απεικόνισης</a:t>
            </a:r>
          </a:p>
          <a:p>
            <a:r>
              <a:rPr lang="en-US" sz="2000" dirty="0"/>
              <a:t>IoMT και φορητές συσκευές</a:t>
            </a:r>
          </a:p>
          <a:p>
            <a:r>
              <a:rPr lang="en-US" sz="2000" dirty="0"/>
              <a:t>Απομακρυσμένη πρόσβαση και τηλεϊατρική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D97124-40EC-3471-DCF3-0B8D0B25C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2A7A3E-2529-2961-8DFC-C88972F6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31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1083</Words>
  <Application>Microsoft Office PowerPoint</Application>
  <PresentationFormat>Widescreen</PresentationFormat>
  <Paragraphs>303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Book Antiqua</vt:lpstr>
      <vt:lpstr>Calibri</vt:lpstr>
      <vt:lpstr>Century Gothic</vt:lpstr>
      <vt:lpstr>Courier New</vt:lpstr>
      <vt:lpstr>Wingdings</vt:lpstr>
      <vt:lpstr>Custom</vt:lpstr>
      <vt:lpstr>Advanced Critical Infrastructure Security for Health</vt:lpstr>
      <vt:lpstr>PowerPoint Presentation</vt:lpstr>
      <vt:lpstr>Advanced Critical Infrastructure Security for Health Course Overview</vt:lpstr>
      <vt:lpstr>T2: Common Security Weaknesses and Threat Landscape</vt:lpstr>
      <vt:lpstr>Learning Objectives</vt:lpstr>
      <vt:lpstr>Why this topic matters</vt:lpstr>
      <vt:lpstr>IT Security vs    OT / Clinical Security</vt:lpstr>
      <vt:lpstr>IT vs OT Security Priorities</vt:lpstr>
      <vt:lpstr>The Expanding Attack Surface</vt:lpstr>
      <vt:lpstr>Legacy Systems as Structural Weaknesses</vt:lpstr>
      <vt:lpstr>Patch Management Constraints</vt:lpstr>
      <vt:lpstr>Weak Authentication and Access Control</vt:lpstr>
      <vt:lpstr>Flat Network vs Segmented Network</vt:lpstr>
      <vt:lpstr>Flat Networks and Poor Segmentation</vt:lpstr>
      <vt:lpstr>Insecure Protocols and Device Communication</vt:lpstr>
      <vt:lpstr>Medical Device Vulnerabilities</vt:lpstr>
      <vt:lpstr>Human Factors and Social Engineering</vt:lpstr>
      <vt:lpstr>Insider Threats</vt:lpstr>
      <vt:lpstr>Third-Party and Supply Chain Exposure</vt:lpstr>
      <vt:lpstr>Supply Chain Attack Flow</vt:lpstr>
      <vt:lpstr>Lack of Visibility and Monitoring</vt:lpstr>
      <vt:lpstr>Threat Actor Landscape</vt:lpstr>
      <vt:lpstr>Threat Actor Capability</vt:lpstr>
      <vt:lpstr>Nation-State and Advanced Persistent Threats</vt:lpstr>
      <vt:lpstr>Advanced Persistent Threat (APT) Lifecycle</vt:lpstr>
      <vt:lpstr>Cybercrime and Ransomware</vt:lpstr>
      <vt:lpstr>Data Breaches and  Privacy Harms</vt:lpstr>
      <vt:lpstr>Attack Paths in Healthcare</vt:lpstr>
      <vt:lpstr>Risk Consequences in Healthcare</vt:lpstr>
      <vt:lpstr>Practical Defensive Priorities</vt:lpstr>
      <vt:lpstr>Endpoint Protection in Healthcare</vt:lpstr>
      <vt:lpstr>Key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2026-04-06T12:14:04.0000000Z</dcterms:modified>
  <version>Ver-1</version>
  <keywords>, docId:02E240A5E8D64AFCEC9CC4F66898D752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