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1"/>
  </p:notesMasterIdLst>
  <p:handoutMasterIdLst>
    <p:handoutMasterId r:id="rId32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06" r:id="rId12"/>
    <p:sldId id="521" r:id="rId13"/>
    <p:sldId id="507" r:id="rId14"/>
    <p:sldId id="508" r:id="rId15"/>
    <p:sldId id="524" r:id="rId16"/>
    <p:sldId id="509" r:id="rId17"/>
    <p:sldId id="510" r:id="rId18"/>
    <p:sldId id="511" r:id="rId19"/>
    <p:sldId id="522" r:id="rId20"/>
    <p:sldId id="512" r:id="rId21"/>
    <p:sldId id="513" r:id="rId22"/>
    <p:sldId id="514" r:id="rId23"/>
    <p:sldId id="515" r:id="rId24"/>
    <p:sldId id="523" r:id="rId25"/>
    <p:sldId id="516" r:id="rId26"/>
    <p:sldId id="517" r:id="rId27"/>
    <p:sldId id="518" r:id="rId28"/>
    <p:sldId id="519" r:id="rId29"/>
    <p:sldId id="3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800" y="10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13493-27FC-400B-BD10-A6A037F073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9FBF01B-B41C-49A7-ADA1-0805AECE4706}">
      <dgm:prSet phldrT="[Text]" phldr="0"/>
      <dgm:spPr/>
      <dgm:t>
        <a:bodyPr/>
        <a:lstStyle/>
        <a:p>
          <a:r>
            <a:rPr lang="en-GB" dirty="0"/>
            <a:t>IT / Corporate</a:t>
          </a:r>
        </a:p>
      </dgm:t>
    </dgm:pt>
    <dgm:pt modelId="{ABED1A15-E603-4298-B181-E4CD5075D48B}" type="parTrans" cxnId="{896D0F75-7401-4523-8B9C-5EEEC3B5E73C}">
      <dgm:prSet/>
      <dgm:spPr/>
      <dgm:t>
        <a:bodyPr/>
        <a:lstStyle/>
        <a:p>
          <a:endParaRPr lang="en-GB"/>
        </a:p>
      </dgm:t>
    </dgm:pt>
    <dgm:pt modelId="{31B329FB-4897-49C0-ACD9-92E59F01C8A4}" type="sibTrans" cxnId="{896D0F75-7401-4523-8B9C-5EEEC3B5E73C}">
      <dgm:prSet/>
      <dgm:spPr/>
      <dgm:t>
        <a:bodyPr/>
        <a:lstStyle/>
        <a:p>
          <a:endParaRPr lang="en-GB"/>
        </a:p>
      </dgm:t>
    </dgm:pt>
    <dgm:pt modelId="{A7A20D81-8ED0-4A01-9E74-44229C27C409}">
      <dgm:prSet phldrT="[Text]" phldr="0"/>
      <dgm:spPr/>
      <dgm:t>
        <a:bodyPr/>
        <a:lstStyle/>
        <a:p>
          <a:r>
            <a:rPr lang="en-GB" dirty="0"/>
            <a:t>Email / ERP / AD</a:t>
          </a:r>
        </a:p>
      </dgm:t>
    </dgm:pt>
    <dgm:pt modelId="{14DACEED-EB63-4E99-98E5-01C9CE103DA1}" type="parTrans" cxnId="{C781935F-F316-4C89-99B8-61596E5CAC0E}">
      <dgm:prSet/>
      <dgm:spPr/>
      <dgm:t>
        <a:bodyPr/>
        <a:lstStyle/>
        <a:p>
          <a:endParaRPr lang="en-GB"/>
        </a:p>
      </dgm:t>
    </dgm:pt>
    <dgm:pt modelId="{EF607A30-8D7F-4F72-ABF2-60862C293315}" type="sibTrans" cxnId="{C781935F-F316-4C89-99B8-61596E5CAC0E}">
      <dgm:prSet/>
      <dgm:spPr/>
      <dgm:t>
        <a:bodyPr/>
        <a:lstStyle/>
        <a:p>
          <a:endParaRPr lang="en-GB"/>
        </a:p>
      </dgm:t>
    </dgm:pt>
    <dgm:pt modelId="{69B373CE-7002-411A-B266-76D340D64940}">
      <dgm:prSet phldrT="[Text]" phldr="0"/>
      <dgm:spPr/>
      <dgm:t>
        <a:bodyPr/>
        <a:lstStyle/>
        <a:p>
          <a:r>
            <a:rPr lang="en-GB" dirty="0"/>
            <a:t>SOC / SIEM</a:t>
          </a:r>
        </a:p>
      </dgm:t>
    </dgm:pt>
    <dgm:pt modelId="{8068BC36-3AA9-4D10-AF86-D367CEE051DA}" type="parTrans" cxnId="{107E3F50-F48D-4DAC-B47A-3C9A1A94D93C}">
      <dgm:prSet/>
      <dgm:spPr/>
      <dgm:t>
        <a:bodyPr/>
        <a:lstStyle/>
        <a:p>
          <a:endParaRPr lang="en-GB"/>
        </a:p>
      </dgm:t>
    </dgm:pt>
    <dgm:pt modelId="{208F89D8-99B1-425E-97C2-B38262D05537}" type="sibTrans" cxnId="{107E3F50-F48D-4DAC-B47A-3C9A1A94D93C}">
      <dgm:prSet/>
      <dgm:spPr/>
      <dgm:t>
        <a:bodyPr/>
        <a:lstStyle/>
        <a:p>
          <a:endParaRPr lang="en-GB"/>
        </a:p>
      </dgm:t>
    </dgm:pt>
    <dgm:pt modelId="{4AFEFFB8-0DF9-4B63-B6BD-18FED538BA2B}">
      <dgm:prSet phldrT="[Text]" phldr="0"/>
      <dgm:spPr/>
      <dgm:t>
        <a:bodyPr/>
        <a:lstStyle/>
        <a:p>
          <a:r>
            <a:rPr lang="en-GB" dirty="0"/>
            <a:t>Industrial DMZ</a:t>
          </a:r>
        </a:p>
      </dgm:t>
    </dgm:pt>
    <dgm:pt modelId="{312CA7B0-6CC3-4240-9788-65D423523FB2}" type="parTrans" cxnId="{1D0C662A-F086-4CC3-90CD-230EF9F83DC4}">
      <dgm:prSet/>
      <dgm:spPr/>
      <dgm:t>
        <a:bodyPr/>
        <a:lstStyle/>
        <a:p>
          <a:endParaRPr lang="en-GB"/>
        </a:p>
      </dgm:t>
    </dgm:pt>
    <dgm:pt modelId="{F61BEA15-3C6A-4E14-B35F-95FFBBF0D719}" type="sibTrans" cxnId="{1D0C662A-F086-4CC3-90CD-230EF9F83DC4}">
      <dgm:prSet/>
      <dgm:spPr/>
      <dgm:t>
        <a:bodyPr/>
        <a:lstStyle/>
        <a:p>
          <a:endParaRPr lang="en-GB"/>
        </a:p>
      </dgm:t>
    </dgm:pt>
    <dgm:pt modelId="{D1BDEE4E-B61D-478F-92B8-6492E5E1FA51}">
      <dgm:prSet phldrT="[Text]" phldr="0"/>
      <dgm:spPr/>
      <dgm:t>
        <a:bodyPr/>
        <a:lstStyle/>
        <a:p>
          <a:r>
            <a:rPr lang="en-GB" dirty="0"/>
            <a:t>Jump host / Bastion</a:t>
          </a:r>
        </a:p>
      </dgm:t>
    </dgm:pt>
    <dgm:pt modelId="{A1D0FDC9-B62F-492F-AD31-317297B13FCB}" type="parTrans" cxnId="{7A4C152E-A2D9-4662-BA36-B6A89C539274}">
      <dgm:prSet/>
      <dgm:spPr/>
      <dgm:t>
        <a:bodyPr/>
        <a:lstStyle/>
        <a:p>
          <a:endParaRPr lang="en-GB"/>
        </a:p>
      </dgm:t>
    </dgm:pt>
    <dgm:pt modelId="{6F0FE587-3ADA-42F5-A423-3495603643DC}" type="sibTrans" cxnId="{7A4C152E-A2D9-4662-BA36-B6A89C539274}">
      <dgm:prSet/>
      <dgm:spPr/>
      <dgm:t>
        <a:bodyPr/>
        <a:lstStyle/>
        <a:p>
          <a:endParaRPr lang="en-GB"/>
        </a:p>
      </dgm:t>
    </dgm:pt>
    <dgm:pt modelId="{721214EE-F9D8-4FFA-AF37-308C0F00BCE2}">
      <dgm:prSet phldrT="[Text]" phldr="0"/>
      <dgm:spPr/>
      <dgm:t>
        <a:bodyPr/>
        <a:lstStyle/>
        <a:p>
          <a:r>
            <a:rPr lang="en-GB" dirty="0"/>
            <a:t>Proxy / Logging</a:t>
          </a:r>
        </a:p>
      </dgm:t>
    </dgm:pt>
    <dgm:pt modelId="{8BB742F9-B16E-4A20-ADC1-8DAE15AF6BAA}" type="parTrans" cxnId="{C385B04E-E9BC-446B-AFE3-5534DEAD9F34}">
      <dgm:prSet/>
      <dgm:spPr/>
      <dgm:t>
        <a:bodyPr/>
        <a:lstStyle/>
        <a:p>
          <a:endParaRPr lang="en-GB"/>
        </a:p>
      </dgm:t>
    </dgm:pt>
    <dgm:pt modelId="{C8611251-F005-4EF3-B7B6-D3516934537E}" type="sibTrans" cxnId="{C385B04E-E9BC-446B-AFE3-5534DEAD9F34}">
      <dgm:prSet/>
      <dgm:spPr/>
      <dgm:t>
        <a:bodyPr/>
        <a:lstStyle/>
        <a:p>
          <a:endParaRPr lang="en-GB"/>
        </a:p>
      </dgm:t>
    </dgm:pt>
    <dgm:pt modelId="{44C72F5D-9A9A-4DE0-82FD-2851F2A9AC43}">
      <dgm:prSet phldrT="[Text]" phldr="0"/>
      <dgm:spPr/>
      <dgm:t>
        <a:bodyPr/>
        <a:lstStyle/>
        <a:p>
          <a:r>
            <a:rPr lang="en-GB" dirty="0"/>
            <a:t>OT / Control</a:t>
          </a:r>
        </a:p>
      </dgm:t>
    </dgm:pt>
    <dgm:pt modelId="{B6E1A830-4ECE-4325-B80D-658D1D8C9374}" type="parTrans" cxnId="{7EB3D3D2-8C75-445A-9D2B-7FFDD0974196}">
      <dgm:prSet/>
      <dgm:spPr/>
      <dgm:t>
        <a:bodyPr/>
        <a:lstStyle/>
        <a:p>
          <a:endParaRPr lang="en-GB"/>
        </a:p>
      </dgm:t>
    </dgm:pt>
    <dgm:pt modelId="{01DD7EE9-0072-4D6B-9B25-4659B6C7F030}" type="sibTrans" cxnId="{7EB3D3D2-8C75-445A-9D2B-7FFDD0974196}">
      <dgm:prSet/>
      <dgm:spPr/>
      <dgm:t>
        <a:bodyPr/>
        <a:lstStyle/>
        <a:p>
          <a:endParaRPr lang="en-GB"/>
        </a:p>
      </dgm:t>
    </dgm:pt>
    <dgm:pt modelId="{15BAD2CC-A3BB-4EF4-A4E9-D0627A294BFF}">
      <dgm:prSet phldrT="[Text]" phldr="0"/>
      <dgm:spPr/>
      <dgm:t>
        <a:bodyPr/>
        <a:lstStyle/>
        <a:p>
          <a:r>
            <a:rPr lang="en-GB" dirty="0"/>
            <a:t>SCADA / HMI</a:t>
          </a:r>
        </a:p>
      </dgm:t>
    </dgm:pt>
    <dgm:pt modelId="{C12771B8-6541-49A8-8F52-3A3A92E49799}" type="parTrans" cxnId="{CAB1319B-DCFC-41F3-AB17-C40445C76744}">
      <dgm:prSet/>
      <dgm:spPr/>
      <dgm:t>
        <a:bodyPr/>
        <a:lstStyle/>
        <a:p>
          <a:endParaRPr lang="en-GB"/>
        </a:p>
      </dgm:t>
    </dgm:pt>
    <dgm:pt modelId="{9E84502A-C22B-4730-A992-4DD29E9CA035}" type="sibTrans" cxnId="{CAB1319B-DCFC-41F3-AB17-C40445C76744}">
      <dgm:prSet/>
      <dgm:spPr/>
      <dgm:t>
        <a:bodyPr/>
        <a:lstStyle/>
        <a:p>
          <a:endParaRPr lang="en-GB"/>
        </a:p>
      </dgm:t>
    </dgm:pt>
    <dgm:pt modelId="{6C396EA4-3496-4408-892E-8AD0705C3EC5}">
      <dgm:prSet phldrT="[Text]" phldr="0"/>
      <dgm:spPr/>
      <dgm:t>
        <a:bodyPr/>
        <a:lstStyle/>
        <a:p>
          <a:r>
            <a:rPr lang="en-GB" dirty="0"/>
            <a:t>PLCs / RTUs</a:t>
          </a:r>
        </a:p>
      </dgm:t>
    </dgm:pt>
    <dgm:pt modelId="{5FC776DA-F9CD-4DBE-8542-6FE1E4458827}" type="parTrans" cxnId="{1CE5256F-9C73-4D13-A788-99762CE2EF20}">
      <dgm:prSet/>
      <dgm:spPr/>
      <dgm:t>
        <a:bodyPr/>
        <a:lstStyle/>
        <a:p>
          <a:endParaRPr lang="en-GB"/>
        </a:p>
      </dgm:t>
    </dgm:pt>
    <dgm:pt modelId="{47358753-4121-4AA9-88EE-599B29D749CD}" type="sibTrans" cxnId="{1CE5256F-9C73-4D13-A788-99762CE2EF20}">
      <dgm:prSet/>
      <dgm:spPr/>
      <dgm:t>
        <a:bodyPr/>
        <a:lstStyle/>
        <a:p>
          <a:endParaRPr lang="en-GB"/>
        </a:p>
      </dgm:t>
    </dgm:pt>
    <dgm:pt modelId="{0892C605-9ED7-4BE2-93E2-ACD28D950E78}" type="pres">
      <dgm:prSet presAssocID="{48E13493-27FC-400B-BD10-A6A037F07340}" presName="Name0" presStyleCnt="0">
        <dgm:presLayoutVars>
          <dgm:dir/>
          <dgm:animLvl val="lvl"/>
          <dgm:resizeHandles val="exact"/>
        </dgm:presLayoutVars>
      </dgm:prSet>
      <dgm:spPr/>
    </dgm:pt>
    <dgm:pt modelId="{4A944F9C-7B0A-4CD8-B13E-D7F79E2A5754}" type="pres">
      <dgm:prSet presAssocID="{49FBF01B-B41C-49A7-ADA1-0805AECE4706}" presName="composite" presStyleCnt="0"/>
      <dgm:spPr/>
    </dgm:pt>
    <dgm:pt modelId="{1196E1AC-8088-48D5-984F-4A3DD53B6816}" type="pres">
      <dgm:prSet presAssocID="{49FBF01B-B41C-49A7-ADA1-0805AECE47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B890879-2FB9-493C-8D7B-67E865FD1291}" type="pres">
      <dgm:prSet presAssocID="{49FBF01B-B41C-49A7-ADA1-0805AECE4706}" presName="desTx" presStyleLbl="alignAccFollowNode1" presStyleIdx="0" presStyleCnt="3">
        <dgm:presLayoutVars>
          <dgm:bulletEnabled val="1"/>
        </dgm:presLayoutVars>
      </dgm:prSet>
      <dgm:spPr/>
    </dgm:pt>
    <dgm:pt modelId="{EE1CF715-23CF-42EB-9801-56AAFDC4CCD6}" type="pres">
      <dgm:prSet presAssocID="{31B329FB-4897-49C0-ACD9-92E59F01C8A4}" presName="space" presStyleCnt="0"/>
      <dgm:spPr/>
    </dgm:pt>
    <dgm:pt modelId="{7B711624-8158-4DC7-A09B-526EF7CEA87F}" type="pres">
      <dgm:prSet presAssocID="{4AFEFFB8-0DF9-4B63-B6BD-18FED538BA2B}" presName="composite" presStyleCnt="0"/>
      <dgm:spPr/>
    </dgm:pt>
    <dgm:pt modelId="{D28426EB-A8DA-4795-B4C2-9D2740D8D1C7}" type="pres">
      <dgm:prSet presAssocID="{4AFEFFB8-0DF9-4B63-B6BD-18FED538BA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3919B0-8A2E-401C-801A-5437F4261D3D}" type="pres">
      <dgm:prSet presAssocID="{4AFEFFB8-0DF9-4B63-B6BD-18FED538BA2B}" presName="desTx" presStyleLbl="alignAccFollowNode1" presStyleIdx="1" presStyleCnt="3">
        <dgm:presLayoutVars>
          <dgm:bulletEnabled val="1"/>
        </dgm:presLayoutVars>
      </dgm:prSet>
      <dgm:spPr/>
    </dgm:pt>
    <dgm:pt modelId="{0AC20D73-6A65-449A-A2F6-6A5D184E01D5}" type="pres">
      <dgm:prSet presAssocID="{F61BEA15-3C6A-4E14-B35F-95FFBBF0D719}" presName="space" presStyleCnt="0"/>
      <dgm:spPr/>
    </dgm:pt>
    <dgm:pt modelId="{47CF46B1-C75D-4719-8B73-098000B766C3}" type="pres">
      <dgm:prSet presAssocID="{44C72F5D-9A9A-4DE0-82FD-2851F2A9AC43}" presName="composite" presStyleCnt="0"/>
      <dgm:spPr/>
    </dgm:pt>
    <dgm:pt modelId="{F46D4BDD-F485-421D-BA0F-E53967675A6C}" type="pres">
      <dgm:prSet presAssocID="{44C72F5D-9A9A-4DE0-82FD-2851F2A9A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7B79CC-6A66-4974-B55E-467CAA77A876}" type="pres">
      <dgm:prSet presAssocID="{44C72F5D-9A9A-4DE0-82FD-2851F2A9A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61F503-D95E-4FEA-A2C8-9502AFAAA97E}" type="presOf" srcId="{69B373CE-7002-411A-B266-76D340D64940}" destId="{0B890879-2FB9-493C-8D7B-67E865FD1291}" srcOrd="0" destOrd="1" presId="urn:microsoft.com/office/officeart/2005/8/layout/hList1"/>
    <dgm:cxn modelId="{03C06905-A42B-436B-B113-91EA37F099BA}" type="presOf" srcId="{15BAD2CC-A3BB-4EF4-A4E9-D0627A294BFF}" destId="{E87B79CC-6A66-4974-B55E-467CAA77A876}" srcOrd="0" destOrd="0" presId="urn:microsoft.com/office/officeart/2005/8/layout/hList1"/>
    <dgm:cxn modelId="{DD5BE00E-1F48-49AD-A6D6-890F8F58DBC9}" type="presOf" srcId="{4AFEFFB8-0DF9-4B63-B6BD-18FED538BA2B}" destId="{D28426EB-A8DA-4795-B4C2-9D2740D8D1C7}" srcOrd="0" destOrd="0" presId="urn:microsoft.com/office/officeart/2005/8/layout/hList1"/>
    <dgm:cxn modelId="{1D0C662A-F086-4CC3-90CD-230EF9F83DC4}" srcId="{48E13493-27FC-400B-BD10-A6A037F07340}" destId="{4AFEFFB8-0DF9-4B63-B6BD-18FED538BA2B}" srcOrd="1" destOrd="0" parTransId="{312CA7B0-6CC3-4240-9788-65D423523FB2}" sibTransId="{F61BEA15-3C6A-4E14-B35F-95FFBBF0D719}"/>
    <dgm:cxn modelId="{7A4C152E-A2D9-4662-BA36-B6A89C539274}" srcId="{4AFEFFB8-0DF9-4B63-B6BD-18FED538BA2B}" destId="{D1BDEE4E-B61D-478F-92B8-6492E5E1FA51}" srcOrd="0" destOrd="0" parTransId="{A1D0FDC9-B62F-492F-AD31-317297B13FCB}" sibTransId="{6F0FE587-3ADA-42F5-A423-3495603643DC}"/>
    <dgm:cxn modelId="{C781935F-F316-4C89-99B8-61596E5CAC0E}" srcId="{49FBF01B-B41C-49A7-ADA1-0805AECE4706}" destId="{A7A20D81-8ED0-4A01-9E74-44229C27C409}" srcOrd="0" destOrd="0" parTransId="{14DACEED-EB63-4E99-98E5-01C9CE103DA1}" sibTransId="{EF607A30-8D7F-4F72-ABF2-60862C293315}"/>
    <dgm:cxn modelId="{C385B04E-E9BC-446B-AFE3-5534DEAD9F34}" srcId="{4AFEFFB8-0DF9-4B63-B6BD-18FED538BA2B}" destId="{721214EE-F9D8-4FFA-AF37-308C0F00BCE2}" srcOrd="1" destOrd="0" parTransId="{8BB742F9-B16E-4A20-ADC1-8DAE15AF6BAA}" sibTransId="{C8611251-F005-4EF3-B7B6-D3516934537E}"/>
    <dgm:cxn modelId="{1CE5256F-9C73-4D13-A788-99762CE2EF20}" srcId="{44C72F5D-9A9A-4DE0-82FD-2851F2A9AC43}" destId="{6C396EA4-3496-4408-892E-8AD0705C3EC5}" srcOrd="1" destOrd="0" parTransId="{5FC776DA-F9CD-4DBE-8542-6FE1E4458827}" sibTransId="{47358753-4121-4AA9-88EE-599B29D749CD}"/>
    <dgm:cxn modelId="{107E3F50-F48D-4DAC-B47A-3C9A1A94D93C}" srcId="{49FBF01B-B41C-49A7-ADA1-0805AECE4706}" destId="{69B373CE-7002-411A-B266-76D340D64940}" srcOrd="1" destOrd="0" parTransId="{8068BC36-3AA9-4D10-AF86-D367CEE051DA}" sibTransId="{208F89D8-99B1-425E-97C2-B38262D05537}"/>
    <dgm:cxn modelId="{58A18970-9A97-4281-BCD1-1EB885553F2C}" type="presOf" srcId="{49FBF01B-B41C-49A7-ADA1-0805AECE4706}" destId="{1196E1AC-8088-48D5-984F-4A3DD53B6816}" srcOrd="0" destOrd="0" presId="urn:microsoft.com/office/officeart/2005/8/layout/hList1"/>
    <dgm:cxn modelId="{896D0F75-7401-4523-8B9C-5EEEC3B5E73C}" srcId="{48E13493-27FC-400B-BD10-A6A037F07340}" destId="{49FBF01B-B41C-49A7-ADA1-0805AECE4706}" srcOrd="0" destOrd="0" parTransId="{ABED1A15-E603-4298-B181-E4CD5075D48B}" sibTransId="{31B329FB-4897-49C0-ACD9-92E59F01C8A4}"/>
    <dgm:cxn modelId="{243D4F80-A5C1-4727-98A0-B360D78F50A7}" type="presOf" srcId="{721214EE-F9D8-4FFA-AF37-308C0F00BCE2}" destId="{7B3919B0-8A2E-401C-801A-5437F4261D3D}" srcOrd="0" destOrd="1" presId="urn:microsoft.com/office/officeart/2005/8/layout/hList1"/>
    <dgm:cxn modelId="{A8295F83-7A84-4C68-82F5-746C6B0F62CF}" type="presOf" srcId="{A7A20D81-8ED0-4A01-9E74-44229C27C409}" destId="{0B890879-2FB9-493C-8D7B-67E865FD1291}" srcOrd="0" destOrd="0" presId="urn:microsoft.com/office/officeart/2005/8/layout/hList1"/>
    <dgm:cxn modelId="{CAB1319B-DCFC-41F3-AB17-C40445C76744}" srcId="{44C72F5D-9A9A-4DE0-82FD-2851F2A9AC43}" destId="{15BAD2CC-A3BB-4EF4-A4E9-D0627A294BFF}" srcOrd="0" destOrd="0" parTransId="{C12771B8-6541-49A8-8F52-3A3A92E49799}" sibTransId="{9E84502A-C22B-4730-A992-4DD29E9CA035}"/>
    <dgm:cxn modelId="{2EB39D9D-FBD9-4FFD-AE28-CADB22F38C99}" type="presOf" srcId="{48E13493-27FC-400B-BD10-A6A037F07340}" destId="{0892C605-9ED7-4BE2-93E2-ACD28D950E78}" srcOrd="0" destOrd="0" presId="urn:microsoft.com/office/officeart/2005/8/layout/hList1"/>
    <dgm:cxn modelId="{0B527EAD-CD39-4702-9819-682C63E18224}" type="presOf" srcId="{6C396EA4-3496-4408-892E-8AD0705C3EC5}" destId="{E87B79CC-6A66-4974-B55E-467CAA77A876}" srcOrd="0" destOrd="1" presId="urn:microsoft.com/office/officeart/2005/8/layout/hList1"/>
    <dgm:cxn modelId="{F07FC8B9-F3D7-4D40-9470-726B1E53C923}" type="presOf" srcId="{44C72F5D-9A9A-4DE0-82FD-2851F2A9AC43}" destId="{F46D4BDD-F485-421D-BA0F-E53967675A6C}" srcOrd="0" destOrd="0" presId="urn:microsoft.com/office/officeart/2005/8/layout/hList1"/>
    <dgm:cxn modelId="{01B505C8-3570-455F-A0B9-A0B91142F81C}" type="presOf" srcId="{D1BDEE4E-B61D-478F-92B8-6492E5E1FA51}" destId="{7B3919B0-8A2E-401C-801A-5437F4261D3D}" srcOrd="0" destOrd="0" presId="urn:microsoft.com/office/officeart/2005/8/layout/hList1"/>
    <dgm:cxn modelId="{7EB3D3D2-8C75-445A-9D2B-7FFDD0974196}" srcId="{48E13493-27FC-400B-BD10-A6A037F07340}" destId="{44C72F5D-9A9A-4DE0-82FD-2851F2A9AC43}" srcOrd="2" destOrd="0" parTransId="{B6E1A830-4ECE-4325-B80D-658D1D8C9374}" sibTransId="{01DD7EE9-0072-4D6B-9B25-4659B6C7F030}"/>
    <dgm:cxn modelId="{1033DE99-6218-42CF-ACCA-08B51143D11E}" type="presParOf" srcId="{0892C605-9ED7-4BE2-93E2-ACD28D950E78}" destId="{4A944F9C-7B0A-4CD8-B13E-D7F79E2A5754}" srcOrd="0" destOrd="0" presId="urn:microsoft.com/office/officeart/2005/8/layout/hList1"/>
    <dgm:cxn modelId="{D2556DA0-2DF5-443E-A1A8-4A48D46AF380}" type="presParOf" srcId="{4A944F9C-7B0A-4CD8-B13E-D7F79E2A5754}" destId="{1196E1AC-8088-48D5-984F-4A3DD53B6816}" srcOrd="0" destOrd="0" presId="urn:microsoft.com/office/officeart/2005/8/layout/hList1"/>
    <dgm:cxn modelId="{DA760D73-AB77-4BE2-A292-E6D08D97C17F}" type="presParOf" srcId="{4A944F9C-7B0A-4CD8-B13E-D7F79E2A5754}" destId="{0B890879-2FB9-493C-8D7B-67E865FD1291}" srcOrd="1" destOrd="0" presId="urn:microsoft.com/office/officeart/2005/8/layout/hList1"/>
    <dgm:cxn modelId="{39A5556E-A7F9-4DD8-B339-FAE0D8899446}" type="presParOf" srcId="{0892C605-9ED7-4BE2-93E2-ACD28D950E78}" destId="{EE1CF715-23CF-42EB-9801-56AAFDC4CCD6}" srcOrd="1" destOrd="0" presId="urn:microsoft.com/office/officeart/2005/8/layout/hList1"/>
    <dgm:cxn modelId="{5D93C6F3-A9A8-40A1-9D05-3816DB9411D0}" type="presParOf" srcId="{0892C605-9ED7-4BE2-93E2-ACD28D950E78}" destId="{7B711624-8158-4DC7-A09B-526EF7CEA87F}" srcOrd="2" destOrd="0" presId="urn:microsoft.com/office/officeart/2005/8/layout/hList1"/>
    <dgm:cxn modelId="{AB59D9F6-9525-4AAF-BFFF-068BA4807830}" type="presParOf" srcId="{7B711624-8158-4DC7-A09B-526EF7CEA87F}" destId="{D28426EB-A8DA-4795-B4C2-9D2740D8D1C7}" srcOrd="0" destOrd="0" presId="urn:microsoft.com/office/officeart/2005/8/layout/hList1"/>
    <dgm:cxn modelId="{4FA2CCBD-9E06-4AD8-B643-E3E267C23928}" type="presParOf" srcId="{7B711624-8158-4DC7-A09B-526EF7CEA87F}" destId="{7B3919B0-8A2E-401C-801A-5437F4261D3D}" srcOrd="1" destOrd="0" presId="urn:microsoft.com/office/officeart/2005/8/layout/hList1"/>
    <dgm:cxn modelId="{ED3D902D-86A9-4C08-9AFB-A4BDD15E4A2F}" type="presParOf" srcId="{0892C605-9ED7-4BE2-93E2-ACD28D950E78}" destId="{0AC20D73-6A65-449A-A2F6-6A5D184E01D5}" srcOrd="3" destOrd="0" presId="urn:microsoft.com/office/officeart/2005/8/layout/hList1"/>
    <dgm:cxn modelId="{1419E784-76B9-4B86-B084-C9CC5C7DC7FC}" type="presParOf" srcId="{0892C605-9ED7-4BE2-93E2-ACD28D950E78}" destId="{47CF46B1-C75D-4719-8B73-098000B766C3}" srcOrd="4" destOrd="0" presId="urn:microsoft.com/office/officeart/2005/8/layout/hList1"/>
    <dgm:cxn modelId="{65B30B93-3BC7-4002-9FF9-BBE5749368CF}" type="presParOf" srcId="{47CF46B1-C75D-4719-8B73-098000B766C3}" destId="{F46D4BDD-F485-421D-BA0F-E53967675A6C}" srcOrd="0" destOrd="0" presId="urn:microsoft.com/office/officeart/2005/8/layout/hList1"/>
    <dgm:cxn modelId="{015E46C7-B2B5-466F-890C-96E662E2602F}" type="presParOf" srcId="{47CF46B1-C75D-4719-8B73-098000B766C3}" destId="{E87B79CC-6A66-4974-B55E-467CAA77A876}" srcOrd="1" destOrd="0" presId="urn:microsoft.com/office/officeart/2005/8/layout/hList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Detect</a:t>
          </a:r>
          <a:br>
            <a:rPr lang="en-GB" dirty="0"/>
          </a:br>
          <a:r>
            <a:rPr lang="en-GB" dirty="0"/>
            <a:t>Monitoring + triage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Respond</a:t>
          </a:r>
          <a:br>
            <a:rPr lang="en-GB" b="1" dirty="0"/>
          </a:br>
          <a:r>
            <a:rPr lang="en-GB" b="0" dirty="0"/>
            <a:t>Contain + coordinate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Recover</a:t>
          </a:r>
          <a:br>
            <a:rPr lang="en-GB" dirty="0"/>
          </a:br>
          <a:r>
            <a:rPr lang="en-GB" dirty="0"/>
            <a:t>Restore + validate safety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CTI inputs </a:t>
          </a:r>
          <a:br>
            <a:rPr lang="en-GB" dirty="0"/>
          </a:br>
          <a:r>
            <a:rPr lang="en-GB" dirty="0"/>
            <a:t>IOCs + TTPs + advisories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Prioritisation</a:t>
          </a:r>
          <a:br>
            <a:rPr lang="en-GB" b="1" dirty="0"/>
          </a:br>
          <a:r>
            <a:rPr lang="en-GB" b="0" dirty="0"/>
            <a:t>What to watch / patch / isolate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Operational actions</a:t>
          </a:r>
          <a:br>
            <a:rPr lang="en-GB" dirty="0"/>
          </a:br>
          <a:r>
            <a:rPr lang="en-GB" dirty="0"/>
            <a:t>Detections, hardening, drills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Security policy &amp; risk treatment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Disaster Recovery Plan (DR)</a:t>
          </a:r>
          <a:br>
            <a:rPr lang="en-GB" b="1" dirty="0"/>
          </a:br>
          <a:r>
            <a:rPr lang="en-GB" b="0" dirty="0"/>
            <a:t>Restore systems + validate configurations</a:t>
          </a:r>
          <a:endParaRPr lang="en-GB" b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Business Continuity Plan (BCP)</a:t>
          </a:r>
          <a:br>
            <a:rPr lang="en-GB" b="1" dirty="0"/>
          </a:br>
          <a:r>
            <a:rPr lang="en-GB" b="0" dirty="0"/>
            <a:t>Keep essential services running safely</a:t>
          </a:r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E1AC-8088-48D5-984F-4A3DD53B6816}">
      <dsp:nvSpPr>
        <dsp:cNvPr id="0" name=""/>
        <dsp:cNvSpPr/>
      </dsp:nvSpPr>
      <dsp:spPr>
        <a:xfrm>
          <a:off x="3046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IT / Corporate</a:t>
          </a:r>
        </a:p>
      </dsp:txBody>
      <dsp:txXfrm>
        <a:off x="3046" y="280767"/>
        <a:ext cx="2970800" cy="1163315"/>
      </dsp:txXfrm>
    </dsp:sp>
    <dsp:sp modelId="{0B890879-2FB9-493C-8D7B-67E865FD1291}">
      <dsp:nvSpPr>
        <dsp:cNvPr id="0" name=""/>
        <dsp:cNvSpPr/>
      </dsp:nvSpPr>
      <dsp:spPr>
        <a:xfrm>
          <a:off x="3046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Email / ERP / AD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SOC / SIEM</a:t>
          </a:r>
        </a:p>
      </dsp:txBody>
      <dsp:txXfrm>
        <a:off x="3046" y="1444082"/>
        <a:ext cx="2970800" cy="2301682"/>
      </dsp:txXfrm>
    </dsp:sp>
    <dsp:sp modelId="{D28426EB-A8DA-4795-B4C2-9D2740D8D1C7}">
      <dsp:nvSpPr>
        <dsp:cNvPr id="0" name=""/>
        <dsp:cNvSpPr/>
      </dsp:nvSpPr>
      <dsp:spPr>
        <a:xfrm>
          <a:off x="3389759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Industrial DMZ</a:t>
          </a:r>
        </a:p>
      </dsp:txBody>
      <dsp:txXfrm>
        <a:off x="3389759" y="280767"/>
        <a:ext cx="2970800" cy="1163315"/>
      </dsp:txXfrm>
    </dsp:sp>
    <dsp:sp modelId="{7B3919B0-8A2E-401C-801A-5437F4261D3D}">
      <dsp:nvSpPr>
        <dsp:cNvPr id="0" name=""/>
        <dsp:cNvSpPr/>
      </dsp:nvSpPr>
      <dsp:spPr>
        <a:xfrm>
          <a:off x="3389759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Jump host / Bastion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Proxy / Logging</a:t>
          </a:r>
        </a:p>
      </dsp:txBody>
      <dsp:txXfrm>
        <a:off x="3389759" y="1444082"/>
        <a:ext cx="2970800" cy="2301682"/>
      </dsp:txXfrm>
    </dsp:sp>
    <dsp:sp modelId="{F46D4BDD-F485-421D-BA0F-E53967675A6C}">
      <dsp:nvSpPr>
        <dsp:cNvPr id="0" name=""/>
        <dsp:cNvSpPr/>
      </dsp:nvSpPr>
      <dsp:spPr>
        <a:xfrm>
          <a:off x="6776472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OT / Control</a:t>
          </a:r>
        </a:p>
      </dsp:txBody>
      <dsp:txXfrm>
        <a:off x="6776472" y="280767"/>
        <a:ext cx="2970800" cy="1163315"/>
      </dsp:txXfrm>
    </dsp:sp>
    <dsp:sp modelId="{E87B79CC-6A66-4974-B55E-467CAA77A876}">
      <dsp:nvSpPr>
        <dsp:cNvPr id="0" name=""/>
        <dsp:cNvSpPr/>
      </dsp:nvSpPr>
      <dsp:spPr>
        <a:xfrm>
          <a:off x="6776472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SCADA / HMI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PLCs / RTUs</a:t>
          </a:r>
        </a:p>
      </dsp:txBody>
      <dsp:txXfrm>
        <a:off x="6776472" y="1444082"/>
        <a:ext cx="2970800" cy="230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862075" y="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Detect</a:t>
          </a:r>
          <a:br>
            <a:rPr lang="en-GB" sz="2300" kern="1200" dirty="0"/>
          </a:br>
          <a:r>
            <a:rPr lang="en-GB" sz="2300" kern="1200" dirty="0"/>
            <a:t>Monitoring + triage</a:t>
          </a:r>
        </a:p>
      </dsp:txBody>
      <dsp:txXfrm>
        <a:off x="1900685" y="38610"/>
        <a:ext cx="2295647" cy="1241039"/>
      </dsp:txXfrm>
    </dsp:sp>
    <dsp:sp modelId="{E663F531-7352-4367-A6AA-7B39EFE0F73C}">
      <dsp:nvSpPr>
        <dsp:cNvPr id="0" name=""/>
        <dsp:cNvSpPr/>
      </dsp:nvSpPr>
      <dsp:spPr>
        <a:xfrm rot="5400000">
          <a:off x="2801335" y="135121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1400650"/>
        <a:ext cx="355930" cy="346043"/>
      </dsp:txXfrm>
    </dsp:sp>
    <dsp:sp modelId="{35590E11-6338-4E93-99A8-B9921D8C3872}">
      <dsp:nvSpPr>
        <dsp:cNvPr id="0" name=""/>
        <dsp:cNvSpPr/>
      </dsp:nvSpPr>
      <dsp:spPr>
        <a:xfrm>
          <a:off x="1862075" y="197739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Respond</a:t>
          </a:r>
          <a:br>
            <a:rPr lang="en-GB" sz="2300" b="1" kern="1200" dirty="0"/>
          </a:br>
          <a:r>
            <a:rPr lang="en-GB" sz="2300" b="0" kern="1200" dirty="0"/>
            <a:t>Contain + coordinate</a:t>
          </a:r>
          <a:endParaRPr lang="en-GB" sz="2300" b="1" kern="1200" dirty="0"/>
        </a:p>
      </dsp:txBody>
      <dsp:txXfrm>
        <a:off x="1900685" y="2016000"/>
        <a:ext cx="2295647" cy="1241039"/>
      </dsp:txXfrm>
    </dsp:sp>
    <dsp:sp modelId="{E9ED1C89-5E67-4303-A1ED-DA4B65B865E3}">
      <dsp:nvSpPr>
        <dsp:cNvPr id="0" name=""/>
        <dsp:cNvSpPr/>
      </dsp:nvSpPr>
      <dsp:spPr>
        <a:xfrm rot="5400000">
          <a:off x="2801335" y="332860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3378040"/>
        <a:ext cx="355930" cy="346043"/>
      </dsp:txXfrm>
    </dsp:sp>
    <dsp:sp modelId="{06373F08-BB50-4771-93CB-E30A893ECD16}">
      <dsp:nvSpPr>
        <dsp:cNvPr id="0" name=""/>
        <dsp:cNvSpPr/>
      </dsp:nvSpPr>
      <dsp:spPr>
        <a:xfrm>
          <a:off x="1862075" y="3954779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Recover</a:t>
          </a:r>
          <a:br>
            <a:rPr lang="en-GB" sz="2300" kern="1200" dirty="0"/>
          </a:br>
          <a:r>
            <a:rPr lang="en-GB" sz="2300" kern="1200" dirty="0"/>
            <a:t>Restore + validate safety</a:t>
          </a:r>
        </a:p>
      </dsp:txBody>
      <dsp:txXfrm>
        <a:off x="1900685" y="3993389"/>
        <a:ext cx="2295647" cy="1241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175531" y="0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CTI inputs </a:t>
          </a:r>
          <a:br>
            <a:rPr lang="en-GB" sz="1800" kern="1200" dirty="0"/>
          </a:br>
          <a:r>
            <a:rPr lang="en-GB" sz="1800" kern="1200" dirty="0"/>
            <a:t>IOCs + TTPs + advisories</a:t>
          </a:r>
        </a:p>
      </dsp:txBody>
      <dsp:txXfrm>
        <a:off x="1206497" y="30966"/>
        <a:ext cx="2395369" cy="995327"/>
      </dsp:txXfrm>
    </dsp:sp>
    <dsp:sp modelId="{E663F531-7352-4367-A6AA-7B39EFE0F73C}">
      <dsp:nvSpPr>
        <dsp:cNvPr id="0" name=""/>
        <dsp:cNvSpPr/>
      </dsp:nvSpPr>
      <dsp:spPr>
        <a:xfrm rot="5400000">
          <a:off x="2205946" y="1083690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1123337"/>
        <a:ext cx="285460" cy="277530"/>
      </dsp:txXfrm>
    </dsp:sp>
    <dsp:sp modelId="{35590E11-6338-4E93-99A8-B9921D8C3872}">
      <dsp:nvSpPr>
        <dsp:cNvPr id="0" name=""/>
        <dsp:cNvSpPr/>
      </dsp:nvSpPr>
      <dsp:spPr>
        <a:xfrm>
          <a:off x="1175531" y="1585888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Prioritisation</a:t>
          </a:r>
          <a:br>
            <a:rPr lang="en-GB" sz="1800" b="1" kern="1200" dirty="0"/>
          </a:br>
          <a:r>
            <a:rPr lang="en-GB" sz="1800" b="0" kern="1200" dirty="0"/>
            <a:t>What to watch / patch / isolate</a:t>
          </a:r>
          <a:endParaRPr lang="en-GB" sz="1800" b="1" kern="1200" dirty="0"/>
        </a:p>
      </dsp:txBody>
      <dsp:txXfrm>
        <a:off x="1206497" y="1616854"/>
        <a:ext cx="2395369" cy="995327"/>
      </dsp:txXfrm>
    </dsp:sp>
    <dsp:sp modelId="{E9ED1C89-5E67-4303-A1ED-DA4B65B865E3}">
      <dsp:nvSpPr>
        <dsp:cNvPr id="0" name=""/>
        <dsp:cNvSpPr/>
      </dsp:nvSpPr>
      <dsp:spPr>
        <a:xfrm rot="5400000">
          <a:off x="2205946" y="2669578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2709225"/>
        <a:ext cx="285460" cy="277530"/>
      </dsp:txXfrm>
    </dsp:sp>
    <dsp:sp modelId="{06373F08-BB50-4771-93CB-E30A893ECD16}">
      <dsp:nvSpPr>
        <dsp:cNvPr id="0" name=""/>
        <dsp:cNvSpPr/>
      </dsp:nvSpPr>
      <dsp:spPr>
        <a:xfrm>
          <a:off x="1175531" y="3171777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Operational actions</a:t>
          </a:r>
          <a:br>
            <a:rPr lang="en-GB" sz="1800" kern="1200" dirty="0"/>
          </a:br>
          <a:r>
            <a:rPr lang="en-GB" sz="1800" kern="1200" dirty="0"/>
            <a:t>Detections, hardening, drills</a:t>
          </a:r>
        </a:p>
      </dsp:txBody>
      <dsp:txXfrm>
        <a:off x="1206497" y="3202743"/>
        <a:ext cx="2395369" cy="995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52878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Security policy &amp; risk treatment</a:t>
          </a:r>
        </a:p>
      </dsp:txBody>
      <dsp:txXfrm>
        <a:off x="67690" y="120568"/>
        <a:ext cx="5705349" cy="1251252"/>
      </dsp:txXfrm>
    </dsp:sp>
    <dsp:sp modelId="{2897417A-810A-4CA8-B011-9EB368897AD7}">
      <dsp:nvSpPr>
        <dsp:cNvPr id="0" name=""/>
        <dsp:cNvSpPr/>
      </dsp:nvSpPr>
      <dsp:spPr>
        <a:xfrm>
          <a:off x="0" y="1511511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Disaster Recovery Plan (DR)</a:t>
          </a:r>
          <a:br>
            <a:rPr lang="en-GB" sz="2500" b="1" kern="1200" dirty="0"/>
          </a:br>
          <a:r>
            <a:rPr lang="en-GB" sz="2500" b="0" kern="1200" dirty="0"/>
            <a:t>Restore systems + validate configurations</a:t>
          </a:r>
          <a:endParaRPr lang="en-GB" sz="2500" b="1" kern="1200" dirty="0"/>
        </a:p>
      </dsp:txBody>
      <dsp:txXfrm>
        <a:off x="67690" y="1579201"/>
        <a:ext cx="5705349" cy="1251252"/>
      </dsp:txXfrm>
    </dsp:sp>
    <dsp:sp modelId="{9F03D269-3A7A-4E51-8134-7DE7BF6A652A}">
      <dsp:nvSpPr>
        <dsp:cNvPr id="0" name=""/>
        <dsp:cNvSpPr/>
      </dsp:nvSpPr>
      <dsp:spPr>
        <a:xfrm>
          <a:off x="0" y="2970143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Business Continuity Plan (BCP)</a:t>
          </a:r>
          <a:br>
            <a:rPr lang="en-GB" sz="2500" b="1" kern="1200" dirty="0"/>
          </a:br>
          <a:r>
            <a:rPr lang="en-GB" sz="2500" b="0" kern="1200" dirty="0"/>
            <a:t>Keep essential services running safely</a:t>
          </a:r>
        </a:p>
      </dsp:txBody>
      <dsp:txXfrm>
        <a:off x="67690" y="3037833"/>
        <a:ext cx="5705349" cy="1251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12/30/2025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3683-652F-3B71-7DC2-E057D819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BE7E3-9C45-F2AD-23C5-9E9444974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A6015-1995-3F2D-05E2-73E437C09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Remote access is frequently abused; treat it as high-risk.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610AA-DBC0-77D3-5B4F-CC3FC747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68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0693-BDD1-D8E8-4E5C-C21027CE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6DD11-503C-CF11-8231-756551634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E7D29-26CE-CEDF-C0CE-DA3FE6BFF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OT detection often prioritises “visibility” over deep endpoint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ED82-E2B7-AFE3-654B-38AE0843B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164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DD88-F800-65F4-7178-CA23D0B6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D8D19-FDE0-8E98-B541-82AEC4506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BDD15-049A-6FD3-F824-EF6AA7181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OT detection often prioritises “visibility” over deep endpoint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DBA79-3FDE-00BC-384A-9903A90D6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230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9155-4175-7F5D-6583-D667A816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5A911-5BB7-418C-956A-D4DD99543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9C5C1-E284-66C4-3D10-80D0D0F6E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Keep it conceptual; detailed tools are optional.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35017-95D8-0762-3A88-5CB138FE0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662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FA397-CF18-C817-E3CC-3C521627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EAA8-3C23-131F-80F4-C6DF47CF2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3D8A6-866B-6B1C-18F2-6910438E1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CTI is only useful if it changes prioritisation and action.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BBC9-A0BA-1FC8-3166-5E1C1FA4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7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6FED-7C1F-D12A-A0C1-0758418D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D9712-1498-B476-8D40-197C52AD7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6CC72-8ED9-0884-77CC-74FC6728F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CTI is only useful if it changes prioritisation and action.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18E7-F7C2-8C93-AA1C-EBF04208E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66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B559-288A-9BBC-35AB-7A4FE054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6151-2FE9-5D39-85A2-CB99BC8C0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CE64F-F35A-2324-5257-31F89998A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/>
              <a:t>W</a:t>
            </a:r>
            <a:r>
              <a:rPr lang="en-US" sz="1800" dirty="0"/>
              <a:t>hy “pull the plug” is rarely acceptable in 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E8821-0309-7B93-49F1-E6CF4005F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63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1FDC-A35F-3DB8-85F1-A1DBFB69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3934C-99B1-2F2F-F50D-3B5DAF4EA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92FF0-F301-5A65-E08E-757A8B730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Containment options differ: segmentation, isolation of conduits, fail-safe modes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0093-A434-E1E2-F95B-4C2FF8FB8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00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FAB4-CCCA-1E42-4431-2027BE02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F12DE-5C44-72BE-E7A9-0283C06F7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8D1B8-8F45-A809-C570-39D2C6AE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“safe recovery”: validate control logic and process stability.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68E20-B6F7-91B9-524F-230E03979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96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20C8-6964-4B4D-D164-072037952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8B706-02FB-BB0E-F346-0831B8BF9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46C18-BB8B-EB41-8EED-D60FB30DC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CEI, continuity includes </a:t>
            </a:r>
            <a:r>
              <a:rPr lang="en-US" sz="1800" i="1" dirty="0"/>
              <a:t>manual operation modes</a:t>
            </a:r>
            <a:r>
              <a:rPr lang="en-US" sz="1800" dirty="0"/>
              <a:t> and </a:t>
            </a:r>
            <a:r>
              <a:rPr lang="en-US" sz="1800" i="1" dirty="0"/>
              <a:t>fuel logistics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21BD9-D50F-40F8-29F4-17459938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397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8A82-BE38-8642-6074-72E62295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BEE13-6420-0B5E-6E11-B72D0BEF7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7A8A1-EAF5-9F0E-4203-AEA7F755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CEI, continuity includes </a:t>
            </a:r>
            <a:r>
              <a:rPr lang="en-US" sz="1800" i="1" dirty="0"/>
              <a:t>manual operation modes</a:t>
            </a:r>
            <a:r>
              <a:rPr lang="en-US" sz="1800" dirty="0"/>
              <a:t> and </a:t>
            </a:r>
            <a:r>
              <a:rPr lang="en-US" sz="1800" i="1" dirty="0"/>
              <a:t>fuel logistics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A23A-A022-4600-B38A-B54C4140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0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113C-910A-247B-F1D5-06A5789E2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EEBB-4DFF-F11A-BEE4-71EF37DBD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A8887-FFAC-44B3-1F6D-21D818F40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“Backups you didn’t test are wishes.”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9693-20F4-7F16-9CD1-B5710DB0C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411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9F32-9785-749A-7F97-28BB6194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053C2-2095-F09C-659E-1247E9C4B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590DC-992B-B81F-F8D9-F8BCCA46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Show interplay of safety and cybersecurity.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EE2B-34E0-FD16-5060-1EE16C28C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2020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Metrics create accountability and justify budget.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156B-B8B0-2674-1AA6-DEC901F3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ACED6-241C-A838-CDD6-B3F7BCD6D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CFCBC-9551-4AF5-E79B-AC7C1F926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These are exam/real-world pitfalls.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FEC9-07A2-CCE4-CF92-1DEB6B967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0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“In CEI, resilience is a design requirement, not a ‘nice-to-have’.”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Focus on implementable controls and runbooks.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976F-A4DB-52D6-2002-153F277D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7CA4A-2BCB-9B40-D8FE-A92739EBA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6C4CC-B31D-47B6-A75F-34BE53446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Start from risk scenarios (Topic 2)</a:t>
            </a:r>
          </a:p>
          <a:p>
            <a:r>
              <a:rPr lang="en-US" sz="1800" dirty="0"/>
              <a:t>Protect critical functions first (Topic 1)</a:t>
            </a:r>
          </a:p>
          <a:p>
            <a:r>
              <a:rPr lang="en-US" sz="1800" dirty="0"/>
              <a:t>Build layered defenses (Topic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0FC6-568F-415E-EFD5-42DFC0E8D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95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530-B8B7-3CE7-0BD0-F534FDB4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0D070-43AD-A199-0DC6-3E22DE893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3A37C-240C-01F0-D19F-F99151377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“controls fail unless operated.”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2CE6-367B-4657-A282-D7F0D90F3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63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EF314-78A8-DCD1-79DB-3BC72A71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7070E-989D-DE68-5117-5C219A008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67CC-229F-D1D4-340B-7C8B1E981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Segmentation is often the #1 cascade breaker.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8DE2-D800-3954-5CE9-05FB4BC59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96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A66B-4102-0DDD-C58F-666CD19B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EC06B-5791-1533-11DE-B47239F6B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2D580-8880-2DAE-3F06-AC08587D9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Segmentation is often the #1 cascade breaker.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901F-C403-CE65-88F8-B7603566C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732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21C50-A648-7129-CA8D-72655B2C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2EFF-6161-911A-5466-5BC2BF798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BA710-867F-FAB6-14D1-B24CBA145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Distinction: OT perimeter is not a single firewall; it’s controlled conduits.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89296-3BF6-F2EF-DD41-B22AB908E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A84B-0417-5E3E-3D1E-61FC0232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2D73F7-E090-EA8C-40A2-D06057079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Perimeter </a:t>
            </a:r>
            <a:r>
              <a:rPr lang="en-US" sz="3200" dirty="0" err="1"/>
              <a:t>defence</a:t>
            </a:r>
            <a:r>
              <a:rPr lang="en-US" sz="3200" dirty="0"/>
              <a:t> for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2AD8977-7B04-C317-5F2A-65EDF4B3BC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3B05B0-CCE8-AA1E-5D0B-3BBEB27270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Encryption + perimeter </a:t>
            </a:r>
            <a:r>
              <a:rPr lang="en-US" sz="2000" noProof="0" dirty="0" err="1"/>
              <a:t>defence</a:t>
            </a:r>
            <a:r>
              <a:rPr lang="en-US" sz="2000" noProof="0" dirty="0"/>
              <a:t> </a:t>
            </a:r>
          </a:p>
          <a:p>
            <a:r>
              <a:rPr lang="en-US" sz="2000" noProof="0" dirty="0"/>
              <a:t>Network security architecture in critical systems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D85588-B106-81E5-9228-A70393D6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DBE601-C76D-5D13-F59B-723C97F2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6CBE-6732-F4DE-48A6-5B0FA069C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FB11BBA-8B73-796D-8477-29E6B861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Identity and access for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1C40C8-D1F3-E6D6-12FB-906A2F1142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1173A3-CE28-DE4E-5E50-38D3645F4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Least privilege for operators/engineers/vendors</a:t>
            </a:r>
          </a:p>
          <a:p>
            <a:r>
              <a:rPr lang="en-US" sz="2000" noProof="0" dirty="0"/>
              <a:t>MFA for remote access</a:t>
            </a:r>
          </a:p>
          <a:p>
            <a:r>
              <a:rPr lang="en-US" sz="2000" noProof="0" dirty="0"/>
              <a:t>Session recording for vendor access</a:t>
            </a:r>
          </a:p>
          <a:p>
            <a:r>
              <a:rPr lang="en-US" sz="2000" noProof="0" dirty="0"/>
              <a:t>Break-glass accounts with auditing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BC300-FB87-3A5D-77EA-F86FE81B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2DF70C-F686-5526-105F-AC177242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54C1-FA0F-CE7E-4960-748B11F3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017FD5-E8E8-F4DC-4686-CA63E31E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Monitoring &amp; OT-aware detection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FBA128-7E28-C265-6FB7-A6BA6CBFF4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21841F-ADCD-CD0E-DD7E-E5B3549CBB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Passive monitoring where possible</a:t>
            </a:r>
          </a:p>
          <a:p>
            <a:r>
              <a:rPr lang="en-US" sz="2000" noProof="0" dirty="0"/>
              <a:t>Baselines + anomaly detection</a:t>
            </a:r>
          </a:p>
          <a:p>
            <a:r>
              <a:rPr lang="en-US" sz="2000" noProof="0" dirty="0"/>
              <a:t>Alert hygiene to avoid alarm fatigue</a:t>
            </a:r>
          </a:p>
          <a:p>
            <a:r>
              <a:rPr lang="en-US" sz="2000" noProof="0" dirty="0"/>
              <a:t>Logging at boundaries and critical assets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037294-DAF4-0362-AB52-A0DC3EF69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7F4193-5783-4106-A635-29B54FDC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2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BFD1-F1B0-701F-2D5A-668B6D88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B72C8E-6FEC-A967-2437-11C7BDCBC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2720"/>
            <a:ext cx="5913120" cy="100808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Operational Pipeline:</a:t>
            </a:r>
            <a:br>
              <a:rPr lang="en-GB" sz="3200" dirty="0"/>
            </a:br>
            <a:r>
              <a:rPr lang="en-GB" sz="3200" dirty="0"/>
              <a:t>Detect </a:t>
            </a:r>
            <a:r>
              <a:rPr lang="en-GB" sz="3200" dirty="0">
                <a:sym typeface="Wingdings" panose="05000000000000000000" pitchFamily="2" charset="2"/>
              </a:rPr>
              <a:t> Respond  Recover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6BF6802-63CE-9A33-3E62-C717D151E2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4687D-7FA8-4E16-E48B-4F360ED5D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DC6610-DC1B-3A81-1754-B86F43A6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4B2817-B71E-C3F5-1846-F3882F961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16667"/>
              </p:ext>
            </p:extLst>
          </p:nvPr>
        </p:nvGraphicFramePr>
        <p:xfrm>
          <a:off x="5912103" y="1412240"/>
          <a:ext cx="6097018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5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A1A5-059F-6A56-6F41-C1EAE207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2CD0EB-C202-0731-817F-31EF3AB9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Intrusion detection (advanced)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A5663CB-AA8B-A6E0-A872-658BC831FF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A85E38-1B1D-E6F0-E64A-1EACE095D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Boundary IDS for protocols</a:t>
            </a:r>
          </a:p>
          <a:p>
            <a:r>
              <a:rPr lang="en-US" sz="2000" noProof="0" dirty="0"/>
              <a:t>Detection engineering in OT context</a:t>
            </a:r>
          </a:p>
          <a:p>
            <a:r>
              <a:rPr lang="en-US" sz="2000" noProof="0" dirty="0"/>
              <a:t>Validation via tabletop and simulation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C072A3-13DD-26C7-8756-0EA25F70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835187-3785-99CB-0DCD-20F8EB0B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2A285-285A-7C9E-D725-2DFD8D6F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C76F3-50DA-163F-A587-632B4DBF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Situational awareness &amp; CTI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0C54D2D-0828-F03B-1822-60B493EF94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4F1688-25AF-2DB4-4E95-C1510EEEA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Situational awareness and sharing data through CTI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4F406-F0D4-EBA6-45EF-C5BB0407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99B3CC-9F03-A91C-5B22-DF04191F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3508-BA14-7EA5-CF42-3B9549EF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75BE13-BDFE-5198-A7AA-B8873DDB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617" y="151872"/>
            <a:ext cx="4682863" cy="731305"/>
          </a:xfrm>
        </p:spPr>
        <p:txBody>
          <a:bodyPr>
            <a:normAutofit/>
          </a:bodyPr>
          <a:lstStyle/>
          <a:p>
            <a:r>
              <a:rPr lang="en-US" sz="3200" dirty="0"/>
              <a:t>CTI in Operations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514B7-98D6-6A72-4EEA-E1073F9BC3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35256-4169-0A7B-B10D-5D249143E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B7A02B-F33E-2EF6-3A54-4F0D3AFC5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B090D6-48A6-14CF-055F-2F63BEB9A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58345"/>
              </p:ext>
            </p:extLst>
          </p:nvPr>
        </p:nvGraphicFramePr>
        <p:xfrm>
          <a:off x="6692755" y="1686560"/>
          <a:ext cx="4808365" cy="422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965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AF11-7786-FE94-1B85-BF6C0424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3050398-9240-E1B5-29EA-33B9552A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Incident response in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A120DF-AE81-D61B-585A-973BD5B1EC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34EA0B-9B8C-CD02-FD35-91EB36D70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IR must respect safety and uptime</a:t>
            </a:r>
          </a:p>
          <a:p>
            <a:r>
              <a:rPr lang="en-US" sz="2000" noProof="0" dirty="0"/>
              <a:t>Coordination between IT SOC and OT operations</a:t>
            </a:r>
          </a:p>
          <a:p>
            <a:r>
              <a:rPr lang="en-US" sz="2000" noProof="0" dirty="0"/>
              <a:t>Clear escalation criteria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C8CB1B-518B-541A-C742-7DD95A28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44561D-A256-6366-6316-5B1CDCB5E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BEF9-C5FB-E084-E223-B5BCE9C2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A75BCC6-EA8B-04CA-D946-1A73F698F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Incident response phases </a:t>
            </a:r>
            <a:br>
              <a:rPr lang="en-GB" sz="3200" dirty="0"/>
            </a:br>
            <a:r>
              <a:rPr lang="en-GB" sz="3200" dirty="0"/>
              <a:t>(CEI-adapted)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CA3CD8E-3B7D-DA0D-80E5-DA2935C7DA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F1A42C-9913-6D7C-F2F4-E81E7CF0C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Preparation</a:t>
            </a:r>
          </a:p>
          <a:p>
            <a:r>
              <a:rPr lang="en-US" sz="2000" noProof="0" dirty="0"/>
              <a:t>Detection/analysis</a:t>
            </a:r>
          </a:p>
          <a:p>
            <a:r>
              <a:rPr lang="en-US" sz="2000" noProof="0" dirty="0"/>
              <a:t>Containment (careful!)</a:t>
            </a:r>
          </a:p>
          <a:p>
            <a:r>
              <a:rPr lang="en-US" sz="2000" noProof="0" dirty="0"/>
              <a:t>Eradication (planned windows)</a:t>
            </a:r>
          </a:p>
          <a:p>
            <a:r>
              <a:rPr lang="en-US" sz="2000" noProof="0" dirty="0"/>
              <a:t>Recovery (validate safety)</a:t>
            </a:r>
          </a:p>
          <a:p>
            <a:r>
              <a:rPr lang="en-US" sz="2000" noProof="0" dirty="0"/>
              <a:t>Lessons learned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7EE20-D3C3-227D-1E88-1B1110DE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5470B-8B20-0441-737C-E8EC52F3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4DBE-474E-1000-580F-55F9CE73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8242F4-87BF-E8F7-5390-D7E8C4D2E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Recovery and restoration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4ADF0E-BACA-5103-0036-66770634CC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05BFC5-F09D-6620-4040-B6D7444AE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Coordinated and advanced incident response</a:t>
            </a:r>
          </a:p>
          <a:p>
            <a:r>
              <a:rPr lang="en-US" sz="2000" noProof="0" dirty="0"/>
              <a:t>(Dynamic) recovery against cyber-attacks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1F22C0-872F-CE93-1F35-5C4A2089E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F0E6B7-A850-D619-1D77-E9DD69A58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A7E2-21C5-97FF-B858-2AA663B1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D16035-EAD7-90AF-6A67-123B390F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Business continuity &amp; disaster recovery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57320A-7533-BC68-2548-05A4543CD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31CCEC5-0761-8846-74E3-8850752A7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Security policy + risk treatment plan</a:t>
            </a:r>
          </a:p>
          <a:p>
            <a:r>
              <a:rPr lang="en-US" sz="2000" noProof="0" dirty="0"/>
              <a:t>Disaster recovery plan</a:t>
            </a:r>
          </a:p>
          <a:p>
            <a:r>
              <a:rPr lang="en-US" sz="2000" noProof="0" dirty="0"/>
              <a:t>Business continuity plan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2C34A-7E8B-EC4F-B5A3-D0C16B5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0034FD-6879-9F49-3C93-AE1970DB3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4B2D-9506-8ED2-21AD-16C2A067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3CD337-8A5B-8307-3FA9-30A9675F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937" y="446223"/>
            <a:ext cx="6156063" cy="853225"/>
          </a:xfrm>
        </p:spPr>
        <p:txBody>
          <a:bodyPr>
            <a:normAutofit/>
          </a:bodyPr>
          <a:lstStyle/>
          <a:p>
            <a:r>
              <a:rPr lang="en-GB" sz="3200" dirty="0"/>
              <a:t>Continuity Stack </a:t>
            </a:r>
            <a:r>
              <a:rPr lang="en-GB" sz="3200" dirty="0">
                <a:sym typeface="Wingdings" panose="05000000000000000000" pitchFamily="2" charset="2"/>
              </a:rPr>
              <a:t> DR  BCP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7E739D-33DA-F1F6-6C08-E6C1AEF48F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3474A-614C-A976-F2C7-AF007F57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90596A-7EDB-CF29-B1A2-876267B9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E0151C-16BB-B96A-750F-433615630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285470"/>
              </p:ext>
            </p:extLst>
          </p:nvPr>
        </p:nvGraphicFramePr>
        <p:xfrm>
          <a:off x="6035936" y="1872344"/>
          <a:ext cx="5840729" cy="440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61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5CD7-CD57-CAFC-2B28-55397C35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2D58EC-2E85-8F07-0B0C-4D98EF77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Backup strategy that </a:t>
            </a:r>
            <a:br>
              <a:rPr lang="en-US" sz="3200" dirty="0"/>
            </a:br>
            <a:r>
              <a:rPr lang="en-US" sz="3200" dirty="0"/>
              <a:t>works in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42C2A0B-C735-526A-BE83-AD126BFF4A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25326E-E852-FFD9-C3CE-85E6BD938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Configuration backups (PLC logic, HMI projects)</a:t>
            </a:r>
          </a:p>
          <a:p>
            <a:r>
              <a:rPr lang="en-US" sz="2000" noProof="0" dirty="0"/>
              <a:t>Version control for engineering artifacts</a:t>
            </a:r>
          </a:p>
          <a:p>
            <a:r>
              <a:rPr lang="en-US" sz="2000" noProof="0" dirty="0"/>
              <a:t>Offline backups + restore testing</a:t>
            </a:r>
          </a:p>
          <a:p>
            <a:r>
              <a:rPr lang="en-US" sz="2000" noProof="0" dirty="0"/>
              <a:t>Golden images for critical stations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943B5-41B6-34EA-51B3-2C037447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7AB876-6B4A-01D4-B962-86BDE56BB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1295-D131-CE0D-391B-B8E10527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4156F-48E7-869E-468B-B0C6435F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Resilience engineering controls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89B32B-D672-1AB6-1253-7CA52DC55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1C8837-E41C-2FB1-165D-ABC4EE9E1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Redundancy and diversity</a:t>
            </a:r>
          </a:p>
          <a:p>
            <a:r>
              <a:rPr lang="en-US" sz="2000" noProof="0" dirty="0"/>
              <a:t>Graceful degradation</a:t>
            </a:r>
          </a:p>
          <a:p>
            <a:r>
              <a:rPr lang="en-US" sz="2000" noProof="0" dirty="0"/>
              <a:t>Fail-safe/fail-secure considerations</a:t>
            </a:r>
          </a:p>
          <a:p>
            <a:r>
              <a:rPr lang="en-US" sz="2000" noProof="0" dirty="0"/>
              <a:t>Safety integration (SIS coordination)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177790-CD7C-EE6E-9AA5-795646AB2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20149C-C28D-C927-832B-1FE6BAD6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Metrics for security &amp; resilience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MTTD / MTTR</a:t>
            </a:r>
          </a:p>
          <a:p>
            <a:r>
              <a:rPr lang="en-US" sz="2000" noProof="0" dirty="0"/>
              <a:t>Recovery success rate</a:t>
            </a:r>
          </a:p>
          <a:p>
            <a:r>
              <a:rPr lang="en-US" sz="2000" noProof="0" dirty="0"/>
              <a:t>Coverage of monitoring on critical assets</a:t>
            </a:r>
          </a:p>
          <a:p>
            <a:r>
              <a:rPr lang="en-US" sz="2000" noProof="0" dirty="0"/>
              <a:t>Drill performance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0AA60-DF33-55E3-D8A8-13075277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37E8E0-F1DB-9DF9-DD3C-973E65F72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Common failure modes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EC357E-432B-5CE4-7BBA-73EDA2BEDB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5AE681-CF6D-260E-950B-A370C25E8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Monitoring exists but no triage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No OT–IT coordination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Vendor access unmanaged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DR/BCP exists but not tested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D36E8-45EB-B860-BFE6-359869E1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CB68FE-56AE-AFC9-FCE8-1E9AA12F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4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Cascading Effects and Risk Assessment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to Critical Infrastructure Security and Challenges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Security and Resilience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Privacy, Ethical, Legal, and Social Implications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T5: Security and </a:t>
            </a:r>
            <a:r>
              <a:rPr lang="en-US" dirty="0" err="1"/>
              <a:t>Resilence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Security &amp; Resilience in CEI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Choose technical + organisational controls for 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Explain segmentation and perimeter defence for 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Design incident response suitable for OT constraints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Create recovery/BCP/DR plans and test strategy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Use CTI/situational awareness in operations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585C-01A3-11C5-82D3-12DB3B28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590CD0-0BC2-62AB-A8B8-11F7AC9BC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Threat-driven security architecture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A06E6F-6100-7294-23B8-AC2C9E727C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A27B03-6486-6C60-109F-DB16FC193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Start from risk scenarios (Topic 2)</a:t>
            </a:r>
          </a:p>
          <a:p>
            <a:r>
              <a:rPr lang="en-US" sz="2000" noProof="0" dirty="0"/>
              <a:t>Protect critical functions first (Topic 1)</a:t>
            </a:r>
          </a:p>
          <a:p>
            <a:r>
              <a:rPr lang="en-US" sz="2000" noProof="0" dirty="0"/>
              <a:t>Build layered defenses (Topic 5)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8453EA-7EB5-797A-7AF4-DDDF82B5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D6C1E2-E013-49BA-4F27-43E566BF1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6353-CA76-CD9F-F7C3-23EF04DA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721702-87BC-B0D3-B449-0ECCE6EDD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CEI control layers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11BFF8-55F2-0638-6009-82C01ED3CC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FD6F1-4B8A-7969-8AC7-9E0FDB363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Governance controls (policies, roles)</a:t>
            </a:r>
          </a:p>
          <a:p>
            <a:r>
              <a:rPr lang="en-US" sz="2000" noProof="0" dirty="0"/>
              <a:t>Architectural controls (segmentation, zoning)</a:t>
            </a:r>
          </a:p>
          <a:p>
            <a:r>
              <a:rPr lang="en-US" sz="2000" noProof="0" dirty="0"/>
              <a:t>Technical controls (monitoring, access control)</a:t>
            </a:r>
          </a:p>
          <a:p>
            <a:r>
              <a:rPr lang="en-US" sz="2000" noProof="0" dirty="0"/>
              <a:t>Operational controls (procedures, drills)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D2C1F5-D2F5-1F33-8882-B06D678F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8AADCA-0EC3-DCAD-7870-50F42503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C195-2C21-D92B-2FD3-E10D004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B4C5BB9-5002-675E-5750-2D95A2AB8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Segmentation &amp; zoning </a:t>
            </a:r>
            <a:br>
              <a:rPr lang="en-GB" sz="3200" dirty="0"/>
            </a:br>
            <a:r>
              <a:rPr lang="en-GB" sz="3200" dirty="0"/>
              <a:t>(core OT principle)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AA45EB9-3FD0-4E8A-B624-7C8C96D96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AA32CE-7257-EBFF-02AB-35661862F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Separate IT from OT</a:t>
            </a:r>
          </a:p>
          <a:p>
            <a:r>
              <a:rPr lang="en-US" sz="2000" noProof="0" dirty="0"/>
              <a:t>Separate OT zones by function/criticality</a:t>
            </a:r>
          </a:p>
          <a:p>
            <a:r>
              <a:rPr lang="en-US" sz="2000" noProof="0" dirty="0"/>
              <a:t>Limit pathways and enforce inspection points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C399B-8C3B-FEE3-B24D-8E7D17A8A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F895B7-3DA9-044D-1C0A-54B0D58A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E29F-743B-E8BF-DDE8-801A14C9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7BA90E6-9C91-E44F-D6AE-004B5015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Segmentation: </a:t>
            </a:r>
            <a:br>
              <a:rPr lang="en-GB" sz="3200" dirty="0"/>
            </a:br>
            <a:r>
              <a:rPr lang="en-GB" sz="3200" dirty="0"/>
              <a:t>	IT – DMZ – OT Zones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EEF9897-1765-A0DD-AFF0-C455D9D3FE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91417-EFBC-A73C-B578-A70D810D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0C606C-1466-A71E-672B-5CDA6583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F2F7E-4D47-4044-51B0-FFC581861066}"/>
              </a:ext>
            </a:extLst>
          </p:cNvPr>
          <p:cNvSpPr/>
          <p:nvPr/>
        </p:nvSpPr>
        <p:spPr>
          <a:xfrm>
            <a:off x="0" y="2275840"/>
            <a:ext cx="12192000" cy="4595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638E3D-D21D-FB75-0DFD-D2CE472D1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181600"/>
              </p:ext>
            </p:extLst>
          </p:nvPr>
        </p:nvGraphicFramePr>
        <p:xfrm>
          <a:off x="1476112" y="2560377"/>
          <a:ext cx="9750320" cy="40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02260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869</Words>
  <Application>Microsoft Office PowerPoint</Application>
  <PresentationFormat>Widescreen</PresentationFormat>
  <Paragraphs>169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T5: Security and Resilence</vt:lpstr>
      <vt:lpstr>Learning Objectives</vt:lpstr>
      <vt:lpstr>Threat-driven security architecture</vt:lpstr>
      <vt:lpstr>CEI control layers</vt:lpstr>
      <vt:lpstr>Segmentation &amp; zoning  (core OT principle)</vt:lpstr>
      <vt:lpstr>Segmentation:   IT – DMZ – OT Zones</vt:lpstr>
      <vt:lpstr>Perimeter defence for CEI</vt:lpstr>
      <vt:lpstr>Identity and access for OT</vt:lpstr>
      <vt:lpstr>Monitoring &amp; OT-aware detection</vt:lpstr>
      <vt:lpstr>Operational Pipeline: Detect  Respond  Recover</vt:lpstr>
      <vt:lpstr>Intrusion detection (advanced)</vt:lpstr>
      <vt:lpstr>Situational awareness &amp; CTI</vt:lpstr>
      <vt:lpstr>CTI in Operations</vt:lpstr>
      <vt:lpstr>Incident response in CEI</vt:lpstr>
      <vt:lpstr>Incident response phases  (CEI-adapted)</vt:lpstr>
      <vt:lpstr>Recovery and restoration</vt:lpstr>
      <vt:lpstr>Business continuity &amp; disaster recovery</vt:lpstr>
      <vt:lpstr>Continuity Stack  DR  BCP</vt:lpstr>
      <vt:lpstr>Backup strategy that  works in OT</vt:lpstr>
      <vt:lpstr>Resilience engineering controls</vt:lpstr>
      <vt:lpstr>Metrics for security &amp; resilience</vt:lpstr>
      <vt:lpstr>Common failure modes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2026-01-05T16:31:25Z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