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70" r:id="rId15"/>
    <p:sldId id="439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3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90" d="100"/>
          <a:sy n="90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24/5/2024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24/5/2024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steps taken during the incident response, including detection, containment, and recovery.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importance of coordination between different stakeholders (e.g., government agencies, private sector).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lessons learned and measures implemented to prevent future attacks, such as enhancing threat intelligence sharing and conducting regular cybersecurity drills.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78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how legacy systems pose significant security risks due to lack of updates and support.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challenges in integrating modern technologies with existing systems, including compatibility issues and increased attack surfaces.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common vulnerabilities found in legacy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common vulnerabilities found in critical infrastructure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importance of robust access control measures to prevent unauthorized access.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role of human factors in security weaknesses and the need for continuous training and awareness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different types of attackers and their motives.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case studies to illustrate how different attackers target critical infrastructures.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recent trends in cyber attack techniques and the importance of staying updated on emerging threats.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APTs and their characteristics, including their long-term, stealthy nature.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how supply chain attacks work and provide recent examples (e.g., SolarWinds attack).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growing threat of ransomware and its impact on critical infrastructure.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importance of insider threat programs and monitoring.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security implications of adopting Industry 4.0/5.0 technologies, including increased attack surfaces.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specific vulnerabilities related to IoT devices and the need for secure implementation, such as strong encryption and regular firmware updates.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security challenges associated with cloud computing, including data breaches and misconfigurations.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potential security risks related to AI, such as adversarial attacks and data poisoning.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Outline the scenario and its impact on the energy company, including the method of attack and the compromised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broader implications for the industry and supply chain security, highlighting the need for robust vendor management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Describe the incident response steps taken to address the supply chain attack, including detection, containment, and eradication of the threat.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best practices for mitigating supply chain risks, such as conducting thorough vendor assessments, implementing strong security controls, and regularly auditing third-party vendors.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importance of continuous monitoring and updating of supply chain security measures to adapt to evolving threats.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91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Welcome the participants to the session.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yourself and briefly outline your background in cybersecurity and energy technologies.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Mention the goal of today’s presentation: to provide an overview of cybersecurity challenges in emerging energy technologies.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the concept of critical infrastructure and why it is crucial.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examples such as power grids, water supply, transportation systems, and communication networks.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potential consequences of disruptions in these systems, such as economic loss, social chaos, and public health risks.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detailed examples of each sector.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interdependencies between these sectors, illustrating how a disruption in one can impact others.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instance, a power outage can affect water treatment plants and hospitals.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real-world examples to show interdependencies (e.g., how the energy sector relies on telecommunications for grid management).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challenges and complexities in securing these interconnected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need for coordinated security efforts across different sectors.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role of these frameworks in enhancing the security posture of critical infrastructures.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compliance and how these frameworks help in mitigating risks.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how these standards provide guidelines for implementing security controls and risk management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recent examples of attacks on critical infrastructures globally (e.g., the 2015 Ukrainian power grid cyber attack).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evolving nature of threats and the need for continuous improvement in security measures.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role of international cooperation in addressing global threats.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background on the scenario, including the type of attack (e.g., malware, phishing).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immediate and long-term impacts of such an attack on society and the economy.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cascading effects on other critical infrastructures (e.g., communication networks, water supply).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Critical Energy Infrastructure Security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Scenario Overview “Cyber Attack on a Power Grid”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Description: A sophisticated cyber attack targets the control systems of a power grid, leading to a major blackout.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Impact: Disruption of electricity supply, economic losses, public safety concerns, critical services affected (e.g., hospitals, transportation).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Response and Mitigation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Response: Incident response plan, coordination with national security agencies, public communication.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Mitigation: Strengthening cybersecurity measures, regular audits, employee training, implementing advanced intrusion detection systems, and incident response plans.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34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Topic-02 - Common Security Weaknesses and Threat Landscape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Security Weaknesses in Critical Infrastructure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Specific Security Weaknesses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Threat Landscape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Common Threats to Critical Infrastructure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Vulnerabilities of New Technologies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Scenario Overview “Supply Chain Attack on an Energy Company”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Response and Mitigation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Security Weaknesses in Critical Infrastructure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Legacy Systems: Use of outdated technologies and protocols.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Challenges: Issues arising from integrating new IT paradigms like Industry 4.0/5.0.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Unsupported software, outdated hardware, lack of patches, insecure protocols.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Specific Security Weaknesses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Vulnerabilities: Software bugs, misconfigurations, unpatched systems, weak passwords.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Access Control: Weak access management, insufficient authentication mechanisms, lack of multi-factor authentication.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Human Factors: Lack of cybersecurity awareness, insufficient training, social engineering attacks.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Threat Landscape</a:t>
            </a:r>
            <a:endParaRPr lang="en-US" sz="18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Attacker Types: Nation-state actors, cybercriminals, hacktivists, insider threats.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Motivations: Espionage, financial gain, disruption, political agendas.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Techniques: Phishing, malware, ransomware, DDoS attacks, supply chain attacks.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Common Threats to Critical Infrastructure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Advanced Persistent Threats (APTs): Long-term targeted attacks designed to steal data or disrupt operations.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Supply Chain Attacks: Compromising third-party vendors to infiltrate critical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Ransomware: Encrypting data and demanding ransom for its release.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Insider Threats: Malicious or negligent actions by employees or contractors.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Vulnerabilities of New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Industry 4.0/5.0: Increased connectivity and automation bring new security challenges.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IoT Devices: Security risks associated with Internet of Things devices used in critical infrastructure.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Computing: Data breaches, misconfigurations, and unauthorized access risks.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Artificial Intelligence: Potential for adversarial attacks, data poisoning, and model theft.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Scenario Overview “Supply Chain Attack on an Energy Company”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Description: Attackers compromise a third-party vendor's software used by an energy company, leading to a breach.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Impact: Unauthorized access to critical systems, potential sabotage, data theft, operational disruptions.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Response and Mitigation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Response: Incident detection, containment, eradication of the threat, recovery.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Mitigation: Strengthening supply chain security, rigorous vendor assessments, regular security audits, implementing multi-layered security controls.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29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– Course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Introduction to Critical Infrastructure Security and Challenges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n-US" dirty="0"/>
              <a:t>T2.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Common Security Weaknesses and Threat Landscape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Topic-01 - Introduction to Critical Infrastructure Security and Challenges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Overview and Unique Security Challenges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Definition and Importance of Critical Infrastructure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Definition: Critical infrastructure refers to the assets, systems, and networks that are essential for the functioning of a society and economy.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Importance: The security and resilience of critical infrastructure are vital for national security, economic stability, public health, and safety.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Power grids, water supply, transportation systems, communication networks.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Critical Infrastructure Sectors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Energy: Power plants, electrical grids, oil and gas pipelines.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Transportation: Airports, railways, ports, highways.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Water: Water treatment plants, distribution systems, dams.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Healthcare: Hospitals, emergency services, medical supply chains.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Information Technology: Data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centers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cloud services, internet backbone.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Telecommunications: Communication networks, satellite systems.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Interdependencies and Challenges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Interdependencies: Explain how various critical infrastructure sectors depend on each other.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Challenges: Include risks like cyber threats, natural disasters, human errors, and aging infrastructure.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Power outage affecting communication networks.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 attack on a water treatment plant impacting public health.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National and International Security Frameworks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Frameworks: Overview of key frameworks such as NIST, ISO, and EU directives.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NIST (National Institute of Standards and Technology): NIST Cybersecurity Framework, NIST SP 800-53.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 (International Organization for Standardization): ISO/IEC 27001, ISO/IEC 27002.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EU Directives: NIS Directive (Network and Information Systems), GDPR (General Data Protection Regulation).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Global Threat Landscape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 Threats: Malware, ransomware, DDoS attacks, phishing.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Physical Threats: Natural disasters (earthquakes, floods), terrorism, vandalism.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Insider Threats: Disgruntled employees, human error, social engineering.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Impact: Economic losses, disruption of services, safety risks, loss of life.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1675</Words>
  <Application>Microsoft Office PowerPoint</Application>
  <PresentationFormat>Widescreen</PresentationFormat>
  <Paragraphs>162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Critical Energy Infrastructure Security</vt:lpstr>
      <vt:lpstr>PowerPoint Presentation</vt:lpstr>
      <vt:lpstr>Cybersecurity in Emerging Technologies for the Energy Network – Course Overview</vt:lpstr>
      <vt:lpstr>Training Outline Topic-01 - Introduction to Critical Infrastructure Security and Challenges</vt:lpstr>
      <vt:lpstr>1. Definition and Importance of Critical Infrastructure</vt:lpstr>
      <vt:lpstr>2. Critical Infrastructure Sectors</vt:lpstr>
      <vt:lpstr>3. Interdependencies and Challenges</vt:lpstr>
      <vt:lpstr>4. National and International Security Frameworks</vt:lpstr>
      <vt:lpstr>5. Global Threat Landscape</vt:lpstr>
      <vt:lpstr>6. Scenario Overview “Cyber Attack on a Power Grid”</vt:lpstr>
      <vt:lpstr>7. Response and Mitigation</vt:lpstr>
      <vt:lpstr>Training Outline:   Topic-02 - Common Security Weaknesses and Threat Landscape</vt:lpstr>
      <vt:lpstr>1. Security Weaknesses in Critical Infrastructure</vt:lpstr>
      <vt:lpstr>2. Specific Security Weaknesses</vt:lpstr>
      <vt:lpstr>3. Threat Landscape</vt:lpstr>
      <vt:lpstr>4. Common Threats to Critical Infrastructure</vt:lpstr>
      <vt:lpstr>5. Vulnerabilities of New Technologies</vt:lpstr>
      <vt:lpstr>6. Scenario Overview “Supply Chain Attack on an Energy Company”</vt:lpstr>
      <vt:lpstr>6. Response and Mitigation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2024-05-24T11:22:30Z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