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4"/>
  </p:notesMasterIdLst>
  <p:handoutMasterIdLst>
    <p:handoutMasterId r:id="rId35"/>
  </p:handoutMasterIdLst>
  <p:sldIdLst>
    <p:sldId id="376" r:id="rId5"/>
    <p:sldId id="407" r:id="rId6"/>
    <p:sldId id="388" r:id="rId7"/>
    <p:sldId id="503" r:id="rId8"/>
    <p:sldId id="409" r:id="rId9"/>
    <p:sldId id="481" r:id="rId10"/>
    <p:sldId id="480" r:id="rId11"/>
    <p:sldId id="482" r:id="rId12"/>
    <p:sldId id="483" r:id="rId13"/>
    <p:sldId id="484" r:id="rId14"/>
    <p:sldId id="485" r:id="rId15"/>
    <p:sldId id="486" r:id="rId16"/>
    <p:sldId id="487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3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1144" y="11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B9740FC1-A039-4409-B7E7-45C7B89E7D72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20863FB-70E6-40FA-9007-EAB75910496D}">
      <dgm:prSet phldrT="[Text]" phldr="0"/>
      <dgm:spPr/>
      <dgm:t>
        <a:bodyPr/>
        <a:lstStyle/>
        <a:p>
          <a:r>
            <a:rPr lang="en-GB" i="1" noProof="0" dirty="0"/>
            <a:t>Minacce alla CEI</a:t>
          </a:r>
        </a:p>
      </dgm:t>
    </dgm:pt>
    <dgm:pt modelId="{303D179D-CB01-4F2A-BED3-9C785B95A418}" type="parTrans" cxnId="{59945A03-9CBE-4E72-B9F9-783A18711C93}">
      <dgm:prSet/>
      <dgm:spPr/>
      <dgm:t>
        <a:bodyPr/>
        <a:lstStyle/>
        <a:p>
          <a:endParaRPr lang="en-GB"/>
        </a:p>
      </dgm:t>
    </dgm:pt>
    <dgm:pt modelId="{F14FE4FD-63D6-438C-AEE1-DA93044AA103}" type="sibTrans" cxnId="{59945A03-9CBE-4E72-B9F9-783A18711C93}">
      <dgm:prSet/>
      <dgm:spPr/>
      <dgm:t>
        <a:bodyPr/>
        <a:lstStyle/>
        <a:p>
          <a:endParaRPr lang="en-GB"/>
        </a:p>
      </dgm:t>
    </dgm:pt>
    <dgm:pt modelId="{4722C398-C387-44B0-AEDC-6685DE4F17F8}">
      <dgm:prSet phldrT="[Text]" phldr="0" custT="1"/>
      <dgm:spPr/>
      <dgm:t>
        <a:bodyPr/>
        <a:lstStyle/>
        <a:p>
          <a:r>
            <a:rPr lang="en-GB" sz="1400" b="1" noProof="0" dirty="0"/>
            <a:t>Malware</a:t>
          </a:r>
          <a:br>
            <a:rPr lang="en-GB" sz="1400" noProof="0" dirty="0"/>
          </a:br>
          <a:r>
            <a:rPr lang="en-GB" sz="1400" noProof="0" dirty="0"/>
            <a:t>Malware, intrusione</a:t>
          </a:r>
        </a:p>
      </dgm:t>
    </dgm:pt>
    <dgm:pt modelId="{C3DB0010-4948-4B2A-819F-77BF147F4F9C}" type="parTrans" cxnId="{6258CB21-5A77-433B-AAF3-771D824EE47A}">
      <dgm:prSet/>
      <dgm:spPr/>
      <dgm:t>
        <a:bodyPr/>
        <a:lstStyle/>
        <a:p>
          <a:endParaRPr lang="en-GB" noProof="0" dirty="0"/>
        </a:p>
      </dgm:t>
    </dgm:pt>
    <dgm:pt modelId="{7D4AB7B0-7EF4-4A1C-B9FA-A6AAADF4AB81}" type="sibTrans" cxnId="{6258CB21-5A77-433B-AAF3-771D824EE47A}">
      <dgm:prSet/>
      <dgm:spPr/>
      <dgm:t>
        <a:bodyPr/>
        <a:lstStyle/>
        <a:p>
          <a:endParaRPr lang="en-GB"/>
        </a:p>
      </dgm:t>
    </dgm:pt>
    <dgm:pt modelId="{31967024-A157-48E6-9A78-5A98336E35DA}">
      <dgm:prSet phldrT="[Text]" phldr="0" custT="1"/>
      <dgm:spPr/>
      <dgm:t>
        <a:bodyPr/>
        <a:lstStyle/>
        <a:p>
          <a:r>
            <a:rPr lang="en-GB" sz="1400" b="1" noProof="0" dirty="0"/>
            <a:t>Fisiche</a:t>
          </a:r>
          <a:br>
            <a:rPr lang="en-GB" sz="1400" noProof="0" dirty="0"/>
          </a:br>
          <a:r>
            <a:rPr lang="en-GB" sz="1400" noProof="0" dirty="0"/>
            <a:t>Sabotaggio, manomissione</a:t>
          </a:r>
        </a:p>
      </dgm:t>
    </dgm:pt>
    <dgm:pt modelId="{171B22F2-97EA-49AC-A963-9367146EBD76}" type="parTrans" cxnId="{1EBB2018-B7BA-4708-BA68-E8DFF22C8C8E}">
      <dgm:prSet/>
      <dgm:spPr/>
      <dgm:t>
        <a:bodyPr/>
        <a:lstStyle/>
        <a:p>
          <a:endParaRPr lang="en-GB" noProof="0" dirty="0"/>
        </a:p>
      </dgm:t>
    </dgm:pt>
    <dgm:pt modelId="{F73D2861-936C-4C68-8516-1E0299AD2C16}" type="sibTrans" cxnId="{1EBB2018-B7BA-4708-BA68-E8DFF22C8C8E}">
      <dgm:prSet/>
      <dgm:spPr/>
      <dgm:t>
        <a:bodyPr/>
        <a:lstStyle/>
        <a:p>
          <a:endParaRPr lang="en-GB"/>
        </a:p>
      </dgm:t>
    </dgm:pt>
    <dgm:pt modelId="{A6D7B66F-D2A1-4C30-BD2D-18D3DA1A95B6}">
      <dgm:prSet phldrT="[Text]" phldr="0" custT="1"/>
      <dgm:spPr/>
      <dgm:t>
        <a:bodyPr/>
        <a:lstStyle/>
        <a:p>
          <a:r>
            <a:rPr lang="en-GB" sz="1400" b="1" noProof="0" dirty="0"/>
            <a:t>Ibrido</a:t>
          </a:r>
          <a:br>
            <a:rPr lang="en-GB" sz="1400" noProof="0" dirty="0"/>
          </a:br>
          <a:r>
            <a:rPr lang="en-GB" sz="1400" noProof="0" dirty="0"/>
            <a:t>Coordinato informatico + fisico</a:t>
          </a:r>
        </a:p>
      </dgm:t>
    </dgm:pt>
    <dgm:pt modelId="{335BE6AF-4C63-4592-8B68-D80098073737}" type="parTrans" cxnId="{126E9937-47F1-4A8F-A3C7-E7A1C941CA13}">
      <dgm:prSet/>
      <dgm:spPr/>
      <dgm:t>
        <a:bodyPr/>
        <a:lstStyle/>
        <a:p>
          <a:endParaRPr lang="en-GB" noProof="0" dirty="0"/>
        </a:p>
      </dgm:t>
    </dgm:pt>
    <dgm:pt modelId="{EC942AC9-0E7A-4D23-ADAB-2C81E04324E4}" type="sibTrans" cxnId="{126E9937-47F1-4A8F-A3C7-E7A1C941CA13}">
      <dgm:prSet/>
      <dgm:spPr/>
      <dgm:t>
        <a:bodyPr/>
        <a:lstStyle/>
        <a:p>
          <a:endParaRPr lang="en-GB"/>
        </a:p>
      </dgm:t>
    </dgm:pt>
    <dgm:pt modelId="{C05ADCB8-1230-42F1-8642-024245A4F2F3}">
      <dgm:prSet phldrT="[Text]" phldr="0" custT="1"/>
      <dgm:spPr/>
      <dgm:t>
        <a:bodyPr/>
        <a:lstStyle/>
        <a:p>
          <a:r>
            <a:rPr lang="en-GB" sz="1400" b="1" noProof="0" dirty="0"/>
            <a:t>Naturale/</a:t>
          </a:r>
          <a:br>
            <a:rPr lang="en-GB" sz="1400" b="1" noProof="0" dirty="0"/>
          </a:br>
          <a:r>
            <a:rPr lang="en-GB" sz="1400" b="1" noProof="0" dirty="0"/>
            <a:t>Accidentale</a:t>
          </a:r>
          <a:br>
            <a:rPr lang="en-GB" sz="1400" noProof="0" dirty="0"/>
          </a:br>
          <a:r>
            <a:rPr lang="en-GB" sz="1400" noProof="0" dirty="0"/>
            <a:t>Tempeste, incendi, errori dell'operatore</a:t>
          </a:r>
        </a:p>
      </dgm:t>
    </dgm:pt>
    <dgm:pt modelId="{B1C66B9C-4FAC-4321-A765-F8340172A6D2}" type="parTrans" cxnId="{B5A72F0E-DCDE-4A0B-86D7-43C4FE5989E4}">
      <dgm:prSet/>
      <dgm:spPr/>
      <dgm:t>
        <a:bodyPr/>
        <a:lstStyle/>
        <a:p>
          <a:endParaRPr lang="en-GB" noProof="0" dirty="0"/>
        </a:p>
      </dgm:t>
    </dgm:pt>
    <dgm:pt modelId="{E4DBCD08-17D6-4BAE-BDCA-0056E5D9E0BA}" type="sibTrans" cxnId="{B5A72F0E-DCDE-4A0B-86D7-43C4FE5989E4}">
      <dgm:prSet/>
      <dgm:spPr/>
      <dgm:t>
        <a:bodyPr/>
        <a:lstStyle/>
        <a:p>
          <a:endParaRPr lang="en-GB"/>
        </a:p>
      </dgm:t>
    </dgm:pt>
    <dgm:pt modelId="{258AB0B3-F60D-46BF-A327-B832E27427A9}" type="pres">
      <dgm:prSet presAssocID="{B9740FC1-A039-4409-B7E7-45C7B89E7D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634722-C402-412D-AD31-A3E05160DC47}" type="pres">
      <dgm:prSet presAssocID="{D20863FB-70E6-40FA-9007-EAB75910496D}" presName="centerShape" presStyleLbl="node0" presStyleIdx="0" presStyleCnt="1"/>
      <dgm:spPr/>
    </dgm:pt>
    <dgm:pt modelId="{0BFED8EF-D839-4B6F-B91C-0BE6D79B9DD0}" type="pres">
      <dgm:prSet presAssocID="{C3DB0010-4948-4B2A-819F-77BF147F4F9C}" presName="parTrans" presStyleLbl="sibTrans2D1" presStyleIdx="0" presStyleCnt="4"/>
      <dgm:spPr/>
    </dgm:pt>
    <dgm:pt modelId="{ACE45A36-5AA3-43A8-B5C8-758CA599F8CA}" type="pres">
      <dgm:prSet presAssocID="{C3DB0010-4948-4B2A-819F-77BF147F4F9C}" presName="connectorText" presStyleLbl="sibTrans2D1" presStyleIdx="0" presStyleCnt="4"/>
      <dgm:spPr/>
    </dgm:pt>
    <dgm:pt modelId="{EA7C593D-B6C6-4E7A-9490-9459CA631939}" type="pres">
      <dgm:prSet presAssocID="{4722C398-C387-44B0-AEDC-6685DE4F17F8}" presName="node" presStyleLbl="node1" presStyleIdx="0" presStyleCnt="4">
        <dgm:presLayoutVars>
          <dgm:bulletEnabled val="1"/>
        </dgm:presLayoutVars>
      </dgm:prSet>
      <dgm:spPr/>
    </dgm:pt>
    <dgm:pt modelId="{23354BF9-ADEA-4E0F-9E34-A66C2B271D26}" type="pres">
      <dgm:prSet presAssocID="{171B22F2-97EA-49AC-A963-9367146EBD76}" presName="parTrans" presStyleLbl="sibTrans2D1" presStyleIdx="1" presStyleCnt="4"/>
      <dgm:spPr/>
    </dgm:pt>
    <dgm:pt modelId="{915882D4-54EF-4D5B-8E80-C252E0921706}" type="pres">
      <dgm:prSet presAssocID="{171B22F2-97EA-49AC-A963-9367146EBD76}" presName="connectorText" presStyleLbl="sibTrans2D1" presStyleIdx="1" presStyleCnt="4"/>
      <dgm:spPr/>
    </dgm:pt>
    <dgm:pt modelId="{2B1A0DB9-D2B3-4F71-A228-41F10823FC72}" type="pres">
      <dgm:prSet presAssocID="{31967024-A157-48E6-9A78-5A98336E35DA}" presName="node" presStyleLbl="node1" presStyleIdx="1" presStyleCnt="4">
        <dgm:presLayoutVars>
          <dgm:bulletEnabled val="1"/>
        </dgm:presLayoutVars>
      </dgm:prSet>
      <dgm:spPr/>
    </dgm:pt>
    <dgm:pt modelId="{8F64EC9D-BD16-4FD7-8C6F-A31E4440593C}" type="pres">
      <dgm:prSet presAssocID="{335BE6AF-4C63-4592-8B68-D80098073737}" presName="parTrans" presStyleLbl="sibTrans2D1" presStyleIdx="2" presStyleCnt="4"/>
      <dgm:spPr/>
    </dgm:pt>
    <dgm:pt modelId="{5BCA890B-567E-46C4-837F-E5A1D4B03A4F}" type="pres">
      <dgm:prSet presAssocID="{335BE6AF-4C63-4592-8B68-D80098073737}" presName="connectorText" presStyleLbl="sibTrans2D1" presStyleIdx="2" presStyleCnt="4"/>
      <dgm:spPr/>
    </dgm:pt>
    <dgm:pt modelId="{0485772F-E642-4754-91B4-E08FD0DEC825}" type="pres">
      <dgm:prSet presAssocID="{A6D7B66F-D2A1-4C30-BD2D-18D3DA1A95B6}" presName="node" presStyleLbl="node1" presStyleIdx="2" presStyleCnt="4">
        <dgm:presLayoutVars>
          <dgm:bulletEnabled val="1"/>
        </dgm:presLayoutVars>
      </dgm:prSet>
      <dgm:spPr/>
    </dgm:pt>
    <dgm:pt modelId="{CE539764-28EE-4D80-B8F1-12CE7ADE21EE}" type="pres">
      <dgm:prSet presAssocID="{B1C66B9C-4FAC-4321-A765-F8340172A6D2}" presName="parTrans" presStyleLbl="sibTrans2D1" presStyleIdx="3" presStyleCnt="4"/>
      <dgm:spPr/>
    </dgm:pt>
    <dgm:pt modelId="{58DDAD53-814D-4B40-A266-A2941F463F77}" type="pres">
      <dgm:prSet presAssocID="{B1C66B9C-4FAC-4321-A765-F8340172A6D2}" presName="connectorText" presStyleLbl="sibTrans2D1" presStyleIdx="3" presStyleCnt="4"/>
      <dgm:spPr/>
    </dgm:pt>
    <dgm:pt modelId="{71FA5E15-AB7E-4CBB-A5C4-86F9883DC672}" type="pres">
      <dgm:prSet presAssocID="{C05ADCB8-1230-42F1-8642-024245A4F2F3}" presName="node" presStyleLbl="node1" presStyleIdx="3" presStyleCnt="4">
        <dgm:presLayoutVars>
          <dgm:bulletEnabled val="1"/>
        </dgm:presLayoutVars>
      </dgm:prSet>
      <dgm:spPr/>
    </dgm:pt>
  </dgm:ptLst>
  <dgm:cxnLst>
    <dgm:cxn modelId="{5F5CA802-3416-4252-9A2E-040BAFABEFF4}" type="presOf" srcId="{31967024-A157-48E6-9A78-5A98336E35DA}" destId="{2B1A0DB9-D2B3-4F71-A228-41F10823FC72}" srcOrd="0" destOrd="0" presId="urn:microsoft.com/office/officeart/2005/8/layout/radial5"/>
    <dgm:cxn modelId="{59945A03-9CBE-4E72-B9F9-783A18711C93}" srcId="{B9740FC1-A039-4409-B7E7-45C7B89E7D72}" destId="{D20863FB-70E6-40FA-9007-EAB75910496D}" srcOrd="0" destOrd="0" parTransId="{303D179D-CB01-4F2A-BED3-9C785B95A418}" sibTransId="{F14FE4FD-63D6-438C-AEE1-DA93044AA103}"/>
    <dgm:cxn modelId="{DA00D50B-BDB2-4DA3-826E-91FDB1B7D4A9}" type="presOf" srcId="{B9740FC1-A039-4409-B7E7-45C7B89E7D72}" destId="{258AB0B3-F60D-46BF-A327-B832E27427A9}" srcOrd="0" destOrd="0" presId="urn:microsoft.com/office/officeart/2005/8/layout/radial5"/>
    <dgm:cxn modelId="{B5A72F0E-DCDE-4A0B-86D7-43C4FE5989E4}" srcId="{D20863FB-70E6-40FA-9007-EAB75910496D}" destId="{C05ADCB8-1230-42F1-8642-024245A4F2F3}" srcOrd="3" destOrd="0" parTransId="{B1C66B9C-4FAC-4321-A765-F8340172A6D2}" sibTransId="{E4DBCD08-17D6-4BAE-BDCA-0056E5D9E0BA}"/>
    <dgm:cxn modelId="{2FAA0A10-B4FF-4D68-94A1-FE6724930E13}" type="presOf" srcId="{335BE6AF-4C63-4592-8B68-D80098073737}" destId="{5BCA890B-567E-46C4-837F-E5A1D4B03A4F}" srcOrd="1" destOrd="0" presId="urn:microsoft.com/office/officeart/2005/8/layout/radial5"/>
    <dgm:cxn modelId="{1EBB2018-B7BA-4708-BA68-E8DFF22C8C8E}" srcId="{D20863FB-70E6-40FA-9007-EAB75910496D}" destId="{31967024-A157-48E6-9A78-5A98336E35DA}" srcOrd="1" destOrd="0" parTransId="{171B22F2-97EA-49AC-A963-9367146EBD76}" sibTransId="{F73D2861-936C-4C68-8516-1E0299AD2C16}"/>
    <dgm:cxn modelId="{6258CB21-5A77-433B-AAF3-771D824EE47A}" srcId="{D20863FB-70E6-40FA-9007-EAB75910496D}" destId="{4722C398-C387-44B0-AEDC-6685DE4F17F8}" srcOrd="0" destOrd="0" parTransId="{C3DB0010-4948-4B2A-819F-77BF147F4F9C}" sibTransId="{7D4AB7B0-7EF4-4A1C-B9FA-A6AAADF4AB81}"/>
    <dgm:cxn modelId="{126E9937-47F1-4A8F-A3C7-E7A1C941CA13}" srcId="{D20863FB-70E6-40FA-9007-EAB75910496D}" destId="{A6D7B66F-D2A1-4C30-BD2D-18D3DA1A95B6}" srcOrd="2" destOrd="0" parTransId="{335BE6AF-4C63-4592-8B68-D80098073737}" sibTransId="{EC942AC9-0E7A-4D23-ADAB-2C81E04324E4}"/>
    <dgm:cxn modelId="{A0095E42-23A5-418E-9286-1354E439A9E4}" type="presOf" srcId="{C3DB0010-4948-4B2A-819F-77BF147F4F9C}" destId="{0BFED8EF-D839-4B6F-B91C-0BE6D79B9DD0}" srcOrd="0" destOrd="0" presId="urn:microsoft.com/office/officeart/2005/8/layout/radial5"/>
    <dgm:cxn modelId="{A000637D-398C-4EE5-A29E-002B040C5A0D}" type="presOf" srcId="{C3DB0010-4948-4B2A-819F-77BF147F4F9C}" destId="{ACE45A36-5AA3-43A8-B5C8-758CA599F8CA}" srcOrd="1" destOrd="0" presId="urn:microsoft.com/office/officeart/2005/8/layout/radial5"/>
    <dgm:cxn modelId="{FC41057E-85F0-45EC-8C39-0AE7B39DBA4E}" type="presOf" srcId="{4722C398-C387-44B0-AEDC-6685DE4F17F8}" destId="{EA7C593D-B6C6-4E7A-9490-9459CA631939}" srcOrd="0" destOrd="0" presId="urn:microsoft.com/office/officeart/2005/8/layout/radial5"/>
    <dgm:cxn modelId="{480DCC7F-9CC7-4712-A2E7-10B5CDA31EF6}" type="presOf" srcId="{B1C66B9C-4FAC-4321-A765-F8340172A6D2}" destId="{CE539764-28EE-4D80-B8F1-12CE7ADE21EE}" srcOrd="0" destOrd="0" presId="urn:microsoft.com/office/officeart/2005/8/layout/radial5"/>
    <dgm:cxn modelId="{5C671B8D-7108-4CF1-808E-BC2455236A17}" type="presOf" srcId="{C05ADCB8-1230-42F1-8642-024245A4F2F3}" destId="{71FA5E15-AB7E-4CBB-A5C4-86F9883DC672}" srcOrd="0" destOrd="0" presId="urn:microsoft.com/office/officeart/2005/8/layout/radial5"/>
    <dgm:cxn modelId="{8799169B-AD84-4FC7-9EDB-3F3E41D7D745}" type="presOf" srcId="{171B22F2-97EA-49AC-A963-9367146EBD76}" destId="{23354BF9-ADEA-4E0F-9E34-A66C2B271D26}" srcOrd="0" destOrd="0" presId="urn:microsoft.com/office/officeart/2005/8/layout/radial5"/>
    <dgm:cxn modelId="{C5B9E7B1-AA5E-4C4C-8BAA-F2F69E5E8D71}" type="presOf" srcId="{A6D7B66F-D2A1-4C30-BD2D-18D3DA1A95B6}" destId="{0485772F-E642-4754-91B4-E08FD0DEC825}" srcOrd="0" destOrd="0" presId="urn:microsoft.com/office/officeart/2005/8/layout/radial5"/>
    <dgm:cxn modelId="{F9AD61B5-0149-460F-BA72-FEBED9074B41}" type="presOf" srcId="{335BE6AF-4C63-4592-8B68-D80098073737}" destId="{8F64EC9D-BD16-4FD7-8C6F-A31E4440593C}" srcOrd="0" destOrd="0" presId="urn:microsoft.com/office/officeart/2005/8/layout/radial5"/>
    <dgm:cxn modelId="{0CD974B9-8E06-4FD4-89B8-8C4A0F96EA8D}" type="presOf" srcId="{D20863FB-70E6-40FA-9007-EAB75910496D}" destId="{AD634722-C402-412D-AD31-A3E05160DC47}" srcOrd="0" destOrd="0" presId="urn:microsoft.com/office/officeart/2005/8/layout/radial5"/>
    <dgm:cxn modelId="{AAA39CEA-DE50-4B40-B3F1-77C1F011AB47}" type="presOf" srcId="{B1C66B9C-4FAC-4321-A765-F8340172A6D2}" destId="{58DDAD53-814D-4B40-A266-A2941F463F77}" srcOrd="1" destOrd="0" presId="urn:microsoft.com/office/officeart/2005/8/layout/radial5"/>
    <dgm:cxn modelId="{E6DE70EE-ED93-4C57-91D9-C6975C6EAAA0}" type="presOf" srcId="{171B22F2-97EA-49AC-A963-9367146EBD76}" destId="{915882D4-54EF-4D5B-8E80-C252E0921706}" srcOrd="1" destOrd="0" presId="urn:microsoft.com/office/officeart/2005/8/layout/radial5"/>
    <dgm:cxn modelId="{2007A671-A619-41B0-8D80-980098A2DEC8}" type="presParOf" srcId="{258AB0B3-F60D-46BF-A327-B832E27427A9}" destId="{AD634722-C402-412D-AD31-A3E05160DC47}" srcOrd="0" destOrd="0" presId="urn:microsoft.com/office/officeart/2005/8/layout/radial5"/>
    <dgm:cxn modelId="{D0612C98-3504-4E81-8E7A-E4CA6C3AC2E7}" type="presParOf" srcId="{258AB0B3-F60D-46BF-A327-B832E27427A9}" destId="{0BFED8EF-D839-4B6F-B91C-0BE6D79B9DD0}" srcOrd="1" destOrd="0" presId="urn:microsoft.com/office/officeart/2005/8/layout/radial5"/>
    <dgm:cxn modelId="{3209B4F5-2954-4E52-99A7-7699F1E691E0}" type="presParOf" srcId="{0BFED8EF-D839-4B6F-B91C-0BE6D79B9DD0}" destId="{ACE45A36-5AA3-43A8-B5C8-758CA599F8CA}" srcOrd="0" destOrd="0" presId="urn:microsoft.com/office/officeart/2005/8/layout/radial5"/>
    <dgm:cxn modelId="{96E571A8-1FCA-460C-97B4-5F34382F7395}" type="presParOf" srcId="{258AB0B3-F60D-46BF-A327-B832E27427A9}" destId="{EA7C593D-B6C6-4E7A-9490-9459CA631939}" srcOrd="2" destOrd="0" presId="urn:microsoft.com/office/officeart/2005/8/layout/radial5"/>
    <dgm:cxn modelId="{01A5A1A4-D089-4564-8C64-14796BCE7B29}" type="presParOf" srcId="{258AB0B3-F60D-46BF-A327-B832E27427A9}" destId="{23354BF9-ADEA-4E0F-9E34-A66C2B271D26}" srcOrd="3" destOrd="0" presId="urn:microsoft.com/office/officeart/2005/8/layout/radial5"/>
    <dgm:cxn modelId="{8BC3F1B6-C652-463E-A710-23D6987BD779}" type="presParOf" srcId="{23354BF9-ADEA-4E0F-9E34-A66C2B271D26}" destId="{915882D4-54EF-4D5B-8E80-C252E0921706}" srcOrd="0" destOrd="0" presId="urn:microsoft.com/office/officeart/2005/8/layout/radial5"/>
    <dgm:cxn modelId="{3C6ADAC3-77A8-43A9-8EF1-F63E34522C36}" type="presParOf" srcId="{258AB0B3-F60D-46BF-A327-B832E27427A9}" destId="{2B1A0DB9-D2B3-4F71-A228-41F10823FC72}" srcOrd="4" destOrd="0" presId="urn:microsoft.com/office/officeart/2005/8/layout/radial5"/>
    <dgm:cxn modelId="{9291BBA2-668F-4486-A66D-113DF2697E9C}" type="presParOf" srcId="{258AB0B3-F60D-46BF-A327-B832E27427A9}" destId="{8F64EC9D-BD16-4FD7-8C6F-A31E4440593C}" srcOrd="5" destOrd="0" presId="urn:microsoft.com/office/officeart/2005/8/layout/radial5"/>
    <dgm:cxn modelId="{3A131EC5-B8A3-4103-AA42-DECCFDE3134F}" type="presParOf" srcId="{8F64EC9D-BD16-4FD7-8C6F-A31E4440593C}" destId="{5BCA890B-567E-46C4-837F-E5A1D4B03A4F}" srcOrd="0" destOrd="0" presId="urn:microsoft.com/office/officeart/2005/8/layout/radial5"/>
    <dgm:cxn modelId="{3D29B940-E51F-4B7E-9D46-DE4F075A6BF7}" type="presParOf" srcId="{258AB0B3-F60D-46BF-A327-B832E27427A9}" destId="{0485772F-E642-4754-91B4-E08FD0DEC825}" srcOrd="6" destOrd="0" presId="urn:microsoft.com/office/officeart/2005/8/layout/radial5"/>
    <dgm:cxn modelId="{EAE1D380-AD71-4DFD-8C0F-FD06541C0074}" type="presParOf" srcId="{258AB0B3-F60D-46BF-A327-B832E27427A9}" destId="{CE539764-28EE-4D80-B8F1-12CE7ADE21EE}" srcOrd="7" destOrd="0" presId="urn:microsoft.com/office/officeart/2005/8/layout/radial5"/>
    <dgm:cxn modelId="{E97C3E80-346B-4E3F-B7B4-0F6DA4453C85}" type="presParOf" srcId="{CE539764-28EE-4D80-B8F1-12CE7ADE21EE}" destId="{58DDAD53-814D-4B40-A266-A2941F463F77}" srcOrd="0" destOrd="0" presId="urn:microsoft.com/office/officeart/2005/8/layout/radial5"/>
    <dgm:cxn modelId="{BA8DBFDA-4E23-46E4-BBD8-8F82CCC5FFD2}" type="presParOf" srcId="{258AB0B3-F60D-46BF-A327-B832E27427A9}" destId="{71FA5E15-AB7E-4CBB-A5C4-86F9883DC672}" srcOrd="8" destOrd="0" presId="urn:microsoft.com/office/officeart/2005/8/layout/radial5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noProof="0" dirty="0"/>
            <a:t>Accesso iniziale</a:t>
          </a:r>
          <a:br>
            <a:rPr lang="en-GB" noProof="0" dirty="0"/>
          </a:br>
          <a:r>
            <a:rPr lang="en-GB" noProof="0" dirty="0"/>
            <a:t>Phishing/credenziali/VPN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 noProof="0" dirty="0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noProof="0" dirty="0"/>
            <a:t>Movimento laterale</a:t>
          </a:r>
          <a:br>
            <a:rPr lang="en-GB" noProof="0" dirty="0"/>
          </a:br>
          <a:r>
            <a:rPr lang="en-GB" noProof="0" dirty="0"/>
            <a:t>Elevazione dei privilegi IT</a:t>
          </a:r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 noProof="0" dirty="0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noProof="0" dirty="0"/>
            <a:t>Attraversamento dei confini</a:t>
          </a:r>
          <a:br>
            <a:rPr lang="en-GB" noProof="0" dirty="0"/>
          </a:br>
          <a:r>
            <a:rPr lang="en-GB" noProof="0" dirty="0"/>
            <a:t>Fallimento della segmentazione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 noProof="0" dirty="0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noProof="0" dirty="0"/>
            <a:t>Controllo OT</a:t>
          </a:r>
          <a:br>
            <a:rPr lang="en-GB" noProof="0" dirty="0"/>
          </a:br>
          <a:r>
            <a:rPr lang="en-GB" noProof="0" dirty="0"/>
            <a:t>Accesso HMI/ENG/SCADA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 noProof="0" dirty="0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noProof="0" dirty="0"/>
            <a:t>Impatto fisico</a:t>
          </a:r>
          <a:br>
            <a:rPr lang="en-GB" noProof="0" dirty="0"/>
          </a:br>
          <a:r>
            <a:rPr lang="en-GB" noProof="0" dirty="0"/>
            <a:t>Manipolazione del setpoint/logica</a:t>
          </a:r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35590E11-6338-4E93-99A8-B9921D8C3872}" type="pres">
      <dgm:prSet presAssocID="{AB9BCB37-1823-45F0-A939-B32DB12C6F30}" presName="node" presStyleLbl="node1" presStyleIdx="1" presStyleCnt="5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4"/>
      <dgm:spPr/>
    </dgm:pt>
    <dgm:pt modelId="{250038A2-B468-489E-AFA0-3A15BA0ECE4F}" type="pres">
      <dgm:prSet presAssocID="{2503A00F-CBEF-46BD-A8A0-EC125DC94CB4}" presName="connectorText" presStyleLbl="sibTrans2D1" presStyleIdx="1" presStyleCnt="4"/>
      <dgm:spPr/>
    </dgm:pt>
    <dgm:pt modelId="{06373F08-BB50-4771-93CB-E30A893ECD16}" type="pres">
      <dgm:prSet presAssocID="{CB8C328F-7157-46B0-BAFB-F710C7935A02}" presName="node" presStyleLbl="node1" presStyleIdx="2" presStyleCnt="5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4"/>
      <dgm:spPr/>
    </dgm:pt>
    <dgm:pt modelId="{1AF1C11C-0DC9-4CC5-83CD-4CD5178055F8}" type="pres">
      <dgm:prSet presAssocID="{26141443-61CC-4C90-B570-1D5CC344A242}" presName="connectorText" presStyleLbl="sibTrans2D1" presStyleIdx="2" presStyleCnt="4"/>
      <dgm:spPr/>
    </dgm:pt>
    <dgm:pt modelId="{6F2B50D6-1A30-41B7-ACE8-B64239B2681C}" type="pres">
      <dgm:prSet presAssocID="{F70E1AA7-CB74-473E-822E-4745FC14F170}" presName="node" presStyleLbl="node1" presStyleIdx="3" presStyleCnt="5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4"/>
      <dgm:spPr/>
    </dgm:pt>
    <dgm:pt modelId="{D9C79B60-D860-4535-AF51-E06BB0705A18}" type="pres">
      <dgm:prSet presAssocID="{9FCBD6C9-CA2F-49E9-B9A0-26EEEDDC9189}" presName="connectorText" presStyleLbl="sibTrans2D1" presStyleIdx="3" presStyleCnt="4"/>
      <dgm:spPr/>
    </dgm:pt>
    <dgm:pt modelId="{CEDBF128-4E4D-401F-9BE5-C3A4267D7B7D}" type="pres">
      <dgm:prSet presAssocID="{D5303A54-6221-4AB1-B36C-0A81412D9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noProof="0" dirty="0"/>
            <a:t>Ambito e confini</a:t>
          </a:r>
          <a:endParaRPr lang="en-GB" noProof="0" dirty="0"/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 noProof="0" dirty="0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noProof="0" dirty="0"/>
            <a:t>Risorse e criticità</a:t>
          </a:r>
          <a:endParaRPr lang="en-GB" noProof="0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 noProof="0" dirty="0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noProof="0" dirty="0"/>
            <a:t>Minacce e vulnerabilità</a:t>
          </a:r>
          <a:endParaRPr lang="en-GB" noProof="0" dirty="0"/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 noProof="0" dirty="0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noProof="0" dirty="0"/>
            <a:t>Probabilità e impatto</a:t>
          </a:r>
          <a:endParaRPr lang="en-GB" noProof="0" dirty="0"/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 noProof="0" dirty="0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noProof="0" dirty="0"/>
            <a:t>Valutazione e definizione delle priorità</a:t>
          </a:r>
          <a:endParaRPr lang="en-GB" noProof="0" dirty="0"/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 noProof="0" dirty="0"/>
        </a:p>
      </dgm:t>
    </dgm:pt>
    <dgm:pt modelId="{C3C2527B-686F-43B5-B67B-D0AEB7B5BEEA}">
      <dgm:prSet phldrT="[Text]" phldr="0"/>
      <dgm:spPr/>
      <dgm:t>
        <a:bodyPr/>
        <a:lstStyle/>
        <a:p>
          <a:r>
            <a:rPr lang="en-GB" b="1" noProof="0" dirty="0"/>
            <a:t>Minacce e monitoraggio</a:t>
          </a:r>
        </a:p>
      </dgm:t>
    </dgm:pt>
    <dgm:pt modelId="{DFD94DF9-4B17-40EA-BD14-5BA3E87DA456}" type="parTrans" cxnId="{6FD315D7-1690-4EB2-B59B-54AF0AFAB1F3}">
      <dgm:prSet/>
      <dgm:spPr/>
      <dgm:t>
        <a:bodyPr/>
        <a:lstStyle/>
        <a:p>
          <a:endParaRPr lang="en-GB"/>
        </a:p>
      </dgm:t>
    </dgm:pt>
    <dgm:pt modelId="{442FC061-76A6-4F3C-A535-0742749942EE}" type="sibTrans" cxnId="{6FD315D7-1690-4EB2-B59B-54AF0AFAB1F3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6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5"/>
      <dgm:spPr/>
    </dgm:pt>
    <dgm:pt modelId="{584E3B7F-1D9B-47C9-9694-0FC94D702FBC}" type="pres">
      <dgm:prSet presAssocID="{974E2128-32AE-418A-85B4-E72C45D3F565}" presName="connectorText" presStyleLbl="sibTrans2D1" presStyleIdx="0" presStyleCnt="5"/>
      <dgm:spPr/>
    </dgm:pt>
    <dgm:pt modelId="{35590E11-6338-4E93-99A8-B9921D8C3872}" type="pres">
      <dgm:prSet presAssocID="{AB9BCB37-1823-45F0-A939-B32DB12C6F30}" presName="node" presStyleLbl="node1" presStyleIdx="1" presStyleCnt="6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5"/>
      <dgm:spPr/>
    </dgm:pt>
    <dgm:pt modelId="{250038A2-B468-489E-AFA0-3A15BA0ECE4F}" type="pres">
      <dgm:prSet presAssocID="{2503A00F-CBEF-46BD-A8A0-EC125DC94CB4}" presName="connectorText" presStyleLbl="sibTrans2D1" presStyleIdx="1" presStyleCnt="5"/>
      <dgm:spPr/>
    </dgm:pt>
    <dgm:pt modelId="{06373F08-BB50-4771-93CB-E30A893ECD16}" type="pres">
      <dgm:prSet presAssocID="{CB8C328F-7157-46B0-BAFB-F710C7935A02}" presName="node" presStyleLbl="node1" presStyleIdx="2" presStyleCnt="6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5"/>
      <dgm:spPr/>
    </dgm:pt>
    <dgm:pt modelId="{1AF1C11C-0DC9-4CC5-83CD-4CD5178055F8}" type="pres">
      <dgm:prSet presAssocID="{26141443-61CC-4C90-B570-1D5CC344A242}" presName="connectorText" presStyleLbl="sibTrans2D1" presStyleIdx="2" presStyleCnt="5"/>
      <dgm:spPr/>
    </dgm:pt>
    <dgm:pt modelId="{6F2B50D6-1A30-41B7-ACE8-B64239B2681C}" type="pres">
      <dgm:prSet presAssocID="{F70E1AA7-CB74-473E-822E-4745FC14F170}" presName="node" presStyleLbl="node1" presStyleIdx="3" presStyleCnt="6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5"/>
      <dgm:spPr/>
    </dgm:pt>
    <dgm:pt modelId="{D9C79B60-D860-4535-AF51-E06BB0705A18}" type="pres">
      <dgm:prSet presAssocID="{9FCBD6C9-CA2F-49E9-B9A0-26EEEDDC9189}" presName="connectorText" presStyleLbl="sibTrans2D1" presStyleIdx="3" presStyleCnt="5"/>
      <dgm:spPr/>
    </dgm:pt>
    <dgm:pt modelId="{CEDBF128-4E4D-401F-9BE5-C3A4267D7B7D}" type="pres">
      <dgm:prSet presAssocID="{D5303A54-6221-4AB1-B36C-0A81412D939A}" presName="node" presStyleLbl="node1" presStyleIdx="4" presStyleCnt="6">
        <dgm:presLayoutVars>
          <dgm:bulletEnabled val="1"/>
        </dgm:presLayoutVars>
      </dgm:prSet>
      <dgm:spPr/>
    </dgm:pt>
    <dgm:pt modelId="{A4FF2ADD-8BFF-4835-B935-AC029A316801}" type="pres">
      <dgm:prSet presAssocID="{8920EF44-742D-442A-BADB-CABC5682FCAE}" presName="sibTrans" presStyleLbl="sibTrans2D1" presStyleIdx="4" presStyleCnt="5"/>
      <dgm:spPr/>
    </dgm:pt>
    <dgm:pt modelId="{253D36DF-E326-4051-8A44-D944741A4293}" type="pres">
      <dgm:prSet presAssocID="{8920EF44-742D-442A-BADB-CABC5682FCAE}" presName="connectorText" presStyleLbl="sibTrans2D1" presStyleIdx="4" presStyleCnt="5"/>
      <dgm:spPr/>
    </dgm:pt>
    <dgm:pt modelId="{14FB5A2D-0017-4FE3-9140-EB0689B3EB86}" type="pres">
      <dgm:prSet presAssocID="{C3C2527B-686F-43B5-B67B-D0AEB7B5BEEA}" presName="node" presStyleLbl="node1" presStyleIdx="5" presStyleCnt="6">
        <dgm:presLayoutVars>
          <dgm:bulletEnabled val="1"/>
        </dgm:presLayoutVars>
      </dgm:prSet>
      <dgm:spPr/>
    </dgm:pt>
  </dgm:ptLst>
  <dgm:cxnLst>
    <dgm:cxn modelId="{2D9C2911-6637-4859-8B4A-759D3798A7F8}" type="presOf" srcId="{C3C2527B-686F-43B5-B67B-D0AEB7B5BEEA}" destId="{14FB5A2D-0017-4FE3-9140-EB0689B3EB86}" srcOrd="0" destOrd="0" presId="urn:microsoft.com/office/officeart/2005/8/layout/process2"/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AC69E7CC-4EDD-47CF-8CA6-6117BDF642F7}" type="presOf" srcId="{8920EF44-742D-442A-BADB-CABC5682FCAE}" destId="{253D36DF-E326-4051-8A44-D944741A4293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FD315D7-1690-4EB2-B59B-54AF0AFAB1F3}" srcId="{F68DE2A3-255D-43BD-90EC-01B4FA12E070}" destId="{C3C2527B-686F-43B5-B67B-D0AEB7B5BEEA}" srcOrd="5" destOrd="0" parTransId="{DFD94DF9-4B17-40EA-BD14-5BA3E87DA456}" sibTransId="{442FC061-76A6-4F3C-A535-0742749942EE}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89178FED-FBDA-4BD7-89D5-EB8F5292B2F2}" type="presOf" srcId="{8920EF44-742D-442A-BADB-CABC5682FCAE}" destId="{A4FF2ADD-8BFF-4835-B935-AC029A316801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  <dgm:cxn modelId="{CECCD2D5-978D-4E4F-B80D-4FD64F29C729}" type="presParOf" srcId="{829D7F9E-ABF7-4CA8-BAD0-8248D753284D}" destId="{A4FF2ADD-8BFF-4835-B935-AC029A316801}" srcOrd="9" destOrd="0" presId="urn:microsoft.com/office/officeart/2005/8/layout/process2"/>
    <dgm:cxn modelId="{4B28CDAB-CCD6-4CF9-B648-FDA2C269C765}" type="presParOf" srcId="{A4FF2ADD-8BFF-4835-B935-AC029A316801}" destId="{253D36DF-E326-4051-8A44-D944741A4293}" srcOrd="0" destOrd="0" presId="urn:microsoft.com/office/officeart/2005/8/layout/process2"/>
    <dgm:cxn modelId="{ECD9E90F-CD14-42F3-B9E8-C24D66966E6F}" type="presParOf" srcId="{829D7F9E-ABF7-4CA8-BAD0-8248D753284D}" destId="{14FB5A2D-0017-4FE3-9140-EB0689B3EB86}" srcOrd="10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Fondamenti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 noProof="0" dirty="0"/>
        </a:p>
      </dgm:t>
    </dgm:pt>
    <dgm:pt modelId="{C711CB78-5913-4E7D-B25D-816635FCE88C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T2: Minacce e rischi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 noProof="0" dirty="0"/>
        </a:p>
      </dgm:t>
    </dgm:pt>
    <dgm:pt modelId="{97D04601-E05F-4AC7-B57C-63701A8CA5B4}">
      <dgm:prSet phldrT="[Text]" phldr="0"/>
      <dgm:spPr/>
      <dgm:t>
        <a:bodyPr/>
        <a:lstStyle/>
        <a:p>
          <a:r>
            <a:rPr lang="en-GB" b="1" noProof="0" dirty="0"/>
            <a:t>T3</a:t>
          </a:r>
          <a:r>
            <a:rPr lang="en-GB" noProof="0" dirty="0"/>
            <a:t>: Effetto a cascata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 noProof="0" dirty="0"/>
        </a:p>
      </dgm:t>
    </dgm:pt>
    <dgm:pt modelId="{FFD9FFBA-2EAB-4647-B8CF-5A11051C3DB1}">
      <dgm:prSet phldrT="[Text]" phldr="0"/>
      <dgm:spPr/>
      <dgm:t>
        <a:bodyPr/>
        <a:lstStyle/>
        <a:p>
          <a:r>
            <a:rPr lang="en-GB" b="1" noProof="0" dirty="0"/>
            <a:t>T4</a:t>
          </a:r>
          <a:r>
            <a:rPr lang="en-GB" noProof="0" dirty="0"/>
            <a:t>: Regolamentazione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 noProof="0" dirty="0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noProof="0" dirty="0"/>
            <a:t>T5</a:t>
          </a:r>
          <a:r>
            <a:rPr lang="en-GB" noProof="0" dirty="0"/>
            <a:t>: Resilienza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 noProof="0" dirty="0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noProof="0" dirty="0"/>
            <a:t>T6</a:t>
          </a:r>
          <a:r>
            <a:rPr lang="en-GB" noProof="0" dirty="0"/>
            <a:t>: Etica e società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>
        <a:xfrm>
          <a:off x="0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>
        <a:xfrm>
          <a:off x="2044824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/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/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34722-C402-412D-AD31-A3E05160DC47}">
      <dsp:nvSpPr>
        <dsp:cNvPr id="0" name=""/>
        <dsp:cNvSpPr/>
      </dsp:nvSpPr>
      <dsp:spPr>
        <a:xfrm>
          <a:off x="2260630" y="2161551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1" kern="1200" noProof="0" dirty="0"/>
            <a:t>Threats to CEI</a:t>
          </a:r>
        </a:p>
      </dsp:txBody>
      <dsp:txXfrm>
        <a:off x="2485960" y="2386881"/>
        <a:ext cx="1087989" cy="1087989"/>
      </dsp:txXfrm>
    </dsp:sp>
    <dsp:sp modelId="{0BFED8EF-D839-4B6F-B91C-0BE6D79B9DD0}">
      <dsp:nvSpPr>
        <dsp:cNvPr id="0" name=""/>
        <dsp:cNvSpPr/>
      </dsp:nvSpPr>
      <dsp:spPr>
        <a:xfrm rot="16200000">
          <a:off x="2865943" y="1599809"/>
          <a:ext cx="328022" cy="5231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>
        <a:off x="2915147" y="1753641"/>
        <a:ext cx="229615" cy="313884"/>
      </dsp:txXfrm>
    </dsp:sp>
    <dsp:sp modelId="{EA7C593D-B6C6-4E7A-9490-9459CA631939}">
      <dsp:nvSpPr>
        <dsp:cNvPr id="0" name=""/>
        <dsp:cNvSpPr/>
      </dsp:nvSpPr>
      <dsp:spPr>
        <a:xfrm>
          <a:off x="2260630" y="3992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Cyber</a:t>
          </a:r>
          <a:br>
            <a:rPr lang="en-GB" sz="1400" kern="1200" noProof="0" dirty="0"/>
          </a:br>
          <a:r>
            <a:rPr lang="en-GB" sz="1400" kern="1200" noProof="0" dirty="0"/>
            <a:t>Malware, intrusion</a:t>
          </a:r>
        </a:p>
      </dsp:txBody>
      <dsp:txXfrm>
        <a:off x="2485960" y="229322"/>
        <a:ext cx="1087989" cy="1087989"/>
      </dsp:txXfrm>
    </dsp:sp>
    <dsp:sp modelId="{23354BF9-ADEA-4E0F-9E34-A66C2B271D26}">
      <dsp:nvSpPr>
        <dsp:cNvPr id="0" name=""/>
        <dsp:cNvSpPr/>
      </dsp:nvSpPr>
      <dsp:spPr>
        <a:xfrm>
          <a:off x="3935439" y="2669306"/>
          <a:ext cx="328022" cy="5231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>
        <a:off x="3935439" y="2773934"/>
        <a:ext cx="229615" cy="313884"/>
      </dsp:txXfrm>
    </dsp:sp>
    <dsp:sp modelId="{2B1A0DB9-D2B3-4F71-A228-41F10823FC72}">
      <dsp:nvSpPr>
        <dsp:cNvPr id="0" name=""/>
        <dsp:cNvSpPr/>
      </dsp:nvSpPr>
      <dsp:spPr>
        <a:xfrm>
          <a:off x="4418190" y="2161551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Physical</a:t>
          </a:r>
          <a:br>
            <a:rPr lang="en-GB" sz="1400" kern="1200" noProof="0" dirty="0"/>
          </a:br>
          <a:r>
            <a:rPr lang="en-GB" sz="1400" kern="1200" noProof="0" dirty="0"/>
            <a:t>Sabotage, tampering</a:t>
          </a:r>
        </a:p>
      </dsp:txBody>
      <dsp:txXfrm>
        <a:off x="4643520" y="2386881"/>
        <a:ext cx="1087989" cy="1087989"/>
      </dsp:txXfrm>
    </dsp:sp>
    <dsp:sp modelId="{8F64EC9D-BD16-4FD7-8C6F-A31E4440593C}">
      <dsp:nvSpPr>
        <dsp:cNvPr id="0" name=""/>
        <dsp:cNvSpPr/>
      </dsp:nvSpPr>
      <dsp:spPr>
        <a:xfrm rot="5400000">
          <a:off x="2865943" y="3738802"/>
          <a:ext cx="328022" cy="5231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>
        <a:off x="2915147" y="3794227"/>
        <a:ext cx="229615" cy="313884"/>
      </dsp:txXfrm>
    </dsp:sp>
    <dsp:sp modelId="{0485772F-E642-4754-91B4-E08FD0DEC825}">
      <dsp:nvSpPr>
        <dsp:cNvPr id="0" name=""/>
        <dsp:cNvSpPr/>
      </dsp:nvSpPr>
      <dsp:spPr>
        <a:xfrm>
          <a:off x="2260630" y="4319111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Hybrid</a:t>
          </a:r>
          <a:br>
            <a:rPr lang="en-GB" sz="1400" kern="1200" noProof="0" dirty="0"/>
          </a:br>
          <a:r>
            <a:rPr lang="en-GB" sz="1400" kern="1200" noProof="0" dirty="0"/>
            <a:t>Coordinated cyber + physical</a:t>
          </a:r>
        </a:p>
      </dsp:txBody>
      <dsp:txXfrm>
        <a:off x="2485960" y="4544441"/>
        <a:ext cx="1087989" cy="1087989"/>
      </dsp:txXfrm>
    </dsp:sp>
    <dsp:sp modelId="{CE539764-28EE-4D80-B8F1-12CE7ADE21EE}">
      <dsp:nvSpPr>
        <dsp:cNvPr id="0" name=""/>
        <dsp:cNvSpPr/>
      </dsp:nvSpPr>
      <dsp:spPr>
        <a:xfrm rot="10800000">
          <a:off x="1796447" y="2669306"/>
          <a:ext cx="328022" cy="5231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noProof="0" dirty="0"/>
        </a:p>
      </dsp:txBody>
      <dsp:txXfrm rot="10800000">
        <a:off x="1894854" y="2773934"/>
        <a:ext cx="229615" cy="313884"/>
      </dsp:txXfrm>
    </dsp:sp>
    <dsp:sp modelId="{71FA5E15-AB7E-4CBB-A5C4-86F9883DC672}">
      <dsp:nvSpPr>
        <dsp:cNvPr id="0" name=""/>
        <dsp:cNvSpPr/>
      </dsp:nvSpPr>
      <dsp:spPr>
        <a:xfrm>
          <a:off x="103070" y="2161551"/>
          <a:ext cx="1538649" cy="15386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Natural/</a:t>
          </a:r>
          <a:br>
            <a:rPr lang="en-GB" sz="1400" b="1" kern="1200" noProof="0" dirty="0"/>
          </a:br>
          <a:r>
            <a:rPr lang="en-GB" sz="1400" b="1" kern="1200" noProof="0" dirty="0"/>
            <a:t>Accidental</a:t>
          </a:r>
          <a:br>
            <a:rPr lang="en-GB" sz="1400" kern="1200" noProof="0" dirty="0"/>
          </a:br>
          <a:r>
            <a:rPr lang="en-GB" sz="1400" kern="1200" noProof="0" dirty="0"/>
            <a:t>Storms, fire, operator error</a:t>
          </a:r>
        </a:p>
      </dsp:txBody>
      <dsp:txXfrm>
        <a:off x="328400" y="2386881"/>
        <a:ext cx="1087989" cy="1087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475326" y="651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Initial access</a:t>
          </a:r>
          <a:br>
            <a:rPr lang="en-GB" sz="1600" kern="1200" noProof="0" dirty="0"/>
          </a:br>
          <a:r>
            <a:rPr lang="en-GB" sz="1600" kern="1200" noProof="0" dirty="0"/>
            <a:t>Phishing/creds/VPN</a:t>
          </a:r>
        </a:p>
      </dsp:txBody>
      <dsp:txXfrm>
        <a:off x="1497667" y="22992"/>
        <a:ext cx="2871566" cy="718083"/>
      </dsp:txXfrm>
    </dsp:sp>
    <dsp:sp modelId="{E663F531-7352-4367-A6AA-7B39EFE0F73C}">
      <dsp:nvSpPr>
        <dsp:cNvPr id="0" name=""/>
        <dsp:cNvSpPr/>
      </dsp:nvSpPr>
      <dsp:spPr>
        <a:xfrm rot="5400000">
          <a:off x="2790432" y="782486"/>
          <a:ext cx="286037" cy="3432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noProof="0" dirty="0"/>
        </a:p>
      </dsp:txBody>
      <dsp:txXfrm rot="-5400000">
        <a:off x="2830478" y="811090"/>
        <a:ext cx="205946" cy="200226"/>
      </dsp:txXfrm>
    </dsp:sp>
    <dsp:sp modelId="{35590E11-6338-4E93-99A8-B9921D8C3872}">
      <dsp:nvSpPr>
        <dsp:cNvPr id="0" name=""/>
        <dsp:cNvSpPr/>
      </dsp:nvSpPr>
      <dsp:spPr>
        <a:xfrm>
          <a:off x="1475326" y="1144800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Lateral move</a:t>
          </a:r>
          <a:br>
            <a:rPr lang="en-GB" sz="1600" kern="1200" noProof="0" dirty="0"/>
          </a:br>
          <a:r>
            <a:rPr lang="en-GB" sz="1600" kern="1200" noProof="0" dirty="0"/>
            <a:t>IT privilege escalation</a:t>
          </a:r>
        </a:p>
      </dsp:txBody>
      <dsp:txXfrm>
        <a:off x="1497667" y="1167141"/>
        <a:ext cx="2871566" cy="718083"/>
      </dsp:txXfrm>
    </dsp:sp>
    <dsp:sp modelId="{E9ED1C89-5E67-4303-A1ED-DA4B65B865E3}">
      <dsp:nvSpPr>
        <dsp:cNvPr id="0" name=""/>
        <dsp:cNvSpPr/>
      </dsp:nvSpPr>
      <dsp:spPr>
        <a:xfrm rot="5400000">
          <a:off x="2790432" y="1926634"/>
          <a:ext cx="286037" cy="3432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noProof="0" dirty="0"/>
        </a:p>
      </dsp:txBody>
      <dsp:txXfrm rot="-5400000">
        <a:off x="2830478" y="1955238"/>
        <a:ext cx="205946" cy="200226"/>
      </dsp:txXfrm>
    </dsp:sp>
    <dsp:sp modelId="{06373F08-BB50-4771-93CB-E30A893ECD16}">
      <dsp:nvSpPr>
        <dsp:cNvPr id="0" name=""/>
        <dsp:cNvSpPr/>
      </dsp:nvSpPr>
      <dsp:spPr>
        <a:xfrm>
          <a:off x="1475326" y="2288948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Cross boundary</a:t>
          </a:r>
          <a:br>
            <a:rPr lang="en-GB" sz="1600" kern="1200" noProof="0" dirty="0"/>
          </a:br>
          <a:r>
            <a:rPr lang="en-GB" sz="1600" kern="1200" noProof="0" dirty="0"/>
            <a:t>Segmentation failure</a:t>
          </a:r>
        </a:p>
      </dsp:txBody>
      <dsp:txXfrm>
        <a:off x="1497667" y="2311289"/>
        <a:ext cx="2871566" cy="718083"/>
      </dsp:txXfrm>
    </dsp:sp>
    <dsp:sp modelId="{474B98F8-8300-4905-899F-F0CF91502FEA}">
      <dsp:nvSpPr>
        <dsp:cNvPr id="0" name=""/>
        <dsp:cNvSpPr/>
      </dsp:nvSpPr>
      <dsp:spPr>
        <a:xfrm rot="5400000">
          <a:off x="2790432" y="3070782"/>
          <a:ext cx="286037" cy="3432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noProof="0" dirty="0"/>
        </a:p>
      </dsp:txBody>
      <dsp:txXfrm rot="-5400000">
        <a:off x="2830478" y="3099386"/>
        <a:ext cx="205946" cy="200226"/>
      </dsp:txXfrm>
    </dsp:sp>
    <dsp:sp modelId="{6F2B50D6-1A30-41B7-ACE8-B64239B2681C}">
      <dsp:nvSpPr>
        <dsp:cNvPr id="0" name=""/>
        <dsp:cNvSpPr/>
      </dsp:nvSpPr>
      <dsp:spPr>
        <a:xfrm>
          <a:off x="1475326" y="3433096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OT control</a:t>
          </a:r>
          <a:br>
            <a:rPr lang="en-GB" sz="1600" kern="1200" noProof="0" dirty="0"/>
          </a:br>
          <a:r>
            <a:rPr lang="en-GB" sz="1600" kern="1200" noProof="0" dirty="0"/>
            <a:t>HMI/ENG/SCADA access</a:t>
          </a:r>
        </a:p>
      </dsp:txBody>
      <dsp:txXfrm>
        <a:off x="1497667" y="3455437"/>
        <a:ext cx="2871566" cy="718083"/>
      </dsp:txXfrm>
    </dsp:sp>
    <dsp:sp modelId="{4CFB0C37-2637-4A7A-8081-D575EA8D5B96}">
      <dsp:nvSpPr>
        <dsp:cNvPr id="0" name=""/>
        <dsp:cNvSpPr/>
      </dsp:nvSpPr>
      <dsp:spPr>
        <a:xfrm rot="5400000">
          <a:off x="2790432" y="4214931"/>
          <a:ext cx="286037" cy="3432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noProof="0" dirty="0"/>
        </a:p>
      </dsp:txBody>
      <dsp:txXfrm rot="-5400000">
        <a:off x="2830478" y="4243535"/>
        <a:ext cx="205946" cy="200226"/>
      </dsp:txXfrm>
    </dsp:sp>
    <dsp:sp modelId="{CEDBF128-4E4D-401F-9BE5-C3A4267D7B7D}">
      <dsp:nvSpPr>
        <dsp:cNvPr id="0" name=""/>
        <dsp:cNvSpPr/>
      </dsp:nvSpPr>
      <dsp:spPr>
        <a:xfrm>
          <a:off x="1475326" y="4577244"/>
          <a:ext cx="2916248" cy="76276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Physical impact</a:t>
          </a:r>
          <a:br>
            <a:rPr lang="en-GB" sz="1600" kern="1200" noProof="0" dirty="0"/>
          </a:br>
          <a:r>
            <a:rPr lang="en-GB" sz="1600" kern="1200" noProof="0" dirty="0"/>
            <a:t>Setpoint/logic manipulation</a:t>
          </a:r>
        </a:p>
      </dsp:txBody>
      <dsp:txXfrm>
        <a:off x="1497667" y="4599585"/>
        <a:ext cx="2871566" cy="718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781053" y="1890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Scope &amp; boundary</a:t>
          </a:r>
          <a:endParaRPr lang="en-GB" sz="1500" kern="1200" noProof="0" dirty="0"/>
        </a:p>
      </dsp:txBody>
      <dsp:txXfrm>
        <a:off x="1797458" y="18295"/>
        <a:ext cx="2175147" cy="527302"/>
      </dsp:txXfrm>
    </dsp:sp>
    <dsp:sp modelId="{E663F531-7352-4367-A6AA-7B39EFE0F73C}">
      <dsp:nvSpPr>
        <dsp:cNvPr id="0" name=""/>
        <dsp:cNvSpPr/>
      </dsp:nvSpPr>
      <dsp:spPr>
        <a:xfrm rot="5400000">
          <a:off x="2780011" y="576005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597009"/>
        <a:ext cx="151230" cy="147029"/>
      </dsp:txXfrm>
    </dsp:sp>
    <dsp:sp modelId="{35590E11-6338-4E93-99A8-B9921D8C3872}">
      <dsp:nvSpPr>
        <dsp:cNvPr id="0" name=""/>
        <dsp:cNvSpPr/>
      </dsp:nvSpPr>
      <dsp:spPr>
        <a:xfrm>
          <a:off x="1781053" y="842058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Assets &amp; criticality</a:t>
          </a:r>
          <a:endParaRPr lang="en-GB" sz="1500" kern="1200" noProof="0" dirty="0"/>
        </a:p>
      </dsp:txBody>
      <dsp:txXfrm>
        <a:off x="1797458" y="858463"/>
        <a:ext cx="2175147" cy="527302"/>
      </dsp:txXfrm>
    </dsp:sp>
    <dsp:sp modelId="{E9ED1C89-5E67-4303-A1ED-DA4B65B865E3}">
      <dsp:nvSpPr>
        <dsp:cNvPr id="0" name=""/>
        <dsp:cNvSpPr/>
      </dsp:nvSpPr>
      <dsp:spPr>
        <a:xfrm rot="5400000">
          <a:off x="2780011" y="1416173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1437177"/>
        <a:ext cx="151230" cy="147029"/>
      </dsp:txXfrm>
    </dsp:sp>
    <dsp:sp modelId="{06373F08-BB50-4771-93CB-E30A893ECD16}">
      <dsp:nvSpPr>
        <dsp:cNvPr id="0" name=""/>
        <dsp:cNvSpPr/>
      </dsp:nvSpPr>
      <dsp:spPr>
        <a:xfrm>
          <a:off x="1781053" y="1682226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Threat &amp; vulnerabilities</a:t>
          </a:r>
          <a:endParaRPr lang="en-GB" sz="1500" kern="1200" noProof="0" dirty="0"/>
        </a:p>
      </dsp:txBody>
      <dsp:txXfrm>
        <a:off x="1797458" y="1698631"/>
        <a:ext cx="2175147" cy="527302"/>
      </dsp:txXfrm>
    </dsp:sp>
    <dsp:sp modelId="{474B98F8-8300-4905-899F-F0CF91502FEA}">
      <dsp:nvSpPr>
        <dsp:cNvPr id="0" name=""/>
        <dsp:cNvSpPr/>
      </dsp:nvSpPr>
      <dsp:spPr>
        <a:xfrm rot="5400000">
          <a:off x="2780011" y="2256341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2277345"/>
        <a:ext cx="151230" cy="147029"/>
      </dsp:txXfrm>
    </dsp:sp>
    <dsp:sp modelId="{6F2B50D6-1A30-41B7-ACE8-B64239B2681C}">
      <dsp:nvSpPr>
        <dsp:cNvPr id="0" name=""/>
        <dsp:cNvSpPr/>
      </dsp:nvSpPr>
      <dsp:spPr>
        <a:xfrm>
          <a:off x="1781053" y="2522394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Likelihood &amp; impact</a:t>
          </a:r>
          <a:endParaRPr lang="en-GB" sz="1500" kern="1200" noProof="0" dirty="0"/>
        </a:p>
      </dsp:txBody>
      <dsp:txXfrm>
        <a:off x="1797458" y="2538799"/>
        <a:ext cx="2175147" cy="527302"/>
      </dsp:txXfrm>
    </dsp:sp>
    <dsp:sp modelId="{4CFB0C37-2637-4A7A-8081-D575EA8D5B96}">
      <dsp:nvSpPr>
        <dsp:cNvPr id="0" name=""/>
        <dsp:cNvSpPr/>
      </dsp:nvSpPr>
      <dsp:spPr>
        <a:xfrm rot="5400000">
          <a:off x="2780011" y="3096509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3117513"/>
        <a:ext cx="151230" cy="147029"/>
      </dsp:txXfrm>
    </dsp:sp>
    <dsp:sp modelId="{CEDBF128-4E4D-401F-9BE5-C3A4267D7B7D}">
      <dsp:nvSpPr>
        <dsp:cNvPr id="0" name=""/>
        <dsp:cNvSpPr/>
      </dsp:nvSpPr>
      <dsp:spPr>
        <a:xfrm>
          <a:off x="1781053" y="3362562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Evaluate &amp; prioritise</a:t>
          </a:r>
          <a:endParaRPr lang="en-GB" sz="1500" kern="1200" noProof="0" dirty="0"/>
        </a:p>
      </dsp:txBody>
      <dsp:txXfrm>
        <a:off x="1797458" y="3378967"/>
        <a:ext cx="2175147" cy="527302"/>
      </dsp:txXfrm>
    </dsp:sp>
    <dsp:sp modelId="{A4FF2ADD-8BFF-4835-B935-AC029A316801}">
      <dsp:nvSpPr>
        <dsp:cNvPr id="0" name=""/>
        <dsp:cNvSpPr/>
      </dsp:nvSpPr>
      <dsp:spPr>
        <a:xfrm rot="5400000">
          <a:off x="2780011" y="3936677"/>
          <a:ext cx="210042" cy="2520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noProof="0" dirty="0"/>
        </a:p>
      </dsp:txBody>
      <dsp:txXfrm rot="-5400000">
        <a:off x="2809418" y="3957681"/>
        <a:ext cx="151230" cy="147029"/>
      </dsp:txXfrm>
    </dsp:sp>
    <dsp:sp modelId="{14FB5A2D-0017-4FE3-9140-EB0689B3EB86}">
      <dsp:nvSpPr>
        <dsp:cNvPr id="0" name=""/>
        <dsp:cNvSpPr/>
      </dsp:nvSpPr>
      <dsp:spPr>
        <a:xfrm>
          <a:off x="1781053" y="4202730"/>
          <a:ext cx="2207957" cy="560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Threat &amp; monitor</a:t>
          </a:r>
        </a:p>
      </dsp:txBody>
      <dsp:txXfrm>
        <a:off x="1797458" y="4219135"/>
        <a:ext cx="2175147" cy="527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sp:txBody>
      <dsp:txXfrm>
        <a:off x="28074" y="512275"/>
        <a:ext cx="1404440" cy="902363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484201"/>
          <a:ext cx="1460588" cy="958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T2: Threats &amp; Risks</a:t>
          </a:r>
        </a:p>
      </dsp:txBody>
      <dsp:txXfrm>
        <a:off x="2072898" y="512275"/>
        <a:ext cx="1404440" cy="902363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T3</a:t>
          </a:r>
          <a:r>
            <a:rPr lang="en-GB" sz="1800" kern="1200" noProof="0" dirty="0"/>
            <a:t>: Cascading</a:t>
          </a:r>
        </a:p>
      </dsp:txBody>
      <dsp:txXfrm>
        <a:off x="4117722" y="512275"/>
        <a:ext cx="1404440" cy="902363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T4</a:t>
          </a:r>
          <a:r>
            <a:rPr lang="en-GB" sz="1800" kern="1200" noProof="0" dirty="0"/>
            <a:t>: Regulation</a:t>
          </a:r>
        </a:p>
      </dsp:txBody>
      <dsp:txXfrm>
        <a:off x="6162547" y="512275"/>
        <a:ext cx="1404440" cy="902363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T5</a:t>
          </a:r>
          <a:r>
            <a:rPr lang="en-GB" sz="1800" kern="1200" noProof="0" dirty="0"/>
            <a:t>: Resilience</a:t>
          </a:r>
        </a:p>
      </dsp:txBody>
      <dsp:txXfrm>
        <a:off x="8207371" y="512275"/>
        <a:ext cx="1404440" cy="902363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T6</a:t>
          </a:r>
          <a:r>
            <a:rPr lang="en-GB" sz="1800" kern="1200" noProof="0" dirty="0"/>
            <a:t>: Ethics and Society</a:t>
          </a:r>
        </a:p>
      </dsp:txBody>
      <dsp:txXfrm>
        <a:off x="10252196" y="512275"/>
        <a:ext cx="1404440" cy="90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1/5/2026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Clicca per modificare gli stili di testo principali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C990-20E3-9124-CCDB-5DBC0353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40400-6972-2A64-AADB-67073FA18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A39BE-DCBD-F34D-5211-4675F1A2E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Molti incidenti OT ad alto impatto iniziano come normali compromissioni IT.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534E4-402E-9E21-3B8C-41A215C2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1774823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519BC-1E29-8909-D509-FB80D948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30EC0D-E191-4462-A26C-027F1626B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D8499-DDFB-E4C2-D82B-B3166FF90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Utilizzare diversi esempi relativi all'energia (distribuzione, micro-reti, ricarica dei veicoli elettrici, ecc.)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9A62-E1D0-6475-A4B0-03294B4BE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74322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28485-AB7C-8E94-C9DB-AD225D3E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120CB-EBCC-F6E1-BBED-278A5538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56281-6425-8ECD-103F-E909F5BAB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mitigazione è spesso di natura architettonica (segmentazione, monitoraggio) piuttosto che limitarsi a "mettere una pezza".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BAE56-FD35-8E32-CDCC-46A9917BA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3003607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11076-A141-DBB1-E144-187838D3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3F6551-76A8-CD94-A5AE-0B098DC43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F4FAC-4EF9-085A-A64B-3D037C433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Siate concreti: «Se non lo vedete, non potete proteggerlo».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83F78-864A-BC15-42ED-639019339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7626259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8E591-65A9-EC7C-0886-1E4796D0A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69A84-D67B-665A-818B-3988D356E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6D91D-F874-9A54-9DAB-671EBE232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Confine di fiducia: "erediti la posizione di sicurezza del tuo ecosistema".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5CA8B-F09A-9EB6-602E-3FC28C352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013309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5219-D990-02DE-5700-9A9191D39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0735A-8E75-4428-BDC0-CC8474A71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78352-E3E2-0E63-35CB-7C9926C33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Molti incidenti sono guasti socio-tecnici, non puramente tecnici.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DAECD-691A-4FBB-1B45-599738D1B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4607754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0B5D8-2D99-55BB-3443-5AC37E22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98D79-BE7F-43B5-040D-199CD7C5A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1FC68-46D1-F632-BF10-13BDB6FB4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La valutazione dei rischi come strumento decisionale organizzativo, non come semplice formalità burocratica.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96301-8D26-C64C-A9E1-8D266721E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8154712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829F-0544-DCD1-38FE-320740F6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6F6D4-F67A-8935-CDC8-9EB692E7F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11E90-5F9C-A4A7-9520-ECEB43834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Approccio iterativo: le valutazioni devono evolversi di pari passo con le minacce e le infrastrutture in continua evoluzione.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73E77-D554-5186-0F47-A8B79512A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8994345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A5BDA-7E6D-EB6A-D9A1-1E366297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A3255-20C5-85E2-01D9-98DF3A3F9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A4EAF-1538-6494-8524-16662CA67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maggior parte delle valutazioni fallite sono "troppo generiche" o "troppo limitate". L'ambito determina la qualità.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B9230-E236-82B8-80EE-C7DFF7211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9336170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E0AB8-470C-B5E9-2E28-CD431168C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7E82C-EFCF-393A-8DE1-E83600648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A22BEB-8A0B-8F3F-60BE-112678975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Utilizza il principio "prima la funzionalità": proteggi ciò che mantiene le luci accese e garantisce la sicurezza delle persone.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626A8-51F2-3A68-C4E0-23BA57005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8364479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98071-EF59-E36D-EAD7-769F1819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158D6-F5A8-68EC-9EE3-E29B07126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C462A-6C5D-75CD-EE8D-8181B665E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Il valore non sta nell'etichetta, ma nel ragionamento: "In che modo un aggressore potrebbe realisticamente avere successo?"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D1309-8688-6D63-C202-AD8E60E6D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1626497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7050D-F8BF-8AD3-B193-D201D12C2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EDC782-05EB-CAB0-0F44-0DA42C072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A48625-CE80-E1CA-AA80-DA6453F67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probabilità è un giudizio informato; documentare il ragionamento.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B065B-8EF4-B7E8-F042-DB9333F54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5465830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ABA-1857-2510-DDF1-EA42E61F1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60121-AA62-BAE1-2448-C1E9EB4E1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656B5-320B-439D-E8C9-E495A96E8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L'impatto è spesso multidimensionale: non riducete tutto solo agli euro.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B0789-2B4A-EBB4-32D8-2AE5FBFD0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33606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F927E-E81E-085F-E9A0-10DEABFC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3B392-2796-10DA-E07C-F9DE69A8C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D747D-2859-98E4-35FB-903AB22FF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Avvertire gli studenti: le matrici di rischio possono nascondere l'incertezza; trattarle come strumenti di conversazione.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61A3B-017F-A14E-51E7-181BBF26B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5814125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942EB-A429-3213-A4E2-4314E7C9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7E0B1-441C-EB08-933E-B6D1E0222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6D8CC-F98B-0B50-5C48-D2E74D6B5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 CEI, l'accettazione richiede una forte giustificazione e l'approvazione della governance.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9379A-9418-1E51-B7A8-25DA4A6A2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0529895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A2E36-8E44-7C6F-EE16-E54975BE7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05F4A-B01B-7CB0-5E92-1202F8C81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34892-48F8-A57B-0A35-253F77B0E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Collegare i controlli ai </a:t>
            </a:r>
            <a:r>
              <a:rPr lang="en-US" sz="1800" i="1" dirty="0"/>
              <a:t>fattori di </a:t>
            </a:r>
            <a:r>
              <a:rPr lang="en-US" sz="1800" i="1" dirty="0"/>
              <a:t>rischio</a:t>
            </a:r>
            <a:r>
              <a:rPr lang="en-US" sz="1800" dirty="0"/>
              <a:t>; evitare la "sicurezza da spuntare".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D4B14-5B47-6202-4778-17A501817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6279958"/>
      </p:ext>
    </p:extLst>
  </p:cSld>
  <p:clrMapOvr>
    <a:masterClrMapping/>
  </p:clrMapOvr>
</p:notes>
</file>

<file path=ppt/notesSlides/notesSlide2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3C7E-ACBA-641F-2860-AAD8BF86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09DF4-F50B-BA67-75BF-323BC95D2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4A760-D657-CA23-8B58-D71E6A44B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registri dei rischi rendono il lavoro attuabile. Senza responsabilità e scadenze, non è reale.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F0853-5397-0E02-815A-1260056F0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7098371"/>
      </p:ext>
    </p:extLst>
  </p:cSld>
  <p:clrMapOvr>
    <a:masterClrMapping/>
  </p:clrMapOvr>
</p:notes>
</file>

<file path=ppt/notesSlides/notesSlide2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2B1B-3D64-0B93-07C6-FA3790C4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02306-9916-AFAC-3F05-080198334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679CA-3098-6EE0-A23C-08D0E5D89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Concludiamo con una precisazione fondamentale: il rischio nel CEI riguarda </a:t>
            </a:r>
            <a:r>
              <a:rPr lang="en-GB" sz="1800" b="1" noProof="0" dirty="0"/>
              <a:t>il comportamento del sistema </a:t>
            </a:r>
            <a:r>
              <a:rPr lang="en-GB" sz="1800" noProof="0" dirty="0"/>
              <a:t>e </a:t>
            </a:r>
            <a:r>
              <a:rPr lang="en-GB" sz="1800" b="1" noProof="0" dirty="0"/>
              <a:t>le conseguenze che ne derivano</a:t>
            </a:r>
            <a:r>
              <a:rPr lang="en-GB" sz="1800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AE9D-1958-D237-ED56-48534937A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91604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Posizionare l'argomento 2 come ponte tra </a:t>
            </a:r>
            <a:r>
              <a:rPr lang="en-GB" sz="1800" i="1" noProof="0" dirty="0"/>
              <a:t>il contesto concettuale </a:t>
            </a:r>
            <a:r>
              <a:rPr lang="en-GB" sz="1800" noProof="0" dirty="0"/>
              <a:t>e </a:t>
            </a:r>
            <a:r>
              <a:rPr lang="en-GB" sz="1800" i="1" noProof="0" dirty="0"/>
              <a:t>l'analisi strutturata</a:t>
            </a:r>
            <a:r>
              <a:rPr lang="en-GB" sz="1800" noProof="0" dirty="0"/>
              <a:t>. </a:t>
            </a:r>
            <a:br>
              <a:rPr lang="en-GB" sz="1800" noProof="0" dirty="0"/>
            </a:br>
            <a:r>
              <a:rPr lang="en-GB" sz="1800" noProof="0" dirty="0"/>
              <a:t>Sottolinea che la valutazione dei rischi è il linguaggio utilizzato per giustificare gli investimenti nella sicurezza e i cambiamenti operativi negli ambienti energetici.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Dichiariamo che il nostro obiettivo è ottenere risultati concreti: un registro dei rischi, non solo teoria.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Nel CEI, </a:t>
            </a:r>
            <a:r>
              <a:rPr lang="en-US" sz="1800" i="1" dirty="0"/>
              <a:t>gli incidenti sono eventi operativi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75C5-2A5A-B93C-82EF-FA28D61B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DDF70-8E00-CE6F-E636-E93151858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50C40-6ADF-A6C7-6440-60A3205ED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maggior parte degli studenti confonde questi due concetti. Sottolineiamo: le vulnerabilità esistono anche senza un aggressore attivo; le minacce esistono anche senza una vulnerabilità specifica.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384C4-80B4-7089-D41A-5BA79F083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5954974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B16D-1AF2-D6DB-B1CD-34AD10C5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34807-31EF-7BF7-DCBE-CBB1231A9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BA6CE-C1A5-0100-36E1-FAF23CC1E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sistemi energetici sono esposti a minacce sia fisiche che informatiche, amplificate dalla trasformazione digitale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E5912-20D4-2D6D-292C-8873881C0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5413827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4001-8060-B548-2B03-2065D6FD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FD9E7-5643-55C9-F3B8-2359BA040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11234-88B8-9F17-DD18-3BA0B91E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stessa vulnerabilità può essere sfruttata da soggetti diversi con obiettivi diversi (ad esempio, furto contro sabotaggio).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ACAF-D72E-615A-9CC0-5698D2AAC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837083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A77F-1995-7B5D-88DD-71D7C431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86EC6-1A64-163F-108A-FB45CA996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B7736-1E4F-554A-BFCF-6DFD0A1DA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superficie di attacco si espande con l'aumentare della connettività.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709FE-3006-8BE4-3E03-1A2C4FAB0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9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Aggiungi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Clicca per modificare gli stili di testo principali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GB" sz="4000" noProof="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GB" noProof="0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GB" sz="5400" noProof="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0764-E257-B6D3-3AB5-E4049376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31F1316-F870-180E-94C9-4D9B26AFD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Superfici di attacco nel CEI (da dove provengono gli attacchi)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873B6F5-2A98-EC7B-55F0-E954052DB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14A8AC5-ECFB-1D34-224B-B06754039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20000"/>
          </a:bodyPr>
          <a:lstStyle/>
          <a:p>
            <a:r>
              <a:rPr lang="en-GB" sz="2000" noProof="0" dirty="0"/>
              <a:t>IT aziendale (e-mail, VPN, cloud)</a:t>
            </a:r>
          </a:p>
          <a:p>
            <a:r>
              <a:rPr lang="en-GB" sz="2000" noProof="0" dirty="0"/>
              <a:t>Confine OT (accesso remoto, connessioni dei fornitori)</a:t>
            </a:r>
          </a:p>
          <a:p>
            <a:r>
              <a:rPr lang="en-GB" sz="2000" noProof="0" dirty="0"/>
              <a:t>Dispositivi di campo (RTU/PLC, sensori/attuatori)</a:t>
            </a:r>
          </a:p>
          <a:p>
            <a:r>
              <a:rPr lang="en-GB" sz="2000" noProof="0" dirty="0"/>
              <a:t>Workstation di ingegneria / HMI</a:t>
            </a:r>
          </a:p>
          <a:p>
            <a:r>
              <a:rPr lang="en-GB" sz="2000" noProof="0" dirty="0"/>
              <a:t>Terze parti (appaltatori, integratori)</a:t>
            </a:r>
          </a:p>
          <a:p>
            <a:r>
              <a:rPr lang="en-GB" sz="2000" noProof="0" dirty="0"/>
              <a:t>Percorsi di accesso fisico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176CD2-EDAA-4B67-907A-4AA288CF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82766B-709B-9AB5-A749-0CC74606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9902605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B1BA2-D335-F11D-B11F-1069C0AD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367418-DE98-4F5F-A545-853E2012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115316"/>
            <a:ext cx="6397871" cy="633769"/>
          </a:xfrm>
        </p:spPr>
        <p:txBody>
          <a:bodyPr>
            <a:normAutofit/>
          </a:bodyPr>
          <a:lstStyle/>
          <a:p>
            <a:r>
              <a:rPr lang="en-GB" sz="3200" noProof="0" dirty="0"/>
              <a:t>Percorsi di attacco tipici: IT → OT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C0A8675-B6F7-AD3B-4818-0D8961C5AA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49CF53-1294-2A1F-FA99-37F8088CB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/>
          </a:bodyPr>
          <a:lstStyle/>
          <a:p>
            <a:r>
              <a:rPr lang="en-GB" sz="2000" noProof="0" dirty="0"/>
              <a:t>Accesso iniziale (phishing, credenziali rubate, accesso remoto esposto)</a:t>
            </a:r>
          </a:p>
          <a:p>
            <a:r>
              <a:rPr lang="en-GB" sz="2000" noProof="0" dirty="0"/>
              <a:t>Elevazione dei privilegi e movimento laterale</a:t>
            </a:r>
          </a:p>
          <a:p>
            <a:r>
              <a:rPr lang="en-GB" sz="2000" noProof="0" dirty="0"/>
              <a:t>Accesso OT attraverso una segmentazione debole</a:t>
            </a:r>
          </a:p>
          <a:p>
            <a:r>
              <a:rPr lang="en-GB" sz="2000" noProof="0" dirty="0"/>
              <a:t>Manipolazione dei processi di controllo / setpoint</a:t>
            </a:r>
          </a:p>
          <a:p>
            <a:r>
              <a:rPr lang="en-GB" sz="2000" noProof="0" dirty="0"/>
              <a:t>Copertura delle tracce / persistenza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207C07-1877-107F-C3BE-5F946313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E40751-85D4-57D6-030B-223E5BEE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B26BA5C-66A2-B282-CA47-82FB2F597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885122"/>
              </p:ext>
            </p:extLst>
          </p:nvPr>
        </p:nvGraphicFramePr>
        <p:xfrm>
          <a:off x="6017018" y="1143481"/>
          <a:ext cx="5866902" cy="534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361998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B84C-7444-9D1E-BD27-EDE4B344B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46ADE3-B54E-1794-7569-7045C87B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Obiettivi ad alto valore specifico per il settore energetico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0275C14-4432-76DD-E2D1-02355AF807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326CC0-159D-E1A2-6B00-195922B79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85000" lnSpcReduction="20000"/>
          </a:bodyPr>
          <a:lstStyle/>
          <a:p>
            <a:r>
              <a:rPr lang="en-GB" sz="2000" noProof="0" dirty="0"/>
              <a:t>Server di controllo SCADA, HMI</a:t>
            </a:r>
          </a:p>
          <a:p>
            <a:r>
              <a:rPr lang="en-GB" sz="2000" noProof="0" dirty="0"/>
              <a:t>Logica e firmware PLC/RTU</a:t>
            </a:r>
          </a:p>
          <a:p>
            <a:r>
              <a:rPr lang="en-GB" sz="2000" noProof="0" dirty="0"/>
              <a:t>Sistemi di sicurezza (SIS)</a:t>
            </a:r>
          </a:p>
          <a:p>
            <a:r>
              <a:rPr lang="en-GB" sz="2000" noProof="0" dirty="0"/>
              <a:t>Reti di automazione delle sottostazioni</a:t>
            </a:r>
          </a:p>
          <a:p>
            <a:r>
              <a:rPr lang="en-GB" sz="2000" noProof="0" dirty="0"/>
              <a:t>Controller DER / microgrid</a:t>
            </a:r>
          </a:p>
          <a:p>
            <a:r>
              <a:rPr lang="en-GB" sz="2000" noProof="0" dirty="0"/>
              <a:t>Backend e protocolli di ricarica EV</a:t>
            </a:r>
          </a:p>
          <a:p>
            <a:r>
              <a:rPr lang="en-GB" sz="2000" noProof="0" dirty="0"/>
              <a:t>Contatori intelligenti / sistemi head-end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978D1-B01C-0BAF-8D2A-437401F2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CCC34-0B13-2D96-1B31-E22D60CB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8924764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2A61-B34D-04C2-619C-0661D7D6D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B1F9043-F87D-847F-8F15-B7F42F35D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Vulnerabilità: perché OT/ICS è diverso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946650D-48F6-DE47-0A47-9FC756CC3D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B3402D-EF2E-A2FC-6AA7-E9E14EA03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Cicli di vita lunghi, protocolli legacy, finestre di patch limitate</a:t>
            </a:r>
          </a:p>
          <a:p>
            <a:r>
              <a:rPr lang="en-GB" sz="2000" noProof="0" dirty="0"/>
              <a:t>Dipendenze dai fornitori e vincoli di certificazione</a:t>
            </a:r>
          </a:p>
          <a:p>
            <a:r>
              <a:rPr lang="en-GB" sz="2000" noProof="0" dirty="0"/>
              <a:t>Vincoli di sicurezza e in tempo reale</a:t>
            </a:r>
          </a:p>
          <a:p>
            <a:r>
              <a:rPr lang="en-GB" sz="2000" noProof="0" dirty="0"/>
              <a:t>Ipotesi di "sicurezza tramite isolamento" che non sono più valide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49FD0-0CCA-C735-CBED-B31C5687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B140C0-F52C-424F-CB32-F70AA3B3D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248363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34B49-E7B9-ADAD-E578-EAB918782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7B46491-405F-391E-4262-6A3A1F41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Classi comuni di vulnerabilità OT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C308B9-F9C5-24B3-FB28-F536A7FCE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55B983-3CBF-E217-037F-136767B27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20000"/>
          </a:bodyPr>
          <a:lstStyle/>
          <a:p>
            <a:r>
              <a:rPr lang="en-GB" sz="2000" noProof="0" dirty="0"/>
              <a:t>Autenticazione debole / account condivisi</a:t>
            </a:r>
          </a:p>
          <a:p>
            <a:r>
              <a:rPr lang="en-GB" sz="2000" noProof="0" dirty="0"/>
              <a:t>Reti piatte e segmentazione mancante</a:t>
            </a:r>
          </a:p>
          <a:p>
            <a:r>
              <a:rPr lang="en-GB" sz="2000" noProof="0" dirty="0"/>
              <a:t>Accesso remoto non monitorato</a:t>
            </a:r>
          </a:p>
          <a:p>
            <a:r>
              <a:rPr lang="en-GB" sz="2000" noProof="0" dirty="0"/>
              <a:t>Pratiche non sicure nelle workstation di ingegneria</a:t>
            </a:r>
          </a:p>
          <a:p>
            <a:r>
              <a:rPr lang="en-GB" sz="2000" noProof="0" dirty="0"/>
              <a:t>Protocolli non sicuri / traffico di controllo in chiaro</a:t>
            </a:r>
          </a:p>
          <a:p>
            <a:r>
              <a:rPr lang="en-GB" sz="2000" noProof="0" dirty="0"/>
              <a:t>Gestione delle modifiche inadeguata (modifiche logiche non tracciate)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2649F6-B815-0DD2-51B2-83DAA4D5C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EBD5CC4-0F6C-855A-E119-F612439B3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0447745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F6E1-5AA3-56D1-5C02-048040864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7C5D577-4BD1-F024-1936-678F6CA90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Vulnerabilità nella catena di approvvigionamento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8D1ECB-882F-306D-B555-F203E11118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0B8DD0-A459-35D1-F234-BD6D05462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Aggiornamenti/strumenti compromessi</a:t>
            </a:r>
          </a:p>
          <a:p>
            <a:r>
              <a:rPr lang="en-GB" sz="2000" noProof="0" dirty="0"/>
              <a:t>Canali di assistenza remota dei fornitori</a:t>
            </a:r>
          </a:p>
          <a:p>
            <a:r>
              <a:rPr lang="en-GB" sz="2000" noProof="0" dirty="0"/>
              <a:t>Integratori e appaltatori di terze parti</a:t>
            </a:r>
          </a:p>
          <a:p>
            <a:r>
              <a:rPr lang="en-GB" sz="2000" noProof="0" dirty="0"/>
              <a:t>Componenti integrati e provenienza del firmware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FE6FD2-1334-821F-C4F0-892105EBD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DD6898-95D1-E1CE-4A4A-9218BF89B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1895635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87A11-427A-B40C-CFE8-75BF9447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76C8E8-10D0-2E1F-3384-47E2AD69E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Fattori umani nel rischio energetico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0D7D78F-8358-C19D-CFDF-04486CECD4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F4D584-939A-FE32-E00C-CBE681D5F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Carico di lavoro dell'operatore, affaticamento e sovraccarico di allarmi</a:t>
            </a:r>
          </a:p>
          <a:p>
            <a:r>
              <a:rPr lang="en-GB" sz="2000" noProof="0" dirty="0"/>
              <a:t>Ingegneria sociale e aggiramento delle procedure</a:t>
            </a:r>
          </a:p>
          <a:p>
            <a:r>
              <a:rPr lang="en-GB" sz="2000" noProof="0" dirty="0"/>
              <a:t>Shadow IT / cultura delle soluzioni alternative</a:t>
            </a:r>
          </a:p>
          <a:p>
            <a:r>
              <a:rPr lang="en-GB" sz="2000" noProof="0" dirty="0"/>
              <a:t>Lacune formative vs sistemi complessi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A671C5-37AC-1B70-C060-9E58178EA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AC3D7E-5432-AA36-C870-EE70C643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2409089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0B7B1-EC21-A388-F4F7-95986DFA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CF000F-5272-B4E0-F236-5E97B1A33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Obiettivi della valutazione dei rischi nel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0258C6C-A484-454B-2169-AA5CF6267C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6A49D7F-49EF-2CBD-2BA0-FF459732C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Stabilire le priorità su cosa proteggere per primo</a:t>
            </a:r>
          </a:p>
          <a:p>
            <a:r>
              <a:rPr lang="en-GB" sz="2000" noProof="0" dirty="0"/>
              <a:t>Decidere il rischio accettabile rispetto ai controlli richiesti</a:t>
            </a:r>
          </a:p>
          <a:p>
            <a:r>
              <a:rPr lang="en-GB" sz="2000" noProof="0" dirty="0"/>
              <a:t>Supportare la conformità e la governance</a:t>
            </a:r>
          </a:p>
          <a:p>
            <a:r>
              <a:rPr lang="en-GB" sz="2000" noProof="0" dirty="0"/>
              <a:t>Migliorare la resilienza/continuità operativa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084F5B-BD97-C469-F57A-1D4414F69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3D1684-035B-4216-444A-94E7BA106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4646061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54F42-4662-F6BF-9E97-8059827CA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C2D663E-E122-5C25-6BA1-6AC679461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78075"/>
            <a:ext cx="5840730" cy="1011167"/>
          </a:xfrm>
        </p:spPr>
        <p:txBody>
          <a:bodyPr>
            <a:normAutofit/>
          </a:bodyPr>
          <a:lstStyle/>
          <a:p>
            <a:r>
              <a:rPr lang="en-GB" sz="3200" noProof="0" dirty="0"/>
              <a:t>Flusso di lavoro per la valutazione dei rischi (compatibile con CEI)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3E7EB88-9A31-8684-4841-4BCF89B4DE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1282F5-4D69-D348-BE83-51429BC3F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2558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Definizione dell'ambito e dei confini del sistema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Identificare le risorse e le funzioni critiche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Identificare minacce e vulnerabilità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Analizzare la probabilità e l'impatto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Valutare e dare priorità ai rischi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Selezionare i controlli e pianificare il trattamento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noProof="0" dirty="0"/>
              <a:t>Monitorare, rivalutare, migliorare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CCDE92-CEE7-4943-8118-B9505A10E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DF1DFE8-B741-C402-8B0F-8B3E34C5E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0724F249-43DC-9134-4C4D-D3A9ED16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307787"/>
              </p:ext>
            </p:extLst>
          </p:nvPr>
        </p:nvGraphicFramePr>
        <p:xfrm>
          <a:off x="6043190" y="1597793"/>
          <a:ext cx="5770065" cy="476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4762002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594B-536C-F8AE-1CCD-86881D57D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CFC48B6-6A74-5E7D-A190-B4D5127E2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Fase 1: Ambito e confini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848D78-2477-3719-28F7-E4319DA257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889B50-3639-5EF4-60A7-7BFC50FF7A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Quale sistema stiamo valutando? (sottostazione, micro-rete, centro di controllo)</a:t>
            </a:r>
          </a:p>
          <a:p>
            <a:r>
              <a:rPr lang="en-GB" sz="2000" noProof="0" dirty="0"/>
              <a:t>Quali interfacce esistono? (collegamenti fornitori, confine IT-OT)</a:t>
            </a:r>
          </a:p>
          <a:p>
            <a:r>
              <a:rPr lang="en-GB" sz="2000" noProof="0" dirty="0"/>
              <a:t>Cosa rientra nell'ambito di applicazione e cosa ne è escluso</a:t>
            </a:r>
          </a:p>
          <a:p>
            <a:r>
              <a:rPr lang="en-GB" sz="2000" noProof="0" dirty="0"/>
              <a:t>Ipotesi e vincoli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72A631-8954-C0B2-A061-26AC480D2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AFCB26-18A6-99E6-A29D-3FCA4657F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0275022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47F6D-E7FA-F25D-2B3A-67B8701D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C0F40E-F7AE-075D-A356-66A723659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Fase 2: Criticità delle risorse e delle funzioni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36071CC-7E83-0581-C124-0D802BC915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6035B6-BB4B-3205-D7E7-C43C7E178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Identificare le funzioni critiche (continuità dell'approvvigionamento, stabilità della frequenza)</a:t>
            </a:r>
          </a:p>
          <a:p>
            <a:r>
              <a:rPr lang="en-GB" sz="2000" noProof="0" dirty="0"/>
              <a:t>Identificare le risorse che supportano tali funzioni</a:t>
            </a:r>
          </a:p>
          <a:p>
            <a:r>
              <a:rPr lang="en-GB" sz="2000" noProof="0" dirty="0"/>
              <a:t>Classificare la criticità (sicurezza, operativa, normativa, finanziaria)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9EABFC-0AA5-A66C-2BCA-FAC1E15BF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7B1C94-5AC1-C32B-0CED-3E7CE6231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7997036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2263-B8C5-11DB-1FAE-E00496608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A6FA21E-184A-808F-7E41-D78623274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Fase 3: Modelli di minaccia per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F046693-2215-C2F7-A3F8-A1D149ECEE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82CC035-6335-973E-3D31-FB3C3473BE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Identificare i percorsi di attacco (IT → OT, accesso remoto, fisico)</a:t>
            </a:r>
          </a:p>
          <a:p>
            <a:r>
              <a:rPr lang="en-GB" sz="2000" noProof="0" dirty="0"/>
              <a:t>Identificare i confini di fiducia e i ruoli privilegiati</a:t>
            </a:r>
          </a:p>
          <a:p>
            <a:r>
              <a:rPr lang="en-GB" sz="2000" noProof="0" dirty="0"/>
              <a:t>Identificare le interazioni di sicurezza (azioni informatiche → pericoli fisici)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977ED9-21B5-5836-F43E-3B30490C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98C297-94BA-084F-CA22-E99D94D78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6881743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B250C-D31B-0D54-A97D-6B2A4D3A9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19D0D23-97F6-B7D6-FF20-82270B3C3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Fase 4: Stima della probabilità (pratica)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BF2C83C-2819-8E5D-E6E0-7309DA6510B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AB43C2B-1F31-CE0B-E881-2C01A2E93B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noProof="0" dirty="0"/>
              <a:t>Fattori di probabilità:</a:t>
            </a:r>
          </a:p>
          <a:p>
            <a:r>
              <a:rPr lang="en-GB" sz="2000" noProof="0" dirty="0"/>
              <a:t>Esposizione (connessione a Internet? Accesso remoto?)</a:t>
            </a:r>
          </a:p>
          <a:p>
            <a:r>
              <a:rPr lang="en-GB" sz="2000" noProof="0" dirty="0"/>
              <a:t>Sfruttabilità (abilità/facilità)</a:t>
            </a:r>
          </a:p>
          <a:p>
            <a:r>
              <a:rPr lang="en-GB" sz="2000" noProof="0" dirty="0"/>
              <a:t>Rilevabilità (maturità del monitoraggio)</a:t>
            </a:r>
          </a:p>
          <a:p>
            <a:r>
              <a:rPr lang="en-GB" sz="2000" noProof="0" dirty="0"/>
              <a:t>Interesse degli autori delle minacce</a:t>
            </a:r>
          </a:p>
          <a:p>
            <a:r>
              <a:rPr lang="en-GB" sz="2000" noProof="0" dirty="0"/>
              <a:t>Efficacia dei controlli esistenti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C2BEB-F53B-9639-0377-EF64FA92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17585-16BF-9A5C-5426-F86A4B4C7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0852626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9E774-E710-C2E1-34EF-DFFDC434C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F10BD8-5D43-390C-F28D-CB67EB9ED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Fase 5: Stima dell'impatto (dimensioni dell'impatto CEI)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D5D3DC9-1698-0764-3107-80FAC4DBAFF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9BA6495-38BD-1B87-2AF7-1F6B9F248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262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Categorie di impatto:</a:t>
            </a:r>
          </a:p>
          <a:p>
            <a:r>
              <a:rPr lang="en-GB" sz="2000" noProof="0" dirty="0"/>
              <a:t>Sicurezza (danni alle persone)</a:t>
            </a:r>
          </a:p>
          <a:p>
            <a:r>
              <a:rPr lang="en-GB" sz="2000" noProof="0" dirty="0"/>
              <a:t>Operativa (durata/entità dell'interruzione)</a:t>
            </a:r>
          </a:p>
          <a:p>
            <a:r>
              <a:rPr lang="en-GB" sz="2000" noProof="0" dirty="0"/>
              <a:t>Danni fisici (attrezzature)</a:t>
            </a:r>
          </a:p>
          <a:p>
            <a:r>
              <a:rPr lang="en-GB" sz="2000" noProof="0" dirty="0"/>
              <a:t>Finanziario (costi, sanzioni)</a:t>
            </a:r>
          </a:p>
          <a:p>
            <a:r>
              <a:rPr lang="en-GB" sz="2000" noProof="0" dirty="0"/>
              <a:t>Normativa/conformità (violazioni)</a:t>
            </a:r>
          </a:p>
          <a:p>
            <a:r>
              <a:rPr lang="en-GB" sz="2000" noProof="0" dirty="0"/>
              <a:t>Reputazione/fiducia del pubblico</a:t>
            </a:r>
          </a:p>
          <a:p>
            <a:r>
              <a:rPr lang="en-GB" sz="2000" noProof="0" dirty="0"/>
              <a:t>Effetti a cascata (altre infrastrutture critiche)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DC2004-0F1D-93AC-6CBF-FBE999EB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DA50C91-C0C2-848B-8258-871A5E6D7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606412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DAFF6-E7F6-35E8-B421-86822E61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A2ED31D-A036-B28B-20C7-9DDAED839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Matrice dei rischi (da usare con cautela)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EBCE65A-B8F0-1FFC-3AD6-3C775A367A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5FFFED-5696-210B-B966-D32402F24B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noProof="0" dirty="0"/>
              <a:t>Matrice standard 5×5: probabilità vs impatto</a:t>
            </a:r>
          </a:p>
          <a:p>
            <a:r>
              <a:rPr lang="en-GB" sz="2000" noProof="0" dirty="0"/>
              <a:t>Utile per stabilire le priorità, pericolosa per la falsa precisione</a:t>
            </a:r>
          </a:p>
          <a:p>
            <a:r>
              <a:rPr lang="en-GB" sz="2000" noProof="0" dirty="0"/>
              <a:t>Mitigare tramite:</a:t>
            </a:r>
          </a:p>
          <a:p>
            <a:pPr marL="630238" lvl="1" indent="-273050"/>
            <a:r>
              <a:rPr lang="en-GB" sz="1800" noProof="0" dirty="0"/>
              <a:t>definizioni chiare</a:t>
            </a:r>
          </a:p>
          <a:p>
            <a:pPr marL="630238" lvl="1" indent="-273050"/>
            <a:r>
              <a:rPr lang="en-GB" sz="1800" noProof="0" dirty="0"/>
              <a:t>ipotesi documentate</a:t>
            </a:r>
          </a:p>
          <a:p>
            <a:pPr marL="630238" lvl="1" indent="-273050"/>
            <a:r>
              <a:rPr lang="en-GB" sz="1800" noProof="0" dirty="0"/>
              <a:t>analisi di sensibilità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2B24C-F013-21DD-60DF-70E223F00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7F2E00-9E22-7FEE-15A1-10E4DA41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5452873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8953C-12DE-BB1F-0B6A-B54ABA10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5B0611-8278-F2D0-489A-EB0D77E2D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Opzioni di trattamento del rischio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36141EC-D1EE-1463-4CC3-5FCF39A096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D6D1E17-2F6C-D150-36CA-DD406754CE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262773"/>
          </a:xfrm>
        </p:spPr>
        <p:txBody>
          <a:bodyPr>
            <a:normAutofit/>
          </a:bodyPr>
          <a:lstStyle/>
          <a:p>
            <a:r>
              <a:rPr lang="en-GB" sz="2000" noProof="0" dirty="0"/>
              <a:t>Evitare (modificare il progetto)</a:t>
            </a:r>
          </a:p>
          <a:p>
            <a:r>
              <a:rPr lang="en-GB" sz="2000" noProof="0" dirty="0"/>
              <a:t>Mitigare (controlli)</a:t>
            </a:r>
          </a:p>
          <a:p>
            <a:r>
              <a:rPr lang="en-GB" sz="2000" noProof="0" dirty="0"/>
              <a:t>Trasferire (assicurazione, contratti)</a:t>
            </a:r>
          </a:p>
          <a:p>
            <a:r>
              <a:rPr lang="en-GB" sz="2000" noProof="0" dirty="0"/>
              <a:t>Accettare (rischio residuo documentato)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BABE0F-559E-FB99-D13C-32120CC6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1C1B6F-2CBE-D6A4-D0F7-C609CA08A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4160968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FFA5-A5D2-D6ED-5939-1E0482607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670CF86-8ED7-7714-93EF-14D371A60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Controlli: esempi per CEI (mappati alle minacce)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380B824-05E1-91BE-D357-0688022200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ED26F0-AB2F-383E-8277-0A9D41CAD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762995"/>
          </a:xfrm>
        </p:spPr>
        <p:txBody>
          <a:bodyPr>
            <a:normAutofit fontScale="92500"/>
          </a:bodyPr>
          <a:lstStyle/>
          <a:p>
            <a:r>
              <a:rPr lang="en-GB" sz="2000" noProof="0" dirty="0"/>
              <a:t>Segmentazione e suddivisione in zone (limitazione dei movimenti laterali)</a:t>
            </a:r>
          </a:p>
          <a:p>
            <a:r>
              <a:rPr lang="en-GB" sz="2000" noProof="0" dirty="0"/>
              <a:t>Controlli rigorosi dell'accesso remoto (MFA, bastioni)</a:t>
            </a:r>
          </a:p>
          <a:p>
            <a:r>
              <a:rPr lang="en-GB" sz="2000" noProof="0" dirty="0"/>
              <a:t>Allowlisting, rafforzamento della configurazione</a:t>
            </a:r>
          </a:p>
          <a:p>
            <a:r>
              <a:rPr lang="en-GB" sz="2000" noProof="0" dirty="0"/>
              <a:t>Monitoraggio/IDS sensibile all'OT</a:t>
            </a:r>
          </a:p>
          <a:p>
            <a:r>
              <a:rPr lang="en-GB" sz="2000" noProof="0" dirty="0"/>
              <a:t>Backup/ripristino e ripristino testato</a:t>
            </a:r>
          </a:p>
          <a:p>
            <a:r>
              <a:rPr lang="en-GB" sz="2000" noProof="0" dirty="0"/>
              <a:t>Governance dell'accesso dei fornitori</a:t>
            </a:r>
          </a:p>
          <a:p>
            <a:r>
              <a:rPr lang="en-GB" sz="2000" noProof="0" dirty="0"/>
              <a:t>Controllo delle modifiche e registrazione per la logica PLC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FD5211-902B-2C84-E6E0-FF1E67663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17FCF9-D071-C463-89DD-22E15CF9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3635016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70F2-22DD-6D6D-8DA2-396AAA7A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8DDD793-4671-3B8F-D154-187BC2C2E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Risultato: Registro dei rischi (Cosa si ottiene)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CDD1CA3-C4DE-3B53-B46E-72AAA52EA1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F760C8-0A5D-D0F6-C93D-D21B61A1D6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39208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Un registro dei rischi CEI dovrebbe includere:</a:t>
            </a:r>
          </a:p>
          <a:p>
            <a:r>
              <a:rPr lang="en-GB" sz="2000" noProof="0" dirty="0"/>
              <a:t>Risorsa/funzione</a:t>
            </a:r>
          </a:p>
          <a:p>
            <a:r>
              <a:rPr lang="en-GB" sz="2000" noProof="0" dirty="0"/>
              <a:t>Scenario di minaccia</a:t>
            </a:r>
          </a:p>
          <a:p>
            <a:r>
              <a:rPr lang="en-GB" sz="2000" noProof="0" dirty="0"/>
              <a:t>Vulnerabilità/condizione</a:t>
            </a:r>
          </a:p>
          <a:p>
            <a:r>
              <a:rPr lang="en-GB" sz="2000" noProof="0" dirty="0"/>
              <a:t>Probabilità, impatto, valutazione del rischio</a:t>
            </a:r>
          </a:p>
          <a:p>
            <a:r>
              <a:rPr lang="en-GB" sz="2000" noProof="0" dirty="0"/>
              <a:t>Controlli esistenti</a:t>
            </a:r>
          </a:p>
          <a:p>
            <a:r>
              <a:rPr lang="en-GB" sz="2000" noProof="0" dirty="0"/>
              <a:t>Trattamenti raccomandati</a:t>
            </a:r>
          </a:p>
          <a:p>
            <a:r>
              <a:rPr lang="en-GB" sz="2000" noProof="0" dirty="0"/>
              <a:t>Responsabile, data di scadenza</a:t>
            </a:r>
          </a:p>
          <a:p>
            <a:r>
              <a:rPr lang="en-GB" sz="2000" noProof="0" dirty="0"/>
              <a:t>Rischio residuo e data di revisione</a:t>
            </a:r>
          </a:p>
          <a:p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F196DD-10B4-263A-A958-58EC78FB1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E93F3D-D690-9008-D553-4EF4B73CC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4481158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04B3-A79F-51FF-4809-36138C165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9884739-887F-728D-44F5-5C366836E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31281"/>
            <a:ext cx="5919103" cy="708846"/>
          </a:xfrm>
        </p:spPr>
        <p:txBody>
          <a:bodyPr>
            <a:normAutofit/>
          </a:bodyPr>
          <a:lstStyle/>
          <a:p>
            <a:r>
              <a:rPr lang="en-GB" sz="3200" noProof="0" dirty="0"/>
              <a:t>Conclusione e transizione all'argomento 3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8AE2BD5-358C-B3F1-A4D6-74BE495ADE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44C7C5-FD95-0F93-2447-6F597736C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1563" y="1086678"/>
            <a:ext cx="5840730" cy="23423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Le minacce e le vulnerabilità sono contestuali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La valutazione dei rischi è iterativa e favorisce la resilienza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Successivo: modellizzazione degli effetti a cascata e propagazione sistemica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B1934A-7318-2AF9-BD45-68EF0A2AB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D9B12F-5E0E-5F29-6E14-797F79227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9A2FA1-52F6-2072-71FC-02C3464DCE5B}"/>
              </a:ext>
            </a:extLst>
          </p:cNvPr>
          <p:cNvSpPr/>
          <p:nvPr/>
        </p:nvSpPr>
        <p:spPr>
          <a:xfrm>
            <a:off x="0" y="4123386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1F1B37-4BE3-5843-148D-433639BA6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465980"/>
              </p:ext>
            </p:extLst>
          </p:nvPr>
        </p:nvGraphicFramePr>
        <p:xfrm>
          <a:off x="253644" y="4427974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6247413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GB" noProof="0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GB" noProof="0" dirty="0"/>
              <a:t>Si prega di inviare tutte le domande a:</a:t>
            </a:r>
          </a:p>
          <a:p>
            <a:r>
              <a:rPr lang="en-GB" noProof="0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GB" noProof="0" dirty="0"/>
              <a:t>Effetti a cascata e valutazione dei rischi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noProof="0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GB" sz="2800" noProof="0" dirty="0"/>
              <a:t>La sicurezza informatica nelle tecnologie emergenti per la rete energetica </a:t>
            </a:r>
            <a:br>
              <a:rPr lang="en-GB" sz="2800" noProof="0" dirty="0"/>
            </a:br>
            <a:r>
              <a:rPr lang="en-GB" sz="2400" i="1" noProof="0" dirty="0"/>
              <a:t>Panoramica del corso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noProof="0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Introduzione alla sicurezza delle infrastrutture critiche e alle sfide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noProof="0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noProof="0" dirty="0"/>
              <a:t>Sicurezza e resilienza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noProof="0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Debolezze comuni in materia di sicurezza e panorama delle minacce</a:t>
            </a:r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noProof="0" dirty="0"/>
              <a:t>Normative e standard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noProof="0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Implicazioni relative alla privacy, all'etica, alla legalità e alla società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T2: Vulnerabilità comuni della sicurezza e panorama delle minacce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Minacce, vulnerabilità e valutazione dei rischi nel CEI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Da "cosa è fondamentale" → a "cosa può andare storto" e "come decidiamo le priorità"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Obiettivi didattici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Al termine di questo argomento, gli studenti saranno in grado di: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Identificare le fonti di minaccia, i vettori di attacco e gli obiettivi specifici dell'energia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Riconoscere le vulnerabilità e i vincoli comuni di OT/ICS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Costruire una catena di ragionamento asset-minaccia-vulnerabilità-impatto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Applicare un flusso di lavoro di valutazione dei rischi adeguato per CEI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Produrre un registro dei rischi e un piano di mitigazione prioritario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Perché il rischio è difficile nel settore energetico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10000"/>
          </a:bodyPr>
          <a:lstStyle/>
          <a:p>
            <a:r>
              <a:rPr lang="en-GB" sz="2000" noProof="0" dirty="0"/>
              <a:t>Le infrastrutture energetiche sono cyber-fisiche (azioni digitali → risultati fisici)</a:t>
            </a:r>
          </a:p>
          <a:p>
            <a:r>
              <a:rPr lang="en-GB" sz="2000" noProof="0" dirty="0"/>
              <a:t>La disponibilità e la sicurezza sono le priorità principali in materia di sicurezza</a:t>
            </a:r>
          </a:p>
          <a:p>
            <a:r>
              <a:rPr lang="en-GB" sz="2000" noProof="0" dirty="0"/>
              <a:t>I sistemi sono eterogenei: OT legacy + IT moderno + ecosistemi dei fornitori</a:t>
            </a:r>
          </a:p>
          <a:p>
            <a:r>
              <a:rPr lang="en-GB" sz="2000" noProof="0" dirty="0"/>
              <a:t>Gli impatti includono guasti a cascata in altri settori critici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098C-768E-5B2B-77BD-C9AE5D9F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419614-07F3-12F4-DB8B-7A2D91E2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Minaccia vs Vulnerabilità vs Rischio (Definizioni)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06EA83-947F-73F2-6539-F8D2668021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495E4B-EDEC-FE0E-0250-302B8FB91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Minaccia</a:t>
            </a:r>
            <a:r>
              <a:rPr lang="en-GB" sz="2000" noProof="0" dirty="0"/>
              <a:t>: qualcosa in grado di causare danni (attore, evento, condizione)</a:t>
            </a:r>
          </a:p>
          <a:p>
            <a:r>
              <a:rPr lang="en-GB" sz="2000" b="1" noProof="0" dirty="0"/>
              <a:t>Vulnerabilità</a:t>
            </a:r>
            <a:r>
              <a:rPr lang="en-GB" sz="2000" noProof="0" dirty="0"/>
              <a:t>: debolezza che può essere sfruttata</a:t>
            </a:r>
          </a:p>
          <a:p>
            <a:r>
              <a:rPr lang="en-GB" sz="2000" b="1" noProof="0" dirty="0"/>
              <a:t>Rischio</a:t>
            </a:r>
            <a:r>
              <a:rPr lang="en-GB" sz="2000" noProof="0" dirty="0"/>
              <a:t>: probabilità × impatto (in un determinato contesto)</a:t>
            </a:r>
          </a:p>
          <a:p>
            <a:r>
              <a:rPr lang="en-GB" sz="2000" b="1" noProof="0" dirty="0"/>
              <a:t>Controllo</a:t>
            </a:r>
            <a:r>
              <a:rPr lang="en-GB" sz="2000" noProof="0" dirty="0"/>
              <a:t>: misura volta a ridurre la probabilità e/o l'impatto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14E4D-6D16-0F3C-1338-5D867C283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E3DF8B-9756-5D6C-EF15-53B7537A8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6079573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E2EFC-BCD2-C3C0-8768-E5041704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1C09EA-3218-2499-4D72-416B5B01A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153416"/>
            <a:ext cx="4722388" cy="633769"/>
          </a:xfrm>
        </p:spPr>
        <p:txBody>
          <a:bodyPr>
            <a:normAutofit/>
          </a:bodyPr>
          <a:lstStyle/>
          <a:p>
            <a:r>
              <a:rPr lang="en-GB" sz="3200" noProof="0" dirty="0"/>
              <a:t>Tassonomia delle minacce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3D1261-4C85-8BE0-D075-94B164E6A9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ADF156-D82D-439A-A24C-8B01A26D0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GB" sz="2000" b="1" noProof="0" dirty="0"/>
              <a:t>Cyber</a:t>
            </a:r>
            <a:r>
              <a:rPr lang="en-GB" sz="2000" noProof="0" dirty="0"/>
              <a:t>: malware, ransomware, intrusione, distruzione dei dati</a:t>
            </a:r>
          </a:p>
          <a:p>
            <a:r>
              <a:rPr lang="en-GB" sz="2000" b="1" noProof="0" dirty="0"/>
              <a:t>Fisico</a:t>
            </a:r>
            <a:r>
              <a:rPr lang="en-GB" sz="2000" noProof="0" dirty="0"/>
              <a:t>: sabotaggio, furto, manomissione</a:t>
            </a:r>
          </a:p>
          <a:p>
            <a:r>
              <a:rPr lang="en-GB" sz="2000" b="1" noProof="0" dirty="0"/>
              <a:t>Ibrido</a:t>
            </a:r>
            <a:r>
              <a:rPr lang="en-GB" sz="2000" noProof="0" dirty="0"/>
              <a:t>: coordinato informatico + fisico</a:t>
            </a:r>
          </a:p>
          <a:p>
            <a:r>
              <a:rPr lang="en-GB" sz="2000" b="1" noProof="0" dirty="0"/>
              <a:t>Naturali/accidentali</a:t>
            </a:r>
            <a:r>
              <a:rPr lang="en-GB" sz="2000" noProof="0" dirty="0"/>
              <a:t>: tempeste, incendi, errori degli operatori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48D28E-C44C-5E2A-A372-CCD14CBAC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1D415E-CF76-0ECB-9D9D-B1D358A29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8D4DE6E-B94F-732A-FF56-FC27DE857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396581"/>
              </p:ext>
            </p:extLst>
          </p:nvPr>
        </p:nvGraphicFramePr>
        <p:xfrm>
          <a:off x="5809510" y="842831"/>
          <a:ext cx="6059910" cy="586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2778291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DE0F-917A-0B72-2948-4955ADF8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8D0D68F-C5B7-2095-E165-3692F49A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Attori minacciosi e motivazioni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9619877-0761-D861-1082-06EFFEB8C3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11614D-B885-0CE9-989E-49F2271DB4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10000"/>
          </a:bodyPr>
          <a:lstStyle/>
          <a:p>
            <a:r>
              <a:rPr lang="en-GB" sz="2000" noProof="0" dirty="0"/>
              <a:t>Stati nazionali / APT (disturbo strategico, intelligence)</a:t>
            </a:r>
          </a:p>
          <a:p>
            <a:r>
              <a:rPr lang="en-GB" sz="2000" noProof="0" dirty="0"/>
              <a:t>Gruppi di criminali informatici (estorsione, monetizzazione)</a:t>
            </a:r>
          </a:p>
          <a:p>
            <a:r>
              <a:rPr lang="en-GB" sz="2000" noProof="0" dirty="0"/>
              <a:t>Insider (malintenzionati o negligenti)</a:t>
            </a:r>
          </a:p>
          <a:p>
            <a:r>
              <a:rPr lang="en-GB" sz="2000" noProof="0" dirty="0"/>
              <a:t>Hacktivisti (pressione pubblica)</a:t>
            </a:r>
          </a:p>
          <a:p>
            <a:r>
              <a:rPr lang="en-GB" sz="2000" noProof="0" dirty="0"/>
              <a:t>Compromissione della catena di approvvigionamento (accesso tramite parti fidate)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E19E3-AF99-5AFC-6DA0-B5415CC3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B799A4-3BF1-1A7E-3AE6-6E72BA15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88335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1534</Words>
  <Application>Microsoft Office PowerPoint</Application>
  <PresentationFormat>Widescreen</PresentationFormat>
  <Paragraphs>245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T2: Common Security Weaknesses and Threat Landscape </vt:lpstr>
      <vt:lpstr>Learning Objectives</vt:lpstr>
      <vt:lpstr>Why Risk Is Hard in Energy</vt:lpstr>
      <vt:lpstr>Threat vs Vulnerability vs Risk (Definitions)</vt:lpstr>
      <vt:lpstr>CEI Threat Taxonomy</vt:lpstr>
      <vt:lpstr>Threat Actors &amp; Motivations</vt:lpstr>
      <vt:lpstr>Attack Surfaces in CEI (Where Attacks Enter)</vt:lpstr>
      <vt:lpstr>Typical Attack Paths: IT → OT</vt:lpstr>
      <vt:lpstr>Energy-Specific High-Value Targets</vt:lpstr>
      <vt:lpstr>Vulnerabilities: Why OT/ICS Is Different</vt:lpstr>
      <vt:lpstr>Common OT Vulnerability Classes</vt:lpstr>
      <vt:lpstr>Vulnerabilities in the Supply Chain</vt:lpstr>
      <vt:lpstr>Human Factors in Energy Risk</vt:lpstr>
      <vt:lpstr>Risk Assessment Goals in CEI</vt:lpstr>
      <vt:lpstr>Risk Assessment Workflow (CEI-friendly)</vt:lpstr>
      <vt:lpstr>Step 1: Scoping &amp; Boundaries</vt:lpstr>
      <vt:lpstr>Step 2: Asset &amp; Function Criticality</vt:lpstr>
      <vt:lpstr>Step 3: Threat Modelling for CEI</vt:lpstr>
      <vt:lpstr>Step 4: Likelihood Estimation (Practical)</vt:lpstr>
      <vt:lpstr>Step 5: Impact Estimation (CEI impact dimensions)</vt:lpstr>
      <vt:lpstr>Risk Matrix (Use Carefully)</vt:lpstr>
      <vt:lpstr>Risk Treatment Options</vt:lpstr>
      <vt:lpstr>Controls: Examples for CEI (Mapped to Threats)</vt:lpstr>
      <vt:lpstr>Output: Risk Register (What You Deliver)</vt:lpstr>
      <vt:lpstr>Wrap-up &amp; Bridge to Topic 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2026-01-05T16:30:31.0000000Z</dcterms:modified>
  <version>Ver-1</version>
  <keywords>, docId:D7DDCFFEFB9A950FCB5CB7F4FC0FF917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