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4"/>
  </p:notesMasterIdLst>
  <p:handoutMasterIdLst>
    <p:handoutMasterId r:id="rId25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39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3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90" d="100"/>
          <a:sy n="90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29/5/2024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29/5/2024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significance of regulatory frameworks in ensuring the security of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an overview of key frameworks and guidelines.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compliance with legal and regulatory obligations to mitigate risks and enhance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components of the NIST Cybersecurity Framework and its relevance to critical infrastructure 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a step-by-step guide to implementing the NIST Framework.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benefits of adopting the framework, including improved risk management and security posture.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ISO/IEC 27001 and 27002 standards and their importance in information security management.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certification process and the benefits of achieving ISO/IEC certification for critical infrastructure operators.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how these standards help in establishing, implementing, maintaining, and continually improving an 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role of ENISA in providing cybersecurity guidelines and best practices.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ETSI standards for securing telecommunications and their relevance to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how ENISA and ETSI guidelines can be applied to enhance security in critical infrastructure sectors.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common challenges organizations face in complying with regulations and standards.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strategies to overcome these challenges, such as conducting regular audits, implementing continuous monitoring systems, and ensuring ongoing staff training.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leveraging technology to manage compliance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background on the scenario, describing the regulatory changes and the compliance challenges faced by the energy company.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potential impacts of non-compliance, including fines, operational disruptions, and increased security risks.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staying updated with regulatory changes and proactively managing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steps taken by the energy company to address the compliance challenges, including conducting a compliance audit and updating security policies.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engaging with regulators to understand and meet compliance requirements.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measures to ensure ongoing compliance, such as implementing compliance management systems, regular staff training, and continuous monitoring.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91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Welcome the participants to the session.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yourself and briefly outline your background in cybersecurity and energy technologies.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Mention the goal of today’s presentation: to provide an overview of cybersecurity challenges in emerging energy technologies.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Describe how various critical infrastructures are interconnected and reliant on each other.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real-world examples to illustrate these interdependencies.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identifying and prioritizing critical components within these systems to enhance resilience and response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concept of cascading effects and provide examples of how incidents in one sector can affect others.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tools and methodologies used to model and visualize these relationships.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understanding cascading effects for effective contingency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process of identifying and assessing risks in critical infrastructure.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common risk assessment methodologies and standards.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different types of threats that critical infrastructures may face and the importance of a comprehensive risk management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Detail the steps involved in the risk management process.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tools used in risk assessment and management, such as risk matrices and scenario analysis.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best practices for effectively implementing a risk management process to enhance the security and resilience of critical infrastructures.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background on the scenario, describing the natural disaster and its immediate impact on various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cascading effects and how disruptions in one sector led to failures in others.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challenges faced during recovery and the importance of interdependency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steps taken during the emergency response, including coordination among different sectors and agencies.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public communication and effective resource allocation during a crisis.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measures to enhance infrastructure resilience and the role of regular drills and cross-sector collaboration in preparedness.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Critical Energy Infrastructure Security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Response and Mitigation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Response: Emergency response coordination, resource allocation, public communication.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Mitigation: Enhancing infrastructure resilience, cross-sector collaboration, regular drills and exercises.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Topic-04 - Regulations and Standards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Overview of Regulatory Frameworks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NIST Cybersecurity Framework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ISO/IEC Standards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ENISA and ETSI Guidelines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Compliance Challenges and Strategies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Scenario Overview “Regulatory Compliance in the Energy Sector”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Response and Mitigation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Overview of Regulatory Frameworks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 of Regulations: Ensuring security and compliance in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Frameworks: NIST, ISO, ENISA, ETSI guidelines.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Compliance Requirements: Legal and regulatory obligations for critical infrastructure operators.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NIST Cybersecurity Framework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Framework Overview: NIST Cybersecurity Framework components: Identify, Protect, Detect, Respond, Recover.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Implementation: Steps for implementing the NIST Framework in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Benefits: Enhanced risk management, improved security posture.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ISO/IEC Standards</a:t>
            </a:r>
            <a:endParaRPr lang="en-US" sz="1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ISO/IEC 27001: Information security management systems (ISMS) requirements.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ISO/IEC 27002: Code of practice for information security controls.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Certification: Process and benefits of obtaining ISO/IEC certification.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ENISA and ETSI Guidelines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ENISA: European Union Agency for Cybersecurity guidelines and best practices.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ETSI: European Telecommunications Standards Institute standards for securing communications.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Application: Relevance and application of ENISA and ETSI guidelines in critical infrastructure security.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Compliance Challenges and Strategies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Challenges: Keeping up with evolving regulations, resource constraints, complexity of compliance.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Strategies: Regular audits, continuous monitoring, staff training, leveraging technology for compliance management.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Scenario Overview “Regulatory Compliance in the Energy Sector”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Description: An energy company faces compliance challenges with new regulations introduced by the government.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Impact: Potential fines, operational disruptions, increased security risks.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Response and Mitigation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Response: Conducting a compliance audit, updating security policies, engaging with regulators.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Mitigation: Implementing compliance management systems, regular staff training, continuous monitoring.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9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T3.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Cascading Effects and Risk Assessment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T4.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Regulations and Standards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Topic-03 - Cascading Effects and Risk Assessment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Relations and Interdependencies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err="1"/>
              <a:t>Visualisation</a:t>
            </a:r>
            <a:r>
              <a:rPr lang="en-US" sz="1400" dirty="0"/>
              <a:t> of the Cascading Effect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Risk Management and Assessment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Risk Management Process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Scenario Overview “Natural Disaster Impact on Interconnected Critical Infrastructures”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Response and Mitigation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Relations and Interdependencies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Interdependencies: Explanation of how different critical infrastructures are interlinked.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Energy sector's reliance on IT systems, water supply dependent on electricity.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Priority and Criticality: Determining levels of priority and criticality among interconnected systems.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</a:t>
            </a:r>
            <a:r>
              <a:rPr lang="en-US" sz="1800" dirty="0" err="1"/>
              <a:t>Visualisation</a:t>
            </a:r>
            <a:r>
              <a:rPr lang="en-US" sz="1800" dirty="0"/>
              <a:t> of the Cascading Effect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Cascading Effects: How an incident in one infrastructure can impact others.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Modeling Relationships: Tools and methods to visualize and analyze interdependencies.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Power outage leading to transportation disruptions, IT failure affecting healthcare systems.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Risk Management and Assessment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Risk Identification: Identifying potential threats and vulnerabilities in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Assessment Methods: Overview of risk assessment methodologies (e.g., ISO 31000, NIST SP 800-30).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Types of Threats: Cyber, physical, and natural threats.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Risk Management Process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Steps: Risk identification, analysis, evaluation, treatment, monitoring, and review.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Tools: Risk matrices, heat maps, scenario analysis.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Implementation: Best practices for implementing a risk management process in critical infrastructure.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Scenario Overview “Natural Disaster Impact on Interconnected Critical Infrastructures”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Description: A major earthquake disrupts multiple critical infrastructures, including energy, water, and transportation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Impact: Cascading failures, prolonged outages, and recovery challenges.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1359</Words>
  <Application>Microsoft Office PowerPoint</Application>
  <PresentationFormat>Widescreen</PresentationFormat>
  <Paragraphs>147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Critical Energy Infrastructure Security</vt:lpstr>
      <vt:lpstr>PowerPoint Presentation</vt:lpstr>
      <vt:lpstr>Cybersecurity in Emerging Technologies for the Energy Network – Course Overview</vt:lpstr>
      <vt:lpstr>Training Outline Topic-03 - Cascading Effects and Risk Assessment</vt:lpstr>
      <vt:lpstr>1. Relations and Interdependencies</vt:lpstr>
      <vt:lpstr>2. Visualisation of the Cascading Effect</vt:lpstr>
      <vt:lpstr>3. Risk Management and Assessment</vt:lpstr>
      <vt:lpstr>4. Risk Management Process</vt:lpstr>
      <vt:lpstr>5. Scenario Overview “Natural Disaster Impact on Interconnected Critical Infrastructures”</vt:lpstr>
      <vt:lpstr>6. Response and Mitigation</vt:lpstr>
      <vt:lpstr>Training Outline:   Topic-04 - Regulations and Standards</vt:lpstr>
      <vt:lpstr>1. Overview of Regulatory Frameworks</vt:lpstr>
      <vt:lpstr>2. NIST Cybersecurity Framework</vt:lpstr>
      <vt:lpstr>3. ISO/IEC Standards</vt:lpstr>
      <vt:lpstr>4. ENISA and ETSI Guidelines</vt:lpstr>
      <vt:lpstr>5. Compliance Challenges and Strategies</vt:lpstr>
      <vt:lpstr>6. Scenario Overview “Regulatory Compliance in the Energy Sector”</vt:lpstr>
      <vt:lpstr>7. Response and Mitigation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2024-05-29T13:43:52Z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