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4"/>
  </p:notesMasterIdLst>
  <p:handoutMasterIdLst>
    <p:handoutMasterId r:id="rId25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3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30/04/2025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" noProof="0"/>
              <a:t>Κάντε κλικ για να επεξεργαστείτε στυλ κειμένου υποδείγματος</a:t>
            </a:r>
          </a:p>
          <a:p>
            <a:pPr lvl="1"/>
            <a:r>
              <a:rPr lang="el" noProof="0"/>
              <a:t>Δεύτερο επίπεδο</a:t>
            </a:r>
          </a:p>
          <a:p>
            <a:pPr lvl="2"/>
            <a:r>
              <a:rPr lang="el" noProof="0"/>
              <a:t>Τρίτο επίπεδο</a:t>
            </a:r>
          </a:p>
          <a:p>
            <a:pPr lvl="3"/>
            <a:r>
              <a:rPr lang="el" noProof="0"/>
              <a:t>Τέταρτο επίπεδο</a:t>
            </a:r>
          </a:p>
          <a:p>
            <a:pPr lvl="4"/>
            <a:r>
              <a:rPr lang="el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Συζήτηση σχετικά με τη σημασία των ρυθμιστικών πλαισίων για τη διασφάλιση της ασφάλειας των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Παρέχετε μια επισκόπηση των βασικών πλαισίων και κατευθυντήριων γραμμών.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συμμόρφωσης με τις νομικές και κανονιστικές υποχρεώσεις για τον μετριασμό των κινδύνων και την ενίσχυση της ασφάλειας.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τις συνιστώσες του πλαισίου κυβερνοασφάλειας NIST και τη συνάφειά του με την ασφάλεια των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Παρέχετε έναν οδηγό βήμα προς βήμα για την εφαρμογή του πλαισίου NIST.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τα οφέλη από την υιοθέτηση του πλαισίου, συμπεριλαμβανομένης της βελτιωμένης διαχείρισης κινδύνων και της στάσης ασφαλείας.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προτύπων ISO / IEC 27001 και 27002 και της σημασίας τους στη διαχείριση της ασφάλειας των πληροφοριών.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διαδικασία πιστοποίησης και τα οφέλη από την επίτευξη πιστοποίησης ISO / IEC για τους φορείς εκμετάλλευσης υποδομών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πώς αυτά τα πρότυπα βοηθούν στη δημιουργία, εφαρμογή, διατήρηση και συνεχή βελτίωση ενός 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τον ρόλο του ENISA στην παροχή κατευθυντήριων γραμμών και βέλτιστων πρακτικών για 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Συζήτηση των προτύπων του ETSI για την ασφάλεια των τηλεπικοινωνιών και της συνάφειάς τους με τις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παραδειγμάτων σχετικά με τον τρόπο με τον οποίο μπορούν να εφαρμοστούν οι κατευθυντήριες γραμμές του ENISA και του ETSI για την ενίσχυση της ασφάλειας σε τομείς υποδομών ζωτικής σημασίας.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κοινές προκλήσεις που αντιμετωπίζουν οι οργανισμοί κατά τη συμμόρφωση με τους κανονισμούς και τα πρότυπα.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στρατηγικών για την αντιμετώπιση αυτών των προκλήσεων, όπως η διεξαγωγή τακτικών ελέγχων, η εφαρμογή συστημάτων συνεχούς παρακολούθησης και η διασφάλιση της συνεχούς κατάρτισης του προσωπικού.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αξιοποίησης της τεχνολογίας για την αποτελεσματική διαχείριση της συμμόρφωσης.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το υπόβαθρο του σεναρίου, περιγράφοντας τις ρυθμιστικές αλλαγές και τις προκλήσεις συμμόρφωσης που αντιμετωπίζει η εταιρεία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πιθανές επιπτώσεις της μη συμμόρφωσης, συμπεριλαμβανομένων των προστίμων, των λειτουργικών διαταραχών και των αυξημένων κινδύνων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συνεχούς ενημέρωσης σχετικά με τις κανονιστικές αλλαγές και της προληπτικής διαχείρισης της συμμόρφωσης.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τα μέτρα που έλαβε η εταιρεία ενέργειας για την αντιμετώπιση των προκλήσεων συμμόρφωσης, συμπεριλαμβανομένης της διεξαγωγής ελέγχου συμμόρφωσης και της επικαιροποίησης των πολιτικών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της συνεργασίας με τις ρυθμιστικές αρχές για την κατανόηση και την εκπλήρωση των απαιτήσεων συμμόρφωσης.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μέτρα για τη διασφάλιση της συνεχούς συμμόρφωσης, όπως η εφαρμογή συστημάτων διαχείρισης συμμόρφωσης, η τακτική εκπαίδευση του προσωπικού και η συνεχής παρακολούθηση.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Καλωσορίστε τους συμμετέχοντες στη συνεδρία.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Παρουσιάστε τον εαυτό σας και περιγράψτε εν συντομία το υπόβαθρό σας στην ασφάλεια στον κυβερνοχώρο και τις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τον στόχο της σημερινής παρουσίασης: να παρέχει μια επισκόπηση των προκλήσεων στον τομέα της ασφάλειας στον κυβερνοχώρο στις αναδυόμενες ενεργειακές τεχνολογίες.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τον τρόπο με τον οποίο οι διάφορες υποδομές ζωτικής σημασίας διασυνδέονται και εξαρτώνται η μία από την άλλη.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πραγματικού κόσμου για να απεικονίσετε αυτές τις αλληλεξαρτήσεις.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του εντοπισμού και της ιεράρχησης κρίσιμων στοιχείων σε αυτά τα συστήματα για την ενίσχυση της ανθεκτικότητας και των στρατηγικών απόκρισης.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την έννοια των αλυσιδωτών επιπτώσεων και δώστε παραδείγματα για το πώς τα συμβάντα σε έναν τομέα μπορούν να επηρεάσουν άλλους.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εργαλείων και μεθοδολογιών που χρησιμοποιούνται για τη μοντελοποίηση και την οπτικοποίηση αυτών των σχέσεων.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κατανόησης των αλυσιδωτών επιπτώσεων για αποτελεσματικό σχεδιασμό έκτακτης ανάγκης.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διαδικασία εντοπισμού και αξιολόγησης κινδύνων σε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Καθιέρωση κοινών μεθοδολογιών και προτύπων εκτίμησης κινδύνου.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παραδειγμάτων διαφόρων τύπων απειλών που ενδέχεται να αντιμετωπίσουν οι υποδομές ζωτικής σημασίας και της σημασίας μιας ολοκληρωμένης στρατηγικής διαχείρισης κινδύνων.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λεπτομερώς τα βήματα που εμπλέκονται στη διαδικασία διαχείρισης κινδύνου.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εργαλείων που χρησιμοποιούνται στην εκτίμηση και διαχείριση κινδύνων, όπως πίνακες κινδύνου και ανάλυση σεναρίων.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βέλτιστων πρακτικών για την αποτελεσματική εφαρμογή μιας διαδικασίας διαχείρισης κινδύνων για την ενίσχυση της ασφάλειας και της ανθεκτικότητας των υποδομών ζωτικής σημασίας.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το υπόβαθρο του σεναρίου, περιγράφοντας τη φυσική καταστροφή και τον άμεσο αντίκτυπό της σε διάφορες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αλυσιδωτές επιπτώσεις και πώς οι διαταραχές σε έναν τομέα οδήγησαν σε αποτυχίες σε άλλους.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Ανάδειξη των προκλήσεων που αντιμετωπίζει η ανάκαμψη και της σημασίας της ανάλυσης αλληλεξάρτησης.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τα μέτρα που ελήφθησαν κατά την αντιμετώπιση καταστάσεων έκτακτης ανάγκης, συμπεριλαμβανομένου του συντονισμού μεταξύ διαφόρων τομέων και οργανισμών.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της δημόσιας επικοινωνίας και της αποτελεσματικής κατανομής πόρων κατά τη διάρκεια μιας κρίσης.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·Επισήμανση μέτρων για την ενίσχυση της ανθεκτικότητας των υποδομών και του ρόλου των τακτικών ασκήσεων και της διατομεακής συνεργασίας στην ετοιμότητα.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l"/>
              <a:t>Προσθήκη τίτλου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l" sz="4000" dirty="0"/>
              <a:t>Ασφάλεια ενεργειακών </a:t>
            </a:r>
            <a:r>
              <a:rPr lang="el-GR" sz="4000" dirty="0"/>
              <a:t>κρίσιμων </a:t>
            </a:r>
            <a:r>
              <a:rPr lang="el" sz="4000"/>
              <a:t>υποδομών </a:t>
            </a:r>
            <a:endParaRPr lang="el" sz="4000" dirty="0"/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l" dirty="0"/>
              <a:t>ΠαρουσΙαση απΟ: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l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7" name="Picture Placeholder 46" descr="Ασπρόμαυρο εξώφυλλο με μπλε τετράγωνα&#10;&#10;Περιγραφή που δημιουργείται αυτόματα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Αντιμετώπιση και μετριασμός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Αντίδραση: Συντονισμός αντιμετώπισης καταστάσεων έκτακτης ανάγκης, κατανομή πόρων, δημόσια επικοινωνία.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Μετριασμός: Ενίσχυση της ανθεκτικότητας των υποδομών, διατομεακή συνεργασία, τακτικές ασκήσεις και ασκήσεις.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l">
                <a:solidFill>
                  <a:schemeClr val="accent1"/>
                </a:solidFill>
              </a:rPr>
              <a:t>Περίγραμμα εκπαίδευσης: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l"/>
              <a:t>Θέμα-04 - Κανονισμοί και πρότυπα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Επισκόπηση των κανονιστικών πλαισίων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Πλαίσιο κυβερνοασφάλειας NIST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Πρότυπα ISO/IEC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Κατευθυντήριες γραμμές του ENISA και του ETSI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Προκλήσεις και στρατηγικές συμμόρφωσης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Επισκόπηση σεναρίου "Κανονιστική συμμόρφωση στον τομέα της ενέργειας"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Αντιμετώπιση και μετριασμός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Επισκόπηση των κανονιστικών πλαισίων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των κανονισμών: Διασφάλιση της ασφάλειας και της </a:t>
            </a: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συμμόρφωσης στις κρίσιμες υποδομές.</a:t>
            </a:r>
            <a:endParaRPr lang="el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Βασικά πλαίσια: κατευθυντήριες γραμμές NIST, ISO, ENISA, ETSI.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Απαιτήσεις συμμόρφωσης: Νομικές και κανονιστικές υποχρεώσεις για τους φορείς εκμετάλλευσης υποδομών ζωτικής σημασίας.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Πλαίσιο κυβερνοασφάλειας NIST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Επισκόπηση πλαισίου: Στοιχεία πλαισίου ασφάλειας στον κυβερνοχώρο NIST: Αναγνώριση, προστασία, εντοπισμός, απόκριση, ανάκτηση.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Εφαρμογή: Βήματα για την εφαρμογή του πλαισίου NIST σε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Οφέλη: Βελτιωμένη διαχείριση κινδύνων, βελτιωμένη στάση ασφαλείας.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</a:t>
            </a:r>
            <a:r>
              <a:rPr lang="e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Πρότυπα ISO/IEC</a:t>
            </a:r>
            <a:endParaRPr lang="en-US" sz="180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27001: Απαιτήσεις συστημάτων διαχείρισης ασφάλειας πληροφοριών (ISMS).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27002: Κώδικας πρακτικής για ελέγχους ασφάλειας πληροφοριών.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Πιστοποίηση: Διαδικασία και οφέλη από την απόκτηση πιστοποίησης ISO / IEC.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Κατευθυντήριες γραμμές του ENISA και του ETSI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ENISA: Κατευθυντήριες γραμμές και βέλτιστες πρακτικές του Οργανισμού της Ευρωπαϊκής Ένωσης για την Κυβερνοασφάλεια.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ETSI: Πρότυπα του Ευρωπαϊκού Ινστιτούτου Τηλεπικοινωνιακών Προτύπων για την ασφάλεια των επικοινωνιών.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Εφαρμογή: Συνάφεια και εφαρμογή των κατευθυντήριων γραμμών του ENISA και του ETSI για την ασφάλεια των υποδομών ζωτικής σημασίας.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Προκλήσεις και στρατηγικές συμμόρφωσης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Προκλήσεις: Συμβαδίζοντας με τους εξελισσόμενους κανονισμούς, τους περιορισμούς πόρων, την πολυπλοκότητα της συμμόρφωσης.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Στρατηγικές: Τακτικοί έλεγχοι, συνεχής παρακολούθηση, εκπαίδευση προσωπικού, αξιοποίηση της τεχνολογίας για τη διαχείριση της συμμόρφωσης.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Επισκόπηση σεναρίου «Κανονιστική συμμόρφωση στον τομέα της ενέργειας»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Περιγραφή: Μια εταιρεία ενέργειας αντιμετωπίζει προκλήσεις συμμόρφωσης με τους νέους κανονισμούς που εισήγαγε η κυβέρνηση.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Αποτέλεσμα: Πιθανά πρόστιμα, λειτουργικές διαταραχές, αυξημένοι κίνδυνοι ασφαλείας.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7. Αντιμετώπιση και μετριασμός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Απόκριση: Διεξαγωγή ελέγχου συμμόρφωσης, ενημέρωση πολιτικών ασφαλείας, συνεργασία με ρυθμιστικές αρχές.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Μετριασμός: Εφαρμογή συστημάτων διαχείρισης συμμόρφωσης, τακτική εκπαίδευση προσωπικού, συνεχής παρακολούθηση.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l"/>
              <a:t>Ευχαριστώ</a:t>
            </a:r>
          </a:p>
        </p:txBody>
      </p:sp>
      <p:pic>
        <p:nvPicPr>
          <p:cNvPr id="6" name="Picture Placeholder 5" descr="Ένα άτομο και ένα άτομο που κοιτάζει μια οθόνη υπολογιστή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l"/>
              <a:t>Στείλτε όλες τις ερωτήσεις στη διεύθυνση:</a:t>
            </a:r>
          </a:p>
          <a:p>
            <a:r>
              <a:rPr lang="el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Ένα άτομο που γράφει σε ένα γραφείο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l" sz="280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l"/>
              <a:t>Τ3.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l" sz="1700"/>
              <a:t>Αλυσιδωτές επιπτώσεις και εκτίμηση κινδύνου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l"/>
              <a:t>Τ4.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l" sz="1700"/>
              <a:t>Κανονισμοί και πρότυπα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l">
                <a:solidFill>
                  <a:schemeClr val="accent1"/>
                </a:solidFill>
              </a:rPr>
              <a:t>Εκπαιδευτικό Περίγραμμα</a:t>
            </a:r>
            <a:br>
              <a:rPr lang="en-US">
                <a:solidFill>
                  <a:schemeClr val="accent1"/>
                </a:solidFill>
              </a:rPr>
            </a:br>
            <a:r>
              <a:rPr lang="el"/>
              <a:t>Θέμα-03 - Αλυσιδωτές Επιδράσεις και Εκτίμηση Κινδύνου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Σχέσεις και αλληλεξαρτήσεις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err="1"/>
              <a:t>Οπτικοποίηση του φαινομένου διαδοχικότητας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Διαχείριση και αξιολόγηση κινδύνων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Διαδικασία Διαχείρισης Κινδύνων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Επισκόπηση σεναρίου «Επιπτώσεις φυσικών καταστροφών σε διασυνδεδεμένες υποδομές ζωτικής σημασίας»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/>
              <a:t>Αντιμετώπιση και μετριασμός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Σχέσεις και αλληλεξαρτήσεις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Αλληλεξαρτήσεις: Επεξήγηση του τρόπου με τον οποίο διασυνδέονται διαφορετικές υποδομές ζωτικής σημασίας.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εξάρτηση του ενεργειακού τομέα από συστήματα πληροφορικής, εξάρτηση της παροχής νερού από την ηλεκτρική ενέργεια.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Προτεραιότητα και κρισιμότητα: Προσδιορισμός επιπέδων προτεραιότητας και κρισιμότητας μεταξύ διασυνδεδεμένων συστημάτων.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Απεικόνιση του φαινομένου διαδοχικότητας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Αλυσιδωτές επιπτώσεις: Πώς ένα περιστατικό σε μια υποδομή μπορεί να επηρεάσει άλλες.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Μοντελοποίηση σχέσεων: Εργαλεία και μέθοδοι οπτικοποίησης και ανάλυσης αλληλεξαρτήσεων.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διακοπή ρεύματος που οδηγεί σε διακοπές στις μεταφορές, βλάβη πληροφορικής που επηρεάζει τα συστήματα υγειονομικής περίθαλψης.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Διαχείριση και αξιολόγηση κινδύνων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Αναγνώριση κινδύνων: Εντοπισμός πιθανών απειλών και τρωτών σημείων σε κρίσιμες υποδομές.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Μέθοδοι αξιολόγησης: Επισκόπηση των μεθοδολογιών εκτίμησης κινδύνου (π.χ. ISO 31000, NIST SP 800-30).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Τύποι απειλών: Απειλές στον κυβερνοχώρο, φυσικές και φυσικές απειλές.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Διαδικασία Διαχείρισης Κινδύνων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Βήματα: Εντοπισμός, ανάλυση, αξιολόγηση, θεραπεία, παρακολούθηση και επανεξέταση κινδύνου.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Εργαλεία: Πίνακες κινδύνου, χάρτες θερμότητας, ανάλυση σεναρίων.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Εφαρμογή: Βέλτιστες πρακτικές για την εφαρμογή μιας διαδικασίας διαχείρισης κινδύνων σε υποδομές ζωτικής σημασίας.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Επισκόπηση σεναρίου «Επιπτώσεις φυσικών καταστροφών σε διασυνδεδεμένες υποδομές ζωτικής σημασίας»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Περιγραφή: Ένας μεγάλος σεισμός διαταράσσει πολλές κρίσιμες υποδομές, συμπεριλαμβανομένων των συστημάτων ενέργειας, νερού και μεταφορών.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Αποτέλεσμα: Διαδοχικές αποτυχίες, παρατεταμένες διακοπές λειτουργίας και προκλήσεις αποκατάστασης.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Widescreen</PresentationFormat>
  <Paragraphs>147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Ασφάλεια ενεργειακών κρίσιμων υποδομών </vt:lpstr>
      <vt:lpstr>PowerPoint Presentation</vt:lpstr>
      <vt:lpstr>Κυβερνοασφάλεια στις αναδυόμενες τεχνολογίες για το ενεργειακό δίκτυο – Επισκόπηση μαθήματος</vt:lpstr>
      <vt:lpstr>Εκπαιδευτικό Περίγραμμα Θέμα-03 - Αλυσιδωτές Επιδράσεις και Εκτίμηση Κινδύνου</vt:lpstr>
      <vt:lpstr>1. Σχέσεις και αλληλεξαρτήσεις</vt:lpstr>
      <vt:lpstr>2. Απεικόνιση του φαινομένου διαδοχικότητας</vt:lpstr>
      <vt:lpstr>3. Διαχείριση και αξιολόγηση κινδύνων</vt:lpstr>
      <vt:lpstr>4. Διαδικασία Διαχείρισης Κινδύνων</vt:lpstr>
      <vt:lpstr>5. Επισκόπηση σεναρίου «Επιπτώσεις φυσικών καταστροφών σε διασυνδεδεμένες υποδομές ζωτικής σημασίας»</vt:lpstr>
      <vt:lpstr>6. Αντιμετώπιση και μετριασμός</vt:lpstr>
      <vt:lpstr>Περίγραμμα εκπαίδευσης:   Θέμα-04 - Κανονισμοί και πρότυπα</vt:lpstr>
      <vt:lpstr>1. Επισκόπηση των κανονιστικών πλαισίων</vt:lpstr>
      <vt:lpstr>2. Πλαίσιο κυβερνοασφάλειας NIST</vt:lpstr>
      <vt:lpstr>3. Πρότυπα ISO/IEC</vt:lpstr>
      <vt:lpstr>4. Κατευθυντήριες γραμμές του ENISA και του ETSI</vt:lpstr>
      <vt:lpstr>5. Προκλήσεις και στρατηγικές συμμόρφωσης</vt:lpstr>
      <vt:lpstr>6. Επισκόπηση σεναρίου «Κανονιστική συμμόρφωση στον τομέα της ενέργειας»</vt:lpstr>
      <vt:lpstr>7. Αντιμετώπιση και μετριασμός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2025-04-30T19:36:06Z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