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5"/>
  </p:notesMasterIdLst>
  <p:handoutMasterIdLst>
    <p:handoutMasterId r:id="rId36"/>
  </p:handoutMasterIdLst>
  <p:sldIdLst>
    <p:sldId id="376" r:id="rId5"/>
    <p:sldId id="407" r:id="rId6"/>
    <p:sldId id="388" r:id="rId7"/>
    <p:sldId id="408" r:id="rId8"/>
    <p:sldId id="409" r:id="rId9"/>
    <p:sldId id="481" r:id="rId10"/>
    <p:sldId id="480" r:id="rId11"/>
    <p:sldId id="482" r:id="rId12"/>
    <p:sldId id="483" r:id="rId13"/>
    <p:sldId id="484" r:id="rId14"/>
    <p:sldId id="485" r:id="rId15"/>
    <p:sldId id="486" r:id="rId16"/>
    <p:sldId id="487" r:id="rId17"/>
    <p:sldId id="503" r:id="rId18"/>
    <p:sldId id="488" r:id="rId19"/>
    <p:sldId id="489" r:id="rId20"/>
    <p:sldId id="490" r:id="rId21"/>
    <p:sldId id="491" r:id="rId22"/>
    <p:sldId id="492" r:id="rId23"/>
    <p:sldId id="504" r:id="rId24"/>
    <p:sldId id="493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3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1144" y="11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2C41557-D8EA-4022-B67D-318410373776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F2C31D5-1385-4636-97BF-A398446D6225}">
      <dgm:prSet phldrT="[Text]" phldr="0" custT="1"/>
      <dgm:spPr/>
      <dgm:t>
        <a:bodyPr/>
        <a:lstStyle/>
        <a:p>
          <a:r>
            <a:rPr lang="en-GB" sz="6000" b="1" dirty="0">
              <a:solidFill>
                <a:schemeClr val="bg1"/>
              </a:solidFill>
            </a:rPr>
            <a:t>CI</a:t>
          </a:r>
        </a:p>
      </dgm:t>
    </dgm:pt>
    <dgm:pt modelId="{6A84FF10-0FD9-4987-9A8A-6C59B3D4C8A4}" type="par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239CA829-B468-4C35-A4A1-451062AB50E1}" type="sib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C44583B3-224E-4D14-90F8-1B0490F1F8AC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Energia</a:t>
          </a:r>
        </a:p>
      </dgm:t>
    </dgm:pt>
    <dgm:pt modelId="{1E053CC1-31FD-4522-9B87-092ED3E20528}" type="par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76FF78B-5379-4B4C-B752-F8306BB912DD}" type="sib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9E6C436-719A-4CDF-BBD4-EF07BC540EE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Acqua</a:t>
          </a:r>
        </a:p>
      </dgm:t>
    </dgm:pt>
    <dgm:pt modelId="{69878231-CC39-49BA-BE39-D9A9C934FE5B}" type="par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B185D2BD-FF43-4FA3-BFE8-032260350D86}" type="sib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E6D1A701-A918-4AF2-A942-236F630C4DB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Trasporti</a:t>
          </a:r>
        </a:p>
      </dgm:t>
    </dgm:pt>
    <dgm:pt modelId="{9CD832FD-43E3-4C83-B281-CFF96BB15923}" type="par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7F24D6C4-E3A7-4E8F-935C-B2D78DC9FBB6}" type="sib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496784B-8458-4C59-AFD8-A083319B5168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Telecomunicazioni</a:t>
          </a:r>
        </a:p>
      </dgm:t>
    </dgm:pt>
    <dgm:pt modelId="{A02FD821-E88B-47D0-8A46-57ED7BC179B1}" type="par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66325CD3-DE4B-4B40-B6D3-A60AEDB8E93B}" type="sib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1EA6435-7A62-410B-8EDA-0688E26A5509}">
      <dgm:prSet phldrT="[Text]" phldr="0" custT="1"/>
      <dgm:spPr/>
      <dgm:t>
        <a:bodyPr/>
        <a:lstStyle/>
        <a:p>
          <a:r>
            <a:rPr lang="en-GB" sz="1400" b="1">
              <a:solidFill>
                <a:schemeClr val="bg1"/>
              </a:solidFill>
            </a:rPr>
            <a:t>Sanità</a:t>
          </a:r>
          <a:endParaRPr lang="en-GB" sz="1400" b="1" dirty="0">
            <a:solidFill>
              <a:schemeClr val="bg1"/>
            </a:solidFill>
          </a:endParaRPr>
        </a:p>
      </dgm:t>
    </dgm:pt>
    <dgm:pt modelId="{F9FE086B-7D40-4A1F-BC06-F7932ED184EE}" type="par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08637E9-D0AC-4DFB-81E3-2812317FA381}" type="sib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D0463B2-5FD1-406C-8294-D23389B16265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Finanza e pubblica amministrazione</a:t>
          </a:r>
        </a:p>
      </dgm:t>
    </dgm:pt>
    <dgm:pt modelId="{37439761-2746-4B86-911F-D3AB238C6132}" type="par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5B56F98-1646-47AE-808E-C5B45D64685A}" type="sib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D8B56DE-5A51-4BF5-A664-EDA86504F99B}" type="pres">
      <dgm:prSet presAssocID="{02C41557-D8EA-4022-B67D-3184103737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5A323-9CC2-4CE3-9841-8B658C8E98E0}" type="pres">
      <dgm:prSet presAssocID="{CF2C31D5-1385-4636-97BF-A398446D6225}" presName="centerShape" presStyleLbl="node0" presStyleIdx="0" presStyleCnt="1"/>
      <dgm:spPr/>
    </dgm:pt>
    <dgm:pt modelId="{C79F1E1D-36E1-48B5-A6F4-256D81A9DDD5}" type="pres">
      <dgm:prSet presAssocID="{1E053CC1-31FD-4522-9B87-092ED3E20528}" presName="Name9" presStyleLbl="parChTrans1D2" presStyleIdx="0" presStyleCnt="6"/>
      <dgm:spPr/>
    </dgm:pt>
    <dgm:pt modelId="{8B503CE5-C03A-40D8-B28E-61CD74136B15}" type="pres">
      <dgm:prSet presAssocID="{1E053CC1-31FD-4522-9B87-092ED3E20528}" presName="connTx" presStyleLbl="parChTrans1D2" presStyleIdx="0" presStyleCnt="6"/>
      <dgm:spPr/>
    </dgm:pt>
    <dgm:pt modelId="{D72492A1-A4B9-461E-AE3A-D005FC93AFB1}" type="pres">
      <dgm:prSet presAssocID="{C44583B3-224E-4D14-90F8-1B0490F1F8AC}" presName="node" presStyleLbl="node1" presStyleIdx="0" presStyleCnt="6">
        <dgm:presLayoutVars>
          <dgm:bulletEnabled val="1"/>
        </dgm:presLayoutVars>
      </dgm:prSet>
      <dgm:spPr/>
    </dgm:pt>
    <dgm:pt modelId="{1737A6AD-BA85-431E-A734-196690273288}" type="pres">
      <dgm:prSet presAssocID="{69878231-CC39-49BA-BE39-D9A9C934FE5B}" presName="Name9" presStyleLbl="parChTrans1D2" presStyleIdx="1" presStyleCnt="6"/>
      <dgm:spPr/>
    </dgm:pt>
    <dgm:pt modelId="{BA6C61FE-81DB-458A-8605-6CF964FDF6DE}" type="pres">
      <dgm:prSet presAssocID="{69878231-CC39-49BA-BE39-D9A9C934FE5B}" presName="connTx" presStyleLbl="parChTrans1D2" presStyleIdx="1" presStyleCnt="6"/>
      <dgm:spPr/>
    </dgm:pt>
    <dgm:pt modelId="{28AE4323-9D25-47A0-8591-91442894324E}" type="pres">
      <dgm:prSet presAssocID="{49E6C436-719A-4CDF-BBD4-EF07BC540EEB}" presName="node" presStyleLbl="node1" presStyleIdx="1" presStyleCnt="6">
        <dgm:presLayoutVars>
          <dgm:bulletEnabled val="1"/>
        </dgm:presLayoutVars>
      </dgm:prSet>
      <dgm:spPr/>
    </dgm:pt>
    <dgm:pt modelId="{7A6648EF-C49B-4B3D-8180-62C41F65AF05}" type="pres">
      <dgm:prSet presAssocID="{9CD832FD-43E3-4C83-B281-CFF96BB15923}" presName="Name9" presStyleLbl="parChTrans1D2" presStyleIdx="2" presStyleCnt="6"/>
      <dgm:spPr/>
    </dgm:pt>
    <dgm:pt modelId="{2FFB0244-780C-43F8-8288-9F67CDC34CA0}" type="pres">
      <dgm:prSet presAssocID="{9CD832FD-43E3-4C83-B281-CFF96BB15923}" presName="connTx" presStyleLbl="parChTrans1D2" presStyleIdx="2" presStyleCnt="6"/>
      <dgm:spPr/>
    </dgm:pt>
    <dgm:pt modelId="{D7C920D2-349F-4EF5-B059-4E408553582F}" type="pres">
      <dgm:prSet presAssocID="{E6D1A701-A918-4AF2-A942-236F630C4DBB}" presName="node" presStyleLbl="node1" presStyleIdx="2" presStyleCnt="6">
        <dgm:presLayoutVars>
          <dgm:bulletEnabled val="1"/>
        </dgm:presLayoutVars>
      </dgm:prSet>
      <dgm:spPr/>
    </dgm:pt>
    <dgm:pt modelId="{7F5CF7B8-8559-4E8E-BEBF-8C5FA6218DC4}" type="pres">
      <dgm:prSet presAssocID="{F9FE086B-7D40-4A1F-BC06-F7932ED184EE}" presName="Name9" presStyleLbl="parChTrans1D2" presStyleIdx="3" presStyleCnt="6"/>
      <dgm:spPr/>
    </dgm:pt>
    <dgm:pt modelId="{C65A666D-25CD-4AE8-9328-A0D5DF60FBB7}" type="pres">
      <dgm:prSet presAssocID="{F9FE086B-7D40-4A1F-BC06-F7932ED184EE}" presName="connTx" presStyleLbl="parChTrans1D2" presStyleIdx="3" presStyleCnt="6"/>
      <dgm:spPr/>
    </dgm:pt>
    <dgm:pt modelId="{ED905277-D50D-4CA2-8991-71B7136BDA0F}" type="pres">
      <dgm:prSet presAssocID="{11EA6435-7A62-410B-8EDA-0688E26A5509}" presName="node" presStyleLbl="node1" presStyleIdx="3" presStyleCnt="6">
        <dgm:presLayoutVars>
          <dgm:bulletEnabled val="1"/>
        </dgm:presLayoutVars>
      </dgm:prSet>
      <dgm:spPr/>
    </dgm:pt>
    <dgm:pt modelId="{E55D59B4-F4EE-4C87-A080-8D67667761EB}" type="pres">
      <dgm:prSet presAssocID="{A02FD821-E88B-47D0-8A46-57ED7BC179B1}" presName="Name9" presStyleLbl="parChTrans1D2" presStyleIdx="4" presStyleCnt="6"/>
      <dgm:spPr/>
    </dgm:pt>
    <dgm:pt modelId="{053AA1E2-4164-4D03-B412-451F5A015A12}" type="pres">
      <dgm:prSet presAssocID="{A02FD821-E88B-47D0-8A46-57ED7BC179B1}" presName="connTx" presStyleLbl="parChTrans1D2" presStyleIdx="4" presStyleCnt="6"/>
      <dgm:spPr/>
    </dgm:pt>
    <dgm:pt modelId="{2A42DFC4-A2A7-420F-B227-D2BC45271CA8}" type="pres">
      <dgm:prSet presAssocID="{1496784B-8458-4C59-AFD8-A083319B5168}" presName="node" presStyleLbl="node1" presStyleIdx="4" presStyleCnt="6">
        <dgm:presLayoutVars>
          <dgm:bulletEnabled val="1"/>
        </dgm:presLayoutVars>
      </dgm:prSet>
      <dgm:spPr/>
    </dgm:pt>
    <dgm:pt modelId="{F0B1D1A0-B9BB-4753-8C4B-D43F5ECFF75F}" type="pres">
      <dgm:prSet presAssocID="{37439761-2746-4B86-911F-D3AB238C6132}" presName="Name9" presStyleLbl="parChTrans1D2" presStyleIdx="5" presStyleCnt="6"/>
      <dgm:spPr/>
    </dgm:pt>
    <dgm:pt modelId="{2099EEBF-95D3-4672-BD46-83A33EA5E51B}" type="pres">
      <dgm:prSet presAssocID="{37439761-2746-4B86-911F-D3AB238C6132}" presName="connTx" presStyleLbl="parChTrans1D2" presStyleIdx="5" presStyleCnt="6"/>
      <dgm:spPr/>
    </dgm:pt>
    <dgm:pt modelId="{3B896DF9-2576-4746-B450-B43D0CCE3C4E}" type="pres">
      <dgm:prSet presAssocID="{1D0463B2-5FD1-406C-8294-D23389B16265}" presName="node" presStyleLbl="node1" presStyleIdx="5" presStyleCnt="6">
        <dgm:presLayoutVars>
          <dgm:bulletEnabled val="1"/>
        </dgm:presLayoutVars>
      </dgm:prSet>
      <dgm:spPr/>
    </dgm:pt>
  </dgm:ptLst>
  <dgm:cxnLst>
    <dgm:cxn modelId="{1078FF02-AB5A-4946-A312-7A1DD5C1EC06}" type="presOf" srcId="{1E053CC1-31FD-4522-9B87-092ED3E20528}" destId="{8B503CE5-C03A-40D8-B28E-61CD74136B15}" srcOrd="1" destOrd="0" presId="urn:microsoft.com/office/officeart/2005/8/layout/radial1"/>
    <dgm:cxn modelId="{82FCDA09-A7A6-4948-8AA2-6275FA5474D7}" srcId="{CF2C31D5-1385-4636-97BF-A398446D6225}" destId="{1D0463B2-5FD1-406C-8294-D23389B16265}" srcOrd="5" destOrd="0" parTransId="{37439761-2746-4B86-911F-D3AB238C6132}" sibTransId="{05B56F98-1646-47AE-808E-C5B45D64685A}"/>
    <dgm:cxn modelId="{F4652C16-B277-45A1-AE8D-368F87FB94EB}" type="presOf" srcId="{37439761-2746-4B86-911F-D3AB238C6132}" destId="{2099EEBF-95D3-4672-BD46-83A33EA5E51B}" srcOrd="1" destOrd="0" presId="urn:microsoft.com/office/officeart/2005/8/layout/radial1"/>
    <dgm:cxn modelId="{CC352D21-D841-4E2E-9664-4E8E61244891}" type="presOf" srcId="{1E053CC1-31FD-4522-9B87-092ED3E20528}" destId="{C79F1E1D-36E1-48B5-A6F4-256D81A9DDD5}" srcOrd="0" destOrd="0" presId="urn:microsoft.com/office/officeart/2005/8/layout/radial1"/>
    <dgm:cxn modelId="{17B68838-E563-413C-B4EC-E025B4A938F8}" srcId="{CF2C31D5-1385-4636-97BF-A398446D6225}" destId="{E6D1A701-A918-4AF2-A942-236F630C4DBB}" srcOrd="2" destOrd="0" parTransId="{9CD832FD-43E3-4C83-B281-CFF96BB15923}" sibTransId="{7F24D6C4-E3A7-4E8F-935C-B2D78DC9FBB6}"/>
    <dgm:cxn modelId="{EA984C66-15B6-40D1-93D1-3A0C7EE2C959}" type="presOf" srcId="{02C41557-D8EA-4022-B67D-318410373776}" destId="{0D8B56DE-5A51-4BF5-A664-EDA86504F99B}" srcOrd="0" destOrd="0" presId="urn:microsoft.com/office/officeart/2005/8/layout/radial1"/>
    <dgm:cxn modelId="{07170247-FEFC-40BF-8949-5E027D02B85C}" srcId="{02C41557-D8EA-4022-B67D-318410373776}" destId="{CF2C31D5-1385-4636-97BF-A398446D6225}" srcOrd="0" destOrd="0" parTransId="{6A84FF10-0FD9-4987-9A8A-6C59B3D4C8A4}" sibTransId="{239CA829-B468-4C35-A4A1-451062AB50E1}"/>
    <dgm:cxn modelId="{815F6F67-D35D-4C75-94B7-9E0DA732D1EC}" srcId="{CF2C31D5-1385-4636-97BF-A398446D6225}" destId="{C44583B3-224E-4D14-90F8-1B0490F1F8AC}" srcOrd="0" destOrd="0" parTransId="{1E053CC1-31FD-4522-9B87-092ED3E20528}" sibTransId="{176FF78B-5379-4B4C-B752-F8306BB912DD}"/>
    <dgm:cxn modelId="{92FD036C-4948-4221-94CD-718D81819906}" type="presOf" srcId="{A02FD821-E88B-47D0-8A46-57ED7BC179B1}" destId="{E55D59B4-F4EE-4C87-A080-8D67667761EB}" srcOrd="0" destOrd="0" presId="urn:microsoft.com/office/officeart/2005/8/layout/radial1"/>
    <dgm:cxn modelId="{44BAC26D-F335-4E49-A1D9-8E0FE2027117}" type="presOf" srcId="{69878231-CC39-49BA-BE39-D9A9C934FE5B}" destId="{BA6C61FE-81DB-458A-8605-6CF964FDF6DE}" srcOrd="1" destOrd="0" presId="urn:microsoft.com/office/officeart/2005/8/layout/radial1"/>
    <dgm:cxn modelId="{B3EE3479-5319-4E04-90C7-626276F7DF84}" type="presOf" srcId="{E6D1A701-A918-4AF2-A942-236F630C4DBB}" destId="{D7C920D2-349F-4EF5-B059-4E408553582F}" srcOrd="0" destOrd="0" presId="urn:microsoft.com/office/officeart/2005/8/layout/radial1"/>
    <dgm:cxn modelId="{638D7D86-F85F-45CE-9CB3-B4AA2EBDA389}" type="presOf" srcId="{11EA6435-7A62-410B-8EDA-0688E26A5509}" destId="{ED905277-D50D-4CA2-8991-71B7136BDA0F}" srcOrd="0" destOrd="0" presId="urn:microsoft.com/office/officeart/2005/8/layout/radial1"/>
    <dgm:cxn modelId="{602A3688-55EB-414F-9E61-52BC73B39AC1}" type="presOf" srcId="{C44583B3-224E-4D14-90F8-1B0490F1F8AC}" destId="{D72492A1-A4B9-461E-AE3A-D005FC93AFB1}" srcOrd="0" destOrd="0" presId="urn:microsoft.com/office/officeart/2005/8/layout/radial1"/>
    <dgm:cxn modelId="{B52FE08B-F549-45EC-AA6D-49FC5E392C85}" srcId="{CF2C31D5-1385-4636-97BF-A398446D6225}" destId="{1496784B-8458-4C59-AFD8-A083319B5168}" srcOrd="4" destOrd="0" parTransId="{A02FD821-E88B-47D0-8A46-57ED7BC179B1}" sibTransId="{66325CD3-DE4B-4B40-B6D3-A60AEDB8E93B}"/>
    <dgm:cxn modelId="{8B88968D-3C20-44AD-893D-93F29DBDB293}" type="presOf" srcId="{F9FE086B-7D40-4A1F-BC06-F7932ED184EE}" destId="{7F5CF7B8-8559-4E8E-BEBF-8C5FA6218DC4}" srcOrd="0" destOrd="0" presId="urn:microsoft.com/office/officeart/2005/8/layout/radial1"/>
    <dgm:cxn modelId="{78F66798-60B1-438D-9EEC-6A4AA2737FCC}" srcId="{CF2C31D5-1385-4636-97BF-A398446D6225}" destId="{49E6C436-719A-4CDF-BBD4-EF07BC540EEB}" srcOrd="1" destOrd="0" parTransId="{69878231-CC39-49BA-BE39-D9A9C934FE5B}" sibTransId="{B185D2BD-FF43-4FA3-BFE8-032260350D86}"/>
    <dgm:cxn modelId="{67D6D0AC-6563-4532-8231-81B5055AF071}" type="presOf" srcId="{F9FE086B-7D40-4A1F-BC06-F7932ED184EE}" destId="{C65A666D-25CD-4AE8-9328-A0D5DF60FBB7}" srcOrd="1" destOrd="0" presId="urn:microsoft.com/office/officeart/2005/8/layout/radial1"/>
    <dgm:cxn modelId="{F06761B0-25AE-48A5-860F-F8E641D64AD5}" type="presOf" srcId="{CF2C31D5-1385-4636-97BF-A398446D6225}" destId="{8415A323-9CC2-4CE3-9841-8B658C8E98E0}" srcOrd="0" destOrd="0" presId="urn:microsoft.com/office/officeart/2005/8/layout/radial1"/>
    <dgm:cxn modelId="{2515AEBC-20E6-4EAC-8C4D-C2BFBB194DF5}" type="presOf" srcId="{37439761-2746-4B86-911F-D3AB238C6132}" destId="{F0B1D1A0-B9BB-4753-8C4B-D43F5ECFF75F}" srcOrd="0" destOrd="0" presId="urn:microsoft.com/office/officeart/2005/8/layout/radial1"/>
    <dgm:cxn modelId="{C1E466CE-E19C-4D7C-B6AB-BD98B7F33C6D}" type="presOf" srcId="{9CD832FD-43E3-4C83-B281-CFF96BB15923}" destId="{7A6648EF-C49B-4B3D-8180-62C41F65AF05}" srcOrd="0" destOrd="0" presId="urn:microsoft.com/office/officeart/2005/8/layout/radial1"/>
    <dgm:cxn modelId="{C8CADFD5-E741-495A-9E53-0840B0D27518}" type="presOf" srcId="{9CD832FD-43E3-4C83-B281-CFF96BB15923}" destId="{2FFB0244-780C-43F8-8288-9F67CDC34CA0}" srcOrd="1" destOrd="0" presId="urn:microsoft.com/office/officeart/2005/8/layout/radial1"/>
    <dgm:cxn modelId="{508B3AD7-B3E6-4F07-80DE-098A18616AD7}" type="presOf" srcId="{1D0463B2-5FD1-406C-8294-D23389B16265}" destId="{3B896DF9-2576-4746-B450-B43D0CCE3C4E}" srcOrd="0" destOrd="0" presId="urn:microsoft.com/office/officeart/2005/8/layout/radial1"/>
    <dgm:cxn modelId="{98B5A2E6-B299-422E-A7C0-50942AFDC347}" type="presOf" srcId="{49E6C436-719A-4CDF-BBD4-EF07BC540EEB}" destId="{28AE4323-9D25-47A0-8591-91442894324E}" srcOrd="0" destOrd="0" presId="urn:microsoft.com/office/officeart/2005/8/layout/radial1"/>
    <dgm:cxn modelId="{E2286EE9-4D24-4201-9071-3957C5076AE5}" srcId="{CF2C31D5-1385-4636-97BF-A398446D6225}" destId="{11EA6435-7A62-410B-8EDA-0688E26A5509}" srcOrd="3" destOrd="0" parTransId="{F9FE086B-7D40-4A1F-BC06-F7932ED184EE}" sibTransId="{408637E9-D0AC-4DFB-81E3-2812317FA381}"/>
    <dgm:cxn modelId="{8B85F0EA-2984-4425-82DF-CB080A4FE644}" type="presOf" srcId="{A02FD821-E88B-47D0-8A46-57ED7BC179B1}" destId="{053AA1E2-4164-4D03-B412-451F5A015A12}" srcOrd="1" destOrd="0" presId="urn:microsoft.com/office/officeart/2005/8/layout/radial1"/>
    <dgm:cxn modelId="{96B723FA-7457-4E4E-B93D-81470E999175}" type="presOf" srcId="{1496784B-8458-4C59-AFD8-A083319B5168}" destId="{2A42DFC4-A2A7-420F-B227-D2BC45271CA8}" srcOrd="0" destOrd="0" presId="urn:microsoft.com/office/officeart/2005/8/layout/radial1"/>
    <dgm:cxn modelId="{9583D4FA-1AC6-4FF2-A017-AA4D1458DF82}" type="presOf" srcId="{69878231-CC39-49BA-BE39-D9A9C934FE5B}" destId="{1737A6AD-BA85-431E-A734-196690273288}" srcOrd="0" destOrd="0" presId="urn:microsoft.com/office/officeart/2005/8/layout/radial1"/>
    <dgm:cxn modelId="{89B63B19-302E-4B7E-B454-63C32A605888}" type="presParOf" srcId="{0D8B56DE-5A51-4BF5-A664-EDA86504F99B}" destId="{8415A323-9CC2-4CE3-9841-8B658C8E98E0}" srcOrd="0" destOrd="0" presId="urn:microsoft.com/office/officeart/2005/8/layout/radial1"/>
    <dgm:cxn modelId="{3CDC2B9A-80BC-4A71-A862-78FBEFF3BFE2}" type="presParOf" srcId="{0D8B56DE-5A51-4BF5-A664-EDA86504F99B}" destId="{C79F1E1D-36E1-48B5-A6F4-256D81A9DDD5}" srcOrd="1" destOrd="0" presId="urn:microsoft.com/office/officeart/2005/8/layout/radial1"/>
    <dgm:cxn modelId="{92622C42-8A0F-4337-9012-2AF39EBBA0F5}" type="presParOf" srcId="{C79F1E1D-36E1-48B5-A6F4-256D81A9DDD5}" destId="{8B503CE5-C03A-40D8-B28E-61CD74136B15}" srcOrd="0" destOrd="0" presId="urn:microsoft.com/office/officeart/2005/8/layout/radial1"/>
    <dgm:cxn modelId="{E801F824-F4DE-4F5C-8888-5F0B4E2C8682}" type="presParOf" srcId="{0D8B56DE-5A51-4BF5-A664-EDA86504F99B}" destId="{D72492A1-A4B9-461E-AE3A-D005FC93AFB1}" srcOrd="2" destOrd="0" presId="urn:microsoft.com/office/officeart/2005/8/layout/radial1"/>
    <dgm:cxn modelId="{F9E32426-E489-4482-9015-904126C55EAA}" type="presParOf" srcId="{0D8B56DE-5A51-4BF5-A664-EDA86504F99B}" destId="{1737A6AD-BA85-431E-A734-196690273288}" srcOrd="3" destOrd="0" presId="urn:microsoft.com/office/officeart/2005/8/layout/radial1"/>
    <dgm:cxn modelId="{544EF436-D1F7-4ADD-9D2A-97E246E1D722}" type="presParOf" srcId="{1737A6AD-BA85-431E-A734-196690273288}" destId="{BA6C61FE-81DB-458A-8605-6CF964FDF6DE}" srcOrd="0" destOrd="0" presId="urn:microsoft.com/office/officeart/2005/8/layout/radial1"/>
    <dgm:cxn modelId="{FD290A5D-77E0-4356-91F1-812CB537E165}" type="presParOf" srcId="{0D8B56DE-5A51-4BF5-A664-EDA86504F99B}" destId="{28AE4323-9D25-47A0-8591-91442894324E}" srcOrd="4" destOrd="0" presId="urn:microsoft.com/office/officeart/2005/8/layout/radial1"/>
    <dgm:cxn modelId="{12D1CAF3-B157-4E65-84E7-37D4582163A7}" type="presParOf" srcId="{0D8B56DE-5A51-4BF5-A664-EDA86504F99B}" destId="{7A6648EF-C49B-4B3D-8180-62C41F65AF05}" srcOrd="5" destOrd="0" presId="urn:microsoft.com/office/officeart/2005/8/layout/radial1"/>
    <dgm:cxn modelId="{BE06E3BE-ED15-4ED6-BFB8-93C428EE3435}" type="presParOf" srcId="{7A6648EF-C49B-4B3D-8180-62C41F65AF05}" destId="{2FFB0244-780C-43F8-8288-9F67CDC34CA0}" srcOrd="0" destOrd="0" presId="urn:microsoft.com/office/officeart/2005/8/layout/radial1"/>
    <dgm:cxn modelId="{4550DBA2-FB15-4D9B-A8A5-4202D6088A0A}" type="presParOf" srcId="{0D8B56DE-5A51-4BF5-A664-EDA86504F99B}" destId="{D7C920D2-349F-4EF5-B059-4E408553582F}" srcOrd="6" destOrd="0" presId="urn:microsoft.com/office/officeart/2005/8/layout/radial1"/>
    <dgm:cxn modelId="{57EF82B1-DB77-482A-810C-0DCD2A8D4E13}" type="presParOf" srcId="{0D8B56DE-5A51-4BF5-A664-EDA86504F99B}" destId="{7F5CF7B8-8559-4E8E-BEBF-8C5FA6218DC4}" srcOrd="7" destOrd="0" presId="urn:microsoft.com/office/officeart/2005/8/layout/radial1"/>
    <dgm:cxn modelId="{A988AFF7-8587-4828-9CF3-13869A853A78}" type="presParOf" srcId="{7F5CF7B8-8559-4E8E-BEBF-8C5FA6218DC4}" destId="{C65A666D-25CD-4AE8-9328-A0D5DF60FBB7}" srcOrd="0" destOrd="0" presId="urn:microsoft.com/office/officeart/2005/8/layout/radial1"/>
    <dgm:cxn modelId="{D9FC368A-C748-43BB-B67C-846080DFC06E}" type="presParOf" srcId="{0D8B56DE-5A51-4BF5-A664-EDA86504F99B}" destId="{ED905277-D50D-4CA2-8991-71B7136BDA0F}" srcOrd="8" destOrd="0" presId="urn:microsoft.com/office/officeart/2005/8/layout/radial1"/>
    <dgm:cxn modelId="{12BFEFFF-9032-4539-AFC8-5CA576A50BD0}" type="presParOf" srcId="{0D8B56DE-5A51-4BF5-A664-EDA86504F99B}" destId="{E55D59B4-F4EE-4C87-A080-8D67667761EB}" srcOrd="9" destOrd="0" presId="urn:microsoft.com/office/officeart/2005/8/layout/radial1"/>
    <dgm:cxn modelId="{0763553C-2F18-4E42-B4F0-21DCB0DB3561}" type="presParOf" srcId="{E55D59B4-F4EE-4C87-A080-8D67667761EB}" destId="{053AA1E2-4164-4D03-B412-451F5A015A12}" srcOrd="0" destOrd="0" presId="urn:microsoft.com/office/officeart/2005/8/layout/radial1"/>
    <dgm:cxn modelId="{575A6094-AF7D-4273-8520-60CDA8B9765F}" type="presParOf" srcId="{0D8B56DE-5A51-4BF5-A664-EDA86504F99B}" destId="{2A42DFC4-A2A7-420F-B227-D2BC45271CA8}" srcOrd="10" destOrd="0" presId="urn:microsoft.com/office/officeart/2005/8/layout/radial1"/>
    <dgm:cxn modelId="{9A165CD1-FC49-4FD8-AC6A-2AF1C8F8DC8A}" type="presParOf" srcId="{0D8B56DE-5A51-4BF5-A664-EDA86504F99B}" destId="{F0B1D1A0-B9BB-4753-8C4B-D43F5ECFF75F}" srcOrd="11" destOrd="0" presId="urn:microsoft.com/office/officeart/2005/8/layout/radial1"/>
    <dgm:cxn modelId="{A1786785-4916-49AC-B4D5-1DBC8759A09E}" type="presParOf" srcId="{F0B1D1A0-B9BB-4753-8C4B-D43F5ECFF75F}" destId="{2099EEBF-95D3-4672-BD46-83A33EA5E51B}" srcOrd="0" destOrd="0" presId="urn:microsoft.com/office/officeart/2005/8/layout/radial1"/>
    <dgm:cxn modelId="{1D40B036-B80F-4AC3-8D76-D544362CAD94}" type="presParOf" srcId="{0D8B56DE-5A51-4BF5-A664-EDA86504F99B}" destId="{3B896DF9-2576-4746-B450-B43D0CCE3C4E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Livello cyber/ICT</a:t>
          </a:r>
          <a:br>
            <a:rPr lang="en-GB" b="1" dirty="0"/>
          </a:br>
          <a:r>
            <a:rPr lang="en-GB" b="0" i="1" dirty="0"/>
            <a:t>IT aziendale, servizi cloud, accesso remoto, CTI, monitoraggio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Livello di controllo (OT)</a:t>
          </a:r>
          <a:br>
            <a:rPr lang="en-GB" b="1" dirty="0"/>
          </a:br>
          <a:r>
            <a:rPr lang="en-GB" b="0" i="1" dirty="0"/>
            <a:t>SCADA, HMI, reti di controllo, workstation di ingegneria</a:t>
          </a:r>
          <a:endParaRPr lang="en-GB" b="1" i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Livello dei processi fisici</a:t>
          </a:r>
          <a:br>
            <a:rPr lang="en-GB" b="1" dirty="0"/>
          </a:br>
          <a:r>
            <a:rPr lang="en-GB" b="0" i="1" dirty="0"/>
            <a:t>Sottostazioni, interruttori, generatori, DER, sensori/attuatori</a:t>
          </a:r>
          <a:endParaRPr lang="en-GB" b="0" dirty="0"/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Generazione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Trasmissione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Distribuzione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/>
            <a:t>Consumo</a:t>
          </a:r>
          <a:endParaRPr lang="en-GB" b="1" dirty="0"/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Coordinamento mercato e operazioni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58AD8FDC-4DB4-4F1E-A9F8-D20B2941220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326567D-2987-4EFA-8634-72593E08E9B3}">
      <dgm:prSet phldrT="[Text]" phldr="0"/>
      <dgm:spPr/>
      <dgm:t>
        <a:bodyPr/>
        <a:lstStyle/>
        <a:p>
          <a:r>
            <a:rPr lang="en-GB" b="1" i="0" u="none" dirty="0"/>
            <a:t>Interdipendenze</a:t>
          </a:r>
          <a:r>
            <a:rPr lang="en-GB" b="0" i="0" dirty="0"/>
            <a:t> </a:t>
          </a:r>
          <a:endParaRPr lang="en-GB" dirty="0"/>
        </a:p>
      </dgm:t>
    </dgm:pt>
    <dgm:pt modelId="{101D268F-3BE3-4C56-B204-2CDDF096782F}" type="parTrans" cxnId="{2857060B-BD62-4626-A2B1-7C58F5859108}">
      <dgm:prSet/>
      <dgm:spPr/>
      <dgm:t>
        <a:bodyPr/>
        <a:lstStyle/>
        <a:p>
          <a:endParaRPr lang="en-GB"/>
        </a:p>
      </dgm:t>
    </dgm:pt>
    <dgm:pt modelId="{37C0D732-C493-4ABB-9178-438D7751C2ED}" type="sibTrans" cxnId="{2857060B-BD62-4626-A2B1-7C58F5859108}">
      <dgm:prSet/>
      <dgm:spPr/>
      <dgm:t>
        <a:bodyPr/>
        <a:lstStyle/>
        <a:p>
          <a:endParaRPr lang="en-GB"/>
        </a:p>
      </dgm:t>
    </dgm:pt>
    <dgm:pt modelId="{00E6EE1B-1CEA-4771-9D48-201301DE9320}">
      <dgm:prSet phldrT="[Text]" phldr="0" custT="1"/>
      <dgm:spPr/>
      <dgm:t>
        <a:bodyPr/>
        <a:lstStyle/>
        <a:p>
          <a:r>
            <a:rPr lang="en-GB" sz="2000" b="1" dirty="0"/>
            <a:t>Fisiche</a:t>
          </a:r>
          <a:br>
            <a:rPr lang="en-GB" sz="2000" b="1" dirty="0"/>
          </a:br>
          <a:r>
            <a:rPr lang="en-GB" sz="2000" dirty="0"/>
            <a:t>Flussi di materiali (energia, combustibile, acqua)</a:t>
          </a:r>
        </a:p>
      </dgm:t>
    </dgm:pt>
    <dgm:pt modelId="{6C2AF929-E509-40E3-BC47-2824F3352AE7}" type="parTrans" cxnId="{744B0C1A-75D8-4EBE-8C74-7A2B89402781}">
      <dgm:prSet/>
      <dgm:spPr/>
      <dgm:t>
        <a:bodyPr/>
        <a:lstStyle/>
        <a:p>
          <a:endParaRPr lang="en-GB"/>
        </a:p>
      </dgm:t>
    </dgm:pt>
    <dgm:pt modelId="{45DFEFB8-FE81-44E1-8D60-050D1B20B8B0}" type="sibTrans" cxnId="{744B0C1A-75D8-4EBE-8C74-7A2B89402781}">
      <dgm:prSet/>
      <dgm:spPr/>
      <dgm:t>
        <a:bodyPr/>
        <a:lstStyle/>
        <a:p>
          <a:endParaRPr lang="en-GB"/>
        </a:p>
      </dgm:t>
    </dgm:pt>
    <dgm:pt modelId="{EE5EB361-CC1C-4CC8-8865-F903F561917A}">
      <dgm:prSet phldrT="[Text]" phldr="0" custT="1"/>
      <dgm:spPr/>
      <dgm:t>
        <a:bodyPr/>
        <a:lstStyle/>
        <a:p>
          <a:r>
            <a:rPr lang="en-GB" sz="2000" b="1" dirty="0"/>
            <a:t>Cyber</a:t>
          </a:r>
          <a:br>
            <a:rPr lang="en-GB" sz="2000" b="1" dirty="0"/>
          </a:br>
          <a:r>
            <a:rPr lang="en-GB" sz="2000" dirty="0"/>
            <a:t>Informazioni/controllo (reti, collegamenti SCADA)</a:t>
          </a:r>
        </a:p>
      </dgm:t>
    </dgm:pt>
    <dgm:pt modelId="{22BA87F0-5B04-49F6-80D5-62509FCAE7E1}" type="parTrans" cxnId="{8319F9F2-DCAE-48B0-B8A6-3069327D84C9}">
      <dgm:prSet/>
      <dgm:spPr/>
      <dgm:t>
        <a:bodyPr/>
        <a:lstStyle/>
        <a:p>
          <a:endParaRPr lang="en-GB"/>
        </a:p>
      </dgm:t>
    </dgm:pt>
    <dgm:pt modelId="{124D8342-D68F-4B75-A637-E05BD90D02B8}" type="sibTrans" cxnId="{8319F9F2-DCAE-48B0-B8A6-3069327D84C9}">
      <dgm:prSet/>
      <dgm:spPr/>
      <dgm:t>
        <a:bodyPr/>
        <a:lstStyle/>
        <a:p>
          <a:endParaRPr lang="en-GB"/>
        </a:p>
      </dgm:t>
    </dgm:pt>
    <dgm:pt modelId="{BEB0FDA3-9EE3-4DC4-BC3F-380167C90ADB}">
      <dgm:prSet phldrT="[Text]" phldr="0" custT="1"/>
      <dgm:spPr/>
      <dgm:t>
        <a:bodyPr/>
        <a:lstStyle/>
        <a:p>
          <a:r>
            <a:rPr lang="en-GB" sz="2000" b="1" dirty="0"/>
            <a:t>Geografiche</a:t>
          </a:r>
          <a:br>
            <a:rPr lang="en-GB" sz="2000" dirty="0"/>
          </a:br>
          <a:r>
            <a:rPr lang="en-GB" sz="2000" dirty="0"/>
            <a:t>Impatti della co-locazione (alluvioni, incendi, aree di interruzione dell'erogazione)</a:t>
          </a:r>
        </a:p>
      </dgm:t>
    </dgm:pt>
    <dgm:pt modelId="{C7A59A81-6298-48B7-AABB-39F71C6AEFF9}" type="parTrans" cxnId="{E6664B57-05FE-491F-B464-487CB51CB872}">
      <dgm:prSet/>
      <dgm:spPr/>
      <dgm:t>
        <a:bodyPr/>
        <a:lstStyle/>
        <a:p>
          <a:endParaRPr lang="en-GB"/>
        </a:p>
      </dgm:t>
    </dgm:pt>
    <dgm:pt modelId="{A7E0887A-A5C5-4789-91B4-BFF0C604F02E}" type="sibTrans" cxnId="{E6664B57-05FE-491F-B464-487CB51CB872}">
      <dgm:prSet/>
      <dgm:spPr/>
      <dgm:t>
        <a:bodyPr/>
        <a:lstStyle/>
        <a:p>
          <a:endParaRPr lang="en-GB"/>
        </a:p>
      </dgm:t>
    </dgm:pt>
    <dgm:pt modelId="{E484F77C-C7CB-464E-8E2D-ACC077C265FB}">
      <dgm:prSet phldrT="[Text]" phldr="0" custT="1"/>
      <dgm:spPr/>
      <dgm:t>
        <a:bodyPr/>
        <a:lstStyle/>
        <a:p>
          <a:r>
            <a:rPr lang="en-GB" sz="2000" b="1" dirty="0"/>
            <a:t>Logico</a:t>
          </a:r>
          <a:br>
            <a:rPr lang="en-GB" sz="2000" dirty="0"/>
          </a:br>
          <a:r>
            <a:rPr lang="en-GB" sz="2000" dirty="0"/>
            <a:t>Accoppiamento politica/economia (regole di mercato, definizione delle priorità)</a:t>
          </a:r>
        </a:p>
      </dgm:t>
    </dgm:pt>
    <dgm:pt modelId="{6029A089-1032-4C59-90AA-02895EFD0CAB}" type="parTrans" cxnId="{3B9B1B02-A4BF-4A8A-8683-1EB5D2E16708}">
      <dgm:prSet/>
      <dgm:spPr/>
      <dgm:t>
        <a:bodyPr/>
        <a:lstStyle/>
        <a:p>
          <a:endParaRPr lang="en-GB"/>
        </a:p>
      </dgm:t>
    </dgm:pt>
    <dgm:pt modelId="{A87E755F-0770-462D-ADFC-5846F2539408}" type="sibTrans" cxnId="{3B9B1B02-A4BF-4A8A-8683-1EB5D2E16708}">
      <dgm:prSet/>
      <dgm:spPr/>
      <dgm:t>
        <a:bodyPr/>
        <a:lstStyle/>
        <a:p>
          <a:endParaRPr lang="en-GB"/>
        </a:p>
      </dgm:t>
    </dgm:pt>
    <dgm:pt modelId="{C6F122AA-83DA-481C-8EB2-D7404FA743CD}" type="pres">
      <dgm:prSet presAssocID="{58AD8FDC-4DB4-4F1E-A9F8-D20B294122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26494-6E06-4A90-8E0A-0B19010FF5DB}" type="pres">
      <dgm:prSet presAssocID="{58AD8FDC-4DB4-4F1E-A9F8-D20B29412201}" presName="matrix" presStyleCnt="0"/>
      <dgm:spPr/>
    </dgm:pt>
    <dgm:pt modelId="{A70ED8CB-313A-41F5-B3F7-B246D786F2A5}" type="pres">
      <dgm:prSet presAssocID="{58AD8FDC-4DB4-4F1E-A9F8-D20B29412201}" presName="tile1" presStyleLbl="node1" presStyleIdx="0" presStyleCnt="4"/>
      <dgm:spPr/>
    </dgm:pt>
    <dgm:pt modelId="{B1666AAD-02F7-4033-808A-F86CBEEBB49D}" type="pres">
      <dgm:prSet presAssocID="{58AD8FDC-4DB4-4F1E-A9F8-D20B294122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A230B1-3DAA-43D6-B241-EBE06E69B7B1}" type="pres">
      <dgm:prSet presAssocID="{58AD8FDC-4DB4-4F1E-A9F8-D20B29412201}" presName="tile2" presStyleLbl="node1" presStyleIdx="1" presStyleCnt="4" custLinFactNeighborX="89835" custLinFactNeighborY="-44267"/>
      <dgm:spPr/>
    </dgm:pt>
    <dgm:pt modelId="{15DFE51C-B9E3-4A86-8183-86671A0AB760}" type="pres">
      <dgm:prSet presAssocID="{58AD8FDC-4DB4-4F1E-A9F8-D20B294122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E7369E-7219-499F-9F0E-03A3DAF4687D}" type="pres">
      <dgm:prSet presAssocID="{58AD8FDC-4DB4-4F1E-A9F8-D20B29412201}" presName="tile3" presStyleLbl="node1" presStyleIdx="2" presStyleCnt="4"/>
      <dgm:spPr/>
    </dgm:pt>
    <dgm:pt modelId="{4E3B3311-35DE-4F76-A414-3F6140FD0D89}" type="pres">
      <dgm:prSet presAssocID="{58AD8FDC-4DB4-4F1E-A9F8-D20B294122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9C9A9-22A3-445C-A678-A813ED16C94B}" type="pres">
      <dgm:prSet presAssocID="{58AD8FDC-4DB4-4F1E-A9F8-D20B29412201}" presName="tile4" presStyleLbl="node1" presStyleIdx="3" presStyleCnt="4"/>
      <dgm:spPr/>
    </dgm:pt>
    <dgm:pt modelId="{24106F22-C234-470A-AC10-254F990A92EA}" type="pres">
      <dgm:prSet presAssocID="{58AD8FDC-4DB4-4F1E-A9F8-D20B294122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2020A-1FCD-4E92-9F13-34581A1D0755}" type="pres">
      <dgm:prSet presAssocID="{58AD8FDC-4DB4-4F1E-A9F8-D20B2941220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B9B1B02-A4BF-4A8A-8683-1EB5D2E16708}" srcId="{D326567D-2987-4EFA-8634-72593E08E9B3}" destId="{E484F77C-C7CB-464E-8E2D-ACC077C265FB}" srcOrd="3" destOrd="0" parTransId="{6029A089-1032-4C59-90AA-02895EFD0CAB}" sibTransId="{A87E755F-0770-462D-ADFC-5846F2539408}"/>
    <dgm:cxn modelId="{2857060B-BD62-4626-A2B1-7C58F5859108}" srcId="{58AD8FDC-4DB4-4F1E-A9F8-D20B29412201}" destId="{D326567D-2987-4EFA-8634-72593E08E9B3}" srcOrd="0" destOrd="0" parTransId="{101D268F-3BE3-4C56-B204-2CDDF096782F}" sibTransId="{37C0D732-C493-4ABB-9178-438D7751C2ED}"/>
    <dgm:cxn modelId="{744B0C1A-75D8-4EBE-8C74-7A2B89402781}" srcId="{D326567D-2987-4EFA-8634-72593E08E9B3}" destId="{00E6EE1B-1CEA-4771-9D48-201301DE9320}" srcOrd="0" destOrd="0" parTransId="{6C2AF929-E509-40E3-BC47-2824F3352AE7}" sibTransId="{45DFEFB8-FE81-44E1-8D60-050D1B20B8B0}"/>
    <dgm:cxn modelId="{B0111B1D-FDFC-468F-9AB1-5DBAE19E3F0C}" type="presOf" srcId="{E484F77C-C7CB-464E-8E2D-ACC077C265FB}" destId="{24106F22-C234-470A-AC10-254F990A92EA}" srcOrd="1" destOrd="0" presId="urn:microsoft.com/office/officeart/2005/8/layout/matrix1"/>
    <dgm:cxn modelId="{558D7122-F4B2-4521-9EA5-8B9A5A77E15C}" type="presOf" srcId="{58AD8FDC-4DB4-4F1E-A9F8-D20B29412201}" destId="{C6F122AA-83DA-481C-8EB2-D7404FA743CD}" srcOrd="0" destOrd="0" presId="urn:microsoft.com/office/officeart/2005/8/layout/matrix1"/>
    <dgm:cxn modelId="{FE20F22C-02CA-473E-833A-BB268EF34AC4}" type="presOf" srcId="{EE5EB361-CC1C-4CC8-8865-F903F561917A}" destId="{15DFE51C-B9E3-4A86-8183-86671A0AB760}" srcOrd="1" destOrd="0" presId="urn:microsoft.com/office/officeart/2005/8/layout/matrix1"/>
    <dgm:cxn modelId="{2C53AE44-874F-48CD-B8CB-DC7EA2F22966}" type="presOf" srcId="{00E6EE1B-1CEA-4771-9D48-201301DE9320}" destId="{B1666AAD-02F7-4033-808A-F86CBEEBB49D}" srcOrd="1" destOrd="0" presId="urn:microsoft.com/office/officeart/2005/8/layout/matrix1"/>
    <dgm:cxn modelId="{E6664B57-05FE-491F-B464-487CB51CB872}" srcId="{D326567D-2987-4EFA-8634-72593E08E9B3}" destId="{BEB0FDA3-9EE3-4DC4-BC3F-380167C90ADB}" srcOrd="2" destOrd="0" parTransId="{C7A59A81-6298-48B7-AABB-39F71C6AEFF9}" sibTransId="{A7E0887A-A5C5-4789-91B4-BFF0C604F02E}"/>
    <dgm:cxn modelId="{8E78AE9C-9882-4727-B547-192CE8A6824F}" type="presOf" srcId="{BEB0FDA3-9EE3-4DC4-BC3F-380167C90ADB}" destId="{4E3B3311-35DE-4F76-A414-3F6140FD0D89}" srcOrd="1" destOrd="0" presId="urn:microsoft.com/office/officeart/2005/8/layout/matrix1"/>
    <dgm:cxn modelId="{014C65AD-FB4E-4F57-894E-764964463607}" type="presOf" srcId="{E484F77C-C7CB-464E-8E2D-ACC077C265FB}" destId="{8129C9A9-22A3-445C-A678-A813ED16C94B}" srcOrd="0" destOrd="0" presId="urn:microsoft.com/office/officeart/2005/8/layout/matrix1"/>
    <dgm:cxn modelId="{25105AAF-F1AF-47A6-A37B-703E01B6CECD}" type="presOf" srcId="{EE5EB361-CC1C-4CC8-8865-F903F561917A}" destId="{17A230B1-3DAA-43D6-B241-EBE06E69B7B1}" srcOrd="0" destOrd="0" presId="urn:microsoft.com/office/officeart/2005/8/layout/matrix1"/>
    <dgm:cxn modelId="{D45084B2-2E8D-4A65-8201-47C8CB223626}" type="presOf" srcId="{D326567D-2987-4EFA-8634-72593E08E9B3}" destId="{64B2020A-1FCD-4E92-9F13-34581A1D0755}" srcOrd="0" destOrd="0" presId="urn:microsoft.com/office/officeart/2005/8/layout/matrix1"/>
    <dgm:cxn modelId="{3A947FD5-B76A-48F3-A227-40BDFB399271}" type="presOf" srcId="{BEB0FDA3-9EE3-4DC4-BC3F-380167C90ADB}" destId="{5FE7369E-7219-499F-9F0E-03A3DAF4687D}" srcOrd="0" destOrd="0" presId="urn:microsoft.com/office/officeart/2005/8/layout/matrix1"/>
    <dgm:cxn modelId="{BD62B3F0-4BA7-494A-BD7D-D2F3324D9100}" type="presOf" srcId="{00E6EE1B-1CEA-4771-9D48-201301DE9320}" destId="{A70ED8CB-313A-41F5-B3F7-B246D786F2A5}" srcOrd="0" destOrd="0" presId="urn:microsoft.com/office/officeart/2005/8/layout/matrix1"/>
    <dgm:cxn modelId="{8319F9F2-DCAE-48B0-B8A6-3069327D84C9}" srcId="{D326567D-2987-4EFA-8634-72593E08E9B3}" destId="{EE5EB361-CC1C-4CC8-8865-F903F561917A}" srcOrd="1" destOrd="0" parTransId="{22BA87F0-5B04-49F6-80D5-62509FCAE7E1}" sibTransId="{124D8342-D68F-4B75-A637-E05BD90D02B8}"/>
    <dgm:cxn modelId="{4C3CC30A-B344-4106-9894-F140661C8CA6}" type="presParOf" srcId="{C6F122AA-83DA-481C-8EB2-D7404FA743CD}" destId="{02126494-6E06-4A90-8E0A-0B19010FF5DB}" srcOrd="0" destOrd="0" presId="urn:microsoft.com/office/officeart/2005/8/layout/matrix1"/>
    <dgm:cxn modelId="{F55F8BC6-A34D-4EBB-87EB-CA789661ED3E}" type="presParOf" srcId="{02126494-6E06-4A90-8E0A-0B19010FF5DB}" destId="{A70ED8CB-313A-41F5-B3F7-B246D786F2A5}" srcOrd="0" destOrd="0" presId="urn:microsoft.com/office/officeart/2005/8/layout/matrix1"/>
    <dgm:cxn modelId="{D8117A77-952E-4541-B35E-4A6ADD140EB4}" type="presParOf" srcId="{02126494-6E06-4A90-8E0A-0B19010FF5DB}" destId="{B1666AAD-02F7-4033-808A-F86CBEEBB49D}" srcOrd="1" destOrd="0" presId="urn:microsoft.com/office/officeart/2005/8/layout/matrix1"/>
    <dgm:cxn modelId="{8BDF6FC5-ED6C-471B-A4CD-75AAE2320529}" type="presParOf" srcId="{02126494-6E06-4A90-8E0A-0B19010FF5DB}" destId="{17A230B1-3DAA-43D6-B241-EBE06E69B7B1}" srcOrd="2" destOrd="0" presId="urn:microsoft.com/office/officeart/2005/8/layout/matrix1"/>
    <dgm:cxn modelId="{36133FC0-3C53-42EC-BA7A-653C37452303}" type="presParOf" srcId="{02126494-6E06-4A90-8E0A-0B19010FF5DB}" destId="{15DFE51C-B9E3-4A86-8183-86671A0AB760}" srcOrd="3" destOrd="0" presId="urn:microsoft.com/office/officeart/2005/8/layout/matrix1"/>
    <dgm:cxn modelId="{FC912885-50B1-4F48-8A51-5DF85E2EE8DC}" type="presParOf" srcId="{02126494-6E06-4A90-8E0A-0B19010FF5DB}" destId="{5FE7369E-7219-499F-9F0E-03A3DAF4687D}" srcOrd="4" destOrd="0" presId="urn:microsoft.com/office/officeart/2005/8/layout/matrix1"/>
    <dgm:cxn modelId="{38754425-8906-421A-878E-2AC066930910}" type="presParOf" srcId="{02126494-6E06-4A90-8E0A-0B19010FF5DB}" destId="{4E3B3311-35DE-4F76-A414-3F6140FD0D89}" srcOrd="5" destOrd="0" presId="urn:microsoft.com/office/officeart/2005/8/layout/matrix1"/>
    <dgm:cxn modelId="{673E9A2A-413B-4059-9C6B-F9D58B9B192F}" type="presParOf" srcId="{02126494-6E06-4A90-8E0A-0B19010FF5DB}" destId="{8129C9A9-22A3-445C-A678-A813ED16C94B}" srcOrd="6" destOrd="0" presId="urn:microsoft.com/office/officeart/2005/8/layout/matrix1"/>
    <dgm:cxn modelId="{601EA2A9-533D-4FBF-A001-0A4DE2926337}" type="presParOf" srcId="{02126494-6E06-4A90-8E0A-0B19010FF5DB}" destId="{24106F22-C234-470A-AC10-254F990A92EA}" srcOrd="7" destOrd="0" presId="urn:microsoft.com/office/officeart/2005/8/layout/matrix1"/>
    <dgm:cxn modelId="{AFE97594-7169-4C88-903F-ECCF6B559982}" type="presParOf" srcId="{C6F122AA-83DA-481C-8EB2-D7404FA743CD}" destId="{64B2020A-1FCD-4E92-9F13-34581A1D0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Evento iniziale </a:t>
          </a:r>
          <a:br>
            <a:rPr lang="en-GB" dirty="0"/>
          </a:br>
          <a:r>
            <a:rPr lang="en-GB" dirty="0"/>
            <a:t>Interruzione di corrente nella sottostazione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Impatto energetico</a:t>
          </a:r>
          <a:br>
            <a:rPr lang="en-GB" b="1" dirty="0"/>
          </a:br>
          <a:r>
            <a:rPr lang="en-GB" b="0" dirty="0"/>
            <a:t>Blackout locale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Dipendenza colpita</a:t>
          </a:r>
          <a:br>
            <a:rPr lang="en-GB" dirty="0"/>
          </a:br>
          <a:r>
            <a:rPr lang="en-GB" dirty="0"/>
            <a:t>Deterioramento delle telecomunicazioni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Impatto secondario</a:t>
          </a:r>
          <a:br>
            <a:rPr lang="en-GB" b="1" dirty="0"/>
          </a:br>
          <a:r>
            <a:rPr lang="en-GB" dirty="0"/>
            <a:t>Ritardi nella risposta alle emergenze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A livello di sistema</a:t>
          </a:r>
          <a:br>
            <a:rPr lang="en-GB" dirty="0"/>
          </a:br>
          <a:r>
            <a:rPr lang="en-GB" dirty="0"/>
            <a:t>Disagi economici e sociali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4715BC9F-41F1-41D7-9579-4DB8CA19A0FF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5C540E5-E65E-4CC8-986B-A9E8B0BD835E}">
      <dgm:prSet phldrT="[Text]" phldr="0"/>
      <dgm:spPr/>
      <dgm:t>
        <a:bodyPr/>
        <a:lstStyle/>
        <a:p>
          <a:r>
            <a:rPr lang="en-GB" dirty="0"/>
            <a:t>CEI</a:t>
          </a:r>
        </a:p>
      </dgm:t>
    </dgm:pt>
    <dgm:pt modelId="{49943BE7-B341-4F6A-ADDF-8D805F17406A}" type="parTrans" cxnId="{71EB4A16-7BBD-4550-9E5B-7A55EA7B27B2}">
      <dgm:prSet/>
      <dgm:spPr/>
      <dgm:t>
        <a:bodyPr/>
        <a:lstStyle/>
        <a:p>
          <a:endParaRPr lang="en-GB"/>
        </a:p>
      </dgm:t>
    </dgm:pt>
    <dgm:pt modelId="{F97E37BE-CE2D-4342-9CA8-B5DDE05D29B2}" type="sibTrans" cxnId="{71EB4A16-7BBD-4550-9E5B-7A55EA7B27B2}">
      <dgm:prSet/>
      <dgm:spPr/>
      <dgm:t>
        <a:bodyPr/>
        <a:lstStyle/>
        <a:p>
          <a:endParaRPr lang="en-GB"/>
        </a:p>
      </dgm:t>
    </dgm:pt>
    <dgm:pt modelId="{A064E7FE-49C8-421E-8AB7-0E01DE862250}">
      <dgm:prSet phldrT="[Text]" phldr="0" custT="1"/>
      <dgm:spPr/>
      <dgm:t>
        <a:bodyPr/>
        <a:lstStyle/>
        <a:p>
          <a:r>
            <a:rPr lang="en-GB" sz="1400" dirty="0"/>
            <a:t>Operatori/</a:t>
          </a:r>
          <a:br>
            <a:rPr lang="en-GB" sz="1400" dirty="0"/>
          </a:br>
          <a:r>
            <a:rPr lang="en-GB" sz="1400" dirty="0"/>
            <a:t>servizi pubblici</a:t>
          </a:r>
        </a:p>
      </dgm:t>
    </dgm:pt>
    <dgm:pt modelId="{37A37760-499B-4D30-8547-83A1BA79A528}" type="parTrans" cxnId="{45E6A849-1C6C-4B5A-9BFE-8951361CF31A}">
      <dgm:prSet/>
      <dgm:spPr/>
      <dgm:t>
        <a:bodyPr/>
        <a:lstStyle/>
        <a:p>
          <a:endParaRPr lang="en-GB"/>
        </a:p>
      </dgm:t>
    </dgm:pt>
    <dgm:pt modelId="{5B0079C3-108B-4657-BDDA-0ED37F7D58A4}" type="sibTrans" cxnId="{45E6A849-1C6C-4B5A-9BFE-8951361CF31A}">
      <dgm:prSet/>
      <dgm:spPr/>
      <dgm:t>
        <a:bodyPr/>
        <a:lstStyle/>
        <a:p>
          <a:endParaRPr lang="en-GB"/>
        </a:p>
      </dgm:t>
    </dgm:pt>
    <dgm:pt modelId="{DAA5EAD5-E918-47E3-9F3D-672946FDB4C6}">
      <dgm:prSet phldrT="[Text]" phldr="0" custT="1"/>
      <dgm:spPr/>
      <dgm:t>
        <a:bodyPr/>
        <a:lstStyle/>
        <a:p>
          <a:r>
            <a:rPr lang="en-GB" sz="1400" dirty="0"/>
            <a:t>Autorità di regolamentazione</a:t>
          </a:r>
        </a:p>
      </dgm:t>
    </dgm:pt>
    <dgm:pt modelId="{415B7290-D91F-4C60-A260-354C883B1A95}" type="parTrans" cxnId="{2B6CCFAE-9998-4BB7-A0F8-D97FCDAD3409}">
      <dgm:prSet/>
      <dgm:spPr/>
      <dgm:t>
        <a:bodyPr/>
        <a:lstStyle/>
        <a:p>
          <a:endParaRPr lang="en-GB"/>
        </a:p>
      </dgm:t>
    </dgm:pt>
    <dgm:pt modelId="{B91AE7B2-2F4D-4DD4-A319-8CA21A8AE4AC}" type="sibTrans" cxnId="{2B6CCFAE-9998-4BB7-A0F8-D97FCDAD3409}">
      <dgm:prSet/>
      <dgm:spPr/>
      <dgm:t>
        <a:bodyPr/>
        <a:lstStyle/>
        <a:p>
          <a:endParaRPr lang="en-GB"/>
        </a:p>
      </dgm:t>
    </dgm:pt>
    <dgm:pt modelId="{0451479C-2C35-42F6-8CBF-19D342384200}">
      <dgm:prSet phldrT="[Text]" phldr="0" custT="1"/>
      <dgm:spPr/>
      <dgm:t>
        <a:bodyPr/>
        <a:lstStyle/>
        <a:p>
          <a:r>
            <a:rPr lang="en-GB" sz="1400" dirty="0"/>
            <a:t>Governo</a:t>
          </a:r>
          <a:br>
            <a:rPr lang="en-GB" sz="1400" dirty="0"/>
          </a:br>
          <a:r>
            <a:rPr lang="en-GB" sz="1400" dirty="0"/>
            <a:t>/CERT</a:t>
          </a:r>
        </a:p>
      </dgm:t>
    </dgm:pt>
    <dgm:pt modelId="{2EA2090E-9422-4D78-958E-DD05B88EAB6C}" type="parTrans" cxnId="{2094F18F-E453-4C65-A92D-6417C34407F5}">
      <dgm:prSet/>
      <dgm:spPr/>
      <dgm:t>
        <a:bodyPr/>
        <a:lstStyle/>
        <a:p>
          <a:endParaRPr lang="en-GB"/>
        </a:p>
      </dgm:t>
    </dgm:pt>
    <dgm:pt modelId="{45F45032-E9CC-4535-91CE-2F7F36F53B74}" type="sibTrans" cxnId="{2094F18F-E453-4C65-A92D-6417C34407F5}">
      <dgm:prSet/>
      <dgm:spPr/>
      <dgm:t>
        <a:bodyPr/>
        <a:lstStyle/>
        <a:p>
          <a:endParaRPr lang="en-GB"/>
        </a:p>
      </dgm:t>
    </dgm:pt>
    <dgm:pt modelId="{63F5FD75-B78D-48F7-AB8B-70BEA4EF6450}">
      <dgm:prSet phldrT="[Text]" phldr="0" custT="1"/>
      <dgm:spPr/>
      <dgm:t>
        <a:bodyPr/>
        <a:lstStyle/>
        <a:p>
          <a:r>
            <a:rPr lang="en-GB" sz="1400" dirty="0"/>
            <a:t>Fornitori/</a:t>
          </a:r>
          <a:br>
            <a:rPr lang="en-GB" sz="1400" dirty="0"/>
          </a:br>
          <a:r>
            <a:rPr lang="en-GB" sz="1400" dirty="0"/>
            <a:t>Fornitori</a:t>
          </a:r>
        </a:p>
      </dgm:t>
    </dgm:pt>
    <dgm:pt modelId="{0A413F63-9B3C-4AAA-B975-A082CE5A0759}" type="parTrans" cxnId="{DAED9CFF-E8F0-4EED-B867-BDE2A6E93F8B}">
      <dgm:prSet/>
      <dgm:spPr/>
      <dgm:t>
        <a:bodyPr/>
        <a:lstStyle/>
        <a:p>
          <a:endParaRPr lang="en-GB"/>
        </a:p>
      </dgm:t>
    </dgm:pt>
    <dgm:pt modelId="{C72858F0-637E-4701-B1EE-75CE9CC6B54B}" type="sibTrans" cxnId="{DAED9CFF-E8F0-4EED-B867-BDE2A6E93F8B}">
      <dgm:prSet/>
      <dgm:spPr/>
      <dgm:t>
        <a:bodyPr/>
        <a:lstStyle/>
        <a:p>
          <a:endParaRPr lang="en-GB"/>
        </a:p>
      </dgm:t>
    </dgm:pt>
    <dgm:pt modelId="{355BC53F-59DF-4AD9-ABA6-10128E80BF4E}">
      <dgm:prSet phldrT="[Text]" phldr="0" custT="1"/>
      <dgm:spPr/>
      <dgm:t>
        <a:bodyPr/>
        <a:lstStyle/>
        <a:p>
          <a:r>
            <a:rPr lang="en-GB" sz="1400" dirty="0"/>
            <a:t>Società/</a:t>
          </a:r>
          <a:br>
            <a:rPr lang="en-GB" sz="1400" dirty="0"/>
          </a:br>
          <a:r>
            <a:rPr lang="en-GB" sz="1400" dirty="0"/>
            <a:t>Utenti finali</a:t>
          </a:r>
        </a:p>
      </dgm:t>
    </dgm:pt>
    <dgm:pt modelId="{9A5B2950-67B6-4AAC-B7E2-BA58F6764CBD}" type="parTrans" cxnId="{B927230C-FBA1-4F6E-B2CF-32084BEFADD2}">
      <dgm:prSet/>
      <dgm:spPr/>
      <dgm:t>
        <a:bodyPr/>
        <a:lstStyle/>
        <a:p>
          <a:endParaRPr lang="en-GB"/>
        </a:p>
      </dgm:t>
    </dgm:pt>
    <dgm:pt modelId="{765B5A39-F074-44F7-B1D1-4A7D06E858B3}" type="sibTrans" cxnId="{B927230C-FBA1-4F6E-B2CF-32084BEFADD2}">
      <dgm:prSet/>
      <dgm:spPr/>
      <dgm:t>
        <a:bodyPr/>
        <a:lstStyle/>
        <a:p>
          <a:endParaRPr lang="en-GB"/>
        </a:p>
      </dgm:t>
    </dgm:pt>
    <dgm:pt modelId="{F82BFE28-B063-4EB2-9392-D7CFB2C19A35}" type="pres">
      <dgm:prSet presAssocID="{4715BC9F-41F1-41D7-9579-4DB8CA19A0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10B968-0A39-440B-B5FD-3CC2D46DBDE8}" type="pres">
      <dgm:prSet presAssocID="{45C540E5-E65E-4CC8-986B-A9E8B0BD835E}" presName="centerShape" presStyleLbl="node0" presStyleIdx="0" presStyleCnt="1"/>
      <dgm:spPr/>
    </dgm:pt>
    <dgm:pt modelId="{045B68DF-2145-441F-B025-730878F8BAF6}" type="pres">
      <dgm:prSet presAssocID="{37A37760-499B-4D30-8547-83A1BA79A528}" presName="Name9" presStyleLbl="parChTrans1D2" presStyleIdx="0" presStyleCnt="5"/>
      <dgm:spPr/>
    </dgm:pt>
    <dgm:pt modelId="{462F94B0-9C6B-4E69-92BA-167EC1EB06FC}" type="pres">
      <dgm:prSet presAssocID="{37A37760-499B-4D30-8547-83A1BA79A528}" presName="connTx" presStyleLbl="parChTrans1D2" presStyleIdx="0" presStyleCnt="5"/>
      <dgm:spPr/>
    </dgm:pt>
    <dgm:pt modelId="{CE333A85-B119-43E8-B8BA-E30B5AF02927}" type="pres">
      <dgm:prSet presAssocID="{A064E7FE-49C8-421E-8AB7-0E01DE862250}" presName="node" presStyleLbl="node1" presStyleIdx="0" presStyleCnt="5">
        <dgm:presLayoutVars>
          <dgm:bulletEnabled val="1"/>
        </dgm:presLayoutVars>
      </dgm:prSet>
      <dgm:spPr/>
    </dgm:pt>
    <dgm:pt modelId="{8B3907DC-F1BD-4085-A135-3C5EE7AE31B4}" type="pres">
      <dgm:prSet presAssocID="{415B7290-D91F-4C60-A260-354C883B1A95}" presName="Name9" presStyleLbl="parChTrans1D2" presStyleIdx="1" presStyleCnt="5"/>
      <dgm:spPr/>
    </dgm:pt>
    <dgm:pt modelId="{817F1617-1EC5-405F-A687-256D386DC5B5}" type="pres">
      <dgm:prSet presAssocID="{415B7290-D91F-4C60-A260-354C883B1A95}" presName="connTx" presStyleLbl="parChTrans1D2" presStyleIdx="1" presStyleCnt="5"/>
      <dgm:spPr/>
    </dgm:pt>
    <dgm:pt modelId="{FB692875-A4D9-4BA9-BFF3-1FECA0ADC392}" type="pres">
      <dgm:prSet presAssocID="{DAA5EAD5-E918-47E3-9F3D-672946FDB4C6}" presName="node" presStyleLbl="node1" presStyleIdx="1" presStyleCnt="5">
        <dgm:presLayoutVars>
          <dgm:bulletEnabled val="1"/>
        </dgm:presLayoutVars>
      </dgm:prSet>
      <dgm:spPr/>
    </dgm:pt>
    <dgm:pt modelId="{5CDECE40-F44E-4BF3-82F5-AD543FA57E3F}" type="pres">
      <dgm:prSet presAssocID="{2EA2090E-9422-4D78-958E-DD05B88EAB6C}" presName="Name9" presStyleLbl="parChTrans1D2" presStyleIdx="2" presStyleCnt="5"/>
      <dgm:spPr/>
    </dgm:pt>
    <dgm:pt modelId="{A46E3540-3919-4AE9-9A0C-7C5ED0B59BBD}" type="pres">
      <dgm:prSet presAssocID="{2EA2090E-9422-4D78-958E-DD05B88EAB6C}" presName="connTx" presStyleLbl="parChTrans1D2" presStyleIdx="2" presStyleCnt="5"/>
      <dgm:spPr/>
    </dgm:pt>
    <dgm:pt modelId="{507D2BF4-F635-4587-A237-A1D2A514351E}" type="pres">
      <dgm:prSet presAssocID="{0451479C-2C35-42F6-8CBF-19D342384200}" presName="node" presStyleLbl="node1" presStyleIdx="2" presStyleCnt="5">
        <dgm:presLayoutVars>
          <dgm:bulletEnabled val="1"/>
        </dgm:presLayoutVars>
      </dgm:prSet>
      <dgm:spPr/>
    </dgm:pt>
    <dgm:pt modelId="{3DB86425-AE9D-40F2-B3BD-042E3356A476}" type="pres">
      <dgm:prSet presAssocID="{0A413F63-9B3C-4AAA-B975-A082CE5A0759}" presName="Name9" presStyleLbl="parChTrans1D2" presStyleIdx="3" presStyleCnt="5"/>
      <dgm:spPr/>
    </dgm:pt>
    <dgm:pt modelId="{CCD2067C-9AF9-468F-997A-2C50FDA0DCBB}" type="pres">
      <dgm:prSet presAssocID="{0A413F63-9B3C-4AAA-B975-A082CE5A0759}" presName="connTx" presStyleLbl="parChTrans1D2" presStyleIdx="3" presStyleCnt="5"/>
      <dgm:spPr/>
    </dgm:pt>
    <dgm:pt modelId="{589EDFA7-2538-4DBC-AD3F-044D1A11384D}" type="pres">
      <dgm:prSet presAssocID="{63F5FD75-B78D-48F7-AB8B-70BEA4EF6450}" presName="node" presStyleLbl="node1" presStyleIdx="3" presStyleCnt="5">
        <dgm:presLayoutVars>
          <dgm:bulletEnabled val="1"/>
        </dgm:presLayoutVars>
      </dgm:prSet>
      <dgm:spPr/>
    </dgm:pt>
    <dgm:pt modelId="{548D8EB8-D0F7-423B-B9D7-8304AF1431D7}" type="pres">
      <dgm:prSet presAssocID="{9A5B2950-67B6-4AAC-B7E2-BA58F6764CBD}" presName="Name9" presStyleLbl="parChTrans1D2" presStyleIdx="4" presStyleCnt="5"/>
      <dgm:spPr/>
    </dgm:pt>
    <dgm:pt modelId="{04C938D5-8AFA-47DE-814F-823594831796}" type="pres">
      <dgm:prSet presAssocID="{9A5B2950-67B6-4AAC-B7E2-BA58F6764CBD}" presName="connTx" presStyleLbl="parChTrans1D2" presStyleIdx="4" presStyleCnt="5"/>
      <dgm:spPr/>
    </dgm:pt>
    <dgm:pt modelId="{CAF78728-6FEA-4746-B102-E54328F0A19B}" type="pres">
      <dgm:prSet presAssocID="{355BC53F-59DF-4AD9-ABA6-10128E80BF4E}" presName="node" presStyleLbl="node1" presStyleIdx="4" presStyleCnt="5">
        <dgm:presLayoutVars>
          <dgm:bulletEnabled val="1"/>
        </dgm:presLayoutVars>
      </dgm:prSet>
      <dgm:spPr/>
    </dgm:pt>
  </dgm:ptLst>
  <dgm:cxnLst>
    <dgm:cxn modelId="{E7239F02-72B5-4D10-8818-A6ECE71D8B52}" type="presOf" srcId="{0451479C-2C35-42F6-8CBF-19D342384200}" destId="{507D2BF4-F635-4587-A237-A1D2A514351E}" srcOrd="0" destOrd="0" presId="urn:microsoft.com/office/officeart/2005/8/layout/radial1"/>
    <dgm:cxn modelId="{B927230C-FBA1-4F6E-B2CF-32084BEFADD2}" srcId="{45C540E5-E65E-4CC8-986B-A9E8B0BD835E}" destId="{355BC53F-59DF-4AD9-ABA6-10128E80BF4E}" srcOrd="4" destOrd="0" parTransId="{9A5B2950-67B6-4AAC-B7E2-BA58F6764CBD}" sibTransId="{765B5A39-F074-44F7-B1D1-4A7D06E858B3}"/>
    <dgm:cxn modelId="{4BFEF711-489E-43D3-AE34-AA92D942892F}" type="presOf" srcId="{2EA2090E-9422-4D78-958E-DD05B88EAB6C}" destId="{A46E3540-3919-4AE9-9A0C-7C5ED0B59BBD}" srcOrd="1" destOrd="0" presId="urn:microsoft.com/office/officeart/2005/8/layout/radial1"/>
    <dgm:cxn modelId="{71EB4A16-7BBD-4550-9E5B-7A55EA7B27B2}" srcId="{4715BC9F-41F1-41D7-9579-4DB8CA19A0FF}" destId="{45C540E5-E65E-4CC8-986B-A9E8B0BD835E}" srcOrd="0" destOrd="0" parTransId="{49943BE7-B341-4F6A-ADDF-8D805F17406A}" sibTransId="{F97E37BE-CE2D-4342-9CA8-B5DDE05D29B2}"/>
    <dgm:cxn modelId="{EC907219-084D-4DA9-900C-020AA467961B}" type="presOf" srcId="{415B7290-D91F-4C60-A260-354C883B1A95}" destId="{8B3907DC-F1BD-4085-A135-3C5EE7AE31B4}" srcOrd="0" destOrd="0" presId="urn:microsoft.com/office/officeart/2005/8/layout/radial1"/>
    <dgm:cxn modelId="{BE98F921-B4D9-47F4-ACCA-0142926640E8}" type="presOf" srcId="{0A413F63-9B3C-4AAA-B975-A082CE5A0759}" destId="{3DB86425-AE9D-40F2-B3BD-042E3356A476}" srcOrd="0" destOrd="0" presId="urn:microsoft.com/office/officeart/2005/8/layout/radial1"/>
    <dgm:cxn modelId="{6232523A-5A87-40FE-A538-ED52D91C3F2A}" type="presOf" srcId="{4715BC9F-41F1-41D7-9579-4DB8CA19A0FF}" destId="{F82BFE28-B063-4EB2-9392-D7CFB2C19A35}" srcOrd="0" destOrd="0" presId="urn:microsoft.com/office/officeart/2005/8/layout/radial1"/>
    <dgm:cxn modelId="{A2519040-D925-480A-AD68-03A16907FFFA}" type="presOf" srcId="{415B7290-D91F-4C60-A260-354C883B1A95}" destId="{817F1617-1EC5-405F-A687-256D386DC5B5}" srcOrd="1" destOrd="0" presId="urn:microsoft.com/office/officeart/2005/8/layout/radial1"/>
    <dgm:cxn modelId="{96812564-1AAB-40E0-9C6D-B392276BE7D7}" type="presOf" srcId="{2EA2090E-9422-4D78-958E-DD05B88EAB6C}" destId="{5CDECE40-F44E-4BF3-82F5-AD543FA57E3F}" srcOrd="0" destOrd="0" presId="urn:microsoft.com/office/officeart/2005/8/layout/radial1"/>
    <dgm:cxn modelId="{2878BF65-CDE3-4EC2-ADCB-A5559B89AA9F}" type="presOf" srcId="{63F5FD75-B78D-48F7-AB8B-70BEA4EF6450}" destId="{589EDFA7-2538-4DBC-AD3F-044D1A11384D}" srcOrd="0" destOrd="0" presId="urn:microsoft.com/office/officeart/2005/8/layout/radial1"/>
    <dgm:cxn modelId="{BC095366-A840-4E2E-A8D8-785129130E6E}" type="presOf" srcId="{DAA5EAD5-E918-47E3-9F3D-672946FDB4C6}" destId="{FB692875-A4D9-4BA9-BFF3-1FECA0ADC392}" srcOrd="0" destOrd="0" presId="urn:microsoft.com/office/officeart/2005/8/layout/radial1"/>
    <dgm:cxn modelId="{F0307869-1DC8-4F18-9AF2-A04B1206BF4D}" type="presOf" srcId="{9A5B2950-67B6-4AAC-B7E2-BA58F6764CBD}" destId="{04C938D5-8AFA-47DE-814F-823594831796}" srcOrd="1" destOrd="0" presId="urn:microsoft.com/office/officeart/2005/8/layout/radial1"/>
    <dgm:cxn modelId="{45E6A849-1C6C-4B5A-9BFE-8951361CF31A}" srcId="{45C540E5-E65E-4CC8-986B-A9E8B0BD835E}" destId="{A064E7FE-49C8-421E-8AB7-0E01DE862250}" srcOrd="0" destOrd="0" parTransId="{37A37760-499B-4D30-8547-83A1BA79A528}" sibTransId="{5B0079C3-108B-4657-BDDA-0ED37F7D58A4}"/>
    <dgm:cxn modelId="{0561DB7C-BB75-406D-88D7-B648A99FB7C3}" type="presOf" srcId="{A064E7FE-49C8-421E-8AB7-0E01DE862250}" destId="{CE333A85-B119-43E8-B8BA-E30B5AF02927}" srcOrd="0" destOrd="0" presId="urn:microsoft.com/office/officeart/2005/8/layout/radial1"/>
    <dgm:cxn modelId="{2094F18F-E453-4C65-A92D-6417C34407F5}" srcId="{45C540E5-E65E-4CC8-986B-A9E8B0BD835E}" destId="{0451479C-2C35-42F6-8CBF-19D342384200}" srcOrd="2" destOrd="0" parTransId="{2EA2090E-9422-4D78-958E-DD05B88EAB6C}" sibTransId="{45F45032-E9CC-4535-91CE-2F7F36F53B74}"/>
    <dgm:cxn modelId="{EB2478A3-7369-4CD9-99BD-9CFF3FE5C27C}" type="presOf" srcId="{355BC53F-59DF-4AD9-ABA6-10128E80BF4E}" destId="{CAF78728-6FEA-4746-B102-E54328F0A19B}" srcOrd="0" destOrd="0" presId="urn:microsoft.com/office/officeart/2005/8/layout/radial1"/>
    <dgm:cxn modelId="{2B6CCFAE-9998-4BB7-A0F8-D97FCDAD3409}" srcId="{45C540E5-E65E-4CC8-986B-A9E8B0BD835E}" destId="{DAA5EAD5-E918-47E3-9F3D-672946FDB4C6}" srcOrd="1" destOrd="0" parTransId="{415B7290-D91F-4C60-A260-354C883B1A95}" sibTransId="{B91AE7B2-2F4D-4DD4-A319-8CA21A8AE4AC}"/>
    <dgm:cxn modelId="{802EAECE-54C2-4557-A99F-76ECA3791AE0}" type="presOf" srcId="{45C540E5-E65E-4CC8-986B-A9E8B0BD835E}" destId="{4010B968-0A39-440B-B5FD-3CC2D46DBDE8}" srcOrd="0" destOrd="0" presId="urn:microsoft.com/office/officeart/2005/8/layout/radial1"/>
    <dgm:cxn modelId="{1CA155D0-3FE0-4D3A-9400-97521384B69A}" type="presOf" srcId="{37A37760-499B-4D30-8547-83A1BA79A528}" destId="{045B68DF-2145-441F-B025-730878F8BAF6}" srcOrd="0" destOrd="0" presId="urn:microsoft.com/office/officeart/2005/8/layout/radial1"/>
    <dgm:cxn modelId="{39A36CF3-ACEA-48F0-A116-7177BF156E52}" type="presOf" srcId="{9A5B2950-67B6-4AAC-B7E2-BA58F6764CBD}" destId="{548D8EB8-D0F7-423B-B9D7-8304AF1431D7}" srcOrd="0" destOrd="0" presId="urn:microsoft.com/office/officeart/2005/8/layout/radial1"/>
    <dgm:cxn modelId="{776650FA-DB0C-4E8B-9BE1-2489372B0C82}" type="presOf" srcId="{0A413F63-9B3C-4AAA-B975-A082CE5A0759}" destId="{CCD2067C-9AF9-468F-997A-2C50FDA0DCBB}" srcOrd="1" destOrd="0" presId="urn:microsoft.com/office/officeart/2005/8/layout/radial1"/>
    <dgm:cxn modelId="{CC4CC6FE-18C8-4F1D-B47A-A0B5F2BD538E}" type="presOf" srcId="{37A37760-499B-4D30-8547-83A1BA79A528}" destId="{462F94B0-9C6B-4E69-92BA-167EC1EB06FC}" srcOrd="1" destOrd="0" presId="urn:microsoft.com/office/officeart/2005/8/layout/radial1"/>
    <dgm:cxn modelId="{DAED9CFF-E8F0-4EED-B867-BDE2A6E93F8B}" srcId="{45C540E5-E65E-4CC8-986B-A9E8B0BD835E}" destId="{63F5FD75-B78D-48F7-AB8B-70BEA4EF6450}" srcOrd="3" destOrd="0" parTransId="{0A413F63-9B3C-4AAA-B975-A082CE5A0759}" sibTransId="{C72858F0-637E-4701-B1EE-75CE9CC6B54B}"/>
    <dgm:cxn modelId="{AA2B7E10-F561-4EFD-8ED8-5E064A9E293A}" type="presParOf" srcId="{F82BFE28-B063-4EB2-9392-D7CFB2C19A35}" destId="{4010B968-0A39-440B-B5FD-3CC2D46DBDE8}" srcOrd="0" destOrd="0" presId="urn:microsoft.com/office/officeart/2005/8/layout/radial1"/>
    <dgm:cxn modelId="{40080471-6BA8-4D6D-A0FC-ED7BD142DC0E}" type="presParOf" srcId="{F82BFE28-B063-4EB2-9392-D7CFB2C19A35}" destId="{045B68DF-2145-441F-B025-730878F8BAF6}" srcOrd="1" destOrd="0" presId="urn:microsoft.com/office/officeart/2005/8/layout/radial1"/>
    <dgm:cxn modelId="{A8495C51-8888-4117-9694-3840BB52FBD4}" type="presParOf" srcId="{045B68DF-2145-441F-B025-730878F8BAF6}" destId="{462F94B0-9C6B-4E69-92BA-167EC1EB06FC}" srcOrd="0" destOrd="0" presId="urn:microsoft.com/office/officeart/2005/8/layout/radial1"/>
    <dgm:cxn modelId="{7C4D3238-5CCB-4DDE-8C8E-F896BC41B0F8}" type="presParOf" srcId="{F82BFE28-B063-4EB2-9392-D7CFB2C19A35}" destId="{CE333A85-B119-43E8-B8BA-E30B5AF02927}" srcOrd="2" destOrd="0" presId="urn:microsoft.com/office/officeart/2005/8/layout/radial1"/>
    <dgm:cxn modelId="{46715E15-A367-4DB6-BEE6-1C0ECCA3997C}" type="presParOf" srcId="{F82BFE28-B063-4EB2-9392-D7CFB2C19A35}" destId="{8B3907DC-F1BD-4085-A135-3C5EE7AE31B4}" srcOrd="3" destOrd="0" presId="urn:microsoft.com/office/officeart/2005/8/layout/radial1"/>
    <dgm:cxn modelId="{BE440562-0A79-43AE-AC8B-682531A3C99A}" type="presParOf" srcId="{8B3907DC-F1BD-4085-A135-3C5EE7AE31B4}" destId="{817F1617-1EC5-405F-A687-256D386DC5B5}" srcOrd="0" destOrd="0" presId="urn:microsoft.com/office/officeart/2005/8/layout/radial1"/>
    <dgm:cxn modelId="{079743B7-5AE0-4E99-BACF-58198D80EAF8}" type="presParOf" srcId="{F82BFE28-B063-4EB2-9392-D7CFB2C19A35}" destId="{FB692875-A4D9-4BA9-BFF3-1FECA0ADC392}" srcOrd="4" destOrd="0" presId="urn:microsoft.com/office/officeart/2005/8/layout/radial1"/>
    <dgm:cxn modelId="{7F97D265-EA87-4A48-B8BF-3EECBEE7D3C5}" type="presParOf" srcId="{F82BFE28-B063-4EB2-9392-D7CFB2C19A35}" destId="{5CDECE40-F44E-4BF3-82F5-AD543FA57E3F}" srcOrd="5" destOrd="0" presId="urn:microsoft.com/office/officeart/2005/8/layout/radial1"/>
    <dgm:cxn modelId="{F3BEF15A-CB4D-4B7E-BFF1-D19C0E88B897}" type="presParOf" srcId="{5CDECE40-F44E-4BF3-82F5-AD543FA57E3F}" destId="{A46E3540-3919-4AE9-9A0C-7C5ED0B59BBD}" srcOrd="0" destOrd="0" presId="urn:microsoft.com/office/officeart/2005/8/layout/radial1"/>
    <dgm:cxn modelId="{9EC6EF21-5185-40CC-A162-0CE62F426EA9}" type="presParOf" srcId="{F82BFE28-B063-4EB2-9392-D7CFB2C19A35}" destId="{507D2BF4-F635-4587-A237-A1D2A514351E}" srcOrd="6" destOrd="0" presId="urn:microsoft.com/office/officeart/2005/8/layout/radial1"/>
    <dgm:cxn modelId="{5EEC9909-C127-476E-BD18-D8704374D177}" type="presParOf" srcId="{F82BFE28-B063-4EB2-9392-D7CFB2C19A35}" destId="{3DB86425-AE9D-40F2-B3BD-042E3356A476}" srcOrd="7" destOrd="0" presId="urn:microsoft.com/office/officeart/2005/8/layout/radial1"/>
    <dgm:cxn modelId="{D0B641FB-8C20-442F-99F5-50AD58B0ED40}" type="presParOf" srcId="{3DB86425-AE9D-40F2-B3BD-042E3356A476}" destId="{CCD2067C-9AF9-468F-997A-2C50FDA0DCBB}" srcOrd="0" destOrd="0" presId="urn:microsoft.com/office/officeart/2005/8/layout/radial1"/>
    <dgm:cxn modelId="{85ED7AAB-FCCE-41CD-AD4C-180CDD9BF586}" type="presParOf" srcId="{F82BFE28-B063-4EB2-9392-D7CFB2C19A35}" destId="{589EDFA7-2538-4DBC-AD3F-044D1A11384D}" srcOrd="8" destOrd="0" presId="urn:microsoft.com/office/officeart/2005/8/layout/radial1"/>
    <dgm:cxn modelId="{BFCB529F-B852-47C7-ADF5-C22430711D53}" type="presParOf" srcId="{F82BFE28-B063-4EB2-9392-D7CFB2C19A35}" destId="{548D8EB8-D0F7-423B-B9D7-8304AF1431D7}" srcOrd="9" destOrd="0" presId="urn:microsoft.com/office/officeart/2005/8/layout/radial1"/>
    <dgm:cxn modelId="{E59E598C-181C-497E-A3D3-3C5DF6DEA91A}" type="presParOf" srcId="{548D8EB8-D0F7-423B-B9D7-8304AF1431D7}" destId="{04C938D5-8AFA-47DE-814F-823594831796}" srcOrd="0" destOrd="0" presId="urn:microsoft.com/office/officeart/2005/8/layout/radial1"/>
    <dgm:cxn modelId="{D16579F1-35AD-469C-9F25-032FBBC5F97B}" type="presParOf" srcId="{F82BFE28-B063-4EB2-9392-D7CFB2C19A35}" destId="{CAF78728-6FEA-4746-B102-E54328F0A19B}" srcOrd="10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Prevenire</a:t>
          </a:r>
          <a:br>
            <a:rPr lang="en-GB" dirty="0"/>
          </a:br>
          <a:r>
            <a:rPr lang="en-GB" dirty="0"/>
            <a:t>l'indurimento</a:t>
          </a:r>
          <a:r>
            <a:rPr lang="en-GB"/>
            <a:t>, controlli</a:t>
          </a:r>
          <a:endParaRPr lang="en-GB" dirty="0"/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Rispondere</a:t>
          </a:r>
          <a:br>
            <a:rPr lang="en-GB" dirty="0"/>
          </a:br>
          <a:r>
            <a:rPr lang="en-GB" dirty="0"/>
            <a:t>Contenere, coordinare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Recuperare</a:t>
          </a:r>
          <a:br>
            <a:rPr lang="en-GB" b="1" dirty="0"/>
          </a:br>
          <a:r>
            <a:rPr lang="en-GB" b="0" dirty="0"/>
            <a:t>Ripristinare, convalidare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061DF2A-7185-4CA1-80DD-B0EEBA90362C}">
      <dgm:prSet phldrT="[Text]" phldr="0"/>
      <dgm:spPr/>
      <dgm:t>
        <a:bodyPr/>
        <a:lstStyle/>
        <a:p>
          <a:r>
            <a:rPr lang="en-GB" b="1" dirty="0"/>
            <a:t>Rilevare</a:t>
          </a:r>
          <a:br>
            <a:rPr lang="en-GB" b="1" dirty="0"/>
          </a:br>
          <a:r>
            <a:rPr lang="en-GB" b="0" dirty="0"/>
            <a:t>Monitoraggio, avvisi</a:t>
          </a:r>
          <a:endParaRPr lang="en-GB" dirty="0"/>
        </a:p>
      </dgm:t>
    </dgm:pt>
    <dgm:pt modelId="{3D569765-5D7C-402B-94DE-5BB618022B38}" type="parTrans" cxnId="{BA4FCBAD-13AB-4D56-9016-8E0D2AA43F2F}">
      <dgm:prSet/>
      <dgm:spPr/>
      <dgm:t>
        <a:bodyPr/>
        <a:lstStyle/>
        <a:p>
          <a:endParaRPr lang="en-GB"/>
        </a:p>
      </dgm:t>
    </dgm:pt>
    <dgm:pt modelId="{D8C0AE2C-E54B-4368-87CE-C52107617E54}" type="sibTrans" cxnId="{BA4FCBAD-13AB-4D56-9016-8E0D2AA43F2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0E83BE83-2015-4ABF-A9E0-944588BF2D5C}" type="pres">
      <dgm:prSet presAssocID="{D061DF2A-7185-4CA1-80DD-B0EEBA90362C}" presName="node" presStyleLbl="node1" presStyleIdx="1" presStyleCnt="4">
        <dgm:presLayoutVars>
          <dgm:bulletEnabled val="1"/>
        </dgm:presLayoutVars>
      </dgm:prSet>
      <dgm:spPr/>
    </dgm:pt>
    <dgm:pt modelId="{6631F60A-FEEA-47A8-80C4-67BDAE4DF9B1}" type="pres">
      <dgm:prSet presAssocID="{D8C0AE2C-E54B-4368-87CE-C52107617E54}" presName="sibTrans" presStyleLbl="sibTrans2D1" presStyleIdx="1" presStyleCnt="3"/>
      <dgm:spPr/>
    </dgm:pt>
    <dgm:pt modelId="{A62C6599-CCA7-4A99-A963-1D6A873AEB82}" type="pres">
      <dgm:prSet presAssocID="{D8C0AE2C-E54B-4368-87CE-C52107617E5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B91AB73-A51F-4AED-8094-EB8AD6789D39}" type="presOf" srcId="{D8C0AE2C-E54B-4368-87CE-C52107617E54}" destId="{6631F60A-FEEA-47A8-80C4-67BDAE4DF9B1}" srcOrd="0" destOrd="0" presId="urn:microsoft.com/office/officeart/2005/8/layout/process2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22730590-5327-4649-8248-786DA2D3C2B7}" type="presOf" srcId="{D061DF2A-7185-4CA1-80DD-B0EEBA90362C}" destId="{0E83BE83-2015-4ABF-A9E0-944588BF2D5C}" srcOrd="0" destOrd="0" presId="urn:microsoft.com/office/officeart/2005/8/layout/process2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855D80AA-6600-4A1A-A43D-B245A70771B6}" type="presOf" srcId="{D8C0AE2C-E54B-4368-87CE-C52107617E54}" destId="{A62C6599-CCA7-4A99-A963-1D6A873AEB82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BA4FCBAD-13AB-4D56-9016-8E0D2AA43F2F}" srcId="{F68DE2A3-255D-43BD-90EC-01B4FA12E070}" destId="{D061DF2A-7185-4CA1-80DD-B0EEBA90362C}" srcOrd="1" destOrd="0" parTransId="{3D569765-5D7C-402B-94DE-5BB618022B38}" sibTransId="{D8C0AE2C-E54B-4368-87CE-C52107617E54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73B92DB9-D2BE-40FC-A59E-22BCC4976B33}" type="presParOf" srcId="{829D7F9E-ABF7-4CA8-BAD0-8248D753284D}" destId="{0E83BE83-2015-4ABF-A9E0-944588BF2D5C}" srcOrd="2" destOrd="0" presId="urn:microsoft.com/office/officeart/2005/8/layout/process2"/>
    <dgm:cxn modelId="{F99B1240-3C25-4619-8612-94F94E95FB81}" type="presParOf" srcId="{829D7F9E-ABF7-4CA8-BAD0-8248D753284D}" destId="{6631F60A-FEEA-47A8-80C4-67BDAE4DF9B1}" srcOrd="3" destOrd="0" presId="urn:microsoft.com/office/officeart/2005/8/layout/process2"/>
    <dgm:cxn modelId="{EF0254E3-F903-4EB4-BD13-B9198F3FC285}" type="presParOf" srcId="{6631F60A-FEEA-47A8-80C4-67BDAE4DF9B1}" destId="{A62C6599-CCA7-4A99-A963-1D6A873AEB82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T1</a:t>
          </a:r>
          <a:r>
            <a:rPr lang="en-GB" dirty="0"/>
            <a:t>: Fondamenti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dirty="0"/>
            <a:t>T2</a:t>
          </a:r>
          <a:r>
            <a:rPr lang="en-GB" dirty="0"/>
            <a:t>: Minacce e rischi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/>
        </a:p>
      </dgm:t>
    </dgm:pt>
    <dgm:pt modelId="{97D04601-E05F-4AC7-B57C-63701A8CA5B4}">
      <dgm:prSet phldrT="[Text]" phldr="0"/>
      <dgm:spPr/>
      <dgm:t>
        <a:bodyPr/>
        <a:lstStyle/>
        <a:p>
          <a:r>
            <a:rPr lang="en-GB" b="1" dirty="0"/>
            <a:t>T3</a:t>
          </a:r>
          <a:r>
            <a:rPr lang="en-GB" dirty="0"/>
            <a:t>: Effetto a cascata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dirty="0"/>
            <a:t>T4</a:t>
          </a:r>
          <a:r>
            <a:rPr lang="en-GB" dirty="0"/>
            <a:t>: Regolamentazione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dirty="0"/>
            <a:t>T5</a:t>
          </a:r>
          <a:r>
            <a:rPr lang="en-GB" dirty="0"/>
            <a:t>: Resilienza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dirty="0"/>
            <a:t>T6</a:t>
          </a:r>
          <a:r>
            <a:rPr lang="en-GB" dirty="0"/>
            <a:t>: Etica e società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/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/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5A323-9CC2-4CE3-9841-8B658C8E98E0}">
      <dsp:nvSpPr>
        <dsp:cNvPr id="0" name=""/>
        <dsp:cNvSpPr/>
      </dsp:nvSpPr>
      <dsp:spPr>
        <a:xfrm>
          <a:off x="2451775" y="1905040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chemeClr val="bg1"/>
              </a:solidFill>
            </a:rPr>
            <a:t>CI</a:t>
          </a:r>
        </a:p>
      </dsp:txBody>
      <dsp:txXfrm>
        <a:off x="2663788" y="2117053"/>
        <a:ext cx="1023692" cy="1023692"/>
      </dsp:txXfrm>
    </dsp:sp>
    <dsp:sp modelId="{C79F1E1D-36E1-48B5-A6F4-256D81A9DDD5}">
      <dsp:nvSpPr>
        <dsp:cNvPr id="0" name=""/>
        <dsp:cNvSpPr/>
      </dsp:nvSpPr>
      <dsp:spPr>
        <a:xfrm rot="16200000">
          <a:off x="2957090" y="1665981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1675568"/>
        <a:ext cx="21854" cy="21854"/>
      </dsp:txXfrm>
    </dsp:sp>
    <dsp:sp modelId="{D72492A1-A4B9-461E-AE3A-D005FC93AFB1}">
      <dsp:nvSpPr>
        <dsp:cNvPr id="0" name=""/>
        <dsp:cNvSpPr/>
      </dsp:nvSpPr>
      <dsp:spPr>
        <a:xfrm>
          <a:off x="2451775" y="20233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</a:t>
          </a:r>
        </a:p>
      </dsp:txBody>
      <dsp:txXfrm>
        <a:off x="2663788" y="232246"/>
        <a:ext cx="1023692" cy="1023692"/>
      </dsp:txXfrm>
    </dsp:sp>
    <dsp:sp modelId="{1737A6AD-BA85-431E-A734-196690273288}">
      <dsp:nvSpPr>
        <dsp:cNvPr id="0" name=""/>
        <dsp:cNvSpPr/>
      </dsp:nvSpPr>
      <dsp:spPr>
        <a:xfrm rot="19800000">
          <a:off x="3773235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2146770"/>
        <a:ext cx="21854" cy="21854"/>
      </dsp:txXfrm>
    </dsp:sp>
    <dsp:sp modelId="{28AE4323-9D25-47A0-8591-91442894324E}">
      <dsp:nvSpPr>
        <dsp:cNvPr id="0" name=""/>
        <dsp:cNvSpPr/>
      </dsp:nvSpPr>
      <dsp:spPr>
        <a:xfrm>
          <a:off x="4084067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Water</a:t>
          </a:r>
        </a:p>
      </dsp:txBody>
      <dsp:txXfrm>
        <a:off x="4296080" y="1174650"/>
        <a:ext cx="1023692" cy="1023692"/>
      </dsp:txXfrm>
    </dsp:sp>
    <dsp:sp modelId="{7A6648EF-C49B-4B3D-8180-62C41F65AF05}">
      <dsp:nvSpPr>
        <dsp:cNvPr id="0" name=""/>
        <dsp:cNvSpPr/>
      </dsp:nvSpPr>
      <dsp:spPr>
        <a:xfrm rot="1800000">
          <a:off x="3773235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3089174"/>
        <a:ext cx="21854" cy="21854"/>
      </dsp:txXfrm>
    </dsp:sp>
    <dsp:sp modelId="{D7C920D2-349F-4EF5-B059-4E408553582F}">
      <dsp:nvSpPr>
        <dsp:cNvPr id="0" name=""/>
        <dsp:cNvSpPr/>
      </dsp:nvSpPr>
      <dsp:spPr>
        <a:xfrm>
          <a:off x="4084067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Transport</a:t>
          </a:r>
        </a:p>
      </dsp:txBody>
      <dsp:txXfrm>
        <a:off x="4296080" y="3059457"/>
        <a:ext cx="1023692" cy="1023692"/>
      </dsp:txXfrm>
    </dsp:sp>
    <dsp:sp modelId="{7F5CF7B8-8559-4E8E-BEBF-8C5FA6218DC4}">
      <dsp:nvSpPr>
        <dsp:cNvPr id="0" name=""/>
        <dsp:cNvSpPr/>
      </dsp:nvSpPr>
      <dsp:spPr>
        <a:xfrm rot="5400000">
          <a:off x="2957090" y="3550789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3560376"/>
        <a:ext cx="21854" cy="21854"/>
      </dsp:txXfrm>
    </dsp:sp>
    <dsp:sp modelId="{ED905277-D50D-4CA2-8991-71B7136BDA0F}">
      <dsp:nvSpPr>
        <dsp:cNvPr id="0" name=""/>
        <dsp:cNvSpPr/>
      </dsp:nvSpPr>
      <dsp:spPr>
        <a:xfrm>
          <a:off x="2451775" y="3789848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1"/>
              </a:solidFill>
            </a:rPr>
            <a:t>Healthcare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663788" y="4001861"/>
        <a:ext cx="1023692" cy="1023692"/>
      </dsp:txXfrm>
    </dsp:sp>
    <dsp:sp modelId="{E55D59B4-F4EE-4C87-A080-8D67667761EB}">
      <dsp:nvSpPr>
        <dsp:cNvPr id="0" name=""/>
        <dsp:cNvSpPr/>
      </dsp:nvSpPr>
      <dsp:spPr>
        <a:xfrm rot="9000000">
          <a:off x="2140944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3089174"/>
        <a:ext cx="21854" cy="21854"/>
      </dsp:txXfrm>
    </dsp:sp>
    <dsp:sp modelId="{2A42DFC4-A2A7-420F-B227-D2BC45271CA8}">
      <dsp:nvSpPr>
        <dsp:cNvPr id="0" name=""/>
        <dsp:cNvSpPr/>
      </dsp:nvSpPr>
      <dsp:spPr>
        <a:xfrm>
          <a:off x="819484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Telecommunications</a:t>
          </a:r>
        </a:p>
      </dsp:txBody>
      <dsp:txXfrm>
        <a:off x="1031497" y="3059457"/>
        <a:ext cx="1023692" cy="1023692"/>
      </dsp:txXfrm>
    </dsp:sp>
    <dsp:sp modelId="{F0B1D1A0-B9BB-4753-8C4B-D43F5ECFF75F}">
      <dsp:nvSpPr>
        <dsp:cNvPr id="0" name=""/>
        <dsp:cNvSpPr/>
      </dsp:nvSpPr>
      <dsp:spPr>
        <a:xfrm rot="12600000">
          <a:off x="2140944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2146770"/>
        <a:ext cx="21854" cy="21854"/>
      </dsp:txXfrm>
    </dsp:sp>
    <dsp:sp modelId="{3B896DF9-2576-4746-B450-B43D0CCE3C4E}">
      <dsp:nvSpPr>
        <dsp:cNvPr id="0" name=""/>
        <dsp:cNvSpPr/>
      </dsp:nvSpPr>
      <dsp:spPr>
        <a:xfrm>
          <a:off x="819484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Finance and Government</a:t>
          </a:r>
        </a:p>
      </dsp:txBody>
      <dsp:txXfrm>
        <a:off x="1031497" y="1174650"/>
        <a:ext cx="1023692" cy="102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2855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Cyber/ICT layer</a:t>
          </a:r>
          <a:br>
            <a:rPr lang="en-GB" sz="2000" b="1" kern="1200" dirty="0"/>
          </a:br>
          <a:r>
            <a:rPr lang="en-GB" sz="2000" b="0" i="1" kern="1200" dirty="0"/>
            <a:t>Corporate IT, cloud services, remote access, CTI, monitoring</a:t>
          </a:r>
        </a:p>
      </dsp:txBody>
      <dsp:txXfrm>
        <a:off x="38838" y="324377"/>
        <a:ext cx="7590410" cy="717924"/>
      </dsp:txXfrm>
    </dsp:sp>
    <dsp:sp modelId="{2897417A-810A-4CA8-B011-9EB368897AD7}">
      <dsp:nvSpPr>
        <dsp:cNvPr id="0" name=""/>
        <dsp:cNvSpPr/>
      </dsp:nvSpPr>
      <dsp:spPr>
        <a:xfrm>
          <a:off x="0" y="11387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Control layer (OT)</a:t>
          </a:r>
          <a:br>
            <a:rPr lang="en-GB" sz="2000" b="1" kern="1200" dirty="0"/>
          </a:br>
          <a:r>
            <a:rPr lang="en-GB" sz="2000" b="0" i="1" kern="1200" dirty="0"/>
            <a:t>SCADA, HMI, control networks, engineering workstations</a:t>
          </a:r>
          <a:endParaRPr lang="en-GB" sz="2000" b="1" i="1" kern="1200" dirty="0"/>
        </a:p>
      </dsp:txBody>
      <dsp:txXfrm>
        <a:off x="38838" y="1177577"/>
        <a:ext cx="7590410" cy="717924"/>
      </dsp:txXfrm>
    </dsp:sp>
    <dsp:sp modelId="{9F03D269-3A7A-4E51-8134-7DE7BF6A652A}">
      <dsp:nvSpPr>
        <dsp:cNvPr id="0" name=""/>
        <dsp:cNvSpPr/>
      </dsp:nvSpPr>
      <dsp:spPr>
        <a:xfrm>
          <a:off x="0" y="19919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 process layer</a:t>
          </a:r>
          <a:br>
            <a:rPr lang="en-GB" sz="2000" b="1" kern="1200" dirty="0"/>
          </a:br>
          <a:r>
            <a:rPr lang="en-GB" sz="2000" b="0" i="1" kern="1200" dirty="0"/>
            <a:t>Substations, breakers, generators, DERs, sensors/actuators</a:t>
          </a:r>
          <a:endParaRPr lang="en-GB" sz="2000" b="0" kern="1200" dirty="0"/>
        </a:p>
      </dsp:txBody>
      <dsp:txXfrm>
        <a:off x="38838" y="2030777"/>
        <a:ext cx="7590410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230904" y="506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Generation</a:t>
          </a:r>
        </a:p>
      </dsp:txBody>
      <dsp:txXfrm>
        <a:off x="2248258" y="17860"/>
        <a:ext cx="1396556" cy="557798"/>
      </dsp:txXfrm>
    </dsp:sp>
    <dsp:sp modelId="{E663F531-7352-4367-A6AA-7B39EFE0F73C}">
      <dsp:nvSpPr>
        <dsp:cNvPr id="0" name=""/>
        <dsp:cNvSpPr/>
      </dsp:nvSpPr>
      <dsp:spPr>
        <a:xfrm rot="5400000">
          <a:off x="2835442" y="607825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630044"/>
        <a:ext cx="159977" cy="155532"/>
      </dsp:txXfrm>
    </dsp:sp>
    <dsp:sp modelId="{35590E11-6338-4E93-99A8-B9921D8C3872}">
      <dsp:nvSpPr>
        <dsp:cNvPr id="0" name=""/>
        <dsp:cNvSpPr/>
      </dsp:nvSpPr>
      <dsp:spPr>
        <a:xfrm>
          <a:off x="2230904" y="88926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Transmission</a:t>
          </a:r>
        </a:p>
      </dsp:txBody>
      <dsp:txXfrm>
        <a:off x="2248258" y="906619"/>
        <a:ext cx="1396556" cy="557798"/>
      </dsp:txXfrm>
    </dsp:sp>
    <dsp:sp modelId="{E9ED1C89-5E67-4303-A1ED-DA4B65B865E3}">
      <dsp:nvSpPr>
        <dsp:cNvPr id="0" name=""/>
        <dsp:cNvSpPr/>
      </dsp:nvSpPr>
      <dsp:spPr>
        <a:xfrm rot="5400000">
          <a:off x="2835442" y="149658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1518803"/>
        <a:ext cx="159977" cy="155532"/>
      </dsp:txXfrm>
    </dsp:sp>
    <dsp:sp modelId="{06373F08-BB50-4771-93CB-E30A893ECD16}">
      <dsp:nvSpPr>
        <dsp:cNvPr id="0" name=""/>
        <dsp:cNvSpPr/>
      </dsp:nvSpPr>
      <dsp:spPr>
        <a:xfrm>
          <a:off x="2230904" y="177802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Distribution</a:t>
          </a:r>
        </a:p>
      </dsp:txBody>
      <dsp:txXfrm>
        <a:off x="2248258" y="1795379"/>
        <a:ext cx="1396556" cy="557798"/>
      </dsp:txXfrm>
    </dsp:sp>
    <dsp:sp modelId="{474B98F8-8300-4905-899F-F0CF91502FEA}">
      <dsp:nvSpPr>
        <dsp:cNvPr id="0" name=""/>
        <dsp:cNvSpPr/>
      </dsp:nvSpPr>
      <dsp:spPr>
        <a:xfrm rot="5400000">
          <a:off x="2835442" y="238534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2407563"/>
        <a:ext cx="159977" cy="155532"/>
      </dsp:txXfrm>
    </dsp:sp>
    <dsp:sp modelId="{6F2B50D6-1A30-41B7-ACE8-B64239B2681C}">
      <dsp:nvSpPr>
        <dsp:cNvPr id="0" name=""/>
        <dsp:cNvSpPr/>
      </dsp:nvSpPr>
      <dsp:spPr>
        <a:xfrm>
          <a:off x="2230904" y="266678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Consumption</a:t>
          </a:r>
          <a:endParaRPr lang="en-GB" sz="1500" b="1" kern="1200" dirty="0"/>
        </a:p>
      </dsp:txBody>
      <dsp:txXfrm>
        <a:off x="2248258" y="2684138"/>
        <a:ext cx="1396556" cy="557798"/>
      </dsp:txXfrm>
    </dsp:sp>
    <dsp:sp modelId="{4CFB0C37-2637-4A7A-8081-D575EA8D5B96}">
      <dsp:nvSpPr>
        <dsp:cNvPr id="0" name=""/>
        <dsp:cNvSpPr/>
      </dsp:nvSpPr>
      <dsp:spPr>
        <a:xfrm rot="5400000">
          <a:off x="2835442" y="3274103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3296322"/>
        <a:ext cx="159977" cy="155532"/>
      </dsp:txXfrm>
    </dsp:sp>
    <dsp:sp modelId="{CEDBF128-4E4D-401F-9BE5-C3A4267D7B7D}">
      <dsp:nvSpPr>
        <dsp:cNvPr id="0" name=""/>
        <dsp:cNvSpPr/>
      </dsp:nvSpPr>
      <dsp:spPr>
        <a:xfrm>
          <a:off x="2230904" y="355554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Market &amp; Ops coordination</a:t>
          </a:r>
        </a:p>
      </dsp:txBody>
      <dsp:txXfrm>
        <a:off x="2248258" y="3572898"/>
        <a:ext cx="1396556" cy="557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D8CB-313A-41F5-B3F7-B246D786F2A5}">
      <dsp:nvSpPr>
        <dsp:cNvPr id="0" name=""/>
        <dsp:cNvSpPr/>
      </dsp:nvSpPr>
      <dsp:spPr>
        <a:xfrm rot="16200000">
          <a:off x="230712" y="-230712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</a:t>
          </a:r>
          <a:br>
            <a:rPr lang="en-GB" sz="2000" b="1" kern="1200" dirty="0"/>
          </a:br>
          <a:r>
            <a:rPr lang="en-GB" sz="2000" kern="1200" dirty="0"/>
            <a:t>Material flows (power, fuel water)</a:t>
          </a:r>
        </a:p>
      </dsp:txBody>
      <dsp:txXfrm rot="5400000">
        <a:off x="0" y="0"/>
        <a:ext cx="2920365" cy="1844206"/>
      </dsp:txXfrm>
    </dsp:sp>
    <dsp:sp modelId="{17A230B1-3DAA-43D6-B241-EBE06E69B7B1}">
      <dsp:nvSpPr>
        <dsp:cNvPr id="0" name=""/>
        <dsp:cNvSpPr/>
      </dsp:nvSpPr>
      <dsp:spPr>
        <a:xfrm>
          <a:off x="2920365" y="0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</a:t>
          </a:r>
          <a:br>
            <a:rPr lang="en-GB" sz="2000" b="1" kern="1200" dirty="0"/>
          </a:br>
          <a:r>
            <a:rPr lang="en-GB" sz="2000" kern="1200" dirty="0"/>
            <a:t>Information/control (networks, SCADA links)</a:t>
          </a:r>
        </a:p>
      </dsp:txBody>
      <dsp:txXfrm>
        <a:off x="2920365" y="0"/>
        <a:ext cx="2920365" cy="1844206"/>
      </dsp:txXfrm>
    </dsp:sp>
    <dsp:sp modelId="{5FE7369E-7219-499F-9F0E-03A3DAF4687D}">
      <dsp:nvSpPr>
        <dsp:cNvPr id="0" name=""/>
        <dsp:cNvSpPr/>
      </dsp:nvSpPr>
      <dsp:spPr>
        <a:xfrm rot="10800000">
          <a:off x="0" y="2458941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Geographic</a:t>
          </a:r>
          <a:br>
            <a:rPr lang="en-GB" sz="2000" kern="1200" dirty="0"/>
          </a:br>
          <a:r>
            <a:rPr lang="en-GB" sz="2000" kern="1200" dirty="0"/>
            <a:t>Co-location impacts (flood, fire, outage area)</a:t>
          </a:r>
        </a:p>
      </dsp:txBody>
      <dsp:txXfrm rot="10800000">
        <a:off x="0" y="3073676"/>
        <a:ext cx="2920365" cy="1844206"/>
      </dsp:txXfrm>
    </dsp:sp>
    <dsp:sp modelId="{8129C9A9-22A3-445C-A678-A813ED16C94B}">
      <dsp:nvSpPr>
        <dsp:cNvPr id="0" name=""/>
        <dsp:cNvSpPr/>
      </dsp:nvSpPr>
      <dsp:spPr>
        <a:xfrm rot="5400000">
          <a:off x="3151077" y="2228229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Logical</a:t>
          </a:r>
          <a:br>
            <a:rPr lang="en-GB" sz="2000" kern="1200" dirty="0"/>
          </a:br>
          <a:r>
            <a:rPr lang="en-GB" sz="2000" kern="1200" dirty="0"/>
            <a:t>Policy/economy coupling (market rules, prioritisation)</a:t>
          </a:r>
        </a:p>
      </dsp:txBody>
      <dsp:txXfrm rot="-5400000">
        <a:off x="2920366" y="3073676"/>
        <a:ext cx="2920365" cy="1844206"/>
      </dsp:txXfrm>
    </dsp:sp>
    <dsp:sp modelId="{64B2020A-1FCD-4E92-9F13-34581A1D0755}">
      <dsp:nvSpPr>
        <dsp:cNvPr id="0" name=""/>
        <dsp:cNvSpPr/>
      </dsp:nvSpPr>
      <dsp:spPr>
        <a:xfrm>
          <a:off x="2044255" y="1844206"/>
          <a:ext cx="1752219" cy="122947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 dirty="0"/>
            <a:t>Interdependencies</a:t>
          </a:r>
          <a:r>
            <a:rPr lang="en-GB" sz="1200" b="0" i="0" kern="1200" dirty="0"/>
            <a:t> </a:t>
          </a:r>
          <a:endParaRPr lang="en-GB" sz="1200" kern="1200" dirty="0"/>
        </a:p>
      </dsp:txBody>
      <dsp:txXfrm>
        <a:off x="2104273" y="1904224"/>
        <a:ext cx="1632183" cy="1109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4239" y="659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Initial event </a:t>
          </a:r>
          <a:br>
            <a:rPr lang="en-GB" sz="1600" kern="1200" dirty="0"/>
          </a:br>
          <a:r>
            <a:rPr lang="en-GB" sz="1600" kern="1200" dirty="0"/>
            <a:t>Substation outage</a:t>
          </a:r>
        </a:p>
      </dsp:txBody>
      <dsp:txXfrm>
        <a:off x="1586854" y="23274"/>
        <a:ext cx="2923308" cy="726910"/>
      </dsp:txXfrm>
    </dsp:sp>
    <dsp:sp modelId="{E663F531-7352-4367-A6AA-7B39EFE0F73C}">
      <dsp:nvSpPr>
        <dsp:cNvPr id="0" name=""/>
        <dsp:cNvSpPr/>
      </dsp:nvSpPr>
      <dsp:spPr>
        <a:xfrm rot="5400000">
          <a:off x="2903732" y="79210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821059"/>
        <a:ext cx="208477" cy="202686"/>
      </dsp:txXfrm>
    </dsp:sp>
    <dsp:sp modelId="{35590E11-6338-4E93-99A8-B9921D8C3872}">
      <dsp:nvSpPr>
        <dsp:cNvPr id="0" name=""/>
        <dsp:cNvSpPr/>
      </dsp:nvSpPr>
      <dsp:spPr>
        <a:xfrm>
          <a:off x="1564239" y="1158870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Energy impact</a:t>
          </a:r>
          <a:br>
            <a:rPr lang="en-GB" sz="1600" b="1" kern="1200" dirty="0"/>
          </a:br>
          <a:r>
            <a:rPr lang="en-GB" sz="1600" b="0" kern="1200" dirty="0"/>
            <a:t>Local blackout</a:t>
          </a:r>
          <a:endParaRPr lang="en-GB" sz="1600" b="1" kern="1200" dirty="0"/>
        </a:p>
      </dsp:txBody>
      <dsp:txXfrm>
        <a:off x="1586854" y="1181485"/>
        <a:ext cx="2923308" cy="726910"/>
      </dsp:txXfrm>
    </dsp:sp>
    <dsp:sp modelId="{E9ED1C89-5E67-4303-A1ED-DA4B65B865E3}">
      <dsp:nvSpPr>
        <dsp:cNvPr id="0" name=""/>
        <dsp:cNvSpPr/>
      </dsp:nvSpPr>
      <dsp:spPr>
        <a:xfrm rot="5400000">
          <a:off x="2903732" y="195031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1979269"/>
        <a:ext cx="208477" cy="202686"/>
      </dsp:txXfrm>
    </dsp:sp>
    <dsp:sp modelId="{06373F08-BB50-4771-93CB-E30A893ECD16}">
      <dsp:nvSpPr>
        <dsp:cNvPr id="0" name=""/>
        <dsp:cNvSpPr/>
      </dsp:nvSpPr>
      <dsp:spPr>
        <a:xfrm>
          <a:off x="1564239" y="2317081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Dependency hit</a:t>
          </a:r>
          <a:br>
            <a:rPr lang="en-GB" sz="1600" kern="1200" dirty="0"/>
          </a:br>
          <a:r>
            <a:rPr lang="en-GB" sz="1600" kern="1200" dirty="0"/>
            <a:t>Telecom degradation</a:t>
          </a:r>
        </a:p>
      </dsp:txBody>
      <dsp:txXfrm>
        <a:off x="1586854" y="2339696"/>
        <a:ext cx="2923308" cy="726910"/>
      </dsp:txXfrm>
    </dsp:sp>
    <dsp:sp modelId="{474B98F8-8300-4905-899F-F0CF91502FEA}">
      <dsp:nvSpPr>
        <dsp:cNvPr id="0" name=""/>
        <dsp:cNvSpPr/>
      </dsp:nvSpPr>
      <dsp:spPr>
        <a:xfrm rot="5400000">
          <a:off x="2903732" y="3108525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3137480"/>
        <a:ext cx="208477" cy="202686"/>
      </dsp:txXfrm>
    </dsp:sp>
    <dsp:sp modelId="{6F2B50D6-1A30-41B7-ACE8-B64239B2681C}">
      <dsp:nvSpPr>
        <dsp:cNvPr id="0" name=""/>
        <dsp:cNvSpPr/>
      </dsp:nvSpPr>
      <dsp:spPr>
        <a:xfrm>
          <a:off x="1564239" y="3475292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Secondary impact</a:t>
          </a:r>
          <a:br>
            <a:rPr lang="en-GB" sz="1600" b="1" kern="1200" dirty="0"/>
          </a:br>
          <a:r>
            <a:rPr lang="en-GB" sz="1600" kern="1200" dirty="0"/>
            <a:t>Emergency response delays</a:t>
          </a:r>
        </a:p>
      </dsp:txBody>
      <dsp:txXfrm>
        <a:off x="1586854" y="3497907"/>
        <a:ext cx="2923308" cy="726910"/>
      </dsp:txXfrm>
    </dsp:sp>
    <dsp:sp modelId="{4CFB0C37-2637-4A7A-8081-D575EA8D5B96}">
      <dsp:nvSpPr>
        <dsp:cNvPr id="0" name=""/>
        <dsp:cNvSpPr/>
      </dsp:nvSpPr>
      <dsp:spPr>
        <a:xfrm rot="5400000">
          <a:off x="2903732" y="4266736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4295691"/>
        <a:ext cx="208477" cy="202686"/>
      </dsp:txXfrm>
    </dsp:sp>
    <dsp:sp modelId="{CEDBF128-4E4D-401F-9BE5-C3A4267D7B7D}">
      <dsp:nvSpPr>
        <dsp:cNvPr id="0" name=""/>
        <dsp:cNvSpPr/>
      </dsp:nvSpPr>
      <dsp:spPr>
        <a:xfrm>
          <a:off x="1564239" y="4633503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System-level</a:t>
          </a:r>
          <a:br>
            <a:rPr lang="en-GB" sz="1600" kern="1200" dirty="0"/>
          </a:br>
          <a:r>
            <a:rPr lang="en-GB" sz="1600" kern="1200" dirty="0"/>
            <a:t>Economic + social disruption</a:t>
          </a:r>
        </a:p>
      </dsp:txBody>
      <dsp:txXfrm>
        <a:off x="1586854" y="4656118"/>
        <a:ext cx="2923308" cy="726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B968-0A39-440B-B5FD-3CC2D46DBDE8}">
      <dsp:nvSpPr>
        <dsp:cNvPr id="0" name=""/>
        <dsp:cNvSpPr/>
      </dsp:nvSpPr>
      <dsp:spPr>
        <a:xfrm>
          <a:off x="2391239" y="199330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CEI</a:t>
          </a:r>
        </a:p>
      </dsp:txBody>
      <dsp:txXfrm>
        <a:off x="2613358" y="2215424"/>
        <a:ext cx="1072482" cy="1072482"/>
      </dsp:txXfrm>
    </dsp:sp>
    <dsp:sp modelId="{045B68DF-2145-441F-B025-730878F8BAF6}">
      <dsp:nvSpPr>
        <dsp:cNvPr id="0" name=""/>
        <dsp:cNvSpPr/>
      </dsp:nvSpPr>
      <dsp:spPr>
        <a:xfrm rot="16200000">
          <a:off x="2921003" y="1743038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38170" y="1753279"/>
        <a:ext cx="22859" cy="22859"/>
      </dsp:txXfrm>
    </dsp:sp>
    <dsp:sp modelId="{CE333A85-B119-43E8-B8BA-E30B5AF02927}">
      <dsp:nvSpPr>
        <dsp:cNvPr id="0" name=""/>
        <dsp:cNvSpPr/>
      </dsp:nvSpPr>
      <dsp:spPr>
        <a:xfrm>
          <a:off x="2391239" y="19391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Operators/</a:t>
          </a:r>
          <a:br>
            <a:rPr lang="en-GB" sz="1400" kern="1200" dirty="0"/>
          </a:br>
          <a:r>
            <a:rPr lang="en-GB" sz="1400" kern="1200" dirty="0"/>
            <a:t>utilities</a:t>
          </a:r>
        </a:p>
      </dsp:txBody>
      <dsp:txXfrm>
        <a:off x="2613358" y="241510"/>
        <a:ext cx="1072482" cy="1072482"/>
      </dsp:txXfrm>
    </dsp:sp>
    <dsp:sp modelId="{8B3907DC-F1BD-4085-A135-3C5EE7AE31B4}">
      <dsp:nvSpPr>
        <dsp:cNvPr id="0" name=""/>
        <dsp:cNvSpPr/>
      </dsp:nvSpPr>
      <dsp:spPr>
        <a:xfrm rot="20520000">
          <a:off x="3859655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6822" y="2435249"/>
        <a:ext cx="22859" cy="22859"/>
      </dsp:txXfrm>
    </dsp:sp>
    <dsp:sp modelId="{FB692875-A4D9-4BA9-BFF3-1FECA0ADC392}">
      <dsp:nvSpPr>
        <dsp:cNvPr id="0" name=""/>
        <dsp:cNvSpPr/>
      </dsp:nvSpPr>
      <dsp:spPr>
        <a:xfrm>
          <a:off x="4268543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Regulators</a:t>
          </a:r>
        </a:p>
      </dsp:txBody>
      <dsp:txXfrm>
        <a:off x="4490662" y="1605451"/>
        <a:ext cx="1072482" cy="1072482"/>
      </dsp:txXfrm>
    </dsp:sp>
    <dsp:sp modelId="{5CDECE40-F44E-4BF3-82F5-AD543FA57E3F}">
      <dsp:nvSpPr>
        <dsp:cNvPr id="0" name=""/>
        <dsp:cNvSpPr/>
      </dsp:nvSpPr>
      <dsp:spPr>
        <a:xfrm rot="3240000">
          <a:off x="3501122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18289" y="3538701"/>
        <a:ext cx="22859" cy="22859"/>
      </dsp:txXfrm>
    </dsp:sp>
    <dsp:sp modelId="{507D2BF4-F635-4587-A237-A1D2A514351E}">
      <dsp:nvSpPr>
        <dsp:cNvPr id="0" name=""/>
        <dsp:cNvSpPr/>
      </dsp:nvSpPr>
      <dsp:spPr>
        <a:xfrm>
          <a:off x="3551477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Government</a:t>
          </a:r>
          <a:br>
            <a:rPr lang="en-GB" sz="1400" kern="1200" dirty="0"/>
          </a:br>
          <a:r>
            <a:rPr lang="en-GB" sz="1400" kern="1200" dirty="0"/>
            <a:t>/CERTs</a:t>
          </a:r>
        </a:p>
      </dsp:txBody>
      <dsp:txXfrm>
        <a:off x="3773596" y="3812354"/>
        <a:ext cx="1072482" cy="1072482"/>
      </dsp:txXfrm>
    </dsp:sp>
    <dsp:sp modelId="{3DB86425-AE9D-40F2-B3BD-042E3356A476}">
      <dsp:nvSpPr>
        <dsp:cNvPr id="0" name=""/>
        <dsp:cNvSpPr/>
      </dsp:nvSpPr>
      <dsp:spPr>
        <a:xfrm rot="7560000">
          <a:off x="2340884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58051" y="3538701"/>
        <a:ext cx="22859" cy="22859"/>
      </dsp:txXfrm>
    </dsp:sp>
    <dsp:sp modelId="{589EDFA7-2538-4DBC-AD3F-044D1A11384D}">
      <dsp:nvSpPr>
        <dsp:cNvPr id="0" name=""/>
        <dsp:cNvSpPr/>
      </dsp:nvSpPr>
      <dsp:spPr>
        <a:xfrm>
          <a:off x="1231002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Vendors/</a:t>
          </a:r>
          <a:br>
            <a:rPr lang="en-GB" sz="1400" kern="1200" dirty="0"/>
          </a:br>
          <a:r>
            <a:rPr lang="en-GB" sz="1400" kern="1200" dirty="0"/>
            <a:t>Suppliers</a:t>
          </a:r>
        </a:p>
      </dsp:txBody>
      <dsp:txXfrm>
        <a:off x="1453121" y="3812354"/>
        <a:ext cx="1072482" cy="1072482"/>
      </dsp:txXfrm>
    </dsp:sp>
    <dsp:sp modelId="{548D8EB8-D0F7-423B-B9D7-8304AF1431D7}">
      <dsp:nvSpPr>
        <dsp:cNvPr id="0" name=""/>
        <dsp:cNvSpPr/>
      </dsp:nvSpPr>
      <dsp:spPr>
        <a:xfrm rot="11880000">
          <a:off x="1982351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99518" y="2435249"/>
        <a:ext cx="22859" cy="22859"/>
      </dsp:txXfrm>
    </dsp:sp>
    <dsp:sp modelId="{CAF78728-6FEA-4746-B102-E54328F0A19B}">
      <dsp:nvSpPr>
        <dsp:cNvPr id="0" name=""/>
        <dsp:cNvSpPr/>
      </dsp:nvSpPr>
      <dsp:spPr>
        <a:xfrm>
          <a:off x="513935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Society/</a:t>
          </a:r>
          <a:br>
            <a:rPr lang="en-GB" sz="1400" kern="1200" dirty="0"/>
          </a:br>
          <a:r>
            <a:rPr lang="en-GB" sz="1400" kern="1200" dirty="0"/>
            <a:t>End-users</a:t>
          </a:r>
        </a:p>
      </dsp:txBody>
      <dsp:txXfrm>
        <a:off x="736054" y="1605451"/>
        <a:ext cx="1072482" cy="1072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5266" y="1712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Prevent</a:t>
          </a:r>
          <a:br>
            <a:rPr lang="en-GB" sz="1600" kern="1200" dirty="0"/>
          </a:br>
          <a:r>
            <a:rPr lang="en-GB" sz="1600" kern="1200" dirty="0"/>
            <a:t>Hardening</a:t>
          </a:r>
          <a:r>
            <a:rPr lang="en-GB" sz="1600" kern="1200"/>
            <a:t>, controls</a:t>
          </a:r>
          <a:endParaRPr lang="en-GB" sz="1600" kern="1200" dirty="0"/>
        </a:p>
      </dsp:txBody>
      <dsp:txXfrm>
        <a:off x="1583919" y="20365"/>
        <a:ext cx="2140761" cy="599570"/>
      </dsp:txXfrm>
    </dsp:sp>
    <dsp:sp modelId="{E663F531-7352-4367-A6AA-7B39EFE0F73C}">
      <dsp:nvSpPr>
        <dsp:cNvPr id="0" name=""/>
        <dsp:cNvSpPr/>
      </dsp:nvSpPr>
      <dsp:spPr>
        <a:xfrm rot="5400000">
          <a:off x="2534886" y="654510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678393"/>
        <a:ext cx="171956" cy="167180"/>
      </dsp:txXfrm>
    </dsp:sp>
    <dsp:sp modelId="{0E83BE83-2015-4ABF-A9E0-944588BF2D5C}">
      <dsp:nvSpPr>
        <dsp:cNvPr id="0" name=""/>
        <dsp:cNvSpPr/>
      </dsp:nvSpPr>
      <dsp:spPr>
        <a:xfrm>
          <a:off x="1565266" y="957026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Detect</a:t>
          </a:r>
          <a:br>
            <a:rPr lang="en-GB" sz="1600" b="1" kern="1200" dirty="0"/>
          </a:br>
          <a:r>
            <a:rPr lang="en-GB" sz="1600" b="0" kern="1200" dirty="0"/>
            <a:t>Monitoring, alerts</a:t>
          </a:r>
          <a:endParaRPr lang="en-GB" sz="1600" kern="1200" dirty="0"/>
        </a:p>
      </dsp:txBody>
      <dsp:txXfrm>
        <a:off x="1583919" y="975679"/>
        <a:ext cx="2140761" cy="599570"/>
      </dsp:txXfrm>
    </dsp:sp>
    <dsp:sp modelId="{6631F60A-FEEA-47A8-80C4-67BDAE4DF9B1}">
      <dsp:nvSpPr>
        <dsp:cNvPr id="0" name=""/>
        <dsp:cNvSpPr/>
      </dsp:nvSpPr>
      <dsp:spPr>
        <a:xfrm rot="5400000">
          <a:off x="2534886" y="1609824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1633707"/>
        <a:ext cx="171956" cy="167180"/>
      </dsp:txXfrm>
    </dsp:sp>
    <dsp:sp modelId="{06373F08-BB50-4771-93CB-E30A893ECD16}">
      <dsp:nvSpPr>
        <dsp:cNvPr id="0" name=""/>
        <dsp:cNvSpPr/>
      </dsp:nvSpPr>
      <dsp:spPr>
        <a:xfrm>
          <a:off x="1565266" y="1912341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Respond</a:t>
          </a:r>
          <a:br>
            <a:rPr lang="en-GB" sz="1600" kern="1200" dirty="0"/>
          </a:br>
          <a:r>
            <a:rPr lang="en-GB" sz="1600" kern="1200" dirty="0"/>
            <a:t>Contain, coordinate</a:t>
          </a:r>
        </a:p>
      </dsp:txBody>
      <dsp:txXfrm>
        <a:off x="1583919" y="1930994"/>
        <a:ext cx="2140761" cy="599570"/>
      </dsp:txXfrm>
    </dsp:sp>
    <dsp:sp modelId="{474B98F8-8300-4905-899F-F0CF91502FEA}">
      <dsp:nvSpPr>
        <dsp:cNvPr id="0" name=""/>
        <dsp:cNvSpPr/>
      </dsp:nvSpPr>
      <dsp:spPr>
        <a:xfrm rot="5400000">
          <a:off x="2534886" y="2565139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2589022"/>
        <a:ext cx="171956" cy="167180"/>
      </dsp:txXfrm>
    </dsp:sp>
    <dsp:sp modelId="{6F2B50D6-1A30-41B7-ACE8-B64239B2681C}">
      <dsp:nvSpPr>
        <dsp:cNvPr id="0" name=""/>
        <dsp:cNvSpPr/>
      </dsp:nvSpPr>
      <dsp:spPr>
        <a:xfrm>
          <a:off x="1565266" y="2867655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</a:t>
          </a:r>
          <a:br>
            <a:rPr lang="en-GB" sz="1600" b="1" kern="1200" dirty="0"/>
          </a:br>
          <a:r>
            <a:rPr lang="en-GB" sz="1600" b="0" kern="1200" dirty="0"/>
            <a:t>Restore, validate</a:t>
          </a:r>
        </a:p>
      </dsp:txBody>
      <dsp:txXfrm>
        <a:off x="1583919" y="2886308"/>
        <a:ext cx="2140761" cy="599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525280"/>
          <a:ext cx="1460588" cy="8763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T1</a:t>
          </a:r>
          <a:r>
            <a:rPr lang="en-GB" sz="1600" kern="1200" dirty="0"/>
            <a:t>: Foundations</a:t>
          </a:r>
        </a:p>
      </dsp:txBody>
      <dsp:txXfrm>
        <a:off x="25668" y="550948"/>
        <a:ext cx="1409252" cy="825017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T2</a:t>
          </a:r>
          <a:r>
            <a:rPr lang="en-GB" sz="1600" kern="1200" dirty="0"/>
            <a:t>: Threats &amp; Risks</a:t>
          </a:r>
        </a:p>
      </dsp:txBody>
      <dsp:txXfrm>
        <a:off x="2070492" y="550948"/>
        <a:ext cx="1409252" cy="825017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T3</a:t>
          </a:r>
          <a:r>
            <a:rPr lang="en-GB" sz="1600" kern="1200" dirty="0"/>
            <a:t>: Cascading</a:t>
          </a:r>
        </a:p>
      </dsp:txBody>
      <dsp:txXfrm>
        <a:off x="4115316" y="550948"/>
        <a:ext cx="1409252" cy="825017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T4</a:t>
          </a:r>
          <a:r>
            <a:rPr lang="en-GB" sz="1600" kern="1200" dirty="0"/>
            <a:t>: Regulation</a:t>
          </a:r>
        </a:p>
      </dsp:txBody>
      <dsp:txXfrm>
        <a:off x="6160141" y="550948"/>
        <a:ext cx="1409252" cy="825017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T5</a:t>
          </a:r>
          <a:r>
            <a:rPr lang="en-GB" sz="1600" kern="1200" dirty="0"/>
            <a:t>: Resilience</a:t>
          </a:r>
        </a:p>
      </dsp:txBody>
      <dsp:txXfrm>
        <a:off x="8204965" y="550948"/>
        <a:ext cx="1409252" cy="825017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T6</a:t>
          </a:r>
          <a:r>
            <a:rPr lang="en-GB" sz="1600" kern="1200" dirty="0"/>
            <a:t>: Ethics and Society</a:t>
          </a:r>
        </a:p>
      </dsp:txBody>
      <dsp:txXfrm>
        <a:off x="10249790" y="550948"/>
        <a:ext cx="1409252" cy="82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990-20E3-9124-CCDB-5DBC035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40400-6972-2A64-AADB-67073FA1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A39BE-DCBD-F34D-5211-4675F1A2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Il decentramento migliora la resilienza ma aumenta la complessità.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34E4-402E-9E21-3B8C-41A215C2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774823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19BC-1E29-8909-D509-FB80D948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0EC0D-E191-4462-A26C-027F1626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D8499-DDFB-E4C2-D82B-B3166FF9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Sottolineare che la sicurezza informatica diventa </a:t>
            </a:r>
            <a:r>
              <a:rPr lang="en-US" sz="1800" b="1" dirty="0"/>
              <a:t>un rischio operativo</a:t>
            </a:r>
            <a:r>
              <a:rPr lang="en-US" sz="1800" dirty="0"/>
              <a:t>, non un rischio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9A62-E1D0-6475-A4B0-03294B4BE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74322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8485-AB7C-8E94-C9DB-AD225D3E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20CB-EBCC-F6E1-BBED-278A5538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6281-6425-8ECD-103F-E909F5BA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Perché questa convergenza infrange i tradizionali presupposti in materia di sicurezza.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BAE56-FD35-8E32-CDCC-46A9917B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3003607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4FCA-937E-D8AC-0A11-BBE7E075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DBF8B-2A77-016A-8E74-4DA70882F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7567B-5587-3A1A-22B6-18514805F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0344-8FBE-5434-B68C-F9920C9A3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103641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7E411-C6E3-7137-FFF7-91AC564E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7FB09-9677-581D-2556-1C627C537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D7E00-6B99-B360-30E9-E021F301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Perché spesso è impossibile applicare patch o riavviare i sistemi 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087A-3CC1-683B-F702-BD3C42D1E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8350649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676E-48E4-6750-A254-D9FD2495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0933A-2A4A-FED0-5E27-68A76F3D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14ACF-5E7E-5967-1E5F-3219A6BAF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Sottolinea come CEI ribalti il classico modo di pensare alla sicurezza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F399-62D0-F22A-4C8C-3AAD1F13B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371160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2943-4E3E-8A1E-4F9F-D2145352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8241A-84BD-6394-DC6D-71E446A2E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32E97-F547-C92F-269C-6141BA547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Gli attacchi raramente sono più puramente informatici o fisici.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02E8-07AE-BDDA-2676-50FEE5E1C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401503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ABAC-098F-B316-8BCC-3E4723A5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ED39B-FB67-6FC6-60E4-1B86BE911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ED04-8586-A788-F988-61FCE9FA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Molti attacchi sfruttano </a:t>
            </a:r>
            <a:r>
              <a:rPr lang="en-US" sz="1800" i="1" dirty="0"/>
              <a:t>configurazioni errate</a:t>
            </a:r>
            <a:r>
              <a:rPr lang="en-US" sz="1800" dirty="0"/>
              <a:t>, non vulnerabilità zero-day.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C04F9-F5A7-6113-F094-0C1EE19C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572065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73C9-7942-AA3C-B101-7057CCF3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CCF7-F362-47AC-D10E-E260BD0B0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94B8-8C87-5308-DAF0-A1E14B553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L'accesso fisico spesso consente la compromissione informatica.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A548-3AE0-189C-345E-8B2438E2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204788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Proteggere l'energia significa proteggere </a:t>
            </a:r>
            <a:r>
              <a:rPr lang="en-US" sz="1800" i="1" dirty="0"/>
              <a:t>tutto il resto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Alcune dipendenze sono nascoste e emergono solo durante le crisi.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6AD4-3A29-46F8-D30E-4448EEF5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A20CC-A1D5-69B7-FB5F-512C8EC6C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67A95-DC41-3E5C-4D3C-7C1888999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Non linearità dello stress: piccoli eventi → grandi conseguenze.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A200A-1726-9D4D-ED89-2CA8444FF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3324030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9B543-54E2-6253-85D6-9C1F1D89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0F7BB-7568-DF76-65E9-650D16D51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7AE56-7148-8F00-3DE6-1558524E8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Gli incidenti CEI diventano rapidamente questioni di sicurezza nazionale.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C62A-F12C-184D-97D4-57A773753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10886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BD6D-C5E3-3ACC-850B-2860BEAC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F9300-3266-8C15-74AE-04ED1377B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B00D8-1AC7-1E56-AF26-E8C8DAF3C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Evidenziare le sfide di coordinamento e gli incentivi contrastanti.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5032-6A2D-1B4A-6B7A-9F6BAC61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679178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125F8-69BA-D997-0D48-BB068DC2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3010F-2F44-509C-C4E9-BCA81C702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863F4-C818-6175-F13B-27D7CC51B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Preparare gli studenti ad affrontare argomenti successivi incentrati sulla resilienza.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0D4F-C2B6-1AA9-109B-DA61AA1D7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951591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8E2D9-8D91-1ADC-C1BE-F3994701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BFD5B-2DFA-70F9-2183-94E283114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6AA76-684A-5CF1-DA81-12BB9EAF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progressi in materia di sicurezza CEI sono lenti ma fondamentali.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64F7-065C-9B50-61EE-FC1E97775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826362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D573-CDF5-6907-4A10-D7E93114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41BD1-67F6-9420-6BF7-550431DD2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776E7-B35A-7D06-2D17-9D262660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Ribadire che la sicurezza CEI non riguarda solo gli ingegneri.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C1232-0A1A-2E55-5218-20A8C9797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221783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1F56-084E-2E1A-4E77-E7863D94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BD7A-C636-0656-0EBA-1FB46AE9E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8312A-88CA-2485-7F8B-85745024F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Spiega in che modo ogni argomento si sviluppa logicamente su questo.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B96B-865D-0978-CC85-AF5124E1F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291740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1653-9201-0ADB-8804-391BADC8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052CF-8007-6097-4018-5DD5BB967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F6CE7-D5BF-A949-5CEF-E8878E47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Rafforzare il pensiero sistemico e la consapevolezza dell'impatto critico.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EEE82-EF98-0BA4-AB4F-CA4A7345D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57214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Questo argomento definisce il </a:t>
            </a:r>
            <a:r>
              <a:rPr lang="en-US" sz="1800" i="1" dirty="0"/>
              <a:t>modello mentale </a:t>
            </a:r>
            <a:r>
              <a:rPr lang="en-US" sz="1800" dirty="0"/>
              <a:t>necessario per l'intero corso. Gli studenti dovrebbero uscire da questa lezione pensando in termini di </a:t>
            </a:r>
            <a:r>
              <a:rPr lang="en-US" sz="1800" b="1" dirty="0"/>
              <a:t>sistemi, dipendenze e impatto</a:t>
            </a:r>
            <a:r>
              <a:rPr lang="en-US" sz="1800" dirty="0"/>
              <a:t>, non solo vulnerabilità.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Sottolineare che le decisioni in materia di sicurezza dipendono da ciò che i governi e gli operatori </a:t>
            </a:r>
            <a:r>
              <a:rPr lang="en-US" sz="1800" i="1" dirty="0"/>
              <a:t>classificano </a:t>
            </a:r>
            <a:r>
              <a:rPr lang="en-US" sz="1800" dirty="0"/>
              <a:t>come critico.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Enfatizza </a:t>
            </a:r>
            <a:r>
              <a:rPr lang="en-US" sz="1800" dirty="0"/>
              <a:t>l'impatto, non la tecnologia. Un sistema è fondamentale </a:t>
            </a:r>
            <a:r>
              <a:rPr lang="en-US" sz="1800" i="1" dirty="0"/>
              <a:t>per le sue conseguenze</a:t>
            </a:r>
            <a:r>
              <a:rPr lang="en-US" sz="1800" dirty="0"/>
              <a:t>, non perché è complesso.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75C5-2A5A-B93C-82EF-FA28D61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DDF70-8E00-CE6F-E636-E93151858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50C40-6ADF-A6C7-6440-60A3205E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Questi settori formano un </a:t>
            </a:r>
            <a:r>
              <a:rPr lang="en-US" sz="1800" b="1" dirty="0"/>
              <a:t>ecosistema interdipendente</a:t>
            </a:r>
            <a:r>
              <a:rPr lang="en-US" sz="1800" dirty="0"/>
              <a:t>, non compartimenti stagni indipendenti.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84C4-80B4-7089-D41A-5BA79F08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95497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B16D-1AF2-D6DB-B1CD-34AD10C5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34807-31EF-7BF7-DCBE-CBB1231A9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A6CE-C1A5-0100-36E1-FAF23CC1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Esempio semplice: niente elettricità → niente telecomunicazioni → niente risposta alle emergenze.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5912-20D4-2D6D-292C-8873881C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413827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4001-8060-B548-2B03-2065D6FD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D9E7-5643-55C9-F3B8-2359BA04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1234-88B8-9F17-DD18-3BA0B91E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Il CEI è </a:t>
            </a:r>
            <a:r>
              <a:rPr lang="en-US" sz="1800" b="1" dirty="0"/>
              <a:t>cyber-fisico per progettazione</a:t>
            </a:r>
            <a:r>
              <a:rPr lang="en-US" sz="1800" dirty="0"/>
              <a:t>, non per caso.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ACAF-D72E-615A-9CC0-5698D2AA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37083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A77F-1995-7B5D-88DD-71D7C431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86EC6-1A64-163F-108A-FB45CA996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B7736-1E4F-554A-BFCF-6DFD0A1D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sicurezza deve coprire </a:t>
            </a:r>
            <a:r>
              <a:rPr lang="en-US" sz="1800" i="1" dirty="0"/>
              <a:t>l'intero sistema</a:t>
            </a:r>
            <a:r>
              <a:rPr lang="en-US" sz="1800" dirty="0"/>
              <a:t>, non solo componenti isolati.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09FE-3006-8BE4-3E03-1A2C4FAB0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9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764-E257-B6D3-3AB5-E40493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1F1316-F870-180E-94C9-4D9B26AFD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Infrastrutture energetiche </a:t>
            </a:r>
            <a:br>
              <a:rPr lang="en-US" sz="3200" dirty="0"/>
            </a:br>
            <a:r>
              <a:rPr lang="en-US" sz="3200" dirty="0"/>
              <a:t>Catena del valore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873B6F5-2A98-EC7B-55F0-E954052DB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4A8AC5-ECFB-1D34-224B-B0675403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Generazione</a:t>
            </a:r>
          </a:p>
          <a:p>
            <a:r>
              <a:rPr lang="en-US" sz="2000" dirty="0"/>
              <a:t>Trasmissione</a:t>
            </a:r>
          </a:p>
          <a:p>
            <a:r>
              <a:rPr lang="en-US" sz="2000" dirty="0"/>
              <a:t>Distribuzione</a:t>
            </a:r>
          </a:p>
          <a:p>
            <a:r>
              <a:rPr lang="en-US" sz="2000" dirty="0"/>
              <a:t>Consumo</a:t>
            </a:r>
          </a:p>
          <a:p>
            <a:r>
              <a:rPr lang="en-US" sz="2000" dirty="0"/>
              <a:t>Coordinamento e mercati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76CD2-EDAA-4B67-907A-4AA288CF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82766B-709B-9AB5-A749-0CC74606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1BA695-0CE2-1383-453D-9898CC342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460997"/>
              </p:ext>
            </p:extLst>
          </p:nvPr>
        </p:nvGraphicFramePr>
        <p:xfrm>
          <a:off x="5460726" y="2258746"/>
          <a:ext cx="5893074" cy="414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990260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1BA2-D335-F11D-B11F-1069C0A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367418-DE98-4F5F-A545-853E2012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Tipi di infrastrutture energetiche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C0A8675-B6F7-AD3B-4818-0D8961C5AA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49CF53-1294-2A1F-FA99-37F8088CB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Generazione convenzionale</a:t>
            </a:r>
          </a:p>
          <a:p>
            <a:r>
              <a:rPr lang="en-US" sz="2000" dirty="0"/>
              <a:t>Energie rinnovabili</a:t>
            </a:r>
          </a:p>
          <a:p>
            <a:r>
              <a:rPr lang="en-US" sz="2000" dirty="0"/>
              <a:t>Reti intelligenti</a:t>
            </a:r>
          </a:p>
          <a:p>
            <a:r>
              <a:rPr lang="en-US" sz="2000" dirty="0"/>
              <a:t>Micro-reti</a:t>
            </a:r>
          </a:p>
          <a:p>
            <a:r>
              <a:rPr lang="en-US" sz="2000" dirty="0"/>
              <a:t>Ricarica dei veicoli elettrici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07C07-1877-107F-C3BE-5F946313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E40751-85D4-57D6-030B-223E5BEE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998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B84C-7444-9D1E-BD27-EDE4B344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6ADE3-B54E-1794-7569-7045C87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Trasformazione digitale dell'energia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0275C14-4432-76DD-E2D1-02355AF80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326CC0-159D-E1A2-6B00-195922B7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Automazione e controllo remoto</a:t>
            </a:r>
          </a:p>
          <a:p>
            <a:r>
              <a:rPr lang="en-US" sz="2000" dirty="0"/>
              <a:t>Ottimizzazione basata sui dati</a:t>
            </a:r>
          </a:p>
          <a:p>
            <a:r>
              <a:rPr lang="en-US" sz="2000" dirty="0"/>
              <a:t>Integrazione di IoT / IoE</a:t>
            </a:r>
          </a:p>
          <a:p>
            <a:r>
              <a:rPr lang="en-US" sz="2000" dirty="0"/>
              <a:t>Controllo assistito dall'intelligenza artificiale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978D1-B01C-0BAF-8D2A-437401F2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CC34-0B13-2D96-1B31-E22D60C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476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A61-B34D-04C2-619C-0661D7D6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1F9043-F87D-847F-8F15-B7F42F35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vs OT nei sistemi energetici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46650D-48F6-DE47-0A47-9FC756CC3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B3402D-EF2E-A2FC-6AA7-E9E14EA03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Tecnologia dell'informazione (IT): attività commerciali, pianificazione, fatturazione</a:t>
            </a:r>
          </a:p>
          <a:p>
            <a:r>
              <a:rPr lang="en-US" sz="2000" dirty="0"/>
              <a:t>Tecnologia operativa (OT): controllo, monitoraggio, sicurezza</a:t>
            </a:r>
          </a:p>
          <a:p>
            <a:r>
              <a:rPr lang="en-US" sz="2000" dirty="0"/>
              <a:t>Convergenza crescente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49FD0-0CCA-C735-CBED-B31C5687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B140C0-F52C-424F-CB32-F70AA3B3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36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3F04-6E9D-A422-57AC-C8D1ECC3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38B2EB5-9F82-16F5-57E1-5115C5D7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vs OT: perché gli approcci alla sicurezza differiscono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B88A6D-2FFE-77A4-15C5-DCBD86F8A0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25A57D-B4AB-41E5-26B7-FA344A5F3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AE8FF1-BEAF-0AC0-DC4C-6E8F31854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3447C4-8DAC-E6BC-30AC-535CFA699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68296"/>
              </p:ext>
            </p:extLst>
          </p:nvPr>
        </p:nvGraphicFramePr>
        <p:xfrm>
          <a:off x="3846953" y="2510400"/>
          <a:ext cx="8127999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18805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2245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3382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Aspetto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3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Priorità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Riservatezza / integrità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Disponibilità / sicurezza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8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Cadenza dei cambiamenti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Aggiornamenti frequenti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Aggiornamenti rari, cicli di vita lunghi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6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Tolleranza ai tempi di inattività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Spesso accettabile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Tolleranza molto bassa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Protocolli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(HPPTS, DNS, ecc.)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Industriali/legacy (bus di campo, ecc.)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5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Controlli di sicurezza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EDR, patch, 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Segmentazione, liste di autorizzazione, monitoraggio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Impatto delle compromissioni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Perdita di dati, interruzione dell'attività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Danni fisici, incidenti di sicurezza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66893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8F39-53AF-5F8D-4F88-44639490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95A0BC-2059-437F-2A2E-C0D4E61F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Caratteristiche dei sistemi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DDBC9F8-E957-AAC3-2385-07A5B8E38D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6AD0F3-C0E2-3C7A-48F7-8B11FA81E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Vincoli in tempo reale</a:t>
            </a:r>
          </a:p>
          <a:p>
            <a:r>
              <a:rPr lang="en-US" sz="2000" dirty="0"/>
              <a:t>Elevata disponibilità</a:t>
            </a:r>
          </a:p>
          <a:p>
            <a:r>
              <a:rPr lang="en-US" sz="2000" dirty="0"/>
              <a:t>Critici per la sicurezza</a:t>
            </a:r>
          </a:p>
          <a:p>
            <a:r>
              <a:rPr lang="en-US" sz="2000" dirty="0"/>
              <a:t>Ciclo di vita lungo</a:t>
            </a:r>
          </a:p>
          <a:p>
            <a:r>
              <a:rPr lang="en-US" sz="2000" dirty="0"/>
              <a:t>Protocolli legacy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E7A21-FA0D-1E76-38AB-ED797B32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62A4AB-56FF-0AD9-6F16-5F629E843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1756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5B65-6186-96B7-D8FD-9F65A3F7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152594-D4F9-B76A-9B30-556D01D2E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Priorità di sicurezza nel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1A83CB5-26EB-624B-A844-906F63657E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690F65-D310-0979-8616-C74201305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Disponibilità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Sicurezza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Integrità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Riservatezza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DE2BDC-4993-1BAD-202A-34C7B2DB5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2F1CE6-9E12-A0A3-70F0-F99C41DA5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7727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295D-9EF5-4551-FA9A-098E272A7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A4690A-6227-1C9D-C6E4-0F4F888F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Panorama delle minacce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509404F-CFAC-20B6-F044-25A350ED6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9EF763-0F32-6F62-D793-F9BC2519A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Minacce informatiche</a:t>
            </a:r>
          </a:p>
          <a:p>
            <a:r>
              <a:rPr lang="en-US" sz="2000" dirty="0"/>
              <a:t>Minacce fisiche</a:t>
            </a:r>
          </a:p>
          <a:p>
            <a:r>
              <a:rPr lang="en-US" sz="2000" dirty="0"/>
              <a:t>Minacce ibride</a:t>
            </a:r>
          </a:p>
          <a:p>
            <a:r>
              <a:rPr lang="en-US" sz="2000" dirty="0"/>
              <a:t>Rischi naturali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8E775-9D99-55E2-58E2-3E62988B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169B40-C6B3-3247-2C83-8BBECB231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4360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7043-9ED8-0B81-EB85-26E1EBE2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8516627-50EE-6027-FCD7-D054C0B9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Minacce informatiche alla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6F2171-EB1A-0217-BDA8-82FC4E4CEA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ADAF6-9A45-66B2-7535-A236F0DCD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Malware e ransomware</a:t>
            </a:r>
          </a:p>
          <a:p>
            <a:r>
              <a:rPr lang="en-US" sz="2000" dirty="0"/>
              <a:t>Abuso dell'accesso remoto</a:t>
            </a:r>
          </a:p>
          <a:p>
            <a:r>
              <a:rPr lang="en-US" sz="2000" dirty="0"/>
              <a:t>Compromissione della catena di approvvigionamento</a:t>
            </a:r>
          </a:p>
          <a:p>
            <a:r>
              <a:rPr lang="en-US" sz="2000" dirty="0"/>
              <a:t>Minacce interne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4B4CB1-1399-AA15-0A60-825FFC4D5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C5F7E5-EB6F-849B-4A34-EB581A49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9503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A03C-5AA2-BF66-BF24-668E548A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CE9111-4362-E0DA-84FC-593804190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Minacce fisiche e ibride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DAF58A-F211-03E3-FC93-E52BC47987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2F0770-9A9C-124F-7CC0-8F9FA605E7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Sabotaggio</a:t>
            </a:r>
          </a:p>
          <a:p>
            <a:r>
              <a:rPr lang="en-US" sz="2000" dirty="0"/>
              <a:t>Manomissione</a:t>
            </a:r>
          </a:p>
          <a:p>
            <a:r>
              <a:rPr lang="en-US" sz="2000" dirty="0"/>
              <a:t>Attacchi cyber-fisici coordinati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B7190C-B57F-53E1-0762-C6217143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3F395E-BCCD-5464-2AD6-26B819FB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892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Interdipendenze dei </a:t>
            </a:r>
            <a:br>
              <a:rPr lang="en-US" sz="3200" dirty="0"/>
            </a:br>
            <a:r>
              <a:rPr lang="en-US" sz="3200" dirty="0"/>
              <a:t>sistemi energetici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72AFEB-FF9D-B995-B3CF-9717C6B1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Energia ↔ Telecomunicazioni</a:t>
            </a:r>
          </a:p>
          <a:p>
            <a:r>
              <a:rPr lang="en-US" sz="2000" dirty="0"/>
              <a:t>Energia ↔ Assistenza sanitaria</a:t>
            </a:r>
          </a:p>
          <a:p>
            <a:r>
              <a:rPr lang="en-US" sz="2000" dirty="0"/>
              <a:t>Energia ↔ Trasporti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17069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1972"/>
            <a:ext cx="5840731" cy="761453"/>
          </a:xfrm>
        </p:spPr>
        <p:txBody>
          <a:bodyPr>
            <a:normAutofit/>
          </a:bodyPr>
          <a:lstStyle/>
          <a:p>
            <a:r>
              <a:rPr lang="en-US" sz="3200" dirty="0"/>
              <a:t>Tipi di interdipendenze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FADE78-2A52-5109-45BB-10EFEF6B9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96468"/>
              </p:ext>
            </p:extLst>
          </p:nvPr>
        </p:nvGraphicFramePr>
        <p:xfrm>
          <a:off x="5927971" y="1521017"/>
          <a:ext cx="5840731" cy="491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791471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652B-BD67-7504-C049-325D532B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A7D6F3-ED4F-D660-B268-B6724A83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5352"/>
            <a:ext cx="6397871" cy="602520"/>
          </a:xfrm>
        </p:spPr>
        <p:txBody>
          <a:bodyPr>
            <a:normAutofit/>
          </a:bodyPr>
          <a:lstStyle/>
          <a:p>
            <a:r>
              <a:rPr lang="en-US" sz="3200" dirty="0"/>
              <a:t>Esempio di effetti a cascata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75F3E7-5E8E-AC80-E62D-83CC2D8744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3C784B-B627-1951-791C-8AE00F00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060110-080C-DC17-37A5-79209C20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D175EAF1-B351-47F0-E494-EC1D4BB0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10718"/>
              </p:ext>
            </p:extLst>
          </p:nvPr>
        </p:nvGraphicFramePr>
        <p:xfrm>
          <a:off x="5840730" y="1065178"/>
          <a:ext cx="6097018" cy="54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4614237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1B06-5437-A4F4-1712-1216655C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B460DEE-9EFF-0204-B5CE-9814CBC0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Impatto dei guasti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F0FACD-BD3F-E766-BEA9-C8805EE0D6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F2C50-FFB7-CAF9-8165-5A11818F7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Danni economici</a:t>
            </a:r>
          </a:p>
          <a:p>
            <a:r>
              <a:rPr lang="en-US" sz="2000" dirty="0"/>
              <a:t>Rischi per la sicurezza</a:t>
            </a:r>
          </a:p>
          <a:p>
            <a:r>
              <a:rPr lang="en-US" sz="2000" dirty="0"/>
              <a:t>Disagi sociali</a:t>
            </a:r>
          </a:p>
          <a:p>
            <a:r>
              <a:rPr lang="en-US" sz="2000" dirty="0"/>
              <a:t>Conseguenze politiche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7005B-0F25-13CD-E121-EEF06CC4A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75F61D-4C51-EA5E-F483-40CAFA31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9057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0213C-3346-DCE4-4D69-28E146C5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8E84972-9093-98E8-6F44-A0C0709E4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470916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dirty="0"/>
              <a:t>Parti interessate alla sicurezza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6D92A0-2D76-D523-B9C9-A62ED14AF4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1CD52A-4865-2C96-98FB-85333D244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Operatori</a:t>
            </a:r>
          </a:p>
          <a:p>
            <a:r>
              <a:rPr lang="en-US" sz="2000" dirty="0"/>
              <a:t>Autorità di regolamentazione</a:t>
            </a:r>
          </a:p>
          <a:p>
            <a:r>
              <a:rPr lang="en-US" sz="2000" dirty="0"/>
              <a:t>Governi</a:t>
            </a:r>
          </a:p>
          <a:p>
            <a:r>
              <a:rPr lang="en-US" sz="2000" dirty="0"/>
              <a:t>Fornitori</a:t>
            </a:r>
          </a:p>
          <a:p>
            <a:r>
              <a:rPr lang="en-US" sz="2000" dirty="0"/>
              <a:t>Società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800CF-A8E6-760C-D667-59EBAF83D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C63E85-0E72-81D6-9FCB-23223878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48686F-9993-D230-99D1-0778E644B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25639"/>
              </p:ext>
            </p:extLst>
          </p:nvPr>
        </p:nvGraphicFramePr>
        <p:xfrm>
          <a:off x="5641729" y="1499616"/>
          <a:ext cx="6299200" cy="512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698274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BA99-61E0-DA10-8B1E-045963F0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44E291-0E7E-3B52-019F-ACD1DC83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98869"/>
            <a:ext cx="4880983" cy="1149960"/>
          </a:xfrm>
        </p:spPr>
        <p:txBody>
          <a:bodyPr>
            <a:normAutofit/>
          </a:bodyPr>
          <a:lstStyle/>
          <a:p>
            <a:r>
              <a:rPr lang="en-GB" sz="3200" dirty="0"/>
              <a:t>Sicurezza vs resilienza: ciclo di vita operativo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F96447A-D439-5FEC-39B8-A9F1233D60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DAE473-B3CC-E0BA-11E8-45C78F4C2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554" y="1451236"/>
            <a:ext cx="5840730" cy="1545964"/>
          </a:xfrm>
        </p:spPr>
        <p:txBody>
          <a:bodyPr>
            <a:normAutofit/>
          </a:bodyPr>
          <a:lstStyle/>
          <a:p>
            <a:r>
              <a:rPr lang="en-US" sz="2000" b="1" i="1" dirty="0"/>
              <a:t>Sicurezza</a:t>
            </a:r>
            <a:r>
              <a:rPr lang="en-US" sz="2000" i="1" dirty="0"/>
              <a:t>: si concentra sulla prevenzione e sulla riduzione della probabilità</a:t>
            </a:r>
          </a:p>
          <a:p>
            <a:r>
              <a:rPr lang="en-US" sz="2000" b="1" i="1" dirty="0"/>
              <a:t>Resilienza</a:t>
            </a:r>
            <a:r>
              <a:rPr lang="en-US" sz="2000" i="1" dirty="0"/>
              <a:t>: si concentra sull'assorbimento dell'impatto e sul ripristino della sicurezza del servizio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123F43-7D07-A417-DB46-B59E8A5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92F54C-B6EE-1CCA-6D44-FC9CA51A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7A7933-BAB2-0127-A2A6-BD83DA861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866247"/>
              </p:ext>
            </p:extLst>
          </p:nvPr>
        </p:nvGraphicFramePr>
        <p:xfrm>
          <a:off x="6043190" y="3125887"/>
          <a:ext cx="5308601" cy="350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995749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A61B-14D9-DAC3-5A82-875FEC1C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F032A4-E0E5-5E91-387A-2CD95FD9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Principali sfide di sicurezza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977C8E-65F5-1408-BABB-BBE949DB14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1378F0-4768-F7CD-42D5-82E9A0BD1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Sistemi legacy</a:t>
            </a:r>
          </a:p>
          <a:p>
            <a:r>
              <a:rPr lang="en-US" sz="2000" dirty="0"/>
              <a:t>Carenza di competenze</a:t>
            </a:r>
          </a:p>
          <a:p>
            <a:r>
              <a:rPr lang="en-US" sz="2000" dirty="0"/>
              <a:t>Complessità normativa</a:t>
            </a:r>
          </a:p>
          <a:p>
            <a:r>
              <a:rPr lang="en-US" sz="2000" dirty="0"/>
              <a:t>Vincoli di costo e disponibilità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A9C203-DB11-2C32-DDB2-37AABD3D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CD1933-D7F8-AB10-0268-CA1BF2B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4439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F05E-8ACC-B489-479F-83AE8C57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9501AF-F23B-FCEB-155A-9F8589A3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CEI Security è multidisciplinare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9211406-CCFF-1228-E0D8-53E6CAE042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58499C-2619-2C6B-9ACE-38878C802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Ingegneria</a:t>
            </a:r>
          </a:p>
          <a:p>
            <a:r>
              <a:rPr lang="en-US" sz="2000" dirty="0"/>
              <a:t>Sicurezza informatica</a:t>
            </a:r>
          </a:p>
          <a:p>
            <a:r>
              <a:rPr lang="en-US" sz="2000" dirty="0"/>
              <a:t>Legislazione e politica</a:t>
            </a:r>
          </a:p>
          <a:p>
            <a:r>
              <a:rPr lang="en-US" sz="2000" dirty="0"/>
              <a:t>Etica</a:t>
            </a:r>
          </a:p>
          <a:p>
            <a:r>
              <a:rPr lang="en-US" sz="2000" dirty="0"/>
              <a:t>Scienze sociali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670DD0-AF44-C3D8-902C-40D7C3EEC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57A7FA-7859-B860-D2B4-886D76E6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84590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DF5D-71DF-0344-5E94-F12B47CB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C192222-67F8-89CF-781A-C267D68A4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Come l'argomento 1 si inserisce nel corso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82240A-AF16-0A31-98D3-C665C64FCD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F1A30F-2BCD-E919-49EE-EE322867A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Fondamenti → minacce → effetti a cascata</a:t>
            </a:r>
          </a:p>
          <a:p>
            <a:r>
              <a:rPr lang="en-US" sz="2000" dirty="0"/>
              <a:t>Governance → resilienza → etica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8690E2-3FDE-AD7F-86DF-5BCF988E6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7252CA-AC95-E6FF-C01A-83B17CFC2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DF6C2C-F8F1-67FB-AEF2-66025A823DEE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8F80B26-3A80-C138-0208-C580393FF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979317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819442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2EA4-2A45-53FA-4292-541CB239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46AB4D-80F1-8EA2-805A-9B3FC2DB7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Punti chiave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67C24E-716B-EA1D-6553-C0A96CC1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2612F6-87F7-3EAE-2C5A-2841920D8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L'energia è fondamentale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 sistemi cyber-fisici dominano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Le interdipendenze amplificano il rischio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Il pensiero olistico è essenziale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CC4945-2A06-0F0F-FAAD-13EA6C1DB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760C9CC-0E70-7086-493C-EA1579E62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32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Effetti a cascata e valutazione dei rischi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La sicurezza informatica nelle tecnologie emergenti per la rete energetica </a:t>
            </a:r>
            <a:br>
              <a:rPr lang="en-US" sz="2800" dirty="0"/>
            </a:br>
            <a:r>
              <a:rPr lang="en-US" sz="2400" i="1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Introduzione alla sicurezza delle infrastrutture critiche e alle sfide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Debolezze comuni in materia di sicurezza e panorama delle minacce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Implicazioni relative alla privacy, all'etica, alla legalità e alla società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T1: Introduzione alla sicurezza delle infrastrutture critiche e alle sfide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Sicurezza delle infrastrutture energetiche critiche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1026" name="Picture 2" descr="Course EE-1:General overview of Generation, transmission &amp; distribution ...">
            <a:extLst>
              <a:ext uri="{FF2B5EF4-FFF2-40B4-BE49-F238E27FC236}">
                <a16:creationId xmlns:a16="http://schemas.microsoft.com/office/drawing/2014/main" id="{6D0CFA64-D7CD-376F-DCDE-3EFEC538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" y="1937414"/>
            <a:ext cx="5488644" cy="47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Perché iniziare con le definizioni?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"Critico" </a:t>
            </a:r>
            <a:r>
              <a:rPr lang="en-US" sz="2000" b="1" dirty="0"/>
              <a:t>non</a:t>
            </a:r>
            <a:r>
              <a:rPr lang="en-US" sz="2000" dirty="0"/>
              <a:t> è </a:t>
            </a:r>
            <a:r>
              <a:rPr lang="en-US" sz="2000" b="1" dirty="0"/>
              <a:t>un termine tecnico</a:t>
            </a:r>
          </a:p>
          <a:p>
            <a:r>
              <a:rPr lang="en-US" sz="2000" dirty="0"/>
              <a:t>Le definizioni influenzano:</a:t>
            </a:r>
          </a:p>
          <a:p>
            <a:pPr marL="630238" lvl="1" indent="-273050"/>
            <a:r>
              <a:rPr lang="en-US" sz="1800" dirty="0"/>
              <a:t>Regolamentazione</a:t>
            </a:r>
          </a:p>
          <a:p>
            <a:pPr marL="630238" lvl="1" indent="-273050"/>
            <a:r>
              <a:rPr lang="en-US" sz="1800" dirty="0"/>
              <a:t>Priorità di investimento</a:t>
            </a:r>
          </a:p>
          <a:p>
            <a:pPr marL="630238" lvl="1" indent="-273050"/>
            <a:r>
              <a:rPr lang="en-US" sz="1800" dirty="0"/>
              <a:t>Strategie di sicurezza</a:t>
            </a:r>
          </a:p>
          <a:p>
            <a:r>
              <a:rPr lang="en-US" sz="2000" dirty="0"/>
              <a:t>Paesi diversi → definizioni diverse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Che cos'è un'infrastruttura critica?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Risorse, sistemi e reti</a:t>
            </a:r>
          </a:p>
          <a:p>
            <a:r>
              <a:rPr lang="en-US" sz="2000" dirty="0"/>
              <a:t>Essenziali per:</a:t>
            </a:r>
          </a:p>
          <a:p>
            <a:pPr marL="630238" lvl="1" indent="-273050"/>
            <a:r>
              <a:rPr lang="en-US" sz="2000" dirty="0"/>
              <a:t>La sicurezza pubblica</a:t>
            </a:r>
          </a:p>
          <a:p>
            <a:pPr marL="630238" lvl="1" indent="-273050"/>
            <a:r>
              <a:rPr lang="en-US" sz="2000" dirty="0"/>
              <a:t>Stabilità economica</a:t>
            </a:r>
          </a:p>
          <a:p>
            <a:pPr marL="630238" lvl="1" indent="-273050"/>
            <a:r>
              <a:rPr lang="en-US" sz="2000" dirty="0"/>
              <a:t>Benessere sociale</a:t>
            </a:r>
          </a:p>
          <a:p>
            <a:r>
              <a:rPr lang="en-US" sz="2000" dirty="0"/>
              <a:t>Gravi ripercussioni in caso di interruzione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098C-768E-5B2B-77BD-C9AE5D9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419614-07F3-12F4-DB8B-7A2D91E2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660" y="509048"/>
            <a:ext cx="6397871" cy="632139"/>
          </a:xfrm>
        </p:spPr>
        <p:txBody>
          <a:bodyPr>
            <a:normAutofit/>
          </a:bodyPr>
          <a:lstStyle/>
          <a:p>
            <a:r>
              <a:rPr lang="en-GB" sz="3200" dirty="0"/>
              <a:t>Settori infrastrutturali critici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06EA83-947F-73F2-6539-F8D2668021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495E4B-EDEC-FE0E-0250-302B8FB91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Energia</a:t>
            </a:r>
          </a:p>
          <a:p>
            <a:r>
              <a:rPr lang="en-US" sz="2000" dirty="0"/>
              <a:t>Acqua</a:t>
            </a:r>
          </a:p>
          <a:p>
            <a:r>
              <a:rPr lang="en-US" sz="2000" dirty="0"/>
              <a:t>Trasporti</a:t>
            </a:r>
          </a:p>
          <a:p>
            <a:r>
              <a:rPr lang="en-US" sz="2000" dirty="0"/>
              <a:t>Sanità</a:t>
            </a:r>
          </a:p>
          <a:p>
            <a:r>
              <a:rPr lang="en-US" sz="2000" dirty="0"/>
              <a:t>Telecomunicazioni</a:t>
            </a:r>
          </a:p>
          <a:p>
            <a:r>
              <a:rPr lang="en-US" sz="2000" dirty="0"/>
              <a:t>Finanza e pubblica amministrazione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14E4D-6D16-0F3C-1338-5D867C283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E3DF8B-9756-5D6C-EF15-53B7537A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5E3EC4-FA9D-1DED-21F5-D65A8C738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80530"/>
              </p:ext>
            </p:extLst>
          </p:nvPr>
        </p:nvGraphicFramePr>
        <p:xfrm>
          <a:off x="5594176" y="1499616"/>
          <a:ext cx="635127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607957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2EFC-BCD2-C3C0-8768-E504170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1C09EA-3218-2499-4D72-416B5B01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Perché l'energia è "supercritica"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3D1261-4C85-8BE0-D075-94B164E6A9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ADF156-D82D-439A-A24C-8B01A26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Consente il funzionamento di tutti gli altri Cis</a:t>
            </a:r>
          </a:p>
          <a:p>
            <a:r>
              <a:rPr lang="en-US" sz="2000" dirty="0"/>
              <a:t>È richiesto un servizio continuo (24 ore su 24, 7 giorni su 7)</a:t>
            </a:r>
          </a:p>
          <a:p>
            <a:r>
              <a:rPr lang="en-US" sz="2000" dirty="0"/>
              <a:t>Il guasto si propaga immediatamente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D28E-C44C-5E2A-A372-CCD14CBAC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1D415E-CF76-0ECB-9D9D-B1D358A2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8291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DE0F-917A-0B72-2948-4955ADF8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0D68F-C5B7-2095-E165-3692F49A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-257503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Definizione di infrastruttura energetica critica (CEI)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619877-0761-D861-1082-06EFFEB8C3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11614D-B885-0CE9-989E-49F2271DB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563" y="1607363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 CEI includono:</a:t>
            </a:r>
          </a:p>
          <a:p>
            <a:r>
              <a:rPr lang="en-US" sz="2000" dirty="0"/>
              <a:t>Beni materiali</a:t>
            </a:r>
          </a:p>
          <a:p>
            <a:r>
              <a:rPr lang="en-US" sz="2000" dirty="0"/>
              <a:t>Sistemi di controllo digitali</a:t>
            </a:r>
          </a:p>
          <a:p>
            <a:r>
              <a:rPr lang="en-US" sz="2000" dirty="0"/>
              <a:t>Reti di comunicazione</a:t>
            </a:r>
          </a:p>
          <a:p>
            <a:r>
              <a:rPr lang="en-US" sz="2000" dirty="0"/>
              <a:t>Piattaforme di mercato e operative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E19E3-AF99-5AFC-6DA0-B5415CC3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B799A4-3BF1-1A7E-3AE6-6E72BA15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056213C-381C-3A0B-7712-056D1DB23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222563"/>
              </p:ext>
            </p:extLst>
          </p:nvPr>
        </p:nvGraphicFramePr>
        <p:xfrm>
          <a:off x="4294208" y="3784922"/>
          <a:ext cx="7668086" cy="307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833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1011</Words>
  <Application>Microsoft Office PowerPoint</Application>
  <PresentationFormat>Widescreen</PresentationFormat>
  <Paragraphs>255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T1: Introduction to Critical Infrastructure Security and Challenges  </vt:lpstr>
      <vt:lpstr>Why Start with Definitions?</vt:lpstr>
      <vt:lpstr>What Is Critical Infrastructure?</vt:lpstr>
      <vt:lpstr>Critical Infrastructure Sectors</vt:lpstr>
      <vt:lpstr>Why Energy Is “Super-Critical”</vt:lpstr>
      <vt:lpstr>Defining Critical Energy Infrastructure (CEI)</vt:lpstr>
      <vt:lpstr>Energy Infrastructure  Value Chain</vt:lpstr>
      <vt:lpstr>Types of Energy Infrastructure</vt:lpstr>
      <vt:lpstr>Digital Transformation of Energy</vt:lpstr>
      <vt:lpstr>IT vs OT in Energy Systems</vt:lpstr>
      <vt:lpstr>IT vs OT: Why security approaches differ</vt:lpstr>
      <vt:lpstr>Characteristics of OT Systems</vt:lpstr>
      <vt:lpstr>Security Priorities in CEI</vt:lpstr>
      <vt:lpstr>CEI Threat Landscape</vt:lpstr>
      <vt:lpstr>Cyber Threats to CEI</vt:lpstr>
      <vt:lpstr>Physical and Hybrid Threats</vt:lpstr>
      <vt:lpstr>Interdependencies of  Energy Systems</vt:lpstr>
      <vt:lpstr>Types of Interdependencies</vt:lpstr>
      <vt:lpstr>Cascading Effects Example</vt:lpstr>
      <vt:lpstr>Impact of CEI Failures</vt:lpstr>
      <vt:lpstr>CEI Security Stakeholders</vt:lpstr>
      <vt:lpstr>Security vs Resilience: Operational lifecycle</vt:lpstr>
      <vt:lpstr>Key CEI Security Challenges</vt:lpstr>
      <vt:lpstr>CEI Security is Multidisciplinary</vt:lpstr>
      <vt:lpstr>How Topic 1 Fits the Course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2026-01-05T16:30:05.0000000Z</dcterms:modified>
  <version>Ver-1</version>
  <keywords>, docId:3F6D7349F5DB8828D4D3337E88555F48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