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24"/>
  </p:notesMasterIdLst>
  <p:handoutMasterIdLst>
    <p:handoutMasterId r:id="rId25"/>
  </p:handoutMasterIdLst>
  <p:sldIdLst>
    <p:sldId id="376" r:id="rId5"/>
    <p:sldId id="407" r:id="rId6"/>
    <p:sldId id="388" r:id="rId7"/>
    <p:sldId id="408" r:id="rId8"/>
    <p:sldId id="409" r:id="rId9"/>
    <p:sldId id="452" r:id="rId10"/>
    <p:sldId id="451" r:id="rId11"/>
    <p:sldId id="440" r:id="rId12"/>
    <p:sldId id="468" r:id="rId13"/>
    <p:sldId id="469" r:id="rId14"/>
    <p:sldId id="439" r:id="rId15"/>
    <p:sldId id="472" r:id="rId16"/>
    <p:sldId id="473" r:id="rId17"/>
    <p:sldId id="474" r:id="rId18"/>
    <p:sldId id="475" r:id="rId19"/>
    <p:sldId id="476" r:id="rId20"/>
    <p:sldId id="477" r:id="rId21"/>
    <p:sldId id="478" r:id="rId22"/>
    <p:sldId id="3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 varScale="1">
        <p:scale>
          <a:sx n="90" d="100"/>
          <a:sy n="90" d="100"/>
        </p:scale>
        <p:origin x="81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29/5/2024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29/5/2024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Fare clic per modificare gli stili di testo Master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'#'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l'importanza dei quadri normativi nel garantire la sicurezza delle infrastrutture critiche.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una panoramica dei principali quadri e linee guida.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l'importanza della conformità agli obblighi legali e normativi per ridurre i rischi e migliorare la sicurezza.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138011"/>
      </p:ext>
    </p:extLst>
  </p:cSld>
  <p:clrMapOvr>
    <a:masterClrMapping/>
  </p:clrMapOvr>
</p:notes>
</file>

<file path=ppt/notesSlides/notesSlide1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i componenti del NIST Cybersecurity Framework e la sua importanza per la sicurezza delle infrastrutture critiche.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una guida passo passo all'implementazione del NIST Framework.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i vantaggi dell'adozione del framework, tra cui il miglioramento della gestione del rischio e della sicurezza.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2542887"/>
      </p:ext>
    </p:extLst>
  </p:cSld>
  <p:clrMapOvr>
    <a:masterClrMapping/>
  </p:clrMapOvr>
</p:notes>
</file>

<file path=ppt/notesSlides/notesSlide1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Introdurre gli standard ISO/IEC 27001 e 27002 e la loro importanza nella gestione della sicurezza delle informazioni.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il processo di certificazione e i vantaggi del conseguimento della certificazione ISO/IEC per gli operatori di infrastrutture critiche.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come questi standard aiutino a stabilire, implementare, mantenere e migliorare continuamente un ISMS.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401019"/>
      </p:ext>
    </p:extLst>
  </p:cSld>
  <p:clrMapOvr>
    <a:masterClrMapping/>
  </p:clrMapOvr>
</p:notes>
</file>

<file path=ppt/notesSlides/notesSlide1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il ruolo dell'ENISA nel fornire linee guida e best practice sulla cybersecurity.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gli standard ETSI per la sicurezza delle telecomunicazioni e la loro rilevanza per le infrastrutture critiche.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esempi di come le linee guida ENISA ed ETSI possano essere applicate per migliorare la sicurezza nei settori delle infrastrutture critiche.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1997599"/>
      </p:ext>
    </p:extLst>
  </p:cSld>
  <p:clrMapOvr>
    <a:masterClrMapping/>
  </p:clrMapOvr>
</p:notes>
</file>

<file path=ppt/notesSlides/notesSlide1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le sfide comuni che le organizzazioni devono affrontare per conformarsi alle normative e agli standard.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strategie per superare queste sfide, come la conduzione di audit regolari, l'implementazione di sistemi di monitoraggio continuo e la formazione continua del personale.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l'importanza di sfruttare la tecnologia per gestire efficacemente la compliance.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8353220"/>
      </p:ext>
    </p:extLst>
  </p:cSld>
  <p:clrMapOvr>
    <a:masterClrMapping/>
  </p:clrMapOvr>
</p:notes>
</file>

<file path=ppt/notesSlides/notesSlide1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un quadro generale dello scenario, descrivendo i cambiamenti normativi e le sfide di conformità affrontate dall'azienda energetica.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i potenziali impatti della non conformità, tra cui multe, interruzioni operative e maggiori rischi per la sicurezza.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Evidenziate l'importanza di rimanere aggiornati sulle modifiche normative e di gestire in modo proattivo la conformità.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6661749"/>
      </p:ext>
    </p:extLst>
  </p:cSld>
  <p:clrMapOvr>
    <a:masterClrMapping/>
  </p:clrMapOvr>
</p:notes>
</file>

<file path=ppt/notesSlides/notesSlide1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le misure adottate dall'azienda energetica per affrontare i problemi di conformità, tra cui la conduzione di un audit di conformità e l'aggiornamento delle politiche di sicurezza.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l'importanza di impegnarsi con le autorità di regolamentazione per comprendere e soddisfare i requisiti di conformità.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le misure per garantire una conformità costante, come l'implementazione di sistemi di gestione della conformità, la formazione regolare del personale e il monitoraggio continuo.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1913395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Dare il benvenuto ai partecipanti alla sessione.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Presentatevi e descrivete brevemente il vostro background nel campo della cybersecurity e delle tecnologie energetiche.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Menzionate l'obiettivo della presentazione odierna: fornire una panoramica delle sfide della cybersicurezza nelle tecnologie energetiche emergenti.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Descrivere come le varie infrastrutture critiche sono interconnesse e dipendono l'una dall'altra.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Fornite esempi reali per illustrare queste interdipendenze.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l'importanza di identificare e dare priorità ai componenti critici di questi sistemi per migliorare la resilienza e le strategie di risposta.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il concetto di effetti a cascata e fornire esempi di come gli incidenti in un settore possono influenzare gli altri.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Introdurre gli strumenti e le metodologie utilizzate per modellare e visualizzare queste relazioni.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Sottolineare l'importanza di comprendere gli effetti a cascata per un'efficace pianificazione di emergenza.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4055844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il processo di identificazione e valutazione dei rischi nelle infrastrutture critiche.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Introdurre metodologie e standard comuni di valutazione del rischio.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esempi di diversi tipi di minacce che le infrastrutture critiche possono affrontare e l'importanza di una strategia completa di gestione del rischio.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8431604"/>
      </p:ext>
    </p:extLst>
  </p:cSld>
  <p:clrMapOvr>
    <a:masterClrMapping/>
  </p:clrMapOvr>
</p:notes>
</file>

<file path=ppt/notesSlides/notesSlide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Illustrare le fasi del processo di gestione del rischio.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Introdurre gli strumenti utilizzati nella valutazione e nella gestione del rischio, come le matrici di rischio e l'analisi degli scenari.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le migliori pratiche per implementare efficacemente un processo di gestione del rischio per migliorare la sicurezza e la resilienza delle infrastrutture critiche.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5653421"/>
      </p:ext>
    </p:extLst>
  </p:cSld>
  <p:clrMapOvr>
    <a:masterClrMapping/>
  </p:clrMapOvr>
</p:notes>
</file>

<file path=ppt/notesSlides/notesSlide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un quadro generale dello scenario, descrivendo il disastro naturale e il suo impatto immediato sulle varie infrastrutture critiche.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gli effetti a cascata e come le interruzioni in un settore abbiano portato a fallimenti in altri.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le sfide affrontate durante il recupero e l'importanza dell'analisi delle interdipendenze.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5986176"/>
      </p:ext>
    </p:extLst>
  </p:cSld>
  <p:clrMapOvr>
    <a:masterClrMapping/>
  </p:clrMapOvr>
</p:notes>
</file>

<file path=ppt/notesSlides/notesSlide9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i passi compiuti durante la risposta all'emergenza, compreso il coordinamento tra diversi settori e agenzie.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l'importanza della comunicazione pubblica e dell'allocazione efficace delle risorse durante una crisi.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le misure per migliorare la resilienza delle infrastrutture e il ruolo delle esercitazioni regolari e della collaborazione intersettoriale nella preparazione.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186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Aggiungere il titolo qui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Fare clic per modificare gli stili di testo Master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Modulo di formazione CSP Nome: Modello di presentazione Creato da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'#'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Sicurezza delle infrastrutture energetiche critiche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Presentazione a cura di: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dirty="0"/>
              <a:t>CSP008_C_E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Risposta e mitigazione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Risposta: Coordinamento della risposta alle emergenze, allocazione delle risorse, comunicazione pubblica.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Mitigazione: Miglioramento della resilienza delle infrastrutture, collaborazione intersettoriale, esercitazioni periodiche.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1005001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Schema di formazione: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Argomento-04 - Regolamenti e standard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Panoramica dei quadri normativi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Quadro di sicurezza informatica NIST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Norme ISO/IEC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Linee guida ENISA e ETSI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Sfide e strategie di conformità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Panoramica dello scenario "Conformità normativa nel settore dell'energia".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Risposta e mitigazione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239783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Panoramica dei quadri normativi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Importanza dei regolamenti: Garantire la sicurezza e la conformità delle infrastrutture critiche.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Quadri fondamentali: NIST, ISO, ENISA, linee guida ETSI.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Requisiti di conformità: Obblighi legali e normativi per gli operatori di infrastrutture critiche.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048099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Quadro di sicurezza informatica NIST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Panoramica del Framework: Componenti del NIST Cybersecurity Framework: Identificare, Proteggere, Rilevare, Rispondere, Recuperare.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Implementazione: Fasi di implementazione del NIST Framework nelle infrastrutture critiche.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Vantaggi: Maggiore gestione del rischio, miglioramento della posizione di sicurezza.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2009512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Norme ISO/IEC</a:t>
            </a:r>
            <a:endParaRPr lang="en-US" sz="1800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ISO/IEC 27001: requisiti dei sistemi di gestione della sicurezza delle informazioni (ISMS).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ISO/IEC 27002: Codice di prassi per i controlli di sicurezza delle informazioni.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Certificazione: Processo e vantaggi dell'ottenimento della certificazione ISO/IEC.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4174665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Linee guida ENISA e ETSI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ENISA: Agenzia dell'Unione Europea per le linee guida e le migliori pratiche in materia di sicurezza informatica.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ETSI: Istituto europeo per gli standard di telecomunicazione, standard per la sicurezza delle comunicazioni.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Applicazione: Rilevanza e applicazione delle linee guida ENISA ed ETSI nella sicurezza delle infrastrutture critiche.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1006864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Sfide e strategie di conformità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Sfide: Mantenere il passo con l'evoluzione delle normative, la limitatezza delle risorse, la complessità della conformità.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Strategie: Audit regolari, monitoraggio continuo, formazione del personale, utilizzo della tecnologia per la gestione della conformità.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3492500"/>
      </p:ext>
    </p:extLst>
  </p:cSld>
  <p:clrMapOvr>
    <a:masterClrMapping/>
  </p:clrMapOvr>
</p:sld>
</file>

<file path=ppt/slides/slide1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Panoramica dello scenario "Conformità normativa nel settore dell'energia".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Descrizione: Un'azienda del settore energetico deve affrontare le sfide della conformità con le nuove normative introdotte dal governo.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Impatto: Potenziali multe, interruzioni operative, maggiori rischi per la sicurezza.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9953627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7. Risposta e mitigazione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Risposta: Conduzione di un audit di conformità, aggiornamento delle politiche di sicurezza, impegno con le autorità di regolamentazione.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Mitigazione: Implementazione di sistemi di gestione della conformità, formazione regolare del personale, monitoraggio continuo.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8296383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Grazie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Si prega di inviare tutte le domande a: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>
          <a:xfrm flipH="1">
            <a:off x="7163691" y="0"/>
            <a:ext cx="5024825" cy="6858000"/>
          </a:xfrm>
        </p:spPr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017147"/>
          </a:xfrm>
        </p:spPr>
        <p:txBody>
          <a:bodyPr>
            <a:noAutofit/>
          </a:bodyPr>
          <a:lstStyle/>
          <a:p>
            <a:r>
              <a:rPr lang="en-US" sz="2800" dirty="0"/>
              <a:t>Cybersecurity nelle tecnologie emergenti per la rete energetica - Panoramica del corso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B8BB2-2253-F694-3F4B-48B183090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545" y="1315846"/>
            <a:ext cx="788639" cy="533400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T3.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2F10C-DD1E-58B2-DE8A-900B513BB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39682" y="1315846"/>
            <a:ext cx="6732236" cy="533400"/>
          </a:xfrm>
        </p:spPr>
        <p:txBody>
          <a:bodyPr>
            <a:noAutofit/>
          </a:bodyPr>
          <a:lstStyle/>
          <a:p>
            <a:r>
              <a:rPr lang="en-US" sz="1700" dirty="0"/>
              <a:t>Effetti a cascata e valutazione del rischio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FEB83-8DF8-9418-13FD-C034C8279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545" y="2035410"/>
            <a:ext cx="788639" cy="533400"/>
          </a:xfrm>
        </p:spPr>
        <p:txBody>
          <a:bodyPr/>
          <a:lstStyle/>
          <a:p>
            <a:r>
              <a:rPr lang="en-US" dirty="0"/>
              <a:t>T4.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7C4889-BB27-08A2-E9DE-947634C2E2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9682" y="2035410"/>
            <a:ext cx="5885179" cy="533400"/>
          </a:xfrm>
        </p:spPr>
        <p:txBody>
          <a:bodyPr>
            <a:normAutofit/>
          </a:bodyPr>
          <a:lstStyle/>
          <a:p>
            <a:r>
              <a:rPr lang="en-US" sz="1700" dirty="0"/>
              <a:t>Regolamenti e standard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2F6E1-52FE-AF94-1D48-6D51798C9F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EED8E-D248-73B5-CADD-05DFE6A0B0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797B75-1EF7-C863-7738-C5305F207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E9B2D70-3673-D8F4-9950-A16599BB5A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91CE604-BB55-F236-866D-A4C80CB9D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9DA8128-E02C-0244-DB03-DF17F76084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Schema di formazione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Argomento-03 - Effetti a cascata e valutazione del rischio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Relazioni e interdipendenze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 err="1"/>
              <a:t>Visualizzazione </a:t>
            </a:r>
            <a:r>
              <a:rPr lang="en-US" sz="1400" dirty="0"/>
              <a:t>dell'effetto a cascata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Gestione e valutazione del rischio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Processo di gestione del rischio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Panoramica dello scenario "Impatto delle catastrofi naturali sulle infrastrutture critiche interconnesse".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Risposta e mitigazione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1308155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Relazioni e interdipendenze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Interdipendenze: Spiegazione del modo in cui le diverse infrastrutture critiche sono interconnesse.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Esempi: La dipendenza del settore energetico dai sistemi informatici, l'approvvigionamento idrico dall'elettricità.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Priorità e criticità: Determinazione dei livelli di priorità e criticità tra sistemi interconnessi.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</a:t>
            </a:r>
            <a:r>
              <a:rPr lang="en-US" sz="1800" dirty="0" err="1"/>
              <a:t>Visualizzazione </a:t>
            </a:r>
            <a:r>
              <a:rPr lang="en-US" sz="1800" dirty="0"/>
              <a:t>dell'effetto a cascata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Effetti a cascata: Come un incidente in un'infrastruttura può avere un impatto su altre.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Modellare le relazioni: Strumenti e metodi per visualizzare e analizzare le interdipendenze.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Esempi: Interruzione dell'energia elettrica con conseguenti interruzioni dei trasporti, guasti informatici con ripercussioni sui sistemi sanitari.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334681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Gestione e valutazione del rischio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Identificazione del rischio: Identificare le potenziali minacce e vulnerabilità delle infrastrutture critiche.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Metodi di valutazione: Panoramica delle metodologie di valutazione del rischio (ad esempio, ISO 31000, NIST SP 800-30).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Tipi di minacce: Minacce informatiche, fisiche e naturali.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3369204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Processo di gestione del rischio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Fasi: Identificazione del rischio, analisi, valutazione, trattamento, monitoraggio e revisione.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Strumenti: Matrici di rischio, mappe di calore, analisi di scenario.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Implementazione: Le migliori pratiche per l'implementazione di un processo di gestione del rischio nelle infrastrutture critiche.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1872698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Panoramica dello scenario "Impatto delle catastrofi naturali sulle infrastrutture critiche interconnesse".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Descrizione: Un forte terremoto mette in crisi diverse infrastrutture critiche, tra cui i sistemi energetici, idrici e di trasporto.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Impatto: Guasti a cascata, interruzioni prolungate e problemi di ripristino.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45305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>Theme-CyberSecPro-1</ap:Template>
  <ap:TotalTime>0</ap:TotalTime>
  <ap:Words>1359</ap:Words>
  <ap:Application>Microsoft Office PowerPoint</ap:Application>
  <ap:PresentationFormat>Widescreen</ap:PresentationFormat>
  <ap:Paragraphs>147</ap:Paragraphs>
  <ap:Slides>19</ap:Slides>
  <ap:Notes>16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ap:HeadingPairs>
  <ap:TitlesOfParts>
    <vt:vector baseType="lpstr" size="26">
      <vt:lpstr>Aptos</vt:lpstr>
      <vt:lpstr>Book Antiqua</vt:lpstr>
      <vt:lpstr>Calibri</vt:lpstr>
      <vt:lpstr>Century Gothic</vt:lpstr>
      <vt:lpstr>Courier New</vt:lpstr>
      <vt:lpstr>Symbol</vt:lpstr>
      <vt:lpstr>Custom</vt:lpstr>
      <vt:lpstr>Critical Energy Infrastructure Security</vt:lpstr>
      <vt:lpstr>PowerPoint Presentation</vt:lpstr>
      <vt:lpstr>Cybersecurity in Emerging Technologies for the Energy Network – Course Overview</vt:lpstr>
      <vt:lpstr>Training Outline Topic-03 - Cascading Effects and Risk Assessment</vt:lpstr>
      <vt:lpstr>1. Relations and Interdependencies</vt:lpstr>
      <vt:lpstr>2. Visualisation of the Cascading Effect</vt:lpstr>
      <vt:lpstr>3. Risk Management and Assessment</vt:lpstr>
      <vt:lpstr>4. Risk Management Process</vt:lpstr>
      <vt:lpstr>5. Scenario Overview “Natural Disaster Impact on Interconnected Critical Infrastructures”</vt:lpstr>
      <vt:lpstr>6. Response and Mitigation</vt:lpstr>
      <vt:lpstr>Training Outline:   Topic-04 - Regulations and Standards</vt:lpstr>
      <vt:lpstr>1. Overview of Regulatory Frameworks</vt:lpstr>
      <vt:lpstr>2. NIST Cybersecurity Framework</vt:lpstr>
      <vt:lpstr>3. ISO/IEC Standards</vt:lpstr>
      <vt:lpstr>4. ENISA and ETSI Guidelines</vt:lpstr>
      <vt:lpstr>5. Compliance Challenges and Strategies</vt:lpstr>
      <vt:lpstr>6. Scenario Overview “Regulatory Compliance in the Energy Sector”</vt:lpstr>
      <vt:lpstr>7. Response and Mitigation</vt:lpstr>
      <vt:lpstr>Thank you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2024-05-29T13:43:52.0000000Z</dcterms:modified>
  <version>Ver-1</version>
  <keywords>, docId:4FE46B5E9D41AE6CF7913F45B65F258C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