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1"/>
  </p:notesMasterIdLst>
  <p:handoutMasterIdLst>
    <p:handoutMasterId r:id="rId32"/>
  </p:handoutMasterIdLst>
  <p:sldIdLst>
    <p:sldId id="376" r:id="rId5"/>
    <p:sldId id="407" r:id="rId6"/>
    <p:sldId id="388" r:id="rId7"/>
    <p:sldId id="503" r:id="rId8"/>
    <p:sldId id="409" r:id="rId9"/>
    <p:sldId id="504" r:id="rId10"/>
    <p:sldId id="505" r:id="rId11"/>
    <p:sldId id="506" r:id="rId12"/>
    <p:sldId id="521" r:id="rId13"/>
    <p:sldId id="507" r:id="rId14"/>
    <p:sldId id="508" r:id="rId15"/>
    <p:sldId id="524" r:id="rId16"/>
    <p:sldId id="509" r:id="rId17"/>
    <p:sldId id="510" r:id="rId18"/>
    <p:sldId id="511" r:id="rId19"/>
    <p:sldId id="522" r:id="rId20"/>
    <p:sldId id="512" r:id="rId21"/>
    <p:sldId id="513" r:id="rId22"/>
    <p:sldId id="514" r:id="rId23"/>
    <p:sldId id="515" r:id="rId24"/>
    <p:sldId id="523" r:id="rId25"/>
    <p:sldId id="516" r:id="rId26"/>
    <p:sldId id="517" r:id="rId27"/>
    <p:sldId id="518" r:id="rId28"/>
    <p:sldId id="519" r:id="rId29"/>
    <p:sldId id="3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>
        <p:scale>
          <a:sx n="75" d="100"/>
          <a:sy n="75" d="100"/>
        </p:scale>
        <p:origin x="800" y="10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48E13493-27FC-400B-BD10-A6A037F0734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9FBF01B-B41C-49A7-ADA1-0805AECE4706}">
      <dgm:prSet phldrT="[Text]" phldr="0"/>
      <dgm:spPr/>
      <dgm:t>
        <a:bodyPr/>
        <a:lstStyle/>
        <a:p>
          <a:r>
            <a:rPr lang="en-GB" dirty="0"/>
            <a:t>IT / Aziendale</a:t>
          </a:r>
        </a:p>
      </dgm:t>
    </dgm:pt>
    <dgm:pt modelId="{ABED1A15-E603-4298-B181-E4CD5075D48B}" type="parTrans" cxnId="{896D0F75-7401-4523-8B9C-5EEEC3B5E73C}">
      <dgm:prSet/>
      <dgm:spPr/>
      <dgm:t>
        <a:bodyPr/>
        <a:lstStyle/>
        <a:p>
          <a:endParaRPr lang="en-GB"/>
        </a:p>
      </dgm:t>
    </dgm:pt>
    <dgm:pt modelId="{31B329FB-4897-49C0-ACD9-92E59F01C8A4}" type="sibTrans" cxnId="{896D0F75-7401-4523-8B9C-5EEEC3B5E73C}">
      <dgm:prSet/>
      <dgm:spPr/>
      <dgm:t>
        <a:bodyPr/>
        <a:lstStyle/>
        <a:p>
          <a:endParaRPr lang="en-GB"/>
        </a:p>
      </dgm:t>
    </dgm:pt>
    <dgm:pt modelId="{A7A20D81-8ED0-4A01-9E74-44229C27C409}">
      <dgm:prSet phldrT="[Text]" phldr="0"/>
      <dgm:spPr/>
      <dgm:t>
        <a:bodyPr/>
        <a:lstStyle/>
        <a:p>
          <a:r>
            <a:rPr lang="en-GB" dirty="0"/>
            <a:t>E-mail / ERP / AD</a:t>
          </a:r>
        </a:p>
      </dgm:t>
    </dgm:pt>
    <dgm:pt modelId="{14DACEED-EB63-4E99-98E5-01C9CE103DA1}" type="parTrans" cxnId="{C781935F-F316-4C89-99B8-61596E5CAC0E}">
      <dgm:prSet/>
      <dgm:spPr/>
      <dgm:t>
        <a:bodyPr/>
        <a:lstStyle/>
        <a:p>
          <a:endParaRPr lang="en-GB"/>
        </a:p>
      </dgm:t>
    </dgm:pt>
    <dgm:pt modelId="{EF607A30-8D7F-4F72-ABF2-60862C293315}" type="sibTrans" cxnId="{C781935F-F316-4C89-99B8-61596E5CAC0E}">
      <dgm:prSet/>
      <dgm:spPr/>
      <dgm:t>
        <a:bodyPr/>
        <a:lstStyle/>
        <a:p>
          <a:endParaRPr lang="en-GB"/>
        </a:p>
      </dgm:t>
    </dgm:pt>
    <dgm:pt modelId="{69B373CE-7002-411A-B266-76D340D64940}">
      <dgm:prSet phldrT="[Text]" phldr="0"/>
      <dgm:spPr/>
      <dgm:t>
        <a:bodyPr/>
        <a:lstStyle/>
        <a:p>
          <a:r>
            <a:rPr lang="en-GB" dirty="0"/>
            <a:t>SOC / SIEM</a:t>
          </a:r>
        </a:p>
      </dgm:t>
    </dgm:pt>
    <dgm:pt modelId="{8068BC36-3AA9-4D10-AF86-D367CEE051DA}" type="parTrans" cxnId="{107E3F50-F48D-4DAC-B47A-3C9A1A94D93C}">
      <dgm:prSet/>
      <dgm:spPr/>
      <dgm:t>
        <a:bodyPr/>
        <a:lstStyle/>
        <a:p>
          <a:endParaRPr lang="en-GB"/>
        </a:p>
      </dgm:t>
    </dgm:pt>
    <dgm:pt modelId="{208F89D8-99B1-425E-97C2-B38262D05537}" type="sibTrans" cxnId="{107E3F50-F48D-4DAC-B47A-3C9A1A94D93C}">
      <dgm:prSet/>
      <dgm:spPr/>
      <dgm:t>
        <a:bodyPr/>
        <a:lstStyle/>
        <a:p>
          <a:endParaRPr lang="en-GB"/>
        </a:p>
      </dgm:t>
    </dgm:pt>
    <dgm:pt modelId="{4AFEFFB8-0DF9-4B63-B6BD-18FED538BA2B}">
      <dgm:prSet phldrT="[Text]" phldr="0"/>
      <dgm:spPr/>
      <dgm:t>
        <a:bodyPr/>
        <a:lstStyle/>
        <a:p>
          <a:r>
            <a:rPr lang="en-GB" dirty="0"/>
            <a:t>DMZ industriale</a:t>
          </a:r>
        </a:p>
      </dgm:t>
    </dgm:pt>
    <dgm:pt modelId="{312CA7B0-6CC3-4240-9788-65D423523FB2}" type="parTrans" cxnId="{1D0C662A-F086-4CC3-90CD-230EF9F83DC4}">
      <dgm:prSet/>
      <dgm:spPr/>
      <dgm:t>
        <a:bodyPr/>
        <a:lstStyle/>
        <a:p>
          <a:endParaRPr lang="en-GB"/>
        </a:p>
      </dgm:t>
    </dgm:pt>
    <dgm:pt modelId="{F61BEA15-3C6A-4E14-B35F-95FFBBF0D719}" type="sibTrans" cxnId="{1D0C662A-F086-4CC3-90CD-230EF9F83DC4}">
      <dgm:prSet/>
      <dgm:spPr/>
      <dgm:t>
        <a:bodyPr/>
        <a:lstStyle/>
        <a:p>
          <a:endParaRPr lang="en-GB"/>
        </a:p>
      </dgm:t>
    </dgm:pt>
    <dgm:pt modelId="{D1BDEE4E-B61D-478F-92B8-6492E5E1FA51}">
      <dgm:prSet phldrT="[Text]" phldr="0"/>
      <dgm:spPr/>
      <dgm:t>
        <a:bodyPr/>
        <a:lstStyle/>
        <a:p>
          <a:r>
            <a:rPr lang="en-GB" dirty="0"/>
            <a:t>Host di salto / Bastione</a:t>
          </a:r>
        </a:p>
      </dgm:t>
    </dgm:pt>
    <dgm:pt modelId="{A1D0FDC9-B62F-492F-AD31-317297B13FCB}" type="parTrans" cxnId="{7A4C152E-A2D9-4662-BA36-B6A89C539274}">
      <dgm:prSet/>
      <dgm:spPr/>
      <dgm:t>
        <a:bodyPr/>
        <a:lstStyle/>
        <a:p>
          <a:endParaRPr lang="en-GB"/>
        </a:p>
      </dgm:t>
    </dgm:pt>
    <dgm:pt modelId="{6F0FE587-3ADA-42F5-A423-3495603643DC}" type="sibTrans" cxnId="{7A4C152E-A2D9-4662-BA36-B6A89C539274}">
      <dgm:prSet/>
      <dgm:spPr/>
      <dgm:t>
        <a:bodyPr/>
        <a:lstStyle/>
        <a:p>
          <a:endParaRPr lang="en-GB"/>
        </a:p>
      </dgm:t>
    </dgm:pt>
    <dgm:pt modelId="{721214EE-F9D8-4FFA-AF37-308C0F00BCE2}">
      <dgm:prSet phldrT="[Text]" phldr="0"/>
      <dgm:spPr/>
      <dgm:t>
        <a:bodyPr/>
        <a:lstStyle/>
        <a:p>
          <a:r>
            <a:rPr lang="en-GB" dirty="0"/>
            <a:t>Proxy / Registrazione</a:t>
          </a:r>
        </a:p>
      </dgm:t>
    </dgm:pt>
    <dgm:pt modelId="{8BB742F9-B16E-4A20-ADC1-8DAE15AF6BAA}" type="parTrans" cxnId="{C385B04E-E9BC-446B-AFE3-5534DEAD9F34}">
      <dgm:prSet/>
      <dgm:spPr/>
      <dgm:t>
        <a:bodyPr/>
        <a:lstStyle/>
        <a:p>
          <a:endParaRPr lang="en-GB"/>
        </a:p>
      </dgm:t>
    </dgm:pt>
    <dgm:pt modelId="{C8611251-F005-4EF3-B7B6-D3516934537E}" type="sibTrans" cxnId="{C385B04E-E9BC-446B-AFE3-5534DEAD9F34}">
      <dgm:prSet/>
      <dgm:spPr/>
      <dgm:t>
        <a:bodyPr/>
        <a:lstStyle/>
        <a:p>
          <a:endParaRPr lang="en-GB"/>
        </a:p>
      </dgm:t>
    </dgm:pt>
    <dgm:pt modelId="{44C72F5D-9A9A-4DE0-82FD-2851F2A9AC43}">
      <dgm:prSet phldrT="[Text]" phldr="0"/>
      <dgm:spPr/>
      <dgm:t>
        <a:bodyPr/>
        <a:lstStyle/>
        <a:p>
          <a:r>
            <a:rPr lang="en-GB" dirty="0"/>
            <a:t>OT / Controllo</a:t>
          </a:r>
        </a:p>
      </dgm:t>
    </dgm:pt>
    <dgm:pt modelId="{B6E1A830-4ECE-4325-B80D-658D1D8C9374}" type="parTrans" cxnId="{7EB3D3D2-8C75-445A-9D2B-7FFDD0974196}">
      <dgm:prSet/>
      <dgm:spPr/>
      <dgm:t>
        <a:bodyPr/>
        <a:lstStyle/>
        <a:p>
          <a:endParaRPr lang="en-GB"/>
        </a:p>
      </dgm:t>
    </dgm:pt>
    <dgm:pt modelId="{01DD7EE9-0072-4D6B-9B25-4659B6C7F030}" type="sibTrans" cxnId="{7EB3D3D2-8C75-445A-9D2B-7FFDD0974196}">
      <dgm:prSet/>
      <dgm:spPr/>
      <dgm:t>
        <a:bodyPr/>
        <a:lstStyle/>
        <a:p>
          <a:endParaRPr lang="en-GB"/>
        </a:p>
      </dgm:t>
    </dgm:pt>
    <dgm:pt modelId="{15BAD2CC-A3BB-4EF4-A4E9-D0627A294BFF}">
      <dgm:prSet phldrT="[Text]" phldr="0"/>
      <dgm:spPr/>
      <dgm:t>
        <a:bodyPr/>
        <a:lstStyle/>
        <a:p>
          <a:r>
            <a:rPr lang="en-GB" dirty="0"/>
            <a:t>SCADA / HMI</a:t>
          </a:r>
        </a:p>
      </dgm:t>
    </dgm:pt>
    <dgm:pt modelId="{C12771B8-6541-49A8-8F52-3A3A92E49799}" type="parTrans" cxnId="{CAB1319B-DCFC-41F3-AB17-C40445C76744}">
      <dgm:prSet/>
      <dgm:spPr/>
      <dgm:t>
        <a:bodyPr/>
        <a:lstStyle/>
        <a:p>
          <a:endParaRPr lang="en-GB"/>
        </a:p>
      </dgm:t>
    </dgm:pt>
    <dgm:pt modelId="{9E84502A-C22B-4730-A992-4DD29E9CA035}" type="sibTrans" cxnId="{CAB1319B-DCFC-41F3-AB17-C40445C76744}">
      <dgm:prSet/>
      <dgm:spPr/>
      <dgm:t>
        <a:bodyPr/>
        <a:lstStyle/>
        <a:p>
          <a:endParaRPr lang="en-GB"/>
        </a:p>
      </dgm:t>
    </dgm:pt>
    <dgm:pt modelId="{6C396EA4-3496-4408-892E-8AD0705C3EC5}">
      <dgm:prSet phldrT="[Text]" phldr="0"/>
      <dgm:spPr/>
      <dgm:t>
        <a:bodyPr/>
        <a:lstStyle/>
        <a:p>
          <a:r>
            <a:rPr lang="en-GB" dirty="0"/>
            <a:t>PLC / RTU</a:t>
          </a:r>
        </a:p>
      </dgm:t>
    </dgm:pt>
    <dgm:pt modelId="{5FC776DA-F9CD-4DBE-8542-6FE1E4458827}" type="parTrans" cxnId="{1CE5256F-9C73-4D13-A788-99762CE2EF20}">
      <dgm:prSet/>
      <dgm:spPr/>
      <dgm:t>
        <a:bodyPr/>
        <a:lstStyle/>
        <a:p>
          <a:endParaRPr lang="en-GB"/>
        </a:p>
      </dgm:t>
    </dgm:pt>
    <dgm:pt modelId="{47358753-4121-4AA9-88EE-599B29D749CD}" type="sibTrans" cxnId="{1CE5256F-9C73-4D13-A788-99762CE2EF20}">
      <dgm:prSet/>
      <dgm:spPr/>
      <dgm:t>
        <a:bodyPr/>
        <a:lstStyle/>
        <a:p>
          <a:endParaRPr lang="en-GB"/>
        </a:p>
      </dgm:t>
    </dgm:pt>
    <dgm:pt modelId="{0892C605-9ED7-4BE2-93E2-ACD28D950E78}" type="pres">
      <dgm:prSet presAssocID="{48E13493-27FC-400B-BD10-A6A037F07340}" presName="Name0" presStyleCnt="0">
        <dgm:presLayoutVars>
          <dgm:dir/>
          <dgm:animLvl val="lvl"/>
          <dgm:resizeHandles val="exact"/>
        </dgm:presLayoutVars>
      </dgm:prSet>
      <dgm:spPr/>
    </dgm:pt>
    <dgm:pt modelId="{4A944F9C-7B0A-4CD8-B13E-D7F79E2A5754}" type="pres">
      <dgm:prSet presAssocID="{49FBF01B-B41C-49A7-ADA1-0805AECE4706}" presName="composite" presStyleCnt="0"/>
      <dgm:spPr/>
    </dgm:pt>
    <dgm:pt modelId="{1196E1AC-8088-48D5-984F-4A3DD53B6816}" type="pres">
      <dgm:prSet presAssocID="{49FBF01B-B41C-49A7-ADA1-0805AECE47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B890879-2FB9-493C-8D7B-67E865FD1291}" type="pres">
      <dgm:prSet presAssocID="{49FBF01B-B41C-49A7-ADA1-0805AECE4706}" presName="desTx" presStyleLbl="alignAccFollowNode1" presStyleIdx="0" presStyleCnt="3">
        <dgm:presLayoutVars>
          <dgm:bulletEnabled val="1"/>
        </dgm:presLayoutVars>
      </dgm:prSet>
      <dgm:spPr/>
    </dgm:pt>
    <dgm:pt modelId="{EE1CF715-23CF-42EB-9801-56AAFDC4CCD6}" type="pres">
      <dgm:prSet presAssocID="{31B329FB-4897-49C0-ACD9-92E59F01C8A4}" presName="space" presStyleCnt="0"/>
      <dgm:spPr/>
    </dgm:pt>
    <dgm:pt modelId="{7B711624-8158-4DC7-A09B-526EF7CEA87F}" type="pres">
      <dgm:prSet presAssocID="{4AFEFFB8-0DF9-4B63-B6BD-18FED538BA2B}" presName="composite" presStyleCnt="0"/>
      <dgm:spPr/>
    </dgm:pt>
    <dgm:pt modelId="{D28426EB-A8DA-4795-B4C2-9D2740D8D1C7}" type="pres">
      <dgm:prSet presAssocID="{4AFEFFB8-0DF9-4B63-B6BD-18FED538BA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B3919B0-8A2E-401C-801A-5437F4261D3D}" type="pres">
      <dgm:prSet presAssocID="{4AFEFFB8-0DF9-4B63-B6BD-18FED538BA2B}" presName="desTx" presStyleLbl="alignAccFollowNode1" presStyleIdx="1" presStyleCnt="3">
        <dgm:presLayoutVars>
          <dgm:bulletEnabled val="1"/>
        </dgm:presLayoutVars>
      </dgm:prSet>
      <dgm:spPr/>
    </dgm:pt>
    <dgm:pt modelId="{0AC20D73-6A65-449A-A2F6-6A5D184E01D5}" type="pres">
      <dgm:prSet presAssocID="{F61BEA15-3C6A-4E14-B35F-95FFBBF0D719}" presName="space" presStyleCnt="0"/>
      <dgm:spPr/>
    </dgm:pt>
    <dgm:pt modelId="{47CF46B1-C75D-4719-8B73-098000B766C3}" type="pres">
      <dgm:prSet presAssocID="{44C72F5D-9A9A-4DE0-82FD-2851F2A9AC43}" presName="composite" presStyleCnt="0"/>
      <dgm:spPr/>
    </dgm:pt>
    <dgm:pt modelId="{F46D4BDD-F485-421D-BA0F-E53967675A6C}" type="pres">
      <dgm:prSet presAssocID="{44C72F5D-9A9A-4DE0-82FD-2851F2A9AC4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87B79CC-6A66-4974-B55E-467CAA77A876}" type="pres">
      <dgm:prSet presAssocID="{44C72F5D-9A9A-4DE0-82FD-2851F2A9AC4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561F503-D95E-4FEA-A2C8-9502AFAAA97E}" type="presOf" srcId="{69B373CE-7002-411A-B266-76D340D64940}" destId="{0B890879-2FB9-493C-8D7B-67E865FD1291}" srcOrd="0" destOrd="1" presId="urn:microsoft.com/office/officeart/2005/8/layout/hList1"/>
    <dgm:cxn modelId="{03C06905-A42B-436B-B113-91EA37F099BA}" type="presOf" srcId="{15BAD2CC-A3BB-4EF4-A4E9-D0627A294BFF}" destId="{E87B79CC-6A66-4974-B55E-467CAA77A876}" srcOrd="0" destOrd="0" presId="urn:microsoft.com/office/officeart/2005/8/layout/hList1"/>
    <dgm:cxn modelId="{DD5BE00E-1F48-49AD-A6D6-890F8F58DBC9}" type="presOf" srcId="{4AFEFFB8-0DF9-4B63-B6BD-18FED538BA2B}" destId="{D28426EB-A8DA-4795-B4C2-9D2740D8D1C7}" srcOrd="0" destOrd="0" presId="urn:microsoft.com/office/officeart/2005/8/layout/hList1"/>
    <dgm:cxn modelId="{1D0C662A-F086-4CC3-90CD-230EF9F83DC4}" srcId="{48E13493-27FC-400B-BD10-A6A037F07340}" destId="{4AFEFFB8-0DF9-4B63-B6BD-18FED538BA2B}" srcOrd="1" destOrd="0" parTransId="{312CA7B0-6CC3-4240-9788-65D423523FB2}" sibTransId="{F61BEA15-3C6A-4E14-B35F-95FFBBF0D719}"/>
    <dgm:cxn modelId="{7A4C152E-A2D9-4662-BA36-B6A89C539274}" srcId="{4AFEFFB8-0DF9-4B63-B6BD-18FED538BA2B}" destId="{D1BDEE4E-B61D-478F-92B8-6492E5E1FA51}" srcOrd="0" destOrd="0" parTransId="{A1D0FDC9-B62F-492F-AD31-317297B13FCB}" sibTransId="{6F0FE587-3ADA-42F5-A423-3495603643DC}"/>
    <dgm:cxn modelId="{C781935F-F316-4C89-99B8-61596E5CAC0E}" srcId="{49FBF01B-B41C-49A7-ADA1-0805AECE4706}" destId="{A7A20D81-8ED0-4A01-9E74-44229C27C409}" srcOrd="0" destOrd="0" parTransId="{14DACEED-EB63-4E99-98E5-01C9CE103DA1}" sibTransId="{EF607A30-8D7F-4F72-ABF2-60862C293315}"/>
    <dgm:cxn modelId="{C385B04E-E9BC-446B-AFE3-5534DEAD9F34}" srcId="{4AFEFFB8-0DF9-4B63-B6BD-18FED538BA2B}" destId="{721214EE-F9D8-4FFA-AF37-308C0F00BCE2}" srcOrd="1" destOrd="0" parTransId="{8BB742F9-B16E-4A20-ADC1-8DAE15AF6BAA}" sibTransId="{C8611251-F005-4EF3-B7B6-D3516934537E}"/>
    <dgm:cxn modelId="{1CE5256F-9C73-4D13-A788-99762CE2EF20}" srcId="{44C72F5D-9A9A-4DE0-82FD-2851F2A9AC43}" destId="{6C396EA4-3496-4408-892E-8AD0705C3EC5}" srcOrd="1" destOrd="0" parTransId="{5FC776DA-F9CD-4DBE-8542-6FE1E4458827}" sibTransId="{47358753-4121-4AA9-88EE-599B29D749CD}"/>
    <dgm:cxn modelId="{107E3F50-F48D-4DAC-B47A-3C9A1A94D93C}" srcId="{49FBF01B-B41C-49A7-ADA1-0805AECE4706}" destId="{69B373CE-7002-411A-B266-76D340D64940}" srcOrd="1" destOrd="0" parTransId="{8068BC36-3AA9-4D10-AF86-D367CEE051DA}" sibTransId="{208F89D8-99B1-425E-97C2-B38262D05537}"/>
    <dgm:cxn modelId="{58A18970-9A97-4281-BCD1-1EB885553F2C}" type="presOf" srcId="{49FBF01B-B41C-49A7-ADA1-0805AECE4706}" destId="{1196E1AC-8088-48D5-984F-4A3DD53B6816}" srcOrd="0" destOrd="0" presId="urn:microsoft.com/office/officeart/2005/8/layout/hList1"/>
    <dgm:cxn modelId="{896D0F75-7401-4523-8B9C-5EEEC3B5E73C}" srcId="{48E13493-27FC-400B-BD10-A6A037F07340}" destId="{49FBF01B-B41C-49A7-ADA1-0805AECE4706}" srcOrd="0" destOrd="0" parTransId="{ABED1A15-E603-4298-B181-E4CD5075D48B}" sibTransId="{31B329FB-4897-49C0-ACD9-92E59F01C8A4}"/>
    <dgm:cxn modelId="{243D4F80-A5C1-4727-98A0-B360D78F50A7}" type="presOf" srcId="{721214EE-F9D8-4FFA-AF37-308C0F00BCE2}" destId="{7B3919B0-8A2E-401C-801A-5437F4261D3D}" srcOrd="0" destOrd="1" presId="urn:microsoft.com/office/officeart/2005/8/layout/hList1"/>
    <dgm:cxn modelId="{A8295F83-7A84-4C68-82F5-746C6B0F62CF}" type="presOf" srcId="{A7A20D81-8ED0-4A01-9E74-44229C27C409}" destId="{0B890879-2FB9-493C-8D7B-67E865FD1291}" srcOrd="0" destOrd="0" presId="urn:microsoft.com/office/officeart/2005/8/layout/hList1"/>
    <dgm:cxn modelId="{CAB1319B-DCFC-41F3-AB17-C40445C76744}" srcId="{44C72F5D-9A9A-4DE0-82FD-2851F2A9AC43}" destId="{15BAD2CC-A3BB-4EF4-A4E9-D0627A294BFF}" srcOrd="0" destOrd="0" parTransId="{C12771B8-6541-49A8-8F52-3A3A92E49799}" sibTransId="{9E84502A-C22B-4730-A992-4DD29E9CA035}"/>
    <dgm:cxn modelId="{2EB39D9D-FBD9-4FFD-AE28-CADB22F38C99}" type="presOf" srcId="{48E13493-27FC-400B-BD10-A6A037F07340}" destId="{0892C605-9ED7-4BE2-93E2-ACD28D950E78}" srcOrd="0" destOrd="0" presId="urn:microsoft.com/office/officeart/2005/8/layout/hList1"/>
    <dgm:cxn modelId="{0B527EAD-CD39-4702-9819-682C63E18224}" type="presOf" srcId="{6C396EA4-3496-4408-892E-8AD0705C3EC5}" destId="{E87B79CC-6A66-4974-B55E-467CAA77A876}" srcOrd="0" destOrd="1" presId="urn:microsoft.com/office/officeart/2005/8/layout/hList1"/>
    <dgm:cxn modelId="{F07FC8B9-F3D7-4D40-9470-726B1E53C923}" type="presOf" srcId="{44C72F5D-9A9A-4DE0-82FD-2851F2A9AC43}" destId="{F46D4BDD-F485-421D-BA0F-E53967675A6C}" srcOrd="0" destOrd="0" presId="urn:microsoft.com/office/officeart/2005/8/layout/hList1"/>
    <dgm:cxn modelId="{01B505C8-3570-455F-A0B9-A0B91142F81C}" type="presOf" srcId="{D1BDEE4E-B61D-478F-92B8-6492E5E1FA51}" destId="{7B3919B0-8A2E-401C-801A-5437F4261D3D}" srcOrd="0" destOrd="0" presId="urn:microsoft.com/office/officeart/2005/8/layout/hList1"/>
    <dgm:cxn modelId="{7EB3D3D2-8C75-445A-9D2B-7FFDD0974196}" srcId="{48E13493-27FC-400B-BD10-A6A037F07340}" destId="{44C72F5D-9A9A-4DE0-82FD-2851F2A9AC43}" srcOrd="2" destOrd="0" parTransId="{B6E1A830-4ECE-4325-B80D-658D1D8C9374}" sibTransId="{01DD7EE9-0072-4D6B-9B25-4659B6C7F030}"/>
    <dgm:cxn modelId="{1033DE99-6218-42CF-ACCA-08B51143D11E}" type="presParOf" srcId="{0892C605-9ED7-4BE2-93E2-ACD28D950E78}" destId="{4A944F9C-7B0A-4CD8-B13E-D7F79E2A5754}" srcOrd="0" destOrd="0" presId="urn:microsoft.com/office/officeart/2005/8/layout/hList1"/>
    <dgm:cxn modelId="{D2556DA0-2DF5-443E-A1A8-4A48D46AF380}" type="presParOf" srcId="{4A944F9C-7B0A-4CD8-B13E-D7F79E2A5754}" destId="{1196E1AC-8088-48D5-984F-4A3DD53B6816}" srcOrd="0" destOrd="0" presId="urn:microsoft.com/office/officeart/2005/8/layout/hList1"/>
    <dgm:cxn modelId="{DA760D73-AB77-4BE2-A292-E6D08D97C17F}" type="presParOf" srcId="{4A944F9C-7B0A-4CD8-B13E-D7F79E2A5754}" destId="{0B890879-2FB9-493C-8D7B-67E865FD1291}" srcOrd="1" destOrd="0" presId="urn:microsoft.com/office/officeart/2005/8/layout/hList1"/>
    <dgm:cxn modelId="{39A5556E-A7F9-4DD8-B339-FAE0D8899446}" type="presParOf" srcId="{0892C605-9ED7-4BE2-93E2-ACD28D950E78}" destId="{EE1CF715-23CF-42EB-9801-56AAFDC4CCD6}" srcOrd="1" destOrd="0" presId="urn:microsoft.com/office/officeart/2005/8/layout/hList1"/>
    <dgm:cxn modelId="{5D93C6F3-A9A8-40A1-9D05-3816DB9411D0}" type="presParOf" srcId="{0892C605-9ED7-4BE2-93E2-ACD28D950E78}" destId="{7B711624-8158-4DC7-A09B-526EF7CEA87F}" srcOrd="2" destOrd="0" presId="urn:microsoft.com/office/officeart/2005/8/layout/hList1"/>
    <dgm:cxn modelId="{AB59D9F6-9525-4AAF-BFFF-068BA4807830}" type="presParOf" srcId="{7B711624-8158-4DC7-A09B-526EF7CEA87F}" destId="{D28426EB-A8DA-4795-B4C2-9D2740D8D1C7}" srcOrd="0" destOrd="0" presId="urn:microsoft.com/office/officeart/2005/8/layout/hList1"/>
    <dgm:cxn modelId="{4FA2CCBD-9E06-4AD8-B643-E3E267C23928}" type="presParOf" srcId="{7B711624-8158-4DC7-A09B-526EF7CEA87F}" destId="{7B3919B0-8A2E-401C-801A-5437F4261D3D}" srcOrd="1" destOrd="0" presId="urn:microsoft.com/office/officeart/2005/8/layout/hList1"/>
    <dgm:cxn modelId="{ED3D902D-86A9-4C08-9AFB-A4BDD15E4A2F}" type="presParOf" srcId="{0892C605-9ED7-4BE2-93E2-ACD28D950E78}" destId="{0AC20D73-6A65-449A-A2F6-6A5D184E01D5}" srcOrd="3" destOrd="0" presId="urn:microsoft.com/office/officeart/2005/8/layout/hList1"/>
    <dgm:cxn modelId="{1419E784-76B9-4B86-B084-C9CC5C7DC7FC}" type="presParOf" srcId="{0892C605-9ED7-4BE2-93E2-ACD28D950E78}" destId="{47CF46B1-C75D-4719-8B73-098000B766C3}" srcOrd="4" destOrd="0" presId="urn:microsoft.com/office/officeart/2005/8/layout/hList1"/>
    <dgm:cxn modelId="{65B30B93-3BC7-4002-9FF9-BBE5749368CF}" type="presParOf" srcId="{47CF46B1-C75D-4719-8B73-098000B766C3}" destId="{F46D4BDD-F485-421D-BA0F-E53967675A6C}" srcOrd="0" destOrd="0" presId="urn:microsoft.com/office/officeart/2005/8/layout/hList1"/>
    <dgm:cxn modelId="{015E46C7-B2B5-466F-890C-96E662E2602F}" type="presParOf" srcId="{47CF46B1-C75D-4719-8B73-098000B766C3}" destId="{E87B79CC-6A66-4974-B55E-467CAA77A876}" srcOrd="1" destOrd="0" presId="urn:microsoft.com/office/officeart/2005/8/layout/hList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Rilevare</a:t>
          </a:r>
          <a:br>
            <a:rPr lang="en-GB" dirty="0"/>
          </a:br>
          <a:r>
            <a:rPr lang="en-GB" dirty="0"/>
            <a:t>Monitoraggio + triage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Rispondere</a:t>
          </a:r>
          <a:br>
            <a:rPr lang="en-GB" b="1" dirty="0"/>
          </a:br>
          <a:r>
            <a:rPr lang="en-GB" b="0" dirty="0"/>
            <a:t>Contenere + coordinare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Recuperare</a:t>
          </a:r>
          <a:br>
            <a:rPr lang="en-GB" dirty="0"/>
          </a:br>
          <a:r>
            <a:rPr lang="en-GB" dirty="0"/>
            <a:t>Ripristino + verifica della sicurezza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F68DE2A3-255D-43BD-90EC-01B4FA12E070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27C512E-58DF-4FC5-BE69-47ED0CE6F5EF}">
      <dgm:prSet phldrT="[Text]" phldr="0"/>
      <dgm:spPr/>
      <dgm:t>
        <a:bodyPr/>
        <a:lstStyle/>
        <a:p>
          <a:r>
            <a:rPr lang="en-GB" b="1" dirty="0"/>
            <a:t>Input CTI </a:t>
          </a:r>
          <a:br>
            <a:rPr lang="en-GB" dirty="0"/>
          </a:br>
          <a:r>
            <a:rPr lang="en-GB" dirty="0"/>
            <a:t>IOC + TTP + avvisi</a:t>
          </a:r>
        </a:p>
      </dgm:t>
    </dgm:pt>
    <dgm:pt modelId="{D1CD7029-5A65-4FC4-9AC6-CA4CCC3B5CFC}" type="parTrans" cxnId="{8B106CC1-7F14-481A-8783-D70B67CFAD60}">
      <dgm:prSet/>
      <dgm:spPr/>
      <dgm:t>
        <a:bodyPr/>
        <a:lstStyle/>
        <a:p>
          <a:endParaRPr lang="en-GB"/>
        </a:p>
      </dgm:t>
    </dgm:pt>
    <dgm:pt modelId="{974E2128-32AE-418A-85B4-E72C45D3F565}" type="sibTrans" cxnId="{8B106CC1-7F14-481A-8783-D70B67CFAD60}">
      <dgm:prSet/>
      <dgm:spPr/>
      <dgm:t>
        <a:bodyPr/>
        <a:lstStyle/>
        <a:p>
          <a:endParaRPr lang="en-GB"/>
        </a:p>
      </dgm:t>
    </dgm:pt>
    <dgm:pt modelId="{AB9BCB37-1823-45F0-A939-B32DB12C6F30}">
      <dgm:prSet phldrT="[Text]" phldr="0"/>
      <dgm:spPr/>
      <dgm:t>
        <a:bodyPr/>
        <a:lstStyle/>
        <a:p>
          <a:r>
            <a:rPr lang="en-GB" b="1" dirty="0"/>
            <a:t>Priorità</a:t>
          </a:r>
          <a:br>
            <a:rPr lang="en-GB" b="1" dirty="0"/>
          </a:br>
          <a:r>
            <a:rPr lang="en-GB" b="0" dirty="0"/>
            <a:t>Cosa monitorare / correggere / isolare</a:t>
          </a:r>
          <a:endParaRPr lang="en-GB" b="1" dirty="0"/>
        </a:p>
      </dgm:t>
    </dgm:pt>
    <dgm:pt modelId="{B0635686-0CE3-4347-8838-53D45EEC7BA8}" type="parTrans" cxnId="{60C93286-510A-40ED-A172-6A55EE8449AE}">
      <dgm:prSet/>
      <dgm:spPr/>
      <dgm:t>
        <a:bodyPr/>
        <a:lstStyle/>
        <a:p>
          <a:endParaRPr lang="en-GB"/>
        </a:p>
      </dgm:t>
    </dgm:pt>
    <dgm:pt modelId="{2503A00F-CBEF-46BD-A8A0-EC125DC94CB4}" type="sibTrans" cxnId="{60C93286-510A-40ED-A172-6A55EE8449AE}">
      <dgm:prSet/>
      <dgm:spPr/>
      <dgm:t>
        <a:bodyPr/>
        <a:lstStyle/>
        <a:p>
          <a:endParaRPr lang="en-GB"/>
        </a:p>
      </dgm:t>
    </dgm:pt>
    <dgm:pt modelId="{CB8C328F-7157-46B0-BAFB-F710C7935A02}">
      <dgm:prSet phldrT="[Text]" phldr="0"/>
      <dgm:spPr/>
      <dgm:t>
        <a:bodyPr/>
        <a:lstStyle/>
        <a:p>
          <a:r>
            <a:rPr lang="en-GB" b="1" dirty="0"/>
            <a:t>Azioni operative</a:t>
          </a:r>
          <a:br>
            <a:rPr lang="en-GB" dirty="0"/>
          </a:br>
          <a:r>
            <a:rPr lang="en-GB" dirty="0"/>
            <a:t>Rilevamenti, rafforzamento, esercitazioni</a:t>
          </a:r>
        </a:p>
      </dgm:t>
    </dgm:pt>
    <dgm:pt modelId="{8E0772B8-515E-4F63-82C5-35779205D29C}" type="parTrans" cxnId="{C3D7BA8A-1E09-4AC1-BDB7-68AD142559CB}">
      <dgm:prSet/>
      <dgm:spPr/>
      <dgm:t>
        <a:bodyPr/>
        <a:lstStyle/>
        <a:p>
          <a:endParaRPr lang="en-GB"/>
        </a:p>
      </dgm:t>
    </dgm:pt>
    <dgm:pt modelId="{26141443-61CC-4C90-B570-1D5CC344A242}" type="sibTrans" cxnId="{C3D7BA8A-1E09-4AC1-BDB7-68AD142559CB}">
      <dgm:prSet/>
      <dgm:spPr/>
      <dgm:t>
        <a:bodyPr/>
        <a:lstStyle/>
        <a:p>
          <a:endParaRPr lang="en-GB"/>
        </a:p>
      </dgm:t>
    </dgm:pt>
    <dgm:pt modelId="{829D7F9E-ABF7-4CA8-BAD0-8248D753284D}" type="pres">
      <dgm:prSet presAssocID="{F68DE2A3-255D-43BD-90EC-01B4FA12E070}" presName="linearFlow" presStyleCnt="0">
        <dgm:presLayoutVars>
          <dgm:resizeHandles val="exact"/>
        </dgm:presLayoutVars>
      </dgm:prSet>
      <dgm:spPr/>
    </dgm:pt>
    <dgm:pt modelId="{B81409E0-FF30-4B99-9723-61BFCA0F89A1}" type="pres">
      <dgm:prSet presAssocID="{227C512E-58DF-4FC5-BE69-47ED0CE6F5EF}" presName="node" presStyleLbl="node1" presStyleIdx="0" presStyleCnt="3">
        <dgm:presLayoutVars>
          <dgm:bulletEnabled val="1"/>
        </dgm:presLayoutVars>
      </dgm:prSet>
      <dgm:spPr/>
    </dgm:pt>
    <dgm:pt modelId="{E663F531-7352-4367-A6AA-7B39EFE0F73C}" type="pres">
      <dgm:prSet presAssocID="{974E2128-32AE-418A-85B4-E72C45D3F565}" presName="sibTrans" presStyleLbl="sibTrans2D1" presStyleIdx="0" presStyleCnt="2"/>
      <dgm:spPr/>
    </dgm:pt>
    <dgm:pt modelId="{584E3B7F-1D9B-47C9-9694-0FC94D702FBC}" type="pres">
      <dgm:prSet presAssocID="{974E2128-32AE-418A-85B4-E72C45D3F565}" presName="connectorText" presStyleLbl="sibTrans2D1" presStyleIdx="0" presStyleCnt="2"/>
      <dgm:spPr/>
    </dgm:pt>
    <dgm:pt modelId="{35590E11-6338-4E93-99A8-B9921D8C3872}" type="pres">
      <dgm:prSet presAssocID="{AB9BCB37-1823-45F0-A939-B32DB12C6F30}" presName="node" presStyleLbl="node1" presStyleIdx="1" presStyleCnt="3">
        <dgm:presLayoutVars>
          <dgm:bulletEnabled val="1"/>
        </dgm:presLayoutVars>
      </dgm:prSet>
      <dgm:spPr/>
    </dgm:pt>
    <dgm:pt modelId="{E9ED1C89-5E67-4303-A1ED-DA4B65B865E3}" type="pres">
      <dgm:prSet presAssocID="{2503A00F-CBEF-46BD-A8A0-EC125DC94CB4}" presName="sibTrans" presStyleLbl="sibTrans2D1" presStyleIdx="1" presStyleCnt="2"/>
      <dgm:spPr/>
    </dgm:pt>
    <dgm:pt modelId="{250038A2-B468-489E-AFA0-3A15BA0ECE4F}" type="pres">
      <dgm:prSet presAssocID="{2503A00F-CBEF-46BD-A8A0-EC125DC94CB4}" presName="connectorText" presStyleLbl="sibTrans2D1" presStyleIdx="1" presStyleCnt="2"/>
      <dgm:spPr/>
    </dgm:pt>
    <dgm:pt modelId="{06373F08-BB50-4771-93CB-E30A893ECD16}" type="pres">
      <dgm:prSet presAssocID="{CB8C328F-7157-46B0-BAFB-F710C7935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D26FD026-1C15-457A-B1BE-933F7322B002}" type="presOf" srcId="{F68DE2A3-255D-43BD-90EC-01B4FA12E070}" destId="{829D7F9E-ABF7-4CA8-BAD0-8248D753284D}" srcOrd="0" destOrd="0" presId="urn:microsoft.com/office/officeart/2005/8/layout/process2"/>
    <dgm:cxn modelId="{38DA8A5C-EBA4-48CE-B674-46DBE23354CE}" type="presOf" srcId="{227C512E-58DF-4FC5-BE69-47ED0CE6F5EF}" destId="{B81409E0-FF30-4B99-9723-61BFCA0F89A1}" srcOrd="0" destOrd="0" presId="urn:microsoft.com/office/officeart/2005/8/layout/process2"/>
    <dgm:cxn modelId="{87136367-946D-4166-8C6B-6F596F53720E}" type="presOf" srcId="{974E2128-32AE-418A-85B4-E72C45D3F565}" destId="{584E3B7F-1D9B-47C9-9694-0FC94D702FBC}" srcOrd="1" destOrd="0" presId="urn:microsoft.com/office/officeart/2005/8/layout/process2"/>
    <dgm:cxn modelId="{60C93286-510A-40ED-A172-6A55EE8449AE}" srcId="{F68DE2A3-255D-43BD-90EC-01B4FA12E070}" destId="{AB9BCB37-1823-45F0-A939-B32DB12C6F30}" srcOrd="1" destOrd="0" parTransId="{B0635686-0CE3-4347-8838-53D45EEC7BA8}" sibTransId="{2503A00F-CBEF-46BD-A8A0-EC125DC94CB4}"/>
    <dgm:cxn modelId="{C3D7BA8A-1E09-4AC1-BDB7-68AD142559CB}" srcId="{F68DE2A3-255D-43BD-90EC-01B4FA12E070}" destId="{CB8C328F-7157-46B0-BAFB-F710C7935A02}" srcOrd="2" destOrd="0" parTransId="{8E0772B8-515E-4F63-82C5-35779205D29C}" sibTransId="{26141443-61CC-4C90-B570-1D5CC344A242}"/>
    <dgm:cxn modelId="{EF72D0AA-6626-43CC-9191-FFA26DDBECC1}" type="presOf" srcId="{974E2128-32AE-418A-85B4-E72C45D3F565}" destId="{E663F531-7352-4367-A6AA-7B39EFE0F73C}" srcOrd="0" destOrd="0" presId="urn:microsoft.com/office/officeart/2005/8/layout/process2"/>
    <dgm:cxn modelId="{435886B6-7E7E-4C94-B7BC-9F732B2D6CFD}" type="presOf" srcId="{2503A00F-CBEF-46BD-A8A0-EC125DC94CB4}" destId="{E9ED1C89-5E67-4303-A1ED-DA4B65B865E3}" srcOrd="0" destOrd="0" presId="urn:microsoft.com/office/officeart/2005/8/layout/process2"/>
    <dgm:cxn modelId="{8B106CC1-7F14-481A-8783-D70B67CFAD60}" srcId="{F68DE2A3-255D-43BD-90EC-01B4FA12E070}" destId="{227C512E-58DF-4FC5-BE69-47ED0CE6F5EF}" srcOrd="0" destOrd="0" parTransId="{D1CD7029-5A65-4FC4-9AC6-CA4CCC3B5CFC}" sibTransId="{974E2128-32AE-418A-85B4-E72C45D3F565}"/>
    <dgm:cxn modelId="{B2CC08D4-733F-41B5-8CFE-7AB9799C632D}" type="presOf" srcId="{CB8C328F-7157-46B0-BAFB-F710C7935A02}" destId="{06373F08-BB50-4771-93CB-E30A893ECD16}" srcOrd="0" destOrd="0" presId="urn:microsoft.com/office/officeart/2005/8/layout/process2"/>
    <dgm:cxn modelId="{6BCF0ADF-AE0C-4657-A598-FC87AF8B5B45}" type="presOf" srcId="{2503A00F-CBEF-46BD-A8A0-EC125DC94CB4}" destId="{250038A2-B468-489E-AFA0-3A15BA0ECE4F}" srcOrd="1" destOrd="0" presId="urn:microsoft.com/office/officeart/2005/8/layout/process2"/>
    <dgm:cxn modelId="{4E5962E9-307D-401F-9A19-13473AC3E14D}" type="presOf" srcId="{AB9BCB37-1823-45F0-A939-B32DB12C6F30}" destId="{35590E11-6338-4E93-99A8-B9921D8C3872}" srcOrd="0" destOrd="0" presId="urn:microsoft.com/office/officeart/2005/8/layout/process2"/>
    <dgm:cxn modelId="{B70C6719-EF7F-4440-BCA2-E521449DE850}" type="presParOf" srcId="{829D7F9E-ABF7-4CA8-BAD0-8248D753284D}" destId="{B81409E0-FF30-4B99-9723-61BFCA0F89A1}" srcOrd="0" destOrd="0" presId="urn:microsoft.com/office/officeart/2005/8/layout/process2"/>
    <dgm:cxn modelId="{16A0199E-084F-41DF-AABE-234FF0FFAC16}" type="presParOf" srcId="{829D7F9E-ABF7-4CA8-BAD0-8248D753284D}" destId="{E663F531-7352-4367-A6AA-7B39EFE0F73C}" srcOrd="1" destOrd="0" presId="urn:microsoft.com/office/officeart/2005/8/layout/process2"/>
    <dgm:cxn modelId="{BFACCF90-7AB8-4C0D-978D-276043F131DD}" type="presParOf" srcId="{E663F531-7352-4367-A6AA-7B39EFE0F73C}" destId="{584E3B7F-1D9B-47C9-9694-0FC94D702FBC}" srcOrd="0" destOrd="0" presId="urn:microsoft.com/office/officeart/2005/8/layout/process2"/>
    <dgm:cxn modelId="{89AB1628-7D2D-4DBF-B069-DAFB86308B4E}" type="presParOf" srcId="{829D7F9E-ABF7-4CA8-BAD0-8248D753284D}" destId="{35590E11-6338-4E93-99A8-B9921D8C3872}" srcOrd="2" destOrd="0" presId="urn:microsoft.com/office/officeart/2005/8/layout/process2"/>
    <dgm:cxn modelId="{94381CF7-670A-471B-93E6-6249F46CD038}" type="presParOf" srcId="{829D7F9E-ABF7-4CA8-BAD0-8248D753284D}" destId="{E9ED1C89-5E67-4303-A1ED-DA4B65B865E3}" srcOrd="3" destOrd="0" presId="urn:microsoft.com/office/officeart/2005/8/layout/process2"/>
    <dgm:cxn modelId="{0F8FDEBA-B263-460E-A0FA-C6116C9DA1AB}" type="presParOf" srcId="{E9ED1C89-5E67-4303-A1ED-DA4B65B865E3}" destId="{250038A2-B468-489E-AFA0-3A15BA0ECE4F}" srcOrd="0" destOrd="0" presId="urn:microsoft.com/office/officeart/2005/8/layout/process2"/>
    <dgm:cxn modelId="{DB902762-C1FB-465D-89AB-9E67613A33DA}" type="presParOf" srcId="{829D7F9E-ABF7-4CA8-BAD0-8248D753284D}" destId="{06373F08-BB50-4771-93CB-E30A893ECD16}" srcOrd="4" destOrd="0" presId="urn:microsoft.com/office/officeart/2005/8/layout/process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0826B06C-795F-4587-B10E-60237DF5258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EDDBFAB-7AC0-4433-AE9B-A210AC3BECAD}">
      <dgm:prSet phldrT="[Text]" phldr="0"/>
      <dgm:spPr/>
      <dgm:t>
        <a:bodyPr/>
        <a:lstStyle/>
        <a:p>
          <a:r>
            <a:rPr lang="en-GB" b="1" dirty="0"/>
            <a:t>Politica di sicurezza e gestione dei rischi</a:t>
          </a:r>
        </a:p>
      </dgm:t>
    </dgm:pt>
    <dgm:pt modelId="{69400000-32BB-490C-A1E2-EA30D3123891}" type="parTrans" cxnId="{A2B072A6-D8D7-42F4-B11A-D99FB043D31E}">
      <dgm:prSet/>
      <dgm:spPr/>
      <dgm:t>
        <a:bodyPr/>
        <a:lstStyle/>
        <a:p>
          <a:endParaRPr lang="en-GB"/>
        </a:p>
      </dgm:t>
    </dgm:pt>
    <dgm:pt modelId="{9473652F-C187-471A-BF7A-5362BB0C0322}" type="sibTrans" cxnId="{A2B072A6-D8D7-42F4-B11A-D99FB043D31E}">
      <dgm:prSet/>
      <dgm:spPr/>
      <dgm:t>
        <a:bodyPr/>
        <a:lstStyle/>
        <a:p>
          <a:endParaRPr lang="en-GB"/>
        </a:p>
      </dgm:t>
    </dgm:pt>
    <dgm:pt modelId="{6F557C27-494D-4B25-BF5B-AE27C81FBFED}">
      <dgm:prSet phldrT="[Text]" phldr="0"/>
      <dgm:spPr/>
      <dgm:t>
        <a:bodyPr/>
        <a:lstStyle/>
        <a:p>
          <a:r>
            <a:rPr lang="en-GB" b="1" dirty="0"/>
            <a:t>Piano di ripristino di emergenza (DR)</a:t>
          </a:r>
          <a:br>
            <a:rPr lang="en-GB" b="1" dirty="0"/>
          </a:br>
          <a:r>
            <a:rPr lang="en-GB" b="0" dirty="0"/>
            <a:t>Ripristino dei sistemi + convalida delle configurazioni</a:t>
          </a:r>
          <a:endParaRPr lang="en-GB" b="1" dirty="0"/>
        </a:p>
      </dgm:t>
    </dgm:pt>
    <dgm:pt modelId="{CD2770B3-DF61-40DF-B4DB-3359562E5832}" type="parTrans" cxnId="{F3A5E960-734A-4C8A-8D56-1862B479DD15}">
      <dgm:prSet/>
      <dgm:spPr/>
      <dgm:t>
        <a:bodyPr/>
        <a:lstStyle/>
        <a:p>
          <a:endParaRPr lang="en-GB"/>
        </a:p>
      </dgm:t>
    </dgm:pt>
    <dgm:pt modelId="{14145143-059F-40D1-902D-93D0D69521CB}" type="sibTrans" cxnId="{F3A5E960-734A-4C8A-8D56-1862B479DD15}">
      <dgm:prSet/>
      <dgm:spPr/>
      <dgm:t>
        <a:bodyPr/>
        <a:lstStyle/>
        <a:p>
          <a:endParaRPr lang="en-GB"/>
        </a:p>
      </dgm:t>
    </dgm:pt>
    <dgm:pt modelId="{4A93F9E6-2F67-4DE6-8A10-81E1C56C405C}">
      <dgm:prSet phldrT="[Text]" phldr="0"/>
      <dgm:spPr/>
      <dgm:t>
        <a:bodyPr/>
        <a:lstStyle/>
        <a:p>
          <a:r>
            <a:rPr lang="en-GB" b="1" dirty="0"/>
            <a:t>Piano di continuità operativa (BCP)</a:t>
          </a:r>
          <a:br>
            <a:rPr lang="en-GB" b="1" dirty="0"/>
          </a:br>
          <a:r>
            <a:rPr lang="en-GB" b="0" dirty="0"/>
            <a:t>Mantenere in funzione i servizi essenziali in modo sicuro</a:t>
          </a:r>
        </a:p>
      </dgm:t>
    </dgm:pt>
    <dgm:pt modelId="{310D2523-DF7D-45CF-B495-1FED7FDDED8E}" type="parTrans" cxnId="{C1603E1D-596E-433A-A0C0-5AF0FCE22406}">
      <dgm:prSet/>
      <dgm:spPr/>
      <dgm:t>
        <a:bodyPr/>
        <a:lstStyle/>
        <a:p>
          <a:endParaRPr lang="en-GB"/>
        </a:p>
      </dgm:t>
    </dgm:pt>
    <dgm:pt modelId="{9EEDDA75-ED72-4298-BB99-4BE3423B302D}" type="sibTrans" cxnId="{C1603E1D-596E-433A-A0C0-5AF0FCE22406}">
      <dgm:prSet/>
      <dgm:spPr/>
      <dgm:t>
        <a:bodyPr/>
        <a:lstStyle/>
        <a:p>
          <a:endParaRPr lang="en-GB"/>
        </a:p>
      </dgm:t>
    </dgm:pt>
    <dgm:pt modelId="{FEE462AE-ADCA-4DF6-9362-1ED82299BD2E}" type="pres">
      <dgm:prSet presAssocID="{0826B06C-795F-4587-B10E-60237DF5258D}" presName="linear" presStyleCnt="0">
        <dgm:presLayoutVars>
          <dgm:animLvl val="lvl"/>
          <dgm:resizeHandles val="exact"/>
        </dgm:presLayoutVars>
      </dgm:prSet>
      <dgm:spPr/>
    </dgm:pt>
    <dgm:pt modelId="{9F7957F9-0E5D-466E-8D56-011227D98FC7}" type="pres">
      <dgm:prSet presAssocID="{DEDDBFAB-7AC0-4433-AE9B-A210AC3BEC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62E7F-876C-4689-B4A0-04A44F69B545}" type="pres">
      <dgm:prSet presAssocID="{9473652F-C187-471A-BF7A-5362BB0C0322}" presName="spacer" presStyleCnt="0"/>
      <dgm:spPr/>
    </dgm:pt>
    <dgm:pt modelId="{2897417A-810A-4CA8-B011-9EB368897AD7}" type="pres">
      <dgm:prSet presAssocID="{6F557C27-494D-4B25-BF5B-AE27C81FBF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FF111D-B601-4CE1-A4F6-F94AA2B738A2}" type="pres">
      <dgm:prSet presAssocID="{14145143-059F-40D1-902D-93D0D69521CB}" presName="spacer" presStyleCnt="0"/>
      <dgm:spPr/>
    </dgm:pt>
    <dgm:pt modelId="{9F03D269-3A7A-4E51-8134-7DE7BF6A652A}" type="pres">
      <dgm:prSet presAssocID="{4A93F9E6-2F67-4DE6-8A10-81E1C56C405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603E1D-596E-433A-A0C0-5AF0FCE22406}" srcId="{0826B06C-795F-4587-B10E-60237DF5258D}" destId="{4A93F9E6-2F67-4DE6-8A10-81E1C56C405C}" srcOrd="2" destOrd="0" parTransId="{310D2523-DF7D-45CF-B495-1FED7FDDED8E}" sibTransId="{9EEDDA75-ED72-4298-BB99-4BE3423B302D}"/>
    <dgm:cxn modelId="{F3A5E960-734A-4C8A-8D56-1862B479DD15}" srcId="{0826B06C-795F-4587-B10E-60237DF5258D}" destId="{6F557C27-494D-4B25-BF5B-AE27C81FBFED}" srcOrd="1" destOrd="0" parTransId="{CD2770B3-DF61-40DF-B4DB-3359562E5832}" sibTransId="{14145143-059F-40D1-902D-93D0D69521CB}"/>
    <dgm:cxn modelId="{3C4E7F48-D77A-4634-AF13-881E79EFFE6C}" type="presOf" srcId="{6F557C27-494D-4B25-BF5B-AE27C81FBFED}" destId="{2897417A-810A-4CA8-B011-9EB368897AD7}" srcOrd="0" destOrd="0" presId="urn:microsoft.com/office/officeart/2005/8/layout/vList2"/>
    <dgm:cxn modelId="{E704F77F-DE9A-4641-9ECE-70B1A9A1F8BA}" type="presOf" srcId="{4A93F9E6-2F67-4DE6-8A10-81E1C56C405C}" destId="{9F03D269-3A7A-4E51-8134-7DE7BF6A652A}" srcOrd="0" destOrd="0" presId="urn:microsoft.com/office/officeart/2005/8/layout/vList2"/>
    <dgm:cxn modelId="{B4C8B68B-B3B7-41C9-93BE-88B515713D51}" type="presOf" srcId="{DEDDBFAB-7AC0-4433-AE9B-A210AC3BECAD}" destId="{9F7957F9-0E5D-466E-8D56-011227D98FC7}" srcOrd="0" destOrd="0" presId="urn:microsoft.com/office/officeart/2005/8/layout/vList2"/>
    <dgm:cxn modelId="{A2B072A6-D8D7-42F4-B11A-D99FB043D31E}" srcId="{0826B06C-795F-4587-B10E-60237DF5258D}" destId="{DEDDBFAB-7AC0-4433-AE9B-A210AC3BECAD}" srcOrd="0" destOrd="0" parTransId="{69400000-32BB-490C-A1E2-EA30D3123891}" sibTransId="{9473652F-C187-471A-BF7A-5362BB0C0322}"/>
    <dgm:cxn modelId="{B25664F0-1377-47FD-B494-5B559EDD2A31}" type="presOf" srcId="{0826B06C-795F-4587-B10E-60237DF5258D}" destId="{FEE462AE-ADCA-4DF6-9362-1ED82299BD2E}" srcOrd="0" destOrd="0" presId="urn:microsoft.com/office/officeart/2005/8/layout/vList2"/>
    <dgm:cxn modelId="{F75AA68F-C7D6-42D1-B748-4429BC7E2F76}" type="presParOf" srcId="{FEE462AE-ADCA-4DF6-9362-1ED82299BD2E}" destId="{9F7957F9-0E5D-466E-8D56-011227D98FC7}" srcOrd="0" destOrd="0" presId="urn:microsoft.com/office/officeart/2005/8/layout/vList2"/>
    <dgm:cxn modelId="{28E211E2-3940-46E0-9EB6-76BD018F8647}" type="presParOf" srcId="{FEE462AE-ADCA-4DF6-9362-1ED82299BD2E}" destId="{6AB62E7F-876C-4689-B4A0-04A44F69B545}" srcOrd="1" destOrd="0" presId="urn:microsoft.com/office/officeart/2005/8/layout/vList2"/>
    <dgm:cxn modelId="{69BB6AC2-12DB-4DA4-BB51-F6E3F1AA7DE6}" type="presParOf" srcId="{FEE462AE-ADCA-4DF6-9362-1ED82299BD2E}" destId="{2897417A-810A-4CA8-B011-9EB368897AD7}" srcOrd="2" destOrd="0" presId="urn:microsoft.com/office/officeart/2005/8/layout/vList2"/>
    <dgm:cxn modelId="{DA44703E-6A3B-4CDE-8E5E-90BA2E77291F}" type="presParOf" srcId="{FEE462AE-ADCA-4DF6-9362-1ED82299BD2E}" destId="{8BFF111D-B601-4CE1-A4F6-F94AA2B738A2}" srcOrd="3" destOrd="0" presId="urn:microsoft.com/office/officeart/2005/8/layout/vList2"/>
    <dgm:cxn modelId="{94B829E2-1349-4C7F-8728-6DC150E8BEE4}" type="presParOf" srcId="{FEE462AE-ADCA-4DF6-9362-1ED82299BD2E}" destId="{9F03D269-3A7A-4E51-8134-7DE7BF6A652A}" srcOrd="4" destOrd="0" presId="urn:microsoft.com/office/officeart/2005/8/layout/vList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6E1AC-8088-48D5-984F-4A3DD53B6816}">
      <dsp:nvSpPr>
        <dsp:cNvPr id="0" name=""/>
        <dsp:cNvSpPr/>
      </dsp:nvSpPr>
      <dsp:spPr>
        <a:xfrm>
          <a:off x="3046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IT / Corporate</a:t>
          </a:r>
        </a:p>
      </dsp:txBody>
      <dsp:txXfrm>
        <a:off x="3046" y="280767"/>
        <a:ext cx="2970800" cy="1163315"/>
      </dsp:txXfrm>
    </dsp:sp>
    <dsp:sp modelId="{0B890879-2FB9-493C-8D7B-67E865FD1291}">
      <dsp:nvSpPr>
        <dsp:cNvPr id="0" name=""/>
        <dsp:cNvSpPr/>
      </dsp:nvSpPr>
      <dsp:spPr>
        <a:xfrm>
          <a:off x="3046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Email / ERP / AD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SOC / SIEM</a:t>
          </a:r>
        </a:p>
      </dsp:txBody>
      <dsp:txXfrm>
        <a:off x="3046" y="1444082"/>
        <a:ext cx="2970800" cy="2301682"/>
      </dsp:txXfrm>
    </dsp:sp>
    <dsp:sp modelId="{D28426EB-A8DA-4795-B4C2-9D2740D8D1C7}">
      <dsp:nvSpPr>
        <dsp:cNvPr id="0" name=""/>
        <dsp:cNvSpPr/>
      </dsp:nvSpPr>
      <dsp:spPr>
        <a:xfrm>
          <a:off x="3389759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Industrial DMZ</a:t>
          </a:r>
        </a:p>
      </dsp:txBody>
      <dsp:txXfrm>
        <a:off x="3389759" y="280767"/>
        <a:ext cx="2970800" cy="1163315"/>
      </dsp:txXfrm>
    </dsp:sp>
    <dsp:sp modelId="{7B3919B0-8A2E-401C-801A-5437F4261D3D}">
      <dsp:nvSpPr>
        <dsp:cNvPr id="0" name=""/>
        <dsp:cNvSpPr/>
      </dsp:nvSpPr>
      <dsp:spPr>
        <a:xfrm>
          <a:off x="3389759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Jump host / Bastion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Proxy / Logging</a:t>
          </a:r>
        </a:p>
      </dsp:txBody>
      <dsp:txXfrm>
        <a:off x="3389759" y="1444082"/>
        <a:ext cx="2970800" cy="2301682"/>
      </dsp:txXfrm>
    </dsp:sp>
    <dsp:sp modelId="{F46D4BDD-F485-421D-BA0F-E53967675A6C}">
      <dsp:nvSpPr>
        <dsp:cNvPr id="0" name=""/>
        <dsp:cNvSpPr/>
      </dsp:nvSpPr>
      <dsp:spPr>
        <a:xfrm>
          <a:off x="6776472" y="280767"/>
          <a:ext cx="2970800" cy="11633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OT / Control</a:t>
          </a:r>
        </a:p>
      </dsp:txBody>
      <dsp:txXfrm>
        <a:off x="6776472" y="280767"/>
        <a:ext cx="2970800" cy="1163315"/>
      </dsp:txXfrm>
    </dsp:sp>
    <dsp:sp modelId="{E87B79CC-6A66-4974-B55E-467CAA77A876}">
      <dsp:nvSpPr>
        <dsp:cNvPr id="0" name=""/>
        <dsp:cNvSpPr/>
      </dsp:nvSpPr>
      <dsp:spPr>
        <a:xfrm>
          <a:off x="6776472" y="1444082"/>
          <a:ext cx="2970800" cy="230168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SCADA / HMI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/>
            <a:t>PLCs / RTUs</a:t>
          </a:r>
        </a:p>
      </dsp:txBody>
      <dsp:txXfrm>
        <a:off x="6776472" y="1444082"/>
        <a:ext cx="2970800" cy="2301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862075" y="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Detect</a:t>
          </a:r>
          <a:br>
            <a:rPr lang="en-GB" sz="2300" kern="1200" dirty="0"/>
          </a:br>
          <a:r>
            <a:rPr lang="en-GB" sz="2300" kern="1200" dirty="0"/>
            <a:t>Monitoring + triage</a:t>
          </a:r>
        </a:p>
      </dsp:txBody>
      <dsp:txXfrm>
        <a:off x="1900685" y="38610"/>
        <a:ext cx="2295647" cy="1241039"/>
      </dsp:txXfrm>
    </dsp:sp>
    <dsp:sp modelId="{E663F531-7352-4367-A6AA-7B39EFE0F73C}">
      <dsp:nvSpPr>
        <dsp:cNvPr id="0" name=""/>
        <dsp:cNvSpPr/>
      </dsp:nvSpPr>
      <dsp:spPr>
        <a:xfrm rot="5400000">
          <a:off x="2801335" y="135121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1400650"/>
        <a:ext cx="355930" cy="346043"/>
      </dsp:txXfrm>
    </dsp:sp>
    <dsp:sp modelId="{35590E11-6338-4E93-99A8-B9921D8C3872}">
      <dsp:nvSpPr>
        <dsp:cNvPr id="0" name=""/>
        <dsp:cNvSpPr/>
      </dsp:nvSpPr>
      <dsp:spPr>
        <a:xfrm>
          <a:off x="1862075" y="1977390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Respond</a:t>
          </a:r>
          <a:br>
            <a:rPr lang="en-GB" sz="2300" b="1" kern="1200" dirty="0"/>
          </a:br>
          <a:r>
            <a:rPr lang="en-GB" sz="2300" b="0" kern="1200" dirty="0"/>
            <a:t>Contain + coordinate</a:t>
          </a:r>
          <a:endParaRPr lang="en-GB" sz="2300" b="1" kern="1200" dirty="0"/>
        </a:p>
      </dsp:txBody>
      <dsp:txXfrm>
        <a:off x="1900685" y="2016000"/>
        <a:ext cx="2295647" cy="1241039"/>
      </dsp:txXfrm>
    </dsp:sp>
    <dsp:sp modelId="{E9ED1C89-5E67-4303-A1ED-DA4B65B865E3}">
      <dsp:nvSpPr>
        <dsp:cNvPr id="0" name=""/>
        <dsp:cNvSpPr/>
      </dsp:nvSpPr>
      <dsp:spPr>
        <a:xfrm rot="5400000">
          <a:off x="2801335" y="3328606"/>
          <a:ext cx="494347" cy="59321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2870544" y="3378040"/>
        <a:ext cx="355930" cy="346043"/>
      </dsp:txXfrm>
    </dsp:sp>
    <dsp:sp modelId="{06373F08-BB50-4771-93CB-E30A893ECD16}">
      <dsp:nvSpPr>
        <dsp:cNvPr id="0" name=""/>
        <dsp:cNvSpPr/>
      </dsp:nvSpPr>
      <dsp:spPr>
        <a:xfrm>
          <a:off x="1862075" y="3954779"/>
          <a:ext cx="2372867" cy="1318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Recover</a:t>
          </a:r>
          <a:br>
            <a:rPr lang="en-GB" sz="2300" kern="1200" dirty="0"/>
          </a:br>
          <a:r>
            <a:rPr lang="en-GB" sz="2300" kern="1200" dirty="0"/>
            <a:t>Restore + validate safety</a:t>
          </a:r>
        </a:p>
      </dsp:txBody>
      <dsp:txXfrm>
        <a:off x="1900685" y="3993389"/>
        <a:ext cx="2295647" cy="1241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409E0-FF30-4B99-9723-61BFCA0F89A1}">
      <dsp:nvSpPr>
        <dsp:cNvPr id="0" name=""/>
        <dsp:cNvSpPr/>
      </dsp:nvSpPr>
      <dsp:spPr>
        <a:xfrm>
          <a:off x="1175531" y="0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CTI inputs </a:t>
          </a:r>
          <a:br>
            <a:rPr lang="en-GB" sz="1800" kern="1200" dirty="0"/>
          </a:br>
          <a:r>
            <a:rPr lang="en-GB" sz="1800" kern="1200" dirty="0"/>
            <a:t>IOCs + TTPs + advisories</a:t>
          </a:r>
        </a:p>
      </dsp:txBody>
      <dsp:txXfrm>
        <a:off x="1206497" y="30966"/>
        <a:ext cx="2395369" cy="995327"/>
      </dsp:txXfrm>
    </dsp:sp>
    <dsp:sp modelId="{E663F531-7352-4367-A6AA-7B39EFE0F73C}">
      <dsp:nvSpPr>
        <dsp:cNvPr id="0" name=""/>
        <dsp:cNvSpPr/>
      </dsp:nvSpPr>
      <dsp:spPr>
        <a:xfrm rot="5400000">
          <a:off x="2205946" y="1083690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1123337"/>
        <a:ext cx="285460" cy="277530"/>
      </dsp:txXfrm>
    </dsp:sp>
    <dsp:sp modelId="{35590E11-6338-4E93-99A8-B9921D8C3872}">
      <dsp:nvSpPr>
        <dsp:cNvPr id="0" name=""/>
        <dsp:cNvSpPr/>
      </dsp:nvSpPr>
      <dsp:spPr>
        <a:xfrm>
          <a:off x="1175531" y="1585888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Prioritisation</a:t>
          </a:r>
          <a:br>
            <a:rPr lang="en-GB" sz="1800" b="1" kern="1200" dirty="0"/>
          </a:br>
          <a:r>
            <a:rPr lang="en-GB" sz="1800" b="0" kern="1200" dirty="0"/>
            <a:t>What to watch / patch / isolate</a:t>
          </a:r>
          <a:endParaRPr lang="en-GB" sz="1800" b="1" kern="1200" dirty="0"/>
        </a:p>
      </dsp:txBody>
      <dsp:txXfrm>
        <a:off x="1206497" y="1616854"/>
        <a:ext cx="2395369" cy="995327"/>
      </dsp:txXfrm>
    </dsp:sp>
    <dsp:sp modelId="{E9ED1C89-5E67-4303-A1ED-DA4B65B865E3}">
      <dsp:nvSpPr>
        <dsp:cNvPr id="0" name=""/>
        <dsp:cNvSpPr/>
      </dsp:nvSpPr>
      <dsp:spPr>
        <a:xfrm rot="5400000">
          <a:off x="2205946" y="2669578"/>
          <a:ext cx="396472" cy="47576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 rot="-5400000">
        <a:off x="2261452" y="2709225"/>
        <a:ext cx="285460" cy="277530"/>
      </dsp:txXfrm>
    </dsp:sp>
    <dsp:sp modelId="{06373F08-BB50-4771-93CB-E30A893ECD16}">
      <dsp:nvSpPr>
        <dsp:cNvPr id="0" name=""/>
        <dsp:cNvSpPr/>
      </dsp:nvSpPr>
      <dsp:spPr>
        <a:xfrm>
          <a:off x="1175531" y="3171777"/>
          <a:ext cx="2457301" cy="10572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Operational actions</a:t>
          </a:r>
          <a:br>
            <a:rPr lang="en-GB" sz="1800" kern="1200" dirty="0"/>
          </a:br>
          <a:r>
            <a:rPr lang="en-GB" sz="1800" kern="1200" dirty="0"/>
            <a:t>Detections, hardening, drills</a:t>
          </a:r>
        </a:p>
      </dsp:txBody>
      <dsp:txXfrm>
        <a:off x="1206497" y="3202743"/>
        <a:ext cx="2395369" cy="9953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957F9-0E5D-466E-8D56-011227D98FC7}">
      <dsp:nvSpPr>
        <dsp:cNvPr id="0" name=""/>
        <dsp:cNvSpPr/>
      </dsp:nvSpPr>
      <dsp:spPr>
        <a:xfrm>
          <a:off x="0" y="52878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Security policy &amp; risk treatment</a:t>
          </a:r>
        </a:p>
      </dsp:txBody>
      <dsp:txXfrm>
        <a:off x="67690" y="120568"/>
        <a:ext cx="5705349" cy="1251252"/>
      </dsp:txXfrm>
    </dsp:sp>
    <dsp:sp modelId="{2897417A-810A-4CA8-B011-9EB368897AD7}">
      <dsp:nvSpPr>
        <dsp:cNvPr id="0" name=""/>
        <dsp:cNvSpPr/>
      </dsp:nvSpPr>
      <dsp:spPr>
        <a:xfrm>
          <a:off x="0" y="1511511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Disaster Recovery Plan (DR)</a:t>
          </a:r>
          <a:br>
            <a:rPr lang="en-GB" sz="2500" b="1" kern="1200" dirty="0"/>
          </a:br>
          <a:r>
            <a:rPr lang="en-GB" sz="2500" b="0" kern="1200" dirty="0"/>
            <a:t>Restore systems + validate configurations</a:t>
          </a:r>
          <a:endParaRPr lang="en-GB" sz="2500" b="1" kern="1200" dirty="0"/>
        </a:p>
      </dsp:txBody>
      <dsp:txXfrm>
        <a:off x="67690" y="1579201"/>
        <a:ext cx="5705349" cy="1251252"/>
      </dsp:txXfrm>
    </dsp:sp>
    <dsp:sp modelId="{9F03D269-3A7A-4E51-8134-7DE7BF6A652A}">
      <dsp:nvSpPr>
        <dsp:cNvPr id="0" name=""/>
        <dsp:cNvSpPr/>
      </dsp:nvSpPr>
      <dsp:spPr>
        <a:xfrm>
          <a:off x="0" y="2970143"/>
          <a:ext cx="5840729" cy="13866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Business Continuity Plan (BCP)</a:t>
          </a:r>
          <a:br>
            <a:rPr lang="en-GB" sz="2500" b="1" kern="1200" dirty="0"/>
          </a:br>
          <a:r>
            <a:rPr lang="en-GB" sz="2500" b="0" kern="1200" dirty="0"/>
            <a:t>Keep essential services running safely</a:t>
          </a:r>
        </a:p>
      </dsp:txBody>
      <dsp:txXfrm>
        <a:off x="67690" y="3037833"/>
        <a:ext cx="5705349" cy="1251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Clicca per modificare gli stili di testo principali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3683-652F-3B71-7DC2-E057D819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BE7E3-9C45-F2AD-23C5-9E9444974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7A6015-1995-3F2D-05E2-73E437C09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L'accesso remoto è spesso oggetto di abusi; consideralo ad alto rischio.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610AA-DBC0-77D3-5B4F-CC3FC747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8686667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C0693-BDD1-D8E8-4E5C-C21027CE6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6DD11-503C-CF11-8231-756551634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7E7D29-26CE-CEDF-C0CE-DA3FE6BFF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Il rilevamento OT spesso privilegia la "visibilità" rispetto al controllo approfondito degli endpoint.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ED82-E2B7-AFE3-654B-38AE0843B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1641887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3DD88-F800-65F4-7178-CA23D0B6B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4D8D19-FDE0-8E98-B541-82AEC4506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2BDD15-049A-6FD3-F824-EF6AA7181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Il rilevamento OT spesso privilegia la "visibilità" rispetto al controllo approfondito degli endpoint.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DBA79-3FDE-00BC-384A-9903A90D6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2301006"/>
      </p:ext>
    </p:extLst>
  </p:cSld>
  <p:clrMapOvr>
    <a:masterClrMapping/>
  </p:clrMapOvr>
</p:notes>
</file>

<file path=ppt/notesSlides/notesSlide1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9155-4175-7F5D-6583-D667A8166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5A911-5BB7-418C-956A-D4DD99543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9C5C1-E284-66C4-3D10-80D0D0F6E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Mantieni un approccio concettuale; gli strumenti dettagliati sono facoltativi.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35017-95D8-0762-3A88-5CB138FE0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662119"/>
      </p:ext>
    </p:extLst>
  </p:cSld>
  <p:clrMapOvr>
    <a:masterClrMapping/>
  </p:clrMapOvr>
</p:notes>
</file>

<file path=ppt/notesSlides/notesSlide1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FA397-CF18-C817-E3CC-3C5216278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6EAA8-3C23-131F-80F4-C6DF47CF2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3D8A6-866B-6B1C-18F2-6910438E1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Il CTI è utile solo se modifica le priorità e le azioni.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EBBC9-A0BA-1FC8-3166-5E1C1FA4E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70182"/>
      </p:ext>
    </p:extLst>
  </p:cSld>
  <p:clrMapOvr>
    <a:masterClrMapping/>
  </p:clrMapOvr>
</p:notes>
</file>

<file path=ppt/notesSlides/notesSlide1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26FED-7C1F-D12A-A0C1-0758418D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D9712-1498-B476-8D40-197C52AD7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F6CC72-8ED9-0884-77CC-74FC6728F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noProof="0" dirty="0"/>
              <a:t>Il CTI è utile solo se modifica le priorità e le azioni.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18E7-F7C2-8C93-AA1C-EBF04208E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4668496"/>
      </p:ext>
    </p:extLst>
  </p:cSld>
  <p:clrMapOvr>
    <a:masterClrMapping/>
  </p:clrMapOvr>
</p:notes>
</file>

<file path=ppt/notesSlides/notesSlide1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B559-288A-9BBC-35AB-7A4FE054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26151-2FE9-5D39-85A2-CB99BC8C0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CE64F-F35A-2324-5257-31F89998A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Perché "staccare la spina" è raramente accettabile in terapia intensiva.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E8821-0309-7B93-49F1-E6CF4005F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63785"/>
      </p:ext>
    </p:extLst>
  </p:cSld>
  <p:clrMapOvr>
    <a:masterClrMapping/>
  </p:clrMapOvr>
</p:notes>
</file>

<file path=ppt/notesSlides/notesSlide1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1FDC-A35F-3DB8-85F1-A1DBFB69F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3934C-99B1-2F2F-F50D-3B5DAF4EA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92FF0-F301-5A65-E08E-757A8B730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Le opzioni di contenimento differiscono: segmentazione, isolamento dei condotti, modalità di sicurezza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0093-A434-E1E2-F95B-4C2FF8FB8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9006556"/>
      </p:ext>
    </p:extLst>
  </p:cSld>
  <p:clrMapOvr>
    <a:masterClrMapping/>
  </p:clrMapOvr>
</p:notes>
</file>

<file path=ppt/notesSlides/notesSlide1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FAB4-CCCA-1E42-4431-2027BE02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F12DE-5C44-72BE-E7A9-0283C06F7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8D1B8-8F45-A809-C570-39D2C6AEE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"Recupero sicuro": convalidare la logica di controllo e la stabilità del processo.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68E20-B6F7-91B9-524F-230E03979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2962023"/>
      </p:ext>
    </p:extLst>
  </p:cSld>
  <p:clrMapOvr>
    <a:masterClrMapping/>
  </p:clrMapOvr>
</p:notes>
</file>

<file path=ppt/notesSlides/notesSlide1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20C8-6964-4B4D-D164-072037952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8B706-02FB-BB0E-F346-0831B8BF9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46C18-BB8B-EB41-8EED-D60FB30DC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Nel CEI, la continuità comprende </a:t>
            </a:r>
            <a:r>
              <a:rPr lang="en-US" sz="1800" i="1" dirty="0"/>
              <a:t>le modalità di funzionamento manuale </a:t>
            </a:r>
            <a:r>
              <a:rPr lang="en-US" sz="1800" dirty="0"/>
              <a:t>e </a:t>
            </a:r>
            <a:r>
              <a:rPr lang="en-US" sz="1800" i="1" dirty="0"/>
              <a:t>la logistica dei combustibili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21BD9-D50F-40F8-29F4-17459938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3977787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8A82-BE38-8642-6074-72E62295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3BEE13-6420-0B5E-6E11-B72D0BEF7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7A8A1-EAF5-9F0E-4203-AEA7F7553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Nel CEI, la continuità comprende </a:t>
            </a:r>
            <a:r>
              <a:rPr lang="en-US" sz="1800" i="1" dirty="0"/>
              <a:t>le modalità di funzionamento manuale </a:t>
            </a:r>
            <a:r>
              <a:rPr lang="en-US" sz="1800" dirty="0"/>
              <a:t>e </a:t>
            </a:r>
            <a:r>
              <a:rPr lang="en-US" sz="1800" i="1" dirty="0"/>
              <a:t>la logistica dei combustibili</a:t>
            </a:r>
            <a:r>
              <a:rPr lang="en-US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3A23A-A022-4600-B38A-B54C4140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037957"/>
      </p:ext>
    </p:extLst>
  </p:cSld>
  <p:clrMapOvr>
    <a:masterClrMapping/>
  </p:clrMapOvr>
</p:notes>
</file>

<file path=ppt/notesSlides/notesSlide2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C113C-910A-247B-F1D5-06A5789E2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EEBB-4DFF-F11A-BEE4-71EF37DBD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A8887-FFAC-44B3-1F6D-21D818F40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"I backup che non hai testato sono solo desideri."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9693-20F4-7F16-9CD1-B5710DB0C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2411999"/>
      </p:ext>
    </p:extLst>
  </p:cSld>
  <p:clrMapOvr>
    <a:masterClrMapping/>
  </p:clrMapOvr>
</p:notes>
</file>

<file path=ppt/notesSlides/notesSlide2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9F32-9785-749A-7F97-28BB6194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053C2-2095-F09C-659E-1247E9C4B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590DC-992B-B81F-F8D9-F8BCCA46E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Mostra l'interazione tra sicurezza e sicurezza informatica.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EE2B-34E0-FD16-5060-1EE16C28C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2020095"/>
      </p:ext>
    </p:extLst>
  </p:cSld>
  <p:clrMapOvr>
    <a:masterClrMapping/>
  </p:clrMapOvr>
</p:notes>
</file>

<file path=ppt/notesSlides/notesSlide2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6EC-CC28-67F9-A701-FC4390F7A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E1231-2DE1-E30E-E910-F85649A4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86D81-4C27-E83C-5561-869643595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Le metriche creano responsabilità e giustificano il budget.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2328F-1C43-A707-ECD9-3CE6F81C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0960754"/>
      </p:ext>
    </p:extLst>
  </p:cSld>
  <p:clrMapOvr>
    <a:masterClrMapping/>
  </p:clrMapOvr>
</p:notes>
</file>

<file path=ppt/notesSlides/notesSlide2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F156B-B8B0-2674-1AA6-DEC901F3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ACED6-241C-A838-CDD6-B3F7BCD6D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CFCBC-9551-4AF5-E79B-AC7C1F926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Queste sono insidie presenti negli esami e nella vita reale.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FEC9-07A2-CCE4-CF92-1DEB6B967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305757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"In CEI, la resilienza è un requisito di progettazione, non un optional."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Concentrati su controlli e runbook implementabili.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976F-A4DB-52D6-2002-153F277D2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7CA4A-2BCB-9B40-D8FE-A92739EBA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66C4CC-B31D-47B6-A75F-34BE53446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Partire dagli scenari di rischio (Argomento 2)</a:t>
            </a:r>
          </a:p>
          <a:p>
            <a:r>
              <a:rPr lang="en-US" sz="1800" dirty="0"/>
              <a:t>Proteggi prima le funzioni critiche (Argomento 1)</a:t>
            </a:r>
          </a:p>
          <a:p>
            <a:r>
              <a:rPr lang="en-US" sz="1800" dirty="0"/>
              <a:t>Costruisci difese a più livelli (Argomento 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0FC6-568F-415E-EFD5-42DFC0E8D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953720"/>
      </p:ext>
    </p:extLst>
  </p:cSld>
  <p:clrMapOvr>
    <a:masterClrMapping/>
  </p:clrMapOvr>
</p:notes>
</file>

<file path=ppt/notesSlides/notesSlide6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F3530-B8B7-3CE7-0BD0-F534FDB4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0D070-43AD-A199-0DC6-3E22DE893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3A37C-240C-01F0-D19F-F99151377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/>
              <a:t>"I controlli non funzionano se non vengono azionati."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52CE6-367B-4657-A282-D7F0D90F3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6639875"/>
      </p:ext>
    </p:extLst>
  </p:cSld>
  <p:clrMapOvr>
    <a:masterClrMapping/>
  </p:clrMapOvr>
</p:notes>
</file>

<file path=ppt/notesSlides/notesSlide7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EF314-78A8-DCD1-79DB-3BC72A71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7070E-989D-DE68-5117-5C219A008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4267CC-229F-D1D4-340B-7C8B1E981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segmentazione è spesso il principale fattore che interrompe la cascata.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8DE2-D800-3954-5CE9-05FB4BC59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960833"/>
      </p:ext>
    </p:extLst>
  </p:cSld>
  <p:clrMapOvr>
    <a:masterClrMapping/>
  </p:clrMapOvr>
</p:notes>
</file>

<file path=ppt/notesSlides/notesSlide8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8A66B-4102-0DDD-C58F-666CD19B7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EC06B-5791-1533-11DE-B47239F6B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2D580-8880-2DAE-3F06-AC08587D9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La segmentazione è spesso il principale fattore che interrompe la cascata.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8901F-C403-CE65-88F8-B7603566C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7326608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21C50-A648-7129-CA8D-72655B2C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42EFF-6161-911A-5466-5BC2BF798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BA710-867F-FAB6-14D1-B24CBA145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Distinzione: il perimetro OT non è un singolo firewall, ma un insieme di condotti controllati.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89296-3BF6-F2EF-DD41-B22AB908E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5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Aggiungi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Clicca per modificare gli stili di testo principali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Sicurezza delle infrastrutture energetiche critiche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sz="5400" dirty="0"/>
              <a:t>CSP008_C_E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5A84B-0417-5E3E-3D1E-61FC02324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E2D73F7-E090-EA8C-40A2-D06057079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 err="1"/>
              <a:t>Difesa</a:t>
            </a:r>
            <a:r>
              <a:rPr lang="en-US" sz="3200" dirty="0"/>
              <a:t> perimetrale </a:t>
            </a:r>
            <a:r>
              <a:rPr lang="en-US" sz="3200" dirty="0"/>
              <a:t>per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2AD8977-7B04-C317-5F2A-65EDF4B3BC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A3B05B0-CCE8-AA1E-5D0B-3BBEB27270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Crittografia + </a:t>
            </a:r>
            <a:r>
              <a:rPr lang="en-US" sz="2000" noProof="0" dirty="0" err="1"/>
              <a:t>difesa</a:t>
            </a:r>
            <a:r>
              <a:rPr lang="en-US" sz="2000" noProof="0" dirty="0"/>
              <a:t> perimetrale</a:t>
            </a:r>
            <a:r>
              <a:rPr lang="en-US" sz="2000" noProof="0" dirty="0"/>
              <a:t> </a:t>
            </a:r>
          </a:p>
          <a:p>
            <a:r>
              <a:rPr lang="en-US" sz="2000" noProof="0" dirty="0"/>
              <a:t>Architettura di sicurezza di rete nei sistemi critici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D85588-B106-81E5-9228-A70393D6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ADBE601-C76D-5D13-F59B-723C97F2D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3883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96CBE-6732-F4DE-48A6-5B0FA069C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FB11BBA-8B73-796D-8477-29E6B8618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Identità e accesso per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E1C40C8-D1F3-E6D6-12FB-906A2F1142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51173A3-CE28-DE4E-5E50-38D3645F46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Privilegio minimo per operatori/ingegneri/fornitori</a:t>
            </a:r>
          </a:p>
          <a:p>
            <a:r>
              <a:rPr lang="en-US" sz="2000" noProof="0" dirty="0"/>
              <a:t>MFA per l'accesso remoto</a:t>
            </a:r>
          </a:p>
          <a:p>
            <a:r>
              <a:rPr lang="en-US" sz="2000" noProof="0" dirty="0"/>
              <a:t>Registrazione delle sessioni per l'accesso dei fornitori</a:t>
            </a:r>
          </a:p>
          <a:p>
            <a:r>
              <a:rPr lang="en-US" sz="2000" noProof="0" dirty="0"/>
              <a:t>Account di emergenza con controllo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CBC300-FB87-3A5D-77EA-F86FE81B5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D2DF70C-F686-5526-105F-AC177242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491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F54C1-FA0F-CE7E-4960-748B11F32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4017FD5-E8E8-F4DC-4686-CA63E31E7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Monitoraggio e rilevamento sensibile all'OT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3FBA128-7E28-C265-6FB7-A6BA6CBFF40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21841F-ADCD-CD0E-DD7E-E5B3549CBB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Monitoraggio passivo ove possibile</a:t>
            </a:r>
          </a:p>
          <a:p>
            <a:r>
              <a:rPr lang="en-US" sz="2000" noProof="0" dirty="0"/>
              <a:t>Linee di base + rilevamento delle anomalie</a:t>
            </a:r>
          </a:p>
          <a:p>
            <a:r>
              <a:rPr lang="en-US" sz="2000" noProof="0" dirty="0"/>
              <a:t>Igiene degli avvisi per evitare l'affaticamento da allarmi</a:t>
            </a:r>
          </a:p>
          <a:p>
            <a:r>
              <a:rPr lang="en-US" sz="2000" noProof="0" dirty="0"/>
              <a:t>Registrazione ai confini e alle risorse critiche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037294-DAF4-0362-AB52-A0DC3EF69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7F4193-5783-4106-A635-29B54FDC1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26376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BFD1-F1B0-701F-2D5A-668B6D88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B72C8E-6FEC-A967-2437-11C7BDCBC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72720"/>
            <a:ext cx="5913120" cy="1008080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Pipeline operativa:</a:t>
            </a:r>
            <a:br>
              <a:rPr lang="en-GB" sz="3200" dirty="0"/>
            </a:br>
            <a:r>
              <a:rPr lang="en-GB" sz="3200" dirty="0"/>
              <a:t>Rilevare</a:t>
            </a:r>
            <a:r>
              <a:rPr lang="en-GB" sz="3200" dirty="0">
                <a:sym typeface="Wingdings" panose="05000000000000000000" pitchFamily="2" charset="2"/>
              </a:rPr>
              <a:t>  Rispondere  Ripristinare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6BF6802-63CE-9A33-3E62-C717D151E2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04687D-7FA8-4E16-E48B-4F360ED5D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3DC6610-DC1B-3A81-1754-B86F43A6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4B2817-B71E-C3F5-1846-F3882F961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916667"/>
              </p:ext>
            </p:extLst>
          </p:nvPr>
        </p:nvGraphicFramePr>
        <p:xfrm>
          <a:off x="5912103" y="1412240"/>
          <a:ext cx="6097018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2563687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A1A5-059F-6A56-6F41-C1EAE207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02CD0EB-C202-0731-817F-31EF3AB9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Rilevamento delle intrusioni (avanzato)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A5663CB-AA8B-A6E0-A872-658BC831FF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0A85E38-1B1D-E6F0-E64A-1EACE095DF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IDS perimetrale per protocolli</a:t>
            </a:r>
          </a:p>
          <a:p>
            <a:r>
              <a:rPr lang="en-US" sz="2000" noProof="0" dirty="0"/>
              <a:t>Ingegneria del rilevamento in contesto OT</a:t>
            </a:r>
          </a:p>
          <a:p>
            <a:r>
              <a:rPr lang="en-US" sz="2000" noProof="0" dirty="0"/>
              <a:t>Convalida tramite simulazione e test da tavolo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C072A3-13DD-26C7-8756-0EA25F70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835187-3785-99CB-0DCD-20F8EB0B6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16018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2A285-285A-7C9E-D725-2DFD8D6FB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23C76F3-50DA-163F-A587-632B4DBFD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Consapevolezza situazionale e CTI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0C54D2D-0828-F03B-1822-60B493EF94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94F1688-25AF-2DB4-4E95-C1510EEEA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Consapevolezza situazionale e condivisione dei dati tramite CTI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94F406-F0D4-EBA6-45EF-C5BB04073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499B3CC-9F03-A91C-5B22-DF04191F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9762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03508-BA14-7EA5-CF42-3B9549EF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75BE13-BDFE-5198-A7AA-B8873DDBA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617" y="151872"/>
            <a:ext cx="4682863" cy="731305"/>
          </a:xfrm>
        </p:spPr>
        <p:txBody>
          <a:bodyPr>
            <a:normAutofit/>
          </a:bodyPr>
          <a:lstStyle/>
          <a:p>
            <a:r>
              <a:rPr lang="en-US" sz="3200" dirty="0"/>
              <a:t>CTI nelle operazioni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514B7-98D6-6A72-4EEA-E1073F9BC3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135256-4169-0A7B-B10D-5D249143E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B7A02B-F33E-2EF6-3A54-4F0D3AFC5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B090D6-48A6-14CF-055F-2F63BEB9A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858345"/>
              </p:ext>
            </p:extLst>
          </p:nvPr>
        </p:nvGraphicFramePr>
        <p:xfrm>
          <a:off x="6692755" y="1686560"/>
          <a:ext cx="4808365" cy="422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9652199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AAF11-7786-FE94-1B85-BF6C0424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3050398-9240-E1B5-29EA-33B9552A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Risposta agli incidenti nel CEI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6A120DF-AE81-D61B-585A-973BD5B1EC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B34EA0B-9B8C-CD02-FD35-91EB36D70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L'IR deve rispettare la sicurezza e l'uptime</a:t>
            </a:r>
          </a:p>
          <a:p>
            <a:r>
              <a:rPr lang="en-US" sz="2000" noProof="0" dirty="0"/>
              <a:t>Coordinamento tra IT SOC e operazioni OT</a:t>
            </a:r>
          </a:p>
          <a:p>
            <a:r>
              <a:rPr lang="en-US" sz="2000" noProof="0" dirty="0"/>
              <a:t>Criteri di escalation chiari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C8CB1B-518B-541A-C742-7DD95A280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44561D-A256-6366-6316-5B1CDCB5E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4661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9BEF9-C5FB-E084-E223-B5BCE9C2E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A75BCC6-EA8B-04CA-D946-1A73F698F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Fasi di risposta agli incidenti </a:t>
            </a:r>
            <a:br>
              <a:rPr lang="en-GB" sz="3200" dirty="0"/>
            </a:br>
            <a:r>
              <a:rPr lang="en-GB" sz="3200" dirty="0"/>
              <a:t>(adattato dal CEI)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CA3CD8E-3B7D-DA0D-80E5-DA2935C7DA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F1A42C-9913-6D7C-F2F4-E81E7CF0CA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Preparazione</a:t>
            </a:r>
          </a:p>
          <a:p>
            <a:r>
              <a:rPr lang="en-US" sz="2000" noProof="0" dirty="0"/>
              <a:t>Rilevamento/analisi</a:t>
            </a:r>
          </a:p>
          <a:p>
            <a:r>
              <a:rPr lang="en-US" sz="2000" noProof="0" dirty="0"/>
              <a:t>Contenimento (attenzione!)</a:t>
            </a:r>
          </a:p>
          <a:p>
            <a:r>
              <a:rPr lang="en-US" sz="2000" noProof="0" dirty="0"/>
              <a:t>Eradicazione (finestre pianificate)</a:t>
            </a:r>
          </a:p>
          <a:p>
            <a:r>
              <a:rPr lang="en-US" sz="2000" noProof="0" dirty="0"/>
              <a:t>Recupero (convalidare la sicurezza)</a:t>
            </a:r>
          </a:p>
          <a:p>
            <a:r>
              <a:rPr lang="en-US" sz="2000" noProof="0" dirty="0"/>
              <a:t>Lezioni apprese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7EE20-D3C3-227D-1E88-1B1110DE3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5470B-8B20-0441-737C-E8EC52F3B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2402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4DBE-474E-1000-580F-55F9CE73F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88242F4-87BF-E8F7-5390-D7E8C4D2E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Recupero e ripristino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D4ADF0E-BACA-5103-0036-66770634CC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305BFC5-F09D-6620-4040-B6D7444AE4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Risposta coordinata e avanzata agli incidenti</a:t>
            </a:r>
          </a:p>
          <a:p>
            <a:r>
              <a:rPr lang="en-US" sz="2000" noProof="0" dirty="0"/>
              <a:t>Recupero (dinamico) contro gli attacchi informatici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1F22C0-872F-CE93-1F35-5C4A2089E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F0E6B7-A850-D619-1D77-E9DD69A58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1054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CA7E2-21C5-97FF-B858-2AA663B10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D16035-EAD7-90AF-6A67-123B390F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Continuità operativa e ripristino di emergenza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8857320A-7533-BC68-2548-05A4543CD1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31CCEC5-0761-8846-74E3-8850752A7D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Politica di sicurezza + piano di gestione dei rischi</a:t>
            </a:r>
          </a:p>
          <a:p>
            <a:r>
              <a:rPr lang="en-US" sz="2000" noProof="0" dirty="0"/>
              <a:t>Piano di ripristino di emergenza</a:t>
            </a:r>
          </a:p>
          <a:p>
            <a:r>
              <a:rPr lang="en-US" sz="2000" noProof="0" dirty="0"/>
              <a:t>Piano di continuità operativa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52C34A-7E8B-EC4F-B5A3-D0C16B53E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0034FD-6879-9F49-3C93-AE1970DB3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66468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34B2D-9506-8ED2-21AD-16C2A067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23CD337-8A5B-8307-3FA9-30A9675F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937" y="446223"/>
            <a:ext cx="6156063" cy="853225"/>
          </a:xfrm>
        </p:spPr>
        <p:txBody>
          <a:bodyPr>
            <a:normAutofit/>
          </a:bodyPr>
          <a:lstStyle/>
          <a:p>
            <a:r>
              <a:rPr lang="en-GB" sz="3200" dirty="0"/>
              <a:t>Stack di continuità</a:t>
            </a:r>
            <a:r>
              <a:rPr lang="en-GB" sz="3200" dirty="0">
                <a:sym typeface="Wingdings" panose="05000000000000000000" pitchFamily="2" charset="2"/>
              </a:rPr>
              <a:t>  DR  BCP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737E739D-33DA-F1F6-6C08-E6C1AEF48F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13474A-614C-A976-F2C7-AF007F57F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A90596A-7EDB-CF29-B1A2-876267B9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5E0151C-16BB-B96A-750F-433615630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285470"/>
              </p:ext>
            </p:extLst>
          </p:nvPr>
        </p:nvGraphicFramePr>
        <p:xfrm>
          <a:off x="6035936" y="1872344"/>
          <a:ext cx="5840729" cy="440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615894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5CD7-CD57-CAFC-2B28-55397C358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A2D58EC-2E85-8F07-0B0C-4D98EF774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US" sz="3200" dirty="0"/>
              <a:t>Strategia di backup che </a:t>
            </a:r>
            <a:br>
              <a:rPr lang="en-US" sz="3200" dirty="0"/>
            </a:br>
            <a:r>
              <a:rPr lang="en-US" sz="3200" dirty="0"/>
              <a:t>funziona in OT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42C2A0B-C735-526A-BE83-AD126BFF4A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25326E-E852-FFD9-C3CE-85E6BD938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Backup delle configurazioni (logica PLC, progetti HMI)</a:t>
            </a:r>
          </a:p>
          <a:p>
            <a:r>
              <a:rPr lang="en-US" sz="2000" noProof="0" dirty="0"/>
              <a:t>Controllo delle versioni per gli artefatti di ingegneria</a:t>
            </a:r>
          </a:p>
          <a:p>
            <a:r>
              <a:rPr lang="en-US" sz="2000" noProof="0" dirty="0"/>
              <a:t>Backup offline + test di ripristino</a:t>
            </a:r>
          </a:p>
          <a:p>
            <a:r>
              <a:rPr lang="en-US" sz="2000" noProof="0" dirty="0"/>
              <a:t>Immagini golden per stazioni critiche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3943B5-41B6-34EA-51B3-2C037447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D7AB876-6B4A-01D4-B962-86BDE56BB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19748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91295-D131-CE0D-391B-B8E105276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A4156F-48E7-869E-468B-B0C6435F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Controlli tecnici di resilienza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989B32B-D672-1AB6-1253-7CA52DC55B8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1C8837-E41C-2FB1-165D-ABC4EE9E1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Ridondanza e diversità</a:t>
            </a:r>
          </a:p>
          <a:p>
            <a:r>
              <a:rPr lang="en-US" sz="2000" noProof="0" dirty="0"/>
              <a:t>Degradazione graduale</a:t>
            </a:r>
          </a:p>
          <a:p>
            <a:r>
              <a:rPr lang="en-US" sz="2000" noProof="0" dirty="0"/>
              <a:t>Considerazioni relative alla sicurezza in caso di guasto/sicurezza intrinseca</a:t>
            </a:r>
          </a:p>
          <a:p>
            <a:r>
              <a:rPr lang="en-US" sz="2000" noProof="0" dirty="0"/>
              <a:t>Integrazione della sicurezza (coordinamento SIS) 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177790-CD7C-EE6E-9AA5-795646AB2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20149C-C28D-C927-832B-1FE6BAD6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65913"/>
      </p:ext>
    </p:extLst>
  </p:cSld>
  <p:clrMapOvr>
    <a:masterClrMapping/>
  </p:clrMapOvr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5C243-91D1-B69F-A8C7-EE089E33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CB8162-937D-54DB-2C04-E995A4B3F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Metriche per la sicurezza e la resilienza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7FE801C-0D37-0622-D1D3-E9E8C77FEE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AA0103-532F-23B7-1BFC-0BB96B671D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MTTD / MTTR</a:t>
            </a:r>
          </a:p>
          <a:p>
            <a:r>
              <a:rPr lang="en-US" sz="2000" noProof="0" dirty="0"/>
              <a:t>Tasso di successo del ripristino</a:t>
            </a:r>
          </a:p>
          <a:p>
            <a:r>
              <a:rPr lang="en-US" sz="2000" noProof="0" dirty="0"/>
              <a:t>Copertura del monitoraggio delle risorse critiche</a:t>
            </a:r>
          </a:p>
          <a:p>
            <a:r>
              <a:rPr lang="en-US" sz="2000" noProof="0" dirty="0"/>
              <a:t>Prestazioni delle esercitazioni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833E7-7DAD-27E8-48FD-4108D750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42DE4B4-6B22-2904-ED2D-B61B49D4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16681"/>
      </p:ext>
    </p:extLst>
  </p:cSld>
  <p:clrMapOvr>
    <a:masterClrMapping/>
  </p:clrMapOvr>
</p:sld>
</file>

<file path=ppt/slides/slide2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0AA60-DF33-55E3-D8A8-13075277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237E8E0-F1DB-9DF9-DD3C-973E65F72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/>
              <a:t>Modalità di guasto comuni</a:t>
            </a:r>
            <a:endParaRPr lang="en-GB" sz="3200" dirty="0"/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58EC357E-432B-5CE4-7BBA-73EDA2BEDB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55AE681-CF6D-260E-950B-A370C25E83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Esiste un monitoraggio ma non un processo di triage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Nessun coordinamento OT-IT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Accesso dei fornitori non gestito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noProof="0" dirty="0"/>
              <a:t>DR/BCP esistente ma non testato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D36E8-45EB-B860-BFE6-359869E1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CB68FE-56AE-AFC9-FCE8-1E9AA12FB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46794"/>
      </p:ext>
    </p:extLst>
  </p:cSld>
  <p:clrMapOvr>
    <a:masterClrMapping/>
  </p:clrMapOvr>
</p:sld>
</file>

<file path=ppt/slides/slide2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1A85BE0-E54B-B464-5436-29E5261A5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78787" y="3009613"/>
            <a:ext cx="5885179" cy="533400"/>
          </a:xfrm>
        </p:spPr>
        <p:txBody>
          <a:bodyPr/>
          <a:lstStyle/>
          <a:p>
            <a:r>
              <a:rPr lang="en-US" dirty="0"/>
              <a:t>Effetti a cascata e valutazione dei rischi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F8A46F1-0FC7-2280-E084-66377A0CB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650" y="3635783"/>
            <a:ext cx="788639" cy="533400"/>
          </a:xfrm>
        </p:spPr>
        <p:txBody>
          <a:bodyPr/>
          <a:lstStyle/>
          <a:p>
            <a:r>
              <a:rPr lang="en-GB" dirty="0"/>
              <a:t>T4.</a:t>
            </a:r>
          </a:p>
        </p:txBody>
      </p:sp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37" y="571578"/>
            <a:ext cx="7300241" cy="1017147"/>
          </a:xfrm>
        </p:spPr>
        <p:txBody>
          <a:bodyPr>
            <a:noAutofit/>
          </a:bodyPr>
          <a:lstStyle/>
          <a:p>
            <a:r>
              <a:rPr lang="en-US" sz="2800" dirty="0"/>
              <a:t>La sicurezza informatica nelle tecnologie emergenti per la rete energetica </a:t>
            </a:r>
            <a:br>
              <a:rPr lang="en-US" sz="2800" dirty="0"/>
            </a:br>
            <a:r>
              <a:rPr lang="en-US" sz="2400" i="1" dirty="0"/>
              <a:t>Panoramica del corso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445D204E-D65E-A7F5-0F0E-E8C48B16D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50" y="1749479"/>
            <a:ext cx="788639" cy="533400"/>
          </a:xfrm>
        </p:spPr>
        <p:txBody>
          <a:bodyPr/>
          <a:lstStyle/>
          <a:p>
            <a:r>
              <a:rPr lang="en-GB" dirty="0"/>
              <a:t>T1.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2E3546B-B05B-8014-E453-D33A25CE79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78787" y="1749479"/>
            <a:ext cx="6979413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Introduzione alla sicurezza delle infrastrutture critiche e alle sfide</a:t>
            </a:r>
            <a:endParaRPr lang="en-GB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7C76E5A1-D109-EE04-2AA0-5CF093029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650" y="3006909"/>
            <a:ext cx="788639" cy="533400"/>
          </a:xfrm>
        </p:spPr>
        <p:txBody>
          <a:bodyPr/>
          <a:lstStyle/>
          <a:p>
            <a:r>
              <a:rPr lang="en-GB" dirty="0"/>
              <a:t>T3.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1F8AB260-7A97-C5F2-66D3-845D7CE99B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78787" y="4269747"/>
            <a:ext cx="5885179" cy="533400"/>
          </a:xfrm>
        </p:spPr>
        <p:txBody>
          <a:bodyPr/>
          <a:lstStyle/>
          <a:p>
            <a:r>
              <a:rPr lang="en-GB" dirty="0"/>
              <a:t>Sicurezza e resilienza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A8328BA-7AB3-DC82-F907-6A23E59E9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650" y="2378035"/>
            <a:ext cx="788639" cy="533400"/>
          </a:xfrm>
        </p:spPr>
        <p:txBody>
          <a:bodyPr/>
          <a:lstStyle/>
          <a:p>
            <a:r>
              <a:rPr lang="en-GB" dirty="0"/>
              <a:t>T2.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4F3D3C34-5F4C-A8C2-7D62-EDD11E51C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8787" y="2378035"/>
            <a:ext cx="5885179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Debolezze comuni in materia di sicurezza e panorama delle minacce</a:t>
            </a:r>
            <a:endParaRPr lang="en-GB" dirty="0"/>
          </a:p>
        </p:txBody>
      </p:sp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/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9F28081-3BF4-8FEE-DB11-FB93567C51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78787" y="3638169"/>
            <a:ext cx="5885179" cy="533400"/>
          </a:xfrm>
        </p:spPr>
        <p:txBody>
          <a:bodyPr/>
          <a:lstStyle/>
          <a:p>
            <a:r>
              <a:rPr lang="en-GB" dirty="0"/>
              <a:t>Normative e standard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514909B-483A-55E9-37EE-C256209263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650" y="4264656"/>
            <a:ext cx="788639" cy="533400"/>
          </a:xfrm>
        </p:spPr>
        <p:txBody>
          <a:bodyPr/>
          <a:lstStyle/>
          <a:p>
            <a:r>
              <a:rPr lang="en-GB" dirty="0"/>
              <a:t>T5.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63" name="Text Placeholder 56">
            <a:extLst>
              <a:ext uri="{FF2B5EF4-FFF2-40B4-BE49-F238E27FC236}">
                <a16:creationId xmlns:a16="http://schemas.microsoft.com/office/drawing/2014/main" id="{9A495D6B-D313-57B7-7AE2-E5A7008A7B0E}"/>
              </a:ext>
            </a:extLst>
          </p:cNvPr>
          <p:cNvSpPr txBox="1">
            <a:spLocks/>
          </p:cNvSpPr>
          <p:nvPr/>
        </p:nvSpPr>
        <p:spPr>
          <a:xfrm>
            <a:off x="659650" y="4901325"/>
            <a:ext cx="788639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kern="1200" spc="100" baseline="-25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T6.</a:t>
            </a:r>
          </a:p>
        </p:txBody>
      </p:sp>
      <p:sp>
        <p:nvSpPr>
          <p:cNvPr id="64" name="Text Placeholder 61">
            <a:extLst>
              <a:ext uri="{FF2B5EF4-FFF2-40B4-BE49-F238E27FC236}">
                <a16:creationId xmlns:a16="http://schemas.microsoft.com/office/drawing/2014/main" id="{C35EA93F-B6AF-E97B-FFB1-DEE5FB2BCDB7}"/>
              </a:ext>
            </a:extLst>
          </p:cNvPr>
          <p:cNvSpPr txBox="1">
            <a:spLocks/>
          </p:cNvSpPr>
          <p:nvPr/>
        </p:nvSpPr>
        <p:spPr>
          <a:xfrm>
            <a:off x="1478787" y="4906416"/>
            <a:ext cx="5885179" cy="5334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Implicazioni relative alla privacy, all'etica, alla legalità e alla società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7877F4-3E64-7621-D97B-9350E7E7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T5: Sicurezza e </a:t>
            </a:r>
            <a:r>
              <a:rPr lang="en-US" dirty="0" err="1"/>
              <a:t>resilienza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6A624E-E96A-7F59-7C2A-EE0D6E208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Sicurezza e resilienza nel CEI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8261" r="18261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829517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4B3479-59CB-119D-A797-8720A8BC7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Obiettivi formativi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AC1B84-DC20-57C6-E8DA-7721F02E5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Scegliere controlli tecnici + organizzativi per CEI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Spiegare la segmentazione e la difesa perimetrale per l'OT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Progettare una risposta agli incidenti adeguata ai vincoli 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Creare piani di ripristino/BCP/DR e testare la strategia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noProof="0" dirty="0"/>
              <a:t>Utilizzare la CTI/consapevolezza situazionale nelle operazioni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F585C-01A3-11C5-82D3-12DB3B28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E590CD0-0BC2-62AB-A8B8-11F7AC9BC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Architettura di sicurezza basata sulle minacce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CA06E6F-6100-7294-23B8-AC2C9E727C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1A27B03-6486-6C60-109F-DB16FC1932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Partire dagli scenari di rischio (Argomento 2)</a:t>
            </a:r>
          </a:p>
          <a:p>
            <a:r>
              <a:rPr lang="en-US" sz="2000" noProof="0" dirty="0"/>
              <a:t>Proteggere prima le funzioni critiche (Argomento 1)</a:t>
            </a:r>
          </a:p>
          <a:p>
            <a:r>
              <a:rPr lang="en-US" sz="2000" noProof="0" dirty="0"/>
              <a:t>Costruire difese a più livelli (Argomento 5)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8453EA-7EB5-797A-7AF4-DDDF82B53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D6C1E2-E013-49BA-4F27-43E566BF1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190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6353-CA76-CD9F-F7C3-23EF04DA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721702-87BC-B0D3-B449-0ECCE6EDD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Livelli di controllo CEI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911BFF8-55F2-0638-6009-82C01ED3CC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BFD6F1-4B8A-7969-8AC7-9E0FDB3636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Controlli di governance (politiche, ruoli)</a:t>
            </a:r>
          </a:p>
          <a:p>
            <a:r>
              <a:rPr lang="en-US" sz="2000" noProof="0" dirty="0"/>
              <a:t>Controlli architetturali (segmentazione, suddivisione in zone)</a:t>
            </a:r>
          </a:p>
          <a:p>
            <a:r>
              <a:rPr lang="en-US" sz="2000" noProof="0" dirty="0"/>
              <a:t>Controlli tecnici (monitoraggio, controllo degli accessi)</a:t>
            </a:r>
          </a:p>
          <a:p>
            <a:r>
              <a:rPr lang="en-US" sz="2000" noProof="0" dirty="0"/>
              <a:t>Controlli operativi (procedure, esercitazioni)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D2C1F5-D2F5-1F33-8882-B06D678F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8AADCA-0EC3-DCAD-7870-50F42503F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028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C195-2C21-D92B-2FD3-E10D0046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B4C5BB9-5002-675E-5750-2D95A2AB8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Segmentazione e suddivisione in zone </a:t>
            </a:r>
            <a:br>
              <a:rPr lang="en-GB" sz="3200" dirty="0"/>
            </a:br>
            <a:r>
              <a:rPr lang="en-GB" sz="3200" dirty="0"/>
              <a:t>(principio fondamentale dell'OT)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AA45EB9-3FD0-4E8A-B624-7C8C96D960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AA32CE-7257-EBFF-02AB-35661862F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2479936"/>
            <a:ext cx="5840730" cy="3505228"/>
          </a:xfrm>
        </p:spPr>
        <p:txBody>
          <a:bodyPr>
            <a:normAutofit/>
          </a:bodyPr>
          <a:lstStyle/>
          <a:p>
            <a:r>
              <a:rPr lang="en-US" sz="2000" noProof="0" dirty="0"/>
              <a:t>Separare l'IT dall'OT</a:t>
            </a:r>
          </a:p>
          <a:p>
            <a:r>
              <a:rPr lang="en-US" sz="2000" noProof="0" dirty="0"/>
              <a:t>Separare le zone OT in base alla funzione/criticità</a:t>
            </a:r>
          </a:p>
          <a:p>
            <a:r>
              <a:rPr lang="en-US" sz="2000" noProof="0" dirty="0"/>
              <a:t>Limitare i percorsi e applicare i punti di ispezione</a:t>
            </a:r>
            <a:endParaRPr lang="en-GB" sz="2000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2C399B-8C3B-FEE3-B24D-8E7D17A8A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F895B7-3DA9-044D-1C0A-54B0D58A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1020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E29F-743B-E8BF-DDE8-801A14C9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7BA90E6-9C91-E44F-D6AE-004B50156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817" y="615070"/>
            <a:ext cx="6397871" cy="1518315"/>
          </a:xfrm>
        </p:spPr>
        <p:txBody>
          <a:bodyPr>
            <a:normAutofit/>
          </a:bodyPr>
          <a:lstStyle/>
          <a:p>
            <a:r>
              <a:rPr lang="en-GB" sz="3200" dirty="0"/>
              <a:t>Segmentazione: </a:t>
            </a:r>
            <a:br>
              <a:rPr lang="en-GB" sz="3200" dirty="0"/>
            </a:br>
            <a:r>
              <a:rPr lang="en-GB" sz="3200" dirty="0"/>
              <a:t>	IT – DMZ – Zone OT</a:t>
            </a:r>
          </a:p>
        </p:txBody>
      </p: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EEF9897-1765-A0DD-AFF0-C455D9D3FE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/>
        </p:blipFill>
        <p:spPr/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F91417-EFBC-A73C-B578-A70D810D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10C606C-1466-A71E-672B-5CDA6583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3F2F7E-4D47-4044-51B0-FFC581861066}"/>
              </a:ext>
            </a:extLst>
          </p:cNvPr>
          <p:cNvSpPr/>
          <p:nvPr/>
        </p:nvSpPr>
        <p:spPr>
          <a:xfrm>
            <a:off x="0" y="2275840"/>
            <a:ext cx="12192000" cy="45956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638E3D-D21D-FB75-0DFD-D2CE472D1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1181600"/>
              </p:ext>
            </p:extLst>
          </p:nvPr>
        </p:nvGraphicFramePr>
        <p:xfrm>
          <a:off x="1476112" y="2560377"/>
          <a:ext cx="9750320" cy="40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02260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869</Words>
  <Application>Microsoft Office PowerPoint</Application>
  <PresentationFormat>Widescreen</PresentationFormat>
  <Paragraphs>169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Book Antiqua</vt:lpstr>
      <vt:lpstr>Calibri</vt:lpstr>
      <vt:lpstr>Century Gothic</vt:lpstr>
      <vt:lpstr>Courier New</vt:lpstr>
      <vt:lpstr>Wingdings</vt:lpstr>
      <vt:lpstr>Custom</vt:lpstr>
      <vt:lpstr>Critical Energy Infrastructure Security</vt:lpstr>
      <vt:lpstr>PowerPoint Presentation</vt:lpstr>
      <vt:lpstr>Cybersecurity in Emerging Technologies for the Energy Network  Course Overview</vt:lpstr>
      <vt:lpstr>T5: Security and Resilence</vt:lpstr>
      <vt:lpstr>Learning Objectives</vt:lpstr>
      <vt:lpstr>Threat-driven security architecture</vt:lpstr>
      <vt:lpstr>CEI control layers</vt:lpstr>
      <vt:lpstr>Segmentation &amp; zoning  (core OT principle)</vt:lpstr>
      <vt:lpstr>Segmentation:   IT – DMZ – OT Zones</vt:lpstr>
      <vt:lpstr>Perimeter defence for CEI</vt:lpstr>
      <vt:lpstr>Identity and access for OT</vt:lpstr>
      <vt:lpstr>Monitoring &amp; OT-aware detection</vt:lpstr>
      <vt:lpstr>Operational Pipeline: Detect  Respond  Recover</vt:lpstr>
      <vt:lpstr>Intrusion detection (advanced)</vt:lpstr>
      <vt:lpstr>Situational awareness &amp; CTI</vt:lpstr>
      <vt:lpstr>CTI in Operations</vt:lpstr>
      <vt:lpstr>Incident response in CEI</vt:lpstr>
      <vt:lpstr>Incident response phases  (CEI-adapted)</vt:lpstr>
      <vt:lpstr>Recovery and restoration</vt:lpstr>
      <vt:lpstr>Business continuity &amp; disaster recovery</vt:lpstr>
      <vt:lpstr>Continuity Stack  DR  BCP</vt:lpstr>
      <vt:lpstr>Backup strategy that  works in OT</vt:lpstr>
      <vt:lpstr>Resilience engineering controls</vt:lpstr>
      <vt:lpstr>Metrics for security &amp; resilience</vt:lpstr>
      <vt:lpstr>Common failure modes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2026-01-05T16:31:25.0000000Z</dcterms:modified>
  <version>Ver-1</version>
  <keywords>, docId:5F0AD8145A1FE23B9945083440F1E3F0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