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725" r:id="rId4"/>
  </p:sldMasterIdLst>
  <p:notesMasterIdLst>
    <p:notesMasterId r:id="rId25"/>
  </p:notesMasterIdLst>
  <p:handoutMasterIdLst>
    <p:handoutMasterId r:id="rId26"/>
  </p:handoutMasterIdLst>
  <p:sldIdLst>
    <p:sldId id="376" r:id="rId5"/>
    <p:sldId id="407" r:id="rId6"/>
    <p:sldId id="388" r:id="rId7"/>
    <p:sldId id="408" r:id="rId8"/>
    <p:sldId id="409" r:id="rId9"/>
    <p:sldId id="452" r:id="rId10"/>
    <p:sldId id="451" r:id="rId11"/>
    <p:sldId id="440" r:id="rId12"/>
    <p:sldId id="468" r:id="rId13"/>
    <p:sldId id="469" r:id="rId14"/>
    <p:sldId id="470" r:id="rId15"/>
    <p:sldId id="439" r:id="rId16"/>
    <p:sldId id="472" r:id="rId17"/>
    <p:sldId id="473" r:id="rId18"/>
    <p:sldId id="474" r:id="rId19"/>
    <p:sldId id="475" r:id="rId20"/>
    <p:sldId id="476" r:id="rId21"/>
    <p:sldId id="477" r:id="rId22"/>
    <p:sldId id="478" r:id="rId23"/>
    <p:sldId id="38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D0D"/>
    <a:srgbClr val="2C4A52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26" autoAdjust="0"/>
    <p:restoredTop sz="81840" autoAdjust="0"/>
  </p:normalViewPr>
  <p:slideViewPr>
    <p:cSldViewPr snapToGrid="0" showGuides="1">
      <p:cViewPr varScale="1">
        <p:scale>
          <a:sx n="90" d="100"/>
          <a:sy n="90" d="100"/>
        </p:scale>
        <p:origin x="816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5" d="100"/>
          <a:sy n="65" d="100"/>
        </p:scale>
        <p:origin x="3082" y="3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169671B-947A-44A3-A764-A91E66D469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4B23CC-4610-41C4-A0CF-67A30700C4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299BE-0F96-4D8C-8AC3-AFAE1A841C66}" type="datetimeFigureOut">
              <a:rPr lang="en-US" smtClean="0"/>
              <a:t>24/5/2024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94FC55-2324-40BC-8420-15EC835D95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3EC604-E5A5-4A58-AC5A-211F83D37C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B048B-0EBA-466F-928F-37073F3BFB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507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692AC-01A2-4EFF-966B-504F28E82D7A}" type="datetimeFigureOut">
              <a:rPr lang="en-US" noProof="0" smtClean="0"/>
              <a:t>24/5/2024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Fare clic per modificare gli stili di testo Master</a:t>
            </a:r>
          </a:p>
          <a:p>
            <a:pPr lvl="1"/>
            <a:r>
              <a:rPr lang="en-US" noProof="0"/>
              <a:t>Secondo livello</a:t>
            </a:r>
          </a:p>
          <a:p>
            <a:pPr lvl="2"/>
            <a:r>
              <a:rPr lang="en-US" noProof="0"/>
              <a:t>Terzo livello</a:t>
            </a:r>
          </a:p>
          <a:p>
            <a:pPr lvl="3"/>
            <a:r>
              <a:rPr lang="en-US" noProof="0"/>
              <a:t>Quarto livello</a:t>
            </a:r>
          </a:p>
          <a:p>
            <a:pPr lvl="4"/>
            <a:r>
              <a:rPr lang="en-US" noProof="0"/>
              <a:t>Quinto livello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D498D-6977-40EC-8E5E-7EB644D5E759}" type="slidenum">
              <a:rPr lang="en-US" noProof="0" smtClean="0"/>
              <a:t>'#'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2264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8711158"/>
      </p:ext>
    </p:extLst>
  </p:cSld>
  <p:clrMapOvr>
    <a:masterClrMapping/>
  </p:clrMapOvr>
</p:notes>
</file>

<file path=ppt/notesSlides/notesSlide10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Spiegare le fasi della risposta all'incidente, compresi il rilevamento, il contenimento e il ripristino.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Discutere l'importanza del coordinamento tra le diverse parti interessate (ad esempio, agenzie governative, settore privato).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Evidenziate le lezioni apprese e le misure attuate per prevenire attacchi futuri, come il miglioramento della condivisione delle informazioni sulle minacce e l'esecuzione di esercitazioni regolari sulla sicurezza informatica.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63786881"/>
      </p:ext>
    </p:extLst>
  </p:cSld>
  <p:clrMapOvr>
    <a:masterClrMapping/>
  </p:clrMapOvr>
</p:notes>
</file>

<file path=ppt/notesSlides/notesSlide11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Discutere come i sistemi legacy pongano rischi significativi per la sicurezza a causa della mancanza di aggiornamenti e supporto.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Spiegare le sfide dell'integrazione delle moderne tecnologie con i sistemi esistenti, compresi i problemi di compatibilità e l'aumento delle superfici di attacco.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Fornire esempi di vulnerabilità comuni riscontrate nei sistemi legacy.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3138011"/>
      </p:ext>
    </p:extLst>
  </p:cSld>
  <p:clrMapOvr>
    <a:masterClrMapping/>
  </p:clrMapOvr>
</p:notes>
</file>

<file path=ppt/notesSlides/notesSlide12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Fornire esempi di vulnerabilità comuni riscontrate nei sistemi di infrastrutture critiche.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Sottolineare l'importanza di solide misure di controllo degli accessi per impedire l'accesso non autorizzato.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Discutere il ruolo dei fattori umani nelle debolezze della sicurezza e la necessità di una formazione continua e di programmi di sensibilizzazione.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02542887"/>
      </p:ext>
    </p:extLst>
  </p:cSld>
  <p:clrMapOvr>
    <a:masterClrMapping/>
  </p:clrMapOvr>
</p:notes>
</file>

<file path=ppt/notesSlides/notesSlide13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Spiegare i diversi tipi di aggressori e le loro motivazioni.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Utilizzare casi di studio per illustrare come i diversi attaccanti prendono di mira le infrastrutture critiche.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Discutere le recenti tendenze nelle tecniche di attacco informatico e l'importanza di rimanere aggiornati sulle minacce emergenti.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9401019"/>
      </p:ext>
    </p:extLst>
  </p:cSld>
  <p:clrMapOvr>
    <a:masterClrMapping/>
  </p:clrMapOvr>
</p:notes>
</file>

<file path=ppt/notesSlides/notesSlide14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Discutere le minacce costanti evolutive e le loro caratteristiche, compresa la loro natura a lungo termine e furtiva.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Spiegare come funzionano gli attacchi alla catena di approvvigionamento e fornire esempi recenti (ad esempio, l'attacco SolarWinds).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Evidenziare la crescente minaccia del ransomware e il suo impatto sulle infrastrutture critiche.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Discutere l'importanza dei programmi e del monitoraggio delle minacce interne.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31997599"/>
      </p:ext>
    </p:extLst>
  </p:cSld>
  <p:clrMapOvr>
    <a:masterClrMapping/>
  </p:clrMapOvr>
</p:notes>
</file>

<file path=ppt/notesSlides/notesSlide15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Evidenziare le implicazioni per la sicurezza dell'adozione delle tecnologie Industry 4.0/5.0, compreso l'aumento delle superfici di attacco.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Discutere le vulnerabilità specifiche dei dispositivi IoT e la necessità di un'implementazione sicura, come una forte crittografia e aggiornamenti regolari del firmware.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Spiegare le sfide di sicurezza associate al cloud computing, tra cui le violazioni dei dati e le configurazioni errate.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Fornire esempi di potenziali rischi per la sicurezza legati all'IA, come gli attacchi avversari e l'avvelenamento dei dati.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58353220"/>
      </p:ext>
    </p:extLst>
  </p:cSld>
  <p:clrMapOvr>
    <a:masterClrMapping/>
  </p:clrMapOvr>
</p:notes>
</file>

<file path=ppt/notesSlides/notesSlide16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Delineare lo scenario e il suo impatto sull'azienda energetica, compreso il metodo di attacco e i sistemi compromessi.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Discutere le implicazioni più ampie per il settore e la sicurezza della catena di approvvigionamento, evidenziando la necessità di solide pratiche di gestione dei fornitori.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86661749"/>
      </p:ext>
    </p:extLst>
  </p:cSld>
  <p:clrMapOvr>
    <a:masterClrMapping/>
  </p:clrMapOvr>
</p:notes>
</file>

<file path=ppt/notesSlides/notesSlide17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Descrivere le misure di risposta all'incidente adottate per affrontare l'attacco alla catena di approvvigionamento, compresi il rilevamento, il contenimento e l'eliminazione della minaccia.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Evidenziare le best practice per mitigare i rischi della catena di fornitura, come ad esempio condurre valutazioni approfondite dei fornitori, implementare solidi controlli di sicurezza e verificare regolarmente i fornitori terzi.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Discutere l'importanza del monitoraggio continuo e dell'aggiornamento delle misure di sicurezza della catena logistica per adattarsi all'evoluzione delle minacce.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71913395"/>
      </p:ext>
    </p:extLst>
  </p:cSld>
  <p:clrMapOvr>
    <a:masterClrMapping/>
  </p:clrMapOvr>
</p:notes>
</file>

<file path=ppt/notesSlides/notesSlide2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60055950"/>
      </p:ext>
    </p:extLst>
  </p:cSld>
  <p:clrMapOvr>
    <a:masterClrMapping/>
  </p:clrMapOvr>
</p:notes>
</file>

<file path=ppt/notesSlides/notesSlide3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Dare il benvenuto ai partecipanti alla sessione.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Presentatevi e descrivete brevemente il vostro background nel campo della cybersecurity e delle tecnologie energetiche.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Menzionate l'obiettivo della presentazione odierna: fornire una panoramica delle sfide della cybersicurezza nelle tecnologie energetiche emergenti.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13310050"/>
      </p:ext>
    </p:extLst>
  </p:cSld>
  <p:clrMapOvr>
    <a:masterClrMapping/>
  </p:clrMapOvr>
</p:notes>
</file>

<file path=ppt/notesSlides/notesSlide4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Introdurre il concetto di infrastruttura critica e perché è fondamentale.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Evidenziate esempi come le reti elettriche, l'approvvigionamento idrico, i sistemi di trasporto e le reti di comunicazione.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Sottolineare le potenziali conseguenze delle interruzioni di questi sistemi, come perdite economiche, caos sociale e rischi per la salute pubblica.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2549755"/>
      </p:ext>
    </p:extLst>
  </p:cSld>
  <p:clrMapOvr>
    <a:masterClrMapping/>
  </p:clrMapOvr>
</p:notes>
</file>

<file path=ppt/notesSlides/notesSlide5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Fornire esempi dettagliati di ciascun settore.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Discutere le interdipendenze tra questi settori, illustrando come un'interruzione in uno di essi possa avere un impatto sugli altri.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Ad esempio, un'interruzione di corrente può avere ripercussioni sugli impianti di trattamento delle acque e sugli ospedali.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74055844"/>
      </p:ext>
    </p:extLst>
  </p:cSld>
  <p:clrMapOvr>
    <a:masterClrMapping/>
  </p:clrMapOvr>
</p:notes>
</file>

<file path=ppt/notesSlides/notesSlide6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Utilizzare esempi reali per mostrare le interdipendenze (ad esempio, come il settore energetico si affida alle telecomunicazioni per la gestione della rete).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Discutere le sfide e le complessità della sicurezza di questi sistemi interconnessi.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Evidenziare la necessità di coordinare gli sforzi di sicurezza tra i diversi settori.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88431604"/>
      </p:ext>
    </p:extLst>
  </p:cSld>
  <p:clrMapOvr>
    <a:masterClrMapping/>
  </p:clrMapOvr>
</p:notes>
</file>

<file path=ppt/notesSlides/notesSlide7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Spiegare il ruolo di questi quadri nel migliorare la sicurezza delle infrastrutture critiche.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Sottolineare l'importanza della compliance e come questi framework contribuiscano a mitigare i rischi.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Discutere come questi standard forniscano linee guida per l'implementazione dei controlli di sicurezza e dei processi di gestione del rischio.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95653421"/>
      </p:ext>
    </p:extLst>
  </p:cSld>
  <p:clrMapOvr>
    <a:masterClrMapping/>
  </p:clrMapOvr>
</p:notes>
</file>

<file path=ppt/notesSlides/notesSlide8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Discutere esempi recenti di attacchi alle infrastrutture critiche a livello globale (ad esempio, l'attacco informatico alla rete elettrica ucraina del 2015).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Sottolineare la natura in evoluzione delle minacce e la necessità di un continuo miglioramento delle misure di sicurezza.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Evidenziare il ruolo della cooperazione internazionale nell'affrontare le minacce globali.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65986176"/>
      </p:ext>
    </p:extLst>
  </p:cSld>
  <p:clrMapOvr>
    <a:masterClrMapping/>
  </p:clrMapOvr>
</p:notes>
</file>

<file path=ppt/notesSlides/notesSlide9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Fornire informazioni sullo scenario, compreso il tipo di attacco (ad esempio, malware, phishing).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Discutete gli impatti immediati e a lungo termine di un simile attacco sulla società e sull'economia.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Evidenziare gli effetti a cascata su altre infrastrutture critiche (ad esempio, reti di comunicazione, approvvigionamento idrico).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61860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7FAC3601-9744-9840-0229-E000CCFBE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32131" y="-30007"/>
            <a:ext cx="6064493" cy="68798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19890" y="723440"/>
            <a:ext cx="4323426" cy="2579052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-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28152" y="5248834"/>
            <a:ext cx="4323426" cy="1008925"/>
          </a:xfrm>
        </p:spPr>
        <p:txBody>
          <a:bodyPr lIns="91440" rIns="9144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cap="all" spc="1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9274" y="3373515"/>
            <a:ext cx="4323426" cy="1008926"/>
          </a:xfrm>
        </p:spPr>
        <p:txBody>
          <a:bodyPr lIns="91440" rIns="91440">
            <a:noAutofit/>
          </a:bodyPr>
          <a:lstStyle>
            <a:lvl1pPr marL="0" indent="0">
              <a:buNone/>
              <a:defRPr sz="6000" b="1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###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ADF7228-F4CB-A1B9-79EA-632405316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4559556" y="-10665"/>
            <a:ext cx="1930144" cy="687729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164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533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372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760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19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226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CD5142E-2E7B-1488-E5DB-290186766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82569" y="2242"/>
            <a:ext cx="6806909" cy="6862481"/>
            <a:chOff x="5382569" y="2242"/>
            <a:chExt cx="6806909" cy="6862481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2299C1B-36CA-1E4A-2BE2-A212B68067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40328" y="2242"/>
              <a:ext cx="6049150" cy="6862481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37875AA7-8584-C85D-D920-B6F361221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5382569" y="5060315"/>
              <a:ext cx="927943" cy="180130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70326" y="1679216"/>
            <a:ext cx="4786877" cy="151831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1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title 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9499" y="-2236"/>
            <a:ext cx="6814124" cy="687109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6814124"/>
              <a:gd name="connsiteY0" fmla="*/ 0 h 6897807"/>
              <a:gd name="connsiteX1" fmla="*/ 6814124 w 6814124"/>
              <a:gd name="connsiteY1" fmla="*/ 9870 h 6897807"/>
              <a:gd name="connsiteX2" fmla="*/ 6063554 w 6814124"/>
              <a:gd name="connsiteY2" fmla="*/ 2785785 h 6897807"/>
              <a:gd name="connsiteX3" fmla="*/ 5827334 w 6814124"/>
              <a:gd name="connsiteY3" fmla="*/ 2972475 h 6897807"/>
              <a:gd name="connsiteX4" fmla="*/ 5728274 w 6814124"/>
              <a:gd name="connsiteY4" fmla="*/ 2701965 h 6897807"/>
              <a:gd name="connsiteX5" fmla="*/ 5953064 w 6814124"/>
              <a:gd name="connsiteY5" fmla="*/ 1856145 h 6897807"/>
              <a:gd name="connsiteX6" fmla="*/ 5846384 w 6814124"/>
              <a:gd name="connsiteY6" fmla="*/ 1581825 h 6897807"/>
              <a:gd name="connsiteX7" fmla="*/ 5629214 w 6814124"/>
              <a:gd name="connsiteY7" fmla="*/ 1779945 h 6897807"/>
              <a:gd name="connsiteX8" fmla="*/ 4867214 w 6814124"/>
              <a:gd name="connsiteY8" fmla="*/ 4698405 h 6897807"/>
              <a:gd name="connsiteX9" fmla="*/ 4966274 w 6814124"/>
              <a:gd name="connsiteY9" fmla="*/ 4915575 h 6897807"/>
              <a:gd name="connsiteX10" fmla="*/ 5187254 w 6814124"/>
              <a:gd name="connsiteY10" fmla="*/ 4766985 h 6897807"/>
              <a:gd name="connsiteX11" fmla="*/ 5431094 w 6814124"/>
              <a:gd name="connsiteY11" fmla="*/ 3852585 h 6897807"/>
              <a:gd name="connsiteX12" fmla="*/ 5659694 w 6814124"/>
              <a:gd name="connsiteY12" fmla="*/ 3723045 h 6897807"/>
              <a:gd name="connsiteX13" fmla="*/ 5758754 w 6814124"/>
              <a:gd name="connsiteY13" fmla="*/ 3936405 h 6897807"/>
              <a:gd name="connsiteX14" fmla="*/ 5002015 w 6814124"/>
              <a:gd name="connsiteY14" fmla="*/ 6897807 h 6897807"/>
              <a:gd name="connsiteX15" fmla="*/ 973394 w 6814124"/>
              <a:gd name="connsiteY15" fmla="*/ 6886921 h 6897807"/>
              <a:gd name="connsiteX16" fmla="*/ 0 w 6814124"/>
              <a:gd name="connsiteY16" fmla="*/ 0 h 6897807"/>
              <a:gd name="connsiteX0" fmla="*/ 0 w 6814124"/>
              <a:gd name="connsiteY0" fmla="*/ 0 h 6897807"/>
              <a:gd name="connsiteX1" fmla="*/ 6814124 w 6814124"/>
              <a:gd name="connsiteY1" fmla="*/ 9870 h 6897807"/>
              <a:gd name="connsiteX2" fmla="*/ 6063554 w 6814124"/>
              <a:gd name="connsiteY2" fmla="*/ 2785785 h 6897807"/>
              <a:gd name="connsiteX3" fmla="*/ 5827334 w 6814124"/>
              <a:gd name="connsiteY3" fmla="*/ 2972475 h 6897807"/>
              <a:gd name="connsiteX4" fmla="*/ 5728274 w 6814124"/>
              <a:gd name="connsiteY4" fmla="*/ 2701965 h 6897807"/>
              <a:gd name="connsiteX5" fmla="*/ 5953064 w 6814124"/>
              <a:gd name="connsiteY5" fmla="*/ 1856145 h 6897807"/>
              <a:gd name="connsiteX6" fmla="*/ 5846384 w 6814124"/>
              <a:gd name="connsiteY6" fmla="*/ 1581825 h 6897807"/>
              <a:gd name="connsiteX7" fmla="*/ 5629214 w 6814124"/>
              <a:gd name="connsiteY7" fmla="*/ 1779945 h 6897807"/>
              <a:gd name="connsiteX8" fmla="*/ 4867214 w 6814124"/>
              <a:gd name="connsiteY8" fmla="*/ 4698405 h 6897807"/>
              <a:gd name="connsiteX9" fmla="*/ 4966274 w 6814124"/>
              <a:gd name="connsiteY9" fmla="*/ 4915575 h 6897807"/>
              <a:gd name="connsiteX10" fmla="*/ 5187254 w 6814124"/>
              <a:gd name="connsiteY10" fmla="*/ 4766985 h 6897807"/>
              <a:gd name="connsiteX11" fmla="*/ 5431094 w 6814124"/>
              <a:gd name="connsiteY11" fmla="*/ 3852585 h 6897807"/>
              <a:gd name="connsiteX12" fmla="*/ 5659694 w 6814124"/>
              <a:gd name="connsiteY12" fmla="*/ 3723045 h 6897807"/>
              <a:gd name="connsiteX13" fmla="*/ 5758754 w 6814124"/>
              <a:gd name="connsiteY13" fmla="*/ 3936405 h 6897807"/>
              <a:gd name="connsiteX14" fmla="*/ 5002015 w 6814124"/>
              <a:gd name="connsiteY14" fmla="*/ 6897807 h 6897807"/>
              <a:gd name="connsiteX15" fmla="*/ 973394 w 6814124"/>
              <a:gd name="connsiteY15" fmla="*/ 6886921 h 6897807"/>
              <a:gd name="connsiteX16" fmla="*/ 0 w 6814124"/>
              <a:gd name="connsiteY16" fmla="*/ 0 h 6897807"/>
              <a:gd name="connsiteX0" fmla="*/ 0 w 6814124"/>
              <a:gd name="connsiteY0" fmla="*/ 0 h 6887938"/>
              <a:gd name="connsiteX1" fmla="*/ 6814124 w 6814124"/>
              <a:gd name="connsiteY1" fmla="*/ 1 h 6887938"/>
              <a:gd name="connsiteX2" fmla="*/ 6063554 w 6814124"/>
              <a:gd name="connsiteY2" fmla="*/ 2775916 h 6887938"/>
              <a:gd name="connsiteX3" fmla="*/ 5827334 w 6814124"/>
              <a:gd name="connsiteY3" fmla="*/ 2962606 h 6887938"/>
              <a:gd name="connsiteX4" fmla="*/ 5728274 w 6814124"/>
              <a:gd name="connsiteY4" fmla="*/ 2692096 h 6887938"/>
              <a:gd name="connsiteX5" fmla="*/ 5953064 w 6814124"/>
              <a:gd name="connsiteY5" fmla="*/ 1846276 h 6887938"/>
              <a:gd name="connsiteX6" fmla="*/ 5846384 w 6814124"/>
              <a:gd name="connsiteY6" fmla="*/ 1571956 h 6887938"/>
              <a:gd name="connsiteX7" fmla="*/ 5629214 w 6814124"/>
              <a:gd name="connsiteY7" fmla="*/ 1770076 h 6887938"/>
              <a:gd name="connsiteX8" fmla="*/ 4867214 w 6814124"/>
              <a:gd name="connsiteY8" fmla="*/ 4688536 h 6887938"/>
              <a:gd name="connsiteX9" fmla="*/ 4966274 w 6814124"/>
              <a:gd name="connsiteY9" fmla="*/ 4905706 h 6887938"/>
              <a:gd name="connsiteX10" fmla="*/ 5187254 w 6814124"/>
              <a:gd name="connsiteY10" fmla="*/ 4757116 h 6887938"/>
              <a:gd name="connsiteX11" fmla="*/ 5431094 w 6814124"/>
              <a:gd name="connsiteY11" fmla="*/ 3842716 h 6887938"/>
              <a:gd name="connsiteX12" fmla="*/ 5659694 w 6814124"/>
              <a:gd name="connsiteY12" fmla="*/ 3713176 h 6887938"/>
              <a:gd name="connsiteX13" fmla="*/ 5758754 w 6814124"/>
              <a:gd name="connsiteY13" fmla="*/ 3926536 h 6887938"/>
              <a:gd name="connsiteX14" fmla="*/ 5002015 w 6814124"/>
              <a:gd name="connsiteY14" fmla="*/ 6887938 h 6887938"/>
              <a:gd name="connsiteX15" fmla="*/ 973394 w 6814124"/>
              <a:gd name="connsiteY15" fmla="*/ 6877052 h 6887938"/>
              <a:gd name="connsiteX16" fmla="*/ 0 w 6814124"/>
              <a:gd name="connsiteY16" fmla="*/ 0 h 6887938"/>
              <a:gd name="connsiteX0" fmla="*/ 0 w 6814124"/>
              <a:gd name="connsiteY0" fmla="*/ 0 h 6887938"/>
              <a:gd name="connsiteX1" fmla="*/ 6814124 w 6814124"/>
              <a:gd name="connsiteY1" fmla="*/ 1 h 6887938"/>
              <a:gd name="connsiteX2" fmla="*/ 6063554 w 6814124"/>
              <a:gd name="connsiteY2" fmla="*/ 2775916 h 6887938"/>
              <a:gd name="connsiteX3" fmla="*/ 5827334 w 6814124"/>
              <a:gd name="connsiteY3" fmla="*/ 2962606 h 6887938"/>
              <a:gd name="connsiteX4" fmla="*/ 5728274 w 6814124"/>
              <a:gd name="connsiteY4" fmla="*/ 2692096 h 6887938"/>
              <a:gd name="connsiteX5" fmla="*/ 5953064 w 6814124"/>
              <a:gd name="connsiteY5" fmla="*/ 1846276 h 6887938"/>
              <a:gd name="connsiteX6" fmla="*/ 5846384 w 6814124"/>
              <a:gd name="connsiteY6" fmla="*/ 1571956 h 6887938"/>
              <a:gd name="connsiteX7" fmla="*/ 5629214 w 6814124"/>
              <a:gd name="connsiteY7" fmla="*/ 1770076 h 6887938"/>
              <a:gd name="connsiteX8" fmla="*/ 4867214 w 6814124"/>
              <a:gd name="connsiteY8" fmla="*/ 4688536 h 6887938"/>
              <a:gd name="connsiteX9" fmla="*/ 4966274 w 6814124"/>
              <a:gd name="connsiteY9" fmla="*/ 4905706 h 6887938"/>
              <a:gd name="connsiteX10" fmla="*/ 5187254 w 6814124"/>
              <a:gd name="connsiteY10" fmla="*/ 4757116 h 6887938"/>
              <a:gd name="connsiteX11" fmla="*/ 5431094 w 6814124"/>
              <a:gd name="connsiteY11" fmla="*/ 3842716 h 6887938"/>
              <a:gd name="connsiteX12" fmla="*/ 5659694 w 6814124"/>
              <a:gd name="connsiteY12" fmla="*/ 3713176 h 6887938"/>
              <a:gd name="connsiteX13" fmla="*/ 5758754 w 6814124"/>
              <a:gd name="connsiteY13" fmla="*/ 3926536 h 6887938"/>
              <a:gd name="connsiteX14" fmla="*/ 5002015 w 6814124"/>
              <a:gd name="connsiteY14" fmla="*/ 6887938 h 6887938"/>
              <a:gd name="connsiteX15" fmla="*/ 0 w 6814124"/>
              <a:gd name="connsiteY15" fmla="*/ 6877052 h 6887938"/>
              <a:gd name="connsiteX16" fmla="*/ 0 w 6814124"/>
              <a:gd name="connsiteY16" fmla="*/ 0 h 6887938"/>
              <a:gd name="connsiteX0" fmla="*/ 0 w 6814124"/>
              <a:gd name="connsiteY0" fmla="*/ 0 h 6896790"/>
              <a:gd name="connsiteX1" fmla="*/ 6814124 w 6814124"/>
              <a:gd name="connsiteY1" fmla="*/ 1 h 6896790"/>
              <a:gd name="connsiteX2" fmla="*/ 6063554 w 6814124"/>
              <a:gd name="connsiteY2" fmla="*/ 2775916 h 6896790"/>
              <a:gd name="connsiteX3" fmla="*/ 5827334 w 6814124"/>
              <a:gd name="connsiteY3" fmla="*/ 2962606 h 6896790"/>
              <a:gd name="connsiteX4" fmla="*/ 5728274 w 6814124"/>
              <a:gd name="connsiteY4" fmla="*/ 2692096 h 6896790"/>
              <a:gd name="connsiteX5" fmla="*/ 5953064 w 6814124"/>
              <a:gd name="connsiteY5" fmla="*/ 1846276 h 6896790"/>
              <a:gd name="connsiteX6" fmla="*/ 5846384 w 6814124"/>
              <a:gd name="connsiteY6" fmla="*/ 1571956 h 6896790"/>
              <a:gd name="connsiteX7" fmla="*/ 5629214 w 6814124"/>
              <a:gd name="connsiteY7" fmla="*/ 1770076 h 6896790"/>
              <a:gd name="connsiteX8" fmla="*/ 4867214 w 6814124"/>
              <a:gd name="connsiteY8" fmla="*/ 4688536 h 6896790"/>
              <a:gd name="connsiteX9" fmla="*/ 4966274 w 6814124"/>
              <a:gd name="connsiteY9" fmla="*/ 4905706 h 6896790"/>
              <a:gd name="connsiteX10" fmla="*/ 5187254 w 6814124"/>
              <a:gd name="connsiteY10" fmla="*/ 4757116 h 6896790"/>
              <a:gd name="connsiteX11" fmla="*/ 5431094 w 6814124"/>
              <a:gd name="connsiteY11" fmla="*/ 3842716 h 6896790"/>
              <a:gd name="connsiteX12" fmla="*/ 5659694 w 6814124"/>
              <a:gd name="connsiteY12" fmla="*/ 3713176 h 6896790"/>
              <a:gd name="connsiteX13" fmla="*/ 5758754 w 6814124"/>
              <a:gd name="connsiteY13" fmla="*/ 3926536 h 6896790"/>
              <a:gd name="connsiteX14" fmla="*/ 5002015 w 6814124"/>
              <a:gd name="connsiteY14" fmla="*/ 6887938 h 6896790"/>
              <a:gd name="connsiteX15" fmla="*/ 0 w 6814124"/>
              <a:gd name="connsiteY15" fmla="*/ 6896790 h 6896790"/>
              <a:gd name="connsiteX16" fmla="*/ 0 w 6814124"/>
              <a:gd name="connsiteY16" fmla="*/ 0 h 689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14124" h="6896790">
                <a:moveTo>
                  <a:pt x="0" y="0"/>
                </a:moveTo>
                <a:lnTo>
                  <a:pt x="6814124" y="1"/>
                </a:lnTo>
                <a:lnTo>
                  <a:pt x="6063554" y="2775916"/>
                </a:lnTo>
                <a:cubicBezTo>
                  <a:pt x="6030534" y="2883866"/>
                  <a:pt x="5993704" y="2976576"/>
                  <a:pt x="5827334" y="2962606"/>
                </a:cubicBezTo>
                <a:cubicBezTo>
                  <a:pt x="5641914" y="2845766"/>
                  <a:pt x="5734624" y="2747976"/>
                  <a:pt x="5728274" y="2692096"/>
                </a:cubicBezTo>
                <a:cubicBezTo>
                  <a:pt x="5818444" y="2355546"/>
                  <a:pt x="5878134" y="2121866"/>
                  <a:pt x="5953064" y="1846276"/>
                </a:cubicBezTo>
                <a:cubicBezTo>
                  <a:pt x="5994974" y="1687526"/>
                  <a:pt x="5969574" y="1615136"/>
                  <a:pt x="5846384" y="1571956"/>
                </a:cubicBezTo>
                <a:cubicBezTo>
                  <a:pt x="5711764" y="1563066"/>
                  <a:pt x="5672394" y="1597356"/>
                  <a:pt x="5629214" y="1770076"/>
                </a:cubicBezTo>
                <a:cubicBezTo>
                  <a:pt x="5644454" y="1858976"/>
                  <a:pt x="4851974" y="4599636"/>
                  <a:pt x="4867214" y="4688536"/>
                </a:cubicBezTo>
                <a:cubicBezTo>
                  <a:pt x="4832289" y="4824426"/>
                  <a:pt x="4898964" y="4880306"/>
                  <a:pt x="4966274" y="4905706"/>
                </a:cubicBezTo>
                <a:cubicBezTo>
                  <a:pt x="5075494" y="4904436"/>
                  <a:pt x="5132009" y="4917136"/>
                  <a:pt x="5187254" y="4757116"/>
                </a:cubicBezTo>
                <a:lnTo>
                  <a:pt x="5431094" y="3842716"/>
                </a:lnTo>
                <a:cubicBezTo>
                  <a:pt x="5455224" y="3756356"/>
                  <a:pt x="5528884" y="3692856"/>
                  <a:pt x="5659694" y="3713176"/>
                </a:cubicBezTo>
                <a:cubicBezTo>
                  <a:pt x="5803204" y="3791916"/>
                  <a:pt x="5756214" y="3882086"/>
                  <a:pt x="5758754" y="3926536"/>
                </a:cubicBezTo>
                <a:lnTo>
                  <a:pt x="5002015" y="6887938"/>
                </a:lnTo>
                <a:lnTo>
                  <a:pt x="0" y="689679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70326" y="3748958"/>
            <a:ext cx="4786878" cy="2258013"/>
          </a:xfrm>
        </p:spPr>
        <p:txBody>
          <a:bodyPr lIns="91440" tIns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None/>
              <a:defRPr sz="1600">
                <a:solidFill>
                  <a:schemeClr val="bg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6274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7EC4C7D-9F32-3DD5-0898-0A64AB3E48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3CD56122-AE93-63D3-9B51-14AA353EC0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80B457C0-C5F0-38B3-A5A4-4CF83DA5DC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608DDE2-7690-8BBF-1E41-BF40F26AF1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4A70176D-1CA9-F362-DA0D-140ADC80AB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0B557568-DAFA-B892-D220-F9088C6909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5920ECF3-A4B7-A9A1-C23F-56EDD775AC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0A92B7FF-F522-FFD6-3A37-5C7F5CB3AE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718010FC-71DC-C4A0-BBE6-35E03F05FE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2512EE29-359B-8558-2A40-DB8D4D2566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70CCBBEB-A224-6D89-748B-8053ED48B2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47370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15541" y="715654"/>
            <a:ext cx="4786877" cy="151831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05708" y="2431477"/>
            <a:ext cx="4786877" cy="763899"/>
          </a:xfrm>
        </p:spPr>
        <p:txBody>
          <a:bodyPr lIns="91440" tIns="91440" rIns="9144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none" spc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05708" y="3348617"/>
            <a:ext cx="2699066" cy="2569866"/>
          </a:xfrm>
        </p:spPr>
        <p:txBody>
          <a:bodyPr lIns="91440" tIns="0">
            <a:normAutofit/>
          </a:bodyPr>
          <a:lstStyle>
            <a:lvl1pPr marL="274320" indent="-274320">
              <a:spcAft>
                <a:spcPts val="600"/>
              </a:spcAft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6FE873-5DC1-BDE4-557B-F1869503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4426666" y="5060315"/>
            <a:ext cx="927943" cy="180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67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524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F88AD-4B54-9DC5-D315-825BE9FCEEF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2252076"/>
            <a:ext cx="5797550" cy="30517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955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(Single 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408820"/>
            <a:ext cx="8935507" cy="94946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0D7E9A-1E17-C6A0-31A6-F6F620FF9E8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1986061"/>
            <a:ext cx="5797550" cy="40152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9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524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6322" y="2252394"/>
            <a:ext cx="5797518" cy="2532966"/>
          </a:xfrm>
        </p:spPr>
        <p:txBody>
          <a:bodyPr lIns="91440" bIns="0" anchor="t">
            <a:normAutofit/>
          </a:bodyPr>
          <a:lstStyle>
            <a:lvl1pPr marL="0" indent="0">
              <a:spcBef>
                <a:spcPts val="600"/>
              </a:spcBef>
              <a:spcAft>
                <a:spcPts val="1800"/>
              </a:spcAft>
              <a:buNone/>
              <a:defRPr sz="1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38829F9-FA07-E84B-ED85-A3958046C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04430" y="5008931"/>
            <a:ext cx="3842918" cy="43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79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319A446-9DC9-77CB-F6E0-D5CC1C0C8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51D0537-C777-0B20-2AE3-6DD522E24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33290" y="0"/>
              <a:ext cx="2740011" cy="685002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4F46914-ADE7-0BE9-0C39-280FE8F3B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</p:spPr>
        </p:pic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D27DC4C-0653-4DB5-ABFE-50764C59A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7368" y="270880"/>
            <a:ext cx="11297264" cy="1524000"/>
          </a:xfrm>
        </p:spPr>
        <p:txBody>
          <a:bodyPr anchor="ctr">
            <a:normAutofit/>
          </a:bodyPr>
          <a:lstStyle>
            <a:lvl1pPr algn="ctr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8352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7E0A2EC-564E-BDA2-2E74-CEA1D54B10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39419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DA7890-E49A-5536-1939-2B9589558E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5817" y="3989405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1E2517-8244-627B-E6B6-4EF4FEDCA1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1092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54FC79A-A756-FC67-CBF8-0078E8F8C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72159" y="2954840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BE00383-F339-E668-9399-D2DC9718C3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8557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A788CA-392F-F29F-08CD-FBCB24BA79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6E7FBECC-1456-B16C-B42F-61BAE986F2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16470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84A0CD0-C9DF-C8B2-FEE6-05F2F0403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2868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01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319A446-9DC9-77CB-F6E0-D5CC1C0C8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51D0537-C777-0B20-2AE3-6DD522E24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33290" y="0"/>
              <a:ext cx="2740011" cy="685002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4F46914-ADE7-0BE9-0C39-280FE8F3B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30CF8376-A762-054E-EA3C-FF9430AD9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099" y="286603"/>
            <a:ext cx="11373803" cy="1450757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8352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7E0A2EC-564E-BDA2-2E74-CEA1D54B10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39419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DA7890-E49A-5536-1939-2B9589558E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5817" y="3989405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1E2517-8244-627B-E6B6-4EF4FEDCA1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1092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54FC79A-A756-FC67-CBF8-0078E8F8C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72159" y="2954840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BE00383-F339-E668-9399-D2DC9718C3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8557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A788CA-392F-F29F-08CD-FBCB24BA79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6E7FBECC-1456-B16C-B42F-61BAE986F2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16470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84A0CD0-C9DF-C8B2-FEE6-05F2F0403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2868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17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sson Summar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99788" y="353962"/>
            <a:ext cx="4786877" cy="98322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99788" y="1517074"/>
            <a:ext cx="4786877" cy="763899"/>
          </a:xfrm>
        </p:spPr>
        <p:txBody>
          <a:bodyPr lIns="91440" tIns="91440" rIns="9144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none" spc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9788" y="2341261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9BC9EC3-C68A-CC9E-C220-8D585A8B43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99789" y="2753247"/>
            <a:ext cx="3852296" cy="817345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6FE873-5DC1-BDE4-557B-F1869503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4426666" y="5060315"/>
            <a:ext cx="927943" cy="1801301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DE3FA6A1-74D7-3926-C0BF-FECA6C0B03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9788" y="3563285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487AC4B-B367-6BC8-2DCA-61A43B3264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99788" y="3982578"/>
            <a:ext cx="3860546" cy="529133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4E9A44E-6692-ACFA-4EB0-368490BF35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99788" y="4564818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AB0B6725-F963-746B-381A-0F998539A0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9788" y="4975138"/>
            <a:ext cx="3860546" cy="852906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19208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Aggiungere il titolo qui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Fare clic per modificare gli stili di testo Master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en-US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16BCAC9C-7B8B-A7E5-574A-2C2D47365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3051" y="6221324"/>
            <a:ext cx="6818262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Modulo di formazione CSP Nome: Modello di presentazione Creato da PR</a:t>
            </a:r>
            <a:endParaRPr lang="en-US" dirty="0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E44D41BF-45CF-B60E-08D3-A8C49332E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0596" y="622132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t>'#'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3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9" r:id="rId5"/>
    <p:sldLayoutId id="2147483746" r:id="rId6"/>
    <p:sldLayoutId id="2147483747" r:id="rId7"/>
    <p:sldLayoutId id="2147483748" r:id="rId8"/>
    <p:sldLayoutId id="2147483750" r:id="rId9"/>
    <p:sldLayoutId id="2147483756" r:id="rId10"/>
    <p:sldLayoutId id="2147483751" r:id="rId11"/>
    <p:sldLayoutId id="2147483752" r:id="rId12"/>
    <p:sldLayoutId id="2147483754" r:id="rId13"/>
    <p:sldLayoutId id="2147483755" r:id="rId14"/>
    <p:sldLayoutId id="2147483753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slide1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94">
            <a:extLst>
              <a:ext uri="{FF2B5EF4-FFF2-40B4-BE49-F238E27FC236}">
                <a16:creationId xmlns:a16="http://schemas.microsoft.com/office/drawing/2014/main" id="{7643F50D-950F-5A7E-722A-79E4F5D31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9889" y="723440"/>
            <a:ext cx="4899285" cy="2579052"/>
          </a:xfrm>
        </p:spPr>
        <p:txBody>
          <a:bodyPr>
            <a:noAutofit/>
          </a:bodyPr>
          <a:lstStyle/>
          <a:p>
            <a:r>
              <a:rPr lang="en-US" sz="4000" dirty="0"/>
              <a:t>Sicurezza delle infrastrutture energetiche critiche</a:t>
            </a:r>
          </a:p>
        </p:txBody>
      </p:sp>
      <p:sp>
        <p:nvSpPr>
          <p:cNvPr id="96" name="Subtitle 95">
            <a:extLst>
              <a:ext uri="{FF2B5EF4-FFF2-40B4-BE49-F238E27FC236}">
                <a16:creationId xmlns:a16="http://schemas.microsoft.com/office/drawing/2014/main" id="{1C5A4B6C-BAC7-A685-A9B1-2F354B128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8152" y="5248834"/>
            <a:ext cx="4323426" cy="1008925"/>
          </a:xfrm>
        </p:spPr>
        <p:txBody>
          <a:bodyPr/>
          <a:lstStyle/>
          <a:p>
            <a:r>
              <a:rPr lang="en-US" dirty="0"/>
              <a:t>Presentazione a cura di: </a:t>
            </a:r>
          </a:p>
        </p:txBody>
      </p:sp>
      <p:sp>
        <p:nvSpPr>
          <p:cNvPr id="97" name="Text Placeholder 96">
            <a:extLst>
              <a:ext uri="{FF2B5EF4-FFF2-40B4-BE49-F238E27FC236}">
                <a16:creationId xmlns:a16="http://schemas.microsoft.com/office/drawing/2014/main" id="{2A924E96-9B1C-6D19-49F6-49CA70E655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76872" y="3373515"/>
            <a:ext cx="4465828" cy="1008926"/>
          </a:xfrm>
        </p:spPr>
        <p:txBody>
          <a:bodyPr/>
          <a:lstStyle/>
          <a:p>
            <a:r>
              <a:rPr lang="en-US" dirty="0"/>
              <a:t>CSP008_C_E</a:t>
            </a: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96C8D99-3232-849B-9CC8-6E4982208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507757" y="-11160"/>
            <a:ext cx="2553080" cy="6858841"/>
          </a:xfrm>
          <a:custGeom>
            <a:avLst/>
            <a:gdLst>
              <a:gd name="connsiteX0" fmla="*/ 2526446 w 2553080"/>
              <a:gd name="connsiteY0" fmla="*/ 0 h 6858841"/>
              <a:gd name="connsiteX1" fmla="*/ 1707127 w 2553080"/>
              <a:gd name="connsiteY1" fmla="*/ 3182290 h 6858841"/>
              <a:gd name="connsiteX2" fmla="*/ 1365955 w 2553080"/>
              <a:gd name="connsiteY2" fmla="*/ 4453431 h 6858841"/>
              <a:gd name="connsiteX3" fmla="*/ 1182052 w 2553080"/>
              <a:gd name="connsiteY3" fmla="*/ 4538343 h 6858841"/>
              <a:gd name="connsiteX4" fmla="*/ 1070442 w 2553080"/>
              <a:gd name="connsiteY4" fmla="*/ 4344440 h 6858841"/>
              <a:gd name="connsiteX5" fmla="*/ 1329175 w 2553080"/>
              <a:gd name="connsiteY5" fmla="*/ 3390133 h 6858841"/>
              <a:gd name="connsiteX6" fmla="*/ 1311418 w 2553080"/>
              <a:gd name="connsiteY6" fmla="*/ 3250726 h 6858841"/>
              <a:gd name="connsiteX7" fmla="*/ 1199808 w 2553080"/>
              <a:gd name="connsiteY7" fmla="*/ 3164547 h 6858841"/>
              <a:gd name="connsiteX8" fmla="*/ 975320 w 2553080"/>
              <a:gd name="connsiteY8" fmla="*/ 3293816 h 6858841"/>
              <a:gd name="connsiteX9" fmla="*/ 582148 w 2553080"/>
              <a:gd name="connsiteY9" fmla="*/ 4743652 h 6858841"/>
              <a:gd name="connsiteX10" fmla="*/ 5073 w 2553080"/>
              <a:gd name="connsiteY10" fmla="*/ 6842367 h 6858841"/>
              <a:gd name="connsiteX11" fmla="*/ 0 w 2553080"/>
              <a:gd name="connsiteY11" fmla="*/ 6858842 h 6858841"/>
              <a:gd name="connsiteX12" fmla="*/ 26634 w 2553080"/>
              <a:gd name="connsiteY12" fmla="*/ 6858842 h 6858841"/>
              <a:gd name="connsiteX13" fmla="*/ 607514 w 2553080"/>
              <a:gd name="connsiteY13" fmla="*/ 4751256 h 6858841"/>
              <a:gd name="connsiteX14" fmla="*/ 1000686 w 2553080"/>
              <a:gd name="connsiteY14" fmla="*/ 3301420 h 6858841"/>
              <a:gd name="connsiteX15" fmla="*/ 1194735 w 2553080"/>
              <a:gd name="connsiteY15" fmla="*/ 3189894 h 6858841"/>
              <a:gd name="connsiteX16" fmla="*/ 1289857 w 2553080"/>
              <a:gd name="connsiteY16" fmla="*/ 3263399 h 6858841"/>
              <a:gd name="connsiteX17" fmla="*/ 1305077 w 2553080"/>
              <a:gd name="connsiteY17" fmla="*/ 3383797 h 6858841"/>
              <a:gd name="connsiteX18" fmla="*/ 1046345 w 2553080"/>
              <a:gd name="connsiteY18" fmla="*/ 4338103 h 6858841"/>
              <a:gd name="connsiteX19" fmla="*/ 1175711 w 2553080"/>
              <a:gd name="connsiteY19" fmla="*/ 4562423 h 6858841"/>
              <a:gd name="connsiteX20" fmla="*/ 1390053 w 2553080"/>
              <a:gd name="connsiteY20" fmla="*/ 4462303 h 6858841"/>
              <a:gd name="connsiteX21" fmla="*/ 1390053 w 2553080"/>
              <a:gd name="connsiteY21" fmla="*/ 4461035 h 6858841"/>
              <a:gd name="connsiteX22" fmla="*/ 1731225 w 2553080"/>
              <a:gd name="connsiteY22" fmla="*/ 3188627 h 6858841"/>
              <a:gd name="connsiteX23" fmla="*/ 2553081 w 2553080"/>
              <a:gd name="connsiteY23" fmla="*/ 1267 h 6858841"/>
              <a:gd name="connsiteX24" fmla="*/ 2526446 w 2553080"/>
              <a:gd name="connsiteY24" fmla="*/ 0 h 685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53080" h="6858841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 w="9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47" name="Picture Placeholder 46" descr="A black and white cover with blue squares&#10;&#10;Description automatically generated">
            <a:extLst>
              <a:ext uri="{FF2B5EF4-FFF2-40B4-BE49-F238E27FC236}">
                <a16:creationId xmlns:a16="http://schemas.microsoft.com/office/drawing/2014/main" id="{5F839494-0FF9-BB9C-71F6-77CFACA7DA7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784" b="784"/>
          <a:stretch>
            <a:fillRect/>
          </a:stretch>
        </p:blipFill>
        <p:spPr/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BF25152-ECFC-F87E-6A60-9E7B0D98374B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6048E62-9FDC-6A86-C84F-4D7DFCAA1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4A6FF37-150C-0183-163E-54E5A9398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3979848"/>
      </p:ext>
    </p:extLst>
  </p:cSld>
  <p:clrMapOvr>
    <a:masterClrMapping/>
  </p:clrMapOvr>
</p:sld>
</file>

<file path=ppt/slides/slide10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6. Panoramica dello scenario "Attacco informatico alla rete elettrica".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Contesto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Descrizione: Un sofisticato attacco informatico prende di mira i sistemi di controllo di una rete elettrica, provocando un grave blackout.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Impatto: Interruzione della fornitura di energia elettrica, perdite economiche, problemi di sicurezza pubblica, servizi critici interessati (ad esempio, ospedali, trasporti).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41005001"/>
      </p:ext>
    </p:extLst>
  </p:cSld>
  <p:clrMapOvr>
    <a:masterClrMapping/>
  </p:clrMapOvr>
</p:sld>
</file>

<file path=ppt/slides/slide11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7. Risposta e mitigazione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Contesto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Risposta: Piano di risposta agli incidenti, coordinamento con le agenzie di sicurezza nazionale, comunicazione pubblica.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Mitigazione: Rafforzamento delle misure di cybersecurity, audit regolari, formazione dei dipendenti, implementazione di sistemi avanzati di rilevamento delle intrusioni e piani di risposta agli incidenti.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56349119"/>
      </p:ext>
    </p:extLst>
  </p:cSld>
  <p:clrMapOvr>
    <a:masterClrMapping/>
  </p:clrMapOvr>
</p:sld>
</file>

<file path=ppt/slides/slide12.xml><?xml version="1.0" encoding="utf-8"?>
<p:sld xmlns:a16="http://schemas.microsoft.com/office/drawing/2014/main" xmlns:adec="http://schemas.microsoft.com/office/drawing/2017/decorative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4D835925-3D21-0B99-9A6C-587FBAE43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322" y="320040"/>
            <a:ext cx="6732237" cy="1524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Schema di formazione: </a:t>
            </a:r>
            <a:br>
              <a:rPr lang="en-US" dirty="0">
                <a:solidFill>
                  <a:schemeClr val="accent1"/>
                </a:solidFill>
              </a:rPr>
            </a:br>
            <a:br>
              <a:rPr lang="en-US" dirty="0">
                <a:solidFill>
                  <a:schemeClr val="accent1"/>
                </a:solidFill>
              </a:rPr>
            </a:br>
            <a:r>
              <a:rPr lang="en-US" dirty="0"/>
              <a:t>Argomento-02 - Debolezze comuni della sicurezza e panorama delle minacce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E7466B0-B69A-FEBF-B8E0-FDA9AEAC7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756CFB8-E805-3CF9-61D2-C02341EC7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96053-DF7F-7AFE-4D23-78CFF34D0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12</a:t>
            </a:fld>
            <a:endParaRPr lang="en-US" dirty="0"/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5421A4BB-2BFD-0743-5BB3-6C4D92B8EC15}"/>
              </a:ext>
            </a:extLst>
          </p:cNvPr>
          <p:cNvSpPr txBox="1">
            <a:spLocks/>
          </p:cNvSpPr>
          <p:nvPr/>
        </p:nvSpPr>
        <p:spPr>
          <a:xfrm>
            <a:off x="796323" y="2726930"/>
            <a:ext cx="6980091" cy="120893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Carenze di sicurezza nelle infrastrutture critiche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Debolezze specifiche della sicurezza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Paesaggio delle minacce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Minacce comuni alle infrastrutture critiche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Vulnerabilità delle nuove tecnologie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Panoramica dello scenario "Attacco alla catena di approvvigionamento di un'azienda energetica".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Risposta e mitigazione</a:t>
            </a:r>
          </a:p>
        </p:txBody>
      </p:sp>
      <p:pic>
        <p:nvPicPr>
          <p:cNvPr id="34" name="Picture Placeholder 33" descr="A cup of coffee and a notebook on a table&#10;&#10;Description automatically generated">
            <a:extLst>
              <a:ext uri="{FF2B5EF4-FFF2-40B4-BE49-F238E27FC236}">
                <a16:creationId xmlns:a16="http://schemas.microsoft.com/office/drawing/2014/main" id="{BE76F2C8-60D2-404A-08F8-F956BC2489D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18261" r="18261"/>
          <a:stretch>
            <a:fillRect/>
          </a:stretch>
        </p:blipFill>
        <p:spPr/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2E7B04D-E6C3-1A50-96CC-C863D387E4E8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2BB7346-D27E-E7B5-1793-E50B8F9C2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E39C830-72D8-B9BC-4DBD-C47324325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0239783"/>
      </p:ext>
    </p:extLst>
  </p:cSld>
  <p:clrMapOvr>
    <a:masterClrMapping/>
  </p:clrMapOvr>
</p:sld>
</file>

<file path=ppt/slides/slide13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1. Carenze di sicurezza nelle infrastrutture critiche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Contesto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Sistemi legacy: Utilizzo di tecnologie e protocolli obsoleti.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Sfide dell'integrazione: Problemi derivanti dall'integrazione di nuovi paradigmi IT come Industria 4.0/5.0.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Esempi: Software non supportato, hardware obsoleto, mancanza di patch, protocolli non sicuri.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5048099"/>
      </p:ext>
    </p:extLst>
  </p:cSld>
  <p:clrMapOvr>
    <a:masterClrMapping/>
  </p:clrMapOvr>
</p:sld>
</file>

<file path=ppt/slides/slide14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2. Debolezze specifiche della sicurezza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Contesto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Vulnerabilità: Bug del software, configurazioni errate, sistemi non patchati, password deboli.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Controllo degli accessi: Gestione debole degli accessi, meccanismi di autenticazione insufficienti, mancanza di autenticazione a più fattori.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Fattori umani: Mancanza di consapevolezza della cybersicurezza, formazione insufficiente, attacchi di social engineering.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42009512"/>
      </p:ext>
    </p:extLst>
  </p:cSld>
  <p:clrMapOvr>
    <a:masterClrMapping/>
  </p:clrMapOvr>
</p:sld>
</file>

<file path=ppt/slides/slide15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3. </a:t>
            </a: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Paesaggio delle minacce</a:t>
            </a:r>
            <a:endParaRPr lang="en-US" sz="1800" dirty="0"/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Contesto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Tipi di attaccanti: Attori nazionali, criminali informatici, hacktivisti, minacce interne.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Motivazioni: Spionaggio, guadagno finanziario, disturbo, agende politiche.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Tecniche: Phishing, malware, ransomware, attacchi DDoS, attacchi alla catena di approvvigionamento.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84174665"/>
      </p:ext>
    </p:extLst>
  </p:cSld>
  <p:clrMapOvr>
    <a:masterClrMapping/>
  </p:clrMapOvr>
</p:sld>
</file>

<file path=ppt/slides/slide16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4. Minacce comuni alle infrastrutture critiche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Contesto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Minacce persistenti avanzate (APT): Attacchi mirati a lungo termine progettati per rubare dati o interrompere le operazioni.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Attacchi alla catena di approvvigionamento: Compromissione di fornitori terzi per infiltrarsi in sistemi critici.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Ransomware: Crittografia dei dati e richiesta di riscatto per il loro rilascio.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Minacce insider: Azioni dolose o negligenti da parte di dipendenti o appaltatori.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61006864"/>
      </p:ext>
    </p:extLst>
  </p:cSld>
  <p:clrMapOvr>
    <a:masterClrMapping/>
  </p:clrMapOvr>
</p:sld>
</file>

<file path=ppt/slides/slide17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5. Vulnerabilità delle nuove tecnologie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Contesto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Industria 4.0/5.0: L'aumento della connettività e dell'automazione comporta nuove sfide per la sicurezza.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Dispositivi IoT: Rischi per la sicurezza associati ai dispositivi Internet of Things utilizzati nelle infrastrutture critiche.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Cloud Computing: Violazioni dei dati, configurazioni errate e rischi di accesso non autorizzato.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Intelligenza artificiale: Potenziale di attacchi avversari, avvelenamento dei dati e furto di modelli.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63492500"/>
      </p:ext>
    </p:extLst>
  </p:cSld>
  <p:clrMapOvr>
    <a:masterClrMapping/>
  </p:clrMapOvr>
</p:sld>
</file>

<file path=ppt/slides/slide18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6. Panoramica dello scenario "Attacco alla catena di approvvigionamento di un'azienda energetica".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Contesto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Descrizione: Gli aggressori compromettono il software di un fornitore terzo utilizzato da un'azienda energetica, provocando una violazione.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Impatto: Accesso non autorizzato a sistemi critici, potenziale sabotaggio, furto di dati, interruzioni operative.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49953627"/>
      </p:ext>
    </p:extLst>
  </p:cSld>
  <p:clrMapOvr>
    <a:masterClrMapping/>
  </p:clrMapOvr>
</p:sld>
</file>

<file path=ppt/slides/slide19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6. Risposta e mitigazione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Contesto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Risposta: Rilevamento dell'incidente, contenimento, eliminazione della minaccia, recupero.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Mitigazione: Rafforzamento della sicurezza della catena di approvvigionamento, valutazioni rigorose dei fornitori, verifiche periodiche della sicurezza, implementazione di controlli di sicurezza a più livelli.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98296383"/>
      </p:ext>
    </p:extLst>
  </p:cSld>
  <p:clrMapOvr>
    <a:masterClrMapping/>
  </p:clrMapOvr>
</p:sld>
</file>

<file path=ppt/slides/slide2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96C8D99-3232-849B-9CC8-6E4982208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507757" y="-11160"/>
            <a:ext cx="2553080" cy="6858841"/>
          </a:xfrm>
          <a:custGeom>
            <a:avLst/>
            <a:gdLst>
              <a:gd name="connsiteX0" fmla="*/ 2526446 w 2553080"/>
              <a:gd name="connsiteY0" fmla="*/ 0 h 6858841"/>
              <a:gd name="connsiteX1" fmla="*/ 1707127 w 2553080"/>
              <a:gd name="connsiteY1" fmla="*/ 3182290 h 6858841"/>
              <a:gd name="connsiteX2" fmla="*/ 1365955 w 2553080"/>
              <a:gd name="connsiteY2" fmla="*/ 4453431 h 6858841"/>
              <a:gd name="connsiteX3" fmla="*/ 1182052 w 2553080"/>
              <a:gd name="connsiteY3" fmla="*/ 4538343 h 6858841"/>
              <a:gd name="connsiteX4" fmla="*/ 1070442 w 2553080"/>
              <a:gd name="connsiteY4" fmla="*/ 4344440 h 6858841"/>
              <a:gd name="connsiteX5" fmla="*/ 1329175 w 2553080"/>
              <a:gd name="connsiteY5" fmla="*/ 3390133 h 6858841"/>
              <a:gd name="connsiteX6" fmla="*/ 1311418 w 2553080"/>
              <a:gd name="connsiteY6" fmla="*/ 3250726 h 6858841"/>
              <a:gd name="connsiteX7" fmla="*/ 1199808 w 2553080"/>
              <a:gd name="connsiteY7" fmla="*/ 3164547 h 6858841"/>
              <a:gd name="connsiteX8" fmla="*/ 975320 w 2553080"/>
              <a:gd name="connsiteY8" fmla="*/ 3293816 h 6858841"/>
              <a:gd name="connsiteX9" fmla="*/ 582148 w 2553080"/>
              <a:gd name="connsiteY9" fmla="*/ 4743652 h 6858841"/>
              <a:gd name="connsiteX10" fmla="*/ 5073 w 2553080"/>
              <a:gd name="connsiteY10" fmla="*/ 6842367 h 6858841"/>
              <a:gd name="connsiteX11" fmla="*/ 0 w 2553080"/>
              <a:gd name="connsiteY11" fmla="*/ 6858842 h 6858841"/>
              <a:gd name="connsiteX12" fmla="*/ 26634 w 2553080"/>
              <a:gd name="connsiteY12" fmla="*/ 6858842 h 6858841"/>
              <a:gd name="connsiteX13" fmla="*/ 607514 w 2553080"/>
              <a:gd name="connsiteY13" fmla="*/ 4751256 h 6858841"/>
              <a:gd name="connsiteX14" fmla="*/ 1000686 w 2553080"/>
              <a:gd name="connsiteY14" fmla="*/ 3301420 h 6858841"/>
              <a:gd name="connsiteX15" fmla="*/ 1194735 w 2553080"/>
              <a:gd name="connsiteY15" fmla="*/ 3189894 h 6858841"/>
              <a:gd name="connsiteX16" fmla="*/ 1289857 w 2553080"/>
              <a:gd name="connsiteY16" fmla="*/ 3263399 h 6858841"/>
              <a:gd name="connsiteX17" fmla="*/ 1305077 w 2553080"/>
              <a:gd name="connsiteY17" fmla="*/ 3383797 h 6858841"/>
              <a:gd name="connsiteX18" fmla="*/ 1046345 w 2553080"/>
              <a:gd name="connsiteY18" fmla="*/ 4338103 h 6858841"/>
              <a:gd name="connsiteX19" fmla="*/ 1175711 w 2553080"/>
              <a:gd name="connsiteY19" fmla="*/ 4562423 h 6858841"/>
              <a:gd name="connsiteX20" fmla="*/ 1390053 w 2553080"/>
              <a:gd name="connsiteY20" fmla="*/ 4462303 h 6858841"/>
              <a:gd name="connsiteX21" fmla="*/ 1390053 w 2553080"/>
              <a:gd name="connsiteY21" fmla="*/ 4461035 h 6858841"/>
              <a:gd name="connsiteX22" fmla="*/ 1731225 w 2553080"/>
              <a:gd name="connsiteY22" fmla="*/ 3188627 h 6858841"/>
              <a:gd name="connsiteX23" fmla="*/ 2553081 w 2553080"/>
              <a:gd name="connsiteY23" fmla="*/ 1267 h 6858841"/>
              <a:gd name="connsiteX24" fmla="*/ 2526446 w 2553080"/>
              <a:gd name="connsiteY24" fmla="*/ 0 h 685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53080" h="6858841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 w="9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B6AA25F-3B8C-8721-288B-2F31C107F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02" y="1338943"/>
            <a:ext cx="11808595" cy="4180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3451649"/>
      </p:ext>
    </p:extLst>
  </p:cSld>
  <p:clrMapOvr>
    <a:masterClrMapping/>
  </p:clrMapOvr>
</p:sld>
</file>

<file path=ppt/slides/slide20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452219-785E-4657-C5F4-A53FEF2EB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0326" y="1679216"/>
            <a:ext cx="4786877" cy="1518315"/>
          </a:xfrm>
        </p:spPr>
        <p:txBody>
          <a:bodyPr/>
          <a:lstStyle/>
          <a:p>
            <a:r>
              <a:rPr lang="en-US" dirty="0"/>
              <a:t>Grazie</a:t>
            </a:r>
          </a:p>
        </p:txBody>
      </p:sp>
      <p:pic>
        <p:nvPicPr>
          <p:cNvPr id="6" name="Picture Placeholder 5" descr="A person and person looking at a computer screen">
            <a:extLst>
              <a:ext uri="{FF2B5EF4-FFF2-40B4-BE49-F238E27FC236}">
                <a16:creationId xmlns:a16="http://schemas.microsoft.com/office/drawing/2014/main" id="{AA35CD3A-9896-7953-C82D-AAE87F6124D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27" r="127"/>
          <a:stretch/>
        </p:blipFill>
        <p:spPr>
          <a:xfrm>
            <a:off x="-29499" y="-2236"/>
            <a:ext cx="6814124" cy="687109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F90D79-5C58-F576-D2D0-3F4F1822E7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70326" y="3748958"/>
            <a:ext cx="4786878" cy="2258013"/>
          </a:xfrm>
        </p:spPr>
        <p:txBody>
          <a:bodyPr/>
          <a:lstStyle/>
          <a:p>
            <a:r>
              <a:rPr lang="en-US" dirty="0"/>
              <a:t>Si prega di inviare tutte le domande a:</a:t>
            </a:r>
          </a:p>
          <a:p>
            <a:r>
              <a:rPr lang="en-US" dirty="0"/>
              <a:t>gehad@example.com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A8DFC8D-4AE6-170E-C27A-DA97EBD7D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59704" y="0"/>
            <a:ext cx="2928883" cy="6871447"/>
            <a:chOff x="4059704" y="0"/>
            <a:chExt cx="2928883" cy="687144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F966C9E-A9A2-BF8C-EDCB-B7F6AE51C425}"/>
                </a:ext>
              </a:extLst>
            </p:cNvPr>
            <p:cNvSpPr/>
            <p:nvPr/>
          </p:nvSpPr>
          <p:spPr>
            <a:xfrm rot="10800000">
              <a:off x="4443586" y="5022"/>
              <a:ext cx="2545001" cy="6837172"/>
            </a:xfrm>
            <a:custGeom>
              <a:avLst/>
              <a:gdLst>
                <a:gd name="connsiteX0" fmla="*/ 2518452 w 2545001"/>
                <a:gd name="connsiteY0" fmla="*/ 0 h 6837172"/>
                <a:gd name="connsiteX1" fmla="*/ 1701725 w 2545001"/>
                <a:gd name="connsiteY1" fmla="*/ 3172236 h 6837172"/>
                <a:gd name="connsiteX2" fmla="*/ 1361633 w 2545001"/>
                <a:gd name="connsiteY2" fmla="*/ 4439362 h 6837172"/>
                <a:gd name="connsiteX3" fmla="*/ 1178312 w 2545001"/>
                <a:gd name="connsiteY3" fmla="*/ 4524005 h 6837172"/>
                <a:gd name="connsiteX4" fmla="*/ 1067055 w 2545001"/>
                <a:gd name="connsiteY4" fmla="*/ 4330715 h 6837172"/>
                <a:gd name="connsiteX5" fmla="*/ 1324969 w 2545001"/>
                <a:gd name="connsiteY5" fmla="*/ 3379423 h 6837172"/>
                <a:gd name="connsiteX6" fmla="*/ 1307268 w 2545001"/>
                <a:gd name="connsiteY6" fmla="*/ 3240456 h 6837172"/>
                <a:gd name="connsiteX7" fmla="*/ 1196012 w 2545001"/>
                <a:gd name="connsiteY7" fmla="*/ 3154549 h 6837172"/>
                <a:gd name="connsiteX8" fmla="*/ 972233 w 2545001"/>
                <a:gd name="connsiteY8" fmla="*/ 3283409 h 6837172"/>
                <a:gd name="connsiteX9" fmla="*/ 580306 w 2545001"/>
                <a:gd name="connsiteY9" fmla="*/ 4728666 h 6837172"/>
                <a:gd name="connsiteX10" fmla="*/ 5057 w 2545001"/>
                <a:gd name="connsiteY10" fmla="*/ 6820750 h 6837172"/>
                <a:gd name="connsiteX11" fmla="*/ 0 w 2545001"/>
                <a:gd name="connsiteY11" fmla="*/ 6837173 h 6837172"/>
                <a:gd name="connsiteX12" fmla="*/ 26550 w 2545001"/>
                <a:gd name="connsiteY12" fmla="*/ 6837173 h 6837172"/>
                <a:gd name="connsiteX13" fmla="*/ 605591 w 2545001"/>
                <a:gd name="connsiteY13" fmla="*/ 4736246 h 6837172"/>
                <a:gd name="connsiteX14" fmla="*/ 997519 w 2545001"/>
                <a:gd name="connsiteY14" fmla="*/ 3290990 h 6837172"/>
                <a:gd name="connsiteX15" fmla="*/ 1190954 w 2545001"/>
                <a:gd name="connsiteY15" fmla="*/ 3179816 h 6837172"/>
                <a:gd name="connsiteX16" fmla="*/ 1285776 w 2545001"/>
                <a:gd name="connsiteY16" fmla="*/ 3253089 h 6837172"/>
                <a:gd name="connsiteX17" fmla="*/ 1300947 w 2545001"/>
                <a:gd name="connsiteY17" fmla="*/ 3373106 h 6837172"/>
                <a:gd name="connsiteX18" fmla="*/ 1043033 w 2545001"/>
                <a:gd name="connsiteY18" fmla="*/ 4324398 h 6837172"/>
                <a:gd name="connsiteX19" fmla="*/ 1171990 w 2545001"/>
                <a:gd name="connsiteY19" fmla="*/ 4548009 h 6837172"/>
                <a:gd name="connsiteX20" fmla="*/ 1385654 w 2545001"/>
                <a:gd name="connsiteY20" fmla="*/ 4448205 h 6837172"/>
                <a:gd name="connsiteX21" fmla="*/ 1385654 w 2545001"/>
                <a:gd name="connsiteY21" fmla="*/ 4446942 h 6837172"/>
                <a:gd name="connsiteX22" fmla="*/ 1725746 w 2545001"/>
                <a:gd name="connsiteY22" fmla="*/ 3178553 h 6837172"/>
                <a:gd name="connsiteX23" fmla="*/ 2545002 w 2545001"/>
                <a:gd name="connsiteY23" fmla="*/ 1263 h 6837172"/>
                <a:gd name="connsiteX24" fmla="*/ 2518452 w 2545001"/>
                <a:gd name="connsiteY24" fmla="*/ 0 h 683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545001" h="6837172">
                  <a:moveTo>
                    <a:pt x="2518452" y="0"/>
                  </a:moveTo>
                  <a:lnTo>
                    <a:pt x="1701725" y="3172236"/>
                  </a:lnTo>
                  <a:lnTo>
                    <a:pt x="1361633" y="4439362"/>
                  </a:lnTo>
                  <a:cubicBezTo>
                    <a:pt x="1328761" y="4508845"/>
                    <a:pt x="1251640" y="4544219"/>
                    <a:pt x="1178312" y="4524005"/>
                  </a:cubicBezTo>
                  <a:cubicBezTo>
                    <a:pt x="1094869" y="4501265"/>
                    <a:pt x="1044298" y="4414095"/>
                    <a:pt x="1067055" y="4330715"/>
                  </a:cubicBezTo>
                  <a:lnTo>
                    <a:pt x="1324969" y="3379423"/>
                  </a:lnTo>
                  <a:cubicBezTo>
                    <a:pt x="1337611" y="3332679"/>
                    <a:pt x="1331290" y="3283409"/>
                    <a:pt x="1307268" y="3240456"/>
                  </a:cubicBezTo>
                  <a:cubicBezTo>
                    <a:pt x="1283247" y="3197503"/>
                    <a:pt x="1244054" y="3167183"/>
                    <a:pt x="1196012" y="3154549"/>
                  </a:cubicBezTo>
                  <a:cubicBezTo>
                    <a:pt x="1098662" y="3128019"/>
                    <a:pt x="997519" y="3186133"/>
                    <a:pt x="972233" y="3283409"/>
                  </a:cubicBezTo>
                  <a:lnTo>
                    <a:pt x="580306" y="4728666"/>
                  </a:lnTo>
                  <a:lnTo>
                    <a:pt x="5057" y="6820750"/>
                  </a:lnTo>
                  <a:cubicBezTo>
                    <a:pt x="5057" y="6820750"/>
                    <a:pt x="1264" y="6833383"/>
                    <a:pt x="0" y="6837173"/>
                  </a:cubicBezTo>
                  <a:lnTo>
                    <a:pt x="26550" y="6837173"/>
                  </a:lnTo>
                  <a:lnTo>
                    <a:pt x="605591" y="4736246"/>
                  </a:lnTo>
                  <a:lnTo>
                    <a:pt x="997519" y="3290990"/>
                  </a:lnTo>
                  <a:cubicBezTo>
                    <a:pt x="1020276" y="3207609"/>
                    <a:pt x="1107512" y="3157076"/>
                    <a:pt x="1190954" y="3179816"/>
                  </a:cubicBezTo>
                  <a:cubicBezTo>
                    <a:pt x="1231411" y="3191186"/>
                    <a:pt x="1265547" y="3216453"/>
                    <a:pt x="1285776" y="3253089"/>
                  </a:cubicBezTo>
                  <a:cubicBezTo>
                    <a:pt x="1307268" y="3289726"/>
                    <a:pt x="1312326" y="3331416"/>
                    <a:pt x="1300947" y="3373106"/>
                  </a:cubicBezTo>
                  <a:lnTo>
                    <a:pt x="1043033" y="4324398"/>
                  </a:lnTo>
                  <a:cubicBezTo>
                    <a:pt x="1016483" y="4421675"/>
                    <a:pt x="1074640" y="4522742"/>
                    <a:pt x="1171990" y="4548009"/>
                  </a:cubicBezTo>
                  <a:cubicBezTo>
                    <a:pt x="1257961" y="4570749"/>
                    <a:pt x="1347725" y="4529059"/>
                    <a:pt x="1385654" y="4448205"/>
                  </a:cubicBezTo>
                  <a:lnTo>
                    <a:pt x="1385654" y="4446942"/>
                  </a:lnTo>
                  <a:lnTo>
                    <a:pt x="1725746" y="3178553"/>
                  </a:lnTo>
                  <a:lnTo>
                    <a:pt x="2545002" y="1263"/>
                  </a:lnTo>
                  <a:cubicBezTo>
                    <a:pt x="2536151" y="0"/>
                    <a:pt x="2527302" y="0"/>
                    <a:pt x="2518452" y="0"/>
                  </a:cubicBezTo>
                  <a:close/>
                </a:path>
              </a:pathLst>
            </a:custGeom>
            <a:solidFill>
              <a:schemeClr val="accent1"/>
            </a:solidFill>
            <a:ln w="1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33BC35A-F255-48AA-48B8-D6561A6FAB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59704" y="0"/>
              <a:ext cx="1822122" cy="6871447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EC8DADA-109B-196D-817A-1ACB3E3183CA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2FED455-D30F-6583-EAD1-6FB515A49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80EE198-6127-5DE1-8134-33FE6A8BE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9485134"/>
      </p:ext>
    </p:extLst>
  </p:cSld>
  <p:clrMapOvr>
    <a:masterClrMapping/>
  </p:clrMapOvr>
</p:sld>
</file>

<file path=ppt/slides/slide3.xml><?xml version="1.0" encoding="utf-8"?>
<p:sld xmlns:a16="http://schemas.microsoft.com/office/drawing/2014/main" xmlns:adec="http://schemas.microsoft.com/office/drawing/2017/decorative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Placeholder 82" descr="A person writing at a desk&#10;">
            <a:extLst>
              <a:ext uri="{FF2B5EF4-FFF2-40B4-BE49-F238E27FC236}">
                <a16:creationId xmlns:a16="http://schemas.microsoft.com/office/drawing/2014/main" id="{9F2CBF26-9F88-C836-7BBE-2C8D15399C2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7594" r="7594"/>
          <a:stretch/>
        </p:blipFill>
        <p:spPr>
          <a:xfrm flipH="1">
            <a:off x="7163691" y="0"/>
            <a:ext cx="5024825" cy="6858000"/>
          </a:xfrm>
        </p:spPr>
      </p:pic>
      <p:sp>
        <p:nvSpPr>
          <p:cNvPr id="96" name="Slide Number Placeholder 95">
            <a:extLst>
              <a:ext uri="{FF2B5EF4-FFF2-40B4-BE49-F238E27FC236}">
                <a16:creationId xmlns:a16="http://schemas.microsoft.com/office/drawing/2014/main" id="{3BD80834-FB15-847A-2C6B-65FA4C1A9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3</a:t>
            </a:fld>
            <a:endParaRPr lang="en-US" dirty="0"/>
          </a:p>
        </p:txBody>
      </p:sp>
      <p:sp>
        <p:nvSpPr>
          <p:cNvPr id="119" name="Title 118">
            <a:extLst>
              <a:ext uri="{FF2B5EF4-FFF2-40B4-BE49-F238E27FC236}">
                <a16:creationId xmlns:a16="http://schemas.microsoft.com/office/drawing/2014/main" id="{34974D2A-D531-9065-F011-B2A52FD62A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322" y="320040"/>
            <a:ext cx="7911214" cy="1017147"/>
          </a:xfrm>
        </p:spPr>
        <p:txBody>
          <a:bodyPr>
            <a:noAutofit/>
          </a:bodyPr>
          <a:lstStyle/>
          <a:p>
            <a:r>
              <a:rPr lang="en-US" sz="2800" dirty="0"/>
              <a:t>Cybersecurity nelle tecnologie emergenti per la rete energetica - Panoramica del corso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FB8BB2-2253-F694-3F4B-48B1830907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545" y="1315846"/>
            <a:ext cx="788639" cy="533400"/>
          </a:xfr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T1.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0C2F10C-DD1E-58B2-DE8A-900B513BB4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39682" y="1315846"/>
            <a:ext cx="6732236" cy="533400"/>
          </a:xfrm>
        </p:spPr>
        <p:txBody>
          <a:bodyPr>
            <a:noAutofit/>
          </a:bodyPr>
          <a:lstStyle/>
          <a:p>
            <a:r>
              <a:rPr lang="en-US" sz="1700" dirty="0"/>
              <a:t>Introduzione alla sicurezza e alle sfide delle infrastrutture critiche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4EFEB83-8DF8-9418-13FD-C034C8279A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545" y="2035410"/>
            <a:ext cx="788639" cy="533400"/>
          </a:xfrm>
        </p:spPr>
        <p:txBody>
          <a:bodyPr/>
          <a:lstStyle/>
          <a:p>
            <a:r>
              <a:rPr lang="en-US" dirty="0"/>
              <a:t>T2.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27C4889-BB27-08A2-E9DE-947634C2E2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39682" y="2035410"/>
            <a:ext cx="5885179" cy="533400"/>
          </a:xfrm>
        </p:spPr>
        <p:txBody>
          <a:bodyPr>
            <a:normAutofit/>
          </a:bodyPr>
          <a:lstStyle/>
          <a:p>
            <a:r>
              <a:rPr lang="en-US" sz="1700" dirty="0"/>
              <a:t>Debolezze comuni della sicurezza e panorama delle minacce</a:t>
            </a: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E3A78732-6A77-06C0-D931-D7D867386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7B7D90C8-A3E9-289E-DC74-AFF053EFB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F61E353-DA53-56F1-49CB-7426B4E4EDAF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C985692-9D93-B2CA-C09C-F2CA3F05A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93FF775-4134-4229-0B44-8DCF3D12D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52F6E1-52FE-AF94-1D48-6D51798C9F9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0EED8E-D248-73B5-CADD-05DFE6A0B06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1797B75-1EF7-C863-7738-C5305F2074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7E9B2D70-3673-D8F4-9950-A16599BB5A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691CE604-BB55-F236-866D-A4C80CB9DA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49DA8128-E02C-0244-DB03-DF17F76084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501503"/>
      </p:ext>
    </p:extLst>
  </p:cSld>
  <p:clrMapOvr>
    <a:masterClrMapping/>
  </p:clrMapOvr>
</p:sld>
</file>

<file path=ppt/slides/slide4.xml><?xml version="1.0" encoding="utf-8"?>
<p:sld xmlns:a16="http://schemas.microsoft.com/office/drawing/2014/main" xmlns:adec="http://schemas.microsoft.com/office/drawing/2017/decorative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4D835925-3D21-0B99-9A6C-587FBAE43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322" y="320040"/>
            <a:ext cx="7911214" cy="1524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Schema di formazione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/>
              <a:t>Argomento-01 - Introduzione alla sicurezza e alle sfide delle infrastrutture critiche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E7466B0-B69A-FEBF-B8E0-FDA9AEAC7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756CFB8-E805-3CF9-61D2-C02341EC7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96053-DF7F-7AFE-4D23-78CFF34D0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4</a:t>
            </a:fld>
            <a:endParaRPr lang="en-US" dirty="0"/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5421A4BB-2BFD-0743-5BB3-6C4D92B8EC15}"/>
              </a:ext>
            </a:extLst>
          </p:cNvPr>
          <p:cNvSpPr txBox="1">
            <a:spLocks/>
          </p:cNvSpPr>
          <p:nvPr/>
        </p:nvSpPr>
        <p:spPr>
          <a:xfrm>
            <a:off x="796323" y="2726930"/>
            <a:ext cx="6980091" cy="120893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Panoramica e sfide uniche per la sicurezza</a:t>
            </a:r>
          </a:p>
        </p:txBody>
      </p:sp>
      <p:pic>
        <p:nvPicPr>
          <p:cNvPr id="34" name="Picture Placeholder 33" descr="A cup of coffee and a notebook on a table&#10;&#10;Description automatically generated">
            <a:extLst>
              <a:ext uri="{FF2B5EF4-FFF2-40B4-BE49-F238E27FC236}">
                <a16:creationId xmlns:a16="http://schemas.microsoft.com/office/drawing/2014/main" id="{BE76F2C8-60D2-404A-08F8-F956BC2489D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18261" r="18261"/>
          <a:stretch>
            <a:fillRect/>
          </a:stretch>
        </p:blipFill>
        <p:spPr/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2E7B04D-E6C3-1A50-96CC-C863D387E4E8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2BB7346-D27E-E7B5-1793-E50B8F9C2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E39C830-72D8-B9BC-4DBD-C47324325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1308155"/>
      </p:ext>
    </p:extLst>
  </p:cSld>
  <p:clrMapOvr>
    <a:masterClrMapping/>
  </p:clrMapOvr>
</p:sld>
</file>

<file path=ppt/slides/slide5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1. Definizione e importanza delle infrastrutture critiche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Contesto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Definizione: Per infrastrutture critiche si intendono gli asset, i sistemi e le reti che sono essenziali per il funzionamento di una società e di un'economia.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Importanza: La sicurezza e la resilienza delle infrastrutture critiche sono fondamentali per la sicurezza nazionale, la stabilità economica, la salute e la sicurezza pubblica.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Esempi: Reti elettriche, approvvigionamento idrico, sistemi di trasporto, reti di comunicazione.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4BB4C7F-7A2E-2A45-1B3F-48C1256F4DC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04246432"/>
      </p:ext>
    </p:extLst>
  </p:cSld>
  <p:clrMapOvr>
    <a:masterClrMapping/>
  </p:clrMapOvr>
</p:sld>
</file>

<file path=ppt/slides/slide6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2. Settori delle infrastrutture critiche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Contesto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Energia: Centrali elettriche, reti elettriche, oleodotti e gasdotti.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Trasporti: Aeroporti, ferrovie, porti, autostrade.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Acqua: Impianti di trattamento delle acque, sistemi di distribuzione, dighe.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Assistenza sanitaria: Ospedali, servizi di emergenza, catene di fornitura medica.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Tecnologia dell'informazione: </a:t>
            </a:r>
            <a:r>
              <a:rPr lang="en-GB" sz="16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Centri </a:t>
            </a: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dati</a:t>
            </a: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, servizi cloud, dorsale internet.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Telecomunicazioni: Reti di comunicazione, sistemi satellitari.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4BB4C7F-7A2E-2A45-1B3F-48C1256F4DC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4334681"/>
      </p:ext>
    </p:extLst>
  </p:cSld>
  <p:clrMapOvr>
    <a:masterClrMapping/>
  </p:clrMapOvr>
</p:sld>
</file>

<file path=ppt/slides/slide7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3. Interdipendenze e sfide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Contesto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Interdipendenze: Spiegare come i vari settori delle infrastrutture critiche dipendano l'uno dall'altro.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Sfide: Includono rischi come minacce informatiche, disastri naturali, errori umani e invecchiamento delle infrastrutture.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Esempi: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Interruzione dell'alimentazione con conseguenze sulle reti di comunicazione.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Attacco informatico a un impianto di trattamento delle acque con impatto sulla salute pubblica.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4BB4C7F-7A2E-2A45-1B3F-48C1256F4DC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93369204"/>
      </p:ext>
    </p:extLst>
  </p:cSld>
  <p:clrMapOvr>
    <a:masterClrMapping/>
  </p:clrMapOvr>
</p:sld>
</file>

<file path=ppt/slides/slide8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4. Quadri di sicurezza nazionali e internazionali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Contesto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Quadri di riferimento: Panoramica dei principali framework come NIST, ISO e direttive UE.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NIST (National Institute of Standards and Technology): NIST Cybersecurity Framework, NIST SP 800-53.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ISO (Organizzazione internazionale per la standardizzazione): ISO/IEC 27001, ISO/IEC 27002.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Direttive UE: Direttiva NIS (Network and Information Systems), GDPR (General Data Protection Regulation).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41872698"/>
      </p:ext>
    </p:extLst>
  </p:cSld>
  <p:clrMapOvr>
    <a:masterClrMapping/>
  </p:clrMapOvr>
</p:sld>
</file>

<file path=ppt/slides/slide9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5. Paesaggio globale delle minacce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Contesto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Minacce informatiche: Malware, ransomware, attacchi DDoS, phishing.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Minacce fisiche: Disastri naturali (terremoti, inondazioni), terrorismo, vandalismo.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Minacce insider: Dipendenti scontenti, errori umani, ingegneria sociale.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Impatto: Perdite economiche, interruzione dei servizi, rischi per la sicurezza, perdita di vite umane.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9453059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TM11534312">
      <a:dk1>
        <a:srgbClr val="000000"/>
      </a:dk1>
      <a:lt1>
        <a:srgbClr val="FFFFFF"/>
      </a:lt1>
      <a:dk2>
        <a:srgbClr val="D87A1A"/>
      </a:dk2>
      <a:lt2>
        <a:srgbClr val="E7E6E6"/>
      </a:lt2>
      <a:accent1>
        <a:srgbClr val="FFBA00"/>
      </a:accent1>
      <a:accent2>
        <a:srgbClr val="7229D2"/>
      </a:accent2>
      <a:accent3>
        <a:srgbClr val="C62FE1"/>
      </a:accent3>
      <a:accent4>
        <a:srgbClr val="CF1DA0"/>
      </a:accent4>
      <a:accent5>
        <a:srgbClr val="E12F68"/>
      </a:accent5>
      <a:accent6>
        <a:srgbClr val="CF2E1D"/>
      </a:accent6>
      <a:hlink>
        <a:srgbClr val="87882D"/>
      </a:hlink>
      <a:folHlink>
        <a:srgbClr val="7F7F7F"/>
      </a:folHlink>
    </a:clrScheme>
    <a:fontScheme name="Custom 62">
      <a:majorFont>
        <a:latin typeface="Book Antiqua"/>
        <a:ea typeface=""/>
        <a:cs typeface=""/>
      </a:majorFont>
      <a:minorFont>
        <a:latin typeface="Century Gothic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M11534312_Win32_SL_V3" id="{A784F2EB-8377-40E2-878D-F359E4F7734D}" vid="{87F4C17B-0668-4D7F-80F5-6507D8EFBB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15CCAF-B227-4420-8A82-899C4EC33714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739EAE05-2D90-4440-A098-2E114DBDB5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BB42C3-98F0-4E09-AE96-62EE07CAC5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ap:Properties xmlns:vt="http://schemas.openxmlformats.org/officeDocument/2006/docPropsVTypes" xmlns:ap="http://schemas.openxmlformats.org/officeDocument/2006/extended-properties">
  <ap:Template>Theme-CyberSecPro-1</ap:Template>
  <ap:TotalTime>0</ap:TotalTime>
  <ap:Words>1675</ap:Words>
  <ap:Application>Microsoft Office PowerPoint</ap:Application>
  <ap:PresentationFormat>Widescreen</ap:PresentationFormat>
  <ap:Paragraphs>162</ap:Paragraphs>
  <ap:Slides>20</ap:Slides>
  <ap:Notes>17</ap:Notes>
  <ap:HiddenSlides>0</ap:HiddenSlides>
  <ap:MMClips>0</ap:MMClips>
  <ap:ScaleCrop>false</ap:ScaleCrop>
  <ap: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ap:HeadingPairs>
  <ap:TitlesOfParts>
    <vt:vector baseType="lpstr" size="27">
      <vt:lpstr>Aptos</vt:lpstr>
      <vt:lpstr>Book Antiqua</vt:lpstr>
      <vt:lpstr>Calibri</vt:lpstr>
      <vt:lpstr>Century Gothic</vt:lpstr>
      <vt:lpstr>Courier New</vt:lpstr>
      <vt:lpstr>Symbol</vt:lpstr>
      <vt:lpstr>Custom</vt:lpstr>
      <vt:lpstr>Critical Energy Infrastructure Security</vt:lpstr>
      <vt:lpstr>PowerPoint Presentation</vt:lpstr>
      <vt:lpstr>Cybersecurity in Emerging Technologies for the Energy Network – Course Overview</vt:lpstr>
      <vt:lpstr>Training Outline Topic-01 - Introduction to Critical Infrastructure Security and Challenges</vt:lpstr>
      <vt:lpstr>1. Definition and Importance of Critical Infrastructure</vt:lpstr>
      <vt:lpstr>2. Critical Infrastructure Sectors</vt:lpstr>
      <vt:lpstr>3. Interdependencies and Challenges</vt:lpstr>
      <vt:lpstr>4. National and International Security Frameworks</vt:lpstr>
      <vt:lpstr>5. Global Threat Landscape</vt:lpstr>
      <vt:lpstr>6. Scenario Overview “Cyber Attack on a Power Grid”</vt:lpstr>
      <vt:lpstr>7. Response and Mitigation</vt:lpstr>
      <vt:lpstr>Training Outline:   Topic-02 - Common Security Weaknesses and Threat Landscape</vt:lpstr>
      <vt:lpstr>1. Security Weaknesses in Critical Infrastructure</vt:lpstr>
      <vt:lpstr>2. Specific Security Weaknesses</vt:lpstr>
      <vt:lpstr>3. Threat Landscape</vt:lpstr>
      <vt:lpstr>4. Common Threats to Critical Infrastructure</vt:lpstr>
      <vt:lpstr>5. Vulnerabilities of New Technologies</vt:lpstr>
      <vt:lpstr>6. Scenario Overview “Supply Chain Attack on an Energy Company”</vt:lpstr>
      <vt:lpstr>6. Response and Mitigation</vt:lpstr>
      <vt:lpstr>Thank you</vt:lpstr>
    </vt:vector>
  </ap:TitlesOfParts>
  <ap:LinksUpToDate>false</ap:LinksUpToDate>
  <ap:SharedDoc>false</ap:SharedDoc>
  <ap:HyperlinksChanged>false</ap:HyperlinksChanged>
  <ap:AppVersion>16.0000</ap:AppVersion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>CyberSecPro Training Presentation Template</dc:title>
  <dc:subject>CyberSecPro Modules</dc:subject>
  <dc:creator/>
  <lastModifiedBy/>
  <revision>1</revision>
  <dcterms:created xsi:type="dcterms:W3CDTF">2023-07-18T15:28:54.0000000Z</dcterms:created>
  <dcterms:modified xsi:type="dcterms:W3CDTF">2024-05-24T11:22:30.0000000Z</dcterms:modified>
  <version>Ver-1</version>
  <keywords>, docId:EA9C46FC649CE835E9F567FBBE76508B</keywords>
</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