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0" r:id="rId15"/>
    <p:sldId id="439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30/04/2025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" noProof="0"/>
              <a:t>Κάντε κλικ για να επεξεργαστείτε στυλ κειμένου υποδείγματος</a:t>
            </a:r>
          </a:p>
          <a:p>
            <a:pPr lvl="1"/>
            <a:r>
              <a:rPr lang="el" noProof="0"/>
              <a:t>Δεύτερο επίπεδο</a:t>
            </a:r>
          </a:p>
          <a:p>
            <a:pPr lvl="2"/>
            <a:r>
              <a:rPr lang="el" noProof="0"/>
              <a:t>Τρίτο επίπεδο</a:t>
            </a:r>
          </a:p>
          <a:p>
            <a:pPr lvl="3"/>
            <a:r>
              <a:rPr lang="el" noProof="0"/>
              <a:t>Τέταρτο επίπεδο</a:t>
            </a:r>
          </a:p>
          <a:p>
            <a:pPr lvl="4"/>
            <a:r>
              <a:rPr lang="el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τα βήματα που έγιναν κατά την αντιμετώπιση του περιστατικού, συμπεριλαμβανομένου του εντοπισμού, του περιορισμού και της αποκατάστασης.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του συντονισμού μεταξύ των διαφόρων ενδιαφερόμενων μερών (π.χ. κυβερνητικές υπηρεσίες, ιδιωτικός τομέας).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Επισήμανση των διδαγμάτων που αντλήθηκαν και των μέτρων που εφαρμόστηκαν για την πρόληψη μελλοντικών επιθέσεων, όπως η ενίσχυση της ανταλλαγής πληροφοριών για απειλές και η διεξαγωγή τακτικών ασκήσεων κυβερνοασφάλειας.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78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πώς τα συστήματα παλαιού τύπου ενέχουν σημαντικούς κινδύνους ασφαλείας λόγω έλλειψης ενημερώσεων και υποστήριξης.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τις προκλήσεις στην ενσωμάτωση σύγχρονων τεχνολογιών με υπάρχοντα συστήματα, συμπεριλαμβανομένων ζητημάτων συμβατότητας και αυξημένων επιφανειών επίθεσης.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κοινών ευπαθειών που εντοπίστηκαν σε συστήματα παλαιού τύπου.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κοινών τρωτών σημείων που εντοπίζονται σε συστήματα υποδομών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των ισχυρών μέτρων ελέγχου πρόσβασης για την αποτροπή μη εξουσιοδοτημένης πρόσβασης.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το ρόλο του ανθρώπινου παράγοντα στις αδυναμίες ασφάλειας και την ανάγκη για συνεχή προγράμματα εκπαίδευσης και ευαισθητοποίησης.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τους διαφορετικούς τύπους επιτιθέμενων και τα κίνητρά τους.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Χρησιμοποιήστε περιπτωσιολογικές μελέτες για να δείξετε πώς διαφορετικοί επιτιθέμενοι στοχεύουν κρίσιμες υποδομές.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πρόσφατες τάσεις στις τεχνικές επιθέσεων στον κυβερνοχώρο και τη σημασία της ενημέρωσης σχετικά με τις αναδυόμενες απειλές.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τα APT και τα χαρακτηριστικά τους, συμπεριλαμβανομένης της μακροπρόθεσμης, μυστικής φύσης τους.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πώς λειτουργούν οι επιθέσεις στην αλυσίδα εφοδιασμού και δώστε πρόσφατα παραδείγματα (π.χ. επίθεση SolarWinds).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την αυξανόμενη απειλή του ransomware και τον αντίκτυπό του σε κρίσιμες υποδομές.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των προγραμμάτων εσωτερικών απειλών και της παρακολούθησης.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τις επιπτώσεις στην ασφάλεια από την υιοθέτηση τεχνολογιών Industry 4.0/5.0, συμπεριλαμβανομένων των αυξημένων επιφανειών επίθεσης.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συγκεκριμένα τρωτά σημεία που σχετίζονται με συσκευές IoT και την ανάγκη για ασφαλή εφαρμογή, όπως ισχυρή κρυπτογράφηση και τακτικές ενημερώσεις υλικολογισμικού.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τις προκλήσεις ασφαλείας που σχετίζονται με το cloud computing, συμπεριλαμβανομένων των παραβιάσεων δεδομένων και των εσφαλμένων διαμορφώσεων.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πιθανών κινδύνων ασφάλειας που σχετίζονται με την τεχνητή νοημοσύνη, όπως επιθέσεις αντιπαλότητας και δηλητηρίαση δεδομένων.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το σενάριο και τον αντίκτυπό του στην εταιρεία ενέργειας, συμπεριλαμβανομένης της μεθόδου επίθεσης και των παραβιασμένων συστημάτων.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ευρύτερες επιπτώσεις για τη βιομηχανία και την ασφάλεια της εφοδιαστικής αλυσίδας, τονίζοντας την ανάγκη για ισχυρές πρακτικές διαχείρισης προμηθευτών.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τα μέτρα αντιμετώπισης περιστατικών που λαμβάνονται για την αντιμετώπιση της επίθεσης στην αλυσίδα εφοδιασμού, συμπεριλαμβανομένου του εντοπισμού, του περιορισμού και της εξάλειψης της απειλής.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τις βέλτιστες πρακτικές για τον μετριασμό των κινδύνων της εφοδιαστικής αλυσίδας, όπως η διεξαγωγή διεξοδικών αξιολογήσεων προμηθευτών, η εφαρμογή ισχυρών ελέγχων ασφαλείας και ο τακτικός έλεγχος τρίτων προμηθευτών.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της συνεχούς παρακολούθησης και επικαιροποίησης των μέτρων ασφάλειας της εφοδιαστικής αλυσίδας για την προσαρμογή στις εξελισσόμενες απειλές.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Καλωσορίστε τους συμμετέχοντες στη συνεδρία.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Παρουσιάστε τον εαυτό σας και περιγράψτε εν συντομία το υπόβαθρό σας στην ασφάλεια στον κυβερνοχώρο και τις ενεργειακές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Αναφέρετε τον στόχο της σημερινής παρουσίασης: να παρέχει μια επισκόπηση των προκλήσεων στον τομέα της ασφάλειας στον κυβερνοχώρο στις αναδυόμενες ενεργειακές τεχνολογίες.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της έννοιας των υποδομών ζωτικής σημασίας και γιατί είναι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παραδείγματα όπως τα δίκτυα ηλεκτρικής ενέργειας, η παροχή νερού, τα συστήματα μεταφοράς και τα δίκτυα επικοινωνίας.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έμφαση στις πιθανές συνέπειες των διαταραχών σε αυτά τα συστήματα, όπως η οικονομική απώλεια, το κοινωνικό χάος και οι κίνδυνοι για τη δημόσια υγεία.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λεπτομερή παραδείγματα κάθε τομέα.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αλληλεξαρτήσεις μεταξύ αυτών των τομέων, δείχνοντας πώς μια διαταραχή σε έναν μπορεί να επηρεάσει άλλους.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Για παράδειγμα, μια διακοπή ρεύματος μπορεί να επηρεάσει τις εγκαταστάσεις επεξεργασίας νερού και τα νοσοκομεία.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Χρησιμοποιήστε παραδείγματα πραγματικού κόσμου για να δείξετε τις αλληλεξαρτήσεις (π.χ. πώς ο ενεργειακός τομέας βασίζεται στις τηλεπικοινωνίες για τη διαχείριση του δικτύου).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προκλήσεις και την πολυπλοκότητα της διασφάλισης αυτών των διασυνδεδεμένων συστημάτων.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Τονίζουν την ανάγκη για συντονισμένες προσπάθειες ασφάλειας σε διάφορους τομείς.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τον ρόλο αυτών των πλαισίων στην ενίσχυση της κατάστασης ασφάλειας των υποδομών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τη σημασία της συμμόρφωσης και τον τρόπο με τον οποίο αυτά τα πλαίσια συμβάλλουν στον μετριασμό των κινδύνων.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πώς αυτά τα πρότυπα παρέχουν κατευθυντήριες γραμμές για την εφαρμογή ελέγχων ασφαλείας και διαδικασιών διαχείρισης κινδύνου.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πρόσφατα παραδείγματα επιθέσεων σε υποδομές ζωτικής σημασίας παγκοσμίως (π.χ. η επίθεση στον κυβερνοχώρο του ουκρανικού δικτύου ηλεκτρικής ενέργειας το 2015).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Τονίζουν την εξελισσόμενη φύση των απειλών και την ανάγκη για συνεχή βελτίωση των μέτρων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Ανάδειξη του ρόλου της διεθνούς συνεργασίας στην αντιμετώπιση παγκόσμιων απειλών.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Παρέχετε το ιστορικό του σεναρίου, συμπεριλαμβανομένου του τύπου επίθεσης (π.χ. κακόβουλο λογισμικό, ηλεκτρονικό ψάρεμα).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άμεσες και μακροπρόθεσμες επιπτώσεις μιας τέτοιας επίθεσης στην κοινωνία και την οικονομία.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Επισήμανση των αλυσιδωτών επιπτώσεων σε άλλες υποδομές ζωτικής σημασίας (π.χ. δίκτυα επικοινωνιών, ύδρευση).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l"/>
              <a:t>Προσθήκη τίτλου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l" sz="4000"/>
              <a:t>Ασφάλεια ενεργειακών κρίσιμων υποδομών</a:t>
            </a:r>
            <a:endParaRPr lang="el" sz="4000" dirty="0"/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l" dirty="0"/>
              <a:t>ΠαρουσΙαση απΟ: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1218" y="3373515"/>
            <a:ext cx="4651482" cy="1008926"/>
          </a:xfrm>
        </p:spPr>
        <p:txBody>
          <a:bodyPr/>
          <a:lstStyle/>
          <a:p>
            <a:r>
              <a:rPr lang="el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7" name="Picture Placeholder 46" descr="Ασπρόμαυρο εξώφυλλο με μπλε τετράγωνα&#10;&#10;Περιγραφή που δημιουργείται αυτόματα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Επισκόπηση σεναρίου "Κυβερνοεπίθεση σε ηλεκτρικό δίκτυο"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Περιγραφή: Μια εξελιγμένη επίθεση στον κυβερνοχώρο στοχεύει τα συστήματα ελέγχου ενός ηλεκτρικού δικτύου, οδηγώντας σε μεγάλη διακοπή ρεύματος.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Αντίκτυπος: Διακοπή της παροχής ηλεκτρικής ενέργειας, οικονομικές απώλειες, ανησυχίες για τη δημόσια ασφάλεια, κρίσιμες υπηρεσίες που επηρεάζονται (π.χ. νοσοκομεία, μεταφορές).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7. Αντιμετώπιση και μετριασμός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Αντίδραση: Σχέδιο αντιμετώπισης περιστατικών, συντονισμός με τις εθνικές υπηρεσίες ασφαλείας, δημόσια επικοινωνία.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Μετριασμός: Ενίσχυση των μέτρων ασφάλειας στον κυβερνοχώρο, τακτικοί έλεγχοι, εκπαίδευση εργαζομένων, εφαρμογή προηγμένων συστημάτων ανίχνευσης εισβολών και σχέδια αντιμετώπισης περιστατικών.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3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l">
                <a:solidFill>
                  <a:schemeClr val="accent1"/>
                </a:solidFill>
              </a:rPr>
              <a:t>Περίγραμμα εκπαίδευσης: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l"/>
              <a:t>Θέμα-02 - Κοινές αδυναμίες ασφάλειας και τοπίο απειλών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Αδυναμίες ασφάλειας στις υποδομές ζωτικής σημασίας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Συγκεκριμένες αδυναμίες ασφαλείας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Τοπίο απειλών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Κοινές απειλές για τις υποδομές ζωτικής σημασίας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Τρωτά σημεία των νέων τεχνολογιών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Επισκόπηση σεναρίου "Επίθεση εφοδιαστικής αλυσίδας σε ενεργειακή εταιρεία"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Αντιμετώπιση και μετριασμός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Αδυναμίες ασφάλειας στις υποδομές ζωτικής σημασίας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Συστήματα παλαιού τύπου: Χρήση ξεπερασμένων τεχνολογιών και πρωτοκόλλων.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Προκλήσεις ενσωμάτωσης: Ζητήματα που προκύπτουν από την ενσωμάτωση νέων παραδειγμάτων πληροφορικής όπως το Industry 4.0/5.0.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Μη υποστηριζόμενο λογισμικό, ξεπερασμένο υλικό, έλλειψη ενημερώσεων κώδικα, μη ασφαλή πρωτόκολλα.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Ειδικές αδυναμίες ασφαλείας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Ευπάθειες: Σφάλματα λογισμικού, εσφαλμένες διαμορφώσεις, μη επιδιορθωμένα συστήματα, αδύναμοι κωδικοί πρόσβασης.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Έλεγχος πρόσβασης: Αδύναμη διαχείριση πρόσβασης, ανεπαρκείς μηχανισμοί ελέγχου ταυτότητας, έλλειψη ελέγχου ταυτότητας πολλαπλών παραγόντων.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Ανθρώπινοι παράγοντες: Έλλειψη ευαισθητοποίησης στον κυβερνοχώρο, ανεπαρκής εκπαίδευση, επιθέσεις κοινωνικής μηχανικής.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</a:t>
            </a:r>
            <a:r>
              <a:rPr lang="el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Τοπίο απειλών</a:t>
            </a:r>
            <a:endParaRPr lang="en-US" sz="180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Τύποι εισβολέων: Εθνικοί-κρατικοί παράγοντες, εγκληματίες στον κυβερνοχώρο, χακτιβιστές, εσωτερικές απειλές.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Κίνητρα: Κατασκοπεία, οικονομικό όφελος, αναστάτωση, πολιτικές ατζέντες.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Τεχνικές: Phishing, malware, ransomware, επιθέσεις DDoS, επιθέσεις εφοδιαστικής αλυσίδας.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Κοινές απειλές για τις υποδομές ζωτικής σημασίας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Advanced Persistent Threats (APTs): Μακροπρόθεσμες στοχευμένες επιθέσεις που έχουν σχεδιαστεί για την κλοπή δεδομένων ή τη διακοπή λειτουργιών.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Επιθέσεις εφοδιαστικής αλυσίδας: Συμβιβασμός τρίτων προμηθευτών για διείσδυση σε κρίσιμα συστήματα.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Ransomware: Κρυπτογράφηση δεδομένων και απαίτηση λύτρων για την απελευθέρωσή τους.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Εσωτερικές απειλές: Κακόβουλες ή αμελείς ενέργειες από υπαλλήλους ή εργολάβους.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Τρωτά σημεία των νέων τεχνολογιών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Βιομηχανία 4.0/5.0: Η αυξημένη συνδεσιμότητα και ο αυτοματισμός φέρνουν νέες προκλήσεις ασφάλειας.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Συσκευές IoT: Κίνδυνοι ασφαλείας που σχετίζονται με συσκευές Internet of Things που χρησιμοποιούνται σε υποδομές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</a:t>
            </a:r>
            <a:r>
              <a:rPr lang="el" sz="1600" kern="100">
                <a:ea typeface="Aptos" panose="020B0004020202020204" pitchFamily="34" charset="0"/>
                <a:cs typeface="Arial" panose="020B0604020202020204" pitchFamily="34" charset="0"/>
              </a:rPr>
              <a:t> – Υπολογισμός Νέφους</a:t>
            </a: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: Παραβιάσεις δεδομένων, εσφαλμένες διαμορφώσεις και κίνδυνοι μη εξουσιοδοτημένης πρόσβασης.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Τεχνητή νοημοσύνη: Πιθανότητα εχθρικών επιθέσεων, δηλητηρίασης δεδομένων και κλοπής μοντέλων.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Επισκόπηση σεναρίου «Επίθεση εφοδιαστικής αλυσίδας σε ενεργειακή εταιρεία»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Περιγραφή: Οι εισβολείς θέτουν σε κίνδυνο το λογισμικό ενός τρίτου προμηθευτή που χρησιμοποιείται από μια εταιρεία ενέργειας, οδηγώντας σε παραβίαση.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Αποτέλεσμα: Μη εξουσιοδοτημένη πρόσβαση σε κρίσιμα συστήματα, πιθανή δολιοφθορά, κλοπή δεδομένων, λειτουργικές διαταραχές.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Αντιμετώπιση και μετριασμός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Αντίδραση: Ανίχνευση περιστατικών, περιορισμός, εξάλειψη της απειλής, αποκατάσταση.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Μετριασμός: Ενίσχυση της ασφάλειας της εφοδιαστικής αλυσίδας, αυστηρές αξιολογήσεις προμηθευτών, τακτικοί έλεγχοι ασφαλείας, εφαρμογή πολυεπίπεδων ελέγχων ασφαλείας.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l"/>
              <a:t>Ευχαριστώ</a:t>
            </a:r>
          </a:p>
        </p:txBody>
      </p:sp>
      <p:pic>
        <p:nvPicPr>
          <p:cNvPr id="6" name="Picture Placeholder 5" descr="Ένα άτομο και ένα άτομο που κοιτάζει μια οθόνη υπολογιστή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l"/>
              <a:t>Στείλτε όλες τις ερωτήσεις στη διεύθυνση:</a:t>
            </a:r>
          </a:p>
          <a:p>
            <a:r>
              <a:rPr lang="el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Ένα άτομο που γράφει σε ένα γραφείο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l" sz="2800"/>
              <a:t>Κυβερνοασφάλεια στις αναδυόμενες τεχνολογίες για το ενεργειακό δίκτυο – Επισκόπηση μαθήματος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l"/>
              <a:t>Τ1.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l" sz="1700"/>
              <a:t>Εισαγωγή στην Ασφάλεια και τις Προκλήσεις των Υποδομών Ζωτικής Σημασίας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l"/>
              <a:t>Τ2.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l" sz="1700"/>
              <a:t>Κοινές αδυναμίες ασφάλειας και τοπίο απειλών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l">
                <a:solidFill>
                  <a:schemeClr val="accent1"/>
                </a:solidFill>
              </a:rPr>
              <a:t>Εκπαιδευτικό Περίγραμμα</a:t>
            </a:r>
            <a:br>
              <a:rPr lang="en-US">
                <a:solidFill>
                  <a:schemeClr val="accent1"/>
                </a:solidFill>
              </a:rPr>
            </a:br>
            <a:r>
              <a:rPr lang="el"/>
              <a:t>Θέμα-01 - Εισαγωγή στην Ασφάλεια και τις Προκλήσεις των Υποδομών Ζωτικής Σημασίας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Επισκόπηση και μοναδικές προκλήσεις ασφαλείας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Ορισμός και σημασία των υποδομών ζωτικής σημασίας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Ορισμός: Οι υποδομές ζωτικής σημασίας αναφέρονται στα περιουσιακά στοιχεία, τα συστήματα και τα δίκτυα που είναι απαραίτητα για τη λειτουργία μιας κοινωνίας και οικονομίας.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Σημασία: Η ασφάλεια και η ανθεκτικότητα των κρίσιμων υποδομών είναι ζωτικής σημασίας για την εθνική ασφάλεια, την οικονομική σταθερότητα, τη δημόσια υγεία και την ασφάλεια.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Δίκτυα ηλεκτρικής ενέργειας, ύδρευση, συστήματα μεταφορών, δίκτυα επικοινωνιών.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Τομείς υποδομών ζωτικής σημασίας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Ενέργεια: Σταθμοί ηλεκτροπαραγωγής, ηλεκτρικά δίκτυα, αγωγοί πετρελαίου και φυσικού αερίου.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Μεταφορές: Αεροδρόμια, σιδηρόδρομοι, λιμάνια, αυτοκινητόδρομοι.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Νερό: Εγκαταστάσεις επεξεργασίας νερού, συστήματα διανομής, φράγματα.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Υγειονομική περίθαλψη: Νοσοκομεία, υπηρεσίες έκτακτης ανάγκης, ιατρικές αλυσίδες εφοδιασμού.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Πληροφορική: Κέντρα δεδομένων, υπηρεσίες cloud, ραχοκοκαλιά διαδικτύου.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Τηλεπικοινωνίες: Δίκτυα επικοινωνιών, δορυφορικά συστήματα.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Αλληλεξαρτήσεις και προκλήσεις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Αλληλεξαρτήσεις: Εξηγήστε πώς εξαρτώνται ο ένας από τον άλλο διάφοροι τομείς υποδομών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Προκλήσεις: Συμπεριλάβετε κινδύνους όπως απειλές στον κυβερνοχώρο, φυσικές καταστροφές, ανθρώπινα λάθη και γήρανση των υποδομών.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Διακοπή ρεύματος που επηρεάζει τα δίκτυα επικοινωνιών.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Κυβερνοεπίθεση σε μονάδα επεξεργασίας νερού που επηρεάζει τη δημόσια υγεία.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Εθνικά και Διεθνή Πλαίσια Ασφαλείας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Πλαίσια: Επισκόπηση βασικών πλαισίων όπως οδηγίες NIST, ISO και ΕΕ.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NIST (Εθνικό Ινστιτούτο Προτύπων και Τεχνολογίας): NIST Cybersecurity Framework, NIST SP 800-53.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 (Διεθνής Οργανισμός Τυποποίησης): ISO/IEC 27001, ISO/IEC 27002.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Οδηγίες της ΕΕ: Οδηγία ΑΔΠ (Συστήματα Δικτύων και Πληροφοριών), GDPR (Γενικός Κανονισμός για την Προστασία Δεδομένων).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Παγκόσμιο τοπίο απειλών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Απειλές στον κυβερνοχώρο: Κακόβουλο λογισμικό, ransomware, επιθέσεις DDoS, ηλεκτρονικό ψάρεμα.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Φυσικές απειλές: Φυσικές καταστροφές (σεισμοί, πλημμύρες), τρομοκρατία, βανδαλισμοί.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Εσωτερικές απειλές: Δυσαρεστημένοι υπάλληλοι, ανθρώπινο λάθος, κοινωνική μηχανική.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Αντίκτυπος: Οικονομικές απώλειες, διακοπή υπηρεσιών, κίνδυνοι για την ασφάλεια, απώλεια ζωών.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1837</Words>
  <Application>Microsoft Office PowerPoint</Application>
  <PresentationFormat>Widescreen</PresentationFormat>
  <Paragraphs>162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Ασφάλεια ενεργειακών κρίσιμων υποδομών</vt:lpstr>
      <vt:lpstr>PowerPoint Presentation</vt:lpstr>
      <vt:lpstr>Κυβερνοασφάλεια στις αναδυόμενες τεχνολογίες για το ενεργειακό δίκτυο – Επισκόπηση μαθήματος</vt:lpstr>
      <vt:lpstr>Εκπαιδευτικό Περίγραμμα Θέμα-01 - Εισαγωγή στην Ασφάλεια και τις Προκλήσεις των Υποδομών Ζωτικής Σημασίας</vt:lpstr>
      <vt:lpstr>1. Ορισμός και σημασία των υποδομών ζωτικής σημασίας</vt:lpstr>
      <vt:lpstr>2. Τομείς υποδομών ζωτικής σημασίας</vt:lpstr>
      <vt:lpstr>3. Αλληλεξαρτήσεις και προκλήσεις</vt:lpstr>
      <vt:lpstr>4. Εθνικά και Διεθνή Πλαίσια Ασφαλείας</vt:lpstr>
      <vt:lpstr>5. Παγκόσμιο τοπίο απειλών</vt:lpstr>
      <vt:lpstr>6. Επισκόπηση σεναρίου "Κυβερνοεπίθεση σε ηλεκτρικό δίκτυο"</vt:lpstr>
      <vt:lpstr>7. Αντιμετώπιση και μετριασμός</vt:lpstr>
      <vt:lpstr>Περίγραμμα εκπαίδευσης:   Θέμα-02 - Κοινές αδυναμίες ασφάλειας και τοπίο απειλών</vt:lpstr>
      <vt:lpstr>1. Αδυναμίες ασφάλειας στις υποδομές ζωτικής σημασίας</vt:lpstr>
      <vt:lpstr>2. Ειδικές αδυναμίες ασφαλείας</vt:lpstr>
      <vt:lpstr>3. Τοπίο απειλών</vt:lpstr>
      <vt:lpstr>4. Κοινές απειλές για τις υποδομές ζωτικής σημασίας</vt:lpstr>
      <vt:lpstr>5. Τρωτά σημεία των νέων τεχνολογιών</vt:lpstr>
      <vt:lpstr>6. Επισκόπηση σεναρίου «Επίθεση εφοδιαστικής αλυσίδας σε ενεργειακή εταιρεία»</vt:lpstr>
      <vt:lpstr>6. Αντιμετώπιση και μετριασμός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2025-04-30T19:36:21Z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