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47"/>
  </p:notesMasterIdLst>
  <p:handoutMasterIdLst>
    <p:handoutMasterId r:id="rId48"/>
  </p:handoutMasterIdLst>
  <p:sldIdLst>
    <p:sldId id="376" r:id="rId5"/>
    <p:sldId id="407" r:id="rId6"/>
    <p:sldId id="399" r:id="rId7"/>
    <p:sldId id="447" r:id="rId8"/>
    <p:sldId id="409" r:id="rId9"/>
    <p:sldId id="448" r:id="rId10"/>
    <p:sldId id="449" r:id="rId11"/>
    <p:sldId id="450" r:id="rId12"/>
    <p:sldId id="445" r:id="rId13"/>
    <p:sldId id="446" r:id="rId14"/>
    <p:sldId id="432" r:id="rId15"/>
    <p:sldId id="451" r:id="rId16"/>
    <p:sldId id="433" r:id="rId17"/>
    <p:sldId id="417" r:id="rId18"/>
    <p:sldId id="416" r:id="rId19"/>
    <p:sldId id="415" r:id="rId20"/>
    <p:sldId id="434" r:id="rId21"/>
    <p:sldId id="414" r:id="rId22"/>
    <p:sldId id="421" r:id="rId23"/>
    <p:sldId id="420" r:id="rId24"/>
    <p:sldId id="418" r:id="rId25"/>
    <p:sldId id="419" r:id="rId26"/>
    <p:sldId id="435" r:id="rId27"/>
    <p:sldId id="430" r:id="rId28"/>
    <p:sldId id="422" r:id="rId29"/>
    <p:sldId id="439" r:id="rId30"/>
    <p:sldId id="441" r:id="rId31"/>
    <p:sldId id="440" r:id="rId32"/>
    <p:sldId id="442" r:id="rId33"/>
    <p:sldId id="400" r:id="rId34"/>
    <p:sldId id="437" r:id="rId35"/>
    <p:sldId id="454" r:id="rId36"/>
    <p:sldId id="455" r:id="rId37"/>
    <p:sldId id="443" r:id="rId38"/>
    <p:sldId id="453" r:id="rId39"/>
    <p:sldId id="456" r:id="rId40"/>
    <p:sldId id="457" r:id="rId41"/>
    <p:sldId id="444" r:id="rId42"/>
    <p:sldId id="452" r:id="rId43"/>
    <p:sldId id="436" r:id="rId44"/>
    <p:sldId id="425" r:id="rId45"/>
    <p:sldId id="43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6024A-43FB-4992-8326-315E56EF744D}" v="2" dt="2025-04-26T22:08:52.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1" autoAdjust="0"/>
  </p:normalViewPr>
  <p:slideViewPr>
    <p:cSldViewPr snapToGrid="0">
      <p:cViewPr varScale="1">
        <p:scale>
          <a:sx n="89" d="100"/>
          <a:sy n="89" d="100"/>
        </p:scale>
        <p:origin x="1434" y="30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30/04/2025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30/04/2025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mailto:marcello.digiammarco@iit.cnr.it"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360160" y="723440"/>
            <a:ext cx="5659120" cy="2579052"/>
          </a:xfrm>
        </p:spPr>
        <p:txBody>
          <a:bodyPr>
            <a:noAutofit/>
          </a:bodyPr>
          <a:lstStyle/>
          <a:p>
            <a:r>
              <a:rPr lang="el-GR" sz="3200" dirty="0" err="1"/>
              <a:t>Κυβερνοασφάλεια</a:t>
            </a:r>
            <a:r>
              <a:rPr lang="el-GR" sz="3200" dirty="0"/>
              <a:t> στην Ιατρική Απεικόνιση: </a:t>
            </a:r>
            <a:r>
              <a:rPr lang="el-GR" sz="3200" dirty="0" err="1"/>
              <a:t>Επεξηγήσιμη</a:t>
            </a:r>
            <a:r>
              <a:rPr lang="el-GR" sz="3200" dirty="0"/>
              <a:t> Τεχνητή Νοημοσύνη και Ανταγωνιστική Μηχανική Μάθηση</a:t>
            </a:r>
            <a:endParaRPr lang="el" sz="32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a:t>Παρουσίαση </a:t>
            </a:r>
            <a:r>
              <a:rPr lang="el" dirty="0"/>
              <a:t>από: </a:t>
            </a:r>
          </a:p>
          <a:p>
            <a:r>
              <a:rPr lang="el" dirty="0"/>
              <a:t>Μαρτσέλο Ντι Τζιαμάρκο</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l"/>
              <a:t>CSP007</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fontScale="90000"/>
          </a:bodyPr>
          <a:lstStyle/>
          <a:p>
            <a:r>
              <a:rPr lang="el-GR" dirty="0" err="1"/>
              <a:t>Κυβερνοασφάλεια</a:t>
            </a:r>
            <a:r>
              <a:rPr lang="el-GR" dirty="0"/>
              <a:t> στην Ιατρική Απεικόνιση;</a:t>
            </a:r>
            <a:endParaRPr lang="en-US" dirty="0"/>
          </a:p>
        </p:txBody>
      </p:sp>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10</a:t>
            </a:fld>
            <a:endParaRPr lang="en-US"/>
          </a:p>
        </p:txBody>
      </p:sp>
      <p:sp>
        <p:nvSpPr>
          <p:cNvPr id="9" name="Text Placeholder 10">
            <a:extLst>
              <a:ext uri="{FF2B5EF4-FFF2-40B4-BE49-F238E27FC236}">
                <a16:creationId xmlns:a16="http://schemas.microsoft.com/office/drawing/2014/main" id="{12CFB40F-CE6C-0AB8-1B59-006FE32E6C6E}"/>
              </a:ext>
            </a:extLst>
          </p:cNvPr>
          <p:cNvSpPr txBox="1">
            <a:spLocks/>
          </p:cNvSpPr>
          <p:nvPr/>
        </p:nvSpPr>
        <p:spPr>
          <a:xfrm>
            <a:off x="503920" y="451170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b="1" dirty="0"/>
              <a:t>Στόχος:</a:t>
            </a:r>
          </a:p>
        </p:txBody>
      </p:sp>
      <p:sp>
        <p:nvSpPr>
          <p:cNvPr id="10" name="Text Placeholder 22">
            <a:extLst>
              <a:ext uri="{FF2B5EF4-FFF2-40B4-BE49-F238E27FC236}">
                <a16:creationId xmlns:a16="http://schemas.microsoft.com/office/drawing/2014/main" id="{143ED277-C18D-1544-639A-8922137F8C95}"/>
              </a:ext>
            </a:extLst>
          </p:cNvPr>
          <p:cNvSpPr txBox="1">
            <a:spLocks/>
          </p:cNvSpPr>
          <p:nvPr/>
        </p:nvSpPr>
        <p:spPr>
          <a:xfrm>
            <a:off x="652730" y="5005707"/>
            <a:ext cx="6980091" cy="474526"/>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Wingdings" panose="05000000000000000000" pitchFamily="2" charset="2"/>
              <a:buChar char="q"/>
            </a:pPr>
            <a:r>
              <a:rPr lang="el"/>
              <a:t>Παροχή ασφάλειας και αξιοπιστίας κατά τη διαδικασία λήψης αποφάσεων (διάγνωση</a:t>
            </a:r>
            <a:r>
              <a:rPr lang="el" sz="1600"/>
              <a:t>)</a:t>
            </a:r>
          </a:p>
        </p:txBody>
      </p:sp>
      <p:sp>
        <p:nvSpPr>
          <p:cNvPr id="11" name="Text Placeholder 10">
            <a:extLst>
              <a:ext uri="{FF2B5EF4-FFF2-40B4-BE49-F238E27FC236}">
                <a16:creationId xmlns:a16="http://schemas.microsoft.com/office/drawing/2014/main" id="{0C8830F4-B602-EEFD-A20A-B228CE1EDCB8}"/>
              </a:ext>
            </a:extLst>
          </p:cNvPr>
          <p:cNvSpPr txBox="1">
            <a:spLocks/>
          </p:cNvSpPr>
          <p:nvPr/>
        </p:nvSpPr>
        <p:spPr>
          <a:xfrm>
            <a:off x="503920" y="1506265"/>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b="1" dirty="0"/>
              <a:t>Πρόκληση</a:t>
            </a:r>
          </a:p>
        </p:txBody>
      </p:sp>
      <p:sp>
        <p:nvSpPr>
          <p:cNvPr id="12" name="Text Placeholder 22">
            <a:extLst>
              <a:ext uri="{FF2B5EF4-FFF2-40B4-BE49-F238E27FC236}">
                <a16:creationId xmlns:a16="http://schemas.microsoft.com/office/drawing/2014/main" id="{BF4D2D68-BCB5-669A-C3AE-F82B06E80704}"/>
              </a:ext>
            </a:extLst>
          </p:cNvPr>
          <p:cNvSpPr txBox="1">
            <a:spLocks/>
          </p:cNvSpPr>
          <p:nvPr/>
        </p:nvSpPr>
        <p:spPr>
          <a:xfrm>
            <a:off x="503921" y="2113266"/>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Wingdings" panose="05000000000000000000" pitchFamily="2" charset="2"/>
              <a:buChar char="q"/>
            </a:pPr>
            <a:r>
              <a:rPr lang="el" dirty="0">
                <a:solidFill>
                  <a:schemeClr val="tx1"/>
                </a:solidFill>
              </a:rPr>
              <a:t>Η απεικόνιση υγειονομικής περίθαλψης αναφέρεται στη βιοϊατρική απεικόνιση που λαμβάνεται κατά τη διάρκεια της ανατομικής διερεύνησης περιοχής (CT, MRI, US, βιοψίες κ.λπ.) </a:t>
            </a:r>
          </a:p>
          <a:p>
            <a:pPr lvl="1">
              <a:buFont typeface="Wingdings" panose="05000000000000000000" pitchFamily="2" charset="2"/>
              <a:buChar char="q"/>
            </a:pPr>
            <a:r>
              <a:rPr lang="el" dirty="0"/>
              <a:t>Για την ταξινόμηση των εικόνων, εκπαιδεύτηκαν και δοκιμάστηκαν αλγόριθμοι βαθιάς μάθησης</a:t>
            </a:r>
          </a:p>
          <a:p>
            <a:pPr lvl="1">
              <a:buFont typeface="Wingdings" panose="05000000000000000000" pitchFamily="2" charset="2"/>
              <a:buChar char="q"/>
            </a:pPr>
            <a:r>
              <a:rPr lang="el" dirty="0">
                <a:solidFill>
                  <a:schemeClr val="tx1"/>
                </a:solidFill>
              </a:rPr>
              <a:t>Με αυτόν τον τρόπο, είναι δυνατόν να βοηθήσουμε τους γιατρούς να κάνουν σωστή διάγνωση</a:t>
            </a:r>
          </a:p>
        </p:txBody>
      </p:sp>
    </p:spTree>
    <p:extLst>
      <p:ext uri="{BB962C8B-B14F-4D97-AF65-F5344CB8AC3E}">
        <p14:creationId xmlns:p14="http://schemas.microsoft.com/office/powerpoint/2010/main" val="77731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fontScale="90000"/>
          </a:bodyPr>
          <a:lstStyle/>
          <a:p>
            <a:r>
              <a:rPr lang="el-GR" dirty="0" err="1"/>
              <a:t>Κυβερνοασφάλεια</a:t>
            </a:r>
            <a:r>
              <a:rPr lang="el-GR" dirty="0"/>
              <a:t> στην Ιατρική Απεικόνιση;</a:t>
            </a:r>
            <a:endParaRPr lang="en-US"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11</a:t>
            </a:fld>
            <a:endParaRPr lang="en-US"/>
          </a:p>
        </p:txBody>
      </p:sp>
      <p:sp>
        <p:nvSpPr>
          <p:cNvPr id="9" name="Text Placeholder 10">
            <a:extLst>
              <a:ext uri="{FF2B5EF4-FFF2-40B4-BE49-F238E27FC236}">
                <a16:creationId xmlns:a16="http://schemas.microsoft.com/office/drawing/2014/main" id="{12CFB40F-CE6C-0AB8-1B59-006FE32E6C6E}"/>
              </a:ext>
            </a:extLst>
          </p:cNvPr>
          <p:cNvSpPr txBox="1">
            <a:spLocks/>
          </p:cNvSpPr>
          <p:nvPr/>
        </p:nvSpPr>
        <p:spPr>
          <a:xfrm>
            <a:off x="796321" y="1831825"/>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l" sz="1800" dirty="0"/>
              <a:t>Η </a:t>
            </a:r>
            <a:r>
              <a:rPr lang="el" sz="1800" b="0" i="0" dirty="0">
                <a:effectLst/>
              </a:rPr>
              <a:t>πρόσφατη μελέτη</a:t>
            </a:r>
            <a:r>
              <a:rPr lang="el" sz="1800" b="0" i="0" baseline="30000" dirty="0">
                <a:effectLst/>
              </a:rPr>
              <a:t>1</a:t>
            </a:r>
            <a:r>
              <a:rPr lang="el" sz="1800" b="0" i="0" dirty="0">
                <a:effectLst/>
              </a:rPr>
              <a:t> δείχνει ότι τα ιατρικά συστήματα βαθιάς μάθησης μπορούν να τεθούν σε κίνδυνο από προσεκτικά </a:t>
            </a:r>
            <a:r>
              <a:rPr lang="el" sz="1800" b="1" i="0" dirty="0">
                <a:effectLst/>
              </a:rPr>
              <a:t>σχεδιασμένες αντίπαλες επιθέσεις </a:t>
            </a:r>
            <a:r>
              <a:rPr lang="el" sz="1800" b="0" i="0" dirty="0">
                <a:effectLst/>
              </a:rPr>
              <a:t>με μικρές ανεπαίσθητες διαταραχές στις βιο-εικόνες.</a:t>
            </a:r>
          </a:p>
          <a:p>
            <a:pPr marL="0" indent="0">
              <a:buNone/>
            </a:pPr>
            <a:endParaRPr lang="en-US" sz="1800" dirty="0"/>
          </a:p>
          <a:p>
            <a:pPr marL="0" indent="0">
              <a:buNone/>
            </a:pPr>
            <a:r>
              <a:rPr lang="el" sz="1800" dirty="0">
                <a:sym typeface="Wingdings" panose="05000000000000000000" pitchFamily="2" charset="2"/>
              </a:rPr>
              <a:t> Αυτό θέτει σε κίνδυνο την αξιοπιστία και την ασφάλεια της διαδικασίας διάγνωσης από μοντέλα DL(</a:t>
            </a:r>
            <a:r>
              <a:rPr lang="el" sz="1800" b="0" i="0" dirty="0">
                <a:effectLst/>
              </a:rPr>
              <a:t>βαθιάς μάθησης</a:t>
            </a:r>
            <a:r>
              <a:rPr lang="el" sz="1800" dirty="0">
                <a:sym typeface="Wingdings" panose="05000000000000000000" pitchFamily="2" charset="2"/>
              </a:rPr>
              <a:t>).</a:t>
            </a:r>
            <a:endParaRPr lang="en-US" sz="1800" dirty="0"/>
          </a:p>
          <a:p>
            <a:pPr marL="0" indent="0">
              <a:buNone/>
            </a:pPr>
            <a:endParaRPr lang="en-US" sz="1800" b="1" dirty="0"/>
          </a:p>
        </p:txBody>
      </p:sp>
      <p:sp>
        <p:nvSpPr>
          <p:cNvPr id="10" name="Text Placeholder 22">
            <a:extLst>
              <a:ext uri="{FF2B5EF4-FFF2-40B4-BE49-F238E27FC236}">
                <a16:creationId xmlns:a16="http://schemas.microsoft.com/office/drawing/2014/main" id="{143ED277-C18D-1544-639A-8922137F8C95}"/>
              </a:ext>
            </a:extLst>
          </p:cNvPr>
          <p:cNvSpPr txBox="1">
            <a:spLocks/>
          </p:cNvSpPr>
          <p:nvPr/>
        </p:nvSpPr>
        <p:spPr>
          <a:xfrm>
            <a:off x="824241" y="2379955"/>
            <a:ext cx="6980091" cy="474526"/>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endParaRPr lang="en-GB" sz="1600"/>
          </a:p>
        </p:txBody>
      </p:sp>
      <p:sp>
        <p:nvSpPr>
          <p:cNvPr id="11" name="Text Placeholder 10">
            <a:extLst>
              <a:ext uri="{FF2B5EF4-FFF2-40B4-BE49-F238E27FC236}">
                <a16:creationId xmlns:a16="http://schemas.microsoft.com/office/drawing/2014/main" id="{0C8830F4-B602-EEFD-A20A-B228CE1EDCB8}"/>
              </a:ext>
            </a:extLst>
          </p:cNvPr>
          <p:cNvSpPr txBox="1">
            <a:spLocks/>
          </p:cNvSpPr>
          <p:nvPr/>
        </p:nvSpPr>
        <p:spPr>
          <a:xfrm>
            <a:off x="802640" y="2421316"/>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1600">
              <a:solidFill>
                <a:schemeClr val="tx2"/>
              </a:solidFill>
            </a:endParaRPr>
          </a:p>
        </p:txBody>
      </p:sp>
      <p:sp>
        <p:nvSpPr>
          <p:cNvPr id="12" name="Text Placeholder 22">
            <a:extLst>
              <a:ext uri="{FF2B5EF4-FFF2-40B4-BE49-F238E27FC236}">
                <a16:creationId xmlns:a16="http://schemas.microsoft.com/office/drawing/2014/main" id="{BF4D2D68-BCB5-669A-C3AE-F82B06E80704}"/>
              </a:ext>
            </a:extLst>
          </p:cNvPr>
          <p:cNvSpPr txBox="1">
            <a:spLocks/>
          </p:cNvSpPr>
          <p:nvPr/>
        </p:nvSpPr>
        <p:spPr>
          <a:xfrm>
            <a:off x="796322" y="2824535"/>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endParaRPr lang="en-GB" sz="1600">
              <a:solidFill>
                <a:schemeClr val="tx1"/>
              </a:solidFill>
            </a:endParaRPr>
          </a:p>
        </p:txBody>
      </p:sp>
      <p:sp>
        <p:nvSpPr>
          <p:cNvPr id="4" name="CasellaDiTesto 3">
            <a:extLst>
              <a:ext uri="{FF2B5EF4-FFF2-40B4-BE49-F238E27FC236}">
                <a16:creationId xmlns:a16="http://schemas.microsoft.com/office/drawing/2014/main" id="{2B6CE35C-C520-E8BE-6D74-A9A2AE0B01D5}"/>
              </a:ext>
            </a:extLst>
          </p:cNvPr>
          <p:cNvSpPr txBox="1"/>
          <p:nvPr/>
        </p:nvSpPr>
        <p:spPr>
          <a:xfrm>
            <a:off x="824241" y="5688563"/>
            <a:ext cx="6096000" cy="400110"/>
          </a:xfrm>
          <a:prstGeom prst="rect">
            <a:avLst/>
          </a:prstGeom>
          <a:noFill/>
        </p:spPr>
        <p:txBody>
          <a:bodyPr wrap="square">
            <a:spAutoFit/>
          </a:bodyPr>
          <a:lstStyle/>
          <a:p>
            <a:r>
              <a:rPr lang="el" sz="1000" b="0" i="0">
                <a:solidFill>
                  <a:srgbClr val="222222"/>
                </a:solidFill>
                <a:effectLst/>
                <a:latin typeface="Arial" panose="020B0604020202020204" pitchFamily="34" charset="0"/>
              </a:rPr>
              <a:t>1: Ma, X., Niu, Y., Gu, L., Wang, Y., Zhao, Y., Bailey, J., &amp;; Lu, F. (2021). Κατανόηση των εχθρικών επιθέσεων σε συστήματα ανάλυσης ιατρικής εικόνας που βασίζονται σε βαθιά μάθηση. </a:t>
            </a:r>
            <a:r>
              <a:rPr lang="el" sz="1000" b="0" i="1">
                <a:solidFill>
                  <a:srgbClr val="222222"/>
                </a:solidFill>
                <a:effectLst/>
                <a:latin typeface="Arial" panose="020B0604020202020204" pitchFamily="34" charset="0"/>
              </a:rPr>
              <a:t>Αναγνώριση προτύπων</a:t>
            </a:r>
            <a:r>
              <a:rPr lang="el" sz="1000" b="0" i="0">
                <a:solidFill>
                  <a:srgbClr val="222222"/>
                </a:solidFill>
                <a:effectLst/>
                <a:latin typeface="Arial" panose="020B0604020202020204" pitchFamily="34" charset="0"/>
              </a:rPr>
              <a:t>, </a:t>
            </a:r>
            <a:r>
              <a:rPr lang="el" sz="1000" b="0" i="1">
                <a:solidFill>
                  <a:srgbClr val="222222"/>
                </a:solidFill>
                <a:effectLst/>
                <a:latin typeface="Arial" panose="020B0604020202020204" pitchFamily="34" charset="0"/>
              </a:rPr>
              <a:t>110</a:t>
            </a:r>
            <a:r>
              <a:rPr lang="el" sz="1000" b="0" i="0">
                <a:solidFill>
                  <a:srgbClr val="222222"/>
                </a:solidFill>
                <a:effectLst/>
                <a:latin typeface="Arial" panose="020B0604020202020204" pitchFamily="34" charset="0"/>
              </a:rPr>
              <a:t>, 107332.</a:t>
            </a:r>
            <a:endParaRPr lang="it-IT" sz="1000"/>
          </a:p>
        </p:txBody>
      </p:sp>
    </p:spTree>
    <p:extLst>
      <p:ext uri="{BB962C8B-B14F-4D97-AF65-F5344CB8AC3E}">
        <p14:creationId xmlns:p14="http://schemas.microsoft.com/office/powerpoint/2010/main" val="3606967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a:xfrm>
            <a:off x="1117600" y="408820"/>
            <a:ext cx="8614229" cy="949467"/>
          </a:xfrm>
        </p:spPr>
        <p:txBody>
          <a:bodyPr>
            <a:normAutofit fontScale="90000"/>
          </a:bodyPr>
          <a:lstStyle/>
          <a:p>
            <a:r>
              <a:rPr lang="el-GR" dirty="0" err="1"/>
              <a:t>Κυβερνοασφάλεια</a:t>
            </a:r>
            <a:r>
              <a:rPr lang="el-GR" dirty="0"/>
              <a:t> στην Ιατρική Απεικόνιση;</a:t>
            </a:r>
            <a:endParaRPr lang="en-US"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12</a:t>
            </a:fld>
            <a:endParaRPr lang="en-US"/>
          </a:p>
        </p:txBody>
      </p:sp>
      <p:sp>
        <p:nvSpPr>
          <p:cNvPr id="9" name="Text Placeholder 10">
            <a:extLst>
              <a:ext uri="{FF2B5EF4-FFF2-40B4-BE49-F238E27FC236}">
                <a16:creationId xmlns:a16="http://schemas.microsoft.com/office/drawing/2014/main" id="{12CFB40F-CE6C-0AB8-1B59-006FE32E6C6E}"/>
              </a:ext>
            </a:extLst>
          </p:cNvPr>
          <p:cNvSpPr txBox="1">
            <a:spLocks/>
          </p:cNvSpPr>
          <p:nvPr/>
        </p:nvSpPr>
        <p:spPr>
          <a:xfrm>
            <a:off x="796321" y="1657951"/>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600">
              <a:solidFill>
                <a:schemeClr val="tx2"/>
              </a:solidFill>
            </a:endParaRPr>
          </a:p>
          <a:p>
            <a:r>
              <a:rPr lang="el" b="1"/>
              <a:t>Προβλήματα</a:t>
            </a:r>
          </a:p>
        </p:txBody>
      </p:sp>
      <p:sp>
        <p:nvSpPr>
          <p:cNvPr id="10" name="Text Placeholder 22">
            <a:extLst>
              <a:ext uri="{FF2B5EF4-FFF2-40B4-BE49-F238E27FC236}">
                <a16:creationId xmlns:a16="http://schemas.microsoft.com/office/drawing/2014/main" id="{143ED277-C18D-1544-639A-8922137F8C95}"/>
              </a:ext>
            </a:extLst>
          </p:cNvPr>
          <p:cNvSpPr txBox="1">
            <a:spLocks/>
          </p:cNvSpPr>
          <p:nvPr/>
        </p:nvSpPr>
        <p:spPr>
          <a:xfrm>
            <a:off x="824241" y="2379955"/>
            <a:ext cx="6980091" cy="474526"/>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Wingdings" panose="05000000000000000000" pitchFamily="2" charset="2"/>
              <a:buChar char="q"/>
            </a:pPr>
            <a:endParaRPr lang="en-GB" sz="1600" dirty="0"/>
          </a:p>
          <a:p>
            <a:pPr lvl="1">
              <a:buFont typeface="Wingdings" panose="05000000000000000000" pitchFamily="2" charset="2"/>
              <a:buChar char="q"/>
            </a:pPr>
            <a:endParaRPr lang="en-GB" sz="1600" dirty="0"/>
          </a:p>
          <a:p>
            <a:pPr lvl="1">
              <a:buFont typeface="Wingdings" panose="05000000000000000000" pitchFamily="2" charset="2"/>
              <a:buChar char="q"/>
            </a:pPr>
            <a:r>
              <a:rPr lang="el" dirty="0"/>
              <a:t>Πώς οι γιατροί μπορούν να έχουν εμπιστοσύνη στην τεχνητή νοημοσύνη;</a:t>
            </a:r>
          </a:p>
          <a:p>
            <a:pPr lvl="1">
              <a:buFont typeface="Wingdings" panose="05000000000000000000" pitchFamily="2" charset="2"/>
              <a:buChar char="q"/>
            </a:pPr>
            <a:r>
              <a:rPr lang="el" dirty="0"/>
              <a:t>Πώς λειτουργεί η τεχνητή νοημοσύνη κατά την ταξινόμηση;</a:t>
            </a:r>
          </a:p>
          <a:p>
            <a:pPr lvl="1">
              <a:buFont typeface="Wingdings" panose="05000000000000000000" pitchFamily="2" charset="2"/>
              <a:buChar char="q"/>
            </a:pPr>
            <a:r>
              <a:rPr lang="el" dirty="0"/>
              <a:t>Πώς μπορεί να αποφύγει τις επιθέσεις και να βελτιώσει την ασφάλεια;</a:t>
            </a:r>
          </a:p>
        </p:txBody>
      </p:sp>
      <p:sp>
        <p:nvSpPr>
          <p:cNvPr id="11" name="Text Placeholder 10">
            <a:extLst>
              <a:ext uri="{FF2B5EF4-FFF2-40B4-BE49-F238E27FC236}">
                <a16:creationId xmlns:a16="http://schemas.microsoft.com/office/drawing/2014/main" id="{0C8830F4-B602-EEFD-A20A-B228CE1EDCB8}"/>
              </a:ext>
            </a:extLst>
          </p:cNvPr>
          <p:cNvSpPr txBox="1">
            <a:spLocks/>
          </p:cNvSpPr>
          <p:nvPr/>
        </p:nvSpPr>
        <p:spPr>
          <a:xfrm>
            <a:off x="796321" y="2478506"/>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1600">
              <a:solidFill>
                <a:schemeClr val="tx2"/>
              </a:solidFill>
            </a:endParaRPr>
          </a:p>
        </p:txBody>
      </p:sp>
      <p:sp>
        <p:nvSpPr>
          <p:cNvPr id="12" name="Text Placeholder 22">
            <a:extLst>
              <a:ext uri="{FF2B5EF4-FFF2-40B4-BE49-F238E27FC236}">
                <a16:creationId xmlns:a16="http://schemas.microsoft.com/office/drawing/2014/main" id="{BF4D2D68-BCB5-669A-C3AE-F82B06E80704}"/>
              </a:ext>
            </a:extLst>
          </p:cNvPr>
          <p:cNvSpPr txBox="1">
            <a:spLocks/>
          </p:cNvSpPr>
          <p:nvPr/>
        </p:nvSpPr>
        <p:spPr>
          <a:xfrm>
            <a:off x="796322" y="2824535"/>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endParaRPr lang="en-GB" sz="1600">
              <a:solidFill>
                <a:schemeClr val="tx1"/>
              </a:solidFill>
            </a:endParaRPr>
          </a:p>
        </p:txBody>
      </p:sp>
    </p:spTree>
    <p:extLst>
      <p:ext uri="{BB962C8B-B14F-4D97-AF65-F5344CB8AC3E}">
        <p14:creationId xmlns:p14="http://schemas.microsoft.com/office/powerpoint/2010/main" val="217652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fontScale="90000"/>
          </a:bodyPr>
          <a:lstStyle/>
          <a:p>
            <a:r>
              <a:rPr lang="el" dirty="0"/>
              <a:t>Ασφάλεια στον κυβερνοχώρο στην υγειονομική περίθαλψη Απεικόνιση;</a:t>
            </a:r>
            <a:endParaRPr lang="en-US"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13</a:t>
            </a:fld>
            <a:endParaRPr lang="en-US"/>
          </a:p>
        </p:txBody>
      </p:sp>
      <p:sp>
        <p:nvSpPr>
          <p:cNvPr id="9" name="Text Placeholder 10">
            <a:extLst>
              <a:ext uri="{FF2B5EF4-FFF2-40B4-BE49-F238E27FC236}">
                <a16:creationId xmlns:a16="http://schemas.microsoft.com/office/drawing/2014/main" id="{12CFB40F-CE6C-0AB8-1B59-006FE32E6C6E}"/>
              </a:ext>
            </a:extLst>
          </p:cNvPr>
          <p:cNvSpPr txBox="1">
            <a:spLocks/>
          </p:cNvSpPr>
          <p:nvPr/>
        </p:nvSpPr>
        <p:spPr>
          <a:xfrm>
            <a:off x="796321" y="1657951"/>
            <a:ext cx="6980092" cy="820555"/>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600">
              <a:solidFill>
                <a:schemeClr val="tx2"/>
              </a:solidFill>
            </a:endParaRPr>
          </a:p>
          <a:p>
            <a:r>
              <a:rPr lang="el" sz="1600">
                <a:solidFill>
                  <a:schemeClr val="tx2"/>
                </a:solidFill>
              </a:rPr>
              <a:t>                                               </a:t>
            </a:r>
            <a:r>
              <a:rPr lang="el" b="1">
                <a:solidFill>
                  <a:schemeClr val="tx2"/>
                </a:solidFill>
              </a:rPr>
              <a:t>Λύση </a:t>
            </a:r>
          </a:p>
        </p:txBody>
      </p:sp>
      <p:sp>
        <p:nvSpPr>
          <p:cNvPr id="11" name="Text Placeholder 10">
            <a:extLst>
              <a:ext uri="{FF2B5EF4-FFF2-40B4-BE49-F238E27FC236}">
                <a16:creationId xmlns:a16="http://schemas.microsoft.com/office/drawing/2014/main" id="{0C8830F4-B602-EEFD-A20A-B228CE1EDCB8}"/>
              </a:ext>
            </a:extLst>
          </p:cNvPr>
          <p:cNvSpPr txBox="1">
            <a:spLocks/>
          </p:cNvSpPr>
          <p:nvPr/>
        </p:nvSpPr>
        <p:spPr>
          <a:xfrm>
            <a:off x="1019841" y="215732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1600">
              <a:solidFill>
                <a:schemeClr val="tx2"/>
              </a:solidFill>
            </a:endParaRPr>
          </a:p>
        </p:txBody>
      </p:sp>
      <p:sp>
        <p:nvSpPr>
          <p:cNvPr id="12" name="Text Placeholder 22">
            <a:extLst>
              <a:ext uri="{FF2B5EF4-FFF2-40B4-BE49-F238E27FC236}">
                <a16:creationId xmlns:a16="http://schemas.microsoft.com/office/drawing/2014/main" id="{BF4D2D68-BCB5-669A-C3AE-F82B06E80704}"/>
              </a:ext>
            </a:extLst>
          </p:cNvPr>
          <p:cNvSpPr txBox="1">
            <a:spLocks/>
          </p:cNvSpPr>
          <p:nvPr/>
        </p:nvSpPr>
        <p:spPr>
          <a:xfrm>
            <a:off x="796322" y="2824535"/>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endParaRPr lang="en-GB" sz="1600">
              <a:solidFill>
                <a:schemeClr val="tx1"/>
              </a:solidFill>
            </a:endParaRPr>
          </a:p>
        </p:txBody>
      </p:sp>
      <p:sp>
        <p:nvSpPr>
          <p:cNvPr id="3" name="Ovale 2">
            <a:extLst>
              <a:ext uri="{FF2B5EF4-FFF2-40B4-BE49-F238E27FC236}">
                <a16:creationId xmlns:a16="http://schemas.microsoft.com/office/drawing/2014/main" id="{4C7B7F20-9FBE-F873-4ACF-E13401DD45D6}"/>
              </a:ext>
            </a:extLst>
          </p:cNvPr>
          <p:cNvSpPr/>
          <p:nvPr/>
        </p:nvSpPr>
        <p:spPr>
          <a:xfrm>
            <a:off x="906780" y="3345180"/>
            <a:ext cx="2537366" cy="208026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 dirty="0"/>
              <a:t>Εξηγήσιμη τεχνητή νοημοσύνη </a:t>
            </a:r>
            <a:r>
              <a:rPr lang="it-IT" dirty="0">
                <a:sym typeface="Wingdings" panose="05000000000000000000" pitchFamily="2" charset="2"/>
              </a:rPr>
              <a:t></a:t>
            </a:r>
            <a:r>
              <a:rPr lang="el" dirty="0"/>
              <a:t> Αξιοπιστία</a:t>
            </a:r>
            <a:endParaRPr lang="it-IT" dirty="0"/>
          </a:p>
        </p:txBody>
      </p:sp>
      <p:sp>
        <p:nvSpPr>
          <p:cNvPr id="4" name="Ovale 3">
            <a:extLst>
              <a:ext uri="{FF2B5EF4-FFF2-40B4-BE49-F238E27FC236}">
                <a16:creationId xmlns:a16="http://schemas.microsoft.com/office/drawing/2014/main" id="{16050D04-2AE0-E6CB-CE45-95F3E02D403F}"/>
              </a:ext>
            </a:extLst>
          </p:cNvPr>
          <p:cNvSpPr/>
          <p:nvPr/>
        </p:nvSpPr>
        <p:spPr>
          <a:xfrm>
            <a:off x="4839591" y="3229637"/>
            <a:ext cx="2324100" cy="198882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 dirty="0"/>
              <a:t>Αντιπαραθετική μηχανική μάθηση </a:t>
            </a:r>
            <a:r>
              <a:rPr lang="it-IT" dirty="0">
                <a:sym typeface="Wingdings" panose="05000000000000000000" pitchFamily="2" charset="2"/>
              </a:rPr>
              <a:t></a:t>
            </a:r>
            <a:r>
              <a:rPr lang="el" dirty="0"/>
              <a:t> Ασφάλεια</a:t>
            </a:r>
            <a:endParaRPr lang="it-IT" dirty="0"/>
          </a:p>
        </p:txBody>
      </p:sp>
      <p:cxnSp>
        <p:nvCxnSpPr>
          <p:cNvPr id="15" name="Connettore 2 14">
            <a:extLst>
              <a:ext uri="{FF2B5EF4-FFF2-40B4-BE49-F238E27FC236}">
                <a16:creationId xmlns:a16="http://schemas.microsoft.com/office/drawing/2014/main" id="{E4BE3DF2-F9C4-C39E-BCC5-7C83EA4B5118}"/>
              </a:ext>
            </a:extLst>
          </p:cNvPr>
          <p:cNvCxnSpPr/>
          <p:nvPr/>
        </p:nvCxnSpPr>
        <p:spPr>
          <a:xfrm>
            <a:off x="4509887" y="2682240"/>
            <a:ext cx="600593" cy="5473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nettore 2 15">
            <a:extLst>
              <a:ext uri="{FF2B5EF4-FFF2-40B4-BE49-F238E27FC236}">
                <a16:creationId xmlns:a16="http://schemas.microsoft.com/office/drawing/2014/main" id="{0C080EAB-7F53-7743-37B1-67B676F68138}"/>
              </a:ext>
            </a:extLst>
          </p:cNvPr>
          <p:cNvCxnSpPr>
            <a:cxnSpLocks/>
          </p:cNvCxnSpPr>
          <p:nvPr/>
        </p:nvCxnSpPr>
        <p:spPr>
          <a:xfrm flipH="1">
            <a:off x="2875280" y="2726981"/>
            <a:ext cx="568866" cy="5754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6969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AAFB-D54E-C5C9-A3C7-91713DB2760C}"/>
            </a:ext>
          </a:extLst>
        </p:cNvPr>
        <p:cNvGrpSpPr/>
        <p:nvPr/>
      </p:nvGrpSpPr>
      <p:grpSpPr>
        <a:xfrm>
          <a:off x="0" y="0"/>
          <a:ext cx="0" cy="0"/>
          <a:chOff x="0" y="0"/>
          <a:chExt cx="0" cy="0"/>
        </a:xfrm>
      </p:grpSpPr>
      <p:sp>
        <p:nvSpPr>
          <p:cNvPr id="10" name="Subtitle 9">
            <a:extLst>
              <a:ext uri="{FF2B5EF4-FFF2-40B4-BE49-F238E27FC236}">
                <a16:creationId xmlns:a16="http://schemas.microsoft.com/office/drawing/2014/main" id="{7B92CDDF-F0CE-33FA-C5C5-7A80FACBB869}"/>
              </a:ext>
            </a:extLst>
          </p:cNvPr>
          <p:cNvSpPr>
            <a:spLocks noGrp="1"/>
          </p:cNvSpPr>
          <p:nvPr>
            <p:ph type="subTitle" idx="1"/>
          </p:nvPr>
        </p:nvSpPr>
        <p:spPr>
          <a:xfrm>
            <a:off x="6531352" y="2315256"/>
            <a:ext cx="4786877" cy="763899"/>
          </a:xfrm>
        </p:spPr>
        <p:txBody>
          <a:bodyPr>
            <a:noAutofit/>
          </a:bodyPr>
          <a:lstStyle/>
          <a:p>
            <a:r>
              <a:rPr lang="el" sz="4000" b="1" dirty="0"/>
              <a:t>02. Επεξηγήσιμη τεχνητή νοημοσύνη</a:t>
            </a:r>
          </a:p>
        </p:txBody>
      </p:sp>
      <p:grpSp>
        <p:nvGrpSpPr>
          <p:cNvPr id="44" name="Group 43">
            <a:extLst>
              <a:ext uri="{FF2B5EF4-FFF2-40B4-BE49-F238E27FC236}">
                <a16:creationId xmlns:a16="http://schemas.microsoft.com/office/drawing/2014/main" id="{54CF2BD4-4184-AB27-261B-B2D5D0D19767}"/>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A3CCD9D6-7933-E964-5B83-18AA99008C30}"/>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1CC2FE8D-30D9-A9AB-38E1-9B5B0CF8EB7D}"/>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2CF7A7DC-EA23-0068-C33D-CFBF95CA4D89}"/>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F8DBC17F-A419-C4BC-83C5-13E67F239E26}"/>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6A30812-A2E6-3F15-C7F3-BBA67C4081D5}"/>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2FB8D47-EAB1-949E-E8F7-4ACFE6BAFA6E}"/>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0108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6220-D671-E450-B5E3-D706F1B0C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30D8F-28F9-06A2-DEEB-C89EF44CB4BE}"/>
              </a:ext>
            </a:extLst>
          </p:cNvPr>
          <p:cNvSpPr>
            <a:spLocks noGrp="1"/>
          </p:cNvSpPr>
          <p:nvPr>
            <p:ph type="ctrTitle"/>
          </p:nvPr>
        </p:nvSpPr>
        <p:spPr/>
        <p:txBody>
          <a:bodyPr/>
          <a:lstStyle/>
          <a:p>
            <a:r>
              <a:rPr lang="el" dirty="0"/>
              <a:t>Τι είναι η Εξηγησιμότητα;</a:t>
            </a:r>
          </a:p>
        </p:txBody>
      </p:sp>
      <p:sp>
        <p:nvSpPr>
          <p:cNvPr id="3" name="Content Placeholder 2">
            <a:extLst>
              <a:ext uri="{FF2B5EF4-FFF2-40B4-BE49-F238E27FC236}">
                <a16:creationId xmlns:a16="http://schemas.microsoft.com/office/drawing/2014/main" id="{3BB51B27-35C5-AB7C-34F3-5FC3EDF58A85}"/>
              </a:ext>
            </a:extLst>
          </p:cNvPr>
          <p:cNvSpPr>
            <a:spLocks noGrp="1"/>
          </p:cNvSpPr>
          <p:nvPr>
            <p:ph sz="quarter" idx="17"/>
          </p:nvPr>
        </p:nvSpPr>
        <p:spPr/>
        <p:txBody>
          <a:bodyPr>
            <a:normAutofit fontScale="92500"/>
          </a:bodyPr>
          <a:lstStyle/>
          <a:p>
            <a:r>
              <a:rPr lang="el" sz="2400" b="1" dirty="0"/>
              <a:t>Η επεξηγησιμότητα </a:t>
            </a:r>
            <a:r>
              <a:rPr lang="el" sz="2400" dirty="0"/>
              <a:t>είναι το χαρακτηριστικό που "εξηγεί" πώς λειτουργεί ένα μοντέλο DL.</a:t>
            </a:r>
          </a:p>
          <a:p>
            <a:r>
              <a:rPr lang="el" sz="2400" dirty="0"/>
              <a:t>Το σημείο εκκίνησης είναι το μοντέλο "μαύρου κουτιού", στο οποίο δεν γνωρίζουμε τι υπάρχει μέσα και πώς λειτουργεί ένα δίκτυο</a:t>
            </a:r>
          </a:p>
          <a:p>
            <a:endParaRPr lang="en-US" sz="2400" dirty="0"/>
          </a:p>
          <a:p>
            <a:pPr marL="0" indent="0">
              <a:buNone/>
            </a:pPr>
            <a:r>
              <a:rPr lang="el" sz="2400" dirty="0">
                <a:sym typeface="Wingdings" panose="05000000000000000000" pitchFamily="2" charset="2"/>
              </a:rPr>
              <a:t></a:t>
            </a:r>
            <a:r>
              <a:rPr lang="el" sz="2400" dirty="0"/>
              <a:t>Στο μοντέλο του μαύρου κουτιού, βλέπουμε μόνο την είσοδο και την έξοδο</a:t>
            </a:r>
            <a:endParaRPr lang="en-US" sz="2000"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6AFF1865-FDD7-FC31-54EE-A82171CA2EAB}"/>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7A42DDE-B0DB-1F37-2C16-98A20BA6C0A3}"/>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29297930-3512-7D2D-C17A-0FE1349D8951}"/>
              </a:ext>
            </a:extLst>
          </p:cNvPr>
          <p:cNvSpPr>
            <a:spLocks noGrp="1"/>
          </p:cNvSpPr>
          <p:nvPr>
            <p:ph type="sldNum" sz="quarter" idx="4"/>
          </p:nvPr>
        </p:nvSpPr>
        <p:spPr/>
        <p:txBody>
          <a:bodyPr/>
          <a:lstStyle/>
          <a:p>
            <a:fld id="{3A98EE3D-8CD1-4C3F-BD1C-C98C9596463C}" type="slidenum">
              <a:rPr lang="en-US" smtClean="0"/>
              <a:pPr/>
              <a:t>15</a:t>
            </a:fld>
            <a:endParaRPr lang="en-US"/>
          </a:p>
        </p:txBody>
      </p:sp>
    </p:spTree>
    <p:extLst>
      <p:ext uri="{BB962C8B-B14F-4D97-AF65-F5344CB8AC3E}">
        <p14:creationId xmlns:p14="http://schemas.microsoft.com/office/powerpoint/2010/main" val="899392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C332-6508-A1A1-56EE-714534498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F8846-9A9D-B2A5-058B-5E29D17741E0}"/>
              </a:ext>
            </a:extLst>
          </p:cNvPr>
          <p:cNvSpPr>
            <a:spLocks noGrp="1"/>
          </p:cNvSpPr>
          <p:nvPr>
            <p:ph type="ctrTitle"/>
          </p:nvPr>
        </p:nvSpPr>
        <p:spPr>
          <a:xfrm>
            <a:off x="796322" y="408820"/>
            <a:ext cx="9424638" cy="949467"/>
          </a:xfrm>
        </p:spPr>
        <p:txBody>
          <a:bodyPr>
            <a:normAutofit fontScale="90000"/>
          </a:bodyPr>
          <a:lstStyle/>
          <a:p>
            <a:r>
              <a:rPr lang="el"/>
              <a:t>Τεχνητή νοημοσύνη στη βιοϊατρική απεικόνιση: μια γενική προσέγγιση</a:t>
            </a:r>
          </a:p>
        </p:txBody>
      </p:sp>
      <p:sp>
        <p:nvSpPr>
          <p:cNvPr id="3" name="Content Placeholder 2">
            <a:extLst>
              <a:ext uri="{FF2B5EF4-FFF2-40B4-BE49-F238E27FC236}">
                <a16:creationId xmlns:a16="http://schemas.microsoft.com/office/drawing/2014/main" id="{2AB50C5B-CC33-F7CA-741F-299CCC0759A9}"/>
              </a:ext>
            </a:extLst>
          </p:cNvPr>
          <p:cNvSpPr>
            <a:spLocks noGrp="1"/>
          </p:cNvSpPr>
          <p:nvPr>
            <p:ph sz="quarter" idx="17"/>
          </p:nvPr>
        </p:nvSpPr>
        <p:spPr>
          <a:xfrm>
            <a:off x="1362465" y="1704756"/>
            <a:ext cx="10829535" cy="3253897"/>
          </a:xfrm>
        </p:spPr>
        <p:txBody>
          <a:bodyPr/>
          <a:lstStyle/>
          <a:p>
            <a:pPr marL="0" indent="0">
              <a:buNone/>
            </a:pPr>
            <a:r>
              <a:rPr lang="el-GR" sz="1600" b="1" dirty="0"/>
              <a:t>Σύνολο Δεδομένων                 Εκπαίδευση </a:t>
            </a:r>
            <a:r>
              <a:rPr lang="en-US" sz="1600" b="1" dirty="0"/>
              <a:t>DL </a:t>
            </a:r>
            <a:r>
              <a:rPr lang="el-GR" sz="1600" b="1" dirty="0"/>
              <a:t>και Δοκιμή</a:t>
            </a:r>
            <a:r>
              <a:rPr lang="en-US" sz="1600" b="1" dirty="0"/>
              <a:t> </a:t>
            </a:r>
            <a:r>
              <a:rPr lang="el-GR" sz="1600" b="1" dirty="0"/>
              <a:t>		   </a:t>
            </a:r>
            <a:r>
              <a:rPr lang="el-GR" sz="1600" b="1" dirty="0" err="1"/>
              <a:t>Αξιολόγιση</a:t>
            </a:r>
            <a:r>
              <a:rPr lang="el-GR" sz="1600" b="1" dirty="0"/>
              <a:t> Αποτελεσμάτων </a:t>
            </a:r>
            <a:endParaRPr lang="en-US" sz="1600" b="1" dirty="0"/>
          </a:p>
          <a:p>
            <a:pPr marL="0" indent="0">
              <a:buNone/>
            </a:pPr>
            <a:r>
              <a:rPr lang="en-US" sz="1600" b="1" dirty="0"/>
              <a:t> </a:t>
            </a:r>
          </a:p>
          <a:p>
            <a:pPr marL="0" indent="0">
              <a:buNone/>
            </a:pPr>
            <a:r>
              <a:rPr lang="el" sz="1600" b="1" dirty="0"/>
              <a:t>                                                                                                                         Ποσοτικά αποτελέσματα</a:t>
            </a:r>
          </a:p>
          <a:p>
            <a:pPr marL="0" indent="0">
              <a:buNone/>
            </a:pPr>
            <a:endParaRPr lang="en-US" sz="1600" b="1" dirty="0"/>
          </a:p>
          <a:p>
            <a:pPr marL="0" indent="0">
              <a:buNone/>
            </a:pPr>
            <a:r>
              <a:rPr lang="el" sz="1600" b="1" dirty="0"/>
              <a:t>                                                                                                                          Ποιοτικά αποτελέσματα</a:t>
            </a:r>
          </a:p>
          <a:p>
            <a:endParaRPr lang="en-US" dirty="0"/>
          </a:p>
        </p:txBody>
      </p:sp>
      <p:sp>
        <p:nvSpPr>
          <p:cNvPr id="5" name="Footer Placeholder 4">
            <a:extLst>
              <a:ext uri="{FF2B5EF4-FFF2-40B4-BE49-F238E27FC236}">
                <a16:creationId xmlns:a16="http://schemas.microsoft.com/office/drawing/2014/main" id="{FD3BD8D8-C3BF-D84E-79A5-BD860749445B}"/>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457AFBB-63AF-04C0-85EA-9875A667D146}"/>
              </a:ext>
            </a:extLst>
          </p:cNvPr>
          <p:cNvSpPr>
            <a:spLocks noGrp="1"/>
          </p:cNvSpPr>
          <p:nvPr>
            <p:ph type="sldNum" sz="quarter" idx="4"/>
          </p:nvPr>
        </p:nvSpPr>
        <p:spPr/>
        <p:txBody>
          <a:bodyPr/>
          <a:lstStyle/>
          <a:p>
            <a:fld id="{3A98EE3D-8CD1-4C3F-BD1C-C98C9596463C}" type="slidenum">
              <a:rPr lang="en-US" smtClean="0"/>
              <a:pPr/>
              <a:t>16</a:t>
            </a:fld>
            <a:endParaRPr lang="en-US"/>
          </a:p>
        </p:txBody>
      </p:sp>
      <p:pic>
        <p:nvPicPr>
          <p:cNvPr id="11" name="Immagine 10" descr="Εικόνα που περιέχει χάρτη&#10;&#10;Περιγραφή που δημιουργείται αυτόματα">
            <a:extLst>
              <a:ext uri="{FF2B5EF4-FFF2-40B4-BE49-F238E27FC236}">
                <a16:creationId xmlns:a16="http://schemas.microsoft.com/office/drawing/2014/main" id="{B34B4880-7FDD-2DA8-BC50-75D86A010CDF}"/>
              </a:ext>
            </a:extLst>
          </p:cNvPr>
          <p:cNvPicPr>
            <a:picLocks noChangeAspect="1"/>
          </p:cNvPicPr>
          <p:nvPr/>
        </p:nvPicPr>
        <p:blipFill>
          <a:blip r:embed="rId2"/>
          <a:stretch>
            <a:fillRect/>
          </a:stretch>
        </p:blipFill>
        <p:spPr>
          <a:xfrm>
            <a:off x="308448" y="2097087"/>
            <a:ext cx="1257300" cy="1676400"/>
          </a:xfrm>
          <a:prstGeom prst="rect">
            <a:avLst/>
          </a:prstGeom>
        </p:spPr>
      </p:pic>
      <p:pic>
        <p:nvPicPr>
          <p:cNvPr id="13" name="Immagine 12" descr="Εικόνα που περιέχει μονόχρωμη, Μονόχρωμη φωτογραφία, ασπρόμαυρη, φύση&#10;&#10;Περιγραφή που δημιουργείται αυτόματα">
            <a:extLst>
              <a:ext uri="{FF2B5EF4-FFF2-40B4-BE49-F238E27FC236}">
                <a16:creationId xmlns:a16="http://schemas.microsoft.com/office/drawing/2014/main" id="{64D14808-F244-14A3-BD66-F9C40D02C600}"/>
              </a:ext>
            </a:extLst>
          </p:cNvPr>
          <p:cNvPicPr>
            <a:picLocks noChangeAspect="1"/>
          </p:cNvPicPr>
          <p:nvPr/>
        </p:nvPicPr>
        <p:blipFill>
          <a:blip r:embed="rId3"/>
          <a:stretch>
            <a:fillRect/>
          </a:stretch>
        </p:blipFill>
        <p:spPr>
          <a:xfrm>
            <a:off x="783904" y="4042953"/>
            <a:ext cx="1563688" cy="1563688"/>
          </a:xfrm>
          <a:prstGeom prst="rect">
            <a:avLst/>
          </a:prstGeom>
        </p:spPr>
      </p:pic>
      <p:pic>
        <p:nvPicPr>
          <p:cNvPr id="1026" name="Picture 2" descr="α) Αρχική εικόνα όγκου εγκεφάλου μαγνητικής τομογραφίας (β) Έγχρωμη εικόνα μαγνητικής τομογραφίας | Λήψη επιστημονικού διαγράμματος">
            <a:extLst>
              <a:ext uri="{FF2B5EF4-FFF2-40B4-BE49-F238E27FC236}">
                <a16:creationId xmlns:a16="http://schemas.microsoft.com/office/drawing/2014/main" id="{8A72F0CB-556E-EA8E-5B5A-73613A311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623" y="2280187"/>
            <a:ext cx="1068628" cy="138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Χτίζοντας ένα μοντέλο βαθιάς μάθησης χρησιμοποιώντας το Keras | από Jaz Allibhai | Προς την επιστήμη των δεδομένων">
            <a:extLst>
              <a:ext uri="{FF2B5EF4-FFF2-40B4-BE49-F238E27FC236}">
                <a16:creationId xmlns:a16="http://schemas.microsoft.com/office/drawing/2014/main" id="{7C263109-F60D-7F08-35A0-2C4A68272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776" y="2331285"/>
            <a:ext cx="3491518" cy="179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47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C332-6508-A1A1-56EE-714534498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F8846-9A9D-B2A5-058B-5E29D17741E0}"/>
              </a:ext>
            </a:extLst>
          </p:cNvPr>
          <p:cNvSpPr>
            <a:spLocks noGrp="1"/>
          </p:cNvSpPr>
          <p:nvPr>
            <p:ph type="ctrTitle"/>
          </p:nvPr>
        </p:nvSpPr>
        <p:spPr>
          <a:xfrm>
            <a:off x="796322" y="408820"/>
            <a:ext cx="9455118" cy="949467"/>
          </a:xfrm>
        </p:spPr>
        <p:txBody>
          <a:bodyPr>
            <a:normAutofit fontScale="90000"/>
          </a:bodyPr>
          <a:lstStyle/>
          <a:p>
            <a:r>
              <a:rPr lang="el"/>
              <a:t>Τεχνητή νοημοσύνη στη βιοϊατρική απεικόνιση: μια γενική προσέγγιση</a:t>
            </a:r>
          </a:p>
        </p:txBody>
      </p:sp>
      <p:sp>
        <p:nvSpPr>
          <p:cNvPr id="3" name="Content Placeholder 2">
            <a:extLst>
              <a:ext uri="{FF2B5EF4-FFF2-40B4-BE49-F238E27FC236}">
                <a16:creationId xmlns:a16="http://schemas.microsoft.com/office/drawing/2014/main" id="{2AB50C5B-CC33-F7CA-741F-299CCC0759A9}"/>
              </a:ext>
            </a:extLst>
          </p:cNvPr>
          <p:cNvSpPr>
            <a:spLocks noGrp="1"/>
          </p:cNvSpPr>
          <p:nvPr>
            <p:ph sz="quarter" idx="17"/>
          </p:nvPr>
        </p:nvSpPr>
        <p:spPr>
          <a:xfrm>
            <a:off x="1362465" y="1704756"/>
            <a:ext cx="10829535" cy="3253897"/>
          </a:xfrm>
        </p:spPr>
        <p:txBody>
          <a:bodyPr/>
          <a:lstStyle/>
          <a:p>
            <a:pPr marL="0" indent="0">
              <a:buNone/>
            </a:pPr>
            <a:r>
              <a:rPr lang="el-GR" sz="1600" b="1" dirty="0"/>
              <a:t>Σύνολο Δεδομένων                 Εκπαίδευση </a:t>
            </a:r>
            <a:r>
              <a:rPr lang="en-US" sz="1600" b="1" dirty="0"/>
              <a:t>DL </a:t>
            </a:r>
            <a:r>
              <a:rPr lang="el-GR" sz="1600" b="1" dirty="0"/>
              <a:t>και Δοκιμή</a:t>
            </a:r>
            <a:r>
              <a:rPr lang="en-US" sz="1600" b="1" dirty="0"/>
              <a:t> </a:t>
            </a:r>
            <a:r>
              <a:rPr lang="el-GR" sz="1600" b="1" dirty="0"/>
              <a:t>		   </a:t>
            </a:r>
            <a:r>
              <a:rPr lang="el-GR" sz="1600" b="1" dirty="0" err="1"/>
              <a:t>Αξιολόγιση</a:t>
            </a:r>
            <a:r>
              <a:rPr lang="el-GR" sz="1600" b="1" dirty="0"/>
              <a:t> Αποτελεσμάτων </a:t>
            </a:r>
            <a:endParaRPr lang="en-US" sz="1600" b="1" dirty="0"/>
          </a:p>
          <a:p>
            <a:pPr marL="0" indent="0">
              <a:buNone/>
            </a:pPr>
            <a:r>
              <a:rPr lang="el" sz="1600" b="1" dirty="0"/>
              <a:t>                                                                                                                         Ποσοτικά αποτελέσματα</a:t>
            </a:r>
          </a:p>
          <a:p>
            <a:pPr marL="0" indent="0">
              <a:buNone/>
            </a:pPr>
            <a:endParaRPr lang="en-US" sz="1600" b="1" dirty="0"/>
          </a:p>
          <a:p>
            <a:pPr marL="0" indent="0">
              <a:buNone/>
            </a:pPr>
            <a:r>
              <a:rPr lang="en-US" sz="1600" b="1" dirty="0"/>
              <a:t>                                                                                                                          </a:t>
            </a:r>
            <a:endParaRPr lang="en-US" dirty="0"/>
          </a:p>
        </p:txBody>
      </p:sp>
      <p:sp>
        <p:nvSpPr>
          <p:cNvPr id="5" name="Footer Placeholder 4">
            <a:extLst>
              <a:ext uri="{FF2B5EF4-FFF2-40B4-BE49-F238E27FC236}">
                <a16:creationId xmlns:a16="http://schemas.microsoft.com/office/drawing/2014/main" id="{FD3BD8D8-C3BF-D84E-79A5-BD860749445B}"/>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457AFBB-63AF-04C0-85EA-9875A667D146}"/>
              </a:ext>
            </a:extLst>
          </p:cNvPr>
          <p:cNvSpPr>
            <a:spLocks noGrp="1"/>
          </p:cNvSpPr>
          <p:nvPr>
            <p:ph type="sldNum" sz="quarter" idx="4"/>
          </p:nvPr>
        </p:nvSpPr>
        <p:spPr/>
        <p:txBody>
          <a:bodyPr/>
          <a:lstStyle/>
          <a:p>
            <a:fld id="{3A98EE3D-8CD1-4C3F-BD1C-C98C9596463C}" type="slidenum">
              <a:rPr lang="en-US" smtClean="0"/>
              <a:pPr/>
              <a:t>17</a:t>
            </a:fld>
            <a:endParaRPr lang="en-US"/>
          </a:p>
        </p:txBody>
      </p:sp>
      <p:pic>
        <p:nvPicPr>
          <p:cNvPr id="11" name="Immagine 10" descr="Εικόνα που περιέχει χάρτη&#10;&#10;Περιγραφή που δημιουργείται αυτόματα">
            <a:extLst>
              <a:ext uri="{FF2B5EF4-FFF2-40B4-BE49-F238E27FC236}">
                <a16:creationId xmlns:a16="http://schemas.microsoft.com/office/drawing/2014/main" id="{B34B4880-7FDD-2DA8-BC50-75D86A010CDF}"/>
              </a:ext>
            </a:extLst>
          </p:cNvPr>
          <p:cNvPicPr>
            <a:picLocks noChangeAspect="1"/>
          </p:cNvPicPr>
          <p:nvPr/>
        </p:nvPicPr>
        <p:blipFill>
          <a:blip r:embed="rId2"/>
          <a:stretch>
            <a:fillRect/>
          </a:stretch>
        </p:blipFill>
        <p:spPr>
          <a:xfrm>
            <a:off x="308448" y="2097087"/>
            <a:ext cx="1257300" cy="1676400"/>
          </a:xfrm>
          <a:prstGeom prst="rect">
            <a:avLst/>
          </a:prstGeom>
        </p:spPr>
      </p:pic>
      <p:pic>
        <p:nvPicPr>
          <p:cNvPr id="13" name="Immagine 12" descr="Εικόνα που περιέχει μονόχρωμη, Μονόχρωμη φωτογραφία, ασπρόμαυρη, φύση&#10;&#10;Περιγραφή που δημιουργείται αυτόματα">
            <a:extLst>
              <a:ext uri="{FF2B5EF4-FFF2-40B4-BE49-F238E27FC236}">
                <a16:creationId xmlns:a16="http://schemas.microsoft.com/office/drawing/2014/main" id="{64D14808-F244-14A3-BD66-F9C40D02C600}"/>
              </a:ext>
            </a:extLst>
          </p:cNvPr>
          <p:cNvPicPr>
            <a:picLocks noChangeAspect="1"/>
          </p:cNvPicPr>
          <p:nvPr/>
        </p:nvPicPr>
        <p:blipFill>
          <a:blip r:embed="rId3"/>
          <a:stretch>
            <a:fillRect/>
          </a:stretch>
        </p:blipFill>
        <p:spPr>
          <a:xfrm>
            <a:off x="783904" y="4042953"/>
            <a:ext cx="1563688" cy="1563688"/>
          </a:xfrm>
          <a:prstGeom prst="rect">
            <a:avLst/>
          </a:prstGeom>
        </p:spPr>
      </p:pic>
      <p:pic>
        <p:nvPicPr>
          <p:cNvPr id="1026" name="Picture 2" descr="α) Αρχική εικόνα όγκου εγκεφάλου μαγνητικής τομογραφίας (β) Έγχρωμη εικόνα μαγνητικής τομογραφίας | Λήψη επιστημονικού διαγράμματος">
            <a:extLst>
              <a:ext uri="{FF2B5EF4-FFF2-40B4-BE49-F238E27FC236}">
                <a16:creationId xmlns:a16="http://schemas.microsoft.com/office/drawing/2014/main" id="{8A72F0CB-556E-EA8E-5B5A-73613A311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623" y="2280187"/>
            <a:ext cx="1068628" cy="138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Χτίζοντας ένα μοντέλο βαθιάς μάθησης χρησιμοποιώντας το Keras | από Jaz Allibhai | Προς την επιστήμη των δεδομένων">
            <a:extLst>
              <a:ext uri="{FF2B5EF4-FFF2-40B4-BE49-F238E27FC236}">
                <a16:creationId xmlns:a16="http://schemas.microsoft.com/office/drawing/2014/main" id="{7C263109-F60D-7F08-35A0-2C4A68272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776" y="2331285"/>
            <a:ext cx="3491518" cy="1797692"/>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con angoli arrotondati 8">
            <a:extLst>
              <a:ext uri="{FF2B5EF4-FFF2-40B4-BE49-F238E27FC236}">
                <a16:creationId xmlns:a16="http://schemas.microsoft.com/office/drawing/2014/main" id="{7150BA2E-D4C7-104F-B344-35F3CE06236F}"/>
              </a:ext>
            </a:extLst>
          </p:cNvPr>
          <p:cNvSpPr/>
          <p:nvPr/>
        </p:nvSpPr>
        <p:spPr>
          <a:xfrm>
            <a:off x="7762240" y="3088640"/>
            <a:ext cx="2915920" cy="95431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l" b="1"/>
              <a:t>Ποιοτικά αποτελέσματα</a:t>
            </a:r>
            <a:endParaRPr lang="it-IT" b="1"/>
          </a:p>
        </p:txBody>
      </p:sp>
      <p:cxnSp>
        <p:nvCxnSpPr>
          <p:cNvPr id="12" name="Connettore 2 11">
            <a:extLst>
              <a:ext uri="{FF2B5EF4-FFF2-40B4-BE49-F238E27FC236}">
                <a16:creationId xmlns:a16="http://schemas.microsoft.com/office/drawing/2014/main" id="{D6BF3CE8-6A0A-82F5-DDC1-7D3D7560B7AD}"/>
              </a:ext>
            </a:extLst>
          </p:cNvPr>
          <p:cNvCxnSpPr>
            <a:cxnSpLocks/>
          </p:cNvCxnSpPr>
          <p:nvPr/>
        </p:nvCxnSpPr>
        <p:spPr>
          <a:xfrm>
            <a:off x="8585200" y="4386169"/>
            <a:ext cx="687112" cy="833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CasellaDiTesto 13">
            <a:extLst>
              <a:ext uri="{FF2B5EF4-FFF2-40B4-BE49-F238E27FC236}">
                <a16:creationId xmlns:a16="http://schemas.microsoft.com/office/drawing/2014/main" id="{C793D9FF-E0E9-2D4A-5E4A-8A6622C0A21E}"/>
              </a:ext>
            </a:extLst>
          </p:cNvPr>
          <p:cNvSpPr txBox="1"/>
          <p:nvPr/>
        </p:nvSpPr>
        <p:spPr>
          <a:xfrm>
            <a:off x="9408160" y="5035009"/>
            <a:ext cx="2367280" cy="369332"/>
          </a:xfrm>
          <a:prstGeom prst="rect">
            <a:avLst/>
          </a:prstGeom>
          <a:noFill/>
        </p:spPr>
        <p:txBody>
          <a:bodyPr wrap="square" rtlCol="0">
            <a:spAutoFit/>
          </a:bodyPr>
          <a:lstStyle/>
          <a:p>
            <a:r>
              <a:rPr lang="el" b="1" dirty="0"/>
              <a:t>Επεξηγησιμότητα</a:t>
            </a:r>
            <a:endParaRPr lang="it-IT" b="1" dirty="0"/>
          </a:p>
        </p:txBody>
      </p:sp>
    </p:spTree>
    <p:extLst>
      <p:ext uri="{BB962C8B-B14F-4D97-AF65-F5344CB8AC3E}">
        <p14:creationId xmlns:p14="http://schemas.microsoft.com/office/powerpoint/2010/main" val="385209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51FC-6ACA-30FC-88EA-29C105509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3EE6A-1B63-FABB-A158-9ECAF9009357}"/>
              </a:ext>
            </a:extLst>
          </p:cNvPr>
          <p:cNvSpPr>
            <a:spLocks noGrp="1"/>
          </p:cNvSpPr>
          <p:nvPr>
            <p:ph type="ctrTitle"/>
          </p:nvPr>
        </p:nvSpPr>
        <p:spPr/>
        <p:txBody>
          <a:bodyPr/>
          <a:lstStyle/>
          <a:p>
            <a:r>
              <a:rPr lang="el" dirty="0"/>
              <a:t>Ποιοτικά αποτελέσματα</a:t>
            </a:r>
          </a:p>
        </p:txBody>
      </p:sp>
      <p:sp>
        <p:nvSpPr>
          <p:cNvPr id="3" name="Content Placeholder 2">
            <a:extLst>
              <a:ext uri="{FF2B5EF4-FFF2-40B4-BE49-F238E27FC236}">
                <a16:creationId xmlns:a16="http://schemas.microsoft.com/office/drawing/2014/main" id="{1C86712D-AA69-195C-F52B-68878A794F8F}"/>
              </a:ext>
            </a:extLst>
          </p:cNvPr>
          <p:cNvSpPr>
            <a:spLocks noGrp="1"/>
          </p:cNvSpPr>
          <p:nvPr>
            <p:ph sz="quarter" idx="17"/>
          </p:nvPr>
        </p:nvSpPr>
        <p:spPr>
          <a:xfrm>
            <a:off x="796321" y="1986061"/>
            <a:ext cx="6637071" cy="4015244"/>
          </a:xfrm>
        </p:spPr>
        <p:txBody>
          <a:bodyPr>
            <a:normAutofit/>
          </a:bodyPr>
          <a:lstStyle/>
          <a:p>
            <a:pPr marL="0" indent="0">
              <a:buNone/>
            </a:pPr>
            <a:r>
              <a:rPr lang="el" sz="1800" dirty="0"/>
              <a:t>Αναφέρονται στην ποιότητα των αποτελεσμάτων:</a:t>
            </a:r>
          </a:p>
          <a:p>
            <a:pPr marL="0" indent="0">
              <a:buNone/>
            </a:pPr>
            <a:r>
              <a:rPr lang="el" sz="1800" dirty="0">
                <a:sym typeface="Wingdings" panose="05000000000000000000" pitchFamily="2" charset="2"/>
              </a:rPr>
              <a:t></a:t>
            </a:r>
            <a:r>
              <a:rPr lang="el" sz="1800" dirty="0"/>
              <a:t>Δεν ποσοτικοποιούνται ούτε μετρώνται·</a:t>
            </a:r>
          </a:p>
          <a:p>
            <a:pPr marL="0" indent="0">
              <a:buNone/>
            </a:pPr>
            <a:r>
              <a:rPr lang="el" sz="1800" dirty="0">
                <a:sym typeface="Wingdings" panose="05000000000000000000" pitchFamily="2" charset="2"/>
              </a:rPr>
              <a:t></a:t>
            </a:r>
            <a:r>
              <a:rPr lang="el" sz="1800" dirty="0"/>
              <a:t>λαμβάνονται μέσω αλγορίθμων εντοπισμού (CAM)·</a:t>
            </a:r>
          </a:p>
          <a:p>
            <a:pPr marL="0" indent="0">
              <a:buNone/>
            </a:pPr>
            <a:r>
              <a:rPr lang="el" sz="1800" dirty="0">
                <a:sym typeface="Wingdings" panose="05000000000000000000" pitchFamily="2" charset="2"/>
              </a:rPr>
              <a:t></a:t>
            </a:r>
            <a:r>
              <a:rPr lang="el" sz="1800" dirty="0"/>
              <a:t>Παροχή εντοπισμού σε βιοϊατρικές εικόνες.</a:t>
            </a:r>
          </a:p>
          <a:p>
            <a:pPr marL="0" indent="0">
              <a:buNone/>
            </a:pPr>
            <a:r>
              <a:rPr lang="el" sz="1800" dirty="0">
                <a:sym typeface="Wingdings" panose="05000000000000000000" pitchFamily="2" charset="2"/>
              </a:rPr>
              <a:t></a:t>
            </a:r>
            <a:r>
              <a:rPr lang="el" sz="1800" dirty="0"/>
              <a:t>Επισήμανση των περιοχών (ROI) που είναι υπεύθυνες για την ταξινόμηση ενός μοντέλου DL·</a:t>
            </a:r>
          </a:p>
          <a:p>
            <a:pPr marL="0" indent="0">
              <a:buNone/>
            </a:pPr>
            <a:r>
              <a:rPr lang="el" sz="1800" dirty="0">
                <a:sym typeface="Wingdings" panose="05000000000000000000" pitchFamily="2" charset="2"/>
              </a:rPr>
              <a:t></a:t>
            </a:r>
            <a:r>
              <a:rPr lang="el" sz="1800" dirty="0"/>
              <a:t>Προσδιορίστε ποιο κοινό πρότυπο αναγνωρίζει το μοντέλο για την ταξινόμηση</a:t>
            </a:r>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BEE6D6EE-3C16-6EB2-C76F-52E6A8CCDA22}"/>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BA754DAE-D191-E34B-9F23-477AED7D264C}"/>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228104B6-A36B-757D-6948-D334C0EE99A1}"/>
              </a:ext>
            </a:extLst>
          </p:cNvPr>
          <p:cNvSpPr>
            <a:spLocks noGrp="1"/>
          </p:cNvSpPr>
          <p:nvPr>
            <p:ph type="sldNum" sz="quarter" idx="4"/>
          </p:nvPr>
        </p:nvSpPr>
        <p:spPr/>
        <p:txBody>
          <a:bodyPr/>
          <a:lstStyle/>
          <a:p>
            <a:fld id="{3A98EE3D-8CD1-4C3F-BD1C-C98C9596463C}" type="slidenum">
              <a:rPr lang="en-US" smtClean="0"/>
              <a:pPr/>
              <a:t>18</a:t>
            </a:fld>
            <a:endParaRPr lang="en-US"/>
          </a:p>
        </p:txBody>
      </p:sp>
    </p:spTree>
    <p:extLst>
      <p:ext uri="{BB962C8B-B14F-4D97-AF65-F5344CB8AC3E}">
        <p14:creationId xmlns:p14="http://schemas.microsoft.com/office/powerpoint/2010/main" val="92764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2D9BE-C187-CB33-685C-886BC3D69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2BF52-C64D-C89F-C308-B708EC025E57}"/>
              </a:ext>
            </a:extLst>
          </p:cNvPr>
          <p:cNvSpPr>
            <a:spLocks noGrp="1"/>
          </p:cNvSpPr>
          <p:nvPr>
            <p:ph type="ctrTitle"/>
          </p:nvPr>
        </p:nvSpPr>
        <p:spPr/>
        <p:txBody>
          <a:bodyPr/>
          <a:lstStyle/>
          <a:p>
            <a:r>
              <a:rPr lang="el" dirty="0"/>
              <a:t>Αντιστοίχιση ενεργοποίησης κλάσης</a:t>
            </a:r>
          </a:p>
        </p:txBody>
      </p:sp>
      <p:sp>
        <p:nvSpPr>
          <p:cNvPr id="5" name="Footer Placeholder 4">
            <a:extLst>
              <a:ext uri="{FF2B5EF4-FFF2-40B4-BE49-F238E27FC236}">
                <a16:creationId xmlns:a16="http://schemas.microsoft.com/office/drawing/2014/main" id="{1E45600C-95B1-75F7-68D3-D536AEF34C09}"/>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C038B157-4E21-BCA1-6C66-6ECAAD608967}"/>
              </a:ext>
            </a:extLst>
          </p:cNvPr>
          <p:cNvSpPr>
            <a:spLocks noGrp="1"/>
          </p:cNvSpPr>
          <p:nvPr>
            <p:ph type="sldNum" sz="quarter" idx="4"/>
          </p:nvPr>
        </p:nvSpPr>
        <p:spPr/>
        <p:txBody>
          <a:bodyPr/>
          <a:lstStyle/>
          <a:p>
            <a:fld id="{3A98EE3D-8CD1-4C3F-BD1C-C98C9596463C}" type="slidenum">
              <a:rPr lang="en-US" smtClean="0"/>
              <a:pPr/>
              <a:t>19</a:t>
            </a:fld>
            <a:endParaRPr lang="en-US"/>
          </a:p>
        </p:txBody>
      </p:sp>
      <p:pic>
        <p:nvPicPr>
          <p:cNvPr id="2050" name="Picture 2" descr="Χαρτογράφηση ενεργοποίησης κλάσης σταθμισμένης κλίσης - Grad-CAM- | από Mohamed Chetoui | Μέτριος">
            <a:extLst>
              <a:ext uri="{FF2B5EF4-FFF2-40B4-BE49-F238E27FC236}">
                <a16:creationId xmlns:a16="http://schemas.microsoft.com/office/drawing/2014/main" id="{5EBC3005-1D96-8955-A094-066800D71F80}"/>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981441" y="1911529"/>
            <a:ext cx="9518058" cy="3290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E03B6C-190B-ECA0-D4A8-F6623FEA36EA}"/>
              </a:ext>
            </a:extLst>
          </p:cNvPr>
          <p:cNvSpPr txBox="1"/>
          <p:nvPr/>
        </p:nvSpPr>
        <p:spPr>
          <a:xfrm>
            <a:off x="871160" y="5234953"/>
            <a:ext cx="9140587" cy="954107"/>
          </a:xfrm>
          <a:prstGeom prst="rect">
            <a:avLst/>
          </a:prstGeom>
          <a:noFill/>
        </p:spPr>
        <p:txBody>
          <a:bodyPr wrap="square">
            <a:spAutoFit/>
          </a:bodyPr>
          <a:lstStyle/>
          <a:p>
            <a:r>
              <a:rPr lang="el-GR" sz="1400" dirty="0"/>
              <a:t>Η εικόνα δείχνει πώς η τεχνική </a:t>
            </a:r>
            <a:r>
              <a:rPr lang="el-GR" sz="1400" dirty="0" err="1"/>
              <a:t>Grad</a:t>
            </a:r>
            <a:r>
              <a:rPr lang="el-GR" sz="1400" dirty="0"/>
              <a:t>-CAM «βάφει» τις περιοχές της φωτογραφίας που το δίκτυο θεωρεί σημαντικές: για την κλάση «</a:t>
            </a:r>
            <a:r>
              <a:rPr lang="el-GR" sz="1400" dirty="0" err="1"/>
              <a:t>Cat</a:t>
            </a:r>
            <a:r>
              <a:rPr lang="el-GR" sz="1400" dirty="0"/>
              <a:t>» τονίζεται η γάτα στο πάτωμα, ενώ για την κλάση «</a:t>
            </a:r>
            <a:r>
              <a:rPr lang="el-GR" sz="1400" dirty="0" err="1"/>
              <a:t>Dog</a:t>
            </a:r>
            <a:r>
              <a:rPr lang="el-GR" sz="1400" dirty="0"/>
              <a:t>» φωτίζεται το κεφάλι του σκύλου. Έτσι ο χρήστης καταλαβαίνει οπτικά σε ποια τμήματα στηρίχθηκε το μοντέλο για κάθε πρόβλεψη.</a:t>
            </a:r>
          </a:p>
        </p:txBody>
      </p:sp>
    </p:spTree>
    <p:extLst>
      <p:ext uri="{BB962C8B-B14F-4D97-AF65-F5344CB8AC3E}">
        <p14:creationId xmlns:p14="http://schemas.microsoft.com/office/powerpoint/2010/main" val="1891733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Ένα πράσινο τετράγωνο με μαύρο κέντρο&#10;&#10;Περιγραφή που δημιουργείται αυτόματα">
            <a:extLst>
              <a:ext uri="{FF2B5EF4-FFF2-40B4-BE49-F238E27FC236}">
                <a16:creationId xmlns:a16="http://schemas.microsoft.com/office/drawing/2014/main" id="{9D13FE1F-861E-48A7-5A7C-1076932AC3C8}"/>
              </a:ext>
            </a:extLst>
          </p:cNvPr>
          <p:cNvPicPr>
            <a:picLocks noGrp="1" noChangeAspect="1"/>
          </p:cNvPicPr>
          <p:nvPr>
            <p:ph type="pic" sz="quarter" idx="11"/>
          </p:nvPr>
        </p:nvPicPr>
        <p:blipFill>
          <a:blip r:embed="rId2"/>
          <a:srcRect l="295" r="295"/>
          <a:stretch>
            <a:fillRect/>
          </a:stretch>
        </p:blipFill>
        <p:spPr/>
      </p:pic>
      <p:sp>
        <p:nvSpPr>
          <p:cNvPr id="3" name="Footer Placeholder 2">
            <a:extLst>
              <a:ext uri="{FF2B5EF4-FFF2-40B4-BE49-F238E27FC236}">
                <a16:creationId xmlns:a16="http://schemas.microsoft.com/office/drawing/2014/main" id="{FDD962B1-4CA5-F754-8780-CB279C3C191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4" name="Slide Number Placeholder 3">
            <a:extLst>
              <a:ext uri="{FF2B5EF4-FFF2-40B4-BE49-F238E27FC236}">
                <a16:creationId xmlns:a16="http://schemas.microsoft.com/office/drawing/2014/main" id="{9D7B1157-9100-8745-0241-2FA558CD1EAC}"/>
              </a:ext>
            </a:extLst>
          </p:cNvPr>
          <p:cNvSpPr>
            <a:spLocks noGrp="1"/>
          </p:cNvSpPr>
          <p:nvPr>
            <p:ph type="sldNum" sz="quarter" idx="4"/>
          </p:nvPr>
        </p:nvSpPr>
        <p:spPr/>
        <p:txBody>
          <a:bodyPr/>
          <a:lstStyle/>
          <a:p>
            <a:fld id="{3A98EE3D-8CD1-4C3F-BD1C-C98C9596463C}" type="slidenum">
              <a:rPr lang="en-US" smtClean="0"/>
              <a:pPr/>
              <a:t>2</a:t>
            </a:fld>
            <a:endParaRPr lang="en-US"/>
          </a:p>
        </p:txBody>
      </p:sp>
      <p:sp>
        <p:nvSpPr>
          <p:cNvPr id="5" name="Title 4">
            <a:extLst>
              <a:ext uri="{FF2B5EF4-FFF2-40B4-BE49-F238E27FC236}">
                <a16:creationId xmlns:a16="http://schemas.microsoft.com/office/drawing/2014/main" id="{F3485E3A-9539-789F-2F60-DB95908B276B}"/>
              </a:ext>
            </a:extLst>
          </p:cNvPr>
          <p:cNvSpPr>
            <a:spLocks noGrp="1"/>
          </p:cNvSpPr>
          <p:nvPr>
            <p:ph type="ctrTitle"/>
          </p:nvPr>
        </p:nvSpPr>
        <p:spPr>
          <a:xfrm>
            <a:off x="776657" y="-144662"/>
            <a:ext cx="6732237" cy="1017147"/>
          </a:xfrm>
        </p:spPr>
        <p:txBody>
          <a:bodyPr/>
          <a:lstStyle/>
          <a:p>
            <a:r>
              <a:rPr lang="el"/>
              <a:t>Περιγραφή</a:t>
            </a:r>
          </a:p>
        </p:txBody>
      </p:sp>
      <p:sp>
        <p:nvSpPr>
          <p:cNvPr id="7" name="Text Placeholder 6">
            <a:extLst>
              <a:ext uri="{FF2B5EF4-FFF2-40B4-BE49-F238E27FC236}">
                <a16:creationId xmlns:a16="http://schemas.microsoft.com/office/drawing/2014/main" id="{4E253A59-42E7-743E-4A54-FD2E7F30DA69}"/>
              </a:ext>
            </a:extLst>
          </p:cNvPr>
          <p:cNvSpPr>
            <a:spLocks noGrp="1"/>
          </p:cNvSpPr>
          <p:nvPr>
            <p:ph type="body" sz="quarter" idx="16"/>
          </p:nvPr>
        </p:nvSpPr>
        <p:spPr>
          <a:xfrm>
            <a:off x="1675756" y="1822379"/>
            <a:ext cx="5885179" cy="533400"/>
          </a:xfrm>
        </p:spPr>
        <p:txBody>
          <a:bodyPr>
            <a:normAutofit/>
          </a:bodyPr>
          <a:lstStyle/>
          <a:p>
            <a:r>
              <a:rPr lang="el-GR" dirty="0" err="1"/>
              <a:t>Κυβερνοασφάλεια</a:t>
            </a:r>
            <a:r>
              <a:rPr lang="el-GR" dirty="0"/>
              <a:t> στην Ιατρική Απεικόνιση?</a:t>
            </a:r>
            <a:endParaRPr lang="el" dirty="0"/>
          </a:p>
        </p:txBody>
      </p:sp>
      <p:sp>
        <p:nvSpPr>
          <p:cNvPr id="9" name="Text Placeholder 8">
            <a:extLst>
              <a:ext uri="{FF2B5EF4-FFF2-40B4-BE49-F238E27FC236}">
                <a16:creationId xmlns:a16="http://schemas.microsoft.com/office/drawing/2014/main" id="{F137AF01-198D-8242-572E-62CC34B35F95}"/>
              </a:ext>
            </a:extLst>
          </p:cNvPr>
          <p:cNvSpPr>
            <a:spLocks noGrp="1"/>
          </p:cNvSpPr>
          <p:nvPr>
            <p:ph type="body" sz="quarter" idx="18"/>
          </p:nvPr>
        </p:nvSpPr>
        <p:spPr/>
        <p:txBody>
          <a:bodyPr>
            <a:normAutofit/>
          </a:bodyPr>
          <a:lstStyle/>
          <a:p>
            <a:r>
              <a:rPr lang="el-GR" dirty="0"/>
              <a:t>Επιθετική (</a:t>
            </a:r>
            <a:r>
              <a:rPr lang="en-US" dirty="0"/>
              <a:t>Adversarial) </a:t>
            </a:r>
            <a:r>
              <a:rPr lang="el-GR" dirty="0"/>
              <a:t>Μηχανική Μάθηση</a:t>
            </a:r>
            <a:endParaRPr lang="el" dirty="0"/>
          </a:p>
        </p:txBody>
      </p:sp>
      <p:sp>
        <p:nvSpPr>
          <p:cNvPr id="11" name="Text Placeholder 10">
            <a:extLst>
              <a:ext uri="{FF2B5EF4-FFF2-40B4-BE49-F238E27FC236}">
                <a16:creationId xmlns:a16="http://schemas.microsoft.com/office/drawing/2014/main" id="{1390FBE0-FF2B-F7A1-9F24-AD90ED7AC775}"/>
              </a:ext>
            </a:extLst>
          </p:cNvPr>
          <p:cNvSpPr>
            <a:spLocks noGrp="1"/>
          </p:cNvSpPr>
          <p:nvPr>
            <p:ph type="body" sz="quarter" idx="19"/>
          </p:nvPr>
        </p:nvSpPr>
        <p:spPr/>
        <p:txBody>
          <a:bodyPr/>
          <a:lstStyle/>
          <a:p>
            <a:r>
              <a:rPr lang="el" dirty="0"/>
              <a:t>Εφαρμογές</a:t>
            </a:r>
          </a:p>
        </p:txBody>
      </p:sp>
      <p:sp>
        <p:nvSpPr>
          <p:cNvPr id="15" name="Text Placeholder 14">
            <a:extLst>
              <a:ext uri="{FF2B5EF4-FFF2-40B4-BE49-F238E27FC236}">
                <a16:creationId xmlns:a16="http://schemas.microsoft.com/office/drawing/2014/main" id="{71E0BE80-BFD9-53C2-5826-E88C50E7238C}"/>
              </a:ext>
            </a:extLst>
          </p:cNvPr>
          <p:cNvSpPr>
            <a:spLocks noGrp="1"/>
          </p:cNvSpPr>
          <p:nvPr>
            <p:ph type="body" sz="quarter" idx="17"/>
          </p:nvPr>
        </p:nvSpPr>
        <p:spPr>
          <a:xfrm>
            <a:off x="1623715" y="2367645"/>
            <a:ext cx="5885179" cy="533400"/>
          </a:xfrm>
        </p:spPr>
        <p:txBody>
          <a:bodyPr>
            <a:normAutofit/>
          </a:bodyPr>
          <a:lstStyle/>
          <a:p>
            <a:r>
              <a:rPr lang="el" dirty="0"/>
              <a:t> Εξηγήσιμη τεχνητή νοημοσύνη</a:t>
            </a:r>
          </a:p>
        </p:txBody>
      </p:sp>
      <p:sp>
        <p:nvSpPr>
          <p:cNvPr id="19" name="Text Placeholder 18">
            <a:extLst>
              <a:ext uri="{FF2B5EF4-FFF2-40B4-BE49-F238E27FC236}">
                <a16:creationId xmlns:a16="http://schemas.microsoft.com/office/drawing/2014/main" id="{955A96E1-C748-293C-F34E-CF91D0B6CD08}"/>
              </a:ext>
            </a:extLst>
          </p:cNvPr>
          <p:cNvSpPr>
            <a:spLocks noGrp="1"/>
          </p:cNvSpPr>
          <p:nvPr>
            <p:ph type="body" sz="quarter" idx="20"/>
          </p:nvPr>
        </p:nvSpPr>
        <p:spPr>
          <a:xfrm>
            <a:off x="1643380" y="4251824"/>
            <a:ext cx="6001980" cy="533400"/>
          </a:xfrm>
        </p:spPr>
        <p:txBody>
          <a:bodyPr/>
          <a:lstStyle/>
          <a:p>
            <a:r>
              <a:rPr lang="el" dirty="0"/>
              <a:t>Συμπέρασμα</a:t>
            </a:r>
          </a:p>
        </p:txBody>
      </p:sp>
      <p:sp>
        <p:nvSpPr>
          <p:cNvPr id="13" name="Text Placeholder 6">
            <a:extLst>
              <a:ext uri="{FF2B5EF4-FFF2-40B4-BE49-F238E27FC236}">
                <a16:creationId xmlns:a16="http://schemas.microsoft.com/office/drawing/2014/main" id="{299DB278-8396-79D2-5120-7E4CCF02A5D5}"/>
              </a:ext>
            </a:extLst>
          </p:cNvPr>
          <p:cNvSpPr txBox="1">
            <a:spLocks/>
          </p:cNvSpPr>
          <p:nvPr/>
        </p:nvSpPr>
        <p:spPr>
          <a:xfrm>
            <a:off x="1701780" y="111518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dirty="0"/>
              <a:t>Τεχνητής Νοημοσύνης στην Ιατρική Απεικόνιση</a:t>
            </a:r>
            <a:endParaRPr lang="el" dirty="0"/>
          </a:p>
        </p:txBody>
      </p:sp>
      <p:sp>
        <p:nvSpPr>
          <p:cNvPr id="16" name="Text Placeholder 5">
            <a:extLst>
              <a:ext uri="{FF2B5EF4-FFF2-40B4-BE49-F238E27FC236}">
                <a16:creationId xmlns:a16="http://schemas.microsoft.com/office/drawing/2014/main" id="{E18A9982-0933-B927-58F5-4BDE23004306}"/>
              </a:ext>
            </a:extLst>
          </p:cNvPr>
          <p:cNvSpPr>
            <a:spLocks noGrp="1"/>
          </p:cNvSpPr>
          <p:nvPr>
            <p:ph type="body" sz="quarter" idx="10"/>
          </p:nvPr>
        </p:nvSpPr>
        <p:spPr>
          <a:xfrm>
            <a:off x="887117" y="1168691"/>
            <a:ext cx="788639" cy="533400"/>
          </a:xfrm>
        </p:spPr>
        <p:txBody>
          <a:bodyPr/>
          <a:lstStyle/>
          <a:p>
            <a:r>
              <a:rPr lang="el"/>
              <a:t>00.</a:t>
            </a:r>
          </a:p>
        </p:txBody>
      </p:sp>
      <p:sp>
        <p:nvSpPr>
          <p:cNvPr id="18" name="Text Placeholder 5">
            <a:extLst>
              <a:ext uri="{FF2B5EF4-FFF2-40B4-BE49-F238E27FC236}">
                <a16:creationId xmlns:a16="http://schemas.microsoft.com/office/drawing/2014/main" id="{645A81B3-7E5E-97E2-F6AF-6839FC9C1564}"/>
              </a:ext>
            </a:extLst>
          </p:cNvPr>
          <p:cNvSpPr txBox="1">
            <a:spLocks/>
          </p:cNvSpPr>
          <p:nvPr/>
        </p:nvSpPr>
        <p:spPr>
          <a:xfrm>
            <a:off x="887117" y="185923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01.</a:t>
            </a:r>
          </a:p>
        </p:txBody>
      </p:sp>
      <p:sp>
        <p:nvSpPr>
          <p:cNvPr id="20" name="Text Placeholder 5">
            <a:extLst>
              <a:ext uri="{FF2B5EF4-FFF2-40B4-BE49-F238E27FC236}">
                <a16:creationId xmlns:a16="http://schemas.microsoft.com/office/drawing/2014/main" id="{BF898BC3-3C59-A37D-1D9D-960622E4C3CD}"/>
              </a:ext>
            </a:extLst>
          </p:cNvPr>
          <p:cNvSpPr txBox="1">
            <a:spLocks/>
          </p:cNvSpPr>
          <p:nvPr/>
        </p:nvSpPr>
        <p:spPr>
          <a:xfrm>
            <a:off x="887119" y="3077593"/>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03.</a:t>
            </a:r>
          </a:p>
        </p:txBody>
      </p:sp>
      <p:sp>
        <p:nvSpPr>
          <p:cNvPr id="21" name="Text Placeholder 5">
            <a:extLst>
              <a:ext uri="{FF2B5EF4-FFF2-40B4-BE49-F238E27FC236}">
                <a16:creationId xmlns:a16="http://schemas.microsoft.com/office/drawing/2014/main" id="{19761799-42EF-42B7-4718-0CA72789A252}"/>
              </a:ext>
            </a:extLst>
          </p:cNvPr>
          <p:cNvSpPr txBox="1">
            <a:spLocks/>
          </p:cNvSpPr>
          <p:nvPr/>
        </p:nvSpPr>
        <p:spPr>
          <a:xfrm>
            <a:off x="887118" y="2449622"/>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02.</a:t>
            </a:r>
          </a:p>
        </p:txBody>
      </p:sp>
      <p:sp>
        <p:nvSpPr>
          <p:cNvPr id="22" name="Text Placeholder 5">
            <a:extLst>
              <a:ext uri="{FF2B5EF4-FFF2-40B4-BE49-F238E27FC236}">
                <a16:creationId xmlns:a16="http://schemas.microsoft.com/office/drawing/2014/main" id="{320A89C4-C08B-C1F9-18F4-71CC6EB8097C}"/>
              </a:ext>
            </a:extLst>
          </p:cNvPr>
          <p:cNvSpPr txBox="1">
            <a:spLocks/>
          </p:cNvSpPr>
          <p:nvPr/>
        </p:nvSpPr>
        <p:spPr>
          <a:xfrm>
            <a:off x="888196" y="367502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04.</a:t>
            </a:r>
          </a:p>
        </p:txBody>
      </p:sp>
      <p:sp>
        <p:nvSpPr>
          <p:cNvPr id="23" name="Text Placeholder 5">
            <a:extLst>
              <a:ext uri="{FF2B5EF4-FFF2-40B4-BE49-F238E27FC236}">
                <a16:creationId xmlns:a16="http://schemas.microsoft.com/office/drawing/2014/main" id="{EB16C8CC-F839-5739-1E12-8B36B2F4D043}"/>
              </a:ext>
            </a:extLst>
          </p:cNvPr>
          <p:cNvSpPr txBox="1">
            <a:spLocks/>
          </p:cNvSpPr>
          <p:nvPr/>
        </p:nvSpPr>
        <p:spPr>
          <a:xfrm>
            <a:off x="887120" y="425837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05.</a:t>
            </a:r>
          </a:p>
        </p:txBody>
      </p:sp>
    </p:spTree>
    <p:extLst>
      <p:ext uri="{BB962C8B-B14F-4D97-AF65-F5344CB8AC3E}">
        <p14:creationId xmlns:p14="http://schemas.microsoft.com/office/powerpoint/2010/main" val="347473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B6C5D-E313-E312-2E24-670280BCE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A3352-B88B-C075-4991-1A707BE4BCA4}"/>
              </a:ext>
            </a:extLst>
          </p:cNvPr>
          <p:cNvSpPr>
            <a:spLocks noGrp="1"/>
          </p:cNvSpPr>
          <p:nvPr>
            <p:ph type="ctrTitle"/>
          </p:nvPr>
        </p:nvSpPr>
        <p:spPr/>
        <p:txBody>
          <a:bodyPr>
            <a:normAutofit fontScale="90000"/>
          </a:bodyPr>
          <a:lstStyle/>
          <a:p>
            <a:r>
              <a:rPr lang="el" dirty="0"/>
              <a:t>Αντιστοίχιση ενεργοποίησης κλάσης (CAM-</a:t>
            </a:r>
            <a:r>
              <a:rPr lang="en-US" dirty="0"/>
              <a:t>Class Activation Mapping</a:t>
            </a:r>
            <a:r>
              <a:rPr lang="el" dirty="0"/>
              <a:t>) στη βιοϊατρική απεικόνιση</a:t>
            </a:r>
          </a:p>
        </p:txBody>
      </p:sp>
      <p:sp>
        <p:nvSpPr>
          <p:cNvPr id="5" name="Footer Placeholder 4">
            <a:extLst>
              <a:ext uri="{FF2B5EF4-FFF2-40B4-BE49-F238E27FC236}">
                <a16:creationId xmlns:a16="http://schemas.microsoft.com/office/drawing/2014/main" id="{548B94BC-4E81-9FBB-96F0-63A02EAEED6A}"/>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63CA95FF-0C3A-E146-074D-2DE69A3F88FF}"/>
              </a:ext>
            </a:extLst>
          </p:cNvPr>
          <p:cNvSpPr>
            <a:spLocks noGrp="1"/>
          </p:cNvSpPr>
          <p:nvPr>
            <p:ph type="sldNum" sz="quarter" idx="4"/>
          </p:nvPr>
        </p:nvSpPr>
        <p:spPr/>
        <p:txBody>
          <a:bodyPr/>
          <a:lstStyle/>
          <a:p>
            <a:fld id="{3A98EE3D-8CD1-4C3F-BD1C-C98C9596463C}" type="slidenum">
              <a:rPr lang="en-US" smtClean="0"/>
              <a:pPr/>
              <a:t>20</a:t>
            </a:fld>
            <a:endParaRPr lang="en-US"/>
          </a:p>
        </p:txBody>
      </p:sp>
      <p:sp>
        <p:nvSpPr>
          <p:cNvPr id="3" name="Content Placeholder 2">
            <a:extLst>
              <a:ext uri="{FF2B5EF4-FFF2-40B4-BE49-F238E27FC236}">
                <a16:creationId xmlns:a16="http://schemas.microsoft.com/office/drawing/2014/main" id="{DA45C3B9-0602-27B5-97D3-96C594FE8DEA}"/>
              </a:ext>
            </a:extLst>
          </p:cNvPr>
          <p:cNvSpPr>
            <a:spLocks noGrp="1"/>
          </p:cNvSpPr>
          <p:nvPr>
            <p:ph sz="quarter" idx="17"/>
          </p:nvPr>
        </p:nvSpPr>
        <p:spPr>
          <a:xfrm>
            <a:off x="796322" y="1767107"/>
            <a:ext cx="7433278" cy="4015244"/>
          </a:xfrm>
        </p:spPr>
        <p:txBody>
          <a:bodyPr>
            <a:normAutofit/>
          </a:bodyPr>
          <a:lstStyle/>
          <a:p>
            <a:r>
              <a:rPr lang="el" sz="2000" dirty="0"/>
              <a:t>Στην πρόκληση βιοϊατρικής και διάγνωσης, οι αλγόριθμοι CAM διαδραματίζουν σημαντικό ρόλο, όσον αφορά τον εντοπισμό της νόσου</a:t>
            </a:r>
          </a:p>
        </p:txBody>
      </p:sp>
      <p:pic>
        <p:nvPicPr>
          <p:cNvPr id="7" name="Immagine 6" descr="Εικόνα που περιέχει κύκλο, Πολυχρωμία&#10;&#10;Περιγραφή που δημιουργείται αυτόματα">
            <a:extLst>
              <a:ext uri="{FF2B5EF4-FFF2-40B4-BE49-F238E27FC236}">
                <a16:creationId xmlns:a16="http://schemas.microsoft.com/office/drawing/2014/main" id="{CB164194-381C-F2D6-E935-C06DEBA2EFFC}"/>
              </a:ext>
            </a:extLst>
          </p:cNvPr>
          <p:cNvPicPr>
            <a:picLocks noChangeAspect="1"/>
          </p:cNvPicPr>
          <p:nvPr/>
        </p:nvPicPr>
        <p:blipFill>
          <a:blip r:embed="rId2"/>
          <a:stretch>
            <a:fillRect/>
          </a:stretch>
        </p:blipFill>
        <p:spPr>
          <a:xfrm>
            <a:off x="5566442" y="2707847"/>
            <a:ext cx="5707875" cy="1889924"/>
          </a:xfrm>
          <a:prstGeom prst="rect">
            <a:avLst/>
          </a:prstGeom>
        </p:spPr>
      </p:pic>
      <p:pic>
        <p:nvPicPr>
          <p:cNvPr id="10" name="Immagine 9" descr="Εικόνα που περιέχει στιγμιότυπο οθόνης, πολύχρωμο, τέχνη&#10;&#10;Περιγραφή που δημιουργείται αυτόματα">
            <a:extLst>
              <a:ext uri="{FF2B5EF4-FFF2-40B4-BE49-F238E27FC236}">
                <a16:creationId xmlns:a16="http://schemas.microsoft.com/office/drawing/2014/main" id="{5C0EFB30-29C3-CD69-0040-36CABE3089D2}"/>
              </a:ext>
            </a:extLst>
          </p:cNvPr>
          <p:cNvPicPr>
            <a:picLocks noChangeAspect="1"/>
          </p:cNvPicPr>
          <p:nvPr/>
        </p:nvPicPr>
        <p:blipFill>
          <a:blip r:embed="rId3"/>
          <a:stretch>
            <a:fillRect/>
          </a:stretch>
        </p:blipFill>
        <p:spPr>
          <a:xfrm>
            <a:off x="917683" y="3922064"/>
            <a:ext cx="4335245" cy="2052016"/>
          </a:xfrm>
          <a:prstGeom prst="rect">
            <a:avLst/>
          </a:prstGeom>
        </p:spPr>
      </p:pic>
    </p:spTree>
    <p:extLst>
      <p:ext uri="{BB962C8B-B14F-4D97-AF65-F5344CB8AC3E}">
        <p14:creationId xmlns:p14="http://schemas.microsoft.com/office/powerpoint/2010/main" val="184545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1F7E8-E48B-947B-AD41-4DEC789ACD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9C074-5A08-FF96-7EA6-ABEA9015F97A}"/>
              </a:ext>
            </a:extLst>
          </p:cNvPr>
          <p:cNvSpPr>
            <a:spLocks noGrp="1"/>
          </p:cNvSpPr>
          <p:nvPr>
            <p:ph type="ctrTitle"/>
          </p:nvPr>
        </p:nvSpPr>
        <p:spPr/>
        <p:txBody>
          <a:bodyPr/>
          <a:lstStyle/>
          <a:p>
            <a:r>
              <a:rPr lang="el"/>
              <a:t>Τυπολογίες CAMs</a:t>
            </a:r>
          </a:p>
        </p:txBody>
      </p:sp>
      <p:sp>
        <p:nvSpPr>
          <p:cNvPr id="5" name="Footer Placeholder 4">
            <a:extLst>
              <a:ext uri="{FF2B5EF4-FFF2-40B4-BE49-F238E27FC236}">
                <a16:creationId xmlns:a16="http://schemas.microsoft.com/office/drawing/2014/main" id="{F67BC367-8D52-CDDE-9161-B61090710C4D}"/>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0CF5FF96-7F5F-C1E5-A43D-18C5B3D039D3}"/>
              </a:ext>
            </a:extLst>
          </p:cNvPr>
          <p:cNvSpPr>
            <a:spLocks noGrp="1"/>
          </p:cNvSpPr>
          <p:nvPr>
            <p:ph type="sldNum" sz="quarter" idx="4"/>
          </p:nvPr>
        </p:nvSpPr>
        <p:spPr/>
        <p:txBody>
          <a:bodyPr/>
          <a:lstStyle/>
          <a:p>
            <a:fld id="{3A98EE3D-8CD1-4C3F-BD1C-C98C9596463C}" type="slidenum">
              <a:rPr lang="en-US" smtClean="0"/>
              <a:pPr/>
              <a:t>21</a:t>
            </a:fld>
            <a:endParaRPr lang="en-US"/>
          </a:p>
        </p:txBody>
      </p:sp>
      <p:pic>
        <p:nvPicPr>
          <p:cNvPr id="3076" name="Picture 4" descr="Υλοποίηση Score-CAM σε keras, σύγκριση με Grad-CAM #Python - Qiita">
            <a:extLst>
              <a:ext uri="{FF2B5EF4-FFF2-40B4-BE49-F238E27FC236}">
                <a16:creationId xmlns:a16="http://schemas.microsoft.com/office/drawing/2014/main" id="{3E176995-3E35-4450-D9F8-64D1F7C2631C}"/>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796925" y="2875280"/>
            <a:ext cx="10464430" cy="154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25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0E4D1-FB8D-0A32-BE8E-79186CAD9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C7FED-2A0F-0F73-CD10-0705F03CE4D8}"/>
              </a:ext>
            </a:extLst>
          </p:cNvPr>
          <p:cNvSpPr>
            <a:spLocks noGrp="1"/>
          </p:cNvSpPr>
          <p:nvPr>
            <p:ph type="ctrTitle"/>
          </p:nvPr>
        </p:nvSpPr>
        <p:spPr/>
        <p:txBody>
          <a:bodyPr/>
          <a:lstStyle/>
          <a:p>
            <a:r>
              <a:rPr lang="el"/>
              <a:t>Πλεονεκτήματα του CAM</a:t>
            </a:r>
          </a:p>
        </p:txBody>
      </p:sp>
      <p:sp>
        <p:nvSpPr>
          <p:cNvPr id="3" name="Content Placeholder 2">
            <a:extLst>
              <a:ext uri="{FF2B5EF4-FFF2-40B4-BE49-F238E27FC236}">
                <a16:creationId xmlns:a16="http://schemas.microsoft.com/office/drawing/2014/main" id="{D857DA16-96C3-DBCA-E3CC-83371E1265DF}"/>
              </a:ext>
            </a:extLst>
          </p:cNvPr>
          <p:cNvSpPr>
            <a:spLocks noGrp="1"/>
          </p:cNvSpPr>
          <p:nvPr>
            <p:ph sz="quarter" idx="17"/>
          </p:nvPr>
        </p:nvSpPr>
        <p:spPr>
          <a:xfrm>
            <a:off x="796322" y="1986061"/>
            <a:ext cx="6637070" cy="4015244"/>
          </a:xfrm>
        </p:spPr>
        <p:txBody>
          <a:bodyPr>
            <a:normAutofit/>
          </a:bodyPr>
          <a:lstStyle/>
          <a:p>
            <a:pPr>
              <a:buClr>
                <a:schemeClr val="tx1"/>
              </a:buClr>
              <a:buFont typeface="Wingdings" panose="05000000000000000000" pitchFamily="2" charset="2"/>
              <a:buChar char="v"/>
            </a:pPr>
            <a:r>
              <a:rPr lang="el" sz="2000" dirty="0"/>
              <a:t> </a:t>
            </a:r>
            <a:r>
              <a:rPr lang="el-GR" sz="2000" dirty="0"/>
              <a:t>Από «μαύρο κουτί» μοντέλο στην </a:t>
            </a:r>
            <a:r>
              <a:rPr lang="el-GR" sz="2000" dirty="0" err="1"/>
              <a:t>Επεξηγήσιμη</a:t>
            </a:r>
            <a:r>
              <a:rPr lang="el-GR" sz="2000" dirty="0"/>
              <a:t> Τεχνητή Νοημοσύνη (XAI)</a:t>
            </a:r>
            <a:r>
              <a:rPr lang="el" sz="2000" dirty="0"/>
              <a:t>.</a:t>
            </a:r>
          </a:p>
          <a:p>
            <a:pPr>
              <a:buClr>
                <a:schemeClr val="tx1"/>
              </a:buClr>
              <a:buFont typeface="Wingdings" panose="05000000000000000000" pitchFamily="2" charset="2"/>
              <a:buChar char="v"/>
            </a:pPr>
            <a:r>
              <a:rPr lang="el" sz="2000" dirty="0"/>
              <a:t> Αναγνώριση προτύπων.</a:t>
            </a:r>
          </a:p>
          <a:p>
            <a:pPr>
              <a:buClr>
                <a:schemeClr val="tx1"/>
              </a:buClr>
              <a:buFont typeface="Wingdings" panose="05000000000000000000" pitchFamily="2" charset="2"/>
              <a:buChar char="v"/>
            </a:pPr>
            <a:r>
              <a:rPr lang="el" sz="2000" dirty="0"/>
              <a:t> Εντοπισμός ασθενειών.</a:t>
            </a:r>
          </a:p>
          <a:p>
            <a:pPr>
              <a:buClr>
                <a:schemeClr val="tx1"/>
              </a:buClr>
              <a:buFont typeface="Wingdings" panose="05000000000000000000" pitchFamily="2" charset="2"/>
              <a:buChar char="v"/>
            </a:pPr>
            <a:r>
              <a:rPr lang="el" sz="2000" dirty="0"/>
              <a:t> Αύξηση της αξιοπιστίας και της </a:t>
            </a:r>
            <a:r>
              <a:rPr lang="el-GR" sz="2000" dirty="0"/>
              <a:t>εμπιστοσύνης </a:t>
            </a:r>
            <a:r>
              <a:rPr lang="el" sz="2000" dirty="0"/>
              <a:t>της τεχνητής νοημοσύνης από το ιατρικό προσωπικό·</a:t>
            </a:r>
          </a:p>
          <a:p>
            <a:pPr>
              <a:buClr>
                <a:schemeClr val="tx1"/>
              </a:buClr>
              <a:buFont typeface="Wingdings" panose="05000000000000000000" pitchFamily="2" charset="2"/>
              <a:buChar char="v"/>
            </a:pPr>
            <a:r>
              <a:rPr lang="el" sz="2000" dirty="0"/>
              <a:t> Η εφαρμογή Multi CAM βελτιώνει την ευρωστία του δικτύου.</a:t>
            </a:r>
          </a:p>
          <a:p>
            <a:pPr>
              <a:buClr>
                <a:schemeClr val="tx1"/>
              </a:buClr>
              <a:buFont typeface="Wingdings" panose="05000000000000000000" pitchFamily="2" charset="2"/>
              <a:buChar char="v"/>
            </a:pPr>
            <a:r>
              <a:rPr lang="el" sz="2000" dirty="0"/>
              <a:t> Καλύτερος έλεγχος της διαδικασίας ταξινόμησης.</a:t>
            </a:r>
          </a:p>
          <a:p>
            <a:pPr marL="0" indent="0">
              <a:buClr>
                <a:schemeClr val="tx1"/>
              </a:buClr>
              <a:buNone/>
            </a:pPr>
            <a:endParaRPr lang="en-US"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22B7E95-D4D9-7221-1E38-2F9F8D7A1C55}"/>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3DB63579-0DBF-9A80-ED55-6DB1C57B40A4}"/>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0CA82ACC-911E-7F2F-78F2-0A78F935BAFC}"/>
              </a:ext>
            </a:extLst>
          </p:cNvPr>
          <p:cNvSpPr>
            <a:spLocks noGrp="1"/>
          </p:cNvSpPr>
          <p:nvPr>
            <p:ph type="sldNum" sz="quarter" idx="4"/>
          </p:nvPr>
        </p:nvSpPr>
        <p:spPr/>
        <p:txBody>
          <a:bodyPr/>
          <a:lstStyle/>
          <a:p>
            <a:fld id="{3A98EE3D-8CD1-4C3F-BD1C-C98C9596463C}" type="slidenum">
              <a:rPr lang="en-US" smtClean="0"/>
              <a:pPr/>
              <a:t>22</a:t>
            </a:fld>
            <a:endParaRPr lang="en-US"/>
          </a:p>
        </p:txBody>
      </p:sp>
    </p:spTree>
    <p:extLst>
      <p:ext uri="{BB962C8B-B14F-4D97-AF65-F5344CB8AC3E}">
        <p14:creationId xmlns:p14="http://schemas.microsoft.com/office/powerpoint/2010/main" val="238044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0E4D1-FB8D-0A32-BE8E-79186CAD9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C7FED-2A0F-0F73-CD10-0705F03CE4D8}"/>
              </a:ext>
            </a:extLst>
          </p:cNvPr>
          <p:cNvSpPr>
            <a:spLocks noGrp="1"/>
          </p:cNvSpPr>
          <p:nvPr>
            <p:ph type="ctrTitle"/>
          </p:nvPr>
        </p:nvSpPr>
        <p:spPr/>
        <p:txBody>
          <a:bodyPr/>
          <a:lstStyle/>
          <a:p>
            <a:r>
              <a:rPr lang="el"/>
              <a:t>Περιορισμός του CAM</a:t>
            </a:r>
          </a:p>
        </p:txBody>
      </p:sp>
      <p:sp>
        <p:nvSpPr>
          <p:cNvPr id="3" name="Content Placeholder 2">
            <a:extLst>
              <a:ext uri="{FF2B5EF4-FFF2-40B4-BE49-F238E27FC236}">
                <a16:creationId xmlns:a16="http://schemas.microsoft.com/office/drawing/2014/main" id="{D857DA16-96C3-DBCA-E3CC-83371E1265DF}"/>
              </a:ext>
            </a:extLst>
          </p:cNvPr>
          <p:cNvSpPr>
            <a:spLocks noGrp="1"/>
          </p:cNvSpPr>
          <p:nvPr>
            <p:ph sz="quarter" idx="17"/>
          </p:nvPr>
        </p:nvSpPr>
        <p:spPr>
          <a:xfrm>
            <a:off x="796322" y="1986061"/>
            <a:ext cx="6637070" cy="4015244"/>
          </a:xfrm>
        </p:spPr>
        <p:txBody>
          <a:bodyPr>
            <a:normAutofit/>
          </a:bodyPr>
          <a:lstStyle/>
          <a:p>
            <a:pPr>
              <a:buClr>
                <a:schemeClr val="tx1"/>
              </a:buClr>
              <a:buFont typeface="Wingdings" panose="05000000000000000000" pitchFamily="2" charset="2"/>
              <a:buChar char="v"/>
            </a:pPr>
            <a:r>
              <a:rPr lang="el" sz="2000"/>
              <a:t> Γνώση της βιοϊατρικής απεικόνισης.</a:t>
            </a:r>
          </a:p>
          <a:p>
            <a:pPr>
              <a:buClr>
                <a:schemeClr val="tx1"/>
              </a:buClr>
              <a:buFont typeface="Wingdings" panose="05000000000000000000" pitchFamily="2" charset="2"/>
              <a:buChar char="v"/>
            </a:pPr>
            <a:r>
              <a:rPr lang="el" sz="2000"/>
              <a:t> Κόστος υπολογισμού</a:t>
            </a:r>
          </a:p>
          <a:p>
            <a:pPr>
              <a:buClr>
                <a:schemeClr val="tx1"/>
              </a:buClr>
              <a:buFont typeface="Wingdings" panose="05000000000000000000" pitchFamily="2" charset="2"/>
              <a:buChar char="v"/>
            </a:pPr>
            <a:r>
              <a:rPr lang="el" sz="2000"/>
              <a:t> Η χρήση μόνο CAM δεν μπορεί να παρέχει ασφάλεια</a:t>
            </a:r>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22B7E95-D4D9-7221-1E38-2F9F8D7A1C55}"/>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3DB63579-0DBF-9A80-ED55-6DB1C57B40A4}"/>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0CA82ACC-911E-7F2F-78F2-0A78F935BAFC}"/>
              </a:ext>
            </a:extLst>
          </p:cNvPr>
          <p:cNvSpPr>
            <a:spLocks noGrp="1"/>
          </p:cNvSpPr>
          <p:nvPr>
            <p:ph type="sldNum" sz="quarter" idx="4"/>
          </p:nvPr>
        </p:nvSpPr>
        <p:spPr/>
        <p:txBody>
          <a:bodyPr/>
          <a:lstStyle/>
          <a:p>
            <a:fld id="{3A98EE3D-8CD1-4C3F-BD1C-C98C9596463C}" type="slidenum">
              <a:rPr lang="en-US" smtClean="0"/>
              <a:pPr/>
              <a:t>23</a:t>
            </a:fld>
            <a:endParaRPr lang="en-US"/>
          </a:p>
        </p:txBody>
      </p:sp>
    </p:spTree>
    <p:extLst>
      <p:ext uri="{BB962C8B-B14F-4D97-AF65-F5344CB8AC3E}">
        <p14:creationId xmlns:p14="http://schemas.microsoft.com/office/powerpoint/2010/main" val="286552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AD7C-BC4B-CEE5-671E-2C4A9804B8D7}"/>
            </a:ext>
          </a:extLst>
        </p:cNvPr>
        <p:cNvGrpSpPr/>
        <p:nvPr/>
      </p:nvGrpSpPr>
      <p:grpSpPr>
        <a:xfrm>
          <a:off x="0" y="0"/>
          <a:ext cx="0" cy="0"/>
          <a:chOff x="0" y="0"/>
          <a:chExt cx="0" cy="0"/>
        </a:xfrm>
      </p:grpSpPr>
      <p:sp>
        <p:nvSpPr>
          <p:cNvPr id="10" name="Subtitle 9">
            <a:extLst>
              <a:ext uri="{FF2B5EF4-FFF2-40B4-BE49-F238E27FC236}">
                <a16:creationId xmlns:a16="http://schemas.microsoft.com/office/drawing/2014/main" id="{6189563C-9D58-117A-4EC6-B6F979CFB261}"/>
              </a:ext>
            </a:extLst>
          </p:cNvPr>
          <p:cNvSpPr>
            <a:spLocks noGrp="1"/>
          </p:cNvSpPr>
          <p:nvPr>
            <p:ph type="subTitle" idx="1"/>
          </p:nvPr>
        </p:nvSpPr>
        <p:spPr>
          <a:xfrm>
            <a:off x="6531352" y="2315256"/>
            <a:ext cx="4786877" cy="763899"/>
          </a:xfrm>
        </p:spPr>
        <p:txBody>
          <a:bodyPr>
            <a:noAutofit/>
          </a:bodyPr>
          <a:lstStyle/>
          <a:p>
            <a:r>
              <a:rPr lang="el" sz="4000" b="1" dirty="0"/>
              <a:t>03, </a:t>
            </a:r>
            <a:r>
              <a:rPr lang="el-GR" sz="4000" b="1" dirty="0"/>
              <a:t>Επιθετική (</a:t>
            </a:r>
            <a:r>
              <a:rPr lang="en-US" sz="4000" b="1" dirty="0"/>
              <a:t>Adversarial) </a:t>
            </a:r>
            <a:r>
              <a:rPr lang="el-GR" sz="4000" b="1" dirty="0"/>
              <a:t>Μηχανική Μάθηση</a:t>
            </a:r>
            <a:endParaRPr lang="el" sz="4000" b="1" dirty="0"/>
          </a:p>
        </p:txBody>
      </p:sp>
      <p:grpSp>
        <p:nvGrpSpPr>
          <p:cNvPr id="44" name="Group 43">
            <a:extLst>
              <a:ext uri="{FF2B5EF4-FFF2-40B4-BE49-F238E27FC236}">
                <a16:creationId xmlns:a16="http://schemas.microsoft.com/office/drawing/2014/main" id="{50218ACD-53F6-526F-3815-D9AEFBC868C7}"/>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9A3BDE66-175F-7B7F-A231-7D11845821D2}"/>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24CEB47A-6DBA-7BE5-96F9-C21BB4B8353D}"/>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82E4D78-224E-F653-453A-251EB98C528E}"/>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6AB1A01C-DE4D-E260-4E4E-271DDEF535B1}"/>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8A59E7BB-7AFD-58DD-5424-44232666786E}"/>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2978993-961D-2E97-E8AD-0F49777DBDEF}"/>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5965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CADF-AD66-15C0-B729-6B887588D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1618-5BF5-E945-FE02-06D5C2FC0D35}"/>
              </a:ext>
            </a:extLst>
          </p:cNvPr>
          <p:cNvSpPr>
            <a:spLocks noGrp="1"/>
          </p:cNvSpPr>
          <p:nvPr>
            <p:ph type="ctrTitle"/>
          </p:nvPr>
        </p:nvSpPr>
        <p:spPr/>
        <p:txBody>
          <a:bodyPr>
            <a:normAutofit/>
          </a:bodyPr>
          <a:lstStyle/>
          <a:p>
            <a:r>
              <a:rPr lang="el"/>
              <a:t>Ορισμός</a:t>
            </a:r>
            <a:endParaRPr lang="en-US"/>
          </a:p>
        </p:txBody>
      </p:sp>
      <p:sp>
        <p:nvSpPr>
          <p:cNvPr id="3" name="Content Placeholder 2">
            <a:extLst>
              <a:ext uri="{FF2B5EF4-FFF2-40B4-BE49-F238E27FC236}">
                <a16:creationId xmlns:a16="http://schemas.microsoft.com/office/drawing/2014/main" id="{F07B7ED6-5906-8DE9-A2C9-A8FD11B5E728}"/>
              </a:ext>
            </a:extLst>
          </p:cNvPr>
          <p:cNvSpPr>
            <a:spLocks noGrp="1"/>
          </p:cNvSpPr>
          <p:nvPr>
            <p:ph sz="quarter" idx="17"/>
          </p:nvPr>
        </p:nvSpPr>
        <p:spPr>
          <a:xfrm>
            <a:off x="796322" y="1499616"/>
            <a:ext cx="6752558" cy="4501689"/>
          </a:xfrm>
        </p:spPr>
        <p:txBody>
          <a:bodyPr>
            <a:normAutofit/>
          </a:bodyPr>
          <a:lstStyle/>
          <a:p>
            <a:r>
              <a:rPr lang="el" sz="2000" dirty="0"/>
              <a:t>Με την αντίπαλη μηχανική μάθηση, αναφερόμαστε στη μελέτη των επιθέσεων σε δίκτυα ML/DL.</a:t>
            </a:r>
          </a:p>
          <a:p>
            <a:endParaRPr lang="en-GB" sz="2000" dirty="0"/>
          </a:p>
          <a:p>
            <a:r>
              <a:rPr lang="el-GR" sz="2000" b="0" i="0" dirty="0">
                <a:effectLst/>
              </a:rPr>
              <a:t>Η τεχνική εξαπάτησης μοντέλων CNN μέσω κακόβουλων αλγορίθμων βελτιστοποίησης, οι οποίοι εφαρμόζουν ανεπαίσθητες (αόρατες) τροποποιήσεις στα </a:t>
            </a:r>
            <a:r>
              <a:rPr lang="el-GR" sz="2000" b="0" i="0" dirty="0" err="1">
                <a:effectLst/>
              </a:rPr>
              <a:t>εικονοστοιχεία</a:t>
            </a:r>
            <a:r>
              <a:rPr lang="el-GR" sz="2000" b="0" i="0" dirty="0">
                <a:effectLst/>
              </a:rPr>
              <a:t> μιας εικόνας ώστε το μοντέλο να παράγει λανθασμένο αποτέλεσμα με μεγάλη βεβαιότητα, είναι γνωστή ως «επιθετική (</a:t>
            </a:r>
            <a:r>
              <a:rPr lang="el-GR" sz="2000" b="0" i="0" dirty="0" err="1">
                <a:effectLst/>
              </a:rPr>
              <a:t>adversarial</a:t>
            </a:r>
            <a:r>
              <a:rPr lang="el-GR" sz="2000" b="0" i="0" dirty="0">
                <a:effectLst/>
              </a:rPr>
              <a:t>) επίθεση» στην ταξινόμηση εικόνων.</a:t>
            </a:r>
            <a:endParaRPr lang="en-GB" sz="2000"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FD173BD-587F-931D-F05D-30EE7A682A10}"/>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F5D98048-C74D-731F-C0D7-D26571C9126E}"/>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EE74A7D4-FED1-BE43-6604-B41061FECB28}"/>
              </a:ext>
            </a:extLst>
          </p:cNvPr>
          <p:cNvSpPr>
            <a:spLocks noGrp="1"/>
          </p:cNvSpPr>
          <p:nvPr>
            <p:ph type="sldNum" sz="quarter" idx="4"/>
          </p:nvPr>
        </p:nvSpPr>
        <p:spPr/>
        <p:txBody>
          <a:bodyPr/>
          <a:lstStyle/>
          <a:p>
            <a:fld id="{3A98EE3D-8CD1-4C3F-BD1C-C98C9596463C}" type="slidenum">
              <a:rPr lang="en-US" smtClean="0"/>
              <a:pPr/>
              <a:t>25</a:t>
            </a:fld>
            <a:endParaRPr lang="en-US"/>
          </a:p>
        </p:txBody>
      </p:sp>
    </p:spTree>
    <p:extLst>
      <p:ext uri="{BB962C8B-B14F-4D97-AF65-F5344CB8AC3E}">
        <p14:creationId xmlns:p14="http://schemas.microsoft.com/office/powerpoint/2010/main" val="2537098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CADF-AD66-15C0-B729-6B887588D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1618-5BF5-E945-FE02-06D5C2FC0D35}"/>
              </a:ext>
            </a:extLst>
          </p:cNvPr>
          <p:cNvSpPr>
            <a:spLocks noGrp="1"/>
          </p:cNvSpPr>
          <p:nvPr>
            <p:ph type="ctrTitle"/>
          </p:nvPr>
        </p:nvSpPr>
        <p:spPr/>
        <p:txBody>
          <a:bodyPr>
            <a:normAutofit/>
          </a:bodyPr>
          <a:lstStyle/>
          <a:p>
            <a:r>
              <a:rPr lang="el"/>
              <a:t>Κύρια χαρακτηριστικά</a:t>
            </a:r>
            <a:endParaRPr lang="en-US"/>
          </a:p>
        </p:txBody>
      </p:sp>
      <p:sp>
        <p:nvSpPr>
          <p:cNvPr id="3" name="Content Placeholder 2">
            <a:extLst>
              <a:ext uri="{FF2B5EF4-FFF2-40B4-BE49-F238E27FC236}">
                <a16:creationId xmlns:a16="http://schemas.microsoft.com/office/drawing/2014/main" id="{F07B7ED6-5906-8DE9-A2C9-A8FD11B5E728}"/>
              </a:ext>
            </a:extLst>
          </p:cNvPr>
          <p:cNvSpPr>
            <a:spLocks noGrp="1"/>
          </p:cNvSpPr>
          <p:nvPr>
            <p:ph sz="quarter" idx="17"/>
          </p:nvPr>
        </p:nvSpPr>
        <p:spPr>
          <a:xfrm>
            <a:off x="796322" y="1499616"/>
            <a:ext cx="6752558" cy="4501689"/>
          </a:xfrm>
        </p:spPr>
        <p:txBody>
          <a:bodyPr>
            <a:normAutofit/>
          </a:bodyPr>
          <a:lstStyle/>
          <a:p>
            <a:endParaRPr lang="en-GB" sz="2000" dirty="0"/>
          </a:p>
          <a:p>
            <a:r>
              <a:rPr lang="el" sz="2000" dirty="0"/>
              <a:t>Στην ταξινόμηση της βιοϊατρικής απεικόνισης, αυτές οι τεχνικές προσπαθούν να μειώσουν την απόδοση ενός ταξινομητή όσον αφορά την ακρίβεια.</a:t>
            </a:r>
          </a:p>
          <a:p>
            <a:endParaRPr lang="en-GB" sz="2000" dirty="0"/>
          </a:p>
          <a:p>
            <a:pPr marL="0" indent="0">
              <a:buNone/>
            </a:pPr>
            <a:endParaRPr lang="en-GB" sz="2000" dirty="0"/>
          </a:p>
          <a:p>
            <a:pPr marL="0" indent="0">
              <a:buNone/>
            </a:pPr>
            <a:r>
              <a:rPr lang="el-GR" sz="2000" dirty="0"/>
              <a:t>Αυτές οι τεχνικές, δηλαδή τα Γενετικά Ανταγωνιστικά Δίκτυα (</a:t>
            </a:r>
            <a:r>
              <a:rPr lang="el-GR" sz="2000" dirty="0" err="1"/>
              <a:t>GANs</a:t>
            </a:r>
            <a:r>
              <a:rPr lang="el-GR" sz="2000" dirty="0"/>
              <a:t>), η δηλητηρίαση δεδομένων κ.ά., τροποποιούν τις εικόνες εισόδου που χρησιμοποιούνται στη διαδικασία ελέγχου, αλλοιώνοντας την ταξινόμηση εικόνας και τη διάγνωση, επιδεινώνοντας έτσι την υγεία των ασθενών.</a:t>
            </a:r>
            <a:endParaRPr lang="el" sz="2000"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FD173BD-587F-931D-F05D-30EE7A682A10}"/>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F5D98048-C74D-731F-C0D7-D26571C9126E}"/>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EE74A7D4-FED1-BE43-6604-B41061FECB28}"/>
              </a:ext>
            </a:extLst>
          </p:cNvPr>
          <p:cNvSpPr>
            <a:spLocks noGrp="1"/>
          </p:cNvSpPr>
          <p:nvPr>
            <p:ph type="sldNum" sz="quarter" idx="4"/>
          </p:nvPr>
        </p:nvSpPr>
        <p:spPr/>
        <p:txBody>
          <a:bodyPr/>
          <a:lstStyle/>
          <a:p>
            <a:fld id="{3A98EE3D-8CD1-4C3F-BD1C-C98C9596463C}" type="slidenum">
              <a:rPr lang="en-US" smtClean="0"/>
              <a:pPr/>
              <a:t>26</a:t>
            </a:fld>
            <a:endParaRPr lang="en-US"/>
          </a:p>
        </p:txBody>
      </p:sp>
    </p:spTree>
    <p:extLst>
      <p:ext uri="{BB962C8B-B14F-4D97-AF65-F5344CB8AC3E}">
        <p14:creationId xmlns:p14="http://schemas.microsoft.com/office/powerpoint/2010/main" val="3814353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CADF-AD66-15C0-B729-6B887588D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1618-5BF5-E945-FE02-06D5C2FC0D35}"/>
              </a:ext>
            </a:extLst>
          </p:cNvPr>
          <p:cNvSpPr>
            <a:spLocks noGrp="1"/>
          </p:cNvSpPr>
          <p:nvPr>
            <p:ph type="ctrTitle"/>
          </p:nvPr>
        </p:nvSpPr>
        <p:spPr/>
        <p:txBody>
          <a:bodyPr>
            <a:normAutofit/>
          </a:bodyPr>
          <a:lstStyle/>
          <a:p>
            <a:r>
              <a:rPr lang="el"/>
              <a:t>Κύρια χαρακτηριστικά</a:t>
            </a:r>
            <a:endParaRPr lang="en-US"/>
          </a:p>
        </p:txBody>
      </p:sp>
      <p:sp>
        <p:nvSpPr>
          <p:cNvPr id="3" name="Content Placeholder 2">
            <a:extLst>
              <a:ext uri="{FF2B5EF4-FFF2-40B4-BE49-F238E27FC236}">
                <a16:creationId xmlns:a16="http://schemas.microsoft.com/office/drawing/2014/main" id="{F07B7ED6-5906-8DE9-A2C9-A8FD11B5E728}"/>
              </a:ext>
            </a:extLst>
          </p:cNvPr>
          <p:cNvSpPr>
            <a:spLocks noGrp="1"/>
          </p:cNvSpPr>
          <p:nvPr>
            <p:ph sz="quarter" idx="17"/>
          </p:nvPr>
        </p:nvSpPr>
        <p:spPr>
          <a:xfrm>
            <a:off x="796322" y="1499616"/>
            <a:ext cx="6752558" cy="4501689"/>
          </a:xfrm>
        </p:spPr>
        <p:txBody>
          <a:bodyPr>
            <a:normAutofit lnSpcReduction="10000"/>
          </a:bodyPr>
          <a:lstStyle/>
          <a:p>
            <a:pPr marL="0" indent="0">
              <a:buNone/>
            </a:pPr>
            <a:br>
              <a:rPr lang="en-US" sz="2400" dirty="0"/>
            </a:br>
            <a:r>
              <a:rPr lang="el" sz="2400" b="0" i="0" dirty="0">
                <a:effectLst/>
              </a:rPr>
              <a:t>Αυτές οι επιθέσεις θεωρούνται επιθέσεις ασφάλειας στον κυβερνοχώρο, καθώς χειραγωγούν άμεσα δεδομένα (βιοϊατρικές εικόνες), θέτοντας σε κίνδυνο την αξιοπιστία των αλγορίθμων DL και, αν δεν παρατηρηθούν, και τη διάγνωση ενός ασθενούς.</a:t>
            </a:r>
          </a:p>
          <a:p>
            <a:pPr marL="0" indent="0">
              <a:buNone/>
            </a:pPr>
            <a:endParaRPr lang="en-US" sz="2400" dirty="0"/>
          </a:p>
          <a:p>
            <a:pPr marL="0" indent="0">
              <a:buNone/>
            </a:pPr>
            <a:r>
              <a:rPr lang="el" sz="2400" dirty="0"/>
              <a:t>Ο χειρισμός πρέπει να είναι λεπτός από τον άνθρωπο και ταυτόχρονα να επηρεάζει τα αποτελέσματα.</a:t>
            </a:r>
            <a:endParaRPr lang="en-GB" sz="2400"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FD173BD-587F-931D-F05D-30EE7A682A10}"/>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F5D98048-C74D-731F-C0D7-D26571C9126E}"/>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EE74A7D4-FED1-BE43-6604-B41061FECB28}"/>
              </a:ext>
            </a:extLst>
          </p:cNvPr>
          <p:cNvSpPr>
            <a:spLocks noGrp="1"/>
          </p:cNvSpPr>
          <p:nvPr>
            <p:ph type="sldNum" sz="quarter" idx="4"/>
          </p:nvPr>
        </p:nvSpPr>
        <p:spPr/>
        <p:txBody>
          <a:bodyPr/>
          <a:lstStyle/>
          <a:p>
            <a:fld id="{3A98EE3D-8CD1-4C3F-BD1C-C98C9596463C}" type="slidenum">
              <a:rPr lang="en-US" smtClean="0"/>
              <a:pPr/>
              <a:t>27</a:t>
            </a:fld>
            <a:endParaRPr lang="en-US"/>
          </a:p>
        </p:txBody>
      </p:sp>
    </p:spTree>
    <p:extLst>
      <p:ext uri="{BB962C8B-B14F-4D97-AF65-F5344CB8AC3E}">
        <p14:creationId xmlns:p14="http://schemas.microsoft.com/office/powerpoint/2010/main" val="1027803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CADF-AD66-15C0-B729-6B887588D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1618-5BF5-E945-FE02-06D5C2FC0D35}"/>
              </a:ext>
            </a:extLst>
          </p:cNvPr>
          <p:cNvSpPr>
            <a:spLocks noGrp="1"/>
          </p:cNvSpPr>
          <p:nvPr>
            <p:ph type="ctrTitle"/>
          </p:nvPr>
        </p:nvSpPr>
        <p:spPr/>
        <p:txBody>
          <a:bodyPr>
            <a:normAutofit/>
          </a:bodyPr>
          <a:lstStyle/>
          <a:p>
            <a:r>
              <a:rPr lang="el"/>
              <a:t>Γιατί Adversarial Machine Learning;</a:t>
            </a:r>
            <a:endParaRPr lang="en-US"/>
          </a:p>
        </p:txBody>
      </p:sp>
      <p:sp>
        <p:nvSpPr>
          <p:cNvPr id="3" name="Content Placeholder 2">
            <a:extLst>
              <a:ext uri="{FF2B5EF4-FFF2-40B4-BE49-F238E27FC236}">
                <a16:creationId xmlns:a16="http://schemas.microsoft.com/office/drawing/2014/main" id="{F07B7ED6-5906-8DE9-A2C9-A8FD11B5E728}"/>
              </a:ext>
            </a:extLst>
          </p:cNvPr>
          <p:cNvSpPr>
            <a:spLocks noGrp="1"/>
          </p:cNvSpPr>
          <p:nvPr>
            <p:ph sz="quarter" idx="17"/>
          </p:nvPr>
        </p:nvSpPr>
        <p:spPr>
          <a:xfrm>
            <a:off x="796322" y="1499616"/>
            <a:ext cx="6752558" cy="4501689"/>
          </a:xfrm>
        </p:spPr>
        <p:txBody>
          <a:bodyPr>
            <a:normAutofit/>
          </a:bodyPr>
          <a:lstStyle/>
          <a:p>
            <a:pPr marL="0" indent="0">
              <a:buNone/>
            </a:pPr>
            <a:r>
              <a:rPr lang="el" sz="2800" dirty="0"/>
              <a:t>Διάφοροι λόγοι για τον εισβολέα:</a:t>
            </a:r>
          </a:p>
          <a:p>
            <a:pPr>
              <a:buClr>
                <a:schemeClr val="tx1"/>
              </a:buClr>
              <a:buFont typeface="Wingdings" panose="05000000000000000000" pitchFamily="2" charset="2"/>
              <a:buChar char="Ø"/>
            </a:pPr>
            <a:r>
              <a:rPr lang="el-GR" sz="2800" dirty="0"/>
              <a:t>Εκθέτει </a:t>
            </a:r>
            <a:r>
              <a:rPr lang="el" sz="2800" dirty="0"/>
              <a:t>τα δίκτυα DL. σε ιατροτεχνολογικά προϊόντα·</a:t>
            </a:r>
          </a:p>
          <a:p>
            <a:pPr>
              <a:buClr>
                <a:schemeClr val="tx1"/>
              </a:buClr>
              <a:buFont typeface="Wingdings" panose="05000000000000000000" pitchFamily="2" charset="2"/>
              <a:buChar char="Ø"/>
            </a:pPr>
            <a:r>
              <a:rPr lang="el" sz="2800" dirty="0"/>
              <a:t>Μειώστε την αξιοπιστία αυτών των συσκευών.</a:t>
            </a:r>
          </a:p>
          <a:p>
            <a:pPr>
              <a:buClr>
                <a:schemeClr val="tx1"/>
              </a:buClr>
              <a:buFont typeface="Wingdings" panose="05000000000000000000" pitchFamily="2" charset="2"/>
              <a:buChar char="Ø"/>
            </a:pPr>
            <a:r>
              <a:rPr lang="el" sz="2800" dirty="0"/>
              <a:t>Αλλάζει τη διάγνωση;</a:t>
            </a:r>
          </a:p>
          <a:p>
            <a:pPr marL="0" indent="0">
              <a:buClr>
                <a:schemeClr val="tx1"/>
              </a:buClr>
              <a:buNone/>
            </a:pPr>
            <a:endParaRPr lang="en-US" sz="2800" dirty="0"/>
          </a:p>
          <a:p>
            <a:pPr>
              <a:buClr>
                <a:schemeClr val="tx1"/>
              </a:buClr>
              <a:buFont typeface="Wingdings" panose="05000000000000000000" pitchFamily="2" charset="2"/>
              <a:buChar char="Ø"/>
            </a:pPr>
            <a:endParaRPr lang="en-GB" sz="2800"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FD173BD-587F-931D-F05D-30EE7A682A10}"/>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F5D98048-C74D-731F-C0D7-D26571C9126E}"/>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EE74A7D4-FED1-BE43-6604-B41061FECB28}"/>
              </a:ext>
            </a:extLst>
          </p:cNvPr>
          <p:cNvSpPr>
            <a:spLocks noGrp="1"/>
          </p:cNvSpPr>
          <p:nvPr>
            <p:ph type="sldNum" sz="quarter" idx="4"/>
          </p:nvPr>
        </p:nvSpPr>
        <p:spPr/>
        <p:txBody>
          <a:bodyPr/>
          <a:lstStyle/>
          <a:p>
            <a:fld id="{3A98EE3D-8CD1-4C3F-BD1C-C98C9596463C}" type="slidenum">
              <a:rPr lang="en-US" smtClean="0"/>
              <a:pPr/>
              <a:t>28</a:t>
            </a:fld>
            <a:endParaRPr lang="en-US"/>
          </a:p>
        </p:txBody>
      </p:sp>
    </p:spTree>
    <p:extLst>
      <p:ext uri="{BB962C8B-B14F-4D97-AF65-F5344CB8AC3E}">
        <p14:creationId xmlns:p14="http://schemas.microsoft.com/office/powerpoint/2010/main" val="687232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CADF-AD66-15C0-B729-6B887588D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1618-5BF5-E945-FE02-06D5C2FC0D35}"/>
              </a:ext>
            </a:extLst>
          </p:cNvPr>
          <p:cNvSpPr>
            <a:spLocks noGrp="1"/>
          </p:cNvSpPr>
          <p:nvPr>
            <p:ph type="ctrTitle"/>
          </p:nvPr>
        </p:nvSpPr>
        <p:spPr/>
        <p:txBody>
          <a:bodyPr>
            <a:normAutofit/>
          </a:bodyPr>
          <a:lstStyle/>
          <a:p>
            <a:r>
              <a:rPr lang="el"/>
              <a:t>Αντίμετρα</a:t>
            </a:r>
            <a:endParaRPr lang="en-US"/>
          </a:p>
        </p:txBody>
      </p:sp>
      <p:sp>
        <p:nvSpPr>
          <p:cNvPr id="3" name="Content Placeholder 2">
            <a:extLst>
              <a:ext uri="{FF2B5EF4-FFF2-40B4-BE49-F238E27FC236}">
                <a16:creationId xmlns:a16="http://schemas.microsoft.com/office/drawing/2014/main" id="{F07B7ED6-5906-8DE9-A2C9-A8FD11B5E728}"/>
              </a:ext>
            </a:extLst>
          </p:cNvPr>
          <p:cNvSpPr>
            <a:spLocks noGrp="1"/>
          </p:cNvSpPr>
          <p:nvPr>
            <p:ph sz="quarter" idx="17"/>
          </p:nvPr>
        </p:nvSpPr>
        <p:spPr>
          <a:xfrm>
            <a:off x="796322" y="1499616"/>
            <a:ext cx="6752558" cy="4501689"/>
          </a:xfrm>
        </p:spPr>
        <p:txBody>
          <a:bodyPr>
            <a:normAutofit/>
          </a:bodyPr>
          <a:lstStyle/>
          <a:p>
            <a:pPr marL="0" indent="0">
              <a:buClr>
                <a:schemeClr val="tx1"/>
              </a:buClr>
              <a:buNone/>
            </a:pPr>
            <a:endParaRPr lang="en-US" sz="2800" dirty="0"/>
          </a:p>
          <a:p>
            <a:pPr marL="0" indent="0">
              <a:buClr>
                <a:schemeClr val="tx1"/>
              </a:buClr>
              <a:buNone/>
            </a:pPr>
            <a:r>
              <a:rPr lang="el" sz="2800" dirty="0"/>
              <a:t>Τα αντίμετρα σχετίζονται με την εκπαίδευση του δικτύου DL σε τέτοιου είδους επιθέσεις πριν από την εφαρμογή μιας βιοϊατρικής ταξινόμησης εικόνων.</a:t>
            </a:r>
          </a:p>
          <a:p>
            <a:pPr marL="0" indent="0">
              <a:buClr>
                <a:schemeClr val="tx1"/>
              </a:buClr>
              <a:buNone/>
            </a:pPr>
            <a:endParaRPr lang="en-US" sz="2800" dirty="0"/>
          </a:p>
          <a:p>
            <a:pPr>
              <a:buClr>
                <a:schemeClr val="tx1"/>
              </a:buClr>
              <a:buFont typeface="Wingdings" panose="05000000000000000000" pitchFamily="2" charset="2"/>
              <a:buChar char="Ø"/>
            </a:pPr>
            <a:r>
              <a:rPr lang="el" sz="2800" dirty="0"/>
              <a:t>Αυτό βελτιώνει τη </a:t>
            </a:r>
            <a:r>
              <a:rPr lang="el" sz="2800" b="1" dirty="0"/>
              <a:t>στιβαρότητα </a:t>
            </a:r>
          </a:p>
          <a:p>
            <a:pPr>
              <a:buClr>
                <a:schemeClr val="tx1"/>
              </a:buClr>
              <a:buFont typeface="Wingdings" panose="05000000000000000000" pitchFamily="2" charset="2"/>
              <a:buChar char="Ø"/>
            </a:pPr>
            <a:endParaRPr lang="en-GB" sz="2800"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2FD173BD-587F-931D-F05D-30EE7A682A10}"/>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F5D98048-C74D-731F-C0D7-D26571C9126E}"/>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EE74A7D4-FED1-BE43-6604-B41061FECB28}"/>
              </a:ext>
            </a:extLst>
          </p:cNvPr>
          <p:cNvSpPr>
            <a:spLocks noGrp="1"/>
          </p:cNvSpPr>
          <p:nvPr>
            <p:ph type="sldNum" sz="quarter" idx="4"/>
          </p:nvPr>
        </p:nvSpPr>
        <p:spPr/>
        <p:txBody>
          <a:bodyPr/>
          <a:lstStyle/>
          <a:p>
            <a:fld id="{3A98EE3D-8CD1-4C3F-BD1C-C98C9596463C}" type="slidenum">
              <a:rPr lang="en-US" smtClean="0"/>
              <a:pPr/>
              <a:t>29</a:t>
            </a:fld>
            <a:endParaRPr lang="en-US"/>
          </a:p>
        </p:txBody>
      </p:sp>
    </p:spTree>
    <p:extLst>
      <p:ext uri="{BB962C8B-B14F-4D97-AF65-F5344CB8AC3E}">
        <p14:creationId xmlns:p14="http://schemas.microsoft.com/office/powerpoint/2010/main" val="2329277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31352" y="2315256"/>
            <a:ext cx="4786877" cy="763899"/>
          </a:xfrm>
        </p:spPr>
        <p:txBody>
          <a:bodyPr>
            <a:noAutofit/>
          </a:bodyPr>
          <a:lstStyle/>
          <a:p>
            <a:r>
              <a:rPr lang="el" sz="4000" b="1" dirty="0"/>
              <a:t>00. Τεχνητή νοημοσύνη και απεικόνιση στην υγειονομική περίθαλψη</a:t>
            </a:r>
            <a:endParaRPr lang="en-US" sz="4000" b="1" dirty="0"/>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4CBDA013-3174-52C6-6265-5838725B1829}"/>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F77DCCB9-AEB6-7AA5-F202-4946F5DED08A}"/>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EE07CE2-0C87-3ABF-6818-85B27F64F22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B71898A-A746-B5E1-21C0-444A870426A6}"/>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677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962367" y="1559668"/>
            <a:ext cx="6732237" cy="1524000"/>
          </a:xfrm>
        </p:spPr>
        <p:txBody>
          <a:bodyPr>
            <a:normAutofit fontScale="90000"/>
          </a:bodyPr>
          <a:lstStyle/>
          <a:p>
            <a:br>
              <a:rPr lang="en-US">
                <a:solidFill>
                  <a:schemeClr val="accent1"/>
                </a:solidFill>
              </a:rPr>
            </a:br>
            <a:br>
              <a:rPr lang="en-US">
                <a:solidFill>
                  <a:schemeClr val="accent1"/>
                </a:solidFill>
              </a:rPr>
            </a:br>
            <a:r>
              <a:rPr lang="el"/>
              <a:t>04. </a:t>
            </a:r>
            <a:r>
              <a:rPr lang="el" sz="4400"/>
              <a:t>Εφαρμογές</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30</a:t>
            </a:fld>
            <a:endParaRPr lang="en-US"/>
          </a:p>
        </p:txBody>
      </p:sp>
      <p:pic>
        <p:nvPicPr>
          <p:cNvPr id="7" name="Picture Placeholder 6"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1E50893B-768F-67CB-C3A8-DEAF47C911BB}"/>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EEE07BC6-21C8-0AF7-78BD-DFF426E9A7DA}"/>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grpSp>
        <p:nvGrpSpPr>
          <p:cNvPr id="3" name="Group 2">
            <a:extLst>
              <a:ext uri="{FF2B5EF4-FFF2-40B4-BE49-F238E27FC236}">
                <a16:creationId xmlns:a16="http://schemas.microsoft.com/office/drawing/2014/main" id="{C36D3E12-0501-E7F3-C2D2-5F4C0F9DF83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C25EF90-E13E-9C66-299F-3B761F5FD641}"/>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CE35AAC-FF9E-C72E-67B2-DCCEA30F6503}"/>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16354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p:txBody>
          <a:bodyPr>
            <a:normAutofit fontScale="90000"/>
          </a:bodyPr>
          <a:lstStyle/>
          <a:p>
            <a:r>
              <a:rPr lang="el" dirty="0"/>
              <a:t>Ταξινομήσεις AD(</a:t>
            </a:r>
            <a:r>
              <a:rPr lang="en-US" b="1" dirty="0"/>
              <a:t>Alzheimer’s Disease – </a:t>
            </a:r>
            <a:r>
              <a:rPr lang="el-GR" b="1" dirty="0"/>
              <a:t>Νόσος </a:t>
            </a:r>
            <a:r>
              <a:rPr lang="el-GR" b="1" dirty="0" err="1"/>
              <a:t>Αλτσχάιμερ</a:t>
            </a:r>
            <a:r>
              <a:rPr lang="el-GR" dirty="0"/>
              <a:t>.)</a:t>
            </a:r>
            <a:r>
              <a:rPr lang="el" dirty="0"/>
              <a:t> (1)</a:t>
            </a:r>
          </a:p>
        </p:txBody>
      </p:sp>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796322" y="1554480"/>
            <a:ext cx="8091646" cy="4501689"/>
          </a:xfrm>
        </p:spPr>
        <p:txBody>
          <a:bodyPr/>
          <a:lstStyle/>
          <a:p>
            <a:pPr marL="0" indent="0">
              <a:buNone/>
            </a:pPr>
            <a:r>
              <a:rPr lang="el" sz="1800" dirty="0">
                <a:sym typeface="Wingdings" panose="05000000000000000000" pitchFamily="2" charset="2"/>
              </a:rPr>
              <a:t> Ταξινόμηση εικόνων εγκεφάλου AD σε 4 κατηγορίες.</a:t>
            </a:r>
          </a:p>
          <a:p>
            <a:pPr marL="0" indent="0">
              <a:buNone/>
            </a:pPr>
            <a:r>
              <a:rPr lang="el" sz="1800" dirty="0">
                <a:sym typeface="Wingdings" panose="05000000000000000000" pitchFamily="2" charset="2"/>
              </a:rPr>
              <a:t> δημόσιο σύνολο δεδομένων MRI·</a:t>
            </a:r>
          </a:p>
          <a:p>
            <a:pPr marL="0" indent="0">
              <a:buNone/>
            </a:pPr>
            <a:r>
              <a:rPr lang="el" sz="1800" dirty="0">
                <a:sym typeface="Wingdings" panose="05000000000000000000" pitchFamily="2" charset="2"/>
              </a:rPr>
              <a:t> Για ταξινόμηση εφαρμόζονται 2 μοντέλα DL</a:t>
            </a:r>
            <a:endParaRPr lang="it-IT" sz="1800" dirty="0"/>
          </a:p>
          <a:p>
            <a:endParaRPr lang="it-IT" sz="1800" dirty="0"/>
          </a:p>
          <a:p>
            <a:r>
              <a:rPr lang="el" sz="1800" dirty="0"/>
              <a:t>Αποτελέσματα.</a:t>
            </a:r>
          </a:p>
          <a:p>
            <a:pPr marL="0" indent="0">
              <a:buNone/>
            </a:pPr>
            <a:r>
              <a:rPr lang="el" sz="1800" dirty="0">
                <a:sym typeface="Wingdings" panose="05000000000000000000" pitchFamily="2" charset="2"/>
              </a:rPr>
              <a:t> 96% όσον αφορά την ακρίβεια, την ακρίβεια και την ανάκληση</a:t>
            </a:r>
          </a:p>
          <a:p>
            <a:endParaRPr lang="en-US" dirty="0"/>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31</a:t>
            </a:fld>
            <a:endParaRPr lang="en-US"/>
          </a:p>
        </p:txBody>
      </p:sp>
      <p:pic>
        <p:nvPicPr>
          <p:cNvPr id="9" name="Immagine 8">
            <a:extLst>
              <a:ext uri="{FF2B5EF4-FFF2-40B4-BE49-F238E27FC236}">
                <a16:creationId xmlns:a16="http://schemas.microsoft.com/office/drawing/2014/main" id="{8D9DBD5D-3F14-0FA4-E9E8-507FE007A07E}"/>
              </a:ext>
            </a:extLst>
          </p:cNvPr>
          <p:cNvPicPr>
            <a:picLocks noChangeAspect="1"/>
          </p:cNvPicPr>
          <p:nvPr/>
        </p:nvPicPr>
        <p:blipFill>
          <a:blip r:embed="rId2"/>
          <a:stretch>
            <a:fillRect/>
          </a:stretch>
        </p:blipFill>
        <p:spPr>
          <a:xfrm>
            <a:off x="7832093" y="2043249"/>
            <a:ext cx="4922572" cy="1836108"/>
          </a:xfrm>
          <a:prstGeom prst="rect">
            <a:avLst/>
          </a:prstGeom>
        </p:spPr>
      </p:pic>
      <p:sp>
        <p:nvSpPr>
          <p:cNvPr id="11" name="CasellaDiTesto 11">
            <a:extLst>
              <a:ext uri="{FF2B5EF4-FFF2-40B4-BE49-F238E27FC236}">
                <a16:creationId xmlns:a16="http://schemas.microsoft.com/office/drawing/2014/main" id="{A9D3054E-89A7-B628-4427-887057B2B7F3}"/>
              </a:ext>
            </a:extLst>
          </p:cNvPr>
          <p:cNvSpPr txBox="1"/>
          <p:nvPr/>
        </p:nvSpPr>
        <p:spPr>
          <a:xfrm>
            <a:off x="7461312" y="1735472"/>
            <a:ext cx="3276135"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dirty="0"/>
              <a:t>Αλγόριθμος Grad-CAM</a:t>
            </a:r>
            <a:endParaRPr lang="it-IT" dirty="0"/>
          </a:p>
        </p:txBody>
      </p:sp>
      <p:sp>
        <p:nvSpPr>
          <p:cNvPr id="12" name="CasellaDiTesto 10">
            <a:extLst>
              <a:ext uri="{FF2B5EF4-FFF2-40B4-BE49-F238E27FC236}">
                <a16:creationId xmlns:a16="http://schemas.microsoft.com/office/drawing/2014/main" id="{FF6648AF-3B1B-FC10-37C5-17654FD3D821}"/>
              </a:ext>
            </a:extLst>
          </p:cNvPr>
          <p:cNvSpPr txBox="1"/>
          <p:nvPr/>
        </p:nvSpPr>
        <p:spPr>
          <a:xfrm>
            <a:off x="720090" y="5366346"/>
            <a:ext cx="8799830" cy="6001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sz="1100">
                <a:solidFill>
                  <a:srgbClr val="222222"/>
                </a:solidFill>
                <a:latin typeface="Arial" panose="020B0604020202020204" pitchFamily="34" charset="0"/>
              </a:rPr>
              <a:t>2: Di Giammarco, Marcello, et al. "Εξηγήσιμη βαθιά μάθηση για την ταξινόμηση και τον εντοπισμό της νόσου Alzheimer". </a:t>
            </a:r>
            <a:r>
              <a:rPr lang="el" sz="1100" b="0" i="1">
                <a:solidFill>
                  <a:srgbClr val="222222"/>
                </a:solidFill>
                <a:effectLst/>
                <a:latin typeface="Arial" panose="020B0604020202020204" pitchFamily="34" charset="0"/>
              </a:rPr>
              <a:t>Εφαρμοσμένη Νοημοσύνη και Πληροφορική: Δεύτερο Διεθνές Συνέδριο, AII 2022, Reggio Calabria, Italy, September 1–3, 2022, </a:t>
            </a:r>
            <a:r>
              <a:rPr lang="el" sz="1100" b="0" i="0">
                <a:solidFill>
                  <a:srgbClr val="222222"/>
                </a:solidFill>
                <a:effectLst/>
                <a:latin typeface="Arial" panose="020B0604020202020204" pitchFamily="34" charset="0"/>
              </a:rPr>
              <a:t>Πρακτικά. Cham: Springer Nature Ελβετία, 2023.</a:t>
            </a:r>
            <a:endParaRPr lang="it-IT" sz="1100"/>
          </a:p>
        </p:txBody>
      </p:sp>
    </p:spTree>
    <p:extLst>
      <p:ext uri="{BB962C8B-B14F-4D97-AF65-F5344CB8AC3E}">
        <p14:creationId xmlns:p14="http://schemas.microsoft.com/office/powerpoint/2010/main" val="1823754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a:xfrm>
            <a:off x="186722" y="378340"/>
            <a:ext cx="8935507" cy="949467"/>
          </a:xfrm>
        </p:spPr>
        <p:txBody>
          <a:bodyPr/>
          <a:lstStyle/>
          <a:p>
            <a:r>
              <a:rPr lang="el"/>
              <a:t>Ταξινομήσεις AD (2)</a:t>
            </a:r>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32</a:t>
            </a:fld>
            <a:endParaRPr lang="en-US"/>
          </a:p>
        </p:txBody>
      </p:sp>
      <p:pic>
        <p:nvPicPr>
          <p:cNvPr id="4" name="Immagine 3">
            <a:extLst>
              <a:ext uri="{FF2B5EF4-FFF2-40B4-BE49-F238E27FC236}">
                <a16:creationId xmlns:a16="http://schemas.microsoft.com/office/drawing/2014/main" id="{5CB8C0FC-6E2A-2234-EFF2-82A318447DEF}"/>
              </a:ext>
            </a:extLst>
          </p:cNvPr>
          <p:cNvPicPr>
            <a:picLocks noChangeAspect="1"/>
          </p:cNvPicPr>
          <p:nvPr/>
        </p:nvPicPr>
        <p:blipFill>
          <a:blip r:embed="rId2"/>
          <a:stretch>
            <a:fillRect/>
          </a:stretch>
        </p:blipFill>
        <p:spPr>
          <a:xfrm>
            <a:off x="78960" y="1421378"/>
            <a:ext cx="11709170" cy="4015244"/>
          </a:xfrm>
          <a:prstGeom prst="rect">
            <a:avLst/>
          </a:prstGeom>
        </p:spPr>
      </p:pic>
      <p:sp>
        <p:nvSpPr>
          <p:cNvPr id="10" name="CasellaDiTesto 10">
            <a:extLst>
              <a:ext uri="{FF2B5EF4-FFF2-40B4-BE49-F238E27FC236}">
                <a16:creationId xmlns:a16="http://schemas.microsoft.com/office/drawing/2014/main" id="{874354AF-3A0C-DCC5-2866-C8825F109799}"/>
              </a:ext>
            </a:extLst>
          </p:cNvPr>
          <p:cNvSpPr txBox="1"/>
          <p:nvPr/>
        </p:nvSpPr>
        <p:spPr>
          <a:xfrm>
            <a:off x="5658759" y="5910484"/>
            <a:ext cx="6533241" cy="4154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sz="1100" b="0" i="0" dirty="0">
                <a:solidFill>
                  <a:srgbClr val="222222"/>
                </a:solidFill>
                <a:effectLst/>
                <a:latin typeface="Arial" panose="020B0604020202020204" pitchFamily="34" charset="0"/>
              </a:rPr>
              <a:t>3:</a:t>
            </a:r>
            <a:r>
              <a:rPr lang="el" sz="1000" b="0" i="0" dirty="0">
                <a:solidFill>
                  <a:srgbClr val="222222"/>
                </a:solidFill>
                <a:effectLst/>
                <a:latin typeface="Arial" panose="020B0604020202020204" pitchFamily="34" charset="0"/>
              </a:rPr>
              <a:t>Mercaldo, F., Di Giammarco, M., Ravelli, F., Martinelli, F., Santone, A., &amp;; Cesarelli, M. (2023). TriAD: Ένα βαθύ δίκτυο συνόλου για την ταξινόμηση και τον εντοπισμό του Alzheimer. </a:t>
            </a:r>
            <a:r>
              <a:rPr lang="el" sz="1000" b="0" i="1" dirty="0">
                <a:solidFill>
                  <a:srgbClr val="222222"/>
                </a:solidFill>
                <a:effectLst/>
                <a:latin typeface="Arial" panose="020B0604020202020204" pitchFamily="34" charset="0"/>
              </a:rPr>
              <a:t>Πρόσβαση IEEE</a:t>
            </a:r>
            <a:r>
              <a:rPr lang="el" sz="1000" b="0" i="0" dirty="0">
                <a:solidFill>
                  <a:srgbClr val="222222"/>
                </a:solidFill>
                <a:effectLst/>
                <a:latin typeface="Arial" panose="020B0604020202020204" pitchFamily="34" charset="0"/>
              </a:rPr>
              <a:t>.</a:t>
            </a:r>
            <a:endParaRPr lang="it-IT" sz="1000" dirty="0"/>
          </a:p>
        </p:txBody>
      </p:sp>
      <p:sp>
        <p:nvSpPr>
          <p:cNvPr id="7" name="TextBox 6">
            <a:extLst>
              <a:ext uri="{FF2B5EF4-FFF2-40B4-BE49-F238E27FC236}">
                <a16:creationId xmlns:a16="http://schemas.microsoft.com/office/drawing/2014/main" id="{569C8007-4D93-B42B-E3E1-6F234780575F}"/>
              </a:ext>
            </a:extLst>
          </p:cNvPr>
          <p:cNvSpPr txBox="1"/>
          <p:nvPr/>
        </p:nvSpPr>
        <p:spPr>
          <a:xfrm>
            <a:off x="0" y="5310319"/>
            <a:ext cx="5658759" cy="1107996"/>
          </a:xfrm>
          <a:prstGeom prst="rect">
            <a:avLst/>
          </a:prstGeom>
          <a:noFill/>
        </p:spPr>
        <p:txBody>
          <a:bodyPr wrap="square">
            <a:spAutoFit/>
          </a:bodyPr>
          <a:lstStyle/>
          <a:p>
            <a:pPr>
              <a:buNone/>
            </a:pPr>
            <a:r>
              <a:rPr lang="el-GR" sz="1100" dirty="0"/>
              <a:t>Η εικόνα δείχνει:</a:t>
            </a:r>
          </a:p>
          <a:p>
            <a:pPr>
              <a:buFont typeface="+mj-lt"/>
              <a:buAutoNum type="arabicPeriod"/>
            </a:pPr>
            <a:r>
              <a:rPr lang="el-GR" sz="1100" dirty="0"/>
              <a:t>FSL-</a:t>
            </a:r>
            <a:r>
              <a:rPr lang="el-GR" sz="1100" dirty="0" err="1"/>
              <a:t>προεπεξεργασία</a:t>
            </a:r>
            <a:r>
              <a:rPr lang="el-GR" sz="1100" dirty="0"/>
              <a:t> MRI και εξαγωγή αξονικής, στεφανιαίας, οβελιαίας προβολής·</a:t>
            </a:r>
          </a:p>
          <a:p>
            <a:pPr>
              <a:buFont typeface="+mj-lt"/>
              <a:buAutoNum type="arabicPeriod"/>
            </a:pPr>
            <a:r>
              <a:rPr lang="el-GR" sz="1100" dirty="0"/>
              <a:t>τρεις κλάδους CNN που ταξινομούν σε AD, MCI, CN·</a:t>
            </a:r>
          </a:p>
          <a:p>
            <a:pPr>
              <a:buFont typeface="+mj-lt"/>
              <a:buAutoNum type="arabicPeriod"/>
            </a:pPr>
            <a:r>
              <a:rPr lang="el-GR" sz="1100" dirty="0"/>
              <a:t>συνδυασμό (</a:t>
            </a:r>
            <a:r>
              <a:rPr lang="el-GR" sz="1100" dirty="0" err="1"/>
              <a:t>ensemble</a:t>
            </a:r>
            <a:r>
              <a:rPr lang="el-GR" sz="1100" dirty="0"/>
              <a:t>) των κλάδων και </a:t>
            </a:r>
            <a:r>
              <a:rPr lang="el-GR" sz="1100" dirty="0" err="1"/>
              <a:t>Grad</a:t>
            </a:r>
            <a:r>
              <a:rPr lang="el-GR" sz="1100" dirty="0"/>
              <a:t>-CAM </a:t>
            </a:r>
            <a:r>
              <a:rPr lang="el-GR" sz="1100" dirty="0" err="1"/>
              <a:t>θερμοχάρτες</a:t>
            </a:r>
            <a:r>
              <a:rPr lang="el-GR" sz="1100" dirty="0"/>
              <a:t> εξηγήσιμης διάγνωσης.</a:t>
            </a:r>
          </a:p>
        </p:txBody>
      </p:sp>
    </p:spTree>
    <p:extLst>
      <p:ext uri="{BB962C8B-B14F-4D97-AF65-F5344CB8AC3E}">
        <p14:creationId xmlns:p14="http://schemas.microsoft.com/office/powerpoint/2010/main" val="312759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a:xfrm>
            <a:off x="227362" y="334349"/>
            <a:ext cx="8935507" cy="949467"/>
          </a:xfrm>
        </p:spPr>
        <p:txBody>
          <a:bodyPr/>
          <a:lstStyle/>
          <a:p>
            <a:r>
              <a:rPr lang="el"/>
              <a:t>Ταξινομήσεις AD (3)</a:t>
            </a:r>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33</a:t>
            </a:fld>
            <a:endParaRPr lang="en-US"/>
          </a:p>
        </p:txBody>
      </p:sp>
      <p:pic>
        <p:nvPicPr>
          <p:cNvPr id="16" name="Immagine 15">
            <a:extLst>
              <a:ext uri="{FF2B5EF4-FFF2-40B4-BE49-F238E27FC236}">
                <a16:creationId xmlns:a16="http://schemas.microsoft.com/office/drawing/2014/main" id="{59DDBC13-18DF-1CFF-F959-C8D8C9CF6E9F}"/>
              </a:ext>
            </a:extLst>
          </p:cNvPr>
          <p:cNvPicPr>
            <a:picLocks noChangeAspect="1"/>
          </p:cNvPicPr>
          <p:nvPr/>
        </p:nvPicPr>
        <p:blipFill>
          <a:blip r:embed="rId2"/>
          <a:stretch>
            <a:fillRect/>
          </a:stretch>
        </p:blipFill>
        <p:spPr>
          <a:xfrm>
            <a:off x="5537200" y="432971"/>
            <a:ext cx="5402809" cy="3003704"/>
          </a:xfrm>
          <a:prstGeom prst="rect">
            <a:avLst/>
          </a:prstGeom>
        </p:spPr>
      </p:pic>
      <p:sp>
        <p:nvSpPr>
          <p:cNvPr id="17" name="CasellaDiTesto 16">
            <a:extLst>
              <a:ext uri="{FF2B5EF4-FFF2-40B4-BE49-F238E27FC236}">
                <a16:creationId xmlns:a16="http://schemas.microsoft.com/office/drawing/2014/main" id="{526CA13C-6D9C-13FC-3984-8190A8DB328C}"/>
              </a:ext>
            </a:extLst>
          </p:cNvPr>
          <p:cNvSpPr txBox="1"/>
          <p:nvPr/>
        </p:nvSpPr>
        <p:spPr>
          <a:xfrm>
            <a:off x="3972560" y="1732318"/>
            <a:ext cx="2235200" cy="400110"/>
          </a:xfrm>
          <a:prstGeom prst="rect">
            <a:avLst/>
          </a:prstGeom>
          <a:noFill/>
        </p:spPr>
        <p:txBody>
          <a:bodyPr wrap="square" rtlCol="0">
            <a:spAutoFit/>
          </a:bodyPr>
          <a:lstStyle/>
          <a:p>
            <a:r>
              <a:rPr lang="el" sz="2000" b="1"/>
              <a:t>Αποτελέσματα</a:t>
            </a:r>
          </a:p>
        </p:txBody>
      </p:sp>
      <p:pic>
        <p:nvPicPr>
          <p:cNvPr id="19" name="Immagine 18">
            <a:extLst>
              <a:ext uri="{FF2B5EF4-FFF2-40B4-BE49-F238E27FC236}">
                <a16:creationId xmlns:a16="http://schemas.microsoft.com/office/drawing/2014/main" id="{BB6A9D71-776D-ACA2-B5C6-5F570866282A}"/>
              </a:ext>
            </a:extLst>
          </p:cNvPr>
          <p:cNvPicPr>
            <a:picLocks noChangeAspect="1"/>
          </p:cNvPicPr>
          <p:nvPr/>
        </p:nvPicPr>
        <p:blipFill>
          <a:blip r:embed="rId3"/>
          <a:stretch>
            <a:fillRect/>
          </a:stretch>
        </p:blipFill>
        <p:spPr>
          <a:xfrm>
            <a:off x="2012277" y="3829954"/>
            <a:ext cx="7049845" cy="2354525"/>
          </a:xfrm>
          <a:prstGeom prst="rect">
            <a:avLst/>
          </a:prstGeom>
        </p:spPr>
      </p:pic>
      <p:sp>
        <p:nvSpPr>
          <p:cNvPr id="20" name="CasellaDiTesto 19">
            <a:extLst>
              <a:ext uri="{FF2B5EF4-FFF2-40B4-BE49-F238E27FC236}">
                <a16:creationId xmlns:a16="http://schemas.microsoft.com/office/drawing/2014/main" id="{B5255ADD-D1E9-8770-5F11-D6EA971AC44B}"/>
              </a:ext>
            </a:extLst>
          </p:cNvPr>
          <p:cNvSpPr txBox="1"/>
          <p:nvPr/>
        </p:nvSpPr>
        <p:spPr>
          <a:xfrm>
            <a:off x="589280" y="2875280"/>
            <a:ext cx="4104640" cy="707886"/>
          </a:xfrm>
          <a:prstGeom prst="rect">
            <a:avLst/>
          </a:prstGeom>
          <a:noFill/>
        </p:spPr>
        <p:txBody>
          <a:bodyPr wrap="square" rtlCol="0">
            <a:spAutoFit/>
          </a:bodyPr>
          <a:lstStyle/>
          <a:p>
            <a:r>
              <a:rPr lang="el" sz="2000" b="1" dirty="0"/>
              <a:t>Grad-CAM για τις 3 ανατομικές όψεις</a:t>
            </a:r>
            <a:endParaRPr lang="it-IT" sz="2000" b="1" dirty="0"/>
          </a:p>
        </p:txBody>
      </p:sp>
    </p:spTree>
    <p:extLst>
      <p:ext uri="{BB962C8B-B14F-4D97-AF65-F5344CB8AC3E}">
        <p14:creationId xmlns:p14="http://schemas.microsoft.com/office/powerpoint/2010/main" val="908613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a:xfrm>
            <a:off x="796322" y="265500"/>
            <a:ext cx="8935507" cy="949467"/>
          </a:xfrm>
        </p:spPr>
        <p:txBody>
          <a:bodyPr>
            <a:normAutofit fontScale="90000"/>
          </a:bodyPr>
          <a:lstStyle/>
          <a:p>
            <a:r>
              <a:rPr lang="el"/>
              <a:t>Ταξινομήσεις καρκίνου του τραχήλου της μήτρας</a:t>
            </a:r>
          </a:p>
        </p:txBody>
      </p:sp>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796322" y="1554480"/>
            <a:ext cx="8091646" cy="4501689"/>
          </a:xfrm>
        </p:spPr>
        <p:txBody>
          <a:bodyPr/>
          <a:lstStyle/>
          <a:p>
            <a:pPr marL="0" indent="0">
              <a:buNone/>
            </a:pPr>
            <a:r>
              <a:rPr lang="el" sz="1800" dirty="0">
                <a:sym typeface="Wingdings" panose="05000000000000000000" pitchFamily="2" charset="2"/>
              </a:rPr>
              <a:t> Καρκίνος του τραχήλου της μήτρας σε 4 τάξεις.</a:t>
            </a:r>
          </a:p>
          <a:p>
            <a:pPr marL="0" indent="0">
              <a:buNone/>
            </a:pPr>
            <a:r>
              <a:rPr lang="el" sz="1800" dirty="0">
                <a:sym typeface="Wingdings" panose="05000000000000000000" pitchFamily="2" charset="2"/>
              </a:rPr>
              <a:t> Ιστολογικές εικόνες δημόσιο σύνολο δεδομένων.</a:t>
            </a:r>
          </a:p>
          <a:p>
            <a:pPr marL="0" indent="0">
              <a:buNone/>
            </a:pPr>
            <a:r>
              <a:rPr lang="el" sz="1800" dirty="0">
                <a:sym typeface="Wingdings" panose="05000000000000000000" pitchFamily="2" charset="2"/>
              </a:rPr>
              <a:t> Εφαρμόζονται 5 μοντέλα DL για ταξινόμηση</a:t>
            </a:r>
            <a:endParaRPr lang="it-IT" sz="1800" dirty="0"/>
          </a:p>
          <a:p>
            <a:pPr marL="0" indent="0">
              <a:buNone/>
            </a:pPr>
            <a:r>
              <a:rPr lang="el" sz="1800" dirty="0"/>
              <a:t>Αποτελέσματα.</a:t>
            </a:r>
          </a:p>
          <a:p>
            <a:endParaRPr lang="en-US" dirty="0"/>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34</a:t>
            </a:fld>
            <a:endParaRPr lang="en-US"/>
          </a:p>
        </p:txBody>
      </p:sp>
      <p:sp>
        <p:nvSpPr>
          <p:cNvPr id="11" name="CasellaDiTesto 11">
            <a:extLst>
              <a:ext uri="{FF2B5EF4-FFF2-40B4-BE49-F238E27FC236}">
                <a16:creationId xmlns:a16="http://schemas.microsoft.com/office/drawing/2014/main" id="{A9D3054E-89A7-B628-4427-887057B2B7F3}"/>
              </a:ext>
            </a:extLst>
          </p:cNvPr>
          <p:cNvSpPr txBox="1"/>
          <p:nvPr/>
        </p:nvSpPr>
        <p:spPr>
          <a:xfrm>
            <a:off x="7841633" y="731000"/>
            <a:ext cx="3276135"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err="1"/>
              <a:t>Αλγόριθμος Grad-CAM</a:t>
            </a:r>
            <a:endParaRPr lang="it-IT"/>
          </a:p>
        </p:txBody>
      </p:sp>
      <p:pic>
        <p:nvPicPr>
          <p:cNvPr id="4" name="Immagine 3">
            <a:extLst>
              <a:ext uri="{FF2B5EF4-FFF2-40B4-BE49-F238E27FC236}">
                <a16:creationId xmlns:a16="http://schemas.microsoft.com/office/drawing/2014/main" id="{E935BCC0-C0F5-F44F-2EAC-336C9F0A5907}"/>
              </a:ext>
            </a:extLst>
          </p:cNvPr>
          <p:cNvPicPr>
            <a:picLocks noChangeAspect="1"/>
          </p:cNvPicPr>
          <p:nvPr/>
        </p:nvPicPr>
        <p:blipFill>
          <a:blip r:embed="rId2"/>
          <a:stretch>
            <a:fillRect/>
          </a:stretch>
        </p:blipFill>
        <p:spPr>
          <a:xfrm>
            <a:off x="663397" y="3246482"/>
            <a:ext cx="6354165" cy="2109633"/>
          </a:xfrm>
          <a:prstGeom prst="rect">
            <a:avLst/>
          </a:prstGeom>
        </p:spPr>
      </p:pic>
      <p:pic>
        <p:nvPicPr>
          <p:cNvPr id="7" name="Immagine 6">
            <a:extLst>
              <a:ext uri="{FF2B5EF4-FFF2-40B4-BE49-F238E27FC236}">
                <a16:creationId xmlns:a16="http://schemas.microsoft.com/office/drawing/2014/main" id="{38A19FD0-0004-CA89-ED0D-F974B9DDD531}"/>
              </a:ext>
            </a:extLst>
          </p:cNvPr>
          <p:cNvPicPr>
            <a:picLocks noChangeAspect="1"/>
          </p:cNvPicPr>
          <p:nvPr/>
        </p:nvPicPr>
        <p:blipFill>
          <a:blip r:embed="rId3"/>
          <a:stretch>
            <a:fillRect/>
          </a:stretch>
        </p:blipFill>
        <p:spPr>
          <a:xfrm>
            <a:off x="7932923" y="1087518"/>
            <a:ext cx="3863662" cy="1828800"/>
          </a:xfrm>
          <a:prstGeom prst="rect">
            <a:avLst/>
          </a:prstGeom>
        </p:spPr>
      </p:pic>
      <p:sp>
        <p:nvSpPr>
          <p:cNvPr id="13" name="CasellaDiTesto 11">
            <a:extLst>
              <a:ext uri="{FF2B5EF4-FFF2-40B4-BE49-F238E27FC236}">
                <a16:creationId xmlns:a16="http://schemas.microsoft.com/office/drawing/2014/main" id="{89AD9F25-2CB6-8295-EBD2-B3FF2DD4BB34}"/>
              </a:ext>
            </a:extLst>
          </p:cNvPr>
          <p:cNvSpPr txBox="1"/>
          <p:nvPr/>
        </p:nvSpPr>
        <p:spPr>
          <a:xfrm>
            <a:off x="7841633" y="3092593"/>
            <a:ext cx="3276135"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a:t>Αλγόριθμος Score-CAM</a:t>
            </a:r>
            <a:endParaRPr lang="it-IT"/>
          </a:p>
        </p:txBody>
      </p:sp>
      <p:pic>
        <p:nvPicPr>
          <p:cNvPr id="14" name="Immagine 13">
            <a:extLst>
              <a:ext uri="{FF2B5EF4-FFF2-40B4-BE49-F238E27FC236}">
                <a16:creationId xmlns:a16="http://schemas.microsoft.com/office/drawing/2014/main" id="{A0827423-C107-8161-2B5D-DBB0B462D5DE}"/>
              </a:ext>
            </a:extLst>
          </p:cNvPr>
          <p:cNvPicPr>
            <a:picLocks noChangeAspect="1"/>
          </p:cNvPicPr>
          <p:nvPr/>
        </p:nvPicPr>
        <p:blipFill>
          <a:blip r:embed="rId4"/>
          <a:stretch>
            <a:fillRect/>
          </a:stretch>
        </p:blipFill>
        <p:spPr>
          <a:xfrm>
            <a:off x="7932923" y="3429000"/>
            <a:ext cx="3863662" cy="1828800"/>
          </a:xfrm>
          <a:prstGeom prst="rect">
            <a:avLst/>
          </a:prstGeom>
        </p:spPr>
      </p:pic>
      <p:sp>
        <p:nvSpPr>
          <p:cNvPr id="15" name="CasellaDiTesto 10">
            <a:extLst>
              <a:ext uri="{FF2B5EF4-FFF2-40B4-BE49-F238E27FC236}">
                <a16:creationId xmlns:a16="http://schemas.microsoft.com/office/drawing/2014/main" id="{9EA2BB9B-301A-4E24-E4D6-AAFDF2E5C4EB}"/>
              </a:ext>
            </a:extLst>
          </p:cNvPr>
          <p:cNvSpPr txBox="1"/>
          <p:nvPr/>
        </p:nvSpPr>
        <p:spPr>
          <a:xfrm>
            <a:off x="796322" y="5596725"/>
            <a:ext cx="7886700" cy="6001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sz="1100" i="1">
                <a:solidFill>
                  <a:schemeClr val="tx1"/>
                </a:solidFill>
                <a:latin typeface="+mn-lt"/>
              </a:rPr>
              <a:t>4: Δημοσίευση στο Διεθνές Συνέδριο Εφαρμοσμένης Νοημοσύνης και Πληροφορικής (AII 2023), Best Papers Awards (Κατηγορία: Εφαρμογή στην Υγεία)</a:t>
            </a:r>
          </a:p>
          <a:p>
            <a:endParaRPr lang="it-IT" sz="1100">
              <a:solidFill>
                <a:schemeClr val="bg1"/>
              </a:solidFill>
              <a:latin typeface="+mn-lt"/>
            </a:endParaRPr>
          </a:p>
        </p:txBody>
      </p:sp>
    </p:spTree>
    <p:extLst>
      <p:ext uri="{BB962C8B-B14F-4D97-AF65-F5344CB8AC3E}">
        <p14:creationId xmlns:p14="http://schemas.microsoft.com/office/powerpoint/2010/main" val="2501675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a:xfrm>
            <a:off x="796322" y="265500"/>
            <a:ext cx="8935507" cy="949467"/>
          </a:xfrm>
        </p:spPr>
        <p:txBody>
          <a:bodyPr/>
          <a:lstStyle/>
          <a:p>
            <a:r>
              <a:rPr lang="el"/>
              <a:t>Ανίχνευση Covid-19</a:t>
            </a:r>
          </a:p>
        </p:txBody>
      </p:sp>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796322" y="1554480"/>
            <a:ext cx="8053038" cy="4501689"/>
          </a:xfrm>
        </p:spPr>
        <p:txBody>
          <a:bodyPr/>
          <a:lstStyle/>
          <a:p>
            <a:pPr marL="0" indent="0">
              <a:buNone/>
            </a:pPr>
            <a:r>
              <a:rPr lang="el" sz="1800">
                <a:sym typeface="Wingdings" panose="05000000000000000000" pitchFamily="2" charset="2"/>
              </a:rPr>
              <a:t> Υποχώρηση βήχα</a:t>
            </a:r>
            <a:endParaRPr lang="it-IT" sz="1800"/>
          </a:p>
          <a:p>
            <a:pPr marL="0" indent="0">
              <a:buNone/>
            </a:pPr>
            <a:r>
              <a:rPr lang="el" sz="1800">
                <a:sym typeface="Wingdings" panose="05000000000000000000" pitchFamily="2" charset="2"/>
              </a:rPr>
              <a:t> Μετατροπή αρχείου ήχου σε εικόνες (Φασματογράφημα)</a:t>
            </a:r>
          </a:p>
          <a:p>
            <a:pPr marL="0" indent="0">
              <a:buNone/>
            </a:pPr>
            <a:r>
              <a:rPr lang="el" sz="1800">
                <a:sym typeface="Wingdings" panose="05000000000000000000" pitchFamily="2" charset="2"/>
              </a:rPr>
              <a:t> 1 μοντέλο DL εκπαιδεύεται και δοκιμάζεται</a:t>
            </a:r>
            <a:endParaRPr lang="it-IT" sz="1800"/>
          </a:p>
          <a:p>
            <a:pPr marL="0" indent="0">
              <a:buNone/>
            </a:pPr>
            <a:r>
              <a:rPr lang="it-IT" sz="1800"/>
              <a:t>                                                                                           </a:t>
            </a:r>
            <a:endParaRPr lang="en-US"/>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35</a:t>
            </a:fld>
            <a:endParaRPr lang="en-US"/>
          </a:p>
        </p:txBody>
      </p:sp>
      <p:sp>
        <p:nvSpPr>
          <p:cNvPr id="11" name="CasellaDiTesto 11">
            <a:extLst>
              <a:ext uri="{FF2B5EF4-FFF2-40B4-BE49-F238E27FC236}">
                <a16:creationId xmlns:a16="http://schemas.microsoft.com/office/drawing/2014/main" id="{A9D3054E-89A7-B628-4427-887057B2B7F3}"/>
              </a:ext>
            </a:extLst>
          </p:cNvPr>
          <p:cNvSpPr txBox="1"/>
          <p:nvPr/>
        </p:nvSpPr>
        <p:spPr>
          <a:xfrm>
            <a:off x="876010" y="3532318"/>
            <a:ext cx="3276135"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err="1"/>
              <a:t>Αλγόριθμος Grad-CAM</a:t>
            </a:r>
            <a:endParaRPr lang="it-IT"/>
          </a:p>
        </p:txBody>
      </p:sp>
      <p:sp>
        <p:nvSpPr>
          <p:cNvPr id="15" name="CasellaDiTesto 10">
            <a:extLst>
              <a:ext uri="{FF2B5EF4-FFF2-40B4-BE49-F238E27FC236}">
                <a16:creationId xmlns:a16="http://schemas.microsoft.com/office/drawing/2014/main" id="{9EA2BB9B-301A-4E24-E4D6-AAFDF2E5C4EB}"/>
              </a:ext>
            </a:extLst>
          </p:cNvPr>
          <p:cNvSpPr txBox="1"/>
          <p:nvPr/>
        </p:nvSpPr>
        <p:spPr>
          <a:xfrm>
            <a:off x="796322" y="5517602"/>
            <a:ext cx="9729438"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sz="1100" i="1">
                <a:solidFill>
                  <a:schemeClr val="tx1"/>
                </a:solidFill>
                <a:latin typeface="+mn-lt"/>
              </a:rPr>
              <a:t>5: </a:t>
            </a:r>
            <a:r>
              <a:rPr lang="el" sz="1000" b="0" err="1">
                <a:solidFill>
                  <a:srgbClr val="222222"/>
                </a:solidFill>
                <a:effectLst/>
                <a:latin typeface="Arial" panose="020B0604020202020204" pitchFamily="34" charset="0"/>
              </a:rPr>
              <a:t>Cesarelli, M., Di Giammarco, M., Iadarola, G., Martinelli, F., Mercaldo, F., Santone, A., &amp;; Tavone, M. (2022, Δεκέμβριος). </a:t>
            </a:r>
            <a:r>
              <a:rPr lang="el" sz="1000" b="0" i="1">
                <a:solidFill>
                  <a:srgbClr val="222222"/>
                </a:solidFill>
                <a:effectLst/>
                <a:latin typeface="Arial" panose="020B0604020202020204" pitchFamily="34" charset="0"/>
              </a:rPr>
              <a:t>Ανίχνευση COVID-19 από καταγραφή βήχα μέσω εξηγήσιμης βαθιάς μάθησης. I</a:t>
            </a:r>
            <a:r>
              <a:rPr lang="el" sz="1000" b="0">
                <a:solidFill>
                  <a:srgbClr val="222222"/>
                </a:solidFill>
                <a:effectLst/>
                <a:latin typeface="Arial" panose="020B0604020202020204" pitchFamily="34" charset="0"/>
              </a:rPr>
              <a:t>n 2022 21st IEEE International Conference on Machine Learning and Applications (ICMLA) (σελ. 1702-1707). ΙΕΕΕ.</a:t>
            </a:r>
            <a:endParaRPr lang="it-IT" sz="1000">
              <a:solidFill>
                <a:schemeClr val="tx1"/>
              </a:solidFill>
              <a:latin typeface="+mn-lt"/>
            </a:endParaRPr>
          </a:p>
          <a:p>
            <a:endParaRPr lang="it-IT" sz="1100">
              <a:solidFill>
                <a:schemeClr val="bg1"/>
              </a:solidFill>
              <a:latin typeface="+mn-lt"/>
            </a:endParaRPr>
          </a:p>
        </p:txBody>
      </p:sp>
      <p:pic>
        <p:nvPicPr>
          <p:cNvPr id="9" name="Immagine 8">
            <a:extLst>
              <a:ext uri="{FF2B5EF4-FFF2-40B4-BE49-F238E27FC236}">
                <a16:creationId xmlns:a16="http://schemas.microsoft.com/office/drawing/2014/main" id="{23EFE898-1F5E-4811-E3A7-5460FE305B43}"/>
              </a:ext>
            </a:extLst>
          </p:cNvPr>
          <p:cNvPicPr>
            <a:picLocks noChangeAspect="1"/>
          </p:cNvPicPr>
          <p:nvPr/>
        </p:nvPicPr>
        <p:blipFill>
          <a:blip r:embed="rId2"/>
          <a:stretch>
            <a:fillRect/>
          </a:stretch>
        </p:blipFill>
        <p:spPr>
          <a:xfrm>
            <a:off x="876010" y="4163740"/>
            <a:ext cx="8005792" cy="1180854"/>
          </a:xfrm>
          <a:prstGeom prst="rect">
            <a:avLst/>
          </a:prstGeom>
        </p:spPr>
      </p:pic>
      <p:sp>
        <p:nvSpPr>
          <p:cNvPr id="10" name="CasellaDiTesto 9">
            <a:extLst>
              <a:ext uri="{FF2B5EF4-FFF2-40B4-BE49-F238E27FC236}">
                <a16:creationId xmlns:a16="http://schemas.microsoft.com/office/drawing/2014/main" id="{58276CB3-5D91-FCA0-DB0F-DE57E09E4404}"/>
              </a:ext>
            </a:extLst>
          </p:cNvPr>
          <p:cNvSpPr txBox="1"/>
          <p:nvPr/>
        </p:nvSpPr>
        <p:spPr>
          <a:xfrm>
            <a:off x="7030720" y="393765"/>
            <a:ext cx="2004098" cy="646331"/>
          </a:xfrm>
          <a:prstGeom prst="rect">
            <a:avLst/>
          </a:prstGeom>
          <a:noFill/>
        </p:spPr>
        <p:txBody>
          <a:bodyPr wrap="square" rtlCol="0">
            <a:spAutoFit/>
          </a:bodyPr>
          <a:lstStyle/>
          <a:p>
            <a:pPr marL="0" indent="0">
              <a:buNone/>
            </a:pPr>
            <a:r>
              <a:rPr lang="el" sz="1800" dirty="0"/>
              <a:t>Αποτελέσματα. 83%</a:t>
            </a:r>
          </a:p>
        </p:txBody>
      </p:sp>
      <p:pic>
        <p:nvPicPr>
          <p:cNvPr id="18" name="Immagine 17">
            <a:extLst>
              <a:ext uri="{FF2B5EF4-FFF2-40B4-BE49-F238E27FC236}">
                <a16:creationId xmlns:a16="http://schemas.microsoft.com/office/drawing/2014/main" id="{949A6A0D-CC12-D3F2-47D1-339D107890E4}"/>
              </a:ext>
            </a:extLst>
          </p:cNvPr>
          <p:cNvPicPr>
            <a:picLocks noChangeAspect="1"/>
          </p:cNvPicPr>
          <p:nvPr/>
        </p:nvPicPr>
        <p:blipFill>
          <a:blip r:embed="rId3"/>
          <a:stretch>
            <a:fillRect/>
          </a:stretch>
        </p:blipFill>
        <p:spPr>
          <a:xfrm>
            <a:off x="7582215" y="962817"/>
            <a:ext cx="3813463" cy="3045871"/>
          </a:xfrm>
          <a:prstGeom prst="rect">
            <a:avLst/>
          </a:prstGeom>
        </p:spPr>
      </p:pic>
    </p:spTree>
    <p:extLst>
      <p:ext uri="{BB962C8B-B14F-4D97-AF65-F5344CB8AC3E}">
        <p14:creationId xmlns:p14="http://schemas.microsoft.com/office/powerpoint/2010/main" val="3091485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a:xfrm>
            <a:off x="796322" y="265500"/>
            <a:ext cx="8935507" cy="949467"/>
          </a:xfrm>
        </p:spPr>
        <p:txBody>
          <a:bodyPr>
            <a:normAutofit fontScale="90000"/>
          </a:bodyPr>
          <a:lstStyle/>
          <a:p>
            <a:r>
              <a:rPr lang="el"/>
              <a:t>Διαβητική αμφιβληστροειδοπάθεια εφαρμογή (1)</a:t>
            </a:r>
          </a:p>
        </p:txBody>
      </p:sp>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796322" y="1554480"/>
            <a:ext cx="8053038" cy="4501689"/>
          </a:xfrm>
        </p:spPr>
        <p:txBody>
          <a:bodyPr/>
          <a:lstStyle/>
          <a:p>
            <a:pPr marL="0" indent="0">
              <a:buNone/>
            </a:pPr>
            <a:r>
              <a:rPr lang="el" sz="1800" dirty="0">
                <a:sym typeface="Wingdings" panose="05000000000000000000" pitchFamily="2" charset="2"/>
              </a:rPr>
              <a:t> Εικόνες αμφιβληστροειδούς </a:t>
            </a:r>
          </a:p>
          <a:p>
            <a:pPr marL="0" indent="0">
              <a:buNone/>
            </a:pPr>
            <a:r>
              <a:rPr lang="el" sz="1800" dirty="0">
                <a:sym typeface="Wingdings" panose="05000000000000000000" pitchFamily="2" charset="2"/>
              </a:rPr>
              <a:t> 2 ταξιν</a:t>
            </a:r>
            <a:r>
              <a:rPr lang="el-GR" sz="1800" dirty="0" err="1">
                <a:sym typeface="Wingdings" panose="05000000000000000000" pitchFamily="2" charset="2"/>
              </a:rPr>
              <a:t>ομήσεις</a:t>
            </a:r>
            <a:r>
              <a:rPr lang="el" sz="1800" dirty="0">
                <a:sym typeface="Wingdings" panose="05000000000000000000" pitchFamily="2" charset="2"/>
              </a:rPr>
              <a:t>: υγιείς και ασθενείς με νόσο &amp;μη πολλαπλασιαστικοί ασθενείς με DR και πολλαπλασιαστική DR</a:t>
            </a:r>
            <a:endParaRPr lang="it-IT" sz="1800" dirty="0">
              <a:sym typeface="Wingdings" panose="05000000000000000000" pitchFamily="2" charset="2"/>
            </a:endParaRPr>
          </a:p>
          <a:p>
            <a:pPr marL="0" indent="0">
              <a:buNone/>
            </a:pPr>
            <a:r>
              <a:rPr lang="el" sz="1800" dirty="0">
                <a:sym typeface="Wingdings" panose="05000000000000000000" pitchFamily="2" charset="2"/>
              </a:rPr>
              <a:t> Για τις δύο ταξινομήσεις εφαρμόζονται 4 μοντέλα DL</a:t>
            </a:r>
            <a:endParaRPr lang="it-IT" sz="1800" dirty="0"/>
          </a:p>
          <a:p>
            <a:pPr marL="0" indent="0">
              <a:buNone/>
            </a:pPr>
            <a:r>
              <a:rPr lang="it-IT" sz="1800" dirty="0"/>
              <a:t>                                                                                           </a:t>
            </a:r>
            <a:endParaRPr lang="en-US" dirty="0"/>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36</a:t>
            </a:fld>
            <a:endParaRPr lang="en-US"/>
          </a:p>
        </p:txBody>
      </p:sp>
      <p:sp>
        <p:nvSpPr>
          <p:cNvPr id="15" name="CasellaDiTesto 10">
            <a:extLst>
              <a:ext uri="{FF2B5EF4-FFF2-40B4-BE49-F238E27FC236}">
                <a16:creationId xmlns:a16="http://schemas.microsoft.com/office/drawing/2014/main" id="{9EA2BB9B-301A-4E24-E4D6-AAFDF2E5C4EB}"/>
              </a:ext>
            </a:extLst>
          </p:cNvPr>
          <p:cNvSpPr txBox="1"/>
          <p:nvPr/>
        </p:nvSpPr>
        <p:spPr>
          <a:xfrm>
            <a:off x="796322" y="5517602"/>
            <a:ext cx="9729438" cy="41549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l" sz="1100" i="1">
                <a:solidFill>
                  <a:schemeClr val="tx1"/>
                </a:solidFill>
                <a:latin typeface="+mn-lt"/>
              </a:rPr>
              <a:t>6: </a:t>
            </a:r>
            <a:r>
              <a:rPr lang="el" sz="1000" b="0" i="0">
                <a:solidFill>
                  <a:srgbClr val="222222"/>
                </a:solidFill>
                <a:effectLst/>
                <a:latin typeface="Arial" panose="020B0604020202020204" pitchFamily="34" charset="0"/>
              </a:rPr>
              <a:t>Mercaldo, F., Di Giammarco, M., Apicella, A., Di Iadarola, G., Cesarelli, M., Martinelli, F., &amp;; Santone, A. (2023). Ανίχνευση και διάγνωση διαβητικής αμφιβληστροειδοπάθειας μέσω ισχυρών και εξηγήσιμων συνελικτικών νευρωνικών δικτύων. </a:t>
            </a:r>
            <a:r>
              <a:rPr lang="el" sz="1000" b="0" i="1" err="1">
                <a:solidFill>
                  <a:srgbClr val="222222"/>
                </a:solidFill>
                <a:effectLst/>
                <a:latin typeface="Arial" panose="020B0604020202020204" pitchFamily="34" charset="0"/>
              </a:rPr>
              <a:t>Νευρωνικός Υπολογισμός και Εφαρμογές</a:t>
            </a:r>
            <a:r>
              <a:rPr lang="el" sz="1000" b="0" i="0">
                <a:solidFill>
                  <a:srgbClr val="222222"/>
                </a:solidFill>
                <a:effectLst/>
                <a:latin typeface="Arial" panose="020B0604020202020204" pitchFamily="34" charset="0"/>
              </a:rPr>
              <a:t>, </a:t>
            </a:r>
            <a:r>
              <a:rPr lang="el" sz="1000" b="0" i="1">
                <a:solidFill>
                  <a:srgbClr val="222222"/>
                </a:solidFill>
                <a:effectLst/>
                <a:latin typeface="Arial" panose="020B0604020202020204" pitchFamily="34" charset="0"/>
              </a:rPr>
              <a:t>35</a:t>
            </a:r>
            <a:r>
              <a:rPr lang="el" sz="1000" b="0" i="0">
                <a:solidFill>
                  <a:srgbClr val="222222"/>
                </a:solidFill>
                <a:effectLst/>
                <a:latin typeface="Arial" panose="020B0604020202020204" pitchFamily="34" charset="0"/>
              </a:rPr>
              <a:t>(23), 17429-17441.</a:t>
            </a:r>
            <a:endParaRPr lang="it-IT" sz="1000">
              <a:solidFill>
                <a:schemeClr val="bg1"/>
              </a:solidFill>
              <a:latin typeface="+mn-lt"/>
            </a:endParaRPr>
          </a:p>
        </p:txBody>
      </p:sp>
      <p:sp>
        <p:nvSpPr>
          <p:cNvPr id="10" name="CasellaDiTesto 9">
            <a:extLst>
              <a:ext uri="{FF2B5EF4-FFF2-40B4-BE49-F238E27FC236}">
                <a16:creationId xmlns:a16="http://schemas.microsoft.com/office/drawing/2014/main" id="{58276CB3-5D91-FCA0-DB0F-DE57E09E4404}"/>
              </a:ext>
            </a:extLst>
          </p:cNvPr>
          <p:cNvSpPr txBox="1"/>
          <p:nvPr/>
        </p:nvSpPr>
        <p:spPr>
          <a:xfrm>
            <a:off x="680720" y="3351375"/>
            <a:ext cx="1818640" cy="369332"/>
          </a:xfrm>
          <a:prstGeom prst="rect">
            <a:avLst/>
          </a:prstGeom>
          <a:noFill/>
        </p:spPr>
        <p:txBody>
          <a:bodyPr wrap="square" rtlCol="0">
            <a:spAutoFit/>
          </a:bodyPr>
          <a:lstStyle/>
          <a:p>
            <a:pPr marL="0" indent="0">
              <a:buNone/>
            </a:pPr>
            <a:r>
              <a:rPr lang="el" sz="1800"/>
              <a:t>Αποτελέσματα.</a:t>
            </a:r>
          </a:p>
        </p:txBody>
      </p:sp>
      <p:pic>
        <p:nvPicPr>
          <p:cNvPr id="7" name="Immagine 6">
            <a:extLst>
              <a:ext uri="{FF2B5EF4-FFF2-40B4-BE49-F238E27FC236}">
                <a16:creationId xmlns:a16="http://schemas.microsoft.com/office/drawing/2014/main" id="{DFCDCA21-39A3-941F-E8E8-29A7E36C58F5}"/>
              </a:ext>
            </a:extLst>
          </p:cNvPr>
          <p:cNvPicPr>
            <a:picLocks noChangeAspect="1"/>
          </p:cNvPicPr>
          <p:nvPr/>
        </p:nvPicPr>
        <p:blipFill>
          <a:blip r:embed="rId2"/>
          <a:stretch>
            <a:fillRect/>
          </a:stretch>
        </p:blipFill>
        <p:spPr>
          <a:xfrm>
            <a:off x="1137764" y="3648646"/>
            <a:ext cx="3596952" cy="1600339"/>
          </a:xfrm>
          <a:prstGeom prst="rect">
            <a:avLst/>
          </a:prstGeom>
        </p:spPr>
      </p:pic>
      <p:pic>
        <p:nvPicPr>
          <p:cNvPr id="12" name="Immagine 11">
            <a:extLst>
              <a:ext uri="{FF2B5EF4-FFF2-40B4-BE49-F238E27FC236}">
                <a16:creationId xmlns:a16="http://schemas.microsoft.com/office/drawing/2014/main" id="{F1346B2D-1270-77C2-4C33-350DB58D3EC6}"/>
              </a:ext>
            </a:extLst>
          </p:cNvPr>
          <p:cNvPicPr>
            <a:picLocks noChangeAspect="1"/>
          </p:cNvPicPr>
          <p:nvPr/>
        </p:nvPicPr>
        <p:blipFill>
          <a:blip r:embed="rId3"/>
          <a:stretch>
            <a:fillRect/>
          </a:stretch>
        </p:blipFill>
        <p:spPr>
          <a:xfrm>
            <a:off x="6082988" y="3720707"/>
            <a:ext cx="3604572" cy="1539373"/>
          </a:xfrm>
          <a:prstGeom prst="rect">
            <a:avLst/>
          </a:prstGeom>
        </p:spPr>
      </p:pic>
    </p:spTree>
    <p:extLst>
      <p:ext uri="{BB962C8B-B14F-4D97-AF65-F5344CB8AC3E}">
        <p14:creationId xmlns:p14="http://schemas.microsoft.com/office/powerpoint/2010/main" val="1386314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a:xfrm>
            <a:off x="796322" y="265500"/>
            <a:ext cx="8935507" cy="949467"/>
          </a:xfrm>
        </p:spPr>
        <p:txBody>
          <a:bodyPr>
            <a:normAutofit fontScale="90000"/>
          </a:bodyPr>
          <a:lstStyle/>
          <a:p>
            <a:r>
              <a:rPr lang="el"/>
              <a:t>Διαβητική αμφιβληστροειδοπάθεια εφαρμογή (2)</a:t>
            </a:r>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37</a:t>
            </a:fld>
            <a:endParaRPr lang="en-US"/>
          </a:p>
        </p:txBody>
      </p:sp>
      <p:pic>
        <p:nvPicPr>
          <p:cNvPr id="11" name="Immagine 10" descr="Εικόνα που περιέχει κύκλο, πολύχρωμο, στιγμιότυπο οθόνης&#10;&#10;Περιγραφή που δημιουργείται αυτόματα">
            <a:extLst>
              <a:ext uri="{FF2B5EF4-FFF2-40B4-BE49-F238E27FC236}">
                <a16:creationId xmlns:a16="http://schemas.microsoft.com/office/drawing/2014/main" id="{CD58A3BE-BE4F-8E11-F4B4-9CCE14348DB7}"/>
              </a:ext>
            </a:extLst>
          </p:cNvPr>
          <p:cNvPicPr>
            <a:picLocks noChangeAspect="1"/>
          </p:cNvPicPr>
          <p:nvPr/>
        </p:nvPicPr>
        <p:blipFill>
          <a:blip r:embed="rId2"/>
          <a:stretch>
            <a:fillRect/>
          </a:stretch>
        </p:blipFill>
        <p:spPr>
          <a:xfrm>
            <a:off x="671941" y="3721006"/>
            <a:ext cx="5949477" cy="1978201"/>
          </a:xfrm>
          <a:prstGeom prst="rect">
            <a:avLst/>
          </a:prstGeom>
        </p:spPr>
      </p:pic>
      <p:pic>
        <p:nvPicPr>
          <p:cNvPr id="14" name="Immagine 13" descr="Εικόνα που περιέχει κύκλο, κέρμα&#10;&#10;Περιγραφή που δημιουργείται αυτόματα">
            <a:extLst>
              <a:ext uri="{FF2B5EF4-FFF2-40B4-BE49-F238E27FC236}">
                <a16:creationId xmlns:a16="http://schemas.microsoft.com/office/drawing/2014/main" id="{DD18F908-9F98-1AEF-97BB-1F25BD185B1F}"/>
              </a:ext>
            </a:extLst>
          </p:cNvPr>
          <p:cNvPicPr>
            <a:picLocks noChangeAspect="1"/>
          </p:cNvPicPr>
          <p:nvPr/>
        </p:nvPicPr>
        <p:blipFill>
          <a:blip r:embed="rId3"/>
          <a:stretch>
            <a:fillRect/>
          </a:stretch>
        </p:blipFill>
        <p:spPr>
          <a:xfrm>
            <a:off x="679773" y="1342167"/>
            <a:ext cx="5941645" cy="1970646"/>
          </a:xfrm>
          <a:prstGeom prst="rect">
            <a:avLst/>
          </a:prstGeom>
        </p:spPr>
      </p:pic>
      <p:sp>
        <p:nvSpPr>
          <p:cNvPr id="16" name="CasellaDiTesto 15">
            <a:extLst>
              <a:ext uri="{FF2B5EF4-FFF2-40B4-BE49-F238E27FC236}">
                <a16:creationId xmlns:a16="http://schemas.microsoft.com/office/drawing/2014/main" id="{42937B0A-294A-69FE-BB9E-EE5A9448C2F8}"/>
              </a:ext>
            </a:extLst>
          </p:cNvPr>
          <p:cNvSpPr txBox="1"/>
          <p:nvPr/>
        </p:nvSpPr>
        <p:spPr>
          <a:xfrm>
            <a:off x="7569200" y="1666240"/>
            <a:ext cx="3817258" cy="2585323"/>
          </a:xfrm>
          <a:prstGeom prst="rect">
            <a:avLst/>
          </a:prstGeom>
          <a:noFill/>
        </p:spPr>
        <p:txBody>
          <a:bodyPr wrap="square" rtlCol="0">
            <a:spAutoFit/>
          </a:bodyPr>
          <a:lstStyle/>
          <a:p>
            <a:r>
              <a:rPr lang="el" dirty="0"/>
              <a:t>Δεν ενεργοποιούν όλα τα μοντέλα DL τους αλγόριθμους CAM, οπότε η επιλογή του μοντέλου είναι ένα κρίσιμο σημείο.</a:t>
            </a:r>
          </a:p>
          <a:p>
            <a:endParaRPr lang="it-IT" dirty="0"/>
          </a:p>
          <a:p>
            <a:r>
              <a:rPr lang="el" dirty="0"/>
              <a:t>Κύριοι παράγοντες που πρέπει να ληφθούν υπόψη είναι τα ποσοτικά αποτελέσματα, η αξιολόγηση heatmpas, η ρύθμιση παραμέτρων, τα επικυρωμένα σύνολα δεδομένων κ.λπ.</a:t>
            </a:r>
          </a:p>
        </p:txBody>
      </p:sp>
    </p:spTree>
    <p:extLst>
      <p:ext uri="{BB962C8B-B14F-4D97-AF65-F5344CB8AC3E}">
        <p14:creationId xmlns:p14="http://schemas.microsoft.com/office/powerpoint/2010/main" val="2795914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p:txBody>
          <a:bodyPr>
            <a:normAutofit fontScale="90000"/>
          </a:bodyPr>
          <a:lstStyle/>
          <a:p>
            <a:r>
              <a:rPr lang="el-GR" dirty="0"/>
              <a:t>Εφαρμογές σε επιθετικό (</a:t>
            </a:r>
            <a:r>
              <a:rPr lang="el-GR" dirty="0" err="1"/>
              <a:t>adversarial</a:t>
            </a:r>
            <a:r>
              <a:rPr lang="el-GR" dirty="0"/>
              <a:t>) πλαίσιο </a:t>
            </a:r>
            <a:r>
              <a:rPr lang="el" dirty="0"/>
              <a:t>(1)</a:t>
            </a:r>
          </a:p>
        </p:txBody>
      </p:sp>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1513840" y="1524000"/>
            <a:ext cx="8091646" cy="4501689"/>
          </a:xfrm>
        </p:spPr>
        <p:txBody>
          <a:bodyPr/>
          <a:lstStyle/>
          <a:p>
            <a:pPr marL="0" indent="0">
              <a:buNone/>
            </a:pPr>
            <a:r>
              <a:rPr lang="el" sz="1800" dirty="0">
                <a:sym typeface="Wingdings" panose="05000000000000000000" pitchFamily="2" charset="2"/>
              </a:rPr>
              <a:t> Εφαρμογή GAN (Generative Adversarial Algorithm) σε εικόνες αμφιβληστροειδούς:</a:t>
            </a:r>
          </a:p>
          <a:p>
            <a:pPr marL="0" indent="0">
              <a:buNone/>
            </a:pPr>
            <a:r>
              <a:rPr lang="el" sz="1800" dirty="0">
                <a:sym typeface="Wingdings" panose="05000000000000000000" pitchFamily="2" charset="2"/>
              </a:rPr>
              <a:t> Δυαδική ταξινόμηση: πρωτότυπες εικόνες και εικόνες GAN.</a:t>
            </a:r>
          </a:p>
          <a:p>
            <a:pPr marL="0" indent="0">
              <a:buNone/>
            </a:pPr>
            <a:r>
              <a:rPr lang="el" sz="1800" dirty="0">
                <a:sym typeface="Wingdings" panose="05000000000000000000" pitchFamily="2" charset="2"/>
              </a:rPr>
              <a:t> 7 δίκτυα εκπαιδευμένα και δοκιμασμένα·</a:t>
            </a:r>
          </a:p>
          <a:p>
            <a:pPr marL="0" indent="0">
              <a:buNone/>
            </a:pPr>
            <a:r>
              <a:rPr lang="el" sz="1800" dirty="0">
                <a:sym typeface="Wingdings" panose="05000000000000000000" pitchFamily="2" charset="2"/>
              </a:rPr>
              <a:t> 3 διαστάσεις των εικόνων σε εικονοστοιχεία (28x28, 64x64, 128x128)</a:t>
            </a:r>
          </a:p>
          <a:p>
            <a:endParaRPr lang="it-IT" sz="1800" dirty="0"/>
          </a:p>
          <a:p>
            <a:r>
              <a:rPr lang="el" sz="1800" dirty="0"/>
              <a:t>                Πρωτότυπες εικόνες Εικόνες GAN </a:t>
            </a:r>
          </a:p>
          <a:p>
            <a:pPr marL="0" indent="0">
              <a:buNone/>
            </a:pPr>
            <a:endParaRPr lang="it-IT" sz="1800" dirty="0"/>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38</a:t>
            </a:fld>
            <a:endParaRPr lang="en-US"/>
          </a:p>
        </p:txBody>
      </p:sp>
      <p:pic>
        <p:nvPicPr>
          <p:cNvPr id="8" name="Immagine 7" descr="Εικόνα που περιέχει σφαίρα, αστρονομία&#10;&#10;Περιγραφή που δημιουργείται αυτόματα">
            <a:extLst>
              <a:ext uri="{FF2B5EF4-FFF2-40B4-BE49-F238E27FC236}">
                <a16:creationId xmlns:a16="http://schemas.microsoft.com/office/drawing/2014/main" id="{994F78F7-C6F8-2C53-23DA-F1ECE7E57A26}"/>
              </a:ext>
            </a:extLst>
          </p:cNvPr>
          <p:cNvPicPr>
            <a:picLocks noChangeAspect="1"/>
          </p:cNvPicPr>
          <p:nvPr/>
        </p:nvPicPr>
        <p:blipFill>
          <a:blip r:embed="rId2"/>
          <a:stretch>
            <a:fillRect/>
          </a:stretch>
        </p:blipFill>
        <p:spPr>
          <a:xfrm>
            <a:off x="2490171" y="4495800"/>
            <a:ext cx="1021080" cy="1021080"/>
          </a:xfrm>
          <a:prstGeom prst="rect">
            <a:avLst/>
          </a:prstGeom>
        </p:spPr>
      </p:pic>
      <p:pic>
        <p:nvPicPr>
          <p:cNvPr id="10" name="Immagine 9" descr="Εικόνα που περιέχει σφαίρα, Αστρονομικό αντικείμενο, φύση, φεγγάρι&#10;&#10;Περιγραφή που δημιουργείται αυτόματα">
            <a:extLst>
              <a:ext uri="{FF2B5EF4-FFF2-40B4-BE49-F238E27FC236}">
                <a16:creationId xmlns:a16="http://schemas.microsoft.com/office/drawing/2014/main" id="{71B45C8A-49F1-EA4F-CB8A-341DE712BA81}"/>
              </a:ext>
            </a:extLst>
          </p:cNvPr>
          <p:cNvPicPr>
            <a:picLocks noChangeAspect="1"/>
          </p:cNvPicPr>
          <p:nvPr/>
        </p:nvPicPr>
        <p:blipFill>
          <a:blip r:embed="rId3"/>
          <a:stretch>
            <a:fillRect/>
          </a:stretch>
        </p:blipFill>
        <p:spPr>
          <a:xfrm>
            <a:off x="6823567" y="4511040"/>
            <a:ext cx="1021080" cy="1021080"/>
          </a:xfrm>
          <a:prstGeom prst="rect">
            <a:avLst/>
          </a:prstGeom>
        </p:spPr>
      </p:pic>
      <p:pic>
        <p:nvPicPr>
          <p:cNvPr id="12" name="Immagine 11" descr="Εικόνα που περιέχει φεγγάρι&#10;&#10;Περιγραφή που δημιουργείται αυτόματα">
            <a:extLst>
              <a:ext uri="{FF2B5EF4-FFF2-40B4-BE49-F238E27FC236}">
                <a16:creationId xmlns:a16="http://schemas.microsoft.com/office/drawing/2014/main" id="{CD54BDB2-8A33-AA44-9517-0861FEF85219}"/>
              </a:ext>
            </a:extLst>
          </p:cNvPr>
          <p:cNvPicPr>
            <a:picLocks noChangeAspect="1"/>
          </p:cNvPicPr>
          <p:nvPr/>
        </p:nvPicPr>
        <p:blipFill>
          <a:blip r:embed="rId4"/>
          <a:stretch>
            <a:fillRect/>
          </a:stretch>
        </p:blipFill>
        <p:spPr>
          <a:xfrm>
            <a:off x="3934636" y="4495800"/>
            <a:ext cx="1021080" cy="1021080"/>
          </a:xfrm>
          <a:prstGeom prst="rect">
            <a:avLst/>
          </a:prstGeom>
        </p:spPr>
      </p:pic>
      <p:pic>
        <p:nvPicPr>
          <p:cNvPr id="14" name="Immagine 13" descr="Εικόνα που περιέχει σφαίρα, κύκλο, φεγγάρι, φύση&#10;&#10;Περιγραφή που δημιουργείται αυτόματα">
            <a:extLst>
              <a:ext uri="{FF2B5EF4-FFF2-40B4-BE49-F238E27FC236}">
                <a16:creationId xmlns:a16="http://schemas.microsoft.com/office/drawing/2014/main" id="{5C11BC5A-966A-7708-7391-ED8A0D785629}"/>
              </a:ext>
            </a:extLst>
          </p:cNvPr>
          <p:cNvPicPr>
            <a:picLocks noChangeAspect="1"/>
          </p:cNvPicPr>
          <p:nvPr/>
        </p:nvPicPr>
        <p:blipFill>
          <a:blip r:embed="rId5"/>
          <a:stretch>
            <a:fillRect/>
          </a:stretch>
        </p:blipFill>
        <p:spPr>
          <a:xfrm>
            <a:off x="8257365" y="4495800"/>
            <a:ext cx="1036320" cy="1036320"/>
          </a:xfrm>
          <a:prstGeom prst="rect">
            <a:avLst/>
          </a:prstGeom>
        </p:spPr>
      </p:pic>
    </p:spTree>
    <p:extLst>
      <p:ext uri="{BB962C8B-B14F-4D97-AF65-F5344CB8AC3E}">
        <p14:creationId xmlns:p14="http://schemas.microsoft.com/office/powerpoint/2010/main" val="3643539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p:txBody>
          <a:bodyPr>
            <a:normAutofit fontScale="90000"/>
          </a:bodyPr>
          <a:lstStyle/>
          <a:p>
            <a:r>
              <a:rPr lang="el-GR" dirty="0"/>
              <a:t>Εφαρμογές σε επιθετικό (</a:t>
            </a:r>
            <a:r>
              <a:rPr lang="el-GR" dirty="0" err="1"/>
              <a:t>adversarial</a:t>
            </a:r>
            <a:r>
              <a:rPr lang="el-GR" dirty="0"/>
              <a:t>) πλαίσιο</a:t>
            </a:r>
            <a:r>
              <a:rPr lang="el" dirty="0"/>
              <a:t>(2)</a:t>
            </a:r>
          </a:p>
        </p:txBody>
      </p:sp>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796322" y="1554480"/>
            <a:ext cx="8091646" cy="4501689"/>
          </a:xfrm>
        </p:spPr>
        <p:txBody>
          <a:bodyPr/>
          <a:lstStyle/>
          <a:p>
            <a:endParaRPr lang="it-IT" sz="1800"/>
          </a:p>
          <a:p>
            <a:r>
              <a:rPr lang="el" sz="1800"/>
              <a:t>Αποτελέσματα.</a:t>
            </a:r>
          </a:p>
          <a:p>
            <a:pPr marL="0" indent="0">
              <a:buNone/>
            </a:pPr>
            <a:endParaRPr lang="it-IT" sz="1800"/>
          </a:p>
          <a:p>
            <a:endParaRPr lang="en-US"/>
          </a:p>
        </p:txBody>
      </p:sp>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39</a:t>
            </a:fld>
            <a:endParaRPr lang="en-US"/>
          </a:p>
        </p:txBody>
      </p:sp>
      <p:pic>
        <p:nvPicPr>
          <p:cNvPr id="7" name="Immagine 6">
            <a:extLst>
              <a:ext uri="{FF2B5EF4-FFF2-40B4-BE49-F238E27FC236}">
                <a16:creationId xmlns:a16="http://schemas.microsoft.com/office/drawing/2014/main" id="{F0545DF2-48A3-3DB5-B0AB-F7FA18F6909C}"/>
              </a:ext>
            </a:extLst>
          </p:cNvPr>
          <p:cNvPicPr>
            <a:picLocks noChangeAspect="1"/>
          </p:cNvPicPr>
          <p:nvPr/>
        </p:nvPicPr>
        <p:blipFill>
          <a:blip r:embed="rId2"/>
          <a:stretch>
            <a:fillRect/>
          </a:stretch>
        </p:blipFill>
        <p:spPr>
          <a:xfrm>
            <a:off x="1047761" y="2605440"/>
            <a:ext cx="8755848" cy="2037680"/>
          </a:xfrm>
          <a:prstGeom prst="rect">
            <a:avLst/>
          </a:prstGeom>
        </p:spPr>
      </p:pic>
    </p:spTree>
    <p:extLst>
      <p:ext uri="{BB962C8B-B14F-4D97-AF65-F5344CB8AC3E}">
        <p14:creationId xmlns:p14="http://schemas.microsoft.com/office/powerpoint/2010/main" val="1718973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fontScale="90000"/>
          </a:bodyPr>
          <a:lstStyle/>
          <a:p>
            <a:r>
              <a:rPr lang="el" dirty="0"/>
              <a:t>Απεικόνιση στην υγειονομική περίθαλψη</a:t>
            </a:r>
            <a:endParaRPr lang="en-US" dirty="0"/>
          </a:p>
        </p:txBody>
      </p:sp>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4</a:t>
            </a:fld>
            <a:endParaRPr lang="en-US"/>
          </a:p>
        </p:txBody>
      </p:sp>
      <p:pic>
        <p:nvPicPr>
          <p:cNvPr id="2050" name="Picture 2" descr="Τι είναι η αξονική τομογραφία; Τι ανιχνεύει το τεστ και πώς λειτουργεί">
            <a:extLst>
              <a:ext uri="{FF2B5EF4-FFF2-40B4-BE49-F238E27FC236}">
                <a16:creationId xmlns:a16="http://schemas.microsoft.com/office/drawing/2014/main" id="{EB91BEEF-4972-D481-A58B-2FCF6C854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75" y="3098090"/>
            <a:ext cx="3918857"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Μεγαφάνεια | Πώς να διαβάσετε μια μαγνητική ή αξονική τομογραφία">
            <a:extLst>
              <a:ext uri="{FF2B5EF4-FFF2-40B4-BE49-F238E27FC236}">
                <a16:creationId xmlns:a16="http://schemas.microsoft.com/office/drawing/2014/main" id="{0D986DE7-E799-BB62-86AA-102E544E1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754" y="2910443"/>
            <a:ext cx="3768466" cy="229616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70714ACE-EB4D-AC05-4E13-7E41E3E18936}"/>
              </a:ext>
            </a:extLst>
          </p:cNvPr>
          <p:cNvPicPr>
            <a:picLocks noChangeAspect="1"/>
          </p:cNvPicPr>
          <p:nvPr/>
        </p:nvPicPr>
        <p:blipFill>
          <a:blip r:embed="rId4"/>
          <a:stretch>
            <a:fillRect/>
          </a:stretch>
        </p:blipFill>
        <p:spPr>
          <a:xfrm>
            <a:off x="9164202" y="2493570"/>
            <a:ext cx="2361829" cy="2661920"/>
          </a:xfrm>
          <a:prstGeom prst="rect">
            <a:avLst/>
          </a:prstGeom>
        </p:spPr>
      </p:pic>
      <p:sp>
        <p:nvSpPr>
          <p:cNvPr id="4" name="CasellaDiTesto 3">
            <a:extLst>
              <a:ext uri="{FF2B5EF4-FFF2-40B4-BE49-F238E27FC236}">
                <a16:creationId xmlns:a16="http://schemas.microsoft.com/office/drawing/2014/main" id="{DE536038-EDCB-8E93-8696-F7E717DEC534}"/>
              </a:ext>
            </a:extLst>
          </p:cNvPr>
          <p:cNvSpPr txBox="1"/>
          <p:nvPr/>
        </p:nvSpPr>
        <p:spPr>
          <a:xfrm>
            <a:off x="386080" y="1615440"/>
            <a:ext cx="11139951" cy="369332"/>
          </a:xfrm>
          <a:prstGeom prst="rect">
            <a:avLst/>
          </a:prstGeom>
          <a:noFill/>
        </p:spPr>
        <p:txBody>
          <a:bodyPr wrap="square" rtlCol="0">
            <a:spAutoFit/>
          </a:bodyPr>
          <a:lstStyle/>
          <a:p>
            <a:r>
              <a:rPr lang="el" dirty="0"/>
              <a:t>Αξονική Τομογραφία (CT) Βιοψία Μαγνητικής Τομογραφίας (MRI)</a:t>
            </a:r>
            <a:endParaRPr lang="it-IT" dirty="0"/>
          </a:p>
        </p:txBody>
      </p:sp>
    </p:spTree>
    <p:extLst>
      <p:ext uri="{BB962C8B-B14F-4D97-AF65-F5344CB8AC3E}">
        <p14:creationId xmlns:p14="http://schemas.microsoft.com/office/powerpoint/2010/main" val="2879175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962367" y="1559668"/>
            <a:ext cx="6732237" cy="1524000"/>
          </a:xfrm>
        </p:spPr>
        <p:txBody>
          <a:bodyPr>
            <a:normAutofit fontScale="90000"/>
          </a:bodyPr>
          <a:lstStyle/>
          <a:p>
            <a:br>
              <a:rPr lang="en-US">
                <a:solidFill>
                  <a:schemeClr val="accent1"/>
                </a:solidFill>
              </a:rPr>
            </a:br>
            <a:br>
              <a:rPr lang="en-US">
                <a:solidFill>
                  <a:schemeClr val="accent1"/>
                </a:solidFill>
              </a:rPr>
            </a:br>
            <a:r>
              <a:rPr lang="el"/>
              <a:t>05. </a:t>
            </a:r>
            <a:r>
              <a:rPr lang="el" sz="4400"/>
              <a:t>Συμπέρασμα</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40</a:t>
            </a:fld>
            <a:endParaRPr lang="en-US"/>
          </a:p>
        </p:txBody>
      </p:sp>
      <p:pic>
        <p:nvPicPr>
          <p:cNvPr id="7" name="Picture Placeholder 6"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1E50893B-768F-67CB-C3A8-DEAF47C911BB}"/>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EEE07BC6-21C8-0AF7-78BD-DFF426E9A7DA}"/>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grpSp>
        <p:nvGrpSpPr>
          <p:cNvPr id="3" name="Group 2">
            <a:extLst>
              <a:ext uri="{FF2B5EF4-FFF2-40B4-BE49-F238E27FC236}">
                <a16:creationId xmlns:a16="http://schemas.microsoft.com/office/drawing/2014/main" id="{C36D3E12-0501-E7F3-C2D2-5F4C0F9DF83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C25EF90-E13E-9C66-299F-3B761F5FD641}"/>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CE35AAC-FF9E-C72E-67B2-DCCEA30F6503}"/>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62540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0DB6-AAA3-C5AD-F7C4-67DB3EDA3D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49F67D-B5B0-2196-BB37-198D47511840}"/>
              </a:ext>
            </a:extLst>
          </p:cNvPr>
          <p:cNvSpPr>
            <a:spLocks noGrp="1"/>
          </p:cNvSpPr>
          <p:nvPr>
            <p:ph sz="quarter" idx="17"/>
          </p:nvPr>
        </p:nvSpPr>
        <p:spPr>
          <a:xfrm>
            <a:off x="796322" y="1358287"/>
            <a:ext cx="6637071" cy="4501689"/>
          </a:xfrm>
        </p:spPr>
        <p:txBody>
          <a:bodyPr/>
          <a:lstStyle/>
          <a:p>
            <a:endParaRPr lang="en-US" sz="2000" dirty="0"/>
          </a:p>
          <a:p>
            <a:r>
              <a:rPr lang="el" sz="2000" dirty="0"/>
              <a:t>Συμπερασματικά, διερευνούμε την Επεξηγήσιμη Τεχνητή Νοημοσύνη και την Αντιπαραθετική Μηχανική Μάθηση στο περιβάλλον βιοϊατρικής απεικόνισης.</a:t>
            </a:r>
          </a:p>
          <a:p>
            <a:pPr marL="0" indent="0">
              <a:buNone/>
            </a:pPr>
            <a:endParaRPr lang="en-US" sz="2000" b="1" dirty="0"/>
          </a:p>
          <a:p>
            <a:r>
              <a:rPr lang="el" sz="2000" b="1" dirty="0"/>
              <a:t>Μελλοντικές δραστηριότητες:</a:t>
            </a:r>
          </a:p>
          <a:p>
            <a:endParaRPr lang="en-US" sz="2000" b="1" dirty="0"/>
          </a:p>
          <a:p>
            <a:r>
              <a:rPr lang="el" sz="2000" dirty="0"/>
              <a:t>Αποδεικνύουμε ότι η εφαρμογή σε αυτές τις δύο πτυχές μπορεί πραγματικά να βελτιώσει την ασφάλεια σε αυτόν τον τομέα.</a:t>
            </a:r>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12FB4E58-870C-F041-8BB7-C7E92134566B}"/>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850DB5F1-4665-A706-37AD-AD6CA08533B1}"/>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FD5E68B5-D2C1-5FF9-578A-CD1A8DCE4505}"/>
              </a:ext>
            </a:extLst>
          </p:cNvPr>
          <p:cNvSpPr>
            <a:spLocks noGrp="1"/>
          </p:cNvSpPr>
          <p:nvPr>
            <p:ph type="sldNum" sz="quarter" idx="4"/>
          </p:nvPr>
        </p:nvSpPr>
        <p:spPr/>
        <p:txBody>
          <a:bodyPr/>
          <a:lstStyle/>
          <a:p>
            <a:fld id="{3A98EE3D-8CD1-4C3F-BD1C-C98C9596463C}" type="slidenum">
              <a:rPr lang="en-US" smtClean="0"/>
              <a:pPr/>
              <a:t>41</a:t>
            </a:fld>
            <a:endParaRPr lang="en-US"/>
          </a:p>
        </p:txBody>
      </p:sp>
      <p:sp>
        <p:nvSpPr>
          <p:cNvPr id="2" name="Title 1">
            <a:extLst>
              <a:ext uri="{FF2B5EF4-FFF2-40B4-BE49-F238E27FC236}">
                <a16:creationId xmlns:a16="http://schemas.microsoft.com/office/drawing/2014/main" id="{1FE57441-29E4-A710-86CF-B98324586921}"/>
              </a:ext>
            </a:extLst>
          </p:cNvPr>
          <p:cNvSpPr>
            <a:spLocks noGrp="1"/>
          </p:cNvSpPr>
          <p:nvPr>
            <p:ph type="ctrTitle"/>
          </p:nvPr>
        </p:nvSpPr>
        <p:spPr/>
        <p:txBody>
          <a:bodyPr>
            <a:normAutofit fontScale="90000"/>
          </a:bodyPr>
          <a:lstStyle/>
          <a:p>
            <a:r>
              <a:rPr lang="el" dirty="0"/>
              <a:t>Συμπέρασμα και μελλοντικές δραστηριότητες</a:t>
            </a:r>
          </a:p>
        </p:txBody>
      </p:sp>
    </p:spTree>
    <p:extLst>
      <p:ext uri="{BB962C8B-B14F-4D97-AF65-F5344CB8AC3E}">
        <p14:creationId xmlns:p14="http://schemas.microsoft.com/office/powerpoint/2010/main" val="1738352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834521" y="614788"/>
            <a:ext cx="6732237" cy="685692"/>
          </a:xfrm>
        </p:spPr>
        <p:txBody>
          <a:bodyPr>
            <a:normAutofit fontScale="90000"/>
          </a:bodyPr>
          <a:lstStyle/>
          <a:p>
            <a:r>
              <a:rPr lang="el" sz="4400"/>
              <a:t>Ερωτήσεις?</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42</a:t>
            </a:fld>
            <a:endParaRPr lang="en-US"/>
          </a:p>
        </p:txBody>
      </p:sp>
      <p:pic>
        <p:nvPicPr>
          <p:cNvPr id="7" name="Picture Placeholder 6"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1E50893B-768F-67CB-C3A8-DEAF47C911BB}"/>
              </a:ext>
            </a:extLst>
          </p:cNvPr>
          <p:cNvPicPr>
            <a:picLocks noGrp="1" noChangeAspect="1"/>
          </p:cNvPicPr>
          <p:nvPr>
            <p:ph type="pic" sz="quarter" idx="11"/>
          </p:nvPr>
        </p:nvPicPr>
        <p:blipFill>
          <a:blip r:embed="rId4"/>
          <a:srcRect l="18261" r="18261"/>
          <a:stretch>
            <a:fillRect/>
          </a:stretch>
        </p:blipFill>
        <p:spPr/>
      </p:pic>
      <p:sp>
        <p:nvSpPr>
          <p:cNvPr id="2" name="Footer Placeholder 1">
            <a:extLst>
              <a:ext uri="{FF2B5EF4-FFF2-40B4-BE49-F238E27FC236}">
                <a16:creationId xmlns:a16="http://schemas.microsoft.com/office/drawing/2014/main" id="{EEE07BC6-21C8-0AF7-78BD-DFF426E9A7DA}"/>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grpSp>
        <p:nvGrpSpPr>
          <p:cNvPr id="3" name="Group 2">
            <a:extLst>
              <a:ext uri="{FF2B5EF4-FFF2-40B4-BE49-F238E27FC236}">
                <a16:creationId xmlns:a16="http://schemas.microsoft.com/office/drawing/2014/main" id="{C36D3E12-0501-E7F3-C2D2-5F4C0F9DF83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4C25EF90-E13E-9C66-299F-3B761F5FD641}"/>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CE35AAC-FF9E-C72E-67B2-DCCEA30F6503}"/>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9" name="CasellaDiTesto 8">
            <a:extLst>
              <a:ext uri="{FF2B5EF4-FFF2-40B4-BE49-F238E27FC236}">
                <a16:creationId xmlns:a16="http://schemas.microsoft.com/office/drawing/2014/main" id="{77BD51D6-5B90-DDA0-92DB-57580265DA15}"/>
              </a:ext>
            </a:extLst>
          </p:cNvPr>
          <p:cNvSpPr txBox="1"/>
          <p:nvPr/>
        </p:nvSpPr>
        <p:spPr>
          <a:xfrm>
            <a:off x="584090" y="762018"/>
            <a:ext cx="6096000" cy="5068054"/>
          </a:xfrm>
          <a:prstGeom prst="rect">
            <a:avLst/>
          </a:prstGeom>
          <a:noFill/>
        </p:spPr>
        <p:txBody>
          <a:bodyPr wrap="square">
            <a:spAutoFit/>
          </a:bodyPr>
          <a:lstStyle/>
          <a:p>
            <a:pPr marL="0" marR="0" lvl="0" indent="0" algn="ctr" rtl="0">
              <a:lnSpc>
                <a:spcPct val="100000"/>
              </a:lnSpc>
              <a:spcBef>
                <a:spcPts val="800"/>
              </a:spcBef>
              <a:spcAft>
                <a:spcPts val="0"/>
              </a:spcAft>
              <a:buClr>
                <a:schemeClr val="lt1"/>
              </a:buClr>
              <a:buSzPts val="1500"/>
              <a:buFont typeface="Arial" panose="020B0604020202020204"/>
              <a:buNone/>
            </a:pPr>
            <a:endParaRPr lang="en-US" b="1" dirty="0">
              <a:latin typeface="Montserrat"/>
              <a:ea typeface="Montserrat"/>
              <a:cs typeface="Montserrat"/>
              <a:sym typeface="Montserrat"/>
            </a:endParaRPr>
          </a:p>
          <a:p>
            <a:pPr marL="0" marR="0" lvl="0" indent="0" algn="l" rtl="0">
              <a:lnSpc>
                <a:spcPct val="100000"/>
              </a:lnSpc>
              <a:spcBef>
                <a:spcPts val="800"/>
              </a:spcBef>
              <a:spcAft>
                <a:spcPts val="0"/>
              </a:spcAft>
              <a:buClr>
                <a:schemeClr val="lt1"/>
              </a:buClr>
              <a:buSzPts val="1500"/>
              <a:buFont typeface="Arial" panose="020B0604020202020204"/>
              <a:buNone/>
            </a:pPr>
            <a:endParaRPr lang="en-US" dirty="0">
              <a:latin typeface="Montserrat"/>
              <a:ea typeface="Montserrat"/>
              <a:cs typeface="Montserrat"/>
              <a:sym typeface="Montserrat"/>
            </a:endParaRPr>
          </a:p>
          <a:p>
            <a:pPr marL="0" marR="0" lvl="0" indent="0" algn="l" rtl="0">
              <a:lnSpc>
                <a:spcPct val="100000"/>
              </a:lnSpc>
              <a:spcBef>
                <a:spcPts val="800"/>
              </a:spcBef>
              <a:spcAft>
                <a:spcPts val="0"/>
              </a:spcAft>
              <a:buClr>
                <a:schemeClr val="lt1"/>
              </a:buClr>
              <a:buSzPts val="1500"/>
              <a:buFont typeface="Arial" panose="020B0604020202020204"/>
              <a:buNone/>
            </a:pPr>
            <a:r>
              <a:rPr lang="el" altLang="en-US" dirty="0">
                <a:latin typeface="Montserrat"/>
                <a:ea typeface="Montserrat"/>
                <a:cs typeface="Montserrat"/>
                <a:sym typeface="Montserrat"/>
              </a:rPr>
              <a:t>Παρουσίαση: </a:t>
            </a:r>
            <a:r>
              <a:rPr lang="el-GR" dirty="0" err="1"/>
              <a:t>Κυβερνοασφάλεια</a:t>
            </a:r>
            <a:r>
              <a:rPr lang="el-GR" dirty="0"/>
              <a:t> στην Απεικόνιση Υγείας – </a:t>
            </a:r>
            <a:r>
              <a:rPr lang="el-GR" dirty="0" err="1"/>
              <a:t>Επεξηγήσιμη</a:t>
            </a:r>
            <a:r>
              <a:rPr lang="el-GR" dirty="0"/>
              <a:t> Τεχνητή Νοημοσύνη και Επιθετική Μηχανική Μάθηση</a:t>
            </a:r>
          </a:p>
          <a:p>
            <a:pPr marL="0" marR="0" lvl="0" indent="0" algn="l" rtl="0">
              <a:lnSpc>
                <a:spcPct val="100000"/>
              </a:lnSpc>
              <a:spcBef>
                <a:spcPts val="800"/>
              </a:spcBef>
              <a:spcAft>
                <a:spcPts val="0"/>
              </a:spcAft>
              <a:buClr>
                <a:schemeClr val="lt1"/>
              </a:buClr>
              <a:buSzPts val="1500"/>
              <a:buFont typeface="Arial" panose="020B0604020202020204"/>
              <a:buNone/>
            </a:pPr>
            <a:r>
              <a:rPr lang="el" altLang="en-US" b="1" dirty="0">
                <a:sym typeface="Montserrat"/>
              </a:rPr>
              <a:t>Εκπαίδευση CybersecPro  </a:t>
            </a:r>
            <a:r>
              <a:rPr lang="el" dirty="0">
                <a:sym typeface="Montserrat"/>
              </a:rPr>
              <a:t>- CSP007</a:t>
            </a:r>
          </a:p>
          <a:p>
            <a:pPr marL="0" marR="0" lvl="0" indent="0" algn="l" rtl="0">
              <a:lnSpc>
                <a:spcPct val="100000"/>
              </a:lnSpc>
              <a:spcBef>
                <a:spcPts val="800"/>
              </a:spcBef>
              <a:spcAft>
                <a:spcPts val="0"/>
              </a:spcAft>
              <a:buClr>
                <a:schemeClr val="lt1"/>
              </a:buClr>
              <a:buSzPts val="1500"/>
              <a:buFont typeface="Arial" panose="020B0604020202020204"/>
              <a:buNone/>
            </a:pPr>
            <a:endParaRPr lang="en-US" dirty="0">
              <a:latin typeface="Montserrat"/>
              <a:ea typeface="Montserrat"/>
              <a:cs typeface="Montserrat"/>
              <a:sym typeface="Montserrat"/>
            </a:endParaRPr>
          </a:p>
          <a:p>
            <a:pPr marL="0" marR="0" lvl="0" indent="0" algn="l" rtl="0">
              <a:lnSpc>
                <a:spcPct val="100000"/>
              </a:lnSpc>
              <a:spcBef>
                <a:spcPts val="800"/>
              </a:spcBef>
              <a:spcAft>
                <a:spcPts val="0"/>
              </a:spcAft>
              <a:buClr>
                <a:schemeClr val="lt1"/>
              </a:buClr>
              <a:buSzPts val="1500"/>
              <a:buFont typeface="Arial" panose="020B0604020202020204"/>
              <a:buNone/>
            </a:pPr>
            <a:r>
              <a:rPr lang="el" dirty="0">
                <a:latin typeface="Montserrat"/>
                <a:ea typeface="Montserrat"/>
                <a:cs typeface="Montserrat"/>
                <a:sym typeface="Montserrat"/>
              </a:rPr>
              <a:t>Παρουσίαση: </a:t>
            </a:r>
            <a:r>
              <a:rPr lang="el" altLang="en-US" b="1" dirty="0">
                <a:latin typeface="Montserrat"/>
                <a:ea typeface="Montserrat"/>
                <a:cs typeface="Montserrat"/>
                <a:sym typeface="Montserrat"/>
              </a:rPr>
              <a:t>Marcello Di Giammarco</a:t>
            </a:r>
            <a:endParaRPr lang="en-US" b="1" dirty="0">
              <a:latin typeface="Montserrat"/>
              <a:ea typeface="Montserrat"/>
              <a:cs typeface="Montserrat"/>
              <a:sym typeface="Montserrat"/>
            </a:endParaRPr>
          </a:p>
          <a:p>
            <a:pPr marL="0" marR="0" lvl="0" indent="0" algn="l" rtl="0">
              <a:lnSpc>
                <a:spcPct val="100000"/>
              </a:lnSpc>
              <a:spcBef>
                <a:spcPts val="800"/>
              </a:spcBef>
              <a:spcAft>
                <a:spcPts val="0"/>
              </a:spcAft>
              <a:buClr>
                <a:schemeClr val="lt1"/>
              </a:buClr>
              <a:buSzPts val="1500"/>
              <a:buFont typeface="Arial" panose="020B0604020202020204"/>
              <a:buNone/>
            </a:pPr>
            <a:r>
              <a:rPr lang="el" dirty="0">
                <a:latin typeface="Montserrat"/>
                <a:ea typeface="Montserrat"/>
                <a:cs typeface="Montserrat"/>
                <a:sym typeface="Montserrat"/>
              </a:rPr>
              <a:t>Επιστημονικός συνεργάτης στο Ινστιτούτο Πληροφορικής και Τηλεματικής (IIT), CNR</a:t>
            </a:r>
          </a:p>
          <a:p>
            <a:pPr marL="0" marR="0" lvl="0" indent="0" algn="l" rtl="0">
              <a:lnSpc>
                <a:spcPct val="100000"/>
              </a:lnSpc>
              <a:spcBef>
                <a:spcPts val="800"/>
              </a:spcBef>
              <a:spcAft>
                <a:spcPts val="0"/>
              </a:spcAft>
              <a:buClr>
                <a:schemeClr val="lt1"/>
              </a:buClr>
              <a:buSzPts val="1500"/>
              <a:buFont typeface="Arial" panose="020B0604020202020204"/>
              <a:buNone/>
            </a:pPr>
            <a:r>
              <a:rPr lang="el" dirty="0">
                <a:latin typeface="Montserrat"/>
                <a:ea typeface="Montserrat"/>
                <a:cs typeface="Montserrat"/>
                <a:sym typeface="Montserrat"/>
              </a:rPr>
              <a:t>Υποψήφιος Διδάκτορας Μηχανικών Πληροφορικής στο Πανεπιστήμιο της Πίζας</a:t>
            </a:r>
          </a:p>
          <a:p>
            <a:pPr marL="0" marR="0" lvl="0" indent="0" algn="l" rtl="0">
              <a:lnSpc>
                <a:spcPct val="100000"/>
              </a:lnSpc>
              <a:spcBef>
                <a:spcPts val="800"/>
              </a:spcBef>
              <a:spcAft>
                <a:spcPts val="0"/>
              </a:spcAft>
              <a:buClr>
                <a:schemeClr val="lt1"/>
              </a:buClr>
              <a:buSzPts val="1500"/>
              <a:buFont typeface="Arial" panose="020B0604020202020204"/>
              <a:buNone/>
            </a:pPr>
            <a:r>
              <a:rPr lang="el" dirty="0">
                <a:latin typeface="Montserrat"/>
                <a:ea typeface="Montserrat"/>
                <a:cs typeface="Montserrat"/>
                <a:sym typeface="Montserrat"/>
              </a:rPr>
              <a:t>Ηλεκτρονικό ταχυδρομείο: </a:t>
            </a:r>
            <a:r>
              <a:rPr lang="el" altLang="en-US" b="1" dirty="0">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marcello.digiammarco@iit.cnr.it</a:t>
            </a:r>
            <a:r>
              <a:rPr lang="el" b="1" dirty="0">
                <a:latin typeface="Montserrat"/>
                <a:ea typeface="Montserrat"/>
                <a:cs typeface="Montserrat"/>
                <a:sym typeface="Montserrat"/>
              </a:rPr>
              <a:t> </a:t>
            </a:r>
            <a:r>
              <a:rPr lang="el" dirty="0">
                <a:latin typeface="Montserrat"/>
                <a:ea typeface="Montserrat"/>
                <a:cs typeface="Montserrat"/>
                <a:sym typeface="Montserrat"/>
              </a:rPr>
              <a:t>&amp;</a:t>
            </a:r>
            <a:r>
              <a:rPr lang="el" b="1" dirty="0">
                <a:latin typeface="Montserrat"/>
                <a:ea typeface="Montserrat"/>
                <a:cs typeface="Montserrat"/>
                <a:sym typeface="Montserrat"/>
              </a:rPr>
              <a:t> </a:t>
            </a:r>
            <a:r>
              <a:rPr lang="el" b="1" u="sng" dirty="0">
                <a:latin typeface="Montserrat"/>
                <a:ea typeface="Montserrat"/>
                <a:cs typeface="Montserrat"/>
                <a:sym typeface="Montserrat"/>
              </a:rPr>
              <a:t>marcello.digiammarco@phd.unipi.it</a:t>
            </a:r>
          </a:p>
        </p:txBody>
      </p:sp>
    </p:spTree>
    <p:extLst>
      <p:ext uri="{BB962C8B-B14F-4D97-AF65-F5344CB8AC3E}">
        <p14:creationId xmlns:p14="http://schemas.microsoft.com/office/powerpoint/2010/main" val="150046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a:bodyPr>
          <a:lstStyle/>
          <a:p>
            <a:r>
              <a:rPr lang="el"/>
              <a:t>Τεχνητή Νοημοσύνη (AI)</a:t>
            </a:r>
            <a:endParaRPr lang="en-US"/>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5</a:t>
            </a:fld>
            <a:endParaRPr lang="en-US"/>
          </a:p>
        </p:txBody>
      </p:sp>
      <p:sp>
        <p:nvSpPr>
          <p:cNvPr id="3" name="CasellaDiTesto 2">
            <a:extLst>
              <a:ext uri="{FF2B5EF4-FFF2-40B4-BE49-F238E27FC236}">
                <a16:creationId xmlns:a16="http://schemas.microsoft.com/office/drawing/2014/main" id="{EACE8CAB-E72A-0855-53DA-31C9246765E3}"/>
              </a:ext>
            </a:extLst>
          </p:cNvPr>
          <p:cNvSpPr txBox="1"/>
          <p:nvPr/>
        </p:nvSpPr>
        <p:spPr>
          <a:xfrm>
            <a:off x="746803" y="1981200"/>
            <a:ext cx="5726398" cy="2031325"/>
          </a:xfrm>
          <a:prstGeom prst="rect">
            <a:avLst/>
          </a:prstGeom>
          <a:noFill/>
        </p:spPr>
        <p:txBody>
          <a:bodyPr wrap="square" rtlCol="0">
            <a:spAutoFit/>
          </a:bodyPr>
          <a:lstStyle/>
          <a:p>
            <a:r>
              <a:rPr lang="el" b="1" dirty="0"/>
              <a:t>Ορισμός</a:t>
            </a:r>
            <a:r>
              <a:rPr lang="el" dirty="0"/>
              <a:t>: η θεωρία και η ανάπτυξη υπολογιστικών συστημάτων ικανών να εκτελούν εργασίες που κανονικά απαιτούν ανθρώπινη νοημοσύνη.</a:t>
            </a:r>
          </a:p>
          <a:p>
            <a:endParaRPr lang="en-US" dirty="0"/>
          </a:p>
          <a:p>
            <a:r>
              <a:rPr lang="el" b="1" i="0" dirty="0">
                <a:effectLst/>
              </a:rPr>
              <a:t>Εφαρμογές</a:t>
            </a:r>
            <a:r>
              <a:rPr lang="el" b="0" i="0" dirty="0">
                <a:effectLst/>
              </a:rPr>
              <a:t>: οπτική αντίληψη, αναγνώριση ομιλίας, λήψη αποφάσεων, μετάφραση μεταξύ γλωσσών και ταξινομήσεις.</a:t>
            </a:r>
            <a:endParaRPr lang="it-IT" dirty="0"/>
          </a:p>
        </p:txBody>
      </p:sp>
    </p:spTree>
    <p:extLst>
      <p:ext uri="{BB962C8B-B14F-4D97-AF65-F5344CB8AC3E}">
        <p14:creationId xmlns:p14="http://schemas.microsoft.com/office/powerpoint/2010/main" val="591751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a:bodyPr>
          <a:lstStyle/>
          <a:p>
            <a:r>
              <a:rPr lang="el"/>
              <a:t>AI/ML/DL</a:t>
            </a:r>
            <a:endParaRPr lang="en-US"/>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a:xfrm flipH="1">
            <a:off x="7167175" y="0"/>
            <a:ext cx="5024825" cy="6858000"/>
          </a:xfrm>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6</a:t>
            </a:fld>
            <a:endParaRPr lang="en-US"/>
          </a:p>
        </p:txBody>
      </p:sp>
      <p:sp>
        <p:nvSpPr>
          <p:cNvPr id="3" name="AutoShape 2" descr="Διαφορές μεταξύ AI, ML και DL">
            <a:extLst>
              <a:ext uri="{FF2B5EF4-FFF2-40B4-BE49-F238E27FC236}">
                <a16:creationId xmlns:a16="http://schemas.microsoft.com/office/drawing/2014/main" id="{CE3A6D71-C402-6339-494C-2814C4F741D1}"/>
              </a:ext>
            </a:extLst>
          </p:cNvPr>
          <p:cNvSpPr>
            <a:spLocks noChangeAspect="1" noChangeArrowheads="1"/>
          </p:cNvSpPr>
          <p:nvPr/>
        </p:nvSpPr>
        <p:spPr bwMode="auto">
          <a:xfrm>
            <a:off x="4632960" y="3276600"/>
            <a:ext cx="1615440" cy="161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Διαφορές μεταξύ AI, ML και DL">
            <a:extLst>
              <a:ext uri="{FF2B5EF4-FFF2-40B4-BE49-F238E27FC236}">
                <a16:creationId xmlns:a16="http://schemas.microsoft.com/office/drawing/2014/main" id="{2CBC4BE0-FD6E-B929-774A-A9BCEFE05C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0" name="Picture 6" descr="Κατανόηση της διαφοράς μεταξύ AI, ML και DL: Χρησιμοποιώντας ένα απίστευτα απλό παράδειγμα - Προώθηση αναλυτικών στοιχείων">
            <a:extLst>
              <a:ext uri="{FF2B5EF4-FFF2-40B4-BE49-F238E27FC236}">
                <a16:creationId xmlns:a16="http://schemas.microsoft.com/office/drawing/2014/main" id="{F9BD14D8-446D-0AB6-0CA6-40827FAE7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65" y="1358287"/>
            <a:ext cx="4500612" cy="45164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2BD834-69B6-67F1-C238-5041CE63E293}"/>
              </a:ext>
            </a:extLst>
          </p:cNvPr>
          <p:cNvSpPr txBox="1"/>
          <p:nvPr/>
        </p:nvSpPr>
        <p:spPr>
          <a:xfrm>
            <a:off x="5299677" y="1358286"/>
            <a:ext cx="6475227" cy="2862322"/>
          </a:xfrm>
          <a:prstGeom prst="rect">
            <a:avLst/>
          </a:prstGeom>
          <a:noFill/>
        </p:spPr>
        <p:txBody>
          <a:bodyPr wrap="square">
            <a:spAutoFit/>
          </a:bodyPr>
          <a:lstStyle/>
          <a:p>
            <a:r>
              <a:rPr lang="el-GR" dirty="0"/>
              <a:t>Η εικόνα δείχνει τρεις ομόκεντρους κύκλους: ο μεγαλύτερος (κυανός) συμβολίζει την Τεχνητή Νοημοσύνη (</a:t>
            </a:r>
            <a:r>
              <a:rPr lang="el-GR" dirty="0" err="1"/>
              <a:t>Artificial</a:t>
            </a:r>
            <a:r>
              <a:rPr lang="el-GR" dirty="0"/>
              <a:t> </a:t>
            </a:r>
            <a:r>
              <a:rPr lang="el-GR" dirty="0" err="1"/>
              <a:t>Intelligence</a:t>
            </a:r>
            <a:r>
              <a:rPr lang="el-GR" dirty="0"/>
              <a:t>),μέσα του βρίσκεται ένας μικρότερος (κίτρινος) που αντιπροσωπεύει τη Μηχανική Μάθηση (</a:t>
            </a:r>
            <a:r>
              <a:rPr lang="el-GR" dirty="0" err="1"/>
              <a:t>Machine</a:t>
            </a:r>
            <a:r>
              <a:rPr lang="el-GR" dirty="0"/>
              <a:t> </a:t>
            </a:r>
            <a:r>
              <a:rPr lang="el-GR" dirty="0" err="1"/>
              <a:t>Learning</a:t>
            </a:r>
            <a:r>
              <a:rPr lang="el-GR" dirty="0"/>
              <a:t>),και στο κέντρο ένας ακόμη μικρότερος (κόκκινος) που δείχνει τη Βαθιά Μάθηση (</a:t>
            </a:r>
            <a:r>
              <a:rPr lang="el-GR" dirty="0" err="1"/>
              <a:t>Deep</a:t>
            </a:r>
            <a:r>
              <a:rPr lang="el-GR" dirty="0"/>
              <a:t> </a:t>
            </a:r>
            <a:r>
              <a:rPr lang="el-GR" dirty="0" err="1"/>
              <a:t>Learning</a:t>
            </a:r>
            <a:r>
              <a:rPr lang="el-GR" dirty="0"/>
              <a:t>).Το διάγραμμα υπογραμμίζει ότι η Βαθιά Μάθηση είναι υποσύνολο της Μηχανικής Μάθησης, η οποία με τη σειρά της αποτελεί τμήμα της ευρύτερης Τεχνητής Νοημοσύνης.</a:t>
            </a:r>
          </a:p>
        </p:txBody>
      </p:sp>
    </p:spTree>
    <p:extLst>
      <p:ext uri="{BB962C8B-B14F-4D97-AF65-F5344CB8AC3E}">
        <p14:creationId xmlns:p14="http://schemas.microsoft.com/office/powerpoint/2010/main" val="227163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fontScale="90000"/>
          </a:bodyPr>
          <a:lstStyle/>
          <a:p>
            <a:r>
              <a:rPr lang="el" dirty="0"/>
              <a:t>AI και απεικόνιση στην υγειονομική περίθαλψη</a:t>
            </a:r>
            <a:endParaRPr lang="en-US" dirty="0"/>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7</a:t>
            </a:fld>
            <a:endParaRPr lang="en-US"/>
          </a:p>
        </p:txBody>
      </p:sp>
      <p:sp>
        <p:nvSpPr>
          <p:cNvPr id="3" name="CasellaDiTesto 2">
            <a:extLst>
              <a:ext uri="{FF2B5EF4-FFF2-40B4-BE49-F238E27FC236}">
                <a16:creationId xmlns:a16="http://schemas.microsoft.com/office/drawing/2014/main" id="{EACE8CAB-E72A-0855-53DA-31C9246765E3}"/>
              </a:ext>
            </a:extLst>
          </p:cNvPr>
          <p:cNvSpPr txBox="1"/>
          <p:nvPr/>
        </p:nvSpPr>
        <p:spPr>
          <a:xfrm>
            <a:off x="440527" y="1767107"/>
            <a:ext cx="7106878" cy="3785652"/>
          </a:xfrm>
          <a:prstGeom prst="rect">
            <a:avLst/>
          </a:prstGeom>
          <a:noFill/>
        </p:spPr>
        <p:txBody>
          <a:bodyPr wrap="square" rtlCol="0">
            <a:spAutoFit/>
          </a:bodyPr>
          <a:lstStyle/>
          <a:p>
            <a:r>
              <a:rPr lang="el" sz="2000" dirty="0"/>
              <a:t>Μέσω της τεχνητής νοημοσύνης και σε βαθύτερες λεπτομέρειες με την DL(</a:t>
            </a:r>
            <a:r>
              <a:rPr lang="el-GR" sz="2000" dirty="0"/>
              <a:t>Βαθιά Μάθηση)</a:t>
            </a:r>
            <a:r>
              <a:rPr lang="el" sz="2000" dirty="0"/>
              <a:t>, είναι δυνατή η ταξινόμηση των βιοϊατρικών εικόνων εξετάζοντας την παρουσία μιας νόσου και τη σοβαρότητά της, με τέτοιο τρόπο ώστε να παρέχει μια αυτόματη διάγνωση βοηθώντας τους γιατρούς στη διαδικασία λήψης αποφάσεων.</a:t>
            </a:r>
          </a:p>
          <a:p>
            <a:endParaRPr lang="it-IT" sz="2000" dirty="0"/>
          </a:p>
          <a:p>
            <a:endParaRPr lang="it-IT" sz="2000" dirty="0"/>
          </a:p>
          <a:p>
            <a:r>
              <a:rPr lang="el" sz="2000" dirty="0"/>
              <a:t>Τα συνελικτικά νευρωνικά δίκτυα (</a:t>
            </a:r>
            <a:r>
              <a:rPr lang="el" sz="2000" b="1" dirty="0"/>
              <a:t>CNNs</a:t>
            </a:r>
            <a:r>
              <a:rPr lang="el" sz="2000" dirty="0"/>
              <a:t>) αντιπροσωπεύουν μια τεχνική DL(</a:t>
            </a:r>
            <a:r>
              <a:rPr lang="el-GR" sz="2000" dirty="0"/>
              <a:t>Βαθιά Μάθηση)</a:t>
            </a:r>
            <a:r>
              <a:rPr lang="el" sz="2000" dirty="0"/>
              <a:t> για την ταξινόμηση βιοεικόνων με βέλτιστα αποτελέσματα.</a:t>
            </a:r>
          </a:p>
        </p:txBody>
      </p:sp>
    </p:spTree>
    <p:extLst>
      <p:ext uri="{BB962C8B-B14F-4D97-AF65-F5344CB8AC3E}">
        <p14:creationId xmlns:p14="http://schemas.microsoft.com/office/powerpoint/2010/main" val="1270607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7037F-A5B6-9E0D-7B5E-FB42644A7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A77F-8C57-3AA1-099B-CE2AF0D87540}"/>
              </a:ext>
            </a:extLst>
          </p:cNvPr>
          <p:cNvSpPr>
            <a:spLocks noGrp="1"/>
          </p:cNvSpPr>
          <p:nvPr>
            <p:ph type="ctrTitle"/>
          </p:nvPr>
        </p:nvSpPr>
        <p:spPr/>
        <p:txBody>
          <a:bodyPr>
            <a:normAutofit fontScale="90000"/>
          </a:bodyPr>
          <a:lstStyle/>
          <a:p>
            <a:r>
              <a:rPr lang="el"/>
              <a:t>AI και απεικόνιση στην υγειονομική περίθαλψη</a:t>
            </a:r>
            <a:endParaRPr lang="en-US"/>
          </a:p>
        </p:txBody>
      </p:sp>
      <p:pic>
        <p:nvPicPr>
          <p:cNvPr id="8" name="Picture Placeholder 7" descr="Ένα πράσινο τετράγωνο με μαύρο κέντρο&#10;&#10;Περιγραφή που δημιουργείται αυτόματα">
            <a:extLst>
              <a:ext uri="{FF2B5EF4-FFF2-40B4-BE49-F238E27FC236}">
                <a16:creationId xmlns:a16="http://schemas.microsoft.com/office/drawing/2014/main" id="{CE459456-9B46-98AE-5844-EF78C9F9A983}"/>
              </a:ext>
            </a:extLst>
          </p:cNvPr>
          <p:cNvPicPr>
            <a:picLocks noGrp="1" noChangeAspect="1"/>
          </p:cNvPicPr>
          <p:nvPr>
            <p:ph type="pic" sz="quarter" idx="11"/>
          </p:nvPr>
        </p:nvPicPr>
        <p:blipFill>
          <a:blip r:embed="rId2"/>
          <a:srcRect l="295" r="295"/>
          <a:stretch>
            <a:fillRect/>
          </a:stretch>
        </p:blipFill>
        <p:spPr/>
      </p:pic>
      <p:sp>
        <p:nvSpPr>
          <p:cNvPr id="5" name="Footer Placeholder 4">
            <a:extLst>
              <a:ext uri="{FF2B5EF4-FFF2-40B4-BE49-F238E27FC236}">
                <a16:creationId xmlns:a16="http://schemas.microsoft.com/office/drawing/2014/main" id="{A1898CC8-B6CD-F50F-70C9-6097D9876346}"/>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6" name="Slide Number Placeholder 5">
            <a:extLst>
              <a:ext uri="{FF2B5EF4-FFF2-40B4-BE49-F238E27FC236}">
                <a16:creationId xmlns:a16="http://schemas.microsoft.com/office/drawing/2014/main" id="{1D07D6A0-B280-A8F3-DDB8-B557E121D9D1}"/>
              </a:ext>
            </a:extLst>
          </p:cNvPr>
          <p:cNvSpPr>
            <a:spLocks noGrp="1"/>
          </p:cNvSpPr>
          <p:nvPr>
            <p:ph type="sldNum" sz="quarter" idx="4"/>
          </p:nvPr>
        </p:nvSpPr>
        <p:spPr/>
        <p:txBody>
          <a:bodyPr/>
          <a:lstStyle/>
          <a:p>
            <a:fld id="{3A98EE3D-8CD1-4C3F-BD1C-C98C9596463C}" type="slidenum">
              <a:rPr lang="en-US" smtClean="0"/>
              <a:pPr/>
              <a:t>8</a:t>
            </a:fld>
            <a:endParaRPr lang="en-US"/>
          </a:p>
        </p:txBody>
      </p:sp>
      <p:sp>
        <p:nvSpPr>
          <p:cNvPr id="3" name="CasellaDiTesto 2">
            <a:extLst>
              <a:ext uri="{FF2B5EF4-FFF2-40B4-BE49-F238E27FC236}">
                <a16:creationId xmlns:a16="http://schemas.microsoft.com/office/drawing/2014/main" id="{EACE8CAB-E72A-0855-53DA-31C9246765E3}"/>
              </a:ext>
            </a:extLst>
          </p:cNvPr>
          <p:cNvSpPr txBox="1"/>
          <p:nvPr/>
        </p:nvSpPr>
        <p:spPr>
          <a:xfrm>
            <a:off x="440527" y="1767107"/>
            <a:ext cx="7106878" cy="4093428"/>
          </a:xfrm>
          <a:prstGeom prst="rect">
            <a:avLst/>
          </a:prstGeom>
          <a:noFill/>
        </p:spPr>
        <p:txBody>
          <a:bodyPr wrap="square" rtlCol="0">
            <a:spAutoFit/>
          </a:bodyPr>
          <a:lstStyle/>
          <a:p>
            <a:r>
              <a:rPr lang="el" sz="2000" dirty="0"/>
              <a:t>Τα CNN(συνελικτικά νευρωνικά δίκτυα) εκπαιδεύονται χρησιμοποιώντας επισημασμένες εικόνες. </a:t>
            </a:r>
          </a:p>
          <a:p>
            <a:r>
              <a:rPr lang="el" sz="2000" dirty="0"/>
              <a:t>Μετά την εκπαίδευση, πραγματοποιείται μια δοκιμαστική φάση που στοχεύει στην επαλήθευση της απόδοσης ενός δικτύου.</a:t>
            </a:r>
          </a:p>
          <a:p>
            <a:endParaRPr lang="it-IT" sz="2000" dirty="0"/>
          </a:p>
          <a:p>
            <a:pPr marL="342900" indent="-342900">
              <a:buFont typeface="Wingdings" panose="05000000000000000000" pitchFamily="2" charset="2"/>
              <a:buChar char="à"/>
            </a:pPr>
            <a:r>
              <a:rPr lang="el" sz="2000" dirty="0">
                <a:sym typeface="Wingdings" panose="05000000000000000000" pitchFamily="2" charset="2"/>
              </a:rPr>
              <a:t>Εάν τα αποτελέσματα δεν είναι βέλτιστα, είναι δυνατή η αλλαγή του δικτύου, των ρυθμίσεων παραμέτρων και, σε ορισμένες περιπτώσεις, του συνόλου δεδομένων.</a:t>
            </a:r>
          </a:p>
          <a:p>
            <a:pPr marL="342900" indent="-342900">
              <a:buFont typeface="Wingdings" panose="05000000000000000000" pitchFamily="2" charset="2"/>
              <a:buChar char="à"/>
            </a:pPr>
            <a:endParaRPr lang="it-IT" sz="2000" dirty="0">
              <a:sym typeface="Wingdings" panose="05000000000000000000" pitchFamily="2" charset="2"/>
            </a:endParaRPr>
          </a:p>
          <a:p>
            <a:pPr marL="342900" indent="-342900">
              <a:buFont typeface="Wingdings" panose="05000000000000000000" pitchFamily="2" charset="2"/>
              <a:buChar char="à"/>
            </a:pPr>
            <a:r>
              <a:rPr lang="el" sz="2000" dirty="0">
                <a:sym typeface="Wingdings" panose="05000000000000000000" pitchFamily="2" charset="2"/>
              </a:rPr>
              <a:t>Από την άλλη πλευρά, εάν τα αποτελέσματα είναι βέλτιστα, είναι ένα μοντέλο ικανό να ταξινομήσει σωστά τις βιο-εικόνες</a:t>
            </a:r>
            <a:endParaRPr lang="it-IT" sz="2000" dirty="0"/>
          </a:p>
        </p:txBody>
      </p:sp>
    </p:spTree>
    <p:extLst>
      <p:ext uri="{BB962C8B-B14F-4D97-AF65-F5344CB8AC3E}">
        <p14:creationId xmlns:p14="http://schemas.microsoft.com/office/powerpoint/2010/main" val="66695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47394" y="2331298"/>
            <a:ext cx="5660648" cy="2625712"/>
          </a:xfrm>
        </p:spPr>
        <p:txBody>
          <a:bodyPr>
            <a:noAutofit/>
          </a:bodyPr>
          <a:lstStyle/>
          <a:p>
            <a:r>
              <a:rPr lang="el" sz="4000" b="1" dirty="0"/>
              <a:t>01.</a:t>
            </a:r>
            <a:r>
              <a:rPr lang="el-GR" sz="4000" b="1" dirty="0" err="1"/>
              <a:t>Κυβερνοασφάλεια</a:t>
            </a:r>
            <a:r>
              <a:rPr lang="el" sz="4000" b="1" dirty="0"/>
              <a:t> στην απεικόνιση της υγειονομικής περίθαλψης;</a:t>
            </a:r>
            <a:endParaRPr lang="en-US" sz="4000" b="1" dirty="0"/>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4CBDA013-3174-52C6-6265-5838725B1829}"/>
              </a:ext>
            </a:extLst>
          </p:cNvPr>
          <p:cNvPicPr>
            <a:picLocks noGrp="1" noChangeAspect="1"/>
          </p:cNvPicPr>
          <p:nvPr>
            <p:ph type="pic" sz="quarter" idx="11"/>
          </p:nvPr>
        </p:nvPicPr>
        <p:blipFill>
          <a:blip r:embed="rId2"/>
          <a:srcRect l="13124" r="13124"/>
          <a:stretch>
            <a:fillRect/>
          </a:stretch>
        </p:blipFill>
        <p:spPr/>
      </p:pic>
      <p:grpSp>
        <p:nvGrpSpPr>
          <p:cNvPr id="3" name="Group 2">
            <a:extLst>
              <a:ext uri="{FF2B5EF4-FFF2-40B4-BE49-F238E27FC236}">
                <a16:creationId xmlns:a16="http://schemas.microsoft.com/office/drawing/2014/main" id="{F77DCCB9-AEB6-7AA5-F202-4946F5DED08A}"/>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EE07CE2-0C87-3ABF-6818-85B27F64F228}"/>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B71898A-A746-B5E1-21C0-444A870426A6}"/>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3794651"/>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6606d849-64a6-4629-bd0a-19a57224a429" xsi:nil="true"/>
    <_activity xmlns="6606d849-64a6-4629-bd0a-19a57224a42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E530C072C88E4C916AEBF136955780" ma:contentTypeVersion="14" ma:contentTypeDescription="Create a new document." ma:contentTypeScope="" ma:versionID="a0eefa42fe67f02230a7f92477ade8c3">
  <xsd:schema xmlns:xsd="http://www.w3.org/2001/XMLSchema" xmlns:xs="http://www.w3.org/2001/XMLSchema" xmlns:p="http://schemas.microsoft.com/office/2006/metadata/properties" xmlns:ns3="6606d849-64a6-4629-bd0a-19a57224a429" xmlns:ns4="129464c5-b175-489e-9ef6-f49a04763f2f" targetNamespace="http://schemas.microsoft.com/office/2006/metadata/properties" ma:root="true" ma:fieldsID="964694f183910033d10d36d9c23d1ae9" ns3:_="" ns4:_="">
    <xsd:import namespace="6606d849-64a6-4629-bd0a-19a57224a429"/>
    <xsd:import namespace="129464c5-b175-489e-9ef6-f49a04763f2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6d849-64a6-4629-bd0a-19a57224a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9464c5-b175-489e-9ef6-f49a04763f2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5CCAF-B227-4420-8A82-899C4EC33714}">
  <ds:schemaRefs>
    <ds:schemaRef ds:uri="6606d849-64a6-4629-bd0a-19a57224a429"/>
    <ds:schemaRef ds:uri="http://purl.org/dc/dcmitype/"/>
    <ds:schemaRef ds:uri="http://schemas.microsoft.com/office/2006/metadata/properties"/>
    <ds:schemaRef ds:uri="http://schemas.openxmlformats.org/package/2006/metadata/core-properties"/>
    <ds:schemaRef ds:uri="129464c5-b175-489e-9ef6-f49a04763f2f"/>
    <ds:schemaRef ds:uri="http://www.w3.org/XML/1998/namespace"/>
    <ds:schemaRef ds:uri="http://purl.org/dc/elements/1.1/"/>
    <ds:schemaRef ds:uri="http://schemas.microsoft.com/office/2006/documentManagement/typ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AA5861C-ED02-48B4-B188-BBF42DDB4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6d849-64a6-4629-bd0a-19a57224a429"/>
    <ds:schemaRef ds:uri="129464c5-b175-489e-9ef6-f49a04763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2375</Words>
  <Application>Microsoft Office PowerPoint</Application>
  <PresentationFormat>Widescreen</PresentationFormat>
  <Paragraphs>280</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Book Antiqua</vt:lpstr>
      <vt:lpstr>Calibri</vt:lpstr>
      <vt:lpstr>Century Gothic</vt:lpstr>
      <vt:lpstr>Courier New</vt:lpstr>
      <vt:lpstr>Montserrat</vt:lpstr>
      <vt:lpstr>Wingdings</vt:lpstr>
      <vt:lpstr>Custom</vt:lpstr>
      <vt:lpstr>Κυβερνοασφάλεια στην Ιατρική Απεικόνιση: Επεξηγήσιμη Τεχνητή Νοημοσύνη και Ανταγωνιστική Μηχανική Μάθηση</vt:lpstr>
      <vt:lpstr>Περιγραφή</vt:lpstr>
      <vt:lpstr>PowerPoint Presentation</vt:lpstr>
      <vt:lpstr>Απεικόνιση στην υγειονομική περίθαλψη</vt:lpstr>
      <vt:lpstr>Τεχνητή Νοημοσύνη (AI)</vt:lpstr>
      <vt:lpstr>AI/ML/DL</vt:lpstr>
      <vt:lpstr>AI και απεικόνιση στην υγειονομική περίθαλψη</vt:lpstr>
      <vt:lpstr>AI και απεικόνιση στην υγειονομική περίθαλψη</vt:lpstr>
      <vt:lpstr>PowerPoint Presentation</vt:lpstr>
      <vt:lpstr>Κυβερνοασφάλεια στην Ιατρική Απεικόνιση;</vt:lpstr>
      <vt:lpstr>Κυβερνοασφάλεια στην Ιατρική Απεικόνιση;</vt:lpstr>
      <vt:lpstr>Κυβερνοασφάλεια στην Ιατρική Απεικόνιση;</vt:lpstr>
      <vt:lpstr>Ασφάλεια στον κυβερνοχώρο στην υγειονομική περίθαλψη Απεικόνιση;</vt:lpstr>
      <vt:lpstr>PowerPoint Presentation</vt:lpstr>
      <vt:lpstr>Τι είναι η Εξηγησιμότητα;</vt:lpstr>
      <vt:lpstr>Τεχνητή νοημοσύνη στη βιοϊατρική απεικόνιση: μια γενική προσέγγιση</vt:lpstr>
      <vt:lpstr>Τεχνητή νοημοσύνη στη βιοϊατρική απεικόνιση: μια γενική προσέγγιση</vt:lpstr>
      <vt:lpstr>Ποιοτικά αποτελέσματα</vt:lpstr>
      <vt:lpstr>Αντιστοίχιση ενεργοποίησης κλάσης</vt:lpstr>
      <vt:lpstr>Αντιστοίχιση ενεργοποίησης κλάσης (CAM-Class Activation Mapping) στη βιοϊατρική απεικόνιση</vt:lpstr>
      <vt:lpstr>Τυπολογίες CAMs</vt:lpstr>
      <vt:lpstr>Πλεονεκτήματα του CAM</vt:lpstr>
      <vt:lpstr>Περιορισμός του CAM</vt:lpstr>
      <vt:lpstr>PowerPoint Presentation</vt:lpstr>
      <vt:lpstr>Ορισμός</vt:lpstr>
      <vt:lpstr>Κύρια χαρακτηριστικά</vt:lpstr>
      <vt:lpstr>Κύρια χαρακτηριστικά</vt:lpstr>
      <vt:lpstr>Γιατί Adversarial Machine Learning;</vt:lpstr>
      <vt:lpstr>Αντίμετρα</vt:lpstr>
      <vt:lpstr>  04. Εφαρμογές</vt:lpstr>
      <vt:lpstr>Ταξινομήσεις AD(Alzheimer’s Disease – Νόσος Αλτσχάιμερ.) (1)</vt:lpstr>
      <vt:lpstr>Ταξινομήσεις AD (2)</vt:lpstr>
      <vt:lpstr>Ταξινομήσεις AD (3)</vt:lpstr>
      <vt:lpstr>Ταξινομήσεις καρκίνου του τραχήλου της μήτρας</vt:lpstr>
      <vt:lpstr>Ανίχνευση Covid-19</vt:lpstr>
      <vt:lpstr>Διαβητική αμφιβληστροειδοπάθεια εφαρμογή (1)</vt:lpstr>
      <vt:lpstr>Διαβητική αμφιβληστροειδοπάθεια εφαρμογή (2)</vt:lpstr>
      <vt:lpstr>Εφαρμογές σε επιθετικό (adversarial) πλαίσιο (1)</vt:lpstr>
      <vt:lpstr>Εφαρμογές σε επιθετικό (adversarial) πλαίσιο(2)</vt:lpstr>
      <vt:lpstr>  05. Συμπέρασμα</vt:lpstr>
      <vt:lpstr>Συμπέρασμα και μελλοντικές δραστηριότητες</vt:lpstr>
      <vt:lpstr>Ερωτήσεις?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2025-04-30T19:23:14Z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0x0101000BE530C072C88E4C916AEBF136955780</vt:lpwstr>
  </property>
</Properties>
</file>